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emf" ContentType="image/x-emf"/>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261"/>
  </p:handoutMasterIdLst>
  <p:sldIdLst>
    <p:sldId id="256" r:id="rId3"/>
    <p:sldId id="685" r:id="rId4"/>
    <p:sldId id="264" r:id="rId5"/>
    <p:sldId id="686" r:id="rId6"/>
    <p:sldId id="480" r:id="rId7"/>
    <p:sldId id="687" r:id="rId8"/>
    <p:sldId id="269" r:id="rId10"/>
    <p:sldId id="270" r:id="rId11"/>
    <p:sldId id="271" r:id="rId12"/>
    <p:sldId id="688" r:id="rId13"/>
    <p:sldId id="272" r:id="rId14"/>
    <p:sldId id="274" r:id="rId15"/>
    <p:sldId id="276" r:id="rId16"/>
    <p:sldId id="277" r:id="rId17"/>
    <p:sldId id="553" r:id="rId18"/>
    <p:sldId id="282" r:id="rId19"/>
    <p:sldId id="554" r:id="rId20"/>
    <p:sldId id="555" r:id="rId21"/>
    <p:sldId id="689" r:id="rId22"/>
    <p:sldId id="488" r:id="rId23"/>
    <p:sldId id="556" r:id="rId24"/>
    <p:sldId id="692" r:id="rId25"/>
    <p:sldId id="690" r:id="rId26"/>
    <p:sldId id="691" r:id="rId27"/>
    <p:sldId id="558" r:id="rId28"/>
    <p:sldId id="693" r:id="rId29"/>
    <p:sldId id="496" r:id="rId30"/>
    <p:sldId id="497" r:id="rId31"/>
    <p:sldId id="498" r:id="rId32"/>
    <p:sldId id="694" r:id="rId33"/>
    <p:sldId id="560" r:id="rId34"/>
    <p:sldId id="561" r:id="rId35"/>
    <p:sldId id="695" r:id="rId36"/>
    <p:sldId id="562" r:id="rId37"/>
    <p:sldId id="563" r:id="rId38"/>
    <p:sldId id="564" r:id="rId39"/>
    <p:sldId id="565" r:id="rId40"/>
    <p:sldId id="566" r:id="rId41"/>
    <p:sldId id="696" r:id="rId42"/>
    <p:sldId id="575" r:id="rId43"/>
    <p:sldId id="569" r:id="rId44"/>
    <p:sldId id="697" r:id="rId45"/>
    <p:sldId id="698" r:id="rId46"/>
    <p:sldId id="571" r:id="rId47"/>
    <p:sldId id="699" r:id="rId48"/>
    <p:sldId id="700" r:id="rId49"/>
    <p:sldId id="701" r:id="rId50"/>
    <p:sldId id="702" r:id="rId51"/>
    <p:sldId id="703" r:id="rId52"/>
    <p:sldId id="704" r:id="rId53"/>
    <p:sldId id="589" r:id="rId54"/>
    <p:sldId id="590" r:id="rId55"/>
    <p:sldId id="591" r:id="rId56"/>
    <p:sldId id="592" r:id="rId57"/>
    <p:sldId id="593" r:id="rId58"/>
    <p:sldId id="583" r:id="rId59"/>
    <p:sldId id="594" r:id="rId60"/>
    <p:sldId id="595" r:id="rId61"/>
    <p:sldId id="596" r:id="rId62"/>
    <p:sldId id="597" r:id="rId63"/>
    <p:sldId id="598" r:id="rId64"/>
    <p:sldId id="707" r:id="rId65"/>
    <p:sldId id="587" r:id="rId66"/>
    <p:sldId id="705" r:id="rId67"/>
    <p:sldId id="706" r:id="rId68"/>
    <p:sldId id="708" r:id="rId69"/>
    <p:sldId id="601" r:id="rId70"/>
    <p:sldId id="503" r:id="rId71"/>
    <p:sldId id="504" r:id="rId72"/>
    <p:sldId id="709" r:id="rId73"/>
    <p:sldId id="710" r:id="rId74"/>
    <p:sldId id="711" r:id="rId75"/>
    <p:sldId id="603" r:id="rId76"/>
    <p:sldId id="604" r:id="rId77"/>
    <p:sldId id="605" r:id="rId78"/>
    <p:sldId id="712" r:id="rId79"/>
    <p:sldId id="512" r:id="rId80"/>
    <p:sldId id="513" r:id="rId81"/>
    <p:sldId id="606" r:id="rId82"/>
    <p:sldId id="607" r:id="rId83"/>
    <p:sldId id="514" r:id="rId84"/>
    <p:sldId id="515" r:id="rId85"/>
    <p:sldId id="516" r:id="rId86"/>
    <p:sldId id="517" r:id="rId87"/>
    <p:sldId id="518" r:id="rId88"/>
    <p:sldId id="519" r:id="rId89"/>
    <p:sldId id="520" r:id="rId90"/>
    <p:sldId id="521" r:id="rId91"/>
    <p:sldId id="522" r:id="rId92"/>
    <p:sldId id="523" r:id="rId93"/>
    <p:sldId id="297" r:id="rId94"/>
    <p:sldId id="299" r:id="rId95"/>
    <p:sldId id="300" r:id="rId96"/>
    <p:sldId id="301" r:id="rId97"/>
    <p:sldId id="713" r:id="rId98"/>
    <p:sldId id="304" r:id="rId99"/>
    <p:sldId id="714" r:id="rId100"/>
    <p:sldId id="609" r:id="rId101"/>
    <p:sldId id="610" r:id="rId102"/>
    <p:sldId id="611" r:id="rId103"/>
    <p:sldId id="307" r:id="rId104"/>
    <p:sldId id="308" r:id="rId105"/>
    <p:sldId id="612" r:id="rId106"/>
    <p:sldId id="613" r:id="rId107"/>
    <p:sldId id="309" r:id="rId108"/>
    <p:sldId id="614" r:id="rId109"/>
    <p:sldId id="615" r:id="rId110"/>
    <p:sldId id="616" r:id="rId111"/>
    <p:sldId id="617" r:id="rId112"/>
    <p:sldId id="715" r:id="rId113"/>
    <p:sldId id="311" r:id="rId114"/>
    <p:sldId id="315" r:id="rId115"/>
    <p:sldId id="316" r:id="rId116"/>
    <p:sldId id="317" r:id="rId117"/>
    <p:sldId id="318" r:id="rId118"/>
    <p:sldId id="619" r:id="rId119"/>
    <p:sldId id="320" r:id="rId120"/>
    <p:sldId id="620" r:id="rId121"/>
    <p:sldId id="621" r:id="rId122"/>
    <p:sldId id="716" r:id="rId123"/>
    <p:sldId id="321" r:id="rId124"/>
    <p:sldId id="322" r:id="rId125"/>
    <p:sldId id="622" r:id="rId126"/>
    <p:sldId id="323" r:id="rId127"/>
    <p:sldId id="623" r:id="rId128"/>
    <p:sldId id="717" r:id="rId129"/>
    <p:sldId id="325" r:id="rId130"/>
    <p:sldId id="624" r:id="rId131"/>
    <p:sldId id="625" r:id="rId132"/>
    <p:sldId id="326" r:id="rId133"/>
    <p:sldId id="626" r:id="rId134"/>
    <p:sldId id="627" r:id="rId135"/>
    <p:sldId id="628" r:id="rId136"/>
    <p:sldId id="330" r:id="rId137"/>
    <p:sldId id="629" r:id="rId138"/>
    <p:sldId id="332" r:id="rId139"/>
    <p:sldId id="333" r:id="rId140"/>
    <p:sldId id="718" r:id="rId141"/>
    <p:sldId id="335" r:id="rId142"/>
    <p:sldId id="630" r:id="rId143"/>
    <p:sldId id="339" r:id="rId144"/>
    <p:sldId id="631" r:id="rId145"/>
    <p:sldId id="550" r:id="rId146"/>
    <p:sldId id="551" r:id="rId147"/>
    <p:sldId id="719" r:id="rId148"/>
    <p:sldId id="633" r:id="rId149"/>
    <p:sldId id="340" r:id="rId150"/>
    <p:sldId id="341" r:id="rId151"/>
    <p:sldId id="342" r:id="rId152"/>
    <p:sldId id="343" r:id="rId153"/>
    <p:sldId id="632" r:id="rId154"/>
    <p:sldId id="344" r:id="rId155"/>
    <p:sldId id="720" r:id="rId156"/>
    <p:sldId id="721" r:id="rId157"/>
    <p:sldId id="346" r:id="rId158"/>
    <p:sldId id="634" r:id="rId159"/>
    <p:sldId id="349" r:id="rId160"/>
    <p:sldId id="350" r:id="rId161"/>
    <p:sldId id="635" r:id="rId162"/>
    <p:sldId id="636" r:id="rId163"/>
    <p:sldId id="351" r:id="rId164"/>
    <p:sldId id="637" r:id="rId165"/>
    <p:sldId id="352" r:id="rId166"/>
    <p:sldId id="353" r:id="rId167"/>
    <p:sldId id="722" r:id="rId168"/>
    <p:sldId id="638" r:id="rId169"/>
    <p:sldId id="723" r:id="rId170"/>
    <p:sldId id="639" r:id="rId171"/>
    <p:sldId id="359" r:id="rId172"/>
    <p:sldId id="640" r:id="rId173"/>
    <p:sldId id="724" r:id="rId174"/>
    <p:sldId id="641" r:id="rId175"/>
    <p:sldId id="642" r:id="rId176"/>
    <p:sldId id="361" r:id="rId177"/>
    <p:sldId id="362" r:id="rId178"/>
    <p:sldId id="363" r:id="rId179"/>
    <p:sldId id="364" r:id="rId180"/>
    <p:sldId id="643" r:id="rId181"/>
    <p:sldId id="366" r:id="rId182"/>
    <p:sldId id="644" r:id="rId183"/>
    <p:sldId id="646" r:id="rId184"/>
    <p:sldId id="647" r:id="rId185"/>
    <p:sldId id="725" r:id="rId186"/>
    <p:sldId id="369" r:id="rId187"/>
    <p:sldId id="648" r:id="rId188"/>
    <p:sldId id="726" r:id="rId189"/>
    <p:sldId id="727" r:id="rId190"/>
    <p:sldId id="728" r:id="rId191"/>
    <p:sldId id="729" r:id="rId192"/>
    <p:sldId id="374" r:id="rId193"/>
    <p:sldId id="651" r:id="rId194"/>
    <p:sldId id="730" r:id="rId195"/>
    <p:sldId id="731" r:id="rId196"/>
    <p:sldId id="652" r:id="rId197"/>
    <p:sldId id="653" r:id="rId198"/>
    <p:sldId id="381" r:id="rId199"/>
    <p:sldId id="383" r:id="rId200"/>
    <p:sldId id="382" r:id="rId201"/>
    <p:sldId id="384" r:id="rId202"/>
    <p:sldId id="385" r:id="rId203"/>
    <p:sldId id="386" r:id="rId204"/>
    <p:sldId id="387" r:id="rId205"/>
    <p:sldId id="388" r:id="rId206"/>
    <p:sldId id="389" r:id="rId207"/>
    <p:sldId id="390" r:id="rId208"/>
    <p:sldId id="391" r:id="rId209"/>
    <p:sldId id="654" r:id="rId210"/>
    <p:sldId id="393" r:id="rId211"/>
    <p:sldId id="732" r:id="rId212"/>
    <p:sldId id="656" r:id="rId213"/>
    <p:sldId id="657" r:id="rId214"/>
    <p:sldId id="734" r:id="rId215"/>
    <p:sldId id="659" r:id="rId216"/>
    <p:sldId id="735" r:id="rId217"/>
    <p:sldId id="661" r:id="rId218"/>
    <p:sldId id="662" r:id="rId219"/>
    <p:sldId id="397" r:id="rId220"/>
    <p:sldId id="663" r:id="rId221"/>
    <p:sldId id="664" r:id="rId222"/>
    <p:sldId id="398" r:id="rId223"/>
    <p:sldId id="400" r:id="rId224"/>
    <p:sldId id="552" r:id="rId225"/>
    <p:sldId id="405" r:id="rId226"/>
    <p:sldId id="407" r:id="rId227"/>
    <p:sldId id="408" r:id="rId228"/>
    <p:sldId id="409" r:id="rId229"/>
    <p:sldId id="665" r:id="rId230"/>
    <p:sldId id="410" r:id="rId231"/>
    <p:sldId id="736" r:id="rId232"/>
    <p:sldId id="412" r:id="rId233"/>
    <p:sldId id="737" r:id="rId234"/>
    <p:sldId id="413" r:id="rId235"/>
    <p:sldId id="414" r:id="rId236"/>
    <p:sldId id="415" r:id="rId237"/>
    <p:sldId id="416" r:id="rId238"/>
    <p:sldId id="666" r:id="rId239"/>
    <p:sldId id="469" r:id="rId240"/>
    <p:sldId id="738" r:id="rId241"/>
    <p:sldId id="669" r:id="rId242"/>
    <p:sldId id="670" r:id="rId243"/>
    <p:sldId id="472" r:id="rId244"/>
    <p:sldId id="473" r:id="rId245"/>
    <p:sldId id="671" r:id="rId246"/>
    <p:sldId id="739" r:id="rId247"/>
    <p:sldId id="672" r:id="rId248"/>
    <p:sldId id="673" r:id="rId249"/>
    <p:sldId id="675" r:id="rId250"/>
    <p:sldId id="676" r:id="rId251"/>
    <p:sldId id="677" r:id="rId252"/>
    <p:sldId id="678" r:id="rId253"/>
    <p:sldId id="679" r:id="rId254"/>
    <p:sldId id="680" r:id="rId255"/>
    <p:sldId id="681" r:id="rId256"/>
    <p:sldId id="682" r:id="rId257"/>
    <p:sldId id="542" r:id="rId258"/>
    <p:sldId id="543" r:id="rId259"/>
    <p:sldId id="544" r:id="rId26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3300"/>
    <a:srgbClr val="FF99FF"/>
    <a:srgbClr val="993300"/>
    <a:srgbClr val="FF9966"/>
    <a:srgbClr val="00CCFF"/>
    <a:srgbClr val="FF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5309" autoAdjust="0"/>
  </p:normalViewPr>
  <p:slideViewPr>
    <p:cSldViewPr>
      <p:cViewPr varScale="1">
        <p:scale>
          <a:sx n="64" d="100"/>
          <a:sy n="64" d="100"/>
        </p:scale>
        <p:origin x="82" y="576"/>
      </p:cViewPr>
      <p:guideLst>
        <p:guide orient="horz" pos="2160"/>
        <p:guide pos="2880"/>
      </p:guideLst>
    </p:cSldViewPr>
  </p:slideViewPr>
  <p:outlineViewPr>
    <p:cViewPr>
      <p:scale>
        <a:sx n="33" d="100"/>
        <a:sy n="33" d="100"/>
      </p:scale>
      <p:origin x="0" y="-14107"/>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sorterViewPr>
    <p:cViewPr>
      <p:scale>
        <a:sx n="66" d="100"/>
        <a:sy n="66" d="100"/>
      </p:scale>
      <p:origin x="0" y="613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4" Type="http://schemas.openxmlformats.org/officeDocument/2006/relationships/tableStyles" Target="tableStyles.xml"/><Relationship Id="rId263" Type="http://schemas.openxmlformats.org/officeDocument/2006/relationships/viewProps" Target="viewProps.xml"/><Relationship Id="rId262" Type="http://schemas.openxmlformats.org/officeDocument/2006/relationships/presProps" Target="presProps.xml"/><Relationship Id="rId261" Type="http://schemas.openxmlformats.org/officeDocument/2006/relationships/handoutMaster" Target="handoutMasters/handoutMaster1.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07.xml"/><Relationship Id="rId8" Type="http://schemas.openxmlformats.org/officeDocument/2006/relationships/slide" Target="slides/slide106.xml"/><Relationship Id="rId7" Type="http://schemas.openxmlformats.org/officeDocument/2006/relationships/slide" Target="slides/slide105.xml"/><Relationship Id="rId6" Type="http://schemas.openxmlformats.org/officeDocument/2006/relationships/slide" Target="slides/slide98.xml"/><Relationship Id="rId5" Type="http://schemas.openxmlformats.org/officeDocument/2006/relationships/slide" Target="slides/slide69.xml"/><Relationship Id="rId4" Type="http://schemas.openxmlformats.org/officeDocument/2006/relationships/slide" Target="slides/slide68.xml"/><Relationship Id="rId3" Type="http://schemas.openxmlformats.org/officeDocument/2006/relationships/slide" Target="slides/slide57.xml"/><Relationship Id="rId28" Type="http://schemas.openxmlformats.org/officeDocument/2006/relationships/slide" Target="slides/slide237.xml"/><Relationship Id="rId27" Type="http://schemas.openxmlformats.org/officeDocument/2006/relationships/slide" Target="slides/slide198.xml"/><Relationship Id="rId26" Type="http://schemas.openxmlformats.org/officeDocument/2006/relationships/slide" Target="slides/slide172.xml"/><Relationship Id="rId25" Type="http://schemas.openxmlformats.org/officeDocument/2006/relationships/slide" Target="slides/slide169.xml"/><Relationship Id="rId24" Type="http://schemas.openxmlformats.org/officeDocument/2006/relationships/slide" Target="slides/slide167.xml"/><Relationship Id="rId23" Type="http://schemas.openxmlformats.org/officeDocument/2006/relationships/slide" Target="slides/slide165.xml"/><Relationship Id="rId22" Type="http://schemas.openxmlformats.org/officeDocument/2006/relationships/slide" Target="slides/slide162.xml"/><Relationship Id="rId21" Type="http://schemas.openxmlformats.org/officeDocument/2006/relationships/slide" Target="slides/slide161.xml"/><Relationship Id="rId20" Type="http://schemas.openxmlformats.org/officeDocument/2006/relationships/slide" Target="slides/slide158.xml"/><Relationship Id="rId2" Type="http://schemas.openxmlformats.org/officeDocument/2006/relationships/slide" Target="slides/slide27.xml"/><Relationship Id="rId19" Type="http://schemas.openxmlformats.org/officeDocument/2006/relationships/slide" Target="slides/slide156.xml"/><Relationship Id="rId18" Type="http://schemas.openxmlformats.org/officeDocument/2006/relationships/slide" Target="slides/slide141.xml"/><Relationship Id="rId17" Type="http://schemas.openxmlformats.org/officeDocument/2006/relationships/slide" Target="slides/slide137.xml"/><Relationship Id="rId16" Type="http://schemas.openxmlformats.org/officeDocument/2006/relationships/slide" Target="slides/slide135.xml"/><Relationship Id="rId15" Type="http://schemas.openxmlformats.org/officeDocument/2006/relationships/slide" Target="slides/slide130.xml"/><Relationship Id="rId14" Type="http://schemas.openxmlformats.org/officeDocument/2006/relationships/slide" Target="slides/slide129.xml"/><Relationship Id="rId13" Type="http://schemas.openxmlformats.org/officeDocument/2006/relationships/slide" Target="slides/slide125.xml"/><Relationship Id="rId12" Type="http://schemas.openxmlformats.org/officeDocument/2006/relationships/slide" Target="slides/slide110.xml"/><Relationship Id="rId11" Type="http://schemas.openxmlformats.org/officeDocument/2006/relationships/slide" Target="slides/slide109.xml"/><Relationship Id="rId10" Type="http://schemas.openxmlformats.org/officeDocument/2006/relationships/slide" Target="slides/slide108.xml"/><Relationship Id="rId1"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E0A42EA-D98F-46F3-860B-F5810F25F6EA}" type="doc">
      <dgm:prSet loTypeId="urn:microsoft.com/office/officeart/2005/8/layout/lProcess3" loCatId="process" qsTypeId="urn:microsoft.com/office/officeart/2005/8/quickstyle/3d2#1" qsCatId="3D" csTypeId="urn:microsoft.com/office/officeart/2005/8/colors/accent2_2" csCatId="accent2" phldr="1"/>
      <dgm:spPr/>
      <dgm:t>
        <a:bodyPr/>
        <a:lstStyle/>
        <a:p>
          <a:endParaRPr lang="zh-CN" altLang="en-US"/>
        </a:p>
      </dgm:t>
    </dgm:pt>
    <dgm:pt modelId="{CCEE0B10-FC55-4785-B098-A038F40F3F6F}">
      <dgm:prSet/>
      <dgm:spPr/>
      <dgm:t>
        <a:bodyPr/>
        <a:lstStyle/>
        <a:p>
          <a:pPr rtl="0"/>
          <a:r>
            <a:rPr lang="zh-CN" altLang="en-US" smtClean="0"/>
            <a:t>踩点</a:t>
          </a:r>
          <a:endParaRPr lang="zh-CN" altLang="en-US"/>
        </a:p>
      </dgm:t>
    </dgm:pt>
    <dgm:pt modelId="{A9310A6E-51DC-413D-9314-48F634F1ED21}" cxnId="{B8CB4C01-DAB2-4BF9-A096-4EFDF4EF5F37}" type="parTrans">
      <dgm:prSet/>
      <dgm:spPr/>
      <dgm:t>
        <a:bodyPr/>
        <a:lstStyle/>
        <a:p>
          <a:endParaRPr lang="zh-CN" altLang="en-US"/>
        </a:p>
      </dgm:t>
    </dgm:pt>
    <dgm:pt modelId="{494A2B7C-066F-426B-BA60-760916A692AB}" cxnId="{B8CB4C01-DAB2-4BF9-A096-4EFDF4EF5F37}" type="sibTrans">
      <dgm:prSet/>
      <dgm:spPr/>
      <dgm:t>
        <a:bodyPr/>
        <a:lstStyle/>
        <a:p>
          <a:endParaRPr lang="zh-CN" altLang="en-US"/>
        </a:p>
      </dgm:t>
    </dgm:pt>
    <dgm:pt modelId="{BFC8DBD0-E389-4CAE-BD1C-D215B0FF98E9}">
      <dgm:prSet/>
      <dgm:spPr/>
      <dgm:t>
        <a:bodyPr/>
        <a:lstStyle/>
        <a:p>
          <a:pPr rtl="0"/>
          <a:r>
            <a:rPr lang="zh-CN" altLang="en-US" smtClean="0"/>
            <a:t>收集信息</a:t>
          </a:r>
          <a:endParaRPr lang="zh-CN" altLang="en-US"/>
        </a:p>
      </dgm:t>
    </dgm:pt>
    <dgm:pt modelId="{0B9E3866-7D30-4197-9457-8E1549A7434D}" cxnId="{C5D4E3BF-C87C-4C05-9260-6368EED99F51}" type="parTrans">
      <dgm:prSet/>
      <dgm:spPr/>
      <dgm:t>
        <a:bodyPr/>
        <a:lstStyle/>
        <a:p>
          <a:endParaRPr lang="zh-CN" altLang="en-US"/>
        </a:p>
      </dgm:t>
    </dgm:pt>
    <dgm:pt modelId="{CFC49F33-E624-4901-8BD4-D19136B37011}" cxnId="{C5D4E3BF-C87C-4C05-9260-6368EED99F51}" type="sibTrans">
      <dgm:prSet/>
      <dgm:spPr/>
      <dgm:t>
        <a:bodyPr/>
        <a:lstStyle/>
        <a:p>
          <a:endParaRPr lang="zh-CN" altLang="en-US"/>
        </a:p>
      </dgm:t>
    </dgm:pt>
    <dgm:pt modelId="{E46B077F-3CB1-4FF3-8995-AB1F1E7C0F98}">
      <dgm:prSet/>
      <dgm:spPr/>
      <dgm:t>
        <a:bodyPr/>
        <a:lstStyle/>
        <a:p>
          <a:pPr rtl="0"/>
          <a:r>
            <a:rPr lang="zh-CN" altLang="en-US" smtClean="0"/>
            <a:t>定位</a:t>
          </a:r>
          <a:endParaRPr lang="zh-CN" altLang="en-US"/>
        </a:p>
      </dgm:t>
    </dgm:pt>
    <dgm:pt modelId="{63839089-E03F-4899-9EE0-93628AD98BC7}" cxnId="{7DD9A389-35AF-432C-8594-0F1C3495B33F}" type="parTrans">
      <dgm:prSet/>
      <dgm:spPr/>
      <dgm:t>
        <a:bodyPr/>
        <a:lstStyle/>
        <a:p>
          <a:endParaRPr lang="zh-CN" altLang="en-US"/>
        </a:p>
      </dgm:t>
    </dgm:pt>
    <dgm:pt modelId="{65871CC2-5958-47D6-86BA-227E5B599BB2}" cxnId="{7DD9A389-35AF-432C-8594-0F1C3495B33F}" type="sibTrans">
      <dgm:prSet/>
      <dgm:spPr/>
      <dgm:t>
        <a:bodyPr/>
        <a:lstStyle/>
        <a:p>
          <a:endParaRPr lang="zh-CN" altLang="en-US"/>
        </a:p>
      </dgm:t>
    </dgm:pt>
    <dgm:pt modelId="{A4FBC933-FF8A-4E91-8BAE-5567988104E8}">
      <dgm:prSet/>
      <dgm:spPr/>
      <dgm:t>
        <a:bodyPr/>
        <a:lstStyle/>
        <a:p>
          <a:pPr rtl="0"/>
          <a:r>
            <a:rPr lang="zh-CN" altLang="en-US" smtClean="0"/>
            <a:t>分析目标</a:t>
          </a:r>
          <a:endParaRPr lang="zh-CN" altLang="en-US"/>
        </a:p>
      </dgm:t>
    </dgm:pt>
    <dgm:pt modelId="{932F3E29-8C43-42DA-94FE-B91FC5FEE52E}" cxnId="{76B30D06-C0CE-4F68-8971-74072B6F363A}" type="parTrans">
      <dgm:prSet/>
      <dgm:spPr/>
      <dgm:t>
        <a:bodyPr/>
        <a:lstStyle/>
        <a:p>
          <a:endParaRPr lang="zh-CN" altLang="en-US"/>
        </a:p>
      </dgm:t>
    </dgm:pt>
    <dgm:pt modelId="{720EC36D-8E6E-4791-8A2A-C7F3BACB611A}" cxnId="{76B30D06-C0CE-4F68-8971-74072B6F363A}" type="sibTrans">
      <dgm:prSet/>
      <dgm:spPr/>
      <dgm:t>
        <a:bodyPr/>
        <a:lstStyle/>
        <a:p>
          <a:endParaRPr lang="zh-CN" altLang="en-US"/>
        </a:p>
      </dgm:t>
    </dgm:pt>
    <dgm:pt modelId="{0FE2E818-1E6C-4E18-8455-A9655112D269}">
      <dgm:prSet/>
      <dgm:spPr/>
      <dgm:t>
        <a:bodyPr/>
        <a:lstStyle/>
        <a:p>
          <a:pPr rtl="0"/>
          <a:r>
            <a:rPr lang="zh-CN" altLang="en-US" smtClean="0"/>
            <a:t>入侵</a:t>
          </a:r>
          <a:endParaRPr lang="zh-CN" altLang="en-US"/>
        </a:p>
      </dgm:t>
    </dgm:pt>
    <dgm:pt modelId="{52856666-A088-4F76-B82F-6683717BF3B8}" cxnId="{1A5EF3D5-7B6B-4F0A-BCEE-8A48526E8766}" type="parTrans">
      <dgm:prSet/>
      <dgm:spPr/>
      <dgm:t>
        <a:bodyPr/>
        <a:lstStyle/>
        <a:p>
          <a:endParaRPr lang="zh-CN" altLang="en-US"/>
        </a:p>
      </dgm:t>
    </dgm:pt>
    <dgm:pt modelId="{BAD0D889-F436-4012-812A-69B541F9697C}" cxnId="{1A5EF3D5-7B6B-4F0A-BCEE-8A48526E8766}" type="sibTrans">
      <dgm:prSet/>
      <dgm:spPr/>
      <dgm:t>
        <a:bodyPr/>
        <a:lstStyle/>
        <a:p>
          <a:endParaRPr lang="zh-CN" altLang="en-US"/>
        </a:p>
      </dgm:t>
    </dgm:pt>
    <dgm:pt modelId="{FCFDB795-AD88-4633-8225-CDCE872FBDFF}">
      <dgm:prSet/>
      <dgm:spPr/>
      <dgm:t>
        <a:bodyPr/>
        <a:lstStyle/>
        <a:p>
          <a:pPr rtl="0"/>
          <a:r>
            <a:rPr lang="zh-CN" altLang="en-US" smtClean="0"/>
            <a:t>实施攻击</a:t>
          </a:r>
          <a:endParaRPr lang="zh-CN" altLang="en-US"/>
        </a:p>
      </dgm:t>
    </dgm:pt>
    <dgm:pt modelId="{07D654DD-E41F-4841-8530-C07941994424}" cxnId="{16A7254C-6E90-4EE4-BE4B-3399DE085C18}" type="parTrans">
      <dgm:prSet/>
      <dgm:spPr/>
      <dgm:t>
        <a:bodyPr/>
        <a:lstStyle/>
        <a:p>
          <a:endParaRPr lang="zh-CN" altLang="en-US"/>
        </a:p>
      </dgm:t>
    </dgm:pt>
    <dgm:pt modelId="{7AF5F72D-D905-435D-890F-1CFE15E1908D}" cxnId="{16A7254C-6E90-4EE4-BE4B-3399DE085C18}" type="sibTrans">
      <dgm:prSet/>
      <dgm:spPr/>
      <dgm:t>
        <a:bodyPr/>
        <a:lstStyle/>
        <a:p>
          <a:endParaRPr lang="zh-CN" altLang="en-US"/>
        </a:p>
      </dgm:t>
    </dgm:pt>
    <dgm:pt modelId="{78A01CA8-D28C-4FA6-A39F-F337AEBBFA13}">
      <dgm:prSet/>
      <dgm:spPr/>
      <dgm:t>
        <a:bodyPr/>
        <a:lstStyle/>
        <a:p>
          <a:pPr rtl="0"/>
          <a:r>
            <a:rPr lang="zh-CN" altLang="en-US" smtClean="0"/>
            <a:t>留后门</a:t>
          </a:r>
          <a:endParaRPr lang="zh-CN" altLang="en-US"/>
        </a:p>
      </dgm:t>
    </dgm:pt>
    <dgm:pt modelId="{79F7AB02-6D12-4C90-B899-C687A6478D3A}" cxnId="{D757D812-0D61-4B80-AC5F-490B6FFB864F}" type="parTrans">
      <dgm:prSet/>
      <dgm:spPr/>
      <dgm:t>
        <a:bodyPr/>
        <a:lstStyle/>
        <a:p>
          <a:endParaRPr lang="zh-CN" altLang="en-US"/>
        </a:p>
      </dgm:t>
    </dgm:pt>
    <dgm:pt modelId="{CC3B9718-0DF8-48B3-9D7F-BE5AF01E88CA}" cxnId="{D757D812-0D61-4B80-AC5F-490B6FFB864F}" type="sibTrans">
      <dgm:prSet/>
      <dgm:spPr/>
      <dgm:t>
        <a:bodyPr/>
        <a:lstStyle/>
        <a:p>
          <a:endParaRPr lang="zh-CN" altLang="en-US"/>
        </a:p>
      </dgm:t>
    </dgm:pt>
    <dgm:pt modelId="{8F03FEE5-C855-4653-B976-5D13F5D98209}">
      <dgm:prSet/>
      <dgm:spPr/>
      <dgm:t>
        <a:bodyPr/>
        <a:lstStyle/>
        <a:p>
          <a:pPr rtl="0"/>
          <a:r>
            <a:rPr lang="zh-CN" altLang="en-US" smtClean="0"/>
            <a:t>方便再来</a:t>
          </a:r>
          <a:endParaRPr lang="zh-CN" altLang="en-US"/>
        </a:p>
      </dgm:t>
    </dgm:pt>
    <dgm:pt modelId="{02E0989F-838F-4028-A552-B02E1AAF25D1}" cxnId="{9111F14F-EC23-4145-82C1-BE1F94ABDDFE}" type="parTrans">
      <dgm:prSet/>
      <dgm:spPr/>
      <dgm:t>
        <a:bodyPr/>
        <a:lstStyle/>
        <a:p>
          <a:endParaRPr lang="zh-CN" altLang="en-US"/>
        </a:p>
      </dgm:t>
    </dgm:pt>
    <dgm:pt modelId="{F9B2F2F4-6A8A-4289-97F5-AF60F835CEF9}" cxnId="{9111F14F-EC23-4145-82C1-BE1F94ABDDFE}" type="sibTrans">
      <dgm:prSet/>
      <dgm:spPr/>
      <dgm:t>
        <a:bodyPr/>
        <a:lstStyle/>
        <a:p>
          <a:endParaRPr lang="zh-CN" altLang="en-US"/>
        </a:p>
      </dgm:t>
    </dgm:pt>
    <dgm:pt modelId="{CD69FDD1-740D-4088-BD9E-2CD9264148F3}">
      <dgm:prSet/>
      <dgm:spPr/>
      <dgm:t>
        <a:bodyPr/>
        <a:lstStyle/>
        <a:p>
          <a:pPr rtl="0"/>
          <a:r>
            <a:rPr lang="zh-CN" altLang="en-US" smtClean="0"/>
            <a:t>抹去痕迹</a:t>
          </a:r>
          <a:endParaRPr lang="zh-CN" altLang="en-US"/>
        </a:p>
      </dgm:t>
    </dgm:pt>
    <dgm:pt modelId="{1FDF98A6-9ACE-41C3-BD39-4E06EECFB688}" cxnId="{EC8459A9-BA98-4A0A-B56F-4227F803D69A}" type="parTrans">
      <dgm:prSet/>
      <dgm:spPr/>
      <dgm:t>
        <a:bodyPr/>
        <a:lstStyle/>
        <a:p>
          <a:endParaRPr lang="zh-CN" altLang="en-US"/>
        </a:p>
      </dgm:t>
    </dgm:pt>
    <dgm:pt modelId="{C635D226-19CE-4BD4-9832-61DF0F9907DF}" cxnId="{EC8459A9-BA98-4A0A-B56F-4227F803D69A}" type="sibTrans">
      <dgm:prSet/>
      <dgm:spPr/>
      <dgm:t>
        <a:bodyPr/>
        <a:lstStyle/>
        <a:p>
          <a:endParaRPr lang="zh-CN" altLang="en-US"/>
        </a:p>
      </dgm:t>
    </dgm:pt>
    <dgm:pt modelId="{C924B6FF-0707-471A-AF20-942657BACE11}">
      <dgm:prSet/>
      <dgm:spPr/>
      <dgm:t>
        <a:bodyPr/>
        <a:lstStyle/>
        <a:p>
          <a:pPr rtl="0"/>
          <a:r>
            <a:rPr lang="zh-CN" altLang="en-US" smtClean="0"/>
            <a:t>消灭犯罪证据</a:t>
          </a:r>
          <a:endParaRPr lang="zh-CN" altLang="en-US"/>
        </a:p>
      </dgm:t>
    </dgm:pt>
    <dgm:pt modelId="{1C575ED6-897F-4907-8FDF-6783B239F51B}" cxnId="{31685F1A-2203-4F69-89B5-C5217F601269}" type="parTrans">
      <dgm:prSet/>
      <dgm:spPr/>
      <dgm:t>
        <a:bodyPr/>
        <a:lstStyle/>
        <a:p>
          <a:endParaRPr lang="zh-CN" altLang="en-US"/>
        </a:p>
      </dgm:t>
    </dgm:pt>
    <dgm:pt modelId="{5572F623-A864-4F54-A7D9-6C627F3AFD7A}" cxnId="{31685F1A-2203-4F69-89B5-C5217F601269}" type="sibTrans">
      <dgm:prSet/>
      <dgm:spPr/>
      <dgm:t>
        <a:bodyPr/>
        <a:lstStyle/>
        <a:p>
          <a:endParaRPr lang="zh-CN" altLang="en-US"/>
        </a:p>
      </dgm:t>
    </dgm:pt>
    <dgm:pt modelId="{5CA9461A-4BD5-4197-9A13-DA80E12E6AAC}" type="pres">
      <dgm:prSet presAssocID="{DE0A42EA-D98F-46F3-860B-F5810F25F6EA}" presName="Name0" presStyleCnt="0">
        <dgm:presLayoutVars>
          <dgm:chPref val="3"/>
          <dgm:dir/>
          <dgm:animLvl val="lvl"/>
          <dgm:resizeHandles/>
        </dgm:presLayoutVars>
      </dgm:prSet>
      <dgm:spPr/>
      <dgm:t>
        <a:bodyPr/>
        <a:lstStyle/>
        <a:p>
          <a:endParaRPr lang="zh-CN" altLang="en-US"/>
        </a:p>
      </dgm:t>
    </dgm:pt>
    <dgm:pt modelId="{E21C27E3-B126-4E6C-9F57-B29C4230AC39}" type="pres">
      <dgm:prSet presAssocID="{CCEE0B10-FC55-4785-B098-A038F40F3F6F}" presName="horFlow" presStyleCnt="0"/>
      <dgm:spPr/>
    </dgm:pt>
    <dgm:pt modelId="{A6B71CE8-5198-421B-84BD-1D9102C5ADEC}" type="pres">
      <dgm:prSet presAssocID="{CCEE0B10-FC55-4785-B098-A038F40F3F6F}" presName="bigChev" presStyleLbl="node1" presStyleIdx="0" presStyleCnt="5"/>
      <dgm:spPr/>
      <dgm:t>
        <a:bodyPr/>
        <a:lstStyle/>
        <a:p>
          <a:endParaRPr lang="zh-CN" altLang="en-US"/>
        </a:p>
      </dgm:t>
    </dgm:pt>
    <dgm:pt modelId="{486A7887-C8CA-4E66-B96C-9410B98C3DA6}" type="pres">
      <dgm:prSet presAssocID="{0B9E3866-7D30-4197-9457-8E1549A7434D}" presName="parTrans" presStyleCnt="0"/>
      <dgm:spPr/>
    </dgm:pt>
    <dgm:pt modelId="{A83D3B60-C7BE-491C-9720-07817B029B4E}" type="pres">
      <dgm:prSet presAssocID="{BFC8DBD0-E389-4CAE-BD1C-D215B0FF98E9}" presName="node" presStyleLbl="alignAccFollowNode1" presStyleIdx="0" presStyleCnt="5">
        <dgm:presLayoutVars>
          <dgm:bulletEnabled val="1"/>
        </dgm:presLayoutVars>
      </dgm:prSet>
      <dgm:spPr/>
      <dgm:t>
        <a:bodyPr/>
        <a:lstStyle/>
        <a:p>
          <a:endParaRPr lang="zh-CN" altLang="en-US"/>
        </a:p>
      </dgm:t>
    </dgm:pt>
    <dgm:pt modelId="{317AF109-DDDD-4EA4-BA1C-5B94E4B3EEF5}" type="pres">
      <dgm:prSet presAssocID="{CCEE0B10-FC55-4785-B098-A038F40F3F6F}" presName="vSp" presStyleCnt="0"/>
      <dgm:spPr/>
    </dgm:pt>
    <dgm:pt modelId="{52498437-B727-4E2D-85F9-FD15A574BF44}" type="pres">
      <dgm:prSet presAssocID="{E46B077F-3CB1-4FF3-8995-AB1F1E7C0F98}" presName="horFlow" presStyleCnt="0"/>
      <dgm:spPr/>
    </dgm:pt>
    <dgm:pt modelId="{305223FD-0CBC-4969-B72C-6ABDCCAD7C8B}" type="pres">
      <dgm:prSet presAssocID="{E46B077F-3CB1-4FF3-8995-AB1F1E7C0F98}" presName="bigChev" presStyleLbl="node1" presStyleIdx="1" presStyleCnt="5"/>
      <dgm:spPr/>
      <dgm:t>
        <a:bodyPr/>
        <a:lstStyle/>
        <a:p>
          <a:endParaRPr lang="zh-CN" altLang="en-US"/>
        </a:p>
      </dgm:t>
    </dgm:pt>
    <dgm:pt modelId="{44036B05-3EE9-46A8-925C-69821DB30515}" type="pres">
      <dgm:prSet presAssocID="{932F3E29-8C43-42DA-94FE-B91FC5FEE52E}" presName="parTrans" presStyleCnt="0"/>
      <dgm:spPr/>
    </dgm:pt>
    <dgm:pt modelId="{7C8D1023-F37B-4AC2-B917-839BC525A8C2}" type="pres">
      <dgm:prSet presAssocID="{A4FBC933-FF8A-4E91-8BAE-5567988104E8}" presName="node" presStyleLbl="alignAccFollowNode1" presStyleIdx="1" presStyleCnt="5">
        <dgm:presLayoutVars>
          <dgm:bulletEnabled val="1"/>
        </dgm:presLayoutVars>
      </dgm:prSet>
      <dgm:spPr/>
      <dgm:t>
        <a:bodyPr/>
        <a:lstStyle/>
        <a:p>
          <a:endParaRPr lang="zh-CN" altLang="en-US"/>
        </a:p>
      </dgm:t>
    </dgm:pt>
    <dgm:pt modelId="{65481A18-5CEB-4333-AE08-179EBEF6E803}" type="pres">
      <dgm:prSet presAssocID="{E46B077F-3CB1-4FF3-8995-AB1F1E7C0F98}" presName="vSp" presStyleCnt="0"/>
      <dgm:spPr/>
    </dgm:pt>
    <dgm:pt modelId="{E55E4A69-0B6E-480D-978A-8B8677B437FC}" type="pres">
      <dgm:prSet presAssocID="{0FE2E818-1E6C-4E18-8455-A9655112D269}" presName="horFlow" presStyleCnt="0"/>
      <dgm:spPr/>
    </dgm:pt>
    <dgm:pt modelId="{45FD3591-EA83-451B-81BA-F875FC75574F}" type="pres">
      <dgm:prSet presAssocID="{0FE2E818-1E6C-4E18-8455-A9655112D269}" presName="bigChev" presStyleLbl="node1" presStyleIdx="2" presStyleCnt="5"/>
      <dgm:spPr/>
      <dgm:t>
        <a:bodyPr/>
        <a:lstStyle/>
        <a:p>
          <a:endParaRPr lang="zh-CN" altLang="en-US"/>
        </a:p>
      </dgm:t>
    </dgm:pt>
    <dgm:pt modelId="{DD848180-C555-4D5B-B1F3-417D15510D8C}" type="pres">
      <dgm:prSet presAssocID="{07D654DD-E41F-4841-8530-C07941994424}" presName="parTrans" presStyleCnt="0"/>
      <dgm:spPr/>
    </dgm:pt>
    <dgm:pt modelId="{7F2B8B70-7CBA-4C33-95C4-F5F7BEA7BEDA}" type="pres">
      <dgm:prSet presAssocID="{FCFDB795-AD88-4633-8225-CDCE872FBDFF}" presName="node" presStyleLbl="alignAccFollowNode1" presStyleIdx="2" presStyleCnt="5">
        <dgm:presLayoutVars>
          <dgm:bulletEnabled val="1"/>
        </dgm:presLayoutVars>
      </dgm:prSet>
      <dgm:spPr/>
      <dgm:t>
        <a:bodyPr/>
        <a:lstStyle/>
        <a:p>
          <a:endParaRPr lang="zh-CN" altLang="en-US"/>
        </a:p>
      </dgm:t>
    </dgm:pt>
    <dgm:pt modelId="{0AFD635C-859C-4F14-AD18-7D90C25817E6}" type="pres">
      <dgm:prSet presAssocID="{0FE2E818-1E6C-4E18-8455-A9655112D269}" presName="vSp" presStyleCnt="0"/>
      <dgm:spPr/>
    </dgm:pt>
    <dgm:pt modelId="{A9804ACA-F65C-412D-9E17-269F9F1A17D6}" type="pres">
      <dgm:prSet presAssocID="{78A01CA8-D28C-4FA6-A39F-F337AEBBFA13}" presName="horFlow" presStyleCnt="0"/>
      <dgm:spPr/>
    </dgm:pt>
    <dgm:pt modelId="{464553F1-F566-41B4-A4E2-D4F3F66EE5C7}" type="pres">
      <dgm:prSet presAssocID="{78A01CA8-D28C-4FA6-A39F-F337AEBBFA13}" presName="bigChev" presStyleLbl="node1" presStyleIdx="3" presStyleCnt="5"/>
      <dgm:spPr/>
      <dgm:t>
        <a:bodyPr/>
        <a:lstStyle/>
        <a:p>
          <a:endParaRPr lang="zh-CN" altLang="en-US"/>
        </a:p>
      </dgm:t>
    </dgm:pt>
    <dgm:pt modelId="{C9D0FFBD-01FE-4FEC-ACB8-DA064CEA7389}" type="pres">
      <dgm:prSet presAssocID="{02E0989F-838F-4028-A552-B02E1AAF25D1}" presName="parTrans" presStyleCnt="0"/>
      <dgm:spPr/>
    </dgm:pt>
    <dgm:pt modelId="{6993B75D-8261-4653-8236-9368EAEAA5DA}" type="pres">
      <dgm:prSet presAssocID="{8F03FEE5-C855-4653-B976-5D13F5D98209}" presName="node" presStyleLbl="alignAccFollowNode1" presStyleIdx="3" presStyleCnt="5">
        <dgm:presLayoutVars>
          <dgm:bulletEnabled val="1"/>
        </dgm:presLayoutVars>
      </dgm:prSet>
      <dgm:spPr/>
      <dgm:t>
        <a:bodyPr/>
        <a:lstStyle/>
        <a:p>
          <a:endParaRPr lang="zh-CN" altLang="en-US"/>
        </a:p>
      </dgm:t>
    </dgm:pt>
    <dgm:pt modelId="{871C1264-47BD-4427-B54A-62BC66605510}" type="pres">
      <dgm:prSet presAssocID="{78A01CA8-D28C-4FA6-A39F-F337AEBBFA13}" presName="vSp" presStyleCnt="0"/>
      <dgm:spPr/>
    </dgm:pt>
    <dgm:pt modelId="{BB729C76-0D0E-478F-B9F4-1A85A2D30A94}" type="pres">
      <dgm:prSet presAssocID="{CD69FDD1-740D-4088-BD9E-2CD9264148F3}" presName="horFlow" presStyleCnt="0"/>
      <dgm:spPr/>
    </dgm:pt>
    <dgm:pt modelId="{B16094DE-C0F7-4F59-B269-D0E461B92465}" type="pres">
      <dgm:prSet presAssocID="{CD69FDD1-740D-4088-BD9E-2CD9264148F3}" presName="bigChev" presStyleLbl="node1" presStyleIdx="4" presStyleCnt="5"/>
      <dgm:spPr/>
      <dgm:t>
        <a:bodyPr/>
        <a:lstStyle/>
        <a:p>
          <a:endParaRPr lang="zh-CN" altLang="en-US"/>
        </a:p>
      </dgm:t>
    </dgm:pt>
    <dgm:pt modelId="{7DD21ACB-D9DF-4B87-B10A-E05C965C58EB}" type="pres">
      <dgm:prSet presAssocID="{1C575ED6-897F-4907-8FDF-6783B239F51B}" presName="parTrans" presStyleCnt="0"/>
      <dgm:spPr/>
    </dgm:pt>
    <dgm:pt modelId="{E82D0B69-E2C1-4072-A113-41485980D2F2}" type="pres">
      <dgm:prSet presAssocID="{C924B6FF-0707-471A-AF20-942657BACE11}" presName="node" presStyleLbl="alignAccFollowNode1" presStyleIdx="4" presStyleCnt="5">
        <dgm:presLayoutVars>
          <dgm:bulletEnabled val="1"/>
        </dgm:presLayoutVars>
      </dgm:prSet>
      <dgm:spPr/>
      <dgm:t>
        <a:bodyPr/>
        <a:lstStyle/>
        <a:p>
          <a:endParaRPr lang="zh-CN" altLang="en-US"/>
        </a:p>
      </dgm:t>
    </dgm:pt>
  </dgm:ptLst>
  <dgm:cxnLst>
    <dgm:cxn modelId="{0A5E2207-3499-4FF9-B13D-CA93A5222CA8}" type="presOf" srcId="{CD69FDD1-740D-4088-BD9E-2CD9264148F3}" destId="{B16094DE-C0F7-4F59-B269-D0E461B92465}" srcOrd="0" destOrd="0" presId="urn:microsoft.com/office/officeart/2005/8/layout/lProcess3"/>
    <dgm:cxn modelId="{1A5EF3D5-7B6B-4F0A-BCEE-8A48526E8766}" srcId="{DE0A42EA-D98F-46F3-860B-F5810F25F6EA}" destId="{0FE2E818-1E6C-4E18-8455-A9655112D269}" srcOrd="2" destOrd="0" parTransId="{52856666-A088-4F76-B82F-6683717BF3B8}" sibTransId="{BAD0D889-F436-4012-812A-69B541F9697C}"/>
    <dgm:cxn modelId="{16A7254C-6E90-4EE4-BE4B-3399DE085C18}" srcId="{0FE2E818-1E6C-4E18-8455-A9655112D269}" destId="{FCFDB795-AD88-4633-8225-CDCE872FBDFF}" srcOrd="0" destOrd="0" parTransId="{07D654DD-E41F-4841-8530-C07941994424}" sibTransId="{7AF5F72D-D905-435D-890F-1CFE15E1908D}"/>
    <dgm:cxn modelId="{50377D97-48D5-4670-8EB0-4DDC5C520771}" type="presOf" srcId="{BFC8DBD0-E389-4CAE-BD1C-D215B0FF98E9}" destId="{A83D3B60-C7BE-491C-9720-07817B029B4E}" srcOrd="0" destOrd="0" presId="urn:microsoft.com/office/officeart/2005/8/layout/lProcess3"/>
    <dgm:cxn modelId="{76B30D06-C0CE-4F68-8971-74072B6F363A}" srcId="{E46B077F-3CB1-4FF3-8995-AB1F1E7C0F98}" destId="{A4FBC933-FF8A-4E91-8BAE-5567988104E8}" srcOrd="0" destOrd="0" parTransId="{932F3E29-8C43-42DA-94FE-B91FC5FEE52E}" sibTransId="{720EC36D-8E6E-4791-8A2A-C7F3BACB611A}"/>
    <dgm:cxn modelId="{EF9F910E-D185-4BAA-9858-A676255BAC6E}" type="presOf" srcId="{A4FBC933-FF8A-4E91-8BAE-5567988104E8}" destId="{7C8D1023-F37B-4AC2-B917-839BC525A8C2}" srcOrd="0" destOrd="0" presId="urn:microsoft.com/office/officeart/2005/8/layout/lProcess3"/>
    <dgm:cxn modelId="{B8CB4C01-DAB2-4BF9-A096-4EFDF4EF5F37}" srcId="{DE0A42EA-D98F-46F3-860B-F5810F25F6EA}" destId="{CCEE0B10-FC55-4785-B098-A038F40F3F6F}" srcOrd="0" destOrd="0" parTransId="{A9310A6E-51DC-413D-9314-48F634F1ED21}" sibTransId="{494A2B7C-066F-426B-BA60-760916A692AB}"/>
    <dgm:cxn modelId="{7DD9A389-35AF-432C-8594-0F1C3495B33F}" srcId="{DE0A42EA-D98F-46F3-860B-F5810F25F6EA}" destId="{E46B077F-3CB1-4FF3-8995-AB1F1E7C0F98}" srcOrd="1" destOrd="0" parTransId="{63839089-E03F-4899-9EE0-93628AD98BC7}" sibTransId="{65871CC2-5958-47D6-86BA-227E5B599BB2}"/>
    <dgm:cxn modelId="{DEA4DCC7-320E-4473-9A3F-1283FBCB9638}" type="presOf" srcId="{FCFDB795-AD88-4633-8225-CDCE872FBDFF}" destId="{7F2B8B70-7CBA-4C33-95C4-F5F7BEA7BEDA}" srcOrd="0" destOrd="0" presId="urn:microsoft.com/office/officeart/2005/8/layout/lProcess3"/>
    <dgm:cxn modelId="{DC3BFBC9-BCEA-4A39-8C59-712B40742BAC}" type="presOf" srcId="{0FE2E818-1E6C-4E18-8455-A9655112D269}" destId="{45FD3591-EA83-451B-81BA-F875FC75574F}" srcOrd="0" destOrd="0" presId="urn:microsoft.com/office/officeart/2005/8/layout/lProcess3"/>
    <dgm:cxn modelId="{D757D812-0D61-4B80-AC5F-490B6FFB864F}" srcId="{DE0A42EA-D98F-46F3-860B-F5810F25F6EA}" destId="{78A01CA8-D28C-4FA6-A39F-F337AEBBFA13}" srcOrd="3" destOrd="0" parTransId="{79F7AB02-6D12-4C90-B899-C687A6478D3A}" sibTransId="{CC3B9718-0DF8-48B3-9D7F-BE5AF01E88CA}"/>
    <dgm:cxn modelId="{2DA75E96-2F3D-4632-84C8-07868AE4F272}" type="presOf" srcId="{CCEE0B10-FC55-4785-B098-A038F40F3F6F}" destId="{A6B71CE8-5198-421B-84BD-1D9102C5ADEC}" srcOrd="0" destOrd="0" presId="urn:microsoft.com/office/officeart/2005/8/layout/lProcess3"/>
    <dgm:cxn modelId="{203A3FA9-9697-4630-A7FE-FA5DC683EE0C}" type="presOf" srcId="{E46B077F-3CB1-4FF3-8995-AB1F1E7C0F98}" destId="{305223FD-0CBC-4969-B72C-6ABDCCAD7C8B}" srcOrd="0" destOrd="0" presId="urn:microsoft.com/office/officeart/2005/8/layout/lProcess3"/>
    <dgm:cxn modelId="{45557D23-FE19-496F-9F8A-8097C9096F62}" type="presOf" srcId="{8F03FEE5-C855-4653-B976-5D13F5D98209}" destId="{6993B75D-8261-4653-8236-9368EAEAA5DA}" srcOrd="0" destOrd="0" presId="urn:microsoft.com/office/officeart/2005/8/layout/lProcess3"/>
    <dgm:cxn modelId="{31685F1A-2203-4F69-89B5-C5217F601269}" srcId="{CD69FDD1-740D-4088-BD9E-2CD9264148F3}" destId="{C924B6FF-0707-471A-AF20-942657BACE11}" srcOrd="0" destOrd="0" parTransId="{1C575ED6-897F-4907-8FDF-6783B239F51B}" sibTransId="{5572F623-A864-4F54-A7D9-6C627F3AFD7A}"/>
    <dgm:cxn modelId="{C5D4E3BF-C87C-4C05-9260-6368EED99F51}" srcId="{CCEE0B10-FC55-4785-B098-A038F40F3F6F}" destId="{BFC8DBD0-E389-4CAE-BD1C-D215B0FF98E9}" srcOrd="0" destOrd="0" parTransId="{0B9E3866-7D30-4197-9457-8E1549A7434D}" sibTransId="{CFC49F33-E624-4901-8BD4-D19136B37011}"/>
    <dgm:cxn modelId="{CD04FB2B-1190-40A8-897F-61B57C4BEDFD}" type="presOf" srcId="{78A01CA8-D28C-4FA6-A39F-F337AEBBFA13}" destId="{464553F1-F566-41B4-A4E2-D4F3F66EE5C7}" srcOrd="0" destOrd="0" presId="urn:microsoft.com/office/officeart/2005/8/layout/lProcess3"/>
    <dgm:cxn modelId="{C0DAFE83-8C01-433E-AAA1-31E9034CE87F}" type="presOf" srcId="{C924B6FF-0707-471A-AF20-942657BACE11}" destId="{E82D0B69-E2C1-4072-A113-41485980D2F2}" srcOrd="0" destOrd="0" presId="urn:microsoft.com/office/officeart/2005/8/layout/lProcess3"/>
    <dgm:cxn modelId="{EC8459A9-BA98-4A0A-B56F-4227F803D69A}" srcId="{DE0A42EA-D98F-46F3-860B-F5810F25F6EA}" destId="{CD69FDD1-740D-4088-BD9E-2CD9264148F3}" srcOrd="4" destOrd="0" parTransId="{1FDF98A6-9ACE-41C3-BD39-4E06EECFB688}" sibTransId="{C635D226-19CE-4BD4-9832-61DF0F9907DF}"/>
    <dgm:cxn modelId="{9111F14F-EC23-4145-82C1-BE1F94ABDDFE}" srcId="{78A01CA8-D28C-4FA6-A39F-F337AEBBFA13}" destId="{8F03FEE5-C855-4653-B976-5D13F5D98209}" srcOrd="0" destOrd="0" parTransId="{02E0989F-838F-4028-A552-B02E1AAF25D1}" sibTransId="{F9B2F2F4-6A8A-4289-97F5-AF60F835CEF9}"/>
    <dgm:cxn modelId="{FC758D55-F369-4A6F-ADDF-029D6605721D}" type="presOf" srcId="{DE0A42EA-D98F-46F3-860B-F5810F25F6EA}" destId="{5CA9461A-4BD5-4197-9A13-DA80E12E6AAC}" srcOrd="0" destOrd="0" presId="urn:microsoft.com/office/officeart/2005/8/layout/lProcess3"/>
    <dgm:cxn modelId="{224CD5A4-82A1-42CF-8546-CDF9D52D255A}" type="presParOf" srcId="{5CA9461A-4BD5-4197-9A13-DA80E12E6AAC}" destId="{E21C27E3-B126-4E6C-9F57-B29C4230AC39}" srcOrd="0" destOrd="0" presId="urn:microsoft.com/office/officeart/2005/8/layout/lProcess3"/>
    <dgm:cxn modelId="{41EE4EBC-BA28-4B0C-9323-0077071E20A8}" type="presParOf" srcId="{E21C27E3-B126-4E6C-9F57-B29C4230AC39}" destId="{A6B71CE8-5198-421B-84BD-1D9102C5ADEC}" srcOrd="0" destOrd="0" presId="urn:microsoft.com/office/officeart/2005/8/layout/lProcess3"/>
    <dgm:cxn modelId="{663A805D-46C6-474B-BFC2-9D60AA6BA1C2}" type="presParOf" srcId="{E21C27E3-B126-4E6C-9F57-B29C4230AC39}" destId="{486A7887-C8CA-4E66-B96C-9410B98C3DA6}" srcOrd="1" destOrd="0" presId="urn:microsoft.com/office/officeart/2005/8/layout/lProcess3"/>
    <dgm:cxn modelId="{1D85B637-16CA-473D-A7B6-FB917FB130D6}" type="presParOf" srcId="{E21C27E3-B126-4E6C-9F57-B29C4230AC39}" destId="{A83D3B60-C7BE-491C-9720-07817B029B4E}" srcOrd="2" destOrd="0" presId="urn:microsoft.com/office/officeart/2005/8/layout/lProcess3"/>
    <dgm:cxn modelId="{0FF170DA-CBD5-47EE-93FF-889F089012ED}" type="presParOf" srcId="{5CA9461A-4BD5-4197-9A13-DA80E12E6AAC}" destId="{317AF109-DDDD-4EA4-BA1C-5B94E4B3EEF5}" srcOrd="1" destOrd="0" presId="urn:microsoft.com/office/officeart/2005/8/layout/lProcess3"/>
    <dgm:cxn modelId="{9CA77D57-C6C4-4D6C-B847-2C695C4FDF54}" type="presParOf" srcId="{5CA9461A-4BD5-4197-9A13-DA80E12E6AAC}" destId="{52498437-B727-4E2D-85F9-FD15A574BF44}" srcOrd="2" destOrd="0" presId="urn:microsoft.com/office/officeart/2005/8/layout/lProcess3"/>
    <dgm:cxn modelId="{04D53EEF-AEB0-4E40-AD79-B8142CEC7446}" type="presParOf" srcId="{52498437-B727-4E2D-85F9-FD15A574BF44}" destId="{305223FD-0CBC-4969-B72C-6ABDCCAD7C8B}" srcOrd="0" destOrd="0" presId="urn:microsoft.com/office/officeart/2005/8/layout/lProcess3"/>
    <dgm:cxn modelId="{4A5641CB-7F1C-4CD4-87A7-17C16F9D4823}" type="presParOf" srcId="{52498437-B727-4E2D-85F9-FD15A574BF44}" destId="{44036B05-3EE9-46A8-925C-69821DB30515}" srcOrd="1" destOrd="0" presId="urn:microsoft.com/office/officeart/2005/8/layout/lProcess3"/>
    <dgm:cxn modelId="{FB40FFAD-B138-4982-B3CC-3A522BDC6271}" type="presParOf" srcId="{52498437-B727-4E2D-85F9-FD15A574BF44}" destId="{7C8D1023-F37B-4AC2-B917-839BC525A8C2}" srcOrd="2" destOrd="0" presId="urn:microsoft.com/office/officeart/2005/8/layout/lProcess3"/>
    <dgm:cxn modelId="{A08D1A07-C819-438E-91BD-5891A9BD1E36}" type="presParOf" srcId="{5CA9461A-4BD5-4197-9A13-DA80E12E6AAC}" destId="{65481A18-5CEB-4333-AE08-179EBEF6E803}" srcOrd="3" destOrd="0" presId="urn:microsoft.com/office/officeart/2005/8/layout/lProcess3"/>
    <dgm:cxn modelId="{368F0C6D-DC79-4C2E-ADE6-770BC7712B02}" type="presParOf" srcId="{5CA9461A-4BD5-4197-9A13-DA80E12E6AAC}" destId="{E55E4A69-0B6E-480D-978A-8B8677B437FC}" srcOrd="4" destOrd="0" presId="urn:microsoft.com/office/officeart/2005/8/layout/lProcess3"/>
    <dgm:cxn modelId="{08441F41-D96D-49A9-BA88-50C7D756A8FF}" type="presParOf" srcId="{E55E4A69-0B6E-480D-978A-8B8677B437FC}" destId="{45FD3591-EA83-451B-81BA-F875FC75574F}" srcOrd="0" destOrd="0" presId="urn:microsoft.com/office/officeart/2005/8/layout/lProcess3"/>
    <dgm:cxn modelId="{DC8CB731-9895-49F7-BD76-A5CB652F796A}" type="presParOf" srcId="{E55E4A69-0B6E-480D-978A-8B8677B437FC}" destId="{DD848180-C555-4D5B-B1F3-417D15510D8C}" srcOrd="1" destOrd="0" presId="urn:microsoft.com/office/officeart/2005/8/layout/lProcess3"/>
    <dgm:cxn modelId="{AECDB0D6-8B7C-44DF-9BDF-B41D30AEC05F}" type="presParOf" srcId="{E55E4A69-0B6E-480D-978A-8B8677B437FC}" destId="{7F2B8B70-7CBA-4C33-95C4-F5F7BEA7BEDA}" srcOrd="2" destOrd="0" presId="urn:microsoft.com/office/officeart/2005/8/layout/lProcess3"/>
    <dgm:cxn modelId="{21FA40E1-2E69-4A81-BE76-02CCA954CC1A}" type="presParOf" srcId="{5CA9461A-4BD5-4197-9A13-DA80E12E6AAC}" destId="{0AFD635C-859C-4F14-AD18-7D90C25817E6}" srcOrd="5" destOrd="0" presId="urn:microsoft.com/office/officeart/2005/8/layout/lProcess3"/>
    <dgm:cxn modelId="{B4F18403-CB08-4349-B0C9-5923BC8D649A}" type="presParOf" srcId="{5CA9461A-4BD5-4197-9A13-DA80E12E6AAC}" destId="{A9804ACA-F65C-412D-9E17-269F9F1A17D6}" srcOrd="6" destOrd="0" presId="urn:microsoft.com/office/officeart/2005/8/layout/lProcess3"/>
    <dgm:cxn modelId="{ABF95B36-9EDC-47C4-92F7-A11BCC07ACF1}" type="presParOf" srcId="{A9804ACA-F65C-412D-9E17-269F9F1A17D6}" destId="{464553F1-F566-41B4-A4E2-D4F3F66EE5C7}" srcOrd="0" destOrd="0" presId="urn:microsoft.com/office/officeart/2005/8/layout/lProcess3"/>
    <dgm:cxn modelId="{4B1A51F7-8740-4021-B71E-23FF75C6AB0C}" type="presParOf" srcId="{A9804ACA-F65C-412D-9E17-269F9F1A17D6}" destId="{C9D0FFBD-01FE-4FEC-ACB8-DA064CEA7389}" srcOrd="1" destOrd="0" presId="urn:microsoft.com/office/officeart/2005/8/layout/lProcess3"/>
    <dgm:cxn modelId="{B9043CAC-0B49-4F47-9218-BA43E37633E1}" type="presParOf" srcId="{A9804ACA-F65C-412D-9E17-269F9F1A17D6}" destId="{6993B75D-8261-4653-8236-9368EAEAA5DA}" srcOrd="2" destOrd="0" presId="urn:microsoft.com/office/officeart/2005/8/layout/lProcess3"/>
    <dgm:cxn modelId="{722CD833-E23C-4D9B-8C4D-8775235234CC}" type="presParOf" srcId="{5CA9461A-4BD5-4197-9A13-DA80E12E6AAC}" destId="{871C1264-47BD-4427-B54A-62BC66605510}" srcOrd="7" destOrd="0" presId="urn:microsoft.com/office/officeart/2005/8/layout/lProcess3"/>
    <dgm:cxn modelId="{5C4E3C55-E5B7-4B6B-81A3-01905FEFCBA3}" type="presParOf" srcId="{5CA9461A-4BD5-4197-9A13-DA80E12E6AAC}" destId="{BB729C76-0D0E-478F-B9F4-1A85A2D30A94}" srcOrd="8" destOrd="0" presId="urn:microsoft.com/office/officeart/2005/8/layout/lProcess3"/>
    <dgm:cxn modelId="{3F005C33-9557-4FED-A95E-445DA539F71E}" type="presParOf" srcId="{BB729C76-0D0E-478F-B9F4-1A85A2D30A94}" destId="{B16094DE-C0F7-4F59-B269-D0E461B92465}" srcOrd="0" destOrd="0" presId="urn:microsoft.com/office/officeart/2005/8/layout/lProcess3"/>
    <dgm:cxn modelId="{A87E6C54-41B8-4581-9E07-57795729A264}" type="presParOf" srcId="{BB729C76-0D0E-478F-B9F4-1A85A2D30A94}" destId="{7DD21ACB-D9DF-4B87-B10A-E05C965C58EB}" srcOrd="1" destOrd="0" presId="urn:microsoft.com/office/officeart/2005/8/layout/lProcess3"/>
    <dgm:cxn modelId="{7D5A6762-BA43-4F79-BC16-F31257F34D88}" type="presParOf" srcId="{BB729C76-0D0E-478F-B9F4-1A85A2D30A94}" destId="{E82D0B69-E2C1-4072-A113-41485980D2F2}" srcOrd="2" destOrd="0" presId="urn:microsoft.com/office/officeart/2005/8/layout/l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71CE8-5198-421B-84BD-1D9102C5ADEC}">
      <dsp:nvSpPr>
        <dsp:cNvPr id="0" name=""/>
        <dsp:cNvSpPr/>
      </dsp:nvSpPr>
      <dsp:spPr>
        <a:xfrm>
          <a:off x="2123502" y="2172"/>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踩点</a:t>
          </a:r>
          <a:endParaRPr lang="zh-CN" altLang="en-US" sz="2700" kern="1200"/>
        </a:p>
      </dsp:txBody>
      <dsp:txXfrm>
        <a:off x="2592043" y="2172"/>
        <a:ext cx="1405622" cy="937081"/>
      </dsp:txXfrm>
    </dsp:sp>
    <dsp:sp modelId="{A83D3B60-C7BE-491C-9720-07817B029B4E}">
      <dsp:nvSpPr>
        <dsp:cNvPr id="0" name=""/>
        <dsp:cNvSpPr/>
      </dsp:nvSpPr>
      <dsp:spPr>
        <a:xfrm>
          <a:off x="4161654" y="81824"/>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收集信息</a:t>
          </a:r>
          <a:endParaRPr lang="zh-CN" altLang="en-US" sz="2200" kern="1200"/>
        </a:p>
      </dsp:txBody>
      <dsp:txXfrm>
        <a:off x="4550543" y="81824"/>
        <a:ext cx="1166666" cy="777777"/>
      </dsp:txXfrm>
    </dsp:sp>
    <dsp:sp modelId="{305223FD-0CBC-4969-B72C-6ABDCCAD7C8B}">
      <dsp:nvSpPr>
        <dsp:cNvPr id="0" name=""/>
        <dsp:cNvSpPr/>
      </dsp:nvSpPr>
      <dsp:spPr>
        <a:xfrm>
          <a:off x="2123502" y="1070444"/>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定位</a:t>
          </a:r>
          <a:endParaRPr lang="zh-CN" altLang="en-US" sz="2700" kern="1200"/>
        </a:p>
      </dsp:txBody>
      <dsp:txXfrm>
        <a:off x="2592043" y="1070444"/>
        <a:ext cx="1405622" cy="937081"/>
      </dsp:txXfrm>
    </dsp:sp>
    <dsp:sp modelId="{7C8D1023-F37B-4AC2-B917-839BC525A8C2}">
      <dsp:nvSpPr>
        <dsp:cNvPr id="0" name=""/>
        <dsp:cNvSpPr/>
      </dsp:nvSpPr>
      <dsp:spPr>
        <a:xfrm>
          <a:off x="4161654" y="1150096"/>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分析目标</a:t>
          </a:r>
          <a:endParaRPr lang="zh-CN" altLang="en-US" sz="2200" kern="1200"/>
        </a:p>
      </dsp:txBody>
      <dsp:txXfrm>
        <a:off x="4550543" y="1150096"/>
        <a:ext cx="1166666" cy="777777"/>
      </dsp:txXfrm>
    </dsp:sp>
    <dsp:sp modelId="{45FD3591-EA83-451B-81BA-F875FC75574F}">
      <dsp:nvSpPr>
        <dsp:cNvPr id="0" name=""/>
        <dsp:cNvSpPr/>
      </dsp:nvSpPr>
      <dsp:spPr>
        <a:xfrm>
          <a:off x="2123502" y="2138717"/>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入侵</a:t>
          </a:r>
          <a:endParaRPr lang="zh-CN" altLang="en-US" sz="2700" kern="1200"/>
        </a:p>
      </dsp:txBody>
      <dsp:txXfrm>
        <a:off x="2592043" y="2138717"/>
        <a:ext cx="1405622" cy="937081"/>
      </dsp:txXfrm>
    </dsp:sp>
    <dsp:sp modelId="{7F2B8B70-7CBA-4C33-95C4-F5F7BEA7BEDA}">
      <dsp:nvSpPr>
        <dsp:cNvPr id="0" name=""/>
        <dsp:cNvSpPr/>
      </dsp:nvSpPr>
      <dsp:spPr>
        <a:xfrm>
          <a:off x="4161654" y="2218369"/>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实施攻击</a:t>
          </a:r>
          <a:endParaRPr lang="zh-CN" altLang="en-US" sz="2200" kern="1200"/>
        </a:p>
      </dsp:txBody>
      <dsp:txXfrm>
        <a:off x="4550543" y="2218369"/>
        <a:ext cx="1166666" cy="777777"/>
      </dsp:txXfrm>
    </dsp:sp>
    <dsp:sp modelId="{464553F1-F566-41B4-A4E2-D4F3F66EE5C7}">
      <dsp:nvSpPr>
        <dsp:cNvPr id="0" name=""/>
        <dsp:cNvSpPr/>
      </dsp:nvSpPr>
      <dsp:spPr>
        <a:xfrm>
          <a:off x="2123502" y="3206990"/>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留后门</a:t>
          </a:r>
          <a:endParaRPr lang="zh-CN" altLang="en-US" sz="2700" kern="1200"/>
        </a:p>
      </dsp:txBody>
      <dsp:txXfrm>
        <a:off x="2592043" y="3206990"/>
        <a:ext cx="1405622" cy="937081"/>
      </dsp:txXfrm>
    </dsp:sp>
    <dsp:sp modelId="{6993B75D-8261-4653-8236-9368EAEAA5DA}">
      <dsp:nvSpPr>
        <dsp:cNvPr id="0" name=""/>
        <dsp:cNvSpPr/>
      </dsp:nvSpPr>
      <dsp:spPr>
        <a:xfrm>
          <a:off x="4161654" y="3286642"/>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方便再来</a:t>
          </a:r>
          <a:endParaRPr lang="zh-CN" altLang="en-US" sz="2200" kern="1200"/>
        </a:p>
      </dsp:txBody>
      <dsp:txXfrm>
        <a:off x="4550543" y="3286642"/>
        <a:ext cx="1166666" cy="777777"/>
      </dsp:txXfrm>
    </dsp:sp>
    <dsp:sp modelId="{B16094DE-C0F7-4F59-B269-D0E461B92465}">
      <dsp:nvSpPr>
        <dsp:cNvPr id="0" name=""/>
        <dsp:cNvSpPr/>
      </dsp:nvSpPr>
      <dsp:spPr>
        <a:xfrm>
          <a:off x="2123502" y="4275263"/>
          <a:ext cx="2342703" cy="937081"/>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zh-CN" altLang="en-US" sz="2700" kern="1200" smtClean="0"/>
            <a:t>抹去痕迹</a:t>
          </a:r>
          <a:endParaRPr lang="zh-CN" altLang="en-US" sz="2700" kern="1200"/>
        </a:p>
      </dsp:txBody>
      <dsp:txXfrm>
        <a:off x="2592043" y="4275263"/>
        <a:ext cx="1405622" cy="937081"/>
      </dsp:txXfrm>
    </dsp:sp>
    <dsp:sp modelId="{E82D0B69-E2C1-4072-A113-41485980D2F2}">
      <dsp:nvSpPr>
        <dsp:cNvPr id="0" name=""/>
        <dsp:cNvSpPr/>
      </dsp:nvSpPr>
      <dsp:spPr>
        <a:xfrm>
          <a:off x="4161654" y="4354915"/>
          <a:ext cx="1944443" cy="777777"/>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zh-CN" altLang="en-US" sz="2200" kern="1200" smtClean="0"/>
            <a:t>消灭犯罪证据</a:t>
          </a:r>
          <a:endParaRPr lang="zh-CN" altLang="en-US" sz="2200" kern="1200"/>
        </a:p>
      </dsp:txBody>
      <dsp:txXfrm>
        <a:off x="4550543" y="4354915"/>
        <a:ext cx="1166666" cy="7777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itchFamily="18" charset="0"/>
              </a:defRPr>
            </a:lvl1pPr>
          </a:lstStyle>
          <a:p>
            <a:pPr>
              <a:defRPr/>
            </a:pPr>
            <a:endParaRPr lang="en-US" altLang="zh-CN"/>
          </a:p>
        </p:txBody>
      </p:sp>
      <p:sp>
        <p:nvSpPr>
          <p:cNvPr id="9113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itchFamily="18"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9114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114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itchFamily="18" charset="0"/>
              </a:defRPr>
            </a:lvl1pPr>
          </a:lstStyle>
          <a:p>
            <a:pPr>
              <a:defRPr/>
            </a:pPr>
            <a:endParaRPr lang="en-US" altLang="zh-CN"/>
          </a:p>
        </p:txBody>
      </p:sp>
      <p:sp>
        <p:nvSpPr>
          <p:cNvPr id="9114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itchFamily="18" charset="0"/>
              </a:defRPr>
            </a:lvl1pPr>
          </a:lstStyle>
          <a:p>
            <a:pPr>
              <a:defRPr/>
            </a:pPr>
            <a:fld id="{54F3CBE1-ACAD-4BD7-8F2A-2D5F96CF7CB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9.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3.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7.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0.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5.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7.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8.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1.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2.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3.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4.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5.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6.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7.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9.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2.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3.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EBE8F6A-81B2-4C56-8595-E582CF9ED13F}"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CDCE72-240E-411E-9962-C69A7A880A2E}" type="slidenum">
              <a:rPr lang="zh-CN" altLang="en-AU"/>
            </a:fld>
            <a:endParaRPr lang="en-AU" altLang="zh-CN"/>
          </a:p>
        </p:txBody>
      </p:sp>
      <p:sp>
        <p:nvSpPr>
          <p:cNvPr id="572418" name="Rectangle 2"/>
          <p:cNvSpPr>
            <a:spLocks noGrp="1" noRot="1" noChangeAspect="1" noChangeArrowheads="1" noTextEdit="1"/>
          </p:cNvSpPr>
          <p:nvPr>
            <p:ph type="sldImg"/>
          </p:nvPr>
        </p:nvSpPr>
        <p:spPr/>
      </p:sp>
      <p:sp>
        <p:nvSpPr>
          <p:cNvPr id="5724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写代表了信息流动方向，写推送信息，读取信息（读的方向与信息流动方向相反）</a:t>
            </a:r>
            <a:endParaRPr lang="zh-CN" altLang="en-US"/>
          </a:p>
        </p:txBody>
      </p:sp>
      <p:sp>
        <p:nvSpPr>
          <p:cNvPr id="4" name="灯片编号占位符 3"/>
          <p:cNvSpPr>
            <a:spLocks noGrp="1"/>
          </p:cNvSpPr>
          <p:nvPr>
            <p:ph type="sldNum" sz="quarter" idx="10"/>
          </p:nvPr>
        </p:nvSpPr>
        <p:spPr/>
        <p:txBody>
          <a:bodyPr/>
          <a:lstStyle/>
          <a:p>
            <a:pPr>
              <a:defRPr/>
            </a:pPr>
            <a:fld id="{5D7CFEBC-EF92-494B-B7AB-82606C77EC96}"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ln>
        </p:spPr>
        <p:txBody>
          <a:bodyPr wrap="square" numCol="1" anchorCtr="0" compatLnSpc="1"/>
          <a:lstStyle/>
          <a:p>
            <a:fld id="{ED5297A3-536F-414B-B708-122694A7E972}" type="slidenum">
              <a:rPr lang="en-US" altLang="zh-CN" smtClean="0">
                <a:ea typeface="宋体" pitchFamily="2" charset="-122"/>
              </a:rPr>
            </a:fld>
            <a:endParaRPr lang="en-US" altLang="zh-CN" smtClean="0">
              <a:ea typeface="宋体" pitchFamily="2" charset="-122"/>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ln>
        </p:spPr>
      </p:sp>
      <p:sp>
        <p:nvSpPr>
          <p:cNvPr id="65540" name="Rectangle 3"/>
          <p:cNvSpPr>
            <a:spLocks noGrp="1" noChangeArrowheads="1"/>
          </p:cNvSpPr>
          <p:nvPr>
            <p:ph type="body" idx="1"/>
          </p:nvPr>
        </p:nvSpPr>
        <p:spPr bwMode="auto">
          <a:noFill/>
        </p:spPr>
        <p:txBody>
          <a:bodyPr wrap="square" numCol="1" anchor="t" anchorCtr="0" compatLnSpc="1"/>
          <a:lstStyle/>
          <a:p>
            <a:pPr eaLnBrk="1" hangingPunct="1"/>
            <a:endParaRPr lang="zh-CN" altLang="zh-CN"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ln>
        </p:spPr>
        <p:txBody>
          <a:bodyPr wrap="square" numCol="1" anchorCtr="0" compatLnSpc="1"/>
          <a:lstStyle/>
          <a:p>
            <a:fld id="{9B979AE8-AC97-4121-8F0D-B2A2E8A3E08E}" type="slidenum">
              <a:rPr lang="en-US" altLang="zh-CN" smtClean="0">
                <a:ea typeface="宋体" pitchFamily="2" charset="-122"/>
              </a:rPr>
            </a:fld>
            <a:endParaRPr lang="en-US" altLang="zh-CN" smtClean="0">
              <a:ea typeface="宋体" pitchFamily="2" charset="-122"/>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ln>
        </p:spPr>
      </p:sp>
      <p:sp>
        <p:nvSpPr>
          <p:cNvPr id="66564" name="Rectangle 3"/>
          <p:cNvSpPr>
            <a:spLocks noGrp="1" noChangeArrowheads="1"/>
          </p:cNvSpPr>
          <p:nvPr>
            <p:ph type="body" idx="1"/>
          </p:nvPr>
        </p:nvSpPr>
        <p:spPr bwMode="auto">
          <a:noFill/>
        </p:spPr>
        <p:txBody>
          <a:bodyPr wrap="square" numCol="1" anchor="t" anchorCtr="0" compatLnSpc="1"/>
          <a:lstStyle/>
          <a:p>
            <a:pPr eaLnBrk="1" hangingPunct="1"/>
            <a:endParaRPr lang="zh-CN" altLang="zh-CN"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6C94A20-4B17-4732-90D5-939A41A0C6AA}" type="slidenum">
              <a:rPr lang="zh-CN" altLang="en-AU"/>
            </a:fld>
            <a:endParaRPr lang="en-AU"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ln>
        </p:spPr>
        <p:txBody>
          <a:bodyPr wrap="square" numCol="1" anchorCtr="0" compatLnSpc="1"/>
          <a:lstStyle/>
          <a:p>
            <a:fld id="{E1014572-122F-4231-8F83-F13C0AA350B6}" type="slidenum">
              <a:rPr lang="en-US" altLang="zh-CN" smtClean="0">
                <a:ea typeface="宋体" pitchFamily="2" charset="-122"/>
              </a:rPr>
            </a:fld>
            <a:endParaRPr lang="en-US" altLang="zh-CN" smtClean="0">
              <a:ea typeface="宋体" pitchFamily="2" charset="-122"/>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ln>
        </p:spPr>
      </p:sp>
      <p:sp>
        <p:nvSpPr>
          <p:cNvPr id="72708" name="Rectangle 3"/>
          <p:cNvSpPr>
            <a:spLocks noGrp="1" noChangeArrowheads="1"/>
          </p:cNvSpPr>
          <p:nvPr>
            <p:ph type="body" idx="1"/>
          </p:nvPr>
        </p:nvSpPr>
        <p:spPr bwMode="auto">
          <a:noFill/>
        </p:spPr>
        <p:txBody>
          <a:bodyPr wrap="square" numCol="1" anchor="t" anchorCtr="0" compatLnSpc="1"/>
          <a:lstStyle/>
          <a:p>
            <a:pPr eaLnBrk="1" hangingPunct="1"/>
            <a:r>
              <a:rPr lang="zh-CN" altLang="en-US" smtClean="0"/>
              <a:t>上级向下级传达命令</a:t>
            </a:r>
            <a:endParaRPr lang="zh-CN" alt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ln>
        </p:spPr>
        <p:txBody>
          <a:bodyPr wrap="square" numCol="1" anchorCtr="0" compatLnSpc="1"/>
          <a:lstStyle/>
          <a:p>
            <a:fld id="{08EF4098-7B10-4A7E-9C81-8C312E7B1BB3}" type="slidenum">
              <a:rPr lang="en-US" altLang="zh-CN" smtClean="0">
                <a:ea typeface="宋体" pitchFamily="2" charset="-122"/>
              </a:rPr>
            </a:fld>
            <a:endParaRPr lang="en-US" altLang="zh-CN" smtClean="0">
              <a:ea typeface="宋体" pitchFamily="2" charset="-122"/>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ln>
        </p:spPr>
      </p:sp>
      <p:sp>
        <p:nvSpPr>
          <p:cNvPr id="73732" name="Rectangle 3"/>
          <p:cNvSpPr>
            <a:spLocks noGrp="1" noChangeArrowheads="1"/>
          </p:cNvSpPr>
          <p:nvPr>
            <p:ph type="body" idx="1"/>
          </p:nvPr>
        </p:nvSpPr>
        <p:spPr bwMode="auto">
          <a:noFill/>
        </p:spPr>
        <p:txBody>
          <a:bodyPr wrap="square" numCol="1" anchor="t" anchorCtr="0" compatLnSpc="1"/>
          <a:lstStyle/>
          <a:p>
            <a:pPr eaLnBrk="1" hangingPunct="1"/>
            <a:r>
              <a:rPr lang="zh-CN" altLang="en-US" smtClean="0"/>
              <a:t>上级向下级传达命令</a:t>
            </a:r>
            <a:endParaRPr lang="zh-CN" alt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fld>
            <a:endParaRPr lang="en-US" altLang="zh-CN" smtClean="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p:sp>
      <p:sp>
        <p:nvSpPr>
          <p:cNvPr id="113667" name="备注占位符 2"/>
          <p:cNvSpPr>
            <a:spLocks noGrp="1"/>
          </p:cNvSpPr>
          <p:nvPr>
            <p:ph type="body" idx="1"/>
          </p:nvPr>
        </p:nvSpPr>
        <p:spPr>
          <a:noFill/>
        </p:spPr>
        <p:txBody>
          <a:bodyPr/>
          <a:lstStyle/>
          <a:p>
            <a:pPr eaLnBrk="1" hangingPunct="1"/>
            <a:endParaRPr lang="zh-CN" altLang="en-US" smtClean="0"/>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fld>
            <a:endParaRPr lang="en-US" altLang="zh-CN"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fld>
            <a:endParaRPr lang="en-AU" altLang="zh-CN" smtClean="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fld>
            <a:endParaRPr lang="en-US" altLang="zh-CN" smtClean="0"/>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F6A8F2-F8DB-4196-A409-9F89DD3C1D7D}" type="slidenum">
              <a:rPr lang="zh-CN" altLang="en-AU"/>
            </a:fld>
            <a:endParaRPr lang="en-AU" altLang="zh-CN"/>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677BA1-8759-4F4F-BC8A-5E622A9AC1A7}" type="slidenum">
              <a:rPr lang="en-US" altLang="zh-CN"/>
            </a:fld>
            <a:endParaRPr lang="en-US" altLang="zh-CN"/>
          </a:p>
        </p:txBody>
      </p:sp>
      <p:sp>
        <p:nvSpPr>
          <p:cNvPr id="575490"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575491"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4F6DAA-0EB7-4C73-ABAF-99C63CD3722F}" type="slidenum">
              <a:rPr lang="en-US" altLang="zh-CN"/>
            </a:fld>
            <a:endParaRPr lang="en-US" altLang="zh-CN"/>
          </a:p>
        </p:txBody>
      </p:sp>
      <p:sp>
        <p:nvSpPr>
          <p:cNvPr id="369666" name="Rectangle 2050"/>
          <p:cNvSpPr>
            <a:spLocks noGrp="1" noRot="1" noChangeAspect="1" noChangeArrowheads="1" noTextEdit="1"/>
          </p:cNvSpPr>
          <p:nvPr>
            <p:ph type="sldImg"/>
          </p:nvPr>
        </p:nvSpPr>
        <p:spPr/>
      </p:sp>
      <p:sp>
        <p:nvSpPr>
          <p:cNvPr id="369667" name="Rectangle 2051"/>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14C0C1-664F-416E-8CB5-451844A6462E}" type="slidenum">
              <a:rPr lang="en-US" altLang="zh-CN"/>
            </a:fld>
            <a:endParaRPr lang="en-US" altLang="zh-CN"/>
          </a:p>
        </p:txBody>
      </p:sp>
      <p:sp>
        <p:nvSpPr>
          <p:cNvPr id="382978" name="Rectangle 2050"/>
          <p:cNvSpPr>
            <a:spLocks noGrp="1" noRot="1" noChangeAspect="1" noChangeArrowheads="1" noTextEdit="1"/>
          </p:cNvSpPr>
          <p:nvPr>
            <p:ph type="sldImg"/>
          </p:nvPr>
        </p:nvSpPr>
        <p:spPr/>
      </p:sp>
      <p:sp>
        <p:nvSpPr>
          <p:cNvPr id="382979" name="Rectangle 2051"/>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44C4EA-6E93-4BBE-8859-E81FEDE6C8D9}" type="slidenum">
              <a:rPr lang="en-US" altLang="zh-CN"/>
            </a:fld>
            <a:endParaRPr lang="en-US" altLang="zh-CN"/>
          </a:p>
        </p:txBody>
      </p:sp>
      <p:sp>
        <p:nvSpPr>
          <p:cNvPr id="387074" name="Rectangle 1026"/>
          <p:cNvSpPr>
            <a:spLocks noGrp="1" noRot="1" noChangeAspect="1" noChangeArrowheads="1" noTextEdit="1"/>
          </p:cNvSpPr>
          <p:nvPr>
            <p:ph type="sldImg"/>
          </p:nvPr>
        </p:nvSpPr>
        <p:spPr/>
      </p:sp>
      <p:sp>
        <p:nvSpPr>
          <p:cNvPr id="387075"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A8C4F1-C9D3-42EB-941B-EBE3CB015197}" type="slidenum">
              <a:rPr lang="en-US" altLang="zh-CN"/>
            </a:fld>
            <a:endParaRPr lang="en-US" altLang="zh-CN"/>
          </a:p>
        </p:txBody>
      </p:sp>
      <p:sp>
        <p:nvSpPr>
          <p:cNvPr id="391170" name="Rectangle 1026"/>
          <p:cNvSpPr>
            <a:spLocks noGrp="1" noRot="1" noChangeAspect="1" noChangeArrowheads="1" noTextEdit="1"/>
          </p:cNvSpPr>
          <p:nvPr>
            <p:ph type="sldImg"/>
          </p:nvPr>
        </p:nvSpPr>
        <p:spPr/>
      </p:sp>
      <p:sp>
        <p:nvSpPr>
          <p:cNvPr id="391171"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994082-DA3B-4499-968E-EB1563F68427}" type="slidenum">
              <a:rPr lang="en-US" altLang="zh-CN"/>
            </a:fld>
            <a:endParaRPr lang="en-US" altLang="zh-CN"/>
          </a:p>
        </p:txBody>
      </p:sp>
      <p:sp>
        <p:nvSpPr>
          <p:cNvPr id="396290" name="Rectangle 2"/>
          <p:cNvSpPr>
            <a:spLocks noGrp="1" noRot="1" noChangeAspect="1" noChangeArrowheads="1" noTextEdit="1"/>
          </p:cNvSpPr>
          <p:nvPr>
            <p:ph type="sldImg"/>
          </p:nvPr>
        </p:nvSpPr>
        <p:spPr/>
      </p:sp>
      <p:sp>
        <p:nvSpPr>
          <p:cNvPr id="396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2204FC-229C-421C-A3A1-5B391BFCCF7C}" type="slidenum">
              <a:rPr lang="en-US" altLang="zh-CN"/>
            </a:fld>
            <a:endParaRPr lang="en-US" altLang="zh-CN"/>
          </a:p>
        </p:txBody>
      </p:sp>
      <p:sp>
        <p:nvSpPr>
          <p:cNvPr id="392194" name="Rectangle 2"/>
          <p:cNvSpPr>
            <a:spLocks noGrp="1" noRot="1" noChangeAspect="1" noChangeArrowheads="1" noTextEdit="1"/>
          </p:cNvSpPr>
          <p:nvPr>
            <p:ph type="sldImg"/>
          </p:nvPr>
        </p:nvSpPr>
        <p:spPr/>
      </p:sp>
      <p:sp>
        <p:nvSpPr>
          <p:cNvPr id="392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D26B17-5860-4C00-9547-7A48DE34118B}" type="slidenum">
              <a:rPr lang="en-US" altLang="zh-CN"/>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8AF399-E788-4586-997C-469CB37C103D}" type="slidenum">
              <a:rPr lang="en-US" altLang="zh-CN"/>
            </a:fld>
            <a:endParaRPr lang="en-US" altLang="zh-CN"/>
          </a:p>
        </p:txBody>
      </p:sp>
      <p:sp>
        <p:nvSpPr>
          <p:cNvPr id="393218" name="Rectangle 1026"/>
          <p:cNvSpPr>
            <a:spLocks noGrp="1" noRot="1" noChangeAspect="1" noChangeArrowheads="1" noTextEdit="1"/>
          </p:cNvSpPr>
          <p:nvPr>
            <p:ph type="sldImg"/>
          </p:nvPr>
        </p:nvSpPr>
        <p:spPr/>
      </p:sp>
      <p:sp>
        <p:nvSpPr>
          <p:cNvPr id="393219"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9A219-98D7-414E-BAD7-FF49731FB299}" type="slidenum">
              <a:rPr lang="en-US" altLang="zh-CN"/>
            </a:fld>
            <a:endParaRPr lang="en-US" altLang="zh-CN"/>
          </a:p>
        </p:txBody>
      </p:sp>
      <p:sp>
        <p:nvSpPr>
          <p:cNvPr id="398338" name="Rectangle 2"/>
          <p:cNvSpPr>
            <a:spLocks noGrp="1" noRot="1" noChangeAspect="1" noChangeArrowheads="1" noTextEdit="1"/>
          </p:cNvSpPr>
          <p:nvPr>
            <p:ph type="sldImg"/>
          </p:nvPr>
        </p:nvSpPr>
        <p:spPr/>
      </p:sp>
      <p:sp>
        <p:nvSpPr>
          <p:cNvPr id="398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endParaRPr lang="zh-CN" altLang="en-US" dirty="0"/>
          </a:p>
        </p:txBody>
      </p:sp>
      <p:sp>
        <p:nvSpPr>
          <p:cNvPr id="4" name="灯片编号占位符 3"/>
          <p:cNvSpPr>
            <a:spLocks noGrp="1"/>
          </p:cNvSpPr>
          <p:nvPr>
            <p:ph type="sldNum" sz="quarter" idx="10"/>
          </p:nvPr>
        </p:nvSpPr>
        <p:spPr/>
        <p:txBody>
          <a:bodyPr/>
          <a:lstStyle/>
          <a:p>
            <a:pPr>
              <a:defRPr/>
            </a:pPr>
            <a:fld id="{9EBE8F6A-81B2-4C56-8595-E582CF9ED13F}" type="slidenum">
              <a:rPr lang="en-US" altLang="zh-CN" smtClean="0"/>
            </a:fld>
            <a:endParaRPr lang="en-US"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D47F2E-A374-4344-B570-6C75F8E1F153}" type="slidenum">
              <a:rPr lang="en-US" altLang="zh-CN"/>
            </a:fld>
            <a:endParaRPr lang="en-US" altLang="zh-CN"/>
          </a:p>
        </p:txBody>
      </p:sp>
      <p:sp>
        <p:nvSpPr>
          <p:cNvPr id="394242" name="Rectangle 1026"/>
          <p:cNvSpPr>
            <a:spLocks noGrp="1" noRot="1" noChangeAspect="1" noChangeArrowheads="1" noTextEdit="1"/>
          </p:cNvSpPr>
          <p:nvPr>
            <p:ph type="sldImg"/>
          </p:nvPr>
        </p:nvSpPr>
        <p:spPr/>
      </p:sp>
      <p:sp>
        <p:nvSpPr>
          <p:cNvPr id="394243"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F5EBD-ABEE-4D21-9E1C-223DA33F5E38}" type="slidenum">
              <a:rPr lang="en-US" altLang="zh-CN"/>
            </a:fld>
            <a:endParaRPr lang="en-US" altLang="zh-CN"/>
          </a:p>
        </p:txBody>
      </p:sp>
      <p:sp>
        <p:nvSpPr>
          <p:cNvPr id="406530" name="Rectangle 2"/>
          <p:cNvSpPr>
            <a:spLocks noGrp="1" noRot="1" noChangeAspect="1" noChangeArrowheads="1" noTextEdit="1"/>
          </p:cNvSpPr>
          <p:nvPr>
            <p:ph type="sldImg"/>
          </p:nvPr>
        </p:nvSpPr>
        <p:spPr/>
      </p:sp>
      <p:sp>
        <p:nvSpPr>
          <p:cNvPr id="406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D4BEEF-D020-4E31-A472-A392319306D7}" type="slidenum">
              <a:rPr lang="en-US" altLang="zh-CN"/>
            </a:fld>
            <a:endParaRPr lang="en-US" altLang="zh-CN"/>
          </a:p>
        </p:txBody>
      </p:sp>
      <p:sp>
        <p:nvSpPr>
          <p:cNvPr id="414722" name="Rectangle 2"/>
          <p:cNvSpPr>
            <a:spLocks noGrp="1" noRot="1" noChangeAspect="1" noChangeArrowheads="1" noTextEdit="1"/>
          </p:cNvSpPr>
          <p:nvPr>
            <p:ph type="sldImg"/>
          </p:nvPr>
        </p:nvSpPr>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D797044-8434-440D-8D22-F7A76B63FBF8}" type="slidenum">
              <a:rPr lang="en-US" altLang="zh-CN"/>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661761-AE77-440E-B231-E11A97596515}" type="slidenum">
              <a:rPr lang="zh-CN" altLang="en-US"/>
            </a:fld>
            <a:endParaRPr lang="en-US" altLang="zh-CN"/>
          </a:p>
        </p:txBody>
      </p:sp>
      <p:sp>
        <p:nvSpPr>
          <p:cNvPr id="179202" name="Rectangle 2"/>
          <p:cNvSpPr>
            <a:spLocks noGrp="1" noRot="1" noChangeAspect="1" noChangeArrowheads="1" noTextEdit="1"/>
          </p:cNvSpPr>
          <p:nvPr>
            <p:ph type="sldImg"/>
          </p:nvPr>
        </p:nvSpPr>
        <p:spPr/>
      </p:sp>
      <p:sp>
        <p:nvSpPr>
          <p:cNvPr id="179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82D81D1-74FA-4D80-B5BD-C28647067505}" type="slidenum">
              <a:rPr lang="en-US" altLang="zh-CN" sz="1200" smtClean="0">
                <a:latin typeface="Times New Roman" pitchFamily="18" charset="0"/>
              </a:rPr>
            </a:fld>
            <a:endParaRPr lang="en-US" altLang="zh-CN" sz="1200" smtClean="0">
              <a:latin typeface="Times New Roman" pitchFamily="18" charset="0"/>
            </a:endParaRPr>
          </a:p>
        </p:txBody>
      </p:sp>
      <p:sp>
        <p:nvSpPr>
          <p:cNvPr id="204803" name="Rectangle 2"/>
          <p:cNvSpPr>
            <a:spLocks noGrp="1" noRot="1" noChangeAspect="1" noChangeArrowheads="1" noTextEdit="1"/>
          </p:cNvSpPr>
          <p:nvPr>
            <p:ph type="sldImg"/>
          </p:nvPr>
        </p:nvSpPr>
        <p:spPr/>
      </p:sp>
      <p:sp>
        <p:nvSpPr>
          <p:cNvPr id="204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Yiban9-13 </a:t>
            </a:r>
            <a:r>
              <a:rPr lang="en-US" altLang="zh-CN" smtClean="0"/>
              <a:t>erban</a:t>
            </a:r>
            <a:endParaRPr lang="zh-CN" altLang="en-US" dirty="0"/>
          </a:p>
        </p:txBody>
      </p:sp>
      <p:sp>
        <p:nvSpPr>
          <p:cNvPr id="4" name="灯片编号占位符 3"/>
          <p:cNvSpPr>
            <a:spLocks noGrp="1"/>
          </p:cNvSpPr>
          <p:nvPr>
            <p:ph type="sldNum" sz="quarter" idx="10"/>
          </p:nvPr>
        </p:nvSpPr>
        <p:spPr/>
        <p:txBody>
          <a:bodyPr/>
          <a:lstStyle/>
          <a:p>
            <a:fld id="{FDAA3022-0CAB-4EC6-99D2-5818CE3AB5CA}"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3AA7C2-E326-4DAA-A01B-B47395D2D7FA}" type="slidenum">
              <a:rPr lang="zh-CN" altLang="en-US"/>
            </a:fld>
            <a:endParaRPr lang="en-US" altLang="zh-CN"/>
          </a:p>
        </p:txBody>
      </p:sp>
      <p:sp>
        <p:nvSpPr>
          <p:cNvPr id="277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77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30CF54-1AC4-45F8-AA4A-F937BBEE526C}" type="slidenum">
              <a:rPr lang="zh-CN" altLang="en-US"/>
            </a:fld>
            <a:endParaRPr lang="en-US" altLang="zh-CN"/>
          </a:p>
        </p:txBody>
      </p:sp>
      <p:sp>
        <p:nvSpPr>
          <p:cNvPr id="281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81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1AA14D-004F-4643-B271-0D39379983F9}" type="slidenum">
              <a:rPr lang="zh-CN" altLang="en-US"/>
            </a:fld>
            <a:endParaRPr lang="en-US" altLang="zh-CN"/>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82D81D1-74FA-4D80-B5BD-C28647067505}" type="slidenum">
              <a:rPr lang="en-US" altLang="zh-CN" sz="1200" smtClean="0">
                <a:latin typeface="Times New Roman" pitchFamily="18" charset="0"/>
              </a:rPr>
            </a:fld>
            <a:endParaRPr lang="en-US" altLang="zh-CN" sz="1200" smtClean="0">
              <a:latin typeface="Times New Roman" pitchFamily="18" charset="0"/>
            </a:endParaRPr>
          </a:p>
        </p:txBody>
      </p:sp>
      <p:sp>
        <p:nvSpPr>
          <p:cNvPr id="204803" name="Rectangle 2"/>
          <p:cNvSpPr>
            <a:spLocks noGrp="1" noRot="1" noChangeAspect="1" noChangeArrowheads="1" noTextEdit="1"/>
          </p:cNvSpPr>
          <p:nvPr>
            <p:ph type="sldImg"/>
          </p:nvPr>
        </p:nvSpPr>
        <p:spPr/>
      </p:sp>
      <p:sp>
        <p:nvSpPr>
          <p:cNvPr id="204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9EC955-FBD2-4C08-831A-270B93B92CC3}" type="slidenum">
              <a:rPr lang="zh-CN" altLang="en-US"/>
            </a:fld>
            <a:endParaRPr lang="en-US" altLang="zh-CN"/>
          </a:p>
        </p:txBody>
      </p:sp>
      <p:sp>
        <p:nvSpPr>
          <p:cNvPr id="3061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06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r>
              <a:rPr lang="zh-CN" altLang="en-US"/>
              <a:t>使用</a:t>
            </a:r>
            <a:r>
              <a:rPr lang="en-US" altLang="zh-CN"/>
              <a:t>ICMP ECHO</a:t>
            </a:r>
            <a:r>
              <a:rPr lang="zh-CN" altLang="en-US"/>
              <a:t>轮询多个主机称为</a:t>
            </a:r>
            <a:r>
              <a:rPr lang="en-US" altLang="zh-CN"/>
              <a:t>ICMP SWEEP(</a:t>
            </a:r>
            <a:r>
              <a:rPr lang="zh-CN" altLang="en-US"/>
              <a:t>或者</a:t>
            </a:r>
            <a:r>
              <a:rPr lang="en-US" altLang="zh-CN"/>
              <a:t>Ping Sweep).</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3FC62F-2927-440A-9D77-E762A13D3064}" type="slidenum">
              <a:rPr lang="zh-CN" altLang="en-US"/>
            </a:fld>
            <a:endParaRPr lang="en-US" altLang="zh-CN"/>
          </a:p>
        </p:txBody>
      </p:sp>
      <p:sp>
        <p:nvSpPr>
          <p:cNvPr id="3143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143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DD0D4E-0FD0-4317-A959-D76E90E6104C}" type="slidenum">
              <a:rPr lang="zh-CN" altLang="en-US"/>
            </a:fld>
            <a:endParaRPr lang="en-US" altLang="zh-CN"/>
          </a:p>
        </p:txBody>
      </p:sp>
      <p:sp>
        <p:nvSpPr>
          <p:cNvPr id="326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26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a:t>
            </a:r>
            <a:r>
              <a:rPr lang="en-US" altLang="zh-CN" dirty="0" smtClean="0"/>
              <a:t>FIN</a:t>
            </a:r>
            <a:r>
              <a:rPr lang="zh-CN" altLang="en-US" dirty="0" smtClean="0"/>
              <a:t>探测</a:t>
            </a:r>
            <a:endParaRPr lang="zh-CN" altLang="en-US" dirty="0" smtClean="0"/>
          </a:p>
          <a:p>
            <a:r>
              <a:rPr lang="zh-CN" altLang="en-US" dirty="0" smtClean="0"/>
              <a:t>利用</a:t>
            </a:r>
            <a:r>
              <a:rPr lang="en-US" altLang="zh-CN" dirty="0" smtClean="0"/>
              <a:t>TCP ISN</a:t>
            </a:r>
            <a:r>
              <a:rPr lang="zh-CN" altLang="en-US" dirty="0" smtClean="0"/>
              <a:t>采样</a:t>
            </a:r>
            <a:endParaRPr lang="zh-CN" altLang="en-US" dirty="0" smtClean="0"/>
          </a:p>
          <a:p>
            <a:r>
              <a:rPr lang="zh-CN" altLang="en-US" dirty="0" smtClean="0"/>
              <a:t>使用</a:t>
            </a:r>
            <a:r>
              <a:rPr lang="en-US" altLang="zh-CN" dirty="0" smtClean="0"/>
              <a:t>TCP</a:t>
            </a:r>
            <a:r>
              <a:rPr lang="zh-CN" altLang="en-US" dirty="0" smtClean="0"/>
              <a:t>的初始化窗口</a:t>
            </a:r>
            <a:endParaRPr lang="zh-CN" altLang="en-US" dirty="0" smtClean="0"/>
          </a:p>
          <a:p>
            <a:r>
              <a:rPr lang="en-US" altLang="zh-CN" dirty="0" smtClean="0"/>
              <a:t>ICMP</a:t>
            </a:r>
            <a:r>
              <a:rPr lang="zh-CN" altLang="en-US" dirty="0" smtClean="0"/>
              <a:t>消息抑制机制</a:t>
            </a:r>
            <a:endParaRPr lang="zh-CN" altLang="en-US" dirty="0" smtClean="0"/>
          </a:p>
          <a:p>
            <a:r>
              <a:rPr lang="en-US" altLang="zh-CN" dirty="0" smtClean="0"/>
              <a:t>ICMP</a:t>
            </a:r>
            <a:r>
              <a:rPr lang="zh-CN" altLang="en-US" dirty="0" smtClean="0"/>
              <a:t>错误引用机制</a:t>
            </a:r>
            <a:endParaRPr lang="zh-CN" altLang="en-US" dirty="0" smtClean="0"/>
          </a:p>
          <a:p>
            <a:r>
              <a:rPr lang="en-US" altLang="zh-CN" dirty="0" err="1" smtClean="0"/>
              <a:t>ToS</a:t>
            </a:r>
            <a:r>
              <a:rPr lang="zh-CN" altLang="en-US" dirty="0" smtClean="0"/>
              <a:t>字段的设置 </a:t>
            </a:r>
            <a:endParaRPr lang="zh-CN" altLang="en-US" dirty="0" smtClean="0"/>
          </a:p>
          <a:p>
            <a:r>
              <a:rPr lang="en-US" altLang="zh-CN" dirty="0" smtClean="0"/>
              <a:t>DF</a:t>
            </a:r>
            <a:r>
              <a:rPr lang="zh-CN" altLang="en-US" dirty="0" smtClean="0"/>
              <a:t>位的设置</a:t>
            </a:r>
            <a:endParaRPr lang="zh-CN" altLang="en-US" dirty="0" smtClean="0"/>
          </a:p>
          <a:p>
            <a:r>
              <a:rPr lang="en-US" altLang="zh-CN" dirty="0" smtClean="0"/>
              <a:t>ICMP</a:t>
            </a:r>
            <a:r>
              <a:rPr lang="zh-CN" altLang="en-US" dirty="0" smtClean="0"/>
              <a:t>错误信息回显完整性 </a:t>
            </a:r>
            <a:endParaRPr lang="zh-CN" altLang="en-US" dirty="0" smtClean="0"/>
          </a:p>
          <a:p>
            <a:r>
              <a:rPr lang="en-US" altLang="zh-CN" dirty="0" smtClean="0"/>
              <a:t>TCP</a:t>
            </a:r>
            <a:r>
              <a:rPr lang="zh-CN" altLang="en-US" dirty="0" smtClean="0"/>
              <a:t>选项 </a:t>
            </a:r>
            <a:endParaRPr lang="zh-CN" altLang="en-US" dirty="0" smtClean="0"/>
          </a:p>
          <a:p>
            <a:r>
              <a:rPr lang="en-US" altLang="zh-CN" dirty="0" smtClean="0"/>
              <a:t>ACK</a:t>
            </a:r>
            <a:r>
              <a:rPr lang="zh-CN" altLang="en-US" dirty="0" smtClean="0"/>
              <a:t>值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DAA3022-0CAB-4EC6-99D2-5818CE3AB5C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1382D4D-30F6-4918-A0D6-1C55DB05113B}" type="slidenum">
              <a:rPr lang="zh-CN" altLang="en-US" smtClean="0">
                <a:latin typeface="Times New Roman" pitchFamily="18" charset="0"/>
              </a:rPr>
            </a:fld>
            <a:endParaRPr lang="en-US" altLang="zh-CN" smtClean="0">
              <a:latin typeface="Times New Roman" pitchFamily="18"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4B658BBA-0ADB-42A2-B983-07A4AE5FA72B}" type="slidenum">
              <a:rPr lang="zh-CN" altLang="en-US" smtClean="0">
                <a:latin typeface="Times New Roman" pitchFamily="18" charset="0"/>
              </a:rPr>
            </a:fld>
            <a:endParaRPr lang="en-US" altLang="zh-CN" smtClean="0">
              <a:latin typeface="Times New Roman" pitchFamily="18" charset="0"/>
            </a:endParaRPr>
          </a:p>
        </p:txBody>
      </p:sp>
      <p:sp>
        <p:nvSpPr>
          <p:cNvPr id="119811" name="Rectangle 3074"/>
          <p:cNvSpPr>
            <a:spLocks noGrp="1" noRot="1" noChangeAspect="1" noChangeArrowheads="1" noTextEdit="1"/>
          </p:cNvSpPr>
          <p:nvPr>
            <p:ph type="sldImg"/>
          </p:nvPr>
        </p:nvSpPr>
        <p:spPr>
          <a:solidFill>
            <a:srgbClr val="FFFFFF"/>
          </a:solidFill>
        </p:spPr>
      </p:sp>
      <p:sp>
        <p:nvSpPr>
          <p:cNvPr id="119812" name="Rectangle 3075"/>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807266-7716-4DC4-9519-89C3A609FB11}" type="slidenum">
              <a:rPr lang="zh-CN" altLang="en-US" smtClean="0">
                <a:latin typeface="Times New Roman" pitchFamily="18" charset="0"/>
              </a:rPr>
            </a:fld>
            <a:endParaRPr lang="en-US" altLang="zh-CN" smtClean="0">
              <a:latin typeface="Times New Roman" pitchFamily="18" charset="0"/>
            </a:endParaRPr>
          </a:p>
        </p:txBody>
      </p:sp>
      <p:sp>
        <p:nvSpPr>
          <p:cNvPr id="121859" name="Rectangle 1026"/>
          <p:cNvSpPr>
            <a:spLocks noGrp="1" noRot="1" noChangeAspect="1" noChangeArrowheads="1" noTextEdit="1"/>
          </p:cNvSpPr>
          <p:nvPr>
            <p:ph type="sldImg"/>
          </p:nvPr>
        </p:nvSpPr>
        <p:spPr/>
      </p:sp>
      <p:sp>
        <p:nvSpPr>
          <p:cNvPr id="121860" name="Rectangle 1027"/>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138124AB-7148-49F1-9BED-C2CA0B09DD2E}" type="slidenum">
              <a:rPr lang="zh-CN" altLang="en-US" smtClean="0">
                <a:latin typeface="Times New Roman" pitchFamily="18" charset="0"/>
              </a:rPr>
            </a:fld>
            <a:endParaRPr lang="en-US" altLang="zh-CN" smtClean="0">
              <a:latin typeface="Times New Roman" pitchFamily="18"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pPr eaLnBrk="1" hangingPunct="1"/>
            <a:endParaRPr lang="zh-CN" altLang="en-US" sz="10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1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smtClean="0"/>
              <a:t>交换机表的每个表项包括三个字段：节点的</a:t>
            </a:r>
            <a:r>
              <a:rPr lang="en-US" altLang="zh-CN" smtClean="0"/>
              <a:t>MAC</a:t>
            </a:r>
            <a:r>
              <a:rPr lang="zh-CN" altLang="zh-CN" smtClean="0"/>
              <a:t>地址；该</a:t>
            </a:r>
            <a:r>
              <a:rPr lang="en-US" altLang="zh-CN" smtClean="0"/>
              <a:t>MAC</a:t>
            </a:r>
            <a:r>
              <a:rPr lang="zh-CN" altLang="zh-CN" smtClean="0"/>
              <a:t>地址对应的端口；该表项在表中的时间。交换机通过自学习功能来建立交换机表，即通过观察帧的源</a:t>
            </a:r>
            <a:r>
              <a:rPr lang="en-US" altLang="zh-CN" smtClean="0"/>
              <a:t>MAC</a:t>
            </a:r>
            <a:r>
              <a:rPr lang="zh-CN" altLang="zh-CN" smtClean="0"/>
              <a:t>地址和到达端口来建立</a:t>
            </a:r>
            <a:r>
              <a:rPr lang="en-US" altLang="zh-CN" smtClean="0"/>
              <a:t>MAC</a:t>
            </a:r>
            <a:r>
              <a:rPr lang="zh-CN" altLang="zh-CN" smtClean="0"/>
              <a:t>地址和端口的映射关系。</a:t>
            </a:r>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fld id="{BB2F9E09-5D5A-47F3-A57D-C1DD3A2C1772}"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D2777D-B950-4504-895F-B16D535CD1A2}" type="slidenum">
              <a:rPr lang="zh-CN" altLang="en-US" smtClean="0">
                <a:latin typeface="Times New Roman" pitchFamily="18" charset="0"/>
              </a:rPr>
            </a:fld>
            <a:endParaRPr lang="en-US" altLang="zh-CN" smtClean="0">
              <a:latin typeface="Times New Roman" pitchFamily="18"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656D54-5A7B-4194-8C9B-695D0501D9A8}" type="slidenum">
              <a:rPr lang="zh-CN" altLang="en-AU"/>
            </a:fld>
            <a:endParaRPr lang="en-AU" altLang="zh-CN"/>
          </a:p>
        </p:txBody>
      </p:sp>
      <p:sp>
        <p:nvSpPr>
          <p:cNvPr id="523266" name="Rectangle 2"/>
          <p:cNvSpPr>
            <a:spLocks noGrp="1" noRot="1" noChangeAspect="1" noChangeArrowheads="1" noTextEdit="1"/>
          </p:cNvSpPr>
          <p:nvPr>
            <p:ph type="sldImg"/>
          </p:nvPr>
        </p:nvSpPr>
        <p:spPr/>
      </p:sp>
      <p:sp>
        <p:nvSpPr>
          <p:cNvPr id="523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D40927-F197-4D14-BB7B-42B45351ABAA}" type="slidenum">
              <a:rPr lang="zh-CN" altLang="en-US"/>
            </a:fld>
            <a:endParaRPr lang="en-US" altLang="zh-CN"/>
          </a:p>
        </p:txBody>
      </p:sp>
      <p:sp>
        <p:nvSpPr>
          <p:cNvPr id="348162" name="Rectangle 2"/>
          <p:cNvSpPr>
            <a:spLocks noGrp="1" noRot="1" noChangeAspect="1" noChangeArrowheads="1" noTextEdit="1"/>
          </p:cNvSpPr>
          <p:nvPr>
            <p:ph type="sldImg"/>
          </p:nvPr>
        </p:nvSpPr>
        <p:spPr/>
      </p:sp>
      <p:sp>
        <p:nvSpPr>
          <p:cNvPr id="3481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31"/>
          <p:cNvSpPr>
            <a:spLocks noGrp="1" noChangeArrowheads="1"/>
          </p:cNvSpPr>
          <p:nvPr>
            <p:ph type="sldNum" sz="quarter" idx="5"/>
          </p:nvPr>
        </p:nvSpPr>
        <p:spPr>
          <a:noFill/>
        </p:spPr>
        <p:txBody>
          <a:bodyPr/>
          <a:lstStyle/>
          <a:p>
            <a:fld id="{54B90720-33B4-448E-A3A4-97DF6768709D}" type="slidenum">
              <a:rPr lang="zh-CN" altLang="en-US" smtClean="0">
                <a:latin typeface="Times New Roman" pitchFamily="18" charset="0"/>
              </a:rPr>
            </a:fld>
            <a:endParaRPr lang="en-US" altLang="zh-CN" smtClean="0">
              <a:latin typeface="Times New Roman" pitchFamily="18" charset="0"/>
            </a:endParaRPr>
          </a:p>
        </p:txBody>
      </p:sp>
      <p:sp>
        <p:nvSpPr>
          <p:cNvPr id="126979" name="Rectangle 1026"/>
          <p:cNvSpPr>
            <a:spLocks noGrp="1" noRot="1" noChangeAspect="1" noChangeArrowheads="1" noTextEdit="1"/>
          </p:cNvSpPr>
          <p:nvPr>
            <p:ph type="sldImg"/>
          </p:nvPr>
        </p:nvSpPr>
        <p:spPr/>
      </p:sp>
      <p:sp>
        <p:nvSpPr>
          <p:cNvPr id="126980" name="Rectangle 1027"/>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 </a:t>
            </a:r>
            <a:br>
              <a:rPr lang="zh-CN" altLang="en-US" smtClean="0"/>
            </a:br>
            <a:r>
              <a:rPr lang="zh-CN" altLang="en-US" smtClean="0"/>
              <a:t>  程序分歧</a:t>
            </a:r>
            <a:r>
              <a:rPr lang="en-US" altLang="zh-CN" smtClean="0"/>
              <a:t>fork()    </a:t>
            </a:r>
            <a:br>
              <a:rPr lang="en-US" altLang="zh-CN" smtClean="0"/>
            </a:br>
            <a:r>
              <a:rPr lang="en-US" altLang="zh-CN" smtClean="0"/>
              <a:t>  fork()</a:t>
            </a:r>
            <a:r>
              <a:rPr lang="zh-CN" altLang="en-US" smtClean="0"/>
              <a:t>会产生一个与父程序相同的子程序，唯一不同之处在於其</a:t>
            </a:r>
            <a:r>
              <a:rPr lang="en-US" altLang="zh-CN" smtClean="0"/>
              <a:t>process id(pid)</a:t>
            </a:r>
            <a:r>
              <a:rPr lang="zh-CN" altLang="en-US" smtClean="0"/>
              <a:t>。  </a:t>
            </a:r>
            <a:br>
              <a:rPr lang="zh-CN" altLang="en-US" smtClean="0"/>
            </a:br>
            <a:r>
              <a:rPr lang="zh-CN" altLang="en-US" smtClean="0"/>
              <a:t>  如果我们要撰写守护神程序，或是例如网路伺服器，需要多个行程来同时提供多个连线，可以利用</a:t>
            </a:r>
            <a:r>
              <a:rPr lang="en-US" altLang="zh-CN" smtClean="0"/>
              <a:t>fork()</a:t>
            </a:r>
            <a:r>
              <a:rPr lang="zh-CN" altLang="en-US" smtClean="0"/>
              <a:t>来产生多个相同的行程。</a:t>
            </a:r>
            <a:endParaRPr lang="zh-CN" altLang="en-US"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itchFamily="2" charset="-122"/>
              </a:defRPr>
            </a:lvl1pPr>
            <a:lvl2pPr marL="742950" indent="-285750">
              <a:spcBef>
                <a:spcPct val="30000"/>
              </a:spcBef>
              <a:defRPr sz="1200">
                <a:solidFill>
                  <a:schemeClr val="tx1"/>
                </a:solidFill>
                <a:latin typeface="Calibri" panose="020F0502020204030204" pitchFamily="34" charset="0"/>
                <a:ea typeface="宋体" pitchFamily="2" charset="-122"/>
              </a:defRPr>
            </a:lvl2pPr>
            <a:lvl3pPr marL="1143000" indent="-228600">
              <a:spcBef>
                <a:spcPct val="30000"/>
              </a:spcBef>
              <a:defRPr sz="1200">
                <a:solidFill>
                  <a:schemeClr val="tx1"/>
                </a:solidFill>
                <a:latin typeface="Calibri" panose="020F0502020204030204" pitchFamily="34" charset="0"/>
                <a:ea typeface="宋体" pitchFamily="2" charset="-122"/>
              </a:defRPr>
            </a:lvl3pPr>
            <a:lvl4pPr marL="1600200" indent="-228600">
              <a:spcBef>
                <a:spcPct val="30000"/>
              </a:spcBef>
              <a:defRPr sz="1200">
                <a:solidFill>
                  <a:schemeClr val="tx1"/>
                </a:solidFill>
                <a:latin typeface="Calibri" panose="020F0502020204030204" pitchFamily="34" charset="0"/>
                <a:ea typeface="宋体" pitchFamily="2" charset="-122"/>
              </a:defRPr>
            </a:lvl4pPr>
            <a:lvl5pPr marL="2057400" indent="-228600">
              <a:spcBef>
                <a:spcPct val="30000"/>
              </a:spcBef>
              <a:defRPr sz="1200">
                <a:solidFill>
                  <a:schemeClr val="tx1"/>
                </a:solidFill>
                <a:latin typeface="Calibri" panose="020F050202020403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a:spcBef>
                <a:spcPct val="0"/>
              </a:spcBef>
            </a:pPr>
            <a:fld id="{ADE3C6AF-E3C2-4830-B2A5-7F1AB7CB1C3D}"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smtClean="0"/>
              <a:t>计算机系统配置不当可能造成系统运行不正常，甚至根本不能运行。攻击者通过改变或者破坏系统的配置信息，阻止其他合法用户使用计算机网络提供的服务。</a:t>
            </a:r>
            <a:endParaRPr lang="en-US" altLang="zh-CN" dirty="0" smtClean="0"/>
          </a:p>
          <a:p>
            <a:endParaRPr lang="en-US" altLang="zh-CN" dirty="0" smtClean="0"/>
          </a:p>
          <a:p>
            <a:r>
              <a:rPr lang="zh-CN" altLang="en-US" dirty="0" smtClean="0"/>
              <a:t>沙</a:t>
            </a:r>
            <a:r>
              <a:rPr lang="en-US" altLang="zh-CN" dirty="0" smtClean="0"/>
              <a:t>9-19</a:t>
            </a:r>
            <a:endParaRPr lang="zh-CN" altLang="en-US" dirty="0"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itchFamily="2" charset="-122"/>
              </a:defRPr>
            </a:lvl1pPr>
            <a:lvl2pPr marL="742950" indent="-285750">
              <a:spcBef>
                <a:spcPct val="30000"/>
              </a:spcBef>
              <a:defRPr sz="1200">
                <a:solidFill>
                  <a:schemeClr val="tx1"/>
                </a:solidFill>
                <a:latin typeface="Calibri" panose="020F0502020204030204" pitchFamily="34" charset="0"/>
                <a:ea typeface="宋体" pitchFamily="2" charset="-122"/>
              </a:defRPr>
            </a:lvl2pPr>
            <a:lvl3pPr marL="1143000" indent="-228600">
              <a:spcBef>
                <a:spcPct val="30000"/>
              </a:spcBef>
              <a:defRPr sz="1200">
                <a:solidFill>
                  <a:schemeClr val="tx1"/>
                </a:solidFill>
                <a:latin typeface="Calibri" panose="020F0502020204030204" pitchFamily="34" charset="0"/>
                <a:ea typeface="宋体" pitchFamily="2" charset="-122"/>
              </a:defRPr>
            </a:lvl3pPr>
            <a:lvl4pPr marL="1600200" indent="-228600">
              <a:spcBef>
                <a:spcPct val="30000"/>
              </a:spcBef>
              <a:defRPr sz="1200">
                <a:solidFill>
                  <a:schemeClr val="tx1"/>
                </a:solidFill>
                <a:latin typeface="Calibri" panose="020F0502020204030204" pitchFamily="34" charset="0"/>
                <a:ea typeface="宋体" pitchFamily="2" charset="-122"/>
              </a:defRPr>
            </a:lvl4pPr>
            <a:lvl5pPr marL="2057400" indent="-228600">
              <a:spcBef>
                <a:spcPct val="30000"/>
              </a:spcBef>
              <a:defRPr sz="1200">
                <a:solidFill>
                  <a:schemeClr val="tx1"/>
                </a:solidFill>
                <a:latin typeface="Calibri" panose="020F050202020403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a:spcBef>
                <a:spcPct val="0"/>
              </a:spcBef>
            </a:pPr>
            <a:fld id="{A896B642-1445-4BC3-A734-A6086FBC8BCA}"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fontAlgn="base" hangingPunct="1">
              <a:spcBef>
                <a:spcPct val="0"/>
              </a:spcBef>
              <a:spcAft>
                <a:spcPct val="0"/>
              </a:spcAft>
            </a:pPr>
            <a:fld id="{D1938ABF-D8D1-4E5F-92C1-AA8BCC6C8FAD}" type="slidenum">
              <a:rPr kumimoji="1" lang="zh-CN" altLang="en-US" smtClean="0">
                <a:latin typeface="Times New Roman" pitchFamily="18" charset="0"/>
              </a:rPr>
            </a:fld>
            <a:endParaRPr kumimoji="1" lang="en-US" altLang="zh-CN" smtClean="0">
              <a:latin typeface="Times New Roman"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dirty="0" smtClean="0">
                <a:latin typeface="Times New Roman" pitchFamily="18" charset="0"/>
              </a:rPr>
              <a:t>清</a:t>
            </a:r>
            <a:r>
              <a:rPr lang="en-US" altLang="zh-CN" dirty="0" smtClean="0">
                <a:latin typeface="Times New Roman" pitchFamily="18" charset="0"/>
              </a:rPr>
              <a:t>-3-2</a:t>
            </a:r>
            <a:endParaRPr lang="zh-CN" altLang="en-US" dirty="0"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fontAlgn="base" hangingPunct="1">
              <a:spcBef>
                <a:spcPct val="0"/>
              </a:spcBef>
              <a:spcAft>
                <a:spcPct val="0"/>
              </a:spcAft>
            </a:pPr>
            <a:fld id="{E724B8A7-FA3C-4521-B3D1-E66C7723A584}" type="slidenum">
              <a:rPr kumimoji="1" lang="zh-CN" altLang="en-US" smtClean="0">
                <a:latin typeface="Times New Roman" pitchFamily="18" charset="0"/>
              </a:rPr>
            </a:fld>
            <a:endParaRPr kumimoji="1" lang="en-US" altLang="zh-CN" smtClean="0">
              <a:latin typeface="Times New Roman" pitchFamily="18" charset="0"/>
            </a:endParaRPr>
          </a:p>
        </p:txBody>
      </p:sp>
      <p:sp>
        <p:nvSpPr>
          <p:cNvPr id="65539" name="Rectangle 1026"/>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554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fld id="{1D83F9E1-2C90-4C41-854A-A1FDE1E9C22F}" type="slidenum">
              <a:rPr lang="zh-CN" altLang="en-US"/>
            </a:fld>
            <a:endParaRPr lang="en-US" altLang="zh-CN"/>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异常流量的清洗过滤：</a:t>
            </a:r>
            <a:endParaRPr lang="zh-CN" altLang="en-US" smtClean="0"/>
          </a:p>
          <a:p>
            <a:r>
              <a:rPr lang="zh-CN" altLang="en-US" smtClean="0"/>
              <a:t>通过</a:t>
            </a:r>
            <a:r>
              <a:rPr lang="en-US" altLang="zh-CN" smtClean="0"/>
              <a:t>DDOS</a:t>
            </a:r>
            <a:r>
              <a:rPr lang="zh-CN" altLang="en-US" smtClean="0"/>
              <a:t>硬件防火墙对异常流量的清洗过滤，通过数据包的规则过滤、数据流指纹检测过滤、及数据包内容定制过滤等顶尖技术能准确判断外来访问流量是否正常，进一步将异常流量禁止过滤。单台负载每秒可防御</a:t>
            </a:r>
            <a:r>
              <a:rPr lang="en-US" altLang="zh-CN" smtClean="0"/>
              <a:t>800-927</a:t>
            </a:r>
            <a:r>
              <a:rPr lang="zh-CN" altLang="en-US" smtClean="0"/>
              <a:t>万个</a:t>
            </a:r>
            <a:r>
              <a:rPr lang="en-US" altLang="zh-CN" smtClean="0"/>
              <a:t>syn</a:t>
            </a:r>
            <a:r>
              <a:rPr lang="zh-CN" altLang="en-US" smtClean="0"/>
              <a:t>攻击包。</a:t>
            </a:r>
            <a:endParaRPr lang="zh-CN" altLang="en-US" smtClean="0"/>
          </a:p>
          <a:p>
            <a:r>
              <a:rPr lang="zh-CN" altLang="en-US" smtClean="0"/>
              <a:t>分布式集群防御：</a:t>
            </a:r>
            <a:endParaRPr lang="zh-CN" altLang="en-US" smtClean="0"/>
          </a:p>
          <a:p>
            <a:r>
              <a:rPr lang="zh-CN" altLang="en-US" smtClean="0"/>
              <a:t>这是目前网络安全界防御大规模</a:t>
            </a:r>
            <a:r>
              <a:rPr lang="en-US" altLang="zh-CN" smtClean="0"/>
              <a:t>DDOS</a:t>
            </a:r>
            <a:r>
              <a:rPr lang="zh-CN" altLang="en-US" smtClean="0"/>
              <a:t>攻击的最有效办法。分布式集群防御的特点是在每个节点服务器配置多个</a:t>
            </a:r>
            <a:r>
              <a:rPr lang="en-US" altLang="zh-CN" smtClean="0"/>
              <a:t>IP</a:t>
            </a:r>
            <a:r>
              <a:rPr lang="zh-CN" altLang="en-US" smtClean="0"/>
              <a:t>地址，并且每个节点能承受不低于</a:t>
            </a:r>
            <a:r>
              <a:rPr lang="en-US" altLang="zh-CN" smtClean="0"/>
              <a:t>10G</a:t>
            </a:r>
            <a:r>
              <a:rPr lang="zh-CN" altLang="en-US" smtClean="0"/>
              <a:t>的</a:t>
            </a:r>
            <a:r>
              <a:rPr lang="en-US" altLang="zh-CN" smtClean="0"/>
              <a:t>DDOS</a:t>
            </a:r>
            <a:r>
              <a:rPr lang="zh-CN" altLang="en-US" smtClean="0"/>
              <a:t>攻击，如一个节点受攻击无法提供服务，系统将会根据优先级设置自动切换另一个节点，并将攻击者的数据包全部返回发送点，使攻击源成为瘫痪状态，从更为深度的安全防护角度去影响企业的安全执行决策。</a:t>
            </a:r>
            <a:endParaRPr lang="zh-CN" altLang="en-US" smtClean="0"/>
          </a:p>
          <a:p>
            <a:r>
              <a:rPr lang="zh-CN" altLang="en-US" smtClean="0"/>
              <a:t>高防智能</a:t>
            </a:r>
            <a:r>
              <a:rPr lang="en-US" altLang="zh-CN" smtClean="0"/>
              <a:t>DNS</a:t>
            </a:r>
            <a:r>
              <a:rPr lang="zh-CN" altLang="en-US" smtClean="0"/>
              <a:t>解析：</a:t>
            </a:r>
            <a:endParaRPr lang="zh-CN" altLang="en-US" smtClean="0"/>
          </a:p>
          <a:p>
            <a:r>
              <a:rPr lang="zh-CN" altLang="en-US" smtClean="0"/>
              <a:t>高智能</a:t>
            </a:r>
            <a:r>
              <a:rPr lang="en-US" altLang="zh-CN" smtClean="0"/>
              <a:t>DNS</a:t>
            </a:r>
            <a:r>
              <a:rPr lang="zh-CN" altLang="en-US" smtClean="0"/>
              <a:t>解析系统与</a:t>
            </a:r>
            <a:r>
              <a:rPr lang="en-US" altLang="zh-CN" smtClean="0"/>
              <a:t>DDOS</a:t>
            </a:r>
            <a:r>
              <a:rPr lang="zh-CN" altLang="en-US" smtClean="0"/>
              <a:t>防御系统的完美结合，为企业提供对抗新兴安全威胁的超级检测功能。它颠覆了传统一个域名对应一个镜像的做法，智能根据用户的上网路线将</a:t>
            </a:r>
            <a:r>
              <a:rPr lang="en-US" altLang="zh-CN" smtClean="0"/>
              <a:t>DNS</a:t>
            </a:r>
            <a:r>
              <a:rPr lang="zh-CN" altLang="en-US" smtClean="0"/>
              <a:t>解析请求解析到用户所属网络的服务器。同时智能</a:t>
            </a:r>
            <a:r>
              <a:rPr lang="en-US" altLang="zh-CN" smtClean="0"/>
              <a:t>DNS</a:t>
            </a:r>
            <a:r>
              <a:rPr lang="zh-CN" altLang="en-US" smtClean="0"/>
              <a:t>解析系统还有宕机检测功能，随时可将瘫痪的服务器</a:t>
            </a:r>
            <a:r>
              <a:rPr lang="en-US" altLang="zh-CN" smtClean="0"/>
              <a:t>IP</a:t>
            </a:r>
            <a:r>
              <a:rPr lang="zh-CN" altLang="en-US" smtClean="0"/>
              <a:t>智能更换成正常服务器</a:t>
            </a:r>
            <a:r>
              <a:rPr lang="en-US" altLang="zh-CN" smtClean="0"/>
              <a:t>IP</a:t>
            </a:r>
            <a:r>
              <a:rPr lang="zh-CN" altLang="en-US" smtClean="0"/>
              <a:t>，为企业的网络保持一个永不宕机的服务状态。</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E4ADAC-5D87-4C68-BE92-440B8D3A69EC}" type="slidenum">
              <a:rPr lang="zh-CN" altLang="en-AU"/>
            </a:fld>
            <a:endParaRPr lang="en-AU" altLang="zh-CN"/>
          </a:p>
        </p:txBody>
      </p:sp>
      <p:sp>
        <p:nvSpPr>
          <p:cNvPr id="525314" name="Rectangle 2"/>
          <p:cNvSpPr>
            <a:spLocks noGrp="1" noRot="1" noChangeAspect="1" noChangeArrowheads="1" noTextEdit="1"/>
          </p:cNvSpPr>
          <p:nvPr>
            <p:ph type="sldImg"/>
          </p:nvPr>
        </p:nvSpPr>
        <p:spPr/>
      </p:sp>
      <p:sp>
        <p:nvSpPr>
          <p:cNvPr id="525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Times New Roman" pitchFamily="18" charset="0"/>
                <a:ea typeface="宋体" pitchFamily="2" charset="-122"/>
                <a:cs typeface="+mn-cs"/>
              </a:rPr>
              <a:t>CC </a:t>
            </a:r>
            <a:r>
              <a:rPr lang="zh-CN" altLang="en-US" sz="1200" b="0" i="0" kern="1200" smtClean="0">
                <a:solidFill>
                  <a:schemeClr val="tx1"/>
                </a:solidFill>
                <a:effectLst/>
                <a:latin typeface="Times New Roman" pitchFamily="18" charset="0"/>
                <a:ea typeface="宋体" pitchFamily="2" charset="-122"/>
                <a:cs typeface="+mn-cs"/>
              </a:rPr>
              <a:t>攻击：</a:t>
            </a:r>
            <a:r>
              <a:rPr lang="en-US" altLang="zh-CN" sz="1200" b="0" i="0" kern="1200" smtClean="0">
                <a:solidFill>
                  <a:schemeClr val="tx1"/>
                </a:solidFill>
                <a:effectLst/>
                <a:latin typeface="Times New Roman" pitchFamily="18" charset="0"/>
                <a:ea typeface="宋体" pitchFamily="2" charset="-122"/>
                <a:cs typeface="+mn-cs"/>
              </a:rPr>
              <a:t>Challenge Collapasar</a:t>
            </a:r>
            <a:r>
              <a:rPr lang="zh-CN" altLang="en-US" sz="1200" b="0" i="0" kern="1200" smtClean="0">
                <a:solidFill>
                  <a:schemeClr val="tx1"/>
                </a:solidFill>
                <a:effectLst/>
                <a:latin typeface="Times New Roman" pitchFamily="18" charset="0"/>
                <a:ea typeface="宋体" pitchFamily="2" charset="-122"/>
                <a:cs typeface="+mn-cs"/>
              </a:rPr>
              <a:t>（</a:t>
            </a:r>
            <a:r>
              <a:rPr lang="en-US" altLang="zh-CN" sz="1200" b="0" i="0" kern="1200" smtClean="0">
                <a:solidFill>
                  <a:schemeClr val="tx1"/>
                </a:solidFill>
                <a:effectLst/>
                <a:latin typeface="Times New Roman" pitchFamily="18" charset="0"/>
                <a:ea typeface="宋体" pitchFamily="2" charset="-122"/>
                <a:cs typeface="+mn-cs"/>
              </a:rPr>
              <a:t>Collapasar </a:t>
            </a:r>
            <a:r>
              <a:rPr lang="zh-CN" altLang="en-US" sz="1200" b="0" i="0" kern="1200" smtClean="0">
                <a:solidFill>
                  <a:schemeClr val="tx1"/>
                </a:solidFill>
                <a:effectLst/>
                <a:latin typeface="Times New Roman" pitchFamily="18" charset="0"/>
                <a:ea typeface="宋体" pitchFamily="2" charset="-122"/>
                <a:cs typeface="+mn-cs"/>
              </a:rPr>
              <a:t>是绿盟的反 </a:t>
            </a:r>
            <a:r>
              <a:rPr lang="en-US" altLang="zh-CN" sz="1200" b="0" i="0" kern="1200" smtClean="0">
                <a:solidFill>
                  <a:schemeClr val="tx1"/>
                </a:solidFill>
                <a:effectLst/>
                <a:latin typeface="Times New Roman" pitchFamily="18" charset="0"/>
                <a:ea typeface="宋体" pitchFamily="2" charset="-122"/>
                <a:cs typeface="+mn-cs"/>
              </a:rPr>
              <a:t>DDOS </a:t>
            </a:r>
            <a:r>
              <a:rPr lang="zh-CN" altLang="en-US" sz="1200" b="0" i="0" kern="1200" smtClean="0">
                <a:solidFill>
                  <a:schemeClr val="tx1"/>
                </a:solidFill>
                <a:effectLst/>
                <a:latin typeface="Times New Roman" pitchFamily="18" charset="0"/>
                <a:ea typeface="宋体" pitchFamily="2" charset="-122"/>
                <a:cs typeface="+mn-cs"/>
              </a:rPr>
              <a:t>设备，能有效地清洗 </a:t>
            </a:r>
            <a:r>
              <a:rPr lang="en-US" altLang="zh-CN" sz="1200" b="0" i="0" kern="1200" smtClean="0">
                <a:solidFill>
                  <a:schemeClr val="tx1"/>
                </a:solidFill>
                <a:effectLst/>
                <a:latin typeface="Times New Roman" pitchFamily="18" charset="0"/>
                <a:ea typeface="宋体" pitchFamily="2" charset="-122"/>
                <a:cs typeface="+mn-cs"/>
              </a:rPr>
              <a:t>SYN Flood </a:t>
            </a:r>
            <a:r>
              <a:rPr lang="zh-CN" altLang="en-US" sz="1200" b="0" i="0" kern="1200" smtClean="0">
                <a:solidFill>
                  <a:schemeClr val="tx1"/>
                </a:solidFill>
                <a:effectLst/>
                <a:latin typeface="Times New Roman" pitchFamily="18" charset="0"/>
                <a:ea typeface="宋体" pitchFamily="2" charset="-122"/>
                <a:cs typeface="+mn-cs"/>
              </a:rPr>
              <a:t>等有害流量），</a:t>
            </a:r>
            <a:r>
              <a:rPr lang="en-US" altLang="zh-CN" sz="1200" b="0" i="0" kern="1200" smtClean="0">
                <a:solidFill>
                  <a:schemeClr val="tx1"/>
                </a:solidFill>
                <a:effectLst/>
                <a:latin typeface="Times New Roman" pitchFamily="18" charset="0"/>
                <a:ea typeface="宋体" pitchFamily="2" charset="-122"/>
                <a:cs typeface="+mn-cs"/>
              </a:rPr>
              <a:t>CC </a:t>
            </a:r>
            <a:r>
              <a:rPr lang="zh-CN" altLang="en-US" sz="1200" b="0" i="0" kern="1200" smtClean="0">
                <a:solidFill>
                  <a:schemeClr val="tx1"/>
                </a:solidFill>
                <a:effectLst/>
                <a:latin typeface="Times New Roman" pitchFamily="18" charset="0"/>
                <a:ea typeface="宋体" pitchFamily="2" charset="-122"/>
                <a:cs typeface="+mn-cs"/>
              </a:rPr>
              <a:t>攻击的原理就是对一些消耗资源（查询数据库、读写硬盘文件等）较大的应用页面不断发起正常的请求，以此达到消耗服务资源的目的。</a:t>
            </a:r>
            <a:endParaRPr lang="zh-CN" altLang="en-US"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应用层 </a:t>
            </a:r>
            <a:r>
              <a:rPr lang="en-US" altLang="zh-CN" sz="1200" b="0" i="0" kern="1200" smtClean="0">
                <a:solidFill>
                  <a:schemeClr val="tx1"/>
                </a:solidFill>
                <a:effectLst/>
                <a:latin typeface="Times New Roman" pitchFamily="18" charset="0"/>
                <a:ea typeface="宋体" pitchFamily="2" charset="-122"/>
                <a:cs typeface="+mn-cs"/>
              </a:rPr>
              <a:t>DDOS </a:t>
            </a:r>
            <a:r>
              <a:rPr lang="zh-CN" altLang="en-US" sz="1200" b="0" i="0" kern="1200" smtClean="0">
                <a:solidFill>
                  <a:schemeClr val="tx1"/>
                </a:solidFill>
                <a:effectLst/>
                <a:latin typeface="Times New Roman" pitchFamily="18" charset="0"/>
                <a:ea typeface="宋体" pitchFamily="2" charset="-122"/>
                <a:cs typeface="+mn-cs"/>
              </a:rPr>
              <a:t>攻击的一种实现方式：在黑客入侵了一个流量很大的网站后，通过篡改页面，将巨大的用户流量分流到目标网站。比如在大流量网站上插入如下代码：</a:t>
            </a:r>
            <a:endParaRPr lang="zh-CN" altLang="en-US" sz="1200" b="0" i="0" kern="1200" smtClean="0">
              <a:solidFill>
                <a:schemeClr val="tx1"/>
              </a:solidFill>
              <a:effectLst/>
              <a:latin typeface="Times New Roman" pitchFamily="18" charset="0"/>
              <a:ea typeface="宋体" pitchFamily="2" charset="-122"/>
              <a:cs typeface="+mn-cs"/>
            </a:endParaRPr>
          </a:p>
          <a:p>
            <a:r>
              <a:rPr lang="en-US" altLang="zh-CN" sz="1200" b="0" i="0" kern="1200" smtClean="0">
                <a:solidFill>
                  <a:schemeClr val="tx1"/>
                </a:solidFill>
                <a:effectLst/>
                <a:latin typeface="Times New Roman" pitchFamily="18" charset="0"/>
                <a:ea typeface="宋体" pitchFamily="2" charset="-122"/>
                <a:cs typeface="+mn-cs"/>
              </a:rPr>
              <a:t>&lt;iframe src="http://targetSite" height=0 width=0&gt;&lt;/iframe&gt;</a:t>
            </a:r>
            <a:endParaRPr lang="en-US" altLang="zh-CN"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一些优化服务器性能的方法能够缓解应用层 </a:t>
            </a:r>
            <a:r>
              <a:rPr lang="en-US" altLang="zh-CN" sz="1200" b="0" i="0" kern="1200" smtClean="0">
                <a:solidFill>
                  <a:schemeClr val="tx1"/>
                </a:solidFill>
                <a:effectLst/>
                <a:latin typeface="Times New Roman" pitchFamily="18" charset="0"/>
                <a:ea typeface="宋体" pitchFamily="2" charset="-122"/>
                <a:cs typeface="+mn-cs"/>
              </a:rPr>
              <a:t>DDOS </a:t>
            </a:r>
            <a:r>
              <a:rPr lang="zh-CN" altLang="en-US" sz="1200" b="0" i="0" kern="1200" smtClean="0">
                <a:solidFill>
                  <a:schemeClr val="tx1"/>
                </a:solidFill>
                <a:effectLst/>
                <a:latin typeface="Times New Roman" pitchFamily="18" charset="0"/>
                <a:ea typeface="宋体" pitchFamily="2" charset="-122"/>
                <a:cs typeface="+mn-cs"/>
              </a:rPr>
              <a:t>攻击（提升服务能力、资源容量）。常用的防御措施是在应用中限制每个“客户端” 做请求频率的限制（基于 </a:t>
            </a:r>
            <a:r>
              <a:rPr lang="en-US" altLang="zh-CN" sz="1200" b="0" i="0" kern="1200" smtClean="0">
                <a:solidFill>
                  <a:schemeClr val="tx1"/>
                </a:solidFill>
                <a:effectLst/>
                <a:latin typeface="Times New Roman" pitchFamily="18" charset="0"/>
                <a:ea typeface="宋体" pitchFamily="2" charset="-122"/>
                <a:cs typeface="+mn-cs"/>
              </a:rPr>
              <a:t>IP</a:t>
            </a:r>
            <a:r>
              <a:rPr lang="zh-CN" altLang="en-US" sz="1200" b="0" i="0" kern="1200" smtClean="0">
                <a:solidFill>
                  <a:schemeClr val="tx1"/>
                </a:solidFill>
                <a:effectLst/>
                <a:latin typeface="Times New Roman" pitchFamily="18" charset="0"/>
                <a:ea typeface="宋体" pitchFamily="2" charset="-122"/>
                <a:cs typeface="+mn-cs"/>
              </a:rPr>
              <a:t>、</a:t>
            </a:r>
            <a:r>
              <a:rPr lang="en-US" altLang="zh-CN" sz="1200" b="0" i="0" kern="1200" smtClean="0">
                <a:solidFill>
                  <a:schemeClr val="tx1"/>
                </a:solidFill>
                <a:effectLst/>
                <a:latin typeface="Times New Roman" pitchFamily="18" charset="0"/>
                <a:ea typeface="宋体" pitchFamily="2" charset="-122"/>
                <a:cs typeface="+mn-cs"/>
              </a:rPr>
              <a:t>Cookie </a:t>
            </a:r>
            <a:r>
              <a:rPr lang="zh-CN" altLang="en-US" sz="1200" b="0" i="0" kern="1200" smtClean="0">
                <a:solidFill>
                  <a:schemeClr val="tx1"/>
                </a:solidFill>
                <a:effectLst/>
                <a:latin typeface="Times New Roman" pitchFamily="18" charset="0"/>
                <a:ea typeface="宋体" pitchFamily="2" charset="-122"/>
                <a:cs typeface="+mn-cs"/>
              </a:rPr>
              <a:t>确定客户端，攻击者可以使用代理服务器发起攻击突破该限制）。</a:t>
            </a:r>
            <a:endParaRPr lang="zh-CN" altLang="en-US"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资源耗尽攻击</a:t>
            </a:r>
            <a:endParaRPr lang="zh-CN" altLang="en-US" sz="1200" b="0" i="0" kern="1200" smtClean="0">
              <a:solidFill>
                <a:schemeClr val="tx1"/>
              </a:solidFill>
              <a:effectLst/>
              <a:latin typeface="Times New Roman" pitchFamily="18" charset="0"/>
              <a:ea typeface="宋体" pitchFamily="2" charset="-122"/>
              <a:cs typeface="+mn-cs"/>
            </a:endParaRPr>
          </a:p>
          <a:p>
            <a:r>
              <a:rPr lang="en-US" altLang="zh-CN" sz="1200" b="0" i="0" kern="1200" smtClean="0">
                <a:solidFill>
                  <a:schemeClr val="tx1"/>
                </a:solidFill>
                <a:effectLst/>
                <a:latin typeface="Times New Roman" pitchFamily="18" charset="0"/>
                <a:ea typeface="宋体" pitchFamily="2" charset="-122"/>
                <a:cs typeface="+mn-cs"/>
              </a:rPr>
              <a:t>Slowloris </a:t>
            </a:r>
            <a:r>
              <a:rPr lang="zh-CN" altLang="en-US" sz="1200" b="0" i="0" kern="1200" smtClean="0">
                <a:solidFill>
                  <a:schemeClr val="tx1"/>
                </a:solidFill>
                <a:effectLst/>
                <a:latin typeface="Times New Roman" pitchFamily="18" charset="0"/>
                <a:ea typeface="宋体" pitchFamily="2" charset="-122"/>
                <a:cs typeface="+mn-cs"/>
              </a:rPr>
              <a:t>攻击：以极低的速度往服务器发送 </a:t>
            </a:r>
            <a:r>
              <a:rPr lang="en-US" altLang="zh-CN" sz="1200" b="0" i="0" kern="1200" smtClean="0">
                <a:solidFill>
                  <a:schemeClr val="tx1"/>
                </a:solidFill>
                <a:effectLst/>
                <a:latin typeface="Times New Roman" pitchFamily="18" charset="0"/>
                <a:ea typeface="宋体" pitchFamily="2" charset="-122"/>
                <a:cs typeface="+mn-cs"/>
              </a:rPr>
              <a:t>HTTP </a:t>
            </a:r>
            <a:r>
              <a:rPr lang="zh-CN" altLang="en-US" sz="1200" b="0" i="0" kern="1200" smtClean="0">
                <a:solidFill>
                  <a:schemeClr val="tx1"/>
                </a:solidFill>
                <a:effectLst/>
                <a:latin typeface="Times New Roman" pitchFamily="18" charset="0"/>
                <a:ea typeface="宋体" pitchFamily="2" charset="-122"/>
                <a:cs typeface="+mn-cs"/>
              </a:rPr>
              <a:t>请求。由于 </a:t>
            </a:r>
            <a:r>
              <a:rPr lang="en-US" altLang="zh-CN" sz="1200" b="0" i="0" kern="1200" smtClean="0">
                <a:solidFill>
                  <a:schemeClr val="tx1"/>
                </a:solidFill>
                <a:effectLst/>
                <a:latin typeface="Times New Roman" pitchFamily="18" charset="0"/>
                <a:ea typeface="宋体" pitchFamily="2" charset="-122"/>
                <a:cs typeface="+mn-cs"/>
              </a:rPr>
              <a:t>Web Server </a:t>
            </a:r>
            <a:r>
              <a:rPr lang="zh-CN" altLang="en-US" sz="1200" b="0" i="0" kern="1200" smtClean="0">
                <a:solidFill>
                  <a:schemeClr val="tx1"/>
                </a:solidFill>
                <a:effectLst/>
                <a:latin typeface="Times New Roman" pitchFamily="18" charset="0"/>
                <a:ea typeface="宋体" pitchFamily="2" charset="-122"/>
                <a:cs typeface="+mn-cs"/>
              </a:rPr>
              <a:t>对于并发的连接数都有一定的上限，因此若恶意地占用这些连接不释放，那么 </a:t>
            </a:r>
            <a:r>
              <a:rPr lang="en-US" altLang="zh-CN" sz="1200" b="0" i="0" kern="1200" smtClean="0">
                <a:solidFill>
                  <a:schemeClr val="tx1"/>
                </a:solidFill>
                <a:effectLst/>
                <a:latin typeface="Times New Roman" pitchFamily="18" charset="0"/>
                <a:ea typeface="宋体" pitchFamily="2" charset="-122"/>
                <a:cs typeface="+mn-cs"/>
              </a:rPr>
              <a:t>Web Server </a:t>
            </a:r>
            <a:r>
              <a:rPr lang="zh-CN" altLang="en-US" sz="1200" b="0" i="0" kern="1200" smtClean="0">
                <a:solidFill>
                  <a:schemeClr val="tx1"/>
                </a:solidFill>
                <a:effectLst/>
                <a:latin typeface="Times New Roman" pitchFamily="18" charset="0"/>
                <a:ea typeface="宋体" pitchFamily="2" charset="-122"/>
                <a:cs typeface="+mn-cs"/>
              </a:rPr>
              <a:t>的所有连接都将被恶意连接占用，从而无法接受新的请求，导致拒绝服务。</a:t>
            </a:r>
            <a:endParaRPr lang="zh-CN" altLang="en-US" sz="1200" b="0" i="0" kern="1200" smtClean="0">
              <a:solidFill>
                <a:schemeClr val="tx1"/>
              </a:solidFill>
              <a:effectLst/>
              <a:latin typeface="Times New Roman" pitchFamily="18" charset="0"/>
              <a:ea typeface="宋体" pitchFamily="2" charset="-122"/>
              <a:cs typeface="+mn-cs"/>
            </a:endParaRPr>
          </a:p>
          <a:p>
            <a:r>
              <a:rPr lang="en-US" altLang="zh-CN" sz="1200" b="0" i="0" kern="1200" smtClean="0">
                <a:solidFill>
                  <a:schemeClr val="tx1"/>
                </a:solidFill>
                <a:effectLst/>
                <a:latin typeface="Times New Roman" pitchFamily="18" charset="0"/>
                <a:ea typeface="宋体" pitchFamily="2" charset="-122"/>
                <a:cs typeface="+mn-cs"/>
              </a:rPr>
              <a:t>HTTP POST DOS</a:t>
            </a:r>
            <a:r>
              <a:rPr lang="zh-CN" altLang="en-US" sz="1200" b="0" i="0" kern="1200" smtClean="0">
                <a:solidFill>
                  <a:schemeClr val="tx1"/>
                </a:solidFill>
                <a:effectLst/>
                <a:latin typeface="Times New Roman" pitchFamily="18" charset="0"/>
                <a:ea typeface="宋体" pitchFamily="2" charset="-122"/>
                <a:cs typeface="+mn-cs"/>
              </a:rPr>
              <a:t>：在发送 </a:t>
            </a:r>
            <a:r>
              <a:rPr lang="en-US" altLang="zh-CN" sz="1200" b="0" i="0" kern="1200" smtClean="0">
                <a:solidFill>
                  <a:schemeClr val="tx1"/>
                </a:solidFill>
                <a:effectLst/>
                <a:latin typeface="Times New Roman" pitchFamily="18" charset="0"/>
                <a:ea typeface="宋体" pitchFamily="2" charset="-122"/>
                <a:cs typeface="+mn-cs"/>
              </a:rPr>
              <a:t>HTTP POST </a:t>
            </a:r>
            <a:r>
              <a:rPr lang="zh-CN" altLang="en-US" sz="1200" b="0" i="0" kern="1200" smtClean="0">
                <a:solidFill>
                  <a:schemeClr val="tx1"/>
                </a:solidFill>
                <a:effectLst/>
                <a:latin typeface="Times New Roman" pitchFamily="18" charset="0"/>
                <a:ea typeface="宋体" pitchFamily="2" charset="-122"/>
                <a:cs typeface="+mn-cs"/>
              </a:rPr>
              <a:t>包时，指定一个非常大的 </a:t>
            </a:r>
            <a:r>
              <a:rPr lang="en-US" altLang="zh-CN" sz="1200" b="0" i="0" kern="1200" smtClean="0">
                <a:solidFill>
                  <a:schemeClr val="tx1"/>
                </a:solidFill>
                <a:effectLst/>
                <a:latin typeface="Times New Roman" pitchFamily="18" charset="0"/>
                <a:ea typeface="宋体" pitchFamily="2" charset="-122"/>
                <a:cs typeface="+mn-cs"/>
              </a:rPr>
              <a:t>Content-Length </a:t>
            </a:r>
            <a:r>
              <a:rPr lang="zh-CN" altLang="en-US" sz="1200" b="0" i="0" kern="1200" smtClean="0">
                <a:solidFill>
                  <a:schemeClr val="tx1"/>
                </a:solidFill>
                <a:effectLst/>
                <a:latin typeface="Times New Roman" pitchFamily="18" charset="0"/>
                <a:ea typeface="宋体" pitchFamily="2" charset="-122"/>
                <a:cs typeface="+mn-cs"/>
              </a:rPr>
              <a:t>值，然后以很低的速度发包，比如 </a:t>
            </a:r>
            <a:r>
              <a:rPr lang="en-US" altLang="zh-CN" sz="1200" b="0" i="0" kern="1200" smtClean="0">
                <a:solidFill>
                  <a:schemeClr val="tx1"/>
                </a:solidFill>
                <a:effectLst/>
                <a:latin typeface="Times New Roman" pitchFamily="18" charset="0"/>
                <a:ea typeface="宋体" pitchFamily="2" charset="-122"/>
                <a:cs typeface="+mn-cs"/>
              </a:rPr>
              <a:t>10~100s  </a:t>
            </a:r>
            <a:r>
              <a:rPr lang="zh-CN" altLang="en-US" sz="1200" b="0" i="0" kern="1200" smtClean="0">
                <a:solidFill>
                  <a:schemeClr val="tx1"/>
                </a:solidFill>
                <a:effectLst/>
                <a:latin typeface="Times New Roman" pitchFamily="18" charset="0"/>
                <a:ea typeface="宋体" pitchFamily="2" charset="-122"/>
                <a:cs typeface="+mn-cs"/>
              </a:rPr>
              <a:t>发送一个字节，保持住这个连接不断开。当客户端连接数多了以后，占用住了 </a:t>
            </a:r>
            <a:r>
              <a:rPr lang="en-US" altLang="zh-CN" sz="1200" b="0" i="0" kern="1200" smtClean="0">
                <a:solidFill>
                  <a:schemeClr val="tx1"/>
                </a:solidFill>
                <a:effectLst/>
                <a:latin typeface="Times New Roman" pitchFamily="18" charset="0"/>
                <a:ea typeface="宋体" pitchFamily="2" charset="-122"/>
                <a:cs typeface="+mn-cs"/>
              </a:rPr>
              <a:t>Web Server </a:t>
            </a:r>
            <a:r>
              <a:rPr lang="zh-CN" altLang="en-US" sz="1200" b="0" i="0" kern="1200" smtClean="0">
                <a:solidFill>
                  <a:schemeClr val="tx1"/>
                </a:solidFill>
                <a:effectLst/>
                <a:latin typeface="Times New Roman" pitchFamily="18" charset="0"/>
                <a:ea typeface="宋体" pitchFamily="2" charset="-122"/>
                <a:cs typeface="+mn-cs"/>
              </a:rPr>
              <a:t>的所有可用连接，从而导致 </a:t>
            </a:r>
            <a:r>
              <a:rPr lang="en-US" altLang="zh-CN" sz="1200" b="0" i="0" kern="1200" smtClean="0">
                <a:solidFill>
                  <a:schemeClr val="tx1"/>
                </a:solidFill>
                <a:effectLst/>
                <a:latin typeface="Times New Roman" pitchFamily="18" charset="0"/>
                <a:ea typeface="宋体" pitchFamily="2" charset="-122"/>
                <a:cs typeface="+mn-cs"/>
              </a:rPr>
              <a:t>DOS</a:t>
            </a:r>
            <a:r>
              <a:rPr lang="zh-CN" altLang="en-US" sz="1200" b="0" i="0" kern="1200" smtClean="0">
                <a:solidFill>
                  <a:schemeClr val="tx1"/>
                </a:solidFill>
                <a:effectLst/>
                <a:latin typeface="Times New Roman" pitchFamily="18" charset="0"/>
                <a:ea typeface="宋体" pitchFamily="2" charset="-122"/>
                <a:cs typeface="+mn-cs"/>
              </a:rPr>
              <a:t>。</a:t>
            </a:r>
            <a:endParaRPr lang="zh-CN" altLang="en-US" sz="1200" b="0" i="0" kern="1200" smtClean="0">
              <a:solidFill>
                <a:schemeClr val="tx1"/>
              </a:solidFill>
              <a:effectLst/>
              <a:latin typeface="Times New Roman" pitchFamily="18" charset="0"/>
              <a:ea typeface="宋体" pitchFamily="2" charset="-122"/>
              <a:cs typeface="+mn-cs"/>
            </a:endParaRPr>
          </a:p>
          <a:p>
            <a:r>
              <a:rPr lang="en-US" altLang="zh-CN" sz="1200" b="0" i="0" kern="1200" smtClean="0">
                <a:solidFill>
                  <a:schemeClr val="tx1"/>
                </a:solidFill>
                <a:effectLst/>
                <a:latin typeface="Times New Roman" pitchFamily="18" charset="0"/>
                <a:ea typeface="宋体" pitchFamily="2" charset="-122"/>
                <a:cs typeface="+mn-cs"/>
              </a:rPr>
              <a:t>Server Limit DOS</a:t>
            </a:r>
            <a:r>
              <a:rPr lang="zh-CN" altLang="en-US" sz="1200" b="0" i="0" kern="1200" smtClean="0">
                <a:solidFill>
                  <a:schemeClr val="tx1"/>
                </a:solidFill>
                <a:effectLst/>
                <a:latin typeface="Times New Roman" pitchFamily="18" charset="0"/>
                <a:ea typeface="宋体" pitchFamily="2" charset="-122"/>
                <a:cs typeface="+mn-cs"/>
              </a:rPr>
              <a:t>：</a:t>
            </a:r>
            <a:r>
              <a:rPr lang="en-US" altLang="zh-CN" sz="1200" b="0" i="0" kern="1200" smtClean="0">
                <a:solidFill>
                  <a:schemeClr val="tx1"/>
                </a:solidFill>
                <a:effectLst/>
                <a:latin typeface="Times New Roman" pitchFamily="18" charset="0"/>
                <a:ea typeface="宋体" pitchFamily="2" charset="-122"/>
                <a:cs typeface="+mn-cs"/>
              </a:rPr>
              <a:t>Web Server </a:t>
            </a:r>
            <a:r>
              <a:rPr lang="zh-CN" altLang="en-US" sz="1200" b="0" i="0" kern="1200" smtClean="0">
                <a:solidFill>
                  <a:schemeClr val="tx1"/>
                </a:solidFill>
                <a:effectLst/>
                <a:latin typeface="Times New Roman" pitchFamily="18" charset="0"/>
                <a:ea typeface="宋体" pitchFamily="2" charset="-122"/>
                <a:cs typeface="+mn-cs"/>
              </a:rPr>
              <a:t>对 </a:t>
            </a:r>
            <a:r>
              <a:rPr lang="en-US" altLang="zh-CN" sz="1200" b="0" i="0" kern="1200" smtClean="0">
                <a:solidFill>
                  <a:schemeClr val="tx1"/>
                </a:solidFill>
                <a:effectLst/>
                <a:latin typeface="Times New Roman" pitchFamily="18" charset="0"/>
                <a:ea typeface="宋体" pitchFamily="2" charset="-122"/>
                <a:cs typeface="+mn-cs"/>
              </a:rPr>
              <a:t>HTTP </a:t>
            </a:r>
            <a:r>
              <a:rPr lang="zh-CN" altLang="en-US" sz="1200" b="0" i="0" kern="1200" smtClean="0">
                <a:solidFill>
                  <a:schemeClr val="tx1"/>
                </a:solidFill>
                <a:effectLst/>
                <a:latin typeface="Times New Roman" pitchFamily="18" charset="0"/>
                <a:ea typeface="宋体" pitchFamily="2" charset="-122"/>
                <a:cs typeface="+mn-cs"/>
              </a:rPr>
              <a:t>包头的长度有限制，如果客户端发送的 </a:t>
            </a:r>
            <a:r>
              <a:rPr lang="en-US" altLang="zh-CN" sz="1200" b="0" i="0" kern="1200" smtClean="0">
                <a:solidFill>
                  <a:schemeClr val="tx1"/>
                </a:solidFill>
                <a:effectLst/>
                <a:latin typeface="Times New Roman" pitchFamily="18" charset="0"/>
                <a:ea typeface="宋体" pitchFamily="2" charset="-122"/>
                <a:cs typeface="+mn-cs"/>
              </a:rPr>
              <a:t>HTTP </a:t>
            </a:r>
            <a:r>
              <a:rPr lang="zh-CN" altLang="en-US" sz="1200" b="0" i="0" kern="1200" smtClean="0">
                <a:solidFill>
                  <a:schemeClr val="tx1"/>
                </a:solidFill>
                <a:effectLst/>
                <a:latin typeface="Times New Roman" pitchFamily="18" charset="0"/>
                <a:ea typeface="宋体" pitchFamily="2" charset="-122"/>
                <a:cs typeface="+mn-cs"/>
              </a:rPr>
              <a:t>包头超过限制，服务器将返回 </a:t>
            </a:r>
            <a:r>
              <a:rPr lang="en-US" altLang="zh-CN" sz="1200" b="0" i="0" kern="1200" smtClean="0">
                <a:solidFill>
                  <a:schemeClr val="tx1"/>
                </a:solidFill>
                <a:effectLst/>
                <a:latin typeface="Times New Roman" pitchFamily="18" charset="0"/>
                <a:ea typeface="宋体" pitchFamily="2" charset="-122"/>
                <a:cs typeface="+mn-cs"/>
              </a:rPr>
              <a:t>4xx </a:t>
            </a:r>
            <a:r>
              <a:rPr lang="zh-CN" altLang="en-US" sz="1200" b="0" i="0" kern="1200" smtClean="0">
                <a:solidFill>
                  <a:schemeClr val="tx1"/>
                </a:solidFill>
                <a:effectLst/>
                <a:latin typeface="Times New Roman" pitchFamily="18" charset="0"/>
                <a:ea typeface="宋体" pitchFamily="2" charset="-122"/>
                <a:cs typeface="+mn-cs"/>
              </a:rPr>
              <a:t>错误。攻击者可以通过 </a:t>
            </a:r>
            <a:r>
              <a:rPr lang="en-US" altLang="zh-CN" sz="1200" b="0" i="0" kern="1200" smtClean="0">
                <a:solidFill>
                  <a:schemeClr val="tx1"/>
                </a:solidFill>
                <a:effectLst/>
                <a:latin typeface="Times New Roman" pitchFamily="18" charset="0"/>
                <a:ea typeface="宋体" pitchFamily="2" charset="-122"/>
                <a:cs typeface="+mn-cs"/>
              </a:rPr>
              <a:t>XSS </a:t>
            </a:r>
            <a:r>
              <a:rPr lang="zh-CN" altLang="en-US" sz="1200" b="0" i="0" kern="1200" smtClean="0">
                <a:solidFill>
                  <a:schemeClr val="tx1"/>
                </a:solidFill>
                <a:effectLst/>
                <a:latin typeface="Times New Roman" pitchFamily="18" charset="0"/>
                <a:ea typeface="宋体" pitchFamily="2" charset="-122"/>
                <a:cs typeface="+mn-cs"/>
              </a:rPr>
              <a:t>往客户端写入一个超长的 </a:t>
            </a:r>
            <a:r>
              <a:rPr lang="en-US" altLang="zh-CN" sz="1200" b="0" i="0" kern="1200" smtClean="0">
                <a:solidFill>
                  <a:schemeClr val="tx1"/>
                </a:solidFill>
                <a:effectLst/>
                <a:latin typeface="Times New Roman" pitchFamily="18" charset="0"/>
                <a:ea typeface="宋体" pitchFamily="2" charset="-122"/>
                <a:cs typeface="+mn-cs"/>
              </a:rPr>
              <a:t>Cookie</a:t>
            </a:r>
            <a:r>
              <a:rPr lang="zh-CN" altLang="en-US" sz="1200" b="0" i="0" kern="1200" smtClean="0">
                <a:solidFill>
                  <a:schemeClr val="tx1"/>
                </a:solidFill>
                <a:effectLst/>
                <a:latin typeface="Times New Roman" pitchFamily="18" charset="0"/>
                <a:ea typeface="宋体" pitchFamily="2" charset="-122"/>
                <a:cs typeface="+mn-cs"/>
              </a:rPr>
              <a:t>，则用户在清空 </a:t>
            </a:r>
            <a:r>
              <a:rPr lang="en-US" altLang="zh-CN" sz="1200" b="0" i="0" kern="1200" smtClean="0">
                <a:solidFill>
                  <a:schemeClr val="tx1"/>
                </a:solidFill>
                <a:effectLst/>
                <a:latin typeface="Times New Roman" pitchFamily="18" charset="0"/>
                <a:ea typeface="宋体" pitchFamily="2" charset="-122"/>
                <a:cs typeface="+mn-cs"/>
              </a:rPr>
              <a:t>Cookie </a:t>
            </a:r>
            <a:r>
              <a:rPr lang="zh-CN" altLang="en-US" sz="1200" b="0" i="0" kern="1200" smtClean="0">
                <a:solidFill>
                  <a:schemeClr val="tx1"/>
                </a:solidFill>
                <a:effectLst/>
                <a:latin typeface="Times New Roman" pitchFamily="18" charset="0"/>
                <a:ea typeface="宋体" pitchFamily="2" charset="-122"/>
                <a:cs typeface="+mn-cs"/>
              </a:rPr>
              <a:t>前将无法再访问该 </a:t>
            </a:r>
            <a:r>
              <a:rPr lang="en-US" altLang="zh-CN" sz="1200" b="0" i="0" kern="1200" smtClean="0">
                <a:solidFill>
                  <a:schemeClr val="tx1"/>
                </a:solidFill>
                <a:effectLst/>
                <a:latin typeface="Times New Roman" pitchFamily="18" charset="0"/>
                <a:ea typeface="宋体" pitchFamily="2" charset="-122"/>
                <a:cs typeface="+mn-cs"/>
              </a:rPr>
              <a:t>Cookie </a:t>
            </a:r>
            <a:r>
              <a:rPr lang="zh-CN" altLang="en-US" sz="1200" b="0" i="0" kern="1200" smtClean="0">
                <a:solidFill>
                  <a:schemeClr val="tx1"/>
                </a:solidFill>
                <a:effectLst/>
                <a:latin typeface="Times New Roman" pitchFamily="18" charset="0"/>
                <a:ea typeface="宋体" pitchFamily="2" charset="-122"/>
                <a:cs typeface="+mn-cs"/>
              </a:rPr>
              <a:t>所在域的任何页面（</a:t>
            </a:r>
            <a:r>
              <a:rPr lang="en-US" altLang="zh-CN" sz="1200" b="0" i="0" kern="1200" smtClean="0">
                <a:solidFill>
                  <a:schemeClr val="tx1"/>
                </a:solidFill>
                <a:effectLst/>
                <a:latin typeface="Times New Roman" pitchFamily="18" charset="0"/>
                <a:ea typeface="宋体" pitchFamily="2" charset="-122"/>
                <a:cs typeface="+mn-cs"/>
              </a:rPr>
              <a:t>Cookie </a:t>
            </a:r>
            <a:r>
              <a:rPr lang="zh-CN" altLang="en-US" sz="1200" b="0" i="0" kern="1200" smtClean="0">
                <a:solidFill>
                  <a:schemeClr val="tx1"/>
                </a:solidFill>
                <a:effectLst/>
                <a:latin typeface="Times New Roman" pitchFamily="18" charset="0"/>
                <a:ea typeface="宋体" pitchFamily="2" charset="-122"/>
                <a:cs typeface="+mn-cs"/>
              </a:rPr>
              <a:t>是存放在 </a:t>
            </a:r>
            <a:r>
              <a:rPr lang="en-US" altLang="zh-CN" sz="1200" b="0" i="0" kern="1200" smtClean="0">
                <a:solidFill>
                  <a:schemeClr val="tx1"/>
                </a:solidFill>
                <a:effectLst/>
                <a:latin typeface="Times New Roman" pitchFamily="18" charset="0"/>
                <a:ea typeface="宋体" pitchFamily="2" charset="-122"/>
                <a:cs typeface="+mn-cs"/>
              </a:rPr>
              <a:t>HTTP </a:t>
            </a:r>
            <a:r>
              <a:rPr lang="zh-CN" altLang="en-US" sz="1200" b="0" i="0" kern="1200" smtClean="0">
                <a:solidFill>
                  <a:schemeClr val="tx1"/>
                </a:solidFill>
                <a:effectLst/>
                <a:latin typeface="Times New Roman" pitchFamily="18" charset="0"/>
                <a:ea typeface="宋体" pitchFamily="2" charset="-122"/>
                <a:cs typeface="+mn-cs"/>
              </a:rPr>
              <a:t>包头里发送的）。防御：可以将 </a:t>
            </a:r>
            <a:r>
              <a:rPr lang="en-US" altLang="zh-CN" sz="1200" b="0" i="0" kern="1200" smtClean="0">
                <a:solidFill>
                  <a:schemeClr val="tx1"/>
                </a:solidFill>
                <a:effectLst/>
                <a:latin typeface="Times New Roman" pitchFamily="18" charset="0"/>
                <a:ea typeface="宋体" pitchFamily="2" charset="-122"/>
                <a:cs typeface="+mn-cs"/>
              </a:rPr>
              <a:t>Apache </a:t>
            </a:r>
            <a:r>
              <a:rPr lang="zh-CN" altLang="en-US" sz="1200" b="0" i="0" kern="1200" smtClean="0">
                <a:solidFill>
                  <a:schemeClr val="tx1"/>
                </a:solidFill>
                <a:effectLst/>
                <a:latin typeface="Times New Roman" pitchFamily="18" charset="0"/>
                <a:ea typeface="宋体" pitchFamily="2" charset="-122"/>
                <a:cs typeface="+mn-cs"/>
              </a:rPr>
              <a:t>的配置参数 </a:t>
            </a:r>
            <a:r>
              <a:rPr lang="en-US" altLang="zh-CN" sz="1200" b="0" i="0" kern="1200" smtClean="0">
                <a:solidFill>
                  <a:schemeClr val="tx1"/>
                </a:solidFill>
                <a:effectLst/>
                <a:latin typeface="Times New Roman" pitchFamily="18" charset="0"/>
                <a:ea typeface="宋体" pitchFamily="2" charset="-122"/>
                <a:cs typeface="+mn-cs"/>
              </a:rPr>
              <a:t>LimitRequestFieldSize </a:t>
            </a:r>
            <a:r>
              <a:rPr lang="zh-CN" altLang="en-US" sz="1200" b="0" i="0" kern="1200" smtClean="0">
                <a:solidFill>
                  <a:schemeClr val="tx1"/>
                </a:solidFill>
                <a:effectLst/>
                <a:latin typeface="Times New Roman" pitchFamily="18" charset="0"/>
                <a:ea typeface="宋体" pitchFamily="2" charset="-122"/>
                <a:cs typeface="+mn-cs"/>
              </a:rPr>
              <a:t>设置为 </a:t>
            </a:r>
            <a:r>
              <a:rPr lang="en-US" altLang="zh-CN" sz="1200" b="0" i="0" kern="1200" smtClean="0">
                <a:solidFill>
                  <a:schemeClr val="tx1"/>
                </a:solidFill>
                <a:effectLst/>
                <a:latin typeface="Times New Roman" pitchFamily="18" charset="0"/>
                <a:ea typeface="宋体" pitchFamily="2" charset="-122"/>
                <a:cs typeface="+mn-cs"/>
              </a:rPr>
              <a:t>0 </a:t>
            </a:r>
            <a:r>
              <a:rPr lang="zh-CN" altLang="en-US" sz="1200" b="0" i="0" kern="1200" smtClean="0">
                <a:solidFill>
                  <a:schemeClr val="tx1"/>
                </a:solidFill>
                <a:effectLst/>
                <a:latin typeface="Times New Roman" pitchFamily="18" charset="0"/>
                <a:ea typeface="宋体" pitchFamily="2" charset="-122"/>
                <a:cs typeface="+mn-cs"/>
              </a:rPr>
              <a:t>（大小不限制）。</a:t>
            </a:r>
            <a:endParaRPr lang="zh-CN" altLang="en-US"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正则表达式引发的 </a:t>
            </a:r>
            <a:r>
              <a:rPr lang="en-US" altLang="zh-CN" sz="1200" b="0" i="0" kern="1200" smtClean="0">
                <a:solidFill>
                  <a:schemeClr val="tx1"/>
                </a:solidFill>
                <a:effectLst/>
                <a:latin typeface="Times New Roman" pitchFamily="18" charset="0"/>
                <a:ea typeface="宋体" pitchFamily="2" charset="-122"/>
                <a:cs typeface="+mn-cs"/>
              </a:rPr>
              <a:t>DOS </a:t>
            </a:r>
            <a:r>
              <a:rPr lang="zh-CN" altLang="en-US" sz="1200" b="0" i="0" kern="1200" smtClean="0">
                <a:solidFill>
                  <a:schemeClr val="tx1"/>
                </a:solidFill>
                <a:effectLst/>
                <a:latin typeface="Times New Roman" pitchFamily="18" charset="0"/>
                <a:ea typeface="宋体" pitchFamily="2" charset="-122"/>
                <a:cs typeface="+mn-cs"/>
              </a:rPr>
              <a:t>攻击</a:t>
            </a:r>
            <a:r>
              <a:rPr lang="en-US" altLang="zh-CN" sz="1200" b="0" i="0" kern="1200" smtClean="0">
                <a:solidFill>
                  <a:schemeClr val="tx1"/>
                </a:solidFill>
                <a:effectLst/>
                <a:latin typeface="Times New Roman" pitchFamily="18" charset="0"/>
                <a:ea typeface="宋体" pitchFamily="2" charset="-122"/>
                <a:cs typeface="+mn-cs"/>
              </a:rPr>
              <a:t>——ReDOS</a:t>
            </a:r>
            <a:endParaRPr lang="en-US" altLang="zh-CN"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正则表达式是基于 </a:t>
            </a:r>
            <a:r>
              <a:rPr lang="en-US" altLang="zh-CN" sz="1200" b="0" i="0" kern="1200" smtClean="0">
                <a:solidFill>
                  <a:schemeClr val="tx1"/>
                </a:solidFill>
                <a:effectLst/>
                <a:latin typeface="Times New Roman" pitchFamily="18" charset="0"/>
                <a:ea typeface="宋体" pitchFamily="2" charset="-122"/>
                <a:cs typeface="+mn-cs"/>
              </a:rPr>
              <a:t>NFA </a:t>
            </a:r>
            <a:r>
              <a:rPr lang="zh-CN" altLang="en-US" sz="1200" b="0" i="0" kern="1200" smtClean="0">
                <a:solidFill>
                  <a:schemeClr val="tx1"/>
                </a:solidFill>
                <a:effectLst/>
                <a:latin typeface="Times New Roman" pitchFamily="18" charset="0"/>
                <a:ea typeface="宋体" pitchFamily="2" charset="-122"/>
                <a:cs typeface="+mn-cs"/>
              </a:rPr>
              <a:t>的一个状态机，每个状态和输入符号都可能有许多不同的下一个状态。正则解析引擎将遍历所有可能的路径直到最后。由于每个状态都有若干个“下一个状态”，因此决策算法将逐个尝试每种情况，直到匹配到一个路径。如果正则表达式编写不当，将引起解析过程变复杂，消耗计算资源。</a:t>
            </a:r>
            <a:endParaRPr lang="zh-CN" altLang="en-US" sz="1200" b="0" i="0" kern="1200" smtClean="0">
              <a:solidFill>
                <a:schemeClr val="tx1"/>
              </a:solidFill>
              <a:effectLst/>
              <a:latin typeface="Times New Roman" pitchFamily="18" charset="0"/>
              <a:ea typeface="宋体" pitchFamily="2" charset="-122"/>
              <a:cs typeface="+mn-cs"/>
            </a:endParaRP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Times New Roman" pitchFamily="18" charset="0"/>
                <a:ea typeface="宋体" pitchFamily="2" charset="-122"/>
                <a:cs typeface="+mn-cs"/>
              </a:rPr>
              <a:t>防御应用层 </a:t>
            </a:r>
            <a:r>
              <a:rPr lang="en-US" altLang="zh-CN" sz="1200" b="0" i="0" kern="1200" smtClean="0">
                <a:solidFill>
                  <a:schemeClr val="tx1"/>
                </a:solidFill>
                <a:effectLst/>
                <a:latin typeface="Times New Roman" pitchFamily="18" charset="0"/>
                <a:ea typeface="宋体" pitchFamily="2" charset="-122"/>
                <a:cs typeface="+mn-cs"/>
              </a:rPr>
              <a:t>DDOS</a:t>
            </a:r>
            <a:endParaRPr lang="en-US" altLang="zh-CN"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人机识别（验证码）是应用层防御 </a:t>
            </a:r>
            <a:r>
              <a:rPr lang="en-US" altLang="zh-CN" sz="1200" b="0" i="0" kern="1200" smtClean="0">
                <a:solidFill>
                  <a:schemeClr val="tx1"/>
                </a:solidFill>
                <a:effectLst/>
                <a:latin typeface="Times New Roman" pitchFamily="18" charset="0"/>
                <a:ea typeface="宋体" pitchFamily="2" charset="-122"/>
                <a:cs typeface="+mn-cs"/>
              </a:rPr>
              <a:t>DDOS </a:t>
            </a:r>
            <a:r>
              <a:rPr lang="zh-CN" altLang="en-US" sz="1200" b="0" i="0" kern="1200" smtClean="0">
                <a:solidFill>
                  <a:schemeClr val="tx1"/>
                </a:solidFill>
                <a:effectLst/>
                <a:latin typeface="Times New Roman" pitchFamily="18" charset="0"/>
                <a:ea typeface="宋体" pitchFamily="2" charset="-122"/>
                <a:cs typeface="+mn-cs"/>
              </a:rPr>
              <a:t>的好物，只是会影响用户的体验。</a:t>
            </a:r>
            <a:endParaRPr lang="zh-CN" altLang="en-US"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在 </a:t>
            </a:r>
            <a:r>
              <a:rPr lang="en-US" altLang="zh-CN" sz="1200" b="0" i="0" kern="1200" smtClean="0">
                <a:solidFill>
                  <a:schemeClr val="tx1"/>
                </a:solidFill>
                <a:effectLst/>
                <a:latin typeface="Times New Roman" pitchFamily="18" charset="0"/>
                <a:ea typeface="宋体" pitchFamily="2" charset="-122"/>
                <a:cs typeface="+mn-cs"/>
              </a:rPr>
              <a:t>Apache </a:t>
            </a:r>
            <a:r>
              <a:rPr lang="zh-CN" altLang="en-US" sz="1200" b="0" i="0" kern="1200" smtClean="0">
                <a:solidFill>
                  <a:schemeClr val="tx1"/>
                </a:solidFill>
                <a:effectLst/>
                <a:latin typeface="Times New Roman" pitchFamily="18" charset="0"/>
                <a:ea typeface="宋体" pitchFamily="2" charset="-122"/>
                <a:cs typeface="+mn-cs"/>
              </a:rPr>
              <a:t>的配置中，有些参数可以缓解 </a:t>
            </a:r>
            <a:r>
              <a:rPr lang="en-US" altLang="zh-CN" sz="1200" b="0" i="0" kern="1200" smtClean="0">
                <a:solidFill>
                  <a:schemeClr val="tx1"/>
                </a:solidFill>
                <a:effectLst/>
                <a:latin typeface="Times New Roman" pitchFamily="18" charset="0"/>
                <a:ea typeface="宋体" pitchFamily="2" charset="-122"/>
                <a:cs typeface="+mn-cs"/>
              </a:rPr>
              <a:t>DDOS</a:t>
            </a:r>
            <a:r>
              <a:rPr lang="zh-CN" altLang="en-US" sz="1200" b="0" i="0" kern="1200" smtClean="0">
                <a:solidFill>
                  <a:schemeClr val="tx1"/>
                </a:solidFill>
                <a:effectLst/>
                <a:latin typeface="Times New Roman" pitchFamily="18" charset="0"/>
                <a:ea typeface="宋体" pitchFamily="2" charset="-122"/>
                <a:cs typeface="+mn-cs"/>
              </a:rPr>
              <a:t>，比如调小 </a:t>
            </a:r>
            <a:r>
              <a:rPr lang="en-US" altLang="zh-CN" sz="1200" b="0" i="0" kern="1200" smtClean="0">
                <a:solidFill>
                  <a:schemeClr val="tx1"/>
                </a:solidFill>
                <a:effectLst/>
                <a:latin typeface="Times New Roman" pitchFamily="18" charset="0"/>
                <a:ea typeface="宋体" pitchFamily="2" charset="-122"/>
                <a:cs typeface="+mn-cs"/>
              </a:rPr>
              <a:t>Timeout</a:t>
            </a:r>
            <a:r>
              <a:rPr lang="zh-CN" altLang="en-US" sz="1200" b="0" i="0" kern="1200" smtClean="0">
                <a:solidFill>
                  <a:schemeClr val="tx1"/>
                </a:solidFill>
                <a:effectLst/>
                <a:latin typeface="Times New Roman" pitchFamily="18" charset="0"/>
                <a:ea typeface="宋体" pitchFamily="2" charset="-122"/>
                <a:cs typeface="+mn-cs"/>
              </a:rPr>
              <a:t>、</a:t>
            </a:r>
            <a:r>
              <a:rPr lang="en-US" altLang="zh-CN" sz="1200" b="0" i="0" kern="1200" smtClean="0">
                <a:solidFill>
                  <a:schemeClr val="tx1"/>
                </a:solidFill>
                <a:effectLst/>
                <a:latin typeface="Times New Roman" pitchFamily="18" charset="0"/>
                <a:ea typeface="宋体" pitchFamily="2" charset="-122"/>
                <a:cs typeface="+mn-cs"/>
              </a:rPr>
              <a:t>KeepAlive Timeout </a:t>
            </a:r>
            <a:r>
              <a:rPr lang="zh-CN" altLang="en-US" sz="1200" b="0" i="0" kern="1200" smtClean="0">
                <a:solidFill>
                  <a:schemeClr val="tx1"/>
                </a:solidFill>
                <a:effectLst/>
                <a:latin typeface="Times New Roman" pitchFamily="18" charset="0"/>
                <a:ea typeface="宋体" pitchFamily="2" charset="-122"/>
                <a:cs typeface="+mn-cs"/>
              </a:rPr>
              <a:t>值，增加 </a:t>
            </a:r>
            <a:r>
              <a:rPr lang="en-US" altLang="zh-CN" sz="1200" b="0" i="0" kern="1200" smtClean="0">
                <a:solidFill>
                  <a:schemeClr val="tx1"/>
                </a:solidFill>
                <a:effectLst/>
                <a:latin typeface="Times New Roman" pitchFamily="18" charset="0"/>
                <a:ea typeface="宋体" pitchFamily="2" charset="-122"/>
                <a:cs typeface="+mn-cs"/>
              </a:rPr>
              <a:t>MaxClients </a:t>
            </a:r>
            <a:r>
              <a:rPr lang="zh-CN" altLang="en-US" sz="1200" b="0" i="0" kern="1200" smtClean="0">
                <a:solidFill>
                  <a:schemeClr val="tx1"/>
                </a:solidFill>
                <a:effectLst/>
                <a:latin typeface="Times New Roman" pitchFamily="18" charset="0"/>
                <a:ea typeface="宋体" pitchFamily="2" charset="-122"/>
                <a:cs typeface="+mn-cs"/>
              </a:rPr>
              <a:t>值（可能影响正常业务）。</a:t>
            </a:r>
            <a:r>
              <a:rPr lang="en-US" altLang="zh-CN" sz="1200" b="0" i="0" kern="1200" smtClean="0">
                <a:solidFill>
                  <a:schemeClr val="tx1"/>
                </a:solidFill>
                <a:effectLst/>
                <a:latin typeface="Times New Roman" pitchFamily="18" charset="0"/>
                <a:ea typeface="宋体" pitchFamily="2" charset="-122"/>
                <a:cs typeface="+mn-cs"/>
              </a:rPr>
              <a:t>Apache </a:t>
            </a:r>
            <a:r>
              <a:rPr lang="zh-CN" altLang="en-US" sz="1200" b="0" i="0" kern="1200" smtClean="0">
                <a:solidFill>
                  <a:schemeClr val="tx1"/>
                </a:solidFill>
                <a:effectLst/>
                <a:latin typeface="Times New Roman" pitchFamily="18" charset="0"/>
                <a:ea typeface="宋体" pitchFamily="2" charset="-122"/>
                <a:cs typeface="+mn-cs"/>
              </a:rPr>
              <a:t>提供的模块接口可以扩展 </a:t>
            </a:r>
            <a:r>
              <a:rPr lang="en-US" altLang="zh-CN" sz="1200" b="0" i="0" kern="1200" smtClean="0">
                <a:solidFill>
                  <a:schemeClr val="tx1"/>
                </a:solidFill>
                <a:effectLst/>
                <a:latin typeface="Times New Roman" pitchFamily="18" charset="0"/>
                <a:ea typeface="宋体" pitchFamily="2" charset="-122"/>
                <a:cs typeface="+mn-cs"/>
              </a:rPr>
              <a:t>Apache</a:t>
            </a:r>
            <a:r>
              <a:rPr lang="zh-CN" altLang="en-US" sz="1200" b="0" i="0" kern="1200" smtClean="0">
                <a:solidFill>
                  <a:schemeClr val="tx1"/>
                </a:solidFill>
                <a:effectLst/>
                <a:latin typeface="Times New Roman" pitchFamily="18" charset="0"/>
                <a:ea typeface="宋体" pitchFamily="2" charset="-122"/>
                <a:cs typeface="+mn-cs"/>
              </a:rPr>
              <a:t>、设计防御措施，比如 </a:t>
            </a:r>
            <a:r>
              <a:rPr lang="en-US" altLang="zh-CN" sz="1200" b="0" i="0" kern="1200" smtClean="0">
                <a:solidFill>
                  <a:schemeClr val="tx1"/>
                </a:solidFill>
                <a:effectLst/>
                <a:latin typeface="Times New Roman" pitchFamily="18" charset="0"/>
                <a:ea typeface="宋体" pitchFamily="2" charset="-122"/>
                <a:cs typeface="+mn-cs"/>
              </a:rPr>
              <a:t>mod_qos</a:t>
            </a:r>
            <a:r>
              <a:rPr lang="zh-CN" altLang="en-US" sz="1200" b="0" i="0" kern="1200" smtClean="0">
                <a:solidFill>
                  <a:schemeClr val="tx1"/>
                </a:solidFill>
                <a:effectLst/>
                <a:latin typeface="Times New Roman" pitchFamily="18" charset="0"/>
                <a:ea typeface="宋体" pitchFamily="2" charset="-122"/>
                <a:cs typeface="+mn-cs"/>
              </a:rPr>
              <a:t>（限制单个 </a:t>
            </a:r>
            <a:r>
              <a:rPr lang="en-US" altLang="zh-CN" sz="1200" b="0" i="0" kern="1200" smtClean="0">
                <a:solidFill>
                  <a:schemeClr val="tx1"/>
                </a:solidFill>
                <a:effectLst/>
                <a:latin typeface="Times New Roman" pitchFamily="18" charset="0"/>
                <a:ea typeface="宋体" pitchFamily="2" charset="-122"/>
                <a:cs typeface="+mn-cs"/>
              </a:rPr>
              <a:t>IP </a:t>
            </a:r>
            <a:r>
              <a:rPr lang="zh-CN" altLang="en-US" sz="1200" b="0" i="0" kern="1200" smtClean="0">
                <a:solidFill>
                  <a:schemeClr val="tx1"/>
                </a:solidFill>
                <a:effectLst/>
                <a:latin typeface="Times New Roman" pitchFamily="18" charset="0"/>
                <a:ea typeface="宋体" pitchFamily="2" charset="-122"/>
                <a:cs typeface="+mn-cs"/>
              </a:rPr>
              <a:t>地址的访问频率），</a:t>
            </a:r>
            <a:r>
              <a:rPr lang="en-US" altLang="zh-CN" sz="1200" b="0" i="0" kern="1200" smtClean="0">
                <a:solidFill>
                  <a:schemeClr val="tx1"/>
                </a:solidFill>
                <a:effectLst/>
                <a:latin typeface="Times New Roman" pitchFamily="18" charset="0"/>
                <a:ea typeface="宋体" pitchFamily="2" charset="-122"/>
                <a:cs typeface="+mn-cs"/>
              </a:rPr>
              <a:t>mod_evasive</a:t>
            </a:r>
            <a:r>
              <a:rPr lang="zh-CN" altLang="en-US" sz="1200" b="0" i="0" kern="1200" smtClean="0">
                <a:solidFill>
                  <a:schemeClr val="tx1"/>
                </a:solidFill>
                <a:effectLst/>
                <a:latin typeface="Times New Roman" pitchFamily="18" charset="0"/>
                <a:ea typeface="宋体" pitchFamily="2" charset="-122"/>
                <a:cs typeface="+mn-cs"/>
              </a:rPr>
              <a:t>。</a:t>
            </a:r>
            <a:endParaRPr lang="zh-CN" altLang="en-US" sz="1200" b="0" i="0" kern="1200" smtClean="0">
              <a:solidFill>
                <a:schemeClr val="tx1"/>
              </a:solidFill>
              <a:effectLst/>
              <a:latin typeface="Times New Roman" pitchFamily="18" charset="0"/>
              <a:ea typeface="宋体" pitchFamily="2" charset="-122"/>
              <a:cs typeface="+mn-cs"/>
            </a:endParaRPr>
          </a:p>
          <a:p>
            <a:r>
              <a:rPr lang="en-US" altLang="zh-CN" sz="1200" b="0" i="0" kern="1200" smtClean="0">
                <a:solidFill>
                  <a:schemeClr val="tx1"/>
                </a:solidFill>
                <a:effectLst/>
                <a:latin typeface="Times New Roman" pitchFamily="18" charset="0"/>
                <a:ea typeface="宋体" pitchFamily="2" charset="-122"/>
                <a:cs typeface="+mn-cs"/>
              </a:rPr>
              <a:t>Yahoo </a:t>
            </a:r>
            <a:r>
              <a:rPr lang="zh-CN" altLang="en-US" sz="1200" b="0" i="0" kern="1200" smtClean="0">
                <a:solidFill>
                  <a:schemeClr val="tx1"/>
                </a:solidFill>
                <a:effectLst/>
                <a:latin typeface="Times New Roman" pitchFamily="18" charset="0"/>
                <a:ea typeface="宋体" pitchFamily="2" charset="-122"/>
                <a:cs typeface="+mn-cs"/>
              </a:rPr>
              <a:t>的 </a:t>
            </a:r>
            <a:r>
              <a:rPr lang="en-US" altLang="zh-CN" sz="1200" b="0" i="0" kern="1200" smtClean="0">
                <a:solidFill>
                  <a:schemeClr val="tx1"/>
                </a:solidFill>
                <a:effectLst/>
                <a:latin typeface="Times New Roman" pitchFamily="18" charset="0"/>
                <a:ea typeface="宋体" pitchFamily="2" charset="-122"/>
                <a:cs typeface="+mn-cs"/>
              </a:rPr>
              <a:t>Detecting system abuse</a:t>
            </a:r>
            <a:r>
              <a:rPr lang="zh-CN" altLang="en-US" sz="1200" b="0" i="0" kern="1200" smtClean="0">
                <a:solidFill>
                  <a:schemeClr val="tx1"/>
                </a:solidFill>
                <a:effectLst/>
                <a:latin typeface="Times New Roman" pitchFamily="18" charset="0"/>
                <a:ea typeface="宋体" pitchFamily="2" charset="-122"/>
                <a:cs typeface="+mn-cs"/>
              </a:rPr>
              <a:t>。</a:t>
            </a:r>
            <a:endParaRPr lang="zh-CN" altLang="en-US" sz="1200" b="0" i="0" kern="1200" smtClean="0">
              <a:solidFill>
                <a:schemeClr val="tx1"/>
              </a:solidFill>
              <a:effectLst/>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FDAA3022-0CAB-4EC6-99D2-5818CE3AB5CA}"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DEDEE5-2910-4A32-95A8-2E91F5EE0957}" type="slidenum">
              <a:rPr lang="zh-CN" altLang="en-US"/>
            </a:fld>
            <a:endParaRPr lang="en-US" altLang="zh-CN"/>
          </a:p>
        </p:txBody>
      </p:sp>
      <p:sp>
        <p:nvSpPr>
          <p:cNvPr id="2918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918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栈帧也叫过程活动记录，是编译器用来实现过程</a:t>
            </a:r>
            <a:r>
              <a:rPr lang="en-US" altLang="zh-CN" smtClean="0"/>
              <a:t>/</a:t>
            </a:r>
            <a:r>
              <a:rPr lang="zh-CN" altLang="en-US" smtClean="0"/>
              <a:t>函数调用的一种数据结构。</a:t>
            </a:r>
            <a:endParaRPr lang="en-US" altLang="zh-CN" smtClean="0"/>
          </a:p>
          <a:p>
            <a:r>
              <a:rPr lang="zh-CN" altLang="en-US" smtClean="0"/>
              <a:t>从逻辑上讲，栈帧就是一个函数执行的环境：函数参数、函数的局部变量、函数执行完后返回到哪里等等。</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栈帧也叫过程活动记录，是编译器用来实现过程</a:t>
            </a:r>
            <a:r>
              <a:rPr lang="en-US" altLang="zh-CN" smtClean="0"/>
              <a:t>/</a:t>
            </a:r>
            <a:r>
              <a:rPr lang="zh-CN" altLang="en-US" smtClean="0"/>
              <a:t>函数调用的一种数据结构。</a:t>
            </a:r>
            <a:endParaRPr lang="en-US" altLang="zh-CN" smtClean="0"/>
          </a:p>
          <a:p>
            <a:r>
              <a:rPr lang="zh-CN" altLang="en-US" smtClean="0"/>
              <a:t>从逻辑上讲，栈帧就是一个函数执行的环境：函数参数、函数的局部变量、函数执行完后返回到哪里等等。</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p:sp>
      <p:sp>
        <p:nvSpPr>
          <p:cNvPr id="112643" name="备注占位符 2"/>
          <p:cNvSpPr>
            <a:spLocks noGrp="1"/>
          </p:cNvSpPr>
          <p:nvPr>
            <p:ph type="body" idx="1"/>
          </p:nvPr>
        </p:nvSpPr>
        <p:spPr>
          <a:noFill/>
        </p:spPr>
        <p:txBody>
          <a:bodyPr/>
          <a:lstStyle/>
          <a:p>
            <a:endParaRPr lang="zh-CN" altLang="en-US" smtClean="0"/>
          </a:p>
        </p:txBody>
      </p:sp>
      <p:sp>
        <p:nvSpPr>
          <p:cNvPr id="112644" name="灯片编号占位符 3"/>
          <p:cNvSpPr>
            <a:spLocks noGrp="1"/>
          </p:cNvSpPr>
          <p:nvPr>
            <p:ph type="sldNum" sz="quarter" idx="5"/>
          </p:nvPr>
        </p:nvSpPr>
        <p:spPr>
          <a:noFill/>
        </p:spPr>
        <p:txBody>
          <a:bodyPr/>
          <a:lstStyle/>
          <a:p>
            <a:fld id="{5652D7EB-781C-4D12-BC31-D7AFD72DD4DC}" type="slidenum">
              <a:rPr lang="zh-CN" altLang="en-US" smtClean="0">
                <a:latin typeface="Times New Roman" pitchFamily="18" charset="0"/>
              </a:rPr>
            </a:fld>
            <a:endParaRPr lang="en-US" altLang="zh-CN"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86EE449-10BC-4C95-9A4B-2B341D3592B6}" type="slidenum">
              <a:rPr lang="zh-CN" altLang="en-US" smtClean="0">
                <a:latin typeface="Times New Roman" pitchFamily="18" charset="0"/>
              </a:rPr>
            </a:fld>
            <a:endParaRPr lang="en-US" altLang="zh-CN" smtClean="0">
              <a:latin typeface="Times New Roman" pitchFamily="18" charset="0"/>
            </a:endParaRPr>
          </a:p>
        </p:txBody>
      </p:sp>
      <p:sp>
        <p:nvSpPr>
          <p:cNvPr id="114691" name="Rectangle 2"/>
          <p:cNvSpPr>
            <a:spLocks noGrp="1" noRot="1" noChangeAspect="1" noChangeArrowheads="1" noTextEdit="1"/>
          </p:cNvSpPr>
          <p:nvPr>
            <p:ph type="sldImg"/>
          </p:nvPr>
        </p:nvSpPr>
        <p:spPr>
          <a:solidFill>
            <a:srgbClr val="FFFFFF"/>
          </a:solidFill>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FAC3EA-D520-4DDC-882F-ACF49CA4312E}" type="slidenum">
              <a:rPr lang="zh-CN" altLang="en-US"/>
            </a:fld>
            <a:endParaRPr lang="en-US" altLang="zh-CN"/>
          </a:p>
        </p:txBody>
      </p:sp>
      <p:sp>
        <p:nvSpPr>
          <p:cNvPr id="172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172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DFDFF0D-C498-45FB-BCCA-B0E10B2E2903}" type="slidenum">
              <a:rPr lang="zh-CN" altLang="en-US" sz="1200" smtClean="0"/>
            </a:fld>
            <a:endParaRPr lang="en-US" altLang="zh-CN" sz="1200" smtClean="0"/>
          </a:p>
        </p:txBody>
      </p:sp>
      <p:sp>
        <p:nvSpPr>
          <p:cNvPr id="117763" name="Rectangle 2"/>
          <p:cNvSpPr>
            <a:spLocks noGrp="1" noRot="1" noChangeAspect="1" noChangeArrowheads="1" noTextEdit="1"/>
          </p:cNvSpPr>
          <p:nvPr>
            <p:ph type="sldImg"/>
          </p:nvPr>
        </p:nvSpPr>
        <p:spPr>
          <a:solidFill>
            <a:srgbClr val="FFFFFF"/>
          </a:solidFill>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D18BC3A-11C8-40E6-A23C-B0AE74F20C92}" type="slidenum">
              <a:rPr lang="zh-CN" altLang="en-US" sz="1200" smtClean="0"/>
            </a:fld>
            <a:endParaRPr lang="en-US" altLang="zh-CN" sz="1200" smtClean="0"/>
          </a:p>
        </p:txBody>
      </p:sp>
      <p:sp>
        <p:nvSpPr>
          <p:cNvPr id="118787" name="Rectangle 2"/>
          <p:cNvSpPr>
            <a:spLocks noGrp="1" noRot="1" noChangeAspect="1" noChangeArrowheads="1" noTextEdit="1"/>
          </p:cNvSpPr>
          <p:nvPr>
            <p:ph type="sldImg"/>
          </p:nvPr>
        </p:nvSpPr>
        <p:spPr>
          <a:solidFill>
            <a:srgbClr val="FFFFFF"/>
          </a:solidFill>
        </p:spPr>
      </p:sp>
      <p:sp>
        <p:nvSpPr>
          <p:cNvPr id="1187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7164BF-2D67-4DF9-96EF-77067C6083BC}" type="slidenum">
              <a:rPr lang="zh-CN" altLang="en-AU"/>
            </a:fld>
            <a:endParaRPr lang="en-AU" altLang="zh-CN"/>
          </a:p>
        </p:txBody>
      </p:sp>
      <p:sp>
        <p:nvSpPr>
          <p:cNvPr id="551938" name="Rectangle 2"/>
          <p:cNvSpPr>
            <a:spLocks noGrp="1" noRot="1" noChangeAspect="1" noChangeArrowheads="1" noTextEdit="1"/>
          </p:cNvSpPr>
          <p:nvPr>
            <p:ph type="sldImg"/>
          </p:nvPr>
        </p:nvSpPr>
        <p:spPr/>
      </p:sp>
      <p:sp>
        <p:nvSpPr>
          <p:cNvPr id="551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ABA0CFA-AD09-4B71-8544-DDF4A5E00D85}" type="slidenum">
              <a:rPr lang="zh-CN" altLang="en-US" sz="1200" smtClean="0"/>
            </a:fld>
            <a:endParaRPr lang="en-US" altLang="zh-CN" sz="1200" smtClean="0"/>
          </a:p>
        </p:txBody>
      </p:sp>
      <p:sp>
        <p:nvSpPr>
          <p:cNvPr id="119811" name="Rectangle 2"/>
          <p:cNvSpPr>
            <a:spLocks noGrp="1" noRot="1" noChangeAspect="1" noChangeArrowheads="1" noTextEdit="1"/>
          </p:cNvSpPr>
          <p:nvPr>
            <p:ph type="sldImg"/>
          </p:nvPr>
        </p:nvSpPr>
        <p:spPr>
          <a:solidFill>
            <a:srgbClr val="FFFFFF"/>
          </a:solidFill>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itchFamily="18" charset="0"/>
              </a:rPr>
              <a:t>一个最常见的</a:t>
            </a:r>
            <a:r>
              <a:rPr kumimoji="1" lang="en-US" altLang="zh-CN" sz="2400" smtClean="0">
                <a:solidFill>
                  <a:srgbClr val="000000"/>
                </a:solidFill>
                <a:latin typeface="Times New Roman" pitchFamily="18" charset="0"/>
              </a:rPr>
              <a:t>ICMP</a:t>
            </a:r>
            <a:r>
              <a:rPr kumimoji="1" lang="zh-CN" altLang="en-US" sz="2400" smtClean="0">
                <a:solidFill>
                  <a:srgbClr val="000000"/>
                </a:solidFill>
                <a:latin typeface="Times New Roman" pitchFamily="18" charset="0"/>
              </a:rPr>
              <a:t>协议就是</a:t>
            </a:r>
            <a:r>
              <a:rPr kumimoji="1" lang="en-US" altLang="zh-CN" sz="2400" smtClean="0">
                <a:solidFill>
                  <a:srgbClr val="000000"/>
                </a:solidFill>
                <a:latin typeface="Times New Roman" pitchFamily="18" charset="0"/>
              </a:rPr>
              <a:t>Ping，</a:t>
            </a:r>
            <a:r>
              <a:rPr kumimoji="1" lang="zh-CN" altLang="en-US" sz="2400" smtClean="0">
                <a:solidFill>
                  <a:srgbClr val="000000"/>
                </a:solidFill>
                <a:latin typeface="Times New Roman" pitchFamily="18" charset="0"/>
              </a:rPr>
              <a:t>它利用了</a:t>
            </a:r>
            <a:r>
              <a:rPr kumimoji="1" lang="en-US" altLang="zh-CN" sz="2400" smtClean="0">
                <a:solidFill>
                  <a:srgbClr val="000000"/>
                </a:solidFill>
                <a:latin typeface="Times New Roman" pitchFamily="18" charset="0"/>
              </a:rPr>
              <a:t>ICMP</a:t>
            </a:r>
            <a:r>
              <a:rPr kumimoji="1" lang="zh-CN" altLang="en-US" sz="2400" smtClean="0">
                <a:solidFill>
                  <a:srgbClr val="000000"/>
                </a:solidFill>
                <a:latin typeface="Times New Roman" pitchFamily="18" charset="0"/>
              </a:rPr>
              <a:t>的回显请求和回显应答报文</a:t>
            </a:r>
            <a:endParaRPr kumimoji="1" lang="zh-CN" altLang="en-US" sz="2400" smtClean="0">
              <a:solidFill>
                <a:srgbClr val="000000"/>
              </a:solidFill>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8CCA7CC-7C60-4CAB-936B-D815994FC963}" type="slidenum">
              <a:rPr lang="zh-CN" altLang="en-US" sz="1200" smtClean="0"/>
            </a:fld>
            <a:endParaRPr lang="en-US" altLang="zh-CN" sz="1200" smtClean="0"/>
          </a:p>
        </p:txBody>
      </p:sp>
      <p:sp>
        <p:nvSpPr>
          <p:cNvPr id="120835" name="Rectangle 2"/>
          <p:cNvSpPr>
            <a:spLocks noGrp="1" noRot="1" noChangeAspect="1" noChangeArrowheads="1" noTextEdit="1"/>
          </p:cNvSpPr>
          <p:nvPr>
            <p:ph type="sldImg"/>
          </p:nvPr>
        </p:nvSpPr>
        <p:spPr>
          <a:solidFill>
            <a:srgbClr val="FFFFFF"/>
          </a:solidFill>
        </p:spPr>
      </p:sp>
      <p:sp>
        <p:nvSpPr>
          <p:cNvPr id="120836"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itchFamily="18" charset="0"/>
              </a:rPr>
              <a:t>在</a:t>
            </a:r>
            <a:r>
              <a:rPr kumimoji="1" lang="en-US" altLang="zh-CN" sz="2400" smtClean="0">
                <a:solidFill>
                  <a:srgbClr val="000000"/>
                </a:solidFill>
                <a:latin typeface="Arial" panose="02080604020202020204" pitchFamily="34" charset="0"/>
              </a:rPr>
              <a:t>win9x</a:t>
            </a:r>
            <a:r>
              <a:rPr kumimoji="1" lang="zh-CN" altLang="en-US" sz="2400" smtClean="0">
                <a:solidFill>
                  <a:srgbClr val="000000"/>
                </a:solidFill>
                <a:latin typeface="Times New Roman" pitchFamily="18" charset="0"/>
              </a:rPr>
              <a:t>时代，简单的注册为系统进程就可以从任务栏中消失，就实现了隐藏。在</a:t>
            </a:r>
            <a:r>
              <a:rPr kumimoji="1" lang="en-US" altLang="zh-CN" sz="2400" smtClean="0">
                <a:solidFill>
                  <a:srgbClr val="000000"/>
                </a:solidFill>
                <a:latin typeface="Arial" panose="02080604020202020204" pitchFamily="34" charset="0"/>
              </a:rPr>
              <a:t>Window2000</a:t>
            </a:r>
            <a:r>
              <a:rPr kumimoji="1" lang="zh-CN" altLang="en-US" sz="2400" smtClean="0">
                <a:solidFill>
                  <a:srgbClr val="000000"/>
                </a:solidFill>
                <a:latin typeface="Times New Roman" pitchFamily="18" charset="0"/>
              </a:rPr>
              <a:t>，这种方法是不行了，在</a:t>
            </a:r>
            <a:r>
              <a:rPr kumimoji="1" lang="en-US" altLang="zh-CN" sz="2400" smtClean="0">
                <a:solidFill>
                  <a:srgbClr val="000000"/>
                </a:solidFill>
                <a:latin typeface="Arial" panose="02080604020202020204" pitchFamily="34" charset="0"/>
              </a:rPr>
              <a:t>Administrator</a:t>
            </a:r>
            <a:r>
              <a:rPr kumimoji="1" lang="zh-CN" altLang="en-US" sz="2400" smtClean="0">
                <a:solidFill>
                  <a:srgbClr val="000000"/>
                </a:solidFill>
                <a:latin typeface="Times New Roman" pitchFamily="18" charset="0"/>
              </a:rPr>
              <a:t>下面（</a:t>
            </a:r>
            <a:r>
              <a:rPr kumimoji="1" lang="en-US" altLang="zh-CN" sz="2400" smtClean="0">
                <a:solidFill>
                  <a:srgbClr val="000000"/>
                </a:solidFill>
                <a:latin typeface="Arial" panose="02080604020202020204" pitchFamily="34" charset="0"/>
              </a:rPr>
              <a:t>Ctrl+Alt+Del</a:t>
            </a:r>
            <a:r>
              <a:rPr kumimoji="1" lang="en-US" altLang="zh-CN" sz="2400" smtClean="0">
                <a:solidFill>
                  <a:srgbClr val="000000"/>
                </a:solidFill>
                <a:latin typeface="Times New Roman" pitchFamily="18" charset="0"/>
              </a:rPr>
              <a:t>）</a:t>
            </a:r>
            <a:r>
              <a:rPr kumimoji="1" lang="zh-CN" altLang="en-US" sz="2400" smtClean="0">
                <a:solidFill>
                  <a:srgbClr val="000000"/>
                </a:solidFill>
                <a:latin typeface="Times New Roman" pitchFamily="18" charset="0"/>
              </a:rPr>
              <a:t>可以看到所有正在运行的进程，从而发现木马的进程，也就意味着可以删除它。</a:t>
            </a:r>
            <a:endParaRPr kumimoji="1" lang="zh-CN" altLang="en-US" sz="2400" smtClean="0">
              <a:solidFill>
                <a:srgbClr val="000000"/>
              </a:solidFill>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后门一般是指那些绕过安全性控制而获取对程序或系统访问权的程序方法。</a:t>
            </a:r>
            <a:endParaRPr lang="en-US" altLang="zh-CN" smtClean="0"/>
          </a:p>
          <a:p>
            <a:r>
              <a:rPr lang="zh-CN" altLang="en-US" smtClean="0"/>
              <a:t>在软件的开发阶段，程序员常常会在软件内创建后门程序以便可以修改程序设计中的缺陷。但是，如果这些后门被其他人知道，或是在发布软件之前没有删除后门程序，那么它就成了安全风险，容易被黑客当成漏洞进行攻击。</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CD7F3948-5E2B-4E76-80CA-D6145822F124}"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D0C9832-35E7-4E15-827D-BDEE6D4E9660}" type="slidenum">
              <a:rPr lang="zh-CN" altLang="en-US" smtClean="0">
                <a:latin typeface="Times New Roman" pitchFamily="18" charset="0"/>
              </a:rPr>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solidFill>
            <a:srgbClr val="FFFFFF"/>
          </a:solidFill>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2E7913B-15B4-4AAA-AFD2-D4160942AC50}" type="slidenum">
              <a:rPr lang="en-US" altLang="zh-CN" smtClean="0"/>
            </a:fld>
            <a:endParaRPr lang="en-US" altLang="zh-CN" smtClean="0"/>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98C8019-C0EE-4FB1-8D61-2F5EF3E39D0D}" type="slidenum">
              <a:rPr lang="en-US" altLang="zh-CN" smtClean="0"/>
            </a:fld>
            <a:endParaRPr lang="en-US" altLang="zh-CN" smtClean="0"/>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128DEAE1-2AF0-4D72-85AB-F233A2865079}" type="slidenum">
              <a:rPr lang="zh-CN" altLang="en-AU" smtClean="0"/>
            </a:fld>
            <a:endParaRPr lang="en-AU" altLang="zh-CN" smtClean="0"/>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26655DBA-2CD2-49F0-8826-4C4DC9608B44}" type="slidenum">
              <a:rPr lang="en-US" altLang="zh-CN" smtClean="0"/>
            </a:fld>
            <a:endParaRPr lang="en-US" altLang="zh-CN" smtClean="0"/>
          </a:p>
        </p:txBody>
      </p:sp>
      <p:sp>
        <p:nvSpPr>
          <p:cNvPr id="194563" name="Rectangle 2"/>
          <p:cNvSpPr>
            <a:spLocks noGrp="1" noRot="1" noChangeAspect="1" noChangeArrowheads="1" noTextEdit="1"/>
          </p:cNvSpPr>
          <p:nvPr>
            <p:ph type="sldImg"/>
          </p:nvPr>
        </p:nvSpPr>
        <p:spPr/>
      </p:sp>
      <p:sp>
        <p:nvSpPr>
          <p:cNvPr id="194564" name="Rectangle 3"/>
          <p:cNvSpPr>
            <a:spLocks noGrp="1" noChangeArrowheads="1"/>
          </p:cNvSpPr>
          <p:nvPr>
            <p:ph type="body" idx="1"/>
          </p:nvPr>
        </p:nvSpPr>
        <p:spPr>
          <a:noFill/>
        </p:spPr>
        <p:txBody>
          <a:bodyPr/>
          <a:lstStyle/>
          <a:p>
            <a:r>
              <a:rPr lang="en-US" altLang="zh-CN" smtClean="0"/>
              <a:t>Yiban9-27</a:t>
            </a:r>
            <a:endParaRPr lang="zh-CN" alt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15C0D591-7347-400A-B2F6-1517FCE40808}" type="slidenum">
              <a:rPr lang="en-US" altLang="zh-CN" smtClean="0"/>
            </a:fld>
            <a:endParaRPr lang="en-US" altLang="zh-CN" smtClean="0"/>
          </a:p>
        </p:txBody>
      </p:sp>
      <p:sp>
        <p:nvSpPr>
          <p:cNvPr id="196611" name="Rectangle 2"/>
          <p:cNvSpPr>
            <a:spLocks noGrp="1" noRot="1" noChangeAspect="1" noChangeArrowheads="1" noTextEdit="1"/>
          </p:cNvSpPr>
          <p:nvPr>
            <p:ph type="sldImg"/>
          </p:nvPr>
        </p:nvSpPr>
        <p:spPr/>
      </p:sp>
      <p:sp>
        <p:nvSpPr>
          <p:cNvPr id="19661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7632D3-3FF7-4C9F-B443-84B06174EC72}" type="slidenum">
              <a:rPr lang="zh-CN" altLang="en-AU"/>
            </a:fld>
            <a:endParaRPr lang="en-AU"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r>
              <a:rPr lang="en-US"/>
              <a:t>See Table 1.4 for details of the 5 Security Service categories and the 14 specific services.</a:t>
            </a:r>
            <a:endParaRPr lang="en-US"/>
          </a:p>
          <a:p>
            <a:endParaRPr lang="zh-CN" altLang="en-A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C727D72-41EA-4B4C-B60F-3C90DA39DC6C}" type="slidenum">
              <a:rPr lang="en-US" altLang="zh-CN" smtClean="0"/>
            </a:fld>
            <a:endParaRPr lang="en-US" altLang="zh-CN" smtClean="0"/>
          </a:p>
        </p:txBody>
      </p:sp>
      <p:sp>
        <p:nvSpPr>
          <p:cNvPr id="202755" name="Rectangle 2"/>
          <p:cNvSpPr>
            <a:spLocks noGrp="1" noRot="1" noChangeAspect="1" noChangeArrowheads="1" noTextEdit="1"/>
          </p:cNvSpPr>
          <p:nvPr>
            <p:ph type="sldImg"/>
          </p:nvPr>
        </p:nvSpPr>
        <p:spPr/>
      </p:sp>
      <p:sp>
        <p:nvSpPr>
          <p:cNvPr id="20275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fld>
            <a:endParaRPr lang="en-US" altLang="zh-CN" smtClean="0"/>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E0BF3B-CBA6-457A-8012-FD23AA07C7D0}" type="slidenum">
              <a:rPr lang="zh-CN" altLang="en-AU"/>
            </a:fld>
            <a:endParaRPr lang="en-AU"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987A24-A389-4C54-A1BB-9DAC53564ABD}"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a:t>
            </a:r>
            <a:r>
              <a:rPr lang="zh-CN" altLang="en-US" dirty="0" smtClean="0"/>
              <a:t>是素数</a:t>
            </a:r>
            <a:r>
              <a:rPr lang="en-US" altLang="zh-CN" dirty="0" smtClean="0"/>
              <a:t>p</a:t>
            </a:r>
            <a:r>
              <a:rPr lang="zh-CN" altLang="en-US" dirty="0" smtClean="0"/>
              <a:t>的本原根，则</a:t>
            </a:r>
            <a:r>
              <a:rPr lang="en-US" altLang="zh-CN" dirty="0" smtClean="0"/>
              <a:t>a,a^2,……a^(p-1)mod</a:t>
            </a:r>
            <a:r>
              <a:rPr lang="en-US" altLang="zh-CN" baseline="0" dirty="0" smtClean="0"/>
              <a:t> p</a:t>
            </a:r>
            <a:r>
              <a:rPr lang="zh-CN" altLang="en-US" baseline="0" dirty="0" smtClean="0"/>
              <a:t>结果各不相同，构成</a:t>
            </a:r>
            <a:r>
              <a:rPr lang="en-US" altLang="zh-CN" baseline="0" dirty="0" err="1" smtClean="0"/>
              <a:t>Zp</a:t>
            </a:r>
            <a:r>
              <a:rPr lang="en-US" altLang="zh-CN" baseline="0" dirty="0" smtClean="0"/>
              <a:t>*</a:t>
            </a:r>
            <a:endParaRPr lang="en-US" altLang="zh-CN" baseline="0" dirty="0" smtClean="0"/>
          </a:p>
          <a:p>
            <a:r>
              <a:rPr lang="zh-CN" altLang="en-US" sz="1200" b="0" i="0" kern="1200" dirty="0" smtClean="0">
                <a:solidFill>
                  <a:schemeClr val="tx1"/>
                </a:solidFill>
                <a:latin typeface="Arial" panose="02080604020202020204" pitchFamily="34" charset="0"/>
                <a:ea typeface="宋体" pitchFamily="2" charset="-122"/>
                <a:cs typeface="+mn-cs"/>
              </a:rPr>
              <a:t>对于一个整数</a:t>
            </a:r>
            <a:r>
              <a:rPr lang="en-US" altLang="zh-CN" sz="1200" b="0" i="0" kern="1200" dirty="0" smtClean="0">
                <a:solidFill>
                  <a:schemeClr val="tx1"/>
                </a:solidFill>
                <a:latin typeface="Arial" panose="02080604020202020204" pitchFamily="34" charset="0"/>
                <a:ea typeface="宋体" pitchFamily="2" charset="-122"/>
                <a:cs typeface="+mn-cs"/>
              </a:rPr>
              <a:t>b</a:t>
            </a:r>
            <a:r>
              <a:rPr lang="zh-CN" altLang="en-US" sz="1200" b="0" i="0" kern="1200" dirty="0" smtClean="0">
                <a:solidFill>
                  <a:schemeClr val="tx1"/>
                </a:solidFill>
                <a:latin typeface="Arial" panose="02080604020202020204" pitchFamily="34" charset="0"/>
                <a:ea typeface="宋体" pitchFamily="2" charset="-122"/>
                <a:cs typeface="+mn-cs"/>
              </a:rPr>
              <a:t>和素数</a:t>
            </a:r>
            <a:r>
              <a:rPr lang="en-US" altLang="zh-CN" sz="1200" b="0" i="0" kern="1200" dirty="0" smtClean="0">
                <a:solidFill>
                  <a:schemeClr val="tx1"/>
                </a:solidFill>
                <a:latin typeface="Arial" panose="02080604020202020204" pitchFamily="34" charset="0"/>
                <a:ea typeface="宋体" pitchFamily="2" charset="-122"/>
                <a:cs typeface="+mn-cs"/>
              </a:rPr>
              <a:t>p</a:t>
            </a:r>
            <a:r>
              <a:rPr lang="zh-CN" altLang="en-US" sz="1200" b="0" i="0" kern="1200" dirty="0" smtClean="0">
                <a:solidFill>
                  <a:schemeClr val="tx1"/>
                </a:solidFill>
                <a:latin typeface="Arial" panose="02080604020202020204" pitchFamily="34" charset="0"/>
                <a:ea typeface="宋体" pitchFamily="2" charset="-122"/>
                <a:cs typeface="+mn-cs"/>
              </a:rPr>
              <a:t>的一个原根</a:t>
            </a:r>
            <a:r>
              <a:rPr lang="en-US" altLang="zh-CN" sz="1200" b="0" i="0" kern="1200" dirty="0" smtClean="0">
                <a:solidFill>
                  <a:schemeClr val="tx1"/>
                </a:solidFill>
                <a:latin typeface="Arial" panose="02080604020202020204" pitchFamily="34" charset="0"/>
                <a:ea typeface="宋体" pitchFamily="2" charset="-122"/>
                <a:cs typeface="+mn-cs"/>
              </a:rPr>
              <a:t>a</a:t>
            </a:r>
            <a:r>
              <a:rPr lang="zh-CN" altLang="en-US" sz="1200" b="0" i="0" kern="1200" dirty="0" smtClean="0">
                <a:solidFill>
                  <a:schemeClr val="tx1"/>
                </a:solidFill>
                <a:latin typeface="Arial" panose="02080604020202020204" pitchFamily="34" charset="0"/>
                <a:ea typeface="宋体" pitchFamily="2" charset="-122"/>
                <a:cs typeface="+mn-cs"/>
              </a:rPr>
              <a:t>，可以找到惟一的指数</a:t>
            </a:r>
            <a:r>
              <a:rPr lang="en-US" altLang="zh-CN" sz="1200" b="0" i="0" kern="1200" dirty="0" err="1" smtClean="0">
                <a:solidFill>
                  <a:schemeClr val="tx1"/>
                </a:solidFill>
                <a:latin typeface="Arial" panose="02080604020202020204" pitchFamily="34" charset="0"/>
                <a:ea typeface="宋体" pitchFamily="2" charset="-122"/>
                <a:cs typeface="+mn-cs"/>
              </a:rPr>
              <a:t>i</a:t>
            </a:r>
            <a:r>
              <a:rPr lang="zh-CN" altLang="en-US" sz="1200" b="0" i="0" kern="1200" dirty="0" smtClean="0">
                <a:solidFill>
                  <a:schemeClr val="tx1"/>
                </a:solidFill>
                <a:latin typeface="Arial" panose="02080604020202020204" pitchFamily="34" charset="0"/>
                <a:ea typeface="宋体" pitchFamily="2" charset="-122"/>
                <a:cs typeface="+mn-cs"/>
              </a:rPr>
              <a:t>，使得 </a:t>
            </a:r>
            <a:r>
              <a:rPr lang="en-US" altLang="zh-CN" sz="1200" b="0" i="0" kern="1200" dirty="0" smtClean="0">
                <a:solidFill>
                  <a:schemeClr val="tx1"/>
                </a:solidFill>
                <a:latin typeface="Arial" panose="02080604020202020204" pitchFamily="34" charset="0"/>
                <a:ea typeface="宋体" pitchFamily="2" charset="-122"/>
                <a:cs typeface="+mn-cs"/>
              </a:rPr>
              <a:t>b = </a:t>
            </a:r>
            <a:r>
              <a:rPr lang="en-US" altLang="zh-CN" sz="1200" b="0" i="0" kern="1200" dirty="0" err="1" smtClean="0">
                <a:solidFill>
                  <a:schemeClr val="tx1"/>
                </a:solidFill>
                <a:latin typeface="Arial" panose="02080604020202020204" pitchFamily="34" charset="0"/>
                <a:ea typeface="宋体" pitchFamily="2" charset="-122"/>
                <a:cs typeface="+mn-cs"/>
              </a:rPr>
              <a:t>a^i</a:t>
            </a:r>
            <a:r>
              <a:rPr lang="en-US" altLang="zh-CN" sz="1200" b="0" i="0" kern="1200" dirty="0" smtClean="0">
                <a:solidFill>
                  <a:schemeClr val="tx1"/>
                </a:solidFill>
                <a:latin typeface="Arial" panose="02080604020202020204" pitchFamily="34" charset="0"/>
                <a:ea typeface="宋体" pitchFamily="2" charset="-122"/>
                <a:cs typeface="+mn-cs"/>
              </a:rPr>
              <a:t> mod p </a:t>
            </a:r>
            <a:r>
              <a:rPr lang="zh-CN" altLang="en-US" sz="1200" b="0" i="0" kern="1200" dirty="0" smtClean="0">
                <a:solidFill>
                  <a:schemeClr val="tx1"/>
                </a:solidFill>
                <a:latin typeface="Arial" panose="02080604020202020204" pitchFamily="34" charset="0"/>
                <a:ea typeface="宋体" pitchFamily="2" charset="-122"/>
                <a:cs typeface="+mn-cs"/>
              </a:rPr>
              <a:t>其中</a:t>
            </a:r>
            <a:r>
              <a:rPr lang="en-US" altLang="zh-CN" sz="1200" b="0" i="0" kern="1200" dirty="0" smtClean="0">
                <a:solidFill>
                  <a:schemeClr val="tx1"/>
                </a:solidFill>
                <a:latin typeface="Arial" panose="02080604020202020204" pitchFamily="34" charset="0"/>
                <a:ea typeface="宋体" pitchFamily="2" charset="-122"/>
                <a:cs typeface="+mn-cs"/>
              </a:rPr>
              <a:t>0 ≤ </a:t>
            </a:r>
            <a:r>
              <a:rPr lang="en-US" altLang="zh-CN" sz="1200" b="0" i="0" kern="1200" dirty="0" err="1" smtClean="0">
                <a:solidFill>
                  <a:schemeClr val="tx1"/>
                </a:solidFill>
                <a:latin typeface="Arial" panose="02080604020202020204" pitchFamily="34" charset="0"/>
                <a:ea typeface="宋体" pitchFamily="2" charset="-122"/>
                <a:cs typeface="+mn-cs"/>
              </a:rPr>
              <a:t>i</a:t>
            </a:r>
            <a:r>
              <a:rPr lang="en-US" altLang="zh-CN" sz="1200" b="0" i="0" kern="1200" dirty="0" smtClean="0">
                <a:solidFill>
                  <a:schemeClr val="tx1"/>
                </a:solidFill>
                <a:latin typeface="Arial" panose="02080604020202020204" pitchFamily="34" charset="0"/>
                <a:ea typeface="宋体" pitchFamily="2" charset="-122"/>
                <a:cs typeface="+mn-cs"/>
              </a:rPr>
              <a:t> ≤ </a:t>
            </a:r>
            <a:r>
              <a:rPr lang="zh-CN" altLang="en-US" sz="1200" b="0" i="0" kern="1200" dirty="0" smtClean="0">
                <a:solidFill>
                  <a:schemeClr val="tx1"/>
                </a:solidFill>
                <a:latin typeface="Arial" panose="02080604020202020204" pitchFamily="34" charset="0"/>
                <a:ea typeface="宋体" pitchFamily="2" charset="-122"/>
                <a:cs typeface="+mn-cs"/>
              </a:rPr>
              <a:t>（</a:t>
            </a:r>
            <a:r>
              <a:rPr lang="en-US" altLang="zh-CN" sz="1200" b="0" i="0" kern="1200" dirty="0" smtClean="0">
                <a:solidFill>
                  <a:schemeClr val="tx1"/>
                </a:solidFill>
                <a:latin typeface="Arial" panose="02080604020202020204" pitchFamily="34" charset="0"/>
                <a:ea typeface="宋体" pitchFamily="2" charset="-122"/>
                <a:cs typeface="+mn-cs"/>
              </a:rPr>
              <a:t>p-1</a:t>
            </a:r>
            <a:r>
              <a:rPr lang="zh-CN" altLang="en-US" sz="1200" b="0" i="0" kern="1200" dirty="0" smtClean="0">
                <a:solidFill>
                  <a:schemeClr val="tx1"/>
                </a:solidFill>
                <a:latin typeface="Arial" panose="02080604020202020204" pitchFamily="34" charset="0"/>
                <a:ea typeface="宋体" pitchFamily="2" charset="-122"/>
                <a:cs typeface="+mn-cs"/>
              </a:rPr>
              <a:t>） 指数</a:t>
            </a:r>
            <a:r>
              <a:rPr lang="en-US" altLang="zh-CN" sz="1200" b="0" i="0" kern="1200" dirty="0" err="1" smtClean="0">
                <a:solidFill>
                  <a:schemeClr val="tx1"/>
                </a:solidFill>
                <a:latin typeface="Arial" panose="02080604020202020204" pitchFamily="34" charset="0"/>
                <a:ea typeface="宋体" pitchFamily="2" charset="-122"/>
                <a:cs typeface="+mn-cs"/>
              </a:rPr>
              <a:t>i</a:t>
            </a:r>
            <a:r>
              <a:rPr lang="zh-CN" altLang="en-US" sz="1200" b="0" i="0" kern="1200" dirty="0" smtClean="0">
                <a:solidFill>
                  <a:schemeClr val="tx1"/>
                </a:solidFill>
                <a:latin typeface="Arial" panose="02080604020202020204" pitchFamily="34" charset="0"/>
                <a:ea typeface="宋体" pitchFamily="2" charset="-122"/>
                <a:cs typeface="+mn-cs"/>
              </a:rPr>
              <a:t>称为</a:t>
            </a:r>
            <a:r>
              <a:rPr lang="en-US" altLang="zh-CN" sz="1200" b="0" i="0" kern="1200" dirty="0" smtClean="0">
                <a:solidFill>
                  <a:schemeClr val="tx1"/>
                </a:solidFill>
                <a:latin typeface="Arial" panose="02080604020202020204" pitchFamily="34" charset="0"/>
                <a:ea typeface="宋体" pitchFamily="2" charset="-122"/>
                <a:cs typeface="+mn-cs"/>
              </a:rPr>
              <a:t>b</a:t>
            </a:r>
            <a:r>
              <a:rPr lang="zh-CN" altLang="en-US" sz="1200" b="0" i="0" kern="1200" dirty="0" smtClean="0">
                <a:solidFill>
                  <a:schemeClr val="tx1"/>
                </a:solidFill>
                <a:latin typeface="Arial" panose="02080604020202020204" pitchFamily="34" charset="0"/>
                <a:ea typeface="宋体" pitchFamily="2" charset="-122"/>
                <a:cs typeface="+mn-cs"/>
              </a:rPr>
              <a:t>的以</a:t>
            </a:r>
            <a:r>
              <a:rPr lang="en-US" altLang="zh-CN" sz="1200" b="0" i="0" kern="1200" dirty="0" smtClean="0">
                <a:solidFill>
                  <a:schemeClr val="tx1"/>
                </a:solidFill>
                <a:latin typeface="Arial" panose="02080604020202020204" pitchFamily="34" charset="0"/>
                <a:ea typeface="宋体" pitchFamily="2" charset="-122"/>
                <a:cs typeface="+mn-cs"/>
              </a:rPr>
              <a:t>a</a:t>
            </a:r>
            <a:r>
              <a:rPr lang="zh-CN" altLang="en-US" sz="1200" b="0" i="0" kern="1200" dirty="0" smtClean="0">
                <a:solidFill>
                  <a:schemeClr val="tx1"/>
                </a:solidFill>
                <a:latin typeface="Arial" panose="02080604020202020204" pitchFamily="34" charset="0"/>
                <a:ea typeface="宋体" pitchFamily="2" charset="-122"/>
                <a:cs typeface="+mn-cs"/>
              </a:rPr>
              <a:t>为基数的模</a:t>
            </a:r>
            <a:r>
              <a:rPr lang="en-US" altLang="zh-CN" sz="1200" b="0" i="0" kern="1200" dirty="0" smtClean="0">
                <a:solidFill>
                  <a:schemeClr val="tx1"/>
                </a:solidFill>
                <a:latin typeface="Arial" panose="02080604020202020204" pitchFamily="34" charset="0"/>
                <a:ea typeface="宋体" pitchFamily="2" charset="-122"/>
                <a:cs typeface="+mn-cs"/>
              </a:rPr>
              <a:t>p</a:t>
            </a:r>
            <a:r>
              <a:rPr lang="zh-CN" altLang="en-US" sz="1200" b="0" i="0" kern="1200" dirty="0" smtClean="0">
                <a:solidFill>
                  <a:schemeClr val="tx1"/>
                </a:solidFill>
                <a:latin typeface="Arial" panose="02080604020202020204" pitchFamily="34" charset="0"/>
                <a:ea typeface="宋体" pitchFamily="2" charset="-122"/>
                <a:cs typeface="+mn-cs"/>
              </a:rPr>
              <a:t>的离散对数或者指数</a:t>
            </a:r>
            <a:r>
              <a:rPr lang="en-US" altLang="zh-CN" sz="1200" b="0" i="0" kern="1200" dirty="0" smtClean="0">
                <a:solidFill>
                  <a:schemeClr val="tx1"/>
                </a:solidFill>
                <a:latin typeface="Arial" panose="02080604020202020204" pitchFamily="34" charset="0"/>
                <a:ea typeface="宋体" pitchFamily="2" charset="-122"/>
                <a:cs typeface="+mn-cs"/>
              </a:rPr>
              <a:t>.</a:t>
            </a:r>
            <a:r>
              <a:rPr lang="zh-CN" altLang="en-US" sz="1200" b="0" i="0" kern="1200" dirty="0" smtClean="0">
                <a:solidFill>
                  <a:schemeClr val="tx1"/>
                </a:solidFill>
                <a:latin typeface="Arial" panose="02080604020202020204" pitchFamily="34" charset="0"/>
                <a:ea typeface="宋体" pitchFamily="2" charset="-122"/>
                <a:cs typeface="+mn-cs"/>
              </a:rPr>
              <a:t>该值被记为</a:t>
            </a:r>
            <a:r>
              <a:rPr lang="en-US" altLang="zh-CN" sz="1200" b="0" i="0" kern="1200" dirty="0" err="1" smtClean="0">
                <a:solidFill>
                  <a:schemeClr val="tx1"/>
                </a:solidFill>
                <a:latin typeface="Arial" panose="02080604020202020204" pitchFamily="34" charset="0"/>
                <a:ea typeface="宋体" pitchFamily="2" charset="-122"/>
                <a:cs typeface="+mn-cs"/>
              </a:rPr>
              <a:t>inda,p</a:t>
            </a:r>
            <a:r>
              <a:rPr lang="en-US" altLang="zh-CN" sz="1200" b="0" i="0" kern="1200" dirty="0" smtClean="0">
                <a:solidFill>
                  <a:schemeClr val="tx1"/>
                </a:solidFill>
                <a:latin typeface="Arial" panose="02080604020202020204" pitchFamily="34" charset="0"/>
                <a:ea typeface="宋体" pitchFamily="2" charset="-122"/>
                <a:cs typeface="+mn-cs"/>
              </a:rPr>
              <a:t>(b).</a:t>
            </a:r>
            <a:endParaRPr lang="en-US" altLang="zh-CN" sz="1200" b="0" i="0" kern="1200" dirty="0" smtClean="0">
              <a:solidFill>
                <a:schemeClr val="tx1"/>
              </a:solidFill>
              <a:latin typeface="Arial" panose="02080604020202020204" pitchFamily="34" charset="0"/>
              <a:ea typeface="宋体" pitchFamily="2" charset="-122"/>
              <a:cs typeface="+mn-cs"/>
            </a:endParaRPr>
          </a:p>
          <a:p>
            <a:endParaRPr lang="en-US" altLang="zh-CN" sz="1200" b="0" i="0" kern="1200" dirty="0" smtClean="0">
              <a:solidFill>
                <a:schemeClr val="tx1"/>
              </a:solidFill>
              <a:latin typeface="Arial" panose="02080604020202020204" pitchFamily="34" charset="0"/>
              <a:ea typeface="宋体" pitchFamily="2" charset="-122"/>
              <a:cs typeface="+mn-cs"/>
            </a:endParaRPr>
          </a:p>
          <a:p>
            <a:r>
              <a:rPr lang="en-US" altLang="zh-CN" sz="1200" b="0" i="0" kern="1200" dirty="0" smtClean="0">
                <a:solidFill>
                  <a:schemeClr val="tx1"/>
                </a:solidFill>
                <a:latin typeface="Arial" panose="02080604020202020204" pitchFamily="34" charset="0"/>
                <a:ea typeface="宋体" pitchFamily="2" charset="-122"/>
                <a:cs typeface="+mn-cs"/>
              </a:rPr>
              <a:t>C</a:t>
            </a:r>
            <a:r>
              <a:rPr lang="zh-CN" altLang="en-US" sz="1200" b="0" i="0" kern="1200" dirty="0" smtClean="0">
                <a:solidFill>
                  <a:schemeClr val="tx1"/>
                </a:solidFill>
                <a:latin typeface="Arial" panose="02080604020202020204" pitchFamily="34"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fld id="{27987A24-A389-4C54-A1BB-9DAC53564ABD}"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92526D9-C72B-49F6-BCB5-37BA0ADFD6F7}" type="slidenum">
              <a:rPr lang="en-US" altLang="zh-CN" sz="1200" smtClean="0">
                <a:latin typeface="Arial" panose="02080604020202020204" pitchFamily="34" charset="0"/>
              </a:rPr>
            </a:fld>
            <a:endParaRPr lang="en-US" altLang="zh-CN" sz="1200" smtClean="0">
              <a:latin typeface="Arial" panose="02080604020202020204" pitchFamily="34" charset="0"/>
            </a:endParaRPr>
          </a:p>
        </p:txBody>
      </p:sp>
      <p:sp>
        <p:nvSpPr>
          <p:cNvPr id="24579" name="Rectangle 2"/>
          <p:cNvSpPr>
            <a:spLocks noGrp="1" noRot="1" noChangeAspect="1" noChangeArrowheads="1" noTextEdit="1"/>
          </p:cNvSpPr>
          <p:nvPr>
            <p:ph type="sldImg"/>
          </p:nvPr>
        </p:nvSpPr>
        <p:spPr>
          <a:xfrm>
            <a:off x="1128713" y="676275"/>
            <a:ext cx="4597400" cy="3448050"/>
          </a:xfrm>
        </p:spPr>
      </p:sp>
      <p:sp>
        <p:nvSpPr>
          <p:cNvPr id="24580" name="Rectangle 3"/>
          <p:cNvSpPr>
            <a:spLocks noGrp="1" noChangeArrowheads="1"/>
          </p:cNvSpPr>
          <p:nvPr>
            <p:ph type="body" idx="1"/>
          </p:nvPr>
        </p:nvSpPr>
        <p:spPr>
          <a:xfrm>
            <a:off x="893763" y="4346575"/>
            <a:ext cx="50704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000" smtClean="0">
              <a:latin typeface="Arial" panose="0208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DDD7265-EA31-4673-810E-50F00C1586AA}" type="slidenum">
              <a:rPr lang="en-US" altLang="zh-CN" smtClean="0"/>
            </a:fld>
            <a:endParaRPr lang="en-US" altLang="zh-CN" smtClean="0"/>
          </a:p>
        </p:txBody>
      </p:sp>
      <p:sp>
        <p:nvSpPr>
          <p:cNvPr id="101379" name="Rectangle 1026"/>
          <p:cNvSpPr>
            <a:spLocks noGrp="1" noRot="1" noChangeAspect="1" noChangeArrowheads="1" noTextEdit="1"/>
          </p:cNvSpPr>
          <p:nvPr>
            <p:ph type="sldImg"/>
          </p:nvPr>
        </p:nvSpPr>
        <p:spPr>
          <a:solidFill>
            <a:srgbClr val="FFFFFF"/>
          </a:solidFill>
        </p:spPr>
      </p:sp>
      <p:sp>
        <p:nvSpPr>
          <p:cNvPr id="101380"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987A24-A389-4C54-A1BB-9DAC53564ABD}"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pPr marL="228600" indent="-228600">
              <a:buNone/>
            </a:pPr>
            <a:r>
              <a:rPr lang="zh-CN" altLang="en-US" smtClean="0"/>
              <a:t>对称密码加密文件，公开密码签名并数字信封会话密钥</a:t>
            </a:r>
            <a:endParaRPr lang="en-US" altLang="zh-CN" smtClean="0"/>
          </a:p>
          <a:p>
            <a:pPr marL="228600" indent="-228600">
              <a:buAutoNum type="arabicPeriod"/>
            </a:pPr>
            <a:r>
              <a:rPr lang="zh-CN" altLang="en-US" smtClean="0"/>
              <a:t>发送方生成会话密钥</a:t>
            </a:r>
            <a:r>
              <a:rPr lang="en-US" altLang="zh-CN" smtClean="0"/>
              <a:t>ks</a:t>
            </a:r>
            <a:r>
              <a:rPr lang="zh-CN" altLang="en-US" smtClean="0"/>
              <a:t>，加密文件</a:t>
            </a:r>
            <a:endParaRPr lang="en-US" altLang="zh-CN" smtClean="0"/>
          </a:p>
          <a:p>
            <a:pPr marL="228600" indent="-228600">
              <a:buAutoNum type="arabicPeriod"/>
            </a:pPr>
            <a:r>
              <a:rPr lang="zh-CN" altLang="en-US" smtClean="0"/>
              <a:t>用自己的私钥签名文件（文件</a:t>
            </a:r>
            <a:r>
              <a:rPr lang="en-US" altLang="zh-CN" smtClean="0"/>
              <a:t>hash</a:t>
            </a:r>
            <a:r>
              <a:rPr lang="zh-CN" altLang="en-US" smtClean="0"/>
              <a:t>数字摘要）</a:t>
            </a:r>
            <a:endParaRPr lang="en-US" altLang="zh-CN" smtClean="0"/>
          </a:p>
          <a:p>
            <a:pPr marL="228600" indent="-228600">
              <a:buAutoNum type="arabicPeriod"/>
            </a:pPr>
            <a:r>
              <a:rPr lang="zh-CN" altLang="en-US" smtClean="0"/>
              <a:t>用对方公钥加密</a:t>
            </a:r>
            <a:r>
              <a:rPr lang="en-US" altLang="zh-CN" smtClean="0"/>
              <a:t>ks</a:t>
            </a:r>
            <a:endParaRPr lang="en-US" altLang="zh-CN" smtClean="0"/>
          </a:p>
          <a:p>
            <a:pPr marL="228600" indent="-228600">
              <a:buAutoNum type="arabicPeriod"/>
            </a:pPr>
            <a:r>
              <a:rPr lang="zh-CN" altLang="en-US" smtClean="0"/>
              <a:t>密文</a:t>
            </a:r>
            <a:r>
              <a:rPr lang="en-US" altLang="zh-CN" smtClean="0"/>
              <a:t>+</a:t>
            </a:r>
            <a:r>
              <a:rPr lang="zh-CN" altLang="en-US" smtClean="0"/>
              <a:t>签名</a:t>
            </a:r>
            <a:r>
              <a:rPr lang="en-US" altLang="zh-CN" smtClean="0"/>
              <a:t>+</a:t>
            </a:r>
            <a:r>
              <a:rPr lang="zh-CN" altLang="en-US" smtClean="0"/>
              <a:t>加密的会话密码发送给对方</a:t>
            </a:r>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E07540-5B54-4D4C-9749-009C5330E846}" type="slidenum">
              <a:rPr lang="en-US" altLang="zh-CN"/>
            </a:fld>
            <a:endParaRPr lang="en-US" altLang="zh-CN"/>
          </a:p>
        </p:txBody>
      </p:sp>
      <p:sp>
        <p:nvSpPr>
          <p:cNvPr id="827394" name="Rectangle 2"/>
          <p:cNvSpPr>
            <a:spLocks noGrp="1" noRot="1" noChangeAspect="1" noChangeArrowheads="1" noTextEdit="1"/>
          </p:cNvSpPr>
          <p:nvPr>
            <p:ph type="sldImg"/>
          </p:nvPr>
        </p:nvSpPr>
        <p:spPr/>
      </p:sp>
      <p:sp>
        <p:nvSpPr>
          <p:cNvPr id="827395" name="Rectangle 3"/>
          <p:cNvSpPr>
            <a:spLocks noGrp="1" noChangeArrowheads="1"/>
          </p:cNvSpPr>
          <p:nvPr>
            <p:ph type="body" idx="1"/>
          </p:nvPr>
        </p:nvSpPr>
        <p:spPr/>
        <p:txBody>
          <a:bodyPr/>
          <a:lstStyle/>
          <a:p>
            <a:r>
              <a:rPr lang="en-US" altLang="zh-CN" dirty="0" smtClean="0"/>
              <a:t>SSL3.0</a:t>
            </a:r>
            <a:r>
              <a:rPr lang="zh-CN" altLang="en-US" dirty="0" smtClean="0"/>
              <a:t>停止更新，</a:t>
            </a:r>
            <a:r>
              <a:rPr lang="en-US" altLang="zh-CN" dirty="0" smtClean="0">
                <a:sym typeface="Wingdings" panose="05000000000000000000" pitchFamily="2" charset="2"/>
              </a:rPr>
              <a:t>TLS,1.2</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75604F-797B-4DE8-B19A-9D32CC3F0DDF}" type="slidenum">
              <a:rPr lang="zh-CN" altLang="en-AU"/>
            </a:fld>
            <a:endParaRPr lang="en-AU"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en-AU"/>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7AB2A33-328C-4286-A56F-BF46EF12341B}" type="slidenum">
              <a:rPr lang="en-US" altLang="zh-CN" sz="1200" smtClean="0">
                <a:latin typeface="Times New Roman" pitchFamily="18" charset="0"/>
              </a:rPr>
            </a:fld>
            <a:endParaRPr lang="en-US" altLang="zh-CN" sz="1200" smtClean="0">
              <a:latin typeface="Times New Roman" pitchFamily="18" charset="0"/>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7D4C4B6-1D42-4052-BE5F-DCA263C79C6C}" type="slidenum">
              <a:rPr lang="en-US" altLang="zh-CN" sz="1200" smtClean="0">
                <a:latin typeface="Times New Roman" pitchFamily="18" charset="0"/>
              </a:rPr>
            </a:fld>
            <a:endParaRPr lang="en-US" altLang="zh-CN" sz="1200" smtClean="0">
              <a:latin typeface="Times New Roman" pitchFamily="18" charset="0"/>
            </a:endParaRPr>
          </a:p>
        </p:txBody>
      </p:sp>
      <p:sp>
        <p:nvSpPr>
          <p:cNvPr id="22531" name="Rectangle 1026"/>
          <p:cNvSpPr>
            <a:spLocks noGrp="1" noRot="1" noChangeAspect="1" noChangeArrowheads="1" noTextEdit="1"/>
          </p:cNvSpPr>
          <p:nvPr>
            <p:ph type="sldImg"/>
          </p:nvPr>
        </p:nvSpPr>
        <p:spPr/>
      </p:sp>
      <p:sp>
        <p:nvSpPr>
          <p:cNvPr id="22532"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86A703C-4E46-4414-8CB3-591CD50CE0A8}" type="slidenum">
              <a:rPr lang="en-US" altLang="zh-CN" sz="1200" smtClean="0">
                <a:latin typeface="Arial" panose="02080604020202020204" pitchFamily="34" charset="0"/>
              </a:rPr>
            </a:fld>
            <a:endParaRPr lang="en-US" altLang="zh-CN" sz="1200" smtClean="0">
              <a:latin typeface="Arial" panose="02080604020202020204" pitchFamily="34" charset="0"/>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8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D845B06-BCA6-499C-8C2F-83318638BA85}" type="slidenum">
              <a:rPr lang="en-US" altLang="zh-CN" smtClean="0"/>
            </a:fld>
            <a:endParaRPr lang="en-US" altLang="zh-CN" smtClean="0"/>
          </a:p>
        </p:txBody>
      </p:sp>
      <p:sp>
        <p:nvSpPr>
          <p:cNvPr id="88067" name="Rectangle 1026"/>
          <p:cNvSpPr>
            <a:spLocks noGrp="1" noRot="1" noChangeAspect="1" noChangeArrowheads="1" noTextEdit="1"/>
          </p:cNvSpPr>
          <p:nvPr>
            <p:ph type="sldImg"/>
          </p:nvPr>
        </p:nvSpPr>
        <p:spPr/>
      </p:sp>
      <p:sp>
        <p:nvSpPr>
          <p:cNvPr id="88068" name="Rectangle 1027"/>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908C223-2692-42A0-802D-B9E6150B65F6}" type="slidenum">
              <a:rPr lang="en-US" altLang="zh-CN"/>
            </a:fld>
            <a:endParaRPr lang="en-US" altLang="zh-CN"/>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一是验证信息的发送者是真正的而不是冒充的，即数据起源认证；二是验证信息在传送过程中未被篡改、重放或延迟等。</a:t>
            </a:r>
            <a:endParaRPr lang="zh-CN" altLang="en-US" smtClean="0"/>
          </a:p>
          <a:p>
            <a:r>
              <a:rPr lang="zh-CN" altLang="en-US" smtClean="0"/>
              <a:t>数据完整性机制有两种类型：一种用来保护单个数据单元的完整性；另一种既保护单个数据单元的完整性，又保护整个连接上所有数据单元流序列的完整性。</a:t>
            </a:r>
            <a:endParaRPr lang="en-US" altLang="zh-CN" smtClean="0"/>
          </a:p>
          <a:p>
            <a:endParaRPr lang="en-US" altLang="zh-CN" smtClean="0"/>
          </a:p>
          <a:p>
            <a:r>
              <a:rPr lang="zh-CN" altLang="en-US" sz="1200" b="0" i="0" kern="1200" smtClean="0">
                <a:solidFill>
                  <a:schemeClr val="tx1"/>
                </a:solidFill>
                <a:effectLst/>
                <a:latin typeface="Times New Roman" pitchFamily="18" charset="0"/>
                <a:ea typeface="宋体" pitchFamily="2" charset="-122"/>
                <a:cs typeface="+mn-cs"/>
              </a:rPr>
              <a:t>消息认证的检验内容应包括：认证报文的信源和信宿、报文内容是否遭到偶然或有意篡改、报文的序号是否正确、报文的到达时间是否在指定的期限内。</a:t>
            </a:r>
            <a:endParaRPr lang="en-US" altLang="zh-CN" sz="1200" b="0" i="0" kern="1200" smtClean="0">
              <a:solidFill>
                <a:schemeClr val="tx1"/>
              </a:solidFill>
              <a:effectLst/>
              <a:latin typeface="Times New Roman" pitchFamily="18" charset="0"/>
              <a:ea typeface="宋体" pitchFamily="2" charset="-122"/>
              <a:cs typeface="+mn-cs"/>
            </a:endParaRPr>
          </a:p>
          <a:p>
            <a:r>
              <a:rPr lang="zh-CN" altLang="en-US" sz="1200" b="0" i="0" kern="1200" smtClean="0">
                <a:solidFill>
                  <a:schemeClr val="tx1"/>
                </a:solidFill>
                <a:effectLst/>
                <a:latin typeface="Times New Roman" pitchFamily="18" charset="0"/>
                <a:ea typeface="宋体" pitchFamily="2" charset="-122"/>
                <a:cs typeface="+mn-cs"/>
              </a:rPr>
              <a:t>总之，消息认证使接收者能识别报文的源、内容的真伪、时间有效性等。</a:t>
            </a:r>
            <a:endParaRPr lang="zh-CN" altLang="en-US"/>
          </a:p>
        </p:txBody>
      </p:sp>
      <p:sp>
        <p:nvSpPr>
          <p:cNvPr id="4" name="灯片编号占位符 3"/>
          <p:cNvSpPr>
            <a:spLocks noGrp="1"/>
          </p:cNvSpPr>
          <p:nvPr>
            <p:ph type="sldNum" sz="quarter" idx="10"/>
          </p:nvPr>
        </p:nvSpPr>
        <p:spPr/>
        <p:txBody>
          <a:bodyPr/>
          <a:lstStyle/>
          <a:p>
            <a:pPr>
              <a:defRPr/>
            </a:pPr>
            <a:fld id="{54F3CBE1-ACAD-4BD7-8F2A-2D5F96CF7CBB}"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46CC6F-2BF9-40ED-A64F-2FA803CDD7B5}" type="slidenum">
              <a:rPr lang="zh-CN" altLang="en-AU"/>
            </a:fld>
            <a:endParaRPr lang="en-AU" altLang="zh-CN"/>
          </a:p>
        </p:txBody>
      </p:sp>
      <p:sp>
        <p:nvSpPr>
          <p:cNvPr id="532482" name="Rectangle 2"/>
          <p:cNvSpPr>
            <a:spLocks noGrp="1" noRot="1" noChangeAspect="1" noChangeArrowheads="1" noTextEdit="1"/>
          </p:cNvSpPr>
          <p:nvPr>
            <p:ph type="sldImg"/>
          </p:nvPr>
        </p:nvSpPr>
        <p:spPr/>
      </p:sp>
      <p:sp>
        <p:nvSpPr>
          <p:cNvPr id="5324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5BDD0-23EE-4ADD-8E83-9993720CAD56}" type="slidenum">
              <a:rPr lang="zh-CN" altLang="en-AU"/>
            </a:fld>
            <a:endParaRPr lang="en-AU"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FE1BBF-57DD-47E4-92D7-D36FE89A055A}" type="slidenum">
              <a:rPr lang="zh-CN" altLang="en-AU"/>
            </a:fld>
            <a:endParaRPr lang="en-AU" altLang="zh-CN"/>
          </a:p>
        </p:txBody>
      </p:sp>
      <p:sp>
        <p:nvSpPr>
          <p:cNvPr id="565250" name="Rectangle 2"/>
          <p:cNvSpPr>
            <a:spLocks noGrp="1" noRot="1" noChangeAspect="1" noChangeArrowheads="1" noTextEdit="1"/>
          </p:cNvSpPr>
          <p:nvPr>
            <p:ph type="sldImg"/>
          </p:nvPr>
        </p:nvSpPr>
        <p:spPr/>
      </p:sp>
      <p:sp>
        <p:nvSpPr>
          <p:cNvPr id="565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CBAAD1-4842-4E91-B96B-AF7D92242066}" type="slidenum">
              <a:rPr lang="zh-CN" altLang="en-AU"/>
            </a:fld>
            <a:endParaRPr lang="en-AU" altLang="zh-CN"/>
          </a:p>
        </p:txBody>
      </p:sp>
      <p:sp>
        <p:nvSpPr>
          <p:cNvPr id="579586" name="Rectangle 2"/>
          <p:cNvSpPr>
            <a:spLocks noGrp="1" noRot="1" noChangeAspect="1" noChangeArrowheads="1" noTextEdit="1"/>
          </p:cNvSpPr>
          <p:nvPr>
            <p:ph type="sldImg"/>
          </p:nvPr>
        </p:nvSpPr>
        <p:spPr/>
      </p:sp>
      <p:sp>
        <p:nvSpPr>
          <p:cNvPr id="579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AF45C3-DFBE-4110-B972-B4F16D0E91FF}" type="slidenum">
              <a:rPr lang="zh-CN" altLang="en-AU"/>
            </a:fld>
            <a:endParaRPr lang="en-AU" altLang="zh-CN"/>
          </a:p>
        </p:txBody>
      </p:sp>
      <p:sp>
        <p:nvSpPr>
          <p:cNvPr id="564226" name="Rectangle 2"/>
          <p:cNvSpPr>
            <a:spLocks noGrp="1" noRot="1" noChangeAspect="1" noChangeArrowheads="1" noTextEdit="1"/>
          </p:cNvSpPr>
          <p:nvPr>
            <p:ph type="sldImg"/>
          </p:nvPr>
        </p:nvSpPr>
        <p:spPr/>
      </p:sp>
      <p:sp>
        <p:nvSpPr>
          <p:cNvPr id="564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D7241F-B315-4D67-BE8C-99ED38670463}" type="slidenum">
              <a:rPr lang="zh-CN" altLang="en-AU"/>
            </a:fld>
            <a:endParaRPr lang="en-AU" altLang="zh-CN"/>
          </a:p>
        </p:txBody>
      </p:sp>
      <p:sp>
        <p:nvSpPr>
          <p:cNvPr id="581634" name="Rectangle 2"/>
          <p:cNvSpPr>
            <a:spLocks noGrp="1" noRot="1" noChangeAspect="1" noChangeArrowheads="1" noTextEdit="1"/>
          </p:cNvSpPr>
          <p:nvPr>
            <p:ph type="sldImg"/>
          </p:nvPr>
        </p:nvSpPr>
        <p:spPr/>
      </p:sp>
      <p:sp>
        <p:nvSpPr>
          <p:cNvPr id="581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D7241F-B315-4D67-BE8C-99ED38670463}" type="slidenum">
              <a:rPr lang="zh-CN" altLang="en-AU"/>
            </a:fld>
            <a:endParaRPr lang="en-AU" altLang="zh-CN"/>
          </a:p>
        </p:txBody>
      </p:sp>
      <p:sp>
        <p:nvSpPr>
          <p:cNvPr id="581634" name="Rectangle 2"/>
          <p:cNvSpPr>
            <a:spLocks noGrp="1" noRot="1" noChangeAspect="1" noChangeArrowheads="1" noTextEdit="1"/>
          </p:cNvSpPr>
          <p:nvPr>
            <p:ph type="sldImg"/>
          </p:nvPr>
        </p:nvSpPr>
        <p:spPr/>
      </p:sp>
      <p:sp>
        <p:nvSpPr>
          <p:cNvPr id="581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FE1BBF-57DD-47E4-92D7-D36FE89A055A}" type="slidenum">
              <a:rPr lang="zh-CN" altLang="en-AU"/>
            </a:fld>
            <a:endParaRPr lang="en-AU" altLang="zh-CN"/>
          </a:p>
        </p:txBody>
      </p:sp>
      <p:sp>
        <p:nvSpPr>
          <p:cNvPr id="565250" name="Rectangle 2"/>
          <p:cNvSpPr>
            <a:spLocks noGrp="1" noRot="1" noChangeAspect="1" noChangeArrowheads="1" noTextEdit="1"/>
          </p:cNvSpPr>
          <p:nvPr>
            <p:ph type="sldImg"/>
          </p:nvPr>
        </p:nvSpPr>
        <p:spPr/>
      </p:sp>
      <p:sp>
        <p:nvSpPr>
          <p:cNvPr id="565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FA2CD35-FFC9-4424-A853-7DF29E5FC229}" type="slidenum">
              <a:rPr lang="en-US" altLang="zh-CN" smtClean="0"/>
            </a:fld>
            <a:endParaRPr lang="en-US" altLang="zh-CN" smtClean="0"/>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41AD68EE-9643-4D0E-897B-DB0BC6B03D05}" type="slidenum">
              <a:rPr lang="en-US" altLang="zh-CN" smtClean="0"/>
            </a:fld>
            <a:endParaRPr lang="en-US" altLang="zh-CN" smtClean="0"/>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79F2F360-D836-4505-A442-890FDA27FF86}" type="slidenum">
              <a:rPr lang="en-US" altLang="zh-CN" smtClean="0"/>
            </a:fld>
            <a:endParaRPr lang="en-US" altLang="zh-CN" smtClean="0"/>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FD8ED5B0-0ADD-45AD-8C4A-D0C3EA5DBDF1}" type="slidenum">
              <a:rPr lang="zh-CN" altLang="en-AU" smtClean="0"/>
            </a:fld>
            <a:endParaRPr lang="en-AU" altLang="zh-CN" smtClean="0"/>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CB0A5189-14BD-4357-86AF-7D2B975C96F7}" type="slidenum">
              <a:rPr lang="zh-CN" altLang="en-AU" smtClean="0"/>
            </a:fld>
            <a:endParaRPr lang="en-AU" altLang="zh-CN" smtClean="0"/>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mtClean="0"/>
              <a:t>公钥证书可能被其他用户持有，类似名片，不能作为身份认证依据</a:t>
            </a:r>
            <a:endParaRPr lang="zh-CN" alt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D19437BA-A8A6-415C-95BA-00034142447E}" type="slidenum">
              <a:rPr lang="zh-CN" altLang="en-AU" smtClean="0"/>
            </a:fld>
            <a:endParaRPr lang="en-AU" altLang="zh-CN" smtClean="0"/>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2A1B57BF-1F5D-43BE-BAB1-55FA967958F4}" type="slidenum">
              <a:rPr lang="en-US" altLang="zh-CN" smtClean="0"/>
            </a:fld>
            <a:endParaRPr lang="en-US" altLang="zh-CN" smtClean="0"/>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F1747D-7B5F-47C2-927B-E5BDB000EC35}" type="slidenum">
              <a:rPr lang="zh-CN" altLang="en-AU"/>
            </a:fld>
            <a:endParaRPr lang="en-AU" altLang="zh-CN"/>
          </a:p>
        </p:txBody>
      </p:sp>
      <p:sp>
        <p:nvSpPr>
          <p:cNvPr id="566274" name="Rectangle 2"/>
          <p:cNvSpPr>
            <a:spLocks noGrp="1" noRot="1" noChangeAspect="1" noChangeArrowheads="1" noTextEdit="1"/>
          </p:cNvSpPr>
          <p:nvPr>
            <p:ph type="sldImg"/>
          </p:nvPr>
        </p:nvSpPr>
        <p:spPr/>
      </p:sp>
      <p:sp>
        <p:nvSpPr>
          <p:cNvPr id="566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6257D193-5B96-4F53-A379-1B17DDBB9680}" type="slidenum">
              <a:rPr lang="zh-CN" altLang="en-AU" smtClean="0"/>
            </a:fld>
            <a:endParaRPr lang="en-AU" altLang="zh-CN" smtClean="0"/>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58CFEF3B-B0C3-4277-8B75-9EB115B17B1D}" type="slidenum">
              <a:rPr lang="zh-CN" altLang="en-AU" smtClean="0"/>
            </a:fld>
            <a:endParaRPr lang="en-AU" altLang="zh-CN" smtClean="0"/>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E19AEC6E-3549-4BB6-AB80-10DE10D45FC4}" type="slidenum">
              <a:rPr lang="en-US" altLang="zh-CN" smtClean="0"/>
            </a:fld>
            <a:endParaRPr lang="en-US" altLang="zh-CN" smtClean="0"/>
          </a:p>
        </p:txBody>
      </p:sp>
      <p:sp>
        <p:nvSpPr>
          <p:cNvPr id="182275" name="Rectangle 2"/>
          <p:cNvSpPr>
            <a:spLocks noGrp="1" noRot="1" noChangeAspect="1" noChangeArrowheads="1" noTextEdit="1"/>
          </p:cNvSpPr>
          <p:nvPr>
            <p:ph type="sldImg"/>
          </p:nvPr>
        </p:nvSpPr>
        <p:spPr/>
      </p:sp>
      <p:sp>
        <p:nvSpPr>
          <p:cNvPr id="182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754A747-B5B6-4AA0-BA5A-05D8E9BAA7D9}" type="slidenum">
              <a:rPr lang="en-US" altLang="zh-CN" smtClean="0"/>
            </a:fld>
            <a:endParaRPr lang="en-US" altLang="zh-CN" smtClean="0"/>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F8C61CFE-D57B-4BAD-BC32-31C2113FEA84}" type="slidenum">
              <a:rPr lang="en-US" altLang="zh-CN" smtClean="0"/>
            </a:fld>
            <a:endParaRPr lang="en-US" altLang="zh-CN" smtClean="0"/>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5A234BAA-1C89-47C9-8F2C-8F7066EC9B23}" type="slidenum">
              <a:rPr lang="en-US" altLang="zh-CN" smtClean="0"/>
            </a:fld>
            <a:endParaRPr lang="en-US" altLang="zh-CN" smtClean="0"/>
          </a:p>
        </p:txBody>
      </p:sp>
      <p:sp>
        <p:nvSpPr>
          <p:cNvPr id="190467" name="Rectangle 2"/>
          <p:cNvSpPr>
            <a:spLocks noGrp="1" noRot="1" noChangeAspect="1" noChangeArrowheads="1" noTextEdit="1"/>
          </p:cNvSpPr>
          <p:nvPr>
            <p:ph type="sldImg"/>
          </p:nvPr>
        </p:nvSpPr>
        <p:spPr/>
      </p:sp>
      <p:sp>
        <p:nvSpPr>
          <p:cNvPr id="1904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mtClean="0"/>
              <a:t>清</a:t>
            </a:r>
            <a:r>
              <a:rPr lang="en-US" altLang="zh-CN" smtClean="0"/>
              <a:t>10-30</a:t>
            </a:r>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6A1622F-FECE-463F-9547-63DF4D477164}" type="slidenum">
              <a:rPr lang="en-US" altLang="zh-CN" smtClean="0"/>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309B2B-EB32-40F3-9DEA-825C2075C4DF}" type="slidenum">
              <a:rPr lang="zh-CN" altLang="en-AU"/>
            </a:fld>
            <a:endParaRPr lang="en-AU"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hasCustomPrompt="1"/>
          </p:nvPr>
        </p:nvSpPr>
        <p:spPr>
          <a:xfrm>
            <a:off x="685800" y="3611607"/>
            <a:ext cx="7772400" cy="1199704"/>
          </a:xfrm>
        </p:spPr>
        <p:txBody>
          <a:bodyPr lIns="45720" rIns="45720">
            <a:normAutofit/>
          </a:bodyPr>
          <a:lstStyle>
            <a:lvl1pPr marL="0" marR="64135"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单击以编辑母版副标题样式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5129336" y="6407944"/>
            <a:ext cx="1026840" cy="450056"/>
          </a:xfrm>
          <a:prstGeom prst="rect">
            <a:avLst/>
          </a:prstGeom>
        </p:spPr>
        <p:txBody>
          <a:bodyPr/>
          <a:lstStyle>
            <a:lvl1pPr>
              <a:defRPr>
                <a:solidFill>
                  <a:srgbClr val="FFFFFF"/>
                </a:solidFill>
              </a:defRPr>
            </a:lvl1pPr>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pic>
        <p:nvPicPr>
          <p:cNvPr id="18" name="Picture 2" descr="D:\my thesis\dissertation\final\LOGO.png"/>
          <p:cNvPicPr>
            <a:picLocks noChangeAspect="1" noChangeArrowheads="1"/>
          </p:cNvPicPr>
          <p:nvPr/>
        </p:nvPicPr>
        <p:blipFill>
          <a:blip r:embed="rId3" cstate="print"/>
          <a:srcRect/>
          <a:stretch>
            <a:fillRect/>
          </a:stretch>
        </p:blipFill>
        <p:spPr bwMode="auto">
          <a:xfrm>
            <a:off x="57726" y="48500"/>
            <a:ext cx="2786082" cy="788212"/>
          </a:xfrm>
          <a:prstGeom prst="rect">
            <a:avLst/>
          </a:prstGeom>
          <a:noFill/>
        </p:spPr>
      </p:pic>
    </p:spTree>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a:xfrm>
            <a:off x="5129336" y="6407944"/>
            <a:ext cx="1026840" cy="450056"/>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4277113" y="6407944"/>
            <a:ext cx="510911" cy="450056"/>
          </a:xfrm>
          <a:prstGeom prst="rect">
            <a:avLst/>
          </a:prstGeom>
        </p:spPr>
        <p:txBody>
          <a:bodyPr/>
          <a:lstStyle>
            <a:lvl1pPr>
              <a:defRPr/>
            </a:lvl1pPr>
          </a:lstStyle>
          <a:p>
            <a:pPr>
              <a:defRPr/>
            </a:pPr>
            <a:fld id="{9DB393F2-BDD6-44FA-B0DE-103A02850C5C}" type="slidenum">
              <a:rPr lang="en-US" altLang="zh-CN" smtClean="0"/>
            </a:fld>
            <a:endParaRPr lang="en-US" altLang="zh-CN"/>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304800" y="1524000"/>
            <a:ext cx="4152900" cy="45720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hasCustomPrompt="1"/>
          </p:nvPr>
        </p:nvSpPr>
        <p:spPr>
          <a:xfrm>
            <a:off x="4610100" y="1524000"/>
            <a:ext cx="4152900" cy="2209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hasCustomPrompt="1"/>
          </p:nvPr>
        </p:nvSpPr>
        <p:spPr>
          <a:xfrm>
            <a:off x="4610100" y="3886200"/>
            <a:ext cx="4152900" cy="2209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5029200" y="6597650"/>
            <a:ext cx="1905000" cy="228600"/>
          </a:xfrm>
          <a:prstGeom prst="rect">
            <a:avLst/>
          </a:prstGeo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7239000" y="6597650"/>
            <a:ext cx="1905000" cy="228600"/>
          </a:xfrm>
          <a:prstGeom prst="rect">
            <a:avLst/>
          </a:prstGeom>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hasCustomPrompt="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5" name="灯片编号占位符 5"/>
          <p:cNvSpPr>
            <a:spLocks noGrp="1"/>
          </p:cNvSpPr>
          <p:nvPr>
            <p:ph type="sldNum" sz="quarter" idx="10"/>
          </p:nvPr>
        </p:nvSpPr>
        <p:spPr>
          <a:xfrm>
            <a:off x="4277113" y="6407944"/>
            <a:ext cx="510911" cy="450056"/>
          </a:xfrm>
          <a:prstGeom prst="rect">
            <a:avLst/>
          </a:prstGeom>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23938" y="188913"/>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611188" y="1628775"/>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573588" y="1628775"/>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a:xfrm>
            <a:off x="0" y="6324600"/>
            <a:ext cx="6248400" cy="457200"/>
          </a:xfr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781800" y="6324600"/>
            <a:ext cx="1905000" cy="457200"/>
          </a:xfrm>
          <a:prstGeom prst="rect">
            <a:avLst/>
          </a:prstGeom>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727825" y="6407150"/>
            <a:ext cx="1919288" cy="366713"/>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4379913" y="6407150"/>
            <a:ext cx="2351087" cy="365125"/>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8647113" y="6407150"/>
            <a:ext cx="366712" cy="365125"/>
          </a:xfrm>
          <a:prstGeom prst="rect">
            <a:avLst/>
          </a:prstGeom>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5"/>
          <p:cNvSpPr>
            <a:spLocks noGrp="1"/>
          </p:cNvSpPr>
          <p:nvPr>
            <p:ph type="title"/>
          </p:nvPr>
        </p:nvSpPr>
        <p:spPr>
          <a:xfrm>
            <a:off x="179512" y="-168"/>
            <a:ext cx="7344816" cy="979653"/>
          </a:xfrm>
          <a:noFill/>
          <a:ln w="9525" cap="flat" cmpd="sng" algn="ctr">
            <a:noFill/>
            <a:prstDash val="solid"/>
          </a:ln>
          <a:effectLst/>
          <a:scene3d>
            <a:camera prst="perspectiveFront"/>
            <a:lightRig rig="threePt" dir="t"/>
          </a:scene3d>
        </p:spPr>
        <p:txBody>
          <a:bodyPr vert="horz" wrap="square" lIns="91433" tIns="45716" rIns="91433" bIns="45716" numCol="1" rtlCol="0" anchor="ctr" anchorCtr="0" compatLnSpc="1">
            <a:noAutofit/>
          </a:bodyPr>
          <a:lstStyle>
            <a:lvl1pPr algn="l">
              <a:defRPr lang="zh-CN" altLang="en-US" sz="2400" b="0" kern="1200" dirty="0">
                <a:solidFill>
                  <a:srgbClr val="000000"/>
                </a:solidFill>
                <a:effectLst/>
                <a:latin typeface="微软雅黑" pitchFamily="34" charset="-122"/>
                <a:ea typeface="微软雅黑" pitchFamily="34" charset="-122"/>
              </a:defRPr>
            </a:lvl1pPr>
          </a:lstStyle>
          <a:p>
            <a:pPr lvl="0"/>
            <a:r>
              <a:rPr lang="zh-CN" altLang="en-US" smtClean="0"/>
              <a:t>单击此处编辑母版标题样式</a:t>
            </a:r>
            <a:endParaRPr lang="zh-CN" altLang="en-US" dirty="0"/>
          </a:p>
        </p:txBody>
      </p:sp>
      <p:sp>
        <p:nvSpPr>
          <p:cNvPr id="3" name="Rectangle 6"/>
          <p:cNvSpPr>
            <a:spLocks noGrp="1" noChangeArrowheads="1"/>
          </p:cNvSpPr>
          <p:nvPr>
            <p:ph type="sldNum" sz="quarter" idx="4"/>
          </p:nvPr>
        </p:nvSpPr>
        <p:spPr bwMode="auto">
          <a:xfrm>
            <a:off x="6553200" y="6244561"/>
            <a:ext cx="2133600" cy="477359"/>
          </a:xfrm>
          <a:prstGeom prst="rect">
            <a:avLst/>
          </a:prstGeom>
          <a:noFill/>
          <a:ln>
            <a:noFill/>
          </a:ln>
          <a:effectLst/>
        </p:spPr>
        <p:txBody>
          <a:bodyPr vert="horz" wrap="square" lIns="91433" tIns="45716" rIns="91433" bIns="45716" numCol="1" anchor="t" anchorCtr="0" compatLnSpc="1"/>
          <a:lstStyle>
            <a:lvl1pPr algn="r">
              <a:defRPr sz="1400">
                <a:latin typeface="Arial" panose="02080604020202020204" pitchFamily="34" charset="0"/>
                <a:ea typeface="宋体" pitchFamily="2" charset="-122"/>
              </a:defRPr>
            </a:lvl1pPr>
          </a:lstStyle>
          <a:p>
            <a:pPr>
              <a:defRPr/>
            </a:pPr>
            <a:fld id="{9DB393F2-BDD6-44FA-B0DE-103A02850C5C}" type="slidenum">
              <a:rPr lang="en-US" altLang="zh-CN" smtClean="0"/>
            </a:fld>
            <a:endParaRPr lang="en-US" altLang="zh-CN"/>
          </a:p>
        </p:txBody>
      </p:sp>
      <p:sp>
        <p:nvSpPr>
          <p:cNvPr id="6" name="Rectangle 12"/>
          <p:cNvSpPr>
            <a:spLocks noChangeArrowheads="1"/>
          </p:cNvSpPr>
          <p:nvPr/>
        </p:nvSpPr>
        <p:spPr bwMode="auto">
          <a:xfrm>
            <a:off x="-2456" y="979594"/>
            <a:ext cx="7670800" cy="136081"/>
          </a:xfrm>
          <a:prstGeom prst="rect">
            <a:avLst/>
          </a:prstGeom>
          <a:gradFill rotWithShape="1">
            <a:gsLst>
              <a:gs pos="0">
                <a:srgbClr val="DE3500"/>
              </a:gs>
              <a:gs pos="100000">
                <a:schemeClr val="bg1"/>
              </a:gs>
            </a:gsLst>
            <a:lin ang="0" scaled="1"/>
          </a:gradFill>
          <a:ln>
            <a:noFill/>
          </a:ln>
        </p:spPr>
        <p:txBody>
          <a:bodyPr wrap="none" anchor="ctr"/>
          <a:lstStyle>
            <a:lvl1pPr eaLnBrk="0" hangingPunct="0">
              <a:defRPr>
                <a:solidFill>
                  <a:schemeClr val="tx1"/>
                </a:solidFill>
                <a:latin typeface="宋体" pitchFamily="2" charset="-122"/>
                <a:ea typeface="宋体" pitchFamily="2" charset="-122"/>
              </a:defRPr>
            </a:lvl1pPr>
            <a:lvl2pPr marL="742950" indent="-285750" eaLnBrk="0" hangingPunct="0">
              <a:defRPr>
                <a:solidFill>
                  <a:schemeClr val="tx1"/>
                </a:solidFill>
                <a:latin typeface="宋体" pitchFamily="2" charset="-122"/>
                <a:ea typeface="宋体" pitchFamily="2" charset="-122"/>
              </a:defRPr>
            </a:lvl2pPr>
            <a:lvl3pPr marL="1143000" indent="-228600" eaLnBrk="0" hangingPunct="0">
              <a:defRPr>
                <a:solidFill>
                  <a:schemeClr val="tx1"/>
                </a:solidFill>
                <a:latin typeface="宋体" pitchFamily="2" charset="-122"/>
                <a:ea typeface="宋体" pitchFamily="2" charset="-122"/>
              </a:defRPr>
            </a:lvl3pPr>
            <a:lvl4pPr marL="1600200" indent="-228600" eaLnBrk="0" hangingPunct="0">
              <a:defRPr>
                <a:solidFill>
                  <a:schemeClr val="tx1"/>
                </a:solidFill>
                <a:latin typeface="宋体" pitchFamily="2" charset="-122"/>
                <a:ea typeface="宋体" pitchFamily="2" charset="-122"/>
              </a:defRPr>
            </a:lvl4pPr>
            <a:lvl5pPr marL="2057400" indent="-228600" eaLnBrk="0" hangingPunct="0">
              <a:defRPr>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a:solidFill>
                  <a:schemeClr val="tx1"/>
                </a:solidFill>
                <a:latin typeface="宋体" pitchFamily="2" charset="-122"/>
                <a:ea typeface="宋体" pitchFamily="2" charset="-122"/>
              </a:defRPr>
            </a:lvl9pPr>
          </a:lstStyle>
          <a:p>
            <a:pPr>
              <a:spcBef>
                <a:spcPts val="550"/>
              </a:spcBef>
              <a:buClr>
                <a:schemeClr val="accent2"/>
              </a:buClr>
              <a:buSzPct val="60000"/>
              <a:buFont typeface="Wingdings" panose="05000000000000000000" pitchFamily="2" charset="2"/>
              <a:buChar char="p"/>
              <a:defRPr/>
            </a:pPr>
            <a:endParaRPr lang="zh-CN" altLang="en-US" sz="2400">
              <a:cs typeface="+mn-cs"/>
            </a:endParaRPr>
          </a:p>
        </p:txBody>
      </p:sp>
      <p:sp>
        <p:nvSpPr>
          <p:cNvPr id="7" name="Rectangle 3"/>
          <p:cNvSpPr txBox="1">
            <a:spLocks noChangeArrowheads="1"/>
          </p:cNvSpPr>
          <p:nvPr/>
        </p:nvSpPr>
        <p:spPr>
          <a:xfrm>
            <a:off x="251520" y="1273523"/>
            <a:ext cx="8640960" cy="4898811"/>
          </a:xfrm>
          <a:prstGeom prst="rect">
            <a:avLst/>
          </a:prstGeom>
          <a:noFill/>
        </p:spPr>
        <p:txBody>
          <a:bodyPr wrap="square" lIns="90488" tIns="44450" rIns="90488" bIns="44450">
            <a:noAutofit/>
          </a:bodyPr>
          <a:lstStyle>
            <a:lvl1pPr marL="341630" indent="-341630" algn="l" rtl="0" eaLnBrk="1" fontAlgn="base" hangingPunct="1">
              <a:spcBef>
                <a:spcPct val="20000"/>
              </a:spcBef>
              <a:spcAft>
                <a:spcPct val="0"/>
              </a:spcAft>
              <a:buChar char="•"/>
              <a:defRPr sz="3200">
                <a:solidFill>
                  <a:schemeClr val="tx1"/>
                </a:solidFill>
                <a:latin typeface="微软雅黑"/>
                <a:ea typeface="微软雅黑"/>
                <a:cs typeface="微软雅黑"/>
              </a:defRPr>
            </a:lvl1pPr>
            <a:lvl2pPr marL="741680" indent="-284480" algn="l" rtl="0" eaLnBrk="1" fontAlgn="base" hangingPunct="1">
              <a:spcBef>
                <a:spcPct val="20000"/>
              </a:spcBef>
              <a:spcAft>
                <a:spcPct val="0"/>
              </a:spcAft>
              <a:buChar char="–"/>
              <a:defRPr sz="2800">
                <a:solidFill>
                  <a:schemeClr val="tx1"/>
                </a:solidFill>
                <a:latin typeface="微软雅黑"/>
                <a:ea typeface="微软雅黑"/>
                <a:cs typeface="微软雅黑"/>
              </a:defRPr>
            </a:lvl2pPr>
            <a:lvl3pPr marL="1141730" indent="-227330" algn="l" rtl="0" eaLnBrk="1" fontAlgn="base" hangingPunct="1">
              <a:spcBef>
                <a:spcPct val="20000"/>
              </a:spcBef>
              <a:spcAft>
                <a:spcPct val="0"/>
              </a:spcAft>
              <a:buChar char="•"/>
              <a:defRPr sz="2400">
                <a:solidFill>
                  <a:schemeClr val="tx1"/>
                </a:solidFill>
                <a:latin typeface="微软雅黑"/>
                <a:ea typeface="微软雅黑"/>
                <a:cs typeface="微软雅黑"/>
              </a:defRPr>
            </a:lvl3pPr>
            <a:lvl4pPr marL="1598930" indent="-227330" algn="l" rtl="0" eaLnBrk="1" fontAlgn="base" hangingPunct="1">
              <a:spcBef>
                <a:spcPct val="20000"/>
              </a:spcBef>
              <a:spcAft>
                <a:spcPct val="0"/>
              </a:spcAft>
              <a:buChar char="–"/>
              <a:defRPr sz="2000">
                <a:solidFill>
                  <a:schemeClr val="tx1"/>
                </a:solidFill>
                <a:latin typeface="微软雅黑"/>
                <a:ea typeface="微软雅黑"/>
                <a:cs typeface="微软雅黑"/>
              </a:defRPr>
            </a:lvl4pPr>
            <a:lvl5pPr marL="2056130" indent="-227330" algn="l" rtl="0" eaLnBrk="1" fontAlgn="base" hangingPunct="1">
              <a:spcBef>
                <a:spcPct val="20000"/>
              </a:spcBef>
              <a:spcAft>
                <a:spcPct val="0"/>
              </a:spcAft>
              <a:buChar char="»"/>
              <a:defRPr sz="2000">
                <a:solidFill>
                  <a:schemeClr val="tx1"/>
                </a:solidFill>
                <a:latin typeface="微软雅黑"/>
                <a:ea typeface="微软雅黑"/>
                <a:cs typeface="微软雅黑"/>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04800" indent="-304800">
              <a:lnSpc>
                <a:spcPct val="140000"/>
              </a:lnSpc>
              <a:buFont typeface="Wingdings" panose="05000000000000000000" charset="0"/>
              <a:buNone/>
            </a:pPr>
            <a:endParaRPr lang="zh-CN" altLang="en-US" sz="1400" dirty="0"/>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2pPr>
              <a:defRPr>
                <a:solidFill>
                  <a:srgbClr val="C00000"/>
                </a:solidFill>
              </a:defRPr>
            </a:lvl2pPr>
          </a:lstStyle>
          <a:p>
            <a:pPr lvl="0" eaLnBrk="1" latinLnBrk="0" hangingPunct="1"/>
            <a:r>
              <a:rPr lang="zh-CN" altLang="en-US" smtClean="0"/>
              <a:t>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200">
                <a:solidFill>
                  <a:schemeClr val="tx1"/>
                </a:solidFill>
              </a:defRPr>
            </a:lvl1pPr>
          </a:lstStyle>
          <a:p>
            <a:pPr>
              <a:defRPr/>
            </a:pPr>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hasCustomPrompt="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编辑母版文本样式</a:t>
            </a:r>
            <a:endParaRPr kumimoji="0" lang="zh-CN" altLang="en-US" smtClean="0"/>
          </a:p>
        </p:txBody>
      </p:sp>
      <p:sp>
        <p:nvSpPr>
          <p:cNvPr id="4" name="文本占位符 3"/>
          <p:cNvSpPr>
            <a:spLocks noGrp="1"/>
          </p:cNvSpPr>
          <p:nvPr>
            <p:ph type="body" sz="half" idx="3" hasCustomPrompt="1"/>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编辑母版文本样式</a:t>
            </a:r>
            <a:endParaRPr kumimoji="0" lang="zh-CN" altLang="en-US" smtClean="0"/>
          </a:p>
        </p:txBody>
      </p:sp>
      <p:sp>
        <p:nvSpPr>
          <p:cNvPr id="5" name="内容占位符 4"/>
          <p:cNvSpPr>
            <a:spLocks noGrp="1"/>
          </p:cNvSpPr>
          <p:nvPr>
            <p:ph sz="quarter" idx="2" hasCustomPrompt="1"/>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hasCustomPrompt="1"/>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5129336" y="6407944"/>
            <a:ext cx="1026840" cy="450056"/>
          </a:xfrm>
          <a:prstGeom prst="rect">
            <a:avLst/>
          </a:prstGeom>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a:xfrm>
            <a:off x="4277113" y="6407944"/>
            <a:ext cx="510911" cy="450056"/>
          </a:xfrm>
          <a:prstGeom prst="rect">
            <a:avLst/>
          </a:prstGeom>
        </p:spPr>
        <p:txBody>
          <a:bodyPr/>
          <a:lstStyle/>
          <a:p>
            <a:pPr>
              <a:defRPr/>
            </a:pPr>
            <a:fld id="{16A6B9BC-13A5-473A-9E82-F34AC3A15FDB}"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129336" y="6407944"/>
            <a:ext cx="1026840" cy="450056"/>
          </a:xfrm>
          <a:prstGeom prst="rect">
            <a:avLst/>
          </a:prstGeom>
        </p:spPr>
        <p:txBody>
          <a:bodyPr/>
          <a:lstStyle>
            <a:lvl1pPr>
              <a:defRPr sz="1600"/>
            </a:lvl1p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a:xfrm>
            <a:off x="4277113" y="6407944"/>
            <a:ext cx="798943" cy="450056"/>
          </a:xfrm>
          <a:prstGeom prst="rect">
            <a:avLst/>
          </a:prstGeom>
        </p:spPr>
        <p:txBody>
          <a:bodyPr/>
          <a:lstStyle>
            <a:lvl1pPr>
              <a:defRPr sz="1600"/>
            </a:lvl1pPr>
          </a:lstStyle>
          <a:p>
            <a:pPr>
              <a:defRPr/>
            </a:pPr>
            <a:fld id="{9DB393F2-BDD6-44FA-B0DE-103A02850C5C}" type="slidenum">
              <a:rPr lang="en-US" altLang="zh-CN" smtClean="0"/>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cSld>
  <p:clrMapOvr>
    <a:masterClrMapping/>
  </p:clrMapOvr>
  <p:transition spd="slow">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hasCustomPrompt="1"/>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编辑母版文本样式</a:t>
            </a:r>
            <a:endParaRPr kumimoji="0" lang="zh-CN" altLang="en-US" smtClean="0"/>
          </a:p>
        </p:txBody>
      </p:sp>
      <p:sp>
        <p:nvSpPr>
          <p:cNvPr id="4" name="内容占位符 3"/>
          <p:cNvSpPr>
            <a:spLocks noGrp="1"/>
          </p:cNvSpPr>
          <p:nvPr>
            <p:ph sz="half" idx="1" hasCustomPrompt="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a:prstGeom prst="rect">
            <a:avLst/>
          </a:prstGeo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4277113" y="6407944"/>
            <a:ext cx="510911" cy="450056"/>
          </a:xfrm>
          <a:prstGeom prst="rect">
            <a:avLst/>
          </a:prstGeom>
        </p:spPr>
        <p:txBody>
          <a:bodyPr/>
          <a:lstStyle/>
          <a:p>
            <a:pPr>
              <a:defRPr/>
            </a:pPr>
            <a:fld id="{BF0D2D4A-9A21-441F-89F7-4C85D0DD0EE0}"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hasCustomPrompt="1"/>
          </p:nvPr>
        </p:nvSpPr>
        <p:spPr>
          <a:xfrm>
            <a:off x="457200" y="1481329"/>
            <a:ext cx="8229600" cy="4386071"/>
          </a:xfrm>
        </p:spPr>
        <p:txBody>
          <a:bodyPr vert="eaVert"/>
          <a:lstStyle/>
          <a:p>
            <a:pPr lvl="0" eaLnBrk="1" latinLnBrk="0" hangingPunct="1"/>
            <a:r>
              <a:rPr lang="zh-CN" altLang="en-US" smtClean="0"/>
              <a:t>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5129336" y="6407944"/>
            <a:ext cx="1026840" cy="450056"/>
          </a:xfrm>
          <a:prstGeom prst="rect">
            <a:avLst/>
          </a:prstGeom>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a:xfrm>
            <a:off x="4277113" y="6407944"/>
            <a:ext cx="510911" cy="450056"/>
          </a:xfrm>
          <a:prstGeom prst="rect">
            <a:avLst/>
          </a:prstGeom>
        </p:spPr>
        <p:txBody>
          <a:bodyPr/>
          <a:lstStyle/>
          <a:p>
            <a:pPr>
              <a:defRPr/>
            </a:pPr>
            <a:fld id="{B71DCEB1-8B57-4195-9B64-827B21AEE174}" type="slidenum">
              <a:rPr lang="en-US" altLang="zh-CN" smtClean="0"/>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hasCustomPrompt="1"/>
          </p:nvPr>
        </p:nvSpPr>
        <p:spPr>
          <a:xfrm>
            <a:off x="457200" y="274641"/>
            <a:ext cx="6324600" cy="5592760"/>
          </a:xfrm>
        </p:spPr>
        <p:txBody>
          <a:bodyPr vert="eaVert"/>
          <a:lstStyle/>
          <a:p>
            <a:pPr lvl="0" eaLnBrk="1" latinLnBrk="0" hangingPunct="1"/>
            <a:r>
              <a:rPr lang="zh-CN" altLang="en-US" smtClean="0"/>
              <a:t>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5129336" y="6407944"/>
            <a:ext cx="1026840" cy="450056"/>
          </a:xfrm>
          <a:prstGeom prst="rect">
            <a:avLst/>
          </a:prstGeom>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a:xfrm>
            <a:off x="4277113" y="6407944"/>
            <a:ext cx="510911" cy="450056"/>
          </a:xfrm>
          <a:prstGeom prst="rect">
            <a:avLst/>
          </a:prstGeom>
        </p:spPr>
        <p:txBody>
          <a:bodyPr/>
          <a:lstStyle/>
          <a:p>
            <a:pPr>
              <a:defRPr/>
            </a:pPr>
            <a:fld id="{DE073701-0C7C-4927-9211-73C59B951547}" type="slidenum">
              <a:rPr lang="en-US" altLang="zh-CN" smtClean="0"/>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719263"/>
            <a:ext cx="8229600" cy="4411662"/>
          </a:xfrm>
        </p:spPr>
        <p:txBody>
          <a:bodyPr/>
          <a:lstStyle/>
          <a:p>
            <a:pPr lvl="0"/>
            <a:r>
              <a:rPr lang="zh-CN" altLang="en-US" noProof="0" smtClean="0"/>
              <a:t>单击图标添加表格</a:t>
            </a:r>
            <a:endParaRPr lang="zh-CN" altLang="en-US" noProof="0" smtClean="0"/>
          </a:p>
        </p:txBody>
      </p:sp>
      <p:sp>
        <p:nvSpPr>
          <p:cNvPr id="4" name="Rectangle 5"/>
          <p:cNvSpPr>
            <a:spLocks noGrp="1" noChangeArrowheads="1"/>
          </p:cNvSpPr>
          <p:nvPr>
            <p:ph type="dt" sz="half" idx="10"/>
          </p:nvPr>
        </p:nvSpPr>
        <p:spPr>
          <a:xfrm>
            <a:off x="5129336" y="6407944"/>
            <a:ext cx="1026840" cy="450056"/>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4277113" y="6407944"/>
            <a:ext cx="510911" cy="450056"/>
          </a:xfrm>
          <a:prstGeom prst="rect">
            <a:avLst/>
          </a:prstGeom>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5129336" y="6407944"/>
            <a:ext cx="1026840" cy="450056"/>
          </a:xfrm>
          <a:prstGeom prst="rect">
            <a:avLst/>
          </a:prstGeom>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a:xfrm>
            <a:off x="4277113" y="6407944"/>
            <a:ext cx="510911" cy="450056"/>
          </a:xfrm>
          <a:prstGeom prst="rect">
            <a:avLst/>
          </a:prstGeom>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image" Target="../media/image1.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7"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179512" y="44624"/>
            <a:ext cx="8784976" cy="853129"/>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179512" y="969761"/>
            <a:ext cx="8784976" cy="5105081"/>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22" name="页脚占位符 21"/>
          <p:cNvSpPr>
            <a:spLocks noGrp="1"/>
          </p:cNvSpPr>
          <p:nvPr>
            <p:ph type="ftr" sz="quarter" idx="3"/>
          </p:nvPr>
        </p:nvSpPr>
        <p:spPr>
          <a:xfrm>
            <a:off x="1789271" y="6407944"/>
            <a:ext cx="2496095" cy="450056"/>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pic>
        <p:nvPicPr>
          <p:cNvPr id="11" name="Picture 2" descr="D:\my thesis\dissertation\final\LOGO.png"/>
          <p:cNvPicPr>
            <a:picLocks noChangeAspect="1" noChangeArrowheads="1"/>
          </p:cNvPicPr>
          <p:nvPr/>
        </p:nvPicPr>
        <p:blipFill>
          <a:blip r:embed="rId18" cstate="print"/>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sldNum="0" hdr="0" ftr="0" dt="0"/>
  <p:txStyles>
    <p:titleStyle>
      <a:lvl1pPr algn="ctr"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32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a:buChar char="◦"/>
        <a:defRPr kumimoji="0" sz="2800" kern="1200">
          <a:solidFill>
            <a:srgbClr val="C00000"/>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image" Target="../media/image4.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GI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7" Type="http://schemas.openxmlformats.org/officeDocument/2006/relationships/notesSlide" Target="../notesSlides/notesSlide64.x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wmf"/><Relationship Id="rId1" Type="http://schemas.openxmlformats.org/officeDocument/2006/relationships/image" Target="../media/image34.wmf"/></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6.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4.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4.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oleObject" Target="../embeddings/oleObject2.bin"/></Relationships>
</file>

<file path=ppt/slides/_rels/slide1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14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2.wmf"/><Relationship Id="rId7" Type="http://schemas.openxmlformats.org/officeDocument/2006/relationships/oleObject" Target="../embeddings/oleObject4.bin"/><Relationship Id="rId6" Type="http://schemas.openxmlformats.org/officeDocument/2006/relationships/image" Target="../media/image51.png"/><Relationship Id="rId5" Type="http://schemas.openxmlformats.org/officeDocument/2006/relationships/image" Target="../media/image50.wmf"/><Relationship Id="rId4" Type="http://schemas.openxmlformats.org/officeDocument/2006/relationships/oleObject" Target="../embeddings/oleObject3.bin"/><Relationship Id="rId3" Type="http://schemas.openxmlformats.org/officeDocument/2006/relationships/image" Target="../media/image49.png"/><Relationship Id="rId20" Type="http://schemas.openxmlformats.org/officeDocument/2006/relationships/notesSlide" Target="../notesSlides/notesSlide69.xml"/><Relationship Id="rId2" Type="http://schemas.openxmlformats.org/officeDocument/2006/relationships/image" Target="../media/image48.png"/><Relationship Id="rId19" Type="http://schemas.openxmlformats.org/officeDocument/2006/relationships/vmlDrawing" Target="../drawings/vmlDrawing3.vml"/><Relationship Id="rId18" Type="http://schemas.openxmlformats.org/officeDocument/2006/relationships/slideLayout" Target="../slideLayouts/slideLayout4.xml"/><Relationship Id="rId17" Type="http://schemas.openxmlformats.org/officeDocument/2006/relationships/image" Target="../media/image59.png"/><Relationship Id="rId16" Type="http://schemas.openxmlformats.org/officeDocument/2006/relationships/image" Target="../media/image58.png"/><Relationship Id="rId15" Type="http://schemas.openxmlformats.org/officeDocument/2006/relationships/image" Target="../media/image57.png"/><Relationship Id="rId14" Type="http://schemas.openxmlformats.org/officeDocument/2006/relationships/image" Target="../media/image56.png"/><Relationship Id="rId13" Type="http://schemas.openxmlformats.org/officeDocument/2006/relationships/oleObject" Target="../embeddings/oleObject6.bin"/><Relationship Id="rId12" Type="http://schemas.openxmlformats.org/officeDocument/2006/relationships/image" Target="../media/image55.wmf"/><Relationship Id="rId11" Type="http://schemas.openxmlformats.org/officeDocument/2006/relationships/image" Target="../media/image54.png"/><Relationship Id="rId10" Type="http://schemas.openxmlformats.org/officeDocument/2006/relationships/image" Target="../media/image53.png"/><Relationship Id="rId1" Type="http://schemas.openxmlformats.org/officeDocument/2006/relationships/image" Target="../media/image47.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62.png"/><Relationship Id="rId7" Type="http://schemas.openxmlformats.org/officeDocument/2006/relationships/image" Target="../media/image39.png"/><Relationship Id="rId6" Type="http://schemas.openxmlformats.org/officeDocument/2006/relationships/image" Target="../media/image53.png"/><Relationship Id="rId5" Type="http://schemas.openxmlformats.org/officeDocument/2006/relationships/image" Target="../media/image61.png"/><Relationship Id="rId4" Type="http://schemas.openxmlformats.org/officeDocument/2006/relationships/image" Target="../media/image47.png"/><Relationship Id="rId3" Type="http://schemas.openxmlformats.org/officeDocument/2006/relationships/oleObject" Target="../embeddings/oleObject8.bin"/><Relationship Id="rId2" Type="http://schemas.openxmlformats.org/officeDocument/2006/relationships/image" Target="../media/image60.wmf"/><Relationship Id="rId19" Type="http://schemas.openxmlformats.org/officeDocument/2006/relationships/notesSlide" Target="../notesSlides/notesSlide72.xml"/><Relationship Id="rId18" Type="http://schemas.openxmlformats.org/officeDocument/2006/relationships/vmlDrawing" Target="../drawings/vmlDrawing4.vml"/><Relationship Id="rId17" Type="http://schemas.openxmlformats.org/officeDocument/2006/relationships/slideLayout" Target="../slideLayouts/slideLayout9.xml"/><Relationship Id="rId16" Type="http://schemas.openxmlformats.org/officeDocument/2006/relationships/image" Target="../media/image68.png"/><Relationship Id="rId15" Type="http://schemas.openxmlformats.org/officeDocument/2006/relationships/image" Target="../media/image37.png"/><Relationship Id="rId14" Type="http://schemas.openxmlformats.org/officeDocument/2006/relationships/image" Target="../media/image67.png"/><Relationship Id="rId13" Type="http://schemas.openxmlformats.org/officeDocument/2006/relationships/image" Target="../media/image66.jpeg"/><Relationship Id="rId12" Type="http://schemas.openxmlformats.org/officeDocument/2006/relationships/image" Target="../media/image65.jpeg"/><Relationship Id="rId11" Type="http://schemas.openxmlformats.org/officeDocument/2006/relationships/image" Target="../media/image64.png"/><Relationship Id="rId10" Type="http://schemas.openxmlformats.org/officeDocument/2006/relationships/image" Target="../media/image63.png"/><Relationship Id="rId1" Type="http://schemas.openxmlformats.org/officeDocument/2006/relationships/oleObject" Target="../embeddings/oleObject7.bin"/></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4.xml"/><Relationship Id="rId2" Type="http://schemas.openxmlformats.org/officeDocument/2006/relationships/image" Target="../media/image35.wmf"/><Relationship Id="rId1" Type="http://schemas.openxmlformats.org/officeDocument/2006/relationships/image" Target="../media/image34.w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image" Target="../media/image34.wm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9.wmf"/><Relationship Id="rId1" Type="http://schemas.openxmlformats.org/officeDocument/2006/relationships/oleObject" Target="../embeddings/oleObject9.bin"/></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image" Target="../media/image70.wmf"/></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4.xml"/><Relationship Id="rId2" Type="http://schemas.openxmlformats.org/officeDocument/2006/relationships/image" Target="../media/image71.wmf"/><Relationship Id="rId1" Type="http://schemas.openxmlformats.org/officeDocument/2006/relationships/image" Target="../media/image70.wmf"/></Relationships>
</file>

<file path=ppt/slides/_rels/slide17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4.xml"/><Relationship Id="rId2" Type="http://schemas.openxmlformats.org/officeDocument/2006/relationships/image" Target="../media/image71.wmf"/><Relationship Id="rId1" Type="http://schemas.openxmlformats.org/officeDocument/2006/relationships/image" Target="../media/image70.wmf"/></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image" Target="../media/image34.wmf"/></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jpeg"/></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image" Target="../media/image73.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image" Target="../media/image70.wmf"/></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image" Target="../media/image70.wmf"/></Relationships>
</file>

<file path=ppt/slides/_rels/slide195.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image" Target="../media/image70.wmf"/></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jpeg"/></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jpeg"/></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5" Type="http://schemas.openxmlformats.org/officeDocument/2006/relationships/notesSlide" Target="../notesSlides/notesSlide107.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81.wmf"/><Relationship Id="rId1" Type="http://schemas.openxmlformats.org/officeDocument/2006/relationships/oleObject" Target="../embeddings/oleObject10.bin"/></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4.xml"/><Relationship Id="rId2" Type="http://schemas.openxmlformats.org/officeDocument/2006/relationships/image" Target="../media/image82.png"/><Relationship Id="rId1" Type="http://schemas.openxmlformats.org/officeDocument/2006/relationships/oleObject" Target="../embeddings/oleObject11.bin"/></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3.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84.emf"/><Relationship Id="rId1" Type="http://schemas.openxmlformats.org/officeDocument/2006/relationships/oleObject" Target="../embeddings/oleObject12.bin"/></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5.png"/></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5" Type="http://schemas.openxmlformats.org/officeDocument/2006/relationships/notesSlide" Target="../notesSlides/notesSlide117.xml"/><Relationship Id="rId4" Type="http://schemas.openxmlformats.org/officeDocument/2006/relationships/vmlDrawing" Target="../drawings/vmlDrawing9.vml"/><Relationship Id="rId3" Type="http://schemas.openxmlformats.org/officeDocument/2006/relationships/slideLayout" Target="../slideLayouts/slideLayout9.xml"/><Relationship Id="rId2" Type="http://schemas.openxmlformats.org/officeDocument/2006/relationships/image" Target="../media/image86.png"/><Relationship Id="rId1" Type="http://schemas.openxmlformats.org/officeDocument/2006/relationships/oleObject" Target="../embeddings/oleObject13.bin"/></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5" Type="http://schemas.openxmlformats.org/officeDocument/2006/relationships/notesSlide" Target="../notesSlides/notesSlide119.xml"/><Relationship Id="rId4" Type="http://schemas.openxmlformats.org/officeDocument/2006/relationships/vmlDrawing" Target="../drawings/vmlDrawing10.vml"/><Relationship Id="rId3" Type="http://schemas.openxmlformats.org/officeDocument/2006/relationships/slideLayout" Target="../slideLayouts/slideLayout4.xml"/><Relationship Id="rId2" Type="http://schemas.openxmlformats.org/officeDocument/2006/relationships/image" Target="../media/image87.png"/><Relationship Id="rId1" Type="http://schemas.openxmlformats.org/officeDocument/2006/relationships/oleObject" Target="../embeddings/oleObject14.bin"/></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4.xml"/><Relationship Id="rId2" Type="http://schemas.openxmlformats.org/officeDocument/2006/relationships/image" Target="../media/image13.wmf"/><Relationship Id="rId1" Type="http://schemas.openxmlformats.org/officeDocument/2006/relationships/image" Target="../media/image12.wmf"/></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4.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复习纲要</a:t>
            </a:r>
            <a:endParaRPr lang="zh-CN" altLang="en-US"/>
          </a:p>
        </p:txBody>
      </p:sp>
      <p:sp>
        <p:nvSpPr>
          <p:cNvPr id="6" name="副标题 5"/>
          <p:cNvSpPr>
            <a:spLocks noGrp="1"/>
          </p:cNvSpPr>
          <p:nvPr>
            <p:ph type="subTitle" idx="1"/>
          </p:nvPr>
        </p:nvSpPr>
        <p:spPr/>
        <p:txBody>
          <a:bodyPr/>
          <a:lstStyle/>
          <a:p>
            <a:endParaRPr lang="zh-CN" altLang="en-US"/>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r>
              <a:rPr lang="zh-CN" altLang="en-US" smtClean="0"/>
              <a:t>安全服务（</a:t>
            </a:r>
            <a:r>
              <a:rPr lang="en-US" altLang="zh-CN"/>
              <a:t>Security Service</a:t>
            </a:r>
            <a:r>
              <a:rPr lang="zh-CN" altLang="en-US"/>
              <a:t>）</a:t>
            </a:r>
            <a:endParaRPr lang="zh-CN" altLang="en-US"/>
          </a:p>
          <a:p>
            <a:pPr lvl="1"/>
            <a:r>
              <a:rPr lang="zh-CN" altLang="en-US" smtClean="0"/>
              <a:t>安全</a:t>
            </a:r>
            <a:r>
              <a:rPr lang="zh-CN" altLang="en-US"/>
              <a:t>防护</a:t>
            </a:r>
            <a:r>
              <a:rPr lang="zh-CN" altLang="en-US" smtClean="0"/>
              <a:t>措施，方法（功能），贴近目标、需求</a:t>
            </a:r>
            <a:endParaRPr lang="zh-CN" altLang="en-US" smtClean="0"/>
          </a:p>
          <a:p>
            <a:r>
              <a:rPr lang="zh-CN" altLang="en-US" smtClean="0"/>
              <a:t>安全机制</a:t>
            </a:r>
            <a:r>
              <a:rPr lang="zh-CN" altLang="en-AU"/>
              <a:t>（</a:t>
            </a:r>
            <a:r>
              <a:rPr lang="en-AU" altLang="zh-CN"/>
              <a:t>Security </a:t>
            </a:r>
            <a:r>
              <a:rPr lang="en-AU" altLang="zh-CN" smtClean="0"/>
              <a:t>Mechanism</a:t>
            </a:r>
            <a:r>
              <a:rPr lang="zh-CN" altLang="en-US" smtClean="0"/>
              <a:t>）</a:t>
            </a:r>
            <a:endParaRPr lang="en-US" altLang="zh-CN"/>
          </a:p>
          <a:p>
            <a:pPr lvl="1"/>
            <a:r>
              <a:rPr lang="zh-CN" altLang="en-US" smtClean="0"/>
              <a:t>安全</a:t>
            </a:r>
            <a:r>
              <a:rPr lang="zh-CN" altLang="en-US"/>
              <a:t>服务的实施</a:t>
            </a:r>
            <a:r>
              <a:rPr lang="zh-CN" altLang="en-US" smtClean="0"/>
              <a:t>机制，贴近实现</a:t>
            </a:r>
            <a:endParaRPr lang="zh-CN" altLang="en-AU" smtClean="0"/>
          </a:p>
          <a:p>
            <a:endParaRPr lang="zh-CN" altLang="en-US"/>
          </a:p>
        </p:txBody>
      </p:sp>
      <p:sp>
        <p:nvSpPr>
          <p:cNvPr id="550914" name="Rectangle 2"/>
          <p:cNvSpPr>
            <a:spLocks noGrp="1" noChangeArrowheads="1"/>
          </p:cNvSpPr>
          <p:nvPr>
            <p:ph type="title"/>
          </p:nvPr>
        </p:nvSpPr>
        <p:spPr/>
        <p:txBody>
          <a:bodyPr>
            <a:normAutofit/>
          </a:bodyPr>
          <a:lstStyle/>
          <a:p>
            <a:r>
              <a:rPr lang="zh-CN" altLang="en-US" smtClean="0"/>
              <a:t>安全服务与机制</a:t>
            </a:r>
            <a:endParaRPr lang="zh-CN" altLang="en-US"/>
          </a:p>
        </p:txBody>
      </p:sp>
      <p:grpSp>
        <p:nvGrpSpPr>
          <p:cNvPr id="5" name="Group 36"/>
          <p:cNvGrpSpPr/>
          <p:nvPr/>
        </p:nvGrpSpPr>
        <p:grpSpPr bwMode="auto">
          <a:xfrm>
            <a:off x="755576" y="3356992"/>
            <a:ext cx="6876256" cy="2948777"/>
            <a:chOff x="0" y="808"/>
            <a:chExt cx="5455" cy="3272"/>
          </a:xfrm>
        </p:grpSpPr>
        <p:sp>
          <p:nvSpPr>
            <p:cNvPr id="6" name="Rectangle 3" descr="轮廓式菱形"/>
            <p:cNvSpPr>
              <a:spLocks noChangeArrowheads="1"/>
            </p:cNvSpPr>
            <p:nvPr/>
          </p:nvSpPr>
          <p:spPr bwMode="auto">
            <a:xfrm>
              <a:off x="2432" y="1979"/>
              <a:ext cx="912" cy="1134"/>
            </a:xfrm>
            <a:prstGeom prst="rect">
              <a:avLst/>
            </a:prstGeom>
            <a:pattFill prst="openDmnd">
              <a:fgClr>
                <a:schemeClr val="accent1"/>
              </a:fgClr>
              <a:bgClr>
                <a:srgbClr val="FFFFFF"/>
              </a:bgClr>
            </a:pattFill>
            <a:ln w="9525">
              <a:miter lim="800000"/>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a:r>
                <a:rPr lang="zh-CN" altLang="en-US" sz="2400" b="1">
                  <a:solidFill>
                    <a:srgbClr val="CC0000"/>
                  </a:solidFill>
                </a:rPr>
                <a:t>安全服务</a:t>
              </a:r>
              <a:endParaRPr lang="en-US" altLang="zh-CN" sz="2400" b="1">
                <a:solidFill>
                  <a:srgbClr val="CC0000"/>
                </a:solidFill>
              </a:endParaRPr>
            </a:p>
          </p:txBody>
        </p:sp>
        <p:grpSp>
          <p:nvGrpSpPr>
            <p:cNvPr id="7" name="Group 33"/>
            <p:cNvGrpSpPr/>
            <p:nvPr/>
          </p:nvGrpSpPr>
          <p:grpSpPr bwMode="auto">
            <a:xfrm>
              <a:off x="3424" y="1728"/>
              <a:ext cx="1814" cy="499"/>
              <a:chOff x="3424" y="1728"/>
              <a:chExt cx="1814" cy="499"/>
            </a:xfrm>
          </p:grpSpPr>
          <p:sp>
            <p:nvSpPr>
              <p:cNvPr id="30" name="AutoShape 4"/>
              <p:cNvSpPr>
                <a:spLocks noChangeArrowheads="1"/>
              </p:cNvSpPr>
              <p:nvPr/>
            </p:nvSpPr>
            <p:spPr bwMode="auto">
              <a:xfrm>
                <a:off x="3424" y="1933"/>
                <a:ext cx="720" cy="240"/>
              </a:xfrm>
              <a:prstGeom prst="leftRightArrow">
                <a:avLst>
                  <a:gd name="adj1" fmla="val 50000"/>
                  <a:gd name="adj2" fmla="val 60000"/>
                </a:avLst>
              </a:prstGeom>
              <a:solidFill>
                <a:srgbClr val="800080"/>
              </a:solidFill>
              <a:ln>
                <a:noFill/>
              </a:ln>
              <a:effectLst/>
              <a:extLst>
                <a:ext uri="{91240B29-F687-4F45-9708-019B960494DF}">
                  <a14:hiddenLine xmlns:a14="http://schemas.microsoft.com/office/drawing/2010/main" w="952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endParaRPr lang="zh-CN" altLang="en-US"/>
              </a:p>
            </p:txBody>
          </p:sp>
          <p:sp>
            <p:nvSpPr>
              <p:cNvPr id="31" name="AutoShape 6"/>
              <p:cNvSpPr>
                <a:spLocks noChangeArrowheads="1"/>
              </p:cNvSpPr>
              <p:nvPr/>
            </p:nvSpPr>
            <p:spPr bwMode="auto">
              <a:xfrm>
                <a:off x="4363" y="1728"/>
                <a:ext cx="875" cy="499"/>
              </a:xfrm>
              <a:prstGeom prst="can">
                <a:avLst>
                  <a:gd name="adj" fmla="val 25000"/>
                </a:avLst>
              </a:prstGeom>
              <a:solidFill>
                <a:schemeClr val="accent1"/>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a:r>
                  <a:rPr lang="zh-CN" altLang="en-US" sz="2400" b="1">
                    <a:solidFill>
                      <a:srgbClr val="CC0000"/>
                    </a:solidFill>
                  </a:rPr>
                  <a:t>信息</a:t>
                </a:r>
                <a:endParaRPr lang="zh-CN" altLang="en-US" sz="2400" b="1">
                  <a:solidFill>
                    <a:srgbClr val="CC0000"/>
                  </a:solidFill>
                </a:endParaRPr>
              </a:p>
            </p:txBody>
          </p:sp>
        </p:grpSp>
        <p:grpSp>
          <p:nvGrpSpPr>
            <p:cNvPr id="8" name="Group 31"/>
            <p:cNvGrpSpPr/>
            <p:nvPr/>
          </p:nvGrpSpPr>
          <p:grpSpPr bwMode="auto">
            <a:xfrm>
              <a:off x="0" y="1751"/>
              <a:ext cx="2273" cy="2067"/>
              <a:chOff x="0" y="1751"/>
              <a:chExt cx="2273" cy="2067"/>
            </a:xfrm>
          </p:grpSpPr>
          <p:sp>
            <p:nvSpPr>
              <p:cNvPr id="26" name="AutoShape 2"/>
              <p:cNvSpPr>
                <a:spLocks noChangeArrowheads="1"/>
              </p:cNvSpPr>
              <p:nvPr/>
            </p:nvSpPr>
            <p:spPr bwMode="auto">
              <a:xfrm>
                <a:off x="1361" y="2476"/>
                <a:ext cx="912" cy="144"/>
              </a:xfrm>
              <a:prstGeom prst="rightArrow">
                <a:avLst>
                  <a:gd name="adj1" fmla="val 50000"/>
                  <a:gd name="adj2" fmla="val 158333"/>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endParaRPr lang="zh-CN" altLang="en-US"/>
              </a:p>
            </p:txBody>
          </p:sp>
          <p:grpSp>
            <p:nvGrpSpPr>
              <p:cNvPr id="27" name="Group 8"/>
              <p:cNvGrpSpPr/>
              <p:nvPr/>
            </p:nvGrpSpPr>
            <p:grpSpPr bwMode="auto">
              <a:xfrm>
                <a:off x="0" y="1751"/>
                <a:ext cx="1331" cy="2067"/>
                <a:chOff x="0" y="1751"/>
                <a:chExt cx="1331" cy="2067"/>
              </a:xfrm>
            </p:grpSpPr>
            <p:sp>
              <p:nvSpPr>
                <p:cNvPr id="28" name="Rectangle 9"/>
                <p:cNvSpPr>
                  <a:spLocks noChangeArrowheads="1"/>
                </p:cNvSpPr>
                <p:nvPr/>
              </p:nvSpPr>
              <p:spPr bwMode="auto">
                <a:xfrm>
                  <a:off x="228" y="3306"/>
                  <a:ext cx="883"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r>
                    <a:rPr lang="zh-CN" altLang="en-US" sz="2400" b="1">
                      <a:solidFill>
                        <a:srgbClr val="CC0000"/>
                      </a:solidFill>
                    </a:rPr>
                    <a:t>攻击者</a:t>
                  </a:r>
                  <a:endParaRPr lang="zh-CN" altLang="en-US" sz="2400" b="1">
                    <a:solidFill>
                      <a:srgbClr val="CC0000"/>
                    </a:solidFill>
                  </a:endParaRPr>
                </a:p>
              </p:txBody>
            </p:sp>
            <p:pic>
              <p:nvPicPr>
                <p:cNvPr id="29" name="Picture 10" descr="j029084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0" y="1751"/>
                  <a:ext cx="1331" cy="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 name="Group 34"/>
            <p:cNvGrpSpPr/>
            <p:nvPr/>
          </p:nvGrpSpPr>
          <p:grpSpPr bwMode="auto">
            <a:xfrm>
              <a:off x="3470" y="2473"/>
              <a:ext cx="1985" cy="983"/>
              <a:chOff x="3470" y="2473"/>
              <a:chExt cx="1985" cy="983"/>
            </a:xfrm>
          </p:grpSpPr>
          <p:sp>
            <p:nvSpPr>
              <p:cNvPr id="22" name="AutoShape 11"/>
              <p:cNvSpPr>
                <a:spLocks noChangeArrowheads="1"/>
              </p:cNvSpPr>
              <p:nvPr/>
            </p:nvSpPr>
            <p:spPr bwMode="auto">
              <a:xfrm>
                <a:off x="3470" y="2795"/>
                <a:ext cx="720" cy="240"/>
              </a:xfrm>
              <a:prstGeom prst="leftRightArrow">
                <a:avLst>
                  <a:gd name="adj1" fmla="val 50000"/>
                  <a:gd name="adj2" fmla="val 60000"/>
                </a:avLst>
              </a:prstGeom>
              <a:solidFill>
                <a:srgbClr val="800080"/>
              </a:solidFill>
              <a:ln>
                <a:noFill/>
              </a:ln>
              <a:effectLst/>
              <a:extLst>
                <a:ext uri="{91240B29-F687-4F45-9708-019B960494DF}">
                  <a14:hiddenLine xmlns:a14="http://schemas.microsoft.com/office/drawing/2010/main" w="952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endParaRPr lang="zh-CN" altLang="en-US"/>
              </a:p>
            </p:txBody>
          </p:sp>
          <p:grpSp>
            <p:nvGrpSpPr>
              <p:cNvPr id="23" name="Group 29"/>
              <p:cNvGrpSpPr/>
              <p:nvPr/>
            </p:nvGrpSpPr>
            <p:grpSpPr bwMode="auto">
              <a:xfrm>
                <a:off x="4176" y="2473"/>
                <a:ext cx="1279" cy="983"/>
                <a:chOff x="4176" y="2473"/>
                <a:chExt cx="1279" cy="983"/>
              </a:xfrm>
            </p:grpSpPr>
            <p:graphicFrame>
              <p:nvGraphicFramePr>
                <p:cNvPr id="24" name="Object 13"/>
                <p:cNvGraphicFramePr>
                  <a:graphicFrameLocks noChangeAspect="1"/>
                </p:cNvGraphicFramePr>
                <p:nvPr/>
              </p:nvGraphicFramePr>
              <p:xfrm>
                <a:off x="4286" y="2473"/>
                <a:ext cx="907" cy="729"/>
              </p:xfrm>
              <a:graphic>
                <a:graphicData uri="http://schemas.openxmlformats.org/presentationml/2006/ole">
                  <mc:AlternateContent xmlns:mc="http://schemas.openxmlformats.org/markup-compatibility/2006">
                    <mc:Choice xmlns:v="urn:schemas-microsoft-com:vml" Requires="v">
                      <p:oleObj spid="_x0000_s21529" name="Visio" r:id="rId2" imgW="2426970" imgH="2201545" progId="">
                        <p:embed/>
                      </p:oleObj>
                    </mc:Choice>
                    <mc:Fallback>
                      <p:oleObj name="Visio" r:id="rId2" imgW="2426970" imgH="2201545" progId="">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 y="2473"/>
                              <a:ext cx="907"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14"/>
                <p:cNvSpPr txBox="1">
                  <a:spLocks noChangeArrowheads="1"/>
                </p:cNvSpPr>
                <p:nvPr/>
              </p:nvSpPr>
              <p:spPr bwMode="auto">
                <a:xfrm>
                  <a:off x="4176" y="3168"/>
                  <a:ext cx="1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spcBef>
                      <a:spcPct val="50000"/>
                    </a:spcBef>
                  </a:pPr>
                  <a:r>
                    <a:rPr lang="zh-CN" altLang="en-US" b="1">
                      <a:solidFill>
                        <a:srgbClr val="CC0000"/>
                      </a:solidFill>
                    </a:rPr>
                    <a:t>信息</a:t>
                  </a:r>
                  <a:r>
                    <a:rPr lang="zh-CN" altLang="en-US" sz="2400" b="1" smtClean="0">
                      <a:solidFill>
                        <a:srgbClr val="CC0000"/>
                      </a:solidFill>
                    </a:rPr>
                    <a:t>系统</a:t>
                  </a:r>
                  <a:endParaRPr lang="zh-CN" altLang="en-US" sz="2400" b="1">
                    <a:solidFill>
                      <a:srgbClr val="CC0000"/>
                    </a:solidFill>
                  </a:endParaRPr>
                </a:p>
              </p:txBody>
            </p:sp>
          </p:grpSp>
        </p:grpSp>
        <p:grpSp>
          <p:nvGrpSpPr>
            <p:cNvPr id="10" name="Group 32"/>
            <p:cNvGrpSpPr/>
            <p:nvPr/>
          </p:nvGrpSpPr>
          <p:grpSpPr bwMode="auto">
            <a:xfrm>
              <a:off x="1852" y="808"/>
              <a:ext cx="2113" cy="1080"/>
              <a:chOff x="1852" y="808"/>
              <a:chExt cx="2113" cy="1080"/>
            </a:xfrm>
          </p:grpSpPr>
          <p:sp>
            <p:nvSpPr>
              <p:cNvPr id="16" name="AutoShape 17"/>
              <p:cNvSpPr>
                <a:spLocks noChangeArrowheads="1"/>
              </p:cNvSpPr>
              <p:nvPr/>
            </p:nvSpPr>
            <p:spPr bwMode="auto">
              <a:xfrm>
                <a:off x="2816" y="1516"/>
                <a:ext cx="192" cy="372"/>
              </a:xfrm>
              <a:prstGeom prst="upDownArrow">
                <a:avLst>
                  <a:gd name="adj1" fmla="val 50000"/>
                  <a:gd name="adj2" fmla="val 38750"/>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endParaRPr lang="zh-CN" altLang="en-US"/>
              </a:p>
            </p:txBody>
          </p:sp>
          <p:grpSp>
            <p:nvGrpSpPr>
              <p:cNvPr id="17" name="Group 28"/>
              <p:cNvGrpSpPr/>
              <p:nvPr/>
            </p:nvGrpSpPr>
            <p:grpSpPr bwMode="auto">
              <a:xfrm>
                <a:off x="1852" y="808"/>
                <a:ext cx="2113" cy="672"/>
                <a:chOff x="1852" y="808"/>
                <a:chExt cx="2113" cy="672"/>
              </a:xfrm>
            </p:grpSpPr>
            <p:grpSp>
              <p:nvGrpSpPr>
                <p:cNvPr id="18" name="Group 19"/>
                <p:cNvGrpSpPr/>
                <p:nvPr/>
              </p:nvGrpSpPr>
              <p:grpSpPr bwMode="auto">
                <a:xfrm>
                  <a:off x="2472" y="844"/>
                  <a:ext cx="907" cy="636"/>
                  <a:chOff x="4560" y="3168"/>
                  <a:chExt cx="974" cy="732"/>
                </a:xfrm>
              </p:grpSpPr>
              <p:pic>
                <p:nvPicPr>
                  <p:cNvPr id="20" name="Picture 20" descr="j01497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0" y="3168"/>
                    <a:ext cx="974"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1"/>
                  <p:cNvSpPr txBox="1">
                    <a:spLocks noChangeArrowheads="1"/>
                  </p:cNvSpPr>
                  <p:nvPr/>
                </p:nvSpPr>
                <p:spPr bwMode="auto">
                  <a:xfrm>
                    <a:off x="5029" y="3343"/>
                    <a:ext cx="12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endParaRPr lang="zh-CN" altLang="en-US" sz="1600" b="1"/>
                  </a:p>
                </p:txBody>
              </p:sp>
            </p:grpSp>
            <p:sp>
              <p:nvSpPr>
                <p:cNvPr id="19" name="Text Box 22"/>
                <p:cNvSpPr txBox="1">
                  <a:spLocks noChangeArrowheads="1"/>
                </p:cNvSpPr>
                <p:nvPr/>
              </p:nvSpPr>
              <p:spPr bwMode="auto">
                <a:xfrm>
                  <a:off x="1852" y="808"/>
                  <a:ext cx="2113"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r>
                    <a:rPr lang="zh-CN" altLang="en-US" sz="2400" b="1">
                      <a:solidFill>
                        <a:srgbClr val="CC0000"/>
                      </a:solidFill>
                      <a:latin typeface="Tahoma" pitchFamily="34" charset="0"/>
                    </a:rPr>
                    <a:t>安全需求与策略</a:t>
                  </a:r>
                  <a:endParaRPr lang="zh-CN" altLang="en-US" sz="2400">
                    <a:latin typeface="Tahoma" pitchFamily="34" charset="0"/>
                  </a:endParaRPr>
                </a:p>
              </p:txBody>
            </p:sp>
          </p:grpSp>
        </p:grpSp>
        <p:grpSp>
          <p:nvGrpSpPr>
            <p:cNvPr id="11" name="Group 35"/>
            <p:cNvGrpSpPr/>
            <p:nvPr/>
          </p:nvGrpSpPr>
          <p:grpSpPr bwMode="auto">
            <a:xfrm>
              <a:off x="2423" y="3067"/>
              <a:ext cx="1177" cy="1013"/>
              <a:chOff x="2423" y="3067"/>
              <a:chExt cx="1177" cy="1013"/>
            </a:xfrm>
          </p:grpSpPr>
          <p:sp>
            <p:nvSpPr>
              <p:cNvPr id="12" name="AutoShape 24"/>
              <p:cNvSpPr>
                <a:spLocks noChangeArrowheads="1"/>
              </p:cNvSpPr>
              <p:nvPr/>
            </p:nvSpPr>
            <p:spPr bwMode="auto">
              <a:xfrm>
                <a:off x="2816" y="3067"/>
                <a:ext cx="192" cy="417"/>
              </a:xfrm>
              <a:prstGeom prst="upDownArrow">
                <a:avLst>
                  <a:gd name="adj1" fmla="val 50000"/>
                  <a:gd name="adj2" fmla="val 43438"/>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endParaRPr lang="zh-CN" altLang="en-US"/>
              </a:p>
            </p:txBody>
          </p:sp>
          <p:grpSp>
            <p:nvGrpSpPr>
              <p:cNvPr id="13" name="Group 30"/>
              <p:cNvGrpSpPr/>
              <p:nvPr/>
            </p:nvGrpSpPr>
            <p:grpSpPr bwMode="auto">
              <a:xfrm>
                <a:off x="2423" y="3484"/>
                <a:ext cx="1177" cy="596"/>
                <a:chOff x="2423" y="3484"/>
                <a:chExt cx="1177" cy="596"/>
              </a:xfrm>
            </p:grpSpPr>
            <p:sp>
              <p:nvSpPr>
                <p:cNvPr id="14" name="AutoShape 26" descr="瓦形"/>
                <p:cNvSpPr>
                  <a:spLocks noChangeArrowheads="1"/>
                </p:cNvSpPr>
                <p:nvPr/>
              </p:nvSpPr>
              <p:spPr bwMode="auto">
                <a:xfrm>
                  <a:off x="2432" y="3484"/>
                  <a:ext cx="960" cy="354"/>
                </a:xfrm>
                <a:prstGeom prst="bevel">
                  <a:avLst>
                    <a:gd name="adj" fmla="val 12500"/>
                  </a:avLst>
                </a:prstGeom>
                <a:pattFill prst="shingle">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endParaRPr lang="en-US" altLang="zh-CN" b="1">
                    <a:solidFill>
                      <a:srgbClr val="CC0000"/>
                    </a:solidFill>
                  </a:endParaRPr>
                </a:p>
              </p:txBody>
            </p:sp>
            <p:sp>
              <p:nvSpPr>
                <p:cNvPr id="15" name="Text Box 27"/>
                <p:cNvSpPr txBox="1">
                  <a:spLocks noChangeArrowheads="1"/>
                </p:cNvSpPr>
                <p:nvPr/>
              </p:nvSpPr>
              <p:spPr bwMode="auto">
                <a:xfrm>
                  <a:off x="2423" y="3792"/>
                  <a:ext cx="11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r>
                    <a:rPr lang="zh-CN" altLang="en-US" sz="2400" b="1">
                      <a:solidFill>
                        <a:srgbClr val="CC0000"/>
                      </a:solidFill>
                      <a:latin typeface="Tahoma" pitchFamily="34" charset="0"/>
                    </a:rPr>
                    <a:t>安全机制</a:t>
                  </a:r>
                  <a:endParaRPr lang="zh-CN" altLang="en-US" sz="2400" b="1">
                    <a:solidFill>
                      <a:srgbClr val="CC0000"/>
                    </a:solidFill>
                    <a:latin typeface="Tahoma" pitchFamily="34" charset="0"/>
                  </a:endParaRPr>
                </a:p>
              </p:txBody>
            </p:sp>
          </p:grpSp>
        </p:gr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0915"/>
                                        </p:tgtEl>
                                        <p:attrNameLst>
                                          <p:attrName>style.visibility</p:attrName>
                                        </p:attrNameLst>
                                      </p:cBhvr>
                                      <p:to>
                                        <p:strVal val="visible"/>
                                      </p:to>
                                    </p:set>
                                    <p:anim calcmode="lin" valueType="num">
                                      <p:cBhvr additive="base">
                                        <p:cTn id="7" dur="500" fill="hold"/>
                                        <p:tgtEl>
                                          <p:spTgt spid="550915"/>
                                        </p:tgtEl>
                                        <p:attrNameLst>
                                          <p:attrName>ppt_x</p:attrName>
                                        </p:attrNameLst>
                                      </p:cBhvr>
                                      <p:tavLst>
                                        <p:tav tm="0">
                                          <p:val>
                                            <p:strVal val="#ppt_x"/>
                                          </p:val>
                                        </p:tav>
                                        <p:tav tm="100000">
                                          <p:val>
                                            <p:strVal val="#ppt_x"/>
                                          </p:val>
                                        </p:tav>
                                      </p:tavLst>
                                    </p:anim>
                                    <p:anim calcmode="lin" valueType="num">
                                      <p:cBhvr additive="base">
                                        <p:cTn id="8" dur="500" fill="hold"/>
                                        <p:tgtEl>
                                          <p:spTgt spid="550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zh-CN" altLang="en-US" smtClean="0"/>
              <a:t>迭代密码</a:t>
            </a:r>
            <a:endParaRPr lang="zh-CN" altLang="en-US"/>
          </a:p>
        </p:txBody>
      </p:sp>
      <p:grpSp>
        <p:nvGrpSpPr>
          <p:cNvPr id="61446" name="Group 5"/>
          <p:cNvGrpSpPr/>
          <p:nvPr/>
        </p:nvGrpSpPr>
        <p:grpSpPr bwMode="auto">
          <a:xfrm>
            <a:off x="982866" y="1944717"/>
            <a:ext cx="7361167" cy="3644408"/>
            <a:chOff x="517" y="660"/>
            <a:chExt cx="3698" cy="2694"/>
          </a:xfrm>
        </p:grpSpPr>
        <p:sp>
          <p:nvSpPr>
            <p:cNvPr id="61451" name="Rectangle 10"/>
            <p:cNvSpPr>
              <a:spLocks noChangeArrowheads="1"/>
            </p:cNvSpPr>
            <p:nvPr/>
          </p:nvSpPr>
          <p:spPr bwMode="ltGray">
            <a:xfrm>
              <a:off x="2172" y="1440"/>
              <a:ext cx="1062" cy="1088"/>
            </a:xfrm>
            <a:prstGeom prst="rect">
              <a:avLst/>
            </a:prstGeom>
            <a:solidFill>
              <a:srgbClr val="FFFFFF"/>
            </a:solidFill>
            <a:ln w="9525" cap="rnd">
              <a:solidFill>
                <a:srgbClr val="000000"/>
              </a:solidFill>
              <a:miter lim="800000"/>
            </a:ln>
          </p:spPr>
          <p:txBody>
            <a:bodyPr wrap="none" anchor="ctr"/>
            <a:lstStyle/>
            <a:p>
              <a:pPr algn="ctr" eaLnBrk="0" hangingPunct="0"/>
              <a:endParaRPr kumimoji="1" lang="zh-CN" altLang="en-US" sz="2800" b="1">
                <a:solidFill>
                  <a:schemeClr val="tx1"/>
                </a:solidFill>
              </a:endParaRPr>
            </a:p>
          </p:txBody>
        </p:sp>
        <p:sp>
          <p:nvSpPr>
            <p:cNvPr id="61447" name="Rectangle 6"/>
            <p:cNvSpPr>
              <a:spLocks noChangeArrowheads="1"/>
            </p:cNvSpPr>
            <p:nvPr/>
          </p:nvSpPr>
          <p:spPr bwMode="ltGray">
            <a:xfrm>
              <a:off x="2172" y="671"/>
              <a:ext cx="10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800" b="1" smtClean="0">
                  <a:solidFill>
                    <a:schemeClr val="tx1"/>
                  </a:solidFill>
                </a:rPr>
                <a:t>明文分组</a:t>
              </a:r>
              <a:endParaRPr kumimoji="1" lang="zh-CN" altLang="en-US" sz="2800" b="1">
                <a:solidFill>
                  <a:schemeClr val="tx1"/>
                </a:solidFill>
              </a:endParaRPr>
            </a:p>
          </p:txBody>
        </p:sp>
        <p:sp>
          <p:nvSpPr>
            <p:cNvPr id="61448" name="Rectangle 7"/>
            <p:cNvSpPr>
              <a:spLocks noChangeArrowheads="1"/>
            </p:cNvSpPr>
            <p:nvPr/>
          </p:nvSpPr>
          <p:spPr bwMode="ltGray">
            <a:xfrm>
              <a:off x="2172" y="3066"/>
              <a:ext cx="10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800" b="1" smtClean="0">
                  <a:solidFill>
                    <a:schemeClr val="tx1"/>
                  </a:solidFill>
                </a:rPr>
                <a:t>密文</a:t>
              </a:r>
              <a:r>
                <a:rPr kumimoji="1" lang="zh-CN" altLang="en-US" sz="2800" b="1">
                  <a:solidFill>
                    <a:schemeClr val="tx1"/>
                  </a:solidFill>
                </a:rPr>
                <a:t>分组</a:t>
              </a:r>
              <a:endParaRPr kumimoji="1" lang="zh-CN" altLang="en-US" sz="2800" b="1">
                <a:solidFill>
                  <a:schemeClr val="tx1"/>
                </a:solidFill>
              </a:endParaRPr>
            </a:p>
          </p:txBody>
        </p:sp>
        <p:sp>
          <p:nvSpPr>
            <p:cNvPr id="61449" name="AutoShape 8"/>
            <p:cNvSpPr>
              <a:spLocks noChangeArrowheads="1"/>
            </p:cNvSpPr>
            <p:nvPr/>
          </p:nvSpPr>
          <p:spPr bwMode="ltGray">
            <a:xfrm>
              <a:off x="2192" y="1586"/>
              <a:ext cx="997"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800" b="1" smtClean="0">
                  <a:solidFill>
                    <a:schemeClr val="tx1"/>
                  </a:solidFill>
                </a:rPr>
                <a:t>置换</a:t>
              </a:r>
              <a:endParaRPr kumimoji="1" lang="zh-CN" altLang="en-US" sz="2800" b="1">
                <a:solidFill>
                  <a:schemeClr val="tx1"/>
                </a:solidFill>
              </a:endParaRPr>
            </a:p>
          </p:txBody>
        </p:sp>
        <p:sp>
          <p:nvSpPr>
            <p:cNvPr id="61454" name="Text Box 13"/>
            <p:cNvSpPr txBox="1">
              <a:spLocks noChangeArrowheads="1"/>
            </p:cNvSpPr>
            <p:nvPr/>
          </p:nvSpPr>
          <p:spPr bwMode="ltGray">
            <a:xfrm>
              <a:off x="3478" y="2435"/>
              <a:ext cx="737" cy="387"/>
            </a:xfrm>
            <a:prstGeom prst="rect">
              <a:avLst/>
            </a:prstGeom>
            <a:noFill/>
            <a:ln w="9525" cap="rnd">
              <a:noFill/>
              <a:miter lim="800000"/>
            </a:ln>
          </p:spPr>
          <p:txBody>
            <a:bodyPr wrap="none">
              <a:spAutoFit/>
            </a:bodyPr>
            <a:lstStyle/>
            <a:p>
              <a:pPr eaLnBrk="0" hangingPunct="0"/>
              <a:r>
                <a:rPr kumimoji="1" lang="en-US" altLang="zh-CN" sz="2800" b="1" smtClean="0">
                  <a:solidFill>
                    <a:schemeClr val="tx1"/>
                  </a:solidFill>
                </a:rPr>
                <a:t>n</a:t>
              </a:r>
              <a:r>
                <a:rPr kumimoji="1" lang="zh-CN" altLang="en-US" sz="2800" b="1" smtClean="0">
                  <a:solidFill>
                    <a:schemeClr val="tx1"/>
                  </a:solidFill>
                </a:rPr>
                <a:t>次迭代</a:t>
              </a:r>
              <a:endParaRPr kumimoji="1" lang="zh-CN" altLang="en-US" sz="2800" b="1">
                <a:solidFill>
                  <a:schemeClr val="tx1"/>
                </a:solidFill>
              </a:endParaRPr>
            </a:p>
          </p:txBody>
        </p:sp>
        <p:sp>
          <p:nvSpPr>
            <p:cNvPr id="18" name="AutoShape 8"/>
            <p:cNvSpPr>
              <a:spLocks noChangeArrowheads="1"/>
            </p:cNvSpPr>
            <p:nvPr/>
          </p:nvSpPr>
          <p:spPr bwMode="ltGray">
            <a:xfrm>
              <a:off x="2192" y="2049"/>
              <a:ext cx="997"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800" b="1" smtClean="0">
                  <a:solidFill>
                    <a:schemeClr val="tx1"/>
                  </a:solidFill>
                </a:rPr>
                <a:t>代换</a:t>
              </a:r>
              <a:endParaRPr kumimoji="1" lang="zh-CN" altLang="en-US" sz="2800" b="1">
                <a:solidFill>
                  <a:schemeClr val="tx1"/>
                </a:solidFill>
              </a:endParaRPr>
            </a:p>
          </p:txBody>
        </p:sp>
        <p:sp>
          <p:nvSpPr>
            <p:cNvPr id="24" name="Rectangle 6"/>
            <p:cNvSpPr>
              <a:spLocks noChangeArrowheads="1"/>
            </p:cNvSpPr>
            <p:nvPr/>
          </p:nvSpPr>
          <p:spPr bwMode="ltGray">
            <a:xfrm>
              <a:off x="837" y="1813"/>
              <a:ext cx="588" cy="380"/>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800" b="1" dirty="0" smtClean="0">
                  <a:solidFill>
                    <a:schemeClr val="tx1"/>
                  </a:solidFill>
                </a:rPr>
                <a:t>子密钥</a:t>
              </a:r>
              <a:endParaRPr kumimoji="1" lang="zh-CN" altLang="en-US" sz="2800" b="1" dirty="0">
                <a:solidFill>
                  <a:schemeClr val="tx1"/>
                </a:solidFill>
              </a:endParaRPr>
            </a:p>
          </p:txBody>
        </p:sp>
        <p:sp>
          <p:nvSpPr>
            <p:cNvPr id="28" name="Rectangle 6"/>
            <p:cNvSpPr>
              <a:spLocks noChangeArrowheads="1"/>
            </p:cNvSpPr>
            <p:nvPr/>
          </p:nvSpPr>
          <p:spPr bwMode="ltGray">
            <a:xfrm>
              <a:off x="517" y="660"/>
              <a:ext cx="1291" cy="310"/>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800" b="1" smtClean="0">
                  <a:solidFill>
                    <a:schemeClr val="tx1"/>
                  </a:solidFill>
                </a:rPr>
                <a:t>密钥编排方案</a:t>
              </a:r>
              <a:endParaRPr kumimoji="1" lang="zh-CN" altLang="en-US" sz="2800" b="1">
                <a:solidFill>
                  <a:schemeClr val="tx1"/>
                </a:solidFill>
              </a:endParaRPr>
            </a:p>
          </p:txBody>
        </p:sp>
      </p:grpSp>
      <p:sp>
        <p:nvSpPr>
          <p:cNvPr id="11" name="下弧形箭头 10"/>
          <p:cNvSpPr/>
          <p:nvPr/>
        </p:nvSpPr>
        <p:spPr>
          <a:xfrm rot="16200000">
            <a:off x="7023852" y="3505735"/>
            <a:ext cx="1056656" cy="520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12" name="右箭头 11"/>
          <p:cNvSpPr/>
          <p:nvPr/>
        </p:nvSpPr>
        <p:spPr>
          <a:xfrm>
            <a:off x="3347864" y="360188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6" name="右箭头 25"/>
          <p:cNvSpPr/>
          <p:nvPr/>
        </p:nvSpPr>
        <p:spPr>
          <a:xfrm rot="5400000">
            <a:off x="5123033" y="250795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7" name="右箭头 26"/>
          <p:cNvSpPr/>
          <p:nvPr/>
        </p:nvSpPr>
        <p:spPr>
          <a:xfrm rot="5400000">
            <a:off x="5123033" y="4653968"/>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nvGrpSpPr>
          <p:cNvPr id="15" name="组合 14"/>
          <p:cNvGrpSpPr/>
          <p:nvPr/>
        </p:nvGrpSpPr>
        <p:grpSpPr>
          <a:xfrm>
            <a:off x="-75527" y="2839431"/>
            <a:ext cx="7455839" cy="1813705"/>
            <a:chOff x="-75527" y="2839431"/>
            <a:chExt cx="8823991" cy="1813705"/>
          </a:xfrm>
        </p:grpSpPr>
        <p:sp>
          <p:nvSpPr>
            <p:cNvPr id="13" name="椭圆 12"/>
            <p:cNvSpPr/>
            <p:nvPr/>
          </p:nvSpPr>
          <p:spPr>
            <a:xfrm>
              <a:off x="1331640" y="2839431"/>
              <a:ext cx="7416824" cy="18137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5527" y="4057908"/>
              <a:ext cx="1835826" cy="523220"/>
            </a:xfrm>
            <a:prstGeom prst="rect">
              <a:avLst/>
            </a:prstGeom>
            <a:noFill/>
          </p:spPr>
          <p:txBody>
            <a:bodyPr wrap="square" rtlCol="0">
              <a:spAutoFit/>
            </a:bodyPr>
            <a:lstStyle/>
            <a:p>
              <a:r>
                <a:rPr lang="zh-CN" altLang="en-US" sz="2800" b="1">
                  <a:solidFill>
                    <a:srgbClr val="C00000"/>
                  </a:solidFill>
                </a:rPr>
                <a:t>轮</a:t>
              </a:r>
              <a:r>
                <a:rPr lang="zh-CN" altLang="en-US" sz="2800" b="1" smtClean="0">
                  <a:solidFill>
                    <a:srgbClr val="C00000"/>
                  </a:solidFill>
                </a:rPr>
                <a:t>函数</a:t>
              </a:r>
              <a:r>
                <a:rPr lang="en-US" altLang="zh-CN" sz="2800" b="1" smtClean="0">
                  <a:solidFill>
                    <a:srgbClr val="C00000"/>
                  </a:solidFill>
                </a:rPr>
                <a:t>f</a:t>
              </a:r>
              <a:endParaRPr lang="zh-CN" altLang="en-US" b="1">
                <a:solidFill>
                  <a:srgbClr val="C00000"/>
                </a:solidFill>
              </a:endParaRPr>
            </a:p>
          </p:txBody>
        </p:sp>
      </p:grpSp>
      <p:sp>
        <p:nvSpPr>
          <p:cNvPr id="32" name="右箭头 31"/>
          <p:cNvSpPr/>
          <p:nvPr/>
        </p:nvSpPr>
        <p:spPr>
          <a:xfrm rot="5400000">
            <a:off x="1837406" y="2802815"/>
            <a:ext cx="730377" cy="377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smtClean="0"/>
              <a:t>DES</a:t>
            </a:r>
            <a:r>
              <a:rPr lang="zh-CN" altLang="en-US" smtClean="0"/>
              <a:t>算法原理</a:t>
            </a:r>
            <a:r>
              <a:rPr lang="en-US" altLang="zh-CN" smtClean="0"/>
              <a:t> </a:t>
            </a:r>
            <a:endParaRPr lang="zh-CN" altLang="en-US"/>
          </a:p>
        </p:txBody>
      </p:sp>
      <p:grpSp>
        <p:nvGrpSpPr>
          <p:cNvPr id="61446" name="Group 5"/>
          <p:cNvGrpSpPr/>
          <p:nvPr/>
        </p:nvGrpSpPr>
        <p:grpSpPr bwMode="auto">
          <a:xfrm>
            <a:off x="1035199" y="1524000"/>
            <a:ext cx="5697041" cy="4876800"/>
            <a:chOff x="1044" y="349"/>
            <a:chExt cx="2862" cy="3605"/>
          </a:xfrm>
        </p:grpSpPr>
        <p:sp>
          <p:nvSpPr>
            <p:cNvPr id="61447" name="Rectangle 6"/>
            <p:cNvSpPr>
              <a:spLocks noChangeArrowheads="1"/>
            </p:cNvSpPr>
            <p:nvPr/>
          </p:nvSpPr>
          <p:spPr bwMode="ltGray">
            <a:xfrm>
              <a:off x="1772" y="384"/>
              <a:ext cx="14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400">
                  <a:solidFill>
                    <a:schemeClr val="tx1"/>
                  </a:solidFill>
                </a:rPr>
                <a:t>64位码</a:t>
              </a:r>
              <a:endParaRPr kumimoji="1" lang="zh-CN" altLang="en-US" sz="2400">
                <a:solidFill>
                  <a:schemeClr val="tx1"/>
                </a:solidFill>
              </a:endParaRPr>
            </a:p>
          </p:txBody>
        </p:sp>
        <p:sp>
          <p:nvSpPr>
            <p:cNvPr id="61448" name="Rectangle 7"/>
            <p:cNvSpPr>
              <a:spLocks noChangeArrowheads="1"/>
            </p:cNvSpPr>
            <p:nvPr/>
          </p:nvSpPr>
          <p:spPr bwMode="ltGray">
            <a:xfrm>
              <a:off x="1772" y="3600"/>
              <a:ext cx="14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400">
                  <a:solidFill>
                    <a:schemeClr val="tx1"/>
                  </a:solidFill>
                </a:rPr>
                <a:t>64位码</a:t>
              </a:r>
              <a:endParaRPr kumimoji="1" lang="zh-CN" altLang="en-US" sz="2400">
                <a:solidFill>
                  <a:schemeClr val="tx1"/>
                </a:solidFill>
              </a:endParaRPr>
            </a:p>
          </p:txBody>
        </p:sp>
        <p:sp>
          <p:nvSpPr>
            <p:cNvPr id="61449" name="AutoShape 8"/>
            <p:cNvSpPr>
              <a:spLocks noChangeArrowheads="1"/>
            </p:cNvSpPr>
            <p:nvPr/>
          </p:nvSpPr>
          <p:spPr bwMode="ltGray">
            <a:xfrm>
              <a:off x="1817" y="1104"/>
              <a:ext cx="1373"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400">
                  <a:solidFill>
                    <a:schemeClr val="tx1"/>
                  </a:solidFill>
                </a:rPr>
                <a:t>初始变换</a:t>
              </a:r>
              <a:endParaRPr kumimoji="1" lang="zh-CN" altLang="en-US" sz="2400">
                <a:solidFill>
                  <a:schemeClr val="tx1"/>
                </a:solidFill>
              </a:endParaRPr>
            </a:p>
          </p:txBody>
        </p:sp>
        <p:sp>
          <p:nvSpPr>
            <p:cNvPr id="61450" name="AutoShape 9"/>
            <p:cNvSpPr>
              <a:spLocks noChangeArrowheads="1"/>
            </p:cNvSpPr>
            <p:nvPr/>
          </p:nvSpPr>
          <p:spPr bwMode="ltGray">
            <a:xfrm>
              <a:off x="1861" y="2784"/>
              <a:ext cx="1373"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400">
                  <a:solidFill>
                    <a:schemeClr val="tx1"/>
                  </a:solidFill>
                </a:rPr>
                <a:t>逆初始变换</a:t>
              </a:r>
              <a:endParaRPr kumimoji="1" lang="zh-CN" altLang="en-US" sz="2400">
                <a:solidFill>
                  <a:schemeClr val="tx1"/>
                </a:solidFill>
              </a:endParaRPr>
            </a:p>
          </p:txBody>
        </p:sp>
        <p:sp>
          <p:nvSpPr>
            <p:cNvPr id="61451" name="Rectangle 10"/>
            <p:cNvSpPr>
              <a:spLocks noChangeArrowheads="1"/>
            </p:cNvSpPr>
            <p:nvPr/>
          </p:nvSpPr>
          <p:spPr bwMode="ltGray">
            <a:xfrm>
              <a:off x="1772" y="1920"/>
              <a:ext cx="1462" cy="52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400">
                  <a:solidFill>
                    <a:schemeClr val="tx1"/>
                  </a:solidFill>
                </a:rPr>
                <a:t>乘积变换16次迭代</a:t>
              </a:r>
              <a:endParaRPr kumimoji="1" lang="zh-CN" altLang="en-US" sz="2400">
                <a:solidFill>
                  <a:schemeClr val="tx1"/>
                </a:solidFill>
              </a:endParaRPr>
            </a:p>
          </p:txBody>
        </p:sp>
        <p:sp>
          <p:nvSpPr>
            <p:cNvPr id="61452" name="Text Box 11"/>
            <p:cNvSpPr txBox="1">
              <a:spLocks noChangeArrowheads="1"/>
            </p:cNvSpPr>
            <p:nvPr/>
          </p:nvSpPr>
          <p:spPr bwMode="ltGray">
            <a:xfrm>
              <a:off x="1044" y="384"/>
              <a:ext cx="504" cy="341"/>
            </a:xfrm>
            <a:prstGeom prst="rect">
              <a:avLst/>
            </a:prstGeom>
            <a:noFill/>
            <a:ln w="9525" cap="rnd">
              <a:noFill/>
              <a:miter lim="800000"/>
            </a:ln>
          </p:spPr>
          <p:txBody>
            <a:bodyPr wrap="none">
              <a:spAutoFit/>
            </a:bodyPr>
            <a:lstStyle/>
            <a:p>
              <a:pPr algn="ctr" eaLnBrk="0" hangingPunct="0"/>
              <a:r>
                <a:rPr kumimoji="1" lang="zh-CN" altLang="en-US" sz="2400">
                  <a:solidFill>
                    <a:schemeClr val="tx1"/>
                  </a:solidFill>
                </a:rPr>
                <a:t>明文</a:t>
              </a:r>
              <a:endParaRPr kumimoji="1" lang="zh-CN" altLang="en-US" sz="2400">
                <a:solidFill>
                  <a:schemeClr val="tx1"/>
                </a:solidFill>
              </a:endParaRPr>
            </a:p>
          </p:txBody>
        </p:sp>
        <p:sp>
          <p:nvSpPr>
            <p:cNvPr id="61453" name="Text Box 12"/>
            <p:cNvSpPr txBox="1">
              <a:spLocks noChangeArrowheads="1"/>
            </p:cNvSpPr>
            <p:nvPr/>
          </p:nvSpPr>
          <p:spPr bwMode="ltGray">
            <a:xfrm>
              <a:off x="1044" y="3600"/>
              <a:ext cx="504" cy="341"/>
            </a:xfrm>
            <a:prstGeom prst="rect">
              <a:avLst/>
            </a:prstGeom>
            <a:noFill/>
            <a:ln w="9525" cap="rnd">
              <a:noFill/>
              <a:miter lim="800000"/>
            </a:ln>
          </p:spPr>
          <p:txBody>
            <a:bodyPr wrap="none">
              <a:spAutoFit/>
            </a:bodyPr>
            <a:lstStyle/>
            <a:p>
              <a:pPr algn="ctr" eaLnBrk="0" hangingPunct="0"/>
              <a:r>
                <a:rPr kumimoji="1" lang="zh-CN" altLang="en-US" sz="2400">
                  <a:solidFill>
                    <a:schemeClr val="tx1"/>
                  </a:solidFill>
                </a:rPr>
                <a:t>密文</a:t>
              </a:r>
              <a:endParaRPr kumimoji="1" lang="zh-CN" altLang="en-US" sz="2400">
                <a:solidFill>
                  <a:schemeClr val="tx1"/>
                </a:solidFill>
              </a:endParaRPr>
            </a:p>
          </p:txBody>
        </p:sp>
        <p:sp>
          <p:nvSpPr>
            <p:cNvPr id="61454" name="Text Box 13"/>
            <p:cNvSpPr txBox="1">
              <a:spLocks noChangeArrowheads="1"/>
            </p:cNvSpPr>
            <p:nvPr/>
          </p:nvSpPr>
          <p:spPr bwMode="ltGray">
            <a:xfrm>
              <a:off x="3402" y="349"/>
              <a:ext cx="504" cy="341"/>
            </a:xfrm>
            <a:prstGeom prst="rect">
              <a:avLst/>
            </a:prstGeom>
            <a:noFill/>
            <a:ln w="9525" cap="rnd">
              <a:noFill/>
              <a:miter lim="800000"/>
            </a:ln>
          </p:spPr>
          <p:txBody>
            <a:bodyPr wrap="none">
              <a:spAutoFit/>
            </a:bodyPr>
            <a:lstStyle/>
            <a:p>
              <a:pPr eaLnBrk="0" hangingPunct="0"/>
              <a:r>
                <a:rPr kumimoji="1" lang="zh-CN" altLang="en-US" sz="2400">
                  <a:solidFill>
                    <a:schemeClr val="tx1"/>
                  </a:solidFill>
                </a:rPr>
                <a:t>输入</a:t>
              </a:r>
              <a:endParaRPr kumimoji="1" lang="zh-CN" altLang="en-US" sz="2400">
                <a:solidFill>
                  <a:schemeClr val="tx1"/>
                </a:solidFill>
              </a:endParaRPr>
            </a:p>
          </p:txBody>
        </p:sp>
        <p:sp>
          <p:nvSpPr>
            <p:cNvPr id="61455" name="Text Box 14"/>
            <p:cNvSpPr txBox="1">
              <a:spLocks noChangeArrowheads="1"/>
            </p:cNvSpPr>
            <p:nvPr/>
          </p:nvSpPr>
          <p:spPr bwMode="ltGray">
            <a:xfrm>
              <a:off x="3402" y="3613"/>
              <a:ext cx="504" cy="341"/>
            </a:xfrm>
            <a:prstGeom prst="rect">
              <a:avLst/>
            </a:prstGeom>
            <a:noFill/>
            <a:ln w="9525" cap="rnd">
              <a:noFill/>
              <a:miter lim="800000"/>
            </a:ln>
          </p:spPr>
          <p:txBody>
            <a:bodyPr wrap="none">
              <a:spAutoFit/>
            </a:bodyPr>
            <a:lstStyle/>
            <a:p>
              <a:pPr eaLnBrk="0" hangingPunct="0"/>
              <a:r>
                <a:rPr kumimoji="1" lang="zh-CN" altLang="en-US" sz="2400">
                  <a:solidFill>
                    <a:schemeClr val="tx1"/>
                  </a:solidFill>
                </a:rPr>
                <a:t>输出</a:t>
              </a:r>
              <a:endParaRPr kumimoji="1" lang="zh-CN" altLang="en-US" sz="2400">
                <a:solidFill>
                  <a:schemeClr val="tx1"/>
                </a:solidFill>
              </a:endParaRPr>
            </a:p>
          </p:txBody>
        </p:sp>
        <p:sp>
          <p:nvSpPr>
            <p:cNvPr id="61456" name="Line 15"/>
            <p:cNvSpPr>
              <a:spLocks noChangeShapeType="1"/>
            </p:cNvSpPr>
            <p:nvPr/>
          </p:nvSpPr>
          <p:spPr bwMode="ltGray">
            <a:xfrm>
              <a:off x="2526" y="672"/>
              <a:ext cx="0" cy="480"/>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57" name="Line 16"/>
            <p:cNvSpPr>
              <a:spLocks noChangeShapeType="1"/>
            </p:cNvSpPr>
            <p:nvPr/>
          </p:nvSpPr>
          <p:spPr bwMode="ltGray">
            <a:xfrm>
              <a:off x="2526" y="2448"/>
              <a:ext cx="0" cy="336"/>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58" name="Line 17"/>
            <p:cNvSpPr>
              <a:spLocks noChangeShapeType="1"/>
            </p:cNvSpPr>
            <p:nvPr/>
          </p:nvSpPr>
          <p:spPr bwMode="ltGray">
            <a:xfrm>
              <a:off x="2526" y="1488"/>
              <a:ext cx="0" cy="480"/>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59" name="Line 18"/>
            <p:cNvSpPr>
              <a:spLocks noChangeShapeType="1"/>
            </p:cNvSpPr>
            <p:nvPr/>
          </p:nvSpPr>
          <p:spPr bwMode="ltGray">
            <a:xfrm>
              <a:off x="2526" y="3168"/>
              <a:ext cx="0" cy="480"/>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60" name="Text Box 19"/>
            <p:cNvSpPr txBox="1">
              <a:spLocks noChangeArrowheads="1"/>
            </p:cNvSpPr>
            <p:nvPr/>
          </p:nvSpPr>
          <p:spPr bwMode="ltGray">
            <a:xfrm>
              <a:off x="3402" y="1129"/>
              <a:ext cx="289" cy="341"/>
            </a:xfrm>
            <a:prstGeom prst="rect">
              <a:avLst/>
            </a:prstGeom>
            <a:noFill/>
            <a:ln w="9525" cap="rnd">
              <a:noFill/>
              <a:miter lim="800000"/>
            </a:ln>
          </p:spPr>
          <p:txBody>
            <a:bodyPr wrap="none">
              <a:spAutoFit/>
            </a:bodyPr>
            <a:lstStyle/>
            <a:p>
              <a:pPr eaLnBrk="0" hangingPunct="0"/>
              <a:r>
                <a:rPr kumimoji="1" lang="en-US" altLang="zh-CN" sz="2400">
                  <a:solidFill>
                    <a:schemeClr val="tx1"/>
                  </a:solidFill>
                </a:rPr>
                <a:t>IP</a:t>
              </a:r>
              <a:endParaRPr kumimoji="1" lang="en-US" altLang="zh-CN" sz="2400">
                <a:solidFill>
                  <a:schemeClr val="tx1"/>
                </a:solidFill>
              </a:endParaRPr>
            </a:p>
          </p:txBody>
        </p:sp>
        <p:sp>
          <p:nvSpPr>
            <p:cNvPr id="61461" name="Text Box 20"/>
            <p:cNvSpPr txBox="1">
              <a:spLocks noChangeArrowheads="1"/>
            </p:cNvSpPr>
            <p:nvPr/>
          </p:nvSpPr>
          <p:spPr bwMode="ltGray">
            <a:xfrm>
              <a:off x="3402" y="2858"/>
              <a:ext cx="397" cy="341"/>
            </a:xfrm>
            <a:prstGeom prst="rect">
              <a:avLst/>
            </a:prstGeom>
            <a:noFill/>
            <a:ln w="9525" cap="rnd">
              <a:noFill/>
              <a:miter lim="800000"/>
            </a:ln>
          </p:spPr>
          <p:txBody>
            <a:bodyPr wrap="none">
              <a:spAutoFit/>
            </a:bodyPr>
            <a:lstStyle/>
            <a:p>
              <a:pPr eaLnBrk="0" hangingPunct="0"/>
              <a:r>
                <a:rPr kumimoji="1" lang="en-US" altLang="zh-CN" sz="2400">
                  <a:solidFill>
                    <a:schemeClr val="tx1"/>
                  </a:solidFill>
                </a:rPr>
                <a:t>IP</a:t>
              </a:r>
              <a:r>
                <a:rPr kumimoji="1" lang="en-US" altLang="zh-CN" sz="2400" baseline="30000">
                  <a:solidFill>
                    <a:schemeClr val="tx1"/>
                  </a:solidFill>
                </a:rPr>
                <a:t>-1</a:t>
              </a:r>
              <a:endParaRPr kumimoji="1" lang="en-US" altLang="zh-CN" sz="2400">
                <a:solidFill>
                  <a:schemeClr val="tx1"/>
                </a:solidFill>
              </a:endParaRPr>
            </a:p>
          </p:txBody>
        </p:sp>
      </p:grpSp>
    </p:spTree>
  </p:cSld>
  <p:clrMapOvr>
    <a:masterClrMapping/>
  </p:clrMapOvr>
  <p:transition spd="slow">
    <p:pull/>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51606"/>
          </a:xfrm>
        </p:spPr>
        <p:txBody>
          <a:bodyPr/>
          <a:lstStyle/>
          <a:p>
            <a:r>
              <a:rPr lang="en-US" altLang="zh-CN" smtClean="0"/>
              <a:t>f</a:t>
            </a:r>
            <a:r>
              <a:rPr lang="zh-CN" altLang="en-US" smtClean="0"/>
              <a:t>函数</a:t>
            </a:r>
            <a:endParaRPr lang="zh-CN" altLang="en-US"/>
          </a:p>
        </p:txBody>
      </p:sp>
      <p:sp>
        <p:nvSpPr>
          <p:cNvPr id="24579" name="灯片编号占位符 3"/>
          <p:cNvSpPr txBox="1"/>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r" eaLnBrk="1" hangingPunct="1"/>
            <a:fld id="{71A13C19-B79E-459A-B8F5-6D50F34FE69D}" type="slidenum">
              <a:rPr lang="zh-CN" altLang="en-US" sz="1000" b="1">
                <a:solidFill>
                  <a:schemeClr val="tx1"/>
                </a:solidFill>
              </a:rPr>
            </a:fld>
            <a:endParaRPr lang="zh-CN" altLang="en-US" sz="1000" b="1">
              <a:solidFill>
                <a:schemeClr val="tx1"/>
              </a:solidFill>
            </a:endParaRPr>
          </a:p>
        </p:txBody>
      </p:sp>
      <p:sp>
        <p:nvSpPr>
          <p:cNvPr id="24580" name="Rectangle 1026"/>
          <p:cNvSpPr>
            <a:spLocks noChangeArrowheads="1"/>
          </p:cNvSpPr>
          <p:nvPr/>
        </p:nvSpPr>
        <p:spPr bwMode="auto">
          <a:xfrm>
            <a:off x="731142" y="1026244"/>
            <a:ext cx="1930400" cy="381000"/>
          </a:xfrm>
          <a:prstGeom prst="rect">
            <a:avLst/>
          </a:prstGeom>
          <a:solidFill>
            <a:srgbClr val="FFFF99"/>
          </a:solidFill>
          <a:ln w="19050">
            <a:solidFill>
              <a:schemeClr val="hlink"/>
            </a:solidFill>
            <a:miter lim="800000"/>
          </a:ln>
        </p:spPr>
        <p:txBody>
          <a:bodyPr wrap="none" anchor="ctr"/>
          <a:lstStyle/>
          <a:p>
            <a:endParaRPr lang="zh-CN" altLang="en-US" b="1">
              <a:solidFill>
                <a:schemeClr val="tx1"/>
              </a:solidFill>
            </a:endParaRPr>
          </a:p>
        </p:txBody>
      </p:sp>
      <p:sp>
        <p:nvSpPr>
          <p:cNvPr id="24581" name="Rectangle 1027"/>
          <p:cNvSpPr>
            <a:spLocks noChangeArrowheads="1"/>
          </p:cNvSpPr>
          <p:nvPr/>
        </p:nvSpPr>
        <p:spPr bwMode="auto">
          <a:xfrm>
            <a:off x="3550542" y="1026244"/>
            <a:ext cx="1930400" cy="381000"/>
          </a:xfrm>
          <a:prstGeom prst="rect">
            <a:avLst/>
          </a:prstGeom>
          <a:solidFill>
            <a:srgbClr val="FFFF99"/>
          </a:solidFill>
          <a:ln w="19050">
            <a:solidFill>
              <a:schemeClr val="hlink"/>
            </a:solidFill>
            <a:miter lim="800000"/>
          </a:ln>
        </p:spPr>
        <p:txBody>
          <a:bodyPr wrap="none" anchor="ctr"/>
          <a:lstStyle/>
          <a:p>
            <a:endParaRPr lang="zh-CN" altLang="en-US" b="1">
              <a:solidFill>
                <a:schemeClr val="tx1"/>
              </a:solidFill>
            </a:endParaRPr>
          </a:p>
        </p:txBody>
      </p:sp>
      <p:sp>
        <p:nvSpPr>
          <p:cNvPr id="24582" name="Text Box 1028"/>
          <p:cNvSpPr txBox="1">
            <a:spLocks noChangeArrowheads="1"/>
          </p:cNvSpPr>
          <p:nvPr/>
        </p:nvSpPr>
        <p:spPr bwMode="auto">
          <a:xfrm>
            <a:off x="1391542" y="1026244"/>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0</a:t>
            </a:r>
            <a:endParaRPr lang="en-US" altLang="zh-CN" b="1" baseline="-25000">
              <a:solidFill>
                <a:schemeClr val="tx1"/>
              </a:solidFill>
            </a:endParaRPr>
          </a:p>
        </p:txBody>
      </p:sp>
      <p:sp>
        <p:nvSpPr>
          <p:cNvPr id="24583" name="Text Box 1029"/>
          <p:cNvSpPr txBox="1">
            <a:spLocks noChangeArrowheads="1"/>
          </p:cNvSpPr>
          <p:nvPr/>
        </p:nvSpPr>
        <p:spPr bwMode="auto">
          <a:xfrm>
            <a:off x="4210942" y="1026244"/>
            <a:ext cx="4127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0</a:t>
            </a:r>
            <a:endParaRPr lang="en-US" altLang="zh-CN" b="1" baseline="-25000">
              <a:solidFill>
                <a:schemeClr val="tx1"/>
              </a:solidFill>
            </a:endParaRPr>
          </a:p>
        </p:txBody>
      </p:sp>
      <p:sp>
        <p:nvSpPr>
          <p:cNvPr id="24584" name="AutoShape 1030"/>
          <p:cNvSpPr>
            <a:spLocks noChangeArrowheads="1"/>
          </p:cNvSpPr>
          <p:nvPr/>
        </p:nvSpPr>
        <p:spPr bwMode="auto">
          <a:xfrm>
            <a:off x="4320480" y="2766144"/>
            <a:ext cx="381000" cy="381000"/>
          </a:xfrm>
          <a:prstGeom prst="flowChartOr">
            <a:avLst/>
          </a:prstGeom>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585" name="Rectangle 1031"/>
          <p:cNvSpPr>
            <a:spLocks noChangeArrowheads="1"/>
          </p:cNvSpPr>
          <p:nvPr/>
        </p:nvSpPr>
        <p:spPr bwMode="auto">
          <a:xfrm>
            <a:off x="756542" y="6144344"/>
            <a:ext cx="1930400" cy="381000"/>
          </a:xfrm>
          <a:prstGeom prst="rect">
            <a:avLst/>
          </a:prstGeom>
          <a:solidFill>
            <a:srgbClr val="92D050"/>
          </a:solidFill>
          <a:ln w="19050">
            <a:solidFill>
              <a:schemeClr val="hlink"/>
            </a:solidFill>
            <a:miter lim="800000"/>
          </a:ln>
        </p:spPr>
        <p:txBody>
          <a:bodyPr wrap="none" anchor="ctr"/>
          <a:lstStyle/>
          <a:p>
            <a:endParaRPr lang="zh-CN" altLang="en-US" b="1">
              <a:solidFill>
                <a:schemeClr val="tx1"/>
              </a:solidFill>
            </a:endParaRPr>
          </a:p>
        </p:txBody>
      </p:sp>
      <p:sp>
        <p:nvSpPr>
          <p:cNvPr id="24586" name="Rectangle 1032"/>
          <p:cNvSpPr>
            <a:spLocks noChangeArrowheads="1"/>
          </p:cNvSpPr>
          <p:nvPr/>
        </p:nvSpPr>
        <p:spPr bwMode="auto">
          <a:xfrm>
            <a:off x="3575942" y="6144344"/>
            <a:ext cx="1930400" cy="381000"/>
          </a:xfrm>
          <a:prstGeom prst="rect">
            <a:avLst/>
          </a:prstGeom>
          <a:solidFill>
            <a:srgbClr val="92D050"/>
          </a:solidFill>
          <a:ln w="19050">
            <a:solidFill>
              <a:schemeClr val="hlink"/>
            </a:solidFill>
            <a:miter lim="800000"/>
          </a:ln>
        </p:spPr>
        <p:txBody>
          <a:bodyPr wrap="none" anchor="ctr"/>
          <a:lstStyle/>
          <a:p>
            <a:endParaRPr lang="zh-CN" altLang="en-US" b="1">
              <a:solidFill>
                <a:schemeClr val="tx1"/>
              </a:solidFill>
            </a:endParaRPr>
          </a:p>
        </p:txBody>
      </p:sp>
      <p:sp>
        <p:nvSpPr>
          <p:cNvPr id="24587" name="Text Box 1033"/>
          <p:cNvSpPr txBox="1">
            <a:spLocks noChangeArrowheads="1"/>
          </p:cNvSpPr>
          <p:nvPr/>
        </p:nvSpPr>
        <p:spPr bwMode="auto">
          <a:xfrm>
            <a:off x="1583630" y="6157044"/>
            <a:ext cx="909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1</a:t>
            </a:r>
            <a:endParaRPr lang="en-US" altLang="zh-CN" b="1" baseline="-25000">
              <a:solidFill>
                <a:schemeClr val="tx1"/>
              </a:solidFill>
            </a:endParaRPr>
          </a:p>
        </p:txBody>
      </p:sp>
      <p:sp>
        <p:nvSpPr>
          <p:cNvPr id="24588" name="Text Box 1034"/>
          <p:cNvSpPr txBox="1">
            <a:spLocks noChangeArrowheads="1"/>
          </p:cNvSpPr>
          <p:nvPr/>
        </p:nvSpPr>
        <p:spPr bwMode="auto">
          <a:xfrm>
            <a:off x="4325242" y="6157044"/>
            <a:ext cx="709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1</a:t>
            </a:r>
            <a:endParaRPr lang="en-US" altLang="zh-CN" b="1" baseline="-25000">
              <a:solidFill>
                <a:schemeClr val="tx1"/>
              </a:solidFill>
            </a:endParaRPr>
          </a:p>
        </p:txBody>
      </p:sp>
      <p:sp>
        <p:nvSpPr>
          <p:cNvPr id="24589" name="AutoShape 1035"/>
          <p:cNvSpPr>
            <a:spLocks noChangeArrowheads="1"/>
          </p:cNvSpPr>
          <p:nvPr/>
        </p:nvSpPr>
        <p:spPr bwMode="auto">
          <a:xfrm>
            <a:off x="3055242" y="3439244"/>
            <a:ext cx="2971800" cy="393700"/>
          </a:xfrm>
          <a:prstGeom prst="flowChartManualOperation">
            <a:avLst/>
          </a:prstGeom>
          <a:solidFill>
            <a:srgbClr val="00FF00"/>
          </a:solidFill>
          <a:ln w="19050">
            <a:solidFill>
              <a:schemeClr val="bg2"/>
            </a:solidFill>
            <a:miter lim="800000"/>
          </a:ln>
        </p:spPr>
        <p:txBody>
          <a:bodyPr wrap="none" anchor="ctr"/>
          <a:lstStyle/>
          <a:p>
            <a:endParaRPr lang="zh-CN" altLang="en-US" b="1">
              <a:solidFill>
                <a:schemeClr val="tx1"/>
              </a:solidFill>
            </a:endParaRPr>
          </a:p>
        </p:txBody>
      </p:sp>
      <p:sp>
        <p:nvSpPr>
          <p:cNvPr id="24590" name="AutoShape 1036"/>
          <p:cNvSpPr>
            <a:spLocks noChangeArrowheads="1"/>
          </p:cNvSpPr>
          <p:nvPr/>
        </p:nvSpPr>
        <p:spPr bwMode="auto">
          <a:xfrm flipV="1">
            <a:off x="2985392" y="2080344"/>
            <a:ext cx="3086100" cy="393700"/>
          </a:xfrm>
          <a:prstGeom prst="flowChartManualOperation">
            <a:avLst/>
          </a:prstGeom>
          <a:solidFill>
            <a:srgbClr val="00FF00"/>
          </a:solidFill>
          <a:ln w="19050">
            <a:solidFill>
              <a:schemeClr val="bg2"/>
            </a:solidFill>
            <a:miter lim="800000"/>
          </a:ln>
        </p:spPr>
        <p:txBody>
          <a:bodyPr wrap="none" anchor="ctr"/>
          <a:lstStyle/>
          <a:p>
            <a:endParaRPr lang="zh-CN" altLang="en-US" b="1">
              <a:solidFill>
                <a:schemeClr val="tx1"/>
              </a:solidFill>
            </a:endParaRPr>
          </a:p>
        </p:txBody>
      </p:sp>
      <p:sp>
        <p:nvSpPr>
          <p:cNvPr id="24591" name="Freeform 1037"/>
          <p:cNvSpPr/>
          <p:nvPr/>
        </p:nvSpPr>
        <p:spPr bwMode="auto">
          <a:xfrm>
            <a:off x="4674492" y="2753444"/>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19050">
            <a:solidFill>
              <a:schemeClr val="accent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Rectangle 1038"/>
          <p:cNvSpPr>
            <a:spLocks noChangeArrowheads="1"/>
          </p:cNvSpPr>
          <p:nvPr/>
        </p:nvSpPr>
        <p:spPr bwMode="auto">
          <a:xfrm>
            <a:off x="6712842" y="1712044"/>
            <a:ext cx="2120900" cy="3263900"/>
          </a:xfrm>
          <a:prstGeom prst="rect">
            <a:avLst/>
          </a:prstGeom>
          <a:solidFill>
            <a:srgbClr val="99FF99"/>
          </a:solidFill>
          <a:ln w="25400">
            <a:solidFill>
              <a:schemeClr val="bg2"/>
            </a:solidFill>
            <a:miter lim="800000"/>
          </a:ln>
        </p:spPr>
        <p:txBody>
          <a:bodyPr wrap="none" anchor="ctr"/>
          <a:lstStyle/>
          <a:p>
            <a:endParaRPr lang="zh-CN" altLang="en-US" b="1">
              <a:solidFill>
                <a:schemeClr val="tx1"/>
              </a:solidFill>
            </a:endParaRPr>
          </a:p>
        </p:txBody>
      </p:sp>
      <p:sp>
        <p:nvSpPr>
          <p:cNvPr id="24593" name="Text Box 1039"/>
          <p:cNvSpPr txBox="1">
            <a:spLocks noChangeArrowheads="1"/>
          </p:cNvSpPr>
          <p:nvPr/>
        </p:nvSpPr>
        <p:spPr bwMode="auto">
          <a:xfrm>
            <a:off x="6843017" y="1923182"/>
            <a:ext cx="20494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2000" b="1">
                <a:solidFill>
                  <a:schemeClr val="tx1"/>
                </a:solidFill>
              </a:rPr>
              <a:t>48 </a:t>
            </a:r>
            <a:r>
              <a:rPr lang="en-US" altLang="zh-CN" sz="2000" b="1">
                <a:solidFill>
                  <a:schemeClr val="tx1"/>
                </a:solidFill>
              </a:rPr>
              <a:t>bit subkey</a:t>
            </a:r>
            <a:endParaRPr lang="en-US" altLang="zh-CN" sz="2000" b="1">
              <a:solidFill>
                <a:schemeClr val="tx1"/>
              </a:solidFill>
            </a:endParaRPr>
          </a:p>
          <a:p>
            <a:pPr eaLnBrk="1" hangingPunct="1"/>
            <a:r>
              <a:rPr lang="en-US" altLang="zh-CN" sz="2000" b="1">
                <a:solidFill>
                  <a:schemeClr val="tx1"/>
                </a:solidFill>
              </a:rPr>
              <a:t>Generator</a:t>
            </a:r>
            <a:endParaRPr lang="en-US" altLang="zh-CN" sz="2000" b="1">
              <a:solidFill>
                <a:schemeClr val="tx1"/>
              </a:solidFill>
            </a:endParaRPr>
          </a:p>
          <a:p>
            <a:pPr eaLnBrk="1" hangingPunct="1"/>
            <a:r>
              <a:rPr lang="en-US" altLang="zh-CN" sz="2000" b="1">
                <a:solidFill>
                  <a:schemeClr val="tx1"/>
                </a:solidFill>
              </a:rPr>
              <a:t>K</a:t>
            </a:r>
            <a:r>
              <a:rPr lang="en-US" altLang="zh-CN" sz="2000" b="1" baseline="-25000">
                <a:solidFill>
                  <a:schemeClr val="tx1"/>
                </a:solidFill>
              </a:rPr>
              <a:t>48</a:t>
            </a:r>
            <a:r>
              <a:rPr lang="en-US" altLang="zh-CN" sz="2000" b="1">
                <a:solidFill>
                  <a:schemeClr val="tx1"/>
                </a:solidFill>
              </a:rPr>
              <a:t> = g(i,K</a:t>
            </a:r>
            <a:r>
              <a:rPr lang="en-US" altLang="zh-CN" sz="2000" b="1" baseline="-25000">
                <a:solidFill>
                  <a:schemeClr val="tx1"/>
                </a:solidFill>
              </a:rPr>
              <a:t>56</a:t>
            </a:r>
            <a:r>
              <a:rPr lang="en-US" altLang="zh-CN" sz="2000" b="1">
                <a:solidFill>
                  <a:schemeClr val="tx1"/>
                </a:solidFill>
              </a:rPr>
              <a:t>)</a:t>
            </a:r>
            <a:endParaRPr lang="en-US" altLang="zh-CN" sz="2000" b="1">
              <a:solidFill>
                <a:schemeClr val="tx1"/>
              </a:solidFill>
            </a:endParaRPr>
          </a:p>
          <a:p>
            <a:pPr eaLnBrk="1" hangingPunct="1"/>
            <a:endParaRPr lang="en-US" altLang="zh-CN" sz="2000" b="1">
              <a:solidFill>
                <a:schemeClr val="tx1"/>
              </a:solidFill>
            </a:endParaRPr>
          </a:p>
          <a:p>
            <a:pPr eaLnBrk="1" hangingPunct="1"/>
            <a:r>
              <a:rPr lang="en-US" altLang="zh-CN" sz="2000" b="1">
                <a:solidFill>
                  <a:schemeClr val="tx1"/>
                </a:solidFill>
              </a:rPr>
              <a:t>(The key for </a:t>
            </a:r>
            <a:endParaRPr lang="en-US" altLang="zh-CN" sz="2000" b="1">
              <a:solidFill>
                <a:schemeClr val="tx1"/>
              </a:solidFill>
            </a:endParaRPr>
          </a:p>
          <a:p>
            <a:pPr eaLnBrk="1" hangingPunct="1"/>
            <a:r>
              <a:rPr lang="en-US" altLang="zh-CN" sz="2000" b="1">
                <a:solidFill>
                  <a:schemeClr val="tx1"/>
                </a:solidFill>
              </a:rPr>
              <a:t>each round is</a:t>
            </a:r>
            <a:endParaRPr lang="en-US" altLang="zh-CN" sz="2000" b="1">
              <a:solidFill>
                <a:schemeClr val="tx1"/>
              </a:solidFill>
            </a:endParaRPr>
          </a:p>
          <a:p>
            <a:pPr eaLnBrk="1" hangingPunct="1"/>
            <a:r>
              <a:rPr lang="en-US" altLang="zh-CN" sz="2000" b="1">
                <a:solidFill>
                  <a:schemeClr val="tx1"/>
                </a:solidFill>
              </a:rPr>
              <a:t>deterministically</a:t>
            </a:r>
            <a:endParaRPr lang="en-US" altLang="zh-CN" sz="2000" b="1">
              <a:solidFill>
                <a:schemeClr val="tx1"/>
              </a:solidFill>
            </a:endParaRPr>
          </a:p>
          <a:p>
            <a:pPr eaLnBrk="1" hangingPunct="1"/>
            <a:r>
              <a:rPr lang="en-US" altLang="zh-CN" sz="2000" b="1">
                <a:solidFill>
                  <a:schemeClr val="tx1"/>
                </a:solidFill>
              </a:rPr>
              <a:t>found from the </a:t>
            </a:r>
            <a:endParaRPr lang="en-US" altLang="zh-CN" sz="2000" b="1">
              <a:solidFill>
                <a:schemeClr val="tx1"/>
              </a:solidFill>
            </a:endParaRPr>
          </a:p>
          <a:p>
            <a:pPr eaLnBrk="1" hangingPunct="1"/>
            <a:r>
              <a:rPr lang="en-US" altLang="zh-CN" sz="2000" b="1">
                <a:solidFill>
                  <a:schemeClr val="tx1"/>
                </a:solidFill>
              </a:rPr>
              <a:t>input 56 bit key).</a:t>
            </a:r>
            <a:endParaRPr lang="en-US" altLang="zh-CN" sz="2000" b="1">
              <a:solidFill>
                <a:schemeClr val="tx1"/>
              </a:solidFill>
            </a:endParaRPr>
          </a:p>
        </p:txBody>
      </p:sp>
      <p:sp>
        <p:nvSpPr>
          <p:cNvPr id="24594" name="Freeform 1040"/>
          <p:cNvSpPr/>
          <p:nvPr/>
        </p:nvSpPr>
        <p:spPr bwMode="auto">
          <a:xfrm>
            <a:off x="1645542" y="1407244"/>
            <a:ext cx="2692400" cy="3937000"/>
          </a:xfrm>
          <a:custGeom>
            <a:avLst/>
            <a:gdLst>
              <a:gd name="T0" fmla="*/ 0 w 1696"/>
              <a:gd name="T1" fmla="*/ 0 h 2480"/>
              <a:gd name="T2" fmla="*/ 0 w 1696"/>
              <a:gd name="T3" fmla="*/ 2147483647 h 2480"/>
              <a:gd name="T4" fmla="*/ 2147483647 w 1696"/>
              <a:gd name="T5" fmla="*/ 2147483647 h 2480"/>
              <a:gd name="T6" fmla="*/ 2147483647 w 1696"/>
              <a:gd name="T7" fmla="*/ 2147483647 h 2480"/>
              <a:gd name="T8" fmla="*/ 0 60000 65536"/>
              <a:gd name="T9" fmla="*/ 0 60000 65536"/>
              <a:gd name="T10" fmla="*/ 0 60000 65536"/>
              <a:gd name="T11" fmla="*/ 0 60000 65536"/>
              <a:gd name="T12" fmla="*/ 0 w 1696"/>
              <a:gd name="T13" fmla="*/ 0 h 2480"/>
              <a:gd name="T14" fmla="*/ 1696 w 1696"/>
              <a:gd name="T15" fmla="*/ 2480 h 2480"/>
            </a:gdLst>
            <a:ahLst/>
            <a:cxnLst>
              <a:cxn ang="T8">
                <a:pos x="T0" y="T1"/>
              </a:cxn>
              <a:cxn ang="T9">
                <a:pos x="T2" y="T3"/>
              </a:cxn>
              <a:cxn ang="T10">
                <a:pos x="T4" y="T5"/>
              </a:cxn>
              <a:cxn ang="T11">
                <a:pos x="T6" y="T7"/>
              </a:cxn>
            </a:cxnLst>
            <a:rect l="T12" t="T13" r="T14" b="T15"/>
            <a:pathLst>
              <a:path w="1696" h="2480">
                <a:moveTo>
                  <a:pt x="0" y="0"/>
                </a:moveTo>
                <a:lnTo>
                  <a:pt x="0" y="1552"/>
                </a:lnTo>
                <a:lnTo>
                  <a:pt x="1008" y="2480"/>
                </a:lnTo>
                <a:lnTo>
                  <a:pt x="1696" y="2480"/>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Line 1041"/>
          <p:cNvSpPr>
            <a:spLocks noChangeShapeType="1"/>
          </p:cNvSpPr>
          <p:nvPr/>
        </p:nvSpPr>
        <p:spPr bwMode="auto">
          <a:xfrm>
            <a:off x="4526855" y="1412007"/>
            <a:ext cx="4762" cy="66675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6" name="Line 1042"/>
          <p:cNvSpPr>
            <a:spLocks noChangeShapeType="1"/>
          </p:cNvSpPr>
          <p:nvPr/>
        </p:nvSpPr>
        <p:spPr bwMode="auto">
          <a:xfrm>
            <a:off x="4512567" y="2469282"/>
            <a:ext cx="0" cy="2952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1043"/>
          <p:cNvSpPr>
            <a:spLocks noChangeShapeType="1"/>
          </p:cNvSpPr>
          <p:nvPr/>
        </p:nvSpPr>
        <p:spPr bwMode="auto">
          <a:xfrm>
            <a:off x="4507805" y="3150319"/>
            <a:ext cx="0" cy="2952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Line 1044"/>
          <p:cNvSpPr>
            <a:spLocks noChangeShapeType="1"/>
          </p:cNvSpPr>
          <p:nvPr/>
        </p:nvSpPr>
        <p:spPr bwMode="auto">
          <a:xfrm>
            <a:off x="4507805" y="3829769"/>
            <a:ext cx="0" cy="5810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Line 1045"/>
          <p:cNvSpPr>
            <a:spLocks noChangeShapeType="1"/>
          </p:cNvSpPr>
          <p:nvPr/>
        </p:nvSpPr>
        <p:spPr bwMode="auto">
          <a:xfrm>
            <a:off x="4514155" y="4794969"/>
            <a:ext cx="0" cy="3524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AutoShape 1046"/>
          <p:cNvSpPr>
            <a:spLocks noChangeArrowheads="1"/>
          </p:cNvSpPr>
          <p:nvPr/>
        </p:nvSpPr>
        <p:spPr bwMode="auto">
          <a:xfrm>
            <a:off x="4325242" y="5153744"/>
            <a:ext cx="381000" cy="381000"/>
          </a:xfrm>
          <a:prstGeom prst="flowChartOr">
            <a:avLst/>
          </a:prstGeom>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601" name="Rectangle 1047"/>
          <p:cNvSpPr>
            <a:spLocks noChangeArrowheads="1"/>
          </p:cNvSpPr>
          <p:nvPr/>
        </p:nvSpPr>
        <p:spPr bwMode="auto">
          <a:xfrm>
            <a:off x="3407667" y="4417144"/>
            <a:ext cx="2216150" cy="381000"/>
          </a:xfrm>
          <a:prstGeom prst="rect">
            <a:avLst/>
          </a:prstGeom>
          <a:solidFill>
            <a:srgbClr val="00FF00"/>
          </a:solidFill>
          <a:ln w="19050">
            <a:solidFill>
              <a:schemeClr val="bg2"/>
            </a:solidFill>
            <a:miter lim="800000"/>
          </a:ln>
        </p:spPr>
        <p:txBody>
          <a:bodyPr wrap="none" anchor="ctr"/>
          <a:lstStyle/>
          <a:p>
            <a:endParaRPr lang="zh-CN" altLang="en-US" b="1">
              <a:solidFill>
                <a:schemeClr val="tx1"/>
              </a:solidFill>
            </a:endParaRPr>
          </a:p>
        </p:txBody>
      </p:sp>
      <p:sp>
        <p:nvSpPr>
          <p:cNvPr id="24602" name="Line 1048"/>
          <p:cNvSpPr>
            <a:spLocks noChangeShapeType="1"/>
          </p:cNvSpPr>
          <p:nvPr/>
        </p:nvSpPr>
        <p:spPr bwMode="auto">
          <a:xfrm>
            <a:off x="4514155" y="5544269"/>
            <a:ext cx="0" cy="6000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Freeform 1049"/>
          <p:cNvSpPr/>
          <p:nvPr/>
        </p:nvSpPr>
        <p:spPr bwMode="auto">
          <a:xfrm>
            <a:off x="1683642" y="1702519"/>
            <a:ext cx="2838450" cy="4429125"/>
          </a:xfrm>
          <a:custGeom>
            <a:avLst/>
            <a:gdLst>
              <a:gd name="T0" fmla="*/ 2147483647 w 1788"/>
              <a:gd name="T1" fmla="*/ 0 h 2790"/>
              <a:gd name="T2" fmla="*/ 2147483647 w 1788"/>
              <a:gd name="T3" fmla="*/ 0 h 2790"/>
              <a:gd name="T4" fmla="*/ 0 w 1788"/>
              <a:gd name="T5" fmla="*/ 2147483647 h 2790"/>
              <a:gd name="T6" fmla="*/ 0 w 1788"/>
              <a:gd name="T7" fmla="*/ 2147483647 h 2790"/>
              <a:gd name="T8" fmla="*/ 0 60000 65536"/>
              <a:gd name="T9" fmla="*/ 0 60000 65536"/>
              <a:gd name="T10" fmla="*/ 0 60000 65536"/>
              <a:gd name="T11" fmla="*/ 0 60000 65536"/>
              <a:gd name="T12" fmla="*/ 0 w 1788"/>
              <a:gd name="T13" fmla="*/ 0 h 2790"/>
              <a:gd name="T14" fmla="*/ 1788 w 1788"/>
              <a:gd name="T15" fmla="*/ 2790 h 2790"/>
            </a:gdLst>
            <a:ahLst/>
            <a:cxnLst>
              <a:cxn ang="T8">
                <a:pos x="T0" y="T1"/>
              </a:cxn>
              <a:cxn ang="T9">
                <a:pos x="T2" y="T3"/>
              </a:cxn>
              <a:cxn ang="T10">
                <a:pos x="T4" y="T5"/>
              </a:cxn>
              <a:cxn ang="T11">
                <a:pos x="T6" y="T7"/>
              </a:cxn>
            </a:cxnLst>
            <a:rect l="T12" t="T13" r="T14" b="T15"/>
            <a:pathLst>
              <a:path w="1788" h="2790">
                <a:moveTo>
                  <a:pt x="1788" y="0"/>
                </a:moveTo>
                <a:lnTo>
                  <a:pt x="876" y="0"/>
                </a:lnTo>
                <a:lnTo>
                  <a:pt x="0" y="2148"/>
                </a:lnTo>
                <a:lnTo>
                  <a:pt x="0" y="2790"/>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Text Box 1050"/>
          <p:cNvSpPr txBox="1">
            <a:spLocks noChangeArrowheads="1"/>
          </p:cNvSpPr>
          <p:nvPr/>
        </p:nvSpPr>
        <p:spPr bwMode="auto">
          <a:xfrm>
            <a:off x="3439417" y="2102569"/>
            <a:ext cx="2525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Expansion Permutation</a:t>
            </a:r>
            <a:endParaRPr lang="en-US" altLang="zh-CN" b="1">
              <a:solidFill>
                <a:schemeClr val="tx1"/>
              </a:solidFill>
            </a:endParaRPr>
          </a:p>
        </p:txBody>
      </p:sp>
      <p:sp>
        <p:nvSpPr>
          <p:cNvPr id="24605" name="Text Box 1051"/>
          <p:cNvSpPr txBox="1">
            <a:spLocks noChangeArrowheads="1"/>
          </p:cNvSpPr>
          <p:nvPr/>
        </p:nvSpPr>
        <p:spPr bwMode="auto">
          <a:xfrm>
            <a:off x="3563242" y="3445594"/>
            <a:ext cx="2038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S-Box Substitution</a:t>
            </a:r>
            <a:endParaRPr lang="en-US" altLang="zh-CN" b="1">
              <a:solidFill>
                <a:schemeClr val="tx1"/>
              </a:solidFill>
            </a:endParaRPr>
          </a:p>
        </p:txBody>
      </p:sp>
      <p:sp>
        <p:nvSpPr>
          <p:cNvPr id="24606" name="Text Box 1052"/>
          <p:cNvSpPr txBox="1">
            <a:spLocks noChangeArrowheads="1"/>
          </p:cNvSpPr>
          <p:nvPr/>
        </p:nvSpPr>
        <p:spPr bwMode="auto">
          <a:xfrm>
            <a:off x="3601342" y="4417144"/>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P-Box Permutation</a:t>
            </a:r>
            <a:endParaRPr lang="en-US" altLang="zh-CN" b="1">
              <a:solidFill>
                <a:schemeClr val="tx1"/>
              </a:solidFill>
            </a:endParaRPr>
          </a:p>
        </p:txBody>
      </p:sp>
      <p:sp>
        <p:nvSpPr>
          <p:cNvPr id="24607" name="Text Box 1053"/>
          <p:cNvSpPr txBox="1">
            <a:spLocks noChangeArrowheads="1"/>
          </p:cNvSpPr>
          <p:nvPr/>
        </p:nvSpPr>
        <p:spPr bwMode="auto">
          <a:xfrm>
            <a:off x="4537967" y="14961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08" name="Text Box 1054"/>
          <p:cNvSpPr txBox="1">
            <a:spLocks noChangeArrowheads="1"/>
          </p:cNvSpPr>
          <p:nvPr/>
        </p:nvSpPr>
        <p:spPr bwMode="auto">
          <a:xfrm>
            <a:off x="4029967" y="2435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endParaRPr lang="zh-CN" altLang="en-US" b="1">
              <a:solidFill>
                <a:schemeClr val="tx1"/>
              </a:solidFill>
            </a:endParaRPr>
          </a:p>
        </p:txBody>
      </p:sp>
      <p:sp>
        <p:nvSpPr>
          <p:cNvPr id="24609" name="Text Box 1055"/>
          <p:cNvSpPr txBox="1">
            <a:spLocks noChangeArrowheads="1"/>
          </p:cNvSpPr>
          <p:nvPr/>
        </p:nvSpPr>
        <p:spPr bwMode="auto">
          <a:xfrm>
            <a:off x="5566667" y="2740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endParaRPr lang="zh-CN" altLang="en-US" b="1">
              <a:solidFill>
                <a:schemeClr val="tx1"/>
              </a:solidFill>
            </a:endParaRPr>
          </a:p>
        </p:txBody>
      </p:sp>
      <p:sp>
        <p:nvSpPr>
          <p:cNvPr id="24610" name="Text Box 1056"/>
          <p:cNvSpPr txBox="1">
            <a:spLocks noChangeArrowheads="1"/>
          </p:cNvSpPr>
          <p:nvPr/>
        </p:nvSpPr>
        <p:spPr bwMode="auto">
          <a:xfrm>
            <a:off x="4042667" y="3070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endParaRPr lang="zh-CN" altLang="en-US" b="1">
              <a:solidFill>
                <a:schemeClr val="tx1"/>
              </a:solidFill>
            </a:endParaRPr>
          </a:p>
        </p:txBody>
      </p:sp>
      <p:sp>
        <p:nvSpPr>
          <p:cNvPr id="24611" name="Text Box 1057"/>
          <p:cNvSpPr txBox="1">
            <a:spLocks noChangeArrowheads="1"/>
          </p:cNvSpPr>
          <p:nvPr/>
        </p:nvSpPr>
        <p:spPr bwMode="auto">
          <a:xfrm>
            <a:off x="4525267" y="3883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12" name="Text Box 1058"/>
          <p:cNvSpPr txBox="1">
            <a:spLocks noChangeArrowheads="1"/>
          </p:cNvSpPr>
          <p:nvPr/>
        </p:nvSpPr>
        <p:spPr bwMode="auto">
          <a:xfrm>
            <a:off x="4588767" y="4823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13" name="Text Box 1059"/>
          <p:cNvSpPr txBox="1">
            <a:spLocks noChangeArrowheads="1"/>
          </p:cNvSpPr>
          <p:nvPr/>
        </p:nvSpPr>
        <p:spPr bwMode="auto">
          <a:xfrm>
            <a:off x="4512567" y="56236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14" name="Text Box 1060"/>
          <p:cNvSpPr txBox="1">
            <a:spLocks noChangeArrowheads="1"/>
          </p:cNvSpPr>
          <p:nvPr/>
        </p:nvSpPr>
        <p:spPr bwMode="auto">
          <a:xfrm>
            <a:off x="1705867" y="5534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15" name="Text Box 1061"/>
          <p:cNvSpPr txBox="1">
            <a:spLocks noChangeArrowheads="1"/>
          </p:cNvSpPr>
          <p:nvPr/>
        </p:nvSpPr>
        <p:spPr bwMode="auto">
          <a:xfrm>
            <a:off x="1667767" y="1521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3" name="圆角矩形 2"/>
          <p:cNvSpPr/>
          <p:nvPr/>
        </p:nvSpPr>
        <p:spPr>
          <a:xfrm>
            <a:off x="2843808" y="1859386"/>
            <a:ext cx="3456384" cy="3111796"/>
          </a:xfrm>
          <a:prstGeom prst="roundRect">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2"/>
          <p:cNvSpPr>
            <a:spLocks noGrp="1" noChangeArrowheads="1"/>
          </p:cNvSpPr>
          <p:nvPr>
            <p:ph type="title"/>
          </p:nvPr>
        </p:nvSpPr>
        <p:spPr>
          <a:xfrm>
            <a:off x="457200" y="44624"/>
            <a:ext cx="8229600" cy="898154"/>
          </a:xfrm>
        </p:spPr>
        <p:txBody>
          <a:bodyPr>
            <a:normAutofit/>
          </a:bodyPr>
          <a:lstStyle/>
          <a:p>
            <a:pPr eaLnBrk="1" hangingPunct="1">
              <a:defRPr/>
            </a:pPr>
            <a:r>
              <a:rPr lang="zh-CN" altLang="en-US" smtClean="0">
                <a:latin typeface="华文行楷" pitchFamily="2" charset="-122"/>
              </a:rPr>
              <a:t>子密钥的产生</a:t>
            </a:r>
            <a:endParaRPr lang="zh-CN" altLang="en-US" smtClean="0">
              <a:latin typeface="华文行楷" pitchFamily="2" charset="-122"/>
            </a:endParaRPr>
          </a:p>
        </p:txBody>
      </p:sp>
      <p:grpSp>
        <p:nvGrpSpPr>
          <p:cNvPr id="91140" name="Group 3"/>
          <p:cNvGrpSpPr/>
          <p:nvPr/>
        </p:nvGrpSpPr>
        <p:grpSpPr bwMode="auto">
          <a:xfrm>
            <a:off x="228601" y="764704"/>
            <a:ext cx="7914735" cy="5877606"/>
            <a:chOff x="133" y="161"/>
            <a:chExt cx="5174" cy="4148"/>
          </a:xfrm>
        </p:grpSpPr>
        <p:sp>
          <p:nvSpPr>
            <p:cNvPr id="91142" name="Rectangle 4"/>
            <p:cNvSpPr>
              <a:spLocks noChangeArrowheads="1"/>
            </p:cNvSpPr>
            <p:nvPr/>
          </p:nvSpPr>
          <p:spPr bwMode="ltGray">
            <a:xfrm>
              <a:off x="665" y="161"/>
              <a:ext cx="2038"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000" b="1">
                  <a:solidFill>
                    <a:schemeClr val="tx1"/>
                  </a:solidFill>
                </a:rPr>
                <a:t>64位密钥</a:t>
              </a:r>
              <a:endParaRPr kumimoji="1" lang="zh-CN" altLang="en-US" sz="2000" b="1">
                <a:solidFill>
                  <a:schemeClr val="tx1"/>
                </a:solidFill>
              </a:endParaRPr>
            </a:p>
          </p:txBody>
        </p:sp>
        <p:grpSp>
          <p:nvGrpSpPr>
            <p:cNvPr id="91143" name="Group 5"/>
            <p:cNvGrpSpPr/>
            <p:nvPr/>
          </p:nvGrpSpPr>
          <p:grpSpPr bwMode="auto">
            <a:xfrm>
              <a:off x="1063" y="641"/>
              <a:ext cx="1064" cy="336"/>
              <a:chOff x="2064" y="1440"/>
              <a:chExt cx="1440" cy="336"/>
            </a:xfrm>
          </p:grpSpPr>
          <p:sp>
            <p:nvSpPr>
              <p:cNvPr id="91189" name="AutoShape 6"/>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ln>
            </p:spPr>
            <p:txBody>
              <a:bodyPr wrap="none" anchor="ctr"/>
              <a:lstStyle/>
              <a:p>
                <a:endParaRPr lang="zh-CN" altLang="en-US" sz="1600" b="1">
                  <a:solidFill>
                    <a:schemeClr val="tx1"/>
                  </a:solidFill>
                </a:endParaRPr>
              </a:p>
            </p:txBody>
          </p:sp>
          <p:sp>
            <p:nvSpPr>
              <p:cNvPr id="91190" name="Rectangle 7"/>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000" b="1">
                    <a:solidFill>
                      <a:schemeClr val="tx1"/>
                    </a:solidFill>
                  </a:rPr>
                  <a:t>置换选择1</a:t>
                </a:r>
                <a:endParaRPr kumimoji="1" lang="zh-CN" altLang="en-US" sz="2000" b="1">
                  <a:solidFill>
                    <a:schemeClr val="tx1"/>
                  </a:solidFill>
                </a:endParaRPr>
              </a:p>
            </p:txBody>
          </p:sp>
        </p:grpSp>
        <p:sp>
          <p:nvSpPr>
            <p:cNvPr id="91144" name="Rectangle 8"/>
            <p:cNvSpPr>
              <a:spLocks noChangeArrowheads="1"/>
            </p:cNvSpPr>
            <p:nvPr/>
          </p:nvSpPr>
          <p:spPr bwMode="ltGray">
            <a:xfrm>
              <a:off x="133" y="1169"/>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endParaRPr kumimoji="1" lang="zh-CN" altLang="en-US" sz="2000" b="1">
                <a:solidFill>
                  <a:schemeClr val="tx1"/>
                </a:solidFill>
              </a:endParaRPr>
            </a:p>
          </p:txBody>
        </p:sp>
        <p:sp>
          <p:nvSpPr>
            <p:cNvPr id="91145" name="Rectangle 9"/>
            <p:cNvSpPr>
              <a:spLocks noChangeArrowheads="1"/>
            </p:cNvSpPr>
            <p:nvPr/>
          </p:nvSpPr>
          <p:spPr bwMode="ltGray">
            <a:xfrm>
              <a:off x="1817" y="1169"/>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endParaRPr kumimoji="1" lang="zh-CN" altLang="en-US" sz="2000" b="1">
                <a:solidFill>
                  <a:schemeClr val="tx1"/>
                </a:solidFill>
              </a:endParaRPr>
            </a:p>
          </p:txBody>
        </p:sp>
        <p:sp>
          <p:nvSpPr>
            <p:cNvPr id="91146" name="AutoShape 10"/>
            <p:cNvSpPr>
              <a:spLocks noChangeArrowheads="1"/>
            </p:cNvSpPr>
            <p:nvPr/>
          </p:nvSpPr>
          <p:spPr bwMode="ltGray">
            <a:xfrm>
              <a:off x="443" y="1697"/>
              <a:ext cx="753" cy="240"/>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000" b="1">
                  <a:solidFill>
                    <a:schemeClr val="tx1"/>
                  </a:solidFill>
                </a:rPr>
                <a:t>循环左移</a:t>
              </a:r>
              <a:endParaRPr kumimoji="1" lang="zh-CN" altLang="en-US" sz="2000" b="1">
                <a:solidFill>
                  <a:schemeClr val="tx1"/>
                </a:solidFill>
              </a:endParaRPr>
            </a:p>
          </p:txBody>
        </p:sp>
        <p:sp>
          <p:nvSpPr>
            <p:cNvPr id="91147" name="AutoShape 11"/>
            <p:cNvSpPr>
              <a:spLocks noChangeArrowheads="1"/>
            </p:cNvSpPr>
            <p:nvPr/>
          </p:nvSpPr>
          <p:spPr bwMode="ltGray">
            <a:xfrm>
              <a:off x="2127" y="1697"/>
              <a:ext cx="753" cy="240"/>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000" b="1">
                  <a:solidFill>
                    <a:schemeClr val="tx1"/>
                  </a:solidFill>
                </a:rPr>
                <a:t>循环左移</a:t>
              </a:r>
              <a:endParaRPr kumimoji="1" lang="zh-CN" altLang="en-US" sz="2000" b="1">
                <a:solidFill>
                  <a:schemeClr val="tx1"/>
                </a:solidFill>
              </a:endParaRPr>
            </a:p>
          </p:txBody>
        </p:sp>
        <p:sp>
          <p:nvSpPr>
            <p:cNvPr id="91148" name="Rectangle 12"/>
            <p:cNvSpPr>
              <a:spLocks noChangeArrowheads="1"/>
            </p:cNvSpPr>
            <p:nvPr/>
          </p:nvSpPr>
          <p:spPr bwMode="ltGray">
            <a:xfrm>
              <a:off x="133" y="2177"/>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endParaRPr kumimoji="1" lang="zh-CN" altLang="en-US" sz="2000" b="1">
                <a:solidFill>
                  <a:schemeClr val="tx1"/>
                </a:solidFill>
              </a:endParaRPr>
            </a:p>
          </p:txBody>
        </p:sp>
        <p:sp>
          <p:nvSpPr>
            <p:cNvPr id="91149" name="Rectangle 13"/>
            <p:cNvSpPr>
              <a:spLocks noChangeArrowheads="1"/>
            </p:cNvSpPr>
            <p:nvPr/>
          </p:nvSpPr>
          <p:spPr bwMode="ltGray">
            <a:xfrm>
              <a:off x="1817" y="2177"/>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endParaRPr kumimoji="1" lang="zh-CN" altLang="en-US" sz="2000" b="1">
                <a:solidFill>
                  <a:schemeClr val="tx1"/>
                </a:solidFill>
              </a:endParaRPr>
            </a:p>
          </p:txBody>
        </p:sp>
        <p:grpSp>
          <p:nvGrpSpPr>
            <p:cNvPr id="91150" name="Group 14"/>
            <p:cNvGrpSpPr/>
            <p:nvPr/>
          </p:nvGrpSpPr>
          <p:grpSpPr bwMode="auto">
            <a:xfrm>
              <a:off x="3500" y="2513"/>
              <a:ext cx="1064" cy="336"/>
              <a:chOff x="2064" y="1440"/>
              <a:chExt cx="1440" cy="336"/>
            </a:xfrm>
          </p:grpSpPr>
          <p:sp>
            <p:nvSpPr>
              <p:cNvPr id="91187" name="AutoShape 15"/>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ln>
            </p:spPr>
            <p:txBody>
              <a:bodyPr wrap="none" anchor="ctr"/>
              <a:lstStyle/>
              <a:p>
                <a:endParaRPr lang="zh-CN" altLang="en-US" sz="1600" b="1">
                  <a:solidFill>
                    <a:schemeClr val="tx1"/>
                  </a:solidFill>
                </a:endParaRPr>
              </a:p>
            </p:txBody>
          </p:sp>
          <p:sp>
            <p:nvSpPr>
              <p:cNvPr id="91188" name="Rectangle 16"/>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000" b="1">
                    <a:solidFill>
                      <a:schemeClr val="tx1"/>
                    </a:solidFill>
                  </a:rPr>
                  <a:t>置换选择2</a:t>
                </a:r>
                <a:endParaRPr kumimoji="1" lang="zh-CN" altLang="en-US" sz="2000" b="1">
                  <a:solidFill>
                    <a:schemeClr val="tx1"/>
                  </a:solidFill>
                </a:endParaRPr>
              </a:p>
            </p:txBody>
          </p:sp>
        </p:grpSp>
        <p:sp>
          <p:nvSpPr>
            <p:cNvPr id="91151" name="Line 17"/>
            <p:cNvSpPr>
              <a:spLocks noChangeShapeType="1"/>
            </p:cNvSpPr>
            <p:nvPr/>
          </p:nvSpPr>
          <p:spPr bwMode="ltGray">
            <a:xfrm>
              <a:off x="1639" y="449"/>
              <a:ext cx="0" cy="192"/>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2" name="Line 18"/>
            <p:cNvSpPr>
              <a:spLocks noChangeShapeType="1"/>
            </p:cNvSpPr>
            <p:nvPr/>
          </p:nvSpPr>
          <p:spPr bwMode="ltGray">
            <a:xfrm>
              <a:off x="798" y="1073"/>
              <a:ext cx="0" cy="96"/>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3" name="Line 19"/>
            <p:cNvSpPr>
              <a:spLocks noChangeShapeType="1"/>
            </p:cNvSpPr>
            <p:nvPr/>
          </p:nvSpPr>
          <p:spPr bwMode="ltGray">
            <a:xfrm>
              <a:off x="2481" y="1073"/>
              <a:ext cx="0" cy="96"/>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4" name="Line 20"/>
            <p:cNvSpPr>
              <a:spLocks noChangeShapeType="1"/>
            </p:cNvSpPr>
            <p:nvPr/>
          </p:nvSpPr>
          <p:spPr bwMode="ltGray">
            <a:xfrm>
              <a:off x="798" y="1073"/>
              <a:ext cx="1683" cy="0"/>
            </a:xfrm>
            <a:prstGeom prst="line">
              <a:avLst/>
            </a:prstGeom>
            <a:noFill/>
            <a:ln w="9525" cap="rnd">
              <a:solidFill>
                <a:srgbClr val="969696"/>
              </a:solidFill>
              <a:round/>
            </a:ln>
          </p:spPr>
          <p:txBody>
            <a:bodyPr wrap="none" anchor="ctr"/>
            <a:lstStyle/>
            <a:p>
              <a:endParaRPr lang="zh-CN" altLang="en-US" sz="1600" b="1"/>
            </a:p>
          </p:txBody>
        </p:sp>
        <p:sp>
          <p:nvSpPr>
            <p:cNvPr id="91155" name="Line 21"/>
            <p:cNvSpPr>
              <a:spLocks noChangeShapeType="1"/>
            </p:cNvSpPr>
            <p:nvPr/>
          </p:nvSpPr>
          <p:spPr bwMode="ltGray">
            <a:xfrm>
              <a:off x="1595" y="977"/>
              <a:ext cx="0" cy="96"/>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6" name="Line 22"/>
            <p:cNvSpPr>
              <a:spLocks noChangeShapeType="1"/>
            </p:cNvSpPr>
            <p:nvPr/>
          </p:nvSpPr>
          <p:spPr bwMode="ltGray">
            <a:xfrm>
              <a:off x="842" y="1457"/>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7" name="Line 23"/>
            <p:cNvSpPr>
              <a:spLocks noChangeShapeType="1"/>
            </p:cNvSpPr>
            <p:nvPr/>
          </p:nvSpPr>
          <p:spPr bwMode="ltGray">
            <a:xfrm>
              <a:off x="842" y="1937"/>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8" name="Line 24"/>
            <p:cNvSpPr>
              <a:spLocks noChangeShapeType="1"/>
            </p:cNvSpPr>
            <p:nvPr/>
          </p:nvSpPr>
          <p:spPr bwMode="ltGray">
            <a:xfrm>
              <a:off x="2481" y="1457"/>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59" name="Line 25"/>
            <p:cNvSpPr>
              <a:spLocks noChangeShapeType="1"/>
            </p:cNvSpPr>
            <p:nvPr/>
          </p:nvSpPr>
          <p:spPr bwMode="ltGray">
            <a:xfrm>
              <a:off x="2481" y="1937"/>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60" name="Line 26"/>
            <p:cNvSpPr>
              <a:spLocks noChangeShapeType="1"/>
            </p:cNvSpPr>
            <p:nvPr/>
          </p:nvSpPr>
          <p:spPr bwMode="ltGray">
            <a:xfrm>
              <a:off x="842" y="2657"/>
              <a:ext cx="2658" cy="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61" name="Line 27"/>
            <p:cNvSpPr>
              <a:spLocks noChangeShapeType="1"/>
            </p:cNvSpPr>
            <p:nvPr/>
          </p:nvSpPr>
          <p:spPr bwMode="ltGray">
            <a:xfrm>
              <a:off x="842" y="2465"/>
              <a:ext cx="0" cy="192"/>
            </a:xfrm>
            <a:prstGeom prst="line">
              <a:avLst/>
            </a:prstGeom>
            <a:noFill/>
            <a:ln w="9525" cap="rnd">
              <a:solidFill>
                <a:srgbClr val="969696"/>
              </a:solidFill>
              <a:round/>
            </a:ln>
          </p:spPr>
          <p:txBody>
            <a:bodyPr wrap="none" anchor="ctr"/>
            <a:lstStyle/>
            <a:p>
              <a:endParaRPr lang="zh-CN" altLang="en-US" sz="1600" b="1"/>
            </a:p>
          </p:txBody>
        </p:sp>
        <p:sp>
          <p:nvSpPr>
            <p:cNvPr id="91162" name="Line 28"/>
            <p:cNvSpPr>
              <a:spLocks noChangeShapeType="1"/>
            </p:cNvSpPr>
            <p:nvPr/>
          </p:nvSpPr>
          <p:spPr bwMode="ltGray">
            <a:xfrm>
              <a:off x="2481" y="2465"/>
              <a:ext cx="0" cy="192"/>
            </a:xfrm>
            <a:prstGeom prst="line">
              <a:avLst/>
            </a:prstGeom>
            <a:noFill/>
            <a:ln w="9525" cap="rnd">
              <a:solidFill>
                <a:srgbClr val="969696"/>
              </a:solidFill>
              <a:round/>
            </a:ln>
          </p:spPr>
          <p:txBody>
            <a:bodyPr wrap="none" anchor="ctr"/>
            <a:lstStyle/>
            <a:p>
              <a:endParaRPr lang="zh-CN" altLang="en-US" sz="1600" b="1"/>
            </a:p>
          </p:txBody>
        </p:sp>
        <p:sp>
          <p:nvSpPr>
            <p:cNvPr id="91163" name="Line 29"/>
            <p:cNvSpPr>
              <a:spLocks noChangeShapeType="1"/>
            </p:cNvSpPr>
            <p:nvPr/>
          </p:nvSpPr>
          <p:spPr bwMode="ltGray">
            <a:xfrm>
              <a:off x="4564" y="2705"/>
              <a:ext cx="664" cy="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64" name="Text Box 30"/>
            <p:cNvSpPr txBox="1">
              <a:spLocks noChangeArrowheads="1"/>
            </p:cNvSpPr>
            <p:nvPr/>
          </p:nvSpPr>
          <p:spPr bwMode="ltGray">
            <a:xfrm>
              <a:off x="4722" y="2346"/>
              <a:ext cx="306" cy="282"/>
            </a:xfrm>
            <a:prstGeom prst="rect">
              <a:avLst/>
            </a:prstGeom>
            <a:noFill/>
            <a:ln w="9525" cap="rnd">
              <a:noFill/>
              <a:miter lim="800000"/>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1</a:t>
              </a:r>
              <a:endParaRPr kumimoji="1" lang="en-US" altLang="zh-CN" sz="2000" b="1">
                <a:solidFill>
                  <a:schemeClr val="tx1"/>
                </a:solidFill>
              </a:endParaRPr>
            </a:p>
          </p:txBody>
        </p:sp>
        <p:sp>
          <p:nvSpPr>
            <p:cNvPr id="91165" name="Text Box 31"/>
            <p:cNvSpPr txBox="1">
              <a:spLocks noChangeArrowheads="1"/>
            </p:cNvSpPr>
            <p:nvPr/>
          </p:nvSpPr>
          <p:spPr bwMode="ltGray">
            <a:xfrm>
              <a:off x="4590" y="2731"/>
              <a:ext cx="567"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(48位)</a:t>
              </a:r>
              <a:endParaRPr kumimoji="1" lang="zh-CN" altLang="en-US" sz="2000" b="1">
                <a:solidFill>
                  <a:schemeClr val="tx1"/>
                </a:solidFill>
              </a:endParaRPr>
            </a:p>
          </p:txBody>
        </p:sp>
        <p:sp>
          <p:nvSpPr>
            <p:cNvPr id="91166" name="Text Box 32"/>
            <p:cNvSpPr txBox="1">
              <a:spLocks noChangeArrowheads="1"/>
            </p:cNvSpPr>
            <p:nvPr/>
          </p:nvSpPr>
          <p:spPr bwMode="ltGray">
            <a:xfrm>
              <a:off x="2909" y="2635"/>
              <a:ext cx="568"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(56位)</a:t>
              </a:r>
              <a:endParaRPr kumimoji="1" lang="zh-CN" altLang="en-US" sz="2000" b="1">
                <a:solidFill>
                  <a:schemeClr val="tx1"/>
                </a:solidFill>
              </a:endParaRPr>
            </a:p>
          </p:txBody>
        </p:sp>
        <p:sp>
          <p:nvSpPr>
            <p:cNvPr id="91167" name="AutoShape 33"/>
            <p:cNvSpPr>
              <a:spLocks noChangeArrowheads="1"/>
            </p:cNvSpPr>
            <p:nvPr/>
          </p:nvSpPr>
          <p:spPr bwMode="ltGray">
            <a:xfrm>
              <a:off x="443" y="2993"/>
              <a:ext cx="753" cy="240"/>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000" b="1">
                  <a:solidFill>
                    <a:schemeClr val="tx1"/>
                  </a:solidFill>
                </a:rPr>
                <a:t>循环左移</a:t>
              </a:r>
              <a:endParaRPr kumimoji="1" lang="zh-CN" altLang="en-US" sz="2000" b="1">
                <a:solidFill>
                  <a:schemeClr val="tx1"/>
                </a:solidFill>
              </a:endParaRPr>
            </a:p>
          </p:txBody>
        </p:sp>
        <p:sp>
          <p:nvSpPr>
            <p:cNvPr id="91168" name="AutoShape 34"/>
            <p:cNvSpPr>
              <a:spLocks noChangeArrowheads="1"/>
            </p:cNvSpPr>
            <p:nvPr/>
          </p:nvSpPr>
          <p:spPr bwMode="ltGray">
            <a:xfrm>
              <a:off x="2127" y="2993"/>
              <a:ext cx="753" cy="240"/>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000" b="1">
                  <a:solidFill>
                    <a:schemeClr val="tx1"/>
                  </a:solidFill>
                </a:rPr>
                <a:t>循环左移</a:t>
              </a:r>
              <a:endParaRPr kumimoji="1" lang="zh-CN" altLang="en-US" sz="2000" b="1">
                <a:solidFill>
                  <a:schemeClr val="tx1"/>
                </a:solidFill>
              </a:endParaRPr>
            </a:p>
          </p:txBody>
        </p:sp>
        <p:sp>
          <p:nvSpPr>
            <p:cNvPr id="91169" name="Rectangle 35"/>
            <p:cNvSpPr>
              <a:spLocks noChangeArrowheads="1"/>
            </p:cNvSpPr>
            <p:nvPr/>
          </p:nvSpPr>
          <p:spPr bwMode="ltGray">
            <a:xfrm>
              <a:off x="133" y="3473"/>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endParaRPr kumimoji="1" lang="zh-CN" altLang="en-US" sz="2000" b="1">
                <a:solidFill>
                  <a:schemeClr val="tx1"/>
                </a:solidFill>
              </a:endParaRPr>
            </a:p>
          </p:txBody>
        </p:sp>
        <p:sp>
          <p:nvSpPr>
            <p:cNvPr id="91170" name="Rectangle 36"/>
            <p:cNvSpPr>
              <a:spLocks noChangeArrowheads="1"/>
            </p:cNvSpPr>
            <p:nvPr/>
          </p:nvSpPr>
          <p:spPr bwMode="ltGray">
            <a:xfrm>
              <a:off x="1817" y="3473"/>
              <a:ext cx="1373"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endParaRPr kumimoji="1" lang="zh-CN" altLang="en-US" sz="2000" b="1">
                <a:solidFill>
                  <a:schemeClr val="tx1"/>
                </a:solidFill>
              </a:endParaRPr>
            </a:p>
          </p:txBody>
        </p:sp>
        <p:grpSp>
          <p:nvGrpSpPr>
            <p:cNvPr id="91171" name="Group 37"/>
            <p:cNvGrpSpPr/>
            <p:nvPr/>
          </p:nvGrpSpPr>
          <p:grpSpPr bwMode="auto">
            <a:xfrm>
              <a:off x="3500" y="3809"/>
              <a:ext cx="1064" cy="336"/>
              <a:chOff x="2064" y="1440"/>
              <a:chExt cx="1440" cy="336"/>
            </a:xfrm>
          </p:grpSpPr>
          <p:sp>
            <p:nvSpPr>
              <p:cNvPr id="91185" name="AutoShape 38"/>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ln>
            </p:spPr>
            <p:txBody>
              <a:bodyPr wrap="none" anchor="ctr"/>
              <a:lstStyle/>
              <a:p>
                <a:endParaRPr lang="zh-CN" altLang="en-US" sz="1600" b="1">
                  <a:solidFill>
                    <a:schemeClr val="tx1"/>
                  </a:solidFill>
                </a:endParaRPr>
              </a:p>
            </p:txBody>
          </p:sp>
          <p:sp>
            <p:nvSpPr>
              <p:cNvPr id="91186" name="Rectangle 39"/>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000" b="1">
                    <a:solidFill>
                      <a:schemeClr val="tx1"/>
                    </a:solidFill>
                  </a:rPr>
                  <a:t>置换选择2</a:t>
                </a:r>
                <a:endParaRPr kumimoji="1" lang="zh-CN" altLang="en-US" sz="2000" b="1">
                  <a:solidFill>
                    <a:schemeClr val="tx1"/>
                  </a:solidFill>
                </a:endParaRPr>
              </a:p>
            </p:txBody>
          </p:sp>
        </p:grpSp>
        <p:sp>
          <p:nvSpPr>
            <p:cNvPr id="91172" name="Line 40"/>
            <p:cNvSpPr>
              <a:spLocks noChangeShapeType="1"/>
            </p:cNvSpPr>
            <p:nvPr/>
          </p:nvSpPr>
          <p:spPr bwMode="ltGray">
            <a:xfrm>
              <a:off x="842" y="2753"/>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3" name="Line 41"/>
            <p:cNvSpPr>
              <a:spLocks noChangeShapeType="1"/>
            </p:cNvSpPr>
            <p:nvPr/>
          </p:nvSpPr>
          <p:spPr bwMode="ltGray">
            <a:xfrm>
              <a:off x="842" y="3233"/>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4" name="Line 42"/>
            <p:cNvSpPr>
              <a:spLocks noChangeShapeType="1"/>
            </p:cNvSpPr>
            <p:nvPr/>
          </p:nvSpPr>
          <p:spPr bwMode="ltGray">
            <a:xfrm>
              <a:off x="2481" y="2753"/>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5" name="Line 43"/>
            <p:cNvSpPr>
              <a:spLocks noChangeShapeType="1"/>
            </p:cNvSpPr>
            <p:nvPr/>
          </p:nvSpPr>
          <p:spPr bwMode="ltGray">
            <a:xfrm>
              <a:off x="2481" y="3233"/>
              <a:ext cx="0" cy="24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6" name="Line 44"/>
            <p:cNvSpPr>
              <a:spLocks noChangeShapeType="1"/>
            </p:cNvSpPr>
            <p:nvPr/>
          </p:nvSpPr>
          <p:spPr bwMode="ltGray">
            <a:xfrm>
              <a:off x="842" y="3953"/>
              <a:ext cx="2658" cy="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77" name="Line 45"/>
            <p:cNvSpPr>
              <a:spLocks noChangeShapeType="1"/>
            </p:cNvSpPr>
            <p:nvPr/>
          </p:nvSpPr>
          <p:spPr bwMode="ltGray">
            <a:xfrm>
              <a:off x="842" y="3761"/>
              <a:ext cx="0" cy="192"/>
            </a:xfrm>
            <a:prstGeom prst="line">
              <a:avLst/>
            </a:prstGeom>
            <a:noFill/>
            <a:ln w="9525" cap="rnd">
              <a:solidFill>
                <a:srgbClr val="969696"/>
              </a:solidFill>
              <a:round/>
            </a:ln>
          </p:spPr>
          <p:txBody>
            <a:bodyPr wrap="none" anchor="ctr"/>
            <a:lstStyle/>
            <a:p>
              <a:endParaRPr lang="zh-CN" altLang="en-US" sz="1600" b="1"/>
            </a:p>
          </p:txBody>
        </p:sp>
        <p:sp>
          <p:nvSpPr>
            <p:cNvPr id="91178" name="Line 46"/>
            <p:cNvSpPr>
              <a:spLocks noChangeShapeType="1"/>
            </p:cNvSpPr>
            <p:nvPr/>
          </p:nvSpPr>
          <p:spPr bwMode="ltGray">
            <a:xfrm>
              <a:off x="2481" y="3761"/>
              <a:ext cx="0" cy="192"/>
            </a:xfrm>
            <a:prstGeom prst="line">
              <a:avLst/>
            </a:prstGeom>
            <a:noFill/>
            <a:ln w="9525" cap="rnd">
              <a:solidFill>
                <a:srgbClr val="969696"/>
              </a:solidFill>
              <a:round/>
            </a:ln>
          </p:spPr>
          <p:txBody>
            <a:bodyPr wrap="none" anchor="ctr"/>
            <a:lstStyle/>
            <a:p>
              <a:endParaRPr lang="zh-CN" altLang="en-US" sz="1600" b="1"/>
            </a:p>
          </p:txBody>
        </p:sp>
        <p:sp>
          <p:nvSpPr>
            <p:cNvPr id="91179" name="Line 47"/>
            <p:cNvSpPr>
              <a:spLocks noChangeShapeType="1"/>
            </p:cNvSpPr>
            <p:nvPr/>
          </p:nvSpPr>
          <p:spPr bwMode="ltGray">
            <a:xfrm>
              <a:off x="4564" y="4001"/>
              <a:ext cx="664" cy="0"/>
            </a:xfrm>
            <a:prstGeom prst="line">
              <a:avLst/>
            </a:prstGeom>
            <a:noFill/>
            <a:ln w="9525" cap="rnd">
              <a:solidFill>
                <a:srgbClr val="969696"/>
              </a:solidFill>
              <a:round/>
              <a:tailEnd type="triangle" w="med" len="med"/>
            </a:ln>
          </p:spPr>
          <p:txBody>
            <a:bodyPr wrap="none" anchor="ctr"/>
            <a:lstStyle/>
            <a:p>
              <a:endParaRPr lang="zh-CN" altLang="en-US" sz="1600" b="1"/>
            </a:p>
          </p:txBody>
        </p:sp>
        <p:sp>
          <p:nvSpPr>
            <p:cNvPr id="91180" name="Text Box 48"/>
            <p:cNvSpPr txBox="1">
              <a:spLocks noChangeArrowheads="1"/>
            </p:cNvSpPr>
            <p:nvPr/>
          </p:nvSpPr>
          <p:spPr bwMode="ltGray">
            <a:xfrm>
              <a:off x="4734" y="3643"/>
              <a:ext cx="282" cy="282"/>
            </a:xfrm>
            <a:prstGeom prst="rect">
              <a:avLst/>
            </a:prstGeom>
            <a:noFill/>
            <a:ln w="9525" cap="rnd">
              <a:noFill/>
              <a:miter lim="800000"/>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i</a:t>
              </a:r>
              <a:endParaRPr kumimoji="1" lang="en-US" altLang="zh-CN" sz="2000" b="1">
                <a:solidFill>
                  <a:schemeClr val="tx1"/>
                </a:solidFill>
              </a:endParaRPr>
            </a:p>
          </p:txBody>
        </p:sp>
        <p:sp>
          <p:nvSpPr>
            <p:cNvPr id="91181" name="Text Box 49"/>
            <p:cNvSpPr txBox="1">
              <a:spLocks noChangeArrowheads="1"/>
            </p:cNvSpPr>
            <p:nvPr/>
          </p:nvSpPr>
          <p:spPr bwMode="ltGray">
            <a:xfrm>
              <a:off x="4593" y="4027"/>
              <a:ext cx="567"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(48位)</a:t>
              </a:r>
              <a:endParaRPr kumimoji="1" lang="zh-CN" altLang="en-US" sz="2000" b="1">
                <a:solidFill>
                  <a:schemeClr val="tx1"/>
                </a:solidFill>
              </a:endParaRPr>
            </a:p>
          </p:txBody>
        </p:sp>
        <p:sp>
          <p:nvSpPr>
            <p:cNvPr id="91182" name="Text Box 50"/>
            <p:cNvSpPr txBox="1">
              <a:spLocks noChangeArrowheads="1"/>
            </p:cNvSpPr>
            <p:nvPr/>
          </p:nvSpPr>
          <p:spPr bwMode="ltGray">
            <a:xfrm>
              <a:off x="2909" y="3932"/>
              <a:ext cx="568"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(56位)</a:t>
              </a:r>
              <a:endParaRPr kumimoji="1" lang="zh-CN" altLang="en-US" sz="2000" b="1">
                <a:solidFill>
                  <a:schemeClr val="tx1"/>
                </a:solidFill>
              </a:endParaRPr>
            </a:p>
          </p:txBody>
        </p:sp>
        <p:sp>
          <p:nvSpPr>
            <p:cNvPr id="91183" name="Text Box 51"/>
            <p:cNvSpPr txBox="1">
              <a:spLocks noChangeArrowheads="1"/>
            </p:cNvSpPr>
            <p:nvPr/>
          </p:nvSpPr>
          <p:spPr bwMode="ltGray">
            <a:xfrm>
              <a:off x="3500" y="236"/>
              <a:ext cx="1807" cy="282"/>
            </a:xfrm>
            <a:prstGeom prst="rect">
              <a:avLst/>
            </a:prstGeom>
            <a:noFill/>
            <a:ln w="9525" cap="rnd">
              <a:noFill/>
              <a:miter lim="800000"/>
            </a:ln>
          </p:spPr>
          <p:txBody>
            <a:bodyPr wrap="none">
              <a:spAutoFit/>
            </a:bodyPr>
            <a:lstStyle/>
            <a:p>
              <a:pPr algn="ctr" eaLnBrk="0" hangingPunct="0"/>
              <a:r>
                <a:rPr kumimoji="1" lang="zh-CN" altLang="en-US" sz="2000" b="1">
                  <a:solidFill>
                    <a:schemeClr val="tx1"/>
                  </a:solidFill>
                </a:rPr>
                <a:t>16个子密钥的生成算法</a:t>
              </a:r>
              <a:endParaRPr kumimoji="1" lang="en-US" altLang="zh-CN" sz="2000" b="1">
                <a:solidFill>
                  <a:schemeClr val="tx1"/>
                </a:solidFill>
              </a:endParaRPr>
            </a:p>
          </p:txBody>
        </p:sp>
        <p:sp>
          <p:nvSpPr>
            <p:cNvPr id="91184" name="Text Box 52"/>
            <p:cNvSpPr txBox="1">
              <a:spLocks noChangeArrowheads="1"/>
            </p:cNvSpPr>
            <p:nvPr/>
          </p:nvSpPr>
          <p:spPr bwMode="ltGray">
            <a:xfrm>
              <a:off x="3744" y="466"/>
              <a:ext cx="1563" cy="1825"/>
            </a:xfrm>
            <a:prstGeom prst="rect">
              <a:avLst/>
            </a:prstGeom>
            <a:solidFill>
              <a:schemeClr val="bg1"/>
            </a:solidFill>
            <a:ln w="9525" cap="rnd">
              <a:solidFill>
                <a:schemeClr val="tx2"/>
              </a:solidFill>
              <a:miter lim="800000"/>
            </a:ln>
          </p:spPr>
          <p:txBody>
            <a:bodyPr wrap="none">
              <a:spAutoFit/>
            </a:bodyPr>
            <a:lstStyle/>
            <a:p>
              <a:pPr eaLnBrk="0" hangingPunct="0"/>
              <a:r>
                <a:rPr kumimoji="1" lang="zh-CN" altLang="en-US" b="1">
                  <a:solidFill>
                    <a:schemeClr val="tx1"/>
                  </a:solidFill>
                </a:rPr>
                <a:t>循环左移：</a:t>
              </a:r>
              <a:endParaRPr kumimoji="1" lang="zh-CN" altLang="en-US" b="1">
                <a:solidFill>
                  <a:schemeClr val="tx1"/>
                </a:solidFill>
              </a:endParaRPr>
            </a:p>
            <a:p>
              <a:pPr eaLnBrk="0" hangingPunct="0"/>
              <a:r>
                <a:rPr kumimoji="1" lang="zh-CN" altLang="en-US" b="1">
                  <a:solidFill>
                    <a:schemeClr val="tx1"/>
                  </a:solidFill>
                  <a:latin typeface="Courier New" pitchFamily="49" charset="0"/>
                </a:rPr>
                <a:t>1    1    9    1</a:t>
              </a:r>
              <a:endParaRPr kumimoji="1" lang="zh-CN" altLang="en-US" b="1">
                <a:solidFill>
                  <a:schemeClr val="tx1"/>
                </a:solidFill>
                <a:latin typeface="Courier New" pitchFamily="49" charset="0"/>
              </a:endParaRPr>
            </a:p>
            <a:p>
              <a:pPr eaLnBrk="0" hangingPunct="0"/>
              <a:r>
                <a:rPr kumimoji="1" lang="zh-CN" altLang="en-US" b="1">
                  <a:solidFill>
                    <a:schemeClr val="tx1"/>
                  </a:solidFill>
                  <a:latin typeface="Courier New" pitchFamily="49" charset="0"/>
                </a:rPr>
                <a:t>2    1   10    2</a:t>
              </a:r>
              <a:endParaRPr kumimoji="1" lang="zh-CN" altLang="en-US" b="1">
                <a:solidFill>
                  <a:schemeClr val="tx1"/>
                </a:solidFill>
                <a:latin typeface="Courier New" pitchFamily="49" charset="0"/>
              </a:endParaRPr>
            </a:p>
            <a:p>
              <a:pPr eaLnBrk="0" hangingPunct="0"/>
              <a:r>
                <a:rPr kumimoji="1" lang="zh-CN" altLang="en-US" b="1">
                  <a:solidFill>
                    <a:schemeClr val="tx1"/>
                  </a:solidFill>
                  <a:latin typeface="Courier New" pitchFamily="49" charset="0"/>
                </a:rPr>
                <a:t>3    2   11    2</a:t>
              </a:r>
              <a:endParaRPr kumimoji="1" lang="zh-CN" altLang="en-US" b="1">
                <a:solidFill>
                  <a:schemeClr val="tx1"/>
                </a:solidFill>
                <a:latin typeface="Courier New" pitchFamily="49" charset="0"/>
              </a:endParaRPr>
            </a:p>
            <a:p>
              <a:pPr eaLnBrk="0" hangingPunct="0"/>
              <a:r>
                <a:rPr kumimoji="1" lang="zh-CN" altLang="en-US" b="1">
                  <a:solidFill>
                    <a:schemeClr val="tx1"/>
                  </a:solidFill>
                  <a:latin typeface="Courier New" pitchFamily="49" charset="0"/>
                </a:rPr>
                <a:t>4    2   12    2</a:t>
              </a:r>
              <a:endParaRPr kumimoji="1" lang="zh-CN" altLang="en-US" b="1">
                <a:solidFill>
                  <a:schemeClr val="tx1"/>
                </a:solidFill>
                <a:latin typeface="Courier New" pitchFamily="49" charset="0"/>
              </a:endParaRPr>
            </a:p>
            <a:p>
              <a:pPr eaLnBrk="0" hangingPunct="0"/>
              <a:r>
                <a:rPr kumimoji="1" lang="zh-CN" altLang="en-US" b="1">
                  <a:solidFill>
                    <a:schemeClr val="tx1"/>
                  </a:solidFill>
                  <a:latin typeface="Courier New" pitchFamily="49" charset="0"/>
                </a:rPr>
                <a:t>5    2   13    2</a:t>
              </a:r>
              <a:endParaRPr kumimoji="1" lang="zh-CN" altLang="en-US" b="1">
                <a:solidFill>
                  <a:schemeClr val="tx1"/>
                </a:solidFill>
                <a:latin typeface="Courier New" pitchFamily="49" charset="0"/>
              </a:endParaRPr>
            </a:p>
            <a:p>
              <a:pPr eaLnBrk="0" hangingPunct="0"/>
              <a:r>
                <a:rPr kumimoji="1" lang="zh-CN" altLang="en-US" b="1">
                  <a:solidFill>
                    <a:schemeClr val="tx1"/>
                  </a:solidFill>
                  <a:latin typeface="Courier New" pitchFamily="49" charset="0"/>
                </a:rPr>
                <a:t>6    2   14    2</a:t>
              </a:r>
              <a:endParaRPr kumimoji="1" lang="zh-CN" altLang="en-US" b="1">
                <a:solidFill>
                  <a:schemeClr val="tx1"/>
                </a:solidFill>
                <a:latin typeface="Courier New" pitchFamily="49" charset="0"/>
              </a:endParaRPr>
            </a:p>
            <a:p>
              <a:pPr eaLnBrk="0" hangingPunct="0"/>
              <a:r>
                <a:rPr kumimoji="1" lang="zh-CN" altLang="en-US" b="1">
                  <a:solidFill>
                    <a:schemeClr val="tx1"/>
                  </a:solidFill>
                  <a:latin typeface="Courier New" pitchFamily="49" charset="0"/>
                </a:rPr>
                <a:t>7    2   15    2</a:t>
              </a:r>
              <a:endParaRPr kumimoji="1" lang="zh-CN" altLang="en-US" b="1">
                <a:solidFill>
                  <a:schemeClr val="tx1"/>
                </a:solidFill>
                <a:latin typeface="Courier New" pitchFamily="49" charset="0"/>
              </a:endParaRPr>
            </a:p>
            <a:p>
              <a:pPr eaLnBrk="0" hangingPunct="0"/>
              <a:r>
                <a:rPr kumimoji="1" lang="zh-CN" altLang="en-US" b="1">
                  <a:solidFill>
                    <a:schemeClr val="tx1"/>
                  </a:solidFill>
                  <a:latin typeface="Courier New" pitchFamily="49" charset="0"/>
                </a:rPr>
                <a:t>8    2   16    1</a:t>
              </a:r>
              <a:endParaRPr kumimoji="1" lang="zh-CN" altLang="en-US" b="1">
                <a:solidFill>
                  <a:schemeClr val="tx1"/>
                </a:solidFill>
              </a:endParaRPr>
            </a:p>
          </p:txBody>
        </p:sp>
      </p:grpSp>
    </p:spTree>
  </p:cSld>
  <p:clrMapOvr>
    <a:masterClrMapping/>
  </p:clrMapOvr>
  <p:transition spd="slow">
    <p:pull/>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DES</a:t>
            </a:r>
            <a:r>
              <a:rPr lang="zh-CN" altLang="en-US" smtClean="0"/>
              <a:t>完整一轮迭代</a:t>
            </a:r>
            <a:endParaRPr lang="zh-CN" altLang="en-US"/>
          </a:p>
        </p:txBody>
      </p:sp>
      <p:pic>
        <p:nvPicPr>
          <p:cNvPr id="208898" name="Picture 2" descr="http://www.gxu.edu.cn/college/hxhgxy/sec/COURSE/images/Image2.gif"/>
          <p:cNvPicPr>
            <a:picLocks noChangeAspect="1" noChangeArrowheads="1"/>
          </p:cNvPicPr>
          <p:nvPr/>
        </p:nvPicPr>
        <p:blipFill>
          <a:blip r:embed="rId1"/>
          <a:srcRect/>
          <a:stretch>
            <a:fillRect/>
          </a:stretch>
        </p:blipFill>
        <p:spPr bwMode="auto">
          <a:xfrm>
            <a:off x="1643042" y="1785926"/>
            <a:ext cx="6143668" cy="4062975"/>
          </a:xfrm>
          <a:prstGeom prst="rect">
            <a:avLst/>
          </a:prstGeom>
          <a:noFill/>
        </p:spPr>
      </p:pic>
    </p:spTree>
  </p:cSld>
  <p:clrMapOvr>
    <a:masterClrMapping/>
  </p:clrMapOvr>
  <p:transition spd="slow">
    <p:pull/>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1620" name="Rectangle 8"/>
          <p:cNvSpPr>
            <a:spLocks noGrp="1" noChangeArrowheads="1"/>
          </p:cNvSpPr>
          <p:nvPr>
            <p:ph idx="1"/>
          </p:nvPr>
        </p:nvSpPr>
        <p:spPr/>
        <p:txBody>
          <a:bodyPr>
            <a:normAutofit/>
          </a:bodyPr>
          <a:lstStyle/>
          <a:p>
            <a:r>
              <a:rPr lang="zh-CN" altLang="en-US"/>
              <a:t>大数加密</a:t>
            </a:r>
            <a:r>
              <a:rPr lang="zh-CN" altLang="en-US" smtClean="0"/>
              <a:t>问题：</a:t>
            </a:r>
            <a:endParaRPr lang="en-US" altLang="zh-CN" smtClean="0"/>
          </a:p>
          <a:p>
            <a:pPr lvl="1"/>
            <a:r>
              <a:rPr lang="zh-CN" altLang="en-US" smtClean="0"/>
              <a:t>保持</a:t>
            </a:r>
            <a:r>
              <a:rPr lang="zh-CN" altLang="en-US"/>
              <a:t>各分组内容的</a:t>
            </a:r>
            <a:r>
              <a:rPr lang="zh-CN" altLang="en-US" smtClean="0"/>
              <a:t>完整</a:t>
            </a:r>
            <a:endParaRPr lang="en-US" altLang="zh-CN" smtClean="0"/>
          </a:p>
          <a:p>
            <a:pPr lvl="1"/>
            <a:r>
              <a:rPr lang="zh-CN" altLang="en-US" smtClean="0"/>
              <a:t>保持</a:t>
            </a:r>
            <a:r>
              <a:rPr lang="zh-CN" altLang="en-US"/>
              <a:t>各分组的次序</a:t>
            </a:r>
            <a:r>
              <a:rPr lang="zh-CN" altLang="en-US" smtClean="0"/>
              <a:t>不变</a:t>
            </a:r>
            <a:endParaRPr lang="zh-CN" altLang="en-US"/>
          </a:p>
          <a:p>
            <a:r>
              <a:rPr lang="zh-CN" altLang="en-US" smtClean="0"/>
              <a:t>加密算法不仅要包括加密算法本身，还需要带有某种大数加密机制。</a:t>
            </a:r>
            <a:endParaRPr lang="en-US" altLang="zh-CN" smtClean="0"/>
          </a:p>
          <a:p>
            <a:r>
              <a:rPr lang="zh-CN" altLang="en-US" smtClean="0"/>
              <a:t>根据加密分组间的关联方式，可以分为</a:t>
            </a:r>
            <a:r>
              <a:rPr lang="zh-CN" altLang="en-US"/>
              <a:t>五</a:t>
            </a:r>
            <a:r>
              <a:rPr lang="zh-CN" altLang="en-US" smtClean="0"/>
              <a:t>种加密模式。</a:t>
            </a:r>
            <a:endParaRPr lang="zh-CN" altLang="en-US" smtClean="0"/>
          </a:p>
        </p:txBody>
      </p:sp>
      <p:sp>
        <p:nvSpPr>
          <p:cNvPr id="106499" name="Rectangle 7"/>
          <p:cNvSpPr>
            <a:spLocks noGrp="1" noChangeArrowheads="1"/>
          </p:cNvSpPr>
          <p:nvPr>
            <p:ph type="title"/>
          </p:nvPr>
        </p:nvSpPr>
        <p:spPr/>
        <p:txBody>
          <a:bodyPr/>
          <a:lstStyle/>
          <a:p>
            <a:r>
              <a:rPr lang="zh-CN" altLang="en-US" smtClean="0"/>
              <a:t>分组</a:t>
            </a:r>
            <a:r>
              <a:rPr lang="zh-CN" altLang="en-US"/>
              <a:t>密码</a:t>
            </a:r>
            <a:r>
              <a:rPr lang="zh-CN" altLang="en-US" smtClean="0"/>
              <a:t>加密模式</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07523" name="Rectangle 6"/>
          <p:cNvSpPr>
            <a:spLocks noGrp="1" noChangeArrowheads="1"/>
          </p:cNvSpPr>
          <p:nvPr>
            <p:ph type="title"/>
          </p:nvPr>
        </p:nvSpPr>
        <p:spPr/>
        <p:txBody>
          <a:bodyPr>
            <a:noAutofit/>
          </a:bodyPr>
          <a:lstStyle/>
          <a:p>
            <a:r>
              <a:rPr lang="zh-CN" altLang="en-US" sz="2800" smtClean="0"/>
              <a:t>电子代码本（</a:t>
            </a:r>
            <a:r>
              <a:rPr lang="en-US" altLang="zh-CN" sz="2800" smtClean="0"/>
              <a:t>ECB-Electronic Code Book</a:t>
            </a:r>
            <a:r>
              <a:rPr lang="zh-CN" altLang="en-US" sz="2800" smtClean="0"/>
              <a:t>）模式 </a:t>
            </a:r>
            <a:endParaRPr lang="zh-CN" altLang="en-US" sz="2800" smtClean="0"/>
          </a:p>
        </p:txBody>
      </p:sp>
      <p:sp>
        <p:nvSpPr>
          <p:cNvPr id="112644" name="Rectangle 7"/>
          <p:cNvSpPr>
            <a:spLocks noGrp="1" noChangeArrowheads="1"/>
          </p:cNvSpPr>
          <p:nvPr>
            <p:ph sz="quarter" idx="2"/>
          </p:nvPr>
        </p:nvSpPr>
        <p:spPr>
          <a:xfrm>
            <a:off x="5288732" y="1305050"/>
            <a:ext cx="3675756" cy="5041533"/>
          </a:xfrm>
        </p:spPr>
        <p:txBody>
          <a:bodyPr>
            <a:normAutofit/>
          </a:bodyPr>
          <a:lstStyle/>
          <a:p>
            <a:r>
              <a:rPr lang="zh-CN" altLang="en-US" dirty="0" smtClean="0"/>
              <a:t>分组依次独立加密，产生独立密文分组，各分组加密结果互不影响</a:t>
            </a:r>
            <a:endParaRPr lang="en-US" altLang="zh-CN" dirty="0" smtClean="0"/>
          </a:p>
          <a:p>
            <a:r>
              <a:rPr lang="zh-CN" altLang="en-US" dirty="0"/>
              <a:t>优点：</a:t>
            </a:r>
            <a:endParaRPr lang="en-US" altLang="zh-CN" dirty="0"/>
          </a:p>
          <a:p>
            <a:pPr lvl="1"/>
            <a:r>
              <a:rPr lang="zh-CN" altLang="en-US" dirty="0" smtClean="0"/>
              <a:t>简单</a:t>
            </a:r>
            <a:endParaRPr lang="en-US" altLang="zh-CN" dirty="0" smtClean="0"/>
          </a:p>
          <a:p>
            <a:pPr lvl="1"/>
            <a:r>
              <a:rPr lang="zh-CN" altLang="en-US" dirty="0"/>
              <a:t>利于</a:t>
            </a:r>
            <a:r>
              <a:rPr lang="zh-CN" altLang="en-US" dirty="0" smtClean="0"/>
              <a:t>并行</a:t>
            </a:r>
            <a:endParaRPr lang="en-US" altLang="zh-CN" dirty="0"/>
          </a:p>
          <a:p>
            <a:pPr lvl="1"/>
            <a:r>
              <a:rPr lang="zh-CN" altLang="en-US" dirty="0" smtClean="0"/>
              <a:t>误差不传送</a:t>
            </a:r>
            <a:endParaRPr lang="en-US" altLang="zh-CN" dirty="0" smtClean="0"/>
          </a:p>
          <a:p>
            <a:pPr lvl="1"/>
            <a:r>
              <a:rPr lang="zh-CN" altLang="en-US" dirty="0"/>
              <a:t>适合传输</a:t>
            </a:r>
            <a:r>
              <a:rPr lang="zh-CN" altLang="en-US" dirty="0" smtClean="0"/>
              <a:t>长度短的报文</a:t>
            </a:r>
            <a:endParaRPr lang="zh-CN" altLang="en-US" dirty="0"/>
          </a:p>
          <a:p>
            <a:r>
              <a:rPr lang="zh-CN" altLang="en-US" dirty="0"/>
              <a:t>缺点：</a:t>
            </a:r>
            <a:endParaRPr lang="en-US" altLang="zh-CN" dirty="0"/>
          </a:p>
          <a:p>
            <a:pPr lvl="1"/>
            <a:r>
              <a:rPr lang="zh-CN" altLang="en-US" dirty="0" smtClean="0"/>
              <a:t>不隐藏明文模式：相同</a:t>
            </a:r>
            <a:r>
              <a:rPr lang="zh-CN" altLang="en-US" dirty="0"/>
              <a:t>明文分组产生相同分组</a:t>
            </a:r>
            <a:endParaRPr lang="en-US" altLang="zh-CN" dirty="0"/>
          </a:p>
          <a:p>
            <a:pPr lvl="1"/>
            <a:r>
              <a:rPr lang="zh-CN" altLang="en-US" dirty="0" smtClean="0"/>
              <a:t>可主动攻击：密文</a:t>
            </a:r>
            <a:r>
              <a:rPr lang="zh-CN" altLang="en-US" dirty="0"/>
              <a:t>内容若遭剪贴、替换，也不易被</a:t>
            </a:r>
            <a:r>
              <a:rPr lang="zh-CN" altLang="en-US" dirty="0" smtClean="0"/>
              <a:t>发现</a:t>
            </a:r>
            <a:endParaRPr lang="en-US" altLang="zh-CN" dirty="0" smtClean="0"/>
          </a:p>
          <a:p>
            <a:pPr lvl="1"/>
            <a:endParaRPr lang="en-US" altLang="zh-CN" dirty="0" smtClean="0"/>
          </a:p>
        </p:txBody>
      </p:sp>
      <p:grpSp>
        <p:nvGrpSpPr>
          <p:cNvPr id="4" name="组合 3"/>
          <p:cNvGrpSpPr/>
          <p:nvPr/>
        </p:nvGrpSpPr>
        <p:grpSpPr>
          <a:xfrm>
            <a:off x="-43417" y="1317383"/>
            <a:ext cx="5328592" cy="5029200"/>
            <a:chOff x="2555776" y="1556792"/>
            <a:chExt cx="5328592" cy="5029200"/>
          </a:xfrm>
        </p:grpSpPr>
        <p:sp>
          <p:nvSpPr>
            <p:cNvPr id="8" name="Rectangle 5"/>
            <p:cNvSpPr>
              <a:spLocks noChangeArrowheads="1"/>
            </p:cNvSpPr>
            <p:nvPr/>
          </p:nvSpPr>
          <p:spPr bwMode="auto">
            <a:xfrm>
              <a:off x="2555776" y="1556792"/>
              <a:ext cx="5328592" cy="5029200"/>
            </a:xfrm>
            <a:prstGeom prst="rect">
              <a:avLst/>
            </a:prstGeom>
            <a:solidFill>
              <a:schemeClr val="accent1">
                <a:lumMod val="20000"/>
                <a:lumOff val="80000"/>
              </a:schemeClr>
            </a:solidFill>
            <a:ln w="9525">
              <a:solidFill>
                <a:schemeClr val="tx1"/>
              </a:solidFill>
              <a:miter lim="800000"/>
            </a:ln>
          </p:spPr>
          <p:txBody>
            <a:bodyPr wrap="none" lIns="36000" rIns="36000"/>
            <a:lstStyle/>
            <a:p>
              <a:pPr eaLnBrk="0" hangingPunct="0">
                <a:lnSpc>
                  <a:spcPct val="120000"/>
                </a:lnSpc>
                <a:spcBef>
                  <a:spcPct val="20000"/>
                </a:spcBef>
                <a:buFont typeface="Wingdings" panose="05000000000000000000" pitchFamily="2" charset="2"/>
                <a:buNone/>
              </a:pPr>
              <a:r>
                <a:rPr lang="en-US" altLang="zh-CN" sz="3200">
                  <a:latin typeface="黑体" pitchFamily="49" charset="-122"/>
                  <a:ea typeface="黑体" pitchFamily="49" charset="-122"/>
                </a:rPr>
                <a:t>   </a:t>
              </a:r>
              <a:endParaRPr lang="en-US" altLang="zh-CN" sz="3200">
                <a:latin typeface="黑体" pitchFamily="49" charset="-122"/>
                <a:ea typeface="黑体" pitchFamily="49" charset="-122"/>
              </a:endParaRPr>
            </a:p>
          </p:txBody>
        </p:sp>
        <p:grpSp>
          <p:nvGrpSpPr>
            <p:cNvPr id="9" name="Group 6"/>
            <p:cNvGrpSpPr/>
            <p:nvPr/>
          </p:nvGrpSpPr>
          <p:grpSpPr bwMode="auto">
            <a:xfrm>
              <a:off x="2667000" y="1709192"/>
              <a:ext cx="5067300" cy="2209800"/>
              <a:chOff x="1721" y="7955"/>
              <a:chExt cx="3987" cy="2042"/>
            </a:xfrm>
            <a:solidFill>
              <a:schemeClr val="accent1">
                <a:lumMod val="20000"/>
                <a:lumOff val="80000"/>
              </a:schemeClr>
            </a:solidFill>
          </p:grpSpPr>
          <p:grpSp>
            <p:nvGrpSpPr>
              <p:cNvPr id="56" name="Group 7"/>
              <p:cNvGrpSpPr/>
              <p:nvPr/>
            </p:nvGrpSpPr>
            <p:grpSpPr bwMode="auto">
              <a:xfrm>
                <a:off x="4463" y="8342"/>
                <a:ext cx="982" cy="1281"/>
                <a:chOff x="2985" y="8333"/>
                <a:chExt cx="982" cy="1281"/>
              </a:xfrm>
              <a:grpFill/>
            </p:grpSpPr>
            <p:sp>
              <p:nvSpPr>
                <p:cNvPr id="91" name="Line 8"/>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92" name="Text Box 9"/>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endParaRPr lang="zh-CN" altLang="en-US" sz="1600" b="1">
                    <a:solidFill>
                      <a:schemeClr val="tx1"/>
                    </a:solidFill>
                  </a:endParaRPr>
                </a:p>
              </p:txBody>
            </p:sp>
            <p:sp>
              <p:nvSpPr>
                <p:cNvPr id="93" name="Line 10"/>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94" name="Group 11"/>
                <p:cNvGrpSpPr/>
                <p:nvPr/>
              </p:nvGrpSpPr>
              <p:grpSpPr bwMode="auto">
                <a:xfrm>
                  <a:off x="3765" y="8807"/>
                  <a:ext cx="202" cy="351"/>
                  <a:chOff x="3640" y="3790"/>
                  <a:chExt cx="350" cy="520"/>
                </a:xfrm>
                <a:grpFill/>
              </p:grpSpPr>
              <p:sp>
                <p:nvSpPr>
                  <p:cNvPr id="96" name="Rectangle 12"/>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97" name="Text Box 13"/>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endParaRPr lang="en-US" altLang="zh-CN" sz="1600" b="1">
                      <a:solidFill>
                        <a:schemeClr val="tx1"/>
                      </a:solidFill>
                    </a:endParaRPr>
                  </a:p>
                </p:txBody>
              </p:sp>
            </p:grpSp>
            <p:sp>
              <p:nvSpPr>
                <p:cNvPr id="95" name="Line 14"/>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grpSp>
            <p:nvGrpSpPr>
              <p:cNvPr id="57" name="Group 15"/>
              <p:cNvGrpSpPr/>
              <p:nvPr/>
            </p:nvGrpSpPr>
            <p:grpSpPr bwMode="auto">
              <a:xfrm>
                <a:off x="3735" y="8342"/>
                <a:ext cx="982" cy="1281"/>
                <a:chOff x="2985" y="8333"/>
                <a:chExt cx="982" cy="1281"/>
              </a:xfrm>
              <a:grpFill/>
            </p:grpSpPr>
            <p:sp>
              <p:nvSpPr>
                <p:cNvPr id="84" name="Line 16"/>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85" name="Text Box 17"/>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endParaRPr lang="zh-CN" altLang="en-US" sz="1600" b="1">
                    <a:solidFill>
                      <a:schemeClr val="tx1"/>
                    </a:solidFill>
                  </a:endParaRPr>
                </a:p>
              </p:txBody>
            </p:sp>
            <p:sp>
              <p:nvSpPr>
                <p:cNvPr id="86" name="Line 18"/>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87" name="Group 19"/>
                <p:cNvGrpSpPr/>
                <p:nvPr/>
              </p:nvGrpSpPr>
              <p:grpSpPr bwMode="auto">
                <a:xfrm>
                  <a:off x="3765" y="8807"/>
                  <a:ext cx="202" cy="351"/>
                  <a:chOff x="3640" y="3790"/>
                  <a:chExt cx="350" cy="520"/>
                </a:xfrm>
                <a:grpFill/>
              </p:grpSpPr>
              <p:sp>
                <p:nvSpPr>
                  <p:cNvPr id="89" name="Rectangle 20"/>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90" name="Text Box 21"/>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endParaRPr lang="en-US" altLang="zh-CN" sz="1600" b="1">
                      <a:solidFill>
                        <a:schemeClr val="tx1"/>
                      </a:solidFill>
                    </a:endParaRPr>
                  </a:p>
                </p:txBody>
              </p:sp>
            </p:grpSp>
            <p:sp>
              <p:nvSpPr>
                <p:cNvPr id="88" name="Line 22"/>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grpSp>
            <p:nvGrpSpPr>
              <p:cNvPr id="58" name="Group 23"/>
              <p:cNvGrpSpPr/>
              <p:nvPr/>
            </p:nvGrpSpPr>
            <p:grpSpPr bwMode="auto">
              <a:xfrm>
                <a:off x="2985" y="8333"/>
                <a:ext cx="982" cy="1281"/>
                <a:chOff x="2985" y="8333"/>
                <a:chExt cx="982" cy="1281"/>
              </a:xfrm>
              <a:grpFill/>
            </p:grpSpPr>
            <p:sp>
              <p:nvSpPr>
                <p:cNvPr id="77" name="Line 24"/>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78" name="Text Box 25"/>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endParaRPr lang="zh-CN" altLang="en-US" sz="1600" b="1">
                    <a:solidFill>
                      <a:schemeClr val="tx1"/>
                    </a:solidFill>
                  </a:endParaRPr>
                </a:p>
              </p:txBody>
            </p:sp>
            <p:sp>
              <p:nvSpPr>
                <p:cNvPr id="79" name="Line 26"/>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80" name="Group 27"/>
                <p:cNvGrpSpPr/>
                <p:nvPr/>
              </p:nvGrpSpPr>
              <p:grpSpPr bwMode="auto">
                <a:xfrm>
                  <a:off x="3765" y="8807"/>
                  <a:ext cx="202" cy="351"/>
                  <a:chOff x="3640" y="3790"/>
                  <a:chExt cx="350" cy="520"/>
                </a:xfrm>
                <a:grpFill/>
              </p:grpSpPr>
              <p:sp>
                <p:nvSpPr>
                  <p:cNvPr id="82" name="Rectangle 28"/>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83" name="Text Box 29"/>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endParaRPr lang="en-US" altLang="zh-CN" sz="1600" b="1">
                      <a:solidFill>
                        <a:schemeClr val="tx1"/>
                      </a:solidFill>
                    </a:endParaRPr>
                  </a:p>
                </p:txBody>
              </p:sp>
            </p:grpSp>
            <p:sp>
              <p:nvSpPr>
                <p:cNvPr id="81" name="Line 30"/>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sp>
            <p:nvSpPr>
              <p:cNvPr id="59" name="Text Box 31"/>
              <p:cNvSpPr txBox="1">
                <a:spLocks noChangeArrowheads="1"/>
              </p:cNvSpPr>
              <p:nvPr/>
            </p:nvSpPr>
            <p:spPr bwMode="auto">
              <a:xfrm>
                <a:off x="1721" y="9610"/>
                <a:ext cx="720" cy="312"/>
              </a:xfrm>
              <a:prstGeom prst="rect">
                <a:avLst/>
              </a:prstGeom>
              <a:grpFill/>
              <a:ln w="9525">
                <a:noFill/>
                <a:miter lim="800000"/>
              </a:ln>
            </p:spPr>
            <p:txBody>
              <a:bodyPr lIns="0" tIns="0" rIns="0" bIns="0"/>
              <a:lstStyle/>
              <a:p>
                <a:pPr algn="just" eaLnBrk="0" hangingPunct="0"/>
                <a:r>
                  <a:rPr lang="zh-CN" altLang="en-US" sz="1600" b="1">
                    <a:solidFill>
                      <a:schemeClr val="tx1"/>
                    </a:solidFill>
                  </a:rPr>
                  <a:t>密文分组</a:t>
                </a:r>
                <a:endParaRPr lang="zh-CN" altLang="en-US" sz="1600" b="1">
                  <a:solidFill>
                    <a:schemeClr val="tx1"/>
                  </a:solidFill>
                </a:endParaRPr>
              </a:p>
            </p:txBody>
          </p:sp>
          <p:sp>
            <p:nvSpPr>
              <p:cNvPr id="60" name="Text Box 32"/>
              <p:cNvSpPr txBox="1">
                <a:spLocks noChangeArrowheads="1"/>
              </p:cNvSpPr>
              <p:nvPr/>
            </p:nvSpPr>
            <p:spPr bwMode="auto">
              <a:xfrm>
                <a:off x="1725" y="7955"/>
                <a:ext cx="837" cy="312"/>
              </a:xfrm>
              <a:prstGeom prst="rect">
                <a:avLst/>
              </a:prstGeom>
              <a:grpFill/>
              <a:ln w="9525">
                <a:noFill/>
                <a:miter lim="800000"/>
              </a:ln>
            </p:spPr>
            <p:txBody>
              <a:bodyPr lIns="0" tIns="0" rIns="0" bIns="0"/>
              <a:lstStyle/>
              <a:p>
                <a:pPr algn="ctr" eaLnBrk="0" hangingPunct="0"/>
                <a:r>
                  <a:rPr lang="zh-CN" altLang="en-US" sz="1600" b="1">
                    <a:solidFill>
                      <a:schemeClr val="tx1"/>
                    </a:solidFill>
                    <a:latin typeface="宋体" pitchFamily="2" charset="-122"/>
                  </a:rPr>
                  <a:t>明文</a:t>
                </a:r>
                <a:r>
                  <a:rPr lang="zh-CN" altLang="en-US" sz="1600" b="1" smtClean="0">
                    <a:solidFill>
                      <a:schemeClr val="tx1"/>
                    </a:solidFill>
                    <a:latin typeface="宋体" pitchFamily="2" charset="-122"/>
                  </a:rPr>
                  <a:t>分组   </a:t>
                </a:r>
                <a:endParaRPr lang="zh-CN" altLang="en-US" sz="1600" b="1">
                  <a:solidFill>
                    <a:schemeClr val="tx1"/>
                  </a:solidFill>
                  <a:latin typeface="宋体" pitchFamily="2" charset="-122"/>
                </a:endParaRPr>
              </a:p>
            </p:txBody>
          </p:sp>
          <p:sp>
            <p:nvSpPr>
              <p:cNvPr id="61" name="Rectangle 33"/>
              <p:cNvSpPr>
                <a:spLocks noChangeArrowheads="1"/>
              </p:cNvSpPr>
              <p:nvPr/>
            </p:nvSpPr>
            <p:spPr bwMode="auto">
              <a:xfrm>
                <a:off x="2748" y="9614"/>
                <a:ext cx="2931" cy="373"/>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62" name="Line 34"/>
              <p:cNvSpPr>
                <a:spLocks noChangeShapeType="1"/>
              </p:cNvSpPr>
              <p:nvPr/>
            </p:nvSpPr>
            <p:spPr bwMode="auto">
              <a:xfrm>
                <a:off x="3458" y="9619"/>
                <a:ext cx="0" cy="373"/>
              </a:xfrm>
              <a:prstGeom prst="line">
                <a:avLst/>
              </a:prstGeom>
              <a:grpFill/>
              <a:ln w="9525">
                <a:solidFill>
                  <a:srgbClr val="000000"/>
                </a:solidFill>
                <a:round/>
              </a:ln>
            </p:spPr>
            <p:txBody>
              <a:bodyPr/>
              <a:lstStyle/>
              <a:p>
                <a:endParaRPr lang="zh-CN" altLang="en-US" sz="2400" b="1"/>
              </a:p>
            </p:txBody>
          </p:sp>
          <p:sp>
            <p:nvSpPr>
              <p:cNvPr id="63" name="Line 35"/>
              <p:cNvSpPr>
                <a:spLocks noChangeShapeType="1"/>
              </p:cNvSpPr>
              <p:nvPr/>
            </p:nvSpPr>
            <p:spPr bwMode="auto">
              <a:xfrm>
                <a:off x="4233" y="9619"/>
                <a:ext cx="0" cy="373"/>
              </a:xfrm>
              <a:prstGeom prst="line">
                <a:avLst/>
              </a:prstGeom>
              <a:grpFill/>
              <a:ln w="9525">
                <a:solidFill>
                  <a:srgbClr val="000000"/>
                </a:solidFill>
                <a:round/>
              </a:ln>
            </p:spPr>
            <p:txBody>
              <a:bodyPr/>
              <a:lstStyle/>
              <a:p>
                <a:endParaRPr lang="zh-CN" altLang="en-US" sz="2400" b="1"/>
              </a:p>
            </p:txBody>
          </p:sp>
          <p:sp>
            <p:nvSpPr>
              <p:cNvPr id="64" name="Line 36"/>
              <p:cNvSpPr>
                <a:spLocks noChangeShapeType="1"/>
              </p:cNvSpPr>
              <p:nvPr/>
            </p:nvSpPr>
            <p:spPr bwMode="auto">
              <a:xfrm>
                <a:off x="4997" y="9624"/>
                <a:ext cx="0" cy="373"/>
              </a:xfrm>
              <a:prstGeom prst="line">
                <a:avLst/>
              </a:prstGeom>
              <a:grpFill/>
              <a:ln w="9525">
                <a:solidFill>
                  <a:srgbClr val="000000"/>
                </a:solidFill>
                <a:round/>
              </a:ln>
            </p:spPr>
            <p:txBody>
              <a:bodyPr/>
              <a:lstStyle/>
              <a:p>
                <a:endParaRPr lang="zh-CN" altLang="en-US" sz="2400" b="1"/>
              </a:p>
            </p:txBody>
          </p:sp>
          <p:sp>
            <p:nvSpPr>
              <p:cNvPr id="65" name="Rectangle 37"/>
              <p:cNvSpPr>
                <a:spLocks noChangeArrowheads="1"/>
              </p:cNvSpPr>
              <p:nvPr/>
            </p:nvSpPr>
            <p:spPr bwMode="auto">
              <a:xfrm>
                <a:off x="2754" y="7969"/>
                <a:ext cx="2954" cy="361"/>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66" name="Line 38"/>
              <p:cNvSpPr>
                <a:spLocks noChangeShapeType="1"/>
              </p:cNvSpPr>
              <p:nvPr/>
            </p:nvSpPr>
            <p:spPr bwMode="auto">
              <a:xfrm>
                <a:off x="3469" y="7974"/>
                <a:ext cx="0" cy="360"/>
              </a:xfrm>
              <a:prstGeom prst="line">
                <a:avLst/>
              </a:prstGeom>
              <a:grpFill/>
              <a:ln w="9525">
                <a:solidFill>
                  <a:srgbClr val="000000"/>
                </a:solidFill>
                <a:round/>
              </a:ln>
            </p:spPr>
            <p:txBody>
              <a:bodyPr/>
              <a:lstStyle/>
              <a:p>
                <a:endParaRPr lang="zh-CN" altLang="en-US" sz="2400" b="1"/>
              </a:p>
            </p:txBody>
          </p:sp>
          <p:sp>
            <p:nvSpPr>
              <p:cNvPr id="67" name="Line 39"/>
              <p:cNvSpPr>
                <a:spLocks noChangeShapeType="1"/>
              </p:cNvSpPr>
              <p:nvPr/>
            </p:nvSpPr>
            <p:spPr bwMode="auto">
              <a:xfrm>
                <a:off x="4236" y="7974"/>
                <a:ext cx="0" cy="360"/>
              </a:xfrm>
              <a:prstGeom prst="line">
                <a:avLst/>
              </a:prstGeom>
              <a:grpFill/>
              <a:ln w="9525">
                <a:solidFill>
                  <a:srgbClr val="000000"/>
                </a:solidFill>
                <a:round/>
              </a:ln>
            </p:spPr>
            <p:txBody>
              <a:bodyPr/>
              <a:lstStyle/>
              <a:p>
                <a:endParaRPr lang="zh-CN" altLang="en-US" sz="2400" b="1"/>
              </a:p>
            </p:txBody>
          </p:sp>
          <p:sp>
            <p:nvSpPr>
              <p:cNvPr id="68" name="Line 40"/>
              <p:cNvSpPr>
                <a:spLocks noChangeShapeType="1"/>
              </p:cNvSpPr>
              <p:nvPr/>
            </p:nvSpPr>
            <p:spPr bwMode="auto">
              <a:xfrm>
                <a:off x="5021" y="7978"/>
                <a:ext cx="0" cy="361"/>
              </a:xfrm>
              <a:prstGeom prst="line">
                <a:avLst/>
              </a:prstGeom>
              <a:grpFill/>
              <a:ln w="9525">
                <a:solidFill>
                  <a:srgbClr val="000000"/>
                </a:solidFill>
                <a:round/>
              </a:ln>
            </p:spPr>
            <p:txBody>
              <a:bodyPr/>
              <a:lstStyle/>
              <a:p>
                <a:endParaRPr lang="zh-CN" altLang="en-US" sz="2400" b="1"/>
              </a:p>
            </p:txBody>
          </p:sp>
          <p:grpSp>
            <p:nvGrpSpPr>
              <p:cNvPr id="69" name="Group 41"/>
              <p:cNvGrpSpPr/>
              <p:nvPr/>
            </p:nvGrpSpPr>
            <p:grpSpPr bwMode="auto">
              <a:xfrm>
                <a:off x="1980" y="8327"/>
                <a:ext cx="1117" cy="1281"/>
                <a:chOff x="1980" y="8327"/>
                <a:chExt cx="1117" cy="1281"/>
              </a:xfrm>
              <a:grpFill/>
            </p:grpSpPr>
            <p:sp>
              <p:nvSpPr>
                <p:cNvPr id="70" name="Line 42"/>
                <p:cNvSpPr>
                  <a:spLocks noChangeShapeType="1"/>
                </p:cNvSpPr>
                <p:nvPr/>
              </p:nvSpPr>
              <p:spPr bwMode="auto">
                <a:xfrm>
                  <a:off x="2985" y="8672"/>
                  <a:ext cx="0" cy="936"/>
                </a:xfrm>
                <a:prstGeom prst="line">
                  <a:avLst/>
                </a:prstGeom>
                <a:grpFill/>
                <a:ln w="9525">
                  <a:solidFill>
                    <a:srgbClr val="000000"/>
                  </a:solidFill>
                  <a:round/>
                  <a:tailEnd type="triangle" w="sm" len="sm"/>
                </a:ln>
              </p:spPr>
              <p:txBody>
                <a:bodyPr/>
                <a:lstStyle/>
                <a:p>
                  <a:endParaRPr lang="zh-CN" altLang="en-US" sz="2400" b="1"/>
                </a:p>
              </p:txBody>
            </p:sp>
            <p:sp>
              <p:nvSpPr>
                <p:cNvPr id="71" name="Text Box 43"/>
                <p:cNvSpPr txBox="1">
                  <a:spLocks noChangeArrowheads="1"/>
                </p:cNvSpPr>
                <p:nvPr/>
              </p:nvSpPr>
              <p:spPr bwMode="auto">
                <a:xfrm>
                  <a:off x="1980" y="8579"/>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endParaRPr lang="zh-CN" altLang="en-US" sz="1600" b="1">
                    <a:solidFill>
                      <a:schemeClr val="tx1"/>
                    </a:solidFill>
                  </a:endParaRPr>
                </a:p>
              </p:txBody>
            </p:sp>
            <p:sp>
              <p:nvSpPr>
                <p:cNvPr id="72" name="Line 44"/>
                <p:cNvSpPr>
                  <a:spLocks noChangeShapeType="1"/>
                </p:cNvSpPr>
                <p:nvPr/>
              </p:nvSpPr>
              <p:spPr bwMode="auto">
                <a:xfrm>
                  <a:off x="2520" y="8735"/>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73" name="Group 45"/>
                <p:cNvGrpSpPr/>
                <p:nvPr/>
              </p:nvGrpSpPr>
              <p:grpSpPr bwMode="auto">
                <a:xfrm>
                  <a:off x="2895" y="8801"/>
                  <a:ext cx="202" cy="351"/>
                  <a:chOff x="3640" y="3790"/>
                  <a:chExt cx="350" cy="520"/>
                </a:xfrm>
                <a:grpFill/>
              </p:grpSpPr>
              <p:sp>
                <p:nvSpPr>
                  <p:cNvPr id="75" name="Rectangle 46"/>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76" name="Text Box 47"/>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endParaRPr lang="en-US" altLang="zh-CN" sz="1600" b="1">
                      <a:solidFill>
                        <a:schemeClr val="tx1"/>
                      </a:solidFill>
                    </a:endParaRPr>
                  </a:p>
                </p:txBody>
              </p:sp>
            </p:grpSp>
            <p:sp>
              <p:nvSpPr>
                <p:cNvPr id="74" name="Line 48"/>
                <p:cNvSpPr>
                  <a:spLocks noChangeShapeType="1"/>
                </p:cNvSpPr>
                <p:nvPr/>
              </p:nvSpPr>
              <p:spPr bwMode="auto">
                <a:xfrm>
                  <a:off x="2985" y="8327"/>
                  <a:ext cx="0" cy="468"/>
                </a:xfrm>
                <a:prstGeom prst="line">
                  <a:avLst/>
                </a:prstGeom>
                <a:grpFill/>
                <a:ln w="9525">
                  <a:solidFill>
                    <a:srgbClr val="000000"/>
                  </a:solidFill>
                  <a:round/>
                  <a:tailEnd type="triangle" w="sm" len="sm"/>
                </a:ln>
              </p:spPr>
              <p:txBody>
                <a:bodyPr/>
                <a:lstStyle/>
                <a:p>
                  <a:endParaRPr lang="zh-CN" altLang="en-US" sz="2400" b="1"/>
                </a:p>
              </p:txBody>
            </p:sp>
          </p:grpSp>
        </p:grpSp>
        <p:grpSp>
          <p:nvGrpSpPr>
            <p:cNvPr id="10" name="Group 49"/>
            <p:cNvGrpSpPr/>
            <p:nvPr/>
          </p:nvGrpSpPr>
          <p:grpSpPr bwMode="auto">
            <a:xfrm>
              <a:off x="2667000" y="4071392"/>
              <a:ext cx="5067300" cy="2209800"/>
              <a:chOff x="6300" y="7955"/>
              <a:chExt cx="3987" cy="2042"/>
            </a:xfrm>
            <a:solidFill>
              <a:schemeClr val="accent1">
                <a:lumMod val="20000"/>
                <a:lumOff val="80000"/>
              </a:schemeClr>
            </a:solidFill>
          </p:grpSpPr>
          <p:grpSp>
            <p:nvGrpSpPr>
              <p:cNvPr id="13" name="Group 50"/>
              <p:cNvGrpSpPr/>
              <p:nvPr/>
            </p:nvGrpSpPr>
            <p:grpSpPr bwMode="auto">
              <a:xfrm>
                <a:off x="9042" y="8342"/>
                <a:ext cx="982" cy="1281"/>
                <a:chOff x="2985" y="8333"/>
                <a:chExt cx="982" cy="1281"/>
              </a:xfrm>
              <a:grpFill/>
            </p:grpSpPr>
            <p:sp>
              <p:nvSpPr>
                <p:cNvPr id="49" name="Line 51"/>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50" name="Text Box 52"/>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endParaRPr lang="zh-CN" altLang="en-US" sz="1600" b="1">
                    <a:solidFill>
                      <a:schemeClr val="tx1"/>
                    </a:solidFill>
                  </a:endParaRPr>
                </a:p>
              </p:txBody>
            </p:sp>
            <p:sp>
              <p:nvSpPr>
                <p:cNvPr id="51" name="Line 53"/>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52" name="Group 54"/>
                <p:cNvGrpSpPr/>
                <p:nvPr/>
              </p:nvGrpSpPr>
              <p:grpSpPr bwMode="auto">
                <a:xfrm>
                  <a:off x="3765" y="8807"/>
                  <a:ext cx="202" cy="351"/>
                  <a:chOff x="3640" y="3790"/>
                  <a:chExt cx="350" cy="520"/>
                </a:xfrm>
                <a:grpFill/>
              </p:grpSpPr>
              <p:sp>
                <p:nvSpPr>
                  <p:cNvPr id="54" name="Rectangle 55"/>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55" name="Text Box 56"/>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endParaRPr lang="en-US" altLang="zh-CN" sz="1600" b="1">
                      <a:solidFill>
                        <a:schemeClr val="tx1"/>
                      </a:solidFill>
                    </a:endParaRPr>
                  </a:p>
                </p:txBody>
              </p:sp>
            </p:grpSp>
            <p:sp>
              <p:nvSpPr>
                <p:cNvPr id="53" name="Line 57"/>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grpSp>
            <p:nvGrpSpPr>
              <p:cNvPr id="14" name="Group 58"/>
              <p:cNvGrpSpPr/>
              <p:nvPr/>
            </p:nvGrpSpPr>
            <p:grpSpPr bwMode="auto">
              <a:xfrm>
                <a:off x="8314" y="8342"/>
                <a:ext cx="982" cy="1281"/>
                <a:chOff x="2985" y="8333"/>
                <a:chExt cx="982" cy="1281"/>
              </a:xfrm>
              <a:grpFill/>
            </p:grpSpPr>
            <p:sp>
              <p:nvSpPr>
                <p:cNvPr id="42" name="Line 59"/>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43" name="Text Box 60"/>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endParaRPr lang="zh-CN" altLang="en-US" sz="1600" b="1">
                    <a:solidFill>
                      <a:schemeClr val="tx1"/>
                    </a:solidFill>
                  </a:endParaRPr>
                </a:p>
              </p:txBody>
            </p:sp>
            <p:sp>
              <p:nvSpPr>
                <p:cNvPr id="44" name="Line 61"/>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45" name="Group 62"/>
                <p:cNvGrpSpPr/>
                <p:nvPr/>
              </p:nvGrpSpPr>
              <p:grpSpPr bwMode="auto">
                <a:xfrm>
                  <a:off x="3765" y="8807"/>
                  <a:ext cx="202" cy="351"/>
                  <a:chOff x="3640" y="3790"/>
                  <a:chExt cx="350" cy="520"/>
                </a:xfrm>
                <a:grpFill/>
              </p:grpSpPr>
              <p:sp>
                <p:nvSpPr>
                  <p:cNvPr id="47" name="Rectangle 63"/>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48" name="Text Box 64"/>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endParaRPr lang="en-US" altLang="zh-CN" sz="1600" b="1">
                      <a:solidFill>
                        <a:schemeClr val="tx1"/>
                      </a:solidFill>
                    </a:endParaRPr>
                  </a:p>
                </p:txBody>
              </p:sp>
            </p:grpSp>
            <p:sp>
              <p:nvSpPr>
                <p:cNvPr id="46" name="Line 65"/>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grpSp>
            <p:nvGrpSpPr>
              <p:cNvPr id="15" name="Group 66"/>
              <p:cNvGrpSpPr/>
              <p:nvPr/>
            </p:nvGrpSpPr>
            <p:grpSpPr bwMode="auto">
              <a:xfrm>
                <a:off x="7564" y="8333"/>
                <a:ext cx="982" cy="1281"/>
                <a:chOff x="2985" y="8333"/>
                <a:chExt cx="982" cy="1281"/>
              </a:xfrm>
              <a:grpFill/>
            </p:grpSpPr>
            <p:sp>
              <p:nvSpPr>
                <p:cNvPr id="35" name="Line 67"/>
                <p:cNvSpPr>
                  <a:spLocks noChangeShapeType="1"/>
                </p:cNvSpPr>
                <p:nvPr/>
              </p:nvSpPr>
              <p:spPr bwMode="auto">
                <a:xfrm>
                  <a:off x="3855" y="8678"/>
                  <a:ext cx="0" cy="936"/>
                </a:xfrm>
                <a:prstGeom prst="line">
                  <a:avLst/>
                </a:prstGeom>
                <a:grpFill/>
                <a:ln w="9525">
                  <a:solidFill>
                    <a:srgbClr val="000000"/>
                  </a:solidFill>
                  <a:round/>
                  <a:tailEnd type="triangle" w="sm" len="sm"/>
                </a:ln>
              </p:spPr>
              <p:txBody>
                <a:bodyPr/>
                <a:lstStyle/>
                <a:p>
                  <a:endParaRPr lang="zh-CN" altLang="en-US" sz="2400" b="1"/>
                </a:p>
              </p:txBody>
            </p:sp>
            <p:sp>
              <p:nvSpPr>
                <p:cNvPr id="36" name="Text Box 68"/>
                <p:cNvSpPr txBox="1">
                  <a:spLocks noChangeArrowheads="1"/>
                </p:cNvSpPr>
                <p:nvPr/>
              </p:nvSpPr>
              <p:spPr bwMode="auto">
                <a:xfrm>
                  <a:off x="2985" y="8585"/>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endParaRPr lang="zh-CN" altLang="en-US" sz="1600" b="1">
                    <a:solidFill>
                      <a:schemeClr val="tx1"/>
                    </a:solidFill>
                  </a:endParaRPr>
                </a:p>
              </p:txBody>
            </p:sp>
            <p:sp>
              <p:nvSpPr>
                <p:cNvPr id="37" name="Line 69"/>
                <p:cNvSpPr>
                  <a:spLocks noChangeShapeType="1"/>
                </p:cNvSpPr>
                <p:nvPr/>
              </p:nvSpPr>
              <p:spPr bwMode="auto">
                <a:xfrm>
                  <a:off x="3390" y="8741"/>
                  <a:ext cx="360" cy="246"/>
                </a:xfrm>
                <a:prstGeom prst="line">
                  <a:avLst/>
                </a:prstGeom>
                <a:grpFill/>
                <a:ln w="9525">
                  <a:solidFill>
                    <a:srgbClr val="000000"/>
                  </a:solidFill>
                  <a:round/>
                  <a:tailEnd type="triangle" w="sm" len="sm"/>
                </a:ln>
              </p:spPr>
              <p:txBody>
                <a:bodyPr/>
                <a:lstStyle/>
                <a:p>
                  <a:endParaRPr lang="zh-CN" altLang="en-US" sz="2400" b="1"/>
                </a:p>
              </p:txBody>
            </p:sp>
            <p:grpSp>
              <p:nvGrpSpPr>
                <p:cNvPr id="38" name="Group 70"/>
                <p:cNvGrpSpPr/>
                <p:nvPr/>
              </p:nvGrpSpPr>
              <p:grpSpPr bwMode="auto">
                <a:xfrm>
                  <a:off x="3765" y="8807"/>
                  <a:ext cx="202" cy="351"/>
                  <a:chOff x="3640" y="3790"/>
                  <a:chExt cx="350" cy="520"/>
                </a:xfrm>
                <a:grpFill/>
              </p:grpSpPr>
              <p:sp>
                <p:nvSpPr>
                  <p:cNvPr id="40" name="Rectangle 71"/>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41" name="Text Box 72"/>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600" b="1">
                        <a:solidFill>
                          <a:schemeClr val="tx1"/>
                        </a:solidFill>
                      </a:rPr>
                      <a:t>E</a:t>
                    </a:r>
                    <a:endParaRPr lang="en-US" altLang="zh-CN" sz="1600" b="1">
                      <a:solidFill>
                        <a:schemeClr val="tx1"/>
                      </a:solidFill>
                    </a:endParaRPr>
                  </a:p>
                </p:txBody>
              </p:sp>
            </p:grpSp>
            <p:sp>
              <p:nvSpPr>
                <p:cNvPr id="39" name="Line 73"/>
                <p:cNvSpPr>
                  <a:spLocks noChangeShapeType="1"/>
                </p:cNvSpPr>
                <p:nvPr/>
              </p:nvSpPr>
              <p:spPr bwMode="auto">
                <a:xfrm>
                  <a:off x="3855" y="8333"/>
                  <a:ext cx="0" cy="468"/>
                </a:xfrm>
                <a:prstGeom prst="line">
                  <a:avLst/>
                </a:prstGeom>
                <a:grpFill/>
                <a:ln w="9525">
                  <a:solidFill>
                    <a:srgbClr val="000000"/>
                  </a:solidFill>
                  <a:round/>
                  <a:tailEnd type="triangle" w="sm" len="sm"/>
                </a:ln>
              </p:spPr>
              <p:txBody>
                <a:bodyPr/>
                <a:lstStyle/>
                <a:p>
                  <a:endParaRPr lang="zh-CN" altLang="en-US" sz="2400" b="1"/>
                </a:p>
              </p:txBody>
            </p:sp>
          </p:grpSp>
          <p:sp>
            <p:nvSpPr>
              <p:cNvPr id="16" name="Text Box 74"/>
              <p:cNvSpPr txBox="1">
                <a:spLocks noChangeArrowheads="1"/>
              </p:cNvSpPr>
              <p:nvPr/>
            </p:nvSpPr>
            <p:spPr bwMode="auto">
              <a:xfrm>
                <a:off x="6300" y="9610"/>
                <a:ext cx="720" cy="312"/>
              </a:xfrm>
              <a:prstGeom prst="rect">
                <a:avLst/>
              </a:prstGeom>
              <a:grpFill/>
              <a:ln w="9525">
                <a:noFill/>
                <a:miter lim="800000"/>
              </a:ln>
            </p:spPr>
            <p:txBody>
              <a:bodyPr lIns="0" tIns="0" rIns="0" bIns="0"/>
              <a:lstStyle/>
              <a:p>
                <a:pPr algn="just" eaLnBrk="0" hangingPunct="0"/>
                <a:r>
                  <a:rPr lang="zh-CN" altLang="en-US" sz="1600" b="1">
                    <a:solidFill>
                      <a:schemeClr val="tx1"/>
                    </a:solidFill>
                  </a:rPr>
                  <a:t>明文分组</a:t>
                </a:r>
                <a:endParaRPr lang="zh-CN" altLang="en-US" sz="1600" b="1">
                  <a:solidFill>
                    <a:schemeClr val="tx1"/>
                  </a:solidFill>
                </a:endParaRPr>
              </a:p>
            </p:txBody>
          </p:sp>
          <p:sp>
            <p:nvSpPr>
              <p:cNvPr id="17" name="Text Box 75"/>
              <p:cNvSpPr txBox="1">
                <a:spLocks noChangeArrowheads="1"/>
              </p:cNvSpPr>
              <p:nvPr/>
            </p:nvSpPr>
            <p:spPr bwMode="auto">
              <a:xfrm>
                <a:off x="6304" y="7955"/>
                <a:ext cx="837" cy="312"/>
              </a:xfrm>
              <a:prstGeom prst="rect">
                <a:avLst/>
              </a:prstGeom>
              <a:grpFill/>
              <a:ln w="9525">
                <a:noFill/>
                <a:miter lim="800000"/>
              </a:ln>
            </p:spPr>
            <p:txBody>
              <a:bodyPr lIns="0" tIns="0" rIns="0" bIns="0"/>
              <a:lstStyle/>
              <a:p>
                <a:pPr algn="ctr" eaLnBrk="0" hangingPunct="0"/>
                <a:r>
                  <a:rPr lang="zh-CN" altLang="en-US" sz="1600" b="1">
                    <a:solidFill>
                      <a:schemeClr val="tx1"/>
                    </a:solidFill>
                    <a:latin typeface="宋体" pitchFamily="2" charset="-122"/>
                  </a:rPr>
                  <a:t>密文分组 </a:t>
                </a:r>
                <a:endParaRPr lang="zh-CN" altLang="en-US" sz="1600" b="1">
                  <a:solidFill>
                    <a:schemeClr val="tx1"/>
                  </a:solidFill>
                  <a:latin typeface="宋体" pitchFamily="2" charset="-122"/>
                </a:endParaRPr>
              </a:p>
            </p:txBody>
          </p:sp>
          <p:sp>
            <p:nvSpPr>
              <p:cNvPr id="18" name="Rectangle 76"/>
              <p:cNvSpPr>
                <a:spLocks noChangeArrowheads="1"/>
              </p:cNvSpPr>
              <p:nvPr/>
            </p:nvSpPr>
            <p:spPr bwMode="auto">
              <a:xfrm>
                <a:off x="7327" y="9614"/>
                <a:ext cx="2931" cy="373"/>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19" name="Line 77"/>
              <p:cNvSpPr>
                <a:spLocks noChangeShapeType="1"/>
              </p:cNvSpPr>
              <p:nvPr/>
            </p:nvSpPr>
            <p:spPr bwMode="auto">
              <a:xfrm>
                <a:off x="8037" y="9619"/>
                <a:ext cx="0" cy="373"/>
              </a:xfrm>
              <a:prstGeom prst="line">
                <a:avLst/>
              </a:prstGeom>
              <a:grpFill/>
              <a:ln w="9525">
                <a:solidFill>
                  <a:srgbClr val="000000"/>
                </a:solidFill>
                <a:round/>
              </a:ln>
            </p:spPr>
            <p:txBody>
              <a:bodyPr/>
              <a:lstStyle/>
              <a:p>
                <a:endParaRPr lang="zh-CN" altLang="en-US" sz="2400" b="1"/>
              </a:p>
            </p:txBody>
          </p:sp>
          <p:sp>
            <p:nvSpPr>
              <p:cNvPr id="20" name="Line 78"/>
              <p:cNvSpPr>
                <a:spLocks noChangeShapeType="1"/>
              </p:cNvSpPr>
              <p:nvPr/>
            </p:nvSpPr>
            <p:spPr bwMode="auto">
              <a:xfrm>
                <a:off x="8812" y="9619"/>
                <a:ext cx="0" cy="373"/>
              </a:xfrm>
              <a:prstGeom prst="line">
                <a:avLst/>
              </a:prstGeom>
              <a:grpFill/>
              <a:ln w="9525">
                <a:solidFill>
                  <a:srgbClr val="000000"/>
                </a:solidFill>
                <a:round/>
              </a:ln>
            </p:spPr>
            <p:txBody>
              <a:bodyPr/>
              <a:lstStyle/>
              <a:p>
                <a:endParaRPr lang="zh-CN" altLang="en-US" sz="2400" b="1"/>
              </a:p>
            </p:txBody>
          </p:sp>
          <p:sp>
            <p:nvSpPr>
              <p:cNvPr id="21" name="Line 79"/>
              <p:cNvSpPr>
                <a:spLocks noChangeShapeType="1"/>
              </p:cNvSpPr>
              <p:nvPr/>
            </p:nvSpPr>
            <p:spPr bwMode="auto">
              <a:xfrm>
                <a:off x="9576" y="9624"/>
                <a:ext cx="0" cy="373"/>
              </a:xfrm>
              <a:prstGeom prst="line">
                <a:avLst/>
              </a:prstGeom>
              <a:grpFill/>
              <a:ln w="9525">
                <a:solidFill>
                  <a:srgbClr val="000000"/>
                </a:solidFill>
                <a:round/>
              </a:ln>
            </p:spPr>
            <p:txBody>
              <a:bodyPr/>
              <a:lstStyle/>
              <a:p>
                <a:endParaRPr lang="zh-CN" altLang="en-US" sz="2400" b="1"/>
              </a:p>
            </p:txBody>
          </p:sp>
          <p:sp>
            <p:nvSpPr>
              <p:cNvPr id="22" name="Rectangle 80"/>
              <p:cNvSpPr>
                <a:spLocks noChangeArrowheads="1"/>
              </p:cNvSpPr>
              <p:nvPr/>
            </p:nvSpPr>
            <p:spPr bwMode="auto">
              <a:xfrm>
                <a:off x="7333" y="7969"/>
                <a:ext cx="2954" cy="361"/>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23" name="Line 81"/>
              <p:cNvSpPr>
                <a:spLocks noChangeShapeType="1"/>
              </p:cNvSpPr>
              <p:nvPr/>
            </p:nvSpPr>
            <p:spPr bwMode="auto">
              <a:xfrm>
                <a:off x="8048" y="7974"/>
                <a:ext cx="0" cy="360"/>
              </a:xfrm>
              <a:prstGeom prst="line">
                <a:avLst/>
              </a:prstGeom>
              <a:grpFill/>
              <a:ln w="9525">
                <a:solidFill>
                  <a:srgbClr val="000000"/>
                </a:solidFill>
                <a:round/>
              </a:ln>
            </p:spPr>
            <p:txBody>
              <a:bodyPr/>
              <a:lstStyle/>
              <a:p>
                <a:endParaRPr lang="zh-CN" altLang="en-US" sz="2400" b="1"/>
              </a:p>
            </p:txBody>
          </p:sp>
          <p:sp>
            <p:nvSpPr>
              <p:cNvPr id="24" name="Line 82"/>
              <p:cNvSpPr>
                <a:spLocks noChangeShapeType="1"/>
              </p:cNvSpPr>
              <p:nvPr/>
            </p:nvSpPr>
            <p:spPr bwMode="auto">
              <a:xfrm>
                <a:off x="8815" y="7974"/>
                <a:ext cx="0" cy="360"/>
              </a:xfrm>
              <a:prstGeom prst="line">
                <a:avLst/>
              </a:prstGeom>
              <a:grpFill/>
              <a:ln w="9525">
                <a:solidFill>
                  <a:srgbClr val="000000"/>
                </a:solidFill>
                <a:round/>
              </a:ln>
            </p:spPr>
            <p:txBody>
              <a:bodyPr/>
              <a:lstStyle/>
              <a:p>
                <a:endParaRPr lang="zh-CN" altLang="en-US" sz="2400" b="1"/>
              </a:p>
            </p:txBody>
          </p:sp>
          <p:sp>
            <p:nvSpPr>
              <p:cNvPr id="25" name="Line 83"/>
              <p:cNvSpPr>
                <a:spLocks noChangeShapeType="1"/>
              </p:cNvSpPr>
              <p:nvPr/>
            </p:nvSpPr>
            <p:spPr bwMode="auto">
              <a:xfrm>
                <a:off x="9600" y="7978"/>
                <a:ext cx="0" cy="361"/>
              </a:xfrm>
              <a:prstGeom prst="line">
                <a:avLst/>
              </a:prstGeom>
              <a:grpFill/>
              <a:ln w="9525">
                <a:solidFill>
                  <a:srgbClr val="000000"/>
                </a:solidFill>
                <a:round/>
              </a:ln>
            </p:spPr>
            <p:txBody>
              <a:bodyPr/>
              <a:lstStyle/>
              <a:p>
                <a:endParaRPr lang="zh-CN" altLang="en-US" sz="2400" b="1"/>
              </a:p>
            </p:txBody>
          </p:sp>
          <p:sp>
            <p:nvSpPr>
              <p:cNvPr id="26" name="Line 84"/>
              <p:cNvSpPr>
                <a:spLocks noChangeShapeType="1"/>
              </p:cNvSpPr>
              <p:nvPr/>
            </p:nvSpPr>
            <p:spPr bwMode="auto">
              <a:xfrm>
                <a:off x="7564" y="8672"/>
                <a:ext cx="0" cy="936"/>
              </a:xfrm>
              <a:prstGeom prst="line">
                <a:avLst/>
              </a:prstGeom>
              <a:grpFill/>
              <a:ln w="9525">
                <a:solidFill>
                  <a:srgbClr val="000000"/>
                </a:solidFill>
                <a:round/>
                <a:tailEnd type="triangle" w="sm" len="sm"/>
              </a:ln>
            </p:spPr>
            <p:txBody>
              <a:bodyPr/>
              <a:lstStyle/>
              <a:p>
                <a:endParaRPr lang="zh-CN" altLang="en-US" sz="2400" b="1"/>
              </a:p>
            </p:txBody>
          </p:sp>
          <p:sp>
            <p:nvSpPr>
              <p:cNvPr id="27" name="Text Box 85"/>
              <p:cNvSpPr txBox="1">
                <a:spLocks noChangeArrowheads="1"/>
              </p:cNvSpPr>
              <p:nvPr/>
            </p:nvSpPr>
            <p:spPr bwMode="auto">
              <a:xfrm>
                <a:off x="6559" y="8579"/>
                <a:ext cx="720" cy="312"/>
              </a:xfrm>
              <a:prstGeom prst="rect">
                <a:avLst/>
              </a:prstGeom>
              <a:grpFill/>
              <a:ln w="9525">
                <a:noFill/>
                <a:miter lim="800000"/>
              </a:ln>
            </p:spPr>
            <p:txBody>
              <a:bodyPr lIns="0" tIns="0" rIns="0" bIns="0"/>
              <a:lstStyle/>
              <a:p>
                <a:pPr algn="ctr" eaLnBrk="0" hangingPunct="0"/>
                <a:r>
                  <a:rPr lang="zh-CN" altLang="en-US" sz="1600" b="1">
                    <a:solidFill>
                      <a:schemeClr val="tx1"/>
                    </a:solidFill>
                  </a:rPr>
                  <a:t>密钥</a:t>
                </a:r>
                <a:endParaRPr lang="zh-CN" altLang="en-US" sz="1600" b="1">
                  <a:solidFill>
                    <a:schemeClr val="tx1"/>
                  </a:solidFill>
                </a:endParaRPr>
              </a:p>
            </p:txBody>
          </p:sp>
          <p:sp>
            <p:nvSpPr>
              <p:cNvPr id="28" name="Line 86"/>
              <p:cNvSpPr>
                <a:spLocks noChangeShapeType="1"/>
              </p:cNvSpPr>
              <p:nvPr/>
            </p:nvSpPr>
            <p:spPr bwMode="auto">
              <a:xfrm>
                <a:off x="7099" y="8735"/>
                <a:ext cx="360" cy="246"/>
              </a:xfrm>
              <a:prstGeom prst="line">
                <a:avLst/>
              </a:prstGeom>
              <a:grpFill/>
              <a:ln w="9525">
                <a:solidFill>
                  <a:srgbClr val="000000"/>
                </a:solidFill>
                <a:round/>
                <a:tailEnd type="triangle" w="sm" len="sm"/>
              </a:ln>
            </p:spPr>
            <p:txBody>
              <a:bodyPr/>
              <a:lstStyle/>
              <a:p>
                <a:endParaRPr lang="zh-CN" altLang="en-US" sz="2400" b="1"/>
              </a:p>
            </p:txBody>
          </p:sp>
          <p:sp>
            <p:nvSpPr>
              <p:cNvPr id="29" name="Rectangle 87"/>
              <p:cNvSpPr>
                <a:spLocks noChangeArrowheads="1"/>
              </p:cNvSpPr>
              <p:nvPr/>
            </p:nvSpPr>
            <p:spPr bwMode="auto">
              <a:xfrm>
                <a:off x="7474" y="8801"/>
                <a:ext cx="202" cy="351"/>
              </a:xfrm>
              <a:prstGeom prst="rect">
                <a:avLst/>
              </a:prstGeom>
              <a:grpFill/>
              <a:ln w="9525">
                <a:solidFill>
                  <a:srgbClr val="000000"/>
                </a:solidFill>
                <a:miter lim="800000"/>
              </a:ln>
            </p:spPr>
            <p:txBody>
              <a:bodyPr/>
              <a:lstStyle/>
              <a:p>
                <a:endParaRPr lang="zh-CN" altLang="en-US" sz="2400" b="1">
                  <a:solidFill>
                    <a:schemeClr val="tx1"/>
                  </a:solidFill>
                </a:endParaRPr>
              </a:p>
            </p:txBody>
          </p:sp>
          <p:sp>
            <p:nvSpPr>
              <p:cNvPr id="30" name="Text Box 88"/>
              <p:cNvSpPr txBox="1">
                <a:spLocks noChangeArrowheads="1"/>
              </p:cNvSpPr>
              <p:nvPr/>
            </p:nvSpPr>
            <p:spPr bwMode="auto">
              <a:xfrm>
                <a:off x="7526" y="8862"/>
                <a:ext cx="110" cy="223"/>
              </a:xfrm>
              <a:prstGeom prst="rect">
                <a:avLst/>
              </a:prstGeom>
              <a:grpFill/>
              <a:ln w="9525">
                <a:noFill/>
                <a:miter lim="800000"/>
              </a:ln>
            </p:spPr>
            <p:txBody>
              <a:bodyPr lIns="0" tIns="0" rIns="0" bIns="0"/>
              <a:lstStyle/>
              <a:p>
                <a:pPr algn="ctr" eaLnBrk="0" hangingPunct="0"/>
                <a:r>
                  <a:rPr lang="en-US" altLang="zh-CN" sz="1600" b="1">
                    <a:solidFill>
                      <a:schemeClr val="tx1"/>
                    </a:solidFill>
                  </a:rPr>
                  <a:t>D</a:t>
                </a:r>
                <a:endParaRPr lang="en-US" altLang="zh-CN" sz="1600" b="1">
                  <a:solidFill>
                    <a:schemeClr val="tx1"/>
                  </a:solidFill>
                </a:endParaRPr>
              </a:p>
            </p:txBody>
          </p:sp>
          <p:sp>
            <p:nvSpPr>
              <p:cNvPr id="31" name="Line 89"/>
              <p:cNvSpPr>
                <a:spLocks noChangeShapeType="1"/>
              </p:cNvSpPr>
              <p:nvPr/>
            </p:nvSpPr>
            <p:spPr bwMode="auto">
              <a:xfrm>
                <a:off x="7564" y="8327"/>
                <a:ext cx="0" cy="468"/>
              </a:xfrm>
              <a:prstGeom prst="line">
                <a:avLst/>
              </a:prstGeom>
              <a:grpFill/>
              <a:ln w="9525">
                <a:solidFill>
                  <a:srgbClr val="000000"/>
                </a:solidFill>
                <a:round/>
                <a:tailEnd type="triangle" w="sm" len="sm"/>
              </a:ln>
            </p:spPr>
            <p:txBody>
              <a:bodyPr/>
              <a:lstStyle/>
              <a:p>
                <a:endParaRPr lang="zh-CN" altLang="en-US" sz="2400" b="1"/>
              </a:p>
            </p:txBody>
          </p:sp>
          <p:sp>
            <p:nvSpPr>
              <p:cNvPr id="32" name="Text Box 90"/>
              <p:cNvSpPr txBox="1">
                <a:spLocks noChangeArrowheads="1"/>
              </p:cNvSpPr>
              <p:nvPr/>
            </p:nvSpPr>
            <p:spPr bwMode="auto">
              <a:xfrm>
                <a:off x="8380" y="8876"/>
                <a:ext cx="110" cy="223"/>
              </a:xfrm>
              <a:prstGeom prst="rect">
                <a:avLst/>
              </a:prstGeom>
              <a:grpFill/>
              <a:ln w="9525">
                <a:noFill/>
                <a:miter lim="800000"/>
              </a:ln>
            </p:spPr>
            <p:txBody>
              <a:bodyPr lIns="0" tIns="0" rIns="0" bIns="0"/>
              <a:lstStyle/>
              <a:p>
                <a:pPr algn="ctr" eaLnBrk="0" hangingPunct="0"/>
                <a:r>
                  <a:rPr lang="en-US" altLang="zh-CN" sz="1600" b="1">
                    <a:solidFill>
                      <a:schemeClr val="tx1"/>
                    </a:solidFill>
                  </a:rPr>
                  <a:t>D</a:t>
                </a:r>
                <a:endParaRPr lang="en-US" altLang="zh-CN" sz="1600" b="1">
                  <a:solidFill>
                    <a:schemeClr val="tx1"/>
                  </a:solidFill>
                </a:endParaRPr>
              </a:p>
            </p:txBody>
          </p:sp>
          <p:sp>
            <p:nvSpPr>
              <p:cNvPr id="33" name="Text Box 91"/>
              <p:cNvSpPr txBox="1">
                <a:spLocks noChangeArrowheads="1"/>
              </p:cNvSpPr>
              <p:nvPr/>
            </p:nvSpPr>
            <p:spPr bwMode="auto">
              <a:xfrm>
                <a:off x="9130" y="8891"/>
                <a:ext cx="110" cy="223"/>
              </a:xfrm>
              <a:prstGeom prst="rect">
                <a:avLst/>
              </a:prstGeom>
              <a:grpFill/>
              <a:ln w="9525">
                <a:noFill/>
                <a:miter lim="800000"/>
              </a:ln>
            </p:spPr>
            <p:txBody>
              <a:bodyPr lIns="0" tIns="0" rIns="0" bIns="0"/>
              <a:lstStyle/>
              <a:p>
                <a:pPr algn="ctr" eaLnBrk="0" hangingPunct="0"/>
                <a:r>
                  <a:rPr lang="en-US" altLang="zh-CN" sz="1600" b="1">
                    <a:solidFill>
                      <a:schemeClr val="tx1"/>
                    </a:solidFill>
                  </a:rPr>
                  <a:t>D</a:t>
                </a:r>
                <a:endParaRPr lang="en-US" altLang="zh-CN" sz="1600" b="1">
                  <a:solidFill>
                    <a:schemeClr val="tx1"/>
                  </a:solidFill>
                </a:endParaRPr>
              </a:p>
            </p:txBody>
          </p:sp>
          <p:sp>
            <p:nvSpPr>
              <p:cNvPr id="34" name="Text Box 92"/>
              <p:cNvSpPr txBox="1">
                <a:spLocks noChangeArrowheads="1"/>
              </p:cNvSpPr>
              <p:nvPr/>
            </p:nvSpPr>
            <p:spPr bwMode="auto">
              <a:xfrm>
                <a:off x="9850" y="8891"/>
                <a:ext cx="110" cy="223"/>
              </a:xfrm>
              <a:prstGeom prst="rect">
                <a:avLst/>
              </a:prstGeom>
              <a:grpFill/>
              <a:ln w="9525">
                <a:noFill/>
                <a:miter lim="800000"/>
              </a:ln>
            </p:spPr>
            <p:txBody>
              <a:bodyPr lIns="0" tIns="0" rIns="0" bIns="0"/>
              <a:lstStyle/>
              <a:p>
                <a:pPr algn="ctr" eaLnBrk="0" hangingPunct="0"/>
                <a:r>
                  <a:rPr lang="en-US" altLang="zh-CN" sz="1600" b="1">
                    <a:solidFill>
                      <a:schemeClr val="tx1"/>
                    </a:solidFill>
                  </a:rPr>
                  <a:t>D</a:t>
                </a:r>
                <a:endParaRPr lang="en-US" altLang="zh-CN" sz="1600" b="1">
                  <a:solidFill>
                    <a:schemeClr val="tx1"/>
                  </a:solidFill>
                </a:endParaRPr>
              </a:p>
            </p:txBody>
          </p:sp>
        </p:grpSp>
      </p:grpSp>
    </p:spTree>
  </p:cSld>
  <p:clrMapOvr>
    <a:masterClrMapping/>
  </p:clrMapOvr>
  <p:transition spd="slow">
    <p:pull/>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4692" name="Rectangle 7"/>
          <p:cNvSpPr>
            <a:spLocks noGrp="1" noChangeArrowheads="1"/>
          </p:cNvSpPr>
          <p:nvPr>
            <p:ph idx="1"/>
          </p:nvPr>
        </p:nvSpPr>
        <p:spPr>
          <a:xfrm>
            <a:off x="4571660" y="1003134"/>
            <a:ext cx="4464836" cy="5467429"/>
          </a:xfrm>
        </p:spPr>
        <p:txBody>
          <a:bodyPr>
            <a:normAutofit fontScale="85000" lnSpcReduction="20000"/>
          </a:bodyPr>
          <a:lstStyle/>
          <a:p>
            <a:r>
              <a:rPr lang="zh-CN" altLang="en-US" sz="3000" smtClean="0"/>
              <a:t>第一分组先与初始向量</a:t>
            </a:r>
            <a:r>
              <a:rPr lang="en-US" altLang="zh-CN" sz="3000" smtClean="0"/>
              <a:t>(IV)</a:t>
            </a:r>
            <a:r>
              <a:rPr lang="zh-CN" altLang="en-US" sz="3000" smtClean="0"/>
              <a:t>异或再加密，</a:t>
            </a:r>
            <a:endParaRPr lang="en-US" altLang="zh-CN" sz="3000" smtClean="0"/>
          </a:p>
          <a:p>
            <a:r>
              <a:rPr lang="zh-CN" altLang="en-US" sz="3000" smtClean="0"/>
              <a:t>后续分组先与前一密文分组异或再加密，</a:t>
            </a:r>
            <a:endParaRPr lang="en-US" altLang="zh-CN" sz="3000" smtClean="0"/>
          </a:p>
          <a:p>
            <a:r>
              <a:rPr lang="zh-CN" altLang="en-US" sz="3000" smtClean="0"/>
              <a:t>每一分组加密结果均受前面所有分组内容的影响</a:t>
            </a:r>
            <a:endParaRPr lang="en-US" altLang="zh-CN" sz="3000" smtClean="0"/>
          </a:p>
          <a:p>
            <a:r>
              <a:rPr lang="zh-CN" altLang="en-US" sz="3000" smtClean="0"/>
              <a:t>优点：</a:t>
            </a:r>
            <a:endParaRPr lang="en-US" altLang="zh-CN" sz="3000"/>
          </a:p>
          <a:p>
            <a:pPr lvl="1"/>
            <a:r>
              <a:rPr lang="zh-CN" altLang="en-US"/>
              <a:t>隐藏了明文模式；</a:t>
            </a:r>
            <a:endParaRPr lang="en-US" altLang="zh-CN"/>
          </a:p>
          <a:p>
            <a:pPr lvl="1"/>
            <a:r>
              <a:rPr lang="zh-CN" altLang="en-US" smtClean="0"/>
              <a:t>不容易主动攻击，安全性好于</a:t>
            </a:r>
            <a:r>
              <a:rPr lang="en-US" altLang="zh-CN" smtClean="0"/>
              <a:t>ECB</a:t>
            </a:r>
            <a:endParaRPr lang="en-US" altLang="zh-CN" smtClean="0"/>
          </a:p>
          <a:p>
            <a:pPr lvl="1"/>
            <a:r>
              <a:rPr lang="zh-CN" altLang="en-US" smtClean="0"/>
              <a:t>适合传输长度长的报文</a:t>
            </a:r>
            <a:endParaRPr lang="en-US" altLang="zh-CN" smtClean="0"/>
          </a:p>
          <a:p>
            <a:pPr lvl="1"/>
            <a:r>
              <a:rPr lang="zh-CN" altLang="en-US" smtClean="0"/>
              <a:t>是</a:t>
            </a:r>
            <a:r>
              <a:rPr lang="en-US" altLang="zh-CN" smtClean="0"/>
              <a:t>SSL</a:t>
            </a:r>
            <a:r>
              <a:rPr lang="zh-CN" altLang="en-US" smtClean="0"/>
              <a:t>、</a:t>
            </a:r>
            <a:r>
              <a:rPr lang="en-US" altLang="zh-CN" smtClean="0"/>
              <a:t>IPSec</a:t>
            </a:r>
            <a:r>
              <a:rPr lang="zh-CN" altLang="en-US" smtClean="0"/>
              <a:t>的标准。</a:t>
            </a:r>
            <a:endParaRPr lang="en-US" altLang="zh-CN" smtClean="0"/>
          </a:p>
          <a:p>
            <a:r>
              <a:rPr lang="zh-CN" altLang="en-US" smtClean="0"/>
              <a:t>缺点：</a:t>
            </a:r>
            <a:endParaRPr lang="en-US" altLang="zh-CN" smtClean="0"/>
          </a:p>
          <a:p>
            <a:pPr lvl="1"/>
            <a:r>
              <a:rPr lang="zh-CN" altLang="en-US" smtClean="0"/>
              <a:t>不利于并行</a:t>
            </a:r>
            <a:endParaRPr lang="en-US" altLang="zh-CN" smtClean="0"/>
          </a:p>
          <a:p>
            <a:pPr lvl="1"/>
            <a:r>
              <a:rPr lang="zh-CN" altLang="en-US" smtClean="0"/>
              <a:t>误差传递</a:t>
            </a:r>
            <a:endParaRPr lang="en-US" altLang="zh-CN" smtClean="0"/>
          </a:p>
          <a:p>
            <a:pPr lvl="1"/>
            <a:r>
              <a:rPr lang="zh-CN" altLang="en-US" smtClean="0"/>
              <a:t>需</a:t>
            </a:r>
            <a:r>
              <a:rPr lang="en-US" altLang="zh-CN" smtClean="0"/>
              <a:t>IV</a:t>
            </a:r>
            <a:endParaRPr lang="en-US" altLang="zh-CN" smtClean="0"/>
          </a:p>
        </p:txBody>
      </p:sp>
      <p:sp>
        <p:nvSpPr>
          <p:cNvPr id="109571" name="Rectangle 6"/>
          <p:cNvSpPr>
            <a:spLocks noGrp="1" noChangeArrowheads="1"/>
          </p:cNvSpPr>
          <p:nvPr>
            <p:ph type="title"/>
          </p:nvPr>
        </p:nvSpPr>
        <p:spPr>
          <a:xfrm>
            <a:off x="457200" y="44624"/>
            <a:ext cx="8229600" cy="634082"/>
          </a:xfrm>
        </p:spPr>
        <p:txBody>
          <a:bodyPr>
            <a:noAutofit/>
          </a:bodyPr>
          <a:lstStyle/>
          <a:p>
            <a:r>
              <a:rPr lang="zh-CN" altLang="en-US" sz="2800" smtClean="0"/>
              <a:t>密码块链模式 （</a:t>
            </a:r>
            <a:r>
              <a:rPr lang="en-US" altLang="zh-CN" sz="2800" smtClean="0"/>
              <a:t>CBC-Cipher Block Chaining</a:t>
            </a:r>
            <a:r>
              <a:rPr lang="zh-CN" altLang="en-US" sz="2800" smtClean="0"/>
              <a:t>）</a:t>
            </a:r>
            <a:endParaRPr lang="zh-CN" altLang="en-US" sz="2800" smtClean="0"/>
          </a:p>
        </p:txBody>
      </p:sp>
      <p:grpSp>
        <p:nvGrpSpPr>
          <p:cNvPr id="4" name="组合 3"/>
          <p:cNvGrpSpPr/>
          <p:nvPr/>
        </p:nvGrpSpPr>
        <p:grpSpPr>
          <a:xfrm>
            <a:off x="31623" y="1344531"/>
            <a:ext cx="4540037" cy="4724400"/>
            <a:chOff x="3156161" y="1422400"/>
            <a:chExt cx="4540037" cy="4724400"/>
          </a:xfrm>
        </p:grpSpPr>
        <p:sp>
          <p:nvSpPr>
            <p:cNvPr id="9" name="Rectangle 5"/>
            <p:cNvSpPr>
              <a:spLocks noChangeArrowheads="1"/>
            </p:cNvSpPr>
            <p:nvPr/>
          </p:nvSpPr>
          <p:spPr bwMode="auto">
            <a:xfrm>
              <a:off x="3156161" y="1422400"/>
              <a:ext cx="4540037" cy="4724400"/>
            </a:xfrm>
            <a:prstGeom prst="rect">
              <a:avLst/>
            </a:prstGeom>
            <a:solidFill>
              <a:schemeClr val="accent1">
                <a:lumMod val="20000"/>
                <a:lumOff val="80000"/>
              </a:schemeClr>
            </a:solidFill>
            <a:ln w="9525">
              <a:solidFill>
                <a:schemeClr val="tx1"/>
              </a:solidFill>
              <a:miter lim="800000"/>
            </a:ln>
          </p:spPr>
          <p:txBody>
            <a:bodyPr wrap="none" lIns="36000" rIns="36000"/>
            <a:lstStyle/>
            <a:p>
              <a:pPr eaLnBrk="0" hangingPunct="0">
                <a:lnSpc>
                  <a:spcPct val="120000"/>
                </a:lnSpc>
                <a:spcBef>
                  <a:spcPct val="20000"/>
                </a:spcBef>
                <a:buFont typeface="Wingdings" panose="05000000000000000000" pitchFamily="2" charset="2"/>
                <a:buNone/>
              </a:pPr>
              <a:r>
                <a:rPr lang="en-US" altLang="zh-CN" sz="2400">
                  <a:latin typeface="黑体" pitchFamily="49" charset="-122"/>
                  <a:ea typeface="黑体" pitchFamily="49" charset="-122"/>
                </a:rPr>
                <a:t>   </a:t>
              </a:r>
              <a:endParaRPr lang="en-US" altLang="zh-CN" sz="2400">
                <a:latin typeface="黑体" pitchFamily="49" charset="-122"/>
                <a:ea typeface="黑体" pitchFamily="49" charset="-122"/>
              </a:endParaRPr>
            </a:p>
          </p:txBody>
        </p:sp>
        <p:grpSp>
          <p:nvGrpSpPr>
            <p:cNvPr id="10" name="Group 6"/>
            <p:cNvGrpSpPr/>
            <p:nvPr/>
          </p:nvGrpSpPr>
          <p:grpSpPr bwMode="auto">
            <a:xfrm>
              <a:off x="3187773" y="1600200"/>
              <a:ext cx="4276652" cy="2224088"/>
              <a:chOff x="1721" y="2064"/>
              <a:chExt cx="4195" cy="2377"/>
            </a:xfrm>
            <a:solidFill>
              <a:schemeClr val="accent1">
                <a:lumMod val="20000"/>
                <a:lumOff val="80000"/>
              </a:schemeClr>
            </a:solidFill>
          </p:grpSpPr>
          <p:sp>
            <p:nvSpPr>
              <p:cNvPr id="92" name="Text Box 7"/>
              <p:cNvSpPr txBox="1">
                <a:spLocks noChangeArrowheads="1"/>
              </p:cNvSpPr>
              <p:nvPr/>
            </p:nvSpPr>
            <p:spPr bwMode="auto">
              <a:xfrm>
                <a:off x="1721" y="3719"/>
                <a:ext cx="720" cy="312"/>
              </a:xfrm>
              <a:prstGeom prst="rect">
                <a:avLst/>
              </a:prstGeom>
              <a:grpFill/>
              <a:ln w="9525">
                <a:noFill/>
                <a:miter lim="800000"/>
              </a:ln>
            </p:spPr>
            <p:txBody>
              <a:bodyPr lIns="0" tIns="0" rIns="0" bIns="0"/>
              <a:lstStyle/>
              <a:p>
                <a:pPr algn="just" eaLnBrk="0" hangingPunct="0"/>
                <a:r>
                  <a:rPr lang="zh-CN" altLang="en-US" sz="1400">
                    <a:solidFill>
                      <a:schemeClr val="tx1"/>
                    </a:solidFill>
                  </a:rPr>
                  <a:t>密文分组</a:t>
                </a:r>
                <a:endParaRPr lang="zh-CN" altLang="en-US" sz="1400">
                  <a:solidFill>
                    <a:schemeClr val="tx1"/>
                  </a:solidFill>
                </a:endParaRPr>
              </a:p>
            </p:txBody>
          </p:sp>
          <p:sp>
            <p:nvSpPr>
              <p:cNvPr id="93" name="Text Box 8"/>
              <p:cNvSpPr txBox="1">
                <a:spLocks noChangeArrowheads="1"/>
              </p:cNvSpPr>
              <p:nvPr/>
            </p:nvSpPr>
            <p:spPr bwMode="auto">
              <a:xfrm>
                <a:off x="1940" y="3128"/>
                <a:ext cx="535" cy="245"/>
              </a:xfrm>
              <a:prstGeom prst="rect">
                <a:avLst/>
              </a:prstGeom>
              <a:grpFill/>
              <a:ln w="9525">
                <a:noFill/>
                <a:miter lim="800000"/>
              </a:ln>
            </p:spPr>
            <p:txBody>
              <a:bodyPr lIns="0" tIns="0" rIns="0" bIns="0"/>
              <a:lstStyle/>
              <a:p>
                <a:pPr algn="r" eaLnBrk="0" hangingPunct="0"/>
                <a:r>
                  <a:rPr lang="zh-CN" altLang="en-US" sz="1400">
                    <a:solidFill>
                      <a:schemeClr val="tx1"/>
                    </a:solidFill>
                  </a:rPr>
                  <a:t>密钥</a:t>
                </a:r>
                <a:endParaRPr lang="zh-CN" altLang="en-US" sz="1400">
                  <a:solidFill>
                    <a:schemeClr val="tx1"/>
                  </a:solidFill>
                </a:endParaRPr>
              </a:p>
            </p:txBody>
          </p:sp>
          <p:sp>
            <p:nvSpPr>
              <p:cNvPr id="94" name="Text Box 9"/>
              <p:cNvSpPr txBox="1">
                <a:spLocks noChangeArrowheads="1"/>
              </p:cNvSpPr>
              <p:nvPr/>
            </p:nvSpPr>
            <p:spPr bwMode="auto">
              <a:xfrm>
                <a:off x="1890" y="2603"/>
                <a:ext cx="630" cy="386"/>
              </a:xfrm>
              <a:prstGeom prst="rect">
                <a:avLst/>
              </a:prstGeom>
              <a:grpFill/>
              <a:ln w="9525">
                <a:noFill/>
                <a:miter lim="800000"/>
              </a:ln>
            </p:spPr>
            <p:txBody>
              <a:bodyPr lIns="0" tIns="0" rIns="0" bIns="0"/>
              <a:lstStyle/>
              <a:p>
                <a:pPr algn="r" eaLnBrk="0" hangingPunct="0"/>
                <a:r>
                  <a:rPr lang="en-US" altLang="zh-CN" sz="1400" smtClean="0">
                    <a:solidFill>
                      <a:schemeClr val="tx1"/>
                    </a:solidFill>
                  </a:rPr>
                  <a:t>IV</a:t>
                </a:r>
                <a:endParaRPr lang="en-US" altLang="zh-CN" sz="1400">
                  <a:solidFill>
                    <a:schemeClr val="tx1"/>
                  </a:solidFill>
                </a:endParaRPr>
              </a:p>
            </p:txBody>
          </p:sp>
          <p:sp>
            <p:nvSpPr>
              <p:cNvPr id="95" name="Text Box 10"/>
              <p:cNvSpPr txBox="1">
                <a:spLocks noChangeArrowheads="1"/>
              </p:cNvSpPr>
              <p:nvPr/>
            </p:nvSpPr>
            <p:spPr bwMode="auto">
              <a:xfrm>
                <a:off x="1725" y="2064"/>
                <a:ext cx="837" cy="312"/>
              </a:xfrm>
              <a:prstGeom prst="rect">
                <a:avLst/>
              </a:prstGeom>
              <a:grpFill/>
              <a:ln w="9525">
                <a:noFill/>
                <a:miter lim="800000"/>
              </a:ln>
            </p:spPr>
            <p:txBody>
              <a:bodyPr lIns="0" tIns="0" rIns="0" bIns="0"/>
              <a:lstStyle/>
              <a:p>
                <a:pPr algn="ctr" eaLnBrk="0" hangingPunct="0"/>
                <a:r>
                  <a:rPr lang="zh-CN" altLang="en-US" sz="1400">
                    <a:solidFill>
                      <a:schemeClr val="tx1"/>
                    </a:solidFill>
                    <a:latin typeface="宋体" pitchFamily="2" charset="-122"/>
                  </a:rPr>
                  <a:t>明文分组区   </a:t>
                </a:r>
                <a:endParaRPr lang="zh-CN" altLang="en-US" sz="1400">
                  <a:solidFill>
                    <a:schemeClr val="tx1"/>
                  </a:solidFill>
                  <a:latin typeface="宋体" pitchFamily="2" charset="-122"/>
                </a:endParaRPr>
              </a:p>
            </p:txBody>
          </p:sp>
          <p:grpSp>
            <p:nvGrpSpPr>
              <p:cNvPr id="96" name="Group 11"/>
              <p:cNvGrpSpPr/>
              <p:nvPr/>
            </p:nvGrpSpPr>
            <p:grpSpPr bwMode="auto">
              <a:xfrm>
                <a:off x="2939" y="2671"/>
                <a:ext cx="116" cy="135"/>
                <a:chOff x="3300" y="3270"/>
                <a:chExt cx="420" cy="420"/>
              </a:xfrm>
              <a:grpFill/>
            </p:grpSpPr>
            <p:sp>
              <p:nvSpPr>
                <p:cNvPr id="155" name="Oval 12"/>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156" name="Line 13"/>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157" name="Line 14"/>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97" name="Line 15"/>
              <p:cNvSpPr>
                <a:spLocks noChangeShapeType="1"/>
              </p:cNvSpPr>
              <p:nvPr/>
            </p:nvSpPr>
            <p:spPr bwMode="auto">
              <a:xfrm>
                <a:off x="2991" y="2435"/>
                <a:ext cx="0" cy="229"/>
              </a:xfrm>
              <a:prstGeom prst="line">
                <a:avLst/>
              </a:prstGeom>
              <a:grpFill/>
              <a:ln w="9525">
                <a:solidFill>
                  <a:srgbClr val="000000"/>
                </a:solidFill>
                <a:round/>
                <a:tailEnd type="triangle" w="sm" len="sm"/>
              </a:ln>
            </p:spPr>
            <p:txBody>
              <a:bodyPr/>
              <a:lstStyle/>
              <a:p>
                <a:endParaRPr lang="zh-CN" altLang="en-US"/>
              </a:p>
            </p:txBody>
          </p:sp>
          <p:sp>
            <p:nvSpPr>
              <p:cNvPr id="98" name="Line 16"/>
              <p:cNvSpPr>
                <a:spLocks noChangeShapeType="1"/>
              </p:cNvSpPr>
              <p:nvPr/>
            </p:nvSpPr>
            <p:spPr bwMode="auto">
              <a:xfrm>
                <a:off x="2997" y="2813"/>
                <a:ext cx="0" cy="229"/>
              </a:xfrm>
              <a:prstGeom prst="line">
                <a:avLst/>
              </a:prstGeom>
              <a:grpFill/>
              <a:ln w="9525">
                <a:solidFill>
                  <a:srgbClr val="000000"/>
                </a:solidFill>
                <a:round/>
                <a:tailEnd type="triangle" w="sm" len="sm"/>
              </a:ln>
            </p:spPr>
            <p:txBody>
              <a:bodyPr/>
              <a:lstStyle/>
              <a:p>
                <a:endParaRPr lang="zh-CN" altLang="en-US"/>
              </a:p>
            </p:txBody>
          </p:sp>
          <p:grpSp>
            <p:nvGrpSpPr>
              <p:cNvPr id="99" name="Group 17"/>
              <p:cNvGrpSpPr/>
              <p:nvPr/>
            </p:nvGrpSpPr>
            <p:grpSpPr bwMode="auto">
              <a:xfrm>
                <a:off x="2893" y="3028"/>
                <a:ext cx="202" cy="351"/>
                <a:chOff x="3640" y="3790"/>
                <a:chExt cx="350" cy="520"/>
              </a:xfrm>
              <a:grpFill/>
            </p:grpSpPr>
            <p:sp>
              <p:nvSpPr>
                <p:cNvPr id="153" name="Rectangle 18"/>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54" name="Text Box 19"/>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400">
                      <a:solidFill>
                        <a:schemeClr val="tx1"/>
                      </a:solidFill>
                    </a:rPr>
                    <a:t>E</a:t>
                  </a:r>
                  <a:endParaRPr lang="en-US" altLang="zh-CN" sz="1400">
                    <a:solidFill>
                      <a:schemeClr val="tx1"/>
                    </a:solidFill>
                  </a:endParaRPr>
                </a:p>
              </p:txBody>
            </p:sp>
          </p:grpSp>
          <p:grpSp>
            <p:nvGrpSpPr>
              <p:cNvPr id="100" name="Group 20"/>
              <p:cNvGrpSpPr/>
              <p:nvPr/>
            </p:nvGrpSpPr>
            <p:grpSpPr bwMode="auto">
              <a:xfrm>
                <a:off x="3781" y="2671"/>
                <a:ext cx="116" cy="135"/>
                <a:chOff x="3300" y="3270"/>
                <a:chExt cx="420" cy="420"/>
              </a:xfrm>
              <a:grpFill/>
            </p:grpSpPr>
            <p:sp>
              <p:nvSpPr>
                <p:cNvPr id="150" name="Oval 21"/>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151" name="Line 22"/>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152" name="Line 23"/>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101" name="Line 24"/>
              <p:cNvSpPr>
                <a:spLocks noChangeShapeType="1"/>
              </p:cNvSpPr>
              <p:nvPr/>
            </p:nvSpPr>
            <p:spPr bwMode="auto">
              <a:xfrm>
                <a:off x="3833" y="2435"/>
                <a:ext cx="0" cy="229"/>
              </a:xfrm>
              <a:prstGeom prst="line">
                <a:avLst/>
              </a:prstGeom>
              <a:grpFill/>
              <a:ln w="9525">
                <a:solidFill>
                  <a:srgbClr val="000000"/>
                </a:solidFill>
                <a:round/>
                <a:tailEnd type="triangle" w="sm" len="sm"/>
              </a:ln>
            </p:spPr>
            <p:txBody>
              <a:bodyPr/>
              <a:lstStyle/>
              <a:p>
                <a:endParaRPr lang="zh-CN" altLang="en-US"/>
              </a:p>
            </p:txBody>
          </p:sp>
          <p:sp>
            <p:nvSpPr>
              <p:cNvPr id="102" name="Line 25"/>
              <p:cNvSpPr>
                <a:spLocks noChangeShapeType="1"/>
              </p:cNvSpPr>
              <p:nvPr/>
            </p:nvSpPr>
            <p:spPr bwMode="auto">
              <a:xfrm>
                <a:off x="3839" y="2813"/>
                <a:ext cx="0" cy="229"/>
              </a:xfrm>
              <a:prstGeom prst="line">
                <a:avLst/>
              </a:prstGeom>
              <a:grpFill/>
              <a:ln w="9525">
                <a:solidFill>
                  <a:srgbClr val="000000"/>
                </a:solidFill>
                <a:round/>
                <a:tailEnd type="triangle" w="sm" len="sm"/>
              </a:ln>
            </p:spPr>
            <p:txBody>
              <a:bodyPr/>
              <a:lstStyle/>
              <a:p>
                <a:endParaRPr lang="zh-CN" altLang="en-US"/>
              </a:p>
            </p:txBody>
          </p:sp>
          <p:grpSp>
            <p:nvGrpSpPr>
              <p:cNvPr id="103" name="Group 26"/>
              <p:cNvGrpSpPr/>
              <p:nvPr/>
            </p:nvGrpSpPr>
            <p:grpSpPr bwMode="auto">
              <a:xfrm>
                <a:off x="3735" y="3028"/>
                <a:ext cx="202" cy="351"/>
                <a:chOff x="3640" y="3790"/>
                <a:chExt cx="350" cy="520"/>
              </a:xfrm>
              <a:grpFill/>
            </p:grpSpPr>
            <p:sp>
              <p:nvSpPr>
                <p:cNvPr id="148" name="Rectangle 27"/>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49" name="Text Box 28"/>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400">
                      <a:solidFill>
                        <a:schemeClr val="tx1"/>
                      </a:solidFill>
                    </a:rPr>
                    <a:t>E</a:t>
                  </a:r>
                  <a:endParaRPr lang="en-US" altLang="zh-CN" sz="1400">
                    <a:solidFill>
                      <a:schemeClr val="tx1"/>
                    </a:solidFill>
                  </a:endParaRPr>
                </a:p>
              </p:txBody>
            </p:sp>
          </p:grpSp>
          <p:grpSp>
            <p:nvGrpSpPr>
              <p:cNvPr id="104" name="Group 29"/>
              <p:cNvGrpSpPr/>
              <p:nvPr/>
            </p:nvGrpSpPr>
            <p:grpSpPr bwMode="auto">
              <a:xfrm>
                <a:off x="4583" y="2671"/>
                <a:ext cx="116" cy="135"/>
                <a:chOff x="3300" y="3270"/>
                <a:chExt cx="420" cy="420"/>
              </a:xfrm>
              <a:grpFill/>
            </p:grpSpPr>
            <p:sp>
              <p:nvSpPr>
                <p:cNvPr id="145" name="Oval 30"/>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146" name="Line 31"/>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147" name="Line 32"/>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105" name="Line 33"/>
              <p:cNvSpPr>
                <a:spLocks noChangeShapeType="1"/>
              </p:cNvSpPr>
              <p:nvPr/>
            </p:nvSpPr>
            <p:spPr bwMode="auto">
              <a:xfrm>
                <a:off x="4635" y="2435"/>
                <a:ext cx="0" cy="229"/>
              </a:xfrm>
              <a:prstGeom prst="line">
                <a:avLst/>
              </a:prstGeom>
              <a:grpFill/>
              <a:ln w="9525">
                <a:solidFill>
                  <a:srgbClr val="000000"/>
                </a:solidFill>
                <a:round/>
                <a:tailEnd type="triangle" w="sm" len="sm"/>
              </a:ln>
            </p:spPr>
            <p:txBody>
              <a:bodyPr/>
              <a:lstStyle/>
              <a:p>
                <a:endParaRPr lang="zh-CN" altLang="en-US"/>
              </a:p>
            </p:txBody>
          </p:sp>
          <p:sp>
            <p:nvSpPr>
              <p:cNvPr id="106" name="Line 34"/>
              <p:cNvSpPr>
                <a:spLocks noChangeShapeType="1"/>
              </p:cNvSpPr>
              <p:nvPr/>
            </p:nvSpPr>
            <p:spPr bwMode="auto">
              <a:xfrm>
                <a:off x="4641" y="2813"/>
                <a:ext cx="0" cy="229"/>
              </a:xfrm>
              <a:prstGeom prst="line">
                <a:avLst/>
              </a:prstGeom>
              <a:grpFill/>
              <a:ln w="9525">
                <a:solidFill>
                  <a:srgbClr val="000000"/>
                </a:solidFill>
                <a:round/>
                <a:tailEnd type="triangle" w="sm" len="sm"/>
              </a:ln>
            </p:spPr>
            <p:txBody>
              <a:bodyPr/>
              <a:lstStyle/>
              <a:p>
                <a:endParaRPr lang="zh-CN" altLang="en-US"/>
              </a:p>
            </p:txBody>
          </p:sp>
          <p:grpSp>
            <p:nvGrpSpPr>
              <p:cNvPr id="107" name="Group 35"/>
              <p:cNvGrpSpPr/>
              <p:nvPr/>
            </p:nvGrpSpPr>
            <p:grpSpPr bwMode="auto">
              <a:xfrm>
                <a:off x="4537" y="3028"/>
                <a:ext cx="202" cy="351"/>
                <a:chOff x="3640" y="3790"/>
                <a:chExt cx="350" cy="520"/>
              </a:xfrm>
              <a:grpFill/>
            </p:grpSpPr>
            <p:sp>
              <p:nvSpPr>
                <p:cNvPr id="143" name="Rectangle 36"/>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44" name="Text Box 37"/>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400">
                      <a:solidFill>
                        <a:schemeClr val="tx1"/>
                      </a:solidFill>
                    </a:rPr>
                    <a:t>E</a:t>
                  </a:r>
                  <a:endParaRPr lang="en-US" altLang="zh-CN" sz="1400">
                    <a:solidFill>
                      <a:schemeClr val="tx1"/>
                    </a:solidFill>
                  </a:endParaRPr>
                </a:p>
              </p:txBody>
            </p:sp>
          </p:grpSp>
          <p:grpSp>
            <p:nvGrpSpPr>
              <p:cNvPr id="108" name="Group 38"/>
              <p:cNvGrpSpPr/>
              <p:nvPr/>
            </p:nvGrpSpPr>
            <p:grpSpPr bwMode="auto">
              <a:xfrm>
                <a:off x="5408" y="2671"/>
                <a:ext cx="116" cy="135"/>
                <a:chOff x="3300" y="3270"/>
                <a:chExt cx="420" cy="420"/>
              </a:xfrm>
              <a:grpFill/>
            </p:grpSpPr>
            <p:sp>
              <p:nvSpPr>
                <p:cNvPr id="140" name="Oval 39"/>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141" name="Line 40"/>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142" name="Line 41"/>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109" name="Line 42"/>
              <p:cNvSpPr>
                <a:spLocks noChangeShapeType="1"/>
              </p:cNvSpPr>
              <p:nvPr/>
            </p:nvSpPr>
            <p:spPr bwMode="auto">
              <a:xfrm>
                <a:off x="5460" y="2435"/>
                <a:ext cx="0" cy="229"/>
              </a:xfrm>
              <a:prstGeom prst="line">
                <a:avLst/>
              </a:prstGeom>
              <a:grpFill/>
              <a:ln w="9525">
                <a:solidFill>
                  <a:srgbClr val="000000"/>
                </a:solidFill>
                <a:round/>
                <a:tailEnd type="triangle" w="sm" len="sm"/>
              </a:ln>
            </p:spPr>
            <p:txBody>
              <a:bodyPr/>
              <a:lstStyle/>
              <a:p>
                <a:endParaRPr lang="zh-CN" altLang="en-US"/>
              </a:p>
            </p:txBody>
          </p:sp>
          <p:sp>
            <p:nvSpPr>
              <p:cNvPr id="110" name="Line 43"/>
              <p:cNvSpPr>
                <a:spLocks noChangeShapeType="1"/>
              </p:cNvSpPr>
              <p:nvPr/>
            </p:nvSpPr>
            <p:spPr bwMode="auto">
              <a:xfrm>
                <a:off x="5466" y="2813"/>
                <a:ext cx="0" cy="229"/>
              </a:xfrm>
              <a:prstGeom prst="line">
                <a:avLst/>
              </a:prstGeom>
              <a:grpFill/>
              <a:ln w="9525">
                <a:solidFill>
                  <a:srgbClr val="000000"/>
                </a:solidFill>
                <a:round/>
                <a:tailEnd type="triangle" w="sm" len="sm"/>
              </a:ln>
            </p:spPr>
            <p:txBody>
              <a:bodyPr/>
              <a:lstStyle/>
              <a:p>
                <a:endParaRPr lang="zh-CN" altLang="en-US"/>
              </a:p>
            </p:txBody>
          </p:sp>
          <p:grpSp>
            <p:nvGrpSpPr>
              <p:cNvPr id="111" name="Group 44"/>
              <p:cNvGrpSpPr/>
              <p:nvPr/>
            </p:nvGrpSpPr>
            <p:grpSpPr bwMode="auto">
              <a:xfrm>
                <a:off x="5362" y="3028"/>
                <a:ext cx="202" cy="351"/>
                <a:chOff x="3640" y="3790"/>
                <a:chExt cx="350" cy="520"/>
              </a:xfrm>
              <a:grpFill/>
            </p:grpSpPr>
            <p:sp>
              <p:nvSpPr>
                <p:cNvPr id="138" name="Rectangle 45"/>
                <p:cNvSpPr>
                  <a:spLocks noChangeArrowheads="1"/>
                </p:cNvSpPr>
                <p:nvPr/>
              </p:nvSpPr>
              <p:spPr bwMode="auto">
                <a:xfrm>
                  <a:off x="3640" y="3790"/>
                  <a:ext cx="350" cy="52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39" name="Text Box 46"/>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ctr" eaLnBrk="0" hangingPunct="0"/>
                  <a:r>
                    <a:rPr lang="en-US" altLang="zh-CN" sz="1400">
                      <a:solidFill>
                        <a:schemeClr val="tx1"/>
                      </a:solidFill>
                    </a:rPr>
                    <a:t>E</a:t>
                  </a:r>
                  <a:endParaRPr lang="en-US" altLang="zh-CN" sz="1400">
                    <a:solidFill>
                      <a:schemeClr val="tx1"/>
                    </a:solidFill>
                  </a:endParaRPr>
                </a:p>
              </p:txBody>
            </p:sp>
          </p:grpSp>
          <p:sp>
            <p:nvSpPr>
              <p:cNvPr id="112" name="Line 47"/>
              <p:cNvSpPr>
                <a:spLocks noChangeShapeType="1"/>
              </p:cNvSpPr>
              <p:nvPr/>
            </p:nvSpPr>
            <p:spPr bwMode="auto">
              <a:xfrm>
                <a:off x="2991" y="3387"/>
                <a:ext cx="0" cy="341"/>
              </a:xfrm>
              <a:prstGeom prst="line">
                <a:avLst/>
              </a:prstGeom>
              <a:grpFill/>
              <a:ln w="9525">
                <a:solidFill>
                  <a:srgbClr val="000000"/>
                </a:solidFill>
                <a:round/>
                <a:tailEnd type="triangle" w="sm" len="sm"/>
              </a:ln>
            </p:spPr>
            <p:txBody>
              <a:bodyPr/>
              <a:lstStyle/>
              <a:p>
                <a:endParaRPr lang="zh-CN" altLang="en-US"/>
              </a:p>
            </p:txBody>
          </p:sp>
          <p:sp>
            <p:nvSpPr>
              <p:cNvPr id="113" name="Line 48"/>
              <p:cNvSpPr>
                <a:spLocks noChangeShapeType="1"/>
              </p:cNvSpPr>
              <p:nvPr/>
            </p:nvSpPr>
            <p:spPr bwMode="auto">
              <a:xfrm>
                <a:off x="3839" y="3382"/>
                <a:ext cx="0" cy="341"/>
              </a:xfrm>
              <a:prstGeom prst="line">
                <a:avLst/>
              </a:prstGeom>
              <a:grpFill/>
              <a:ln w="9525">
                <a:solidFill>
                  <a:srgbClr val="000000"/>
                </a:solidFill>
                <a:round/>
                <a:tailEnd type="triangle" w="sm" len="sm"/>
              </a:ln>
            </p:spPr>
            <p:txBody>
              <a:bodyPr/>
              <a:lstStyle/>
              <a:p>
                <a:endParaRPr lang="zh-CN" altLang="en-US"/>
              </a:p>
            </p:txBody>
          </p:sp>
          <p:sp>
            <p:nvSpPr>
              <p:cNvPr id="114" name="Line 49"/>
              <p:cNvSpPr>
                <a:spLocks noChangeShapeType="1"/>
              </p:cNvSpPr>
              <p:nvPr/>
            </p:nvSpPr>
            <p:spPr bwMode="auto">
              <a:xfrm>
                <a:off x="4647" y="3382"/>
                <a:ext cx="0" cy="341"/>
              </a:xfrm>
              <a:prstGeom prst="line">
                <a:avLst/>
              </a:prstGeom>
              <a:grpFill/>
              <a:ln w="9525">
                <a:solidFill>
                  <a:srgbClr val="000000"/>
                </a:solidFill>
                <a:round/>
                <a:tailEnd type="triangle" w="sm" len="sm"/>
              </a:ln>
            </p:spPr>
            <p:txBody>
              <a:bodyPr/>
              <a:lstStyle/>
              <a:p>
                <a:endParaRPr lang="zh-CN" altLang="en-US"/>
              </a:p>
            </p:txBody>
          </p:sp>
          <p:sp>
            <p:nvSpPr>
              <p:cNvPr id="115" name="Line 50"/>
              <p:cNvSpPr>
                <a:spLocks noChangeShapeType="1"/>
              </p:cNvSpPr>
              <p:nvPr/>
            </p:nvSpPr>
            <p:spPr bwMode="auto">
              <a:xfrm>
                <a:off x="5472" y="3382"/>
                <a:ext cx="0" cy="341"/>
              </a:xfrm>
              <a:prstGeom prst="line">
                <a:avLst/>
              </a:prstGeom>
              <a:grpFill/>
              <a:ln w="9525">
                <a:solidFill>
                  <a:srgbClr val="000000"/>
                </a:solidFill>
                <a:round/>
                <a:tailEnd type="triangle" w="sm" len="sm"/>
              </a:ln>
            </p:spPr>
            <p:txBody>
              <a:bodyPr/>
              <a:lstStyle/>
              <a:p>
                <a:endParaRPr lang="zh-CN" altLang="en-US"/>
              </a:p>
            </p:txBody>
          </p:sp>
          <p:sp>
            <p:nvSpPr>
              <p:cNvPr id="116" name="Line 51"/>
              <p:cNvSpPr>
                <a:spLocks noChangeShapeType="1"/>
              </p:cNvSpPr>
              <p:nvPr/>
            </p:nvSpPr>
            <p:spPr bwMode="auto">
              <a:xfrm>
                <a:off x="2991" y="3480"/>
                <a:ext cx="340" cy="0"/>
              </a:xfrm>
              <a:prstGeom prst="line">
                <a:avLst/>
              </a:prstGeom>
              <a:grpFill/>
              <a:ln w="9525">
                <a:solidFill>
                  <a:srgbClr val="000000"/>
                </a:solidFill>
                <a:round/>
              </a:ln>
            </p:spPr>
            <p:txBody>
              <a:bodyPr/>
              <a:lstStyle/>
              <a:p>
                <a:endParaRPr lang="zh-CN" altLang="en-US"/>
              </a:p>
            </p:txBody>
          </p:sp>
          <p:sp>
            <p:nvSpPr>
              <p:cNvPr id="117" name="Line 52"/>
              <p:cNvSpPr>
                <a:spLocks noChangeShapeType="1"/>
              </p:cNvSpPr>
              <p:nvPr/>
            </p:nvSpPr>
            <p:spPr bwMode="auto">
              <a:xfrm flipV="1">
                <a:off x="3331" y="2732"/>
                <a:ext cx="0" cy="742"/>
              </a:xfrm>
              <a:prstGeom prst="line">
                <a:avLst/>
              </a:prstGeom>
              <a:grpFill/>
              <a:ln w="9525">
                <a:solidFill>
                  <a:srgbClr val="000000"/>
                </a:solidFill>
                <a:round/>
              </a:ln>
            </p:spPr>
            <p:txBody>
              <a:bodyPr/>
              <a:lstStyle/>
              <a:p>
                <a:endParaRPr lang="zh-CN" altLang="en-US"/>
              </a:p>
            </p:txBody>
          </p:sp>
          <p:sp>
            <p:nvSpPr>
              <p:cNvPr id="118" name="Line 53"/>
              <p:cNvSpPr>
                <a:spLocks noChangeShapeType="1"/>
              </p:cNvSpPr>
              <p:nvPr/>
            </p:nvSpPr>
            <p:spPr bwMode="auto">
              <a:xfrm>
                <a:off x="3331" y="2738"/>
                <a:ext cx="450" cy="0"/>
              </a:xfrm>
              <a:prstGeom prst="line">
                <a:avLst/>
              </a:prstGeom>
              <a:grpFill/>
              <a:ln w="9525">
                <a:solidFill>
                  <a:srgbClr val="000000"/>
                </a:solidFill>
                <a:round/>
                <a:tailEnd type="triangle" w="sm" len="sm"/>
              </a:ln>
            </p:spPr>
            <p:txBody>
              <a:bodyPr/>
              <a:lstStyle/>
              <a:p>
                <a:endParaRPr lang="zh-CN" altLang="en-US"/>
              </a:p>
            </p:txBody>
          </p:sp>
          <p:sp>
            <p:nvSpPr>
              <p:cNvPr id="119" name="Line 54"/>
              <p:cNvSpPr>
                <a:spLocks noChangeShapeType="1"/>
              </p:cNvSpPr>
              <p:nvPr/>
            </p:nvSpPr>
            <p:spPr bwMode="auto">
              <a:xfrm>
                <a:off x="3845" y="3480"/>
                <a:ext cx="349" cy="2"/>
              </a:xfrm>
              <a:prstGeom prst="line">
                <a:avLst/>
              </a:prstGeom>
              <a:grpFill/>
              <a:ln w="9525">
                <a:solidFill>
                  <a:srgbClr val="000000"/>
                </a:solidFill>
                <a:round/>
              </a:ln>
            </p:spPr>
            <p:txBody>
              <a:bodyPr/>
              <a:lstStyle/>
              <a:p>
                <a:endParaRPr lang="zh-CN" altLang="en-US"/>
              </a:p>
            </p:txBody>
          </p:sp>
          <p:sp>
            <p:nvSpPr>
              <p:cNvPr id="120" name="Line 55"/>
              <p:cNvSpPr>
                <a:spLocks noChangeShapeType="1"/>
              </p:cNvSpPr>
              <p:nvPr/>
            </p:nvSpPr>
            <p:spPr bwMode="auto">
              <a:xfrm flipV="1">
                <a:off x="4186" y="2732"/>
                <a:ext cx="0" cy="742"/>
              </a:xfrm>
              <a:prstGeom prst="line">
                <a:avLst/>
              </a:prstGeom>
              <a:grpFill/>
              <a:ln w="9525">
                <a:solidFill>
                  <a:srgbClr val="000000"/>
                </a:solidFill>
                <a:round/>
              </a:ln>
            </p:spPr>
            <p:txBody>
              <a:bodyPr/>
              <a:lstStyle/>
              <a:p>
                <a:endParaRPr lang="zh-CN" altLang="en-US"/>
              </a:p>
            </p:txBody>
          </p:sp>
          <p:sp>
            <p:nvSpPr>
              <p:cNvPr id="121" name="Line 56"/>
              <p:cNvSpPr>
                <a:spLocks noChangeShapeType="1"/>
              </p:cNvSpPr>
              <p:nvPr/>
            </p:nvSpPr>
            <p:spPr bwMode="auto">
              <a:xfrm>
                <a:off x="4171" y="2738"/>
                <a:ext cx="430" cy="0"/>
              </a:xfrm>
              <a:prstGeom prst="line">
                <a:avLst/>
              </a:prstGeom>
              <a:grpFill/>
              <a:ln w="9525">
                <a:solidFill>
                  <a:srgbClr val="000000"/>
                </a:solidFill>
                <a:round/>
                <a:tailEnd type="triangle" w="sm" len="sm"/>
              </a:ln>
            </p:spPr>
            <p:txBody>
              <a:bodyPr/>
              <a:lstStyle/>
              <a:p>
                <a:endParaRPr lang="zh-CN" altLang="en-US"/>
              </a:p>
            </p:txBody>
          </p:sp>
          <p:sp>
            <p:nvSpPr>
              <p:cNvPr id="122" name="Line 57"/>
              <p:cNvSpPr>
                <a:spLocks noChangeShapeType="1"/>
              </p:cNvSpPr>
              <p:nvPr/>
            </p:nvSpPr>
            <p:spPr bwMode="auto">
              <a:xfrm>
                <a:off x="4653" y="3479"/>
                <a:ext cx="328" cy="0"/>
              </a:xfrm>
              <a:prstGeom prst="line">
                <a:avLst/>
              </a:prstGeom>
              <a:grpFill/>
              <a:ln w="9525">
                <a:solidFill>
                  <a:srgbClr val="000000"/>
                </a:solidFill>
                <a:round/>
              </a:ln>
            </p:spPr>
            <p:txBody>
              <a:bodyPr/>
              <a:lstStyle/>
              <a:p>
                <a:endParaRPr lang="zh-CN" altLang="en-US"/>
              </a:p>
            </p:txBody>
          </p:sp>
          <p:sp>
            <p:nvSpPr>
              <p:cNvPr id="123" name="Line 58"/>
              <p:cNvSpPr>
                <a:spLocks noChangeShapeType="1"/>
              </p:cNvSpPr>
              <p:nvPr/>
            </p:nvSpPr>
            <p:spPr bwMode="auto">
              <a:xfrm flipV="1">
                <a:off x="4981" y="2723"/>
                <a:ext cx="0" cy="750"/>
              </a:xfrm>
              <a:prstGeom prst="line">
                <a:avLst/>
              </a:prstGeom>
              <a:grpFill/>
              <a:ln w="9525">
                <a:solidFill>
                  <a:srgbClr val="000000"/>
                </a:solidFill>
                <a:round/>
              </a:ln>
            </p:spPr>
            <p:txBody>
              <a:bodyPr/>
              <a:lstStyle/>
              <a:p>
                <a:endParaRPr lang="zh-CN" altLang="en-US"/>
              </a:p>
            </p:txBody>
          </p:sp>
          <p:sp>
            <p:nvSpPr>
              <p:cNvPr id="124" name="Line 59"/>
              <p:cNvSpPr>
                <a:spLocks noChangeShapeType="1"/>
              </p:cNvSpPr>
              <p:nvPr/>
            </p:nvSpPr>
            <p:spPr bwMode="auto">
              <a:xfrm>
                <a:off x="4981" y="2744"/>
                <a:ext cx="433" cy="0"/>
              </a:xfrm>
              <a:prstGeom prst="line">
                <a:avLst/>
              </a:prstGeom>
              <a:grpFill/>
              <a:ln w="9525">
                <a:solidFill>
                  <a:srgbClr val="000000"/>
                </a:solidFill>
                <a:round/>
                <a:tailEnd type="triangle" w="sm" len="sm"/>
              </a:ln>
            </p:spPr>
            <p:txBody>
              <a:bodyPr/>
              <a:lstStyle/>
              <a:p>
                <a:endParaRPr lang="zh-CN" altLang="en-US"/>
              </a:p>
            </p:txBody>
          </p:sp>
          <p:sp>
            <p:nvSpPr>
              <p:cNvPr id="125" name="Line 60"/>
              <p:cNvSpPr>
                <a:spLocks noChangeShapeType="1"/>
              </p:cNvSpPr>
              <p:nvPr/>
            </p:nvSpPr>
            <p:spPr bwMode="auto">
              <a:xfrm>
                <a:off x="5472" y="3482"/>
                <a:ext cx="191" cy="0"/>
              </a:xfrm>
              <a:prstGeom prst="line">
                <a:avLst/>
              </a:prstGeom>
              <a:grpFill/>
              <a:ln w="9525">
                <a:solidFill>
                  <a:srgbClr val="000000"/>
                </a:solidFill>
                <a:round/>
              </a:ln>
            </p:spPr>
            <p:txBody>
              <a:bodyPr/>
              <a:lstStyle/>
              <a:p>
                <a:endParaRPr lang="zh-CN" altLang="en-US"/>
              </a:p>
            </p:txBody>
          </p:sp>
          <p:sp>
            <p:nvSpPr>
              <p:cNvPr id="126" name="Line 61"/>
              <p:cNvSpPr>
                <a:spLocks noChangeShapeType="1"/>
              </p:cNvSpPr>
              <p:nvPr/>
            </p:nvSpPr>
            <p:spPr bwMode="auto">
              <a:xfrm>
                <a:off x="5663" y="2749"/>
                <a:ext cx="253" cy="0"/>
              </a:xfrm>
              <a:prstGeom prst="line">
                <a:avLst/>
              </a:prstGeom>
              <a:grpFill/>
              <a:ln w="9525">
                <a:solidFill>
                  <a:srgbClr val="000000"/>
                </a:solidFill>
                <a:round/>
                <a:tailEnd type="triangle" w="sm" len="sm"/>
              </a:ln>
            </p:spPr>
            <p:txBody>
              <a:bodyPr/>
              <a:lstStyle/>
              <a:p>
                <a:endParaRPr lang="zh-CN" altLang="en-US"/>
              </a:p>
            </p:txBody>
          </p:sp>
          <p:sp>
            <p:nvSpPr>
              <p:cNvPr id="127" name="Line 62"/>
              <p:cNvSpPr>
                <a:spLocks noChangeShapeType="1"/>
              </p:cNvSpPr>
              <p:nvPr/>
            </p:nvSpPr>
            <p:spPr bwMode="auto">
              <a:xfrm>
                <a:off x="2570" y="2742"/>
                <a:ext cx="375" cy="0"/>
              </a:xfrm>
              <a:prstGeom prst="line">
                <a:avLst/>
              </a:prstGeom>
              <a:grpFill/>
              <a:ln w="9525">
                <a:solidFill>
                  <a:srgbClr val="000000"/>
                </a:solidFill>
                <a:round/>
                <a:tailEnd type="triangle" w="sm" len="sm"/>
              </a:ln>
            </p:spPr>
            <p:txBody>
              <a:bodyPr/>
              <a:lstStyle/>
              <a:p>
                <a:endParaRPr lang="zh-CN" altLang="en-US"/>
              </a:p>
            </p:txBody>
          </p:sp>
          <p:sp>
            <p:nvSpPr>
              <p:cNvPr id="128" name="Rectangle 63"/>
              <p:cNvSpPr>
                <a:spLocks noChangeArrowheads="1"/>
              </p:cNvSpPr>
              <p:nvPr/>
            </p:nvSpPr>
            <p:spPr bwMode="auto">
              <a:xfrm>
                <a:off x="2748" y="3723"/>
                <a:ext cx="2931" cy="373"/>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29" name="Line 64"/>
              <p:cNvSpPr>
                <a:spLocks noChangeShapeType="1"/>
              </p:cNvSpPr>
              <p:nvPr/>
            </p:nvSpPr>
            <p:spPr bwMode="auto">
              <a:xfrm>
                <a:off x="3458" y="3728"/>
                <a:ext cx="0" cy="373"/>
              </a:xfrm>
              <a:prstGeom prst="line">
                <a:avLst/>
              </a:prstGeom>
              <a:grpFill/>
              <a:ln w="9525">
                <a:solidFill>
                  <a:srgbClr val="000000"/>
                </a:solidFill>
                <a:round/>
              </a:ln>
            </p:spPr>
            <p:txBody>
              <a:bodyPr/>
              <a:lstStyle/>
              <a:p>
                <a:endParaRPr lang="zh-CN" altLang="en-US"/>
              </a:p>
            </p:txBody>
          </p:sp>
          <p:sp>
            <p:nvSpPr>
              <p:cNvPr id="130" name="Line 65"/>
              <p:cNvSpPr>
                <a:spLocks noChangeShapeType="1"/>
              </p:cNvSpPr>
              <p:nvPr/>
            </p:nvSpPr>
            <p:spPr bwMode="auto">
              <a:xfrm>
                <a:off x="4233" y="3728"/>
                <a:ext cx="0" cy="373"/>
              </a:xfrm>
              <a:prstGeom prst="line">
                <a:avLst/>
              </a:prstGeom>
              <a:grpFill/>
              <a:ln w="9525">
                <a:solidFill>
                  <a:srgbClr val="000000"/>
                </a:solidFill>
                <a:round/>
              </a:ln>
            </p:spPr>
            <p:txBody>
              <a:bodyPr/>
              <a:lstStyle/>
              <a:p>
                <a:endParaRPr lang="zh-CN" altLang="en-US"/>
              </a:p>
            </p:txBody>
          </p:sp>
          <p:sp>
            <p:nvSpPr>
              <p:cNvPr id="131" name="Line 66"/>
              <p:cNvSpPr>
                <a:spLocks noChangeShapeType="1"/>
              </p:cNvSpPr>
              <p:nvPr/>
            </p:nvSpPr>
            <p:spPr bwMode="auto">
              <a:xfrm>
                <a:off x="4997" y="3733"/>
                <a:ext cx="0" cy="373"/>
              </a:xfrm>
              <a:prstGeom prst="line">
                <a:avLst/>
              </a:prstGeom>
              <a:grpFill/>
              <a:ln w="9525">
                <a:solidFill>
                  <a:srgbClr val="000000"/>
                </a:solidFill>
                <a:round/>
              </a:ln>
            </p:spPr>
            <p:txBody>
              <a:bodyPr/>
              <a:lstStyle/>
              <a:p>
                <a:endParaRPr lang="zh-CN" altLang="en-US"/>
              </a:p>
            </p:txBody>
          </p:sp>
          <p:sp>
            <p:nvSpPr>
              <p:cNvPr id="132" name="Rectangle 67"/>
              <p:cNvSpPr>
                <a:spLocks noChangeArrowheads="1"/>
              </p:cNvSpPr>
              <p:nvPr/>
            </p:nvSpPr>
            <p:spPr bwMode="auto">
              <a:xfrm>
                <a:off x="2754" y="2078"/>
                <a:ext cx="2954" cy="36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33" name="Line 68"/>
              <p:cNvSpPr>
                <a:spLocks noChangeShapeType="1"/>
              </p:cNvSpPr>
              <p:nvPr/>
            </p:nvSpPr>
            <p:spPr bwMode="auto">
              <a:xfrm>
                <a:off x="3469" y="2083"/>
                <a:ext cx="0" cy="360"/>
              </a:xfrm>
              <a:prstGeom prst="line">
                <a:avLst/>
              </a:prstGeom>
              <a:grpFill/>
              <a:ln w="9525">
                <a:solidFill>
                  <a:srgbClr val="000000"/>
                </a:solidFill>
                <a:round/>
              </a:ln>
            </p:spPr>
            <p:txBody>
              <a:bodyPr/>
              <a:lstStyle/>
              <a:p>
                <a:endParaRPr lang="zh-CN" altLang="en-US"/>
              </a:p>
            </p:txBody>
          </p:sp>
          <p:sp>
            <p:nvSpPr>
              <p:cNvPr id="134" name="Line 69"/>
              <p:cNvSpPr>
                <a:spLocks noChangeShapeType="1"/>
              </p:cNvSpPr>
              <p:nvPr/>
            </p:nvSpPr>
            <p:spPr bwMode="auto">
              <a:xfrm>
                <a:off x="4236" y="2083"/>
                <a:ext cx="0" cy="360"/>
              </a:xfrm>
              <a:prstGeom prst="line">
                <a:avLst/>
              </a:prstGeom>
              <a:grpFill/>
              <a:ln w="9525">
                <a:solidFill>
                  <a:srgbClr val="000000"/>
                </a:solidFill>
                <a:round/>
              </a:ln>
            </p:spPr>
            <p:txBody>
              <a:bodyPr/>
              <a:lstStyle/>
              <a:p>
                <a:endParaRPr lang="zh-CN" altLang="en-US"/>
              </a:p>
            </p:txBody>
          </p:sp>
          <p:sp>
            <p:nvSpPr>
              <p:cNvPr id="135" name="Line 70"/>
              <p:cNvSpPr>
                <a:spLocks noChangeShapeType="1"/>
              </p:cNvSpPr>
              <p:nvPr/>
            </p:nvSpPr>
            <p:spPr bwMode="auto">
              <a:xfrm>
                <a:off x="5021" y="2087"/>
                <a:ext cx="0" cy="361"/>
              </a:xfrm>
              <a:prstGeom prst="line">
                <a:avLst/>
              </a:prstGeom>
              <a:grpFill/>
              <a:ln w="9525">
                <a:solidFill>
                  <a:srgbClr val="000000"/>
                </a:solidFill>
                <a:round/>
              </a:ln>
            </p:spPr>
            <p:txBody>
              <a:bodyPr/>
              <a:lstStyle/>
              <a:p>
                <a:endParaRPr lang="zh-CN" altLang="en-US"/>
              </a:p>
            </p:txBody>
          </p:sp>
          <p:sp>
            <p:nvSpPr>
              <p:cNvPr id="136" name="Text Box 71"/>
              <p:cNvSpPr txBox="1">
                <a:spLocks noChangeArrowheads="1"/>
              </p:cNvSpPr>
              <p:nvPr/>
            </p:nvSpPr>
            <p:spPr bwMode="auto">
              <a:xfrm>
                <a:off x="3909" y="4151"/>
                <a:ext cx="653" cy="290"/>
              </a:xfrm>
              <a:prstGeom prst="rect">
                <a:avLst/>
              </a:prstGeom>
              <a:grpFill/>
              <a:ln w="9525">
                <a:noFill/>
                <a:miter lim="800000"/>
              </a:ln>
            </p:spPr>
            <p:txBody>
              <a:bodyPr lIns="0" tIns="0" rIns="0" bIns="0"/>
              <a:lstStyle/>
              <a:p>
                <a:pPr algn="ctr" eaLnBrk="0" hangingPunct="0"/>
                <a:endParaRPr lang="zh-CN" altLang="zh-CN" sz="1400">
                  <a:solidFill>
                    <a:schemeClr val="tx1"/>
                  </a:solidFill>
                </a:endParaRPr>
              </a:p>
            </p:txBody>
          </p:sp>
          <p:sp>
            <p:nvSpPr>
              <p:cNvPr id="137" name="Line 72"/>
              <p:cNvSpPr>
                <a:spLocks noChangeShapeType="1"/>
              </p:cNvSpPr>
              <p:nvPr/>
            </p:nvSpPr>
            <p:spPr bwMode="auto">
              <a:xfrm flipV="1">
                <a:off x="5670" y="2732"/>
                <a:ext cx="0" cy="742"/>
              </a:xfrm>
              <a:prstGeom prst="line">
                <a:avLst/>
              </a:prstGeom>
              <a:grpFill/>
              <a:ln w="9525">
                <a:solidFill>
                  <a:srgbClr val="000000"/>
                </a:solidFill>
                <a:round/>
              </a:ln>
            </p:spPr>
            <p:txBody>
              <a:bodyPr/>
              <a:lstStyle/>
              <a:p>
                <a:endParaRPr lang="zh-CN" altLang="en-US"/>
              </a:p>
            </p:txBody>
          </p:sp>
        </p:grpSp>
        <p:grpSp>
          <p:nvGrpSpPr>
            <p:cNvPr id="11" name="Group 73"/>
            <p:cNvGrpSpPr/>
            <p:nvPr/>
          </p:nvGrpSpPr>
          <p:grpSpPr bwMode="auto">
            <a:xfrm>
              <a:off x="3987800" y="2667000"/>
              <a:ext cx="2905125" cy="0"/>
              <a:chOff x="2520" y="5147"/>
              <a:chExt cx="2850" cy="0"/>
            </a:xfrm>
            <a:solidFill>
              <a:schemeClr val="accent1">
                <a:lumMod val="20000"/>
                <a:lumOff val="80000"/>
              </a:schemeClr>
            </a:solidFill>
          </p:grpSpPr>
          <p:sp>
            <p:nvSpPr>
              <p:cNvPr id="88" name="Line 74"/>
              <p:cNvSpPr>
                <a:spLocks noChangeShapeType="1"/>
              </p:cNvSpPr>
              <p:nvPr/>
            </p:nvSpPr>
            <p:spPr bwMode="auto">
              <a:xfrm>
                <a:off x="2520" y="5147"/>
                <a:ext cx="360" cy="0"/>
              </a:xfrm>
              <a:prstGeom prst="line">
                <a:avLst/>
              </a:prstGeom>
              <a:grpFill/>
              <a:ln w="9525">
                <a:solidFill>
                  <a:srgbClr val="000000"/>
                </a:solidFill>
                <a:round/>
                <a:tailEnd type="triangle" w="sm" len="sm"/>
              </a:ln>
            </p:spPr>
            <p:txBody>
              <a:bodyPr/>
              <a:lstStyle/>
              <a:p>
                <a:endParaRPr lang="zh-CN" altLang="en-US"/>
              </a:p>
            </p:txBody>
          </p:sp>
          <p:sp>
            <p:nvSpPr>
              <p:cNvPr id="89" name="Line 75"/>
              <p:cNvSpPr>
                <a:spLocks noChangeShapeType="1"/>
              </p:cNvSpPr>
              <p:nvPr/>
            </p:nvSpPr>
            <p:spPr bwMode="auto">
              <a:xfrm>
                <a:off x="3450" y="5147"/>
                <a:ext cx="300" cy="0"/>
              </a:xfrm>
              <a:prstGeom prst="line">
                <a:avLst/>
              </a:prstGeom>
              <a:grpFill/>
              <a:ln w="9525">
                <a:solidFill>
                  <a:srgbClr val="000000"/>
                </a:solidFill>
                <a:round/>
                <a:tailEnd type="triangle" w="sm" len="sm"/>
              </a:ln>
            </p:spPr>
            <p:txBody>
              <a:bodyPr/>
              <a:lstStyle/>
              <a:p>
                <a:endParaRPr lang="zh-CN" altLang="en-US"/>
              </a:p>
            </p:txBody>
          </p:sp>
          <p:sp>
            <p:nvSpPr>
              <p:cNvPr id="90" name="Line 76"/>
              <p:cNvSpPr>
                <a:spLocks noChangeShapeType="1"/>
              </p:cNvSpPr>
              <p:nvPr/>
            </p:nvSpPr>
            <p:spPr bwMode="auto">
              <a:xfrm>
                <a:off x="4245" y="5147"/>
                <a:ext cx="300" cy="0"/>
              </a:xfrm>
              <a:prstGeom prst="line">
                <a:avLst/>
              </a:prstGeom>
              <a:grpFill/>
              <a:ln w="9525">
                <a:solidFill>
                  <a:srgbClr val="000000"/>
                </a:solidFill>
                <a:round/>
                <a:tailEnd type="triangle" w="sm" len="sm"/>
              </a:ln>
            </p:spPr>
            <p:txBody>
              <a:bodyPr/>
              <a:lstStyle/>
              <a:p>
                <a:endParaRPr lang="zh-CN" altLang="en-US"/>
              </a:p>
            </p:txBody>
          </p:sp>
          <p:sp>
            <p:nvSpPr>
              <p:cNvPr id="91" name="Line 77"/>
              <p:cNvSpPr>
                <a:spLocks noChangeShapeType="1"/>
              </p:cNvSpPr>
              <p:nvPr/>
            </p:nvSpPr>
            <p:spPr bwMode="auto">
              <a:xfrm>
                <a:off x="5070" y="5147"/>
                <a:ext cx="300" cy="0"/>
              </a:xfrm>
              <a:prstGeom prst="line">
                <a:avLst/>
              </a:prstGeom>
              <a:grpFill/>
              <a:ln w="9525">
                <a:solidFill>
                  <a:srgbClr val="000000"/>
                </a:solidFill>
                <a:round/>
                <a:tailEnd type="triangle" w="sm" len="sm"/>
              </a:ln>
            </p:spPr>
            <p:txBody>
              <a:bodyPr/>
              <a:lstStyle/>
              <a:p>
                <a:endParaRPr lang="zh-CN" altLang="en-US"/>
              </a:p>
            </p:txBody>
          </p:sp>
        </p:grpSp>
        <p:grpSp>
          <p:nvGrpSpPr>
            <p:cNvPr id="12" name="Group 78"/>
            <p:cNvGrpSpPr/>
            <p:nvPr/>
          </p:nvGrpSpPr>
          <p:grpSpPr bwMode="auto">
            <a:xfrm>
              <a:off x="3202020" y="3886200"/>
              <a:ext cx="4494178" cy="2209800"/>
              <a:chOff x="6225" y="4034"/>
              <a:chExt cx="4410" cy="2363"/>
            </a:xfrm>
            <a:solidFill>
              <a:schemeClr val="accent1">
                <a:lumMod val="20000"/>
                <a:lumOff val="80000"/>
              </a:schemeClr>
            </a:solidFill>
          </p:grpSpPr>
          <p:sp>
            <p:nvSpPr>
              <p:cNvPr id="15" name="Text Box 79"/>
              <p:cNvSpPr txBox="1">
                <a:spLocks noChangeArrowheads="1"/>
              </p:cNvSpPr>
              <p:nvPr/>
            </p:nvSpPr>
            <p:spPr bwMode="auto">
              <a:xfrm>
                <a:off x="6380" y="5162"/>
                <a:ext cx="940" cy="468"/>
              </a:xfrm>
              <a:prstGeom prst="rect">
                <a:avLst/>
              </a:prstGeom>
              <a:grpFill/>
              <a:ln w="9525">
                <a:noFill/>
                <a:miter lim="800000"/>
              </a:ln>
            </p:spPr>
            <p:txBody>
              <a:bodyPr/>
              <a:lstStyle/>
              <a:p>
                <a:pPr algn="r" eaLnBrk="0" hangingPunct="0"/>
                <a:r>
                  <a:rPr lang="en-US" altLang="zh-CN" sz="1400" smtClean="0">
                    <a:solidFill>
                      <a:schemeClr val="tx1"/>
                    </a:solidFill>
                  </a:rPr>
                  <a:t>IV</a:t>
                </a:r>
                <a:endParaRPr lang="en-US" altLang="zh-CN" sz="1400">
                  <a:solidFill>
                    <a:schemeClr val="tx1"/>
                  </a:solidFill>
                </a:endParaRPr>
              </a:p>
              <a:p>
                <a:pPr algn="just" eaLnBrk="0" hangingPunct="0"/>
                <a:endParaRPr lang="en-US" altLang="zh-CN" sz="1400">
                  <a:solidFill>
                    <a:schemeClr val="tx1"/>
                  </a:solidFill>
                </a:endParaRPr>
              </a:p>
            </p:txBody>
          </p:sp>
          <p:grpSp>
            <p:nvGrpSpPr>
              <p:cNvPr id="16" name="Group 80"/>
              <p:cNvGrpSpPr/>
              <p:nvPr/>
            </p:nvGrpSpPr>
            <p:grpSpPr bwMode="auto">
              <a:xfrm>
                <a:off x="6225" y="4034"/>
                <a:ext cx="4410" cy="2363"/>
                <a:chOff x="6165" y="4034"/>
                <a:chExt cx="4410" cy="2363"/>
              </a:xfrm>
              <a:grpFill/>
            </p:grpSpPr>
            <p:sp>
              <p:nvSpPr>
                <p:cNvPr id="17" name="Line 81"/>
                <p:cNvSpPr>
                  <a:spLocks noChangeShapeType="1"/>
                </p:cNvSpPr>
                <p:nvPr/>
              </p:nvSpPr>
              <p:spPr bwMode="auto">
                <a:xfrm>
                  <a:off x="8258" y="4530"/>
                  <a:ext cx="390" cy="0"/>
                </a:xfrm>
                <a:prstGeom prst="line">
                  <a:avLst/>
                </a:prstGeom>
                <a:grpFill/>
                <a:ln w="9525">
                  <a:solidFill>
                    <a:srgbClr val="000000"/>
                  </a:solidFill>
                  <a:round/>
                </a:ln>
              </p:spPr>
              <p:txBody>
                <a:bodyPr/>
                <a:lstStyle/>
                <a:p>
                  <a:endParaRPr lang="zh-CN" altLang="en-US"/>
                </a:p>
              </p:txBody>
            </p:sp>
            <p:sp>
              <p:nvSpPr>
                <p:cNvPr id="18" name="Line 82"/>
                <p:cNvSpPr>
                  <a:spLocks noChangeShapeType="1"/>
                </p:cNvSpPr>
                <p:nvPr/>
              </p:nvSpPr>
              <p:spPr bwMode="auto">
                <a:xfrm flipV="1">
                  <a:off x="8639" y="4520"/>
                  <a:ext cx="0" cy="880"/>
                </a:xfrm>
                <a:prstGeom prst="line">
                  <a:avLst/>
                </a:prstGeom>
                <a:grpFill/>
                <a:ln w="9525">
                  <a:solidFill>
                    <a:srgbClr val="000000"/>
                  </a:solidFill>
                  <a:round/>
                </a:ln>
              </p:spPr>
              <p:txBody>
                <a:bodyPr/>
                <a:lstStyle/>
                <a:p>
                  <a:endParaRPr lang="zh-CN" altLang="en-US"/>
                </a:p>
              </p:txBody>
            </p:sp>
            <p:sp>
              <p:nvSpPr>
                <p:cNvPr id="19" name="Line 83"/>
                <p:cNvSpPr>
                  <a:spLocks noChangeShapeType="1"/>
                </p:cNvSpPr>
                <p:nvPr/>
              </p:nvSpPr>
              <p:spPr bwMode="auto">
                <a:xfrm>
                  <a:off x="8631" y="5412"/>
                  <a:ext cx="437" cy="0"/>
                </a:xfrm>
                <a:prstGeom prst="line">
                  <a:avLst/>
                </a:prstGeom>
                <a:grpFill/>
                <a:ln w="9525">
                  <a:solidFill>
                    <a:srgbClr val="000000"/>
                  </a:solidFill>
                  <a:round/>
                  <a:tailEnd type="triangle" w="sm" len="sm"/>
                </a:ln>
              </p:spPr>
              <p:txBody>
                <a:bodyPr/>
                <a:lstStyle/>
                <a:p>
                  <a:endParaRPr lang="zh-CN" altLang="en-US"/>
                </a:p>
              </p:txBody>
            </p:sp>
            <p:grpSp>
              <p:nvGrpSpPr>
                <p:cNvPr id="20" name="Group 84"/>
                <p:cNvGrpSpPr/>
                <p:nvPr/>
              </p:nvGrpSpPr>
              <p:grpSpPr bwMode="auto">
                <a:xfrm>
                  <a:off x="7411" y="5327"/>
                  <a:ext cx="139" cy="130"/>
                  <a:chOff x="3300" y="3270"/>
                  <a:chExt cx="420" cy="420"/>
                </a:xfrm>
                <a:grpFill/>
              </p:grpSpPr>
              <p:sp>
                <p:nvSpPr>
                  <p:cNvPr id="85" name="Oval 85"/>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86" name="Line 86"/>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87" name="Line 87"/>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21" name="Line 88"/>
                <p:cNvSpPr>
                  <a:spLocks noChangeShapeType="1"/>
                </p:cNvSpPr>
                <p:nvPr/>
              </p:nvSpPr>
              <p:spPr bwMode="auto">
                <a:xfrm>
                  <a:off x="7474" y="5098"/>
                  <a:ext cx="0" cy="222"/>
                </a:xfrm>
                <a:prstGeom prst="line">
                  <a:avLst/>
                </a:prstGeom>
                <a:grpFill/>
                <a:ln w="9525">
                  <a:solidFill>
                    <a:srgbClr val="000000"/>
                  </a:solidFill>
                  <a:round/>
                  <a:tailEnd type="triangle" w="sm" len="sm"/>
                </a:ln>
              </p:spPr>
              <p:txBody>
                <a:bodyPr/>
                <a:lstStyle/>
                <a:p>
                  <a:endParaRPr lang="zh-CN" altLang="en-US"/>
                </a:p>
              </p:txBody>
            </p:sp>
            <p:sp>
              <p:nvSpPr>
                <p:cNvPr id="22" name="Line 89"/>
                <p:cNvSpPr>
                  <a:spLocks noChangeShapeType="1"/>
                </p:cNvSpPr>
                <p:nvPr/>
              </p:nvSpPr>
              <p:spPr bwMode="auto">
                <a:xfrm>
                  <a:off x="7481" y="5464"/>
                  <a:ext cx="0" cy="222"/>
                </a:xfrm>
                <a:prstGeom prst="line">
                  <a:avLst/>
                </a:prstGeom>
                <a:grpFill/>
                <a:ln w="9525">
                  <a:solidFill>
                    <a:srgbClr val="000000"/>
                  </a:solidFill>
                  <a:round/>
                  <a:tailEnd type="triangle" w="sm" len="sm"/>
                </a:ln>
              </p:spPr>
              <p:txBody>
                <a:bodyPr/>
                <a:lstStyle/>
                <a:p>
                  <a:endParaRPr lang="zh-CN" altLang="en-US"/>
                </a:p>
              </p:txBody>
            </p:sp>
            <p:sp>
              <p:nvSpPr>
                <p:cNvPr id="23" name="Line 90"/>
                <p:cNvSpPr>
                  <a:spLocks noChangeShapeType="1"/>
                </p:cNvSpPr>
                <p:nvPr/>
              </p:nvSpPr>
              <p:spPr bwMode="auto">
                <a:xfrm>
                  <a:off x="7474" y="4439"/>
                  <a:ext cx="0" cy="330"/>
                </a:xfrm>
                <a:prstGeom prst="line">
                  <a:avLst/>
                </a:prstGeom>
                <a:grpFill/>
                <a:ln w="9525">
                  <a:solidFill>
                    <a:srgbClr val="000000"/>
                  </a:solidFill>
                  <a:round/>
                  <a:tailEnd type="triangle" w="sm" len="sm"/>
                </a:ln>
              </p:spPr>
              <p:txBody>
                <a:bodyPr/>
                <a:lstStyle/>
                <a:p>
                  <a:endParaRPr lang="zh-CN" altLang="en-US"/>
                </a:p>
              </p:txBody>
            </p:sp>
            <p:sp>
              <p:nvSpPr>
                <p:cNvPr id="24" name="Line 91"/>
                <p:cNvSpPr>
                  <a:spLocks noChangeShapeType="1"/>
                </p:cNvSpPr>
                <p:nvPr/>
              </p:nvSpPr>
              <p:spPr bwMode="auto">
                <a:xfrm>
                  <a:off x="7484" y="4563"/>
                  <a:ext cx="328" cy="0"/>
                </a:xfrm>
                <a:prstGeom prst="line">
                  <a:avLst/>
                </a:prstGeom>
                <a:grpFill/>
                <a:ln w="9525">
                  <a:solidFill>
                    <a:srgbClr val="000000"/>
                  </a:solidFill>
                  <a:round/>
                </a:ln>
              </p:spPr>
              <p:txBody>
                <a:bodyPr/>
                <a:lstStyle/>
                <a:p>
                  <a:endParaRPr lang="zh-CN" altLang="en-US"/>
                </a:p>
              </p:txBody>
            </p:sp>
            <p:sp>
              <p:nvSpPr>
                <p:cNvPr id="25" name="Line 92"/>
                <p:cNvSpPr>
                  <a:spLocks noChangeShapeType="1"/>
                </p:cNvSpPr>
                <p:nvPr/>
              </p:nvSpPr>
              <p:spPr bwMode="auto">
                <a:xfrm flipV="1">
                  <a:off x="7805" y="4554"/>
                  <a:ext cx="0" cy="827"/>
                </a:xfrm>
                <a:prstGeom prst="line">
                  <a:avLst/>
                </a:prstGeom>
                <a:grpFill/>
                <a:ln w="9525">
                  <a:solidFill>
                    <a:srgbClr val="000000"/>
                  </a:solidFill>
                  <a:round/>
                </a:ln>
              </p:spPr>
              <p:txBody>
                <a:bodyPr/>
                <a:lstStyle/>
                <a:p>
                  <a:endParaRPr lang="zh-CN" altLang="en-US"/>
                </a:p>
              </p:txBody>
            </p:sp>
            <p:sp>
              <p:nvSpPr>
                <p:cNvPr id="26" name="Line 93"/>
                <p:cNvSpPr>
                  <a:spLocks noChangeShapeType="1"/>
                </p:cNvSpPr>
                <p:nvPr/>
              </p:nvSpPr>
              <p:spPr bwMode="auto">
                <a:xfrm>
                  <a:off x="7798" y="5392"/>
                  <a:ext cx="368" cy="0"/>
                </a:xfrm>
                <a:prstGeom prst="line">
                  <a:avLst/>
                </a:prstGeom>
                <a:grpFill/>
                <a:ln w="9525">
                  <a:solidFill>
                    <a:srgbClr val="000000"/>
                  </a:solidFill>
                  <a:round/>
                  <a:tailEnd type="triangle" w="sm" len="sm"/>
                </a:ln>
              </p:spPr>
              <p:txBody>
                <a:bodyPr/>
                <a:lstStyle/>
                <a:p>
                  <a:endParaRPr lang="zh-CN" altLang="en-US"/>
                </a:p>
              </p:txBody>
            </p:sp>
            <p:sp>
              <p:nvSpPr>
                <p:cNvPr id="27" name="Line 94"/>
                <p:cNvSpPr>
                  <a:spLocks noChangeShapeType="1"/>
                </p:cNvSpPr>
                <p:nvPr/>
              </p:nvSpPr>
              <p:spPr bwMode="auto">
                <a:xfrm>
                  <a:off x="6947" y="5391"/>
                  <a:ext cx="450" cy="0"/>
                </a:xfrm>
                <a:prstGeom prst="line">
                  <a:avLst/>
                </a:prstGeom>
                <a:grpFill/>
                <a:ln w="9525">
                  <a:solidFill>
                    <a:srgbClr val="000000"/>
                  </a:solidFill>
                  <a:round/>
                  <a:tailEnd type="triangle" w="sm" len="sm"/>
                </a:ln>
              </p:spPr>
              <p:txBody>
                <a:bodyPr/>
                <a:lstStyle/>
                <a:p>
                  <a:endParaRPr lang="zh-CN" altLang="en-US"/>
                </a:p>
              </p:txBody>
            </p:sp>
            <p:grpSp>
              <p:nvGrpSpPr>
                <p:cNvPr id="28" name="Group 95"/>
                <p:cNvGrpSpPr/>
                <p:nvPr/>
              </p:nvGrpSpPr>
              <p:grpSpPr bwMode="auto">
                <a:xfrm>
                  <a:off x="8200" y="5317"/>
                  <a:ext cx="139" cy="130"/>
                  <a:chOff x="3300" y="3270"/>
                  <a:chExt cx="420" cy="420"/>
                </a:xfrm>
                <a:grpFill/>
              </p:grpSpPr>
              <p:sp>
                <p:nvSpPr>
                  <p:cNvPr id="82" name="Oval 96"/>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83" name="Line 97"/>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84" name="Line 98"/>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29" name="Line 99"/>
                <p:cNvSpPr>
                  <a:spLocks noChangeShapeType="1"/>
                </p:cNvSpPr>
                <p:nvPr/>
              </p:nvSpPr>
              <p:spPr bwMode="auto">
                <a:xfrm>
                  <a:off x="8263" y="5088"/>
                  <a:ext cx="0" cy="222"/>
                </a:xfrm>
                <a:prstGeom prst="line">
                  <a:avLst/>
                </a:prstGeom>
                <a:grpFill/>
                <a:ln w="9525">
                  <a:solidFill>
                    <a:srgbClr val="000000"/>
                  </a:solidFill>
                  <a:round/>
                  <a:tailEnd type="triangle" w="sm" len="sm"/>
                </a:ln>
              </p:spPr>
              <p:txBody>
                <a:bodyPr/>
                <a:lstStyle/>
                <a:p>
                  <a:endParaRPr lang="zh-CN" altLang="en-US"/>
                </a:p>
              </p:txBody>
            </p:sp>
            <p:sp>
              <p:nvSpPr>
                <p:cNvPr id="30" name="Line 100"/>
                <p:cNvSpPr>
                  <a:spLocks noChangeShapeType="1"/>
                </p:cNvSpPr>
                <p:nvPr/>
              </p:nvSpPr>
              <p:spPr bwMode="auto">
                <a:xfrm>
                  <a:off x="8270" y="5454"/>
                  <a:ext cx="0" cy="222"/>
                </a:xfrm>
                <a:prstGeom prst="line">
                  <a:avLst/>
                </a:prstGeom>
                <a:grpFill/>
                <a:ln w="9525">
                  <a:solidFill>
                    <a:srgbClr val="000000"/>
                  </a:solidFill>
                  <a:round/>
                  <a:tailEnd type="triangle" w="sm" len="sm"/>
                </a:ln>
              </p:spPr>
              <p:txBody>
                <a:bodyPr/>
                <a:lstStyle/>
                <a:p>
                  <a:endParaRPr lang="zh-CN" altLang="en-US"/>
                </a:p>
              </p:txBody>
            </p:sp>
            <p:grpSp>
              <p:nvGrpSpPr>
                <p:cNvPr id="31" name="Group 101"/>
                <p:cNvGrpSpPr/>
                <p:nvPr/>
              </p:nvGrpSpPr>
              <p:grpSpPr bwMode="auto">
                <a:xfrm>
                  <a:off x="8145" y="4752"/>
                  <a:ext cx="242" cy="340"/>
                  <a:chOff x="3640" y="3790"/>
                  <a:chExt cx="350" cy="520"/>
                </a:xfrm>
                <a:grpFill/>
              </p:grpSpPr>
              <p:sp>
                <p:nvSpPr>
                  <p:cNvPr id="80" name="Rectangle 102"/>
                  <p:cNvSpPr>
                    <a:spLocks noChangeArrowheads="1"/>
                  </p:cNvSpPr>
                  <p:nvPr/>
                </p:nvSpPr>
                <p:spPr bwMode="auto">
                  <a:xfrm>
                    <a:off x="3640" y="3790"/>
                    <a:ext cx="350" cy="520"/>
                  </a:xfrm>
                  <a:prstGeom prst="rect">
                    <a:avLst/>
                  </a:prstGeom>
                  <a:grpFill/>
                  <a:ln w="9525">
                    <a:solidFill>
                      <a:srgbClr val="000000"/>
                    </a:solidFill>
                    <a:miter lim="800000"/>
                  </a:ln>
                </p:spPr>
                <p:txBody>
                  <a:bodyPr lIns="0" tIns="0" rIns="0" bIns="0"/>
                  <a:lstStyle/>
                  <a:p>
                    <a:endParaRPr lang="zh-CN" altLang="en-US">
                      <a:solidFill>
                        <a:schemeClr val="tx1"/>
                      </a:solidFill>
                    </a:endParaRPr>
                  </a:p>
                </p:txBody>
              </p:sp>
              <p:sp>
                <p:nvSpPr>
                  <p:cNvPr id="81" name="Text Box 103"/>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just" eaLnBrk="0" hangingPunct="0"/>
                    <a:r>
                      <a:rPr lang="en-US" altLang="zh-CN" sz="1400">
                        <a:solidFill>
                          <a:schemeClr val="tx1"/>
                        </a:solidFill>
                      </a:rPr>
                      <a:t>D</a:t>
                    </a:r>
                    <a:endParaRPr lang="en-US" altLang="zh-CN" sz="1400">
                      <a:solidFill>
                        <a:schemeClr val="tx1"/>
                      </a:solidFill>
                    </a:endParaRPr>
                  </a:p>
                </p:txBody>
              </p:sp>
            </p:grpSp>
            <p:sp>
              <p:nvSpPr>
                <p:cNvPr id="32" name="Line 104"/>
                <p:cNvSpPr>
                  <a:spLocks noChangeShapeType="1"/>
                </p:cNvSpPr>
                <p:nvPr/>
              </p:nvSpPr>
              <p:spPr bwMode="auto">
                <a:xfrm>
                  <a:off x="8263" y="4429"/>
                  <a:ext cx="0" cy="330"/>
                </a:xfrm>
                <a:prstGeom prst="line">
                  <a:avLst/>
                </a:prstGeom>
                <a:grpFill/>
                <a:ln w="9525">
                  <a:solidFill>
                    <a:srgbClr val="000000"/>
                  </a:solidFill>
                  <a:round/>
                  <a:tailEnd type="triangle" w="sm" len="sm"/>
                </a:ln>
              </p:spPr>
              <p:txBody>
                <a:bodyPr/>
                <a:lstStyle/>
                <a:p>
                  <a:endParaRPr lang="zh-CN" altLang="en-US"/>
                </a:p>
              </p:txBody>
            </p:sp>
            <p:grpSp>
              <p:nvGrpSpPr>
                <p:cNvPr id="33" name="Group 105"/>
                <p:cNvGrpSpPr/>
                <p:nvPr/>
              </p:nvGrpSpPr>
              <p:grpSpPr bwMode="auto">
                <a:xfrm>
                  <a:off x="9062" y="5337"/>
                  <a:ext cx="138" cy="131"/>
                  <a:chOff x="3300" y="3270"/>
                  <a:chExt cx="420" cy="420"/>
                </a:xfrm>
                <a:grpFill/>
              </p:grpSpPr>
              <p:sp>
                <p:nvSpPr>
                  <p:cNvPr id="77" name="Oval 106"/>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78" name="Line 107"/>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79" name="Line 108"/>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34" name="Line 109"/>
                <p:cNvSpPr>
                  <a:spLocks noChangeShapeType="1"/>
                </p:cNvSpPr>
                <p:nvPr/>
              </p:nvSpPr>
              <p:spPr bwMode="auto">
                <a:xfrm>
                  <a:off x="9124" y="5108"/>
                  <a:ext cx="0" cy="223"/>
                </a:xfrm>
                <a:prstGeom prst="line">
                  <a:avLst/>
                </a:prstGeom>
                <a:grpFill/>
                <a:ln w="9525">
                  <a:solidFill>
                    <a:srgbClr val="000000"/>
                  </a:solidFill>
                  <a:round/>
                  <a:tailEnd type="triangle" w="sm" len="sm"/>
                </a:ln>
              </p:spPr>
              <p:txBody>
                <a:bodyPr/>
                <a:lstStyle/>
                <a:p>
                  <a:endParaRPr lang="zh-CN" altLang="en-US"/>
                </a:p>
              </p:txBody>
            </p:sp>
            <p:sp>
              <p:nvSpPr>
                <p:cNvPr id="35" name="Line 110"/>
                <p:cNvSpPr>
                  <a:spLocks noChangeShapeType="1"/>
                </p:cNvSpPr>
                <p:nvPr/>
              </p:nvSpPr>
              <p:spPr bwMode="auto">
                <a:xfrm>
                  <a:off x="9131" y="5474"/>
                  <a:ext cx="0" cy="223"/>
                </a:xfrm>
                <a:prstGeom prst="line">
                  <a:avLst/>
                </a:prstGeom>
                <a:grpFill/>
                <a:ln w="9525">
                  <a:solidFill>
                    <a:srgbClr val="000000"/>
                  </a:solidFill>
                  <a:round/>
                  <a:tailEnd type="triangle" w="sm" len="sm"/>
                </a:ln>
              </p:spPr>
              <p:txBody>
                <a:bodyPr/>
                <a:lstStyle/>
                <a:p>
                  <a:endParaRPr lang="zh-CN" altLang="en-US"/>
                </a:p>
              </p:txBody>
            </p:sp>
            <p:sp>
              <p:nvSpPr>
                <p:cNvPr id="36" name="Line 111"/>
                <p:cNvSpPr>
                  <a:spLocks noChangeShapeType="1"/>
                </p:cNvSpPr>
                <p:nvPr/>
              </p:nvSpPr>
              <p:spPr bwMode="auto">
                <a:xfrm>
                  <a:off x="9124" y="4448"/>
                  <a:ext cx="0" cy="331"/>
                </a:xfrm>
                <a:prstGeom prst="line">
                  <a:avLst/>
                </a:prstGeom>
                <a:grpFill/>
                <a:ln w="9525">
                  <a:solidFill>
                    <a:srgbClr val="000000"/>
                  </a:solidFill>
                  <a:round/>
                  <a:tailEnd type="triangle" w="sm" len="sm"/>
                </a:ln>
              </p:spPr>
              <p:txBody>
                <a:bodyPr/>
                <a:lstStyle/>
                <a:p>
                  <a:endParaRPr lang="zh-CN" altLang="en-US"/>
                </a:p>
              </p:txBody>
            </p:sp>
            <p:sp>
              <p:nvSpPr>
                <p:cNvPr id="37" name="Line 112"/>
                <p:cNvSpPr>
                  <a:spLocks noChangeShapeType="1"/>
                </p:cNvSpPr>
                <p:nvPr/>
              </p:nvSpPr>
              <p:spPr bwMode="auto">
                <a:xfrm>
                  <a:off x="9135" y="4563"/>
                  <a:ext cx="328" cy="0"/>
                </a:xfrm>
                <a:prstGeom prst="line">
                  <a:avLst/>
                </a:prstGeom>
                <a:grpFill/>
                <a:ln w="9525">
                  <a:solidFill>
                    <a:srgbClr val="000000"/>
                  </a:solidFill>
                  <a:round/>
                </a:ln>
              </p:spPr>
              <p:txBody>
                <a:bodyPr/>
                <a:lstStyle/>
                <a:p>
                  <a:endParaRPr lang="zh-CN" altLang="en-US"/>
                </a:p>
              </p:txBody>
            </p:sp>
            <p:sp>
              <p:nvSpPr>
                <p:cNvPr id="38" name="Line 113"/>
                <p:cNvSpPr>
                  <a:spLocks noChangeShapeType="1"/>
                </p:cNvSpPr>
                <p:nvPr/>
              </p:nvSpPr>
              <p:spPr bwMode="auto">
                <a:xfrm flipV="1">
                  <a:off x="9456" y="4554"/>
                  <a:ext cx="0" cy="847"/>
                </a:xfrm>
                <a:prstGeom prst="line">
                  <a:avLst/>
                </a:prstGeom>
                <a:grpFill/>
                <a:ln w="9525">
                  <a:solidFill>
                    <a:srgbClr val="000000"/>
                  </a:solidFill>
                  <a:round/>
                </a:ln>
              </p:spPr>
              <p:txBody>
                <a:bodyPr/>
                <a:lstStyle/>
                <a:p>
                  <a:endParaRPr lang="zh-CN" altLang="en-US"/>
                </a:p>
              </p:txBody>
            </p:sp>
            <p:sp>
              <p:nvSpPr>
                <p:cNvPr id="39" name="Line 114"/>
                <p:cNvSpPr>
                  <a:spLocks noChangeShapeType="1"/>
                </p:cNvSpPr>
                <p:nvPr/>
              </p:nvSpPr>
              <p:spPr bwMode="auto">
                <a:xfrm>
                  <a:off x="9465" y="5412"/>
                  <a:ext cx="322" cy="0"/>
                </a:xfrm>
                <a:prstGeom prst="line">
                  <a:avLst/>
                </a:prstGeom>
                <a:grpFill/>
                <a:ln w="9525">
                  <a:solidFill>
                    <a:srgbClr val="000000"/>
                  </a:solidFill>
                  <a:round/>
                  <a:tailEnd type="triangle" w="sm" len="sm"/>
                </a:ln>
              </p:spPr>
              <p:txBody>
                <a:bodyPr/>
                <a:lstStyle/>
                <a:p>
                  <a:endParaRPr lang="zh-CN" altLang="en-US"/>
                </a:p>
              </p:txBody>
            </p:sp>
            <p:grpSp>
              <p:nvGrpSpPr>
                <p:cNvPr id="40" name="Group 115"/>
                <p:cNvGrpSpPr/>
                <p:nvPr/>
              </p:nvGrpSpPr>
              <p:grpSpPr bwMode="auto">
                <a:xfrm>
                  <a:off x="9820" y="5337"/>
                  <a:ext cx="139" cy="131"/>
                  <a:chOff x="3300" y="3270"/>
                  <a:chExt cx="420" cy="420"/>
                </a:xfrm>
                <a:grpFill/>
              </p:grpSpPr>
              <p:sp>
                <p:nvSpPr>
                  <p:cNvPr id="74" name="Oval 116"/>
                  <p:cNvSpPr>
                    <a:spLocks noChangeArrowheads="1"/>
                  </p:cNvSpPr>
                  <p:nvPr/>
                </p:nvSpPr>
                <p:spPr bwMode="auto">
                  <a:xfrm>
                    <a:off x="3300" y="3280"/>
                    <a:ext cx="400" cy="400"/>
                  </a:xfrm>
                  <a:prstGeom prst="ellipse">
                    <a:avLst/>
                  </a:prstGeom>
                  <a:grpFill/>
                  <a:ln w="9525">
                    <a:solidFill>
                      <a:srgbClr val="000000"/>
                    </a:solidFill>
                    <a:round/>
                  </a:ln>
                </p:spPr>
                <p:txBody>
                  <a:bodyPr/>
                  <a:lstStyle/>
                  <a:p>
                    <a:endParaRPr lang="zh-CN" altLang="en-US">
                      <a:solidFill>
                        <a:schemeClr val="tx1"/>
                      </a:solidFill>
                    </a:endParaRPr>
                  </a:p>
                </p:txBody>
              </p:sp>
              <p:sp>
                <p:nvSpPr>
                  <p:cNvPr id="75" name="Line 117"/>
                  <p:cNvSpPr>
                    <a:spLocks noChangeShapeType="1"/>
                  </p:cNvSpPr>
                  <p:nvPr/>
                </p:nvSpPr>
                <p:spPr bwMode="auto">
                  <a:xfrm>
                    <a:off x="3320" y="3480"/>
                    <a:ext cx="400" cy="0"/>
                  </a:xfrm>
                  <a:prstGeom prst="line">
                    <a:avLst/>
                  </a:prstGeom>
                  <a:grpFill/>
                  <a:ln w="9525">
                    <a:solidFill>
                      <a:srgbClr val="000000"/>
                    </a:solidFill>
                    <a:round/>
                  </a:ln>
                </p:spPr>
                <p:txBody>
                  <a:bodyPr/>
                  <a:lstStyle/>
                  <a:p>
                    <a:endParaRPr lang="zh-CN" altLang="en-US"/>
                  </a:p>
                </p:txBody>
              </p:sp>
              <p:sp>
                <p:nvSpPr>
                  <p:cNvPr id="76" name="Line 118"/>
                  <p:cNvSpPr>
                    <a:spLocks noChangeShapeType="1"/>
                  </p:cNvSpPr>
                  <p:nvPr/>
                </p:nvSpPr>
                <p:spPr bwMode="auto">
                  <a:xfrm>
                    <a:off x="3500" y="3270"/>
                    <a:ext cx="0" cy="420"/>
                  </a:xfrm>
                  <a:prstGeom prst="line">
                    <a:avLst/>
                  </a:prstGeom>
                  <a:grpFill/>
                  <a:ln w="9525">
                    <a:solidFill>
                      <a:srgbClr val="000000"/>
                    </a:solidFill>
                    <a:round/>
                  </a:ln>
                </p:spPr>
                <p:txBody>
                  <a:bodyPr/>
                  <a:lstStyle/>
                  <a:p>
                    <a:endParaRPr lang="zh-CN" altLang="en-US"/>
                  </a:p>
                </p:txBody>
              </p:sp>
            </p:grpSp>
            <p:sp>
              <p:nvSpPr>
                <p:cNvPr id="41" name="Line 119"/>
                <p:cNvSpPr>
                  <a:spLocks noChangeShapeType="1"/>
                </p:cNvSpPr>
                <p:nvPr/>
              </p:nvSpPr>
              <p:spPr bwMode="auto">
                <a:xfrm>
                  <a:off x="9883" y="5108"/>
                  <a:ext cx="0" cy="223"/>
                </a:xfrm>
                <a:prstGeom prst="line">
                  <a:avLst/>
                </a:prstGeom>
                <a:grpFill/>
                <a:ln w="9525">
                  <a:solidFill>
                    <a:srgbClr val="000000"/>
                  </a:solidFill>
                  <a:round/>
                  <a:tailEnd type="triangle" w="sm" len="sm"/>
                </a:ln>
              </p:spPr>
              <p:txBody>
                <a:bodyPr/>
                <a:lstStyle/>
                <a:p>
                  <a:endParaRPr lang="zh-CN" altLang="en-US"/>
                </a:p>
              </p:txBody>
            </p:sp>
            <p:sp>
              <p:nvSpPr>
                <p:cNvPr id="42" name="Line 120"/>
                <p:cNvSpPr>
                  <a:spLocks noChangeShapeType="1"/>
                </p:cNvSpPr>
                <p:nvPr/>
              </p:nvSpPr>
              <p:spPr bwMode="auto">
                <a:xfrm>
                  <a:off x="9890" y="5474"/>
                  <a:ext cx="0" cy="223"/>
                </a:xfrm>
                <a:prstGeom prst="line">
                  <a:avLst/>
                </a:prstGeom>
                <a:grpFill/>
                <a:ln w="9525">
                  <a:solidFill>
                    <a:srgbClr val="000000"/>
                  </a:solidFill>
                  <a:round/>
                  <a:tailEnd type="triangle" w="sm" len="sm"/>
                </a:ln>
              </p:spPr>
              <p:txBody>
                <a:bodyPr/>
                <a:lstStyle/>
                <a:p>
                  <a:endParaRPr lang="zh-CN" altLang="en-US"/>
                </a:p>
              </p:txBody>
            </p:sp>
            <p:sp>
              <p:nvSpPr>
                <p:cNvPr id="43" name="Line 121"/>
                <p:cNvSpPr>
                  <a:spLocks noChangeShapeType="1"/>
                </p:cNvSpPr>
                <p:nvPr/>
              </p:nvSpPr>
              <p:spPr bwMode="auto">
                <a:xfrm>
                  <a:off x="9883" y="4448"/>
                  <a:ext cx="0" cy="331"/>
                </a:xfrm>
                <a:prstGeom prst="line">
                  <a:avLst/>
                </a:prstGeom>
                <a:grpFill/>
                <a:ln w="9525">
                  <a:solidFill>
                    <a:srgbClr val="000000"/>
                  </a:solidFill>
                  <a:round/>
                  <a:tailEnd type="triangle" w="sm" len="sm"/>
                </a:ln>
              </p:spPr>
              <p:txBody>
                <a:bodyPr/>
                <a:lstStyle/>
                <a:p>
                  <a:endParaRPr lang="zh-CN" altLang="en-US"/>
                </a:p>
              </p:txBody>
            </p:sp>
            <p:sp>
              <p:nvSpPr>
                <p:cNvPr id="44" name="Line 122"/>
                <p:cNvSpPr>
                  <a:spLocks noChangeShapeType="1"/>
                </p:cNvSpPr>
                <p:nvPr/>
              </p:nvSpPr>
              <p:spPr bwMode="auto">
                <a:xfrm>
                  <a:off x="9893" y="4572"/>
                  <a:ext cx="328" cy="0"/>
                </a:xfrm>
                <a:prstGeom prst="line">
                  <a:avLst/>
                </a:prstGeom>
                <a:grpFill/>
                <a:ln w="9525">
                  <a:solidFill>
                    <a:srgbClr val="000000"/>
                  </a:solidFill>
                  <a:round/>
                </a:ln>
              </p:spPr>
              <p:txBody>
                <a:bodyPr/>
                <a:lstStyle/>
                <a:p>
                  <a:endParaRPr lang="zh-CN" altLang="en-US"/>
                </a:p>
              </p:txBody>
            </p:sp>
            <p:sp>
              <p:nvSpPr>
                <p:cNvPr id="45" name="Line 123"/>
                <p:cNvSpPr>
                  <a:spLocks noChangeShapeType="1"/>
                </p:cNvSpPr>
                <p:nvPr/>
              </p:nvSpPr>
              <p:spPr bwMode="auto">
                <a:xfrm flipV="1">
                  <a:off x="10214" y="4562"/>
                  <a:ext cx="0" cy="897"/>
                </a:xfrm>
                <a:prstGeom prst="line">
                  <a:avLst/>
                </a:prstGeom>
                <a:grpFill/>
                <a:ln w="9525">
                  <a:solidFill>
                    <a:srgbClr val="000000"/>
                  </a:solidFill>
                  <a:round/>
                </a:ln>
              </p:spPr>
              <p:txBody>
                <a:bodyPr/>
                <a:lstStyle/>
                <a:p>
                  <a:endParaRPr lang="zh-CN" altLang="en-US"/>
                </a:p>
              </p:txBody>
            </p:sp>
            <p:sp>
              <p:nvSpPr>
                <p:cNvPr id="46" name="Line 124"/>
                <p:cNvSpPr>
                  <a:spLocks noChangeShapeType="1"/>
                </p:cNvSpPr>
                <p:nvPr/>
              </p:nvSpPr>
              <p:spPr bwMode="auto">
                <a:xfrm>
                  <a:off x="10207" y="5471"/>
                  <a:ext cx="368" cy="0"/>
                </a:xfrm>
                <a:prstGeom prst="line">
                  <a:avLst/>
                </a:prstGeom>
                <a:grpFill/>
                <a:ln w="9525">
                  <a:solidFill>
                    <a:srgbClr val="000000"/>
                  </a:solidFill>
                  <a:round/>
                  <a:tailEnd type="triangle" w="sm" len="sm"/>
                </a:ln>
              </p:spPr>
              <p:txBody>
                <a:bodyPr/>
                <a:lstStyle/>
                <a:p>
                  <a:endParaRPr lang="zh-CN" altLang="en-US"/>
                </a:p>
              </p:txBody>
            </p:sp>
            <p:grpSp>
              <p:nvGrpSpPr>
                <p:cNvPr id="47" name="Group 125"/>
                <p:cNvGrpSpPr/>
                <p:nvPr/>
              </p:nvGrpSpPr>
              <p:grpSpPr bwMode="auto">
                <a:xfrm>
                  <a:off x="7260" y="5699"/>
                  <a:ext cx="2894" cy="363"/>
                  <a:chOff x="3220" y="4820"/>
                  <a:chExt cx="5370" cy="780"/>
                </a:xfrm>
                <a:grpFill/>
              </p:grpSpPr>
              <p:sp>
                <p:nvSpPr>
                  <p:cNvPr id="70" name="Rectangle 126"/>
                  <p:cNvSpPr>
                    <a:spLocks noChangeArrowheads="1"/>
                  </p:cNvSpPr>
                  <p:nvPr/>
                </p:nvSpPr>
                <p:spPr bwMode="auto">
                  <a:xfrm>
                    <a:off x="3220" y="4820"/>
                    <a:ext cx="5370" cy="76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71" name="Line 127"/>
                  <p:cNvSpPr>
                    <a:spLocks noChangeShapeType="1"/>
                  </p:cNvSpPr>
                  <p:nvPr/>
                </p:nvSpPr>
                <p:spPr bwMode="auto">
                  <a:xfrm>
                    <a:off x="4520" y="4830"/>
                    <a:ext cx="0" cy="760"/>
                  </a:xfrm>
                  <a:prstGeom prst="line">
                    <a:avLst/>
                  </a:prstGeom>
                  <a:grpFill/>
                  <a:ln w="9525">
                    <a:solidFill>
                      <a:srgbClr val="000000"/>
                    </a:solidFill>
                    <a:round/>
                  </a:ln>
                </p:spPr>
                <p:txBody>
                  <a:bodyPr/>
                  <a:lstStyle/>
                  <a:p>
                    <a:endParaRPr lang="zh-CN" altLang="en-US"/>
                  </a:p>
                </p:txBody>
              </p:sp>
              <p:sp>
                <p:nvSpPr>
                  <p:cNvPr id="72" name="Line 128"/>
                  <p:cNvSpPr>
                    <a:spLocks noChangeShapeType="1"/>
                  </p:cNvSpPr>
                  <p:nvPr/>
                </p:nvSpPr>
                <p:spPr bwMode="auto">
                  <a:xfrm>
                    <a:off x="6050" y="4830"/>
                    <a:ext cx="0" cy="760"/>
                  </a:xfrm>
                  <a:prstGeom prst="line">
                    <a:avLst/>
                  </a:prstGeom>
                  <a:grpFill/>
                  <a:ln w="9525">
                    <a:solidFill>
                      <a:srgbClr val="000000"/>
                    </a:solidFill>
                    <a:round/>
                  </a:ln>
                </p:spPr>
                <p:txBody>
                  <a:bodyPr/>
                  <a:lstStyle/>
                  <a:p>
                    <a:endParaRPr lang="zh-CN" altLang="en-US"/>
                  </a:p>
                </p:txBody>
              </p:sp>
              <p:sp>
                <p:nvSpPr>
                  <p:cNvPr id="73" name="Line 129"/>
                  <p:cNvSpPr>
                    <a:spLocks noChangeShapeType="1"/>
                  </p:cNvSpPr>
                  <p:nvPr/>
                </p:nvSpPr>
                <p:spPr bwMode="auto">
                  <a:xfrm>
                    <a:off x="7450" y="4840"/>
                    <a:ext cx="0" cy="760"/>
                  </a:xfrm>
                  <a:prstGeom prst="line">
                    <a:avLst/>
                  </a:prstGeom>
                  <a:grpFill/>
                  <a:ln w="9525">
                    <a:solidFill>
                      <a:srgbClr val="000000"/>
                    </a:solidFill>
                    <a:round/>
                  </a:ln>
                </p:spPr>
                <p:txBody>
                  <a:bodyPr/>
                  <a:lstStyle/>
                  <a:p>
                    <a:endParaRPr lang="zh-CN" altLang="en-US"/>
                  </a:p>
                </p:txBody>
              </p:sp>
            </p:grpSp>
            <p:sp>
              <p:nvSpPr>
                <p:cNvPr id="48" name="Text Box 130"/>
                <p:cNvSpPr txBox="1">
                  <a:spLocks noChangeArrowheads="1"/>
                </p:cNvSpPr>
                <p:nvPr/>
              </p:nvSpPr>
              <p:spPr bwMode="auto">
                <a:xfrm>
                  <a:off x="6165" y="4094"/>
                  <a:ext cx="747" cy="312"/>
                </a:xfrm>
                <a:prstGeom prst="rect">
                  <a:avLst/>
                </a:prstGeom>
                <a:grpFill/>
                <a:ln w="9525">
                  <a:noFill/>
                  <a:miter lim="800000"/>
                </a:ln>
              </p:spPr>
              <p:txBody>
                <a:bodyPr lIns="0" tIns="0" rIns="0" bIns="0"/>
                <a:lstStyle/>
                <a:p>
                  <a:pPr algn="r" eaLnBrk="0" hangingPunct="0"/>
                  <a:r>
                    <a:rPr lang="zh-CN" altLang="en-US" sz="1400">
                      <a:solidFill>
                        <a:schemeClr val="tx1"/>
                      </a:solidFill>
                    </a:rPr>
                    <a:t>密文分组</a:t>
                  </a:r>
                  <a:endParaRPr lang="zh-CN" altLang="en-US" sz="1400">
                    <a:solidFill>
                      <a:schemeClr val="tx1"/>
                    </a:solidFill>
                  </a:endParaRPr>
                </a:p>
              </p:txBody>
            </p:sp>
            <p:sp>
              <p:nvSpPr>
                <p:cNvPr id="49" name="Text Box 131"/>
                <p:cNvSpPr txBox="1">
                  <a:spLocks noChangeArrowheads="1"/>
                </p:cNvSpPr>
                <p:nvPr/>
              </p:nvSpPr>
              <p:spPr bwMode="auto">
                <a:xfrm>
                  <a:off x="6435" y="4859"/>
                  <a:ext cx="475" cy="246"/>
                </a:xfrm>
                <a:prstGeom prst="rect">
                  <a:avLst/>
                </a:prstGeom>
                <a:grpFill/>
                <a:ln w="9525">
                  <a:noFill/>
                  <a:miter lim="800000"/>
                </a:ln>
              </p:spPr>
              <p:txBody>
                <a:bodyPr lIns="0" tIns="0" rIns="0" bIns="0"/>
                <a:lstStyle/>
                <a:p>
                  <a:pPr algn="r" eaLnBrk="0" hangingPunct="0"/>
                  <a:r>
                    <a:rPr lang="zh-CN" altLang="en-US" sz="1400">
                      <a:solidFill>
                        <a:schemeClr val="tx1"/>
                      </a:solidFill>
                    </a:rPr>
                    <a:t>密钥</a:t>
                  </a:r>
                  <a:endParaRPr lang="zh-CN" altLang="en-US" sz="1400">
                    <a:solidFill>
                      <a:schemeClr val="tx1"/>
                    </a:solidFill>
                  </a:endParaRPr>
                </a:p>
              </p:txBody>
            </p:sp>
            <p:sp>
              <p:nvSpPr>
                <p:cNvPr id="50" name="Text Box 132"/>
                <p:cNvSpPr txBox="1">
                  <a:spLocks noChangeArrowheads="1"/>
                </p:cNvSpPr>
                <p:nvPr/>
              </p:nvSpPr>
              <p:spPr bwMode="auto">
                <a:xfrm>
                  <a:off x="6185" y="5750"/>
                  <a:ext cx="900" cy="312"/>
                </a:xfrm>
                <a:prstGeom prst="rect">
                  <a:avLst/>
                </a:prstGeom>
                <a:grpFill/>
                <a:ln w="9525">
                  <a:noFill/>
                  <a:miter lim="800000"/>
                </a:ln>
              </p:spPr>
              <p:txBody>
                <a:bodyPr lIns="0" tIns="0" rIns="0" bIns="0"/>
                <a:lstStyle/>
                <a:p>
                  <a:pPr algn="ctr" eaLnBrk="0" hangingPunct="0"/>
                  <a:r>
                    <a:rPr lang="zh-CN" altLang="en-US" sz="1400">
                      <a:solidFill>
                        <a:schemeClr val="tx1"/>
                      </a:solidFill>
                      <a:latin typeface="宋体" pitchFamily="2" charset="-122"/>
                    </a:rPr>
                    <a:t>明文分组</a:t>
                  </a:r>
                  <a:endParaRPr lang="zh-CN" altLang="en-US" sz="1400">
                    <a:solidFill>
                      <a:schemeClr val="tx1"/>
                    </a:solidFill>
                    <a:latin typeface="宋体" pitchFamily="2" charset="-122"/>
                  </a:endParaRPr>
                </a:p>
              </p:txBody>
            </p:sp>
            <p:sp>
              <p:nvSpPr>
                <p:cNvPr id="51" name="Text Box 133"/>
                <p:cNvSpPr txBox="1">
                  <a:spLocks noChangeArrowheads="1"/>
                </p:cNvSpPr>
                <p:nvPr/>
              </p:nvSpPr>
              <p:spPr bwMode="auto">
                <a:xfrm>
                  <a:off x="8415" y="6107"/>
                  <a:ext cx="653" cy="290"/>
                </a:xfrm>
                <a:prstGeom prst="rect">
                  <a:avLst/>
                </a:prstGeom>
                <a:grpFill/>
                <a:ln w="9525">
                  <a:noFill/>
                  <a:miter lim="800000"/>
                </a:ln>
              </p:spPr>
              <p:txBody>
                <a:bodyPr lIns="0" tIns="0" rIns="0" bIns="0"/>
                <a:lstStyle/>
                <a:p>
                  <a:pPr algn="just" eaLnBrk="0" hangingPunct="0"/>
                  <a:endParaRPr lang="zh-CN" altLang="zh-CN" sz="1400">
                    <a:solidFill>
                      <a:schemeClr val="tx1"/>
                    </a:solidFill>
                  </a:endParaRPr>
                </a:p>
              </p:txBody>
            </p:sp>
            <p:grpSp>
              <p:nvGrpSpPr>
                <p:cNvPr id="52" name="Group 134"/>
                <p:cNvGrpSpPr/>
                <p:nvPr/>
              </p:nvGrpSpPr>
              <p:grpSpPr bwMode="auto">
                <a:xfrm>
                  <a:off x="7350" y="4757"/>
                  <a:ext cx="242" cy="340"/>
                  <a:chOff x="3640" y="3790"/>
                  <a:chExt cx="350" cy="520"/>
                </a:xfrm>
                <a:grpFill/>
              </p:grpSpPr>
              <p:sp>
                <p:nvSpPr>
                  <p:cNvPr id="68" name="Rectangle 135"/>
                  <p:cNvSpPr>
                    <a:spLocks noChangeArrowheads="1"/>
                  </p:cNvSpPr>
                  <p:nvPr/>
                </p:nvSpPr>
                <p:spPr bwMode="auto">
                  <a:xfrm>
                    <a:off x="3640" y="3790"/>
                    <a:ext cx="350" cy="520"/>
                  </a:xfrm>
                  <a:prstGeom prst="rect">
                    <a:avLst/>
                  </a:prstGeom>
                  <a:grpFill/>
                  <a:ln w="9525">
                    <a:solidFill>
                      <a:srgbClr val="000000"/>
                    </a:solidFill>
                    <a:miter lim="800000"/>
                  </a:ln>
                </p:spPr>
                <p:txBody>
                  <a:bodyPr lIns="0" tIns="0" rIns="0" bIns="0"/>
                  <a:lstStyle/>
                  <a:p>
                    <a:endParaRPr lang="zh-CN" altLang="en-US">
                      <a:solidFill>
                        <a:schemeClr val="tx1"/>
                      </a:solidFill>
                    </a:endParaRPr>
                  </a:p>
                </p:txBody>
              </p:sp>
              <p:sp>
                <p:nvSpPr>
                  <p:cNvPr id="69" name="Text Box 136"/>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just" eaLnBrk="0" hangingPunct="0"/>
                    <a:r>
                      <a:rPr lang="en-US" altLang="zh-CN" sz="1400">
                        <a:solidFill>
                          <a:schemeClr val="tx1"/>
                        </a:solidFill>
                      </a:rPr>
                      <a:t>D</a:t>
                    </a:r>
                    <a:endParaRPr lang="en-US" altLang="zh-CN" sz="1400">
                      <a:solidFill>
                        <a:schemeClr val="tx1"/>
                      </a:solidFill>
                    </a:endParaRPr>
                  </a:p>
                </p:txBody>
              </p:sp>
            </p:grpSp>
            <p:grpSp>
              <p:nvGrpSpPr>
                <p:cNvPr id="53" name="Group 137"/>
                <p:cNvGrpSpPr/>
                <p:nvPr/>
              </p:nvGrpSpPr>
              <p:grpSpPr bwMode="auto">
                <a:xfrm>
                  <a:off x="8998" y="4756"/>
                  <a:ext cx="242" cy="340"/>
                  <a:chOff x="3640" y="3790"/>
                  <a:chExt cx="350" cy="520"/>
                </a:xfrm>
                <a:grpFill/>
              </p:grpSpPr>
              <p:sp>
                <p:nvSpPr>
                  <p:cNvPr id="66" name="Rectangle 138"/>
                  <p:cNvSpPr>
                    <a:spLocks noChangeArrowheads="1"/>
                  </p:cNvSpPr>
                  <p:nvPr/>
                </p:nvSpPr>
                <p:spPr bwMode="auto">
                  <a:xfrm>
                    <a:off x="3640" y="3790"/>
                    <a:ext cx="350" cy="520"/>
                  </a:xfrm>
                  <a:prstGeom prst="rect">
                    <a:avLst/>
                  </a:prstGeom>
                  <a:grpFill/>
                  <a:ln w="9525">
                    <a:solidFill>
                      <a:srgbClr val="000000"/>
                    </a:solidFill>
                    <a:miter lim="800000"/>
                  </a:ln>
                </p:spPr>
                <p:txBody>
                  <a:bodyPr lIns="0" tIns="0" rIns="0" bIns="0"/>
                  <a:lstStyle/>
                  <a:p>
                    <a:endParaRPr lang="zh-CN" altLang="en-US">
                      <a:solidFill>
                        <a:schemeClr val="tx1"/>
                      </a:solidFill>
                    </a:endParaRPr>
                  </a:p>
                </p:txBody>
              </p:sp>
              <p:sp>
                <p:nvSpPr>
                  <p:cNvPr id="67" name="Text Box 139"/>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just" eaLnBrk="0" hangingPunct="0"/>
                    <a:r>
                      <a:rPr lang="en-US" altLang="zh-CN" sz="1400">
                        <a:solidFill>
                          <a:schemeClr val="tx1"/>
                        </a:solidFill>
                      </a:rPr>
                      <a:t>D</a:t>
                    </a:r>
                    <a:endParaRPr lang="en-US" altLang="zh-CN" sz="1400">
                      <a:solidFill>
                        <a:schemeClr val="tx1"/>
                      </a:solidFill>
                    </a:endParaRPr>
                  </a:p>
                </p:txBody>
              </p:sp>
            </p:grpSp>
            <p:grpSp>
              <p:nvGrpSpPr>
                <p:cNvPr id="54" name="Group 140"/>
                <p:cNvGrpSpPr/>
                <p:nvPr/>
              </p:nvGrpSpPr>
              <p:grpSpPr bwMode="auto">
                <a:xfrm>
                  <a:off x="9763" y="4756"/>
                  <a:ext cx="242" cy="340"/>
                  <a:chOff x="3640" y="3790"/>
                  <a:chExt cx="350" cy="520"/>
                </a:xfrm>
                <a:grpFill/>
              </p:grpSpPr>
              <p:sp>
                <p:nvSpPr>
                  <p:cNvPr id="64" name="Rectangle 141"/>
                  <p:cNvSpPr>
                    <a:spLocks noChangeArrowheads="1"/>
                  </p:cNvSpPr>
                  <p:nvPr/>
                </p:nvSpPr>
                <p:spPr bwMode="auto">
                  <a:xfrm>
                    <a:off x="3640" y="3790"/>
                    <a:ext cx="350" cy="520"/>
                  </a:xfrm>
                  <a:prstGeom prst="rect">
                    <a:avLst/>
                  </a:prstGeom>
                  <a:grpFill/>
                  <a:ln w="9525">
                    <a:solidFill>
                      <a:srgbClr val="000000"/>
                    </a:solidFill>
                    <a:miter lim="800000"/>
                  </a:ln>
                </p:spPr>
                <p:txBody>
                  <a:bodyPr lIns="0" tIns="0" rIns="0" bIns="0"/>
                  <a:lstStyle/>
                  <a:p>
                    <a:endParaRPr lang="zh-CN" altLang="en-US">
                      <a:solidFill>
                        <a:schemeClr val="tx1"/>
                      </a:solidFill>
                    </a:endParaRPr>
                  </a:p>
                </p:txBody>
              </p:sp>
              <p:sp>
                <p:nvSpPr>
                  <p:cNvPr id="65" name="Text Box 142"/>
                  <p:cNvSpPr txBox="1">
                    <a:spLocks noChangeArrowheads="1"/>
                  </p:cNvSpPr>
                  <p:nvPr/>
                </p:nvSpPr>
                <p:spPr bwMode="auto">
                  <a:xfrm>
                    <a:off x="3730" y="3880"/>
                    <a:ext cx="190" cy="330"/>
                  </a:xfrm>
                  <a:prstGeom prst="rect">
                    <a:avLst/>
                  </a:prstGeom>
                  <a:grpFill/>
                  <a:ln w="9525">
                    <a:noFill/>
                    <a:miter lim="800000"/>
                  </a:ln>
                </p:spPr>
                <p:txBody>
                  <a:bodyPr lIns="0" tIns="0" rIns="0" bIns="0"/>
                  <a:lstStyle/>
                  <a:p>
                    <a:pPr algn="just" eaLnBrk="0" hangingPunct="0"/>
                    <a:r>
                      <a:rPr lang="en-US" altLang="zh-CN" sz="1400">
                        <a:solidFill>
                          <a:schemeClr val="tx1"/>
                        </a:solidFill>
                      </a:rPr>
                      <a:t>D</a:t>
                    </a:r>
                    <a:endParaRPr lang="en-US" altLang="zh-CN" sz="1400">
                      <a:solidFill>
                        <a:schemeClr val="tx1"/>
                      </a:solidFill>
                    </a:endParaRPr>
                  </a:p>
                </p:txBody>
              </p:sp>
            </p:grpSp>
            <p:sp>
              <p:nvSpPr>
                <p:cNvPr id="55" name="Line 143"/>
                <p:cNvSpPr>
                  <a:spLocks noChangeShapeType="1"/>
                </p:cNvSpPr>
                <p:nvPr/>
              </p:nvSpPr>
              <p:spPr bwMode="auto">
                <a:xfrm>
                  <a:off x="6990" y="4961"/>
                  <a:ext cx="360" cy="0"/>
                </a:xfrm>
                <a:prstGeom prst="line">
                  <a:avLst/>
                </a:prstGeom>
                <a:grpFill/>
                <a:ln w="9525">
                  <a:solidFill>
                    <a:srgbClr val="000000"/>
                  </a:solidFill>
                  <a:round/>
                  <a:tailEnd type="triangle" w="sm" len="sm"/>
                </a:ln>
              </p:spPr>
              <p:txBody>
                <a:bodyPr/>
                <a:lstStyle/>
                <a:p>
                  <a:endParaRPr lang="zh-CN" altLang="en-US"/>
                </a:p>
              </p:txBody>
            </p:sp>
            <p:sp>
              <p:nvSpPr>
                <p:cNvPr id="56" name="Line 144"/>
                <p:cNvSpPr>
                  <a:spLocks noChangeShapeType="1"/>
                </p:cNvSpPr>
                <p:nvPr/>
              </p:nvSpPr>
              <p:spPr bwMode="auto">
                <a:xfrm>
                  <a:off x="7860" y="4961"/>
                  <a:ext cx="300" cy="0"/>
                </a:xfrm>
                <a:prstGeom prst="line">
                  <a:avLst/>
                </a:prstGeom>
                <a:grpFill/>
                <a:ln w="9525">
                  <a:solidFill>
                    <a:srgbClr val="000000"/>
                  </a:solidFill>
                  <a:round/>
                  <a:tailEnd type="triangle" w="sm" len="sm"/>
                </a:ln>
              </p:spPr>
              <p:txBody>
                <a:bodyPr/>
                <a:lstStyle/>
                <a:p>
                  <a:endParaRPr lang="zh-CN" altLang="en-US"/>
                </a:p>
              </p:txBody>
            </p:sp>
            <p:sp>
              <p:nvSpPr>
                <p:cNvPr id="57" name="Line 145"/>
                <p:cNvSpPr>
                  <a:spLocks noChangeShapeType="1"/>
                </p:cNvSpPr>
                <p:nvPr/>
              </p:nvSpPr>
              <p:spPr bwMode="auto">
                <a:xfrm>
                  <a:off x="8700" y="4961"/>
                  <a:ext cx="300" cy="0"/>
                </a:xfrm>
                <a:prstGeom prst="line">
                  <a:avLst/>
                </a:prstGeom>
                <a:grpFill/>
                <a:ln w="9525">
                  <a:solidFill>
                    <a:srgbClr val="000000"/>
                  </a:solidFill>
                  <a:round/>
                  <a:tailEnd type="triangle" w="sm" len="sm"/>
                </a:ln>
              </p:spPr>
              <p:txBody>
                <a:bodyPr/>
                <a:lstStyle/>
                <a:p>
                  <a:endParaRPr lang="zh-CN" altLang="en-US"/>
                </a:p>
              </p:txBody>
            </p:sp>
            <p:sp>
              <p:nvSpPr>
                <p:cNvPr id="58" name="Line 146"/>
                <p:cNvSpPr>
                  <a:spLocks noChangeShapeType="1"/>
                </p:cNvSpPr>
                <p:nvPr/>
              </p:nvSpPr>
              <p:spPr bwMode="auto">
                <a:xfrm>
                  <a:off x="9495" y="4961"/>
                  <a:ext cx="300" cy="0"/>
                </a:xfrm>
                <a:prstGeom prst="line">
                  <a:avLst/>
                </a:prstGeom>
                <a:grpFill/>
                <a:ln w="9525">
                  <a:solidFill>
                    <a:srgbClr val="000000"/>
                  </a:solidFill>
                  <a:round/>
                  <a:tailEnd type="triangle" w="sm" len="sm"/>
                </a:ln>
              </p:spPr>
              <p:txBody>
                <a:bodyPr/>
                <a:lstStyle/>
                <a:p>
                  <a:endParaRPr lang="zh-CN" altLang="en-US"/>
                </a:p>
              </p:txBody>
            </p:sp>
            <p:grpSp>
              <p:nvGrpSpPr>
                <p:cNvPr id="59" name="Group 147"/>
                <p:cNvGrpSpPr/>
                <p:nvPr/>
              </p:nvGrpSpPr>
              <p:grpSpPr bwMode="auto">
                <a:xfrm>
                  <a:off x="7185" y="4034"/>
                  <a:ext cx="2940" cy="412"/>
                  <a:chOff x="3220" y="4820"/>
                  <a:chExt cx="5370" cy="780"/>
                </a:xfrm>
                <a:grpFill/>
              </p:grpSpPr>
              <p:sp>
                <p:nvSpPr>
                  <p:cNvPr id="60" name="Rectangle 148"/>
                  <p:cNvSpPr>
                    <a:spLocks noChangeArrowheads="1"/>
                  </p:cNvSpPr>
                  <p:nvPr/>
                </p:nvSpPr>
                <p:spPr bwMode="auto">
                  <a:xfrm>
                    <a:off x="3220" y="4820"/>
                    <a:ext cx="5370" cy="760"/>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61" name="Line 149"/>
                  <p:cNvSpPr>
                    <a:spLocks noChangeShapeType="1"/>
                  </p:cNvSpPr>
                  <p:nvPr/>
                </p:nvSpPr>
                <p:spPr bwMode="auto">
                  <a:xfrm>
                    <a:off x="4520" y="4830"/>
                    <a:ext cx="0" cy="760"/>
                  </a:xfrm>
                  <a:prstGeom prst="line">
                    <a:avLst/>
                  </a:prstGeom>
                  <a:grpFill/>
                  <a:ln w="9525">
                    <a:solidFill>
                      <a:srgbClr val="000000"/>
                    </a:solidFill>
                    <a:round/>
                  </a:ln>
                </p:spPr>
                <p:txBody>
                  <a:bodyPr/>
                  <a:lstStyle/>
                  <a:p>
                    <a:endParaRPr lang="zh-CN" altLang="en-US"/>
                  </a:p>
                </p:txBody>
              </p:sp>
              <p:sp>
                <p:nvSpPr>
                  <p:cNvPr id="62" name="Line 150"/>
                  <p:cNvSpPr>
                    <a:spLocks noChangeShapeType="1"/>
                  </p:cNvSpPr>
                  <p:nvPr/>
                </p:nvSpPr>
                <p:spPr bwMode="auto">
                  <a:xfrm>
                    <a:off x="6050" y="4830"/>
                    <a:ext cx="0" cy="760"/>
                  </a:xfrm>
                  <a:prstGeom prst="line">
                    <a:avLst/>
                  </a:prstGeom>
                  <a:grpFill/>
                  <a:ln w="9525">
                    <a:solidFill>
                      <a:srgbClr val="000000"/>
                    </a:solidFill>
                    <a:round/>
                  </a:ln>
                </p:spPr>
                <p:txBody>
                  <a:bodyPr/>
                  <a:lstStyle/>
                  <a:p>
                    <a:endParaRPr lang="zh-CN" altLang="en-US"/>
                  </a:p>
                </p:txBody>
              </p:sp>
              <p:sp>
                <p:nvSpPr>
                  <p:cNvPr id="63" name="Line 151"/>
                  <p:cNvSpPr>
                    <a:spLocks noChangeShapeType="1"/>
                  </p:cNvSpPr>
                  <p:nvPr/>
                </p:nvSpPr>
                <p:spPr bwMode="auto">
                  <a:xfrm>
                    <a:off x="7450" y="4840"/>
                    <a:ext cx="0" cy="760"/>
                  </a:xfrm>
                  <a:prstGeom prst="line">
                    <a:avLst/>
                  </a:prstGeom>
                  <a:grpFill/>
                  <a:ln w="9525">
                    <a:solidFill>
                      <a:srgbClr val="000000"/>
                    </a:solidFill>
                    <a:round/>
                  </a:ln>
                </p:spPr>
                <p:txBody>
                  <a:bodyPr/>
                  <a:lstStyle/>
                  <a:p>
                    <a:endParaRPr lang="zh-CN" altLang="en-US"/>
                  </a:p>
                </p:txBody>
              </p:sp>
            </p:grpSp>
          </p:grpSp>
        </p:grpSp>
      </p:grpSp>
    </p:spTree>
  </p:cSld>
  <p:clrMapOvr>
    <a:masterClrMapping/>
  </p:clrMapOvr>
  <p:transition spd="slow">
    <p:pull/>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6"/>
          <p:cNvSpPr>
            <a:spLocks noGrp="1" noChangeArrowheads="1"/>
          </p:cNvSpPr>
          <p:nvPr>
            <p:ph idx="1"/>
          </p:nvPr>
        </p:nvSpPr>
        <p:spPr>
          <a:xfrm>
            <a:off x="4397375" y="1340768"/>
            <a:ext cx="4567113" cy="5213269"/>
          </a:xfrm>
        </p:spPr>
        <p:txBody>
          <a:bodyPr>
            <a:normAutofit fontScale="92500" lnSpcReduction="10000"/>
          </a:bodyPr>
          <a:lstStyle/>
          <a:p>
            <a:r>
              <a:rPr lang="zh-CN" altLang="en-US" sz="2800" smtClean="0"/>
              <a:t>加密初始化向量，结果与第一明文分组异或。</a:t>
            </a:r>
            <a:endParaRPr lang="en-US" altLang="zh-CN" sz="2800" smtClean="0"/>
          </a:p>
          <a:p>
            <a:r>
              <a:rPr lang="zh-CN" altLang="en-US" sz="2800" smtClean="0"/>
              <a:t>前</a:t>
            </a:r>
            <a:r>
              <a:rPr lang="zh-CN" altLang="en-US" sz="2800"/>
              <a:t>一个密文分组</a:t>
            </a:r>
            <a:r>
              <a:rPr lang="zh-CN" altLang="en-US" sz="2800" smtClean="0"/>
              <a:t>作为输入</a:t>
            </a:r>
            <a:r>
              <a:rPr lang="zh-CN" altLang="en-US" sz="2800" b="1" smtClean="0"/>
              <a:t>向量</a:t>
            </a:r>
            <a:r>
              <a:rPr lang="zh-CN" altLang="en-US" sz="2800" smtClean="0"/>
              <a:t>加密后当前明文分组异或</a:t>
            </a:r>
            <a:endParaRPr lang="en-US" altLang="zh-CN" sz="2800" smtClean="0"/>
          </a:p>
          <a:p>
            <a:r>
              <a:rPr lang="zh-CN" altLang="en-US" sz="2800" smtClean="0"/>
              <a:t>优点：</a:t>
            </a:r>
            <a:endParaRPr lang="en-US" altLang="zh-CN" sz="2800" smtClean="0"/>
          </a:p>
          <a:p>
            <a:pPr lvl="1"/>
            <a:r>
              <a:rPr lang="zh-CN" altLang="en-US" sz="2400" smtClean="0"/>
              <a:t>隐藏了明文模式；</a:t>
            </a:r>
            <a:endParaRPr lang="en-US" altLang="zh-CN" sz="2400" smtClean="0"/>
          </a:p>
          <a:p>
            <a:pPr lvl="1"/>
            <a:r>
              <a:rPr lang="zh-CN" altLang="en-US" sz="2400" smtClean="0"/>
              <a:t>分组密码转化为流模式</a:t>
            </a:r>
            <a:endParaRPr lang="en-US" altLang="zh-CN" sz="2400" smtClean="0"/>
          </a:p>
          <a:p>
            <a:pPr lvl="1"/>
            <a:r>
              <a:rPr lang="zh-CN" altLang="en-US" sz="2400" smtClean="0"/>
              <a:t>可以及时加密传送小于分组的数据</a:t>
            </a:r>
            <a:endParaRPr lang="en-US" altLang="zh-CN" sz="2400" smtClean="0"/>
          </a:p>
          <a:p>
            <a:r>
              <a:rPr lang="zh-CN" altLang="en-US" smtClean="0"/>
              <a:t>缺点：</a:t>
            </a:r>
            <a:endParaRPr lang="en-US" altLang="zh-CN" smtClean="0"/>
          </a:p>
          <a:p>
            <a:pPr lvl="1"/>
            <a:r>
              <a:rPr lang="zh-CN" altLang="en-US" smtClean="0"/>
              <a:t>不利于并行</a:t>
            </a:r>
            <a:endParaRPr lang="en-US" altLang="zh-CN" smtClean="0"/>
          </a:p>
          <a:p>
            <a:pPr lvl="1"/>
            <a:r>
              <a:rPr lang="zh-CN" altLang="en-US" smtClean="0"/>
              <a:t>误差传送</a:t>
            </a:r>
            <a:endParaRPr lang="en-US" altLang="zh-CN" smtClean="0"/>
          </a:p>
          <a:p>
            <a:pPr lvl="1"/>
            <a:r>
              <a:rPr lang="zh-CN" altLang="en-US" smtClean="0"/>
              <a:t>唯一</a:t>
            </a:r>
            <a:r>
              <a:rPr lang="en-US" altLang="zh-CN" smtClean="0"/>
              <a:t>IV</a:t>
            </a:r>
            <a:endParaRPr lang="en-US" altLang="zh-CN" smtClean="0"/>
          </a:p>
        </p:txBody>
      </p:sp>
      <p:sp>
        <p:nvSpPr>
          <p:cNvPr id="111618" name="Rectangle 5"/>
          <p:cNvSpPr>
            <a:spLocks noGrp="1" noChangeArrowheads="1"/>
          </p:cNvSpPr>
          <p:nvPr>
            <p:ph type="title"/>
          </p:nvPr>
        </p:nvSpPr>
        <p:spPr>
          <a:xfrm>
            <a:off x="457200" y="44624"/>
            <a:ext cx="8229600" cy="634082"/>
          </a:xfrm>
        </p:spPr>
        <p:txBody>
          <a:bodyPr>
            <a:noAutofit/>
          </a:bodyPr>
          <a:lstStyle/>
          <a:p>
            <a:pPr eaLnBrk="1" hangingPunct="1">
              <a:defRPr/>
            </a:pPr>
            <a:r>
              <a:rPr lang="zh-CN" altLang="en-US" sz="2800" smtClean="0"/>
              <a:t>密文反馈模式 （</a:t>
            </a:r>
            <a:r>
              <a:rPr lang="en-US" altLang="zh-CN" sz="2800" smtClean="0"/>
              <a:t>CFB-Cipher text Feedback</a:t>
            </a:r>
            <a:r>
              <a:rPr lang="zh-CN" altLang="en-US" sz="2800" smtClean="0"/>
              <a:t>）</a:t>
            </a:r>
            <a:endParaRPr lang="zh-CN" altLang="en-US" sz="2800" smtClean="0"/>
          </a:p>
        </p:txBody>
      </p:sp>
      <p:grpSp>
        <p:nvGrpSpPr>
          <p:cNvPr id="2" name="组合 1"/>
          <p:cNvGrpSpPr/>
          <p:nvPr/>
        </p:nvGrpSpPr>
        <p:grpSpPr>
          <a:xfrm>
            <a:off x="-1587" y="1556792"/>
            <a:ext cx="4398962" cy="4724400"/>
            <a:chOff x="3028950" y="2521024"/>
            <a:chExt cx="4398962" cy="4724400"/>
          </a:xfrm>
        </p:grpSpPr>
        <p:sp>
          <p:nvSpPr>
            <p:cNvPr id="122" name="Rectangle 4"/>
            <p:cNvSpPr>
              <a:spLocks noChangeArrowheads="1"/>
            </p:cNvSpPr>
            <p:nvPr/>
          </p:nvSpPr>
          <p:spPr bwMode="auto">
            <a:xfrm>
              <a:off x="3028950" y="2521024"/>
              <a:ext cx="4398962" cy="4724400"/>
            </a:xfrm>
            <a:prstGeom prst="rect">
              <a:avLst/>
            </a:prstGeom>
            <a:solidFill>
              <a:schemeClr val="accent1">
                <a:lumMod val="20000"/>
                <a:lumOff val="80000"/>
              </a:schemeClr>
            </a:solidFill>
            <a:ln w="9525">
              <a:solidFill>
                <a:schemeClr val="tx1"/>
              </a:solidFill>
              <a:miter lim="800000"/>
            </a:ln>
          </p:spPr>
          <p:txBody>
            <a:bodyPr wrap="none" lIns="36000" rIns="36000"/>
            <a:lstStyle/>
            <a:p>
              <a:pPr eaLnBrk="0" hangingPunct="0">
                <a:lnSpc>
                  <a:spcPct val="120000"/>
                </a:lnSpc>
                <a:spcBef>
                  <a:spcPct val="20000"/>
                </a:spcBef>
                <a:buFont typeface="Wingdings" panose="05000000000000000000" pitchFamily="2" charset="2"/>
                <a:buNone/>
              </a:pPr>
              <a:r>
                <a:rPr lang="en-US" altLang="zh-CN" sz="2400">
                  <a:latin typeface="宋体" pitchFamily="2" charset="-122"/>
                </a:rPr>
                <a:t>    </a:t>
              </a:r>
              <a:endParaRPr lang="en-US" altLang="zh-CN" sz="2400">
                <a:latin typeface="黑体" pitchFamily="49" charset="-122"/>
                <a:ea typeface="黑体" pitchFamily="49" charset="-122"/>
              </a:endParaRPr>
            </a:p>
          </p:txBody>
        </p:sp>
        <p:sp>
          <p:nvSpPr>
            <p:cNvPr id="124" name="Text Box 9"/>
            <p:cNvSpPr txBox="1">
              <a:spLocks noChangeArrowheads="1"/>
            </p:cNvSpPr>
            <p:nvPr/>
          </p:nvSpPr>
          <p:spPr bwMode="auto">
            <a:xfrm>
              <a:off x="3111659" y="3698949"/>
              <a:ext cx="444660" cy="336550"/>
            </a:xfrm>
            <a:prstGeom prst="rect">
              <a:avLst/>
            </a:prstGeom>
            <a:solidFill>
              <a:schemeClr val="accent1">
                <a:lumMod val="20000"/>
                <a:lumOff val="80000"/>
              </a:schemeClr>
            </a:solidFill>
            <a:ln w="9525">
              <a:noFill/>
              <a:miter lim="800000"/>
            </a:ln>
          </p:spPr>
          <p:txBody>
            <a:bodyPr lIns="0" tIns="0" rIns="0" bIns="0"/>
            <a:lstStyle/>
            <a:p>
              <a:pPr algn="r" eaLnBrk="0" hangingPunct="0"/>
              <a:r>
                <a:rPr lang="en-US" altLang="zh-CN" sz="1400" smtClean="0">
                  <a:solidFill>
                    <a:schemeClr val="tx1"/>
                  </a:solidFill>
                </a:rPr>
                <a:t>IV</a:t>
              </a:r>
              <a:endParaRPr lang="en-US" altLang="zh-CN" sz="1400">
                <a:solidFill>
                  <a:schemeClr val="tx1"/>
                </a:solidFill>
              </a:endParaRPr>
            </a:p>
          </p:txBody>
        </p:sp>
        <p:grpSp>
          <p:nvGrpSpPr>
            <p:cNvPr id="125" name="Group 10"/>
            <p:cNvGrpSpPr/>
            <p:nvPr/>
          </p:nvGrpSpPr>
          <p:grpSpPr bwMode="auto">
            <a:xfrm>
              <a:off x="3130550" y="4052962"/>
              <a:ext cx="3983038" cy="354012"/>
              <a:chOff x="2081" y="12266"/>
              <a:chExt cx="3958" cy="413"/>
            </a:xfrm>
            <a:solidFill>
              <a:schemeClr val="accent1">
                <a:lumMod val="20000"/>
                <a:lumOff val="80000"/>
              </a:schemeClr>
            </a:solidFill>
          </p:grpSpPr>
          <p:sp>
            <p:nvSpPr>
              <p:cNvPr id="233" name="Rectangle 11"/>
              <p:cNvSpPr>
                <a:spLocks noChangeArrowheads="1"/>
              </p:cNvSpPr>
              <p:nvPr/>
            </p:nvSpPr>
            <p:spPr bwMode="auto">
              <a:xfrm>
                <a:off x="3108" y="12266"/>
                <a:ext cx="2931" cy="373"/>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34" name="Line 12"/>
              <p:cNvSpPr>
                <a:spLocks noChangeShapeType="1"/>
              </p:cNvSpPr>
              <p:nvPr/>
            </p:nvSpPr>
            <p:spPr bwMode="auto">
              <a:xfrm>
                <a:off x="3818" y="12271"/>
                <a:ext cx="0" cy="373"/>
              </a:xfrm>
              <a:prstGeom prst="line">
                <a:avLst/>
              </a:prstGeom>
              <a:grpFill/>
              <a:ln w="9525">
                <a:solidFill>
                  <a:srgbClr val="000000"/>
                </a:solidFill>
                <a:round/>
              </a:ln>
            </p:spPr>
            <p:txBody>
              <a:bodyPr/>
              <a:lstStyle/>
              <a:p>
                <a:endParaRPr lang="zh-CN" altLang="en-US"/>
              </a:p>
            </p:txBody>
          </p:sp>
          <p:sp>
            <p:nvSpPr>
              <p:cNvPr id="235" name="Line 13"/>
              <p:cNvSpPr>
                <a:spLocks noChangeShapeType="1"/>
              </p:cNvSpPr>
              <p:nvPr/>
            </p:nvSpPr>
            <p:spPr bwMode="auto">
              <a:xfrm>
                <a:off x="4593" y="12271"/>
                <a:ext cx="0" cy="373"/>
              </a:xfrm>
              <a:prstGeom prst="line">
                <a:avLst/>
              </a:prstGeom>
              <a:grpFill/>
              <a:ln w="9525">
                <a:solidFill>
                  <a:srgbClr val="000000"/>
                </a:solidFill>
                <a:round/>
              </a:ln>
            </p:spPr>
            <p:txBody>
              <a:bodyPr/>
              <a:lstStyle/>
              <a:p>
                <a:endParaRPr lang="zh-CN" altLang="en-US"/>
              </a:p>
            </p:txBody>
          </p:sp>
          <p:sp>
            <p:nvSpPr>
              <p:cNvPr id="236" name="Line 14"/>
              <p:cNvSpPr>
                <a:spLocks noChangeShapeType="1"/>
              </p:cNvSpPr>
              <p:nvPr/>
            </p:nvSpPr>
            <p:spPr bwMode="auto">
              <a:xfrm>
                <a:off x="5357" y="12276"/>
                <a:ext cx="0" cy="373"/>
              </a:xfrm>
              <a:prstGeom prst="line">
                <a:avLst/>
              </a:prstGeom>
              <a:grpFill/>
              <a:ln w="9525">
                <a:solidFill>
                  <a:srgbClr val="000000"/>
                </a:solidFill>
                <a:round/>
              </a:ln>
            </p:spPr>
            <p:txBody>
              <a:bodyPr/>
              <a:lstStyle/>
              <a:p>
                <a:endParaRPr lang="zh-CN" altLang="en-US"/>
              </a:p>
            </p:txBody>
          </p:sp>
          <p:sp>
            <p:nvSpPr>
              <p:cNvPr id="237" name="Text Box 15"/>
              <p:cNvSpPr txBox="1">
                <a:spLocks noChangeArrowheads="1"/>
              </p:cNvSpPr>
              <p:nvPr/>
            </p:nvSpPr>
            <p:spPr bwMode="auto">
              <a:xfrm>
                <a:off x="2081" y="12367"/>
                <a:ext cx="720" cy="312"/>
              </a:xfrm>
              <a:prstGeom prst="rect">
                <a:avLst/>
              </a:prstGeom>
              <a:grpFill/>
              <a:ln w="9525">
                <a:noFill/>
                <a:miter lim="800000"/>
              </a:ln>
            </p:spPr>
            <p:txBody>
              <a:bodyPr lIns="0" tIns="0" rIns="0" bIns="0"/>
              <a:lstStyle/>
              <a:p>
                <a:pPr algn="just" eaLnBrk="0" hangingPunct="0"/>
                <a:r>
                  <a:rPr lang="zh-CN" altLang="en-US" sz="1400">
                    <a:solidFill>
                      <a:schemeClr val="tx1"/>
                    </a:solidFill>
                  </a:rPr>
                  <a:t>密文分组</a:t>
                </a:r>
                <a:endParaRPr lang="zh-CN" altLang="en-US" sz="1400">
                  <a:solidFill>
                    <a:schemeClr val="tx1"/>
                  </a:solidFill>
                </a:endParaRPr>
              </a:p>
            </p:txBody>
          </p:sp>
        </p:grpSp>
        <p:sp>
          <p:nvSpPr>
            <p:cNvPr id="126" name="Text Box 16"/>
            <p:cNvSpPr txBox="1">
              <a:spLocks noChangeArrowheads="1"/>
            </p:cNvSpPr>
            <p:nvPr/>
          </p:nvSpPr>
          <p:spPr bwMode="auto">
            <a:xfrm>
              <a:off x="3111659" y="3025849"/>
              <a:ext cx="455454" cy="255588"/>
            </a:xfrm>
            <a:prstGeom prst="rect">
              <a:avLst/>
            </a:prstGeom>
            <a:solidFill>
              <a:schemeClr val="accent1">
                <a:lumMod val="20000"/>
                <a:lumOff val="80000"/>
              </a:schemeClr>
            </a:solidFill>
            <a:ln w="9525">
              <a:noFill/>
              <a:miter lim="800000"/>
            </a:ln>
          </p:spPr>
          <p:txBody>
            <a:bodyPr lIns="0" tIns="0" rIns="0" bIns="0"/>
            <a:lstStyle/>
            <a:p>
              <a:pPr algn="r" eaLnBrk="0" hangingPunct="0"/>
              <a:r>
                <a:rPr lang="zh-CN" altLang="en-US" sz="1400">
                  <a:solidFill>
                    <a:schemeClr val="tx1"/>
                  </a:solidFill>
                </a:rPr>
                <a:t>密钥</a:t>
              </a:r>
              <a:endParaRPr lang="zh-CN" altLang="en-US" sz="1400">
                <a:solidFill>
                  <a:schemeClr val="tx1"/>
                </a:solidFill>
              </a:endParaRPr>
            </a:p>
          </p:txBody>
        </p:sp>
        <p:grpSp>
          <p:nvGrpSpPr>
            <p:cNvPr id="127" name="Group 17"/>
            <p:cNvGrpSpPr/>
            <p:nvPr/>
          </p:nvGrpSpPr>
          <p:grpSpPr bwMode="auto">
            <a:xfrm>
              <a:off x="3135313" y="2622624"/>
              <a:ext cx="4006850" cy="330200"/>
              <a:chOff x="2085" y="10607"/>
              <a:chExt cx="3983" cy="384"/>
            </a:xfrm>
            <a:solidFill>
              <a:schemeClr val="accent1">
                <a:lumMod val="20000"/>
                <a:lumOff val="80000"/>
              </a:schemeClr>
            </a:solidFill>
          </p:grpSpPr>
          <p:sp>
            <p:nvSpPr>
              <p:cNvPr id="228" name="Text Box 18"/>
              <p:cNvSpPr txBox="1">
                <a:spLocks noChangeArrowheads="1"/>
              </p:cNvSpPr>
              <p:nvPr/>
            </p:nvSpPr>
            <p:spPr bwMode="auto">
              <a:xfrm>
                <a:off x="2085" y="10607"/>
                <a:ext cx="837" cy="312"/>
              </a:xfrm>
              <a:prstGeom prst="rect">
                <a:avLst/>
              </a:prstGeom>
              <a:grpFill/>
              <a:ln w="9525">
                <a:noFill/>
                <a:miter lim="800000"/>
              </a:ln>
            </p:spPr>
            <p:txBody>
              <a:bodyPr lIns="0" tIns="0" rIns="0" bIns="0"/>
              <a:lstStyle/>
              <a:p>
                <a:pPr algn="ctr" eaLnBrk="0" hangingPunct="0"/>
                <a:r>
                  <a:rPr lang="zh-CN" altLang="en-US" sz="1400">
                    <a:solidFill>
                      <a:schemeClr val="tx1"/>
                    </a:solidFill>
                    <a:latin typeface="宋体" pitchFamily="2" charset="-122"/>
                  </a:rPr>
                  <a:t>明文分组   </a:t>
                </a:r>
                <a:endParaRPr lang="zh-CN" altLang="en-US" sz="1400">
                  <a:solidFill>
                    <a:schemeClr val="tx1"/>
                  </a:solidFill>
                  <a:latin typeface="宋体" pitchFamily="2" charset="-122"/>
                </a:endParaRPr>
              </a:p>
            </p:txBody>
          </p:sp>
          <p:sp>
            <p:nvSpPr>
              <p:cNvPr id="229" name="Rectangle 19"/>
              <p:cNvSpPr>
                <a:spLocks noChangeArrowheads="1"/>
              </p:cNvSpPr>
              <p:nvPr/>
            </p:nvSpPr>
            <p:spPr bwMode="auto">
              <a:xfrm>
                <a:off x="3114" y="10621"/>
                <a:ext cx="2954" cy="36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30" name="Line 20"/>
              <p:cNvSpPr>
                <a:spLocks noChangeShapeType="1"/>
              </p:cNvSpPr>
              <p:nvPr/>
            </p:nvSpPr>
            <p:spPr bwMode="auto">
              <a:xfrm>
                <a:off x="3829" y="10626"/>
                <a:ext cx="0" cy="360"/>
              </a:xfrm>
              <a:prstGeom prst="line">
                <a:avLst/>
              </a:prstGeom>
              <a:grpFill/>
              <a:ln w="9525">
                <a:solidFill>
                  <a:srgbClr val="000000"/>
                </a:solidFill>
                <a:round/>
              </a:ln>
            </p:spPr>
            <p:txBody>
              <a:bodyPr/>
              <a:lstStyle/>
              <a:p>
                <a:endParaRPr lang="zh-CN" altLang="en-US"/>
              </a:p>
            </p:txBody>
          </p:sp>
          <p:sp>
            <p:nvSpPr>
              <p:cNvPr id="231" name="Line 21"/>
              <p:cNvSpPr>
                <a:spLocks noChangeShapeType="1"/>
              </p:cNvSpPr>
              <p:nvPr/>
            </p:nvSpPr>
            <p:spPr bwMode="auto">
              <a:xfrm>
                <a:off x="4596" y="10626"/>
                <a:ext cx="0" cy="360"/>
              </a:xfrm>
              <a:prstGeom prst="line">
                <a:avLst/>
              </a:prstGeom>
              <a:grpFill/>
              <a:ln w="9525">
                <a:solidFill>
                  <a:srgbClr val="000000"/>
                </a:solidFill>
                <a:round/>
              </a:ln>
            </p:spPr>
            <p:txBody>
              <a:bodyPr/>
              <a:lstStyle/>
              <a:p>
                <a:endParaRPr lang="zh-CN" altLang="en-US"/>
              </a:p>
            </p:txBody>
          </p:sp>
          <p:sp>
            <p:nvSpPr>
              <p:cNvPr id="232" name="Line 22"/>
              <p:cNvSpPr>
                <a:spLocks noChangeShapeType="1"/>
              </p:cNvSpPr>
              <p:nvPr/>
            </p:nvSpPr>
            <p:spPr bwMode="auto">
              <a:xfrm>
                <a:off x="5381" y="10630"/>
                <a:ext cx="0" cy="361"/>
              </a:xfrm>
              <a:prstGeom prst="line">
                <a:avLst/>
              </a:prstGeom>
              <a:grpFill/>
              <a:ln w="9525">
                <a:solidFill>
                  <a:srgbClr val="000000"/>
                </a:solidFill>
                <a:round/>
              </a:ln>
            </p:spPr>
            <p:txBody>
              <a:bodyPr/>
              <a:lstStyle/>
              <a:p>
                <a:endParaRPr lang="zh-CN" altLang="en-US"/>
              </a:p>
            </p:txBody>
          </p:sp>
        </p:grpSp>
        <p:sp>
          <p:nvSpPr>
            <p:cNvPr id="128" name="Oval 23"/>
            <p:cNvSpPr>
              <a:spLocks noChangeArrowheads="1"/>
            </p:cNvSpPr>
            <p:nvPr/>
          </p:nvSpPr>
          <p:spPr bwMode="auto">
            <a:xfrm>
              <a:off x="4341813" y="3367162"/>
              <a:ext cx="111125" cy="111125"/>
            </a:xfrm>
            <a:prstGeom prst="ellipse">
              <a:avLst/>
            </a:prstGeom>
            <a:solidFill>
              <a:schemeClr val="accent1">
                <a:lumMod val="20000"/>
                <a:lumOff val="80000"/>
              </a:schemeClr>
            </a:solidFill>
            <a:ln w="9525">
              <a:solidFill>
                <a:srgbClr val="000000"/>
              </a:solidFill>
              <a:round/>
            </a:ln>
          </p:spPr>
          <p:txBody>
            <a:bodyPr/>
            <a:lstStyle/>
            <a:p>
              <a:endParaRPr lang="zh-CN" altLang="en-US">
                <a:solidFill>
                  <a:schemeClr val="tx1"/>
                </a:solidFill>
              </a:endParaRPr>
            </a:p>
          </p:txBody>
        </p:sp>
        <p:sp>
          <p:nvSpPr>
            <p:cNvPr id="129" name="Line 24"/>
            <p:cNvSpPr>
              <a:spLocks noChangeShapeType="1"/>
            </p:cNvSpPr>
            <p:nvPr/>
          </p:nvSpPr>
          <p:spPr bwMode="auto">
            <a:xfrm>
              <a:off x="4348163" y="3422724"/>
              <a:ext cx="111125" cy="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30" name="Line 25"/>
            <p:cNvSpPr>
              <a:spLocks noChangeShapeType="1"/>
            </p:cNvSpPr>
            <p:nvPr/>
          </p:nvSpPr>
          <p:spPr bwMode="auto">
            <a:xfrm>
              <a:off x="4397375" y="3365574"/>
              <a:ext cx="0" cy="11430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31" name="Rectangle 26"/>
            <p:cNvSpPr>
              <a:spLocks noChangeArrowheads="1"/>
            </p:cNvSpPr>
            <p:nvPr/>
          </p:nvSpPr>
          <p:spPr bwMode="auto">
            <a:xfrm>
              <a:off x="3965575" y="3281437"/>
              <a:ext cx="203200" cy="301625"/>
            </a:xfrm>
            <a:prstGeom prst="rect">
              <a:avLst/>
            </a:prstGeom>
            <a:solidFill>
              <a:schemeClr val="accent1">
                <a:lumMod val="20000"/>
                <a:lumOff val="80000"/>
              </a:schemeClr>
            </a:solidFill>
            <a:ln w="9525">
              <a:solidFill>
                <a:srgbClr val="000000"/>
              </a:solidFill>
              <a:miter lim="800000"/>
            </a:ln>
          </p:spPr>
          <p:txBody>
            <a:bodyPr/>
            <a:lstStyle/>
            <a:p>
              <a:endParaRPr lang="zh-CN" altLang="en-US">
                <a:solidFill>
                  <a:schemeClr val="tx1"/>
                </a:solidFill>
              </a:endParaRPr>
            </a:p>
          </p:txBody>
        </p:sp>
        <p:sp>
          <p:nvSpPr>
            <p:cNvPr id="132" name="Text Box 27"/>
            <p:cNvSpPr txBox="1">
              <a:spLocks noChangeArrowheads="1"/>
            </p:cNvSpPr>
            <p:nvPr/>
          </p:nvSpPr>
          <p:spPr bwMode="auto">
            <a:xfrm>
              <a:off x="4017963" y="3333824"/>
              <a:ext cx="109537" cy="192088"/>
            </a:xfrm>
            <a:prstGeom prst="rect">
              <a:avLst/>
            </a:prstGeom>
            <a:solidFill>
              <a:schemeClr val="accent1">
                <a:lumMod val="20000"/>
                <a:lumOff val="80000"/>
              </a:schemeClr>
            </a:solidFill>
            <a:ln w="9525">
              <a:noFill/>
              <a:miter lim="800000"/>
            </a:ln>
          </p:spPr>
          <p:txBody>
            <a:bodyPr lIns="0" tIns="0" rIns="0" bIns="0"/>
            <a:lstStyle/>
            <a:p>
              <a:pPr algn="ctr" eaLnBrk="0" hangingPunct="0"/>
              <a:r>
                <a:rPr lang="en-US" altLang="zh-CN" sz="1400">
                  <a:solidFill>
                    <a:schemeClr val="tx1"/>
                  </a:solidFill>
                </a:rPr>
                <a:t>E</a:t>
              </a:r>
              <a:endParaRPr lang="en-US" altLang="zh-CN" sz="1400">
                <a:solidFill>
                  <a:schemeClr val="tx1"/>
                </a:solidFill>
              </a:endParaRPr>
            </a:p>
          </p:txBody>
        </p:sp>
        <p:sp>
          <p:nvSpPr>
            <p:cNvPr id="133" name="Line 28"/>
            <p:cNvSpPr>
              <a:spLocks noChangeShapeType="1"/>
            </p:cNvSpPr>
            <p:nvPr/>
          </p:nvSpPr>
          <p:spPr bwMode="auto">
            <a:xfrm>
              <a:off x="4160838" y="3416374"/>
              <a:ext cx="180975" cy="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4" name="Line 29"/>
            <p:cNvSpPr>
              <a:spLocks noChangeShapeType="1"/>
            </p:cNvSpPr>
            <p:nvPr/>
          </p:nvSpPr>
          <p:spPr bwMode="auto">
            <a:xfrm>
              <a:off x="4384675" y="2962349"/>
              <a:ext cx="0" cy="4032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5" name="Line 30"/>
            <p:cNvSpPr>
              <a:spLocks noChangeShapeType="1"/>
            </p:cNvSpPr>
            <p:nvPr/>
          </p:nvSpPr>
          <p:spPr bwMode="auto">
            <a:xfrm>
              <a:off x="3602038" y="3148087"/>
              <a:ext cx="363537" cy="268287"/>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6" name="Line 31"/>
            <p:cNvSpPr>
              <a:spLocks noChangeShapeType="1"/>
            </p:cNvSpPr>
            <p:nvPr/>
          </p:nvSpPr>
          <p:spPr bwMode="auto">
            <a:xfrm>
              <a:off x="4402138" y="3378274"/>
              <a:ext cx="0" cy="6699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7" name="Line 32"/>
            <p:cNvSpPr>
              <a:spLocks noChangeShapeType="1"/>
            </p:cNvSpPr>
            <p:nvPr/>
          </p:nvSpPr>
          <p:spPr bwMode="auto">
            <a:xfrm flipV="1">
              <a:off x="3571875" y="3525912"/>
              <a:ext cx="393700" cy="173037"/>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38" name="Oval 33"/>
            <p:cNvSpPr>
              <a:spLocks noChangeArrowheads="1"/>
            </p:cNvSpPr>
            <p:nvPr/>
          </p:nvSpPr>
          <p:spPr bwMode="auto">
            <a:xfrm>
              <a:off x="5160963" y="3354462"/>
              <a:ext cx="111125" cy="111125"/>
            </a:xfrm>
            <a:prstGeom prst="ellipse">
              <a:avLst/>
            </a:prstGeom>
            <a:solidFill>
              <a:schemeClr val="accent1">
                <a:lumMod val="20000"/>
                <a:lumOff val="80000"/>
              </a:schemeClr>
            </a:solidFill>
            <a:ln w="9525">
              <a:solidFill>
                <a:srgbClr val="000000"/>
              </a:solidFill>
              <a:round/>
            </a:ln>
          </p:spPr>
          <p:txBody>
            <a:bodyPr/>
            <a:lstStyle/>
            <a:p>
              <a:endParaRPr lang="zh-CN" altLang="en-US">
                <a:solidFill>
                  <a:schemeClr val="tx1"/>
                </a:solidFill>
              </a:endParaRPr>
            </a:p>
          </p:txBody>
        </p:sp>
        <p:sp>
          <p:nvSpPr>
            <p:cNvPr id="139" name="Line 34"/>
            <p:cNvSpPr>
              <a:spLocks noChangeShapeType="1"/>
            </p:cNvSpPr>
            <p:nvPr/>
          </p:nvSpPr>
          <p:spPr bwMode="auto">
            <a:xfrm>
              <a:off x="5167313" y="3410024"/>
              <a:ext cx="111125" cy="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40" name="Line 35"/>
            <p:cNvSpPr>
              <a:spLocks noChangeShapeType="1"/>
            </p:cNvSpPr>
            <p:nvPr/>
          </p:nvSpPr>
          <p:spPr bwMode="auto">
            <a:xfrm>
              <a:off x="5216525" y="3352874"/>
              <a:ext cx="0" cy="11430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41" name="Rectangle 36"/>
            <p:cNvSpPr>
              <a:spLocks noChangeArrowheads="1"/>
            </p:cNvSpPr>
            <p:nvPr/>
          </p:nvSpPr>
          <p:spPr bwMode="auto">
            <a:xfrm>
              <a:off x="4784725" y="3268737"/>
              <a:ext cx="203200" cy="301625"/>
            </a:xfrm>
            <a:prstGeom prst="rect">
              <a:avLst/>
            </a:prstGeom>
            <a:solidFill>
              <a:schemeClr val="accent1">
                <a:lumMod val="20000"/>
                <a:lumOff val="80000"/>
              </a:schemeClr>
            </a:solidFill>
            <a:ln w="9525">
              <a:solidFill>
                <a:srgbClr val="000000"/>
              </a:solidFill>
              <a:miter lim="800000"/>
            </a:ln>
          </p:spPr>
          <p:txBody>
            <a:bodyPr/>
            <a:lstStyle/>
            <a:p>
              <a:endParaRPr lang="zh-CN" altLang="en-US">
                <a:solidFill>
                  <a:schemeClr val="tx1"/>
                </a:solidFill>
              </a:endParaRPr>
            </a:p>
          </p:txBody>
        </p:sp>
        <p:sp>
          <p:nvSpPr>
            <p:cNvPr id="142" name="Text Box 37"/>
            <p:cNvSpPr txBox="1">
              <a:spLocks noChangeArrowheads="1"/>
            </p:cNvSpPr>
            <p:nvPr/>
          </p:nvSpPr>
          <p:spPr bwMode="auto">
            <a:xfrm>
              <a:off x="4837113" y="3321124"/>
              <a:ext cx="109537" cy="192088"/>
            </a:xfrm>
            <a:prstGeom prst="rect">
              <a:avLst/>
            </a:prstGeom>
            <a:solidFill>
              <a:schemeClr val="accent1">
                <a:lumMod val="20000"/>
                <a:lumOff val="80000"/>
              </a:schemeClr>
            </a:solidFill>
            <a:ln w="9525">
              <a:noFill/>
              <a:miter lim="800000"/>
            </a:ln>
          </p:spPr>
          <p:txBody>
            <a:bodyPr lIns="0" tIns="0" rIns="0" bIns="0"/>
            <a:lstStyle/>
            <a:p>
              <a:pPr algn="ctr" eaLnBrk="0" hangingPunct="0"/>
              <a:r>
                <a:rPr lang="en-US" altLang="zh-CN" sz="1400">
                  <a:solidFill>
                    <a:schemeClr val="tx1"/>
                  </a:solidFill>
                </a:rPr>
                <a:t>E</a:t>
              </a:r>
              <a:endParaRPr lang="en-US" altLang="zh-CN" sz="1400">
                <a:solidFill>
                  <a:schemeClr val="tx1"/>
                </a:solidFill>
              </a:endParaRPr>
            </a:p>
          </p:txBody>
        </p:sp>
        <p:sp>
          <p:nvSpPr>
            <p:cNvPr id="143" name="Line 38"/>
            <p:cNvSpPr>
              <a:spLocks noChangeShapeType="1"/>
            </p:cNvSpPr>
            <p:nvPr/>
          </p:nvSpPr>
          <p:spPr bwMode="auto">
            <a:xfrm>
              <a:off x="4979988" y="3403674"/>
              <a:ext cx="180975" cy="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44" name="Line 39"/>
            <p:cNvSpPr>
              <a:spLocks noChangeShapeType="1"/>
            </p:cNvSpPr>
            <p:nvPr/>
          </p:nvSpPr>
          <p:spPr bwMode="auto">
            <a:xfrm>
              <a:off x="5203825" y="2949649"/>
              <a:ext cx="0" cy="4032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45" name="Line 40"/>
            <p:cNvSpPr>
              <a:spLocks noChangeShapeType="1"/>
            </p:cNvSpPr>
            <p:nvPr/>
          </p:nvSpPr>
          <p:spPr bwMode="auto">
            <a:xfrm>
              <a:off x="4478338" y="3160787"/>
              <a:ext cx="306387" cy="242887"/>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46" name="Line 41"/>
            <p:cNvSpPr>
              <a:spLocks noChangeShapeType="1"/>
            </p:cNvSpPr>
            <p:nvPr/>
          </p:nvSpPr>
          <p:spPr bwMode="auto">
            <a:xfrm>
              <a:off x="5221288" y="3365574"/>
              <a:ext cx="0" cy="6699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47" name="Oval 42"/>
            <p:cNvSpPr>
              <a:spLocks noChangeArrowheads="1"/>
            </p:cNvSpPr>
            <p:nvPr/>
          </p:nvSpPr>
          <p:spPr bwMode="auto">
            <a:xfrm>
              <a:off x="5991225" y="3360812"/>
              <a:ext cx="111125" cy="111125"/>
            </a:xfrm>
            <a:prstGeom prst="ellipse">
              <a:avLst/>
            </a:prstGeom>
            <a:solidFill>
              <a:schemeClr val="accent1">
                <a:lumMod val="20000"/>
                <a:lumOff val="80000"/>
              </a:schemeClr>
            </a:solidFill>
            <a:ln w="9525">
              <a:solidFill>
                <a:srgbClr val="000000"/>
              </a:solidFill>
              <a:round/>
            </a:ln>
          </p:spPr>
          <p:txBody>
            <a:bodyPr/>
            <a:lstStyle/>
            <a:p>
              <a:endParaRPr lang="zh-CN" altLang="en-US">
                <a:solidFill>
                  <a:schemeClr val="tx1"/>
                </a:solidFill>
              </a:endParaRPr>
            </a:p>
          </p:txBody>
        </p:sp>
        <p:sp>
          <p:nvSpPr>
            <p:cNvPr id="148" name="Line 43"/>
            <p:cNvSpPr>
              <a:spLocks noChangeShapeType="1"/>
            </p:cNvSpPr>
            <p:nvPr/>
          </p:nvSpPr>
          <p:spPr bwMode="auto">
            <a:xfrm>
              <a:off x="5997575" y="3417962"/>
              <a:ext cx="111125" cy="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49" name="Line 44"/>
            <p:cNvSpPr>
              <a:spLocks noChangeShapeType="1"/>
            </p:cNvSpPr>
            <p:nvPr/>
          </p:nvSpPr>
          <p:spPr bwMode="auto">
            <a:xfrm>
              <a:off x="6046788" y="3359224"/>
              <a:ext cx="0" cy="117475"/>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50" name="Rectangle 45"/>
            <p:cNvSpPr>
              <a:spLocks noChangeArrowheads="1"/>
            </p:cNvSpPr>
            <p:nvPr/>
          </p:nvSpPr>
          <p:spPr bwMode="auto">
            <a:xfrm>
              <a:off x="5614988" y="3275087"/>
              <a:ext cx="203200" cy="303212"/>
            </a:xfrm>
            <a:prstGeom prst="rect">
              <a:avLst/>
            </a:prstGeom>
            <a:solidFill>
              <a:schemeClr val="accent1">
                <a:lumMod val="20000"/>
                <a:lumOff val="80000"/>
              </a:schemeClr>
            </a:solidFill>
            <a:ln w="9525">
              <a:solidFill>
                <a:srgbClr val="000000"/>
              </a:solidFill>
              <a:miter lim="800000"/>
            </a:ln>
          </p:spPr>
          <p:txBody>
            <a:bodyPr/>
            <a:lstStyle/>
            <a:p>
              <a:endParaRPr lang="zh-CN" altLang="en-US">
                <a:solidFill>
                  <a:schemeClr val="tx1"/>
                </a:solidFill>
              </a:endParaRPr>
            </a:p>
          </p:txBody>
        </p:sp>
        <p:sp>
          <p:nvSpPr>
            <p:cNvPr id="151" name="Text Box 46"/>
            <p:cNvSpPr txBox="1">
              <a:spLocks noChangeArrowheads="1"/>
            </p:cNvSpPr>
            <p:nvPr/>
          </p:nvSpPr>
          <p:spPr bwMode="auto">
            <a:xfrm>
              <a:off x="5667375" y="3329062"/>
              <a:ext cx="109538" cy="192087"/>
            </a:xfrm>
            <a:prstGeom prst="rect">
              <a:avLst/>
            </a:prstGeom>
            <a:solidFill>
              <a:schemeClr val="accent1">
                <a:lumMod val="20000"/>
                <a:lumOff val="80000"/>
              </a:schemeClr>
            </a:solidFill>
            <a:ln w="9525">
              <a:noFill/>
              <a:miter lim="800000"/>
            </a:ln>
          </p:spPr>
          <p:txBody>
            <a:bodyPr lIns="0" tIns="0" rIns="0" bIns="0"/>
            <a:lstStyle/>
            <a:p>
              <a:pPr algn="ctr" eaLnBrk="0" hangingPunct="0"/>
              <a:r>
                <a:rPr lang="en-US" altLang="zh-CN" sz="1400">
                  <a:solidFill>
                    <a:schemeClr val="tx1"/>
                  </a:solidFill>
                </a:rPr>
                <a:t>E</a:t>
              </a:r>
              <a:endParaRPr lang="en-US" altLang="zh-CN" sz="1400">
                <a:solidFill>
                  <a:schemeClr val="tx1"/>
                </a:solidFill>
              </a:endParaRPr>
            </a:p>
          </p:txBody>
        </p:sp>
        <p:sp>
          <p:nvSpPr>
            <p:cNvPr id="152" name="Line 47"/>
            <p:cNvSpPr>
              <a:spLocks noChangeShapeType="1"/>
            </p:cNvSpPr>
            <p:nvPr/>
          </p:nvSpPr>
          <p:spPr bwMode="auto">
            <a:xfrm>
              <a:off x="5810250" y="3410024"/>
              <a:ext cx="180975" cy="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53" name="Line 48"/>
            <p:cNvSpPr>
              <a:spLocks noChangeShapeType="1"/>
            </p:cNvSpPr>
            <p:nvPr/>
          </p:nvSpPr>
          <p:spPr bwMode="auto">
            <a:xfrm>
              <a:off x="6034088" y="2955999"/>
              <a:ext cx="0" cy="403225"/>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54" name="Line 49"/>
            <p:cNvSpPr>
              <a:spLocks noChangeShapeType="1"/>
            </p:cNvSpPr>
            <p:nvPr/>
          </p:nvSpPr>
          <p:spPr bwMode="auto">
            <a:xfrm>
              <a:off x="5308600" y="3168724"/>
              <a:ext cx="306388" cy="24130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55" name="Line 50"/>
            <p:cNvSpPr>
              <a:spLocks noChangeShapeType="1"/>
            </p:cNvSpPr>
            <p:nvPr/>
          </p:nvSpPr>
          <p:spPr bwMode="auto">
            <a:xfrm>
              <a:off x="6051550" y="3371924"/>
              <a:ext cx="0" cy="671513"/>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56" name="Oval 51"/>
            <p:cNvSpPr>
              <a:spLocks noChangeArrowheads="1"/>
            </p:cNvSpPr>
            <p:nvPr/>
          </p:nvSpPr>
          <p:spPr bwMode="auto">
            <a:xfrm>
              <a:off x="6867525" y="3359224"/>
              <a:ext cx="109538" cy="111125"/>
            </a:xfrm>
            <a:prstGeom prst="ellipse">
              <a:avLst/>
            </a:prstGeom>
            <a:solidFill>
              <a:schemeClr val="accent1">
                <a:lumMod val="20000"/>
                <a:lumOff val="80000"/>
              </a:schemeClr>
            </a:solidFill>
            <a:ln w="9525">
              <a:solidFill>
                <a:srgbClr val="000000"/>
              </a:solidFill>
              <a:round/>
            </a:ln>
          </p:spPr>
          <p:txBody>
            <a:bodyPr/>
            <a:lstStyle/>
            <a:p>
              <a:endParaRPr lang="zh-CN" altLang="en-US">
                <a:solidFill>
                  <a:schemeClr val="tx1"/>
                </a:solidFill>
              </a:endParaRPr>
            </a:p>
          </p:txBody>
        </p:sp>
        <p:sp>
          <p:nvSpPr>
            <p:cNvPr id="157" name="Line 52"/>
            <p:cNvSpPr>
              <a:spLocks noChangeShapeType="1"/>
            </p:cNvSpPr>
            <p:nvPr/>
          </p:nvSpPr>
          <p:spPr bwMode="auto">
            <a:xfrm>
              <a:off x="6873875" y="3414787"/>
              <a:ext cx="109538" cy="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58" name="Line 53"/>
            <p:cNvSpPr>
              <a:spLocks noChangeShapeType="1"/>
            </p:cNvSpPr>
            <p:nvPr/>
          </p:nvSpPr>
          <p:spPr bwMode="auto">
            <a:xfrm>
              <a:off x="6923088" y="3357637"/>
              <a:ext cx="0" cy="114300"/>
            </a:xfrm>
            <a:prstGeom prst="line">
              <a:avLst/>
            </a:prstGeom>
            <a:solidFill>
              <a:schemeClr val="accent1">
                <a:lumMod val="20000"/>
                <a:lumOff val="80000"/>
              </a:schemeClr>
            </a:solidFill>
            <a:ln w="9525">
              <a:solidFill>
                <a:srgbClr val="000000"/>
              </a:solidFill>
              <a:round/>
            </a:ln>
          </p:spPr>
          <p:txBody>
            <a:bodyPr/>
            <a:lstStyle/>
            <a:p>
              <a:endParaRPr lang="zh-CN" altLang="en-US"/>
            </a:p>
          </p:txBody>
        </p:sp>
        <p:sp>
          <p:nvSpPr>
            <p:cNvPr id="159" name="Rectangle 54"/>
            <p:cNvSpPr>
              <a:spLocks noChangeArrowheads="1"/>
            </p:cNvSpPr>
            <p:nvPr/>
          </p:nvSpPr>
          <p:spPr bwMode="auto">
            <a:xfrm>
              <a:off x="6489700" y="3273499"/>
              <a:ext cx="203200" cy="303213"/>
            </a:xfrm>
            <a:prstGeom prst="rect">
              <a:avLst/>
            </a:prstGeom>
            <a:solidFill>
              <a:schemeClr val="accent1">
                <a:lumMod val="20000"/>
                <a:lumOff val="80000"/>
              </a:schemeClr>
            </a:solidFill>
            <a:ln w="9525">
              <a:solidFill>
                <a:srgbClr val="000000"/>
              </a:solidFill>
              <a:miter lim="800000"/>
            </a:ln>
          </p:spPr>
          <p:txBody>
            <a:bodyPr/>
            <a:lstStyle/>
            <a:p>
              <a:endParaRPr lang="zh-CN" altLang="en-US">
                <a:solidFill>
                  <a:schemeClr val="tx1"/>
                </a:solidFill>
              </a:endParaRPr>
            </a:p>
          </p:txBody>
        </p:sp>
        <p:sp>
          <p:nvSpPr>
            <p:cNvPr id="160" name="Text Box 55"/>
            <p:cNvSpPr txBox="1">
              <a:spLocks noChangeArrowheads="1"/>
            </p:cNvSpPr>
            <p:nvPr/>
          </p:nvSpPr>
          <p:spPr bwMode="auto">
            <a:xfrm>
              <a:off x="6542088" y="3327474"/>
              <a:ext cx="111125" cy="192088"/>
            </a:xfrm>
            <a:prstGeom prst="rect">
              <a:avLst/>
            </a:prstGeom>
            <a:solidFill>
              <a:schemeClr val="accent1">
                <a:lumMod val="20000"/>
                <a:lumOff val="80000"/>
              </a:schemeClr>
            </a:solidFill>
            <a:ln w="9525">
              <a:noFill/>
              <a:miter lim="800000"/>
            </a:ln>
          </p:spPr>
          <p:txBody>
            <a:bodyPr lIns="0" tIns="0" rIns="0" bIns="0"/>
            <a:lstStyle/>
            <a:p>
              <a:pPr algn="ctr" eaLnBrk="0" hangingPunct="0"/>
              <a:r>
                <a:rPr lang="en-US" altLang="zh-CN" sz="1400">
                  <a:solidFill>
                    <a:schemeClr val="tx1"/>
                  </a:solidFill>
                </a:rPr>
                <a:t>E</a:t>
              </a:r>
              <a:endParaRPr lang="en-US" altLang="zh-CN" sz="1400">
                <a:solidFill>
                  <a:schemeClr val="tx1"/>
                </a:solidFill>
              </a:endParaRPr>
            </a:p>
          </p:txBody>
        </p:sp>
        <p:sp>
          <p:nvSpPr>
            <p:cNvPr id="161" name="Line 56"/>
            <p:cNvSpPr>
              <a:spLocks noChangeShapeType="1"/>
            </p:cNvSpPr>
            <p:nvPr/>
          </p:nvSpPr>
          <p:spPr bwMode="auto">
            <a:xfrm>
              <a:off x="6686550" y="3408437"/>
              <a:ext cx="180975" cy="0"/>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62" name="Line 57"/>
            <p:cNvSpPr>
              <a:spLocks noChangeShapeType="1"/>
            </p:cNvSpPr>
            <p:nvPr/>
          </p:nvSpPr>
          <p:spPr bwMode="auto">
            <a:xfrm>
              <a:off x="6908800" y="2952824"/>
              <a:ext cx="0" cy="404813"/>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63" name="Line 58"/>
            <p:cNvSpPr>
              <a:spLocks noChangeShapeType="1"/>
            </p:cNvSpPr>
            <p:nvPr/>
          </p:nvSpPr>
          <p:spPr bwMode="auto">
            <a:xfrm>
              <a:off x="6183313" y="3165549"/>
              <a:ext cx="306387" cy="242888"/>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sp>
          <p:nvSpPr>
            <p:cNvPr id="164" name="Line 59"/>
            <p:cNvSpPr>
              <a:spLocks noChangeShapeType="1"/>
            </p:cNvSpPr>
            <p:nvPr/>
          </p:nvSpPr>
          <p:spPr bwMode="auto">
            <a:xfrm>
              <a:off x="6927850" y="3370337"/>
              <a:ext cx="0" cy="671512"/>
            </a:xfrm>
            <a:prstGeom prst="line">
              <a:avLst/>
            </a:prstGeom>
            <a:solidFill>
              <a:schemeClr val="accent1">
                <a:lumMod val="20000"/>
                <a:lumOff val="80000"/>
              </a:schemeClr>
            </a:solidFill>
            <a:ln w="9525">
              <a:solidFill>
                <a:srgbClr val="000000"/>
              </a:solidFill>
              <a:round/>
              <a:tailEnd type="triangle" w="sm" len="sm"/>
            </a:ln>
          </p:spPr>
          <p:txBody>
            <a:bodyPr/>
            <a:lstStyle/>
            <a:p>
              <a:endParaRPr lang="zh-CN" altLang="en-US"/>
            </a:p>
          </p:txBody>
        </p:sp>
        <p:grpSp>
          <p:nvGrpSpPr>
            <p:cNvPr id="165" name="Group 62"/>
            <p:cNvGrpSpPr/>
            <p:nvPr/>
          </p:nvGrpSpPr>
          <p:grpSpPr bwMode="auto">
            <a:xfrm>
              <a:off x="3141662" y="5061024"/>
              <a:ext cx="4044950" cy="1868488"/>
              <a:chOff x="1979" y="2832"/>
              <a:chExt cx="2548" cy="841"/>
            </a:xfrm>
            <a:solidFill>
              <a:schemeClr val="accent1">
                <a:lumMod val="20000"/>
                <a:lumOff val="80000"/>
              </a:schemeClr>
            </a:solidFill>
          </p:grpSpPr>
          <p:sp>
            <p:nvSpPr>
              <p:cNvPr id="170" name="Text Box 63"/>
              <p:cNvSpPr txBox="1">
                <a:spLocks noChangeArrowheads="1"/>
              </p:cNvSpPr>
              <p:nvPr/>
            </p:nvSpPr>
            <p:spPr bwMode="auto">
              <a:xfrm>
                <a:off x="2007" y="3024"/>
                <a:ext cx="472" cy="156"/>
              </a:xfrm>
              <a:prstGeom prst="rect">
                <a:avLst/>
              </a:prstGeom>
              <a:grpFill/>
              <a:ln w="9525">
                <a:noFill/>
                <a:miter lim="800000"/>
              </a:ln>
            </p:spPr>
            <p:txBody>
              <a:bodyPr lIns="0" tIns="0" rIns="0" bIns="0"/>
              <a:lstStyle/>
              <a:p>
                <a:pPr algn="r" eaLnBrk="0" hangingPunct="0"/>
                <a:r>
                  <a:rPr lang="en-US" altLang="zh-CN" sz="1400" smtClean="0">
                    <a:solidFill>
                      <a:schemeClr val="tx1"/>
                    </a:solidFill>
                  </a:rPr>
                  <a:t>IV</a:t>
                </a:r>
                <a:endParaRPr lang="en-US" altLang="zh-CN" sz="1400">
                  <a:solidFill>
                    <a:schemeClr val="tx1"/>
                  </a:solidFill>
                </a:endParaRPr>
              </a:p>
            </p:txBody>
          </p:sp>
          <p:grpSp>
            <p:nvGrpSpPr>
              <p:cNvPr id="171" name="Group 64"/>
              <p:cNvGrpSpPr/>
              <p:nvPr/>
            </p:nvGrpSpPr>
            <p:grpSpPr bwMode="auto">
              <a:xfrm>
                <a:off x="1979" y="2832"/>
                <a:ext cx="2548" cy="841"/>
                <a:chOff x="3252" y="1248"/>
                <a:chExt cx="2548" cy="841"/>
              </a:xfrm>
              <a:grpFill/>
            </p:grpSpPr>
            <p:sp>
              <p:nvSpPr>
                <p:cNvPr id="172" name="Text Box 65"/>
                <p:cNvSpPr txBox="1">
                  <a:spLocks noChangeArrowheads="1"/>
                </p:cNvSpPr>
                <p:nvPr/>
              </p:nvSpPr>
              <p:spPr bwMode="auto">
                <a:xfrm>
                  <a:off x="3280" y="1752"/>
                  <a:ext cx="295" cy="142"/>
                </a:xfrm>
                <a:prstGeom prst="rect">
                  <a:avLst/>
                </a:prstGeom>
                <a:grpFill/>
                <a:ln w="9525">
                  <a:noFill/>
                  <a:miter lim="800000"/>
                </a:ln>
              </p:spPr>
              <p:txBody>
                <a:bodyPr lIns="0" tIns="0" rIns="0" bIns="0"/>
                <a:lstStyle/>
                <a:p>
                  <a:pPr algn="r" eaLnBrk="0" hangingPunct="0"/>
                  <a:r>
                    <a:rPr lang="zh-CN" altLang="en-US" sz="1400">
                      <a:solidFill>
                        <a:schemeClr val="tx1"/>
                      </a:solidFill>
                    </a:rPr>
                    <a:t>密钥</a:t>
                  </a:r>
                  <a:endParaRPr lang="zh-CN" altLang="en-US" sz="1400">
                    <a:solidFill>
                      <a:schemeClr val="tx1"/>
                    </a:solidFill>
                  </a:endParaRPr>
                </a:p>
              </p:txBody>
            </p:sp>
            <p:sp>
              <p:nvSpPr>
                <p:cNvPr id="173" name="Text Box 66"/>
                <p:cNvSpPr txBox="1">
                  <a:spLocks noChangeArrowheads="1"/>
                </p:cNvSpPr>
                <p:nvPr/>
              </p:nvSpPr>
              <p:spPr bwMode="auto">
                <a:xfrm>
                  <a:off x="3280" y="1278"/>
                  <a:ext cx="474" cy="126"/>
                </a:xfrm>
                <a:prstGeom prst="rect">
                  <a:avLst/>
                </a:prstGeom>
                <a:grpFill/>
                <a:ln w="9525">
                  <a:noFill/>
                  <a:miter lim="800000"/>
                </a:ln>
              </p:spPr>
              <p:txBody>
                <a:bodyPr lIns="0" tIns="0" rIns="0" bIns="0"/>
                <a:lstStyle/>
                <a:p>
                  <a:pPr algn="r" eaLnBrk="0" hangingPunct="0"/>
                  <a:r>
                    <a:rPr lang="zh-CN" altLang="en-US" sz="1400">
                      <a:solidFill>
                        <a:schemeClr val="tx1"/>
                      </a:solidFill>
                    </a:rPr>
                    <a:t>密文分组</a:t>
                  </a:r>
                  <a:endParaRPr lang="zh-CN" altLang="en-US" sz="1400">
                    <a:solidFill>
                      <a:schemeClr val="tx1"/>
                    </a:solidFill>
                  </a:endParaRPr>
                </a:p>
              </p:txBody>
            </p:sp>
            <p:sp>
              <p:nvSpPr>
                <p:cNvPr id="174" name="Text Box 67"/>
                <p:cNvSpPr txBox="1">
                  <a:spLocks noChangeArrowheads="1"/>
                </p:cNvSpPr>
                <p:nvPr/>
              </p:nvSpPr>
              <p:spPr bwMode="auto">
                <a:xfrm>
                  <a:off x="3252" y="1947"/>
                  <a:ext cx="570" cy="126"/>
                </a:xfrm>
                <a:prstGeom prst="rect">
                  <a:avLst/>
                </a:prstGeom>
                <a:grpFill/>
                <a:ln w="9525">
                  <a:noFill/>
                  <a:miter lim="800000"/>
                </a:ln>
              </p:spPr>
              <p:txBody>
                <a:bodyPr lIns="0" tIns="0" rIns="0" bIns="0"/>
                <a:lstStyle/>
                <a:p>
                  <a:pPr algn="ctr" eaLnBrk="0" hangingPunct="0"/>
                  <a:r>
                    <a:rPr lang="zh-CN" altLang="en-US" sz="1400">
                      <a:solidFill>
                        <a:schemeClr val="tx1"/>
                      </a:solidFill>
                      <a:latin typeface="宋体" pitchFamily="2" charset="-122"/>
                    </a:rPr>
                    <a:t>明文分组</a:t>
                  </a:r>
                  <a:endParaRPr lang="zh-CN" altLang="en-US" sz="1400">
                    <a:solidFill>
                      <a:schemeClr val="tx1"/>
                    </a:solidFill>
                    <a:latin typeface="宋体" pitchFamily="2" charset="-122"/>
                  </a:endParaRPr>
                </a:p>
              </p:txBody>
            </p:sp>
            <p:grpSp>
              <p:nvGrpSpPr>
                <p:cNvPr id="175" name="Group 68"/>
                <p:cNvGrpSpPr/>
                <p:nvPr/>
              </p:nvGrpSpPr>
              <p:grpSpPr bwMode="auto">
                <a:xfrm>
                  <a:off x="3936" y="1923"/>
                  <a:ext cx="1864" cy="166"/>
                  <a:chOff x="7815" y="10767"/>
                  <a:chExt cx="2940" cy="412"/>
                </a:xfrm>
                <a:grpFill/>
              </p:grpSpPr>
              <p:sp>
                <p:nvSpPr>
                  <p:cNvPr id="224" name="Rectangle 69"/>
                  <p:cNvSpPr>
                    <a:spLocks noChangeArrowheads="1"/>
                  </p:cNvSpPr>
                  <p:nvPr/>
                </p:nvSpPr>
                <p:spPr bwMode="auto">
                  <a:xfrm>
                    <a:off x="7815" y="10767"/>
                    <a:ext cx="2940" cy="40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25" name="Line 70"/>
                  <p:cNvSpPr>
                    <a:spLocks noChangeShapeType="1"/>
                  </p:cNvSpPr>
                  <p:nvPr/>
                </p:nvSpPr>
                <p:spPr bwMode="auto">
                  <a:xfrm>
                    <a:off x="8527" y="10772"/>
                    <a:ext cx="0" cy="402"/>
                  </a:xfrm>
                  <a:prstGeom prst="line">
                    <a:avLst/>
                  </a:prstGeom>
                  <a:grpFill/>
                  <a:ln w="9525">
                    <a:solidFill>
                      <a:srgbClr val="000000"/>
                    </a:solidFill>
                    <a:round/>
                  </a:ln>
                </p:spPr>
                <p:txBody>
                  <a:bodyPr/>
                  <a:lstStyle/>
                  <a:p>
                    <a:endParaRPr lang="zh-CN" altLang="en-US"/>
                  </a:p>
                </p:txBody>
              </p:sp>
              <p:sp>
                <p:nvSpPr>
                  <p:cNvPr id="226" name="Line 71"/>
                  <p:cNvSpPr>
                    <a:spLocks noChangeShapeType="1"/>
                  </p:cNvSpPr>
                  <p:nvPr/>
                </p:nvSpPr>
                <p:spPr bwMode="auto">
                  <a:xfrm>
                    <a:off x="9289" y="10772"/>
                    <a:ext cx="0" cy="402"/>
                  </a:xfrm>
                  <a:prstGeom prst="line">
                    <a:avLst/>
                  </a:prstGeom>
                  <a:grpFill/>
                  <a:ln w="9525">
                    <a:solidFill>
                      <a:srgbClr val="000000"/>
                    </a:solidFill>
                    <a:round/>
                  </a:ln>
                </p:spPr>
                <p:txBody>
                  <a:bodyPr/>
                  <a:lstStyle/>
                  <a:p>
                    <a:endParaRPr lang="zh-CN" altLang="en-US"/>
                  </a:p>
                </p:txBody>
              </p:sp>
              <p:sp>
                <p:nvSpPr>
                  <p:cNvPr id="227" name="Line 72"/>
                  <p:cNvSpPr>
                    <a:spLocks noChangeShapeType="1"/>
                  </p:cNvSpPr>
                  <p:nvPr/>
                </p:nvSpPr>
                <p:spPr bwMode="auto">
                  <a:xfrm>
                    <a:off x="10056" y="10778"/>
                    <a:ext cx="0" cy="401"/>
                  </a:xfrm>
                  <a:prstGeom prst="line">
                    <a:avLst/>
                  </a:prstGeom>
                  <a:grpFill/>
                  <a:ln w="9525">
                    <a:solidFill>
                      <a:srgbClr val="000000"/>
                    </a:solidFill>
                    <a:round/>
                  </a:ln>
                </p:spPr>
                <p:txBody>
                  <a:bodyPr/>
                  <a:lstStyle/>
                  <a:p>
                    <a:endParaRPr lang="zh-CN" altLang="en-US"/>
                  </a:p>
                </p:txBody>
              </p:sp>
            </p:grpSp>
            <p:grpSp>
              <p:nvGrpSpPr>
                <p:cNvPr id="176" name="Group 73"/>
                <p:cNvGrpSpPr/>
                <p:nvPr/>
              </p:nvGrpSpPr>
              <p:grpSpPr bwMode="auto">
                <a:xfrm>
                  <a:off x="3936" y="1248"/>
                  <a:ext cx="1864" cy="167"/>
                  <a:chOff x="7815" y="10767"/>
                  <a:chExt cx="2940" cy="412"/>
                </a:xfrm>
                <a:grpFill/>
              </p:grpSpPr>
              <p:sp>
                <p:nvSpPr>
                  <p:cNvPr id="220" name="Rectangle 74"/>
                  <p:cNvSpPr>
                    <a:spLocks noChangeArrowheads="1"/>
                  </p:cNvSpPr>
                  <p:nvPr/>
                </p:nvSpPr>
                <p:spPr bwMode="auto">
                  <a:xfrm>
                    <a:off x="7815" y="10767"/>
                    <a:ext cx="2940" cy="40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21" name="Line 75"/>
                  <p:cNvSpPr>
                    <a:spLocks noChangeShapeType="1"/>
                  </p:cNvSpPr>
                  <p:nvPr/>
                </p:nvSpPr>
                <p:spPr bwMode="auto">
                  <a:xfrm>
                    <a:off x="8527" y="10772"/>
                    <a:ext cx="0" cy="402"/>
                  </a:xfrm>
                  <a:prstGeom prst="line">
                    <a:avLst/>
                  </a:prstGeom>
                  <a:grpFill/>
                  <a:ln w="9525">
                    <a:solidFill>
                      <a:srgbClr val="000000"/>
                    </a:solidFill>
                    <a:round/>
                  </a:ln>
                </p:spPr>
                <p:txBody>
                  <a:bodyPr/>
                  <a:lstStyle/>
                  <a:p>
                    <a:endParaRPr lang="zh-CN" altLang="en-US"/>
                  </a:p>
                </p:txBody>
              </p:sp>
              <p:sp>
                <p:nvSpPr>
                  <p:cNvPr id="222" name="Line 76"/>
                  <p:cNvSpPr>
                    <a:spLocks noChangeShapeType="1"/>
                  </p:cNvSpPr>
                  <p:nvPr/>
                </p:nvSpPr>
                <p:spPr bwMode="auto">
                  <a:xfrm>
                    <a:off x="9289" y="10772"/>
                    <a:ext cx="0" cy="402"/>
                  </a:xfrm>
                  <a:prstGeom prst="line">
                    <a:avLst/>
                  </a:prstGeom>
                  <a:grpFill/>
                  <a:ln w="9525">
                    <a:solidFill>
                      <a:srgbClr val="000000"/>
                    </a:solidFill>
                    <a:round/>
                  </a:ln>
                </p:spPr>
                <p:txBody>
                  <a:bodyPr/>
                  <a:lstStyle/>
                  <a:p>
                    <a:endParaRPr lang="zh-CN" altLang="en-US"/>
                  </a:p>
                </p:txBody>
              </p:sp>
              <p:sp>
                <p:nvSpPr>
                  <p:cNvPr id="223" name="Line 77"/>
                  <p:cNvSpPr>
                    <a:spLocks noChangeShapeType="1"/>
                  </p:cNvSpPr>
                  <p:nvPr/>
                </p:nvSpPr>
                <p:spPr bwMode="auto">
                  <a:xfrm>
                    <a:off x="10056" y="10778"/>
                    <a:ext cx="0" cy="401"/>
                  </a:xfrm>
                  <a:prstGeom prst="line">
                    <a:avLst/>
                  </a:prstGeom>
                  <a:grpFill/>
                  <a:ln w="9525">
                    <a:solidFill>
                      <a:srgbClr val="000000"/>
                    </a:solidFill>
                    <a:round/>
                  </a:ln>
                </p:spPr>
                <p:txBody>
                  <a:bodyPr/>
                  <a:lstStyle/>
                  <a:p>
                    <a:endParaRPr lang="zh-CN" altLang="en-US"/>
                  </a:p>
                </p:txBody>
              </p:sp>
            </p:grpSp>
            <p:grpSp>
              <p:nvGrpSpPr>
                <p:cNvPr id="177" name="Group 78"/>
                <p:cNvGrpSpPr/>
                <p:nvPr/>
              </p:nvGrpSpPr>
              <p:grpSpPr bwMode="auto">
                <a:xfrm>
                  <a:off x="3856" y="1415"/>
                  <a:ext cx="311" cy="510"/>
                  <a:chOff x="7343" y="3376"/>
                  <a:chExt cx="491" cy="1263"/>
                </a:xfrm>
                <a:grpFill/>
              </p:grpSpPr>
              <p:sp>
                <p:nvSpPr>
                  <p:cNvPr id="212" name="Oval 79"/>
                  <p:cNvSpPr>
                    <a:spLocks noChangeArrowheads="1"/>
                  </p:cNvSpPr>
                  <p:nvPr/>
                </p:nvSpPr>
                <p:spPr bwMode="auto">
                  <a:xfrm>
                    <a:off x="7718" y="3847"/>
                    <a:ext cx="110" cy="129"/>
                  </a:xfrm>
                  <a:prstGeom prst="ellipse">
                    <a:avLst/>
                  </a:prstGeom>
                  <a:grpFill/>
                  <a:ln w="9525">
                    <a:solidFill>
                      <a:srgbClr val="000000"/>
                    </a:solidFill>
                    <a:round/>
                  </a:ln>
                </p:spPr>
                <p:txBody>
                  <a:bodyPr/>
                  <a:lstStyle/>
                  <a:p>
                    <a:endParaRPr lang="zh-CN" altLang="en-US">
                      <a:solidFill>
                        <a:schemeClr val="tx1"/>
                      </a:solidFill>
                    </a:endParaRPr>
                  </a:p>
                </p:txBody>
              </p:sp>
              <p:sp>
                <p:nvSpPr>
                  <p:cNvPr id="213" name="Line 80"/>
                  <p:cNvSpPr>
                    <a:spLocks noChangeShapeType="1"/>
                  </p:cNvSpPr>
                  <p:nvPr/>
                </p:nvSpPr>
                <p:spPr bwMode="auto">
                  <a:xfrm>
                    <a:off x="7724" y="3912"/>
                    <a:ext cx="110" cy="0"/>
                  </a:xfrm>
                  <a:prstGeom prst="line">
                    <a:avLst/>
                  </a:prstGeom>
                  <a:grpFill/>
                  <a:ln w="9525">
                    <a:solidFill>
                      <a:srgbClr val="000000"/>
                    </a:solidFill>
                    <a:round/>
                  </a:ln>
                </p:spPr>
                <p:txBody>
                  <a:bodyPr/>
                  <a:lstStyle/>
                  <a:p>
                    <a:endParaRPr lang="zh-CN" altLang="en-US"/>
                  </a:p>
                </p:txBody>
              </p:sp>
              <p:sp>
                <p:nvSpPr>
                  <p:cNvPr id="214" name="Line 81"/>
                  <p:cNvSpPr>
                    <a:spLocks noChangeShapeType="1"/>
                  </p:cNvSpPr>
                  <p:nvPr/>
                </p:nvSpPr>
                <p:spPr bwMode="auto">
                  <a:xfrm>
                    <a:off x="7773" y="3844"/>
                    <a:ext cx="0" cy="135"/>
                  </a:xfrm>
                  <a:prstGeom prst="line">
                    <a:avLst/>
                  </a:prstGeom>
                  <a:grpFill/>
                  <a:ln w="9525">
                    <a:solidFill>
                      <a:srgbClr val="000000"/>
                    </a:solidFill>
                    <a:round/>
                  </a:ln>
                </p:spPr>
                <p:txBody>
                  <a:bodyPr/>
                  <a:lstStyle/>
                  <a:p>
                    <a:endParaRPr lang="zh-CN" altLang="en-US"/>
                  </a:p>
                </p:txBody>
              </p:sp>
              <p:sp>
                <p:nvSpPr>
                  <p:cNvPr id="215" name="Rectangle 82"/>
                  <p:cNvSpPr>
                    <a:spLocks noChangeArrowheads="1"/>
                  </p:cNvSpPr>
                  <p:nvPr/>
                </p:nvSpPr>
                <p:spPr bwMode="auto">
                  <a:xfrm>
                    <a:off x="7343" y="3778"/>
                    <a:ext cx="202" cy="35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16" name="Text Box 83"/>
                  <p:cNvSpPr txBox="1">
                    <a:spLocks noChangeArrowheads="1"/>
                  </p:cNvSpPr>
                  <p:nvPr/>
                </p:nvSpPr>
                <p:spPr bwMode="auto">
                  <a:xfrm>
                    <a:off x="7395" y="3839"/>
                    <a:ext cx="110" cy="223"/>
                  </a:xfrm>
                  <a:prstGeom prst="rect">
                    <a:avLst/>
                  </a:prstGeom>
                  <a:grpFill/>
                  <a:ln w="9525">
                    <a:noFill/>
                    <a:miter lim="800000"/>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217" name="Line 84"/>
                  <p:cNvSpPr>
                    <a:spLocks noChangeShapeType="1"/>
                  </p:cNvSpPr>
                  <p:nvPr/>
                </p:nvSpPr>
                <p:spPr bwMode="auto">
                  <a:xfrm>
                    <a:off x="7538" y="3919"/>
                    <a:ext cx="180" cy="0"/>
                  </a:xfrm>
                  <a:prstGeom prst="line">
                    <a:avLst/>
                  </a:prstGeom>
                  <a:grpFill/>
                  <a:ln w="9525">
                    <a:solidFill>
                      <a:srgbClr val="000000"/>
                    </a:solidFill>
                    <a:round/>
                    <a:tailEnd type="triangle" w="sm" len="sm"/>
                  </a:ln>
                </p:spPr>
                <p:txBody>
                  <a:bodyPr/>
                  <a:lstStyle/>
                  <a:p>
                    <a:endParaRPr lang="zh-CN" altLang="en-US"/>
                  </a:p>
                </p:txBody>
              </p:sp>
              <p:sp>
                <p:nvSpPr>
                  <p:cNvPr id="218" name="Line 85"/>
                  <p:cNvSpPr>
                    <a:spLocks noChangeShapeType="1"/>
                  </p:cNvSpPr>
                  <p:nvPr/>
                </p:nvSpPr>
                <p:spPr bwMode="auto">
                  <a:xfrm>
                    <a:off x="7775" y="3376"/>
                    <a:ext cx="0" cy="468"/>
                  </a:xfrm>
                  <a:prstGeom prst="line">
                    <a:avLst/>
                  </a:prstGeom>
                  <a:grpFill/>
                  <a:ln w="9525">
                    <a:solidFill>
                      <a:srgbClr val="000000"/>
                    </a:solidFill>
                    <a:round/>
                    <a:tailEnd type="triangle" w="sm" len="sm"/>
                  </a:ln>
                </p:spPr>
                <p:txBody>
                  <a:bodyPr/>
                  <a:lstStyle/>
                  <a:p>
                    <a:endParaRPr lang="zh-CN" altLang="en-US"/>
                  </a:p>
                </p:txBody>
              </p:sp>
              <p:sp>
                <p:nvSpPr>
                  <p:cNvPr id="219" name="Line 86"/>
                  <p:cNvSpPr>
                    <a:spLocks noChangeShapeType="1"/>
                  </p:cNvSpPr>
                  <p:nvPr/>
                </p:nvSpPr>
                <p:spPr bwMode="auto">
                  <a:xfrm>
                    <a:off x="7763" y="3859"/>
                    <a:ext cx="0" cy="780"/>
                  </a:xfrm>
                  <a:prstGeom prst="line">
                    <a:avLst/>
                  </a:prstGeom>
                  <a:grpFill/>
                  <a:ln w="9525">
                    <a:solidFill>
                      <a:srgbClr val="000000"/>
                    </a:solidFill>
                    <a:round/>
                    <a:tailEnd type="triangle" w="sm" len="sm"/>
                  </a:ln>
                </p:spPr>
                <p:txBody>
                  <a:bodyPr/>
                  <a:lstStyle/>
                  <a:p>
                    <a:endParaRPr lang="zh-CN" altLang="en-US"/>
                  </a:p>
                </p:txBody>
              </p:sp>
            </p:grpSp>
            <p:sp>
              <p:nvSpPr>
                <p:cNvPr id="178" name="Line 87"/>
                <p:cNvSpPr>
                  <a:spLocks noChangeShapeType="1"/>
                </p:cNvSpPr>
                <p:nvPr/>
              </p:nvSpPr>
              <p:spPr bwMode="auto">
                <a:xfrm>
                  <a:off x="3765" y="1494"/>
                  <a:ext cx="162" cy="83"/>
                </a:xfrm>
                <a:prstGeom prst="line">
                  <a:avLst/>
                </a:prstGeom>
                <a:grpFill/>
                <a:ln w="9525">
                  <a:solidFill>
                    <a:srgbClr val="000000"/>
                  </a:solidFill>
                  <a:round/>
                  <a:tailEnd type="triangle" w="sm" len="sm"/>
                </a:ln>
              </p:spPr>
              <p:txBody>
                <a:bodyPr/>
                <a:lstStyle/>
                <a:p>
                  <a:endParaRPr lang="zh-CN" altLang="en-US"/>
                </a:p>
              </p:txBody>
            </p:sp>
            <p:grpSp>
              <p:nvGrpSpPr>
                <p:cNvPr id="179" name="Group 88"/>
                <p:cNvGrpSpPr/>
                <p:nvPr/>
              </p:nvGrpSpPr>
              <p:grpSpPr bwMode="auto">
                <a:xfrm>
                  <a:off x="4357" y="1410"/>
                  <a:ext cx="311" cy="510"/>
                  <a:chOff x="8134" y="3365"/>
                  <a:chExt cx="491" cy="1263"/>
                </a:xfrm>
                <a:grpFill/>
              </p:grpSpPr>
              <p:sp>
                <p:nvSpPr>
                  <p:cNvPr id="204" name="Oval 89"/>
                  <p:cNvSpPr>
                    <a:spLocks noChangeArrowheads="1"/>
                  </p:cNvSpPr>
                  <p:nvPr/>
                </p:nvSpPr>
                <p:spPr bwMode="auto">
                  <a:xfrm>
                    <a:off x="8509" y="3836"/>
                    <a:ext cx="110" cy="129"/>
                  </a:xfrm>
                  <a:prstGeom prst="ellipse">
                    <a:avLst/>
                  </a:prstGeom>
                  <a:grpFill/>
                  <a:ln w="9525">
                    <a:solidFill>
                      <a:srgbClr val="000000"/>
                    </a:solidFill>
                    <a:round/>
                  </a:ln>
                </p:spPr>
                <p:txBody>
                  <a:bodyPr/>
                  <a:lstStyle/>
                  <a:p>
                    <a:endParaRPr lang="zh-CN" altLang="en-US">
                      <a:solidFill>
                        <a:schemeClr val="tx1"/>
                      </a:solidFill>
                    </a:endParaRPr>
                  </a:p>
                </p:txBody>
              </p:sp>
              <p:sp>
                <p:nvSpPr>
                  <p:cNvPr id="205" name="Line 90"/>
                  <p:cNvSpPr>
                    <a:spLocks noChangeShapeType="1"/>
                  </p:cNvSpPr>
                  <p:nvPr/>
                </p:nvSpPr>
                <p:spPr bwMode="auto">
                  <a:xfrm>
                    <a:off x="8515" y="3901"/>
                    <a:ext cx="110" cy="0"/>
                  </a:xfrm>
                  <a:prstGeom prst="line">
                    <a:avLst/>
                  </a:prstGeom>
                  <a:grpFill/>
                  <a:ln w="9525">
                    <a:solidFill>
                      <a:srgbClr val="000000"/>
                    </a:solidFill>
                    <a:round/>
                  </a:ln>
                </p:spPr>
                <p:txBody>
                  <a:bodyPr/>
                  <a:lstStyle/>
                  <a:p>
                    <a:endParaRPr lang="zh-CN" altLang="en-US"/>
                  </a:p>
                </p:txBody>
              </p:sp>
              <p:sp>
                <p:nvSpPr>
                  <p:cNvPr id="206" name="Line 91"/>
                  <p:cNvSpPr>
                    <a:spLocks noChangeShapeType="1"/>
                  </p:cNvSpPr>
                  <p:nvPr/>
                </p:nvSpPr>
                <p:spPr bwMode="auto">
                  <a:xfrm>
                    <a:off x="8564" y="3833"/>
                    <a:ext cx="0" cy="135"/>
                  </a:xfrm>
                  <a:prstGeom prst="line">
                    <a:avLst/>
                  </a:prstGeom>
                  <a:grpFill/>
                  <a:ln w="9525">
                    <a:solidFill>
                      <a:srgbClr val="000000"/>
                    </a:solidFill>
                    <a:round/>
                  </a:ln>
                </p:spPr>
                <p:txBody>
                  <a:bodyPr/>
                  <a:lstStyle/>
                  <a:p>
                    <a:endParaRPr lang="zh-CN" altLang="en-US"/>
                  </a:p>
                </p:txBody>
              </p:sp>
              <p:sp>
                <p:nvSpPr>
                  <p:cNvPr id="207" name="Rectangle 92"/>
                  <p:cNvSpPr>
                    <a:spLocks noChangeArrowheads="1"/>
                  </p:cNvSpPr>
                  <p:nvPr/>
                </p:nvSpPr>
                <p:spPr bwMode="auto">
                  <a:xfrm>
                    <a:off x="8134" y="3767"/>
                    <a:ext cx="202" cy="35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208" name="Text Box 93"/>
                  <p:cNvSpPr txBox="1">
                    <a:spLocks noChangeArrowheads="1"/>
                  </p:cNvSpPr>
                  <p:nvPr/>
                </p:nvSpPr>
                <p:spPr bwMode="auto">
                  <a:xfrm>
                    <a:off x="8186" y="3828"/>
                    <a:ext cx="110" cy="223"/>
                  </a:xfrm>
                  <a:prstGeom prst="rect">
                    <a:avLst/>
                  </a:prstGeom>
                  <a:grpFill/>
                  <a:ln w="9525">
                    <a:noFill/>
                    <a:miter lim="800000"/>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209" name="Line 94"/>
                  <p:cNvSpPr>
                    <a:spLocks noChangeShapeType="1"/>
                  </p:cNvSpPr>
                  <p:nvPr/>
                </p:nvSpPr>
                <p:spPr bwMode="auto">
                  <a:xfrm>
                    <a:off x="8329" y="3908"/>
                    <a:ext cx="180" cy="0"/>
                  </a:xfrm>
                  <a:prstGeom prst="line">
                    <a:avLst/>
                  </a:prstGeom>
                  <a:grpFill/>
                  <a:ln w="9525">
                    <a:solidFill>
                      <a:srgbClr val="000000"/>
                    </a:solidFill>
                    <a:round/>
                    <a:tailEnd type="triangle" w="sm" len="sm"/>
                  </a:ln>
                </p:spPr>
                <p:txBody>
                  <a:bodyPr/>
                  <a:lstStyle/>
                  <a:p>
                    <a:endParaRPr lang="zh-CN" altLang="en-US"/>
                  </a:p>
                </p:txBody>
              </p:sp>
              <p:sp>
                <p:nvSpPr>
                  <p:cNvPr id="210" name="Line 95"/>
                  <p:cNvSpPr>
                    <a:spLocks noChangeShapeType="1"/>
                  </p:cNvSpPr>
                  <p:nvPr/>
                </p:nvSpPr>
                <p:spPr bwMode="auto">
                  <a:xfrm>
                    <a:off x="8566" y="3365"/>
                    <a:ext cx="0" cy="468"/>
                  </a:xfrm>
                  <a:prstGeom prst="line">
                    <a:avLst/>
                  </a:prstGeom>
                  <a:grpFill/>
                  <a:ln w="9525">
                    <a:solidFill>
                      <a:srgbClr val="000000"/>
                    </a:solidFill>
                    <a:round/>
                    <a:tailEnd type="triangle" w="sm" len="sm"/>
                  </a:ln>
                </p:spPr>
                <p:txBody>
                  <a:bodyPr/>
                  <a:lstStyle/>
                  <a:p>
                    <a:endParaRPr lang="zh-CN" altLang="en-US"/>
                  </a:p>
                </p:txBody>
              </p:sp>
              <p:sp>
                <p:nvSpPr>
                  <p:cNvPr id="211" name="Line 96"/>
                  <p:cNvSpPr>
                    <a:spLocks noChangeShapeType="1"/>
                  </p:cNvSpPr>
                  <p:nvPr/>
                </p:nvSpPr>
                <p:spPr bwMode="auto">
                  <a:xfrm>
                    <a:off x="8569" y="3848"/>
                    <a:ext cx="0" cy="780"/>
                  </a:xfrm>
                  <a:prstGeom prst="line">
                    <a:avLst/>
                  </a:prstGeom>
                  <a:grpFill/>
                  <a:ln w="9525">
                    <a:solidFill>
                      <a:srgbClr val="000000"/>
                    </a:solidFill>
                    <a:round/>
                    <a:tailEnd type="triangle" w="sm" len="sm"/>
                  </a:ln>
                </p:spPr>
                <p:txBody>
                  <a:bodyPr/>
                  <a:lstStyle/>
                  <a:p>
                    <a:endParaRPr lang="zh-CN" altLang="en-US"/>
                  </a:p>
                </p:txBody>
              </p:sp>
            </p:grpSp>
            <p:sp>
              <p:nvSpPr>
                <p:cNvPr id="180" name="Oval 97"/>
                <p:cNvSpPr>
                  <a:spLocks noChangeArrowheads="1"/>
                </p:cNvSpPr>
                <p:nvPr/>
              </p:nvSpPr>
              <p:spPr bwMode="auto">
                <a:xfrm>
                  <a:off x="5099" y="1600"/>
                  <a:ext cx="70" cy="52"/>
                </a:xfrm>
                <a:prstGeom prst="ellipse">
                  <a:avLst/>
                </a:prstGeom>
                <a:grpFill/>
                <a:ln w="9525">
                  <a:solidFill>
                    <a:srgbClr val="000000"/>
                  </a:solidFill>
                  <a:round/>
                </a:ln>
              </p:spPr>
              <p:txBody>
                <a:bodyPr/>
                <a:lstStyle/>
                <a:p>
                  <a:endParaRPr lang="zh-CN" altLang="en-US">
                    <a:solidFill>
                      <a:schemeClr val="tx1"/>
                    </a:solidFill>
                  </a:endParaRPr>
                </a:p>
              </p:txBody>
            </p:sp>
            <p:sp>
              <p:nvSpPr>
                <p:cNvPr id="181" name="Line 98"/>
                <p:cNvSpPr>
                  <a:spLocks noChangeShapeType="1"/>
                </p:cNvSpPr>
                <p:nvPr/>
              </p:nvSpPr>
              <p:spPr bwMode="auto">
                <a:xfrm>
                  <a:off x="5103" y="1627"/>
                  <a:ext cx="69" cy="0"/>
                </a:xfrm>
                <a:prstGeom prst="line">
                  <a:avLst/>
                </a:prstGeom>
                <a:grpFill/>
                <a:ln w="9525">
                  <a:solidFill>
                    <a:srgbClr val="000000"/>
                  </a:solidFill>
                  <a:round/>
                </a:ln>
              </p:spPr>
              <p:txBody>
                <a:bodyPr/>
                <a:lstStyle/>
                <a:p>
                  <a:endParaRPr lang="zh-CN" altLang="en-US"/>
                </a:p>
              </p:txBody>
            </p:sp>
            <p:sp>
              <p:nvSpPr>
                <p:cNvPr id="182" name="Line 99"/>
                <p:cNvSpPr>
                  <a:spLocks noChangeShapeType="1"/>
                </p:cNvSpPr>
                <p:nvPr/>
              </p:nvSpPr>
              <p:spPr bwMode="auto">
                <a:xfrm>
                  <a:off x="5134" y="1599"/>
                  <a:ext cx="0" cy="55"/>
                </a:xfrm>
                <a:prstGeom prst="line">
                  <a:avLst/>
                </a:prstGeom>
                <a:grpFill/>
                <a:ln w="9525">
                  <a:solidFill>
                    <a:srgbClr val="000000"/>
                  </a:solidFill>
                  <a:round/>
                </a:ln>
              </p:spPr>
              <p:txBody>
                <a:bodyPr/>
                <a:lstStyle/>
                <a:p>
                  <a:endParaRPr lang="zh-CN" altLang="en-US"/>
                </a:p>
              </p:txBody>
            </p:sp>
            <p:sp>
              <p:nvSpPr>
                <p:cNvPr id="183" name="Rectangle 100"/>
                <p:cNvSpPr>
                  <a:spLocks noChangeArrowheads="1"/>
                </p:cNvSpPr>
                <p:nvPr/>
              </p:nvSpPr>
              <p:spPr bwMode="auto">
                <a:xfrm>
                  <a:off x="4861" y="1573"/>
                  <a:ext cx="128" cy="141"/>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84" name="Text Box 101"/>
                <p:cNvSpPr txBox="1">
                  <a:spLocks noChangeArrowheads="1"/>
                </p:cNvSpPr>
                <p:nvPr/>
              </p:nvSpPr>
              <p:spPr bwMode="auto">
                <a:xfrm>
                  <a:off x="4894" y="1597"/>
                  <a:ext cx="70" cy="90"/>
                </a:xfrm>
                <a:prstGeom prst="rect">
                  <a:avLst/>
                </a:prstGeom>
                <a:grpFill/>
                <a:ln w="9525">
                  <a:noFill/>
                  <a:miter lim="800000"/>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185" name="Line 102"/>
                <p:cNvSpPr>
                  <a:spLocks noChangeShapeType="1"/>
                </p:cNvSpPr>
                <p:nvPr/>
              </p:nvSpPr>
              <p:spPr bwMode="auto">
                <a:xfrm>
                  <a:off x="4985" y="1629"/>
                  <a:ext cx="114" cy="0"/>
                </a:xfrm>
                <a:prstGeom prst="line">
                  <a:avLst/>
                </a:prstGeom>
                <a:grpFill/>
                <a:ln w="9525">
                  <a:solidFill>
                    <a:srgbClr val="000000"/>
                  </a:solidFill>
                  <a:round/>
                  <a:tailEnd type="triangle" w="sm" len="sm"/>
                </a:ln>
              </p:spPr>
              <p:txBody>
                <a:bodyPr/>
                <a:lstStyle/>
                <a:p>
                  <a:endParaRPr lang="zh-CN" altLang="en-US"/>
                </a:p>
              </p:txBody>
            </p:sp>
            <p:sp>
              <p:nvSpPr>
                <p:cNvPr id="186" name="Line 103"/>
                <p:cNvSpPr>
                  <a:spLocks noChangeShapeType="1"/>
                </p:cNvSpPr>
                <p:nvPr/>
              </p:nvSpPr>
              <p:spPr bwMode="auto">
                <a:xfrm>
                  <a:off x="5135" y="1410"/>
                  <a:ext cx="0" cy="189"/>
                </a:xfrm>
                <a:prstGeom prst="line">
                  <a:avLst/>
                </a:prstGeom>
                <a:grpFill/>
                <a:ln w="9525">
                  <a:solidFill>
                    <a:srgbClr val="000000"/>
                  </a:solidFill>
                  <a:round/>
                  <a:tailEnd type="triangle" w="sm" len="sm"/>
                </a:ln>
              </p:spPr>
              <p:txBody>
                <a:bodyPr/>
                <a:lstStyle/>
                <a:p>
                  <a:endParaRPr lang="zh-CN" altLang="en-US"/>
                </a:p>
              </p:txBody>
            </p:sp>
            <p:sp>
              <p:nvSpPr>
                <p:cNvPr id="187" name="Line 104"/>
                <p:cNvSpPr>
                  <a:spLocks noChangeShapeType="1"/>
                </p:cNvSpPr>
                <p:nvPr/>
              </p:nvSpPr>
              <p:spPr bwMode="auto">
                <a:xfrm>
                  <a:off x="5137" y="1605"/>
                  <a:ext cx="0" cy="315"/>
                </a:xfrm>
                <a:prstGeom prst="line">
                  <a:avLst/>
                </a:prstGeom>
                <a:grpFill/>
                <a:ln w="9525">
                  <a:solidFill>
                    <a:srgbClr val="000000"/>
                  </a:solidFill>
                  <a:round/>
                  <a:tailEnd type="triangle" w="sm" len="sm"/>
                </a:ln>
              </p:spPr>
              <p:txBody>
                <a:bodyPr/>
                <a:lstStyle/>
                <a:p>
                  <a:endParaRPr lang="zh-CN" altLang="en-US"/>
                </a:p>
              </p:txBody>
            </p:sp>
            <p:sp>
              <p:nvSpPr>
                <p:cNvPr id="188" name="Oval 105"/>
                <p:cNvSpPr>
                  <a:spLocks noChangeArrowheads="1"/>
                </p:cNvSpPr>
                <p:nvPr/>
              </p:nvSpPr>
              <p:spPr bwMode="auto">
                <a:xfrm>
                  <a:off x="5603" y="1603"/>
                  <a:ext cx="69" cy="52"/>
                </a:xfrm>
                <a:prstGeom prst="ellipse">
                  <a:avLst/>
                </a:prstGeom>
                <a:grpFill/>
                <a:ln w="9525">
                  <a:solidFill>
                    <a:srgbClr val="000000"/>
                  </a:solidFill>
                  <a:round/>
                </a:ln>
              </p:spPr>
              <p:txBody>
                <a:bodyPr/>
                <a:lstStyle/>
                <a:p>
                  <a:endParaRPr lang="zh-CN" altLang="en-US">
                    <a:solidFill>
                      <a:schemeClr val="tx1"/>
                    </a:solidFill>
                  </a:endParaRPr>
                </a:p>
              </p:txBody>
            </p:sp>
            <p:sp>
              <p:nvSpPr>
                <p:cNvPr id="189" name="Line 106"/>
                <p:cNvSpPr>
                  <a:spLocks noChangeShapeType="1"/>
                </p:cNvSpPr>
                <p:nvPr/>
              </p:nvSpPr>
              <p:spPr bwMode="auto">
                <a:xfrm>
                  <a:off x="5607" y="1629"/>
                  <a:ext cx="69" cy="0"/>
                </a:xfrm>
                <a:prstGeom prst="line">
                  <a:avLst/>
                </a:prstGeom>
                <a:grpFill/>
                <a:ln w="9525">
                  <a:solidFill>
                    <a:srgbClr val="000000"/>
                  </a:solidFill>
                  <a:round/>
                </a:ln>
              </p:spPr>
              <p:txBody>
                <a:bodyPr/>
                <a:lstStyle/>
                <a:p>
                  <a:endParaRPr lang="zh-CN" altLang="en-US"/>
                </a:p>
              </p:txBody>
            </p:sp>
            <p:sp>
              <p:nvSpPr>
                <p:cNvPr id="190" name="Line 107"/>
                <p:cNvSpPr>
                  <a:spLocks noChangeShapeType="1"/>
                </p:cNvSpPr>
                <p:nvPr/>
              </p:nvSpPr>
              <p:spPr bwMode="auto">
                <a:xfrm>
                  <a:off x="5638" y="1602"/>
                  <a:ext cx="0" cy="54"/>
                </a:xfrm>
                <a:prstGeom prst="line">
                  <a:avLst/>
                </a:prstGeom>
                <a:grpFill/>
                <a:ln w="9525">
                  <a:solidFill>
                    <a:srgbClr val="000000"/>
                  </a:solidFill>
                  <a:round/>
                </a:ln>
              </p:spPr>
              <p:txBody>
                <a:bodyPr/>
                <a:lstStyle/>
                <a:p>
                  <a:endParaRPr lang="zh-CN" altLang="en-US"/>
                </a:p>
              </p:txBody>
            </p:sp>
            <p:sp>
              <p:nvSpPr>
                <p:cNvPr id="191" name="Rectangle 108"/>
                <p:cNvSpPr>
                  <a:spLocks noChangeArrowheads="1"/>
                </p:cNvSpPr>
                <p:nvPr/>
              </p:nvSpPr>
              <p:spPr bwMode="auto">
                <a:xfrm>
                  <a:off x="5365" y="1575"/>
                  <a:ext cx="128" cy="142"/>
                </a:xfrm>
                <a:prstGeom prst="rect">
                  <a:avLst/>
                </a:prstGeom>
                <a:grpFill/>
                <a:ln w="9525">
                  <a:solidFill>
                    <a:srgbClr val="000000"/>
                  </a:solidFill>
                  <a:miter lim="800000"/>
                </a:ln>
              </p:spPr>
              <p:txBody>
                <a:bodyPr/>
                <a:lstStyle/>
                <a:p>
                  <a:endParaRPr lang="zh-CN" altLang="en-US">
                    <a:solidFill>
                      <a:schemeClr val="tx1"/>
                    </a:solidFill>
                  </a:endParaRPr>
                </a:p>
              </p:txBody>
            </p:sp>
            <p:sp>
              <p:nvSpPr>
                <p:cNvPr id="192" name="Text Box 109"/>
                <p:cNvSpPr txBox="1">
                  <a:spLocks noChangeArrowheads="1"/>
                </p:cNvSpPr>
                <p:nvPr/>
              </p:nvSpPr>
              <p:spPr bwMode="auto">
                <a:xfrm>
                  <a:off x="5398" y="1600"/>
                  <a:ext cx="70" cy="90"/>
                </a:xfrm>
                <a:prstGeom prst="rect">
                  <a:avLst/>
                </a:prstGeom>
                <a:grpFill/>
                <a:ln w="9525">
                  <a:noFill/>
                  <a:miter lim="800000"/>
                </a:ln>
              </p:spPr>
              <p:txBody>
                <a:bodyPr lIns="0" tIns="0" rIns="0" bIns="0"/>
                <a:lstStyle/>
                <a:p>
                  <a:pPr algn="ctr" eaLnBrk="0" hangingPunct="0"/>
                  <a:r>
                    <a:rPr lang="en-US" altLang="zh-CN" sz="1400" smtClean="0">
                      <a:solidFill>
                        <a:schemeClr val="tx1"/>
                      </a:solidFill>
                    </a:rPr>
                    <a:t>E</a:t>
                  </a:r>
                  <a:endParaRPr lang="en-US" altLang="zh-CN" sz="1400">
                    <a:solidFill>
                      <a:schemeClr val="tx1"/>
                    </a:solidFill>
                  </a:endParaRPr>
                </a:p>
              </p:txBody>
            </p:sp>
            <p:sp>
              <p:nvSpPr>
                <p:cNvPr id="193" name="Line 110"/>
                <p:cNvSpPr>
                  <a:spLocks noChangeShapeType="1"/>
                </p:cNvSpPr>
                <p:nvPr/>
              </p:nvSpPr>
              <p:spPr bwMode="auto">
                <a:xfrm>
                  <a:off x="5489" y="1632"/>
                  <a:ext cx="114" cy="0"/>
                </a:xfrm>
                <a:prstGeom prst="line">
                  <a:avLst/>
                </a:prstGeom>
                <a:grpFill/>
                <a:ln w="9525">
                  <a:solidFill>
                    <a:srgbClr val="000000"/>
                  </a:solidFill>
                  <a:round/>
                  <a:tailEnd type="triangle" w="sm" len="sm"/>
                </a:ln>
              </p:spPr>
              <p:txBody>
                <a:bodyPr/>
                <a:lstStyle/>
                <a:p>
                  <a:endParaRPr lang="zh-CN" altLang="en-US"/>
                </a:p>
              </p:txBody>
            </p:sp>
            <p:sp>
              <p:nvSpPr>
                <p:cNvPr id="194" name="Line 111"/>
                <p:cNvSpPr>
                  <a:spLocks noChangeShapeType="1"/>
                </p:cNvSpPr>
                <p:nvPr/>
              </p:nvSpPr>
              <p:spPr bwMode="auto">
                <a:xfrm>
                  <a:off x="5639" y="1413"/>
                  <a:ext cx="0" cy="189"/>
                </a:xfrm>
                <a:prstGeom prst="line">
                  <a:avLst/>
                </a:prstGeom>
                <a:grpFill/>
                <a:ln w="9525">
                  <a:solidFill>
                    <a:srgbClr val="000000"/>
                  </a:solidFill>
                  <a:round/>
                  <a:tailEnd type="triangle" w="sm" len="sm"/>
                </a:ln>
              </p:spPr>
              <p:txBody>
                <a:bodyPr/>
                <a:lstStyle/>
                <a:p>
                  <a:endParaRPr lang="zh-CN" altLang="en-US"/>
                </a:p>
              </p:txBody>
            </p:sp>
            <p:sp>
              <p:nvSpPr>
                <p:cNvPr id="195" name="Line 112"/>
                <p:cNvSpPr>
                  <a:spLocks noChangeShapeType="1"/>
                </p:cNvSpPr>
                <p:nvPr/>
              </p:nvSpPr>
              <p:spPr bwMode="auto">
                <a:xfrm>
                  <a:off x="5641" y="1608"/>
                  <a:ext cx="0" cy="315"/>
                </a:xfrm>
                <a:prstGeom prst="line">
                  <a:avLst/>
                </a:prstGeom>
                <a:grpFill/>
                <a:ln w="9525">
                  <a:solidFill>
                    <a:srgbClr val="000000"/>
                  </a:solidFill>
                  <a:round/>
                  <a:tailEnd type="triangle" w="sm" len="sm"/>
                </a:ln>
              </p:spPr>
              <p:txBody>
                <a:bodyPr/>
                <a:lstStyle/>
                <a:p>
                  <a:endParaRPr lang="zh-CN" altLang="en-US"/>
                </a:p>
              </p:txBody>
            </p:sp>
            <p:sp>
              <p:nvSpPr>
                <p:cNvPr id="200" name="Line 117"/>
                <p:cNvSpPr>
                  <a:spLocks noChangeShapeType="1"/>
                </p:cNvSpPr>
                <p:nvPr/>
              </p:nvSpPr>
              <p:spPr bwMode="auto">
                <a:xfrm flipV="1">
                  <a:off x="4241" y="1689"/>
                  <a:ext cx="114" cy="126"/>
                </a:xfrm>
                <a:prstGeom prst="line">
                  <a:avLst/>
                </a:prstGeom>
                <a:grpFill/>
                <a:ln w="9525">
                  <a:solidFill>
                    <a:srgbClr val="000000"/>
                  </a:solidFill>
                  <a:round/>
                  <a:tailEnd type="triangle" w="sm" len="sm"/>
                </a:ln>
              </p:spPr>
              <p:txBody>
                <a:bodyPr/>
                <a:lstStyle/>
                <a:p>
                  <a:endParaRPr lang="zh-CN" altLang="en-US"/>
                </a:p>
              </p:txBody>
            </p:sp>
            <p:sp>
              <p:nvSpPr>
                <p:cNvPr id="201" name="Line 118"/>
                <p:cNvSpPr>
                  <a:spLocks noChangeShapeType="1"/>
                </p:cNvSpPr>
                <p:nvPr/>
              </p:nvSpPr>
              <p:spPr bwMode="auto">
                <a:xfrm flipV="1">
                  <a:off x="4744" y="1689"/>
                  <a:ext cx="115" cy="126"/>
                </a:xfrm>
                <a:prstGeom prst="line">
                  <a:avLst/>
                </a:prstGeom>
                <a:grpFill/>
                <a:ln w="9525">
                  <a:solidFill>
                    <a:srgbClr val="000000"/>
                  </a:solidFill>
                  <a:round/>
                  <a:tailEnd type="triangle" w="sm" len="sm"/>
                </a:ln>
              </p:spPr>
              <p:txBody>
                <a:bodyPr/>
                <a:lstStyle/>
                <a:p>
                  <a:endParaRPr lang="zh-CN" altLang="en-US"/>
                </a:p>
              </p:txBody>
            </p:sp>
            <p:sp>
              <p:nvSpPr>
                <p:cNvPr id="202" name="Line 119"/>
                <p:cNvSpPr>
                  <a:spLocks noChangeShapeType="1"/>
                </p:cNvSpPr>
                <p:nvPr/>
              </p:nvSpPr>
              <p:spPr bwMode="auto">
                <a:xfrm flipV="1">
                  <a:off x="5248" y="1689"/>
                  <a:ext cx="115" cy="126"/>
                </a:xfrm>
                <a:prstGeom prst="line">
                  <a:avLst/>
                </a:prstGeom>
                <a:grpFill/>
                <a:ln w="9525">
                  <a:solidFill>
                    <a:srgbClr val="000000"/>
                  </a:solidFill>
                  <a:round/>
                  <a:tailEnd type="triangle" w="sm" len="sm"/>
                </a:ln>
              </p:spPr>
              <p:txBody>
                <a:bodyPr/>
                <a:lstStyle/>
                <a:p>
                  <a:endParaRPr lang="zh-CN" altLang="en-US"/>
                </a:p>
              </p:txBody>
            </p:sp>
            <p:sp>
              <p:nvSpPr>
                <p:cNvPr id="203" name="Line 120"/>
                <p:cNvSpPr>
                  <a:spLocks noChangeShapeType="1"/>
                </p:cNvSpPr>
                <p:nvPr/>
              </p:nvSpPr>
              <p:spPr bwMode="auto">
                <a:xfrm flipV="1">
                  <a:off x="3746" y="1689"/>
                  <a:ext cx="114" cy="126"/>
                </a:xfrm>
                <a:prstGeom prst="line">
                  <a:avLst/>
                </a:prstGeom>
                <a:grpFill/>
                <a:ln w="9525">
                  <a:solidFill>
                    <a:srgbClr val="000000"/>
                  </a:solidFill>
                  <a:round/>
                  <a:tailEnd type="triangle" w="sm" len="sm"/>
                </a:ln>
              </p:spPr>
              <p:txBody>
                <a:bodyPr/>
                <a:lstStyle/>
                <a:p>
                  <a:endParaRPr lang="zh-CN" altLang="en-US"/>
                </a:p>
              </p:txBody>
            </p:sp>
          </p:grpSp>
        </p:grpSp>
        <p:sp>
          <p:nvSpPr>
            <p:cNvPr id="167" name="Line 122"/>
            <p:cNvSpPr>
              <a:spLocks noChangeShapeType="1"/>
            </p:cNvSpPr>
            <p:nvPr/>
          </p:nvSpPr>
          <p:spPr bwMode="auto">
            <a:xfrm>
              <a:off x="4419600" y="3460824"/>
              <a:ext cx="381000" cy="0"/>
            </a:xfrm>
            <a:prstGeom prst="line">
              <a:avLst/>
            </a:prstGeom>
            <a:solidFill>
              <a:schemeClr val="accent1">
                <a:lumMod val="20000"/>
                <a:lumOff val="80000"/>
              </a:schemeClr>
            </a:solidFill>
            <a:ln w="9525">
              <a:solidFill>
                <a:schemeClr val="tx1"/>
              </a:solidFill>
              <a:round/>
              <a:tailEnd type="triangle" w="med" len="med"/>
            </a:ln>
          </p:spPr>
          <p:txBody>
            <a:bodyPr/>
            <a:lstStyle/>
            <a:p>
              <a:endParaRPr lang="zh-CN" altLang="en-US"/>
            </a:p>
          </p:txBody>
        </p:sp>
        <p:sp>
          <p:nvSpPr>
            <p:cNvPr id="168" name="Line 123"/>
            <p:cNvSpPr>
              <a:spLocks noChangeShapeType="1"/>
            </p:cNvSpPr>
            <p:nvPr/>
          </p:nvSpPr>
          <p:spPr bwMode="auto">
            <a:xfrm>
              <a:off x="5257800" y="3460824"/>
              <a:ext cx="381000" cy="0"/>
            </a:xfrm>
            <a:prstGeom prst="line">
              <a:avLst/>
            </a:prstGeom>
            <a:solidFill>
              <a:schemeClr val="accent1">
                <a:lumMod val="20000"/>
                <a:lumOff val="80000"/>
              </a:schemeClr>
            </a:solidFill>
            <a:ln w="9525">
              <a:solidFill>
                <a:schemeClr val="tx1"/>
              </a:solidFill>
              <a:round/>
              <a:tailEnd type="triangle" w="med" len="med"/>
            </a:ln>
          </p:spPr>
          <p:txBody>
            <a:bodyPr/>
            <a:lstStyle/>
            <a:p>
              <a:endParaRPr lang="zh-CN" altLang="en-US"/>
            </a:p>
          </p:txBody>
        </p:sp>
        <p:sp>
          <p:nvSpPr>
            <p:cNvPr id="169" name="Line 124"/>
            <p:cNvSpPr>
              <a:spLocks noChangeShapeType="1"/>
            </p:cNvSpPr>
            <p:nvPr/>
          </p:nvSpPr>
          <p:spPr bwMode="auto">
            <a:xfrm>
              <a:off x="6096000" y="3460824"/>
              <a:ext cx="381000" cy="0"/>
            </a:xfrm>
            <a:prstGeom prst="line">
              <a:avLst/>
            </a:prstGeom>
            <a:solidFill>
              <a:schemeClr val="accent1">
                <a:lumMod val="20000"/>
                <a:lumOff val="80000"/>
              </a:schemeClr>
            </a:solidFill>
            <a:ln w="9525">
              <a:solidFill>
                <a:schemeClr val="tx1"/>
              </a:solidFill>
              <a:round/>
              <a:tailEnd type="triangle" w="med" len="med"/>
            </a:ln>
          </p:spPr>
          <p:txBody>
            <a:bodyPr/>
            <a:lstStyle/>
            <a:p>
              <a:endParaRPr lang="zh-CN" altLang="en-US"/>
            </a:p>
          </p:txBody>
        </p:sp>
      </p:grpSp>
      <p:cxnSp>
        <p:nvCxnSpPr>
          <p:cNvPr id="4" name="直接箭头连接符 3"/>
          <p:cNvCxnSpPr>
            <a:stCxn id="218" idx="0"/>
            <a:endCxn id="207" idx="0"/>
          </p:cNvCxnSpPr>
          <p:nvPr/>
        </p:nvCxnSpPr>
        <p:spPr>
          <a:xfrm>
            <a:off x="1504362" y="4467824"/>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2297230" y="4469317"/>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3110434" y="4471426"/>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8788" name="Rectangle 7"/>
          <p:cNvSpPr>
            <a:spLocks noGrp="1" noChangeArrowheads="1"/>
          </p:cNvSpPr>
          <p:nvPr>
            <p:ph idx="1"/>
          </p:nvPr>
        </p:nvSpPr>
        <p:spPr>
          <a:xfrm>
            <a:off x="4513973" y="1219200"/>
            <a:ext cx="4172827" cy="5029200"/>
          </a:xfrm>
        </p:spPr>
        <p:txBody>
          <a:bodyPr>
            <a:normAutofit fontScale="77500" lnSpcReduction="20000"/>
          </a:bodyPr>
          <a:lstStyle/>
          <a:p>
            <a:r>
              <a:rPr lang="en-US" altLang="zh-CN" smtClean="0"/>
              <a:t>IV</a:t>
            </a:r>
            <a:r>
              <a:rPr lang="zh-CN" altLang="en-US" smtClean="0"/>
              <a:t>加密后与第一分组异或产生第一密文分组</a:t>
            </a:r>
            <a:endParaRPr lang="en-US" altLang="zh-CN" smtClean="0"/>
          </a:p>
          <a:p>
            <a:r>
              <a:rPr lang="zh-CN" altLang="en-US" smtClean="0"/>
              <a:t>前一加密结果作为当前加密的输入向量</a:t>
            </a:r>
            <a:endParaRPr lang="en-US" altLang="zh-CN" smtClean="0"/>
          </a:p>
          <a:p>
            <a:r>
              <a:rPr lang="zh-CN" altLang="en-US"/>
              <a:t>前</a:t>
            </a:r>
            <a:r>
              <a:rPr lang="zh-CN" altLang="en-US" smtClean="0"/>
              <a:t>一加密结果与当前明文分组异或产生密文分组</a:t>
            </a:r>
            <a:endParaRPr lang="en-US" altLang="zh-CN" smtClean="0"/>
          </a:p>
          <a:p>
            <a:r>
              <a:rPr lang="zh-CN" altLang="en-US" smtClean="0"/>
              <a:t>优点：</a:t>
            </a:r>
            <a:endParaRPr lang="en-US" altLang="zh-CN" smtClean="0"/>
          </a:p>
          <a:p>
            <a:pPr lvl="1"/>
            <a:r>
              <a:rPr lang="zh-CN" altLang="en-US" smtClean="0"/>
              <a:t>隐藏明文模式</a:t>
            </a:r>
            <a:endParaRPr lang="en-US" altLang="zh-CN" smtClean="0"/>
          </a:p>
          <a:p>
            <a:pPr lvl="1"/>
            <a:r>
              <a:rPr lang="zh-CN" altLang="en-US" smtClean="0"/>
              <a:t>分组转流模式</a:t>
            </a:r>
            <a:endParaRPr lang="en-US" altLang="zh-CN" smtClean="0"/>
          </a:p>
          <a:p>
            <a:pPr lvl="1"/>
            <a:r>
              <a:rPr lang="zh-CN" altLang="en-US" smtClean="0"/>
              <a:t>传送小于分组的数据</a:t>
            </a:r>
            <a:endParaRPr lang="en-US" altLang="zh-CN"/>
          </a:p>
          <a:p>
            <a:r>
              <a:rPr lang="zh-CN" altLang="en-US"/>
              <a:t>缺</a:t>
            </a:r>
            <a:r>
              <a:rPr lang="zh-CN" altLang="en-US" smtClean="0"/>
              <a:t>点：</a:t>
            </a:r>
            <a:endParaRPr lang="en-US" altLang="zh-CN" smtClean="0"/>
          </a:p>
          <a:p>
            <a:pPr lvl="1"/>
            <a:r>
              <a:rPr lang="zh-CN" altLang="en-US" smtClean="0"/>
              <a:t>不利并行</a:t>
            </a:r>
            <a:endParaRPr lang="en-US" altLang="zh-CN" smtClean="0"/>
          </a:p>
          <a:p>
            <a:pPr lvl="1"/>
            <a:r>
              <a:rPr lang="zh-CN" altLang="en-US" smtClean="0"/>
              <a:t>可主动攻击</a:t>
            </a:r>
            <a:endParaRPr lang="en-US" altLang="zh-CN" smtClean="0"/>
          </a:p>
          <a:p>
            <a:pPr lvl="1"/>
            <a:r>
              <a:rPr lang="zh-CN" altLang="en-US" smtClean="0"/>
              <a:t>误差传送</a:t>
            </a:r>
            <a:endParaRPr lang="en-US" altLang="zh-CN" smtClean="0"/>
          </a:p>
          <a:p>
            <a:pPr lvl="1"/>
            <a:r>
              <a:rPr lang="zh-CN" altLang="en-US" smtClean="0"/>
              <a:t>需</a:t>
            </a:r>
            <a:r>
              <a:rPr lang="en-US" altLang="zh-CN" smtClean="0"/>
              <a:t>IV</a:t>
            </a:r>
            <a:endParaRPr lang="zh-CN" altLang="en-US" smtClean="0"/>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smtClean="0"/>
              <a:t>输出反馈模式 （</a:t>
            </a:r>
            <a:r>
              <a:rPr lang="en-US" altLang="zh-CN" sz="3200" smtClean="0"/>
              <a:t>OFB-Output Feedback</a:t>
            </a:r>
            <a:r>
              <a:rPr lang="zh-CN" altLang="en-US" sz="3200" smtClean="0"/>
              <a:t>）</a:t>
            </a:r>
            <a:endParaRPr lang="zh-CN" altLang="en-US" sz="3200" smtClean="0"/>
          </a:p>
        </p:txBody>
      </p:sp>
      <p:sp>
        <p:nvSpPr>
          <p:cNvPr id="8" name="Rectangle 4"/>
          <p:cNvSpPr>
            <a:spLocks noChangeArrowheads="1"/>
          </p:cNvSpPr>
          <p:nvPr/>
        </p:nvSpPr>
        <p:spPr bwMode="auto">
          <a:xfrm>
            <a:off x="35496" y="1219200"/>
            <a:ext cx="4478475" cy="5029200"/>
          </a:xfrm>
          <a:prstGeom prst="rect">
            <a:avLst/>
          </a:prstGeom>
          <a:solidFill>
            <a:schemeClr val="accent1">
              <a:lumMod val="20000"/>
              <a:lumOff val="80000"/>
            </a:schemeClr>
          </a:solidFill>
          <a:ln w="9525">
            <a:solidFill>
              <a:schemeClr val="tx1"/>
            </a:solidFill>
            <a:miter lim="800000"/>
          </a:ln>
        </p:spPr>
        <p:txBody>
          <a:bodyPr wrap="none" lIns="36000" rIns="36000"/>
          <a:lstStyle/>
          <a:p>
            <a:pPr eaLnBrk="0" hangingPunct="0">
              <a:lnSpc>
                <a:spcPct val="120000"/>
              </a:lnSpc>
              <a:spcBef>
                <a:spcPct val="20000"/>
              </a:spcBef>
              <a:buFont typeface="Wingdings" panose="05000000000000000000" pitchFamily="2" charset="2"/>
              <a:buNone/>
            </a:pPr>
            <a:r>
              <a:rPr lang="en-US" altLang="zh-CN" sz="2400">
                <a:latin typeface="黑体" pitchFamily="49" charset="-122"/>
                <a:ea typeface="黑体" pitchFamily="49" charset="-122"/>
              </a:rPr>
              <a:t>   </a:t>
            </a:r>
            <a:endParaRPr lang="en-US" altLang="zh-CN" sz="2400">
              <a:latin typeface="黑体" pitchFamily="49" charset="-122"/>
              <a:ea typeface="黑体" pitchFamily="49"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051" y="1402060"/>
            <a:ext cx="4520604" cy="4663480"/>
          </a:xfrm>
          <a:prstGeom prst="rect">
            <a:avLst/>
          </a:prstGeom>
        </p:spPr>
      </p:pic>
    </p:spTree>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p:txBody>
          <a:bodyPr>
            <a:normAutofit fontScale="92500" lnSpcReduction="10000"/>
          </a:bodyPr>
          <a:lstStyle/>
          <a:p>
            <a:r>
              <a:rPr lang="zh-CN" altLang="en-US" smtClean="0"/>
              <a:t>认证（</a:t>
            </a:r>
            <a:r>
              <a:rPr lang="en-US" smtClean="0"/>
              <a:t>Authentication</a:t>
            </a:r>
            <a:r>
              <a:rPr lang="zh-CN" altLang="en-US" smtClean="0"/>
              <a:t>） </a:t>
            </a:r>
            <a:endParaRPr lang="zh-CN" altLang="en-US" smtClean="0"/>
          </a:p>
          <a:p>
            <a:pPr lvl="1"/>
            <a:r>
              <a:rPr lang="zh-CN" altLang="en-US" smtClean="0"/>
              <a:t>为通信过程中的实体和数据来源提供鉴别服务 </a:t>
            </a:r>
            <a:endParaRPr lang="zh-CN" altLang="en-US" smtClean="0"/>
          </a:p>
          <a:p>
            <a:r>
              <a:rPr lang="zh-CN" altLang="en-US" smtClean="0"/>
              <a:t>访问控制（ </a:t>
            </a:r>
            <a:r>
              <a:rPr lang="en-US" smtClean="0"/>
              <a:t>Access Control</a:t>
            </a:r>
            <a:r>
              <a:rPr lang="zh-CN" altLang="en-US" smtClean="0"/>
              <a:t>） </a:t>
            </a:r>
            <a:endParaRPr lang="zh-CN" altLang="en-US" smtClean="0"/>
          </a:p>
          <a:p>
            <a:pPr lvl="1"/>
            <a:r>
              <a:rPr lang="zh-CN" altLang="en-US" smtClean="0"/>
              <a:t>保护受保护的资源不被非授权使用 </a:t>
            </a:r>
            <a:endParaRPr lang="en-US" altLang="zh-CN" smtClean="0"/>
          </a:p>
          <a:p>
            <a:r>
              <a:rPr lang="zh-CN" altLang="en-US" smtClean="0"/>
              <a:t>机密性（</a:t>
            </a:r>
            <a:r>
              <a:rPr lang="en-US" smtClean="0"/>
              <a:t>Data Confidentiality</a:t>
            </a:r>
            <a:r>
              <a:rPr lang="zh-CN" altLang="en-US" smtClean="0"/>
              <a:t>） </a:t>
            </a:r>
            <a:endParaRPr lang="en-US" altLang="zh-CN" smtClean="0"/>
          </a:p>
          <a:p>
            <a:pPr lvl="1"/>
            <a:r>
              <a:rPr lang="zh-CN" altLang="en-US" smtClean="0"/>
              <a:t>保护数据不被非授权泄漏</a:t>
            </a:r>
            <a:endParaRPr lang="zh-CN" altLang="en-US" smtClean="0"/>
          </a:p>
          <a:p>
            <a:r>
              <a:rPr lang="zh-CN" altLang="en-US" smtClean="0"/>
              <a:t>完整性（</a:t>
            </a:r>
            <a:r>
              <a:rPr lang="en-US" smtClean="0"/>
              <a:t>Data Integrity</a:t>
            </a:r>
            <a:r>
              <a:rPr lang="zh-CN" altLang="en-US" smtClean="0"/>
              <a:t>） </a:t>
            </a:r>
            <a:endParaRPr lang="en-US" altLang="zh-CN" smtClean="0"/>
          </a:p>
          <a:p>
            <a:pPr lvl="1"/>
            <a:r>
              <a:rPr lang="zh-CN" altLang="en-US" smtClean="0"/>
              <a:t>确保接收方接收到的数据是发送方所发送的数据 </a:t>
            </a:r>
            <a:endParaRPr lang="en-AU" altLang="zh-CN" smtClean="0"/>
          </a:p>
          <a:p>
            <a:r>
              <a:rPr lang="zh-CN" altLang="en-US" smtClean="0"/>
              <a:t>不可抵赖性（</a:t>
            </a:r>
            <a:r>
              <a:rPr lang="en-US" smtClean="0"/>
              <a:t>Non-Repudiation</a:t>
            </a:r>
            <a:r>
              <a:rPr lang="zh-CN" altLang="en-US" smtClean="0"/>
              <a:t>，非否认） </a:t>
            </a:r>
            <a:endParaRPr lang="en-US" altLang="zh-CN" smtClean="0"/>
          </a:p>
          <a:p>
            <a:pPr lvl="1"/>
            <a:r>
              <a:rPr lang="zh-CN" altLang="en-US" smtClean="0"/>
              <a:t>防止通信中的任一实体否认它过去执行的某个操作或者行为 </a:t>
            </a:r>
            <a:endParaRPr lang="zh-CN" altLang="en-US" smtClean="0"/>
          </a:p>
        </p:txBody>
      </p:sp>
      <p:sp>
        <p:nvSpPr>
          <p:cNvPr id="555010" name="Rectangle 2"/>
          <p:cNvSpPr>
            <a:spLocks noGrp="1" noChangeArrowheads="1"/>
          </p:cNvSpPr>
          <p:nvPr>
            <p:ph type="title"/>
          </p:nvPr>
        </p:nvSpPr>
        <p:spPr/>
        <p:txBody>
          <a:bodyPr/>
          <a:lstStyle/>
          <a:p>
            <a:r>
              <a:rPr lang="en-US" smtClean="0"/>
              <a:t>X.800</a:t>
            </a:r>
            <a:r>
              <a:rPr lang="zh-CN" altLang="en-US" smtClean="0"/>
              <a:t>规定的安全服务</a:t>
            </a: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5011"/>
                                        </p:tgtEl>
                                        <p:attrNameLst>
                                          <p:attrName>style.visibility</p:attrName>
                                        </p:attrNameLst>
                                      </p:cBhvr>
                                      <p:to>
                                        <p:strVal val="visible"/>
                                      </p:to>
                                    </p:set>
                                    <p:anim calcmode="lin" valueType="num">
                                      <p:cBhvr additive="base">
                                        <p:cTn id="7" dur="500" fill="hold"/>
                                        <p:tgtEl>
                                          <p:spTgt spid="555011"/>
                                        </p:tgtEl>
                                        <p:attrNameLst>
                                          <p:attrName>ppt_x</p:attrName>
                                        </p:attrNameLst>
                                      </p:cBhvr>
                                      <p:tavLst>
                                        <p:tav tm="0">
                                          <p:val>
                                            <p:strVal val="#ppt_x"/>
                                          </p:val>
                                        </p:tav>
                                        <p:tav tm="100000">
                                          <p:val>
                                            <p:strVal val="#ppt_x"/>
                                          </p:val>
                                        </p:tav>
                                      </p:tavLst>
                                    </p:anim>
                                    <p:anim calcmode="lin" valueType="num">
                                      <p:cBhvr additive="base">
                                        <p:cTn id="8" dur="500" fill="hold"/>
                                        <p:tgtEl>
                                          <p:spTgt spid="555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a:effectLst/>
              </a:rPr>
              <a:t>计数器模式（</a:t>
            </a:r>
            <a:r>
              <a:rPr lang="en-US" altLang="zh-CN" sz="3200">
                <a:effectLst/>
              </a:rPr>
              <a:t>Counter (CTR)</a:t>
            </a:r>
            <a:r>
              <a:rPr lang="zh-CN" altLang="en-US" sz="3200">
                <a:effectLst/>
              </a:rPr>
              <a:t>）</a:t>
            </a:r>
            <a:endParaRPr lang="zh-CN" altLang="en-US" sz="3200" smtClean="0"/>
          </a:p>
        </p:txBody>
      </p:sp>
      <p:sp>
        <p:nvSpPr>
          <p:cNvPr id="123" name="Rectangle 7"/>
          <p:cNvSpPr txBox="1">
            <a:spLocks noChangeArrowheads="1"/>
          </p:cNvSpPr>
          <p:nvPr/>
        </p:nvSpPr>
        <p:spPr>
          <a:xfrm>
            <a:off x="5148064" y="548680"/>
            <a:ext cx="3823569" cy="3654453"/>
          </a:xfrm>
          <a:prstGeom prst="rect">
            <a:avLst/>
          </a:prstGeom>
        </p:spPr>
        <p:txBody>
          <a:bodyPr vert="horz">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32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a:buChar char="◦"/>
              <a:defRPr kumimoji="0" sz="2800" kern="1200">
                <a:solidFill>
                  <a:schemeClr val="bg2">
                    <a:lumMod val="25000"/>
                  </a:schemeClr>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fontAlgn="auto"/>
            <a:r>
              <a:rPr lang="zh-CN" altLang="en-US" dirty="0" smtClean="0"/>
              <a:t>计数器</a:t>
            </a:r>
            <a:r>
              <a:rPr lang="zh-CN" altLang="en-US" smtClean="0"/>
              <a:t>值加密与</a:t>
            </a:r>
            <a:r>
              <a:rPr lang="zh-CN" altLang="en-US" dirty="0" smtClean="0"/>
              <a:t>明文异</a:t>
            </a:r>
            <a:r>
              <a:rPr lang="zh-CN" altLang="en-US" smtClean="0"/>
              <a:t>或，计数器值</a:t>
            </a:r>
            <a:r>
              <a:rPr lang="zh-CN" altLang="en-US" dirty="0"/>
              <a:t>依次递增</a:t>
            </a:r>
            <a:r>
              <a:rPr lang="en-US" altLang="zh-CN" dirty="0" smtClean="0"/>
              <a:t>1</a:t>
            </a:r>
            <a:endParaRPr lang="en-US" altLang="zh-CN" dirty="0" smtClean="0"/>
          </a:p>
          <a:p>
            <a:pPr fontAlgn="auto"/>
            <a:r>
              <a:rPr lang="zh-CN" altLang="en-US" smtClean="0"/>
              <a:t>解密过程与加密过程相同</a:t>
            </a:r>
            <a:endParaRPr lang="en-US" altLang="zh-CN" dirty="0" smtClean="0"/>
          </a:p>
        </p:txBody>
      </p:sp>
      <p:sp>
        <p:nvSpPr>
          <p:cNvPr id="118788" name="Rectangle 7"/>
          <p:cNvSpPr>
            <a:spLocks noGrp="1" noChangeArrowheads="1"/>
          </p:cNvSpPr>
          <p:nvPr>
            <p:ph idx="1"/>
          </p:nvPr>
        </p:nvSpPr>
        <p:spPr>
          <a:xfrm>
            <a:off x="334588" y="3789040"/>
            <a:ext cx="7981828" cy="2780928"/>
          </a:xfrm>
          <a:solidFill>
            <a:schemeClr val="bg1"/>
          </a:solidFill>
        </p:spPr>
        <p:txBody>
          <a:bodyPr>
            <a:noAutofit/>
          </a:bodyPr>
          <a:lstStyle/>
          <a:p>
            <a:r>
              <a:rPr lang="zh-CN" altLang="en-US" sz="2400" dirty="0" smtClean="0"/>
              <a:t>适合</a:t>
            </a:r>
            <a:r>
              <a:rPr lang="zh-CN" altLang="en-US" sz="2400" dirty="0"/>
              <a:t>对实时性和速度要求比较高的</a:t>
            </a:r>
            <a:r>
              <a:rPr lang="zh-CN" altLang="en-US" sz="2400"/>
              <a:t>场合</a:t>
            </a:r>
            <a:r>
              <a:rPr lang="zh-CN" altLang="en-US" sz="2400" smtClean="0"/>
              <a:t>，优点</a:t>
            </a:r>
            <a:r>
              <a:rPr lang="zh-CN" altLang="en-US" sz="2400" dirty="0" smtClean="0"/>
              <a:t>。</a:t>
            </a:r>
            <a:endParaRPr lang="en-US" altLang="zh-CN" sz="2400" dirty="0" smtClean="0"/>
          </a:p>
          <a:p>
            <a:pPr lvl="1"/>
            <a:r>
              <a:rPr lang="zh-CN" altLang="en-US" sz="2000" smtClean="0"/>
              <a:t>分组独立加解密，可并行加解密</a:t>
            </a:r>
            <a:r>
              <a:rPr lang="zh-CN" altLang="en-US" sz="2000"/>
              <a:t>。可随机解密任一密文分组</a:t>
            </a:r>
            <a:r>
              <a:rPr lang="zh-CN" altLang="en-US" sz="2000" smtClean="0"/>
              <a:t>。</a:t>
            </a:r>
            <a:endParaRPr lang="en-US" altLang="zh-CN" sz="2000" dirty="0" smtClean="0"/>
          </a:p>
          <a:p>
            <a:pPr lvl="1"/>
            <a:r>
              <a:rPr lang="zh-CN" altLang="en-US" sz="2000" smtClean="0"/>
              <a:t>对计数器加密，不</a:t>
            </a:r>
            <a:r>
              <a:rPr lang="zh-CN" altLang="en-US" sz="2000" dirty="0"/>
              <a:t>依赖明文</a:t>
            </a:r>
            <a:r>
              <a:rPr lang="zh-CN" altLang="en-US" sz="2000"/>
              <a:t>或者</a:t>
            </a:r>
            <a:r>
              <a:rPr lang="zh-CN" altLang="en-US" sz="2000" smtClean="0"/>
              <a:t>密文，可以预先处理</a:t>
            </a:r>
            <a:r>
              <a:rPr lang="zh-CN" altLang="en-US" sz="2000" dirty="0" smtClean="0"/>
              <a:t>。</a:t>
            </a:r>
            <a:endParaRPr lang="en-US" altLang="zh-CN" sz="2000" dirty="0" smtClean="0"/>
          </a:p>
          <a:p>
            <a:pPr lvl="1"/>
            <a:r>
              <a:rPr lang="zh-CN" altLang="en-US" sz="2000" smtClean="0"/>
              <a:t>只需加密算法。分组</a:t>
            </a:r>
            <a:r>
              <a:rPr lang="zh-CN" altLang="en-US" sz="2000" dirty="0" smtClean="0"/>
              <a:t>转流模式，传送小于分组的数据</a:t>
            </a:r>
            <a:endParaRPr lang="en-US" altLang="zh-CN" sz="2000" dirty="0"/>
          </a:p>
          <a:p>
            <a:r>
              <a:rPr lang="zh-CN" altLang="en-US" sz="2400" dirty="0"/>
              <a:t>缺</a:t>
            </a:r>
            <a:r>
              <a:rPr lang="zh-CN" altLang="en-US" sz="2400" dirty="0" smtClean="0"/>
              <a:t>点：</a:t>
            </a:r>
            <a:endParaRPr lang="en-US" altLang="zh-CN" sz="2400" dirty="0" smtClean="0"/>
          </a:p>
          <a:p>
            <a:pPr lvl="1"/>
            <a:r>
              <a:rPr lang="zh-CN" altLang="en-US" sz="2000" dirty="0"/>
              <a:t>可主动攻击：密文内容若遭剪贴、替换，也不易被发现</a:t>
            </a:r>
            <a:endParaRPr lang="en-US" altLang="zh-CN" sz="2000" dirty="0"/>
          </a:p>
          <a:p>
            <a:pPr lvl="1"/>
            <a:r>
              <a:rPr lang="zh-CN" altLang="en-US" sz="2000" dirty="0" smtClean="0"/>
              <a:t>误差传送</a:t>
            </a:r>
            <a:endParaRPr lang="zh-CN" altLang="en-US" sz="2000" dirty="0" smtClean="0"/>
          </a:p>
        </p:txBody>
      </p:sp>
      <p:pic>
        <p:nvPicPr>
          <p:cNvPr id="2" name="图片 1"/>
          <p:cNvPicPr>
            <a:picLocks noChangeAspect="1"/>
          </p:cNvPicPr>
          <p:nvPr/>
        </p:nvPicPr>
        <p:blipFill>
          <a:blip r:embed="rId1" cstate="print"/>
          <a:stretch>
            <a:fillRect/>
          </a:stretch>
        </p:blipFill>
        <p:spPr>
          <a:xfrm>
            <a:off x="35496" y="716983"/>
            <a:ext cx="5315729" cy="2940617"/>
          </a:xfrm>
          <a:prstGeom prst="rect">
            <a:avLst/>
          </a:prstGeom>
        </p:spPr>
      </p:pic>
    </p:spTree>
  </p:cSld>
  <p:clrMapOvr>
    <a:masterClrMapping/>
  </p:clrMapOvr>
  <p:transition spd="slow">
    <p:pull/>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p:txBody>
          <a:bodyPr>
            <a:normAutofit/>
          </a:bodyPr>
          <a:lstStyle/>
          <a:p>
            <a:r>
              <a:rPr lang="zh-CN" altLang="en-US" smtClean="0"/>
              <a:t>密钥管理困难</a:t>
            </a:r>
            <a:endParaRPr lang="zh-CN" altLang="en-US" smtClean="0"/>
          </a:p>
          <a:p>
            <a:pPr lvl="1"/>
            <a:r>
              <a:rPr lang="zh-CN" altLang="en-US" smtClean="0"/>
              <a:t>对称密码体制：通信双方需一对密钥，</a:t>
            </a:r>
            <a:r>
              <a:rPr lang="en-US" altLang="zh-CN" smtClean="0"/>
              <a:t>n</a:t>
            </a:r>
            <a:r>
              <a:rPr lang="zh-CN" altLang="en-US" smtClean="0"/>
              <a:t>个用户需要</a:t>
            </a:r>
            <a:r>
              <a:rPr lang="en-US" altLang="zh-CN" smtClean="0"/>
              <a:t>C(n,2)=n(n-1)/2</a:t>
            </a:r>
            <a:r>
              <a:rPr lang="zh-CN" altLang="en-US" smtClean="0"/>
              <a:t>个密钥。用户量增大，密钥量急剧增大。如：</a:t>
            </a:r>
            <a:endParaRPr lang="en-US" altLang="zh-CN" smtClean="0"/>
          </a:p>
          <a:p>
            <a:pPr lvl="2"/>
            <a:r>
              <a:rPr lang="en-US" altLang="zh-CN" smtClean="0"/>
              <a:t>n=100</a:t>
            </a:r>
            <a:r>
              <a:rPr lang="zh-CN" altLang="en-US" smtClean="0"/>
              <a:t>，  </a:t>
            </a:r>
            <a:r>
              <a:rPr lang="en-US" altLang="zh-CN" smtClean="0"/>
              <a:t>C(100,2)=4,995</a:t>
            </a:r>
            <a:endParaRPr lang="en-US" altLang="zh-CN" smtClean="0"/>
          </a:p>
          <a:p>
            <a:pPr lvl="2"/>
            <a:r>
              <a:rPr lang="en-US" altLang="zh-CN" smtClean="0"/>
              <a:t>n=5000</a:t>
            </a:r>
            <a:r>
              <a:rPr lang="zh-CN" altLang="en-US" smtClean="0"/>
              <a:t>， </a:t>
            </a:r>
            <a:r>
              <a:rPr lang="en-US" altLang="zh-CN" smtClean="0"/>
              <a:t>C(5000,2)=12,497,500</a:t>
            </a:r>
            <a:endParaRPr lang="en-US" altLang="zh-CN" smtClean="0"/>
          </a:p>
          <a:p>
            <a:pPr lvl="1"/>
            <a:r>
              <a:rPr lang="zh-CN" altLang="en-US" smtClean="0"/>
              <a:t>分配问题：保密通信前，需安全（通道）传递密钥</a:t>
            </a:r>
            <a:r>
              <a:rPr lang="en-US" altLang="zh-CN" smtClean="0"/>
              <a:t> </a:t>
            </a:r>
            <a:endParaRPr lang="en-US" altLang="zh-CN" smtClean="0"/>
          </a:p>
          <a:p>
            <a:r>
              <a:rPr lang="zh-CN" altLang="en-US" smtClean="0"/>
              <a:t>数字签名问题</a:t>
            </a:r>
            <a:endParaRPr lang="zh-CN" altLang="en-US" smtClean="0"/>
          </a:p>
          <a:p>
            <a:pPr lvl="1"/>
            <a:r>
              <a:rPr lang="zh-CN" altLang="en-US" smtClean="0"/>
              <a:t>对称加密算法无法实现抗抵赖的需求。</a:t>
            </a:r>
            <a:endParaRPr lang="zh-CN" altLang="en-US" smtClean="0"/>
          </a:p>
          <a:p>
            <a:endParaRPr lang="en-US" altLang="zh-CN" smtClean="0"/>
          </a:p>
        </p:txBody>
      </p:sp>
      <p:sp>
        <p:nvSpPr>
          <p:cNvPr id="745474" name="Rectangle 2"/>
          <p:cNvSpPr>
            <a:spLocks noGrp="1" noChangeArrowheads="1"/>
          </p:cNvSpPr>
          <p:nvPr>
            <p:ph type="title"/>
          </p:nvPr>
        </p:nvSpPr>
        <p:spPr/>
        <p:txBody>
          <a:bodyPr/>
          <a:lstStyle/>
          <a:p>
            <a:r>
              <a:rPr lang="zh-CN" altLang="en-US"/>
              <a:t>公开密钥</a:t>
            </a:r>
            <a:r>
              <a:rPr lang="zh-CN" altLang="en-US" smtClean="0"/>
              <a:t>体制的提出</a:t>
            </a:r>
            <a:endParaRPr lang="zh-CN" altLang="en-US"/>
          </a:p>
        </p:txBody>
      </p:sp>
      <p:grpSp>
        <p:nvGrpSpPr>
          <p:cNvPr id="121862" name="Group 3"/>
          <p:cNvGrpSpPr/>
          <p:nvPr/>
        </p:nvGrpSpPr>
        <p:grpSpPr bwMode="auto">
          <a:xfrm>
            <a:off x="5160963" y="116161"/>
            <a:ext cx="3697287" cy="1944687"/>
            <a:chOff x="1701" y="890"/>
            <a:chExt cx="2329" cy="1225"/>
          </a:xfrm>
        </p:grpSpPr>
        <p:sp>
          <p:nvSpPr>
            <p:cNvPr id="121863" name="Oval 4"/>
            <p:cNvSpPr>
              <a:spLocks noChangeArrowheads="1"/>
            </p:cNvSpPr>
            <p:nvPr/>
          </p:nvSpPr>
          <p:spPr bwMode="auto">
            <a:xfrm>
              <a:off x="2035" y="890"/>
              <a:ext cx="333"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4" name="Oval 5"/>
            <p:cNvSpPr>
              <a:spLocks noChangeArrowheads="1"/>
            </p:cNvSpPr>
            <p:nvPr/>
          </p:nvSpPr>
          <p:spPr bwMode="auto">
            <a:xfrm>
              <a:off x="2845" y="890"/>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5" name="Oval 6"/>
            <p:cNvSpPr>
              <a:spLocks noChangeArrowheads="1"/>
            </p:cNvSpPr>
            <p:nvPr/>
          </p:nvSpPr>
          <p:spPr bwMode="auto">
            <a:xfrm>
              <a:off x="3696" y="1026"/>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6" name="Oval 7"/>
            <p:cNvSpPr>
              <a:spLocks noChangeArrowheads="1"/>
            </p:cNvSpPr>
            <p:nvPr/>
          </p:nvSpPr>
          <p:spPr bwMode="auto">
            <a:xfrm>
              <a:off x="2368" y="1902"/>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7" name="Oval 8"/>
            <p:cNvSpPr>
              <a:spLocks noChangeArrowheads="1"/>
            </p:cNvSpPr>
            <p:nvPr/>
          </p:nvSpPr>
          <p:spPr bwMode="auto">
            <a:xfrm>
              <a:off x="1701" y="1582"/>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8" name="Line 9"/>
            <p:cNvSpPr>
              <a:spLocks noChangeShapeType="1"/>
            </p:cNvSpPr>
            <p:nvPr/>
          </p:nvSpPr>
          <p:spPr bwMode="auto">
            <a:xfrm flipH="1">
              <a:off x="1987" y="1103"/>
              <a:ext cx="953" cy="533"/>
            </a:xfrm>
            <a:prstGeom prst="line">
              <a:avLst/>
            </a:prstGeom>
            <a:noFill/>
            <a:ln w="38100">
              <a:solidFill>
                <a:schemeClr val="tx1"/>
              </a:solidFill>
              <a:round/>
            </a:ln>
          </p:spPr>
          <p:txBody>
            <a:bodyPr wrap="none" anchor="ctr"/>
            <a:lstStyle/>
            <a:p>
              <a:endParaRPr lang="zh-CN" altLang="en-US"/>
            </a:p>
          </p:txBody>
        </p:sp>
        <p:sp>
          <p:nvSpPr>
            <p:cNvPr id="121869" name="Line 10"/>
            <p:cNvSpPr>
              <a:spLocks noChangeShapeType="1"/>
            </p:cNvSpPr>
            <p:nvPr/>
          </p:nvSpPr>
          <p:spPr bwMode="auto">
            <a:xfrm>
              <a:off x="2368" y="997"/>
              <a:ext cx="477" cy="0"/>
            </a:xfrm>
            <a:prstGeom prst="line">
              <a:avLst/>
            </a:prstGeom>
            <a:noFill/>
            <a:ln w="38100">
              <a:solidFill>
                <a:schemeClr val="tx1"/>
              </a:solidFill>
              <a:round/>
            </a:ln>
          </p:spPr>
          <p:txBody>
            <a:bodyPr wrap="none" anchor="ctr"/>
            <a:lstStyle/>
            <a:p>
              <a:endParaRPr lang="zh-CN" altLang="en-US"/>
            </a:p>
          </p:txBody>
        </p:sp>
        <p:sp>
          <p:nvSpPr>
            <p:cNvPr id="121870" name="Line 11"/>
            <p:cNvSpPr>
              <a:spLocks noChangeShapeType="1"/>
            </p:cNvSpPr>
            <p:nvPr/>
          </p:nvSpPr>
          <p:spPr bwMode="auto">
            <a:xfrm>
              <a:off x="3152" y="1026"/>
              <a:ext cx="590" cy="91"/>
            </a:xfrm>
            <a:prstGeom prst="line">
              <a:avLst/>
            </a:prstGeom>
            <a:noFill/>
            <a:ln w="38100">
              <a:solidFill>
                <a:schemeClr val="tx1"/>
              </a:solidFill>
              <a:round/>
            </a:ln>
          </p:spPr>
          <p:txBody>
            <a:bodyPr wrap="none" anchor="ctr"/>
            <a:lstStyle/>
            <a:p>
              <a:endParaRPr lang="zh-CN" altLang="en-US"/>
            </a:p>
          </p:txBody>
        </p:sp>
        <p:sp>
          <p:nvSpPr>
            <p:cNvPr id="121871" name="Line 12"/>
            <p:cNvSpPr>
              <a:spLocks noChangeShapeType="1"/>
            </p:cNvSpPr>
            <p:nvPr/>
          </p:nvSpPr>
          <p:spPr bwMode="auto">
            <a:xfrm flipH="1">
              <a:off x="2699" y="2003"/>
              <a:ext cx="903" cy="21"/>
            </a:xfrm>
            <a:prstGeom prst="line">
              <a:avLst/>
            </a:prstGeom>
            <a:noFill/>
            <a:ln w="38100">
              <a:solidFill>
                <a:schemeClr val="tx1"/>
              </a:solidFill>
              <a:round/>
            </a:ln>
          </p:spPr>
          <p:txBody>
            <a:bodyPr wrap="none" anchor="ctr"/>
            <a:lstStyle/>
            <a:p>
              <a:endParaRPr lang="zh-CN" altLang="en-US"/>
            </a:p>
          </p:txBody>
        </p:sp>
        <p:sp>
          <p:nvSpPr>
            <p:cNvPr id="121872" name="Line 13"/>
            <p:cNvSpPr>
              <a:spLocks noChangeShapeType="1"/>
            </p:cNvSpPr>
            <p:nvPr/>
          </p:nvSpPr>
          <p:spPr bwMode="auto">
            <a:xfrm flipH="1" flipV="1">
              <a:off x="1987" y="1742"/>
              <a:ext cx="381" cy="213"/>
            </a:xfrm>
            <a:prstGeom prst="line">
              <a:avLst/>
            </a:prstGeom>
            <a:noFill/>
            <a:ln w="38100">
              <a:solidFill>
                <a:schemeClr val="tx1"/>
              </a:solidFill>
              <a:round/>
            </a:ln>
          </p:spPr>
          <p:txBody>
            <a:bodyPr wrap="none" anchor="ctr"/>
            <a:lstStyle/>
            <a:p>
              <a:endParaRPr lang="zh-CN" altLang="en-US"/>
            </a:p>
          </p:txBody>
        </p:sp>
        <p:sp>
          <p:nvSpPr>
            <p:cNvPr id="121873" name="Line 14"/>
            <p:cNvSpPr>
              <a:spLocks noChangeShapeType="1"/>
            </p:cNvSpPr>
            <p:nvPr/>
          </p:nvSpPr>
          <p:spPr bwMode="auto">
            <a:xfrm flipH="1">
              <a:off x="1892" y="1103"/>
              <a:ext cx="238" cy="479"/>
            </a:xfrm>
            <a:prstGeom prst="line">
              <a:avLst/>
            </a:prstGeom>
            <a:noFill/>
            <a:ln w="38100">
              <a:solidFill>
                <a:schemeClr val="tx1"/>
              </a:solidFill>
              <a:round/>
            </a:ln>
          </p:spPr>
          <p:txBody>
            <a:bodyPr wrap="none" anchor="ctr"/>
            <a:lstStyle/>
            <a:p>
              <a:endParaRPr lang="zh-CN" altLang="en-US"/>
            </a:p>
          </p:txBody>
        </p:sp>
        <p:sp>
          <p:nvSpPr>
            <p:cNvPr id="121874" name="Line 15"/>
            <p:cNvSpPr>
              <a:spLocks noChangeShapeType="1"/>
            </p:cNvSpPr>
            <p:nvPr/>
          </p:nvSpPr>
          <p:spPr bwMode="auto">
            <a:xfrm>
              <a:off x="2273" y="1103"/>
              <a:ext cx="238" cy="799"/>
            </a:xfrm>
            <a:prstGeom prst="line">
              <a:avLst/>
            </a:prstGeom>
            <a:noFill/>
            <a:ln w="38100">
              <a:solidFill>
                <a:schemeClr val="tx1"/>
              </a:solidFill>
              <a:round/>
            </a:ln>
          </p:spPr>
          <p:txBody>
            <a:bodyPr wrap="none" anchor="ctr"/>
            <a:lstStyle/>
            <a:p>
              <a:endParaRPr lang="zh-CN" altLang="en-US"/>
            </a:p>
          </p:txBody>
        </p:sp>
        <p:sp>
          <p:nvSpPr>
            <p:cNvPr id="121875" name="Line 16"/>
            <p:cNvSpPr>
              <a:spLocks noChangeShapeType="1"/>
            </p:cNvSpPr>
            <p:nvPr/>
          </p:nvSpPr>
          <p:spPr bwMode="auto">
            <a:xfrm flipV="1">
              <a:off x="2035" y="1162"/>
              <a:ext cx="1707" cy="527"/>
            </a:xfrm>
            <a:prstGeom prst="line">
              <a:avLst/>
            </a:prstGeom>
            <a:noFill/>
            <a:ln w="38100">
              <a:solidFill>
                <a:schemeClr val="tx1"/>
              </a:solidFill>
              <a:round/>
            </a:ln>
          </p:spPr>
          <p:txBody>
            <a:bodyPr wrap="none" anchor="ctr"/>
            <a:lstStyle/>
            <a:p>
              <a:endParaRPr lang="zh-CN" altLang="en-US"/>
            </a:p>
          </p:txBody>
        </p:sp>
        <p:sp>
          <p:nvSpPr>
            <p:cNvPr id="121876" name="Line 17"/>
            <p:cNvSpPr>
              <a:spLocks noChangeShapeType="1"/>
            </p:cNvSpPr>
            <p:nvPr/>
          </p:nvSpPr>
          <p:spPr bwMode="auto">
            <a:xfrm>
              <a:off x="2381" y="1071"/>
              <a:ext cx="1315" cy="817"/>
            </a:xfrm>
            <a:prstGeom prst="line">
              <a:avLst/>
            </a:prstGeom>
            <a:noFill/>
            <a:ln w="38100">
              <a:solidFill>
                <a:schemeClr val="tx1"/>
              </a:solidFill>
              <a:round/>
            </a:ln>
          </p:spPr>
          <p:txBody>
            <a:bodyPr wrap="none" anchor="ctr"/>
            <a:lstStyle/>
            <a:p>
              <a:endParaRPr lang="zh-CN" altLang="en-US"/>
            </a:p>
          </p:txBody>
        </p:sp>
        <p:sp>
          <p:nvSpPr>
            <p:cNvPr id="121877" name="Line 18"/>
            <p:cNvSpPr>
              <a:spLocks noChangeShapeType="1"/>
            </p:cNvSpPr>
            <p:nvPr/>
          </p:nvSpPr>
          <p:spPr bwMode="auto">
            <a:xfrm>
              <a:off x="2940" y="1103"/>
              <a:ext cx="756" cy="785"/>
            </a:xfrm>
            <a:prstGeom prst="line">
              <a:avLst/>
            </a:prstGeom>
            <a:noFill/>
            <a:ln w="38100">
              <a:solidFill>
                <a:schemeClr val="tx1"/>
              </a:solidFill>
              <a:round/>
            </a:ln>
          </p:spPr>
          <p:txBody>
            <a:bodyPr wrap="none" anchor="ctr"/>
            <a:lstStyle/>
            <a:p>
              <a:endParaRPr lang="zh-CN" altLang="en-US"/>
            </a:p>
          </p:txBody>
        </p:sp>
        <p:sp>
          <p:nvSpPr>
            <p:cNvPr id="121878" name="Oval 19"/>
            <p:cNvSpPr>
              <a:spLocks noChangeArrowheads="1"/>
            </p:cNvSpPr>
            <p:nvPr/>
          </p:nvSpPr>
          <p:spPr bwMode="auto">
            <a:xfrm>
              <a:off x="3606" y="1888"/>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79" name="Line 20"/>
            <p:cNvSpPr>
              <a:spLocks noChangeShapeType="1"/>
            </p:cNvSpPr>
            <p:nvPr/>
          </p:nvSpPr>
          <p:spPr bwMode="auto">
            <a:xfrm flipV="1">
              <a:off x="2653" y="1253"/>
              <a:ext cx="1134" cy="680"/>
            </a:xfrm>
            <a:prstGeom prst="line">
              <a:avLst/>
            </a:prstGeom>
            <a:noFill/>
            <a:ln w="38100">
              <a:solidFill>
                <a:schemeClr val="tx1"/>
              </a:solidFill>
              <a:round/>
            </a:ln>
          </p:spPr>
          <p:txBody>
            <a:bodyPr wrap="none" anchor="ctr"/>
            <a:lstStyle/>
            <a:p>
              <a:endParaRPr lang="zh-CN" altLang="en-US"/>
            </a:p>
          </p:txBody>
        </p:sp>
        <p:sp>
          <p:nvSpPr>
            <p:cNvPr id="121880" name="Line 21"/>
            <p:cNvSpPr>
              <a:spLocks noChangeShapeType="1"/>
            </p:cNvSpPr>
            <p:nvPr/>
          </p:nvSpPr>
          <p:spPr bwMode="auto">
            <a:xfrm flipH="1">
              <a:off x="3787" y="1253"/>
              <a:ext cx="91" cy="635"/>
            </a:xfrm>
            <a:prstGeom prst="line">
              <a:avLst/>
            </a:prstGeom>
            <a:noFill/>
            <a:ln w="38100">
              <a:solidFill>
                <a:schemeClr val="tx1"/>
              </a:solidFill>
              <a:round/>
            </a:ln>
          </p:spPr>
          <p:txBody>
            <a:bodyPr wrap="none" anchor="ctr"/>
            <a:lstStyle/>
            <a:p>
              <a:endParaRPr lang="zh-CN" altLang="en-US"/>
            </a:p>
          </p:txBody>
        </p:sp>
        <p:sp>
          <p:nvSpPr>
            <p:cNvPr id="121881" name="Line 22"/>
            <p:cNvSpPr>
              <a:spLocks noChangeShapeType="1"/>
            </p:cNvSpPr>
            <p:nvPr/>
          </p:nvSpPr>
          <p:spPr bwMode="auto">
            <a:xfrm flipH="1">
              <a:off x="2608" y="1117"/>
              <a:ext cx="408" cy="771"/>
            </a:xfrm>
            <a:prstGeom prst="line">
              <a:avLst/>
            </a:prstGeom>
            <a:noFill/>
            <a:ln w="38100" cap="sq">
              <a:solidFill>
                <a:schemeClr val="tx1"/>
              </a:solidFill>
              <a:round/>
            </a:ln>
          </p:spPr>
          <p:txBody>
            <a:bodyPr wrap="none">
              <a:spAutoFit/>
            </a:bodyPr>
            <a:lstStyle/>
            <a:p>
              <a:endParaRPr lang="zh-CN" altLang="en-US"/>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fade">
                                      <p:cBhvr>
                                        <p:cTn id="7" dur="500"/>
                                        <p:tgtEl>
                                          <p:spTgt spid="74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fade">
                                      <p:cBhvr>
                                        <p:cTn id="12" dur="500"/>
                                        <p:tgtEl>
                                          <p:spTgt spid="74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 calcmode="lin" valueType="num">
                                      <p:cBhvr additive="base">
                                        <p:cTn id="17" dur="500" fill="hold"/>
                                        <p:tgtEl>
                                          <p:spTgt spid="121862"/>
                                        </p:tgtEl>
                                        <p:attrNameLst>
                                          <p:attrName>ppt_x</p:attrName>
                                        </p:attrNameLst>
                                      </p:cBhvr>
                                      <p:tavLst>
                                        <p:tav tm="0">
                                          <p:val>
                                            <p:strVal val="#ppt_x"/>
                                          </p:val>
                                        </p:tav>
                                        <p:tav tm="100000">
                                          <p:val>
                                            <p:strVal val="#ppt_x"/>
                                          </p:val>
                                        </p:tav>
                                      </p:tavLst>
                                    </p:anim>
                                    <p:anim calcmode="lin" valueType="num">
                                      <p:cBhvr additive="base">
                                        <p:cTn id="18" dur="500" fill="hold"/>
                                        <p:tgtEl>
                                          <p:spTgt spid="121862"/>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45475">
                                            <p:txEl>
                                              <p:pRg st="2" end="2"/>
                                            </p:txEl>
                                          </p:spTgt>
                                        </p:tgtEl>
                                        <p:attrNameLst>
                                          <p:attrName>style.visibility</p:attrName>
                                        </p:attrNameLst>
                                      </p:cBhvr>
                                      <p:to>
                                        <p:strVal val="visible"/>
                                      </p:to>
                                    </p:set>
                                    <p:animEffect transition="in" filter="fade">
                                      <p:cBhvr>
                                        <p:cTn id="21" dur="500"/>
                                        <p:tgtEl>
                                          <p:spTgt spid="74547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5475">
                                            <p:txEl>
                                              <p:pRg st="3" end="3"/>
                                            </p:txEl>
                                          </p:spTgt>
                                        </p:tgtEl>
                                        <p:attrNameLst>
                                          <p:attrName>style.visibility</p:attrName>
                                        </p:attrNameLst>
                                      </p:cBhvr>
                                      <p:to>
                                        <p:strVal val="visible"/>
                                      </p:to>
                                    </p:set>
                                    <p:animEffect transition="in" filter="fade">
                                      <p:cBhvr>
                                        <p:cTn id="24" dur="500"/>
                                        <p:tgtEl>
                                          <p:spTgt spid="7454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fade">
                                      <p:cBhvr>
                                        <p:cTn id="27" dur="500"/>
                                        <p:tgtEl>
                                          <p:spTgt spid="74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fade">
                                      <p:cBhvr>
                                        <p:cTn id="32" dur="500"/>
                                        <p:tgtEl>
                                          <p:spTgt spid="7454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5475">
                                            <p:txEl>
                                              <p:pRg st="6" end="6"/>
                                            </p:txEl>
                                          </p:spTgt>
                                        </p:tgtEl>
                                        <p:attrNameLst>
                                          <p:attrName>style.visibility</p:attrName>
                                        </p:attrNameLst>
                                      </p:cBhvr>
                                      <p:to>
                                        <p:strVal val="visible"/>
                                      </p:to>
                                    </p:set>
                                    <p:animEffect transition="in" filter="fade">
                                      <p:cBhvr>
                                        <p:cTn id="3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smtClean="0"/>
              <a:t>每个用户拥有（产生）一对密钥</a:t>
            </a:r>
            <a:endParaRPr lang="en-US" altLang="zh-CN" smtClean="0"/>
          </a:p>
          <a:p>
            <a:pPr lvl="1"/>
            <a:r>
              <a:rPr lang="zh-CN" altLang="en-US" smtClean="0"/>
              <a:t>加密密钥</a:t>
            </a:r>
            <a:r>
              <a:rPr lang="en-US" altLang="zh-CN" smtClean="0"/>
              <a:t>Ku——</a:t>
            </a:r>
            <a:r>
              <a:rPr lang="zh-CN" altLang="en-US" smtClean="0"/>
              <a:t>公开，公钥</a:t>
            </a:r>
            <a:endParaRPr lang="en-US" altLang="zh-CN" smtClean="0"/>
          </a:p>
          <a:p>
            <a:pPr lvl="1"/>
            <a:r>
              <a:rPr lang="zh-CN" altLang="en-US" smtClean="0"/>
              <a:t>解密密钥</a:t>
            </a:r>
            <a:r>
              <a:rPr lang="en-US" altLang="zh-CN" smtClean="0"/>
              <a:t>Kr——</a:t>
            </a:r>
            <a:r>
              <a:rPr lang="zh-CN" altLang="en-US" smtClean="0"/>
              <a:t>保密，私钥</a:t>
            </a:r>
            <a:endParaRPr lang="en-US" altLang="zh-CN" smtClean="0"/>
          </a:p>
          <a:p>
            <a:pPr lvl="1"/>
            <a:r>
              <a:rPr lang="zh-CN" altLang="en-US" smtClean="0"/>
              <a:t>公私钥相互决定，但不能相互推导</a:t>
            </a:r>
            <a:endParaRPr lang="en-US" altLang="zh-CN" smtClean="0"/>
          </a:p>
          <a:p>
            <a:r>
              <a:rPr lang="zh-CN" altLang="en-US" smtClean="0"/>
              <a:t>加解密算法公开</a:t>
            </a:r>
            <a:endParaRPr lang="en-US" altLang="zh-CN" smtClean="0"/>
          </a:p>
          <a:p>
            <a:pPr lvl="1"/>
            <a:r>
              <a:rPr lang="zh-CN" altLang="en-US" smtClean="0"/>
              <a:t>加密：</a:t>
            </a:r>
            <a:r>
              <a:rPr lang="en-US" altLang="zh-CN" smtClean="0"/>
              <a:t>E</a:t>
            </a:r>
            <a:r>
              <a:rPr lang="en-US" altLang="zh-CN" baseline="-25000" smtClean="0"/>
              <a:t>ku</a:t>
            </a:r>
            <a:r>
              <a:rPr lang="en-US" altLang="zh-CN" smtClean="0"/>
              <a:t>(m</a:t>
            </a:r>
            <a:r>
              <a:rPr lang="en-US" altLang="zh-CN"/>
              <a:t>) = c</a:t>
            </a:r>
            <a:endParaRPr lang="en-US" altLang="zh-CN"/>
          </a:p>
          <a:p>
            <a:pPr lvl="1"/>
            <a:r>
              <a:rPr lang="zh-CN" altLang="en-US" smtClean="0"/>
              <a:t>解密：</a:t>
            </a:r>
            <a:r>
              <a:rPr lang="en-US" altLang="zh-CN" smtClean="0"/>
              <a:t>D</a:t>
            </a:r>
            <a:r>
              <a:rPr lang="en-US" altLang="zh-CN" baseline="-25000" smtClean="0"/>
              <a:t>kr</a:t>
            </a:r>
            <a:r>
              <a:rPr lang="en-US" altLang="zh-CN" smtClean="0"/>
              <a:t>(c</a:t>
            </a:r>
            <a:r>
              <a:rPr lang="en-US" altLang="zh-CN"/>
              <a:t>) = </a:t>
            </a:r>
            <a:r>
              <a:rPr lang="en-US" altLang="zh-CN" smtClean="0"/>
              <a:t>m</a:t>
            </a:r>
            <a:endParaRPr lang="en-US" altLang="zh-CN" smtClean="0"/>
          </a:p>
          <a:p>
            <a:r>
              <a:rPr lang="zh-CN" altLang="en-US" smtClean="0"/>
              <a:t>两</a:t>
            </a:r>
            <a:r>
              <a:rPr lang="zh-CN" altLang="en-US"/>
              <a:t>个密钥中任何一个都可以用作加密，而另一个用作解密</a:t>
            </a:r>
            <a:endParaRPr lang="en-US" altLang="zh-CN"/>
          </a:p>
          <a:p>
            <a:pPr lvl="1"/>
            <a:endParaRPr lang="en-US" altLang="zh-CN"/>
          </a:p>
          <a:p>
            <a:pPr lvl="1"/>
            <a:endParaRPr lang="en-US" altLang="zh-CN"/>
          </a:p>
          <a:p>
            <a:pPr lvl="1"/>
            <a:endParaRPr lang="zh-CN" altLang="en-US"/>
          </a:p>
        </p:txBody>
      </p:sp>
      <p:sp>
        <p:nvSpPr>
          <p:cNvPr id="746498" name="Rectangle 2"/>
          <p:cNvSpPr>
            <a:spLocks noGrp="1" noChangeArrowheads="1"/>
          </p:cNvSpPr>
          <p:nvPr>
            <p:ph type="title"/>
          </p:nvPr>
        </p:nvSpPr>
        <p:spPr/>
        <p:txBody>
          <a:bodyPr/>
          <a:lstStyle/>
          <a:p>
            <a:r>
              <a:rPr lang="zh-CN" altLang="en-US" smtClean="0"/>
              <a:t>公开密码体制</a:t>
            </a:r>
            <a:endParaRPr lang="zh-CN" altLang="en-US"/>
          </a:p>
        </p:txBody>
      </p:sp>
    </p:spTree>
  </p:cSld>
  <p:clrMapOvr>
    <a:masterClrMapping/>
  </p:clrMapOvr>
  <p:transition spd="slow">
    <p:pull/>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74638"/>
            <a:ext cx="8229600" cy="922114"/>
          </a:xfrm>
        </p:spPr>
        <p:txBody>
          <a:bodyPr/>
          <a:lstStyle/>
          <a:p>
            <a:pPr eaLnBrk="1" hangingPunct="1">
              <a:defRPr/>
            </a:pPr>
            <a:r>
              <a:rPr lang="zh-CN" altLang="en-US" smtClean="0"/>
              <a:t>用公开密钥实现加密</a:t>
            </a:r>
            <a:endParaRPr lang="zh-CN" altLang="en-US" smtClean="0"/>
          </a:p>
        </p:txBody>
      </p:sp>
      <p:pic>
        <p:nvPicPr>
          <p:cNvPr id="5" name="Picture 3"/>
          <p:cNvPicPr>
            <a:picLocks noChangeAspect="1" noChangeArrowheads="1"/>
          </p:cNvPicPr>
          <p:nvPr/>
        </p:nvPicPr>
        <p:blipFill>
          <a:blip r:embed="rId1"/>
          <a:stretch>
            <a:fillRect/>
          </a:stretch>
        </p:blipFill>
        <p:spPr>
          <a:xfrm>
            <a:off x="449852" y="980728"/>
            <a:ext cx="8154596" cy="4752528"/>
          </a:xfrm>
          <a:prstGeom prst="rect">
            <a:avLst/>
          </a:prstGeom>
        </p:spPr>
      </p:pic>
      <p:sp>
        <p:nvSpPr>
          <p:cNvPr id="3" name="矩形 2"/>
          <p:cNvSpPr/>
          <p:nvPr/>
        </p:nvSpPr>
        <p:spPr>
          <a:xfrm>
            <a:off x="6066914" y="5581476"/>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(c</a:t>
            </a:r>
            <a:r>
              <a:rPr lang="en-US" altLang="zh-CN" sz="2800" b="1">
                <a:solidFill>
                  <a:srgbClr val="C00000"/>
                </a:solidFill>
              </a:rPr>
              <a:t>)=m</a:t>
            </a:r>
            <a:endParaRPr lang="zh-CN" altLang="en-US" sz="2800" b="1">
              <a:solidFill>
                <a:srgbClr val="C00000"/>
              </a:solidFill>
            </a:endParaRPr>
          </a:p>
        </p:txBody>
      </p:sp>
      <p:sp>
        <p:nvSpPr>
          <p:cNvPr id="7" name="矩形 6"/>
          <p:cNvSpPr/>
          <p:nvPr/>
        </p:nvSpPr>
        <p:spPr>
          <a:xfrm>
            <a:off x="251520" y="5445224"/>
            <a:ext cx="2592288"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get(KUb)</a:t>
            </a:r>
            <a:endParaRPr lang="en-US" altLang="zh-CN" sz="2800" b="1" smtClean="0">
              <a:solidFill>
                <a:srgbClr val="C00000"/>
              </a:solidFill>
            </a:endParaRP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(m</a:t>
            </a:r>
            <a:r>
              <a:rPr lang="en-US" altLang="zh-CN" sz="2800" b="1">
                <a:solidFill>
                  <a:srgbClr val="C00000"/>
                </a:solidFill>
              </a:rPr>
              <a:t>)=</a:t>
            </a:r>
            <a:r>
              <a:rPr lang="en-US" altLang="zh-CN" sz="2800" b="1" smtClean="0">
                <a:solidFill>
                  <a:srgbClr val="C00000"/>
                </a:solidFill>
              </a:rPr>
              <a:t>c</a:t>
            </a:r>
            <a:endParaRPr lang="zh-CN" altLang="en-US" sz="2800" b="1">
              <a:solidFill>
                <a:srgbClr val="C00000"/>
              </a:solidFill>
            </a:endParaRPr>
          </a:p>
        </p:txBody>
      </p:sp>
      <p:sp>
        <p:nvSpPr>
          <p:cNvPr id="9" name="矩形 8"/>
          <p:cNvSpPr/>
          <p:nvPr/>
        </p:nvSpPr>
        <p:spPr>
          <a:xfrm>
            <a:off x="3267010" y="5589240"/>
            <a:ext cx="2457118" cy="70788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smtClean="0">
                <a:solidFill>
                  <a:schemeClr val="tx1"/>
                </a:solidFill>
              </a:rPr>
              <a:t>用公钥加密的信息，</a:t>
            </a:r>
            <a:endParaRPr lang="en-US" altLang="zh-CN" sz="2000" b="1" smtClean="0">
              <a:solidFill>
                <a:schemeClr val="tx1"/>
              </a:solidFill>
            </a:endParaRPr>
          </a:p>
          <a:p>
            <a:r>
              <a:rPr lang="zh-CN" altLang="en-US" sz="2000" b="1" smtClean="0">
                <a:solidFill>
                  <a:schemeClr val="tx1"/>
                </a:solidFill>
              </a:rPr>
              <a:t>不用能公钥解密</a:t>
            </a:r>
            <a:endParaRPr lang="zh-CN" altLang="en-US" sz="2000" b="1">
              <a:solidFill>
                <a:schemeClr val="tx1"/>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3"/>
          <p:cNvPicPr>
            <a:picLocks noGrp="1" noChangeAspect="1" noChangeArrowheads="1"/>
          </p:cNvPicPr>
          <p:nvPr>
            <p:ph idx="1"/>
          </p:nvPr>
        </p:nvPicPr>
        <p:blipFill>
          <a:blip r:embed="rId1"/>
          <a:srcRect/>
          <a:stretch>
            <a:fillRect/>
          </a:stretch>
        </p:blipFill>
        <p:spPr>
          <a:xfrm>
            <a:off x="304800" y="1052736"/>
            <a:ext cx="8458200" cy="4648200"/>
          </a:xfrm>
        </p:spPr>
      </p:pic>
      <p:sp>
        <p:nvSpPr>
          <p:cNvPr id="135170" name="Rectangle 2"/>
          <p:cNvSpPr>
            <a:spLocks noGrp="1" noChangeArrowheads="1"/>
          </p:cNvSpPr>
          <p:nvPr>
            <p:ph type="title"/>
          </p:nvPr>
        </p:nvSpPr>
        <p:spPr/>
        <p:txBody>
          <a:bodyPr/>
          <a:lstStyle/>
          <a:p>
            <a:pPr eaLnBrk="1" hangingPunct="1">
              <a:defRPr/>
            </a:pPr>
            <a:r>
              <a:rPr lang="zh-CN" altLang="en-US" smtClean="0"/>
              <a:t>用公开密钥实现鉴别（签名）</a:t>
            </a:r>
            <a:endParaRPr lang="zh-CN" altLang="en-US" smtClean="0"/>
          </a:p>
        </p:txBody>
      </p:sp>
      <p:sp>
        <p:nvSpPr>
          <p:cNvPr id="4" name="矩形 3"/>
          <p:cNvSpPr/>
          <p:nvPr/>
        </p:nvSpPr>
        <p:spPr>
          <a:xfrm>
            <a:off x="1403648" y="5723559"/>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(m)=c</a:t>
            </a:r>
            <a:endParaRPr lang="zh-CN" altLang="en-US" sz="2800" b="1">
              <a:solidFill>
                <a:srgbClr val="C00000"/>
              </a:solidFill>
            </a:endParaRPr>
          </a:p>
        </p:txBody>
      </p:sp>
      <p:sp>
        <p:nvSpPr>
          <p:cNvPr id="5" name="矩形 4"/>
          <p:cNvSpPr/>
          <p:nvPr/>
        </p:nvSpPr>
        <p:spPr>
          <a:xfrm>
            <a:off x="5220072" y="5812656"/>
            <a:ext cx="309634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get(KUa)</a:t>
            </a:r>
            <a:endParaRPr lang="en-US" altLang="zh-CN" sz="2800" b="1" smtClean="0">
              <a:solidFill>
                <a:srgbClr val="C00000"/>
              </a:solidFill>
            </a:endParaRP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KUa</a:t>
            </a:r>
            <a:r>
              <a:rPr lang="en-US" altLang="zh-CN" sz="2800" b="1" smtClean="0">
                <a:solidFill>
                  <a:srgbClr val="C00000"/>
                </a:solidFill>
              </a:rPr>
              <a:t>(c)=m</a:t>
            </a:r>
            <a:endParaRPr lang="zh-CN" altLang="en-US" sz="2800" b="1">
              <a:solidFill>
                <a:srgbClr val="C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fade">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zh-CN" altLang="en-US" smtClean="0"/>
              <a:t>用</a:t>
            </a:r>
            <a:r>
              <a:rPr lang="zh-CN" altLang="en-US"/>
              <a:t>公开密钥实现保密和鉴别</a:t>
            </a:r>
            <a:endParaRPr lang="zh-CN" altLang="en-US" smtClean="0"/>
          </a:p>
        </p:txBody>
      </p:sp>
      <p:sp>
        <p:nvSpPr>
          <p:cNvPr id="4" name="矩形 3"/>
          <p:cNvSpPr/>
          <p:nvPr/>
        </p:nvSpPr>
        <p:spPr>
          <a:xfrm>
            <a:off x="505267" y="4849996"/>
            <a:ext cx="304797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(m))=z</a:t>
            </a:r>
            <a:endParaRPr lang="zh-CN" altLang="en-US" sz="2800" b="1">
              <a:solidFill>
                <a:srgbClr val="C00000"/>
              </a:solidFill>
            </a:endParaRPr>
          </a:p>
        </p:txBody>
      </p:sp>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58456" y="1177828"/>
            <a:ext cx="2533442" cy="31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741" y="1119068"/>
            <a:ext cx="1689179" cy="299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709880" y="4849996"/>
            <a:ext cx="30385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(z))=m</a:t>
            </a:r>
            <a:endParaRPr lang="zh-CN" altLang="en-US" sz="2800" b="1">
              <a:solidFill>
                <a:srgbClr val="C00000"/>
              </a:solidFill>
            </a:endParaRPr>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203" y="1766376"/>
            <a:ext cx="1367021" cy="252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6" y="1850560"/>
            <a:ext cx="2383534" cy="226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29255" y="3356992"/>
            <a:ext cx="598529"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88959" y="3369568"/>
            <a:ext cx="731313"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717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244" y="2984167"/>
            <a:ext cx="1738836" cy="58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fade">
                                      <p:cBhvr>
                                        <p:cTn id="18" dur="500"/>
                                        <p:tgtEl>
                                          <p:spTgt spid="71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 calcmode="lin" valueType="num">
                                      <p:cBhvr additive="base">
                                        <p:cTn id="23" dur="500" fill="hold"/>
                                        <p:tgtEl>
                                          <p:spTgt spid="7179"/>
                                        </p:tgtEl>
                                        <p:attrNameLst>
                                          <p:attrName>ppt_x</p:attrName>
                                        </p:attrNameLst>
                                      </p:cBhvr>
                                      <p:tavLst>
                                        <p:tav tm="0">
                                          <p:val>
                                            <p:strVal val="#ppt_x"/>
                                          </p:val>
                                        </p:tav>
                                        <p:tav tm="100000">
                                          <p:val>
                                            <p:strVal val="#ppt_x"/>
                                          </p:val>
                                        </p:tav>
                                      </p:tavLst>
                                    </p:anim>
                                    <p:anim calcmode="lin" valueType="num">
                                      <p:cBhvr additive="base">
                                        <p:cTn id="2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75"/>
                                        </p:tgtEl>
                                        <p:attrNameLst>
                                          <p:attrName>style.visibility</p:attrName>
                                        </p:attrNameLst>
                                      </p:cBhvr>
                                      <p:to>
                                        <p:strVal val="visible"/>
                                      </p:to>
                                    </p:set>
                                    <p:animEffect transition="in" filter="fade">
                                      <p:cBhvr>
                                        <p:cTn id="35" dur="500"/>
                                        <p:tgtEl>
                                          <p:spTgt spid="717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6"/>
                                        </p:tgtEl>
                                        <p:attrNameLst>
                                          <p:attrName>style.visibility</p:attrName>
                                        </p:attrNameLst>
                                      </p:cBhvr>
                                      <p:to>
                                        <p:strVal val="visible"/>
                                      </p:to>
                                    </p:set>
                                    <p:animEffect transition="in" filter="fade">
                                      <p:cBhvr>
                                        <p:cTn id="46" dur="500"/>
                                        <p:tgtEl>
                                          <p:spTgt spid="717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eaLnBrk="1" hangingPunct="1"/>
            <a:r>
              <a:rPr lang="zh-CN" altLang="en-US" dirty="0" smtClean="0"/>
              <a:t>安全性主要基于数学中的难解问题</a:t>
            </a:r>
            <a:endParaRPr lang="zh-CN" altLang="en-US" dirty="0" smtClean="0"/>
          </a:p>
          <a:p>
            <a:pPr eaLnBrk="1" hangingPunct="1"/>
            <a:r>
              <a:rPr lang="zh-CN" altLang="en-US" dirty="0" smtClean="0"/>
              <a:t>最流行的有两大类</a:t>
            </a:r>
            <a:endParaRPr lang="zh-CN" altLang="en-US" dirty="0" smtClean="0"/>
          </a:p>
          <a:p>
            <a:pPr lvl="1" eaLnBrk="1" hangingPunct="1"/>
            <a:r>
              <a:rPr lang="zh-CN" altLang="en-US" dirty="0" smtClean="0"/>
              <a:t>基于大整数因子分解问题，</a:t>
            </a:r>
            <a:r>
              <a:rPr lang="en-US" altLang="zh-CN" dirty="0" smtClean="0"/>
              <a:t>351</a:t>
            </a:r>
            <a:r>
              <a:rPr lang="zh-CN" altLang="en-US" dirty="0" smtClean="0"/>
              <a:t>*</a:t>
            </a:r>
            <a:r>
              <a:rPr lang="en-US" altLang="zh-CN" dirty="0" smtClean="0"/>
              <a:t>79=27729</a:t>
            </a:r>
            <a:endParaRPr lang="en-US" altLang="zh-CN" dirty="0" smtClean="0"/>
          </a:p>
          <a:p>
            <a:pPr lvl="2"/>
            <a:r>
              <a:rPr lang="zh-CN" altLang="en-US" dirty="0" smtClean="0"/>
              <a:t>比如</a:t>
            </a:r>
            <a:r>
              <a:rPr lang="en-US" altLang="zh-CN" dirty="0" smtClean="0"/>
              <a:t>RSA</a:t>
            </a:r>
            <a:r>
              <a:rPr lang="zh-CN" altLang="en-US" dirty="0" smtClean="0"/>
              <a:t>体制、</a:t>
            </a:r>
            <a:r>
              <a:rPr lang="en-US" altLang="zh-CN" dirty="0" smtClean="0"/>
              <a:t>Rabin</a:t>
            </a:r>
            <a:r>
              <a:rPr lang="zh-CN" altLang="en-US" dirty="0" smtClean="0"/>
              <a:t>体制等</a:t>
            </a:r>
            <a:endParaRPr lang="zh-CN" altLang="en-US" dirty="0" smtClean="0"/>
          </a:p>
          <a:p>
            <a:pPr lvl="1" eaLnBrk="1" hangingPunct="1"/>
            <a:r>
              <a:rPr lang="zh-CN" altLang="en-US" dirty="0" smtClean="0"/>
              <a:t>基于离散对数问题</a:t>
            </a:r>
            <a:endParaRPr lang="en-US" altLang="zh-CN" dirty="0" smtClean="0"/>
          </a:p>
          <a:p>
            <a:pPr lvl="2"/>
            <a:r>
              <a:rPr lang="zh-CN" altLang="en-US" dirty="0" smtClean="0"/>
              <a:t>如</a:t>
            </a:r>
            <a:r>
              <a:rPr lang="en-US" altLang="zh-CN" dirty="0" err="1" smtClean="0"/>
              <a:t>ElGamal</a:t>
            </a:r>
            <a:r>
              <a:rPr lang="zh-CN" altLang="en-US" dirty="0" smtClean="0"/>
              <a:t>体制、椭圆曲线密码体制</a:t>
            </a:r>
            <a:endParaRPr lang="zh-CN" altLang="en-US" dirty="0" smtClean="0"/>
          </a:p>
        </p:txBody>
      </p:sp>
      <p:sp>
        <p:nvSpPr>
          <p:cNvPr id="140290" name="Rectangle 2"/>
          <p:cNvSpPr>
            <a:spLocks noGrp="1" noChangeArrowheads="1"/>
          </p:cNvSpPr>
          <p:nvPr>
            <p:ph type="title"/>
          </p:nvPr>
        </p:nvSpPr>
        <p:spPr/>
        <p:txBody>
          <a:bodyPr/>
          <a:lstStyle/>
          <a:p>
            <a:pPr eaLnBrk="1" hangingPunct="1">
              <a:defRPr/>
            </a:pPr>
            <a:r>
              <a:rPr lang="zh-CN" altLang="en-US" smtClean="0"/>
              <a:t>公钥密码体制的安全基础</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p:txBody>
          <a:bodyPr/>
          <a:lstStyle/>
          <a:p>
            <a:pPr eaLnBrk="1" hangingPunct="1">
              <a:lnSpc>
                <a:spcPct val="90000"/>
              </a:lnSpc>
            </a:pPr>
            <a:r>
              <a:rPr lang="zh-CN" altLang="en-US" smtClean="0"/>
              <a:t>涉及到各方：发送方、接收方、攻击者</a:t>
            </a:r>
            <a:endParaRPr lang="zh-CN" altLang="en-US" smtClean="0"/>
          </a:p>
          <a:p>
            <a:pPr eaLnBrk="1" hangingPunct="1">
              <a:lnSpc>
                <a:spcPct val="90000"/>
              </a:lnSpc>
            </a:pPr>
            <a:r>
              <a:rPr lang="zh-CN" altLang="en-US" smtClean="0"/>
              <a:t>涉及到数据：公钥、私钥、明文、密文</a:t>
            </a:r>
            <a:endParaRPr lang="zh-CN" altLang="en-US" smtClean="0"/>
          </a:p>
          <a:p>
            <a:pPr eaLnBrk="1" hangingPunct="1">
              <a:lnSpc>
                <a:spcPct val="90000"/>
              </a:lnSpc>
            </a:pPr>
            <a:r>
              <a:rPr lang="zh-CN" altLang="en-US" smtClean="0"/>
              <a:t>公钥算法的条件：</a:t>
            </a:r>
            <a:endParaRPr lang="zh-CN" altLang="en-US" smtClean="0"/>
          </a:p>
          <a:p>
            <a:pPr lvl="1" eaLnBrk="1" hangingPunct="1">
              <a:lnSpc>
                <a:spcPct val="90000"/>
              </a:lnSpc>
            </a:pPr>
            <a:r>
              <a:rPr lang="zh-CN" altLang="en-US" smtClean="0"/>
              <a:t>产生一对密钥是计算可行的</a:t>
            </a:r>
            <a:endParaRPr lang="zh-CN" altLang="en-US" smtClean="0"/>
          </a:p>
          <a:p>
            <a:pPr lvl="1" eaLnBrk="1" hangingPunct="1">
              <a:lnSpc>
                <a:spcPct val="90000"/>
              </a:lnSpc>
            </a:pPr>
            <a:r>
              <a:rPr lang="zh-CN" altLang="en-US" smtClean="0"/>
              <a:t>已知公钥和明文，产生密文是计算可行的</a:t>
            </a:r>
            <a:endParaRPr lang="zh-CN" altLang="en-US" smtClean="0"/>
          </a:p>
          <a:p>
            <a:pPr lvl="1" eaLnBrk="1" hangingPunct="1">
              <a:lnSpc>
                <a:spcPct val="90000"/>
              </a:lnSpc>
            </a:pPr>
            <a:r>
              <a:rPr lang="zh-CN" altLang="en-US" smtClean="0"/>
              <a:t>接收方利用私钥来解密密文是计算可行的</a:t>
            </a:r>
            <a:endParaRPr lang="zh-CN" altLang="en-US" smtClean="0"/>
          </a:p>
          <a:p>
            <a:pPr lvl="1" eaLnBrk="1" hangingPunct="1">
              <a:lnSpc>
                <a:spcPct val="90000"/>
              </a:lnSpc>
            </a:pPr>
            <a:r>
              <a:rPr lang="zh-CN" altLang="en-US" smtClean="0"/>
              <a:t>对于攻击者，利用公钥来推断私钥是计算不可行的</a:t>
            </a:r>
            <a:endParaRPr lang="zh-CN" altLang="en-US" smtClean="0"/>
          </a:p>
          <a:p>
            <a:pPr lvl="1" eaLnBrk="1" hangingPunct="1">
              <a:lnSpc>
                <a:spcPct val="90000"/>
              </a:lnSpc>
            </a:pPr>
            <a:r>
              <a:rPr lang="zh-CN" altLang="en-US" smtClean="0"/>
              <a:t>已知公钥和密文，恢复明文是计算不可行的</a:t>
            </a:r>
            <a:endParaRPr lang="zh-CN" altLang="en-US" smtClean="0"/>
          </a:p>
          <a:p>
            <a:pPr lvl="1" eaLnBrk="1" hangingPunct="1">
              <a:lnSpc>
                <a:spcPct val="90000"/>
              </a:lnSpc>
            </a:pPr>
            <a:r>
              <a:rPr lang="en-US" altLang="zh-CN" smtClean="0"/>
              <a:t>(</a:t>
            </a:r>
            <a:r>
              <a:rPr lang="zh-CN" altLang="en-US" smtClean="0"/>
              <a:t>可选</a:t>
            </a:r>
            <a:r>
              <a:rPr lang="en-US" altLang="zh-CN" smtClean="0"/>
              <a:t>)</a:t>
            </a:r>
            <a:r>
              <a:rPr lang="zh-CN" altLang="en-US" smtClean="0"/>
              <a:t>加密和解密的顺序可交换</a:t>
            </a:r>
            <a:endParaRPr lang="zh-CN" altLang="en-US" smtClean="0"/>
          </a:p>
        </p:txBody>
      </p:sp>
      <p:sp>
        <p:nvSpPr>
          <p:cNvPr id="155650" name="Rectangle 2"/>
          <p:cNvSpPr>
            <a:spLocks noGrp="1" noChangeArrowheads="1"/>
          </p:cNvSpPr>
          <p:nvPr>
            <p:ph type="title"/>
          </p:nvPr>
        </p:nvSpPr>
        <p:spPr/>
        <p:txBody>
          <a:bodyPr/>
          <a:lstStyle/>
          <a:p>
            <a:pPr eaLnBrk="1" hangingPunct="1">
              <a:defRPr/>
            </a:pPr>
            <a:r>
              <a:rPr lang="zh-CN" altLang="en-US" smtClean="0"/>
              <a:t>基本思想和要求</a:t>
            </a:r>
            <a:endParaRPr lang="zh-CN" altLang="en-US" smtClean="0"/>
          </a:p>
        </p:txBody>
      </p:sp>
      <p:sp>
        <p:nvSpPr>
          <p:cNvPr id="371716" name="Rectangle 4"/>
          <p:cNvSpPr>
            <a:spLocks noChangeArrowheads="1"/>
          </p:cNvSpPr>
          <p:nvPr/>
        </p:nvSpPr>
        <p:spPr bwMode="auto">
          <a:xfrm>
            <a:off x="683592" y="2276872"/>
            <a:ext cx="7416800" cy="100806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设计</a:t>
            </a:r>
            <a:r>
              <a:rPr kumimoji="1" lang="zh-CN" altLang="en-US" sz="3600" b="1">
                <a:solidFill>
                  <a:srgbClr val="FF0000"/>
                </a:solidFill>
              </a:rPr>
              <a:t>公钥算法的</a:t>
            </a:r>
            <a:r>
              <a:rPr kumimoji="1" lang="zh-CN" altLang="en-US" sz="3600" b="1" smtClean="0">
                <a:solidFill>
                  <a:srgbClr val="FF0000"/>
                </a:solidFill>
              </a:rPr>
              <a:t>关键</a:t>
            </a:r>
            <a:endParaRPr kumimoji="1" lang="zh-CN" altLang="en-US" sz="3600" b="1">
              <a:solidFill>
                <a:srgbClr val="FF0000"/>
              </a:solidFill>
            </a:endParaRPr>
          </a:p>
        </p:txBody>
      </p:sp>
      <p:sp>
        <p:nvSpPr>
          <p:cNvPr id="371717" name="Rectangle 5"/>
          <p:cNvSpPr>
            <a:spLocks noChangeArrowheads="1"/>
          </p:cNvSpPr>
          <p:nvPr/>
        </p:nvSpPr>
        <p:spPr bwMode="auto">
          <a:xfrm>
            <a:off x="684138" y="3717827"/>
            <a:ext cx="7416800" cy="8633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陷门</a:t>
            </a:r>
            <a:r>
              <a:rPr kumimoji="1" lang="zh-CN" altLang="en-US" sz="3600" b="1">
                <a:solidFill>
                  <a:srgbClr val="FF0000"/>
                </a:solidFill>
              </a:rPr>
              <a:t>单向函数</a:t>
            </a:r>
            <a:endParaRPr kumimoji="1" lang="zh-CN" altLang="en-US" sz="3600" b="1">
              <a:solidFill>
                <a:srgbClr val="FF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1716"/>
                                        </p:tgtEl>
                                        <p:attrNameLst>
                                          <p:attrName>style.visibility</p:attrName>
                                        </p:attrNameLst>
                                      </p:cBhvr>
                                      <p:to>
                                        <p:strVal val="visible"/>
                                      </p:to>
                                    </p:set>
                                    <p:anim calcmode="lin" valueType="num">
                                      <p:cBhvr additive="base">
                                        <p:cTn id="7" dur="500" fill="hold"/>
                                        <p:tgtEl>
                                          <p:spTgt spid="371716"/>
                                        </p:tgtEl>
                                        <p:attrNameLst>
                                          <p:attrName>ppt_x</p:attrName>
                                        </p:attrNameLst>
                                      </p:cBhvr>
                                      <p:tavLst>
                                        <p:tav tm="0">
                                          <p:val>
                                            <p:strVal val="#ppt_x"/>
                                          </p:val>
                                        </p:tav>
                                        <p:tav tm="100000">
                                          <p:val>
                                            <p:strVal val="#ppt_x"/>
                                          </p:val>
                                        </p:tav>
                                      </p:tavLst>
                                    </p:anim>
                                    <p:anim calcmode="lin" valueType="num">
                                      <p:cBhvr additive="base">
                                        <p:cTn id="8" dur="500" fill="hold"/>
                                        <p:tgtEl>
                                          <p:spTgt spid="3717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1717"/>
                                        </p:tgtEl>
                                        <p:attrNameLst>
                                          <p:attrName>style.visibility</p:attrName>
                                        </p:attrNameLst>
                                      </p:cBhvr>
                                      <p:to>
                                        <p:strVal val="visible"/>
                                      </p:to>
                                    </p:set>
                                    <p:anim calcmode="lin" valueType="num">
                                      <p:cBhvr additive="base">
                                        <p:cTn id="13" dur="500" fill="hold"/>
                                        <p:tgtEl>
                                          <p:spTgt spid="371717"/>
                                        </p:tgtEl>
                                        <p:attrNameLst>
                                          <p:attrName>ppt_x</p:attrName>
                                        </p:attrNameLst>
                                      </p:cBhvr>
                                      <p:tavLst>
                                        <p:tav tm="0">
                                          <p:val>
                                            <p:strVal val="#ppt_x"/>
                                          </p:val>
                                        </p:tav>
                                        <p:tav tm="100000">
                                          <p:val>
                                            <p:strVal val="#ppt_x"/>
                                          </p:val>
                                        </p:tav>
                                      </p:tavLst>
                                    </p:anim>
                                    <p:anim calcmode="lin" valueType="num">
                                      <p:cBhvr additive="base">
                                        <p:cTn id="14" dur="500" fill="hold"/>
                                        <p:tgtEl>
                                          <p:spTgt spid="371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nimBg="1"/>
      <p:bldP spid="37171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en-US" altLang="zh-CN" dirty="0" smtClean="0"/>
              <a:t>1. </a:t>
            </a:r>
            <a:r>
              <a:rPr lang="zh-CN" altLang="en-US" dirty="0" smtClean="0"/>
              <a:t>独立随机选取两大素数</a:t>
            </a:r>
            <a:r>
              <a:rPr lang="en-US" altLang="zh-CN" dirty="0" smtClean="0"/>
              <a:t>p</a:t>
            </a:r>
            <a:r>
              <a:rPr lang="zh-CN" altLang="en-US" dirty="0" smtClean="0"/>
              <a:t>和</a:t>
            </a:r>
            <a:r>
              <a:rPr lang="en-US" altLang="zh-CN" dirty="0" smtClean="0"/>
              <a:t>q(100</a:t>
            </a:r>
            <a:r>
              <a:rPr lang="zh-CN" altLang="en-US" dirty="0" smtClean="0"/>
              <a:t>～</a:t>
            </a:r>
            <a:r>
              <a:rPr lang="en-US" altLang="zh-CN" dirty="0" smtClean="0"/>
              <a:t>200</a:t>
            </a:r>
            <a:r>
              <a:rPr lang="zh-CN" altLang="en-US" dirty="0" smtClean="0"/>
              <a:t>位十进制），保密</a:t>
            </a:r>
            <a:endParaRPr lang="en-US" altLang="zh-CN" dirty="0" smtClean="0"/>
          </a:p>
          <a:p>
            <a:r>
              <a:rPr lang="en-US" altLang="zh-CN" dirty="0" smtClean="0"/>
              <a:t>2. </a:t>
            </a:r>
            <a:r>
              <a:rPr lang="zh-CN" altLang="en-US" dirty="0" smtClean="0"/>
              <a:t>计算模数</a:t>
            </a:r>
            <a:r>
              <a:rPr lang="en-US" altLang="zh-CN" dirty="0" smtClean="0"/>
              <a:t>n=</a:t>
            </a:r>
            <a:r>
              <a:rPr lang="en-US" altLang="zh-CN" dirty="0" err="1" smtClean="0"/>
              <a:t>p×q</a:t>
            </a:r>
            <a:endParaRPr lang="en-US" altLang="zh-CN" dirty="0" smtClean="0"/>
          </a:p>
          <a:p>
            <a:r>
              <a:rPr lang="en-US" altLang="zh-CN" dirty="0" smtClean="0">
                <a:sym typeface="Symbol" panose="05050102010706020507" pitchFamily="18" charset="2"/>
              </a:rPr>
              <a:t>3. </a:t>
            </a:r>
            <a:r>
              <a:rPr lang="zh-CN" altLang="en-US" dirty="0" smtClean="0">
                <a:sym typeface="Symbol" panose="05050102010706020507" pitchFamily="18" charset="2"/>
              </a:rPr>
              <a:t>计算欧拉函数</a:t>
            </a:r>
            <a:r>
              <a:rPr lang="en-US" altLang="zh-CN" dirty="0" smtClean="0"/>
              <a:t>(n)=(p</a:t>
            </a:r>
            <a:r>
              <a:rPr lang="zh-CN" altLang="en-US" dirty="0" smtClean="0"/>
              <a:t>－</a:t>
            </a:r>
            <a:r>
              <a:rPr lang="en-US" altLang="zh-CN" dirty="0" smtClean="0"/>
              <a:t>1)(q</a:t>
            </a:r>
            <a:r>
              <a:rPr lang="zh-CN" altLang="en-US" dirty="0" smtClean="0"/>
              <a:t>－</a:t>
            </a:r>
            <a:r>
              <a:rPr lang="en-US" altLang="zh-CN" dirty="0" smtClean="0"/>
              <a:t>1)</a:t>
            </a:r>
            <a:r>
              <a:rPr lang="zh-CN" altLang="en-US" dirty="0" smtClean="0"/>
              <a:t>，保密并销毁</a:t>
            </a:r>
            <a:r>
              <a:rPr lang="en-US" altLang="zh-CN" dirty="0" smtClean="0"/>
              <a:t>p</a:t>
            </a:r>
            <a:r>
              <a:rPr lang="zh-CN" altLang="en-US" dirty="0"/>
              <a:t>和</a:t>
            </a:r>
            <a:r>
              <a:rPr lang="en-US" altLang="zh-CN" dirty="0" smtClean="0"/>
              <a:t>q</a:t>
            </a:r>
            <a:endParaRPr lang="en-US" altLang="zh-CN" dirty="0" smtClean="0"/>
          </a:p>
          <a:p>
            <a:r>
              <a:rPr lang="en-US" altLang="zh-CN" dirty="0" smtClean="0"/>
              <a:t>4. </a:t>
            </a:r>
            <a:r>
              <a:rPr lang="zh-CN" altLang="en-US" dirty="0" smtClean="0"/>
              <a:t>随机选一整数</a:t>
            </a:r>
            <a:r>
              <a:rPr lang="en-US" altLang="zh-CN" dirty="0" smtClean="0"/>
              <a:t>e</a:t>
            </a:r>
            <a:r>
              <a:rPr lang="zh-CN" altLang="en-US" dirty="0" smtClean="0"/>
              <a:t>，</a:t>
            </a:r>
            <a:r>
              <a:rPr lang="en-US" altLang="zh-CN" dirty="0" smtClean="0"/>
              <a:t>1</a:t>
            </a:r>
            <a:r>
              <a:rPr lang="en-US" altLang="zh-CN" dirty="0" smtClean="0">
                <a:sym typeface="Symbol" panose="05050102010706020507" pitchFamily="18" charset="2"/>
              </a:rPr>
              <a:t></a:t>
            </a:r>
            <a:r>
              <a:rPr lang="en-US" altLang="zh-CN" dirty="0" smtClean="0"/>
              <a:t>e&lt;</a:t>
            </a:r>
            <a:r>
              <a:rPr lang="en-US" altLang="zh-CN" dirty="0" smtClean="0">
                <a:sym typeface="Symbol" panose="05050102010706020507" pitchFamily="18" charset="2"/>
              </a:rPr>
              <a:t></a:t>
            </a:r>
            <a:r>
              <a:rPr lang="en-US" altLang="zh-CN" dirty="0" smtClean="0"/>
              <a:t>(n)</a:t>
            </a:r>
            <a:r>
              <a:rPr lang="zh-CN" altLang="en-US" dirty="0" smtClean="0"/>
              <a:t>，</a:t>
            </a:r>
            <a:r>
              <a:rPr lang="en-US" altLang="zh-CN" dirty="0" err="1" smtClean="0"/>
              <a:t>gcd</a:t>
            </a:r>
            <a:r>
              <a:rPr lang="en-US" altLang="zh-CN" dirty="0" smtClean="0"/>
              <a:t>(</a:t>
            </a:r>
            <a:r>
              <a:rPr lang="en-US" altLang="zh-CN" dirty="0" smtClean="0">
                <a:sym typeface="Symbol" panose="05050102010706020507" pitchFamily="18" charset="2"/>
              </a:rPr>
              <a:t></a:t>
            </a:r>
            <a:r>
              <a:rPr lang="en-US" altLang="zh-CN" dirty="0" smtClean="0"/>
              <a:t>(n), e)=1</a:t>
            </a:r>
            <a:r>
              <a:rPr lang="zh-CN" altLang="en-US" dirty="0" smtClean="0"/>
              <a:t>，以</a:t>
            </a:r>
            <a:r>
              <a:rPr lang="en-US" altLang="zh-CN" dirty="0" smtClean="0"/>
              <a:t>n</a:t>
            </a:r>
            <a:r>
              <a:rPr lang="zh-CN" altLang="en-US" dirty="0" smtClean="0"/>
              <a:t>、</a:t>
            </a:r>
            <a:r>
              <a:rPr lang="en-US" altLang="zh-CN" dirty="0" smtClean="0"/>
              <a:t>e</a:t>
            </a:r>
            <a:r>
              <a:rPr lang="zh-CN" altLang="en-US" dirty="0" smtClean="0"/>
              <a:t>为公</a:t>
            </a:r>
            <a:r>
              <a:rPr lang="zh-CN" altLang="en-US" dirty="0"/>
              <a:t>钥，公开</a:t>
            </a:r>
            <a:endParaRPr lang="en-US" altLang="zh-CN" dirty="0" smtClean="0"/>
          </a:p>
          <a:p>
            <a:r>
              <a:rPr lang="en-US" altLang="zh-CN" dirty="0" smtClean="0"/>
              <a:t>5. </a:t>
            </a:r>
            <a:r>
              <a:rPr lang="zh-CN" altLang="en-US" dirty="0" smtClean="0"/>
              <a:t>计算</a:t>
            </a:r>
            <a:r>
              <a:rPr lang="zh-CN" altLang="en-US" dirty="0"/>
              <a:t>出</a:t>
            </a:r>
            <a:r>
              <a:rPr lang="en-US" altLang="zh-CN" dirty="0"/>
              <a:t>d，</a:t>
            </a:r>
            <a:r>
              <a:rPr lang="zh-CN" altLang="en-US" dirty="0"/>
              <a:t>使之满足</a:t>
            </a:r>
            <a:r>
              <a:rPr lang="en-US" altLang="zh-CN" dirty="0" err="1"/>
              <a:t>d×e</a:t>
            </a:r>
            <a:r>
              <a:rPr lang="en-US" altLang="zh-CN" dirty="0"/>
              <a:t> </a:t>
            </a:r>
            <a:r>
              <a:rPr lang="en-US" altLang="zh-CN" dirty="0" smtClean="0"/>
              <a:t>% </a:t>
            </a:r>
            <a:r>
              <a:rPr lang="en-US" altLang="zh-CN" dirty="0">
                <a:sym typeface="Symbol" panose="05050102010706020507" pitchFamily="18" charset="2"/>
              </a:rPr>
              <a:t></a:t>
            </a:r>
            <a:r>
              <a:rPr lang="en-US" altLang="zh-CN" dirty="0"/>
              <a:t>(n) ≡</a:t>
            </a:r>
            <a:r>
              <a:rPr lang="en-US" altLang="zh-CN" dirty="0" smtClean="0"/>
              <a:t>1</a:t>
            </a:r>
            <a:r>
              <a:rPr lang="zh-CN" altLang="en-US" dirty="0" smtClean="0"/>
              <a:t>，以</a:t>
            </a:r>
            <a:r>
              <a:rPr lang="en-US" altLang="zh-CN" dirty="0" smtClean="0"/>
              <a:t>d</a:t>
            </a:r>
            <a:r>
              <a:rPr lang="zh-CN" altLang="en-US" dirty="0" smtClean="0"/>
              <a:t>为私钥</a:t>
            </a:r>
            <a:endParaRPr lang="en-US" altLang="zh-CN" dirty="0" smtClean="0"/>
          </a:p>
        </p:txBody>
      </p:sp>
      <p:sp>
        <p:nvSpPr>
          <p:cNvPr id="3" name="标题 2"/>
          <p:cNvSpPr>
            <a:spLocks noGrp="1"/>
          </p:cNvSpPr>
          <p:nvPr>
            <p:ph type="title"/>
          </p:nvPr>
        </p:nvSpPr>
        <p:spPr/>
        <p:txBody>
          <a:bodyPr/>
          <a:lstStyle/>
          <a:p>
            <a:r>
              <a:rPr lang="en-US" altLang="zh-CN" smtClean="0"/>
              <a:t>RSA</a:t>
            </a:r>
            <a:r>
              <a:rPr lang="zh-CN" altLang="en-US" smtClean="0"/>
              <a:t>密码算法</a:t>
            </a:r>
            <a:r>
              <a:rPr lang="en-US" altLang="zh-CN" smtClean="0"/>
              <a:t>——</a:t>
            </a:r>
            <a:r>
              <a:rPr lang="zh-CN" altLang="en-US" smtClean="0"/>
              <a:t>一对密钥</a:t>
            </a:r>
            <a:endParaRPr lang="zh-CN" altLang="en-US"/>
          </a:p>
        </p:txBody>
      </p:sp>
    </p:spTree>
  </p:cSld>
  <p:clrMapOvr>
    <a:masterClrMapping/>
  </p:clrMapOvr>
  <p:transition spd="slow">
    <p:pull/>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zh-CN" altLang="en-US" smtClean="0"/>
              <a:t>加密：公钥</a:t>
            </a:r>
            <a:r>
              <a:rPr lang="en-US" altLang="zh-CN" smtClean="0"/>
              <a:t>n</a:t>
            </a:r>
            <a:r>
              <a:rPr lang="zh-CN" altLang="en-US" smtClean="0"/>
              <a:t>、</a:t>
            </a:r>
            <a:r>
              <a:rPr lang="en-US" altLang="zh-CN" smtClean="0"/>
              <a:t>e</a:t>
            </a:r>
            <a:endParaRPr lang="en-US" altLang="zh-CN" smtClean="0"/>
          </a:p>
          <a:p>
            <a:pPr lvl="1"/>
            <a:r>
              <a:rPr lang="en-US" altLang="zh-CN" smtClean="0"/>
              <a:t>m</a:t>
            </a:r>
            <a:r>
              <a:rPr lang="en-US" altLang="zh-CN" baseline="30000" smtClean="0"/>
              <a:t>e</a:t>
            </a:r>
            <a:r>
              <a:rPr lang="en-US" altLang="zh-CN" smtClean="0"/>
              <a:t>  % n=c</a:t>
            </a:r>
            <a:endParaRPr lang="en-US" altLang="zh-CN" smtClean="0"/>
          </a:p>
          <a:p>
            <a:r>
              <a:rPr lang="zh-CN" altLang="en-US" smtClean="0"/>
              <a:t>解密：私钥</a:t>
            </a:r>
            <a:r>
              <a:rPr lang="en-US" altLang="zh-CN" smtClean="0"/>
              <a:t>d</a:t>
            </a:r>
            <a:endParaRPr lang="en-US" altLang="zh-CN" smtClean="0"/>
          </a:p>
          <a:p>
            <a:pPr lvl="1"/>
            <a:r>
              <a:rPr lang="en-US" altLang="zh-CN" smtClean="0"/>
              <a:t>c</a:t>
            </a:r>
            <a:r>
              <a:rPr lang="en-US" altLang="zh-CN" baseline="30000" smtClean="0"/>
              <a:t>d</a:t>
            </a:r>
            <a:r>
              <a:rPr lang="en-US" altLang="zh-CN" smtClean="0"/>
              <a:t>  % n=m</a:t>
            </a:r>
            <a:endParaRPr lang="en-US" altLang="zh-CN" b="1">
              <a:solidFill>
                <a:srgbClr val="C00000"/>
              </a:solidFill>
            </a:endParaRPr>
          </a:p>
        </p:txBody>
      </p:sp>
      <p:sp>
        <p:nvSpPr>
          <p:cNvPr id="3" name="标题 2"/>
          <p:cNvSpPr>
            <a:spLocks noGrp="1"/>
          </p:cNvSpPr>
          <p:nvPr>
            <p:ph type="title"/>
          </p:nvPr>
        </p:nvSpPr>
        <p:spPr/>
        <p:txBody>
          <a:bodyPr/>
          <a:lstStyle/>
          <a:p>
            <a:r>
              <a:rPr lang="en-US" altLang="zh-CN" smtClean="0"/>
              <a:t>RSA</a:t>
            </a:r>
            <a:r>
              <a:rPr lang="zh-CN" altLang="en-US" smtClean="0"/>
              <a:t>密码算法</a:t>
            </a:r>
            <a:r>
              <a:rPr lang="en-US" altLang="zh-CN" smtClean="0"/>
              <a:t>——</a:t>
            </a:r>
            <a:r>
              <a:rPr lang="zh-CN" altLang="en-US" smtClean="0"/>
              <a:t>两个算法 </a:t>
            </a:r>
            <a:endParaRPr lang="zh-CN" altLang="en-US"/>
          </a:p>
        </p:txBody>
      </p:sp>
    </p:spTree>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normAutofit fontScale="70000" lnSpcReduction="20000"/>
          </a:bodyPr>
          <a:lstStyle/>
          <a:p>
            <a:r>
              <a:rPr lang="zh-CN" altLang="en-AU" smtClean="0"/>
              <a:t>加密（</a:t>
            </a:r>
            <a:r>
              <a:rPr lang="en-US" altLang="zh-CN" smtClean="0"/>
              <a:t>Encipherment</a:t>
            </a:r>
            <a:r>
              <a:rPr lang="zh-CN" altLang="en-US" smtClean="0"/>
              <a:t>）</a:t>
            </a:r>
            <a:endParaRPr lang="zh-CN" altLang="en-US" smtClean="0"/>
          </a:p>
          <a:p>
            <a:pPr lvl="1"/>
            <a:r>
              <a:rPr lang="zh-CN" altLang="en-US" smtClean="0"/>
              <a:t>为数据、通信业务流信息提供机密性，还为其他安全机制提供支撑 </a:t>
            </a:r>
            <a:endParaRPr lang="zh-CN" altLang="en-US" smtClean="0"/>
          </a:p>
          <a:p>
            <a:r>
              <a:rPr lang="zh-CN" altLang="en-US" smtClean="0"/>
              <a:t>数字签名机制（</a:t>
            </a:r>
            <a:r>
              <a:rPr lang="en-US" altLang="zh-CN" smtClean="0"/>
              <a:t>digital signatures</a:t>
            </a:r>
            <a:r>
              <a:rPr lang="zh-CN" altLang="en-US" smtClean="0"/>
              <a:t>）</a:t>
            </a:r>
            <a:endParaRPr lang="zh-CN" altLang="en-US" smtClean="0"/>
          </a:p>
          <a:p>
            <a:pPr lvl="1"/>
            <a:r>
              <a:rPr lang="zh-CN" altLang="en-US" smtClean="0"/>
              <a:t>签名技术的数字化 </a:t>
            </a:r>
            <a:endParaRPr lang="zh-CN" altLang="en-US" smtClean="0"/>
          </a:p>
          <a:p>
            <a:r>
              <a:rPr lang="zh-CN" altLang="en-US" smtClean="0"/>
              <a:t>访问控制机制（</a:t>
            </a:r>
            <a:r>
              <a:rPr lang="en-US" altLang="zh-CN" smtClean="0"/>
              <a:t>access controls</a:t>
            </a:r>
            <a:r>
              <a:rPr lang="zh-CN" altLang="en-US" smtClean="0"/>
              <a:t>） </a:t>
            </a:r>
            <a:endParaRPr lang="zh-CN" altLang="en-US" smtClean="0"/>
          </a:p>
          <a:p>
            <a:pPr lvl="1"/>
            <a:r>
              <a:rPr lang="zh-CN" altLang="en-US" smtClean="0"/>
              <a:t>保护受保护的资源不被非授权使用</a:t>
            </a:r>
            <a:endParaRPr lang="zh-CN" altLang="en-US" smtClean="0"/>
          </a:p>
          <a:p>
            <a:r>
              <a:rPr lang="zh-CN" altLang="en-US" smtClean="0"/>
              <a:t>数据完整性机制（</a:t>
            </a:r>
            <a:r>
              <a:rPr lang="en-US" altLang="zh-CN" smtClean="0"/>
              <a:t>data integrity</a:t>
            </a:r>
            <a:r>
              <a:rPr lang="zh-CN" altLang="en-US" smtClean="0"/>
              <a:t>）</a:t>
            </a:r>
            <a:endParaRPr lang="zh-CN" altLang="en-US" smtClean="0"/>
          </a:p>
          <a:p>
            <a:pPr lvl="1"/>
            <a:r>
              <a:rPr lang="zh-CN" altLang="en-US" smtClean="0"/>
              <a:t>指确保接收方接收到的数据是发送方所发送的数据 </a:t>
            </a:r>
            <a:endParaRPr lang="zh-CN" altLang="en-US" smtClean="0"/>
          </a:p>
          <a:p>
            <a:r>
              <a:rPr lang="zh-CN" altLang="en-US" smtClean="0"/>
              <a:t>认证交换机制（</a:t>
            </a:r>
            <a:r>
              <a:rPr lang="en-US" altLang="zh-CN" smtClean="0"/>
              <a:t>authentication exchange</a:t>
            </a:r>
            <a:r>
              <a:rPr lang="zh-CN" altLang="en-US" smtClean="0"/>
              <a:t>） </a:t>
            </a:r>
            <a:endParaRPr lang="zh-CN" altLang="en-US" smtClean="0"/>
          </a:p>
          <a:p>
            <a:pPr lvl="1"/>
            <a:r>
              <a:rPr lang="zh-CN" altLang="en-US" smtClean="0"/>
              <a:t>在认证者和被认证者之间共享某些信息实现认证</a:t>
            </a:r>
            <a:endParaRPr lang="zh-CN" altLang="en-US" smtClean="0"/>
          </a:p>
          <a:p>
            <a:r>
              <a:rPr lang="zh-CN" altLang="en-US" smtClean="0"/>
              <a:t>业务填充机制（</a:t>
            </a:r>
            <a:r>
              <a:rPr lang="en-US" altLang="zh-CN" smtClean="0"/>
              <a:t>traffic padding</a:t>
            </a:r>
            <a:r>
              <a:rPr lang="zh-CN" altLang="en-US" smtClean="0"/>
              <a:t>）</a:t>
            </a:r>
            <a:endParaRPr lang="zh-CN" altLang="en-US" smtClean="0"/>
          </a:p>
          <a:p>
            <a:pPr lvl="1"/>
            <a:r>
              <a:rPr lang="zh-CN" altLang="en-US" smtClean="0"/>
              <a:t>发送额外数据掩盖正常通信流量特征，保护业务流机密性</a:t>
            </a:r>
            <a:endParaRPr lang="zh-CN" altLang="en-US" smtClean="0"/>
          </a:p>
          <a:p>
            <a:r>
              <a:rPr lang="zh-CN" altLang="en-AU" smtClean="0"/>
              <a:t>路由控制（</a:t>
            </a:r>
            <a:r>
              <a:rPr lang="en-US" altLang="zh-CN" smtClean="0"/>
              <a:t>Routing Control</a:t>
            </a:r>
            <a:r>
              <a:rPr lang="zh-CN" altLang="en-US" smtClean="0"/>
              <a:t>）</a:t>
            </a:r>
            <a:endParaRPr lang="zh-CN" altLang="en-US" smtClean="0"/>
          </a:p>
          <a:p>
            <a:pPr lvl="1"/>
            <a:r>
              <a:rPr lang="zh-CN" altLang="en-US" smtClean="0"/>
              <a:t>控制路由过程进行安全保护 </a:t>
            </a:r>
            <a:endParaRPr lang="zh-CN" altLang="en-US" smtClean="0"/>
          </a:p>
          <a:p>
            <a:r>
              <a:rPr lang="zh-CN" altLang="en-AU" smtClean="0"/>
              <a:t>公正机制（</a:t>
            </a:r>
            <a:r>
              <a:rPr lang="en-US" altLang="zh-CN" smtClean="0"/>
              <a:t>Notarization</a:t>
            </a:r>
            <a:r>
              <a:rPr lang="zh-CN" altLang="en-US" smtClean="0"/>
              <a:t>）</a:t>
            </a:r>
            <a:endParaRPr lang="zh-CN" altLang="en-US" smtClean="0"/>
          </a:p>
          <a:p>
            <a:pPr lvl="1"/>
            <a:r>
              <a:rPr lang="zh-CN" altLang="en-US" smtClean="0"/>
              <a:t>利用可信第三方来实现安全功能</a:t>
            </a:r>
            <a:endParaRPr lang="zh-CN" altLang="en-US" smtClean="0"/>
          </a:p>
        </p:txBody>
      </p:sp>
      <p:sp>
        <p:nvSpPr>
          <p:cNvPr id="559106" name="Rectangle 2"/>
          <p:cNvSpPr>
            <a:spLocks noGrp="1" noChangeArrowheads="1"/>
          </p:cNvSpPr>
          <p:nvPr>
            <p:ph type="title"/>
          </p:nvPr>
        </p:nvSpPr>
        <p:spPr/>
        <p:txBody>
          <a:bodyPr/>
          <a:lstStyle/>
          <a:p>
            <a:r>
              <a:rPr lang="en-US" smtClean="0"/>
              <a:t>X.800</a:t>
            </a:r>
            <a:r>
              <a:rPr lang="zh-CN" altLang="en-US" smtClean="0"/>
              <a:t>规定的安全机制</a:t>
            </a: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9107"/>
                                        </p:tgtEl>
                                        <p:attrNameLst>
                                          <p:attrName>style.visibility</p:attrName>
                                        </p:attrNameLst>
                                      </p:cBhvr>
                                      <p:to>
                                        <p:strVal val="visible"/>
                                      </p:to>
                                    </p:set>
                                    <p:anim calcmode="lin" valueType="num">
                                      <p:cBhvr additive="base">
                                        <p:cTn id="7" dur="500" fill="hold"/>
                                        <p:tgtEl>
                                          <p:spTgt spid="559107"/>
                                        </p:tgtEl>
                                        <p:attrNameLst>
                                          <p:attrName>ppt_x</p:attrName>
                                        </p:attrNameLst>
                                      </p:cBhvr>
                                      <p:tavLst>
                                        <p:tav tm="0">
                                          <p:val>
                                            <p:strVal val="#ppt_x"/>
                                          </p:val>
                                        </p:tav>
                                        <p:tav tm="100000">
                                          <p:val>
                                            <p:strVal val="#ppt_x"/>
                                          </p:val>
                                        </p:tav>
                                      </p:tavLst>
                                    </p:anim>
                                    <p:anim calcmode="lin" valueType="num">
                                      <p:cBhvr additive="base">
                                        <p:cTn id="8" dur="500" fill="hold"/>
                                        <p:tgtEl>
                                          <p:spTgt spid="559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公私钥可否相互推导，即已知</a:t>
            </a:r>
            <a:r>
              <a:rPr lang="en-US" altLang="zh-CN" dirty="0" smtClean="0"/>
              <a:t>e</a:t>
            </a:r>
            <a:r>
              <a:rPr lang="zh-CN" altLang="en-US" dirty="0" smtClean="0"/>
              <a:t>、</a:t>
            </a:r>
            <a:r>
              <a:rPr lang="en-US" altLang="zh-CN" dirty="0" smtClean="0"/>
              <a:t>n</a:t>
            </a:r>
            <a:r>
              <a:rPr lang="zh-CN" altLang="en-US" dirty="0" smtClean="0"/>
              <a:t>，破译</a:t>
            </a:r>
            <a:r>
              <a:rPr lang="en-US" altLang="zh-CN" dirty="0" smtClean="0"/>
              <a:t>d</a:t>
            </a:r>
            <a:endParaRPr lang="en-US" altLang="zh-CN" dirty="0" smtClean="0"/>
          </a:p>
          <a:p>
            <a:r>
              <a:rPr lang="en-US" altLang="zh-CN" dirty="0" smtClean="0"/>
              <a:t>de≡1 %</a:t>
            </a:r>
            <a:r>
              <a:rPr lang="en-US" altLang="zh-CN" dirty="0" smtClean="0">
                <a:sym typeface="Symbol" panose="05050102010706020507" pitchFamily="18" charset="2"/>
              </a:rPr>
              <a:t></a:t>
            </a:r>
            <a:r>
              <a:rPr lang="en-US" altLang="zh-CN" dirty="0" smtClean="0"/>
              <a:t>(n)</a:t>
            </a:r>
            <a:r>
              <a:rPr lang="zh-CN" altLang="en-US" dirty="0" smtClean="0"/>
              <a:t>，求</a:t>
            </a:r>
            <a:r>
              <a:rPr lang="en-US" altLang="zh-CN" dirty="0" smtClean="0">
                <a:sym typeface="Symbol" panose="05050102010706020507" pitchFamily="18" charset="2"/>
              </a:rPr>
              <a:t></a:t>
            </a:r>
            <a:r>
              <a:rPr lang="en-US" altLang="zh-CN" dirty="0" smtClean="0"/>
              <a:t>(n)</a:t>
            </a:r>
            <a:endParaRPr lang="en-US" altLang="zh-CN" dirty="0" smtClean="0"/>
          </a:p>
          <a:p>
            <a:r>
              <a:rPr lang="en-US" altLang="zh-CN" dirty="0" smtClean="0"/>
              <a:t>1</a:t>
            </a:r>
            <a:r>
              <a:rPr lang="zh-CN" altLang="en-US" dirty="0" smtClean="0"/>
              <a:t>）分解法</a:t>
            </a:r>
            <a:endParaRPr lang="en-US" altLang="zh-CN" dirty="0" smtClean="0"/>
          </a:p>
          <a:p>
            <a:pPr lvl="1"/>
            <a:r>
              <a:rPr lang="en-US" altLang="zh-CN" dirty="0" smtClean="0">
                <a:sym typeface="Symbol" panose="05050102010706020507" pitchFamily="18" charset="2"/>
              </a:rPr>
              <a:t>n= </a:t>
            </a:r>
            <a:r>
              <a:rPr lang="en-US" altLang="zh-CN" dirty="0" err="1" smtClean="0"/>
              <a:t>p×q</a:t>
            </a:r>
            <a:r>
              <a:rPr lang="zh-CN" altLang="en-US" dirty="0" smtClean="0"/>
              <a:t>，且</a:t>
            </a:r>
            <a:r>
              <a:rPr lang="en-US" altLang="zh-CN" dirty="0" smtClean="0"/>
              <a:t>p</a:t>
            </a:r>
            <a:r>
              <a:rPr lang="zh-CN" altLang="en-US" dirty="0" smtClean="0"/>
              <a:t>、</a:t>
            </a:r>
            <a:r>
              <a:rPr lang="en-US" altLang="zh-CN" dirty="0" smtClean="0"/>
              <a:t>q</a:t>
            </a:r>
            <a:r>
              <a:rPr lang="zh-CN" altLang="en-US" dirty="0" smtClean="0"/>
              <a:t>均为素数</a:t>
            </a:r>
            <a:endParaRPr lang="en-US" altLang="zh-CN" dirty="0" smtClean="0"/>
          </a:p>
          <a:p>
            <a:pPr lvl="1"/>
            <a:r>
              <a:rPr lang="en-US" altLang="zh-CN" dirty="0" smtClean="0">
                <a:sym typeface="Symbol" panose="05050102010706020507" pitchFamily="18" charset="2"/>
              </a:rPr>
              <a:t></a:t>
            </a:r>
            <a:r>
              <a:rPr lang="en-US" altLang="zh-CN" dirty="0" smtClean="0"/>
              <a:t>(n)=</a:t>
            </a:r>
            <a:r>
              <a:rPr lang="en-US" altLang="zh-CN" dirty="0" smtClean="0">
                <a:sym typeface="Symbol" panose="05050102010706020507" pitchFamily="18" charset="2"/>
              </a:rPr>
              <a:t></a:t>
            </a:r>
            <a:r>
              <a:rPr lang="en-US" altLang="zh-CN" dirty="0" smtClean="0"/>
              <a:t>(</a:t>
            </a:r>
            <a:r>
              <a:rPr lang="en-US" altLang="zh-CN" dirty="0" err="1" smtClean="0"/>
              <a:t>p×q</a:t>
            </a:r>
            <a:r>
              <a:rPr lang="en-US" altLang="zh-CN" dirty="0" smtClean="0"/>
              <a:t>)=(p-1)(q-1)</a:t>
            </a:r>
            <a:endParaRPr lang="en-US" altLang="zh-CN" dirty="0" smtClean="0"/>
          </a:p>
          <a:p>
            <a:pPr lvl="1"/>
            <a:r>
              <a:rPr lang="zh-CN" altLang="en-US" dirty="0" smtClean="0"/>
              <a:t>分解大数</a:t>
            </a:r>
            <a:r>
              <a:rPr lang="en-US" altLang="zh-CN" dirty="0" smtClean="0"/>
              <a:t>n</a:t>
            </a:r>
            <a:endParaRPr lang="en-US" altLang="zh-CN" dirty="0" smtClean="0"/>
          </a:p>
          <a:p>
            <a:r>
              <a:rPr lang="en-US" altLang="zh-CN" dirty="0" smtClean="0"/>
              <a:t>2</a:t>
            </a:r>
            <a:r>
              <a:rPr lang="zh-CN" altLang="en-US" dirty="0" smtClean="0"/>
              <a:t>）直接法</a:t>
            </a:r>
            <a:endParaRPr lang="en-US" altLang="zh-CN" dirty="0" smtClean="0"/>
          </a:p>
          <a:p>
            <a:pPr lvl="1"/>
            <a:r>
              <a:rPr lang="zh-CN" altLang="en-US" dirty="0" smtClean="0"/>
              <a:t>直接求</a:t>
            </a:r>
            <a:r>
              <a:rPr lang="zh-CN" altLang="en-US" dirty="0" smtClean="0">
                <a:sym typeface="Symbol" panose="05050102010706020507" pitchFamily="18" charset="2"/>
              </a:rPr>
              <a:t></a:t>
            </a:r>
            <a:r>
              <a:rPr lang="en-US" altLang="zh-CN" dirty="0" smtClean="0"/>
              <a:t>(n)</a:t>
            </a:r>
            <a:r>
              <a:rPr lang="zh-CN" altLang="en-US" dirty="0" smtClean="0"/>
              <a:t>，小于</a:t>
            </a:r>
            <a:r>
              <a:rPr lang="en-US" altLang="zh-CN" dirty="0" smtClean="0"/>
              <a:t>n</a:t>
            </a:r>
            <a:r>
              <a:rPr lang="zh-CN" altLang="en-US" dirty="0" smtClean="0"/>
              <a:t>且与</a:t>
            </a:r>
            <a:r>
              <a:rPr lang="en-US" altLang="zh-CN" dirty="0" smtClean="0"/>
              <a:t>n</a:t>
            </a:r>
            <a:r>
              <a:rPr lang="zh-CN" altLang="en-US" dirty="0" smtClean="0"/>
              <a:t>互素的</a:t>
            </a:r>
            <a:r>
              <a:rPr lang="zh-CN" altLang="en-US" dirty="0"/>
              <a:t>正整数</a:t>
            </a:r>
            <a:r>
              <a:rPr lang="zh-CN" altLang="en-US" dirty="0" smtClean="0"/>
              <a:t>个数</a:t>
            </a:r>
            <a:endParaRPr lang="en-US" altLang="zh-CN" dirty="0" smtClean="0"/>
          </a:p>
          <a:p>
            <a:pPr lvl="1"/>
            <a:r>
              <a:rPr lang="zh-CN" altLang="en-US" dirty="0" smtClean="0"/>
              <a:t>难度等价</a:t>
            </a:r>
            <a:r>
              <a:rPr lang="zh-CN" altLang="en-US" dirty="0"/>
              <a:t>于分解</a:t>
            </a:r>
            <a:r>
              <a:rPr lang="en-US" altLang="zh-CN" dirty="0"/>
              <a:t>n</a:t>
            </a:r>
            <a:endParaRPr lang="en-US" altLang="zh-CN" dirty="0"/>
          </a:p>
          <a:p>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en-US" altLang="zh-CN" smtClean="0"/>
              <a:t>RSA</a:t>
            </a:r>
            <a:r>
              <a:rPr lang="zh-CN" altLang="en-US" smtClean="0"/>
              <a:t>算法的安全性</a:t>
            </a:r>
            <a:endParaRPr lang="zh-CN" altLang="en-US"/>
          </a:p>
        </p:txBody>
      </p:sp>
      <p:sp>
        <p:nvSpPr>
          <p:cNvPr id="4" name="灯片编号占位符 3"/>
          <p:cNvSpPr>
            <a:spLocks noGrp="1"/>
          </p:cNvSpPr>
          <p:nvPr>
            <p:ph type="sldNum" sz="quarter" idx="4294967295"/>
          </p:nvPr>
        </p:nvSpPr>
        <p:spPr/>
        <p:txBody>
          <a:bodyPr/>
          <a:lstStyle/>
          <a:p>
            <a:fld id="{C1C9297D-50FE-4CE4-BB8E-D1296749EF6A}"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mtClean="0"/>
              <a:t>1</a:t>
            </a:r>
            <a:r>
              <a:rPr lang="zh-CN" altLang="en-US" smtClean="0"/>
              <a:t>）运算速度慢</a:t>
            </a:r>
            <a:endParaRPr lang="zh-CN" altLang="en-US" smtClean="0"/>
          </a:p>
          <a:p>
            <a:pPr lvl="1"/>
            <a:r>
              <a:rPr lang="zh-CN" altLang="en-US" smtClean="0"/>
              <a:t>大数计算，</a:t>
            </a:r>
            <a:r>
              <a:rPr lang="en-US" altLang="zh-CN" smtClean="0"/>
              <a:t>RSA</a:t>
            </a:r>
            <a:r>
              <a:rPr lang="zh-CN" altLang="en-US" smtClean="0"/>
              <a:t>最快也比</a:t>
            </a:r>
            <a:r>
              <a:rPr lang="en-US" altLang="zh-CN" smtClean="0"/>
              <a:t>DES</a:t>
            </a:r>
            <a:r>
              <a:rPr lang="zh-CN" altLang="en-US" smtClean="0"/>
              <a:t>慢上</a:t>
            </a:r>
            <a:r>
              <a:rPr lang="en-US" altLang="zh-CN" smtClean="0"/>
              <a:t>100</a:t>
            </a:r>
            <a:r>
              <a:rPr lang="zh-CN" altLang="en-US" smtClean="0"/>
              <a:t>倍，一般只用于少量数据加密。</a:t>
            </a:r>
            <a:endParaRPr lang="zh-CN" altLang="en-US" smtClean="0"/>
          </a:p>
          <a:p>
            <a:r>
              <a:rPr lang="en-US" altLang="zh-CN" smtClean="0"/>
              <a:t>2</a:t>
            </a:r>
            <a:r>
              <a:rPr lang="zh-CN" altLang="en-US" smtClean="0"/>
              <a:t>）产生密钥烦琐</a:t>
            </a:r>
            <a:endParaRPr lang="zh-CN" altLang="en-US" smtClean="0"/>
          </a:p>
          <a:p>
            <a:pPr lvl="1"/>
            <a:r>
              <a:rPr lang="zh-CN" altLang="en-US" smtClean="0"/>
              <a:t>受素数产生技术的限制</a:t>
            </a:r>
            <a:endParaRPr lang="zh-CN" altLang="en-US" smtClean="0"/>
          </a:p>
          <a:p>
            <a:endParaRPr lang="zh-CN" altLang="en-US"/>
          </a:p>
        </p:txBody>
      </p:sp>
      <p:sp>
        <p:nvSpPr>
          <p:cNvPr id="3" name="标题 2"/>
          <p:cNvSpPr>
            <a:spLocks noGrp="1"/>
          </p:cNvSpPr>
          <p:nvPr>
            <p:ph type="title"/>
          </p:nvPr>
        </p:nvSpPr>
        <p:spPr/>
        <p:txBody>
          <a:bodyPr/>
          <a:lstStyle/>
          <a:p>
            <a:r>
              <a:rPr lang="en-US" altLang="zh-CN" smtClean="0"/>
              <a:t>RSA</a:t>
            </a:r>
            <a:r>
              <a:rPr lang="zh-CN" altLang="en-US" smtClean="0"/>
              <a:t>的主要缺点</a:t>
            </a:r>
            <a:endParaRPr lang="zh-CN" altLang="en-US"/>
          </a:p>
        </p:txBody>
      </p:sp>
    </p:spTree>
  </p:cSld>
  <p:clrMapOvr>
    <a:masterClrMapping/>
  </p:clrMapOvr>
  <p:transition spd="slow">
    <p:pull/>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mtClean="0"/>
              <a:t>对称</a:t>
            </a:r>
            <a:endParaRPr lang="en-US" altLang="zh-CN" smtClean="0"/>
          </a:p>
          <a:p>
            <a:pPr lvl="1"/>
            <a:r>
              <a:rPr lang="zh-CN" altLang="en-US" smtClean="0"/>
              <a:t>优点：</a:t>
            </a:r>
            <a:endParaRPr lang="en-US" altLang="zh-CN" smtClean="0"/>
          </a:p>
          <a:p>
            <a:pPr lvl="2"/>
            <a:r>
              <a:rPr lang="zh-CN" altLang="en-US" smtClean="0"/>
              <a:t>计算</a:t>
            </a:r>
            <a:r>
              <a:rPr lang="zh-CN" altLang="en-US"/>
              <a:t>开销小，算法简单</a:t>
            </a:r>
            <a:r>
              <a:rPr lang="zh-CN" altLang="en-US" smtClean="0"/>
              <a:t>，</a:t>
            </a:r>
            <a:r>
              <a:rPr lang="zh-CN" altLang="en-US"/>
              <a:t>密钥较短，</a:t>
            </a:r>
            <a:r>
              <a:rPr lang="zh-CN" altLang="en-US" smtClean="0"/>
              <a:t>加密</a:t>
            </a:r>
            <a:r>
              <a:rPr lang="zh-CN" altLang="en-US"/>
              <a:t>速度快</a:t>
            </a:r>
            <a:r>
              <a:rPr lang="zh-CN" altLang="en-US" smtClean="0"/>
              <a:t>，目前</a:t>
            </a:r>
            <a:r>
              <a:rPr lang="zh-CN" altLang="en-US"/>
              <a:t>用于信息加密的主要算法</a:t>
            </a:r>
            <a:r>
              <a:rPr lang="zh-CN" altLang="en-US" smtClean="0"/>
              <a:t>。</a:t>
            </a:r>
            <a:endParaRPr lang="en-US" altLang="zh-CN" smtClean="0"/>
          </a:p>
          <a:p>
            <a:pPr lvl="1"/>
            <a:r>
              <a:rPr lang="zh-CN" altLang="en-US" smtClean="0"/>
              <a:t>缺陷：</a:t>
            </a:r>
            <a:endParaRPr lang="en-US" altLang="zh-CN" smtClean="0"/>
          </a:p>
          <a:p>
            <a:pPr lvl="2"/>
            <a:r>
              <a:rPr lang="zh-CN" altLang="en-US"/>
              <a:t>规模</a:t>
            </a:r>
            <a:r>
              <a:rPr lang="zh-CN" altLang="en-US" smtClean="0"/>
              <a:t>复杂</a:t>
            </a:r>
            <a:endParaRPr lang="en-US" altLang="zh-CN" smtClean="0"/>
          </a:p>
          <a:p>
            <a:pPr lvl="2"/>
            <a:r>
              <a:rPr lang="zh-CN" altLang="en-US" smtClean="0"/>
              <a:t>通信前安全密钥交换</a:t>
            </a:r>
            <a:endParaRPr lang="en-US" altLang="zh-CN" smtClean="0"/>
          </a:p>
          <a:p>
            <a:pPr lvl="2"/>
            <a:r>
              <a:rPr lang="zh-CN" altLang="en-US" smtClean="0"/>
              <a:t>没法鉴别，无法签名</a:t>
            </a:r>
            <a:endParaRPr lang="en-US" altLang="zh-CN"/>
          </a:p>
          <a:p>
            <a:r>
              <a:rPr lang="zh-CN" altLang="en-US" smtClean="0"/>
              <a:t>非对称</a:t>
            </a:r>
            <a:endParaRPr lang="en-US" altLang="zh-CN" smtClean="0"/>
          </a:p>
          <a:p>
            <a:pPr lvl="1"/>
            <a:r>
              <a:rPr lang="zh-CN" altLang="en-US" smtClean="0"/>
              <a:t>优点：</a:t>
            </a:r>
            <a:endParaRPr lang="en-US" altLang="zh-CN" smtClean="0"/>
          </a:p>
          <a:p>
            <a:pPr lvl="2"/>
            <a:r>
              <a:rPr lang="zh-CN" altLang="en-US" smtClean="0"/>
              <a:t>密钥数量</a:t>
            </a:r>
            <a:r>
              <a:rPr lang="zh-CN" altLang="en-US"/>
              <a:t>很小</a:t>
            </a:r>
            <a:r>
              <a:rPr lang="zh-CN" altLang="en-US" smtClean="0"/>
              <a:t>；密钥发布</a:t>
            </a:r>
            <a:r>
              <a:rPr lang="zh-CN" altLang="en-US"/>
              <a:t>不成问题</a:t>
            </a:r>
            <a:r>
              <a:rPr lang="zh-CN" altLang="en-US" smtClean="0"/>
              <a:t>；数字签名。</a:t>
            </a:r>
            <a:endParaRPr lang="en-US" altLang="zh-CN" smtClean="0"/>
          </a:p>
          <a:p>
            <a:pPr lvl="1"/>
            <a:r>
              <a:rPr lang="zh-CN" altLang="en-US" smtClean="0"/>
              <a:t>缺点：</a:t>
            </a:r>
            <a:endParaRPr lang="en-US" altLang="zh-CN" smtClean="0"/>
          </a:p>
          <a:p>
            <a:pPr lvl="2"/>
            <a:r>
              <a:rPr lang="zh-CN" altLang="en-US"/>
              <a:t>密钥尺寸大，</a:t>
            </a:r>
            <a:r>
              <a:rPr lang="zh-CN" altLang="en-US" smtClean="0"/>
              <a:t>加密</a:t>
            </a:r>
            <a:r>
              <a:rPr lang="zh-CN" altLang="en-US"/>
              <a:t>／解密时的速度慢</a:t>
            </a:r>
            <a:r>
              <a:rPr lang="zh-CN" altLang="en-US" smtClean="0"/>
              <a:t>。</a:t>
            </a:r>
            <a:endParaRPr lang="zh-CN" altLang="en-US"/>
          </a:p>
        </p:txBody>
      </p:sp>
      <p:sp>
        <p:nvSpPr>
          <p:cNvPr id="3" name="标题 2"/>
          <p:cNvSpPr>
            <a:spLocks noGrp="1"/>
          </p:cNvSpPr>
          <p:nvPr>
            <p:ph type="title"/>
          </p:nvPr>
        </p:nvSpPr>
        <p:spPr/>
        <p:txBody>
          <a:bodyPr/>
          <a:lstStyle/>
          <a:p>
            <a:r>
              <a:rPr lang="zh-CN" altLang="en-US" smtClean="0"/>
              <a:t>对称</a:t>
            </a:r>
            <a:r>
              <a:rPr lang="en-US" altLang="zh-CN" smtClean="0"/>
              <a:t>-</a:t>
            </a:r>
            <a:r>
              <a:rPr lang="zh-CN" altLang="en-US" smtClean="0"/>
              <a:t>非对称密码</a:t>
            </a:r>
            <a:endParaRPr lang="zh-CN" altLang="en-US"/>
          </a:p>
        </p:txBody>
      </p:sp>
      <p:sp>
        <p:nvSpPr>
          <p:cNvPr id="5" name="内容占位符 26"/>
          <p:cNvSpPr txBox="1"/>
          <p:nvPr/>
        </p:nvSpPr>
        <p:spPr>
          <a:xfrm>
            <a:off x="457200" y="5561856"/>
            <a:ext cx="8229600" cy="1296144"/>
          </a:xfrm>
          <a:prstGeom prst="rect">
            <a:avLst/>
          </a:prstGeom>
        </p:spPr>
        <p:style>
          <a:lnRef idx="2">
            <a:schemeClr val="accent6"/>
          </a:lnRef>
          <a:fillRef idx="1">
            <a:schemeClr val="lt1"/>
          </a:fillRef>
          <a:effectRef idx="0">
            <a:schemeClr val="accent6"/>
          </a:effectRef>
          <a:fontRef idx="minor">
            <a:schemeClr val="dk1"/>
          </a:fontRef>
        </p:style>
        <p:txBody>
          <a:bodyPr vert="horz">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3200" kern="1200">
                <a:solidFill>
                  <a:schemeClr val="dk1"/>
                </a:solidFill>
                <a:latin typeface="+mn-lt"/>
                <a:ea typeface="+mn-ea"/>
                <a:cs typeface="+mn-cs"/>
              </a:defRPr>
            </a:lvl1pPr>
            <a:lvl2pPr marL="621665" indent="-228600" algn="l" rtl="0" eaLnBrk="1" latinLnBrk="0" hangingPunct="1">
              <a:spcBef>
                <a:spcPts val="325"/>
              </a:spcBef>
              <a:buClr>
                <a:schemeClr val="accent1"/>
              </a:buClr>
              <a:buFont typeface="Verdana"/>
              <a:buChar char="◦"/>
              <a:defRPr kumimoji="0" sz="2800" kern="1200">
                <a:solidFill>
                  <a:schemeClr val="bg2">
                    <a:lumMod val="25000"/>
                  </a:schemeClr>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4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dk1"/>
                </a:solidFill>
                <a:latin typeface="+mn-lt"/>
                <a:ea typeface="+mn-ea"/>
                <a:cs typeface="+mn-cs"/>
              </a:defRPr>
            </a:lvl9pPr>
          </a:lstStyle>
          <a:p>
            <a:pPr fontAlgn="auto"/>
            <a:r>
              <a:rPr lang="zh-CN" altLang="en-US" smtClean="0"/>
              <a:t>公开密码：少量数据加密</a:t>
            </a:r>
            <a:endParaRPr lang="en-US" altLang="zh-CN" smtClean="0"/>
          </a:p>
          <a:p>
            <a:pPr fontAlgn="auto"/>
            <a:r>
              <a:rPr lang="zh-CN" altLang="en-US" smtClean="0"/>
              <a:t>对称密码：大量数据加密</a:t>
            </a: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p:txBody>
          <a:bodyPr/>
          <a:lstStyle/>
          <a:p>
            <a:r>
              <a:rPr lang="zh-CN" altLang="en-US" smtClean="0"/>
              <a:t>两种基本方式：</a:t>
            </a:r>
            <a:endParaRPr lang="zh-CN" altLang="en-US" smtClean="0"/>
          </a:p>
          <a:p>
            <a:pPr lvl="1"/>
            <a:r>
              <a:rPr lang="zh-CN" altLang="en-US" smtClean="0"/>
              <a:t>链到链加密 </a:t>
            </a:r>
            <a:endParaRPr lang="zh-CN" altLang="en-US" smtClean="0"/>
          </a:p>
          <a:p>
            <a:pPr lvl="1"/>
            <a:r>
              <a:rPr lang="zh-CN" altLang="en-US" smtClean="0"/>
              <a:t>端到端加密 </a:t>
            </a:r>
            <a:endParaRPr lang="zh-CN" altLang="en-US" smtClean="0"/>
          </a:p>
          <a:p>
            <a:endParaRPr lang="zh-CN" altLang="en-US"/>
          </a:p>
        </p:txBody>
      </p:sp>
      <p:sp>
        <p:nvSpPr>
          <p:cNvPr id="583682" name="Rectangle 2"/>
          <p:cNvSpPr>
            <a:spLocks noGrp="1" noChangeArrowheads="1"/>
          </p:cNvSpPr>
          <p:nvPr>
            <p:ph type="title"/>
          </p:nvPr>
        </p:nvSpPr>
        <p:spPr/>
        <p:txBody>
          <a:bodyPr/>
          <a:lstStyle/>
          <a:p>
            <a:r>
              <a:rPr lang="zh-CN" altLang="en-US" smtClean="0"/>
              <a:t>加密功能的实施方式</a:t>
            </a:r>
            <a:endParaRPr lang="zh-CN" altLang="en-US"/>
          </a:p>
        </p:txBody>
      </p:sp>
    </p:spTree>
  </p:cSld>
  <p:clrMapOvr>
    <a:masterClrMapping/>
  </p:clrMapOvr>
  <p:transition spd="slow">
    <p:pull/>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r>
              <a:rPr lang="zh-CN" altLang="en-US" smtClean="0"/>
              <a:t>第四章 密钥管理</a:t>
            </a:r>
            <a:r>
              <a:rPr lang="zh-CN" altLang="en-US"/>
              <a:t>与分配</a:t>
            </a:r>
            <a:endParaRPr lang="zh-CN" altLang="en-US"/>
          </a:p>
        </p:txBody>
      </p:sp>
      <p:sp>
        <p:nvSpPr>
          <p:cNvPr id="72707" name="Rectangle 3"/>
          <p:cNvSpPr>
            <a:spLocks noGrp="1" noChangeArrowheads="1"/>
          </p:cNvSpPr>
          <p:nvPr>
            <p:ph type="subTitle" idx="1"/>
          </p:nvPr>
        </p:nvSpPr>
        <p:spPr/>
        <p:txBody>
          <a:bodyPr/>
          <a:lstStyle/>
          <a:p>
            <a:endParaRPr lang="zh-CN" altLang="zh-CN"/>
          </a:p>
        </p:txBody>
      </p:sp>
    </p:spTree>
  </p:cSld>
  <p:clrMapOvr>
    <a:masterClrMapping/>
  </p:clrMapOvr>
  <p:transition spd="slow">
    <p:pull/>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a:bodyPr>
          <a:lstStyle/>
          <a:p>
            <a:r>
              <a:rPr lang="zh-CN" altLang="en-US" dirty="0" smtClean="0"/>
              <a:t>密钥管理是一种指导密钥生命期内相关技术问题的安全策略，以抵御各种潜在的威胁</a:t>
            </a:r>
            <a:endParaRPr lang="zh-CN" altLang="en-US" dirty="0" smtClean="0"/>
          </a:p>
          <a:p>
            <a:pPr lvl="1"/>
            <a:r>
              <a:rPr lang="zh-CN" altLang="en-US" dirty="0" smtClean="0"/>
              <a:t>密钥生命期：密钥产生、存储、分配、使用、更换、撤销和销毁</a:t>
            </a:r>
            <a:endParaRPr lang="zh-CN" altLang="en-US" dirty="0" smtClean="0"/>
          </a:p>
          <a:p>
            <a:pPr lvl="1"/>
            <a:r>
              <a:rPr lang="zh-CN" altLang="en-US" dirty="0" smtClean="0"/>
              <a:t>威胁：密钥泄漏，密钥失效，未授权滥用</a:t>
            </a:r>
            <a:endParaRPr lang="zh-CN" altLang="en-US" dirty="0" smtClean="0"/>
          </a:p>
          <a:p>
            <a:r>
              <a:rPr lang="zh-CN" altLang="en-US" dirty="0" smtClean="0"/>
              <a:t>对称、非对称密码体制密钥管理完全不同</a:t>
            </a:r>
            <a:endParaRPr lang="en-US" altLang="zh-CN" dirty="0" smtClean="0"/>
          </a:p>
          <a:p>
            <a:pPr lvl="1"/>
            <a:r>
              <a:rPr lang="zh-CN" altLang="en-US" dirty="0" smtClean="0"/>
              <a:t>对称密钥的管理</a:t>
            </a:r>
            <a:endParaRPr lang="zh-CN" altLang="en-US" dirty="0" smtClean="0"/>
          </a:p>
          <a:p>
            <a:pPr lvl="1"/>
            <a:r>
              <a:rPr lang="zh-CN" altLang="en-US" dirty="0" smtClean="0"/>
              <a:t>非对称密钥的管理</a:t>
            </a:r>
            <a:endParaRPr lang="zh-CN" altLang="en-US" dirty="0" smtClean="0"/>
          </a:p>
          <a:p>
            <a:endParaRPr lang="zh-CN" altLang="en-US" dirty="0" smtClean="0"/>
          </a:p>
        </p:txBody>
      </p:sp>
      <p:sp>
        <p:nvSpPr>
          <p:cNvPr id="4098" name="Rectangle 2"/>
          <p:cNvSpPr>
            <a:spLocks noGrp="1" noChangeArrowheads="1"/>
          </p:cNvSpPr>
          <p:nvPr>
            <p:ph type="title"/>
          </p:nvPr>
        </p:nvSpPr>
        <p:spPr/>
        <p:txBody>
          <a:bodyPr/>
          <a:lstStyle/>
          <a:p>
            <a:r>
              <a:rPr lang="zh-CN" altLang="en-US" smtClean="0"/>
              <a:t>基本概念</a:t>
            </a:r>
            <a:endParaRPr lang="zh-CN" altLang="en-US"/>
          </a:p>
        </p:txBody>
      </p:sp>
    </p:spTree>
  </p:cSld>
  <p:clrMapOvr>
    <a:masterClrMapping/>
  </p:clrMapOvr>
  <p:transition spd="slow">
    <p:pull/>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4.1 </a:t>
            </a:r>
            <a:r>
              <a:rPr lang="zh-CN" altLang="en-US"/>
              <a:t>对称密码体制的密钥管理 </a:t>
            </a:r>
            <a:endParaRPr lang="zh-CN" altLang="en-US"/>
          </a:p>
        </p:txBody>
      </p:sp>
      <p:sp>
        <p:nvSpPr>
          <p:cNvPr id="5" name="文本占位符 4"/>
          <p:cNvSpPr>
            <a:spLocks noGrp="1"/>
          </p:cNvSpPr>
          <p:nvPr>
            <p:ph type="body" idx="1"/>
          </p:nvPr>
        </p:nvSpPr>
        <p:spPr/>
        <p:txBody>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Rot="1" noChangeArrowheads="1"/>
          </p:cNvSpPr>
          <p:nvPr>
            <p:ph idx="1"/>
          </p:nvPr>
        </p:nvSpPr>
        <p:spPr/>
        <p:txBody>
          <a:bodyPr>
            <a:normAutofit/>
          </a:bodyPr>
          <a:lstStyle/>
          <a:p>
            <a:r>
              <a:rPr lang="zh-CN" altLang="en-US" smtClean="0"/>
              <a:t>初级密钥</a:t>
            </a:r>
            <a:endParaRPr lang="en-US" altLang="zh-CN" smtClean="0"/>
          </a:p>
          <a:p>
            <a:pPr lvl="1"/>
            <a:r>
              <a:rPr lang="zh-CN" altLang="en-US" smtClean="0"/>
              <a:t>加解密数据</a:t>
            </a:r>
            <a:endParaRPr lang="zh-CN" altLang="en-US" smtClean="0"/>
          </a:p>
          <a:p>
            <a:pPr lvl="1"/>
            <a:r>
              <a:rPr lang="zh-CN" altLang="en-US" b="1" smtClean="0"/>
              <a:t>初级文件密钥</a:t>
            </a:r>
            <a:r>
              <a:rPr lang="zh-CN" altLang="en-US" smtClean="0"/>
              <a:t>：生存周期与其保护的文件一样长</a:t>
            </a:r>
            <a:endParaRPr lang="zh-CN" altLang="en-US" smtClean="0"/>
          </a:p>
          <a:p>
            <a:pPr lvl="1"/>
            <a:r>
              <a:rPr lang="zh-CN" altLang="en-US" b="1" smtClean="0"/>
              <a:t>初级通信（会话）密钥</a:t>
            </a:r>
            <a:r>
              <a:rPr lang="zh-CN" altLang="en-US" smtClean="0"/>
              <a:t>：一个密钥只使用一次，生存周期很短</a:t>
            </a:r>
            <a:endParaRPr lang="zh-CN" altLang="en-US" smtClean="0"/>
          </a:p>
          <a:p>
            <a:r>
              <a:rPr lang="zh-CN" altLang="en-US" smtClean="0"/>
              <a:t>二级密钥</a:t>
            </a:r>
            <a:endParaRPr lang="en-US" altLang="zh-CN" smtClean="0"/>
          </a:p>
          <a:p>
            <a:pPr lvl="1"/>
            <a:r>
              <a:rPr lang="zh-CN" altLang="en-US" smtClean="0"/>
              <a:t>密钥加密密钥，保护初级密钥</a:t>
            </a:r>
            <a:endParaRPr lang="zh-CN" altLang="en-US" smtClean="0"/>
          </a:p>
          <a:p>
            <a:r>
              <a:rPr lang="zh-CN" altLang="en-US" smtClean="0"/>
              <a:t>主密钥（最高级密钥）</a:t>
            </a:r>
            <a:endParaRPr lang="zh-CN" altLang="en-US" smtClean="0"/>
          </a:p>
          <a:p>
            <a:pPr lvl="1"/>
            <a:r>
              <a:rPr lang="zh-CN" altLang="en-US" smtClean="0"/>
              <a:t>对二级密钥进行保护。</a:t>
            </a:r>
            <a:endParaRPr lang="en-US" altLang="zh-CN" smtClean="0"/>
          </a:p>
          <a:p>
            <a:pPr lvl="1"/>
            <a:r>
              <a:rPr lang="zh-CN" altLang="en-US" smtClean="0"/>
              <a:t>生存周期很长</a:t>
            </a:r>
            <a:endParaRPr lang="zh-CN" altLang="en-US"/>
          </a:p>
        </p:txBody>
      </p:sp>
      <p:sp>
        <p:nvSpPr>
          <p:cNvPr id="358402" name="Rectangle 2"/>
          <p:cNvSpPr>
            <a:spLocks noGrp="1" noRot="1" noChangeArrowheads="1"/>
          </p:cNvSpPr>
          <p:nvPr>
            <p:ph type="title"/>
          </p:nvPr>
        </p:nvSpPr>
        <p:spPr/>
        <p:txBody>
          <a:bodyPr/>
          <a:lstStyle/>
          <a:p>
            <a:r>
              <a:rPr lang="zh-CN" altLang="en-US" smtClean="0"/>
              <a:t>密钥分级 </a:t>
            </a:r>
            <a:endParaRPr lang="zh-CN" altLang="en-US"/>
          </a:p>
        </p:txBody>
      </p:sp>
    </p:spTree>
  </p:cSld>
  <p:clrMapOvr>
    <a:masterClrMapping/>
  </p:clrMapOvr>
  <p:transition spd="slow">
    <p:pull/>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Rot="1" noChangeArrowheads="1"/>
          </p:cNvSpPr>
          <p:nvPr>
            <p:ph idx="1"/>
          </p:nvPr>
        </p:nvSpPr>
        <p:spPr/>
        <p:txBody>
          <a:bodyPr>
            <a:normAutofit/>
          </a:bodyPr>
          <a:lstStyle/>
          <a:p>
            <a:r>
              <a:rPr lang="zh-CN" altLang="en-US" dirty="0" smtClean="0"/>
              <a:t>主密钥的产生</a:t>
            </a:r>
            <a:endParaRPr lang="zh-CN" altLang="en-US" dirty="0" smtClean="0"/>
          </a:p>
          <a:p>
            <a:pPr lvl="1"/>
            <a:r>
              <a:rPr lang="zh-CN" altLang="zh-CN" dirty="0" smtClean="0"/>
              <a:t>物理噪声源</a:t>
            </a:r>
            <a:r>
              <a:rPr lang="zh-CN" altLang="en-US" dirty="0" smtClean="0"/>
              <a:t>产生</a:t>
            </a:r>
            <a:r>
              <a:rPr lang="zh-CN" altLang="zh-CN" dirty="0"/>
              <a:t>真随机序列</a:t>
            </a:r>
            <a:r>
              <a:rPr lang="zh-CN" altLang="en-US" dirty="0" smtClean="0"/>
              <a:t>。  </a:t>
            </a:r>
            <a:endParaRPr lang="zh-CN" altLang="en-US" dirty="0" smtClean="0"/>
          </a:p>
          <a:p>
            <a:r>
              <a:rPr lang="zh-CN" altLang="en-US" dirty="0" smtClean="0"/>
              <a:t>二级密钥的产生 </a:t>
            </a:r>
            <a:endParaRPr lang="zh-CN" altLang="en-US" dirty="0" smtClean="0"/>
          </a:p>
          <a:p>
            <a:pPr lvl="1"/>
            <a:r>
              <a:rPr lang="zh-CN" altLang="en-US" dirty="0" smtClean="0"/>
              <a:t>随机数发生器</a:t>
            </a:r>
            <a:endParaRPr lang="zh-CN" altLang="en-US" dirty="0" smtClean="0"/>
          </a:p>
          <a:p>
            <a:pPr lvl="1"/>
            <a:r>
              <a:rPr lang="zh-CN" altLang="en-US" dirty="0" smtClean="0"/>
              <a:t>主密钥</a:t>
            </a:r>
            <a:r>
              <a:rPr lang="en-US" altLang="zh-CN" dirty="0" smtClean="0"/>
              <a:t>+</a:t>
            </a:r>
            <a:r>
              <a:rPr lang="zh-CN" altLang="en-US" dirty="0" smtClean="0"/>
              <a:t>强密码算法</a:t>
            </a:r>
            <a:endParaRPr lang="zh-CN" altLang="en-US" dirty="0" smtClean="0"/>
          </a:p>
          <a:p>
            <a:r>
              <a:rPr lang="zh-CN" altLang="en-US" dirty="0" smtClean="0"/>
              <a:t>初级密钥的产生</a:t>
            </a:r>
            <a:endParaRPr lang="zh-CN" altLang="en-US" dirty="0" smtClean="0"/>
          </a:p>
          <a:p>
            <a:pPr lvl="1"/>
            <a:r>
              <a:rPr lang="zh-CN" altLang="en-US" dirty="0" smtClean="0"/>
              <a:t>把随机数视为受高级密钥（主、二级密钥）加密后的初级密钥，解密得初级密钥。 </a:t>
            </a:r>
            <a:endParaRPr lang="en-US" altLang="zh-CN" dirty="0" smtClean="0"/>
          </a:p>
          <a:p>
            <a:pPr lvl="1"/>
            <a:r>
              <a:rPr lang="en-US" altLang="zh-CN" dirty="0" smtClean="0"/>
              <a:t>K</a:t>
            </a:r>
            <a:r>
              <a:rPr lang="zh-CN" altLang="en-US" baseline="-25000" dirty="0" smtClean="0"/>
              <a:t>初</a:t>
            </a:r>
            <a:r>
              <a:rPr lang="en-US" altLang="zh-CN" dirty="0" smtClean="0"/>
              <a:t>=</a:t>
            </a:r>
            <a:r>
              <a:rPr lang="en-US" altLang="zh-CN" dirty="0" err="1" smtClean="0"/>
              <a:t>D</a:t>
            </a:r>
            <a:r>
              <a:rPr lang="en-US" altLang="zh-CN" baseline="-25000" dirty="0" err="1" smtClean="0"/>
              <a:t>k</a:t>
            </a:r>
            <a:r>
              <a:rPr lang="zh-CN" altLang="en-US" baseline="-25000" dirty="0" smtClean="0"/>
              <a:t>高</a:t>
            </a:r>
            <a:r>
              <a:rPr lang="en-US" altLang="zh-CN" dirty="0" smtClean="0"/>
              <a:t>(R)</a:t>
            </a:r>
            <a:endParaRPr lang="zh-CN" altLang="en-US" dirty="0"/>
          </a:p>
        </p:txBody>
      </p:sp>
      <p:sp>
        <p:nvSpPr>
          <p:cNvPr id="360450" name="Rectangle 2"/>
          <p:cNvSpPr>
            <a:spLocks noGrp="1" noRot="1" noChangeArrowheads="1"/>
          </p:cNvSpPr>
          <p:nvPr>
            <p:ph type="title"/>
          </p:nvPr>
        </p:nvSpPr>
        <p:spPr/>
        <p:txBody>
          <a:bodyPr/>
          <a:lstStyle/>
          <a:p>
            <a:r>
              <a:rPr lang="zh-CN" altLang="en-US" smtClean="0"/>
              <a:t>分级密钥产生</a:t>
            </a:r>
            <a:endParaRPr lang="zh-CN" altLang="en-US"/>
          </a:p>
        </p:txBody>
      </p:sp>
    </p:spTree>
  </p:cSld>
  <p:clrMapOvr>
    <a:masterClrMapping/>
  </p:clrMapOvr>
  <p:transition spd="slow">
    <p:pull/>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zh-CN" altLang="en-US" dirty="0" smtClean="0"/>
              <a:t>密钥分发协议：</a:t>
            </a:r>
            <a:endParaRPr lang="en-US" altLang="zh-CN" dirty="0" smtClean="0"/>
          </a:p>
          <a:p>
            <a:pPr lvl="1"/>
            <a:r>
              <a:rPr lang="zh-CN" altLang="en-US" dirty="0" smtClean="0"/>
              <a:t>系统内的一个成员选择密钥，然后将它们安全传给其他成员</a:t>
            </a:r>
            <a:endParaRPr lang="zh-CN" altLang="en-US" dirty="0" smtClean="0"/>
          </a:p>
          <a:p>
            <a:r>
              <a:rPr lang="zh-CN" altLang="en-US" dirty="0" smtClean="0"/>
              <a:t>密钥协定（商）协议：</a:t>
            </a:r>
            <a:endParaRPr lang="en-US" altLang="zh-CN" dirty="0" smtClean="0"/>
          </a:p>
          <a:p>
            <a:pPr lvl="1"/>
            <a:r>
              <a:rPr lang="zh-CN" altLang="en-US" dirty="0" smtClean="0"/>
              <a:t>系统两个或者多个成员在公开的信道上联合建立秘密密钥。</a:t>
            </a:r>
            <a:endParaRPr lang="en-US" altLang="zh-CN" dirty="0" smtClean="0"/>
          </a:p>
          <a:p>
            <a:pPr lvl="1"/>
            <a:r>
              <a:rPr lang="zh-CN" altLang="en-US" dirty="0" smtClean="0"/>
              <a:t>两个成员的密钥协定也称为密钥交换</a:t>
            </a:r>
            <a:r>
              <a:rPr lang="en-US" altLang="zh-CN" dirty="0" smtClean="0"/>
              <a:t>.</a:t>
            </a:r>
            <a:endParaRPr lang="en-US" altLang="zh-CN" dirty="0" smtClean="0"/>
          </a:p>
          <a:p>
            <a:r>
              <a:rPr lang="zh-CN" altLang="en-US" dirty="0" smtClean="0"/>
              <a:t>有些协议既是密钥分发协议，也是密钥协定协议</a:t>
            </a:r>
            <a:r>
              <a:rPr lang="en-US" altLang="zh-CN" dirty="0" smtClean="0"/>
              <a:t>.</a:t>
            </a:r>
            <a:endParaRPr lang="en-US" altLang="zh-CN" dirty="0" smtClean="0"/>
          </a:p>
          <a:p>
            <a:pPr lvl="1"/>
            <a:endParaRPr lang="en-US" altLang="zh-CN" dirty="0"/>
          </a:p>
        </p:txBody>
      </p:sp>
      <p:sp>
        <p:nvSpPr>
          <p:cNvPr id="25602" name="Rectangle 2"/>
          <p:cNvSpPr>
            <a:spLocks noGrp="1" noChangeArrowheads="1"/>
          </p:cNvSpPr>
          <p:nvPr>
            <p:ph type="title"/>
          </p:nvPr>
        </p:nvSpPr>
        <p:spPr/>
        <p:txBody>
          <a:bodyPr/>
          <a:lstStyle/>
          <a:p>
            <a:r>
              <a:rPr lang="zh-CN" altLang="en-US" smtClean="0"/>
              <a:t>密钥分配技术（协议）</a:t>
            </a:r>
            <a:endParaRPr lang="zh-CN" altLang="en-US"/>
          </a:p>
        </p:txBody>
      </p:sp>
    </p:spTree>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r>
              <a:rPr lang="zh-CN" altLang="en-US" smtClean="0"/>
              <a:t>安全服务是由安全机制来实现的</a:t>
            </a:r>
            <a:endParaRPr lang="zh-CN" altLang="en-US" smtClean="0"/>
          </a:p>
          <a:p>
            <a:r>
              <a:rPr lang="zh-CN" altLang="en-US" smtClean="0"/>
              <a:t>一种安全机制可以实现一种或者多种安全服务</a:t>
            </a:r>
            <a:endParaRPr lang="zh-CN" altLang="en-US" smtClean="0"/>
          </a:p>
          <a:p>
            <a:r>
              <a:rPr lang="zh-CN" altLang="en-US" smtClean="0"/>
              <a:t>一种安全服务可以由一种或者多种安全机制来实现 </a:t>
            </a:r>
            <a:endParaRPr lang="zh-CN" altLang="en-US"/>
          </a:p>
        </p:txBody>
      </p:sp>
      <p:sp>
        <p:nvSpPr>
          <p:cNvPr id="563202" name="Rectangle 2"/>
          <p:cNvSpPr>
            <a:spLocks noGrp="1" noChangeArrowheads="1"/>
          </p:cNvSpPr>
          <p:nvPr>
            <p:ph type="title"/>
          </p:nvPr>
        </p:nvSpPr>
        <p:spPr/>
        <p:txBody>
          <a:bodyPr/>
          <a:lstStyle/>
          <a:p>
            <a:r>
              <a:rPr lang="zh-CN" altLang="en-US" smtClean="0"/>
              <a:t>安全服务与安全机制的关系</a:t>
            </a:r>
            <a:endParaRPr lang="zh-CN" altLang="en-US"/>
          </a:p>
        </p:txBody>
      </p:sp>
    </p:spTree>
  </p:cSld>
  <p:clrMapOvr>
    <a:masterClrMapping/>
  </p:clrMapOvr>
  <p:transition spd="slow">
    <p:pull/>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a:bodyPr>
          <a:lstStyle/>
          <a:p>
            <a:r>
              <a:rPr lang="zh-CN" altLang="en-US" smtClean="0"/>
              <a:t>当前的主流方式。</a:t>
            </a:r>
            <a:endParaRPr lang="zh-CN" altLang="en-US" smtClean="0"/>
          </a:p>
          <a:p>
            <a:pPr lvl="1"/>
            <a:r>
              <a:rPr lang="en-US" altLang="zh-CN" smtClean="0"/>
              <a:t>KDC</a:t>
            </a:r>
            <a:r>
              <a:rPr lang="zh-CN" altLang="en-US" smtClean="0"/>
              <a:t>与每个用户共享一个密钥加密密钥（二级）；</a:t>
            </a:r>
            <a:endParaRPr lang="zh-CN" altLang="en-US" smtClean="0"/>
          </a:p>
          <a:p>
            <a:pPr lvl="1"/>
            <a:r>
              <a:rPr lang="zh-CN" altLang="en-US" smtClean="0"/>
              <a:t>用户向</a:t>
            </a:r>
            <a:r>
              <a:rPr lang="en-US" altLang="zh-CN" smtClean="0"/>
              <a:t>KDC</a:t>
            </a:r>
            <a:r>
              <a:rPr lang="zh-CN" altLang="en-US" smtClean="0"/>
              <a:t>申请会话密钥；</a:t>
            </a:r>
            <a:endParaRPr lang="en-US" altLang="zh-CN" smtClean="0"/>
          </a:p>
          <a:p>
            <a:pPr lvl="1"/>
            <a:r>
              <a:rPr lang="en-US" altLang="zh-CN" smtClean="0"/>
              <a:t>KDC</a:t>
            </a:r>
            <a:r>
              <a:rPr lang="zh-CN" altLang="en-US" smtClean="0"/>
              <a:t>生成会话密钥；</a:t>
            </a:r>
            <a:endParaRPr lang="en-US" altLang="zh-CN" smtClean="0"/>
          </a:p>
          <a:p>
            <a:pPr lvl="1"/>
            <a:r>
              <a:rPr lang="en-US" altLang="zh-CN" smtClean="0"/>
              <a:t>KDC</a:t>
            </a:r>
            <a:r>
              <a:rPr lang="zh-CN" altLang="en-US" smtClean="0"/>
              <a:t>用</a:t>
            </a:r>
            <a:r>
              <a:rPr lang="zh-CN" altLang="en-US" b="1" smtClean="0"/>
              <a:t>密钥加密密钥</a:t>
            </a:r>
            <a:r>
              <a:rPr lang="zh-CN" altLang="en-US" smtClean="0"/>
              <a:t>加密</a:t>
            </a:r>
            <a:r>
              <a:rPr lang="zh-CN" altLang="en-US" b="1" smtClean="0"/>
              <a:t>会话密钥</a:t>
            </a:r>
            <a:r>
              <a:rPr lang="zh-CN" altLang="en-US" smtClean="0"/>
              <a:t>分发给用户。</a:t>
            </a:r>
            <a:endParaRPr lang="zh-CN" altLang="en-US" smtClean="0"/>
          </a:p>
          <a:p>
            <a:r>
              <a:rPr lang="zh-CN" altLang="en-US" smtClean="0"/>
              <a:t>优点：</a:t>
            </a:r>
            <a:endParaRPr lang="en-US" altLang="zh-CN" smtClean="0"/>
          </a:p>
          <a:p>
            <a:pPr lvl="1"/>
            <a:r>
              <a:rPr lang="zh-CN" altLang="en-US" smtClean="0"/>
              <a:t>用户不保存工作密钥，可实现一报一密；</a:t>
            </a:r>
            <a:endParaRPr lang="zh-CN" altLang="en-US" smtClean="0"/>
          </a:p>
          <a:p>
            <a:r>
              <a:rPr lang="zh-CN" altLang="en-US" smtClean="0"/>
              <a:t>缺点：</a:t>
            </a:r>
            <a:endParaRPr lang="en-US" altLang="zh-CN" smtClean="0"/>
          </a:p>
          <a:p>
            <a:pPr lvl="1"/>
            <a:r>
              <a:rPr lang="zh-CN" altLang="en-US" smtClean="0"/>
              <a:t>通信量大，需较好的鉴别功能，以识别</a:t>
            </a:r>
            <a:r>
              <a:rPr lang="en-US" altLang="zh-CN" smtClean="0"/>
              <a:t>KDC</a:t>
            </a:r>
            <a:r>
              <a:rPr lang="zh-CN" altLang="en-US" smtClean="0"/>
              <a:t>和用户。</a:t>
            </a:r>
            <a:endParaRPr lang="zh-CN" altLang="en-US"/>
          </a:p>
        </p:txBody>
      </p:sp>
      <p:sp>
        <p:nvSpPr>
          <p:cNvPr id="29698" name="Rectangle 2"/>
          <p:cNvSpPr>
            <a:spLocks noGrp="1" noChangeArrowheads="1"/>
          </p:cNvSpPr>
          <p:nvPr>
            <p:ph type="title"/>
          </p:nvPr>
        </p:nvSpPr>
        <p:spPr/>
        <p:txBody>
          <a:bodyPr/>
          <a:lstStyle/>
          <a:p>
            <a:r>
              <a:rPr lang="zh-CN" altLang="en-US" smtClean="0"/>
              <a:t>密钥分配中心方式</a:t>
            </a:r>
            <a:endParaRPr lang="zh-CN" altLang="en-US"/>
          </a:p>
        </p:txBody>
      </p:sp>
    </p:spTree>
  </p:cSld>
  <p:clrMapOvr>
    <a:masterClrMapping/>
  </p:clrMapOvr>
  <p:transition spd="slow">
    <p:pull/>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069" name="Group 5"/>
          <p:cNvGrpSpPr/>
          <p:nvPr/>
        </p:nvGrpSpPr>
        <p:grpSpPr bwMode="auto">
          <a:xfrm>
            <a:off x="838200" y="1285860"/>
            <a:ext cx="7620000" cy="3951288"/>
            <a:chOff x="528" y="1207"/>
            <a:chExt cx="4800" cy="2489"/>
          </a:xfrm>
        </p:grpSpPr>
        <p:sp>
          <p:nvSpPr>
            <p:cNvPr id="216070" name="Oval 6"/>
            <p:cNvSpPr>
              <a:spLocks noChangeArrowheads="1"/>
            </p:cNvSpPr>
            <p:nvPr/>
          </p:nvSpPr>
          <p:spPr bwMode="auto">
            <a:xfrm>
              <a:off x="2541" y="3074"/>
              <a:ext cx="581" cy="622"/>
            </a:xfrm>
            <a:prstGeom prst="ellipse">
              <a:avLst/>
            </a:prstGeom>
            <a:solidFill>
              <a:schemeClr val="hlink"/>
            </a:solidFill>
            <a:ln w="9525">
              <a:solidFill>
                <a:srgbClr val="000000"/>
              </a:solidFill>
              <a:round/>
            </a:ln>
          </p:spPr>
          <p:txBody>
            <a:bodyPr/>
            <a:lstStyle/>
            <a:p>
              <a:pPr algn="just"/>
              <a:endParaRPr lang="zh-CN" altLang="zh-CN" b="1" baseline="30000">
                <a:latin typeface="Times New Roman" pitchFamily="18" charset="0"/>
              </a:endParaRPr>
            </a:p>
          </p:txBody>
        </p:sp>
        <p:sp>
          <p:nvSpPr>
            <p:cNvPr id="216071" name="Oval 7"/>
            <p:cNvSpPr>
              <a:spLocks noChangeArrowheads="1"/>
            </p:cNvSpPr>
            <p:nvPr/>
          </p:nvSpPr>
          <p:spPr bwMode="auto">
            <a:xfrm>
              <a:off x="589" y="2064"/>
              <a:ext cx="582" cy="623"/>
            </a:xfrm>
            <a:prstGeom prst="ellipse">
              <a:avLst/>
            </a:prstGeom>
            <a:solidFill>
              <a:schemeClr val="hlink"/>
            </a:solidFill>
            <a:ln w="9525">
              <a:solidFill>
                <a:srgbClr val="000000"/>
              </a:solidFill>
              <a:round/>
            </a:ln>
          </p:spPr>
          <p:txBody>
            <a:bodyPr/>
            <a:lstStyle/>
            <a:p>
              <a:pPr algn="just"/>
              <a:endParaRPr lang="zh-CN" altLang="zh-CN" b="1" baseline="30000">
                <a:latin typeface="Times New Roman" pitchFamily="18" charset="0"/>
              </a:endParaRPr>
            </a:p>
          </p:txBody>
        </p:sp>
        <p:sp>
          <p:nvSpPr>
            <p:cNvPr id="216072" name="Text Box 8"/>
            <p:cNvSpPr txBox="1">
              <a:spLocks noChangeArrowheads="1"/>
            </p:cNvSpPr>
            <p:nvPr/>
          </p:nvSpPr>
          <p:spPr bwMode="auto">
            <a:xfrm>
              <a:off x="528" y="2213"/>
              <a:ext cx="788" cy="373"/>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  </a:t>
              </a:r>
              <a:r>
                <a:rPr lang="zh-CN" altLang="en-US" b="1">
                  <a:latin typeface="Times New Roman" pitchFamily="18" charset="0"/>
                </a:rPr>
                <a:t>用户</a:t>
              </a:r>
              <a:r>
                <a:rPr lang="en-US" altLang="zh-CN" b="1">
                  <a:latin typeface="Times New Roman" pitchFamily="18" charset="0"/>
                </a:rPr>
                <a:t>A</a:t>
              </a:r>
              <a:endParaRPr lang="en-US" altLang="zh-CN" b="1">
                <a:latin typeface="Times New Roman" pitchFamily="18" charset="0"/>
              </a:endParaRPr>
            </a:p>
          </p:txBody>
        </p:sp>
        <p:sp>
          <p:nvSpPr>
            <p:cNvPr id="216073" name="Text Box 9"/>
            <p:cNvSpPr txBox="1">
              <a:spLocks noChangeArrowheads="1"/>
            </p:cNvSpPr>
            <p:nvPr/>
          </p:nvSpPr>
          <p:spPr bwMode="auto">
            <a:xfrm>
              <a:off x="576" y="3312"/>
              <a:ext cx="1891"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dirty="0">
                  <a:latin typeface="宋体" pitchFamily="2" charset="-122"/>
                </a:rPr>
                <a:t>③ </a:t>
              </a:r>
              <a:r>
                <a:rPr lang="en-US" altLang="zh-CN" sz="1800" b="1" dirty="0">
                  <a:latin typeface="Times New Roman" pitchFamily="18" charset="0"/>
                </a:rPr>
                <a:t>E</a:t>
              </a:r>
              <a:r>
                <a:rPr lang="en-US" altLang="zh-CN" sz="1800" b="1" baseline="-25000" dirty="0">
                  <a:latin typeface="Times New Roman" pitchFamily="18" charset="0"/>
                </a:rPr>
                <a:t>KB</a:t>
              </a:r>
              <a:r>
                <a:rPr lang="en-US" altLang="zh-CN" sz="1800" b="1" dirty="0">
                  <a:latin typeface="Times New Roman" pitchFamily="18" charset="0"/>
                </a:rPr>
                <a:t>[ID</a:t>
              </a:r>
              <a:r>
                <a:rPr lang="en-US" altLang="zh-CN" sz="1800" b="1" baseline="-25000" dirty="0">
                  <a:latin typeface="Times New Roman" pitchFamily="18" charset="0"/>
                </a:rPr>
                <a:t>A</a:t>
              </a:r>
              <a:r>
                <a:rPr lang="zh-CN" altLang="en-US" sz="1800" b="1" dirty="0">
                  <a:latin typeface="Times New Roman" pitchFamily="18" charset="0"/>
                </a:rPr>
                <a:t>，</a:t>
              </a:r>
              <a:r>
                <a:rPr lang="en-US" altLang="zh-CN" sz="1800" b="1" dirty="0">
                  <a:latin typeface="Times New Roman" pitchFamily="18" charset="0"/>
                </a:rPr>
                <a:t>K</a:t>
              </a:r>
              <a:r>
                <a:rPr lang="en-US" altLang="zh-CN" sz="1800" b="1" baseline="-25000" dirty="0">
                  <a:latin typeface="Times New Roman" pitchFamily="18" charset="0"/>
                </a:rPr>
                <a:t>S</a:t>
              </a:r>
              <a:r>
                <a:rPr lang="zh-CN" altLang="en-US" sz="1800" b="1" dirty="0">
                  <a:latin typeface="Times New Roman" pitchFamily="18" charset="0"/>
                </a:rPr>
                <a:t>，</a:t>
              </a:r>
              <a:r>
                <a:rPr lang="en-US" altLang="zh-CN" sz="1800" b="1" dirty="0">
                  <a:latin typeface="Times New Roman" pitchFamily="18" charset="0"/>
                </a:rPr>
                <a:t>T</a:t>
              </a:r>
              <a:r>
                <a:rPr lang="en-US" altLang="zh-CN" sz="1800" b="1" dirty="0" smtClean="0">
                  <a:latin typeface="Times New Roman" pitchFamily="18" charset="0"/>
                </a:rPr>
                <a:t>]</a:t>
              </a:r>
              <a:endParaRPr lang="en-US" altLang="zh-CN" sz="1800" b="1" dirty="0" smtClean="0">
                <a:latin typeface="Times New Roman" pitchFamily="18" charset="0"/>
              </a:endParaRPr>
            </a:p>
          </p:txBody>
        </p:sp>
        <p:sp>
          <p:nvSpPr>
            <p:cNvPr id="216074" name="Text Box 10"/>
            <p:cNvSpPr txBox="1">
              <a:spLocks noChangeArrowheads="1"/>
            </p:cNvSpPr>
            <p:nvPr/>
          </p:nvSpPr>
          <p:spPr bwMode="auto">
            <a:xfrm>
              <a:off x="1316" y="2203"/>
              <a:ext cx="2521" cy="37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latin typeface="宋体" pitchFamily="2" charset="-122"/>
                </a:rPr>
                <a:t>②</a:t>
              </a:r>
              <a:r>
                <a:rPr lang="en-US" altLang="zh-CN" sz="1800" b="1">
                  <a:latin typeface="Times New Roman" pitchFamily="18" charset="0"/>
                </a:rPr>
                <a:t>E</a:t>
              </a:r>
              <a:r>
                <a:rPr lang="en-US" altLang="zh-CN" sz="1800" b="1" baseline="-25000">
                  <a:latin typeface="Times New Roman" pitchFamily="18" charset="0"/>
                </a:rPr>
                <a:t>KA</a:t>
              </a:r>
              <a:r>
                <a:rPr lang="en-US" altLang="zh-CN" sz="1800" b="1">
                  <a:latin typeface="Times New Roman" pitchFamily="18" charset="0"/>
                </a:rPr>
                <a:t>[ID</a:t>
              </a:r>
              <a:r>
                <a:rPr lang="en-US" altLang="zh-CN" sz="1800" b="1" baseline="-25000">
                  <a:latin typeface="Times New Roman" pitchFamily="18" charset="0"/>
                </a:rPr>
                <a:t>B</a:t>
              </a:r>
              <a:r>
                <a:rPr lang="zh-CN" altLang="en-US" sz="1800" b="1">
                  <a:latin typeface="Times New Roman" pitchFamily="18" charset="0"/>
                </a:rPr>
                <a:t>，</a:t>
              </a:r>
              <a:r>
                <a:rPr lang="en-US" altLang="zh-CN" sz="1800" b="1">
                  <a:latin typeface="Times New Roman" pitchFamily="18" charset="0"/>
                </a:rPr>
                <a:t>K</a:t>
              </a:r>
              <a:r>
                <a:rPr lang="en-US" altLang="zh-CN" sz="1800" b="1" baseline="-25000">
                  <a:latin typeface="Times New Roman" pitchFamily="18" charset="0"/>
                </a:rPr>
                <a:t>S</a:t>
              </a:r>
              <a:r>
                <a:rPr lang="zh-CN" altLang="en-US" sz="1800" b="1">
                  <a:latin typeface="Times New Roman" pitchFamily="18" charset="0"/>
                </a:rPr>
                <a:t>，</a:t>
              </a:r>
              <a:r>
                <a:rPr lang="en-US" altLang="zh-CN" sz="1800" b="1">
                  <a:latin typeface="Times New Roman" pitchFamily="18" charset="0"/>
                </a:rPr>
                <a:t>T</a:t>
              </a:r>
              <a:r>
                <a:rPr lang="zh-CN" altLang="en-US" sz="1800" b="1">
                  <a:latin typeface="Times New Roman" pitchFamily="18" charset="0"/>
                </a:rPr>
                <a:t>，</a:t>
              </a:r>
              <a:r>
                <a:rPr lang="en-US" altLang="zh-CN" sz="1800" b="1">
                  <a:latin typeface="Times New Roman" pitchFamily="18" charset="0"/>
                </a:rPr>
                <a:t>E</a:t>
              </a:r>
              <a:r>
                <a:rPr lang="en-US" altLang="zh-CN" sz="1800" b="1" baseline="-25000">
                  <a:latin typeface="Times New Roman" pitchFamily="18" charset="0"/>
                </a:rPr>
                <a:t>KB</a:t>
              </a:r>
              <a:r>
                <a:rPr lang="en-US" altLang="zh-CN" sz="1800" b="1">
                  <a:latin typeface="Times New Roman" pitchFamily="18" charset="0"/>
                </a:rPr>
                <a:t>[ID</a:t>
              </a:r>
              <a:r>
                <a:rPr lang="en-US" altLang="zh-CN" sz="1800" b="1" baseline="-25000">
                  <a:latin typeface="Times New Roman" pitchFamily="18" charset="0"/>
                </a:rPr>
                <a:t>A</a:t>
              </a:r>
              <a:r>
                <a:rPr lang="en-US" altLang="zh-CN" sz="1800" b="1">
                  <a:latin typeface="Times New Roman" pitchFamily="18" charset="0"/>
                </a:rPr>
                <a:t>, K</a:t>
              </a:r>
              <a:r>
                <a:rPr lang="en-US" altLang="zh-CN" sz="1800" b="1" baseline="-25000">
                  <a:latin typeface="Times New Roman" pitchFamily="18" charset="0"/>
                </a:rPr>
                <a:t>S</a:t>
              </a:r>
              <a:r>
                <a:rPr lang="en-US" altLang="zh-CN" sz="1800" b="1">
                  <a:latin typeface="Times New Roman" pitchFamily="18" charset="0"/>
                </a:rPr>
                <a:t>,T]]</a:t>
              </a:r>
              <a:endParaRPr lang="en-US" altLang="zh-CN" sz="1800" b="1">
                <a:latin typeface="Times New Roman" pitchFamily="18" charset="0"/>
              </a:endParaRPr>
            </a:p>
          </p:txBody>
        </p:sp>
        <p:sp>
          <p:nvSpPr>
            <p:cNvPr id="216075" name="Text Box 11"/>
            <p:cNvSpPr txBox="1">
              <a:spLocks noChangeArrowheads="1"/>
            </p:cNvSpPr>
            <p:nvPr/>
          </p:nvSpPr>
          <p:spPr bwMode="auto">
            <a:xfrm>
              <a:off x="1219" y="1652"/>
              <a:ext cx="1345" cy="37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latin typeface="宋体" pitchFamily="2" charset="-122"/>
                </a:rPr>
                <a:t>  ① </a:t>
              </a:r>
              <a:r>
                <a:rPr lang="en-US" altLang="zh-CN" sz="1800" b="1">
                  <a:latin typeface="Times New Roman" pitchFamily="18" charset="0"/>
                </a:rPr>
                <a:t>ID</a:t>
              </a:r>
              <a:r>
                <a:rPr lang="en-US" altLang="zh-CN" sz="1800" b="1" baseline="-25000">
                  <a:latin typeface="Times New Roman" pitchFamily="18" charset="0"/>
                </a:rPr>
                <a:t>A</a:t>
              </a:r>
              <a:r>
                <a:rPr lang="en-US" altLang="zh-CN" sz="1800" b="1">
                  <a:latin typeface="宋体" pitchFamily="2" charset="-122"/>
                </a:rPr>
                <a:t>‖</a:t>
              </a:r>
              <a:r>
                <a:rPr lang="en-US" altLang="zh-CN" sz="1800" b="1">
                  <a:latin typeface="Times New Roman" pitchFamily="18" charset="0"/>
                </a:rPr>
                <a:t>ID</a:t>
              </a:r>
              <a:r>
                <a:rPr lang="en-US" altLang="zh-CN" sz="1800" b="1" baseline="-25000">
                  <a:latin typeface="Times New Roman" pitchFamily="18" charset="0"/>
                </a:rPr>
                <a:t>B</a:t>
              </a:r>
              <a:endParaRPr lang="en-US" altLang="zh-CN" sz="1800" b="1">
                <a:latin typeface="宋体" pitchFamily="2" charset="-122"/>
              </a:endParaRPr>
            </a:p>
          </p:txBody>
        </p:sp>
        <p:sp>
          <p:nvSpPr>
            <p:cNvPr id="216076" name="Text Box 12"/>
            <p:cNvSpPr txBox="1">
              <a:spLocks noChangeArrowheads="1"/>
            </p:cNvSpPr>
            <p:nvPr/>
          </p:nvSpPr>
          <p:spPr bwMode="auto">
            <a:xfrm>
              <a:off x="4014" y="1207"/>
              <a:ext cx="1055" cy="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400" b="1">
                  <a:latin typeface="Times New Roman" pitchFamily="18" charset="0"/>
                </a:rPr>
                <a:t>KDC</a:t>
              </a:r>
              <a:endParaRPr lang="en-US" altLang="zh-CN" sz="2400" b="1">
                <a:latin typeface="Times New Roman" pitchFamily="18" charset="0"/>
              </a:endParaRPr>
            </a:p>
            <a:p>
              <a:pPr algn="just"/>
              <a:endParaRPr lang="en-US" altLang="zh-CN" sz="2400" b="1" baseline="30000">
                <a:latin typeface="Times New Roman" pitchFamily="18" charset="0"/>
              </a:endParaRPr>
            </a:p>
            <a:p>
              <a:pPr algn="just"/>
              <a:endParaRPr lang="en-US" altLang="zh-CN" sz="2400" b="1" baseline="30000">
                <a:latin typeface="Times New Roman" pitchFamily="18" charset="0"/>
              </a:endParaRPr>
            </a:p>
            <a:p>
              <a:pPr algn="just"/>
              <a:r>
                <a:rPr lang="en-US" altLang="zh-CN" sz="2400" b="1" baseline="30000">
                  <a:latin typeface="Times New Roman" pitchFamily="18" charset="0"/>
                </a:rPr>
                <a:t>       </a:t>
              </a:r>
              <a:r>
                <a:rPr lang="zh-CN" altLang="en-US" sz="2400" b="1" baseline="30000">
                  <a:latin typeface="Times New Roman" pitchFamily="18" charset="0"/>
                </a:rPr>
                <a:t>用户专用基</a:t>
              </a:r>
              <a:endParaRPr lang="zh-CN" altLang="en-US" sz="2400" b="1" baseline="30000">
                <a:latin typeface="Times New Roman" pitchFamily="18" charset="0"/>
              </a:endParaRPr>
            </a:p>
            <a:p>
              <a:pPr algn="just"/>
              <a:r>
                <a:rPr lang="zh-CN" altLang="en-US" sz="2400" b="1" baseline="30000">
                  <a:latin typeface="Times New Roman" pitchFamily="18" charset="0"/>
                </a:rPr>
                <a:t>       </a:t>
              </a:r>
              <a:r>
                <a:rPr lang="zh-CN" altLang="en-US" sz="2400" b="1" baseline="30000" smtClean="0">
                  <a:latin typeface="Times New Roman" pitchFamily="18" charset="0"/>
                </a:rPr>
                <a:t>本</a:t>
              </a:r>
              <a:r>
                <a:rPr lang="zh-CN" altLang="en-US" sz="2400" b="1" baseline="30000">
                  <a:latin typeface="Times New Roman" pitchFamily="18" charset="0"/>
                </a:rPr>
                <a:t>密钥文件</a:t>
              </a:r>
              <a:endParaRPr lang="zh-CN" altLang="en-US" sz="2400" b="1">
                <a:latin typeface="Times New Roman" pitchFamily="18" charset="0"/>
              </a:endParaRPr>
            </a:p>
          </p:txBody>
        </p:sp>
        <p:sp>
          <p:nvSpPr>
            <p:cNvPr id="216077" name="Text Box 13"/>
            <p:cNvSpPr txBox="1">
              <a:spLocks noChangeArrowheads="1"/>
            </p:cNvSpPr>
            <p:nvPr/>
          </p:nvSpPr>
          <p:spPr bwMode="auto">
            <a:xfrm>
              <a:off x="2480" y="3222"/>
              <a:ext cx="78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latin typeface="Times New Roman" pitchFamily="18" charset="0"/>
                </a:rPr>
                <a:t>  </a:t>
              </a:r>
              <a:r>
                <a:rPr lang="zh-CN" altLang="en-US" b="1">
                  <a:latin typeface="Times New Roman" pitchFamily="18" charset="0"/>
                </a:rPr>
                <a:t>用户</a:t>
              </a:r>
              <a:r>
                <a:rPr lang="en-US" altLang="zh-CN" b="1">
                  <a:latin typeface="Times New Roman" pitchFamily="18" charset="0"/>
                </a:rPr>
                <a:t>B</a:t>
              </a:r>
              <a:endParaRPr lang="en-US" altLang="zh-CN" b="1">
                <a:latin typeface="Times New Roman" pitchFamily="18" charset="0"/>
              </a:endParaRPr>
            </a:p>
          </p:txBody>
        </p:sp>
        <p:sp>
          <p:nvSpPr>
            <p:cNvPr id="216078" name="Rectangle 14"/>
            <p:cNvSpPr>
              <a:spLocks noChangeArrowheads="1"/>
            </p:cNvSpPr>
            <p:nvPr/>
          </p:nvSpPr>
          <p:spPr bwMode="auto">
            <a:xfrm>
              <a:off x="3873" y="1705"/>
              <a:ext cx="1455" cy="149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79" name="Rectangle 15"/>
            <p:cNvSpPr>
              <a:spLocks noChangeArrowheads="1"/>
            </p:cNvSpPr>
            <p:nvPr/>
          </p:nvSpPr>
          <p:spPr bwMode="auto">
            <a:xfrm>
              <a:off x="4176" y="2160"/>
              <a:ext cx="872" cy="923"/>
            </a:xfrm>
            <a:prstGeom prst="rect">
              <a:avLst/>
            </a:prstGeom>
            <a:solidFill>
              <a:srgbClr val="FFFFFF"/>
            </a:solidFill>
            <a:ln w="9525">
              <a:solidFill>
                <a:srgbClr val="000000"/>
              </a:solidFill>
              <a:miter lim="800000"/>
            </a:ln>
            <a:effectLst>
              <a:outerShdw dist="107763" dir="18900000" algn="ctr" rotWithShape="0">
                <a:srgbClr val="808080"/>
              </a:outerShdw>
            </a:effectLst>
          </p:spPr>
          <p:txBody>
            <a:bodyPr/>
            <a:lstStyle/>
            <a:p>
              <a:pPr algn="just"/>
              <a:r>
                <a:rPr lang="en-US" altLang="zh-CN" b="1" baseline="30000">
                  <a:latin typeface="Times New Roman" pitchFamily="18" charset="0"/>
                </a:rPr>
                <a:t>   </a:t>
              </a:r>
              <a:endParaRPr lang="en-US" altLang="zh-CN" b="1" baseline="30000">
                <a:latin typeface="Times New Roman" pitchFamily="18" charset="0"/>
              </a:endParaRPr>
            </a:p>
            <a:p>
              <a:pPr algn="just"/>
              <a:r>
                <a:rPr lang="en-US" altLang="zh-CN" sz="2400" b="1" baseline="30000">
                  <a:latin typeface="Times New Roman" pitchFamily="18" charset="0"/>
                </a:rPr>
                <a:t>  A         K</a:t>
              </a:r>
              <a:r>
                <a:rPr lang="en-US" altLang="zh-CN" sz="2400" b="1" baseline="-25000">
                  <a:latin typeface="Times New Roman" pitchFamily="18" charset="0"/>
                </a:rPr>
                <a:t>A  </a:t>
              </a:r>
              <a:endParaRPr lang="en-US" altLang="zh-CN" sz="2400" b="1" baseline="30000">
                <a:latin typeface="Times New Roman" pitchFamily="18" charset="0"/>
              </a:endParaRPr>
            </a:p>
            <a:p>
              <a:pPr algn="just"/>
              <a:r>
                <a:rPr lang="en-US" altLang="zh-CN" sz="2400" b="1" baseline="30000">
                  <a:latin typeface="Times New Roman" pitchFamily="18" charset="0"/>
                </a:rPr>
                <a:t>   </a:t>
              </a:r>
              <a:endParaRPr lang="en-US" altLang="zh-CN" sz="2400" b="1" baseline="30000">
                <a:latin typeface="Times New Roman" pitchFamily="18" charset="0"/>
              </a:endParaRPr>
            </a:p>
            <a:p>
              <a:pPr algn="just"/>
              <a:r>
                <a:rPr lang="en-US" altLang="zh-CN" sz="2400" b="1" baseline="30000">
                  <a:latin typeface="Times New Roman" pitchFamily="18" charset="0"/>
                </a:rPr>
                <a:t>  B         K</a:t>
              </a:r>
              <a:r>
                <a:rPr lang="en-US" altLang="zh-CN" sz="2400" b="1" baseline="-25000">
                  <a:latin typeface="Times New Roman" pitchFamily="18" charset="0"/>
                </a:rPr>
                <a:t>B</a:t>
              </a:r>
              <a:endParaRPr lang="en-US" altLang="zh-CN" sz="2400" b="1" baseline="30000">
                <a:latin typeface="Times New Roman" pitchFamily="18" charset="0"/>
              </a:endParaRPr>
            </a:p>
            <a:p>
              <a:pPr algn="just"/>
              <a:r>
                <a:rPr lang="en-US" altLang="zh-CN" b="1" smtClean="0">
                  <a:latin typeface="Times New Roman" pitchFamily="18" charset="0"/>
                </a:rPr>
                <a:t>.   </a:t>
              </a:r>
              <a:r>
                <a:rPr lang="en-US" altLang="zh-CN" b="1">
                  <a:latin typeface="Times New Roman" pitchFamily="18" charset="0"/>
                </a:rPr>
                <a:t>.</a:t>
              </a:r>
              <a:endParaRPr lang="en-US" altLang="zh-CN" b="1">
                <a:latin typeface="Times New Roman" pitchFamily="18" charset="0"/>
              </a:endParaRPr>
            </a:p>
            <a:p>
              <a:pPr algn="just"/>
              <a:r>
                <a:rPr lang="en-US" altLang="zh-CN" b="1" smtClean="0">
                  <a:latin typeface="Times New Roman" pitchFamily="18" charset="0"/>
                </a:rPr>
                <a:t>.   </a:t>
              </a:r>
              <a:r>
                <a:rPr lang="en-US" altLang="zh-CN" b="1">
                  <a:latin typeface="Times New Roman" pitchFamily="18" charset="0"/>
                </a:rPr>
                <a:t>. </a:t>
              </a:r>
              <a:endParaRPr lang="en-US" altLang="zh-CN" b="1">
                <a:latin typeface="Times New Roman" pitchFamily="18" charset="0"/>
              </a:endParaRPr>
            </a:p>
          </p:txBody>
        </p:sp>
        <p:sp>
          <p:nvSpPr>
            <p:cNvPr id="216080" name="Line 16"/>
            <p:cNvSpPr>
              <a:spLocks noChangeShapeType="1"/>
            </p:cNvSpPr>
            <p:nvPr/>
          </p:nvSpPr>
          <p:spPr bwMode="auto">
            <a:xfrm>
              <a:off x="4176" y="2784"/>
              <a:ext cx="8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16081" name="Line 17"/>
            <p:cNvSpPr>
              <a:spLocks noChangeShapeType="1"/>
            </p:cNvSpPr>
            <p:nvPr/>
          </p:nvSpPr>
          <p:spPr bwMode="auto">
            <a:xfrm>
              <a:off x="4176" y="2496"/>
              <a:ext cx="8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16082" name="Line 18"/>
            <p:cNvSpPr>
              <a:spLocks noChangeShapeType="1"/>
            </p:cNvSpPr>
            <p:nvPr/>
          </p:nvSpPr>
          <p:spPr bwMode="auto">
            <a:xfrm>
              <a:off x="4568" y="2160"/>
              <a:ext cx="0" cy="92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216083" name="Freeform 19"/>
            <p:cNvSpPr/>
            <p:nvPr/>
          </p:nvSpPr>
          <p:spPr bwMode="auto">
            <a:xfrm>
              <a:off x="1170" y="1767"/>
              <a:ext cx="2473" cy="560"/>
            </a:xfrm>
            <a:custGeom>
              <a:avLst/>
              <a:gdLst>
                <a:gd name="T0" fmla="*/ 0 w 3060"/>
                <a:gd name="T1" fmla="*/ 702 h 702"/>
                <a:gd name="T2" fmla="*/ 1620 w 3060"/>
                <a:gd name="T3" fmla="*/ 78 h 702"/>
                <a:gd name="T4" fmla="*/ 3060 w 3060"/>
                <a:gd name="T5" fmla="*/ 234 h 702"/>
              </a:gdLst>
              <a:ahLst/>
              <a:cxnLst>
                <a:cxn ang="0">
                  <a:pos x="T0" y="T1"/>
                </a:cxn>
                <a:cxn ang="0">
                  <a:pos x="T2" y="T3"/>
                </a:cxn>
                <a:cxn ang="0">
                  <a:pos x="T4" y="T5"/>
                </a:cxn>
              </a:cxnLst>
              <a:rect l="0" t="0" r="r" b="b"/>
              <a:pathLst>
                <a:path w="3060" h="702">
                  <a:moveTo>
                    <a:pt x="0" y="702"/>
                  </a:moveTo>
                  <a:cubicBezTo>
                    <a:pt x="555" y="429"/>
                    <a:pt x="1110" y="156"/>
                    <a:pt x="1620" y="78"/>
                  </a:cubicBezTo>
                  <a:cubicBezTo>
                    <a:pt x="2130" y="0"/>
                    <a:pt x="2595" y="117"/>
                    <a:pt x="3060" y="234"/>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84" name="Freeform 20"/>
            <p:cNvSpPr/>
            <p:nvPr/>
          </p:nvSpPr>
          <p:spPr bwMode="auto">
            <a:xfrm>
              <a:off x="1122" y="2435"/>
              <a:ext cx="2715" cy="373"/>
            </a:xfrm>
            <a:custGeom>
              <a:avLst/>
              <a:gdLst>
                <a:gd name="T0" fmla="*/ 3060 w 3060"/>
                <a:gd name="T1" fmla="*/ 0 h 702"/>
                <a:gd name="T2" fmla="*/ 1260 w 3060"/>
                <a:gd name="T3" fmla="*/ 624 h 702"/>
                <a:gd name="T4" fmla="*/ 0 w 3060"/>
                <a:gd name="T5" fmla="*/ 468 h 702"/>
              </a:gdLst>
              <a:ahLst/>
              <a:cxnLst>
                <a:cxn ang="0">
                  <a:pos x="T0" y="T1"/>
                </a:cxn>
                <a:cxn ang="0">
                  <a:pos x="T2" y="T3"/>
                </a:cxn>
                <a:cxn ang="0">
                  <a:pos x="T4" y="T5"/>
                </a:cxn>
              </a:cxnLst>
              <a:rect l="0" t="0" r="r" b="b"/>
              <a:pathLst>
                <a:path w="3060" h="702">
                  <a:moveTo>
                    <a:pt x="3060" y="0"/>
                  </a:moveTo>
                  <a:cubicBezTo>
                    <a:pt x="2415" y="273"/>
                    <a:pt x="1770" y="546"/>
                    <a:pt x="1260" y="624"/>
                  </a:cubicBezTo>
                  <a:cubicBezTo>
                    <a:pt x="750" y="702"/>
                    <a:pt x="375" y="585"/>
                    <a:pt x="0" y="468"/>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16085" name="Freeform 21"/>
            <p:cNvSpPr/>
            <p:nvPr/>
          </p:nvSpPr>
          <p:spPr bwMode="auto">
            <a:xfrm>
              <a:off x="1025" y="2701"/>
              <a:ext cx="1455" cy="619"/>
            </a:xfrm>
            <a:custGeom>
              <a:avLst/>
              <a:gdLst>
                <a:gd name="T0" fmla="*/ 0 w 1620"/>
                <a:gd name="T1" fmla="*/ 0 h 1092"/>
                <a:gd name="T2" fmla="*/ 720 w 1620"/>
                <a:gd name="T3" fmla="*/ 780 h 1092"/>
                <a:gd name="T4" fmla="*/ 1620 w 1620"/>
                <a:gd name="T5" fmla="*/ 1092 h 1092"/>
              </a:gdLst>
              <a:ahLst/>
              <a:cxnLst>
                <a:cxn ang="0">
                  <a:pos x="T0" y="T1"/>
                </a:cxn>
                <a:cxn ang="0">
                  <a:pos x="T2" y="T3"/>
                </a:cxn>
                <a:cxn ang="0">
                  <a:pos x="T4" y="T5"/>
                </a:cxn>
              </a:cxnLst>
              <a:rect l="0" t="0" r="r" b="b"/>
              <a:pathLst>
                <a:path w="1620" h="1092">
                  <a:moveTo>
                    <a:pt x="0" y="0"/>
                  </a:moveTo>
                  <a:cubicBezTo>
                    <a:pt x="225" y="299"/>
                    <a:pt x="450" y="598"/>
                    <a:pt x="720" y="780"/>
                  </a:cubicBezTo>
                  <a:cubicBezTo>
                    <a:pt x="990" y="962"/>
                    <a:pt x="1470" y="1040"/>
                    <a:pt x="1620" y="1092"/>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标题 1"/>
          <p:cNvSpPr>
            <a:spLocks noGrp="1"/>
          </p:cNvSpPr>
          <p:nvPr>
            <p:ph type="title"/>
          </p:nvPr>
        </p:nvSpPr>
        <p:spPr/>
        <p:txBody>
          <a:bodyPr/>
          <a:lstStyle/>
          <a:p>
            <a:r>
              <a:rPr lang="zh-CN" altLang="en-US" dirty="0"/>
              <a:t>密钥分配中心方案</a:t>
            </a:r>
            <a:endParaRPr lang="zh-CN" altLang="en-US" dirty="0"/>
          </a:p>
        </p:txBody>
      </p:sp>
      <p:sp>
        <p:nvSpPr>
          <p:cNvPr id="20" name="矩形 19"/>
          <p:cNvSpPr/>
          <p:nvPr/>
        </p:nvSpPr>
        <p:spPr>
          <a:xfrm>
            <a:off x="611560" y="5520293"/>
            <a:ext cx="7776864" cy="1077059"/>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600" b="1" dirty="0" smtClean="0">
                <a:solidFill>
                  <a:srgbClr val="C00000"/>
                </a:solidFill>
                <a:latin typeface="Times New Roman" pitchFamily="18" charset="0"/>
              </a:rPr>
              <a:t>1</a:t>
            </a:r>
            <a:r>
              <a:rPr lang="zh-CN" altLang="en-US" sz="3600" b="1" dirty="0" smtClean="0">
                <a:solidFill>
                  <a:srgbClr val="C00000"/>
                </a:solidFill>
                <a:latin typeface="Times New Roman" pitchFamily="18" charset="0"/>
              </a:rPr>
              <a:t>、防止其他用户假冒</a:t>
            </a:r>
            <a:r>
              <a:rPr lang="zh-CN" altLang="en-US" sz="3600" b="1" dirty="0">
                <a:solidFill>
                  <a:srgbClr val="C00000"/>
                </a:solidFill>
                <a:latin typeface="Times New Roman" pitchFamily="18" charset="0"/>
              </a:rPr>
              <a:t>攻击</a:t>
            </a:r>
            <a:endParaRPr lang="en-US" altLang="zh-CN" sz="3600" b="1" dirty="0">
              <a:solidFill>
                <a:srgbClr val="C00000"/>
              </a:solidFill>
              <a:latin typeface="Times New Roman" pitchFamily="18" charset="0"/>
            </a:endParaRPr>
          </a:p>
          <a:p>
            <a:pPr algn="just"/>
            <a:r>
              <a:rPr lang="en-US" altLang="zh-CN" sz="3600" b="1" dirty="0">
                <a:solidFill>
                  <a:srgbClr val="C00000"/>
                </a:solidFill>
                <a:latin typeface="Times New Roman" pitchFamily="18" charset="0"/>
              </a:rPr>
              <a:t>2</a:t>
            </a:r>
            <a:r>
              <a:rPr lang="zh-CN" altLang="en-US" sz="3600" b="1" dirty="0">
                <a:solidFill>
                  <a:srgbClr val="C00000"/>
                </a:solidFill>
                <a:latin typeface="Times New Roman" pitchFamily="18" charset="0"/>
              </a:rPr>
              <a:t>、</a:t>
            </a:r>
            <a:r>
              <a:rPr lang="zh-CN" altLang="en-US" sz="3600" b="1" dirty="0" smtClean="0">
                <a:solidFill>
                  <a:srgbClr val="C00000"/>
                </a:solidFill>
                <a:latin typeface="Times New Roman" pitchFamily="18" charset="0"/>
              </a:rPr>
              <a:t>防止用户</a:t>
            </a:r>
            <a:r>
              <a:rPr lang="en-US" altLang="zh-CN" sz="3600" b="1" dirty="0" smtClean="0">
                <a:solidFill>
                  <a:srgbClr val="C00000"/>
                </a:solidFill>
                <a:latin typeface="Times New Roman" pitchFamily="18" charset="0"/>
              </a:rPr>
              <a:t>A</a:t>
            </a:r>
            <a:r>
              <a:rPr lang="zh-CN" altLang="en-US" sz="3600" b="1" dirty="0" smtClean="0">
                <a:solidFill>
                  <a:srgbClr val="C00000"/>
                </a:solidFill>
                <a:latin typeface="Times New Roman" pitchFamily="18" charset="0"/>
              </a:rPr>
              <a:t>伪造</a:t>
            </a:r>
            <a:r>
              <a:rPr lang="en-US" altLang="zh-CN" sz="3600" b="1" dirty="0" smtClean="0">
                <a:solidFill>
                  <a:srgbClr val="C00000"/>
                </a:solidFill>
                <a:latin typeface="Times New Roman" pitchFamily="18" charset="0"/>
              </a:rPr>
              <a:t>KDC</a:t>
            </a:r>
            <a:r>
              <a:rPr lang="zh-CN" altLang="en-US" sz="3600" b="1" dirty="0" smtClean="0">
                <a:solidFill>
                  <a:srgbClr val="C00000"/>
                </a:solidFill>
                <a:latin typeface="Times New Roman" pitchFamily="18" charset="0"/>
              </a:rPr>
              <a:t>生成会话密钥</a:t>
            </a:r>
            <a:endParaRPr lang="en-US" altLang="zh-CN" sz="3600" b="1" dirty="0" smtClean="0">
              <a:solidFill>
                <a:srgbClr val="C00000"/>
              </a:solidFill>
              <a:latin typeface="Times New Roman"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249793" y="3693801"/>
            <a:ext cx="2620602" cy="814858"/>
            <a:chOff x="3249793" y="3693801"/>
            <a:chExt cx="2620602" cy="814858"/>
          </a:xfrm>
        </p:grpSpPr>
        <p:sp>
          <p:nvSpPr>
            <p:cNvPr id="219146" name="Line 10"/>
            <p:cNvSpPr>
              <a:spLocks noChangeShapeType="1"/>
            </p:cNvSpPr>
            <p:nvPr/>
          </p:nvSpPr>
          <p:spPr bwMode="auto">
            <a:xfrm flipH="1">
              <a:off x="3399009" y="3693801"/>
              <a:ext cx="2284866" cy="814858"/>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7" name="Line 11"/>
            <p:cNvSpPr>
              <a:spLocks noChangeShapeType="1"/>
            </p:cNvSpPr>
            <p:nvPr/>
          </p:nvSpPr>
          <p:spPr bwMode="auto">
            <a:xfrm>
              <a:off x="3464291" y="3693801"/>
              <a:ext cx="2219584" cy="814858"/>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8" name="Line 12"/>
            <p:cNvSpPr>
              <a:spLocks noChangeShapeType="1"/>
            </p:cNvSpPr>
            <p:nvPr/>
          </p:nvSpPr>
          <p:spPr bwMode="auto">
            <a:xfrm>
              <a:off x="3249793" y="3904774"/>
              <a:ext cx="0" cy="603885"/>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9" name="Line 13"/>
            <p:cNvSpPr>
              <a:spLocks noChangeShapeType="1"/>
            </p:cNvSpPr>
            <p:nvPr/>
          </p:nvSpPr>
          <p:spPr bwMode="auto">
            <a:xfrm>
              <a:off x="5870395" y="3904774"/>
              <a:ext cx="0" cy="603885"/>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9156" name="Rectangle 20"/>
          <p:cNvSpPr>
            <a:spLocks noChangeArrowheads="1"/>
          </p:cNvSpPr>
          <p:nvPr/>
        </p:nvSpPr>
        <p:spPr bwMode="auto">
          <a:xfrm>
            <a:off x="2990850" y="2209800"/>
            <a:ext cx="742950"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用户</a:t>
            </a:r>
            <a:r>
              <a:rPr lang="en-US" altLang="zh-CN" sz="1200" b="1">
                <a:latin typeface="Times New Roman" pitchFamily="18" charset="0"/>
              </a:rPr>
              <a:t>A</a:t>
            </a:r>
            <a:endParaRPr lang="en-US" altLang="zh-CN" sz="1200" b="1">
              <a:latin typeface="Times New Roman" pitchFamily="18" charset="0"/>
            </a:endParaRPr>
          </a:p>
        </p:txBody>
      </p:sp>
      <p:sp>
        <p:nvSpPr>
          <p:cNvPr id="219157" name="Rectangle 21"/>
          <p:cNvSpPr>
            <a:spLocks noChangeArrowheads="1"/>
          </p:cNvSpPr>
          <p:nvPr/>
        </p:nvSpPr>
        <p:spPr bwMode="auto">
          <a:xfrm>
            <a:off x="5573713" y="2209800"/>
            <a:ext cx="903287"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用户</a:t>
            </a:r>
            <a:r>
              <a:rPr lang="en-US" altLang="zh-CN" sz="1200" b="1">
                <a:latin typeface="Times New Roman" pitchFamily="18" charset="0"/>
              </a:rPr>
              <a:t>B</a:t>
            </a:r>
            <a:endParaRPr lang="en-US" altLang="zh-CN" sz="1200" b="1">
              <a:latin typeface="Times New Roman" pitchFamily="18" charset="0"/>
            </a:endParaRPr>
          </a:p>
        </p:txBody>
      </p:sp>
      <p:grpSp>
        <p:nvGrpSpPr>
          <p:cNvPr id="8" name="组合 7"/>
          <p:cNvGrpSpPr/>
          <p:nvPr/>
        </p:nvGrpSpPr>
        <p:grpSpPr>
          <a:xfrm>
            <a:off x="2405062" y="2836307"/>
            <a:ext cx="1059229" cy="476250"/>
            <a:chOff x="2405062" y="2836307"/>
            <a:chExt cx="1059229" cy="476250"/>
          </a:xfrm>
        </p:grpSpPr>
        <p:sp>
          <p:nvSpPr>
            <p:cNvPr id="219144" name="Rectangle 8"/>
            <p:cNvSpPr>
              <a:spLocks noChangeArrowheads="1"/>
            </p:cNvSpPr>
            <p:nvPr/>
          </p:nvSpPr>
          <p:spPr bwMode="auto">
            <a:xfrm>
              <a:off x="3072600" y="2847975"/>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X</a:t>
              </a:r>
              <a:r>
                <a:rPr lang="en-US" altLang="zh-CN" sz="1200" b="1" baseline="-25000" smtClean="0">
                  <a:latin typeface="Times New Roman" pitchFamily="18" charset="0"/>
                </a:rPr>
                <a:t>A</a:t>
              </a:r>
              <a:endParaRPr lang="en-US" altLang="zh-CN" sz="1200" b="1">
                <a:latin typeface="Times New Roman" pitchFamily="18" charset="0"/>
              </a:endParaRPr>
            </a:p>
          </p:txBody>
        </p:sp>
        <p:sp>
          <p:nvSpPr>
            <p:cNvPr id="219160" name="Rectangle 24"/>
            <p:cNvSpPr>
              <a:spLocks noChangeArrowheads="1"/>
            </p:cNvSpPr>
            <p:nvPr/>
          </p:nvSpPr>
          <p:spPr bwMode="auto">
            <a:xfrm>
              <a:off x="2405062" y="2836307"/>
              <a:ext cx="555625"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秘密</a:t>
              </a:r>
              <a:endParaRPr lang="zh-CN" altLang="en-US" sz="1200" b="1">
                <a:latin typeface="Times New Roman" pitchFamily="18" charset="0"/>
              </a:endParaRPr>
            </a:p>
          </p:txBody>
        </p:sp>
      </p:grpSp>
      <p:grpSp>
        <p:nvGrpSpPr>
          <p:cNvPr id="9" name="组合 8"/>
          <p:cNvGrpSpPr/>
          <p:nvPr/>
        </p:nvGrpSpPr>
        <p:grpSpPr>
          <a:xfrm>
            <a:off x="5683875" y="2836307"/>
            <a:ext cx="1070547" cy="476250"/>
            <a:chOff x="5683875" y="2836307"/>
            <a:chExt cx="1070547" cy="476250"/>
          </a:xfrm>
        </p:grpSpPr>
        <p:sp>
          <p:nvSpPr>
            <p:cNvPr id="219145" name="Rectangle 9"/>
            <p:cNvSpPr>
              <a:spLocks noChangeArrowheads="1"/>
            </p:cNvSpPr>
            <p:nvPr/>
          </p:nvSpPr>
          <p:spPr bwMode="auto">
            <a:xfrm>
              <a:off x="5683875" y="2847975"/>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X</a:t>
              </a:r>
              <a:r>
                <a:rPr lang="en-US" altLang="zh-CN" sz="1200" b="1" baseline="-25000" smtClean="0">
                  <a:latin typeface="Times New Roman" pitchFamily="18" charset="0"/>
                </a:rPr>
                <a:t>B</a:t>
              </a:r>
              <a:endParaRPr lang="en-US" altLang="zh-CN" sz="1200" b="1">
                <a:latin typeface="Times New Roman" pitchFamily="18" charset="0"/>
              </a:endParaRPr>
            </a:p>
          </p:txBody>
        </p:sp>
        <p:sp>
          <p:nvSpPr>
            <p:cNvPr id="219161" name="Rectangle 25"/>
            <p:cNvSpPr>
              <a:spLocks noChangeArrowheads="1"/>
            </p:cNvSpPr>
            <p:nvPr/>
          </p:nvSpPr>
          <p:spPr bwMode="auto">
            <a:xfrm>
              <a:off x="6197209" y="2836307"/>
              <a:ext cx="557213"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秘密</a:t>
              </a:r>
              <a:endParaRPr lang="zh-CN" altLang="en-US" sz="1200" b="1">
                <a:latin typeface="Times New Roman" pitchFamily="18" charset="0"/>
              </a:endParaRPr>
            </a:p>
          </p:txBody>
        </p:sp>
      </p:grpSp>
      <p:grpSp>
        <p:nvGrpSpPr>
          <p:cNvPr id="15" name="组合 14"/>
          <p:cNvGrpSpPr/>
          <p:nvPr/>
        </p:nvGrpSpPr>
        <p:grpSpPr>
          <a:xfrm>
            <a:off x="2133600" y="4810601"/>
            <a:ext cx="1330691" cy="1056799"/>
            <a:chOff x="2133600" y="4810601"/>
            <a:chExt cx="1330691" cy="1056799"/>
          </a:xfrm>
        </p:grpSpPr>
        <p:sp>
          <p:nvSpPr>
            <p:cNvPr id="219150" name="Rectangle 14"/>
            <p:cNvSpPr>
              <a:spLocks noChangeArrowheads="1"/>
            </p:cNvSpPr>
            <p:nvPr/>
          </p:nvSpPr>
          <p:spPr bwMode="auto">
            <a:xfrm>
              <a:off x="3072600" y="5414486"/>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K</a:t>
              </a:r>
              <a:r>
                <a:rPr lang="en-US" altLang="zh-CN" sz="1200" b="1" baseline="-25000">
                  <a:latin typeface="Times New Roman" pitchFamily="18" charset="0"/>
                </a:rPr>
                <a:t>A</a:t>
              </a:r>
              <a:endParaRPr lang="en-US" altLang="zh-CN" sz="1200" b="1">
                <a:latin typeface="Times New Roman" pitchFamily="18" charset="0"/>
              </a:endParaRPr>
            </a:p>
          </p:txBody>
        </p:sp>
        <p:sp>
          <p:nvSpPr>
            <p:cNvPr id="219151" name="Line 15"/>
            <p:cNvSpPr>
              <a:spLocks noChangeShapeType="1"/>
            </p:cNvSpPr>
            <p:nvPr/>
          </p:nvSpPr>
          <p:spPr bwMode="auto">
            <a:xfrm>
              <a:off x="3259119" y="4810601"/>
              <a:ext cx="0" cy="603885"/>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62" name="Rectangle 26"/>
            <p:cNvSpPr>
              <a:spLocks noChangeArrowheads="1"/>
            </p:cNvSpPr>
            <p:nvPr/>
          </p:nvSpPr>
          <p:spPr bwMode="auto">
            <a:xfrm>
              <a:off x="2133600" y="5387975"/>
              <a:ext cx="896938"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会话秘密</a:t>
              </a:r>
              <a:endParaRPr lang="zh-CN" altLang="en-US" sz="1200" b="1">
                <a:latin typeface="Times New Roman" pitchFamily="18" charset="0"/>
              </a:endParaRPr>
            </a:p>
          </p:txBody>
        </p:sp>
      </p:grpSp>
      <p:grpSp>
        <p:nvGrpSpPr>
          <p:cNvPr id="16" name="组合 15"/>
          <p:cNvGrpSpPr/>
          <p:nvPr/>
        </p:nvGrpSpPr>
        <p:grpSpPr>
          <a:xfrm>
            <a:off x="5693201" y="4810601"/>
            <a:ext cx="1393399" cy="1056799"/>
            <a:chOff x="5693201" y="4810601"/>
            <a:chExt cx="1393399" cy="1056799"/>
          </a:xfrm>
        </p:grpSpPr>
        <p:sp>
          <p:nvSpPr>
            <p:cNvPr id="219153" name="Rectangle 17"/>
            <p:cNvSpPr>
              <a:spLocks noChangeArrowheads="1"/>
            </p:cNvSpPr>
            <p:nvPr/>
          </p:nvSpPr>
          <p:spPr bwMode="auto">
            <a:xfrm>
              <a:off x="5693201" y="5414486"/>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K</a:t>
              </a:r>
              <a:r>
                <a:rPr lang="en-US" altLang="zh-CN" sz="1200" b="1" baseline="-25000">
                  <a:latin typeface="Times New Roman" pitchFamily="18" charset="0"/>
                </a:rPr>
                <a:t>B</a:t>
              </a:r>
              <a:endParaRPr lang="en-US" altLang="zh-CN" sz="1200" b="1">
                <a:latin typeface="Times New Roman" pitchFamily="18" charset="0"/>
              </a:endParaRPr>
            </a:p>
          </p:txBody>
        </p:sp>
        <p:sp>
          <p:nvSpPr>
            <p:cNvPr id="219154" name="Line 18"/>
            <p:cNvSpPr>
              <a:spLocks noChangeShapeType="1"/>
            </p:cNvSpPr>
            <p:nvPr/>
          </p:nvSpPr>
          <p:spPr bwMode="auto">
            <a:xfrm>
              <a:off x="5879721" y="4810601"/>
              <a:ext cx="0" cy="603885"/>
            </a:xfrm>
            <a:prstGeom prst="line">
              <a:avLst/>
            </a:prstGeom>
            <a:noFill/>
            <a:ln w="9525">
              <a:solidFill>
                <a:srgbClr val="000000"/>
              </a:solidFill>
              <a:prstDash val="dash"/>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63" name="Rectangle 27"/>
            <p:cNvSpPr>
              <a:spLocks noChangeArrowheads="1"/>
            </p:cNvSpPr>
            <p:nvPr/>
          </p:nvSpPr>
          <p:spPr bwMode="auto">
            <a:xfrm>
              <a:off x="6159500" y="5387975"/>
              <a:ext cx="927100" cy="47625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会话秘密</a:t>
              </a:r>
              <a:endParaRPr lang="zh-CN" altLang="en-US" sz="1200" b="1">
                <a:latin typeface="Times New Roman" pitchFamily="18" charset="0"/>
              </a:endParaRPr>
            </a:p>
          </p:txBody>
        </p:sp>
      </p:grpSp>
      <p:grpSp>
        <p:nvGrpSpPr>
          <p:cNvPr id="10" name="组合 9"/>
          <p:cNvGrpSpPr/>
          <p:nvPr/>
        </p:nvGrpSpPr>
        <p:grpSpPr>
          <a:xfrm>
            <a:off x="179011" y="3450698"/>
            <a:ext cx="3285280" cy="646012"/>
            <a:chOff x="179011" y="3450698"/>
            <a:chExt cx="3285280" cy="646012"/>
          </a:xfrm>
        </p:grpSpPr>
        <p:sp>
          <p:nvSpPr>
            <p:cNvPr id="219142" name="Rectangle 6"/>
            <p:cNvSpPr>
              <a:spLocks noChangeArrowheads="1"/>
            </p:cNvSpPr>
            <p:nvPr/>
          </p:nvSpPr>
          <p:spPr bwMode="auto">
            <a:xfrm>
              <a:off x="3072600" y="3451860"/>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Y</a:t>
              </a:r>
              <a:r>
                <a:rPr lang="en-US" altLang="zh-CN" sz="1200" b="1" baseline="-25000" smtClean="0">
                  <a:latin typeface="Times New Roman" pitchFamily="18" charset="0"/>
                </a:rPr>
                <a:t>A</a:t>
              </a:r>
              <a:endParaRPr lang="en-US" altLang="zh-CN" sz="1200" b="1">
                <a:latin typeface="Times New Roman" pitchFamily="18" charset="0"/>
              </a:endParaRPr>
            </a:p>
          </p:txBody>
        </p:sp>
        <p:sp>
          <p:nvSpPr>
            <p:cNvPr id="219158" name="Rectangle 22"/>
            <p:cNvSpPr>
              <a:spLocks noChangeArrowheads="1"/>
            </p:cNvSpPr>
            <p:nvPr/>
          </p:nvSpPr>
          <p:spPr bwMode="auto">
            <a:xfrm>
              <a:off x="179011" y="3450698"/>
              <a:ext cx="2767279" cy="64601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r>
                <a:rPr lang="en-US" altLang="zh-CN" sz="1200" b="1">
                  <a:latin typeface="Times New Roman" pitchFamily="18" charset="0"/>
                </a:rPr>
                <a:t>                                                </a:t>
              </a:r>
              <a:r>
                <a:rPr lang="en-US" altLang="zh-CN" sz="1200" b="1" smtClean="0">
                  <a:latin typeface="Times New Roman" pitchFamily="18" charset="0"/>
                </a:rPr>
                <a:t>    </a:t>
              </a:r>
              <a:r>
                <a:rPr lang="zh-CN" altLang="en-US" sz="1200" b="1">
                  <a:latin typeface="Times New Roman" pitchFamily="18" charset="0"/>
                </a:rPr>
                <a:t>公开</a:t>
              </a:r>
              <a:endParaRPr lang="zh-CN" altLang="en-US" sz="1200" b="1">
                <a:latin typeface="Times New Roman" pitchFamily="18" charset="0"/>
              </a:endParaRPr>
            </a:p>
          </p:txBody>
        </p:sp>
        <mc:AlternateContent xmlns:mc="http://schemas.openxmlformats.org/markup-compatibility/2006">
          <mc:Choice xmlns:a14="http://schemas.microsoft.com/office/drawing/2010/main" Requires="a14">
            <p:sp>
              <p:nvSpPr>
                <p:cNvPr id="3" name="TextBox 2"/>
                <p:cNvSpPr txBox="1">
                  <a:spLocks/>
                </p:cNvSpPr>
                <p:nvPr/>
              </p:nvSpPr>
              <p:spPr>
                <a:xfrm>
                  <a:off x="251520" y="3686834"/>
                  <a:ext cx="2215331"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𝒀</m:t>
                        </m:r>
                        <m:r>
                          <a:rPr lang="en-US" altLang="zh-CN" sz="1600" b="1" i="1" baseline="-25000" smtClean="0">
                            <a:latin typeface="Cambria Math"/>
                          </a:rPr>
                          <m:t>𝑨</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𝒂</m:t>
                            </m:r>
                          </m:e>
                          <m:sup>
                            <m:r>
                              <a:rPr lang="en-US" altLang="zh-CN" sz="1600" b="1" i="1" smtClean="0">
                                <a:latin typeface="Cambria Math"/>
                              </a:rPr>
                              <m:t>𝑿</m:t>
                            </m:r>
                            <m:r>
                              <a:rPr lang="en-US" altLang="zh-CN" sz="1600" b="1" i="1" baseline="-25000" smtClean="0">
                                <a:latin typeface="Cambria Math"/>
                              </a:rPr>
                              <m:t>𝑨</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r>
                          <a:rPr lang="en-US" altLang="zh-CN" sz="1600" b="1" i="1" smtClean="0">
                            <a:latin typeface="Cambria Math"/>
                          </a:rPr>
                          <m:t>, </m:t>
                        </m:r>
                        <m:r>
                          <a:rPr lang="en-US" altLang="zh-CN" sz="1600" b="1" i="1" smtClean="0">
                            <a:latin typeface="Cambria Math"/>
                          </a:rPr>
                          <m:t>𝑿𝑨</m:t>
                        </m:r>
                        <m:r>
                          <a:rPr lang="en-US" altLang="zh-CN" sz="1600" b="1" i="1" smtClean="0">
                            <a:latin typeface="Cambria Math"/>
                          </a:rPr>
                          <m:t>&lt;</m:t>
                        </m:r>
                        <m:r>
                          <a:rPr lang="en-US" altLang="zh-CN" sz="1600" b="1" i="1" smtClean="0">
                            <a:latin typeface="Cambria Math"/>
                          </a:rPr>
                          <m:t>𝑷</m:t>
                        </m:r>
                      </m:oMath>
                    </m:oMathPara>
                  </a14:m>
                  <a:endParaRPr lang="zh-CN" altLang="en-US" sz="1600" b="1"/>
                </a:p>
              </p:txBody>
            </p:sp>
          </mc:Choice>
          <mc:Fallback>
            <p:sp>
              <p:nvSpPr>
                <p:cNvPr id="3" name="TextBox 2"/>
                <p:cNvSpPr txBox="1">
                  <a:spLocks noRot="1" noChangeAspect="1" noMove="1" noResize="1" noEditPoints="1" noAdjustHandles="1" noChangeArrowheads="1" noChangeShapeType="1" noTextEdit="1"/>
                </p:cNvSpPr>
                <p:nvPr/>
              </p:nvSpPr>
              <p:spPr>
                <a:xfrm>
                  <a:off x="251520" y="3686834"/>
                  <a:ext cx="2215331" cy="32400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grpSp>
      <p:grpSp>
        <p:nvGrpSpPr>
          <p:cNvPr id="11" name="组合 10"/>
          <p:cNvGrpSpPr/>
          <p:nvPr/>
        </p:nvGrpSpPr>
        <p:grpSpPr>
          <a:xfrm>
            <a:off x="5683875" y="3451860"/>
            <a:ext cx="3280613" cy="649370"/>
            <a:chOff x="5683875" y="3451860"/>
            <a:chExt cx="3280613" cy="649370"/>
          </a:xfrm>
        </p:grpSpPr>
        <p:sp>
          <p:nvSpPr>
            <p:cNvPr id="219143" name="Rectangle 7"/>
            <p:cNvSpPr>
              <a:spLocks noChangeArrowheads="1"/>
            </p:cNvSpPr>
            <p:nvPr/>
          </p:nvSpPr>
          <p:spPr bwMode="auto">
            <a:xfrm>
              <a:off x="5683875" y="3451860"/>
              <a:ext cx="391691" cy="452914"/>
            </a:xfrm>
            <a:prstGeom prst="rect">
              <a:avLst/>
            </a:prstGeom>
            <a:solidFill>
              <a:schemeClr val="hlink"/>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smtClean="0">
                  <a:latin typeface="Times New Roman" pitchFamily="18" charset="0"/>
                </a:rPr>
                <a:t>Y</a:t>
              </a:r>
              <a:r>
                <a:rPr lang="en-US" altLang="zh-CN" sz="1200" b="1" baseline="-25000" smtClean="0">
                  <a:latin typeface="Times New Roman" pitchFamily="18" charset="0"/>
                </a:rPr>
                <a:t>B</a:t>
              </a:r>
              <a:endParaRPr lang="en-US" altLang="zh-CN" sz="1200" b="1">
                <a:latin typeface="Times New Roman" pitchFamily="18" charset="0"/>
              </a:endParaRPr>
            </a:p>
          </p:txBody>
        </p:sp>
        <p:sp>
          <p:nvSpPr>
            <p:cNvPr id="41" name="Rectangle 22"/>
            <p:cNvSpPr>
              <a:spLocks noChangeArrowheads="1"/>
            </p:cNvSpPr>
            <p:nvPr/>
          </p:nvSpPr>
          <p:spPr bwMode="auto">
            <a:xfrm>
              <a:off x="6197209" y="3455218"/>
              <a:ext cx="2767279" cy="64601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1200" b="1" smtClean="0">
                  <a:latin typeface="Times New Roman" pitchFamily="18" charset="0"/>
                </a:rPr>
                <a:t>公开</a:t>
              </a:r>
              <a:endParaRPr lang="zh-CN" altLang="en-US" sz="1200" b="1">
                <a:latin typeface="Times New Roman" pitchFamily="18" charset="0"/>
              </a:endParaRPr>
            </a:p>
          </p:txBody>
        </p:sp>
        <mc:AlternateContent xmlns:mc="http://schemas.openxmlformats.org/markup-compatibility/2006">
          <mc:Choice xmlns:a14="http://schemas.microsoft.com/office/drawing/2010/main" Requires="a14">
            <p:sp>
              <p:nvSpPr>
                <p:cNvPr id="42" name="TextBox 41"/>
                <p:cNvSpPr txBox="1">
                  <a:spLocks/>
                </p:cNvSpPr>
                <p:nvPr/>
              </p:nvSpPr>
              <p:spPr>
                <a:xfrm>
                  <a:off x="6677149" y="3658552"/>
                  <a:ext cx="2215331"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𝒀</m:t>
                        </m:r>
                        <m:r>
                          <a:rPr lang="en-US" altLang="zh-CN" sz="1600" b="1" i="1" baseline="-25000" smtClean="0">
                            <a:latin typeface="Cambria Math"/>
                          </a:rPr>
                          <m:t>𝑩</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𝒂</m:t>
                            </m:r>
                          </m:e>
                          <m:sup>
                            <m:r>
                              <a:rPr lang="en-US" altLang="zh-CN" sz="1600" b="1" i="1" smtClean="0">
                                <a:latin typeface="Cambria Math"/>
                              </a:rPr>
                              <m:t>𝑿</m:t>
                            </m:r>
                            <m:r>
                              <a:rPr lang="en-US" altLang="zh-CN" sz="1600" b="1" i="1" baseline="-25000" smtClean="0">
                                <a:latin typeface="Cambria Math"/>
                              </a:rPr>
                              <m:t>𝑩</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r>
                          <a:rPr lang="en-US" altLang="zh-CN" sz="1600" b="1" i="1" smtClean="0">
                            <a:latin typeface="Cambria Math"/>
                          </a:rPr>
                          <m:t>, </m:t>
                        </m:r>
                        <m:r>
                          <a:rPr lang="en-US" altLang="zh-CN" sz="1600" b="1" i="1" smtClean="0">
                            <a:latin typeface="Cambria Math"/>
                          </a:rPr>
                          <m:t>𝑿𝑩</m:t>
                        </m:r>
                        <m:r>
                          <a:rPr lang="en-US" altLang="zh-CN" sz="1600" b="1" i="1" smtClean="0">
                            <a:latin typeface="Cambria Math"/>
                          </a:rPr>
                          <m:t>&lt;</m:t>
                        </m:r>
                        <m:r>
                          <a:rPr lang="en-US" altLang="zh-CN" sz="1600" b="1" i="1" smtClean="0">
                            <a:latin typeface="Cambria Math"/>
                          </a:rPr>
                          <m:t>𝑷</m:t>
                        </m:r>
                      </m:oMath>
                    </m:oMathPara>
                  </a14:m>
                  <a:endParaRPr lang="zh-CN" altLang="en-US" sz="1600" b="1"/>
                </a:p>
              </p:txBody>
            </p:sp>
          </mc:Choice>
          <mc:Fallback>
            <p:sp>
              <p:nvSpPr>
                <p:cNvPr id="42" name="TextBox 41"/>
                <p:cNvSpPr txBox="1">
                  <a:spLocks noRot="1" noChangeAspect="1" noMove="1" noResize="1" noEditPoints="1" noAdjustHandles="1" noChangeArrowheads="1" noChangeShapeType="1" noTextEdit="1"/>
                </p:cNvSpPr>
                <p:nvPr/>
              </p:nvSpPr>
              <p:spPr>
                <a:xfrm>
                  <a:off x="6677149" y="3658552"/>
                  <a:ext cx="2215331" cy="32400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grpSp>
      <p:grpSp>
        <p:nvGrpSpPr>
          <p:cNvPr id="13" name="组合 12"/>
          <p:cNvGrpSpPr/>
          <p:nvPr/>
        </p:nvGrpSpPr>
        <p:grpSpPr>
          <a:xfrm>
            <a:off x="838200" y="4508659"/>
            <a:ext cx="2710025" cy="603885"/>
            <a:chOff x="838200" y="4508659"/>
            <a:chExt cx="2710025" cy="603885"/>
          </a:xfrm>
        </p:grpSpPr>
        <p:sp>
          <p:nvSpPr>
            <p:cNvPr id="219152" name="Oval 16"/>
            <p:cNvSpPr>
              <a:spLocks noChangeArrowheads="1"/>
            </p:cNvSpPr>
            <p:nvPr/>
          </p:nvSpPr>
          <p:spPr bwMode="auto">
            <a:xfrm>
              <a:off x="2960688" y="4508659"/>
              <a:ext cx="587537" cy="603885"/>
            </a:xfrm>
            <a:prstGeom prst="ellipse">
              <a:avLst/>
            </a:prstGeom>
            <a:solidFill>
              <a:schemeClr val="hlink"/>
            </a:solidFill>
            <a:ln w="9525">
              <a:solidFill>
                <a:srgbClr val="000000"/>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计算</a:t>
              </a:r>
              <a:endParaRPr lang="zh-CN" altLang="en-US" sz="1200" b="1">
                <a:latin typeface="Times New Roman" pitchFamily="18" charset="0"/>
              </a:endParaRPr>
            </a:p>
          </p:txBody>
        </p:sp>
        <p:sp>
          <p:nvSpPr>
            <p:cNvPr id="219167" name="Rectangle 31"/>
            <p:cNvSpPr>
              <a:spLocks noChangeArrowheads="1"/>
            </p:cNvSpPr>
            <p:nvPr/>
          </p:nvSpPr>
          <p:spPr bwMode="auto">
            <a:xfrm>
              <a:off x="838200" y="4572000"/>
              <a:ext cx="2057400" cy="477838"/>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                                                 </a:t>
              </a:r>
              <a:endParaRPr lang="en-US" altLang="zh-CN" sz="1200" b="1">
                <a:latin typeface="Times New Roman" pitchFamily="18" charset="0"/>
              </a:endParaRPr>
            </a:p>
          </p:txBody>
        </p:sp>
        <mc:AlternateContent xmlns:mc="http://schemas.openxmlformats.org/markup-compatibility/2006">
          <mc:Choice xmlns:a14="http://schemas.microsoft.com/office/drawing/2010/main" Requires="a14">
            <p:sp>
              <p:nvSpPr>
                <p:cNvPr id="43" name="TextBox 42"/>
                <p:cNvSpPr txBox="1">
                  <a:spLocks/>
                </p:cNvSpPr>
                <p:nvPr/>
              </p:nvSpPr>
              <p:spPr>
                <a:xfrm>
                  <a:off x="942008" y="4685596"/>
                  <a:ext cx="19018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𝑲</m:t>
                        </m:r>
                        <m:r>
                          <a:rPr lang="en-US" altLang="zh-CN" sz="1600" b="1" i="1" baseline="-25000" smtClean="0">
                            <a:latin typeface="Cambria Math"/>
                          </a:rPr>
                          <m:t>𝑨</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𝒀</m:t>
                            </m:r>
                            <m:r>
                              <a:rPr lang="en-US" altLang="zh-CN" sz="1600" b="1" i="1" baseline="-25000" smtClean="0">
                                <a:latin typeface="Cambria Math"/>
                              </a:rPr>
                              <m:t>𝑩</m:t>
                            </m:r>
                          </m:e>
                          <m:sup>
                            <m:r>
                              <a:rPr lang="en-US" altLang="zh-CN" sz="1600" b="1" i="1" smtClean="0">
                                <a:latin typeface="Cambria Math"/>
                              </a:rPr>
                              <m:t>𝑿</m:t>
                            </m:r>
                            <m:r>
                              <a:rPr lang="en-US" altLang="zh-CN" sz="1600" b="1" i="1" baseline="-25000" smtClean="0">
                                <a:latin typeface="Cambria Math"/>
                              </a:rPr>
                              <m:t>𝑨</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oMath>
                    </m:oMathPara>
                  </a14:m>
                  <a:endParaRPr lang="zh-CN" altLang="en-US" sz="1600" b="1"/>
                </a:p>
              </p:txBody>
            </p:sp>
          </mc:Choice>
          <mc:Fallback>
            <p:sp>
              <p:nvSpPr>
                <p:cNvPr id="43" name="TextBox 42"/>
                <p:cNvSpPr txBox="1">
                  <a:spLocks noRot="1" noChangeAspect="1" noMove="1" noResize="1" noEditPoints="1" noAdjustHandles="1" noChangeArrowheads="1" noChangeShapeType="1" noTextEdit="1"/>
                </p:cNvSpPr>
                <p:nvPr/>
              </p:nvSpPr>
              <p:spPr>
                <a:xfrm>
                  <a:off x="942008" y="4685596"/>
                  <a:ext cx="1901800" cy="32400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pSp>
      <p:grpSp>
        <p:nvGrpSpPr>
          <p:cNvPr id="14" name="组合 13"/>
          <p:cNvGrpSpPr/>
          <p:nvPr/>
        </p:nvGrpSpPr>
        <p:grpSpPr>
          <a:xfrm>
            <a:off x="5571963" y="4508659"/>
            <a:ext cx="2733837" cy="603885"/>
            <a:chOff x="5571963" y="4508659"/>
            <a:chExt cx="2733837" cy="603885"/>
          </a:xfrm>
        </p:grpSpPr>
        <p:sp>
          <p:nvSpPr>
            <p:cNvPr id="219155" name="Oval 19"/>
            <p:cNvSpPr>
              <a:spLocks noChangeArrowheads="1"/>
            </p:cNvSpPr>
            <p:nvPr/>
          </p:nvSpPr>
          <p:spPr bwMode="auto">
            <a:xfrm>
              <a:off x="5571963" y="4508659"/>
              <a:ext cx="587537" cy="603885"/>
            </a:xfrm>
            <a:prstGeom prst="ellipse">
              <a:avLst/>
            </a:prstGeom>
            <a:solidFill>
              <a:schemeClr val="hlink"/>
            </a:solidFill>
            <a:ln w="9525">
              <a:solidFill>
                <a:srgbClr val="000000"/>
              </a:solidFill>
              <a:rou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200" b="1">
                  <a:latin typeface="Times New Roman" pitchFamily="18" charset="0"/>
                </a:rPr>
                <a:t>计算</a:t>
              </a:r>
              <a:endParaRPr lang="zh-CN" altLang="en-US" sz="1200" b="1">
                <a:latin typeface="Times New Roman" pitchFamily="18" charset="0"/>
              </a:endParaRPr>
            </a:p>
          </p:txBody>
        </p:sp>
        <p:sp>
          <p:nvSpPr>
            <p:cNvPr id="219169" name="Rectangle 33"/>
            <p:cNvSpPr>
              <a:spLocks noChangeArrowheads="1"/>
            </p:cNvSpPr>
            <p:nvPr/>
          </p:nvSpPr>
          <p:spPr bwMode="auto">
            <a:xfrm>
              <a:off x="6248400" y="4572000"/>
              <a:ext cx="2057400" cy="477838"/>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200" b="1">
                  <a:latin typeface="Times New Roman" pitchFamily="18" charset="0"/>
                </a:rPr>
                <a:t>                                                 </a:t>
              </a:r>
              <a:endParaRPr lang="en-US" altLang="zh-CN" sz="1200" b="1">
                <a:latin typeface="Times New Roman" pitchFamily="18" charset="0"/>
              </a:endParaRPr>
            </a:p>
          </p:txBody>
        </p:sp>
        <mc:AlternateContent xmlns:mc="http://schemas.openxmlformats.org/markup-compatibility/2006">
          <mc:Choice xmlns:a14="http://schemas.microsoft.com/office/drawing/2010/main" Requires="a14">
            <p:sp>
              <p:nvSpPr>
                <p:cNvPr id="44" name="TextBox 43"/>
                <p:cNvSpPr txBox="1">
                  <a:spLocks/>
                </p:cNvSpPr>
                <p:nvPr/>
              </p:nvSpPr>
              <p:spPr>
                <a:xfrm>
                  <a:off x="6300192" y="4685596"/>
                  <a:ext cx="19018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a:rPr>
                          <m:t>𝑲</m:t>
                        </m:r>
                        <m:r>
                          <a:rPr lang="en-US" altLang="zh-CN" sz="1600" b="1" i="1" baseline="-25000" smtClean="0">
                            <a:latin typeface="Cambria Math"/>
                          </a:rPr>
                          <m:t>𝑩</m:t>
                        </m:r>
                        <m:r>
                          <a:rPr lang="en-US" altLang="zh-CN" sz="1600" b="1" i="1" smtClean="0">
                            <a:latin typeface="Cambria Math"/>
                          </a:rPr>
                          <m:t>=</m:t>
                        </m:r>
                        <m:sSup>
                          <m:sSupPr>
                            <m:ctrlPr>
                              <a:rPr lang="en-US" altLang="zh-CN" sz="1600" b="1" i="1" smtClean="0">
                                <a:latin typeface="Cambria Math" panose="02040503050406030204" pitchFamily="18" charset="0"/>
                              </a:rPr>
                            </m:ctrlPr>
                          </m:sSupPr>
                          <m:e>
                            <m:r>
                              <a:rPr lang="en-US" altLang="zh-CN" sz="1600" b="1" i="1" smtClean="0">
                                <a:latin typeface="Cambria Math"/>
                              </a:rPr>
                              <m:t>𝒀</m:t>
                            </m:r>
                            <m:r>
                              <a:rPr lang="en-US" altLang="zh-CN" sz="1600" b="1" i="1" baseline="-25000" smtClean="0">
                                <a:latin typeface="Cambria Math"/>
                              </a:rPr>
                              <m:t>𝑨</m:t>
                            </m:r>
                          </m:e>
                          <m:sup>
                            <m:r>
                              <a:rPr lang="en-US" altLang="zh-CN" sz="1600" b="1" i="1" smtClean="0">
                                <a:latin typeface="Cambria Math"/>
                              </a:rPr>
                              <m:t>𝑿</m:t>
                            </m:r>
                            <m:r>
                              <a:rPr lang="en-US" altLang="zh-CN" sz="1600" b="1" i="1" baseline="-25000" smtClean="0">
                                <a:latin typeface="Cambria Math"/>
                              </a:rPr>
                              <m:t>𝑩</m:t>
                            </m:r>
                          </m:sup>
                        </m:sSup>
                        <m:r>
                          <a:rPr lang="en-US" altLang="zh-CN" sz="1600" b="1" i="1" smtClean="0">
                            <a:latin typeface="Cambria Math"/>
                          </a:rPr>
                          <m:t>𝒎𝒐𝒅</m:t>
                        </m:r>
                        <m:r>
                          <a:rPr lang="en-US" altLang="zh-CN" sz="1600" b="1" i="1" smtClean="0">
                            <a:latin typeface="Cambria Math"/>
                          </a:rPr>
                          <m:t> </m:t>
                        </m:r>
                        <m:r>
                          <a:rPr lang="en-US" altLang="zh-CN" sz="1600" b="1" i="1" smtClean="0">
                            <a:latin typeface="Cambria Math"/>
                          </a:rPr>
                          <m:t>𝑷</m:t>
                        </m:r>
                      </m:oMath>
                    </m:oMathPara>
                  </a14:m>
                  <a:endParaRPr lang="zh-CN" altLang="en-US" sz="1600" b="1"/>
                </a:p>
              </p:txBody>
            </p:sp>
          </mc:Choice>
          <mc:Fallback>
            <p:sp>
              <p:nvSpPr>
                <p:cNvPr id="44" name="TextBox 43"/>
                <p:cNvSpPr txBox="1">
                  <a:spLocks noRot="1" noChangeAspect="1" noMove="1" noResize="1" noEditPoints="1" noAdjustHandles="1" noChangeArrowheads="1" noChangeShapeType="1" noTextEdit="1"/>
                </p:cNvSpPr>
                <p:nvPr/>
              </p:nvSpPr>
              <p:spPr>
                <a:xfrm>
                  <a:off x="6300192" y="4685596"/>
                  <a:ext cx="1901800" cy="32400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grpSp>
      <p:sp>
        <p:nvSpPr>
          <p:cNvPr id="7" name="内容占位符 6"/>
          <p:cNvSpPr>
            <a:spLocks noGrp="1"/>
          </p:cNvSpPr>
          <p:nvPr>
            <p:ph idx="1"/>
          </p:nvPr>
        </p:nvSpPr>
        <p:spPr>
          <a:xfrm>
            <a:off x="457200" y="836712"/>
            <a:ext cx="8229600" cy="1488626"/>
          </a:xfrm>
        </p:spPr>
        <p:txBody>
          <a:bodyPr>
            <a:normAutofit fontScale="77500" lnSpcReduction="20000"/>
          </a:bodyPr>
          <a:lstStyle/>
          <a:p>
            <a:r>
              <a:rPr lang="en-US" altLang="zh-CN" dirty="0" smtClean="0"/>
              <a:t>p</a:t>
            </a:r>
            <a:r>
              <a:rPr lang="zh-CN" altLang="en-US" dirty="0" smtClean="0"/>
              <a:t>大素数（</a:t>
            </a:r>
            <a:r>
              <a:rPr lang="en-US" altLang="zh-CN" dirty="0" smtClean="0"/>
              <a:t>300</a:t>
            </a:r>
            <a:r>
              <a:rPr lang="zh-CN" altLang="en-US" dirty="0" smtClean="0"/>
              <a:t>），</a:t>
            </a:r>
            <a:r>
              <a:rPr lang="en-US" altLang="zh-CN" dirty="0" smtClean="0"/>
              <a:t>a</a:t>
            </a:r>
            <a:r>
              <a:rPr lang="zh-CN" altLang="en-US" dirty="0" smtClean="0"/>
              <a:t>是</a:t>
            </a:r>
            <a:r>
              <a:rPr lang="en-US" altLang="zh-CN" dirty="0" smtClean="0"/>
              <a:t>p</a:t>
            </a:r>
            <a:r>
              <a:rPr lang="zh-CN" altLang="en-US" dirty="0" smtClean="0"/>
              <a:t>的本原根，</a:t>
            </a:r>
            <a:r>
              <a:rPr lang="en-US" altLang="zh-CN" dirty="0" smtClean="0"/>
              <a:t>p</a:t>
            </a:r>
            <a:r>
              <a:rPr lang="zh-CN" altLang="en-US" dirty="0" smtClean="0"/>
              <a:t>和</a:t>
            </a:r>
            <a:r>
              <a:rPr lang="en-US" altLang="zh-CN" dirty="0" smtClean="0"/>
              <a:t>a</a:t>
            </a:r>
            <a:r>
              <a:rPr lang="zh-CN" altLang="en-US" dirty="0" smtClean="0"/>
              <a:t>全程公开</a:t>
            </a:r>
            <a:endParaRPr lang="en-US" altLang="zh-CN" dirty="0" smtClean="0"/>
          </a:p>
          <a:p>
            <a:pPr lvl="1"/>
            <a:r>
              <a:rPr lang="en-US" altLang="zh-CN" dirty="0" smtClean="0"/>
              <a:t>a,a^2,……a^(p-1)mod p</a:t>
            </a:r>
            <a:r>
              <a:rPr lang="zh-CN" altLang="en-US" dirty="0" smtClean="0"/>
              <a:t>结果各不相同，对一整数</a:t>
            </a:r>
            <a:r>
              <a:rPr lang="en-US" altLang="zh-CN" dirty="0" smtClean="0"/>
              <a:t>b</a:t>
            </a:r>
            <a:r>
              <a:rPr lang="zh-CN" altLang="en-US" dirty="0" smtClean="0"/>
              <a:t>和</a:t>
            </a:r>
            <a:r>
              <a:rPr lang="en-US" altLang="zh-CN" dirty="0" smtClean="0"/>
              <a:t>p</a:t>
            </a:r>
            <a:r>
              <a:rPr lang="zh-CN" altLang="en-US" dirty="0" smtClean="0"/>
              <a:t>的一个原根</a:t>
            </a:r>
            <a:r>
              <a:rPr lang="en-US" altLang="zh-CN" dirty="0" smtClean="0"/>
              <a:t>a</a:t>
            </a:r>
            <a:r>
              <a:rPr lang="zh-CN" altLang="en-US" dirty="0" smtClean="0"/>
              <a:t>，可找到惟一指数</a:t>
            </a:r>
            <a:r>
              <a:rPr lang="en-US" altLang="zh-CN" dirty="0" err="1" smtClean="0"/>
              <a:t>i</a:t>
            </a:r>
            <a:r>
              <a:rPr lang="zh-CN" altLang="en-US" dirty="0" smtClean="0"/>
              <a:t>，使得 </a:t>
            </a:r>
            <a:r>
              <a:rPr lang="en-US" altLang="zh-CN" dirty="0" smtClean="0"/>
              <a:t>b = </a:t>
            </a:r>
            <a:r>
              <a:rPr lang="en-US" altLang="zh-CN" dirty="0" err="1" smtClean="0"/>
              <a:t>a^i</a:t>
            </a:r>
            <a:r>
              <a:rPr lang="en-US" altLang="zh-CN" dirty="0" smtClean="0"/>
              <a:t> mod p </a:t>
            </a:r>
            <a:r>
              <a:rPr lang="zh-CN" altLang="en-US" dirty="0" smtClean="0"/>
              <a:t>其中</a:t>
            </a:r>
            <a:r>
              <a:rPr lang="en-US" altLang="zh-CN" dirty="0" smtClean="0"/>
              <a:t>0 ≤ </a:t>
            </a:r>
            <a:r>
              <a:rPr lang="en-US" altLang="zh-CN" dirty="0" err="1" smtClean="0"/>
              <a:t>i</a:t>
            </a:r>
            <a:r>
              <a:rPr lang="en-US" altLang="zh-CN" dirty="0" smtClean="0"/>
              <a:t> ≤ </a:t>
            </a:r>
            <a:r>
              <a:rPr lang="zh-CN" altLang="en-US" dirty="0" smtClean="0"/>
              <a:t>（</a:t>
            </a:r>
            <a:r>
              <a:rPr lang="en-US" altLang="zh-CN" dirty="0" smtClean="0"/>
              <a:t>p-1</a:t>
            </a:r>
            <a:r>
              <a:rPr lang="zh-CN" altLang="en-US" dirty="0" smtClean="0"/>
              <a:t>），</a:t>
            </a:r>
            <a:r>
              <a:rPr lang="en-US" altLang="zh-CN" dirty="0" err="1" smtClean="0"/>
              <a:t>i</a:t>
            </a:r>
            <a:r>
              <a:rPr lang="zh-CN" altLang="en-US" dirty="0" smtClean="0"/>
              <a:t>称为</a:t>
            </a:r>
            <a:r>
              <a:rPr lang="en-US" altLang="zh-CN" dirty="0" smtClean="0"/>
              <a:t>b</a:t>
            </a:r>
            <a:r>
              <a:rPr lang="zh-CN" altLang="en-US" dirty="0" smtClean="0"/>
              <a:t>的以</a:t>
            </a:r>
            <a:r>
              <a:rPr lang="en-US" altLang="zh-CN" dirty="0" smtClean="0"/>
              <a:t>a</a:t>
            </a:r>
            <a:r>
              <a:rPr lang="zh-CN" altLang="en-US" dirty="0" smtClean="0"/>
              <a:t>为基数的模</a:t>
            </a:r>
            <a:r>
              <a:rPr lang="en-US" altLang="zh-CN" dirty="0" smtClean="0"/>
              <a:t>p</a:t>
            </a:r>
            <a:r>
              <a:rPr lang="zh-CN" altLang="en-US" dirty="0" smtClean="0"/>
              <a:t>的离散对数</a:t>
            </a:r>
            <a:endParaRPr lang="zh-CN" altLang="en-US" dirty="0"/>
          </a:p>
        </p:txBody>
      </p:sp>
      <p:sp>
        <p:nvSpPr>
          <p:cNvPr id="6" name="标题 5"/>
          <p:cNvSpPr>
            <a:spLocks noGrp="1"/>
          </p:cNvSpPr>
          <p:nvPr>
            <p:ph type="title"/>
          </p:nvPr>
        </p:nvSpPr>
        <p:spPr>
          <a:xfrm>
            <a:off x="426642" y="20529"/>
            <a:ext cx="8229600" cy="816183"/>
          </a:xfrm>
        </p:spPr>
        <p:txBody>
          <a:bodyPr/>
          <a:lstStyle/>
          <a:p>
            <a:r>
              <a:rPr lang="en-US" altLang="zh-CN" dirty="0" smtClean="0"/>
              <a:t> </a:t>
            </a:r>
            <a:r>
              <a:rPr lang="en-US" altLang="zh-CN" dirty="0" err="1" smtClean="0"/>
              <a:t>Diffie</a:t>
            </a:r>
            <a:r>
              <a:rPr lang="en-US" altLang="zh-CN" dirty="0" smtClean="0"/>
              <a:t>-Hellman</a:t>
            </a:r>
            <a:r>
              <a:rPr lang="zh-CN" altLang="en-US" dirty="0" smtClean="0"/>
              <a:t>密钥交换方案 </a:t>
            </a: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353622" y="4589905"/>
                <a:ext cx="8496944" cy="2102075"/>
              </a:xfrm>
              <a:prstGeom prst="rect">
                <a:avLst/>
              </a:prstGeom>
            </p:spPr>
            <p:style>
              <a:lnRef idx="2">
                <a:schemeClr val="accent4"/>
              </a:lnRef>
              <a:fillRef idx="1">
                <a:schemeClr val="lt1"/>
              </a:fillRef>
              <a:effectRef idx="0">
                <a:schemeClr val="accent4"/>
              </a:effectRef>
              <a:fontRef idx="minor">
                <a:schemeClr val="dk1"/>
              </a:fontRef>
            </p:style>
            <p:txBody>
              <a:bodyPr lIns="0" rIns="0" numCol="2" rtlCol="0" anchor="ctr"/>
              <a:lstStyle/>
              <a:p>
                <a:pPr algn="ctr"/>
                <a:r>
                  <a:rPr lang="en-US" altLang="zh-CN" sz="2400" b="1" dirty="0" smtClean="0"/>
                  <a:t>K</a:t>
                </a:r>
                <a:r>
                  <a:rPr lang="en-US" altLang="zh-CN" sz="2400" b="1" baseline="-25000" dirty="0" smtClean="0"/>
                  <a:t>A</a:t>
                </a:r>
                <a:r>
                  <a:rPr lang="en-US" altLang="zh-CN" sz="2400" b="1" dirty="0" smtClean="0"/>
                  <a:t>=</a:t>
                </a:r>
                <a:r>
                  <a:rPr lang="zh-CN" altLang="en-US" sz="2400" b="1" dirty="0" smtClean="0"/>
                  <a:t>？</a:t>
                </a:r>
                <a:r>
                  <a:rPr lang="en-US" altLang="zh-CN" sz="2400" b="1" dirty="0" smtClean="0"/>
                  <a:t>K</a:t>
                </a:r>
                <a:r>
                  <a:rPr lang="en-US" altLang="zh-CN" sz="2400" b="1" baseline="-25000" dirty="0" smtClean="0"/>
                  <a:t>B</a:t>
                </a:r>
                <a:endParaRPr lang="en-US" altLang="zh-CN" sz="2400" b="1" dirty="0" smtClean="0"/>
              </a:p>
              <a:p>
                <a:pPr/>
                <a14:m>
                  <m:oMathPara xmlns:m="http://schemas.openxmlformats.org/officeDocument/2006/math">
                    <m:oMathParaPr>
                      <m:jc m:val="center"/>
                    </m:oMathParaPr>
                    <m:oMath xmlns:m="http://schemas.openxmlformats.org/officeDocument/2006/math">
                      <m:r>
                        <a:rPr lang="en-US" altLang="zh-CN" sz="2400" b="1" i="1" smtClean="0">
                          <a:latin typeface="Cambria Math"/>
                        </a:rPr>
                        <m:t>𝑲</m:t>
                      </m:r>
                      <m:r>
                        <a:rPr lang="en-US" altLang="zh-CN" sz="2400" b="1" i="1" baseline="-25000" smtClean="0">
                          <a:latin typeface="Cambria Math"/>
                        </a:rPr>
                        <m:t>𝑨</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𝒀</m:t>
                          </m:r>
                          <m:r>
                            <a:rPr lang="en-US" altLang="zh-CN" sz="2400" b="1" i="1" baseline="-25000" smtClean="0">
                              <a:latin typeface="Cambria Math"/>
                            </a:rPr>
                            <m:t>𝑩</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smtClean="0"/>
              </a:p>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smtClean="0"/>
              </a:p>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oMath>
                  </m:oMathPara>
                </a14:m>
                <a:endParaRPr lang="en-US" altLang="zh-CN" sz="2400" b="1" dirty="0" smtClean="0"/>
              </a:p>
              <a:p>
                <a:pPr/>
                <a14:m>
                  <m:oMathPara xmlns:m="http://schemas.openxmlformats.org/officeDocument/2006/math">
                    <m:oMathParaPr>
                      <m:jc m:val="centerGroup"/>
                    </m:oMathParaPr>
                    <m:oMath xmlns:m="http://schemas.openxmlformats.org/officeDocument/2006/math">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𝑩</m:t>
                          </m:r>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𝑨</m:t>
                              </m:r>
                            </m:sup>
                          </m:sSup>
                          <m:r>
                            <a:rPr lang="en-US" altLang="zh-CN" sz="2400" b="1" i="1" smtClean="0">
                              <a:latin typeface="Cambria Math"/>
                            </a:rPr>
                            <m:t>)</m:t>
                          </m:r>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a:rPr>
                                    <m:t>𝒂</m:t>
                                  </m:r>
                                </m:e>
                                <m:sup>
                                  <m:r>
                                    <a:rPr lang="en-US" altLang="zh-CN" sz="2400" b="1" i="1" smtClean="0">
                                      <a:latin typeface="Cambria Math"/>
                                    </a:rPr>
                                    <m:t>𝑿</m:t>
                                  </m:r>
                                  <m:r>
                                    <a:rPr lang="en-US" altLang="zh-CN" sz="2400" b="1" i="1" baseline="-25000" smtClean="0">
                                      <a:latin typeface="Cambria Math"/>
                                    </a:rPr>
                                    <m:t>𝑨</m:t>
                                  </m:r>
                                </m:sup>
                              </m:sSup>
                              <m:r>
                                <a:rPr lang="en-US" altLang="zh-CN" sz="2400" b="1" i="1" baseline="-25000" smtClean="0">
                                  <a:latin typeface="Cambria Math"/>
                                </a:rPr>
                                <m:t> </m:t>
                              </m:r>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e>
                          </m:d>
                        </m:e>
                        <m:sup>
                          <m:r>
                            <a:rPr lang="en-US" altLang="zh-CN" sz="2400" b="1" i="1" smtClean="0">
                              <a:latin typeface="Cambria Math"/>
                            </a:rPr>
                            <m:t>𝑿</m:t>
                          </m:r>
                          <m:r>
                            <a:rPr lang="en-US" altLang="zh-CN" sz="2400" b="1" i="1" baseline="-25000" smtClean="0">
                              <a:latin typeface="Cambria Math"/>
                            </a:rPr>
                            <m:t>𝑩</m:t>
                          </m:r>
                        </m:sup>
                      </m:sSup>
                      <m:r>
                        <a:rPr lang="en-US" altLang="zh-CN" sz="2400" b="1" i="1" smtClean="0">
                          <a:latin typeface="Cambria Math"/>
                        </a:rPr>
                        <m:t>𝒎𝒐𝒅</m:t>
                      </m:r>
                      <m:r>
                        <a:rPr lang="en-US" altLang="zh-CN" sz="2400" b="1" i="1" smtClean="0">
                          <a:latin typeface="Cambria Math"/>
                        </a:rPr>
                        <m:t> </m:t>
                      </m:r>
                      <m:r>
                        <a:rPr lang="en-US" altLang="zh-CN" sz="2400" b="1" i="1" smtClean="0">
                          <a:latin typeface="Cambria Math"/>
                        </a:rPr>
                        <m:t>𝑷</m:t>
                      </m:r>
                      <m:r>
                        <a:rPr lang="en-US" altLang="zh-CN" sz="2400" b="1" i="1" smtClean="0">
                          <a:latin typeface="Cambria Math"/>
                        </a:rPr>
                        <m:t>=</m:t>
                      </m:r>
                      <m:r>
                        <a:rPr lang="en-US" altLang="zh-CN" sz="2400" b="1" i="1" smtClean="0">
                          <a:latin typeface="Cambria Math"/>
                        </a:rPr>
                        <m:t>𝑲𝑩</m:t>
                      </m:r>
                    </m:oMath>
                  </m:oMathPara>
                </a14:m>
                <a:endParaRPr lang="en-US" altLang="zh-CN" sz="2400" b="1" baseline="-25000" dirty="0" smtClean="0"/>
              </a:p>
            </p:txBody>
          </p:sp>
        </mc:Choice>
        <mc:Fallback>
          <p:sp>
            <p:nvSpPr>
              <p:cNvPr id="5" name="矩形 4"/>
              <p:cNvSpPr>
                <a:spLocks noRot="1" noChangeAspect="1" noMove="1" noResize="1" noEditPoints="1" noAdjustHandles="1" noChangeArrowheads="1" noChangeShapeType="1" noTextEdit="1"/>
              </p:cNvSpPr>
              <p:nvPr/>
            </p:nvSpPr>
            <p:spPr>
              <a:xfrm>
                <a:off x="353622" y="4589905"/>
                <a:ext cx="8496944" cy="2102075"/>
              </a:xfrm>
              <a:prstGeom prst="rect">
                <a:avLst/>
              </a:prstGeom>
              <a:blipFill rotWithShape="1">
                <a:blip r:embed="rId5"/>
                <a:stretch>
                  <a:fillRect t="-2260"/>
                </a:stretch>
              </a:blipFill>
            </p:spPr>
            <p:txBody>
              <a:bodyPr/>
              <a:lstStyle/>
              <a:p>
                <a:r>
                  <a:rPr lang="zh-CN" altLang="en-US">
                    <a:noFill/>
                  </a:rPr>
                  <a:t> </a:t>
                </a:r>
                <a:endParaRPr lang="zh-CN" altLang="en-US">
                  <a:noFill/>
                </a:endParaRPr>
              </a:p>
            </p:txBody>
          </p:sp>
        </mc:Fallback>
      </mc:AlternateContent>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157"/>
                                        </p:tgtEl>
                                        <p:attrNameLst>
                                          <p:attrName>style.visibility</p:attrName>
                                        </p:attrNameLst>
                                      </p:cBhvr>
                                      <p:to>
                                        <p:strVal val="visible"/>
                                      </p:to>
                                    </p:set>
                                    <p:animEffect transition="in" filter="fade">
                                      <p:cBhvr>
                                        <p:cTn id="7" dur="500"/>
                                        <p:tgtEl>
                                          <p:spTgt spid="219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9156"/>
                                        </p:tgtEl>
                                        <p:attrNameLst>
                                          <p:attrName>style.visibility</p:attrName>
                                        </p:attrNameLst>
                                      </p:cBhvr>
                                      <p:to>
                                        <p:strVal val="visible"/>
                                      </p:to>
                                    </p:set>
                                    <p:animEffect transition="in" filter="fade">
                                      <p:cBhvr>
                                        <p:cTn id="10" dur="500"/>
                                        <p:tgtEl>
                                          <p:spTgt spid="21915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bg/>
                                          </p:spTgt>
                                        </p:tgtEl>
                                        <p:attrNameLst>
                                          <p:attrName>style.visibility</p:attrName>
                                        </p:attrNameLst>
                                      </p:cBhvr>
                                      <p:to>
                                        <p:strVal val="visible"/>
                                      </p:to>
                                    </p:set>
                                    <p:anim calcmode="lin" valueType="num">
                                      <p:cBhvr additive="base">
                                        <p:cTn id="61" dur="500" fill="hold"/>
                                        <p:tgtEl>
                                          <p:spTgt spid="5">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 calcmode="lin" valueType="num">
                                      <p:cBhvr additive="base">
                                        <p:cTn id="6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anim calcmode="lin" valueType="num">
                                      <p:cBhvr additive="base">
                                        <p:cTn id="7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2" end="2"/>
                                            </p:txEl>
                                          </p:spTgt>
                                        </p:tgtEl>
                                        <p:attrNameLst>
                                          <p:attrName>style.visibility</p:attrName>
                                        </p:attrNameLst>
                                      </p:cBhvr>
                                      <p:to>
                                        <p:strVal val="visible"/>
                                      </p:to>
                                    </p:set>
                                    <p:anim calcmode="lin" valueType="num">
                                      <p:cBhvr additive="base">
                                        <p:cTn id="7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3" end="3"/>
                                            </p:txEl>
                                          </p:spTgt>
                                        </p:tgtEl>
                                        <p:attrNameLst>
                                          <p:attrName>style.visibility</p:attrName>
                                        </p:attrNameLst>
                                      </p:cBhvr>
                                      <p:to>
                                        <p:strVal val="visible"/>
                                      </p:to>
                                    </p:set>
                                    <p:anim calcmode="lin" valueType="num">
                                      <p:cBhvr additive="base">
                                        <p:cTn id="8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4" end="4"/>
                                            </p:txEl>
                                          </p:spTgt>
                                        </p:tgtEl>
                                        <p:attrNameLst>
                                          <p:attrName>style.visibility</p:attrName>
                                        </p:attrNameLst>
                                      </p:cBhvr>
                                      <p:to>
                                        <p:strVal val="visible"/>
                                      </p:to>
                                    </p:set>
                                    <p:anim calcmode="lin" valueType="num">
                                      <p:cBhvr additive="base">
                                        <p:cTn id="9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6" grpId="0" animBg="1"/>
      <p:bldP spid="219157" grpId="0" animBg="1"/>
      <p:bldP spid="5" grpId="0" animBg="1"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400"/>
              <a:t>利用公钥密码体制来分配</a:t>
            </a:r>
            <a:r>
              <a:rPr lang="zh-CN" altLang="en-US" sz="4400" smtClean="0"/>
              <a:t>密钥</a:t>
            </a:r>
            <a:endParaRPr lang="zh-CN" altLang="en-US"/>
          </a:p>
        </p:txBody>
      </p:sp>
      <p:sp>
        <p:nvSpPr>
          <p:cNvPr id="5" name="Rectangle 6"/>
          <p:cNvSpPr>
            <a:spLocks noChangeArrowheads="1"/>
          </p:cNvSpPr>
          <p:nvPr/>
        </p:nvSpPr>
        <p:spPr bwMode="auto">
          <a:xfrm>
            <a:off x="1908175" y="2734320"/>
            <a:ext cx="790575" cy="575742"/>
          </a:xfrm>
          <a:prstGeom prst="rect">
            <a:avLst/>
          </a:prstGeom>
          <a:solidFill>
            <a:srgbClr val="FFFFFF"/>
          </a:solidFill>
          <a:ln w="9525">
            <a:solidFill>
              <a:schemeClr val="tx1"/>
            </a:solidFill>
            <a:miter lim="800000"/>
          </a:ln>
          <a:effectLst/>
        </p:spPr>
        <p:txBody>
          <a:bodyPr wrap="none" anchor="ctr"/>
          <a:lstStyle/>
          <a:p>
            <a:pPr algn="ctr"/>
            <a:r>
              <a:rPr kumimoji="1" lang="en-US" altLang="zh-CN" b="1" smtClean="0">
                <a:solidFill>
                  <a:schemeClr val="tx1"/>
                </a:solidFill>
              </a:rPr>
              <a:t>Ks</a:t>
            </a:r>
            <a:endParaRPr kumimoji="1" lang="en-US" altLang="zh-CN" b="1">
              <a:solidFill>
                <a:schemeClr val="tx1"/>
              </a:solidFill>
            </a:endParaRPr>
          </a:p>
        </p:txBody>
      </p:sp>
      <p:sp>
        <p:nvSpPr>
          <p:cNvPr id="6" name="Line 7"/>
          <p:cNvSpPr>
            <a:spLocks noChangeShapeType="1"/>
          </p:cNvSpPr>
          <p:nvPr/>
        </p:nvSpPr>
        <p:spPr bwMode="auto">
          <a:xfrm>
            <a:off x="2771775" y="2996952"/>
            <a:ext cx="503238" cy="0"/>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7" name="Oval 8"/>
          <p:cNvSpPr>
            <a:spLocks noChangeArrowheads="1"/>
          </p:cNvSpPr>
          <p:nvPr/>
        </p:nvSpPr>
        <p:spPr bwMode="auto">
          <a:xfrm>
            <a:off x="3275013" y="2781251"/>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smtClean="0">
                <a:solidFill>
                  <a:schemeClr val="tx1"/>
                </a:solidFill>
                <a:latin typeface="Times New Roman" pitchFamily="18" charset="0"/>
              </a:rPr>
              <a:t>E</a:t>
            </a:r>
            <a:endParaRPr kumimoji="1" lang="en-US" altLang="zh-CN" sz="2400" b="1">
              <a:solidFill>
                <a:schemeClr val="tx1"/>
              </a:solidFill>
              <a:latin typeface="Times New Roman" pitchFamily="18" charset="0"/>
            </a:endParaRPr>
          </a:p>
        </p:txBody>
      </p:sp>
      <p:sp>
        <p:nvSpPr>
          <p:cNvPr id="8" name="Line 9"/>
          <p:cNvSpPr>
            <a:spLocks noChangeShapeType="1"/>
          </p:cNvSpPr>
          <p:nvPr/>
        </p:nvSpPr>
        <p:spPr bwMode="auto">
          <a:xfrm flipH="1" flipV="1">
            <a:off x="3492500" y="3213051"/>
            <a:ext cx="1588" cy="441265"/>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9" name="Text Box 10"/>
          <p:cNvSpPr txBox="1">
            <a:spLocks noChangeArrowheads="1"/>
          </p:cNvSpPr>
          <p:nvPr/>
        </p:nvSpPr>
        <p:spPr bwMode="auto">
          <a:xfrm>
            <a:off x="3059832" y="3573016"/>
            <a:ext cx="901377" cy="369332"/>
          </a:xfrm>
          <a:prstGeom prst="rect">
            <a:avLst/>
          </a:prstGeom>
          <a:noFill/>
          <a:ln w="9525">
            <a:noFill/>
            <a:miter lim="800000"/>
          </a:ln>
          <a:effectLst/>
        </p:spPr>
        <p:txBody>
          <a:bodyPr wrap="square">
            <a:spAutoFit/>
          </a:bodyPr>
          <a:lstStyle/>
          <a:p>
            <a:pPr algn="ctr">
              <a:spcBef>
                <a:spcPct val="50000"/>
              </a:spcBef>
            </a:pPr>
            <a:r>
              <a:rPr kumimoji="1" lang="en-US" altLang="zh-CN" b="1" smtClean="0">
                <a:solidFill>
                  <a:schemeClr val="tx1"/>
                </a:solidFill>
                <a:latin typeface="Times New Roman" pitchFamily="18" charset="0"/>
              </a:rPr>
              <a:t>KUa</a:t>
            </a:r>
            <a:endParaRPr kumimoji="1" lang="en-US" altLang="zh-CN" b="1" baseline="-25000">
              <a:solidFill>
                <a:schemeClr val="tx1"/>
              </a:solidFill>
              <a:latin typeface="Times New Roman" pitchFamily="18" charset="0"/>
            </a:endParaRPr>
          </a:p>
        </p:txBody>
      </p:sp>
      <p:sp>
        <p:nvSpPr>
          <p:cNvPr id="10" name="Line 11"/>
          <p:cNvSpPr>
            <a:spLocks noChangeShapeType="1"/>
          </p:cNvSpPr>
          <p:nvPr/>
        </p:nvSpPr>
        <p:spPr bwMode="auto">
          <a:xfrm>
            <a:off x="3779838" y="2996952"/>
            <a:ext cx="719137" cy="0"/>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11" name="Rectangle 12"/>
          <p:cNvSpPr>
            <a:spLocks noChangeArrowheads="1"/>
          </p:cNvSpPr>
          <p:nvPr/>
        </p:nvSpPr>
        <p:spPr bwMode="auto">
          <a:xfrm>
            <a:off x="4500563" y="2708920"/>
            <a:ext cx="790575" cy="575742"/>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solidFill>
                <a:schemeClr val="tx1"/>
              </a:solidFill>
              <a:latin typeface="Times New Roman" pitchFamily="18" charset="0"/>
            </a:endParaRPr>
          </a:p>
        </p:txBody>
      </p:sp>
      <p:sp>
        <p:nvSpPr>
          <p:cNvPr id="12" name="Text Box 13"/>
          <p:cNvSpPr txBox="1">
            <a:spLocks noChangeArrowheads="1"/>
          </p:cNvSpPr>
          <p:nvPr/>
        </p:nvSpPr>
        <p:spPr bwMode="auto">
          <a:xfrm>
            <a:off x="4500563" y="3284984"/>
            <a:ext cx="1295400" cy="369332"/>
          </a:xfrm>
          <a:prstGeom prst="rect">
            <a:avLst/>
          </a:prstGeom>
          <a:noFill/>
          <a:ln w="9525">
            <a:noFill/>
            <a:miter lim="800000"/>
          </a:ln>
          <a:effectLst/>
        </p:spPr>
        <p:txBody>
          <a:bodyPr>
            <a:spAutoFit/>
          </a:bodyPr>
          <a:lstStyle/>
          <a:p>
            <a:pPr>
              <a:spcBef>
                <a:spcPct val="50000"/>
              </a:spcBef>
            </a:pPr>
            <a:r>
              <a:rPr kumimoji="1" lang="en-US" altLang="zh-CN" b="1" smtClean="0">
                <a:solidFill>
                  <a:schemeClr val="tx1"/>
                </a:solidFill>
                <a:latin typeface="Times New Roman" pitchFamily="18" charset="0"/>
              </a:rPr>
              <a:t>E</a:t>
            </a:r>
            <a:r>
              <a:rPr kumimoji="1" lang="en-US" altLang="zh-CN" b="1" baseline="-25000" smtClean="0">
                <a:solidFill>
                  <a:schemeClr val="tx1"/>
                </a:solidFill>
                <a:latin typeface="Times New Roman" pitchFamily="18" charset="0"/>
              </a:rPr>
              <a:t>KUa</a:t>
            </a:r>
            <a:r>
              <a:rPr kumimoji="1" lang="en-US" altLang="zh-CN" b="1" smtClean="0">
                <a:solidFill>
                  <a:schemeClr val="tx1"/>
                </a:solidFill>
                <a:latin typeface="Times New Roman" pitchFamily="18" charset="0"/>
              </a:rPr>
              <a:t>(Ks)</a:t>
            </a:r>
            <a:endParaRPr kumimoji="1" lang="en-US" altLang="zh-CN" b="1">
              <a:solidFill>
                <a:schemeClr val="tx1"/>
              </a:solidFill>
              <a:latin typeface="Times New Roman" pitchFamily="18" charset="0"/>
            </a:endParaRPr>
          </a:p>
        </p:txBody>
      </p:sp>
      <p:sp>
        <p:nvSpPr>
          <p:cNvPr id="13" name="Line 14"/>
          <p:cNvSpPr>
            <a:spLocks noChangeShapeType="1"/>
          </p:cNvSpPr>
          <p:nvPr/>
        </p:nvSpPr>
        <p:spPr bwMode="auto">
          <a:xfrm>
            <a:off x="5291138" y="2996952"/>
            <a:ext cx="792162" cy="0"/>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14" name="Oval 15"/>
          <p:cNvSpPr>
            <a:spLocks noChangeArrowheads="1"/>
          </p:cNvSpPr>
          <p:nvPr/>
        </p:nvSpPr>
        <p:spPr bwMode="auto">
          <a:xfrm>
            <a:off x="6083300" y="2781251"/>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smtClean="0">
                <a:solidFill>
                  <a:schemeClr val="tx1"/>
                </a:solidFill>
                <a:latin typeface="Times New Roman" pitchFamily="18" charset="0"/>
              </a:rPr>
              <a:t>D</a:t>
            </a:r>
            <a:endParaRPr kumimoji="1" lang="en-US" altLang="zh-CN" sz="2400" b="1">
              <a:solidFill>
                <a:schemeClr val="tx1"/>
              </a:solidFill>
              <a:latin typeface="Times New Roman" pitchFamily="18" charset="0"/>
            </a:endParaRPr>
          </a:p>
        </p:txBody>
      </p:sp>
      <p:sp>
        <p:nvSpPr>
          <p:cNvPr id="15" name="Line 16"/>
          <p:cNvSpPr>
            <a:spLocks noChangeShapeType="1"/>
          </p:cNvSpPr>
          <p:nvPr/>
        </p:nvSpPr>
        <p:spPr bwMode="auto">
          <a:xfrm>
            <a:off x="6516688" y="2996952"/>
            <a:ext cx="503237" cy="0"/>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16" name="Rectangle 17"/>
          <p:cNvSpPr>
            <a:spLocks noChangeArrowheads="1"/>
          </p:cNvSpPr>
          <p:nvPr/>
        </p:nvSpPr>
        <p:spPr bwMode="auto">
          <a:xfrm>
            <a:off x="7019925" y="2734320"/>
            <a:ext cx="790575" cy="575742"/>
          </a:xfrm>
          <a:prstGeom prst="rect">
            <a:avLst/>
          </a:prstGeom>
          <a:solidFill>
            <a:srgbClr val="FFFFFF"/>
          </a:solidFill>
          <a:ln w="9525">
            <a:solidFill>
              <a:schemeClr val="tx1"/>
            </a:solidFill>
            <a:miter lim="800000"/>
          </a:ln>
          <a:effectLst/>
        </p:spPr>
        <p:txBody>
          <a:bodyPr wrap="none" anchor="ctr"/>
          <a:lstStyle/>
          <a:p>
            <a:pPr algn="ctr"/>
            <a:r>
              <a:rPr kumimoji="1" lang="en-US" altLang="zh-CN" b="1" smtClean="0">
                <a:solidFill>
                  <a:schemeClr val="tx1"/>
                </a:solidFill>
                <a:latin typeface="Times New Roman" pitchFamily="18" charset="0"/>
              </a:rPr>
              <a:t>Ks</a:t>
            </a:r>
            <a:endParaRPr kumimoji="1" lang="en-US" altLang="zh-CN" b="1">
              <a:solidFill>
                <a:schemeClr val="tx1"/>
              </a:solidFill>
              <a:latin typeface="Times New Roman" pitchFamily="18" charset="0"/>
            </a:endParaRPr>
          </a:p>
        </p:txBody>
      </p:sp>
      <p:sp>
        <p:nvSpPr>
          <p:cNvPr id="17" name="Line 18"/>
          <p:cNvSpPr>
            <a:spLocks noChangeShapeType="1"/>
          </p:cNvSpPr>
          <p:nvPr/>
        </p:nvSpPr>
        <p:spPr bwMode="auto">
          <a:xfrm flipH="1" flipV="1">
            <a:off x="6300786" y="3213051"/>
            <a:ext cx="1587" cy="441265"/>
          </a:xfrm>
          <a:prstGeom prst="line">
            <a:avLst/>
          </a:prstGeom>
          <a:noFill/>
          <a:ln w="38100">
            <a:solidFill>
              <a:schemeClr val="tx1"/>
            </a:solidFill>
            <a:round/>
            <a:tailEnd type="triangle" w="lg" len="lg"/>
          </a:ln>
          <a:effectLst/>
        </p:spPr>
        <p:txBody>
          <a:bodyPr/>
          <a:lstStyle/>
          <a:p>
            <a:endParaRPr lang="zh-CN" altLang="en-US">
              <a:solidFill>
                <a:schemeClr val="tx1"/>
              </a:solidFill>
            </a:endParaRPr>
          </a:p>
        </p:txBody>
      </p:sp>
      <p:sp>
        <p:nvSpPr>
          <p:cNvPr id="18" name="Text Box 19"/>
          <p:cNvSpPr txBox="1">
            <a:spLocks noChangeArrowheads="1"/>
          </p:cNvSpPr>
          <p:nvPr/>
        </p:nvSpPr>
        <p:spPr bwMode="auto">
          <a:xfrm>
            <a:off x="5869136" y="3573016"/>
            <a:ext cx="863600" cy="369332"/>
          </a:xfrm>
          <a:prstGeom prst="rect">
            <a:avLst/>
          </a:prstGeom>
          <a:noFill/>
          <a:ln w="9525">
            <a:noFill/>
            <a:miter lim="800000"/>
          </a:ln>
          <a:effectLst/>
        </p:spPr>
        <p:txBody>
          <a:bodyPr wrap="square">
            <a:spAutoFit/>
          </a:bodyPr>
          <a:lstStyle/>
          <a:p>
            <a:pPr algn="ctr">
              <a:spcBef>
                <a:spcPct val="50000"/>
              </a:spcBef>
            </a:pPr>
            <a:r>
              <a:rPr kumimoji="1" lang="en-US" altLang="zh-CN" b="1" smtClean="0">
                <a:solidFill>
                  <a:schemeClr val="tx1"/>
                </a:solidFill>
                <a:latin typeface="Times New Roman" pitchFamily="18" charset="0"/>
              </a:rPr>
              <a:t>KRa</a:t>
            </a:r>
            <a:endParaRPr kumimoji="1" lang="en-US" altLang="zh-CN" b="1" baseline="-25000">
              <a:solidFill>
                <a:schemeClr val="tx1"/>
              </a:solidFill>
              <a:latin typeface="Times New Roman" pitchFamily="18" charset="0"/>
            </a:endParaRPr>
          </a:p>
        </p:txBody>
      </p:sp>
      <p:grpSp>
        <p:nvGrpSpPr>
          <p:cNvPr id="19" name="Group 21"/>
          <p:cNvGrpSpPr/>
          <p:nvPr/>
        </p:nvGrpSpPr>
        <p:grpSpPr bwMode="auto">
          <a:xfrm>
            <a:off x="971550" y="3284959"/>
            <a:ext cx="1296988" cy="1393825"/>
            <a:chOff x="158" y="1389"/>
            <a:chExt cx="817" cy="878"/>
          </a:xfrm>
        </p:grpSpPr>
        <p:pic>
          <p:nvPicPr>
            <p:cNvPr id="20" name="Picture 22" descr="J0292020"/>
            <p:cNvPicPr>
              <a:picLocks noChangeAspect="1" noChangeArrowheads="1"/>
            </p:cNvPicPr>
            <p:nvPr/>
          </p:nvPicPr>
          <p:blipFill>
            <a:blip r:embed="rId1"/>
            <a:srcRect/>
            <a:stretch>
              <a:fillRect/>
            </a:stretch>
          </p:blipFill>
          <p:spPr bwMode="auto">
            <a:xfrm>
              <a:off x="158" y="1389"/>
              <a:ext cx="748" cy="710"/>
            </a:xfrm>
            <a:prstGeom prst="rect">
              <a:avLst/>
            </a:prstGeom>
            <a:noFill/>
          </p:spPr>
        </p:pic>
        <p:sp>
          <p:nvSpPr>
            <p:cNvPr id="21" name="Text Box 23"/>
            <p:cNvSpPr txBox="1">
              <a:spLocks noChangeArrowheads="1"/>
            </p:cNvSpPr>
            <p:nvPr/>
          </p:nvSpPr>
          <p:spPr bwMode="auto">
            <a:xfrm>
              <a:off x="158" y="1979"/>
              <a:ext cx="817"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1"/>
                  </a:solidFill>
                  <a:latin typeface="Times New Roman" pitchFamily="18" charset="0"/>
                </a:rPr>
                <a:t>Bob</a:t>
              </a:r>
              <a:endParaRPr kumimoji="1" lang="en-US" altLang="zh-CN" sz="2400" b="1">
                <a:solidFill>
                  <a:schemeClr val="tx1"/>
                </a:solidFill>
                <a:latin typeface="Times New Roman" pitchFamily="18" charset="0"/>
              </a:endParaRPr>
            </a:p>
          </p:txBody>
        </p:sp>
      </p:grpSp>
      <p:grpSp>
        <p:nvGrpSpPr>
          <p:cNvPr id="22" name="Group 24"/>
          <p:cNvGrpSpPr/>
          <p:nvPr/>
        </p:nvGrpSpPr>
        <p:grpSpPr bwMode="auto">
          <a:xfrm>
            <a:off x="7740650" y="3284959"/>
            <a:ext cx="1187450" cy="1322388"/>
            <a:chOff x="5012" y="1434"/>
            <a:chExt cx="748" cy="833"/>
          </a:xfrm>
        </p:grpSpPr>
        <p:pic>
          <p:nvPicPr>
            <p:cNvPr id="23" name="Picture 25" descr="J0195384"/>
            <p:cNvPicPr>
              <a:picLocks noChangeAspect="1" noChangeArrowheads="1"/>
            </p:cNvPicPr>
            <p:nvPr/>
          </p:nvPicPr>
          <p:blipFill>
            <a:blip r:embed="rId2"/>
            <a:srcRect/>
            <a:stretch>
              <a:fillRect/>
            </a:stretch>
          </p:blipFill>
          <p:spPr bwMode="auto">
            <a:xfrm>
              <a:off x="5012" y="1434"/>
              <a:ext cx="577" cy="589"/>
            </a:xfrm>
            <a:prstGeom prst="rect">
              <a:avLst/>
            </a:prstGeom>
            <a:noFill/>
          </p:spPr>
        </p:pic>
        <p:sp>
          <p:nvSpPr>
            <p:cNvPr id="24" name="Text Box 26"/>
            <p:cNvSpPr txBox="1">
              <a:spLocks noChangeArrowheads="1"/>
            </p:cNvSpPr>
            <p:nvPr/>
          </p:nvSpPr>
          <p:spPr bwMode="auto">
            <a:xfrm>
              <a:off x="5170" y="1979"/>
              <a:ext cx="590"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1"/>
                  </a:solidFill>
                  <a:latin typeface="Times New Roman" pitchFamily="18" charset="0"/>
                </a:rPr>
                <a:t>Alice</a:t>
              </a:r>
              <a:endParaRPr kumimoji="1" lang="en-US" altLang="zh-CN" sz="2400" b="1">
                <a:solidFill>
                  <a:schemeClr val="tx1"/>
                </a:solidFill>
                <a:latin typeface="Times New Roman" pitchFamily="18" charset="0"/>
              </a:endParaRPr>
            </a:p>
          </p:txBody>
        </p:sp>
      </p:grpSp>
      <p:sp>
        <p:nvSpPr>
          <p:cNvPr id="28" name="Rectangle 6"/>
          <p:cNvSpPr>
            <a:spLocks noChangeArrowheads="1"/>
          </p:cNvSpPr>
          <p:nvPr/>
        </p:nvSpPr>
        <p:spPr bwMode="auto">
          <a:xfrm>
            <a:off x="1873801" y="4308931"/>
            <a:ext cx="790575" cy="1225550"/>
          </a:xfrm>
          <a:prstGeom prst="rect">
            <a:avLst/>
          </a:prstGeom>
          <a:solidFill>
            <a:srgbClr val="FFFFFF"/>
          </a:solidFill>
          <a:ln w="9525">
            <a:solidFill>
              <a:schemeClr val="tx1"/>
            </a:solidFill>
            <a:miter lim="800000"/>
          </a:ln>
          <a:effectLst/>
        </p:spPr>
        <p:txBody>
          <a:bodyPr wrap="none" anchor="ctr"/>
          <a:lstStyle/>
          <a:p>
            <a:pPr algn="ctr"/>
            <a:r>
              <a:rPr kumimoji="1" lang="en-US" altLang="zh-CN" b="1" smtClean="0">
                <a:solidFill>
                  <a:srgbClr val="C00000"/>
                </a:solidFill>
              </a:rPr>
              <a:t>M</a:t>
            </a:r>
            <a:endParaRPr kumimoji="1" lang="en-US" altLang="zh-CN" b="1">
              <a:solidFill>
                <a:srgbClr val="C00000"/>
              </a:solidFill>
            </a:endParaRPr>
          </a:p>
        </p:txBody>
      </p:sp>
      <p:sp>
        <p:nvSpPr>
          <p:cNvPr id="29" name="Line 7"/>
          <p:cNvSpPr>
            <a:spLocks noChangeShapeType="1"/>
          </p:cNvSpPr>
          <p:nvPr/>
        </p:nvSpPr>
        <p:spPr bwMode="auto">
          <a:xfrm>
            <a:off x="2737401" y="4932819"/>
            <a:ext cx="503238" cy="0"/>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0" name="Oval 8"/>
          <p:cNvSpPr>
            <a:spLocks noChangeArrowheads="1"/>
          </p:cNvSpPr>
          <p:nvPr/>
        </p:nvSpPr>
        <p:spPr bwMode="auto">
          <a:xfrm>
            <a:off x="3240639" y="4643894"/>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smtClean="0">
                <a:solidFill>
                  <a:srgbClr val="C00000"/>
                </a:solidFill>
                <a:latin typeface="Times New Roman" pitchFamily="18" charset="0"/>
              </a:rPr>
              <a:t>E</a:t>
            </a:r>
            <a:endParaRPr kumimoji="1" lang="en-US" altLang="zh-CN" sz="2400" b="1">
              <a:solidFill>
                <a:srgbClr val="C00000"/>
              </a:solidFill>
              <a:latin typeface="Times New Roman" pitchFamily="18" charset="0"/>
            </a:endParaRPr>
          </a:p>
        </p:txBody>
      </p:sp>
      <p:sp>
        <p:nvSpPr>
          <p:cNvPr id="31" name="Line 9"/>
          <p:cNvSpPr>
            <a:spLocks noChangeShapeType="1"/>
          </p:cNvSpPr>
          <p:nvPr/>
        </p:nvSpPr>
        <p:spPr bwMode="auto">
          <a:xfrm flipV="1">
            <a:off x="3457332" y="5075693"/>
            <a:ext cx="794" cy="458787"/>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2" name="Text Box 10"/>
          <p:cNvSpPr txBox="1">
            <a:spLocks noChangeArrowheads="1"/>
          </p:cNvSpPr>
          <p:nvPr/>
        </p:nvSpPr>
        <p:spPr bwMode="auto">
          <a:xfrm>
            <a:off x="3131840" y="5544130"/>
            <a:ext cx="701251" cy="369332"/>
          </a:xfrm>
          <a:prstGeom prst="rect">
            <a:avLst/>
          </a:prstGeom>
          <a:noFill/>
          <a:ln w="9525">
            <a:noFill/>
            <a:miter lim="800000"/>
          </a:ln>
          <a:effectLst/>
        </p:spPr>
        <p:txBody>
          <a:bodyPr wrap="square">
            <a:spAutoFit/>
          </a:bodyPr>
          <a:lstStyle/>
          <a:p>
            <a:pPr algn="ctr">
              <a:spcBef>
                <a:spcPct val="50000"/>
              </a:spcBef>
            </a:pPr>
            <a:r>
              <a:rPr kumimoji="1" lang="en-US" altLang="zh-CN" b="1" smtClean="0">
                <a:solidFill>
                  <a:srgbClr val="C00000"/>
                </a:solidFill>
                <a:latin typeface="Times New Roman" pitchFamily="18" charset="0"/>
              </a:rPr>
              <a:t>Ks</a:t>
            </a:r>
            <a:endParaRPr kumimoji="1" lang="en-US" altLang="zh-CN" b="1" baseline="-25000">
              <a:solidFill>
                <a:srgbClr val="C00000"/>
              </a:solidFill>
              <a:latin typeface="Times New Roman" pitchFamily="18" charset="0"/>
            </a:endParaRPr>
          </a:p>
        </p:txBody>
      </p:sp>
      <p:sp>
        <p:nvSpPr>
          <p:cNvPr id="33" name="Line 11"/>
          <p:cNvSpPr>
            <a:spLocks noChangeShapeType="1"/>
          </p:cNvSpPr>
          <p:nvPr/>
        </p:nvSpPr>
        <p:spPr bwMode="auto">
          <a:xfrm>
            <a:off x="3745464" y="4932819"/>
            <a:ext cx="719137" cy="0"/>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4" name="Rectangle 12"/>
          <p:cNvSpPr>
            <a:spLocks noChangeArrowheads="1"/>
          </p:cNvSpPr>
          <p:nvPr/>
        </p:nvSpPr>
        <p:spPr bwMode="auto">
          <a:xfrm>
            <a:off x="4466189" y="4283531"/>
            <a:ext cx="790575" cy="1225550"/>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solidFill>
                <a:srgbClr val="C00000"/>
              </a:solidFill>
              <a:latin typeface="Times New Roman" pitchFamily="18" charset="0"/>
            </a:endParaRPr>
          </a:p>
        </p:txBody>
      </p:sp>
      <p:sp>
        <p:nvSpPr>
          <p:cNvPr id="35" name="Text Box 13"/>
          <p:cNvSpPr txBox="1">
            <a:spLocks noChangeArrowheads="1"/>
          </p:cNvSpPr>
          <p:nvPr/>
        </p:nvSpPr>
        <p:spPr bwMode="auto">
          <a:xfrm>
            <a:off x="4211960" y="5651956"/>
            <a:ext cx="1295400" cy="369332"/>
          </a:xfrm>
          <a:prstGeom prst="rect">
            <a:avLst/>
          </a:prstGeom>
          <a:noFill/>
          <a:ln w="9525">
            <a:noFill/>
            <a:miter lim="800000"/>
          </a:ln>
          <a:effectLst/>
        </p:spPr>
        <p:txBody>
          <a:bodyPr>
            <a:spAutoFit/>
          </a:bodyPr>
          <a:lstStyle/>
          <a:p>
            <a:pPr algn="ctr">
              <a:spcBef>
                <a:spcPct val="50000"/>
              </a:spcBef>
            </a:pPr>
            <a:r>
              <a:rPr kumimoji="1" lang="en-US" altLang="zh-CN" b="1" smtClean="0">
                <a:solidFill>
                  <a:srgbClr val="C00000"/>
                </a:solidFill>
                <a:latin typeface="Times New Roman" pitchFamily="18" charset="0"/>
              </a:rPr>
              <a:t>E</a:t>
            </a:r>
            <a:r>
              <a:rPr kumimoji="1" lang="en-US" altLang="zh-CN" b="1" baseline="-25000" smtClean="0">
                <a:solidFill>
                  <a:srgbClr val="C00000"/>
                </a:solidFill>
                <a:latin typeface="Times New Roman" pitchFamily="18" charset="0"/>
              </a:rPr>
              <a:t>Ks</a:t>
            </a:r>
            <a:r>
              <a:rPr kumimoji="1" lang="en-US" altLang="zh-CN" b="1" smtClean="0">
                <a:solidFill>
                  <a:srgbClr val="C00000"/>
                </a:solidFill>
                <a:latin typeface="Times New Roman" pitchFamily="18" charset="0"/>
              </a:rPr>
              <a:t>(M)</a:t>
            </a:r>
            <a:endParaRPr kumimoji="1" lang="en-US" altLang="zh-CN" b="1">
              <a:solidFill>
                <a:srgbClr val="C00000"/>
              </a:solidFill>
              <a:latin typeface="Times New Roman" pitchFamily="18" charset="0"/>
            </a:endParaRPr>
          </a:p>
        </p:txBody>
      </p:sp>
      <p:sp>
        <p:nvSpPr>
          <p:cNvPr id="36" name="Line 14"/>
          <p:cNvSpPr>
            <a:spLocks noChangeShapeType="1"/>
          </p:cNvSpPr>
          <p:nvPr/>
        </p:nvSpPr>
        <p:spPr bwMode="auto">
          <a:xfrm>
            <a:off x="5256764" y="4932819"/>
            <a:ext cx="792162" cy="0"/>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7" name="Oval 15"/>
          <p:cNvSpPr>
            <a:spLocks noChangeArrowheads="1"/>
          </p:cNvSpPr>
          <p:nvPr/>
        </p:nvSpPr>
        <p:spPr bwMode="auto">
          <a:xfrm>
            <a:off x="6048926" y="4643894"/>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smtClean="0">
                <a:solidFill>
                  <a:srgbClr val="C00000"/>
                </a:solidFill>
                <a:latin typeface="Times New Roman" pitchFamily="18" charset="0"/>
              </a:rPr>
              <a:t>D</a:t>
            </a:r>
            <a:endParaRPr kumimoji="1" lang="en-US" altLang="zh-CN" sz="2400" b="1">
              <a:solidFill>
                <a:srgbClr val="C00000"/>
              </a:solidFill>
              <a:latin typeface="Times New Roman" pitchFamily="18" charset="0"/>
            </a:endParaRPr>
          </a:p>
        </p:txBody>
      </p:sp>
      <p:sp>
        <p:nvSpPr>
          <p:cNvPr id="38" name="Line 16"/>
          <p:cNvSpPr>
            <a:spLocks noChangeShapeType="1"/>
          </p:cNvSpPr>
          <p:nvPr/>
        </p:nvSpPr>
        <p:spPr bwMode="auto">
          <a:xfrm>
            <a:off x="6482314" y="4885194"/>
            <a:ext cx="503237" cy="0"/>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39" name="Rectangle 17"/>
          <p:cNvSpPr>
            <a:spLocks noChangeArrowheads="1"/>
          </p:cNvSpPr>
          <p:nvPr/>
        </p:nvSpPr>
        <p:spPr bwMode="auto">
          <a:xfrm>
            <a:off x="6985551" y="4308931"/>
            <a:ext cx="790575" cy="1225550"/>
          </a:xfrm>
          <a:prstGeom prst="rect">
            <a:avLst/>
          </a:prstGeom>
          <a:solidFill>
            <a:srgbClr val="FFFFFF"/>
          </a:solidFill>
          <a:ln w="9525">
            <a:solidFill>
              <a:schemeClr val="tx1"/>
            </a:solidFill>
            <a:miter lim="800000"/>
          </a:ln>
          <a:effectLst/>
        </p:spPr>
        <p:txBody>
          <a:bodyPr wrap="none" anchor="ctr"/>
          <a:lstStyle/>
          <a:p>
            <a:pPr algn="ctr"/>
            <a:r>
              <a:rPr kumimoji="1" lang="en-US" altLang="zh-CN" b="1" smtClean="0">
                <a:solidFill>
                  <a:srgbClr val="C00000"/>
                </a:solidFill>
                <a:latin typeface="Times New Roman" pitchFamily="18" charset="0"/>
              </a:rPr>
              <a:t>M</a:t>
            </a:r>
            <a:endParaRPr kumimoji="1" lang="en-US" altLang="zh-CN" b="1">
              <a:solidFill>
                <a:srgbClr val="C00000"/>
              </a:solidFill>
              <a:latin typeface="Times New Roman" pitchFamily="18" charset="0"/>
            </a:endParaRPr>
          </a:p>
        </p:txBody>
      </p:sp>
      <p:sp>
        <p:nvSpPr>
          <p:cNvPr id="40" name="Line 18"/>
          <p:cNvSpPr>
            <a:spLocks noChangeShapeType="1"/>
          </p:cNvSpPr>
          <p:nvPr/>
        </p:nvSpPr>
        <p:spPr bwMode="auto">
          <a:xfrm flipH="1" flipV="1">
            <a:off x="6266413" y="5075694"/>
            <a:ext cx="1587" cy="458787"/>
          </a:xfrm>
          <a:prstGeom prst="line">
            <a:avLst/>
          </a:prstGeom>
          <a:noFill/>
          <a:ln w="38100">
            <a:solidFill>
              <a:schemeClr val="tx1"/>
            </a:solidFill>
            <a:round/>
            <a:tailEnd type="triangle" w="lg" len="lg"/>
          </a:ln>
          <a:effectLst/>
        </p:spPr>
        <p:txBody>
          <a:bodyPr/>
          <a:lstStyle/>
          <a:p>
            <a:endParaRPr lang="zh-CN" altLang="en-US">
              <a:solidFill>
                <a:srgbClr val="C00000"/>
              </a:solidFill>
            </a:endParaRPr>
          </a:p>
        </p:txBody>
      </p:sp>
      <p:sp>
        <p:nvSpPr>
          <p:cNvPr id="41" name="Text Box 19"/>
          <p:cNvSpPr txBox="1">
            <a:spLocks noChangeArrowheads="1"/>
          </p:cNvSpPr>
          <p:nvPr/>
        </p:nvSpPr>
        <p:spPr bwMode="auto">
          <a:xfrm>
            <a:off x="5941144" y="5544130"/>
            <a:ext cx="646355" cy="369332"/>
          </a:xfrm>
          <a:prstGeom prst="rect">
            <a:avLst/>
          </a:prstGeom>
          <a:noFill/>
          <a:ln w="9525">
            <a:noFill/>
            <a:miter lim="800000"/>
          </a:ln>
          <a:effectLst/>
        </p:spPr>
        <p:txBody>
          <a:bodyPr wrap="square">
            <a:spAutoFit/>
          </a:bodyPr>
          <a:lstStyle/>
          <a:p>
            <a:pPr algn="ctr">
              <a:spcBef>
                <a:spcPct val="50000"/>
              </a:spcBef>
            </a:pPr>
            <a:r>
              <a:rPr kumimoji="1" lang="en-US" altLang="zh-CN" b="1" smtClean="0">
                <a:solidFill>
                  <a:srgbClr val="C00000"/>
                </a:solidFill>
                <a:latin typeface="Times New Roman" pitchFamily="18" charset="0"/>
              </a:rPr>
              <a:t>Ks</a:t>
            </a:r>
            <a:endParaRPr kumimoji="1" lang="en-US" altLang="zh-CN" b="1" baseline="-25000">
              <a:solidFill>
                <a:srgbClr val="C00000"/>
              </a:solidFill>
              <a:latin typeface="Times New Roman" pitchFamily="18" charset="0"/>
            </a:endParaRPr>
          </a:p>
        </p:txBody>
      </p:sp>
      <p:cxnSp>
        <p:nvCxnSpPr>
          <p:cNvPr id="43" name="直接连接符 42"/>
          <p:cNvCxnSpPr/>
          <p:nvPr/>
        </p:nvCxnSpPr>
        <p:spPr>
          <a:xfrm>
            <a:off x="2303462" y="3942348"/>
            <a:ext cx="5077376"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95536" y="2668850"/>
            <a:ext cx="1241747"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000" b="1" smtClean="0">
                <a:solidFill>
                  <a:schemeClr val="tx1"/>
                </a:solidFill>
              </a:rPr>
              <a:t>交换密钥</a:t>
            </a:r>
            <a:endParaRPr lang="zh-CN" altLang="en-US" sz="2000" b="1">
              <a:solidFill>
                <a:schemeClr val="tx1"/>
              </a:solidFill>
            </a:endParaRPr>
          </a:p>
        </p:txBody>
      </p:sp>
      <p:sp>
        <p:nvSpPr>
          <p:cNvPr id="45" name="TextBox 44"/>
          <p:cNvSpPr txBox="1"/>
          <p:nvPr/>
        </p:nvSpPr>
        <p:spPr>
          <a:xfrm>
            <a:off x="377925" y="4732764"/>
            <a:ext cx="1241747"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000" b="1" smtClean="0">
                <a:solidFill>
                  <a:schemeClr val="tx1"/>
                </a:solidFill>
              </a:rPr>
              <a:t>保密会话</a:t>
            </a:r>
            <a:endParaRPr lang="zh-CN" altLang="en-US" sz="2000" b="1">
              <a:solidFill>
                <a:schemeClr val="tx1"/>
              </a:solidFill>
            </a:endParaRPr>
          </a:p>
        </p:txBody>
      </p:sp>
      <p:sp>
        <p:nvSpPr>
          <p:cNvPr id="42" name="矩形 41"/>
          <p:cNvSpPr/>
          <p:nvPr/>
        </p:nvSpPr>
        <p:spPr>
          <a:xfrm>
            <a:off x="989013" y="5543749"/>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rgbClr val="C00000"/>
                </a:solidFill>
              </a:rPr>
              <a:t>常用密钥分配方案</a:t>
            </a:r>
            <a:endParaRPr lang="zh-CN" altLang="en-US" sz="3600" b="1" dirty="0">
              <a:solidFill>
                <a:srgbClr val="C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4" presetClass="entr" presetSubtype="16"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ox(in)">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4" presetClass="entr" presetSubtype="16"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ox(i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ppt_x"/>
                                          </p:val>
                                        </p:tav>
                                        <p:tav tm="100000">
                                          <p:val>
                                            <p:strVal val="#ppt_x"/>
                                          </p:val>
                                        </p:tav>
                                      </p:tavLst>
                                    </p:anim>
                                    <p:anim calcmode="lin" valueType="num">
                                      <p:cBhvr additive="base">
                                        <p:cTn id="6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0-#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par>
                          <p:cTn id="81" fill="hold">
                            <p:stCondLst>
                              <p:cond delay="1000"/>
                            </p:stCondLst>
                            <p:childTnLst>
                              <p:par>
                                <p:cTn id="82" presetID="2" presetClass="entr" presetSubtype="4" fill="hold" grpId="0" nodeType="afterEffect">
                                  <p:stCondLst>
                                    <p:cond delay="0"/>
                                  </p:stCondLst>
                                  <p:childTnLst>
                                    <p:set>
                                      <p:cBhvr>
                                        <p:cTn id="83" dur="1" fill="hold">
                                          <p:stCondLst>
                                            <p:cond delay="0"/>
                                          </p:stCondLst>
                                        </p:cTn>
                                        <p:tgtEl>
                                          <p:spTgt spid="18"/>
                                        </p:tgtEl>
                                        <p:attrNameLst>
                                          <p:attrName>style.visibility</p:attrName>
                                        </p:attrNameLst>
                                      </p:cBhvr>
                                      <p:to>
                                        <p:strVal val="visible"/>
                                      </p:to>
                                    </p:set>
                                    <p:anim calcmode="lin" valueType="num">
                                      <p:cBhvr additive="base">
                                        <p:cTn id="84" dur="500" fill="hold"/>
                                        <p:tgtEl>
                                          <p:spTgt spid="18"/>
                                        </p:tgtEl>
                                        <p:attrNameLst>
                                          <p:attrName>ppt_x</p:attrName>
                                        </p:attrNameLst>
                                      </p:cBhvr>
                                      <p:tavLst>
                                        <p:tav tm="0">
                                          <p:val>
                                            <p:strVal val="#ppt_x"/>
                                          </p:val>
                                        </p:tav>
                                        <p:tav tm="100000">
                                          <p:val>
                                            <p:strVal val="#ppt_x"/>
                                          </p:val>
                                        </p:tav>
                                      </p:tavLst>
                                    </p:anim>
                                    <p:anim calcmode="lin" valueType="num">
                                      <p:cBhvr additive="base">
                                        <p:cTn id="85" dur="500" fill="hold"/>
                                        <p:tgtEl>
                                          <p:spTgt spid="18"/>
                                        </p:tgtEl>
                                        <p:attrNameLst>
                                          <p:attrName>ppt_y</p:attrName>
                                        </p:attrNameLst>
                                      </p:cBhvr>
                                      <p:tavLst>
                                        <p:tav tm="0">
                                          <p:val>
                                            <p:strVal val="1+#ppt_h/2"/>
                                          </p:val>
                                        </p:tav>
                                        <p:tav tm="100000">
                                          <p:val>
                                            <p:strVal val="#ppt_y"/>
                                          </p:val>
                                        </p:tav>
                                      </p:tavLst>
                                    </p:anim>
                                  </p:childTnLst>
                                </p:cTn>
                              </p:par>
                            </p:childTnLst>
                          </p:cTn>
                        </p:par>
                        <p:par>
                          <p:cTn id="86" fill="hold">
                            <p:stCondLst>
                              <p:cond delay="1500"/>
                            </p:stCondLst>
                            <p:childTnLst>
                              <p:par>
                                <p:cTn id="87" presetID="4" presetClass="entr" presetSubtype="16"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box(in)">
                                      <p:cBhvr>
                                        <p:cTn id="89" dur="500"/>
                                        <p:tgtEl>
                                          <p:spTgt spid="14"/>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 calcmode="lin" valueType="num">
                                      <p:cBhvr additive="base">
                                        <p:cTn id="94" dur="500" fill="hold"/>
                                        <p:tgtEl>
                                          <p:spTgt spid="15"/>
                                        </p:tgtEl>
                                        <p:attrNameLst>
                                          <p:attrName>ppt_x</p:attrName>
                                        </p:attrNameLst>
                                      </p:cBhvr>
                                      <p:tavLst>
                                        <p:tav tm="0">
                                          <p:val>
                                            <p:strVal val="0-#ppt_w/2"/>
                                          </p:val>
                                        </p:tav>
                                        <p:tav tm="100000">
                                          <p:val>
                                            <p:strVal val="#ppt_x"/>
                                          </p:val>
                                        </p:tav>
                                      </p:tavLst>
                                    </p:anim>
                                    <p:anim calcmode="lin" valueType="num">
                                      <p:cBhvr additive="base">
                                        <p:cTn id="95" dur="500" fill="hold"/>
                                        <p:tgtEl>
                                          <p:spTgt spid="15"/>
                                        </p:tgtEl>
                                        <p:attrNameLst>
                                          <p:attrName>ppt_y</p:attrName>
                                        </p:attrNameLst>
                                      </p:cBhvr>
                                      <p:tavLst>
                                        <p:tav tm="0">
                                          <p:val>
                                            <p:strVal val="#ppt_y"/>
                                          </p:val>
                                        </p:tav>
                                        <p:tav tm="100000">
                                          <p:val>
                                            <p:strVal val="#ppt_y"/>
                                          </p:val>
                                        </p:tav>
                                      </p:tavLst>
                                    </p:anim>
                                  </p:childTnLst>
                                </p:cTn>
                              </p:par>
                              <p:par>
                                <p:cTn id="96" presetID="4" presetClass="entr" presetSubtype="16"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box(in)">
                                      <p:cBhvr>
                                        <p:cTn id="98" dur="500"/>
                                        <p:tgtEl>
                                          <p:spTgt spid="1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box(in)">
                                      <p:cBhvr>
                                        <p:cTn id="103" dur="500"/>
                                        <p:tgtEl>
                                          <p:spTgt spid="2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anim calcmode="lin" valueType="num">
                                      <p:cBhvr additive="base">
                                        <p:cTn id="108" dur="500" fill="hold"/>
                                        <p:tgtEl>
                                          <p:spTgt spid="29"/>
                                        </p:tgtEl>
                                        <p:attrNameLst>
                                          <p:attrName>ppt_x</p:attrName>
                                        </p:attrNameLst>
                                      </p:cBhvr>
                                      <p:tavLst>
                                        <p:tav tm="0">
                                          <p:val>
                                            <p:strVal val="0-#ppt_w/2"/>
                                          </p:val>
                                        </p:tav>
                                        <p:tav tm="100000">
                                          <p:val>
                                            <p:strVal val="#ppt_x"/>
                                          </p:val>
                                        </p:tav>
                                      </p:tavLst>
                                    </p:anim>
                                    <p:anim calcmode="lin" valueType="num">
                                      <p:cBhvr additive="base">
                                        <p:cTn id="109" dur="500" fill="hold"/>
                                        <p:tgtEl>
                                          <p:spTgt spid="29"/>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4" fill="hold" grpId="0" nodeType="after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500" fill="hold"/>
                                        <p:tgtEl>
                                          <p:spTgt spid="32"/>
                                        </p:tgtEl>
                                        <p:attrNameLst>
                                          <p:attrName>ppt_x</p:attrName>
                                        </p:attrNameLst>
                                      </p:cBhvr>
                                      <p:tavLst>
                                        <p:tav tm="0">
                                          <p:val>
                                            <p:strVal val="#ppt_x"/>
                                          </p:val>
                                        </p:tav>
                                        <p:tav tm="100000">
                                          <p:val>
                                            <p:strVal val="#ppt_x"/>
                                          </p:val>
                                        </p:tav>
                                      </p:tavLst>
                                    </p:anim>
                                    <p:anim calcmode="lin" valueType="num">
                                      <p:cBhvr additive="base">
                                        <p:cTn id="114" dur="5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childTnLst>
                          </p:cTn>
                        </p:par>
                        <p:par>
                          <p:cTn id="119" fill="hold">
                            <p:stCondLst>
                              <p:cond delay="1000"/>
                            </p:stCondLst>
                            <p:childTnLst>
                              <p:par>
                                <p:cTn id="120" presetID="4" presetClass="entr" presetSubtype="16" fill="hold" grpId="0"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box(in)">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500" fill="hold"/>
                                        <p:tgtEl>
                                          <p:spTgt spid="33"/>
                                        </p:tgtEl>
                                        <p:attrNameLst>
                                          <p:attrName>ppt_x</p:attrName>
                                        </p:attrNameLst>
                                      </p:cBhvr>
                                      <p:tavLst>
                                        <p:tav tm="0">
                                          <p:val>
                                            <p:strVal val="0-#ppt_w/2"/>
                                          </p:val>
                                        </p:tav>
                                        <p:tav tm="100000">
                                          <p:val>
                                            <p:strVal val="#ppt_x"/>
                                          </p:val>
                                        </p:tav>
                                      </p:tavLst>
                                    </p:anim>
                                    <p:anim calcmode="lin" valueType="num">
                                      <p:cBhvr additive="base">
                                        <p:cTn id="128" dur="500" fill="hold"/>
                                        <p:tgtEl>
                                          <p:spTgt spid="33"/>
                                        </p:tgtEl>
                                        <p:attrNameLst>
                                          <p:attrName>ppt_y</p:attrName>
                                        </p:attrNameLst>
                                      </p:cBhvr>
                                      <p:tavLst>
                                        <p:tav tm="0">
                                          <p:val>
                                            <p:strVal val="#ppt_y"/>
                                          </p:val>
                                        </p:tav>
                                        <p:tav tm="100000">
                                          <p:val>
                                            <p:strVal val="#ppt_y"/>
                                          </p:val>
                                        </p:tav>
                                      </p:tavLst>
                                    </p:anim>
                                  </p:childTnLst>
                                </p:cTn>
                              </p:par>
                              <p:par>
                                <p:cTn id="129" presetID="4" presetClass="entr" presetSubtype="16" fill="hold" grpId="0" nodeType="withEffect">
                                  <p:stCondLst>
                                    <p:cond delay="0"/>
                                  </p:stCondLst>
                                  <p:childTnLst>
                                    <p:set>
                                      <p:cBhvr>
                                        <p:cTn id="130" dur="1" fill="hold">
                                          <p:stCondLst>
                                            <p:cond delay="0"/>
                                          </p:stCondLst>
                                        </p:cTn>
                                        <p:tgtEl>
                                          <p:spTgt spid="34"/>
                                        </p:tgtEl>
                                        <p:attrNameLst>
                                          <p:attrName>style.visibility</p:attrName>
                                        </p:attrNameLst>
                                      </p:cBhvr>
                                      <p:to>
                                        <p:strVal val="visible"/>
                                      </p:to>
                                    </p:set>
                                    <p:animEffect transition="in" filter="box(in)">
                                      <p:cBhvr>
                                        <p:cTn id="131" dur="500"/>
                                        <p:tgtEl>
                                          <p:spTgt spid="34"/>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35"/>
                                        </p:tgtEl>
                                        <p:attrNameLst>
                                          <p:attrName>style.visibility</p:attrName>
                                        </p:attrNameLst>
                                      </p:cBhvr>
                                      <p:to>
                                        <p:strVal val="visible"/>
                                      </p:to>
                                    </p:set>
                                    <p:anim calcmode="lin" valueType="num">
                                      <p:cBhvr additive="base">
                                        <p:cTn id="136" dur="500" fill="hold"/>
                                        <p:tgtEl>
                                          <p:spTgt spid="35"/>
                                        </p:tgtEl>
                                        <p:attrNameLst>
                                          <p:attrName>ppt_x</p:attrName>
                                        </p:attrNameLst>
                                      </p:cBhvr>
                                      <p:tavLst>
                                        <p:tav tm="0">
                                          <p:val>
                                            <p:strVal val="#ppt_x"/>
                                          </p:val>
                                        </p:tav>
                                        <p:tav tm="100000">
                                          <p:val>
                                            <p:strVal val="#ppt_x"/>
                                          </p:val>
                                        </p:tav>
                                      </p:tavLst>
                                    </p:anim>
                                    <p:anim calcmode="lin" valueType="num">
                                      <p:cBhvr additive="base">
                                        <p:cTn id="13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8" fill="hold" grpId="0" nodeType="clickEffect">
                                  <p:stCondLst>
                                    <p:cond delay="0"/>
                                  </p:stCondLst>
                                  <p:childTnLst>
                                    <p:set>
                                      <p:cBhvr>
                                        <p:cTn id="141" dur="1" fill="hold">
                                          <p:stCondLst>
                                            <p:cond delay="0"/>
                                          </p:stCondLst>
                                        </p:cTn>
                                        <p:tgtEl>
                                          <p:spTgt spid="36"/>
                                        </p:tgtEl>
                                        <p:attrNameLst>
                                          <p:attrName>style.visibility</p:attrName>
                                        </p:attrNameLst>
                                      </p:cBhvr>
                                      <p:to>
                                        <p:strVal val="visible"/>
                                      </p:to>
                                    </p:set>
                                    <p:anim calcmode="lin" valueType="num">
                                      <p:cBhvr additive="base">
                                        <p:cTn id="142" dur="500" fill="hold"/>
                                        <p:tgtEl>
                                          <p:spTgt spid="36"/>
                                        </p:tgtEl>
                                        <p:attrNameLst>
                                          <p:attrName>ppt_x</p:attrName>
                                        </p:attrNameLst>
                                      </p:cBhvr>
                                      <p:tavLst>
                                        <p:tav tm="0">
                                          <p:val>
                                            <p:strVal val="0-#ppt_w/2"/>
                                          </p:val>
                                        </p:tav>
                                        <p:tav tm="100000">
                                          <p:val>
                                            <p:strVal val="#ppt_x"/>
                                          </p:val>
                                        </p:tav>
                                      </p:tavLst>
                                    </p:anim>
                                    <p:anim calcmode="lin" valueType="num">
                                      <p:cBhvr additive="base">
                                        <p:cTn id="143" dur="500" fill="hold"/>
                                        <p:tgtEl>
                                          <p:spTgt spid="36"/>
                                        </p:tgtEl>
                                        <p:attrNameLst>
                                          <p:attrName>ppt_y</p:attrName>
                                        </p:attrNameLst>
                                      </p:cBhvr>
                                      <p:tavLst>
                                        <p:tav tm="0">
                                          <p:val>
                                            <p:strVal val="#ppt_y"/>
                                          </p:val>
                                        </p:tav>
                                        <p:tav tm="100000">
                                          <p:val>
                                            <p:strVal val="#ppt_y"/>
                                          </p:val>
                                        </p:tav>
                                      </p:tavLst>
                                    </p:anim>
                                  </p:childTnLst>
                                </p:cTn>
                              </p:par>
                            </p:childTnLst>
                          </p:cTn>
                        </p:par>
                        <p:par>
                          <p:cTn id="144" fill="hold">
                            <p:stCondLst>
                              <p:cond delay="500"/>
                            </p:stCondLst>
                            <p:childTnLst>
                              <p:par>
                                <p:cTn id="145" presetID="2" presetClass="entr" presetSubtype="4" fill="hold" grpId="0" nodeType="afterEffect">
                                  <p:stCondLst>
                                    <p:cond delay="0"/>
                                  </p:stCondLst>
                                  <p:childTnLst>
                                    <p:set>
                                      <p:cBhvr>
                                        <p:cTn id="146" dur="1" fill="hold">
                                          <p:stCondLst>
                                            <p:cond delay="0"/>
                                          </p:stCondLst>
                                        </p:cTn>
                                        <p:tgtEl>
                                          <p:spTgt spid="40"/>
                                        </p:tgtEl>
                                        <p:attrNameLst>
                                          <p:attrName>style.visibility</p:attrName>
                                        </p:attrNameLst>
                                      </p:cBhvr>
                                      <p:to>
                                        <p:strVal val="visible"/>
                                      </p:to>
                                    </p:set>
                                    <p:anim calcmode="lin" valueType="num">
                                      <p:cBhvr additive="base">
                                        <p:cTn id="147" dur="500" fill="hold"/>
                                        <p:tgtEl>
                                          <p:spTgt spid="40"/>
                                        </p:tgtEl>
                                        <p:attrNameLst>
                                          <p:attrName>ppt_x</p:attrName>
                                        </p:attrNameLst>
                                      </p:cBhvr>
                                      <p:tavLst>
                                        <p:tav tm="0">
                                          <p:val>
                                            <p:strVal val="#ppt_x"/>
                                          </p:val>
                                        </p:tav>
                                        <p:tav tm="100000">
                                          <p:val>
                                            <p:strVal val="#ppt_x"/>
                                          </p:val>
                                        </p:tav>
                                      </p:tavLst>
                                    </p:anim>
                                    <p:anim calcmode="lin" valueType="num">
                                      <p:cBhvr additive="base">
                                        <p:cTn id="148" dur="500" fill="hold"/>
                                        <p:tgtEl>
                                          <p:spTgt spid="40"/>
                                        </p:tgtEl>
                                        <p:attrNameLst>
                                          <p:attrName>ppt_y</p:attrName>
                                        </p:attrNameLst>
                                      </p:cBhvr>
                                      <p:tavLst>
                                        <p:tav tm="0">
                                          <p:val>
                                            <p:strVal val="1+#ppt_h/2"/>
                                          </p:val>
                                        </p:tav>
                                        <p:tav tm="100000">
                                          <p:val>
                                            <p:strVal val="#ppt_y"/>
                                          </p:val>
                                        </p:tav>
                                      </p:tavLst>
                                    </p:anim>
                                  </p:childTnLst>
                                </p:cTn>
                              </p:par>
                            </p:childTnLst>
                          </p:cTn>
                        </p:par>
                        <p:par>
                          <p:cTn id="149" fill="hold">
                            <p:stCondLst>
                              <p:cond delay="1000"/>
                            </p:stCondLst>
                            <p:childTnLst>
                              <p:par>
                                <p:cTn id="150" presetID="2" presetClass="entr" presetSubtype="4" fill="hold" grpId="0" nodeType="afterEffect">
                                  <p:stCondLst>
                                    <p:cond delay="0"/>
                                  </p:stCondLst>
                                  <p:childTnLst>
                                    <p:set>
                                      <p:cBhvr>
                                        <p:cTn id="151" dur="1" fill="hold">
                                          <p:stCondLst>
                                            <p:cond delay="0"/>
                                          </p:stCondLst>
                                        </p:cTn>
                                        <p:tgtEl>
                                          <p:spTgt spid="41"/>
                                        </p:tgtEl>
                                        <p:attrNameLst>
                                          <p:attrName>style.visibility</p:attrName>
                                        </p:attrNameLst>
                                      </p:cBhvr>
                                      <p:to>
                                        <p:strVal val="visible"/>
                                      </p:to>
                                    </p:set>
                                    <p:anim calcmode="lin" valueType="num">
                                      <p:cBhvr additive="base">
                                        <p:cTn id="152" dur="500" fill="hold"/>
                                        <p:tgtEl>
                                          <p:spTgt spid="41"/>
                                        </p:tgtEl>
                                        <p:attrNameLst>
                                          <p:attrName>ppt_x</p:attrName>
                                        </p:attrNameLst>
                                      </p:cBhvr>
                                      <p:tavLst>
                                        <p:tav tm="0">
                                          <p:val>
                                            <p:strVal val="#ppt_x"/>
                                          </p:val>
                                        </p:tav>
                                        <p:tav tm="100000">
                                          <p:val>
                                            <p:strVal val="#ppt_x"/>
                                          </p:val>
                                        </p:tav>
                                      </p:tavLst>
                                    </p:anim>
                                    <p:anim calcmode="lin" valueType="num">
                                      <p:cBhvr additive="base">
                                        <p:cTn id="153" dur="500" fill="hold"/>
                                        <p:tgtEl>
                                          <p:spTgt spid="41"/>
                                        </p:tgtEl>
                                        <p:attrNameLst>
                                          <p:attrName>ppt_y</p:attrName>
                                        </p:attrNameLst>
                                      </p:cBhvr>
                                      <p:tavLst>
                                        <p:tav tm="0">
                                          <p:val>
                                            <p:strVal val="1+#ppt_h/2"/>
                                          </p:val>
                                        </p:tav>
                                        <p:tav tm="100000">
                                          <p:val>
                                            <p:strVal val="#ppt_y"/>
                                          </p:val>
                                        </p:tav>
                                      </p:tavLst>
                                    </p:anim>
                                  </p:childTnLst>
                                </p:cTn>
                              </p:par>
                            </p:childTnLst>
                          </p:cTn>
                        </p:par>
                        <p:par>
                          <p:cTn id="154" fill="hold">
                            <p:stCondLst>
                              <p:cond delay="1500"/>
                            </p:stCondLst>
                            <p:childTnLst>
                              <p:par>
                                <p:cTn id="155" presetID="4" presetClass="entr" presetSubtype="16" fill="hold" grpId="0" nodeType="after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box(in)">
                                      <p:cBhvr>
                                        <p:cTn id="157" dur="500"/>
                                        <p:tgtEl>
                                          <p:spTgt spid="37"/>
                                        </p:tgtEl>
                                      </p:cBhvr>
                                    </p:animEffect>
                                  </p:childTnLst>
                                </p:cTn>
                              </p:par>
                            </p:childTnLst>
                          </p:cTn>
                        </p:par>
                      </p:childTnLst>
                    </p:cTn>
                  </p:par>
                  <p:par>
                    <p:cTn id="158" fill="hold">
                      <p:stCondLst>
                        <p:cond delay="indefinite"/>
                      </p:stCondLst>
                      <p:childTnLst>
                        <p:par>
                          <p:cTn id="159" fill="hold">
                            <p:stCondLst>
                              <p:cond delay="0"/>
                            </p:stCondLst>
                            <p:childTnLst>
                              <p:par>
                                <p:cTn id="160" presetID="2" presetClass="entr" presetSubtype="8" fill="hold" grpId="0" nodeType="clickEffect">
                                  <p:stCondLst>
                                    <p:cond delay="0"/>
                                  </p:stCondLst>
                                  <p:childTnLst>
                                    <p:set>
                                      <p:cBhvr>
                                        <p:cTn id="161" dur="1" fill="hold">
                                          <p:stCondLst>
                                            <p:cond delay="0"/>
                                          </p:stCondLst>
                                        </p:cTn>
                                        <p:tgtEl>
                                          <p:spTgt spid="38"/>
                                        </p:tgtEl>
                                        <p:attrNameLst>
                                          <p:attrName>style.visibility</p:attrName>
                                        </p:attrNameLst>
                                      </p:cBhvr>
                                      <p:to>
                                        <p:strVal val="visible"/>
                                      </p:to>
                                    </p:set>
                                    <p:anim calcmode="lin" valueType="num">
                                      <p:cBhvr additive="base">
                                        <p:cTn id="162" dur="500" fill="hold"/>
                                        <p:tgtEl>
                                          <p:spTgt spid="38"/>
                                        </p:tgtEl>
                                        <p:attrNameLst>
                                          <p:attrName>ppt_x</p:attrName>
                                        </p:attrNameLst>
                                      </p:cBhvr>
                                      <p:tavLst>
                                        <p:tav tm="0">
                                          <p:val>
                                            <p:strVal val="0-#ppt_w/2"/>
                                          </p:val>
                                        </p:tav>
                                        <p:tav tm="100000">
                                          <p:val>
                                            <p:strVal val="#ppt_x"/>
                                          </p:val>
                                        </p:tav>
                                      </p:tavLst>
                                    </p:anim>
                                    <p:anim calcmode="lin" valueType="num">
                                      <p:cBhvr additive="base">
                                        <p:cTn id="163" dur="500" fill="hold"/>
                                        <p:tgtEl>
                                          <p:spTgt spid="38"/>
                                        </p:tgtEl>
                                        <p:attrNameLst>
                                          <p:attrName>ppt_y</p:attrName>
                                        </p:attrNameLst>
                                      </p:cBhvr>
                                      <p:tavLst>
                                        <p:tav tm="0">
                                          <p:val>
                                            <p:strVal val="#ppt_y"/>
                                          </p:val>
                                        </p:tav>
                                        <p:tav tm="100000">
                                          <p:val>
                                            <p:strVal val="#ppt_y"/>
                                          </p:val>
                                        </p:tav>
                                      </p:tavLst>
                                    </p:anim>
                                  </p:childTnLst>
                                </p:cTn>
                              </p:par>
                              <p:par>
                                <p:cTn id="164" presetID="4" presetClass="entr" presetSubtype="16" fill="hold" grpId="0" nodeType="withEffect">
                                  <p:stCondLst>
                                    <p:cond delay="0"/>
                                  </p:stCondLst>
                                  <p:childTnLst>
                                    <p:set>
                                      <p:cBhvr>
                                        <p:cTn id="165" dur="1" fill="hold">
                                          <p:stCondLst>
                                            <p:cond delay="0"/>
                                          </p:stCondLst>
                                        </p:cTn>
                                        <p:tgtEl>
                                          <p:spTgt spid="39"/>
                                        </p:tgtEl>
                                        <p:attrNameLst>
                                          <p:attrName>style.visibility</p:attrName>
                                        </p:attrNameLst>
                                      </p:cBhvr>
                                      <p:to>
                                        <p:strVal val="visible"/>
                                      </p:to>
                                    </p:set>
                                    <p:animEffect transition="in" filter="box(in)">
                                      <p:cBhvr>
                                        <p:cTn id="166" dur="500"/>
                                        <p:tgtEl>
                                          <p:spTgt spid="39"/>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42"/>
                                        </p:tgtEl>
                                        <p:attrNameLst>
                                          <p:attrName>style.visibility</p:attrName>
                                        </p:attrNameLst>
                                      </p:cBhvr>
                                      <p:to>
                                        <p:strVal val="visible"/>
                                      </p:to>
                                    </p:set>
                                    <p:anim calcmode="lin" valueType="num">
                                      <p:cBhvr additive="base">
                                        <p:cTn id="171" dur="500" fill="hold"/>
                                        <p:tgtEl>
                                          <p:spTgt spid="42"/>
                                        </p:tgtEl>
                                        <p:attrNameLst>
                                          <p:attrName>ppt_x</p:attrName>
                                        </p:attrNameLst>
                                      </p:cBhvr>
                                      <p:tavLst>
                                        <p:tav tm="0">
                                          <p:val>
                                            <p:strVal val="#ppt_x"/>
                                          </p:val>
                                        </p:tav>
                                        <p:tav tm="100000">
                                          <p:val>
                                            <p:strVal val="#ppt_x"/>
                                          </p:val>
                                        </p:tav>
                                      </p:tavLst>
                                    </p:anim>
                                    <p:anim calcmode="lin" valueType="num">
                                      <p:cBhvr additive="base">
                                        <p:cTn id="17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animBg="1"/>
      <p:bldP spid="12" grpId="0"/>
      <p:bldP spid="13" grpId="0" animBg="1"/>
      <p:bldP spid="14" grpId="0" animBg="1"/>
      <p:bldP spid="15" grpId="0" animBg="1"/>
      <p:bldP spid="16" grpId="0" animBg="1"/>
      <p:bldP spid="17" grpId="0" animBg="1"/>
      <p:bldP spid="18" grpId="0"/>
      <p:bldP spid="28" grpId="0" animBg="1"/>
      <p:bldP spid="29" grpId="0" animBg="1"/>
      <p:bldP spid="30" grpId="0" animBg="1"/>
      <p:bldP spid="31" grpId="0" animBg="1"/>
      <p:bldP spid="32" grpId="0"/>
      <p:bldP spid="33" grpId="0" animBg="1"/>
      <p:bldP spid="34" grpId="0" animBg="1"/>
      <p:bldP spid="35" grpId="0"/>
      <p:bldP spid="36" grpId="0" animBg="1"/>
      <p:bldP spid="37" grpId="0" animBg="1"/>
      <p:bldP spid="38" grpId="0" animBg="1"/>
      <p:bldP spid="39" grpId="0" animBg="1"/>
      <p:bldP spid="40" grpId="0" animBg="1"/>
      <p:bldP spid="41" grpId="0"/>
      <p:bldP spid="44" grpId="0" animBg="1"/>
      <p:bldP spid="45" grpId="0" animBg="1"/>
      <p:bldP spid="4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5925" y="1314400"/>
            <a:ext cx="871538" cy="2232025"/>
            <a:chOff x="415925" y="476250"/>
            <a:chExt cx="871538" cy="2232025"/>
          </a:xfrm>
        </p:grpSpPr>
        <p:sp>
          <p:nvSpPr>
            <p:cNvPr id="396291" name="Text Box 3"/>
            <p:cNvSpPr txBox="1">
              <a:spLocks noChangeArrowheads="1"/>
            </p:cNvSpPr>
            <p:nvPr/>
          </p:nvSpPr>
          <p:spPr bwMode="auto">
            <a:xfrm>
              <a:off x="900113"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endParaRPr kumimoji="1" lang="en-US" altLang="zh-CN" sz="2400">
                <a:solidFill>
                  <a:schemeClr val="tx2"/>
                </a:solidFill>
                <a:ea typeface="黑体" pitchFamily="49" charset="-122"/>
              </a:endParaRPr>
            </a:p>
          </p:txBody>
        </p:sp>
        <p:grpSp>
          <p:nvGrpSpPr>
            <p:cNvPr id="396292" name="Group 4"/>
            <p:cNvGrpSpPr/>
            <p:nvPr/>
          </p:nvGrpSpPr>
          <p:grpSpPr bwMode="auto">
            <a:xfrm>
              <a:off x="415925" y="504825"/>
              <a:ext cx="573088" cy="660400"/>
              <a:chOff x="921" y="2412"/>
              <a:chExt cx="284" cy="265"/>
            </a:xfrm>
          </p:grpSpPr>
          <p:grpSp>
            <p:nvGrpSpPr>
              <p:cNvPr id="396293" name="Group 5"/>
              <p:cNvGrpSpPr/>
              <p:nvPr/>
            </p:nvGrpSpPr>
            <p:grpSpPr bwMode="auto">
              <a:xfrm>
                <a:off x="928" y="2417"/>
                <a:ext cx="277" cy="260"/>
                <a:chOff x="928" y="2417"/>
                <a:chExt cx="277" cy="260"/>
              </a:xfrm>
            </p:grpSpPr>
            <p:sp>
              <p:nvSpPr>
                <p:cNvPr id="396294" name="Freeform 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5" name="Freeform 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6" name="Freeform 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7" name="Freeform 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8" name="Rectangle 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299" name="Rectangle 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0" name="Rectangle 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1" name="Line 1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02" name="Group 14"/>
                <p:cNvGrpSpPr/>
                <p:nvPr/>
              </p:nvGrpSpPr>
              <p:grpSpPr bwMode="auto">
                <a:xfrm>
                  <a:off x="928" y="2639"/>
                  <a:ext cx="277" cy="38"/>
                  <a:chOff x="928" y="2639"/>
                  <a:chExt cx="277" cy="38"/>
                </a:xfrm>
              </p:grpSpPr>
              <p:sp>
                <p:nvSpPr>
                  <p:cNvPr id="396303" name="Freeform 1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4" name="Freeform 1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5" name="Rectangle 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06" name="Group 18"/>
              <p:cNvGrpSpPr/>
              <p:nvPr/>
            </p:nvGrpSpPr>
            <p:grpSpPr bwMode="auto">
              <a:xfrm>
                <a:off x="921" y="2412"/>
                <a:ext cx="277" cy="261"/>
                <a:chOff x="921" y="2412"/>
                <a:chExt cx="277" cy="261"/>
              </a:xfrm>
            </p:grpSpPr>
            <p:sp>
              <p:nvSpPr>
                <p:cNvPr id="396307" name="Freeform 1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8" name="Freeform 2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9" name="Freeform 2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0" name="Freeform 2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1" name="Rectangle 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2" name="Rectangle 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3" name="Rectangle 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4" name="Line 2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15" name="Group 27"/>
                <p:cNvGrpSpPr/>
                <p:nvPr/>
              </p:nvGrpSpPr>
              <p:grpSpPr bwMode="auto">
                <a:xfrm>
                  <a:off x="921" y="2635"/>
                  <a:ext cx="277" cy="38"/>
                  <a:chOff x="921" y="2635"/>
                  <a:chExt cx="277" cy="38"/>
                </a:xfrm>
              </p:grpSpPr>
              <p:sp>
                <p:nvSpPr>
                  <p:cNvPr id="396316" name="Freeform 2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7" name="Freeform 2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8" name="Rectangle 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7" name="Line 59"/>
            <p:cNvSpPr>
              <a:spLocks noChangeShapeType="1"/>
            </p:cNvSpPr>
            <p:nvPr/>
          </p:nvSpPr>
          <p:spPr bwMode="auto">
            <a:xfrm rot="5400000">
              <a:off x="-37306" y="1981994"/>
              <a:ext cx="1447800"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p:nvPr/>
        </p:nvGrpSpPr>
        <p:grpSpPr>
          <a:xfrm>
            <a:off x="8072438" y="1314400"/>
            <a:ext cx="852487" cy="2160588"/>
            <a:chOff x="8072438" y="476250"/>
            <a:chExt cx="852487" cy="2160588"/>
          </a:xfrm>
        </p:grpSpPr>
        <p:sp>
          <p:nvSpPr>
            <p:cNvPr id="396319" name="Text Box 31"/>
            <p:cNvSpPr txBox="1">
              <a:spLocks noChangeArrowheads="1"/>
            </p:cNvSpPr>
            <p:nvPr/>
          </p:nvSpPr>
          <p:spPr bwMode="auto">
            <a:xfrm>
              <a:off x="8072438"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endParaRPr kumimoji="1" lang="en-US" altLang="zh-CN" sz="2400">
                <a:solidFill>
                  <a:schemeClr val="tx2"/>
                </a:solidFill>
                <a:ea typeface="黑体" pitchFamily="49" charset="-122"/>
              </a:endParaRPr>
            </a:p>
          </p:txBody>
        </p:sp>
        <p:grpSp>
          <p:nvGrpSpPr>
            <p:cNvPr id="396320" name="Group 32"/>
            <p:cNvGrpSpPr/>
            <p:nvPr/>
          </p:nvGrpSpPr>
          <p:grpSpPr bwMode="auto">
            <a:xfrm>
              <a:off x="8350250" y="504825"/>
              <a:ext cx="574675" cy="660400"/>
              <a:chOff x="921" y="2412"/>
              <a:chExt cx="284" cy="265"/>
            </a:xfrm>
          </p:grpSpPr>
          <p:grpSp>
            <p:nvGrpSpPr>
              <p:cNvPr id="396321" name="Group 33"/>
              <p:cNvGrpSpPr/>
              <p:nvPr/>
            </p:nvGrpSpPr>
            <p:grpSpPr bwMode="auto">
              <a:xfrm>
                <a:off x="928" y="2417"/>
                <a:ext cx="277" cy="260"/>
                <a:chOff x="928" y="2417"/>
                <a:chExt cx="277" cy="260"/>
              </a:xfrm>
            </p:grpSpPr>
            <p:sp>
              <p:nvSpPr>
                <p:cNvPr id="396322" name="Freeform 34"/>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3" name="Freeform 3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4" name="Freeform 36"/>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5" name="Freeform 3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6" name="Rectangle 3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7" name="Rectangle 3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8" name="Rectangle 4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9" name="Line 41"/>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30" name="Group 42"/>
                <p:cNvGrpSpPr/>
                <p:nvPr/>
              </p:nvGrpSpPr>
              <p:grpSpPr bwMode="auto">
                <a:xfrm>
                  <a:off x="928" y="2639"/>
                  <a:ext cx="277" cy="38"/>
                  <a:chOff x="928" y="2639"/>
                  <a:chExt cx="277" cy="38"/>
                </a:xfrm>
              </p:grpSpPr>
              <p:sp>
                <p:nvSpPr>
                  <p:cNvPr id="396331" name="Freeform 43"/>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2" name="Freeform 4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3" name="Rectangle 4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34" name="Group 46"/>
              <p:cNvGrpSpPr/>
              <p:nvPr/>
            </p:nvGrpSpPr>
            <p:grpSpPr bwMode="auto">
              <a:xfrm>
                <a:off x="921" y="2412"/>
                <a:ext cx="277" cy="261"/>
                <a:chOff x="921" y="2412"/>
                <a:chExt cx="277" cy="261"/>
              </a:xfrm>
            </p:grpSpPr>
            <p:sp>
              <p:nvSpPr>
                <p:cNvPr id="396335" name="Freeform 47"/>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6" name="Freeform 4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7" name="Freeform 49"/>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8" name="Freeform 5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9" name="Rectangle 5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0" name="Rectangle 5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1" name="Rectangle 5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2" name="Line 54"/>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43" name="Group 55"/>
                <p:cNvGrpSpPr/>
                <p:nvPr/>
              </p:nvGrpSpPr>
              <p:grpSpPr bwMode="auto">
                <a:xfrm>
                  <a:off x="921" y="2635"/>
                  <a:ext cx="277" cy="38"/>
                  <a:chOff x="921" y="2635"/>
                  <a:chExt cx="277" cy="38"/>
                </a:xfrm>
              </p:grpSpPr>
              <p:sp>
                <p:nvSpPr>
                  <p:cNvPr id="396344" name="Freeform 56"/>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45" name="Freeform 5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46" name="Rectangle 5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8" name="Line 60"/>
            <p:cNvSpPr>
              <a:spLocks noChangeShapeType="1"/>
            </p:cNvSpPr>
            <p:nvPr/>
          </p:nvSpPr>
          <p:spPr bwMode="auto">
            <a:xfrm rot="16200000" flipH="1">
              <a:off x="7884318" y="1916907"/>
              <a:ext cx="1439863" cy="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79450" y="2051000"/>
            <a:ext cx="7924800" cy="423863"/>
            <a:chOff x="679450" y="1212850"/>
            <a:chExt cx="7924800" cy="423863"/>
          </a:xfrm>
        </p:grpSpPr>
        <p:sp>
          <p:nvSpPr>
            <p:cNvPr id="396350" name="Line 62"/>
            <p:cNvSpPr>
              <a:spLocks noChangeShapeType="1"/>
            </p:cNvSpPr>
            <p:nvPr/>
          </p:nvSpPr>
          <p:spPr bwMode="auto">
            <a:xfrm>
              <a:off x="679450" y="1427163"/>
              <a:ext cx="7924800" cy="17462"/>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1" name="Rectangle 63"/>
            <p:cNvSpPr>
              <a:spLocks noChangeArrowheads="1"/>
            </p:cNvSpPr>
            <p:nvPr/>
          </p:nvSpPr>
          <p:spPr bwMode="auto">
            <a:xfrm>
              <a:off x="2582863" y="1212850"/>
              <a:ext cx="1792287" cy="423863"/>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endParaRPr kumimoji="1" lang="en-US" altLang="zh-CN" baseline="-25000">
                <a:solidFill>
                  <a:schemeClr val="tx2"/>
                </a:solidFill>
                <a:ea typeface="黑体" pitchFamily="49" charset="-122"/>
              </a:endParaRPr>
            </a:p>
          </p:txBody>
        </p:sp>
      </p:grpSp>
      <p:grpSp>
        <p:nvGrpSpPr>
          <p:cNvPr id="5" name="组合 4"/>
          <p:cNvGrpSpPr/>
          <p:nvPr/>
        </p:nvGrpSpPr>
        <p:grpSpPr>
          <a:xfrm>
            <a:off x="684213" y="2344688"/>
            <a:ext cx="7943850" cy="742950"/>
            <a:chOff x="684213" y="1506538"/>
            <a:chExt cx="7943850" cy="742950"/>
          </a:xfrm>
        </p:grpSpPr>
        <p:sp>
          <p:nvSpPr>
            <p:cNvPr id="396353" name="Line 65"/>
            <p:cNvSpPr>
              <a:spLocks noChangeShapeType="1"/>
            </p:cNvSpPr>
            <p:nvPr/>
          </p:nvSpPr>
          <p:spPr bwMode="auto">
            <a:xfrm flipH="1">
              <a:off x="684213" y="2041525"/>
              <a:ext cx="794385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4" name="Rectangle 66"/>
            <p:cNvSpPr>
              <a:spLocks noChangeArrowheads="1"/>
            </p:cNvSpPr>
            <p:nvPr/>
          </p:nvSpPr>
          <p:spPr bwMode="auto">
            <a:xfrm>
              <a:off x="5300663" y="1825625"/>
              <a:ext cx="1797050" cy="423863"/>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358"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9700" y="162877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370" name="Text Box 82"/>
            <p:cNvSpPr txBox="1">
              <a:spLocks noChangeArrowheads="1"/>
            </p:cNvSpPr>
            <p:nvPr/>
          </p:nvSpPr>
          <p:spPr bwMode="auto">
            <a:xfrm>
              <a:off x="5473700" y="1506538"/>
              <a:ext cx="603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A</a:t>
              </a:r>
              <a:endParaRPr lang="en-US" altLang="zh-CN" baseline="-25000">
                <a:solidFill>
                  <a:schemeClr val="tx2"/>
                </a:solidFill>
                <a:ea typeface="黑体" pitchFamily="49" charset="-122"/>
              </a:endParaRPr>
            </a:p>
          </p:txBody>
        </p:sp>
      </p:grpSp>
      <p:grpSp>
        <p:nvGrpSpPr>
          <p:cNvPr id="6" name="组合 5"/>
          <p:cNvGrpSpPr/>
          <p:nvPr/>
        </p:nvGrpSpPr>
        <p:grpSpPr>
          <a:xfrm>
            <a:off x="415925" y="3691086"/>
            <a:ext cx="871538" cy="2690812"/>
            <a:chOff x="415925" y="3259138"/>
            <a:chExt cx="871538" cy="2690812"/>
          </a:xfrm>
        </p:grpSpPr>
        <p:sp>
          <p:nvSpPr>
            <p:cNvPr id="396373" name="Text Box 85"/>
            <p:cNvSpPr txBox="1">
              <a:spLocks noChangeArrowheads="1"/>
            </p:cNvSpPr>
            <p:nvPr/>
          </p:nvSpPr>
          <p:spPr bwMode="auto">
            <a:xfrm>
              <a:off x="900113"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endParaRPr kumimoji="1" lang="en-US" altLang="zh-CN" sz="2400">
                <a:solidFill>
                  <a:schemeClr val="tx2"/>
                </a:solidFill>
                <a:ea typeface="黑体" pitchFamily="49" charset="-122"/>
              </a:endParaRPr>
            </a:p>
          </p:txBody>
        </p:sp>
        <p:grpSp>
          <p:nvGrpSpPr>
            <p:cNvPr id="396374" name="Group 86"/>
            <p:cNvGrpSpPr/>
            <p:nvPr/>
          </p:nvGrpSpPr>
          <p:grpSpPr bwMode="auto">
            <a:xfrm>
              <a:off x="415925" y="3287713"/>
              <a:ext cx="573088" cy="660400"/>
              <a:chOff x="921" y="2412"/>
              <a:chExt cx="284" cy="265"/>
            </a:xfrm>
          </p:grpSpPr>
          <p:grpSp>
            <p:nvGrpSpPr>
              <p:cNvPr id="396375" name="Group 87"/>
              <p:cNvGrpSpPr/>
              <p:nvPr/>
            </p:nvGrpSpPr>
            <p:grpSpPr bwMode="auto">
              <a:xfrm>
                <a:off x="928" y="2417"/>
                <a:ext cx="277" cy="260"/>
                <a:chOff x="928" y="2417"/>
                <a:chExt cx="277" cy="260"/>
              </a:xfrm>
            </p:grpSpPr>
            <p:sp>
              <p:nvSpPr>
                <p:cNvPr id="396376" name="Freeform 8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77" name="Freeform 8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78" name="Freeform 9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79" name="Freeform 9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80" name="Rectangle 9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1" name="Rectangle 9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2" name="Rectangle 9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3" name="Line 95"/>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84" name="Group 96"/>
                <p:cNvGrpSpPr/>
                <p:nvPr/>
              </p:nvGrpSpPr>
              <p:grpSpPr bwMode="auto">
                <a:xfrm>
                  <a:off x="928" y="2639"/>
                  <a:ext cx="277" cy="38"/>
                  <a:chOff x="928" y="2639"/>
                  <a:chExt cx="277" cy="38"/>
                </a:xfrm>
              </p:grpSpPr>
              <p:sp>
                <p:nvSpPr>
                  <p:cNvPr id="396385" name="Freeform 9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86" name="Freeform 9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87" name="Rectangle 9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88" name="Group 100"/>
              <p:cNvGrpSpPr/>
              <p:nvPr/>
            </p:nvGrpSpPr>
            <p:grpSpPr bwMode="auto">
              <a:xfrm>
                <a:off x="921" y="2412"/>
                <a:ext cx="277" cy="261"/>
                <a:chOff x="921" y="2412"/>
                <a:chExt cx="277" cy="261"/>
              </a:xfrm>
            </p:grpSpPr>
            <p:sp>
              <p:nvSpPr>
                <p:cNvPr id="396389" name="Freeform 10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0" name="Freeform 10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1" name="Freeform 10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2" name="Freeform 10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3" name="Rectangle 10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4" name="Rectangle 10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5" name="Rectangle 10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6" name="Line 108"/>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97" name="Group 109"/>
                <p:cNvGrpSpPr/>
                <p:nvPr/>
              </p:nvGrpSpPr>
              <p:grpSpPr bwMode="auto">
                <a:xfrm>
                  <a:off x="921" y="2635"/>
                  <a:ext cx="277" cy="38"/>
                  <a:chOff x="921" y="2635"/>
                  <a:chExt cx="277" cy="38"/>
                </a:xfrm>
              </p:grpSpPr>
              <p:sp>
                <p:nvSpPr>
                  <p:cNvPr id="396398" name="Freeform 11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9" name="Freeform 11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0" name="Rectangle 11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29" name="Line 141"/>
            <p:cNvSpPr>
              <a:spLocks noChangeShapeType="1"/>
            </p:cNvSpPr>
            <p:nvPr/>
          </p:nvSpPr>
          <p:spPr bwMode="auto">
            <a:xfrm rot="5400000">
              <a:off x="-266700" y="4994276"/>
              <a:ext cx="1906587"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组合 6"/>
          <p:cNvGrpSpPr/>
          <p:nvPr/>
        </p:nvGrpSpPr>
        <p:grpSpPr>
          <a:xfrm>
            <a:off x="8072438" y="3691086"/>
            <a:ext cx="852487" cy="2762250"/>
            <a:chOff x="8072438" y="3259138"/>
            <a:chExt cx="852487" cy="2762250"/>
          </a:xfrm>
        </p:grpSpPr>
        <p:sp>
          <p:nvSpPr>
            <p:cNvPr id="396401" name="Text Box 113"/>
            <p:cNvSpPr txBox="1">
              <a:spLocks noChangeArrowheads="1"/>
            </p:cNvSpPr>
            <p:nvPr/>
          </p:nvSpPr>
          <p:spPr bwMode="auto">
            <a:xfrm>
              <a:off x="8072438"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endParaRPr kumimoji="1" lang="en-US" altLang="zh-CN" sz="2400">
                <a:solidFill>
                  <a:schemeClr val="tx2"/>
                </a:solidFill>
                <a:ea typeface="黑体" pitchFamily="49" charset="-122"/>
              </a:endParaRPr>
            </a:p>
          </p:txBody>
        </p:sp>
        <p:grpSp>
          <p:nvGrpSpPr>
            <p:cNvPr id="396402" name="Group 114"/>
            <p:cNvGrpSpPr/>
            <p:nvPr/>
          </p:nvGrpSpPr>
          <p:grpSpPr bwMode="auto">
            <a:xfrm>
              <a:off x="8350250" y="3287713"/>
              <a:ext cx="574675" cy="660400"/>
              <a:chOff x="921" y="2412"/>
              <a:chExt cx="284" cy="265"/>
            </a:xfrm>
          </p:grpSpPr>
          <p:grpSp>
            <p:nvGrpSpPr>
              <p:cNvPr id="396403" name="Group 115"/>
              <p:cNvGrpSpPr/>
              <p:nvPr/>
            </p:nvGrpSpPr>
            <p:grpSpPr bwMode="auto">
              <a:xfrm>
                <a:off x="928" y="2417"/>
                <a:ext cx="277" cy="260"/>
                <a:chOff x="928" y="2417"/>
                <a:chExt cx="277" cy="260"/>
              </a:xfrm>
            </p:grpSpPr>
            <p:sp>
              <p:nvSpPr>
                <p:cNvPr id="396404" name="Freeform 11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5" name="Freeform 11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6" name="Freeform 11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7" name="Freeform 11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8" name="Rectangle 12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09" name="Rectangle 12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0" name="Rectangle 12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1" name="Line 12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412" name="Group 124"/>
                <p:cNvGrpSpPr/>
                <p:nvPr/>
              </p:nvGrpSpPr>
              <p:grpSpPr bwMode="auto">
                <a:xfrm>
                  <a:off x="928" y="2639"/>
                  <a:ext cx="277" cy="38"/>
                  <a:chOff x="928" y="2639"/>
                  <a:chExt cx="277" cy="38"/>
                </a:xfrm>
              </p:grpSpPr>
              <p:sp>
                <p:nvSpPr>
                  <p:cNvPr id="396413" name="Freeform 12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4" name="Freeform 12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5" name="Rectangle 12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416" name="Group 128"/>
              <p:cNvGrpSpPr/>
              <p:nvPr/>
            </p:nvGrpSpPr>
            <p:grpSpPr bwMode="auto">
              <a:xfrm>
                <a:off x="921" y="2412"/>
                <a:ext cx="277" cy="261"/>
                <a:chOff x="921" y="2412"/>
                <a:chExt cx="277" cy="261"/>
              </a:xfrm>
            </p:grpSpPr>
            <p:sp>
              <p:nvSpPr>
                <p:cNvPr id="396417" name="Freeform 12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8" name="Freeform 13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9" name="Freeform 13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0" name="Freeform 13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1" name="Rectangle 13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2" name="Rectangle 13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3" name="Rectangle 13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4" name="Line 13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425" name="Group 137"/>
                <p:cNvGrpSpPr/>
                <p:nvPr/>
              </p:nvGrpSpPr>
              <p:grpSpPr bwMode="auto">
                <a:xfrm>
                  <a:off x="921" y="2635"/>
                  <a:ext cx="277" cy="38"/>
                  <a:chOff x="921" y="2635"/>
                  <a:chExt cx="277" cy="38"/>
                </a:xfrm>
              </p:grpSpPr>
              <p:sp>
                <p:nvSpPr>
                  <p:cNvPr id="396426" name="Freeform 13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7" name="Freeform 13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8" name="Rectangle 14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30" name="Line 142"/>
            <p:cNvSpPr>
              <a:spLocks noChangeShapeType="1"/>
            </p:cNvSpPr>
            <p:nvPr/>
          </p:nvSpPr>
          <p:spPr bwMode="auto">
            <a:xfrm rot="5400000">
              <a:off x="7624763" y="5005387"/>
              <a:ext cx="1995488" cy="36513"/>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组合 7"/>
          <p:cNvGrpSpPr/>
          <p:nvPr/>
        </p:nvGrpSpPr>
        <p:grpSpPr>
          <a:xfrm>
            <a:off x="3203575" y="3691086"/>
            <a:ext cx="1789113" cy="2762250"/>
            <a:chOff x="3203575" y="3259138"/>
            <a:chExt cx="1789113" cy="2762250"/>
          </a:xfrm>
        </p:grpSpPr>
        <p:grpSp>
          <p:nvGrpSpPr>
            <p:cNvPr id="396434" name="Group 146"/>
            <p:cNvGrpSpPr/>
            <p:nvPr/>
          </p:nvGrpSpPr>
          <p:grpSpPr bwMode="auto">
            <a:xfrm>
              <a:off x="4256088" y="3381375"/>
              <a:ext cx="736600" cy="644525"/>
              <a:chOff x="624" y="2968"/>
              <a:chExt cx="1331" cy="920"/>
            </a:xfrm>
          </p:grpSpPr>
          <p:sp>
            <p:nvSpPr>
              <p:cNvPr id="396435" name="Freeform 147"/>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36" name="Freeform 148"/>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a:p>
            </p:txBody>
          </p:sp>
          <p:sp>
            <p:nvSpPr>
              <p:cNvPr id="396437" name="Freeform 149"/>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a:p>
            </p:txBody>
          </p:sp>
          <p:sp>
            <p:nvSpPr>
              <p:cNvPr id="396438" name="Freeform 150"/>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a:p>
            </p:txBody>
          </p:sp>
          <p:sp>
            <p:nvSpPr>
              <p:cNvPr id="396439" name="Freeform 151"/>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a:p>
            </p:txBody>
          </p:sp>
          <p:sp>
            <p:nvSpPr>
              <p:cNvPr id="396440" name="Freeform 152"/>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1" name="Freeform 153"/>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2" name="Freeform 154"/>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3" name="Freeform 155"/>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4" name="Freeform 156"/>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5" name="Freeform 157"/>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6" name="Freeform 158"/>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447" name="Group 159"/>
              <p:cNvGrpSpPr/>
              <p:nvPr/>
            </p:nvGrpSpPr>
            <p:grpSpPr bwMode="auto">
              <a:xfrm>
                <a:off x="700" y="3526"/>
                <a:ext cx="515" cy="270"/>
                <a:chOff x="700" y="3526"/>
                <a:chExt cx="515" cy="270"/>
              </a:xfrm>
            </p:grpSpPr>
            <p:grpSp>
              <p:nvGrpSpPr>
                <p:cNvPr id="396448" name="Group 160"/>
                <p:cNvGrpSpPr/>
                <p:nvPr/>
              </p:nvGrpSpPr>
              <p:grpSpPr bwMode="auto">
                <a:xfrm>
                  <a:off x="737" y="3534"/>
                  <a:ext cx="49" cy="23"/>
                  <a:chOff x="737" y="3534"/>
                  <a:chExt cx="49" cy="23"/>
                </a:xfrm>
              </p:grpSpPr>
              <p:sp>
                <p:nvSpPr>
                  <p:cNvPr id="396449" name="Freeform 161"/>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0" name="Freeform 162"/>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1" name="Freeform 163"/>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52" name="Group 164"/>
                <p:cNvGrpSpPr/>
                <p:nvPr/>
              </p:nvGrpSpPr>
              <p:grpSpPr bwMode="auto">
                <a:xfrm>
                  <a:off x="748" y="3547"/>
                  <a:ext cx="50" cy="23"/>
                  <a:chOff x="748" y="3547"/>
                  <a:chExt cx="50" cy="23"/>
                </a:xfrm>
              </p:grpSpPr>
              <p:sp>
                <p:nvSpPr>
                  <p:cNvPr id="396453" name="Freeform 165"/>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4" name="Freeform 166"/>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5" name="Freeform 167"/>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456" name="Freeform 168"/>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7" name="Freeform 169"/>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8" name="Freeform 170"/>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9" name="Freeform 171"/>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460" name="Group 172"/>
                <p:cNvGrpSpPr/>
                <p:nvPr/>
              </p:nvGrpSpPr>
              <p:grpSpPr bwMode="auto">
                <a:xfrm>
                  <a:off x="872" y="3547"/>
                  <a:ext cx="50" cy="23"/>
                  <a:chOff x="872" y="3547"/>
                  <a:chExt cx="50" cy="23"/>
                </a:xfrm>
              </p:grpSpPr>
              <p:sp>
                <p:nvSpPr>
                  <p:cNvPr id="396461" name="Freeform 173"/>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2" name="Freeform 174"/>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3" name="Freeform 175"/>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64" name="Group 176"/>
                <p:cNvGrpSpPr/>
                <p:nvPr/>
              </p:nvGrpSpPr>
              <p:grpSpPr bwMode="auto">
                <a:xfrm>
                  <a:off x="885" y="3559"/>
                  <a:ext cx="50" cy="23"/>
                  <a:chOff x="885" y="3559"/>
                  <a:chExt cx="50" cy="23"/>
                </a:xfrm>
              </p:grpSpPr>
              <p:sp>
                <p:nvSpPr>
                  <p:cNvPr id="396465" name="Freeform 177"/>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6" name="Freeform 178"/>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7" name="Freeform 179"/>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68" name="Group 180"/>
                <p:cNvGrpSpPr/>
                <p:nvPr/>
              </p:nvGrpSpPr>
              <p:grpSpPr bwMode="auto">
                <a:xfrm>
                  <a:off x="898" y="3571"/>
                  <a:ext cx="49" cy="23"/>
                  <a:chOff x="898" y="3571"/>
                  <a:chExt cx="49" cy="23"/>
                </a:xfrm>
              </p:grpSpPr>
              <p:sp>
                <p:nvSpPr>
                  <p:cNvPr id="396469" name="Freeform 181"/>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0" name="Freeform 182"/>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1" name="Freeform 183"/>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72" name="Group 184"/>
                <p:cNvGrpSpPr/>
                <p:nvPr/>
              </p:nvGrpSpPr>
              <p:grpSpPr bwMode="auto">
                <a:xfrm>
                  <a:off x="911" y="3585"/>
                  <a:ext cx="49" cy="23"/>
                  <a:chOff x="911" y="3585"/>
                  <a:chExt cx="49" cy="23"/>
                </a:xfrm>
              </p:grpSpPr>
              <p:sp>
                <p:nvSpPr>
                  <p:cNvPr id="396473" name="Freeform 185"/>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4" name="Freeform 186"/>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5" name="Freeform 187"/>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76" name="Group 188"/>
                <p:cNvGrpSpPr/>
                <p:nvPr/>
              </p:nvGrpSpPr>
              <p:grpSpPr bwMode="auto">
                <a:xfrm>
                  <a:off x="923" y="3600"/>
                  <a:ext cx="99" cy="73"/>
                  <a:chOff x="923" y="3600"/>
                  <a:chExt cx="99" cy="73"/>
                </a:xfrm>
              </p:grpSpPr>
              <p:grpSp>
                <p:nvGrpSpPr>
                  <p:cNvPr id="396477" name="Group 189"/>
                  <p:cNvGrpSpPr/>
                  <p:nvPr/>
                </p:nvGrpSpPr>
                <p:grpSpPr bwMode="auto">
                  <a:xfrm>
                    <a:off x="923" y="3600"/>
                    <a:ext cx="49" cy="23"/>
                    <a:chOff x="923" y="3600"/>
                    <a:chExt cx="49" cy="23"/>
                  </a:xfrm>
                </p:grpSpPr>
                <p:sp>
                  <p:nvSpPr>
                    <p:cNvPr id="396478" name="Freeform 190"/>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9" name="Freeform 191"/>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0" name="Freeform 192"/>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81" name="Group 193"/>
                  <p:cNvGrpSpPr/>
                  <p:nvPr/>
                </p:nvGrpSpPr>
                <p:grpSpPr bwMode="auto">
                  <a:xfrm>
                    <a:off x="935" y="3612"/>
                    <a:ext cx="48" cy="23"/>
                    <a:chOff x="935" y="3612"/>
                    <a:chExt cx="48" cy="23"/>
                  </a:xfrm>
                </p:grpSpPr>
                <p:sp>
                  <p:nvSpPr>
                    <p:cNvPr id="396482" name="Freeform 194"/>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3" name="Freeform 195"/>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4" name="Freeform 196"/>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85" name="Group 197"/>
                  <p:cNvGrpSpPr/>
                  <p:nvPr/>
                </p:nvGrpSpPr>
                <p:grpSpPr bwMode="auto">
                  <a:xfrm>
                    <a:off x="947" y="3625"/>
                    <a:ext cx="50" cy="22"/>
                    <a:chOff x="947" y="3625"/>
                    <a:chExt cx="50" cy="22"/>
                  </a:xfrm>
                </p:grpSpPr>
                <p:sp>
                  <p:nvSpPr>
                    <p:cNvPr id="396486" name="Freeform 198"/>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7" name="Freeform 199"/>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8" name="Freeform 200"/>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89" name="Group 201"/>
                  <p:cNvGrpSpPr/>
                  <p:nvPr/>
                </p:nvGrpSpPr>
                <p:grpSpPr bwMode="auto">
                  <a:xfrm>
                    <a:off x="960" y="3637"/>
                    <a:ext cx="50" cy="23"/>
                    <a:chOff x="960" y="3637"/>
                    <a:chExt cx="50" cy="23"/>
                  </a:xfrm>
                </p:grpSpPr>
                <p:sp>
                  <p:nvSpPr>
                    <p:cNvPr id="396490" name="Freeform 202"/>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1" name="Freeform 203"/>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2" name="Freeform 204"/>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93" name="Group 205"/>
                  <p:cNvGrpSpPr/>
                  <p:nvPr/>
                </p:nvGrpSpPr>
                <p:grpSpPr bwMode="auto">
                  <a:xfrm>
                    <a:off x="973" y="3650"/>
                    <a:ext cx="49" cy="23"/>
                    <a:chOff x="973" y="3650"/>
                    <a:chExt cx="49" cy="23"/>
                  </a:xfrm>
                </p:grpSpPr>
                <p:sp>
                  <p:nvSpPr>
                    <p:cNvPr id="396494" name="Freeform 206"/>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5" name="Freeform 207"/>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6" name="Freeform 208"/>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497" name="Group 209"/>
                <p:cNvGrpSpPr/>
                <p:nvPr/>
              </p:nvGrpSpPr>
              <p:grpSpPr bwMode="auto">
                <a:xfrm>
                  <a:off x="985" y="3665"/>
                  <a:ext cx="100" cy="73"/>
                  <a:chOff x="985" y="3665"/>
                  <a:chExt cx="100" cy="73"/>
                </a:xfrm>
              </p:grpSpPr>
              <p:grpSp>
                <p:nvGrpSpPr>
                  <p:cNvPr id="396498" name="Group 210"/>
                  <p:cNvGrpSpPr/>
                  <p:nvPr/>
                </p:nvGrpSpPr>
                <p:grpSpPr bwMode="auto">
                  <a:xfrm>
                    <a:off x="985" y="3665"/>
                    <a:ext cx="50" cy="23"/>
                    <a:chOff x="985" y="3665"/>
                    <a:chExt cx="50" cy="23"/>
                  </a:xfrm>
                </p:grpSpPr>
                <p:sp>
                  <p:nvSpPr>
                    <p:cNvPr id="396499" name="Freeform 211"/>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0" name="Freeform 212"/>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1" name="Freeform 213"/>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02" name="Group 214"/>
                  <p:cNvGrpSpPr/>
                  <p:nvPr/>
                </p:nvGrpSpPr>
                <p:grpSpPr bwMode="auto">
                  <a:xfrm>
                    <a:off x="997" y="3677"/>
                    <a:ext cx="49" cy="23"/>
                    <a:chOff x="997" y="3677"/>
                    <a:chExt cx="49" cy="23"/>
                  </a:xfrm>
                </p:grpSpPr>
                <p:sp>
                  <p:nvSpPr>
                    <p:cNvPr id="396503" name="Freeform 215"/>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4" name="Freeform 216"/>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5" name="Freeform 217"/>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06" name="Group 218"/>
                  <p:cNvGrpSpPr/>
                  <p:nvPr/>
                </p:nvGrpSpPr>
                <p:grpSpPr bwMode="auto">
                  <a:xfrm>
                    <a:off x="1010" y="3690"/>
                    <a:ext cx="48" cy="23"/>
                    <a:chOff x="1010" y="3690"/>
                    <a:chExt cx="48" cy="23"/>
                  </a:xfrm>
                </p:grpSpPr>
                <p:sp>
                  <p:nvSpPr>
                    <p:cNvPr id="396507" name="Freeform 219"/>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8" name="Freeform 220"/>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9" name="Freeform 221"/>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10" name="Group 222"/>
                  <p:cNvGrpSpPr/>
                  <p:nvPr/>
                </p:nvGrpSpPr>
                <p:grpSpPr bwMode="auto">
                  <a:xfrm>
                    <a:off x="1023" y="3703"/>
                    <a:ext cx="49" cy="22"/>
                    <a:chOff x="1023" y="3703"/>
                    <a:chExt cx="49" cy="22"/>
                  </a:xfrm>
                </p:grpSpPr>
                <p:sp>
                  <p:nvSpPr>
                    <p:cNvPr id="396511" name="Freeform 223"/>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2" name="Freeform 224"/>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3" name="Freeform 225"/>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14" name="Group 226"/>
                  <p:cNvGrpSpPr/>
                  <p:nvPr/>
                </p:nvGrpSpPr>
                <p:grpSpPr bwMode="auto">
                  <a:xfrm>
                    <a:off x="1036" y="3716"/>
                    <a:ext cx="49" cy="22"/>
                    <a:chOff x="1036" y="3716"/>
                    <a:chExt cx="49" cy="22"/>
                  </a:xfrm>
                </p:grpSpPr>
                <p:sp>
                  <p:nvSpPr>
                    <p:cNvPr id="396515" name="Freeform 227"/>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6" name="Freeform 228"/>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7" name="Freeform 229"/>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518" name="Group 230"/>
                <p:cNvGrpSpPr/>
                <p:nvPr/>
              </p:nvGrpSpPr>
              <p:grpSpPr bwMode="auto">
                <a:xfrm>
                  <a:off x="1046" y="3727"/>
                  <a:ext cx="49" cy="23"/>
                  <a:chOff x="1046" y="3727"/>
                  <a:chExt cx="49" cy="23"/>
                </a:xfrm>
              </p:grpSpPr>
              <p:sp>
                <p:nvSpPr>
                  <p:cNvPr id="396519" name="Freeform 231"/>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0" name="Freeform 232"/>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1" name="Freeform 233"/>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22" name="Group 234"/>
                <p:cNvGrpSpPr/>
                <p:nvPr/>
              </p:nvGrpSpPr>
              <p:grpSpPr bwMode="auto">
                <a:xfrm>
                  <a:off x="1058" y="3739"/>
                  <a:ext cx="50" cy="23"/>
                  <a:chOff x="1058" y="3739"/>
                  <a:chExt cx="50" cy="23"/>
                </a:xfrm>
              </p:grpSpPr>
              <p:sp>
                <p:nvSpPr>
                  <p:cNvPr id="396523" name="Freeform 235"/>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4" name="Freeform 236"/>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5" name="Freeform 237"/>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26" name="Group 238"/>
                <p:cNvGrpSpPr/>
                <p:nvPr/>
              </p:nvGrpSpPr>
              <p:grpSpPr bwMode="auto">
                <a:xfrm>
                  <a:off x="1072" y="3753"/>
                  <a:ext cx="48" cy="22"/>
                  <a:chOff x="1072" y="3753"/>
                  <a:chExt cx="48" cy="22"/>
                </a:xfrm>
              </p:grpSpPr>
              <p:sp>
                <p:nvSpPr>
                  <p:cNvPr id="396527" name="Freeform 239"/>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8" name="Freeform 240"/>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9" name="Freeform 241"/>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530" name="Freeform 242"/>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1" name="Freeform 243"/>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2" name="Freeform 244"/>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533" name="Group 245"/>
                <p:cNvGrpSpPr/>
                <p:nvPr/>
              </p:nvGrpSpPr>
              <p:grpSpPr bwMode="auto">
                <a:xfrm>
                  <a:off x="832" y="3547"/>
                  <a:ext cx="49" cy="23"/>
                  <a:chOff x="832" y="3547"/>
                  <a:chExt cx="49" cy="23"/>
                </a:xfrm>
              </p:grpSpPr>
              <p:sp>
                <p:nvSpPr>
                  <p:cNvPr id="396534" name="Freeform 246"/>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5" name="Freeform 247"/>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6" name="Freeform 248"/>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37" name="Group 249"/>
                <p:cNvGrpSpPr/>
                <p:nvPr/>
              </p:nvGrpSpPr>
              <p:grpSpPr bwMode="auto">
                <a:xfrm>
                  <a:off x="844" y="3560"/>
                  <a:ext cx="49" cy="22"/>
                  <a:chOff x="844" y="3560"/>
                  <a:chExt cx="49" cy="22"/>
                </a:xfrm>
              </p:grpSpPr>
              <p:sp>
                <p:nvSpPr>
                  <p:cNvPr id="396538" name="Freeform 250"/>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9" name="Freeform 251"/>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0" name="Freeform 252"/>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41" name="Group 253"/>
                <p:cNvGrpSpPr/>
                <p:nvPr/>
              </p:nvGrpSpPr>
              <p:grpSpPr bwMode="auto">
                <a:xfrm>
                  <a:off x="857" y="3572"/>
                  <a:ext cx="50" cy="23"/>
                  <a:chOff x="857" y="3572"/>
                  <a:chExt cx="50" cy="23"/>
                </a:xfrm>
              </p:grpSpPr>
              <p:sp>
                <p:nvSpPr>
                  <p:cNvPr id="396542" name="Freeform 254"/>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3" name="Freeform 255"/>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4" name="Freeform 256"/>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45" name="Group 257"/>
                <p:cNvGrpSpPr/>
                <p:nvPr/>
              </p:nvGrpSpPr>
              <p:grpSpPr bwMode="auto">
                <a:xfrm>
                  <a:off x="870" y="3585"/>
                  <a:ext cx="48" cy="23"/>
                  <a:chOff x="870" y="3585"/>
                  <a:chExt cx="48" cy="23"/>
                </a:xfrm>
              </p:grpSpPr>
              <p:sp>
                <p:nvSpPr>
                  <p:cNvPr id="396546" name="Freeform 258"/>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7" name="Freeform 259"/>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8" name="Freeform 260"/>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49" name="Group 261"/>
                <p:cNvGrpSpPr/>
                <p:nvPr/>
              </p:nvGrpSpPr>
              <p:grpSpPr bwMode="auto">
                <a:xfrm>
                  <a:off x="882" y="3600"/>
                  <a:ext cx="100" cy="73"/>
                  <a:chOff x="882" y="3600"/>
                  <a:chExt cx="100" cy="73"/>
                </a:xfrm>
              </p:grpSpPr>
              <p:grpSp>
                <p:nvGrpSpPr>
                  <p:cNvPr id="396550" name="Group 262"/>
                  <p:cNvGrpSpPr/>
                  <p:nvPr/>
                </p:nvGrpSpPr>
                <p:grpSpPr bwMode="auto">
                  <a:xfrm>
                    <a:off x="882" y="3600"/>
                    <a:ext cx="49" cy="23"/>
                    <a:chOff x="882" y="3600"/>
                    <a:chExt cx="49" cy="23"/>
                  </a:xfrm>
                </p:grpSpPr>
                <p:sp>
                  <p:nvSpPr>
                    <p:cNvPr id="396551" name="Freeform 263"/>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2" name="Freeform 264"/>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3" name="Freeform 265"/>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54" name="Group 266"/>
                  <p:cNvGrpSpPr/>
                  <p:nvPr/>
                </p:nvGrpSpPr>
                <p:grpSpPr bwMode="auto">
                  <a:xfrm>
                    <a:off x="894" y="3612"/>
                    <a:ext cx="49" cy="23"/>
                    <a:chOff x="894" y="3612"/>
                    <a:chExt cx="49" cy="23"/>
                  </a:xfrm>
                </p:grpSpPr>
                <p:sp>
                  <p:nvSpPr>
                    <p:cNvPr id="396555" name="Freeform 267"/>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6" name="Freeform 268"/>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7" name="Freeform 269"/>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58" name="Group 270"/>
                  <p:cNvGrpSpPr/>
                  <p:nvPr/>
                </p:nvGrpSpPr>
                <p:grpSpPr bwMode="auto">
                  <a:xfrm>
                    <a:off x="907" y="3625"/>
                    <a:ext cx="49" cy="23"/>
                    <a:chOff x="907" y="3625"/>
                    <a:chExt cx="49" cy="23"/>
                  </a:xfrm>
                </p:grpSpPr>
                <p:sp>
                  <p:nvSpPr>
                    <p:cNvPr id="396559" name="Freeform 271"/>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0" name="Freeform 272"/>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1" name="Freeform 273"/>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62" name="Group 274"/>
                  <p:cNvGrpSpPr/>
                  <p:nvPr/>
                </p:nvGrpSpPr>
                <p:grpSpPr bwMode="auto">
                  <a:xfrm>
                    <a:off x="919" y="3638"/>
                    <a:ext cx="49" cy="22"/>
                    <a:chOff x="919" y="3638"/>
                    <a:chExt cx="49" cy="22"/>
                  </a:xfrm>
                </p:grpSpPr>
                <p:sp>
                  <p:nvSpPr>
                    <p:cNvPr id="396563" name="Freeform 275"/>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4" name="Freeform 276"/>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5" name="Freeform 277"/>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66" name="Group 278"/>
                  <p:cNvGrpSpPr/>
                  <p:nvPr/>
                </p:nvGrpSpPr>
                <p:grpSpPr bwMode="auto">
                  <a:xfrm>
                    <a:off x="932" y="3651"/>
                    <a:ext cx="50" cy="22"/>
                    <a:chOff x="932" y="3651"/>
                    <a:chExt cx="50" cy="22"/>
                  </a:xfrm>
                </p:grpSpPr>
                <p:sp>
                  <p:nvSpPr>
                    <p:cNvPr id="396567" name="Freeform 279"/>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8" name="Freeform 280"/>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9" name="Freeform 281"/>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570" name="Group 282"/>
                <p:cNvGrpSpPr/>
                <p:nvPr/>
              </p:nvGrpSpPr>
              <p:grpSpPr bwMode="auto">
                <a:xfrm>
                  <a:off x="944" y="3665"/>
                  <a:ext cx="99" cy="74"/>
                  <a:chOff x="944" y="3665"/>
                  <a:chExt cx="99" cy="74"/>
                </a:xfrm>
              </p:grpSpPr>
              <p:grpSp>
                <p:nvGrpSpPr>
                  <p:cNvPr id="396571" name="Group 283"/>
                  <p:cNvGrpSpPr/>
                  <p:nvPr/>
                </p:nvGrpSpPr>
                <p:grpSpPr bwMode="auto">
                  <a:xfrm>
                    <a:off x="944" y="3665"/>
                    <a:ext cx="49" cy="23"/>
                    <a:chOff x="944" y="3665"/>
                    <a:chExt cx="49" cy="23"/>
                  </a:xfrm>
                </p:grpSpPr>
                <p:sp>
                  <p:nvSpPr>
                    <p:cNvPr id="396572" name="Freeform 284"/>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3" name="Freeform 285"/>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4" name="Freeform 286"/>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75" name="Group 287"/>
                  <p:cNvGrpSpPr/>
                  <p:nvPr/>
                </p:nvGrpSpPr>
                <p:grpSpPr bwMode="auto">
                  <a:xfrm>
                    <a:off x="957" y="3678"/>
                    <a:ext cx="48" cy="23"/>
                    <a:chOff x="957" y="3678"/>
                    <a:chExt cx="48" cy="23"/>
                  </a:xfrm>
                </p:grpSpPr>
                <p:sp>
                  <p:nvSpPr>
                    <p:cNvPr id="396576" name="Freeform 288"/>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7" name="Freeform 289"/>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8" name="Freeform 290"/>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79" name="Group 291"/>
                  <p:cNvGrpSpPr/>
                  <p:nvPr/>
                </p:nvGrpSpPr>
                <p:grpSpPr bwMode="auto">
                  <a:xfrm>
                    <a:off x="969" y="3690"/>
                    <a:ext cx="49" cy="23"/>
                    <a:chOff x="969" y="3690"/>
                    <a:chExt cx="49" cy="23"/>
                  </a:xfrm>
                </p:grpSpPr>
                <p:sp>
                  <p:nvSpPr>
                    <p:cNvPr id="396580" name="Freeform 292"/>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1" name="Freeform 293"/>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2" name="Freeform 294"/>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83" name="Group 295"/>
                  <p:cNvGrpSpPr/>
                  <p:nvPr/>
                </p:nvGrpSpPr>
                <p:grpSpPr bwMode="auto">
                  <a:xfrm>
                    <a:off x="982" y="3703"/>
                    <a:ext cx="49" cy="23"/>
                    <a:chOff x="982" y="3703"/>
                    <a:chExt cx="49" cy="23"/>
                  </a:xfrm>
                </p:grpSpPr>
                <p:sp>
                  <p:nvSpPr>
                    <p:cNvPr id="396584" name="Freeform 296"/>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5" name="Freeform 297"/>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6" name="Freeform 298"/>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87" name="Group 299"/>
                  <p:cNvGrpSpPr/>
                  <p:nvPr/>
                </p:nvGrpSpPr>
                <p:grpSpPr bwMode="auto">
                  <a:xfrm>
                    <a:off x="995" y="3716"/>
                    <a:ext cx="48" cy="23"/>
                    <a:chOff x="995" y="3716"/>
                    <a:chExt cx="48" cy="23"/>
                  </a:xfrm>
                </p:grpSpPr>
                <p:sp>
                  <p:nvSpPr>
                    <p:cNvPr id="396588" name="Freeform 300"/>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9" name="Freeform 301"/>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0" name="Freeform 302"/>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591" name="Group 303"/>
                <p:cNvGrpSpPr/>
                <p:nvPr/>
              </p:nvGrpSpPr>
              <p:grpSpPr bwMode="auto">
                <a:xfrm>
                  <a:off x="1005" y="3727"/>
                  <a:ext cx="49" cy="23"/>
                  <a:chOff x="1005" y="3727"/>
                  <a:chExt cx="49" cy="23"/>
                </a:xfrm>
              </p:grpSpPr>
              <p:sp>
                <p:nvSpPr>
                  <p:cNvPr id="396592" name="Freeform 304"/>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3" name="Freeform 305"/>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4" name="Freeform 306"/>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95" name="Group 307"/>
                <p:cNvGrpSpPr/>
                <p:nvPr/>
              </p:nvGrpSpPr>
              <p:grpSpPr bwMode="auto">
                <a:xfrm>
                  <a:off x="1018" y="3740"/>
                  <a:ext cx="49" cy="22"/>
                  <a:chOff x="1018" y="3740"/>
                  <a:chExt cx="49" cy="22"/>
                </a:xfrm>
              </p:grpSpPr>
              <p:sp>
                <p:nvSpPr>
                  <p:cNvPr id="396596" name="Freeform 308"/>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7" name="Freeform 309"/>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8" name="Freeform 310"/>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99" name="Group 311"/>
                <p:cNvGrpSpPr/>
                <p:nvPr/>
              </p:nvGrpSpPr>
              <p:grpSpPr bwMode="auto">
                <a:xfrm>
                  <a:off x="1030" y="3753"/>
                  <a:ext cx="49" cy="23"/>
                  <a:chOff x="1030" y="3753"/>
                  <a:chExt cx="49" cy="23"/>
                </a:xfrm>
              </p:grpSpPr>
              <p:sp>
                <p:nvSpPr>
                  <p:cNvPr id="396600" name="Freeform 312"/>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1" name="Freeform 313"/>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2" name="Freeform 314"/>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603" name="Freeform 315"/>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4" name="Freeform 316"/>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5" name="Freeform 317"/>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606" name="Group 318"/>
                <p:cNvGrpSpPr/>
                <p:nvPr/>
              </p:nvGrpSpPr>
              <p:grpSpPr bwMode="auto">
                <a:xfrm>
                  <a:off x="790" y="3547"/>
                  <a:ext cx="49" cy="23"/>
                  <a:chOff x="790" y="3547"/>
                  <a:chExt cx="49" cy="23"/>
                </a:xfrm>
              </p:grpSpPr>
              <p:sp>
                <p:nvSpPr>
                  <p:cNvPr id="396607" name="Freeform 319"/>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8" name="Freeform 320"/>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9" name="Freeform 321"/>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10" name="Group 322"/>
                <p:cNvGrpSpPr/>
                <p:nvPr/>
              </p:nvGrpSpPr>
              <p:grpSpPr bwMode="auto">
                <a:xfrm>
                  <a:off x="803" y="3560"/>
                  <a:ext cx="49" cy="22"/>
                  <a:chOff x="803" y="3560"/>
                  <a:chExt cx="49" cy="22"/>
                </a:xfrm>
              </p:grpSpPr>
              <p:sp>
                <p:nvSpPr>
                  <p:cNvPr id="396611" name="Freeform 323"/>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2" name="Freeform 324"/>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3" name="Freeform 325"/>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14" name="Group 326"/>
                <p:cNvGrpSpPr/>
                <p:nvPr/>
              </p:nvGrpSpPr>
              <p:grpSpPr bwMode="auto">
                <a:xfrm>
                  <a:off x="815" y="3572"/>
                  <a:ext cx="50" cy="23"/>
                  <a:chOff x="815" y="3572"/>
                  <a:chExt cx="50" cy="23"/>
                </a:xfrm>
              </p:grpSpPr>
              <p:sp>
                <p:nvSpPr>
                  <p:cNvPr id="396615" name="Freeform 327"/>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6" name="Freeform 328"/>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7" name="Freeform 329"/>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18" name="Group 330"/>
                <p:cNvGrpSpPr/>
                <p:nvPr/>
              </p:nvGrpSpPr>
              <p:grpSpPr bwMode="auto">
                <a:xfrm>
                  <a:off x="828" y="3585"/>
                  <a:ext cx="49" cy="23"/>
                  <a:chOff x="828" y="3585"/>
                  <a:chExt cx="49" cy="23"/>
                </a:xfrm>
              </p:grpSpPr>
              <p:sp>
                <p:nvSpPr>
                  <p:cNvPr id="396619" name="Freeform 331"/>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0" name="Freeform 332"/>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1" name="Freeform 333"/>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22" name="Group 334"/>
                <p:cNvGrpSpPr/>
                <p:nvPr/>
              </p:nvGrpSpPr>
              <p:grpSpPr bwMode="auto">
                <a:xfrm>
                  <a:off x="840" y="3600"/>
                  <a:ext cx="100" cy="73"/>
                  <a:chOff x="840" y="3600"/>
                  <a:chExt cx="100" cy="73"/>
                </a:xfrm>
              </p:grpSpPr>
              <p:grpSp>
                <p:nvGrpSpPr>
                  <p:cNvPr id="396623" name="Group 335"/>
                  <p:cNvGrpSpPr/>
                  <p:nvPr/>
                </p:nvGrpSpPr>
                <p:grpSpPr bwMode="auto">
                  <a:xfrm>
                    <a:off x="840" y="3600"/>
                    <a:ext cx="49" cy="23"/>
                    <a:chOff x="840" y="3600"/>
                    <a:chExt cx="49" cy="23"/>
                  </a:xfrm>
                </p:grpSpPr>
                <p:sp>
                  <p:nvSpPr>
                    <p:cNvPr id="396624" name="Freeform 336"/>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5" name="Freeform 337"/>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6" name="Freeform 338"/>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27" name="Group 339"/>
                  <p:cNvGrpSpPr/>
                  <p:nvPr/>
                </p:nvGrpSpPr>
                <p:grpSpPr bwMode="auto">
                  <a:xfrm>
                    <a:off x="853" y="3612"/>
                    <a:ext cx="48" cy="23"/>
                    <a:chOff x="853" y="3612"/>
                    <a:chExt cx="48" cy="23"/>
                  </a:xfrm>
                </p:grpSpPr>
                <p:sp>
                  <p:nvSpPr>
                    <p:cNvPr id="396628" name="Freeform 340"/>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9" name="Freeform 341"/>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0" name="Freeform 342"/>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31" name="Group 343"/>
                  <p:cNvGrpSpPr/>
                  <p:nvPr/>
                </p:nvGrpSpPr>
                <p:grpSpPr bwMode="auto">
                  <a:xfrm>
                    <a:off x="865" y="3625"/>
                    <a:ext cx="49" cy="23"/>
                    <a:chOff x="865" y="3625"/>
                    <a:chExt cx="49" cy="23"/>
                  </a:xfrm>
                </p:grpSpPr>
                <p:sp>
                  <p:nvSpPr>
                    <p:cNvPr id="396632" name="Freeform 344"/>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3" name="Freeform 345"/>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4" name="Freeform 346"/>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35" name="Group 347"/>
                  <p:cNvGrpSpPr/>
                  <p:nvPr/>
                </p:nvGrpSpPr>
                <p:grpSpPr bwMode="auto">
                  <a:xfrm>
                    <a:off x="878" y="3638"/>
                    <a:ext cx="49" cy="22"/>
                    <a:chOff x="878" y="3638"/>
                    <a:chExt cx="49" cy="22"/>
                  </a:xfrm>
                </p:grpSpPr>
                <p:sp>
                  <p:nvSpPr>
                    <p:cNvPr id="396636" name="Freeform 348"/>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7" name="Freeform 349"/>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8" name="Freeform 350"/>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39" name="Group 351"/>
                  <p:cNvGrpSpPr/>
                  <p:nvPr/>
                </p:nvGrpSpPr>
                <p:grpSpPr bwMode="auto">
                  <a:xfrm>
                    <a:off x="890" y="3651"/>
                    <a:ext cx="50" cy="22"/>
                    <a:chOff x="890" y="3651"/>
                    <a:chExt cx="50" cy="22"/>
                  </a:xfrm>
                </p:grpSpPr>
                <p:sp>
                  <p:nvSpPr>
                    <p:cNvPr id="396640" name="Freeform 352"/>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1" name="Freeform 353"/>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2" name="Freeform 354"/>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643" name="Group 355"/>
                <p:cNvGrpSpPr/>
                <p:nvPr/>
              </p:nvGrpSpPr>
              <p:grpSpPr bwMode="auto">
                <a:xfrm>
                  <a:off x="903" y="3665"/>
                  <a:ext cx="99" cy="74"/>
                  <a:chOff x="903" y="3665"/>
                  <a:chExt cx="99" cy="74"/>
                </a:xfrm>
              </p:grpSpPr>
              <p:grpSp>
                <p:nvGrpSpPr>
                  <p:cNvPr id="396644" name="Group 356"/>
                  <p:cNvGrpSpPr/>
                  <p:nvPr/>
                </p:nvGrpSpPr>
                <p:grpSpPr bwMode="auto">
                  <a:xfrm>
                    <a:off x="903" y="3665"/>
                    <a:ext cx="49" cy="23"/>
                    <a:chOff x="903" y="3665"/>
                    <a:chExt cx="49" cy="23"/>
                  </a:xfrm>
                </p:grpSpPr>
                <p:sp>
                  <p:nvSpPr>
                    <p:cNvPr id="396645" name="Freeform 357"/>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6" name="Freeform 358"/>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7" name="Freeform 359"/>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48" name="Group 360"/>
                  <p:cNvGrpSpPr/>
                  <p:nvPr/>
                </p:nvGrpSpPr>
                <p:grpSpPr bwMode="auto">
                  <a:xfrm>
                    <a:off x="914" y="3678"/>
                    <a:ext cx="49" cy="23"/>
                    <a:chOff x="914" y="3678"/>
                    <a:chExt cx="49" cy="23"/>
                  </a:xfrm>
                </p:grpSpPr>
                <p:sp>
                  <p:nvSpPr>
                    <p:cNvPr id="396649" name="Freeform 361"/>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0" name="Freeform 362"/>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1" name="Freeform 363"/>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52" name="Group 364"/>
                  <p:cNvGrpSpPr/>
                  <p:nvPr/>
                </p:nvGrpSpPr>
                <p:grpSpPr bwMode="auto">
                  <a:xfrm>
                    <a:off x="928" y="3690"/>
                    <a:ext cx="48" cy="23"/>
                    <a:chOff x="928" y="3690"/>
                    <a:chExt cx="48" cy="23"/>
                  </a:xfrm>
                </p:grpSpPr>
                <p:sp>
                  <p:nvSpPr>
                    <p:cNvPr id="396653" name="Freeform 365"/>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4" name="Freeform 366"/>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5" name="Freeform 367"/>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56" name="Group 368"/>
                  <p:cNvGrpSpPr/>
                  <p:nvPr/>
                </p:nvGrpSpPr>
                <p:grpSpPr bwMode="auto">
                  <a:xfrm>
                    <a:off x="940" y="3703"/>
                    <a:ext cx="49" cy="23"/>
                    <a:chOff x="940" y="3703"/>
                    <a:chExt cx="49" cy="23"/>
                  </a:xfrm>
                </p:grpSpPr>
                <p:sp>
                  <p:nvSpPr>
                    <p:cNvPr id="396657" name="Freeform 369"/>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8" name="Freeform 370"/>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9" name="Freeform 371"/>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60" name="Group 372"/>
                  <p:cNvGrpSpPr/>
                  <p:nvPr/>
                </p:nvGrpSpPr>
                <p:grpSpPr bwMode="auto">
                  <a:xfrm>
                    <a:off x="953" y="3716"/>
                    <a:ext cx="49" cy="23"/>
                    <a:chOff x="953" y="3716"/>
                    <a:chExt cx="49" cy="23"/>
                  </a:xfrm>
                </p:grpSpPr>
                <p:sp>
                  <p:nvSpPr>
                    <p:cNvPr id="396661" name="Freeform 373"/>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2" name="Freeform 374"/>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3" name="Freeform 375"/>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664" name="Group 376"/>
                <p:cNvGrpSpPr/>
                <p:nvPr/>
              </p:nvGrpSpPr>
              <p:grpSpPr bwMode="auto">
                <a:xfrm>
                  <a:off x="963" y="3727"/>
                  <a:ext cx="49" cy="23"/>
                  <a:chOff x="963" y="3727"/>
                  <a:chExt cx="49" cy="23"/>
                </a:xfrm>
              </p:grpSpPr>
              <p:sp>
                <p:nvSpPr>
                  <p:cNvPr id="396665" name="Freeform 377"/>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6" name="Freeform 378"/>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7" name="Freeform 379"/>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68" name="Group 380"/>
                <p:cNvGrpSpPr/>
                <p:nvPr/>
              </p:nvGrpSpPr>
              <p:grpSpPr bwMode="auto">
                <a:xfrm>
                  <a:off x="976" y="3740"/>
                  <a:ext cx="50" cy="22"/>
                  <a:chOff x="976" y="3740"/>
                  <a:chExt cx="50" cy="22"/>
                </a:xfrm>
              </p:grpSpPr>
              <p:sp>
                <p:nvSpPr>
                  <p:cNvPr id="396669" name="Freeform 381"/>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0" name="Freeform 382"/>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1" name="Freeform 383"/>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72" name="Group 384"/>
                <p:cNvGrpSpPr/>
                <p:nvPr/>
              </p:nvGrpSpPr>
              <p:grpSpPr bwMode="auto">
                <a:xfrm>
                  <a:off x="761" y="3560"/>
                  <a:ext cx="50" cy="22"/>
                  <a:chOff x="761" y="3560"/>
                  <a:chExt cx="50" cy="22"/>
                </a:xfrm>
              </p:grpSpPr>
              <p:sp>
                <p:nvSpPr>
                  <p:cNvPr id="396673" name="Freeform 385"/>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4" name="Freeform 386"/>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5" name="Freeform 387"/>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76" name="Group 388"/>
                <p:cNvGrpSpPr/>
                <p:nvPr/>
              </p:nvGrpSpPr>
              <p:grpSpPr bwMode="auto">
                <a:xfrm>
                  <a:off x="774" y="3572"/>
                  <a:ext cx="49" cy="23"/>
                  <a:chOff x="774" y="3572"/>
                  <a:chExt cx="49" cy="23"/>
                </a:xfrm>
              </p:grpSpPr>
              <p:sp>
                <p:nvSpPr>
                  <p:cNvPr id="396677" name="Freeform 389"/>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8" name="Freeform 390"/>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9" name="Freeform 391"/>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80" name="Group 392"/>
                <p:cNvGrpSpPr/>
                <p:nvPr/>
              </p:nvGrpSpPr>
              <p:grpSpPr bwMode="auto">
                <a:xfrm>
                  <a:off x="787" y="3585"/>
                  <a:ext cx="49" cy="23"/>
                  <a:chOff x="787" y="3585"/>
                  <a:chExt cx="49" cy="23"/>
                </a:xfrm>
              </p:grpSpPr>
              <p:sp>
                <p:nvSpPr>
                  <p:cNvPr id="396681" name="Freeform 393"/>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2" name="Freeform 394"/>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3" name="Freeform 395"/>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84" name="Group 396"/>
                <p:cNvGrpSpPr/>
                <p:nvPr/>
              </p:nvGrpSpPr>
              <p:grpSpPr bwMode="auto">
                <a:xfrm>
                  <a:off x="799" y="3600"/>
                  <a:ext cx="99" cy="73"/>
                  <a:chOff x="799" y="3600"/>
                  <a:chExt cx="99" cy="73"/>
                </a:xfrm>
              </p:grpSpPr>
              <p:grpSp>
                <p:nvGrpSpPr>
                  <p:cNvPr id="396685" name="Group 397"/>
                  <p:cNvGrpSpPr/>
                  <p:nvPr/>
                </p:nvGrpSpPr>
                <p:grpSpPr bwMode="auto">
                  <a:xfrm>
                    <a:off x="799" y="3600"/>
                    <a:ext cx="48" cy="23"/>
                    <a:chOff x="799" y="3600"/>
                    <a:chExt cx="48" cy="23"/>
                  </a:xfrm>
                </p:grpSpPr>
                <p:sp>
                  <p:nvSpPr>
                    <p:cNvPr id="396686" name="Freeform 398"/>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7" name="Freeform 399"/>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8" name="Freeform 400"/>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89" name="Group 401"/>
                  <p:cNvGrpSpPr/>
                  <p:nvPr/>
                </p:nvGrpSpPr>
                <p:grpSpPr bwMode="auto">
                  <a:xfrm>
                    <a:off x="811" y="3612"/>
                    <a:ext cx="48" cy="23"/>
                    <a:chOff x="811" y="3612"/>
                    <a:chExt cx="48" cy="23"/>
                  </a:xfrm>
                </p:grpSpPr>
                <p:sp>
                  <p:nvSpPr>
                    <p:cNvPr id="396690" name="Freeform 402"/>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1" name="Freeform 403"/>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2" name="Freeform 404"/>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93" name="Group 405"/>
                  <p:cNvGrpSpPr/>
                  <p:nvPr/>
                </p:nvGrpSpPr>
                <p:grpSpPr bwMode="auto">
                  <a:xfrm>
                    <a:off x="823" y="3625"/>
                    <a:ext cx="49" cy="23"/>
                    <a:chOff x="823" y="3625"/>
                    <a:chExt cx="49" cy="23"/>
                  </a:xfrm>
                </p:grpSpPr>
                <p:sp>
                  <p:nvSpPr>
                    <p:cNvPr id="396694" name="Freeform 406"/>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5" name="Freeform 407"/>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6" name="Freeform 408"/>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97" name="Group 409"/>
                  <p:cNvGrpSpPr/>
                  <p:nvPr/>
                </p:nvGrpSpPr>
                <p:grpSpPr bwMode="auto">
                  <a:xfrm>
                    <a:off x="836" y="3638"/>
                    <a:ext cx="50" cy="22"/>
                    <a:chOff x="836" y="3638"/>
                    <a:chExt cx="50" cy="22"/>
                  </a:xfrm>
                </p:grpSpPr>
                <p:sp>
                  <p:nvSpPr>
                    <p:cNvPr id="396698" name="Freeform 410"/>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9" name="Freeform 411"/>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0" name="Freeform 412"/>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01" name="Group 413"/>
                  <p:cNvGrpSpPr/>
                  <p:nvPr/>
                </p:nvGrpSpPr>
                <p:grpSpPr bwMode="auto">
                  <a:xfrm>
                    <a:off x="849" y="3651"/>
                    <a:ext cx="49" cy="22"/>
                    <a:chOff x="849" y="3651"/>
                    <a:chExt cx="49" cy="22"/>
                  </a:xfrm>
                </p:grpSpPr>
                <p:sp>
                  <p:nvSpPr>
                    <p:cNvPr id="396702" name="Freeform 414"/>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3" name="Freeform 415"/>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4" name="Freeform 416"/>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05" name="Group 417"/>
                <p:cNvGrpSpPr/>
                <p:nvPr/>
              </p:nvGrpSpPr>
              <p:grpSpPr bwMode="auto">
                <a:xfrm>
                  <a:off x="861" y="3665"/>
                  <a:ext cx="99" cy="74"/>
                  <a:chOff x="861" y="3665"/>
                  <a:chExt cx="99" cy="74"/>
                </a:xfrm>
              </p:grpSpPr>
              <p:grpSp>
                <p:nvGrpSpPr>
                  <p:cNvPr id="396706" name="Group 418"/>
                  <p:cNvGrpSpPr/>
                  <p:nvPr/>
                </p:nvGrpSpPr>
                <p:grpSpPr bwMode="auto">
                  <a:xfrm>
                    <a:off x="861" y="3665"/>
                    <a:ext cx="50" cy="23"/>
                    <a:chOff x="861" y="3665"/>
                    <a:chExt cx="50" cy="23"/>
                  </a:xfrm>
                </p:grpSpPr>
                <p:sp>
                  <p:nvSpPr>
                    <p:cNvPr id="396707" name="Freeform 419"/>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8" name="Freeform 420"/>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9" name="Freeform 421"/>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10" name="Group 422"/>
                  <p:cNvGrpSpPr/>
                  <p:nvPr/>
                </p:nvGrpSpPr>
                <p:grpSpPr bwMode="auto">
                  <a:xfrm>
                    <a:off x="873" y="3678"/>
                    <a:ext cx="49" cy="23"/>
                    <a:chOff x="873" y="3678"/>
                    <a:chExt cx="49" cy="23"/>
                  </a:xfrm>
                </p:grpSpPr>
                <p:sp>
                  <p:nvSpPr>
                    <p:cNvPr id="396711" name="Freeform 423"/>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2" name="Freeform 424"/>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3" name="Freeform 425"/>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14" name="Group 426"/>
                  <p:cNvGrpSpPr/>
                  <p:nvPr/>
                </p:nvGrpSpPr>
                <p:grpSpPr bwMode="auto">
                  <a:xfrm>
                    <a:off x="886" y="3690"/>
                    <a:ext cx="49" cy="23"/>
                    <a:chOff x="886" y="3690"/>
                    <a:chExt cx="49" cy="23"/>
                  </a:xfrm>
                </p:grpSpPr>
                <p:sp>
                  <p:nvSpPr>
                    <p:cNvPr id="396715" name="Freeform 427"/>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6" name="Freeform 428"/>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7" name="Freeform 429"/>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18" name="Group 430"/>
                  <p:cNvGrpSpPr/>
                  <p:nvPr/>
                </p:nvGrpSpPr>
                <p:grpSpPr bwMode="auto">
                  <a:xfrm>
                    <a:off x="899" y="3703"/>
                    <a:ext cx="48" cy="23"/>
                    <a:chOff x="899" y="3703"/>
                    <a:chExt cx="48" cy="23"/>
                  </a:xfrm>
                </p:grpSpPr>
                <p:sp>
                  <p:nvSpPr>
                    <p:cNvPr id="396719" name="Freeform 431"/>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0" name="Freeform 432"/>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1" name="Freeform 433"/>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22" name="Group 434"/>
                  <p:cNvGrpSpPr/>
                  <p:nvPr/>
                </p:nvGrpSpPr>
                <p:grpSpPr bwMode="auto">
                  <a:xfrm>
                    <a:off x="912" y="3716"/>
                    <a:ext cx="48" cy="23"/>
                    <a:chOff x="912" y="3716"/>
                    <a:chExt cx="48" cy="23"/>
                  </a:xfrm>
                </p:grpSpPr>
                <p:sp>
                  <p:nvSpPr>
                    <p:cNvPr id="396723" name="Freeform 435"/>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4" name="Freeform 436"/>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5" name="Freeform 437"/>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26" name="Group 438"/>
                <p:cNvGrpSpPr/>
                <p:nvPr/>
              </p:nvGrpSpPr>
              <p:grpSpPr bwMode="auto">
                <a:xfrm>
                  <a:off x="922" y="3727"/>
                  <a:ext cx="49" cy="23"/>
                  <a:chOff x="922" y="3727"/>
                  <a:chExt cx="49" cy="23"/>
                </a:xfrm>
              </p:grpSpPr>
              <p:sp>
                <p:nvSpPr>
                  <p:cNvPr id="396727" name="Freeform 439"/>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8" name="Freeform 440"/>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9" name="Freeform 441"/>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30" name="Group 442"/>
                <p:cNvGrpSpPr/>
                <p:nvPr/>
              </p:nvGrpSpPr>
              <p:grpSpPr bwMode="auto">
                <a:xfrm>
                  <a:off x="895" y="3526"/>
                  <a:ext cx="44" cy="23"/>
                  <a:chOff x="895" y="3526"/>
                  <a:chExt cx="44" cy="23"/>
                </a:xfrm>
              </p:grpSpPr>
              <p:sp>
                <p:nvSpPr>
                  <p:cNvPr id="396731" name="Freeform 443"/>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2" name="Freeform 444"/>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3" name="Freeform 445"/>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34" name="Group 446"/>
                <p:cNvGrpSpPr/>
                <p:nvPr/>
              </p:nvGrpSpPr>
              <p:grpSpPr bwMode="auto">
                <a:xfrm>
                  <a:off x="907" y="3540"/>
                  <a:ext cx="45" cy="22"/>
                  <a:chOff x="907" y="3540"/>
                  <a:chExt cx="45" cy="22"/>
                </a:xfrm>
              </p:grpSpPr>
              <p:sp>
                <p:nvSpPr>
                  <p:cNvPr id="396735" name="Freeform 447"/>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6" name="Freeform 448"/>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7" name="Freeform 449"/>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38" name="Group 450"/>
                <p:cNvGrpSpPr/>
                <p:nvPr/>
              </p:nvGrpSpPr>
              <p:grpSpPr bwMode="auto">
                <a:xfrm>
                  <a:off x="920" y="3553"/>
                  <a:ext cx="45" cy="23"/>
                  <a:chOff x="920" y="3553"/>
                  <a:chExt cx="45" cy="23"/>
                </a:xfrm>
              </p:grpSpPr>
              <p:sp>
                <p:nvSpPr>
                  <p:cNvPr id="396739" name="Freeform 451"/>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0" name="Freeform 452"/>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1" name="Freeform 453"/>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42" name="Group 454"/>
                <p:cNvGrpSpPr/>
                <p:nvPr/>
              </p:nvGrpSpPr>
              <p:grpSpPr bwMode="auto">
                <a:xfrm>
                  <a:off x="934" y="3566"/>
                  <a:ext cx="44" cy="23"/>
                  <a:chOff x="934" y="3566"/>
                  <a:chExt cx="44" cy="23"/>
                </a:xfrm>
              </p:grpSpPr>
              <p:sp>
                <p:nvSpPr>
                  <p:cNvPr id="396743" name="Freeform 455"/>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4" name="Freeform 456"/>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5" name="Freeform 457"/>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46" name="Group 458"/>
                <p:cNvGrpSpPr/>
                <p:nvPr/>
              </p:nvGrpSpPr>
              <p:grpSpPr bwMode="auto">
                <a:xfrm>
                  <a:off x="949" y="3579"/>
                  <a:ext cx="83" cy="63"/>
                  <a:chOff x="949" y="3579"/>
                  <a:chExt cx="83" cy="63"/>
                </a:xfrm>
              </p:grpSpPr>
              <p:grpSp>
                <p:nvGrpSpPr>
                  <p:cNvPr id="396747" name="Group 459"/>
                  <p:cNvGrpSpPr/>
                  <p:nvPr/>
                </p:nvGrpSpPr>
                <p:grpSpPr bwMode="auto">
                  <a:xfrm>
                    <a:off x="949" y="3579"/>
                    <a:ext cx="44" cy="23"/>
                    <a:chOff x="949" y="3579"/>
                    <a:chExt cx="44" cy="23"/>
                  </a:xfrm>
                </p:grpSpPr>
                <p:sp>
                  <p:nvSpPr>
                    <p:cNvPr id="396748" name="Freeform 460"/>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9" name="Freeform 461"/>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0" name="Freeform 462"/>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51" name="Group 463"/>
                  <p:cNvGrpSpPr/>
                  <p:nvPr/>
                </p:nvGrpSpPr>
                <p:grpSpPr bwMode="auto">
                  <a:xfrm>
                    <a:off x="961" y="3592"/>
                    <a:ext cx="45" cy="23"/>
                    <a:chOff x="961" y="3592"/>
                    <a:chExt cx="45" cy="23"/>
                  </a:xfrm>
                </p:grpSpPr>
                <p:sp>
                  <p:nvSpPr>
                    <p:cNvPr id="396752" name="Freeform 464"/>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3" name="Freeform 465"/>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4" name="Freeform 466"/>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55" name="Group 467"/>
                  <p:cNvGrpSpPr/>
                  <p:nvPr/>
                </p:nvGrpSpPr>
                <p:grpSpPr bwMode="auto">
                  <a:xfrm>
                    <a:off x="974" y="3606"/>
                    <a:ext cx="44" cy="23"/>
                    <a:chOff x="974" y="3606"/>
                    <a:chExt cx="44" cy="23"/>
                  </a:xfrm>
                </p:grpSpPr>
                <p:sp>
                  <p:nvSpPr>
                    <p:cNvPr id="396756" name="Freeform 468"/>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7" name="Freeform 469"/>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8" name="Freeform 470"/>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59" name="Group 471"/>
                  <p:cNvGrpSpPr/>
                  <p:nvPr/>
                </p:nvGrpSpPr>
                <p:grpSpPr bwMode="auto">
                  <a:xfrm>
                    <a:off x="987" y="3619"/>
                    <a:ext cx="45" cy="23"/>
                    <a:chOff x="987" y="3619"/>
                    <a:chExt cx="45" cy="23"/>
                  </a:xfrm>
                </p:grpSpPr>
                <p:sp>
                  <p:nvSpPr>
                    <p:cNvPr id="396760" name="Freeform 472"/>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1" name="Freeform 473"/>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2" name="Freeform 474"/>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63" name="Group 475"/>
                <p:cNvGrpSpPr/>
                <p:nvPr/>
              </p:nvGrpSpPr>
              <p:grpSpPr bwMode="auto">
                <a:xfrm>
                  <a:off x="1002" y="3632"/>
                  <a:ext cx="83" cy="63"/>
                  <a:chOff x="1002" y="3632"/>
                  <a:chExt cx="83" cy="63"/>
                </a:xfrm>
              </p:grpSpPr>
              <p:grpSp>
                <p:nvGrpSpPr>
                  <p:cNvPr id="396764" name="Group 476"/>
                  <p:cNvGrpSpPr/>
                  <p:nvPr/>
                </p:nvGrpSpPr>
                <p:grpSpPr bwMode="auto">
                  <a:xfrm>
                    <a:off x="1002" y="3632"/>
                    <a:ext cx="44" cy="22"/>
                    <a:chOff x="1002" y="3632"/>
                    <a:chExt cx="44" cy="22"/>
                  </a:xfrm>
                </p:grpSpPr>
                <p:sp>
                  <p:nvSpPr>
                    <p:cNvPr id="396765" name="Freeform 477"/>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6" name="Freeform 478"/>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7" name="Freeform 479"/>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68" name="Group 480"/>
                  <p:cNvGrpSpPr/>
                  <p:nvPr/>
                </p:nvGrpSpPr>
                <p:grpSpPr bwMode="auto">
                  <a:xfrm>
                    <a:off x="1014" y="3645"/>
                    <a:ext cx="44" cy="23"/>
                    <a:chOff x="1014" y="3645"/>
                    <a:chExt cx="44" cy="23"/>
                  </a:xfrm>
                </p:grpSpPr>
                <p:sp>
                  <p:nvSpPr>
                    <p:cNvPr id="396769" name="Freeform 481"/>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0" name="Freeform 482"/>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1" name="Freeform 483"/>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72" name="Group 484"/>
                  <p:cNvGrpSpPr/>
                  <p:nvPr/>
                </p:nvGrpSpPr>
                <p:grpSpPr bwMode="auto">
                  <a:xfrm>
                    <a:off x="1027" y="3659"/>
                    <a:ext cx="45" cy="23"/>
                    <a:chOff x="1027" y="3659"/>
                    <a:chExt cx="45" cy="23"/>
                  </a:xfrm>
                </p:grpSpPr>
                <p:sp>
                  <p:nvSpPr>
                    <p:cNvPr id="396773" name="Freeform 485"/>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4" name="Freeform 486"/>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5" name="Freeform 487"/>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76" name="Group 488"/>
                  <p:cNvGrpSpPr/>
                  <p:nvPr/>
                </p:nvGrpSpPr>
                <p:grpSpPr bwMode="auto">
                  <a:xfrm>
                    <a:off x="1040" y="3672"/>
                    <a:ext cx="45" cy="23"/>
                    <a:chOff x="1040" y="3672"/>
                    <a:chExt cx="45" cy="23"/>
                  </a:xfrm>
                </p:grpSpPr>
                <p:sp>
                  <p:nvSpPr>
                    <p:cNvPr id="396777" name="Freeform 489"/>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8" name="Freeform 490"/>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9" name="Freeform 491"/>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80" name="Group 492"/>
                <p:cNvGrpSpPr/>
                <p:nvPr/>
              </p:nvGrpSpPr>
              <p:grpSpPr bwMode="auto">
                <a:xfrm>
                  <a:off x="1054" y="3685"/>
                  <a:ext cx="45" cy="23"/>
                  <a:chOff x="1054" y="3685"/>
                  <a:chExt cx="45" cy="23"/>
                </a:xfrm>
              </p:grpSpPr>
              <p:sp>
                <p:nvSpPr>
                  <p:cNvPr id="396781" name="Freeform 493"/>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2" name="Freeform 494"/>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3" name="Freeform 495"/>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84" name="Group 496"/>
                <p:cNvGrpSpPr/>
                <p:nvPr/>
              </p:nvGrpSpPr>
              <p:grpSpPr bwMode="auto">
                <a:xfrm>
                  <a:off x="1067" y="3698"/>
                  <a:ext cx="45" cy="23"/>
                  <a:chOff x="1067" y="3698"/>
                  <a:chExt cx="45" cy="23"/>
                </a:xfrm>
              </p:grpSpPr>
              <p:sp>
                <p:nvSpPr>
                  <p:cNvPr id="396785" name="Freeform 497"/>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6" name="Freeform 498"/>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7" name="Freeform 499"/>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88" name="Group 500"/>
                <p:cNvGrpSpPr/>
                <p:nvPr/>
              </p:nvGrpSpPr>
              <p:grpSpPr bwMode="auto">
                <a:xfrm>
                  <a:off x="1079" y="3712"/>
                  <a:ext cx="44" cy="23"/>
                  <a:chOff x="1079" y="3712"/>
                  <a:chExt cx="44" cy="23"/>
                </a:xfrm>
              </p:grpSpPr>
              <p:sp>
                <p:nvSpPr>
                  <p:cNvPr id="396789" name="Freeform 501"/>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0" name="Freeform 502"/>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1" name="Freeform 503"/>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92" name="Group 504"/>
                <p:cNvGrpSpPr/>
                <p:nvPr/>
              </p:nvGrpSpPr>
              <p:grpSpPr bwMode="auto">
                <a:xfrm>
                  <a:off x="1093" y="3725"/>
                  <a:ext cx="45" cy="23"/>
                  <a:chOff x="1093" y="3725"/>
                  <a:chExt cx="45" cy="23"/>
                </a:xfrm>
              </p:grpSpPr>
              <p:sp>
                <p:nvSpPr>
                  <p:cNvPr id="396793" name="Freeform 505"/>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4" name="Freeform 506"/>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5" name="Freeform 507"/>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96" name="Group 508"/>
                <p:cNvGrpSpPr/>
                <p:nvPr/>
              </p:nvGrpSpPr>
              <p:grpSpPr bwMode="auto">
                <a:xfrm>
                  <a:off x="1108" y="3739"/>
                  <a:ext cx="44" cy="23"/>
                  <a:chOff x="1108" y="3739"/>
                  <a:chExt cx="44" cy="23"/>
                </a:xfrm>
              </p:grpSpPr>
              <p:sp>
                <p:nvSpPr>
                  <p:cNvPr id="396797" name="Freeform 509"/>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8" name="Freeform 510"/>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9" name="Freeform 511"/>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00" name="Group 512"/>
                <p:cNvGrpSpPr/>
                <p:nvPr/>
              </p:nvGrpSpPr>
              <p:grpSpPr bwMode="auto">
                <a:xfrm>
                  <a:off x="1121" y="3753"/>
                  <a:ext cx="45" cy="23"/>
                  <a:chOff x="1121" y="3753"/>
                  <a:chExt cx="45" cy="23"/>
                </a:xfrm>
              </p:grpSpPr>
              <p:sp>
                <p:nvSpPr>
                  <p:cNvPr id="396801" name="Freeform 513"/>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2" name="Freeform 514"/>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3" name="Freeform 515"/>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04" name="Group 516"/>
                <p:cNvGrpSpPr/>
                <p:nvPr/>
              </p:nvGrpSpPr>
              <p:grpSpPr bwMode="auto">
                <a:xfrm>
                  <a:off x="1133" y="3767"/>
                  <a:ext cx="44" cy="23"/>
                  <a:chOff x="1133" y="3767"/>
                  <a:chExt cx="44" cy="23"/>
                </a:xfrm>
              </p:grpSpPr>
              <p:sp>
                <p:nvSpPr>
                  <p:cNvPr id="396805" name="Freeform 517"/>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6" name="Freeform 518"/>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7" name="Freeform 519"/>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808" name="Freeform 520"/>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9" name="Freeform 521"/>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0" name="Freeform 522"/>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1" name="Freeform 523"/>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2" name="Freeform 524"/>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3" name="Freeform 525"/>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4" name="Freeform 526"/>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5" name="Freeform 527"/>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6" name="Freeform 528"/>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7" name="Freeform 529"/>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8" name="Freeform 530"/>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819" name="Group 531"/>
                <p:cNvGrpSpPr/>
                <p:nvPr/>
              </p:nvGrpSpPr>
              <p:grpSpPr bwMode="auto">
                <a:xfrm>
                  <a:off x="700" y="3535"/>
                  <a:ext cx="49" cy="24"/>
                  <a:chOff x="700" y="3535"/>
                  <a:chExt cx="49" cy="24"/>
                </a:xfrm>
              </p:grpSpPr>
              <p:sp>
                <p:nvSpPr>
                  <p:cNvPr id="396820" name="Freeform 532"/>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1" name="Freeform 533"/>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2" name="Freeform 534"/>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23" name="Group 535"/>
                <p:cNvGrpSpPr/>
                <p:nvPr/>
              </p:nvGrpSpPr>
              <p:grpSpPr bwMode="auto">
                <a:xfrm>
                  <a:off x="714" y="3551"/>
                  <a:ext cx="49" cy="22"/>
                  <a:chOff x="714" y="3551"/>
                  <a:chExt cx="49" cy="22"/>
                </a:xfrm>
              </p:grpSpPr>
              <p:sp>
                <p:nvSpPr>
                  <p:cNvPr id="396824" name="Freeform 536"/>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5" name="Freeform 537"/>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6" name="Freeform 538"/>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27" name="Group 539"/>
                <p:cNvGrpSpPr/>
                <p:nvPr/>
              </p:nvGrpSpPr>
              <p:grpSpPr bwMode="auto">
                <a:xfrm>
                  <a:off x="728" y="3564"/>
                  <a:ext cx="48" cy="23"/>
                  <a:chOff x="728" y="3564"/>
                  <a:chExt cx="48" cy="23"/>
                </a:xfrm>
              </p:grpSpPr>
              <p:sp>
                <p:nvSpPr>
                  <p:cNvPr id="396828" name="Freeform 540"/>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9" name="Freeform 541"/>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0" name="Freeform 542"/>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31" name="Group 543"/>
                <p:cNvGrpSpPr/>
                <p:nvPr/>
              </p:nvGrpSpPr>
              <p:grpSpPr bwMode="auto">
                <a:xfrm>
                  <a:off x="742" y="3582"/>
                  <a:ext cx="49" cy="23"/>
                  <a:chOff x="742" y="3582"/>
                  <a:chExt cx="49" cy="23"/>
                </a:xfrm>
              </p:grpSpPr>
              <p:sp>
                <p:nvSpPr>
                  <p:cNvPr id="396832" name="Freeform 544"/>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3" name="Freeform 545"/>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4" name="Freeform 546"/>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35" name="Group 547"/>
                <p:cNvGrpSpPr/>
                <p:nvPr/>
              </p:nvGrpSpPr>
              <p:grpSpPr bwMode="auto">
                <a:xfrm>
                  <a:off x="752" y="3597"/>
                  <a:ext cx="133" cy="106"/>
                  <a:chOff x="752" y="3597"/>
                  <a:chExt cx="133" cy="106"/>
                </a:xfrm>
              </p:grpSpPr>
              <p:sp>
                <p:nvSpPr>
                  <p:cNvPr id="396836" name="Freeform 548"/>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7" name="Freeform 549"/>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8" name="Freeform 550"/>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39" name="Group 551"/>
                <p:cNvGrpSpPr/>
                <p:nvPr/>
              </p:nvGrpSpPr>
              <p:grpSpPr bwMode="auto">
                <a:xfrm>
                  <a:off x="844" y="3694"/>
                  <a:ext cx="48" cy="23"/>
                  <a:chOff x="844" y="3694"/>
                  <a:chExt cx="48" cy="23"/>
                </a:xfrm>
              </p:grpSpPr>
              <p:sp>
                <p:nvSpPr>
                  <p:cNvPr id="396840" name="Freeform 552"/>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1" name="Freeform 553"/>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2" name="Freeform 554"/>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43" name="Group 555"/>
                <p:cNvGrpSpPr/>
                <p:nvPr/>
              </p:nvGrpSpPr>
              <p:grpSpPr bwMode="auto">
                <a:xfrm>
                  <a:off x="857" y="3710"/>
                  <a:ext cx="49" cy="22"/>
                  <a:chOff x="857" y="3710"/>
                  <a:chExt cx="49" cy="22"/>
                </a:xfrm>
              </p:grpSpPr>
              <p:sp>
                <p:nvSpPr>
                  <p:cNvPr id="396844" name="Freeform 556"/>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5" name="Freeform 557"/>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6" name="Freeform 558"/>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47" name="Group 559"/>
                <p:cNvGrpSpPr/>
                <p:nvPr/>
              </p:nvGrpSpPr>
              <p:grpSpPr bwMode="auto">
                <a:xfrm>
                  <a:off x="1086" y="3766"/>
                  <a:ext cx="49" cy="23"/>
                  <a:chOff x="1086" y="3766"/>
                  <a:chExt cx="49" cy="23"/>
                </a:xfrm>
              </p:grpSpPr>
              <p:sp>
                <p:nvSpPr>
                  <p:cNvPr id="396848" name="Freeform 560"/>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9" name="Freeform 561"/>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0" name="Freeform 562"/>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51" name="Group 563"/>
                <p:cNvGrpSpPr/>
                <p:nvPr/>
              </p:nvGrpSpPr>
              <p:grpSpPr bwMode="auto">
                <a:xfrm>
                  <a:off x="934" y="3740"/>
                  <a:ext cx="48" cy="23"/>
                  <a:chOff x="934" y="3740"/>
                  <a:chExt cx="48" cy="23"/>
                </a:xfrm>
              </p:grpSpPr>
              <p:sp>
                <p:nvSpPr>
                  <p:cNvPr id="396852" name="Freeform 564"/>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3" name="Freeform 565"/>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4" name="Freeform 566"/>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55" name="Group 567"/>
                <p:cNvGrpSpPr/>
                <p:nvPr/>
              </p:nvGrpSpPr>
              <p:grpSpPr bwMode="auto">
                <a:xfrm>
                  <a:off x="943" y="3754"/>
                  <a:ext cx="49" cy="23"/>
                  <a:chOff x="943" y="3754"/>
                  <a:chExt cx="49" cy="23"/>
                </a:xfrm>
              </p:grpSpPr>
              <p:sp>
                <p:nvSpPr>
                  <p:cNvPr id="396856" name="Freeform 568"/>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7" name="Freeform 569"/>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8" name="Freeform 570"/>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859" name="Freeform 571"/>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60" name="Freeform 572"/>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61" name="Freeform 573"/>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62" name="Group 574"/>
              <p:cNvGrpSpPr/>
              <p:nvPr/>
            </p:nvGrpSpPr>
            <p:grpSpPr bwMode="auto">
              <a:xfrm>
                <a:off x="920" y="3821"/>
                <a:ext cx="413" cy="50"/>
                <a:chOff x="920" y="3821"/>
                <a:chExt cx="413" cy="50"/>
              </a:xfrm>
            </p:grpSpPr>
            <p:sp>
              <p:nvSpPr>
                <p:cNvPr id="396863" name="Freeform 575"/>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a:p>
              </p:txBody>
            </p:sp>
            <p:sp>
              <p:nvSpPr>
                <p:cNvPr id="396864" name="Freeform 576"/>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65" name="Rectangle 577"/>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866" name="Rectangle 578"/>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a:p>
              </p:txBody>
            </p:sp>
          </p:grpSp>
          <p:grpSp>
            <p:nvGrpSpPr>
              <p:cNvPr id="396867" name="Group 579"/>
              <p:cNvGrpSpPr/>
              <p:nvPr/>
            </p:nvGrpSpPr>
            <p:grpSpPr bwMode="auto">
              <a:xfrm>
                <a:off x="1227" y="3477"/>
                <a:ext cx="508" cy="321"/>
                <a:chOff x="1227" y="3477"/>
                <a:chExt cx="508" cy="321"/>
              </a:xfrm>
            </p:grpSpPr>
            <p:sp>
              <p:nvSpPr>
                <p:cNvPr id="396868" name="Freeform 580"/>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a:p>
              </p:txBody>
            </p:sp>
            <p:sp>
              <p:nvSpPr>
                <p:cNvPr id="396869" name="Freeform 581"/>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70" name="Freeform 582"/>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a:p>
              </p:txBody>
            </p:sp>
            <p:sp>
              <p:nvSpPr>
                <p:cNvPr id="396871" name="Line 583"/>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6872" name="Freeform 584"/>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a:p>
              </p:txBody>
            </p:sp>
            <p:sp>
              <p:nvSpPr>
                <p:cNvPr id="396873" name="Freeform 585"/>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4" name="Freeform 586"/>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396875" name="Freeform 587"/>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6" name="Freeform 588"/>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7" name="Freeform 589"/>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8" name="Freeform 590"/>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9" name="Freeform 591"/>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80" name="Freeform 592"/>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396881" name="Freeform 593"/>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a:p>
              </p:txBody>
            </p:sp>
            <p:sp>
              <p:nvSpPr>
                <p:cNvPr id="396882" name="Oval 594"/>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3" name="Oval 595"/>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4" name="Freeform 596"/>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5" name="Oval 597"/>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6" name="Oval 598"/>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396887" name="Text Box 599"/>
            <p:cNvSpPr txBox="1">
              <a:spLocks noChangeArrowheads="1"/>
            </p:cNvSpPr>
            <p:nvPr/>
          </p:nvSpPr>
          <p:spPr bwMode="auto">
            <a:xfrm>
              <a:off x="3203575" y="32591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chemeClr val="tx2"/>
                  </a:solidFill>
                  <a:ea typeface="黑体" pitchFamily="49" charset="-122"/>
                </a:rPr>
                <a:t>中间人 </a:t>
              </a:r>
              <a:r>
                <a:rPr kumimoji="1" lang="en-US" altLang="zh-CN" sz="2400">
                  <a:solidFill>
                    <a:schemeClr val="tx2"/>
                  </a:solidFill>
                  <a:ea typeface="黑体" pitchFamily="49" charset="-122"/>
                </a:rPr>
                <a:t>C</a:t>
              </a:r>
              <a:endParaRPr kumimoji="1" lang="en-US" altLang="zh-CN" sz="2400">
                <a:solidFill>
                  <a:schemeClr val="tx2"/>
                </a:solidFill>
                <a:ea typeface="黑体" pitchFamily="49" charset="-122"/>
              </a:endParaRPr>
            </a:p>
          </p:txBody>
        </p:sp>
        <p:sp>
          <p:nvSpPr>
            <p:cNvPr id="396888" name="Line 600"/>
            <p:cNvSpPr>
              <a:spLocks noChangeShapeType="1"/>
            </p:cNvSpPr>
            <p:nvPr/>
          </p:nvSpPr>
          <p:spPr bwMode="auto">
            <a:xfrm rot="5400000">
              <a:off x="3656806" y="5015707"/>
              <a:ext cx="1992313" cy="1905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组合 8"/>
          <p:cNvGrpSpPr/>
          <p:nvPr/>
        </p:nvGrpSpPr>
        <p:grpSpPr>
          <a:xfrm>
            <a:off x="679450" y="4437211"/>
            <a:ext cx="3986213" cy="423862"/>
            <a:chOff x="679450" y="4005263"/>
            <a:chExt cx="3986213" cy="423862"/>
          </a:xfrm>
        </p:grpSpPr>
        <p:sp>
          <p:nvSpPr>
            <p:cNvPr id="396432" name="Line 144"/>
            <p:cNvSpPr>
              <a:spLocks noChangeShapeType="1"/>
            </p:cNvSpPr>
            <p:nvPr/>
          </p:nvSpPr>
          <p:spPr bwMode="auto">
            <a:xfrm>
              <a:off x="679450" y="4210050"/>
              <a:ext cx="3986213" cy="17463"/>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1" name="Rectangle 643"/>
            <p:cNvSpPr>
              <a:spLocks noChangeArrowheads="1"/>
            </p:cNvSpPr>
            <p:nvPr/>
          </p:nvSpPr>
          <p:spPr bwMode="auto">
            <a:xfrm>
              <a:off x="1763713" y="4005263"/>
              <a:ext cx="1792287" cy="423862"/>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endParaRPr kumimoji="1" lang="en-US" altLang="zh-CN" baseline="-25000">
                <a:solidFill>
                  <a:schemeClr val="tx2"/>
                </a:solidFill>
                <a:ea typeface="黑体" pitchFamily="49" charset="-122"/>
              </a:endParaRPr>
            </a:p>
          </p:txBody>
        </p:sp>
      </p:grpSp>
      <p:grpSp>
        <p:nvGrpSpPr>
          <p:cNvPr id="10" name="组合 9"/>
          <p:cNvGrpSpPr/>
          <p:nvPr/>
        </p:nvGrpSpPr>
        <p:grpSpPr>
          <a:xfrm>
            <a:off x="4665663" y="4365004"/>
            <a:ext cx="3987800" cy="423862"/>
            <a:chOff x="4665663" y="4005263"/>
            <a:chExt cx="3987800" cy="423862"/>
          </a:xfrm>
        </p:grpSpPr>
        <p:sp>
          <p:nvSpPr>
            <p:cNvPr id="396890" name="Line 602"/>
            <p:cNvSpPr>
              <a:spLocks noChangeShapeType="1"/>
            </p:cNvSpPr>
            <p:nvPr/>
          </p:nvSpPr>
          <p:spPr bwMode="auto">
            <a:xfrm>
              <a:off x="4665663" y="43053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2" name="Rectangle 644"/>
            <p:cNvSpPr>
              <a:spLocks noChangeArrowheads="1"/>
            </p:cNvSpPr>
            <p:nvPr/>
          </p:nvSpPr>
          <p:spPr bwMode="auto">
            <a:xfrm>
              <a:off x="5435600" y="4005263"/>
              <a:ext cx="1792288" cy="423862"/>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hlink"/>
                  </a:solidFill>
                  <a:ea typeface="黑体" pitchFamily="49" charset="-122"/>
                </a:rPr>
                <a:t>PU</a:t>
              </a:r>
              <a:r>
                <a:rPr kumimoji="1" lang="en-US" altLang="zh-CN" baseline="-25000">
                  <a:solidFill>
                    <a:schemeClr val="hlink"/>
                  </a:solidFill>
                  <a:ea typeface="黑体" pitchFamily="49" charset="-122"/>
                </a:rPr>
                <a:t>C</a:t>
              </a:r>
              <a:endParaRPr kumimoji="1" lang="en-US" altLang="zh-CN" baseline="-25000">
                <a:solidFill>
                  <a:schemeClr val="hlink"/>
                </a:solidFill>
                <a:ea typeface="黑体" pitchFamily="49" charset="-122"/>
              </a:endParaRPr>
            </a:p>
          </p:txBody>
        </p:sp>
      </p:grpSp>
      <p:grpSp>
        <p:nvGrpSpPr>
          <p:cNvPr id="12" name="组合 11"/>
          <p:cNvGrpSpPr/>
          <p:nvPr/>
        </p:nvGrpSpPr>
        <p:grpSpPr>
          <a:xfrm>
            <a:off x="4640263" y="5111898"/>
            <a:ext cx="3987800" cy="765175"/>
            <a:chOff x="4640263" y="4679950"/>
            <a:chExt cx="3987800" cy="765175"/>
          </a:xfrm>
        </p:grpSpPr>
        <p:sp>
          <p:nvSpPr>
            <p:cNvPr id="396893" name="Line 605"/>
            <p:cNvSpPr>
              <a:spLocks noChangeShapeType="1"/>
            </p:cNvSpPr>
            <p:nvPr/>
          </p:nvSpPr>
          <p:spPr bwMode="auto">
            <a:xfrm flipH="1">
              <a:off x="4640263" y="5210175"/>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3" name="Rectangle 645"/>
            <p:cNvSpPr>
              <a:spLocks noChangeArrowheads="1"/>
            </p:cNvSpPr>
            <p:nvPr/>
          </p:nvSpPr>
          <p:spPr bwMode="auto">
            <a:xfrm>
              <a:off x="6227763" y="5021263"/>
              <a:ext cx="1296987" cy="423862"/>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sp>
          <p:nvSpPr>
            <p:cNvPr id="396934" name="Text Box 646"/>
            <p:cNvSpPr txBox="1">
              <a:spLocks noChangeArrowheads="1"/>
            </p:cNvSpPr>
            <p:nvPr/>
          </p:nvSpPr>
          <p:spPr bwMode="auto">
            <a:xfrm>
              <a:off x="6265863" y="4679950"/>
              <a:ext cx="611187"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C</a:t>
              </a:r>
              <a:endParaRPr lang="en-US" altLang="zh-CN" baseline="-25000">
                <a:solidFill>
                  <a:schemeClr val="tx2"/>
                </a:solidFill>
                <a:ea typeface="黑体" pitchFamily="49" charset="-122"/>
              </a:endParaRPr>
            </a:p>
            <a:p>
              <a:endParaRPr lang="en-US" altLang="zh-CN" baseline="-25000">
                <a:solidFill>
                  <a:schemeClr val="tx2"/>
                </a:solidFill>
                <a:ea typeface="黑体" pitchFamily="49" charset="-122"/>
              </a:endParaRPr>
            </a:p>
          </p:txBody>
        </p:sp>
        <p:pic>
          <p:nvPicPr>
            <p:cNvPr id="396935" name="Picture 64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1863" y="479742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11" name="组合 10"/>
          <p:cNvGrpSpPr/>
          <p:nvPr/>
        </p:nvGrpSpPr>
        <p:grpSpPr>
          <a:xfrm>
            <a:off x="655638" y="5157092"/>
            <a:ext cx="3987800" cy="766762"/>
            <a:chOff x="655638" y="4967288"/>
            <a:chExt cx="3987800" cy="766762"/>
          </a:xfrm>
        </p:grpSpPr>
        <p:sp>
          <p:nvSpPr>
            <p:cNvPr id="396936" name="Line 648"/>
            <p:cNvSpPr>
              <a:spLocks noChangeShapeType="1"/>
            </p:cNvSpPr>
            <p:nvPr/>
          </p:nvSpPr>
          <p:spPr bwMode="auto">
            <a:xfrm flipH="1">
              <a:off x="655638" y="54991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7" name="Rectangle 649"/>
            <p:cNvSpPr>
              <a:spLocks noChangeArrowheads="1"/>
            </p:cNvSpPr>
            <p:nvPr/>
          </p:nvSpPr>
          <p:spPr bwMode="auto">
            <a:xfrm>
              <a:off x="2243138" y="5310188"/>
              <a:ext cx="1296987" cy="423862"/>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938" name="Picture 6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27238" y="5086350"/>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939" name="Text Box 651"/>
            <p:cNvSpPr txBox="1">
              <a:spLocks noChangeArrowheads="1"/>
            </p:cNvSpPr>
            <p:nvPr/>
          </p:nvSpPr>
          <p:spPr bwMode="auto">
            <a:xfrm>
              <a:off x="2316163" y="4967288"/>
              <a:ext cx="60325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hlink"/>
                  </a:solidFill>
                  <a:ea typeface="黑体" pitchFamily="49" charset="-122"/>
                </a:rPr>
                <a:t>PU</a:t>
              </a:r>
              <a:r>
                <a:rPr lang="en-US" altLang="zh-CN" baseline="-25000">
                  <a:solidFill>
                    <a:schemeClr val="hlink"/>
                  </a:solidFill>
                  <a:ea typeface="黑体" pitchFamily="49" charset="-122"/>
                </a:rPr>
                <a:t>A</a:t>
              </a:r>
              <a:endParaRPr lang="en-US" altLang="zh-CN" baseline="-25000">
                <a:solidFill>
                  <a:schemeClr val="hlink"/>
                </a:solidFill>
                <a:ea typeface="黑体" pitchFamily="49" charset="-122"/>
              </a:endParaRPr>
            </a:p>
            <a:p>
              <a:endParaRPr lang="en-US" altLang="zh-CN" baseline="-25000">
                <a:solidFill>
                  <a:schemeClr val="tx2"/>
                </a:solidFill>
                <a:ea typeface="黑体" pitchFamily="49" charset="-122"/>
              </a:endParaRPr>
            </a:p>
          </p:txBody>
        </p:sp>
      </p:grpSp>
      <p:sp>
        <p:nvSpPr>
          <p:cNvPr id="13" name="矩形 12"/>
          <p:cNvSpPr/>
          <p:nvPr/>
        </p:nvSpPr>
        <p:spPr>
          <a:xfrm>
            <a:off x="893683" y="4001076"/>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smtClean="0">
                <a:solidFill>
                  <a:srgbClr val="C00000"/>
                </a:solidFill>
              </a:rPr>
              <a:t>中间人伪造公钥（假冒）</a:t>
            </a:r>
            <a:endParaRPr lang="zh-CN" altLang="en-US" sz="3600" b="1">
              <a:solidFill>
                <a:srgbClr val="C00000"/>
              </a:solidFill>
            </a:endParaRPr>
          </a:p>
        </p:txBody>
      </p:sp>
      <p:sp>
        <p:nvSpPr>
          <p:cNvPr id="14" name="标题 13"/>
          <p:cNvSpPr>
            <a:spLocks noGrp="1"/>
          </p:cNvSpPr>
          <p:nvPr>
            <p:ph type="title" idx="4294967295"/>
          </p:nvPr>
        </p:nvSpPr>
        <p:spPr>
          <a:xfrm>
            <a:off x="0" y="274638"/>
            <a:ext cx="8229600" cy="889000"/>
          </a:xfrm>
        </p:spPr>
        <p:txBody>
          <a:bodyPr>
            <a:normAutofit fontScale="90000"/>
          </a:bodyPr>
          <a:lstStyle/>
          <a:p>
            <a:r>
              <a:rPr lang="zh-CN" altLang="en-US" smtClean="0"/>
              <a:t>公钥管理问题的提出</a:t>
            </a:r>
            <a:r>
              <a:rPr lang="en-US" altLang="zh-CN" smtClean="0"/>
              <a:t>——</a:t>
            </a:r>
            <a:r>
              <a:rPr lang="zh-CN" altLang="en-US" smtClean="0"/>
              <a:t>中间人攻击</a:t>
            </a: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r>
              <a:rPr lang="zh-CN" altLang="en-US" dirty="0" smtClean="0"/>
              <a:t>公</a:t>
            </a:r>
            <a:r>
              <a:rPr lang="zh-CN" altLang="en-US" dirty="0"/>
              <a:t>钥</a:t>
            </a:r>
            <a:r>
              <a:rPr lang="zh-CN" altLang="en-US" dirty="0" smtClean="0"/>
              <a:t>公开：</a:t>
            </a:r>
            <a:endParaRPr lang="en-US" altLang="zh-CN" dirty="0" smtClean="0"/>
          </a:p>
          <a:p>
            <a:pPr lvl="1"/>
            <a:r>
              <a:rPr lang="zh-CN" altLang="en-US" dirty="0" smtClean="0"/>
              <a:t>不需机密性</a:t>
            </a:r>
            <a:endParaRPr lang="en-US" altLang="zh-CN" dirty="0" smtClean="0"/>
          </a:p>
          <a:p>
            <a:pPr lvl="1"/>
            <a:r>
              <a:rPr lang="zh-CN" altLang="en-US" dirty="0" smtClean="0"/>
              <a:t>但必需完整性（真实性）</a:t>
            </a:r>
            <a:endParaRPr lang="zh-CN" altLang="en-US" dirty="0" smtClean="0"/>
          </a:p>
          <a:p>
            <a:pPr lvl="2"/>
            <a:r>
              <a:rPr lang="zh-CN" altLang="en-US" dirty="0" smtClean="0"/>
              <a:t>攻击</a:t>
            </a:r>
            <a:r>
              <a:rPr lang="zh-CN" altLang="en-US" dirty="0"/>
              <a:t>者不能修改或替代通信接受方的公钥</a:t>
            </a:r>
            <a:endParaRPr lang="zh-CN" altLang="en-US" dirty="0"/>
          </a:p>
          <a:p>
            <a:r>
              <a:rPr lang="zh-CN" altLang="en-US" dirty="0" smtClean="0"/>
              <a:t>怎么公开？</a:t>
            </a:r>
            <a:endParaRPr lang="en-US" altLang="zh-CN" dirty="0" smtClean="0"/>
          </a:p>
          <a:p>
            <a:pPr lvl="1"/>
            <a:r>
              <a:rPr lang="zh-CN" altLang="en-US" dirty="0" smtClean="0"/>
              <a:t>不能</a:t>
            </a:r>
            <a:r>
              <a:rPr lang="zh-CN" altLang="en-US" dirty="0"/>
              <a:t>在公共媒体上直接不加保护地</a:t>
            </a:r>
            <a:r>
              <a:rPr lang="zh-CN" altLang="en-US" dirty="0" smtClean="0"/>
              <a:t>公布</a:t>
            </a:r>
            <a:endParaRPr lang="en-US" altLang="zh-CN" dirty="0" smtClean="0"/>
          </a:p>
          <a:p>
            <a:pPr lvl="1"/>
            <a:r>
              <a:rPr lang="zh-CN" altLang="en-US" dirty="0" smtClean="0"/>
              <a:t>验证公钥真实性</a:t>
            </a:r>
            <a:r>
              <a:rPr lang="en-US" altLang="zh-CN" dirty="0" smtClean="0"/>
              <a:t>-</a:t>
            </a:r>
            <a:r>
              <a:rPr lang="zh-CN" altLang="en-US" dirty="0" smtClean="0"/>
              <a:t>跟所有者匹配</a:t>
            </a:r>
            <a:endParaRPr lang="zh-CN" altLang="en-US" dirty="0"/>
          </a:p>
          <a:p>
            <a:endParaRPr lang="en-US" altLang="zh-CN" dirty="0"/>
          </a:p>
        </p:txBody>
      </p:sp>
      <p:sp>
        <p:nvSpPr>
          <p:cNvPr id="287746" name="Rectangle 2"/>
          <p:cNvSpPr>
            <a:spLocks noGrp="1" noChangeArrowheads="1"/>
          </p:cNvSpPr>
          <p:nvPr>
            <p:ph type="title"/>
          </p:nvPr>
        </p:nvSpPr>
        <p:spPr/>
        <p:txBody>
          <a:bodyPr/>
          <a:lstStyle/>
          <a:p>
            <a:r>
              <a:rPr lang="zh-CN" altLang="en-US"/>
              <a:t>公钥管理问题的提出</a:t>
            </a:r>
            <a:endParaRPr lang="zh-CN" altLang="en-US"/>
          </a:p>
        </p:txBody>
      </p:sp>
    </p:spTree>
  </p:cSld>
  <p:clrMapOvr>
    <a:masterClrMapping/>
  </p:clrMapOvr>
  <p:transition spd="slow">
    <p:pull/>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将公钥与身份</a:t>
            </a:r>
            <a:r>
              <a:rPr lang="zh-CN" altLang="en-US" smtClean="0"/>
              <a:t>绑定</a:t>
            </a:r>
            <a:endParaRPr lang="en-US" altLang="zh-CN" smtClean="0"/>
          </a:p>
          <a:p>
            <a:pPr lvl="1"/>
            <a:r>
              <a:rPr lang="zh-CN" altLang="en-US" smtClean="0"/>
              <a:t>数字（公钥）证书</a:t>
            </a:r>
            <a:endParaRPr lang="zh-CN" altLang="en-US"/>
          </a:p>
          <a:p>
            <a:r>
              <a:rPr lang="zh-CN" altLang="en-US" smtClean="0"/>
              <a:t>由可信第三</a:t>
            </a:r>
            <a:r>
              <a:rPr lang="zh-CN" altLang="en-US"/>
              <a:t>方做</a:t>
            </a:r>
            <a:r>
              <a:rPr lang="zh-CN" altLang="en-US" smtClean="0"/>
              <a:t>担保</a:t>
            </a:r>
            <a:endParaRPr lang="en-US" altLang="zh-CN" smtClean="0"/>
          </a:p>
          <a:p>
            <a:pPr lvl="1"/>
            <a:r>
              <a:rPr lang="zh-CN" altLang="en-US" smtClean="0"/>
              <a:t>权威机构（</a:t>
            </a:r>
            <a:r>
              <a:rPr lang="en-US" altLang="zh-CN" smtClean="0"/>
              <a:t>CA</a:t>
            </a:r>
            <a:r>
              <a:rPr lang="zh-CN" altLang="en-US" smtClean="0"/>
              <a:t>）管理</a:t>
            </a:r>
            <a:r>
              <a:rPr lang="zh-CN" altLang="en-US"/>
              <a:t>、签名（盖章）</a:t>
            </a:r>
            <a:r>
              <a:rPr lang="zh-CN" altLang="en-US" smtClean="0"/>
              <a:t>、颁发</a:t>
            </a:r>
            <a:endParaRPr lang="en-US" altLang="zh-CN" smtClean="0"/>
          </a:p>
          <a:p>
            <a:r>
              <a:rPr lang="zh-CN" altLang="en-US"/>
              <a:t>其他</a:t>
            </a:r>
            <a:r>
              <a:rPr lang="zh-CN" altLang="en-US" smtClean="0"/>
              <a:t>用户验证证书</a:t>
            </a:r>
            <a:endParaRPr lang="en-US" altLang="zh-CN" smtClean="0"/>
          </a:p>
          <a:p>
            <a:pPr lvl="1"/>
            <a:r>
              <a:rPr lang="zh-CN" altLang="en-US" smtClean="0"/>
              <a:t>验证签名</a:t>
            </a:r>
            <a:endParaRPr lang="zh-CN" altLang="en-US"/>
          </a:p>
        </p:txBody>
      </p:sp>
      <p:sp>
        <p:nvSpPr>
          <p:cNvPr id="3" name="标题 2"/>
          <p:cNvSpPr>
            <a:spLocks noGrp="1"/>
          </p:cNvSpPr>
          <p:nvPr>
            <p:ph type="title"/>
          </p:nvPr>
        </p:nvSpPr>
        <p:spPr/>
        <p:txBody>
          <a:bodyPr/>
          <a:lstStyle/>
          <a:p>
            <a:r>
              <a:rPr lang="zh-CN" altLang="en-US" smtClean="0"/>
              <a:t>公钥管理解决方案</a:t>
            </a:r>
            <a:endParaRPr lang="zh-CN" altLang="en-US"/>
          </a:p>
        </p:txBody>
      </p:sp>
    </p:spTree>
  </p:cSld>
  <p:clrMapOvr>
    <a:masterClrMapping/>
  </p:clrMapOvr>
  <p:transition spd="slow">
    <p:pull/>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zh-CN" altLang="en-US" smtClean="0"/>
              <a:t>数据结构</a:t>
            </a:r>
            <a:endParaRPr lang="zh-CN" altLang="en-US" smtClean="0"/>
          </a:p>
          <a:p>
            <a:pPr lvl="1"/>
            <a:r>
              <a:rPr lang="zh-CN" altLang="en-US" smtClean="0"/>
              <a:t>用户标识</a:t>
            </a:r>
            <a:endParaRPr lang="zh-CN" altLang="en-US" smtClean="0"/>
          </a:p>
          <a:p>
            <a:pPr lvl="1"/>
            <a:r>
              <a:rPr lang="zh-CN" altLang="en-US" smtClean="0"/>
              <a:t>公钥</a:t>
            </a:r>
            <a:endParaRPr lang="zh-CN" altLang="en-US" smtClean="0"/>
          </a:p>
          <a:p>
            <a:pPr lvl="1"/>
            <a:r>
              <a:rPr lang="en-US" altLang="zh-CN" smtClean="0"/>
              <a:t>CA</a:t>
            </a:r>
            <a:r>
              <a:rPr lang="zh-CN" altLang="en-US" smtClean="0"/>
              <a:t>签名</a:t>
            </a:r>
            <a:endParaRPr lang="zh-CN" altLang="en-US" smtClean="0"/>
          </a:p>
          <a:p>
            <a:r>
              <a:rPr lang="zh-CN" altLang="en-US" smtClean="0"/>
              <a:t>存储和分配无需保护</a:t>
            </a:r>
            <a:endParaRPr lang="en-US" altLang="zh-CN" smtClean="0"/>
          </a:p>
          <a:p>
            <a:pPr lvl="1"/>
            <a:r>
              <a:rPr lang="zh-CN" altLang="en-US" smtClean="0"/>
              <a:t>用户通过公钥证书交换各自公钥</a:t>
            </a:r>
            <a:endParaRPr lang="zh-CN" altLang="en-US" smtClean="0"/>
          </a:p>
          <a:p>
            <a:endParaRPr lang="zh-CN" altLang="en-US"/>
          </a:p>
        </p:txBody>
      </p:sp>
      <p:sp>
        <p:nvSpPr>
          <p:cNvPr id="289794" name="Rectangle 2"/>
          <p:cNvSpPr>
            <a:spLocks noGrp="1" noChangeArrowheads="1"/>
          </p:cNvSpPr>
          <p:nvPr>
            <p:ph type="title"/>
          </p:nvPr>
        </p:nvSpPr>
        <p:spPr/>
        <p:txBody>
          <a:bodyPr/>
          <a:lstStyle/>
          <a:p>
            <a:r>
              <a:rPr lang="zh-CN" altLang="en-US" smtClean="0"/>
              <a:t>公钥证书</a:t>
            </a:r>
            <a:endParaRPr lang="zh-CN" altLang="en-US"/>
          </a:p>
        </p:txBody>
      </p:sp>
    </p:spTree>
  </p:cSld>
  <p:clrMapOvr>
    <a:masterClrMapping/>
  </p:clrMapOvr>
  <p:transition spd="slow">
    <p:pull/>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55972" y="1536700"/>
            <a:ext cx="2592387" cy="4406900"/>
            <a:chOff x="755972" y="1536700"/>
            <a:chExt cx="2592387" cy="4406900"/>
          </a:xfrm>
        </p:grpSpPr>
        <p:sp>
          <p:nvSpPr>
            <p:cNvPr id="16386" name="Rectangle 2"/>
            <p:cNvSpPr>
              <a:spLocks noChangeArrowheads="1"/>
            </p:cNvSpPr>
            <p:nvPr/>
          </p:nvSpPr>
          <p:spPr bwMode="auto">
            <a:xfrm>
              <a:off x="1298897" y="2303463"/>
              <a:ext cx="236537" cy="1841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p:nvSpPr>
            <p:cNvPr id="16387" name="Freeform 3"/>
            <p:cNvSpPr/>
            <p:nvPr/>
          </p:nvSpPr>
          <p:spPr bwMode="auto">
            <a:xfrm>
              <a:off x="755972" y="1536700"/>
              <a:ext cx="2592387" cy="750888"/>
            </a:xfrm>
            <a:custGeom>
              <a:avLst/>
              <a:gdLst>
                <a:gd name="T0" fmla="*/ 0 w 2161"/>
                <a:gd name="T1" fmla="*/ 749687 h 625"/>
                <a:gd name="T2" fmla="*/ 748565 w 2161"/>
                <a:gd name="T3" fmla="*/ 0 h 625"/>
                <a:gd name="T4" fmla="*/ 1900204 w 2161"/>
                <a:gd name="T5" fmla="*/ 0 h 625"/>
                <a:gd name="T6" fmla="*/ 2591187 w 2161"/>
                <a:gd name="T7" fmla="*/ 749687 h 625"/>
                <a:gd name="T8" fmla="*/ 0 60000 65536"/>
                <a:gd name="T9" fmla="*/ 0 60000 65536"/>
                <a:gd name="T10" fmla="*/ 0 60000 65536"/>
                <a:gd name="T11" fmla="*/ 0 60000 65536"/>
                <a:gd name="T12" fmla="*/ 0 w 2161"/>
                <a:gd name="T13" fmla="*/ 0 h 625"/>
                <a:gd name="T14" fmla="*/ 2161 w 2161"/>
                <a:gd name="T15" fmla="*/ 625 h 625"/>
              </a:gdLst>
              <a:ahLst/>
              <a:cxnLst>
                <a:cxn ang="T8">
                  <a:pos x="T0" y="T1"/>
                </a:cxn>
                <a:cxn ang="T9">
                  <a:pos x="T2" y="T3"/>
                </a:cxn>
                <a:cxn ang="T10">
                  <a:pos x="T4" y="T5"/>
                </a:cxn>
                <a:cxn ang="T11">
                  <a:pos x="T6" y="T7"/>
                </a:cxn>
              </a:cxnLst>
              <a:rect l="T12" t="T13" r="T14" b="T15"/>
              <a:pathLst>
                <a:path w="2161" h="625">
                  <a:moveTo>
                    <a:pt x="0" y="624"/>
                  </a:moveTo>
                  <a:lnTo>
                    <a:pt x="624" y="0"/>
                  </a:lnTo>
                  <a:lnTo>
                    <a:pt x="1584" y="0"/>
                  </a:lnTo>
                  <a:lnTo>
                    <a:pt x="2160" y="624"/>
                  </a:lnTo>
                </a:path>
              </a:pathLst>
            </a:cu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6388" name="Rectangle 4"/>
            <p:cNvSpPr>
              <a:spLocks noChangeArrowheads="1"/>
            </p:cNvSpPr>
            <p:nvPr/>
          </p:nvSpPr>
          <p:spPr bwMode="auto">
            <a:xfrm>
              <a:off x="760734" y="2289175"/>
              <a:ext cx="2581275" cy="3654425"/>
            </a:xfrm>
            <a:prstGeom prst="rect">
              <a:avLst/>
            </a:prstGeom>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16389" name="Oval 5"/>
            <p:cNvSpPr>
              <a:spLocks noChangeArrowheads="1"/>
            </p:cNvSpPr>
            <p:nvPr/>
          </p:nvSpPr>
          <p:spPr bwMode="auto">
            <a:xfrm>
              <a:off x="1913259" y="1598613"/>
              <a:ext cx="393700" cy="393700"/>
            </a:xfrm>
            <a:prstGeom prst="ellipse">
              <a:avLst/>
            </a:prstGeom>
            <a:solidFill>
              <a:srgbClr val="FFFFA3"/>
            </a:solidFill>
            <a:ln w="12700">
              <a:solidFill>
                <a:schemeClr val="bg2"/>
              </a:solidFill>
              <a:round/>
            </a:ln>
          </p:spPr>
          <p:txBody>
            <a:bodyPr wrap="none" anchor="ctr"/>
            <a:lstStyle/>
            <a:p>
              <a:endParaRPr lang="zh-CN" altLang="en-US"/>
            </a:p>
          </p:txBody>
        </p:sp>
        <p:sp>
          <p:nvSpPr>
            <p:cNvPr id="16390" name="Rectangle 6"/>
            <p:cNvSpPr>
              <a:spLocks noChangeArrowheads="1"/>
            </p:cNvSpPr>
            <p:nvPr/>
          </p:nvSpPr>
          <p:spPr bwMode="auto">
            <a:xfrm>
              <a:off x="981769" y="2524125"/>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spcBef>
                  <a:spcPct val="50000"/>
                </a:spcBef>
              </a:pPr>
              <a:r>
                <a:rPr kumimoji="0" lang="zh-CN" altLang="en-US" sz="1800" b="1">
                  <a:solidFill>
                    <a:srgbClr val="333399"/>
                  </a:solidFill>
                  <a:latin typeface="Arial" panose="02080604020202020204" pitchFamily="34" charset="0"/>
                </a:rPr>
                <a:t>证书序列号 </a:t>
              </a:r>
              <a:r>
                <a:rPr kumimoji="0" lang="en-US" altLang="zh-CN" sz="1800" b="1">
                  <a:solidFill>
                    <a:srgbClr val="333399"/>
                  </a:solidFill>
                  <a:latin typeface="Arial" panose="02080604020202020204" pitchFamily="34" charset="0"/>
                </a:rPr>
                <a:t>xxxxx</a:t>
              </a:r>
              <a:r>
                <a:rPr kumimoji="0" lang="en-US" altLang="zh-CN" sz="1000" b="1">
                  <a:solidFill>
                    <a:srgbClr val="333399"/>
                  </a:solidFill>
                  <a:latin typeface="Arial" panose="02080604020202020204" pitchFamily="34" charset="0"/>
                </a:rPr>
                <a:t>:</a:t>
              </a:r>
              <a:endParaRPr kumimoji="0" lang="en-US" altLang="zh-CN" sz="1000" b="1">
                <a:latin typeface="Arial" panose="02080604020202020204" pitchFamily="34" charset="0"/>
              </a:endParaRPr>
            </a:p>
          </p:txBody>
        </p:sp>
        <p:sp>
          <p:nvSpPr>
            <p:cNvPr id="16391" name="Rectangle 7"/>
            <p:cNvSpPr>
              <a:spLocks noChangeArrowheads="1"/>
            </p:cNvSpPr>
            <p:nvPr/>
          </p:nvSpPr>
          <p:spPr bwMode="auto">
            <a:xfrm>
              <a:off x="862334" y="2974975"/>
              <a:ext cx="2379663" cy="366713"/>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800" b="1">
                  <a:solidFill>
                    <a:srgbClr val="FFFF00"/>
                  </a:solidFill>
                  <a:latin typeface="Arial" panose="02080604020202020204" pitchFamily="34" charset="0"/>
                </a:rPr>
                <a:t>有效期</a:t>
              </a:r>
              <a:r>
                <a:rPr kumimoji="0" lang="en-US" altLang="zh-CN" sz="800" b="1">
                  <a:solidFill>
                    <a:srgbClr val="FFFF00"/>
                  </a:solidFill>
                  <a:latin typeface="Arial" panose="02080604020202020204" pitchFamily="34" charset="0"/>
                </a:rPr>
                <a:t>:  Nov.08,2001 - Nov.08,2008</a:t>
              </a:r>
              <a:endParaRPr kumimoji="0" lang="en-US" altLang="zh-CN" sz="800" b="1">
                <a:solidFill>
                  <a:srgbClr val="FFFF00"/>
                </a:solidFill>
                <a:latin typeface="Arial" panose="02080604020202020204" pitchFamily="34" charset="0"/>
              </a:endParaRPr>
            </a:p>
          </p:txBody>
        </p:sp>
        <p:sp>
          <p:nvSpPr>
            <p:cNvPr id="16392" name="Rectangle 8"/>
            <p:cNvSpPr>
              <a:spLocks noChangeArrowheads="1"/>
            </p:cNvSpPr>
            <p:nvPr/>
          </p:nvSpPr>
          <p:spPr bwMode="auto">
            <a:xfrm>
              <a:off x="862334" y="3461457"/>
              <a:ext cx="2371725" cy="83163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600" b="1" smtClean="0">
                  <a:solidFill>
                    <a:srgbClr val="333399"/>
                  </a:solidFill>
                  <a:latin typeface="Arial" panose="02080604020202020204" pitchFamily="34" charset="0"/>
                </a:rPr>
                <a:t>用户名</a:t>
              </a:r>
              <a:br>
                <a:rPr kumimoji="0" lang="zh-CN" altLang="en-US" sz="1600" b="1" smtClean="0">
                  <a:solidFill>
                    <a:srgbClr val="333399"/>
                  </a:solidFill>
                  <a:latin typeface="Arial" panose="02080604020202020204" pitchFamily="34" charset="0"/>
                </a:rPr>
              </a:br>
              <a:r>
                <a:rPr kumimoji="0" lang="zh-CN" altLang="en-US" sz="1600" b="1" smtClean="0">
                  <a:solidFill>
                    <a:srgbClr val="333399"/>
                  </a:solidFill>
                  <a:latin typeface="Arial" panose="02080604020202020204" pitchFamily="34" charset="0"/>
                </a:rPr>
                <a:t>组织名</a:t>
              </a:r>
              <a:endParaRPr kumimoji="0" lang="en-US" altLang="zh-CN" sz="1600" b="1" smtClean="0">
                <a:solidFill>
                  <a:srgbClr val="333399"/>
                </a:solidFill>
                <a:latin typeface="Arial" panose="02080604020202020204" pitchFamily="34" charset="0"/>
              </a:endParaRPr>
            </a:p>
            <a:p>
              <a:pPr>
                <a:spcBef>
                  <a:spcPts val="0"/>
                </a:spcBef>
              </a:pPr>
              <a:r>
                <a:rPr lang="zh-CN" altLang="en-US" sz="1600" b="1">
                  <a:solidFill>
                    <a:srgbClr val="333399"/>
                  </a:solidFill>
                </a:rPr>
                <a:t>部门</a:t>
              </a:r>
              <a:endParaRPr lang="zh-CN" altLang="en-US" sz="1600" b="1">
                <a:solidFill>
                  <a:srgbClr val="333399"/>
                </a:solidFill>
              </a:endParaRPr>
            </a:p>
          </p:txBody>
        </p:sp>
        <p:sp>
          <p:nvSpPr>
            <p:cNvPr id="16393" name="Rectangle 9"/>
            <p:cNvSpPr>
              <a:spLocks noChangeArrowheads="1"/>
            </p:cNvSpPr>
            <p:nvPr/>
          </p:nvSpPr>
          <p:spPr bwMode="auto">
            <a:xfrm>
              <a:off x="2121222" y="5214938"/>
              <a:ext cx="873125" cy="3365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0" lang="en-US" altLang="zh-CN" sz="1600" b="1">
                  <a:solidFill>
                    <a:srgbClr val="FFFF00"/>
                  </a:solidFill>
                  <a:latin typeface="Arial" panose="02080604020202020204" pitchFamily="34" charset="0"/>
                </a:rPr>
                <a:t>Status:</a:t>
              </a:r>
              <a:endParaRPr kumimoji="0" lang="en-US" altLang="zh-CN" sz="1600" b="1">
                <a:solidFill>
                  <a:schemeClr val="accent1"/>
                </a:solidFill>
                <a:latin typeface="Arial" panose="02080604020202020204" pitchFamily="34" charset="0"/>
              </a:endParaRPr>
            </a:p>
          </p:txBody>
        </p:sp>
        <p:sp>
          <p:nvSpPr>
            <p:cNvPr id="16395" name="Line 11"/>
            <p:cNvSpPr>
              <a:spLocks noChangeShapeType="1"/>
            </p:cNvSpPr>
            <p:nvPr/>
          </p:nvSpPr>
          <p:spPr bwMode="auto">
            <a:xfrm>
              <a:off x="755972" y="5191125"/>
              <a:ext cx="2590800" cy="0"/>
            </a:xfrm>
            <a:prstGeom prst="line">
              <a:avLst/>
            </a:prstGeom>
            <a:noFill/>
            <a:ln w="25400">
              <a:solidFill>
                <a:schemeClr val="bg2"/>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Oval 13"/>
            <p:cNvSpPr>
              <a:spLocks noChangeArrowheads="1"/>
            </p:cNvSpPr>
            <p:nvPr/>
          </p:nvSpPr>
          <p:spPr bwMode="auto">
            <a:xfrm>
              <a:off x="1894209" y="1590675"/>
              <a:ext cx="431800" cy="422275"/>
            </a:xfrm>
            <a:prstGeom prst="ellipse">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endParaRPr lang="zh-CN" altLang="en-US"/>
            </a:p>
          </p:txBody>
        </p:sp>
      </p:grpSp>
      <p:sp>
        <p:nvSpPr>
          <p:cNvPr id="16394" name="Rectangle 10"/>
          <p:cNvSpPr>
            <a:spLocks noChangeArrowheads="1"/>
          </p:cNvSpPr>
          <p:nvPr/>
        </p:nvSpPr>
        <p:spPr bwMode="auto">
          <a:xfrm>
            <a:off x="909761" y="4398963"/>
            <a:ext cx="2255838" cy="85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anose="02080604020202020204" pitchFamily="34" charset="0"/>
              </a:rPr>
              <a:t>公钥</a:t>
            </a:r>
            <a:r>
              <a:rPr kumimoji="0" lang="en-US" altLang="zh-CN" b="1">
                <a:solidFill>
                  <a:srgbClr val="333399"/>
                </a:solidFill>
                <a:latin typeface="Arial" panose="02080604020202020204" pitchFamily="34" charset="0"/>
              </a:rPr>
              <a:t>:</a:t>
            </a:r>
            <a:r>
              <a:rPr kumimoji="0" lang="en-US" altLang="zh-CN" sz="1050" b="1">
                <a:latin typeface="Arial" panose="02080604020202020204" pitchFamily="34" charset="0"/>
              </a:rPr>
              <a:t> </a:t>
            </a:r>
            <a:r>
              <a:rPr kumimoji="0" lang="en-US" altLang="zh-CN" sz="1050" b="1">
                <a:solidFill>
                  <a:srgbClr val="3333CC"/>
                </a:solidFill>
                <a:latin typeface="Arial" panose="02080604020202020204" pitchFamily="34" charset="0"/>
              </a:rPr>
              <a:t>ie86502hhd009dkias736ed55ewfgk98dszbcvcqm85k309nviidywtoofkkr2834kl</a:t>
            </a:r>
            <a:endParaRPr kumimoji="0" lang="en-US" altLang="zh-CN" sz="1050" b="1">
              <a:solidFill>
                <a:srgbClr val="3333CC"/>
              </a:solidFill>
              <a:latin typeface="Arial" panose="02080604020202020204" pitchFamily="34" charset="0"/>
            </a:endParaRPr>
          </a:p>
        </p:txBody>
      </p:sp>
      <p:sp>
        <p:nvSpPr>
          <p:cNvPr id="16396" name="Rectangle 12"/>
          <p:cNvSpPr>
            <a:spLocks noChangeArrowheads="1"/>
          </p:cNvSpPr>
          <p:nvPr/>
        </p:nvSpPr>
        <p:spPr bwMode="auto">
          <a:xfrm>
            <a:off x="862334" y="5538076"/>
            <a:ext cx="237013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anose="02080604020202020204" pitchFamily="34" charset="0"/>
              </a:rPr>
              <a:t>签名信息</a:t>
            </a:r>
            <a:endParaRPr kumimoji="0" lang="zh-CN" altLang="en-US" b="1">
              <a:solidFill>
                <a:srgbClr val="3333CC"/>
              </a:solidFill>
              <a:latin typeface="Arial" panose="02080604020202020204" pitchFamily="34" charset="0"/>
            </a:endParaRPr>
          </a:p>
        </p:txBody>
      </p:sp>
      <p:grpSp>
        <p:nvGrpSpPr>
          <p:cNvPr id="7" name="组合 6"/>
          <p:cNvGrpSpPr/>
          <p:nvPr/>
        </p:nvGrpSpPr>
        <p:grpSpPr>
          <a:xfrm>
            <a:off x="2527003" y="1497013"/>
            <a:ext cx="4023344" cy="3395049"/>
            <a:chOff x="2156794" y="1497013"/>
            <a:chExt cx="4023344" cy="3395049"/>
          </a:xfrm>
        </p:grpSpPr>
        <p:sp>
          <p:nvSpPr>
            <p:cNvPr id="16399" name="Line 15"/>
            <p:cNvSpPr>
              <a:spLocks noChangeShapeType="1"/>
            </p:cNvSpPr>
            <p:nvPr/>
          </p:nvSpPr>
          <p:spPr bwMode="auto">
            <a:xfrm rot="872590" flipH="1">
              <a:off x="2156794" y="1921669"/>
              <a:ext cx="2796980" cy="2970393"/>
            </a:xfrm>
            <a:prstGeom prst="line">
              <a:avLst/>
            </a:prstGeom>
            <a:noFill/>
            <a:ln w="57150">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00" name="Group 16"/>
            <p:cNvGrpSpPr/>
            <p:nvPr/>
          </p:nvGrpSpPr>
          <p:grpSpPr bwMode="auto">
            <a:xfrm>
              <a:off x="3570288" y="1497013"/>
              <a:ext cx="2609850" cy="1238250"/>
              <a:chOff x="2249" y="943"/>
              <a:chExt cx="1644" cy="780"/>
            </a:xfrm>
          </p:grpSpPr>
          <p:sp>
            <p:nvSpPr>
              <p:cNvPr id="16412" name="Text Box 17"/>
              <p:cNvSpPr txBox="1">
                <a:spLocks noChangeArrowheads="1"/>
              </p:cNvSpPr>
              <p:nvPr/>
            </p:nvSpPr>
            <p:spPr bwMode="auto">
              <a:xfrm>
                <a:off x="2249" y="943"/>
                <a:ext cx="1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anose="02080604020202020204" pitchFamily="34" charset="0"/>
                  </a:rPr>
                  <a:t>公钥</a:t>
                </a:r>
                <a:endParaRPr kumimoji="0" lang="zh-CN" altLang="en-US" sz="2000" b="1">
                  <a:latin typeface="Arial" panose="02080604020202020204" pitchFamily="34" charset="0"/>
                </a:endParaRPr>
              </a:p>
            </p:txBody>
          </p:sp>
          <p:pic>
            <p:nvPicPr>
              <p:cNvPr id="16413" name="Picture 18" descr="key-gree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8" y="1139"/>
                <a:ext cx="1285"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6411" name="Picture 22" descr="CA-RSA-tra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3359" y="3657600"/>
            <a:ext cx="282098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5"/>
          <p:cNvSpPr>
            <a:spLocks noGrp="1"/>
          </p:cNvSpPr>
          <p:nvPr>
            <p:ph type="title"/>
          </p:nvPr>
        </p:nvSpPr>
        <p:spPr/>
        <p:txBody>
          <a:bodyPr/>
          <a:lstStyle/>
          <a:p>
            <a:r>
              <a:rPr lang="zh-CN" altLang="en-US" smtClean="0"/>
              <a:t>公钥证书</a:t>
            </a:r>
            <a:endParaRPr lang="zh-CN" altLang="en-US"/>
          </a:p>
        </p:txBody>
      </p:sp>
      <p:grpSp>
        <p:nvGrpSpPr>
          <p:cNvPr id="11" name="组合 10"/>
          <p:cNvGrpSpPr/>
          <p:nvPr/>
        </p:nvGrpSpPr>
        <p:grpSpPr>
          <a:xfrm>
            <a:off x="2503809" y="4621213"/>
            <a:ext cx="3446463" cy="1322387"/>
            <a:chOff x="2503809" y="4621213"/>
            <a:chExt cx="3446463" cy="1322387"/>
          </a:xfrm>
        </p:grpSpPr>
        <p:sp>
          <p:nvSpPr>
            <p:cNvPr id="16409" name="Line 23"/>
            <p:cNvSpPr>
              <a:spLocks noChangeShapeType="1"/>
            </p:cNvSpPr>
            <p:nvPr/>
          </p:nvSpPr>
          <p:spPr bwMode="auto">
            <a:xfrm flipH="1">
              <a:off x="2503809" y="4621213"/>
              <a:ext cx="3446463" cy="992188"/>
            </a:xfrm>
            <a:prstGeom prst="line">
              <a:avLst/>
            </a:prstGeom>
            <a:noFill/>
            <a:ln w="57150">
              <a:solidFill>
                <a:srgbClr val="FF00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圆角矩形标注 8"/>
            <p:cNvSpPr/>
            <p:nvPr/>
          </p:nvSpPr>
          <p:spPr>
            <a:xfrm>
              <a:off x="4165128" y="5383213"/>
              <a:ext cx="838920" cy="560387"/>
            </a:xfrm>
            <a:prstGeom prst="wedgeRoundRectCallout">
              <a:avLst>
                <a:gd name="adj1" fmla="val -109393"/>
                <a:gd name="adj2" fmla="val -5648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smtClean="0">
                  <a:solidFill>
                    <a:srgbClr val="C00000"/>
                  </a:solidFill>
                </a:rPr>
                <a:t>私钥签名</a:t>
              </a:r>
              <a:endParaRPr lang="zh-CN" altLang="en-US" sz="2000" b="1">
                <a:solidFill>
                  <a:srgbClr val="C00000"/>
                </a:solidFill>
              </a:endParaRPr>
            </a:p>
          </p:txBody>
        </p:sp>
      </p:grpSp>
      <p:grpSp>
        <p:nvGrpSpPr>
          <p:cNvPr id="12" name="组合 11"/>
          <p:cNvGrpSpPr/>
          <p:nvPr/>
        </p:nvGrpSpPr>
        <p:grpSpPr>
          <a:xfrm>
            <a:off x="4256401" y="1627699"/>
            <a:ext cx="3834252" cy="2030412"/>
            <a:chOff x="5633600" y="1793592"/>
            <a:chExt cx="3834252" cy="2030412"/>
          </a:xfrm>
        </p:grpSpPr>
        <p:grpSp>
          <p:nvGrpSpPr>
            <p:cNvPr id="38" name="Group 24"/>
            <p:cNvGrpSpPr/>
            <p:nvPr/>
          </p:nvGrpSpPr>
          <p:grpSpPr bwMode="auto">
            <a:xfrm>
              <a:off x="6610352" y="2471739"/>
              <a:ext cx="2857500" cy="1192213"/>
              <a:chOff x="4164" y="1557"/>
              <a:chExt cx="1800" cy="751"/>
            </a:xfrm>
          </p:grpSpPr>
          <p:sp>
            <p:nvSpPr>
              <p:cNvPr id="39" name="Text Box 25"/>
              <p:cNvSpPr txBox="1">
                <a:spLocks noChangeArrowheads="1"/>
              </p:cNvSpPr>
              <p:nvPr/>
            </p:nvSpPr>
            <p:spPr bwMode="auto">
              <a:xfrm>
                <a:off x="4608" y="2020"/>
                <a:ext cx="1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anose="02080604020202020204" pitchFamily="34" charset="0"/>
                  </a:rPr>
                  <a:t>私钥</a:t>
                </a:r>
                <a:endParaRPr kumimoji="0" lang="zh-CN" altLang="en-US" b="1">
                  <a:latin typeface="!Neo'k Oz Handicraft" pitchFamily="66" charset="0"/>
                </a:endParaRPr>
              </a:p>
            </p:txBody>
          </p:sp>
          <p:pic>
            <p:nvPicPr>
              <p:cNvPr id="40" name="Picture 26" descr="red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4164" y="1557"/>
                <a:ext cx="126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Oval 27"/>
            <p:cNvSpPr>
              <a:spLocks noChangeArrowheads="1"/>
            </p:cNvSpPr>
            <p:nvPr/>
          </p:nvSpPr>
          <p:spPr bwMode="auto">
            <a:xfrm>
              <a:off x="5633600" y="1793592"/>
              <a:ext cx="3357563" cy="2030412"/>
            </a:xfrm>
            <a:prstGeom prst="ellipse">
              <a:avLst/>
            </a:prstGeom>
            <a:noFill/>
            <a:ln w="57150">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6394"/>
                                        </p:tgtEl>
                                        <p:attrNameLst>
                                          <p:attrName>style.visibility</p:attrName>
                                        </p:attrNameLst>
                                      </p:cBhvr>
                                      <p:to>
                                        <p:strVal val="visible"/>
                                      </p:to>
                                    </p:set>
                                    <p:anim calcmode="lin" valueType="num">
                                      <p:cBhvr additive="base">
                                        <p:cTn id="22" dur="500" fill="hold"/>
                                        <p:tgtEl>
                                          <p:spTgt spid="16394"/>
                                        </p:tgtEl>
                                        <p:attrNameLst>
                                          <p:attrName>ppt_x</p:attrName>
                                        </p:attrNameLst>
                                      </p:cBhvr>
                                      <p:tavLst>
                                        <p:tav tm="0">
                                          <p:val>
                                            <p:strVal val="#ppt_x"/>
                                          </p:val>
                                        </p:tav>
                                        <p:tav tm="100000">
                                          <p:val>
                                            <p:strVal val="#ppt_x"/>
                                          </p:val>
                                        </p:tav>
                                      </p:tavLst>
                                    </p:anim>
                                    <p:anim calcmode="lin" valueType="num">
                                      <p:cBhvr additive="base">
                                        <p:cTn id="23"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411"/>
                                        </p:tgtEl>
                                        <p:attrNameLst>
                                          <p:attrName>style.visibility</p:attrName>
                                        </p:attrNameLst>
                                      </p:cBhvr>
                                      <p:to>
                                        <p:strVal val="visible"/>
                                      </p:to>
                                    </p:set>
                                    <p:anim calcmode="lin" valueType="num">
                                      <p:cBhvr additive="base">
                                        <p:cTn id="28" dur="500" fill="hold"/>
                                        <p:tgtEl>
                                          <p:spTgt spid="16411"/>
                                        </p:tgtEl>
                                        <p:attrNameLst>
                                          <p:attrName>ppt_x</p:attrName>
                                        </p:attrNameLst>
                                      </p:cBhvr>
                                      <p:tavLst>
                                        <p:tav tm="0">
                                          <p:val>
                                            <p:strVal val="#ppt_x"/>
                                          </p:val>
                                        </p:tav>
                                        <p:tav tm="100000">
                                          <p:val>
                                            <p:strVal val="#ppt_x"/>
                                          </p:val>
                                        </p:tav>
                                      </p:tavLst>
                                    </p:anim>
                                    <p:anim calcmode="lin" valueType="num">
                                      <p:cBhvr additive="base">
                                        <p:cTn id="29"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396"/>
                                        </p:tgtEl>
                                        <p:attrNameLst>
                                          <p:attrName>style.visibility</p:attrName>
                                        </p:attrNameLst>
                                      </p:cBhvr>
                                      <p:to>
                                        <p:strVal val="visible"/>
                                      </p:to>
                                    </p:set>
                                    <p:anim calcmode="lin" valueType="num">
                                      <p:cBhvr additive="base">
                                        <p:cTn id="34" dur="500" fill="hold"/>
                                        <p:tgtEl>
                                          <p:spTgt spid="16396"/>
                                        </p:tgtEl>
                                        <p:attrNameLst>
                                          <p:attrName>ppt_x</p:attrName>
                                        </p:attrNameLst>
                                      </p:cBhvr>
                                      <p:tavLst>
                                        <p:tav tm="0">
                                          <p:val>
                                            <p:strVal val="#ppt_x"/>
                                          </p:val>
                                        </p:tav>
                                        <p:tav tm="100000">
                                          <p:val>
                                            <p:strVal val="#ppt_x"/>
                                          </p:val>
                                        </p:tav>
                                      </p:tavLst>
                                    </p:anim>
                                    <p:anim calcmode="lin" valueType="num">
                                      <p:cBhvr additive="base">
                                        <p:cTn id="35"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p:bldP spid="16396"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𝐶</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𝐷</m:t>
                        </m:r>
                      </m:e>
                      <m:sub>
                        <m:sSub>
                          <m:sSubPr>
                            <m:ctrlPr>
                              <a:rPr lang="en-US" altLang="zh-CN" b="0" i="1" smtClean="0">
                                <a:latin typeface="Cambria Math" panose="02040503050406030204" pitchFamily="18" charset="0"/>
                              </a:rPr>
                            </m:ctrlPr>
                          </m:sSubPr>
                          <m:e>
                            <m:r>
                              <a:rPr lang="en-US" altLang="zh-CN" b="0" i="1" smtClean="0">
                                <a:latin typeface="Cambria Math"/>
                              </a:rPr>
                              <m:t>𝐾𝑅</m:t>
                            </m:r>
                          </m:e>
                          <m:sub>
                            <m:r>
                              <a:rPr lang="en-US" altLang="zh-CN" b="0" i="1" smtClean="0">
                                <a:latin typeface="Cambria Math"/>
                              </a:rPr>
                              <m:t>𝐶𝐴</m:t>
                            </m:r>
                          </m:sub>
                        </m:sSub>
                      </m:sub>
                    </m:sSub>
                    <m:r>
                      <a:rPr lang="en-US" altLang="zh-CN" b="0" i="1" smtClean="0">
                        <a:latin typeface="Cambria Math"/>
                      </a:rPr>
                      <m:t>[</m:t>
                    </m:r>
                    <m:r>
                      <a:rPr lang="en-US" altLang="zh-CN" b="0" i="1" smtClean="0">
                        <a:latin typeface="Cambria Math"/>
                      </a:rPr>
                      <m:t>𝑇</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𝐼𝐷</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𝐾𝑈</m:t>
                        </m:r>
                      </m:e>
                      <m:sub>
                        <m:r>
                          <a:rPr lang="en-US" altLang="zh-CN" b="0" i="1" smtClean="0">
                            <a:latin typeface="Cambria Math"/>
                          </a:rPr>
                          <m:t>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b="0" i="1" smtClean="0">
                            <a:latin typeface="Cambria Math"/>
                          </a:rPr>
                          <m:t>𝐶</m:t>
                        </m:r>
                        <m:r>
                          <a:rPr lang="en-US" altLang="zh-CN" i="1">
                            <a:latin typeface="Cambria Math"/>
                          </a:rPr>
                          <m:t>𝐴</m:t>
                        </m:r>
                      </m:sub>
                    </m:sSub>
                    <m:r>
                      <a:rPr lang="en-US" altLang="zh-CN" b="0" i="1" smtClean="0">
                        <a:latin typeface="Cambria Math"/>
                      </a:rPr>
                      <m:t>]</m:t>
                    </m:r>
                  </m:oMath>
                </a14:m>
                <a:endParaRPr lang="zh-CN" altLang="en-US"/>
              </a:p>
              <a:p>
                <a:pPr lvl="1"/>
                <a:r>
                  <a:rPr lang="zh-CN" altLang="en-US" smtClean="0"/>
                  <a:t>时</a:t>
                </a:r>
                <a:r>
                  <a:rPr lang="zh-CN" altLang="en-US"/>
                  <a:t>戳</a:t>
                </a:r>
                <a:r>
                  <a:rPr lang="en-US" altLang="zh-CN"/>
                  <a:t>T</a:t>
                </a:r>
                <a:r>
                  <a:rPr lang="zh-CN" altLang="en-US"/>
                  <a:t>保证</a:t>
                </a:r>
                <a:r>
                  <a:rPr lang="zh-CN" altLang="en-US" smtClean="0"/>
                  <a:t>证书时效性</a:t>
                </a:r>
                <a:r>
                  <a:rPr lang="zh-CN" altLang="en-US"/>
                  <a:t>，防止重放旧证书。</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𝐶</m:t>
                        </m:r>
                      </m:e>
                      <m:sub>
                        <m:r>
                          <a:rPr lang="en-US" altLang="zh-CN" i="1">
                            <a:latin typeface="Cambria Math"/>
                          </a:rPr>
                          <m:t>𝐴</m:t>
                        </m:r>
                      </m:sub>
                    </m:sSub>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e>
                    </m:d>
                    <m:r>
                      <a:rPr lang="en-US" altLang="zh-CN" b="0" i="1" smtClean="0">
                        <a:latin typeface="Cambria Math"/>
                      </a:rPr>
                      <m:t>||</m:t>
                    </m:r>
                    <m:sSub>
                      <m:sSubPr>
                        <m:ctrlPr>
                          <a:rPr lang="en-US" altLang="zh-CN" i="1">
                            <a:latin typeface="Cambria Math" panose="02040503050406030204" pitchFamily="18" charset="0"/>
                          </a:rPr>
                        </m:ctrlPr>
                      </m:sSubPr>
                      <m:e>
                        <m:r>
                          <a:rPr lang="en-US" altLang="zh-CN" b="0" i="1" smtClean="0">
                            <a:latin typeface="Cambria Math"/>
                          </a:rPr>
                          <m:t>𝑆𝑖𝑔</m:t>
                        </m:r>
                      </m:e>
                      <m:sub>
                        <m:r>
                          <a:rPr lang="en-US" altLang="zh-CN" i="1">
                            <a:latin typeface="Cambria Math"/>
                          </a:rPr>
                          <m:t>𝐶𝐴</m:t>
                        </m:r>
                      </m:sub>
                    </m:sSub>
                  </m:oMath>
                </a14:m>
                <a:endParaRPr lang="en-US" altLang="zh-CN"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𝑆𝑖𝑔</m:t>
                        </m:r>
                      </m:e>
                      <m:sub>
                        <m:r>
                          <a:rPr lang="en-US" altLang="zh-CN" i="1">
                            <a:latin typeface="Cambria Math"/>
                          </a:rPr>
                          <m:t>𝐶𝐴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𝑅</m:t>
                            </m:r>
                          </m:e>
                          <m:sub>
                            <m:r>
                              <a:rPr lang="en-US" altLang="zh-CN" i="1">
                                <a:latin typeface="Cambria Math"/>
                              </a:rPr>
                              <m:t>𝐶𝐴</m:t>
                            </m:r>
                          </m:sub>
                        </m:sSub>
                      </m:sub>
                    </m:sSub>
                    <m:d>
                      <m:dPr>
                        <m:ctrlPr>
                          <a:rPr lang="en-US" altLang="zh-CN" b="0" i="1" smtClean="0">
                            <a:latin typeface="Cambria Math" panose="02040503050406030204" pitchFamily="18" charset="0"/>
                          </a:rPr>
                        </m:ctrlPr>
                      </m:dPr>
                      <m:e>
                        <m:r>
                          <a:rPr lang="en-US" altLang="zh-CN" b="0" i="1" smtClean="0">
                            <a:latin typeface="Cambria Math"/>
                          </a:rPr>
                          <m:t>𝐻</m:t>
                        </m:r>
                      </m:e>
                    </m:d>
                  </m:oMath>
                </a14:m>
                <a:endParaRPr lang="en-US" altLang="zh-CN" b="0" smtClean="0"/>
              </a:p>
              <a:p>
                <a14:m>
                  <m:oMath xmlns:m="http://schemas.openxmlformats.org/officeDocument/2006/math">
                    <m:r>
                      <a:rPr lang="en-US" altLang="zh-CN" i="1">
                        <a:latin typeface="Cambria Math"/>
                      </a:rPr>
                      <m:t>𝐻</m:t>
                    </m:r>
                    <m:r>
                      <a:rPr lang="en-US" altLang="zh-CN" b="0" i="1" smtClean="0">
                        <a:latin typeface="Cambria Math"/>
                      </a:rPr>
                      <m:t>=</m:t>
                    </m:r>
                    <m:r>
                      <a:rPr lang="en-US" altLang="zh-CN" b="0" i="1" smtClean="0">
                        <a:latin typeface="Cambria Math"/>
                      </a:rPr>
                      <m:t>h𝑎𝑠h</m:t>
                    </m:r>
                    <m:r>
                      <a:rPr lang="en-US" altLang="zh-CN" b="0" i="1" smtClean="0">
                        <a:latin typeface="Cambria Math"/>
                      </a:rPr>
                      <m:t>([</m:t>
                    </m:r>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r>
                      <a:rPr lang="en-US" altLang="zh-CN" i="1">
                        <a:latin typeface="Cambria Math"/>
                      </a:rPr>
                      <m:t>]</m:t>
                    </m:r>
                    <m:r>
                      <a:rPr lang="en-US" altLang="zh-CN" b="0" i="1" smtClean="0">
                        <a:latin typeface="Cambria Math"/>
                      </a:rPr>
                      <m:t>)</m:t>
                    </m:r>
                    <m:r>
                      <a:rPr lang="en-US" altLang="zh-CN" i="1">
                        <a:latin typeface="Cambria Math"/>
                      </a:rPr>
                      <m:t> </m:t>
                    </m:r>
                  </m:oMath>
                </a14:m>
                <a:endParaRPr lang="en-US" altLang="zh-CN" smtClean="0"/>
              </a:p>
              <a:p>
                <a:r>
                  <a:rPr lang="zh-CN" altLang="en-US" smtClean="0"/>
                  <a:t>证书验证：</a:t>
                </a:r>
                <a:endParaRPr lang="en-US" altLang="zh-CN" i="1" smtClean="0">
                  <a:latin typeface="Cambria Math"/>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𝐸</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𝑈</m:t>
                            </m:r>
                          </m:e>
                          <m:sub>
                            <m:r>
                              <a:rPr lang="en-US" altLang="zh-CN" i="1">
                                <a:latin typeface="Cambria Math"/>
                              </a:rPr>
                              <m:t>𝐶𝐴</m:t>
                            </m:r>
                          </m:sub>
                        </m:sSub>
                      </m:sub>
                    </m:sSub>
                    <m:d>
                      <m:dPr>
                        <m:ctrlPr>
                          <a:rPr lang="en-US" altLang="zh-CN" i="1">
                            <a:latin typeface="Cambria Math" panose="02040503050406030204" pitchFamily="18" charset="0"/>
                          </a:rPr>
                        </m:ctrlPr>
                      </m:dPr>
                      <m:e>
                        <m:r>
                          <a:rPr lang="en-US" altLang="zh-CN" i="1">
                            <a:latin typeface="Cambria Math"/>
                          </a:rPr>
                          <m:t>𝐻</m:t>
                        </m:r>
                      </m:e>
                    </m:d>
                  </m:oMath>
                </a14:m>
                <a:endParaRPr lang="en-US" altLang="zh-CN"/>
              </a:p>
              <a:p>
                <a:pPr lvl="1"/>
                <a:r>
                  <a:rPr lang="en-US" altLang="zh-CN" smtClean="0"/>
                  <a:t>CA</a:t>
                </a:r>
                <a:r>
                  <a:rPr lang="zh-CN" altLang="en-US" smtClean="0"/>
                  <a:t>公钥获取：</a:t>
                </a:r>
                <a:r>
                  <a:rPr lang="en-US" altLang="zh-CN" smtClean="0"/>
                  <a:t>CA</a:t>
                </a:r>
                <a:r>
                  <a:rPr lang="zh-CN" altLang="en-US" smtClean="0"/>
                  <a:t>证书</a:t>
                </a:r>
                <a:endParaRPr lang="en-US" altLang="zh-CN" smtClean="0"/>
              </a:p>
              <a:p>
                <a:endParaRPr lang="zh-CN" altLang="en-US"/>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lstStyle/>
          <a:p>
            <a:r>
              <a:rPr lang="zh-CN" altLang="en-US" smtClean="0"/>
              <a:t>公钥证书形式</a:t>
            </a:r>
            <a:endParaRPr lang="zh-CN" altLang="en-US"/>
          </a:p>
        </p:txBody>
      </p:sp>
    </p:spTree>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428" name="Rectangle 180"/>
          <p:cNvSpPr>
            <a:spLocks noGrp="1" noChangeArrowheads="1"/>
          </p:cNvSpPr>
          <p:nvPr>
            <p:ph type="title"/>
          </p:nvPr>
        </p:nvSpPr>
        <p:spPr>
          <a:xfrm>
            <a:off x="457200" y="-171400"/>
            <a:ext cx="8229600" cy="1143000"/>
          </a:xfrm>
        </p:spPr>
        <p:txBody>
          <a:bodyPr/>
          <a:lstStyle/>
          <a:p>
            <a:r>
              <a:rPr lang="zh-CN" altLang="en-US" smtClean="0"/>
              <a:t>安全服务与安全机制的关系（续）</a:t>
            </a:r>
            <a:endParaRPr lang="zh-CN" altLang="en-US"/>
          </a:p>
        </p:txBody>
      </p:sp>
      <p:graphicFrame>
        <p:nvGraphicFramePr>
          <p:cNvPr id="565445" name="Group 197"/>
          <p:cNvGraphicFramePr>
            <a:graphicFrameLocks noGrp="1"/>
          </p:cNvGraphicFramePr>
          <p:nvPr/>
        </p:nvGraphicFramePr>
        <p:xfrm>
          <a:off x="322263" y="788248"/>
          <a:ext cx="8497887" cy="5593080"/>
        </p:xfrm>
        <a:graphic>
          <a:graphicData uri="http://schemas.openxmlformats.org/drawingml/2006/table">
            <a:tbl>
              <a:tblPr/>
              <a:tblGrid>
                <a:gridCol w="581025"/>
                <a:gridCol w="2068512"/>
                <a:gridCol w="762000"/>
                <a:gridCol w="914400"/>
                <a:gridCol w="749300"/>
                <a:gridCol w="758825"/>
                <a:gridCol w="606425"/>
                <a:gridCol w="755650"/>
                <a:gridCol w="611188"/>
                <a:gridCol w="690562"/>
              </a:tblGrid>
              <a:tr h="474663">
                <a:tc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机制</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服务</a:t>
                      </a:r>
                      <a:endParaRPr kumimoji="0" lang="zh-CN" altLang="en-US" sz="14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hMerge="1">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加密</a:t>
                      </a:r>
                      <a:endParaRPr kumimoji="0" lang="zh-CN" altLang="en-US" sz="14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数字签名</a:t>
                      </a:r>
                      <a:endParaRPr kumimoji="0" lang="zh-CN" altLang="en-US" sz="14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访问</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控制</a:t>
                      </a:r>
                      <a:endParaRPr kumimoji="0" lang="zh-CN" altLang="en-US" sz="14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数据完整性</a:t>
                      </a:r>
                      <a:endParaRPr kumimoji="0" lang="zh-CN" altLang="en-US" sz="14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认证交换</a:t>
                      </a:r>
                      <a:endParaRPr kumimoji="0" lang="zh-CN" altLang="en-US" sz="14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业务流填充</a:t>
                      </a:r>
                      <a:endParaRPr kumimoji="0" lang="zh-CN" altLang="en-US" sz="14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路由控制</a:t>
                      </a:r>
                      <a:endParaRPr kumimoji="0" lang="zh-CN" altLang="en-US" sz="14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公证</a:t>
                      </a:r>
                      <a:endParaRPr kumimoji="0" lang="zh-CN" altLang="en-US" sz="14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认</a:t>
                      </a: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证</a:t>
                      </a:r>
                      <a:endParaRPr kumimoji="0" lang="zh-CN" altLang="en-US" sz="16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对等实体认证</a:t>
                      </a: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数据起源认证</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rowSpan="3">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kern="1200" cap="none" normalizeH="0" baseline="0" smtClean="0">
                          <a:ln>
                            <a:noFill/>
                          </a:ln>
                          <a:solidFill>
                            <a:schemeClr val="tx1"/>
                          </a:solidFill>
                          <a:effectLst/>
                          <a:latin typeface="Times New Roman" pitchFamily="18" charset="0"/>
                          <a:ea typeface="宋体" pitchFamily="2" charset="-122"/>
                          <a:cs typeface="Times New Roman" pitchFamily="18" charset="0"/>
                        </a:rPr>
                        <a:t>访问控制</a:t>
                      </a:r>
                      <a:endParaRPr kumimoji="0" lang="zh-CN" altLang="en-US" sz="1600" b="1" i="0" u="none" strike="noStrike" kern="1200"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自主访问控制</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6556">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强制访问控制</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6556">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rPr>
                        <a:t>基于角色的访问控制</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kern="1200" cap="none" normalizeH="0" baseline="0" smtClean="0">
                          <a:ln>
                            <a:noFill/>
                          </a:ln>
                          <a:solidFill>
                            <a:schemeClr val="tx1"/>
                          </a:solidFill>
                          <a:effectLst/>
                          <a:latin typeface="Times New Roman" pitchFamily="18" charset="0"/>
                          <a:ea typeface="宋体" pitchFamily="2" charset="-122"/>
                          <a:cs typeface="Times New Roman" pitchFamily="18" charset="0"/>
                        </a:rPr>
                        <a:t>机</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密 性</a:t>
                      </a:r>
                      <a:endParaRPr kumimoji="0" lang="zh-CN" altLang="en-US" sz="16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连接机密性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无连接机密性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选择字段机密性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业务流机密性</a:t>
                      </a: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完</a:t>
                      </a: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整</a:t>
                      </a: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a:t>
                      </a:r>
                      <a:endParaRPr kumimoji="0" lang="zh-CN" altLang="en-US" sz="16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可恢复的连接完整性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不可恢复的连接完整性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选择字段的无连接完整性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非否认</a:t>
                      </a:r>
                      <a:endParaRPr kumimoji="0" lang="zh-CN" altLang="en-US" sz="16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数据起源的非否认</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传递过程的非否认</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075"/>
          <p:cNvSpPr>
            <a:spLocks noGrp="1" noChangeArrowheads="1"/>
          </p:cNvSpPr>
          <p:nvPr>
            <p:ph idx="1"/>
          </p:nvPr>
        </p:nvSpPr>
        <p:spPr/>
        <p:txBody>
          <a:bodyPr/>
          <a:lstStyle/>
          <a:p>
            <a:r>
              <a:rPr lang="zh-CN" altLang="en-US" dirty="0" smtClean="0"/>
              <a:t>从证书的最终使用者看，</a:t>
            </a:r>
            <a:endParaRPr lang="en-US" altLang="zh-CN" dirty="0" smtClean="0"/>
          </a:p>
          <a:p>
            <a:pPr lvl="1"/>
            <a:r>
              <a:rPr lang="zh-CN" altLang="en-US" dirty="0" smtClean="0"/>
              <a:t>系统证书，</a:t>
            </a:r>
            <a:r>
              <a:rPr lang="en-US" altLang="zh-CN" dirty="0" smtClean="0"/>
              <a:t>CA</a:t>
            </a:r>
            <a:r>
              <a:rPr lang="zh-CN" altLang="en-US" dirty="0" smtClean="0"/>
              <a:t>系统自身的证书</a:t>
            </a:r>
            <a:endParaRPr lang="en-US" altLang="zh-CN" dirty="0" smtClean="0"/>
          </a:p>
          <a:p>
            <a:pPr lvl="1"/>
            <a:r>
              <a:rPr lang="zh-CN" altLang="en-US" dirty="0" smtClean="0"/>
              <a:t>用户证书，各种用户的证书</a:t>
            </a:r>
            <a:endParaRPr lang="en-US" altLang="zh-CN" dirty="0" smtClean="0"/>
          </a:p>
          <a:p>
            <a:r>
              <a:rPr lang="zh-CN" altLang="en-US" sz="2800" dirty="0">
                <a:latin typeface="宋体" pitchFamily="2" charset="-122"/>
              </a:rPr>
              <a:t>从证书的用途来看，</a:t>
            </a:r>
            <a:endParaRPr lang="en-US" altLang="zh-CN" sz="2800" dirty="0">
              <a:latin typeface="宋体" pitchFamily="2" charset="-122"/>
            </a:endParaRPr>
          </a:p>
          <a:p>
            <a:pPr lvl="1"/>
            <a:r>
              <a:rPr lang="zh-CN" altLang="en-US" sz="2400" dirty="0">
                <a:latin typeface="宋体" pitchFamily="2" charset="-122"/>
              </a:rPr>
              <a:t>签名证书，对用户信息进行签名，确保不可否认</a:t>
            </a:r>
            <a:r>
              <a:rPr lang="zh-CN" altLang="en-US" sz="2400" dirty="0" smtClean="0">
                <a:latin typeface="宋体" pitchFamily="2" charset="-122"/>
              </a:rPr>
              <a:t>性</a:t>
            </a:r>
            <a:endParaRPr lang="en-US" altLang="zh-CN" sz="2400" dirty="0">
              <a:latin typeface="宋体" pitchFamily="2" charset="-122"/>
            </a:endParaRPr>
          </a:p>
          <a:p>
            <a:pPr lvl="1"/>
            <a:r>
              <a:rPr lang="zh-CN" altLang="en-US" sz="2400" dirty="0">
                <a:latin typeface="宋体" pitchFamily="2" charset="-122"/>
              </a:rPr>
              <a:t>加密证书，对用户传输信息进行加密，确保真实性，完整性</a:t>
            </a:r>
            <a:endParaRPr lang="en-US" altLang="zh-CN" sz="2400" dirty="0">
              <a:latin typeface="宋体" pitchFamily="2" charset="-122"/>
            </a:endParaRPr>
          </a:p>
          <a:p>
            <a:r>
              <a:rPr lang="zh-CN" altLang="en-US" sz="2800" dirty="0">
                <a:latin typeface="宋体" pitchFamily="2" charset="-122"/>
              </a:rPr>
              <a:t>在使用中必须为用户配置两对密钥（加密、签名）和相应的</a:t>
            </a:r>
            <a:r>
              <a:rPr lang="zh-CN" altLang="en-US" sz="2800" dirty="0" smtClean="0">
                <a:latin typeface="宋体" pitchFamily="2" charset="-122"/>
              </a:rPr>
              <a:t>证书</a:t>
            </a:r>
            <a:endParaRPr lang="en-US" altLang="zh-CN" dirty="0" smtClean="0"/>
          </a:p>
        </p:txBody>
      </p:sp>
      <p:sp>
        <p:nvSpPr>
          <p:cNvPr id="796674" name="Rectangle 3074"/>
          <p:cNvSpPr>
            <a:spLocks noGrp="1" noChangeArrowheads="1"/>
          </p:cNvSpPr>
          <p:nvPr>
            <p:ph type="title"/>
          </p:nvPr>
        </p:nvSpPr>
        <p:spPr/>
        <p:txBody>
          <a:bodyPr/>
          <a:lstStyle/>
          <a:p>
            <a:r>
              <a:rPr lang="zh-CN" altLang="en-US" smtClean="0"/>
              <a:t>证书的类型 </a:t>
            </a:r>
            <a:endParaRPr lang="zh-CN" altLang="en-US"/>
          </a:p>
        </p:txBody>
      </p:sp>
      <p:sp>
        <p:nvSpPr>
          <p:cNvPr id="43013" name="Rectangle 3076"/>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p:txBody>
          <a:bodyPr/>
          <a:lstStyle/>
          <a:p>
            <a:r>
              <a:rPr lang="zh-CN" altLang="en-US"/>
              <a:t>目前广泛采用的证书格式是国际电信联盟（</a:t>
            </a:r>
            <a:r>
              <a:rPr lang="en-US" altLang="zh-CN"/>
              <a:t>ITU</a:t>
            </a:r>
            <a:r>
              <a:rPr lang="zh-CN" altLang="en-US"/>
              <a:t>）提出的</a:t>
            </a:r>
            <a:r>
              <a:rPr lang="en-US" altLang="zh-CN"/>
              <a:t>X.509v3</a:t>
            </a:r>
            <a:r>
              <a:rPr lang="zh-CN" altLang="en-US" smtClean="0"/>
              <a:t>格式</a:t>
            </a:r>
            <a:endParaRPr lang="en-US" altLang="zh-CN" smtClean="0"/>
          </a:p>
          <a:p>
            <a:r>
              <a:rPr lang="zh-CN" altLang="en-US"/>
              <a:t>由许多个基本证书域和扩展域构成</a:t>
            </a:r>
            <a:endParaRPr lang="zh-CN" altLang="en-US"/>
          </a:p>
          <a:p>
            <a:r>
              <a:rPr lang="zh-CN" altLang="en-US"/>
              <a:t>扩展域</a:t>
            </a:r>
            <a:endParaRPr lang="zh-CN" altLang="en-US"/>
          </a:p>
          <a:p>
            <a:pPr lvl="1"/>
            <a:r>
              <a:rPr lang="zh-CN" altLang="en-US" sz="2200"/>
              <a:t>个人信息（身份证号码、社会保险号、驾驶证号码）</a:t>
            </a:r>
            <a:endParaRPr lang="zh-CN" altLang="en-US" sz="2200"/>
          </a:p>
          <a:p>
            <a:pPr lvl="1"/>
            <a:r>
              <a:rPr lang="zh-CN" altLang="en-US" sz="2200"/>
              <a:t>企业信息（企业工商注册号 、企业组织机构代码 、企业税号 ）</a:t>
            </a:r>
            <a:endParaRPr lang="zh-CN" altLang="en-US" sz="2200"/>
          </a:p>
          <a:p>
            <a:r>
              <a:rPr lang="zh-CN" altLang="en-US"/>
              <a:t>证书种类</a:t>
            </a:r>
            <a:endParaRPr lang="zh-CN" altLang="en-US"/>
          </a:p>
          <a:p>
            <a:pPr lvl="1"/>
            <a:r>
              <a:rPr lang="zh-CN" altLang="en-US" sz="2200"/>
              <a:t>应用：个人证书、企业证书、</a:t>
            </a:r>
            <a:r>
              <a:rPr lang="en-US" altLang="zh-CN" sz="2200"/>
              <a:t>VPN</a:t>
            </a:r>
            <a:r>
              <a:rPr lang="zh-CN" altLang="en-US" sz="2200"/>
              <a:t>证书、服务器证书</a:t>
            </a:r>
            <a:endParaRPr lang="zh-CN" altLang="en-US" sz="2200"/>
          </a:p>
          <a:p>
            <a:pPr lvl="1"/>
            <a:r>
              <a:rPr lang="zh-CN" altLang="en-US" sz="2200"/>
              <a:t>用途：签名证书、加密证书（双证书双密钥）</a:t>
            </a:r>
            <a:endParaRPr lang="zh-CN" altLang="en-US" sz="2200"/>
          </a:p>
          <a:p>
            <a:endParaRPr lang="zh-CN" altLang="en-US"/>
          </a:p>
          <a:p>
            <a:endParaRPr lang="en-US" altLang="zh-CN"/>
          </a:p>
        </p:txBody>
      </p:sp>
      <p:sp>
        <p:nvSpPr>
          <p:cNvPr id="293890" name="Rectangle 2"/>
          <p:cNvSpPr>
            <a:spLocks noGrp="1" noChangeArrowheads="1"/>
          </p:cNvSpPr>
          <p:nvPr>
            <p:ph type="title"/>
          </p:nvPr>
        </p:nvSpPr>
        <p:spPr/>
        <p:txBody>
          <a:bodyPr/>
          <a:lstStyle/>
          <a:p>
            <a:r>
              <a:rPr lang="zh-CN" altLang="en-US"/>
              <a:t>证书结构</a:t>
            </a:r>
            <a:endParaRPr lang="zh-CN" altLang="en-US"/>
          </a:p>
        </p:txBody>
      </p:sp>
      <p:grpSp>
        <p:nvGrpSpPr>
          <p:cNvPr id="4" name="Group 5"/>
          <p:cNvGrpSpPr/>
          <p:nvPr/>
        </p:nvGrpSpPr>
        <p:grpSpPr bwMode="auto">
          <a:xfrm>
            <a:off x="1547664" y="1502271"/>
            <a:ext cx="5902325" cy="4911725"/>
            <a:chOff x="1917" y="912"/>
            <a:chExt cx="3718" cy="3094"/>
          </a:xfrm>
        </p:grpSpPr>
        <p:sp>
          <p:nvSpPr>
            <p:cNvPr id="5" name="Rectangle 6"/>
            <p:cNvSpPr>
              <a:spLocks noChangeArrowheads="1"/>
            </p:cNvSpPr>
            <p:nvPr/>
          </p:nvSpPr>
          <p:spPr bwMode="auto">
            <a:xfrm>
              <a:off x="1920" y="912"/>
              <a:ext cx="3713" cy="3078"/>
            </a:xfrm>
            <a:prstGeom prst="rect">
              <a:avLst/>
            </a:prstGeom>
          </p:spPr>
          <p:style>
            <a:lnRef idx="1">
              <a:schemeClr val="accent1"/>
            </a:lnRef>
            <a:fillRef idx="2">
              <a:schemeClr val="accent1"/>
            </a:fillRef>
            <a:effectRef idx="1">
              <a:schemeClr val="accent1"/>
            </a:effectRef>
            <a:fontRef idx="minor">
              <a:schemeClr val="dk1"/>
            </a:fontRef>
          </p:style>
          <p:txBody>
            <a:bodyPr lIns="36000" rIns="36000"/>
            <a:lstStyle/>
            <a:p>
              <a:endParaRPr lang="zh-CN" altLang="en-US"/>
            </a:p>
          </p:txBody>
        </p:sp>
        <p:grpSp>
          <p:nvGrpSpPr>
            <p:cNvPr id="6" name="Group 7"/>
            <p:cNvGrpSpPr/>
            <p:nvPr/>
          </p:nvGrpSpPr>
          <p:grpSpPr bwMode="auto">
            <a:xfrm>
              <a:off x="1920" y="912"/>
              <a:ext cx="1137" cy="220"/>
              <a:chOff x="0" y="0"/>
              <a:chExt cx="734" cy="374"/>
            </a:xfrm>
          </p:grpSpPr>
          <p:sp>
            <p:nvSpPr>
              <p:cNvPr id="88" name="Rectangle 8"/>
              <p:cNvSpPr>
                <a:spLocks noChangeArrowheads="1"/>
              </p:cNvSpPr>
              <p:nvPr/>
            </p:nvSpPr>
            <p:spPr bwMode="auto">
              <a:xfrm>
                <a:off x="43" y="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内容</a:t>
                </a:r>
                <a:endParaRPr lang="zh-CN" altLang="en-US" sz="1800" b="1">
                  <a:solidFill>
                    <a:srgbClr val="A50021"/>
                  </a:solidFill>
                </a:endParaRPr>
              </a:p>
            </p:txBody>
          </p:sp>
          <p:sp>
            <p:nvSpPr>
              <p:cNvPr id="89" name="Rectangle 9"/>
              <p:cNvSpPr>
                <a:spLocks noChangeArrowheads="1"/>
              </p:cNvSpPr>
              <p:nvPr/>
            </p:nvSpPr>
            <p:spPr bwMode="auto">
              <a:xfrm>
                <a:off x="0" y="0"/>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7" name="Group 10"/>
            <p:cNvGrpSpPr/>
            <p:nvPr/>
          </p:nvGrpSpPr>
          <p:grpSpPr bwMode="auto">
            <a:xfrm>
              <a:off x="3057" y="912"/>
              <a:ext cx="2578" cy="220"/>
              <a:chOff x="734" y="0"/>
              <a:chExt cx="1665" cy="374"/>
            </a:xfrm>
          </p:grpSpPr>
          <p:sp>
            <p:nvSpPr>
              <p:cNvPr id="86" name="Rectangle 11"/>
              <p:cNvSpPr>
                <a:spLocks noChangeArrowheads="1"/>
              </p:cNvSpPr>
              <p:nvPr/>
            </p:nvSpPr>
            <p:spPr bwMode="auto">
              <a:xfrm>
                <a:off x="777" y="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说明</a:t>
                </a:r>
                <a:endParaRPr lang="zh-CN" altLang="en-US" sz="1800" b="1"/>
              </a:p>
            </p:txBody>
          </p:sp>
          <p:sp>
            <p:nvSpPr>
              <p:cNvPr id="87" name="Rectangle 12"/>
              <p:cNvSpPr>
                <a:spLocks noChangeArrowheads="1"/>
              </p:cNvSpPr>
              <p:nvPr/>
            </p:nvSpPr>
            <p:spPr bwMode="auto">
              <a:xfrm>
                <a:off x="734" y="0"/>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8" name="Group 13"/>
            <p:cNvGrpSpPr/>
            <p:nvPr/>
          </p:nvGrpSpPr>
          <p:grpSpPr bwMode="auto">
            <a:xfrm>
              <a:off x="1920" y="1132"/>
              <a:ext cx="1137" cy="220"/>
              <a:chOff x="0" y="374"/>
              <a:chExt cx="734" cy="374"/>
            </a:xfrm>
          </p:grpSpPr>
          <p:sp>
            <p:nvSpPr>
              <p:cNvPr id="84" name="Rectangle 14"/>
              <p:cNvSpPr>
                <a:spLocks noChangeArrowheads="1"/>
              </p:cNvSpPr>
              <p:nvPr/>
            </p:nvSpPr>
            <p:spPr bwMode="auto">
              <a:xfrm>
                <a:off x="43" y="37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版本</a:t>
                </a:r>
                <a:r>
                  <a:rPr lang="en-US" altLang="zh-CN" sz="1800" b="1">
                    <a:solidFill>
                      <a:srgbClr val="0000CC"/>
                    </a:solidFill>
                  </a:rPr>
                  <a:t>V</a:t>
                </a:r>
                <a:endParaRPr lang="en-US" altLang="zh-CN" sz="1800" b="1">
                  <a:solidFill>
                    <a:srgbClr val="0000CC"/>
                  </a:solidFill>
                </a:endParaRPr>
              </a:p>
            </p:txBody>
          </p:sp>
          <p:sp>
            <p:nvSpPr>
              <p:cNvPr id="85" name="Rectangle 15"/>
              <p:cNvSpPr>
                <a:spLocks noChangeArrowheads="1"/>
              </p:cNvSpPr>
              <p:nvPr/>
            </p:nvSpPr>
            <p:spPr bwMode="auto">
              <a:xfrm>
                <a:off x="0" y="374"/>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9" name="Group 16"/>
            <p:cNvGrpSpPr/>
            <p:nvPr/>
          </p:nvGrpSpPr>
          <p:grpSpPr bwMode="auto">
            <a:xfrm>
              <a:off x="3057" y="1132"/>
              <a:ext cx="2578" cy="220"/>
              <a:chOff x="734" y="374"/>
              <a:chExt cx="1665" cy="374"/>
            </a:xfrm>
          </p:grpSpPr>
          <p:sp>
            <p:nvSpPr>
              <p:cNvPr id="82" name="Rectangle 17"/>
              <p:cNvSpPr>
                <a:spLocks noChangeArrowheads="1"/>
              </p:cNvSpPr>
              <p:nvPr/>
            </p:nvSpPr>
            <p:spPr bwMode="auto">
              <a:xfrm>
                <a:off x="777" y="37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800" b="1"/>
                  <a:t>X</a:t>
                </a:r>
                <a:r>
                  <a:rPr lang="zh-CN" altLang="en-US" sz="1800" b="1"/>
                  <a:t>．</a:t>
                </a:r>
                <a:r>
                  <a:rPr lang="en-US" altLang="zh-CN" sz="1800" b="1"/>
                  <a:t>509</a:t>
                </a:r>
                <a:r>
                  <a:rPr lang="zh-CN" altLang="en-US" sz="1800" b="1"/>
                  <a:t>版本号</a:t>
                </a:r>
                <a:endParaRPr lang="zh-CN" altLang="en-US" sz="1800" b="1"/>
              </a:p>
            </p:txBody>
          </p:sp>
          <p:sp>
            <p:nvSpPr>
              <p:cNvPr id="83" name="Rectangle 18"/>
              <p:cNvSpPr>
                <a:spLocks noChangeArrowheads="1"/>
              </p:cNvSpPr>
              <p:nvPr/>
            </p:nvSpPr>
            <p:spPr bwMode="auto">
              <a:xfrm>
                <a:off x="734" y="374"/>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0" name="Group 19"/>
            <p:cNvGrpSpPr/>
            <p:nvPr/>
          </p:nvGrpSpPr>
          <p:grpSpPr bwMode="auto">
            <a:xfrm>
              <a:off x="1920" y="1352"/>
              <a:ext cx="1137" cy="221"/>
              <a:chOff x="0" y="748"/>
              <a:chExt cx="734" cy="374"/>
            </a:xfrm>
          </p:grpSpPr>
          <p:sp>
            <p:nvSpPr>
              <p:cNvPr id="80" name="Rectangle 20"/>
              <p:cNvSpPr>
                <a:spLocks noChangeArrowheads="1"/>
              </p:cNvSpPr>
              <p:nvPr/>
            </p:nvSpPr>
            <p:spPr bwMode="auto">
              <a:xfrm>
                <a:off x="43" y="74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证书序列号</a:t>
                </a:r>
                <a:endParaRPr lang="zh-CN" altLang="en-US" sz="1800" b="1">
                  <a:solidFill>
                    <a:srgbClr val="0000CC"/>
                  </a:solidFill>
                </a:endParaRPr>
              </a:p>
            </p:txBody>
          </p:sp>
          <p:sp>
            <p:nvSpPr>
              <p:cNvPr id="81" name="Rectangle 21"/>
              <p:cNvSpPr>
                <a:spLocks noChangeArrowheads="1"/>
              </p:cNvSpPr>
              <p:nvPr/>
            </p:nvSpPr>
            <p:spPr bwMode="auto">
              <a:xfrm>
                <a:off x="0" y="74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1" name="Group 22"/>
            <p:cNvGrpSpPr/>
            <p:nvPr/>
          </p:nvGrpSpPr>
          <p:grpSpPr bwMode="auto">
            <a:xfrm>
              <a:off x="3057" y="1352"/>
              <a:ext cx="2578" cy="221"/>
              <a:chOff x="734" y="748"/>
              <a:chExt cx="1665" cy="374"/>
            </a:xfrm>
          </p:grpSpPr>
          <p:sp>
            <p:nvSpPr>
              <p:cNvPr id="78" name="Rectangle 23"/>
              <p:cNvSpPr>
                <a:spLocks noChangeArrowheads="1"/>
              </p:cNvSpPr>
              <p:nvPr/>
            </p:nvSpPr>
            <p:spPr bwMode="auto">
              <a:xfrm>
                <a:off x="777" y="74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用于标识证书</a:t>
                </a:r>
                <a:endParaRPr lang="zh-CN" altLang="en-US" sz="1800" b="1"/>
              </a:p>
            </p:txBody>
          </p:sp>
          <p:sp>
            <p:nvSpPr>
              <p:cNvPr id="79" name="Rectangle 24"/>
              <p:cNvSpPr>
                <a:spLocks noChangeArrowheads="1"/>
              </p:cNvSpPr>
              <p:nvPr/>
            </p:nvSpPr>
            <p:spPr bwMode="auto">
              <a:xfrm>
                <a:off x="734" y="74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2" name="Group 25"/>
            <p:cNvGrpSpPr/>
            <p:nvPr/>
          </p:nvGrpSpPr>
          <p:grpSpPr bwMode="auto">
            <a:xfrm>
              <a:off x="1920" y="1573"/>
              <a:ext cx="1137" cy="220"/>
              <a:chOff x="0" y="1122"/>
              <a:chExt cx="734" cy="374"/>
            </a:xfrm>
          </p:grpSpPr>
          <p:sp>
            <p:nvSpPr>
              <p:cNvPr id="76" name="Rectangle 26"/>
              <p:cNvSpPr>
                <a:spLocks noChangeArrowheads="1"/>
              </p:cNvSpPr>
              <p:nvPr/>
            </p:nvSpPr>
            <p:spPr bwMode="auto">
              <a:xfrm>
                <a:off x="43" y="1122"/>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算法标识符</a:t>
                </a:r>
                <a:endParaRPr lang="zh-CN" altLang="en-US" sz="1800" b="1">
                  <a:solidFill>
                    <a:srgbClr val="0000CC"/>
                  </a:solidFill>
                </a:endParaRPr>
              </a:p>
            </p:txBody>
          </p:sp>
          <p:sp>
            <p:nvSpPr>
              <p:cNvPr id="77" name="Rectangle 27"/>
              <p:cNvSpPr>
                <a:spLocks noChangeArrowheads="1"/>
              </p:cNvSpPr>
              <p:nvPr/>
            </p:nvSpPr>
            <p:spPr bwMode="auto">
              <a:xfrm>
                <a:off x="0" y="1122"/>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3" name="Group 28"/>
            <p:cNvGrpSpPr/>
            <p:nvPr/>
          </p:nvGrpSpPr>
          <p:grpSpPr bwMode="auto">
            <a:xfrm>
              <a:off x="3057" y="1573"/>
              <a:ext cx="2578" cy="220"/>
              <a:chOff x="734" y="1122"/>
              <a:chExt cx="1665" cy="374"/>
            </a:xfrm>
          </p:grpSpPr>
          <p:sp>
            <p:nvSpPr>
              <p:cNvPr id="74" name="Rectangle 29"/>
              <p:cNvSpPr>
                <a:spLocks noChangeArrowheads="1"/>
              </p:cNvSpPr>
              <p:nvPr/>
            </p:nvSpPr>
            <p:spPr bwMode="auto">
              <a:xfrm>
                <a:off x="777" y="1122"/>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签名证书的算法标识符</a:t>
                </a:r>
                <a:endParaRPr lang="zh-CN" altLang="en-US" sz="1800" b="1"/>
              </a:p>
            </p:txBody>
          </p:sp>
          <p:sp>
            <p:nvSpPr>
              <p:cNvPr id="75" name="Rectangle 30"/>
              <p:cNvSpPr>
                <a:spLocks noChangeArrowheads="1"/>
              </p:cNvSpPr>
              <p:nvPr/>
            </p:nvSpPr>
            <p:spPr bwMode="auto">
              <a:xfrm>
                <a:off x="734" y="1122"/>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4" name="Group 31"/>
            <p:cNvGrpSpPr/>
            <p:nvPr/>
          </p:nvGrpSpPr>
          <p:grpSpPr bwMode="auto">
            <a:xfrm>
              <a:off x="1920" y="1793"/>
              <a:ext cx="1137" cy="220"/>
              <a:chOff x="0" y="1496"/>
              <a:chExt cx="734" cy="374"/>
            </a:xfrm>
          </p:grpSpPr>
          <p:sp>
            <p:nvSpPr>
              <p:cNvPr id="72" name="Rectangle 32"/>
              <p:cNvSpPr>
                <a:spLocks noChangeArrowheads="1"/>
              </p:cNvSpPr>
              <p:nvPr/>
            </p:nvSpPr>
            <p:spPr bwMode="auto">
              <a:xfrm>
                <a:off x="43" y="149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endParaRPr lang="zh-CN" altLang="en-US" sz="1800" b="1">
                  <a:solidFill>
                    <a:srgbClr val="0000CC"/>
                  </a:solidFill>
                </a:endParaRPr>
              </a:p>
            </p:txBody>
          </p:sp>
          <p:sp>
            <p:nvSpPr>
              <p:cNvPr id="73" name="Rectangle 33"/>
              <p:cNvSpPr>
                <a:spLocks noChangeArrowheads="1"/>
              </p:cNvSpPr>
              <p:nvPr/>
            </p:nvSpPr>
            <p:spPr bwMode="auto">
              <a:xfrm>
                <a:off x="0" y="1496"/>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5" name="Group 34"/>
            <p:cNvGrpSpPr/>
            <p:nvPr/>
          </p:nvGrpSpPr>
          <p:grpSpPr bwMode="auto">
            <a:xfrm>
              <a:off x="3057" y="1793"/>
              <a:ext cx="2578" cy="220"/>
              <a:chOff x="734" y="1496"/>
              <a:chExt cx="1665" cy="374"/>
            </a:xfrm>
          </p:grpSpPr>
          <p:sp>
            <p:nvSpPr>
              <p:cNvPr id="70" name="Rectangle 35"/>
              <p:cNvSpPr>
                <a:spLocks noChangeArrowheads="1"/>
              </p:cNvSpPr>
              <p:nvPr/>
            </p:nvSpPr>
            <p:spPr bwMode="auto">
              <a:xfrm>
                <a:off x="777" y="149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算法规定的参数</a:t>
                </a:r>
                <a:endParaRPr lang="zh-CN" altLang="en-US" sz="1800" b="1"/>
              </a:p>
            </p:txBody>
          </p:sp>
          <p:sp>
            <p:nvSpPr>
              <p:cNvPr id="71" name="Rectangle 36"/>
              <p:cNvSpPr>
                <a:spLocks noChangeArrowheads="1"/>
              </p:cNvSpPr>
              <p:nvPr/>
            </p:nvSpPr>
            <p:spPr bwMode="auto">
              <a:xfrm>
                <a:off x="734" y="1496"/>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6" name="Group 37"/>
            <p:cNvGrpSpPr/>
            <p:nvPr/>
          </p:nvGrpSpPr>
          <p:grpSpPr bwMode="auto">
            <a:xfrm>
              <a:off x="1920" y="2013"/>
              <a:ext cx="1137" cy="220"/>
              <a:chOff x="0" y="1870"/>
              <a:chExt cx="734" cy="374"/>
            </a:xfrm>
          </p:grpSpPr>
          <p:sp>
            <p:nvSpPr>
              <p:cNvPr id="68" name="Rectangle 38"/>
              <p:cNvSpPr>
                <a:spLocks noChangeArrowheads="1"/>
              </p:cNvSpPr>
              <p:nvPr/>
            </p:nvSpPr>
            <p:spPr bwMode="auto">
              <a:xfrm>
                <a:off x="43" y="187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颁发者</a:t>
                </a:r>
                <a:endParaRPr lang="zh-CN" altLang="en-US" sz="1800" b="1">
                  <a:solidFill>
                    <a:srgbClr val="0000CC"/>
                  </a:solidFill>
                </a:endParaRPr>
              </a:p>
            </p:txBody>
          </p:sp>
          <p:sp>
            <p:nvSpPr>
              <p:cNvPr id="69" name="Rectangle 39"/>
              <p:cNvSpPr>
                <a:spLocks noChangeArrowheads="1"/>
              </p:cNvSpPr>
              <p:nvPr/>
            </p:nvSpPr>
            <p:spPr bwMode="auto">
              <a:xfrm>
                <a:off x="0" y="1870"/>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7" name="Group 40"/>
            <p:cNvGrpSpPr/>
            <p:nvPr/>
          </p:nvGrpSpPr>
          <p:grpSpPr bwMode="auto">
            <a:xfrm>
              <a:off x="3057" y="2013"/>
              <a:ext cx="2578" cy="220"/>
              <a:chOff x="734" y="1870"/>
              <a:chExt cx="1665" cy="374"/>
            </a:xfrm>
          </p:grpSpPr>
          <p:sp>
            <p:nvSpPr>
              <p:cNvPr id="66" name="Rectangle 41"/>
              <p:cNvSpPr>
                <a:spLocks noChangeArrowheads="1"/>
              </p:cNvSpPr>
              <p:nvPr/>
            </p:nvSpPr>
            <p:spPr bwMode="auto">
              <a:xfrm>
                <a:off x="777" y="187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证书颁发者的名称及标识符</a:t>
                </a:r>
                <a:r>
                  <a:rPr lang="en-US" altLang="zh-CN" sz="1800" b="1">
                    <a:solidFill>
                      <a:srgbClr val="A50021"/>
                    </a:solidFill>
                  </a:rPr>
                  <a:t>(X.500)</a:t>
                </a:r>
                <a:endParaRPr lang="en-US" altLang="zh-CN" sz="1800" b="1">
                  <a:solidFill>
                    <a:srgbClr val="A50021"/>
                  </a:solidFill>
                </a:endParaRPr>
              </a:p>
            </p:txBody>
          </p:sp>
          <p:sp>
            <p:nvSpPr>
              <p:cNvPr id="67" name="Rectangle 42"/>
              <p:cNvSpPr>
                <a:spLocks noChangeArrowheads="1"/>
              </p:cNvSpPr>
              <p:nvPr/>
            </p:nvSpPr>
            <p:spPr bwMode="auto">
              <a:xfrm>
                <a:off x="734" y="1870"/>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8" name="Group 43"/>
            <p:cNvGrpSpPr/>
            <p:nvPr/>
          </p:nvGrpSpPr>
          <p:grpSpPr bwMode="auto">
            <a:xfrm>
              <a:off x="1920" y="2233"/>
              <a:ext cx="1137" cy="221"/>
              <a:chOff x="0" y="2244"/>
              <a:chExt cx="734" cy="374"/>
            </a:xfrm>
          </p:grpSpPr>
          <p:sp>
            <p:nvSpPr>
              <p:cNvPr id="64" name="Rectangle 44"/>
              <p:cNvSpPr>
                <a:spLocks noChangeArrowheads="1"/>
              </p:cNvSpPr>
              <p:nvPr/>
            </p:nvSpPr>
            <p:spPr bwMode="auto">
              <a:xfrm>
                <a:off x="43" y="224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起始时间</a:t>
                </a:r>
                <a:endParaRPr lang="zh-CN" altLang="en-US" sz="1800" b="1">
                  <a:solidFill>
                    <a:srgbClr val="0000CC"/>
                  </a:solidFill>
                </a:endParaRPr>
              </a:p>
            </p:txBody>
          </p:sp>
          <p:sp>
            <p:nvSpPr>
              <p:cNvPr id="65" name="Rectangle 45"/>
              <p:cNvSpPr>
                <a:spLocks noChangeArrowheads="1"/>
              </p:cNvSpPr>
              <p:nvPr/>
            </p:nvSpPr>
            <p:spPr bwMode="auto">
              <a:xfrm>
                <a:off x="0" y="2244"/>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9" name="Group 46"/>
            <p:cNvGrpSpPr/>
            <p:nvPr/>
          </p:nvGrpSpPr>
          <p:grpSpPr bwMode="auto">
            <a:xfrm>
              <a:off x="3057" y="2233"/>
              <a:ext cx="2578" cy="221"/>
              <a:chOff x="734" y="2244"/>
              <a:chExt cx="1665" cy="374"/>
            </a:xfrm>
          </p:grpSpPr>
          <p:sp>
            <p:nvSpPr>
              <p:cNvPr id="62" name="Rectangle 47"/>
              <p:cNvSpPr>
                <a:spLocks noChangeArrowheads="1"/>
              </p:cNvSpPr>
              <p:nvPr/>
            </p:nvSpPr>
            <p:spPr bwMode="auto">
              <a:xfrm>
                <a:off x="777" y="224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 </a:t>
                </a:r>
                <a:endParaRPr lang="zh-CN" altLang="en-US" sz="1800" b="1"/>
              </a:p>
            </p:txBody>
          </p:sp>
          <p:sp>
            <p:nvSpPr>
              <p:cNvPr id="63" name="Rectangle 48"/>
              <p:cNvSpPr>
                <a:spLocks noChangeArrowheads="1"/>
              </p:cNvSpPr>
              <p:nvPr/>
            </p:nvSpPr>
            <p:spPr bwMode="auto">
              <a:xfrm>
                <a:off x="734" y="2244"/>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0" name="Group 49"/>
            <p:cNvGrpSpPr/>
            <p:nvPr/>
          </p:nvGrpSpPr>
          <p:grpSpPr bwMode="auto">
            <a:xfrm>
              <a:off x="1920" y="2454"/>
              <a:ext cx="1137" cy="220"/>
              <a:chOff x="0" y="2618"/>
              <a:chExt cx="734" cy="374"/>
            </a:xfrm>
          </p:grpSpPr>
          <p:sp>
            <p:nvSpPr>
              <p:cNvPr id="60" name="Rectangle 50"/>
              <p:cNvSpPr>
                <a:spLocks noChangeArrowheads="1"/>
              </p:cNvSpPr>
              <p:nvPr/>
            </p:nvSpPr>
            <p:spPr bwMode="auto">
              <a:xfrm>
                <a:off x="43" y="261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终止时间</a:t>
                </a:r>
                <a:endParaRPr lang="zh-CN" altLang="en-US" sz="1800" b="1">
                  <a:solidFill>
                    <a:srgbClr val="0000CC"/>
                  </a:solidFill>
                </a:endParaRPr>
              </a:p>
            </p:txBody>
          </p:sp>
          <p:sp>
            <p:nvSpPr>
              <p:cNvPr id="61" name="Rectangle 51"/>
              <p:cNvSpPr>
                <a:spLocks noChangeArrowheads="1"/>
              </p:cNvSpPr>
              <p:nvPr/>
            </p:nvSpPr>
            <p:spPr bwMode="auto">
              <a:xfrm>
                <a:off x="0" y="261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1" name="Group 52"/>
            <p:cNvGrpSpPr/>
            <p:nvPr/>
          </p:nvGrpSpPr>
          <p:grpSpPr bwMode="auto">
            <a:xfrm>
              <a:off x="3057" y="2454"/>
              <a:ext cx="2578" cy="220"/>
              <a:chOff x="734" y="2618"/>
              <a:chExt cx="1665" cy="374"/>
            </a:xfrm>
          </p:grpSpPr>
          <p:sp>
            <p:nvSpPr>
              <p:cNvPr id="58" name="Rectangle 53"/>
              <p:cNvSpPr>
                <a:spLocks noChangeArrowheads="1"/>
              </p:cNvSpPr>
              <p:nvPr/>
            </p:nvSpPr>
            <p:spPr bwMode="auto">
              <a:xfrm>
                <a:off x="777" y="261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a:t>
                </a:r>
                <a:endParaRPr lang="zh-CN" altLang="en-US" sz="1800" b="1"/>
              </a:p>
            </p:txBody>
          </p:sp>
          <p:sp>
            <p:nvSpPr>
              <p:cNvPr id="59" name="Rectangle 54"/>
              <p:cNvSpPr>
                <a:spLocks noChangeArrowheads="1"/>
              </p:cNvSpPr>
              <p:nvPr/>
            </p:nvSpPr>
            <p:spPr bwMode="auto">
              <a:xfrm>
                <a:off x="734" y="261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2" name="Group 55"/>
            <p:cNvGrpSpPr/>
            <p:nvPr/>
          </p:nvGrpSpPr>
          <p:grpSpPr bwMode="auto">
            <a:xfrm>
              <a:off x="1920" y="2674"/>
              <a:ext cx="1137" cy="226"/>
              <a:chOff x="0" y="2992"/>
              <a:chExt cx="734" cy="384"/>
            </a:xfrm>
          </p:grpSpPr>
          <p:sp>
            <p:nvSpPr>
              <p:cNvPr id="56" name="Rectangle 56"/>
              <p:cNvSpPr>
                <a:spLocks noChangeArrowheads="1"/>
              </p:cNvSpPr>
              <p:nvPr/>
            </p:nvSpPr>
            <p:spPr bwMode="auto">
              <a:xfrm>
                <a:off x="43" y="299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持证者</a:t>
                </a:r>
                <a:endParaRPr lang="zh-CN" altLang="en-US" sz="1800" b="1">
                  <a:solidFill>
                    <a:srgbClr val="0000CC"/>
                  </a:solidFill>
                </a:endParaRPr>
              </a:p>
            </p:txBody>
          </p:sp>
          <p:sp>
            <p:nvSpPr>
              <p:cNvPr id="57" name="Rectangle 57"/>
              <p:cNvSpPr>
                <a:spLocks noChangeArrowheads="1"/>
              </p:cNvSpPr>
              <p:nvPr/>
            </p:nvSpPr>
            <p:spPr bwMode="auto">
              <a:xfrm>
                <a:off x="0" y="2992"/>
                <a:ext cx="73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3" name="Group 58"/>
            <p:cNvGrpSpPr/>
            <p:nvPr/>
          </p:nvGrpSpPr>
          <p:grpSpPr bwMode="auto">
            <a:xfrm>
              <a:off x="3057" y="2674"/>
              <a:ext cx="2578" cy="226"/>
              <a:chOff x="734" y="2992"/>
              <a:chExt cx="1665" cy="384"/>
            </a:xfrm>
          </p:grpSpPr>
          <p:sp>
            <p:nvSpPr>
              <p:cNvPr id="54" name="Rectangle 59"/>
              <p:cNvSpPr>
                <a:spLocks noChangeArrowheads="1"/>
              </p:cNvSpPr>
              <p:nvPr/>
            </p:nvSpPr>
            <p:spPr bwMode="auto">
              <a:xfrm>
                <a:off x="777" y="2992"/>
                <a:ext cx="15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证书持有者的姓名及标识符 </a:t>
                </a:r>
                <a:endParaRPr lang="zh-CN" altLang="en-US" sz="1800" b="1">
                  <a:solidFill>
                    <a:srgbClr val="A50021"/>
                  </a:solidFill>
                </a:endParaRPr>
              </a:p>
            </p:txBody>
          </p:sp>
          <p:sp>
            <p:nvSpPr>
              <p:cNvPr id="55" name="Rectangle 60"/>
              <p:cNvSpPr>
                <a:spLocks noChangeArrowheads="1"/>
              </p:cNvSpPr>
              <p:nvPr/>
            </p:nvSpPr>
            <p:spPr bwMode="auto">
              <a:xfrm>
                <a:off x="734" y="2992"/>
                <a:ext cx="1665"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4" name="Group 61"/>
            <p:cNvGrpSpPr/>
            <p:nvPr/>
          </p:nvGrpSpPr>
          <p:grpSpPr bwMode="auto">
            <a:xfrm>
              <a:off x="1920" y="2900"/>
              <a:ext cx="1137" cy="220"/>
              <a:chOff x="0" y="3376"/>
              <a:chExt cx="734" cy="374"/>
            </a:xfrm>
          </p:grpSpPr>
          <p:sp>
            <p:nvSpPr>
              <p:cNvPr id="52" name="Rectangle 62"/>
              <p:cNvSpPr>
                <a:spLocks noChangeArrowheads="1"/>
              </p:cNvSpPr>
              <p:nvPr/>
            </p:nvSpPr>
            <p:spPr bwMode="auto">
              <a:xfrm>
                <a:off x="43" y="337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a:t>
                </a:r>
                <a:endParaRPr lang="zh-CN" altLang="en-US" sz="1800" b="1">
                  <a:solidFill>
                    <a:srgbClr val="0000CC"/>
                  </a:solidFill>
                </a:endParaRPr>
              </a:p>
            </p:txBody>
          </p:sp>
          <p:sp>
            <p:nvSpPr>
              <p:cNvPr id="53" name="Rectangle 63"/>
              <p:cNvSpPr>
                <a:spLocks noChangeArrowheads="1"/>
              </p:cNvSpPr>
              <p:nvPr/>
            </p:nvSpPr>
            <p:spPr bwMode="auto">
              <a:xfrm>
                <a:off x="0" y="3376"/>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5" name="Group 64"/>
            <p:cNvGrpSpPr/>
            <p:nvPr/>
          </p:nvGrpSpPr>
          <p:grpSpPr bwMode="auto">
            <a:xfrm>
              <a:off x="3057" y="2900"/>
              <a:ext cx="2578" cy="220"/>
              <a:chOff x="734" y="3376"/>
              <a:chExt cx="1665" cy="374"/>
            </a:xfrm>
          </p:grpSpPr>
          <p:sp>
            <p:nvSpPr>
              <p:cNvPr id="50" name="Rectangle 65"/>
              <p:cNvSpPr>
                <a:spLocks noChangeArrowheads="1"/>
              </p:cNvSpPr>
              <p:nvPr/>
            </p:nvSpPr>
            <p:spPr bwMode="auto">
              <a:xfrm>
                <a:off x="777" y="337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证书的公钥算法</a:t>
                </a:r>
                <a:endParaRPr lang="zh-CN" altLang="en-US" sz="1800" b="1"/>
              </a:p>
            </p:txBody>
          </p:sp>
          <p:sp>
            <p:nvSpPr>
              <p:cNvPr id="51" name="Rectangle 66"/>
              <p:cNvSpPr>
                <a:spLocks noChangeArrowheads="1"/>
              </p:cNvSpPr>
              <p:nvPr/>
            </p:nvSpPr>
            <p:spPr bwMode="auto">
              <a:xfrm>
                <a:off x="734" y="3376"/>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6" name="Group 67"/>
            <p:cNvGrpSpPr/>
            <p:nvPr/>
          </p:nvGrpSpPr>
          <p:grpSpPr bwMode="auto">
            <a:xfrm>
              <a:off x="1920" y="3120"/>
              <a:ext cx="1137" cy="221"/>
              <a:chOff x="0" y="3750"/>
              <a:chExt cx="734" cy="374"/>
            </a:xfrm>
          </p:grpSpPr>
          <p:sp>
            <p:nvSpPr>
              <p:cNvPr id="48" name="Rectangle 68"/>
              <p:cNvSpPr>
                <a:spLocks noChangeArrowheads="1"/>
              </p:cNvSpPr>
              <p:nvPr/>
            </p:nvSpPr>
            <p:spPr bwMode="auto">
              <a:xfrm>
                <a:off x="43" y="375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endParaRPr lang="zh-CN" altLang="en-US" sz="1800" b="1">
                  <a:solidFill>
                    <a:srgbClr val="0000CC"/>
                  </a:solidFill>
                </a:endParaRPr>
              </a:p>
            </p:txBody>
          </p:sp>
          <p:sp>
            <p:nvSpPr>
              <p:cNvPr id="49" name="Rectangle 69"/>
              <p:cNvSpPr>
                <a:spLocks noChangeArrowheads="1"/>
              </p:cNvSpPr>
              <p:nvPr/>
            </p:nvSpPr>
            <p:spPr bwMode="auto">
              <a:xfrm>
                <a:off x="0" y="3750"/>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7" name="Group 70"/>
            <p:cNvGrpSpPr/>
            <p:nvPr/>
          </p:nvGrpSpPr>
          <p:grpSpPr bwMode="auto">
            <a:xfrm>
              <a:off x="3057" y="3120"/>
              <a:ext cx="2578" cy="221"/>
              <a:chOff x="734" y="3750"/>
              <a:chExt cx="1665" cy="374"/>
            </a:xfrm>
          </p:grpSpPr>
          <p:sp>
            <p:nvSpPr>
              <p:cNvPr id="46" name="Rectangle 71"/>
              <p:cNvSpPr>
                <a:spLocks noChangeArrowheads="1"/>
              </p:cNvSpPr>
              <p:nvPr/>
            </p:nvSpPr>
            <p:spPr bwMode="auto">
              <a:xfrm>
                <a:off x="777" y="375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证书的公钥参数</a:t>
                </a:r>
                <a:endParaRPr lang="zh-CN" altLang="en-US" sz="1800" b="1"/>
              </a:p>
            </p:txBody>
          </p:sp>
          <p:sp>
            <p:nvSpPr>
              <p:cNvPr id="47" name="Rectangle 72"/>
              <p:cNvSpPr>
                <a:spLocks noChangeArrowheads="1"/>
              </p:cNvSpPr>
              <p:nvPr/>
            </p:nvSpPr>
            <p:spPr bwMode="auto">
              <a:xfrm>
                <a:off x="734" y="3750"/>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8" name="Group 73"/>
            <p:cNvGrpSpPr/>
            <p:nvPr/>
          </p:nvGrpSpPr>
          <p:grpSpPr bwMode="auto">
            <a:xfrm>
              <a:off x="1920" y="3341"/>
              <a:ext cx="1137" cy="220"/>
              <a:chOff x="0" y="4124"/>
              <a:chExt cx="734" cy="374"/>
            </a:xfrm>
          </p:grpSpPr>
          <p:sp>
            <p:nvSpPr>
              <p:cNvPr id="44" name="Rectangle 74"/>
              <p:cNvSpPr>
                <a:spLocks noChangeArrowheads="1"/>
              </p:cNvSpPr>
              <p:nvPr/>
            </p:nvSpPr>
            <p:spPr bwMode="auto">
              <a:xfrm>
                <a:off x="43" y="412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持证书人公钥</a:t>
                </a:r>
                <a:endParaRPr lang="zh-CN" altLang="en-US" sz="1800" b="1">
                  <a:solidFill>
                    <a:srgbClr val="0000CC"/>
                  </a:solidFill>
                </a:endParaRPr>
              </a:p>
            </p:txBody>
          </p:sp>
          <p:sp>
            <p:nvSpPr>
              <p:cNvPr id="45" name="Rectangle 75"/>
              <p:cNvSpPr>
                <a:spLocks noChangeArrowheads="1"/>
              </p:cNvSpPr>
              <p:nvPr/>
            </p:nvSpPr>
            <p:spPr bwMode="auto">
              <a:xfrm>
                <a:off x="0" y="4124"/>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9" name="Group 76"/>
            <p:cNvGrpSpPr/>
            <p:nvPr/>
          </p:nvGrpSpPr>
          <p:grpSpPr bwMode="auto">
            <a:xfrm>
              <a:off x="3057" y="3341"/>
              <a:ext cx="2578" cy="220"/>
              <a:chOff x="734" y="4124"/>
              <a:chExt cx="1665" cy="374"/>
            </a:xfrm>
          </p:grpSpPr>
          <p:sp>
            <p:nvSpPr>
              <p:cNvPr id="42" name="Rectangle 77"/>
              <p:cNvSpPr>
                <a:spLocks noChangeArrowheads="1"/>
              </p:cNvSpPr>
              <p:nvPr/>
            </p:nvSpPr>
            <p:spPr bwMode="auto">
              <a:xfrm>
                <a:off x="777" y="412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证书的公钥</a:t>
                </a:r>
                <a:endParaRPr lang="zh-CN" altLang="en-US" sz="1800" b="1">
                  <a:solidFill>
                    <a:srgbClr val="A50021"/>
                  </a:solidFill>
                </a:endParaRPr>
              </a:p>
            </p:txBody>
          </p:sp>
          <p:sp>
            <p:nvSpPr>
              <p:cNvPr id="43" name="Rectangle 78"/>
              <p:cNvSpPr>
                <a:spLocks noChangeArrowheads="1"/>
              </p:cNvSpPr>
              <p:nvPr/>
            </p:nvSpPr>
            <p:spPr bwMode="auto">
              <a:xfrm>
                <a:off x="734" y="4124"/>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0" name="Group 79"/>
            <p:cNvGrpSpPr/>
            <p:nvPr/>
          </p:nvGrpSpPr>
          <p:grpSpPr bwMode="auto">
            <a:xfrm>
              <a:off x="1920" y="3561"/>
              <a:ext cx="1137" cy="220"/>
              <a:chOff x="0" y="4498"/>
              <a:chExt cx="734" cy="374"/>
            </a:xfrm>
          </p:grpSpPr>
          <p:sp>
            <p:nvSpPr>
              <p:cNvPr id="40" name="Rectangle 80"/>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扩展部分</a:t>
                </a:r>
                <a:endParaRPr lang="zh-CN" altLang="en-US" sz="1800" b="1">
                  <a:solidFill>
                    <a:srgbClr val="0000CC"/>
                  </a:solidFill>
                </a:endParaRPr>
              </a:p>
            </p:txBody>
          </p:sp>
          <p:sp>
            <p:nvSpPr>
              <p:cNvPr id="41" name="Rectangle 81"/>
              <p:cNvSpPr>
                <a:spLocks noChangeArrowheads="1"/>
              </p:cNvSpPr>
              <p:nvPr/>
            </p:nvSpPr>
            <p:spPr bwMode="auto">
              <a:xfrm>
                <a:off x="0" y="449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1" name="Group 82"/>
            <p:cNvGrpSpPr/>
            <p:nvPr/>
          </p:nvGrpSpPr>
          <p:grpSpPr bwMode="auto">
            <a:xfrm>
              <a:off x="3057" y="3561"/>
              <a:ext cx="2578" cy="220"/>
              <a:chOff x="734" y="4498"/>
              <a:chExt cx="1665" cy="374"/>
            </a:xfrm>
          </p:grpSpPr>
          <p:sp>
            <p:nvSpPr>
              <p:cNvPr id="38" name="Rectangle 83"/>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600" b="1">
                    <a:solidFill>
                      <a:srgbClr val="A50021"/>
                    </a:solidFill>
                  </a:rPr>
                  <a:t>CA</a:t>
                </a:r>
                <a:r>
                  <a:rPr lang="zh-CN" altLang="en-US" sz="1600" b="1">
                    <a:solidFill>
                      <a:srgbClr val="A50021"/>
                    </a:solidFill>
                  </a:rPr>
                  <a:t>对该证书的附加信息，如密钥的用途</a:t>
                </a:r>
                <a:endParaRPr lang="zh-CN" altLang="en-US" sz="1600" b="1">
                  <a:solidFill>
                    <a:srgbClr val="A50021"/>
                  </a:solidFill>
                </a:endParaRPr>
              </a:p>
            </p:txBody>
          </p:sp>
          <p:sp>
            <p:nvSpPr>
              <p:cNvPr id="39" name="Rectangle 84"/>
              <p:cNvSpPr>
                <a:spLocks noChangeArrowheads="1"/>
              </p:cNvSpPr>
              <p:nvPr/>
            </p:nvSpPr>
            <p:spPr bwMode="auto">
              <a:xfrm>
                <a:off x="734" y="449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2" name="Group 85"/>
            <p:cNvGrpSpPr/>
            <p:nvPr/>
          </p:nvGrpSpPr>
          <p:grpSpPr bwMode="auto">
            <a:xfrm>
              <a:off x="1917" y="3786"/>
              <a:ext cx="1137" cy="220"/>
              <a:chOff x="0" y="4498"/>
              <a:chExt cx="734" cy="374"/>
            </a:xfrm>
          </p:grpSpPr>
          <p:sp>
            <p:nvSpPr>
              <p:cNvPr id="36" name="Rectangle 86"/>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数字签名</a:t>
                </a:r>
                <a:endParaRPr lang="zh-CN" altLang="en-US" sz="1800" b="1">
                  <a:solidFill>
                    <a:srgbClr val="0000CC"/>
                  </a:solidFill>
                </a:endParaRPr>
              </a:p>
            </p:txBody>
          </p:sp>
          <p:sp>
            <p:nvSpPr>
              <p:cNvPr id="37" name="Rectangle 87"/>
              <p:cNvSpPr>
                <a:spLocks noChangeArrowheads="1"/>
              </p:cNvSpPr>
              <p:nvPr/>
            </p:nvSpPr>
            <p:spPr bwMode="auto">
              <a:xfrm>
                <a:off x="0" y="449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3" name="Group 88"/>
            <p:cNvGrpSpPr/>
            <p:nvPr/>
          </p:nvGrpSpPr>
          <p:grpSpPr bwMode="auto">
            <a:xfrm>
              <a:off x="3054" y="3786"/>
              <a:ext cx="2578" cy="220"/>
              <a:chOff x="734" y="4498"/>
              <a:chExt cx="1665" cy="374"/>
            </a:xfrm>
          </p:grpSpPr>
          <p:sp>
            <p:nvSpPr>
              <p:cNvPr id="34" name="Rectangle 89"/>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600" b="1">
                    <a:solidFill>
                      <a:srgbClr val="A50021"/>
                    </a:solidFill>
                  </a:rPr>
                  <a:t>证书所有数据经</a:t>
                </a:r>
                <a:r>
                  <a:rPr lang="en-US" altLang="zh-CN" sz="1600" b="1">
                    <a:solidFill>
                      <a:srgbClr val="A50021"/>
                    </a:solidFill>
                  </a:rPr>
                  <a:t>H</a:t>
                </a:r>
                <a:r>
                  <a:rPr lang="zh-CN" altLang="en-US" sz="1600" b="1">
                    <a:solidFill>
                      <a:srgbClr val="A50021"/>
                    </a:solidFill>
                  </a:rPr>
                  <a:t>运行后</a:t>
                </a:r>
                <a:r>
                  <a:rPr lang="en-US" altLang="zh-CN" sz="1600" b="1">
                    <a:solidFill>
                      <a:srgbClr val="A50021"/>
                    </a:solidFill>
                  </a:rPr>
                  <a:t>CA</a:t>
                </a:r>
                <a:r>
                  <a:rPr lang="zh-CN" altLang="en-US" sz="1600" b="1">
                    <a:solidFill>
                      <a:srgbClr val="A50021"/>
                    </a:solidFill>
                  </a:rPr>
                  <a:t>用私钥签名</a:t>
                </a:r>
                <a:endParaRPr lang="zh-CN" altLang="en-US" sz="1600" b="1">
                  <a:solidFill>
                    <a:srgbClr val="A50021"/>
                  </a:solidFill>
                </a:endParaRPr>
              </a:p>
            </p:txBody>
          </p:sp>
          <p:sp>
            <p:nvSpPr>
              <p:cNvPr id="35" name="Rectangle 90"/>
              <p:cNvSpPr>
                <a:spLocks noChangeArrowheads="1"/>
              </p:cNvSpPr>
              <p:nvPr/>
            </p:nvSpPr>
            <p:spPr bwMode="auto">
              <a:xfrm>
                <a:off x="734" y="449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证书的</a:t>
            </a:r>
            <a:r>
              <a:rPr lang="zh-CN" altLang="en-US" dirty="0" smtClean="0"/>
              <a:t>使用</a:t>
            </a:r>
            <a:r>
              <a:rPr lang="en-US" altLang="zh-CN" dirty="0" smtClean="0"/>
              <a:t>——</a:t>
            </a:r>
            <a:r>
              <a:rPr lang="zh-CN" altLang="en-US" dirty="0" smtClean="0"/>
              <a:t>基于证书的认证</a:t>
            </a:r>
            <a:endParaRPr lang="zh-CN" altLang="en-US" dirty="0"/>
          </a:p>
        </p:txBody>
      </p:sp>
      <p:grpSp>
        <p:nvGrpSpPr>
          <p:cNvPr id="3" name="组合 11"/>
          <p:cNvGrpSpPr/>
          <p:nvPr/>
        </p:nvGrpSpPr>
        <p:grpSpPr>
          <a:xfrm>
            <a:off x="971600" y="1594891"/>
            <a:ext cx="7062788" cy="4570413"/>
            <a:chOff x="1752600" y="1981200"/>
            <a:chExt cx="7062788" cy="4570413"/>
          </a:xfrm>
        </p:grpSpPr>
        <p:grpSp>
          <p:nvGrpSpPr>
            <p:cNvPr id="4" name="Group 4"/>
            <p:cNvGrpSpPr/>
            <p:nvPr/>
          </p:nvGrpSpPr>
          <p:grpSpPr bwMode="auto">
            <a:xfrm>
              <a:off x="3505200" y="2667000"/>
              <a:ext cx="3505200" cy="457200"/>
              <a:chOff x="2208" y="1680"/>
              <a:chExt cx="2208" cy="288"/>
            </a:xfrm>
          </p:grpSpPr>
          <p:sp>
            <p:nvSpPr>
              <p:cNvPr id="39" name="Line 5"/>
              <p:cNvSpPr>
                <a:spLocks noChangeShapeType="1"/>
              </p:cNvSpPr>
              <p:nvPr/>
            </p:nvSpPr>
            <p:spPr bwMode="auto">
              <a:xfrm>
                <a:off x="2208" y="1968"/>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6"/>
              <p:cNvSpPr>
                <a:spLocks noChangeArrowheads="1"/>
              </p:cNvSpPr>
              <p:nvPr/>
            </p:nvSpPr>
            <p:spPr bwMode="auto">
              <a:xfrm>
                <a:off x="2496" y="1680"/>
                <a:ext cx="1584"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① </a:t>
                </a:r>
                <a:r>
                  <a:rPr lang="zh-CN" altLang="en-US" sz="2000" b="1">
                    <a:solidFill>
                      <a:srgbClr val="A50021"/>
                    </a:solidFill>
                  </a:rPr>
                  <a:t>请求访问</a:t>
                </a:r>
                <a:endParaRPr lang="zh-CN" altLang="en-US" sz="2000" b="1">
                  <a:solidFill>
                    <a:srgbClr val="A50021"/>
                  </a:solidFill>
                  <a:sym typeface="Symbol" panose="05050102010706020507" pitchFamily="18" charset="2"/>
                </a:endParaRPr>
              </a:p>
            </p:txBody>
          </p:sp>
        </p:grpSp>
        <p:grpSp>
          <p:nvGrpSpPr>
            <p:cNvPr id="5" name="Group 7"/>
            <p:cNvGrpSpPr/>
            <p:nvPr/>
          </p:nvGrpSpPr>
          <p:grpSpPr bwMode="auto">
            <a:xfrm>
              <a:off x="3505200" y="3276600"/>
              <a:ext cx="3505200" cy="457200"/>
              <a:chOff x="2208" y="2064"/>
              <a:chExt cx="2208" cy="288"/>
            </a:xfrm>
          </p:grpSpPr>
          <p:sp>
            <p:nvSpPr>
              <p:cNvPr id="37" name="Line 8"/>
              <p:cNvSpPr>
                <a:spLocks noChangeShapeType="1"/>
              </p:cNvSpPr>
              <p:nvPr/>
            </p:nvSpPr>
            <p:spPr bwMode="auto">
              <a:xfrm flipH="1" flipV="1">
                <a:off x="2208" y="2352"/>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9"/>
              <p:cNvSpPr>
                <a:spLocks noChangeArrowheads="1"/>
              </p:cNvSpPr>
              <p:nvPr/>
            </p:nvSpPr>
            <p:spPr bwMode="auto">
              <a:xfrm>
                <a:off x="2496" y="2064"/>
                <a:ext cx="1536"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②  </a:t>
                </a:r>
                <a:r>
                  <a:rPr lang="zh-CN" altLang="en-US" sz="2000" b="1">
                    <a:solidFill>
                      <a:srgbClr val="A50021"/>
                    </a:solidFill>
                    <a:sym typeface="Symbol" panose="05050102010706020507" pitchFamily="18" charset="2"/>
                  </a:rPr>
                  <a:t>要求出示证书*</a:t>
                </a:r>
                <a:endParaRPr lang="zh-CN" altLang="en-US" sz="2000" b="1">
                  <a:solidFill>
                    <a:srgbClr val="A50021"/>
                  </a:solidFill>
                  <a:sym typeface="Symbol" panose="05050102010706020507" pitchFamily="18" charset="2"/>
                </a:endParaRPr>
              </a:p>
            </p:txBody>
          </p:sp>
        </p:grpSp>
        <p:grpSp>
          <p:nvGrpSpPr>
            <p:cNvPr id="6" name="Group 10"/>
            <p:cNvGrpSpPr/>
            <p:nvPr/>
          </p:nvGrpSpPr>
          <p:grpSpPr bwMode="auto">
            <a:xfrm>
              <a:off x="3505200" y="3810000"/>
              <a:ext cx="3505200" cy="457200"/>
              <a:chOff x="2208" y="2400"/>
              <a:chExt cx="2208" cy="288"/>
            </a:xfrm>
          </p:grpSpPr>
          <p:sp>
            <p:nvSpPr>
              <p:cNvPr id="35" name="Line 11"/>
              <p:cNvSpPr>
                <a:spLocks noChangeShapeType="1"/>
              </p:cNvSpPr>
              <p:nvPr/>
            </p:nvSpPr>
            <p:spPr bwMode="auto">
              <a:xfrm>
                <a:off x="2208" y="2688"/>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12"/>
              <p:cNvSpPr>
                <a:spLocks noChangeArrowheads="1"/>
              </p:cNvSpPr>
              <p:nvPr/>
            </p:nvSpPr>
            <p:spPr bwMode="auto">
              <a:xfrm>
                <a:off x="2496" y="2400"/>
                <a:ext cx="1680"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rPr>
                  <a:t>③  </a:t>
                </a:r>
                <a:r>
                  <a:rPr lang="zh-CN" altLang="en-US" sz="2000" b="1">
                    <a:solidFill>
                      <a:srgbClr val="A50021"/>
                    </a:solidFill>
                    <a:sym typeface="Symbol" panose="05050102010706020507" pitchFamily="18" charset="2"/>
                  </a:rPr>
                  <a:t>提交数字证书*</a:t>
                </a:r>
                <a:endParaRPr lang="zh-CN" altLang="en-US" sz="2000" b="1">
                  <a:solidFill>
                    <a:srgbClr val="A50021"/>
                  </a:solidFill>
                  <a:sym typeface="Symbol" panose="05050102010706020507" pitchFamily="18" charset="2"/>
                </a:endParaRPr>
              </a:p>
            </p:txBody>
          </p:sp>
        </p:grpSp>
        <p:grpSp>
          <p:nvGrpSpPr>
            <p:cNvPr id="7" name="Group 13"/>
            <p:cNvGrpSpPr/>
            <p:nvPr/>
          </p:nvGrpSpPr>
          <p:grpSpPr bwMode="auto">
            <a:xfrm>
              <a:off x="3505200" y="4343400"/>
              <a:ext cx="3505200" cy="457200"/>
              <a:chOff x="2208" y="2736"/>
              <a:chExt cx="2208" cy="288"/>
            </a:xfrm>
          </p:grpSpPr>
          <p:sp>
            <p:nvSpPr>
              <p:cNvPr id="33" name="Line 14"/>
              <p:cNvSpPr>
                <a:spLocks noChangeShapeType="1"/>
              </p:cNvSpPr>
              <p:nvPr/>
            </p:nvSpPr>
            <p:spPr bwMode="auto">
              <a:xfrm flipH="1" flipV="1">
                <a:off x="2208" y="3024"/>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5"/>
              <p:cNvSpPr>
                <a:spLocks noChangeArrowheads="1"/>
              </p:cNvSpPr>
              <p:nvPr/>
            </p:nvSpPr>
            <p:spPr bwMode="auto">
              <a:xfrm>
                <a:off x="2496" y="2736"/>
                <a:ext cx="1776"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latin typeface="宋体" pitchFamily="2" charset="-122"/>
                  </a:rPr>
                  <a:t>④</a:t>
                </a:r>
                <a:r>
                  <a:rPr lang="en-US" altLang="zh-CN" sz="2000" b="1">
                    <a:solidFill>
                      <a:srgbClr val="A50021"/>
                    </a:solidFill>
                  </a:rPr>
                  <a:t>  </a:t>
                </a:r>
                <a:r>
                  <a:rPr lang="zh-CN" altLang="en-US" sz="2000" b="1" smtClean="0">
                    <a:solidFill>
                      <a:srgbClr val="A50021"/>
                    </a:solidFill>
                    <a:sym typeface="Symbol" panose="05050102010706020507" pitchFamily="18" charset="2"/>
                  </a:rPr>
                  <a:t>随机数</a:t>
                </a:r>
                <a:r>
                  <a:rPr lang="en-US" altLang="zh-CN" sz="2000" b="1">
                    <a:solidFill>
                      <a:srgbClr val="A50021"/>
                    </a:solidFill>
                    <a:sym typeface="Symbol" panose="05050102010706020507" pitchFamily="18" charset="2"/>
                  </a:rPr>
                  <a:t>N(</a:t>
                </a:r>
                <a:r>
                  <a:rPr lang="zh-CN" altLang="en-US" sz="2000" b="1">
                    <a:solidFill>
                      <a:srgbClr val="A50021"/>
                    </a:solidFill>
                    <a:sym typeface="Symbol" panose="05050102010706020507" pitchFamily="18" charset="2"/>
                  </a:rPr>
                  <a:t>质询</a:t>
                </a:r>
                <a:r>
                  <a:rPr lang="en-US" altLang="zh-CN" sz="2000" b="1">
                    <a:solidFill>
                      <a:srgbClr val="A50021"/>
                    </a:solidFill>
                    <a:sym typeface="Symbol" panose="05050102010706020507" pitchFamily="18" charset="2"/>
                  </a:rPr>
                  <a:t>)</a:t>
                </a:r>
                <a:endParaRPr lang="en-US" altLang="zh-CN" sz="2000" b="1">
                  <a:solidFill>
                    <a:srgbClr val="A50021"/>
                  </a:solidFill>
                  <a:sym typeface="Symbol" panose="05050102010706020507" pitchFamily="18" charset="2"/>
                </a:endParaRPr>
              </a:p>
            </p:txBody>
          </p:sp>
        </p:grpSp>
        <p:grpSp>
          <p:nvGrpSpPr>
            <p:cNvPr id="8" name="Group 16"/>
            <p:cNvGrpSpPr/>
            <p:nvPr/>
          </p:nvGrpSpPr>
          <p:grpSpPr bwMode="auto">
            <a:xfrm>
              <a:off x="3505200" y="4876800"/>
              <a:ext cx="3505200" cy="457200"/>
              <a:chOff x="2208" y="3072"/>
              <a:chExt cx="2208" cy="288"/>
            </a:xfrm>
          </p:grpSpPr>
          <p:sp>
            <p:nvSpPr>
              <p:cNvPr id="31" name="Line 17"/>
              <p:cNvSpPr>
                <a:spLocks noChangeShapeType="1"/>
              </p:cNvSpPr>
              <p:nvPr/>
            </p:nvSpPr>
            <p:spPr bwMode="auto">
              <a:xfrm>
                <a:off x="2208" y="3360"/>
                <a:ext cx="2208"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18"/>
              <p:cNvSpPr>
                <a:spLocks noChangeArrowheads="1"/>
              </p:cNvSpPr>
              <p:nvPr/>
            </p:nvSpPr>
            <p:spPr bwMode="auto">
              <a:xfrm>
                <a:off x="2496" y="3072"/>
                <a:ext cx="1584"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b="1">
                    <a:solidFill>
                      <a:srgbClr val="A50021"/>
                    </a:solidFill>
                    <a:latin typeface="宋体" pitchFamily="2" charset="-122"/>
                  </a:rPr>
                  <a:t>⑤</a:t>
                </a:r>
                <a:r>
                  <a:rPr lang="en-US" altLang="zh-CN" sz="2000" b="1">
                    <a:solidFill>
                      <a:srgbClr val="A50021"/>
                    </a:solidFill>
                  </a:rPr>
                  <a:t>  </a:t>
                </a:r>
                <a:r>
                  <a:rPr lang="zh-CN" altLang="en-US" sz="2000" b="1">
                    <a:solidFill>
                      <a:srgbClr val="A50021"/>
                    </a:solidFill>
                    <a:sym typeface="Symbol" panose="05050102010706020507" pitchFamily="18" charset="2"/>
                  </a:rPr>
                  <a:t>响应</a:t>
                </a:r>
                <a:endParaRPr lang="zh-CN" altLang="en-US" sz="2000" b="1">
                  <a:solidFill>
                    <a:srgbClr val="A50021"/>
                  </a:solidFill>
                  <a:sym typeface="Symbol" panose="05050102010706020507" pitchFamily="18" charset="2"/>
                </a:endParaRPr>
              </a:p>
            </p:txBody>
          </p:sp>
        </p:grpSp>
        <p:sp>
          <p:nvSpPr>
            <p:cNvPr id="18" name="Rectangle 19"/>
            <p:cNvSpPr>
              <a:spLocks noChangeArrowheads="1"/>
            </p:cNvSpPr>
            <p:nvPr/>
          </p:nvSpPr>
          <p:spPr bwMode="auto">
            <a:xfrm>
              <a:off x="7086600" y="3810000"/>
              <a:ext cx="17287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t>用</a:t>
              </a:r>
              <a:r>
                <a:rPr lang="en-US" altLang="zh-CN" sz="1800" b="1" smtClean="0"/>
                <a:t>CA</a:t>
              </a:r>
              <a:r>
                <a:rPr lang="zh-CN" altLang="en-US" sz="1800" b="1" smtClean="0"/>
                <a:t>证书验证证书真实性，有效性</a:t>
              </a:r>
              <a:endParaRPr lang="zh-CN" altLang="en-US" sz="1800" b="1" i="1"/>
            </a:p>
          </p:txBody>
        </p:sp>
        <p:grpSp>
          <p:nvGrpSpPr>
            <p:cNvPr id="9" name="Group 20"/>
            <p:cNvGrpSpPr/>
            <p:nvPr/>
          </p:nvGrpSpPr>
          <p:grpSpPr bwMode="auto">
            <a:xfrm>
              <a:off x="1752600" y="1981200"/>
              <a:ext cx="7010400" cy="4570413"/>
              <a:chOff x="1104" y="1248"/>
              <a:chExt cx="4416" cy="2879"/>
            </a:xfrm>
          </p:grpSpPr>
          <p:grpSp>
            <p:nvGrpSpPr>
              <p:cNvPr id="10" name="Group 21"/>
              <p:cNvGrpSpPr/>
              <p:nvPr/>
            </p:nvGrpSpPr>
            <p:grpSpPr bwMode="auto">
              <a:xfrm>
                <a:off x="1104" y="1584"/>
                <a:ext cx="4416" cy="2543"/>
                <a:chOff x="1104" y="1584"/>
                <a:chExt cx="4416" cy="2543"/>
              </a:xfrm>
            </p:grpSpPr>
            <p:sp>
              <p:nvSpPr>
                <p:cNvPr id="25" name="Rectangle 22"/>
                <p:cNvSpPr>
                  <a:spLocks noChangeArrowheads="1"/>
                </p:cNvSpPr>
                <p:nvPr/>
              </p:nvSpPr>
              <p:spPr bwMode="auto">
                <a:xfrm>
                  <a:off x="1104" y="1584"/>
                  <a:ext cx="1104" cy="225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3"/>
                <p:cNvSpPr>
                  <a:spLocks noChangeArrowheads="1"/>
                </p:cNvSpPr>
                <p:nvPr/>
              </p:nvSpPr>
              <p:spPr bwMode="auto">
                <a:xfrm>
                  <a:off x="4416" y="1584"/>
                  <a:ext cx="1104" cy="225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4"/>
                <p:cNvSpPr>
                  <a:spLocks noChangeArrowheads="1"/>
                </p:cNvSpPr>
                <p:nvPr/>
              </p:nvSpPr>
              <p:spPr bwMode="auto">
                <a:xfrm>
                  <a:off x="1296" y="3829"/>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rPr>
                    <a:t>客户端</a:t>
                  </a:r>
                  <a:endParaRPr lang="zh-CN" altLang="en-US" sz="2000" b="1">
                    <a:solidFill>
                      <a:srgbClr val="0000CC"/>
                    </a:solidFill>
                  </a:endParaRPr>
                </a:p>
              </p:txBody>
            </p:sp>
            <p:sp>
              <p:nvSpPr>
                <p:cNvPr id="28" name="Rectangle 25"/>
                <p:cNvSpPr>
                  <a:spLocks noChangeArrowheads="1"/>
                </p:cNvSpPr>
                <p:nvPr/>
              </p:nvSpPr>
              <p:spPr bwMode="auto">
                <a:xfrm>
                  <a:off x="4896" y="3877"/>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rPr>
                    <a:t>服务器</a:t>
                  </a:r>
                  <a:endParaRPr lang="zh-CN" altLang="en-US" sz="2000" b="1">
                    <a:solidFill>
                      <a:srgbClr val="0000CC"/>
                    </a:solidFill>
                  </a:endParaRPr>
                </a:p>
              </p:txBody>
            </p:sp>
            <p:graphicFrame>
              <p:nvGraphicFramePr>
                <p:cNvPr id="29" name="Object 26"/>
                <p:cNvGraphicFramePr>
                  <a:graphicFrameLocks noChangeAspect="1"/>
                </p:cNvGraphicFramePr>
                <p:nvPr/>
              </p:nvGraphicFramePr>
              <p:xfrm>
                <a:off x="1392" y="1680"/>
                <a:ext cx="474" cy="576"/>
              </p:xfrm>
              <a:graphic>
                <a:graphicData uri="http://schemas.openxmlformats.org/presentationml/2006/ole">
                  <mc:AlternateContent xmlns:mc="http://schemas.openxmlformats.org/markup-compatibility/2006">
                    <mc:Choice xmlns:v="urn:schemas-microsoft-com:vml" Requires="v">
                      <p:oleObj spid="_x0000_s14377" name="位图图像" r:id="rId1" imgW="352425" imgH="600075" progId="PBrush">
                        <p:embed/>
                      </p:oleObj>
                    </mc:Choice>
                    <mc:Fallback>
                      <p:oleObj name="位图图像" r:id="rId1" imgW="352425" imgH="600075" progId="PBrush">
                        <p:embed/>
                        <p:pic>
                          <p:nvPicPr>
                            <p:cNvPr id="0" name="Object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1680"/>
                              <a:ext cx="47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1680"/>
                  <a:ext cx="43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Rectangle 28"/>
              <p:cNvSpPr>
                <a:spLocks noChangeArrowheads="1"/>
              </p:cNvSpPr>
              <p:nvPr/>
            </p:nvSpPr>
            <p:spPr bwMode="auto">
              <a:xfrm>
                <a:off x="1248" y="1248"/>
                <a:ext cx="3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客户端请求访问服务器的单向鉴别过程：</a:t>
                </a:r>
                <a:endParaRPr lang="zh-CN" altLang="en-US" sz="2000" b="1"/>
              </a:p>
            </p:txBody>
          </p:sp>
        </p:grpSp>
        <p:sp>
          <p:nvSpPr>
            <p:cNvPr id="20" name="Rectangle 29"/>
            <p:cNvSpPr>
              <a:spLocks noChangeArrowheads="1"/>
            </p:cNvSpPr>
            <p:nvPr/>
          </p:nvSpPr>
          <p:spPr bwMode="auto">
            <a:xfrm>
              <a:off x="4114800" y="5562600"/>
              <a:ext cx="1828800"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1600">
                  <a:solidFill>
                    <a:srgbClr val="A50021"/>
                  </a:solidFill>
                  <a:latin typeface="宋体" pitchFamily="2" charset="-122"/>
                </a:rPr>
                <a:t>（*为可选方式）</a:t>
              </a:r>
              <a:endParaRPr lang="zh-CN" altLang="en-US" sz="1600">
                <a:solidFill>
                  <a:srgbClr val="A50021"/>
                </a:solidFill>
                <a:sym typeface="Symbol" panose="05050102010706020507" pitchFamily="18" charset="2"/>
              </a:endParaRPr>
            </a:p>
          </p:txBody>
        </p:sp>
        <p:sp>
          <p:nvSpPr>
            <p:cNvPr id="21" name="Rectangle 30"/>
            <p:cNvSpPr>
              <a:spLocks noChangeArrowheads="1"/>
            </p:cNvSpPr>
            <p:nvPr/>
          </p:nvSpPr>
          <p:spPr bwMode="auto">
            <a:xfrm>
              <a:off x="1905000" y="4823421"/>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smtClean="0"/>
                <a:t>用私钥运算</a:t>
              </a:r>
              <a:endParaRPr lang="zh-CN" altLang="en-US" sz="1800" b="1" i="1"/>
            </a:p>
          </p:txBody>
        </p:sp>
        <p:sp>
          <p:nvSpPr>
            <p:cNvPr id="22" name="Rectangle 31"/>
            <p:cNvSpPr>
              <a:spLocks noChangeArrowheads="1"/>
            </p:cNvSpPr>
            <p:nvPr/>
          </p:nvSpPr>
          <p:spPr bwMode="auto">
            <a:xfrm>
              <a:off x="7086600" y="5105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t>完成鉴别 </a:t>
              </a:r>
              <a:endParaRPr lang="zh-CN" altLang="en-US" sz="1800" b="1" i="1"/>
            </a:p>
          </p:txBody>
        </p:sp>
      </p:grpSp>
    </p:spTree>
  </p:cSld>
  <p:clrMapOvr>
    <a:masterClrMapping/>
  </p:clrMapOvr>
  <p:transition spd="slow">
    <p:pull/>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mtClean="0"/>
              <a:t>软件开发商对软件代码数字签名。</a:t>
            </a:r>
            <a:endParaRPr lang="en-US" altLang="zh-CN" smtClean="0"/>
          </a:p>
          <a:p>
            <a:r>
              <a:rPr lang="zh-CN" altLang="en-US" smtClean="0"/>
              <a:t>数字签名标识</a:t>
            </a:r>
            <a:r>
              <a:rPr lang="zh-CN" altLang="en-US"/>
              <a:t>软件</a:t>
            </a:r>
            <a:r>
              <a:rPr lang="zh-CN" altLang="en-US" smtClean="0"/>
              <a:t>来源、开发者真实</a:t>
            </a:r>
            <a:r>
              <a:rPr lang="zh-CN" altLang="en-US"/>
              <a:t>身份，</a:t>
            </a:r>
            <a:r>
              <a:rPr lang="zh-CN" altLang="en-US" smtClean="0"/>
              <a:t>保证</a:t>
            </a:r>
            <a:r>
              <a:rPr lang="zh-CN" altLang="en-US"/>
              <a:t>签名</a:t>
            </a:r>
            <a:r>
              <a:rPr lang="zh-CN" altLang="en-US" smtClean="0"/>
              <a:t>代码不</a:t>
            </a:r>
            <a:r>
              <a:rPr lang="zh-CN" altLang="en-US"/>
              <a:t>被恶意篡改</a:t>
            </a:r>
            <a:r>
              <a:rPr lang="zh-CN" altLang="en-US" smtClean="0"/>
              <a:t>。</a:t>
            </a:r>
            <a:endParaRPr lang="en-US" altLang="zh-CN" smtClean="0"/>
          </a:p>
          <a:p>
            <a:r>
              <a:rPr lang="zh-CN" altLang="en-US" smtClean="0"/>
              <a:t>用户能验证代码可信度</a:t>
            </a:r>
            <a:r>
              <a:rPr lang="zh-CN" altLang="en-US"/>
              <a:t>。</a:t>
            </a:r>
            <a:endParaRPr lang="zh-CN" altLang="en-US"/>
          </a:p>
        </p:txBody>
      </p:sp>
      <p:sp>
        <p:nvSpPr>
          <p:cNvPr id="2" name="标题 1"/>
          <p:cNvSpPr>
            <a:spLocks noGrp="1"/>
          </p:cNvSpPr>
          <p:nvPr>
            <p:ph type="title"/>
          </p:nvPr>
        </p:nvSpPr>
        <p:spPr/>
        <p:txBody>
          <a:bodyPr/>
          <a:lstStyle/>
          <a:p>
            <a:r>
              <a:rPr lang="zh-CN" altLang="en-US" smtClean="0"/>
              <a:t>代码签名证书</a:t>
            </a:r>
            <a:endParaRPr lang="zh-CN" altLang="en-US"/>
          </a:p>
        </p:txBody>
      </p:sp>
      <p:pic>
        <p:nvPicPr>
          <p:cNvPr id="3430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2204864"/>
            <a:ext cx="443865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340768"/>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28800"/>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42"/>
                                        </p:tgtEl>
                                        <p:attrNameLst>
                                          <p:attrName>style.visibility</p:attrName>
                                        </p:attrNameLst>
                                      </p:cBhvr>
                                      <p:to>
                                        <p:strVal val="visible"/>
                                      </p:to>
                                    </p:set>
                                    <p:anim calcmode="lin" valueType="num">
                                      <p:cBhvr additive="base">
                                        <p:cTn id="7" dur="500" fill="hold"/>
                                        <p:tgtEl>
                                          <p:spTgt spid="343042"/>
                                        </p:tgtEl>
                                        <p:attrNameLst>
                                          <p:attrName>ppt_x</p:attrName>
                                        </p:attrNameLst>
                                      </p:cBhvr>
                                      <p:tavLst>
                                        <p:tav tm="0">
                                          <p:val>
                                            <p:strVal val="#ppt_x"/>
                                          </p:val>
                                        </p:tav>
                                        <p:tav tm="100000">
                                          <p:val>
                                            <p:strVal val="#ppt_x"/>
                                          </p:val>
                                        </p:tav>
                                      </p:tavLst>
                                    </p:anim>
                                    <p:anim calcmode="lin" valueType="num">
                                      <p:cBhvr additive="base">
                                        <p:cTn id="8" dur="500" fill="hold"/>
                                        <p:tgtEl>
                                          <p:spTgt spid="343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3044"/>
                                        </p:tgtEl>
                                        <p:attrNameLst>
                                          <p:attrName>style.visibility</p:attrName>
                                        </p:attrNameLst>
                                      </p:cBhvr>
                                      <p:to>
                                        <p:strVal val="visible"/>
                                      </p:to>
                                    </p:set>
                                    <p:anim calcmode="lin" valueType="num">
                                      <p:cBhvr additive="base">
                                        <p:cTn id="13" dur="500" fill="hold"/>
                                        <p:tgtEl>
                                          <p:spTgt spid="343044"/>
                                        </p:tgtEl>
                                        <p:attrNameLst>
                                          <p:attrName>ppt_x</p:attrName>
                                        </p:attrNameLst>
                                      </p:cBhvr>
                                      <p:tavLst>
                                        <p:tav tm="0">
                                          <p:val>
                                            <p:strVal val="#ppt_x"/>
                                          </p:val>
                                        </p:tav>
                                        <p:tav tm="100000">
                                          <p:val>
                                            <p:strVal val="#ppt_x"/>
                                          </p:val>
                                        </p:tav>
                                      </p:tavLst>
                                    </p:anim>
                                    <p:anim calcmode="lin" valueType="num">
                                      <p:cBhvr additive="base">
                                        <p:cTn id="14" dur="500" fill="hold"/>
                                        <p:tgtEl>
                                          <p:spTgt spid="3430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3045"/>
                                        </p:tgtEl>
                                        <p:attrNameLst>
                                          <p:attrName>style.visibility</p:attrName>
                                        </p:attrNameLst>
                                      </p:cBhvr>
                                      <p:to>
                                        <p:strVal val="visible"/>
                                      </p:to>
                                    </p:set>
                                    <p:anim calcmode="lin" valueType="num">
                                      <p:cBhvr additive="base">
                                        <p:cTn id="19" dur="500" fill="hold"/>
                                        <p:tgtEl>
                                          <p:spTgt spid="343045"/>
                                        </p:tgtEl>
                                        <p:attrNameLst>
                                          <p:attrName>ppt_x</p:attrName>
                                        </p:attrNameLst>
                                      </p:cBhvr>
                                      <p:tavLst>
                                        <p:tav tm="0">
                                          <p:val>
                                            <p:strVal val="#ppt_x"/>
                                          </p:val>
                                        </p:tav>
                                        <p:tav tm="100000">
                                          <p:val>
                                            <p:strVal val="#ppt_x"/>
                                          </p:val>
                                        </p:tav>
                                      </p:tavLst>
                                    </p:anim>
                                    <p:anim calcmode="lin" valueType="num">
                                      <p:cBhvr additive="base">
                                        <p:cTn id="20" dur="500" fill="hold"/>
                                        <p:tgtEl>
                                          <p:spTgt spid="343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smtClean="0"/>
              <a:t>软件发表者</a:t>
            </a:r>
            <a:endParaRPr lang="en-US" altLang="zh-CN" smtClean="0"/>
          </a:p>
          <a:p>
            <a:pPr lvl="1"/>
            <a:r>
              <a:rPr lang="zh-CN" altLang="en-US" smtClean="0"/>
              <a:t>申请</a:t>
            </a:r>
            <a:r>
              <a:rPr lang="zh-CN" altLang="en-US"/>
              <a:t>数字证书</a:t>
            </a:r>
            <a:endParaRPr lang="zh-CN" altLang="en-US"/>
          </a:p>
          <a:p>
            <a:pPr lvl="2"/>
            <a:r>
              <a:rPr lang="zh-CN" altLang="en-US" smtClean="0"/>
              <a:t>发布者向</a:t>
            </a:r>
            <a:r>
              <a:rPr lang="en-US" altLang="zh-CN" smtClean="0"/>
              <a:t>CA</a:t>
            </a:r>
            <a:r>
              <a:rPr lang="zh-CN" altLang="en-US"/>
              <a:t>机构（如</a:t>
            </a:r>
            <a:r>
              <a:rPr lang="en-US" altLang="zh-CN"/>
              <a:t>VeriSign</a:t>
            </a:r>
            <a:r>
              <a:rPr lang="zh-CN" altLang="en-US"/>
              <a:t>）申请数字证书；</a:t>
            </a:r>
            <a:endParaRPr lang="zh-CN" altLang="en-US"/>
          </a:p>
          <a:p>
            <a:pPr lvl="1"/>
            <a:r>
              <a:rPr lang="zh-CN" altLang="en-US" smtClean="0"/>
              <a:t>签名代码</a:t>
            </a:r>
            <a:endParaRPr lang="zh-CN" altLang="en-US"/>
          </a:p>
          <a:p>
            <a:pPr lvl="2"/>
            <a:r>
              <a:rPr lang="zh-CN" altLang="en-US" smtClean="0"/>
              <a:t>借助</a:t>
            </a:r>
            <a:r>
              <a:rPr lang="zh-CN" altLang="en-US"/>
              <a:t>代码签名工具</a:t>
            </a:r>
            <a:r>
              <a:rPr lang="zh-CN" altLang="en-US" smtClean="0"/>
              <a:t>，计算代码摘要（</a:t>
            </a:r>
            <a:r>
              <a:rPr lang="en-US" altLang="zh-CN" smtClean="0"/>
              <a:t>hash</a:t>
            </a:r>
            <a:r>
              <a:rPr lang="zh-CN" altLang="en-US" smtClean="0"/>
              <a:t>），证书</a:t>
            </a:r>
            <a:r>
              <a:rPr lang="zh-CN" altLang="en-US"/>
              <a:t>私钥</a:t>
            </a:r>
            <a:r>
              <a:rPr lang="zh-CN" altLang="en-US" smtClean="0"/>
              <a:t>对</a:t>
            </a:r>
            <a:r>
              <a:rPr lang="en-US" altLang="zh-CN" smtClean="0"/>
              <a:t>hash</a:t>
            </a:r>
            <a:r>
              <a:rPr lang="zh-CN" altLang="en-US" smtClean="0"/>
              <a:t>值签名，产生包含</a:t>
            </a:r>
            <a:r>
              <a:rPr lang="zh-CN" altLang="en-US"/>
              <a:t>代码签名</a:t>
            </a:r>
            <a:r>
              <a:rPr lang="zh-CN" altLang="en-US" smtClean="0"/>
              <a:t>和发布者签名</a:t>
            </a:r>
            <a:r>
              <a:rPr lang="zh-CN" altLang="en-US"/>
              <a:t>证书的</a:t>
            </a:r>
            <a:r>
              <a:rPr lang="zh-CN" altLang="en-US" smtClean="0"/>
              <a:t>软件包</a:t>
            </a:r>
            <a:endParaRPr lang="zh-CN" altLang="en-US"/>
          </a:p>
          <a:p>
            <a:r>
              <a:rPr lang="zh-CN" altLang="en-US" smtClean="0"/>
              <a:t>软件用户</a:t>
            </a:r>
            <a:endParaRPr lang="en-US" altLang="zh-CN" smtClean="0"/>
          </a:p>
          <a:p>
            <a:pPr lvl="1"/>
            <a:r>
              <a:rPr lang="zh-CN" altLang="en-US" smtClean="0"/>
              <a:t>验证代码签名证书</a:t>
            </a:r>
            <a:r>
              <a:rPr lang="en-US" altLang="zh-CN" smtClean="0"/>
              <a:t>——</a:t>
            </a:r>
            <a:r>
              <a:rPr lang="zh-CN" altLang="en-US" smtClean="0"/>
              <a:t>发布者可信性</a:t>
            </a:r>
            <a:endParaRPr lang="zh-CN" altLang="en-US"/>
          </a:p>
          <a:p>
            <a:pPr lvl="2"/>
            <a:r>
              <a:rPr lang="zh-CN" altLang="en-US" smtClean="0"/>
              <a:t>用</a:t>
            </a:r>
            <a:r>
              <a:rPr lang="en-US" altLang="zh-CN" smtClean="0"/>
              <a:t>CA</a:t>
            </a:r>
            <a:r>
              <a:rPr lang="zh-CN" altLang="en-US" smtClean="0"/>
              <a:t>证书（公钥）检验发表者签名证书有效性。</a:t>
            </a:r>
            <a:r>
              <a:rPr lang="en-US" altLang="zh-CN" smtClean="0"/>
              <a:t>CA</a:t>
            </a:r>
            <a:r>
              <a:rPr lang="zh-CN" altLang="en-US" smtClean="0"/>
              <a:t>（</a:t>
            </a:r>
            <a:r>
              <a:rPr lang="en-US" altLang="zh-CN" smtClean="0"/>
              <a:t>VeriSign</a:t>
            </a:r>
            <a:r>
              <a:rPr lang="zh-CN" altLang="en-US" smtClean="0"/>
              <a:t>）根证书嵌入用户可信</a:t>
            </a:r>
            <a:r>
              <a:rPr lang="zh-CN" altLang="en-US"/>
              <a:t>根证</a:t>
            </a:r>
            <a:r>
              <a:rPr lang="zh-CN" altLang="en-US" smtClean="0"/>
              <a:t>书库</a:t>
            </a:r>
            <a:endParaRPr lang="zh-CN" altLang="en-US"/>
          </a:p>
          <a:p>
            <a:pPr lvl="1"/>
            <a:r>
              <a:rPr lang="zh-CN" altLang="en-US" smtClean="0"/>
              <a:t>验证代码完整性</a:t>
            </a:r>
            <a:endParaRPr lang="zh-CN" altLang="en-US"/>
          </a:p>
          <a:p>
            <a:pPr lvl="2"/>
            <a:r>
              <a:rPr lang="zh-CN" altLang="en-US" smtClean="0"/>
              <a:t>使用签名证书公</a:t>
            </a:r>
            <a:r>
              <a:rPr lang="zh-CN" altLang="en-US"/>
              <a:t>钥解密被签名的哈希</a:t>
            </a:r>
            <a:r>
              <a:rPr lang="zh-CN" altLang="en-US" smtClean="0"/>
              <a:t>值</a:t>
            </a:r>
            <a:r>
              <a:rPr lang="en-US" altLang="zh-CN" smtClean="0"/>
              <a:t>——</a:t>
            </a:r>
            <a:r>
              <a:rPr lang="zh-CN" altLang="en-US" smtClean="0"/>
              <a:t>发布前摘要；</a:t>
            </a:r>
            <a:endParaRPr lang="zh-CN" altLang="en-US"/>
          </a:p>
          <a:p>
            <a:pPr lvl="2"/>
            <a:r>
              <a:rPr lang="zh-CN" altLang="en-US" smtClean="0"/>
              <a:t>使用同样</a:t>
            </a:r>
            <a:r>
              <a:rPr lang="en-US" altLang="zh-CN" smtClean="0"/>
              <a:t>hash</a:t>
            </a:r>
            <a:r>
              <a:rPr lang="zh-CN" altLang="en-US" smtClean="0"/>
              <a:t>算法产生代码哈希值</a:t>
            </a:r>
            <a:r>
              <a:rPr lang="en-US" altLang="zh-CN" smtClean="0"/>
              <a:t>——</a:t>
            </a:r>
            <a:r>
              <a:rPr lang="zh-CN" altLang="en-US" smtClean="0"/>
              <a:t>发布后摘要；</a:t>
            </a:r>
            <a:endParaRPr lang="zh-CN" altLang="en-US"/>
          </a:p>
          <a:p>
            <a:pPr lvl="2"/>
            <a:r>
              <a:rPr lang="zh-CN" altLang="en-US" smtClean="0"/>
              <a:t>比较</a:t>
            </a:r>
            <a:r>
              <a:rPr lang="zh-CN" altLang="en-US"/>
              <a:t>两个哈希</a:t>
            </a:r>
            <a:r>
              <a:rPr lang="zh-CN" altLang="en-US" smtClean="0"/>
              <a:t>值。</a:t>
            </a:r>
            <a:endParaRPr lang="zh-CN" altLang="en-US"/>
          </a:p>
          <a:p>
            <a:r>
              <a:rPr lang="zh-CN" altLang="en-US" smtClean="0"/>
              <a:t>整个</a:t>
            </a:r>
            <a:r>
              <a:rPr lang="zh-CN" altLang="en-US"/>
              <a:t>过程对用户完全透明，用户将可以看到软件发布者提示</a:t>
            </a:r>
            <a:r>
              <a:rPr lang="zh-CN" altLang="en-US" smtClean="0"/>
              <a:t>信息</a:t>
            </a:r>
            <a:endParaRPr lang="zh-CN" altLang="en-US"/>
          </a:p>
        </p:txBody>
      </p:sp>
      <p:sp>
        <p:nvSpPr>
          <p:cNvPr id="2" name="标题 1"/>
          <p:cNvSpPr>
            <a:spLocks noGrp="1"/>
          </p:cNvSpPr>
          <p:nvPr>
            <p:ph type="title"/>
          </p:nvPr>
        </p:nvSpPr>
        <p:spPr/>
        <p:txBody>
          <a:bodyPr/>
          <a:lstStyle/>
          <a:p>
            <a:r>
              <a:rPr lang="zh-CN" altLang="en-US" smtClean="0"/>
              <a:t>代码签名证书</a:t>
            </a:r>
            <a:endParaRPr lang="zh-CN" altLang="en-US"/>
          </a:p>
        </p:txBody>
      </p:sp>
    </p:spTree>
  </p:cSld>
  <p:clrMapOvr>
    <a:masterClrMapping/>
  </p:clrMapOvr>
  <p:transition spd="slow">
    <p:pull/>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7961313" y="3711352"/>
            <a:ext cx="685800" cy="914400"/>
          </a:xfrm>
          <a:prstGeom prst="can">
            <a:avLst>
              <a:gd name="adj" fmla="val 33333"/>
            </a:avLst>
          </a:prstGeom>
          <a:solidFill>
            <a:srgbClr val="339966"/>
          </a:solidFill>
          <a:ln w="222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AutoShape 3"/>
          <p:cNvSpPr>
            <a:spLocks noChangeArrowheads="1"/>
          </p:cNvSpPr>
          <p:nvPr/>
        </p:nvSpPr>
        <p:spPr bwMode="auto">
          <a:xfrm>
            <a:off x="798513" y="3666728"/>
            <a:ext cx="685800" cy="914400"/>
          </a:xfrm>
          <a:prstGeom prst="can">
            <a:avLst>
              <a:gd name="adj" fmla="val 33333"/>
            </a:avLst>
          </a:prstGeom>
          <a:solidFill>
            <a:srgbClr val="339966"/>
          </a:solidFill>
          <a:ln w="222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Rectangle 4"/>
          <p:cNvSpPr>
            <a:spLocks noChangeArrowheads="1"/>
          </p:cNvSpPr>
          <p:nvPr/>
        </p:nvSpPr>
        <p:spPr bwMode="auto">
          <a:xfrm>
            <a:off x="2338388" y="196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65542"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1000" y="1304528"/>
            <a:ext cx="8016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 Box 7"/>
          <p:cNvSpPr txBox="1">
            <a:spLocks noChangeArrowheads="1"/>
          </p:cNvSpPr>
          <p:nvPr/>
        </p:nvSpPr>
        <p:spPr bwMode="auto">
          <a:xfrm>
            <a:off x="1752600" y="1380728"/>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数字签名</a:t>
            </a:r>
            <a:endParaRPr lang="zh-CN" altLang="en-US" sz="2000" b="1" dirty="0"/>
          </a:p>
        </p:txBody>
      </p:sp>
      <p:sp>
        <p:nvSpPr>
          <p:cNvPr id="65544" name="Text Box 8"/>
          <p:cNvSpPr txBox="1">
            <a:spLocks noChangeArrowheads="1"/>
          </p:cNvSpPr>
          <p:nvPr/>
        </p:nvSpPr>
        <p:spPr bwMode="auto">
          <a:xfrm>
            <a:off x="1752600" y="2066528"/>
            <a:ext cx="1219200" cy="40011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dirty="0"/>
              <a:t>加     </a:t>
            </a:r>
            <a:r>
              <a:rPr lang="zh-CN" altLang="en-US" sz="2000" b="1" dirty="0" smtClean="0"/>
              <a:t>密</a:t>
            </a:r>
            <a:endParaRPr lang="zh-CN" altLang="en-US" sz="2000" b="1" dirty="0"/>
          </a:p>
        </p:txBody>
      </p:sp>
      <p:sp>
        <p:nvSpPr>
          <p:cNvPr id="65545" name="Text Box 9"/>
          <p:cNvSpPr txBox="1">
            <a:spLocks noChangeArrowheads="1"/>
          </p:cNvSpPr>
          <p:nvPr/>
        </p:nvSpPr>
        <p:spPr bwMode="auto">
          <a:xfrm>
            <a:off x="1752600" y="2752328"/>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数字信封</a:t>
            </a:r>
            <a:endParaRPr lang="zh-CN" altLang="en-US" sz="2000" b="1"/>
          </a:p>
        </p:txBody>
      </p:sp>
      <p:grpSp>
        <p:nvGrpSpPr>
          <p:cNvPr id="65546" name="Group 10"/>
          <p:cNvGrpSpPr/>
          <p:nvPr/>
        </p:nvGrpSpPr>
        <p:grpSpPr bwMode="auto">
          <a:xfrm>
            <a:off x="3352800" y="1685528"/>
            <a:ext cx="687388" cy="1257300"/>
            <a:chOff x="2496" y="1344"/>
            <a:chExt cx="433" cy="792"/>
          </a:xfrm>
        </p:grpSpPr>
        <p:sp>
          <p:nvSpPr>
            <p:cNvPr id="65547" name="Freeform 11"/>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8" name="Freeform 12"/>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9" name="Freeform 13"/>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0" name="Freeform 14"/>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1" name="Freeform 15"/>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2" name="Freeform 16"/>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3" name="Rectangle 17"/>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grpSp>
        <p:nvGrpSpPr>
          <p:cNvPr id="65554" name="Group 18"/>
          <p:cNvGrpSpPr/>
          <p:nvPr/>
        </p:nvGrpSpPr>
        <p:grpSpPr bwMode="auto">
          <a:xfrm>
            <a:off x="874713" y="4047728"/>
            <a:ext cx="495300" cy="382587"/>
            <a:chOff x="2105" y="3009"/>
            <a:chExt cx="815" cy="575"/>
          </a:xfrm>
        </p:grpSpPr>
        <p:sp>
          <p:nvSpPr>
            <p:cNvPr id="65555" name="AutoShape 19"/>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56" name="Group 20"/>
            <p:cNvGrpSpPr/>
            <p:nvPr/>
          </p:nvGrpSpPr>
          <p:grpSpPr bwMode="auto">
            <a:xfrm rot="-426541">
              <a:off x="2561" y="3227"/>
              <a:ext cx="235" cy="357"/>
              <a:chOff x="1824" y="3600"/>
              <a:chExt cx="192" cy="292"/>
            </a:xfrm>
          </p:grpSpPr>
          <p:grpSp>
            <p:nvGrpSpPr>
              <p:cNvPr id="65557" name="Group 21"/>
              <p:cNvGrpSpPr/>
              <p:nvPr/>
            </p:nvGrpSpPr>
            <p:grpSpPr bwMode="auto">
              <a:xfrm>
                <a:off x="1848" y="3700"/>
                <a:ext cx="144" cy="192"/>
                <a:chOff x="1872" y="3696"/>
                <a:chExt cx="144" cy="192"/>
              </a:xfrm>
            </p:grpSpPr>
            <p:sp>
              <p:nvSpPr>
                <p:cNvPr id="65558" name="AutoShape 22"/>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59" name="AutoShape 23"/>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60" name="AutoShape 24"/>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61" name="Text Box 25"/>
          <p:cNvSpPr txBox="1">
            <a:spLocks noChangeArrowheads="1"/>
          </p:cNvSpPr>
          <p:nvPr/>
        </p:nvSpPr>
        <p:spPr bwMode="auto">
          <a:xfrm>
            <a:off x="1636713" y="3971528"/>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endParaRPr lang="zh-CN" altLang="en-US" sz="2000" b="1"/>
          </a:p>
        </p:txBody>
      </p:sp>
      <p:sp>
        <p:nvSpPr>
          <p:cNvPr id="65562" name="Line 26"/>
          <p:cNvSpPr>
            <a:spLocks noChangeShapeType="1"/>
          </p:cNvSpPr>
          <p:nvPr/>
        </p:nvSpPr>
        <p:spPr bwMode="auto">
          <a:xfrm>
            <a:off x="1143000" y="1533128"/>
            <a:ext cx="6096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3" name="Line 27"/>
          <p:cNvSpPr>
            <a:spLocks noChangeShapeType="1"/>
          </p:cNvSpPr>
          <p:nvPr/>
        </p:nvSpPr>
        <p:spPr bwMode="auto">
          <a:xfrm flipV="1">
            <a:off x="1143000" y="2295128"/>
            <a:ext cx="5334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4" name="Line 28"/>
          <p:cNvSpPr>
            <a:spLocks noChangeShapeType="1"/>
          </p:cNvSpPr>
          <p:nvPr/>
        </p:nvSpPr>
        <p:spPr bwMode="auto">
          <a:xfrm>
            <a:off x="1143000" y="2980928"/>
            <a:ext cx="5334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5" name="Line 29"/>
          <p:cNvSpPr>
            <a:spLocks noChangeShapeType="1"/>
          </p:cNvSpPr>
          <p:nvPr/>
        </p:nvSpPr>
        <p:spPr bwMode="auto">
          <a:xfrm>
            <a:off x="2971800" y="1533128"/>
            <a:ext cx="457200" cy="3048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6" name="Line 30"/>
          <p:cNvSpPr>
            <a:spLocks noChangeShapeType="1"/>
          </p:cNvSpPr>
          <p:nvPr/>
        </p:nvSpPr>
        <p:spPr bwMode="auto">
          <a:xfrm>
            <a:off x="2971800" y="2295128"/>
            <a:ext cx="3810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7" name="Line 31"/>
          <p:cNvSpPr>
            <a:spLocks noChangeShapeType="1"/>
          </p:cNvSpPr>
          <p:nvPr/>
        </p:nvSpPr>
        <p:spPr bwMode="auto">
          <a:xfrm flipV="1">
            <a:off x="2971800" y="2752328"/>
            <a:ext cx="381000" cy="2286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8" name="AutoShape 32"/>
          <p:cNvSpPr>
            <a:spLocks noChangeArrowheads="1"/>
          </p:cNvSpPr>
          <p:nvPr/>
        </p:nvSpPr>
        <p:spPr bwMode="auto">
          <a:xfrm>
            <a:off x="4191000" y="2187352"/>
            <a:ext cx="1066800" cy="228600"/>
          </a:xfrm>
          <a:prstGeom prst="rightArrow">
            <a:avLst>
              <a:gd name="adj1" fmla="val 50000"/>
              <a:gd name="adj2" fmla="val 116667"/>
            </a:avLst>
          </a:prstGeom>
          <a:solidFill>
            <a:srgbClr val="FF99CC"/>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69" name="Group 33"/>
          <p:cNvGrpSpPr/>
          <p:nvPr/>
        </p:nvGrpSpPr>
        <p:grpSpPr bwMode="auto">
          <a:xfrm>
            <a:off x="5334000" y="1653952"/>
            <a:ext cx="687388" cy="1257300"/>
            <a:chOff x="2496" y="1344"/>
            <a:chExt cx="433" cy="792"/>
          </a:xfrm>
        </p:grpSpPr>
        <p:sp>
          <p:nvSpPr>
            <p:cNvPr id="65570" name="Freeform 34"/>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1" name="Freeform 35"/>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2" name="Freeform 36"/>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3" name="Freeform 37"/>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4" name="Freeform 38"/>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5" name="Freeform 39"/>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6" name="Rectangle 40"/>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sp>
        <p:nvSpPr>
          <p:cNvPr id="65577" name="Rectangle 41"/>
          <p:cNvSpPr>
            <a:spLocks noChangeArrowheads="1"/>
          </p:cNvSpPr>
          <p:nvPr/>
        </p:nvSpPr>
        <p:spPr bwMode="auto">
          <a:xfrm>
            <a:off x="4191000" y="1871439"/>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600">
                <a:solidFill>
                  <a:srgbClr val="000000"/>
                </a:solidFill>
                <a:latin typeface="宋体" pitchFamily="2" charset="-122"/>
              </a:rPr>
              <a:t>传输信道</a:t>
            </a:r>
            <a:endParaRPr kumimoji="0" lang="zh-CN" altLang="en-US" sz="1600">
              <a:solidFill>
                <a:srgbClr val="000000"/>
              </a:solidFill>
              <a:latin typeface="宋体" pitchFamily="2" charset="-122"/>
            </a:endParaRPr>
          </a:p>
        </p:txBody>
      </p:sp>
      <p:sp>
        <p:nvSpPr>
          <p:cNvPr id="65578" name="Text Box 42"/>
          <p:cNvSpPr txBox="1">
            <a:spLocks noChangeArrowheads="1"/>
          </p:cNvSpPr>
          <p:nvPr/>
        </p:nvSpPr>
        <p:spPr bwMode="auto">
          <a:xfrm>
            <a:off x="6477000" y="1425352"/>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解    密</a:t>
            </a:r>
            <a:endParaRPr lang="zh-CN" altLang="en-US" sz="2000" b="1"/>
          </a:p>
        </p:txBody>
      </p:sp>
      <p:sp>
        <p:nvSpPr>
          <p:cNvPr id="65579" name="Text Box 43"/>
          <p:cNvSpPr txBox="1">
            <a:spLocks noChangeArrowheads="1"/>
          </p:cNvSpPr>
          <p:nvPr/>
        </p:nvSpPr>
        <p:spPr bwMode="auto">
          <a:xfrm>
            <a:off x="6477000" y="2111152"/>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验证签名</a:t>
            </a:r>
            <a:endParaRPr lang="zh-CN" altLang="en-US" sz="2000" b="1"/>
          </a:p>
        </p:txBody>
      </p:sp>
      <p:sp>
        <p:nvSpPr>
          <p:cNvPr id="65580" name="Text Box 44"/>
          <p:cNvSpPr txBox="1">
            <a:spLocks noChangeArrowheads="1"/>
          </p:cNvSpPr>
          <p:nvPr/>
        </p:nvSpPr>
        <p:spPr bwMode="auto">
          <a:xfrm>
            <a:off x="6477000" y="2796952"/>
            <a:ext cx="1219200" cy="406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拆解信封</a:t>
            </a:r>
            <a:endParaRPr lang="zh-CN" altLang="en-US" sz="2000" b="1"/>
          </a:p>
        </p:txBody>
      </p:sp>
      <p:grpSp>
        <p:nvGrpSpPr>
          <p:cNvPr id="65581" name="Group 45"/>
          <p:cNvGrpSpPr/>
          <p:nvPr/>
        </p:nvGrpSpPr>
        <p:grpSpPr bwMode="auto">
          <a:xfrm>
            <a:off x="8037513" y="4092352"/>
            <a:ext cx="495300" cy="382587"/>
            <a:chOff x="2105" y="3009"/>
            <a:chExt cx="815" cy="575"/>
          </a:xfrm>
        </p:grpSpPr>
        <p:sp>
          <p:nvSpPr>
            <p:cNvPr id="65582" name="AutoShape 46"/>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83" name="Group 47"/>
            <p:cNvGrpSpPr/>
            <p:nvPr/>
          </p:nvGrpSpPr>
          <p:grpSpPr bwMode="auto">
            <a:xfrm rot="-426541">
              <a:off x="2561" y="3227"/>
              <a:ext cx="235" cy="357"/>
              <a:chOff x="1824" y="3600"/>
              <a:chExt cx="192" cy="292"/>
            </a:xfrm>
          </p:grpSpPr>
          <p:grpSp>
            <p:nvGrpSpPr>
              <p:cNvPr id="65584" name="Group 48"/>
              <p:cNvGrpSpPr/>
              <p:nvPr/>
            </p:nvGrpSpPr>
            <p:grpSpPr bwMode="auto">
              <a:xfrm>
                <a:off x="1848" y="3700"/>
                <a:ext cx="144" cy="192"/>
                <a:chOff x="1872" y="3696"/>
                <a:chExt cx="144" cy="192"/>
              </a:xfrm>
            </p:grpSpPr>
            <p:sp>
              <p:nvSpPr>
                <p:cNvPr id="65585" name="AutoShape 49"/>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86" name="AutoShape 50"/>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87" name="AutoShape 51"/>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88" name="Text Box 52"/>
          <p:cNvSpPr txBox="1">
            <a:spLocks noChangeArrowheads="1"/>
          </p:cNvSpPr>
          <p:nvPr/>
        </p:nvSpPr>
        <p:spPr bwMode="auto">
          <a:xfrm>
            <a:off x="6589713" y="3939952"/>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endParaRPr lang="zh-CN" altLang="en-US" sz="2000" b="1"/>
          </a:p>
        </p:txBody>
      </p:sp>
      <p:pic>
        <p:nvPicPr>
          <p:cNvPr id="65589" name="Picture 5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89913" y="1349152"/>
            <a:ext cx="685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90" name="Line 54"/>
          <p:cNvSpPr>
            <a:spLocks noChangeShapeType="1"/>
          </p:cNvSpPr>
          <p:nvPr/>
        </p:nvSpPr>
        <p:spPr bwMode="auto">
          <a:xfrm>
            <a:off x="7732713" y="1653952"/>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1" name="Line 55"/>
          <p:cNvSpPr>
            <a:spLocks noChangeShapeType="1"/>
          </p:cNvSpPr>
          <p:nvPr/>
        </p:nvSpPr>
        <p:spPr bwMode="auto">
          <a:xfrm>
            <a:off x="7732713" y="2339752"/>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2" name="Line 56"/>
          <p:cNvSpPr>
            <a:spLocks noChangeShapeType="1"/>
          </p:cNvSpPr>
          <p:nvPr/>
        </p:nvSpPr>
        <p:spPr bwMode="auto">
          <a:xfrm>
            <a:off x="7732713" y="3025552"/>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3" name="Line 57"/>
          <p:cNvSpPr>
            <a:spLocks noChangeShapeType="1"/>
          </p:cNvSpPr>
          <p:nvPr/>
        </p:nvSpPr>
        <p:spPr bwMode="auto">
          <a:xfrm flipV="1">
            <a:off x="6056313" y="1577752"/>
            <a:ext cx="457200" cy="2286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4" name="Line 58"/>
          <p:cNvSpPr>
            <a:spLocks noChangeShapeType="1"/>
          </p:cNvSpPr>
          <p:nvPr/>
        </p:nvSpPr>
        <p:spPr bwMode="auto">
          <a:xfrm>
            <a:off x="6056313" y="2339752"/>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5" name="Line 59"/>
          <p:cNvSpPr>
            <a:spLocks noChangeShapeType="1"/>
          </p:cNvSpPr>
          <p:nvPr/>
        </p:nvSpPr>
        <p:spPr bwMode="auto">
          <a:xfrm>
            <a:off x="6056313" y="2873152"/>
            <a:ext cx="457200" cy="1524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6" name="Line 60"/>
          <p:cNvSpPr>
            <a:spLocks noChangeShapeType="1"/>
          </p:cNvSpPr>
          <p:nvPr/>
        </p:nvSpPr>
        <p:spPr bwMode="auto">
          <a:xfrm flipV="1">
            <a:off x="1103313" y="2447528"/>
            <a:ext cx="762000" cy="12192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7" name="Line 61"/>
          <p:cNvSpPr>
            <a:spLocks noChangeShapeType="1"/>
          </p:cNvSpPr>
          <p:nvPr/>
        </p:nvSpPr>
        <p:spPr bwMode="auto">
          <a:xfrm flipV="1">
            <a:off x="1179513" y="3209528"/>
            <a:ext cx="609600" cy="4572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8" name="Line 62"/>
          <p:cNvSpPr>
            <a:spLocks noChangeShapeType="1"/>
          </p:cNvSpPr>
          <p:nvPr/>
        </p:nvSpPr>
        <p:spPr bwMode="auto">
          <a:xfrm flipH="1" flipV="1">
            <a:off x="7732713" y="2415952"/>
            <a:ext cx="609600" cy="12954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9" name="Line 63"/>
          <p:cNvSpPr>
            <a:spLocks noChangeShapeType="1"/>
          </p:cNvSpPr>
          <p:nvPr/>
        </p:nvSpPr>
        <p:spPr bwMode="auto">
          <a:xfrm flipH="1" flipV="1">
            <a:off x="7656513" y="3177952"/>
            <a:ext cx="609600" cy="5334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00" name="Rectangle 64"/>
          <p:cNvSpPr>
            <a:spLocks noChangeArrowheads="1"/>
          </p:cNvSpPr>
          <p:nvPr/>
        </p:nvSpPr>
        <p:spPr bwMode="auto">
          <a:xfrm>
            <a:off x="154323" y="4740820"/>
            <a:ext cx="8810165" cy="2000548"/>
          </a:xfrm>
          <a:prstGeom prst="rect">
            <a:avLst/>
          </a:prstGeom>
          <a:solidFill>
            <a:srgbClr val="FFFF00"/>
          </a:solidFill>
          <a:ln>
            <a:solidFill>
              <a:schemeClr val="tx1"/>
            </a:solidFill>
          </a:ln>
          <a:effectLst/>
        </p:spPr>
        <p:txBody>
          <a:bodyPr wrap="square">
            <a:spAutoFit/>
          </a:bodyPr>
          <a:lstStyle/>
          <a:p>
            <a:pPr marL="228600" indent="-228600">
              <a:buNone/>
            </a:pPr>
            <a:r>
              <a:rPr lang="zh-CN" altLang="en-US" sz="2800" b="1" dirty="0">
                <a:solidFill>
                  <a:srgbClr val="C00000"/>
                </a:solidFill>
              </a:rPr>
              <a:t>对称密码加密文件，公开密码签名并数字信封会话密钥</a:t>
            </a:r>
            <a:endParaRPr lang="en-US" altLang="zh-CN" sz="2800" b="1" dirty="0">
              <a:solidFill>
                <a:srgbClr val="C00000"/>
              </a:solidFill>
            </a:endParaRPr>
          </a:p>
          <a:p>
            <a:pPr marL="228600" indent="-228600">
              <a:buFontTx/>
              <a:buAutoNum type="arabicPeriod"/>
            </a:pPr>
            <a:r>
              <a:rPr lang="zh-CN" altLang="en-US" sz="2400" b="1" dirty="0">
                <a:solidFill>
                  <a:srgbClr val="C00000"/>
                </a:solidFill>
              </a:rPr>
              <a:t>用自己的私钥签名文件（文件</a:t>
            </a:r>
            <a:r>
              <a:rPr lang="en-US" altLang="zh-CN" sz="2400" b="1" dirty="0">
                <a:solidFill>
                  <a:srgbClr val="C00000"/>
                </a:solidFill>
              </a:rPr>
              <a:t>hash</a:t>
            </a:r>
            <a:r>
              <a:rPr lang="zh-CN" altLang="en-US" sz="2400" b="1" dirty="0">
                <a:solidFill>
                  <a:srgbClr val="C00000"/>
                </a:solidFill>
              </a:rPr>
              <a:t>数字摘要）</a:t>
            </a:r>
            <a:endParaRPr lang="en-US" altLang="zh-CN" sz="2400" b="1" dirty="0">
              <a:solidFill>
                <a:srgbClr val="C00000"/>
              </a:solidFill>
            </a:endParaRPr>
          </a:p>
          <a:p>
            <a:pPr marL="228600" indent="-228600">
              <a:buAutoNum type="arabicPeriod"/>
            </a:pPr>
            <a:r>
              <a:rPr lang="zh-CN" altLang="en-US" sz="2400" b="1" dirty="0" smtClean="0">
                <a:solidFill>
                  <a:srgbClr val="C00000"/>
                </a:solidFill>
              </a:rPr>
              <a:t>发送方生成</a:t>
            </a:r>
            <a:r>
              <a:rPr lang="zh-CN" altLang="en-US" sz="2400" b="1" dirty="0">
                <a:solidFill>
                  <a:srgbClr val="C00000"/>
                </a:solidFill>
              </a:rPr>
              <a:t>会话密钥</a:t>
            </a:r>
            <a:r>
              <a:rPr lang="en-US" altLang="zh-CN" sz="2400" b="1" dirty="0" err="1">
                <a:solidFill>
                  <a:srgbClr val="C00000"/>
                </a:solidFill>
              </a:rPr>
              <a:t>ks</a:t>
            </a:r>
            <a:r>
              <a:rPr lang="zh-CN" altLang="en-US" sz="2400" b="1" dirty="0">
                <a:solidFill>
                  <a:srgbClr val="C00000"/>
                </a:solidFill>
              </a:rPr>
              <a:t>，加密文件</a:t>
            </a:r>
            <a:endParaRPr lang="en-US" altLang="zh-CN" sz="2400" b="1" dirty="0">
              <a:solidFill>
                <a:srgbClr val="C00000"/>
              </a:solidFill>
            </a:endParaRPr>
          </a:p>
          <a:p>
            <a:pPr marL="228600" indent="-228600">
              <a:buAutoNum type="arabicPeriod"/>
            </a:pPr>
            <a:r>
              <a:rPr lang="zh-CN" altLang="en-US" sz="2400" b="1" smtClean="0">
                <a:solidFill>
                  <a:srgbClr val="C00000"/>
                </a:solidFill>
              </a:rPr>
              <a:t>获取对方</a:t>
            </a:r>
            <a:r>
              <a:rPr lang="zh-CN" altLang="en-US" sz="2400" b="1">
                <a:solidFill>
                  <a:srgbClr val="C00000"/>
                </a:solidFill>
              </a:rPr>
              <a:t>公</a:t>
            </a:r>
            <a:r>
              <a:rPr lang="zh-CN" altLang="en-US" sz="2400" b="1" smtClean="0">
                <a:solidFill>
                  <a:srgbClr val="C00000"/>
                </a:solidFill>
              </a:rPr>
              <a:t>钥证书，用对方公钥加密</a:t>
            </a:r>
            <a:r>
              <a:rPr lang="en-US" altLang="zh-CN" sz="2400" b="1" dirty="0" err="1">
                <a:solidFill>
                  <a:srgbClr val="C00000"/>
                </a:solidFill>
              </a:rPr>
              <a:t>ks</a:t>
            </a:r>
            <a:endParaRPr lang="en-US" altLang="zh-CN" sz="2400" b="1" dirty="0">
              <a:solidFill>
                <a:srgbClr val="C00000"/>
              </a:solidFill>
            </a:endParaRPr>
          </a:p>
          <a:p>
            <a:pPr marL="228600" indent="-228600">
              <a:buAutoNum type="arabicPeriod"/>
            </a:pPr>
            <a:r>
              <a:rPr lang="zh-CN" altLang="en-US" sz="2400" b="1" smtClean="0">
                <a:solidFill>
                  <a:srgbClr val="C00000"/>
                </a:solidFill>
              </a:rPr>
              <a:t>将数字信封（签名</a:t>
            </a:r>
            <a:r>
              <a:rPr lang="en-US" altLang="zh-CN" sz="2400" b="1" dirty="0">
                <a:solidFill>
                  <a:srgbClr val="C00000"/>
                </a:solidFill>
              </a:rPr>
              <a:t>+</a:t>
            </a:r>
            <a:r>
              <a:rPr lang="zh-CN" altLang="en-US" sz="2400" b="1" dirty="0" smtClean="0">
                <a:solidFill>
                  <a:srgbClr val="C00000"/>
                </a:solidFill>
              </a:rPr>
              <a:t>密文</a:t>
            </a:r>
            <a:r>
              <a:rPr lang="en-US" altLang="zh-CN" sz="2400" b="1" smtClean="0">
                <a:solidFill>
                  <a:srgbClr val="C00000"/>
                </a:solidFill>
              </a:rPr>
              <a:t>+</a:t>
            </a:r>
            <a:r>
              <a:rPr lang="zh-CN" altLang="en-US" sz="2400" b="1" smtClean="0">
                <a:solidFill>
                  <a:srgbClr val="C00000"/>
                </a:solidFill>
              </a:rPr>
              <a:t>加密后会话密码）发送</a:t>
            </a:r>
            <a:r>
              <a:rPr lang="zh-CN" altLang="en-US" sz="2400" b="1" dirty="0">
                <a:solidFill>
                  <a:srgbClr val="C00000"/>
                </a:solidFill>
              </a:rPr>
              <a:t>给对方</a:t>
            </a:r>
            <a:endParaRPr lang="zh-CN" altLang="en-US" sz="2400" b="1" dirty="0">
              <a:solidFill>
                <a:srgbClr val="C00000"/>
              </a:solidFill>
            </a:endParaRPr>
          </a:p>
        </p:txBody>
      </p:sp>
      <p:sp>
        <p:nvSpPr>
          <p:cNvPr id="3" name="标题 2"/>
          <p:cNvSpPr>
            <a:spLocks noGrp="1"/>
          </p:cNvSpPr>
          <p:nvPr>
            <p:ph type="title"/>
          </p:nvPr>
        </p:nvSpPr>
        <p:spPr>
          <a:xfrm>
            <a:off x="457200" y="274638"/>
            <a:ext cx="8229600" cy="917043"/>
          </a:xfrm>
        </p:spPr>
        <p:txBody>
          <a:bodyPr>
            <a:normAutofit/>
          </a:bodyPr>
          <a:lstStyle/>
          <a:p>
            <a:r>
              <a:rPr lang="zh-CN" altLang="en-US"/>
              <a:t>数字</a:t>
            </a:r>
            <a:r>
              <a:rPr lang="zh-CN" altLang="en-US" smtClean="0"/>
              <a:t>信封</a:t>
            </a:r>
            <a:endParaRPr lang="zh-CN" altLang="en-US"/>
          </a:p>
        </p:txBody>
      </p:sp>
    </p:spTree>
  </p:cSld>
  <p:clrMapOvr>
    <a:masterClrMapping/>
  </p:clrMapOvr>
  <p:transition spd="slow">
    <p:pull/>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normAutofit fontScale="90000"/>
          </a:bodyPr>
          <a:lstStyle/>
          <a:p>
            <a:r>
              <a:rPr lang="zh-CN" altLang="en-US" dirty="0" smtClean="0"/>
              <a:t>基于</a:t>
            </a:r>
            <a:r>
              <a:rPr lang="en-US" altLang="zh-CN" dirty="0" smtClean="0"/>
              <a:t>Web</a:t>
            </a:r>
            <a:r>
              <a:rPr lang="zh-CN" altLang="en-US" dirty="0" smtClean="0"/>
              <a:t>的认证</a:t>
            </a:r>
            <a:r>
              <a:rPr lang="en-US" altLang="zh-CN" dirty="0" smtClean="0"/>
              <a:t>(</a:t>
            </a:r>
            <a:r>
              <a:rPr lang="zh-CN" altLang="en-US" dirty="0" smtClean="0"/>
              <a:t>续</a:t>
            </a:r>
            <a:r>
              <a:rPr lang="en-US" altLang="zh-CN" dirty="0" smtClean="0"/>
              <a:t>)</a:t>
            </a:r>
            <a:br>
              <a:rPr lang="en-US" altLang="zh-CN" dirty="0" smtClean="0"/>
            </a:br>
            <a:r>
              <a:rPr lang="en-US" altLang="zh-CN" dirty="0" smtClean="0"/>
              <a:t>	—— SSL/TLS</a:t>
            </a:r>
            <a:r>
              <a:rPr lang="zh-CN" altLang="en-US" dirty="0" smtClean="0"/>
              <a:t>认证过程</a:t>
            </a:r>
            <a:endParaRPr lang="zh-CN" altLang="en-US" dirty="0"/>
          </a:p>
        </p:txBody>
      </p:sp>
      <p:grpSp>
        <p:nvGrpSpPr>
          <p:cNvPr id="826371" name="Group 3"/>
          <p:cNvGrpSpPr/>
          <p:nvPr/>
        </p:nvGrpSpPr>
        <p:grpSpPr bwMode="auto">
          <a:xfrm>
            <a:off x="3068638" y="1773238"/>
            <a:ext cx="2655887" cy="2000250"/>
            <a:chOff x="3992" y="944"/>
            <a:chExt cx="1768" cy="1429"/>
          </a:xfrm>
        </p:grpSpPr>
        <p:pic>
          <p:nvPicPr>
            <p:cNvPr id="826372" name="Picture 4" descr="clou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92" y="944"/>
              <a:ext cx="1768" cy="1429"/>
            </a:xfrm>
            <a:prstGeom prst="rect">
              <a:avLst/>
            </a:prstGeom>
            <a:noFill/>
            <a:extLst>
              <a:ext uri="{909E8E84-426E-40DD-AFC4-6F175D3DCCD1}">
                <a14:hiddenFill xmlns:a14="http://schemas.microsoft.com/office/drawing/2010/main">
                  <a:solidFill>
                    <a:srgbClr val="FFFFFF"/>
                  </a:solidFill>
                </a14:hiddenFill>
              </a:ext>
            </a:extLst>
          </p:spPr>
        </p:pic>
        <p:pic>
          <p:nvPicPr>
            <p:cNvPr id="826373" name="Picture 5" descr="Hackerr&amp;d"/>
            <p:cNvPicPr>
              <a:picLocks noChangeAspect="1" noChangeArrowheads="1"/>
            </p:cNvPicPr>
            <p:nvPr/>
          </p:nvPicPr>
          <p:blipFill>
            <a:blip r:embed="rId2" cstate="print">
              <a:extLst>
                <a:ext uri="{28A0092B-C50C-407E-A947-70E740481C1C}">
                  <a14:useLocalDpi xmlns:a14="http://schemas.microsoft.com/office/drawing/2010/main" val="0"/>
                </a:ext>
              </a:extLst>
            </a:blip>
            <a:srcRect t="10306" r="27402"/>
            <a:stretch>
              <a:fillRect/>
            </a:stretch>
          </p:blipFill>
          <p:spPr bwMode="auto">
            <a:xfrm>
              <a:off x="4410" y="1144"/>
              <a:ext cx="737" cy="797"/>
            </a:xfrm>
            <a:prstGeom prst="rect">
              <a:avLst/>
            </a:prstGeom>
            <a:noFill/>
            <a:extLst>
              <a:ext uri="{909E8E84-426E-40DD-AFC4-6F175D3DCCD1}">
                <a14:hiddenFill xmlns:a14="http://schemas.microsoft.com/office/drawing/2010/main">
                  <a:solidFill>
                    <a:srgbClr val="FFFFFF"/>
                  </a:solidFill>
                </a14:hiddenFill>
              </a:ext>
            </a:extLst>
          </p:spPr>
        </p:pic>
      </p:grpSp>
      <p:sp>
        <p:nvSpPr>
          <p:cNvPr id="826374" name="Oval 6"/>
          <p:cNvSpPr>
            <a:spLocks noChangeArrowheads="1"/>
          </p:cNvSpPr>
          <p:nvPr/>
        </p:nvSpPr>
        <p:spPr bwMode="auto">
          <a:xfrm>
            <a:off x="6464300" y="1854200"/>
            <a:ext cx="2670175" cy="487362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75" name="Oval 7"/>
          <p:cNvSpPr>
            <a:spLocks noChangeArrowheads="1"/>
          </p:cNvSpPr>
          <p:nvPr/>
        </p:nvSpPr>
        <p:spPr bwMode="auto">
          <a:xfrm>
            <a:off x="315913" y="1868488"/>
            <a:ext cx="2700337" cy="485140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6376" name="Picture 8" descr="desktopal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300" y="1749425"/>
            <a:ext cx="1141413" cy="1392238"/>
          </a:xfrm>
          <a:prstGeom prst="rect">
            <a:avLst/>
          </a:prstGeom>
          <a:noFill/>
          <a:extLst>
            <a:ext uri="{909E8E84-426E-40DD-AFC4-6F175D3DCCD1}">
              <a14:hiddenFill xmlns:a14="http://schemas.microsoft.com/office/drawing/2010/main">
                <a:solidFill>
                  <a:srgbClr val="FFFFFF"/>
                </a:solidFill>
              </a14:hiddenFill>
            </a:ext>
          </a:extLst>
        </p:spPr>
      </p:pic>
      <p:sp>
        <p:nvSpPr>
          <p:cNvPr id="826377" name="Line 9"/>
          <p:cNvSpPr>
            <a:spLocks noChangeShapeType="1"/>
          </p:cNvSpPr>
          <p:nvPr/>
        </p:nvSpPr>
        <p:spPr bwMode="auto">
          <a:xfrm>
            <a:off x="7210425" y="2279650"/>
            <a:ext cx="1143000" cy="433388"/>
          </a:xfrm>
          <a:prstGeom prst="line">
            <a:avLst/>
          </a:prstGeom>
          <a:noFill/>
          <a:ln w="12700">
            <a:solidFill>
              <a:srgbClr val="9C331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378" name="Group 10"/>
          <p:cNvGrpSpPr/>
          <p:nvPr/>
        </p:nvGrpSpPr>
        <p:grpSpPr bwMode="auto">
          <a:xfrm>
            <a:off x="7888288" y="2233613"/>
            <a:ext cx="954087" cy="769937"/>
            <a:chOff x="4180" y="1662"/>
            <a:chExt cx="601" cy="485"/>
          </a:xfrm>
        </p:grpSpPr>
        <p:sp>
          <p:nvSpPr>
            <p:cNvPr id="826379" name="Freeform 11"/>
            <p:cNvSpPr/>
            <p:nvPr/>
          </p:nvSpPr>
          <p:spPr bwMode="auto">
            <a:xfrm>
              <a:off x="4180" y="1736"/>
              <a:ext cx="601" cy="411"/>
            </a:xfrm>
            <a:custGeom>
              <a:avLst/>
              <a:gdLst>
                <a:gd name="T0" fmla="*/ 0 w 601"/>
                <a:gd name="T1" fmla="*/ 0 h 411"/>
                <a:gd name="T2" fmla="*/ 600 w 601"/>
                <a:gd name="T3" fmla="*/ 0 h 411"/>
                <a:gd name="T4" fmla="*/ 600 w 601"/>
                <a:gd name="T5" fmla="*/ 323 h 411"/>
                <a:gd name="T6" fmla="*/ 596 w 601"/>
                <a:gd name="T7" fmla="*/ 327 h 411"/>
                <a:gd name="T8" fmla="*/ 591 w 601"/>
                <a:gd name="T9" fmla="*/ 331 h 411"/>
                <a:gd name="T10" fmla="*/ 585 w 601"/>
                <a:gd name="T11" fmla="*/ 337 h 411"/>
                <a:gd name="T12" fmla="*/ 575 w 601"/>
                <a:gd name="T13" fmla="*/ 344 h 411"/>
                <a:gd name="T14" fmla="*/ 570 w 601"/>
                <a:gd name="T15" fmla="*/ 348 h 411"/>
                <a:gd name="T16" fmla="*/ 563 w 601"/>
                <a:gd name="T17" fmla="*/ 351 h 411"/>
                <a:gd name="T18" fmla="*/ 550 w 601"/>
                <a:gd name="T19" fmla="*/ 360 h 411"/>
                <a:gd name="T20" fmla="*/ 542 w 601"/>
                <a:gd name="T21" fmla="*/ 364 h 411"/>
                <a:gd name="T22" fmla="*/ 533 w 601"/>
                <a:gd name="T23" fmla="*/ 368 h 411"/>
                <a:gd name="T24" fmla="*/ 515 w 601"/>
                <a:gd name="T25" fmla="*/ 376 h 411"/>
                <a:gd name="T26" fmla="*/ 493 w 601"/>
                <a:gd name="T27" fmla="*/ 384 h 411"/>
                <a:gd name="T28" fmla="*/ 481 w 601"/>
                <a:gd name="T29" fmla="*/ 387 h 411"/>
                <a:gd name="T30" fmla="*/ 468 w 601"/>
                <a:gd name="T31" fmla="*/ 391 h 411"/>
                <a:gd name="T32" fmla="*/ 456 w 601"/>
                <a:gd name="T33" fmla="*/ 395 h 411"/>
                <a:gd name="T34" fmla="*/ 442 w 601"/>
                <a:gd name="T35" fmla="*/ 398 h 411"/>
                <a:gd name="T36" fmla="*/ 412 w 601"/>
                <a:gd name="T37" fmla="*/ 403 h 411"/>
                <a:gd name="T38" fmla="*/ 396 w 601"/>
                <a:gd name="T39" fmla="*/ 405 h 411"/>
                <a:gd name="T40" fmla="*/ 380 w 601"/>
                <a:gd name="T41" fmla="*/ 407 h 411"/>
                <a:gd name="T42" fmla="*/ 362 w 601"/>
                <a:gd name="T43" fmla="*/ 408 h 411"/>
                <a:gd name="T44" fmla="*/ 343 w 601"/>
                <a:gd name="T45" fmla="*/ 410 h 411"/>
                <a:gd name="T46" fmla="*/ 325 w 601"/>
                <a:gd name="T47" fmla="*/ 410 h 411"/>
                <a:gd name="T48" fmla="*/ 305 w 601"/>
                <a:gd name="T49" fmla="*/ 410 h 411"/>
                <a:gd name="T50" fmla="*/ 282 w 601"/>
                <a:gd name="T51" fmla="*/ 408 h 411"/>
                <a:gd name="T52" fmla="*/ 261 w 601"/>
                <a:gd name="T53" fmla="*/ 407 h 411"/>
                <a:gd name="T54" fmla="*/ 251 w 601"/>
                <a:gd name="T55" fmla="*/ 407 h 411"/>
                <a:gd name="T56" fmla="*/ 240 w 601"/>
                <a:gd name="T57" fmla="*/ 406 h 411"/>
                <a:gd name="T58" fmla="*/ 221 w 601"/>
                <a:gd name="T59" fmla="*/ 404 h 411"/>
                <a:gd name="T60" fmla="*/ 202 w 601"/>
                <a:gd name="T61" fmla="*/ 402 h 411"/>
                <a:gd name="T62" fmla="*/ 185 w 601"/>
                <a:gd name="T63" fmla="*/ 400 h 411"/>
                <a:gd name="T64" fmla="*/ 153 w 601"/>
                <a:gd name="T65" fmla="*/ 394 h 411"/>
                <a:gd name="T66" fmla="*/ 125 w 601"/>
                <a:gd name="T67" fmla="*/ 387 h 411"/>
                <a:gd name="T68" fmla="*/ 100 w 601"/>
                <a:gd name="T69" fmla="*/ 380 h 411"/>
                <a:gd name="T70" fmla="*/ 88 w 601"/>
                <a:gd name="T71" fmla="*/ 377 h 411"/>
                <a:gd name="T72" fmla="*/ 80 w 601"/>
                <a:gd name="T73" fmla="*/ 372 h 411"/>
                <a:gd name="T74" fmla="*/ 61 w 601"/>
                <a:gd name="T75" fmla="*/ 365 h 411"/>
                <a:gd name="T76" fmla="*/ 45 w 601"/>
                <a:gd name="T77" fmla="*/ 356 h 411"/>
                <a:gd name="T78" fmla="*/ 32 w 601"/>
                <a:gd name="T79" fmla="*/ 349 h 411"/>
                <a:gd name="T80" fmla="*/ 22 w 601"/>
                <a:gd name="T81" fmla="*/ 343 h 411"/>
                <a:gd name="T82" fmla="*/ 17 w 601"/>
                <a:gd name="T83" fmla="*/ 339 h 411"/>
                <a:gd name="T84" fmla="*/ 13 w 601"/>
                <a:gd name="T85" fmla="*/ 336 h 411"/>
                <a:gd name="T86" fmla="*/ 3 w 601"/>
                <a:gd name="T87" fmla="*/ 327 h 411"/>
                <a:gd name="T88" fmla="*/ 0 w 601"/>
                <a:gd name="T89" fmla="*/ 323 h 411"/>
                <a:gd name="T90" fmla="*/ 0 w 601"/>
                <a:gd name="T91"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1" h="411">
                  <a:moveTo>
                    <a:pt x="0" y="0"/>
                  </a:moveTo>
                  <a:lnTo>
                    <a:pt x="600" y="0"/>
                  </a:lnTo>
                  <a:lnTo>
                    <a:pt x="600" y="323"/>
                  </a:lnTo>
                  <a:lnTo>
                    <a:pt x="596" y="327"/>
                  </a:lnTo>
                  <a:lnTo>
                    <a:pt x="591" y="331"/>
                  </a:lnTo>
                  <a:lnTo>
                    <a:pt x="585" y="337"/>
                  </a:lnTo>
                  <a:lnTo>
                    <a:pt x="575" y="344"/>
                  </a:lnTo>
                  <a:lnTo>
                    <a:pt x="570" y="348"/>
                  </a:lnTo>
                  <a:lnTo>
                    <a:pt x="563" y="351"/>
                  </a:lnTo>
                  <a:lnTo>
                    <a:pt x="550" y="360"/>
                  </a:lnTo>
                  <a:lnTo>
                    <a:pt x="542" y="364"/>
                  </a:lnTo>
                  <a:lnTo>
                    <a:pt x="533" y="368"/>
                  </a:lnTo>
                  <a:lnTo>
                    <a:pt x="515" y="376"/>
                  </a:lnTo>
                  <a:lnTo>
                    <a:pt x="493" y="384"/>
                  </a:lnTo>
                  <a:lnTo>
                    <a:pt x="481" y="387"/>
                  </a:lnTo>
                  <a:lnTo>
                    <a:pt x="468" y="391"/>
                  </a:lnTo>
                  <a:lnTo>
                    <a:pt x="456" y="395"/>
                  </a:lnTo>
                  <a:lnTo>
                    <a:pt x="442" y="398"/>
                  </a:lnTo>
                  <a:lnTo>
                    <a:pt x="412" y="403"/>
                  </a:lnTo>
                  <a:lnTo>
                    <a:pt x="396" y="405"/>
                  </a:lnTo>
                  <a:lnTo>
                    <a:pt x="380" y="407"/>
                  </a:lnTo>
                  <a:lnTo>
                    <a:pt x="362" y="408"/>
                  </a:lnTo>
                  <a:lnTo>
                    <a:pt x="343" y="410"/>
                  </a:lnTo>
                  <a:lnTo>
                    <a:pt x="325" y="410"/>
                  </a:lnTo>
                  <a:lnTo>
                    <a:pt x="305" y="410"/>
                  </a:lnTo>
                  <a:lnTo>
                    <a:pt x="282" y="408"/>
                  </a:lnTo>
                  <a:lnTo>
                    <a:pt x="261" y="407"/>
                  </a:lnTo>
                  <a:lnTo>
                    <a:pt x="251" y="407"/>
                  </a:lnTo>
                  <a:lnTo>
                    <a:pt x="240" y="406"/>
                  </a:lnTo>
                  <a:lnTo>
                    <a:pt x="221" y="404"/>
                  </a:lnTo>
                  <a:lnTo>
                    <a:pt x="202" y="402"/>
                  </a:lnTo>
                  <a:lnTo>
                    <a:pt x="185" y="400"/>
                  </a:lnTo>
                  <a:lnTo>
                    <a:pt x="153" y="394"/>
                  </a:lnTo>
                  <a:lnTo>
                    <a:pt x="125" y="387"/>
                  </a:lnTo>
                  <a:lnTo>
                    <a:pt x="100" y="380"/>
                  </a:lnTo>
                  <a:lnTo>
                    <a:pt x="88" y="377"/>
                  </a:lnTo>
                  <a:lnTo>
                    <a:pt x="80" y="372"/>
                  </a:lnTo>
                  <a:lnTo>
                    <a:pt x="61" y="365"/>
                  </a:lnTo>
                  <a:lnTo>
                    <a:pt x="45" y="356"/>
                  </a:lnTo>
                  <a:lnTo>
                    <a:pt x="32" y="349"/>
                  </a:lnTo>
                  <a:lnTo>
                    <a:pt x="22" y="343"/>
                  </a:lnTo>
                  <a:lnTo>
                    <a:pt x="17" y="339"/>
                  </a:lnTo>
                  <a:lnTo>
                    <a:pt x="13" y="336"/>
                  </a:lnTo>
                  <a:lnTo>
                    <a:pt x="3" y="327"/>
                  </a:lnTo>
                  <a:lnTo>
                    <a:pt x="0" y="323"/>
                  </a:lnTo>
                  <a:lnTo>
                    <a:pt x="0" y="0"/>
                  </a:lnTo>
                </a:path>
              </a:pathLst>
            </a:custGeom>
            <a:gradFill rotWithShape="0">
              <a:gsLst>
                <a:gs pos="0">
                  <a:schemeClr val="bg2"/>
                </a:gs>
                <a:gs pos="50000">
                  <a:schemeClr val="bg2">
                    <a:gamma/>
                    <a:tint val="40000"/>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0" name="Oval 12"/>
            <p:cNvSpPr>
              <a:spLocks noChangeArrowheads="1"/>
            </p:cNvSpPr>
            <p:nvPr/>
          </p:nvSpPr>
          <p:spPr bwMode="auto">
            <a:xfrm>
              <a:off x="4180" y="1662"/>
              <a:ext cx="599" cy="148"/>
            </a:xfrm>
            <a:prstGeom prst="ellipse">
              <a:avLst/>
            </a:prstGeom>
            <a:solidFill>
              <a:srgbClr val="777777"/>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381" name="Group 13"/>
          <p:cNvGrpSpPr/>
          <p:nvPr/>
        </p:nvGrpSpPr>
        <p:grpSpPr bwMode="auto">
          <a:xfrm>
            <a:off x="6769100" y="1382713"/>
            <a:ext cx="760413" cy="1325562"/>
            <a:chOff x="3475" y="907"/>
            <a:chExt cx="567" cy="988"/>
          </a:xfrm>
        </p:grpSpPr>
        <p:sp>
          <p:nvSpPr>
            <p:cNvPr id="826382" name="Freeform 14"/>
            <p:cNvSpPr/>
            <p:nvPr/>
          </p:nvSpPr>
          <p:spPr bwMode="auto">
            <a:xfrm>
              <a:off x="3720" y="940"/>
              <a:ext cx="321" cy="955"/>
            </a:xfrm>
            <a:custGeom>
              <a:avLst/>
              <a:gdLst>
                <a:gd name="T0" fmla="*/ 0 w 321"/>
                <a:gd name="T1" fmla="*/ 88 h 955"/>
                <a:gd name="T2" fmla="*/ 320 w 321"/>
                <a:gd name="T3" fmla="*/ 0 h 955"/>
                <a:gd name="T4" fmla="*/ 320 w 321"/>
                <a:gd name="T5" fmla="*/ 752 h 955"/>
                <a:gd name="T6" fmla="*/ 1 w 321"/>
                <a:gd name="T7" fmla="*/ 954 h 955"/>
                <a:gd name="T8" fmla="*/ 0 w 321"/>
                <a:gd name="T9" fmla="*/ 88 h 955"/>
              </a:gdLst>
              <a:ahLst/>
              <a:cxnLst>
                <a:cxn ang="0">
                  <a:pos x="T0" y="T1"/>
                </a:cxn>
                <a:cxn ang="0">
                  <a:pos x="T2" y="T3"/>
                </a:cxn>
                <a:cxn ang="0">
                  <a:pos x="T4" y="T5"/>
                </a:cxn>
                <a:cxn ang="0">
                  <a:pos x="T6" y="T7"/>
                </a:cxn>
                <a:cxn ang="0">
                  <a:pos x="T8" y="T9"/>
                </a:cxn>
              </a:cxnLst>
              <a:rect l="0" t="0" r="r" b="b"/>
              <a:pathLst>
                <a:path w="321" h="955">
                  <a:moveTo>
                    <a:pt x="0" y="88"/>
                  </a:moveTo>
                  <a:lnTo>
                    <a:pt x="320" y="0"/>
                  </a:lnTo>
                  <a:lnTo>
                    <a:pt x="320" y="752"/>
                  </a:lnTo>
                  <a:lnTo>
                    <a:pt x="1" y="954"/>
                  </a:lnTo>
                  <a:lnTo>
                    <a:pt x="0" y="88"/>
                  </a:lnTo>
                </a:path>
              </a:pathLst>
            </a:custGeom>
            <a:solidFill>
              <a:srgbClr val="9900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3" name="Freeform 15"/>
            <p:cNvSpPr/>
            <p:nvPr/>
          </p:nvSpPr>
          <p:spPr bwMode="auto">
            <a:xfrm>
              <a:off x="3475" y="973"/>
              <a:ext cx="250" cy="920"/>
            </a:xfrm>
            <a:custGeom>
              <a:avLst/>
              <a:gdLst>
                <a:gd name="T0" fmla="*/ 0 w 250"/>
                <a:gd name="T1" fmla="*/ 0 h 920"/>
                <a:gd name="T2" fmla="*/ 247 w 250"/>
                <a:gd name="T3" fmla="*/ 55 h 920"/>
                <a:gd name="T4" fmla="*/ 249 w 250"/>
                <a:gd name="T5" fmla="*/ 919 h 920"/>
                <a:gd name="T6" fmla="*/ 0 w 250"/>
                <a:gd name="T7" fmla="*/ 766 h 920"/>
                <a:gd name="T8" fmla="*/ 0 w 250"/>
                <a:gd name="T9" fmla="*/ 0 h 920"/>
              </a:gdLst>
              <a:ahLst/>
              <a:cxnLst>
                <a:cxn ang="0">
                  <a:pos x="T0" y="T1"/>
                </a:cxn>
                <a:cxn ang="0">
                  <a:pos x="T2" y="T3"/>
                </a:cxn>
                <a:cxn ang="0">
                  <a:pos x="T4" y="T5"/>
                </a:cxn>
                <a:cxn ang="0">
                  <a:pos x="T6" y="T7"/>
                </a:cxn>
                <a:cxn ang="0">
                  <a:pos x="T8" y="T9"/>
                </a:cxn>
              </a:cxnLst>
              <a:rect l="0" t="0" r="r" b="b"/>
              <a:pathLst>
                <a:path w="250" h="920">
                  <a:moveTo>
                    <a:pt x="0" y="0"/>
                  </a:moveTo>
                  <a:lnTo>
                    <a:pt x="247" y="55"/>
                  </a:lnTo>
                  <a:lnTo>
                    <a:pt x="249" y="919"/>
                  </a:lnTo>
                  <a:lnTo>
                    <a:pt x="0" y="766"/>
                  </a:lnTo>
                  <a:lnTo>
                    <a:pt x="0" y="0"/>
                  </a:lnTo>
                </a:path>
              </a:pathLst>
            </a:custGeom>
            <a:gradFill rotWithShape="0">
              <a:gsLst>
                <a:gs pos="0">
                  <a:schemeClr val="hlink"/>
                </a:gs>
                <a:gs pos="50000">
                  <a:schemeClr val="tx1"/>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4" name="Freeform 16"/>
            <p:cNvSpPr/>
            <p:nvPr/>
          </p:nvSpPr>
          <p:spPr bwMode="auto">
            <a:xfrm>
              <a:off x="3479" y="907"/>
              <a:ext cx="563" cy="120"/>
            </a:xfrm>
            <a:custGeom>
              <a:avLst/>
              <a:gdLst>
                <a:gd name="T0" fmla="*/ 0 w 563"/>
                <a:gd name="T1" fmla="*/ 63 h 120"/>
                <a:gd name="T2" fmla="*/ 324 w 563"/>
                <a:gd name="T3" fmla="*/ 0 h 120"/>
                <a:gd name="T4" fmla="*/ 562 w 563"/>
                <a:gd name="T5" fmla="*/ 30 h 120"/>
                <a:gd name="T6" fmla="*/ 243 w 563"/>
                <a:gd name="T7" fmla="*/ 119 h 120"/>
                <a:gd name="T8" fmla="*/ 0 w 563"/>
                <a:gd name="T9" fmla="*/ 63 h 120"/>
              </a:gdLst>
              <a:ahLst/>
              <a:cxnLst>
                <a:cxn ang="0">
                  <a:pos x="T0" y="T1"/>
                </a:cxn>
                <a:cxn ang="0">
                  <a:pos x="T2" y="T3"/>
                </a:cxn>
                <a:cxn ang="0">
                  <a:pos x="T4" y="T5"/>
                </a:cxn>
                <a:cxn ang="0">
                  <a:pos x="T6" y="T7"/>
                </a:cxn>
                <a:cxn ang="0">
                  <a:pos x="T8" y="T9"/>
                </a:cxn>
              </a:cxnLst>
              <a:rect l="0" t="0" r="r" b="b"/>
              <a:pathLst>
                <a:path w="563" h="120">
                  <a:moveTo>
                    <a:pt x="0" y="63"/>
                  </a:moveTo>
                  <a:lnTo>
                    <a:pt x="324" y="0"/>
                  </a:lnTo>
                  <a:lnTo>
                    <a:pt x="562" y="30"/>
                  </a:lnTo>
                  <a:lnTo>
                    <a:pt x="243" y="119"/>
                  </a:lnTo>
                  <a:lnTo>
                    <a:pt x="0" y="63"/>
                  </a:lnTo>
                </a:path>
              </a:pathLst>
            </a:custGeom>
            <a:solidFill>
              <a:srgbClr val="FF869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5" name="Freeform 17"/>
            <p:cNvSpPr/>
            <p:nvPr/>
          </p:nvSpPr>
          <p:spPr bwMode="auto">
            <a:xfrm>
              <a:off x="3504" y="1018"/>
              <a:ext cx="176" cy="54"/>
            </a:xfrm>
            <a:custGeom>
              <a:avLst/>
              <a:gdLst>
                <a:gd name="T0" fmla="*/ 1 w 176"/>
                <a:gd name="T1" fmla="*/ 0 h 54"/>
                <a:gd name="T2" fmla="*/ 0 w 176"/>
                <a:gd name="T3" fmla="*/ 9 h 54"/>
                <a:gd name="T4" fmla="*/ 173 w 176"/>
                <a:gd name="T5" fmla="*/ 53 h 54"/>
                <a:gd name="T6" fmla="*/ 175 w 176"/>
                <a:gd name="T7" fmla="*/ 43 h 54"/>
                <a:gd name="T8" fmla="*/ 1 w 176"/>
                <a:gd name="T9" fmla="*/ 0 h 54"/>
              </a:gdLst>
              <a:ahLst/>
              <a:cxnLst>
                <a:cxn ang="0">
                  <a:pos x="T0" y="T1"/>
                </a:cxn>
                <a:cxn ang="0">
                  <a:pos x="T2" y="T3"/>
                </a:cxn>
                <a:cxn ang="0">
                  <a:pos x="T4" y="T5"/>
                </a:cxn>
                <a:cxn ang="0">
                  <a:pos x="T6" y="T7"/>
                </a:cxn>
                <a:cxn ang="0">
                  <a:pos x="T8" y="T9"/>
                </a:cxn>
              </a:cxnLst>
              <a:rect l="0" t="0" r="r" b="b"/>
              <a:pathLst>
                <a:path w="176" h="54">
                  <a:moveTo>
                    <a:pt x="1" y="0"/>
                  </a:moveTo>
                  <a:lnTo>
                    <a:pt x="0" y="9"/>
                  </a:lnTo>
                  <a:lnTo>
                    <a:pt x="173" y="53"/>
                  </a:lnTo>
                  <a:lnTo>
                    <a:pt x="175" y="43"/>
                  </a:lnTo>
                  <a:lnTo>
                    <a:pt x="1"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6" name="Freeform 18"/>
            <p:cNvSpPr/>
            <p:nvPr/>
          </p:nvSpPr>
          <p:spPr bwMode="auto">
            <a:xfrm>
              <a:off x="3512" y="1059"/>
              <a:ext cx="170" cy="57"/>
            </a:xfrm>
            <a:custGeom>
              <a:avLst/>
              <a:gdLst>
                <a:gd name="T0" fmla="*/ 1 w 170"/>
                <a:gd name="T1" fmla="*/ 0 h 57"/>
                <a:gd name="T2" fmla="*/ 0 w 170"/>
                <a:gd name="T3" fmla="*/ 9 h 57"/>
                <a:gd name="T4" fmla="*/ 167 w 170"/>
                <a:gd name="T5" fmla="*/ 56 h 57"/>
                <a:gd name="T6" fmla="*/ 169 w 170"/>
                <a:gd name="T7" fmla="*/ 46 h 57"/>
                <a:gd name="T8" fmla="*/ 1 w 170"/>
                <a:gd name="T9" fmla="*/ 0 h 57"/>
              </a:gdLst>
              <a:ahLst/>
              <a:cxnLst>
                <a:cxn ang="0">
                  <a:pos x="T0" y="T1"/>
                </a:cxn>
                <a:cxn ang="0">
                  <a:pos x="T2" y="T3"/>
                </a:cxn>
                <a:cxn ang="0">
                  <a:pos x="T4" y="T5"/>
                </a:cxn>
                <a:cxn ang="0">
                  <a:pos x="T6" y="T7"/>
                </a:cxn>
                <a:cxn ang="0">
                  <a:pos x="T8" y="T9"/>
                </a:cxn>
              </a:cxnLst>
              <a:rect l="0" t="0" r="r" b="b"/>
              <a:pathLst>
                <a:path w="170" h="57">
                  <a:moveTo>
                    <a:pt x="1" y="0"/>
                  </a:moveTo>
                  <a:lnTo>
                    <a:pt x="0" y="9"/>
                  </a:lnTo>
                  <a:lnTo>
                    <a:pt x="167" y="56"/>
                  </a:lnTo>
                  <a:lnTo>
                    <a:pt x="169" y="46"/>
                  </a:lnTo>
                  <a:lnTo>
                    <a:pt x="1"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7" name="Freeform 19"/>
            <p:cNvSpPr/>
            <p:nvPr/>
          </p:nvSpPr>
          <p:spPr bwMode="auto">
            <a:xfrm>
              <a:off x="3511" y="1097"/>
              <a:ext cx="174" cy="66"/>
            </a:xfrm>
            <a:custGeom>
              <a:avLst/>
              <a:gdLst>
                <a:gd name="T0" fmla="*/ 1 w 174"/>
                <a:gd name="T1" fmla="*/ 0 h 66"/>
                <a:gd name="T2" fmla="*/ 0 w 174"/>
                <a:gd name="T3" fmla="*/ 9 h 66"/>
                <a:gd name="T4" fmla="*/ 171 w 174"/>
                <a:gd name="T5" fmla="*/ 65 h 66"/>
                <a:gd name="T6" fmla="*/ 173 w 174"/>
                <a:gd name="T7" fmla="*/ 55 h 66"/>
                <a:gd name="T8" fmla="*/ 1 w 174"/>
                <a:gd name="T9" fmla="*/ 0 h 66"/>
              </a:gdLst>
              <a:ahLst/>
              <a:cxnLst>
                <a:cxn ang="0">
                  <a:pos x="T0" y="T1"/>
                </a:cxn>
                <a:cxn ang="0">
                  <a:pos x="T2" y="T3"/>
                </a:cxn>
                <a:cxn ang="0">
                  <a:pos x="T4" y="T5"/>
                </a:cxn>
                <a:cxn ang="0">
                  <a:pos x="T6" y="T7"/>
                </a:cxn>
                <a:cxn ang="0">
                  <a:pos x="T8" y="T9"/>
                </a:cxn>
              </a:cxnLst>
              <a:rect l="0" t="0" r="r" b="b"/>
              <a:pathLst>
                <a:path w="174" h="66">
                  <a:moveTo>
                    <a:pt x="1" y="0"/>
                  </a:moveTo>
                  <a:lnTo>
                    <a:pt x="0" y="9"/>
                  </a:lnTo>
                  <a:lnTo>
                    <a:pt x="171" y="65"/>
                  </a:lnTo>
                  <a:lnTo>
                    <a:pt x="173" y="55"/>
                  </a:lnTo>
                  <a:lnTo>
                    <a:pt x="1"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8" name="Freeform 20"/>
            <p:cNvSpPr/>
            <p:nvPr/>
          </p:nvSpPr>
          <p:spPr bwMode="auto">
            <a:xfrm>
              <a:off x="3504" y="1661"/>
              <a:ext cx="172" cy="93"/>
            </a:xfrm>
            <a:custGeom>
              <a:avLst/>
              <a:gdLst>
                <a:gd name="T0" fmla="*/ 5 w 172"/>
                <a:gd name="T1" fmla="*/ 0 h 93"/>
                <a:gd name="T2" fmla="*/ 0 w 172"/>
                <a:gd name="T3" fmla="*/ 7 h 93"/>
                <a:gd name="T4" fmla="*/ 165 w 172"/>
                <a:gd name="T5" fmla="*/ 92 h 93"/>
                <a:gd name="T6" fmla="*/ 171 w 172"/>
                <a:gd name="T7" fmla="*/ 84 h 93"/>
                <a:gd name="T8" fmla="*/ 5 w 172"/>
                <a:gd name="T9" fmla="*/ 0 h 93"/>
              </a:gdLst>
              <a:ahLst/>
              <a:cxnLst>
                <a:cxn ang="0">
                  <a:pos x="T0" y="T1"/>
                </a:cxn>
                <a:cxn ang="0">
                  <a:pos x="T2" y="T3"/>
                </a:cxn>
                <a:cxn ang="0">
                  <a:pos x="T4" y="T5"/>
                </a:cxn>
                <a:cxn ang="0">
                  <a:pos x="T6" y="T7"/>
                </a:cxn>
                <a:cxn ang="0">
                  <a:pos x="T8" y="T9"/>
                </a:cxn>
              </a:cxnLst>
              <a:rect l="0" t="0" r="r" b="b"/>
              <a:pathLst>
                <a:path w="172" h="93">
                  <a:moveTo>
                    <a:pt x="5" y="0"/>
                  </a:moveTo>
                  <a:lnTo>
                    <a:pt x="0" y="7"/>
                  </a:lnTo>
                  <a:lnTo>
                    <a:pt x="165" y="92"/>
                  </a:lnTo>
                  <a:lnTo>
                    <a:pt x="171" y="84"/>
                  </a:lnTo>
                  <a:lnTo>
                    <a:pt x="5"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389" name="Freeform 21"/>
            <p:cNvSpPr/>
            <p:nvPr/>
          </p:nvSpPr>
          <p:spPr bwMode="auto">
            <a:xfrm>
              <a:off x="3505" y="1703"/>
              <a:ext cx="177" cy="107"/>
            </a:xfrm>
            <a:custGeom>
              <a:avLst/>
              <a:gdLst>
                <a:gd name="T0" fmla="*/ 5 w 177"/>
                <a:gd name="T1" fmla="*/ 0 h 107"/>
                <a:gd name="T2" fmla="*/ 0 w 177"/>
                <a:gd name="T3" fmla="*/ 7 h 107"/>
                <a:gd name="T4" fmla="*/ 170 w 177"/>
                <a:gd name="T5" fmla="*/ 106 h 107"/>
                <a:gd name="T6" fmla="*/ 176 w 177"/>
                <a:gd name="T7" fmla="*/ 98 h 107"/>
                <a:gd name="T8" fmla="*/ 5 w 177"/>
                <a:gd name="T9" fmla="*/ 0 h 107"/>
              </a:gdLst>
              <a:ahLst/>
              <a:cxnLst>
                <a:cxn ang="0">
                  <a:pos x="T0" y="T1"/>
                </a:cxn>
                <a:cxn ang="0">
                  <a:pos x="T2" y="T3"/>
                </a:cxn>
                <a:cxn ang="0">
                  <a:pos x="T4" y="T5"/>
                </a:cxn>
                <a:cxn ang="0">
                  <a:pos x="T6" y="T7"/>
                </a:cxn>
                <a:cxn ang="0">
                  <a:pos x="T8" y="T9"/>
                </a:cxn>
              </a:cxnLst>
              <a:rect l="0" t="0" r="r" b="b"/>
              <a:pathLst>
                <a:path w="177" h="107">
                  <a:moveTo>
                    <a:pt x="5" y="0"/>
                  </a:moveTo>
                  <a:lnTo>
                    <a:pt x="0" y="7"/>
                  </a:lnTo>
                  <a:lnTo>
                    <a:pt x="170" y="106"/>
                  </a:lnTo>
                  <a:lnTo>
                    <a:pt x="176" y="98"/>
                  </a:lnTo>
                  <a:lnTo>
                    <a:pt x="5" y="0"/>
                  </a:lnTo>
                </a:path>
              </a:pathLst>
            </a:cu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6390" name="Text Box 22"/>
          <p:cNvSpPr txBox="1">
            <a:spLocks noChangeArrowheads="1"/>
          </p:cNvSpPr>
          <p:nvPr/>
        </p:nvSpPr>
        <p:spPr bwMode="auto">
          <a:xfrm>
            <a:off x="404813" y="2462213"/>
            <a:ext cx="1404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0" lang="en-US" altLang="zh-CN" sz="2400" b="1">
                <a:latin typeface="Arial" panose="02080604020202020204" pitchFamily="34" charset="0"/>
                <a:ea typeface="宋体" pitchFamily="2" charset="-122"/>
              </a:rPr>
              <a:t>Web </a:t>
            </a:r>
            <a:endParaRPr kumimoji="0" lang="en-US" altLang="zh-CN" sz="2400" b="1">
              <a:latin typeface="Arial" panose="02080604020202020204" pitchFamily="34" charset="0"/>
              <a:ea typeface="宋体" pitchFamily="2" charset="-122"/>
            </a:endParaRPr>
          </a:p>
          <a:p>
            <a:pPr algn="l" eaLnBrk="0" hangingPunct="0">
              <a:lnSpc>
                <a:spcPct val="100000"/>
              </a:lnSpc>
              <a:spcBef>
                <a:spcPct val="0"/>
              </a:spcBef>
              <a:buClrTx/>
              <a:buFontTx/>
              <a:buNone/>
            </a:pPr>
            <a:r>
              <a:rPr kumimoji="0" lang="en-US" altLang="zh-CN" sz="2400" b="1">
                <a:latin typeface="Arial" panose="02080604020202020204" pitchFamily="34" charset="0"/>
                <a:ea typeface="宋体" pitchFamily="2" charset="-122"/>
              </a:rPr>
              <a:t>Browser</a:t>
            </a:r>
            <a:endParaRPr kumimoji="0" lang="en-US" altLang="zh-CN" sz="2400" b="1">
              <a:effectLst>
                <a:outerShdw blurRad="38100" dist="38100" dir="2700000" algn="tl">
                  <a:srgbClr val="C0C0C0"/>
                </a:outerShdw>
              </a:effectLst>
              <a:latin typeface="Arial" panose="02080604020202020204" pitchFamily="34" charset="0"/>
              <a:ea typeface="宋体" pitchFamily="2" charset="-122"/>
            </a:endParaRPr>
          </a:p>
        </p:txBody>
      </p:sp>
      <p:sp>
        <p:nvSpPr>
          <p:cNvPr id="826391" name="Text Box 23"/>
          <p:cNvSpPr txBox="1">
            <a:spLocks noChangeArrowheads="1"/>
          </p:cNvSpPr>
          <p:nvPr/>
        </p:nvSpPr>
        <p:spPr bwMode="auto">
          <a:xfrm>
            <a:off x="6673850" y="2363788"/>
            <a:ext cx="11350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0" lang="en-US" altLang="zh-CN" sz="2400" b="1">
                <a:latin typeface="Arial" panose="02080604020202020204" pitchFamily="34" charset="0"/>
                <a:ea typeface="宋体" pitchFamily="2" charset="-122"/>
              </a:rPr>
              <a:t>Web </a:t>
            </a:r>
            <a:endParaRPr kumimoji="0" lang="en-US" altLang="zh-CN" sz="2400" b="1">
              <a:latin typeface="Arial" panose="02080604020202020204" pitchFamily="34" charset="0"/>
              <a:ea typeface="宋体" pitchFamily="2" charset="-122"/>
            </a:endParaRPr>
          </a:p>
          <a:p>
            <a:pPr algn="l" eaLnBrk="0" hangingPunct="0">
              <a:lnSpc>
                <a:spcPct val="100000"/>
              </a:lnSpc>
              <a:spcBef>
                <a:spcPct val="0"/>
              </a:spcBef>
              <a:buClrTx/>
              <a:buFontTx/>
              <a:buNone/>
            </a:pPr>
            <a:r>
              <a:rPr kumimoji="0" lang="en-US" altLang="zh-CN" sz="2400" b="1">
                <a:latin typeface="Arial" panose="02080604020202020204" pitchFamily="34" charset="0"/>
                <a:ea typeface="宋体" pitchFamily="2" charset="-122"/>
              </a:rPr>
              <a:t>Server</a:t>
            </a:r>
            <a:endParaRPr kumimoji="0" lang="en-US" altLang="zh-CN" sz="2400" b="1">
              <a:latin typeface="Arial" panose="02080604020202020204" pitchFamily="34" charset="0"/>
              <a:ea typeface="宋体" pitchFamily="2" charset="-122"/>
            </a:endParaRPr>
          </a:p>
        </p:txBody>
      </p:sp>
      <p:sp>
        <p:nvSpPr>
          <p:cNvPr id="826392" name="Line 24"/>
          <p:cNvSpPr>
            <a:spLocks noChangeShapeType="1"/>
          </p:cNvSpPr>
          <p:nvPr/>
        </p:nvSpPr>
        <p:spPr bwMode="auto">
          <a:xfrm>
            <a:off x="1763713" y="2492375"/>
            <a:ext cx="1371600"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93" name="Line 25"/>
          <p:cNvSpPr>
            <a:spLocks noChangeShapeType="1"/>
          </p:cNvSpPr>
          <p:nvPr/>
        </p:nvSpPr>
        <p:spPr bwMode="auto">
          <a:xfrm>
            <a:off x="5321300" y="2565400"/>
            <a:ext cx="1371600"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394" name="Group 26"/>
          <p:cNvGrpSpPr/>
          <p:nvPr/>
        </p:nvGrpSpPr>
        <p:grpSpPr bwMode="auto">
          <a:xfrm>
            <a:off x="401638" y="3230563"/>
            <a:ext cx="1219200" cy="2559050"/>
            <a:chOff x="117" y="1719"/>
            <a:chExt cx="768" cy="1612"/>
          </a:xfrm>
        </p:grpSpPr>
        <p:grpSp>
          <p:nvGrpSpPr>
            <p:cNvPr id="826395" name="Group 27"/>
            <p:cNvGrpSpPr/>
            <p:nvPr/>
          </p:nvGrpSpPr>
          <p:grpSpPr bwMode="auto">
            <a:xfrm>
              <a:off x="117" y="2659"/>
              <a:ext cx="768" cy="672"/>
              <a:chOff x="527" y="2688"/>
              <a:chExt cx="723" cy="672"/>
            </a:xfrm>
          </p:grpSpPr>
          <p:graphicFrame>
            <p:nvGraphicFramePr>
              <p:cNvPr id="826396" name="Object 28"/>
              <p:cNvGraphicFramePr/>
              <p:nvPr/>
            </p:nvGraphicFramePr>
            <p:xfrm>
              <a:off x="664" y="2688"/>
              <a:ext cx="440" cy="672"/>
            </p:xfrm>
            <a:graphic>
              <a:graphicData uri="http://schemas.openxmlformats.org/presentationml/2006/ole">
                <mc:AlternateContent xmlns:mc="http://schemas.openxmlformats.org/markup-compatibility/2006">
                  <mc:Choice xmlns:v="urn:schemas-microsoft-com:vml" Requires="v">
                    <p:oleObj spid="_x0000_s15518" name="ClipArt" r:id="rId4" imgW="1922780" imgH="3663950" progId="MS_ClipArt_Gallery.2">
                      <p:embed/>
                    </p:oleObj>
                  </mc:Choice>
                  <mc:Fallback>
                    <p:oleObj name="ClipArt" r:id="rId4" imgW="1922780" imgH="3663950" progId="MS_ClipArt_Gallery.2">
                      <p:embed/>
                      <p:pic>
                        <p:nvPicPr>
                          <p:cNvPr id="0" name="Object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 y="2688"/>
                            <a:ext cx="4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397" name="Rectangle 29"/>
              <p:cNvSpPr>
                <a:spLocks noChangeArrowheads="1"/>
              </p:cNvSpPr>
              <p:nvPr/>
            </p:nvSpPr>
            <p:spPr bwMode="auto">
              <a:xfrm rot="20280000">
                <a:off x="527" y="2754"/>
                <a:ext cx="7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80604020202020204" pitchFamily="34" charset="0"/>
                    <a:ea typeface="宋体" pitchFamily="2" charset="-122"/>
                  </a:rPr>
                  <a:t>Random</a:t>
                </a:r>
                <a:endParaRPr kumimoji="0" lang="en-US" altLang="zh-CN" sz="1200" b="1">
                  <a:effectLst>
                    <a:outerShdw blurRad="38100" dist="38100" dir="2700000" algn="tl">
                      <a:srgbClr val="C0C0C0"/>
                    </a:outerShdw>
                  </a:effectLst>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80604020202020204" pitchFamily="34" charset="0"/>
                    <a:ea typeface="宋体" pitchFamily="2" charset="-122"/>
                  </a:rPr>
                  <a:t>Symmetric</a:t>
                </a:r>
                <a:endParaRPr kumimoji="0" lang="en-US" altLang="zh-CN" sz="1200" b="1">
                  <a:effectLst>
                    <a:outerShdw blurRad="38100" dist="38100" dir="2700000" algn="tl">
                      <a:srgbClr val="C0C0C0"/>
                    </a:outerShdw>
                  </a:effectLst>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80604020202020204" pitchFamily="34" charset="0"/>
                    <a:ea typeface="宋体" pitchFamily="2" charset="-122"/>
                  </a:rPr>
                  <a:t>Key</a:t>
                </a:r>
                <a:endParaRPr kumimoji="0" lang="en-US" altLang="zh-CN" sz="1000">
                  <a:effectLst>
                    <a:outerShdw blurRad="38100" dist="38100" dir="2700000" algn="tl">
                      <a:srgbClr val="C0C0C0"/>
                    </a:outerShdw>
                  </a:effectLst>
                  <a:latin typeface="Arial" panose="02080604020202020204" pitchFamily="34" charset="0"/>
                  <a:ea typeface="宋体" pitchFamily="2" charset="-122"/>
                </a:endParaRPr>
              </a:p>
            </p:txBody>
          </p:sp>
        </p:grpSp>
        <p:sp>
          <p:nvSpPr>
            <p:cNvPr id="826398" name="Line 30"/>
            <p:cNvSpPr>
              <a:spLocks noChangeShapeType="1"/>
            </p:cNvSpPr>
            <p:nvPr/>
          </p:nvSpPr>
          <p:spPr bwMode="auto">
            <a:xfrm rot="2504577">
              <a:off x="242" y="1719"/>
              <a:ext cx="581" cy="66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399" name="Group 31"/>
          <p:cNvGrpSpPr/>
          <p:nvPr/>
        </p:nvGrpSpPr>
        <p:grpSpPr bwMode="auto">
          <a:xfrm>
            <a:off x="2706688" y="4922838"/>
            <a:ext cx="2351087" cy="622300"/>
            <a:chOff x="1569" y="2785"/>
            <a:chExt cx="1481" cy="392"/>
          </a:xfrm>
        </p:grpSpPr>
        <p:pic>
          <p:nvPicPr>
            <p:cNvPr id="826400" name="Picture 32" descr="ke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8" y="2785"/>
              <a:ext cx="652" cy="39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pic>
        <p:sp>
          <p:nvSpPr>
            <p:cNvPr id="826401" name="Line 33"/>
            <p:cNvSpPr>
              <a:spLocks noChangeShapeType="1"/>
            </p:cNvSpPr>
            <p:nvPr/>
          </p:nvSpPr>
          <p:spPr bwMode="auto">
            <a:xfrm flipV="1">
              <a:off x="1569" y="2973"/>
              <a:ext cx="733" cy="8"/>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402" name="Group 34"/>
          <p:cNvGrpSpPr/>
          <p:nvPr/>
        </p:nvGrpSpPr>
        <p:grpSpPr bwMode="auto">
          <a:xfrm>
            <a:off x="1566863" y="5903913"/>
            <a:ext cx="6296025" cy="838200"/>
            <a:chOff x="1104" y="3360"/>
            <a:chExt cx="3966" cy="528"/>
          </a:xfrm>
        </p:grpSpPr>
        <p:grpSp>
          <p:nvGrpSpPr>
            <p:cNvPr id="826403" name="Group 35"/>
            <p:cNvGrpSpPr/>
            <p:nvPr/>
          </p:nvGrpSpPr>
          <p:grpSpPr bwMode="auto">
            <a:xfrm>
              <a:off x="1104" y="3360"/>
              <a:ext cx="798" cy="528"/>
              <a:chOff x="1056" y="3216"/>
              <a:chExt cx="798" cy="528"/>
            </a:xfrm>
          </p:grpSpPr>
          <p:graphicFrame>
            <p:nvGraphicFramePr>
              <p:cNvPr id="826404" name="Object 36"/>
              <p:cNvGraphicFramePr/>
              <p:nvPr/>
            </p:nvGraphicFramePr>
            <p:xfrm>
              <a:off x="1056" y="3216"/>
              <a:ext cx="764" cy="528"/>
            </p:xfrm>
            <a:graphic>
              <a:graphicData uri="http://schemas.openxmlformats.org/presentationml/2006/ole">
                <mc:AlternateContent xmlns:mc="http://schemas.openxmlformats.org/markup-compatibility/2006">
                  <mc:Choice xmlns:v="urn:schemas-microsoft-com:vml" Requires="v">
                    <p:oleObj spid="_x0000_s15519" name="ClipArt" r:id="rId7" imgW="585470" imgH="2605405" progId="MS_ClipArt_Gallery.2">
                      <p:embed/>
                    </p:oleObj>
                  </mc:Choice>
                  <mc:Fallback>
                    <p:oleObj name="ClipArt" r:id="rId7" imgW="585470" imgH="2605405" progId="MS_ClipArt_Gallery.2">
                      <p:embed/>
                      <p:pic>
                        <p:nvPicPr>
                          <p:cNvPr id="0" name="Object 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3216"/>
                            <a:ext cx="76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05" name="Rectangle 37"/>
              <p:cNvSpPr>
                <a:spLocks noChangeArrowheads="1"/>
              </p:cNvSpPr>
              <p:nvPr/>
            </p:nvSpPr>
            <p:spPr bwMode="auto">
              <a:xfrm>
                <a:off x="1224" y="3291"/>
                <a:ext cx="44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80604020202020204" pitchFamily="34" charset="0"/>
                    <a:ea typeface="宋体" pitchFamily="2" charset="-122"/>
                  </a:rPr>
                  <a:t>Apple Pie</a:t>
                </a:r>
                <a:endParaRPr kumimoji="0" lang="en-US" altLang="zh-CN" sz="1200" b="1">
                  <a:solidFill>
                    <a:srgbClr val="9EABB2"/>
                  </a:solidFill>
                  <a:effectLst>
                    <a:outerShdw blurRad="38100" dist="38100" dir="2700000" algn="tl">
                      <a:srgbClr val="C0C0C0"/>
                    </a:outerShdw>
                  </a:effectLst>
                  <a:latin typeface="Arial" panose="02080604020202020204" pitchFamily="34" charset="0"/>
                  <a:ea typeface="宋体" pitchFamily="2" charset="-122"/>
                </a:endParaRPr>
              </a:p>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80604020202020204" pitchFamily="34" charset="0"/>
                    <a:ea typeface="宋体" pitchFamily="2" charset="-122"/>
                  </a:rPr>
                  <a:t>Recipe</a:t>
                </a:r>
                <a:endParaRPr kumimoji="0" lang="en-US" altLang="zh-CN" sz="1200" b="1">
                  <a:solidFill>
                    <a:srgbClr val="9EABB2"/>
                  </a:solidFill>
                  <a:effectLst>
                    <a:outerShdw blurRad="38100" dist="38100" dir="2700000" algn="tl">
                      <a:srgbClr val="C0C0C0"/>
                    </a:outerShdw>
                  </a:effectLst>
                  <a:latin typeface="Arial" panose="02080604020202020204" pitchFamily="34" charset="0"/>
                  <a:ea typeface="宋体" pitchFamily="2" charset="-122"/>
                </a:endParaRPr>
              </a:p>
            </p:txBody>
          </p:sp>
          <p:sp>
            <p:nvSpPr>
              <p:cNvPr id="826406" name="Rectangle 38"/>
              <p:cNvSpPr>
                <a:spLocks noChangeArrowheads="1"/>
              </p:cNvSpPr>
              <p:nvPr/>
            </p:nvSpPr>
            <p:spPr bwMode="auto">
              <a:xfrm rot="19800000">
                <a:off x="1104" y="3360"/>
                <a:ext cx="7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600" b="1">
                    <a:solidFill>
                      <a:srgbClr val="39957B"/>
                    </a:solidFill>
                    <a:effectLst>
                      <a:outerShdw blurRad="38100" dist="38100" dir="2700000" algn="tl">
                        <a:srgbClr val="C0C0C0"/>
                      </a:outerShdw>
                    </a:effectLst>
                    <a:latin typeface="Arial" panose="02080604020202020204" pitchFamily="34" charset="0"/>
                    <a:ea typeface="宋体" pitchFamily="2" charset="-122"/>
                  </a:rPr>
                  <a:t>Encrypted</a:t>
                </a:r>
                <a:endParaRPr kumimoji="0" lang="en-US" altLang="zh-CN" sz="1600" b="1">
                  <a:solidFill>
                    <a:srgbClr val="39957B"/>
                  </a:solidFill>
                  <a:effectLst>
                    <a:outerShdw blurRad="38100" dist="38100" dir="2700000" algn="tl">
                      <a:srgbClr val="C0C0C0"/>
                    </a:outerShdw>
                  </a:effectLst>
                  <a:latin typeface="Arial" panose="02080604020202020204" pitchFamily="34" charset="0"/>
                  <a:ea typeface="宋体" pitchFamily="2" charset="-122"/>
                </a:endParaRPr>
              </a:p>
            </p:txBody>
          </p:sp>
        </p:grpSp>
        <p:grpSp>
          <p:nvGrpSpPr>
            <p:cNvPr id="826407" name="Group 39"/>
            <p:cNvGrpSpPr/>
            <p:nvPr/>
          </p:nvGrpSpPr>
          <p:grpSpPr bwMode="auto">
            <a:xfrm>
              <a:off x="4272" y="3360"/>
              <a:ext cx="798" cy="528"/>
              <a:chOff x="1056" y="3216"/>
              <a:chExt cx="798" cy="528"/>
            </a:xfrm>
          </p:grpSpPr>
          <p:graphicFrame>
            <p:nvGraphicFramePr>
              <p:cNvPr id="826408" name="Object 40"/>
              <p:cNvGraphicFramePr/>
              <p:nvPr/>
            </p:nvGraphicFramePr>
            <p:xfrm>
              <a:off x="1056" y="3216"/>
              <a:ext cx="764" cy="528"/>
            </p:xfrm>
            <a:graphic>
              <a:graphicData uri="http://schemas.openxmlformats.org/presentationml/2006/ole">
                <mc:AlternateContent xmlns:mc="http://schemas.openxmlformats.org/markup-compatibility/2006">
                  <mc:Choice xmlns:v="urn:schemas-microsoft-com:vml" Requires="v">
                    <p:oleObj spid="_x0000_s15520" name="ClipArt" r:id="rId9" imgW="585470" imgH="2605405" progId="MS_ClipArt_Gallery.2">
                      <p:embed/>
                    </p:oleObj>
                  </mc:Choice>
                  <mc:Fallback>
                    <p:oleObj name="ClipArt" r:id="rId9" imgW="585470" imgH="2605405" progId="MS_ClipArt_Gallery.2">
                      <p:embed/>
                      <p:pic>
                        <p:nvPicPr>
                          <p:cNvPr id="0" name="Object 4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3216"/>
                            <a:ext cx="76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09" name="Rectangle 41"/>
              <p:cNvSpPr>
                <a:spLocks noChangeArrowheads="1"/>
              </p:cNvSpPr>
              <p:nvPr/>
            </p:nvSpPr>
            <p:spPr bwMode="auto">
              <a:xfrm>
                <a:off x="1224" y="3291"/>
                <a:ext cx="44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80604020202020204" pitchFamily="34" charset="0"/>
                    <a:ea typeface="宋体" pitchFamily="2" charset="-122"/>
                  </a:rPr>
                  <a:t>Pavlova</a:t>
                </a:r>
                <a:endParaRPr kumimoji="0" lang="en-US" altLang="zh-CN" sz="1200" b="1">
                  <a:solidFill>
                    <a:srgbClr val="9EABB2"/>
                  </a:solidFill>
                  <a:effectLst>
                    <a:outerShdw blurRad="38100" dist="38100" dir="2700000" algn="tl">
                      <a:srgbClr val="C0C0C0"/>
                    </a:outerShdw>
                  </a:effectLst>
                  <a:latin typeface="Arial" panose="02080604020202020204" pitchFamily="34" charset="0"/>
                  <a:ea typeface="宋体" pitchFamily="2" charset="-122"/>
                </a:endParaRPr>
              </a:p>
              <a:p>
                <a:pPr algn="l" eaLnBrk="0" hangingPunct="0">
                  <a:lnSpc>
                    <a:spcPct val="100000"/>
                  </a:lnSpc>
                  <a:spcBef>
                    <a:spcPct val="0"/>
                  </a:spcBef>
                  <a:buClrTx/>
                  <a:buFontTx/>
                  <a:buNone/>
                </a:pPr>
                <a:r>
                  <a:rPr kumimoji="0" lang="en-US" altLang="zh-CN" sz="1200" b="1">
                    <a:solidFill>
                      <a:srgbClr val="9EABB2"/>
                    </a:solidFill>
                    <a:effectLst>
                      <a:outerShdw blurRad="38100" dist="38100" dir="2700000" algn="tl">
                        <a:srgbClr val="C0C0C0"/>
                      </a:outerShdw>
                    </a:effectLst>
                    <a:latin typeface="Arial" panose="02080604020202020204" pitchFamily="34" charset="0"/>
                    <a:ea typeface="宋体" pitchFamily="2" charset="-122"/>
                  </a:rPr>
                  <a:t>Recipe</a:t>
                </a:r>
                <a:endParaRPr kumimoji="0" lang="en-US" altLang="zh-CN" sz="1200" b="1">
                  <a:solidFill>
                    <a:srgbClr val="9EABB2"/>
                  </a:solidFill>
                  <a:effectLst>
                    <a:outerShdw blurRad="38100" dist="38100" dir="2700000" algn="tl">
                      <a:srgbClr val="C0C0C0"/>
                    </a:outerShdw>
                  </a:effectLst>
                  <a:latin typeface="Arial" panose="02080604020202020204" pitchFamily="34" charset="0"/>
                  <a:ea typeface="宋体" pitchFamily="2" charset="-122"/>
                </a:endParaRPr>
              </a:p>
            </p:txBody>
          </p:sp>
          <p:sp>
            <p:nvSpPr>
              <p:cNvPr id="826410" name="Rectangle 42"/>
              <p:cNvSpPr>
                <a:spLocks noChangeArrowheads="1"/>
              </p:cNvSpPr>
              <p:nvPr/>
            </p:nvSpPr>
            <p:spPr bwMode="auto">
              <a:xfrm rot="19800000">
                <a:off x="1104" y="3360"/>
                <a:ext cx="7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0000"/>
                  </a:lnSpc>
                  <a:spcBef>
                    <a:spcPct val="0"/>
                  </a:spcBef>
                  <a:buClrTx/>
                  <a:buFontTx/>
                  <a:buNone/>
                </a:pPr>
                <a:r>
                  <a:rPr kumimoji="0" lang="en-US" altLang="zh-CN" sz="1600" b="1">
                    <a:solidFill>
                      <a:srgbClr val="39957B"/>
                    </a:solidFill>
                    <a:effectLst>
                      <a:outerShdw blurRad="38100" dist="38100" dir="2700000" algn="tl">
                        <a:srgbClr val="C0C0C0"/>
                      </a:outerShdw>
                    </a:effectLst>
                    <a:latin typeface="Arial" panose="02080604020202020204" pitchFamily="34" charset="0"/>
                    <a:ea typeface="宋体" pitchFamily="2" charset="-122"/>
                  </a:rPr>
                  <a:t>Encrypted</a:t>
                </a:r>
                <a:endParaRPr kumimoji="0" lang="en-US" altLang="zh-CN" sz="1600" b="1">
                  <a:solidFill>
                    <a:srgbClr val="39957B"/>
                  </a:solidFill>
                  <a:effectLst>
                    <a:outerShdw blurRad="38100" dist="38100" dir="2700000" algn="tl">
                      <a:srgbClr val="C0C0C0"/>
                    </a:outerShdw>
                  </a:effectLst>
                  <a:latin typeface="Arial" panose="02080604020202020204" pitchFamily="34" charset="0"/>
                  <a:ea typeface="宋体" pitchFamily="2" charset="-122"/>
                </a:endParaRPr>
              </a:p>
            </p:txBody>
          </p:sp>
        </p:grpSp>
        <p:sp>
          <p:nvSpPr>
            <p:cNvPr id="826411" name="Line 43"/>
            <p:cNvSpPr>
              <a:spLocks noChangeShapeType="1"/>
            </p:cNvSpPr>
            <p:nvPr/>
          </p:nvSpPr>
          <p:spPr bwMode="auto">
            <a:xfrm>
              <a:off x="1920" y="3600"/>
              <a:ext cx="2304" cy="0"/>
            </a:xfrm>
            <a:prstGeom prst="line">
              <a:avLst/>
            </a:prstGeom>
            <a:noFill/>
            <a:ln w="762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6412" name="Group 44"/>
          <p:cNvGrpSpPr/>
          <p:nvPr/>
        </p:nvGrpSpPr>
        <p:grpSpPr bwMode="auto">
          <a:xfrm>
            <a:off x="6967538" y="3217863"/>
            <a:ext cx="1528762" cy="1354137"/>
            <a:chOff x="3443" y="1755"/>
            <a:chExt cx="963" cy="853"/>
          </a:xfrm>
        </p:grpSpPr>
        <p:pic>
          <p:nvPicPr>
            <p:cNvPr id="826413" name="Picture 45" descr="certificate-trans"/>
            <p:cNvPicPr>
              <a:picLocks noChangeAspect="1" noChangeArrowheads="1"/>
            </p:cNvPicPr>
            <p:nvPr/>
          </p:nvPicPr>
          <p:blipFill>
            <a:blip r:embed="rId10" cstate="print">
              <a:extLst>
                <a:ext uri="{28A0092B-C50C-407E-A947-70E740481C1C}">
                  <a14:useLocalDpi xmlns:a14="http://schemas.microsoft.com/office/drawing/2010/main" val="0"/>
                </a:ext>
              </a:extLst>
            </a:blip>
            <a:srcRect l="3479" t="6668" r="4015" b="5716"/>
            <a:stretch>
              <a:fillRect/>
            </a:stretch>
          </p:blipFill>
          <p:spPr bwMode="auto">
            <a:xfrm>
              <a:off x="3443" y="1755"/>
              <a:ext cx="963" cy="853"/>
            </a:xfrm>
            <a:prstGeom prst="rect">
              <a:avLst/>
            </a:prstGeom>
            <a:noFill/>
            <a:extLst>
              <a:ext uri="{909E8E84-426E-40DD-AFC4-6F175D3DCCD1}">
                <a14:hiddenFill xmlns:a14="http://schemas.microsoft.com/office/drawing/2010/main">
                  <a:solidFill>
                    <a:srgbClr val="FFFFFF"/>
                  </a:solidFill>
                </a14:hiddenFill>
              </a:ext>
            </a:extLst>
          </p:spPr>
        </p:pic>
        <p:sp>
          <p:nvSpPr>
            <p:cNvPr id="826414" name="Text Box 46"/>
            <p:cNvSpPr txBox="1">
              <a:spLocks noChangeArrowheads="1"/>
            </p:cNvSpPr>
            <p:nvPr/>
          </p:nvSpPr>
          <p:spPr bwMode="auto">
            <a:xfrm rot="-1339275">
              <a:off x="3499" y="1886"/>
              <a:ext cx="74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00000"/>
                </a:lnSpc>
                <a:spcBef>
                  <a:spcPct val="0"/>
                </a:spcBef>
                <a:buClrTx/>
                <a:buFontTx/>
                <a:buNone/>
              </a:pPr>
              <a:r>
                <a:rPr kumimoji="0" lang="en-US" altLang="zh-CN" sz="1600" b="1" dirty="0">
                  <a:latin typeface="Arial" panose="02080604020202020204" pitchFamily="34" charset="0"/>
                  <a:ea typeface="宋体" pitchFamily="2" charset="-122"/>
                </a:rPr>
                <a:t>Server</a:t>
              </a:r>
              <a:endParaRPr kumimoji="0" lang="en-US" altLang="zh-CN" sz="1600" b="1" dirty="0">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600" b="1" dirty="0">
                  <a:latin typeface="Arial" panose="02080604020202020204" pitchFamily="34" charset="0"/>
                  <a:ea typeface="宋体" pitchFamily="2" charset="-122"/>
                </a:rPr>
                <a:t>Certificate</a:t>
              </a:r>
              <a:endParaRPr kumimoji="0" lang="en-US" altLang="zh-CN" sz="2400" b="1" dirty="0">
                <a:effectLst>
                  <a:outerShdw blurRad="38100" dist="38100" dir="2700000" algn="tl">
                    <a:srgbClr val="C0C0C0"/>
                  </a:outerShdw>
                </a:effectLst>
                <a:latin typeface="Arial" panose="02080604020202020204" pitchFamily="34" charset="0"/>
                <a:ea typeface="宋体" pitchFamily="2" charset="-122"/>
              </a:endParaRPr>
            </a:p>
          </p:txBody>
        </p:sp>
      </p:grpSp>
      <p:grpSp>
        <p:nvGrpSpPr>
          <p:cNvPr id="826415" name="Group 47"/>
          <p:cNvGrpSpPr/>
          <p:nvPr/>
        </p:nvGrpSpPr>
        <p:grpSpPr bwMode="auto">
          <a:xfrm>
            <a:off x="1827214" y="2997201"/>
            <a:ext cx="5018088" cy="1354137"/>
            <a:chOff x="1015" y="1572"/>
            <a:chExt cx="3161" cy="853"/>
          </a:xfrm>
        </p:grpSpPr>
        <p:sp>
          <p:nvSpPr>
            <p:cNvPr id="826416" name="Line 48"/>
            <p:cNvSpPr>
              <a:spLocks noChangeShapeType="1"/>
            </p:cNvSpPr>
            <p:nvPr/>
          </p:nvSpPr>
          <p:spPr bwMode="auto">
            <a:xfrm flipH="1">
              <a:off x="1778" y="2016"/>
              <a:ext cx="2398"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17" name="Group 49"/>
            <p:cNvGrpSpPr/>
            <p:nvPr/>
          </p:nvGrpSpPr>
          <p:grpSpPr bwMode="auto">
            <a:xfrm>
              <a:off x="1015" y="1572"/>
              <a:ext cx="1049" cy="853"/>
              <a:chOff x="3499" y="1716"/>
              <a:chExt cx="1049" cy="853"/>
            </a:xfrm>
          </p:grpSpPr>
          <p:pic>
            <p:nvPicPr>
              <p:cNvPr id="826418" name="Picture 50" descr="certificate-trans"/>
              <p:cNvPicPr>
                <a:picLocks noChangeAspect="1" noChangeArrowheads="1"/>
              </p:cNvPicPr>
              <p:nvPr/>
            </p:nvPicPr>
            <p:blipFill>
              <a:blip r:embed="rId10" cstate="print">
                <a:extLst>
                  <a:ext uri="{28A0092B-C50C-407E-A947-70E740481C1C}">
                    <a14:useLocalDpi xmlns:a14="http://schemas.microsoft.com/office/drawing/2010/main" val="0"/>
                  </a:ext>
                </a:extLst>
              </a:blip>
              <a:srcRect l="3479" t="6668" r="4015" b="5716"/>
              <a:stretch>
                <a:fillRect/>
              </a:stretch>
            </p:blipFill>
            <p:spPr bwMode="auto">
              <a:xfrm>
                <a:off x="3585" y="1716"/>
                <a:ext cx="963" cy="853"/>
              </a:xfrm>
              <a:prstGeom prst="rect">
                <a:avLst/>
              </a:prstGeom>
              <a:noFill/>
              <a:extLst>
                <a:ext uri="{909E8E84-426E-40DD-AFC4-6F175D3DCCD1}">
                  <a14:hiddenFill xmlns:a14="http://schemas.microsoft.com/office/drawing/2010/main">
                    <a:solidFill>
                      <a:srgbClr val="FFFFFF"/>
                    </a:solidFill>
                  </a14:hiddenFill>
                </a:ext>
              </a:extLst>
            </p:spPr>
          </p:pic>
          <p:sp>
            <p:nvSpPr>
              <p:cNvPr id="826419" name="Text Box 51"/>
              <p:cNvSpPr txBox="1">
                <a:spLocks noChangeArrowheads="1"/>
              </p:cNvSpPr>
              <p:nvPr/>
            </p:nvSpPr>
            <p:spPr bwMode="auto">
              <a:xfrm rot="-1339275">
                <a:off x="3499" y="1886"/>
                <a:ext cx="74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00000"/>
                  </a:lnSpc>
                  <a:spcBef>
                    <a:spcPct val="0"/>
                  </a:spcBef>
                  <a:buClrTx/>
                  <a:buFontTx/>
                  <a:buNone/>
                </a:pPr>
                <a:r>
                  <a:rPr kumimoji="0" lang="en-US" altLang="zh-CN" sz="1600" b="1" dirty="0">
                    <a:latin typeface="Arial" panose="02080604020202020204" pitchFamily="34" charset="0"/>
                    <a:ea typeface="宋体" pitchFamily="2" charset="-122"/>
                  </a:rPr>
                  <a:t>Server</a:t>
                </a:r>
                <a:endParaRPr kumimoji="0" lang="en-US" altLang="zh-CN" sz="1600" b="1" dirty="0">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600" b="1" dirty="0">
                    <a:latin typeface="Arial" panose="02080604020202020204" pitchFamily="34" charset="0"/>
                    <a:ea typeface="宋体" pitchFamily="2" charset="-122"/>
                  </a:rPr>
                  <a:t>Certificate</a:t>
                </a:r>
                <a:endParaRPr kumimoji="0" lang="en-US" altLang="zh-CN" sz="2400" b="1" dirty="0">
                  <a:effectLst>
                    <a:outerShdw blurRad="38100" dist="38100" dir="2700000" algn="tl">
                      <a:srgbClr val="C0C0C0"/>
                    </a:outerShdw>
                  </a:effectLst>
                  <a:latin typeface="Arial" panose="02080604020202020204" pitchFamily="34" charset="0"/>
                  <a:ea typeface="宋体" pitchFamily="2" charset="-122"/>
                </a:endParaRPr>
              </a:p>
            </p:txBody>
          </p:sp>
        </p:grpSp>
      </p:grpSp>
      <p:grpSp>
        <p:nvGrpSpPr>
          <p:cNvPr id="826420" name="Group 52"/>
          <p:cNvGrpSpPr/>
          <p:nvPr/>
        </p:nvGrpSpPr>
        <p:grpSpPr bwMode="auto">
          <a:xfrm>
            <a:off x="1646238" y="4337050"/>
            <a:ext cx="1017587" cy="1489075"/>
            <a:chOff x="901" y="2416"/>
            <a:chExt cx="641" cy="938"/>
          </a:xfrm>
        </p:grpSpPr>
        <p:sp>
          <p:nvSpPr>
            <p:cNvPr id="826421" name="Line 53"/>
            <p:cNvSpPr>
              <a:spLocks noChangeShapeType="1"/>
            </p:cNvSpPr>
            <p:nvPr/>
          </p:nvSpPr>
          <p:spPr bwMode="auto">
            <a:xfrm flipH="1">
              <a:off x="1248" y="2416"/>
              <a:ext cx="240" cy="384"/>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6422" name="Picture 54" descr="Public Ke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8" y="2567"/>
              <a:ext cx="334" cy="702"/>
            </a:xfrm>
            <a:prstGeom prst="rect">
              <a:avLst/>
            </a:prstGeom>
            <a:noFill/>
            <a:extLst>
              <a:ext uri="{909E8E84-426E-40DD-AFC4-6F175D3DCCD1}">
                <a14:hiddenFill xmlns:a14="http://schemas.microsoft.com/office/drawing/2010/main">
                  <a:solidFill>
                    <a:srgbClr val="FFFFFF"/>
                  </a:solidFill>
                </a14:hiddenFill>
              </a:ext>
            </a:extLst>
          </p:spPr>
        </p:pic>
        <p:sp>
          <p:nvSpPr>
            <p:cNvPr id="826423" name="Rectangle 55"/>
            <p:cNvSpPr>
              <a:spLocks noChangeArrowheads="1"/>
            </p:cNvSpPr>
            <p:nvPr/>
          </p:nvSpPr>
          <p:spPr bwMode="auto">
            <a:xfrm rot="21594188">
              <a:off x="901" y="2951"/>
              <a:ext cx="6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latin typeface="Arial" panose="02080604020202020204" pitchFamily="34" charset="0"/>
                  <a:ea typeface="宋体" pitchFamily="2" charset="-122"/>
                </a:rPr>
                <a:t>Server’s</a:t>
              </a:r>
              <a:endParaRPr kumimoji="0" lang="en-US" altLang="zh-CN" sz="1200" b="1">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200" b="1">
                  <a:latin typeface="Arial" panose="02080604020202020204" pitchFamily="34" charset="0"/>
                  <a:ea typeface="宋体" pitchFamily="2" charset="-122"/>
                </a:rPr>
                <a:t>Public</a:t>
              </a:r>
              <a:endParaRPr kumimoji="0" lang="en-US" altLang="zh-CN" sz="1200" b="1">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200" b="1">
                  <a:latin typeface="Arial" panose="02080604020202020204" pitchFamily="34" charset="0"/>
                  <a:ea typeface="宋体" pitchFamily="2" charset="-122"/>
                </a:rPr>
                <a:t>Key</a:t>
              </a:r>
              <a:endParaRPr kumimoji="0" lang="en-US" altLang="zh-CN" sz="1200" b="1">
                <a:latin typeface="Arial" panose="02080604020202020204" pitchFamily="34" charset="0"/>
                <a:ea typeface="宋体" pitchFamily="2" charset="-122"/>
              </a:endParaRPr>
            </a:p>
          </p:txBody>
        </p:sp>
      </p:grpSp>
      <p:grpSp>
        <p:nvGrpSpPr>
          <p:cNvPr id="826424" name="Group 56"/>
          <p:cNvGrpSpPr/>
          <p:nvPr/>
        </p:nvGrpSpPr>
        <p:grpSpPr bwMode="auto">
          <a:xfrm>
            <a:off x="3960813" y="4870450"/>
            <a:ext cx="1258887" cy="719138"/>
            <a:chOff x="2742" y="1148"/>
            <a:chExt cx="900" cy="464"/>
          </a:xfrm>
        </p:grpSpPr>
        <p:pic>
          <p:nvPicPr>
            <p:cNvPr id="826425" name="Picture 5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742" y="1148"/>
              <a:ext cx="9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26426" name="Group 58"/>
            <p:cNvGrpSpPr/>
            <p:nvPr/>
          </p:nvGrpSpPr>
          <p:grpSpPr bwMode="auto">
            <a:xfrm>
              <a:off x="3444" y="1332"/>
              <a:ext cx="96" cy="180"/>
              <a:chOff x="2052" y="2352"/>
              <a:chExt cx="300" cy="636"/>
            </a:xfrm>
          </p:grpSpPr>
          <p:sp>
            <p:nvSpPr>
              <p:cNvPr id="826427" name="Oval 59"/>
              <p:cNvSpPr>
                <a:spLocks noChangeArrowheads="1"/>
              </p:cNvSpPr>
              <p:nvPr/>
            </p:nvSpPr>
            <p:spPr bwMode="auto">
              <a:xfrm>
                <a:off x="2064" y="2352"/>
                <a:ext cx="288" cy="252"/>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26428" name="Freeform 60"/>
              <p:cNvSpPr/>
              <p:nvPr/>
            </p:nvSpPr>
            <p:spPr bwMode="auto">
              <a:xfrm>
                <a:off x="2052" y="2532"/>
                <a:ext cx="300" cy="456"/>
              </a:xfrm>
              <a:custGeom>
                <a:avLst/>
                <a:gdLst>
                  <a:gd name="T0" fmla="*/ 96 w 300"/>
                  <a:gd name="T1" fmla="*/ 84 h 456"/>
                  <a:gd name="T2" fmla="*/ 24 w 300"/>
                  <a:gd name="T3" fmla="*/ 444 h 456"/>
                  <a:gd name="T4" fmla="*/ 300 w 300"/>
                  <a:gd name="T5" fmla="*/ 456 h 456"/>
                  <a:gd name="T6" fmla="*/ 204 w 300"/>
                  <a:gd name="T7" fmla="*/ 0 h 456"/>
                  <a:gd name="T8" fmla="*/ 180 w 300"/>
                  <a:gd name="T9" fmla="*/ 84 h 456"/>
                  <a:gd name="T10" fmla="*/ 0 w 300"/>
                  <a:gd name="T11" fmla="*/ 84 h 456"/>
                  <a:gd name="T12" fmla="*/ 96 w 300"/>
                  <a:gd name="T13" fmla="*/ 84 h 456"/>
                </a:gdLst>
                <a:ahLst/>
                <a:cxnLst>
                  <a:cxn ang="0">
                    <a:pos x="T0" y="T1"/>
                  </a:cxn>
                  <a:cxn ang="0">
                    <a:pos x="T2" y="T3"/>
                  </a:cxn>
                  <a:cxn ang="0">
                    <a:pos x="T4" y="T5"/>
                  </a:cxn>
                  <a:cxn ang="0">
                    <a:pos x="T6" y="T7"/>
                  </a:cxn>
                  <a:cxn ang="0">
                    <a:pos x="T8" y="T9"/>
                  </a:cxn>
                  <a:cxn ang="0">
                    <a:pos x="T10" y="T11"/>
                  </a:cxn>
                  <a:cxn ang="0">
                    <a:pos x="T12" y="T13"/>
                  </a:cxn>
                </a:cxnLst>
                <a:rect l="0" t="0" r="r" b="b"/>
                <a:pathLst>
                  <a:path w="300" h="456">
                    <a:moveTo>
                      <a:pt x="96" y="84"/>
                    </a:moveTo>
                    <a:lnTo>
                      <a:pt x="24" y="444"/>
                    </a:lnTo>
                    <a:lnTo>
                      <a:pt x="300" y="456"/>
                    </a:lnTo>
                    <a:lnTo>
                      <a:pt x="204" y="0"/>
                    </a:lnTo>
                    <a:lnTo>
                      <a:pt x="180" y="84"/>
                    </a:lnTo>
                    <a:lnTo>
                      <a:pt x="0" y="84"/>
                    </a:lnTo>
                    <a:lnTo>
                      <a:pt x="96" y="84"/>
                    </a:lnTo>
                    <a:close/>
                  </a:path>
                </a:pathLst>
              </a:custGeom>
              <a:solidFill>
                <a:schemeClr val="tx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grpSp>
      <p:grpSp>
        <p:nvGrpSpPr>
          <p:cNvPr id="826429" name="Group 61"/>
          <p:cNvGrpSpPr/>
          <p:nvPr/>
        </p:nvGrpSpPr>
        <p:grpSpPr bwMode="auto">
          <a:xfrm>
            <a:off x="7562850" y="4826000"/>
            <a:ext cx="1587500" cy="1066800"/>
            <a:chOff x="4628" y="2724"/>
            <a:chExt cx="1000" cy="672"/>
          </a:xfrm>
        </p:grpSpPr>
        <p:sp>
          <p:nvSpPr>
            <p:cNvPr id="826430" name="Line 62"/>
            <p:cNvSpPr>
              <a:spLocks noChangeShapeType="1"/>
            </p:cNvSpPr>
            <p:nvPr/>
          </p:nvSpPr>
          <p:spPr bwMode="auto">
            <a:xfrm>
              <a:off x="4628" y="2935"/>
              <a:ext cx="336"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31" name="Group 63"/>
            <p:cNvGrpSpPr/>
            <p:nvPr/>
          </p:nvGrpSpPr>
          <p:grpSpPr bwMode="auto">
            <a:xfrm>
              <a:off x="4860" y="2724"/>
              <a:ext cx="768" cy="672"/>
              <a:chOff x="527" y="2688"/>
              <a:chExt cx="723" cy="672"/>
            </a:xfrm>
          </p:grpSpPr>
          <p:graphicFrame>
            <p:nvGraphicFramePr>
              <p:cNvPr id="826432" name="Object 64"/>
              <p:cNvGraphicFramePr/>
              <p:nvPr/>
            </p:nvGraphicFramePr>
            <p:xfrm>
              <a:off x="664" y="2688"/>
              <a:ext cx="440" cy="672"/>
            </p:xfrm>
            <a:graphic>
              <a:graphicData uri="http://schemas.openxmlformats.org/presentationml/2006/ole">
                <mc:AlternateContent xmlns:mc="http://schemas.openxmlformats.org/markup-compatibility/2006">
                  <mc:Choice xmlns:v="urn:schemas-microsoft-com:vml" Requires="v">
                    <p:oleObj spid="_x0000_s15521" name="ClipArt" r:id="rId13" imgW="1922780" imgH="3663950" progId="MS_ClipArt_Gallery.2">
                      <p:embed/>
                    </p:oleObj>
                  </mc:Choice>
                  <mc:Fallback>
                    <p:oleObj name="ClipArt" r:id="rId13" imgW="1922780" imgH="3663950" progId="MS_ClipArt_Gallery.2">
                      <p:embed/>
                      <p:pic>
                        <p:nvPicPr>
                          <p:cNvPr id="0" name="Object 6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 y="2688"/>
                            <a:ext cx="4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433" name="Rectangle 65"/>
              <p:cNvSpPr>
                <a:spLocks noChangeArrowheads="1"/>
              </p:cNvSpPr>
              <p:nvPr/>
            </p:nvSpPr>
            <p:spPr bwMode="auto">
              <a:xfrm rot="20280000">
                <a:off x="527" y="2754"/>
                <a:ext cx="7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80604020202020204" pitchFamily="34" charset="0"/>
                    <a:ea typeface="宋体" pitchFamily="2" charset="-122"/>
                  </a:rPr>
                  <a:t>Random</a:t>
                </a:r>
                <a:endParaRPr kumimoji="0" lang="en-US" altLang="zh-CN" sz="1200" b="1">
                  <a:effectLst>
                    <a:outerShdw blurRad="38100" dist="38100" dir="2700000" algn="tl">
                      <a:srgbClr val="C0C0C0"/>
                    </a:outerShdw>
                  </a:effectLst>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80604020202020204" pitchFamily="34" charset="0"/>
                    <a:ea typeface="宋体" pitchFamily="2" charset="-122"/>
                  </a:rPr>
                  <a:t>Symmetric</a:t>
                </a:r>
                <a:endParaRPr kumimoji="0" lang="en-US" altLang="zh-CN" sz="1200" b="1">
                  <a:effectLst>
                    <a:outerShdw blurRad="38100" dist="38100" dir="2700000" algn="tl">
                      <a:srgbClr val="C0C0C0"/>
                    </a:outerShdw>
                  </a:effectLst>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200" b="1">
                    <a:effectLst>
                      <a:outerShdw blurRad="38100" dist="38100" dir="2700000" algn="tl">
                        <a:srgbClr val="C0C0C0"/>
                      </a:outerShdw>
                    </a:effectLst>
                    <a:latin typeface="Arial" panose="02080604020202020204" pitchFamily="34" charset="0"/>
                    <a:ea typeface="宋体" pitchFamily="2" charset="-122"/>
                  </a:rPr>
                  <a:t>Key</a:t>
                </a:r>
                <a:endParaRPr kumimoji="0" lang="en-US" altLang="zh-CN" sz="1000">
                  <a:effectLst>
                    <a:outerShdw blurRad="38100" dist="38100" dir="2700000" algn="tl">
                      <a:srgbClr val="C0C0C0"/>
                    </a:outerShdw>
                  </a:effectLst>
                  <a:latin typeface="Arial" panose="02080604020202020204" pitchFamily="34" charset="0"/>
                  <a:ea typeface="宋体" pitchFamily="2" charset="-122"/>
                </a:endParaRPr>
              </a:p>
            </p:txBody>
          </p:sp>
        </p:grpSp>
      </p:grpSp>
      <p:grpSp>
        <p:nvGrpSpPr>
          <p:cNvPr id="826434" name="Group 66"/>
          <p:cNvGrpSpPr/>
          <p:nvPr/>
        </p:nvGrpSpPr>
        <p:grpSpPr bwMode="auto">
          <a:xfrm>
            <a:off x="5597525" y="4610100"/>
            <a:ext cx="1955800" cy="1296988"/>
            <a:chOff x="3390" y="2588"/>
            <a:chExt cx="1232" cy="817"/>
          </a:xfrm>
        </p:grpSpPr>
        <p:sp>
          <p:nvSpPr>
            <p:cNvPr id="826435" name="Line 67"/>
            <p:cNvSpPr>
              <a:spLocks noChangeShapeType="1"/>
            </p:cNvSpPr>
            <p:nvPr/>
          </p:nvSpPr>
          <p:spPr bwMode="auto">
            <a:xfrm>
              <a:off x="3390" y="2999"/>
              <a:ext cx="513" cy="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6436" name="Group 68"/>
            <p:cNvGrpSpPr/>
            <p:nvPr/>
          </p:nvGrpSpPr>
          <p:grpSpPr bwMode="auto">
            <a:xfrm>
              <a:off x="4248" y="2704"/>
              <a:ext cx="374" cy="701"/>
              <a:chOff x="4797" y="333"/>
              <a:chExt cx="680" cy="1201"/>
            </a:xfrm>
          </p:grpSpPr>
          <p:pic>
            <p:nvPicPr>
              <p:cNvPr id="826437" name="Picture 69" descr="private k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97" y="333"/>
                <a:ext cx="680" cy="1201"/>
              </a:xfrm>
              <a:prstGeom prst="rect">
                <a:avLst/>
              </a:prstGeom>
              <a:noFill/>
              <a:extLst>
                <a:ext uri="{909E8E84-426E-40DD-AFC4-6F175D3DCCD1}">
                  <a14:hiddenFill xmlns:a14="http://schemas.microsoft.com/office/drawing/2010/main">
                    <a:solidFill>
                      <a:srgbClr val="FFFFFF"/>
                    </a:solidFill>
                  </a14:hiddenFill>
                </a:ext>
              </a:extLst>
            </p:spPr>
          </p:pic>
          <p:sp>
            <p:nvSpPr>
              <p:cNvPr id="826438" name="Rectangle 70"/>
              <p:cNvSpPr>
                <a:spLocks noChangeArrowheads="1"/>
              </p:cNvSpPr>
              <p:nvPr/>
            </p:nvSpPr>
            <p:spPr bwMode="auto">
              <a:xfrm rot="21578782">
                <a:off x="5002" y="376"/>
                <a:ext cx="21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100000"/>
                  </a:lnSpc>
                  <a:spcBef>
                    <a:spcPct val="0"/>
                  </a:spcBef>
                  <a:buClrTx/>
                  <a:buFontTx/>
                  <a:buNone/>
                </a:pPr>
                <a:endParaRPr kumimoji="0" lang="zh-CN" altLang="zh-CN" sz="1400" b="1">
                  <a:latin typeface="Arial" panose="02080604020202020204" pitchFamily="34" charset="0"/>
                  <a:ea typeface="宋体" pitchFamily="2" charset="-122"/>
                </a:endParaRPr>
              </a:p>
            </p:txBody>
          </p:sp>
        </p:grpSp>
        <p:sp>
          <p:nvSpPr>
            <p:cNvPr id="826439" name="Rectangle 71"/>
            <p:cNvSpPr>
              <a:spLocks noChangeArrowheads="1"/>
            </p:cNvSpPr>
            <p:nvPr/>
          </p:nvSpPr>
          <p:spPr bwMode="auto">
            <a:xfrm rot="21594188">
              <a:off x="3842" y="2588"/>
              <a:ext cx="6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a:latin typeface="Arial" panose="02080604020202020204" pitchFamily="34" charset="0"/>
                  <a:ea typeface="宋体" pitchFamily="2" charset="-122"/>
                </a:rPr>
                <a:t>Server’s</a:t>
              </a:r>
              <a:endParaRPr kumimoji="0" lang="en-US" altLang="zh-CN" sz="1200" b="1">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200" b="1">
                  <a:latin typeface="Arial" panose="02080604020202020204" pitchFamily="34" charset="0"/>
                  <a:ea typeface="宋体" pitchFamily="2" charset="-122"/>
                </a:rPr>
                <a:t>Private</a:t>
              </a:r>
              <a:endParaRPr kumimoji="0" lang="en-US" altLang="zh-CN" sz="1200" b="1">
                <a:latin typeface="Arial" panose="02080604020202020204" pitchFamily="34" charset="0"/>
                <a:ea typeface="宋体" pitchFamily="2" charset="-122"/>
              </a:endParaRPr>
            </a:p>
            <a:p>
              <a:pPr algn="ctr" eaLnBrk="0" hangingPunct="0">
                <a:lnSpc>
                  <a:spcPct val="100000"/>
                </a:lnSpc>
                <a:spcBef>
                  <a:spcPct val="0"/>
                </a:spcBef>
                <a:buClrTx/>
                <a:buFontTx/>
                <a:buNone/>
              </a:pPr>
              <a:r>
                <a:rPr kumimoji="0" lang="en-US" altLang="zh-CN" sz="1200" b="1">
                  <a:latin typeface="Arial" panose="02080604020202020204" pitchFamily="34" charset="0"/>
                  <a:ea typeface="宋体" pitchFamily="2" charset="-122"/>
                </a:rPr>
                <a:t>Key</a:t>
              </a:r>
              <a:endParaRPr kumimoji="0" lang="en-US" altLang="zh-CN" sz="1200" b="1">
                <a:latin typeface="Arial" panose="02080604020202020204" pitchFamily="34" charset="0"/>
                <a:ea typeface="宋体" pitchFamily="2" charset="-122"/>
              </a:endParaRPr>
            </a:p>
          </p:txBody>
        </p:sp>
      </p:grpSp>
      <p:pic>
        <p:nvPicPr>
          <p:cNvPr id="826440" name="Picture 72" descr="netscape_bi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37400" y="1444625"/>
            <a:ext cx="477838" cy="477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26441" name="Picture 73" descr="ms_iis"/>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43750" y="1954213"/>
            <a:ext cx="457200" cy="46355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64"/>
          <p:cNvSpPr>
            <a:spLocks noChangeArrowheads="1"/>
          </p:cNvSpPr>
          <p:nvPr/>
        </p:nvSpPr>
        <p:spPr bwMode="auto">
          <a:xfrm>
            <a:off x="2086611" y="5214006"/>
            <a:ext cx="5065377" cy="523220"/>
          </a:xfrm>
          <a:prstGeom prst="rect">
            <a:avLst/>
          </a:prstGeom>
          <a:solidFill>
            <a:srgbClr val="FFFF00"/>
          </a:solidFill>
          <a:ln>
            <a:noFill/>
          </a:ln>
          <a:effectLst/>
        </p:spPr>
        <p:txBody>
          <a:bodyPr wrap="square">
            <a:spAutoFit/>
          </a:bodyPr>
          <a:lstStyle/>
          <a:p>
            <a:pPr marL="228600" indent="-228600" algn="ctr">
              <a:buNone/>
            </a:pPr>
            <a:r>
              <a:rPr lang="en-US" altLang="zh-CN" sz="2800" b="1" smtClean="0">
                <a:solidFill>
                  <a:srgbClr val="C00000"/>
                </a:solidFill>
              </a:rPr>
              <a:t>https </a:t>
            </a:r>
            <a:r>
              <a:rPr lang="zh-CN" altLang="en-US" sz="2800" b="1" smtClean="0">
                <a:solidFill>
                  <a:srgbClr val="C00000"/>
                </a:solidFill>
              </a:rPr>
              <a:t>工作过程</a:t>
            </a:r>
            <a:endParaRPr lang="zh-CN" altLang="en-US" sz="2400" b="1">
              <a:solidFill>
                <a:srgbClr val="C00000"/>
              </a:solidFill>
            </a:endParaRPr>
          </a:p>
        </p:txBody>
      </p:sp>
      <p:grpSp>
        <p:nvGrpSpPr>
          <p:cNvPr id="2" name="组合 1"/>
          <p:cNvGrpSpPr/>
          <p:nvPr/>
        </p:nvGrpSpPr>
        <p:grpSpPr>
          <a:xfrm>
            <a:off x="1115850" y="3623886"/>
            <a:ext cx="1249547" cy="1189742"/>
            <a:chOff x="-1695227" y="3177269"/>
            <a:chExt cx="1249547" cy="1189742"/>
          </a:xfrm>
        </p:grpSpPr>
        <p:sp>
          <p:nvSpPr>
            <p:cNvPr id="76" name="Line 53"/>
            <p:cNvSpPr>
              <a:spLocks noChangeShapeType="1"/>
            </p:cNvSpPr>
            <p:nvPr/>
          </p:nvSpPr>
          <p:spPr bwMode="auto">
            <a:xfrm flipH="1">
              <a:off x="-858720" y="3486277"/>
              <a:ext cx="413040" cy="247924"/>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55"/>
            <p:cNvSpPr>
              <a:spLocks noChangeArrowheads="1"/>
            </p:cNvSpPr>
            <p:nvPr/>
          </p:nvSpPr>
          <p:spPr bwMode="auto">
            <a:xfrm rot="21594188">
              <a:off x="-1695227" y="4089370"/>
              <a:ext cx="1017587"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100000"/>
                </a:lnSpc>
                <a:spcBef>
                  <a:spcPct val="0"/>
                </a:spcBef>
                <a:buClrTx/>
                <a:buFontTx/>
                <a:buNone/>
              </a:pPr>
              <a:r>
                <a:rPr kumimoji="0" lang="en-US" altLang="zh-CN" sz="1200" b="1" dirty="0" smtClean="0">
                  <a:latin typeface="Arial" panose="02080604020202020204" pitchFamily="34" charset="0"/>
                  <a:ea typeface="宋体" pitchFamily="2" charset="-122"/>
                </a:rPr>
                <a:t>verification</a:t>
              </a:r>
              <a:endParaRPr kumimoji="0" lang="en-US" altLang="zh-CN" sz="1200" b="1" dirty="0">
                <a:latin typeface="Arial" panose="02080604020202020204" pitchFamily="34" charset="0"/>
                <a:ea typeface="宋体" pitchFamily="2" charset="-122"/>
              </a:endParaRPr>
            </a:p>
          </p:txBody>
        </p:sp>
        <p:pic>
          <p:nvPicPr>
            <p:cNvPr id="4" name="图片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568405" y="3177269"/>
              <a:ext cx="713877" cy="911383"/>
            </a:xfrm>
            <a:prstGeom prst="rect">
              <a:avLst/>
            </a:prstGeom>
          </p:spPr>
        </p:pic>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6412"/>
                                        </p:tgtEl>
                                        <p:attrNameLst>
                                          <p:attrName>style.visibility</p:attrName>
                                        </p:attrNameLst>
                                      </p:cBhvr>
                                      <p:to>
                                        <p:strVal val="visible"/>
                                      </p:to>
                                    </p:set>
                                    <p:animEffect transition="in" filter="dissolve">
                                      <p:cBhvr>
                                        <p:cTn id="7" dur="500"/>
                                        <p:tgtEl>
                                          <p:spTgt spid="8264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26415"/>
                                        </p:tgtEl>
                                        <p:attrNameLst>
                                          <p:attrName>style.visibility</p:attrName>
                                        </p:attrNameLst>
                                      </p:cBhvr>
                                      <p:to>
                                        <p:strVal val="visible"/>
                                      </p:to>
                                    </p:set>
                                    <p:animEffect transition="in" filter="wipe(right)">
                                      <p:cBhvr>
                                        <p:cTn id="12" dur="500"/>
                                        <p:tgtEl>
                                          <p:spTgt spid="8264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26394"/>
                                        </p:tgtEl>
                                        <p:attrNameLst>
                                          <p:attrName>style.visibility</p:attrName>
                                        </p:attrNameLst>
                                      </p:cBhvr>
                                      <p:to>
                                        <p:strVal val="visible"/>
                                      </p:to>
                                    </p:set>
                                    <p:animEffect transition="in" filter="wipe(up)">
                                      <p:cBhvr>
                                        <p:cTn id="22" dur="500"/>
                                        <p:tgtEl>
                                          <p:spTgt spid="8263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26420"/>
                                        </p:tgtEl>
                                        <p:attrNameLst>
                                          <p:attrName>style.visibility</p:attrName>
                                        </p:attrNameLst>
                                      </p:cBhvr>
                                      <p:to>
                                        <p:strVal val="visible"/>
                                      </p:to>
                                    </p:set>
                                    <p:animEffect transition="in" filter="wipe(up)">
                                      <p:cBhvr>
                                        <p:cTn id="27" dur="500"/>
                                        <p:tgtEl>
                                          <p:spTgt spid="8264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6399"/>
                                        </p:tgtEl>
                                        <p:attrNameLst>
                                          <p:attrName>style.visibility</p:attrName>
                                        </p:attrNameLst>
                                      </p:cBhvr>
                                      <p:to>
                                        <p:strVal val="visible"/>
                                      </p:to>
                                    </p:set>
                                    <p:animEffect transition="in" filter="wipe(left)">
                                      <p:cBhvr>
                                        <p:cTn id="32" dur="500"/>
                                        <p:tgtEl>
                                          <p:spTgt spid="826399"/>
                                        </p:tgtEl>
                                      </p:cBhvr>
                                    </p:animEffect>
                                  </p:childTnLst>
                                </p:cTn>
                              </p:par>
                            </p:childTnLst>
                          </p:cTn>
                        </p:par>
                        <p:par>
                          <p:cTn id="33" fill="hold">
                            <p:stCondLst>
                              <p:cond delay="500"/>
                            </p:stCondLst>
                            <p:childTnLst>
                              <p:par>
                                <p:cTn id="34" presetID="9" presetClass="entr" presetSubtype="0" fill="hold" nodeType="afterEffect">
                                  <p:stCondLst>
                                    <p:cond delay="1000"/>
                                  </p:stCondLst>
                                  <p:childTnLst>
                                    <p:set>
                                      <p:cBhvr>
                                        <p:cTn id="35" dur="1" fill="hold">
                                          <p:stCondLst>
                                            <p:cond delay="0"/>
                                          </p:stCondLst>
                                        </p:cTn>
                                        <p:tgtEl>
                                          <p:spTgt spid="826424"/>
                                        </p:tgtEl>
                                        <p:attrNameLst>
                                          <p:attrName>style.visibility</p:attrName>
                                        </p:attrNameLst>
                                      </p:cBhvr>
                                      <p:to>
                                        <p:strVal val="visible"/>
                                      </p:to>
                                    </p:set>
                                    <p:animEffect transition="in" filter="dissolve">
                                      <p:cBhvr>
                                        <p:cTn id="36" dur="500"/>
                                        <p:tgtEl>
                                          <p:spTgt spid="8264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26434"/>
                                        </p:tgtEl>
                                        <p:attrNameLst>
                                          <p:attrName>style.visibility</p:attrName>
                                        </p:attrNameLst>
                                      </p:cBhvr>
                                      <p:to>
                                        <p:strVal val="visible"/>
                                      </p:to>
                                    </p:set>
                                    <p:animEffect transition="in" filter="wipe(left)">
                                      <p:cBhvr>
                                        <p:cTn id="41" dur="500"/>
                                        <p:tgtEl>
                                          <p:spTgt spid="8264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26429"/>
                                        </p:tgtEl>
                                        <p:attrNameLst>
                                          <p:attrName>style.visibility</p:attrName>
                                        </p:attrNameLst>
                                      </p:cBhvr>
                                      <p:to>
                                        <p:strVal val="visible"/>
                                      </p:to>
                                    </p:set>
                                    <p:animEffect transition="in" filter="wipe(left)">
                                      <p:cBhvr>
                                        <p:cTn id="46" dur="500"/>
                                        <p:tgtEl>
                                          <p:spTgt spid="82642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826402"/>
                                        </p:tgtEl>
                                        <p:attrNameLst>
                                          <p:attrName>style.visibility</p:attrName>
                                        </p:attrNameLst>
                                      </p:cBhvr>
                                      <p:to>
                                        <p:strVal val="visible"/>
                                      </p:to>
                                    </p:set>
                                    <p:anim calcmode="lin" valueType="num">
                                      <p:cBhvr>
                                        <p:cTn id="51" dur="500" fill="hold"/>
                                        <p:tgtEl>
                                          <p:spTgt spid="826402"/>
                                        </p:tgtEl>
                                        <p:attrNameLst>
                                          <p:attrName>ppt_w</p:attrName>
                                        </p:attrNameLst>
                                      </p:cBhvr>
                                      <p:tavLst>
                                        <p:tav tm="0">
                                          <p:val>
                                            <p:fltVal val="0"/>
                                          </p:val>
                                        </p:tav>
                                        <p:tav tm="100000">
                                          <p:val>
                                            <p:strVal val="#ppt_w"/>
                                          </p:val>
                                        </p:tav>
                                      </p:tavLst>
                                    </p:anim>
                                    <p:anim calcmode="lin" valueType="num">
                                      <p:cBhvr>
                                        <p:cTn id="52" dur="500" fill="hold"/>
                                        <p:tgtEl>
                                          <p:spTgt spid="826402"/>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anim calcmode="lin" valueType="num">
                                      <p:cBhvr additive="base">
                                        <p:cTn id="57" dur="500" fill="hold"/>
                                        <p:tgtEl>
                                          <p:spTgt spid="74"/>
                                        </p:tgtEl>
                                        <p:attrNameLst>
                                          <p:attrName>ppt_x</p:attrName>
                                        </p:attrNameLst>
                                      </p:cBhvr>
                                      <p:tavLst>
                                        <p:tav tm="0">
                                          <p:val>
                                            <p:strVal val="#ppt_x"/>
                                          </p:val>
                                        </p:tav>
                                        <p:tav tm="100000">
                                          <p:val>
                                            <p:strVal val="#ppt_x"/>
                                          </p:val>
                                        </p:tav>
                                      </p:tavLst>
                                    </p:anim>
                                    <p:anim calcmode="lin" valueType="num">
                                      <p:cBhvr additive="base">
                                        <p:cTn id="5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a:bodyPr>
          <a:lstStyle/>
          <a:p>
            <a:r>
              <a:rPr lang="zh-CN" altLang="en-US"/>
              <a:t>为管理</a:t>
            </a:r>
            <a:r>
              <a:rPr lang="zh-CN" altLang="en-US" smtClean="0"/>
              <a:t>公开密钥和证书（</a:t>
            </a:r>
            <a:r>
              <a:rPr lang="zh-CN" altLang="en-US"/>
              <a:t>生成</a:t>
            </a:r>
            <a:r>
              <a:rPr lang="zh-CN" altLang="en-US" smtClean="0"/>
              <a:t>、存储、分发、使用、验证和撤销等）而</a:t>
            </a:r>
            <a:r>
              <a:rPr lang="zh-CN" altLang="en-US"/>
              <a:t>建立的基础</a:t>
            </a:r>
            <a:r>
              <a:rPr lang="zh-CN" altLang="en-US" smtClean="0"/>
              <a:t>设施</a:t>
            </a:r>
            <a:r>
              <a:rPr lang="zh-CN" altLang="en-US"/>
              <a:t>（</a:t>
            </a:r>
            <a:r>
              <a:rPr lang="en-US" altLang="zh-CN"/>
              <a:t>Pubic Key Infrastructure</a:t>
            </a:r>
            <a:r>
              <a:rPr lang="zh-CN" altLang="en-US"/>
              <a:t>） </a:t>
            </a:r>
            <a:r>
              <a:rPr lang="zh-CN" altLang="en-US" smtClean="0"/>
              <a:t>。</a:t>
            </a:r>
            <a:endParaRPr lang="en-US" altLang="zh-CN" smtClean="0"/>
          </a:p>
          <a:p>
            <a:pPr lvl="1"/>
            <a:r>
              <a:rPr lang="zh-CN" altLang="en-US" smtClean="0"/>
              <a:t>标准</a:t>
            </a:r>
            <a:r>
              <a:rPr lang="zh-CN" altLang="en-US"/>
              <a:t>公开</a:t>
            </a:r>
            <a:r>
              <a:rPr lang="zh-CN" altLang="en-US" smtClean="0"/>
              <a:t>密钥管理平台，为所有网络应用透明地提供加密和签名所需密钥和证书管理。</a:t>
            </a:r>
            <a:endParaRPr lang="en-US" altLang="zh-CN" smtClean="0"/>
          </a:p>
          <a:p>
            <a:r>
              <a:rPr lang="zh-CN" altLang="en-US" smtClean="0"/>
              <a:t>美国最早</a:t>
            </a:r>
            <a:r>
              <a:rPr lang="en-US" altLang="zh-CN" smtClean="0"/>
              <a:t>(1996)</a:t>
            </a:r>
            <a:r>
              <a:rPr lang="zh-CN" altLang="en-US" smtClean="0"/>
              <a:t>推动</a:t>
            </a:r>
            <a:r>
              <a:rPr lang="en-US" altLang="zh-CN" smtClean="0"/>
              <a:t>PKI</a:t>
            </a:r>
            <a:r>
              <a:rPr lang="zh-CN" altLang="en-US" smtClean="0"/>
              <a:t>建设。</a:t>
            </a:r>
            <a:endParaRPr lang="zh-CN" altLang="en-US" smtClean="0"/>
          </a:p>
          <a:p>
            <a:r>
              <a:rPr lang="en-US" altLang="zh-CN" smtClean="0"/>
              <a:t>1998</a:t>
            </a:r>
            <a:r>
              <a:rPr lang="zh-CN" altLang="en-US" smtClean="0"/>
              <a:t>年电信行业建立了我国第一个行业</a:t>
            </a:r>
            <a:r>
              <a:rPr lang="en-US" altLang="zh-CN" smtClean="0"/>
              <a:t>CA</a:t>
            </a:r>
            <a:r>
              <a:rPr lang="zh-CN" altLang="en-US" smtClean="0"/>
              <a:t>，此后金融、工商、外贸、海关和一些省市也建立了自己的行业</a:t>
            </a:r>
            <a:r>
              <a:rPr lang="en-US" altLang="zh-CN" smtClean="0"/>
              <a:t>CA</a:t>
            </a:r>
            <a:r>
              <a:rPr lang="zh-CN" altLang="en-US" smtClean="0"/>
              <a:t>或地方</a:t>
            </a:r>
            <a:r>
              <a:rPr lang="en-US" altLang="zh-CN" smtClean="0"/>
              <a:t>CA</a:t>
            </a:r>
            <a:r>
              <a:rPr lang="zh-CN" altLang="en-US" smtClean="0"/>
              <a:t>。</a:t>
            </a:r>
            <a:endParaRPr lang="zh-CN" altLang="en-US" smtClean="0"/>
          </a:p>
          <a:p>
            <a:endParaRPr lang="en-US" altLang="zh-CN" smtClean="0"/>
          </a:p>
        </p:txBody>
      </p:sp>
      <p:sp>
        <p:nvSpPr>
          <p:cNvPr id="697346" name="Rectangle 2"/>
          <p:cNvSpPr>
            <a:spLocks noGrp="1" noChangeArrowheads="1"/>
          </p:cNvSpPr>
          <p:nvPr>
            <p:ph type="title"/>
          </p:nvPr>
        </p:nvSpPr>
        <p:spPr/>
        <p:txBody>
          <a:bodyPr/>
          <a:lstStyle/>
          <a:p>
            <a:r>
              <a:rPr lang="en-US" altLang="zh-CN" smtClean="0"/>
              <a:t>PKI——</a:t>
            </a:r>
            <a:r>
              <a:rPr lang="zh-CN" altLang="en-US" smtClean="0"/>
              <a:t>公钥基础设施</a:t>
            </a:r>
            <a:endParaRPr lang="zh-CN" altLang="en-US"/>
          </a:p>
        </p:txBody>
      </p:sp>
      <p:sp>
        <p:nvSpPr>
          <p:cNvPr id="13317" name="Rectangle 4"/>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PKI</a:t>
            </a:r>
            <a:r>
              <a:rPr lang="zh-CN" altLang="en-US" smtClean="0"/>
              <a:t>的逻辑结构 </a:t>
            </a:r>
            <a:endParaRPr lang="zh-CN" altLang="en-US" smtClean="0"/>
          </a:p>
        </p:txBody>
      </p:sp>
      <p:grpSp>
        <p:nvGrpSpPr>
          <p:cNvPr id="48131" name="Group 5"/>
          <p:cNvGrpSpPr/>
          <p:nvPr/>
        </p:nvGrpSpPr>
        <p:grpSpPr bwMode="auto">
          <a:xfrm>
            <a:off x="395288" y="2205038"/>
            <a:ext cx="7632700" cy="3806825"/>
            <a:chOff x="2340" y="11892"/>
            <a:chExt cx="7020" cy="3666"/>
          </a:xfrm>
        </p:grpSpPr>
        <p:sp>
          <p:nvSpPr>
            <p:cNvPr id="48132" name="Rectangle 6"/>
            <p:cNvSpPr>
              <a:spLocks noChangeArrowheads="1"/>
            </p:cNvSpPr>
            <p:nvPr/>
          </p:nvSpPr>
          <p:spPr bwMode="auto">
            <a:xfrm>
              <a:off x="3240" y="14622"/>
              <a:ext cx="5220" cy="936"/>
            </a:xfrm>
            <a:prstGeom prst="rect">
              <a:avLst/>
            </a:prstGeom>
            <a:solidFill>
              <a:srgbClr val="FFFFFF"/>
            </a:solidFill>
            <a:ln w="9525">
              <a:solidFill>
                <a:srgbClr val="000000"/>
              </a:solidFill>
              <a:prstDash val="dash"/>
              <a:miter lim="800000"/>
            </a:ln>
          </p:spPr>
          <p:txBody>
            <a:bodyPr/>
            <a:lstStyle/>
            <a:p>
              <a:endParaRPr lang="zh-CN" altLang="en-US"/>
            </a:p>
          </p:txBody>
        </p:sp>
        <p:sp>
          <p:nvSpPr>
            <p:cNvPr id="48133" name="Rectangle 7"/>
            <p:cNvSpPr>
              <a:spLocks noChangeArrowheads="1"/>
            </p:cNvSpPr>
            <p:nvPr/>
          </p:nvSpPr>
          <p:spPr bwMode="auto">
            <a:xfrm>
              <a:off x="2340" y="13062"/>
              <a:ext cx="7020" cy="936"/>
            </a:xfrm>
            <a:prstGeom prst="rect">
              <a:avLst/>
            </a:prstGeom>
            <a:solidFill>
              <a:srgbClr val="FFFFFF"/>
            </a:solidFill>
            <a:ln w="9525">
              <a:solidFill>
                <a:srgbClr val="000000"/>
              </a:solidFill>
              <a:prstDash val="dash"/>
              <a:miter lim="800000"/>
            </a:ln>
          </p:spPr>
          <p:txBody>
            <a:bodyPr/>
            <a:lstStyle/>
            <a:p>
              <a:endParaRPr lang="zh-CN" altLang="en-US"/>
            </a:p>
          </p:txBody>
        </p:sp>
        <p:sp>
          <p:nvSpPr>
            <p:cNvPr id="48134" name="Rectangle 8"/>
            <p:cNvSpPr>
              <a:spLocks noChangeArrowheads="1"/>
            </p:cNvSpPr>
            <p:nvPr/>
          </p:nvSpPr>
          <p:spPr bwMode="auto">
            <a:xfrm>
              <a:off x="4860" y="11892"/>
              <a:ext cx="1980" cy="546"/>
            </a:xfrm>
            <a:prstGeom prst="rect">
              <a:avLst/>
            </a:prstGeom>
          </p:spPr>
          <p:style>
            <a:lnRef idx="1">
              <a:schemeClr val="accent4"/>
            </a:lnRef>
            <a:fillRef idx="2">
              <a:schemeClr val="accent4"/>
            </a:fillRef>
            <a:effectRef idx="1">
              <a:schemeClr val="accent4"/>
            </a:effectRef>
            <a:fontRef idx="minor">
              <a:schemeClr val="dk1"/>
            </a:fontRef>
          </p:style>
          <p:txBody>
            <a:bodyPr/>
            <a:lstStyle/>
            <a:p>
              <a:pPr algn="ctr"/>
              <a:r>
                <a:rPr lang="en-US" altLang="zh-CN" sz="2400" b="1">
                  <a:solidFill>
                    <a:srgbClr val="000404"/>
                  </a:solidFill>
                  <a:latin typeface="Times New Roman" pitchFamily="18" charset="0"/>
                </a:rPr>
                <a:t>PKI</a:t>
              </a:r>
              <a:r>
                <a:rPr lang="zh-CN" altLang="en-US" sz="2400" b="1">
                  <a:solidFill>
                    <a:srgbClr val="000404"/>
                  </a:solidFill>
                  <a:latin typeface="Times New Roman" pitchFamily="18" charset="0"/>
                </a:rPr>
                <a:t>应用</a:t>
              </a:r>
              <a:endParaRPr lang="zh-CN" altLang="en-US" sz="4000" b="1">
                <a:solidFill>
                  <a:srgbClr val="000404"/>
                </a:solidFill>
              </a:endParaRPr>
            </a:p>
          </p:txBody>
        </p:sp>
        <p:sp>
          <p:nvSpPr>
            <p:cNvPr id="48135" name="Rectangle 9"/>
            <p:cNvSpPr>
              <a:spLocks noChangeArrowheads="1"/>
            </p:cNvSpPr>
            <p:nvPr/>
          </p:nvSpPr>
          <p:spPr bwMode="auto">
            <a:xfrm>
              <a:off x="7200" y="13218"/>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证书发布系统</a:t>
              </a:r>
              <a:endParaRPr lang="zh-CN" altLang="en-US" sz="4000" b="1">
                <a:solidFill>
                  <a:srgbClr val="000404"/>
                </a:solidFill>
                <a:latin typeface="+mn-ea"/>
              </a:endParaRPr>
            </a:p>
          </p:txBody>
        </p:sp>
        <p:sp>
          <p:nvSpPr>
            <p:cNvPr id="48136" name="Rectangle 10"/>
            <p:cNvSpPr>
              <a:spLocks noChangeArrowheads="1"/>
            </p:cNvSpPr>
            <p:nvPr/>
          </p:nvSpPr>
          <p:spPr bwMode="auto">
            <a:xfrm>
              <a:off x="4860" y="13218"/>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注册机构</a:t>
              </a:r>
              <a:r>
                <a:rPr lang="en-US" altLang="zh-CN" sz="2400" b="1">
                  <a:solidFill>
                    <a:srgbClr val="000404"/>
                  </a:solidFill>
                  <a:latin typeface="+mn-ea"/>
                </a:rPr>
                <a:t>RA</a:t>
              </a:r>
              <a:endParaRPr lang="en-US" altLang="zh-CN" sz="4000" b="1">
                <a:solidFill>
                  <a:srgbClr val="000404"/>
                </a:solidFill>
                <a:latin typeface="+mn-ea"/>
              </a:endParaRPr>
            </a:p>
          </p:txBody>
        </p:sp>
        <p:sp>
          <p:nvSpPr>
            <p:cNvPr id="48137" name="Rectangle 11"/>
            <p:cNvSpPr>
              <a:spLocks noChangeArrowheads="1"/>
            </p:cNvSpPr>
            <p:nvPr/>
          </p:nvSpPr>
          <p:spPr bwMode="auto">
            <a:xfrm>
              <a:off x="2520" y="13218"/>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证书机构</a:t>
              </a:r>
              <a:r>
                <a:rPr lang="en-US" altLang="zh-CN" sz="2400" b="1">
                  <a:solidFill>
                    <a:srgbClr val="000404"/>
                  </a:solidFill>
                  <a:latin typeface="+mn-ea"/>
                </a:rPr>
                <a:t>CA</a:t>
              </a:r>
              <a:endParaRPr lang="en-US" altLang="zh-CN" sz="4000" b="1">
                <a:solidFill>
                  <a:srgbClr val="000404"/>
                </a:solidFill>
                <a:latin typeface="+mn-ea"/>
              </a:endParaRPr>
            </a:p>
          </p:txBody>
        </p:sp>
        <p:sp>
          <p:nvSpPr>
            <p:cNvPr id="48138" name="Rectangle 12"/>
            <p:cNvSpPr>
              <a:spLocks noChangeArrowheads="1"/>
            </p:cNvSpPr>
            <p:nvPr/>
          </p:nvSpPr>
          <p:spPr bwMode="auto">
            <a:xfrm>
              <a:off x="6120" y="14856"/>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软硬件系统</a:t>
              </a:r>
              <a:endParaRPr lang="zh-CN" altLang="en-US" sz="4000" b="1">
                <a:solidFill>
                  <a:srgbClr val="000404"/>
                </a:solidFill>
                <a:latin typeface="+mn-ea"/>
              </a:endParaRPr>
            </a:p>
          </p:txBody>
        </p:sp>
        <p:sp>
          <p:nvSpPr>
            <p:cNvPr id="48139" name="Rectangle 13"/>
            <p:cNvSpPr>
              <a:spLocks noChangeArrowheads="1"/>
            </p:cNvSpPr>
            <p:nvPr/>
          </p:nvSpPr>
          <p:spPr bwMode="auto">
            <a:xfrm>
              <a:off x="3600" y="14856"/>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en-US" altLang="zh-CN" sz="2400" b="1">
                  <a:solidFill>
                    <a:srgbClr val="000404"/>
                  </a:solidFill>
                  <a:latin typeface="+mn-ea"/>
                </a:rPr>
                <a:t>PKI</a:t>
              </a:r>
              <a:r>
                <a:rPr lang="zh-CN" altLang="en-US" sz="2400" b="1">
                  <a:solidFill>
                    <a:srgbClr val="000404"/>
                  </a:solidFill>
                  <a:latin typeface="+mn-ea"/>
                </a:rPr>
                <a:t>策略</a:t>
              </a:r>
              <a:endParaRPr lang="zh-CN" altLang="en-US" sz="4000" b="1">
                <a:solidFill>
                  <a:srgbClr val="000404"/>
                </a:solidFill>
                <a:latin typeface="+mn-ea"/>
              </a:endParaRPr>
            </a:p>
          </p:txBody>
        </p:sp>
        <p:sp>
          <p:nvSpPr>
            <p:cNvPr id="48140" name="Rectangle 14"/>
            <p:cNvSpPr>
              <a:spLocks noChangeArrowheads="1"/>
            </p:cNvSpPr>
            <p:nvPr/>
          </p:nvSpPr>
          <p:spPr bwMode="auto">
            <a:xfrm>
              <a:off x="5940" y="12438"/>
              <a:ext cx="1260" cy="468"/>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ctr"/>
              <a:r>
                <a:rPr lang="zh-CN" altLang="en-US" sz="2000">
                  <a:solidFill>
                    <a:srgbClr val="000404"/>
                  </a:solidFill>
                  <a:latin typeface="Times New Roman" pitchFamily="18" charset="0"/>
                </a:rPr>
                <a:t>数字证书</a:t>
              </a:r>
              <a:endParaRPr lang="zh-CN" altLang="en-US" sz="3600">
                <a:solidFill>
                  <a:srgbClr val="000404"/>
                </a:solidFill>
              </a:endParaRPr>
            </a:p>
          </p:txBody>
        </p:sp>
        <p:sp>
          <p:nvSpPr>
            <p:cNvPr id="48141" name="AutoShape 15"/>
            <p:cNvSpPr>
              <a:spLocks noChangeArrowheads="1"/>
            </p:cNvSpPr>
            <p:nvPr/>
          </p:nvSpPr>
          <p:spPr bwMode="auto">
            <a:xfrm>
              <a:off x="5580" y="12438"/>
              <a:ext cx="540" cy="624"/>
            </a:xfrm>
            <a:prstGeom prst="upArrow">
              <a:avLst>
                <a:gd name="adj1" fmla="val 50000"/>
                <a:gd name="adj2" fmla="val 28889"/>
              </a:avLst>
            </a:prstGeom>
            <a:solidFill>
              <a:srgbClr val="FFFFFF"/>
            </a:solidFill>
            <a:ln w="9525">
              <a:solidFill>
                <a:srgbClr val="000000"/>
              </a:solidFill>
              <a:miter lim="800000"/>
            </a:ln>
          </p:spPr>
          <p:txBody>
            <a:bodyPr/>
            <a:lstStyle/>
            <a:p>
              <a:endParaRPr lang="zh-CN" altLang="en-US"/>
            </a:p>
          </p:txBody>
        </p:sp>
        <p:sp>
          <p:nvSpPr>
            <p:cNvPr id="48142" name="AutoShape 16"/>
            <p:cNvSpPr>
              <a:spLocks noChangeArrowheads="1"/>
            </p:cNvSpPr>
            <p:nvPr/>
          </p:nvSpPr>
          <p:spPr bwMode="auto">
            <a:xfrm>
              <a:off x="5580" y="13998"/>
              <a:ext cx="540" cy="624"/>
            </a:xfrm>
            <a:prstGeom prst="upArrow">
              <a:avLst>
                <a:gd name="adj1" fmla="val 50000"/>
                <a:gd name="adj2" fmla="val 28889"/>
              </a:avLst>
            </a:prstGeom>
            <a:solidFill>
              <a:srgbClr val="FFFFFF"/>
            </a:solidFill>
            <a:ln w="9525">
              <a:solidFill>
                <a:srgbClr val="000000"/>
              </a:solidFill>
              <a:miter lim="800000"/>
            </a:ln>
          </p:spPr>
          <p:txBody>
            <a:bodyPr/>
            <a:lstStyle/>
            <a:p>
              <a:endParaRPr lang="zh-CN" altLang="en-US"/>
            </a:p>
          </p:txBody>
        </p:sp>
      </p:grpSp>
    </p:spTree>
  </p:cSld>
  <p:clrMapOvr>
    <a:masterClrMapping/>
  </p:clrMapOvr>
  <p:transition spd="slow">
    <p:pull/>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7"/>
          <p:cNvSpPr>
            <a:spLocks noGrp="1" noChangeArrowheads="1"/>
          </p:cNvSpPr>
          <p:nvPr>
            <p:ph idx="1"/>
          </p:nvPr>
        </p:nvSpPr>
        <p:spPr/>
        <p:txBody>
          <a:bodyPr>
            <a:normAutofit/>
          </a:bodyPr>
          <a:lstStyle/>
          <a:p>
            <a:r>
              <a:rPr lang="en-US" altLang="zh-CN" smtClean="0"/>
              <a:t>CA</a:t>
            </a:r>
            <a:r>
              <a:rPr lang="zh-CN" altLang="en-US" smtClean="0"/>
              <a:t>，</a:t>
            </a:r>
            <a:r>
              <a:rPr lang="en-US" altLang="zh-CN"/>
              <a:t>Certificate Authority</a:t>
            </a:r>
            <a:r>
              <a:rPr lang="zh-CN" altLang="en-US" smtClean="0"/>
              <a:t>：</a:t>
            </a:r>
            <a:endParaRPr lang="en-US" altLang="zh-CN" smtClean="0"/>
          </a:p>
          <a:p>
            <a:pPr lvl="1"/>
            <a:r>
              <a:rPr lang="en-US" altLang="zh-CN" smtClean="0"/>
              <a:t>PKI</a:t>
            </a:r>
            <a:r>
              <a:rPr lang="zh-CN" altLang="en-US"/>
              <a:t>的</a:t>
            </a:r>
            <a:r>
              <a:rPr lang="zh-CN" altLang="en-US" smtClean="0"/>
              <a:t>核心</a:t>
            </a:r>
            <a:endParaRPr lang="en-US" altLang="zh-CN" smtClean="0"/>
          </a:p>
          <a:p>
            <a:pPr lvl="1"/>
            <a:r>
              <a:rPr lang="zh-CN" altLang="en-US" smtClean="0"/>
              <a:t>可信第三方实体：国家认定的权威机构。受用户信任。</a:t>
            </a:r>
            <a:endParaRPr lang="zh-CN" altLang="en-US" smtClean="0"/>
          </a:p>
          <a:p>
            <a:r>
              <a:rPr lang="zh-CN" altLang="en-US" smtClean="0">
                <a:latin typeface="宋体" pitchFamily="2" charset="-122"/>
              </a:rPr>
              <a:t>负责用户密钥或证书发放、更新、废止、认证等管理工作。</a:t>
            </a:r>
            <a:endParaRPr lang="en-US" altLang="zh-CN" smtClean="0">
              <a:latin typeface="宋体" pitchFamily="2" charset="-122"/>
            </a:endParaRPr>
          </a:p>
          <a:p>
            <a:r>
              <a:rPr lang="zh-CN" altLang="en-US" smtClean="0"/>
              <a:t>两类：</a:t>
            </a:r>
            <a:endParaRPr lang="en-US" altLang="zh-CN" smtClean="0"/>
          </a:p>
          <a:p>
            <a:pPr lvl="1"/>
            <a:r>
              <a:rPr lang="zh-CN" altLang="en-US" smtClean="0"/>
              <a:t>公共</a:t>
            </a:r>
            <a:r>
              <a:rPr lang="en-US" altLang="zh-CN" smtClean="0"/>
              <a:t>CA</a:t>
            </a:r>
            <a:r>
              <a:rPr lang="zh-CN" altLang="en-US" smtClean="0"/>
              <a:t>：通过</a:t>
            </a:r>
            <a:r>
              <a:rPr lang="en-US" altLang="zh-CN" smtClean="0"/>
              <a:t>internet</a:t>
            </a:r>
            <a:r>
              <a:rPr lang="zh-CN" altLang="en-US" smtClean="0"/>
              <a:t>为大众提供认证服务</a:t>
            </a:r>
            <a:endParaRPr lang="en-US" altLang="zh-CN" smtClean="0"/>
          </a:p>
          <a:p>
            <a:pPr lvl="1"/>
            <a:r>
              <a:rPr lang="zh-CN" altLang="en-US" smtClean="0"/>
              <a:t>私有</a:t>
            </a:r>
            <a:r>
              <a:rPr lang="en-US" altLang="zh-CN" smtClean="0"/>
              <a:t>CA</a:t>
            </a:r>
            <a:r>
              <a:rPr lang="zh-CN" altLang="en-US" smtClean="0"/>
              <a:t>：公司或组织内部</a:t>
            </a:r>
            <a:endParaRPr lang="zh-CN" altLang="en-US" smtClean="0"/>
          </a:p>
        </p:txBody>
      </p:sp>
      <p:sp>
        <p:nvSpPr>
          <p:cNvPr id="705538" name="Rectangle 1026"/>
          <p:cNvSpPr>
            <a:spLocks noGrp="1" noChangeArrowheads="1"/>
          </p:cNvSpPr>
          <p:nvPr>
            <p:ph type="title"/>
          </p:nvPr>
        </p:nvSpPr>
        <p:spPr/>
        <p:txBody>
          <a:bodyPr>
            <a:normAutofit/>
          </a:bodyPr>
          <a:lstStyle/>
          <a:p>
            <a:r>
              <a:rPr lang="zh-CN" altLang="en-US" smtClean="0"/>
              <a:t>证书机构</a:t>
            </a:r>
            <a:endParaRPr lang="zh-CN" altLang="en-US"/>
          </a:p>
        </p:txBody>
      </p:sp>
      <p:sp>
        <p:nvSpPr>
          <p:cNvPr id="14341" name="Rectangle 1028"/>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03" name="Rectangle 11"/>
          <p:cNvSpPr>
            <a:spLocks noGrp="1" noChangeArrowheads="1"/>
          </p:cNvSpPr>
          <p:nvPr>
            <p:ph type="title"/>
          </p:nvPr>
        </p:nvSpPr>
        <p:spPr/>
        <p:txBody>
          <a:bodyPr/>
          <a:lstStyle/>
          <a:p>
            <a:r>
              <a:rPr lang="zh-CN" altLang="en-US" smtClean="0"/>
              <a:t>安全服务的部署</a:t>
            </a:r>
            <a:endParaRPr lang="zh-CN" altLang="en-US"/>
          </a:p>
        </p:txBody>
      </p:sp>
      <p:grpSp>
        <p:nvGrpSpPr>
          <p:cNvPr id="17" name="组合 16"/>
          <p:cNvGrpSpPr/>
          <p:nvPr/>
        </p:nvGrpSpPr>
        <p:grpSpPr>
          <a:xfrm>
            <a:off x="323528" y="1916113"/>
            <a:ext cx="6265863" cy="3384550"/>
            <a:chOff x="1330473" y="1916113"/>
            <a:chExt cx="6265863" cy="3384550"/>
          </a:xfrm>
        </p:grpSpPr>
        <p:sp>
          <p:nvSpPr>
            <p:cNvPr id="18" name="Rectangle 2"/>
            <p:cNvSpPr>
              <a:spLocks noChangeArrowheads="1"/>
            </p:cNvSpPr>
            <p:nvPr/>
          </p:nvSpPr>
          <p:spPr bwMode="auto">
            <a:xfrm>
              <a:off x="1330473" y="1916113"/>
              <a:ext cx="1441450" cy="2952750"/>
            </a:xfrm>
            <a:prstGeom prst="rect">
              <a:avLst/>
            </a:prstGeom>
            <a:gradFill rotWithShape="1">
              <a:gsLst>
                <a:gs pos="0">
                  <a:srgbClr val="0000FF"/>
                </a:gs>
                <a:gs pos="100000">
                  <a:schemeClr val="bg1"/>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Comic Sans MS" pitchFamily="66" charset="0"/>
                </a:rPr>
                <a:t>应用层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传输层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网络层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数据链路层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物理层</a:t>
              </a:r>
              <a:endParaRPr lang="zh-CN" altLang="en-US" sz="2000" b="1">
                <a:latin typeface="Comic Sans MS" pitchFamily="66" charset="0"/>
              </a:endParaRPr>
            </a:p>
          </p:txBody>
        </p:sp>
        <p:sp>
          <p:nvSpPr>
            <p:cNvPr id="19" name="Rectangle 3"/>
            <p:cNvSpPr>
              <a:spLocks noChangeArrowheads="1"/>
            </p:cNvSpPr>
            <p:nvPr/>
          </p:nvSpPr>
          <p:spPr bwMode="auto">
            <a:xfrm>
              <a:off x="6154886" y="1916113"/>
              <a:ext cx="1441450" cy="2952750"/>
            </a:xfrm>
            <a:prstGeom prst="rect">
              <a:avLst/>
            </a:prstGeom>
            <a:gradFill rotWithShape="1">
              <a:gsLst>
                <a:gs pos="0">
                  <a:srgbClr val="0000FF"/>
                </a:gs>
                <a:gs pos="100000">
                  <a:schemeClr val="bg1"/>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latin typeface="Comic Sans MS" pitchFamily="66" charset="0"/>
                </a:rPr>
                <a:t>应用层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传输层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网络层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数据链路层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物理层</a:t>
              </a:r>
              <a:endParaRPr lang="zh-CN" altLang="en-US" sz="2000" b="1">
                <a:latin typeface="Comic Sans MS" pitchFamily="66" charset="0"/>
              </a:endParaRPr>
            </a:p>
          </p:txBody>
        </p:sp>
        <p:sp>
          <p:nvSpPr>
            <p:cNvPr id="20" name="Rectangle 4"/>
            <p:cNvSpPr>
              <a:spLocks noChangeArrowheads="1"/>
            </p:cNvSpPr>
            <p:nvPr/>
          </p:nvSpPr>
          <p:spPr bwMode="auto">
            <a:xfrm>
              <a:off x="3635523" y="3068960"/>
              <a:ext cx="1441450" cy="1871340"/>
            </a:xfrm>
            <a:prstGeom prst="rect">
              <a:avLst/>
            </a:prstGeom>
            <a:gradFill rotWithShape="1">
              <a:gsLst>
                <a:gs pos="0">
                  <a:srgbClr val="D6B19C"/>
                </a:gs>
                <a:gs pos="30000">
                  <a:srgbClr val="D49E6C"/>
                </a:gs>
                <a:gs pos="70000">
                  <a:srgbClr val="A65528"/>
                </a:gs>
                <a:gs pos="100000">
                  <a:srgbClr val="663012"/>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smtClean="0">
                  <a:latin typeface="Comic Sans MS" pitchFamily="66" charset="0"/>
                </a:rPr>
                <a:t>网络层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数据链路层</a:t>
              </a:r>
              <a:endParaRPr lang="zh-CN" altLang="en-US" sz="2000" b="1">
                <a:latin typeface="Comic Sans MS" pitchFamily="66" charset="0"/>
              </a:endParaRPr>
            </a:p>
            <a:p>
              <a:pPr algn="ctr"/>
              <a:endParaRPr lang="zh-CN" altLang="en-US" sz="2000" b="1">
                <a:latin typeface="Comic Sans MS" pitchFamily="66" charset="0"/>
              </a:endParaRPr>
            </a:p>
            <a:p>
              <a:pPr algn="ctr"/>
              <a:r>
                <a:rPr lang="zh-CN" altLang="en-US" sz="2000" b="1">
                  <a:latin typeface="Comic Sans MS" pitchFamily="66" charset="0"/>
                </a:rPr>
                <a:t>物理层</a:t>
              </a:r>
              <a:endParaRPr lang="zh-CN" altLang="en-US" sz="2000" b="1">
                <a:latin typeface="Comic Sans MS" pitchFamily="66" charset="0"/>
              </a:endParaRPr>
            </a:p>
          </p:txBody>
        </p:sp>
        <p:sp>
          <p:nvSpPr>
            <p:cNvPr id="21" name="Line 5"/>
            <p:cNvSpPr>
              <a:spLocks noChangeShapeType="1"/>
            </p:cNvSpPr>
            <p:nvPr/>
          </p:nvSpPr>
          <p:spPr bwMode="auto">
            <a:xfrm>
              <a:off x="1905148" y="4868863"/>
              <a:ext cx="0" cy="43180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6"/>
            <p:cNvSpPr>
              <a:spLocks noChangeShapeType="1"/>
            </p:cNvSpPr>
            <p:nvPr/>
          </p:nvSpPr>
          <p:spPr bwMode="auto">
            <a:xfrm>
              <a:off x="1905148" y="5300663"/>
              <a:ext cx="1873250"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7"/>
            <p:cNvSpPr>
              <a:spLocks noChangeShapeType="1"/>
            </p:cNvSpPr>
            <p:nvPr/>
          </p:nvSpPr>
          <p:spPr bwMode="auto">
            <a:xfrm flipV="1">
              <a:off x="3706961" y="3068959"/>
              <a:ext cx="0" cy="2231703"/>
            </a:xfrm>
            <a:prstGeom prst="line">
              <a:avLst/>
            </a:prstGeom>
            <a:noFill/>
            <a:ln w="762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8"/>
            <p:cNvSpPr>
              <a:spLocks noChangeShapeType="1"/>
            </p:cNvSpPr>
            <p:nvPr/>
          </p:nvSpPr>
          <p:spPr bwMode="auto">
            <a:xfrm>
              <a:off x="5003948" y="3068960"/>
              <a:ext cx="0" cy="2160265"/>
            </a:xfrm>
            <a:prstGeom prst="line">
              <a:avLst/>
            </a:prstGeom>
            <a:noFill/>
            <a:ln w="762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9"/>
            <p:cNvSpPr>
              <a:spLocks noChangeShapeType="1"/>
            </p:cNvSpPr>
            <p:nvPr/>
          </p:nvSpPr>
          <p:spPr bwMode="auto">
            <a:xfrm>
              <a:off x="4930923" y="5229225"/>
              <a:ext cx="1871663" cy="0"/>
            </a:xfrm>
            <a:prstGeom prst="line">
              <a:avLst/>
            </a:prstGeom>
            <a:noFill/>
            <a:ln w="762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0"/>
            <p:cNvSpPr>
              <a:spLocks noChangeShapeType="1"/>
            </p:cNvSpPr>
            <p:nvPr/>
          </p:nvSpPr>
          <p:spPr bwMode="auto">
            <a:xfrm flipV="1">
              <a:off x="6802586" y="4868863"/>
              <a:ext cx="0" cy="360362"/>
            </a:xfrm>
            <a:prstGeom prst="line">
              <a:avLst/>
            </a:prstGeom>
            <a:noFill/>
            <a:ln w="762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 name="组合 28"/>
          <p:cNvGrpSpPr/>
          <p:nvPr/>
        </p:nvGrpSpPr>
        <p:grpSpPr>
          <a:xfrm>
            <a:off x="1785918" y="1714488"/>
            <a:ext cx="2000264" cy="1643074"/>
            <a:chOff x="1785918" y="1714488"/>
            <a:chExt cx="2000264" cy="1643074"/>
          </a:xfrm>
        </p:grpSpPr>
        <p:sp>
          <p:nvSpPr>
            <p:cNvPr id="27" name="右大括号 26"/>
            <p:cNvSpPr/>
            <p:nvPr/>
          </p:nvSpPr>
          <p:spPr>
            <a:xfrm>
              <a:off x="1785918" y="2143116"/>
              <a:ext cx="571504" cy="121444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形标注 27"/>
            <p:cNvSpPr/>
            <p:nvPr/>
          </p:nvSpPr>
          <p:spPr>
            <a:xfrm>
              <a:off x="2285984" y="1714488"/>
              <a:ext cx="1500198" cy="714380"/>
            </a:xfrm>
            <a:prstGeom prst="wedgeEllipseCallout">
              <a:avLst>
                <a:gd name="adj1" fmla="val -46040"/>
                <a:gd name="adj2" fmla="val 82025"/>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zh-CN" altLang="en-US" smtClean="0"/>
                <a:t>端到端</a:t>
              </a:r>
              <a:endParaRPr lang="zh-CN" altLang="en-US"/>
            </a:p>
          </p:txBody>
        </p:sp>
      </p:grpSp>
      <p:grpSp>
        <p:nvGrpSpPr>
          <p:cNvPr id="30" name="组合 29"/>
          <p:cNvGrpSpPr/>
          <p:nvPr/>
        </p:nvGrpSpPr>
        <p:grpSpPr>
          <a:xfrm>
            <a:off x="1785918" y="3429000"/>
            <a:ext cx="1857388" cy="2286016"/>
            <a:chOff x="1785918" y="2143116"/>
            <a:chExt cx="1857388" cy="2286016"/>
          </a:xfrm>
        </p:grpSpPr>
        <p:sp>
          <p:nvSpPr>
            <p:cNvPr id="31" name="右大括号 30"/>
            <p:cNvSpPr/>
            <p:nvPr/>
          </p:nvSpPr>
          <p:spPr>
            <a:xfrm>
              <a:off x="1785918" y="2143116"/>
              <a:ext cx="571504" cy="1214446"/>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椭圆形标注 31"/>
            <p:cNvSpPr/>
            <p:nvPr/>
          </p:nvSpPr>
          <p:spPr>
            <a:xfrm>
              <a:off x="2143108" y="3714752"/>
              <a:ext cx="1500198" cy="714380"/>
            </a:xfrm>
            <a:prstGeom prst="wedgeEllipseCallout">
              <a:avLst>
                <a:gd name="adj1" fmla="val -41908"/>
                <a:gd name="adj2" fmla="val -182651"/>
              </a:avLst>
            </a:prstGeom>
            <a:solidFill>
              <a:srgbClr val="FFFF00"/>
            </a:solidFill>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zh-CN" altLang="en-US" smtClean="0">
                  <a:solidFill>
                    <a:srgbClr val="FF0000"/>
                  </a:solidFill>
                </a:rPr>
                <a:t>链到链</a:t>
              </a:r>
              <a:endParaRPr lang="zh-CN" altLang="en-US">
                <a:solidFill>
                  <a:srgbClr val="FF0000"/>
                </a:solidFill>
              </a:endParaRPr>
            </a:p>
          </p:txBody>
        </p:sp>
      </p:grpSp>
      <p:sp>
        <p:nvSpPr>
          <p:cNvPr id="36" name="上下箭头 35"/>
          <p:cNvSpPr/>
          <p:nvPr/>
        </p:nvSpPr>
        <p:spPr>
          <a:xfrm>
            <a:off x="7559856" y="2421185"/>
            <a:ext cx="720080" cy="215994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6705632" y="1640994"/>
            <a:ext cx="2438400" cy="707886"/>
          </a:xfrm>
          <a:prstGeom prst="rect">
            <a:avLst/>
          </a:prstGeom>
          <a:noFill/>
          <a:ln>
            <a:solidFill>
              <a:srgbClr val="002060"/>
            </a:solidFill>
          </a:ln>
        </p:spPr>
        <p:txBody>
          <a:bodyPr wrap="square" rtlCol="0">
            <a:spAutoFit/>
          </a:bodyPr>
          <a:lstStyle/>
          <a:p>
            <a:pPr marL="342900" indent="-342900">
              <a:buFont typeface="Arial" panose="02080604020202020204" pitchFamily="34" charset="0"/>
              <a:buChar char="•"/>
            </a:pPr>
            <a:r>
              <a:rPr lang="zh-CN" altLang="en-US" sz="2000" b="1" smtClean="0"/>
              <a:t>细粒度</a:t>
            </a:r>
            <a:endParaRPr lang="en-US" altLang="zh-CN" sz="2000" b="1" smtClean="0"/>
          </a:p>
          <a:p>
            <a:pPr marL="342900" indent="-342900">
              <a:buFont typeface="Arial" panose="02080604020202020204" pitchFamily="34" charset="0"/>
              <a:buChar char="•"/>
            </a:pPr>
            <a:r>
              <a:rPr lang="zh-CN" altLang="en-US" sz="2000" b="1" smtClean="0"/>
              <a:t>安全服务多</a:t>
            </a:r>
            <a:endParaRPr lang="zh-CN" altLang="en-US" sz="2000" b="1"/>
          </a:p>
        </p:txBody>
      </p:sp>
      <p:sp>
        <p:nvSpPr>
          <p:cNvPr id="38" name="TextBox 37"/>
          <p:cNvSpPr txBox="1"/>
          <p:nvPr/>
        </p:nvSpPr>
        <p:spPr>
          <a:xfrm>
            <a:off x="6705632" y="4613313"/>
            <a:ext cx="2438400" cy="707886"/>
          </a:xfrm>
          <a:prstGeom prst="rect">
            <a:avLst/>
          </a:prstGeom>
          <a:noFill/>
          <a:ln>
            <a:solidFill>
              <a:srgbClr val="002060"/>
            </a:solidFill>
          </a:ln>
        </p:spPr>
        <p:txBody>
          <a:bodyPr wrap="square" rtlCol="0">
            <a:spAutoFit/>
          </a:bodyPr>
          <a:lstStyle/>
          <a:p>
            <a:pPr marL="342900" indent="-342900">
              <a:buFont typeface="Arial" panose="02080604020202020204" pitchFamily="34" charset="0"/>
              <a:buChar char="•"/>
            </a:pPr>
            <a:r>
              <a:rPr lang="zh-CN" altLang="en-US" sz="2000" b="1" smtClean="0"/>
              <a:t>粗粒度</a:t>
            </a:r>
            <a:endParaRPr lang="en-US" altLang="zh-CN" sz="2000" b="1" smtClean="0"/>
          </a:p>
          <a:p>
            <a:pPr marL="342900" indent="-342900">
              <a:buFont typeface="Arial" panose="02080604020202020204" pitchFamily="34" charset="0"/>
              <a:buChar char="•"/>
            </a:pPr>
            <a:r>
              <a:rPr lang="zh-CN" altLang="en-US" sz="2000" b="1" smtClean="0"/>
              <a:t>安全服务少</a:t>
            </a:r>
            <a:endParaRPr lang="zh-CN" altLang="en-US" sz="2000" b="1"/>
          </a:p>
        </p:txBody>
      </p:sp>
      <p:sp>
        <p:nvSpPr>
          <p:cNvPr id="33" name="圆角矩形 32"/>
          <p:cNvSpPr/>
          <p:nvPr/>
        </p:nvSpPr>
        <p:spPr>
          <a:xfrm>
            <a:off x="179512" y="5678388"/>
            <a:ext cx="8883347" cy="106297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2800" smtClean="0">
                <a:solidFill>
                  <a:srgbClr val="FF0000"/>
                </a:solidFill>
              </a:rPr>
              <a:t>以快递为例</a:t>
            </a:r>
            <a:endParaRPr lang="en-US" altLang="zh-CN" sz="2800" smtClean="0">
              <a:solidFill>
                <a:srgbClr val="FF0000"/>
              </a:solidFill>
            </a:endParaRPr>
          </a:p>
          <a:p>
            <a:pPr lvl="1"/>
            <a:r>
              <a:rPr lang="zh-CN" altLang="en-US" sz="2800" smtClean="0">
                <a:solidFill>
                  <a:srgbClr val="FF0000"/>
                </a:solidFill>
              </a:rPr>
              <a:t>端到端：类比用户视角，链到链：快递公司视角</a:t>
            </a:r>
            <a:endParaRPr lang="en-US" altLang="zh-CN" sz="2800" dirty="0">
              <a:solidFill>
                <a:srgbClr val="FF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ppt_x"/>
                                          </p:val>
                                        </p:tav>
                                        <p:tav tm="100000">
                                          <p:val>
                                            <p:strVal val="#ppt_x"/>
                                          </p:val>
                                        </p:tav>
                                      </p:tavLst>
                                    </p:anim>
                                    <p:anim calcmode="lin" valueType="num">
                                      <p:cBhvr additive="base">
                                        <p:cTn id="3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3"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mtClean="0"/>
              <a:t>管理证书：</a:t>
            </a:r>
            <a:endParaRPr lang="zh-CN" altLang="en-US" smtClean="0"/>
          </a:p>
          <a:p>
            <a:pPr lvl="1"/>
            <a:r>
              <a:rPr lang="en-US" altLang="zh-CN" smtClean="0"/>
              <a:t>1</a:t>
            </a:r>
            <a:r>
              <a:rPr lang="zh-CN" altLang="en-US" smtClean="0"/>
              <a:t>）颁发证书</a:t>
            </a:r>
            <a:endParaRPr lang="en-US" altLang="zh-CN" smtClean="0"/>
          </a:p>
          <a:p>
            <a:pPr lvl="2"/>
            <a:r>
              <a:rPr lang="zh-CN" altLang="en-US"/>
              <a:t>检验公钥是否合法</a:t>
            </a:r>
            <a:endParaRPr lang="zh-CN" altLang="en-US"/>
          </a:p>
          <a:p>
            <a:pPr lvl="2"/>
            <a:r>
              <a:rPr lang="zh-CN" altLang="en-US"/>
              <a:t>审查认证实体的身份</a:t>
            </a:r>
            <a:endParaRPr lang="en-US" altLang="zh-CN"/>
          </a:p>
          <a:p>
            <a:pPr lvl="1"/>
            <a:r>
              <a:rPr lang="en-US" altLang="zh-CN" smtClean="0"/>
              <a:t>2</a:t>
            </a:r>
            <a:r>
              <a:rPr lang="zh-CN" altLang="en-US" smtClean="0"/>
              <a:t>）废除证书</a:t>
            </a:r>
            <a:endParaRPr lang="zh-CN" altLang="en-US" smtClean="0"/>
          </a:p>
          <a:p>
            <a:pPr lvl="1"/>
            <a:r>
              <a:rPr lang="en-US" altLang="zh-CN" smtClean="0"/>
              <a:t>3</a:t>
            </a:r>
            <a:r>
              <a:rPr lang="zh-CN" altLang="en-US" smtClean="0"/>
              <a:t>）证书更新：</a:t>
            </a:r>
            <a:endParaRPr lang="en-US" altLang="zh-CN" smtClean="0"/>
          </a:p>
          <a:p>
            <a:pPr lvl="2"/>
            <a:r>
              <a:rPr lang="zh-CN" altLang="en-US" smtClean="0"/>
              <a:t>私钥泄漏或证书过期，用户申请更新私钥和更新证书，并废除原证书。</a:t>
            </a:r>
            <a:endParaRPr lang="en-US" altLang="zh-CN" smtClean="0"/>
          </a:p>
          <a:p>
            <a:pPr lvl="1"/>
            <a:r>
              <a:rPr lang="en-US" altLang="zh-CN" smtClean="0"/>
              <a:t>4</a:t>
            </a:r>
            <a:r>
              <a:rPr lang="zh-CN" altLang="en-US" smtClean="0"/>
              <a:t>）证书验证：</a:t>
            </a:r>
            <a:endParaRPr lang="en-US" altLang="zh-CN" smtClean="0"/>
          </a:p>
          <a:p>
            <a:pPr lvl="2"/>
            <a:r>
              <a:rPr lang="zh-CN" altLang="en-US" smtClean="0"/>
              <a:t>验证有效性、可用性与真实性。</a:t>
            </a:r>
            <a:endParaRPr lang="zh-CN" altLang="en-US" smtClean="0"/>
          </a:p>
          <a:p>
            <a:pPr lvl="1"/>
            <a:r>
              <a:rPr lang="en-US" altLang="zh-CN" smtClean="0"/>
              <a:t>5</a:t>
            </a:r>
            <a:r>
              <a:rPr lang="zh-CN" altLang="en-US" smtClean="0"/>
              <a:t>）密钥管理：</a:t>
            </a:r>
            <a:endParaRPr lang="en-US" altLang="zh-CN" smtClean="0"/>
          </a:p>
          <a:p>
            <a:pPr lvl="2"/>
            <a:r>
              <a:rPr lang="zh-CN" altLang="en-US" smtClean="0"/>
              <a:t>密钥产生、备份与恢复以及密钥更新。</a:t>
            </a:r>
            <a:endParaRPr lang="zh-CN" altLang="en-US"/>
          </a:p>
        </p:txBody>
      </p:sp>
      <p:sp>
        <p:nvSpPr>
          <p:cNvPr id="3" name="标题 2"/>
          <p:cNvSpPr>
            <a:spLocks noGrp="1"/>
          </p:cNvSpPr>
          <p:nvPr>
            <p:ph type="title"/>
          </p:nvPr>
        </p:nvSpPr>
        <p:spPr/>
        <p:txBody>
          <a:bodyPr/>
          <a:lstStyle/>
          <a:p>
            <a:r>
              <a:rPr lang="en-US" altLang="zh-CN" smtClean="0"/>
              <a:t>CA</a:t>
            </a:r>
            <a:r>
              <a:rPr lang="zh-CN" altLang="en-US" smtClean="0"/>
              <a:t>功能</a:t>
            </a:r>
            <a:endParaRPr lang="zh-CN" altLang="en-US"/>
          </a:p>
        </p:txBody>
      </p:sp>
    </p:spTree>
  </p:cSld>
  <p:clrMapOvr>
    <a:masterClrMapping/>
  </p:clrMapOvr>
  <p:transition spd="slow">
    <p:pull/>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Group 2"/>
          <p:cNvGrpSpPr>
            <a:grpSpLocks noChangeAspect="1"/>
          </p:cNvGrpSpPr>
          <p:nvPr/>
        </p:nvGrpSpPr>
        <p:grpSpPr bwMode="auto">
          <a:xfrm>
            <a:off x="1295400" y="838200"/>
            <a:ext cx="1066800" cy="968375"/>
            <a:chOff x="4274" y="1387"/>
            <a:chExt cx="293" cy="266"/>
          </a:xfrm>
        </p:grpSpPr>
        <p:graphicFrame>
          <p:nvGraphicFramePr>
            <p:cNvPr id="1026" name="Object 3"/>
            <p:cNvGraphicFramePr>
              <a:graphicFrameLocks noChangeAspect="1"/>
            </p:cNvGraphicFramePr>
            <p:nvPr/>
          </p:nvGraphicFramePr>
          <p:xfrm>
            <a:off x="4394" y="1411"/>
            <a:ext cx="173" cy="242"/>
          </p:xfrm>
          <a:graphic>
            <a:graphicData uri="http://schemas.openxmlformats.org/presentationml/2006/ole">
              <mc:AlternateContent xmlns:mc="http://schemas.openxmlformats.org/markup-compatibility/2006">
                <mc:Choice xmlns:v="urn:schemas-microsoft-com:vml" Requires="v">
                  <p:oleObj spid="_x0000_s16464" name="Clip" r:id="rId1" imgW="2735580" imgH="3825875" progId="">
                    <p:embed/>
                  </p:oleObj>
                </mc:Choice>
                <mc:Fallback>
                  <p:oleObj name="Clip" r:id="rId1" imgW="2735580" imgH="3825875"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 y="1411"/>
                          <a:ext cx="173"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4"/>
            <p:cNvGraphicFramePr>
              <a:graphicFrameLocks noChangeAspect="1"/>
            </p:cNvGraphicFramePr>
            <p:nvPr/>
          </p:nvGraphicFramePr>
          <p:xfrm>
            <a:off x="4274" y="1387"/>
            <a:ext cx="173" cy="242"/>
          </p:xfrm>
          <a:graphic>
            <a:graphicData uri="http://schemas.openxmlformats.org/presentationml/2006/ole">
              <mc:AlternateContent xmlns:mc="http://schemas.openxmlformats.org/markup-compatibility/2006">
                <mc:Choice xmlns:v="urn:schemas-microsoft-com:vml" Requires="v">
                  <p:oleObj spid="_x0000_s16465" name="Clip" r:id="rId3" imgW="2735580" imgH="3825875" progId="">
                    <p:embed/>
                  </p:oleObj>
                </mc:Choice>
                <mc:Fallback>
                  <p:oleObj name="Clip" r:id="rId3" imgW="2735580" imgH="3825875"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 y="1387"/>
                          <a:ext cx="173"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029" name="Picture 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14600"/>
            <a:ext cx="280670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Line 6"/>
          <p:cNvSpPr>
            <a:spLocks noChangeShapeType="1"/>
          </p:cNvSpPr>
          <p:nvPr/>
        </p:nvSpPr>
        <p:spPr bwMode="auto">
          <a:xfrm flipH="1" flipV="1">
            <a:off x="4038600" y="1905000"/>
            <a:ext cx="2362200" cy="6858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1" name="Picture 7" descr="databasedr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609600"/>
            <a:ext cx="1535113"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8" name="Line 8"/>
          <p:cNvSpPr>
            <a:spLocks noChangeShapeType="1"/>
          </p:cNvSpPr>
          <p:nvPr/>
        </p:nvSpPr>
        <p:spPr bwMode="auto">
          <a:xfrm flipH="1">
            <a:off x="7010400" y="3352800"/>
            <a:ext cx="0" cy="15240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9"/>
          <p:cNvGrpSpPr/>
          <p:nvPr/>
        </p:nvGrpSpPr>
        <p:grpSpPr bwMode="auto">
          <a:xfrm>
            <a:off x="2133600" y="5029200"/>
            <a:ext cx="876300" cy="690563"/>
            <a:chOff x="1344" y="3120"/>
            <a:chExt cx="552" cy="435"/>
          </a:xfrm>
        </p:grpSpPr>
        <p:pic>
          <p:nvPicPr>
            <p:cNvPr id="1160" name="Picture 10" descr="certificate-tra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0" y="3120"/>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1" name="Picture 11" descr="redke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1344" y="3264"/>
              <a:ext cx="3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572" name="Line 12"/>
          <p:cNvSpPr>
            <a:spLocks noChangeShapeType="1"/>
          </p:cNvSpPr>
          <p:nvPr/>
        </p:nvSpPr>
        <p:spPr bwMode="auto">
          <a:xfrm flipV="1">
            <a:off x="7239000" y="3352800"/>
            <a:ext cx="0" cy="16764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5" name="Picture 13" descr="CRL-RSA-tra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371600"/>
            <a:ext cx="1431925"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4" name="Text Box 14"/>
          <p:cNvSpPr txBox="1">
            <a:spLocks noChangeArrowheads="1"/>
          </p:cNvSpPr>
          <p:nvPr/>
        </p:nvSpPr>
        <p:spPr bwMode="auto">
          <a:xfrm>
            <a:off x="1371600" y="2514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anose="02080604020202020204" pitchFamily="34" charset="0"/>
              </a:rPr>
              <a:t>状态查询</a:t>
            </a:r>
            <a:endParaRPr kumimoji="0" lang="zh-CN" altLang="en-US" sz="1800" b="1">
              <a:solidFill>
                <a:srgbClr val="0066FF"/>
              </a:solidFill>
              <a:latin typeface="Arial" panose="02080604020202020204" pitchFamily="34" charset="0"/>
            </a:endParaRPr>
          </a:p>
        </p:txBody>
      </p:sp>
      <p:grpSp>
        <p:nvGrpSpPr>
          <p:cNvPr id="1038" name="Group 16"/>
          <p:cNvGrpSpPr/>
          <p:nvPr/>
        </p:nvGrpSpPr>
        <p:grpSpPr bwMode="auto">
          <a:xfrm>
            <a:off x="6096000" y="1295400"/>
            <a:ext cx="2057400" cy="2171700"/>
            <a:chOff x="3840" y="816"/>
            <a:chExt cx="1296" cy="1368"/>
          </a:xfrm>
        </p:grpSpPr>
        <p:pic>
          <p:nvPicPr>
            <p:cNvPr id="1158" name="Picture 17" descr="CA-RSA-tran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8" y="1056"/>
              <a:ext cx="1248"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9" name="Text Box 18"/>
            <p:cNvSpPr txBox="1">
              <a:spLocks noChangeArrowheads="1"/>
            </p:cNvSpPr>
            <p:nvPr/>
          </p:nvSpPr>
          <p:spPr bwMode="auto">
            <a:xfrm>
              <a:off x="3840" y="816"/>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zh-CN" altLang="en-US" b="1">
                  <a:latin typeface="Arial" panose="02080604020202020204" pitchFamily="34" charset="0"/>
                </a:rPr>
                <a:t>认证机构</a:t>
              </a:r>
              <a:endParaRPr kumimoji="0" lang="zh-CN" altLang="en-US" b="1">
                <a:latin typeface="Arial" panose="02080604020202020204" pitchFamily="34" charset="0"/>
              </a:endParaRPr>
            </a:p>
          </p:txBody>
        </p:sp>
      </p:grpSp>
      <p:pic>
        <p:nvPicPr>
          <p:cNvPr id="1039" name="Picture 19" descr="Desktop-shadow-tran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4953000"/>
            <a:ext cx="1198563"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0" name="Line 20"/>
          <p:cNvSpPr>
            <a:spLocks noChangeShapeType="1"/>
          </p:cNvSpPr>
          <p:nvPr/>
        </p:nvSpPr>
        <p:spPr bwMode="auto">
          <a:xfrm flipV="1">
            <a:off x="3505200" y="5562600"/>
            <a:ext cx="3048000" cy="0"/>
          </a:xfrm>
          <a:prstGeom prst="line">
            <a:avLst/>
          </a:prstGeom>
          <a:noFill/>
          <a:ln w="57150">
            <a:solidFill>
              <a:srgbClr val="FF99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1"/>
          <p:cNvSpPr>
            <a:spLocks noChangeShapeType="1"/>
          </p:cNvSpPr>
          <p:nvPr/>
        </p:nvSpPr>
        <p:spPr bwMode="auto">
          <a:xfrm flipH="1">
            <a:off x="3581400" y="5257800"/>
            <a:ext cx="2819400" cy="0"/>
          </a:xfrm>
          <a:prstGeom prst="line">
            <a:avLst/>
          </a:prstGeom>
          <a:noFill/>
          <a:ln w="57150">
            <a:solidFill>
              <a:srgbClr val="FF9900"/>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2" name="Text Box 22"/>
          <p:cNvSpPr txBox="1">
            <a:spLocks noChangeArrowheads="1"/>
          </p:cNvSpPr>
          <p:nvPr/>
        </p:nvSpPr>
        <p:spPr bwMode="auto">
          <a:xfrm>
            <a:off x="3200400" y="762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zh-CN" altLang="en-US" b="1">
                <a:latin typeface="Arial" panose="02080604020202020204" pitchFamily="34" charset="0"/>
              </a:rPr>
              <a:t>证书资料库</a:t>
            </a:r>
            <a:endParaRPr kumimoji="0" lang="zh-CN" altLang="en-US" b="1">
              <a:latin typeface="Arial" panose="02080604020202020204" pitchFamily="34" charset="0"/>
            </a:endParaRPr>
          </a:p>
        </p:txBody>
      </p:sp>
      <p:sp>
        <p:nvSpPr>
          <p:cNvPr id="1043" name="Text Box 23"/>
          <p:cNvSpPr txBox="1">
            <a:spLocks noChangeArrowheads="1"/>
          </p:cNvSpPr>
          <p:nvPr/>
        </p:nvSpPr>
        <p:spPr bwMode="auto">
          <a:xfrm>
            <a:off x="7315200" y="5105400"/>
            <a:ext cx="182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zh-CN" altLang="en-US" b="1">
                <a:latin typeface="Arial" panose="02080604020202020204" pitchFamily="34" charset="0"/>
              </a:rPr>
              <a:t>注册机构</a:t>
            </a:r>
            <a:r>
              <a:rPr kumimoji="0" lang="en-US" altLang="zh-CN" b="1">
                <a:latin typeface="Arial" panose="02080604020202020204" pitchFamily="34" charset="0"/>
              </a:rPr>
              <a:t>RA</a:t>
            </a:r>
            <a:endParaRPr kumimoji="0" lang="en-US" altLang="zh-CN" b="1">
              <a:latin typeface="Arial" panose="02080604020202020204" pitchFamily="34" charset="0"/>
            </a:endParaRPr>
          </a:p>
        </p:txBody>
      </p:sp>
      <p:grpSp>
        <p:nvGrpSpPr>
          <p:cNvPr id="1044" name="Group 24"/>
          <p:cNvGrpSpPr/>
          <p:nvPr/>
        </p:nvGrpSpPr>
        <p:grpSpPr bwMode="auto">
          <a:xfrm>
            <a:off x="2743200" y="4724400"/>
            <a:ext cx="685800" cy="1295400"/>
            <a:chOff x="204" y="1932"/>
            <a:chExt cx="713" cy="1511"/>
          </a:xfrm>
        </p:grpSpPr>
        <p:sp>
          <p:nvSpPr>
            <p:cNvPr id="1151" name="Freeform 25"/>
            <p:cNvSpPr/>
            <p:nvPr/>
          </p:nvSpPr>
          <p:spPr bwMode="auto">
            <a:xfrm>
              <a:off x="541" y="1932"/>
              <a:ext cx="253" cy="242"/>
            </a:xfrm>
            <a:custGeom>
              <a:avLst/>
              <a:gdLst>
                <a:gd name="T0" fmla="*/ 240 w 253"/>
                <a:gd name="T1" fmla="*/ 24 h 242"/>
                <a:gd name="T2" fmla="*/ 213 w 253"/>
                <a:gd name="T3" fmla="*/ 10 h 242"/>
                <a:gd name="T4" fmla="*/ 178 w 253"/>
                <a:gd name="T5" fmla="*/ 3 h 242"/>
                <a:gd name="T6" fmla="*/ 156 w 253"/>
                <a:gd name="T7" fmla="*/ 0 h 242"/>
                <a:gd name="T8" fmla="*/ 136 w 253"/>
                <a:gd name="T9" fmla="*/ 3 h 242"/>
                <a:gd name="T10" fmla="*/ 109 w 253"/>
                <a:gd name="T11" fmla="*/ 10 h 242"/>
                <a:gd name="T12" fmla="*/ 86 w 253"/>
                <a:gd name="T13" fmla="*/ 24 h 242"/>
                <a:gd name="T14" fmla="*/ 0 w 253"/>
                <a:gd name="T15" fmla="*/ 241 h 242"/>
                <a:gd name="T16" fmla="*/ 47 w 253"/>
                <a:gd name="T17" fmla="*/ 228 h 242"/>
                <a:gd name="T18" fmla="*/ 62 w 253"/>
                <a:gd name="T19" fmla="*/ 224 h 242"/>
                <a:gd name="T20" fmla="*/ 80 w 253"/>
                <a:gd name="T21" fmla="*/ 153 h 242"/>
                <a:gd name="T22" fmla="*/ 73 w 253"/>
                <a:gd name="T23" fmla="*/ 226 h 242"/>
                <a:gd name="T24" fmla="*/ 97 w 253"/>
                <a:gd name="T25" fmla="*/ 140 h 242"/>
                <a:gd name="T26" fmla="*/ 86 w 253"/>
                <a:gd name="T27" fmla="*/ 226 h 242"/>
                <a:gd name="T28" fmla="*/ 120 w 253"/>
                <a:gd name="T29" fmla="*/ 109 h 242"/>
                <a:gd name="T30" fmla="*/ 102 w 253"/>
                <a:gd name="T31" fmla="*/ 226 h 242"/>
                <a:gd name="T32" fmla="*/ 140 w 253"/>
                <a:gd name="T33" fmla="*/ 86 h 242"/>
                <a:gd name="T34" fmla="*/ 118 w 253"/>
                <a:gd name="T35" fmla="*/ 226 h 242"/>
                <a:gd name="T36" fmla="*/ 166 w 253"/>
                <a:gd name="T37" fmla="*/ 62 h 242"/>
                <a:gd name="T38" fmla="*/ 131 w 253"/>
                <a:gd name="T39" fmla="*/ 228 h 242"/>
                <a:gd name="T40" fmla="*/ 149 w 253"/>
                <a:gd name="T41" fmla="*/ 231 h 242"/>
                <a:gd name="T42" fmla="*/ 156 w 253"/>
                <a:gd name="T43" fmla="*/ 200 h 242"/>
                <a:gd name="T44" fmla="*/ 172 w 253"/>
                <a:gd name="T45" fmla="*/ 195 h 242"/>
                <a:gd name="T46" fmla="*/ 196 w 253"/>
                <a:gd name="T47" fmla="*/ 77 h 242"/>
                <a:gd name="T48" fmla="*/ 186 w 253"/>
                <a:gd name="T49" fmla="*/ 41 h 242"/>
                <a:gd name="T50" fmla="*/ 205 w 253"/>
                <a:gd name="T51" fmla="*/ 80 h 242"/>
                <a:gd name="T52" fmla="*/ 207 w 253"/>
                <a:gd name="T53" fmla="*/ 57 h 242"/>
                <a:gd name="T54" fmla="*/ 216 w 253"/>
                <a:gd name="T55" fmla="*/ 76 h 242"/>
                <a:gd name="T56" fmla="*/ 239 w 253"/>
                <a:gd name="T57" fmla="*/ 73 h 242"/>
                <a:gd name="T58" fmla="*/ 234 w 253"/>
                <a:gd name="T59" fmla="*/ 40 h 242"/>
                <a:gd name="T60" fmla="*/ 248 w 253"/>
                <a:gd name="T61" fmla="*/ 73 h 242"/>
                <a:gd name="T62" fmla="*/ 252 w 253"/>
                <a:gd name="T63" fmla="*/ 66 h 242"/>
                <a:gd name="T64" fmla="*/ 240 w 253"/>
                <a:gd name="T65" fmla="*/ 24 h 2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3"/>
                <a:gd name="T100" fmla="*/ 0 h 242"/>
                <a:gd name="T101" fmla="*/ 253 w 253"/>
                <a:gd name="T102" fmla="*/ 242 h 2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3" h="242">
                  <a:moveTo>
                    <a:pt x="240" y="24"/>
                  </a:moveTo>
                  <a:lnTo>
                    <a:pt x="213" y="10"/>
                  </a:lnTo>
                  <a:lnTo>
                    <a:pt x="178" y="3"/>
                  </a:lnTo>
                  <a:lnTo>
                    <a:pt x="156" y="0"/>
                  </a:lnTo>
                  <a:lnTo>
                    <a:pt x="136" y="3"/>
                  </a:lnTo>
                  <a:lnTo>
                    <a:pt x="109" y="10"/>
                  </a:lnTo>
                  <a:lnTo>
                    <a:pt x="86" y="24"/>
                  </a:lnTo>
                  <a:lnTo>
                    <a:pt x="0" y="241"/>
                  </a:lnTo>
                  <a:lnTo>
                    <a:pt x="47" y="228"/>
                  </a:lnTo>
                  <a:lnTo>
                    <a:pt x="62" y="224"/>
                  </a:lnTo>
                  <a:lnTo>
                    <a:pt x="80" y="153"/>
                  </a:lnTo>
                  <a:lnTo>
                    <a:pt x="73" y="226"/>
                  </a:lnTo>
                  <a:lnTo>
                    <a:pt x="97" y="140"/>
                  </a:lnTo>
                  <a:lnTo>
                    <a:pt x="86" y="226"/>
                  </a:lnTo>
                  <a:lnTo>
                    <a:pt x="120" y="109"/>
                  </a:lnTo>
                  <a:lnTo>
                    <a:pt x="102" y="226"/>
                  </a:lnTo>
                  <a:lnTo>
                    <a:pt x="140" y="86"/>
                  </a:lnTo>
                  <a:lnTo>
                    <a:pt x="118" y="226"/>
                  </a:lnTo>
                  <a:lnTo>
                    <a:pt x="166" y="62"/>
                  </a:lnTo>
                  <a:lnTo>
                    <a:pt x="131" y="228"/>
                  </a:lnTo>
                  <a:lnTo>
                    <a:pt x="149" y="231"/>
                  </a:lnTo>
                  <a:lnTo>
                    <a:pt x="156" y="200"/>
                  </a:lnTo>
                  <a:lnTo>
                    <a:pt x="172" y="195"/>
                  </a:lnTo>
                  <a:lnTo>
                    <a:pt x="196" y="77"/>
                  </a:lnTo>
                  <a:lnTo>
                    <a:pt x="186" y="41"/>
                  </a:lnTo>
                  <a:lnTo>
                    <a:pt x="205" y="80"/>
                  </a:lnTo>
                  <a:lnTo>
                    <a:pt x="207" y="57"/>
                  </a:lnTo>
                  <a:lnTo>
                    <a:pt x="216" y="76"/>
                  </a:lnTo>
                  <a:lnTo>
                    <a:pt x="239" y="73"/>
                  </a:lnTo>
                  <a:lnTo>
                    <a:pt x="234" y="40"/>
                  </a:lnTo>
                  <a:lnTo>
                    <a:pt x="248" y="73"/>
                  </a:lnTo>
                  <a:lnTo>
                    <a:pt x="252" y="66"/>
                  </a:lnTo>
                  <a:lnTo>
                    <a:pt x="240" y="24"/>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2" name="Freeform 26"/>
            <p:cNvSpPr/>
            <p:nvPr/>
          </p:nvSpPr>
          <p:spPr bwMode="auto">
            <a:xfrm>
              <a:off x="662" y="2013"/>
              <a:ext cx="126" cy="195"/>
            </a:xfrm>
            <a:custGeom>
              <a:avLst/>
              <a:gdLst>
                <a:gd name="T0" fmla="*/ 103 w 126"/>
                <a:gd name="T1" fmla="*/ 2 h 195"/>
                <a:gd name="T2" fmla="*/ 117 w 126"/>
                <a:gd name="T3" fmla="*/ 0 h 195"/>
                <a:gd name="T4" fmla="*/ 120 w 126"/>
                <a:gd name="T5" fmla="*/ 32 h 195"/>
                <a:gd name="T6" fmla="*/ 113 w 126"/>
                <a:gd name="T7" fmla="*/ 43 h 195"/>
                <a:gd name="T8" fmla="*/ 119 w 126"/>
                <a:gd name="T9" fmla="*/ 57 h 195"/>
                <a:gd name="T10" fmla="*/ 125 w 126"/>
                <a:gd name="T11" fmla="*/ 72 h 195"/>
                <a:gd name="T12" fmla="*/ 120 w 126"/>
                <a:gd name="T13" fmla="*/ 81 h 195"/>
                <a:gd name="T14" fmla="*/ 111 w 126"/>
                <a:gd name="T15" fmla="*/ 81 h 195"/>
                <a:gd name="T16" fmla="*/ 113 w 126"/>
                <a:gd name="T17" fmla="*/ 97 h 195"/>
                <a:gd name="T18" fmla="*/ 103 w 126"/>
                <a:gd name="T19" fmla="*/ 100 h 195"/>
                <a:gd name="T20" fmla="*/ 107 w 126"/>
                <a:gd name="T21" fmla="*/ 106 h 195"/>
                <a:gd name="T22" fmla="*/ 100 w 126"/>
                <a:gd name="T23" fmla="*/ 114 h 195"/>
                <a:gd name="T24" fmla="*/ 100 w 126"/>
                <a:gd name="T25" fmla="*/ 123 h 195"/>
                <a:gd name="T26" fmla="*/ 90 w 126"/>
                <a:gd name="T27" fmla="*/ 132 h 195"/>
                <a:gd name="T28" fmla="*/ 69 w 126"/>
                <a:gd name="T29" fmla="*/ 131 h 195"/>
                <a:gd name="T30" fmla="*/ 30 w 126"/>
                <a:gd name="T31" fmla="*/ 194 h 195"/>
                <a:gd name="T32" fmla="*/ 0 w 126"/>
                <a:gd name="T33" fmla="*/ 154 h 195"/>
                <a:gd name="T34" fmla="*/ 34 w 126"/>
                <a:gd name="T35" fmla="*/ 155 h 195"/>
                <a:gd name="T36" fmla="*/ 41 w 126"/>
                <a:gd name="T37" fmla="*/ 127 h 195"/>
                <a:gd name="T38" fmla="*/ 54 w 126"/>
                <a:gd name="T39" fmla="*/ 129 h 195"/>
                <a:gd name="T40" fmla="*/ 73 w 126"/>
                <a:gd name="T41" fmla="*/ 26 h 195"/>
                <a:gd name="T42" fmla="*/ 81 w 126"/>
                <a:gd name="T43" fmla="*/ 8 h 195"/>
                <a:gd name="T44" fmla="*/ 103 w 126"/>
                <a:gd name="T45" fmla="*/ 2 h 1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195"/>
                <a:gd name="T71" fmla="*/ 126 w 126"/>
                <a:gd name="T72" fmla="*/ 195 h 1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195">
                  <a:moveTo>
                    <a:pt x="103" y="2"/>
                  </a:moveTo>
                  <a:lnTo>
                    <a:pt x="117" y="0"/>
                  </a:lnTo>
                  <a:lnTo>
                    <a:pt x="120" y="32"/>
                  </a:lnTo>
                  <a:lnTo>
                    <a:pt x="113" y="43"/>
                  </a:lnTo>
                  <a:lnTo>
                    <a:pt x="119" y="57"/>
                  </a:lnTo>
                  <a:lnTo>
                    <a:pt x="125" y="72"/>
                  </a:lnTo>
                  <a:lnTo>
                    <a:pt x="120" y="81"/>
                  </a:lnTo>
                  <a:lnTo>
                    <a:pt x="111" y="81"/>
                  </a:lnTo>
                  <a:lnTo>
                    <a:pt x="113" y="97"/>
                  </a:lnTo>
                  <a:lnTo>
                    <a:pt x="103" y="100"/>
                  </a:lnTo>
                  <a:lnTo>
                    <a:pt x="107" y="106"/>
                  </a:lnTo>
                  <a:lnTo>
                    <a:pt x="100" y="114"/>
                  </a:lnTo>
                  <a:lnTo>
                    <a:pt x="100" y="123"/>
                  </a:lnTo>
                  <a:lnTo>
                    <a:pt x="90" y="132"/>
                  </a:lnTo>
                  <a:lnTo>
                    <a:pt x="69" y="131"/>
                  </a:lnTo>
                  <a:lnTo>
                    <a:pt x="30" y="194"/>
                  </a:lnTo>
                  <a:lnTo>
                    <a:pt x="0" y="154"/>
                  </a:lnTo>
                  <a:lnTo>
                    <a:pt x="34" y="155"/>
                  </a:lnTo>
                  <a:lnTo>
                    <a:pt x="41" y="127"/>
                  </a:lnTo>
                  <a:lnTo>
                    <a:pt x="54" y="129"/>
                  </a:lnTo>
                  <a:lnTo>
                    <a:pt x="73" y="26"/>
                  </a:lnTo>
                  <a:lnTo>
                    <a:pt x="81" y="8"/>
                  </a:lnTo>
                  <a:lnTo>
                    <a:pt x="103" y="2"/>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3" name="Freeform 27"/>
            <p:cNvSpPr/>
            <p:nvPr/>
          </p:nvSpPr>
          <p:spPr bwMode="auto">
            <a:xfrm>
              <a:off x="427" y="2164"/>
              <a:ext cx="425" cy="1279"/>
            </a:xfrm>
            <a:custGeom>
              <a:avLst/>
              <a:gdLst>
                <a:gd name="T0" fmla="*/ 95 w 425"/>
                <a:gd name="T1" fmla="*/ 20 h 1279"/>
                <a:gd name="T2" fmla="*/ 14 w 425"/>
                <a:gd name="T3" fmla="*/ 194 h 1279"/>
                <a:gd name="T4" fmla="*/ 75 w 425"/>
                <a:gd name="T5" fmla="*/ 265 h 1279"/>
                <a:gd name="T6" fmla="*/ 0 w 425"/>
                <a:gd name="T7" fmla="*/ 633 h 1279"/>
                <a:gd name="T8" fmla="*/ 60 w 425"/>
                <a:gd name="T9" fmla="*/ 530 h 1279"/>
                <a:gd name="T10" fmla="*/ 54 w 425"/>
                <a:gd name="T11" fmla="*/ 649 h 1279"/>
                <a:gd name="T12" fmla="*/ 38 w 425"/>
                <a:gd name="T13" fmla="*/ 821 h 1279"/>
                <a:gd name="T14" fmla="*/ 79 w 425"/>
                <a:gd name="T15" fmla="*/ 691 h 1279"/>
                <a:gd name="T16" fmla="*/ 95 w 425"/>
                <a:gd name="T17" fmla="*/ 724 h 1279"/>
                <a:gd name="T18" fmla="*/ 115 w 425"/>
                <a:gd name="T19" fmla="*/ 809 h 1279"/>
                <a:gd name="T20" fmla="*/ 128 w 425"/>
                <a:gd name="T21" fmla="*/ 1081 h 1279"/>
                <a:gd name="T22" fmla="*/ 115 w 425"/>
                <a:gd name="T23" fmla="*/ 1278 h 1279"/>
                <a:gd name="T24" fmla="*/ 173 w 425"/>
                <a:gd name="T25" fmla="*/ 1196 h 1279"/>
                <a:gd name="T26" fmla="*/ 176 w 425"/>
                <a:gd name="T27" fmla="*/ 1090 h 1279"/>
                <a:gd name="T28" fmla="*/ 202 w 425"/>
                <a:gd name="T29" fmla="*/ 885 h 1279"/>
                <a:gd name="T30" fmla="*/ 202 w 425"/>
                <a:gd name="T31" fmla="*/ 814 h 1279"/>
                <a:gd name="T32" fmla="*/ 339 w 425"/>
                <a:gd name="T33" fmla="*/ 498 h 1279"/>
                <a:gd name="T34" fmla="*/ 230 w 425"/>
                <a:gd name="T35" fmla="*/ 814 h 1279"/>
                <a:gd name="T36" fmla="*/ 279 w 425"/>
                <a:gd name="T37" fmla="*/ 880 h 1279"/>
                <a:gd name="T38" fmla="*/ 321 w 425"/>
                <a:gd name="T39" fmla="*/ 1196 h 1279"/>
                <a:gd name="T40" fmla="*/ 339 w 425"/>
                <a:gd name="T41" fmla="*/ 1216 h 1279"/>
                <a:gd name="T42" fmla="*/ 377 w 425"/>
                <a:gd name="T43" fmla="*/ 1278 h 1279"/>
                <a:gd name="T44" fmla="*/ 374 w 425"/>
                <a:gd name="T45" fmla="*/ 1114 h 1279"/>
                <a:gd name="T46" fmla="*/ 359 w 425"/>
                <a:gd name="T47" fmla="*/ 930 h 1279"/>
                <a:gd name="T48" fmla="*/ 374 w 425"/>
                <a:gd name="T49" fmla="*/ 820 h 1279"/>
                <a:gd name="T50" fmla="*/ 393 w 425"/>
                <a:gd name="T51" fmla="*/ 820 h 1279"/>
                <a:gd name="T52" fmla="*/ 355 w 425"/>
                <a:gd name="T53" fmla="*/ 447 h 1279"/>
                <a:gd name="T54" fmla="*/ 300 w 425"/>
                <a:gd name="T55" fmla="*/ 334 h 1279"/>
                <a:gd name="T56" fmla="*/ 171 w 425"/>
                <a:gd name="T57" fmla="*/ 631 h 1279"/>
                <a:gd name="T58" fmla="*/ 296 w 425"/>
                <a:gd name="T59" fmla="*/ 330 h 1279"/>
                <a:gd name="T60" fmla="*/ 183 w 425"/>
                <a:gd name="T61" fmla="*/ 188 h 1279"/>
                <a:gd name="T62" fmla="*/ 209 w 425"/>
                <a:gd name="T63" fmla="*/ 31 h 12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5"/>
                <a:gd name="T97" fmla="*/ 0 h 1279"/>
                <a:gd name="T98" fmla="*/ 425 w 425"/>
                <a:gd name="T99" fmla="*/ 1279 h 12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5" h="1279">
                  <a:moveTo>
                    <a:pt x="185" y="0"/>
                  </a:moveTo>
                  <a:lnTo>
                    <a:pt x="95" y="20"/>
                  </a:lnTo>
                  <a:lnTo>
                    <a:pt x="79" y="53"/>
                  </a:lnTo>
                  <a:lnTo>
                    <a:pt x="14" y="194"/>
                  </a:lnTo>
                  <a:lnTo>
                    <a:pt x="21" y="226"/>
                  </a:lnTo>
                  <a:lnTo>
                    <a:pt x="75" y="265"/>
                  </a:lnTo>
                  <a:lnTo>
                    <a:pt x="45" y="388"/>
                  </a:lnTo>
                  <a:lnTo>
                    <a:pt x="0" y="633"/>
                  </a:lnTo>
                  <a:lnTo>
                    <a:pt x="37" y="641"/>
                  </a:lnTo>
                  <a:lnTo>
                    <a:pt x="60" y="530"/>
                  </a:lnTo>
                  <a:lnTo>
                    <a:pt x="79" y="518"/>
                  </a:lnTo>
                  <a:lnTo>
                    <a:pt x="54" y="649"/>
                  </a:lnTo>
                  <a:lnTo>
                    <a:pt x="38" y="756"/>
                  </a:lnTo>
                  <a:lnTo>
                    <a:pt x="38" y="821"/>
                  </a:lnTo>
                  <a:lnTo>
                    <a:pt x="70" y="821"/>
                  </a:lnTo>
                  <a:lnTo>
                    <a:pt x="79" y="691"/>
                  </a:lnTo>
                  <a:lnTo>
                    <a:pt x="103" y="583"/>
                  </a:lnTo>
                  <a:lnTo>
                    <a:pt x="95" y="724"/>
                  </a:lnTo>
                  <a:lnTo>
                    <a:pt x="95" y="810"/>
                  </a:lnTo>
                  <a:lnTo>
                    <a:pt x="115" y="809"/>
                  </a:lnTo>
                  <a:lnTo>
                    <a:pt x="107" y="874"/>
                  </a:lnTo>
                  <a:lnTo>
                    <a:pt x="128" y="1081"/>
                  </a:lnTo>
                  <a:lnTo>
                    <a:pt x="128" y="1177"/>
                  </a:lnTo>
                  <a:lnTo>
                    <a:pt x="115" y="1278"/>
                  </a:lnTo>
                  <a:lnTo>
                    <a:pt x="187" y="1278"/>
                  </a:lnTo>
                  <a:lnTo>
                    <a:pt x="173" y="1196"/>
                  </a:lnTo>
                  <a:lnTo>
                    <a:pt x="180" y="1142"/>
                  </a:lnTo>
                  <a:lnTo>
                    <a:pt x="176" y="1090"/>
                  </a:lnTo>
                  <a:lnTo>
                    <a:pt x="187" y="1026"/>
                  </a:lnTo>
                  <a:lnTo>
                    <a:pt x="202" y="885"/>
                  </a:lnTo>
                  <a:lnTo>
                    <a:pt x="194" y="841"/>
                  </a:lnTo>
                  <a:lnTo>
                    <a:pt x="202" y="814"/>
                  </a:lnTo>
                  <a:lnTo>
                    <a:pt x="263" y="789"/>
                  </a:lnTo>
                  <a:lnTo>
                    <a:pt x="339" y="498"/>
                  </a:lnTo>
                  <a:lnTo>
                    <a:pt x="313" y="814"/>
                  </a:lnTo>
                  <a:lnTo>
                    <a:pt x="230" y="814"/>
                  </a:lnTo>
                  <a:lnTo>
                    <a:pt x="259" y="821"/>
                  </a:lnTo>
                  <a:lnTo>
                    <a:pt x="279" y="880"/>
                  </a:lnTo>
                  <a:lnTo>
                    <a:pt x="328" y="1126"/>
                  </a:lnTo>
                  <a:lnTo>
                    <a:pt x="321" y="1196"/>
                  </a:lnTo>
                  <a:lnTo>
                    <a:pt x="331" y="1276"/>
                  </a:lnTo>
                  <a:lnTo>
                    <a:pt x="339" y="1216"/>
                  </a:lnTo>
                  <a:lnTo>
                    <a:pt x="358" y="1276"/>
                  </a:lnTo>
                  <a:lnTo>
                    <a:pt x="377" y="1278"/>
                  </a:lnTo>
                  <a:lnTo>
                    <a:pt x="424" y="1278"/>
                  </a:lnTo>
                  <a:lnTo>
                    <a:pt x="374" y="1114"/>
                  </a:lnTo>
                  <a:lnTo>
                    <a:pt x="359" y="1026"/>
                  </a:lnTo>
                  <a:lnTo>
                    <a:pt x="359" y="930"/>
                  </a:lnTo>
                  <a:lnTo>
                    <a:pt x="359" y="820"/>
                  </a:lnTo>
                  <a:lnTo>
                    <a:pt x="374" y="820"/>
                  </a:lnTo>
                  <a:lnTo>
                    <a:pt x="359" y="639"/>
                  </a:lnTo>
                  <a:lnTo>
                    <a:pt x="393" y="820"/>
                  </a:lnTo>
                  <a:lnTo>
                    <a:pt x="415" y="825"/>
                  </a:lnTo>
                  <a:lnTo>
                    <a:pt x="355" y="447"/>
                  </a:lnTo>
                  <a:lnTo>
                    <a:pt x="347" y="337"/>
                  </a:lnTo>
                  <a:lnTo>
                    <a:pt x="300" y="334"/>
                  </a:lnTo>
                  <a:lnTo>
                    <a:pt x="218" y="334"/>
                  </a:lnTo>
                  <a:lnTo>
                    <a:pt x="171" y="631"/>
                  </a:lnTo>
                  <a:lnTo>
                    <a:pt x="196" y="312"/>
                  </a:lnTo>
                  <a:lnTo>
                    <a:pt x="296" y="330"/>
                  </a:lnTo>
                  <a:lnTo>
                    <a:pt x="316" y="249"/>
                  </a:lnTo>
                  <a:lnTo>
                    <a:pt x="183" y="188"/>
                  </a:lnTo>
                  <a:lnTo>
                    <a:pt x="238" y="195"/>
                  </a:lnTo>
                  <a:lnTo>
                    <a:pt x="209" y="31"/>
                  </a:lnTo>
                  <a:lnTo>
                    <a:pt x="185"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4" name="Freeform 28"/>
            <p:cNvSpPr/>
            <p:nvPr/>
          </p:nvSpPr>
          <p:spPr bwMode="auto">
            <a:xfrm>
              <a:off x="676" y="2199"/>
              <a:ext cx="122" cy="217"/>
            </a:xfrm>
            <a:custGeom>
              <a:avLst/>
              <a:gdLst>
                <a:gd name="T0" fmla="*/ 67 w 122"/>
                <a:gd name="T1" fmla="*/ 4 h 217"/>
                <a:gd name="T2" fmla="*/ 105 w 122"/>
                <a:gd name="T3" fmla="*/ 39 h 217"/>
                <a:gd name="T4" fmla="*/ 121 w 122"/>
                <a:gd name="T5" fmla="*/ 74 h 217"/>
                <a:gd name="T6" fmla="*/ 113 w 122"/>
                <a:gd name="T7" fmla="*/ 131 h 217"/>
                <a:gd name="T8" fmla="*/ 121 w 122"/>
                <a:gd name="T9" fmla="*/ 216 h 217"/>
                <a:gd name="T10" fmla="*/ 86 w 122"/>
                <a:gd name="T11" fmla="*/ 207 h 217"/>
                <a:gd name="T12" fmla="*/ 67 w 122"/>
                <a:gd name="T13" fmla="*/ 30 h 217"/>
                <a:gd name="T14" fmla="*/ 40 w 122"/>
                <a:gd name="T15" fmla="*/ 25 h 217"/>
                <a:gd name="T16" fmla="*/ 55 w 122"/>
                <a:gd name="T17" fmla="*/ 166 h 217"/>
                <a:gd name="T18" fmla="*/ 45 w 122"/>
                <a:gd name="T19" fmla="*/ 166 h 217"/>
                <a:gd name="T20" fmla="*/ 26 w 122"/>
                <a:gd name="T21" fmla="*/ 40 h 217"/>
                <a:gd name="T22" fmla="*/ 23 w 122"/>
                <a:gd name="T23" fmla="*/ 145 h 217"/>
                <a:gd name="T24" fmla="*/ 0 w 122"/>
                <a:gd name="T25" fmla="*/ 35 h 217"/>
                <a:gd name="T26" fmla="*/ 30 w 122"/>
                <a:gd name="T27" fmla="*/ 0 h 217"/>
                <a:gd name="T28" fmla="*/ 67 w 122"/>
                <a:gd name="T29" fmla="*/ 4 h 2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217"/>
                <a:gd name="T47" fmla="*/ 122 w 122"/>
                <a:gd name="T48" fmla="*/ 217 h 2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217">
                  <a:moveTo>
                    <a:pt x="67" y="4"/>
                  </a:moveTo>
                  <a:lnTo>
                    <a:pt x="105" y="39"/>
                  </a:lnTo>
                  <a:lnTo>
                    <a:pt x="121" y="74"/>
                  </a:lnTo>
                  <a:lnTo>
                    <a:pt x="113" y="131"/>
                  </a:lnTo>
                  <a:lnTo>
                    <a:pt x="121" y="216"/>
                  </a:lnTo>
                  <a:lnTo>
                    <a:pt x="86" y="207"/>
                  </a:lnTo>
                  <a:lnTo>
                    <a:pt x="67" y="30"/>
                  </a:lnTo>
                  <a:lnTo>
                    <a:pt x="40" y="25"/>
                  </a:lnTo>
                  <a:lnTo>
                    <a:pt x="55" y="166"/>
                  </a:lnTo>
                  <a:lnTo>
                    <a:pt x="45" y="166"/>
                  </a:lnTo>
                  <a:lnTo>
                    <a:pt x="26" y="40"/>
                  </a:lnTo>
                  <a:lnTo>
                    <a:pt x="23" y="145"/>
                  </a:lnTo>
                  <a:lnTo>
                    <a:pt x="0" y="35"/>
                  </a:lnTo>
                  <a:lnTo>
                    <a:pt x="30" y="0"/>
                  </a:lnTo>
                  <a:lnTo>
                    <a:pt x="67" y="4"/>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5" name="Freeform 29"/>
            <p:cNvSpPr/>
            <p:nvPr/>
          </p:nvSpPr>
          <p:spPr bwMode="auto">
            <a:xfrm>
              <a:off x="204" y="3088"/>
              <a:ext cx="324" cy="353"/>
            </a:xfrm>
            <a:custGeom>
              <a:avLst/>
              <a:gdLst>
                <a:gd name="T0" fmla="*/ 129 w 324"/>
                <a:gd name="T1" fmla="*/ 0 h 353"/>
                <a:gd name="T2" fmla="*/ 174 w 324"/>
                <a:gd name="T3" fmla="*/ 4 h 353"/>
                <a:gd name="T4" fmla="*/ 245 w 324"/>
                <a:gd name="T5" fmla="*/ 30 h 353"/>
                <a:gd name="T6" fmla="*/ 250 w 324"/>
                <a:gd name="T7" fmla="*/ 49 h 353"/>
                <a:gd name="T8" fmla="*/ 227 w 324"/>
                <a:gd name="T9" fmla="*/ 49 h 353"/>
                <a:gd name="T10" fmla="*/ 231 w 324"/>
                <a:gd name="T11" fmla="*/ 35 h 353"/>
                <a:gd name="T12" fmla="*/ 144 w 324"/>
                <a:gd name="T13" fmla="*/ 15 h 353"/>
                <a:gd name="T14" fmla="*/ 139 w 324"/>
                <a:gd name="T15" fmla="*/ 40 h 353"/>
                <a:gd name="T16" fmla="*/ 227 w 324"/>
                <a:gd name="T17" fmla="*/ 54 h 353"/>
                <a:gd name="T18" fmla="*/ 323 w 324"/>
                <a:gd name="T19" fmla="*/ 75 h 353"/>
                <a:gd name="T20" fmla="*/ 323 w 324"/>
                <a:gd name="T21" fmla="*/ 336 h 353"/>
                <a:gd name="T22" fmla="*/ 308 w 324"/>
                <a:gd name="T23" fmla="*/ 352 h 353"/>
                <a:gd name="T24" fmla="*/ 27 w 324"/>
                <a:gd name="T25" fmla="*/ 352 h 353"/>
                <a:gd name="T26" fmla="*/ 0 w 324"/>
                <a:gd name="T27" fmla="*/ 342 h 353"/>
                <a:gd name="T28" fmla="*/ 0 w 324"/>
                <a:gd name="T29" fmla="*/ 35 h 353"/>
                <a:gd name="T30" fmla="*/ 117 w 324"/>
                <a:gd name="T31" fmla="*/ 35 h 353"/>
                <a:gd name="T32" fmla="*/ 129 w 324"/>
                <a:gd name="T33" fmla="*/ 0 h 3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4"/>
                <a:gd name="T52" fmla="*/ 0 h 353"/>
                <a:gd name="T53" fmla="*/ 324 w 324"/>
                <a:gd name="T54" fmla="*/ 353 h 3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4" h="353">
                  <a:moveTo>
                    <a:pt x="129" y="0"/>
                  </a:moveTo>
                  <a:lnTo>
                    <a:pt x="174" y="4"/>
                  </a:lnTo>
                  <a:lnTo>
                    <a:pt x="245" y="30"/>
                  </a:lnTo>
                  <a:lnTo>
                    <a:pt x="250" y="49"/>
                  </a:lnTo>
                  <a:lnTo>
                    <a:pt x="227" y="49"/>
                  </a:lnTo>
                  <a:lnTo>
                    <a:pt x="231" y="35"/>
                  </a:lnTo>
                  <a:lnTo>
                    <a:pt x="144" y="15"/>
                  </a:lnTo>
                  <a:lnTo>
                    <a:pt x="139" y="40"/>
                  </a:lnTo>
                  <a:lnTo>
                    <a:pt x="227" y="54"/>
                  </a:lnTo>
                  <a:lnTo>
                    <a:pt x="323" y="75"/>
                  </a:lnTo>
                  <a:lnTo>
                    <a:pt x="323" y="336"/>
                  </a:lnTo>
                  <a:lnTo>
                    <a:pt x="308" y="352"/>
                  </a:lnTo>
                  <a:lnTo>
                    <a:pt x="27" y="352"/>
                  </a:lnTo>
                  <a:lnTo>
                    <a:pt x="0" y="342"/>
                  </a:lnTo>
                  <a:lnTo>
                    <a:pt x="0" y="35"/>
                  </a:lnTo>
                  <a:lnTo>
                    <a:pt x="117" y="35"/>
                  </a:lnTo>
                  <a:lnTo>
                    <a:pt x="129"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6" name="Freeform 30"/>
            <p:cNvSpPr/>
            <p:nvPr/>
          </p:nvSpPr>
          <p:spPr bwMode="auto">
            <a:xfrm>
              <a:off x="785" y="2516"/>
              <a:ext cx="89" cy="287"/>
            </a:xfrm>
            <a:custGeom>
              <a:avLst/>
              <a:gdLst>
                <a:gd name="T0" fmla="*/ 0 w 89"/>
                <a:gd name="T1" fmla="*/ 0 h 287"/>
                <a:gd name="T2" fmla="*/ 11 w 89"/>
                <a:gd name="T3" fmla="*/ 100 h 287"/>
                <a:gd name="T4" fmla="*/ 41 w 89"/>
                <a:gd name="T5" fmla="*/ 286 h 287"/>
                <a:gd name="T6" fmla="*/ 88 w 89"/>
                <a:gd name="T7" fmla="*/ 275 h 287"/>
                <a:gd name="T8" fmla="*/ 41 w 89"/>
                <a:gd name="T9" fmla="*/ 165 h 287"/>
                <a:gd name="T10" fmla="*/ 15 w 89"/>
                <a:gd name="T11" fmla="*/ 0 h 287"/>
                <a:gd name="T12" fmla="*/ 15 w 89"/>
                <a:gd name="T13" fmla="*/ 4 h 287"/>
                <a:gd name="T14" fmla="*/ 0 w 89"/>
                <a:gd name="T15" fmla="*/ 0 h 287"/>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287"/>
                <a:gd name="T26" fmla="*/ 89 w 89"/>
                <a:gd name="T27" fmla="*/ 287 h 2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287">
                  <a:moveTo>
                    <a:pt x="0" y="0"/>
                  </a:moveTo>
                  <a:lnTo>
                    <a:pt x="11" y="100"/>
                  </a:lnTo>
                  <a:lnTo>
                    <a:pt x="41" y="286"/>
                  </a:lnTo>
                  <a:lnTo>
                    <a:pt x="88" y="275"/>
                  </a:lnTo>
                  <a:lnTo>
                    <a:pt x="41" y="165"/>
                  </a:lnTo>
                  <a:lnTo>
                    <a:pt x="15" y="0"/>
                  </a:lnTo>
                  <a:lnTo>
                    <a:pt x="15" y="4"/>
                  </a:lnTo>
                  <a:lnTo>
                    <a:pt x="0" y="0"/>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sp>
          <p:nvSpPr>
            <p:cNvPr id="1157" name="Freeform 31"/>
            <p:cNvSpPr/>
            <p:nvPr/>
          </p:nvSpPr>
          <p:spPr bwMode="auto">
            <a:xfrm>
              <a:off x="758" y="2364"/>
              <a:ext cx="159" cy="102"/>
            </a:xfrm>
            <a:custGeom>
              <a:avLst/>
              <a:gdLst>
                <a:gd name="T0" fmla="*/ 81 w 159"/>
                <a:gd name="T1" fmla="*/ 42 h 102"/>
                <a:gd name="T2" fmla="*/ 102 w 159"/>
                <a:gd name="T3" fmla="*/ 40 h 102"/>
                <a:gd name="T4" fmla="*/ 62 w 159"/>
                <a:gd name="T5" fmla="*/ 0 h 102"/>
                <a:gd name="T6" fmla="*/ 111 w 159"/>
                <a:gd name="T7" fmla="*/ 30 h 102"/>
                <a:gd name="T8" fmla="*/ 158 w 159"/>
                <a:gd name="T9" fmla="*/ 59 h 102"/>
                <a:gd name="T10" fmla="*/ 58 w 159"/>
                <a:gd name="T11" fmla="*/ 101 h 102"/>
                <a:gd name="T12" fmla="*/ 0 w 159"/>
                <a:gd name="T13" fmla="*/ 93 h 102"/>
                <a:gd name="T14" fmla="*/ 9 w 159"/>
                <a:gd name="T15" fmla="*/ 59 h 102"/>
                <a:gd name="T16" fmla="*/ 51 w 159"/>
                <a:gd name="T17" fmla="*/ 71 h 102"/>
                <a:gd name="T18" fmla="*/ 81 w 159"/>
                <a:gd name="T19" fmla="*/ 42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
                <a:gd name="T31" fmla="*/ 0 h 102"/>
                <a:gd name="T32" fmla="*/ 159 w 159"/>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 h="102">
                  <a:moveTo>
                    <a:pt x="81" y="42"/>
                  </a:moveTo>
                  <a:lnTo>
                    <a:pt x="102" y="40"/>
                  </a:lnTo>
                  <a:lnTo>
                    <a:pt x="62" y="0"/>
                  </a:lnTo>
                  <a:lnTo>
                    <a:pt x="111" y="30"/>
                  </a:lnTo>
                  <a:lnTo>
                    <a:pt x="158" y="59"/>
                  </a:lnTo>
                  <a:lnTo>
                    <a:pt x="58" y="101"/>
                  </a:lnTo>
                  <a:lnTo>
                    <a:pt x="0" y="93"/>
                  </a:lnTo>
                  <a:lnTo>
                    <a:pt x="9" y="59"/>
                  </a:lnTo>
                  <a:lnTo>
                    <a:pt x="51" y="71"/>
                  </a:lnTo>
                  <a:lnTo>
                    <a:pt x="81" y="42"/>
                  </a:lnTo>
                </a:path>
              </a:pathLst>
            </a:custGeom>
            <a:solidFill>
              <a:schemeClr val="tx1"/>
            </a:solidFill>
            <a:ln w="12700" cap="rnd">
              <a:solidFill>
                <a:srgbClr val="000000"/>
              </a:solidFill>
              <a:round/>
              <a:headEnd type="none" w="sm" len="sm"/>
              <a:tailEnd type="none" w="sm" len="sm"/>
            </a:ln>
          </p:spPr>
          <p:txBody>
            <a:bodyPr/>
            <a:lstStyle/>
            <a:p>
              <a:endParaRPr lang="zh-CN" altLang="en-US"/>
            </a:p>
          </p:txBody>
        </p:sp>
      </p:grpSp>
      <p:grpSp>
        <p:nvGrpSpPr>
          <p:cNvPr id="1045" name="Group 32"/>
          <p:cNvGrpSpPr>
            <a:grpSpLocks noChangeAspect="1"/>
          </p:cNvGrpSpPr>
          <p:nvPr/>
        </p:nvGrpSpPr>
        <p:grpSpPr bwMode="auto">
          <a:xfrm>
            <a:off x="6019800" y="5943600"/>
            <a:ext cx="1143000" cy="727075"/>
            <a:chOff x="889" y="628"/>
            <a:chExt cx="4062" cy="2780"/>
          </a:xfrm>
        </p:grpSpPr>
        <p:sp>
          <p:nvSpPr>
            <p:cNvPr id="1089" name="Rectangle 33"/>
            <p:cNvSpPr>
              <a:spLocks noChangeAspect="1" noChangeArrowheads="1"/>
            </p:cNvSpPr>
            <p:nvPr/>
          </p:nvSpPr>
          <p:spPr bwMode="auto">
            <a:xfrm>
              <a:off x="889" y="3153"/>
              <a:ext cx="4062" cy="115"/>
            </a:xfrm>
            <a:prstGeom prst="rect">
              <a:avLst/>
            </a:prstGeom>
            <a:solidFill>
              <a:srgbClr val="402000"/>
            </a:solidFill>
            <a:ln w="12700">
              <a:solidFill>
                <a:srgbClr val="000000"/>
              </a:solidFill>
              <a:miter lim="800000"/>
            </a:ln>
          </p:spPr>
          <p:txBody>
            <a:bodyPr/>
            <a:lstStyle/>
            <a:p>
              <a:endParaRPr lang="zh-CN" altLang="en-US"/>
            </a:p>
          </p:txBody>
        </p:sp>
        <p:sp>
          <p:nvSpPr>
            <p:cNvPr id="1090" name="Freeform 34"/>
            <p:cNvSpPr>
              <a:spLocks noChangeAspect="1"/>
            </p:cNvSpPr>
            <p:nvPr/>
          </p:nvSpPr>
          <p:spPr bwMode="auto">
            <a:xfrm>
              <a:off x="1209" y="2353"/>
              <a:ext cx="382" cy="474"/>
            </a:xfrm>
            <a:custGeom>
              <a:avLst/>
              <a:gdLst>
                <a:gd name="T0" fmla="*/ 371 w 382"/>
                <a:gd name="T1" fmla="*/ 0 h 474"/>
                <a:gd name="T2" fmla="*/ 263 w 382"/>
                <a:gd name="T3" fmla="*/ 15 h 474"/>
                <a:gd name="T4" fmla="*/ 133 w 382"/>
                <a:gd name="T5" fmla="*/ 43 h 474"/>
                <a:gd name="T6" fmla="*/ 49 w 382"/>
                <a:gd name="T7" fmla="*/ 92 h 474"/>
                <a:gd name="T8" fmla="*/ 8 w 382"/>
                <a:gd name="T9" fmla="*/ 140 h 474"/>
                <a:gd name="T10" fmla="*/ 0 w 382"/>
                <a:gd name="T11" fmla="*/ 215 h 474"/>
                <a:gd name="T12" fmla="*/ 4 w 382"/>
                <a:gd name="T13" fmla="*/ 474 h 474"/>
                <a:gd name="T14" fmla="*/ 382 w 382"/>
                <a:gd name="T15" fmla="*/ 467 h 474"/>
                <a:gd name="T16" fmla="*/ 371 w 382"/>
                <a:gd name="T17" fmla="*/ 0 h 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474"/>
                <a:gd name="T29" fmla="*/ 382 w 382"/>
                <a:gd name="T30" fmla="*/ 474 h 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474">
                  <a:moveTo>
                    <a:pt x="371" y="0"/>
                  </a:moveTo>
                  <a:lnTo>
                    <a:pt x="263" y="15"/>
                  </a:lnTo>
                  <a:lnTo>
                    <a:pt x="133" y="43"/>
                  </a:lnTo>
                  <a:lnTo>
                    <a:pt x="49" y="92"/>
                  </a:lnTo>
                  <a:lnTo>
                    <a:pt x="8" y="140"/>
                  </a:lnTo>
                  <a:lnTo>
                    <a:pt x="0" y="215"/>
                  </a:lnTo>
                  <a:lnTo>
                    <a:pt x="4" y="474"/>
                  </a:lnTo>
                  <a:lnTo>
                    <a:pt x="382" y="467"/>
                  </a:lnTo>
                  <a:lnTo>
                    <a:pt x="371"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91" name="Group 35"/>
            <p:cNvGrpSpPr>
              <a:grpSpLocks noChangeAspect="1"/>
            </p:cNvGrpSpPr>
            <p:nvPr/>
          </p:nvGrpSpPr>
          <p:grpSpPr bwMode="auto">
            <a:xfrm>
              <a:off x="1477" y="628"/>
              <a:ext cx="3277" cy="2780"/>
              <a:chOff x="1437" y="820"/>
              <a:chExt cx="3277" cy="2780"/>
            </a:xfrm>
          </p:grpSpPr>
          <p:grpSp>
            <p:nvGrpSpPr>
              <p:cNvPr id="1095" name="Group 36"/>
              <p:cNvGrpSpPr>
                <a:grpSpLocks noChangeAspect="1"/>
              </p:cNvGrpSpPr>
              <p:nvPr/>
            </p:nvGrpSpPr>
            <p:grpSpPr bwMode="auto">
              <a:xfrm>
                <a:off x="3453" y="2510"/>
                <a:ext cx="1261" cy="1090"/>
                <a:chOff x="3453" y="2510"/>
                <a:chExt cx="1261" cy="1090"/>
              </a:xfrm>
            </p:grpSpPr>
            <p:grpSp>
              <p:nvGrpSpPr>
                <p:cNvPr id="1138" name="Group 37"/>
                <p:cNvGrpSpPr>
                  <a:grpSpLocks noChangeAspect="1"/>
                </p:cNvGrpSpPr>
                <p:nvPr/>
              </p:nvGrpSpPr>
              <p:grpSpPr bwMode="auto">
                <a:xfrm>
                  <a:off x="3453" y="3004"/>
                  <a:ext cx="702" cy="348"/>
                  <a:chOff x="3453" y="3004"/>
                  <a:chExt cx="702" cy="348"/>
                </a:xfrm>
              </p:grpSpPr>
              <p:sp>
                <p:nvSpPr>
                  <p:cNvPr id="1146" name="Freeform 38"/>
                  <p:cNvSpPr>
                    <a:spLocks noChangeAspect="1"/>
                  </p:cNvSpPr>
                  <p:nvPr/>
                </p:nvSpPr>
                <p:spPr bwMode="auto">
                  <a:xfrm>
                    <a:off x="3453" y="3004"/>
                    <a:ext cx="702" cy="348"/>
                  </a:xfrm>
                  <a:custGeom>
                    <a:avLst/>
                    <a:gdLst>
                      <a:gd name="T0" fmla="*/ 120 w 702"/>
                      <a:gd name="T1" fmla="*/ 106 h 348"/>
                      <a:gd name="T2" fmla="*/ 193 w 702"/>
                      <a:gd name="T3" fmla="*/ 109 h 348"/>
                      <a:gd name="T4" fmla="*/ 263 w 702"/>
                      <a:gd name="T5" fmla="*/ 66 h 348"/>
                      <a:gd name="T6" fmla="*/ 301 w 702"/>
                      <a:gd name="T7" fmla="*/ 43 h 348"/>
                      <a:gd name="T8" fmla="*/ 331 w 702"/>
                      <a:gd name="T9" fmla="*/ 30 h 348"/>
                      <a:gd name="T10" fmla="*/ 393 w 702"/>
                      <a:gd name="T11" fmla="*/ 24 h 348"/>
                      <a:gd name="T12" fmla="*/ 457 w 702"/>
                      <a:gd name="T13" fmla="*/ 11 h 348"/>
                      <a:gd name="T14" fmla="*/ 498 w 702"/>
                      <a:gd name="T15" fmla="*/ 3 h 348"/>
                      <a:gd name="T16" fmla="*/ 527 w 702"/>
                      <a:gd name="T17" fmla="*/ 0 h 348"/>
                      <a:gd name="T18" fmla="*/ 577 w 702"/>
                      <a:gd name="T19" fmla="*/ 20 h 348"/>
                      <a:gd name="T20" fmla="*/ 623 w 702"/>
                      <a:gd name="T21" fmla="*/ 35 h 348"/>
                      <a:gd name="T22" fmla="*/ 664 w 702"/>
                      <a:gd name="T23" fmla="*/ 50 h 348"/>
                      <a:gd name="T24" fmla="*/ 683 w 702"/>
                      <a:gd name="T25" fmla="*/ 61 h 348"/>
                      <a:gd name="T26" fmla="*/ 687 w 702"/>
                      <a:gd name="T27" fmla="*/ 71 h 348"/>
                      <a:gd name="T28" fmla="*/ 687 w 702"/>
                      <a:gd name="T29" fmla="*/ 81 h 348"/>
                      <a:gd name="T30" fmla="*/ 681 w 702"/>
                      <a:gd name="T31" fmla="*/ 90 h 348"/>
                      <a:gd name="T32" fmla="*/ 660 w 702"/>
                      <a:gd name="T33" fmla="*/ 101 h 348"/>
                      <a:gd name="T34" fmla="*/ 685 w 702"/>
                      <a:gd name="T35" fmla="*/ 114 h 348"/>
                      <a:gd name="T36" fmla="*/ 699 w 702"/>
                      <a:gd name="T37" fmla="*/ 127 h 348"/>
                      <a:gd name="T38" fmla="*/ 702 w 702"/>
                      <a:gd name="T39" fmla="*/ 143 h 348"/>
                      <a:gd name="T40" fmla="*/ 695 w 702"/>
                      <a:gd name="T41" fmla="*/ 162 h 348"/>
                      <a:gd name="T42" fmla="*/ 682 w 702"/>
                      <a:gd name="T43" fmla="*/ 172 h 348"/>
                      <a:gd name="T44" fmla="*/ 667 w 702"/>
                      <a:gd name="T45" fmla="*/ 172 h 348"/>
                      <a:gd name="T46" fmla="*/ 651 w 702"/>
                      <a:gd name="T47" fmla="*/ 165 h 348"/>
                      <a:gd name="T48" fmla="*/ 672 w 702"/>
                      <a:gd name="T49" fmla="*/ 186 h 348"/>
                      <a:gd name="T50" fmla="*/ 683 w 702"/>
                      <a:gd name="T51" fmla="*/ 203 h 348"/>
                      <a:gd name="T52" fmla="*/ 683 w 702"/>
                      <a:gd name="T53" fmla="*/ 213 h 348"/>
                      <a:gd name="T54" fmla="*/ 679 w 702"/>
                      <a:gd name="T55" fmla="*/ 226 h 348"/>
                      <a:gd name="T56" fmla="*/ 675 w 702"/>
                      <a:gd name="T57" fmla="*/ 236 h 348"/>
                      <a:gd name="T58" fmla="*/ 664 w 702"/>
                      <a:gd name="T59" fmla="*/ 241 h 348"/>
                      <a:gd name="T60" fmla="*/ 645 w 702"/>
                      <a:gd name="T61" fmla="*/ 243 h 348"/>
                      <a:gd name="T62" fmla="*/ 600 w 702"/>
                      <a:gd name="T63" fmla="*/ 216 h 348"/>
                      <a:gd name="T64" fmla="*/ 604 w 702"/>
                      <a:gd name="T65" fmla="*/ 258 h 348"/>
                      <a:gd name="T66" fmla="*/ 601 w 702"/>
                      <a:gd name="T67" fmla="*/ 272 h 348"/>
                      <a:gd name="T68" fmla="*/ 594 w 702"/>
                      <a:gd name="T69" fmla="*/ 286 h 348"/>
                      <a:gd name="T70" fmla="*/ 581 w 702"/>
                      <a:gd name="T71" fmla="*/ 290 h 348"/>
                      <a:gd name="T72" fmla="*/ 568 w 702"/>
                      <a:gd name="T73" fmla="*/ 286 h 348"/>
                      <a:gd name="T74" fmla="*/ 545 w 702"/>
                      <a:gd name="T75" fmla="*/ 273 h 348"/>
                      <a:gd name="T76" fmla="*/ 519 w 702"/>
                      <a:gd name="T77" fmla="*/ 280 h 348"/>
                      <a:gd name="T78" fmla="*/ 493 w 702"/>
                      <a:gd name="T79" fmla="*/ 283 h 348"/>
                      <a:gd name="T80" fmla="*/ 474 w 702"/>
                      <a:gd name="T81" fmla="*/ 294 h 348"/>
                      <a:gd name="T82" fmla="*/ 442 w 702"/>
                      <a:gd name="T83" fmla="*/ 302 h 348"/>
                      <a:gd name="T84" fmla="*/ 412 w 702"/>
                      <a:gd name="T85" fmla="*/ 326 h 348"/>
                      <a:gd name="T86" fmla="*/ 338 w 702"/>
                      <a:gd name="T87" fmla="*/ 346 h 348"/>
                      <a:gd name="T88" fmla="*/ 263 w 702"/>
                      <a:gd name="T89" fmla="*/ 348 h 348"/>
                      <a:gd name="T90" fmla="*/ 212 w 702"/>
                      <a:gd name="T91" fmla="*/ 324 h 348"/>
                      <a:gd name="T92" fmla="*/ 142 w 702"/>
                      <a:gd name="T93" fmla="*/ 322 h 348"/>
                      <a:gd name="T94" fmla="*/ 30 w 702"/>
                      <a:gd name="T95" fmla="*/ 324 h 348"/>
                      <a:gd name="T96" fmla="*/ 0 w 702"/>
                      <a:gd name="T97" fmla="*/ 211 h 348"/>
                      <a:gd name="T98" fmla="*/ 30 w 702"/>
                      <a:gd name="T99" fmla="*/ 158 h 348"/>
                      <a:gd name="T100" fmla="*/ 120 w 702"/>
                      <a:gd name="T101" fmla="*/ 106 h 3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02"/>
                      <a:gd name="T154" fmla="*/ 0 h 348"/>
                      <a:gd name="T155" fmla="*/ 702 w 702"/>
                      <a:gd name="T156" fmla="*/ 348 h 3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02" h="348">
                        <a:moveTo>
                          <a:pt x="120" y="106"/>
                        </a:moveTo>
                        <a:lnTo>
                          <a:pt x="193" y="109"/>
                        </a:lnTo>
                        <a:lnTo>
                          <a:pt x="263" y="66"/>
                        </a:lnTo>
                        <a:lnTo>
                          <a:pt x="301" y="43"/>
                        </a:lnTo>
                        <a:lnTo>
                          <a:pt x="331" y="30"/>
                        </a:lnTo>
                        <a:lnTo>
                          <a:pt x="393" y="24"/>
                        </a:lnTo>
                        <a:lnTo>
                          <a:pt x="457" y="11"/>
                        </a:lnTo>
                        <a:lnTo>
                          <a:pt x="498" y="3"/>
                        </a:lnTo>
                        <a:lnTo>
                          <a:pt x="527" y="0"/>
                        </a:lnTo>
                        <a:lnTo>
                          <a:pt x="577" y="20"/>
                        </a:lnTo>
                        <a:lnTo>
                          <a:pt x="623" y="35"/>
                        </a:lnTo>
                        <a:lnTo>
                          <a:pt x="664" y="50"/>
                        </a:lnTo>
                        <a:lnTo>
                          <a:pt x="683" y="61"/>
                        </a:lnTo>
                        <a:lnTo>
                          <a:pt x="687" y="71"/>
                        </a:lnTo>
                        <a:lnTo>
                          <a:pt x="687" y="81"/>
                        </a:lnTo>
                        <a:lnTo>
                          <a:pt x="681" y="90"/>
                        </a:lnTo>
                        <a:lnTo>
                          <a:pt x="660" y="101"/>
                        </a:lnTo>
                        <a:lnTo>
                          <a:pt x="685" y="114"/>
                        </a:lnTo>
                        <a:lnTo>
                          <a:pt x="699" y="127"/>
                        </a:lnTo>
                        <a:lnTo>
                          <a:pt x="702" y="143"/>
                        </a:lnTo>
                        <a:lnTo>
                          <a:pt x="695" y="162"/>
                        </a:lnTo>
                        <a:lnTo>
                          <a:pt x="682" y="172"/>
                        </a:lnTo>
                        <a:lnTo>
                          <a:pt x="667" y="172"/>
                        </a:lnTo>
                        <a:lnTo>
                          <a:pt x="651" y="165"/>
                        </a:lnTo>
                        <a:lnTo>
                          <a:pt x="672" y="186"/>
                        </a:lnTo>
                        <a:lnTo>
                          <a:pt x="683" y="203"/>
                        </a:lnTo>
                        <a:lnTo>
                          <a:pt x="683" y="213"/>
                        </a:lnTo>
                        <a:lnTo>
                          <a:pt x="679" y="226"/>
                        </a:lnTo>
                        <a:lnTo>
                          <a:pt x="675" y="236"/>
                        </a:lnTo>
                        <a:lnTo>
                          <a:pt x="664" y="241"/>
                        </a:lnTo>
                        <a:lnTo>
                          <a:pt x="645" y="243"/>
                        </a:lnTo>
                        <a:lnTo>
                          <a:pt x="600" y="216"/>
                        </a:lnTo>
                        <a:lnTo>
                          <a:pt x="604" y="258"/>
                        </a:lnTo>
                        <a:lnTo>
                          <a:pt x="601" y="272"/>
                        </a:lnTo>
                        <a:lnTo>
                          <a:pt x="594" y="286"/>
                        </a:lnTo>
                        <a:lnTo>
                          <a:pt x="581" y="290"/>
                        </a:lnTo>
                        <a:lnTo>
                          <a:pt x="568" y="286"/>
                        </a:lnTo>
                        <a:lnTo>
                          <a:pt x="545" y="273"/>
                        </a:lnTo>
                        <a:lnTo>
                          <a:pt x="519" y="280"/>
                        </a:lnTo>
                        <a:lnTo>
                          <a:pt x="493" y="283"/>
                        </a:lnTo>
                        <a:lnTo>
                          <a:pt x="474" y="294"/>
                        </a:lnTo>
                        <a:lnTo>
                          <a:pt x="442" y="302"/>
                        </a:lnTo>
                        <a:lnTo>
                          <a:pt x="412" y="326"/>
                        </a:lnTo>
                        <a:lnTo>
                          <a:pt x="338" y="346"/>
                        </a:lnTo>
                        <a:lnTo>
                          <a:pt x="263" y="348"/>
                        </a:lnTo>
                        <a:lnTo>
                          <a:pt x="212" y="324"/>
                        </a:lnTo>
                        <a:lnTo>
                          <a:pt x="142" y="322"/>
                        </a:lnTo>
                        <a:lnTo>
                          <a:pt x="30" y="324"/>
                        </a:lnTo>
                        <a:lnTo>
                          <a:pt x="0" y="211"/>
                        </a:lnTo>
                        <a:lnTo>
                          <a:pt x="30" y="158"/>
                        </a:lnTo>
                        <a:lnTo>
                          <a:pt x="120" y="106"/>
                        </a:lnTo>
                        <a:close/>
                      </a:path>
                    </a:pathLst>
                  </a:custGeom>
                  <a:solidFill>
                    <a:srgbClr val="FFC080"/>
                  </a:solidFill>
                  <a:ln w="12700">
                    <a:solidFill>
                      <a:srgbClr val="402000"/>
                    </a:solidFill>
                    <a:round/>
                  </a:ln>
                </p:spPr>
                <p:txBody>
                  <a:bodyPr/>
                  <a:lstStyle/>
                  <a:p>
                    <a:endParaRPr lang="zh-CN" altLang="en-US"/>
                  </a:p>
                </p:txBody>
              </p:sp>
              <p:sp>
                <p:nvSpPr>
                  <p:cNvPr id="1147" name="Freeform 39"/>
                  <p:cNvSpPr>
                    <a:spLocks noChangeAspect="1"/>
                  </p:cNvSpPr>
                  <p:nvPr/>
                </p:nvSpPr>
                <p:spPr bwMode="auto">
                  <a:xfrm>
                    <a:off x="4012" y="3083"/>
                    <a:ext cx="103" cy="25"/>
                  </a:xfrm>
                  <a:custGeom>
                    <a:avLst/>
                    <a:gdLst>
                      <a:gd name="T0" fmla="*/ 103 w 103"/>
                      <a:gd name="T1" fmla="*/ 18 h 25"/>
                      <a:gd name="T2" fmla="*/ 69 w 103"/>
                      <a:gd name="T3" fmla="*/ 18 h 25"/>
                      <a:gd name="T4" fmla="*/ 51 w 103"/>
                      <a:gd name="T5" fmla="*/ 16 h 25"/>
                      <a:gd name="T6" fmla="*/ 3 w 103"/>
                      <a:gd name="T7" fmla="*/ 0 h 25"/>
                      <a:gd name="T8" fmla="*/ 0 w 103"/>
                      <a:gd name="T9" fmla="*/ 7 h 25"/>
                      <a:gd name="T10" fmla="*/ 49 w 103"/>
                      <a:gd name="T11" fmla="*/ 22 h 25"/>
                      <a:gd name="T12" fmla="*/ 101 w 103"/>
                      <a:gd name="T13" fmla="*/ 25 h 25"/>
                      <a:gd name="T14" fmla="*/ 103 w 103"/>
                      <a:gd name="T15" fmla="*/ 18 h 25"/>
                      <a:gd name="T16" fmla="*/ 0 60000 65536"/>
                      <a:gd name="T17" fmla="*/ 0 60000 65536"/>
                      <a:gd name="T18" fmla="*/ 0 60000 65536"/>
                      <a:gd name="T19" fmla="*/ 0 60000 65536"/>
                      <a:gd name="T20" fmla="*/ 0 60000 65536"/>
                      <a:gd name="T21" fmla="*/ 0 60000 65536"/>
                      <a:gd name="T22" fmla="*/ 0 60000 65536"/>
                      <a:gd name="T23" fmla="*/ 0 60000 65536"/>
                      <a:gd name="T24" fmla="*/ 0 w 103"/>
                      <a:gd name="T25" fmla="*/ 0 h 25"/>
                      <a:gd name="T26" fmla="*/ 103 w 103"/>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 h="25">
                        <a:moveTo>
                          <a:pt x="103" y="18"/>
                        </a:moveTo>
                        <a:lnTo>
                          <a:pt x="69" y="18"/>
                        </a:lnTo>
                        <a:lnTo>
                          <a:pt x="51" y="16"/>
                        </a:lnTo>
                        <a:lnTo>
                          <a:pt x="3" y="0"/>
                        </a:lnTo>
                        <a:lnTo>
                          <a:pt x="0" y="7"/>
                        </a:lnTo>
                        <a:lnTo>
                          <a:pt x="49" y="22"/>
                        </a:lnTo>
                        <a:lnTo>
                          <a:pt x="101" y="25"/>
                        </a:lnTo>
                        <a:lnTo>
                          <a:pt x="103" y="1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8" name="Freeform 40"/>
                  <p:cNvSpPr>
                    <a:spLocks noChangeAspect="1"/>
                  </p:cNvSpPr>
                  <p:nvPr/>
                </p:nvSpPr>
                <p:spPr bwMode="auto">
                  <a:xfrm>
                    <a:off x="3874" y="3137"/>
                    <a:ext cx="233" cy="36"/>
                  </a:xfrm>
                  <a:custGeom>
                    <a:avLst/>
                    <a:gdLst>
                      <a:gd name="T0" fmla="*/ 228 w 233"/>
                      <a:gd name="T1" fmla="*/ 27 h 36"/>
                      <a:gd name="T2" fmla="*/ 186 w 233"/>
                      <a:gd name="T3" fmla="*/ 18 h 36"/>
                      <a:gd name="T4" fmla="*/ 148 w 233"/>
                      <a:gd name="T5" fmla="*/ 11 h 36"/>
                      <a:gd name="T6" fmla="*/ 114 w 233"/>
                      <a:gd name="T7" fmla="*/ 6 h 36"/>
                      <a:gd name="T8" fmla="*/ 53 w 233"/>
                      <a:gd name="T9" fmla="*/ 0 h 36"/>
                      <a:gd name="T10" fmla="*/ 0 w 233"/>
                      <a:gd name="T11" fmla="*/ 14 h 36"/>
                      <a:gd name="T12" fmla="*/ 99 w 233"/>
                      <a:gd name="T13" fmla="*/ 11 h 36"/>
                      <a:gd name="T14" fmla="*/ 142 w 233"/>
                      <a:gd name="T15" fmla="*/ 20 h 36"/>
                      <a:gd name="T16" fmla="*/ 188 w 233"/>
                      <a:gd name="T17" fmla="*/ 26 h 36"/>
                      <a:gd name="T18" fmla="*/ 233 w 233"/>
                      <a:gd name="T19" fmla="*/ 36 h 36"/>
                      <a:gd name="T20" fmla="*/ 228 w 233"/>
                      <a:gd name="T21" fmla="*/ 27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36"/>
                      <a:gd name="T35" fmla="*/ 233 w 233"/>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36">
                        <a:moveTo>
                          <a:pt x="228" y="27"/>
                        </a:moveTo>
                        <a:lnTo>
                          <a:pt x="186" y="18"/>
                        </a:lnTo>
                        <a:lnTo>
                          <a:pt x="148" y="11"/>
                        </a:lnTo>
                        <a:lnTo>
                          <a:pt x="114" y="6"/>
                        </a:lnTo>
                        <a:lnTo>
                          <a:pt x="53" y="0"/>
                        </a:lnTo>
                        <a:lnTo>
                          <a:pt x="0" y="14"/>
                        </a:lnTo>
                        <a:lnTo>
                          <a:pt x="99" y="11"/>
                        </a:lnTo>
                        <a:lnTo>
                          <a:pt x="142" y="20"/>
                        </a:lnTo>
                        <a:lnTo>
                          <a:pt x="188" y="26"/>
                        </a:lnTo>
                        <a:lnTo>
                          <a:pt x="233" y="36"/>
                        </a:lnTo>
                        <a:lnTo>
                          <a:pt x="228" y="2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9" name="Freeform 41"/>
                  <p:cNvSpPr>
                    <a:spLocks noChangeAspect="1"/>
                  </p:cNvSpPr>
                  <p:nvPr/>
                </p:nvSpPr>
                <p:spPr bwMode="auto">
                  <a:xfrm>
                    <a:off x="3908" y="3200"/>
                    <a:ext cx="143" cy="30"/>
                  </a:xfrm>
                  <a:custGeom>
                    <a:avLst/>
                    <a:gdLst>
                      <a:gd name="T0" fmla="*/ 143 w 143"/>
                      <a:gd name="T1" fmla="*/ 17 h 30"/>
                      <a:gd name="T2" fmla="*/ 119 w 143"/>
                      <a:gd name="T3" fmla="*/ 6 h 30"/>
                      <a:gd name="T4" fmla="*/ 80 w 143"/>
                      <a:gd name="T5" fmla="*/ 1 h 30"/>
                      <a:gd name="T6" fmla="*/ 50 w 143"/>
                      <a:gd name="T7" fmla="*/ 0 h 30"/>
                      <a:gd name="T8" fmla="*/ 28 w 143"/>
                      <a:gd name="T9" fmla="*/ 0 h 30"/>
                      <a:gd name="T10" fmla="*/ 4 w 143"/>
                      <a:gd name="T11" fmla="*/ 3 h 30"/>
                      <a:gd name="T12" fmla="*/ 0 w 143"/>
                      <a:gd name="T13" fmla="*/ 14 h 30"/>
                      <a:gd name="T14" fmla="*/ 44 w 143"/>
                      <a:gd name="T15" fmla="*/ 7 h 30"/>
                      <a:gd name="T16" fmla="*/ 82 w 143"/>
                      <a:gd name="T17" fmla="*/ 8 h 30"/>
                      <a:gd name="T18" fmla="*/ 120 w 143"/>
                      <a:gd name="T19" fmla="*/ 14 h 30"/>
                      <a:gd name="T20" fmla="*/ 143 w 143"/>
                      <a:gd name="T21" fmla="*/ 30 h 30"/>
                      <a:gd name="T22" fmla="*/ 143 w 143"/>
                      <a:gd name="T23" fmla="*/ 17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0"/>
                      <a:gd name="T38" fmla="*/ 143 w 143"/>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0">
                        <a:moveTo>
                          <a:pt x="143" y="17"/>
                        </a:moveTo>
                        <a:lnTo>
                          <a:pt x="119" y="6"/>
                        </a:lnTo>
                        <a:lnTo>
                          <a:pt x="80" y="1"/>
                        </a:lnTo>
                        <a:lnTo>
                          <a:pt x="50" y="0"/>
                        </a:lnTo>
                        <a:lnTo>
                          <a:pt x="28" y="0"/>
                        </a:lnTo>
                        <a:lnTo>
                          <a:pt x="4" y="3"/>
                        </a:lnTo>
                        <a:lnTo>
                          <a:pt x="0" y="14"/>
                        </a:lnTo>
                        <a:lnTo>
                          <a:pt x="44" y="7"/>
                        </a:lnTo>
                        <a:lnTo>
                          <a:pt x="82" y="8"/>
                        </a:lnTo>
                        <a:lnTo>
                          <a:pt x="120" y="14"/>
                        </a:lnTo>
                        <a:lnTo>
                          <a:pt x="143" y="30"/>
                        </a:lnTo>
                        <a:lnTo>
                          <a:pt x="143" y="1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50" name="Freeform 42"/>
                  <p:cNvSpPr>
                    <a:spLocks noChangeAspect="1"/>
                  </p:cNvSpPr>
                  <p:nvPr/>
                </p:nvSpPr>
                <p:spPr bwMode="auto">
                  <a:xfrm>
                    <a:off x="3984" y="3236"/>
                    <a:ext cx="15" cy="41"/>
                  </a:xfrm>
                  <a:custGeom>
                    <a:avLst/>
                    <a:gdLst>
                      <a:gd name="T0" fmla="*/ 4 w 15"/>
                      <a:gd name="T1" fmla="*/ 0 h 41"/>
                      <a:gd name="T2" fmla="*/ 5 w 15"/>
                      <a:gd name="T3" fmla="*/ 20 h 41"/>
                      <a:gd name="T4" fmla="*/ 15 w 15"/>
                      <a:gd name="T5" fmla="*/ 39 h 41"/>
                      <a:gd name="T6" fmla="*/ 4 w 15"/>
                      <a:gd name="T7" fmla="*/ 41 h 41"/>
                      <a:gd name="T8" fmla="*/ 3 w 15"/>
                      <a:gd name="T9" fmla="*/ 31 h 41"/>
                      <a:gd name="T10" fmla="*/ 0 w 15"/>
                      <a:gd name="T11" fmla="*/ 20 h 41"/>
                      <a:gd name="T12" fmla="*/ 4 w 15"/>
                      <a:gd name="T13" fmla="*/ 0 h 41"/>
                      <a:gd name="T14" fmla="*/ 0 60000 65536"/>
                      <a:gd name="T15" fmla="*/ 0 60000 65536"/>
                      <a:gd name="T16" fmla="*/ 0 60000 65536"/>
                      <a:gd name="T17" fmla="*/ 0 60000 65536"/>
                      <a:gd name="T18" fmla="*/ 0 60000 65536"/>
                      <a:gd name="T19" fmla="*/ 0 60000 65536"/>
                      <a:gd name="T20" fmla="*/ 0 60000 65536"/>
                      <a:gd name="T21" fmla="*/ 0 w 15"/>
                      <a:gd name="T22" fmla="*/ 0 h 41"/>
                      <a:gd name="T23" fmla="*/ 15 w 1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41">
                        <a:moveTo>
                          <a:pt x="4" y="0"/>
                        </a:moveTo>
                        <a:lnTo>
                          <a:pt x="5" y="20"/>
                        </a:lnTo>
                        <a:lnTo>
                          <a:pt x="15" y="39"/>
                        </a:lnTo>
                        <a:lnTo>
                          <a:pt x="4" y="41"/>
                        </a:lnTo>
                        <a:lnTo>
                          <a:pt x="3" y="31"/>
                        </a:lnTo>
                        <a:lnTo>
                          <a:pt x="0" y="20"/>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39" name="Freeform 43"/>
                <p:cNvSpPr>
                  <a:spLocks noChangeAspect="1"/>
                </p:cNvSpPr>
                <p:nvPr/>
              </p:nvSpPr>
              <p:spPr bwMode="auto">
                <a:xfrm>
                  <a:off x="3815" y="2510"/>
                  <a:ext cx="899" cy="1090"/>
                </a:xfrm>
                <a:custGeom>
                  <a:avLst/>
                  <a:gdLst>
                    <a:gd name="T0" fmla="*/ 0 w 899"/>
                    <a:gd name="T1" fmla="*/ 899 h 1090"/>
                    <a:gd name="T2" fmla="*/ 236 w 899"/>
                    <a:gd name="T3" fmla="*/ 0 h 1090"/>
                    <a:gd name="T4" fmla="*/ 899 w 899"/>
                    <a:gd name="T5" fmla="*/ 161 h 1090"/>
                    <a:gd name="T6" fmla="*/ 673 w 899"/>
                    <a:gd name="T7" fmla="*/ 1090 h 1090"/>
                    <a:gd name="T8" fmla="*/ 0 w 899"/>
                    <a:gd name="T9" fmla="*/ 899 h 1090"/>
                    <a:gd name="T10" fmla="*/ 0 60000 65536"/>
                    <a:gd name="T11" fmla="*/ 0 60000 65536"/>
                    <a:gd name="T12" fmla="*/ 0 60000 65536"/>
                    <a:gd name="T13" fmla="*/ 0 60000 65536"/>
                    <a:gd name="T14" fmla="*/ 0 60000 65536"/>
                    <a:gd name="T15" fmla="*/ 0 w 899"/>
                    <a:gd name="T16" fmla="*/ 0 h 1090"/>
                    <a:gd name="T17" fmla="*/ 899 w 899"/>
                    <a:gd name="T18" fmla="*/ 1090 h 1090"/>
                  </a:gdLst>
                  <a:ahLst/>
                  <a:cxnLst>
                    <a:cxn ang="T10">
                      <a:pos x="T0" y="T1"/>
                    </a:cxn>
                    <a:cxn ang="T11">
                      <a:pos x="T2" y="T3"/>
                    </a:cxn>
                    <a:cxn ang="T12">
                      <a:pos x="T4" y="T5"/>
                    </a:cxn>
                    <a:cxn ang="T13">
                      <a:pos x="T6" y="T7"/>
                    </a:cxn>
                    <a:cxn ang="T14">
                      <a:pos x="T8" y="T9"/>
                    </a:cxn>
                  </a:cxnLst>
                  <a:rect l="T15" t="T16" r="T17" b="T18"/>
                  <a:pathLst>
                    <a:path w="899" h="1090">
                      <a:moveTo>
                        <a:pt x="0" y="899"/>
                      </a:moveTo>
                      <a:lnTo>
                        <a:pt x="236" y="0"/>
                      </a:lnTo>
                      <a:lnTo>
                        <a:pt x="899" y="161"/>
                      </a:lnTo>
                      <a:lnTo>
                        <a:pt x="673" y="1090"/>
                      </a:lnTo>
                      <a:lnTo>
                        <a:pt x="0" y="899"/>
                      </a:lnTo>
                      <a:close/>
                    </a:path>
                  </a:pathLst>
                </a:custGeom>
                <a:solidFill>
                  <a:srgbClr val="FFFFFF"/>
                </a:solidFill>
                <a:ln w="12700">
                  <a:solidFill>
                    <a:srgbClr val="000000"/>
                  </a:solidFill>
                  <a:round/>
                </a:ln>
              </p:spPr>
              <p:txBody>
                <a:bodyPr/>
                <a:lstStyle/>
                <a:p>
                  <a:endParaRPr lang="zh-CN" altLang="en-US"/>
                </a:p>
              </p:txBody>
            </p:sp>
            <p:grpSp>
              <p:nvGrpSpPr>
                <p:cNvPr id="1140" name="Group 44"/>
                <p:cNvGrpSpPr>
                  <a:grpSpLocks noChangeAspect="1"/>
                </p:cNvGrpSpPr>
                <p:nvPr/>
              </p:nvGrpSpPr>
              <p:grpSpPr bwMode="auto">
                <a:xfrm>
                  <a:off x="3690" y="3045"/>
                  <a:ext cx="333" cy="211"/>
                  <a:chOff x="3690" y="3045"/>
                  <a:chExt cx="333" cy="211"/>
                </a:xfrm>
              </p:grpSpPr>
              <p:grpSp>
                <p:nvGrpSpPr>
                  <p:cNvPr id="1141" name="Group 45"/>
                  <p:cNvGrpSpPr>
                    <a:grpSpLocks noChangeAspect="1"/>
                  </p:cNvGrpSpPr>
                  <p:nvPr/>
                </p:nvGrpSpPr>
                <p:grpSpPr bwMode="auto">
                  <a:xfrm>
                    <a:off x="3690" y="3045"/>
                    <a:ext cx="333" cy="211"/>
                    <a:chOff x="3690" y="3045"/>
                    <a:chExt cx="333" cy="211"/>
                  </a:xfrm>
                </p:grpSpPr>
                <p:sp>
                  <p:nvSpPr>
                    <p:cNvPr id="1143" name="Freeform 46"/>
                    <p:cNvSpPr>
                      <a:spLocks noChangeAspect="1"/>
                    </p:cNvSpPr>
                    <p:nvPr/>
                  </p:nvSpPr>
                  <p:spPr bwMode="auto">
                    <a:xfrm>
                      <a:off x="3809" y="3053"/>
                      <a:ext cx="207" cy="124"/>
                    </a:xfrm>
                    <a:custGeom>
                      <a:avLst/>
                      <a:gdLst>
                        <a:gd name="T0" fmla="*/ 89 w 207"/>
                        <a:gd name="T1" fmla="*/ 5 h 124"/>
                        <a:gd name="T2" fmla="*/ 126 w 207"/>
                        <a:gd name="T3" fmla="*/ 3 h 124"/>
                        <a:gd name="T4" fmla="*/ 158 w 207"/>
                        <a:gd name="T5" fmla="*/ 0 h 124"/>
                        <a:gd name="T6" fmla="*/ 184 w 207"/>
                        <a:gd name="T7" fmla="*/ 0 h 124"/>
                        <a:gd name="T8" fmla="*/ 199 w 207"/>
                        <a:gd name="T9" fmla="*/ 4 h 124"/>
                        <a:gd name="T10" fmla="*/ 207 w 207"/>
                        <a:gd name="T11" fmla="*/ 10 h 124"/>
                        <a:gd name="T12" fmla="*/ 207 w 207"/>
                        <a:gd name="T13" fmla="*/ 21 h 124"/>
                        <a:gd name="T14" fmla="*/ 203 w 207"/>
                        <a:gd name="T15" fmla="*/ 31 h 124"/>
                        <a:gd name="T16" fmla="*/ 188 w 207"/>
                        <a:gd name="T17" fmla="*/ 46 h 124"/>
                        <a:gd name="T18" fmla="*/ 149 w 207"/>
                        <a:gd name="T19" fmla="*/ 66 h 124"/>
                        <a:gd name="T20" fmla="*/ 111 w 207"/>
                        <a:gd name="T21" fmla="*/ 78 h 124"/>
                        <a:gd name="T22" fmla="*/ 85 w 207"/>
                        <a:gd name="T23" fmla="*/ 80 h 124"/>
                        <a:gd name="T24" fmla="*/ 65 w 207"/>
                        <a:gd name="T25" fmla="*/ 93 h 124"/>
                        <a:gd name="T26" fmla="*/ 39 w 207"/>
                        <a:gd name="T27" fmla="*/ 100 h 124"/>
                        <a:gd name="T28" fmla="*/ 20 w 207"/>
                        <a:gd name="T29" fmla="*/ 124 h 124"/>
                        <a:gd name="T30" fmla="*/ 0 w 207"/>
                        <a:gd name="T31" fmla="*/ 24 h 124"/>
                        <a:gd name="T32" fmla="*/ 29 w 207"/>
                        <a:gd name="T33" fmla="*/ 20 h 124"/>
                        <a:gd name="T34" fmla="*/ 51 w 207"/>
                        <a:gd name="T35" fmla="*/ 12 h 124"/>
                        <a:gd name="T36" fmla="*/ 89 w 207"/>
                        <a:gd name="T37" fmla="*/ 5 h 1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7"/>
                        <a:gd name="T58" fmla="*/ 0 h 124"/>
                        <a:gd name="T59" fmla="*/ 207 w 207"/>
                        <a:gd name="T60" fmla="*/ 124 h 1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7" h="124">
                          <a:moveTo>
                            <a:pt x="89" y="5"/>
                          </a:moveTo>
                          <a:lnTo>
                            <a:pt x="126" y="3"/>
                          </a:lnTo>
                          <a:lnTo>
                            <a:pt x="158" y="0"/>
                          </a:lnTo>
                          <a:lnTo>
                            <a:pt x="184" y="0"/>
                          </a:lnTo>
                          <a:lnTo>
                            <a:pt x="199" y="4"/>
                          </a:lnTo>
                          <a:lnTo>
                            <a:pt x="207" y="10"/>
                          </a:lnTo>
                          <a:lnTo>
                            <a:pt x="207" y="21"/>
                          </a:lnTo>
                          <a:lnTo>
                            <a:pt x="203" y="31"/>
                          </a:lnTo>
                          <a:lnTo>
                            <a:pt x="188" y="46"/>
                          </a:lnTo>
                          <a:lnTo>
                            <a:pt x="149" y="66"/>
                          </a:lnTo>
                          <a:lnTo>
                            <a:pt x="111" y="78"/>
                          </a:lnTo>
                          <a:lnTo>
                            <a:pt x="85" y="80"/>
                          </a:lnTo>
                          <a:lnTo>
                            <a:pt x="65" y="93"/>
                          </a:lnTo>
                          <a:lnTo>
                            <a:pt x="39" y="100"/>
                          </a:lnTo>
                          <a:lnTo>
                            <a:pt x="20" y="124"/>
                          </a:lnTo>
                          <a:lnTo>
                            <a:pt x="0" y="24"/>
                          </a:lnTo>
                          <a:lnTo>
                            <a:pt x="29" y="20"/>
                          </a:lnTo>
                          <a:lnTo>
                            <a:pt x="51" y="12"/>
                          </a:lnTo>
                          <a:lnTo>
                            <a:pt x="89" y="5"/>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4" name="Freeform 47"/>
                    <p:cNvSpPr>
                      <a:spLocks noChangeAspect="1"/>
                    </p:cNvSpPr>
                    <p:nvPr/>
                  </p:nvSpPr>
                  <p:spPr bwMode="auto">
                    <a:xfrm>
                      <a:off x="3755" y="3045"/>
                      <a:ext cx="262" cy="34"/>
                    </a:xfrm>
                    <a:custGeom>
                      <a:avLst/>
                      <a:gdLst>
                        <a:gd name="T0" fmla="*/ 57 w 262"/>
                        <a:gd name="T1" fmla="*/ 34 h 34"/>
                        <a:gd name="T2" fmla="*/ 86 w 262"/>
                        <a:gd name="T3" fmla="*/ 30 h 34"/>
                        <a:gd name="T4" fmla="*/ 114 w 262"/>
                        <a:gd name="T5" fmla="*/ 20 h 34"/>
                        <a:gd name="T6" fmla="*/ 148 w 262"/>
                        <a:gd name="T7" fmla="*/ 14 h 34"/>
                        <a:gd name="T8" fmla="*/ 178 w 262"/>
                        <a:gd name="T9" fmla="*/ 14 h 34"/>
                        <a:gd name="T10" fmla="*/ 209 w 262"/>
                        <a:gd name="T11" fmla="*/ 9 h 34"/>
                        <a:gd name="T12" fmla="*/ 262 w 262"/>
                        <a:gd name="T13" fmla="*/ 14 h 34"/>
                        <a:gd name="T14" fmla="*/ 240 w 262"/>
                        <a:gd name="T15" fmla="*/ 6 h 34"/>
                        <a:gd name="T16" fmla="*/ 195 w 262"/>
                        <a:gd name="T17" fmla="*/ 0 h 34"/>
                        <a:gd name="T18" fmla="*/ 143 w 262"/>
                        <a:gd name="T19" fmla="*/ 4 h 34"/>
                        <a:gd name="T20" fmla="*/ 128 w 262"/>
                        <a:gd name="T21" fmla="*/ 10 h 34"/>
                        <a:gd name="T22" fmla="*/ 86 w 262"/>
                        <a:gd name="T23" fmla="*/ 9 h 34"/>
                        <a:gd name="T24" fmla="*/ 57 w 262"/>
                        <a:gd name="T25" fmla="*/ 9 h 34"/>
                        <a:gd name="T26" fmla="*/ 0 w 262"/>
                        <a:gd name="T27" fmla="*/ 34 h 34"/>
                        <a:gd name="T28" fmla="*/ 57 w 262"/>
                        <a:gd name="T29" fmla="*/ 34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2"/>
                        <a:gd name="T46" fmla="*/ 0 h 34"/>
                        <a:gd name="T47" fmla="*/ 262 w 262"/>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2" h="34">
                          <a:moveTo>
                            <a:pt x="57" y="34"/>
                          </a:moveTo>
                          <a:lnTo>
                            <a:pt x="86" y="30"/>
                          </a:lnTo>
                          <a:lnTo>
                            <a:pt x="114" y="20"/>
                          </a:lnTo>
                          <a:lnTo>
                            <a:pt x="148" y="14"/>
                          </a:lnTo>
                          <a:lnTo>
                            <a:pt x="178" y="14"/>
                          </a:lnTo>
                          <a:lnTo>
                            <a:pt x="209" y="9"/>
                          </a:lnTo>
                          <a:lnTo>
                            <a:pt x="262" y="14"/>
                          </a:lnTo>
                          <a:lnTo>
                            <a:pt x="240" y="6"/>
                          </a:lnTo>
                          <a:lnTo>
                            <a:pt x="195" y="0"/>
                          </a:lnTo>
                          <a:lnTo>
                            <a:pt x="143" y="4"/>
                          </a:lnTo>
                          <a:lnTo>
                            <a:pt x="128" y="10"/>
                          </a:lnTo>
                          <a:lnTo>
                            <a:pt x="86" y="9"/>
                          </a:lnTo>
                          <a:lnTo>
                            <a:pt x="57" y="9"/>
                          </a:lnTo>
                          <a:lnTo>
                            <a:pt x="0" y="34"/>
                          </a:lnTo>
                          <a:lnTo>
                            <a:pt x="57" y="34"/>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5" name="Freeform 48"/>
                    <p:cNvSpPr>
                      <a:spLocks noChangeAspect="1"/>
                    </p:cNvSpPr>
                    <p:nvPr/>
                  </p:nvSpPr>
                  <p:spPr bwMode="auto">
                    <a:xfrm>
                      <a:off x="3690" y="3056"/>
                      <a:ext cx="333" cy="200"/>
                    </a:xfrm>
                    <a:custGeom>
                      <a:avLst/>
                      <a:gdLst>
                        <a:gd name="T0" fmla="*/ 329 w 333"/>
                        <a:gd name="T1" fmla="*/ 4 h 200"/>
                        <a:gd name="T2" fmla="*/ 318 w 333"/>
                        <a:gd name="T3" fmla="*/ 0 h 200"/>
                        <a:gd name="T4" fmla="*/ 323 w 333"/>
                        <a:gd name="T5" fmla="*/ 19 h 200"/>
                        <a:gd name="T6" fmla="*/ 310 w 333"/>
                        <a:gd name="T7" fmla="*/ 38 h 200"/>
                        <a:gd name="T8" fmla="*/ 282 w 333"/>
                        <a:gd name="T9" fmla="*/ 52 h 200"/>
                        <a:gd name="T10" fmla="*/ 236 w 333"/>
                        <a:gd name="T11" fmla="*/ 69 h 200"/>
                        <a:gd name="T12" fmla="*/ 211 w 333"/>
                        <a:gd name="T13" fmla="*/ 71 h 200"/>
                        <a:gd name="T14" fmla="*/ 176 w 333"/>
                        <a:gd name="T15" fmla="*/ 90 h 200"/>
                        <a:gd name="T16" fmla="*/ 155 w 333"/>
                        <a:gd name="T17" fmla="*/ 95 h 200"/>
                        <a:gd name="T18" fmla="*/ 132 w 333"/>
                        <a:gd name="T19" fmla="*/ 124 h 200"/>
                        <a:gd name="T20" fmla="*/ 121 w 333"/>
                        <a:gd name="T21" fmla="*/ 144 h 200"/>
                        <a:gd name="T22" fmla="*/ 91 w 333"/>
                        <a:gd name="T23" fmla="*/ 172 h 200"/>
                        <a:gd name="T24" fmla="*/ 32 w 333"/>
                        <a:gd name="T25" fmla="*/ 192 h 200"/>
                        <a:gd name="T26" fmla="*/ 0 w 333"/>
                        <a:gd name="T27" fmla="*/ 196 h 200"/>
                        <a:gd name="T28" fmla="*/ 58 w 333"/>
                        <a:gd name="T29" fmla="*/ 200 h 200"/>
                        <a:gd name="T30" fmla="*/ 112 w 333"/>
                        <a:gd name="T31" fmla="*/ 200 h 200"/>
                        <a:gd name="T32" fmla="*/ 140 w 333"/>
                        <a:gd name="T33" fmla="*/ 174 h 200"/>
                        <a:gd name="T34" fmla="*/ 149 w 333"/>
                        <a:gd name="T35" fmla="*/ 143 h 200"/>
                        <a:gd name="T36" fmla="*/ 162 w 333"/>
                        <a:gd name="T37" fmla="*/ 118 h 200"/>
                        <a:gd name="T38" fmla="*/ 181 w 333"/>
                        <a:gd name="T39" fmla="*/ 99 h 200"/>
                        <a:gd name="T40" fmla="*/ 213 w 333"/>
                        <a:gd name="T41" fmla="*/ 86 h 200"/>
                        <a:gd name="T42" fmla="*/ 241 w 333"/>
                        <a:gd name="T43" fmla="*/ 82 h 200"/>
                        <a:gd name="T44" fmla="*/ 271 w 333"/>
                        <a:gd name="T45" fmla="*/ 71 h 200"/>
                        <a:gd name="T46" fmla="*/ 299 w 333"/>
                        <a:gd name="T47" fmla="*/ 56 h 200"/>
                        <a:gd name="T48" fmla="*/ 316 w 333"/>
                        <a:gd name="T49" fmla="*/ 42 h 200"/>
                        <a:gd name="T50" fmla="*/ 333 w 333"/>
                        <a:gd name="T51" fmla="*/ 27 h 200"/>
                        <a:gd name="T52" fmla="*/ 329 w 333"/>
                        <a:gd name="T53" fmla="*/ 4 h 2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3"/>
                        <a:gd name="T82" fmla="*/ 0 h 200"/>
                        <a:gd name="T83" fmla="*/ 333 w 333"/>
                        <a:gd name="T84" fmla="*/ 200 h 2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3" h="200">
                          <a:moveTo>
                            <a:pt x="329" y="4"/>
                          </a:moveTo>
                          <a:lnTo>
                            <a:pt x="318" y="0"/>
                          </a:lnTo>
                          <a:lnTo>
                            <a:pt x="323" y="19"/>
                          </a:lnTo>
                          <a:lnTo>
                            <a:pt x="310" y="38"/>
                          </a:lnTo>
                          <a:lnTo>
                            <a:pt x="282" y="52"/>
                          </a:lnTo>
                          <a:lnTo>
                            <a:pt x="236" y="69"/>
                          </a:lnTo>
                          <a:lnTo>
                            <a:pt x="211" y="71"/>
                          </a:lnTo>
                          <a:lnTo>
                            <a:pt x="176" y="90"/>
                          </a:lnTo>
                          <a:lnTo>
                            <a:pt x="155" y="95"/>
                          </a:lnTo>
                          <a:lnTo>
                            <a:pt x="132" y="124"/>
                          </a:lnTo>
                          <a:lnTo>
                            <a:pt x="121" y="144"/>
                          </a:lnTo>
                          <a:lnTo>
                            <a:pt x="91" y="172"/>
                          </a:lnTo>
                          <a:lnTo>
                            <a:pt x="32" y="192"/>
                          </a:lnTo>
                          <a:lnTo>
                            <a:pt x="0" y="196"/>
                          </a:lnTo>
                          <a:lnTo>
                            <a:pt x="58" y="200"/>
                          </a:lnTo>
                          <a:lnTo>
                            <a:pt x="112" y="200"/>
                          </a:lnTo>
                          <a:lnTo>
                            <a:pt x="140" y="174"/>
                          </a:lnTo>
                          <a:lnTo>
                            <a:pt x="149" y="143"/>
                          </a:lnTo>
                          <a:lnTo>
                            <a:pt x="162" y="118"/>
                          </a:lnTo>
                          <a:lnTo>
                            <a:pt x="181" y="99"/>
                          </a:lnTo>
                          <a:lnTo>
                            <a:pt x="213" y="86"/>
                          </a:lnTo>
                          <a:lnTo>
                            <a:pt x="241" y="82"/>
                          </a:lnTo>
                          <a:lnTo>
                            <a:pt x="271" y="71"/>
                          </a:lnTo>
                          <a:lnTo>
                            <a:pt x="299" y="56"/>
                          </a:lnTo>
                          <a:lnTo>
                            <a:pt x="316" y="42"/>
                          </a:lnTo>
                          <a:lnTo>
                            <a:pt x="333" y="27"/>
                          </a:lnTo>
                          <a:lnTo>
                            <a:pt x="329" y="4"/>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42" name="Freeform 49"/>
                  <p:cNvSpPr>
                    <a:spLocks noChangeAspect="1"/>
                  </p:cNvSpPr>
                  <p:nvPr/>
                </p:nvSpPr>
                <p:spPr bwMode="auto">
                  <a:xfrm>
                    <a:off x="3959" y="3066"/>
                    <a:ext cx="17" cy="17"/>
                  </a:xfrm>
                  <a:custGeom>
                    <a:avLst/>
                    <a:gdLst>
                      <a:gd name="T0" fmla="*/ 0 w 17"/>
                      <a:gd name="T1" fmla="*/ 0 h 17"/>
                      <a:gd name="T2" fmla="*/ 5 w 17"/>
                      <a:gd name="T3" fmla="*/ 13 h 17"/>
                      <a:gd name="T4" fmla="*/ 17 w 17"/>
                      <a:gd name="T5" fmla="*/ 17 h 17"/>
                      <a:gd name="T6" fmla="*/ 0 w 17"/>
                      <a:gd name="T7" fmla="*/ 1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5" y="13"/>
                        </a:lnTo>
                        <a:lnTo>
                          <a:pt x="17" y="17"/>
                        </a:lnTo>
                        <a:lnTo>
                          <a:pt x="0" y="17"/>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1096" name="Freeform 50"/>
              <p:cNvSpPr>
                <a:spLocks noChangeAspect="1"/>
              </p:cNvSpPr>
              <p:nvPr/>
            </p:nvSpPr>
            <p:spPr bwMode="auto">
              <a:xfrm>
                <a:off x="1490" y="820"/>
                <a:ext cx="1291" cy="1652"/>
              </a:xfrm>
              <a:custGeom>
                <a:avLst/>
                <a:gdLst>
                  <a:gd name="T0" fmla="*/ 1291 w 1291"/>
                  <a:gd name="T1" fmla="*/ 417 h 1652"/>
                  <a:gd name="T2" fmla="*/ 1284 w 1291"/>
                  <a:gd name="T3" fmla="*/ 564 h 1652"/>
                  <a:gd name="T4" fmla="*/ 1247 w 1291"/>
                  <a:gd name="T5" fmla="*/ 665 h 1652"/>
                  <a:gd name="T6" fmla="*/ 751 w 1291"/>
                  <a:gd name="T7" fmla="*/ 1254 h 1652"/>
                  <a:gd name="T8" fmla="*/ 0 w 1291"/>
                  <a:gd name="T9" fmla="*/ 1652 h 1652"/>
                  <a:gd name="T10" fmla="*/ 105 w 1291"/>
                  <a:gd name="T11" fmla="*/ 1215 h 1652"/>
                  <a:gd name="T12" fmla="*/ 191 w 1291"/>
                  <a:gd name="T13" fmla="*/ 969 h 1652"/>
                  <a:gd name="T14" fmla="*/ 236 w 1291"/>
                  <a:gd name="T15" fmla="*/ 788 h 1652"/>
                  <a:gd name="T16" fmla="*/ 296 w 1291"/>
                  <a:gd name="T17" fmla="*/ 562 h 1652"/>
                  <a:gd name="T18" fmla="*/ 362 w 1291"/>
                  <a:gd name="T19" fmla="*/ 382 h 1652"/>
                  <a:gd name="T20" fmla="*/ 432 w 1291"/>
                  <a:gd name="T21" fmla="*/ 291 h 1652"/>
                  <a:gd name="T22" fmla="*/ 442 w 1291"/>
                  <a:gd name="T23" fmla="*/ 166 h 1652"/>
                  <a:gd name="T24" fmla="*/ 507 w 1291"/>
                  <a:gd name="T25" fmla="*/ 75 h 1652"/>
                  <a:gd name="T26" fmla="*/ 663 w 1291"/>
                  <a:gd name="T27" fmla="*/ 0 h 1652"/>
                  <a:gd name="T28" fmla="*/ 854 w 1291"/>
                  <a:gd name="T29" fmla="*/ 5 h 1652"/>
                  <a:gd name="T30" fmla="*/ 1004 w 1291"/>
                  <a:gd name="T31" fmla="*/ 40 h 1652"/>
                  <a:gd name="T32" fmla="*/ 1120 w 1291"/>
                  <a:gd name="T33" fmla="*/ 95 h 1652"/>
                  <a:gd name="T34" fmla="*/ 1225 w 1291"/>
                  <a:gd name="T35" fmla="*/ 191 h 1652"/>
                  <a:gd name="T36" fmla="*/ 1276 w 1291"/>
                  <a:gd name="T37" fmla="*/ 281 h 1652"/>
                  <a:gd name="T38" fmla="*/ 1291 w 1291"/>
                  <a:gd name="T39" fmla="*/ 417 h 16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1"/>
                  <a:gd name="T61" fmla="*/ 0 h 1652"/>
                  <a:gd name="T62" fmla="*/ 1291 w 1291"/>
                  <a:gd name="T63" fmla="*/ 1652 h 16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1" h="1652">
                    <a:moveTo>
                      <a:pt x="1291" y="417"/>
                    </a:moveTo>
                    <a:lnTo>
                      <a:pt x="1284" y="564"/>
                    </a:lnTo>
                    <a:lnTo>
                      <a:pt x="1247" y="665"/>
                    </a:lnTo>
                    <a:lnTo>
                      <a:pt x="751" y="1254"/>
                    </a:lnTo>
                    <a:lnTo>
                      <a:pt x="0" y="1652"/>
                    </a:lnTo>
                    <a:lnTo>
                      <a:pt x="105" y="1215"/>
                    </a:lnTo>
                    <a:lnTo>
                      <a:pt x="191" y="969"/>
                    </a:lnTo>
                    <a:lnTo>
                      <a:pt x="236" y="788"/>
                    </a:lnTo>
                    <a:lnTo>
                      <a:pt x="296" y="562"/>
                    </a:lnTo>
                    <a:lnTo>
                      <a:pt x="362" y="382"/>
                    </a:lnTo>
                    <a:lnTo>
                      <a:pt x="432" y="291"/>
                    </a:lnTo>
                    <a:lnTo>
                      <a:pt x="442" y="166"/>
                    </a:lnTo>
                    <a:lnTo>
                      <a:pt x="507" y="75"/>
                    </a:lnTo>
                    <a:lnTo>
                      <a:pt x="663" y="0"/>
                    </a:lnTo>
                    <a:lnTo>
                      <a:pt x="854" y="5"/>
                    </a:lnTo>
                    <a:lnTo>
                      <a:pt x="1004" y="40"/>
                    </a:lnTo>
                    <a:lnTo>
                      <a:pt x="1120" y="95"/>
                    </a:lnTo>
                    <a:lnTo>
                      <a:pt x="1225" y="191"/>
                    </a:lnTo>
                    <a:lnTo>
                      <a:pt x="1276" y="281"/>
                    </a:lnTo>
                    <a:lnTo>
                      <a:pt x="1291" y="417"/>
                    </a:lnTo>
                    <a:close/>
                  </a:path>
                </a:pathLst>
              </a:custGeom>
              <a:solidFill>
                <a:srgbClr val="402000"/>
              </a:solidFill>
              <a:ln w="12700">
                <a:solidFill>
                  <a:srgbClr val="000000"/>
                </a:solidFill>
                <a:round/>
              </a:ln>
            </p:spPr>
            <p:txBody>
              <a:bodyPr/>
              <a:lstStyle/>
              <a:p>
                <a:endParaRPr lang="zh-CN" altLang="en-US"/>
              </a:p>
            </p:txBody>
          </p:sp>
          <p:sp>
            <p:nvSpPr>
              <p:cNvPr id="1097" name="Freeform 51"/>
              <p:cNvSpPr>
                <a:spLocks noChangeAspect="1"/>
              </p:cNvSpPr>
              <p:nvPr/>
            </p:nvSpPr>
            <p:spPr bwMode="auto">
              <a:xfrm>
                <a:off x="1535" y="855"/>
                <a:ext cx="1229" cy="1570"/>
              </a:xfrm>
              <a:custGeom>
                <a:avLst/>
                <a:gdLst>
                  <a:gd name="T0" fmla="*/ 981 w 1229"/>
                  <a:gd name="T1" fmla="*/ 509 h 1570"/>
                  <a:gd name="T2" fmla="*/ 972 w 1229"/>
                  <a:gd name="T3" fmla="*/ 322 h 1570"/>
                  <a:gd name="T4" fmla="*/ 918 w 1229"/>
                  <a:gd name="T5" fmla="*/ 505 h 1570"/>
                  <a:gd name="T6" fmla="*/ 913 w 1229"/>
                  <a:gd name="T7" fmla="*/ 281 h 1570"/>
                  <a:gd name="T8" fmla="*/ 869 w 1229"/>
                  <a:gd name="T9" fmla="*/ 505 h 1570"/>
                  <a:gd name="T10" fmla="*/ 888 w 1229"/>
                  <a:gd name="T11" fmla="*/ 261 h 1570"/>
                  <a:gd name="T12" fmla="*/ 828 w 1229"/>
                  <a:gd name="T13" fmla="*/ 490 h 1570"/>
                  <a:gd name="T14" fmla="*/ 823 w 1229"/>
                  <a:gd name="T15" fmla="*/ 266 h 1570"/>
                  <a:gd name="T16" fmla="*/ 808 w 1229"/>
                  <a:gd name="T17" fmla="*/ 241 h 1570"/>
                  <a:gd name="T18" fmla="*/ 767 w 1229"/>
                  <a:gd name="T19" fmla="*/ 406 h 1570"/>
                  <a:gd name="T20" fmla="*/ 737 w 1229"/>
                  <a:gd name="T21" fmla="*/ 256 h 1570"/>
                  <a:gd name="T22" fmla="*/ 702 w 1229"/>
                  <a:gd name="T23" fmla="*/ 306 h 1570"/>
                  <a:gd name="T24" fmla="*/ 712 w 1229"/>
                  <a:gd name="T25" fmla="*/ 396 h 1570"/>
                  <a:gd name="T26" fmla="*/ 658 w 1229"/>
                  <a:gd name="T27" fmla="*/ 227 h 1570"/>
                  <a:gd name="T28" fmla="*/ 572 w 1229"/>
                  <a:gd name="T29" fmla="*/ 175 h 1570"/>
                  <a:gd name="T30" fmla="*/ 632 w 1229"/>
                  <a:gd name="T31" fmla="*/ 242 h 1570"/>
                  <a:gd name="T32" fmla="*/ 647 w 1229"/>
                  <a:gd name="T33" fmla="*/ 306 h 1570"/>
                  <a:gd name="T34" fmla="*/ 662 w 1229"/>
                  <a:gd name="T35" fmla="*/ 475 h 1570"/>
                  <a:gd name="T36" fmla="*/ 624 w 1229"/>
                  <a:gd name="T37" fmla="*/ 475 h 1570"/>
                  <a:gd name="T38" fmla="*/ 590 w 1229"/>
                  <a:gd name="T39" fmla="*/ 494 h 1570"/>
                  <a:gd name="T40" fmla="*/ 531 w 1229"/>
                  <a:gd name="T41" fmla="*/ 582 h 1570"/>
                  <a:gd name="T42" fmla="*/ 496 w 1229"/>
                  <a:gd name="T43" fmla="*/ 506 h 1570"/>
                  <a:gd name="T44" fmla="*/ 426 w 1229"/>
                  <a:gd name="T45" fmla="*/ 521 h 1570"/>
                  <a:gd name="T46" fmla="*/ 396 w 1229"/>
                  <a:gd name="T47" fmla="*/ 577 h 1570"/>
                  <a:gd name="T48" fmla="*/ 436 w 1229"/>
                  <a:gd name="T49" fmla="*/ 813 h 1570"/>
                  <a:gd name="T50" fmla="*/ 421 w 1229"/>
                  <a:gd name="T51" fmla="*/ 911 h 1570"/>
                  <a:gd name="T52" fmla="*/ 383 w 1229"/>
                  <a:gd name="T53" fmla="*/ 982 h 1570"/>
                  <a:gd name="T54" fmla="*/ 353 w 1229"/>
                  <a:gd name="T55" fmla="*/ 1027 h 1570"/>
                  <a:gd name="T56" fmla="*/ 323 w 1229"/>
                  <a:gd name="T57" fmla="*/ 1046 h 1570"/>
                  <a:gd name="T58" fmla="*/ 251 w 1229"/>
                  <a:gd name="T59" fmla="*/ 1419 h 1570"/>
                  <a:gd name="T60" fmla="*/ 351 w 1229"/>
                  <a:gd name="T61" fmla="*/ 622 h 1570"/>
                  <a:gd name="T62" fmla="*/ 201 w 1229"/>
                  <a:gd name="T63" fmla="*/ 1444 h 1570"/>
                  <a:gd name="T64" fmla="*/ 306 w 1229"/>
                  <a:gd name="T65" fmla="*/ 647 h 1570"/>
                  <a:gd name="T66" fmla="*/ 156 w 1229"/>
                  <a:gd name="T67" fmla="*/ 1479 h 1570"/>
                  <a:gd name="T68" fmla="*/ 251 w 1229"/>
                  <a:gd name="T69" fmla="*/ 752 h 1570"/>
                  <a:gd name="T70" fmla="*/ 106 w 1229"/>
                  <a:gd name="T71" fmla="*/ 1515 h 1570"/>
                  <a:gd name="T72" fmla="*/ 186 w 1229"/>
                  <a:gd name="T73" fmla="*/ 968 h 1570"/>
                  <a:gd name="T74" fmla="*/ 0 w 1229"/>
                  <a:gd name="T75" fmla="*/ 1570 h 1570"/>
                  <a:gd name="T76" fmla="*/ 91 w 1229"/>
                  <a:gd name="T77" fmla="*/ 1164 h 1570"/>
                  <a:gd name="T78" fmla="*/ 161 w 1229"/>
                  <a:gd name="T79" fmla="*/ 918 h 1570"/>
                  <a:gd name="T80" fmla="*/ 236 w 1229"/>
                  <a:gd name="T81" fmla="*/ 652 h 1570"/>
                  <a:gd name="T82" fmla="*/ 331 w 1229"/>
                  <a:gd name="T83" fmla="*/ 372 h 1570"/>
                  <a:gd name="T84" fmla="*/ 416 w 1229"/>
                  <a:gd name="T85" fmla="*/ 241 h 1570"/>
                  <a:gd name="T86" fmla="*/ 416 w 1229"/>
                  <a:gd name="T87" fmla="*/ 161 h 1570"/>
                  <a:gd name="T88" fmla="*/ 491 w 1229"/>
                  <a:gd name="T89" fmla="*/ 45 h 1570"/>
                  <a:gd name="T90" fmla="*/ 592 w 1229"/>
                  <a:gd name="T91" fmla="*/ 15 h 1570"/>
                  <a:gd name="T92" fmla="*/ 737 w 1229"/>
                  <a:gd name="T93" fmla="*/ 0 h 1570"/>
                  <a:gd name="T94" fmla="*/ 868 w 1229"/>
                  <a:gd name="T95" fmla="*/ 10 h 1570"/>
                  <a:gd name="T96" fmla="*/ 997 w 1229"/>
                  <a:gd name="T97" fmla="*/ 60 h 1570"/>
                  <a:gd name="T98" fmla="*/ 1138 w 1229"/>
                  <a:gd name="T99" fmla="*/ 146 h 1570"/>
                  <a:gd name="T100" fmla="*/ 1198 w 1229"/>
                  <a:gd name="T101" fmla="*/ 231 h 1570"/>
                  <a:gd name="T102" fmla="*/ 1229 w 1229"/>
                  <a:gd name="T103" fmla="*/ 327 h 1570"/>
                  <a:gd name="T104" fmla="*/ 1229 w 1229"/>
                  <a:gd name="T105" fmla="*/ 396 h 1570"/>
                  <a:gd name="T106" fmla="*/ 1218 w 1229"/>
                  <a:gd name="T107" fmla="*/ 496 h 1570"/>
                  <a:gd name="T108" fmla="*/ 1192 w 1229"/>
                  <a:gd name="T109" fmla="*/ 371 h 1570"/>
                  <a:gd name="T110" fmla="*/ 1166 w 1229"/>
                  <a:gd name="T111" fmla="*/ 535 h 1570"/>
                  <a:gd name="T112" fmla="*/ 1148 w 1229"/>
                  <a:gd name="T113" fmla="*/ 372 h 1570"/>
                  <a:gd name="T114" fmla="*/ 1113 w 1229"/>
                  <a:gd name="T115" fmla="*/ 524 h 1570"/>
                  <a:gd name="T116" fmla="*/ 1093 w 1229"/>
                  <a:gd name="T117" fmla="*/ 337 h 1570"/>
                  <a:gd name="T118" fmla="*/ 1075 w 1229"/>
                  <a:gd name="T119" fmla="*/ 516 h 1570"/>
                  <a:gd name="T120" fmla="*/ 1048 w 1229"/>
                  <a:gd name="T121" fmla="*/ 347 h 1570"/>
                  <a:gd name="T122" fmla="*/ 1033 w 1229"/>
                  <a:gd name="T123" fmla="*/ 352 h 1570"/>
                  <a:gd name="T124" fmla="*/ 981 w 1229"/>
                  <a:gd name="T125" fmla="*/ 509 h 15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29"/>
                  <a:gd name="T190" fmla="*/ 0 h 1570"/>
                  <a:gd name="T191" fmla="*/ 1229 w 1229"/>
                  <a:gd name="T192" fmla="*/ 1570 h 157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29" h="1570">
                    <a:moveTo>
                      <a:pt x="981" y="509"/>
                    </a:moveTo>
                    <a:lnTo>
                      <a:pt x="972" y="322"/>
                    </a:lnTo>
                    <a:lnTo>
                      <a:pt x="918" y="505"/>
                    </a:lnTo>
                    <a:lnTo>
                      <a:pt x="913" y="281"/>
                    </a:lnTo>
                    <a:lnTo>
                      <a:pt x="869" y="505"/>
                    </a:lnTo>
                    <a:lnTo>
                      <a:pt x="888" y="261"/>
                    </a:lnTo>
                    <a:lnTo>
                      <a:pt x="828" y="490"/>
                    </a:lnTo>
                    <a:lnTo>
                      <a:pt x="823" y="266"/>
                    </a:lnTo>
                    <a:lnTo>
                      <a:pt x="808" y="241"/>
                    </a:lnTo>
                    <a:lnTo>
                      <a:pt x="767" y="406"/>
                    </a:lnTo>
                    <a:lnTo>
                      <a:pt x="737" y="256"/>
                    </a:lnTo>
                    <a:lnTo>
                      <a:pt x="702" y="306"/>
                    </a:lnTo>
                    <a:lnTo>
                      <a:pt x="712" y="396"/>
                    </a:lnTo>
                    <a:lnTo>
                      <a:pt x="658" y="227"/>
                    </a:lnTo>
                    <a:lnTo>
                      <a:pt x="572" y="175"/>
                    </a:lnTo>
                    <a:lnTo>
                      <a:pt x="632" y="242"/>
                    </a:lnTo>
                    <a:lnTo>
                      <a:pt x="647" y="306"/>
                    </a:lnTo>
                    <a:lnTo>
                      <a:pt x="662" y="475"/>
                    </a:lnTo>
                    <a:lnTo>
                      <a:pt x="624" y="475"/>
                    </a:lnTo>
                    <a:lnTo>
                      <a:pt x="590" y="494"/>
                    </a:lnTo>
                    <a:lnTo>
                      <a:pt x="531" y="582"/>
                    </a:lnTo>
                    <a:lnTo>
                      <a:pt x="496" y="506"/>
                    </a:lnTo>
                    <a:lnTo>
                      <a:pt x="426" y="521"/>
                    </a:lnTo>
                    <a:lnTo>
                      <a:pt x="396" y="577"/>
                    </a:lnTo>
                    <a:lnTo>
                      <a:pt x="436" y="813"/>
                    </a:lnTo>
                    <a:lnTo>
                      <a:pt x="421" y="911"/>
                    </a:lnTo>
                    <a:lnTo>
                      <a:pt x="383" y="982"/>
                    </a:lnTo>
                    <a:lnTo>
                      <a:pt x="353" y="1027"/>
                    </a:lnTo>
                    <a:lnTo>
                      <a:pt x="323" y="1046"/>
                    </a:lnTo>
                    <a:lnTo>
                      <a:pt x="251" y="1419"/>
                    </a:lnTo>
                    <a:lnTo>
                      <a:pt x="351" y="622"/>
                    </a:lnTo>
                    <a:lnTo>
                      <a:pt x="201" y="1444"/>
                    </a:lnTo>
                    <a:lnTo>
                      <a:pt x="306" y="647"/>
                    </a:lnTo>
                    <a:lnTo>
                      <a:pt x="156" y="1479"/>
                    </a:lnTo>
                    <a:lnTo>
                      <a:pt x="251" y="752"/>
                    </a:lnTo>
                    <a:lnTo>
                      <a:pt x="106" y="1515"/>
                    </a:lnTo>
                    <a:lnTo>
                      <a:pt x="186" y="968"/>
                    </a:lnTo>
                    <a:lnTo>
                      <a:pt x="0" y="1570"/>
                    </a:lnTo>
                    <a:lnTo>
                      <a:pt x="91" y="1164"/>
                    </a:lnTo>
                    <a:lnTo>
                      <a:pt x="161" y="918"/>
                    </a:lnTo>
                    <a:lnTo>
                      <a:pt x="236" y="652"/>
                    </a:lnTo>
                    <a:lnTo>
                      <a:pt x="331" y="372"/>
                    </a:lnTo>
                    <a:lnTo>
                      <a:pt x="416" y="241"/>
                    </a:lnTo>
                    <a:lnTo>
                      <a:pt x="416" y="161"/>
                    </a:lnTo>
                    <a:lnTo>
                      <a:pt x="491" y="45"/>
                    </a:lnTo>
                    <a:lnTo>
                      <a:pt x="592" y="15"/>
                    </a:lnTo>
                    <a:lnTo>
                      <a:pt x="737" y="0"/>
                    </a:lnTo>
                    <a:lnTo>
                      <a:pt x="868" y="10"/>
                    </a:lnTo>
                    <a:lnTo>
                      <a:pt x="997" y="60"/>
                    </a:lnTo>
                    <a:lnTo>
                      <a:pt x="1138" y="146"/>
                    </a:lnTo>
                    <a:lnTo>
                      <a:pt x="1198" y="231"/>
                    </a:lnTo>
                    <a:lnTo>
                      <a:pt x="1229" y="327"/>
                    </a:lnTo>
                    <a:lnTo>
                      <a:pt x="1229" y="396"/>
                    </a:lnTo>
                    <a:lnTo>
                      <a:pt x="1218" y="496"/>
                    </a:lnTo>
                    <a:lnTo>
                      <a:pt x="1192" y="371"/>
                    </a:lnTo>
                    <a:lnTo>
                      <a:pt x="1166" y="535"/>
                    </a:lnTo>
                    <a:lnTo>
                      <a:pt x="1148" y="372"/>
                    </a:lnTo>
                    <a:lnTo>
                      <a:pt x="1113" y="524"/>
                    </a:lnTo>
                    <a:lnTo>
                      <a:pt x="1093" y="337"/>
                    </a:lnTo>
                    <a:lnTo>
                      <a:pt x="1075" y="516"/>
                    </a:lnTo>
                    <a:lnTo>
                      <a:pt x="1048" y="347"/>
                    </a:lnTo>
                    <a:lnTo>
                      <a:pt x="1033" y="352"/>
                    </a:lnTo>
                    <a:lnTo>
                      <a:pt x="981" y="509"/>
                    </a:lnTo>
                    <a:close/>
                  </a:path>
                </a:pathLst>
              </a:custGeom>
              <a:solidFill>
                <a:srgbClr val="804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8" name="Freeform 52"/>
              <p:cNvSpPr>
                <a:spLocks noChangeAspect="1"/>
              </p:cNvSpPr>
              <p:nvPr/>
            </p:nvSpPr>
            <p:spPr bwMode="auto">
              <a:xfrm>
                <a:off x="1437" y="1863"/>
                <a:ext cx="2185" cy="1657"/>
              </a:xfrm>
              <a:custGeom>
                <a:avLst/>
                <a:gdLst>
                  <a:gd name="T0" fmla="*/ 859 w 2185"/>
                  <a:gd name="T1" fmla="*/ 189 h 1657"/>
                  <a:gd name="T2" fmla="*/ 964 w 2185"/>
                  <a:gd name="T3" fmla="*/ 241 h 1657"/>
                  <a:gd name="T4" fmla="*/ 1032 w 2185"/>
                  <a:gd name="T5" fmla="*/ 302 h 1657"/>
                  <a:gd name="T6" fmla="*/ 1085 w 2185"/>
                  <a:gd name="T7" fmla="*/ 414 h 1657"/>
                  <a:gd name="T8" fmla="*/ 1115 w 2185"/>
                  <a:gd name="T9" fmla="*/ 580 h 1657"/>
                  <a:gd name="T10" fmla="*/ 1205 w 2185"/>
                  <a:gd name="T11" fmla="*/ 723 h 1657"/>
                  <a:gd name="T12" fmla="*/ 1266 w 2185"/>
                  <a:gd name="T13" fmla="*/ 829 h 1657"/>
                  <a:gd name="T14" fmla="*/ 1326 w 2185"/>
                  <a:gd name="T15" fmla="*/ 912 h 1657"/>
                  <a:gd name="T16" fmla="*/ 1371 w 2185"/>
                  <a:gd name="T17" fmla="*/ 987 h 1657"/>
                  <a:gd name="T18" fmla="*/ 1469 w 2185"/>
                  <a:gd name="T19" fmla="*/ 1040 h 1657"/>
                  <a:gd name="T20" fmla="*/ 1597 w 2185"/>
                  <a:gd name="T21" fmla="*/ 1107 h 1657"/>
                  <a:gd name="T22" fmla="*/ 1786 w 2185"/>
                  <a:gd name="T23" fmla="*/ 1160 h 1657"/>
                  <a:gd name="T24" fmla="*/ 1936 w 2185"/>
                  <a:gd name="T25" fmla="*/ 1190 h 1657"/>
                  <a:gd name="T26" fmla="*/ 2185 w 2185"/>
                  <a:gd name="T27" fmla="*/ 1235 h 1657"/>
                  <a:gd name="T28" fmla="*/ 2132 w 2185"/>
                  <a:gd name="T29" fmla="*/ 1288 h 1657"/>
                  <a:gd name="T30" fmla="*/ 2087 w 2185"/>
                  <a:gd name="T31" fmla="*/ 1364 h 1657"/>
                  <a:gd name="T32" fmla="*/ 2087 w 2185"/>
                  <a:gd name="T33" fmla="*/ 1446 h 1657"/>
                  <a:gd name="T34" fmla="*/ 2117 w 2185"/>
                  <a:gd name="T35" fmla="*/ 1507 h 1657"/>
                  <a:gd name="T36" fmla="*/ 1612 w 2185"/>
                  <a:gd name="T37" fmla="*/ 1461 h 1657"/>
                  <a:gd name="T38" fmla="*/ 1424 w 2185"/>
                  <a:gd name="T39" fmla="*/ 1439 h 1657"/>
                  <a:gd name="T40" fmla="*/ 1205 w 2185"/>
                  <a:gd name="T41" fmla="*/ 1409 h 1657"/>
                  <a:gd name="T42" fmla="*/ 1108 w 2185"/>
                  <a:gd name="T43" fmla="*/ 1364 h 1657"/>
                  <a:gd name="T44" fmla="*/ 1047 w 2185"/>
                  <a:gd name="T45" fmla="*/ 1522 h 1657"/>
                  <a:gd name="T46" fmla="*/ 1047 w 2185"/>
                  <a:gd name="T47" fmla="*/ 1657 h 1657"/>
                  <a:gd name="T48" fmla="*/ 23 w 2185"/>
                  <a:gd name="T49" fmla="*/ 1657 h 1657"/>
                  <a:gd name="T50" fmla="*/ 0 w 2185"/>
                  <a:gd name="T51" fmla="*/ 1424 h 1657"/>
                  <a:gd name="T52" fmla="*/ 0 w 2185"/>
                  <a:gd name="T53" fmla="*/ 1220 h 1657"/>
                  <a:gd name="T54" fmla="*/ 8 w 2185"/>
                  <a:gd name="T55" fmla="*/ 1100 h 1657"/>
                  <a:gd name="T56" fmla="*/ 15 w 2185"/>
                  <a:gd name="T57" fmla="*/ 919 h 1657"/>
                  <a:gd name="T58" fmla="*/ 30 w 2185"/>
                  <a:gd name="T59" fmla="*/ 809 h 1657"/>
                  <a:gd name="T60" fmla="*/ 60 w 2185"/>
                  <a:gd name="T61" fmla="*/ 686 h 1657"/>
                  <a:gd name="T62" fmla="*/ 91 w 2185"/>
                  <a:gd name="T63" fmla="*/ 583 h 1657"/>
                  <a:gd name="T64" fmla="*/ 128 w 2185"/>
                  <a:gd name="T65" fmla="*/ 470 h 1657"/>
                  <a:gd name="T66" fmla="*/ 151 w 2185"/>
                  <a:gd name="T67" fmla="*/ 372 h 1657"/>
                  <a:gd name="T68" fmla="*/ 189 w 2185"/>
                  <a:gd name="T69" fmla="*/ 286 h 1657"/>
                  <a:gd name="T70" fmla="*/ 234 w 2185"/>
                  <a:gd name="T71" fmla="*/ 202 h 1657"/>
                  <a:gd name="T72" fmla="*/ 290 w 2185"/>
                  <a:gd name="T73" fmla="*/ 142 h 1657"/>
                  <a:gd name="T74" fmla="*/ 399 w 2185"/>
                  <a:gd name="T75" fmla="*/ 83 h 1657"/>
                  <a:gd name="T76" fmla="*/ 497 w 2185"/>
                  <a:gd name="T77" fmla="*/ 0 h 1657"/>
                  <a:gd name="T78" fmla="*/ 859 w 2185"/>
                  <a:gd name="T79" fmla="*/ 189 h 16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85"/>
                  <a:gd name="T121" fmla="*/ 0 h 1657"/>
                  <a:gd name="T122" fmla="*/ 2185 w 2185"/>
                  <a:gd name="T123" fmla="*/ 1657 h 16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85" h="1657">
                    <a:moveTo>
                      <a:pt x="859" y="189"/>
                    </a:moveTo>
                    <a:lnTo>
                      <a:pt x="964" y="241"/>
                    </a:lnTo>
                    <a:lnTo>
                      <a:pt x="1032" y="302"/>
                    </a:lnTo>
                    <a:lnTo>
                      <a:pt x="1085" y="414"/>
                    </a:lnTo>
                    <a:lnTo>
                      <a:pt x="1115" y="580"/>
                    </a:lnTo>
                    <a:lnTo>
                      <a:pt x="1205" y="723"/>
                    </a:lnTo>
                    <a:lnTo>
                      <a:pt x="1266" y="829"/>
                    </a:lnTo>
                    <a:lnTo>
                      <a:pt x="1326" y="912"/>
                    </a:lnTo>
                    <a:lnTo>
                      <a:pt x="1371" y="987"/>
                    </a:lnTo>
                    <a:lnTo>
                      <a:pt x="1469" y="1040"/>
                    </a:lnTo>
                    <a:lnTo>
                      <a:pt x="1597" y="1107"/>
                    </a:lnTo>
                    <a:lnTo>
                      <a:pt x="1786" y="1160"/>
                    </a:lnTo>
                    <a:lnTo>
                      <a:pt x="1936" y="1190"/>
                    </a:lnTo>
                    <a:lnTo>
                      <a:pt x="2185" y="1235"/>
                    </a:lnTo>
                    <a:lnTo>
                      <a:pt x="2132" y="1288"/>
                    </a:lnTo>
                    <a:lnTo>
                      <a:pt x="2087" y="1364"/>
                    </a:lnTo>
                    <a:lnTo>
                      <a:pt x="2087" y="1446"/>
                    </a:lnTo>
                    <a:lnTo>
                      <a:pt x="2117" y="1507"/>
                    </a:lnTo>
                    <a:lnTo>
                      <a:pt x="1612" y="1461"/>
                    </a:lnTo>
                    <a:lnTo>
                      <a:pt x="1424" y="1439"/>
                    </a:lnTo>
                    <a:lnTo>
                      <a:pt x="1205" y="1409"/>
                    </a:lnTo>
                    <a:lnTo>
                      <a:pt x="1108" y="1364"/>
                    </a:lnTo>
                    <a:lnTo>
                      <a:pt x="1047" y="1522"/>
                    </a:lnTo>
                    <a:lnTo>
                      <a:pt x="1047" y="1657"/>
                    </a:lnTo>
                    <a:lnTo>
                      <a:pt x="23" y="1657"/>
                    </a:lnTo>
                    <a:lnTo>
                      <a:pt x="0" y="1424"/>
                    </a:lnTo>
                    <a:lnTo>
                      <a:pt x="0" y="1220"/>
                    </a:lnTo>
                    <a:lnTo>
                      <a:pt x="8" y="1100"/>
                    </a:lnTo>
                    <a:lnTo>
                      <a:pt x="15" y="919"/>
                    </a:lnTo>
                    <a:lnTo>
                      <a:pt x="30" y="809"/>
                    </a:lnTo>
                    <a:lnTo>
                      <a:pt x="60" y="686"/>
                    </a:lnTo>
                    <a:lnTo>
                      <a:pt x="91" y="583"/>
                    </a:lnTo>
                    <a:lnTo>
                      <a:pt x="128" y="470"/>
                    </a:lnTo>
                    <a:lnTo>
                      <a:pt x="151" y="372"/>
                    </a:lnTo>
                    <a:lnTo>
                      <a:pt x="189" y="286"/>
                    </a:lnTo>
                    <a:lnTo>
                      <a:pt x="234" y="202"/>
                    </a:lnTo>
                    <a:lnTo>
                      <a:pt x="290" y="142"/>
                    </a:lnTo>
                    <a:lnTo>
                      <a:pt x="399" y="83"/>
                    </a:lnTo>
                    <a:lnTo>
                      <a:pt x="497" y="0"/>
                    </a:lnTo>
                    <a:lnTo>
                      <a:pt x="859" y="189"/>
                    </a:lnTo>
                    <a:close/>
                  </a:path>
                </a:pathLst>
              </a:custGeom>
              <a:solidFill>
                <a:srgbClr val="008080"/>
              </a:solidFill>
              <a:ln w="12700">
                <a:solidFill>
                  <a:srgbClr val="000000"/>
                </a:solidFill>
                <a:round/>
              </a:ln>
            </p:spPr>
            <p:txBody>
              <a:bodyPr/>
              <a:lstStyle/>
              <a:p>
                <a:endParaRPr lang="zh-CN" altLang="en-US"/>
              </a:p>
            </p:txBody>
          </p:sp>
          <p:grpSp>
            <p:nvGrpSpPr>
              <p:cNvPr id="1099" name="Group 53"/>
              <p:cNvGrpSpPr>
                <a:grpSpLocks noChangeAspect="1"/>
              </p:cNvGrpSpPr>
              <p:nvPr/>
            </p:nvGrpSpPr>
            <p:grpSpPr bwMode="auto">
              <a:xfrm>
                <a:off x="1460" y="1984"/>
                <a:ext cx="2099" cy="1534"/>
                <a:chOff x="1460" y="1984"/>
                <a:chExt cx="2099" cy="1534"/>
              </a:xfrm>
            </p:grpSpPr>
            <p:sp>
              <p:nvSpPr>
                <p:cNvPr id="1129" name="Freeform 54"/>
                <p:cNvSpPr>
                  <a:spLocks noChangeAspect="1"/>
                </p:cNvSpPr>
                <p:nvPr/>
              </p:nvSpPr>
              <p:spPr bwMode="auto">
                <a:xfrm>
                  <a:off x="1585" y="2270"/>
                  <a:ext cx="792" cy="1248"/>
                </a:xfrm>
                <a:custGeom>
                  <a:avLst/>
                  <a:gdLst>
                    <a:gd name="T0" fmla="*/ 161 w 792"/>
                    <a:gd name="T1" fmla="*/ 10 h 1248"/>
                    <a:gd name="T2" fmla="*/ 245 w 792"/>
                    <a:gd name="T3" fmla="*/ 0 h 1248"/>
                    <a:gd name="T4" fmla="*/ 311 w 792"/>
                    <a:gd name="T5" fmla="*/ 30 h 1248"/>
                    <a:gd name="T6" fmla="*/ 376 w 792"/>
                    <a:gd name="T7" fmla="*/ 85 h 1248"/>
                    <a:gd name="T8" fmla="*/ 436 w 792"/>
                    <a:gd name="T9" fmla="*/ 196 h 1248"/>
                    <a:gd name="T10" fmla="*/ 426 w 792"/>
                    <a:gd name="T11" fmla="*/ 325 h 1248"/>
                    <a:gd name="T12" fmla="*/ 411 w 792"/>
                    <a:gd name="T13" fmla="*/ 451 h 1248"/>
                    <a:gd name="T14" fmla="*/ 431 w 792"/>
                    <a:gd name="T15" fmla="*/ 682 h 1248"/>
                    <a:gd name="T16" fmla="*/ 431 w 792"/>
                    <a:gd name="T17" fmla="*/ 827 h 1248"/>
                    <a:gd name="T18" fmla="*/ 371 w 792"/>
                    <a:gd name="T19" fmla="*/ 918 h 1248"/>
                    <a:gd name="T20" fmla="*/ 469 w 792"/>
                    <a:gd name="T21" fmla="*/ 910 h 1248"/>
                    <a:gd name="T22" fmla="*/ 391 w 792"/>
                    <a:gd name="T23" fmla="*/ 947 h 1248"/>
                    <a:gd name="T24" fmla="*/ 356 w 792"/>
                    <a:gd name="T25" fmla="*/ 1007 h 1248"/>
                    <a:gd name="T26" fmla="*/ 431 w 792"/>
                    <a:gd name="T27" fmla="*/ 982 h 1248"/>
                    <a:gd name="T28" fmla="*/ 512 w 792"/>
                    <a:gd name="T29" fmla="*/ 977 h 1248"/>
                    <a:gd name="T30" fmla="*/ 436 w 792"/>
                    <a:gd name="T31" fmla="*/ 1042 h 1248"/>
                    <a:gd name="T32" fmla="*/ 381 w 792"/>
                    <a:gd name="T33" fmla="*/ 1108 h 1248"/>
                    <a:gd name="T34" fmla="*/ 461 w 792"/>
                    <a:gd name="T35" fmla="*/ 1073 h 1248"/>
                    <a:gd name="T36" fmla="*/ 542 w 792"/>
                    <a:gd name="T37" fmla="*/ 1062 h 1248"/>
                    <a:gd name="T38" fmla="*/ 567 w 792"/>
                    <a:gd name="T39" fmla="*/ 1113 h 1248"/>
                    <a:gd name="T40" fmla="*/ 603 w 792"/>
                    <a:gd name="T41" fmla="*/ 1158 h 1248"/>
                    <a:gd name="T42" fmla="*/ 671 w 792"/>
                    <a:gd name="T43" fmla="*/ 1203 h 1248"/>
                    <a:gd name="T44" fmla="*/ 792 w 792"/>
                    <a:gd name="T45" fmla="*/ 1248 h 1248"/>
                    <a:gd name="T46" fmla="*/ 138 w 792"/>
                    <a:gd name="T47" fmla="*/ 1248 h 1248"/>
                    <a:gd name="T48" fmla="*/ 25 w 792"/>
                    <a:gd name="T49" fmla="*/ 1158 h 1248"/>
                    <a:gd name="T50" fmla="*/ 20 w 792"/>
                    <a:gd name="T51" fmla="*/ 1078 h 1248"/>
                    <a:gd name="T52" fmla="*/ 10 w 792"/>
                    <a:gd name="T53" fmla="*/ 767 h 1248"/>
                    <a:gd name="T54" fmla="*/ 0 w 792"/>
                    <a:gd name="T55" fmla="*/ 371 h 1248"/>
                    <a:gd name="T56" fmla="*/ 20 w 792"/>
                    <a:gd name="T57" fmla="*/ 216 h 1248"/>
                    <a:gd name="T58" fmla="*/ 76 w 792"/>
                    <a:gd name="T59" fmla="*/ 80 h 1248"/>
                    <a:gd name="T60" fmla="*/ 161 w 792"/>
                    <a:gd name="T61" fmla="*/ 10 h 124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2"/>
                    <a:gd name="T94" fmla="*/ 0 h 1248"/>
                    <a:gd name="T95" fmla="*/ 792 w 792"/>
                    <a:gd name="T96" fmla="*/ 1248 h 124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2" h="1248">
                      <a:moveTo>
                        <a:pt x="161" y="10"/>
                      </a:moveTo>
                      <a:lnTo>
                        <a:pt x="245" y="0"/>
                      </a:lnTo>
                      <a:lnTo>
                        <a:pt x="311" y="30"/>
                      </a:lnTo>
                      <a:lnTo>
                        <a:pt x="376" y="85"/>
                      </a:lnTo>
                      <a:lnTo>
                        <a:pt x="436" y="196"/>
                      </a:lnTo>
                      <a:lnTo>
                        <a:pt x="426" y="325"/>
                      </a:lnTo>
                      <a:lnTo>
                        <a:pt x="411" y="451"/>
                      </a:lnTo>
                      <a:lnTo>
                        <a:pt x="431" y="682"/>
                      </a:lnTo>
                      <a:lnTo>
                        <a:pt x="431" y="827"/>
                      </a:lnTo>
                      <a:lnTo>
                        <a:pt x="371" y="918"/>
                      </a:lnTo>
                      <a:lnTo>
                        <a:pt x="469" y="910"/>
                      </a:lnTo>
                      <a:lnTo>
                        <a:pt x="391" y="947"/>
                      </a:lnTo>
                      <a:lnTo>
                        <a:pt x="356" y="1007"/>
                      </a:lnTo>
                      <a:lnTo>
                        <a:pt x="431" y="982"/>
                      </a:lnTo>
                      <a:lnTo>
                        <a:pt x="512" y="977"/>
                      </a:lnTo>
                      <a:lnTo>
                        <a:pt x="436" y="1042"/>
                      </a:lnTo>
                      <a:lnTo>
                        <a:pt x="381" y="1108"/>
                      </a:lnTo>
                      <a:lnTo>
                        <a:pt x="461" y="1073"/>
                      </a:lnTo>
                      <a:lnTo>
                        <a:pt x="542" y="1062"/>
                      </a:lnTo>
                      <a:lnTo>
                        <a:pt x="567" y="1113"/>
                      </a:lnTo>
                      <a:lnTo>
                        <a:pt x="603" y="1158"/>
                      </a:lnTo>
                      <a:lnTo>
                        <a:pt x="671" y="1203"/>
                      </a:lnTo>
                      <a:lnTo>
                        <a:pt x="792" y="1248"/>
                      </a:lnTo>
                      <a:lnTo>
                        <a:pt x="138" y="1248"/>
                      </a:lnTo>
                      <a:lnTo>
                        <a:pt x="25" y="1158"/>
                      </a:lnTo>
                      <a:lnTo>
                        <a:pt x="20" y="1078"/>
                      </a:lnTo>
                      <a:lnTo>
                        <a:pt x="10" y="767"/>
                      </a:lnTo>
                      <a:lnTo>
                        <a:pt x="0" y="371"/>
                      </a:lnTo>
                      <a:lnTo>
                        <a:pt x="20" y="216"/>
                      </a:lnTo>
                      <a:lnTo>
                        <a:pt x="76" y="80"/>
                      </a:lnTo>
                      <a:lnTo>
                        <a:pt x="161" y="10"/>
                      </a:lnTo>
                      <a:close/>
                    </a:path>
                  </a:pathLst>
                </a:custGeom>
                <a:solidFill>
                  <a:srgbClr val="0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0" name="Freeform 55"/>
                <p:cNvSpPr>
                  <a:spLocks noChangeAspect="1"/>
                </p:cNvSpPr>
                <p:nvPr/>
              </p:nvSpPr>
              <p:spPr bwMode="auto">
                <a:xfrm>
                  <a:off x="1460" y="1984"/>
                  <a:ext cx="1128" cy="1527"/>
                </a:xfrm>
                <a:custGeom>
                  <a:avLst/>
                  <a:gdLst>
                    <a:gd name="T0" fmla="*/ 775 w 1128"/>
                    <a:gd name="T1" fmla="*/ 339 h 1527"/>
                    <a:gd name="T2" fmla="*/ 747 w 1128"/>
                    <a:gd name="T3" fmla="*/ 471 h 1527"/>
                    <a:gd name="T4" fmla="*/ 672 w 1128"/>
                    <a:gd name="T5" fmla="*/ 431 h 1527"/>
                    <a:gd name="T6" fmla="*/ 611 w 1128"/>
                    <a:gd name="T7" fmla="*/ 385 h 1527"/>
                    <a:gd name="T8" fmla="*/ 541 w 1128"/>
                    <a:gd name="T9" fmla="*/ 321 h 1527"/>
                    <a:gd name="T10" fmla="*/ 476 w 1128"/>
                    <a:gd name="T11" fmla="*/ 246 h 1527"/>
                    <a:gd name="T12" fmla="*/ 426 w 1128"/>
                    <a:gd name="T13" fmla="*/ 181 h 1527"/>
                    <a:gd name="T14" fmla="*/ 391 w 1128"/>
                    <a:gd name="T15" fmla="*/ 105 h 1527"/>
                    <a:gd name="T16" fmla="*/ 375 w 1128"/>
                    <a:gd name="T17" fmla="*/ 0 h 1527"/>
                    <a:gd name="T18" fmla="*/ 279 w 1128"/>
                    <a:gd name="T19" fmla="*/ 52 h 1527"/>
                    <a:gd name="T20" fmla="*/ 203 w 1128"/>
                    <a:gd name="T21" fmla="*/ 165 h 1527"/>
                    <a:gd name="T22" fmla="*/ 145 w 1128"/>
                    <a:gd name="T23" fmla="*/ 316 h 1527"/>
                    <a:gd name="T24" fmla="*/ 55 w 1128"/>
                    <a:gd name="T25" fmla="*/ 561 h 1527"/>
                    <a:gd name="T26" fmla="*/ 20 w 1128"/>
                    <a:gd name="T27" fmla="*/ 772 h 1527"/>
                    <a:gd name="T28" fmla="*/ 0 w 1128"/>
                    <a:gd name="T29" fmla="*/ 1008 h 1527"/>
                    <a:gd name="T30" fmla="*/ 0 w 1128"/>
                    <a:gd name="T31" fmla="*/ 1223 h 1527"/>
                    <a:gd name="T32" fmla="*/ 5 w 1128"/>
                    <a:gd name="T33" fmla="*/ 1409 h 1527"/>
                    <a:gd name="T34" fmla="*/ 20 w 1128"/>
                    <a:gd name="T35" fmla="*/ 1519 h 1527"/>
                    <a:gd name="T36" fmla="*/ 211 w 1128"/>
                    <a:gd name="T37" fmla="*/ 1519 h 1527"/>
                    <a:gd name="T38" fmla="*/ 135 w 1128"/>
                    <a:gd name="T39" fmla="*/ 1469 h 1527"/>
                    <a:gd name="T40" fmla="*/ 120 w 1128"/>
                    <a:gd name="T41" fmla="*/ 1303 h 1527"/>
                    <a:gd name="T42" fmla="*/ 115 w 1128"/>
                    <a:gd name="T43" fmla="*/ 1088 h 1527"/>
                    <a:gd name="T44" fmla="*/ 120 w 1128"/>
                    <a:gd name="T45" fmla="*/ 737 h 1527"/>
                    <a:gd name="T46" fmla="*/ 150 w 1128"/>
                    <a:gd name="T47" fmla="*/ 526 h 1527"/>
                    <a:gd name="T48" fmla="*/ 196 w 1128"/>
                    <a:gd name="T49" fmla="*/ 361 h 1527"/>
                    <a:gd name="T50" fmla="*/ 279 w 1128"/>
                    <a:gd name="T51" fmla="*/ 271 h 1527"/>
                    <a:gd name="T52" fmla="*/ 335 w 1128"/>
                    <a:gd name="T53" fmla="*/ 261 h 1527"/>
                    <a:gd name="T54" fmla="*/ 426 w 1128"/>
                    <a:gd name="T55" fmla="*/ 281 h 1527"/>
                    <a:gd name="T56" fmla="*/ 481 w 1128"/>
                    <a:gd name="T57" fmla="*/ 316 h 1527"/>
                    <a:gd name="T58" fmla="*/ 531 w 1128"/>
                    <a:gd name="T59" fmla="*/ 361 h 1527"/>
                    <a:gd name="T60" fmla="*/ 571 w 1128"/>
                    <a:gd name="T61" fmla="*/ 441 h 1527"/>
                    <a:gd name="T62" fmla="*/ 586 w 1128"/>
                    <a:gd name="T63" fmla="*/ 541 h 1527"/>
                    <a:gd name="T64" fmla="*/ 561 w 1128"/>
                    <a:gd name="T65" fmla="*/ 702 h 1527"/>
                    <a:gd name="T66" fmla="*/ 571 w 1128"/>
                    <a:gd name="T67" fmla="*/ 832 h 1527"/>
                    <a:gd name="T68" fmla="*/ 581 w 1128"/>
                    <a:gd name="T69" fmla="*/ 993 h 1527"/>
                    <a:gd name="T70" fmla="*/ 586 w 1128"/>
                    <a:gd name="T71" fmla="*/ 1108 h 1527"/>
                    <a:gd name="T72" fmla="*/ 576 w 1128"/>
                    <a:gd name="T73" fmla="*/ 1163 h 1527"/>
                    <a:gd name="T74" fmla="*/ 624 w 1128"/>
                    <a:gd name="T75" fmla="*/ 1195 h 1527"/>
                    <a:gd name="T76" fmla="*/ 617 w 1128"/>
                    <a:gd name="T77" fmla="*/ 1238 h 1527"/>
                    <a:gd name="T78" fmla="*/ 672 w 1128"/>
                    <a:gd name="T79" fmla="*/ 1273 h 1527"/>
                    <a:gd name="T80" fmla="*/ 662 w 1128"/>
                    <a:gd name="T81" fmla="*/ 1308 h 1527"/>
                    <a:gd name="T82" fmla="*/ 729 w 1128"/>
                    <a:gd name="T83" fmla="*/ 1376 h 1527"/>
                    <a:gd name="T84" fmla="*/ 790 w 1128"/>
                    <a:gd name="T85" fmla="*/ 1436 h 1527"/>
                    <a:gd name="T86" fmla="*/ 992 w 1128"/>
                    <a:gd name="T87" fmla="*/ 1527 h 1527"/>
                    <a:gd name="T88" fmla="*/ 992 w 1128"/>
                    <a:gd name="T89" fmla="*/ 1424 h 1527"/>
                    <a:gd name="T90" fmla="*/ 1060 w 1128"/>
                    <a:gd name="T91" fmla="*/ 1233 h 1527"/>
                    <a:gd name="T92" fmla="*/ 1128 w 1128"/>
                    <a:gd name="T93" fmla="*/ 985 h 1527"/>
                    <a:gd name="T94" fmla="*/ 1105 w 1128"/>
                    <a:gd name="T95" fmla="*/ 805 h 1527"/>
                    <a:gd name="T96" fmla="*/ 1015 w 1128"/>
                    <a:gd name="T97" fmla="*/ 609 h 1527"/>
                    <a:gd name="T98" fmla="*/ 1000 w 1128"/>
                    <a:gd name="T99" fmla="*/ 390 h 1527"/>
                    <a:gd name="T100" fmla="*/ 970 w 1128"/>
                    <a:gd name="T101" fmla="*/ 241 h 1527"/>
                    <a:gd name="T102" fmla="*/ 922 w 1128"/>
                    <a:gd name="T103" fmla="*/ 130 h 1527"/>
                    <a:gd name="T104" fmla="*/ 862 w 1128"/>
                    <a:gd name="T105" fmla="*/ 105 h 1527"/>
                    <a:gd name="T106" fmla="*/ 907 w 1128"/>
                    <a:gd name="T107" fmla="*/ 175 h 1527"/>
                    <a:gd name="T108" fmla="*/ 922 w 1128"/>
                    <a:gd name="T109" fmla="*/ 256 h 1527"/>
                    <a:gd name="T110" fmla="*/ 924 w 1128"/>
                    <a:gd name="T111" fmla="*/ 331 h 1527"/>
                    <a:gd name="T112" fmla="*/ 902 w 1128"/>
                    <a:gd name="T113" fmla="*/ 405 h 1527"/>
                    <a:gd name="T114" fmla="*/ 775 w 1128"/>
                    <a:gd name="T115" fmla="*/ 339 h 15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1527"/>
                    <a:gd name="T176" fmla="*/ 1128 w 1128"/>
                    <a:gd name="T177" fmla="*/ 1527 h 15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1527">
                      <a:moveTo>
                        <a:pt x="775" y="339"/>
                      </a:moveTo>
                      <a:lnTo>
                        <a:pt x="747" y="471"/>
                      </a:lnTo>
                      <a:lnTo>
                        <a:pt x="672" y="431"/>
                      </a:lnTo>
                      <a:lnTo>
                        <a:pt x="611" y="385"/>
                      </a:lnTo>
                      <a:lnTo>
                        <a:pt x="541" y="321"/>
                      </a:lnTo>
                      <a:lnTo>
                        <a:pt x="476" y="246"/>
                      </a:lnTo>
                      <a:lnTo>
                        <a:pt x="426" y="181"/>
                      </a:lnTo>
                      <a:lnTo>
                        <a:pt x="391" y="105"/>
                      </a:lnTo>
                      <a:lnTo>
                        <a:pt x="375" y="0"/>
                      </a:lnTo>
                      <a:lnTo>
                        <a:pt x="279" y="52"/>
                      </a:lnTo>
                      <a:lnTo>
                        <a:pt x="203" y="165"/>
                      </a:lnTo>
                      <a:lnTo>
                        <a:pt x="145" y="316"/>
                      </a:lnTo>
                      <a:lnTo>
                        <a:pt x="55" y="561"/>
                      </a:lnTo>
                      <a:lnTo>
                        <a:pt x="20" y="772"/>
                      </a:lnTo>
                      <a:lnTo>
                        <a:pt x="0" y="1008"/>
                      </a:lnTo>
                      <a:lnTo>
                        <a:pt x="0" y="1223"/>
                      </a:lnTo>
                      <a:lnTo>
                        <a:pt x="5" y="1409"/>
                      </a:lnTo>
                      <a:lnTo>
                        <a:pt x="20" y="1519"/>
                      </a:lnTo>
                      <a:lnTo>
                        <a:pt x="211" y="1519"/>
                      </a:lnTo>
                      <a:lnTo>
                        <a:pt x="135" y="1469"/>
                      </a:lnTo>
                      <a:lnTo>
                        <a:pt x="120" y="1303"/>
                      </a:lnTo>
                      <a:lnTo>
                        <a:pt x="115" y="1088"/>
                      </a:lnTo>
                      <a:lnTo>
                        <a:pt x="120" y="737"/>
                      </a:lnTo>
                      <a:lnTo>
                        <a:pt x="150" y="526"/>
                      </a:lnTo>
                      <a:lnTo>
                        <a:pt x="196" y="361"/>
                      </a:lnTo>
                      <a:lnTo>
                        <a:pt x="279" y="271"/>
                      </a:lnTo>
                      <a:lnTo>
                        <a:pt x="335" y="261"/>
                      </a:lnTo>
                      <a:lnTo>
                        <a:pt x="426" y="281"/>
                      </a:lnTo>
                      <a:lnTo>
                        <a:pt x="481" y="316"/>
                      </a:lnTo>
                      <a:lnTo>
                        <a:pt x="531" y="361"/>
                      </a:lnTo>
                      <a:lnTo>
                        <a:pt x="571" y="441"/>
                      </a:lnTo>
                      <a:lnTo>
                        <a:pt x="586" y="541"/>
                      </a:lnTo>
                      <a:lnTo>
                        <a:pt x="561" y="702"/>
                      </a:lnTo>
                      <a:lnTo>
                        <a:pt x="571" y="832"/>
                      </a:lnTo>
                      <a:lnTo>
                        <a:pt x="581" y="993"/>
                      </a:lnTo>
                      <a:lnTo>
                        <a:pt x="586" y="1108"/>
                      </a:lnTo>
                      <a:lnTo>
                        <a:pt x="576" y="1163"/>
                      </a:lnTo>
                      <a:lnTo>
                        <a:pt x="624" y="1195"/>
                      </a:lnTo>
                      <a:lnTo>
                        <a:pt x="617" y="1238"/>
                      </a:lnTo>
                      <a:lnTo>
                        <a:pt x="672" y="1273"/>
                      </a:lnTo>
                      <a:lnTo>
                        <a:pt x="662" y="1308"/>
                      </a:lnTo>
                      <a:lnTo>
                        <a:pt x="729" y="1376"/>
                      </a:lnTo>
                      <a:lnTo>
                        <a:pt x="790" y="1436"/>
                      </a:lnTo>
                      <a:lnTo>
                        <a:pt x="992" y="1527"/>
                      </a:lnTo>
                      <a:lnTo>
                        <a:pt x="992" y="1424"/>
                      </a:lnTo>
                      <a:lnTo>
                        <a:pt x="1060" y="1233"/>
                      </a:lnTo>
                      <a:lnTo>
                        <a:pt x="1128" y="985"/>
                      </a:lnTo>
                      <a:lnTo>
                        <a:pt x="1105" y="805"/>
                      </a:lnTo>
                      <a:lnTo>
                        <a:pt x="1015" y="609"/>
                      </a:lnTo>
                      <a:lnTo>
                        <a:pt x="1000" y="390"/>
                      </a:lnTo>
                      <a:lnTo>
                        <a:pt x="970" y="241"/>
                      </a:lnTo>
                      <a:lnTo>
                        <a:pt x="922" y="130"/>
                      </a:lnTo>
                      <a:lnTo>
                        <a:pt x="862" y="105"/>
                      </a:lnTo>
                      <a:lnTo>
                        <a:pt x="907" y="175"/>
                      </a:lnTo>
                      <a:lnTo>
                        <a:pt x="922" y="256"/>
                      </a:lnTo>
                      <a:lnTo>
                        <a:pt x="924" y="331"/>
                      </a:lnTo>
                      <a:lnTo>
                        <a:pt x="902" y="405"/>
                      </a:lnTo>
                      <a:lnTo>
                        <a:pt x="775" y="339"/>
                      </a:lnTo>
                      <a:close/>
                    </a:path>
                  </a:pathLst>
                </a:custGeom>
                <a:solidFill>
                  <a:srgbClr val="0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1" name="Freeform 56"/>
                <p:cNvSpPr>
                  <a:spLocks noChangeAspect="1"/>
                </p:cNvSpPr>
                <p:nvPr/>
              </p:nvSpPr>
              <p:spPr bwMode="auto">
                <a:xfrm>
                  <a:off x="2386" y="2112"/>
                  <a:ext cx="1173" cy="1210"/>
                </a:xfrm>
                <a:custGeom>
                  <a:avLst/>
                  <a:gdLst>
                    <a:gd name="T0" fmla="*/ 1173 w 1173"/>
                    <a:gd name="T1" fmla="*/ 992 h 1210"/>
                    <a:gd name="T2" fmla="*/ 1128 w 1173"/>
                    <a:gd name="T3" fmla="*/ 1052 h 1210"/>
                    <a:gd name="T4" fmla="*/ 1113 w 1173"/>
                    <a:gd name="T5" fmla="*/ 1135 h 1210"/>
                    <a:gd name="T6" fmla="*/ 1113 w 1173"/>
                    <a:gd name="T7" fmla="*/ 1210 h 1210"/>
                    <a:gd name="T8" fmla="*/ 301 w 1173"/>
                    <a:gd name="T9" fmla="*/ 1135 h 1210"/>
                    <a:gd name="T10" fmla="*/ 211 w 1173"/>
                    <a:gd name="T11" fmla="*/ 1113 h 1210"/>
                    <a:gd name="T12" fmla="*/ 181 w 1173"/>
                    <a:gd name="T13" fmla="*/ 1075 h 1210"/>
                    <a:gd name="T14" fmla="*/ 211 w 1173"/>
                    <a:gd name="T15" fmla="*/ 947 h 1210"/>
                    <a:gd name="T16" fmla="*/ 241 w 1173"/>
                    <a:gd name="T17" fmla="*/ 857 h 1210"/>
                    <a:gd name="T18" fmla="*/ 226 w 1173"/>
                    <a:gd name="T19" fmla="*/ 737 h 1210"/>
                    <a:gd name="T20" fmla="*/ 196 w 1173"/>
                    <a:gd name="T21" fmla="*/ 631 h 1210"/>
                    <a:gd name="T22" fmla="*/ 151 w 1173"/>
                    <a:gd name="T23" fmla="*/ 549 h 1210"/>
                    <a:gd name="T24" fmla="*/ 128 w 1173"/>
                    <a:gd name="T25" fmla="*/ 503 h 1210"/>
                    <a:gd name="T26" fmla="*/ 151 w 1173"/>
                    <a:gd name="T27" fmla="*/ 413 h 1210"/>
                    <a:gd name="T28" fmla="*/ 143 w 1173"/>
                    <a:gd name="T29" fmla="*/ 383 h 1210"/>
                    <a:gd name="T30" fmla="*/ 128 w 1173"/>
                    <a:gd name="T31" fmla="*/ 443 h 1210"/>
                    <a:gd name="T32" fmla="*/ 121 w 1173"/>
                    <a:gd name="T33" fmla="*/ 466 h 1210"/>
                    <a:gd name="T34" fmla="*/ 106 w 1173"/>
                    <a:gd name="T35" fmla="*/ 353 h 1210"/>
                    <a:gd name="T36" fmla="*/ 98 w 1173"/>
                    <a:gd name="T37" fmla="*/ 256 h 1210"/>
                    <a:gd name="T38" fmla="*/ 83 w 1173"/>
                    <a:gd name="T39" fmla="*/ 135 h 1210"/>
                    <a:gd name="T40" fmla="*/ 30 w 1173"/>
                    <a:gd name="T41" fmla="*/ 53 h 1210"/>
                    <a:gd name="T42" fmla="*/ 23 w 1173"/>
                    <a:gd name="T43" fmla="*/ 37 h 1210"/>
                    <a:gd name="T44" fmla="*/ 0 w 1173"/>
                    <a:gd name="T45" fmla="*/ 0 h 1210"/>
                    <a:gd name="T46" fmla="*/ 68 w 1173"/>
                    <a:gd name="T47" fmla="*/ 60 h 1210"/>
                    <a:gd name="T48" fmla="*/ 91 w 1173"/>
                    <a:gd name="T49" fmla="*/ 113 h 1210"/>
                    <a:gd name="T50" fmla="*/ 136 w 1173"/>
                    <a:gd name="T51" fmla="*/ 188 h 1210"/>
                    <a:gd name="T52" fmla="*/ 128 w 1173"/>
                    <a:gd name="T53" fmla="*/ 233 h 1210"/>
                    <a:gd name="T54" fmla="*/ 143 w 1173"/>
                    <a:gd name="T55" fmla="*/ 308 h 1210"/>
                    <a:gd name="T56" fmla="*/ 174 w 1173"/>
                    <a:gd name="T57" fmla="*/ 383 h 1210"/>
                    <a:gd name="T58" fmla="*/ 241 w 1173"/>
                    <a:gd name="T59" fmla="*/ 488 h 1210"/>
                    <a:gd name="T60" fmla="*/ 316 w 1173"/>
                    <a:gd name="T61" fmla="*/ 616 h 1210"/>
                    <a:gd name="T62" fmla="*/ 353 w 1173"/>
                    <a:gd name="T63" fmla="*/ 647 h 1210"/>
                    <a:gd name="T64" fmla="*/ 316 w 1173"/>
                    <a:gd name="T65" fmla="*/ 677 h 1210"/>
                    <a:gd name="T66" fmla="*/ 279 w 1173"/>
                    <a:gd name="T67" fmla="*/ 729 h 1210"/>
                    <a:gd name="T68" fmla="*/ 256 w 1173"/>
                    <a:gd name="T69" fmla="*/ 790 h 1210"/>
                    <a:gd name="T70" fmla="*/ 301 w 1173"/>
                    <a:gd name="T71" fmla="*/ 729 h 1210"/>
                    <a:gd name="T72" fmla="*/ 338 w 1173"/>
                    <a:gd name="T73" fmla="*/ 692 h 1210"/>
                    <a:gd name="T74" fmla="*/ 368 w 1173"/>
                    <a:gd name="T75" fmla="*/ 677 h 1210"/>
                    <a:gd name="T76" fmla="*/ 406 w 1173"/>
                    <a:gd name="T77" fmla="*/ 729 h 1210"/>
                    <a:gd name="T78" fmla="*/ 361 w 1173"/>
                    <a:gd name="T79" fmla="*/ 760 h 1210"/>
                    <a:gd name="T80" fmla="*/ 293 w 1173"/>
                    <a:gd name="T81" fmla="*/ 797 h 1210"/>
                    <a:gd name="T82" fmla="*/ 256 w 1173"/>
                    <a:gd name="T83" fmla="*/ 850 h 1210"/>
                    <a:gd name="T84" fmla="*/ 241 w 1173"/>
                    <a:gd name="T85" fmla="*/ 888 h 1210"/>
                    <a:gd name="T86" fmla="*/ 293 w 1173"/>
                    <a:gd name="T87" fmla="*/ 835 h 1210"/>
                    <a:gd name="T88" fmla="*/ 346 w 1173"/>
                    <a:gd name="T89" fmla="*/ 790 h 1210"/>
                    <a:gd name="T90" fmla="*/ 406 w 1173"/>
                    <a:gd name="T91" fmla="*/ 760 h 1210"/>
                    <a:gd name="T92" fmla="*/ 481 w 1173"/>
                    <a:gd name="T93" fmla="*/ 797 h 1210"/>
                    <a:gd name="T94" fmla="*/ 542 w 1173"/>
                    <a:gd name="T95" fmla="*/ 842 h 1210"/>
                    <a:gd name="T96" fmla="*/ 617 w 1173"/>
                    <a:gd name="T97" fmla="*/ 872 h 1210"/>
                    <a:gd name="T98" fmla="*/ 534 w 1173"/>
                    <a:gd name="T99" fmla="*/ 880 h 1210"/>
                    <a:gd name="T100" fmla="*/ 399 w 1173"/>
                    <a:gd name="T101" fmla="*/ 954 h 1210"/>
                    <a:gd name="T102" fmla="*/ 519 w 1173"/>
                    <a:gd name="T103" fmla="*/ 917 h 1210"/>
                    <a:gd name="T104" fmla="*/ 602 w 1173"/>
                    <a:gd name="T105" fmla="*/ 895 h 1210"/>
                    <a:gd name="T106" fmla="*/ 685 w 1173"/>
                    <a:gd name="T107" fmla="*/ 895 h 1210"/>
                    <a:gd name="T108" fmla="*/ 798 w 1173"/>
                    <a:gd name="T109" fmla="*/ 917 h 1210"/>
                    <a:gd name="T110" fmla="*/ 932 w 1173"/>
                    <a:gd name="T111" fmla="*/ 947 h 1210"/>
                    <a:gd name="T112" fmla="*/ 1173 w 1173"/>
                    <a:gd name="T113" fmla="*/ 992 h 12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3"/>
                    <a:gd name="T172" fmla="*/ 0 h 1210"/>
                    <a:gd name="T173" fmla="*/ 1173 w 1173"/>
                    <a:gd name="T174" fmla="*/ 1210 h 12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3" h="1210">
                      <a:moveTo>
                        <a:pt x="1173" y="992"/>
                      </a:moveTo>
                      <a:lnTo>
                        <a:pt x="1128" y="1052"/>
                      </a:lnTo>
                      <a:lnTo>
                        <a:pt x="1113" y="1135"/>
                      </a:lnTo>
                      <a:lnTo>
                        <a:pt x="1113" y="1210"/>
                      </a:lnTo>
                      <a:lnTo>
                        <a:pt x="301" y="1135"/>
                      </a:lnTo>
                      <a:lnTo>
                        <a:pt x="211" y="1113"/>
                      </a:lnTo>
                      <a:lnTo>
                        <a:pt x="181" y="1075"/>
                      </a:lnTo>
                      <a:lnTo>
                        <a:pt x="211" y="947"/>
                      </a:lnTo>
                      <a:lnTo>
                        <a:pt x="241" y="857"/>
                      </a:lnTo>
                      <a:lnTo>
                        <a:pt x="226" y="737"/>
                      </a:lnTo>
                      <a:lnTo>
                        <a:pt x="196" y="631"/>
                      </a:lnTo>
                      <a:lnTo>
                        <a:pt x="151" y="549"/>
                      </a:lnTo>
                      <a:lnTo>
                        <a:pt x="128" y="503"/>
                      </a:lnTo>
                      <a:lnTo>
                        <a:pt x="151" y="413"/>
                      </a:lnTo>
                      <a:lnTo>
                        <a:pt x="143" y="383"/>
                      </a:lnTo>
                      <a:lnTo>
                        <a:pt x="128" y="443"/>
                      </a:lnTo>
                      <a:lnTo>
                        <a:pt x="121" y="466"/>
                      </a:lnTo>
                      <a:lnTo>
                        <a:pt x="106" y="353"/>
                      </a:lnTo>
                      <a:lnTo>
                        <a:pt x="98" y="256"/>
                      </a:lnTo>
                      <a:lnTo>
                        <a:pt x="83" y="135"/>
                      </a:lnTo>
                      <a:lnTo>
                        <a:pt x="30" y="53"/>
                      </a:lnTo>
                      <a:lnTo>
                        <a:pt x="23" y="37"/>
                      </a:lnTo>
                      <a:lnTo>
                        <a:pt x="0" y="0"/>
                      </a:lnTo>
                      <a:lnTo>
                        <a:pt x="68" y="60"/>
                      </a:lnTo>
                      <a:lnTo>
                        <a:pt x="91" y="113"/>
                      </a:lnTo>
                      <a:lnTo>
                        <a:pt x="136" y="188"/>
                      </a:lnTo>
                      <a:lnTo>
                        <a:pt x="128" y="233"/>
                      </a:lnTo>
                      <a:lnTo>
                        <a:pt x="143" y="308"/>
                      </a:lnTo>
                      <a:lnTo>
                        <a:pt x="174" y="383"/>
                      </a:lnTo>
                      <a:lnTo>
                        <a:pt x="241" y="488"/>
                      </a:lnTo>
                      <a:lnTo>
                        <a:pt x="316" y="616"/>
                      </a:lnTo>
                      <a:lnTo>
                        <a:pt x="353" y="647"/>
                      </a:lnTo>
                      <a:lnTo>
                        <a:pt x="316" y="677"/>
                      </a:lnTo>
                      <a:lnTo>
                        <a:pt x="279" y="729"/>
                      </a:lnTo>
                      <a:lnTo>
                        <a:pt x="256" y="790"/>
                      </a:lnTo>
                      <a:lnTo>
                        <a:pt x="301" y="729"/>
                      </a:lnTo>
                      <a:lnTo>
                        <a:pt x="338" y="692"/>
                      </a:lnTo>
                      <a:lnTo>
                        <a:pt x="368" y="677"/>
                      </a:lnTo>
                      <a:lnTo>
                        <a:pt x="406" y="729"/>
                      </a:lnTo>
                      <a:lnTo>
                        <a:pt x="361" y="760"/>
                      </a:lnTo>
                      <a:lnTo>
                        <a:pt x="293" y="797"/>
                      </a:lnTo>
                      <a:lnTo>
                        <a:pt x="256" y="850"/>
                      </a:lnTo>
                      <a:lnTo>
                        <a:pt x="241" y="888"/>
                      </a:lnTo>
                      <a:lnTo>
                        <a:pt x="293" y="835"/>
                      </a:lnTo>
                      <a:lnTo>
                        <a:pt x="346" y="790"/>
                      </a:lnTo>
                      <a:lnTo>
                        <a:pt x="406" y="760"/>
                      </a:lnTo>
                      <a:lnTo>
                        <a:pt x="481" y="797"/>
                      </a:lnTo>
                      <a:lnTo>
                        <a:pt x="542" y="842"/>
                      </a:lnTo>
                      <a:lnTo>
                        <a:pt x="617" y="872"/>
                      </a:lnTo>
                      <a:lnTo>
                        <a:pt x="534" y="880"/>
                      </a:lnTo>
                      <a:lnTo>
                        <a:pt x="399" y="954"/>
                      </a:lnTo>
                      <a:lnTo>
                        <a:pt x="519" y="917"/>
                      </a:lnTo>
                      <a:lnTo>
                        <a:pt x="602" y="895"/>
                      </a:lnTo>
                      <a:lnTo>
                        <a:pt x="685" y="895"/>
                      </a:lnTo>
                      <a:lnTo>
                        <a:pt x="798" y="917"/>
                      </a:lnTo>
                      <a:lnTo>
                        <a:pt x="932" y="947"/>
                      </a:lnTo>
                      <a:lnTo>
                        <a:pt x="1173" y="992"/>
                      </a:lnTo>
                      <a:close/>
                    </a:path>
                  </a:pathLst>
                </a:custGeom>
                <a:solidFill>
                  <a:srgbClr val="0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2" name="Oval 57"/>
                <p:cNvSpPr>
                  <a:spLocks noChangeAspect="1" noChangeArrowheads="1"/>
                </p:cNvSpPr>
                <p:nvPr/>
              </p:nvSpPr>
              <p:spPr bwMode="auto">
                <a:xfrm>
                  <a:off x="2278" y="2466"/>
                  <a:ext cx="60"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3" name="Oval 58"/>
                <p:cNvSpPr>
                  <a:spLocks noChangeAspect="1" noChangeArrowheads="1"/>
                </p:cNvSpPr>
                <p:nvPr/>
              </p:nvSpPr>
              <p:spPr bwMode="auto">
                <a:xfrm>
                  <a:off x="2354" y="2637"/>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4" name="Oval 59"/>
                <p:cNvSpPr>
                  <a:spLocks noChangeAspect="1" noChangeArrowheads="1"/>
                </p:cNvSpPr>
                <p:nvPr/>
              </p:nvSpPr>
              <p:spPr bwMode="auto">
                <a:xfrm>
                  <a:off x="2399" y="2802"/>
                  <a:ext cx="59" cy="75"/>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5" name="Oval 60"/>
                <p:cNvSpPr>
                  <a:spLocks noChangeAspect="1" noChangeArrowheads="1"/>
                </p:cNvSpPr>
                <p:nvPr/>
              </p:nvSpPr>
              <p:spPr bwMode="auto">
                <a:xfrm>
                  <a:off x="2414" y="2963"/>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6" name="Oval 61"/>
                <p:cNvSpPr>
                  <a:spLocks noChangeAspect="1" noChangeArrowheads="1"/>
                </p:cNvSpPr>
                <p:nvPr/>
              </p:nvSpPr>
              <p:spPr bwMode="auto">
                <a:xfrm>
                  <a:off x="2389" y="3159"/>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7" name="Oval 62"/>
                <p:cNvSpPr>
                  <a:spLocks noChangeAspect="1" noChangeArrowheads="1"/>
                </p:cNvSpPr>
                <p:nvPr/>
              </p:nvSpPr>
              <p:spPr bwMode="auto">
                <a:xfrm>
                  <a:off x="2344" y="3350"/>
                  <a:ext cx="59" cy="74"/>
                </a:xfrm>
                <a:prstGeom prst="ellipse">
                  <a:avLst/>
                </a:prstGeom>
                <a:solidFill>
                  <a:srgbClr val="0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00" name="Group 63"/>
              <p:cNvGrpSpPr>
                <a:grpSpLocks noChangeAspect="1"/>
              </p:cNvGrpSpPr>
              <p:nvPr/>
            </p:nvGrpSpPr>
            <p:grpSpPr bwMode="auto">
              <a:xfrm>
                <a:off x="1912" y="1099"/>
                <a:ext cx="879" cy="1173"/>
                <a:chOff x="1912" y="1099"/>
                <a:chExt cx="879" cy="1173"/>
              </a:xfrm>
            </p:grpSpPr>
            <p:sp>
              <p:nvSpPr>
                <p:cNvPr id="1101" name="Freeform 64"/>
                <p:cNvSpPr>
                  <a:spLocks noChangeAspect="1"/>
                </p:cNvSpPr>
                <p:nvPr/>
              </p:nvSpPr>
              <p:spPr bwMode="auto">
                <a:xfrm>
                  <a:off x="1912" y="1576"/>
                  <a:ext cx="452" cy="696"/>
                </a:xfrm>
                <a:custGeom>
                  <a:avLst/>
                  <a:gdLst>
                    <a:gd name="T0" fmla="*/ 452 w 452"/>
                    <a:gd name="T1" fmla="*/ 422 h 696"/>
                    <a:gd name="T2" fmla="*/ 403 w 452"/>
                    <a:gd name="T3" fmla="*/ 486 h 696"/>
                    <a:gd name="T4" fmla="*/ 380 w 452"/>
                    <a:gd name="T5" fmla="*/ 546 h 696"/>
                    <a:gd name="T6" fmla="*/ 391 w 452"/>
                    <a:gd name="T7" fmla="*/ 629 h 696"/>
                    <a:gd name="T8" fmla="*/ 373 w 452"/>
                    <a:gd name="T9" fmla="*/ 678 h 696"/>
                    <a:gd name="T10" fmla="*/ 331 w 452"/>
                    <a:gd name="T11" fmla="*/ 696 h 696"/>
                    <a:gd name="T12" fmla="*/ 271 w 452"/>
                    <a:gd name="T13" fmla="*/ 696 h 696"/>
                    <a:gd name="T14" fmla="*/ 207 w 452"/>
                    <a:gd name="T15" fmla="*/ 674 h 696"/>
                    <a:gd name="T16" fmla="*/ 154 w 452"/>
                    <a:gd name="T17" fmla="*/ 644 h 696"/>
                    <a:gd name="T18" fmla="*/ 101 w 452"/>
                    <a:gd name="T19" fmla="*/ 595 h 696"/>
                    <a:gd name="T20" fmla="*/ 71 w 452"/>
                    <a:gd name="T21" fmla="*/ 557 h 696"/>
                    <a:gd name="T22" fmla="*/ 37 w 452"/>
                    <a:gd name="T23" fmla="*/ 497 h 696"/>
                    <a:gd name="T24" fmla="*/ 15 w 452"/>
                    <a:gd name="T25" fmla="*/ 437 h 696"/>
                    <a:gd name="T26" fmla="*/ 0 w 452"/>
                    <a:gd name="T27" fmla="*/ 380 h 696"/>
                    <a:gd name="T28" fmla="*/ 4 w 452"/>
                    <a:gd name="T29" fmla="*/ 316 h 696"/>
                    <a:gd name="T30" fmla="*/ 45 w 452"/>
                    <a:gd name="T31" fmla="*/ 241 h 696"/>
                    <a:gd name="T32" fmla="*/ 64 w 452"/>
                    <a:gd name="T33" fmla="*/ 181 h 696"/>
                    <a:gd name="T34" fmla="*/ 71 w 452"/>
                    <a:gd name="T35" fmla="*/ 113 h 696"/>
                    <a:gd name="T36" fmla="*/ 79 w 452"/>
                    <a:gd name="T37" fmla="*/ 0 h 696"/>
                    <a:gd name="T38" fmla="*/ 207 w 452"/>
                    <a:gd name="T39" fmla="*/ 181 h 696"/>
                    <a:gd name="T40" fmla="*/ 384 w 452"/>
                    <a:gd name="T41" fmla="*/ 358 h 696"/>
                    <a:gd name="T42" fmla="*/ 452 w 452"/>
                    <a:gd name="T43" fmla="*/ 422 h 6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2"/>
                    <a:gd name="T67" fmla="*/ 0 h 696"/>
                    <a:gd name="T68" fmla="*/ 452 w 452"/>
                    <a:gd name="T69" fmla="*/ 696 h 6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2" h="696">
                      <a:moveTo>
                        <a:pt x="452" y="422"/>
                      </a:moveTo>
                      <a:lnTo>
                        <a:pt x="403" y="486"/>
                      </a:lnTo>
                      <a:lnTo>
                        <a:pt x="380" y="546"/>
                      </a:lnTo>
                      <a:lnTo>
                        <a:pt x="391" y="629"/>
                      </a:lnTo>
                      <a:lnTo>
                        <a:pt x="373" y="678"/>
                      </a:lnTo>
                      <a:lnTo>
                        <a:pt x="331" y="696"/>
                      </a:lnTo>
                      <a:lnTo>
                        <a:pt x="271" y="696"/>
                      </a:lnTo>
                      <a:lnTo>
                        <a:pt x="207" y="674"/>
                      </a:lnTo>
                      <a:lnTo>
                        <a:pt x="154" y="644"/>
                      </a:lnTo>
                      <a:lnTo>
                        <a:pt x="101" y="595"/>
                      </a:lnTo>
                      <a:lnTo>
                        <a:pt x="71" y="557"/>
                      </a:lnTo>
                      <a:lnTo>
                        <a:pt x="37" y="497"/>
                      </a:lnTo>
                      <a:lnTo>
                        <a:pt x="15" y="437"/>
                      </a:lnTo>
                      <a:lnTo>
                        <a:pt x="0" y="380"/>
                      </a:lnTo>
                      <a:lnTo>
                        <a:pt x="4" y="316"/>
                      </a:lnTo>
                      <a:lnTo>
                        <a:pt x="45" y="241"/>
                      </a:lnTo>
                      <a:lnTo>
                        <a:pt x="64" y="181"/>
                      </a:lnTo>
                      <a:lnTo>
                        <a:pt x="71" y="113"/>
                      </a:lnTo>
                      <a:lnTo>
                        <a:pt x="79" y="0"/>
                      </a:lnTo>
                      <a:lnTo>
                        <a:pt x="207" y="181"/>
                      </a:lnTo>
                      <a:lnTo>
                        <a:pt x="384" y="358"/>
                      </a:lnTo>
                      <a:lnTo>
                        <a:pt x="452" y="422"/>
                      </a:lnTo>
                      <a:close/>
                    </a:path>
                  </a:pathLst>
                </a:custGeom>
                <a:solidFill>
                  <a:srgbClr val="FFC080"/>
                </a:solidFill>
                <a:ln w="12700">
                  <a:solidFill>
                    <a:srgbClr val="402000"/>
                  </a:solidFill>
                  <a:round/>
                </a:ln>
              </p:spPr>
              <p:txBody>
                <a:bodyPr/>
                <a:lstStyle/>
                <a:p>
                  <a:endParaRPr lang="zh-CN" altLang="en-US"/>
                </a:p>
              </p:txBody>
            </p:sp>
            <p:sp>
              <p:nvSpPr>
                <p:cNvPr id="1102" name="Freeform 65"/>
                <p:cNvSpPr>
                  <a:spLocks noChangeAspect="1"/>
                </p:cNvSpPr>
                <p:nvPr/>
              </p:nvSpPr>
              <p:spPr bwMode="auto">
                <a:xfrm>
                  <a:off x="1951" y="1177"/>
                  <a:ext cx="783" cy="864"/>
                </a:xfrm>
                <a:custGeom>
                  <a:avLst/>
                  <a:gdLst>
                    <a:gd name="T0" fmla="*/ 783 w 783"/>
                    <a:gd name="T1" fmla="*/ 233 h 864"/>
                    <a:gd name="T2" fmla="*/ 772 w 783"/>
                    <a:gd name="T3" fmla="*/ 305 h 864"/>
                    <a:gd name="T4" fmla="*/ 742 w 783"/>
                    <a:gd name="T5" fmla="*/ 376 h 864"/>
                    <a:gd name="T6" fmla="*/ 733 w 783"/>
                    <a:gd name="T7" fmla="*/ 449 h 864"/>
                    <a:gd name="T8" fmla="*/ 733 w 783"/>
                    <a:gd name="T9" fmla="*/ 521 h 864"/>
                    <a:gd name="T10" fmla="*/ 710 w 783"/>
                    <a:gd name="T11" fmla="*/ 577 h 864"/>
                    <a:gd name="T12" fmla="*/ 680 w 783"/>
                    <a:gd name="T13" fmla="*/ 622 h 864"/>
                    <a:gd name="T14" fmla="*/ 635 w 783"/>
                    <a:gd name="T15" fmla="*/ 671 h 864"/>
                    <a:gd name="T16" fmla="*/ 563 w 783"/>
                    <a:gd name="T17" fmla="*/ 826 h 864"/>
                    <a:gd name="T18" fmla="*/ 499 w 783"/>
                    <a:gd name="T19" fmla="*/ 861 h 864"/>
                    <a:gd name="T20" fmla="*/ 430 w 783"/>
                    <a:gd name="T21" fmla="*/ 861 h 864"/>
                    <a:gd name="T22" fmla="*/ 356 w 783"/>
                    <a:gd name="T23" fmla="*/ 838 h 864"/>
                    <a:gd name="T24" fmla="*/ 256 w 783"/>
                    <a:gd name="T25" fmla="*/ 789 h 864"/>
                    <a:gd name="T26" fmla="*/ 183 w 783"/>
                    <a:gd name="T27" fmla="*/ 744 h 864"/>
                    <a:gd name="T28" fmla="*/ 113 w 783"/>
                    <a:gd name="T29" fmla="*/ 680 h 864"/>
                    <a:gd name="T30" fmla="*/ 81 w 783"/>
                    <a:gd name="T31" fmla="*/ 581 h 864"/>
                    <a:gd name="T32" fmla="*/ 74 w 783"/>
                    <a:gd name="T33" fmla="*/ 468 h 864"/>
                    <a:gd name="T34" fmla="*/ 36 w 783"/>
                    <a:gd name="T35" fmla="*/ 445 h 864"/>
                    <a:gd name="T36" fmla="*/ 21 w 783"/>
                    <a:gd name="T37" fmla="*/ 396 h 864"/>
                    <a:gd name="T38" fmla="*/ 6 w 783"/>
                    <a:gd name="T39" fmla="*/ 336 h 864"/>
                    <a:gd name="T40" fmla="*/ 4 w 783"/>
                    <a:gd name="T41" fmla="*/ 281 h 864"/>
                    <a:gd name="T42" fmla="*/ 17 w 783"/>
                    <a:gd name="T43" fmla="*/ 229 h 864"/>
                    <a:gd name="T44" fmla="*/ 64 w 783"/>
                    <a:gd name="T45" fmla="*/ 217 h 864"/>
                    <a:gd name="T46" fmla="*/ 98 w 783"/>
                    <a:gd name="T47" fmla="*/ 251 h 864"/>
                    <a:gd name="T48" fmla="*/ 202 w 783"/>
                    <a:gd name="T49" fmla="*/ 188 h 864"/>
                    <a:gd name="T50" fmla="*/ 269 w 783"/>
                    <a:gd name="T51" fmla="*/ 46 h 864"/>
                    <a:gd name="T52" fmla="*/ 322 w 783"/>
                    <a:gd name="T53" fmla="*/ 3 h 864"/>
                    <a:gd name="T54" fmla="*/ 394 w 783"/>
                    <a:gd name="T55" fmla="*/ 0 h 864"/>
                    <a:gd name="T56" fmla="*/ 458 w 783"/>
                    <a:gd name="T57" fmla="*/ 203 h 864"/>
                    <a:gd name="T58" fmla="*/ 597 w 783"/>
                    <a:gd name="T59" fmla="*/ 210 h 864"/>
                    <a:gd name="T60" fmla="*/ 635 w 783"/>
                    <a:gd name="T61" fmla="*/ 214 h 864"/>
                    <a:gd name="T62" fmla="*/ 763 w 783"/>
                    <a:gd name="T63" fmla="*/ 241 h 8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3"/>
                    <a:gd name="T97" fmla="*/ 0 h 864"/>
                    <a:gd name="T98" fmla="*/ 783 w 783"/>
                    <a:gd name="T99" fmla="*/ 864 h 8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3" h="864">
                      <a:moveTo>
                        <a:pt x="778" y="159"/>
                      </a:moveTo>
                      <a:lnTo>
                        <a:pt x="783" y="233"/>
                      </a:lnTo>
                      <a:lnTo>
                        <a:pt x="780" y="271"/>
                      </a:lnTo>
                      <a:lnTo>
                        <a:pt x="772" y="305"/>
                      </a:lnTo>
                      <a:lnTo>
                        <a:pt x="757" y="343"/>
                      </a:lnTo>
                      <a:lnTo>
                        <a:pt x="742" y="376"/>
                      </a:lnTo>
                      <a:lnTo>
                        <a:pt x="735" y="407"/>
                      </a:lnTo>
                      <a:lnTo>
                        <a:pt x="733" y="449"/>
                      </a:lnTo>
                      <a:lnTo>
                        <a:pt x="735" y="492"/>
                      </a:lnTo>
                      <a:lnTo>
                        <a:pt x="733" y="521"/>
                      </a:lnTo>
                      <a:lnTo>
                        <a:pt x="723" y="550"/>
                      </a:lnTo>
                      <a:lnTo>
                        <a:pt x="710" y="577"/>
                      </a:lnTo>
                      <a:lnTo>
                        <a:pt x="699" y="599"/>
                      </a:lnTo>
                      <a:lnTo>
                        <a:pt x="680" y="622"/>
                      </a:lnTo>
                      <a:lnTo>
                        <a:pt x="658" y="642"/>
                      </a:lnTo>
                      <a:lnTo>
                        <a:pt x="635" y="671"/>
                      </a:lnTo>
                      <a:lnTo>
                        <a:pt x="590" y="743"/>
                      </a:lnTo>
                      <a:lnTo>
                        <a:pt x="563" y="826"/>
                      </a:lnTo>
                      <a:lnTo>
                        <a:pt x="539" y="849"/>
                      </a:lnTo>
                      <a:lnTo>
                        <a:pt x="499" y="861"/>
                      </a:lnTo>
                      <a:lnTo>
                        <a:pt x="462" y="864"/>
                      </a:lnTo>
                      <a:lnTo>
                        <a:pt x="430" y="861"/>
                      </a:lnTo>
                      <a:lnTo>
                        <a:pt x="392" y="851"/>
                      </a:lnTo>
                      <a:lnTo>
                        <a:pt x="356" y="838"/>
                      </a:lnTo>
                      <a:lnTo>
                        <a:pt x="302" y="812"/>
                      </a:lnTo>
                      <a:lnTo>
                        <a:pt x="256" y="789"/>
                      </a:lnTo>
                      <a:lnTo>
                        <a:pt x="221" y="770"/>
                      </a:lnTo>
                      <a:lnTo>
                        <a:pt x="183" y="744"/>
                      </a:lnTo>
                      <a:lnTo>
                        <a:pt x="143" y="714"/>
                      </a:lnTo>
                      <a:lnTo>
                        <a:pt x="113" y="680"/>
                      </a:lnTo>
                      <a:lnTo>
                        <a:pt x="93" y="645"/>
                      </a:lnTo>
                      <a:lnTo>
                        <a:pt x="81" y="581"/>
                      </a:lnTo>
                      <a:lnTo>
                        <a:pt x="74" y="517"/>
                      </a:lnTo>
                      <a:lnTo>
                        <a:pt x="74" y="468"/>
                      </a:lnTo>
                      <a:lnTo>
                        <a:pt x="55" y="458"/>
                      </a:lnTo>
                      <a:lnTo>
                        <a:pt x="36" y="445"/>
                      </a:lnTo>
                      <a:lnTo>
                        <a:pt x="27" y="424"/>
                      </a:lnTo>
                      <a:lnTo>
                        <a:pt x="21" y="396"/>
                      </a:lnTo>
                      <a:lnTo>
                        <a:pt x="10" y="366"/>
                      </a:lnTo>
                      <a:lnTo>
                        <a:pt x="6" y="336"/>
                      </a:lnTo>
                      <a:lnTo>
                        <a:pt x="0" y="302"/>
                      </a:lnTo>
                      <a:lnTo>
                        <a:pt x="4" y="281"/>
                      </a:lnTo>
                      <a:lnTo>
                        <a:pt x="6" y="255"/>
                      </a:lnTo>
                      <a:lnTo>
                        <a:pt x="17" y="229"/>
                      </a:lnTo>
                      <a:lnTo>
                        <a:pt x="40" y="217"/>
                      </a:lnTo>
                      <a:lnTo>
                        <a:pt x="64" y="217"/>
                      </a:lnTo>
                      <a:lnTo>
                        <a:pt x="83" y="229"/>
                      </a:lnTo>
                      <a:lnTo>
                        <a:pt x="98" y="251"/>
                      </a:lnTo>
                      <a:lnTo>
                        <a:pt x="113" y="296"/>
                      </a:lnTo>
                      <a:lnTo>
                        <a:pt x="202" y="188"/>
                      </a:lnTo>
                      <a:lnTo>
                        <a:pt x="270" y="199"/>
                      </a:lnTo>
                      <a:lnTo>
                        <a:pt x="269" y="46"/>
                      </a:lnTo>
                      <a:lnTo>
                        <a:pt x="307" y="192"/>
                      </a:lnTo>
                      <a:lnTo>
                        <a:pt x="322" y="3"/>
                      </a:lnTo>
                      <a:lnTo>
                        <a:pt x="356" y="192"/>
                      </a:lnTo>
                      <a:lnTo>
                        <a:pt x="394" y="0"/>
                      </a:lnTo>
                      <a:lnTo>
                        <a:pt x="386" y="199"/>
                      </a:lnTo>
                      <a:lnTo>
                        <a:pt x="458" y="203"/>
                      </a:lnTo>
                      <a:lnTo>
                        <a:pt x="522" y="203"/>
                      </a:lnTo>
                      <a:lnTo>
                        <a:pt x="597" y="210"/>
                      </a:lnTo>
                      <a:lnTo>
                        <a:pt x="620" y="65"/>
                      </a:lnTo>
                      <a:lnTo>
                        <a:pt x="635" y="214"/>
                      </a:lnTo>
                      <a:lnTo>
                        <a:pt x="707" y="229"/>
                      </a:lnTo>
                      <a:lnTo>
                        <a:pt x="763" y="241"/>
                      </a:lnTo>
                      <a:lnTo>
                        <a:pt x="778" y="159"/>
                      </a:lnTo>
                      <a:close/>
                    </a:path>
                  </a:pathLst>
                </a:custGeom>
                <a:solidFill>
                  <a:srgbClr val="FFC080"/>
                </a:solidFill>
                <a:ln w="12700">
                  <a:solidFill>
                    <a:srgbClr val="402000"/>
                  </a:solidFill>
                  <a:round/>
                </a:ln>
              </p:spPr>
              <p:txBody>
                <a:bodyPr/>
                <a:lstStyle/>
                <a:p>
                  <a:endParaRPr lang="zh-CN" altLang="en-US"/>
                </a:p>
              </p:txBody>
            </p:sp>
            <p:sp>
              <p:nvSpPr>
                <p:cNvPr id="1103" name="Freeform 66"/>
                <p:cNvSpPr>
                  <a:spLocks noChangeAspect="1"/>
                </p:cNvSpPr>
                <p:nvPr/>
              </p:nvSpPr>
              <p:spPr bwMode="auto">
                <a:xfrm>
                  <a:off x="1970" y="1416"/>
                  <a:ext cx="58" cy="154"/>
                </a:xfrm>
                <a:custGeom>
                  <a:avLst/>
                  <a:gdLst>
                    <a:gd name="T0" fmla="*/ 58 w 58"/>
                    <a:gd name="T1" fmla="*/ 37 h 154"/>
                    <a:gd name="T2" fmla="*/ 47 w 58"/>
                    <a:gd name="T3" fmla="*/ 2 h 154"/>
                    <a:gd name="T4" fmla="*/ 33 w 58"/>
                    <a:gd name="T5" fmla="*/ 0 h 154"/>
                    <a:gd name="T6" fmla="*/ 4 w 58"/>
                    <a:gd name="T7" fmla="*/ 37 h 154"/>
                    <a:gd name="T8" fmla="*/ 0 w 58"/>
                    <a:gd name="T9" fmla="*/ 95 h 154"/>
                    <a:gd name="T10" fmla="*/ 11 w 58"/>
                    <a:gd name="T11" fmla="*/ 148 h 154"/>
                    <a:gd name="T12" fmla="*/ 22 w 58"/>
                    <a:gd name="T13" fmla="*/ 154 h 154"/>
                    <a:gd name="T14" fmla="*/ 8 w 58"/>
                    <a:gd name="T15" fmla="*/ 110 h 154"/>
                    <a:gd name="T16" fmla="*/ 10 w 58"/>
                    <a:gd name="T17" fmla="*/ 65 h 154"/>
                    <a:gd name="T18" fmla="*/ 22 w 58"/>
                    <a:gd name="T19" fmla="*/ 37 h 154"/>
                    <a:gd name="T20" fmla="*/ 58 w 58"/>
                    <a:gd name="T21" fmla="*/ 3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154"/>
                    <a:gd name="T35" fmla="*/ 58 w 5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154">
                      <a:moveTo>
                        <a:pt x="58" y="37"/>
                      </a:moveTo>
                      <a:lnTo>
                        <a:pt x="47" y="2"/>
                      </a:lnTo>
                      <a:lnTo>
                        <a:pt x="33" y="0"/>
                      </a:lnTo>
                      <a:lnTo>
                        <a:pt x="4" y="37"/>
                      </a:lnTo>
                      <a:lnTo>
                        <a:pt x="0" y="95"/>
                      </a:lnTo>
                      <a:lnTo>
                        <a:pt x="11" y="148"/>
                      </a:lnTo>
                      <a:lnTo>
                        <a:pt x="22" y="154"/>
                      </a:lnTo>
                      <a:lnTo>
                        <a:pt x="8" y="110"/>
                      </a:lnTo>
                      <a:lnTo>
                        <a:pt x="10" y="65"/>
                      </a:lnTo>
                      <a:lnTo>
                        <a:pt x="22" y="37"/>
                      </a:lnTo>
                      <a:lnTo>
                        <a:pt x="58" y="3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4" name="Freeform 67"/>
                <p:cNvSpPr>
                  <a:spLocks noChangeAspect="1"/>
                </p:cNvSpPr>
                <p:nvPr/>
              </p:nvSpPr>
              <p:spPr bwMode="auto">
                <a:xfrm>
                  <a:off x="2017" y="1482"/>
                  <a:ext cx="30" cy="79"/>
                </a:xfrm>
                <a:custGeom>
                  <a:avLst/>
                  <a:gdLst>
                    <a:gd name="T0" fmla="*/ 30 w 30"/>
                    <a:gd name="T1" fmla="*/ 25 h 79"/>
                    <a:gd name="T2" fmla="*/ 14 w 30"/>
                    <a:gd name="T3" fmla="*/ 29 h 79"/>
                    <a:gd name="T4" fmla="*/ 6 w 30"/>
                    <a:gd name="T5" fmla="*/ 49 h 79"/>
                    <a:gd name="T6" fmla="*/ 12 w 30"/>
                    <a:gd name="T7" fmla="*/ 79 h 79"/>
                    <a:gd name="T8" fmla="*/ 0 w 30"/>
                    <a:gd name="T9" fmla="*/ 57 h 79"/>
                    <a:gd name="T10" fmla="*/ 2 w 30"/>
                    <a:gd name="T11" fmla="*/ 32 h 79"/>
                    <a:gd name="T12" fmla="*/ 16 w 30"/>
                    <a:gd name="T13" fmla="*/ 0 h 79"/>
                    <a:gd name="T14" fmla="*/ 30 w 30"/>
                    <a:gd name="T15" fmla="*/ 25 h 79"/>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9"/>
                    <a:gd name="T26" fmla="*/ 30 w 30"/>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9">
                      <a:moveTo>
                        <a:pt x="30" y="25"/>
                      </a:moveTo>
                      <a:lnTo>
                        <a:pt x="14" y="29"/>
                      </a:lnTo>
                      <a:lnTo>
                        <a:pt x="6" y="49"/>
                      </a:lnTo>
                      <a:lnTo>
                        <a:pt x="12" y="79"/>
                      </a:lnTo>
                      <a:lnTo>
                        <a:pt x="0" y="57"/>
                      </a:lnTo>
                      <a:lnTo>
                        <a:pt x="2" y="32"/>
                      </a:lnTo>
                      <a:lnTo>
                        <a:pt x="16" y="0"/>
                      </a:lnTo>
                      <a:lnTo>
                        <a:pt x="3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5" name="Freeform 68"/>
                <p:cNvSpPr>
                  <a:spLocks noChangeAspect="1"/>
                </p:cNvSpPr>
                <p:nvPr/>
              </p:nvSpPr>
              <p:spPr bwMode="auto">
                <a:xfrm>
                  <a:off x="2470" y="1715"/>
                  <a:ext cx="120" cy="65"/>
                </a:xfrm>
                <a:custGeom>
                  <a:avLst/>
                  <a:gdLst>
                    <a:gd name="T0" fmla="*/ 120 w 120"/>
                    <a:gd name="T1" fmla="*/ 25 h 65"/>
                    <a:gd name="T2" fmla="*/ 106 w 120"/>
                    <a:gd name="T3" fmla="*/ 36 h 65"/>
                    <a:gd name="T4" fmla="*/ 89 w 120"/>
                    <a:gd name="T5" fmla="*/ 48 h 65"/>
                    <a:gd name="T6" fmla="*/ 78 w 120"/>
                    <a:gd name="T7" fmla="*/ 49 h 65"/>
                    <a:gd name="T8" fmla="*/ 67 w 120"/>
                    <a:gd name="T9" fmla="*/ 46 h 65"/>
                    <a:gd name="T10" fmla="*/ 48 w 120"/>
                    <a:gd name="T11" fmla="*/ 34 h 65"/>
                    <a:gd name="T12" fmla="*/ 38 w 120"/>
                    <a:gd name="T13" fmla="*/ 24 h 65"/>
                    <a:gd name="T14" fmla="*/ 26 w 120"/>
                    <a:gd name="T15" fmla="*/ 22 h 65"/>
                    <a:gd name="T16" fmla="*/ 9 w 120"/>
                    <a:gd name="T17" fmla="*/ 16 h 65"/>
                    <a:gd name="T18" fmla="*/ 0 w 120"/>
                    <a:gd name="T19" fmla="*/ 0 h 65"/>
                    <a:gd name="T20" fmla="*/ 5 w 120"/>
                    <a:gd name="T21" fmla="*/ 24 h 65"/>
                    <a:gd name="T22" fmla="*/ 17 w 120"/>
                    <a:gd name="T23" fmla="*/ 33 h 65"/>
                    <a:gd name="T24" fmla="*/ 38 w 120"/>
                    <a:gd name="T25" fmla="*/ 50 h 65"/>
                    <a:gd name="T26" fmla="*/ 62 w 120"/>
                    <a:gd name="T27" fmla="*/ 65 h 65"/>
                    <a:gd name="T28" fmla="*/ 85 w 120"/>
                    <a:gd name="T29" fmla="*/ 61 h 65"/>
                    <a:gd name="T30" fmla="*/ 106 w 120"/>
                    <a:gd name="T31" fmla="*/ 49 h 65"/>
                    <a:gd name="T32" fmla="*/ 120 w 120"/>
                    <a:gd name="T33" fmla="*/ 25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65"/>
                    <a:gd name="T53" fmla="*/ 120 w 120"/>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65">
                      <a:moveTo>
                        <a:pt x="120" y="25"/>
                      </a:moveTo>
                      <a:lnTo>
                        <a:pt x="106" y="36"/>
                      </a:lnTo>
                      <a:lnTo>
                        <a:pt x="89" y="48"/>
                      </a:lnTo>
                      <a:lnTo>
                        <a:pt x="78" y="49"/>
                      </a:lnTo>
                      <a:lnTo>
                        <a:pt x="67" y="46"/>
                      </a:lnTo>
                      <a:lnTo>
                        <a:pt x="48" y="34"/>
                      </a:lnTo>
                      <a:lnTo>
                        <a:pt x="38" y="24"/>
                      </a:lnTo>
                      <a:lnTo>
                        <a:pt x="26" y="22"/>
                      </a:lnTo>
                      <a:lnTo>
                        <a:pt x="9" y="16"/>
                      </a:lnTo>
                      <a:lnTo>
                        <a:pt x="0" y="0"/>
                      </a:lnTo>
                      <a:lnTo>
                        <a:pt x="5" y="24"/>
                      </a:lnTo>
                      <a:lnTo>
                        <a:pt x="17" y="33"/>
                      </a:lnTo>
                      <a:lnTo>
                        <a:pt x="38" y="50"/>
                      </a:lnTo>
                      <a:lnTo>
                        <a:pt x="62" y="65"/>
                      </a:lnTo>
                      <a:lnTo>
                        <a:pt x="85" y="61"/>
                      </a:lnTo>
                      <a:lnTo>
                        <a:pt x="106" y="49"/>
                      </a:lnTo>
                      <a:lnTo>
                        <a:pt x="12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6" name="Freeform 69"/>
                <p:cNvSpPr>
                  <a:spLocks noChangeAspect="1"/>
                </p:cNvSpPr>
                <p:nvPr/>
              </p:nvSpPr>
              <p:spPr bwMode="auto">
                <a:xfrm>
                  <a:off x="2313" y="1423"/>
                  <a:ext cx="194" cy="45"/>
                </a:xfrm>
                <a:custGeom>
                  <a:avLst/>
                  <a:gdLst>
                    <a:gd name="T0" fmla="*/ 194 w 194"/>
                    <a:gd name="T1" fmla="*/ 31 h 45"/>
                    <a:gd name="T2" fmla="*/ 184 w 194"/>
                    <a:gd name="T3" fmla="*/ 41 h 45"/>
                    <a:gd name="T4" fmla="*/ 166 w 194"/>
                    <a:gd name="T5" fmla="*/ 45 h 45"/>
                    <a:gd name="T6" fmla="*/ 142 w 194"/>
                    <a:gd name="T7" fmla="*/ 29 h 45"/>
                    <a:gd name="T8" fmla="*/ 118 w 194"/>
                    <a:gd name="T9" fmla="*/ 19 h 45"/>
                    <a:gd name="T10" fmla="*/ 93 w 194"/>
                    <a:gd name="T11" fmla="*/ 16 h 45"/>
                    <a:gd name="T12" fmla="*/ 57 w 194"/>
                    <a:gd name="T13" fmla="*/ 12 h 45"/>
                    <a:gd name="T14" fmla="*/ 0 w 194"/>
                    <a:gd name="T15" fmla="*/ 14 h 45"/>
                    <a:gd name="T16" fmla="*/ 72 w 194"/>
                    <a:gd name="T17" fmla="*/ 0 h 45"/>
                    <a:gd name="T18" fmla="*/ 114 w 194"/>
                    <a:gd name="T19" fmla="*/ 0 h 45"/>
                    <a:gd name="T20" fmla="*/ 140 w 194"/>
                    <a:gd name="T21" fmla="*/ 1 h 45"/>
                    <a:gd name="T22" fmla="*/ 166 w 194"/>
                    <a:gd name="T23" fmla="*/ 14 h 45"/>
                    <a:gd name="T24" fmla="*/ 188 w 194"/>
                    <a:gd name="T25" fmla="*/ 17 h 45"/>
                    <a:gd name="T26" fmla="*/ 194 w 194"/>
                    <a:gd name="T27" fmla="*/ 31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4"/>
                    <a:gd name="T43" fmla="*/ 0 h 45"/>
                    <a:gd name="T44" fmla="*/ 194 w 194"/>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4" h="45">
                      <a:moveTo>
                        <a:pt x="194" y="31"/>
                      </a:moveTo>
                      <a:lnTo>
                        <a:pt x="184" y="41"/>
                      </a:lnTo>
                      <a:lnTo>
                        <a:pt x="166" y="45"/>
                      </a:lnTo>
                      <a:lnTo>
                        <a:pt x="142" y="29"/>
                      </a:lnTo>
                      <a:lnTo>
                        <a:pt x="118" y="19"/>
                      </a:lnTo>
                      <a:lnTo>
                        <a:pt x="93" y="16"/>
                      </a:lnTo>
                      <a:lnTo>
                        <a:pt x="57" y="12"/>
                      </a:lnTo>
                      <a:lnTo>
                        <a:pt x="0" y="14"/>
                      </a:lnTo>
                      <a:lnTo>
                        <a:pt x="72" y="0"/>
                      </a:lnTo>
                      <a:lnTo>
                        <a:pt x="114" y="0"/>
                      </a:lnTo>
                      <a:lnTo>
                        <a:pt x="140" y="1"/>
                      </a:lnTo>
                      <a:lnTo>
                        <a:pt x="166" y="14"/>
                      </a:lnTo>
                      <a:lnTo>
                        <a:pt x="188" y="17"/>
                      </a:lnTo>
                      <a:lnTo>
                        <a:pt x="194" y="31"/>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7" name="Freeform 70"/>
                <p:cNvSpPr>
                  <a:spLocks noChangeAspect="1"/>
                </p:cNvSpPr>
                <p:nvPr/>
              </p:nvSpPr>
              <p:spPr bwMode="auto">
                <a:xfrm>
                  <a:off x="2601" y="1460"/>
                  <a:ext cx="100" cy="40"/>
                </a:xfrm>
                <a:custGeom>
                  <a:avLst/>
                  <a:gdLst>
                    <a:gd name="T0" fmla="*/ 0 w 100"/>
                    <a:gd name="T1" fmla="*/ 40 h 40"/>
                    <a:gd name="T2" fmla="*/ 2 w 100"/>
                    <a:gd name="T3" fmla="*/ 14 h 40"/>
                    <a:gd name="T4" fmla="*/ 27 w 100"/>
                    <a:gd name="T5" fmla="*/ 4 h 40"/>
                    <a:gd name="T6" fmla="*/ 54 w 100"/>
                    <a:gd name="T7" fmla="*/ 0 h 40"/>
                    <a:gd name="T8" fmla="*/ 77 w 100"/>
                    <a:gd name="T9" fmla="*/ 11 h 40"/>
                    <a:gd name="T10" fmla="*/ 100 w 100"/>
                    <a:gd name="T11" fmla="*/ 32 h 40"/>
                    <a:gd name="T12" fmla="*/ 79 w 100"/>
                    <a:gd name="T13" fmla="*/ 22 h 40"/>
                    <a:gd name="T14" fmla="*/ 44 w 100"/>
                    <a:gd name="T15" fmla="*/ 24 h 40"/>
                    <a:gd name="T16" fmla="*/ 19 w 100"/>
                    <a:gd name="T17" fmla="*/ 28 h 40"/>
                    <a:gd name="T18" fmla="*/ 0 w 100"/>
                    <a:gd name="T19" fmla="*/ 4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40"/>
                    <a:gd name="T32" fmla="*/ 100 w 10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40">
                      <a:moveTo>
                        <a:pt x="0" y="40"/>
                      </a:moveTo>
                      <a:lnTo>
                        <a:pt x="2" y="14"/>
                      </a:lnTo>
                      <a:lnTo>
                        <a:pt x="27" y="4"/>
                      </a:lnTo>
                      <a:lnTo>
                        <a:pt x="54" y="0"/>
                      </a:lnTo>
                      <a:lnTo>
                        <a:pt x="77" y="11"/>
                      </a:lnTo>
                      <a:lnTo>
                        <a:pt x="100" y="32"/>
                      </a:lnTo>
                      <a:lnTo>
                        <a:pt x="79" y="22"/>
                      </a:lnTo>
                      <a:lnTo>
                        <a:pt x="44" y="24"/>
                      </a:lnTo>
                      <a:lnTo>
                        <a:pt x="19" y="28"/>
                      </a:lnTo>
                      <a:lnTo>
                        <a:pt x="0" y="4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8" name="Freeform 71"/>
                <p:cNvSpPr>
                  <a:spLocks noChangeAspect="1"/>
                </p:cNvSpPr>
                <p:nvPr/>
              </p:nvSpPr>
              <p:spPr bwMode="auto">
                <a:xfrm>
                  <a:off x="2409" y="1824"/>
                  <a:ext cx="145" cy="44"/>
                </a:xfrm>
                <a:custGeom>
                  <a:avLst/>
                  <a:gdLst>
                    <a:gd name="T0" fmla="*/ 145 w 145"/>
                    <a:gd name="T1" fmla="*/ 33 h 44"/>
                    <a:gd name="T2" fmla="*/ 138 w 145"/>
                    <a:gd name="T3" fmla="*/ 33 h 44"/>
                    <a:gd name="T4" fmla="*/ 130 w 145"/>
                    <a:gd name="T5" fmla="*/ 21 h 44"/>
                    <a:gd name="T6" fmla="*/ 118 w 145"/>
                    <a:gd name="T7" fmla="*/ 12 h 44"/>
                    <a:gd name="T8" fmla="*/ 108 w 145"/>
                    <a:gd name="T9" fmla="*/ 19 h 44"/>
                    <a:gd name="T10" fmla="*/ 93 w 145"/>
                    <a:gd name="T11" fmla="*/ 5 h 44"/>
                    <a:gd name="T12" fmla="*/ 81 w 145"/>
                    <a:gd name="T13" fmla="*/ 7 h 44"/>
                    <a:gd name="T14" fmla="*/ 63 w 145"/>
                    <a:gd name="T15" fmla="*/ 11 h 44"/>
                    <a:gd name="T16" fmla="*/ 36 w 145"/>
                    <a:gd name="T17" fmla="*/ 16 h 44"/>
                    <a:gd name="T18" fmla="*/ 21 w 145"/>
                    <a:gd name="T19" fmla="*/ 16 h 44"/>
                    <a:gd name="T20" fmla="*/ 10 w 145"/>
                    <a:gd name="T21" fmla="*/ 16 h 44"/>
                    <a:gd name="T22" fmla="*/ 1 w 145"/>
                    <a:gd name="T23" fmla="*/ 0 h 44"/>
                    <a:gd name="T24" fmla="*/ 0 w 145"/>
                    <a:gd name="T25" fmla="*/ 14 h 44"/>
                    <a:gd name="T26" fmla="*/ 1 w 145"/>
                    <a:gd name="T27" fmla="*/ 21 h 44"/>
                    <a:gd name="T28" fmla="*/ 6 w 145"/>
                    <a:gd name="T29" fmla="*/ 24 h 44"/>
                    <a:gd name="T30" fmla="*/ 33 w 145"/>
                    <a:gd name="T31" fmla="*/ 28 h 44"/>
                    <a:gd name="T32" fmla="*/ 50 w 145"/>
                    <a:gd name="T33" fmla="*/ 33 h 44"/>
                    <a:gd name="T34" fmla="*/ 67 w 145"/>
                    <a:gd name="T35" fmla="*/ 33 h 44"/>
                    <a:gd name="T36" fmla="*/ 82 w 145"/>
                    <a:gd name="T37" fmla="*/ 38 h 44"/>
                    <a:gd name="T38" fmla="*/ 101 w 145"/>
                    <a:gd name="T39" fmla="*/ 44 h 44"/>
                    <a:gd name="T40" fmla="*/ 123 w 145"/>
                    <a:gd name="T41" fmla="*/ 42 h 44"/>
                    <a:gd name="T42" fmla="*/ 140 w 145"/>
                    <a:gd name="T43" fmla="*/ 42 h 44"/>
                    <a:gd name="T44" fmla="*/ 145 w 145"/>
                    <a:gd name="T45" fmla="*/ 33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5"/>
                    <a:gd name="T70" fmla="*/ 0 h 44"/>
                    <a:gd name="T71" fmla="*/ 145 w 145"/>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5" h="44">
                      <a:moveTo>
                        <a:pt x="145" y="33"/>
                      </a:moveTo>
                      <a:lnTo>
                        <a:pt x="138" y="33"/>
                      </a:lnTo>
                      <a:lnTo>
                        <a:pt x="130" y="21"/>
                      </a:lnTo>
                      <a:lnTo>
                        <a:pt x="118" y="12"/>
                      </a:lnTo>
                      <a:lnTo>
                        <a:pt x="108" y="19"/>
                      </a:lnTo>
                      <a:lnTo>
                        <a:pt x="93" y="5"/>
                      </a:lnTo>
                      <a:lnTo>
                        <a:pt x="81" y="7"/>
                      </a:lnTo>
                      <a:lnTo>
                        <a:pt x="63" y="11"/>
                      </a:lnTo>
                      <a:lnTo>
                        <a:pt x="36" y="16"/>
                      </a:lnTo>
                      <a:lnTo>
                        <a:pt x="21" y="16"/>
                      </a:lnTo>
                      <a:lnTo>
                        <a:pt x="10" y="16"/>
                      </a:lnTo>
                      <a:lnTo>
                        <a:pt x="1" y="0"/>
                      </a:lnTo>
                      <a:lnTo>
                        <a:pt x="0" y="14"/>
                      </a:lnTo>
                      <a:lnTo>
                        <a:pt x="1" y="21"/>
                      </a:lnTo>
                      <a:lnTo>
                        <a:pt x="6" y="24"/>
                      </a:lnTo>
                      <a:lnTo>
                        <a:pt x="33" y="28"/>
                      </a:lnTo>
                      <a:lnTo>
                        <a:pt x="50" y="33"/>
                      </a:lnTo>
                      <a:lnTo>
                        <a:pt x="67" y="33"/>
                      </a:lnTo>
                      <a:lnTo>
                        <a:pt x="82" y="38"/>
                      </a:lnTo>
                      <a:lnTo>
                        <a:pt x="101" y="44"/>
                      </a:lnTo>
                      <a:lnTo>
                        <a:pt x="123" y="42"/>
                      </a:lnTo>
                      <a:lnTo>
                        <a:pt x="140" y="42"/>
                      </a:lnTo>
                      <a:lnTo>
                        <a:pt x="145" y="3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9" name="Freeform 72"/>
                <p:cNvSpPr>
                  <a:spLocks noChangeAspect="1"/>
                </p:cNvSpPr>
                <p:nvPr/>
              </p:nvSpPr>
              <p:spPr bwMode="auto">
                <a:xfrm>
                  <a:off x="2443" y="1890"/>
                  <a:ext cx="91" cy="19"/>
                </a:xfrm>
                <a:custGeom>
                  <a:avLst/>
                  <a:gdLst>
                    <a:gd name="T0" fmla="*/ 91 w 91"/>
                    <a:gd name="T1" fmla="*/ 7 h 19"/>
                    <a:gd name="T2" fmla="*/ 64 w 91"/>
                    <a:gd name="T3" fmla="*/ 17 h 19"/>
                    <a:gd name="T4" fmla="*/ 48 w 91"/>
                    <a:gd name="T5" fmla="*/ 19 h 19"/>
                    <a:gd name="T6" fmla="*/ 33 w 91"/>
                    <a:gd name="T7" fmla="*/ 17 h 19"/>
                    <a:gd name="T8" fmla="*/ 0 w 91"/>
                    <a:gd name="T9" fmla="*/ 0 h 19"/>
                    <a:gd name="T10" fmla="*/ 37 w 91"/>
                    <a:gd name="T11" fmla="*/ 11 h 19"/>
                    <a:gd name="T12" fmla="*/ 56 w 91"/>
                    <a:gd name="T13" fmla="*/ 12 h 19"/>
                    <a:gd name="T14" fmla="*/ 91 w 91"/>
                    <a:gd name="T15" fmla="*/ 7 h 19"/>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19"/>
                    <a:gd name="T26" fmla="*/ 91 w 91"/>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19">
                      <a:moveTo>
                        <a:pt x="91" y="7"/>
                      </a:moveTo>
                      <a:lnTo>
                        <a:pt x="64" y="17"/>
                      </a:lnTo>
                      <a:lnTo>
                        <a:pt x="48" y="19"/>
                      </a:lnTo>
                      <a:lnTo>
                        <a:pt x="33" y="17"/>
                      </a:lnTo>
                      <a:lnTo>
                        <a:pt x="0" y="0"/>
                      </a:lnTo>
                      <a:lnTo>
                        <a:pt x="37" y="11"/>
                      </a:lnTo>
                      <a:lnTo>
                        <a:pt x="56" y="12"/>
                      </a:lnTo>
                      <a:lnTo>
                        <a:pt x="91" y="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10" name="Group 73"/>
                <p:cNvGrpSpPr>
                  <a:grpSpLocks noChangeAspect="1"/>
                </p:cNvGrpSpPr>
                <p:nvPr/>
              </p:nvGrpSpPr>
              <p:grpSpPr bwMode="auto">
                <a:xfrm>
                  <a:off x="2049" y="1431"/>
                  <a:ext cx="742" cy="217"/>
                  <a:chOff x="2049" y="1431"/>
                  <a:chExt cx="742" cy="217"/>
                </a:xfrm>
              </p:grpSpPr>
              <p:sp>
                <p:nvSpPr>
                  <p:cNvPr id="1125" name="Freeform 74"/>
                  <p:cNvSpPr>
                    <a:spLocks noChangeAspect="1"/>
                  </p:cNvSpPr>
                  <p:nvPr/>
                </p:nvSpPr>
                <p:spPr bwMode="auto">
                  <a:xfrm>
                    <a:off x="2281" y="1431"/>
                    <a:ext cx="252" cy="187"/>
                  </a:xfrm>
                  <a:custGeom>
                    <a:avLst/>
                    <a:gdLst>
                      <a:gd name="T0" fmla="*/ 252 w 252"/>
                      <a:gd name="T1" fmla="*/ 64 h 187"/>
                      <a:gd name="T2" fmla="*/ 250 w 252"/>
                      <a:gd name="T3" fmla="*/ 104 h 187"/>
                      <a:gd name="T4" fmla="*/ 235 w 252"/>
                      <a:gd name="T5" fmla="*/ 134 h 187"/>
                      <a:gd name="T6" fmla="*/ 222 w 252"/>
                      <a:gd name="T7" fmla="*/ 155 h 187"/>
                      <a:gd name="T8" fmla="*/ 201 w 252"/>
                      <a:gd name="T9" fmla="*/ 170 h 187"/>
                      <a:gd name="T10" fmla="*/ 173 w 252"/>
                      <a:gd name="T11" fmla="*/ 179 h 187"/>
                      <a:gd name="T12" fmla="*/ 149 w 252"/>
                      <a:gd name="T13" fmla="*/ 187 h 187"/>
                      <a:gd name="T14" fmla="*/ 117 w 252"/>
                      <a:gd name="T15" fmla="*/ 187 h 187"/>
                      <a:gd name="T16" fmla="*/ 79 w 252"/>
                      <a:gd name="T17" fmla="*/ 181 h 187"/>
                      <a:gd name="T18" fmla="*/ 47 w 252"/>
                      <a:gd name="T19" fmla="*/ 172 h 187"/>
                      <a:gd name="T20" fmla="*/ 28 w 252"/>
                      <a:gd name="T21" fmla="*/ 159 h 187"/>
                      <a:gd name="T22" fmla="*/ 13 w 252"/>
                      <a:gd name="T23" fmla="*/ 136 h 187"/>
                      <a:gd name="T24" fmla="*/ 4 w 252"/>
                      <a:gd name="T25" fmla="*/ 108 h 187"/>
                      <a:gd name="T26" fmla="*/ 0 w 252"/>
                      <a:gd name="T27" fmla="*/ 81 h 187"/>
                      <a:gd name="T28" fmla="*/ 0 w 252"/>
                      <a:gd name="T29" fmla="*/ 44 h 187"/>
                      <a:gd name="T30" fmla="*/ 6 w 252"/>
                      <a:gd name="T31" fmla="*/ 21 h 187"/>
                      <a:gd name="T32" fmla="*/ 30 w 252"/>
                      <a:gd name="T33" fmla="*/ 14 h 187"/>
                      <a:gd name="T34" fmla="*/ 62 w 252"/>
                      <a:gd name="T35" fmla="*/ 10 h 187"/>
                      <a:gd name="T36" fmla="*/ 94 w 252"/>
                      <a:gd name="T37" fmla="*/ 4 h 187"/>
                      <a:gd name="T38" fmla="*/ 128 w 252"/>
                      <a:gd name="T39" fmla="*/ 0 h 187"/>
                      <a:gd name="T40" fmla="*/ 160 w 252"/>
                      <a:gd name="T41" fmla="*/ 6 h 187"/>
                      <a:gd name="T42" fmla="*/ 192 w 252"/>
                      <a:gd name="T43" fmla="*/ 15 h 187"/>
                      <a:gd name="T44" fmla="*/ 216 w 252"/>
                      <a:gd name="T45" fmla="*/ 25 h 187"/>
                      <a:gd name="T46" fmla="*/ 248 w 252"/>
                      <a:gd name="T47" fmla="*/ 46 h 187"/>
                      <a:gd name="T48" fmla="*/ 252 w 252"/>
                      <a:gd name="T49" fmla="*/ 6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2"/>
                      <a:gd name="T76" fmla="*/ 0 h 187"/>
                      <a:gd name="T77" fmla="*/ 252 w 252"/>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2" h="187">
                        <a:moveTo>
                          <a:pt x="252" y="64"/>
                        </a:moveTo>
                        <a:lnTo>
                          <a:pt x="250" y="104"/>
                        </a:lnTo>
                        <a:lnTo>
                          <a:pt x="235" y="134"/>
                        </a:lnTo>
                        <a:lnTo>
                          <a:pt x="222" y="155"/>
                        </a:lnTo>
                        <a:lnTo>
                          <a:pt x="201" y="170"/>
                        </a:lnTo>
                        <a:lnTo>
                          <a:pt x="173" y="179"/>
                        </a:lnTo>
                        <a:lnTo>
                          <a:pt x="149" y="187"/>
                        </a:lnTo>
                        <a:lnTo>
                          <a:pt x="117" y="187"/>
                        </a:lnTo>
                        <a:lnTo>
                          <a:pt x="79" y="181"/>
                        </a:lnTo>
                        <a:lnTo>
                          <a:pt x="47" y="172"/>
                        </a:lnTo>
                        <a:lnTo>
                          <a:pt x="28" y="159"/>
                        </a:lnTo>
                        <a:lnTo>
                          <a:pt x="13" y="136"/>
                        </a:lnTo>
                        <a:lnTo>
                          <a:pt x="4" y="108"/>
                        </a:lnTo>
                        <a:lnTo>
                          <a:pt x="0" y="81"/>
                        </a:lnTo>
                        <a:lnTo>
                          <a:pt x="0" y="44"/>
                        </a:lnTo>
                        <a:lnTo>
                          <a:pt x="6" y="21"/>
                        </a:lnTo>
                        <a:lnTo>
                          <a:pt x="30" y="14"/>
                        </a:lnTo>
                        <a:lnTo>
                          <a:pt x="62" y="10"/>
                        </a:lnTo>
                        <a:lnTo>
                          <a:pt x="94" y="4"/>
                        </a:lnTo>
                        <a:lnTo>
                          <a:pt x="128" y="0"/>
                        </a:lnTo>
                        <a:lnTo>
                          <a:pt x="160" y="6"/>
                        </a:lnTo>
                        <a:lnTo>
                          <a:pt x="192" y="15"/>
                        </a:lnTo>
                        <a:lnTo>
                          <a:pt x="216" y="25"/>
                        </a:lnTo>
                        <a:lnTo>
                          <a:pt x="248" y="46"/>
                        </a:lnTo>
                        <a:lnTo>
                          <a:pt x="252" y="64"/>
                        </a:lnTo>
                      </a:path>
                    </a:pathLst>
                  </a:custGeom>
                  <a:noFill/>
                  <a:ln w="12700">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 name="Freeform 75"/>
                  <p:cNvSpPr>
                    <a:spLocks noChangeAspect="1"/>
                  </p:cNvSpPr>
                  <p:nvPr/>
                </p:nvSpPr>
                <p:spPr bwMode="auto">
                  <a:xfrm>
                    <a:off x="2588" y="1480"/>
                    <a:ext cx="203" cy="168"/>
                  </a:xfrm>
                  <a:custGeom>
                    <a:avLst/>
                    <a:gdLst>
                      <a:gd name="T0" fmla="*/ 6 w 203"/>
                      <a:gd name="T1" fmla="*/ 30 h 168"/>
                      <a:gd name="T2" fmla="*/ 0 w 203"/>
                      <a:gd name="T3" fmla="*/ 64 h 168"/>
                      <a:gd name="T4" fmla="*/ 6 w 203"/>
                      <a:gd name="T5" fmla="*/ 100 h 168"/>
                      <a:gd name="T6" fmla="*/ 13 w 203"/>
                      <a:gd name="T7" fmla="*/ 121 h 168"/>
                      <a:gd name="T8" fmla="*/ 24 w 203"/>
                      <a:gd name="T9" fmla="*/ 145 h 168"/>
                      <a:gd name="T10" fmla="*/ 51 w 203"/>
                      <a:gd name="T11" fmla="*/ 162 h 168"/>
                      <a:gd name="T12" fmla="*/ 79 w 203"/>
                      <a:gd name="T13" fmla="*/ 168 h 168"/>
                      <a:gd name="T14" fmla="*/ 107 w 203"/>
                      <a:gd name="T15" fmla="*/ 168 h 168"/>
                      <a:gd name="T16" fmla="*/ 134 w 203"/>
                      <a:gd name="T17" fmla="*/ 162 h 168"/>
                      <a:gd name="T18" fmla="*/ 159 w 203"/>
                      <a:gd name="T19" fmla="*/ 147 h 168"/>
                      <a:gd name="T20" fmla="*/ 177 w 203"/>
                      <a:gd name="T21" fmla="*/ 128 h 168"/>
                      <a:gd name="T22" fmla="*/ 190 w 203"/>
                      <a:gd name="T23" fmla="*/ 104 h 168"/>
                      <a:gd name="T24" fmla="*/ 198 w 203"/>
                      <a:gd name="T25" fmla="*/ 74 h 168"/>
                      <a:gd name="T26" fmla="*/ 203 w 203"/>
                      <a:gd name="T27" fmla="*/ 47 h 168"/>
                      <a:gd name="T28" fmla="*/ 173 w 203"/>
                      <a:gd name="T29" fmla="*/ 25 h 168"/>
                      <a:gd name="T30" fmla="*/ 147 w 203"/>
                      <a:gd name="T31" fmla="*/ 10 h 168"/>
                      <a:gd name="T32" fmla="*/ 118 w 203"/>
                      <a:gd name="T33" fmla="*/ 2 h 168"/>
                      <a:gd name="T34" fmla="*/ 86 w 203"/>
                      <a:gd name="T35" fmla="*/ 0 h 168"/>
                      <a:gd name="T36" fmla="*/ 52 w 203"/>
                      <a:gd name="T37" fmla="*/ 8 h 168"/>
                      <a:gd name="T38" fmla="*/ 27 w 203"/>
                      <a:gd name="T39" fmla="*/ 15 h 168"/>
                      <a:gd name="T40" fmla="*/ 6 w 203"/>
                      <a:gd name="T41" fmla="*/ 30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3"/>
                      <a:gd name="T64" fmla="*/ 0 h 168"/>
                      <a:gd name="T65" fmla="*/ 203 w 203"/>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3" h="168">
                        <a:moveTo>
                          <a:pt x="6" y="30"/>
                        </a:moveTo>
                        <a:lnTo>
                          <a:pt x="0" y="64"/>
                        </a:lnTo>
                        <a:lnTo>
                          <a:pt x="6" y="100"/>
                        </a:lnTo>
                        <a:lnTo>
                          <a:pt x="13" y="121"/>
                        </a:lnTo>
                        <a:lnTo>
                          <a:pt x="24" y="145"/>
                        </a:lnTo>
                        <a:lnTo>
                          <a:pt x="51" y="162"/>
                        </a:lnTo>
                        <a:lnTo>
                          <a:pt x="79" y="168"/>
                        </a:lnTo>
                        <a:lnTo>
                          <a:pt x="107" y="168"/>
                        </a:lnTo>
                        <a:lnTo>
                          <a:pt x="134" y="162"/>
                        </a:lnTo>
                        <a:lnTo>
                          <a:pt x="159" y="147"/>
                        </a:lnTo>
                        <a:lnTo>
                          <a:pt x="177" y="128"/>
                        </a:lnTo>
                        <a:lnTo>
                          <a:pt x="190" y="104"/>
                        </a:lnTo>
                        <a:lnTo>
                          <a:pt x="198" y="74"/>
                        </a:lnTo>
                        <a:lnTo>
                          <a:pt x="203" y="47"/>
                        </a:lnTo>
                        <a:lnTo>
                          <a:pt x="173" y="25"/>
                        </a:lnTo>
                        <a:lnTo>
                          <a:pt x="147" y="10"/>
                        </a:lnTo>
                        <a:lnTo>
                          <a:pt x="118" y="2"/>
                        </a:lnTo>
                        <a:lnTo>
                          <a:pt x="86" y="0"/>
                        </a:lnTo>
                        <a:lnTo>
                          <a:pt x="52" y="8"/>
                        </a:lnTo>
                        <a:lnTo>
                          <a:pt x="27" y="15"/>
                        </a:lnTo>
                        <a:lnTo>
                          <a:pt x="6" y="30"/>
                        </a:lnTo>
                      </a:path>
                    </a:pathLst>
                  </a:custGeom>
                  <a:noFill/>
                  <a:ln w="12700">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 name="Freeform 76"/>
                  <p:cNvSpPr>
                    <a:spLocks noChangeAspect="1"/>
                  </p:cNvSpPr>
                  <p:nvPr/>
                </p:nvSpPr>
                <p:spPr bwMode="auto">
                  <a:xfrm>
                    <a:off x="2533" y="1503"/>
                    <a:ext cx="55" cy="17"/>
                  </a:xfrm>
                  <a:custGeom>
                    <a:avLst/>
                    <a:gdLst>
                      <a:gd name="T0" fmla="*/ 55 w 55"/>
                      <a:gd name="T1" fmla="*/ 17 h 17"/>
                      <a:gd name="T2" fmla="*/ 34 w 55"/>
                      <a:gd name="T3" fmla="*/ 0 h 17"/>
                      <a:gd name="T4" fmla="*/ 0 w 55"/>
                      <a:gd name="T5" fmla="*/ 7 h 17"/>
                      <a:gd name="T6" fmla="*/ 0 60000 65536"/>
                      <a:gd name="T7" fmla="*/ 0 60000 65536"/>
                      <a:gd name="T8" fmla="*/ 0 60000 65536"/>
                      <a:gd name="T9" fmla="*/ 0 w 55"/>
                      <a:gd name="T10" fmla="*/ 0 h 17"/>
                      <a:gd name="T11" fmla="*/ 55 w 55"/>
                      <a:gd name="T12" fmla="*/ 17 h 17"/>
                    </a:gdLst>
                    <a:ahLst/>
                    <a:cxnLst>
                      <a:cxn ang="T6">
                        <a:pos x="T0" y="T1"/>
                      </a:cxn>
                      <a:cxn ang="T7">
                        <a:pos x="T2" y="T3"/>
                      </a:cxn>
                      <a:cxn ang="T8">
                        <a:pos x="T4" y="T5"/>
                      </a:cxn>
                    </a:cxnLst>
                    <a:rect l="T9" t="T10" r="T11" b="T12"/>
                    <a:pathLst>
                      <a:path w="55" h="17">
                        <a:moveTo>
                          <a:pt x="55" y="17"/>
                        </a:moveTo>
                        <a:lnTo>
                          <a:pt x="34" y="0"/>
                        </a:lnTo>
                        <a:lnTo>
                          <a:pt x="0" y="7"/>
                        </a:lnTo>
                      </a:path>
                    </a:pathLst>
                  </a:custGeom>
                  <a:noFill/>
                  <a:ln w="12700">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 name="Freeform 77"/>
                  <p:cNvSpPr>
                    <a:spLocks noChangeAspect="1"/>
                  </p:cNvSpPr>
                  <p:nvPr/>
                </p:nvSpPr>
                <p:spPr bwMode="auto">
                  <a:xfrm>
                    <a:off x="2049" y="1433"/>
                    <a:ext cx="228" cy="70"/>
                  </a:xfrm>
                  <a:custGeom>
                    <a:avLst/>
                    <a:gdLst>
                      <a:gd name="T0" fmla="*/ 228 w 228"/>
                      <a:gd name="T1" fmla="*/ 35 h 70"/>
                      <a:gd name="T2" fmla="*/ 0 w 228"/>
                      <a:gd name="T3" fmla="*/ 0 h 70"/>
                      <a:gd name="T4" fmla="*/ 6 w 228"/>
                      <a:gd name="T5" fmla="*/ 18 h 70"/>
                      <a:gd name="T6" fmla="*/ 169 w 228"/>
                      <a:gd name="T7" fmla="*/ 43 h 70"/>
                      <a:gd name="T8" fmla="*/ 226 w 228"/>
                      <a:gd name="T9" fmla="*/ 70 h 70"/>
                      <a:gd name="T10" fmla="*/ 228 w 228"/>
                      <a:gd name="T11" fmla="*/ 35 h 70"/>
                      <a:gd name="T12" fmla="*/ 0 60000 65536"/>
                      <a:gd name="T13" fmla="*/ 0 60000 65536"/>
                      <a:gd name="T14" fmla="*/ 0 60000 65536"/>
                      <a:gd name="T15" fmla="*/ 0 60000 65536"/>
                      <a:gd name="T16" fmla="*/ 0 60000 65536"/>
                      <a:gd name="T17" fmla="*/ 0 60000 65536"/>
                      <a:gd name="T18" fmla="*/ 0 w 228"/>
                      <a:gd name="T19" fmla="*/ 0 h 70"/>
                      <a:gd name="T20" fmla="*/ 228 w 228"/>
                      <a:gd name="T21" fmla="*/ 70 h 70"/>
                    </a:gdLst>
                    <a:ahLst/>
                    <a:cxnLst>
                      <a:cxn ang="T12">
                        <a:pos x="T0" y="T1"/>
                      </a:cxn>
                      <a:cxn ang="T13">
                        <a:pos x="T2" y="T3"/>
                      </a:cxn>
                      <a:cxn ang="T14">
                        <a:pos x="T4" y="T5"/>
                      </a:cxn>
                      <a:cxn ang="T15">
                        <a:pos x="T6" y="T7"/>
                      </a:cxn>
                      <a:cxn ang="T16">
                        <a:pos x="T8" y="T9"/>
                      </a:cxn>
                      <a:cxn ang="T17">
                        <a:pos x="T10" y="T11"/>
                      </a:cxn>
                    </a:cxnLst>
                    <a:rect l="T18" t="T19" r="T20" b="T21"/>
                    <a:pathLst>
                      <a:path w="228" h="70">
                        <a:moveTo>
                          <a:pt x="228" y="35"/>
                        </a:moveTo>
                        <a:lnTo>
                          <a:pt x="0" y="0"/>
                        </a:lnTo>
                        <a:lnTo>
                          <a:pt x="6" y="18"/>
                        </a:lnTo>
                        <a:lnTo>
                          <a:pt x="169" y="43"/>
                        </a:lnTo>
                        <a:lnTo>
                          <a:pt x="226" y="70"/>
                        </a:lnTo>
                        <a:lnTo>
                          <a:pt x="228" y="35"/>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11" name="Group 78"/>
                <p:cNvGrpSpPr>
                  <a:grpSpLocks noChangeAspect="1"/>
                </p:cNvGrpSpPr>
                <p:nvPr/>
              </p:nvGrpSpPr>
              <p:grpSpPr bwMode="auto">
                <a:xfrm>
                  <a:off x="2607" y="1530"/>
                  <a:ext cx="81" cy="49"/>
                  <a:chOff x="2607" y="1530"/>
                  <a:chExt cx="81" cy="49"/>
                </a:xfrm>
              </p:grpSpPr>
              <p:sp>
                <p:nvSpPr>
                  <p:cNvPr id="1121" name="Freeform 79"/>
                  <p:cNvSpPr>
                    <a:spLocks noChangeAspect="1"/>
                  </p:cNvSpPr>
                  <p:nvPr/>
                </p:nvSpPr>
                <p:spPr bwMode="auto">
                  <a:xfrm>
                    <a:off x="2607" y="1530"/>
                    <a:ext cx="81" cy="49"/>
                  </a:xfrm>
                  <a:custGeom>
                    <a:avLst/>
                    <a:gdLst>
                      <a:gd name="T0" fmla="*/ 81 w 81"/>
                      <a:gd name="T1" fmla="*/ 22 h 49"/>
                      <a:gd name="T2" fmla="*/ 65 w 81"/>
                      <a:gd name="T3" fmla="*/ 41 h 49"/>
                      <a:gd name="T4" fmla="*/ 42 w 81"/>
                      <a:gd name="T5" fmla="*/ 49 h 49"/>
                      <a:gd name="T6" fmla="*/ 17 w 81"/>
                      <a:gd name="T7" fmla="*/ 39 h 49"/>
                      <a:gd name="T8" fmla="*/ 0 w 81"/>
                      <a:gd name="T9" fmla="*/ 12 h 49"/>
                      <a:gd name="T10" fmla="*/ 31 w 81"/>
                      <a:gd name="T11" fmla="*/ 0 h 49"/>
                      <a:gd name="T12" fmla="*/ 57 w 81"/>
                      <a:gd name="T13" fmla="*/ 2 h 49"/>
                      <a:gd name="T14" fmla="*/ 81 w 81"/>
                      <a:gd name="T15" fmla="*/ 22 h 49"/>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49"/>
                      <a:gd name="T26" fmla="*/ 81 w 81"/>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49">
                        <a:moveTo>
                          <a:pt x="81" y="22"/>
                        </a:moveTo>
                        <a:lnTo>
                          <a:pt x="65" y="41"/>
                        </a:lnTo>
                        <a:lnTo>
                          <a:pt x="42" y="49"/>
                        </a:lnTo>
                        <a:lnTo>
                          <a:pt x="17" y="39"/>
                        </a:lnTo>
                        <a:lnTo>
                          <a:pt x="0" y="12"/>
                        </a:lnTo>
                        <a:lnTo>
                          <a:pt x="31" y="0"/>
                        </a:lnTo>
                        <a:lnTo>
                          <a:pt x="57" y="2"/>
                        </a:lnTo>
                        <a:lnTo>
                          <a:pt x="81" y="2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2" name="Freeform 80"/>
                  <p:cNvSpPr>
                    <a:spLocks noChangeAspect="1"/>
                  </p:cNvSpPr>
                  <p:nvPr/>
                </p:nvSpPr>
                <p:spPr bwMode="auto">
                  <a:xfrm>
                    <a:off x="2620" y="1544"/>
                    <a:ext cx="10" cy="22"/>
                  </a:xfrm>
                  <a:custGeom>
                    <a:avLst/>
                    <a:gdLst>
                      <a:gd name="T0" fmla="*/ 7 w 10"/>
                      <a:gd name="T1" fmla="*/ 8 h 22"/>
                      <a:gd name="T2" fmla="*/ 8 w 10"/>
                      <a:gd name="T3" fmla="*/ 22 h 22"/>
                      <a:gd name="T4" fmla="*/ 3 w 10"/>
                      <a:gd name="T5" fmla="*/ 11 h 22"/>
                      <a:gd name="T6" fmla="*/ 0 w 10"/>
                      <a:gd name="T7" fmla="*/ 4 h 22"/>
                      <a:gd name="T8" fmla="*/ 10 w 10"/>
                      <a:gd name="T9" fmla="*/ 0 h 22"/>
                      <a:gd name="T10" fmla="*/ 7 w 10"/>
                      <a:gd name="T11" fmla="*/ 8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7" y="8"/>
                        </a:moveTo>
                        <a:lnTo>
                          <a:pt x="8" y="22"/>
                        </a:lnTo>
                        <a:lnTo>
                          <a:pt x="3" y="11"/>
                        </a:lnTo>
                        <a:lnTo>
                          <a:pt x="0" y="4"/>
                        </a:lnTo>
                        <a:lnTo>
                          <a:pt x="10" y="0"/>
                        </a:lnTo>
                        <a:lnTo>
                          <a:pt x="7" y="8"/>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 name="Freeform 81"/>
                  <p:cNvSpPr>
                    <a:spLocks noChangeAspect="1"/>
                  </p:cNvSpPr>
                  <p:nvPr/>
                </p:nvSpPr>
                <p:spPr bwMode="auto">
                  <a:xfrm>
                    <a:off x="2658" y="1546"/>
                    <a:ext cx="24" cy="25"/>
                  </a:xfrm>
                  <a:custGeom>
                    <a:avLst/>
                    <a:gdLst>
                      <a:gd name="T0" fmla="*/ 15 w 24"/>
                      <a:gd name="T1" fmla="*/ 4 h 25"/>
                      <a:gd name="T2" fmla="*/ 4 w 24"/>
                      <a:gd name="T3" fmla="*/ 0 h 25"/>
                      <a:gd name="T4" fmla="*/ 8 w 24"/>
                      <a:gd name="T5" fmla="*/ 11 h 25"/>
                      <a:gd name="T6" fmla="*/ 0 w 24"/>
                      <a:gd name="T7" fmla="*/ 25 h 25"/>
                      <a:gd name="T8" fmla="*/ 12 w 24"/>
                      <a:gd name="T9" fmla="*/ 19 h 25"/>
                      <a:gd name="T10" fmla="*/ 24 w 24"/>
                      <a:gd name="T11" fmla="*/ 9 h 25"/>
                      <a:gd name="T12" fmla="*/ 15 w 24"/>
                      <a:gd name="T13" fmla="*/ 4 h 25"/>
                      <a:gd name="T14" fmla="*/ 0 60000 65536"/>
                      <a:gd name="T15" fmla="*/ 0 60000 65536"/>
                      <a:gd name="T16" fmla="*/ 0 60000 65536"/>
                      <a:gd name="T17" fmla="*/ 0 60000 65536"/>
                      <a:gd name="T18" fmla="*/ 0 60000 65536"/>
                      <a:gd name="T19" fmla="*/ 0 60000 65536"/>
                      <a:gd name="T20" fmla="*/ 0 60000 65536"/>
                      <a:gd name="T21" fmla="*/ 0 w 24"/>
                      <a:gd name="T22" fmla="*/ 0 h 25"/>
                      <a:gd name="T23" fmla="*/ 24 w 2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5">
                        <a:moveTo>
                          <a:pt x="15" y="4"/>
                        </a:moveTo>
                        <a:lnTo>
                          <a:pt x="4" y="0"/>
                        </a:lnTo>
                        <a:lnTo>
                          <a:pt x="8" y="11"/>
                        </a:lnTo>
                        <a:lnTo>
                          <a:pt x="0" y="25"/>
                        </a:lnTo>
                        <a:lnTo>
                          <a:pt x="12" y="19"/>
                        </a:lnTo>
                        <a:lnTo>
                          <a:pt x="24" y="9"/>
                        </a:lnTo>
                        <a:lnTo>
                          <a:pt x="15" y="4"/>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4" name="Oval 82"/>
                  <p:cNvSpPr>
                    <a:spLocks noChangeAspect="1" noChangeArrowheads="1"/>
                  </p:cNvSpPr>
                  <p:nvPr/>
                </p:nvSpPr>
                <p:spPr bwMode="auto">
                  <a:xfrm>
                    <a:off x="2634" y="1547"/>
                    <a:ext cx="7" cy="6"/>
                  </a:xfrm>
                  <a:prstGeom prst="ellipse">
                    <a:avLst/>
                  </a:pr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12" name="Group 83"/>
                <p:cNvGrpSpPr>
                  <a:grpSpLocks noChangeAspect="1"/>
                </p:cNvGrpSpPr>
                <p:nvPr/>
              </p:nvGrpSpPr>
              <p:grpSpPr bwMode="auto">
                <a:xfrm>
                  <a:off x="2354" y="1489"/>
                  <a:ext cx="125" cy="56"/>
                  <a:chOff x="2354" y="1489"/>
                  <a:chExt cx="125" cy="56"/>
                </a:xfrm>
              </p:grpSpPr>
              <p:sp>
                <p:nvSpPr>
                  <p:cNvPr id="1117" name="Freeform 84"/>
                  <p:cNvSpPr>
                    <a:spLocks noChangeAspect="1"/>
                  </p:cNvSpPr>
                  <p:nvPr/>
                </p:nvSpPr>
                <p:spPr bwMode="auto">
                  <a:xfrm>
                    <a:off x="2354" y="1489"/>
                    <a:ext cx="125" cy="56"/>
                  </a:xfrm>
                  <a:custGeom>
                    <a:avLst/>
                    <a:gdLst>
                      <a:gd name="T0" fmla="*/ 125 w 125"/>
                      <a:gd name="T1" fmla="*/ 23 h 56"/>
                      <a:gd name="T2" fmla="*/ 125 w 125"/>
                      <a:gd name="T3" fmla="*/ 36 h 56"/>
                      <a:gd name="T4" fmla="*/ 108 w 125"/>
                      <a:gd name="T5" fmla="*/ 43 h 56"/>
                      <a:gd name="T6" fmla="*/ 90 w 125"/>
                      <a:gd name="T7" fmla="*/ 52 h 56"/>
                      <a:gd name="T8" fmla="*/ 63 w 125"/>
                      <a:gd name="T9" fmla="*/ 56 h 56"/>
                      <a:gd name="T10" fmla="*/ 39 w 125"/>
                      <a:gd name="T11" fmla="*/ 46 h 56"/>
                      <a:gd name="T12" fmla="*/ 0 w 125"/>
                      <a:gd name="T13" fmla="*/ 15 h 56"/>
                      <a:gd name="T14" fmla="*/ 43 w 125"/>
                      <a:gd name="T15" fmla="*/ 0 h 56"/>
                      <a:gd name="T16" fmla="*/ 75 w 125"/>
                      <a:gd name="T17" fmla="*/ 0 h 56"/>
                      <a:gd name="T18" fmla="*/ 98 w 125"/>
                      <a:gd name="T19" fmla="*/ 9 h 56"/>
                      <a:gd name="T20" fmla="*/ 125 w 125"/>
                      <a:gd name="T21" fmla="*/ 23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56"/>
                      <a:gd name="T35" fmla="*/ 125 w 125"/>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56">
                        <a:moveTo>
                          <a:pt x="125" y="23"/>
                        </a:moveTo>
                        <a:lnTo>
                          <a:pt x="125" y="36"/>
                        </a:lnTo>
                        <a:lnTo>
                          <a:pt x="108" y="43"/>
                        </a:lnTo>
                        <a:lnTo>
                          <a:pt x="90" y="52"/>
                        </a:lnTo>
                        <a:lnTo>
                          <a:pt x="63" y="56"/>
                        </a:lnTo>
                        <a:lnTo>
                          <a:pt x="39" y="46"/>
                        </a:lnTo>
                        <a:lnTo>
                          <a:pt x="0" y="15"/>
                        </a:lnTo>
                        <a:lnTo>
                          <a:pt x="43" y="0"/>
                        </a:lnTo>
                        <a:lnTo>
                          <a:pt x="75" y="0"/>
                        </a:lnTo>
                        <a:lnTo>
                          <a:pt x="98" y="9"/>
                        </a:lnTo>
                        <a:lnTo>
                          <a:pt x="125" y="2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8" name="Freeform 85"/>
                  <p:cNvSpPr>
                    <a:spLocks noChangeAspect="1"/>
                  </p:cNvSpPr>
                  <p:nvPr/>
                </p:nvSpPr>
                <p:spPr bwMode="auto">
                  <a:xfrm>
                    <a:off x="2432" y="1501"/>
                    <a:ext cx="32" cy="38"/>
                  </a:xfrm>
                  <a:custGeom>
                    <a:avLst/>
                    <a:gdLst>
                      <a:gd name="T0" fmla="*/ 32 w 32"/>
                      <a:gd name="T1" fmla="*/ 16 h 38"/>
                      <a:gd name="T2" fmla="*/ 30 w 32"/>
                      <a:gd name="T3" fmla="*/ 25 h 38"/>
                      <a:gd name="T4" fmla="*/ 16 w 32"/>
                      <a:gd name="T5" fmla="*/ 31 h 38"/>
                      <a:gd name="T6" fmla="*/ 0 w 32"/>
                      <a:gd name="T7" fmla="*/ 38 h 38"/>
                      <a:gd name="T8" fmla="*/ 8 w 32"/>
                      <a:gd name="T9" fmla="*/ 25 h 38"/>
                      <a:gd name="T10" fmla="*/ 9 w 32"/>
                      <a:gd name="T11" fmla="*/ 12 h 38"/>
                      <a:gd name="T12" fmla="*/ 3 w 32"/>
                      <a:gd name="T13" fmla="*/ 0 h 38"/>
                      <a:gd name="T14" fmla="*/ 32 w 32"/>
                      <a:gd name="T15" fmla="*/ 16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32" y="16"/>
                        </a:moveTo>
                        <a:lnTo>
                          <a:pt x="30" y="25"/>
                        </a:lnTo>
                        <a:lnTo>
                          <a:pt x="16" y="31"/>
                        </a:lnTo>
                        <a:lnTo>
                          <a:pt x="0" y="38"/>
                        </a:lnTo>
                        <a:lnTo>
                          <a:pt x="8" y="25"/>
                        </a:lnTo>
                        <a:lnTo>
                          <a:pt x="9" y="12"/>
                        </a:lnTo>
                        <a:lnTo>
                          <a:pt x="3" y="0"/>
                        </a:lnTo>
                        <a:lnTo>
                          <a:pt x="32" y="16"/>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9" name="Freeform 86"/>
                  <p:cNvSpPr>
                    <a:spLocks noChangeAspect="1"/>
                  </p:cNvSpPr>
                  <p:nvPr/>
                </p:nvSpPr>
                <p:spPr bwMode="auto">
                  <a:xfrm>
                    <a:off x="2373" y="1501"/>
                    <a:ext cx="20" cy="27"/>
                  </a:xfrm>
                  <a:custGeom>
                    <a:avLst/>
                    <a:gdLst>
                      <a:gd name="T0" fmla="*/ 20 w 20"/>
                      <a:gd name="T1" fmla="*/ 0 h 27"/>
                      <a:gd name="T2" fmla="*/ 15 w 20"/>
                      <a:gd name="T3" fmla="*/ 10 h 27"/>
                      <a:gd name="T4" fmla="*/ 17 w 20"/>
                      <a:gd name="T5" fmla="*/ 27 h 27"/>
                      <a:gd name="T6" fmla="*/ 7 w 20"/>
                      <a:gd name="T7" fmla="*/ 19 h 27"/>
                      <a:gd name="T8" fmla="*/ 0 w 20"/>
                      <a:gd name="T9" fmla="*/ 12 h 27"/>
                      <a:gd name="T10" fmla="*/ 1 w 20"/>
                      <a:gd name="T11" fmla="*/ 6 h 27"/>
                      <a:gd name="T12" fmla="*/ 11 w 20"/>
                      <a:gd name="T13" fmla="*/ 2 h 27"/>
                      <a:gd name="T14" fmla="*/ 20 w 20"/>
                      <a:gd name="T15" fmla="*/ 0 h 27"/>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27"/>
                      <a:gd name="T26" fmla="*/ 20 w 20"/>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27">
                        <a:moveTo>
                          <a:pt x="20" y="0"/>
                        </a:moveTo>
                        <a:lnTo>
                          <a:pt x="15" y="10"/>
                        </a:lnTo>
                        <a:lnTo>
                          <a:pt x="17" y="27"/>
                        </a:lnTo>
                        <a:lnTo>
                          <a:pt x="7" y="19"/>
                        </a:lnTo>
                        <a:lnTo>
                          <a:pt x="0" y="12"/>
                        </a:lnTo>
                        <a:lnTo>
                          <a:pt x="1" y="6"/>
                        </a:lnTo>
                        <a:lnTo>
                          <a:pt x="11" y="2"/>
                        </a:lnTo>
                        <a:lnTo>
                          <a:pt x="20" y="0"/>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0" name="Oval 87"/>
                  <p:cNvSpPr>
                    <a:spLocks noChangeAspect="1" noChangeArrowheads="1"/>
                  </p:cNvSpPr>
                  <p:nvPr/>
                </p:nvSpPr>
                <p:spPr bwMode="auto">
                  <a:xfrm>
                    <a:off x="2399" y="1505"/>
                    <a:ext cx="10" cy="10"/>
                  </a:xfrm>
                  <a:prstGeom prst="ellipse">
                    <a:avLst/>
                  </a:pr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13" name="Group 88"/>
                <p:cNvGrpSpPr>
                  <a:grpSpLocks noChangeAspect="1"/>
                </p:cNvGrpSpPr>
                <p:nvPr/>
              </p:nvGrpSpPr>
              <p:grpSpPr bwMode="auto">
                <a:xfrm>
                  <a:off x="1916" y="1099"/>
                  <a:ext cx="553" cy="878"/>
                  <a:chOff x="1916" y="1099"/>
                  <a:chExt cx="553" cy="878"/>
                </a:xfrm>
              </p:grpSpPr>
              <p:sp>
                <p:nvSpPr>
                  <p:cNvPr id="1115" name="Freeform 89"/>
                  <p:cNvSpPr>
                    <a:spLocks noChangeAspect="1"/>
                  </p:cNvSpPr>
                  <p:nvPr/>
                </p:nvSpPr>
                <p:spPr bwMode="auto">
                  <a:xfrm>
                    <a:off x="1916" y="1099"/>
                    <a:ext cx="553" cy="878"/>
                  </a:xfrm>
                  <a:custGeom>
                    <a:avLst/>
                    <a:gdLst>
                      <a:gd name="T0" fmla="*/ 184 w 553"/>
                      <a:gd name="T1" fmla="*/ 422 h 878"/>
                      <a:gd name="T2" fmla="*/ 180 w 553"/>
                      <a:gd name="T3" fmla="*/ 482 h 878"/>
                      <a:gd name="T4" fmla="*/ 139 w 553"/>
                      <a:gd name="T5" fmla="*/ 526 h 878"/>
                      <a:gd name="T6" fmla="*/ 160 w 553"/>
                      <a:gd name="T7" fmla="*/ 599 h 878"/>
                      <a:gd name="T8" fmla="*/ 199 w 553"/>
                      <a:gd name="T9" fmla="*/ 676 h 878"/>
                      <a:gd name="T10" fmla="*/ 248 w 553"/>
                      <a:gd name="T11" fmla="*/ 730 h 878"/>
                      <a:gd name="T12" fmla="*/ 316 w 553"/>
                      <a:gd name="T13" fmla="*/ 772 h 878"/>
                      <a:gd name="T14" fmla="*/ 391 w 553"/>
                      <a:gd name="T15" fmla="*/ 806 h 878"/>
                      <a:gd name="T16" fmla="*/ 480 w 553"/>
                      <a:gd name="T17" fmla="*/ 835 h 878"/>
                      <a:gd name="T18" fmla="*/ 536 w 553"/>
                      <a:gd name="T19" fmla="*/ 842 h 878"/>
                      <a:gd name="T20" fmla="*/ 544 w 553"/>
                      <a:gd name="T21" fmla="*/ 878 h 878"/>
                      <a:gd name="T22" fmla="*/ 455 w 553"/>
                      <a:gd name="T23" fmla="*/ 857 h 878"/>
                      <a:gd name="T24" fmla="*/ 386 w 553"/>
                      <a:gd name="T25" fmla="*/ 835 h 878"/>
                      <a:gd name="T26" fmla="*/ 323 w 553"/>
                      <a:gd name="T27" fmla="*/ 808 h 878"/>
                      <a:gd name="T28" fmla="*/ 259 w 553"/>
                      <a:gd name="T29" fmla="*/ 774 h 878"/>
                      <a:gd name="T30" fmla="*/ 201 w 553"/>
                      <a:gd name="T31" fmla="*/ 731 h 878"/>
                      <a:gd name="T32" fmla="*/ 154 w 553"/>
                      <a:gd name="T33" fmla="*/ 674 h 878"/>
                      <a:gd name="T34" fmla="*/ 97 w 553"/>
                      <a:gd name="T35" fmla="*/ 595 h 878"/>
                      <a:gd name="T36" fmla="*/ 28 w 553"/>
                      <a:gd name="T37" fmla="*/ 499 h 878"/>
                      <a:gd name="T38" fmla="*/ 9 w 553"/>
                      <a:gd name="T39" fmla="*/ 445 h 878"/>
                      <a:gd name="T40" fmla="*/ 13 w 553"/>
                      <a:gd name="T41" fmla="*/ 349 h 878"/>
                      <a:gd name="T42" fmla="*/ 7 w 553"/>
                      <a:gd name="T43" fmla="*/ 232 h 878"/>
                      <a:gd name="T44" fmla="*/ 0 w 553"/>
                      <a:gd name="T45" fmla="*/ 147 h 878"/>
                      <a:gd name="T46" fmla="*/ 5 w 553"/>
                      <a:gd name="T47" fmla="*/ 68 h 878"/>
                      <a:gd name="T48" fmla="*/ 18 w 553"/>
                      <a:gd name="T49" fmla="*/ 0 h 878"/>
                      <a:gd name="T50" fmla="*/ 20 w 553"/>
                      <a:gd name="T51" fmla="*/ 72 h 878"/>
                      <a:gd name="T52" fmla="*/ 22 w 553"/>
                      <a:gd name="T53" fmla="*/ 147 h 878"/>
                      <a:gd name="T54" fmla="*/ 33 w 553"/>
                      <a:gd name="T55" fmla="*/ 228 h 878"/>
                      <a:gd name="T56" fmla="*/ 52 w 553"/>
                      <a:gd name="T57" fmla="*/ 304 h 878"/>
                      <a:gd name="T58" fmla="*/ 86 w 553"/>
                      <a:gd name="T59" fmla="*/ 337 h 878"/>
                      <a:gd name="T60" fmla="*/ 133 w 553"/>
                      <a:gd name="T61" fmla="*/ 354 h 878"/>
                      <a:gd name="T62" fmla="*/ 173 w 553"/>
                      <a:gd name="T63" fmla="*/ 392 h 8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3"/>
                      <a:gd name="T97" fmla="*/ 0 h 878"/>
                      <a:gd name="T98" fmla="*/ 553 w 553"/>
                      <a:gd name="T99" fmla="*/ 878 h 8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3" h="878">
                        <a:moveTo>
                          <a:pt x="173" y="392"/>
                        </a:moveTo>
                        <a:lnTo>
                          <a:pt x="184" y="422"/>
                        </a:lnTo>
                        <a:lnTo>
                          <a:pt x="188" y="452"/>
                        </a:lnTo>
                        <a:lnTo>
                          <a:pt x="180" y="482"/>
                        </a:lnTo>
                        <a:lnTo>
                          <a:pt x="163" y="509"/>
                        </a:lnTo>
                        <a:lnTo>
                          <a:pt x="139" y="526"/>
                        </a:lnTo>
                        <a:lnTo>
                          <a:pt x="148" y="561"/>
                        </a:lnTo>
                        <a:lnTo>
                          <a:pt x="160" y="599"/>
                        </a:lnTo>
                        <a:lnTo>
                          <a:pt x="177" y="640"/>
                        </a:lnTo>
                        <a:lnTo>
                          <a:pt x="199" y="676"/>
                        </a:lnTo>
                        <a:lnTo>
                          <a:pt x="222" y="705"/>
                        </a:lnTo>
                        <a:lnTo>
                          <a:pt x="248" y="730"/>
                        </a:lnTo>
                        <a:lnTo>
                          <a:pt x="282" y="754"/>
                        </a:lnTo>
                        <a:lnTo>
                          <a:pt x="316" y="772"/>
                        </a:lnTo>
                        <a:lnTo>
                          <a:pt x="350" y="789"/>
                        </a:lnTo>
                        <a:lnTo>
                          <a:pt x="391" y="806"/>
                        </a:lnTo>
                        <a:lnTo>
                          <a:pt x="433" y="819"/>
                        </a:lnTo>
                        <a:lnTo>
                          <a:pt x="480" y="835"/>
                        </a:lnTo>
                        <a:lnTo>
                          <a:pt x="516" y="844"/>
                        </a:lnTo>
                        <a:lnTo>
                          <a:pt x="536" y="842"/>
                        </a:lnTo>
                        <a:lnTo>
                          <a:pt x="553" y="855"/>
                        </a:lnTo>
                        <a:lnTo>
                          <a:pt x="544" y="878"/>
                        </a:lnTo>
                        <a:lnTo>
                          <a:pt x="489" y="868"/>
                        </a:lnTo>
                        <a:lnTo>
                          <a:pt x="455" y="857"/>
                        </a:lnTo>
                        <a:lnTo>
                          <a:pt x="421" y="848"/>
                        </a:lnTo>
                        <a:lnTo>
                          <a:pt x="386" y="835"/>
                        </a:lnTo>
                        <a:lnTo>
                          <a:pt x="352" y="821"/>
                        </a:lnTo>
                        <a:lnTo>
                          <a:pt x="323" y="808"/>
                        </a:lnTo>
                        <a:lnTo>
                          <a:pt x="293" y="793"/>
                        </a:lnTo>
                        <a:lnTo>
                          <a:pt x="259" y="774"/>
                        </a:lnTo>
                        <a:lnTo>
                          <a:pt x="229" y="757"/>
                        </a:lnTo>
                        <a:lnTo>
                          <a:pt x="201" y="731"/>
                        </a:lnTo>
                        <a:lnTo>
                          <a:pt x="180" y="706"/>
                        </a:lnTo>
                        <a:lnTo>
                          <a:pt x="154" y="674"/>
                        </a:lnTo>
                        <a:lnTo>
                          <a:pt x="126" y="635"/>
                        </a:lnTo>
                        <a:lnTo>
                          <a:pt x="97" y="595"/>
                        </a:lnTo>
                        <a:lnTo>
                          <a:pt x="52" y="535"/>
                        </a:lnTo>
                        <a:lnTo>
                          <a:pt x="28" y="499"/>
                        </a:lnTo>
                        <a:lnTo>
                          <a:pt x="15" y="471"/>
                        </a:lnTo>
                        <a:lnTo>
                          <a:pt x="9" y="445"/>
                        </a:lnTo>
                        <a:lnTo>
                          <a:pt x="9" y="403"/>
                        </a:lnTo>
                        <a:lnTo>
                          <a:pt x="13" y="349"/>
                        </a:lnTo>
                        <a:lnTo>
                          <a:pt x="13" y="287"/>
                        </a:lnTo>
                        <a:lnTo>
                          <a:pt x="7" y="232"/>
                        </a:lnTo>
                        <a:lnTo>
                          <a:pt x="1" y="183"/>
                        </a:lnTo>
                        <a:lnTo>
                          <a:pt x="0" y="147"/>
                        </a:lnTo>
                        <a:lnTo>
                          <a:pt x="0" y="108"/>
                        </a:lnTo>
                        <a:lnTo>
                          <a:pt x="5" y="68"/>
                        </a:lnTo>
                        <a:lnTo>
                          <a:pt x="11" y="38"/>
                        </a:lnTo>
                        <a:lnTo>
                          <a:pt x="18" y="0"/>
                        </a:lnTo>
                        <a:lnTo>
                          <a:pt x="24" y="27"/>
                        </a:lnTo>
                        <a:lnTo>
                          <a:pt x="20" y="72"/>
                        </a:lnTo>
                        <a:lnTo>
                          <a:pt x="20" y="108"/>
                        </a:lnTo>
                        <a:lnTo>
                          <a:pt x="22" y="147"/>
                        </a:lnTo>
                        <a:lnTo>
                          <a:pt x="26" y="189"/>
                        </a:lnTo>
                        <a:lnTo>
                          <a:pt x="33" y="228"/>
                        </a:lnTo>
                        <a:lnTo>
                          <a:pt x="41" y="266"/>
                        </a:lnTo>
                        <a:lnTo>
                          <a:pt x="52" y="304"/>
                        </a:lnTo>
                        <a:lnTo>
                          <a:pt x="62" y="334"/>
                        </a:lnTo>
                        <a:lnTo>
                          <a:pt x="86" y="337"/>
                        </a:lnTo>
                        <a:lnTo>
                          <a:pt x="111" y="345"/>
                        </a:lnTo>
                        <a:lnTo>
                          <a:pt x="133" y="354"/>
                        </a:lnTo>
                        <a:lnTo>
                          <a:pt x="154" y="368"/>
                        </a:lnTo>
                        <a:lnTo>
                          <a:pt x="173" y="392"/>
                        </a:lnTo>
                        <a:close/>
                      </a:path>
                    </a:pathLst>
                  </a:custGeom>
                  <a:solidFill>
                    <a:srgbClr val="808080"/>
                  </a:solidFill>
                  <a:ln w="12700">
                    <a:solidFill>
                      <a:srgbClr val="404040"/>
                    </a:solidFill>
                    <a:round/>
                  </a:ln>
                </p:spPr>
                <p:txBody>
                  <a:bodyPr/>
                  <a:lstStyle/>
                  <a:p>
                    <a:endParaRPr lang="zh-CN" altLang="en-US"/>
                  </a:p>
                </p:txBody>
              </p:sp>
              <p:sp>
                <p:nvSpPr>
                  <p:cNvPr id="1116" name="Oval 90"/>
                  <p:cNvSpPr>
                    <a:spLocks noChangeAspect="1" noChangeArrowheads="1"/>
                  </p:cNvSpPr>
                  <p:nvPr/>
                </p:nvSpPr>
                <p:spPr bwMode="auto">
                  <a:xfrm>
                    <a:off x="1939" y="1465"/>
                    <a:ext cx="136" cy="155"/>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14" name="Freeform 91"/>
                <p:cNvSpPr>
                  <a:spLocks noChangeAspect="1"/>
                </p:cNvSpPr>
                <p:nvPr/>
              </p:nvSpPr>
              <p:spPr bwMode="auto">
                <a:xfrm>
                  <a:off x="2089" y="1887"/>
                  <a:ext cx="250" cy="247"/>
                </a:xfrm>
                <a:custGeom>
                  <a:avLst/>
                  <a:gdLst>
                    <a:gd name="T0" fmla="*/ 250 w 250"/>
                    <a:gd name="T1" fmla="*/ 140 h 247"/>
                    <a:gd name="T2" fmla="*/ 194 w 250"/>
                    <a:gd name="T3" fmla="*/ 118 h 247"/>
                    <a:gd name="T4" fmla="*/ 136 w 250"/>
                    <a:gd name="T5" fmla="*/ 89 h 247"/>
                    <a:gd name="T6" fmla="*/ 89 w 250"/>
                    <a:gd name="T7" fmla="*/ 67 h 247"/>
                    <a:gd name="T8" fmla="*/ 32 w 250"/>
                    <a:gd name="T9" fmla="*/ 26 h 247"/>
                    <a:gd name="T10" fmla="*/ 0 w 250"/>
                    <a:gd name="T11" fmla="*/ 0 h 247"/>
                    <a:gd name="T12" fmla="*/ 51 w 250"/>
                    <a:gd name="T13" fmla="*/ 65 h 247"/>
                    <a:gd name="T14" fmla="*/ 78 w 250"/>
                    <a:gd name="T15" fmla="*/ 99 h 247"/>
                    <a:gd name="T16" fmla="*/ 100 w 250"/>
                    <a:gd name="T17" fmla="*/ 133 h 247"/>
                    <a:gd name="T18" fmla="*/ 125 w 250"/>
                    <a:gd name="T19" fmla="*/ 167 h 247"/>
                    <a:gd name="T20" fmla="*/ 138 w 250"/>
                    <a:gd name="T21" fmla="*/ 201 h 247"/>
                    <a:gd name="T22" fmla="*/ 155 w 250"/>
                    <a:gd name="T23" fmla="*/ 230 h 247"/>
                    <a:gd name="T24" fmla="*/ 172 w 250"/>
                    <a:gd name="T25" fmla="*/ 247 h 247"/>
                    <a:gd name="T26" fmla="*/ 180 w 250"/>
                    <a:gd name="T27" fmla="*/ 213 h 247"/>
                    <a:gd name="T28" fmla="*/ 199 w 250"/>
                    <a:gd name="T29" fmla="*/ 190 h 247"/>
                    <a:gd name="T30" fmla="*/ 226 w 250"/>
                    <a:gd name="T31" fmla="*/ 170 h 247"/>
                    <a:gd name="T32" fmla="*/ 250 w 250"/>
                    <a:gd name="T33" fmla="*/ 140 h 2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0"/>
                    <a:gd name="T52" fmla="*/ 0 h 247"/>
                    <a:gd name="T53" fmla="*/ 250 w 250"/>
                    <a:gd name="T54" fmla="*/ 247 h 2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0" h="247">
                      <a:moveTo>
                        <a:pt x="250" y="140"/>
                      </a:moveTo>
                      <a:lnTo>
                        <a:pt x="194" y="118"/>
                      </a:lnTo>
                      <a:lnTo>
                        <a:pt x="136" y="89"/>
                      </a:lnTo>
                      <a:lnTo>
                        <a:pt x="89" y="67"/>
                      </a:lnTo>
                      <a:lnTo>
                        <a:pt x="32" y="26"/>
                      </a:lnTo>
                      <a:lnTo>
                        <a:pt x="0" y="0"/>
                      </a:lnTo>
                      <a:lnTo>
                        <a:pt x="51" y="65"/>
                      </a:lnTo>
                      <a:lnTo>
                        <a:pt x="78" y="99"/>
                      </a:lnTo>
                      <a:lnTo>
                        <a:pt x="100" y="133"/>
                      </a:lnTo>
                      <a:lnTo>
                        <a:pt x="125" y="167"/>
                      </a:lnTo>
                      <a:lnTo>
                        <a:pt x="138" y="201"/>
                      </a:lnTo>
                      <a:lnTo>
                        <a:pt x="155" y="230"/>
                      </a:lnTo>
                      <a:lnTo>
                        <a:pt x="172" y="247"/>
                      </a:lnTo>
                      <a:lnTo>
                        <a:pt x="180" y="213"/>
                      </a:lnTo>
                      <a:lnTo>
                        <a:pt x="199" y="190"/>
                      </a:lnTo>
                      <a:lnTo>
                        <a:pt x="226" y="170"/>
                      </a:lnTo>
                      <a:lnTo>
                        <a:pt x="250" y="14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092" name="Group 92"/>
            <p:cNvGrpSpPr>
              <a:grpSpLocks noChangeAspect="1"/>
            </p:cNvGrpSpPr>
            <p:nvPr/>
          </p:nvGrpSpPr>
          <p:grpSpPr bwMode="auto">
            <a:xfrm>
              <a:off x="1192" y="2347"/>
              <a:ext cx="396" cy="1057"/>
              <a:chOff x="1152" y="2539"/>
              <a:chExt cx="396" cy="1057"/>
            </a:xfrm>
          </p:grpSpPr>
          <p:sp>
            <p:nvSpPr>
              <p:cNvPr id="1093" name="Freeform 93"/>
              <p:cNvSpPr>
                <a:spLocks noChangeAspect="1"/>
              </p:cNvSpPr>
              <p:nvPr/>
            </p:nvSpPr>
            <p:spPr bwMode="auto">
              <a:xfrm>
                <a:off x="1152" y="2539"/>
                <a:ext cx="396" cy="1057"/>
              </a:xfrm>
              <a:custGeom>
                <a:avLst/>
                <a:gdLst>
                  <a:gd name="T0" fmla="*/ 381 w 396"/>
                  <a:gd name="T1" fmla="*/ 1019 h 1057"/>
                  <a:gd name="T2" fmla="*/ 396 w 396"/>
                  <a:gd name="T3" fmla="*/ 989 h 1057"/>
                  <a:gd name="T4" fmla="*/ 396 w 396"/>
                  <a:gd name="T5" fmla="*/ 480 h 1057"/>
                  <a:gd name="T6" fmla="*/ 388 w 396"/>
                  <a:gd name="T7" fmla="*/ 446 h 1057"/>
                  <a:gd name="T8" fmla="*/ 373 w 396"/>
                  <a:gd name="T9" fmla="*/ 420 h 1057"/>
                  <a:gd name="T10" fmla="*/ 324 w 396"/>
                  <a:gd name="T11" fmla="*/ 390 h 1057"/>
                  <a:gd name="T12" fmla="*/ 264 w 396"/>
                  <a:gd name="T13" fmla="*/ 379 h 1057"/>
                  <a:gd name="T14" fmla="*/ 196 w 396"/>
                  <a:gd name="T15" fmla="*/ 364 h 1057"/>
                  <a:gd name="T16" fmla="*/ 140 w 396"/>
                  <a:gd name="T17" fmla="*/ 345 h 1057"/>
                  <a:gd name="T18" fmla="*/ 94 w 396"/>
                  <a:gd name="T19" fmla="*/ 318 h 1057"/>
                  <a:gd name="T20" fmla="*/ 60 w 396"/>
                  <a:gd name="T21" fmla="*/ 281 h 1057"/>
                  <a:gd name="T22" fmla="*/ 45 w 396"/>
                  <a:gd name="T23" fmla="*/ 239 h 1057"/>
                  <a:gd name="T24" fmla="*/ 32 w 396"/>
                  <a:gd name="T25" fmla="*/ 194 h 1057"/>
                  <a:gd name="T26" fmla="*/ 38 w 396"/>
                  <a:gd name="T27" fmla="*/ 162 h 1057"/>
                  <a:gd name="T28" fmla="*/ 53 w 396"/>
                  <a:gd name="T29" fmla="*/ 132 h 1057"/>
                  <a:gd name="T30" fmla="*/ 74 w 396"/>
                  <a:gd name="T31" fmla="*/ 111 h 1057"/>
                  <a:gd name="T32" fmla="*/ 106 w 396"/>
                  <a:gd name="T33" fmla="*/ 89 h 1057"/>
                  <a:gd name="T34" fmla="*/ 138 w 396"/>
                  <a:gd name="T35" fmla="*/ 74 h 1057"/>
                  <a:gd name="T36" fmla="*/ 172 w 396"/>
                  <a:gd name="T37" fmla="*/ 62 h 1057"/>
                  <a:gd name="T38" fmla="*/ 211 w 396"/>
                  <a:gd name="T39" fmla="*/ 53 h 1057"/>
                  <a:gd name="T40" fmla="*/ 249 w 396"/>
                  <a:gd name="T41" fmla="*/ 44 h 1057"/>
                  <a:gd name="T42" fmla="*/ 290 w 396"/>
                  <a:gd name="T43" fmla="*/ 38 h 1057"/>
                  <a:gd name="T44" fmla="*/ 339 w 396"/>
                  <a:gd name="T45" fmla="*/ 30 h 1057"/>
                  <a:gd name="T46" fmla="*/ 349 w 396"/>
                  <a:gd name="T47" fmla="*/ 0 h 1057"/>
                  <a:gd name="T48" fmla="*/ 296 w 396"/>
                  <a:gd name="T49" fmla="*/ 8 h 1057"/>
                  <a:gd name="T50" fmla="*/ 241 w 396"/>
                  <a:gd name="T51" fmla="*/ 15 h 1057"/>
                  <a:gd name="T52" fmla="*/ 189 w 396"/>
                  <a:gd name="T53" fmla="*/ 25 h 1057"/>
                  <a:gd name="T54" fmla="*/ 138 w 396"/>
                  <a:gd name="T55" fmla="*/ 40 h 1057"/>
                  <a:gd name="T56" fmla="*/ 96 w 396"/>
                  <a:gd name="T57" fmla="*/ 59 h 1057"/>
                  <a:gd name="T58" fmla="*/ 59 w 396"/>
                  <a:gd name="T59" fmla="*/ 81 h 1057"/>
                  <a:gd name="T60" fmla="*/ 34 w 396"/>
                  <a:gd name="T61" fmla="*/ 109 h 1057"/>
                  <a:gd name="T62" fmla="*/ 17 w 396"/>
                  <a:gd name="T63" fmla="*/ 136 h 1057"/>
                  <a:gd name="T64" fmla="*/ 8 w 396"/>
                  <a:gd name="T65" fmla="*/ 158 h 1057"/>
                  <a:gd name="T66" fmla="*/ 0 w 396"/>
                  <a:gd name="T67" fmla="*/ 194 h 1057"/>
                  <a:gd name="T68" fmla="*/ 0 w 396"/>
                  <a:gd name="T69" fmla="*/ 853 h 1057"/>
                  <a:gd name="T70" fmla="*/ 12 w 396"/>
                  <a:gd name="T71" fmla="*/ 902 h 1057"/>
                  <a:gd name="T72" fmla="*/ 34 w 396"/>
                  <a:gd name="T73" fmla="*/ 955 h 1057"/>
                  <a:gd name="T74" fmla="*/ 79 w 396"/>
                  <a:gd name="T75" fmla="*/ 1000 h 1057"/>
                  <a:gd name="T76" fmla="*/ 140 w 396"/>
                  <a:gd name="T77" fmla="*/ 1023 h 1057"/>
                  <a:gd name="T78" fmla="*/ 200 w 396"/>
                  <a:gd name="T79" fmla="*/ 1042 h 1057"/>
                  <a:gd name="T80" fmla="*/ 264 w 396"/>
                  <a:gd name="T81" fmla="*/ 1053 h 1057"/>
                  <a:gd name="T82" fmla="*/ 320 w 396"/>
                  <a:gd name="T83" fmla="*/ 1057 h 1057"/>
                  <a:gd name="T84" fmla="*/ 358 w 396"/>
                  <a:gd name="T85" fmla="*/ 1045 h 1057"/>
                  <a:gd name="T86" fmla="*/ 381 w 396"/>
                  <a:gd name="T87" fmla="*/ 1019 h 105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6"/>
                  <a:gd name="T133" fmla="*/ 0 h 1057"/>
                  <a:gd name="T134" fmla="*/ 396 w 396"/>
                  <a:gd name="T135" fmla="*/ 1057 h 105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6" h="1057">
                    <a:moveTo>
                      <a:pt x="381" y="1019"/>
                    </a:moveTo>
                    <a:lnTo>
                      <a:pt x="396" y="989"/>
                    </a:lnTo>
                    <a:lnTo>
                      <a:pt x="396" y="480"/>
                    </a:lnTo>
                    <a:lnTo>
                      <a:pt x="388" y="446"/>
                    </a:lnTo>
                    <a:lnTo>
                      <a:pt x="373" y="420"/>
                    </a:lnTo>
                    <a:lnTo>
                      <a:pt x="324" y="390"/>
                    </a:lnTo>
                    <a:lnTo>
                      <a:pt x="264" y="379"/>
                    </a:lnTo>
                    <a:lnTo>
                      <a:pt x="196" y="364"/>
                    </a:lnTo>
                    <a:lnTo>
                      <a:pt x="140" y="345"/>
                    </a:lnTo>
                    <a:lnTo>
                      <a:pt x="94" y="318"/>
                    </a:lnTo>
                    <a:lnTo>
                      <a:pt x="60" y="281"/>
                    </a:lnTo>
                    <a:lnTo>
                      <a:pt x="45" y="239"/>
                    </a:lnTo>
                    <a:lnTo>
                      <a:pt x="32" y="194"/>
                    </a:lnTo>
                    <a:lnTo>
                      <a:pt x="38" y="162"/>
                    </a:lnTo>
                    <a:lnTo>
                      <a:pt x="53" y="132"/>
                    </a:lnTo>
                    <a:lnTo>
                      <a:pt x="74" y="111"/>
                    </a:lnTo>
                    <a:lnTo>
                      <a:pt x="106" y="89"/>
                    </a:lnTo>
                    <a:lnTo>
                      <a:pt x="138" y="74"/>
                    </a:lnTo>
                    <a:lnTo>
                      <a:pt x="172" y="62"/>
                    </a:lnTo>
                    <a:lnTo>
                      <a:pt x="211" y="53"/>
                    </a:lnTo>
                    <a:lnTo>
                      <a:pt x="249" y="44"/>
                    </a:lnTo>
                    <a:lnTo>
                      <a:pt x="290" y="38"/>
                    </a:lnTo>
                    <a:lnTo>
                      <a:pt x="339" y="30"/>
                    </a:lnTo>
                    <a:lnTo>
                      <a:pt x="349" y="0"/>
                    </a:lnTo>
                    <a:lnTo>
                      <a:pt x="296" y="8"/>
                    </a:lnTo>
                    <a:lnTo>
                      <a:pt x="241" y="15"/>
                    </a:lnTo>
                    <a:lnTo>
                      <a:pt x="189" y="25"/>
                    </a:lnTo>
                    <a:lnTo>
                      <a:pt x="138" y="40"/>
                    </a:lnTo>
                    <a:lnTo>
                      <a:pt x="96" y="59"/>
                    </a:lnTo>
                    <a:lnTo>
                      <a:pt x="59" y="81"/>
                    </a:lnTo>
                    <a:lnTo>
                      <a:pt x="34" y="109"/>
                    </a:lnTo>
                    <a:lnTo>
                      <a:pt x="17" y="136"/>
                    </a:lnTo>
                    <a:lnTo>
                      <a:pt x="8" y="158"/>
                    </a:lnTo>
                    <a:lnTo>
                      <a:pt x="0" y="194"/>
                    </a:lnTo>
                    <a:lnTo>
                      <a:pt x="0" y="853"/>
                    </a:lnTo>
                    <a:lnTo>
                      <a:pt x="12" y="902"/>
                    </a:lnTo>
                    <a:lnTo>
                      <a:pt x="34" y="955"/>
                    </a:lnTo>
                    <a:lnTo>
                      <a:pt x="79" y="1000"/>
                    </a:lnTo>
                    <a:lnTo>
                      <a:pt x="140" y="1023"/>
                    </a:lnTo>
                    <a:lnTo>
                      <a:pt x="200" y="1042"/>
                    </a:lnTo>
                    <a:lnTo>
                      <a:pt x="264" y="1053"/>
                    </a:lnTo>
                    <a:lnTo>
                      <a:pt x="320" y="1057"/>
                    </a:lnTo>
                    <a:lnTo>
                      <a:pt x="358" y="1045"/>
                    </a:lnTo>
                    <a:lnTo>
                      <a:pt x="381" y="1019"/>
                    </a:lnTo>
                    <a:close/>
                  </a:path>
                </a:pathLst>
              </a:custGeom>
              <a:solidFill>
                <a:srgbClr val="808080"/>
              </a:solidFill>
              <a:ln w="12700">
                <a:solidFill>
                  <a:srgbClr val="404040"/>
                </a:solidFill>
                <a:round/>
              </a:ln>
            </p:spPr>
            <p:txBody>
              <a:bodyPr/>
              <a:lstStyle/>
              <a:p>
                <a:endParaRPr lang="zh-CN" altLang="en-US"/>
              </a:p>
            </p:txBody>
          </p:sp>
          <p:sp>
            <p:nvSpPr>
              <p:cNvPr id="1094" name="Freeform 94"/>
              <p:cNvSpPr>
                <a:spLocks noChangeAspect="1"/>
              </p:cNvSpPr>
              <p:nvPr/>
            </p:nvSpPr>
            <p:spPr bwMode="auto">
              <a:xfrm>
                <a:off x="1160" y="2771"/>
                <a:ext cx="344" cy="796"/>
              </a:xfrm>
              <a:custGeom>
                <a:avLst/>
                <a:gdLst>
                  <a:gd name="T0" fmla="*/ 292 w 344"/>
                  <a:gd name="T1" fmla="*/ 184 h 796"/>
                  <a:gd name="T2" fmla="*/ 322 w 344"/>
                  <a:gd name="T3" fmla="*/ 206 h 796"/>
                  <a:gd name="T4" fmla="*/ 337 w 344"/>
                  <a:gd name="T5" fmla="*/ 232 h 796"/>
                  <a:gd name="T6" fmla="*/ 344 w 344"/>
                  <a:gd name="T7" fmla="*/ 262 h 796"/>
                  <a:gd name="T8" fmla="*/ 344 w 344"/>
                  <a:gd name="T9" fmla="*/ 755 h 796"/>
                  <a:gd name="T10" fmla="*/ 329 w 344"/>
                  <a:gd name="T11" fmla="*/ 774 h 796"/>
                  <a:gd name="T12" fmla="*/ 310 w 344"/>
                  <a:gd name="T13" fmla="*/ 792 h 796"/>
                  <a:gd name="T14" fmla="*/ 261 w 344"/>
                  <a:gd name="T15" fmla="*/ 796 h 796"/>
                  <a:gd name="T16" fmla="*/ 100 w 344"/>
                  <a:gd name="T17" fmla="*/ 759 h 796"/>
                  <a:gd name="T18" fmla="*/ 52 w 344"/>
                  <a:gd name="T19" fmla="*/ 725 h 796"/>
                  <a:gd name="T20" fmla="*/ 22 w 344"/>
                  <a:gd name="T21" fmla="*/ 683 h 796"/>
                  <a:gd name="T22" fmla="*/ 0 w 344"/>
                  <a:gd name="T23" fmla="*/ 627 h 796"/>
                  <a:gd name="T24" fmla="*/ 0 w 344"/>
                  <a:gd name="T25" fmla="*/ 0 h 796"/>
                  <a:gd name="T26" fmla="*/ 15 w 344"/>
                  <a:gd name="T27" fmla="*/ 41 h 796"/>
                  <a:gd name="T28" fmla="*/ 34 w 344"/>
                  <a:gd name="T29" fmla="*/ 75 h 796"/>
                  <a:gd name="T30" fmla="*/ 75 w 344"/>
                  <a:gd name="T31" fmla="*/ 113 h 796"/>
                  <a:gd name="T32" fmla="*/ 127 w 344"/>
                  <a:gd name="T33" fmla="*/ 143 h 796"/>
                  <a:gd name="T34" fmla="*/ 210 w 344"/>
                  <a:gd name="T35" fmla="*/ 169 h 796"/>
                  <a:gd name="T36" fmla="*/ 292 w 344"/>
                  <a:gd name="T37" fmla="*/ 184 h 7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4"/>
                  <a:gd name="T58" fmla="*/ 0 h 796"/>
                  <a:gd name="T59" fmla="*/ 344 w 344"/>
                  <a:gd name="T60" fmla="*/ 796 h 7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4" h="796">
                    <a:moveTo>
                      <a:pt x="292" y="184"/>
                    </a:moveTo>
                    <a:lnTo>
                      <a:pt x="322" y="206"/>
                    </a:lnTo>
                    <a:lnTo>
                      <a:pt x="337" y="232"/>
                    </a:lnTo>
                    <a:lnTo>
                      <a:pt x="344" y="262"/>
                    </a:lnTo>
                    <a:lnTo>
                      <a:pt x="344" y="755"/>
                    </a:lnTo>
                    <a:lnTo>
                      <a:pt x="329" y="774"/>
                    </a:lnTo>
                    <a:lnTo>
                      <a:pt x="310" y="792"/>
                    </a:lnTo>
                    <a:lnTo>
                      <a:pt x="261" y="796"/>
                    </a:lnTo>
                    <a:lnTo>
                      <a:pt x="100" y="759"/>
                    </a:lnTo>
                    <a:lnTo>
                      <a:pt x="52" y="725"/>
                    </a:lnTo>
                    <a:lnTo>
                      <a:pt x="22" y="683"/>
                    </a:lnTo>
                    <a:lnTo>
                      <a:pt x="0" y="627"/>
                    </a:lnTo>
                    <a:lnTo>
                      <a:pt x="0" y="0"/>
                    </a:lnTo>
                    <a:lnTo>
                      <a:pt x="15" y="41"/>
                    </a:lnTo>
                    <a:lnTo>
                      <a:pt x="34" y="75"/>
                    </a:lnTo>
                    <a:lnTo>
                      <a:pt x="75" y="113"/>
                    </a:lnTo>
                    <a:lnTo>
                      <a:pt x="127" y="143"/>
                    </a:lnTo>
                    <a:lnTo>
                      <a:pt x="210" y="169"/>
                    </a:lnTo>
                    <a:lnTo>
                      <a:pt x="292" y="18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pic>
        <p:nvPicPr>
          <p:cNvPr id="66655" name="Picture 95" descr="mondex_car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7200" y="4800600"/>
            <a:ext cx="12954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56" name="Picture 96" descr="etoken"/>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5638800"/>
            <a:ext cx="1143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97"/>
          <p:cNvGrpSpPr/>
          <p:nvPr/>
        </p:nvGrpSpPr>
        <p:grpSpPr bwMode="auto">
          <a:xfrm>
            <a:off x="1371600" y="4191000"/>
            <a:ext cx="990600" cy="609600"/>
            <a:chOff x="1968" y="3744"/>
            <a:chExt cx="816" cy="576"/>
          </a:xfrm>
        </p:grpSpPr>
        <p:pic>
          <p:nvPicPr>
            <p:cNvPr id="1087" name="Picture 98" descr="T28"/>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8" y="3744"/>
              <a:ext cx="713"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 name="Picture 99" descr="fincard"/>
            <p:cNvPicPr>
              <a:picLocks noChangeAspect="1" noChangeArrowheads="1"/>
            </p:cNvPicPr>
            <p:nvPr/>
          </p:nvPicPr>
          <p:blipFill>
            <a:blip r:embed="rId14">
              <a:extLst>
                <a:ext uri="{28A0092B-C50C-407E-A947-70E740481C1C}">
                  <a14:useLocalDpi xmlns:a14="http://schemas.microsoft.com/office/drawing/2010/main" val="0"/>
                </a:ext>
              </a:extLst>
            </a:blip>
            <a:srcRect l="2174" t="27899" r="71739" b="45581"/>
            <a:stretch>
              <a:fillRect/>
            </a:stretch>
          </p:blipFill>
          <p:spPr bwMode="auto">
            <a:xfrm>
              <a:off x="2407" y="4095"/>
              <a:ext cx="377" cy="2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20" name="Group 100"/>
          <p:cNvGrpSpPr/>
          <p:nvPr/>
        </p:nvGrpSpPr>
        <p:grpSpPr bwMode="auto">
          <a:xfrm>
            <a:off x="1752600" y="4876800"/>
            <a:ext cx="685800" cy="914400"/>
            <a:chOff x="1104" y="3072"/>
            <a:chExt cx="432" cy="576"/>
          </a:xfrm>
        </p:grpSpPr>
        <p:sp>
          <p:nvSpPr>
            <p:cNvPr id="1084" name="Line 101"/>
            <p:cNvSpPr>
              <a:spLocks noChangeShapeType="1"/>
            </p:cNvSpPr>
            <p:nvPr/>
          </p:nvSpPr>
          <p:spPr bwMode="auto">
            <a:xfrm flipH="1" flipV="1">
              <a:off x="1392" y="3072"/>
              <a:ext cx="144" cy="144"/>
            </a:xfrm>
            <a:prstGeom prst="line">
              <a:avLst/>
            </a:prstGeom>
            <a:noFill/>
            <a:ln w="38100">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 name="Line 102"/>
            <p:cNvSpPr>
              <a:spLocks noChangeShapeType="1"/>
            </p:cNvSpPr>
            <p:nvPr/>
          </p:nvSpPr>
          <p:spPr bwMode="auto">
            <a:xfrm flipH="1" flipV="1">
              <a:off x="1104" y="3360"/>
              <a:ext cx="192" cy="0"/>
            </a:xfrm>
            <a:prstGeom prst="line">
              <a:avLst/>
            </a:prstGeom>
            <a:noFill/>
            <a:ln w="38100">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6" name="Line 103"/>
            <p:cNvSpPr>
              <a:spLocks noChangeShapeType="1"/>
            </p:cNvSpPr>
            <p:nvPr/>
          </p:nvSpPr>
          <p:spPr bwMode="auto">
            <a:xfrm flipH="1">
              <a:off x="1248" y="3552"/>
              <a:ext cx="192" cy="96"/>
            </a:xfrm>
            <a:prstGeom prst="line">
              <a:avLst/>
            </a:prstGeom>
            <a:noFill/>
            <a:ln w="38100">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104"/>
          <p:cNvGrpSpPr/>
          <p:nvPr/>
        </p:nvGrpSpPr>
        <p:grpSpPr bwMode="auto">
          <a:xfrm>
            <a:off x="4495800" y="1371600"/>
            <a:ext cx="1714500" cy="1098550"/>
            <a:chOff x="2832" y="864"/>
            <a:chExt cx="1080" cy="692"/>
          </a:xfrm>
        </p:grpSpPr>
        <p:pic>
          <p:nvPicPr>
            <p:cNvPr id="1082" name="Picture 105" descr="certificate-tra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2" y="864"/>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3" name="Text Box 106"/>
            <p:cNvSpPr txBox="1">
              <a:spLocks noChangeArrowheads="1"/>
            </p:cNvSpPr>
            <p:nvPr/>
          </p:nvSpPr>
          <p:spPr bwMode="auto">
            <a:xfrm>
              <a:off x="3216" y="1152"/>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anose="02080604020202020204" pitchFamily="34" charset="0"/>
                </a:rPr>
                <a:t>发布证书及</a:t>
              </a:r>
              <a:r>
                <a:rPr kumimoji="0" lang="en-US" altLang="zh-CN" sz="1800" b="1">
                  <a:solidFill>
                    <a:srgbClr val="0066FF"/>
                  </a:solidFill>
                  <a:latin typeface="Arial" panose="02080604020202020204" pitchFamily="34" charset="0"/>
                </a:rPr>
                <a:t>CRL</a:t>
              </a:r>
              <a:endParaRPr kumimoji="0" lang="en-US" altLang="zh-CN" sz="1800" b="1">
                <a:solidFill>
                  <a:srgbClr val="0066FF"/>
                </a:solidFill>
                <a:latin typeface="Arial" panose="02080604020202020204" pitchFamily="34" charset="0"/>
              </a:endParaRPr>
            </a:p>
          </p:txBody>
        </p:sp>
      </p:grpSp>
      <p:grpSp>
        <p:nvGrpSpPr>
          <p:cNvPr id="22" name="Group 107"/>
          <p:cNvGrpSpPr/>
          <p:nvPr/>
        </p:nvGrpSpPr>
        <p:grpSpPr bwMode="auto">
          <a:xfrm>
            <a:off x="2819400" y="6096000"/>
            <a:ext cx="1143000" cy="366713"/>
            <a:chOff x="1776" y="3840"/>
            <a:chExt cx="720" cy="231"/>
          </a:xfrm>
        </p:grpSpPr>
        <p:sp>
          <p:nvSpPr>
            <p:cNvPr id="1080" name="Text Box 108"/>
            <p:cNvSpPr txBox="1">
              <a:spLocks noChangeArrowheads="1"/>
            </p:cNvSpPr>
            <p:nvPr/>
          </p:nvSpPr>
          <p:spPr bwMode="auto">
            <a:xfrm>
              <a:off x="1776" y="384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FF7C80"/>
                  </a:solidFill>
                  <a:latin typeface="Arial" panose="02080604020202020204" pitchFamily="34" charset="0"/>
                </a:rPr>
                <a:t>私钥</a:t>
              </a:r>
              <a:endParaRPr kumimoji="0" lang="zh-CN" altLang="en-US" sz="1800" b="1">
                <a:solidFill>
                  <a:srgbClr val="FF7C80"/>
                </a:solidFill>
                <a:latin typeface="Arial" panose="02080604020202020204" pitchFamily="34" charset="0"/>
              </a:endParaRPr>
            </a:p>
          </p:txBody>
        </p:sp>
        <p:pic>
          <p:nvPicPr>
            <p:cNvPr id="1081" name="Picture 109" descr="redke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2160" y="3888"/>
              <a:ext cx="33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110"/>
          <p:cNvGrpSpPr/>
          <p:nvPr/>
        </p:nvGrpSpPr>
        <p:grpSpPr bwMode="auto">
          <a:xfrm>
            <a:off x="5105400" y="3657600"/>
            <a:ext cx="1714500" cy="995363"/>
            <a:chOff x="3216" y="2304"/>
            <a:chExt cx="1080" cy="627"/>
          </a:xfrm>
        </p:grpSpPr>
        <p:sp>
          <p:nvSpPr>
            <p:cNvPr id="1075" name="Text Box 111"/>
            <p:cNvSpPr txBox="1">
              <a:spLocks noChangeArrowheads="1"/>
            </p:cNvSpPr>
            <p:nvPr/>
          </p:nvSpPr>
          <p:spPr bwMode="auto">
            <a:xfrm>
              <a:off x="3504" y="2304"/>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anose="02080604020202020204" pitchFamily="34" charset="0"/>
                </a:rPr>
                <a:t>证书</a:t>
              </a:r>
              <a:endParaRPr kumimoji="0" lang="zh-CN" altLang="en-US" sz="1800" b="1">
                <a:solidFill>
                  <a:srgbClr val="0066FF"/>
                </a:solidFill>
                <a:latin typeface="Arial" panose="02080604020202020204" pitchFamily="34" charset="0"/>
              </a:endParaRPr>
            </a:p>
          </p:txBody>
        </p:sp>
        <p:grpSp>
          <p:nvGrpSpPr>
            <p:cNvPr id="1076" name="Group 112"/>
            <p:cNvGrpSpPr/>
            <p:nvPr/>
          </p:nvGrpSpPr>
          <p:grpSpPr bwMode="auto">
            <a:xfrm>
              <a:off x="3216" y="2496"/>
              <a:ext cx="1080" cy="435"/>
              <a:chOff x="3312" y="2544"/>
              <a:chExt cx="1080" cy="435"/>
            </a:xfrm>
          </p:grpSpPr>
          <p:pic>
            <p:nvPicPr>
              <p:cNvPr id="1077" name="Picture 113" descr="certificate-tra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6" y="2544"/>
                <a:ext cx="45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8" name="Picture 114" descr="key-gree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0" y="2640"/>
                <a:ext cx="33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9" name="AutoShape 115"/>
              <p:cNvSpPr>
                <a:spLocks noChangeArrowheads="1"/>
              </p:cNvSpPr>
              <p:nvPr/>
            </p:nvSpPr>
            <p:spPr bwMode="auto">
              <a:xfrm>
                <a:off x="3312" y="2592"/>
                <a:ext cx="480" cy="240"/>
              </a:xfrm>
              <a:prstGeom prst="wedgeEllipseCallout">
                <a:avLst>
                  <a:gd name="adj1" fmla="val 109583"/>
                  <a:gd name="adj2" fmla="val 24583"/>
                </a:avLst>
              </a:prstGeom>
              <a:noFill/>
              <a:ln w="9525">
                <a:solidFill>
                  <a:srgbClr val="FF7C80"/>
                </a:solidFill>
                <a:miter lim="800000"/>
              </a:ln>
              <a:extLst>
                <a:ext uri="{909E8E84-426E-40DD-AFC4-6F175D3DCCD1}">
                  <a14:hiddenFill xmlns:a14="http://schemas.microsoft.com/office/drawing/2010/main">
                    <a:solidFill>
                      <a:srgbClr val="FFFFFF"/>
                    </a:solidFill>
                  </a14:hiddenFill>
                </a:ext>
              </a:extLst>
            </p:spPr>
            <p:txBody>
              <a:bodyPr/>
              <a:lstStyle/>
              <a:p>
                <a:pPr algn="ctr"/>
                <a:endParaRPr lang="zh-CN" altLang="zh-CN"/>
              </a:p>
            </p:txBody>
          </p:sp>
        </p:grpSp>
      </p:grpSp>
      <p:grpSp>
        <p:nvGrpSpPr>
          <p:cNvPr id="25" name="Group 116"/>
          <p:cNvGrpSpPr/>
          <p:nvPr/>
        </p:nvGrpSpPr>
        <p:grpSpPr bwMode="auto">
          <a:xfrm>
            <a:off x="4648200" y="5638800"/>
            <a:ext cx="838200" cy="609600"/>
            <a:chOff x="3264" y="3552"/>
            <a:chExt cx="528" cy="384"/>
          </a:xfrm>
        </p:grpSpPr>
        <p:pic>
          <p:nvPicPr>
            <p:cNvPr id="1073" name="Picture 117" descr="key-gree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6" y="3799"/>
              <a:ext cx="33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4" name="Text Box 118"/>
            <p:cNvSpPr txBox="1">
              <a:spLocks noChangeArrowheads="1"/>
            </p:cNvSpPr>
            <p:nvPr/>
          </p:nvSpPr>
          <p:spPr bwMode="auto">
            <a:xfrm>
              <a:off x="3264" y="355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FF7C80"/>
                  </a:solidFill>
                  <a:latin typeface="Arial" panose="02080604020202020204" pitchFamily="34" charset="0"/>
                </a:rPr>
                <a:t>公钥</a:t>
              </a:r>
              <a:endParaRPr kumimoji="0" lang="zh-CN" altLang="en-US" sz="1800" b="1">
                <a:solidFill>
                  <a:srgbClr val="FF7C80"/>
                </a:solidFill>
                <a:latin typeface="Arial" panose="02080604020202020204" pitchFamily="34" charset="0"/>
              </a:endParaRPr>
            </a:p>
          </p:txBody>
        </p:sp>
      </p:grpSp>
      <p:grpSp>
        <p:nvGrpSpPr>
          <p:cNvPr id="26" name="Group 119"/>
          <p:cNvGrpSpPr/>
          <p:nvPr/>
        </p:nvGrpSpPr>
        <p:grpSpPr bwMode="auto">
          <a:xfrm>
            <a:off x="7315200" y="3733800"/>
            <a:ext cx="1295400" cy="674688"/>
            <a:chOff x="4608" y="2352"/>
            <a:chExt cx="816" cy="425"/>
          </a:xfrm>
        </p:grpSpPr>
        <p:sp>
          <p:nvSpPr>
            <p:cNvPr id="1071" name="Text Box 120"/>
            <p:cNvSpPr txBox="1">
              <a:spLocks noChangeArrowheads="1"/>
            </p:cNvSpPr>
            <p:nvPr/>
          </p:nvSpPr>
          <p:spPr bwMode="auto">
            <a:xfrm>
              <a:off x="4608" y="235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anose="02080604020202020204" pitchFamily="34" charset="0"/>
                </a:rPr>
                <a:t>证书申请</a:t>
              </a:r>
              <a:endParaRPr kumimoji="0" lang="zh-CN" altLang="en-US" sz="1800" b="1">
                <a:solidFill>
                  <a:srgbClr val="0066FF"/>
                </a:solidFill>
                <a:latin typeface="Arial" panose="02080604020202020204" pitchFamily="34" charset="0"/>
              </a:endParaRPr>
            </a:p>
          </p:txBody>
        </p:sp>
        <p:pic>
          <p:nvPicPr>
            <p:cNvPr id="1072" name="Picture 121" descr="key-gree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 y="2640"/>
              <a:ext cx="403"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122"/>
          <p:cNvGrpSpPr/>
          <p:nvPr/>
        </p:nvGrpSpPr>
        <p:grpSpPr bwMode="auto">
          <a:xfrm>
            <a:off x="3810000" y="4114800"/>
            <a:ext cx="838200" cy="995363"/>
            <a:chOff x="2400" y="2592"/>
            <a:chExt cx="528" cy="627"/>
          </a:xfrm>
        </p:grpSpPr>
        <p:sp>
          <p:nvSpPr>
            <p:cNvPr id="1069" name="Text Box 123"/>
            <p:cNvSpPr txBox="1">
              <a:spLocks noChangeArrowheads="1"/>
            </p:cNvSpPr>
            <p:nvPr/>
          </p:nvSpPr>
          <p:spPr bwMode="auto">
            <a:xfrm>
              <a:off x="2400" y="2592"/>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sz="1800" b="1">
                  <a:solidFill>
                    <a:srgbClr val="0066FF"/>
                  </a:solidFill>
                  <a:latin typeface="Arial" panose="02080604020202020204" pitchFamily="34" charset="0"/>
                </a:rPr>
                <a:t>证书</a:t>
              </a:r>
              <a:endParaRPr kumimoji="0" lang="zh-CN" altLang="en-US" sz="1800" b="1">
                <a:solidFill>
                  <a:srgbClr val="0066FF"/>
                </a:solidFill>
                <a:latin typeface="Arial" panose="02080604020202020204" pitchFamily="34" charset="0"/>
              </a:endParaRPr>
            </a:p>
          </p:txBody>
        </p:sp>
        <p:pic>
          <p:nvPicPr>
            <p:cNvPr id="1070" name="Picture 124" descr="certificate-tra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50" y="2784"/>
              <a:ext cx="47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694" name="Text Box 134"/>
          <p:cNvSpPr txBox="1">
            <a:spLocks noChangeArrowheads="1"/>
          </p:cNvSpPr>
          <p:nvPr/>
        </p:nvSpPr>
        <p:spPr bwMode="auto">
          <a:xfrm>
            <a:off x="5105400" y="304800"/>
            <a:ext cx="182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kumimoji="0" lang="en-US" altLang="zh-CN" sz="1200" b="1">
                <a:solidFill>
                  <a:schemeClr val="bg1"/>
                </a:solidFill>
                <a:latin typeface="Arial" panose="02080604020202020204" pitchFamily="34" charset="0"/>
              </a:rPr>
              <a:t>delay</a:t>
            </a:r>
            <a:endParaRPr kumimoji="0" lang="en-US" altLang="zh-CN" sz="1200" b="1">
              <a:solidFill>
                <a:schemeClr val="bg1"/>
              </a:solidFill>
              <a:latin typeface="Arial" panose="02080604020202020204" pitchFamily="34" charset="0"/>
            </a:endParaRPr>
          </a:p>
        </p:txBody>
      </p:sp>
      <p:pic>
        <p:nvPicPr>
          <p:cNvPr id="1060" name="Picture 135" descr="Directory-X-500-RSA-tran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1295400"/>
            <a:ext cx="12192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96" name="Line 136"/>
          <p:cNvSpPr>
            <a:spLocks noChangeShapeType="1"/>
          </p:cNvSpPr>
          <p:nvPr/>
        </p:nvSpPr>
        <p:spPr bwMode="auto">
          <a:xfrm>
            <a:off x="2743200" y="2438400"/>
            <a:ext cx="0" cy="2286000"/>
          </a:xfrm>
          <a:prstGeom prst="line">
            <a:avLst/>
          </a:prstGeom>
          <a:noFill/>
          <a:ln w="57150">
            <a:solidFill>
              <a:srgbClr val="FF99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2" name="Text Box 137"/>
          <p:cNvSpPr txBox="1">
            <a:spLocks noChangeArrowheads="1"/>
          </p:cNvSpPr>
          <p:nvPr/>
        </p:nvSpPr>
        <p:spPr bwMode="auto">
          <a:xfrm>
            <a:off x="3117850" y="152400"/>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2800" b="1">
                <a:solidFill>
                  <a:srgbClr val="0066FF"/>
                </a:solidFill>
              </a:rPr>
              <a:t>一般证书申请流程</a:t>
            </a:r>
            <a:endParaRPr lang="zh-CN" altLang="en-US" sz="2800" b="1">
              <a:solidFill>
                <a:srgbClr val="0066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6580"/>
                                        </p:tgtEl>
                                        <p:attrNameLst>
                                          <p:attrName>style.visibility</p:attrName>
                                        </p:attrNameLst>
                                      </p:cBhvr>
                                      <p:to>
                                        <p:strVal val="visible"/>
                                      </p:to>
                                    </p:set>
                                    <p:animEffect transition="in" filter="dissolve">
                                      <p:cBhvr>
                                        <p:cTn id="11" dur="500"/>
                                        <p:tgtEl>
                                          <p:spTgt spid="66580"/>
                                        </p:tgtEl>
                                      </p:cBhvr>
                                    </p:animEffect>
                                  </p:childTnLst>
                                  <p:subTnLst>
                                    <p:animClr clrSpc="rgb" dir="cw">
                                      <p:cBhvr override="childStyle">
                                        <p:cTn dur="1" fill="hold" display="0" masterRel="nextClick" afterEffect="1"/>
                                        <p:tgtEl>
                                          <p:spTgt spid="66580"/>
                                        </p:tgtEl>
                                        <p:attrNameLst>
                                          <p:attrName>ppt_c</p:attrName>
                                        </p:attrNameLst>
                                      </p:cBhvr>
                                      <p:to>
                                        <a:srgbClr val="FF99CC"/>
                                      </p:to>
                                    </p:animClr>
                                  </p:sub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subTnLst>
                                    <p:set>
                                      <p:cBhvr override="childStyle">
                                        <p:cTn dur="1" fill="hold" display="0" masterRel="sameClick" afterEffect="1">
                                          <p:stCondLst>
                                            <p:cond evt="end" delay="0">
                                              <p:tn val="13"/>
                                            </p:cond>
                                          </p:stCondLst>
                                        </p:cTn>
                                        <p:tgtEl>
                                          <p:spTgt spid="2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6572"/>
                                        </p:tgtEl>
                                        <p:attrNameLst>
                                          <p:attrName>style.visibility</p:attrName>
                                        </p:attrNameLst>
                                      </p:cBhvr>
                                      <p:to>
                                        <p:strVal val="visible"/>
                                      </p:to>
                                    </p:set>
                                    <p:animEffect transition="in" filter="dissolve">
                                      <p:cBhvr>
                                        <p:cTn id="20" dur="500"/>
                                        <p:tgtEl>
                                          <p:spTgt spid="66572"/>
                                        </p:tgtEl>
                                      </p:cBhvr>
                                    </p:animEffect>
                                  </p:childTnLst>
                                  <p:subTnLst>
                                    <p:animClr clrSpc="rgb" dir="cw">
                                      <p:cBhvr override="childStyle">
                                        <p:cTn dur="1" fill="hold" display="0" masterRel="nextClick" afterEffect="1"/>
                                        <p:tgtEl>
                                          <p:spTgt spid="66572"/>
                                        </p:tgtEl>
                                        <p:attrNameLst>
                                          <p:attrName>ppt_c</p:attrName>
                                        </p:attrNameLst>
                                      </p:cBhvr>
                                      <p:to>
                                        <a:srgbClr val="FF99CC"/>
                                      </p:to>
                                    </p:animClr>
                                  </p:sub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566"/>
                                        </p:tgtEl>
                                        <p:attrNameLst>
                                          <p:attrName>style.visibility</p:attrName>
                                        </p:attrNameLst>
                                      </p:cBhvr>
                                      <p:to>
                                        <p:strVal val="visible"/>
                                      </p:to>
                                    </p:set>
                                    <p:animEffect transition="in" filter="dissolve">
                                      <p:cBhvr>
                                        <p:cTn id="29" dur="500"/>
                                        <p:tgtEl>
                                          <p:spTgt spid="66566"/>
                                        </p:tgtEl>
                                      </p:cBhvr>
                                    </p:animEffect>
                                  </p:childTnLst>
                                  <p:subTnLst>
                                    <p:animClr clrSpc="rgb" dir="cw">
                                      <p:cBhvr override="childStyle">
                                        <p:cTn dur="1" fill="hold" display="0" masterRel="nextClick" afterEffect="1"/>
                                        <p:tgtEl>
                                          <p:spTgt spid="66566"/>
                                        </p:tgtEl>
                                        <p:attrNameLst>
                                          <p:attrName>ppt_c</p:attrName>
                                        </p:attrNameLst>
                                      </p:cBhvr>
                                      <p:to>
                                        <a:srgbClr val="FF99FF"/>
                                      </p:to>
                                    </p:animClr>
                                  </p:subTnLst>
                                </p:cTn>
                              </p:par>
                              <p:par>
                                <p:cTn id="30" presetID="9"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6568"/>
                                        </p:tgtEl>
                                        <p:attrNameLst>
                                          <p:attrName>style.visibility</p:attrName>
                                        </p:attrNameLst>
                                      </p:cBhvr>
                                      <p:to>
                                        <p:strVal val="visible"/>
                                      </p:to>
                                    </p:set>
                                    <p:animEffect transition="in" filter="dissolve">
                                      <p:cBhvr>
                                        <p:cTn id="39" dur="500"/>
                                        <p:tgtEl>
                                          <p:spTgt spid="66568"/>
                                        </p:tgtEl>
                                      </p:cBhvr>
                                    </p:animEffect>
                                  </p:childTnLst>
                                  <p:subTnLst>
                                    <p:animClr clrSpc="rgb" dir="cw">
                                      <p:cBhvr override="childStyle">
                                        <p:cTn dur="1" fill="hold" display="0" masterRel="nextClick" afterEffect="1"/>
                                        <p:tgtEl>
                                          <p:spTgt spid="66568"/>
                                        </p:tgtEl>
                                        <p:attrNameLst>
                                          <p:attrName>ppt_c</p:attrName>
                                        </p:attrNameLst>
                                      </p:cBhvr>
                                      <p:to>
                                        <a:srgbClr val="FF99FF"/>
                                      </p:to>
                                    </p:animClr>
                                  </p:sub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6581"/>
                                        </p:tgtEl>
                                        <p:attrNameLst>
                                          <p:attrName>style.visibility</p:attrName>
                                        </p:attrNameLst>
                                      </p:cBhvr>
                                      <p:to>
                                        <p:strVal val="visible"/>
                                      </p:to>
                                    </p:set>
                                    <p:animEffect transition="in" filter="dissolve">
                                      <p:cBhvr>
                                        <p:cTn id="44" dur="500"/>
                                        <p:tgtEl>
                                          <p:spTgt spid="66581"/>
                                        </p:tgtEl>
                                      </p:cBhvr>
                                    </p:animEffect>
                                  </p:childTnLst>
                                  <p:subTnLst>
                                    <p:animClr clrSpc="rgb" dir="cw">
                                      <p:cBhvr override="childStyle">
                                        <p:cTn dur="1" fill="hold" display="0" masterRel="nextClick" afterEffect="1"/>
                                        <p:tgtEl>
                                          <p:spTgt spid="66581"/>
                                        </p:tgtEl>
                                        <p:attrNameLst>
                                          <p:attrName>ppt_c</p:attrName>
                                        </p:attrNameLst>
                                      </p:cBhvr>
                                      <p:to>
                                        <a:srgbClr val="FF99FF"/>
                                      </p:to>
                                    </p:animClr>
                                  </p:subTnLst>
                                </p:cTn>
                              </p:par>
                              <p:par>
                                <p:cTn id="45" presetID="9"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par>
                          <p:cTn id="53" fill="hold">
                            <p:stCondLst>
                              <p:cond delay="500"/>
                            </p:stCondLst>
                            <p:childTnLst>
                              <p:par>
                                <p:cTn id="54" presetID="9" presetClass="entr" presetSubtype="0"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subTnLst>
                                    <p:animClr clrSpc="rgb" dir="cw">
                                      <p:cBhvr override="childStyle">
                                        <p:cTn dur="1" fill="hold" display="0" masterRel="nextClick" afterEffect="1"/>
                                        <p:tgtEl>
                                          <p:spTgt spid="20"/>
                                        </p:tgtEl>
                                        <p:attrNameLst>
                                          <p:attrName>ppt_c</p:attrName>
                                        </p:attrNameLst>
                                      </p:cBhvr>
                                      <p:to>
                                        <a:srgbClr val="FF99FF"/>
                                      </p:to>
                                    </p:animClr>
                                  </p:subTnLst>
                                </p:cTn>
                              </p:par>
                            </p:childTnLst>
                          </p:cTn>
                        </p:par>
                        <p:par>
                          <p:cTn id="57" fill="hold">
                            <p:stCondLst>
                              <p:cond delay="1000"/>
                            </p:stCondLst>
                            <p:childTnLst>
                              <p:par>
                                <p:cTn id="58" presetID="9" presetClass="entr" presetSubtype="0"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ssolve">
                                      <p:cBhvr>
                                        <p:cTn id="60" dur="500"/>
                                        <p:tgtEl>
                                          <p:spTgt spid="19"/>
                                        </p:tgtEl>
                                      </p:cBhvr>
                                    </p:animEffect>
                                  </p:childTnLst>
                                </p:cTn>
                              </p:par>
                            </p:childTnLst>
                          </p:cTn>
                        </p:par>
                        <p:par>
                          <p:cTn id="61" fill="hold">
                            <p:stCondLst>
                              <p:cond delay="1500"/>
                            </p:stCondLst>
                            <p:childTnLst>
                              <p:par>
                                <p:cTn id="62" presetID="9" presetClass="entr" presetSubtype="0" fill="hold" nodeType="afterEffect">
                                  <p:stCondLst>
                                    <p:cond delay="0"/>
                                  </p:stCondLst>
                                  <p:childTnLst>
                                    <p:set>
                                      <p:cBhvr>
                                        <p:cTn id="63" dur="1" fill="hold">
                                          <p:stCondLst>
                                            <p:cond delay="0"/>
                                          </p:stCondLst>
                                        </p:cTn>
                                        <p:tgtEl>
                                          <p:spTgt spid="66655"/>
                                        </p:tgtEl>
                                        <p:attrNameLst>
                                          <p:attrName>style.visibility</p:attrName>
                                        </p:attrNameLst>
                                      </p:cBhvr>
                                      <p:to>
                                        <p:strVal val="visible"/>
                                      </p:to>
                                    </p:set>
                                    <p:animEffect transition="in" filter="dissolve">
                                      <p:cBhvr>
                                        <p:cTn id="64" dur="500"/>
                                        <p:tgtEl>
                                          <p:spTgt spid="66655"/>
                                        </p:tgtEl>
                                      </p:cBhvr>
                                    </p:animEffect>
                                  </p:childTnLst>
                                </p:cTn>
                              </p:par>
                            </p:childTnLst>
                          </p:cTn>
                        </p:par>
                        <p:par>
                          <p:cTn id="65" fill="hold">
                            <p:stCondLst>
                              <p:cond delay="2000"/>
                            </p:stCondLst>
                            <p:childTnLst>
                              <p:par>
                                <p:cTn id="66" presetID="9" presetClass="entr" presetSubtype="0" fill="hold" nodeType="afterEffect">
                                  <p:stCondLst>
                                    <p:cond delay="0"/>
                                  </p:stCondLst>
                                  <p:childTnLst>
                                    <p:set>
                                      <p:cBhvr>
                                        <p:cTn id="67" dur="1" fill="hold">
                                          <p:stCondLst>
                                            <p:cond delay="0"/>
                                          </p:stCondLst>
                                        </p:cTn>
                                        <p:tgtEl>
                                          <p:spTgt spid="66656"/>
                                        </p:tgtEl>
                                        <p:attrNameLst>
                                          <p:attrName>style.visibility</p:attrName>
                                        </p:attrNameLst>
                                      </p:cBhvr>
                                      <p:to>
                                        <p:strVal val="visible"/>
                                      </p:to>
                                    </p:set>
                                    <p:animEffect transition="in" filter="dissolve">
                                      <p:cBhvr>
                                        <p:cTn id="68" dur="500"/>
                                        <p:tgtEl>
                                          <p:spTgt spid="66656"/>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6696"/>
                                        </p:tgtEl>
                                        <p:attrNameLst>
                                          <p:attrName>style.visibility</p:attrName>
                                        </p:attrNameLst>
                                      </p:cBhvr>
                                      <p:to>
                                        <p:strVal val="visible"/>
                                      </p:to>
                                    </p:set>
                                    <p:animEffect transition="in" filter="dissolve">
                                      <p:cBhvr>
                                        <p:cTn id="73" dur="500"/>
                                        <p:tgtEl>
                                          <p:spTgt spid="66696"/>
                                        </p:tgtEl>
                                      </p:cBhvr>
                                    </p:animEffect>
                                  </p:childTnLst>
                                  <p:subTnLst>
                                    <p:animClr clrSpc="rgb" dir="cw">
                                      <p:cBhvr override="childStyle">
                                        <p:cTn dur="1" fill="hold" display="0" masterRel="nextClick" afterEffect="1"/>
                                        <p:tgtEl>
                                          <p:spTgt spid="66696"/>
                                        </p:tgtEl>
                                        <p:attrNameLst>
                                          <p:attrName>ppt_c</p:attrName>
                                        </p:attrNameLst>
                                      </p:cBhvr>
                                      <p:to>
                                        <a:srgbClr val="FF99FF"/>
                                      </p:to>
                                    </p:animClr>
                                  </p:subTnLst>
                                </p:cTn>
                              </p:par>
                              <p:par>
                                <p:cTn id="74" presetID="1" presetClass="entr" presetSubtype="0" fill="hold" grpId="0" nodeType="withEffect">
                                  <p:stCondLst>
                                    <p:cond delay="0"/>
                                  </p:stCondLst>
                                  <p:childTnLst>
                                    <p:set>
                                      <p:cBhvr>
                                        <p:cTn id="75" dur="1" fill="hold">
                                          <p:stCondLst>
                                            <p:cond delay="499"/>
                                          </p:stCondLst>
                                        </p:cTn>
                                        <p:tgtEl>
                                          <p:spTgt spid="66694"/>
                                        </p:tgtEl>
                                        <p:attrNameLst>
                                          <p:attrName>style.visibility</p:attrName>
                                        </p:attrNameLst>
                                      </p:cBhvr>
                                      <p:to>
                                        <p:strVal val="visible"/>
                                      </p:to>
                                    </p:set>
                                  </p:childTnLst>
                                  <p:subTnLst>
                                    <p:set>
                                      <p:cBhvr override="childStyle">
                                        <p:cTn dur="1" fill="hold" display="0" masterRel="sameClick" afterEffect="1">
                                          <p:stCondLst>
                                            <p:cond evt="end" delay="0">
                                              <p:tn val="74"/>
                                            </p:cond>
                                          </p:stCondLst>
                                        </p:cTn>
                                        <p:tgtEl>
                                          <p:spTgt spid="66694"/>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6574"/>
                                        </p:tgtEl>
                                        <p:attrNameLst>
                                          <p:attrName>style.visibility</p:attrName>
                                        </p:attrNameLst>
                                      </p:cBhvr>
                                      <p:to>
                                        <p:strVal val="visible"/>
                                      </p:to>
                                    </p:set>
                                    <p:animEffect transition="in" filter="dissolve">
                                      <p:cBhvr>
                                        <p:cTn id="80" dur="500"/>
                                        <p:tgtEl>
                                          <p:spTgt spid="66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P spid="66568" grpId="0" animBg="1"/>
      <p:bldP spid="66572" grpId="0" animBg="1"/>
      <p:bldP spid="66574" grpId="0" autoUpdateAnimBg="0"/>
      <p:bldP spid="66580" grpId="0" animBg="1"/>
      <p:bldP spid="66581" grpId="0" animBg="1"/>
      <p:bldP spid="66694" grpId="0" autoUpdateAnimBg="0"/>
      <p:bldP spid="66696"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7"/>
          <p:cNvSpPr>
            <a:spLocks noGrp="1" noChangeArrowheads="1"/>
          </p:cNvSpPr>
          <p:nvPr>
            <p:ph idx="1"/>
          </p:nvPr>
        </p:nvSpPr>
        <p:spPr/>
        <p:txBody>
          <a:bodyPr/>
          <a:lstStyle/>
          <a:p>
            <a:r>
              <a:rPr lang="zh-CN" altLang="en-US" smtClean="0"/>
              <a:t>单</a:t>
            </a:r>
            <a:r>
              <a:rPr lang="en-US" altLang="zh-CN" smtClean="0"/>
              <a:t>CA</a:t>
            </a:r>
            <a:r>
              <a:rPr lang="zh-CN" altLang="en-US" smtClean="0"/>
              <a:t>结构</a:t>
            </a:r>
            <a:endParaRPr lang="en-US" altLang="zh-CN" smtClean="0"/>
          </a:p>
          <a:p>
            <a:r>
              <a:rPr lang="zh-CN" altLang="en-US" smtClean="0"/>
              <a:t>层次</a:t>
            </a:r>
            <a:r>
              <a:rPr lang="en-US" altLang="zh-CN" smtClean="0"/>
              <a:t>CA</a:t>
            </a:r>
            <a:r>
              <a:rPr lang="zh-CN" altLang="en-US" smtClean="0"/>
              <a:t>结构</a:t>
            </a:r>
            <a:endParaRPr lang="en-US" altLang="zh-CN" smtClean="0"/>
          </a:p>
          <a:p>
            <a:r>
              <a:rPr lang="zh-CN" altLang="en-US" smtClean="0"/>
              <a:t>交叉</a:t>
            </a:r>
            <a:r>
              <a:rPr lang="en-US" altLang="zh-CN" smtClean="0"/>
              <a:t>CA</a:t>
            </a:r>
            <a:r>
              <a:rPr lang="zh-CN" altLang="en-US" smtClean="0"/>
              <a:t>结构</a:t>
            </a:r>
            <a:endParaRPr lang="en-US" altLang="zh-CN" smtClean="0"/>
          </a:p>
        </p:txBody>
      </p:sp>
      <p:sp>
        <p:nvSpPr>
          <p:cNvPr id="781314" name="Rectangle 1026"/>
          <p:cNvSpPr>
            <a:spLocks noGrp="1" noChangeArrowheads="1"/>
          </p:cNvSpPr>
          <p:nvPr>
            <p:ph type="title"/>
          </p:nvPr>
        </p:nvSpPr>
        <p:spPr/>
        <p:txBody>
          <a:bodyPr/>
          <a:lstStyle/>
          <a:p>
            <a:r>
              <a:rPr lang="en-US" altLang="zh-CN" smtClean="0"/>
              <a:t>PKI</a:t>
            </a:r>
            <a:r>
              <a:rPr lang="zh-CN" altLang="en-US" smtClean="0"/>
              <a:t>的体系结构 </a:t>
            </a:r>
            <a:endParaRPr lang="zh-CN" altLang="en-US"/>
          </a:p>
        </p:txBody>
      </p:sp>
      <p:sp>
        <p:nvSpPr>
          <p:cNvPr id="30725" name="Rectangle 1028"/>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latin typeface="Arial" panose="02080604020202020204" pitchFamily="34" charset="0"/>
              </a:rPr>
              <a:t>与</a:t>
            </a:r>
            <a:r>
              <a:rPr lang="zh-CN" altLang="en-US">
                <a:latin typeface="Arial" panose="02080604020202020204" pitchFamily="34" charset="0"/>
              </a:rPr>
              <a:t>大量不同管理域的用户</a:t>
            </a:r>
            <a:r>
              <a:rPr lang="zh-CN" altLang="en-US" smtClean="0">
                <a:latin typeface="Arial" panose="02080604020202020204" pitchFamily="34" charset="0"/>
              </a:rPr>
              <a:t>建立信任关系需要</a:t>
            </a:r>
            <a:r>
              <a:rPr lang="zh-CN" altLang="en-US">
                <a:latin typeface="Arial" panose="02080604020202020204" pitchFamily="34" charset="0"/>
              </a:rPr>
              <a:t>构建一个证书链</a:t>
            </a:r>
            <a:r>
              <a:rPr lang="zh-CN" altLang="en-US" smtClean="0">
                <a:latin typeface="Arial" panose="02080604020202020204" pitchFamily="34" charset="0"/>
              </a:rPr>
              <a:t>。</a:t>
            </a:r>
            <a:endParaRPr lang="en-US" altLang="zh-CN" smtClean="0">
              <a:latin typeface="Arial" panose="02080604020202020204" pitchFamily="34" charset="0"/>
            </a:endParaRPr>
          </a:p>
        </p:txBody>
      </p:sp>
      <p:sp>
        <p:nvSpPr>
          <p:cNvPr id="3" name="标题 2"/>
          <p:cNvSpPr>
            <a:spLocks noGrp="1"/>
          </p:cNvSpPr>
          <p:nvPr>
            <p:ph type="title"/>
          </p:nvPr>
        </p:nvSpPr>
        <p:spPr/>
        <p:txBody>
          <a:bodyPr/>
          <a:lstStyle/>
          <a:p>
            <a:r>
              <a:rPr lang="zh-CN" altLang="en-US" dirty="0">
                <a:latin typeface="Arial" panose="02080604020202020204" pitchFamily="34" charset="0"/>
              </a:rPr>
              <a:t>证书链</a:t>
            </a:r>
            <a:endParaRPr lang="zh-CN" altLang="en-US" dirty="0"/>
          </a:p>
        </p:txBody>
      </p:sp>
      <p:grpSp>
        <p:nvGrpSpPr>
          <p:cNvPr id="4" name="Group 5"/>
          <p:cNvGrpSpPr/>
          <p:nvPr/>
        </p:nvGrpSpPr>
        <p:grpSpPr bwMode="auto">
          <a:xfrm>
            <a:off x="827584" y="2924944"/>
            <a:ext cx="7696200" cy="3144838"/>
            <a:chOff x="912" y="1130"/>
            <a:chExt cx="4848" cy="1981"/>
          </a:xfrm>
        </p:grpSpPr>
        <p:sp>
          <p:nvSpPr>
            <p:cNvPr id="5" name="AutoShape 6"/>
            <p:cNvSpPr>
              <a:spLocks noChangeArrowheads="1"/>
            </p:cNvSpPr>
            <p:nvPr/>
          </p:nvSpPr>
          <p:spPr bwMode="auto">
            <a:xfrm rot="-572827">
              <a:off x="912" y="1529"/>
              <a:ext cx="1103" cy="1255"/>
            </a:xfrm>
            <a:prstGeom prst="verticalScroll">
              <a:avLst>
                <a:gd name="adj" fmla="val 8468"/>
              </a:avLst>
            </a:prstGeom>
            <a:gradFill rotWithShape="0">
              <a:gsLst>
                <a:gs pos="0">
                  <a:srgbClr val="FFFFCC"/>
                </a:gs>
                <a:gs pos="50000">
                  <a:srgbClr val="FFFFFF"/>
                </a:gs>
                <a:gs pos="100000">
                  <a:srgbClr val="FFFFCC"/>
                </a:gs>
              </a:gsLst>
              <a:lin ang="27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sp>
          <p:nvSpPr>
            <p:cNvPr id="6" name="Rectangle 7"/>
            <p:cNvSpPr>
              <a:spLocks noChangeArrowheads="1"/>
            </p:cNvSpPr>
            <p:nvPr/>
          </p:nvSpPr>
          <p:spPr bwMode="auto">
            <a:xfrm>
              <a:off x="1104" y="1694"/>
              <a:ext cx="768"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颁发者名称</a:t>
              </a:r>
              <a:endParaRPr kumimoji="0" lang="zh-CN" altLang="en-US" sz="1600" b="1">
                <a:solidFill>
                  <a:srgbClr val="000000"/>
                </a:solidFill>
              </a:endParaRPr>
            </a:p>
          </p:txBody>
        </p:sp>
        <p:sp>
          <p:nvSpPr>
            <p:cNvPr id="7" name="Rectangle 8"/>
            <p:cNvSpPr>
              <a:spLocks noChangeArrowheads="1"/>
            </p:cNvSpPr>
            <p:nvPr/>
          </p:nvSpPr>
          <p:spPr bwMode="auto">
            <a:xfrm>
              <a:off x="1104" y="1961"/>
              <a:ext cx="768"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主体名称</a:t>
              </a:r>
              <a:endParaRPr kumimoji="0" lang="zh-CN" altLang="en-US" sz="1600" b="1">
                <a:solidFill>
                  <a:srgbClr val="000000"/>
                </a:solidFill>
              </a:endParaRPr>
            </a:p>
          </p:txBody>
        </p:sp>
        <p:sp>
          <p:nvSpPr>
            <p:cNvPr id="8" name="Rectangle 9"/>
            <p:cNvSpPr>
              <a:spLocks noChangeArrowheads="1"/>
            </p:cNvSpPr>
            <p:nvPr/>
          </p:nvSpPr>
          <p:spPr bwMode="auto">
            <a:xfrm>
              <a:off x="1104" y="2234"/>
              <a:ext cx="768"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公钥信息</a:t>
              </a:r>
              <a:endParaRPr kumimoji="0" lang="zh-CN" altLang="en-US" sz="1600" b="1">
                <a:solidFill>
                  <a:srgbClr val="000000"/>
                </a:solidFill>
              </a:endParaRPr>
            </a:p>
          </p:txBody>
        </p:sp>
        <p:sp>
          <p:nvSpPr>
            <p:cNvPr id="9" name="Rectangle 10"/>
            <p:cNvSpPr>
              <a:spLocks noChangeArrowheads="1"/>
            </p:cNvSpPr>
            <p:nvPr/>
          </p:nvSpPr>
          <p:spPr bwMode="auto">
            <a:xfrm>
              <a:off x="1102" y="2501"/>
              <a:ext cx="770"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其他信息</a:t>
              </a:r>
              <a:endParaRPr kumimoji="0" lang="zh-CN" altLang="en-US" sz="1600" b="1">
                <a:solidFill>
                  <a:srgbClr val="000000"/>
                </a:solidFill>
              </a:endParaRPr>
            </a:p>
          </p:txBody>
        </p:sp>
        <p:sp>
          <p:nvSpPr>
            <p:cNvPr id="10" name="AutoShape 11"/>
            <p:cNvSpPr>
              <a:spLocks noChangeArrowheads="1"/>
            </p:cNvSpPr>
            <p:nvPr/>
          </p:nvSpPr>
          <p:spPr bwMode="auto">
            <a:xfrm rot="-572827">
              <a:off x="2094" y="1529"/>
              <a:ext cx="1103" cy="1255"/>
            </a:xfrm>
            <a:prstGeom prst="verticalScroll">
              <a:avLst>
                <a:gd name="adj" fmla="val 8468"/>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Rectangle 12"/>
            <p:cNvSpPr>
              <a:spLocks noChangeArrowheads="1"/>
            </p:cNvSpPr>
            <p:nvPr/>
          </p:nvSpPr>
          <p:spPr bwMode="auto">
            <a:xfrm>
              <a:off x="2272" y="1694"/>
              <a:ext cx="752"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颁发者名称</a:t>
              </a:r>
              <a:endParaRPr kumimoji="0" lang="zh-CN" altLang="en-US" sz="1600" b="1">
                <a:solidFill>
                  <a:srgbClr val="000000"/>
                </a:solidFill>
              </a:endParaRPr>
            </a:p>
          </p:txBody>
        </p:sp>
        <p:sp>
          <p:nvSpPr>
            <p:cNvPr id="12" name="Rectangle 13"/>
            <p:cNvSpPr>
              <a:spLocks noChangeArrowheads="1"/>
            </p:cNvSpPr>
            <p:nvPr/>
          </p:nvSpPr>
          <p:spPr bwMode="auto">
            <a:xfrm>
              <a:off x="2276" y="1961"/>
              <a:ext cx="748"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主体名称</a:t>
              </a:r>
              <a:endParaRPr kumimoji="0" lang="zh-CN" altLang="en-US" sz="1600" b="1">
                <a:solidFill>
                  <a:srgbClr val="000000"/>
                </a:solidFill>
              </a:endParaRPr>
            </a:p>
          </p:txBody>
        </p:sp>
        <p:sp>
          <p:nvSpPr>
            <p:cNvPr id="13" name="Rectangle 14"/>
            <p:cNvSpPr>
              <a:spLocks noChangeArrowheads="1"/>
            </p:cNvSpPr>
            <p:nvPr/>
          </p:nvSpPr>
          <p:spPr bwMode="auto">
            <a:xfrm>
              <a:off x="2276" y="2234"/>
              <a:ext cx="748"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公钥信息</a:t>
              </a:r>
              <a:endParaRPr kumimoji="0" lang="zh-CN" altLang="en-US" sz="1600" b="1">
                <a:solidFill>
                  <a:srgbClr val="000000"/>
                </a:solidFill>
              </a:endParaRPr>
            </a:p>
          </p:txBody>
        </p:sp>
        <p:sp>
          <p:nvSpPr>
            <p:cNvPr id="14" name="Rectangle 15"/>
            <p:cNvSpPr>
              <a:spLocks noChangeArrowheads="1"/>
            </p:cNvSpPr>
            <p:nvPr/>
          </p:nvSpPr>
          <p:spPr bwMode="auto">
            <a:xfrm>
              <a:off x="2276" y="2501"/>
              <a:ext cx="748"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其他信息</a:t>
              </a:r>
              <a:endParaRPr kumimoji="0" lang="zh-CN" altLang="en-US" sz="1600" b="1">
                <a:solidFill>
                  <a:srgbClr val="000000"/>
                </a:solidFill>
              </a:endParaRPr>
            </a:p>
          </p:txBody>
        </p:sp>
        <p:sp>
          <p:nvSpPr>
            <p:cNvPr id="15" name="AutoShape 16"/>
            <p:cNvSpPr>
              <a:spLocks noChangeArrowheads="1"/>
            </p:cNvSpPr>
            <p:nvPr/>
          </p:nvSpPr>
          <p:spPr bwMode="auto">
            <a:xfrm rot="-572827">
              <a:off x="3249" y="1529"/>
              <a:ext cx="1104" cy="1255"/>
            </a:xfrm>
            <a:prstGeom prst="verticalScroll">
              <a:avLst>
                <a:gd name="adj" fmla="val 8468"/>
              </a:avLst>
            </a:prstGeom>
            <a:gradFill rotWithShape="0">
              <a:gsLst>
                <a:gs pos="0">
                  <a:srgbClr val="FFFFCC"/>
                </a:gs>
                <a:gs pos="50000">
                  <a:srgbClr val="FFFFFF"/>
                </a:gs>
                <a:gs pos="100000">
                  <a:srgbClr val="FFFFCC"/>
                </a:gs>
              </a:gsLst>
              <a:lin ang="27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sp>
          <p:nvSpPr>
            <p:cNvPr id="16" name="Rectangle 17"/>
            <p:cNvSpPr>
              <a:spLocks noChangeArrowheads="1"/>
            </p:cNvSpPr>
            <p:nvPr/>
          </p:nvSpPr>
          <p:spPr bwMode="auto">
            <a:xfrm>
              <a:off x="3434" y="1694"/>
              <a:ext cx="742"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颁发者名称</a:t>
              </a:r>
              <a:endParaRPr kumimoji="0" lang="zh-CN" altLang="en-US" sz="1600" b="1">
                <a:solidFill>
                  <a:srgbClr val="000000"/>
                </a:solidFill>
              </a:endParaRPr>
            </a:p>
          </p:txBody>
        </p:sp>
        <p:sp>
          <p:nvSpPr>
            <p:cNvPr id="17" name="Rectangle 18"/>
            <p:cNvSpPr>
              <a:spLocks noChangeArrowheads="1"/>
            </p:cNvSpPr>
            <p:nvPr/>
          </p:nvSpPr>
          <p:spPr bwMode="auto">
            <a:xfrm>
              <a:off x="3434" y="1961"/>
              <a:ext cx="742"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主体名称</a:t>
              </a:r>
              <a:endParaRPr kumimoji="0" lang="zh-CN" altLang="en-US" sz="1600" b="1">
                <a:solidFill>
                  <a:srgbClr val="000000"/>
                </a:solidFill>
              </a:endParaRPr>
            </a:p>
          </p:txBody>
        </p:sp>
        <p:sp>
          <p:nvSpPr>
            <p:cNvPr id="18" name="Rectangle 19"/>
            <p:cNvSpPr>
              <a:spLocks noChangeArrowheads="1"/>
            </p:cNvSpPr>
            <p:nvPr/>
          </p:nvSpPr>
          <p:spPr bwMode="auto">
            <a:xfrm>
              <a:off x="3434" y="2234"/>
              <a:ext cx="742"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公钥信息</a:t>
              </a:r>
              <a:endParaRPr kumimoji="0" lang="zh-CN" altLang="en-US" sz="1600" b="1">
                <a:solidFill>
                  <a:srgbClr val="000000"/>
                </a:solidFill>
              </a:endParaRPr>
            </a:p>
          </p:txBody>
        </p:sp>
        <p:sp>
          <p:nvSpPr>
            <p:cNvPr id="19" name="Rectangle 20"/>
            <p:cNvSpPr>
              <a:spLocks noChangeArrowheads="1"/>
            </p:cNvSpPr>
            <p:nvPr/>
          </p:nvSpPr>
          <p:spPr bwMode="auto">
            <a:xfrm>
              <a:off x="3434" y="2501"/>
              <a:ext cx="742" cy="229"/>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600" b="1">
                  <a:solidFill>
                    <a:srgbClr val="000000"/>
                  </a:solidFill>
                </a:rPr>
                <a:t>其他信息</a:t>
              </a:r>
              <a:endParaRPr kumimoji="0" lang="zh-CN" altLang="en-US" sz="1600" b="1">
                <a:solidFill>
                  <a:srgbClr val="000000"/>
                </a:solidFill>
              </a:endParaRPr>
            </a:p>
          </p:txBody>
        </p:sp>
        <p:sp>
          <p:nvSpPr>
            <p:cNvPr id="20" name="AutoShape 21"/>
            <p:cNvSpPr>
              <a:spLocks noChangeArrowheads="1"/>
            </p:cNvSpPr>
            <p:nvPr/>
          </p:nvSpPr>
          <p:spPr bwMode="auto">
            <a:xfrm rot="-572827">
              <a:off x="4657" y="1525"/>
              <a:ext cx="1103" cy="1255"/>
            </a:xfrm>
            <a:prstGeom prst="verticalScroll">
              <a:avLst>
                <a:gd name="adj" fmla="val 8468"/>
              </a:avLst>
            </a:prstGeom>
            <a:gradFill rotWithShape="0">
              <a:gsLst>
                <a:gs pos="0">
                  <a:srgbClr val="FFFFCC"/>
                </a:gs>
                <a:gs pos="50000">
                  <a:srgbClr val="FFFFFF"/>
                </a:gs>
                <a:gs pos="100000">
                  <a:srgbClr val="FFFFCC"/>
                </a:gs>
              </a:gsLst>
              <a:lin ang="27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sp>
          <p:nvSpPr>
            <p:cNvPr id="21" name="Rectangle 22"/>
            <p:cNvSpPr>
              <a:spLocks noChangeArrowheads="1"/>
            </p:cNvSpPr>
            <p:nvPr/>
          </p:nvSpPr>
          <p:spPr bwMode="auto">
            <a:xfrm>
              <a:off x="4799" y="1676"/>
              <a:ext cx="816" cy="243"/>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颁发者名称</a:t>
              </a:r>
              <a:endParaRPr kumimoji="0" lang="zh-CN" altLang="en-US" sz="1600" b="1">
                <a:solidFill>
                  <a:srgbClr val="000000"/>
                </a:solidFill>
              </a:endParaRPr>
            </a:p>
          </p:txBody>
        </p:sp>
        <p:sp>
          <p:nvSpPr>
            <p:cNvPr id="22" name="Rectangle 23"/>
            <p:cNvSpPr>
              <a:spLocks noChangeArrowheads="1"/>
            </p:cNvSpPr>
            <p:nvPr/>
          </p:nvSpPr>
          <p:spPr bwMode="auto">
            <a:xfrm>
              <a:off x="4799" y="1943"/>
              <a:ext cx="816" cy="243"/>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主体名称</a:t>
              </a:r>
              <a:endParaRPr kumimoji="0" lang="zh-CN" altLang="en-US" sz="1600" b="1">
                <a:solidFill>
                  <a:srgbClr val="000000"/>
                </a:solidFill>
              </a:endParaRPr>
            </a:p>
          </p:txBody>
        </p:sp>
        <p:sp>
          <p:nvSpPr>
            <p:cNvPr id="23" name="Rectangle 24"/>
            <p:cNvSpPr>
              <a:spLocks noChangeArrowheads="1"/>
            </p:cNvSpPr>
            <p:nvPr/>
          </p:nvSpPr>
          <p:spPr bwMode="auto">
            <a:xfrm>
              <a:off x="4800" y="2216"/>
              <a:ext cx="816" cy="243"/>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公钥信息</a:t>
              </a:r>
              <a:endParaRPr kumimoji="0" lang="zh-CN" altLang="en-US" sz="1600" b="1">
                <a:solidFill>
                  <a:srgbClr val="000000"/>
                </a:solidFill>
              </a:endParaRPr>
            </a:p>
          </p:txBody>
        </p:sp>
        <p:sp>
          <p:nvSpPr>
            <p:cNvPr id="24" name="Rectangle 25"/>
            <p:cNvSpPr>
              <a:spLocks noChangeArrowheads="1"/>
            </p:cNvSpPr>
            <p:nvPr/>
          </p:nvSpPr>
          <p:spPr bwMode="auto">
            <a:xfrm>
              <a:off x="4799" y="2483"/>
              <a:ext cx="816" cy="243"/>
            </a:xfrm>
            <a:prstGeom prst="rect">
              <a:avLst/>
            </a:prstGeom>
            <a:solidFill>
              <a:srgbClr val="FFFFFF"/>
            </a:solidFill>
            <a:ln w="9525">
              <a:solidFill>
                <a:srgbClr val="000000"/>
              </a:solidFill>
              <a:miter lim="800000"/>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lnSpc>
                  <a:spcPct val="80000"/>
                </a:lnSpc>
              </a:pPr>
              <a:r>
                <a:rPr kumimoji="0" lang="zh-CN" altLang="en-US" sz="1600" b="1">
                  <a:solidFill>
                    <a:srgbClr val="000000"/>
                  </a:solidFill>
                </a:rPr>
                <a:t>其他信息</a:t>
              </a:r>
              <a:endParaRPr kumimoji="0" lang="zh-CN" altLang="en-US" sz="1600" b="1">
                <a:solidFill>
                  <a:srgbClr val="000000"/>
                </a:solidFill>
              </a:endParaRPr>
            </a:p>
          </p:txBody>
        </p:sp>
        <p:sp>
          <p:nvSpPr>
            <p:cNvPr id="25" name="Rectangle 26"/>
            <p:cNvSpPr>
              <a:spLocks noChangeArrowheads="1"/>
            </p:cNvSpPr>
            <p:nvPr/>
          </p:nvSpPr>
          <p:spPr bwMode="auto">
            <a:xfrm>
              <a:off x="4344" y="1924"/>
              <a:ext cx="365" cy="45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b="1"/>
                <a:t>…</a:t>
              </a:r>
              <a:endParaRPr kumimoji="0" lang="en-US" altLang="zh-CN" sz="1800" b="1"/>
            </a:p>
          </p:txBody>
        </p:sp>
        <p:sp>
          <p:nvSpPr>
            <p:cNvPr id="26" name="Line 27"/>
            <p:cNvSpPr>
              <a:spLocks noChangeShapeType="1"/>
            </p:cNvSpPr>
            <p:nvPr/>
          </p:nvSpPr>
          <p:spPr bwMode="auto">
            <a:xfrm flipV="1">
              <a:off x="1776" y="1824"/>
              <a:ext cx="507" cy="219"/>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Line 28"/>
            <p:cNvSpPr>
              <a:spLocks noChangeShapeType="1"/>
            </p:cNvSpPr>
            <p:nvPr/>
          </p:nvSpPr>
          <p:spPr bwMode="auto">
            <a:xfrm flipV="1">
              <a:off x="2945" y="1842"/>
              <a:ext cx="547" cy="229"/>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29"/>
            <p:cNvSpPr>
              <a:spLocks noChangeShapeType="1"/>
            </p:cNvSpPr>
            <p:nvPr/>
          </p:nvSpPr>
          <p:spPr bwMode="auto">
            <a:xfrm flipV="1">
              <a:off x="4135" y="1809"/>
              <a:ext cx="756" cy="262"/>
            </a:xfrm>
            <a:prstGeom prst="line">
              <a:avLst/>
            </a:prstGeom>
            <a:noFill/>
            <a:ln w="9525">
              <a:solidFill>
                <a:srgbClr val="0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Freeform 30"/>
            <p:cNvSpPr/>
            <p:nvPr/>
          </p:nvSpPr>
          <p:spPr bwMode="auto">
            <a:xfrm>
              <a:off x="975" y="1783"/>
              <a:ext cx="180" cy="344"/>
            </a:xfrm>
            <a:custGeom>
              <a:avLst/>
              <a:gdLst>
                <a:gd name="T0" fmla="*/ 105 w 105"/>
                <a:gd name="T1" fmla="*/ 0 h 312"/>
                <a:gd name="T2" fmla="*/ 0 w 105"/>
                <a:gd name="T3" fmla="*/ 156 h 312"/>
                <a:gd name="T4" fmla="*/ 105 w 105"/>
                <a:gd name="T5" fmla="*/ 312 h 312"/>
              </a:gdLst>
              <a:ahLst/>
              <a:cxnLst>
                <a:cxn ang="0">
                  <a:pos x="T0" y="T1"/>
                </a:cxn>
                <a:cxn ang="0">
                  <a:pos x="T2" y="T3"/>
                </a:cxn>
                <a:cxn ang="0">
                  <a:pos x="T4" y="T5"/>
                </a:cxn>
              </a:cxnLst>
              <a:rect l="0" t="0" r="r" b="b"/>
              <a:pathLst>
                <a:path w="105" h="312">
                  <a:moveTo>
                    <a:pt x="105" y="0"/>
                  </a:moveTo>
                  <a:cubicBezTo>
                    <a:pt x="52" y="52"/>
                    <a:pt x="0" y="104"/>
                    <a:pt x="0" y="156"/>
                  </a:cubicBezTo>
                  <a:cubicBezTo>
                    <a:pt x="0" y="208"/>
                    <a:pt x="88" y="286"/>
                    <a:pt x="105" y="312"/>
                  </a:cubicBezTo>
                </a:path>
              </a:pathLst>
            </a:custGeom>
            <a:noFill/>
            <a:ln w="9525" cap="flat" cmpd="sng">
              <a:solidFill>
                <a:srgbClr val="000000"/>
              </a:solidFill>
              <a:prstDash val="solid"/>
              <a:round/>
              <a:headEnd type="triangl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Rectangle 31"/>
            <p:cNvSpPr>
              <a:spLocks noChangeArrowheads="1"/>
            </p:cNvSpPr>
            <p:nvPr/>
          </p:nvSpPr>
          <p:spPr bwMode="auto">
            <a:xfrm>
              <a:off x="1114" y="1130"/>
              <a:ext cx="720" cy="2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0"/>
            <a:lstStyle/>
            <a:p>
              <a:pPr algn="ctr" eaLnBrk="0" hangingPunct="0">
                <a:lnSpc>
                  <a:spcPct val="95000"/>
                </a:lnSpc>
              </a:pPr>
              <a:r>
                <a:rPr kumimoji="0" lang="zh-CN" altLang="en-US" sz="1800" b="1">
                  <a:solidFill>
                    <a:srgbClr val="000000"/>
                  </a:solidFill>
                </a:rPr>
                <a:t>自签证书</a:t>
              </a:r>
              <a:r>
                <a:rPr kumimoji="0" lang="en-US" altLang="zh-CN" sz="1800" b="1">
                  <a:solidFill>
                    <a:srgbClr val="000000"/>
                  </a:solidFill>
                </a:rPr>
                <a:t>( </a:t>
              </a:r>
              <a:r>
                <a:rPr kumimoji="0" lang="zh-CN" altLang="en-US" sz="1800" b="1">
                  <a:solidFill>
                    <a:srgbClr val="000000"/>
                  </a:solidFill>
                </a:rPr>
                <a:t>根证书 </a:t>
              </a:r>
              <a:r>
                <a:rPr kumimoji="0" lang="en-US" altLang="zh-CN" sz="1800" b="1">
                  <a:solidFill>
                    <a:srgbClr val="000000"/>
                  </a:solidFill>
                </a:rPr>
                <a:t>)</a:t>
              </a:r>
              <a:endParaRPr kumimoji="0" lang="en-US" altLang="zh-CN" sz="1800" b="1">
                <a:solidFill>
                  <a:srgbClr val="000000"/>
                </a:solidFill>
              </a:endParaRPr>
            </a:p>
          </p:txBody>
        </p:sp>
        <p:sp>
          <p:nvSpPr>
            <p:cNvPr id="31" name="Rectangle 32"/>
            <p:cNvSpPr>
              <a:spLocks noChangeArrowheads="1"/>
            </p:cNvSpPr>
            <p:nvPr/>
          </p:nvSpPr>
          <p:spPr bwMode="auto">
            <a:xfrm>
              <a:off x="2208" y="1248"/>
              <a:ext cx="625" cy="22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800" b="1">
                  <a:solidFill>
                    <a:srgbClr val="000000"/>
                  </a:solidFill>
                </a:rPr>
                <a:t>子证书</a:t>
              </a:r>
              <a:endParaRPr kumimoji="0" lang="zh-CN" altLang="en-US" sz="1800" b="1">
                <a:solidFill>
                  <a:srgbClr val="000000"/>
                </a:solidFill>
              </a:endParaRPr>
            </a:p>
          </p:txBody>
        </p:sp>
        <p:sp>
          <p:nvSpPr>
            <p:cNvPr id="32" name="Rectangle 33"/>
            <p:cNvSpPr>
              <a:spLocks noChangeArrowheads="1"/>
            </p:cNvSpPr>
            <p:nvPr/>
          </p:nvSpPr>
          <p:spPr bwMode="auto">
            <a:xfrm>
              <a:off x="3360" y="1248"/>
              <a:ext cx="626" cy="22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800" b="1">
                  <a:solidFill>
                    <a:srgbClr val="000000"/>
                  </a:solidFill>
                </a:rPr>
                <a:t>子证书</a:t>
              </a:r>
              <a:endParaRPr kumimoji="0" lang="zh-CN" altLang="en-US" sz="1800" b="1">
                <a:solidFill>
                  <a:srgbClr val="000000"/>
                </a:solidFill>
              </a:endParaRPr>
            </a:p>
          </p:txBody>
        </p:sp>
        <p:sp>
          <p:nvSpPr>
            <p:cNvPr id="33" name="Rectangle 34"/>
            <p:cNvSpPr>
              <a:spLocks noChangeArrowheads="1"/>
            </p:cNvSpPr>
            <p:nvPr/>
          </p:nvSpPr>
          <p:spPr bwMode="auto">
            <a:xfrm>
              <a:off x="4656" y="1248"/>
              <a:ext cx="878" cy="22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kumimoji="0" lang="zh-CN" altLang="en-US" sz="1800" b="1">
                  <a:solidFill>
                    <a:srgbClr val="000000"/>
                  </a:solidFill>
                </a:rPr>
                <a:t>端实体证书</a:t>
              </a:r>
              <a:endParaRPr kumimoji="0" lang="zh-CN" altLang="en-US" sz="1800" b="1">
                <a:solidFill>
                  <a:srgbClr val="000000"/>
                </a:solidFill>
              </a:endParaRPr>
            </a:p>
          </p:txBody>
        </p:sp>
        <p:sp>
          <p:nvSpPr>
            <p:cNvPr id="34" name="Rectangle 35"/>
            <p:cNvSpPr>
              <a:spLocks noChangeArrowheads="1"/>
            </p:cNvSpPr>
            <p:nvPr/>
          </p:nvSpPr>
          <p:spPr bwMode="auto">
            <a:xfrm>
              <a:off x="2448" y="2880"/>
              <a:ext cx="9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b="1">
                  <a:latin typeface="Arial" panose="02080604020202020204" pitchFamily="34" charset="0"/>
                </a:rPr>
                <a:t>证书链示意</a:t>
              </a:r>
              <a:endParaRPr lang="zh-CN" altLang="en-US" sz="1800" b="1">
                <a:latin typeface="Arial" panose="02080604020202020204" pitchFamily="34" charset="0"/>
              </a:endParaRPr>
            </a:p>
          </p:txBody>
        </p:sp>
      </p:grpSp>
    </p:spTree>
  </p:cSld>
  <p:clrMapOvr>
    <a:masterClrMapping/>
  </p:clrMapOvr>
  <p:transition spd="slow">
    <p:pull/>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必须验证证书链</a:t>
            </a:r>
            <a:r>
              <a:rPr lang="zh-CN" altLang="en-US" dirty="0" smtClean="0"/>
              <a:t>上每个证书</a:t>
            </a:r>
            <a:r>
              <a:rPr lang="zh-CN" altLang="en-US" dirty="0"/>
              <a:t>是否由可信</a:t>
            </a:r>
            <a:r>
              <a:rPr lang="en-US" altLang="zh-CN" dirty="0"/>
              <a:t>CA</a:t>
            </a:r>
            <a:r>
              <a:rPr lang="zh-CN" altLang="en-US" dirty="0" smtClean="0"/>
              <a:t>签发</a:t>
            </a:r>
            <a:r>
              <a:rPr lang="zh-CN" altLang="en-US" dirty="0"/>
              <a:t>，直到到达一个可信的根</a:t>
            </a:r>
            <a:r>
              <a:rPr lang="zh-CN" altLang="en-US" dirty="0" smtClean="0"/>
              <a:t>。验证三个方面：</a:t>
            </a:r>
            <a:endParaRPr lang="zh-CN" altLang="en-US" dirty="0" smtClean="0"/>
          </a:p>
          <a:p>
            <a:r>
              <a:rPr lang="en-US" altLang="zh-CN" dirty="0" smtClean="0"/>
              <a:t>1</a:t>
            </a:r>
            <a:r>
              <a:rPr lang="zh-CN" altLang="en-US" dirty="0" smtClean="0"/>
              <a:t>）</a:t>
            </a:r>
            <a:r>
              <a:rPr lang="zh-CN" altLang="en-US" dirty="0"/>
              <a:t>证书的真实性（可信任性）</a:t>
            </a:r>
            <a:endParaRPr lang="zh-CN" altLang="en-US" dirty="0"/>
          </a:p>
          <a:p>
            <a:pPr lvl="1"/>
            <a:r>
              <a:rPr lang="zh-CN" altLang="en-US" dirty="0" smtClean="0"/>
              <a:t>验证证书</a:t>
            </a:r>
            <a:r>
              <a:rPr lang="zh-CN" altLang="en-US" dirty="0"/>
              <a:t>链上的证书</a:t>
            </a:r>
            <a:r>
              <a:rPr lang="zh-CN" altLang="en-US" dirty="0" smtClean="0"/>
              <a:t>是否由链</a:t>
            </a:r>
            <a:r>
              <a:rPr lang="zh-CN" altLang="en-US" dirty="0"/>
              <a:t>上的上一个</a:t>
            </a:r>
            <a:r>
              <a:rPr lang="zh-CN" altLang="en-US" dirty="0" smtClean="0"/>
              <a:t>证书签发</a:t>
            </a:r>
            <a:r>
              <a:rPr lang="en-US" altLang="zh-CN" dirty="0" smtClean="0"/>
              <a:t>CA</a:t>
            </a:r>
            <a:r>
              <a:rPr lang="zh-CN" altLang="en-US" dirty="0" smtClean="0"/>
              <a:t>的</a:t>
            </a:r>
            <a:r>
              <a:rPr lang="zh-CN" altLang="en-US" dirty="0"/>
              <a:t>私钥</a:t>
            </a:r>
            <a:r>
              <a:rPr lang="zh-CN" altLang="en-US" dirty="0" smtClean="0"/>
              <a:t>签发</a:t>
            </a:r>
            <a:endParaRPr lang="zh-CN" altLang="en-US" dirty="0" smtClean="0"/>
          </a:p>
          <a:p>
            <a:r>
              <a:rPr lang="en-US" altLang="zh-CN" dirty="0" smtClean="0"/>
              <a:t>2</a:t>
            </a:r>
            <a:r>
              <a:rPr lang="zh-CN" altLang="en-US" dirty="0" smtClean="0"/>
              <a:t>）证书的有效性</a:t>
            </a:r>
            <a:endParaRPr lang="zh-CN" altLang="en-US" dirty="0" smtClean="0"/>
          </a:p>
          <a:p>
            <a:pPr lvl="1"/>
            <a:r>
              <a:rPr lang="zh-CN" altLang="en-US" dirty="0" smtClean="0"/>
              <a:t>验证证书是否过期或被撤销。</a:t>
            </a:r>
            <a:endParaRPr lang="zh-CN" altLang="en-US" dirty="0" smtClean="0"/>
          </a:p>
          <a:p>
            <a:r>
              <a:rPr lang="en-US" altLang="zh-CN" dirty="0"/>
              <a:t>3</a:t>
            </a:r>
            <a:r>
              <a:rPr lang="zh-CN" altLang="en-US" dirty="0" smtClean="0"/>
              <a:t>）证书的可用性</a:t>
            </a:r>
            <a:endParaRPr lang="zh-CN" altLang="en-US" dirty="0" smtClean="0"/>
          </a:p>
          <a:p>
            <a:pPr lvl="1"/>
            <a:r>
              <a:rPr lang="zh-CN" altLang="en-US" dirty="0"/>
              <a:t>每一个证书必须符合证书链中的高层证书定义的一系列标准。</a:t>
            </a:r>
            <a:endParaRPr lang="zh-CN" altLang="en-US" dirty="0"/>
          </a:p>
        </p:txBody>
      </p:sp>
      <p:sp>
        <p:nvSpPr>
          <p:cNvPr id="2" name="标题 1"/>
          <p:cNvSpPr>
            <a:spLocks noGrp="1"/>
          </p:cNvSpPr>
          <p:nvPr>
            <p:ph type="title"/>
          </p:nvPr>
        </p:nvSpPr>
        <p:spPr/>
        <p:txBody>
          <a:bodyPr/>
          <a:lstStyle/>
          <a:p>
            <a:r>
              <a:rPr lang="zh-CN" altLang="en-US" smtClean="0"/>
              <a:t>证书（链）验证</a:t>
            </a:r>
            <a:endParaRPr lang="zh-CN" altLang="en-US"/>
          </a:p>
        </p:txBody>
      </p:sp>
    </p:spTree>
  </p:cSld>
  <p:clrMapOvr>
    <a:masterClrMapping/>
  </p:clrMapOvr>
  <p:transition spd="slow">
    <p:pull/>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Rot="1" noChangeArrowheads="1"/>
          </p:cNvSpPr>
          <p:nvPr>
            <p:ph type="ctrTitle"/>
          </p:nvPr>
        </p:nvSpPr>
        <p:spPr/>
        <p:txBody>
          <a:bodyPr/>
          <a:lstStyle/>
          <a:p>
            <a:r>
              <a:rPr lang="zh-CN" altLang="en-US" smtClean="0"/>
              <a:t>第五章</a:t>
            </a:r>
            <a:br>
              <a:rPr lang="en-US" altLang="en-US" smtClean="0"/>
            </a:br>
            <a:endParaRPr lang="zh-CN" altLang="en-US" dirty="0"/>
          </a:p>
        </p:txBody>
      </p:sp>
      <p:sp>
        <p:nvSpPr>
          <p:cNvPr id="6" name="副标题 5"/>
          <p:cNvSpPr>
            <a:spLocks noGrp="1"/>
          </p:cNvSpPr>
          <p:nvPr>
            <p:ph type="subTitle" idx="1"/>
          </p:nvPr>
        </p:nvSpPr>
        <p:spPr/>
        <p:txBody>
          <a:bodyPr/>
          <a:lstStyle/>
          <a:p>
            <a:r>
              <a:rPr lang="zh-CN" altLang="en-US" smtClean="0"/>
              <a:t>消息认证与数字签名</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481328"/>
            <a:ext cx="8229600" cy="4827992"/>
          </a:xfrm>
        </p:spPr>
        <p:txBody>
          <a:bodyPr>
            <a:normAutofit fontScale="70000" lnSpcReduction="20000"/>
          </a:bodyPr>
          <a:lstStyle/>
          <a:p>
            <a:r>
              <a:rPr lang="zh-CN" altLang="en-US" smtClean="0"/>
              <a:t>消息接收者证实收到的消息来自可信的源点且未被篡改的过程</a:t>
            </a:r>
            <a:endParaRPr lang="en-US" altLang="zh-CN" smtClean="0"/>
          </a:p>
          <a:p>
            <a:pPr lvl="1"/>
            <a:r>
              <a:rPr lang="zh-CN" altLang="en-US" smtClean="0"/>
              <a:t>真实性：发送者真实非假冒</a:t>
            </a:r>
            <a:r>
              <a:rPr lang="en-US" altLang="zh-CN" smtClean="0"/>
              <a:t>——</a:t>
            </a:r>
            <a:r>
              <a:rPr lang="zh-CN" altLang="en-US" smtClean="0"/>
              <a:t>信源鉴别；</a:t>
            </a:r>
            <a:endParaRPr lang="zh-CN" altLang="en-US" smtClean="0"/>
          </a:p>
          <a:p>
            <a:pPr lvl="1"/>
            <a:r>
              <a:rPr lang="zh-CN" altLang="en-US" smtClean="0"/>
              <a:t>完整性：消息在传送或存储过程中没被篡改、重放、乱序或延迟等；</a:t>
            </a:r>
            <a:endParaRPr lang="en-US" altLang="zh-CN" smtClean="0"/>
          </a:p>
          <a:p>
            <a:r>
              <a:rPr lang="zh-CN" altLang="en-US" smtClean="0"/>
              <a:t>目的：使</a:t>
            </a:r>
            <a:r>
              <a:rPr lang="zh-CN" altLang="en-US"/>
              <a:t>接收者能识别报文的源、内容的真伪、时间有效性等</a:t>
            </a:r>
            <a:r>
              <a:rPr lang="zh-CN" altLang="en-US" smtClean="0"/>
              <a:t>。</a:t>
            </a:r>
            <a:endParaRPr lang="en-US" altLang="zh-CN" smtClean="0"/>
          </a:p>
          <a:p>
            <a:r>
              <a:rPr lang="zh-CN" altLang="en-US" smtClean="0"/>
              <a:t>防止主动攻击重要技术，防止如下一些攻击 ：</a:t>
            </a:r>
            <a:endParaRPr lang="zh-CN" altLang="en-US" smtClean="0"/>
          </a:p>
          <a:p>
            <a:pPr lvl="1"/>
            <a:r>
              <a:rPr lang="zh-CN" altLang="en-US" smtClean="0"/>
              <a:t>假冒：</a:t>
            </a:r>
            <a:endParaRPr lang="en-US" altLang="zh-CN" smtClean="0"/>
          </a:p>
          <a:p>
            <a:pPr lvl="2"/>
            <a:r>
              <a:rPr lang="zh-CN" altLang="en-US"/>
              <a:t>冒充某合法</a:t>
            </a:r>
            <a:r>
              <a:rPr lang="zh-CN" altLang="en-US" smtClean="0"/>
              <a:t>实体发送一</a:t>
            </a:r>
            <a:r>
              <a:rPr lang="zh-CN" altLang="en-US"/>
              <a:t>个</a:t>
            </a:r>
            <a:r>
              <a:rPr lang="zh-CN" altLang="en-US" smtClean="0"/>
              <a:t>消息</a:t>
            </a:r>
            <a:endParaRPr lang="zh-CN" altLang="en-US" smtClean="0"/>
          </a:p>
          <a:p>
            <a:pPr lvl="1"/>
            <a:r>
              <a:rPr lang="zh-CN" altLang="en-US" smtClean="0"/>
              <a:t>内容修改：</a:t>
            </a:r>
            <a:endParaRPr lang="en-US" altLang="zh-CN" smtClean="0"/>
          </a:p>
          <a:p>
            <a:pPr lvl="2"/>
            <a:r>
              <a:rPr lang="zh-CN" altLang="en-US" smtClean="0"/>
              <a:t>对消息内容篡改，包括插入、删除、转换和修改。</a:t>
            </a:r>
            <a:endParaRPr lang="zh-CN" altLang="en-US" smtClean="0"/>
          </a:p>
          <a:p>
            <a:pPr lvl="1"/>
            <a:r>
              <a:rPr lang="zh-CN" altLang="en-US" smtClean="0"/>
              <a:t>顺序修改：</a:t>
            </a:r>
            <a:endParaRPr lang="en-US" altLang="zh-CN" smtClean="0"/>
          </a:p>
          <a:p>
            <a:pPr lvl="2"/>
            <a:r>
              <a:rPr lang="zh-CN" altLang="en-US" smtClean="0"/>
              <a:t>对消息顺序修改，包括插入、删除和重新排序。</a:t>
            </a:r>
            <a:endParaRPr lang="en-US" altLang="zh-CN" smtClean="0"/>
          </a:p>
          <a:p>
            <a:pPr lvl="1"/>
            <a:r>
              <a:rPr lang="zh-CN" altLang="en-US" smtClean="0"/>
              <a:t>计时修改：</a:t>
            </a:r>
            <a:endParaRPr lang="en-US" altLang="zh-CN" smtClean="0"/>
          </a:p>
          <a:p>
            <a:pPr lvl="2"/>
            <a:r>
              <a:rPr lang="zh-CN" altLang="en-US" smtClean="0"/>
              <a:t>对消息延迟和重放</a:t>
            </a:r>
            <a:endParaRPr lang="en-US" altLang="zh-CN" smtClean="0"/>
          </a:p>
        </p:txBody>
      </p:sp>
      <p:sp>
        <p:nvSpPr>
          <p:cNvPr id="12290" name="Rectangle 2"/>
          <p:cNvSpPr>
            <a:spLocks noGrp="1" noChangeArrowheads="1"/>
          </p:cNvSpPr>
          <p:nvPr>
            <p:ph type="title"/>
          </p:nvPr>
        </p:nvSpPr>
        <p:spPr/>
        <p:txBody>
          <a:bodyPr/>
          <a:lstStyle/>
          <a:p>
            <a:r>
              <a:rPr lang="zh-CN" altLang="en-US" smtClean="0"/>
              <a:t>消息（报文）认证</a:t>
            </a:r>
            <a:endParaRPr lang="zh-CN" altLang="en-US" dirty="0"/>
          </a:p>
        </p:txBody>
      </p:sp>
    </p:spTree>
  </p:cSld>
  <p:clrMapOvr>
    <a:masterClrMapping/>
  </p:clrMapOvr>
  <p:transition spd="slow">
    <p:pull/>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33"/>
          <p:cNvSpPr>
            <a:spLocks noGrp="1"/>
          </p:cNvSpPr>
          <p:nvPr>
            <p:ph idx="1"/>
          </p:nvPr>
        </p:nvSpPr>
        <p:spPr/>
        <p:txBody>
          <a:bodyPr/>
          <a:lstStyle/>
          <a:p>
            <a:r>
              <a:rPr lang="zh-CN" altLang="en-US" dirty="0" smtClean="0"/>
              <a:t>三元组（</a:t>
            </a:r>
            <a:r>
              <a:rPr lang="en-US" altLang="zh-CN" dirty="0" smtClean="0"/>
              <a:t>K,T,V)</a:t>
            </a:r>
            <a:endParaRPr lang="en-US" altLang="zh-CN" dirty="0" smtClean="0"/>
          </a:p>
          <a:p>
            <a:pPr lvl="1"/>
            <a:r>
              <a:rPr lang="zh-CN" altLang="en-US" dirty="0" smtClean="0"/>
              <a:t>密钥生成算法</a:t>
            </a:r>
            <a:r>
              <a:rPr lang="en-US" altLang="zh-CN" dirty="0" smtClean="0"/>
              <a:t>K</a:t>
            </a:r>
            <a:endParaRPr lang="en-US" altLang="zh-CN" dirty="0" smtClean="0"/>
          </a:p>
          <a:p>
            <a:pPr lvl="1"/>
            <a:r>
              <a:rPr lang="zh-CN" altLang="en-US" dirty="0" smtClean="0"/>
              <a:t>标签算法</a:t>
            </a:r>
            <a:r>
              <a:rPr lang="en-US" altLang="zh-CN" dirty="0" smtClean="0"/>
              <a:t>T</a:t>
            </a:r>
            <a:endParaRPr lang="en-US" altLang="zh-CN" dirty="0" smtClean="0"/>
          </a:p>
          <a:p>
            <a:pPr lvl="1"/>
            <a:r>
              <a:rPr lang="zh-CN" altLang="en-US" dirty="0" smtClean="0"/>
              <a:t>验证算法</a:t>
            </a:r>
            <a:r>
              <a:rPr lang="en-US" altLang="zh-CN" dirty="0" smtClean="0"/>
              <a:t>V</a:t>
            </a:r>
            <a:endParaRPr lang="en-US" altLang="zh-CN" dirty="0" smtClean="0"/>
          </a:p>
          <a:p>
            <a:endParaRPr lang="zh-CN" altLang="en-US" dirty="0"/>
          </a:p>
        </p:txBody>
      </p:sp>
      <p:sp>
        <p:nvSpPr>
          <p:cNvPr id="531458" name="Rectangle 2"/>
          <p:cNvSpPr>
            <a:spLocks noGrp="1" noChangeArrowheads="1"/>
          </p:cNvSpPr>
          <p:nvPr>
            <p:ph type="title"/>
          </p:nvPr>
        </p:nvSpPr>
        <p:spPr/>
        <p:txBody>
          <a:bodyPr/>
          <a:lstStyle/>
          <a:p>
            <a:r>
              <a:rPr lang="zh-CN" altLang="en-US" smtClean="0"/>
              <a:t>消息认证模型</a:t>
            </a:r>
            <a:endParaRPr lang="zh-CN" altLang="en-US" dirty="0"/>
          </a:p>
        </p:txBody>
      </p:sp>
      <p:grpSp>
        <p:nvGrpSpPr>
          <p:cNvPr id="531498" name="组合 531497"/>
          <p:cNvGrpSpPr/>
          <p:nvPr/>
        </p:nvGrpSpPr>
        <p:grpSpPr>
          <a:xfrm>
            <a:off x="683568" y="3403848"/>
            <a:ext cx="7626573" cy="2617440"/>
            <a:chOff x="683568" y="3403848"/>
            <a:chExt cx="7626573" cy="2617440"/>
          </a:xfrm>
        </p:grpSpPr>
        <p:sp>
          <p:nvSpPr>
            <p:cNvPr id="33" name="TextBox 32"/>
            <p:cNvSpPr txBox="1"/>
            <p:nvPr/>
          </p:nvSpPr>
          <p:spPr bwMode="auto">
            <a:xfrm>
              <a:off x="683568" y="4243184"/>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信源</a:t>
              </a:r>
              <a:endParaRPr lang="en-US" sz="2000" b="1" dirty="0">
                <a:solidFill>
                  <a:schemeClr val="tx1"/>
                </a:solidFill>
              </a:endParaRPr>
            </a:p>
          </p:txBody>
        </p:sp>
        <p:sp>
          <p:nvSpPr>
            <p:cNvPr id="35" name="TextBox 34"/>
            <p:cNvSpPr txBox="1"/>
            <p:nvPr/>
          </p:nvSpPr>
          <p:spPr bwMode="auto">
            <a:xfrm>
              <a:off x="1899433" y="5621238"/>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密钥源</a:t>
              </a:r>
              <a:endParaRPr lang="en-US" sz="2000" b="1" dirty="0">
                <a:solidFill>
                  <a:schemeClr val="tx1"/>
                </a:solidFill>
              </a:endParaRPr>
            </a:p>
          </p:txBody>
        </p:sp>
        <p:sp>
          <p:nvSpPr>
            <p:cNvPr id="36" name="TextBox 35"/>
            <p:cNvSpPr txBox="1"/>
            <p:nvPr/>
          </p:nvSpPr>
          <p:spPr bwMode="auto">
            <a:xfrm>
              <a:off x="1829421" y="4089266"/>
              <a:ext cx="1140148"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编码器</a:t>
              </a:r>
              <a:endParaRPr lang="zh-CN" altLang="en-US" sz="2000" b="1">
                <a:solidFill>
                  <a:schemeClr val="tx1"/>
                </a:solidFill>
              </a:endParaRPr>
            </a:p>
          </p:txBody>
        </p:sp>
        <p:sp>
          <p:nvSpPr>
            <p:cNvPr id="37" name="TextBox 36"/>
            <p:cNvSpPr txBox="1"/>
            <p:nvPr/>
          </p:nvSpPr>
          <p:spPr bwMode="auto">
            <a:xfrm>
              <a:off x="6005885" y="4077072"/>
              <a:ext cx="1141859"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译码器</a:t>
              </a:r>
              <a:endParaRPr lang="zh-CN" altLang="en-US" sz="2000" b="1">
                <a:solidFill>
                  <a:schemeClr val="tx1"/>
                </a:solidFill>
              </a:endParaRPr>
            </a:p>
          </p:txBody>
        </p:sp>
        <p:cxnSp>
          <p:nvCxnSpPr>
            <p:cNvPr id="38" name="直接箭头连接符 37"/>
            <p:cNvCxnSpPr>
              <a:stCxn id="33" idx="3"/>
              <a:endCxn id="36" idx="1"/>
            </p:cNvCxnSpPr>
            <p:nvPr/>
          </p:nvCxnSpPr>
          <p:spPr bwMode="auto">
            <a:xfrm>
              <a:off x="1469381" y="4443209"/>
              <a:ext cx="360040"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0"/>
              <a:endCxn id="36" idx="2"/>
            </p:cNvCxnSpPr>
            <p:nvPr/>
          </p:nvCxnSpPr>
          <p:spPr bwMode="auto">
            <a:xfrm flipH="1" flipV="1">
              <a:off x="2399495" y="4797152"/>
              <a:ext cx="1" cy="82408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1" name="TextBox 31"/>
            <p:cNvSpPr txBox="1">
              <a:spLocks noChangeArrowheads="1"/>
            </p:cNvSpPr>
            <p:nvPr/>
          </p:nvSpPr>
          <p:spPr bwMode="auto">
            <a:xfrm>
              <a:off x="1901429" y="5133086"/>
              <a:ext cx="325730" cy="400110"/>
            </a:xfrm>
            <a:prstGeom prst="rect">
              <a:avLst/>
            </a:prstGeom>
            <a:noFill/>
            <a:ln w="9525">
              <a:noFill/>
              <a:miter lim="800000"/>
            </a:ln>
          </p:spPr>
          <p:txBody>
            <a:bodyPr wrap="none">
              <a:spAutoFit/>
            </a:bodyPr>
            <a:lstStyle/>
            <a:p>
              <a:r>
                <a:rPr lang="en-US" altLang="zh-CN" sz="2000" b="1" smtClean="0">
                  <a:solidFill>
                    <a:schemeClr val="tx1"/>
                  </a:solidFill>
                  <a:latin typeface="Calibri" panose="020F0502020204030204" pitchFamily="34" charset="0"/>
                </a:rPr>
                <a:t>K</a:t>
              </a:r>
              <a:endParaRPr lang="en-US" altLang="zh-CN" sz="2000" b="1">
                <a:solidFill>
                  <a:schemeClr val="tx1"/>
                </a:solidFill>
                <a:latin typeface="Calibri" panose="020F0502020204030204" pitchFamily="34" charset="0"/>
              </a:endParaRPr>
            </a:p>
          </p:txBody>
        </p:sp>
        <p:cxnSp>
          <p:nvCxnSpPr>
            <p:cNvPr id="42" name="直接箭头连接符 41"/>
            <p:cNvCxnSpPr>
              <a:endCxn id="37" idx="2"/>
            </p:cNvCxnSpPr>
            <p:nvPr/>
          </p:nvCxnSpPr>
          <p:spPr bwMode="auto">
            <a:xfrm flipV="1">
              <a:off x="6576815" y="4784958"/>
              <a:ext cx="0" cy="479093"/>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auto">
            <a:xfrm>
              <a:off x="2399496" y="5264051"/>
              <a:ext cx="4177318" cy="158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6" idx="3"/>
              <a:endCxn id="37" idx="1"/>
            </p:cNvCxnSpPr>
            <p:nvPr/>
          </p:nvCxnSpPr>
          <p:spPr bwMode="auto">
            <a:xfrm flipV="1">
              <a:off x="2969569" y="4431015"/>
              <a:ext cx="3036316" cy="12194"/>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3"/>
              <a:endCxn id="54" idx="1"/>
            </p:cNvCxnSpPr>
            <p:nvPr/>
          </p:nvCxnSpPr>
          <p:spPr bwMode="auto">
            <a:xfrm>
              <a:off x="7147744" y="4431015"/>
              <a:ext cx="37658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50" name="圆柱形 49"/>
            <p:cNvSpPr/>
            <p:nvPr/>
          </p:nvSpPr>
          <p:spPr bwMode="auto">
            <a:xfrm rot="16200000">
              <a:off x="4505474" y="4013895"/>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1" name="TextBox 41"/>
            <p:cNvSpPr txBox="1">
              <a:spLocks noChangeArrowheads="1"/>
            </p:cNvSpPr>
            <p:nvPr/>
          </p:nvSpPr>
          <p:spPr bwMode="auto">
            <a:xfrm>
              <a:off x="3826632" y="4565709"/>
              <a:ext cx="1210508" cy="400186"/>
            </a:xfrm>
            <a:prstGeom prst="rect">
              <a:avLst/>
            </a:prstGeom>
            <a:noFill/>
            <a:ln w="9525">
              <a:noFill/>
              <a:miter lim="800000"/>
            </a:ln>
          </p:spPr>
          <p:txBody>
            <a:bodyPr wrap="none">
              <a:spAutoFit/>
            </a:bodyPr>
            <a:lstStyle/>
            <a:p>
              <a:r>
                <a:rPr lang="zh-CN" altLang="en-US" sz="2000" b="1">
                  <a:solidFill>
                    <a:schemeClr val="tx1"/>
                  </a:solidFill>
                  <a:latin typeface="Calibri" panose="020F0502020204030204" pitchFamily="34" charset="0"/>
                </a:rPr>
                <a:t>公开信道</a:t>
              </a:r>
              <a:endParaRPr lang="en-US" sz="2000" b="1">
                <a:solidFill>
                  <a:schemeClr val="tx1"/>
                </a:solidFill>
                <a:latin typeface="Calibri" panose="020F0502020204030204" pitchFamily="34" charset="0"/>
              </a:endParaRPr>
            </a:p>
          </p:txBody>
        </p:sp>
        <p:sp>
          <p:nvSpPr>
            <p:cNvPr id="52" name="TextBox 42"/>
            <p:cNvSpPr txBox="1">
              <a:spLocks noChangeArrowheads="1"/>
            </p:cNvSpPr>
            <p:nvPr/>
          </p:nvSpPr>
          <p:spPr bwMode="auto">
            <a:xfrm>
              <a:off x="4004508" y="5323152"/>
              <a:ext cx="1217000" cy="400110"/>
            </a:xfrm>
            <a:prstGeom prst="rect">
              <a:avLst/>
            </a:prstGeom>
            <a:noFill/>
            <a:ln w="9525">
              <a:noFill/>
              <a:miter lim="800000"/>
            </a:ln>
          </p:spPr>
          <p:txBody>
            <a:bodyPr wrap="none">
              <a:spAutoFit/>
            </a:bodyPr>
            <a:lstStyle/>
            <a:p>
              <a:r>
                <a:rPr lang="zh-CN" altLang="en-US" sz="2000" b="1">
                  <a:latin typeface="Calibri" panose="020F0502020204030204" pitchFamily="34" charset="0"/>
                </a:rPr>
                <a:t>安全</a:t>
              </a:r>
              <a:r>
                <a:rPr lang="zh-CN" altLang="en-US" sz="2000" b="1" smtClean="0">
                  <a:solidFill>
                    <a:schemeClr val="tx1"/>
                  </a:solidFill>
                  <a:latin typeface="Calibri" panose="020F0502020204030204" pitchFamily="34" charset="0"/>
                </a:rPr>
                <a:t>信道</a:t>
              </a:r>
              <a:endParaRPr lang="en-US" sz="2000" b="1">
                <a:solidFill>
                  <a:schemeClr val="tx1"/>
                </a:solidFill>
                <a:latin typeface="Calibri" panose="020F0502020204030204" pitchFamily="34" charset="0"/>
              </a:endParaRPr>
            </a:p>
          </p:txBody>
        </p:sp>
        <p:sp>
          <p:nvSpPr>
            <p:cNvPr id="53" name="圆柱形 52"/>
            <p:cNvSpPr/>
            <p:nvPr/>
          </p:nvSpPr>
          <p:spPr bwMode="auto">
            <a:xfrm rot="16200000">
              <a:off x="4343996" y="3650730"/>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4" name="TextBox 53"/>
            <p:cNvSpPr txBox="1"/>
            <p:nvPr/>
          </p:nvSpPr>
          <p:spPr bwMode="auto">
            <a:xfrm>
              <a:off x="7524328" y="4230990"/>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smtClean="0">
                  <a:solidFill>
                    <a:schemeClr val="tx1"/>
                  </a:solidFill>
                </a:rPr>
                <a:t>信</a:t>
              </a:r>
              <a:r>
                <a:rPr lang="zh-CN" altLang="en-US" sz="2000" b="1">
                  <a:solidFill>
                    <a:schemeClr val="tx1"/>
                  </a:solidFill>
                </a:rPr>
                <a:t>宿</a:t>
              </a:r>
              <a:endParaRPr lang="en-US" sz="2000" b="1" dirty="0">
                <a:solidFill>
                  <a:schemeClr val="tx1"/>
                </a:solidFill>
              </a:endParaRPr>
            </a:p>
          </p:txBody>
        </p:sp>
        <p:sp>
          <p:nvSpPr>
            <p:cNvPr id="55" name="Text Box 29"/>
            <p:cNvSpPr txBox="1">
              <a:spLocks noChangeArrowheads="1"/>
            </p:cNvSpPr>
            <p:nvPr/>
          </p:nvSpPr>
          <p:spPr bwMode="auto">
            <a:xfrm>
              <a:off x="2260699" y="3717032"/>
              <a:ext cx="360810" cy="400110"/>
            </a:xfrm>
            <a:prstGeom prst="rect">
              <a:avLst/>
            </a:prstGeom>
            <a:noFill/>
            <a:ln w="9525">
              <a:noFill/>
              <a:miter lim="800000"/>
            </a:ln>
            <a:effectLst/>
          </p:spPr>
          <p:txBody>
            <a:bodyPr wrap="square">
              <a:spAutoFit/>
            </a:bodyPr>
            <a:lstStyle/>
            <a:p>
              <a:pPr>
                <a:spcBef>
                  <a:spcPct val="50000"/>
                </a:spcBef>
              </a:pPr>
              <a:r>
                <a:rPr kumimoji="1" lang="en-US" altLang="zh-CN" sz="2000" b="1">
                  <a:solidFill>
                    <a:srgbClr val="000000"/>
                  </a:solidFill>
                  <a:latin typeface="Times New Roman" pitchFamily="18" charset="0"/>
                </a:rPr>
                <a:t>T</a:t>
              </a:r>
              <a:endParaRPr kumimoji="1" lang="en-US" altLang="zh-CN" sz="2000" b="1">
                <a:solidFill>
                  <a:srgbClr val="000000"/>
                </a:solidFill>
                <a:latin typeface="Times New Roman" pitchFamily="18" charset="0"/>
              </a:endParaRPr>
            </a:p>
          </p:txBody>
        </p:sp>
        <p:sp>
          <p:nvSpPr>
            <p:cNvPr id="56" name="Text Box 30"/>
            <p:cNvSpPr txBox="1">
              <a:spLocks noChangeArrowheads="1"/>
            </p:cNvSpPr>
            <p:nvPr/>
          </p:nvSpPr>
          <p:spPr bwMode="auto">
            <a:xfrm>
              <a:off x="6400304" y="3717032"/>
              <a:ext cx="397669" cy="400110"/>
            </a:xfrm>
            <a:prstGeom prst="rect">
              <a:avLst/>
            </a:prstGeom>
            <a:noFill/>
            <a:ln w="9525">
              <a:noFill/>
              <a:miter lim="800000"/>
            </a:ln>
            <a:effectLst/>
          </p:spPr>
          <p:txBody>
            <a:bodyPr wrap="square">
              <a:spAutoFit/>
            </a:bodyPr>
            <a:lstStyle/>
            <a:p>
              <a:pPr>
                <a:spcBef>
                  <a:spcPct val="50000"/>
                </a:spcBef>
              </a:pPr>
              <a:r>
                <a:rPr kumimoji="1" lang="en-US" altLang="zh-CN" sz="2000" b="1">
                  <a:solidFill>
                    <a:srgbClr val="000000"/>
                  </a:solidFill>
                  <a:latin typeface="Times New Roman" pitchFamily="18" charset="0"/>
                </a:rPr>
                <a:t>V</a:t>
              </a:r>
              <a:endParaRPr kumimoji="1" lang="en-US" altLang="zh-CN" sz="2000" b="1">
                <a:solidFill>
                  <a:srgbClr val="000000"/>
                </a:solidFill>
                <a:latin typeface="Times New Roman" pitchFamily="18" charset="0"/>
              </a:endParaRPr>
            </a:p>
          </p:txBody>
        </p:sp>
        <p:sp>
          <p:nvSpPr>
            <p:cNvPr id="57" name="Rectangle 6"/>
            <p:cNvSpPr>
              <a:spLocks noChangeArrowheads="1"/>
            </p:cNvSpPr>
            <p:nvPr/>
          </p:nvSpPr>
          <p:spPr bwMode="auto">
            <a:xfrm>
              <a:off x="3917653" y="3403848"/>
              <a:ext cx="1007268"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r>
                <a:rPr kumimoji="1" lang="zh-CN" altLang="en-US" sz="2000" b="1" dirty="0">
                  <a:solidFill>
                    <a:schemeClr val="tx2"/>
                  </a:solidFill>
                  <a:latin typeface="Times New Roman" pitchFamily="18" charset="0"/>
                </a:rPr>
                <a:t>攻击者</a:t>
              </a:r>
              <a:endParaRPr kumimoji="1" lang="zh-CN" altLang="en-US" sz="2000" b="1" dirty="0">
                <a:solidFill>
                  <a:schemeClr val="tx2"/>
                </a:solidFill>
                <a:latin typeface="Times New Roman" pitchFamily="18" charset="0"/>
              </a:endParaRPr>
            </a:p>
          </p:txBody>
        </p:sp>
        <p:cxnSp>
          <p:nvCxnSpPr>
            <p:cNvPr id="58" name="直接箭头连接符 57"/>
            <p:cNvCxnSpPr/>
            <p:nvPr/>
          </p:nvCxnSpPr>
          <p:spPr bwMode="auto">
            <a:xfrm flipV="1">
              <a:off x="4211960" y="3861048"/>
              <a:ext cx="0" cy="38213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bwMode="auto">
            <a:xfrm flipV="1">
              <a:off x="4572000" y="3910960"/>
              <a:ext cx="0" cy="38213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bwMode="auto">
            <a:xfrm>
              <a:off x="4572000" y="4268133"/>
              <a:ext cx="142897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bwMode="auto">
            <a:xfrm>
              <a:off x="2969569" y="4268133"/>
              <a:ext cx="1242391"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1498"/>
                                        </p:tgtEl>
                                        <p:attrNameLst>
                                          <p:attrName>style.visibility</p:attrName>
                                        </p:attrNameLst>
                                      </p:cBhvr>
                                      <p:to>
                                        <p:strVal val="visible"/>
                                      </p:to>
                                    </p:set>
                                    <p:anim calcmode="lin" valueType="num">
                                      <p:cBhvr additive="base">
                                        <p:cTn id="7" dur="500" fill="hold"/>
                                        <p:tgtEl>
                                          <p:spTgt spid="531498"/>
                                        </p:tgtEl>
                                        <p:attrNameLst>
                                          <p:attrName>ppt_x</p:attrName>
                                        </p:attrNameLst>
                                      </p:cBhvr>
                                      <p:tavLst>
                                        <p:tav tm="0">
                                          <p:val>
                                            <p:strVal val="#ppt_x"/>
                                          </p:val>
                                        </p:tav>
                                        <p:tav tm="100000">
                                          <p:val>
                                            <p:strVal val="#ppt_x"/>
                                          </p:val>
                                        </p:tav>
                                      </p:tavLst>
                                    </p:anim>
                                    <p:anim calcmode="lin" valueType="num">
                                      <p:cBhvr additive="base">
                                        <p:cTn id="8" dur="500" fill="hold"/>
                                        <p:tgtEl>
                                          <p:spTgt spid="531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zh-CN" altLang="en-US" smtClean="0"/>
              <a:t>分三</a:t>
            </a:r>
            <a:r>
              <a:rPr lang="zh-CN" altLang="en-US" dirty="0" smtClean="0"/>
              <a:t>类：</a:t>
            </a:r>
            <a:endParaRPr lang="zh-CN" altLang="en-US" dirty="0" smtClean="0"/>
          </a:p>
          <a:p>
            <a:pPr lvl="1"/>
            <a:r>
              <a:rPr lang="zh-CN" altLang="en-US" smtClean="0"/>
              <a:t>消息</a:t>
            </a:r>
            <a:r>
              <a:rPr lang="zh-CN" altLang="en-US" dirty="0" smtClean="0"/>
              <a:t>加密函数</a:t>
            </a:r>
            <a:r>
              <a:rPr lang="en-US" altLang="zh-CN" dirty="0" smtClean="0"/>
              <a:t>(Message encryption)</a:t>
            </a:r>
            <a:endParaRPr lang="en-US" altLang="zh-CN" dirty="0" smtClean="0"/>
          </a:p>
          <a:p>
            <a:pPr lvl="2"/>
            <a:r>
              <a:rPr lang="zh-CN" altLang="zh-CN" dirty="0" smtClean="0"/>
              <a:t>用完整信息的密文作为对信息的</a:t>
            </a:r>
            <a:r>
              <a:rPr lang="zh-CN" altLang="en-US" dirty="0" smtClean="0"/>
              <a:t>认证</a:t>
            </a:r>
            <a:r>
              <a:rPr lang="zh-CN" altLang="zh-CN" dirty="0" smtClean="0"/>
              <a:t>。</a:t>
            </a:r>
            <a:endParaRPr lang="zh-CN" altLang="en-US" dirty="0" smtClean="0"/>
          </a:p>
          <a:p>
            <a:pPr lvl="1"/>
            <a:r>
              <a:rPr lang="zh-CN" altLang="en-US" smtClean="0"/>
              <a:t>消息</a:t>
            </a:r>
            <a:r>
              <a:rPr lang="zh-CN" altLang="en-US" dirty="0" smtClean="0"/>
              <a:t>认证码</a:t>
            </a:r>
            <a:r>
              <a:rPr lang="en-US" altLang="zh-CN" dirty="0" smtClean="0"/>
              <a:t>MAC(Message Authentication Code)</a:t>
            </a:r>
            <a:endParaRPr lang="en-US" altLang="zh-CN" dirty="0" smtClean="0"/>
          </a:p>
          <a:p>
            <a:pPr lvl="2"/>
            <a:r>
              <a:rPr lang="zh-CN" altLang="en-US" smtClean="0"/>
              <a:t>对信源信息的一个编码函数</a:t>
            </a:r>
            <a:endParaRPr lang="en-US" altLang="zh-CN" smtClean="0"/>
          </a:p>
          <a:p>
            <a:pPr lvl="2"/>
            <a:r>
              <a:rPr lang="zh-CN" altLang="en-US" smtClean="0"/>
              <a:t>公开</a:t>
            </a:r>
            <a:r>
              <a:rPr lang="zh-CN" altLang="en-US" dirty="0" smtClean="0"/>
              <a:t>函数</a:t>
            </a:r>
            <a:r>
              <a:rPr lang="en-US" altLang="zh-CN" dirty="0" smtClean="0"/>
              <a:t>+</a:t>
            </a:r>
            <a:r>
              <a:rPr lang="zh-CN" altLang="en-US" dirty="0" smtClean="0"/>
              <a:t>密钥产生一个固定长度的值作为认证标识</a:t>
            </a:r>
            <a:endParaRPr lang="zh-CN" altLang="en-US" dirty="0" smtClean="0"/>
          </a:p>
          <a:p>
            <a:pPr lvl="1"/>
            <a:r>
              <a:rPr lang="zh-CN" altLang="en-US" smtClean="0"/>
              <a:t>散</a:t>
            </a:r>
            <a:r>
              <a:rPr lang="zh-CN" altLang="en-US" dirty="0" smtClean="0"/>
              <a:t>列函数</a:t>
            </a:r>
            <a:r>
              <a:rPr lang="en-US" altLang="zh-CN" dirty="0" smtClean="0"/>
              <a:t>(Hash Function)</a:t>
            </a:r>
            <a:endParaRPr lang="en-US" altLang="zh-CN" dirty="0" smtClean="0"/>
          </a:p>
          <a:p>
            <a:pPr lvl="2"/>
            <a:r>
              <a:rPr lang="zh-CN" altLang="en-US" dirty="0" smtClean="0"/>
              <a:t>数字指纹（公开的函数），它将任意长的信息映射成一个固定长度的信息。</a:t>
            </a:r>
            <a:endParaRPr lang="zh-CN" altLang="en-US" dirty="0" smtClean="0"/>
          </a:p>
        </p:txBody>
      </p:sp>
      <p:sp>
        <p:nvSpPr>
          <p:cNvPr id="15362" name="Rectangle 2"/>
          <p:cNvSpPr>
            <a:spLocks noGrp="1" noChangeArrowheads="1"/>
          </p:cNvSpPr>
          <p:nvPr>
            <p:ph type="title"/>
          </p:nvPr>
        </p:nvSpPr>
        <p:spPr/>
        <p:txBody>
          <a:bodyPr/>
          <a:lstStyle/>
          <a:p>
            <a:r>
              <a:rPr lang="zh-CN" altLang="en-US" smtClean="0"/>
              <a:t>认证函数</a:t>
            </a:r>
            <a:endParaRPr lang="zh-CN" altLang="en-US"/>
          </a:p>
        </p:txBody>
      </p:sp>
    </p:spTree>
  </p:cSld>
  <p:clrMapOvr>
    <a:masterClrMapping/>
  </p:clrMapOvr>
  <p:transition spd="slow">
    <p:pull/>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假定通信</a:t>
            </a:r>
            <a:r>
              <a:rPr lang="zh-CN" altLang="en-US" dirty="0"/>
              <a:t>双方共享密钥</a:t>
            </a:r>
            <a:r>
              <a:rPr lang="en-US" altLang="zh-CN" dirty="0" smtClean="0"/>
              <a:t>K</a:t>
            </a:r>
            <a:endParaRPr lang="en-US" altLang="zh-CN" dirty="0" smtClean="0"/>
          </a:p>
          <a:p>
            <a:pPr lvl="1"/>
            <a:r>
              <a:rPr lang="zh-CN" altLang="en-US" dirty="0" smtClean="0"/>
              <a:t>发送方使用</a:t>
            </a:r>
            <a:r>
              <a:rPr lang="en-US" altLang="zh-CN" dirty="0"/>
              <a:t>K</a:t>
            </a:r>
            <a:r>
              <a:rPr lang="zh-CN" altLang="en-US" dirty="0" smtClean="0"/>
              <a:t>生成</a:t>
            </a:r>
            <a:r>
              <a:rPr lang="zh-CN" altLang="en-US" dirty="0"/>
              <a:t>一个</a:t>
            </a:r>
            <a:r>
              <a:rPr lang="zh-CN" altLang="en-US" b="1" dirty="0">
                <a:solidFill>
                  <a:srgbClr val="C00000"/>
                </a:solidFill>
              </a:rPr>
              <a:t>固定大小</a:t>
            </a:r>
            <a:r>
              <a:rPr lang="zh-CN" altLang="en-US" dirty="0"/>
              <a:t>的短数据块，并将该数据</a:t>
            </a:r>
            <a:r>
              <a:rPr lang="zh-CN" altLang="en-US" dirty="0" smtClean="0"/>
              <a:t>块附加到</a:t>
            </a:r>
            <a:r>
              <a:rPr lang="zh-CN" altLang="en-US" dirty="0"/>
              <a:t>消息</a:t>
            </a:r>
            <a:r>
              <a:rPr lang="zh-CN" altLang="en-US" dirty="0" smtClean="0"/>
              <a:t>后面</a:t>
            </a:r>
            <a:endParaRPr lang="en-US" altLang="zh-CN" dirty="0" smtClean="0"/>
          </a:p>
          <a:p>
            <a:pPr marL="393065" lvl="1" indent="0">
              <a:buNone/>
            </a:pPr>
            <a:r>
              <a:rPr lang="en-US" altLang="zh-CN" sz="3600" b="1" dirty="0" smtClean="0">
                <a:solidFill>
                  <a:srgbClr val="C00000"/>
                </a:solidFill>
              </a:rPr>
              <a:t>		MAC</a:t>
            </a:r>
            <a:r>
              <a:rPr lang="zh-CN" altLang="en-US" sz="3600" b="1" dirty="0">
                <a:solidFill>
                  <a:srgbClr val="C00000"/>
                </a:solidFill>
              </a:rPr>
              <a:t>＝</a:t>
            </a:r>
            <a:r>
              <a:rPr lang="en-US" altLang="zh-CN" sz="3600" b="1" dirty="0" err="1">
                <a:solidFill>
                  <a:srgbClr val="C00000"/>
                </a:solidFill>
              </a:rPr>
              <a:t>C</a:t>
            </a:r>
            <a:r>
              <a:rPr lang="en-US" altLang="zh-CN" sz="3600" b="1" baseline="-25000" dirty="0" err="1">
                <a:solidFill>
                  <a:srgbClr val="C00000"/>
                </a:solidFill>
              </a:rPr>
              <a:t>k</a:t>
            </a:r>
            <a:r>
              <a:rPr lang="zh-CN" altLang="en-US" sz="3600" b="1" dirty="0">
                <a:solidFill>
                  <a:srgbClr val="C00000"/>
                </a:solidFill>
              </a:rPr>
              <a:t>（</a:t>
            </a:r>
            <a:r>
              <a:rPr lang="en-US" altLang="zh-CN" sz="3600" b="1" dirty="0">
                <a:solidFill>
                  <a:srgbClr val="C00000"/>
                </a:solidFill>
              </a:rPr>
              <a:t>M</a:t>
            </a:r>
            <a:r>
              <a:rPr lang="zh-CN" altLang="en-US" sz="3600" b="1" dirty="0" smtClean="0">
                <a:solidFill>
                  <a:srgbClr val="C00000"/>
                </a:solidFill>
              </a:rPr>
              <a:t>）</a:t>
            </a:r>
            <a:endParaRPr lang="en-US" altLang="zh-CN" sz="3600" b="1" dirty="0">
              <a:solidFill>
                <a:srgbClr val="C00000"/>
              </a:solidFill>
            </a:endParaRPr>
          </a:p>
          <a:p>
            <a:pPr marL="393065" lvl="1" indent="0">
              <a:buNone/>
            </a:pPr>
            <a:r>
              <a:rPr lang="en-US" altLang="zh-CN" sz="3600" b="1" dirty="0" smtClean="0">
                <a:solidFill>
                  <a:srgbClr val="C00000"/>
                </a:solidFill>
              </a:rPr>
              <a:t>		send</a:t>
            </a:r>
            <a:r>
              <a:rPr lang="zh-CN" altLang="en-US" sz="3600" b="1" dirty="0" smtClean="0">
                <a:solidFill>
                  <a:srgbClr val="C00000"/>
                </a:solidFill>
              </a:rPr>
              <a:t>：</a:t>
            </a:r>
            <a:r>
              <a:rPr lang="en-US" altLang="zh-CN" sz="3600" b="1" dirty="0" smtClean="0">
                <a:solidFill>
                  <a:srgbClr val="C00000"/>
                </a:solidFill>
              </a:rPr>
              <a:t>M+MAC</a:t>
            </a:r>
            <a:endParaRPr lang="en-US" altLang="zh-CN" sz="3600" b="1" dirty="0" smtClean="0">
              <a:solidFill>
                <a:srgbClr val="C00000"/>
              </a:solidFill>
            </a:endParaRPr>
          </a:p>
          <a:p>
            <a:pPr lvl="1"/>
            <a:r>
              <a:rPr lang="zh-CN" altLang="en-US" dirty="0" smtClean="0"/>
              <a:t>接收方接收到消息</a:t>
            </a:r>
            <a:r>
              <a:rPr lang="en-US" altLang="zh-CN" dirty="0" smtClean="0"/>
              <a:t>M`+MAC</a:t>
            </a:r>
            <a:r>
              <a:rPr lang="zh-CN" altLang="en-US" dirty="0" smtClean="0"/>
              <a:t>，使用</a:t>
            </a:r>
            <a:r>
              <a:rPr lang="en-US" altLang="zh-CN" dirty="0" smtClean="0"/>
              <a:t>K</a:t>
            </a:r>
            <a:r>
              <a:rPr lang="zh-CN" altLang="en-US" dirty="0" smtClean="0"/>
              <a:t>生成</a:t>
            </a:r>
            <a:endParaRPr lang="en-US" altLang="zh-CN" dirty="0" smtClean="0"/>
          </a:p>
          <a:p>
            <a:pPr marL="393065" lvl="1" indent="0">
              <a:buNone/>
            </a:pPr>
            <a:r>
              <a:rPr lang="en-US" altLang="zh-CN" sz="4400" b="1" dirty="0" smtClean="0">
                <a:solidFill>
                  <a:srgbClr val="C00000"/>
                </a:solidFill>
              </a:rPr>
              <a:t>		</a:t>
            </a:r>
            <a:r>
              <a:rPr lang="en-US" altLang="zh-CN" sz="3600" b="1" dirty="0" smtClean="0">
                <a:solidFill>
                  <a:srgbClr val="C00000"/>
                </a:solidFill>
              </a:rPr>
              <a:t>MAC`</a:t>
            </a:r>
            <a:r>
              <a:rPr lang="zh-CN" altLang="en-US" sz="3600" b="1" dirty="0" smtClean="0">
                <a:solidFill>
                  <a:srgbClr val="C00000"/>
                </a:solidFill>
              </a:rPr>
              <a:t>＝</a:t>
            </a:r>
            <a:r>
              <a:rPr lang="en-US" altLang="zh-CN" sz="3600" b="1" dirty="0" err="1" smtClean="0">
                <a:solidFill>
                  <a:srgbClr val="C00000"/>
                </a:solidFill>
              </a:rPr>
              <a:t>C</a:t>
            </a:r>
            <a:r>
              <a:rPr lang="en-US" altLang="zh-CN" sz="3600" b="1" baseline="-25000" dirty="0" err="1" smtClean="0">
                <a:solidFill>
                  <a:srgbClr val="C00000"/>
                </a:solidFill>
              </a:rPr>
              <a:t>k</a:t>
            </a:r>
            <a:r>
              <a:rPr lang="zh-CN" altLang="en-US" sz="3600" b="1" dirty="0" smtClean="0">
                <a:solidFill>
                  <a:srgbClr val="C00000"/>
                </a:solidFill>
              </a:rPr>
              <a:t>（</a:t>
            </a:r>
            <a:r>
              <a:rPr lang="en-US" altLang="zh-CN" sz="3600" b="1" dirty="0" smtClean="0">
                <a:solidFill>
                  <a:srgbClr val="C00000"/>
                </a:solidFill>
              </a:rPr>
              <a:t>M`</a:t>
            </a:r>
            <a:r>
              <a:rPr lang="zh-CN" altLang="en-US" sz="3600" b="1" dirty="0" smtClean="0">
                <a:solidFill>
                  <a:srgbClr val="C00000"/>
                </a:solidFill>
              </a:rPr>
              <a:t>）</a:t>
            </a:r>
            <a:endParaRPr lang="en-US" altLang="zh-CN" sz="3600" b="1" dirty="0" smtClean="0">
              <a:solidFill>
                <a:srgbClr val="C00000"/>
              </a:solidFill>
            </a:endParaRPr>
          </a:p>
          <a:p>
            <a:pPr marL="393065" lvl="1" indent="0">
              <a:buNone/>
            </a:pPr>
            <a:r>
              <a:rPr lang="en-US" altLang="zh-CN" sz="4400" b="1" dirty="0" smtClean="0">
                <a:solidFill>
                  <a:srgbClr val="C00000"/>
                </a:solidFill>
              </a:rPr>
              <a:t>	</a:t>
            </a:r>
            <a:r>
              <a:rPr lang="en-US" altLang="zh-CN" sz="3600" b="1" dirty="0" smtClean="0">
                <a:solidFill>
                  <a:srgbClr val="C00000"/>
                </a:solidFill>
              </a:rPr>
              <a:t>       MAC`</a:t>
            </a:r>
            <a:r>
              <a:rPr lang="zh-CN" altLang="en-US" sz="3600" b="1" dirty="0" smtClean="0">
                <a:solidFill>
                  <a:srgbClr val="C00000"/>
                </a:solidFill>
              </a:rPr>
              <a:t>＝？</a:t>
            </a:r>
            <a:r>
              <a:rPr lang="en-US" altLang="zh-CN" sz="3600" b="1" dirty="0" smtClean="0">
                <a:solidFill>
                  <a:srgbClr val="C00000"/>
                </a:solidFill>
              </a:rPr>
              <a:t>MAC</a:t>
            </a:r>
            <a:endParaRPr lang="zh-CN" altLang="en-US" sz="3600" b="1" dirty="0" smtClean="0">
              <a:solidFill>
                <a:srgbClr val="C00000"/>
              </a:solidFill>
            </a:endParaRPr>
          </a:p>
          <a:p>
            <a:r>
              <a:rPr lang="en-US" altLang="zh-CN" dirty="0" smtClean="0"/>
              <a:t>MAC</a:t>
            </a:r>
            <a:r>
              <a:rPr lang="zh-CN" altLang="en-US" dirty="0"/>
              <a:t>函数类似于加密</a:t>
            </a:r>
            <a:r>
              <a:rPr lang="zh-CN" altLang="en-US" dirty="0" smtClean="0"/>
              <a:t>函数，但固定大小</a:t>
            </a:r>
            <a:endParaRPr lang="en-US" altLang="zh-CN" dirty="0" smtClean="0"/>
          </a:p>
          <a:p>
            <a:pPr lvl="1"/>
            <a:r>
              <a:rPr lang="zh-CN" altLang="en-US" dirty="0" smtClean="0"/>
              <a:t>不</a:t>
            </a:r>
            <a:r>
              <a:rPr lang="zh-CN" altLang="en-US" dirty="0"/>
              <a:t>需要</a:t>
            </a:r>
            <a:r>
              <a:rPr lang="zh-CN" altLang="en-US" dirty="0" smtClean="0"/>
              <a:t>可逆性，因此</a:t>
            </a:r>
            <a:r>
              <a:rPr lang="zh-CN" altLang="en-US" dirty="0"/>
              <a:t>在数学上比加密算法被攻击的弱点要</a:t>
            </a:r>
            <a:r>
              <a:rPr lang="zh-CN" altLang="en-US" dirty="0" smtClean="0"/>
              <a:t>少</a:t>
            </a:r>
            <a:endParaRPr lang="zh-CN" altLang="en-US" dirty="0"/>
          </a:p>
        </p:txBody>
      </p:sp>
      <p:sp>
        <p:nvSpPr>
          <p:cNvPr id="3" name="标题 2"/>
          <p:cNvSpPr>
            <a:spLocks noGrp="1"/>
          </p:cNvSpPr>
          <p:nvPr>
            <p:ph type="title"/>
          </p:nvPr>
        </p:nvSpPr>
        <p:spPr/>
        <p:txBody>
          <a:bodyPr/>
          <a:lstStyle/>
          <a:p>
            <a:r>
              <a:rPr lang="zh-CN" altLang="en-US" sz="4000">
                <a:latin typeface="Times New Roman" pitchFamily="18" charset="0"/>
              </a:rPr>
              <a:t>认证函数：消息认证</a:t>
            </a:r>
            <a:r>
              <a:rPr lang="zh-CN" altLang="en-US" sz="4000" smtClean="0">
                <a:latin typeface="Times New Roman" pitchFamily="18" charset="0"/>
              </a:rPr>
              <a:t>码（</a:t>
            </a:r>
            <a:r>
              <a:rPr lang="en-US" altLang="zh-CN" sz="4000" smtClean="0">
                <a:latin typeface="Times New Roman" pitchFamily="18" charset="0"/>
              </a:rPr>
              <a:t>MAC</a:t>
            </a:r>
            <a:r>
              <a:rPr lang="zh-CN" altLang="en-US" sz="4000" smtClean="0">
                <a:latin typeface="Times New Roman" pitchFamily="18" charset="0"/>
              </a:rPr>
              <a:t>）</a:t>
            </a:r>
            <a:endParaRPr lang="zh-CN" altLang="en-US"/>
          </a:p>
        </p:txBody>
      </p:sp>
    </p:spTree>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03" name="Rectangle 163"/>
          <p:cNvSpPr>
            <a:spLocks noGrp="1" noChangeArrowheads="1"/>
          </p:cNvSpPr>
          <p:nvPr>
            <p:ph type="title"/>
          </p:nvPr>
        </p:nvSpPr>
        <p:spPr/>
        <p:txBody>
          <a:bodyPr/>
          <a:lstStyle/>
          <a:p>
            <a:r>
              <a:rPr lang="en-US" altLang="zh-CN" smtClean="0"/>
              <a:t>TCP/IP</a:t>
            </a:r>
            <a:r>
              <a:rPr lang="zh-CN" altLang="en-US" smtClean="0"/>
              <a:t>协议模型安全服务的部署</a:t>
            </a:r>
            <a:endParaRPr lang="zh-CN" altLang="en-US"/>
          </a:p>
        </p:txBody>
      </p:sp>
      <p:graphicFrame>
        <p:nvGraphicFramePr>
          <p:cNvPr id="573442" name="Group 2"/>
          <p:cNvGraphicFramePr>
            <a:graphicFrameLocks noGrp="1"/>
          </p:cNvGraphicFramePr>
          <p:nvPr/>
        </p:nvGraphicFramePr>
        <p:xfrm>
          <a:off x="323850" y="1327150"/>
          <a:ext cx="7416502" cy="4939348"/>
        </p:xfrm>
        <a:graphic>
          <a:graphicData uri="http://schemas.openxmlformats.org/drawingml/2006/table">
            <a:tbl>
              <a:tblPr/>
              <a:tblGrid>
                <a:gridCol w="658017"/>
                <a:gridCol w="2077965"/>
                <a:gridCol w="1152128"/>
                <a:gridCol w="1008112"/>
                <a:gridCol w="1224136"/>
                <a:gridCol w="1296144"/>
              </a:tblGrid>
              <a:tr h="243840">
                <a:tc rowSpan="2"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服务</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cPr/>
                </a:tc>
                <a:tc grid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rPr>
                        <a:t>TCP/IP</a:t>
                      </a:r>
                      <a:r>
                        <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rPr>
                        <a:t>协议层</a:t>
                      </a:r>
                      <a:endParaRPr kumimoji="0" lang="en-US" altLang="zh-CN"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gridSpan="2">
                  <a:tcPr/>
                </a:tc>
                <a:tc vMerge="1" hMerge="1">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网络接口层</a:t>
                      </a:r>
                      <a:endParaRPr kumimoji="0" lang="en-US" altLang="zh-CN"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网络层</a:t>
                      </a:r>
                      <a:endParaRPr kumimoji="0" lang="en-US" altLang="zh-CN"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rPr>
                        <a:t>传输层</a:t>
                      </a:r>
                      <a:endParaRPr kumimoji="0" lang="en-US" altLang="zh-CN"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应用层</a:t>
                      </a:r>
                      <a:endParaRPr kumimoji="0" lang="en-US" altLang="zh-CN"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认</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证</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对等实体认证</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数据起源认证</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访问控制</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自主访问控制</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强制访问控制</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机 密 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连接机密性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无连接机密性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选择字段机密性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业务流机密性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完</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整</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可恢复的连接完整性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不可恢复的连接完整性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选择字段的无连接完整性</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非否认</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数据起源的非否认</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传递过程的非否认</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anose="02080604020202020204"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a:t>MAC</a:t>
            </a:r>
            <a:r>
              <a:rPr lang="zh-CN" altLang="en-US"/>
              <a:t>基本用法：消息认证</a:t>
            </a:r>
            <a:endParaRPr lang="zh-CN" altLang="en-US"/>
          </a:p>
        </p:txBody>
      </p:sp>
      <p:sp>
        <p:nvSpPr>
          <p:cNvPr id="549892" name="Rectangle 4"/>
          <p:cNvSpPr>
            <a:spLocks noRot="1" noChangeArrowheads="1"/>
          </p:cNvSpPr>
          <p:nvPr/>
        </p:nvSpPr>
        <p:spPr bwMode="auto">
          <a:xfrm>
            <a:off x="1116013" y="1196975"/>
            <a:ext cx="8027987" cy="4602163"/>
          </a:xfrm>
          <a:prstGeom prst="rect">
            <a:avLst/>
          </a:prstGeom>
          <a:noFill/>
          <a:ln w="9525">
            <a:noFill/>
            <a:miter lim="800000"/>
          </a:ln>
          <a:effec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a:solidFill>
                <a:srgbClr val="FF0000"/>
              </a:solidFill>
              <a:latin typeface="Times New Roman" pitchFamily="18" charset="0"/>
            </a:endParaRPr>
          </a:p>
        </p:txBody>
      </p:sp>
      <p:sp>
        <p:nvSpPr>
          <p:cNvPr id="549893" name="Rectangle 5"/>
          <p:cNvSpPr>
            <a:spLocks noRot="1" noChangeArrowheads="1"/>
          </p:cNvSpPr>
          <p:nvPr/>
        </p:nvSpPr>
        <p:spPr bwMode="auto">
          <a:xfrm>
            <a:off x="1116013" y="1268413"/>
            <a:ext cx="7704137" cy="4194175"/>
          </a:xfrm>
          <a:prstGeom prst="rect">
            <a:avLst/>
          </a:prstGeom>
          <a:noFill/>
          <a:ln w="9525">
            <a:noFill/>
            <a:miter lim="800000"/>
          </a:ln>
          <a:effectLst/>
        </p:spPr>
        <p:txBody>
          <a:bodyPr/>
          <a:lstStyle/>
          <a:p>
            <a:pPr marL="342900" indent="-342900" eaLnBrk="0" hangingPunct="0">
              <a:buClr>
                <a:schemeClr val="tx2"/>
              </a:buClr>
              <a:buSzPct val="70000"/>
              <a:buFont typeface="Wingdings" panose="05000000000000000000" pitchFamily="2" charset="2"/>
              <a:buChar char="l"/>
            </a:pPr>
            <a:endParaRPr lang="zh-CN" altLang="en-US" sz="3100">
              <a:latin typeface="Times New Roman" pitchFamily="18" charset="0"/>
            </a:endParaRPr>
          </a:p>
        </p:txBody>
      </p:sp>
      <p:grpSp>
        <p:nvGrpSpPr>
          <p:cNvPr id="150" name="Group 7"/>
          <p:cNvGrpSpPr/>
          <p:nvPr/>
        </p:nvGrpSpPr>
        <p:grpSpPr bwMode="auto">
          <a:xfrm>
            <a:off x="1116013" y="3095625"/>
            <a:ext cx="1296987" cy="1393825"/>
            <a:chOff x="158" y="1389"/>
            <a:chExt cx="817" cy="878"/>
          </a:xfrm>
        </p:grpSpPr>
        <p:pic>
          <p:nvPicPr>
            <p:cNvPr id="151" name="Picture 8" descr="J02920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8" y="1389"/>
              <a:ext cx="748" cy="710"/>
            </a:xfrm>
            <a:prstGeom prst="rect">
              <a:avLst/>
            </a:prstGeom>
            <a:noFill/>
            <a:extLst>
              <a:ext uri="{909E8E84-426E-40DD-AFC4-6F175D3DCCD1}">
                <a14:hiddenFill xmlns:a14="http://schemas.microsoft.com/office/drawing/2010/main">
                  <a:solidFill>
                    <a:srgbClr val="FFFFFF"/>
                  </a:solidFill>
                </a14:hiddenFill>
              </a:ext>
            </a:extLst>
          </p:spPr>
        </p:pic>
        <p:sp>
          <p:nvSpPr>
            <p:cNvPr id="152" name="Text Box 9"/>
            <p:cNvSpPr txBox="1">
              <a:spLocks noChangeArrowheads="1"/>
            </p:cNvSpPr>
            <p:nvPr/>
          </p:nvSpPr>
          <p:spPr bwMode="auto">
            <a:xfrm>
              <a:off x="158" y="1979"/>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smtClean="0">
                  <a:latin typeface="Times New Roman" pitchFamily="18" charset="0"/>
                </a:rPr>
                <a:t>Bob</a:t>
              </a:r>
              <a:endParaRPr kumimoji="1" lang="en-US" altLang="zh-CN" sz="2400" b="1">
                <a:latin typeface="Times New Roman" pitchFamily="18" charset="0"/>
              </a:endParaRPr>
            </a:p>
          </p:txBody>
        </p:sp>
      </p:grpSp>
      <p:grpSp>
        <p:nvGrpSpPr>
          <p:cNvPr id="153" name="Group 10"/>
          <p:cNvGrpSpPr/>
          <p:nvPr/>
        </p:nvGrpSpPr>
        <p:grpSpPr bwMode="auto">
          <a:xfrm>
            <a:off x="7956550" y="2951163"/>
            <a:ext cx="1187450" cy="1322387"/>
            <a:chOff x="5012" y="1434"/>
            <a:chExt cx="748" cy="833"/>
          </a:xfrm>
        </p:grpSpPr>
        <p:pic>
          <p:nvPicPr>
            <p:cNvPr id="154" name="Picture 11"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2" y="1434"/>
              <a:ext cx="577" cy="589"/>
            </a:xfrm>
            <a:prstGeom prst="rect">
              <a:avLst/>
            </a:prstGeom>
            <a:noFill/>
            <a:extLst>
              <a:ext uri="{909E8E84-426E-40DD-AFC4-6F175D3DCCD1}">
                <a14:hiddenFill xmlns:a14="http://schemas.microsoft.com/office/drawing/2010/main">
                  <a:solidFill>
                    <a:srgbClr val="FFFFFF"/>
                  </a:solidFill>
                </a14:hiddenFill>
              </a:ext>
            </a:extLst>
          </p:spPr>
        </p:pic>
        <p:sp>
          <p:nvSpPr>
            <p:cNvPr id="155" name="Text Box 12"/>
            <p:cNvSpPr txBox="1">
              <a:spLocks noChangeArrowheads="1"/>
            </p:cNvSpPr>
            <p:nvPr/>
          </p:nvSpPr>
          <p:spPr bwMode="auto">
            <a:xfrm>
              <a:off x="5170" y="1979"/>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Alice</a:t>
              </a:r>
              <a:endParaRPr kumimoji="1" lang="en-US" altLang="zh-CN" sz="2400" b="1">
                <a:latin typeface="Times New Roman" pitchFamily="18" charset="0"/>
              </a:endParaRPr>
            </a:p>
          </p:txBody>
        </p:sp>
      </p:grpSp>
      <p:sp>
        <p:nvSpPr>
          <p:cNvPr id="156" name="Rectangle 13"/>
          <p:cNvSpPr>
            <a:spLocks noChangeArrowheads="1"/>
          </p:cNvSpPr>
          <p:nvPr/>
        </p:nvSpPr>
        <p:spPr bwMode="auto">
          <a:xfrm>
            <a:off x="1981200" y="2781300"/>
            <a:ext cx="647700" cy="86360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M</a:t>
            </a:r>
            <a:endParaRPr kumimoji="1" lang="en-US" altLang="zh-CN" sz="2400" b="1">
              <a:latin typeface="Times New Roman" pitchFamily="18" charset="0"/>
            </a:endParaRPr>
          </a:p>
        </p:txBody>
      </p:sp>
      <p:sp>
        <p:nvSpPr>
          <p:cNvPr id="157" name="Line 14"/>
          <p:cNvSpPr>
            <a:spLocks noChangeShapeType="1"/>
          </p:cNvSpPr>
          <p:nvPr/>
        </p:nvSpPr>
        <p:spPr bwMode="auto">
          <a:xfrm>
            <a:off x="2628900" y="3140075"/>
            <a:ext cx="1223963" cy="0"/>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Oval 15"/>
          <p:cNvSpPr>
            <a:spLocks noChangeArrowheads="1"/>
          </p:cNvSpPr>
          <p:nvPr/>
        </p:nvSpPr>
        <p:spPr bwMode="auto">
          <a:xfrm>
            <a:off x="3852863" y="2924175"/>
            <a:ext cx="433387" cy="4318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a:t>
            </a:r>
            <a:endParaRPr kumimoji="1" lang="en-US" altLang="zh-CN" sz="2400" b="1">
              <a:latin typeface="Times New Roman" pitchFamily="18" charset="0"/>
            </a:endParaRPr>
          </a:p>
        </p:txBody>
      </p:sp>
      <p:sp>
        <p:nvSpPr>
          <p:cNvPr id="159" name="Line 16"/>
          <p:cNvSpPr>
            <a:spLocks noChangeShapeType="1"/>
          </p:cNvSpPr>
          <p:nvPr/>
        </p:nvSpPr>
        <p:spPr bwMode="auto">
          <a:xfrm flipH="1" flipV="1">
            <a:off x="3276600" y="4076700"/>
            <a:ext cx="1588" cy="576263"/>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Text Box 17"/>
          <p:cNvSpPr txBox="1">
            <a:spLocks noChangeArrowheads="1"/>
          </p:cNvSpPr>
          <p:nvPr/>
        </p:nvSpPr>
        <p:spPr bwMode="auto">
          <a:xfrm>
            <a:off x="3060700" y="4581525"/>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161" name="Line 18"/>
          <p:cNvSpPr>
            <a:spLocks noChangeShapeType="1"/>
          </p:cNvSpPr>
          <p:nvPr/>
        </p:nvSpPr>
        <p:spPr bwMode="auto">
          <a:xfrm>
            <a:off x="4356100" y="3140075"/>
            <a:ext cx="719138" cy="0"/>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Text Box 19"/>
          <p:cNvSpPr txBox="1">
            <a:spLocks noChangeArrowheads="1"/>
          </p:cNvSpPr>
          <p:nvPr/>
        </p:nvSpPr>
        <p:spPr bwMode="auto">
          <a:xfrm>
            <a:off x="4068763" y="43640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C</a:t>
            </a:r>
            <a:r>
              <a:rPr kumimoji="1" lang="en-US" altLang="zh-CN" sz="2400" b="1" baseline="-25000">
                <a:latin typeface="Times New Roman" pitchFamily="18" charset="0"/>
              </a:rPr>
              <a:t>K</a:t>
            </a:r>
            <a:r>
              <a:rPr kumimoji="1" lang="en-US" altLang="zh-CN" sz="2400" b="1">
                <a:latin typeface="Times New Roman" pitchFamily="18" charset="0"/>
              </a:rPr>
              <a:t>(M)</a:t>
            </a:r>
            <a:endParaRPr kumimoji="1" lang="en-US" altLang="zh-CN" sz="2400" b="1">
              <a:latin typeface="Times New Roman" pitchFamily="18" charset="0"/>
            </a:endParaRPr>
          </a:p>
        </p:txBody>
      </p:sp>
      <p:sp>
        <p:nvSpPr>
          <p:cNvPr id="163" name="Line 20"/>
          <p:cNvSpPr>
            <a:spLocks noChangeShapeType="1"/>
          </p:cNvSpPr>
          <p:nvPr/>
        </p:nvSpPr>
        <p:spPr bwMode="auto">
          <a:xfrm>
            <a:off x="5653088" y="2708275"/>
            <a:ext cx="863600" cy="0"/>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Oval 21"/>
          <p:cNvSpPr>
            <a:spLocks noChangeArrowheads="1"/>
          </p:cNvSpPr>
          <p:nvPr/>
        </p:nvSpPr>
        <p:spPr bwMode="auto">
          <a:xfrm>
            <a:off x="6516688" y="2492375"/>
            <a:ext cx="433387" cy="4318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C</a:t>
            </a:r>
            <a:endParaRPr kumimoji="1" lang="en-US" altLang="zh-CN" sz="2400" b="1">
              <a:latin typeface="Times New Roman" pitchFamily="18" charset="0"/>
            </a:endParaRPr>
          </a:p>
        </p:txBody>
      </p:sp>
      <p:sp>
        <p:nvSpPr>
          <p:cNvPr id="165" name="Text Box 22"/>
          <p:cNvSpPr txBox="1">
            <a:spLocks noChangeArrowheads="1"/>
          </p:cNvSpPr>
          <p:nvPr/>
        </p:nvSpPr>
        <p:spPr bwMode="auto">
          <a:xfrm>
            <a:off x="6229350" y="1773238"/>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166" name="Oval 23"/>
          <p:cNvSpPr>
            <a:spLocks noChangeArrowheads="1"/>
          </p:cNvSpPr>
          <p:nvPr/>
        </p:nvSpPr>
        <p:spPr bwMode="auto">
          <a:xfrm>
            <a:off x="3060700" y="3644900"/>
            <a:ext cx="433388" cy="4318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C</a:t>
            </a:r>
            <a:endParaRPr kumimoji="1" lang="en-US" altLang="zh-CN" sz="2400" b="1">
              <a:latin typeface="Times New Roman" pitchFamily="18" charset="0"/>
            </a:endParaRPr>
          </a:p>
        </p:txBody>
      </p:sp>
      <p:grpSp>
        <p:nvGrpSpPr>
          <p:cNvPr id="167" name="Group 24"/>
          <p:cNvGrpSpPr/>
          <p:nvPr/>
        </p:nvGrpSpPr>
        <p:grpSpPr bwMode="auto">
          <a:xfrm>
            <a:off x="2268538" y="3644900"/>
            <a:ext cx="792162" cy="287338"/>
            <a:chOff x="1111" y="1888"/>
            <a:chExt cx="499" cy="181"/>
          </a:xfrm>
        </p:grpSpPr>
        <p:sp>
          <p:nvSpPr>
            <p:cNvPr id="168" name="Line 25"/>
            <p:cNvSpPr>
              <a:spLocks noChangeShapeType="1"/>
            </p:cNvSpPr>
            <p:nvPr/>
          </p:nvSpPr>
          <p:spPr bwMode="auto">
            <a:xfrm>
              <a:off x="1111" y="2069"/>
              <a:ext cx="499" cy="0"/>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Line 26"/>
            <p:cNvSpPr>
              <a:spLocks noChangeShapeType="1"/>
            </p:cNvSpPr>
            <p:nvPr/>
          </p:nvSpPr>
          <p:spPr bwMode="auto">
            <a:xfrm>
              <a:off x="1111" y="1888"/>
              <a:ext cx="0" cy="181"/>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 name="Group 27"/>
          <p:cNvGrpSpPr/>
          <p:nvPr/>
        </p:nvGrpSpPr>
        <p:grpSpPr bwMode="auto">
          <a:xfrm>
            <a:off x="3492500" y="3355975"/>
            <a:ext cx="576263" cy="504825"/>
            <a:chOff x="1882" y="1706"/>
            <a:chExt cx="363" cy="318"/>
          </a:xfrm>
        </p:grpSpPr>
        <p:sp>
          <p:nvSpPr>
            <p:cNvPr id="171" name="Line 28"/>
            <p:cNvSpPr>
              <a:spLocks noChangeShapeType="1"/>
            </p:cNvSpPr>
            <p:nvPr/>
          </p:nvSpPr>
          <p:spPr bwMode="auto">
            <a:xfrm flipV="1">
              <a:off x="2245" y="1706"/>
              <a:ext cx="0" cy="318"/>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Line 29"/>
            <p:cNvSpPr>
              <a:spLocks noChangeShapeType="1"/>
            </p:cNvSpPr>
            <p:nvPr/>
          </p:nvSpPr>
          <p:spPr bwMode="auto">
            <a:xfrm>
              <a:off x="1882" y="2024"/>
              <a:ext cx="363" cy="0"/>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3" name="Rectangle 30"/>
          <p:cNvSpPr>
            <a:spLocks noChangeArrowheads="1"/>
          </p:cNvSpPr>
          <p:nvPr/>
        </p:nvSpPr>
        <p:spPr bwMode="auto">
          <a:xfrm>
            <a:off x="5076825" y="2636838"/>
            <a:ext cx="647700" cy="86360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itchFamily="18" charset="0"/>
              </a:rPr>
              <a:t>M</a:t>
            </a:r>
            <a:endParaRPr kumimoji="1" lang="en-US" altLang="zh-CN" sz="2400" b="1">
              <a:latin typeface="Times New Roman" pitchFamily="18" charset="0"/>
            </a:endParaRPr>
          </a:p>
        </p:txBody>
      </p:sp>
      <p:sp>
        <p:nvSpPr>
          <p:cNvPr id="174" name="Rectangle 31"/>
          <p:cNvSpPr>
            <a:spLocks noChangeArrowheads="1"/>
          </p:cNvSpPr>
          <p:nvPr/>
        </p:nvSpPr>
        <p:spPr bwMode="auto">
          <a:xfrm>
            <a:off x="5076825" y="3500438"/>
            <a:ext cx="647700" cy="288925"/>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1">
              <a:latin typeface="Times New Roman" pitchFamily="18" charset="0"/>
            </a:endParaRPr>
          </a:p>
        </p:txBody>
      </p:sp>
      <p:sp>
        <p:nvSpPr>
          <p:cNvPr id="175" name="Line 32"/>
          <p:cNvSpPr>
            <a:spLocks noChangeShapeType="1"/>
          </p:cNvSpPr>
          <p:nvPr/>
        </p:nvSpPr>
        <p:spPr bwMode="auto">
          <a:xfrm flipH="1" flipV="1">
            <a:off x="6732588" y="1989138"/>
            <a:ext cx="0" cy="503237"/>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6" name="Group 33"/>
          <p:cNvGrpSpPr/>
          <p:nvPr/>
        </p:nvGrpSpPr>
        <p:grpSpPr bwMode="auto">
          <a:xfrm>
            <a:off x="7021513" y="2708275"/>
            <a:ext cx="719137" cy="360363"/>
            <a:chOff x="4105" y="1298"/>
            <a:chExt cx="453" cy="227"/>
          </a:xfrm>
        </p:grpSpPr>
        <p:sp>
          <p:nvSpPr>
            <p:cNvPr id="177" name="Line 34"/>
            <p:cNvSpPr>
              <a:spLocks noChangeShapeType="1"/>
            </p:cNvSpPr>
            <p:nvPr/>
          </p:nvSpPr>
          <p:spPr bwMode="auto">
            <a:xfrm>
              <a:off x="4105" y="1298"/>
              <a:ext cx="453" cy="0"/>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Line 35"/>
            <p:cNvSpPr>
              <a:spLocks noChangeShapeType="1"/>
            </p:cNvSpPr>
            <p:nvPr/>
          </p:nvSpPr>
          <p:spPr bwMode="auto">
            <a:xfrm>
              <a:off x="4558" y="1298"/>
              <a:ext cx="0" cy="227"/>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9" name="Group 36"/>
          <p:cNvGrpSpPr/>
          <p:nvPr/>
        </p:nvGrpSpPr>
        <p:grpSpPr bwMode="auto">
          <a:xfrm>
            <a:off x="5724525" y="3284538"/>
            <a:ext cx="2016125" cy="360362"/>
            <a:chOff x="3288" y="1661"/>
            <a:chExt cx="1270" cy="227"/>
          </a:xfrm>
        </p:grpSpPr>
        <p:sp>
          <p:nvSpPr>
            <p:cNvPr id="180" name="Line 37"/>
            <p:cNvSpPr>
              <a:spLocks noChangeShapeType="1"/>
            </p:cNvSpPr>
            <p:nvPr/>
          </p:nvSpPr>
          <p:spPr bwMode="auto">
            <a:xfrm>
              <a:off x="3288" y="1888"/>
              <a:ext cx="1270" cy="0"/>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 name="Line 38"/>
            <p:cNvSpPr>
              <a:spLocks noChangeShapeType="1"/>
            </p:cNvSpPr>
            <p:nvPr/>
          </p:nvSpPr>
          <p:spPr bwMode="auto">
            <a:xfrm>
              <a:off x="4558" y="1661"/>
              <a:ext cx="0" cy="227"/>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2" name="Text Box 39"/>
          <p:cNvSpPr txBox="1">
            <a:spLocks noChangeArrowheads="1"/>
          </p:cNvSpPr>
          <p:nvPr/>
        </p:nvSpPr>
        <p:spPr bwMode="auto">
          <a:xfrm>
            <a:off x="7235825" y="2924175"/>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itchFamily="18" charset="0"/>
              </a:rPr>
              <a:t>比较</a:t>
            </a:r>
            <a:endParaRPr kumimoji="1" lang="zh-CN" altLang="en-US" sz="2400" b="1">
              <a:latin typeface="Times New Roman" pitchFamily="18" charset="0"/>
            </a:endParaRPr>
          </a:p>
        </p:txBody>
      </p:sp>
      <p:sp>
        <p:nvSpPr>
          <p:cNvPr id="183" name="Line 40"/>
          <p:cNvSpPr>
            <a:spLocks noChangeShapeType="1"/>
          </p:cNvSpPr>
          <p:nvPr/>
        </p:nvSpPr>
        <p:spPr bwMode="auto">
          <a:xfrm flipV="1">
            <a:off x="4572000" y="3644900"/>
            <a:ext cx="649288" cy="719138"/>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Rectangle 41"/>
          <p:cNvSpPr>
            <a:spLocks noChangeArrowheads="1"/>
          </p:cNvSpPr>
          <p:nvPr/>
        </p:nvSpPr>
        <p:spPr bwMode="auto">
          <a:xfrm>
            <a:off x="1043608" y="5497512"/>
            <a:ext cx="7200900" cy="954088"/>
          </a:xfrm>
          <a:prstGeom prst="rect">
            <a:avLst/>
          </a:prstGeom>
          <a:solidFill>
            <a:srgbClr val="FFFF00"/>
          </a:solidFill>
          <a:ln>
            <a:noFill/>
          </a:ln>
          <a:effectLst/>
        </p:spPr>
        <p:txBody>
          <a:bodyPr wrap="none" anchor="ctr"/>
          <a:lstStyle/>
          <a:p>
            <a:pPr algn="ctr"/>
            <a:r>
              <a:rPr kumimoji="1" lang="zh-CN" altLang="en-US" sz="4000" b="1" smtClean="0">
                <a:solidFill>
                  <a:srgbClr val="000066"/>
                </a:solidFill>
                <a:latin typeface="Times New Roman" pitchFamily="18" charset="0"/>
              </a:rPr>
              <a:t>仅认证不保密</a:t>
            </a:r>
            <a:endParaRPr kumimoji="1" lang="zh-CN" altLang="en-US" sz="4000" b="1">
              <a:solidFill>
                <a:srgbClr val="000066"/>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box(in)">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 calcmode="lin" valueType="num">
                                      <p:cBhvr additive="base">
                                        <p:cTn id="12" dur="500" fill="hold"/>
                                        <p:tgtEl>
                                          <p:spTgt spid="167"/>
                                        </p:tgtEl>
                                        <p:attrNameLst>
                                          <p:attrName>ppt_x</p:attrName>
                                        </p:attrNameLst>
                                      </p:cBhvr>
                                      <p:tavLst>
                                        <p:tav tm="0">
                                          <p:val>
                                            <p:strVal val="#ppt_x"/>
                                          </p:val>
                                        </p:tav>
                                        <p:tav tm="100000">
                                          <p:val>
                                            <p:strVal val="#ppt_x"/>
                                          </p:val>
                                        </p:tav>
                                      </p:tavLst>
                                    </p:anim>
                                    <p:anim calcmode="lin" valueType="num">
                                      <p:cBhvr additive="base">
                                        <p:cTn id="13" dur="500" fill="hold"/>
                                        <p:tgtEl>
                                          <p:spTgt spid="16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ppt_x"/>
                                          </p:val>
                                        </p:tav>
                                        <p:tav tm="100000">
                                          <p:val>
                                            <p:strVal val="#ppt_x"/>
                                          </p:val>
                                        </p:tav>
                                      </p:tavLst>
                                    </p:anim>
                                    <p:anim calcmode="lin" valueType="num">
                                      <p:cBhvr additive="base">
                                        <p:cTn id="18" dur="500" fill="hold"/>
                                        <p:tgtEl>
                                          <p:spTgt spid="15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60"/>
                                        </p:tgtEl>
                                        <p:attrNameLst>
                                          <p:attrName>style.visibility</p:attrName>
                                        </p:attrNameLst>
                                      </p:cBhvr>
                                      <p:to>
                                        <p:strVal val="visible"/>
                                      </p:to>
                                    </p:set>
                                    <p:anim calcmode="lin" valueType="num">
                                      <p:cBhvr additive="base">
                                        <p:cTn id="22" dur="500" fill="hold"/>
                                        <p:tgtEl>
                                          <p:spTgt spid="160"/>
                                        </p:tgtEl>
                                        <p:attrNameLst>
                                          <p:attrName>ppt_x</p:attrName>
                                        </p:attrNameLst>
                                      </p:cBhvr>
                                      <p:tavLst>
                                        <p:tav tm="0">
                                          <p:val>
                                            <p:strVal val="#ppt_x"/>
                                          </p:val>
                                        </p:tav>
                                        <p:tav tm="100000">
                                          <p:val>
                                            <p:strVal val="#ppt_x"/>
                                          </p:val>
                                        </p:tav>
                                      </p:tavLst>
                                    </p:anim>
                                    <p:anim calcmode="lin" valueType="num">
                                      <p:cBhvr additive="base">
                                        <p:cTn id="23" dur="500" fill="hold"/>
                                        <p:tgtEl>
                                          <p:spTgt spid="16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4" presetClass="entr" presetSubtype="16" fill="hold" grpId="0" nodeType="after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box(in)">
                                      <p:cBhvr>
                                        <p:cTn id="27" dur="500"/>
                                        <p:tgtEl>
                                          <p:spTgt spid="16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7"/>
                                        </p:tgtEl>
                                        <p:attrNameLst>
                                          <p:attrName>style.visibility</p:attrName>
                                        </p:attrNameLst>
                                      </p:cBhvr>
                                      <p:to>
                                        <p:strVal val="visible"/>
                                      </p:to>
                                    </p:set>
                                    <p:anim calcmode="lin" valueType="num">
                                      <p:cBhvr additive="base">
                                        <p:cTn id="32" dur="500" fill="hold"/>
                                        <p:tgtEl>
                                          <p:spTgt spid="157"/>
                                        </p:tgtEl>
                                        <p:attrNameLst>
                                          <p:attrName>ppt_x</p:attrName>
                                        </p:attrNameLst>
                                      </p:cBhvr>
                                      <p:tavLst>
                                        <p:tav tm="0">
                                          <p:val>
                                            <p:strVal val="0-#ppt_w/2"/>
                                          </p:val>
                                        </p:tav>
                                        <p:tav tm="100000">
                                          <p:val>
                                            <p:strVal val="#ppt_x"/>
                                          </p:val>
                                        </p:tav>
                                      </p:tavLst>
                                    </p:anim>
                                    <p:anim calcmode="lin" valueType="num">
                                      <p:cBhvr additive="base">
                                        <p:cTn id="33" dur="500" fill="hold"/>
                                        <p:tgtEl>
                                          <p:spTgt spid="157"/>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4" presetClass="entr" presetSubtype="16" fill="hold" nodeType="afterEffect">
                                  <p:stCondLst>
                                    <p:cond delay="0"/>
                                  </p:stCondLst>
                                  <p:childTnLst>
                                    <p:set>
                                      <p:cBhvr>
                                        <p:cTn id="36" dur="1" fill="hold">
                                          <p:stCondLst>
                                            <p:cond delay="0"/>
                                          </p:stCondLst>
                                        </p:cTn>
                                        <p:tgtEl>
                                          <p:spTgt spid="170"/>
                                        </p:tgtEl>
                                        <p:attrNameLst>
                                          <p:attrName>style.visibility</p:attrName>
                                        </p:attrNameLst>
                                      </p:cBhvr>
                                      <p:to>
                                        <p:strVal val="visible"/>
                                      </p:to>
                                    </p:set>
                                    <p:animEffect transition="in" filter="box(in)">
                                      <p:cBhvr>
                                        <p:cTn id="37" dur="500"/>
                                        <p:tgtEl>
                                          <p:spTgt spid="170"/>
                                        </p:tgtEl>
                                      </p:cBhvr>
                                    </p:animEffect>
                                  </p:childTnLst>
                                </p:cTn>
                              </p:par>
                            </p:childTnLst>
                          </p:cTn>
                        </p:par>
                        <p:par>
                          <p:cTn id="38" fill="hold">
                            <p:stCondLst>
                              <p:cond delay="1000"/>
                            </p:stCondLst>
                            <p:childTnLst>
                              <p:par>
                                <p:cTn id="39" presetID="4" presetClass="entr" presetSubtype="16" fill="hold" grpId="0" nodeType="afterEffect">
                                  <p:stCondLst>
                                    <p:cond delay="0"/>
                                  </p:stCondLst>
                                  <p:childTnLst>
                                    <p:set>
                                      <p:cBhvr>
                                        <p:cTn id="40" dur="1" fill="hold">
                                          <p:stCondLst>
                                            <p:cond delay="0"/>
                                          </p:stCondLst>
                                        </p:cTn>
                                        <p:tgtEl>
                                          <p:spTgt spid="158"/>
                                        </p:tgtEl>
                                        <p:attrNameLst>
                                          <p:attrName>style.visibility</p:attrName>
                                        </p:attrNameLst>
                                      </p:cBhvr>
                                      <p:to>
                                        <p:strVal val="visible"/>
                                      </p:to>
                                    </p:set>
                                    <p:animEffect transition="in" filter="box(in)">
                                      <p:cBhvr>
                                        <p:cTn id="41" dur="500"/>
                                        <p:tgtEl>
                                          <p:spTgt spid="15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61"/>
                                        </p:tgtEl>
                                        <p:attrNameLst>
                                          <p:attrName>style.visibility</p:attrName>
                                        </p:attrNameLst>
                                      </p:cBhvr>
                                      <p:to>
                                        <p:strVal val="visible"/>
                                      </p:to>
                                    </p:set>
                                    <p:anim calcmode="lin" valueType="num">
                                      <p:cBhvr additive="base">
                                        <p:cTn id="46" dur="500" fill="hold"/>
                                        <p:tgtEl>
                                          <p:spTgt spid="161"/>
                                        </p:tgtEl>
                                        <p:attrNameLst>
                                          <p:attrName>ppt_x</p:attrName>
                                        </p:attrNameLst>
                                      </p:cBhvr>
                                      <p:tavLst>
                                        <p:tav tm="0">
                                          <p:val>
                                            <p:strVal val="#ppt_x"/>
                                          </p:val>
                                        </p:tav>
                                        <p:tav tm="100000">
                                          <p:val>
                                            <p:strVal val="#ppt_x"/>
                                          </p:val>
                                        </p:tav>
                                      </p:tavLst>
                                    </p:anim>
                                    <p:anim calcmode="lin" valueType="num">
                                      <p:cBhvr additive="base">
                                        <p:cTn id="47" dur="500" fill="hold"/>
                                        <p:tgtEl>
                                          <p:spTgt spid="16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3"/>
                                        </p:tgtEl>
                                        <p:attrNameLst>
                                          <p:attrName>style.visibility</p:attrName>
                                        </p:attrNameLst>
                                      </p:cBhvr>
                                      <p:to>
                                        <p:strVal val="visible"/>
                                      </p:to>
                                    </p:set>
                                    <p:anim calcmode="lin" valueType="num">
                                      <p:cBhvr additive="base">
                                        <p:cTn id="50" dur="500" fill="hold"/>
                                        <p:tgtEl>
                                          <p:spTgt spid="173"/>
                                        </p:tgtEl>
                                        <p:attrNameLst>
                                          <p:attrName>ppt_x</p:attrName>
                                        </p:attrNameLst>
                                      </p:cBhvr>
                                      <p:tavLst>
                                        <p:tav tm="0">
                                          <p:val>
                                            <p:strVal val="#ppt_x"/>
                                          </p:val>
                                        </p:tav>
                                        <p:tav tm="100000">
                                          <p:val>
                                            <p:strVal val="#ppt_x"/>
                                          </p:val>
                                        </p:tav>
                                      </p:tavLst>
                                    </p:anim>
                                    <p:anim calcmode="lin" valueType="num">
                                      <p:cBhvr additive="base">
                                        <p:cTn id="51" dur="500" fill="hold"/>
                                        <p:tgtEl>
                                          <p:spTgt spid="17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74"/>
                                        </p:tgtEl>
                                        <p:attrNameLst>
                                          <p:attrName>style.visibility</p:attrName>
                                        </p:attrNameLst>
                                      </p:cBhvr>
                                      <p:to>
                                        <p:strVal val="visible"/>
                                      </p:to>
                                    </p:set>
                                    <p:anim calcmode="lin" valueType="num">
                                      <p:cBhvr additive="base">
                                        <p:cTn id="54" dur="500" fill="hold"/>
                                        <p:tgtEl>
                                          <p:spTgt spid="174"/>
                                        </p:tgtEl>
                                        <p:attrNameLst>
                                          <p:attrName>ppt_x</p:attrName>
                                        </p:attrNameLst>
                                      </p:cBhvr>
                                      <p:tavLst>
                                        <p:tav tm="0">
                                          <p:val>
                                            <p:strVal val="#ppt_x"/>
                                          </p:val>
                                        </p:tav>
                                        <p:tav tm="100000">
                                          <p:val>
                                            <p:strVal val="#ppt_x"/>
                                          </p:val>
                                        </p:tav>
                                      </p:tavLst>
                                    </p:anim>
                                    <p:anim calcmode="lin" valueType="num">
                                      <p:cBhvr additive="base">
                                        <p:cTn id="55" dur="500" fill="hold"/>
                                        <p:tgtEl>
                                          <p:spTgt spid="174"/>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183"/>
                                        </p:tgtEl>
                                        <p:attrNameLst>
                                          <p:attrName>style.visibility</p:attrName>
                                        </p:attrNameLst>
                                      </p:cBhvr>
                                      <p:to>
                                        <p:strVal val="visible"/>
                                      </p:to>
                                    </p:set>
                                    <p:anim calcmode="lin" valueType="num">
                                      <p:cBhvr additive="base">
                                        <p:cTn id="59" dur="500" fill="hold"/>
                                        <p:tgtEl>
                                          <p:spTgt spid="183"/>
                                        </p:tgtEl>
                                        <p:attrNameLst>
                                          <p:attrName>ppt_x</p:attrName>
                                        </p:attrNameLst>
                                      </p:cBhvr>
                                      <p:tavLst>
                                        <p:tav tm="0">
                                          <p:val>
                                            <p:strVal val="#ppt_x"/>
                                          </p:val>
                                        </p:tav>
                                        <p:tav tm="100000">
                                          <p:val>
                                            <p:strVal val="#ppt_x"/>
                                          </p:val>
                                        </p:tav>
                                      </p:tavLst>
                                    </p:anim>
                                    <p:anim calcmode="lin" valueType="num">
                                      <p:cBhvr additive="base">
                                        <p:cTn id="60" dur="500" fill="hold"/>
                                        <p:tgtEl>
                                          <p:spTgt spid="183"/>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4" fill="hold" grpId="0" nodeType="afterEffect">
                                  <p:stCondLst>
                                    <p:cond delay="0"/>
                                  </p:stCondLst>
                                  <p:childTnLst>
                                    <p:set>
                                      <p:cBhvr>
                                        <p:cTn id="63" dur="1" fill="hold">
                                          <p:stCondLst>
                                            <p:cond delay="0"/>
                                          </p:stCondLst>
                                        </p:cTn>
                                        <p:tgtEl>
                                          <p:spTgt spid="162"/>
                                        </p:tgtEl>
                                        <p:attrNameLst>
                                          <p:attrName>style.visibility</p:attrName>
                                        </p:attrNameLst>
                                      </p:cBhvr>
                                      <p:to>
                                        <p:strVal val="visible"/>
                                      </p:to>
                                    </p:set>
                                    <p:anim calcmode="lin" valueType="num">
                                      <p:cBhvr additive="base">
                                        <p:cTn id="64" dur="500" fill="hold"/>
                                        <p:tgtEl>
                                          <p:spTgt spid="162"/>
                                        </p:tgtEl>
                                        <p:attrNameLst>
                                          <p:attrName>ppt_x</p:attrName>
                                        </p:attrNameLst>
                                      </p:cBhvr>
                                      <p:tavLst>
                                        <p:tav tm="0">
                                          <p:val>
                                            <p:strVal val="#ppt_x"/>
                                          </p:val>
                                        </p:tav>
                                        <p:tav tm="100000">
                                          <p:val>
                                            <p:strVal val="#ppt_x"/>
                                          </p:val>
                                        </p:tav>
                                      </p:tavLst>
                                    </p:anim>
                                    <p:anim calcmode="lin" valueType="num">
                                      <p:cBhvr additive="base">
                                        <p:cTn id="65"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63"/>
                                        </p:tgtEl>
                                        <p:attrNameLst>
                                          <p:attrName>style.visibility</p:attrName>
                                        </p:attrNameLst>
                                      </p:cBhvr>
                                      <p:to>
                                        <p:strVal val="visible"/>
                                      </p:to>
                                    </p:set>
                                    <p:anim calcmode="lin" valueType="num">
                                      <p:cBhvr additive="base">
                                        <p:cTn id="70" dur="500" fill="hold"/>
                                        <p:tgtEl>
                                          <p:spTgt spid="163"/>
                                        </p:tgtEl>
                                        <p:attrNameLst>
                                          <p:attrName>ppt_x</p:attrName>
                                        </p:attrNameLst>
                                      </p:cBhvr>
                                      <p:tavLst>
                                        <p:tav tm="0">
                                          <p:val>
                                            <p:strVal val="0-#ppt_w/2"/>
                                          </p:val>
                                        </p:tav>
                                        <p:tav tm="100000">
                                          <p:val>
                                            <p:strVal val="#ppt_x"/>
                                          </p:val>
                                        </p:tav>
                                      </p:tavLst>
                                    </p:anim>
                                    <p:anim calcmode="lin" valueType="num">
                                      <p:cBhvr additive="base">
                                        <p:cTn id="71" dur="500" fill="hold"/>
                                        <p:tgtEl>
                                          <p:spTgt spid="163"/>
                                        </p:tgtEl>
                                        <p:attrNameLst>
                                          <p:attrName>ppt_y</p:attrName>
                                        </p:attrNameLst>
                                      </p:cBhvr>
                                      <p:tavLst>
                                        <p:tav tm="0">
                                          <p:val>
                                            <p:strVal val="#ppt_y"/>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75"/>
                                        </p:tgtEl>
                                        <p:attrNameLst>
                                          <p:attrName>style.visibility</p:attrName>
                                        </p:attrNameLst>
                                      </p:cBhvr>
                                      <p:to>
                                        <p:strVal val="visible"/>
                                      </p:to>
                                    </p:set>
                                    <p:anim calcmode="lin" valueType="num">
                                      <p:cBhvr additive="base">
                                        <p:cTn id="74" dur="500" fill="hold"/>
                                        <p:tgtEl>
                                          <p:spTgt spid="175"/>
                                        </p:tgtEl>
                                        <p:attrNameLst>
                                          <p:attrName>ppt_x</p:attrName>
                                        </p:attrNameLst>
                                      </p:cBhvr>
                                      <p:tavLst>
                                        <p:tav tm="0">
                                          <p:val>
                                            <p:strVal val="#ppt_x"/>
                                          </p:val>
                                        </p:tav>
                                        <p:tav tm="100000">
                                          <p:val>
                                            <p:strVal val="#ppt_x"/>
                                          </p:val>
                                        </p:tav>
                                      </p:tavLst>
                                    </p:anim>
                                    <p:anim calcmode="lin" valueType="num">
                                      <p:cBhvr additive="base">
                                        <p:cTn id="75" dur="500" fill="hold"/>
                                        <p:tgtEl>
                                          <p:spTgt spid="175"/>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65"/>
                                        </p:tgtEl>
                                        <p:attrNameLst>
                                          <p:attrName>style.visibility</p:attrName>
                                        </p:attrNameLst>
                                      </p:cBhvr>
                                      <p:to>
                                        <p:strVal val="visible"/>
                                      </p:to>
                                    </p:set>
                                    <p:anim calcmode="lin" valueType="num">
                                      <p:cBhvr additive="base">
                                        <p:cTn id="78" dur="500" fill="hold"/>
                                        <p:tgtEl>
                                          <p:spTgt spid="165"/>
                                        </p:tgtEl>
                                        <p:attrNameLst>
                                          <p:attrName>ppt_x</p:attrName>
                                        </p:attrNameLst>
                                      </p:cBhvr>
                                      <p:tavLst>
                                        <p:tav tm="0">
                                          <p:val>
                                            <p:strVal val="#ppt_x"/>
                                          </p:val>
                                        </p:tav>
                                        <p:tav tm="100000">
                                          <p:val>
                                            <p:strVal val="#ppt_x"/>
                                          </p:val>
                                        </p:tav>
                                      </p:tavLst>
                                    </p:anim>
                                    <p:anim calcmode="lin" valueType="num">
                                      <p:cBhvr additive="base">
                                        <p:cTn id="79" dur="500" fill="hold"/>
                                        <p:tgtEl>
                                          <p:spTgt spid="165"/>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4" presetClass="entr" presetSubtype="16" fill="hold" grpId="0" nodeType="afterEffect">
                                  <p:stCondLst>
                                    <p:cond delay="0"/>
                                  </p:stCondLst>
                                  <p:childTnLst>
                                    <p:set>
                                      <p:cBhvr>
                                        <p:cTn id="82" dur="1" fill="hold">
                                          <p:stCondLst>
                                            <p:cond delay="0"/>
                                          </p:stCondLst>
                                        </p:cTn>
                                        <p:tgtEl>
                                          <p:spTgt spid="164"/>
                                        </p:tgtEl>
                                        <p:attrNameLst>
                                          <p:attrName>style.visibility</p:attrName>
                                        </p:attrNameLst>
                                      </p:cBhvr>
                                      <p:to>
                                        <p:strVal val="visible"/>
                                      </p:to>
                                    </p:set>
                                    <p:animEffect transition="in" filter="box(in)">
                                      <p:cBhvr>
                                        <p:cTn id="83" dur="500"/>
                                        <p:tgtEl>
                                          <p:spTgt spid="164"/>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176"/>
                                        </p:tgtEl>
                                        <p:attrNameLst>
                                          <p:attrName>style.visibility</p:attrName>
                                        </p:attrNameLst>
                                      </p:cBhvr>
                                      <p:to>
                                        <p:strVal val="visible"/>
                                      </p:to>
                                    </p:set>
                                    <p:animEffect transition="in" filter="box(in)">
                                      <p:cBhvr>
                                        <p:cTn id="88" dur="500"/>
                                        <p:tgtEl>
                                          <p:spTgt spid="176"/>
                                        </p:tgtEl>
                                      </p:cBhvr>
                                    </p:animEffect>
                                  </p:childTnLst>
                                </p:cTn>
                              </p:par>
                              <p:par>
                                <p:cTn id="89" presetID="4" presetClass="entr" presetSubtype="16" fill="hold" nodeType="withEffect">
                                  <p:stCondLst>
                                    <p:cond delay="0"/>
                                  </p:stCondLst>
                                  <p:childTnLst>
                                    <p:set>
                                      <p:cBhvr>
                                        <p:cTn id="90" dur="1" fill="hold">
                                          <p:stCondLst>
                                            <p:cond delay="0"/>
                                          </p:stCondLst>
                                        </p:cTn>
                                        <p:tgtEl>
                                          <p:spTgt spid="179"/>
                                        </p:tgtEl>
                                        <p:attrNameLst>
                                          <p:attrName>style.visibility</p:attrName>
                                        </p:attrNameLst>
                                      </p:cBhvr>
                                      <p:to>
                                        <p:strVal val="visible"/>
                                      </p:to>
                                    </p:set>
                                    <p:animEffect transition="in" filter="box(in)">
                                      <p:cBhvr>
                                        <p:cTn id="91" dur="500"/>
                                        <p:tgtEl>
                                          <p:spTgt spid="179"/>
                                        </p:tgtEl>
                                      </p:cBhvr>
                                    </p:animEffect>
                                  </p:childTnLst>
                                </p:cTn>
                              </p:par>
                            </p:childTnLst>
                          </p:cTn>
                        </p:par>
                        <p:par>
                          <p:cTn id="92" fill="hold">
                            <p:stCondLst>
                              <p:cond delay="500"/>
                            </p:stCondLst>
                            <p:childTnLst>
                              <p:par>
                                <p:cTn id="93" presetID="2" presetClass="entr" presetSubtype="4" fill="hold" grpId="0" nodeType="afterEffect">
                                  <p:stCondLst>
                                    <p:cond delay="0"/>
                                  </p:stCondLst>
                                  <p:childTnLst>
                                    <p:set>
                                      <p:cBhvr>
                                        <p:cTn id="94" dur="1" fill="hold">
                                          <p:stCondLst>
                                            <p:cond delay="0"/>
                                          </p:stCondLst>
                                        </p:cTn>
                                        <p:tgtEl>
                                          <p:spTgt spid="182"/>
                                        </p:tgtEl>
                                        <p:attrNameLst>
                                          <p:attrName>style.visibility</p:attrName>
                                        </p:attrNameLst>
                                      </p:cBhvr>
                                      <p:to>
                                        <p:strVal val="visible"/>
                                      </p:to>
                                    </p:set>
                                    <p:anim calcmode="lin" valueType="num">
                                      <p:cBhvr additive="base">
                                        <p:cTn id="95" dur="500" fill="hold"/>
                                        <p:tgtEl>
                                          <p:spTgt spid="182"/>
                                        </p:tgtEl>
                                        <p:attrNameLst>
                                          <p:attrName>ppt_x</p:attrName>
                                        </p:attrNameLst>
                                      </p:cBhvr>
                                      <p:tavLst>
                                        <p:tav tm="0">
                                          <p:val>
                                            <p:strVal val="#ppt_x"/>
                                          </p:val>
                                        </p:tav>
                                        <p:tav tm="100000">
                                          <p:val>
                                            <p:strVal val="#ppt_x"/>
                                          </p:val>
                                        </p:tav>
                                      </p:tavLst>
                                    </p:anim>
                                    <p:anim calcmode="lin" valueType="num">
                                      <p:cBhvr additive="base">
                                        <p:cTn id="96"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84"/>
                                        </p:tgtEl>
                                        <p:attrNameLst>
                                          <p:attrName>style.visibility</p:attrName>
                                        </p:attrNameLst>
                                      </p:cBhvr>
                                      <p:to>
                                        <p:strVal val="visible"/>
                                      </p:to>
                                    </p:set>
                                    <p:anim calcmode="lin" valueType="num">
                                      <p:cBhvr additive="base">
                                        <p:cTn id="101" dur="500" fill="hold"/>
                                        <p:tgtEl>
                                          <p:spTgt spid="184"/>
                                        </p:tgtEl>
                                        <p:attrNameLst>
                                          <p:attrName>ppt_x</p:attrName>
                                        </p:attrNameLst>
                                      </p:cBhvr>
                                      <p:tavLst>
                                        <p:tav tm="0">
                                          <p:val>
                                            <p:strVal val="#ppt_x"/>
                                          </p:val>
                                        </p:tav>
                                        <p:tav tm="100000">
                                          <p:val>
                                            <p:strVal val="#ppt_x"/>
                                          </p:val>
                                        </p:tav>
                                      </p:tavLst>
                                    </p:anim>
                                    <p:anim calcmode="lin" valueType="num">
                                      <p:cBhvr additive="base">
                                        <p:cTn id="10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7" grpId="0" animBg="1"/>
      <p:bldP spid="158" grpId="0" animBg="1"/>
      <p:bldP spid="159" grpId="0" animBg="1"/>
      <p:bldP spid="160" grpId="0"/>
      <p:bldP spid="161" grpId="0" animBg="1"/>
      <p:bldP spid="162" grpId="0"/>
      <p:bldP spid="163" grpId="0" animBg="1"/>
      <p:bldP spid="164" grpId="0" animBg="1"/>
      <p:bldP spid="165" grpId="0"/>
      <p:bldP spid="166" grpId="0" animBg="1"/>
      <p:bldP spid="173" grpId="0" animBg="1"/>
      <p:bldP spid="174" grpId="0" animBg="1"/>
      <p:bldP spid="175" grpId="0" animBg="1"/>
      <p:bldP spid="182" grpId="0"/>
      <p:bldP spid="183" grpId="0" animBg="1"/>
      <p:bldP spid="184"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normAutofit fontScale="92500" lnSpcReduction="20000"/>
          </a:bodyPr>
          <a:lstStyle/>
          <a:p>
            <a:r>
              <a:rPr lang="zh-CN" altLang="en-US" smtClean="0"/>
              <a:t>消息摘要、哈希函数、数字指纹、杂凑函数</a:t>
            </a:r>
            <a:r>
              <a:rPr lang="en-US" altLang="zh-CN" smtClean="0"/>
              <a:t>——</a:t>
            </a:r>
            <a:r>
              <a:rPr lang="zh-CN" altLang="en-US" smtClean="0"/>
              <a:t>消息标识</a:t>
            </a:r>
            <a:endParaRPr lang="en-US" altLang="zh-CN" smtClean="0"/>
          </a:p>
          <a:p>
            <a:pPr marL="109855" indent="0">
              <a:buNone/>
            </a:pPr>
            <a:r>
              <a:rPr lang="en-US" altLang="zh-CN" b="1" smtClean="0">
                <a:solidFill>
                  <a:srgbClr val="C00000"/>
                </a:solidFill>
              </a:rPr>
              <a:t>h </a:t>
            </a:r>
            <a:r>
              <a:rPr lang="en-US" altLang="zh-CN" b="1">
                <a:solidFill>
                  <a:srgbClr val="C00000"/>
                </a:solidFill>
              </a:rPr>
              <a:t>= H(M</a:t>
            </a:r>
            <a:r>
              <a:rPr lang="en-US" altLang="zh-CN" b="1" smtClean="0">
                <a:solidFill>
                  <a:srgbClr val="C00000"/>
                </a:solidFill>
              </a:rPr>
              <a:t>)</a:t>
            </a:r>
            <a:endParaRPr lang="en-US" altLang="zh-CN" b="1" smtClean="0">
              <a:solidFill>
                <a:srgbClr val="C00000"/>
              </a:solidFill>
            </a:endParaRPr>
          </a:p>
          <a:p>
            <a:r>
              <a:rPr lang="zh-CN" altLang="en-US" smtClean="0"/>
              <a:t>输入：</a:t>
            </a:r>
            <a:endParaRPr lang="en-US" altLang="zh-CN" smtClean="0"/>
          </a:p>
          <a:p>
            <a:pPr lvl="1"/>
            <a:r>
              <a:rPr lang="zh-CN" altLang="en-US" smtClean="0"/>
              <a:t>任意长度的消息</a:t>
            </a:r>
            <a:r>
              <a:rPr lang="en-US" altLang="zh-CN" smtClean="0"/>
              <a:t>M</a:t>
            </a:r>
            <a:endParaRPr lang="en-US" altLang="zh-CN" smtClean="0"/>
          </a:p>
          <a:p>
            <a:r>
              <a:rPr lang="zh-CN" altLang="en-US" smtClean="0"/>
              <a:t>输出：</a:t>
            </a:r>
            <a:endParaRPr lang="en-US" altLang="zh-CN" smtClean="0"/>
          </a:p>
          <a:p>
            <a:pPr lvl="1"/>
            <a:r>
              <a:rPr lang="zh-CN" altLang="en-US" smtClean="0"/>
              <a:t>一个固定长度的散列值</a:t>
            </a:r>
            <a:r>
              <a:rPr lang="en-US" altLang="zh-CN" smtClean="0"/>
              <a:t>H(M)</a:t>
            </a:r>
            <a:r>
              <a:rPr lang="zh-CN" altLang="en-US" smtClean="0"/>
              <a:t>。</a:t>
            </a:r>
            <a:endParaRPr lang="zh-CN" altLang="en-US" smtClean="0"/>
          </a:p>
          <a:p>
            <a:r>
              <a:rPr lang="zh-CN" altLang="en-US"/>
              <a:t>单向</a:t>
            </a:r>
            <a:r>
              <a:rPr lang="zh-CN" altLang="en-US" smtClean="0"/>
              <a:t>函数：</a:t>
            </a:r>
            <a:endParaRPr lang="en-US" altLang="zh-CN" smtClean="0"/>
          </a:p>
          <a:p>
            <a:pPr lvl="1"/>
            <a:r>
              <a:rPr lang="zh-CN" altLang="en-US" smtClean="0"/>
              <a:t>正向</a:t>
            </a:r>
            <a:r>
              <a:rPr lang="zh-CN" altLang="en-US"/>
              <a:t>计算容易，反向计算困难</a:t>
            </a:r>
            <a:endParaRPr lang="zh-CN" altLang="en-US"/>
          </a:p>
          <a:p>
            <a:r>
              <a:rPr lang="zh-CN" altLang="en-US" smtClean="0"/>
              <a:t>消息</a:t>
            </a:r>
            <a:r>
              <a:rPr lang="en-US" altLang="zh-CN" smtClean="0"/>
              <a:t>M</a:t>
            </a:r>
            <a:r>
              <a:rPr lang="zh-CN" altLang="en-US" smtClean="0"/>
              <a:t>的所有位的函数：</a:t>
            </a:r>
            <a:endParaRPr lang="en-US" altLang="zh-CN" smtClean="0"/>
          </a:p>
          <a:p>
            <a:pPr lvl="1"/>
            <a:r>
              <a:rPr lang="zh-CN" altLang="en-US" smtClean="0"/>
              <a:t>消息中的任何一位或多位的变化都将导致该散列值的变化。</a:t>
            </a:r>
            <a:endParaRPr lang="en-US" altLang="zh-CN" smtClean="0"/>
          </a:p>
          <a:p>
            <a:endParaRPr lang="zh-CN" altLang="en-US" smtClean="0"/>
          </a:p>
        </p:txBody>
      </p:sp>
      <p:sp>
        <p:nvSpPr>
          <p:cNvPr id="60418" name="Rectangle 2"/>
          <p:cNvSpPr>
            <a:spLocks noGrp="1" noChangeArrowheads="1"/>
          </p:cNvSpPr>
          <p:nvPr>
            <p:ph type="title"/>
          </p:nvPr>
        </p:nvSpPr>
        <p:spPr/>
        <p:txBody>
          <a:bodyPr/>
          <a:lstStyle/>
          <a:p>
            <a:r>
              <a:rPr lang="zh-CN" altLang="en-US" smtClean="0"/>
              <a:t>散列函数</a:t>
            </a:r>
            <a:r>
              <a:rPr lang="en-US" altLang="zh-CN" smtClean="0"/>
              <a:t>Hash Function</a:t>
            </a:r>
            <a:endParaRPr lang="en-US" altLang="zh-CN" dirty="0"/>
          </a:p>
        </p:txBody>
      </p:sp>
    </p:spTree>
  </p:cSld>
  <p:clrMapOvr>
    <a:masterClrMapping/>
  </p:clrMapOvr>
  <p:transition spd="slow">
    <p:pull/>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r>
              <a:rPr lang="zh-CN" altLang="en-US" dirty="0" smtClean="0">
                <a:sym typeface="Symbol" panose="05050102010706020507" pitchFamily="18" charset="2"/>
              </a:rPr>
              <a:t>几乎被所有</a:t>
            </a:r>
            <a:r>
              <a:rPr lang="en-US" altLang="zh-CN" dirty="0" smtClean="0">
                <a:sym typeface="Symbol" panose="05050102010706020507" pitchFamily="18" charset="2"/>
              </a:rPr>
              <a:t>hash</a:t>
            </a:r>
            <a:r>
              <a:rPr lang="zh-CN" altLang="en-US" dirty="0" smtClean="0">
                <a:sym typeface="Symbol" panose="05050102010706020507" pitchFamily="18" charset="2"/>
              </a:rPr>
              <a:t>函数使用</a:t>
            </a:r>
            <a:endParaRPr lang="zh-CN" altLang="en-US" dirty="0" smtClean="0">
              <a:sym typeface="Symbol" panose="05050102010706020507" pitchFamily="18" charset="2"/>
            </a:endParaRPr>
          </a:p>
          <a:p>
            <a:pPr lvl="1"/>
            <a:r>
              <a:rPr lang="zh-CN" altLang="en-US" dirty="0" smtClean="0">
                <a:sym typeface="Symbol" panose="05050102010706020507" pitchFamily="18" charset="2"/>
              </a:rPr>
              <a:t>把原始消息</a:t>
            </a:r>
            <a:r>
              <a:rPr lang="en-US" altLang="zh-CN" dirty="0" smtClean="0">
                <a:sym typeface="Symbol" panose="05050102010706020507" pitchFamily="18" charset="2"/>
              </a:rPr>
              <a:t>M</a:t>
            </a:r>
            <a:r>
              <a:rPr lang="zh-CN" altLang="en-US" dirty="0" smtClean="0">
                <a:sym typeface="Symbol" panose="05050102010706020507" pitchFamily="18" charset="2"/>
              </a:rPr>
              <a:t>分成一些固定长度的块</a:t>
            </a:r>
            <a:r>
              <a:rPr lang="en-US" altLang="zh-CN" dirty="0" smtClean="0">
                <a:sym typeface="Symbol" panose="05050102010706020507" pitchFamily="18" charset="2"/>
              </a:rPr>
              <a:t>Y</a:t>
            </a:r>
            <a:r>
              <a:rPr lang="en-US" altLang="zh-CN" baseline="-25000" dirty="0" smtClean="0">
                <a:sym typeface="Symbol" panose="05050102010706020507" pitchFamily="18" charset="2"/>
              </a:rPr>
              <a:t>i</a:t>
            </a:r>
            <a:endParaRPr lang="en-US" altLang="zh-CN" baseline="-25000" dirty="0" smtClean="0">
              <a:sym typeface="Symbol" panose="05050102010706020507" pitchFamily="18" charset="2"/>
            </a:endParaRPr>
          </a:p>
          <a:p>
            <a:pPr lvl="1"/>
            <a:r>
              <a:rPr lang="zh-CN" altLang="en-US" dirty="0" smtClean="0">
                <a:sym typeface="Symbol" panose="05050102010706020507" pitchFamily="18" charset="2"/>
              </a:rPr>
              <a:t>最后一块填充</a:t>
            </a:r>
            <a:endParaRPr lang="zh-CN" altLang="en-US" dirty="0" smtClean="0">
              <a:sym typeface="Symbol" panose="05050102010706020507" pitchFamily="18" charset="2"/>
            </a:endParaRPr>
          </a:p>
          <a:p>
            <a:pPr lvl="1"/>
            <a:r>
              <a:rPr lang="zh-CN" altLang="en-US" dirty="0" smtClean="0">
                <a:sym typeface="Symbol" panose="05050102010706020507" pitchFamily="18" charset="2"/>
              </a:rPr>
              <a:t>设定初始值</a:t>
            </a:r>
            <a:r>
              <a:rPr lang="en-US" altLang="zh-CN" dirty="0" smtClean="0">
                <a:sym typeface="Symbol" panose="05050102010706020507" pitchFamily="18" charset="2"/>
              </a:rPr>
              <a:t>CV</a:t>
            </a:r>
            <a:r>
              <a:rPr lang="en-US" altLang="zh-CN" baseline="-25000" dirty="0" smtClean="0">
                <a:sym typeface="Symbol" panose="05050102010706020507" pitchFamily="18" charset="2"/>
              </a:rPr>
              <a:t>0</a:t>
            </a:r>
            <a:endParaRPr lang="en-US" altLang="zh-CN" baseline="-25000" dirty="0" smtClean="0">
              <a:sym typeface="Symbol" panose="05050102010706020507" pitchFamily="18" charset="2"/>
            </a:endParaRPr>
          </a:p>
          <a:p>
            <a:pPr lvl="1"/>
            <a:r>
              <a:rPr lang="zh-CN" altLang="en-US" dirty="0" smtClean="0">
                <a:sym typeface="Symbol" panose="05050102010706020507" pitchFamily="18" charset="2"/>
              </a:rPr>
              <a:t>压缩函数</a:t>
            </a:r>
            <a:r>
              <a:rPr lang="en-US" altLang="zh-CN" dirty="0" smtClean="0">
                <a:sym typeface="Symbol" panose="05050102010706020507" pitchFamily="18" charset="2"/>
              </a:rPr>
              <a:t>f, </a:t>
            </a:r>
            <a:r>
              <a:rPr lang="en-US" altLang="zh-CN" dirty="0" err="1" smtClean="0">
                <a:sym typeface="Symbol" panose="05050102010706020507" pitchFamily="18" charset="2"/>
              </a:rPr>
              <a:t>CV</a:t>
            </a:r>
            <a:r>
              <a:rPr lang="en-US" altLang="zh-CN" baseline="-25000" dirty="0" err="1" smtClean="0">
                <a:sym typeface="Symbol" panose="05050102010706020507" pitchFamily="18" charset="2"/>
              </a:rPr>
              <a:t>i</a:t>
            </a:r>
            <a:r>
              <a:rPr lang="en-US" altLang="zh-CN" dirty="0" smtClean="0">
                <a:sym typeface="Symbol" panose="05050102010706020507" pitchFamily="18" charset="2"/>
              </a:rPr>
              <a:t>=f(CV</a:t>
            </a:r>
            <a:r>
              <a:rPr lang="en-US" altLang="zh-CN" baseline="-25000" dirty="0" smtClean="0">
                <a:sym typeface="Symbol" panose="05050102010706020507" pitchFamily="18" charset="2"/>
              </a:rPr>
              <a:t>i</a:t>
            </a:r>
            <a:r>
              <a:rPr lang="en-US" altLang="zh-CN" dirty="0" smtClean="0">
                <a:sym typeface="Symbol" panose="05050102010706020507" pitchFamily="18" charset="2"/>
              </a:rPr>
              <a:t>-1,Y</a:t>
            </a:r>
            <a:r>
              <a:rPr lang="en-US" altLang="zh-CN" baseline="-25000" dirty="0" smtClean="0">
                <a:sym typeface="Symbol" panose="05050102010706020507" pitchFamily="18" charset="2"/>
              </a:rPr>
              <a:t>i</a:t>
            </a:r>
            <a:r>
              <a:rPr lang="en-US" altLang="zh-CN" dirty="0" smtClean="0">
                <a:sym typeface="Symbol" panose="05050102010706020507" pitchFamily="18" charset="2"/>
              </a:rPr>
              <a:t>-1)</a:t>
            </a:r>
            <a:endParaRPr lang="en-US" altLang="zh-CN" dirty="0" smtClean="0">
              <a:sym typeface="Symbol" panose="05050102010706020507" pitchFamily="18" charset="2"/>
            </a:endParaRPr>
          </a:p>
          <a:p>
            <a:pPr lvl="1"/>
            <a:r>
              <a:rPr lang="zh-CN" altLang="en-US" dirty="0" smtClean="0">
                <a:sym typeface="Symbol" panose="05050102010706020507" pitchFamily="18" charset="2"/>
              </a:rPr>
              <a:t>最后一个</a:t>
            </a:r>
            <a:r>
              <a:rPr lang="en-US" altLang="zh-CN" dirty="0" err="1" smtClean="0">
                <a:sym typeface="Symbol" panose="05050102010706020507" pitchFamily="18" charset="2"/>
              </a:rPr>
              <a:t>CV</a:t>
            </a:r>
            <a:r>
              <a:rPr lang="en-US" altLang="zh-CN" baseline="-25000" dirty="0" err="1" smtClean="0">
                <a:sym typeface="Symbol" panose="05050102010706020507" pitchFamily="18" charset="2"/>
              </a:rPr>
              <a:t>i</a:t>
            </a:r>
            <a:r>
              <a:rPr lang="zh-CN" altLang="en-US" dirty="0" smtClean="0">
                <a:sym typeface="Symbol" panose="05050102010706020507" pitchFamily="18" charset="2"/>
              </a:rPr>
              <a:t>为</a:t>
            </a:r>
            <a:r>
              <a:rPr lang="en-US" altLang="zh-CN" dirty="0" smtClean="0">
                <a:sym typeface="Symbol" panose="05050102010706020507" pitchFamily="18" charset="2"/>
              </a:rPr>
              <a:t>hash</a:t>
            </a:r>
            <a:r>
              <a:rPr lang="zh-CN" altLang="en-US" dirty="0" smtClean="0">
                <a:sym typeface="Symbol" panose="05050102010706020507" pitchFamily="18" charset="2"/>
              </a:rPr>
              <a:t>值</a:t>
            </a:r>
            <a:endParaRPr lang="zh-CN" altLang="en-US" dirty="0" smtClean="0">
              <a:sym typeface="Symbol" panose="05050102010706020507" pitchFamily="18" charset="2"/>
            </a:endParaRPr>
          </a:p>
          <a:p>
            <a:endParaRPr lang="en-US" altLang="zh-CN" dirty="0" smtClean="0"/>
          </a:p>
        </p:txBody>
      </p:sp>
      <p:sp>
        <p:nvSpPr>
          <p:cNvPr id="233479" name="Rectangle 7"/>
          <p:cNvSpPr>
            <a:spLocks noGrp="1" noChangeArrowheads="1"/>
          </p:cNvSpPr>
          <p:nvPr>
            <p:ph type="title"/>
          </p:nvPr>
        </p:nvSpPr>
        <p:spPr/>
        <p:txBody>
          <a:bodyPr/>
          <a:lstStyle/>
          <a:p>
            <a:r>
              <a:rPr lang="en-US" altLang="zh-CN" smtClean="0"/>
              <a:t> hash</a:t>
            </a:r>
            <a:r>
              <a:rPr lang="zh-CN" altLang="en-US" smtClean="0"/>
              <a:t>函数通用结构</a:t>
            </a:r>
            <a:endParaRPr lang="en-US" altLang="zh-CN" dirty="0"/>
          </a:p>
        </p:txBody>
      </p:sp>
    </p:spTree>
  </p:cSld>
  <p:clrMapOvr>
    <a:masterClrMapping/>
  </p:clrMapOvr>
  <p:transition spd="slow">
    <p:pull/>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ltGray">
          <a:xfrm rot="-5400000">
            <a:off x="1564482" y="2282477"/>
            <a:ext cx="1371600" cy="633413"/>
          </a:xfrm>
          <a:custGeom>
            <a:avLst/>
            <a:gdLst>
              <a:gd name="T0" fmla="*/ 1200150 w 21600"/>
              <a:gd name="T1" fmla="*/ 316707 h 21600"/>
              <a:gd name="T2" fmla="*/ 685800 w 21600"/>
              <a:gd name="T3" fmla="*/ 633413 h 21600"/>
              <a:gd name="T4" fmla="*/ 171450 w 21600"/>
              <a:gd name="T5" fmla="*/ 316707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63" name="Line 3"/>
          <p:cNvSpPr>
            <a:spLocks noChangeShapeType="1"/>
          </p:cNvSpPr>
          <p:nvPr/>
        </p:nvSpPr>
        <p:spPr bwMode="ltGray">
          <a:xfrm>
            <a:off x="1476375" y="1570484"/>
            <a:ext cx="0" cy="762000"/>
          </a:xfrm>
          <a:prstGeom prst="line">
            <a:avLst/>
          </a:prstGeom>
          <a:noFill/>
          <a:ln w="9525" cap="rnd">
            <a:solidFill>
              <a:schemeClr val="accent1"/>
            </a:solidFill>
            <a:round/>
          </a:ln>
        </p:spPr>
        <p:txBody>
          <a:bodyPr wrap="none" anchor="ctr"/>
          <a:lstStyle/>
          <a:p>
            <a:endParaRPr lang="zh-CN" altLang="en-US"/>
          </a:p>
        </p:txBody>
      </p:sp>
      <p:sp>
        <p:nvSpPr>
          <p:cNvPr id="40964" name="Line 4"/>
          <p:cNvSpPr>
            <a:spLocks noChangeShapeType="1"/>
          </p:cNvSpPr>
          <p:nvPr/>
        </p:nvSpPr>
        <p:spPr bwMode="ltGray">
          <a:xfrm>
            <a:off x="1476375" y="2332484"/>
            <a:ext cx="493713"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65" name="Line 5"/>
          <p:cNvSpPr>
            <a:spLocks noChangeShapeType="1"/>
          </p:cNvSpPr>
          <p:nvPr/>
        </p:nvSpPr>
        <p:spPr bwMode="ltGray">
          <a:xfrm flipH="1">
            <a:off x="1406525" y="1799084"/>
            <a:ext cx="141288" cy="152400"/>
          </a:xfrm>
          <a:prstGeom prst="line">
            <a:avLst/>
          </a:prstGeom>
          <a:noFill/>
          <a:ln w="9525" cap="rnd">
            <a:solidFill>
              <a:schemeClr val="accent1"/>
            </a:solidFill>
            <a:round/>
          </a:ln>
        </p:spPr>
        <p:txBody>
          <a:bodyPr wrap="none" anchor="ctr"/>
          <a:lstStyle/>
          <a:p>
            <a:endParaRPr lang="zh-CN" altLang="en-US"/>
          </a:p>
        </p:txBody>
      </p:sp>
      <p:sp>
        <p:nvSpPr>
          <p:cNvPr id="40966" name="Text Box 6"/>
          <p:cNvSpPr txBox="1">
            <a:spLocks noChangeArrowheads="1"/>
          </p:cNvSpPr>
          <p:nvPr/>
        </p:nvSpPr>
        <p:spPr bwMode="ltGray">
          <a:xfrm>
            <a:off x="1111250" y="1687959"/>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b</a:t>
            </a:r>
            <a:endParaRPr kumimoji="1" lang="en-US" altLang="zh-CN" sz="2400" b="1">
              <a:solidFill>
                <a:srgbClr val="000066"/>
              </a:solidFill>
              <a:latin typeface="Times New Roman" pitchFamily="18" charset="0"/>
            </a:endParaRPr>
          </a:p>
        </p:txBody>
      </p:sp>
      <p:sp>
        <p:nvSpPr>
          <p:cNvPr id="40967" name="Text Box 7"/>
          <p:cNvSpPr txBox="1">
            <a:spLocks noChangeArrowheads="1"/>
          </p:cNvSpPr>
          <p:nvPr/>
        </p:nvSpPr>
        <p:spPr bwMode="ltGray">
          <a:xfrm>
            <a:off x="1322388" y="1230759"/>
            <a:ext cx="4937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0</a:t>
            </a:r>
            <a:endParaRPr kumimoji="1" lang="en-US" altLang="zh-CN" sz="2400" b="1">
              <a:solidFill>
                <a:srgbClr val="000066"/>
              </a:solidFill>
              <a:latin typeface="Times New Roman" pitchFamily="18" charset="0"/>
            </a:endParaRPr>
          </a:p>
        </p:txBody>
      </p:sp>
      <p:sp>
        <p:nvSpPr>
          <p:cNvPr id="40968" name="Line 8"/>
          <p:cNvSpPr>
            <a:spLocks noChangeShapeType="1"/>
          </p:cNvSpPr>
          <p:nvPr/>
        </p:nvSpPr>
        <p:spPr bwMode="ltGray">
          <a:xfrm>
            <a:off x="1195388" y="2789684"/>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69" name="Line 9"/>
          <p:cNvSpPr>
            <a:spLocks noChangeShapeType="1"/>
          </p:cNvSpPr>
          <p:nvPr/>
        </p:nvSpPr>
        <p:spPr bwMode="ltGray">
          <a:xfrm flipV="1">
            <a:off x="1476375" y="2713484"/>
            <a:ext cx="141288" cy="152400"/>
          </a:xfrm>
          <a:prstGeom prst="line">
            <a:avLst/>
          </a:prstGeom>
          <a:noFill/>
          <a:ln w="9525" cap="rnd">
            <a:solidFill>
              <a:schemeClr val="accent1"/>
            </a:solidFill>
            <a:round/>
          </a:ln>
        </p:spPr>
        <p:txBody>
          <a:bodyPr wrap="none" anchor="ctr"/>
          <a:lstStyle/>
          <a:p>
            <a:endParaRPr lang="zh-CN" altLang="en-US"/>
          </a:p>
        </p:txBody>
      </p:sp>
      <p:sp>
        <p:nvSpPr>
          <p:cNvPr id="40970" name="Text Box 10"/>
          <p:cNvSpPr txBox="1">
            <a:spLocks noChangeArrowheads="1"/>
          </p:cNvSpPr>
          <p:nvPr/>
        </p:nvSpPr>
        <p:spPr bwMode="ltGray">
          <a:xfrm>
            <a:off x="1392238" y="2373759"/>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n</a:t>
            </a:r>
            <a:endParaRPr kumimoji="1" lang="en-US" altLang="zh-CN" sz="2400" b="1">
              <a:solidFill>
                <a:srgbClr val="000066"/>
              </a:solidFill>
              <a:latin typeface="Times New Roman" pitchFamily="18" charset="0"/>
            </a:endParaRPr>
          </a:p>
        </p:txBody>
      </p:sp>
      <p:sp>
        <p:nvSpPr>
          <p:cNvPr id="40971" name="Text Box 11"/>
          <p:cNvSpPr txBox="1">
            <a:spLocks noChangeArrowheads="1"/>
          </p:cNvSpPr>
          <p:nvPr/>
        </p:nvSpPr>
        <p:spPr bwMode="ltGray">
          <a:xfrm>
            <a:off x="758825" y="2546797"/>
            <a:ext cx="533400" cy="581025"/>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itchFamily="18" charset="0"/>
              </a:rPr>
              <a:t>IV=</a:t>
            </a:r>
            <a:endParaRPr kumimoji="1" lang="en-US" altLang="zh-CN" sz="1600" b="1">
              <a:solidFill>
                <a:srgbClr val="000066"/>
              </a:solidFill>
              <a:latin typeface="Times New Roman" pitchFamily="18" charset="0"/>
            </a:endParaRPr>
          </a:p>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0</a:t>
            </a:r>
            <a:endParaRPr kumimoji="1" lang="en-US" altLang="zh-CN" sz="1600" b="1">
              <a:solidFill>
                <a:srgbClr val="000066"/>
              </a:solidFill>
              <a:latin typeface="Times New Roman" pitchFamily="18" charset="0"/>
            </a:endParaRPr>
          </a:p>
        </p:txBody>
      </p:sp>
      <p:sp>
        <p:nvSpPr>
          <p:cNvPr id="40972" name="Text Box 12"/>
          <p:cNvSpPr txBox="1">
            <a:spLocks noChangeArrowheads="1"/>
          </p:cNvSpPr>
          <p:nvPr/>
        </p:nvSpPr>
        <p:spPr bwMode="ltGray">
          <a:xfrm>
            <a:off x="2109788" y="2370584"/>
            <a:ext cx="285750"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f</a:t>
            </a:r>
            <a:endParaRPr kumimoji="1" lang="en-US" altLang="zh-CN" sz="2400" b="1">
              <a:solidFill>
                <a:srgbClr val="000066"/>
              </a:solidFill>
              <a:latin typeface="Times New Roman" pitchFamily="18" charset="0"/>
            </a:endParaRPr>
          </a:p>
        </p:txBody>
      </p:sp>
      <p:sp>
        <p:nvSpPr>
          <p:cNvPr id="40973" name="AutoShape 13"/>
          <p:cNvSpPr>
            <a:spLocks noChangeArrowheads="1"/>
          </p:cNvSpPr>
          <p:nvPr/>
        </p:nvSpPr>
        <p:spPr bwMode="ltGray">
          <a:xfrm rot="-5400000">
            <a:off x="2916238"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74" name="Line 14"/>
          <p:cNvSpPr>
            <a:spLocks noChangeShapeType="1"/>
          </p:cNvSpPr>
          <p:nvPr/>
        </p:nvSpPr>
        <p:spPr bwMode="ltGray">
          <a:xfrm>
            <a:off x="2828925" y="1567309"/>
            <a:ext cx="0" cy="762000"/>
          </a:xfrm>
          <a:prstGeom prst="line">
            <a:avLst/>
          </a:prstGeom>
          <a:noFill/>
          <a:ln w="9525" cap="rnd">
            <a:solidFill>
              <a:schemeClr val="accent1"/>
            </a:solidFill>
            <a:round/>
          </a:ln>
        </p:spPr>
        <p:txBody>
          <a:bodyPr wrap="none" anchor="ctr"/>
          <a:lstStyle/>
          <a:p>
            <a:endParaRPr lang="zh-CN" altLang="en-US"/>
          </a:p>
        </p:txBody>
      </p:sp>
      <p:sp>
        <p:nvSpPr>
          <p:cNvPr id="40975" name="Line 15"/>
          <p:cNvSpPr>
            <a:spLocks noChangeShapeType="1"/>
          </p:cNvSpPr>
          <p:nvPr/>
        </p:nvSpPr>
        <p:spPr bwMode="ltGray">
          <a:xfrm>
            <a:off x="2828925" y="2329309"/>
            <a:ext cx="492125"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76" name="Line 16"/>
          <p:cNvSpPr>
            <a:spLocks noChangeShapeType="1"/>
          </p:cNvSpPr>
          <p:nvPr/>
        </p:nvSpPr>
        <p:spPr bwMode="ltGray">
          <a:xfrm flipH="1">
            <a:off x="2757488" y="1795909"/>
            <a:ext cx="141287" cy="152400"/>
          </a:xfrm>
          <a:prstGeom prst="line">
            <a:avLst/>
          </a:prstGeom>
          <a:noFill/>
          <a:ln w="9525" cap="rnd">
            <a:solidFill>
              <a:schemeClr val="accent1"/>
            </a:solidFill>
            <a:round/>
          </a:ln>
        </p:spPr>
        <p:txBody>
          <a:bodyPr wrap="none" anchor="ctr"/>
          <a:lstStyle/>
          <a:p>
            <a:endParaRPr lang="zh-CN" altLang="en-US"/>
          </a:p>
        </p:txBody>
      </p:sp>
      <p:sp>
        <p:nvSpPr>
          <p:cNvPr id="40977" name="Text Box 17"/>
          <p:cNvSpPr txBox="1">
            <a:spLocks noChangeArrowheads="1"/>
          </p:cNvSpPr>
          <p:nvPr/>
        </p:nvSpPr>
        <p:spPr bwMode="ltGray">
          <a:xfrm>
            <a:off x="2462213" y="1684784"/>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b</a:t>
            </a:r>
            <a:endParaRPr kumimoji="1" lang="en-US" altLang="zh-CN" sz="2400" b="1">
              <a:solidFill>
                <a:srgbClr val="000066"/>
              </a:solidFill>
              <a:latin typeface="Times New Roman" pitchFamily="18" charset="0"/>
            </a:endParaRPr>
          </a:p>
        </p:txBody>
      </p:sp>
      <p:sp>
        <p:nvSpPr>
          <p:cNvPr id="40978" name="Text Box 18"/>
          <p:cNvSpPr txBox="1">
            <a:spLocks noChangeArrowheads="1"/>
          </p:cNvSpPr>
          <p:nvPr/>
        </p:nvSpPr>
        <p:spPr bwMode="ltGray">
          <a:xfrm>
            <a:off x="2673350" y="1227584"/>
            <a:ext cx="4937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1</a:t>
            </a:r>
            <a:endParaRPr kumimoji="1" lang="en-US" altLang="zh-CN" sz="2400" b="1">
              <a:solidFill>
                <a:srgbClr val="000066"/>
              </a:solidFill>
              <a:latin typeface="Times New Roman" pitchFamily="18" charset="0"/>
            </a:endParaRPr>
          </a:p>
        </p:txBody>
      </p:sp>
      <p:sp>
        <p:nvSpPr>
          <p:cNvPr id="40979" name="Line 19"/>
          <p:cNvSpPr>
            <a:spLocks noChangeShapeType="1"/>
          </p:cNvSpPr>
          <p:nvPr/>
        </p:nvSpPr>
        <p:spPr bwMode="ltGray">
          <a:xfrm>
            <a:off x="2546350" y="2786509"/>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80" name="Line 20"/>
          <p:cNvSpPr>
            <a:spLocks noChangeShapeType="1"/>
          </p:cNvSpPr>
          <p:nvPr/>
        </p:nvSpPr>
        <p:spPr bwMode="ltGray">
          <a:xfrm flipV="1">
            <a:off x="2828925" y="2710309"/>
            <a:ext cx="139700" cy="152400"/>
          </a:xfrm>
          <a:prstGeom prst="line">
            <a:avLst/>
          </a:prstGeom>
          <a:noFill/>
          <a:ln w="9525" cap="rnd">
            <a:solidFill>
              <a:schemeClr val="accent1"/>
            </a:solidFill>
            <a:round/>
          </a:ln>
        </p:spPr>
        <p:txBody>
          <a:bodyPr wrap="none" anchor="ctr"/>
          <a:lstStyle/>
          <a:p>
            <a:endParaRPr lang="zh-CN" altLang="en-US"/>
          </a:p>
        </p:txBody>
      </p:sp>
      <p:sp>
        <p:nvSpPr>
          <p:cNvPr id="40981" name="Text Box 21"/>
          <p:cNvSpPr txBox="1">
            <a:spLocks noChangeArrowheads="1"/>
          </p:cNvSpPr>
          <p:nvPr/>
        </p:nvSpPr>
        <p:spPr bwMode="ltGray">
          <a:xfrm>
            <a:off x="2743200" y="2370584"/>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n</a:t>
            </a:r>
            <a:endParaRPr kumimoji="1" lang="en-US" altLang="zh-CN" sz="2400" b="1">
              <a:solidFill>
                <a:srgbClr val="000066"/>
              </a:solidFill>
              <a:latin typeface="Times New Roman" pitchFamily="18" charset="0"/>
            </a:endParaRPr>
          </a:p>
        </p:txBody>
      </p:sp>
      <p:sp>
        <p:nvSpPr>
          <p:cNvPr id="40982" name="Text Box 22"/>
          <p:cNvSpPr txBox="1">
            <a:spLocks noChangeArrowheads="1"/>
          </p:cNvSpPr>
          <p:nvPr/>
        </p:nvSpPr>
        <p:spPr bwMode="ltGray">
          <a:xfrm>
            <a:off x="3460750" y="2367409"/>
            <a:ext cx="285750"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f</a:t>
            </a:r>
            <a:endParaRPr kumimoji="1" lang="en-US" altLang="zh-CN" sz="2400" b="1">
              <a:solidFill>
                <a:srgbClr val="000066"/>
              </a:solidFill>
              <a:latin typeface="Times New Roman" pitchFamily="18" charset="0"/>
            </a:endParaRPr>
          </a:p>
        </p:txBody>
      </p:sp>
      <p:sp>
        <p:nvSpPr>
          <p:cNvPr id="40983" name="AutoShape 23"/>
          <p:cNvSpPr>
            <a:spLocks noChangeArrowheads="1"/>
          </p:cNvSpPr>
          <p:nvPr/>
        </p:nvSpPr>
        <p:spPr bwMode="ltGray">
          <a:xfrm rot="-5400000">
            <a:off x="5961063"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84" name="Line 24"/>
          <p:cNvSpPr>
            <a:spLocks noChangeShapeType="1"/>
          </p:cNvSpPr>
          <p:nvPr/>
        </p:nvSpPr>
        <p:spPr bwMode="ltGray">
          <a:xfrm>
            <a:off x="5873750" y="1567309"/>
            <a:ext cx="0" cy="762000"/>
          </a:xfrm>
          <a:prstGeom prst="line">
            <a:avLst/>
          </a:prstGeom>
          <a:noFill/>
          <a:ln w="9525" cap="rnd">
            <a:solidFill>
              <a:schemeClr val="accent1"/>
            </a:solidFill>
            <a:round/>
          </a:ln>
        </p:spPr>
        <p:txBody>
          <a:bodyPr wrap="none" anchor="ctr"/>
          <a:lstStyle/>
          <a:p>
            <a:endParaRPr lang="zh-CN" altLang="en-US"/>
          </a:p>
        </p:txBody>
      </p:sp>
      <p:sp>
        <p:nvSpPr>
          <p:cNvPr id="40985" name="Line 25"/>
          <p:cNvSpPr>
            <a:spLocks noChangeShapeType="1"/>
          </p:cNvSpPr>
          <p:nvPr/>
        </p:nvSpPr>
        <p:spPr bwMode="ltGray">
          <a:xfrm>
            <a:off x="5873750" y="2329309"/>
            <a:ext cx="492125"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86" name="Line 26"/>
          <p:cNvSpPr>
            <a:spLocks noChangeShapeType="1"/>
          </p:cNvSpPr>
          <p:nvPr/>
        </p:nvSpPr>
        <p:spPr bwMode="ltGray">
          <a:xfrm flipH="1">
            <a:off x="5802313" y="1795909"/>
            <a:ext cx="141287" cy="152400"/>
          </a:xfrm>
          <a:prstGeom prst="line">
            <a:avLst/>
          </a:prstGeom>
          <a:noFill/>
          <a:ln w="9525" cap="rnd">
            <a:solidFill>
              <a:schemeClr val="accent1"/>
            </a:solidFill>
            <a:round/>
          </a:ln>
        </p:spPr>
        <p:txBody>
          <a:bodyPr wrap="none" anchor="ctr"/>
          <a:lstStyle/>
          <a:p>
            <a:endParaRPr lang="zh-CN" altLang="en-US"/>
          </a:p>
        </p:txBody>
      </p:sp>
      <p:sp>
        <p:nvSpPr>
          <p:cNvPr id="40987" name="Text Box 27"/>
          <p:cNvSpPr txBox="1">
            <a:spLocks noChangeArrowheads="1"/>
          </p:cNvSpPr>
          <p:nvPr/>
        </p:nvSpPr>
        <p:spPr bwMode="ltGray">
          <a:xfrm>
            <a:off x="5507038" y="1684784"/>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b</a:t>
            </a:r>
            <a:endParaRPr kumimoji="1" lang="en-US" altLang="zh-CN" sz="2400" b="1">
              <a:solidFill>
                <a:srgbClr val="000066"/>
              </a:solidFill>
              <a:latin typeface="Times New Roman" pitchFamily="18" charset="0"/>
            </a:endParaRPr>
          </a:p>
        </p:txBody>
      </p:sp>
      <p:sp>
        <p:nvSpPr>
          <p:cNvPr id="40988" name="Text Box 28"/>
          <p:cNvSpPr txBox="1">
            <a:spLocks noChangeArrowheads="1"/>
          </p:cNvSpPr>
          <p:nvPr/>
        </p:nvSpPr>
        <p:spPr bwMode="ltGray">
          <a:xfrm>
            <a:off x="5718175" y="1227584"/>
            <a:ext cx="6715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L-1</a:t>
            </a:r>
            <a:endParaRPr kumimoji="1" lang="en-US" altLang="zh-CN" sz="2400" b="1">
              <a:solidFill>
                <a:srgbClr val="000066"/>
              </a:solidFill>
              <a:latin typeface="Times New Roman" pitchFamily="18" charset="0"/>
            </a:endParaRPr>
          </a:p>
        </p:txBody>
      </p:sp>
      <p:sp>
        <p:nvSpPr>
          <p:cNvPr id="40989" name="Line 29"/>
          <p:cNvSpPr>
            <a:spLocks noChangeShapeType="1"/>
          </p:cNvSpPr>
          <p:nvPr/>
        </p:nvSpPr>
        <p:spPr bwMode="ltGray">
          <a:xfrm>
            <a:off x="5591175" y="2786509"/>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90" name="Line 30"/>
          <p:cNvSpPr>
            <a:spLocks noChangeShapeType="1"/>
          </p:cNvSpPr>
          <p:nvPr/>
        </p:nvSpPr>
        <p:spPr bwMode="ltGray">
          <a:xfrm flipV="1">
            <a:off x="5873750" y="2710309"/>
            <a:ext cx="139700" cy="152400"/>
          </a:xfrm>
          <a:prstGeom prst="line">
            <a:avLst/>
          </a:prstGeom>
          <a:noFill/>
          <a:ln w="9525" cap="rnd">
            <a:solidFill>
              <a:schemeClr val="accent1"/>
            </a:solidFill>
            <a:round/>
          </a:ln>
        </p:spPr>
        <p:txBody>
          <a:bodyPr wrap="none" anchor="ctr"/>
          <a:lstStyle/>
          <a:p>
            <a:endParaRPr lang="zh-CN" altLang="en-US"/>
          </a:p>
        </p:txBody>
      </p:sp>
      <p:sp>
        <p:nvSpPr>
          <p:cNvPr id="40991" name="Text Box 31"/>
          <p:cNvSpPr txBox="1">
            <a:spLocks noChangeArrowheads="1"/>
          </p:cNvSpPr>
          <p:nvPr/>
        </p:nvSpPr>
        <p:spPr bwMode="ltGray">
          <a:xfrm>
            <a:off x="5788025" y="2370584"/>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n</a:t>
            </a:r>
            <a:endParaRPr kumimoji="1" lang="en-US" altLang="zh-CN" sz="2400" b="1">
              <a:solidFill>
                <a:srgbClr val="000066"/>
              </a:solidFill>
              <a:latin typeface="Times New Roman" pitchFamily="18" charset="0"/>
            </a:endParaRPr>
          </a:p>
        </p:txBody>
      </p:sp>
      <p:sp>
        <p:nvSpPr>
          <p:cNvPr id="40992" name="Text Box 32"/>
          <p:cNvSpPr txBox="1">
            <a:spLocks noChangeArrowheads="1"/>
          </p:cNvSpPr>
          <p:nvPr/>
        </p:nvSpPr>
        <p:spPr bwMode="ltGray">
          <a:xfrm>
            <a:off x="5486400" y="2903984"/>
            <a:ext cx="647700" cy="336550"/>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L-1</a:t>
            </a:r>
            <a:endParaRPr kumimoji="1" lang="en-US" altLang="zh-CN" sz="1600" b="1">
              <a:solidFill>
                <a:srgbClr val="000066"/>
              </a:solidFill>
              <a:latin typeface="Times New Roman" pitchFamily="18" charset="0"/>
            </a:endParaRPr>
          </a:p>
        </p:txBody>
      </p:sp>
      <p:sp>
        <p:nvSpPr>
          <p:cNvPr id="40993" name="Text Box 33"/>
          <p:cNvSpPr txBox="1">
            <a:spLocks noChangeArrowheads="1"/>
          </p:cNvSpPr>
          <p:nvPr/>
        </p:nvSpPr>
        <p:spPr bwMode="ltGray">
          <a:xfrm>
            <a:off x="6505575" y="2367409"/>
            <a:ext cx="285750"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f</a:t>
            </a:r>
            <a:endParaRPr kumimoji="1" lang="en-US" altLang="zh-CN" sz="2400" b="1">
              <a:solidFill>
                <a:srgbClr val="000066"/>
              </a:solidFill>
              <a:latin typeface="Times New Roman" pitchFamily="18" charset="0"/>
            </a:endParaRPr>
          </a:p>
        </p:txBody>
      </p:sp>
      <p:sp>
        <p:nvSpPr>
          <p:cNvPr id="40994" name="Text Box 34"/>
          <p:cNvSpPr txBox="1">
            <a:spLocks noChangeArrowheads="1"/>
          </p:cNvSpPr>
          <p:nvPr/>
        </p:nvSpPr>
        <p:spPr bwMode="ltGray">
          <a:xfrm>
            <a:off x="2532063" y="2903984"/>
            <a:ext cx="533400" cy="336550"/>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1</a:t>
            </a:r>
            <a:endParaRPr kumimoji="1" lang="en-US" altLang="zh-CN" sz="1600" b="1">
              <a:solidFill>
                <a:srgbClr val="000066"/>
              </a:solidFill>
              <a:latin typeface="Times New Roman" pitchFamily="18" charset="0"/>
            </a:endParaRPr>
          </a:p>
        </p:txBody>
      </p:sp>
      <p:sp>
        <p:nvSpPr>
          <p:cNvPr id="40995" name="Line 35"/>
          <p:cNvSpPr>
            <a:spLocks noChangeShapeType="1"/>
          </p:cNvSpPr>
          <p:nvPr/>
        </p:nvSpPr>
        <p:spPr bwMode="ltGray">
          <a:xfrm>
            <a:off x="3938588" y="2599184"/>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96" name="Line 36"/>
          <p:cNvSpPr>
            <a:spLocks noChangeShapeType="1"/>
          </p:cNvSpPr>
          <p:nvPr/>
        </p:nvSpPr>
        <p:spPr bwMode="ltGray">
          <a:xfrm flipV="1">
            <a:off x="4219575" y="2522984"/>
            <a:ext cx="141288" cy="152400"/>
          </a:xfrm>
          <a:prstGeom prst="line">
            <a:avLst/>
          </a:prstGeom>
          <a:noFill/>
          <a:ln w="9525" cap="rnd">
            <a:solidFill>
              <a:schemeClr val="accent1"/>
            </a:solidFill>
            <a:round/>
          </a:ln>
        </p:spPr>
        <p:txBody>
          <a:bodyPr wrap="none" anchor="ctr"/>
          <a:lstStyle/>
          <a:p>
            <a:endParaRPr lang="zh-CN" altLang="en-US"/>
          </a:p>
        </p:txBody>
      </p:sp>
      <p:sp>
        <p:nvSpPr>
          <p:cNvPr id="40997" name="Text Box 37"/>
          <p:cNvSpPr txBox="1">
            <a:spLocks noChangeArrowheads="1"/>
          </p:cNvSpPr>
          <p:nvPr/>
        </p:nvSpPr>
        <p:spPr bwMode="ltGray">
          <a:xfrm>
            <a:off x="4079875" y="2141984"/>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n</a:t>
            </a:r>
            <a:endParaRPr kumimoji="1" lang="en-US" altLang="zh-CN" sz="2400" b="1">
              <a:solidFill>
                <a:srgbClr val="000066"/>
              </a:solidFill>
              <a:latin typeface="Times New Roman" pitchFamily="18" charset="0"/>
            </a:endParaRPr>
          </a:p>
        </p:txBody>
      </p:sp>
      <p:sp>
        <p:nvSpPr>
          <p:cNvPr id="40998" name="Line 38"/>
          <p:cNvSpPr>
            <a:spLocks noChangeShapeType="1"/>
          </p:cNvSpPr>
          <p:nvPr/>
        </p:nvSpPr>
        <p:spPr bwMode="ltGray">
          <a:xfrm>
            <a:off x="6962775" y="2599184"/>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99" name="Line 39"/>
          <p:cNvSpPr>
            <a:spLocks noChangeShapeType="1"/>
          </p:cNvSpPr>
          <p:nvPr/>
        </p:nvSpPr>
        <p:spPr bwMode="ltGray">
          <a:xfrm flipV="1">
            <a:off x="7245350" y="2522984"/>
            <a:ext cx="139700" cy="152400"/>
          </a:xfrm>
          <a:prstGeom prst="line">
            <a:avLst/>
          </a:prstGeom>
          <a:noFill/>
          <a:ln w="9525" cap="rnd">
            <a:solidFill>
              <a:schemeClr val="accent1"/>
            </a:solidFill>
            <a:round/>
          </a:ln>
        </p:spPr>
        <p:txBody>
          <a:bodyPr wrap="none" anchor="ctr"/>
          <a:lstStyle/>
          <a:p>
            <a:endParaRPr lang="zh-CN" altLang="en-US"/>
          </a:p>
        </p:txBody>
      </p:sp>
      <p:sp>
        <p:nvSpPr>
          <p:cNvPr id="41000" name="Text Box 40"/>
          <p:cNvSpPr txBox="1">
            <a:spLocks noChangeArrowheads="1"/>
          </p:cNvSpPr>
          <p:nvPr/>
        </p:nvSpPr>
        <p:spPr bwMode="ltGray">
          <a:xfrm>
            <a:off x="7104063" y="2141984"/>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n</a:t>
            </a:r>
            <a:endParaRPr kumimoji="1" lang="en-US" altLang="zh-CN" sz="2400" b="1">
              <a:solidFill>
                <a:srgbClr val="000066"/>
              </a:solidFill>
              <a:latin typeface="Times New Roman" pitchFamily="18" charset="0"/>
            </a:endParaRPr>
          </a:p>
        </p:txBody>
      </p:sp>
      <p:sp>
        <p:nvSpPr>
          <p:cNvPr id="41001" name="Text Box 41"/>
          <p:cNvSpPr txBox="1">
            <a:spLocks noChangeArrowheads="1"/>
          </p:cNvSpPr>
          <p:nvPr/>
        </p:nvSpPr>
        <p:spPr bwMode="ltGray">
          <a:xfrm>
            <a:off x="304800" y="4191000"/>
            <a:ext cx="5727700" cy="228282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kumimoji="1" lang="en-US" altLang="zh-CN" sz="2400" b="1">
                <a:solidFill>
                  <a:srgbClr val="000066"/>
                </a:solidFill>
                <a:latin typeface="Times New Roman" pitchFamily="18" charset="0"/>
              </a:rPr>
              <a:t>IV  =  initial value </a:t>
            </a:r>
            <a:r>
              <a:rPr kumimoji="1" lang="zh-CN" altLang="zh-CN" sz="2400" b="1">
                <a:solidFill>
                  <a:srgbClr val="000066"/>
                </a:solidFill>
                <a:latin typeface="Times New Roman" pitchFamily="18" charset="0"/>
              </a:rPr>
              <a:t>初始值</a:t>
            </a:r>
            <a:endParaRPr kumimoji="1" lang="zh-CN"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CV =  chaining value </a:t>
            </a:r>
            <a:r>
              <a:rPr kumimoji="1" lang="zh-CN" altLang="zh-CN" sz="2400" b="1">
                <a:solidFill>
                  <a:srgbClr val="000066"/>
                </a:solidFill>
                <a:latin typeface="Times New Roman" pitchFamily="18" charset="0"/>
              </a:rPr>
              <a:t>链接值</a:t>
            </a:r>
            <a:endParaRPr kumimoji="1" lang="zh-CN"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Yi  =  ith input block (</a:t>
            </a:r>
            <a:r>
              <a:rPr kumimoji="1" lang="zh-CN" altLang="zh-CN" sz="2400" b="1">
                <a:solidFill>
                  <a:srgbClr val="000066"/>
                </a:solidFill>
                <a:latin typeface="Times New Roman" pitchFamily="18" charset="0"/>
              </a:rPr>
              <a:t>第</a:t>
            </a:r>
            <a:r>
              <a:rPr kumimoji="1" lang="en-US" altLang="zh-CN" sz="2400" b="1">
                <a:solidFill>
                  <a:srgbClr val="000066"/>
                </a:solidFill>
                <a:latin typeface="Times New Roman" pitchFamily="18" charset="0"/>
              </a:rPr>
              <a:t>i </a:t>
            </a:r>
            <a:r>
              <a:rPr kumimoji="1" lang="zh-CN" altLang="en-US" sz="2400" b="1">
                <a:solidFill>
                  <a:srgbClr val="000066"/>
                </a:solidFill>
                <a:latin typeface="Times New Roman" pitchFamily="18" charset="0"/>
              </a:rPr>
              <a:t>个输入数据块</a:t>
            </a:r>
            <a:r>
              <a:rPr kumimoji="1" lang="en-US" altLang="zh-CN" sz="2400" b="1">
                <a:solidFill>
                  <a:srgbClr val="000066"/>
                </a:solidFill>
                <a:latin typeface="Times New Roman" pitchFamily="18" charset="0"/>
              </a:rPr>
              <a:t>)</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f     =  compression algorithm (</a:t>
            </a:r>
            <a:r>
              <a:rPr kumimoji="1" lang="zh-CN" altLang="zh-CN" sz="2400" b="1">
                <a:solidFill>
                  <a:srgbClr val="000066"/>
                </a:solidFill>
                <a:latin typeface="Times New Roman" pitchFamily="18" charset="0"/>
              </a:rPr>
              <a:t>压缩算法）</a:t>
            </a:r>
            <a:endParaRPr kumimoji="1" lang="zh-CN"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n    =  length of hash code (</a:t>
            </a:r>
            <a:r>
              <a:rPr kumimoji="1" lang="zh-CN" altLang="zh-CN" sz="2400" b="1">
                <a:solidFill>
                  <a:srgbClr val="000066"/>
                </a:solidFill>
                <a:latin typeface="Times New Roman" pitchFamily="18" charset="0"/>
              </a:rPr>
              <a:t>散列码的长度</a:t>
            </a:r>
            <a:r>
              <a:rPr kumimoji="1" lang="en-US" altLang="zh-CN" sz="2400" b="1">
                <a:solidFill>
                  <a:srgbClr val="000066"/>
                </a:solidFill>
                <a:latin typeface="Times New Roman" pitchFamily="18" charset="0"/>
              </a:rPr>
              <a:t>)</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b    =  length of input block(</a:t>
            </a:r>
            <a:r>
              <a:rPr kumimoji="1" lang="zh-CN" altLang="zh-CN" sz="2400" b="1">
                <a:solidFill>
                  <a:srgbClr val="000066"/>
                </a:solidFill>
                <a:latin typeface="Times New Roman" pitchFamily="18" charset="0"/>
              </a:rPr>
              <a:t>输入块的长度</a:t>
            </a:r>
            <a:r>
              <a:rPr kumimoji="1" lang="en-US" altLang="zh-CN" sz="2400" b="1">
                <a:solidFill>
                  <a:srgbClr val="000066"/>
                </a:solidFill>
                <a:latin typeface="Times New Roman" pitchFamily="18" charset="0"/>
              </a:rPr>
              <a:t>)</a:t>
            </a:r>
            <a:endParaRPr kumimoji="1" lang="en-US" altLang="zh-CN" sz="2400" b="1">
              <a:solidFill>
                <a:srgbClr val="000066"/>
              </a:solidFill>
              <a:latin typeface="Times New Roman" pitchFamily="18" charset="0"/>
            </a:endParaRPr>
          </a:p>
        </p:txBody>
      </p:sp>
      <p:sp>
        <p:nvSpPr>
          <p:cNvPr id="41003" name="Text Box 43"/>
          <p:cNvSpPr txBox="1">
            <a:spLocks noChangeArrowheads="1"/>
          </p:cNvSpPr>
          <p:nvPr/>
        </p:nvSpPr>
        <p:spPr bwMode="ltGray">
          <a:xfrm>
            <a:off x="7877175" y="2446784"/>
            <a:ext cx="552450" cy="336550"/>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L</a:t>
            </a:r>
            <a:endParaRPr kumimoji="1" lang="en-US" altLang="zh-CN" sz="1600" b="1">
              <a:solidFill>
                <a:srgbClr val="000066"/>
              </a:solidFill>
              <a:latin typeface="Times New Roman" pitchFamily="18" charset="0"/>
            </a:endParaRPr>
          </a:p>
        </p:txBody>
      </p:sp>
      <p:sp>
        <p:nvSpPr>
          <p:cNvPr id="41004" name="Text Box 44"/>
          <p:cNvSpPr txBox="1">
            <a:spLocks noChangeArrowheads="1"/>
          </p:cNvSpPr>
          <p:nvPr/>
        </p:nvSpPr>
        <p:spPr bwMode="ltGray">
          <a:xfrm>
            <a:off x="6175375" y="3449638"/>
            <a:ext cx="169863" cy="457200"/>
          </a:xfrm>
          <a:prstGeom prst="rect">
            <a:avLst/>
          </a:prstGeom>
          <a:noFill/>
          <a:ln w="9525" cap="rnd">
            <a:noFill/>
            <a:miter lim="800000"/>
          </a:ln>
        </p:spPr>
        <p:txBody>
          <a:bodyPr wrap="none">
            <a:spAutoFit/>
          </a:bodyPr>
          <a:lstStyle/>
          <a:p>
            <a:pPr eaLnBrk="0" hangingPunct="0"/>
            <a:endParaRPr kumimoji="1" lang="zh-CN" altLang="zh-CN" sz="2400" b="1">
              <a:solidFill>
                <a:srgbClr val="000066"/>
              </a:solidFill>
              <a:latin typeface="Times New Roman" pitchFamily="18" charset="0"/>
            </a:endParaRPr>
          </a:p>
        </p:txBody>
      </p:sp>
      <p:sp>
        <p:nvSpPr>
          <p:cNvPr id="41005" name="Text Box 45"/>
          <p:cNvSpPr txBox="1">
            <a:spLocks noChangeArrowheads="1"/>
          </p:cNvSpPr>
          <p:nvPr/>
        </p:nvSpPr>
        <p:spPr bwMode="ltGray">
          <a:xfrm>
            <a:off x="5307334" y="3465686"/>
            <a:ext cx="3513138" cy="1187450"/>
          </a:xfrm>
          <a:prstGeom prst="rect">
            <a:avLst/>
          </a:prstGeom>
          <a:solidFill>
            <a:schemeClr val="folHlink"/>
          </a:solidFill>
          <a:ln w="9525" cap="rnd">
            <a:noFill/>
            <a:miter lim="800000"/>
          </a:ln>
        </p:spPr>
        <p:txBody>
          <a:bodyPr wrap="none">
            <a:spAutoFit/>
          </a:bodyPr>
          <a:lstStyle/>
          <a:p>
            <a:pPr eaLnBrk="0" hangingPunct="0"/>
            <a:r>
              <a:rPr kumimoji="1" lang="en-US" altLang="zh-CN" sz="2400" b="1">
                <a:solidFill>
                  <a:srgbClr val="000066"/>
                </a:solidFill>
                <a:latin typeface="Times New Roman" pitchFamily="18" charset="0"/>
              </a:rPr>
              <a:t>CV</a:t>
            </a:r>
            <a:r>
              <a:rPr kumimoji="1" lang="en-US" altLang="zh-CN" sz="2400" b="1" baseline="-25000">
                <a:solidFill>
                  <a:srgbClr val="000066"/>
                </a:solidFill>
                <a:latin typeface="Times New Roman" pitchFamily="18" charset="0"/>
              </a:rPr>
              <a:t>0</a:t>
            </a:r>
            <a:r>
              <a:rPr kumimoji="1" lang="en-US" altLang="zh-CN" sz="2400" b="1">
                <a:solidFill>
                  <a:srgbClr val="000066"/>
                </a:solidFill>
                <a:latin typeface="Times New Roman" pitchFamily="18" charset="0"/>
              </a:rPr>
              <a:t>=IV= </a:t>
            </a:r>
            <a:r>
              <a:rPr kumimoji="1" lang="en-US" altLang="zh-CN" sz="2000" b="1">
                <a:solidFill>
                  <a:srgbClr val="000066"/>
                </a:solidFill>
                <a:latin typeface="Times New Roman" pitchFamily="18" charset="0"/>
              </a:rPr>
              <a:t>initial n-bit value</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CV</a:t>
            </a:r>
            <a:r>
              <a:rPr kumimoji="1" lang="en-US" altLang="zh-CN" sz="2400" b="1" baseline="-25000">
                <a:solidFill>
                  <a:srgbClr val="000066"/>
                </a:solidFill>
                <a:latin typeface="Times New Roman" pitchFamily="18" charset="0"/>
              </a:rPr>
              <a:t>i</a:t>
            </a:r>
            <a:r>
              <a:rPr kumimoji="1" lang="en-US" altLang="zh-CN" sz="2400" b="1">
                <a:solidFill>
                  <a:srgbClr val="000066"/>
                </a:solidFill>
                <a:latin typeface="Times New Roman" pitchFamily="18" charset="0"/>
              </a:rPr>
              <a:t>=f(CV</a:t>
            </a:r>
            <a:r>
              <a:rPr kumimoji="1" lang="en-US" altLang="zh-CN" sz="2400" b="1" baseline="-25000">
                <a:solidFill>
                  <a:srgbClr val="000066"/>
                </a:solidFill>
                <a:latin typeface="Times New Roman" pitchFamily="18" charset="0"/>
              </a:rPr>
              <a:t>i-1</a:t>
            </a:r>
            <a:r>
              <a:rPr kumimoji="1" lang="en-US" altLang="zh-CN" sz="2400" b="1">
                <a:solidFill>
                  <a:srgbClr val="000066"/>
                </a:solidFill>
                <a:latin typeface="Times New Roman" pitchFamily="18" charset="0"/>
              </a:rPr>
              <a:t>, Y</a:t>
            </a:r>
            <a:r>
              <a:rPr kumimoji="1" lang="en-US" altLang="zh-CN" sz="2400" b="1" baseline="-25000">
                <a:solidFill>
                  <a:srgbClr val="000066"/>
                </a:solidFill>
                <a:latin typeface="Times New Roman" pitchFamily="18" charset="0"/>
              </a:rPr>
              <a:t>i-1</a:t>
            </a:r>
            <a:r>
              <a:rPr kumimoji="1" lang="en-US" altLang="zh-CN" sz="2400" b="1">
                <a:solidFill>
                  <a:srgbClr val="000066"/>
                </a:solidFill>
                <a:latin typeface="Times New Roman" pitchFamily="18" charset="0"/>
              </a:rPr>
              <a:t>)   </a:t>
            </a:r>
            <a:r>
              <a:rPr kumimoji="1" lang="en-US" altLang="zh-CN" sz="1600" b="1">
                <a:solidFill>
                  <a:srgbClr val="000066"/>
                </a:solidFill>
                <a:latin typeface="Times New Roman" pitchFamily="18" charset="0"/>
              </a:rPr>
              <a:t>(1 </a:t>
            </a:r>
            <a:r>
              <a:rPr kumimoji="1" lang="en-US" altLang="zh-CN" sz="1600" b="1">
                <a:solidFill>
                  <a:srgbClr val="000066"/>
                </a:solidFill>
                <a:latin typeface="Times New Roman" pitchFamily="18" charset="0"/>
                <a:sym typeface="Symbol" panose="05050102010706020507" pitchFamily="18" charset="2"/>
              </a:rPr>
              <a:t> </a:t>
            </a:r>
            <a:r>
              <a:rPr kumimoji="1" lang="en-US" altLang="zh-CN" sz="1600" b="1">
                <a:solidFill>
                  <a:srgbClr val="000066"/>
                </a:solidFill>
                <a:latin typeface="Times New Roman" pitchFamily="18" charset="0"/>
              </a:rPr>
              <a:t>i </a:t>
            </a:r>
            <a:r>
              <a:rPr kumimoji="1" lang="en-US" altLang="zh-CN" sz="1600" b="1">
                <a:solidFill>
                  <a:srgbClr val="000066"/>
                </a:solidFill>
                <a:latin typeface="Times New Roman" pitchFamily="18" charset="0"/>
                <a:sym typeface="Symbol" panose="05050102010706020507" pitchFamily="18" charset="2"/>
              </a:rPr>
              <a:t> </a:t>
            </a:r>
            <a:r>
              <a:rPr kumimoji="1" lang="en-US" altLang="zh-CN" sz="1600" b="1">
                <a:solidFill>
                  <a:srgbClr val="000066"/>
                </a:solidFill>
                <a:latin typeface="Times New Roman" pitchFamily="18" charset="0"/>
              </a:rPr>
              <a:t>L)</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H(M) = CV</a:t>
            </a:r>
            <a:r>
              <a:rPr kumimoji="1" lang="en-US" altLang="zh-CN" sz="2400" b="1" baseline="-25000">
                <a:solidFill>
                  <a:srgbClr val="000066"/>
                </a:solidFill>
                <a:latin typeface="Times New Roman" pitchFamily="18" charset="0"/>
              </a:rPr>
              <a:t>L</a:t>
            </a:r>
            <a:endParaRPr kumimoji="1" lang="en-US" altLang="zh-CN" sz="2400" b="1" baseline="-25000">
              <a:solidFill>
                <a:srgbClr val="000066"/>
              </a:solidFill>
              <a:latin typeface="Times New Roman" pitchFamily="18" charset="0"/>
            </a:endParaRPr>
          </a:p>
        </p:txBody>
      </p:sp>
      <p:sp>
        <p:nvSpPr>
          <p:cNvPr id="2" name="标题 1"/>
          <p:cNvSpPr>
            <a:spLocks noGrp="1"/>
          </p:cNvSpPr>
          <p:nvPr>
            <p:ph type="title"/>
          </p:nvPr>
        </p:nvSpPr>
        <p:spPr/>
        <p:txBody>
          <a:bodyPr/>
          <a:lstStyle/>
          <a:p>
            <a:r>
              <a:rPr lang="en-US" altLang="zh-CN"/>
              <a:t> hash</a:t>
            </a:r>
            <a:r>
              <a:rPr lang="zh-CN" altLang="en-US"/>
              <a:t>函数通用结构</a:t>
            </a:r>
            <a:endParaRPr lang="zh-CN" altLang="en-US"/>
          </a:p>
        </p:txBody>
      </p:sp>
    </p:spTree>
  </p:cSld>
  <p:clrMapOvr>
    <a:masterClrMapping/>
  </p:clrMapOvr>
  <p:transition spd="slow">
    <p:pull/>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sz="4400">
                <a:latin typeface="Times New Roman" pitchFamily="18" charset="0"/>
              </a:rPr>
              <a:t>认证函数：</a:t>
            </a:r>
            <a:r>
              <a:rPr lang="en-US" altLang="zh-CN" sz="4400">
                <a:latin typeface="Times New Roman" pitchFamily="18" charset="0"/>
              </a:rPr>
              <a:t>Hash</a:t>
            </a:r>
            <a:r>
              <a:rPr lang="zh-CN" altLang="en-US" sz="4400">
                <a:latin typeface="Times New Roman" pitchFamily="18" charset="0"/>
              </a:rPr>
              <a:t>函数（续）</a:t>
            </a:r>
            <a:endParaRPr lang="zh-CN" altLang="en-US" sz="4400">
              <a:latin typeface="Times New Roman" pitchFamily="18" charset="0"/>
            </a:endParaRPr>
          </a:p>
        </p:txBody>
      </p:sp>
      <p:sp>
        <p:nvSpPr>
          <p:cNvPr id="564228" name="Rectangle 4"/>
          <p:cNvSpPr>
            <a:spLocks noRot="1" noChangeArrowheads="1"/>
          </p:cNvSpPr>
          <p:nvPr/>
        </p:nvSpPr>
        <p:spPr bwMode="auto">
          <a:xfrm>
            <a:off x="1116013" y="1196975"/>
            <a:ext cx="8027987" cy="4602163"/>
          </a:xfrm>
          <a:prstGeom prst="rect">
            <a:avLst/>
          </a:prstGeom>
          <a:noFill/>
          <a:ln w="9525">
            <a:noFill/>
            <a:miter lim="800000"/>
          </a:ln>
          <a:effec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a:solidFill>
                <a:srgbClr val="FF0000"/>
              </a:solidFill>
              <a:latin typeface="Times New Roman" pitchFamily="18" charset="0"/>
            </a:endParaRPr>
          </a:p>
        </p:txBody>
      </p:sp>
      <p:sp>
        <p:nvSpPr>
          <p:cNvPr id="564229" name="Rectangle 5"/>
          <p:cNvSpPr>
            <a:spLocks noRot="1" noChangeArrowheads="1"/>
          </p:cNvSpPr>
          <p:nvPr/>
        </p:nvSpPr>
        <p:spPr bwMode="auto">
          <a:xfrm>
            <a:off x="1116013" y="1268413"/>
            <a:ext cx="7704137" cy="4194175"/>
          </a:xfrm>
          <a:prstGeom prst="rect">
            <a:avLst/>
          </a:prstGeom>
          <a:noFill/>
          <a:ln w="9525">
            <a:noFill/>
            <a:miter lim="800000"/>
          </a:ln>
          <a:effectLst/>
        </p:spPr>
        <p:txBody>
          <a:bodyPr/>
          <a:lstStyle/>
          <a:p>
            <a:pPr marL="342900" indent="-342900" eaLnBrk="0" hangingPunct="0">
              <a:buClr>
                <a:schemeClr val="tx2"/>
              </a:buClr>
              <a:buSzPct val="70000"/>
              <a:buFont typeface="Wingdings" panose="05000000000000000000" pitchFamily="2" charset="2"/>
              <a:buChar char="l"/>
            </a:pPr>
            <a:endParaRPr lang="zh-CN" altLang="en-US" sz="3100">
              <a:latin typeface="Times New Roman" pitchFamily="18" charset="0"/>
            </a:endParaRPr>
          </a:p>
        </p:txBody>
      </p:sp>
      <p:sp>
        <p:nvSpPr>
          <p:cNvPr id="564230" name="Rectangle 6"/>
          <p:cNvSpPr>
            <a:spLocks noRot="1" noChangeArrowheads="1"/>
          </p:cNvSpPr>
          <p:nvPr/>
        </p:nvSpPr>
        <p:spPr bwMode="auto">
          <a:xfrm>
            <a:off x="1042988" y="1125538"/>
            <a:ext cx="7378700" cy="4114800"/>
          </a:xfrm>
          <a:prstGeom prst="rect">
            <a:avLst/>
          </a:prstGeom>
          <a:noFill/>
          <a:ln w="9525">
            <a:noFill/>
            <a:miter lim="800000"/>
          </a:ln>
          <a:effectLst/>
        </p:spPr>
        <p:txBody>
          <a:bodyPr/>
          <a:lstStyle/>
          <a:p>
            <a:pPr marL="342900" indent="-342900">
              <a:spcBef>
                <a:spcPct val="20000"/>
              </a:spcBef>
              <a:buClr>
                <a:schemeClr val="tx2"/>
              </a:buClr>
              <a:buSzPct val="70000"/>
              <a:buFont typeface="Wingdings" panose="05000000000000000000" pitchFamily="2" charset="2"/>
              <a:buChar char="l"/>
            </a:pPr>
            <a:endParaRPr lang="zh-CN" altLang="en-US" sz="2600">
              <a:latin typeface="Times New Roman" pitchFamily="18" charset="0"/>
            </a:endParaRPr>
          </a:p>
        </p:txBody>
      </p:sp>
      <p:sp>
        <p:nvSpPr>
          <p:cNvPr id="564231" name="Rectangle 7"/>
          <p:cNvSpPr>
            <a:spLocks noRot="1" noChangeArrowheads="1"/>
          </p:cNvSpPr>
          <p:nvPr/>
        </p:nvSpPr>
        <p:spPr bwMode="auto">
          <a:xfrm>
            <a:off x="395288" y="1052513"/>
            <a:ext cx="6913562" cy="771525"/>
          </a:xfrm>
          <a:prstGeom prst="rect">
            <a:avLst/>
          </a:prstGeom>
          <a:noFill/>
          <a:ln w="9525">
            <a:noFill/>
            <a:miter lim="800000"/>
          </a:ln>
          <a:effectLst/>
        </p:spPr>
        <p:txBody>
          <a:bodyPr anchor="ctr"/>
          <a:lstStyle/>
          <a:p>
            <a:r>
              <a:rPr lang="zh-CN" altLang="en-US" sz="2800" b="1">
                <a:latin typeface="Times New Roman" pitchFamily="18" charset="0"/>
              </a:rPr>
              <a:t>哈希函数的基本用法</a:t>
            </a:r>
            <a:r>
              <a:rPr lang="en-US" altLang="zh-CN" sz="2800" b="1">
                <a:latin typeface="Times New Roman" pitchFamily="18" charset="0"/>
              </a:rPr>
              <a:t>(d)</a:t>
            </a:r>
            <a:endParaRPr lang="en-US" altLang="zh-CN" sz="2800" b="1">
              <a:latin typeface="Times New Roman" pitchFamily="18" charset="0"/>
            </a:endParaRPr>
          </a:p>
        </p:txBody>
      </p:sp>
      <p:sp>
        <p:nvSpPr>
          <p:cNvPr id="564232" name="Rectangle 8"/>
          <p:cNvSpPr>
            <a:spLocks noChangeArrowheads="1"/>
          </p:cNvSpPr>
          <p:nvPr/>
        </p:nvSpPr>
        <p:spPr bwMode="auto">
          <a:xfrm>
            <a:off x="1042988" y="1989138"/>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itchFamily="18" charset="0"/>
              </a:rPr>
              <a:t>M</a:t>
            </a:r>
            <a:endParaRPr kumimoji="1" lang="en-US" altLang="zh-CN" sz="2400" b="1">
              <a:latin typeface="Times New Roman" pitchFamily="18" charset="0"/>
            </a:endParaRPr>
          </a:p>
        </p:txBody>
      </p:sp>
      <p:sp>
        <p:nvSpPr>
          <p:cNvPr id="564233" name="Line 9"/>
          <p:cNvSpPr>
            <a:spLocks noChangeShapeType="1"/>
          </p:cNvSpPr>
          <p:nvPr/>
        </p:nvSpPr>
        <p:spPr bwMode="auto">
          <a:xfrm flipV="1">
            <a:off x="1762125" y="2347913"/>
            <a:ext cx="1584325" cy="1587"/>
          </a:xfrm>
          <a:prstGeom prst="line">
            <a:avLst/>
          </a:prstGeom>
          <a:noFill/>
          <a:ln w="38100">
            <a:solidFill>
              <a:schemeClr val="tx1"/>
            </a:solidFill>
            <a:round/>
            <a:tailEnd type="triangle" w="lg" len="lg"/>
          </a:ln>
          <a:effectLst/>
        </p:spPr>
        <p:txBody>
          <a:bodyPr/>
          <a:lstStyle/>
          <a:p>
            <a:endParaRPr lang="zh-CN" altLang="en-US"/>
          </a:p>
        </p:txBody>
      </p:sp>
      <p:sp>
        <p:nvSpPr>
          <p:cNvPr id="564234" name="Oval 10"/>
          <p:cNvSpPr>
            <a:spLocks noChangeArrowheads="1"/>
          </p:cNvSpPr>
          <p:nvPr/>
        </p:nvSpPr>
        <p:spPr bwMode="auto">
          <a:xfrm>
            <a:off x="3346450" y="2132013"/>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itchFamily="18" charset="0"/>
              </a:rPr>
              <a:t>||</a:t>
            </a:r>
            <a:endParaRPr kumimoji="1" lang="en-US" altLang="zh-CN" sz="2400" b="1">
              <a:latin typeface="Times New Roman" pitchFamily="18" charset="0"/>
            </a:endParaRPr>
          </a:p>
        </p:txBody>
      </p:sp>
      <p:sp>
        <p:nvSpPr>
          <p:cNvPr id="564235" name="Line 11"/>
          <p:cNvSpPr>
            <a:spLocks noChangeShapeType="1"/>
          </p:cNvSpPr>
          <p:nvPr/>
        </p:nvSpPr>
        <p:spPr bwMode="auto">
          <a:xfrm flipH="1" flipV="1">
            <a:off x="5649913" y="2565400"/>
            <a:ext cx="1587" cy="576263"/>
          </a:xfrm>
          <a:prstGeom prst="line">
            <a:avLst/>
          </a:prstGeom>
          <a:noFill/>
          <a:ln w="38100">
            <a:solidFill>
              <a:schemeClr val="tx1"/>
            </a:solidFill>
            <a:round/>
            <a:tailEnd type="triangle" w="lg" len="lg"/>
          </a:ln>
          <a:effectLst/>
        </p:spPr>
        <p:txBody>
          <a:bodyPr/>
          <a:lstStyle/>
          <a:p>
            <a:endParaRPr lang="zh-CN" altLang="en-US"/>
          </a:p>
        </p:txBody>
      </p:sp>
      <p:sp>
        <p:nvSpPr>
          <p:cNvPr id="564236" name="Text Box 12"/>
          <p:cNvSpPr txBox="1">
            <a:spLocks noChangeArrowheads="1"/>
          </p:cNvSpPr>
          <p:nvPr/>
        </p:nvSpPr>
        <p:spPr bwMode="auto">
          <a:xfrm>
            <a:off x="5576888" y="2852738"/>
            <a:ext cx="649287"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564237" name="Line 13"/>
          <p:cNvSpPr>
            <a:spLocks noChangeShapeType="1"/>
          </p:cNvSpPr>
          <p:nvPr/>
        </p:nvSpPr>
        <p:spPr bwMode="auto">
          <a:xfrm>
            <a:off x="3778250" y="2349500"/>
            <a:ext cx="431800" cy="0"/>
          </a:xfrm>
          <a:prstGeom prst="line">
            <a:avLst/>
          </a:prstGeom>
          <a:noFill/>
          <a:ln w="38100">
            <a:solidFill>
              <a:schemeClr val="tx1"/>
            </a:solidFill>
            <a:round/>
            <a:tailEnd type="triangle" w="lg" len="lg"/>
          </a:ln>
          <a:effectLst/>
        </p:spPr>
        <p:txBody>
          <a:bodyPr/>
          <a:lstStyle/>
          <a:p>
            <a:endParaRPr lang="zh-CN" altLang="en-US"/>
          </a:p>
        </p:txBody>
      </p:sp>
      <p:sp>
        <p:nvSpPr>
          <p:cNvPr id="564238" name="Text Box 14"/>
          <p:cNvSpPr txBox="1">
            <a:spLocks noChangeArrowheads="1"/>
          </p:cNvSpPr>
          <p:nvPr/>
        </p:nvSpPr>
        <p:spPr bwMode="auto">
          <a:xfrm>
            <a:off x="3344863" y="3284538"/>
            <a:ext cx="1943100"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D</a:t>
            </a:r>
            <a:r>
              <a:rPr kumimoji="1" lang="en-US" altLang="zh-CN" sz="2400" b="1" baseline="-25000">
                <a:latin typeface="Times New Roman" pitchFamily="18" charset="0"/>
              </a:rPr>
              <a:t>K’b</a:t>
            </a:r>
            <a:r>
              <a:rPr kumimoji="1" lang="en-US" altLang="zh-CN" sz="2400" b="1">
                <a:latin typeface="Times New Roman" pitchFamily="18" charset="0"/>
              </a:rPr>
              <a:t>(H(M))</a:t>
            </a:r>
            <a:endParaRPr kumimoji="1" lang="en-US" altLang="zh-CN" sz="2400" b="1">
              <a:latin typeface="Times New Roman" pitchFamily="18" charset="0"/>
            </a:endParaRPr>
          </a:p>
        </p:txBody>
      </p:sp>
      <p:sp>
        <p:nvSpPr>
          <p:cNvPr id="564239" name="Oval 15"/>
          <p:cNvSpPr>
            <a:spLocks noChangeArrowheads="1"/>
          </p:cNvSpPr>
          <p:nvPr/>
        </p:nvSpPr>
        <p:spPr bwMode="auto">
          <a:xfrm>
            <a:off x="5434013" y="3860800"/>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itchFamily="18" charset="0"/>
              </a:rPr>
              <a:t>H</a:t>
            </a:r>
            <a:endParaRPr kumimoji="1" lang="en-US" altLang="zh-CN" sz="2400" b="1">
              <a:latin typeface="Times New Roman" pitchFamily="18" charset="0"/>
            </a:endParaRPr>
          </a:p>
        </p:txBody>
      </p:sp>
      <p:sp>
        <p:nvSpPr>
          <p:cNvPr id="564240" name="Oval 16"/>
          <p:cNvSpPr>
            <a:spLocks noChangeArrowheads="1"/>
          </p:cNvSpPr>
          <p:nvPr/>
        </p:nvSpPr>
        <p:spPr bwMode="auto">
          <a:xfrm>
            <a:off x="1978025" y="2924175"/>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itchFamily="18" charset="0"/>
              </a:rPr>
              <a:t>H</a:t>
            </a:r>
            <a:endParaRPr kumimoji="1" lang="en-US" altLang="zh-CN" sz="2400" b="1">
              <a:latin typeface="Times New Roman" pitchFamily="18" charset="0"/>
            </a:endParaRPr>
          </a:p>
        </p:txBody>
      </p:sp>
      <p:grpSp>
        <p:nvGrpSpPr>
          <p:cNvPr id="2" name="Group 17"/>
          <p:cNvGrpSpPr/>
          <p:nvPr/>
        </p:nvGrpSpPr>
        <p:grpSpPr bwMode="auto">
          <a:xfrm>
            <a:off x="1330325" y="2852738"/>
            <a:ext cx="647700" cy="287337"/>
            <a:chOff x="1111" y="1888"/>
            <a:chExt cx="499" cy="181"/>
          </a:xfrm>
        </p:grpSpPr>
        <p:sp>
          <p:nvSpPr>
            <p:cNvPr id="564242" name="Line 18"/>
            <p:cNvSpPr>
              <a:spLocks noChangeShapeType="1"/>
            </p:cNvSpPr>
            <p:nvPr/>
          </p:nvSpPr>
          <p:spPr bwMode="auto">
            <a:xfrm>
              <a:off x="1111" y="2069"/>
              <a:ext cx="499" cy="0"/>
            </a:xfrm>
            <a:prstGeom prst="line">
              <a:avLst/>
            </a:prstGeom>
            <a:noFill/>
            <a:ln w="38100">
              <a:solidFill>
                <a:schemeClr val="tx1"/>
              </a:solidFill>
              <a:round/>
              <a:tailEnd type="triangle" w="lg" len="lg"/>
            </a:ln>
            <a:effectLst/>
          </p:spPr>
          <p:txBody>
            <a:bodyPr/>
            <a:lstStyle/>
            <a:p>
              <a:endParaRPr lang="zh-CN" altLang="en-US"/>
            </a:p>
          </p:txBody>
        </p:sp>
        <p:sp>
          <p:nvSpPr>
            <p:cNvPr id="564243" name="Line 19"/>
            <p:cNvSpPr>
              <a:spLocks noChangeShapeType="1"/>
            </p:cNvSpPr>
            <p:nvPr/>
          </p:nvSpPr>
          <p:spPr bwMode="auto">
            <a:xfrm>
              <a:off x="1111" y="1888"/>
              <a:ext cx="0" cy="181"/>
            </a:xfrm>
            <a:prstGeom prst="line">
              <a:avLst/>
            </a:prstGeom>
            <a:noFill/>
            <a:ln w="38100">
              <a:solidFill>
                <a:schemeClr val="tx1"/>
              </a:solidFill>
              <a:round/>
              <a:tailEnd type="none" w="lg" len="lg"/>
            </a:ln>
            <a:effectLst/>
          </p:spPr>
          <p:txBody>
            <a:bodyPr/>
            <a:lstStyle/>
            <a:p>
              <a:endParaRPr lang="zh-CN" altLang="en-US"/>
            </a:p>
          </p:txBody>
        </p:sp>
      </p:grpSp>
      <p:grpSp>
        <p:nvGrpSpPr>
          <p:cNvPr id="3" name="Group 20"/>
          <p:cNvGrpSpPr/>
          <p:nvPr/>
        </p:nvGrpSpPr>
        <p:grpSpPr bwMode="auto">
          <a:xfrm>
            <a:off x="3201988" y="2565400"/>
            <a:ext cx="431800" cy="576263"/>
            <a:chOff x="1882" y="1706"/>
            <a:chExt cx="363" cy="318"/>
          </a:xfrm>
        </p:grpSpPr>
        <p:sp>
          <p:nvSpPr>
            <p:cNvPr id="564245" name="Line 21"/>
            <p:cNvSpPr>
              <a:spLocks noChangeShapeType="1"/>
            </p:cNvSpPr>
            <p:nvPr/>
          </p:nvSpPr>
          <p:spPr bwMode="auto">
            <a:xfrm flipV="1">
              <a:off x="2245" y="1706"/>
              <a:ext cx="0" cy="318"/>
            </a:xfrm>
            <a:prstGeom prst="line">
              <a:avLst/>
            </a:prstGeom>
            <a:noFill/>
            <a:ln w="38100">
              <a:solidFill>
                <a:schemeClr val="tx1"/>
              </a:solidFill>
              <a:round/>
              <a:tailEnd type="triangle" w="lg" len="lg"/>
            </a:ln>
            <a:effectLst/>
          </p:spPr>
          <p:txBody>
            <a:bodyPr/>
            <a:lstStyle/>
            <a:p>
              <a:endParaRPr lang="zh-CN" altLang="en-US"/>
            </a:p>
          </p:txBody>
        </p:sp>
        <p:sp>
          <p:nvSpPr>
            <p:cNvPr id="564246" name="Line 22"/>
            <p:cNvSpPr>
              <a:spLocks noChangeShapeType="1"/>
            </p:cNvSpPr>
            <p:nvPr/>
          </p:nvSpPr>
          <p:spPr bwMode="auto">
            <a:xfrm>
              <a:off x="1882" y="2024"/>
              <a:ext cx="363" cy="0"/>
            </a:xfrm>
            <a:prstGeom prst="line">
              <a:avLst/>
            </a:prstGeom>
            <a:noFill/>
            <a:ln w="38100">
              <a:solidFill>
                <a:schemeClr val="tx1"/>
              </a:solidFill>
              <a:round/>
              <a:tailEnd type="none" w="lg" len="lg"/>
            </a:ln>
            <a:effectLst/>
          </p:spPr>
          <p:txBody>
            <a:bodyPr/>
            <a:lstStyle/>
            <a:p>
              <a:endParaRPr lang="zh-CN" altLang="en-US"/>
            </a:p>
          </p:txBody>
        </p:sp>
      </p:grpSp>
      <p:sp>
        <p:nvSpPr>
          <p:cNvPr id="564247" name="Rectangle 23"/>
          <p:cNvSpPr>
            <a:spLocks noChangeArrowheads="1"/>
          </p:cNvSpPr>
          <p:nvPr/>
        </p:nvSpPr>
        <p:spPr bwMode="auto">
          <a:xfrm>
            <a:off x="4210050" y="1844675"/>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itchFamily="18" charset="0"/>
              </a:rPr>
              <a:t>M</a:t>
            </a:r>
            <a:endParaRPr kumimoji="1" lang="en-US" altLang="zh-CN" sz="2400" b="1">
              <a:latin typeface="Times New Roman" pitchFamily="18" charset="0"/>
            </a:endParaRPr>
          </a:p>
        </p:txBody>
      </p:sp>
      <p:sp>
        <p:nvSpPr>
          <p:cNvPr id="564248" name="Rectangle 24"/>
          <p:cNvSpPr>
            <a:spLocks noChangeArrowheads="1"/>
          </p:cNvSpPr>
          <p:nvPr/>
        </p:nvSpPr>
        <p:spPr bwMode="auto">
          <a:xfrm>
            <a:off x="4210050" y="2708275"/>
            <a:ext cx="647700" cy="288925"/>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latin typeface="Times New Roman" pitchFamily="18" charset="0"/>
            </a:endParaRPr>
          </a:p>
        </p:txBody>
      </p:sp>
      <p:grpSp>
        <p:nvGrpSpPr>
          <p:cNvPr id="4" name="Group 25"/>
          <p:cNvGrpSpPr/>
          <p:nvPr/>
        </p:nvGrpSpPr>
        <p:grpSpPr bwMode="auto">
          <a:xfrm rot="10800000">
            <a:off x="4065588" y="4725988"/>
            <a:ext cx="1295400" cy="360362"/>
            <a:chOff x="4105" y="1298"/>
            <a:chExt cx="453" cy="227"/>
          </a:xfrm>
        </p:grpSpPr>
        <p:sp>
          <p:nvSpPr>
            <p:cNvPr id="564250" name="Line 26"/>
            <p:cNvSpPr>
              <a:spLocks noChangeShapeType="1"/>
            </p:cNvSpPr>
            <p:nvPr/>
          </p:nvSpPr>
          <p:spPr bwMode="auto">
            <a:xfrm>
              <a:off x="4105" y="1298"/>
              <a:ext cx="453" cy="0"/>
            </a:xfrm>
            <a:prstGeom prst="line">
              <a:avLst/>
            </a:prstGeom>
            <a:noFill/>
            <a:ln w="38100">
              <a:solidFill>
                <a:schemeClr val="tx1"/>
              </a:solidFill>
              <a:round/>
              <a:tailEnd type="none" w="lg" len="lg"/>
            </a:ln>
            <a:effectLst/>
          </p:spPr>
          <p:txBody>
            <a:bodyPr/>
            <a:lstStyle/>
            <a:p>
              <a:endParaRPr lang="zh-CN" altLang="en-US"/>
            </a:p>
          </p:txBody>
        </p:sp>
        <p:sp>
          <p:nvSpPr>
            <p:cNvPr id="564251" name="Line 27"/>
            <p:cNvSpPr>
              <a:spLocks noChangeShapeType="1"/>
            </p:cNvSpPr>
            <p:nvPr/>
          </p:nvSpPr>
          <p:spPr bwMode="auto">
            <a:xfrm>
              <a:off x="4558" y="1298"/>
              <a:ext cx="0" cy="227"/>
            </a:xfrm>
            <a:prstGeom prst="line">
              <a:avLst/>
            </a:prstGeom>
            <a:noFill/>
            <a:ln w="38100">
              <a:solidFill>
                <a:schemeClr val="tx1"/>
              </a:solidFill>
              <a:round/>
              <a:tailEnd type="triangle" w="lg" len="lg"/>
            </a:ln>
            <a:effectLst/>
          </p:spPr>
          <p:txBody>
            <a:bodyPr/>
            <a:lstStyle/>
            <a:p>
              <a:endParaRPr lang="zh-CN" altLang="en-US"/>
            </a:p>
          </p:txBody>
        </p:sp>
      </p:grpSp>
      <p:grpSp>
        <p:nvGrpSpPr>
          <p:cNvPr id="5" name="Group 28"/>
          <p:cNvGrpSpPr/>
          <p:nvPr/>
        </p:nvGrpSpPr>
        <p:grpSpPr bwMode="auto">
          <a:xfrm>
            <a:off x="7161213" y="2565400"/>
            <a:ext cx="684212" cy="1943100"/>
            <a:chOff x="3288" y="1661"/>
            <a:chExt cx="1270" cy="227"/>
          </a:xfrm>
        </p:grpSpPr>
        <p:sp>
          <p:nvSpPr>
            <p:cNvPr id="564253" name="Line 29"/>
            <p:cNvSpPr>
              <a:spLocks noChangeShapeType="1"/>
            </p:cNvSpPr>
            <p:nvPr/>
          </p:nvSpPr>
          <p:spPr bwMode="auto">
            <a:xfrm>
              <a:off x="3288" y="1888"/>
              <a:ext cx="1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54" name="Line 30"/>
            <p:cNvSpPr>
              <a:spLocks noChangeShapeType="1"/>
            </p:cNvSpPr>
            <p:nvPr/>
          </p:nvSpPr>
          <p:spPr bwMode="auto">
            <a:xfrm>
              <a:off x="4558" y="1661"/>
              <a:ext cx="0" cy="227"/>
            </a:xfrm>
            <a:prstGeom prst="line">
              <a:avLst/>
            </a:prstGeom>
            <a:noFill/>
            <a:ln w="38100">
              <a:solidFill>
                <a:schemeClr val="tx1"/>
              </a:solidFill>
              <a:round/>
              <a:headEnd type="none" w="lg" len="lg"/>
              <a:tailEnd type="none" w="lg" len="lg"/>
            </a:ln>
            <a:effectLst/>
          </p:spPr>
          <p:txBody>
            <a:bodyPr/>
            <a:lstStyle/>
            <a:p>
              <a:endParaRPr lang="zh-CN" altLang="en-US"/>
            </a:p>
          </p:txBody>
        </p:sp>
      </p:grpSp>
      <p:sp>
        <p:nvSpPr>
          <p:cNvPr id="564255" name="Text Box 31"/>
          <p:cNvSpPr txBox="1">
            <a:spLocks noChangeArrowheads="1"/>
          </p:cNvSpPr>
          <p:nvPr/>
        </p:nvSpPr>
        <p:spPr bwMode="auto">
          <a:xfrm>
            <a:off x="3560763" y="4365625"/>
            <a:ext cx="863600" cy="457200"/>
          </a:xfrm>
          <a:prstGeom prst="rect">
            <a:avLst/>
          </a:prstGeom>
          <a:noFill/>
          <a:ln w="9525">
            <a:noFill/>
            <a:miter lim="800000"/>
          </a:ln>
          <a:effectLst/>
        </p:spPr>
        <p:txBody>
          <a:bodyPr>
            <a:spAutoFit/>
          </a:bodyPr>
          <a:lstStyle/>
          <a:p>
            <a:pPr>
              <a:spcBef>
                <a:spcPct val="50000"/>
              </a:spcBef>
            </a:pPr>
            <a:r>
              <a:rPr kumimoji="1" lang="zh-CN" altLang="en-US" sz="2400" b="1">
                <a:latin typeface="Times New Roman" pitchFamily="18" charset="0"/>
              </a:rPr>
              <a:t>比较</a:t>
            </a:r>
            <a:endParaRPr kumimoji="1" lang="zh-CN" altLang="en-US" sz="2400" b="1">
              <a:latin typeface="Times New Roman" pitchFamily="18" charset="0"/>
            </a:endParaRPr>
          </a:p>
        </p:txBody>
      </p:sp>
      <p:sp>
        <p:nvSpPr>
          <p:cNvPr id="564256" name="Line 32"/>
          <p:cNvSpPr>
            <a:spLocks noChangeShapeType="1"/>
          </p:cNvSpPr>
          <p:nvPr/>
        </p:nvSpPr>
        <p:spPr bwMode="auto">
          <a:xfrm flipV="1">
            <a:off x="3849688" y="2924175"/>
            <a:ext cx="504825" cy="504825"/>
          </a:xfrm>
          <a:prstGeom prst="line">
            <a:avLst/>
          </a:prstGeom>
          <a:noFill/>
          <a:ln w="9525">
            <a:solidFill>
              <a:schemeClr val="tx1"/>
            </a:solidFill>
            <a:prstDash val="dash"/>
            <a:round/>
            <a:tailEnd type="triangle" w="med" len="med"/>
          </a:ln>
          <a:effectLst/>
        </p:spPr>
        <p:txBody>
          <a:bodyPr/>
          <a:lstStyle/>
          <a:p>
            <a:endParaRPr lang="zh-CN" altLang="en-US"/>
          </a:p>
        </p:txBody>
      </p:sp>
      <p:sp>
        <p:nvSpPr>
          <p:cNvPr id="564257" name="Oval 33"/>
          <p:cNvSpPr>
            <a:spLocks noChangeArrowheads="1"/>
          </p:cNvSpPr>
          <p:nvPr/>
        </p:nvSpPr>
        <p:spPr bwMode="auto">
          <a:xfrm>
            <a:off x="5434013" y="2133600"/>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itchFamily="18" charset="0"/>
              </a:rPr>
              <a:t>E</a:t>
            </a:r>
            <a:endParaRPr kumimoji="1" lang="en-US" altLang="zh-CN" sz="2400" b="1">
              <a:latin typeface="Times New Roman" pitchFamily="18" charset="0"/>
            </a:endParaRPr>
          </a:p>
        </p:txBody>
      </p:sp>
      <p:sp>
        <p:nvSpPr>
          <p:cNvPr id="564258" name="Line 34"/>
          <p:cNvSpPr>
            <a:spLocks noChangeShapeType="1"/>
          </p:cNvSpPr>
          <p:nvPr/>
        </p:nvSpPr>
        <p:spPr bwMode="auto">
          <a:xfrm>
            <a:off x="4930775" y="2351088"/>
            <a:ext cx="503238" cy="0"/>
          </a:xfrm>
          <a:prstGeom prst="line">
            <a:avLst/>
          </a:prstGeom>
          <a:noFill/>
          <a:ln w="38100">
            <a:solidFill>
              <a:schemeClr val="tx1"/>
            </a:solidFill>
            <a:round/>
            <a:tailEnd type="triangle" w="lg" len="lg"/>
          </a:ln>
          <a:effectLst/>
        </p:spPr>
        <p:txBody>
          <a:bodyPr/>
          <a:lstStyle/>
          <a:p>
            <a:endParaRPr lang="zh-CN" altLang="en-US"/>
          </a:p>
        </p:txBody>
      </p:sp>
      <p:sp>
        <p:nvSpPr>
          <p:cNvPr id="564259" name="Oval 35"/>
          <p:cNvSpPr>
            <a:spLocks noChangeArrowheads="1"/>
          </p:cNvSpPr>
          <p:nvPr/>
        </p:nvSpPr>
        <p:spPr bwMode="auto">
          <a:xfrm>
            <a:off x="7593013" y="2060575"/>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itchFamily="18" charset="0"/>
              </a:rPr>
              <a:t>D</a:t>
            </a:r>
            <a:endParaRPr kumimoji="1" lang="en-US" altLang="zh-CN" sz="2400" b="1">
              <a:latin typeface="Times New Roman" pitchFamily="18" charset="0"/>
            </a:endParaRPr>
          </a:p>
        </p:txBody>
      </p:sp>
      <p:sp>
        <p:nvSpPr>
          <p:cNvPr id="564260" name="Line 36"/>
          <p:cNvSpPr>
            <a:spLocks noChangeShapeType="1"/>
          </p:cNvSpPr>
          <p:nvPr/>
        </p:nvSpPr>
        <p:spPr bwMode="auto">
          <a:xfrm>
            <a:off x="5865813" y="2349500"/>
            <a:ext cx="503237" cy="0"/>
          </a:xfrm>
          <a:prstGeom prst="line">
            <a:avLst/>
          </a:prstGeom>
          <a:noFill/>
          <a:ln w="38100">
            <a:solidFill>
              <a:schemeClr val="tx1"/>
            </a:solidFill>
            <a:round/>
            <a:tailEnd type="triangle" w="lg" len="lg"/>
          </a:ln>
          <a:effectLst/>
        </p:spPr>
        <p:txBody>
          <a:bodyPr/>
          <a:lstStyle/>
          <a:p>
            <a:endParaRPr lang="zh-CN" altLang="en-US"/>
          </a:p>
        </p:txBody>
      </p:sp>
      <p:grpSp>
        <p:nvGrpSpPr>
          <p:cNvPr id="6" name="Group 37"/>
          <p:cNvGrpSpPr/>
          <p:nvPr/>
        </p:nvGrpSpPr>
        <p:grpSpPr bwMode="auto">
          <a:xfrm>
            <a:off x="179512" y="2467223"/>
            <a:ext cx="1296987" cy="1393825"/>
            <a:chOff x="158" y="1389"/>
            <a:chExt cx="817" cy="878"/>
          </a:xfrm>
        </p:grpSpPr>
        <p:pic>
          <p:nvPicPr>
            <p:cNvPr id="564262" name="Picture 38" descr="J0292020"/>
            <p:cNvPicPr>
              <a:picLocks noChangeAspect="1" noChangeArrowheads="1"/>
            </p:cNvPicPr>
            <p:nvPr/>
          </p:nvPicPr>
          <p:blipFill>
            <a:blip r:embed="rId1"/>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Bob</a:t>
              </a:r>
              <a:endParaRPr kumimoji="1" lang="en-US" altLang="zh-CN" sz="2400" b="1">
                <a:latin typeface="Times New Roman" pitchFamily="18" charset="0"/>
              </a:endParaRPr>
            </a:p>
          </p:txBody>
        </p:sp>
      </p:grpSp>
      <p:grpSp>
        <p:nvGrpSpPr>
          <p:cNvPr id="7" name="Group 40"/>
          <p:cNvGrpSpPr/>
          <p:nvPr/>
        </p:nvGrpSpPr>
        <p:grpSpPr bwMode="auto">
          <a:xfrm>
            <a:off x="7956550" y="2492896"/>
            <a:ext cx="1187450" cy="1322387"/>
            <a:chOff x="5012" y="1434"/>
            <a:chExt cx="748" cy="833"/>
          </a:xfrm>
        </p:grpSpPr>
        <p:pic>
          <p:nvPicPr>
            <p:cNvPr id="564265" name="Picture 41" descr="J0195384"/>
            <p:cNvPicPr>
              <a:picLocks noChangeAspect="1" noChangeArrowheads="1"/>
            </p:cNvPicPr>
            <p:nvPr/>
          </p:nvPicPr>
          <p:blipFill>
            <a:blip r:embed="rId2"/>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Alice</a:t>
              </a:r>
              <a:endParaRPr kumimoji="1" lang="en-US" altLang="zh-CN" sz="2400" b="1">
                <a:latin typeface="Times New Roman" pitchFamily="18" charset="0"/>
              </a:endParaRPr>
            </a:p>
          </p:txBody>
        </p:sp>
      </p:grpSp>
      <p:sp>
        <p:nvSpPr>
          <p:cNvPr id="564267" name="Rectangle 43"/>
          <p:cNvSpPr>
            <a:spLocks noChangeArrowheads="1"/>
          </p:cNvSpPr>
          <p:nvPr/>
        </p:nvSpPr>
        <p:spPr bwMode="auto">
          <a:xfrm>
            <a:off x="1474589" y="5301208"/>
            <a:ext cx="3673475" cy="1268412"/>
          </a:xfrm>
          <a:prstGeom prst="rect">
            <a:avLst/>
          </a:prstGeom>
          <a:solidFill>
            <a:srgbClr val="FFFF00"/>
          </a:solidFill>
          <a:ln w="9525" algn="ctr">
            <a:noFill/>
            <a:miter lim="800000"/>
          </a:ln>
          <a:effectLst/>
        </p:spPr>
        <p:txBody>
          <a:bodyPr wrap="none" anchor="ctr"/>
          <a:lstStyle/>
          <a:p>
            <a:pPr algn="ctr"/>
            <a:r>
              <a:rPr kumimoji="1" lang="zh-CN" altLang="en-US" sz="2400" b="1">
                <a:solidFill>
                  <a:srgbClr val="000066"/>
                </a:solidFill>
                <a:latin typeface="Times New Roman" pitchFamily="18" charset="0"/>
              </a:rPr>
              <a:t>提供</a:t>
            </a:r>
            <a:r>
              <a:rPr kumimoji="1" lang="zh-CN" altLang="en-US" sz="2400" b="1" smtClean="0">
                <a:solidFill>
                  <a:srgbClr val="000066"/>
                </a:solidFill>
                <a:latin typeface="Times New Roman" pitchFamily="18" charset="0"/>
              </a:rPr>
              <a:t>认证</a:t>
            </a:r>
            <a:endParaRPr kumimoji="1" lang="en-US" altLang="zh-CN" sz="2400" b="1" smtClean="0">
              <a:solidFill>
                <a:srgbClr val="000066"/>
              </a:solidFill>
              <a:latin typeface="Times New Roman" pitchFamily="18" charset="0"/>
            </a:endParaRPr>
          </a:p>
          <a:p>
            <a:pPr algn="ctr"/>
            <a:r>
              <a:rPr kumimoji="1" lang="zh-CN" altLang="en-US" sz="2400" b="1" smtClean="0">
                <a:solidFill>
                  <a:srgbClr val="000066"/>
                </a:solidFill>
                <a:latin typeface="Times New Roman" pitchFamily="18" charset="0"/>
              </a:rPr>
              <a:t>提供签名</a:t>
            </a:r>
            <a:endParaRPr kumimoji="1" lang="zh-CN" altLang="en-US" sz="2800" b="1">
              <a:solidFill>
                <a:srgbClr val="000066"/>
              </a:solidFill>
              <a:latin typeface="Times New Roman" pitchFamily="18" charset="0"/>
            </a:endParaRPr>
          </a:p>
          <a:p>
            <a:pPr algn="ctr"/>
            <a:r>
              <a:rPr kumimoji="1" lang="zh-CN" altLang="en-US" sz="2400" b="1">
                <a:solidFill>
                  <a:srgbClr val="000066"/>
                </a:solidFill>
                <a:latin typeface="Times New Roman" pitchFamily="18" charset="0"/>
              </a:rPr>
              <a:t>提供保密</a:t>
            </a:r>
            <a:endParaRPr kumimoji="1" lang="zh-CN" altLang="en-US" sz="2400" b="1">
              <a:solidFill>
                <a:srgbClr val="000066"/>
              </a:solidFill>
              <a:latin typeface="Times New Roman" pitchFamily="18" charset="0"/>
            </a:endParaRPr>
          </a:p>
        </p:txBody>
      </p:sp>
      <p:sp>
        <p:nvSpPr>
          <p:cNvPr id="564268" name="Line 44"/>
          <p:cNvSpPr>
            <a:spLocks noChangeShapeType="1"/>
          </p:cNvSpPr>
          <p:nvPr/>
        </p:nvSpPr>
        <p:spPr bwMode="auto">
          <a:xfrm flipH="1">
            <a:off x="7808913" y="1412875"/>
            <a:ext cx="0" cy="647700"/>
          </a:xfrm>
          <a:prstGeom prst="line">
            <a:avLst/>
          </a:prstGeom>
          <a:noFill/>
          <a:ln w="38100">
            <a:solidFill>
              <a:schemeClr val="tx1"/>
            </a:solidFill>
            <a:round/>
            <a:tailEnd type="triangle" w="lg" len="lg"/>
          </a:ln>
          <a:effectLst/>
        </p:spPr>
        <p:txBody>
          <a:bodyPr/>
          <a:lstStyle/>
          <a:p>
            <a:endParaRPr lang="zh-CN" altLang="en-US"/>
          </a:p>
        </p:txBody>
      </p:sp>
      <p:sp>
        <p:nvSpPr>
          <p:cNvPr id="564269" name="Text Box 45"/>
          <p:cNvSpPr txBox="1">
            <a:spLocks noChangeArrowheads="1"/>
          </p:cNvSpPr>
          <p:nvPr/>
        </p:nvSpPr>
        <p:spPr bwMode="auto">
          <a:xfrm>
            <a:off x="7737475" y="1196975"/>
            <a:ext cx="649288"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564270" name="Rectangle 46"/>
          <p:cNvSpPr>
            <a:spLocks noChangeArrowheads="1"/>
          </p:cNvSpPr>
          <p:nvPr/>
        </p:nvSpPr>
        <p:spPr bwMode="auto">
          <a:xfrm>
            <a:off x="6442075" y="1916113"/>
            <a:ext cx="647700" cy="1081087"/>
          </a:xfrm>
          <a:prstGeom prst="rect">
            <a:avLst/>
          </a:prstGeom>
          <a:solidFill>
            <a:srgbClr val="969696"/>
          </a:solidFill>
          <a:ln w="9525">
            <a:solidFill>
              <a:schemeClr val="tx1"/>
            </a:solidFill>
            <a:miter lim="800000"/>
          </a:ln>
          <a:effectLst/>
        </p:spPr>
        <p:txBody>
          <a:bodyPr wrap="none" anchor="ctr"/>
          <a:lstStyle/>
          <a:p>
            <a:pPr algn="ctr"/>
            <a:r>
              <a:rPr kumimoji="1" lang="en-US" altLang="zh-CN" sz="2400" b="1">
                <a:latin typeface="Times New Roman" pitchFamily="18" charset="0"/>
              </a:rPr>
              <a:t>M</a:t>
            </a:r>
            <a:endParaRPr kumimoji="1" lang="en-US" altLang="zh-CN" sz="2400" b="1">
              <a:latin typeface="Times New Roman" pitchFamily="18" charset="0"/>
            </a:endParaRPr>
          </a:p>
        </p:txBody>
      </p:sp>
      <p:sp>
        <p:nvSpPr>
          <p:cNvPr id="564271" name="Line 47"/>
          <p:cNvSpPr>
            <a:spLocks noChangeShapeType="1"/>
          </p:cNvSpPr>
          <p:nvPr/>
        </p:nvSpPr>
        <p:spPr bwMode="auto">
          <a:xfrm>
            <a:off x="7089775" y="2349500"/>
            <a:ext cx="503238" cy="0"/>
          </a:xfrm>
          <a:prstGeom prst="line">
            <a:avLst/>
          </a:prstGeom>
          <a:noFill/>
          <a:ln w="38100">
            <a:solidFill>
              <a:schemeClr val="tx1"/>
            </a:solidFill>
            <a:round/>
            <a:tailEnd type="triangle" w="lg" len="lg"/>
          </a:ln>
          <a:effectLst/>
        </p:spPr>
        <p:txBody>
          <a:bodyPr/>
          <a:lstStyle/>
          <a:p>
            <a:endParaRPr lang="zh-CN" altLang="en-US"/>
          </a:p>
        </p:txBody>
      </p:sp>
      <p:sp>
        <p:nvSpPr>
          <p:cNvPr id="564272" name="Rectangle 48"/>
          <p:cNvSpPr>
            <a:spLocks noChangeArrowheads="1"/>
          </p:cNvSpPr>
          <p:nvPr/>
        </p:nvSpPr>
        <p:spPr bwMode="auto">
          <a:xfrm>
            <a:off x="6442075" y="4005263"/>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itchFamily="18" charset="0"/>
              </a:rPr>
              <a:t>M</a:t>
            </a:r>
            <a:endParaRPr kumimoji="1" lang="en-US" altLang="zh-CN" sz="2400" b="1">
              <a:latin typeface="Times New Roman" pitchFamily="18" charset="0"/>
            </a:endParaRPr>
          </a:p>
        </p:txBody>
      </p:sp>
      <p:sp>
        <p:nvSpPr>
          <p:cNvPr id="564273" name="Rectangle 49"/>
          <p:cNvSpPr>
            <a:spLocks noChangeArrowheads="1"/>
          </p:cNvSpPr>
          <p:nvPr/>
        </p:nvSpPr>
        <p:spPr bwMode="auto">
          <a:xfrm>
            <a:off x="6442075" y="4868863"/>
            <a:ext cx="647700" cy="288925"/>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latin typeface="Times New Roman" pitchFamily="18" charset="0"/>
            </a:endParaRPr>
          </a:p>
        </p:txBody>
      </p:sp>
      <p:sp>
        <p:nvSpPr>
          <p:cNvPr id="564274" name="Oval 50"/>
          <p:cNvSpPr>
            <a:spLocks noChangeArrowheads="1"/>
          </p:cNvSpPr>
          <p:nvPr/>
        </p:nvSpPr>
        <p:spPr bwMode="auto">
          <a:xfrm>
            <a:off x="2768600" y="2852738"/>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itchFamily="18" charset="0"/>
              </a:rPr>
              <a:t>D</a:t>
            </a:r>
            <a:endParaRPr kumimoji="1" lang="en-US" altLang="zh-CN" sz="2400" b="1">
              <a:latin typeface="Times New Roman" pitchFamily="18" charset="0"/>
            </a:endParaRPr>
          </a:p>
        </p:txBody>
      </p:sp>
      <p:sp>
        <p:nvSpPr>
          <p:cNvPr id="564275" name="Line 51"/>
          <p:cNvSpPr>
            <a:spLocks noChangeShapeType="1"/>
          </p:cNvSpPr>
          <p:nvPr/>
        </p:nvSpPr>
        <p:spPr bwMode="auto">
          <a:xfrm flipH="1" flipV="1">
            <a:off x="2986088" y="3286125"/>
            <a:ext cx="1587" cy="576263"/>
          </a:xfrm>
          <a:prstGeom prst="line">
            <a:avLst/>
          </a:prstGeom>
          <a:noFill/>
          <a:ln w="38100">
            <a:solidFill>
              <a:schemeClr val="tx1"/>
            </a:solidFill>
            <a:round/>
            <a:tailEnd type="triangle" w="lg" len="lg"/>
          </a:ln>
          <a:effectLst/>
        </p:spPr>
        <p:txBody>
          <a:bodyPr/>
          <a:lstStyle/>
          <a:p>
            <a:endParaRPr lang="zh-CN" altLang="en-US"/>
          </a:p>
        </p:txBody>
      </p:sp>
      <p:sp>
        <p:nvSpPr>
          <p:cNvPr id="564276" name="Text Box 52"/>
          <p:cNvSpPr txBox="1">
            <a:spLocks noChangeArrowheads="1"/>
          </p:cNvSpPr>
          <p:nvPr/>
        </p:nvSpPr>
        <p:spPr bwMode="auto">
          <a:xfrm>
            <a:off x="2841625" y="3789363"/>
            <a:ext cx="649288"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K’</a:t>
            </a:r>
            <a:r>
              <a:rPr kumimoji="1" lang="en-US" altLang="zh-CN" sz="2400" b="1" baseline="-25000">
                <a:latin typeface="Times New Roman" pitchFamily="18" charset="0"/>
              </a:rPr>
              <a:t>b</a:t>
            </a:r>
            <a:endParaRPr kumimoji="1" lang="en-US" altLang="zh-CN" sz="2400" b="1" baseline="-25000">
              <a:latin typeface="Times New Roman" pitchFamily="18" charset="0"/>
            </a:endParaRPr>
          </a:p>
        </p:txBody>
      </p:sp>
      <p:sp>
        <p:nvSpPr>
          <p:cNvPr id="564277" name="Line 53"/>
          <p:cNvSpPr>
            <a:spLocks noChangeShapeType="1"/>
          </p:cNvSpPr>
          <p:nvPr/>
        </p:nvSpPr>
        <p:spPr bwMode="auto">
          <a:xfrm>
            <a:off x="2408238" y="3141663"/>
            <a:ext cx="431800" cy="0"/>
          </a:xfrm>
          <a:prstGeom prst="line">
            <a:avLst/>
          </a:prstGeom>
          <a:noFill/>
          <a:ln w="38100">
            <a:solidFill>
              <a:schemeClr val="tx1"/>
            </a:solidFill>
            <a:round/>
            <a:tailEnd type="triangle" w="lg" len="lg"/>
          </a:ln>
          <a:effectLst/>
        </p:spPr>
        <p:txBody>
          <a:bodyPr/>
          <a:lstStyle/>
          <a:p>
            <a:endParaRPr lang="zh-CN" altLang="en-US"/>
          </a:p>
        </p:txBody>
      </p:sp>
      <p:sp>
        <p:nvSpPr>
          <p:cNvPr id="564278" name="Oval 54"/>
          <p:cNvSpPr>
            <a:spLocks noChangeArrowheads="1"/>
          </p:cNvSpPr>
          <p:nvPr/>
        </p:nvSpPr>
        <p:spPr bwMode="auto">
          <a:xfrm>
            <a:off x="5434013" y="4797425"/>
            <a:ext cx="431800"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itchFamily="18" charset="0"/>
              </a:rPr>
              <a:t>E</a:t>
            </a:r>
            <a:endParaRPr kumimoji="1" lang="en-US" altLang="zh-CN" sz="2400" b="1">
              <a:latin typeface="Times New Roman" pitchFamily="18" charset="0"/>
            </a:endParaRPr>
          </a:p>
        </p:txBody>
      </p:sp>
      <p:sp>
        <p:nvSpPr>
          <p:cNvPr id="564279" name="Line 55"/>
          <p:cNvSpPr>
            <a:spLocks noChangeShapeType="1"/>
          </p:cNvSpPr>
          <p:nvPr/>
        </p:nvSpPr>
        <p:spPr bwMode="auto">
          <a:xfrm>
            <a:off x="5865813" y="5013325"/>
            <a:ext cx="574675" cy="1588"/>
          </a:xfrm>
          <a:prstGeom prst="line">
            <a:avLst/>
          </a:prstGeom>
          <a:noFill/>
          <a:ln w="38100">
            <a:solidFill>
              <a:schemeClr val="tx1"/>
            </a:solidFill>
            <a:round/>
            <a:headEnd type="triangle" w="lg" len="lg"/>
            <a:tailEnd type="none" w="lg" len="lg"/>
          </a:ln>
          <a:effectLst/>
        </p:spPr>
        <p:txBody>
          <a:bodyPr/>
          <a:lstStyle/>
          <a:p>
            <a:endParaRPr lang="zh-CN" altLang="en-US"/>
          </a:p>
        </p:txBody>
      </p:sp>
      <p:grpSp>
        <p:nvGrpSpPr>
          <p:cNvPr id="8" name="Group 56"/>
          <p:cNvGrpSpPr/>
          <p:nvPr/>
        </p:nvGrpSpPr>
        <p:grpSpPr bwMode="auto">
          <a:xfrm>
            <a:off x="4065588" y="4075113"/>
            <a:ext cx="1404937" cy="361950"/>
            <a:chOff x="2336" y="2567"/>
            <a:chExt cx="885" cy="228"/>
          </a:xfrm>
        </p:grpSpPr>
        <p:sp>
          <p:nvSpPr>
            <p:cNvPr id="564281" name="Line 57"/>
            <p:cNvSpPr>
              <a:spLocks noChangeShapeType="1"/>
            </p:cNvSpPr>
            <p:nvPr/>
          </p:nvSpPr>
          <p:spPr bwMode="auto">
            <a:xfrm>
              <a:off x="2336" y="2567"/>
              <a:ext cx="885" cy="1"/>
            </a:xfrm>
            <a:prstGeom prst="line">
              <a:avLst/>
            </a:prstGeom>
            <a:noFill/>
            <a:ln w="38100">
              <a:solidFill>
                <a:schemeClr val="tx1"/>
              </a:solidFill>
              <a:round/>
              <a:tailEnd type="none" w="lg" len="lg"/>
            </a:ln>
            <a:effectLst/>
          </p:spPr>
          <p:txBody>
            <a:bodyPr/>
            <a:lstStyle/>
            <a:p>
              <a:endParaRPr lang="zh-CN" altLang="en-US"/>
            </a:p>
          </p:txBody>
        </p:sp>
        <p:sp>
          <p:nvSpPr>
            <p:cNvPr id="564282" name="Line 58"/>
            <p:cNvSpPr>
              <a:spLocks noChangeShapeType="1"/>
            </p:cNvSpPr>
            <p:nvPr/>
          </p:nvSpPr>
          <p:spPr bwMode="auto">
            <a:xfrm>
              <a:off x="2336" y="2568"/>
              <a:ext cx="0" cy="227"/>
            </a:xfrm>
            <a:prstGeom prst="line">
              <a:avLst/>
            </a:prstGeom>
            <a:noFill/>
            <a:ln w="38100">
              <a:solidFill>
                <a:schemeClr val="tx1"/>
              </a:solidFill>
              <a:round/>
              <a:tailEnd type="triangle" w="lg" len="lg"/>
            </a:ln>
            <a:effectLst/>
          </p:spPr>
          <p:txBody>
            <a:bodyPr/>
            <a:lstStyle/>
            <a:p>
              <a:endParaRPr lang="zh-CN" altLang="en-US"/>
            </a:p>
          </p:txBody>
        </p:sp>
      </p:grpSp>
      <p:sp>
        <p:nvSpPr>
          <p:cNvPr id="564283" name="Line 59"/>
          <p:cNvSpPr>
            <a:spLocks noChangeShapeType="1"/>
          </p:cNvSpPr>
          <p:nvPr/>
        </p:nvSpPr>
        <p:spPr bwMode="auto">
          <a:xfrm>
            <a:off x="5865813" y="4076700"/>
            <a:ext cx="576262"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84" name="Line 60"/>
          <p:cNvSpPr>
            <a:spLocks noChangeShapeType="1"/>
          </p:cNvSpPr>
          <p:nvPr/>
        </p:nvSpPr>
        <p:spPr bwMode="auto">
          <a:xfrm flipH="1" flipV="1">
            <a:off x="5649913" y="5230813"/>
            <a:ext cx="1587" cy="576262"/>
          </a:xfrm>
          <a:prstGeom prst="line">
            <a:avLst/>
          </a:prstGeom>
          <a:noFill/>
          <a:ln w="38100">
            <a:solidFill>
              <a:schemeClr val="tx1"/>
            </a:solidFill>
            <a:round/>
            <a:tailEnd type="triangle" w="lg" len="lg"/>
          </a:ln>
          <a:effectLst/>
        </p:spPr>
        <p:txBody>
          <a:bodyPr/>
          <a:lstStyle/>
          <a:p>
            <a:endParaRPr lang="zh-CN" altLang="en-US"/>
          </a:p>
        </p:txBody>
      </p:sp>
      <p:sp>
        <p:nvSpPr>
          <p:cNvPr id="564285" name="Text Box 61"/>
          <p:cNvSpPr txBox="1">
            <a:spLocks noChangeArrowheads="1"/>
          </p:cNvSpPr>
          <p:nvPr/>
        </p:nvSpPr>
        <p:spPr bwMode="auto">
          <a:xfrm>
            <a:off x="5505450" y="5734050"/>
            <a:ext cx="649288"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K</a:t>
            </a:r>
            <a:r>
              <a:rPr kumimoji="1" lang="en-US" altLang="zh-CN" sz="2400" b="1" baseline="-25000">
                <a:latin typeface="Times New Roman" pitchFamily="18" charset="0"/>
              </a:rPr>
              <a:t>b</a:t>
            </a:r>
            <a:endParaRPr kumimoji="1" lang="en-US" altLang="zh-CN" sz="2400" b="1" baseline="-25000">
              <a:latin typeface="Times New Roman" pitchFamily="18" charset="0"/>
            </a:endParaRPr>
          </a:p>
        </p:txBody>
      </p:sp>
      <p:sp>
        <p:nvSpPr>
          <p:cNvPr id="564286" name="Text Box 62"/>
          <p:cNvSpPr txBox="1">
            <a:spLocks noChangeArrowheads="1"/>
          </p:cNvSpPr>
          <p:nvPr/>
        </p:nvSpPr>
        <p:spPr bwMode="auto">
          <a:xfrm>
            <a:off x="5360988" y="3357563"/>
            <a:ext cx="2519362"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E</a:t>
            </a:r>
            <a:r>
              <a:rPr kumimoji="1" lang="en-US" altLang="zh-CN" sz="2400" b="1" baseline="-25000">
                <a:latin typeface="Times New Roman" pitchFamily="18" charset="0"/>
              </a:rPr>
              <a:t>k</a:t>
            </a:r>
            <a:r>
              <a:rPr kumimoji="1" lang="en-US" altLang="zh-CN" sz="2400" b="1">
                <a:latin typeface="Times New Roman" pitchFamily="18" charset="0"/>
              </a:rPr>
              <a:t>(M|D</a:t>
            </a:r>
            <a:r>
              <a:rPr kumimoji="1" lang="en-US" altLang="zh-CN" sz="2400" b="1" baseline="-25000">
                <a:latin typeface="Times New Roman" pitchFamily="18" charset="0"/>
              </a:rPr>
              <a:t>K’b</a:t>
            </a:r>
            <a:r>
              <a:rPr kumimoji="1" lang="en-US" altLang="zh-CN" sz="2400" b="1">
                <a:latin typeface="Times New Roman" pitchFamily="18" charset="0"/>
              </a:rPr>
              <a:t>(H(M))</a:t>
            </a:r>
            <a:endParaRPr kumimoji="1" lang="en-US" altLang="zh-CN" sz="2400" b="1">
              <a:latin typeface="Times New Roman" pitchFamily="18" charset="0"/>
            </a:endParaRPr>
          </a:p>
        </p:txBody>
      </p:sp>
      <p:sp>
        <p:nvSpPr>
          <p:cNvPr id="564287" name="Line 63"/>
          <p:cNvSpPr>
            <a:spLocks noChangeShapeType="1"/>
          </p:cNvSpPr>
          <p:nvPr/>
        </p:nvSpPr>
        <p:spPr bwMode="auto">
          <a:xfrm flipV="1">
            <a:off x="6297613" y="2852738"/>
            <a:ext cx="504825" cy="504825"/>
          </a:xfrm>
          <a:prstGeom prst="line">
            <a:avLst/>
          </a:prstGeom>
          <a:noFill/>
          <a:ln w="9525">
            <a:solidFill>
              <a:schemeClr val="tx1"/>
            </a:solidFill>
            <a:prstDash val="dash"/>
            <a:round/>
            <a:tailEnd type="triangle" w="med" len="me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232"/>
                                        </p:tgtEl>
                                        <p:attrNameLst>
                                          <p:attrName>style.visibility</p:attrName>
                                        </p:attrNameLst>
                                      </p:cBhvr>
                                      <p:to>
                                        <p:strVal val="visible"/>
                                      </p:to>
                                    </p:set>
                                    <p:anim calcmode="lin" valueType="num">
                                      <p:cBhvr additive="base">
                                        <p:cTn id="7" dur="500" fill="hold"/>
                                        <p:tgtEl>
                                          <p:spTgt spid="564232"/>
                                        </p:tgtEl>
                                        <p:attrNameLst>
                                          <p:attrName>ppt_x</p:attrName>
                                        </p:attrNameLst>
                                      </p:cBhvr>
                                      <p:tavLst>
                                        <p:tav tm="0">
                                          <p:val>
                                            <p:strVal val="0-#ppt_w/2"/>
                                          </p:val>
                                        </p:tav>
                                        <p:tav tm="100000">
                                          <p:val>
                                            <p:strVal val="#ppt_x"/>
                                          </p:val>
                                        </p:tav>
                                      </p:tavLst>
                                    </p:anim>
                                    <p:anim calcmode="lin" valueType="num">
                                      <p:cBhvr additive="base">
                                        <p:cTn id="8" dur="500" fill="hold"/>
                                        <p:tgtEl>
                                          <p:spTgt spid="5642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64240"/>
                                        </p:tgtEl>
                                        <p:attrNameLst>
                                          <p:attrName>style.visibility</p:attrName>
                                        </p:attrNameLst>
                                      </p:cBhvr>
                                      <p:to>
                                        <p:strVal val="visible"/>
                                      </p:to>
                                    </p:set>
                                    <p:anim calcmode="lin" valueType="num">
                                      <p:cBhvr additive="base">
                                        <p:cTn id="17" dur="500" fill="hold"/>
                                        <p:tgtEl>
                                          <p:spTgt spid="564240"/>
                                        </p:tgtEl>
                                        <p:attrNameLst>
                                          <p:attrName>ppt_x</p:attrName>
                                        </p:attrNameLst>
                                      </p:cBhvr>
                                      <p:tavLst>
                                        <p:tav tm="0">
                                          <p:val>
                                            <p:strVal val="0-#ppt_w/2"/>
                                          </p:val>
                                        </p:tav>
                                        <p:tav tm="100000">
                                          <p:val>
                                            <p:strVal val="#ppt_x"/>
                                          </p:val>
                                        </p:tav>
                                      </p:tavLst>
                                    </p:anim>
                                    <p:anim calcmode="lin" valueType="num">
                                      <p:cBhvr additive="base">
                                        <p:cTn id="18" dur="500" fill="hold"/>
                                        <p:tgtEl>
                                          <p:spTgt spid="5642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77"/>
                                        </p:tgtEl>
                                        <p:attrNameLst>
                                          <p:attrName>style.visibility</p:attrName>
                                        </p:attrNameLst>
                                      </p:cBhvr>
                                      <p:to>
                                        <p:strVal val="visible"/>
                                      </p:to>
                                    </p:set>
                                    <p:anim calcmode="lin" valueType="num">
                                      <p:cBhvr additive="base">
                                        <p:cTn id="23" dur="500" fill="hold"/>
                                        <p:tgtEl>
                                          <p:spTgt spid="564277"/>
                                        </p:tgtEl>
                                        <p:attrNameLst>
                                          <p:attrName>ppt_x</p:attrName>
                                        </p:attrNameLst>
                                      </p:cBhvr>
                                      <p:tavLst>
                                        <p:tav tm="0">
                                          <p:val>
                                            <p:strVal val="0-#ppt_w/2"/>
                                          </p:val>
                                        </p:tav>
                                        <p:tav tm="100000">
                                          <p:val>
                                            <p:strVal val="#ppt_x"/>
                                          </p:val>
                                        </p:tav>
                                      </p:tavLst>
                                    </p:anim>
                                    <p:anim calcmode="lin" valueType="num">
                                      <p:cBhvr additive="base">
                                        <p:cTn id="24" dur="500" fill="hold"/>
                                        <p:tgtEl>
                                          <p:spTgt spid="564277"/>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4275"/>
                                        </p:tgtEl>
                                        <p:attrNameLst>
                                          <p:attrName>style.visibility</p:attrName>
                                        </p:attrNameLst>
                                      </p:cBhvr>
                                      <p:to>
                                        <p:strVal val="visible"/>
                                      </p:to>
                                    </p:set>
                                    <p:anim calcmode="lin" valueType="num">
                                      <p:cBhvr additive="base">
                                        <p:cTn id="27" dur="500" fill="hold"/>
                                        <p:tgtEl>
                                          <p:spTgt spid="564275"/>
                                        </p:tgtEl>
                                        <p:attrNameLst>
                                          <p:attrName>ppt_x</p:attrName>
                                        </p:attrNameLst>
                                      </p:cBhvr>
                                      <p:tavLst>
                                        <p:tav tm="0">
                                          <p:val>
                                            <p:strVal val="#ppt_x"/>
                                          </p:val>
                                        </p:tav>
                                        <p:tav tm="100000">
                                          <p:val>
                                            <p:strVal val="#ppt_x"/>
                                          </p:val>
                                        </p:tav>
                                      </p:tavLst>
                                    </p:anim>
                                    <p:anim calcmode="lin" valueType="num">
                                      <p:cBhvr additive="base">
                                        <p:cTn id="28" dur="500" fill="hold"/>
                                        <p:tgtEl>
                                          <p:spTgt spid="5642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4276"/>
                                        </p:tgtEl>
                                        <p:attrNameLst>
                                          <p:attrName>style.visibility</p:attrName>
                                        </p:attrNameLst>
                                      </p:cBhvr>
                                      <p:to>
                                        <p:strVal val="visible"/>
                                      </p:to>
                                    </p:set>
                                    <p:anim calcmode="lin" valueType="num">
                                      <p:cBhvr additive="base">
                                        <p:cTn id="31" dur="500" fill="hold"/>
                                        <p:tgtEl>
                                          <p:spTgt spid="564276"/>
                                        </p:tgtEl>
                                        <p:attrNameLst>
                                          <p:attrName>ppt_x</p:attrName>
                                        </p:attrNameLst>
                                      </p:cBhvr>
                                      <p:tavLst>
                                        <p:tav tm="0">
                                          <p:val>
                                            <p:strVal val="#ppt_x"/>
                                          </p:val>
                                        </p:tav>
                                        <p:tav tm="100000">
                                          <p:val>
                                            <p:strVal val="#ppt_x"/>
                                          </p:val>
                                        </p:tav>
                                      </p:tavLst>
                                    </p:anim>
                                    <p:anim calcmode="lin" valueType="num">
                                      <p:cBhvr additive="base">
                                        <p:cTn id="32" dur="500" fill="hold"/>
                                        <p:tgtEl>
                                          <p:spTgt spid="56427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564274"/>
                                        </p:tgtEl>
                                        <p:attrNameLst>
                                          <p:attrName>style.visibility</p:attrName>
                                        </p:attrNameLst>
                                      </p:cBhvr>
                                      <p:to>
                                        <p:strVal val="visible"/>
                                      </p:to>
                                    </p:set>
                                    <p:animEffect transition="in" filter="box(in)">
                                      <p:cBhvr>
                                        <p:cTn id="36" dur="500"/>
                                        <p:tgtEl>
                                          <p:spTgt spid="56427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64233"/>
                                        </p:tgtEl>
                                        <p:attrNameLst>
                                          <p:attrName>style.visibility</p:attrName>
                                        </p:attrNameLst>
                                      </p:cBhvr>
                                      <p:to>
                                        <p:strVal val="visible"/>
                                      </p:to>
                                    </p:set>
                                    <p:anim calcmode="lin" valueType="num">
                                      <p:cBhvr additive="base">
                                        <p:cTn id="41" dur="500" fill="hold"/>
                                        <p:tgtEl>
                                          <p:spTgt spid="564233"/>
                                        </p:tgtEl>
                                        <p:attrNameLst>
                                          <p:attrName>ppt_x</p:attrName>
                                        </p:attrNameLst>
                                      </p:cBhvr>
                                      <p:tavLst>
                                        <p:tav tm="0">
                                          <p:val>
                                            <p:strVal val="0-#ppt_w/2"/>
                                          </p:val>
                                        </p:tav>
                                        <p:tav tm="100000">
                                          <p:val>
                                            <p:strVal val="#ppt_x"/>
                                          </p:val>
                                        </p:tav>
                                      </p:tavLst>
                                    </p:anim>
                                    <p:anim calcmode="lin" valueType="num">
                                      <p:cBhvr additive="base">
                                        <p:cTn id="42" dur="500" fill="hold"/>
                                        <p:tgtEl>
                                          <p:spTgt spid="564233"/>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0-#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564234"/>
                                        </p:tgtEl>
                                        <p:attrNameLst>
                                          <p:attrName>style.visibility</p:attrName>
                                        </p:attrNameLst>
                                      </p:cBhvr>
                                      <p:to>
                                        <p:strVal val="visible"/>
                                      </p:to>
                                    </p:set>
                                    <p:animEffect transition="in" filter="box(in)">
                                      <p:cBhvr>
                                        <p:cTn id="50" dur="500"/>
                                        <p:tgtEl>
                                          <p:spTgt spid="56423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4237"/>
                                        </p:tgtEl>
                                        <p:attrNameLst>
                                          <p:attrName>style.visibility</p:attrName>
                                        </p:attrNameLst>
                                      </p:cBhvr>
                                      <p:to>
                                        <p:strVal val="visible"/>
                                      </p:to>
                                    </p:set>
                                    <p:anim calcmode="lin" valueType="num">
                                      <p:cBhvr additive="base">
                                        <p:cTn id="55" dur="500" fill="hold"/>
                                        <p:tgtEl>
                                          <p:spTgt spid="564237"/>
                                        </p:tgtEl>
                                        <p:attrNameLst>
                                          <p:attrName>ppt_x</p:attrName>
                                        </p:attrNameLst>
                                      </p:cBhvr>
                                      <p:tavLst>
                                        <p:tav tm="0">
                                          <p:val>
                                            <p:strVal val="0-#ppt_w/2"/>
                                          </p:val>
                                        </p:tav>
                                        <p:tav tm="100000">
                                          <p:val>
                                            <p:strVal val="#ppt_x"/>
                                          </p:val>
                                        </p:tav>
                                      </p:tavLst>
                                    </p:anim>
                                    <p:anim calcmode="lin" valueType="num">
                                      <p:cBhvr additive="base">
                                        <p:cTn id="56" dur="500" fill="hold"/>
                                        <p:tgtEl>
                                          <p:spTgt spid="56423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64247"/>
                                        </p:tgtEl>
                                        <p:attrNameLst>
                                          <p:attrName>style.visibility</p:attrName>
                                        </p:attrNameLst>
                                      </p:cBhvr>
                                      <p:to>
                                        <p:strVal val="visible"/>
                                      </p:to>
                                    </p:set>
                                    <p:anim calcmode="lin" valueType="num">
                                      <p:cBhvr additive="base">
                                        <p:cTn id="59" dur="500" fill="hold"/>
                                        <p:tgtEl>
                                          <p:spTgt spid="564247"/>
                                        </p:tgtEl>
                                        <p:attrNameLst>
                                          <p:attrName>ppt_x</p:attrName>
                                        </p:attrNameLst>
                                      </p:cBhvr>
                                      <p:tavLst>
                                        <p:tav tm="0">
                                          <p:val>
                                            <p:strVal val="0-#ppt_w/2"/>
                                          </p:val>
                                        </p:tav>
                                        <p:tav tm="100000">
                                          <p:val>
                                            <p:strVal val="#ppt_x"/>
                                          </p:val>
                                        </p:tav>
                                      </p:tavLst>
                                    </p:anim>
                                    <p:anim calcmode="lin" valueType="num">
                                      <p:cBhvr additive="base">
                                        <p:cTn id="60" dur="500" fill="hold"/>
                                        <p:tgtEl>
                                          <p:spTgt spid="56424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564248"/>
                                        </p:tgtEl>
                                        <p:attrNameLst>
                                          <p:attrName>style.visibility</p:attrName>
                                        </p:attrNameLst>
                                      </p:cBhvr>
                                      <p:to>
                                        <p:strVal val="visible"/>
                                      </p:to>
                                    </p:set>
                                    <p:anim calcmode="lin" valueType="num">
                                      <p:cBhvr additive="base">
                                        <p:cTn id="63" dur="500" fill="hold"/>
                                        <p:tgtEl>
                                          <p:spTgt spid="564248"/>
                                        </p:tgtEl>
                                        <p:attrNameLst>
                                          <p:attrName>ppt_x</p:attrName>
                                        </p:attrNameLst>
                                      </p:cBhvr>
                                      <p:tavLst>
                                        <p:tav tm="0">
                                          <p:val>
                                            <p:strVal val="0-#ppt_w/2"/>
                                          </p:val>
                                        </p:tav>
                                        <p:tav tm="100000">
                                          <p:val>
                                            <p:strVal val="#ppt_x"/>
                                          </p:val>
                                        </p:tav>
                                      </p:tavLst>
                                    </p:anim>
                                    <p:anim calcmode="lin" valueType="num">
                                      <p:cBhvr additive="base">
                                        <p:cTn id="64" dur="500" fill="hold"/>
                                        <p:tgtEl>
                                          <p:spTgt spid="56424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64256"/>
                                        </p:tgtEl>
                                        <p:attrNameLst>
                                          <p:attrName>style.visibility</p:attrName>
                                        </p:attrNameLst>
                                      </p:cBhvr>
                                      <p:to>
                                        <p:strVal val="visible"/>
                                      </p:to>
                                    </p:set>
                                    <p:anim calcmode="lin" valueType="num">
                                      <p:cBhvr additive="base">
                                        <p:cTn id="69" dur="500" fill="hold"/>
                                        <p:tgtEl>
                                          <p:spTgt spid="564256"/>
                                        </p:tgtEl>
                                        <p:attrNameLst>
                                          <p:attrName>ppt_x</p:attrName>
                                        </p:attrNameLst>
                                      </p:cBhvr>
                                      <p:tavLst>
                                        <p:tav tm="0">
                                          <p:val>
                                            <p:strVal val="#ppt_x"/>
                                          </p:val>
                                        </p:tav>
                                        <p:tav tm="100000">
                                          <p:val>
                                            <p:strVal val="#ppt_x"/>
                                          </p:val>
                                        </p:tav>
                                      </p:tavLst>
                                    </p:anim>
                                    <p:anim calcmode="lin" valueType="num">
                                      <p:cBhvr additive="base">
                                        <p:cTn id="70" dur="500" fill="hold"/>
                                        <p:tgtEl>
                                          <p:spTgt spid="56425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64238"/>
                                        </p:tgtEl>
                                        <p:attrNameLst>
                                          <p:attrName>style.visibility</p:attrName>
                                        </p:attrNameLst>
                                      </p:cBhvr>
                                      <p:to>
                                        <p:strVal val="visible"/>
                                      </p:to>
                                    </p:set>
                                    <p:anim calcmode="lin" valueType="num">
                                      <p:cBhvr additive="base">
                                        <p:cTn id="73" dur="500" fill="hold"/>
                                        <p:tgtEl>
                                          <p:spTgt spid="564238"/>
                                        </p:tgtEl>
                                        <p:attrNameLst>
                                          <p:attrName>ppt_x</p:attrName>
                                        </p:attrNameLst>
                                      </p:cBhvr>
                                      <p:tavLst>
                                        <p:tav tm="0">
                                          <p:val>
                                            <p:strVal val="#ppt_x"/>
                                          </p:val>
                                        </p:tav>
                                        <p:tav tm="100000">
                                          <p:val>
                                            <p:strVal val="#ppt_x"/>
                                          </p:val>
                                        </p:tav>
                                      </p:tavLst>
                                    </p:anim>
                                    <p:anim calcmode="lin" valueType="num">
                                      <p:cBhvr additive="base">
                                        <p:cTn id="74" dur="500" fill="hold"/>
                                        <p:tgtEl>
                                          <p:spTgt spid="5642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64258"/>
                                        </p:tgtEl>
                                        <p:attrNameLst>
                                          <p:attrName>style.visibility</p:attrName>
                                        </p:attrNameLst>
                                      </p:cBhvr>
                                      <p:to>
                                        <p:strVal val="visible"/>
                                      </p:to>
                                    </p:set>
                                    <p:anim calcmode="lin" valueType="num">
                                      <p:cBhvr additive="base">
                                        <p:cTn id="79" dur="500" fill="hold"/>
                                        <p:tgtEl>
                                          <p:spTgt spid="564258"/>
                                        </p:tgtEl>
                                        <p:attrNameLst>
                                          <p:attrName>ppt_x</p:attrName>
                                        </p:attrNameLst>
                                      </p:cBhvr>
                                      <p:tavLst>
                                        <p:tav tm="0">
                                          <p:val>
                                            <p:strVal val="0-#ppt_w/2"/>
                                          </p:val>
                                        </p:tav>
                                        <p:tav tm="100000">
                                          <p:val>
                                            <p:strVal val="#ppt_x"/>
                                          </p:val>
                                        </p:tav>
                                      </p:tavLst>
                                    </p:anim>
                                    <p:anim calcmode="lin" valueType="num">
                                      <p:cBhvr additive="base">
                                        <p:cTn id="80" dur="500" fill="hold"/>
                                        <p:tgtEl>
                                          <p:spTgt spid="564258"/>
                                        </p:tgtEl>
                                        <p:attrNameLst>
                                          <p:attrName>ppt_y</p:attrName>
                                        </p:attrNameLst>
                                      </p:cBhvr>
                                      <p:tavLst>
                                        <p:tav tm="0">
                                          <p:val>
                                            <p:strVal val="#ppt_y"/>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64235"/>
                                        </p:tgtEl>
                                        <p:attrNameLst>
                                          <p:attrName>style.visibility</p:attrName>
                                        </p:attrNameLst>
                                      </p:cBhvr>
                                      <p:to>
                                        <p:strVal val="visible"/>
                                      </p:to>
                                    </p:set>
                                    <p:anim calcmode="lin" valueType="num">
                                      <p:cBhvr additive="base">
                                        <p:cTn id="83" dur="500" fill="hold"/>
                                        <p:tgtEl>
                                          <p:spTgt spid="564235"/>
                                        </p:tgtEl>
                                        <p:attrNameLst>
                                          <p:attrName>ppt_x</p:attrName>
                                        </p:attrNameLst>
                                      </p:cBhvr>
                                      <p:tavLst>
                                        <p:tav tm="0">
                                          <p:val>
                                            <p:strVal val="#ppt_x"/>
                                          </p:val>
                                        </p:tav>
                                        <p:tav tm="100000">
                                          <p:val>
                                            <p:strVal val="#ppt_x"/>
                                          </p:val>
                                        </p:tav>
                                      </p:tavLst>
                                    </p:anim>
                                    <p:anim calcmode="lin" valueType="num">
                                      <p:cBhvr additive="base">
                                        <p:cTn id="84" dur="500" fill="hold"/>
                                        <p:tgtEl>
                                          <p:spTgt spid="5642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64236"/>
                                        </p:tgtEl>
                                        <p:attrNameLst>
                                          <p:attrName>style.visibility</p:attrName>
                                        </p:attrNameLst>
                                      </p:cBhvr>
                                      <p:to>
                                        <p:strVal val="visible"/>
                                      </p:to>
                                    </p:set>
                                    <p:anim calcmode="lin" valueType="num">
                                      <p:cBhvr additive="base">
                                        <p:cTn id="87" dur="500" fill="hold"/>
                                        <p:tgtEl>
                                          <p:spTgt spid="564236"/>
                                        </p:tgtEl>
                                        <p:attrNameLst>
                                          <p:attrName>ppt_x</p:attrName>
                                        </p:attrNameLst>
                                      </p:cBhvr>
                                      <p:tavLst>
                                        <p:tav tm="0">
                                          <p:val>
                                            <p:strVal val="#ppt_x"/>
                                          </p:val>
                                        </p:tav>
                                        <p:tav tm="100000">
                                          <p:val>
                                            <p:strVal val="#ppt_x"/>
                                          </p:val>
                                        </p:tav>
                                      </p:tavLst>
                                    </p:anim>
                                    <p:anim calcmode="lin" valueType="num">
                                      <p:cBhvr additive="base">
                                        <p:cTn id="88" dur="500" fill="hold"/>
                                        <p:tgtEl>
                                          <p:spTgt spid="564236"/>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564257"/>
                                        </p:tgtEl>
                                        <p:attrNameLst>
                                          <p:attrName>style.visibility</p:attrName>
                                        </p:attrNameLst>
                                      </p:cBhvr>
                                      <p:to>
                                        <p:strVal val="visible"/>
                                      </p:to>
                                    </p:set>
                                    <p:animEffect transition="in" filter="box(in)">
                                      <p:cBhvr>
                                        <p:cTn id="92" dur="500"/>
                                        <p:tgtEl>
                                          <p:spTgt spid="564257"/>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64260"/>
                                        </p:tgtEl>
                                        <p:attrNameLst>
                                          <p:attrName>style.visibility</p:attrName>
                                        </p:attrNameLst>
                                      </p:cBhvr>
                                      <p:to>
                                        <p:strVal val="visible"/>
                                      </p:to>
                                    </p:set>
                                    <p:anim calcmode="lin" valueType="num">
                                      <p:cBhvr additive="base">
                                        <p:cTn id="97" dur="500" fill="hold"/>
                                        <p:tgtEl>
                                          <p:spTgt spid="564260"/>
                                        </p:tgtEl>
                                        <p:attrNameLst>
                                          <p:attrName>ppt_x</p:attrName>
                                        </p:attrNameLst>
                                      </p:cBhvr>
                                      <p:tavLst>
                                        <p:tav tm="0">
                                          <p:val>
                                            <p:strVal val="0-#ppt_w/2"/>
                                          </p:val>
                                        </p:tav>
                                        <p:tav tm="100000">
                                          <p:val>
                                            <p:strVal val="#ppt_x"/>
                                          </p:val>
                                        </p:tav>
                                      </p:tavLst>
                                    </p:anim>
                                    <p:anim calcmode="lin" valueType="num">
                                      <p:cBhvr additive="base">
                                        <p:cTn id="98" dur="500" fill="hold"/>
                                        <p:tgtEl>
                                          <p:spTgt spid="56426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64270"/>
                                        </p:tgtEl>
                                        <p:attrNameLst>
                                          <p:attrName>style.visibility</p:attrName>
                                        </p:attrNameLst>
                                      </p:cBhvr>
                                      <p:to>
                                        <p:strVal val="visible"/>
                                      </p:to>
                                    </p:set>
                                    <p:anim calcmode="lin" valueType="num">
                                      <p:cBhvr additive="base">
                                        <p:cTn id="101" dur="500" fill="hold"/>
                                        <p:tgtEl>
                                          <p:spTgt spid="564270"/>
                                        </p:tgtEl>
                                        <p:attrNameLst>
                                          <p:attrName>ppt_x</p:attrName>
                                        </p:attrNameLst>
                                      </p:cBhvr>
                                      <p:tavLst>
                                        <p:tav tm="0">
                                          <p:val>
                                            <p:strVal val="0-#ppt_w/2"/>
                                          </p:val>
                                        </p:tav>
                                        <p:tav tm="100000">
                                          <p:val>
                                            <p:strVal val="#ppt_x"/>
                                          </p:val>
                                        </p:tav>
                                      </p:tavLst>
                                    </p:anim>
                                    <p:anim calcmode="lin" valueType="num">
                                      <p:cBhvr additive="base">
                                        <p:cTn id="102" dur="500" fill="hold"/>
                                        <p:tgtEl>
                                          <p:spTgt spid="564270"/>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64287"/>
                                        </p:tgtEl>
                                        <p:attrNameLst>
                                          <p:attrName>style.visibility</p:attrName>
                                        </p:attrNameLst>
                                      </p:cBhvr>
                                      <p:to>
                                        <p:strVal val="visible"/>
                                      </p:to>
                                    </p:set>
                                    <p:anim calcmode="lin" valueType="num">
                                      <p:cBhvr additive="base">
                                        <p:cTn id="107" dur="500" fill="hold"/>
                                        <p:tgtEl>
                                          <p:spTgt spid="564287"/>
                                        </p:tgtEl>
                                        <p:attrNameLst>
                                          <p:attrName>ppt_x</p:attrName>
                                        </p:attrNameLst>
                                      </p:cBhvr>
                                      <p:tavLst>
                                        <p:tav tm="0">
                                          <p:val>
                                            <p:strVal val="#ppt_x"/>
                                          </p:val>
                                        </p:tav>
                                        <p:tav tm="100000">
                                          <p:val>
                                            <p:strVal val="#ppt_x"/>
                                          </p:val>
                                        </p:tav>
                                      </p:tavLst>
                                    </p:anim>
                                    <p:anim calcmode="lin" valueType="num">
                                      <p:cBhvr additive="base">
                                        <p:cTn id="108" dur="500" fill="hold"/>
                                        <p:tgtEl>
                                          <p:spTgt spid="56428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64286"/>
                                        </p:tgtEl>
                                        <p:attrNameLst>
                                          <p:attrName>style.visibility</p:attrName>
                                        </p:attrNameLst>
                                      </p:cBhvr>
                                      <p:to>
                                        <p:strVal val="visible"/>
                                      </p:to>
                                    </p:set>
                                    <p:anim calcmode="lin" valueType="num">
                                      <p:cBhvr additive="base">
                                        <p:cTn id="111" dur="500" fill="hold"/>
                                        <p:tgtEl>
                                          <p:spTgt spid="564286"/>
                                        </p:tgtEl>
                                        <p:attrNameLst>
                                          <p:attrName>ppt_x</p:attrName>
                                        </p:attrNameLst>
                                      </p:cBhvr>
                                      <p:tavLst>
                                        <p:tav tm="0">
                                          <p:val>
                                            <p:strVal val="#ppt_x"/>
                                          </p:val>
                                        </p:tav>
                                        <p:tav tm="100000">
                                          <p:val>
                                            <p:strVal val="#ppt_x"/>
                                          </p:val>
                                        </p:tav>
                                      </p:tavLst>
                                    </p:anim>
                                    <p:anim calcmode="lin" valueType="num">
                                      <p:cBhvr additive="base">
                                        <p:cTn id="112" dur="500" fill="hold"/>
                                        <p:tgtEl>
                                          <p:spTgt spid="56428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564271"/>
                                        </p:tgtEl>
                                        <p:attrNameLst>
                                          <p:attrName>style.visibility</p:attrName>
                                        </p:attrNameLst>
                                      </p:cBhvr>
                                      <p:to>
                                        <p:strVal val="visible"/>
                                      </p:to>
                                    </p:set>
                                    <p:anim calcmode="lin" valueType="num">
                                      <p:cBhvr additive="base">
                                        <p:cTn id="117" dur="500" fill="hold"/>
                                        <p:tgtEl>
                                          <p:spTgt spid="564271"/>
                                        </p:tgtEl>
                                        <p:attrNameLst>
                                          <p:attrName>ppt_x</p:attrName>
                                        </p:attrNameLst>
                                      </p:cBhvr>
                                      <p:tavLst>
                                        <p:tav tm="0">
                                          <p:val>
                                            <p:strVal val="0-#ppt_w/2"/>
                                          </p:val>
                                        </p:tav>
                                        <p:tav tm="100000">
                                          <p:val>
                                            <p:strVal val="#ppt_x"/>
                                          </p:val>
                                        </p:tav>
                                      </p:tavLst>
                                    </p:anim>
                                    <p:anim calcmode="lin" valueType="num">
                                      <p:cBhvr additive="base">
                                        <p:cTn id="118" dur="500" fill="hold"/>
                                        <p:tgtEl>
                                          <p:spTgt spid="564271"/>
                                        </p:tgtEl>
                                        <p:attrNameLst>
                                          <p:attrName>ppt_y</p:attrName>
                                        </p:attrNameLst>
                                      </p:cBhvr>
                                      <p:tavLst>
                                        <p:tav tm="0">
                                          <p:val>
                                            <p:strVal val="#ppt_y"/>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564268"/>
                                        </p:tgtEl>
                                        <p:attrNameLst>
                                          <p:attrName>style.visibility</p:attrName>
                                        </p:attrNameLst>
                                      </p:cBhvr>
                                      <p:to>
                                        <p:strVal val="visible"/>
                                      </p:to>
                                    </p:set>
                                    <p:anim calcmode="lin" valueType="num">
                                      <p:cBhvr additive="base">
                                        <p:cTn id="121" dur="500" fill="hold"/>
                                        <p:tgtEl>
                                          <p:spTgt spid="564268"/>
                                        </p:tgtEl>
                                        <p:attrNameLst>
                                          <p:attrName>ppt_x</p:attrName>
                                        </p:attrNameLst>
                                      </p:cBhvr>
                                      <p:tavLst>
                                        <p:tav tm="0">
                                          <p:val>
                                            <p:strVal val="#ppt_x"/>
                                          </p:val>
                                        </p:tav>
                                        <p:tav tm="100000">
                                          <p:val>
                                            <p:strVal val="#ppt_x"/>
                                          </p:val>
                                        </p:tav>
                                      </p:tavLst>
                                    </p:anim>
                                    <p:anim calcmode="lin" valueType="num">
                                      <p:cBhvr additive="base">
                                        <p:cTn id="122" dur="500" fill="hold"/>
                                        <p:tgtEl>
                                          <p:spTgt spid="564268"/>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564269"/>
                                        </p:tgtEl>
                                        <p:attrNameLst>
                                          <p:attrName>style.visibility</p:attrName>
                                        </p:attrNameLst>
                                      </p:cBhvr>
                                      <p:to>
                                        <p:strVal val="visible"/>
                                      </p:to>
                                    </p:set>
                                    <p:anim calcmode="lin" valueType="num">
                                      <p:cBhvr additive="base">
                                        <p:cTn id="125" dur="500" fill="hold"/>
                                        <p:tgtEl>
                                          <p:spTgt spid="564269"/>
                                        </p:tgtEl>
                                        <p:attrNameLst>
                                          <p:attrName>ppt_x</p:attrName>
                                        </p:attrNameLst>
                                      </p:cBhvr>
                                      <p:tavLst>
                                        <p:tav tm="0">
                                          <p:val>
                                            <p:strVal val="#ppt_x"/>
                                          </p:val>
                                        </p:tav>
                                        <p:tav tm="100000">
                                          <p:val>
                                            <p:strVal val="#ppt_x"/>
                                          </p:val>
                                        </p:tav>
                                      </p:tavLst>
                                    </p:anim>
                                    <p:anim calcmode="lin" valueType="num">
                                      <p:cBhvr additive="base">
                                        <p:cTn id="126" dur="500" fill="hold"/>
                                        <p:tgtEl>
                                          <p:spTgt spid="564269"/>
                                        </p:tgtEl>
                                        <p:attrNameLst>
                                          <p:attrName>ppt_y</p:attrName>
                                        </p:attrNameLst>
                                      </p:cBhvr>
                                      <p:tavLst>
                                        <p:tav tm="0">
                                          <p:val>
                                            <p:strVal val="0-#ppt_h/2"/>
                                          </p:val>
                                        </p:tav>
                                        <p:tav tm="100000">
                                          <p:val>
                                            <p:strVal val="#ppt_y"/>
                                          </p:val>
                                        </p:tav>
                                      </p:tavLst>
                                    </p:anim>
                                  </p:childTnLst>
                                </p:cTn>
                              </p:par>
                            </p:childTnLst>
                          </p:cTn>
                        </p:par>
                        <p:par>
                          <p:cTn id="127" fill="hold">
                            <p:stCondLst>
                              <p:cond delay="500"/>
                            </p:stCondLst>
                            <p:childTnLst>
                              <p:par>
                                <p:cTn id="128" presetID="4" presetClass="entr" presetSubtype="16" fill="hold" grpId="0" nodeType="afterEffect">
                                  <p:stCondLst>
                                    <p:cond delay="0"/>
                                  </p:stCondLst>
                                  <p:childTnLst>
                                    <p:set>
                                      <p:cBhvr>
                                        <p:cTn id="129" dur="1" fill="hold">
                                          <p:stCondLst>
                                            <p:cond delay="0"/>
                                          </p:stCondLst>
                                        </p:cTn>
                                        <p:tgtEl>
                                          <p:spTgt spid="564259"/>
                                        </p:tgtEl>
                                        <p:attrNameLst>
                                          <p:attrName>style.visibility</p:attrName>
                                        </p:attrNameLst>
                                      </p:cBhvr>
                                      <p:to>
                                        <p:strVal val="visible"/>
                                      </p:to>
                                    </p:set>
                                    <p:animEffect transition="in" filter="box(in)">
                                      <p:cBhvr>
                                        <p:cTn id="130" dur="500"/>
                                        <p:tgtEl>
                                          <p:spTgt spid="564259"/>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5"/>
                                        </p:tgtEl>
                                        <p:attrNameLst>
                                          <p:attrName>style.visibility</p:attrName>
                                        </p:attrNameLst>
                                      </p:cBhvr>
                                      <p:to>
                                        <p:strVal val="visible"/>
                                      </p:to>
                                    </p:set>
                                    <p:anim calcmode="lin" valueType="num">
                                      <p:cBhvr additive="base">
                                        <p:cTn id="135" dur="500" fill="hold"/>
                                        <p:tgtEl>
                                          <p:spTgt spid="5"/>
                                        </p:tgtEl>
                                        <p:attrNameLst>
                                          <p:attrName>ppt_x</p:attrName>
                                        </p:attrNameLst>
                                      </p:cBhvr>
                                      <p:tavLst>
                                        <p:tav tm="0">
                                          <p:val>
                                            <p:strVal val="1+#ppt_w/2"/>
                                          </p:val>
                                        </p:tav>
                                        <p:tav tm="100000">
                                          <p:val>
                                            <p:strVal val="#ppt_x"/>
                                          </p:val>
                                        </p:tav>
                                      </p:tavLst>
                                    </p:anim>
                                    <p:anim calcmode="lin" valueType="num">
                                      <p:cBhvr additive="base">
                                        <p:cTn id="136" dur="500" fill="hold"/>
                                        <p:tgtEl>
                                          <p:spTgt spid="5"/>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564272"/>
                                        </p:tgtEl>
                                        <p:attrNameLst>
                                          <p:attrName>style.visibility</p:attrName>
                                        </p:attrNameLst>
                                      </p:cBhvr>
                                      <p:to>
                                        <p:strVal val="visible"/>
                                      </p:to>
                                    </p:set>
                                    <p:anim calcmode="lin" valueType="num">
                                      <p:cBhvr additive="base">
                                        <p:cTn id="139" dur="500" fill="hold"/>
                                        <p:tgtEl>
                                          <p:spTgt spid="564272"/>
                                        </p:tgtEl>
                                        <p:attrNameLst>
                                          <p:attrName>ppt_x</p:attrName>
                                        </p:attrNameLst>
                                      </p:cBhvr>
                                      <p:tavLst>
                                        <p:tav tm="0">
                                          <p:val>
                                            <p:strVal val="1+#ppt_w/2"/>
                                          </p:val>
                                        </p:tav>
                                        <p:tav tm="100000">
                                          <p:val>
                                            <p:strVal val="#ppt_x"/>
                                          </p:val>
                                        </p:tav>
                                      </p:tavLst>
                                    </p:anim>
                                    <p:anim calcmode="lin" valueType="num">
                                      <p:cBhvr additive="base">
                                        <p:cTn id="140" dur="500" fill="hold"/>
                                        <p:tgtEl>
                                          <p:spTgt spid="564272"/>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564273"/>
                                        </p:tgtEl>
                                        <p:attrNameLst>
                                          <p:attrName>style.visibility</p:attrName>
                                        </p:attrNameLst>
                                      </p:cBhvr>
                                      <p:to>
                                        <p:strVal val="visible"/>
                                      </p:to>
                                    </p:set>
                                    <p:anim calcmode="lin" valueType="num">
                                      <p:cBhvr additive="base">
                                        <p:cTn id="143" dur="500" fill="hold"/>
                                        <p:tgtEl>
                                          <p:spTgt spid="564273"/>
                                        </p:tgtEl>
                                        <p:attrNameLst>
                                          <p:attrName>ppt_x</p:attrName>
                                        </p:attrNameLst>
                                      </p:cBhvr>
                                      <p:tavLst>
                                        <p:tav tm="0">
                                          <p:val>
                                            <p:strVal val="1+#ppt_w/2"/>
                                          </p:val>
                                        </p:tav>
                                        <p:tav tm="100000">
                                          <p:val>
                                            <p:strVal val="#ppt_x"/>
                                          </p:val>
                                        </p:tav>
                                      </p:tavLst>
                                    </p:anim>
                                    <p:anim calcmode="lin" valueType="num">
                                      <p:cBhvr additive="base">
                                        <p:cTn id="144" dur="500" fill="hold"/>
                                        <p:tgtEl>
                                          <p:spTgt spid="56427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2" fill="hold" grpId="0" nodeType="clickEffect">
                                  <p:stCondLst>
                                    <p:cond delay="0"/>
                                  </p:stCondLst>
                                  <p:childTnLst>
                                    <p:set>
                                      <p:cBhvr>
                                        <p:cTn id="148" dur="1" fill="hold">
                                          <p:stCondLst>
                                            <p:cond delay="0"/>
                                          </p:stCondLst>
                                        </p:cTn>
                                        <p:tgtEl>
                                          <p:spTgt spid="564283"/>
                                        </p:tgtEl>
                                        <p:attrNameLst>
                                          <p:attrName>style.visibility</p:attrName>
                                        </p:attrNameLst>
                                      </p:cBhvr>
                                      <p:to>
                                        <p:strVal val="visible"/>
                                      </p:to>
                                    </p:set>
                                    <p:anim calcmode="lin" valueType="num">
                                      <p:cBhvr additive="base">
                                        <p:cTn id="149" dur="500" fill="hold"/>
                                        <p:tgtEl>
                                          <p:spTgt spid="564283"/>
                                        </p:tgtEl>
                                        <p:attrNameLst>
                                          <p:attrName>ppt_x</p:attrName>
                                        </p:attrNameLst>
                                      </p:cBhvr>
                                      <p:tavLst>
                                        <p:tav tm="0">
                                          <p:val>
                                            <p:strVal val="1+#ppt_w/2"/>
                                          </p:val>
                                        </p:tav>
                                        <p:tav tm="100000">
                                          <p:val>
                                            <p:strVal val="#ppt_x"/>
                                          </p:val>
                                        </p:tav>
                                      </p:tavLst>
                                    </p:anim>
                                    <p:anim calcmode="lin" valueType="num">
                                      <p:cBhvr additive="base">
                                        <p:cTn id="150" dur="500" fill="hold"/>
                                        <p:tgtEl>
                                          <p:spTgt spid="564283"/>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564239"/>
                                        </p:tgtEl>
                                        <p:attrNameLst>
                                          <p:attrName>style.visibility</p:attrName>
                                        </p:attrNameLst>
                                      </p:cBhvr>
                                      <p:to>
                                        <p:strVal val="visible"/>
                                      </p:to>
                                    </p:set>
                                    <p:anim calcmode="lin" valueType="num">
                                      <p:cBhvr additive="base">
                                        <p:cTn id="153" dur="500" fill="hold"/>
                                        <p:tgtEl>
                                          <p:spTgt spid="564239"/>
                                        </p:tgtEl>
                                        <p:attrNameLst>
                                          <p:attrName>ppt_x</p:attrName>
                                        </p:attrNameLst>
                                      </p:cBhvr>
                                      <p:tavLst>
                                        <p:tav tm="0">
                                          <p:val>
                                            <p:strVal val="1+#ppt_w/2"/>
                                          </p:val>
                                        </p:tav>
                                        <p:tav tm="100000">
                                          <p:val>
                                            <p:strVal val="#ppt_x"/>
                                          </p:val>
                                        </p:tav>
                                      </p:tavLst>
                                    </p:anim>
                                    <p:anim calcmode="lin" valueType="num">
                                      <p:cBhvr additive="base">
                                        <p:cTn id="154" dur="500" fill="hold"/>
                                        <p:tgtEl>
                                          <p:spTgt spid="564239"/>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564279"/>
                                        </p:tgtEl>
                                        <p:attrNameLst>
                                          <p:attrName>style.visibility</p:attrName>
                                        </p:attrNameLst>
                                      </p:cBhvr>
                                      <p:to>
                                        <p:strVal val="visible"/>
                                      </p:to>
                                    </p:set>
                                    <p:anim calcmode="lin" valueType="num">
                                      <p:cBhvr additive="base">
                                        <p:cTn id="159" dur="500" fill="hold"/>
                                        <p:tgtEl>
                                          <p:spTgt spid="564279"/>
                                        </p:tgtEl>
                                        <p:attrNameLst>
                                          <p:attrName>ppt_x</p:attrName>
                                        </p:attrNameLst>
                                      </p:cBhvr>
                                      <p:tavLst>
                                        <p:tav tm="0">
                                          <p:val>
                                            <p:strVal val="1+#ppt_w/2"/>
                                          </p:val>
                                        </p:tav>
                                        <p:tav tm="100000">
                                          <p:val>
                                            <p:strVal val="#ppt_x"/>
                                          </p:val>
                                        </p:tav>
                                      </p:tavLst>
                                    </p:anim>
                                    <p:anim calcmode="lin" valueType="num">
                                      <p:cBhvr additive="base">
                                        <p:cTn id="160" dur="500" fill="hold"/>
                                        <p:tgtEl>
                                          <p:spTgt spid="564279"/>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564284"/>
                                        </p:tgtEl>
                                        <p:attrNameLst>
                                          <p:attrName>style.visibility</p:attrName>
                                        </p:attrNameLst>
                                      </p:cBhvr>
                                      <p:to>
                                        <p:strVal val="visible"/>
                                      </p:to>
                                    </p:set>
                                    <p:anim calcmode="lin" valueType="num">
                                      <p:cBhvr additive="base">
                                        <p:cTn id="163" dur="500" fill="hold"/>
                                        <p:tgtEl>
                                          <p:spTgt spid="564284"/>
                                        </p:tgtEl>
                                        <p:attrNameLst>
                                          <p:attrName>ppt_x</p:attrName>
                                        </p:attrNameLst>
                                      </p:cBhvr>
                                      <p:tavLst>
                                        <p:tav tm="0">
                                          <p:val>
                                            <p:strVal val="1+#ppt_w/2"/>
                                          </p:val>
                                        </p:tav>
                                        <p:tav tm="100000">
                                          <p:val>
                                            <p:strVal val="#ppt_x"/>
                                          </p:val>
                                        </p:tav>
                                      </p:tavLst>
                                    </p:anim>
                                    <p:anim calcmode="lin" valueType="num">
                                      <p:cBhvr additive="base">
                                        <p:cTn id="164" dur="500" fill="hold"/>
                                        <p:tgtEl>
                                          <p:spTgt spid="564284"/>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564285"/>
                                        </p:tgtEl>
                                        <p:attrNameLst>
                                          <p:attrName>style.visibility</p:attrName>
                                        </p:attrNameLst>
                                      </p:cBhvr>
                                      <p:to>
                                        <p:strVal val="visible"/>
                                      </p:to>
                                    </p:set>
                                    <p:anim calcmode="lin" valueType="num">
                                      <p:cBhvr additive="base">
                                        <p:cTn id="167" dur="500" fill="hold"/>
                                        <p:tgtEl>
                                          <p:spTgt spid="564285"/>
                                        </p:tgtEl>
                                        <p:attrNameLst>
                                          <p:attrName>ppt_x</p:attrName>
                                        </p:attrNameLst>
                                      </p:cBhvr>
                                      <p:tavLst>
                                        <p:tav tm="0">
                                          <p:val>
                                            <p:strVal val="1+#ppt_w/2"/>
                                          </p:val>
                                        </p:tav>
                                        <p:tav tm="100000">
                                          <p:val>
                                            <p:strVal val="#ppt_x"/>
                                          </p:val>
                                        </p:tav>
                                      </p:tavLst>
                                    </p:anim>
                                    <p:anim calcmode="lin" valueType="num">
                                      <p:cBhvr additive="base">
                                        <p:cTn id="168" dur="500" fill="hold"/>
                                        <p:tgtEl>
                                          <p:spTgt spid="564285"/>
                                        </p:tgtEl>
                                        <p:attrNameLst>
                                          <p:attrName>ppt_y</p:attrName>
                                        </p:attrNameLst>
                                      </p:cBhvr>
                                      <p:tavLst>
                                        <p:tav tm="0">
                                          <p:val>
                                            <p:strVal val="#ppt_y"/>
                                          </p:val>
                                        </p:tav>
                                        <p:tav tm="100000">
                                          <p:val>
                                            <p:strVal val="#ppt_y"/>
                                          </p:val>
                                        </p:tav>
                                      </p:tavLst>
                                    </p:anim>
                                  </p:childTnLst>
                                </p:cTn>
                              </p:par>
                            </p:childTnLst>
                          </p:cTn>
                        </p:par>
                        <p:par>
                          <p:cTn id="169" fill="hold">
                            <p:stCondLst>
                              <p:cond delay="500"/>
                            </p:stCondLst>
                            <p:childTnLst>
                              <p:par>
                                <p:cTn id="170" presetID="4" presetClass="entr" presetSubtype="16" fill="hold" grpId="0" nodeType="afterEffect">
                                  <p:stCondLst>
                                    <p:cond delay="0"/>
                                  </p:stCondLst>
                                  <p:childTnLst>
                                    <p:set>
                                      <p:cBhvr>
                                        <p:cTn id="171" dur="1" fill="hold">
                                          <p:stCondLst>
                                            <p:cond delay="0"/>
                                          </p:stCondLst>
                                        </p:cTn>
                                        <p:tgtEl>
                                          <p:spTgt spid="564278"/>
                                        </p:tgtEl>
                                        <p:attrNameLst>
                                          <p:attrName>style.visibility</p:attrName>
                                        </p:attrNameLst>
                                      </p:cBhvr>
                                      <p:to>
                                        <p:strVal val="visible"/>
                                      </p:to>
                                    </p:set>
                                    <p:animEffect transition="in" filter="box(in)">
                                      <p:cBhvr>
                                        <p:cTn id="172" dur="500"/>
                                        <p:tgtEl>
                                          <p:spTgt spid="564278"/>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2" fill="hold" nodeType="click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1+#ppt_w/2"/>
                                          </p:val>
                                        </p:tav>
                                        <p:tav tm="100000">
                                          <p:val>
                                            <p:strVal val="#ppt_x"/>
                                          </p:val>
                                        </p:tav>
                                      </p:tavLst>
                                    </p:anim>
                                    <p:anim calcmode="lin" valueType="num">
                                      <p:cBhvr additive="base">
                                        <p:cTn id="178" dur="500" fill="hold"/>
                                        <p:tgtEl>
                                          <p:spTgt spid="8"/>
                                        </p:tgtEl>
                                        <p:attrNameLst>
                                          <p:attrName>ppt_y</p:attrName>
                                        </p:attrNameLst>
                                      </p:cBhvr>
                                      <p:tavLst>
                                        <p:tav tm="0">
                                          <p:val>
                                            <p:strVal val="#ppt_y"/>
                                          </p:val>
                                        </p:tav>
                                        <p:tav tm="100000">
                                          <p:val>
                                            <p:strVal val="#ppt_y"/>
                                          </p:val>
                                        </p:tav>
                                      </p:tavLst>
                                    </p:anim>
                                  </p:childTnLst>
                                </p:cTn>
                              </p:par>
                              <p:par>
                                <p:cTn id="179" presetID="2" presetClass="entr" presetSubtype="2" fill="hold" nodeType="withEffect">
                                  <p:stCondLst>
                                    <p:cond delay="0"/>
                                  </p:stCondLst>
                                  <p:childTnLst>
                                    <p:set>
                                      <p:cBhvr>
                                        <p:cTn id="180" dur="1" fill="hold">
                                          <p:stCondLst>
                                            <p:cond delay="0"/>
                                          </p:stCondLst>
                                        </p:cTn>
                                        <p:tgtEl>
                                          <p:spTgt spid="4"/>
                                        </p:tgtEl>
                                        <p:attrNameLst>
                                          <p:attrName>style.visibility</p:attrName>
                                        </p:attrNameLst>
                                      </p:cBhvr>
                                      <p:to>
                                        <p:strVal val="visible"/>
                                      </p:to>
                                    </p:set>
                                    <p:anim calcmode="lin" valueType="num">
                                      <p:cBhvr additive="base">
                                        <p:cTn id="181" dur="500" fill="hold"/>
                                        <p:tgtEl>
                                          <p:spTgt spid="4"/>
                                        </p:tgtEl>
                                        <p:attrNameLst>
                                          <p:attrName>ppt_x</p:attrName>
                                        </p:attrNameLst>
                                      </p:cBhvr>
                                      <p:tavLst>
                                        <p:tav tm="0">
                                          <p:val>
                                            <p:strVal val="1+#ppt_w/2"/>
                                          </p:val>
                                        </p:tav>
                                        <p:tav tm="100000">
                                          <p:val>
                                            <p:strVal val="#ppt_x"/>
                                          </p:val>
                                        </p:tav>
                                      </p:tavLst>
                                    </p:anim>
                                    <p:anim calcmode="lin" valueType="num">
                                      <p:cBhvr additive="base">
                                        <p:cTn id="182" dur="500" fill="hold"/>
                                        <p:tgtEl>
                                          <p:spTgt spid="4"/>
                                        </p:tgtEl>
                                        <p:attrNameLst>
                                          <p:attrName>ppt_y</p:attrName>
                                        </p:attrNameLst>
                                      </p:cBhvr>
                                      <p:tavLst>
                                        <p:tav tm="0">
                                          <p:val>
                                            <p:strVal val="#ppt_y"/>
                                          </p:val>
                                        </p:tav>
                                        <p:tav tm="100000">
                                          <p:val>
                                            <p:strVal val="#ppt_y"/>
                                          </p:val>
                                        </p:tav>
                                      </p:tavLst>
                                    </p:anim>
                                  </p:childTnLst>
                                </p:cTn>
                              </p:par>
                            </p:childTnLst>
                          </p:cTn>
                        </p:par>
                        <p:par>
                          <p:cTn id="183" fill="hold">
                            <p:stCondLst>
                              <p:cond delay="500"/>
                            </p:stCondLst>
                            <p:childTnLst>
                              <p:par>
                                <p:cTn id="184" presetID="2" presetClass="entr" presetSubtype="4" fill="hold" nodeType="afterEffect">
                                  <p:stCondLst>
                                    <p:cond delay="0"/>
                                  </p:stCondLst>
                                  <p:childTnLst>
                                    <p:set>
                                      <p:cBhvr>
                                        <p:cTn id="185" dur="1" fill="hold">
                                          <p:stCondLst>
                                            <p:cond delay="0"/>
                                          </p:stCondLst>
                                        </p:cTn>
                                        <p:tgtEl>
                                          <p:spTgt spid="564255">
                                            <p:txEl>
                                              <p:pRg st="0" end="0"/>
                                            </p:txEl>
                                          </p:spTgt>
                                        </p:tgtEl>
                                        <p:attrNameLst>
                                          <p:attrName>style.visibility</p:attrName>
                                        </p:attrNameLst>
                                      </p:cBhvr>
                                      <p:to>
                                        <p:strVal val="visible"/>
                                      </p:to>
                                    </p:set>
                                    <p:anim calcmode="lin" valueType="num">
                                      <p:cBhvr additive="base">
                                        <p:cTn id="186" dur="500" fill="hold"/>
                                        <p:tgtEl>
                                          <p:spTgt spid="564255">
                                            <p:txEl>
                                              <p:pRg st="0" end="0"/>
                                            </p:txEl>
                                          </p:spTgt>
                                        </p:tgtEl>
                                        <p:attrNameLst>
                                          <p:attrName>ppt_x</p:attrName>
                                        </p:attrNameLst>
                                      </p:cBhvr>
                                      <p:tavLst>
                                        <p:tav tm="0">
                                          <p:val>
                                            <p:strVal val="#ppt_x"/>
                                          </p:val>
                                        </p:tav>
                                        <p:tav tm="100000">
                                          <p:val>
                                            <p:strVal val="#ppt_x"/>
                                          </p:val>
                                        </p:tav>
                                      </p:tavLst>
                                    </p:anim>
                                    <p:anim calcmode="lin" valueType="num">
                                      <p:cBhvr additive="base">
                                        <p:cTn id="187" dur="500" fill="hold"/>
                                        <p:tgtEl>
                                          <p:spTgt spid="564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564267"/>
                                        </p:tgtEl>
                                        <p:attrNameLst>
                                          <p:attrName>style.visibility</p:attrName>
                                        </p:attrNameLst>
                                      </p:cBhvr>
                                      <p:to>
                                        <p:strVal val="visible"/>
                                      </p:to>
                                    </p:set>
                                    <p:anim calcmode="lin" valueType="num">
                                      <p:cBhvr additive="base">
                                        <p:cTn id="192" dur="500" fill="hold"/>
                                        <p:tgtEl>
                                          <p:spTgt spid="564267"/>
                                        </p:tgtEl>
                                        <p:attrNameLst>
                                          <p:attrName>ppt_x</p:attrName>
                                        </p:attrNameLst>
                                      </p:cBhvr>
                                      <p:tavLst>
                                        <p:tav tm="0">
                                          <p:val>
                                            <p:strVal val="#ppt_x"/>
                                          </p:val>
                                        </p:tav>
                                        <p:tav tm="100000">
                                          <p:val>
                                            <p:strVal val="#ppt_x"/>
                                          </p:val>
                                        </p:tav>
                                      </p:tavLst>
                                    </p:anim>
                                    <p:anim calcmode="lin" valueType="num">
                                      <p:cBhvr additive="base">
                                        <p:cTn id="193" dur="500" fill="hold"/>
                                        <p:tgtEl>
                                          <p:spTgt spid="564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34" grpId="0" animBg="1"/>
      <p:bldP spid="564235" grpId="0" animBg="1"/>
      <p:bldP spid="564236" grpId="0"/>
      <p:bldP spid="564237" grpId="0" animBg="1"/>
      <p:bldP spid="564238" grpId="0"/>
      <p:bldP spid="564239" grpId="0" animBg="1"/>
      <p:bldP spid="564240" grpId="0" animBg="1"/>
      <p:bldP spid="564247" grpId="0" animBg="1"/>
      <p:bldP spid="564248" grpId="0" animBg="1"/>
      <p:bldP spid="564256" grpId="0" animBg="1"/>
      <p:bldP spid="564257" grpId="0" animBg="1"/>
      <p:bldP spid="564258" grpId="0" animBg="1"/>
      <p:bldP spid="564259" grpId="0" animBg="1"/>
      <p:bldP spid="564260" grpId="0" animBg="1"/>
      <p:bldP spid="564267" grpId="0" animBg="1"/>
      <p:bldP spid="564268" grpId="0" animBg="1"/>
      <p:bldP spid="564269" grpId="0"/>
      <p:bldP spid="564270" grpId="0" animBg="1"/>
      <p:bldP spid="564271" grpId="0" animBg="1"/>
      <p:bldP spid="564272" grpId="0" animBg="1"/>
      <p:bldP spid="564273" grpId="0" animBg="1"/>
      <p:bldP spid="564274" grpId="0" animBg="1"/>
      <p:bldP spid="564275" grpId="0" animBg="1"/>
      <p:bldP spid="564276" grpId="0"/>
      <p:bldP spid="564277" grpId="0" animBg="1"/>
      <p:bldP spid="564278" grpId="0" animBg="1"/>
      <p:bldP spid="564279" grpId="0" animBg="1"/>
      <p:bldP spid="564283" grpId="0" animBg="1"/>
      <p:bldP spid="564284" grpId="0" animBg="1"/>
      <p:bldP spid="564285" grpId="0"/>
      <p:bldP spid="564286" grpId="0"/>
      <p:bldP spid="564287"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normAutofit/>
          </a:bodyPr>
          <a:lstStyle/>
          <a:p>
            <a:r>
              <a:rPr lang="zh-CN" altLang="en-US" smtClean="0"/>
              <a:t>（无签名）消息认证保证完整性</a:t>
            </a:r>
            <a:r>
              <a:rPr lang="en-US" altLang="zh-CN" dirty="0" smtClean="0"/>
              <a:t>/</a:t>
            </a:r>
            <a:r>
              <a:rPr lang="zh-CN" altLang="en-US" dirty="0" smtClean="0"/>
              <a:t>真实性：</a:t>
            </a:r>
            <a:endParaRPr lang="en-US" altLang="zh-CN" dirty="0" smtClean="0"/>
          </a:p>
          <a:p>
            <a:pPr lvl="1"/>
            <a:r>
              <a:rPr lang="zh-CN" altLang="en-US" dirty="0" smtClean="0"/>
              <a:t>保护</a:t>
            </a:r>
            <a:r>
              <a:rPr lang="zh-CN" altLang="en-US" dirty="0"/>
              <a:t>通信双方数据交换不被第三方</a:t>
            </a:r>
            <a:r>
              <a:rPr lang="zh-CN" altLang="en-US" dirty="0" smtClean="0"/>
              <a:t>侵犯</a:t>
            </a:r>
            <a:endParaRPr lang="en-US" altLang="zh-CN" dirty="0" smtClean="0"/>
          </a:p>
          <a:p>
            <a:r>
              <a:rPr lang="zh-CN" altLang="en-US" dirty="0" smtClean="0"/>
              <a:t>不保证不可否认性，通信双方相互欺骗，如：</a:t>
            </a:r>
            <a:endParaRPr lang="en-US" altLang="zh-CN" dirty="0" smtClean="0"/>
          </a:p>
          <a:p>
            <a:pPr lvl="1"/>
            <a:r>
              <a:rPr lang="en-US" altLang="zh-CN" dirty="0" smtClean="0"/>
              <a:t>B</a:t>
            </a:r>
            <a:r>
              <a:rPr lang="zh-CN" altLang="en-US" dirty="0" smtClean="0"/>
              <a:t>伪造消息，声称从</a:t>
            </a:r>
            <a:r>
              <a:rPr lang="en-US" altLang="zh-CN" dirty="0" smtClean="0"/>
              <a:t>A</a:t>
            </a:r>
            <a:r>
              <a:rPr lang="zh-CN" altLang="zh-CN" dirty="0" smtClean="0"/>
              <a:t>收到的</a:t>
            </a:r>
            <a:r>
              <a:rPr lang="zh-CN" altLang="en-US" dirty="0"/>
              <a:t>。</a:t>
            </a:r>
            <a:endParaRPr lang="zh-CN" altLang="zh-CN" dirty="0" smtClean="0"/>
          </a:p>
          <a:p>
            <a:pPr lvl="1"/>
            <a:r>
              <a:rPr lang="en-US" altLang="zh-CN" dirty="0" smtClean="0"/>
              <a:t>B</a:t>
            </a:r>
            <a:r>
              <a:rPr lang="zh-CN" altLang="en-US" dirty="0" smtClean="0"/>
              <a:t>收到</a:t>
            </a:r>
            <a:r>
              <a:rPr lang="en-US" altLang="zh-CN" dirty="0" smtClean="0"/>
              <a:t>A</a:t>
            </a:r>
            <a:r>
              <a:rPr lang="zh-CN" altLang="zh-CN" dirty="0" smtClean="0"/>
              <a:t>发</a:t>
            </a:r>
            <a:r>
              <a:rPr lang="zh-CN" altLang="en-US" dirty="0" smtClean="0"/>
              <a:t>送的</a:t>
            </a:r>
            <a:r>
              <a:rPr lang="zh-CN" altLang="zh-CN" dirty="0" smtClean="0"/>
              <a:t>消息，</a:t>
            </a:r>
            <a:r>
              <a:rPr lang="en-US" altLang="zh-CN" dirty="0" smtClean="0"/>
              <a:t>A</a:t>
            </a:r>
            <a:r>
              <a:rPr lang="zh-CN" altLang="en-US" dirty="0" smtClean="0"/>
              <a:t>否认</a:t>
            </a:r>
            <a:r>
              <a:rPr lang="zh-CN" altLang="zh-CN" dirty="0" smtClean="0"/>
              <a:t>发</a:t>
            </a:r>
            <a:r>
              <a:rPr lang="zh-CN" altLang="en-US" dirty="0" smtClean="0"/>
              <a:t>过</a:t>
            </a:r>
            <a:r>
              <a:rPr lang="zh-CN" altLang="zh-CN" dirty="0" smtClean="0"/>
              <a:t>。</a:t>
            </a:r>
            <a:endParaRPr lang="zh-CN" altLang="zh-CN" dirty="0" smtClean="0"/>
          </a:p>
          <a:p>
            <a:r>
              <a:rPr lang="zh-CN" altLang="en-US" dirty="0" smtClean="0"/>
              <a:t>例如：通过</a:t>
            </a:r>
            <a:r>
              <a:rPr lang="en-US" altLang="zh-CN" dirty="0" smtClean="0"/>
              <a:t>Email</a:t>
            </a:r>
            <a:r>
              <a:rPr lang="zh-CN" altLang="en-US" dirty="0" smtClean="0"/>
              <a:t>向股票经纪人发出执行某项交易的命令；股票交易亏损后抵赖发出过命令。</a:t>
            </a:r>
            <a:endParaRPr lang="zh-CN" altLang="en-US" dirty="0" smtClean="0"/>
          </a:p>
        </p:txBody>
      </p:sp>
      <p:sp>
        <p:nvSpPr>
          <p:cNvPr id="6146" name="Rectangle 2"/>
          <p:cNvSpPr>
            <a:spLocks noGrp="1" noChangeArrowheads="1"/>
          </p:cNvSpPr>
          <p:nvPr>
            <p:ph type="title"/>
          </p:nvPr>
        </p:nvSpPr>
        <p:spPr/>
        <p:txBody>
          <a:bodyPr/>
          <a:lstStyle/>
          <a:p>
            <a:r>
              <a:rPr lang="zh-CN" altLang="en-US" smtClean="0"/>
              <a:t>数字签名需求</a:t>
            </a:r>
            <a:endParaRPr lang="zh-CN" altLang="en-US"/>
          </a:p>
        </p:txBody>
      </p:sp>
      <p:sp>
        <p:nvSpPr>
          <p:cNvPr id="4" name="Rectangle 44"/>
          <p:cNvSpPr>
            <a:spLocks noChangeArrowheads="1"/>
          </p:cNvSpPr>
          <p:nvPr/>
        </p:nvSpPr>
        <p:spPr bwMode="auto">
          <a:xfrm>
            <a:off x="1763688" y="5013176"/>
            <a:ext cx="5545138" cy="1033462"/>
          </a:xfrm>
          <a:prstGeom prst="rect">
            <a:avLst/>
          </a:prstGeom>
          <a:solidFill>
            <a:srgbClr val="FFFF00"/>
          </a:solidFill>
          <a:ln w="9525" algn="ctr">
            <a:noFill/>
            <a:miter lim="800000"/>
          </a:ln>
          <a:effectLst/>
        </p:spPr>
        <p:txBody>
          <a:bodyPr wrap="none" anchor="ctr"/>
          <a:lstStyle/>
          <a:p>
            <a:pPr algn="ctr"/>
            <a:r>
              <a:rPr kumimoji="1" lang="zh-CN" altLang="en-US" sz="3600" b="1" smtClean="0">
                <a:solidFill>
                  <a:srgbClr val="000066"/>
                </a:solidFill>
                <a:latin typeface="Times New Roman" pitchFamily="18" charset="0"/>
              </a:rPr>
              <a:t>数字签名</a:t>
            </a:r>
            <a:endParaRPr kumimoji="1" lang="zh-CN" altLang="en-US" sz="3600" b="1">
              <a:solidFill>
                <a:srgbClr val="000066"/>
              </a:solidFill>
              <a:latin typeface="Times New Roman"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2595744"/>
          </a:xfrm>
        </p:spPr>
        <p:txBody>
          <a:bodyPr>
            <a:normAutofit fontScale="92500" lnSpcReduction="10000"/>
          </a:bodyPr>
          <a:lstStyle/>
          <a:p>
            <a:r>
              <a:rPr lang="zh-CN" altLang="en-US"/>
              <a:t>五元组</a:t>
            </a:r>
            <a:r>
              <a:rPr lang="en-US" altLang="zh-CN" smtClean="0"/>
              <a:t>(M, C, </a:t>
            </a:r>
            <a:r>
              <a:rPr lang="en-US" altLang="zh-CN"/>
              <a:t>K, S, V</a:t>
            </a:r>
            <a:r>
              <a:rPr lang="en-US" altLang="zh-CN" smtClean="0"/>
              <a:t>)</a:t>
            </a:r>
            <a:r>
              <a:rPr lang="zh-CN" altLang="en-US" smtClean="0"/>
              <a:t>（对应密码算法五元组）</a:t>
            </a:r>
            <a:endParaRPr lang="en-US" altLang="zh-CN"/>
          </a:p>
          <a:p>
            <a:pPr lvl="1"/>
            <a:r>
              <a:rPr lang="en-US" altLang="zh-CN" smtClean="0"/>
              <a:t>M</a:t>
            </a:r>
            <a:r>
              <a:rPr lang="zh-CN" altLang="en-US" smtClean="0"/>
              <a:t>：所有</a:t>
            </a:r>
            <a:r>
              <a:rPr lang="zh-CN" altLang="en-US"/>
              <a:t>消息组成的有限集</a:t>
            </a:r>
            <a:endParaRPr lang="zh-CN" altLang="en-US"/>
          </a:p>
          <a:p>
            <a:pPr lvl="1"/>
            <a:r>
              <a:rPr lang="en-US" altLang="zh-CN" smtClean="0"/>
              <a:t>C</a:t>
            </a:r>
            <a:r>
              <a:rPr lang="zh-CN" altLang="en-US" smtClean="0"/>
              <a:t>：所有</a:t>
            </a:r>
            <a:r>
              <a:rPr lang="zh-CN" altLang="en-US"/>
              <a:t>可能的签名组成的有限集</a:t>
            </a:r>
            <a:endParaRPr lang="zh-CN" altLang="en-US"/>
          </a:p>
          <a:p>
            <a:pPr lvl="1"/>
            <a:r>
              <a:rPr lang="en-US" altLang="zh-CN" smtClean="0"/>
              <a:t>K</a:t>
            </a:r>
            <a:r>
              <a:rPr lang="zh-CN" altLang="en-US" smtClean="0"/>
              <a:t>：所有</a:t>
            </a:r>
            <a:r>
              <a:rPr lang="zh-CN" altLang="en-US"/>
              <a:t>可能的密钥组成的有限集</a:t>
            </a:r>
            <a:endParaRPr lang="zh-CN" altLang="en-US"/>
          </a:p>
          <a:p>
            <a:pPr lvl="1"/>
            <a:r>
              <a:rPr lang="en-US" altLang="zh-CN" smtClean="0"/>
              <a:t>S</a:t>
            </a:r>
            <a:r>
              <a:rPr lang="zh-CN" altLang="en-US" smtClean="0"/>
              <a:t>：签名</a:t>
            </a:r>
            <a:r>
              <a:rPr lang="zh-CN" altLang="en-US"/>
              <a:t>算法</a:t>
            </a:r>
            <a:endParaRPr lang="zh-CN" altLang="en-US"/>
          </a:p>
          <a:p>
            <a:pPr lvl="1"/>
            <a:r>
              <a:rPr lang="en-US" altLang="zh-CN" smtClean="0"/>
              <a:t>V</a:t>
            </a:r>
            <a:r>
              <a:rPr lang="zh-CN" altLang="en-US" smtClean="0"/>
              <a:t>：验证</a:t>
            </a:r>
            <a:r>
              <a:rPr lang="zh-CN" altLang="en-US"/>
              <a:t>算法</a:t>
            </a:r>
            <a:endParaRPr lang="zh-CN" altLang="en-US"/>
          </a:p>
          <a:p>
            <a:endParaRPr lang="zh-CN" altLang="en-US"/>
          </a:p>
        </p:txBody>
      </p:sp>
      <p:sp>
        <p:nvSpPr>
          <p:cNvPr id="3" name="标题 2"/>
          <p:cNvSpPr>
            <a:spLocks noGrp="1"/>
          </p:cNvSpPr>
          <p:nvPr>
            <p:ph type="title"/>
          </p:nvPr>
        </p:nvSpPr>
        <p:spPr/>
        <p:txBody>
          <a:bodyPr>
            <a:normAutofit/>
          </a:bodyPr>
          <a:lstStyle/>
          <a:p>
            <a:r>
              <a:rPr lang="zh-CN" altLang="en-US" sz="4400" smtClean="0">
                <a:latin typeface="Times New Roman" pitchFamily="18" charset="0"/>
              </a:rPr>
              <a:t>数字签名</a:t>
            </a:r>
            <a:endParaRPr lang="zh-CN" altLang="en-US"/>
          </a:p>
        </p:txBody>
      </p:sp>
      <p:graphicFrame>
        <p:nvGraphicFramePr>
          <p:cNvPr id="8213" name="Object 21"/>
          <p:cNvGraphicFramePr>
            <a:graphicFrameLocks noChangeAspect="1"/>
          </p:cNvGraphicFramePr>
          <p:nvPr/>
        </p:nvGraphicFramePr>
        <p:xfrm>
          <a:off x="1320800" y="4127500"/>
          <a:ext cx="4787900" cy="2235200"/>
        </p:xfrm>
        <a:graphic>
          <a:graphicData uri="http://schemas.openxmlformats.org/presentationml/2006/ole">
            <mc:AlternateContent xmlns:mc="http://schemas.openxmlformats.org/markup-compatibility/2006">
              <mc:Choice xmlns:v="urn:schemas-microsoft-com:vml" Requires="v">
                <p:oleObj spid="_x0000_s17447" name="公式" r:id="rId1" imgW="2120900" imgH="990600" progId="Equation.3">
                  <p:embed/>
                </p:oleObj>
              </mc:Choice>
              <mc:Fallback>
                <p:oleObj name="公式" r:id="rId1" imgW="2120900" imgH="990600" progId="Equation.3">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4127500"/>
                        <a:ext cx="4787900" cy="2235200"/>
                      </a:xfrm>
                      <a:prstGeom prst="rect">
                        <a:avLst/>
                      </a:prstGeom>
                      <a:solidFill>
                        <a:schemeClr val="bg2"/>
                      </a:solidFill>
                      <a:ln w="9525">
                        <a:solidFill>
                          <a:srgbClr val="C00000"/>
                        </a:solidFill>
                        <a:miter lim="800000"/>
                        <a:headEnd/>
                        <a:tailEnd/>
                      </a:ln>
                    </p:spPr>
                  </p:pic>
                </p:oleObj>
              </mc:Fallback>
            </mc:AlternateContent>
          </a:graphicData>
        </a:graphic>
      </p:graphicFrame>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13"/>
                                        </p:tgtEl>
                                        <p:attrNameLst>
                                          <p:attrName>style.visibility</p:attrName>
                                        </p:attrNameLst>
                                      </p:cBhvr>
                                      <p:to>
                                        <p:strVal val="visible"/>
                                      </p:to>
                                    </p:set>
                                    <p:anim calcmode="lin" valueType="num">
                                      <p:cBhvr additive="base">
                                        <p:cTn id="7" dur="500" fill="hold"/>
                                        <p:tgtEl>
                                          <p:spTgt spid="8213"/>
                                        </p:tgtEl>
                                        <p:attrNameLst>
                                          <p:attrName>ppt_x</p:attrName>
                                        </p:attrNameLst>
                                      </p:cBhvr>
                                      <p:tavLst>
                                        <p:tav tm="0">
                                          <p:val>
                                            <p:strVal val="#ppt_x"/>
                                          </p:val>
                                        </p:tav>
                                        <p:tav tm="100000">
                                          <p:val>
                                            <p:strVal val="#ppt_x"/>
                                          </p:val>
                                        </p:tav>
                                      </p:tavLst>
                                    </p:anim>
                                    <p:anim calcmode="lin" valueType="num">
                                      <p:cBhvr additive="base">
                                        <p:cTn id="8" dur="500" fill="hold"/>
                                        <p:tgtEl>
                                          <p:spTgt spid="8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normAutofit/>
          </a:bodyPr>
          <a:lstStyle/>
          <a:p>
            <a:r>
              <a:rPr lang="zh-CN" altLang="en-US" smtClean="0"/>
              <a:t>签名</a:t>
            </a:r>
            <a:r>
              <a:rPr lang="zh-CN" altLang="en-US"/>
              <a:t>是</a:t>
            </a:r>
            <a:r>
              <a:rPr lang="zh-CN" altLang="en-US" smtClean="0"/>
              <a:t>被签名信息的相关二进制串；</a:t>
            </a:r>
            <a:endParaRPr lang="zh-CN" altLang="en-US" smtClean="0"/>
          </a:p>
          <a:p>
            <a:r>
              <a:rPr lang="zh-CN" altLang="en-US" smtClean="0"/>
              <a:t>签名必须使用签名者唯一的信息；</a:t>
            </a:r>
            <a:endParaRPr lang="zh-CN" altLang="en-US" smtClean="0"/>
          </a:p>
          <a:p>
            <a:r>
              <a:rPr lang="zh-CN" altLang="en-US" smtClean="0"/>
              <a:t>容易生成数字签名；</a:t>
            </a:r>
            <a:endParaRPr lang="zh-CN" altLang="en-US" smtClean="0"/>
          </a:p>
          <a:p>
            <a:r>
              <a:rPr lang="zh-CN" altLang="en-US" smtClean="0"/>
              <a:t>容易验证数字签名；</a:t>
            </a:r>
            <a:endParaRPr lang="zh-CN" altLang="en-US" smtClean="0"/>
          </a:p>
          <a:p>
            <a:r>
              <a:rPr lang="zh-CN" altLang="en-US" smtClean="0"/>
              <a:t>伪造签名计算上不可行</a:t>
            </a:r>
            <a:endParaRPr lang="en-US" altLang="zh-CN" smtClean="0"/>
          </a:p>
          <a:p>
            <a:pPr lvl="1"/>
            <a:r>
              <a:rPr lang="zh-CN" altLang="en-US" smtClean="0"/>
              <a:t>已有签名伪造新的消息</a:t>
            </a:r>
            <a:endParaRPr lang="en-US" altLang="zh-CN" smtClean="0"/>
          </a:p>
          <a:p>
            <a:pPr lvl="1"/>
            <a:r>
              <a:rPr lang="zh-CN" altLang="en-US" smtClean="0"/>
              <a:t>给定消息伪造数字签名</a:t>
            </a:r>
            <a:endParaRPr lang="zh-CN" altLang="en-US" smtClean="0"/>
          </a:p>
          <a:p>
            <a:r>
              <a:rPr lang="zh-CN" altLang="en-US" smtClean="0"/>
              <a:t>在存储器中保存数字签名副本可行</a:t>
            </a:r>
            <a:endParaRPr lang="zh-CN" altLang="en-US" smtClean="0"/>
          </a:p>
        </p:txBody>
      </p:sp>
      <p:sp>
        <p:nvSpPr>
          <p:cNvPr id="9218" name="Rectangle 2"/>
          <p:cNvSpPr>
            <a:spLocks noGrp="1" noChangeArrowheads="1"/>
          </p:cNvSpPr>
          <p:nvPr>
            <p:ph type="title"/>
          </p:nvPr>
        </p:nvSpPr>
        <p:spPr/>
        <p:txBody>
          <a:bodyPr/>
          <a:lstStyle/>
          <a:p>
            <a:r>
              <a:rPr lang="zh-CN" altLang="en-US" smtClean="0"/>
              <a:t>数字签名设计要求</a:t>
            </a:r>
            <a:endParaRPr lang="zh-CN" altLang="en-US"/>
          </a:p>
        </p:txBody>
      </p:sp>
    </p:spTree>
  </p:cSld>
  <p:clrMapOvr>
    <a:masterClrMapping/>
  </p:clrMapOvr>
  <p:transition spd="slow">
    <p:pull/>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sz="4400">
                <a:latin typeface="Times New Roman" pitchFamily="18" charset="0"/>
              </a:rPr>
              <a:t>直接数字签名</a:t>
            </a:r>
            <a:endParaRPr lang="zh-CN" altLang="en-US" sz="4400">
              <a:latin typeface="Times New Roman" pitchFamily="18" charset="0"/>
            </a:endParaRPr>
          </a:p>
        </p:txBody>
      </p:sp>
      <p:sp>
        <p:nvSpPr>
          <p:cNvPr id="578564" name="Rectangle 4"/>
          <p:cNvSpPr>
            <a:spLocks noRot="1" noChangeArrowheads="1"/>
          </p:cNvSpPr>
          <p:nvPr/>
        </p:nvSpPr>
        <p:spPr bwMode="auto">
          <a:xfrm>
            <a:off x="1116013" y="1196975"/>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b="1">
              <a:latin typeface="Times New Roman" pitchFamily="18" charset="0"/>
            </a:endParaRPr>
          </a:p>
        </p:txBody>
      </p:sp>
      <p:grpSp>
        <p:nvGrpSpPr>
          <p:cNvPr id="578565" name="Group 5"/>
          <p:cNvGrpSpPr/>
          <p:nvPr/>
        </p:nvGrpSpPr>
        <p:grpSpPr bwMode="auto">
          <a:xfrm>
            <a:off x="1366809" y="1480766"/>
            <a:ext cx="2016125" cy="576262"/>
            <a:chOff x="1202" y="799"/>
            <a:chExt cx="1270" cy="363"/>
          </a:xfrm>
        </p:grpSpPr>
        <p:sp>
          <p:nvSpPr>
            <p:cNvPr id="578566" name="Line 6"/>
            <p:cNvSpPr>
              <a:spLocks noChangeShapeType="1"/>
            </p:cNvSpPr>
            <p:nvPr/>
          </p:nvSpPr>
          <p:spPr bwMode="auto">
            <a:xfrm>
              <a:off x="1292" y="1161"/>
              <a:ext cx="1180"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67" name="Text Box 7"/>
            <p:cNvSpPr txBox="1">
              <a:spLocks noChangeArrowheads="1"/>
            </p:cNvSpPr>
            <p:nvPr/>
          </p:nvSpPr>
          <p:spPr bwMode="auto">
            <a:xfrm>
              <a:off x="1202" y="799"/>
              <a:ext cx="1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endParaRPr kumimoji="1" lang="zh-CN" altLang="en-US" sz="2400" b="1">
                <a:solidFill>
                  <a:srgbClr val="C22A8F"/>
                </a:solidFill>
                <a:latin typeface="Times New Roman" pitchFamily="18" charset="0"/>
              </a:endParaRPr>
            </a:p>
          </p:txBody>
        </p:sp>
      </p:grpSp>
      <p:grpSp>
        <p:nvGrpSpPr>
          <p:cNvPr id="578598" name="Group 38"/>
          <p:cNvGrpSpPr/>
          <p:nvPr/>
        </p:nvGrpSpPr>
        <p:grpSpPr bwMode="auto">
          <a:xfrm>
            <a:off x="571472" y="1836366"/>
            <a:ext cx="3603625" cy="944562"/>
            <a:chOff x="701" y="1023"/>
            <a:chExt cx="2270" cy="595"/>
          </a:xfrm>
        </p:grpSpPr>
        <p:grpSp>
          <p:nvGrpSpPr>
            <p:cNvPr id="578599" name="Group 39"/>
            <p:cNvGrpSpPr/>
            <p:nvPr/>
          </p:nvGrpSpPr>
          <p:grpSpPr bwMode="auto">
            <a:xfrm>
              <a:off x="701" y="1023"/>
              <a:ext cx="726" cy="594"/>
              <a:chOff x="701" y="1023"/>
              <a:chExt cx="726" cy="594"/>
            </a:xfrm>
          </p:grpSpPr>
          <p:grpSp>
            <p:nvGrpSpPr>
              <p:cNvPr id="578600" name="Group 40"/>
              <p:cNvGrpSpPr/>
              <p:nvPr/>
            </p:nvGrpSpPr>
            <p:grpSpPr bwMode="auto">
              <a:xfrm>
                <a:off x="883" y="1023"/>
                <a:ext cx="380" cy="381"/>
                <a:chOff x="229" y="1077"/>
                <a:chExt cx="380" cy="517"/>
              </a:xfrm>
            </p:grpSpPr>
            <p:pic>
              <p:nvPicPr>
                <p:cNvPr id="578601"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2"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3" name="Text Box 43"/>
              <p:cNvSpPr txBox="1">
                <a:spLocks noChangeArrowheads="1"/>
              </p:cNvSpPr>
              <p:nvPr/>
            </p:nvSpPr>
            <p:spPr bwMode="auto">
              <a:xfrm>
                <a:off x="701" y="1386"/>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endParaRPr lang="en-US" altLang="zh-CN" b="1">
                  <a:solidFill>
                    <a:schemeClr val="tx2"/>
                  </a:solidFill>
                  <a:latin typeface="Times New Roman" pitchFamily="18" charset="0"/>
                </a:endParaRPr>
              </a:p>
            </p:txBody>
          </p:sp>
        </p:grpSp>
        <p:grpSp>
          <p:nvGrpSpPr>
            <p:cNvPr id="578604" name="Group 44"/>
            <p:cNvGrpSpPr/>
            <p:nvPr/>
          </p:nvGrpSpPr>
          <p:grpSpPr bwMode="auto">
            <a:xfrm>
              <a:off x="2381" y="1025"/>
              <a:ext cx="590" cy="593"/>
              <a:chOff x="2381" y="1025"/>
              <a:chExt cx="590" cy="593"/>
            </a:xfrm>
          </p:grpSpPr>
          <p:grpSp>
            <p:nvGrpSpPr>
              <p:cNvPr id="578605" name="Group 45"/>
              <p:cNvGrpSpPr/>
              <p:nvPr/>
            </p:nvGrpSpPr>
            <p:grpSpPr bwMode="auto">
              <a:xfrm>
                <a:off x="2517" y="1025"/>
                <a:ext cx="380" cy="381"/>
                <a:chOff x="229" y="1077"/>
                <a:chExt cx="380" cy="517"/>
              </a:xfrm>
            </p:grpSpPr>
            <p:pic>
              <p:nvPicPr>
                <p:cNvPr id="578606"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7"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8" name="Text Box 48"/>
              <p:cNvSpPr txBox="1">
                <a:spLocks noChangeArrowheads="1"/>
              </p:cNvSpPr>
              <p:nvPr/>
            </p:nvSpPr>
            <p:spPr bwMode="auto">
              <a:xfrm>
                <a:off x="2381" y="1387"/>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endParaRPr lang="en-US" altLang="zh-CN" b="1">
                  <a:solidFill>
                    <a:schemeClr val="tx2"/>
                  </a:solidFill>
                  <a:latin typeface="Times New Roman" pitchFamily="18" charset="0"/>
                </a:endParaRPr>
              </a:p>
            </p:txBody>
          </p:sp>
        </p:grpSp>
        <p:sp>
          <p:nvSpPr>
            <p:cNvPr id="578609" name="Text Box 49"/>
            <p:cNvSpPr txBox="1">
              <a:spLocks noChangeArrowheads="1"/>
            </p:cNvSpPr>
            <p:nvPr/>
          </p:nvSpPr>
          <p:spPr bwMode="auto">
            <a:xfrm>
              <a:off x="1383" y="1389"/>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直接签名</a:t>
              </a:r>
              <a:endParaRPr lang="zh-CN" altLang="en-US" sz="1200" b="1">
                <a:solidFill>
                  <a:srgbClr val="000000"/>
                </a:solidFill>
                <a:latin typeface="Times New Roman" pitchFamily="18" charset="0"/>
              </a:endParaRPr>
            </a:p>
          </p:txBody>
        </p:sp>
      </p:grpSp>
      <p:grpSp>
        <p:nvGrpSpPr>
          <p:cNvPr id="87" name="Group 8"/>
          <p:cNvGrpSpPr/>
          <p:nvPr/>
        </p:nvGrpSpPr>
        <p:grpSpPr bwMode="auto">
          <a:xfrm>
            <a:off x="5619778" y="1571612"/>
            <a:ext cx="2303463" cy="576263"/>
            <a:chOff x="3606" y="844"/>
            <a:chExt cx="1451" cy="363"/>
          </a:xfrm>
        </p:grpSpPr>
        <p:sp>
          <p:nvSpPr>
            <p:cNvPr id="88" name="Line 9"/>
            <p:cNvSpPr>
              <a:spLocks noChangeShapeType="1"/>
            </p:cNvSpPr>
            <p:nvPr/>
          </p:nvSpPr>
          <p:spPr bwMode="auto">
            <a:xfrm>
              <a:off x="3696" y="1206"/>
              <a:ext cx="1316"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Text Box 10"/>
            <p:cNvSpPr txBox="1">
              <a:spLocks noChangeArrowheads="1"/>
            </p:cNvSpPr>
            <p:nvPr/>
          </p:nvSpPr>
          <p:spPr bwMode="auto">
            <a:xfrm>
              <a:off x="3606" y="844"/>
              <a:ext cx="1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E</a:t>
              </a:r>
              <a:r>
                <a:rPr kumimoji="1" lang="en-US" altLang="zh-CN" sz="2400" b="1" baseline="-25000">
                  <a:solidFill>
                    <a:srgbClr val="C22A8F"/>
                  </a:solidFill>
                  <a:latin typeface="Times New Roman" pitchFamily="18" charset="0"/>
                </a:rPr>
                <a:t>b</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(M))</a:t>
              </a:r>
              <a:endParaRPr kumimoji="1" lang="en-US" altLang="zh-CN" sz="2400" b="1">
                <a:solidFill>
                  <a:srgbClr val="C22A8F"/>
                </a:solidFill>
                <a:latin typeface="Times New Roman" pitchFamily="18" charset="0"/>
              </a:endParaRPr>
            </a:p>
          </p:txBody>
        </p:sp>
      </p:grpSp>
      <p:grpSp>
        <p:nvGrpSpPr>
          <p:cNvPr id="90" name="Group 50"/>
          <p:cNvGrpSpPr/>
          <p:nvPr/>
        </p:nvGrpSpPr>
        <p:grpSpPr bwMode="auto">
          <a:xfrm>
            <a:off x="4899053" y="1858950"/>
            <a:ext cx="3744913" cy="871537"/>
            <a:chOff x="3152" y="1025"/>
            <a:chExt cx="2359" cy="549"/>
          </a:xfrm>
        </p:grpSpPr>
        <p:grpSp>
          <p:nvGrpSpPr>
            <p:cNvPr id="91" name="Group 51"/>
            <p:cNvGrpSpPr/>
            <p:nvPr/>
          </p:nvGrpSpPr>
          <p:grpSpPr bwMode="auto">
            <a:xfrm>
              <a:off x="3152" y="1025"/>
              <a:ext cx="726" cy="549"/>
              <a:chOff x="3152" y="1025"/>
              <a:chExt cx="726" cy="549"/>
            </a:xfrm>
          </p:grpSpPr>
          <p:grpSp>
            <p:nvGrpSpPr>
              <p:cNvPr id="98" name="Group 52"/>
              <p:cNvGrpSpPr/>
              <p:nvPr/>
            </p:nvGrpSpPr>
            <p:grpSpPr bwMode="auto">
              <a:xfrm>
                <a:off x="3288" y="1025"/>
                <a:ext cx="380" cy="381"/>
                <a:chOff x="229" y="1077"/>
                <a:chExt cx="380" cy="517"/>
              </a:xfrm>
            </p:grpSpPr>
            <p:pic>
              <p:nvPicPr>
                <p:cNvPr id="100" name="Picture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9" name="Text Box 55"/>
              <p:cNvSpPr txBox="1">
                <a:spLocks noChangeArrowheads="1"/>
              </p:cNvSpPr>
              <p:nvPr/>
            </p:nvSpPr>
            <p:spPr bwMode="auto">
              <a:xfrm>
                <a:off x="3152" y="134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endParaRPr lang="en-US" altLang="zh-CN" b="1">
                  <a:solidFill>
                    <a:schemeClr val="tx2"/>
                  </a:solidFill>
                  <a:latin typeface="Times New Roman" pitchFamily="18" charset="0"/>
                </a:endParaRPr>
              </a:p>
            </p:txBody>
          </p:sp>
        </p:grpSp>
        <p:grpSp>
          <p:nvGrpSpPr>
            <p:cNvPr id="92" name="Group 56"/>
            <p:cNvGrpSpPr/>
            <p:nvPr/>
          </p:nvGrpSpPr>
          <p:grpSpPr bwMode="auto">
            <a:xfrm>
              <a:off x="4921" y="1025"/>
              <a:ext cx="590" cy="549"/>
              <a:chOff x="4921" y="1025"/>
              <a:chExt cx="590" cy="549"/>
            </a:xfrm>
          </p:grpSpPr>
          <p:grpSp>
            <p:nvGrpSpPr>
              <p:cNvPr id="94" name="Group 57"/>
              <p:cNvGrpSpPr/>
              <p:nvPr/>
            </p:nvGrpSpPr>
            <p:grpSpPr bwMode="auto">
              <a:xfrm>
                <a:off x="5012" y="1025"/>
                <a:ext cx="380" cy="381"/>
                <a:chOff x="229" y="1077"/>
                <a:chExt cx="380" cy="517"/>
              </a:xfrm>
            </p:grpSpPr>
            <p:pic>
              <p:nvPicPr>
                <p:cNvPr id="96"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5" name="Text Box 60"/>
              <p:cNvSpPr txBox="1">
                <a:spLocks noChangeArrowheads="1"/>
              </p:cNvSpPr>
              <p:nvPr/>
            </p:nvSpPr>
            <p:spPr bwMode="auto">
              <a:xfrm>
                <a:off x="4921" y="134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endParaRPr lang="en-US" altLang="zh-CN" b="1">
                  <a:solidFill>
                    <a:schemeClr val="tx2"/>
                  </a:solidFill>
                  <a:latin typeface="Times New Roman" pitchFamily="18" charset="0"/>
                </a:endParaRPr>
              </a:p>
            </p:txBody>
          </p:sp>
        </p:grpSp>
        <p:sp>
          <p:nvSpPr>
            <p:cNvPr id="93" name="Text Box 61"/>
            <p:cNvSpPr txBox="1">
              <a:spLocks noChangeArrowheads="1"/>
            </p:cNvSpPr>
            <p:nvPr/>
          </p:nvSpPr>
          <p:spPr bwMode="auto">
            <a:xfrm>
              <a:off x="3878" y="1344"/>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加密＋签名</a:t>
              </a:r>
              <a:endParaRPr lang="zh-CN" altLang="en-US" sz="1200" b="1">
                <a:solidFill>
                  <a:srgbClr val="000000"/>
                </a:solidFill>
                <a:latin typeface="Times New Roman" pitchFamily="18" charset="0"/>
              </a:endParaRPr>
            </a:p>
          </p:txBody>
        </p:sp>
      </p:grpSp>
      <p:grpSp>
        <p:nvGrpSpPr>
          <p:cNvPr id="59" name="Group 11"/>
          <p:cNvGrpSpPr/>
          <p:nvPr/>
        </p:nvGrpSpPr>
        <p:grpSpPr bwMode="auto">
          <a:xfrm>
            <a:off x="1295372" y="3786190"/>
            <a:ext cx="2663825" cy="577850"/>
            <a:chOff x="1111" y="1797"/>
            <a:chExt cx="1678" cy="364"/>
          </a:xfrm>
        </p:grpSpPr>
        <p:sp>
          <p:nvSpPr>
            <p:cNvPr id="60" name="Line 12"/>
            <p:cNvSpPr>
              <a:spLocks noChangeShapeType="1"/>
            </p:cNvSpPr>
            <p:nvPr/>
          </p:nvSpPr>
          <p:spPr bwMode="auto">
            <a:xfrm>
              <a:off x="1156" y="2160"/>
              <a:ext cx="1453"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Text Box 13"/>
            <p:cNvSpPr txBox="1">
              <a:spLocks noChangeArrowheads="1"/>
            </p:cNvSpPr>
            <p:nvPr/>
          </p:nvSpPr>
          <p:spPr bwMode="auto">
            <a:xfrm>
              <a:off x="1111" y="1797"/>
              <a:ext cx="1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(H(M))</a:t>
              </a:r>
              <a:endParaRPr kumimoji="1" lang="en-US" altLang="zh-CN" sz="2400" b="1">
                <a:solidFill>
                  <a:srgbClr val="C22A8F"/>
                </a:solidFill>
                <a:latin typeface="Times New Roman" pitchFamily="18" charset="0"/>
              </a:endParaRPr>
            </a:p>
          </p:txBody>
        </p:sp>
      </p:grpSp>
      <p:grpSp>
        <p:nvGrpSpPr>
          <p:cNvPr id="62" name="Group 14"/>
          <p:cNvGrpSpPr/>
          <p:nvPr/>
        </p:nvGrpSpPr>
        <p:grpSpPr bwMode="auto">
          <a:xfrm>
            <a:off x="5376891" y="3643314"/>
            <a:ext cx="2879725" cy="576263"/>
            <a:chOff x="3515" y="1752"/>
            <a:chExt cx="1814" cy="363"/>
          </a:xfrm>
        </p:grpSpPr>
        <p:sp>
          <p:nvSpPr>
            <p:cNvPr id="63" name="Line 15"/>
            <p:cNvSpPr>
              <a:spLocks noChangeShapeType="1"/>
            </p:cNvSpPr>
            <p:nvPr/>
          </p:nvSpPr>
          <p:spPr bwMode="auto">
            <a:xfrm>
              <a:off x="3786" y="2114"/>
              <a:ext cx="1271"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Text Box 16"/>
            <p:cNvSpPr txBox="1">
              <a:spLocks noChangeArrowheads="1"/>
            </p:cNvSpPr>
            <p:nvPr/>
          </p:nvSpPr>
          <p:spPr bwMode="auto">
            <a:xfrm>
              <a:off x="3515" y="1752"/>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E</a:t>
              </a:r>
              <a:r>
                <a:rPr kumimoji="1" lang="en-US" altLang="zh-CN" sz="2400" b="1" baseline="-25000">
                  <a:solidFill>
                    <a:srgbClr val="C22A8F"/>
                  </a:solidFill>
                  <a:latin typeface="Times New Roman" pitchFamily="18" charset="0"/>
                </a:rPr>
                <a:t>b</a:t>
              </a: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(H(M)))</a:t>
              </a:r>
              <a:endParaRPr kumimoji="1" lang="en-US" altLang="zh-CN" sz="2400" b="1">
                <a:solidFill>
                  <a:srgbClr val="C22A8F"/>
                </a:solidFill>
                <a:latin typeface="Times New Roman" pitchFamily="18" charset="0"/>
              </a:endParaRPr>
            </a:p>
          </p:txBody>
        </p:sp>
      </p:grpSp>
      <p:grpSp>
        <p:nvGrpSpPr>
          <p:cNvPr id="65" name="Group 62"/>
          <p:cNvGrpSpPr/>
          <p:nvPr/>
        </p:nvGrpSpPr>
        <p:grpSpPr bwMode="auto">
          <a:xfrm>
            <a:off x="571472" y="3930652"/>
            <a:ext cx="3848100" cy="1012825"/>
            <a:chOff x="655" y="1888"/>
            <a:chExt cx="2424" cy="638"/>
          </a:xfrm>
        </p:grpSpPr>
        <p:grpSp>
          <p:nvGrpSpPr>
            <p:cNvPr id="66" name="Group 63"/>
            <p:cNvGrpSpPr/>
            <p:nvPr/>
          </p:nvGrpSpPr>
          <p:grpSpPr bwMode="auto">
            <a:xfrm>
              <a:off x="655" y="1934"/>
              <a:ext cx="726" cy="592"/>
              <a:chOff x="655" y="1934"/>
              <a:chExt cx="726" cy="592"/>
            </a:xfrm>
          </p:grpSpPr>
          <p:grpSp>
            <p:nvGrpSpPr>
              <p:cNvPr id="73" name="Group 64"/>
              <p:cNvGrpSpPr/>
              <p:nvPr/>
            </p:nvGrpSpPr>
            <p:grpSpPr bwMode="auto">
              <a:xfrm>
                <a:off x="837" y="1934"/>
                <a:ext cx="380" cy="382"/>
                <a:chOff x="229" y="1077"/>
                <a:chExt cx="380" cy="517"/>
              </a:xfrm>
            </p:grpSpPr>
            <p:pic>
              <p:nvPicPr>
                <p:cNvPr id="75"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4" name="Text Box 67"/>
              <p:cNvSpPr txBox="1">
                <a:spLocks noChangeArrowheads="1"/>
              </p:cNvSpPr>
              <p:nvPr/>
            </p:nvSpPr>
            <p:spPr bwMode="auto">
              <a:xfrm>
                <a:off x="65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endParaRPr lang="en-US" altLang="zh-CN" b="1">
                  <a:solidFill>
                    <a:schemeClr val="tx2"/>
                  </a:solidFill>
                  <a:latin typeface="Times New Roman" pitchFamily="18" charset="0"/>
                </a:endParaRPr>
              </a:p>
            </p:txBody>
          </p:sp>
        </p:grpSp>
        <p:grpSp>
          <p:nvGrpSpPr>
            <p:cNvPr id="67" name="Group 68"/>
            <p:cNvGrpSpPr/>
            <p:nvPr/>
          </p:nvGrpSpPr>
          <p:grpSpPr bwMode="auto">
            <a:xfrm>
              <a:off x="2426" y="1890"/>
              <a:ext cx="653" cy="592"/>
              <a:chOff x="2426" y="1890"/>
              <a:chExt cx="653" cy="592"/>
            </a:xfrm>
          </p:grpSpPr>
          <p:grpSp>
            <p:nvGrpSpPr>
              <p:cNvPr id="69" name="Group 69"/>
              <p:cNvGrpSpPr/>
              <p:nvPr/>
            </p:nvGrpSpPr>
            <p:grpSpPr bwMode="auto">
              <a:xfrm>
                <a:off x="2699" y="1890"/>
                <a:ext cx="380" cy="382"/>
                <a:chOff x="229" y="1077"/>
                <a:chExt cx="380" cy="517"/>
              </a:xfrm>
            </p:grpSpPr>
            <p:pic>
              <p:nvPicPr>
                <p:cNvPr id="71"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0" name="Text Box 72"/>
              <p:cNvSpPr txBox="1">
                <a:spLocks noChangeArrowheads="1"/>
              </p:cNvSpPr>
              <p:nvPr/>
            </p:nvSpPr>
            <p:spPr bwMode="auto">
              <a:xfrm>
                <a:off x="2426" y="2251"/>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endParaRPr lang="en-US" altLang="zh-CN" b="1">
                  <a:solidFill>
                    <a:schemeClr val="tx2"/>
                  </a:solidFill>
                  <a:latin typeface="Times New Roman" pitchFamily="18" charset="0"/>
                </a:endParaRPr>
              </a:p>
            </p:txBody>
          </p:sp>
        </p:grpSp>
        <p:sp>
          <p:nvSpPr>
            <p:cNvPr id="68" name="Text Box 73"/>
            <p:cNvSpPr txBox="1">
              <a:spLocks noChangeArrowheads="1"/>
            </p:cNvSpPr>
            <p:nvPr/>
          </p:nvSpPr>
          <p:spPr bwMode="auto">
            <a:xfrm>
              <a:off x="1474" y="2341"/>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b="1">
                  <a:solidFill>
                    <a:srgbClr val="000000"/>
                  </a:solidFill>
                  <a:latin typeface="Times New Roman" pitchFamily="18" charset="0"/>
                </a:rPr>
                <a:t>Hash</a:t>
              </a:r>
              <a:r>
                <a:rPr lang="zh-CN" altLang="en-US" sz="1200" b="1">
                  <a:solidFill>
                    <a:srgbClr val="000000"/>
                  </a:solidFill>
                  <a:latin typeface="Times New Roman" pitchFamily="18" charset="0"/>
                </a:rPr>
                <a:t>＋签名</a:t>
              </a:r>
              <a:endParaRPr lang="zh-CN" altLang="en-US" sz="1200" b="1">
                <a:solidFill>
                  <a:srgbClr val="000000"/>
                </a:solidFill>
                <a:latin typeface="Times New Roman" pitchFamily="18" charset="0"/>
              </a:endParaRPr>
            </a:p>
          </p:txBody>
        </p:sp>
      </p:grpSp>
      <p:grpSp>
        <p:nvGrpSpPr>
          <p:cNvPr id="77" name="Group 74"/>
          <p:cNvGrpSpPr/>
          <p:nvPr/>
        </p:nvGrpSpPr>
        <p:grpSpPr bwMode="auto">
          <a:xfrm>
            <a:off x="4868891" y="3716339"/>
            <a:ext cx="3703637" cy="1155700"/>
            <a:chOff x="3195" y="1798"/>
            <a:chExt cx="2333" cy="728"/>
          </a:xfrm>
        </p:grpSpPr>
        <p:grpSp>
          <p:nvGrpSpPr>
            <p:cNvPr id="78" name="Group 75"/>
            <p:cNvGrpSpPr/>
            <p:nvPr/>
          </p:nvGrpSpPr>
          <p:grpSpPr bwMode="auto">
            <a:xfrm>
              <a:off x="3195" y="1934"/>
              <a:ext cx="726" cy="592"/>
              <a:chOff x="3195" y="1934"/>
              <a:chExt cx="726" cy="592"/>
            </a:xfrm>
          </p:grpSpPr>
          <p:grpSp>
            <p:nvGrpSpPr>
              <p:cNvPr id="85" name="Group 76"/>
              <p:cNvGrpSpPr/>
              <p:nvPr/>
            </p:nvGrpSpPr>
            <p:grpSpPr bwMode="auto">
              <a:xfrm>
                <a:off x="3377" y="1934"/>
                <a:ext cx="380" cy="382"/>
                <a:chOff x="229" y="1077"/>
                <a:chExt cx="380" cy="517"/>
              </a:xfrm>
            </p:grpSpPr>
            <p:pic>
              <p:nvPicPr>
                <p:cNvPr id="103"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7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 name="Text Box 79"/>
              <p:cNvSpPr txBox="1">
                <a:spLocks noChangeArrowheads="1"/>
              </p:cNvSpPr>
              <p:nvPr/>
            </p:nvSpPr>
            <p:spPr bwMode="auto">
              <a:xfrm>
                <a:off x="319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endParaRPr lang="en-US" altLang="zh-CN" b="1">
                  <a:solidFill>
                    <a:schemeClr val="tx2"/>
                  </a:solidFill>
                  <a:latin typeface="Times New Roman" pitchFamily="18" charset="0"/>
                </a:endParaRPr>
              </a:p>
            </p:txBody>
          </p:sp>
        </p:grpSp>
        <p:grpSp>
          <p:nvGrpSpPr>
            <p:cNvPr id="79" name="Group 80"/>
            <p:cNvGrpSpPr/>
            <p:nvPr/>
          </p:nvGrpSpPr>
          <p:grpSpPr bwMode="auto">
            <a:xfrm>
              <a:off x="4876" y="1800"/>
              <a:ext cx="652" cy="637"/>
              <a:chOff x="4876" y="1800"/>
              <a:chExt cx="652" cy="637"/>
            </a:xfrm>
          </p:grpSpPr>
          <p:grpSp>
            <p:nvGrpSpPr>
              <p:cNvPr id="81" name="Group 81"/>
              <p:cNvGrpSpPr/>
              <p:nvPr/>
            </p:nvGrpSpPr>
            <p:grpSpPr bwMode="auto">
              <a:xfrm>
                <a:off x="5148" y="1800"/>
                <a:ext cx="380" cy="382"/>
                <a:chOff x="229" y="1077"/>
                <a:chExt cx="380" cy="517"/>
              </a:xfrm>
            </p:grpSpPr>
            <p:pic>
              <p:nvPicPr>
                <p:cNvPr id="83" name="Picture 8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84"/>
              <p:cNvSpPr txBox="1">
                <a:spLocks noChangeArrowheads="1"/>
              </p:cNvSpPr>
              <p:nvPr/>
            </p:nvSpPr>
            <p:spPr bwMode="auto">
              <a:xfrm>
                <a:off x="4876" y="2206"/>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endParaRPr lang="en-US" altLang="zh-CN" b="1">
                  <a:solidFill>
                    <a:schemeClr val="tx2"/>
                  </a:solidFill>
                  <a:latin typeface="Times New Roman" pitchFamily="18" charset="0"/>
                </a:endParaRPr>
              </a:p>
            </p:txBody>
          </p:sp>
        </p:grpSp>
        <p:sp>
          <p:nvSpPr>
            <p:cNvPr id="80" name="Text Box 85"/>
            <p:cNvSpPr txBox="1">
              <a:spLocks noChangeArrowheads="1"/>
            </p:cNvSpPr>
            <p:nvPr/>
          </p:nvSpPr>
          <p:spPr bwMode="auto">
            <a:xfrm>
              <a:off x="3923" y="2296"/>
              <a:ext cx="1044"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加密＋签名＋</a:t>
              </a:r>
              <a:r>
                <a:rPr lang="en-US" altLang="zh-CN" sz="1200" b="1">
                  <a:solidFill>
                    <a:srgbClr val="000000"/>
                  </a:solidFill>
                  <a:latin typeface="Times New Roman" pitchFamily="18" charset="0"/>
                </a:rPr>
                <a:t>Hash</a:t>
              </a:r>
              <a:endParaRPr lang="en-US" altLang="zh-CN" sz="1200" b="1">
                <a:solidFill>
                  <a:srgbClr val="000000"/>
                </a:solidFill>
                <a:latin typeface="Times New Roman"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8598"/>
                                        </p:tgtEl>
                                        <p:attrNameLst>
                                          <p:attrName>style.visibility</p:attrName>
                                        </p:attrNameLst>
                                      </p:cBhvr>
                                      <p:to>
                                        <p:strVal val="visible"/>
                                      </p:to>
                                    </p:set>
                                    <p:anim calcmode="lin" valueType="num">
                                      <p:cBhvr additive="base">
                                        <p:cTn id="7" dur="500" fill="hold"/>
                                        <p:tgtEl>
                                          <p:spTgt spid="578598"/>
                                        </p:tgtEl>
                                        <p:attrNameLst>
                                          <p:attrName>ppt_x</p:attrName>
                                        </p:attrNameLst>
                                      </p:cBhvr>
                                      <p:tavLst>
                                        <p:tav tm="0">
                                          <p:val>
                                            <p:strVal val="#ppt_x"/>
                                          </p:val>
                                        </p:tav>
                                        <p:tav tm="100000">
                                          <p:val>
                                            <p:strVal val="#ppt_x"/>
                                          </p:val>
                                        </p:tav>
                                      </p:tavLst>
                                    </p:anim>
                                    <p:anim calcmode="lin" valueType="num">
                                      <p:cBhvr additive="base">
                                        <p:cTn id="8" dur="500" fill="hold"/>
                                        <p:tgtEl>
                                          <p:spTgt spid="57859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78565"/>
                                        </p:tgtEl>
                                        <p:attrNameLst>
                                          <p:attrName>style.visibility</p:attrName>
                                        </p:attrNameLst>
                                      </p:cBhvr>
                                      <p:to>
                                        <p:strVal val="visible"/>
                                      </p:to>
                                    </p:set>
                                    <p:anim calcmode="lin" valueType="num">
                                      <p:cBhvr additive="base">
                                        <p:cTn id="12" dur="500" fill="hold"/>
                                        <p:tgtEl>
                                          <p:spTgt spid="578565"/>
                                        </p:tgtEl>
                                        <p:attrNameLst>
                                          <p:attrName>ppt_x</p:attrName>
                                        </p:attrNameLst>
                                      </p:cBhvr>
                                      <p:tavLst>
                                        <p:tav tm="0">
                                          <p:val>
                                            <p:strVal val="0-#ppt_w/2"/>
                                          </p:val>
                                        </p:tav>
                                        <p:tav tm="100000">
                                          <p:val>
                                            <p:strVal val="#ppt_x"/>
                                          </p:val>
                                        </p:tav>
                                      </p:tavLst>
                                    </p:anim>
                                    <p:anim calcmode="lin" valueType="num">
                                      <p:cBhvr additive="base">
                                        <p:cTn id="13" dur="500" fill="hold"/>
                                        <p:tgtEl>
                                          <p:spTgt spid="57856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0-#ppt_w/2"/>
                                          </p:val>
                                        </p:tav>
                                        <p:tav tm="100000">
                                          <p:val>
                                            <p:strVal val="#ppt_x"/>
                                          </p:val>
                                        </p:tav>
                                      </p:tavLst>
                                    </p:anim>
                                    <p:anim calcmode="lin" valueType="num">
                                      <p:cBhvr additive="base">
                                        <p:cTn id="24"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 calcmode="lin" valueType="num">
                                      <p:cBhvr additive="base">
                                        <p:cTn id="34" dur="500" fill="hold"/>
                                        <p:tgtEl>
                                          <p:spTgt spid="59"/>
                                        </p:tgtEl>
                                        <p:attrNameLst>
                                          <p:attrName>ppt_x</p:attrName>
                                        </p:attrNameLst>
                                      </p:cBhvr>
                                      <p:tavLst>
                                        <p:tav tm="0">
                                          <p:val>
                                            <p:strVal val="0-#ppt_w/2"/>
                                          </p:val>
                                        </p:tav>
                                        <p:tav tm="100000">
                                          <p:val>
                                            <p:strVal val="#ppt_x"/>
                                          </p:val>
                                        </p:tav>
                                      </p:tavLst>
                                    </p:anim>
                                    <p:anim calcmode="lin" valueType="num">
                                      <p:cBhvr additive="base">
                                        <p:cTn id="35"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additive="base">
                                        <p:cTn id="40" dur="500" fill="hold"/>
                                        <p:tgtEl>
                                          <p:spTgt spid="77"/>
                                        </p:tgtEl>
                                        <p:attrNameLst>
                                          <p:attrName>ppt_x</p:attrName>
                                        </p:attrNameLst>
                                      </p:cBhvr>
                                      <p:tavLst>
                                        <p:tav tm="0">
                                          <p:val>
                                            <p:strVal val="#ppt_x"/>
                                          </p:val>
                                        </p:tav>
                                        <p:tav tm="100000">
                                          <p:val>
                                            <p:strVal val="#ppt_x"/>
                                          </p:val>
                                        </p:tav>
                                      </p:tavLst>
                                    </p:anim>
                                    <p:anim calcmode="lin" valueType="num">
                                      <p:cBhvr additive="base">
                                        <p:cTn id="41" dur="500" fill="hold"/>
                                        <p:tgtEl>
                                          <p:spTgt spid="77"/>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500" fill="hold"/>
                                        <p:tgtEl>
                                          <p:spTgt spid="62"/>
                                        </p:tgtEl>
                                        <p:attrNameLst>
                                          <p:attrName>ppt_x</p:attrName>
                                        </p:attrNameLst>
                                      </p:cBhvr>
                                      <p:tavLst>
                                        <p:tav tm="0">
                                          <p:val>
                                            <p:strVal val="0-#ppt_w/2"/>
                                          </p:val>
                                        </p:tav>
                                        <p:tav tm="100000">
                                          <p:val>
                                            <p:strVal val="#ppt_x"/>
                                          </p:val>
                                        </p:tav>
                                      </p:tavLst>
                                    </p:anim>
                                    <p:anim calcmode="lin" valueType="num">
                                      <p:cBhvr additive="base">
                                        <p:cTn id="46"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r>
              <a:rPr lang="zh-CN" altLang="en-US" dirty="0" smtClean="0"/>
              <a:t>引入</a:t>
            </a:r>
            <a:r>
              <a:rPr lang="zh-CN" altLang="en-US" smtClean="0"/>
              <a:t>仲裁者</a:t>
            </a:r>
            <a:endParaRPr lang="zh-CN" altLang="en-US" dirty="0" smtClean="0"/>
          </a:p>
          <a:p>
            <a:pPr lvl="1"/>
            <a:r>
              <a:rPr lang="zh-CN" altLang="en-US" sz="2200" smtClean="0"/>
              <a:t>发送方将签名</a:t>
            </a:r>
            <a:r>
              <a:rPr lang="zh-CN" altLang="en-US" sz="2200" dirty="0" smtClean="0"/>
              <a:t>消息首先送到</a:t>
            </a:r>
            <a:r>
              <a:rPr lang="zh-CN" altLang="en-US" sz="2200" smtClean="0"/>
              <a:t>仲裁者；</a:t>
            </a:r>
            <a:endParaRPr lang="zh-CN" altLang="en-US" sz="2200" dirty="0" smtClean="0"/>
          </a:p>
          <a:p>
            <a:pPr lvl="1"/>
            <a:r>
              <a:rPr lang="zh-CN" altLang="en-US" sz="2200"/>
              <a:t>仲裁</a:t>
            </a:r>
            <a:r>
              <a:rPr lang="zh-CN" altLang="en-US" sz="2200" smtClean="0"/>
              <a:t>者</a:t>
            </a:r>
            <a:r>
              <a:rPr lang="zh-CN" altLang="zh-CN" sz="2200" smtClean="0"/>
              <a:t>测试消息及其签名，</a:t>
            </a:r>
            <a:r>
              <a:rPr lang="zh-CN" altLang="zh-CN" sz="2200" dirty="0" smtClean="0"/>
              <a:t>以检查其来源</a:t>
            </a:r>
            <a:r>
              <a:rPr lang="zh-CN" altLang="zh-CN" sz="2200" smtClean="0"/>
              <a:t>和内容</a:t>
            </a:r>
            <a:r>
              <a:rPr lang="zh-CN" altLang="en-US" sz="2200" smtClean="0"/>
              <a:t>；</a:t>
            </a:r>
            <a:endParaRPr lang="zh-CN" altLang="en-US" sz="2200" dirty="0" smtClean="0"/>
          </a:p>
          <a:p>
            <a:pPr lvl="1"/>
            <a:r>
              <a:rPr lang="zh-CN" altLang="zh-CN" sz="2200" dirty="0" smtClean="0"/>
              <a:t>然后将</a:t>
            </a:r>
            <a:r>
              <a:rPr lang="zh-CN" altLang="zh-CN" sz="2200" smtClean="0"/>
              <a:t>消息加上</a:t>
            </a:r>
            <a:r>
              <a:rPr lang="zh-CN" altLang="en-US" sz="2200" b="1" smtClean="0">
                <a:solidFill>
                  <a:srgbClr val="C00000"/>
                </a:solidFill>
              </a:rPr>
              <a:t>时间戳</a:t>
            </a:r>
            <a:r>
              <a:rPr lang="zh-CN" altLang="en-US" sz="2200" smtClean="0"/>
              <a:t>，</a:t>
            </a:r>
            <a:r>
              <a:rPr lang="zh-CN" altLang="zh-CN" sz="2200" smtClean="0"/>
              <a:t>并与</a:t>
            </a:r>
            <a:r>
              <a:rPr lang="zh-CN" altLang="zh-CN" sz="2200" b="1" smtClean="0">
                <a:solidFill>
                  <a:srgbClr val="C00000"/>
                </a:solidFill>
              </a:rPr>
              <a:t>仲裁验证通过指示</a:t>
            </a:r>
            <a:r>
              <a:rPr lang="zh-CN" altLang="zh-CN" sz="2200" smtClean="0"/>
              <a:t>一起发给</a:t>
            </a:r>
            <a:r>
              <a:rPr lang="zh-CN" altLang="en-US" sz="2200" smtClean="0"/>
              <a:t>接收者。</a:t>
            </a:r>
            <a:endParaRPr lang="zh-CN" altLang="en-US" dirty="0" smtClean="0"/>
          </a:p>
          <a:p>
            <a:r>
              <a:rPr lang="zh-CN" altLang="zh-CN" smtClean="0"/>
              <a:t>仲裁者扮演</a:t>
            </a:r>
            <a:r>
              <a:rPr lang="zh-CN" altLang="zh-CN" dirty="0" smtClean="0"/>
              <a:t>敏感</a:t>
            </a:r>
            <a:r>
              <a:rPr lang="zh-CN" altLang="zh-CN" smtClean="0"/>
              <a:t>和关键角色</a:t>
            </a:r>
            <a:r>
              <a:rPr lang="zh-CN" altLang="zh-CN" dirty="0" smtClean="0"/>
              <a:t>。</a:t>
            </a:r>
            <a:endParaRPr lang="zh-CN" altLang="zh-CN" dirty="0" smtClean="0"/>
          </a:p>
          <a:p>
            <a:pPr lvl="1"/>
            <a:r>
              <a:rPr lang="zh-CN" altLang="zh-CN" sz="2200" smtClean="0"/>
              <a:t>所有参与者</a:t>
            </a:r>
            <a:r>
              <a:rPr lang="zh-CN" altLang="zh-CN" sz="2200" dirty="0" smtClean="0"/>
              <a:t>必须极大地相信这一仲裁机制工作正常。（</a:t>
            </a:r>
            <a:r>
              <a:rPr lang="en-US" altLang="zh-CN" sz="2200" dirty="0" smtClean="0"/>
              <a:t>trusted system</a:t>
            </a:r>
            <a:r>
              <a:rPr lang="zh-CN" altLang="en-US" sz="2200" dirty="0" smtClean="0"/>
              <a:t>）</a:t>
            </a:r>
            <a:endParaRPr lang="zh-CN" altLang="en-US" dirty="0" smtClean="0"/>
          </a:p>
        </p:txBody>
      </p:sp>
      <p:sp>
        <p:nvSpPr>
          <p:cNvPr id="14338" name="Rectangle 2"/>
          <p:cNvSpPr>
            <a:spLocks noGrp="1" noChangeArrowheads="1"/>
          </p:cNvSpPr>
          <p:nvPr>
            <p:ph type="title"/>
          </p:nvPr>
        </p:nvSpPr>
        <p:spPr/>
        <p:txBody>
          <a:bodyPr/>
          <a:lstStyle/>
          <a:p>
            <a:pPr fontAlgn="auto">
              <a:spcAft>
                <a:spcPts val="0"/>
              </a:spcAft>
              <a:defRPr/>
            </a:pPr>
            <a:r>
              <a:rPr lang="zh-CN" altLang="en-US" dirty="0"/>
              <a:t>仲裁数字签名</a:t>
            </a:r>
            <a:endParaRPr lang="zh-CN" altLang="en-US" dirty="0"/>
          </a:p>
        </p:txBody>
      </p:sp>
    </p:spTree>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基于安全体系结构的安全防护方法：</a:t>
            </a:r>
            <a:endParaRPr lang="en-US" altLang="zh-CN" dirty="0" smtClean="0"/>
          </a:p>
          <a:p>
            <a:pPr lvl="1"/>
            <a:r>
              <a:rPr lang="zh-CN" altLang="en-US" dirty="0" smtClean="0"/>
              <a:t>风险分析</a:t>
            </a:r>
            <a:r>
              <a:rPr lang="en-US" altLang="zh-CN" dirty="0" smtClean="0">
                <a:sym typeface="Wingdings" panose="05000000000000000000" pitchFamily="2" charset="2"/>
              </a:rPr>
              <a:t></a:t>
            </a:r>
            <a:r>
              <a:rPr lang="zh-CN" altLang="en-US" dirty="0" smtClean="0"/>
              <a:t>制定策略</a:t>
            </a:r>
            <a:r>
              <a:rPr lang="en-US" altLang="zh-CN" dirty="0">
                <a:sym typeface="Wingdings" panose="05000000000000000000" pitchFamily="2" charset="2"/>
              </a:rPr>
              <a:t> </a:t>
            </a:r>
            <a:r>
              <a:rPr lang="zh-CN" altLang="en-US" dirty="0" smtClean="0"/>
              <a:t>安全防护技术部署</a:t>
            </a:r>
            <a:endParaRPr lang="en-US" altLang="zh-CN" dirty="0" smtClean="0"/>
          </a:p>
          <a:p>
            <a:pPr lvl="1"/>
            <a:r>
              <a:rPr lang="zh-CN" altLang="en-US" dirty="0" smtClean="0"/>
              <a:t>依赖于正确的设置和完善的防御手段，并很大程度上针对固定的威胁和环境弱点。</a:t>
            </a:r>
            <a:endParaRPr lang="en-US" altLang="zh-CN" dirty="0" smtClean="0"/>
          </a:p>
          <a:p>
            <a:r>
              <a:rPr lang="zh-CN" altLang="en-US" dirty="0" smtClean="0"/>
              <a:t>静态：没有体现信息（网络）安全的攻防互动</a:t>
            </a:r>
            <a:endParaRPr lang="en-US" altLang="zh-CN" dirty="0" smtClean="0"/>
          </a:p>
          <a:p>
            <a:r>
              <a:rPr lang="zh-CN" altLang="en-US" dirty="0" smtClean="0"/>
              <a:t>网络安全策略（模型）标准化的过程和方法</a:t>
            </a:r>
            <a:endParaRPr lang="zh-CN" altLang="en-US" dirty="0" smtClean="0"/>
          </a:p>
          <a:p>
            <a:pPr lvl="1"/>
            <a:r>
              <a:rPr lang="en-US" altLang="zh-CN" dirty="0" smtClean="0"/>
              <a:t>PDR</a:t>
            </a:r>
            <a:r>
              <a:rPr lang="zh-CN" altLang="en-US" dirty="0" smtClean="0"/>
              <a:t>模型</a:t>
            </a:r>
            <a:endParaRPr lang="zh-CN" altLang="en-US" dirty="0" smtClean="0"/>
          </a:p>
          <a:p>
            <a:pPr lvl="1"/>
            <a:r>
              <a:rPr lang="en-US" altLang="zh-CN" dirty="0" smtClean="0"/>
              <a:t>P</a:t>
            </a:r>
            <a:r>
              <a:rPr lang="en-US" altLang="zh-CN" baseline="30000" dirty="0" smtClean="0"/>
              <a:t>2</a:t>
            </a:r>
            <a:r>
              <a:rPr lang="en-US" altLang="zh-CN" dirty="0" smtClean="0"/>
              <a:t>DR</a:t>
            </a:r>
            <a:r>
              <a:rPr lang="zh-CN" altLang="en-US" dirty="0" smtClean="0"/>
              <a:t>模型</a:t>
            </a:r>
            <a:endParaRPr lang="zh-CN" altLang="en-US" dirty="0" smtClean="0"/>
          </a:p>
          <a:p>
            <a:pPr lvl="1"/>
            <a:r>
              <a:rPr lang="en-US" altLang="zh-CN" dirty="0" smtClean="0"/>
              <a:t>APPDRR</a:t>
            </a:r>
            <a:r>
              <a:rPr lang="zh-CN" altLang="en-US" dirty="0" smtClean="0"/>
              <a:t>模型</a:t>
            </a:r>
            <a:endParaRPr lang="zh-CN" altLang="en-US" dirty="0" smtClean="0"/>
          </a:p>
          <a:p>
            <a:pPr lvl="1"/>
            <a:r>
              <a:rPr lang="en-US" altLang="zh-CN" smtClean="0"/>
              <a:t>PDRR</a:t>
            </a:r>
            <a:r>
              <a:rPr lang="zh-CN" altLang="en-US" dirty="0" smtClean="0"/>
              <a:t>模型</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smtClean="0"/>
              <a:t>网络安全策略（模型）</a:t>
            </a:r>
            <a:endParaRPr lang="zh-CN" altLang="en-US"/>
          </a:p>
        </p:txBody>
      </p:sp>
    </p:spTree>
  </p:cSld>
  <p:clrMapOvr>
    <a:masterClrMapping/>
  </p:clrMapOvr>
  <p:transition spd="slow">
    <p:pull/>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zh-CN" altLang="en-US" smtClean="0"/>
              <a:t>仲裁签名</a:t>
            </a:r>
            <a:r>
              <a:rPr lang="en-US" altLang="zh-CN" smtClean="0"/>
              <a:t>——</a:t>
            </a:r>
            <a:r>
              <a:rPr lang="zh-CN" altLang="en-US" smtClean="0"/>
              <a:t>对称密码</a:t>
            </a:r>
            <a:endParaRPr lang="zh-CN" altLang="en-US"/>
          </a:p>
        </p:txBody>
      </p:sp>
      <p:sp>
        <p:nvSpPr>
          <p:cNvPr id="580612" name="Rectangle 4"/>
          <p:cNvSpPr>
            <a:spLocks noRot="1" noChangeArrowheads="1"/>
          </p:cNvSpPr>
          <p:nvPr/>
        </p:nvSpPr>
        <p:spPr bwMode="auto">
          <a:xfrm>
            <a:off x="827584" y="1333574"/>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a:latin typeface="Times New Roman" pitchFamily="18" charset="0"/>
            </a:endParaRPr>
          </a:p>
        </p:txBody>
      </p:sp>
      <p:grpSp>
        <p:nvGrpSpPr>
          <p:cNvPr id="580613" name="Group 5"/>
          <p:cNvGrpSpPr/>
          <p:nvPr/>
        </p:nvGrpSpPr>
        <p:grpSpPr bwMode="auto">
          <a:xfrm>
            <a:off x="756270" y="2449750"/>
            <a:ext cx="1152525" cy="942975"/>
            <a:chOff x="748" y="1570"/>
            <a:chExt cx="726" cy="594"/>
          </a:xfrm>
        </p:grpSpPr>
        <p:grpSp>
          <p:nvGrpSpPr>
            <p:cNvPr id="580614" name="Group 6"/>
            <p:cNvGrpSpPr/>
            <p:nvPr/>
          </p:nvGrpSpPr>
          <p:grpSpPr bwMode="auto">
            <a:xfrm>
              <a:off x="930" y="1570"/>
              <a:ext cx="380" cy="381"/>
              <a:chOff x="229" y="1077"/>
              <a:chExt cx="380" cy="517"/>
            </a:xfrm>
          </p:grpSpPr>
          <p:pic>
            <p:nvPicPr>
              <p:cNvPr id="580615"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6"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17" name="Text Box 9"/>
            <p:cNvSpPr txBox="1">
              <a:spLocks noChangeArrowheads="1"/>
            </p:cNvSpPr>
            <p:nvPr/>
          </p:nvSpPr>
          <p:spPr bwMode="auto">
            <a:xfrm>
              <a:off x="748" y="193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endParaRPr lang="en-US" altLang="zh-CN" b="1">
                <a:solidFill>
                  <a:schemeClr val="tx2"/>
                </a:solidFill>
                <a:latin typeface="Times New Roman" pitchFamily="18" charset="0"/>
              </a:endParaRPr>
            </a:p>
          </p:txBody>
        </p:sp>
      </p:grpSp>
      <p:grpSp>
        <p:nvGrpSpPr>
          <p:cNvPr id="580618" name="Group 10"/>
          <p:cNvGrpSpPr/>
          <p:nvPr/>
        </p:nvGrpSpPr>
        <p:grpSpPr bwMode="auto">
          <a:xfrm>
            <a:off x="7524328" y="2449750"/>
            <a:ext cx="936625" cy="942975"/>
            <a:chOff x="2516" y="1570"/>
            <a:chExt cx="590" cy="594"/>
          </a:xfrm>
        </p:grpSpPr>
        <p:grpSp>
          <p:nvGrpSpPr>
            <p:cNvPr id="580619" name="Group 11"/>
            <p:cNvGrpSpPr/>
            <p:nvPr/>
          </p:nvGrpSpPr>
          <p:grpSpPr bwMode="auto">
            <a:xfrm>
              <a:off x="2608" y="1570"/>
              <a:ext cx="380" cy="381"/>
              <a:chOff x="229" y="1077"/>
              <a:chExt cx="380" cy="517"/>
            </a:xfrm>
          </p:grpSpPr>
          <p:pic>
            <p:nvPicPr>
              <p:cNvPr id="58062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21"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22" name="Text Box 14"/>
            <p:cNvSpPr txBox="1">
              <a:spLocks noChangeArrowheads="1"/>
            </p:cNvSpPr>
            <p:nvPr/>
          </p:nvSpPr>
          <p:spPr bwMode="auto">
            <a:xfrm>
              <a:off x="2516" y="193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endParaRPr lang="en-US" altLang="zh-CN" b="1">
                <a:solidFill>
                  <a:schemeClr val="tx2"/>
                </a:solidFill>
                <a:latin typeface="Times New Roman" pitchFamily="18" charset="0"/>
              </a:endParaRPr>
            </a:p>
          </p:txBody>
        </p:sp>
      </p:grpSp>
      <p:grpSp>
        <p:nvGrpSpPr>
          <p:cNvPr id="580623" name="Group 15"/>
          <p:cNvGrpSpPr/>
          <p:nvPr/>
        </p:nvGrpSpPr>
        <p:grpSpPr bwMode="auto">
          <a:xfrm>
            <a:off x="3563888" y="2485468"/>
            <a:ext cx="1152525" cy="871538"/>
            <a:chOff x="1610" y="663"/>
            <a:chExt cx="726" cy="549"/>
          </a:xfrm>
        </p:grpSpPr>
        <p:grpSp>
          <p:nvGrpSpPr>
            <p:cNvPr id="580624" name="Group 16"/>
            <p:cNvGrpSpPr/>
            <p:nvPr/>
          </p:nvGrpSpPr>
          <p:grpSpPr bwMode="auto">
            <a:xfrm>
              <a:off x="1746" y="663"/>
              <a:ext cx="380" cy="381"/>
              <a:chOff x="229" y="1077"/>
              <a:chExt cx="380" cy="517"/>
            </a:xfrm>
          </p:grpSpPr>
          <p:pic>
            <p:nvPicPr>
              <p:cNvPr id="580625" name="Picture 1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26"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27" name="Text Box 19"/>
            <p:cNvSpPr txBox="1">
              <a:spLocks noChangeArrowheads="1"/>
            </p:cNvSpPr>
            <p:nvPr/>
          </p:nvSpPr>
          <p:spPr bwMode="auto">
            <a:xfrm>
              <a:off x="1610" y="981"/>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itchFamily="18" charset="0"/>
                </a:rPr>
                <a:t>Trent (T)</a:t>
              </a:r>
              <a:endParaRPr lang="en-US" altLang="zh-CN" b="1">
                <a:solidFill>
                  <a:srgbClr val="CC0000"/>
                </a:solidFill>
                <a:latin typeface="Times New Roman" pitchFamily="18" charset="0"/>
              </a:endParaRPr>
            </a:p>
          </p:txBody>
        </p:sp>
      </p:grpSp>
      <p:grpSp>
        <p:nvGrpSpPr>
          <p:cNvPr id="580628" name="Group 20"/>
          <p:cNvGrpSpPr/>
          <p:nvPr/>
        </p:nvGrpSpPr>
        <p:grpSpPr bwMode="auto">
          <a:xfrm rot="5400000">
            <a:off x="2344845" y="2107645"/>
            <a:ext cx="933451" cy="1803398"/>
            <a:chOff x="1146" y="756"/>
            <a:chExt cx="588" cy="1136"/>
          </a:xfrm>
        </p:grpSpPr>
        <p:sp>
          <p:nvSpPr>
            <p:cNvPr id="580629" name="Line 21"/>
            <p:cNvSpPr>
              <a:spLocks noChangeShapeType="1"/>
            </p:cNvSpPr>
            <p:nvPr/>
          </p:nvSpPr>
          <p:spPr bwMode="auto">
            <a:xfrm rot="19491984" flipV="1">
              <a:off x="1264" y="970"/>
              <a:ext cx="470" cy="66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80630" name="Text Box 22"/>
            <p:cNvSpPr txBox="1">
              <a:spLocks noChangeArrowheads="1"/>
            </p:cNvSpPr>
            <p:nvPr/>
          </p:nvSpPr>
          <p:spPr bwMode="auto">
            <a:xfrm rot="16192130">
              <a:off x="685" y="1217"/>
              <a:ext cx="11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66"/>
                  </a:solidFill>
                  <a:latin typeface="Times New Roman" pitchFamily="18" charset="0"/>
                  <a:sym typeface="Symbol" panose="05050102010706020507" pitchFamily="18" charset="2"/>
                </a:rPr>
                <a:t>M,E</a:t>
              </a:r>
              <a:r>
                <a:rPr kumimoji="1" lang="en-US" altLang="zh-CN" sz="1600" b="1" baseline="-25000" smtClean="0">
                  <a:solidFill>
                    <a:srgbClr val="000066"/>
                  </a:solidFill>
                  <a:latin typeface="Times New Roman" pitchFamily="18" charset="0"/>
                  <a:sym typeface="Symbol" panose="05050102010706020507" pitchFamily="18" charset="2"/>
                </a:rPr>
                <a:t>AT</a:t>
              </a:r>
              <a:r>
                <a:rPr kumimoji="1" lang="en-US" altLang="zh-CN" sz="1600" b="1" smtClean="0">
                  <a:solidFill>
                    <a:srgbClr val="000066"/>
                  </a:solidFill>
                  <a:latin typeface="Times New Roman" pitchFamily="18" charset="0"/>
                  <a:sym typeface="Symbol" panose="05050102010706020507" pitchFamily="18" charset="2"/>
                </a:rPr>
                <a:t>[ID</a:t>
              </a:r>
              <a:r>
                <a:rPr kumimoji="1" lang="en-US" altLang="zh-CN" sz="1600" b="1" baseline="-25000" smtClean="0">
                  <a:solidFill>
                    <a:srgbClr val="000066"/>
                  </a:solidFill>
                  <a:latin typeface="Times New Roman" pitchFamily="18" charset="0"/>
                  <a:sym typeface="Symbol" panose="05050102010706020507" pitchFamily="18" charset="2"/>
                </a:rPr>
                <a:t>A</a:t>
              </a:r>
              <a:r>
                <a:rPr kumimoji="1" lang="en-US" altLang="zh-CN" sz="1600" b="1" smtClean="0">
                  <a:solidFill>
                    <a:srgbClr val="000066"/>
                  </a:solidFill>
                  <a:latin typeface="Times New Roman" pitchFamily="18" charset="0"/>
                  <a:sym typeface="Symbol" panose="05050102010706020507" pitchFamily="18" charset="2"/>
                </a:rPr>
                <a:t>,H(M)]</a:t>
              </a:r>
              <a:endParaRPr kumimoji="1" lang="en-US" altLang="zh-CN" sz="1600" b="1">
                <a:solidFill>
                  <a:srgbClr val="000066"/>
                </a:solidFill>
                <a:latin typeface="Times New Roman" pitchFamily="18" charset="0"/>
                <a:sym typeface="Symbol" panose="05050102010706020507" pitchFamily="18" charset="2"/>
              </a:endParaRPr>
            </a:p>
          </p:txBody>
        </p:sp>
      </p:grpSp>
      <p:grpSp>
        <p:nvGrpSpPr>
          <p:cNvPr id="580631" name="Group 23"/>
          <p:cNvGrpSpPr/>
          <p:nvPr/>
        </p:nvGrpSpPr>
        <p:grpSpPr bwMode="auto">
          <a:xfrm>
            <a:off x="4499992" y="2552252"/>
            <a:ext cx="3025778" cy="985839"/>
            <a:chOff x="2321" y="836"/>
            <a:chExt cx="1906" cy="621"/>
          </a:xfrm>
        </p:grpSpPr>
        <p:sp>
          <p:nvSpPr>
            <p:cNvPr id="580632" name="Line 24"/>
            <p:cNvSpPr>
              <a:spLocks noChangeShapeType="1"/>
            </p:cNvSpPr>
            <p:nvPr/>
          </p:nvSpPr>
          <p:spPr bwMode="auto">
            <a:xfrm rot="18653265">
              <a:off x="2990" y="868"/>
              <a:ext cx="546" cy="63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80633" name="Text Box 25"/>
            <p:cNvSpPr txBox="1">
              <a:spLocks noChangeArrowheads="1"/>
            </p:cNvSpPr>
            <p:nvPr/>
          </p:nvSpPr>
          <p:spPr bwMode="auto">
            <a:xfrm>
              <a:off x="2321" y="836"/>
              <a:ext cx="190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00"/>
                  </a:solidFill>
                  <a:latin typeface="Times New Roman" pitchFamily="18" charset="0"/>
                  <a:sym typeface="Symbol" panose="05050102010706020507" pitchFamily="18" charset="2"/>
                </a:rPr>
                <a:t>E</a:t>
              </a:r>
              <a:r>
                <a:rPr kumimoji="1" lang="en-US" altLang="zh-CN" sz="1600" b="1" baseline="-25000" smtClean="0">
                  <a:solidFill>
                    <a:srgbClr val="000000"/>
                  </a:solidFill>
                  <a:latin typeface="Times New Roman" pitchFamily="18" charset="0"/>
                  <a:sym typeface="Symbol" panose="05050102010706020507" pitchFamily="18" charset="2"/>
                </a:rPr>
                <a:t>BT</a:t>
              </a:r>
              <a:r>
                <a:rPr kumimoji="1" lang="en-US" altLang="zh-CN" sz="1600" b="1" smtClean="0">
                  <a:solidFill>
                    <a:srgbClr val="000000"/>
                  </a:solidFill>
                  <a:latin typeface="Times New Roman" pitchFamily="18" charset="0"/>
                  <a:sym typeface="Symbol" panose="05050102010706020507" pitchFamily="18" charset="2"/>
                </a:rPr>
                <a:t>[ID</a:t>
              </a:r>
              <a:r>
                <a:rPr kumimoji="1" lang="en-US" altLang="zh-CN" sz="1600" b="1" baseline="-25000" smtClean="0">
                  <a:solidFill>
                    <a:srgbClr val="000000"/>
                  </a:solidFill>
                  <a:latin typeface="Times New Roman" pitchFamily="18" charset="0"/>
                  <a:sym typeface="Symbol" panose="05050102010706020507" pitchFamily="18" charset="2"/>
                </a:rPr>
                <a:t>A</a:t>
              </a:r>
              <a:r>
                <a:rPr kumimoji="1" lang="en-US" altLang="zh-CN" sz="1600" b="1" smtClean="0">
                  <a:solidFill>
                    <a:srgbClr val="000000"/>
                  </a:solidFill>
                  <a:latin typeface="Times New Roman" pitchFamily="18" charset="0"/>
                  <a:sym typeface="Symbol" panose="05050102010706020507" pitchFamily="18" charset="2"/>
                </a:rPr>
                <a:t>, M, </a:t>
              </a:r>
              <a:r>
                <a:rPr kumimoji="1" lang="en-US" altLang="zh-CN" sz="1600" b="1" smtClean="0">
                  <a:solidFill>
                    <a:srgbClr val="C00000"/>
                  </a:solidFill>
                  <a:latin typeface="Times New Roman" pitchFamily="18" charset="0"/>
                  <a:sym typeface="Symbol" panose="05050102010706020507" pitchFamily="18" charset="2"/>
                </a:rPr>
                <a:t>E</a:t>
              </a:r>
              <a:r>
                <a:rPr kumimoji="1" lang="en-US" altLang="zh-CN" sz="1600" b="1" baseline="-25000" smtClean="0">
                  <a:solidFill>
                    <a:srgbClr val="C00000"/>
                  </a:solidFill>
                  <a:latin typeface="Times New Roman" pitchFamily="18" charset="0"/>
                  <a:sym typeface="Symbol" panose="05050102010706020507" pitchFamily="18" charset="2"/>
                </a:rPr>
                <a:t>AT</a:t>
              </a:r>
              <a:r>
                <a:rPr kumimoji="1" lang="en-US" altLang="zh-CN" sz="1600" b="1" smtClean="0">
                  <a:solidFill>
                    <a:srgbClr val="C00000"/>
                  </a:solidFill>
                  <a:latin typeface="Times New Roman" pitchFamily="18" charset="0"/>
                  <a:sym typeface="Symbol" panose="05050102010706020507" pitchFamily="18" charset="2"/>
                </a:rPr>
                <a:t>[ID</a:t>
              </a:r>
              <a:r>
                <a:rPr kumimoji="1" lang="en-US" altLang="zh-CN" sz="1600" b="1" baseline="-25000" smtClean="0">
                  <a:solidFill>
                    <a:srgbClr val="C00000"/>
                  </a:solidFill>
                  <a:latin typeface="Times New Roman" pitchFamily="18" charset="0"/>
                  <a:sym typeface="Symbol" panose="05050102010706020507" pitchFamily="18" charset="2"/>
                </a:rPr>
                <a:t>A</a:t>
              </a:r>
              <a:r>
                <a:rPr kumimoji="1" lang="en-US" altLang="zh-CN" sz="1600" b="1" smtClean="0">
                  <a:solidFill>
                    <a:srgbClr val="C00000"/>
                  </a:solidFill>
                  <a:latin typeface="Times New Roman" pitchFamily="18" charset="0"/>
                  <a:sym typeface="Symbol" panose="05050102010706020507" pitchFamily="18" charset="2"/>
                </a:rPr>
                <a:t>,H(M)], T</a:t>
              </a:r>
              <a:r>
                <a:rPr kumimoji="1" lang="en-US" altLang="zh-CN" sz="1600" b="1" smtClean="0">
                  <a:solidFill>
                    <a:srgbClr val="000000"/>
                  </a:solidFill>
                  <a:latin typeface="Times New Roman" pitchFamily="18" charset="0"/>
                  <a:sym typeface="Symbol" panose="05050102010706020507" pitchFamily="18" charset="2"/>
                </a:rPr>
                <a:t>]</a:t>
              </a:r>
              <a:endParaRPr kumimoji="1" lang="en-US" altLang="zh-CN" sz="1600" b="1">
                <a:solidFill>
                  <a:srgbClr val="000000"/>
                </a:solidFill>
                <a:latin typeface="Times New Roman" pitchFamily="18" charset="0"/>
                <a:sym typeface="Symbol" panose="05050102010706020507" pitchFamily="18" charset="2"/>
              </a:endParaRPr>
            </a:p>
          </p:txBody>
        </p:sp>
      </p:grpSp>
      <p:sp>
        <p:nvSpPr>
          <p:cNvPr id="26" name="矩形 25"/>
          <p:cNvSpPr/>
          <p:nvPr/>
        </p:nvSpPr>
        <p:spPr>
          <a:xfrm>
            <a:off x="857224" y="1643050"/>
            <a:ext cx="1415772" cy="461665"/>
          </a:xfrm>
          <a:prstGeom prst="rect">
            <a:avLst/>
          </a:prstGeom>
        </p:spPr>
        <p:txBody>
          <a:bodyPr wrap="none">
            <a:spAutoFit/>
          </a:bodyPr>
          <a:lstStyle/>
          <a:p>
            <a:r>
              <a:rPr lang="zh-CN" altLang="en-US" sz="2400" b="1" smtClean="0">
                <a:latin typeface="+mj-ea"/>
                <a:ea typeface="+mj-ea"/>
              </a:rPr>
              <a:t>明文传送</a:t>
            </a:r>
            <a:endParaRPr lang="zh-CN" altLang="en-US" sz="2400" b="1">
              <a:latin typeface="+mj-ea"/>
              <a:ea typeface="+mj-ea"/>
            </a:endParaRPr>
          </a:p>
        </p:txBody>
      </p:sp>
      <p:grpSp>
        <p:nvGrpSpPr>
          <p:cNvPr id="27" name="Group 26"/>
          <p:cNvGrpSpPr/>
          <p:nvPr/>
        </p:nvGrpSpPr>
        <p:grpSpPr bwMode="auto">
          <a:xfrm>
            <a:off x="107504" y="4493827"/>
            <a:ext cx="1152525" cy="869950"/>
            <a:chOff x="884" y="3612"/>
            <a:chExt cx="726" cy="548"/>
          </a:xfrm>
        </p:grpSpPr>
        <p:grpSp>
          <p:nvGrpSpPr>
            <p:cNvPr id="28" name="Group 27"/>
            <p:cNvGrpSpPr/>
            <p:nvPr/>
          </p:nvGrpSpPr>
          <p:grpSpPr bwMode="auto">
            <a:xfrm>
              <a:off x="1066" y="3614"/>
              <a:ext cx="380" cy="382"/>
              <a:chOff x="229" y="1077"/>
              <a:chExt cx="380" cy="517"/>
            </a:xfrm>
          </p:grpSpPr>
          <p:pic>
            <p:nvPicPr>
              <p:cNvPr id="30"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Text Box 30"/>
            <p:cNvSpPr txBox="1">
              <a:spLocks noChangeArrowheads="1"/>
            </p:cNvSpPr>
            <p:nvPr/>
          </p:nvSpPr>
          <p:spPr bwMode="auto">
            <a:xfrm>
              <a:off x="884" y="3929"/>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endParaRPr lang="en-US" altLang="zh-CN" b="1">
                <a:solidFill>
                  <a:schemeClr val="tx2"/>
                </a:solidFill>
                <a:latin typeface="Times New Roman" pitchFamily="18" charset="0"/>
              </a:endParaRPr>
            </a:p>
          </p:txBody>
        </p:sp>
      </p:grpSp>
      <p:grpSp>
        <p:nvGrpSpPr>
          <p:cNvPr id="32" name="Group 31"/>
          <p:cNvGrpSpPr/>
          <p:nvPr/>
        </p:nvGrpSpPr>
        <p:grpSpPr bwMode="auto">
          <a:xfrm>
            <a:off x="8099871" y="4457315"/>
            <a:ext cx="936625" cy="942975"/>
            <a:chOff x="2925" y="3566"/>
            <a:chExt cx="590" cy="594"/>
          </a:xfrm>
        </p:grpSpPr>
        <p:grpSp>
          <p:nvGrpSpPr>
            <p:cNvPr id="33" name="Group 32"/>
            <p:cNvGrpSpPr/>
            <p:nvPr/>
          </p:nvGrpSpPr>
          <p:grpSpPr bwMode="auto">
            <a:xfrm>
              <a:off x="2971" y="3568"/>
              <a:ext cx="380" cy="382"/>
              <a:chOff x="229" y="1077"/>
              <a:chExt cx="380" cy="517"/>
            </a:xfrm>
          </p:grpSpPr>
          <p:pic>
            <p:nvPicPr>
              <p:cNvPr id="3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4" name="Text Box 35"/>
            <p:cNvSpPr txBox="1">
              <a:spLocks noChangeArrowheads="1"/>
            </p:cNvSpPr>
            <p:nvPr/>
          </p:nvSpPr>
          <p:spPr bwMode="auto">
            <a:xfrm>
              <a:off x="2925" y="3929"/>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endParaRPr lang="en-US" altLang="zh-CN" b="1">
                <a:solidFill>
                  <a:schemeClr val="tx2"/>
                </a:solidFill>
                <a:latin typeface="Times New Roman" pitchFamily="18" charset="0"/>
              </a:endParaRPr>
            </a:p>
          </p:txBody>
        </p:sp>
      </p:grpSp>
      <p:grpSp>
        <p:nvGrpSpPr>
          <p:cNvPr id="37" name="Group 36"/>
          <p:cNvGrpSpPr/>
          <p:nvPr/>
        </p:nvGrpSpPr>
        <p:grpSpPr bwMode="auto">
          <a:xfrm>
            <a:off x="3707904" y="4458109"/>
            <a:ext cx="1152525" cy="941387"/>
            <a:chOff x="1882" y="2341"/>
            <a:chExt cx="726" cy="593"/>
          </a:xfrm>
        </p:grpSpPr>
        <p:grpSp>
          <p:nvGrpSpPr>
            <p:cNvPr id="38" name="Group 37"/>
            <p:cNvGrpSpPr/>
            <p:nvPr/>
          </p:nvGrpSpPr>
          <p:grpSpPr bwMode="auto">
            <a:xfrm>
              <a:off x="1927" y="2343"/>
              <a:ext cx="380" cy="382"/>
              <a:chOff x="229" y="1077"/>
              <a:chExt cx="380" cy="517"/>
            </a:xfrm>
          </p:grpSpPr>
          <p:pic>
            <p:nvPicPr>
              <p:cNvPr id="40"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9" name="Text Box 40"/>
            <p:cNvSpPr txBox="1">
              <a:spLocks noChangeArrowheads="1"/>
            </p:cNvSpPr>
            <p:nvPr/>
          </p:nvSpPr>
          <p:spPr bwMode="auto">
            <a:xfrm>
              <a:off x="1882" y="270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itchFamily="18" charset="0"/>
                </a:rPr>
                <a:t>Trent (T)</a:t>
              </a:r>
              <a:endParaRPr lang="en-US" altLang="zh-CN" b="1">
                <a:solidFill>
                  <a:srgbClr val="CC0000"/>
                </a:solidFill>
                <a:latin typeface="Times New Roman" pitchFamily="18" charset="0"/>
              </a:endParaRPr>
            </a:p>
          </p:txBody>
        </p:sp>
      </p:grpSp>
      <p:grpSp>
        <p:nvGrpSpPr>
          <p:cNvPr id="42" name="Group 41"/>
          <p:cNvGrpSpPr/>
          <p:nvPr/>
        </p:nvGrpSpPr>
        <p:grpSpPr bwMode="auto">
          <a:xfrm>
            <a:off x="1000299" y="4546616"/>
            <a:ext cx="2698751" cy="1239838"/>
            <a:chOff x="394" y="2838"/>
            <a:chExt cx="1700" cy="781"/>
          </a:xfrm>
        </p:grpSpPr>
        <p:sp>
          <p:nvSpPr>
            <p:cNvPr id="43" name="Line 42"/>
            <p:cNvSpPr>
              <a:spLocks noChangeShapeType="1"/>
            </p:cNvSpPr>
            <p:nvPr/>
          </p:nvSpPr>
          <p:spPr bwMode="auto">
            <a:xfrm rot="2868859" flipV="1">
              <a:off x="855" y="2798"/>
              <a:ext cx="781" cy="86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4" name="Text Box 43"/>
            <p:cNvSpPr txBox="1">
              <a:spLocks noChangeArrowheads="1"/>
            </p:cNvSpPr>
            <p:nvPr/>
          </p:nvSpPr>
          <p:spPr bwMode="auto">
            <a:xfrm>
              <a:off x="394" y="2895"/>
              <a:ext cx="170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66"/>
                  </a:solidFill>
                  <a:latin typeface="Times New Roman" pitchFamily="18" charset="0"/>
                  <a:sym typeface="Symbol" panose="05050102010706020507" pitchFamily="18" charset="2"/>
                </a:rPr>
                <a:t>E</a:t>
              </a:r>
              <a:r>
                <a:rPr kumimoji="1" lang="en-US" altLang="zh-CN" sz="1600" b="1" baseline="-25000" smtClean="0">
                  <a:solidFill>
                    <a:srgbClr val="000066"/>
                  </a:solidFill>
                  <a:latin typeface="Times New Roman" pitchFamily="18" charset="0"/>
                  <a:sym typeface="Symbol" panose="05050102010706020507" pitchFamily="18" charset="2"/>
                </a:rPr>
                <a:t>AB</a:t>
              </a:r>
              <a:r>
                <a:rPr kumimoji="1" lang="en-US" altLang="zh-CN" sz="1600" b="1" smtClean="0">
                  <a:solidFill>
                    <a:srgbClr val="000066"/>
                  </a:solidFill>
                  <a:latin typeface="Times New Roman" pitchFamily="18" charset="0"/>
                  <a:sym typeface="Symbol" panose="05050102010706020507" pitchFamily="18" charset="2"/>
                </a:rPr>
                <a:t>(M),E</a:t>
              </a:r>
              <a:r>
                <a:rPr kumimoji="1" lang="en-US" altLang="zh-CN" sz="1600" b="1" baseline="-25000" smtClean="0">
                  <a:solidFill>
                    <a:srgbClr val="000066"/>
                  </a:solidFill>
                  <a:latin typeface="Times New Roman" pitchFamily="18" charset="0"/>
                  <a:sym typeface="Symbol" panose="05050102010706020507" pitchFamily="18" charset="2"/>
                </a:rPr>
                <a:t>AT</a:t>
              </a:r>
              <a:r>
                <a:rPr kumimoji="1" lang="en-US" altLang="zh-CN" sz="1600" b="1" smtClean="0">
                  <a:solidFill>
                    <a:srgbClr val="000066"/>
                  </a:solidFill>
                  <a:latin typeface="Times New Roman" pitchFamily="18" charset="0"/>
                  <a:sym typeface="Symbol" panose="05050102010706020507" pitchFamily="18" charset="2"/>
                </a:rPr>
                <a:t>[ID</a:t>
              </a:r>
              <a:r>
                <a:rPr kumimoji="1" lang="en-US" altLang="zh-CN" sz="1600" b="1" baseline="-25000" smtClean="0">
                  <a:solidFill>
                    <a:srgbClr val="000066"/>
                  </a:solidFill>
                  <a:latin typeface="Times New Roman" pitchFamily="18" charset="0"/>
                  <a:sym typeface="Symbol" panose="05050102010706020507" pitchFamily="18" charset="2"/>
                </a:rPr>
                <a:t>A</a:t>
              </a:r>
              <a:r>
                <a:rPr kumimoji="1" lang="en-US" altLang="zh-CN" sz="1600" b="1" smtClean="0">
                  <a:solidFill>
                    <a:srgbClr val="000066"/>
                  </a:solidFill>
                  <a:latin typeface="Times New Roman" pitchFamily="18" charset="0"/>
                  <a:sym typeface="Symbol" panose="05050102010706020507" pitchFamily="18" charset="2"/>
                </a:rPr>
                <a:t>,H(E</a:t>
              </a:r>
              <a:r>
                <a:rPr kumimoji="1" lang="en-US" altLang="zh-CN" sz="1600" b="1" baseline="-25000" smtClean="0">
                  <a:solidFill>
                    <a:srgbClr val="000066"/>
                  </a:solidFill>
                  <a:latin typeface="Times New Roman" pitchFamily="18" charset="0"/>
                  <a:sym typeface="Symbol" panose="05050102010706020507" pitchFamily="18" charset="2"/>
                </a:rPr>
                <a:t>AB</a:t>
              </a:r>
              <a:r>
                <a:rPr kumimoji="1" lang="en-US" altLang="zh-CN" sz="1600" b="1" smtClean="0">
                  <a:solidFill>
                    <a:srgbClr val="000066"/>
                  </a:solidFill>
                  <a:latin typeface="Times New Roman" pitchFamily="18" charset="0"/>
                  <a:sym typeface="Symbol" panose="05050102010706020507" pitchFamily="18" charset="2"/>
                </a:rPr>
                <a:t>(M))]</a:t>
              </a:r>
              <a:endParaRPr kumimoji="1" lang="en-US" altLang="zh-CN" sz="1600" b="1">
                <a:solidFill>
                  <a:srgbClr val="000066"/>
                </a:solidFill>
                <a:latin typeface="Times New Roman" pitchFamily="18" charset="0"/>
                <a:sym typeface="Symbol" panose="05050102010706020507" pitchFamily="18" charset="2"/>
              </a:endParaRPr>
            </a:p>
          </p:txBody>
        </p:sp>
      </p:grpSp>
      <p:grpSp>
        <p:nvGrpSpPr>
          <p:cNvPr id="45" name="Group 44"/>
          <p:cNvGrpSpPr/>
          <p:nvPr/>
        </p:nvGrpSpPr>
        <p:grpSpPr bwMode="auto">
          <a:xfrm>
            <a:off x="4381947" y="4620866"/>
            <a:ext cx="3786191" cy="1136650"/>
            <a:chOff x="2104" y="2764"/>
            <a:chExt cx="2385" cy="716"/>
          </a:xfrm>
        </p:grpSpPr>
        <p:sp>
          <p:nvSpPr>
            <p:cNvPr id="46" name="Line 45"/>
            <p:cNvSpPr>
              <a:spLocks noChangeShapeType="1"/>
            </p:cNvSpPr>
            <p:nvPr/>
          </p:nvSpPr>
          <p:spPr bwMode="auto">
            <a:xfrm rot="18438730">
              <a:off x="2905" y="2660"/>
              <a:ext cx="710" cy="93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7" name="Text Box 46"/>
            <p:cNvSpPr txBox="1">
              <a:spLocks noChangeArrowheads="1"/>
            </p:cNvSpPr>
            <p:nvPr/>
          </p:nvSpPr>
          <p:spPr bwMode="auto">
            <a:xfrm rot="21590641">
              <a:off x="2104" y="2764"/>
              <a:ext cx="23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sz="1600" b="1" smtClean="0">
                  <a:solidFill>
                    <a:srgbClr val="000066"/>
                  </a:solidFill>
                  <a:latin typeface="Times New Roman" pitchFamily="18" charset="0"/>
                  <a:sym typeface="Symbol" panose="05050102010706020507" pitchFamily="18" charset="2"/>
                </a:rPr>
                <a:t>E</a:t>
              </a:r>
              <a:r>
                <a:rPr kumimoji="1" lang="en-US" altLang="zh-CN" sz="1600" b="1" baseline="-25000" smtClean="0">
                  <a:solidFill>
                    <a:srgbClr val="000066"/>
                  </a:solidFill>
                  <a:latin typeface="Times New Roman" pitchFamily="18" charset="0"/>
                  <a:sym typeface="Symbol" panose="05050102010706020507" pitchFamily="18" charset="2"/>
                </a:rPr>
                <a:t>BT</a:t>
              </a:r>
              <a:r>
                <a:rPr kumimoji="1" lang="en-US" altLang="zh-CN" sz="1600" b="1" smtClean="0">
                  <a:solidFill>
                    <a:srgbClr val="000066"/>
                  </a:solidFill>
                  <a:latin typeface="Times New Roman" pitchFamily="18" charset="0"/>
                  <a:sym typeface="Symbol" panose="05050102010706020507" pitchFamily="18" charset="2"/>
                </a:rPr>
                <a:t>(ID</a:t>
              </a:r>
              <a:r>
                <a:rPr kumimoji="1" lang="en-US" altLang="zh-CN" sz="1600" b="1" baseline="-25000" smtClean="0">
                  <a:solidFill>
                    <a:srgbClr val="000066"/>
                  </a:solidFill>
                  <a:latin typeface="Times New Roman" pitchFamily="18" charset="0"/>
                  <a:sym typeface="Symbol" panose="05050102010706020507" pitchFamily="18" charset="2"/>
                </a:rPr>
                <a:t>A</a:t>
              </a:r>
              <a:r>
                <a:rPr kumimoji="1" lang="en-US" altLang="zh-CN" sz="1600" b="1" smtClean="0">
                  <a:solidFill>
                    <a:srgbClr val="000066"/>
                  </a:solidFill>
                  <a:latin typeface="Times New Roman" pitchFamily="18" charset="0"/>
                  <a:sym typeface="Symbol" panose="05050102010706020507" pitchFamily="18" charset="2"/>
                </a:rPr>
                <a:t>,E</a:t>
              </a:r>
              <a:r>
                <a:rPr kumimoji="1" lang="en-US" altLang="zh-CN" sz="1600" b="1" baseline="-25000" smtClean="0">
                  <a:solidFill>
                    <a:srgbClr val="000066"/>
                  </a:solidFill>
                  <a:latin typeface="Times New Roman" pitchFamily="18" charset="0"/>
                  <a:sym typeface="Symbol" panose="05050102010706020507" pitchFamily="18" charset="2"/>
                </a:rPr>
                <a:t>AB</a:t>
              </a:r>
              <a:r>
                <a:rPr kumimoji="1" lang="en-US" altLang="zh-CN" sz="1600" b="1" smtClean="0">
                  <a:solidFill>
                    <a:srgbClr val="000066"/>
                  </a:solidFill>
                  <a:latin typeface="Times New Roman" pitchFamily="18" charset="0"/>
                  <a:sym typeface="Symbol" panose="05050102010706020507" pitchFamily="18" charset="2"/>
                </a:rPr>
                <a:t>( </a:t>
              </a:r>
              <a:r>
                <a:rPr kumimoji="1" lang="en-US" altLang="zh-CN" sz="1600" b="1">
                  <a:solidFill>
                    <a:srgbClr val="000066"/>
                  </a:solidFill>
                  <a:latin typeface="Times New Roman" pitchFamily="18" charset="0"/>
                  <a:sym typeface="Symbol" panose="05050102010706020507" pitchFamily="18" charset="2"/>
                </a:rPr>
                <a:t>M</a:t>
              </a:r>
              <a:r>
                <a:rPr kumimoji="1" lang="en-US" altLang="zh-CN" sz="1600" b="1" smtClean="0">
                  <a:solidFill>
                    <a:srgbClr val="000066"/>
                  </a:solidFill>
                  <a:latin typeface="Times New Roman" pitchFamily="18" charset="0"/>
                  <a:sym typeface="Symbol" panose="05050102010706020507" pitchFamily="18" charset="2"/>
                </a:rPr>
                <a:t>), </a:t>
              </a:r>
              <a:r>
                <a:rPr kumimoji="1" lang="en-US" altLang="zh-CN" sz="1600" b="1" smtClean="0">
                  <a:solidFill>
                    <a:srgbClr val="C00000"/>
                  </a:solidFill>
                  <a:latin typeface="Times New Roman" pitchFamily="18" charset="0"/>
                  <a:sym typeface="Symbol" panose="05050102010706020507" pitchFamily="18" charset="2"/>
                </a:rPr>
                <a:t>E</a:t>
              </a:r>
              <a:r>
                <a:rPr kumimoji="1" lang="en-US" altLang="zh-CN" sz="1600" b="1" baseline="-25000" smtClean="0">
                  <a:solidFill>
                    <a:srgbClr val="C00000"/>
                  </a:solidFill>
                  <a:latin typeface="Times New Roman" pitchFamily="18" charset="0"/>
                  <a:sym typeface="Symbol" panose="05050102010706020507" pitchFamily="18" charset="2"/>
                </a:rPr>
                <a:t>AT</a:t>
              </a:r>
              <a:r>
                <a:rPr kumimoji="1" lang="en-US" altLang="zh-CN" sz="1600" b="1" smtClean="0">
                  <a:solidFill>
                    <a:srgbClr val="C00000"/>
                  </a:solidFill>
                  <a:latin typeface="Times New Roman" pitchFamily="18" charset="0"/>
                  <a:sym typeface="Symbol" panose="05050102010706020507" pitchFamily="18" charset="2"/>
                </a:rPr>
                <a:t>[ID</a:t>
              </a:r>
              <a:r>
                <a:rPr kumimoji="1" lang="en-US" altLang="zh-CN" sz="1600" b="1" baseline="-25000" smtClean="0">
                  <a:solidFill>
                    <a:srgbClr val="C00000"/>
                  </a:solidFill>
                  <a:latin typeface="Times New Roman" pitchFamily="18" charset="0"/>
                  <a:sym typeface="Symbol" panose="05050102010706020507" pitchFamily="18" charset="2"/>
                </a:rPr>
                <a:t>A</a:t>
              </a:r>
              <a:r>
                <a:rPr kumimoji="1" lang="en-US" altLang="zh-CN" sz="1600" b="1">
                  <a:solidFill>
                    <a:srgbClr val="C00000"/>
                  </a:solidFill>
                  <a:latin typeface="Times New Roman" pitchFamily="18" charset="0"/>
                  <a:sym typeface="Symbol" panose="05050102010706020507" pitchFamily="18" charset="2"/>
                </a:rPr>
                <a:t>, </a:t>
              </a:r>
              <a:r>
                <a:rPr kumimoji="1" lang="en-US" altLang="zh-CN" sz="1600" b="1" smtClean="0">
                  <a:solidFill>
                    <a:srgbClr val="C00000"/>
                  </a:solidFill>
                  <a:latin typeface="Times New Roman" pitchFamily="18" charset="0"/>
                  <a:sym typeface="Symbol" panose="05050102010706020507" pitchFamily="18" charset="2"/>
                </a:rPr>
                <a:t>H(E</a:t>
              </a:r>
              <a:r>
                <a:rPr kumimoji="1" lang="en-US" altLang="zh-CN" sz="1600" b="1" baseline="-25000" smtClean="0">
                  <a:solidFill>
                    <a:srgbClr val="C00000"/>
                  </a:solidFill>
                  <a:latin typeface="Times New Roman" pitchFamily="18" charset="0"/>
                  <a:sym typeface="Symbol" panose="05050102010706020507" pitchFamily="18" charset="2"/>
                </a:rPr>
                <a:t>AB</a:t>
              </a:r>
              <a:r>
                <a:rPr kumimoji="1" lang="en-US" altLang="zh-CN" sz="1600" b="1" smtClean="0">
                  <a:solidFill>
                    <a:srgbClr val="C00000"/>
                  </a:solidFill>
                  <a:latin typeface="Times New Roman" pitchFamily="18" charset="0"/>
                  <a:sym typeface="Symbol" panose="05050102010706020507" pitchFamily="18" charset="2"/>
                </a:rPr>
                <a:t>(M),T</a:t>
              </a:r>
              <a:r>
                <a:rPr kumimoji="1" lang="en-US" altLang="zh-CN" sz="1600" b="1" smtClean="0">
                  <a:solidFill>
                    <a:srgbClr val="000066"/>
                  </a:solidFill>
                  <a:latin typeface="Times New Roman" pitchFamily="18" charset="0"/>
                  <a:sym typeface="Symbol" panose="05050102010706020507" pitchFamily="18" charset="2"/>
                </a:rPr>
                <a:t>]</a:t>
              </a:r>
              <a:endParaRPr kumimoji="1" lang="en-US" altLang="zh-CN" sz="1600" b="1">
                <a:solidFill>
                  <a:srgbClr val="000066"/>
                </a:solidFill>
                <a:latin typeface="Times New Roman" pitchFamily="18" charset="0"/>
                <a:sym typeface="Symbol" panose="05050102010706020507" pitchFamily="18" charset="2"/>
              </a:endParaRPr>
            </a:p>
          </p:txBody>
        </p:sp>
      </p:grpSp>
      <p:sp>
        <p:nvSpPr>
          <p:cNvPr id="48" name="矩形 47"/>
          <p:cNvSpPr/>
          <p:nvPr/>
        </p:nvSpPr>
        <p:spPr>
          <a:xfrm>
            <a:off x="857224" y="3643314"/>
            <a:ext cx="3587842" cy="461665"/>
          </a:xfrm>
          <a:prstGeom prst="rect">
            <a:avLst/>
          </a:prstGeom>
        </p:spPr>
        <p:txBody>
          <a:bodyPr wrap="none">
            <a:spAutoFit/>
          </a:bodyPr>
          <a:lstStyle/>
          <a:p>
            <a:r>
              <a:rPr lang="zh-CN" altLang="en-US" sz="2400" b="1" smtClean="0">
                <a:latin typeface="+mj-ea"/>
                <a:ea typeface="+mj-ea"/>
              </a:rPr>
              <a:t>仲裁可见明文，密文传送</a:t>
            </a:r>
            <a:endParaRPr lang="zh-CN" altLang="en-US" sz="2400" b="1">
              <a:latin typeface="+mj-ea"/>
              <a:ea typeface="+mj-ea"/>
            </a:endParaRPr>
          </a:p>
        </p:txBody>
      </p:sp>
      <p:sp>
        <p:nvSpPr>
          <p:cNvPr id="49" name="矩形 48"/>
          <p:cNvSpPr/>
          <p:nvPr/>
        </p:nvSpPr>
        <p:spPr>
          <a:xfrm>
            <a:off x="1071538" y="5429264"/>
            <a:ext cx="7215238" cy="132343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2000" smtClean="0">
                <a:latin typeface="+mn-ea"/>
              </a:rPr>
              <a:t>存在的问题：</a:t>
            </a:r>
            <a:endParaRPr lang="en-US" altLang="zh-CN" sz="2000" smtClean="0">
              <a:latin typeface="+mn-ea"/>
            </a:endParaRPr>
          </a:p>
          <a:p>
            <a:r>
              <a:rPr lang="en-US" altLang="zh-CN" sz="2000" smtClean="0">
                <a:latin typeface="+mn-ea"/>
              </a:rPr>
              <a:t>	</a:t>
            </a:r>
            <a:r>
              <a:rPr lang="zh-CN" altLang="en-US" sz="2000" smtClean="0">
                <a:latin typeface="+mn-ea"/>
              </a:rPr>
              <a:t>发方与仲裁可以结盟来否认一个签名，</a:t>
            </a:r>
            <a:endParaRPr lang="en-US" altLang="zh-CN" sz="2000" smtClean="0">
              <a:latin typeface="+mn-ea"/>
            </a:endParaRPr>
          </a:p>
          <a:p>
            <a:r>
              <a:rPr lang="en-US" altLang="zh-CN" sz="2000" smtClean="0">
                <a:latin typeface="+mn-ea"/>
              </a:rPr>
              <a:t>	</a:t>
            </a:r>
            <a:r>
              <a:rPr lang="zh-CN" altLang="en-US" sz="2000" smtClean="0">
                <a:latin typeface="+mn-ea"/>
              </a:rPr>
              <a:t>或者收方与仲裁结盟来伪造一个签名。</a:t>
            </a:r>
            <a:endParaRPr lang="en-US" altLang="zh-CN" sz="2000" smtClean="0">
              <a:latin typeface="+mn-ea"/>
            </a:endParaRPr>
          </a:p>
          <a:p>
            <a:r>
              <a:rPr lang="en-US" altLang="zh-CN" sz="2000" smtClean="0">
                <a:latin typeface="+mn-ea"/>
              </a:rPr>
              <a:t>	</a:t>
            </a:r>
            <a:r>
              <a:rPr lang="zh-CN" altLang="en-US" sz="2000" smtClean="0">
                <a:latin typeface="+mn-ea"/>
              </a:rPr>
              <a:t>使用公开密码算法解决这个问题。</a:t>
            </a:r>
            <a:endParaRPr lang="zh-CN" altLang="en-US" sz="2000">
              <a:latin typeface="+mn-ea"/>
            </a:endParaRPr>
          </a:p>
        </p:txBody>
      </p:sp>
      <p:sp>
        <p:nvSpPr>
          <p:cNvPr id="2" name="椭圆形标注 1"/>
          <p:cNvSpPr/>
          <p:nvPr/>
        </p:nvSpPr>
        <p:spPr>
          <a:xfrm>
            <a:off x="5652120" y="1563421"/>
            <a:ext cx="2952328" cy="863993"/>
          </a:xfrm>
          <a:prstGeom prst="wedgeEllipseCallout">
            <a:avLst>
              <a:gd name="adj1" fmla="val -34853"/>
              <a:gd name="adj2" fmla="val 71769"/>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zh-CN" altLang="en-US" dirty="0" smtClean="0"/>
              <a:t>发送方产生没法抵赖，接收方没法伪造</a:t>
            </a:r>
            <a:endParaRPr lang="zh-CN" alt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0613"/>
                                        </p:tgtEl>
                                        <p:attrNameLst>
                                          <p:attrName>style.visibility</p:attrName>
                                        </p:attrNameLst>
                                      </p:cBhvr>
                                      <p:to>
                                        <p:strVal val="visible"/>
                                      </p:to>
                                    </p:set>
                                    <p:anim calcmode="lin" valueType="num">
                                      <p:cBhvr additive="base">
                                        <p:cTn id="13" dur="500" fill="hold"/>
                                        <p:tgtEl>
                                          <p:spTgt spid="580613"/>
                                        </p:tgtEl>
                                        <p:attrNameLst>
                                          <p:attrName>ppt_x</p:attrName>
                                        </p:attrNameLst>
                                      </p:cBhvr>
                                      <p:tavLst>
                                        <p:tav tm="0">
                                          <p:val>
                                            <p:strVal val="#ppt_x"/>
                                          </p:val>
                                        </p:tav>
                                        <p:tav tm="100000">
                                          <p:val>
                                            <p:strVal val="#ppt_x"/>
                                          </p:val>
                                        </p:tav>
                                      </p:tavLst>
                                    </p:anim>
                                    <p:anim calcmode="lin" valueType="num">
                                      <p:cBhvr additive="base">
                                        <p:cTn id="14" dur="500" fill="hold"/>
                                        <p:tgtEl>
                                          <p:spTgt spid="5806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80618"/>
                                        </p:tgtEl>
                                        <p:attrNameLst>
                                          <p:attrName>style.visibility</p:attrName>
                                        </p:attrNameLst>
                                      </p:cBhvr>
                                      <p:to>
                                        <p:strVal val="visible"/>
                                      </p:to>
                                    </p:set>
                                    <p:anim calcmode="lin" valueType="num">
                                      <p:cBhvr additive="base">
                                        <p:cTn id="17" dur="500" fill="hold"/>
                                        <p:tgtEl>
                                          <p:spTgt spid="580618"/>
                                        </p:tgtEl>
                                        <p:attrNameLst>
                                          <p:attrName>ppt_x</p:attrName>
                                        </p:attrNameLst>
                                      </p:cBhvr>
                                      <p:tavLst>
                                        <p:tav tm="0">
                                          <p:val>
                                            <p:strVal val="#ppt_x"/>
                                          </p:val>
                                        </p:tav>
                                        <p:tav tm="100000">
                                          <p:val>
                                            <p:strVal val="#ppt_x"/>
                                          </p:val>
                                        </p:tav>
                                      </p:tavLst>
                                    </p:anim>
                                    <p:anim calcmode="lin" valueType="num">
                                      <p:cBhvr additive="base">
                                        <p:cTn id="18" dur="500" fill="hold"/>
                                        <p:tgtEl>
                                          <p:spTgt spid="580618"/>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1" fill="hold" nodeType="afterEffect">
                                  <p:stCondLst>
                                    <p:cond delay="0"/>
                                  </p:stCondLst>
                                  <p:childTnLst>
                                    <p:set>
                                      <p:cBhvr>
                                        <p:cTn id="21" dur="1" fill="hold">
                                          <p:stCondLst>
                                            <p:cond delay="0"/>
                                          </p:stCondLst>
                                        </p:cTn>
                                        <p:tgtEl>
                                          <p:spTgt spid="580623"/>
                                        </p:tgtEl>
                                        <p:attrNameLst>
                                          <p:attrName>style.visibility</p:attrName>
                                        </p:attrNameLst>
                                      </p:cBhvr>
                                      <p:to>
                                        <p:strVal val="visible"/>
                                      </p:to>
                                    </p:set>
                                    <p:anim calcmode="lin" valueType="num">
                                      <p:cBhvr additive="base">
                                        <p:cTn id="22" dur="500" fill="hold"/>
                                        <p:tgtEl>
                                          <p:spTgt spid="580623"/>
                                        </p:tgtEl>
                                        <p:attrNameLst>
                                          <p:attrName>ppt_x</p:attrName>
                                        </p:attrNameLst>
                                      </p:cBhvr>
                                      <p:tavLst>
                                        <p:tav tm="0">
                                          <p:val>
                                            <p:strVal val="#ppt_x"/>
                                          </p:val>
                                        </p:tav>
                                        <p:tav tm="100000">
                                          <p:val>
                                            <p:strVal val="#ppt_x"/>
                                          </p:val>
                                        </p:tav>
                                      </p:tavLst>
                                    </p:anim>
                                    <p:anim calcmode="lin" valueType="num">
                                      <p:cBhvr additive="base">
                                        <p:cTn id="23" dur="500" fill="hold"/>
                                        <p:tgtEl>
                                          <p:spTgt spid="580623"/>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2" fill="hold" nodeType="clickEffect">
                                  <p:stCondLst>
                                    <p:cond delay="0"/>
                                  </p:stCondLst>
                                  <p:childTnLst>
                                    <p:set>
                                      <p:cBhvr>
                                        <p:cTn id="27" dur="1" fill="hold">
                                          <p:stCondLst>
                                            <p:cond delay="0"/>
                                          </p:stCondLst>
                                        </p:cTn>
                                        <p:tgtEl>
                                          <p:spTgt spid="580628"/>
                                        </p:tgtEl>
                                        <p:attrNameLst>
                                          <p:attrName>style.visibility</p:attrName>
                                        </p:attrNameLst>
                                      </p:cBhvr>
                                      <p:to>
                                        <p:strVal val="visible"/>
                                      </p:to>
                                    </p:set>
                                    <p:anim calcmode="lin" valueType="num">
                                      <p:cBhvr additive="base">
                                        <p:cTn id="28" dur="500" fill="hold"/>
                                        <p:tgtEl>
                                          <p:spTgt spid="580628"/>
                                        </p:tgtEl>
                                        <p:attrNameLst>
                                          <p:attrName>ppt_x</p:attrName>
                                        </p:attrNameLst>
                                      </p:cBhvr>
                                      <p:tavLst>
                                        <p:tav tm="0">
                                          <p:val>
                                            <p:strVal val="0-#ppt_w/2"/>
                                          </p:val>
                                        </p:tav>
                                        <p:tav tm="100000">
                                          <p:val>
                                            <p:strVal val="#ppt_x"/>
                                          </p:val>
                                        </p:tav>
                                      </p:tavLst>
                                    </p:anim>
                                    <p:anim calcmode="lin" valueType="num">
                                      <p:cBhvr additive="base">
                                        <p:cTn id="29" dur="500" fill="hold"/>
                                        <p:tgtEl>
                                          <p:spTgt spid="58062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9" fill="hold" nodeType="clickEffect">
                                  <p:stCondLst>
                                    <p:cond delay="0"/>
                                  </p:stCondLst>
                                  <p:childTnLst>
                                    <p:set>
                                      <p:cBhvr>
                                        <p:cTn id="33" dur="1" fill="hold">
                                          <p:stCondLst>
                                            <p:cond delay="0"/>
                                          </p:stCondLst>
                                        </p:cTn>
                                        <p:tgtEl>
                                          <p:spTgt spid="580631"/>
                                        </p:tgtEl>
                                        <p:attrNameLst>
                                          <p:attrName>style.visibility</p:attrName>
                                        </p:attrNameLst>
                                      </p:cBhvr>
                                      <p:to>
                                        <p:strVal val="visible"/>
                                      </p:to>
                                    </p:set>
                                    <p:anim calcmode="lin" valueType="num">
                                      <p:cBhvr additive="base">
                                        <p:cTn id="34" dur="500" fill="hold"/>
                                        <p:tgtEl>
                                          <p:spTgt spid="580631"/>
                                        </p:tgtEl>
                                        <p:attrNameLst>
                                          <p:attrName>ppt_x</p:attrName>
                                        </p:attrNameLst>
                                      </p:cBhvr>
                                      <p:tavLst>
                                        <p:tav tm="0">
                                          <p:val>
                                            <p:strVal val="0-#ppt_w/2"/>
                                          </p:val>
                                        </p:tav>
                                        <p:tav tm="100000">
                                          <p:val>
                                            <p:strVal val="#ppt_x"/>
                                          </p:val>
                                        </p:tav>
                                      </p:tavLst>
                                    </p:anim>
                                    <p:anim calcmode="lin" valueType="num">
                                      <p:cBhvr additive="base">
                                        <p:cTn id="35" dur="500" fill="hold"/>
                                        <p:tgtEl>
                                          <p:spTgt spid="580631"/>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additive="base">
                                        <p:cTn id="46" dur="500" fill="hold"/>
                                        <p:tgtEl>
                                          <p:spTgt spid="48"/>
                                        </p:tgtEl>
                                        <p:attrNameLst>
                                          <p:attrName>ppt_x</p:attrName>
                                        </p:attrNameLst>
                                      </p:cBhvr>
                                      <p:tavLst>
                                        <p:tav tm="0">
                                          <p:val>
                                            <p:strVal val="#ppt_x"/>
                                          </p:val>
                                        </p:tav>
                                        <p:tav tm="100000">
                                          <p:val>
                                            <p:strVal val="#ppt_x"/>
                                          </p:val>
                                        </p:tav>
                                      </p:tavLst>
                                    </p:anim>
                                    <p:anim calcmode="lin" valueType="num">
                                      <p:cBhvr additive="base">
                                        <p:cTn id="4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ppt_x"/>
                                          </p:val>
                                        </p:tav>
                                        <p:tav tm="100000">
                                          <p:val>
                                            <p:strVal val="#ppt_x"/>
                                          </p:val>
                                        </p:tav>
                                      </p:tavLst>
                                    </p:anim>
                                    <p:anim calcmode="lin" valueType="num">
                                      <p:cBhvr additive="base">
                                        <p:cTn id="57" dur="500" fill="hold"/>
                                        <p:tgtEl>
                                          <p:spTgt spid="32"/>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ppt_x"/>
                                          </p:val>
                                        </p:tav>
                                        <p:tav tm="100000">
                                          <p:val>
                                            <p:strVal val="#ppt_x"/>
                                          </p:val>
                                        </p:tav>
                                      </p:tavLst>
                                    </p:anim>
                                    <p:anim calcmode="lin" valueType="num">
                                      <p:cBhvr additive="base">
                                        <p:cTn id="62"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2"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fill="hold"/>
                                        <p:tgtEl>
                                          <p:spTgt spid="42"/>
                                        </p:tgtEl>
                                        <p:attrNameLst>
                                          <p:attrName>ppt_x</p:attrName>
                                        </p:attrNameLst>
                                      </p:cBhvr>
                                      <p:tavLst>
                                        <p:tav tm="0">
                                          <p:val>
                                            <p:strVal val="0-#ppt_w/2"/>
                                          </p:val>
                                        </p:tav>
                                        <p:tav tm="100000">
                                          <p:val>
                                            <p:strVal val="#ppt_x"/>
                                          </p:val>
                                        </p:tav>
                                      </p:tavLst>
                                    </p:anim>
                                    <p:anim calcmode="lin" valueType="num">
                                      <p:cBhvr additive="base">
                                        <p:cTn id="6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0-#ppt_w/2"/>
                                          </p:val>
                                        </p:tav>
                                        <p:tav tm="100000">
                                          <p:val>
                                            <p:strVal val="#ppt_x"/>
                                          </p:val>
                                        </p:tav>
                                      </p:tavLst>
                                    </p:anim>
                                    <p:anim calcmode="lin" valueType="num">
                                      <p:cBhvr additive="base">
                                        <p:cTn id="74"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8" grpId="0"/>
      <p:bldP spid="49" grpId="0" animBg="1"/>
      <p:bldP spid="2"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日期占位符 3"/>
          <p:cNvSpPr>
            <a:spLocks noGrp="1"/>
          </p:cNvSpPr>
          <p:nvPr>
            <p:ph type="dt" sz="half" idx="10"/>
          </p:nvPr>
        </p:nvSpPr>
        <p:spPr/>
        <p:txBody>
          <a:bodyPr/>
          <a:lstStyle/>
          <a:p>
            <a:fld id="{BA08D59C-0D12-4069-8E27-1D34AC7FED13}" type="datetime1">
              <a:rPr lang="zh-CN" altLang="en-US" smtClean="0"/>
            </a:fld>
            <a:endParaRPr lang="en-US" altLang="zh-CN"/>
          </a:p>
        </p:txBody>
      </p:sp>
      <p:sp>
        <p:nvSpPr>
          <p:cNvPr id="580610" name="Rectangle 2"/>
          <p:cNvSpPr>
            <a:spLocks noGrp="1" noChangeArrowheads="1"/>
          </p:cNvSpPr>
          <p:nvPr>
            <p:ph type="title"/>
          </p:nvPr>
        </p:nvSpPr>
        <p:spPr/>
        <p:txBody>
          <a:bodyPr/>
          <a:lstStyle/>
          <a:p>
            <a:r>
              <a:rPr lang="zh-CN" altLang="en-US" smtClean="0"/>
              <a:t>仲裁签名</a:t>
            </a:r>
            <a:r>
              <a:rPr lang="en-US" altLang="zh-CN" smtClean="0"/>
              <a:t>——</a:t>
            </a:r>
            <a:r>
              <a:rPr lang="zh-CN" altLang="en-US" smtClean="0"/>
              <a:t>公钥密码＋密文传送</a:t>
            </a:r>
            <a:endParaRPr lang="zh-CN" altLang="en-US"/>
          </a:p>
        </p:txBody>
      </p:sp>
      <p:sp>
        <p:nvSpPr>
          <p:cNvPr id="580612" name="Rectangle 4"/>
          <p:cNvSpPr>
            <a:spLocks noRot="1" noChangeArrowheads="1"/>
          </p:cNvSpPr>
          <p:nvPr/>
        </p:nvSpPr>
        <p:spPr bwMode="auto">
          <a:xfrm>
            <a:off x="827584" y="1333574"/>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a:latin typeface="Times New Roman" pitchFamily="18" charset="0"/>
            </a:endParaRPr>
          </a:p>
        </p:txBody>
      </p:sp>
      <p:grpSp>
        <p:nvGrpSpPr>
          <p:cNvPr id="580655" name="Group 47"/>
          <p:cNvGrpSpPr/>
          <p:nvPr/>
        </p:nvGrpSpPr>
        <p:grpSpPr bwMode="auto">
          <a:xfrm>
            <a:off x="107107" y="2555246"/>
            <a:ext cx="1152525" cy="942975"/>
            <a:chOff x="3560" y="2750"/>
            <a:chExt cx="726" cy="594"/>
          </a:xfrm>
        </p:grpSpPr>
        <p:grpSp>
          <p:nvGrpSpPr>
            <p:cNvPr id="580656" name="Group 48"/>
            <p:cNvGrpSpPr/>
            <p:nvPr/>
          </p:nvGrpSpPr>
          <p:grpSpPr bwMode="auto">
            <a:xfrm>
              <a:off x="3742" y="2750"/>
              <a:ext cx="380" cy="381"/>
              <a:chOff x="229" y="1077"/>
              <a:chExt cx="380" cy="517"/>
            </a:xfrm>
          </p:grpSpPr>
          <p:pic>
            <p:nvPicPr>
              <p:cNvPr id="580657" name="Picture 4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58" name="Picture 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59" name="Text Box 51"/>
            <p:cNvSpPr txBox="1">
              <a:spLocks noChangeArrowheads="1"/>
            </p:cNvSpPr>
            <p:nvPr/>
          </p:nvSpPr>
          <p:spPr bwMode="auto">
            <a:xfrm>
              <a:off x="3560" y="311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endParaRPr lang="en-US" altLang="zh-CN" b="1">
                <a:solidFill>
                  <a:schemeClr val="tx2"/>
                </a:solidFill>
                <a:latin typeface="Times New Roman" pitchFamily="18" charset="0"/>
              </a:endParaRPr>
            </a:p>
          </p:txBody>
        </p:sp>
      </p:grpSp>
      <p:grpSp>
        <p:nvGrpSpPr>
          <p:cNvPr id="580660" name="Group 52"/>
          <p:cNvGrpSpPr/>
          <p:nvPr/>
        </p:nvGrpSpPr>
        <p:grpSpPr bwMode="auto">
          <a:xfrm>
            <a:off x="7812360" y="2519527"/>
            <a:ext cx="936625" cy="1014413"/>
            <a:chOff x="5170" y="2704"/>
            <a:chExt cx="590" cy="639"/>
          </a:xfrm>
        </p:grpSpPr>
        <p:grpSp>
          <p:nvGrpSpPr>
            <p:cNvPr id="580661" name="Group 53"/>
            <p:cNvGrpSpPr/>
            <p:nvPr/>
          </p:nvGrpSpPr>
          <p:grpSpPr bwMode="auto">
            <a:xfrm>
              <a:off x="5260" y="2704"/>
              <a:ext cx="380" cy="381"/>
              <a:chOff x="229" y="1077"/>
              <a:chExt cx="380" cy="517"/>
            </a:xfrm>
          </p:grpSpPr>
          <p:pic>
            <p:nvPicPr>
              <p:cNvPr id="580662" name="Picture 5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63" name="Picture 5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64" name="Text Box 56"/>
            <p:cNvSpPr txBox="1">
              <a:spLocks noChangeArrowheads="1"/>
            </p:cNvSpPr>
            <p:nvPr/>
          </p:nvSpPr>
          <p:spPr bwMode="auto">
            <a:xfrm>
              <a:off x="5170" y="3112"/>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endParaRPr lang="en-US" altLang="zh-CN" b="1">
                <a:solidFill>
                  <a:schemeClr val="tx2"/>
                </a:solidFill>
                <a:latin typeface="Times New Roman" pitchFamily="18" charset="0"/>
              </a:endParaRPr>
            </a:p>
          </p:txBody>
        </p:sp>
      </p:grpSp>
      <p:grpSp>
        <p:nvGrpSpPr>
          <p:cNvPr id="580665" name="Group 57"/>
          <p:cNvGrpSpPr/>
          <p:nvPr/>
        </p:nvGrpSpPr>
        <p:grpSpPr bwMode="auto">
          <a:xfrm>
            <a:off x="3779515" y="2519527"/>
            <a:ext cx="1152525" cy="1014412"/>
            <a:chOff x="4195" y="1117"/>
            <a:chExt cx="726" cy="639"/>
          </a:xfrm>
        </p:grpSpPr>
        <p:grpSp>
          <p:nvGrpSpPr>
            <p:cNvPr id="580666" name="Group 58"/>
            <p:cNvGrpSpPr/>
            <p:nvPr/>
          </p:nvGrpSpPr>
          <p:grpSpPr bwMode="auto">
            <a:xfrm>
              <a:off x="4332" y="1117"/>
              <a:ext cx="380" cy="381"/>
              <a:chOff x="229" y="1077"/>
              <a:chExt cx="380" cy="517"/>
            </a:xfrm>
          </p:grpSpPr>
          <p:pic>
            <p:nvPicPr>
              <p:cNvPr id="580667" name="Picture 5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68" name="Picture 6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80669" name="Text Box 61"/>
            <p:cNvSpPr txBox="1">
              <a:spLocks noChangeArrowheads="1"/>
            </p:cNvSpPr>
            <p:nvPr/>
          </p:nvSpPr>
          <p:spPr bwMode="auto">
            <a:xfrm>
              <a:off x="4195" y="152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0000"/>
                  </a:solidFill>
                  <a:latin typeface="Times New Roman" pitchFamily="18" charset="0"/>
                </a:rPr>
                <a:t>Trent (T)</a:t>
              </a:r>
              <a:endParaRPr lang="en-US" altLang="zh-CN" b="1">
                <a:solidFill>
                  <a:srgbClr val="CC0000"/>
                </a:solidFill>
                <a:latin typeface="Times New Roman" pitchFamily="18" charset="0"/>
              </a:endParaRPr>
            </a:p>
          </p:txBody>
        </p:sp>
      </p:grpSp>
      <p:grpSp>
        <p:nvGrpSpPr>
          <p:cNvPr id="580670" name="Group 62"/>
          <p:cNvGrpSpPr/>
          <p:nvPr/>
        </p:nvGrpSpPr>
        <p:grpSpPr bwMode="auto">
          <a:xfrm>
            <a:off x="1143597" y="2657274"/>
            <a:ext cx="2492377" cy="927100"/>
            <a:chOff x="2994" y="1660"/>
            <a:chExt cx="1570" cy="584"/>
          </a:xfrm>
        </p:grpSpPr>
        <p:sp>
          <p:nvSpPr>
            <p:cNvPr id="580671" name="Line 63"/>
            <p:cNvSpPr>
              <a:spLocks noChangeShapeType="1"/>
            </p:cNvSpPr>
            <p:nvPr/>
          </p:nvSpPr>
          <p:spPr bwMode="auto">
            <a:xfrm rot="4216322" flipV="1">
              <a:off x="3570" y="1359"/>
              <a:ext cx="468" cy="130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80672" name="Text Box 64"/>
            <p:cNvSpPr txBox="1">
              <a:spLocks noChangeArrowheads="1"/>
            </p:cNvSpPr>
            <p:nvPr/>
          </p:nvSpPr>
          <p:spPr bwMode="auto">
            <a:xfrm rot="21591914">
              <a:off x="2994" y="1660"/>
              <a:ext cx="15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b="1" smtClean="0">
                  <a:solidFill>
                    <a:srgbClr val="000066"/>
                  </a:solidFill>
                  <a:latin typeface="Times New Roman" pitchFamily="18" charset="0"/>
                  <a:sym typeface="Symbol" panose="05050102010706020507" pitchFamily="18" charset="2"/>
                </a:rPr>
                <a:t>ID</a:t>
              </a:r>
              <a:r>
                <a:rPr kumimoji="1" lang="en-US" altLang="zh-CN" b="1" baseline="-25000" smtClean="0">
                  <a:solidFill>
                    <a:srgbClr val="000066"/>
                  </a:solidFill>
                  <a:latin typeface="Times New Roman" pitchFamily="18" charset="0"/>
                  <a:sym typeface="Symbol" panose="05050102010706020507" pitchFamily="18" charset="2"/>
                </a:rPr>
                <a:t>A</a:t>
              </a:r>
              <a:r>
                <a:rPr kumimoji="1" lang="en-US" altLang="zh-CN" b="1" smtClean="0">
                  <a:solidFill>
                    <a:srgbClr val="000066"/>
                  </a:solidFill>
                  <a:latin typeface="Times New Roman" pitchFamily="18" charset="0"/>
                  <a:sym typeface="Symbol" panose="05050102010706020507" pitchFamily="18" charset="2"/>
                </a:rPr>
                <a:t>,S</a:t>
              </a:r>
              <a:r>
                <a:rPr kumimoji="1" lang="en-US" altLang="zh-CN" b="1" baseline="-25000" smtClean="0">
                  <a:solidFill>
                    <a:srgbClr val="000066"/>
                  </a:solidFill>
                  <a:latin typeface="Times New Roman" pitchFamily="18" charset="0"/>
                  <a:sym typeface="Symbol" panose="05050102010706020507" pitchFamily="18" charset="2"/>
                </a:rPr>
                <a:t>A</a:t>
              </a:r>
              <a:r>
                <a:rPr kumimoji="1" lang="en-US" altLang="zh-CN" b="1" smtClean="0">
                  <a:solidFill>
                    <a:srgbClr val="000066"/>
                  </a:solidFill>
                  <a:latin typeface="Times New Roman" pitchFamily="18" charset="0"/>
                  <a:sym typeface="Symbol" panose="05050102010706020507" pitchFamily="18" charset="2"/>
                </a:rPr>
                <a:t>[ID</a:t>
              </a:r>
              <a:r>
                <a:rPr kumimoji="1" lang="en-US" altLang="zh-CN" b="1" baseline="-25000" smtClean="0">
                  <a:solidFill>
                    <a:srgbClr val="000066"/>
                  </a:solidFill>
                  <a:latin typeface="Times New Roman" pitchFamily="18" charset="0"/>
                  <a:sym typeface="Symbol" panose="05050102010706020507" pitchFamily="18" charset="2"/>
                </a:rPr>
                <a:t>A</a:t>
              </a:r>
              <a:r>
                <a:rPr kumimoji="1" lang="en-US" altLang="zh-CN" b="1" smtClean="0">
                  <a:solidFill>
                    <a:srgbClr val="000066"/>
                  </a:solidFill>
                  <a:latin typeface="Times New Roman" pitchFamily="18" charset="0"/>
                  <a:sym typeface="Symbol" panose="05050102010706020507" pitchFamily="18" charset="2"/>
                </a:rPr>
                <a:t>,E</a:t>
              </a:r>
              <a:r>
                <a:rPr kumimoji="1" lang="en-US" altLang="zh-CN" b="1" baseline="-25000" smtClean="0">
                  <a:solidFill>
                    <a:srgbClr val="000066"/>
                  </a:solidFill>
                  <a:latin typeface="Times New Roman" pitchFamily="18" charset="0"/>
                  <a:sym typeface="Symbol" panose="05050102010706020507" pitchFamily="18" charset="2"/>
                </a:rPr>
                <a:t>B</a:t>
              </a:r>
              <a:r>
                <a:rPr kumimoji="1" lang="en-US" altLang="zh-CN" b="1" smtClean="0">
                  <a:solidFill>
                    <a:srgbClr val="000066"/>
                  </a:solidFill>
                  <a:latin typeface="Times New Roman" pitchFamily="18" charset="0"/>
                  <a:sym typeface="Symbol" panose="05050102010706020507" pitchFamily="18" charset="2"/>
                </a:rPr>
                <a:t>(S</a:t>
              </a:r>
              <a:r>
                <a:rPr kumimoji="1" lang="en-US" altLang="zh-CN" b="1" baseline="-25000" smtClean="0">
                  <a:solidFill>
                    <a:srgbClr val="000066"/>
                  </a:solidFill>
                  <a:latin typeface="Times New Roman" pitchFamily="18" charset="0"/>
                  <a:sym typeface="Symbol" panose="05050102010706020507" pitchFamily="18" charset="2"/>
                </a:rPr>
                <a:t>A</a:t>
              </a:r>
              <a:r>
                <a:rPr kumimoji="1" lang="en-US" altLang="zh-CN" b="1" smtClean="0">
                  <a:solidFill>
                    <a:srgbClr val="000066"/>
                  </a:solidFill>
                  <a:latin typeface="Times New Roman" pitchFamily="18" charset="0"/>
                  <a:sym typeface="Symbol" panose="05050102010706020507" pitchFamily="18" charset="2"/>
                </a:rPr>
                <a:t>(M))]</a:t>
              </a:r>
              <a:endParaRPr kumimoji="1" lang="zh-CN" altLang="en-US" b="1">
                <a:solidFill>
                  <a:srgbClr val="000066"/>
                </a:solidFill>
                <a:latin typeface="Times New Roman" pitchFamily="18" charset="0"/>
                <a:sym typeface="Symbol" panose="05050102010706020507" pitchFamily="18" charset="2"/>
              </a:endParaRPr>
            </a:p>
          </p:txBody>
        </p:sp>
      </p:grpSp>
      <p:grpSp>
        <p:nvGrpSpPr>
          <p:cNvPr id="580673" name="Group 65"/>
          <p:cNvGrpSpPr/>
          <p:nvPr/>
        </p:nvGrpSpPr>
        <p:grpSpPr bwMode="auto">
          <a:xfrm>
            <a:off x="5130256" y="2637531"/>
            <a:ext cx="2322513" cy="1079501"/>
            <a:chOff x="5068" y="1079"/>
            <a:chExt cx="1463" cy="680"/>
          </a:xfrm>
        </p:grpSpPr>
        <p:sp>
          <p:nvSpPr>
            <p:cNvPr id="580674" name="Line 66"/>
            <p:cNvSpPr>
              <a:spLocks noChangeShapeType="1"/>
            </p:cNvSpPr>
            <p:nvPr/>
          </p:nvSpPr>
          <p:spPr bwMode="auto">
            <a:xfrm rot="17965109">
              <a:off x="5517" y="873"/>
              <a:ext cx="638" cy="1133"/>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80675" name="Text Box 67"/>
            <p:cNvSpPr txBox="1">
              <a:spLocks noChangeArrowheads="1"/>
            </p:cNvSpPr>
            <p:nvPr/>
          </p:nvSpPr>
          <p:spPr bwMode="auto">
            <a:xfrm>
              <a:off x="5068" y="1079"/>
              <a:ext cx="14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n-US" altLang="zh-CN" b="1" smtClean="0">
                  <a:solidFill>
                    <a:srgbClr val="000066"/>
                  </a:solidFill>
                  <a:latin typeface="Times New Roman" pitchFamily="18" charset="0"/>
                  <a:sym typeface="Symbol" panose="05050102010706020507" pitchFamily="18" charset="2"/>
                </a:rPr>
                <a:t>S</a:t>
              </a:r>
              <a:r>
                <a:rPr kumimoji="1" lang="en-US" altLang="zh-CN" b="1" baseline="-25000" smtClean="0">
                  <a:solidFill>
                    <a:srgbClr val="000066"/>
                  </a:solidFill>
                  <a:latin typeface="Times New Roman" pitchFamily="18" charset="0"/>
                  <a:sym typeface="Symbol" panose="05050102010706020507" pitchFamily="18" charset="2"/>
                </a:rPr>
                <a:t>T</a:t>
              </a:r>
              <a:r>
                <a:rPr kumimoji="1" lang="en-US" altLang="zh-CN" b="1" smtClean="0">
                  <a:solidFill>
                    <a:srgbClr val="000066"/>
                  </a:solidFill>
                  <a:latin typeface="Times New Roman" pitchFamily="18" charset="0"/>
                  <a:sym typeface="Symbol" panose="05050102010706020507" pitchFamily="18" charset="2"/>
                </a:rPr>
                <a:t>[ID</a:t>
              </a:r>
              <a:r>
                <a:rPr kumimoji="1" lang="en-US" altLang="zh-CN" b="1" baseline="-25000" smtClean="0">
                  <a:solidFill>
                    <a:srgbClr val="000066"/>
                  </a:solidFill>
                  <a:latin typeface="Times New Roman" pitchFamily="18" charset="0"/>
                  <a:sym typeface="Symbol" panose="05050102010706020507" pitchFamily="18" charset="2"/>
                </a:rPr>
                <a:t>A</a:t>
              </a:r>
              <a:r>
                <a:rPr kumimoji="1" lang="en-US" altLang="zh-CN" b="1" smtClean="0">
                  <a:solidFill>
                    <a:srgbClr val="000066"/>
                  </a:solidFill>
                  <a:latin typeface="Times New Roman" pitchFamily="18" charset="0"/>
                  <a:sym typeface="Symbol" panose="05050102010706020507" pitchFamily="18" charset="2"/>
                </a:rPr>
                <a:t>,E</a:t>
              </a:r>
              <a:r>
                <a:rPr kumimoji="1" lang="en-US" altLang="zh-CN" b="1" baseline="-25000" smtClean="0">
                  <a:solidFill>
                    <a:srgbClr val="000066"/>
                  </a:solidFill>
                  <a:latin typeface="Times New Roman" pitchFamily="18" charset="0"/>
                  <a:sym typeface="Symbol" panose="05050102010706020507" pitchFamily="18" charset="2"/>
                </a:rPr>
                <a:t>B</a:t>
              </a:r>
              <a:r>
                <a:rPr kumimoji="1" lang="en-US" altLang="zh-CN" b="1" smtClean="0">
                  <a:solidFill>
                    <a:srgbClr val="000066"/>
                  </a:solidFill>
                  <a:latin typeface="Times New Roman" pitchFamily="18" charset="0"/>
                  <a:sym typeface="Symbol" panose="05050102010706020507" pitchFamily="18" charset="2"/>
                </a:rPr>
                <a:t>(S</a:t>
              </a:r>
              <a:r>
                <a:rPr kumimoji="1" lang="en-US" altLang="zh-CN" b="1" baseline="-25000" smtClean="0">
                  <a:solidFill>
                    <a:srgbClr val="000066"/>
                  </a:solidFill>
                  <a:latin typeface="Times New Roman" pitchFamily="18" charset="0"/>
                  <a:sym typeface="Symbol" panose="05050102010706020507" pitchFamily="18" charset="2"/>
                </a:rPr>
                <a:t>A</a:t>
              </a:r>
              <a:r>
                <a:rPr kumimoji="1" lang="en-US" altLang="zh-CN" b="1" smtClean="0">
                  <a:solidFill>
                    <a:srgbClr val="000066"/>
                  </a:solidFill>
                  <a:latin typeface="Times New Roman" pitchFamily="18" charset="0"/>
                  <a:sym typeface="Symbol" panose="05050102010706020507" pitchFamily="18" charset="2"/>
                </a:rPr>
                <a:t>(M)),T]</a:t>
              </a:r>
              <a:endParaRPr kumimoji="1" lang="zh-CN" altLang="en-US" b="1">
                <a:solidFill>
                  <a:srgbClr val="000066"/>
                </a:solidFill>
                <a:latin typeface="Times New Roman" pitchFamily="18" charset="0"/>
                <a:sym typeface="Symbol" panose="05050102010706020507" pitchFamily="18" charset="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0655"/>
                                        </p:tgtEl>
                                        <p:attrNameLst>
                                          <p:attrName>style.visibility</p:attrName>
                                        </p:attrNameLst>
                                      </p:cBhvr>
                                      <p:to>
                                        <p:strVal val="visible"/>
                                      </p:to>
                                    </p:set>
                                    <p:anim calcmode="lin" valueType="num">
                                      <p:cBhvr additive="base">
                                        <p:cTn id="7" dur="500" fill="hold"/>
                                        <p:tgtEl>
                                          <p:spTgt spid="580655"/>
                                        </p:tgtEl>
                                        <p:attrNameLst>
                                          <p:attrName>ppt_x</p:attrName>
                                        </p:attrNameLst>
                                      </p:cBhvr>
                                      <p:tavLst>
                                        <p:tav tm="0">
                                          <p:val>
                                            <p:strVal val="#ppt_x"/>
                                          </p:val>
                                        </p:tav>
                                        <p:tav tm="100000">
                                          <p:val>
                                            <p:strVal val="#ppt_x"/>
                                          </p:val>
                                        </p:tav>
                                      </p:tavLst>
                                    </p:anim>
                                    <p:anim calcmode="lin" valueType="num">
                                      <p:cBhvr additive="base">
                                        <p:cTn id="8" dur="500" fill="hold"/>
                                        <p:tgtEl>
                                          <p:spTgt spid="5806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0660"/>
                                        </p:tgtEl>
                                        <p:attrNameLst>
                                          <p:attrName>style.visibility</p:attrName>
                                        </p:attrNameLst>
                                      </p:cBhvr>
                                      <p:to>
                                        <p:strVal val="visible"/>
                                      </p:to>
                                    </p:set>
                                    <p:anim calcmode="lin" valueType="num">
                                      <p:cBhvr additive="base">
                                        <p:cTn id="11" dur="500" fill="hold"/>
                                        <p:tgtEl>
                                          <p:spTgt spid="580660"/>
                                        </p:tgtEl>
                                        <p:attrNameLst>
                                          <p:attrName>ppt_x</p:attrName>
                                        </p:attrNameLst>
                                      </p:cBhvr>
                                      <p:tavLst>
                                        <p:tav tm="0">
                                          <p:val>
                                            <p:strVal val="#ppt_x"/>
                                          </p:val>
                                        </p:tav>
                                        <p:tav tm="100000">
                                          <p:val>
                                            <p:strVal val="#ppt_x"/>
                                          </p:val>
                                        </p:tav>
                                      </p:tavLst>
                                    </p:anim>
                                    <p:anim calcmode="lin" valueType="num">
                                      <p:cBhvr additive="base">
                                        <p:cTn id="12" dur="500" fill="hold"/>
                                        <p:tgtEl>
                                          <p:spTgt spid="58066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fill="hold" nodeType="afterEffect">
                                  <p:stCondLst>
                                    <p:cond delay="0"/>
                                  </p:stCondLst>
                                  <p:childTnLst>
                                    <p:set>
                                      <p:cBhvr>
                                        <p:cTn id="15" dur="1" fill="hold">
                                          <p:stCondLst>
                                            <p:cond delay="0"/>
                                          </p:stCondLst>
                                        </p:cTn>
                                        <p:tgtEl>
                                          <p:spTgt spid="580665"/>
                                        </p:tgtEl>
                                        <p:attrNameLst>
                                          <p:attrName>style.visibility</p:attrName>
                                        </p:attrNameLst>
                                      </p:cBhvr>
                                      <p:to>
                                        <p:strVal val="visible"/>
                                      </p:to>
                                    </p:set>
                                    <p:anim calcmode="lin" valueType="num">
                                      <p:cBhvr additive="base">
                                        <p:cTn id="16" dur="500" fill="hold"/>
                                        <p:tgtEl>
                                          <p:spTgt spid="580665"/>
                                        </p:tgtEl>
                                        <p:attrNameLst>
                                          <p:attrName>ppt_x</p:attrName>
                                        </p:attrNameLst>
                                      </p:cBhvr>
                                      <p:tavLst>
                                        <p:tav tm="0">
                                          <p:val>
                                            <p:strVal val="#ppt_x"/>
                                          </p:val>
                                        </p:tav>
                                        <p:tav tm="100000">
                                          <p:val>
                                            <p:strVal val="#ppt_x"/>
                                          </p:val>
                                        </p:tav>
                                      </p:tavLst>
                                    </p:anim>
                                    <p:anim calcmode="lin" valueType="num">
                                      <p:cBhvr additive="base">
                                        <p:cTn id="17" dur="500" fill="hold"/>
                                        <p:tgtEl>
                                          <p:spTgt spid="58066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2" fill="hold" nodeType="clickEffect">
                                  <p:stCondLst>
                                    <p:cond delay="0"/>
                                  </p:stCondLst>
                                  <p:childTnLst>
                                    <p:set>
                                      <p:cBhvr>
                                        <p:cTn id="21" dur="1" fill="hold">
                                          <p:stCondLst>
                                            <p:cond delay="0"/>
                                          </p:stCondLst>
                                        </p:cTn>
                                        <p:tgtEl>
                                          <p:spTgt spid="580670"/>
                                        </p:tgtEl>
                                        <p:attrNameLst>
                                          <p:attrName>style.visibility</p:attrName>
                                        </p:attrNameLst>
                                      </p:cBhvr>
                                      <p:to>
                                        <p:strVal val="visible"/>
                                      </p:to>
                                    </p:set>
                                    <p:anim calcmode="lin" valueType="num">
                                      <p:cBhvr additive="base">
                                        <p:cTn id="22" dur="500" fill="hold"/>
                                        <p:tgtEl>
                                          <p:spTgt spid="580670"/>
                                        </p:tgtEl>
                                        <p:attrNameLst>
                                          <p:attrName>ppt_x</p:attrName>
                                        </p:attrNameLst>
                                      </p:cBhvr>
                                      <p:tavLst>
                                        <p:tav tm="0">
                                          <p:val>
                                            <p:strVal val="0-#ppt_w/2"/>
                                          </p:val>
                                        </p:tav>
                                        <p:tav tm="100000">
                                          <p:val>
                                            <p:strVal val="#ppt_x"/>
                                          </p:val>
                                        </p:tav>
                                      </p:tavLst>
                                    </p:anim>
                                    <p:anim calcmode="lin" valueType="num">
                                      <p:cBhvr additive="base">
                                        <p:cTn id="23" dur="500" fill="hold"/>
                                        <p:tgtEl>
                                          <p:spTgt spid="58067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nodeType="clickEffect">
                                  <p:stCondLst>
                                    <p:cond delay="0"/>
                                  </p:stCondLst>
                                  <p:childTnLst>
                                    <p:set>
                                      <p:cBhvr>
                                        <p:cTn id="27" dur="1" fill="hold">
                                          <p:stCondLst>
                                            <p:cond delay="0"/>
                                          </p:stCondLst>
                                        </p:cTn>
                                        <p:tgtEl>
                                          <p:spTgt spid="580673"/>
                                        </p:tgtEl>
                                        <p:attrNameLst>
                                          <p:attrName>style.visibility</p:attrName>
                                        </p:attrNameLst>
                                      </p:cBhvr>
                                      <p:to>
                                        <p:strVal val="visible"/>
                                      </p:to>
                                    </p:set>
                                    <p:anim calcmode="lin" valueType="num">
                                      <p:cBhvr additive="base">
                                        <p:cTn id="28" dur="500" fill="hold"/>
                                        <p:tgtEl>
                                          <p:spTgt spid="580673"/>
                                        </p:tgtEl>
                                        <p:attrNameLst>
                                          <p:attrName>ppt_x</p:attrName>
                                        </p:attrNameLst>
                                      </p:cBhvr>
                                      <p:tavLst>
                                        <p:tav tm="0">
                                          <p:val>
                                            <p:strVal val="0-#ppt_w/2"/>
                                          </p:val>
                                        </p:tav>
                                        <p:tav tm="100000">
                                          <p:val>
                                            <p:strVal val="#ppt_x"/>
                                          </p:val>
                                        </p:tav>
                                      </p:tavLst>
                                    </p:anim>
                                    <p:anim calcmode="lin" valueType="num">
                                      <p:cBhvr additive="base">
                                        <p:cTn id="29" dur="500" fill="hold"/>
                                        <p:tgtEl>
                                          <p:spTgt spid="5806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normAutofit/>
          </a:bodyPr>
          <a:lstStyle/>
          <a:p>
            <a:r>
              <a:rPr lang="zh-CN" altLang="en-US" dirty="0" smtClean="0">
                <a:sym typeface="Symbol" panose="05050102010706020507" pitchFamily="18" charset="2"/>
              </a:rPr>
              <a:t>盲化：</a:t>
            </a:r>
            <a:endParaRPr lang="en-US" altLang="zh-CN" dirty="0" smtClean="0">
              <a:sym typeface="Symbol" panose="05050102010706020507" pitchFamily="18" charset="2"/>
            </a:endParaRPr>
          </a:p>
          <a:p>
            <a:pPr lvl="1"/>
            <a:r>
              <a:rPr lang="zh-CN" altLang="en-US" dirty="0" smtClean="0">
                <a:sym typeface="Symbol" panose="05050102010706020507" pitchFamily="18" charset="2"/>
              </a:rPr>
              <a:t>消息</a:t>
            </a:r>
            <a:r>
              <a:rPr lang="zh-CN" altLang="en-US" dirty="0">
                <a:sym typeface="Symbol" panose="05050102010706020507" pitchFamily="18" charset="2"/>
              </a:rPr>
              <a:t>发送者先将消息盲化</a:t>
            </a:r>
            <a:endParaRPr lang="en-US" altLang="zh-CN" dirty="0">
              <a:sym typeface="Symbol" panose="05050102010706020507" pitchFamily="18" charset="2"/>
            </a:endParaRPr>
          </a:p>
          <a:p>
            <a:r>
              <a:rPr lang="zh-CN" altLang="en-US" dirty="0" smtClean="0">
                <a:sym typeface="Symbol" panose="05050102010706020507" pitchFamily="18" charset="2"/>
              </a:rPr>
              <a:t>签名：</a:t>
            </a:r>
            <a:endParaRPr lang="en-US" altLang="zh-CN" dirty="0" smtClean="0">
              <a:sym typeface="Symbol" panose="05050102010706020507" pitchFamily="18" charset="2"/>
            </a:endParaRPr>
          </a:p>
          <a:p>
            <a:pPr lvl="1"/>
            <a:r>
              <a:rPr lang="zh-CN" altLang="en-US" dirty="0" smtClean="0">
                <a:sym typeface="Symbol" panose="05050102010706020507" pitchFamily="18" charset="2"/>
              </a:rPr>
              <a:t>让</a:t>
            </a:r>
            <a:r>
              <a:rPr lang="zh-CN" altLang="en-US" dirty="0">
                <a:sym typeface="Symbol" panose="05050102010706020507" pitchFamily="18" charset="2"/>
              </a:rPr>
              <a:t>签名者对盲化的消息进行</a:t>
            </a:r>
            <a:r>
              <a:rPr lang="zh-CN" altLang="en-US" dirty="0" smtClean="0">
                <a:sym typeface="Symbol" panose="05050102010706020507" pitchFamily="18" charset="2"/>
              </a:rPr>
              <a:t>签名</a:t>
            </a:r>
            <a:endParaRPr lang="en-US" altLang="zh-CN" dirty="0" smtClean="0">
              <a:sym typeface="Symbol" panose="05050102010706020507" pitchFamily="18" charset="2"/>
            </a:endParaRPr>
          </a:p>
          <a:p>
            <a:r>
              <a:rPr lang="zh-CN" altLang="en-US" dirty="0">
                <a:sym typeface="Symbol" panose="05050102010706020507" pitchFamily="18" charset="2"/>
              </a:rPr>
              <a:t>去</a:t>
            </a:r>
            <a:r>
              <a:rPr lang="zh-CN" altLang="en-US" dirty="0" smtClean="0">
                <a:sym typeface="Symbol" panose="05050102010706020507" pitchFamily="18" charset="2"/>
              </a:rPr>
              <a:t>盲：</a:t>
            </a:r>
            <a:endParaRPr lang="en-US" altLang="zh-CN" dirty="0" smtClean="0">
              <a:sym typeface="Symbol" panose="05050102010706020507" pitchFamily="18" charset="2"/>
            </a:endParaRPr>
          </a:p>
          <a:p>
            <a:pPr lvl="1"/>
            <a:r>
              <a:rPr lang="zh-CN" altLang="en-US" dirty="0" smtClean="0">
                <a:sym typeface="Symbol" panose="05050102010706020507" pitchFamily="18" charset="2"/>
              </a:rPr>
              <a:t>消息</a:t>
            </a:r>
            <a:r>
              <a:rPr lang="zh-CN" altLang="en-US" dirty="0">
                <a:sym typeface="Symbol" panose="05050102010706020507" pitchFamily="18" charset="2"/>
              </a:rPr>
              <a:t>拥有者对签名除去盲因子，得到签名者关于原消息的签名。 </a:t>
            </a:r>
            <a:endParaRPr lang="en-US" altLang="zh-CN" dirty="0" smtClean="0">
              <a:sym typeface="Symbol" panose="05050102010706020507" pitchFamily="18" charset="2"/>
            </a:endParaRPr>
          </a:p>
        </p:txBody>
      </p:sp>
      <p:sp>
        <p:nvSpPr>
          <p:cNvPr id="34818" name="Rectangle 2"/>
          <p:cNvSpPr>
            <a:spLocks noGrp="1" noChangeArrowheads="1"/>
          </p:cNvSpPr>
          <p:nvPr>
            <p:ph type="title"/>
          </p:nvPr>
        </p:nvSpPr>
        <p:spPr/>
        <p:txBody>
          <a:bodyPr/>
          <a:lstStyle/>
          <a:p>
            <a:r>
              <a:rPr lang="zh-CN" altLang="en-US" smtClean="0"/>
              <a:t>盲签名</a:t>
            </a:r>
            <a:r>
              <a:rPr lang="zh-CN" altLang="en-US">
                <a:sym typeface="Symbol" panose="05050102010706020507" pitchFamily="18" charset="2"/>
              </a:rPr>
              <a:t>步骤</a:t>
            </a:r>
            <a:endParaRPr lang="zh-CN" altLang="en-US"/>
          </a:p>
        </p:txBody>
      </p:sp>
    </p:spTree>
  </p:cSld>
  <p:clrMapOvr>
    <a:masterClrMapping/>
  </p:clrMapOvr>
  <p:transition spd="slow">
    <p:pull/>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r>
              <a:rPr lang="en-US" altLang="zh-CN" smtClean="0"/>
              <a:t>Bob</a:t>
            </a:r>
            <a:r>
              <a:rPr lang="zh-CN" altLang="en-US" smtClean="0"/>
              <a:t>从</a:t>
            </a:r>
            <a:r>
              <a:rPr lang="en-US" altLang="zh-CN" smtClean="0"/>
              <a:t>Alice</a:t>
            </a:r>
            <a:r>
              <a:rPr lang="zh-CN" altLang="en-US" smtClean="0"/>
              <a:t>处获得盲签名</a:t>
            </a:r>
            <a:endParaRPr lang="zh-CN" altLang="en-US"/>
          </a:p>
        </p:txBody>
      </p:sp>
      <p:sp>
        <p:nvSpPr>
          <p:cNvPr id="564226" name="Rectangle 2"/>
          <p:cNvSpPr>
            <a:spLocks noGrp="1" noChangeArrowheads="1"/>
          </p:cNvSpPr>
          <p:nvPr>
            <p:ph type="title"/>
          </p:nvPr>
        </p:nvSpPr>
        <p:spPr/>
        <p:txBody>
          <a:bodyPr/>
          <a:lstStyle/>
          <a:p>
            <a:r>
              <a:rPr lang="zh-CN" altLang="en-US" sz="4400"/>
              <a:t>盲</a:t>
            </a:r>
            <a:r>
              <a:rPr lang="en-US" altLang="zh-CN" sz="4400"/>
              <a:t>RSA</a:t>
            </a:r>
            <a:r>
              <a:rPr lang="zh-CN" altLang="en-US" sz="4400"/>
              <a:t>签名</a:t>
            </a:r>
            <a:r>
              <a:rPr lang="zh-CN" altLang="en-US" sz="4400" smtClean="0"/>
              <a:t>方案 </a:t>
            </a:r>
            <a:endParaRPr lang="zh-CN" altLang="en-US" sz="4400">
              <a:latin typeface="Times New Roman" pitchFamily="18" charset="0"/>
            </a:endParaRPr>
          </a:p>
        </p:txBody>
      </p:sp>
      <p:sp>
        <p:nvSpPr>
          <p:cNvPr id="564232" name="Rectangle 8"/>
          <p:cNvSpPr>
            <a:spLocks noChangeArrowheads="1"/>
          </p:cNvSpPr>
          <p:nvPr/>
        </p:nvSpPr>
        <p:spPr bwMode="auto">
          <a:xfrm>
            <a:off x="288999" y="2270726"/>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itchFamily="18" charset="0"/>
              </a:rPr>
              <a:t>M</a:t>
            </a:r>
            <a:endParaRPr kumimoji="1" lang="en-US" altLang="zh-CN" sz="2400" b="1">
              <a:latin typeface="Times New Roman" pitchFamily="18" charset="0"/>
            </a:endParaRPr>
          </a:p>
        </p:txBody>
      </p:sp>
      <p:sp>
        <p:nvSpPr>
          <p:cNvPr id="564233" name="Line 9"/>
          <p:cNvSpPr>
            <a:spLocks noChangeShapeType="1"/>
          </p:cNvSpPr>
          <p:nvPr/>
        </p:nvSpPr>
        <p:spPr bwMode="auto">
          <a:xfrm flipV="1">
            <a:off x="1945728" y="3377212"/>
            <a:ext cx="5399088" cy="0"/>
          </a:xfrm>
          <a:prstGeom prst="line">
            <a:avLst/>
          </a:prstGeom>
          <a:noFill/>
          <a:ln w="38100">
            <a:solidFill>
              <a:schemeClr val="tx1"/>
            </a:solidFill>
            <a:round/>
            <a:tailEnd type="triangle" w="lg" len="lg"/>
          </a:ln>
          <a:effectLst/>
        </p:spPr>
        <p:txBody>
          <a:bodyPr/>
          <a:lstStyle/>
          <a:p>
            <a:endParaRPr lang="zh-CN" altLang="en-US"/>
          </a:p>
        </p:txBody>
      </p:sp>
      <p:grpSp>
        <p:nvGrpSpPr>
          <p:cNvPr id="6" name="Group 37"/>
          <p:cNvGrpSpPr/>
          <p:nvPr/>
        </p:nvGrpSpPr>
        <p:grpSpPr bwMode="auto">
          <a:xfrm>
            <a:off x="215181" y="3199835"/>
            <a:ext cx="1296987" cy="1393825"/>
            <a:chOff x="158" y="1389"/>
            <a:chExt cx="817" cy="878"/>
          </a:xfrm>
        </p:grpSpPr>
        <p:pic>
          <p:nvPicPr>
            <p:cNvPr id="564262" name="Picture 38" descr="J0292020"/>
            <p:cNvPicPr>
              <a:picLocks noChangeAspect="1" noChangeArrowheads="1"/>
            </p:cNvPicPr>
            <p:nvPr/>
          </p:nvPicPr>
          <p:blipFill>
            <a:blip r:embed="rId1"/>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Bob</a:t>
              </a:r>
              <a:endParaRPr kumimoji="1" lang="en-US" altLang="zh-CN" sz="2400" b="1">
                <a:latin typeface="Times New Roman" pitchFamily="18" charset="0"/>
              </a:endParaRPr>
            </a:p>
          </p:txBody>
        </p:sp>
      </p:grpSp>
      <p:grpSp>
        <p:nvGrpSpPr>
          <p:cNvPr id="7" name="Group 40"/>
          <p:cNvGrpSpPr/>
          <p:nvPr/>
        </p:nvGrpSpPr>
        <p:grpSpPr bwMode="auto">
          <a:xfrm>
            <a:off x="7740352" y="3297516"/>
            <a:ext cx="1187450" cy="1322387"/>
            <a:chOff x="5012" y="1434"/>
            <a:chExt cx="748" cy="833"/>
          </a:xfrm>
        </p:grpSpPr>
        <p:pic>
          <p:nvPicPr>
            <p:cNvPr id="564265" name="Picture 41" descr="J0195384"/>
            <p:cNvPicPr>
              <a:picLocks noChangeAspect="1" noChangeArrowheads="1"/>
            </p:cNvPicPr>
            <p:nvPr/>
          </p:nvPicPr>
          <p:blipFill>
            <a:blip r:embed="rId2"/>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itchFamily="18" charset="0"/>
                </a:rPr>
                <a:t>Alice</a:t>
              </a:r>
              <a:endParaRPr kumimoji="1" lang="en-US" altLang="zh-CN" sz="2400" b="1">
                <a:latin typeface="Times New Roman" pitchFamily="18" charset="0"/>
              </a:endParaRPr>
            </a:p>
          </p:txBody>
        </p:sp>
      </p:grpSp>
      <p:sp>
        <p:nvSpPr>
          <p:cNvPr id="564276" name="Text Box 52"/>
          <p:cNvSpPr txBox="1">
            <a:spLocks noChangeArrowheads="1"/>
          </p:cNvSpPr>
          <p:nvPr/>
        </p:nvSpPr>
        <p:spPr bwMode="auto">
          <a:xfrm>
            <a:off x="7848872" y="2270726"/>
            <a:ext cx="1117601" cy="461665"/>
          </a:xfrm>
          <a:prstGeom prst="rect">
            <a:avLst/>
          </a:prstGeom>
          <a:noFill/>
          <a:ln w="9525">
            <a:noFill/>
            <a:miter lim="800000"/>
          </a:ln>
          <a:effectLst/>
        </p:spPr>
        <p:txBody>
          <a:bodyPr wrap="square">
            <a:spAutoFit/>
          </a:bodyPr>
          <a:lstStyle/>
          <a:p>
            <a:pPr>
              <a:spcBef>
                <a:spcPct val="50000"/>
              </a:spcBef>
            </a:pPr>
            <a:r>
              <a:rPr kumimoji="1" lang="en-US" altLang="zh-CN" sz="2400" b="1">
                <a:latin typeface="Times New Roman" pitchFamily="18" charset="0"/>
              </a:rPr>
              <a:t>[</a:t>
            </a:r>
            <a:r>
              <a:rPr kumimoji="1" lang="en-US" altLang="zh-CN" sz="2400" b="1" smtClean="0">
                <a:latin typeface="Times New Roman" pitchFamily="18" charset="0"/>
              </a:rPr>
              <a:t>e,n], d</a:t>
            </a:r>
            <a:endParaRPr kumimoji="1" lang="en-US" altLang="zh-CN" sz="2400" b="1" baseline="-25000">
              <a:latin typeface="Times New Roman" pitchFamily="18" charset="0"/>
            </a:endParaRPr>
          </a:p>
        </p:txBody>
      </p:sp>
      <p:sp>
        <p:nvSpPr>
          <p:cNvPr id="564283" name="Line 59"/>
          <p:cNvSpPr>
            <a:spLocks noChangeShapeType="1"/>
          </p:cNvSpPr>
          <p:nvPr/>
        </p:nvSpPr>
        <p:spPr bwMode="auto">
          <a:xfrm>
            <a:off x="1945728" y="4162703"/>
            <a:ext cx="5255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64" name="Text Box 52"/>
          <p:cNvSpPr txBox="1">
            <a:spLocks noChangeArrowheads="1"/>
          </p:cNvSpPr>
          <p:nvPr/>
        </p:nvSpPr>
        <p:spPr bwMode="auto">
          <a:xfrm>
            <a:off x="1077341" y="2471693"/>
            <a:ext cx="649288" cy="461665"/>
          </a:xfrm>
          <a:prstGeom prst="rect">
            <a:avLst/>
          </a:prstGeom>
          <a:noFill/>
          <a:ln w="9525">
            <a:noFill/>
            <a:miter lim="800000"/>
          </a:ln>
          <a:effectLst/>
        </p:spPr>
        <p:txBody>
          <a:bodyPr>
            <a:spAutoFit/>
          </a:bodyPr>
          <a:lstStyle/>
          <a:p>
            <a:pPr>
              <a:spcBef>
                <a:spcPct val="50000"/>
              </a:spcBef>
            </a:pPr>
            <a:r>
              <a:rPr kumimoji="1" lang="en-US" altLang="zh-CN" sz="2400" b="1" smtClean="0">
                <a:latin typeface="Times New Roman" pitchFamily="18" charset="0"/>
              </a:rPr>
              <a:t>r</a:t>
            </a:r>
            <a:endParaRPr kumimoji="1" lang="en-US" altLang="zh-CN" sz="2400" b="1" baseline="-25000">
              <a:latin typeface="Times New Roman" pitchFamily="18" charset="0"/>
            </a:endParaRPr>
          </a:p>
        </p:txBody>
      </p:sp>
      <p:sp>
        <p:nvSpPr>
          <p:cNvPr id="65" name="Text Box 62"/>
          <p:cNvSpPr txBox="1">
            <a:spLocks noChangeArrowheads="1"/>
          </p:cNvSpPr>
          <p:nvPr/>
        </p:nvSpPr>
        <p:spPr bwMode="auto">
          <a:xfrm>
            <a:off x="3168352" y="2721452"/>
            <a:ext cx="2519362" cy="584775"/>
          </a:xfrm>
          <a:prstGeom prst="rect">
            <a:avLst/>
          </a:prstGeom>
          <a:noFill/>
          <a:ln w="9525">
            <a:noFill/>
            <a:miter lim="800000"/>
          </a:ln>
          <a:effectLst/>
        </p:spPr>
        <p:txBody>
          <a:bodyPr>
            <a:spAutoFit/>
          </a:bodyPr>
          <a:lstStyle/>
          <a:p>
            <a:pPr algn="ctr">
              <a:spcBef>
                <a:spcPct val="50000"/>
              </a:spcBef>
            </a:pPr>
            <a:r>
              <a:rPr kumimoji="1" lang="en-US" altLang="zh-CN" sz="3200" b="1" smtClean="0">
                <a:latin typeface="Times New Roman" pitchFamily="18" charset="0"/>
              </a:rPr>
              <a:t>t=mr</a:t>
            </a:r>
            <a:r>
              <a:rPr kumimoji="1" lang="en-US" altLang="zh-CN" sz="3200" b="1" baseline="30000" smtClean="0">
                <a:latin typeface="Times New Roman" pitchFamily="18" charset="0"/>
              </a:rPr>
              <a:t>e</a:t>
            </a:r>
            <a:r>
              <a:rPr kumimoji="1" lang="en-US" altLang="zh-CN" sz="3200" b="1" smtClean="0">
                <a:latin typeface="Times New Roman" pitchFamily="18" charset="0"/>
              </a:rPr>
              <a:t>mod </a:t>
            </a:r>
            <a:r>
              <a:rPr kumimoji="1" lang="en-US" altLang="zh-CN" sz="3200" b="1">
                <a:latin typeface="Times New Roman" pitchFamily="18" charset="0"/>
              </a:rPr>
              <a:t>n</a:t>
            </a:r>
            <a:endParaRPr kumimoji="1" lang="en-US" altLang="zh-CN" sz="3200" b="1">
              <a:latin typeface="Times New Roman" pitchFamily="18" charset="0"/>
            </a:endParaRPr>
          </a:p>
        </p:txBody>
      </p:sp>
      <p:sp>
        <p:nvSpPr>
          <p:cNvPr id="66" name="Text Box 16"/>
          <p:cNvSpPr txBox="1">
            <a:spLocks noChangeArrowheads="1"/>
          </p:cNvSpPr>
          <p:nvPr/>
        </p:nvSpPr>
        <p:spPr bwMode="auto">
          <a:xfrm>
            <a:off x="2338065" y="3513540"/>
            <a:ext cx="48262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3200" b="1" dirty="0" err="1" smtClean="0">
                <a:solidFill>
                  <a:srgbClr val="FF0000"/>
                </a:solidFill>
                <a:latin typeface="Times New Roman" pitchFamily="18" charset="0"/>
              </a:rPr>
              <a:t>t</a:t>
            </a:r>
            <a:r>
              <a:rPr kumimoji="1" lang="en-US" altLang="zh-CN" sz="3200" b="1" baseline="30000" dirty="0" err="1" smtClean="0">
                <a:solidFill>
                  <a:srgbClr val="FF0000"/>
                </a:solidFill>
                <a:latin typeface="Times New Roman" pitchFamily="18" charset="0"/>
              </a:rPr>
              <a:t>d</a:t>
            </a:r>
            <a:r>
              <a:rPr kumimoji="1" lang="en-US" altLang="zh-CN" sz="3200" b="1" dirty="0" err="1" smtClean="0">
                <a:solidFill>
                  <a:srgbClr val="FF0000"/>
                </a:solidFill>
                <a:latin typeface="Times New Roman" pitchFamily="18" charset="0"/>
              </a:rPr>
              <a:t>mod</a:t>
            </a:r>
            <a:r>
              <a:rPr kumimoji="1" lang="en-US" altLang="zh-CN" sz="3200" b="1" dirty="0" smtClean="0">
                <a:solidFill>
                  <a:srgbClr val="FF0000"/>
                </a:solidFill>
                <a:latin typeface="Times New Roman" pitchFamily="18" charset="0"/>
              </a:rPr>
              <a:t> n=(</a:t>
            </a:r>
            <a:r>
              <a:rPr kumimoji="1" lang="en-US" altLang="zh-CN" sz="3200" b="1" dirty="0" err="1" smtClean="0">
                <a:solidFill>
                  <a:srgbClr val="FF0000"/>
                </a:solidFill>
                <a:latin typeface="Times New Roman" pitchFamily="18" charset="0"/>
              </a:rPr>
              <a:t>mr</a:t>
            </a:r>
            <a:r>
              <a:rPr kumimoji="1" lang="en-US" altLang="zh-CN" sz="3200" b="1" baseline="30000" dirty="0" err="1" smtClean="0">
                <a:solidFill>
                  <a:srgbClr val="FF0000"/>
                </a:solidFill>
                <a:latin typeface="Times New Roman" pitchFamily="18" charset="0"/>
              </a:rPr>
              <a:t>e</a:t>
            </a:r>
            <a:r>
              <a:rPr kumimoji="1" lang="en-US" altLang="zh-CN" sz="3200" b="1" dirty="0" smtClean="0">
                <a:solidFill>
                  <a:srgbClr val="FF0000"/>
                </a:solidFill>
                <a:latin typeface="Times New Roman" pitchFamily="18" charset="0"/>
              </a:rPr>
              <a:t>)</a:t>
            </a:r>
            <a:r>
              <a:rPr kumimoji="1" lang="en-US" altLang="zh-CN" sz="3200" b="1" baseline="30000" dirty="0" err="1" smtClean="0">
                <a:solidFill>
                  <a:srgbClr val="FF0000"/>
                </a:solidFill>
                <a:latin typeface="Times New Roman" pitchFamily="18" charset="0"/>
              </a:rPr>
              <a:t>d</a:t>
            </a:r>
            <a:r>
              <a:rPr kumimoji="1" lang="en-US" altLang="zh-CN" sz="3200" b="1" dirty="0" err="1" smtClean="0">
                <a:solidFill>
                  <a:srgbClr val="FF0000"/>
                </a:solidFill>
                <a:latin typeface="Times New Roman" pitchFamily="18" charset="0"/>
              </a:rPr>
              <a:t>mod</a:t>
            </a:r>
            <a:r>
              <a:rPr kumimoji="1" lang="en-US" altLang="zh-CN" sz="3200" b="1" dirty="0" smtClean="0">
                <a:solidFill>
                  <a:srgbClr val="FF0000"/>
                </a:solidFill>
                <a:latin typeface="Times New Roman" pitchFamily="18" charset="0"/>
              </a:rPr>
              <a:t> n</a:t>
            </a:r>
            <a:endParaRPr kumimoji="1" lang="en-US" altLang="zh-CN" sz="3200" b="1" dirty="0" smtClean="0">
              <a:solidFill>
                <a:srgbClr val="FF0000"/>
              </a:solidFill>
              <a:latin typeface="Times New Roman" pitchFamily="18" charset="0"/>
            </a:endParaRPr>
          </a:p>
          <a:p>
            <a:pPr algn="ctr">
              <a:spcBef>
                <a:spcPct val="50000"/>
              </a:spcBef>
            </a:pPr>
            <a:r>
              <a:rPr kumimoji="1" lang="en-US" altLang="zh-CN" sz="3200" b="1" dirty="0" smtClean="0">
                <a:solidFill>
                  <a:srgbClr val="FF0000"/>
                </a:solidFill>
                <a:latin typeface="Times New Roman" pitchFamily="18" charset="0"/>
              </a:rPr>
              <a:t>=</a:t>
            </a:r>
            <a:r>
              <a:rPr kumimoji="1" lang="en-US" altLang="zh-CN" sz="3200" b="1" dirty="0" err="1">
                <a:latin typeface="Times New Roman" pitchFamily="18" charset="0"/>
              </a:rPr>
              <a:t>m</a:t>
            </a:r>
            <a:r>
              <a:rPr kumimoji="1" lang="en-US" altLang="zh-CN" sz="3200" b="1" baseline="30000" dirty="0" err="1">
                <a:latin typeface="Times New Roman" pitchFamily="18" charset="0"/>
              </a:rPr>
              <a:t>d</a:t>
            </a:r>
            <a:r>
              <a:rPr kumimoji="1" lang="en-US" altLang="zh-CN" sz="3200" b="1" dirty="0" err="1">
                <a:latin typeface="Times New Roman" pitchFamily="18" charset="0"/>
              </a:rPr>
              <a:t>r</a:t>
            </a:r>
            <a:r>
              <a:rPr kumimoji="1" lang="en-US" altLang="zh-CN" sz="3200" b="1" dirty="0">
                <a:latin typeface="Times New Roman" pitchFamily="18" charset="0"/>
              </a:rPr>
              <a:t> mod n</a:t>
            </a:r>
            <a:endParaRPr kumimoji="1" lang="en-US" altLang="zh-CN" sz="3200" b="1" dirty="0">
              <a:solidFill>
                <a:srgbClr val="FF0000"/>
              </a:solidFill>
              <a:latin typeface="Times New Roman" pitchFamily="18" charset="0"/>
            </a:endParaRPr>
          </a:p>
        </p:txBody>
      </p:sp>
      <p:sp>
        <p:nvSpPr>
          <p:cNvPr id="67" name="Text Box 16"/>
          <p:cNvSpPr txBox="1">
            <a:spLocks noChangeArrowheads="1"/>
          </p:cNvSpPr>
          <p:nvPr/>
        </p:nvSpPr>
        <p:spPr bwMode="auto">
          <a:xfrm>
            <a:off x="1250777" y="4985881"/>
            <a:ext cx="37532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smtClean="0">
                <a:latin typeface="Times New Roman" pitchFamily="18" charset="0"/>
              </a:rPr>
              <a:t>t</a:t>
            </a:r>
            <a:r>
              <a:rPr kumimoji="1" lang="en-US" altLang="zh-CN" sz="3200" b="1" baseline="30000" dirty="0" smtClean="0">
                <a:latin typeface="Times New Roman" pitchFamily="18" charset="0"/>
              </a:rPr>
              <a:t>d</a:t>
            </a:r>
            <a:r>
              <a:rPr kumimoji="1" lang="en-US" altLang="zh-CN" sz="3200" b="1" dirty="0" smtClean="0">
                <a:latin typeface="Times New Roman" pitchFamily="18" charset="0"/>
              </a:rPr>
              <a:t>r</a:t>
            </a:r>
            <a:r>
              <a:rPr kumimoji="1" lang="en-US" altLang="zh-CN" sz="3200" b="1" baseline="30000" dirty="0" smtClean="0">
                <a:latin typeface="Times New Roman" pitchFamily="18" charset="0"/>
              </a:rPr>
              <a:t>-1</a:t>
            </a:r>
            <a:r>
              <a:rPr kumimoji="1" lang="en-US" altLang="zh-CN" sz="3200" b="1" dirty="0" smtClean="0">
                <a:latin typeface="Times New Roman" pitchFamily="18" charset="0"/>
              </a:rPr>
              <a:t>=</a:t>
            </a:r>
            <a:r>
              <a:rPr kumimoji="1" lang="en-US" altLang="zh-CN" sz="3200" b="1" dirty="0" err="1" smtClean="0">
                <a:latin typeface="Times New Roman" pitchFamily="18" charset="0"/>
              </a:rPr>
              <a:t>m</a:t>
            </a:r>
            <a:r>
              <a:rPr kumimoji="1" lang="en-US" altLang="zh-CN" sz="3200" b="1" baseline="30000" dirty="0" err="1" smtClean="0">
                <a:latin typeface="Times New Roman" pitchFamily="18" charset="0"/>
              </a:rPr>
              <a:t>d</a:t>
            </a:r>
            <a:r>
              <a:rPr kumimoji="1" lang="en-US" altLang="zh-CN" sz="3200" b="1" dirty="0" err="1" smtClean="0">
                <a:latin typeface="Times New Roman" pitchFamily="18" charset="0"/>
              </a:rPr>
              <a:t>r</a:t>
            </a:r>
            <a:r>
              <a:rPr kumimoji="1" lang="en-US" altLang="zh-CN" sz="3200" b="1" dirty="0" smtClean="0">
                <a:latin typeface="Times New Roman" pitchFamily="18" charset="0"/>
              </a:rPr>
              <a:t> </a:t>
            </a:r>
            <a:r>
              <a:rPr kumimoji="1" lang="en-US" altLang="zh-CN" sz="3200" b="1" dirty="0">
                <a:latin typeface="Times New Roman" pitchFamily="18" charset="0"/>
              </a:rPr>
              <a:t>mod </a:t>
            </a:r>
            <a:r>
              <a:rPr kumimoji="1" lang="en-US" altLang="zh-CN" sz="3200" b="1" dirty="0" smtClean="0">
                <a:latin typeface="Times New Roman" pitchFamily="18" charset="0"/>
              </a:rPr>
              <a:t>n×r</a:t>
            </a:r>
            <a:r>
              <a:rPr kumimoji="1" lang="en-US" altLang="zh-CN" sz="3200" b="1" baseline="30000" dirty="0" smtClean="0">
                <a:latin typeface="Times New Roman" pitchFamily="18" charset="0"/>
              </a:rPr>
              <a:t>-1</a:t>
            </a:r>
            <a:endParaRPr kumimoji="1" lang="en-US" altLang="zh-CN" sz="3200" b="1" baseline="30000" dirty="0" smtClean="0">
              <a:latin typeface="Times New Roman" pitchFamily="18" charset="0"/>
            </a:endParaRPr>
          </a:p>
          <a:p>
            <a:pPr>
              <a:spcBef>
                <a:spcPct val="50000"/>
              </a:spcBef>
            </a:pPr>
            <a:r>
              <a:rPr kumimoji="1" lang="en-US" altLang="zh-CN" sz="3200" b="1" dirty="0" smtClean="0">
                <a:latin typeface="Times New Roman" pitchFamily="18" charset="0"/>
              </a:rPr>
              <a:t>=m</a:t>
            </a:r>
            <a:r>
              <a:rPr kumimoji="1" lang="en-US" altLang="zh-CN" sz="3200" b="1" baseline="30000" dirty="0" smtClean="0">
                <a:latin typeface="Times New Roman" pitchFamily="18" charset="0"/>
              </a:rPr>
              <a:t>d</a:t>
            </a:r>
            <a:endParaRPr kumimoji="1" lang="en-US" altLang="zh-CN" sz="3200" b="1"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4276"/>
                                        </p:tgtEl>
                                        <p:attrNameLst>
                                          <p:attrName>style.visibility</p:attrName>
                                        </p:attrNameLst>
                                      </p:cBhvr>
                                      <p:to>
                                        <p:strVal val="visible"/>
                                      </p:to>
                                    </p:set>
                                    <p:anim calcmode="lin" valueType="num">
                                      <p:cBhvr additive="base">
                                        <p:cTn id="17" dur="500" fill="hold"/>
                                        <p:tgtEl>
                                          <p:spTgt spid="564276"/>
                                        </p:tgtEl>
                                        <p:attrNameLst>
                                          <p:attrName>ppt_x</p:attrName>
                                        </p:attrNameLst>
                                      </p:cBhvr>
                                      <p:tavLst>
                                        <p:tav tm="0">
                                          <p:val>
                                            <p:strVal val="#ppt_x"/>
                                          </p:val>
                                        </p:tav>
                                        <p:tav tm="100000">
                                          <p:val>
                                            <p:strVal val="#ppt_x"/>
                                          </p:val>
                                        </p:tav>
                                      </p:tavLst>
                                    </p:anim>
                                    <p:anim calcmode="lin" valueType="num">
                                      <p:cBhvr additive="base">
                                        <p:cTn id="18" dur="500" fill="hold"/>
                                        <p:tgtEl>
                                          <p:spTgt spid="56427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32"/>
                                        </p:tgtEl>
                                        <p:attrNameLst>
                                          <p:attrName>style.visibility</p:attrName>
                                        </p:attrNameLst>
                                      </p:cBhvr>
                                      <p:to>
                                        <p:strVal val="visible"/>
                                      </p:to>
                                    </p:set>
                                    <p:anim calcmode="lin" valueType="num">
                                      <p:cBhvr additive="base">
                                        <p:cTn id="23" dur="500" fill="hold"/>
                                        <p:tgtEl>
                                          <p:spTgt spid="564232"/>
                                        </p:tgtEl>
                                        <p:attrNameLst>
                                          <p:attrName>ppt_x</p:attrName>
                                        </p:attrNameLst>
                                      </p:cBhvr>
                                      <p:tavLst>
                                        <p:tav tm="0">
                                          <p:val>
                                            <p:strVal val="0-#ppt_w/2"/>
                                          </p:val>
                                        </p:tav>
                                        <p:tav tm="100000">
                                          <p:val>
                                            <p:strVal val="#ppt_x"/>
                                          </p:val>
                                        </p:tav>
                                      </p:tavLst>
                                    </p:anim>
                                    <p:anim calcmode="lin" valueType="num">
                                      <p:cBhvr additive="base">
                                        <p:cTn id="24" dur="500" fill="hold"/>
                                        <p:tgtEl>
                                          <p:spTgt spid="56423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additive="base">
                                        <p:cTn id="28" dur="500" fill="hold"/>
                                        <p:tgtEl>
                                          <p:spTgt spid="64"/>
                                        </p:tgtEl>
                                        <p:attrNameLst>
                                          <p:attrName>ppt_x</p:attrName>
                                        </p:attrNameLst>
                                      </p:cBhvr>
                                      <p:tavLst>
                                        <p:tav tm="0">
                                          <p:val>
                                            <p:strVal val="#ppt_x"/>
                                          </p:val>
                                        </p:tav>
                                        <p:tav tm="100000">
                                          <p:val>
                                            <p:strVal val="#ppt_x"/>
                                          </p:val>
                                        </p:tav>
                                      </p:tavLst>
                                    </p:anim>
                                    <p:anim calcmode="lin" valueType="num">
                                      <p:cBhvr additive="base">
                                        <p:cTn id="2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500" fill="hold"/>
                                        <p:tgtEl>
                                          <p:spTgt spid="65"/>
                                        </p:tgtEl>
                                        <p:attrNameLst>
                                          <p:attrName>ppt_x</p:attrName>
                                        </p:attrNameLst>
                                      </p:cBhvr>
                                      <p:tavLst>
                                        <p:tav tm="0">
                                          <p:val>
                                            <p:strVal val="#ppt_x"/>
                                          </p:val>
                                        </p:tav>
                                        <p:tav tm="100000">
                                          <p:val>
                                            <p:strVal val="#ppt_x"/>
                                          </p:val>
                                        </p:tav>
                                      </p:tavLst>
                                    </p:anim>
                                    <p:anim calcmode="lin" valueType="num">
                                      <p:cBhvr additive="base">
                                        <p:cTn id="35" dur="500" fill="hold"/>
                                        <p:tgtEl>
                                          <p:spTgt spid="65"/>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564233"/>
                                        </p:tgtEl>
                                        <p:attrNameLst>
                                          <p:attrName>style.visibility</p:attrName>
                                        </p:attrNameLst>
                                      </p:cBhvr>
                                      <p:to>
                                        <p:strVal val="visible"/>
                                      </p:to>
                                    </p:set>
                                    <p:anim calcmode="lin" valueType="num">
                                      <p:cBhvr additive="base">
                                        <p:cTn id="39" dur="500" fill="hold"/>
                                        <p:tgtEl>
                                          <p:spTgt spid="564233"/>
                                        </p:tgtEl>
                                        <p:attrNameLst>
                                          <p:attrName>ppt_x</p:attrName>
                                        </p:attrNameLst>
                                      </p:cBhvr>
                                      <p:tavLst>
                                        <p:tav tm="0">
                                          <p:val>
                                            <p:strVal val="0-#ppt_w/2"/>
                                          </p:val>
                                        </p:tav>
                                        <p:tav tm="100000">
                                          <p:val>
                                            <p:strVal val="#ppt_x"/>
                                          </p:val>
                                        </p:tav>
                                      </p:tavLst>
                                    </p:anim>
                                    <p:anim calcmode="lin" valueType="num">
                                      <p:cBhvr additive="base">
                                        <p:cTn id="40" dur="500" fill="hold"/>
                                        <p:tgtEl>
                                          <p:spTgt spid="56423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 calcmode="lin" valueType="num">
                                      <p:cBhvr additive="base">
                                        <p:cTn id="45" dur="500" fill="hold"/>
                                        <p:tgtEl>
                                          <p:spTgt spid="66"/>
                                        </p:tgtEl>
                                        <p:attrNameLst>
                                          <p:attrName>ppt_x</p:attrName>
                                        </p:attrNameLst>
                                      </p:cBhvr>
                                      <p:tavLst>
                                        <p:tav tm="0">
                                          <p:val>
                                            <p:strVal val="1+#ppt_w/2"/>
                                          </p:val>
                                        </p:tav>
                                        <p:tav tm="100000">
                                          <p:val>
                                            <p:strVal val="#ppt_x"/>
                                          </p:val>
                                        </p:tav>
                                      </p:tavLst>
                                    </p:anim>
                                    <p:anim calcmode="lin" valueType="num">
                                      <p:cBhvr additive="base">
                                        <p:cTn id="46" dur="500" fill="hold"/>
                                        <p:tgtEl>
                                          <p:spTgt spid="66"/>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564283"/>
                                        </p:tgtEl>
                                        <p:attrNameLst>
                                          <p:attrName>style.visibility</p:attrName>
                                        </p:attrNameLst>
                                      </p:cBhvr>
                                      <p:to>
                                        <p:strVal val="visible"/>
                                      </p:to>
                                    </p:set>
                                    <p:anim calcmode="lin" valueType="num">
                                      <p:cBhvr additive="base">
                                        <p:cTn id="50" dur="500" fill="hold"/>
                                        <p:tgtEl>
                                          <p:spTgt spid="564283"/>
                                        </p:tgtEl>
                                        <p:attrNameLst>
                                          <p:attrName>ppt_x</p:attrName>
                                        </p:attrNameLst>
                                      </p:cBhvr>
                                      <p:tavLst>
                                        <p:tav tm="0">
                                          <p:val>
                                            <p:strVal val="1+#ppt_w/2"/>
                                          </p:val>
                                        </p:tav>
                                        <p:tav tm="100000">
                                          <p:val>
                                            <p:strVal val="#ppt_x"/>
                                          </p:val>
                                        </p:tav>
                                      </p:tavLst>
                                    </p:anim>
                                    <p:anim calcmode="lin" valueType="num">
                                      <p:cBhvr additive="base">
                                        <p:cTn id="51" dur="500" fill="hold"/>
                                        <p:tgtEl>
                                          <p:spTgt spid="56428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500" fill="hold"/>
                                        <p:tgtEl>
                                          <p:spTgt spid="67"/>
                                        </p:tgtEl>
                                        <p:attrNameLst>
                                          <p:attrName>ppt_x</p:attrName>
                                        </p:attrNameLst>
                                      </p:cBhvr>
                                      <p:tavLst>
                                        <p:tav tm="0">
                                          <p:val>
                                            <p:strVal val="1+#ppt_w/2"/>
                                          </p:val>
                                        </p:tav>
                                        <p:tav tm="100000">
                                          <p:val>
                                            <p:strVal val="#ppt_x"/>
                                          </p:val>
                                        </p:tav>
                                      </p:tavLst>
                                    </p:anim>
                                    <p:anim calcmode="lin" valueType="num">
                                      <p:cBhvr additive="base">
                                        <p:cTn id="57"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76" grpId="0"/>
      <p:bldP spid="564283" grpId="0" animBg="1"/>
      <p:bldP spid="64" grpId="0"/>
      <p:bldP spid="65" grpId="0"/>
      <p:bldP spid="66" grpId="0"/>
      <p:bldP spid="6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mtClean="0">
                <a:latin typeface="Times New Roman" pitchFamily="18" charset="0"/>
              </a:rPr>
              <a:t>第六章 </a:t>
            </a:r>
            <a:r>
              <a:rPr lang="zh-CN" altLang="en-US">
                <a:latin typeface="Times New Roman" pitchFamily="18" charset="0"/>
              </a:rPr>
              <a:t>身份</a:t>
            </a:r>
            <a:r>
              <a:rPr lang="zh-CN" altLang="en-US" smtClean="0">
                <a:latin typeface="Times New Roman" pitchFamily="18" charset="0"/>
              </a:rPr>
              <a:t>认证</a:t>
            </a:r>
            <a:endParaRPr lang="zh-CN" altLang="en-US"/>
          </a:p>
        </p:txBody>
      </p:sp>
      <p:sp>
        <p:nvSpPr>
          <p:cNvPr id="4" name="副标题 3"/>
          <p:cNvSpPr>
            <a:spLocks noGrp="1"/>
          </p:cNvSpPr>
          <p:nvPr>
            <p:ph type="subTitle" idx="1"/>
          </p:nvPr>
        </p:nvSpPr>
        <p:spPr/>
        <p:txBody>
          <a:bodyPr/>
          <a:lstStyle/>
          <a:p>
            <a:endParaRPr lang="zh-CN" altLang="en-US"/>
          </a:p>
        </p:txBody>
      </p:sp>
    </p:spTree>
  </p:cSld>
  <p:clrMapOvr>
    <a:masterClrMapping/>
  </p:clrMapOvr>
  <p:transition spd="slow">
    <p:pull/>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fontScale="92500" lnSpcReduction="10000"/>
          </a:bodyPr>
          <a:lstStyle/>
          <a:p>
            <a:r>
              <a:rPr lang="zh-CN" altLang="en-US" smtClean="0"/>
              <a:t>身份认证</a:t>
            </a:r>
            <a:r>
              <a:rPr lang="en-US" altLang="zh-CN" smtClean="0"/>
              <a:t>( authentication ) </a:t>
            </a:r>
            <a:r>
              <a:rPr lang="zh-CN" altLang="en-US" smtClean="0"/>
              <a:t>：</a:t>
            </a:r>
            <a:endParaRPr lang="en-US" altLang="zh-CN" smtClean="0"/>
          </a:p>
          <a:p>
            <a:pPr lvl="1"/>
            <a:r>
              <a:rPr lang="zh-CN" altLang="en-US" smtClean="0"/>
              <a:t>证实主体的真实身份与其所声称的身份是否相符的过程。</a:t>
            </a:r>
            <a:endParaRPr lang="en-US" altLang="zh-CN" smtClean="0"/>
          </a:p>
          <a:p>
            <a:r>
              <a:rPr lang="zh-CN" altLang="en-US" smtClean="0"/>
              <a:t>现实生活中，主要通过各种证件来验证身份，比如：身份证、户口本等。</a:t>
            </a:r>
            <a:endParaRPr lang="en-US" altLang="zh-CN" smtClean="0"/>
          </a:p>
          <a:p>
            <a:r>
              <a:rPr lang="zh-CN" altLang="en-US"/>
              <a:t>身份认证攻击</a:t>
            </a:r>
            <a:r>
              <a:rPr lang="zh-CN" altLang="en-US" smtClean="0"/>
              <a:t>：</a:t>
            </a:r>
            <a:endParaRPr lang="en-US" altLang="zh-CN" smtClean="0"/>
          </a:p>
          <a:p>
            <a:pPr lvl="1"/>
            <a:r>
              <a:rPr lang="zh-CN" altLang="en-US"/>
              <a:t>数据流窃听</a:t>
            </a:r>
            <a:r>
              <a:rPr lang="en-US" altLang="zh-CN"/>
              <a:t>(Sniffer)</a:t>
            </a:r>
            <a:r>
              <a:rPr lang="zh-CN" altLang="en-US"/>
              <a:t>：</a:t>
            </a:r>
            <a:endParaRPr lang="en-US" altLang="zh-CN"/>
          </a:p>
          <a:p>
            <a:pPr lvl="2"/>
            <a:r>
              <a:rPr lang="zh-CN" altLang="en-US"/>
              <a:t>攻击者窃听网络数据，辨析认证数据，提取用户名和口令。</a:t>
            </a:r>
            <a:endParaRPr lang="zh-CN" altLang="en-US"/>
          </a:p>
          <a:p>
            <a:pPr lvl="1"/>
            <a:r>
              <a:rPr lang="zh-CN" altLang="en-US"/>
              <a:t>拷贝</a:t>
            </a:r>
            <a:r>
              <a:rPr lang="en-US" altLang="zh-CN"/>
              <a:t>/</a:t>
            </a:r>
            <a:r>
              <a:rPr lang="zh-CN" altLang="en-US"/>
              <a:t>重传：</a:t>
            </a:r>
            <a:endParaRPr lang="en-US" altLang="zh-CN"/>
          </a:p>
          <a:p>
            <a:pPr lvl="2"/>
            <a:r>
              <a:rPr lang="zh-CN" altLang="en-US"/>
              <a:t>非法用户截获信息，然后再传送给接收者。</a:t>
            </a:r>
            <a:endParaRPr lang="zh-CN" altLang="en-US"/>
          </a:p>
          <a:p>
            <a:pPr lvl="1"/>
            <a:r>
              <a:rPr lang="zh-CN" altLang="en-US"/>
              <a:t>修改或伪造：</a:t>
            </a:r>
            <a:endParaRPr lang="en-US" altLang="zh-CN"/>
          </a:p>
          <a:p>
            <a:pPr lvl="2"/>
            <a:r>
              <a:rPr lang="zh-CN" altLang="en-US"/>
              <a:t>非法用户截获信息，替换或修改信息后再传送给接收者，</a:t>
            </a:r>
            <a:endParaRPr lang="en-US" altLang="zh-CN"/>
          </a:p>
          <a:p>
            <a:pPr lvl="2"/>
            <a:r>
              <a:rPr lang="zh-CN" altLang="en-US"/>
              <a:t>非法用户冒充合法用户发送信息。 </a:t>
            </a:r>
            <a:endParaRPr lang="en-US" altLang="zh-CN" smtClean="0"/>
          </a:p>
        </p:txBody>
      </p:sp>
      <p:sp>
        <p:nvSpPr>
          <p:cNvPr id="559106" name="Rectangle 2"/>
          <p:cNvSpPr>
            <a:spLocks noGrp="1" noChangeArrowheads="1"/>
          </p:cNvSpPr>
          <p:nvPr>
            <p:ph type="title"/>
          </p:nvPr>
        </p:nvSpPr>
        <p:spPr/>
        <p:txBody>
          <a:bodyPr/>
          <a:lstStyle/>
          <a:p>
            <a:r>
              <a:rPr lang="zh-CN" altLang="en-US" smtClean="0"/>
              <a:t>身份认证概述 </a:t>
            </a:r>
            <a:endParaRPr lang="zh-CN" altLang="en-US"/>
          </a:p>
        </p:txBody>
      </p:sp>
      <p:sp>
        <p:nvSpPr>
          <p:cNvPr id="18437"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获得系统服务所必须的第一道关卡。</a:t>
            </a:r>
            <a:endParaRPr lang="zh-CN" altLang="en-US"/>
          </a:p>
          <a:p>
            <a:r>
              <a:rPr lang="zh-CN" altLang="en-US" smtClean="0"/>
              <a:t>访问控制和审计的前提。</a:t>
            </a:r>
            <a:endParaRPr lang="zh-CN" altLang="en-US"/>
          </a:p>
        </p:txBody>
      </p:sp>
      <p:sp>
        <p:nvSpPr>
          <p:cNvPr id="559106" name="Rectangle 2"/>
          <p:cNvSpPr>
            <a:spLocks noGrp="1" noChangeArrowheads="1"/>
          </p:cNvSpPr>
          <p:nvPr>
            <p:ph type="title"/>
          </p:nvPr>
        </p:nvSpPr>
        <p:spPr/>
        <p:txBody>
          <a:bodyPr/>
          <a:lstStyle/>
          <a:p>
            <a:pPr eaLnBrk="1" fontAlgn="auto" hangingPunct="1">
              <a:spcAft>
                <a:spcPts val="0"/>
              </a:spcAft>
              <a:defRPr/>
            </a:pPr>
            <a:r>
              <a:rPr lang="zh-CN" altLang="en-US" sz="4400" smtClean="0">
                <a:latin typeface="宋体" pitchFamily="2" charset="-122"/>
                <a:cs typeface="Times New Roman" pitchFamily="18" charset="0"/>
              </a:rPr>
              <a:t>用户对资源的访问过程</a:t>
            </a:r>
            <a:endParaRPr lang="zh-CN" altLang="en-US"/>
          </a:p>
        </p:txBody>
      </p:sp>
      <p:sp>
        <p:nvSpPr>
          <p:cNvPr id="19460"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pSp>
        <p:nvGrpSpPr>
          <p:cNvPr id="19461" name="Group 17"/>
          <p:cNvGrpSpPr/>
          <p:nvPr/>
        </p:nvGrpSpPr>
        <p:grpSpPr bwMode="auto">
          <a:xfrm>
            <a:off x="1357313" y="2836192"/>
            <a:ext cx="6354762" cy="3113088"/>
            <a:chOff x="979" y="3066"/>
            <a:chExt cx="2283" cy="1055"/>
          </a:xfrm>
        </p:grpSpPr>
        <p:sp>
          <p:nvSpPr>
            <p:cNvPr id="19462" name="Text Box 6"/>
            <p:cNvSpPr txBox="1">
              <a:spLocks noChangeArrowheads="1"/>
            </p:cNvSpPr>
            <p:nvPr/>
          </p:nvSpPr>
          <p:spPr bwMode="auto">
            <a:xfrm>
              <a:off x="2038" y="3499"/>
              <a:ext cx="623" cy="182"/>
            </a:xfrm>
            <a:prstGeom prst="rect">
              <a:avLst/>
            </a:prstGeom>
            <a:solidFill>
              <a:srgbClr val="FFFFFF"/>
            </a:solidFill>
            <a:ln w="9525">
              <a:solidFill>
                <a:srgbClr val="000000"/>
              </a:solidFill>
              <a:miter lim="800000"/>
            </a:ln>
          </p:spPr>
          <p:txBody>
            <a:bodyPr lIns="18000" tIns="46800" rIns="18000" bIns="46800"/>
            <a:lstStyle/>
            <a:p>
              <a:pPr algn="ctr" eaLnBrk="0" hangingPunct="0"/>
              <a:r>
                <a:rPr kumimoji="0" lang="zh-CN" altLang="en-US">
                  <a:latin typeface="宋体" pitchFamily="2" charset="-122"/>
                </a:rPr>
                <a:t>访问控制</a:t>
              </a:r>
              <a:endParaRPr kumimoji="0" lang="zh-CN" altLang="en-US">
                <a:latin typeface="宋体" pitchFamily="2" charset="-122"/>
              </a:endParaRPr>
            </a:p>
          </p:txBody>
        </p:sp>
        <p:sp>
          <p:nvSpPr>
            <p:cNvPr id="19463" name="Oval 7"/>
            <p:cNvSpPr>
              <a:spLocks noChangeArrowheads="1"/>
            </p:cNvSpPr>
            <p:nvPr/>
          </p:nvSpPr>
          <p:spPr bwMode="auto">
            <a:xfrm>
              <a:off x="979" y="3481"/>
              <a:ext cx="439" cy="187"/>
            </a:xfrm>
            <a:prstGeom prst="ellipse">
              <a:avLst/>
            </a:prstGeom>
            <a:solidFill>
              <a:srgbClr val="FFFFFF"/>
            </a:solidFill>
            <a:ln w="9525">
              <a:solidFill>
                <a:srgbClr val="000000"/>
              </a:solidFill>
              <a:round/>
            </a:ln>
          </p:spPr>
          <p:txBody>
            <a:bodyPr tIns="10800" bIns="10800"/>
            <a:lstStyle/>
            <a:p>
              <a:pPr algn="ctr" eaLnBrk="0" hangingPunct="0"/>
              <a:r>
                <a:rPr kumimoji="0" lang="zh-CN" altLang="en-US">
                  <a:latin typeface="Times New Roman" pitchFamily="18" charset="0"/>
                </a:rPr>
                <a:t>用户</a:t>
              </a:r>
              <a:endParaRPr kumimoji="0" lang="zh-CN" altLang="en-US">
                <a:latin typeface="Times New Roman" pitchFamily="18" charset="0"/>
              </a:endParaRPr>
            </a:p>
          </p:txBody>
        </p:sp>
        <p:sp>
          <p:nvSpPr>
            <p:cNvPr id="19464" name="Text Box 8"/>
            <p:cNvSpPr txBox="1">
              <a:spLocks noChangeArrowheads="1"/>
            </p:cNvSpPr>
            <p:nvPr/>
          </p:nvSpPr>
          <p:spPr bwMode="auto">
            <a:xfrm>
              <a:off x="1678" y="3357"/>
              <a:ext cx="144" cy="499"/>
            </a:xfrm>
            <a:prstGeom prst="rect">
              <a:avLst/>
            </a:prstGeom>
            <a:solidFill>
              <a:srgbClr val="FFFFFF"/>
            </a:solidFill>
            <a:ln w="9525">
              <a:solidFill>
                <a:srgbClr val="000000"/>
              </a:solidFill>
              <a:miter lim="800000"/>
            </a:ln>
          </p:spPr>
          <p:txBody>
            <a:bodyPr lIns="18000" tIns="10800" rIns="18000" bIns="10800"/>
            <a:lstStyle/>
            <a:p>
              <a:pPr algn="ctr" eaLnBrk="0" hangingPunct="0"/>
              <a:r>
                <a:rPr kumimoji="0" lang="zh-CN" altLang="en-US">
                  <a:latin typeface="宋体" pitchFamily="2" charset="-122"/>
                </a:rPr>
                <a:t>身份认证</a:t>
              </a:r>
              <a:endParaRPr kumimoji="0" lang="zh-CN" altLang="en-US">
                <a:latin typeface="宋体" pitchFamily="2" charset="-122"/>
              </a:endParaRPr>
            </a:p>
          </p:txBody>
        </p:sp>
        <p:sp>
          <p:nvSpPr>
            <p:cNvPr id="19465" name="AutoShape 9"/>
            <p:cNvSpPr>
              <a:spLocks noChangeArrowheads="1"/>
            </p:cNvSpPr>
            <p:nvPr/>
          </p:nvSpPr>
          <p:spPr bwMode="auto">
            <a:xfrm>
              <a:off x="2974" y="3419"/>
              <a:ext cx="288" cy="312"/>
            </a:xfrm>
            <a:prstGeom prst="can">
              <a:avLst>
                <a:gd name="adj" fmla="val 27083"/>
              </a:avLst>
            </a:prstGeom>
            <a:solidFill>
              <a:srgbClr val="FFFFFF"/>
            </a:solidFill>
            <a:ln w="9525">
              <a:solidFill>
                <a:srgbClr val="000000"/>
              </a:solidFill>
              <a:round/>
            </a:ln>
          </p:spPr>
          <p:txBody>
            <a:bodyPr/>
            <a:lstStyle/>
            <a:p>
              <a:pPr algn="just" eaLnBrk="0" hangingPunct="0"/>
              <a:r>
                <a:rPr kumimoji="0" lang="zh-CN" altLang="en-US">
                  <a:latin typeface="Times New Roman" pitchFamily="18" charset="0"/>
                </a:rPr>
                <a:t>资源</a:t>
              </a:r>
              <a:endParaRPr kumimoji="0" lang="zh-CN" altLang="en-US">
                <a:latin typeface="Times New Roman" pitchFamily="18" charset="0"/>
              </a:endParaRPr>
            </a:p>
          </p:txBody>
        </p:sp>
        <p:sp>
          <p:nvSpPr>
            <p:cNvPr id="19466" name="AutoShape 10"/>
            <p:cNvSpPr>
              <a:spLocks noChangeArrowheads="1"/>
            </p:cNvSpPr>
            <p:nvPr/>
          </p:nvSpPr>
          <p:spPr bwMode="auto">
            <a:xfrm>
              <a:off x="1462" y="3544"/>
              <a:ext cx="216" cy="62"/>
            </a:xfrm>
            <a:prstGeom prst="rightArrow">
              <a:avLst>
                <a:gd name="adj1" fmla="val 50000"/>
                <a:gd name="adj2" fmla="val 87097"/>
              </a:avLst>
            </a:prstGeom>
            <a:solidFill>
              <a:srgbClr val="FFFFFF"/>
            </a:solidFill>
            <a:ln w="9525">
              <a:solidFill>
                <a:srgbClr val="000000"/>
              </a:solidFill>
              <a:miter lim="800000"/>
            </a:ln>
          </p:spPr>
          <p:txBody>
            <a:bodyPr/>
            <a:lstStyle/>
            <a:p>
              <a:endParaRPr lang="zh-CN" altLang="en-US"/>
            </a:p>
          </p:txBody>
        </p:sp>
        <p:sp>
          <p:nvSpPr>
            <p:cNvPr id="19467" name="AutoShape 11"/>
            <p:cNvSpPr>
              <a:spLocks noChangeArrowheads="1"/>
            </p:cNvSpPr>
            <p:nvPr/>
          </p:nvSpPr>
          <p:spPr bwMode="auto">
            <a:xfrm>
              <a:off x="1822" y="3544"/>
              <a:ext cx="216" cy="62"/>
            </a:xfrm>
            <a:prstGeom prst="rightArrow">
              <a:avLst>
                <a:gd name="adj1" fmla="val 50000"/>
                <a:gd name="adj2" fmla="val 87097"/>
              </a:avLst>
            </a:prstGeom>
            <a:solidFill>
              <a:srgbClr val="FFFFFF"/>
            </a:solidFill>
            <a:ln w="9525">
              <a:solidFill>
                <a:srgbClr val="000000"/>
              </a:solidFill>
              <a:miter lim="800000"/>
            </a:ln>
          </p:spPr>
          <p:txBody>
            <a:bodyPr/>
            <a:lstStyle/>
            <a:p>
              <a:endParaRPr lang="zh-CN" altLang="en-US"/>
            </a:p>
          </p:txBody>
        </p:sp>
        <p:sp>
          <p:nvSpPr>
            <p:cNvPr id="19468" name="AutoShape 12"/>
            <p:cNvSpPr>
              <a:spLocks noChangeArrowheads="1"/>
            </p:cNvSpPr>
            <p:nvPr/>
          </p:nvSpPr>
          <p:spPr bwMode="auto">
            <a:xfrm>
              <a:off x="2326" y="3694"/>
              <a:ext cx="80" cy="170"/>
            </a:xfrm>
            <a:prstGeom prst="upArrow">
              <a:avLst>
                <a:gd name="adj1" fmla="val 50000"/>
                <a:gd name="adj2" fmla="val 53125"/>
              </a:avLst>
            </a:prstGeom>
            <a:solidFill>
              <a:srgbClr val="FFFFFF"/>
            </a:solidFill>
            <a:ln w="9525">
              <a:solidFill>
                <a:srgbClr val="000000"/>
              </a:solidFill>
              <a:miter lim="800000"/>
            </a:ln>
          </p:spPr>
          <p:txBody>
            <a:bodyPr vert="eaVert"/>
            <a:lstStyle/>
            <a:p>
              <a:endParaRPr lang="zh-CN" altLang="en-US"/>
            </a:p>
          </p:txBody>
        </p:sp>
        <p:sp>
          <p:nvSpPr>
            <p:cNvPr id="19469" name="AutoShape 13"/>
            <p:cNvSpPr>
              <a:spLocks noChangeArrowheads="1"/>
            </p:cNvSpPr>
            <p:nvPr/>
          </p:nvSpPr>
          <p:spPr bwMode="auto">
            <a:xfrm>
              <a:off x="2326" y="3358"/>
              <a:ext cx="81" cy="124"/>
            </a:xfrm>
            <a:prstGeom prst="upArrow">
              <a:avLst>
                <a:gd name="adj1" fmla="val 50000"/>
                <a:gd name="adj2" fmla="val 38272"/>
              </a:avLst>
            </a:prstGeom>
            <a:solidFill>
              <a:srgbClr val="FFFFFF"/>
            </a:solidFill>
            <a:ln w="9525">
              <a:solidFill>
                <a:srgbClr val="000000"/>
              </a:solidFill>
              <a:miter lim="800000"/>
            </a:ln>
          </p:spPr>
          <p:txBody>
            <a:bodyPr vert="eaVert"/>
            <a:lstStyle/>
            <a:p>
              <a:endParaRPr lang="zh-CN" altLang="en-US"/>
            </a:p>
          </p:txBody>
        </p:sp>
        <p:sp>
          <p:nvSpPr>
            <p:cNvPr id="19470" name="AutoShape 14"/>
            <p:cNvSpPr>
              <a:spLocks noChangeArrowheads="1"/>
            </p:cNvSpPr>
            <p:nvPr/>
          </p:nvSpPr>
          <p:spPr bwMode="auto">
            <a:xfrm>
              <a:off x="2686" y="3544"/>
              <a:ext cx="288" cy="62"/>
            </a:xfrm>
            <a:prstGeom prst="rightArrow">
              <a:avLst>
                <a:gd name="adj1" fmla="val 50000"/>
                <a:gd name="adj2" fmla="val 116129"/>
              </a:avLst>
            </a:prstGeom>
            <a:solidFill>
              <a:srgbClr val="FFFFFF"/>
            </a:solidFill>
            <a:ln w="9525">
              <a:solidFill>
                <a:srgbClr val="000000"/>
              </a:solidFill>
              <a:miter lim="800000"/>
            </a:ln>
          </p:spPr>
          <p:txBody>
            <a:bodyPr/>
            <a:lstStyle/>
            <a:p>
              <a:endParaRPr lang="zh-CN" altLang="en-US"/>
            </a:p>
          </p:txBody>
        </p:sp>
        <p:sp>
          <p:nvSpPr>
            <p:cNvPr id="19471" name="AutoShape 15"/>
            <p:cNvSpPr>
              <a:spLocks noChangeArrowheads="1"/>
            </p:cNvSpPr>
            <p:nvPr/>
          </p:nvSpPr>
          <p:spPr bwMode="auto">
            <a:xfrm>
              <a:off x="2062" y="3872"/>
              <a:ext cx="643" cy="249"/>
            </a:xfrm>
            <a:prstGeom prst="can">
              <a:avLst>
                <a:gd name="adj" fmla="val 25000"/>
              </a:avLst>
            </a:prstGeom>
            <a:noFill/>
            <a:ln w="9525">
              <a:solidFill>
                <a:srgbClr val="000000"/>
              </a:solidFill>
              <a:round/>
            </a:ln>
          </p:spPr>
          <p:txBody>
            <a:bodyPr/>
            <a:lstStyle/>
            <a:p>
              <a:pPr algn="ctr" eaLnBrk="0" hangingPunct="0"/>
              <a:r>
                <a:rPr kumimoji="0" lang="zh-CN" altLang="en-US">
                  <a:latin typeface="Times New Roman" pitchFamily="18" charset="0"/>
                </a:rPr>
                <a:t>授权数据库</a:t>
              </a:r>
              <a:endParaRPr kumimoji="0" lang="zh-CN" altLang="en-US">
                <a:latin typeface="Times New Roman" pitchFamily="18" charset="0"/>
              </a:endParaRPr>
            </a:p>
          </p:txBody>
        </p:sp>
        <p:sp>
          <p:nvSpPr>
            <p:cNvPr id="19472" name="AutoShape 16"/>
            <p:cNvSpPr>
              <a:spLocks noChangeArrowheads="1"/>
            </p:cNvSpPr>
            <p:nvPr/>
          </p:nvSpPr>
          <p:spPr bwMode="auto">
            <a:xfrm>
              <a:off x="2062" y="3066"/>
              <a:ext cx="643" cy="249"/>
            </a:xfrm>
            <a:prstGeom prst="can">
              <a:avLst>
                <a:gd name="adj" fmla="val 25000"/>
              </a:avLst>
            </a:prstGeom>
            <a:noFill/>
            <a:ln w="9525">
              <a:solidFill>
                <a:srgbClr val="000000"/>
              </a:solidFill>
              <a:round/>
            </a:ln>
          </p:spPr>
          <p:txBody>
            <a:bodyPr/>
            <a:lstStyle/>
            <a:p>
              <a:pPr algn="ctr" eaLnBrk="0" hangingPunct="0"/>
              <a:r>
                <a:rPr kumimoji="0" lang="zh-CN" altLang="en-US">
                  <a:latin typeface="Times New Roman" pitchFamily="18" charset="0"/>
                </a:rPr>
                <a:t>审计数据库</a:t>
              </a:r>
              <a:endParaRPr kumimoji="0" lang="zh-CN" altLang="en-US">
                <a:latin typeface="Times New Roman" pitchFamily="18" charset="0"/>
              </a:endParaRPr>
            </a:p>
          </p:txBody>
        </p:sp>
      </p:grpSp>
    </p:spTree>
  </p:cSld>
  <p:clrMapOvr>
    <a:masterClrMapping/>
  </p:clrMapOvr>
  <p:transition spd="slow">
    <p:pull/>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身份认证系统组成：</a:t>
            </a:r>
            <a:endParaRPr lang="zh-CN" altLang="en-US" smtClean="0"/>
          </a:p>
          <a:p>
            <a:pPr lvl="1"/>
            <a:r>
              <a:rPr lang="zh-CN" altLang="en-US" smtClean="0"/>
              <a:t>认证服务器</a:t>
            </a:r>
            <a:endParaRPr lang="zh-CN" altLang="en-US" smtClean="0"/>
          </a:p>
          <a:p>
            <a:pPr lvl="1"/>
            <a:r>
              <a:rPr lang="zh-CN" altLang="en-US" smtClean="0"/>
              <a:t>认证系统用户端软件</a:t>
            </a:r>
            <a:endParaRPr lang="zh-CN" altLang="en-US" smtClean="0"/>
          </a:p>
          <a:p>
            <a:pPr lvl="1"/>
            <a:r>
              <a:rPr lang="zh-CN" altLang="en-US" smtClean="0"/>
              <a:t>认证设备</a:t>
            </a:r>
            <a:endParaRPr lang="zh-CN" altLang="en-US" smtClean="0"/>
          </a:p>
          <a:p>
            <a:pPr lvl="1"/>
            <a:r>
              <a:rPr lang="zh-CN" altLang="en-US" smtClean="0"/>
              <a:t>认证协议</a:t>
            </a:r>
            <a:endParaRPr lang="zh-CN" altLang="en-US" smtClean="0"/>
          </a:p>
          <a:p>
            <a:pPr lvl="1"/>
            <a:endParaRPr lang="zh-CN" altLang="en-US" smtClean="0"/>
          </a:p>
          <a:p>
            <a:endParaRPr lang="zh-CN" altLang="en-US"/>
          </a:p>
        </p:txBody>
      </p:sp>
      <p:sp>
        <p:nvSpPr>
          <p:cNvPr id="592898" name="Rectangle 2"/>
          <p:cNvSpPr>
            <a:spLocks noGrp="1" noChangeArrowheads="1"/>
          </p:cNvSpPr>
          <p:nvPr>
            <p:ph type="title"/>
          </p:nvPr>
        </p:nvSpPr>
        <p:spPr/>
        <p:txBody>
          <a:bodyPr/>
          <a:lstStyle/>
          <a:p>
            <a:r>
              <a:rPr lang="zh-CN" altLang="en-US" smtClean="0"/>
              <a:t>身份认证组成及模型</a:t>
            </a:r>
            <a:endParaRPr lang="zh-CN" altLang="en-US"/>
          </a:p>
        </p:txBody>
      </p:sp>
      <p:grpSp>
        <p:nvGrpSpPr>
          <p:cNvPr id="2" name="Group 5"/>
          <p:cNvGrpSpPr/>
          <p:nvPr/>
        </p:nvGrpSpPr>
        <p:grpSpPr bwMode="auto">
          <a:xfrm>
            <a:off x="1691682" y="3068640"/>
            <a:ext cx="6121404" cy="3552826"/>
            <a:chOff x="1904" y="1933"/>
            <a:chExt cx="3856" cy="2238"/>
          </a:xfrm>
        </p:grpSpPr>
        <p:sp>
          <p:nvSpPr>
            <p:cNvPr id="47110" name="Text Box 6"/>
            <p:cNvSpPr txBox="1">
              <a:spLocks noChangeArrowheads="1"/>
            </p:cNvSpPr>
            <p:nvPr/>
          </p:nvSpPr>
          <p:spPr bwMode="auto">
            <a:xfrm>
              <a:off x="1904" y="3037"/>
              <a:ext cx="977" cy="333"/>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itchFamily="18" charset="0"/>
                </a:rPr>
                <a:t>示证者</a:t>
              </a:r>
              <a:endParaRPr lang="zh-CN" altLang="en-US" sz="2800" b="1">
                <a:solidFill>
                  <a:srgbClr val="000066"/>
                </a:solidFill>
                <a:latin typeface="Times New Roman" pitchFamily="18" charset="0"/>
              </a:endParaRPr>
            </a:p>
          </p:txBody>
        </p:sp>
        <p:sp>
          <p:nvSpPr>
            <p:cNvPr id="47111" name="Text Box 7"/>
            <p:cNvSpPr txBox="1">
              <a:spLocks noChangeArrowheads="1"/>
            </p:cNvSpPr>
            <p:nvPr/>
          </p:nvSpPr>
          <p:spPr bwMode="auto">
            <a:xfrm>
              <a:off x="3174" y="1933"/>
              <a:ext cx="1542" cy="333"/>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itchFamily="18" charset="0"/>
                </a:rPr>
                <a:t>可信第三方</a:t>
              </a:r>
              <a:endParaRPr lang="zh-CN" altLang="en-US" sz="2800" b="1">
                <a:solidFill>
                  <a:srgbClr val="000066"/>
                </a:solidFill>
                <a:latin typeface="Times New Roman" pitchFamily="18" charset="0"/>
              </a:endParaRPr>
            </a:p>
          </p:txBody>
        </p:sp>
        <p:sp>
          <p:nvSpPr>
            <p:cNvPr id="47112" name="Text Box 8"/>
            <p:cNvSpPr txBox="1">
              <a:spLocks noChangeArrowheads="1"/>
            </p:cNvSpPr>
            <p:nvPr/>
          </p:nvSpPr>
          <p:spPr bwMode="auto">
            <a:xfrm>
              <a:off x="5041" y="3037"/>
              <a:ext cx="624" cy="602"/>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itchFamily="18" charset="0"/>
                </a:rPr>
                <a:t>验证者</a:t>
              </a:r>
              <a:endParaRPr lang="zh-CN" altLang="en-US" sz="2800" b="1">
                <a:solidFill>
                  <a:srgbClr val="000066"/>
                </a:solidFill>
                <a:latin typeface="Times New Roman" pitchFamily="18" charset="0"/>
              </a:endParaRPr>
            </a:p>
          </p:txBody>
        </p:sp>
        <p:sp>
          <p:nvSpPr>
            <p:cNvPr id="47113" name="Line 9"/>
            <p:cNvSpPr>
              <a:spLocks noChangeShapeType="1"/>
            </p:cNvSpPr>
            <p:nvPr/>
          </p:nvSpPr>
          <p:spPr bwMode="auto">
            <a:xfrm flipV="1">
              <a:off x="2593" y="2101"/>
              <a:ext cx="535" cy="936"/>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4" name="Line 10"/>
            <p:cNvSpPr>
              <a:spLocks noChangeShapeType="1"/>
            </p:cNvSpPr>
            <p:nvPr/>
          </p:nvSpPr>
          <p:spPr bwMode="auto">
            <a:xfrm>
              <a:off x="2881" y="3229"/>
              <a:ext cx="2160" cy="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5" name="Line 11"/>
            <p:cNvSpPr>
              <a:spLocks noChangeShapeType="1"/>
            </p:cNvSpPr>
            <p:nvPr/>
          </p:nvSpPr>
          <p:spPr bwMode="auto">
            <a:xfrm>
              <a:off x="4716" y="2237"/>
              <a:ext cx="661" cy="80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6" name="Text Box 12"/>
            <p:cNvSpPr txBox="1">
              <a:spLocks noChangeArrowheads="1"/>
            </p:cNvSpPr>
            <p:nvPr/>
          </p:nvSpPr>
          <p:spPr bwMode="auto">
            <a:xfrm>
              <a:off x="2585" y="2270"/>
              <a:ext cx="499" cy="288"/>
            </a:xfrm>
            <a:prstGeom prst="rect">
              <a:avLst/>
            </a:prstGeom>
            <a:noFill/>
            <a:ln w="9525">
              <a:noFill/>
              <a:miter lim="800000"/>
            </a:ln>
          </p:spPr>
          <p:txBody>
            <a:bodyPr>
              <a:spAutoFit/>
            </a:bodyPr>
            <a:lstStyle/>
            <a:p>
              <a:pPr>
                <a:spcBef>
                  <a:spcPct val="50000"/>
                </a:spcBef>
              </a:pPr>
              <a:r>
                <a:rPr lang="en-US" altLang="zh-CN">
                  <a:solidFill>
                    <a:srgbClr val="CC0000"/>
                  </a:solidFill>
                  <a:latin typeface="Times New Roman" pitchFamily="18" charset="0"/>
                </a:rPr>
                <a:t>AP</a:t>
              </a:r>
              <a:endParaRPr lang="en-US" altLang="zh-CN">
                <a:solidFill>
                  <a:srgbClr val="CC0000"/>
                </a:solidFill>
                <a:latin typeface="Times New Roman" pitchFamily="18" charset="0"/>
              </a:endParaRPr>
            </a:p>
          </p:txBody>
        </p:sp>
        <p:sp>
          <p:nvSpPr>
            <p:cNvPr id="47117" name="Text Box 13"/>
            <p:cNvSpPr txBox="1">
              <a:spLocks noChangeArrowheads="1"/>
            </p:cNvSpPr>
            <p:nvPr/>
          </p:nvSpPr>
          <p:spPr bwMode="auto">
            <a:xfrm>
              <a:off x="3537" y="3325"/>
              <a:ext cx="953" cy="288"/>
            </a:xfrm>
            <a:prstGeom prst="rect">
              <a:avLst/>
            </a:prstGeom>
            <a:noFill/>
            <a:ln w="9525">
              <a:noFill/>
              <a:miter lim="800000"/>
            </a:ln>
          </p:spPr>
          <p:txBody>
            <a:bodyPr>
              <a:spAutoFit/>
            </a:bodyPr>
            <a:lstStyle/>
            <a:p>
              <a:pPr>
                <a:spcBef>
                  <a:spcPct val="50000"/>
                </a:spcBef>
              </a:pPr>
              <a:r>
                <a:rPr lang="en-US" altLang="zh-CN">
                  <a:solidFill>
                    <a:srgbClr val="CC0000"/>
                  </a:solidFill>
                  <a:latin typeface="Times New Roman" pitchFamily="18" charset="0"/>
                </a:rPr>
                <a:t>AP</a:t>
              </a:r>
              <a:endParaRPr lang="en-US" altLang="zh-CN">
                <a:solidFill>
                  <a:srgbClr val="CC0000"/>
                </a:solidFill>
                <a:latin typeface="Times New Roman" pitchFamily="18" charset="0"/>
              </a:endParaRPr>
            </a:p>
          </p:txBody>
        </p:sp>
        <p:sp>
          <p:nvSpPr>
            <p:cNvPr id="47118" name="Text Box 14"/>
            <p:cNvSpPr txBox="1">
              <a:spLocks noChangeArrowheads="1"/>
            </p:cNvSpPr>
            <p:nvPr/>
          </p:nvSpPr>
          <p:spPr bwMode="auto">
            <a:xfrm>
              <a:off x="4807" y="2191"/>
              <a:ext cx="953" cy="288"/>
            </a:xfrm>
            <a:prstGeom prst="rect">
              <a:avLst/>
            </a:prstGeom>
            <a:noFill/>
            <a:ln w="9525">
              <a:noFill/>
              <a:miter lim="800000"/>
            </a:ln>
          </p:spPr>
          <p:txBody>
            <a:bodyPr>
              <a:spAutoFit/>
            </a:bodyPr>
            <a:lstStyle/>
            <a:p>
              <a:pPr>
                <a:spcBef>
                  <a:spcPct val="50000"/>
                </a:spcBef>
              </a:pPr>
              <a:r>
                <a:rPr lang="en-US" altLang="zh-CN">
                  <a:solidFill>
                    <a:srgbClr val="CC0000"/>
                  </a:solidFill>
                  <a:latin typeface="Times New Roman" pitchFamily="18" charset="0"/>
                </a:rPr>
                <a:t>AP</a:t>
              </a:r>
              <a:endParaRPr lang="en-US" altLang="zh-CN">
                <a:solidFill>
                  <a:srgbClr val="CC0000"/>
                </a:solidFill>
                <a:latin typeface="Times New Roman" pitchFamily="18" charset="0"/>
              </a:endParaRPr>
            </a:p>
          </p:txBody>
        </p:sp>
        <p:sp>
          <p:nvSpPr>
            <p:cNvPr id="47119" name="Text Box 15"/>
            <p:cNvSpPr txBox="1">
              <a:spLocks noChangeArrowheads="1"/>
            </p:cNvSpPr>
            <p:nvPr/>
          </p:nvSpPr>
          <p:spPr bwMode="auto">
            <a:xfrm>
              <a:off x="3334" y="3838"/>
              <a:ext cx="1542" cy="333"/>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itchFamily="18" charset="0"/>
                </a:rPr>
                <a:t>攻击者</a:t>
              </a:r>
              <a:endParaRPr lang="zh-CN" altLang="en-US" sz="2800" b="1">
                <a:solidFill>
                  <a:srgbClr val="000066"/>
                </a:solidFill>
                <a:latin typeface="Times New Roman" pitchFamily="18" charset="0"/>
              </a:endParaRPr>
            </a:p>
          </p:txBody>
        </p:sp>
        <p:sp>
          <p:nvSpPr>
            <p:cNvPr id="47120" name="Line 16"/>
            <p:cNvSpPr>
              <a:spLocks noChangeShapeType="1"/>
            </p:cNvSpPr>
            <p:nvPr/>
          </p:nvSpPr>
          <p:spPr bwMode="auto">
            <a:xfrm flipH="1">
              <a:off x="4036" y="3235"/>
              <a:ext cx="363" cy="589"/>
            </a:xfrm>
            <a:prstGeom prst="line">
              <a:avLst/>
            </a:prstGeom>
            <a:noFill/>
            <a:ln w="9525">
              <a:solidFill>
                <a:schemeClr val="tx1"/>
              </a:solidFill>
              <a:round/>
              <a:tailEnd type="triangle" w="med" len="med"/>
            </a:ln>
          </p:spPr>
          <p:txBody>
            <a:bodyPr/>
            <a:lstStyle/>
            <a:p>
              <a:endParaRPr lang="zh-CN" altLang="en-US"/>
            </a:p>
          </p:txBody>
        </p:sp>
        <p:sp>
          <p:nvSpPr>
            <p:cNvPr id="47121" name="Line 17"/>
            <p:cNvSpPr>
              <a:spLocks noChangeShapeType="1"/>
            </p:cNvSpPr>
            <p:nvPr/>
          </p:nvSpPr>
          <p:spPr bwMode="auto">
            <a:xfrm>
              <a:off x="2902" y="2554"/>
              <a:ext cx="635" cy="1316"/>
            </a:xfrm>
            <a:prstGeom prst="line">
              <a:avLst/>
            </a:prstGeom>
            <a:noFill/>
            <a:ln w="9525">
              <a:solidFill>
                <a:schemeClr val="tx1"/>
              </a:solidFill>
              <a:round/>
              <a:tailEnd type="triangle" w="med" len="med"/>
            </a:ln>
          </p:spPr>
          <p:txBody>
            <a:bodyPr/>
            <a:lstStyle/>
            <a:p>
              <a:endParaRPr lang="zh-CN" altLang="en-US"/>
            </a:p>
          </p:txBody>
        </p:sp>
        <p:sp>
          <p:nvSpPr>
            <p:cNvPr id="47122" name="Line 18"/>
            <p:cNvSpPr>
              <a:spLocks noChangeShapeType="1"/>
            </p:cNvSpPr>
            <p:nvPr/>
          </p:nvSpPr>
          <p:spPr bwMode="auto">
            <a:xfrm flipH="1">
              <a:off x="4535" y="2600"/>
              <a:ext cx="499" cy="1270"/>
            </a:xfrm>
            <a:prstGeom prst="line">
              <a:avLst/>
            </a:prstGeom>
            <a:noFill/>
            <a:ln w="9525">
              <a:solidFill>
                <a:schemeClr val="tx1"/>
              </a:solidFill>
              <a:round/>
              <a:tailEnd type="triangle" w="med"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92500"/>
          </a:bodyPr>
          <a:lstStyle/>
          <a:p>
            <a:r>
              <a:rPr lang="zh-CN" altLang="en-US" smtClean="0"/>
              <a:t>用户所</a:t>
            </a:r>
            <a:r>
              <a:rPr lang="zh-CN" altLang="en-US"/>
              <a:t>知</a:t>
            </a:r>
            <a:r>
              <a:rPr lang="en-US" altLang="zh-CN" smtClean="0"/>
              <a:t>Something the user know</a:t>
            </a:r>
            <a:endParaRPr lang="zh-CN" altLang="en-US" smtClean="0"/>
          </a:p>
          <a:p>
            <a:pPr lvl="1"/>
            <a:r>
              <a:rPr lang="zh-CN" altLang="en-US" smtClean="0"/>
              <a:t>密码、口令等</a:t>
            </a:r>
            <a:endParaRPr lang="en-US" altLang="zh-CN" smtClean="0"/>
          </a:p>
          <a:p>
            <a:pPr lvl="1"/>
            <a:r>
              <a:rPr lang="zh-CN" altLang="en-US"/>
              <a:t>简单</a:t>
            </a:r>
            <a:r>
              <a:rPr lang="zh-CN" altLang="en-US" smtClean="0"/>
              <a:t>，开销小，容易泄密，最</a:t>
            </a:r>
            <a:r>
              <a:rPr lang="zh-CN" altLang="en-US"/>
              <a:t>不安全；</a:t>
            </a:r>
            <a:endParaRPr lang="zh-CN" altLang="en-US"/>
          </a:p>
          <a:p>
            <a:r>
              <a:rPr lang="zh-CN" altLang="en-US" smtClean="0"/>
              <a:t>用户所有</a:t>
            </a:r>
            <a:r>
              <a:rPr lang="en-US" altLang="zh-CN" smtClean="0"/>
              <a:t>Something the user possesses</a:t>
            </a:r>
            <a:endParaRPr lang="zh-CN" altLang="en-US" smtClean="0"/>
          </a:p>
          <a:p>
            <a:pPr lvl="1"/>
            <a:r>
              <a:rPr lang="zh-CN" altLang="en-US" smtClean="0"/>
              <a:t>身份证、护照、密钥盘等</a:t>
            </a:r>
            <a:endParaRPr lang="en-US" altLang="zh-CN" smtClean="0"/>
          </a:p>
          <a:p>
            <a:pPr lvl="1"/>
            <a:r>
              <a:rPr lang="zh-CN" altLang="en-US" smtClean="0"/>
              <a:t>泄密可能性较小，安全性高于第一类，系统相对</a:t>
            </a:r>
            <a:r>
              <a:rPr lang="zh-CN" altLang="en-US"/>
              <a:t>复杂</a:t>
            </a:r>
            <a:r>
              <a:rPr lang="zh-CN" altLang="en-US" smtClean="0"/>
              <a:t>；</a:t>
            </a:r>
            <a:endParaRPr lang="zh-CN" altLang="en-US" smtClean="0"/>
          </a:p>
          <a:p>
            <a:r>
              <a:rPr lang="zh-CN" altLang="en-US" smtClean="0"/>
              <a:t>用户特征</a:t>
            </a:r>
            <a:r>
              <a:rPr lang="en-US" altLang="zh-CN" smtClean="0"/>
              <a:t>Something the user is (or How he behaves)</a:t>
            </a:r>
            <a:endParaRPr lang="en-US" altLang="zh-CN" smtClean="0"/>
          </a:p>
          <a:p>
            <a:pPr lvl="1"/>
            <a:r>
              <a:rPr lang="zh-CN" altLang="en-US" smtClean="0"/>
              <a:t>指纹、笔迹、声音、虹膜、</a:t>
            </a:r>
            <a:r>
              <a:rPr lang="en-US" altLang="zh-CN" smtClean="0"/>
              <a:t>DNA</a:t>
            </a:r>
            <a:r>
              <a:rPr lang="zh-CN" altLang="en-US" smtClean="0"/>
              <a:t>等</a:t>
            </a:r>
            <a:endParaRPr lang="en-US" altLang="zh-CN" smtClean="0"/>
          </a:p>
          <a:p>
            <a:pPr lvl="1"/>
            <a:r>
              <a:rPr lang="zh-CN" altLang="en-US" smtClean="0"/>
              <a:t>安全性</a:t>
            </a:r>
            <a:r>
              <a:rPr lang="zh-CN" altLang="en-US"/>
              <a:t>最高</a:t>
            </a:r>
            <a:r>
              <a:rPr lang="zh-CN" altLang="en-US" smtClean="0"/>
              <a:t>，如窃取指纹很困难，涉及</a:t>
            </a:r>
            <a:r>
              <a:rPr lang="zh-CN" altLang="en-US"/>
              <a:t>更</a:t>
            </a:r>
            <a:r>
              <a:rPr lang="zh-CN" altLang="en-US" smtClean="0"/>
              <a:t>复杂算法</a:t>
            </a:r>
            <a:r>
              <a:rPr lang="zh-CN" altLang="en-US"/>
              <a:t>和实现技术</a:t>
            </a:r>
            <a:r>
              <a:rPr lang="zh-CN" altLang="en-US" smtClean="0"/>
              <a:t>。</a:t>
            </a:r>
            <a:endParaRPr lang="zh-CN" altLang="en-US"/>
          </a:p>
        </p:txBody>
      </p:sp>
      <p:sp>
        <p:nvSpPr>
          <p:cNvPr id="596994" name="Rectangle 2"/>
          <p:cNvSpPr>
            <a:spLocks noGrp="1" noChangeArrowheads="1"/>
          </p:cNvSpPr>
          <p:nvPr>
            <p:ph type="title"/>
          </p:nvPr>
        </p:nvSpPr>
        <p:spPr/>
        <p:txBody>
          <a:bodyPr/>
          <a:lstStyle/>
          <a:p>
            <a:r>
              <a:rPr lang="zh-CN" altLang="en-US" smtClean="0"/>
              <a:t>身份认证依据</a:t>
            </a:r>
            <a:endParaRPr lang="zh-CN" altLang="en-US"/>
          </a:p>
        </p:txBody>
      </p:sp>
      <p:sp>
        <p:nvSpPr>
          <p:cNvPr id="5" name="矩形 4"/>
          <p:cNvSpPr/>
          <p:nvPr/>
        </p:nvSpPr>
        <p:spPr>
          <a:xfrm>
            <a:off x="1259632" y="5877272"/>
            <a:ext cx="6409134" cy="461665"/>
          </a:xfrm>
          <a:prstGeom prst="rect">
            <a:avLst/>
          </a:prstGeom>
          <a:solidFill>
            <a:srgbClr val="FFFF00"/>
          </a:solidFill>
          <a:ln>
            <a:solidFill>
              <a:srgbClr val="FFFF00"/>
            </a:solidFill>
          </a:ln>
        </p:spPr>
        <p:txBody>
          <a:bodyPr wrap="square">
            <a:spAutoFit/>
          </a:bodyPr>
          <a:lstStyle/>
          <a:p>
            <a:pPr algn="ctr" eaLnBrk="1" hangingPunct="1"/>
            <a:r>
              <a:rPr lang="zh-CN" altLang="en-US" b="1" smtClean="0">
                <a:latin typeface="宋体" pitchFamily="2" charset="-122"/>
              </a:rPr>
              <a:t>公钥证书？？</a:t>
            </a:r>
            <a:endParaRPr lang="en-US" altLang="zh-CN" b="1">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smtClean="0"/>
              <a:t>非密码</a:t>
            </a:r>
            <a:endParaRPr lang="en-US" altLang="zh-CN" smtClean="0"/>
          </a:p>
          <a:p>
            <a:r>
              <a:rPr lang="zh-CN" altLang="en-US" smtClean="0"/>
              <a:t>基于</a:t>
            </a:r>
            <a:r>
              <a:rPr lang="zh-CN" altLang="en-US"/>
              <a:t>密码</a:t>
            </a:r>
            <a:r>
              <a:rPr lang="zh-CN" altLang="en-US" smtClean="0"/>
              <a:t>算法</a:t>
            </a:r>
            <a:endParaRPr lang="zh-CN" altLang="en-US"/>
          </a:p>
          <a:p>
            <a:pPr lvl="1"/>
            <a:r>
              <a:rPr lang="zh-CN" altLang="en-US" smtClean="0"/>
              <a:t>对称密码算法</a:t>
            </a:r>
            <a:endParaRPr lang="zh-CN" altLang="en-US"/>
          </a:p>
          <a:p>
            <a:pPr lvl="1"/>
            <a:r>
              <a:rPr lang="zh-CN" altLang="en-US" smtClean="0"/>
              <a:t>公开密码</a:t>
            </a:r>
            <a:r>
              <a:rPr lang="zh-CN" altLang="en-US"/>
              <a:t>算法</a:t>
            </a:r>
            <a:endParaRPr lang="zh-CN" altLang="en-US"/>
          </a:p>
          <a:p>
            <a:pPr lvl="1"/>
            <a:r>
              <a:rPr lang="zh-CN" altLang="en-US" smtClean="0"/>
              <a:t>密码</a:t>
            </a:r>
            <a:r>
              <a:rPr lang="zh-CN" altLang="en-US"/>
              <a:t>校验</a:t>
            </a:r>
            <a:r>
              <a:rPr lang="zh-CN" altLang="en-US" smtClean="0"/>
              <a:t>函数</a:t>
            </a:r>
            <a:endParaRPr lang="zh-CN" altLang="en-US" smtClean="0"/>
          </a:p>
          <a:p>
            <a:r>
              <a:rPr lang="zh-CN" altLang="en-US" smtClean="0"/>
              <a:t>零知识证明协议</a:t>
            </a:r>
            <a:endParaRPr lang="zh-CN" altLang="en-US" smtClean="0"/>
          </a:p>
          <a:p>
            <a:endParaRPr lang="zh-CN" altLang="en-US"/>
          </a:p>
          <a:p>
            <a:endParaRPr lang="zh-CN" altLang="en-US"/>
          </a:p>
        </p:txBody>
      </p:sp>
      <p:sp>
        <p:nvSpPr>
          <p:cNvPr id="599042" name="Rectangle 2"/>
          <p:cNvSpPr>
            <a:spLocks noGrp="1" noChangeArrowheads="1"/>
          </p:cNvSpPr>
          <p:nvPr>
            <p:ph type="title"/>
          </p:nvPr>
        </p:nvSpPr>
        <p:spPr/>
        <p:txBody>
          <a:bodyPr/>
          <a:lstStyle/>
          <a:p>
            <a:r>
              <a:rPr lang="zh-CN" altLang="en-US" smtClean="0"/>
              <a:t>身份认证机制</a:t>
            </a:r>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5" name="Rectangle 5"/>
          <p:cNvSpPr>
            <a:spLocks noGrp="1" noChangeArrowheads="1"/>
          </p:cNvSpPr>
          <p:nvPr>
            <p:ph type="title"/>
          </p:nvPr>
        </p:nvSpPr>
        <p:spPr/>
        <p:txBody>
          <a:bodyPr/>
          <a:lstStyle/>
          <a:p>
            <a:r>
              <a:rPr lang="en-US" altLang="zh-CN" dirty="0" smtClean="0"/>
              <a:t>P</a:t>
            </a:r>
            <a:r>
              <a:rPr lang="en-US" altLang="zh-CN" baseline="30000" dirty="0" smtClean="0"/>
              <a:t>2</a:t>
            </a:r>
            <a:r>
              <a:rPr lang="en-US" altLang="zh-CN" dirty="0" smtClean="0"/>
              <a:t>DR</a:t>
            </a:r>
            <a:r>
              <a:rPr lang="zh-CN" altLang="en-US" dirty="0" smtClean="0"/>
              <a:t>安全模型</a:t>
            </a:r>
            <a:endParaRPr lang="zh-CN" altLang="en-US" dirty="0"/>
          </a:p>
        </p:txBody>
      </p:sp>
      <p:sp>
        <p:nvSpPr>
          <p:cNvPr id="122883" name="Rectangle 3"/>
          <p:cNvSpPr>
            <a:spLocks noGrp="1" noChangeArrowheads="1"/>
          </p:cNvSpPr>
          <p:nvPr>
            <p:ph type="body" sz="half" idx="1"/>
          </p:nvPr>
        </p:nvSpPr>
        <p:spPr/>
        <p:txBody>
          <a:bodyPr>
            <a:normAutofit/>
          </a:bodyPr>
          <a:lstStyle/>
          <a:p>
            <a:r>
              <a:rPr lang="zh-CN" altLang="en-US" dirty="0" smtClean="0"/>
              <a:t>美国国际互联网安全系统公司（</a:t>
            </a:r>
            <a:r>
              <a:rPr lang="en-US" altLang="zh-CN" dirty="0" smtClean="0"/>
              <a:t>ISS</a:t>
            </a:r>
            <a:r>
              <a:rPr lang="zh-CN" altLang="en-US" dirty="0" smtClean="0"/>
              <a:t>）提出</a:t>
            </a:r>
            <a:endParaRPr lang="en-US" altLang="zh-CN" dirty="0" smtClean="0"/>
          </a:p>
          <a:p>
            <a:pPr lvl="1"/>
            <a:r>
              <a:rPr lang="en-US" altLang="zh-CN" dirty="0" smtClean="0"/>
              <a:t>Policy</a:t>
            </a:r>
            <a:endParaRPr lang="en-US" altLang="zh-CN" dirty="0" smtClean="0"/>
          </a:p>
          <a:p>
            <a:pPr lvl="1"/>
            <a:r>
              <a:rPr lang="en-US" altLang="zh-CN" dirty="0" smtClean="0"/>
              <a:t>Protection</a:t>
            </a:r>
            <a:endParaRPr lang="en-US" altLang="zh-CN" dirty="0" smtClean="0"/>
          </a:p>
          <a:p>
            <a:pPr lvl="1"/>
            <a:r>
              <a:rPr lang="en-US" altLang="zh-CN" dirty="0" smtClean="0"/>
              <a:t>Detection</a:t>
            </a:r>
            <a:endParaRPr lang="en-US" altLang="zh-CN" dirty="0" smtClean="0"/>
          </a:p>
          <a:p>
            <a:pPr lvl="1"/>
            <a:r>
              <a:rPr lang="en-US" altLang="zh-CN" dirty="0" smtClean="0"/>
              <a:t>Response</a:t>
            </a:r>
            <a:endParaRPr lang="zh-CN" altLang="en-US" dirty="0"/>
          </a:p>
        </p:txBody>
      </p:sp>
      <p:pic>
        <p:nvPicPr>
          <p:cNvPr id="9" name="内容占位符 8"/>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4694860" y="1531076"/>
            <a:ext cx="3945970" cy="3914148"/>
          </a:xfr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883">
                                            <p:txEl>
                                              <p:pRg st="1" end="1"/>
                                            </p:txEl>
                                          </p:spTgt>
                                        </p:tgtEl>
                                        <p:attrNameLst>
                                          <p:attrName>style.visibility</p:attrName>
                                        </p:attrNameLst>
                                      </p:cBhvr>
                                      <p:to>
                                        <p:strVal val="visible"/>
                                      </p:to>
                                    </p:set>
                                    <p:animEffect transition="in" filter="fade">
                                      <p:cBhvr>
                                        <p:cTn id="17" dur="500"/>
                                        <p:tgtEl>
                                          <p:spTgt spid="1228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883">
                                            <p:txEl>
                                              <p:pRg st="2" end="2"/>
                                            </p:txEl>
                                          </p:spTgt>
                                        </p:tgtEl>
                                        <p:attrNameLst>
                                          <p:attrName>style.visibility</p:attrName>
                                        </p:attrNameLst>
                                      </p:cBhvr>
                                      <p:to>
                                        <p:strVal val="visible"/>
                                      </p:to>
                                    </p:set>
                                    <p:animEffect transition="in" filter="fade">
                                      <p:cBhvr>
                                        <p:cTn id="22" dur="500"/>
                                        <p:tgtEl>
                                          <p:spTgt spid="1228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883">
                                            <p:txEl>
                                              <p:pRg st="3" end="3"/>
                                            </p:txEl>
                                          </p:spTgt>
                                        </p:tgtEl>
                                        <p:attrNameLst>
                                          <p:attrName>style.visibility</p:attrName>
                                        </p:attrNameLst>
                                      </p:cBhvr>
                                      <p:to>
                                        <p:strVal val="visible"/>
                                      </p:to>
                                    </p:set>
                                    <p:animEffect transition="in" filter="fade">
                                      <p:cBhvr>
                                        <p:cTn id="27" dur="500"/>
                                        <p:tgtEl>
                                          <p:spTgt spid="1228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883">
                                            <p:txEl>
                                              <p:pRg st="4" end="4"/>
                                            </p:txEl>
                                          </p:spTgt>
                                        </p:tgtEl>
                                        <p:attrNameLst>
                                          <p:attrName>style.visibility</p:attrName>
                                        </p:attrNameLst>
                                      </p:cBhvr>
                                      <p:to>
                                        <p:strVal val="visible"/>
                                      </p:to>
                                    </p:set>
                                    <p:animEffect transition="in" filter="fade">
                                      <p:cBhvr>
                                        <p:cTn id="32" dur="500"/>
                                        <p:tgtEl>
                                          <p:spTgt spid="122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eaLnBrk="1" fontAlgn="auto" hangingPunct="1">
              <a:spcAft>
                <a:spcPts val="0"/>
              </a:spcAft>
              <a:defRPr/>
            </a:pPr>
            <a:r>
              <a:rPr lang="zh-CN" altLang="en-US" smtClean="0">
                <a:latin typeface="宋体" pitchFamily="2" charset="-122"/>
              </a:rPr>
              <a:t>口令</a:t>
            </a:r>
            <a:r>
              <a:rPr lang="zh-CN" altLang="en-US">
                <a:latin typeface="宋体" pitchFamily="2" charset="-122"/>
              </a:rPr>
              <a:t>认证</a:t>
            </a:r>
            <a:r>
              <a:rPr lang="zh-CN" altLang="en-US" smtClean="0">
                <a:latin typeface="宋体" pitchFamily="2" charset="-122"/>
              </a:rPr>
              <a:t>机制面临的安全威胁</a:t>
            </a:r>
            <a:r>
              <a:rPr lang="zh-CN" altLang="en-US" smtClean="0"/>
              <a:t> </a:t>
            </a:r>
            <a:endParaRPr lang="zh-CN" altLang="en-US"/>
          </a:p>
        </p:txBody>
      </p:sp>
      <p:sp>
        <p:nvSpPr>
          <p:cNvPr id="24581"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pSp>
        <p:nvGrpSpPr>
          <p:cNvPr id="24582" name="Group 15"/>
          <p:cNvGrpSpPr/>
          <p:nvPr/>
        </p:nvGrpSpPr>
        <p:grpSpPr bwMode="auto">
          <a:xfrm>
            <a:off x="1285875" y="2204864"/>
            <a:ext cx="6553200" cy="2362200"/>
            <a:chOff x="1102" y="2857"/>
            <a:chExt cx="2016" cy="622"/>
          </a:xfrm>
        </p:grpSpPr>
        <p:sp>
          <p:nvSpPr>
            <p:cNvPr id="24583" name="computr1"/>
            <p:cNvSpPr>
              <a:spLocks noEditPoints="1" noChangeArrowheads="1"/>
            </p:cNvSpPr>
            <p:nvPr/>
          </p:nvSpPr>
          <p:spPr bwMode="auto">
            <a:xfrm>
              <a:off x="2902" y="2919"/>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ln>
          </p:spPr>
          <p:txBody>
            <a:bodyPr/>
            <a:lstStyle/>
            <a:p>
              <a:endParaRPr lang="zh-CN" altLang="en-US" b="1"/>
            </a:p>
          </p:txBody>
        </p:sp>
        <p:sp>
          <p:nvSpPr>
            <p:cNvPr id="24584" name="computr3"/>
            <p:cNvSpPr>
              <a:spLocks noEditPoints="1" noChangeArrowheads="1"/>
            </p:cNvSpPr>
            <p:nvPr/>
          </p:nvSpPr>
          <p:spPr bwMode="auto">
            <a:xfrm>
              <a:off x="1102" y="2857"/>
              <a:ext cx="288" cy="24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0 w 21600"/>
                <a:gd name="T13" fmla="*/ 2602 h 21600"/>
                <a:gd name="T14" fmla="*/ 16350 w 21600"/>
                <a:gd name="T15" fmla="*/ 11798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noFill/>
            <a:ln w="9525">
              <a:solidFill>
                <a:srgbClr val="000000"/>
              </a:solidFill>
              <a:miter lim="800000"/>
            </a:ln>
          </p:spPr>
          <p:txBody>
            <a:bodyPr/>
            <a:lstStyle/>
            <a:p>
              <a:endParaRPr lang="zh-CN" altLang="en-US" b="1"/>
            </a:p>
          </p:txBody>
        </p:sp>
        <p:sp>
          <p:nvSpPr>
            <p:cNvPr id="24585" name="Text Box 7"/>
            <p:cNvSpPr txBox="1">
              <a:spLocks noChangeArrowheads="1"/>
            </p:cNvSpPr>
            <p:nvPr/>
          </p:nvSpPr>
          <p:spPr bwMode="auto">
            <a:xfrm>
              <a:off x="2398" y="3230"/>
              <a:ext cx="216" cy="125"/>
            </a:xfrm>
            <a:prstGeom prst="rect">
              <a:avLst/>
            </a:prstGeom>
            <a:solidFill>
              <a:srgbClr val="FFFFFF"/>
            </a:solidFill>
            <a:ln w="9525">
              <a:noFill/>
              <a:miter lim="800000"/>
            </a:ln>
          </p:spPr>
          <p:txBody>
            <a:bodyPr lIns="18000" tIns="10800" rIns="18000" bIns="10800"/>
            <a:lstStyle/>
            <a:p>
              <a:pPr algn="ctr" eaLnBrk="0" hangingPunct="0"/>
              <a:r>
                <a:rPr kumimoji="0" lang="zh-CN" altLang="en-US" b="1">
                  <a:latin typeface="宋体" pitchFamily="2" charset="-122"/>
                </a:rPr>
                <a:t>监听</a:t>
              </a:r>
              <a:endParaRPr kumimoji="0" lang="zh-CN" altLang="en-US" b="1">
                <a:latin typeface="宋体" pitchFamily="2" charset="-122"/>
              </a:endParaRPr>
            </a:p>
          </p:txBody>
        </p:sp>
        <p:sp>
          <p:nvSpPr>
            <p:cNvPr id="24586" name="computr1"/>
            <p:cNvSpPr>
              <a:spLocks noEditPoints="1" noChangeArrowheads="1"/>
            </p:cNvSpPr>
            <p:nvPr/>
          </p:nvSpPr>
          <p:spPr bwMode="auto">
            <a:xfrm>
              <a:off x="2182" y="3292"/>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ln>
          </p:spPr>
          <p:txBody>
            <a:bodyPr/>
            <a:lstStyle/>
            <a:p>
              <a:endParaRPr lang="zh-CN" altLang="en-US" b="1"/>
            </a:p>
          </p:txBody>
        </p:sp>
        <p:sp>
          <p:nvSpPr>
            <p:cNvPr id="24587" name="Line 9"/>
            <p:cNvSpPr>
              <a:spLocks noChangeShapeType="1"/>
            </p:cNvSpPr>
            <p:nvPr/>
          </p:nvSpPr>
          <p:spPr bwMode="auto">
            <a:xfrm>
              <a:off x="1246" y="3106"/>
              <a:ext cx="0" cy="62"/>
            </a:xfrm>
            <a:prstGeom prst="line">
              <a:avLst/>
            </a:prstGeom>
            <a:noFill/>
            <a:ln w="9525">
              <a:solidFill>
                <a:srgbClr val="000000"/>
              </a:solidFill>
              <a:round/>
            </a:ln>
          </p:spPr>
          <p:txBody>
            <a:bodyPr/>
            <a:lstStyle/>
            <a:p>
              <a:endParaRPr lang="zh-CN" altLang="en-US" b="1"/>
            </a:p>
          </p:txBody>
        </p:sp>
        <p:sp>
          <p:nvSpPr>
            <p:cNvPr id="24588" name="Line 10"/>
            <p:cNvSpPr>
              <a:spLocks noChangeShapeType="1"/>
            </p:cNvSpPr>
            <p:nvPr/>
          </p:nvSpPr>
          <p:spPr bwMode="auto">
            <a:xfrm>
              <a:off x="3046" y="3106"/>
              <a:ext cx="0" cy="62"/>
            </a:xfrm>
            <a:prstGeom prst="line">
              <a:avLst/>
            </a:prstGeom>
            <a:noFill/>
            <a:ln w="9525">
              <a:solidFill>
                <a:srgbClr val="000000"/>
              </a:solidFill>
              <a:round/>
            </a:ln>
          </p:spPr>
          <p:txBody>
            <a:bodyPr/>
            <a:lstStyle/>
            <a:p>
              <a:endParaRPr lang="zh-CN" altLang="en-US" b="1"/>
            </a:p>
          </p:txBody>
        </p:sp>
        <p:sp>
          <p:nvSpPr>
            <p:cNvPr id="24589" name="Line 11"/>
            <p:cNvSpPr>
              <a:spLocks noChangeShapeType="1"/>
            </p:cNvSpPr>
            <p:nvPr/>
          </p:nvSpPr>
          <p:spPr bwMode="auto">
            <a:xfrm>
              <a:off x="1246" y="3168"/>
              <a:ext cx="1800" cy="0"/>
            </a:xfrm>
            <a:prstGeom prst="line">
              <a:avLst/>
            </a:prstGeom>
            <a:noFill/>
            <a:ln w="9525">
              <a:solidFill>
                <a:srgbClr val="000000"/>
              </a:solidFill>
              <a:round/>
            </a:ln>
          </p:spPr>
          <p:txBody>
            <a:bodyPr/>
            <a:lstStyle/>
            <a:p>
              <a:endParaRPr lang="zh-CN" altLang="en-US" b="1"/>
            </a:p>
          </p:txBody>
        </p:sp>
        <p:sp>
          <p:nvSpPr>
            <p:cNvPr id="24590" name="Line 12"/>
            <p:cNvSpPr>
              <a:spLocks noChangeShapeType="1"/>
            </p:cNvSpPr>
            <p:nvPr/>
          </p:nvSpPr>
          <p:spPr bwMode="auto">
            <a:xfrm flipV="1">
              <a:off x="2290" y="3168"/>
              <a:ext cx="0" cy="124"/>
            </a:xfrm>
            <a:prstGeom prst="line">
              <a:avLst/>
            </a:prstGeom>
            <a:noFill/>
            <a:ln w="9525">
              <a:solidFill>
                <a:srgbClr val="000000"/>
              </a:solidFill>
              <a:round/>
              <a:tailEnd type="triangle" w="med" len="med"/>
            </a:ln>
          </p:spPr>
          <p:txBody>
            <a:bodyPr/>
            <a:lstStyle/>
            <a:p>
              <a:endParaRPr lang="zh-CN" altLang="en-US" b="1"/>
            </a:p>
          </p:txBody>
        </p:sp>
        <p:sp>
          <p:nvSpPr>
            <p:cNvPr id="24591" name="Line 13"/>
            <p:cNvSpPr>
              <a:spLocks noChangeShapeType="1"/>
            </p:cNvSpPr>
            <p:nvPr/>
          </p:nvSpPr>
          <p:spPr bwMode="auto">
            <a:xfrm flipH="1">
              <a:off x="1534" y="3106"/>
              <a:ext cx="1296" cy="0"/>
            </a:xfrm>
            <a:prstGeom prst="line">
              <a:avLst/>
            </a:prstGeom>
            <a:noFill/>
            <a:ln w="9525">
              <a:solidFill>
                <a:srgbClr val="000000"/>
              </a:solidFill>
              <a:round/>
              <a:tailEnd type="triangle" w="med" len="med"/>
            </a:ln>
          </p:spPr>
          <p:txBody>
            <a:bodyPr/>
            <a:lstStyle/>
            <a:p>
              <a:endParaRPr lang="zh-CN" altLang="en-US" b="1"/>
            </a:p>
          </p:txBody>
        </p:sp>
        <p:sp>
          <p:nvSpPr>
            <p:cNvPr id="24592" name="Text Box 14"/>
            <p:cNvSpPr txBox="1">
              <a:spLocks noChangeArrowheads="1"/>
            </p:cNvSpPr>
            <p:nvPr/>
          </p:nvSpPr>
          <p:spPr bwMode="auto">
            <a:xfrm>
              <a:off x="1678" y="2919"/>
              <a:ext cx="1080" cy="125"/>
            </a:xfrm>
            <a:prstGeom prst="rect">
              <a:avLst/>
            </a:prstGeom>
            <a:solidFill>
              <a:srgbClr val="FFFFFF"/>
            </a:solidFill>
            <a:ln w="9525">
              <a:noFill/>
              <a:miter lim="800000"/>
            </a:ln>
          </p:spPr>
          <p:txBody>
            <a:bodyPr lIns="18000" tIns="10800" rIns="18000" bIns="10800"/>
            <a:lstStyle/>
            <a:p>
              <a:pPr algn="ctr" eaLnBrk="0" hangingPunct="0"/>
              <a:r>
                <a:rPr kumimoji="0" lang="en-US" altLang="zh-CN" b="1">
                  <a:latin typeface="宋体" pitchFamily="2" charset="-122"/>
                </a:rPr>
                <a:t>Login:UserA Password:12345</a:t>
              </a:r>
              <a:endParaRPr kumimoji="0" lang="en-US" altLang="zh-CN" b="1">
                <a:latin typeface="宋体" pitchFamily="2" charset="-122"/>
              </a:endParaRPr>
            </a:p>
          </p:txBody>
        </p:sp>
      </p:grpSp>
      <p:sp>
        <p:nvSpPr>
          <p:cNvPr id="17" name="矩形 16"/>
          <p:cNvSpPr/>
          <p:nvPr/>
        </p:nvSpPr>
        <p:spPr>
          <a:xfrm>
            <a:off x="1208497" y="4802525"/>
            <a:ext cx="6409134" cy="1672253"/>
          </a:xfrm>
          <a:prstGeom prst="rect">
            <a:avLst/>
          </a:prstGeom>
          <a:solidFill>
            <a:srgbClr val="FFFF00"/>
          </a:solidFill>
          <a:ln>
            <a:solidFill>
              <a:srgbClr val="FFFF00"/>
            </a:solidFill>
          </a:ln>
        </p:spPr>
        <p:txBody>
          <a:bodyPr wrap="square">
            <a:spAutoFit/>
          </a:bodyPr>
          <a:lstStyle/>
          <a:p>
            <a:pPr marL="365760" indent="-255905" algn="just" fontAlgn="auto">
              <a:spcBef>
                <a:spcPts val="400"/>
              </a:spcBef>
              <a:spcAft>
                <a:spcPts val="0"/>
              </a:spcAft>
              <a:buClr>
                <a:srgbClr val="2DA2BF"/>
              </a:buClr>
              <a:buSzPct val="68000"/>
              <a:buFont typeface="Wingdings 3" panose="05040102010807070707"/>
              <a:buChar char=""/>
            </a:pPr>
            <a:r>
              <a:rPr kumimoji="0" lang="zh-CN" altLang="en-US" sz="3200" dirty="0">
                <a:solidFill>
                  <a:prstClr val="black"/>
                </a:solidFill>
                <a:latin typeface="宋体" pitchFamily="2" charset="-122"/>
                <a:ea typeface="黑体" pitchFamily="49" charset="-122"/>
              </a:rPr>
              <a:t>获取口令文件 </a:t>
            </a:r>
            <a:endParaRPr kumimoji="0" lang="zh-CN" altLang="en-US" sz="3200" dirty="0">
              <a:solidFill>
                <a:prstClr val="black"/>
              </a:solidFill>
              <a:latin typeface="宋体" pitchFamily="2" charset="-122"/>
              <a:ea typeface="黑体" pitchFamily="49" charset="-122"/>
            </a:endParaRPr>
          </a:p>
          <a:p>
            <a:pPr marL="365760" lvl="0" indent="-255905" algn="just" fontAlgn="auto">
              <a:spcBef>
                <a:spcPts val="400"/>
              </a:spcBef>
              <a:spcAft>
                <a:spcPts val="0"/>
              </a:spcAft>
              <a:buClr>
                <a:srgbClr val="2DA2BF"/>
              </a:buClr>
              <a:buSzPct val="68000"/>
              <a:buFont typeface="Wingdings 3" panose="05040102010807070707"/>
              <a:buChar char=""/>
            </a:pPr>
            <a:r>
              <a:rPr kumimoji="0" lang="zh-CN" altLang="en-US" sz="3200" dirty="0" smtClean="0">
                <a:solidFill>
                  <a:prstClr val="black"/>
                </a:solidFill>
                <a:latin typeface="宋体" pitchFamily="2" charset="-122"/>
                <a:ea typeface="黑体" pitchFamily="49" charset="-122"/>
              </a:rPr>
              <a:t>监听</a:t>
            </a:r>
            <a:r>
              <a:rPr kumimoji="0" lang="zh-CN" altLang="en-US" sz="3200" dirty="0">
                <a:solidFill>
                  <a:prstClr val="black"/>
                </a:solidFill>
                <a:latin typeface="宋体" pitchFamily="2" charset="-122"/>
                <a:ea typeface="黑体" pitchFamily="49" charset="-122"/>
              </a:rPr>
              <a:t>解析口令</a:t>
            </a:r>
            <a:endParaRPr kumimoji="0" lang="en-US" altLang="zh-CN" sz="3200" dirty="0">
              <a:solidFill>
                <a:prstClr val="black"/>
              </a:solidFill>
              <a:latin typeface="宋体" pitchFamily="2" charset="-122"/>
              <a:ea typeface="黑体" pitchFamily="49" charset="-122"/>
            </a:endParaRPr>
          </a:p>
          <a:p>
            <a:pPr marL="365760" lvl="0" indent="-255905" algn="just" fontAlgn="auto">
              <a:spcBef>
                <a:spcPts val="400"/>
              </a:spcBef>
              <a:spcAft>
                <a:spcPts val="0"/>
              </a:spcAft>
              <a:buClr>
                <a:srgbClr val="2DA2BF"/>
              </a:buClr>
              <a:buSzPct val="68000"/>
              <a:buFont typeface="Wingdings 3" panose="05040102010807070707"/>
              <a:buChar char=""/>
            </a:pPr>
            <a:r>
              <a:rPr kumimoji="0" lang="zh-CN" altLang="en-US" sz="3200" dirty="0">
                <a:solidFill>
                  <a:prstClr val="black"/>
                </a:solidFill>
                <a:latin typeface="宋体" pitchFamily="2" charset="-122"/>
                <a:ea typeface="黑体" pitchFamily="49" charset="-122"/>
              </a:rPr>
              <a:t>重放</a:t>
            </a:r>
            <a:r>
              <a:rPr kumimoji="0" lang="zh-CN" altLang="en-US" sz="3200" dirty="0" smtClean="0">
                <a:solidFill>
                  <a:prstClr val="black"/>
                </a:solidFill>
                <a:latin typeface="宋体" pitchFamily="2" charset="-122"/>
                <a:ea typeface="黑体" pitchFamily="49" charset="-122"/>
              </a:rPr>
              <a:t>攻击</a:t>
            </a:r>
            <a:endParaRPr kumimoji="0" lang="en-US" altLang="zh-CN" sz="3200" dirty="0">
              <a:solidFill>
                <a:prstClr val="black"/>
              </a:solidFill>
              <a:latin typeface="宋体" pitchFamily="2" charset="-122"/>
              <a:ea typeface="黑体"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ppt_x"/>
                                          </p:val>
                                        </p:tav>
                                        <p:tav tm="100000">
                                          <p:val>
                                            <p:strVal val="#ppt_x"/>
                                          </p:val>
                                        </p:tav>
                                      </p:tavLst>
                                    </p:anim>
                                    <p:anim calcmode="lin" valueType="num">
                                      <p:cBhvr additive="base">
                                        <p:cTn id="8"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normAutofit/>
          </a:bodyPr>
          <a:lstStyle/>
          <a:p>
            <a:r>
              <a:rPr lang="en-US" altLang="zh-CN" smtClean="0"/>
              <a:t>hash</a:t>
            </a:r>
            <a:r>
              <a:rPr lang="zh-CN" altLang="en-US" smtClean="0"/>
              <a:t>口令机制</a:t>
            </a:r>
            <a:r>
              <a:rPr lang="en-US" altLang="zh-CN" smtClean="0"/>
              <a:t>——</a:t>
            </a:r>
            <a:r>
              <a:rPr lang="zh-CN" altLang="en-US" smtClean="0"/>
              <a:t>字典攻击</a:t>
            </a:r>
            <a:endParaRPr lang="zh-CN" altLang="en-US"/>
          </a:p>
        </p:txBody>
      </p:sp>
      <p:sp>
        <p:nvSpPr>
          <p:cNvPr id="53252" name="Rectangle 4"/>
          <p:cNvSpPr>
            <a:spLocks noRot="1" noChangeArrowheads="1"/>
          </p:cNvSpPr>
          <p:nvPr/>
        </p:nvSpPr>
        <p:spPr bwMode="auto">
          <a:xfrm>
            <a:off x="1116013" y="1196975"/>
            <a:ext cx="7704137" cy="4602163"/>
          </a:xfrm>
          <a:prstGeom prst="rect">
            <a:avLst/>
          </a:prstGeom>
          <a:noFill/>
          <a:ln w="9525">
            <a:noFill/>
            <a:miter lim="800000"/>
          </a:ln>
        </p:spPr>
        <p:txBody>
          <a:bodyPr/>
          <a:lstStyle/>
          <a:p>
            <a:pPr marL="914400" lvl="1" indent="-457200">
              <a:spcBef>
                <a:spcPct val="20000"/>
              </a:spcBef>
              <a:buClr>
                <a:schemeClr val="accent2"/>
              </a:buClr>
              <a:buSzPct val="70000"/>
              <a:buFont typeface="Wingdings" panose="05000000000000000000" pitchFamily="2" charset="2"/>
              <a:buChar char="l"/>
            </a:pPr>
            <a:endParaRPr lang="zh-CN" altLang="en-US" sz="2600" b="1">
              <a:latin typeface="Times New Roman" pitchFamily="18" charset="0"/>
            </a:endParaRPr>
          </a:p>
          <a:p>
            <a:pPr marL="533400" indent="-533400">
              <a:spcBef>
                <a:spcPct val="20000"/>
              </a:spcBef>
              <a:buClr>
                <a:schemeClr val="tx2"/>
              </a:buClr>
              <a:buSzPct val="70000"/>
              <a:buFont typeface="Wingdings" panose="05000000000000000000" pitchFamily="2" charset="2"/>
              <a:buChar char="l"/>
            </a:pPr>
            <a:endParaRPr lang="zh-CN" altLang="en-US" sz="3000" b="1">
              <a:latin typeface="Times New Roman" pitchFamily="18" charset="0"/>
            </a:endParaRPr>
          </a:p>
        </p:txBody>
      </p:sp>
      <p:graphicFrame>
        <p:nvGraphicFramePr>
          <p:cNvPr id="605195" name="Group 11"/>
          <p:cNvGraphicFramePr>
            <a:graphicFrameLocks noGrp="1"/>
          </p:cNvGraphicFramePr>
          <p:nvPr/>
        </p:nvGraphicFramePr>
        <p:xfrm>
          <a:off x="6084888" y="4005263"/>
          <a:ext cx="2663825" cy="1889760"/>
        </p:xfrm>
        <a:graphic>
          <a:graphicData uri="http://schemas.openxmlformats.org/drawingml/2006/table">
            <a:tbl>
              <a:tblPr/>
              <a:tblGrid>
                <a:gridCol w="2663825"/>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身份标识                      注册口令</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ID1                           H(PW1)</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ID2                           H(PW2)</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ID3                           H(PW3)</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IDn                            H(PWn)</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69" name="AutoShape 21"/>
          <p:cNvSpPr>
            <a:spLocks noChangeArrowheads="1"/>
          </p:cNvSpPr>
          <p:nvPr/>
        </p:nvSpPr>
        <p:spPr bwMode="auto">
          <a:xfrm>
            <a:off x="3276600" y="5157788"/>
            <a:ext cx="1223963" cy="574675"/>
          </a:xfrm>
          <a:prstGeom prst="flowChartDecision">
            <a:avLst/>
          </a:prstGeom>
          <a:solidFill>
            <a:srgbClr val="FFFFFF"/>
          </a:solidFill>
          <a:ln w="9525">
            <a:solidFill>
              <a:schemeClr val="tx1"/>
            </a:solidFill>
            <a:miter lim="800000"/>
          </a:ln>
        </p:spPr>
        <p:txBody>
          <a:bodyPr wrap="none" anchor="ctr"/>
          <a:lstStyle/>
          <a:p>
            <a:pPr algn="ctr"/>
            <a:r>
              <a:rPr lang="zh-CN" altLang="en-US" sz="1400" b="1">
                <a:latin typeface="Times New Roman" pitchFamily="18" charset="0"/>
              </a:rPr>
              <a:t>相同？</a:t>
            </a:r>
            <a:endParaRPr lang="zh-CN" altLang="en-US" sz="1400" b="1">
              <a:latin typeface="Times New Roman" pitchFamily="18" charset="0"/>
            </a:endParaRPr>
          </a:p>
        </p:txBody>
      </p:sp>
      <p:sp>
        <p:nvSpPr>
          <p:cNvPr id="53270" name="Line 22"/>
          <p:cNvSpPr>
            <a:spLocks noChangeShapeType="1"/>
          </p:cNvSpPr>
          <p:nvPr/>
        </p:nvSpPr>
        <p:spPr bwMode="auto">
          <a:xfrm>
            <a:off x="1619250" y="2492375"/>
            <a:ext cx="0" cy="1296988"/>
          </a:xfrm>
          <a:prstGeom prst="line">
            <a:avLst/>
          </a:prstGeom>
          <a:noFill/>
          <a:ln w="9525">
            <a:solidFill>
              <a:schemeClr val="tx1"/>
            </a:solidFill>
            <a:round/>
            <a:tailEnd type="triangle" w="med" len="med"/>
          </a:ln>
        </p:spPr>
        <p:txBody>
          <a:bodyPr wrap="none" anchor="ctr"/>
          <a:lstStyle/>
          <a:p>
            <a:endParaRPr lang="zh-CN" altLang="en-US"/>
          </a:p>
        </p:txBody>
      </p:sp>
      <p:sp>
        <p:nvSpPr>
          <p:cNvPr id="53271" name="Line 23"/>
          <p:cNvSpPr>
            <a:spLocks noChangeShapeType="1"/>
          </p:cNvSpPr>
          <p:nvPr/>
        </p:nvSpPr>
        <p:spPr bwMode="auto">
          <a:xfrm>
            <a:off x="1619250" y="4797425"/>
            <a:ext cx="2232025" cy="0"/>
          </a:xfrm>
          <a:prstGeom prst="line">
            <a:avLst/>
          </a:prstGeom>
          <a:noFill/>
          <a:ln w="9525">
            <a:solidFill>
              <a:schemeClr val="tx1"/>
            </a:solidFill>
            <a:round/>
            <a:tailEnd type="triangle" w="med" len="med"/>
          </a:ln>
        </p:spPr>
        <p:txBody>
          <a:bodyPr wrap="none" anchor="ctr"/>
          <a:lstStyle/>
          <a:p>
            <a:endParaRPr lang="zh-CN" altLang="en-US"/>
          </a:p>
        </p:txBody>
      </p:sp>
      <p:sp>
        <p:nvSpPr>
          <p:cNvPr id="53272" name="Line 24"/>
          <p:cNvSpPr>
            <a:spLocks noChangeShapeType="1"/>
          </p:cNvSpPr>
          <p:nvPr/>
        </p:nvSpPr>
        <p:spPr bwMode="auto">
          <a:xfrm>
            <a:off x="3851275" y="4797425"/>
            <a:ext cx="0" cy="360363"/>
          </a:xfrm>
          <a:prstGeom prst="line">
            <a:avLst/>
          </a:prstGeom>
          <a:noFill/>
          <a:ln w="9525">
            <a:solidFill>
              <a:schemeClr val="tx1"/>
            </a:solidFill>
            <a:round/>
            <a:tailEnd type="triangle" w="med" len="med"/>
          </a:ln>
        </p:spPr>
        <p:txBody>
          <a:bodyPr wrap="none" anchor="ctr"/>
          <a:lstStyle/>
          <a:p>
            <a:endParaRPr lang="zh-CN" altLang="en-US"/>
          </a:p>
        </p:txBody>
      </p:sp>
      <p:sp>
        <p:nvSpPr>
          <p:cNvPr id="53273" name="Line 25"/>
          <p:cNvSpPr>
            <a:spLocks noChangeShapeType="1"/>
          </p:cNvSpPr>
          <p:nvPr/>
        </p:nvSpPr>
        <p:spPr bwMode="auto">
          <a:xfrm>
            <a:off x="4499992" y="5445125"/>
            <a:ext cx="576263" cy="0"/>
          </a:xfrm>
          <a:prstGeom prst="line">
            <a:avLst/>
          </a:prstGeom>
          <a:noFill/>
          <a:ln w="9525">
            <a:solidFill>
              <a:schemeClr val="tx1"/>
            </a:solidFill>
            <a:round/>
            <a:tailEnd type="triangle" w="med" len="med"/>
          </a:ln>
        </p:spPr>
        <p:txBody>
          <a:bodyPr wrap="none" anchor="ctr"/>
          <a:lstStyle/>
          <a:p>
            <a:endParaRPr lang="zh-CN" altLang="en-US"/>
          </a:p>
        </p:txBody>
      </p:sp>
      <p:sp>
        <p:nvSpPr>
          <p:cNvPr id="53274" name="Line 26"/>
          <p:cNvSpPr>
            <a:spLocks noChangeShapeType="1"/>
          </p:cNvSpPr>
          <p:nvPr/>
        </p:nvSpPr>
        <p:spPr bwMode="auto">
          <a:xfrm>
            <a:off x="3851275" y="5733256"/>
            <a:ext cx="0" cy="360362"/>
          </a:xfrm>
          <a:prstGeom prst="line">
            <a:avLst/>
          </a:prstGeom>
          <a:noFill/>
          <a:ln w="9525">
            <a:solidFill>
              <a:schemeClr val="tx1"/>
            </a:solidFill>
            <a:round/>
            <a:tailEnd type="triangle" w="med" len="med"/>
          </a:ln>
        </p:spPr>
        <p:txBody>
          <a:bodyPr wrap="none" anchor="ctr"/>
          <a:lstStyle/>
          <a:p>
            <a:endParaRPr lang="zh-CN" altLang="en-US"/>
          </a:p>
        </p:txBody>
      </p:sp>
      <p:sp>
        <p:nvSpPr>
          <p:cNvPr id="53275" name="Text Box 27"/>
          <p:cNvSpPr txBox="1">
            <a:spLocks noChangeArrowheads="1"/>
          </p:cNvSpPr>
          <p:nvPr/>
        </p:nvSpPr>
        <p:spPr bwMode="auto">
          <a:xfrm>
            <a:off x="3635375" y="6165850"/>
            <a:ext cx="649288" cy="304800"/>
          </a:xfrm>
          <a:prstGeom prst="rect">
            <a:avLst/>
          </a:prstGeom>
          <a:noFill/>
          <a:ln w="9525">
            <a:noFill/>
            <a:miter lim="800000"/>
          </a:ln>
        </p:spPr>
        <p:txBody>
          <a:bodyPr>
            <a:spAutoFit/>
          </a:bodyPr>
          <a:lstStyle/>
          <a:p>
            <a:pPr>
              <a:spcBef>
                <a:spcPct val="50000"/>
              </a:spcBef>
            </a:pPr>
            <a:r>
              <a:rPr lang="zh-CN" altLang="en-US" sz="1400" b="1">
                <a:latin typeface="Times New Roman" pitchFamily="18" charset="0"/>
              </a:rPr>
              <a:t>接受</a:t>
            </a:r>
            <a:endParaRPr lang="zh-CN" altLang="en-US" sz="1400" b="1">
              <a:latin typeface="Times New Roman" pitchFamily="18" charset="0"/>
            </a:endParaRPr>
          </a:p>
        </p:txBody>
      </p:sp>
      <p:sp>
        <p:nvSpPr>
          <p:cNvPr id="53276" name="Text Box 28"/>
          <p:cNvSpPr txBox="1">
            <a:spLocks noChangeArrowheads="1"/>
          </p:cNvSpPr>
          <p:nvPr/>
        </p:nvSpPr>
        <p:spPr bwMode="auto">
          <a:xfrm>
            <a:off x="5148263" y="5229225"/>
            <a:ext cx="720725" cy="304800"/>
          </a:xfrm>
          <a:prstGeom prst="rect">
            <a:avLst/>
          </a:prstGeom>
          <a:noFill/>
          <a:ln w="9525">
            <a:noFill/>
            <a:miter lim="800000"/>
          </a:ln>
        </p:spPr>
        <p:txBody>
          <a:bodyPr>
            <a:spAutoFit/>
          </a:bodyPr>
          <a:lstStyle/>
          <a:p>
            <a:pPr>
              <a:spcBef>
                <a:spcPct val="50000"/>
              </a:spcBef>
            </a:pPr>
            <a:r>
              <a:rPr lang="zh-CN" altLang="en-US" sz="1400" b="1">
                <a:latin typeface="Times New Roman" pitchFamily="18" charset="0"/>
              </a:rPr>
              <a:t>拒绝</a:t>
            </a:r>
            <a:endParaRPr lang="zh-CN" altLang="en-US" sz="1400" b="1">
              <a:latin typeface="Times New Roman" pitchFamily="18" charset="0"/>
            </a:endParaRPr>
          </a:p>
        </p:txBody>
      </p:sp>
      <p:sp>
        <p:nvSpPr>
          <p:cNvPr id="53278" name="Text Box 30"/>
          <p:cNvSpPr txBox="1">
            <a:spLocks noChangeArrowheads="1"/>
          </p:cNvSpPr>
          <p:nvPr/>
        </p:nvSpPr>
        <p:spPr bwMode="auto">
          <a:xfrm>
            <a:off x="4572000" y="5013325"/>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N</a:t>
            </a:r>
            <a:endParaRPr lang="en-US" altLang="zh-CN" sz="1400" b="1">
              <a:latin typeface="Times New Roman" pitchFamily="18" charset="0"/>
            </a:endParaRPr>
          </a:p>
        </p:txBody>
      </p:sp>
      <p:sp>
        <p:nvSpPr>
          <p:cNvPr id="53280" name="Text Box 32"/>
          <p:cNvSpPr txBox="1">
            <a:spLocks noChangeArrowheads="1"/>
          </p:cNvSpPr>
          <p:nvPr/>
        </p:nvSpPr>
        <p:spPr bwMode="auto">
          <a:xfrm>
            <a:off x="4140200" y="5734050"/>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Y</a:t>
            </a:r>
            <a:endParaRPr lang="en-US" altLang="zh-CN" sz="1400" b="1">
              <a:latin typeface="Times New Roman" pitchFamily="18" charset="0"/>
            </a:endParaRPr>
          </a:p>
        </p:txBody>
      </p:sp>
      <p:sp>
        <p:nvSpPr>
          <p:cNvPr id="53282" name="Text Box 34"/>
          <p:cNvSpPr txBox="1">
            <a:spLocks noChangeArrowheads="1"/>
          </p:cNvSpPr>
          <p:nvPr/>
        </p:nvSpPr>
        <p:spPr bwMode="auto">
          <a:xfrm>
            <a:off x="6156896" y="3532981"/>
            <a:ext cx="2519560" cy="461665"/>
          </a:xfrm>
          <a:prstGeom prst="rect">
            <a:avLst/>
          </a:prstGeom>
          <a:noFill/>
          <a:ln w="9525">
            <a:noFill/>
            <a:miter lim="800000"/>
          </a:ln>
        </p:spPr>
        <p:txBody>
          <a:bodyPr wrap="square">
            <a:spAutoFit/>
          </a:bodyPr>
          <a:lstStyle/>
          <a:p>
            <a:pPr algn="ctr">
              <a:spcBef>
                <a:spcPct val="50000"/>
              </a:spcBef>
            </a:pPr>
            <a:r>
              <a:rPr lang="en-US" altLang="zh-CN" b="1" smtClean="0">
                <a:solidFill>
                  <a:srgbClr val="CC0000"/>
                </a:solidFill>
                <a:latin typeface="Times New Roman" pitchFamily="18" charset="0"/>
              </a:rPr>
              <a:t>Hash</a:t>
            </a:r>
            <a:r>
              <a:rPr lang="zh-CN" altLang="en-US" b="1" smtClean="0">
                <a:solidFill>
                  <a:srgbClr val="CC0000"/>
                </a:solidFill>
                <a:latin typeface="Times New Roman" pitchFamily="18" charset="0"/>
              </a:rPr>
              <a:t>口令</a:t>
            </a:r>
            <a:r>
              <a:rPr lang="zh-CN" altLang="en-US" b="1">
                <a:solidFill>
                  <a:srgbClr val="CC0000"/>
                </a:solidFill>
                <a:latin typeface="Times New Roman" pitchFamily="18" charset="0"/>
              </a:rPr>
              <a:t>表</a:t>
            </a:r>
            <a:endParaRPr lang="zh-CN" altLang="en-US" b="1">
              <a:solidFill>
                <a:srgbClr val="CC0000"/>
              </a:solidFill>
              <a:latin typeface="Times New Roman" pitchFamily="18" charset="0"/>
            </a:endParaRPr>
          </a:p>
        </p:txBody>
      </p:sp>
      <p:sp>
        <p:nvSpPr>
          <p:cNvPr id="53283" name="Rectangle 35"/>
          <p:cNvSpPr>
            <a:spLocks noChangeArrowheads="1"/>
          </p:cNvSpPr>
          <p:nvPr/>
        </p:nvSpPr>
        <p:spPr bwMode="auto">
          <a:xfrm>
            <a:off x="1042988" y="3789363"/>
            <a:ext cx="1225550" cy="576262"/>
          </a:xfrm>
          <a:prstGeom prst="rect">
            <a:avLst/>
          </a:prstGeom>
          <a:solidFill>
            <a:srgbClr val="FFFFFF"/>
          </a:solidFill>
          <a:ln w="9525">
            <a:solidFill>
              <a:schemeClr val="tx1"/>
            </a:solidFill>
            <a:miter lim="800000"/>
          </a:ln>
        </p:spPr>
        <p:txBody>
          <a:bodyPr wrap="none" anchor="ctr"/>
          <a:lstStyle/>
          <a:p>
            <a:pPr algn="ctr"/>
            <a:r>
              <a:rPr lang="zh-CN" altLang="en-US" sz="1400" b="1">
                <a:latin typeface="Times New Roman" pitchFamily="18" charset="0"/>
              </a:rPr>
              <a:t>用预定的</a:t>
            </a:r>
            <a:r>
              <a:rPr lang="en-US" altLang="zh-CN" sz="1400" b="1">
                <a:latin typeface="Times New Roman" pitchFamily="18" charset="0"/>
              </a:rPr>
              <a:t>Hash</a:t>
            </a:r>
            <a:endParaRPr lang="en-US" altLang="zh-CN" sz="1400" b="1">
              <a:latin typeface="Times New Roman" pitchFamily="18" charset="0"/>
            </a:endParaRPr>
          </a:p>
          <a:p>
            <a:pPr algn="ctr"/>
            <a:r>
              <a:rPr lang="zh-CN" altLang="en-US" sz="1400" b="1">
                <a:latin typeface="Times New Roman" pitchFamily="18" charset="0"/>
              </a:rPr>
              <a:t>函数计算</a:t>
            </a:r>
            <a:endParaRPr lang="zh-CN" altLang="en-US" sz="1400" b="1">
              <a:latin typeface="Times New Roman" pitchFamily="18" charset="0"/>
            </a:endParaRPr>
          </a:p>
        </p:txBody>
      </p:sp>
      <p:sp>
        <p:nvSpPr>
          <p:cNvPr id="53284" name="Line 36"/>
          <p:cNvSpPr>
            <a:spLocks noChangeShapeType="1"/>
          </p:cNvSpPr>
          <p:nvPr/>
        </p:nvSpPr>
        <p:spPr bwMode="auto">
          <a:xfrm>
            <a:off x="1619250" y="4365625"/>
            <a:ext cx="0" cy="431800"/>
          </a:xfrm>
          <a:prstGeom prst="line">
            <a:avLst/>
          </a:prstGeom>
          <a:noFill/>
          <a:ln w="9525">
            <a:solidFill>
              <a:schemeClr val="tx1"/>
            </a:solidFill>
            <a:round/>
            <a:tailEnd type="triangle" w="med" len="med"/>
          </a:ln>
        </p:spPr>
        <p:txBody>
          <a:bodyPr wrap="none" anchor="ctr"/>
          <a:lstStyle/>
          <a:p>
            <a:endParaRPr lang="zh-CN" altLang="en-US"/>
          </a:p>
        </p:txBody>
      </p:sp>
      <p:sp>
        <p:nvSpPr>
          <p:cNvPr id="53285" name="Text Box 37"/>
          <p:cNvSpPr txBox="1">
            <a:spLocks noChangeArrowheads="1"/>
          </p:cNvSpPr>
          <p:nvPr/>
        </p:nvSpPr>
        <p:spPr bwMode="auto">
          <a:xfrm>
            <a:off x="1835150" y="4508500"/>
            <a:ext cx="11525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H(PW‘)</a:t>
            </a:r>
            <a:endParaRPr lang="en-US" altLang="zh-CN" sz="1400" b="1">
              <a:latin typeface="Times New Roman" pitchFamily="18" charset="0"/>
            </a:endParaRPr>
          </a:p>
        </p:txBody>
      </p:sp>
      <p:sp>
        <p:nvSpPr>
          <p:cNvPr id="53286" name="Text Box 38"/>
          <p:cNvSpPr txBox="1">
            <a:spLocks noChangeArrowheads="1"/>
          </p:cNvSpPr>
          <p:nvPr/>
        </p:nvSpPr>
        <p:spPr bwMode="auto">
          <a:xfrm>
            <a:off x="4716463" y="4508500"/>
            <a:ext cx="11525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H(PW)</a:t>
            </a:r>
            <a:endParaRPr lang="en-US" altLang="zh-CN" sz="1400" b="1">
              <a:latin typeface="Times New Roman" pitchFamily="18" charset="0"/>
            </a:endParaRPr>
          </a:p>
        </p:txBody>
      </p:sp>
      <p:sp>
        <p:nvSpPr>
          <p:cNvPr id="53288" name="Line 40"/>
          <p:cNvSpPr>
            <a:spLocks noChangeShapeType="1"/>
          </p:cNvSpPr>
          <p:nvPr/>
        </p:nvSpPr>
        <p:spPr bwMode="auto">
          <a:xfrm flipH="1">
            <a:off x="3851275" y="4797425"/>
            <a:ext cx="2233613" cy="0"/>
          </a:xfrm>
          <a:prstGeom prst="line">
            <a:avLst/>
          </a:prstGeom>
          <a:noFill/>
          <a:ln w="9525">
            <a:solidFill>
              <a:schemeClr val="tx1"/>
            </a:solidFill>
            <a:round/>
            <a:tailEnd type="triangle" w="med" len="med"/>
          </a:ln>
        </p:spPr>
        <p:txBody>
          <a:bodyPr wrap="none" anchor="ctr"/>
          <a:lstStyle/>
          <a:p>
            <a:endParaRPr lang="zh-CN" altLang="en-US"/>
          </a:p>
        </p:txBody>
      </p:sp>
      <p:graphicFrame>
        <p:nvGraphicFramePr>
          <p:cNvPr id="34" name="Group 11"/>
          <p:cNvGraphicFramePr>
            <a:graphicFrameLocks noGrp="1"/>
          </p:cNvGraphicFramePr>
          <p:nvPr/>
        </p:nvGraphicFramePr>
        <p:xfrm>
          <a:off x="1835150" y="1643221"/>
          <a:ext cx="1152525" cy="1889760"/>
        </p:xfrm>
        <a:graphic>
          <a:graphicData uri="http://schemas.openxmlformats.org/drawingml/2006/table">
            <a:tbl>
              <a:tblPr/>
              <a:tblGrid>
                <a:gridCol w="1152525"/>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口令字典</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PW1’</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PW2’</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PW3’</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PWn’</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a:off x="5868466" y="4573885"/>
            <a:ext cx="3096022" cy="2952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Line 7"/>
          <p:cNvSpPr>
            <a:spLocks noChangeShapeType="1"/>
          </p:cNvSpPr>
          <p:nvPr/>
        </p:nvSpPr>
        <p:spPr bwMode="auto">
          <a:xfrm>
            <a:off x="3851275" y="2413818"/>
            <a:ext cx="0" cy="1519238"/>
          </a:xfrm>
          <a:prstGeom prst="line">
            <a:avLst/>
          </a:prstGeom>
          <a:noFill/>
          <a:ln w="9525">
            <a:solidFill>
              <a:schemeClr val="tx1"/>
            </a:solidFill>
            <a:round/>
            <a:tailEnd type="triangle" w="med" len="med"/>
          </a:ln>
        </p:spPr>
        <p:txBody>
          <a:bodyPr wrap="none" anchor="ctr"/>
          <a:lstStyle/>
          <a:p>
            <a:endParaRPr lang="zh-CN" altLang="en-US"/>
          </a:p>
        </p:txBody>
      </p:sp>
      <p:sp>
        <p:nvSpPr>
          <p:cNvPr id="39" name="Text Box 8"/>
          <p:cNvSpPr txBox="1">
            <a:spLocks noChangeArrowheads="1"/>
          </p:cNvSpPr>
          <p:nvPr/>
        </p:nvSpPr>
        <p:spPr bwMode="auto">
          <a:xfrm>
            <a:off x="4067175" y="2420938"/>
            <a:ext cx="2017713" cy="304800"/>
          </a:xfrm>
          <a:prstGeom prst="rect">
            <a:avLst/>
          </a:prstGeom>
          <a:noFill/>
          <a:ln w="9525">
            <a:noFill/>
            <a:miter lim="800000"/>
          </a:ln>
        </p:spPr>
        <p:txBody>
          <a:bodyPr>
            <a:spAutoFit/>
          </a:bodyPr>
          <a:lstStyle/>
          <a:p>
            <a:pPr>
              <a:spcBef>
                <a:spcPct val="50000"/>
              </a:spcBef>
            </a:pPr>
            <a:r>
              <a:rPr lang="zh-CN" altLang="en-US" sz="1400" b="1">
                <a:latin typeface="Times New Roman" pitchFamily="18" charset="0"/>
              </a:rPr>
              <a:t>用户输入</a:t>
            </a:r>
            <a:r>
              <a:rPr lang="en-US" altLang="zh-CN" sz="1400" b="1">
                <a:latin typeface="Times New Roman" pitchFamily="18" charset="0"/>
              </a:rPr>
              <a:t>ID</a:t>
            </a:r>
            <a:endParaRPr lang="en-US" altLang="zh-CN" sz="1400" b="1">
              <a:latin typeface="Times New Roman" pitchFamily="18" charset="0"/>
            </a:endParaRPr>
          </a:p>
        </p:txBody>
      </p:sp>
      <p:sp>
        <p:nvSpPr>
          <p:cNvPr id="41" name="Rectangle 10"/>
          <p:cNvSpPr>
            <a:spLocks noChangeArrowheads="1"/>
          </p:cNvSpPr>
          <p:nvPr/>
        </p:nvSpPr>
        <p:spPr bwMode="auto">
          <a:xfrm>
            <a:off x="2771775" y="3933825"/>
            <a:ext cx="2376488" cy="358775"/>
          </a:xfrm>
          <a:prstGeom prst="rect">
            <a:avLst/>
          </a:prstGeom>
          <a:solidFill>
            <a:srgbClr val="FFFFFF"/>
          </a:solidFill>
          <a:ln w="9525">
            <a:solidFill>
              <a:schemeClr val="tx1"/>
            </a:solidFill>
            <a:miter lim="800000"/>
          </a:ln>
        </p:spPr>
        <p:txBody>
          <a:bodyPr wrap="none" anchor="ctr"/>
          <a:lstStyle/>
          <a:p>
            <a:pPr algn="ctr"/>
            <a:r>
              <a:rPr lang="zh-CN" altLang="en-US" sz="1400" b="1">
                <a:latin typeface="Times New Roman" pitchFamily="18" charset="0"/>
              </a:rPr>
              <a:t>查找与该</a:t>
            </a:r>
            <a:r>
              <a:rPr lang="en-US" altLang="zh-CN" sz="1400" b="1">
                <a:latin typeface="Times New Roman" pitchFamily="18" charset="0"/>
              </a:rPr>
              <a:t>ID</a:t>
            </a:r>
            <a:r>
              <a:rPr lang="zh-CN" altLang="en-US" sz="1400" b="1">
                <a:latin typeface="Times New Roman" pitchFamily="18" charset="0"/>
              </a:rPr>
              <a:t>对应的</a:t>
            </a:r>
            <a:r>
              <a:rPr lang="en-US" altLang="zh-CN" sz="1400" b="1">
                <a:latin typeface="Times New Roman" pitchFamily="18" charset="0"/>
              </a:rPr>
              <a:t>H(PW)</a:t>
            </a:r>
            <a:endParaRPr lang="en-US" altLang="zh-CN" sz="1400" b="1">
              <a:latin typeface="Times New Roman" pitchFamily="18" charset="0"/>
            </a:endParaRPr>
          </a:p>
        </p:txBody>
      </p:sp>
      <p:sp>
        <p:nvSpPr>
          <p:cNvPr id="43" name="Line 20"/>
          <p:cNvSpPr>
            <a:spLocks noChangeShapeType="1"/>
          </p:cNvSpPr>
          <p:nvPr/>
        </p:nvSpPr>
        <p:spPr bwMode="auto">
          <a:xfrm>
            <a:off x="5148263" y="4076700"/>
            <a:ext cx="865187" cy="0"/>
          </a:xfrm>
          <a:prstGeom prst="line">
            <a:avLst/>
          </a:prstGeom>
          <a:noFill/>
          <a:ln w="9525">
            <a:solidFill>
              <a:schemeClr val="tx1"/>
            </a:solidFill>
            <a:round/>
            <a:tailEnd type="triangle" w="med" len="med"/>
          </a:ln>
        </p:spPr>
        <p:txBody>
          <a:bodyPr wrap="none" anchor="ctr"/>
          <a:lstStyle/>
          <a:p>
            <a:endParaRPr lang="zh-CN" altLang="en-US"/>
          </a:p>
        </p:txBody>
      </p:sp>
      <p:sp>
        <p:nvSpPr>
          <p:cNvPr id="46" name="Text Box 39"/>
          <p:cNvSpPr txBox="1">
            <a:spLocks noChangeArrowheads="1"/>
          </p:cNvSpPr>
          <p:nvPr/>
        </p:nvSpPr>
        <p:spPr bwMode="auto">
          <a:xfrm>
            <a:off x="5219700" y="3716338"/>
            <a:ext cx="5048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ID</a:t>
            </a:r>
            <a:endParaRPr lang="en-US" altLang="zh-CN" sz="1400" b="1">
              <a:latin typeface="Times New Roman" pitchFamily="18" charset="0"/>
            </a:endParaRPr>
          </a:p>
        </p:txBody>
      </p:sp>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9"/>
            <a:ext cx="8229600" cy="1519044"/>
          </a:xfrm>
        </p:spPr>
        <p:txBody>
          <a:bodyPr>
            <a:normAutofit fontScale="85000" lnSpcReduction="20000"/>
          </a:bodyPr>
          <a:lstStyle/>
          <a:p>
            <a:r>
              <a:rPr lang="zh-CN" altLang="en-US" smtClean="0"/>
              <a:t>计算潜在口令</a:t>
            </a:r>
            <a:r>
              <a:rPr lang="en-US" altLang="zh-CN" smtClean="0"/>
              <a:t>(</a:t>
            </a:r>
            <a:r>
              <a:rPr lang="zh-CN" altLang="en-US" smtClean="0"/>
              <a:t>口令字典</a:t>
            </a:r>
            <a:r>
              <a:rPr lang="en-US" altLang="zh-CN" smtClean="0"/>
              <a:t>)</a:t>
            </a:r>
            <a:r>
              <a:rPr lang="zh-CN" altLang="en-US" smtClean="0"/>
              <a:t>的哈希，形成表；</a:t>
            </a:r>
            <a:endParaRPr lang="en-US" altLang="zh-CN" smtClean="0"/>
          </a:p>
          <a:p>
            <a:pPr lvl="1"/>
            <a:r>
              <a:rPr lang="zh-CN" altLang="en-US" smtClean="0"/>
              <a:t>彩虹表：庞大的、针对各种可能的字母组合预先计算好的哈希值的集合，主流的彩虹表都是</a:t>
            </a:r>
            <a:r>
              <a:rPr lang="en-US" altLang="zh-CN" smtClean="0"/>
              <a:t>100</a:t>
            </a:r>
            <a:r>
              <a:rPr lang="en-US" smtClean="0"/>
              <a:t>G</a:t>
            </a:r>
            <a:r>
              <a:rPr lang="zh-CN" altLang="en-US" smtClean="0"/>
              <a:t>以上。</a:t>
            </a:r>
            <a:endParaRPr lang="en-US" altLang="zh-CN" smtClean="0"/>
          </a:p>
          <a:p>
            <a:r>
              <a:rPr lang="zh-CN" altLang="en-US" smtClean="0"/>
              <a:t>用获取（嗅探窃取）的口令哈希查表</a:t>
            </a:r>
            <a:endParaRPr lang="zh-CN" altLang="en-US"/>
          </a:p>
        </p:txBody>
      </p:sp>
      <p:sp>
        <p:nvSpPr>
          <p:cNvPr id="4" name="标题 3"/>
          <p:cNvSpPr>
            <a:spLocks noGrp="1"/>
          </p:cNvSpPr>
          <p:nvPr>
            <p:ph type="title"/>
          </p:nvPr>
        </p:nvSpPr>
        <p:spPr/>
        <p:txBody>
          <a:bodyPr/>
          <a:lstStyle/>
          <a:p>
            <a:r>
              <a:rPr lang="zh-CN" altLang="en-US" smtClean="0"/>
              <a:t>字典攻击</a:t>
            </a:r>
            <a:r>
              <a:rPr lang="en-US" altLang="zh-CN" smtClean="0"/>
              <a:t>——</a:t>
            </a:r>
            <a:r>
              <a:rPr lang="zh-CN" altLang="en-US" smtClean="0"/>
              <a:t>查表法获取口令</a:t>
            </a:r>
            <a:endParaRPr lang="zh-CN" altLang="en-US"/>
          </a:p>
        </p:txBody>
      </p:sp>
      <p:pic>
        <p:nvPicPr>
          <p:cNvPr id="10242" name="Picture 2" descr="http://images.cnblogs.com/cnblogs_com/jfzhu/201212/201212200603534196.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2924944"/>
            <a:ext cx="8029575" cy="311467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8073" y="5301208"/>
            <a:ext cx="8440391" cy="1384995"/>
          </a:xfrm>
          <a:prstGeom prst="rect">
            <a:avLst/>
          </a:prstGeom>
          <a:solidFill>
            <a:srgbClr val="FFFF00"/>
          </a:solidFill>
          <a:ln>
            <a:solidFill>
              <a:srgbClr val="FFFF00"/>
            </a:solidFill>
          </a:ln>
        </p:spPr>
        <p:txBody>
          <a:bodyPr wrap="square">
            <a:spAutoFit/>
          </a:bodyPr>
          <a:lstStyle/>
          <a:p>
            <a:pPr algn="ctr" eaLnBrk="1" hangingPunct="1"/>
            <a:r>
              <a:rPr lang="zh-CN" altLang="en-US" sz="2800" b="1" smtClean="0">
                <a:latin typeface="宋体" pitchFamily="2" charset="-122"/>
              </a:rPr>
              <a:t>查表有效在于：</a:t>
            </a:r>
            <a:endParaRPr lang="en-US" altLang="zh-CN" sz="2800" b="1" smtClean="0">
              <a:latin typeface="宋体" pitchFamily="2" charset="-122"/>
            </a:endParaRPr>
          </a:p>
          <a:p>
            <a:pPr algn="ctr" eaLnBrk="1" hangingPunct="1"/>
            <a:r>
              <a:rPr lang="zh-CN" altLang="en-US" sz="2800" b="1" smtClean="0">
                <a:latin typeface="宋体" pitchFamily="2" charset="-122"/>
              </a:rPr>
              <a:t>口令长度有限，口令字典及表开销有限（计算可行）</a:t>
            </a:r>
            <a:endParaRPr lang="en-US" altLang="zh-CN" sz="2800" b="1" smtClean="0">
              <a:latin typeface="宋体" pitchFamily="2" charset="-122"/>
            </a:endParaRPr>
          </a:p>
          <a:p>
            <a:pPr algn="ctr" eaLnBrk="1" hangingPunct="1"/>
            <a:r>
              <a:rPr lang="zh-CN" altLang="en-US" sz="2800" b="1" smtClean="0">
                <a:latin typeface="宋体" pitchFamily="2" charset="-122"/>
              </a:rPr>
              <a:t>相同口令对应相同</a:t>
            </a:r>
            <a:r>
              <a:rPr lang="en-US" altLang="zh-CN" sz="2800" b="1" smtClean="0">
                <a:latin typeface="宋体" pitchFamily="2" charset="-122"/>
              </a:rPr>
              <a:t>hash</a:t>
            </a:r>
            <a:endParaRPr lang="en-US" altLang="zh-CN" sz="2800" b="1">
              <a:latin typeface="宋体"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half" idx="10"/>
          </p:nvPr>
        </p:nvSpPr>
        <p:spPr/>
        <p:txBody>
          <a:bodyPr/>
          <a:lstStyle/>
          <a:p>
            <a:fld id="{82B558D9-78E3-4799-8C93-EAF1055426EE}" type="datetime1">
              <a:rPr lang="zh-CN" altLang="en-US" smtClean="0"/>
            </a:fld>
            <a:endParaRPr lang="en-US" altLang="zh-CN" smtClean="0"/>
          </a:p>
        </p:txBody>
      </p:sp>
      <p:sp>
        <p:nvSpPr>
          <p:cNvPr id="607234" name="Rectangle 2"/>
          <p:cNvSpPr>
            <a:spLocks noGrp="1" noChangeArrowheads="1"/>
          </p:cNvSpPr>
          <p:nvPr>
            <p:ph type="title"/>
          </p:nvPr>
        </p:nvSpPr>
        <p:spPr/>
        <p:txBody>
          <a:bodyPr/>
          <a:lstStyle/>
          <a:p>
            <a:r>
              <a:rPr lang="zh-CN" altLang="en-US" smtClean="0"/>
              <a:t>口令机制：加盐</a:t>
            </a:r>
            <a:r>
              <a:rPr lang="en-US" altLang="zh-CN" smtClean="0"/>
              <a:t>Hash</a:t>
            </a:r>
            <a:r>
              <a:rPr lang="zh-CN" altLang="en-US" smtClean="0"/>
              <a:t>口令表</a:t>
            </a:r>
            <a:endParaRPr lang="zh-CN" altLang="en-US"/>
          </a:p>
        </p:txBody>
      </p:sp>
      <p:sp>
        <p:nvSpPr>
          <p:cNvPr id="54276" name="Rectangle 4"/>
          <p:cNvSpPr>
            <a:spLocks noRot="1" noChangeArrowheads="1"/>
          </p:cNvSpPr>
          <p:nvPr/>
        </p:nvSpPr>
        <p:spPr bwMode="auto">
          <a:xfrm>
            <a:off x="1116013" y="1196975"/>
            <a:ext cx="7704137" cy="4602163"/>
          </a:xfrm>
          <a:prstGeom prst="rect">
            <a:avLst/>
          </a:prstGeom>
          <a:noFill/>
          <a:ln w="9525">
            <a:noFill/>
            <a:miter lim="800000"/>
          </a:ln>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b="1">
              <a:latin typeface="Times New Roman" pitchFamily="18" charset="0"/>
            </a:endParaRPr>
          </a:p>
        </p:txBody>
      </p:sp>
      <p:sp>
        <p:nvSpPr>
          <p:cNvPr id="54277" name="AutoShape 5"/>
          <p:cNvSpPr>
            <a:spLocks noChangeArrowheads="1"/>
          </p:cNvSpPr>
          <p:nvPr/>
        </p:nvSpPr>
        <p:spPr bwMode="auto">
          <a:xfrm>
            <a:off x="3276600" y="2997200"/>
            <a:ext cx="1223963" cy="576263"/>
          </a:xfrm>
          <a:prstGeom prst="flowChartDecision">
            <a:avLst/>
          </a:prstGeom>
          <a:solidFill>
            <a:srgbClr val="FFFFFF"/>
          </a:solidFill>
          <a:ln w="9525">
            <a:solidFill>
              <a:schemeClr val="tx1"/>
            </a:solidFill>
            <a:miter lim="800000"/>
          </a:ln>
        </p:spPr>
        <p:txBody>
          <a:bodyPr wrap="none" anchor="ctr"/>
          <a:lstStyle/>
          <a:p>
            <a:pPr algn="ctr"/>
            <a:r>
              <a:rPr lang="en-US" altLang="zh-CN" sz="1400" b="1">
                <a:latin typeface="Times New Roman" pitchFamily="18" charset="0"/>
              </a:rPr>
              <a:t>ID OK</a:t>
            </a:r>
            <a:r>
              <a:rPr lang="zh-CN" altLang="en-US" sz="1400" b="1">
                <a:latin typeface="Times New Roman" pitchFamily="18" charset="0"/>
              </a:rPr>
              <a:t>？</a:t>
            </a:r>
            <a:endParaRPr lang="zh-CN" altLang="en-US" sz="1400" b="1">
              <a:latin typeface="Times New Roman" pitchFamily="18" charset="0"/>
            </a:endParaRPr>
          </a:p>
        </p:txBody>
      </p:sp>
      <p:sp>
        <p:nvSpPr>
          <p:cNvPr id="54278" name="Line 6"/>
          <p:cNvSpPr>
            <a:spLocks noChangeShapeType="1"/>
          </p:cNvSpPr>
          <p:nvPr/>
        </p:nvSpPr>
        <p:spPr bwMode="auto">
          <a:xfrm>
            <a:off x="4500563" y="3284538"/>
            <a:ext cx="1511300" cy="0"/>
          </a:xfrm>
          <a:prstGeom prst="line">
            <a:avLst/>
          </a:prstGeom>
          <a:noFill/>
          <a:ln w="9525">
            <a:solidFill>
              <a:schemeClr val="tx1"/>
            </a:solidFill>
            <a:round/>
            <a:tailEnd type="triangle" w="med" len="med"/>
          </a:ln>
        </p:spPr>
        <p:txBody>
          <a:bodyPr wrap="none" anchor="ctr"/>
          <a:lstStyle/>
          <a:p>
            <a:endParaRPr lang="zh-CN" altLang="en-US"/>
          </a:p>
        </p:txBody>
      </p:sp>
      <p:sp>
        <p:nvSpPr>
          <p:cNvPr id="54279" name="Line 7"/>
          <p:cNvSpPr>
            <a:spLocks noChangeShapeType="1"/>
          </p:cNvSpPr>
          <p:nvPr/>
        </p:nvSpPr>
        <p:spPr bwMode="auto">
          <a:xfrm>
            <a:off x="3851275" y="2349500"/>
            <a:ext cx="0" cy="647700"/>
          </a:xfrm>
          <a:prstGeom prst="line">
            <a:avLst/>
          </a:prstGeom>
          <a:noFill/>
          <a:ln w="9525">
            <a:solidFill>
              <a:schemeClr val="tx1"/>
            </a:solidFill>
            <a:round/>
            <a:tailEnd type="triangle" w="med" len="med"/>
          </a:ln>
        </p:spPr>
        <p:txBody>
          <a:bodyPr wrap="none" anchor="ctr"/>
          <a:lstStyle/>
          <a:p>
            <a:endParaRPr lang="zh-CN" altLang="en-US"/>
          </a:p>
        </p:txBody>
      </p:sp>
      <p:sp>
        <p:nvSpPr>
          <p:cNvPr id="54280" name="Text Box 8"/>
          <p:cNvSpPr txBox="1">
            <a:spLocks noChangeArrowheads="1"/>
          </p:cNvSpPr>
          <p:nvPr/>
        </p:nvSpPr>
        <p:spPr bwMode="auto">
          <a:xfrm>
            <a:off x="4067175" y="2420938"/>
            <a:ext cx="2017713" cy="304800"/>
          </a:xfrm>
          <a:prstGeom prst="rect">
            <a:avLst/>
          </a:prstGeom>
          <a:noFill/>
          <a:ln w="9525">
            <a:noFill/>
            <a:miter lim="800000"/>
          </a:ln>
        </p:spPr>
        <p:txBody>
          <a:bodyPr>
            <a:spAutoFit/>
          </a:bodyPr>
          <a:lstStyle/>
          <a:p>
            <a:pPr>
              <a:spcBef>
                <a:spcPct val="50000"/>
              </a:spcBef>
            </a:pPr>
            <a:r>
              <a:rPr lang="zh-CN" altLang="en-US" sz="1400" b="1">
                <a:latin typeface="Times New Roman" pitchFamily="18" charset="0"/>
              </a:rPr>
              <a:t>用户输入</a:t>
            </a:r>
            <a:r>
              <a:rPr lang="en-US" altLang="zh-CN" sz="1400" b="1">
                <a:latin typeface="Times New Roman" pitchFamily="18" charset="0"/>
              </a:rPr>
              <a:t>ID</a:t>
            </a:r>
            <a:endParaRPr lang="en-US" altLang="zh-CN" sz="1400" b="1">
              <a:latin typeface="Times New Roman" pitchFamily="18" charset="0"/>
            </a:endParaRPr>
          </a:p>
        </p:txBody>
      </p:sp>
      <p:sp>
        <p:nvSpPr>
          <p:cNvPr id="54281" name="Text Box 9"/>
          <p:cNvSpPr txBox="1">
            <a:spLocks noChangeArrowheads="1"/>
          </p:cNvSpPr>
          <p:nvPr/>
        </p:nvSpPr>
        <p:spPr bwMode="auto">
          <a:xfrm>
            <a:off x="6011863" y="3068638"/>
            <a:ext cx="1296987" cy="304800"/>
          </a:xfrm>
          <a:prstGeom prst="rect">
            <a:avLst/>
          </a:prstGeom>
          <a:noFill/>
          <a:ln w="9525">
            <a:noFill/>
            <a:miter lim="800000"/>
          </a:ln>
        </p:spPr>
        <p:txBody>
          <a:bodyPr>
            <a:spAutoFit/>
          </a:bodyPr>
          <a:lstStyle/>
          <a:p>
            <a:pPr>
              <a:spcBef>
                <a:spcPct val="50000"/>
              </a:spcBef>
            </a:pPr>
            <a:r>
              <a:rPr lang="zh-CN" altLang="en-US" sz="1400" b="1">
                <a:latin typeface="Times New Roman" pitchFamily="18" charset="0"/>
              </a:rPr>
              <a:t>拒绝</a:t>
            </a:r>
            <a:endParaRPr lang="zh-CN" altLang="en-US" sz="1400" b="1">
              <a:latin typeface="Times New Roman" pitchFamily="18" charset="0"/>
            </a:endParaRPr>
          </a:p>
        </p:txBody>
      </p:sp>
      <p:sp>
        <p:nvSpPr>
          <p:cNvPr id="54282" name="Rectangle 10"/>
          <p:cNvSpPr>
            <a:spLocks noChangeArrowheads="1"/>
          </p:cNvSpPr>
          <p:nvPr/>
        </p:nvSpPr>
        <p:spPr bwMode="auto">
          <a:xfrm>
            <a:off x="2771775" y="3933825"/>
            <a:ext cx="2376488" cy="358775"/>
          </a:xfrm>
          <a:prstGeom prst="rect">
            <a:avLst/>
          </a:prstGeom>
          <a:solidFill>
            <a:srgbClr val="FFFFFF"/>
          </a:solidFill>
          <a:ln w="9525">
            <a:solidFill>
              <a:schemeClr val="tx1"/>
            </a:solidFill>
            <a:miter lim="800000"/>
          </a:ln>
        </p:spPr>
        <p:txBody>
          <a:bodyPr wrap="none" anchor="ctr"/>
          <a:lstStyle/>
          <a:p>
            <a:pPr algn="ctr"/>
            <a:r>
              <a:rPr lang="zh-CN" altLang="en-US" sz="1400" b="1">
                <a:latin typeface="Times New Roman" pitchFamily="18" charset="0"/>
              </a:rPr>
              <a:t>查找与该</a:t>
            </a:r>
            <a:r>
              <a:rPr lang="en-US" altLang="zh-CN" sz="1400" b="1">
                <a:latin typeface="Times New Roman" pitchFamily="18" charset="0"/>
              </a:rPr>
              <a:t>ID</a:t>
            </a:r>
            <a:r>
              <a:rPr lang="zh-CN" altLang="en-US" sz="1400" b="1">
                <a:latin typeface="Times New Roman" pitchFamily="18" charset="0"/>
              </a:rPr>
              <a:t>对应的</a:t>
            </a:r>
            <a:r>
              <a:rPr lang="en-US" altLang="zh-CN" sz="1400" b="1">
                <a:latin typeface="Times New Roman" pitchFamily="18" charset="0"/>
              </a:rPr>
              <a:t>H(PW+R)</a:t>
            </a:r>
            <a:endParaRPr lang="en-US" altLang="zh-CN" sz="1400" b="1">
              <a:latin typeface="Times New Roman" pitchFamily="18" charset="0"/>
            </a:endParaRPr>
          </a:p>
        </p:txBody>
      </p:sp>
      <p:graphicFrame>
        <p:nvGraphicFramePr>
          <p:cNvPr id="607243" name="Group 11"/>
          <p:cNvGraphicFramePr>
            <a:graphicFrameLocks noGrp="1"/>
          </p:cNvGraphicFramePr>
          <p:nvPr/>
        </p:nvGraphicFramePr>
        <p:xfrm>
          <a:off x="6084888" y="4005263"/>
          <a:ext cx="2663825" cy="2029968"/>
        </p:xfrm>
        <a:graphic>
          <a:graphicData uri="http://schemas.openxmlformats.org/drawingml/2006/table">
            <a:tbl>
              <a:tblPr/>
              <a:tblGrid>
                <a:gridCol w="2663825"/>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身份标识    注册口令          盐</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ID1····     H(PW1+R1)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R1</a:t>
                      </a:r>
                      <a:endParaRPr kumimoji="0" lang="en-US" altLang="zh-CN" sz="1600" b="1" i="0" u="none" strike="noStrike" cap="none" normalizeH="0" baseline="0" smtClean="0">
                        <a:ln>
                          <a:noFill/>
                        </a:ln>
                        <a:solidFill>
                          <a:srgbClr val="C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ID2        H(PW2+R2)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R2</a:t>
                      </a:r>
                      <a:endParaRPr kumimoji="0" lang="en-US" altLang="zh-CN" sz="1600" b="1" i="0" u="none" strike="noStrike" cap="none" normalizeH="0" baseline="0" smtClean="0">
                        <a:ln>
                          <a:noFill/>
                        </a:ln>
                        <a:solidFill>
                          <a:srgbClr val="C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ID3        H(PW3+R3)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R3</a:t>
                      </a:r>
                      <a:endParaRPr kumimoji="0" lang="en-US" altLang="zh-CN" sz="1600" b="1" i="0" u="none" strike="noStrike" cap="none" normalizeH="0" baseline="0" smtClean="0">
                        <a:ln>
                          <a:noFill/>
                        </a:ln>
                        <a:solidFill>
                          <a:srgbClr val="C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           ...</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IDn        H(PWn+Rn)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Rn</a:t>
                      </a:r>
                      <a:endParaRPr kumimoji="0" lang="en-US" altLang="zh-CN" sz="1600" b="1" i="0" u="none" strike="noStrike" cap="none" normalizeH="0" baseline="0" smtClean="0">
                        <a:ln>
                          <a:noFill/>
                        </a:ln>
                        <a:solidFill>
                          <a:srgbClr val="C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291" name="Line 19"/>
          <p:cNvSpPr>
            <a:spLocks noChangeShapeType="1"/>
          </p:cNvSpPr>
          <p:nvPr/>
        </p:nvSpPr>
        <p:spPr bwMode="auto">
          <a:xfrm>
            <a:off x="3851275" y="3573463"/>
            <a:ext cx="0" cy="360362"/>
          </a:xfrm>
          <a:prstGeom prst="line">
            <a:avLst/>
          </a:prstGeom>
          <a:noFill/>
          <a:ln w="9525">
            <a:solidFill>
              <a:schemeClr val="tx1"/>
            </a:solidFill>
            <a:round/>
            <a:tailEnd type="triangle" w="med" len="med"/>
          </a:ln>
        </p:spPr>
        <p:txBody>
          <a:bodyPr wrap="none" anchor="ctr"/>
          <a:lstStyle/>
          <a:p>
            <a:endParaRPr lang="zh-CN" altLang="en-US"/>
          </a:p>
        </p:txBody>
      </p:sp>
      <p:sp>
        <p:nvSpPr>
          <p:cNvPr id="54292" name="Line 20"/>
          <p:cNvSpPr>
            <a:spLocks noChangeShapeType="1"/>
          </p:cNvSpPr>
          <p:nvPr/>
        </p:nvSpPr>
        <p:spPr bwMode="auto">
          <a:xfrm>
            <a:off x="5148263" y="4076700"/>
            <a:ext cx="865187" cy="0"/>
          </a:xfrm>
          <a:prstGeom prst="line">
            <a:avLst/>
          </a:prstGeom>
          <a:noFill/>
          <a:ln w="9525">
            <a:solidFill>
              <a:schemeClr val="tx1"/>
            </a:solidFill>
            <a:round/>
            <a:tailEnd type="triangle" w="med" len="med"/>
          </a:ln>
        </p:spPr>
        <p:txBody>
          <a:bodyPr wrap="none" anchor="ctr"/>
          <a:lstStyle/>
          <a:p>
            <a:endParaRPr lang="zh-CN" altLang="en-US"/>
          </a:p>
        </p:txBody>
      </p:sp>
      <p:sp>
        <p:nvSpPr>
          <p:cNvPr id="54293" name="AutoShape 21"/>
          <p:cNvSpPr>
            <a:spLocks noChangeArrowheads="1"/>
          </p:cNvSpPr>
          <p:nvPr/>
        </p:nvSpPr>
        <p:spPr bwMode="auto">
          <a:xfrm>
            <a:off x="3276600" y="5157788"/>
            <a:ext cx="1223963" cy="574675"/>
          </a:xfrm>
          <a:prstGeom prst="flowChartDecision">
            <a:avLst/>
          </a:prstGeom>
          <a:solidFill>
            <a:srgbClr val="FFFFFF"/>
          </a:solidFill>
          <a:ln w="9525">
            <a:solidFill>
              <a:schemeClr val="tx1"/>
            </a:solidFill>
            <a:miter lim="800000"/>
          </a:ln>
        </p:spPr>
        <p:txBody>
          <a:bodyPr wrap="none" anchor="ctr"/>
          <a:lstStyle/>
          <a:p>
            <a:pPr algn="ctr"/>
            <a:r>
              <a:rPr lang="zh-CN" altLang="en-US" sz="1400" b="1">
                <a:latin typeface="Times New Roman" pitchFamily="18" charset="0"/>
              </a:rPr>
              <a:t>相同？</a:t>
            </a:r>
            <a:endParaRPr lang="zh-CN" altLang="en-US" sz="1400" b="1">
              <a:latin typeface="Times New Roman" pitchFamily="18" charset="0"/>
            </a:endParaRPr>
          </a:p>
        </p:txBody>
      </p:sp>
      <p:sp>
        <p:nvSpPr>
          <p:cNvPr id="54294" name="Line 22"/>
          <p:cNvSpPr>
            <a:spLocks noChangeShapeType="1"/>
          </p:cNvSpPr>
          <p:nvPr/>
        </p:nvSpPr>
        <p:spPr bwMode="auto">
          <a:xfrm>
            <a:off x="1619250" y="2492375"/>
            <a:ext cx="0" cy="1296988"/>
          </a:xfrm>
          <a:prstGeom prst="line">
            <a:avLst/>
          </a:prstGeom>
          <a:noFill/>
          <a:ln w="9525">
            <a:solidFill>
              <a:schemeClr val="tx1"/>
            </a:solidFill>
            <a:round/>
            <a:tailEnd type="triangle" w="med" len="med"/>
          </a:ln>
        </p:spPr>
        <p:txBody>
          <a:bodyPr wrap="none" anchor="ctr"/>
          <a:lstStyle/>
          <a:p>
            <a:endParaRPr lang="zh-CN" altLang="en-US"/>
          </a:p>
        </p:txBody>
      </p:sp>
      <p:sp>
        <p:nvSpPr>
          <p:cNvPr id="54295" name="Line 23"/>
          <p:cNvSpPr>
            <a:spLocks noChangeShapeType="1"/>
          </p:cNvSpPr>
          <p:nvPr/>
        </p:nvSpPr>
        <p:spPr bwMode="auto">
          <a:xfrm>
            <a:off x="1619250" y="4797425"/>
            <a:ext cx="2232025" cy="0"/>
          </a:xfrm>
          <a:prstGeom prst="line">
            <a:avLst/>
          </a:prstGeom>
          <a:noFill/>
          <a:ln w="9525">
            <a:solidFill>
              <a:schemeClr val="tx1"/>
            </a:solidFill>
            <a:round/>
            <a:tailEnd type="triangle" w="med" len="med"/>
          </a:ln>
        </p:spPr>
        <p:txBody>
          <a:bodyPr wrap="none" anchor="ctr"/>
          <a:lstStyle/>
          <a:p>
            <a:endParaRPr lang="zh-CN" altLang="en-US"/>
          </a:p>
        </p:txBody>
      </p:sp>
      <p:sp>
        <p:nvSpPr>
          <p:cNvPr id="54296" name="Line 24"/>
          <p:cNvSpPr>
            <a:spLocks noChangeShapeType="1"/>
          </p:cNvSpPr>
          <p:nvPr/>
        </p:nvSpPr>
        <p:spPr bwMode="auto">
          <a:xfrm>
            <a:off x="3851275" y="4797425"/>
            <a:ext cx="0" cy="360363"/>
          </a:xfrm>
          <a:prstGeom prst="line">
            <a:avLst/>
          </a:prstGeom>
          <a:noFill/>
          <a:ln w="9525">
            <a:solidFill>
              <a:schemeClr val="tx1"/>
            </a:solidFill>
            <a:round/>
            <a:tailEnd type="triangle" w="med" len="med"/>
          </a:ln>
        </p:spPr>
        <p:txBody>
          <a:bodyPr wrap="none" anchor="ctr"/>
          <a:lstStyle/>
          <a:p>
            <a:endParaRPr lang="zh-CN" altLang="en-US"/>
          </a:p>
        </p:txBody>
      </p:sp>
      <p:sp>
        <p:nvSpPr>
          <p:cNvPr id="54297" name="Line 25"/>
          <p:cNvSpPr>
            <a:spLocks noChangeShapeType="1"/>
          </p:cNvSpPr>
          <p:nvPr/>
        </p:nvSpPr>
        <p:spPr bwMode="auto">
          <a:xfrm>
            <a:off x="4499992" y="5445125"/>
            <a:ext cx="576263" cy="0"/>
          </a:xfrm>
          <a:prstGeom prst="line">
            <a:avLst/>
          </a:prstGeom>
          <a:noFill/>
          <a:ln w="9525">
            <a:solidFill>
              <a:schemeClr val="tx1"/>
            </a:solidFill>
            <a:round/>
            <a:tailEnd type="triangle" w="med" len="med"/>
          </a:ln>
        </p:spPr>
        <p:txBody>
          <a:bodyPr wrap="none" anchor="ctr"/>
          <a:lstStyle/>
          <a:p>
            <a:endParaRPr lang="zh-CN" altLang="en-US"/>
          </a:p>
        </p:txBody>
      </p:sp>
      <p:sp>
        <p:nvSpPr>
          <p:cNvPr id="54298" name="Line 26"/>
          <p:cNvSpPr>
            <a:spLocks noChangeShapeType="1"/>
          </p:cNvSpPr>
          <p:nvPr/>
        </p:nvSpPr>
        <p:spPr bwMode="auto">
          <a:xfrm>
            <a:off x="3851275" y="5733256"/>
            <a:ext cx="0" cy="360362"/>
          </a:xfrm>
          <a:prstGeom prst="line">
            <a:avLst/>
          </a:prstGeom>
          <a:noFill/>
          <a:ln w="9525">
            <a:solidFill>
              <a:schemeClr val="tx1"/>
            </a:solidFill>
            <a:round/>
            <a:tailEnd type="triangle" w="med" len="med"/>
          </a:ln>
        </p:spPr>
        <p:txBody>
          <a:bodyPr wrap="none" anchor="ctr"/>
          <a:lstStyle/>
          <a:p>
            <a:endParaRPr lang="zh-CN" altLang="en-US"/>
          </a:p>
        </p:txBody>
      </p:sp>
      <p:sp>
        <p:nvSpPr>
          <p:cNvPr id="54299" name="Text Box 27"/>
          <p:cNvSpPr txBox="1">
            <a:spLocks noChangeArrowheads="1"/>
          </p:cNvSpPr>
          <p:nvPr/>
        </p:nvSpPr>
        <p:spPr bwMode="auto">
          <a:xfrm>
            <a:off x="3635375" y="6165850"/>
            <a:ext cx="649288" cy="304800"/>
          </a:xfrm>
          <a:prstGeom prst="rect">
            <a:avLst/>
          </a:prstGeom>
          <a:noFill/>
          <a:ln w="9525">
            <a:noFill/>
            <a:miter lim="800000"/>
          </a:ln>
        </p:spPr>
        <p:txBody>
          <a:bodyPr>
            <a:spAutoFit/>
          </a:bodyPr>
          <a:lstStyle/>
          <a:p>
            <a:pPr>
              <a:spcBef>
                <a:spcPct val="50000"/>
              </a:spcBef>
            </a:pPr>
            <a:r>
              <a:rPr lang="zh-CN" altLang="en-US" sz="1400" b="1">
                <a:latin typeface="Times New Roman" pitchFamily="18" charset="0"/>
              </a:rPr>
              <a:t>接受</a:t>
            </a:r>
            <a:endParaRPr lang="zh-CN" altLang="en-US" sz="1400" b="1">
              <a:latin typeface="Times New Roman" pitchFamily="18" charset="0"/>
            </a:endParaRPr>
          </a:p>
        </p:txBody>
      </p:sp>
      <p:sp>
        <p:nvSpPr>
          <p:cNvPr id="54300" name="Text Box 28"/>
          <p:cNvSpPr txBox="1">
            <a:spLocks noChangeArrowheads="1"/>
          </p:cNvSpPr>
          <p:nvPr/>
        </p:nvSpPr>
        <p:spPr bwMode="auto">
          <a:xfrm>
            <a:off x="5148263" y="5229225"/>
            <a:ext cx="720725" cy="304800"/>
          </a:xfrm>
          <a:prstGeom prst="rect">
            <a:avLst/>
          </a:prstGeom>
          <a:noFill/>
          <a:ln w="9525">
            <a:noFill/>
            <a:miter lim="800000"/>
          </a:ln>
        </p:spPr>
        <p:txBody>
          <a:bodyPr>
            <a:spAutoFit/>
          </a:bodyPr>
          <a:lstStyle/>
          <a:p>
            <a:pPr>
              <a:spcBef>
                <a:spcPct val="50000"/>
              </a:spcBef>
            </a:pPr>
            <a:r>
              <a:rPr lang="zh-CN" altLang="en-US" sz="1400" b="1">
                <a:latin typeface="Times New Roman" pitchFamily="18" charset="0"/>
              </a:rPr>
              <a:t>拒绝</a:t>
            </a:r>
            <a:endParaRPr lang="zh-CN" altLang="en-US" sz="1400" b="1">
              <a:latin typeface="Times New Roman" pitchFamily="18" charset="0"/>
            </a:endParaRPr>
          </a:p>
        </p:txBody>
      </p:sp>
      <p:sp>
        <p:nvSpPr>
          <p:cNvPr id="54301" name="Text Box 29"/>
          <p:cNvSpPr txBox="1">
            <a:spLocks noChangeArrowheads="1"/>
          </p:cNvSpPr>
          <p:nvPr/>
        </p:nvSpPr>
        <p:spPr bwMode="auto">
          <a:xfrm>
            <a:off x="4572000" y="2924175"/>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N</a:t>
            </a:r>
            <a:endParaRPr lang="en-US" altLang="zh-CN" sz="1400" b="1">
              <a:latin typeface="Times New Roman" pitchFamily="18" charset="0"/>
            </a:endParaRPr>
          </a:p>
        </p:txBody>
      </p:sp>
      <p:sp>
        <p:nvSpPr>
          <p:cNvPr id="54302" name="Text Box 30"/>
          <p:cNvSpPr txBox="1">
            <a:spLocks noChangeArrowheads="1"/>
          </p:cNvSpPr>
          <p:nvPr/>
        </p:nvSpPr>
        <p:spPr bwMode="auto">
          <a:xfrm>
            <a:off x="4572000" y="5013325"/>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N</a:t>
            </a:r>
            <a:endParaRPr lang="en-US" altLang="zh-CN" sz="1400" b="1">
              <a:latin typeface="Times New Roman" pitchFamily="18" charset="0"/>
            </a:endParaRPr>
          </a:p>
        </p:txBody>
      </p:sp>
      <p:sp>
        <p:nvSpPr>
          <p:cNvPr id="54303" name="Text Box 31"/>
          <p:cNvSpPr txBox="1">
            <a:spLocks noChangeArrowheads="1"/>
          </p:cNvSpPr>
          <p:nvPr/>
        </p:nvSpPr>
        <p:spPr bwMode="auto">
          <a:xfrm>
            <a:off x="3995738" y="3573463"/>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Y</a:t>
            </a:r>
            <a:endParaRPr lang="en-US" altLang="zh-CN" sz="1400" b="1">
              <a:latin typeface="Times New Roman" pitchFamily="18" charset="0"/>
            </a:endParaRPr>
          </a:p>
        </p:txBody>
      </p:sp>
      <p:sp>
        <p:nvSpPr>
          <p:cNvPr id="54304" name="Text Box 32"/>
          <p:cNvSpPr txBox="1">
            <a:spLocks noChangeArrowheads="1"/>
          </p:cNvSpPr>
          <p:nvPr/>
        </p:nvSpPr>
        <p:spPr bwMode="auto">
          <a:xfrm>
            <a:off x="4140200" y="5734050"/>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Y</a:t>
            </a:r>
            <a:endParaRPr lang="en-US" altLang="zh-CN" sz="1400" b="1">
              <a:latin typeface="Times New Roman" pitchFamily="18" charset="0"/>
            </a:endParaRPr>
          </a:p>
        </p:txBody>
      </p:sp>
      <p:sp>
        <p:nvSpPr>
          <p:cNvPr id="54305" name="Text Box 33"/>
          <p:cNvSpPr txBox="1">
            <a:spLocks noChangeArrowheads="1"/>
          </p:cNvSpPr>
          <p:nvPr/>
        </p:nvSpPr>
        <p:spPr bwMode="auto">
          <a:xfrm>
            <a:off x="1692275" y="2420938"/>
            <a:ext cx="2017713" cy="304800"/>
          </a:xfrm>
          <a:prstGeom prst="rect">
            <a:avLst/>
          </a:prstGeom>
          <a:noFill/>
          <a:ln w="9525">
            <a:noFill/>
            <a:miter lim="800000"/>
          </a:ln>
        </p:spPr>
        <p:txBody>
          <a:bodyPr>
            <a:spAutoFit/>
          </a:bodyPr>
          <a:lstStyle/>
          <a:p>
            <a:pPr>
              <a:spcBef>
                <a:spcPct val="50000"/>
              </a:spcBef>
            </a:pPr>
            <a:r>
              <a:rPr lang="zh-CN" altLang="en-US" sz="1400" b="1" dirty="0">
                <a:latin typeface="Times New Roman" pitchFamily="18" charset="0"/>
              </a:rPr>
              <a:t>用户输入</a:t>
            </a:r>
            <a:r>
              <a:rPr lang="en-US" altLang="zh-CN" sz="1400" b="1" dirty="0" smtClean="0">
                <a:latin typeface="Times New Roman" pitchFamily="18" charset="0"/>
              </a:rPr>
              <a:t>PW’</a:t>
            </a:r>
            <a:endParaRPr lang="en-US" altLang="zh-CN" sz="1400" b="1" dirty="0">
              <a:latin typeface="Times New Roman" pitchFamily="18" charset="0"/>
            </a:endParaRPr>
          </a:p>
        </p:txBody>
      </p:sp>
      <p:sp>
        <p:nvSpPr>
          <p:cNvPr id="54306" name="Text Box 34"/>
          <p:cNvSpPr txBox="1">
            <a:spLocks noChangeArrowheads="1"/>
          </p:cNvSpPr>
          <p:nvPr/>
        </p:nvSpPr>
        <p:spPr bwMode="auto">
          <a:xfrm>
            <a:off x="6012160" y="3399383"/>
            <a:ext cx="2735263" cy="461665"/>
          </a:xfrm>
          <a:prstGeom prst="rect">
            <a:avLst/>
          </a:prstGeom>
          <a:noFill/>
          <a:ln w="9525">
            <a:noFill/>
            <a:miter lim="800000"/>
          </a:ln>
        </p:spPr>
        <p:txBody>
          <a:bodyPr>
            <a:spAutoFit/>
          </a:bodyPr>
          <a:lstStyle/>
          <a:p>
            <a:pPr algn="ctr">
              <a:spcBef>
                <a:spcPct val="50000"/>
              </a:spcBef>
            </a:pPr>
            <a:r>
              <a:rPr lang="zh-CN" altLang="en-US" b="1" smtClean="0">
                <a:solidFill>
                  <a:srgbClr val="CC0000"/>
                </a:solidFill>
                <a:latin typeface="Times New Roman" pitchFamily="18" charset="0"/>
              </a:rPr>
              <a:t>加盐</a:t>
            </a:r>
            <a:r>
              <a:rPr lang="en-US" altLang="zh-CN" b="1" smtClean="0">
                <a:solidFill>
                  <a:srgbClr val="CC0000"/>
                </a:solidFill>
                <a:latin typeface="Times New Roman" pitchFamily="18" charset="0"/>
              </a:rPr>
              <a:t>Hash</a:t>
            </a:r>
            <a:r>
              <a:rPr lang="zh-CN" altLang="en-US" b="1" smtClean="0">
                <a:solidFill>
                  <a:srgbClr val="CC0000"/>
                </a:solidFill>
                <a:latin typeface="Times New Roman" pitchFamily="18" charset="0"/>
              </a:rPr>
              <a:t>口令</a:t>
            </a:r>
            <a:r>
              <a:rPr lang="zh-CN" altLang="en-US" b="1">
                <a:solidFill>
                  <a:srgbClr val="CC0000"/>
                </a:solidFill>
                <a:latin typeface="Times New Roman" pitchFamily="18" charset="0"/>
              </a:rPr>
              <a:t>表</a:t>
            </a:r>
            <a:endParaRPr lang="zh-CN" altLang="en-US" b="1">
              <a:solidFill>
                <a:srgbClr val="CC0000"/>
              </a:solidFill>
              <a:latin typeface="Times New Roman" pitchFamily="18" charset="0"/>
            </a:endParaRPr>
          </a:p>
        </p:txBody>
      </p:sp>
      <p:sp>
        <p:nvSpPr>
          <p:cNvPr id="54307" name="Rectangle 35"/>
          <p:cNvSpPr>
            <a:spLocks noChangeArrowheads="1"/>
          </p:cNvSpPr>
          <p:nvPr/>
        </p:nvSpPr>
        <p:spPr bwMode="auto">
          <a:xfrm>
            <a:off x="1042988" y="3789363"/>
            <a:ext cx="1225550" cy="576262"/>
          </a:xfrm>
          <a:prstGeom prst="rect">
            <a:avLst/>
          </a:prstGeom>
          <a:solidFill>
            <a:srgbClr val="FFFFFF"/>
          </a:solidFill>
          <a:ln w="9525">
            <a:solidFill>
              <a:schemeClr val="tx1"/>
            </a:solidFill>
            <a:miter lim="800000"/>
          </a:ln>
        </p:spPr>
        <p:txBody>
          <a:bodyPr wrap="none" anchor="ctr"/>
          <a:lstStyle/>
          <a:p>
            <a:pPr algn="ctr"/>
            <a:r>
              <a:rPr lang="zh-CN" altLang="en-US" sz="1400" b="1">
                <a:latin typeface="Times New Roman" pitchFamily="18" charset="0"/>
              </a:rPr>
              <a:t>用预定的</a:t>
            </a:r>
            <a:r>
              <a:rPr lang="en-US" altLang="zh-CN" sz="1400" b="1">
                <a:latin typeface="Times New Roman" pitchFamily="18" charset="0"/>
              </a:rPr>
              <a:t>Hash</a:t>
            </a:r>
            <a:endParaRPr lang="en-US" altLang="zh-CN" sz="1400" b="1">
              <a:latin typeface="Times New Roman" pitchFamily="18" charset="0"/>
            </a:endParaRPr>
          </a:p>
          <a:p>
            <a:pPr algn="ctr"/>
            <a:r>
              <a:rPr lang="zh-CN" altLang="en-US" sz="1400" b="1">
                <a:latin typeface="Times New Roman" pitchFamily="18" charset="0"/>
              </a:rPr>
              <a:t>函数计算</a:t>
            </a:r>
            <a:endParaRPr lang="zh-CN" altLang="en-US" sz="1400" b="1">
              <a:latin typeface="Times New Roman" pitchFamily="18" charset="0"/>
            </a:endParaRPr>
          </a:p>
        </p:txBody>
      </p:sp>
      <p:sp>
        <p:nvSpPr>
          <p:cNvPr id="54308" name="Line 36"/>
          <p:cNvSpPr>
            <a:spLocks noChangeShapeType="1"/>
          </p:cNvSpPr>
          <p:nvPr/>
        </p:nvSpPr>
        <p:spPr bwMode="auto">
          <a:xfrm>
            <a:off x="1619250" y="4365625"/>
            <a:ext cx="0" cy="431800"/>
          </a:xfrm>
          <a:prstGeom prst="line">
            <a:avLst/>
          </a:prstGeom>
          <a:noFill/>
          <a:ln w="9525">
            <a:solidFill>
              <a:schemeClr val="tx1"/>
            </a:solidFill>
            <a:round/>
            <a:tailEnd type="triangle" w="med" len="med"/>
          </a:ln>
        </p:spPr>
        <p:txBody>
          <a:bodyPr wrap="none" anchor="ctr"/>
          <a:lstStyle/>
          <a:p>
            <a:endParaRPr lang="zh-CN" altLang="en-US"/>
          </a:p>
        </p:txBody>
      </p:sp>
      <p:sp>
        <p:nvSpPr>
          <p:cNvPr id="54309" name="Text Box 37"/>
          <p:cNvSpPr txBox="1">
            <a:spLocks noChangeArrowheads="1"/>
          </p:cNvSpPr>
          <p:nvPr/>
        </p:nvSpPr>
        <p:spPr bwMode="auto">
          <a:xfrm>
            <a:off x="1835150" y="4508500"/>
            <a:ext cx="1152525" cy="338554"/>
          </a:xfrm>
          <a:prstGeom prst="rect">
            <a:avLst/>
          </a:prstGeom>
          <a:noFill/>
          <a:ln w="9525">
            <a:noFill/>
            <a:miter lim="800000"/>
          </a:ln>
        </p:spPr>
        <p:txBody>
          <a:bodyPr>
            <a:spAutoFit/>
          </a:bodyPr>
          <a:lstStyle/>
          <a:p>
            <a:pPr>
              <a:spcBef>
                <a:spcPct val="50000"/>
              </a:spcBef>
            </a:pPr>
            <a:r>
              <a:rPr lang="en-US" altLang="zh-CN" sz="1400" b="1" dirty="0" smtClean="0">
                <a:latin typeface="Times New Roman" pitchFamily="18" charset="0"/>
              </a:rPr>
              <a:t>H(PW’+</a:t>
            </a:r>
            <a:r>
              <a:rPr lang="en-US" altLang="zh-CN" sz="1600" b="1" dirty="0">
                <a:solidFill>
                  <a:srgbClr val="C00000"/>
                </a:solidFill>
                <a:latin typeface="Times New Roman" pitchFamily="18" charset="0"/>
              </a:rPr>
              <a:t>R</a:t>
            </a:r>
            <a:r>
              <a:rPr lang="en-US" altLang="zh-CN" sz="1400" b="1" dirty="0">
                <a:latin typeface="Times New Roman" pitchFamily="18" charset="0"/>
              </a:rPr>
              <a:t>)</a:t>
            </a:r>
            <a:endParaRPr lang="en-US" altLang="zh-CN" sz="1400" b="1" dirty="0">
              <a:latin typeface="Times New Roman" pitchFamily="18" charset="0"/>
            </a:endParaRPr>
          </a:p>
        </p:txBody>
      </p:sp>
      <p:sp>
        <p:nvSpPr>
          <p:cNvPr id="54310" name="Text Box 38"/>
          <p:cNvSpPr txBox="1">
            <a:spLocks noChangeArrowheads="1"/>
          </p:cNvSpPr>
          <p:nvPr/>
        </p:nvSpPr>
        <p:spPr bwMode="auto">
          <a:xfrm>
            <a:off x="4716463" y="4508500"/>
            <a:ext cx="11525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H(PW+R)</a:t>
            </a:r>
            <a:endParaRPr lang="en-US" altLang="zh-CN" sz="1400" b="1">
              <a:latin typeface="Times New Roman" pitchFamily="18" charset="0"/>
            </a:endParaRPr>
          </a:p>
        </p:txBody>
      </p:sp>
      <p:sp>
        <p:nvSpPr>
          <p:cNvPr id="54311" name="Text Box 39"/>
          <p:cNvSpPr txBox="1">
            <a:spLocks noChangeArrowheads="1"/>
          </p:cNvSpPr>
          <p:nvPr/>
        </p:nvSpPr>
        <p:spPr bwMode="auto">
          <a:xfrm>
            <a:off x="5219700" y="3716338"/>
            <a:ext cx="504825" cy="304800"/>
          </a:xfrm>
          <a:prstGeom prst="rect">
            <a:avLst/>
          </a:prstGeom>
          <a:noFill/>
          <a:ln w="9525">
            <a:noFill/>
            <a:miter lim="800000"/>
          </a:ln>
        </p:spPr>
        <p:txBody>
          <a:bodyPr>
            <a:spAutoFit/>
          </a:bodyPr>
          <a:lstStyle/>
          <a:p>
            <a:pPr>
              <a:spcBef>
                <a:spcPct val="50000"/>
              </a:spcBef>
            </a:pPr>
            <a:r>
              <a:rPr lang="en-US" altLang="zh-CN" sz="1400" b="1">
                <a:latin typeface="Times New Roman" pitchFamily="18" charset="0"/>
              </a:rPr>
              <a:t>ID</a:t>
            </a:r>
            <a:endParaRPr lang="en-US" altLang="zh-CN" sz="1400" b="1">
              <a:latin typeface="Times New Roman" pitchFamily="18" charset="0"/>
            </a:endParaRPr>
          </a:p>
        </p:txBody>
      </p:sp>
      <p:sp>
        <p:nvSpPr>
          <p:cNvPr id="54312" name="Line 40"/>
          <p:cNvSpPr>
            <a:spLocks noChangeShapeType="1"/>
          </p:cNvSpPr>
          <p:nvPr/>
        </p:nvSpPr>
        <p:spPr bwMode="auto">
          <a:xfrm flipH="1">
            <a:off x="3851275" y="4797425"/>
            <a:ext cx="2233613" cy="0"/>
          </a:xfrm>
          <a:prstGeom prst="line">
            <a:avLst/>
          </a:prstGeom>
          <a:noFill/>
          <a:ln w="9525">
            <a:solidFill>
              <a:schemeClr val="tx1"/>
            </a:solidFill>
            <a:round/>
            <a:tailEnd type="triangle" w="med" len="med"/>
          </a:ln>
        </p:spPr>
        <p:txBody>
          <a:bodyPr wrap="none" anchor="ctr"/>
          <a:lstStyle/>
          <a:p>
            <a:endParaRPr lang="zh-CN" altLang="en-US"/>
          </a:p>
        </p:txBody>
      </p:sp>
      <p:sp>
        <p:nvSpPr>
          <p:cNvPr id="54313" name="Line 41"/>
          <p:cNvSpPr>
            <a:spLocks noChangeShapeType="1"/>
          </p:cNvSpPr>
          <p:nvPr/>
        </p:nvSpPr>
        <p:spPr bwMode="auto">
          <a:xfrm flipV="1">
            <a:off x="5724525" y="4508500"/>
            <a:ext cx="0" cy="288925"/>
          </a:xfrm>
          <a:prstGeom prst="line">
            <a:avLst/>
          </a:prstGeom>
          <a:noFill/>
          <a:ln w="9525">
            <a:solidFill>
              <a:schemeClr val="tx1"/>
            </a:solidFill>
            <a:round/>
          </a:ln>
        </p:spPr>
        <p:txBody>
          <a:bodyPr wrap="none" anchor="ctr"/>
          <a:lstStyle/>
          <a:p>
            <a:endParaRPr lang="zh-CN" altLang="en-US"/>
          </a:p>
        </p:txBody>
      </p:sp>
      <p:sp>
        <p:nvSpPr>
          <p:cNvPr id="54314" name="Line 42"/>
          <p:cNvSpPr>
            <a:spLocks noChangeShapeType="1"/>
          </p:cNvSpPr>
          <p:nvPr/>
        </p:nvSpPr>
        <p:spPr bwMode="auto">
          <a:xfrm flipH="1">
            <a:off x="2484438" y="4508500"/>
            <a:ext cx="3240087" cy="0"/>
          </a:xfrm>
          <a:prstGeom prst="line">
            <a:avLst/>
          </a:prstGeom>
          <a:noFill/>
          <a:ln w="9525">
            <a:solidFill>
              <a:schemeClr val="tx1"/>
            </a:solidFill>
            <a:round/>
          </a:ln>
        </p:spPr>
        <p:txBody>
          <a:bodyPr wrap="none" anchor="ctr"/>
          <a:lstStyle/>
          <a:p>
            <a:endParaRPr lang="zh-CN" altLang="en-US"/>
          </a:p>
        </p:txBody>
      </p:sp>
      <p:sp>
        <p:nvSpPr>
          <p:cNvPr id="54315" name="Line 43"/>
          <p:cNvSpPr>
            <a:spLocks noChangeShapeType="1"/>
          </p:cNvSpPr>
          <p:nvPr/>
        </p:nvSpPr>
        <p:spPr bwMode="auto">
          <a:xfrm>
            <a:off x="2484438" y="4149725"/>
            <a:ext cx="0" cy="358775"/>
          </a:xfrm>
          <a:prstGeom prst="line">
            <a:avLst/>
          </a:prstGeom>
          <a:noFill/>
          <a:ln w="9525">
            <a:solidFill>
              <a:schemeClr val="tx1"/>
            </a:solidFill>
            <a:round/>
          </a:ln>
        </p:spPr>
        <p:txBody>
          <a:bodyPr wrap="none" anchor="ctr"/>
          <a:lstStyle/>
          <a:p>
            <a:endParaRPr lang="zh-CN" altLang="en-US"/>
          </a:p>
        </p:txBody>
      </p:sp>
      <p:sp>
        <p:nvSpPr>
          <p:cNvPr id="54316" name="Line 44"/>
          <p:cNvSpPr>
            <a:spLocks noChangeShapeType="1"/>
          </p:cNvSpPr>
          <p:nvPr/>
        </p:nvSpPr>
        <p:spPr bwMode="auto">
          <a:xfrm flipH="1">
            <a:off x="2268538" y="4149725"/>
            <a:ext cx="215900" cy="0"/>
          </a:xfrm>
          <a:prstGeom prst="line">
            <a:avLst/>
          </a:prstGeom>
          <a:noFill/>
          <a:ln w="9525">
            <a:solidFill>
              <a:schemeClr val="tx1"/>
            </a:solidFill>
            <a:round/>
            <a:tailEnd type="triangle" w="med" len="med"/>
          </a:ln>
        </p:spPr>
        <p:txBody>
          <a:bodyPr wrap="none" anchor="ctr"/>
          <a:lstStyle/>
          <a:p>
            <a:endParaRPr lang="zh-CN" altLang="en-US"/>
          </a:p>
        </p:txBody>
      </p:sp>
      <p:sp>
        <p:nvSpPr>
          <p:cNvPr id="54317" name="Text Box 45"/>
          <p:cNvSpPr txBox="1">
            <a:spLocks noChangeArrowheads="1"/>
          </p:cNvSpPr>
          <p:nvPr/>
        </p:nvSpPr>
        <p:spPr bwMode="auto">
          <a:xfrm>
            <a:off x="5076825" y="4221163"/>
            <a:ext cx="504825" cy="369332"/>
          </a:xfrm>
          <a:prstGeom prst="rect">
            <a:avLst/>
          </a:prstGeom>
          <a:noFill/>
          <a:ln w="9525">
            <a:noFill/>
            <a:miter lim="800000"/>
          </a:ln>
        </p:spPr>
        <p:txBody>
          <a:bodyPr>
            <a:spAutoFit/>
          </a:bodyPr>
          <a:lstStyle/>
          <a:p>
            <a:pPr>
              <a:spcBef>
                <a:spcPct val="50000"/>
              </a:spcBef>
            </a:pPr>
            <a:r>
              <a:rPr lang="en-US" altLang="zh-CN" sz="1800" b="1">
                <a:solidFill>
                  <a:srgbClr val="C00000"/>
                </a:solidFill>
                <a:latin typeface="Times New Roman" pitchFamily="18" charset="0"/>
              </a:rPr>
              <a:t>R</a:t>
            </a:r>
            <a:endParaRPr lang="en-US" altLang="zh-CN" sz="1800" b="1">
              <a:solidFill>
                <a:srgbClr val="C00000"/>
              </a:solidFill>
              <a:latin typeface="Times New Roman" pitchFamily="18" charset="0"/>
            </a:endParaRPr>
          </a:p>
        </p:txBody>
      </p:sp>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63930" y="3307276"/>
            <a:ext cx="5715861" cy="2215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矩形 39"/>
          <p:cNvSpPr/>
          <p:nvPr/>
        </p:nvSpPr>
        <p:spPr>
          <a:xfrm>
            <a:off x="1259632" y="5572140"/>
            <a:ext cx="7098582" cy="1200329"/>
          </a:xfrm>
          <a:prstGeom prst="rect">
            <a:avLst/>
          </a:prstGeom>
          <a:solidFill>
            <a:srgbClr val="FFFF00"/>
          </a:solidFill>
          <a:ln>
            <a:solidFill>
              <a:srgbClr val="FFFF00"/>
            </a:solidFill>
          </a:ln>
        </p:spPr>
        <p:txBody>
          <a:bodyPr wrap="square">
            <a:spAutoFit/>
          </a:bodyPr>
          <a:lstStyle/>
          <a:p>
            <a:pPr eaLnBrk="1" hangingPunct="1"/>
            <a:r>
              <a:rPr lang="zh-CN" altLang="en-US" b="1" smtClean="0">
                <a:latin typeface="宋体" pitchFamily="2" charset="-122"/>
              </a:rPr>
              <a:t>伪加长口令：</a:t>
            </a:r>
            <a:endParaRPr lang="en-US" altLang="zh-CN" b="1" smtClean="0">
              <a:latin typeface="宋体" pitchFamily="2" charset="-122"/>
            </a:endParaRPr>
          </a:p>
          <a:p>
            <a:pPr eaLnBrk="1" hangingPunct="1"/>
            <a:r>
              <a:rPr lang="zh-CN" altLang="en-US" b="1" smtClean="0">
                <a:latin typeface="宋体" pitchFamily="2" charset="-122"/>
              </a:rPr>
              <a:t>口令本身没加长，仅加长认证报文中口令长度</a:t>
            </a:r>
            <a:endParaRPr lang="en-US" altLang="zh-CN" b="1" smtClean="0">
              <a:latin typeface="宋体" pitchFamily="2" charset="-122"/>
            </a:endParaRPr>
          </a:p>
          <a:p>
            <a:pPr eaLnBrk="1" hangingPunct="1"/>
            <a:r>
              <a:rPr lang="zh-CN" altLang="en-US" b="1" smtClean="0">
                <a:latin typeface="宋体" pitchFamily="2" charset="-122"/>
              </a:rPr>
              <a:t>构造</a:t>
            </a:r>
            <a:r>
              <a:rPr lang="en-US" altLang="zh-CN" b="1" smtClean="0">
                <a:latin typeface="宋体" pitchFamily="2" charset="-122"/>
              </a:rPr>
              <a:t>PW+R</a:t>
            </a:r>
            <a:r>
              <a:rPr lang="zh-CN" altLang="en-US" b="1" smtClean="0">
                <a:latin typeface="宋体" pitchFamily="2" charset="-122"/>
              </a:rPr>
              <a:t>哈希表困难（表大，</a:t>
            </a:r>
            <a:r>
              <a:rPr lang="en-US" altLang="zh-CN" b="1" smtClean="0">
                <a:latin typeface="宋体" pitchFamily="2" charset="-122"/>
              </a:rPr>
              <a:t>R</a:t>
            </a:r>
            <a:r>
              <a:rPr lang="zh-CN" altLang="en-US" b="1" smtClean="0">
                <a:latin typeface="宋体" pitchFamily="2" charset="-122"/>
              </a:rPr>
              <a:t>随机）</a:t>
            </a:r>
            <a:endParaRPr lang="en-US" altLang="zh-CN" b="1">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mtClean="0"/>
              <a:t>在登录过程中加入不确定因素，使每次登录过程中传送的信息都不相同</a:t>
            </a:r>
            <a:endParaRPr lang="en-US" altLang="zh-CN" smtClean="0"/>
          </a:p>
          <a:p>
            <a:r>
              <a:rPr lang="zh-CN" altLang="en-US" smtClean="0"/>
              <a:t>确定</a:t>
            </a:r>
            <a:r>
              <a:rPr lang="zh-CN" altLang="en-US"/>
              <a:t>口令的方法：</a:t>
            </a:r>
            <a:r>
              <a:rPr lang="zh-CN" altLang="en-US" smtClean="0"/>
              <a:t> </a:t>
            </a:r>
            <a:endParaRPr lang="zh-CN" altLang="en-US" smtClean="0"/>
          </a:p>
          <a:p>
            <a:pPr lvl="1"/>
            <a:r>
              <a:rPr lang="zh-CN" altLang="en-US" smtClean="0"/>
              <a:t>口令序列</a:t>
            </a:r>
            <a:endParaRPr lang="zh-CN" altLang="en-US" smtClean="0"/>
          </a:p>
          <a:p>
            <a:pPr lvl="1"/>
            <a:r>
              <a:rPr lang="zh-CN" altLang="en-US" smtClean="0"/>
              <a:t>挑战</a:t>
            </a:r>
            <a:r>
              <a:rPr lang="en-US" altLang="zh-CN" smtClean="0"/>
              <a:t>/</a:t>
            </a:r>
            <a:r>
              <a:rPr lang="zh-CN" altLang="en-US" smtClean="0"/>
              <a:t>回答</a:t>
            </a:r>
            <a:endParaRPr lang="zh-CN" altLang="en-US" smtClean="0"/>
          </a:p>
          <a:p>
            <a:pPr lvl="1"/>
            <a:r>
              <a:rPr lang="zh-CN" altLang="en-US"/>
              <a:t>时间</a:t>
            </a:r>
            <a:r>
              <a:rPr lang="zh-CN" altLang="en-US" smtClean="0"/>
              <a:t>戳</a:t>
            </a:r>
            <a:endParaRPr lang="zh-CN" altLang="en-US" smtClean="0"/>
          </a:p>
        </p:txBody>
      </p:sp>
      <p:sp>
        <p:nvSpPr>
          <p:cNvPr id="3" name="标题 2"/>
          <p:cNvSpPr>
            <a:spLocks noGrp="1"/>
          </p:cNvSpPr>
          <p:nvPr>
            <p:ph type="title"/>
          </p:nvPr>
        </p:nvSpPr>
        <p:spPr/>
        <p:txBody>
          <a:bodyPr/>
          <a:lstStyle/>
          <a:p>
            <a:r>
              <a:rPr lang="zh-CN" altLang="en-US" smtClean="0"/>
              <a:t>对抗重放攻击</a:t>
            </a:r>
            <a:r>
              <a:rPr lang="en-US" altLang="zh-CN" smtClean="0"/>
              <a:t>——</a:t>
            </a:r>
            <a:r>
              <a:rPr lang="zh-CN" altLang="en-US" smtClean="0"/>
              <a:t>一次性口令 </a:t>
            </a:r>
            <a:endParaRPr lang="zh-CN" altLang="en-US"/>
          </a:p>
        </p:txBody>
      </p:sp>
    </p:spTree>
  </p:cSld>
  <p:clrMapOvr>
    <a:masterClrMapping/>
  </p:clrMapOvr>
  <p:transition spd="slow">
    <p:pull/>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挑战</a:t>
            </a:r>
            <a:r>
              <a:rPr lang="en-US" altLang="zh-CN" smtClean="0"/>
              <a:t>/</a:t>
            </a:r>
            <a:r>
              <a:rPr lang="zh-CN" altLang="en-US" smtClean="0"/>
              <a:t>回答</a:t>
            </a:r>
            <a:endParaRPr lang="zh-CN" altLang="en-US"/>
          </a:p>
        </p:txBody>
      </p:sp>
      <p:grpSp>
        <p:nvGrpSpPr>
          <p:cNvPr id="5" name="组合 4"/>
          <p:cNvGrpSpPr/>
          <p:nvPr/>
        </p:nvGrpSpPr>
        <p:grpSpPr>
          <a:xfrm>
            <a:off x="1187548" y="2276872"/>
            <a:ext cx="6408788" cy="2593008"/>
            <a:chOff x="2051000" y="2084338"/>
            <a:chExt cx="6408788" cy="2593008"/>
          </a:xfrm>
        </p:grpSpPr>
        <p:sp>
          <p:nvSpPr>
            <p:cNvPr id="6" name="Rectangle 5"/>
            <p:cNvSpPr>
              <a:spLocks noChangeArrowheads="1"/>
            </p:cNvSpPr>
            <p:nvPr/>
          </p:nvSpPr>
          <p:spPr bwMode="auto">
            <a:xfrm>
              <a:off x="2627313" y="2446338"/>
              <a:ext cx="1871662" cy="1051718"/>
            </a:xfrm>
            <a:prstGeom prst="rect">
              <a:avLst/>
            </a:prstGeom>
            <a:solidFill>
              <a:srgbClr val="FFFFFF"/>
            </a:solidFill>
            <a:ln w="9525">
              <a:solidFill>
                <a:schemeClr val="tx1"/>
              </a:solidFill>
              <a:miter lim="800000"/>
            </a:ln>
          </p:spPr>
          <p:txBody>
            <a:bodyPr wrap="none" anchor="ctr"/>
            <a:lstStyle/>
            <a:p>
              <a:pPr algn="ctr"/>
              <a:r>
                <a:rPr lang="zh-CN" altLang="en-US" sz="1800" b="1">
                  <a:latin typeface="Times New Roman" pitchFamily="18" charset="0"/>
                </a:rPr>
                <a:t>客户端</a:t>
              </a:r>
              <a:endParaRPr lang="zh-CN" altLang="en-US" sz="1800" b="1">
                <a:latin typeface="Times New Roman" pitchFamily="18" charset="0"/>
              </a:endParaRPr>
            </a:p>
          </p:txBody>
        </p:sp>
        <p:sp>
          <p:nvSpPr>
            <p:cNvPr id="7" name="Rectangle 6"/>
            <p:cNvSpPr>
              <a:spLocks noChangeArrowheads="1"/>
            </p:cNvSpPr>
            <p:nvPr/>
          </p:nvSpPr>
          <p:spPr bwMode="auto">
            <a:xfrm>
              <a:off x="6588125" y="2349500"/>
              <a:ext cx="1871663" cy="1368425"/>
            </a:xfrm>
            <a:prstGeom prst="rect">
              <a:avLst/>
            </a:prstGeom>
            <a:solidFill>
              <a:srgbClr val="FFFFFF"/>
            </a:solidFill>
            <a:ln w="9525">
              <a:solidFill>
                <a:schemeClr val="tx1"/>
              </a:solidFill>
              <a:miter lim="800000"/>
            </a:ln>
          </p:spPr>
          <p:txBody>
            <a:bodyPr wrap="none" anchor="ctr"/>
            <a:lstStyle/>
            <a:p>
              <a:pPr algn="ctr"/>
              <a:r>
                <a:rPr lang="zh-CN" altLang="en-US" sz="1800" b="1" smtClean="0">
                  <a:latin typeface="Times New Roman" pitchFamily="18" charset="0"/>
                </a:rPr>
                <a:t>认证</a:t>
              </a:r>
              <a:endParaRPr lang="en-US" altLang="zh-CN" sz="1800" b="1" smtClean="0">
                <a:latin typeface="Times New Roman" pitchFamily="18" charset="0"/>
              </a:endParaRPr>
            </a:p>
            <a:p>
              <a:pPr algn="ctr"/>
              <a:r>
                <a:rPr lang="zh-CN" altLang="en-US" sz="1800" b="1" smtClean="0">
                  <a:latin typeface="Times New Roman" pitchFamily="18" charset="0"/>
                </a:rPr>
                <a:t>服务器</a:t>
              </a:r>
              <a:endParaRPr lang="en-US" altLang="zh-CN" sz="1800" b="1" smtClean="0">
                <a:latin typeface="Times New Roman" pitchFamily="18" charset="0"/>
              </a:endParaRPr>
            </a:p>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8" name="Rectangle 7"/>
            <p:cNvSpPr>
              <a:spLocks noChangeArrowheads="1"/>
            </p:cNvSpPr>
            <p:nvPr/>
          </p:nvSpPr>
          <p:spPr bwMode="auto">
            <a:xfrm>
              <a:off x="2627313" y="4101084"/>
              <a:ext cx="1871662" cy="576262"/>
            </a:xfrm>
            <a:prstGeom prst="rect">
              <a:avLst/>
            </a:prstGeom>
            <a:solidFill>
              <a:srgbClr val="FFFFFF"/>
            </a:solidFill>
            <a:ln w="9525">
              <a:solidFill>
                <a:schemeClr val="tx1"/>
              </a:solidFill>
              <a:miter lim="800000"/>
            </a:ln>
          </p:spPr>
          <p:txBody>
            <a:bodyPr wrap="none" anchor="ctr"/>
            <a:lstStyle/>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9" name="Line 10"/>
            <p:cNvSpPr>
              <a:spLocks noChangeShapeType="1"/>
            </p:cNvSpPr>
            <p:nvPr/>
          </p:nvSpPr>
          <p:spPr bwMode="auto">
            <a:xfrm flipV="1">
              <a:off x="4500563" y="2614613"/>
              <a:ext cx="2087561" cy="0"/>
            </a:xfrm>
            <a:prstGeom prst="line">
              <a:avLst/>
            </a:prstGeom>
            <a:noFill/>
            <a:ln w="9525">
              <a:solidFill>
                <a:schemeClr val="tx1"/>
              </a:solidFill>
              <a:round/>
              <a:tailEnd type="triangle" w="med" len="med"/>
            </a:ln>
          </p:spPr>
          <p:txBody>
            <a:bodyPr/>
            <a:lstStyle/>
            <a:p>
              <a:endParaRPr lang="zh-CN" altLang="en-US" sz="2800"/>
            </a:p>
          </p:txBody>
        </p:sp>
        <p:sp>
          <p:nvSpPr>
            <p:cNvPr id="10" name="Text Box 11"/>
            <p:cNvSpPr txBox="1">
              <a:spLocks noChangeArrowheads="1"/>
            </p:cNvSpPr>
            <p:nvPr/>
          </p:nvSpPr>
          <p:spPr bwMode="auto">
            <a:xfrm>
              <a:off x="4788024" y="2278063"/>
              <a:ext cx="1512764" cy="369332"/>
            </a:xfrm>
            <a:prstGeom prst="rect">
              <a:avLst/>
            </a:prstGeom>
            <a:noFill/>
            <a:ln w="9525">
              <a:noFill/>
              <a:miter lim="800000"/>
            </a:ln>
          </p:spPr>
          <p:txBody>
            <a:bodyPr wrap="square">
              <a:spAutoFit/>
            </a:bodyPr>
            <a:lstStyle/>
            <a:p>
              <a:pPr algn="ctr">
                <a:spcBef>
                  <a:spcPct val="50000"/>
                </a:spcBef>
              </a:pPr>
              <a:r>
                <a:rPr lang="en-US" altLang="zh-CN" sz="1800" b="1" smtClean="0">
                  <a:latin typeface="Times New Roman" pitchFamily="18" charset="0"/>
                </a:rPr>
                <a:t>request</a:t>
              </a:r>
              <a:endParaRPr lang="zh-CN" altLang="en-US" sz="1800" b="1">
                <a:latin typeface="Times New Roman" pitchFamily="18" charset="0"/>
              </a:endParaRPr>
            </a:p>
          </p:txBody>
        </p:sp>
        <p:sp>
          <p:nvSpPr>
            <p:cNvPr id="11" name="Line 12"/>
            <p:cNvSpPr>
              <a:spLocks noChangeShapeType="1"/>
            </p:cNvSpPr>
            <p:nvPr/>
          </p:nvSpPr>
          <p:spPr bwMode="auto">
            <a:xfrm flipH="1">
              <a:off x="4500563" y="2997200"/>
              <a:ext cx="2087562" cy="0"/>
            </a:xfrm>
            <a:prstGeom prst="line">
              <a:avLst/>
            </a:prstGeom>
            <a:noFill/>
            <a:ln w="9525">
              <a:solidFill>
                <a:schemeClr val="tx1"/>
              </a:solidFill>
              <a:round/>
              <a:tailEnd type="triangle" w="med" len="med"/>
            </a:ln>
          </p:spPr>
          <p:txBody>
            <a:bodyPr/>
            <a:lstStyle/>
            <a:p>
              <a:endParaRPr lang="zh-CN" altLang="en-US" sz="2800"/>
            </a:p>
          </p:txBody>
        </p:sp>
        <p:sp>
          <p:nvSpPr>
            <p:cNvPr id="12" name="Text Box 13"/>
            <p:cNvSpPr txBox="1">
              <a:spLocks noChangeArrowheads="1"/>
            </p:cNvSpPr>
            <p:nvPr/>
          </p:nvSpPr>
          <p:spPr bwMode="auto">
            <a:xfrm>
              <a:off x="4788024" y="2660402"/>
              <a:ext cx="1511300" cy="369332"/>
            </a:xfrm>
            <a:prstGeom prst="rect">
              <a:avLst/>
            </a:prstGeom>
            <a:noFill/>
            <a:ln w="9525">
              <a:noFill/>
              <a:miter lim="800000"/>
            </a:ln>
          </p:spPr>
          <p:txBody>
            <a:bodyPr>
              <a:spAutoFit/>
            </a:bodyPr>
            <a:lstStyle/>
            <a:p>
              <a:pPr algn="ctr">
                <a:spcBef>
                  <a:spcPct val="50000"/>
                </a:spcBef>
              </a:pPr>
              <a:r>
                <a:rPr lang="zh-CN" altLang="en-US" sz="1800" b="1" smtClean="0">
                  <a:latin typeface="Times New Roman" pitchFamily="18" charset="0"/>
                </a:rPr>
                <a:t>随机数</a:t>
              </a:r>
              <a:r>
                <a:rPr lang="en-US" altLang="zh-CN" sz="1800" b="1" smtClean="0">
                  <a:latin typeface="Times New Roman" pitchFamily="18" charset="0"/>
                </a:rPr>
                <a:t>R</a:t>
              </a:r>
              <a:endParaRPr lang="zh-CN" altLang="en-US" sz="1800" b="1">
                <a:latin typeface="Times New Roman" pitchFamily="18" charset="0"/>
              </a:endParaRPr>
            </a:p>
          </p:txBody>
        </p:sp>
        <p:sp>
          <p:nvSpPr>
            <p:cNvPr id="13" name="Line 16"/>
            <p:cNvSpPr>
              <a:spLocks noChangeShapeType="1"/>
            </p:cNvSpPr>
            <p:nvPr/>
          </p:nvSpPr>
          <p:spPr bwMode="auto">
            <a:xfrm>
              <a:off x="3347864" y="3501010"/>
              <a:ext cx="0" cy="600074"/>
            </a:xfrm>
            <a:prstGeom prst="line">
              <a:avLst/>
            </a:prstGeom>
            <a:noFill/>
            <a:ln w="9525">
              <a:solidFill>
                <a:schemeClr val="tx1"/>
              </a:solidFill>
              <a:round/>
              <a:tailEnd type="triangle" w="med" len="med"/>
            </a:ln>
          </p:spPr>
          <p:txBody>
            <a:bodyPr/>
            <a:lstStyle/>
            <a:p>
              <a:endParaRPr lang="zh-CN" altLang="en-US" sz="2800"/>
            </a:p>
          </p:txBody>
        </p:sp>
        <p:sp>
          <p:nvSpPr>
            <p:cNvPr id="14" name="Line 18"/>
            <p:cNvSpPr>
              <a:spLocks noChangeShapeType="1"/>
            </p:cNvSpPr>
            <p:nvPr/>
          </p:nvSpPr>
          <p:spPr bwMode="auto">
            <a:xfrm flipV="1">
              <a:off x="3635375" y="3501008"/>
              <a:ext cx="0" cy="600075"/>
            </a:xfrm>
            <a:prstGeom prst="line">
              <a:avLst/>
            </a:prstGeom>
            <a:noFill/>
            <a:ln w="9525">
              <a:solidFill>
                <a:schemeClr val="tx1"/>
              </a:solidFill>
              <a:round/>
              <a:tailEnd type="triangle" w="med" len="med"/>
            </a:ln>
          </p:spPr>
          <p:txBody>
            <a:bodyPr/>
            <a:lstStyle/>
            <a:p>
              <a:endParaRPr lang="zh-CN" altLang="en-US" sz="2800"/>
            </a:p>
          </p:txBody>
        </p:sp>
        <p:sp>
          <p:nvSpPr>
            <p:cNvPr id="15" name="Text Box 19"/>
            <p:cNvSpPr txBox="1">
              <a:spLocks noChangeArrowheads="1"/>
            </p:cNvSpPr>
            <p:nvPr/>
          </p:nvSpPr>
          <p:spPr bwMode="auto">
            <a:xfrm>
              <a:off x="3708400" y="3667696"/>
              <a:ext cx="1654968" cy="369332"/>
            </a:xfrm>
            <a:prstGeom prst="rect">
              <a:avLst/>
            </a:prstGeom>
            <a:noFill/>
            <a:ln w="9525">
              <a:noFill/>
              <a:miter lim="800000"/>
            </a:ln>
          </p:spPr>
          <p:txBody>
            <a:bodyPr wrap="square">
              <a:spAutoFit/>
            </a:bodyPr>
            <a:lstStyle/>
            <a:p>
              <a:pPr>
                <a:spcBef>
                  <a:spcPct val="50000"/>
                </a:spcBef>
              </a:pPr>
              <a:r>
                <a:rPr lang="zh-CN" altLang="en-US" sz="1800" b="1" smtClean="0">
                  <a:latin typeface="Times New Roman" pitchFamily="18" charset="0"/>
                </a:rPr>
                <a:t>产生</a:t>
              </a:r>
              <a:r>
                <a:rPr lang="zh-CN" altLang="en-US" sz="1800" b="1">
                  <a:latin typeface="Times New Roman" pitchFamily="18" charset="0"/>
                </a:rPr>
                <a:t>本次口令</a:t>
              </a:r>
              <a:endParaRPr lang="zh-CN" altLang="en-US" sz="1800" b="1">
                <a:latin typeface="Times New Roman" pitchFamily="18" charset="0"/>
              </a:endParaRPr>
            </a:p>
          </p:txBody>
        </p:sp>
        <p:sp>
          <p:nvSpPr>
            <p:cNvPr id="16" name="Line 20"/>
            <p:cNvSpPr>
              <a:spLocks noChangeShapeType="1"/>
            </p:cNvSpPr>
            <p:nvPr/>
          </p:nvSpPr>
          <p:spPr bwMode="auto">
            <a:xfrm>
              <a:off x="4500563" y="3430588"/>
              <a:ext cx="2087562" cy="0"/>
            </a:xfrm>
            <a:prstGeom prst="line">
              <a:avLst/>
            </a:prstGeom>
            <a:noFill/>
            <a:ln w="9525">
              <a:solidFill>
                <a:schemeClr val="tx1"/>
              </a:solidFill>
              <a:round/>
              <a:tailEnd type="triangle" w="med" len="med"/>
            </a:ln>
          </p:spPr>
          <p:txBody>
            <a:bodyPr/>
            <a:lstStyle/>
            <a:p>
              <a:endParaRPr lang="zh-CN" altLang="en-US" sz="2800"/>
            </a:p>
          </p:txBody>
        </p:sp>
        <p:sp>
          <p:nvSpPr>
            <p:cNvPr id="17" name="Text Box 21"/>
            <p:cNvSpPr txBox="1">
              <a:spLocks noChangeArrowheads="1"/>
            </p:cNvSpPr>
            <p:nvPr/>
          </p:nvSpPr>
          <p:spPr bwMode="auto">
            <a:xfrm>
              <a:off x="4789488" y="3082856"/>
              <a:ext cx="1511300" cy="369332"/>
            </a:xfrm>
            <a:prstGeom prst="rect">
              <a:avLst/>
            </a:prstGeom>
            <a:noFill/>
            <a:ln w="9525">
              <a:noFill/>
              <a:miter lim="800000"/>
            </a:ln>
          </p:spPr>
          <p:txBody>
            <a:bodyPr>
              <a:spAutoFit/>
            </a:bodyPr>
            <a:lstStyle/>
            <a:p>
              <a:pPr algn="ctr">
                <a:spcBef>
                  <a:spcPct val="50000"/>
                </a:spcBef>
              </a:pPr>
              <a:r>
                <a:rPr lang="en-US" altLang="zh-CN" sz="1800" b="1" smtClean="0">
                  <a:latin typeface="Times New Roman" pitchFamily="18" charset="0"/>
                </a:rPr>
                <a:t>h</a:t>
              </a:r>
              <a:endParaRPr lang="zh-CN" altLang="en-US" sz="1800" b="1">
                <a:latin typeface="Times New Roman" pitchFamily="18" charset="0"/>
              </a:endParaRPr>
            </a:p>
          </p:txBody>
        </p:sp>
        <p:sp>
          <p:nvSpPr>
            <p:cNvPr id="18" name="Line 8"/>
            <p:cNvSpPr>
              <a:spLocks noChangeShapeType="1"/>
            </p:cNvSpPr>
            <p:nvPr/>
          </p:nvSpPr>
          <p:spPr bwMode="auto">
            <a:xfrm>
              <a:off x="3563888" y="2109168"/>
              <a:ext cx="0" cy="239712"/>
            </a:xfrm>
            <a:prstGeom prst="line">
              <a:avLst/>
            </a:prstGeom>
            <a:noFill/>
            <a:ln w="9525">
              <a:solidFill>
                <a:schemeClr val="tx1"/>
              </a:solidFill>
              <a:round/>
              <a:tailEnd type="triangle" w="med" len="med"/>
            </a:ln>
          </p:spPr>
          <p:txBody>
            <a:bodyPr/>
            <a:lstStyle/>
            <a:p>
              <a:endParaRPr lang="zh-CN" altLang="en-US" sz="2800"/>
            </a:p>
          </p:txBody>
        </p:sp>
        <p:sp>
          <p:nvSpPr>
            <p:cNvPr id="19" name="Text Box 9"/>
            <p:cNvSpPr txBox="1">
              <a:spLocks noChangeArrowheads="1"/>
            </p:cNvSpPr>
            <p:nvPr/>
          </p:nvSpPr>
          <p:spPr bwMode="auto">
            <a:xfrm>
              <a:off x="2051000" y="2084338"/>
              <a:ext cx="1512888" cy="369332"/>
            </a:xfrm>
            <a:prstGeom prst="rect">
              <a:avLst/>
            </a:prstGeom>
            <a:noFill/>
            <a:ln w="9525">
              <a:noFill/>
              <a:miter lim="800000"/>
            </a:ln>
          </p:spPr>
          <p:txBody>
            <a:bodyPr>
              <a:spAutoFit/>
            </a:bodyPr>
            <a:lstStyle/>
            <a:p>
              <a:pPr algn="ctr">
                <a:spcBef>
                  <a:spcPct val="50000"/>
                </a:spcBef>
              </a:pPr>
              <a:r>
                <a:rPr lang="zh-CN" altLang="en-US" sz="1800" b="1" smtClean="0">
                  <a:latin typeface="Times New Roman" pitchFamily="18" charset="0"/>
                </a:rPr>
                <a:t>用户登录</a:t>
              </a:r>
              <a:r>
                <a:rPr lang="en-US" altLang="zh-CN" sz="1800" b="1" smtClean="0">
                  <a:latin typeface="Times New Roman" pitchFamily="18" charset="0"/>
                </a:rPr>
                <a:t>PW</a:t>
              </a:r>
              <a:endParaRPr lang="zh-CN" altLang="en-US" sz="1800" b="1">
                <a:latin typeface="Times New Roman" pitchFamily="18" charset="0"/>
              </a:endParaRPr>
            </a:p>
          </p:txBody>
        </p:sp>
      </p:grpSp>
      <p:sp>
        <p:nvSpPr>
          <p:cNvPr id="20" name="矩形 19"/>
          <p:cNvSpPr/>
          <p:nvPr/>
        </p:nvSpPr>
        <p:spPr>
          <a:xfrm>
            <a:off x="1208497" y="5324822"/>
            <a:ext cx="6409134" cy="584775"/>
          </a:xfrm>
          <a:prstGeom prst="rect">
            <a:avLst/>
          </a:prstGeom>
          <a:solidFill>
            <a:srgbClr val="FFFF00"/>
          </a:solidFill>
          <a:ln>
            <a:solidFill>
              <a:srgbClr val="FFFF00"/>
            </a:solidFill>
          </a:ln>
        </p:spPr>
        <p:txBody>
          <a:bodyPr wrap="square">
            <a:spAutoFit/>
          </a:bodyPr>
          <a:lstStyle/>
          <a:p>
            <a:pPr marL="365760" lvl="0" indent="-255905" algn="just" fontAlgn="auto">
              <a:spcBef>
                <a:spcPts val="400"/>
              </a:spcBef>
              <a:spcAft>
                <a:spcPts val="0"/>
              </a:spcAft>
              <a:buClr>
                <a:srgbClr val="2DA2BF"/>
              </a:buClr>
              <a:buSzPct val="68000"/>
              <a:buFont typeface="Wingdings 3" panose="05040102010807070707"/>
              <a:buChar char=""/>
            </a:pPr>
            <a:r>
              <a:rPr kumimoji="0" lang="zh-CN" altLang="en-US" sz="3200" smtClean="0">
                <a:solidFill>
                  <a:prstClr val="black"/>
                </a:solidFill>
                <a:latin typeface="宋体" pitchFamily="2" charset="-122"/>
                <a:ea typeface="黑体" pitchFamily="49" charset="-122"/>
              </a:rPr>
              <a:t>类似加盐，但每次认证盐不同</a:t>
            </a:r>
            <a:endParaRPr kumimoji="0" lang="zh-CN" altLang="en-US" sz="3200">
              <a:solidFill>
                <a:prstClr val="black"/>
              </a:solidFill>
              <a:latin typeface="宋体" pitchFamily="2" charset="-122"/>
              <a:ea typeface="黑体"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mtClean="0"/>
              <a:t>以</a:t>
            </a:r>
            <a:r>
              <a:rPr lang="zh-CN" altLang="en-US"/>
              <a:t>用户登录时间作为</a:t>
            </a:r>
            <a:r>
              <a:rPr lang="zh-CN" altLang="en-US" smtClean="0"/>
              <a:t>随机因素</a:t>
            </a:r>
            <a:r>
              <a:rPr lang="zh-CN" altLang="en-US"/>
              <a:t>，</a:t>
            </a:r>
            <a:r>
              <a:rPr lang="zh-CN" altLang="en-US" smtClean="0"/>
              <a:t>如：</a:t>
            </a:r>
            <a:endParaRPr lang="en-US" altLang="zh-CN" smtClean="0"/>
          </a:p>
          <a:p>
            <a:pPr lvl="1"/>
            <a:r>
              <a:rPr lang="zh-CN" altLang="en-US" smtClean="0"/>
              <a:t>用户计算，登录口令</a:t>
            </a:r>
            <a:r>
              <a:rPr lang="en-US" altLang="zh-CN" smtClean="0"/>
              <a:t>=hash(</a:t>
            </a:r>
            <a:r>
              <a:rPr lang="zh-CN" altLang="en-US"/>
              <a:t>用户名</a:t>
            </a:r>
            <a:r>
              <a:rPr lang="zh-CN" altLang="en-US" smtClean="0"/>
              <a:t>＋口令 </a:t>
            </a:r>
            <a:r>
              <a:rPr lang="zh-CN" altLang="en-US"/>
              <a:t>＋时间</a:t>
            </a:r>
            <a:r>
              <a:rPr lang="zh-CN" altLang="en-US" smtClean="0"/>
              <a:t>）</a:t>
            </a:r>
            <a:endParaRPr lang="en-US" altLang="zh-CN" smtClean="0"/>
          </a:p>
          <a:p>
            <a:pPr lvl="1"/>
            <a:r>
              <a:rPr lang="zh-CN" altLang="en-US" smtClean="0"/>
              <a:t>系统验证，</a:t>
            </a:r>
            <a:r>
              <a:rPr lang="en-US" altLang="zh-CN"/>
              <a:t> hash(</a:t>
            </a:r>
            <a:r>
              <a:rPr lang="zh-CN" altLang="en-US"/>
              <a:t>用户名＋口令 ＋时间）</a:t>
            </a:r>
            <a:endParaRPr lang="en-US" altLang="zh-CN" smtClean="0"/>
          </a:p>
          <a:p>
            <a:r>
              <a:rPr lang="zh-CN" altLang="en-US" smtClean="0"/>
              <a:t>要求双方</a:t>
            </a:r>
            <a:r>
              <a:rPr lang="zh-CN" altLang="en-US"/>
              <a:t>较高</a:t>
            </a:r>
            <a:r>
              <a:rPr lang="zh-CN" altLang="en-US" smtClean="0"/>
              <a:t>时间同步准确度，</a:t>
            </a:r>
            <a:r>
              <a:rPr lang="zh-CN" altLang="en-US"/>
              <a:t>一般采取以分钟为时间单位的折中办法</a:t>
            </a:r>
            <a:r>
              <a:rPr lang="zh-CN" altLang="en-US" smtClean="0"/>
              <a:t>。</a:t>
            </a:r>
            <a:r>
              <a:rPr lang="zh-CN" altLang="en-US"/>
              <a:t>　 </a:t>
            </a:r>
            <a:endParaRPr lang="zh-CN" altLang="en-US"/>
          </a:p>
        </p:txBody>
      </p:sp>
      <p:sp>
        <p:nvSpPr>
          <p:cNvPr id="3" name="标题 2"/>
          <p:cNvSpPr>
            <a:spLocks noGrp="1"/>
          </p:cNvSpPr>
          <p:nvPr>
            <p:ph type="title"/>
          </p:nvPr>
        </p:nvSpPr>
        <p:spPr/>
        <p:txBody>
          <a:bodyPr/>
          <a:lstStyle/>
          <a:p>
            <a:r>
              <a:rPr lang="zh-CN" altLang="en-US" smtClean="0"/>
              <a:t>时间戳</a:t>
            </a:r>
            <a:endParaRPr lang="zh-CN" altLang="en-US"/>
          </a:p>
        </p:txBody>
      </p:sp>
      <p:sp>
        <p:nvSpPr>
          <p:cNvPr id="4" name="灯片编号占位符 3"/>
          <p:cNvSpPr>
            <a:spLocks noGrp="1"/>
          </p:cNvSpPr>
          <p:nvPr>
            <p:ph type="sldNum" sz="quarter" idx="4294967295"/>
          </p:nvPr>
        </p:nvSpPr>
        <p:spPr/>
        <p:txBody>
          <a:bodyPr/>
          <a:lstStyle/>
          <a:p>
            <a:pPr>
              <a:defRPr/>
            </a:pPr>
            <a:fld id="{ABFCE6DA-D661-425D-AE6F-6414FC7C8D7B}"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en-US" smtClean="0"/>
              <a:t>基于对称密码加解</a:t>
            </a:r>
            <a:r>
              <a:rPr lang="en-US" altLang="zh-CN" smtClean="0"/>
              <a:t>/</a:t>
            </a:r>
            <a:r>
              <a:rPr lang="zh-CN" altLang="en-US" smtClean="0"/>
              <a:t>密处理构造认证协议</a:t>
            </a:r>
            <a:endParaRPr lang="zh-CN" altLang="en-US" smtClean="0"/>
          </a:p>
          <a:p>
            <a:pPr lvl="1"/>
            <a:r>
              <a:rPr lang="zh-CN" altLang="en-US" smtClean="0"/>
              <a:t>通信双方共享一个对称密钥，作为认证依据</a:t>
            </a:r>
            <a:endParaRPr lang="en-US" altLang="zh-CN" smtClean="0"/>
          </a:p>
          <a:p>
            <a:pPr lvl="1"/>
            <a:r>
              <a:rPr lang="zh-CN" altLang="en-US" smtClean="0"/>
              <a:t>该密钥在询问</a:t>
            </a:r>
            <a:r>
              <a:rPr lang="en-US" altLang="zh-CN" smtClean="0"/>
              <a:t>—</a:t>
            </a:r>
            <a:r>
              <a:rPr lang="zh-CN" altLang="en-US" smtClean="0"/>
              <a:t>应答协议中处理或加密信息交换。</a:t>
            </a:r>
            <a:endParaRPr lang="zh-CN" altLang="en-US" smtClean="0"/>
          </a:p>
        </p:txBody>
      </p:sp>
      <p:sp>
        <p:nvSpPr>
          <p:cNvPr id="46082" name="Rectangle 2"/>
          <p:cNvSpPr>
            <a:spLocks noGrp="1" noChangeArrowheads="1"/>
          </p:cNvSpPr>
          <p:nvPr>
            <p:ph type="title"/>
          </p:nvPr>
        </p:nvSpPr>
        <p:spPr/>
        <p:txBody>
          <a:bodyPr/>
          <a:lstStyle/>
          <a:p>
            <a:r>
              <a:rPr lang="zh-CN" altLang="en-US" smtClean="0"/>
              <a:t>采用对称密码的认证机制</a:t>
            </a:r>
            <a:endParaRPr lang="zh-CN" altLang="en-US"/>
          </a:p>
        </p:txBody>
      </p:sp>
    </p:spTree>
  </p:cSld>
  <p:clrMapOvr>
    <a:masterClrMapping/>
  </p:clrMapOvr>
  <p:transition spd="slow">
    <p:pull/>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r>
              <a:rPr lang="en-US" altLang="zh-CN" smtClean="0"/>
              <a:t>ISO/IEC9798-2</a:t>
            </a:r>
            <a:r>
              <a:rPr lang="zh-CN" altLang="en-US" smtClean="0"/>
              <a:t>协议，基于时间戳</a:t>
            </a:r>
            <a:endParaRPr lang="zh-CN" altLang="en-US" smtClean="0"/>
          </a:p>
          <a:p>
            <a:pPr lvl="1"/>
            <a:r>
              <a:rPr lang="zh-CN" altLang="en-US" smtClean="0"/>
              <a:t>单向认证</a:t>
            </a:r>
            <a:endParaRPr lang="en-US" altLang="zh-CN" smtClean="0"/>
          </a:p>
          <a:p>
            <a:pPr lvl="1"/>
            <a:endParaRPr lang="en-US" altLang="zh-CN" smtClean="0"/>
          </a:p>
          <a:p>
            <a:pPr lvl="1"/>
            <a:endParaRPr lang="en-US" altLang="zh-CN" smtClean="0"/>
          </a:p>
          <a:p>
            <a:pPr lvl="1"/>
            <a:r>
              <a:rPr lang="zh-CN" altLang="en-US" smtClean="0"/>
              <a:t>双向认证</a:t>
            </a:r>
            <a:endParaRPr lang="en-US" altLang="zh-CN" smtClean="0"/>
          </a:p>
        </p:txBody>
      </p:sp>
      <p:sp>
        <p:nvSpPr>
          <p:cNvPr id="828418"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0420" name="灯片编号占位符 6"/>
          <p:cNvSpPr>
            <a:spLocks noGrp="1"/>
          </p:cNvSpPr>
          <p:nvPr>
            <p:ph type="sldNum" sz="quarter" idx="4294967295"/>
          </p:nvPr>
        </p:nvSpPr>
        <p:spPr/>
        <p:txBody>
          <a:bodyPr/>
          <a:lstStyle/>
          <a:p>
            <a:fld id="{BB5BD258-5DE5-42A7-B2F0-70050E420BB6}" type="slidenum">
              <a:rPr lang="en-US" altLang="zh-CN" smtClean="0"/>
            </a:fld>
            <a:endParaRPr lang="en-US" altLang="zh-CN" smtClean="0"/>
          </a:p>
        </p:txBody>
      </p:sp>
      <p:sp>
        <p:nvSpPr>
          <p:cNvPr id="60421" name="Text Box 19"/>
          <p:cNvSpPr txBox="1">
            <a:spLocks noChangeArrowheads="1"/>
          </p:cNvSpPr>
          <p:nvPr/>
        </p:nvSpPr>
        <p:spPr bwMode="auto">
          <a:xfrm>
            <a:off x="914400" y="2132856"/>
            <a:ext cx="3810000" cy="466725"/>
          </a:xfrm>
          <a:prstGeom prst="rect">
            <a:avLst/>
          </a:prstGeom>
          <a:noFill/>
          <a:ln w="9525">
            <a:solidFill>
              <a:schemeClr val="tx1"/>
            </a:solidFill>
            <a:miter lim="800000"/>
          </a:ln>
        </p:spPr>
        <p:txBody>
          <a:bodyPr>
            <a:spAutoFit/>
          </a:bodyPr>
          <a:lstStyle/>
          <a:p>
            <a:pPr marL="457200" indent="-457200">
              <a:spcBef>
                <a:spcPct val="50000"/>
              </a:spcBef>
            </a:pPr>
            <a:r>
              <a:rPr lang="en-US" altLang="zh-CN" smtClean="0">
                <a:latin typeface="Times New Roman" pitchFamily="18" charset="0"/>
              </a:rPr>
              <a:t>1. </a:t>
            </a:r>
            <a:r>
              <a:rPr lang="en-US" altLang="zh-CN" i="1" smtClean="0">
                <a:latin typeface="Times New Roman" pitchFamily="18" charset="0"/>
              </a:rPr>
              <a:t>A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T</a:t>
            </a:r>
            <a:r>
              <a:rPr lang="en-US" altLang="zh-CN" i="1" baseline="-25000">
                <a:latin typeface="Times New Roman" pitchFamily="18" charset="0"/>
                <a:sym typeface="Symbol" panose="05050102010706020507" pitchFamily="18" charset="2"/>
              </a:rPr>
              <a:t>A</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a:t>
            </a:r>
            <a:r>
              <a:rPr lang="en-US" altLang="zh-CN" i="1" baseline="-10000">
                <a:latin typeface="Times New Roman" pitchFamily="18" charset="0"/>
                <a:sym typeface="Symbol" panose="05050102010706020507" pitchFamily="18" charset="2"/>
              </a:rPr>
              <a:t>K</a:t>
            </a:r>
            <a:r>
              <a:rPr lang="en-US" altLang="zh-CN" i="1" baseline="-25000">
                <a:latin typeface="Times New Roman" pitchFamily="18" charset="0"/>
                <a:sym typeface="Symbol" panose="05050102010706020507" pitchFamily="18" charset="2"/>
              </a:rPr>
              <a:t>AB</a:t>
            </a:r>
            <a:endParaRPr lang="en-US" altLang="zh-CN" i="1" baseline="-25000">
              <a:latin typeface="Times New Roman" pitchFamily="18" charset="0"/>
              <a:sym typeface="Symbol" panose="05050102010706020507" pitchFamily="18" charset="2"/>
            </a:endParaRPr>
          </a:p>
        </p:txBody>
      </p:sp>
      <p:sp>
        <p:nvSpPr>
          <p:cNvPr id="60422" name="Text Box 20"/>
          <p:cNvSpPr txBox="1">
            <a:spLocks noChangeArrowheads="1"/>
          </p:cNvSpPr>
          <p:nvPr/>
        </p:nvSpPr>
        <p:spPr bwMode="auto">
          <a:xfrm>
            <a:off x="914400" y="3573016"/>
            <a:ext cx="38100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smtClean="0">
                <a:latin typeface="Times New Roman" pitchFamily="18" charset="0"/>
              </a:rPr>
              <a:t>1. </a:t>
            </a:r>
            <a:r>
              <a:rPr lang="en-US" altLang="zh-CN" i="1" smtClean="0">
                <a:latin typeface="Times New Roman" pitchFamily="18" charset="0"/>
              </a:rPr>
              <a:t>A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T</a:t>
            </a:r>
            <a:r>
              <a:rPr lang="en-US" altLang="zh-CN" i="1" baseline="-25000">
                <a:latin typeface="Times New Roman" pitchFamily="18" charset="0"/>
                <a:sym typeface="Symbol" panose="05050102010706020507" pitchFamily="18" charset="2"/>
              </a:rPr>
              <a:t>A</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a:t>
            </a:r>
            <a:r>
              <a:rPr lang="en-US" altLang="zh-CN" i="1" baseline="-10000">
                <a:latin typeface="Times New Roman" pitchFamily="18" charset="0"/>
                <a:sym typeface="Symbol" panose="05050102010706020507" pitchFamily="18" charset="2"/>
              </a:rPr>
              <a:t>K</a:t>
            </a:r>
            <a:r>
              <a:rPr lang="en-US" altLang="zh-CN" i="1" baseline="-25000">
                <a:latin typeface="Times New Roman" pitchFamily="18" charset="0"/>
                <a:sym typeface="Symbol" panose="05050102010706020507" pitchFamily="18" charset="2"/>
              </a:rPr>
              <a:t>AB</a:t>
            </a:r>
            <a:endParaRPr lang="en-US" altLang="zh-CN" i="1">
              <a:latin typeface="Times New Roman" pitchFamily="18" charset="0"/>
            </a:endParaRPr>
          </a:p>
          <a:p>
            <a:pPr marL="457200" indent="-457200">
              <a:spcBef>
                <a:spcPct val="50000"/>
              </a:spcBef>
            </a:pPr>
            <a:r>
              <a:rPr lang="en-US" altLang="zh-CN" smtClean="0">
                <a:latin typeface="Times New Roman" pitchFamily="18" charset="0"/>
                <a:sym typeface="Symbol" panose="05050102010706020507" pitchFamily="18" charset="2"/>
              </a:rPr>
              <a:t>2. </a:t>
            </a:r>
            <a:r>
              <a:rPr lang="en-US" altLang="zh-CN" i="1" smtClean="0">
                <a:latin typeface="Times New Roman" pitchFamily="18" charset="0"/>
                <a:sym typeface="Symbol" panose="05050102010706020507" pitchFamily="18" charset="2"/>
              </a:rPr>
              <a:t>B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rPr>
              <a:t>A</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T</a:t>
            </a:r>
            <a:r>
              <a:rPr lang="en-US" altLang="zh-CN" i="1" baseline="-25000">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A</a:t>
            </a:r>
            <a:r>
              <a:rPr lang="en-US" altLang="zh-CN">
                <a:latin typeface="Times New Roman" pitchFamily="18" charset="0"/>
                <a:sym typeface="Symbol" panose="05050102010706020507" pitchFamily="18" charset="2"/>
              </a:rPr>
              <a:t>}</a:t>
            </a:r>
            <a:r>
              <a:rPr lang="en-US" altLang="zh-CN" i="1" baseline="-10000">
                <a:latin typeface="Times New Roman" pitchFamily="18" charset="0"/>
                <a:sym typeface="Symbol" panose="05050102010706020507" pitchFamily="18" charset="2"/>
              </a:rPr>
              <a:t>K</a:t>
            </a:r>
            <a:r>
              <a:rPr lang="en-US" altLang="zh-CN" i="1" baseline="-25000">
                <a:latin typeface="Times New Roman" pitchFamily="18" charset="0"/>
                <a:sym typeface="Symbol" panose="05050102010706020507" pitchFamily="18" charset="2"/>
              </a:rPr>
              <a:t>AB</a:t>
            </a:r>
            <a:endParaRPr lang="en-US" altLang="zh-CN" i="1" baseline="-25000">
              <a:latin typeface="Times New Roman" pitchFamily="18" charset="0"/>
              <a:sym typeface="Symbol" panose="05050102010706020507" pitchFamily="18" charset="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421"/>
                                        </p:tgtEl>
                                        <p:attrNameLst>
                                          <p:attrName>style.visibility</p:attrName>
                                        </p:attrNameLst>
                                      </p:cBhvr>
                                      <p:to>
                                        <p:strVal val="visible"/>
                                      </p:to>
                                    </p:set>
                                    <p:anim calcmode="lin" valueType="num">
                                      <p:cBhvr additive="base">
                                        <p:cTn id="17" dur="500" fill="hold"/>
                                        <p:tgtEl>
                                          <p:spTgt spid="60421"/>
                                        </p:tgtEl>
                                        <p:attrNameLst>
                                          <p:attrName>ppt_x</p:attrName>
                                        </p:attrNameLst>
                                      </p:cBhvr>
                                      <p:tavLst>
                                        <p:tav tm="0">
                                          <p:val>
                                            <p:strVal val="#ppt_x"/>
                                          </p:val>
                                        </p:tav>
                                        <p:tav tm="100000">
                                          <p:val>
                                            <p:strVal val="#ppt_x"/>
                                          </p:val>
                                        </p:tav>
                                      </p:tavLst>
                                    </p:anim>
                                    <p:anim calcmode="lin" valueType="num">
                                      <p:cBhvr additive="base">
                                        <p:cTn id="18"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fade">
                                      <p:cBhvr>
                                        <p:cTn id="23" dur="500"/>
                                        <p:tgtEl>
                                          <p:spTgt spid="604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0422"/>
                                        </p:tgtEl>
                                        <p:attrNameLst>
                                          <p:attrName>style.visibility</p:attrName>
                                        </p:attrNameLst>
                                      </p:cBhvr>
                                      <p:to>
                                        <p:strVal val="visible"/>
                                      </p:to>
                                    </p:set>
                                    <p:anim calcmode="lin" valueType="num">
                                      <p:cBhvr additive="base">
                                        <p:cTn id="28" dur="500" fill="hold"/>
                                        <p:tgtEl>
                                          <p:spTgt spid="60422"/>
                                        </p:tgtEl>
                                        <p:attrNameLst>
                                          <p:attrName>ppt_x</p:attrName>
                                        </p:attrNameLst>
                                      </p:cBhvr>
                                      <p:tavLst>
                                        <p:tav tm="0">
                                          <p:val>
                                            <p:strVal val="#ppt_x"/>
                                          </p:val>
                                        </p:tav>
                                        <p:tav tm="100000">
                                          <p:val>
                                            <p:strVal val="#ppt_x"/>
                                          </p:val>
                                        </p:tav>
                                      </p:tavLst>
                                    </p:anim>
                                    <p:anim calcmode="lin" valueType="num">
                                      <p:cBhvr additive="base">
                                        <p:cTn id="29" dur="500" fill="hold"/>
                                        <p:tgtEl>
                                          <p:spTgt spid="60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P spid="60421" grpId="0" animBg="1"/>
      <p:bldP spid="60422" grpId="0" animBg="1"/>
    </p:bldLst>
  </p:timing>
</p:sld>
</file>

<file path=ppt/slides/slide1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normAutofit/>
          </a:bodyPr>
          <a:lstStyle/>
          <a:p>
            <a:r>
              <a:rPr lang="en-US" altLang="zh-CN" smtClean="0"/>
              <a:t>ISO/IEC9798-2</a:t>
            </a:r>
            <a:r>
              <a:rPr lang="zh-CN" altLang="en-US" smtClean="0"/>
              <a:t>协议，基于一次性</a:t>
            </a:r>
            <a:r>
              <a:rPr lang="zh-CN" altLang="en-US"/>
              <a:t>随机数</a:t>
            </a:r>
            <a:endParaRPr lang="zh-CN" altLang="en-US" smtClean="0"/>
          </a:p>
          <a:p>
            <a:pPr lvl="1"/>
            <a:r>
              <a:rPr lang="zh-CN" altLang="en-US" smtClean="0"/>
              <a:t>单向认证</a:t>
            </a:r>
            <a:endParaRPr lang="en-US" altLang="zh-CN" smtClean="0"/>
          </a:p>
          <a:p>
            <a:pPr lvl="1"/>
            <a:endParaRPr lang="en-US" altLang="zh-CN" smtClean="0"/>
          </a:p>
          <a:p>
            <a:pPr lvl="1"/>
            <a:endParaRPr lang="en-US" altLang="zh-CN" smtClean="0"/>
          </a:p>
          <a:p>
            <a:pPr lvl="1"/>
            <a:endParaRPr lang="en-US" altLang="zh-CN" smtClean="0"/>
          </a:p>
          <a:p>
            <a:pPr lvl="1"/>
            <a:r>
              <a:rPr lang="zh-CN" altLang="en-US" smtClean="0"/>
              <a:t>双向认证</a:t>
            </a:r>
            <a:endParaRPr lang="en-US" altLang="zh-CN" smtClean="0"/>
          </a:p>
        </p:txBody>
      </p:sp>
      <p:sp>
        <p:nvSpPr>
          <p:cNvPr id="830466"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1444" name="灯片编号占位符 6"/>
          <p:cNvSpPr>
            <a:spLocks noGrp="1"/>
          </p:cNvSpPr>
          <p:nvPr>
            <p:ph type="sldNum" sz="quarter" idx="4294967295"/>
          </p:nvPr>
        </p:nvSpPr>
        <p:spPr/>
        <p:txBody>
          <a:bodyPr/>
          <a:lstStyle/>
          <a:p>
            <a:fld id="{1E60AC8B-19D9-41BE-9377-036297B0C538}" type="slidenum">
              <a:rPr lang="en-US" altLang="zh-CN" smtClean="0"/>
            </a:fld>
            <a:endParaRPr lang="en-US" altLang="zh-CN" smtClean="0"/>
          </a:p>
        </p:txBody>
      </p:sp>
      <p:sp>
        <p:nvSpPr>
          <p:cNvPr id="61445" name="Text Box 6"/>
          <p:cNvSpPr txBox="1">
            <a:spLocks noChangeArrowheads="1"/>
          </p:cNvSpPr>
          <p:nvPr/>
        </p:nvSpPr>
        <p:spPr bwMode="auto">
          <a:xfrm>
            <a:off x="1043608" y="2132856"/>
            <a:ext cx="39624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itchFamily="18" charset="0"/>
                <a:sym typeface="Symbol" panose="05050102010706020507" pitchFamily="18" charset="2"/>
              </a:rPr>
              <a:t>1. </a:t>
            </a:r>
            <a:r>
              <a:rPr lang="en-US" altLang="zh-CN" i="1">
                <a:latin typeface="Times New Roman" pitchFamily="18" charset="0"/>
                <a:sym typeface="Symbol" panose="05050102010706020507" pitchFamily="18" charset="2"/>
              </a:rPr>
              <a:t>B</a:t>
            </a:r>
            <a:r>
              <a:rPr lang="en-US" altLang="zh-CN" i="1">
                <a:latin typeface="Times New Roman" pitchFamily="18" charset="0"/>
              </a:rPr>
              <a:t> </a:t>
            </a:r>
            <a:r>
              <a:rPr lang="en-US" altLang="zh-CN">
                <a:latin typeface="Times New Roman" pitchFamily="18" charset="0"/>
                <a:sym typeface="Symbol" panose="05050102010706020507" pitchFamily="18" charset="2"/>
              </a:rPr>
              <a:t> </a:t>
            </a:r>
            <a:r>
              <a:rPr lang="en-US" altLang="zh-CN" i="1" smtClean="0">
                <a:latin typeface="Times New Roman" pitchFamily="18" charset="0"/>
              </a:rPr>
              <a:t>A</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endParaRPr lang="en-US" altLang="zh-CN" i="1" baseline="-25000">
              <a:latin typeface="Times New Roman" pitchFamily="18" charset="0"/>
              <a:sym typeface="Symbol" panose="05050102010706020507" pitchFamily="18" charset="2"/>
            </a:endParaRPr>
          </a:p>
          <a:p>
            <a:pPr marL="457200" indent="-457200">
              <a:spcBef>
                <a:spcPct val="50000"/>
              </a:spcBef>
            </a:pPr>
            <a:r>
              <a:rPr lang="en-US" altLang="zh-CN">
                <a:latin typeface="Times New Roman" pitchFamily="18" charset="0"/>
              </a:rPr>
              <a:t>2. </a:t>
            </a:r>
            <a:r>
              <a:rPr lang="en-US" altLang="zh-CN" i="1" smtClean="0">
                <a:latin typeface="Times New Roman" pitchFamily="18" charset="0"/>
              </a:rPr>
              <a:t>A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smtClean="0">
                <a:latin typeface="Times New Roman" pitchFamily="18" charset="0"/>
                <a:sym typeface="Symbol" panose="05050102010706020507" pitchFamily="18" charset="2"/>
              </a:rPr>
              <a:t>{</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a:t>
            </a:r>
            <a:r>
              <a:rPr lang="en-US" altLang="zh-CN" i="1" baseline="-10000">
                <a:latin typeface="Times New Roman" pitchFamily="18" charset="0"/>
                <a:sym typeface="Symbol" panose="05050102010706020507" pitchFamily="18" charset="2"/>
              </a:rPr>
              <a:t>K</a:t>
            </a:r>
            <a:r>
              <a:rPr lang="en-US" altLang="zh-CN" i="1" baseline="-25000">
                <a:latin typeface="Times New Roman" pitchFamily="18" charset="0"/>
                <a:sym typeface="Symbol" panose="05050102010706020507" pitchFamily="18" charset="2"/>
              </a:rPr>
              <a:t>AB</a:t>
            </a:r>
            <a:endParaRPr lang="en-US" altLang="zh-CN" i="1" baseline="-25000">
              <a:latin typeface="Times New Roman" pitchFamily="18" charset="0"/>
              <a:sym typeface="Symbol" panose="05050102010706020507" pitchFamily="18" charset="2"/>
            </a:endParaRPr>
          </a:p>
        </p:txBody>
      </p:sp>
      <p:sp>
        <p:nvSpPr>
          <p:cNvPr id="61446" name="Text Box 7"/>
          <p:cNvSpPr txBox="1">
            <a:spLocks noChangeArrowheads="1"/>
          </p:cNvSpPr>
          <p:nvPr/>
        </p:nvSpPr>
        <p:spPr bwMode="auto">
          <a:xfrm>
            <a:off x="914400" y="3907255"/>
            <a:ext cx="3962400" cy="1562100"/>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itchFamily="18" charset="0"/>
                <a:sym typeface="Symbol" panose="05050102010706020507" pitchFamily="18" charset="2"/>
              </a:rPr>
              <a:t>1. </a:t>
            </a:r>
            <a:r>
              <a:rPr lang="en-US" altLang="zh-CN" i="1">
                <a:latin typeface="Times New Roman" pitchFamily="18" charset="0"/>
                <a:sym typeface="Symbol" panose="05050102010706020507" pitchFamily="18" charset="2"/>
              </a:rPr>
              <a:t>B</a:t>
            </a:r>
            <a:r>
              <a:rPr lang="en-US" altLang="zh-CN" i="1">
                <a:latin typeface="Times New Roman" pitchFamily="18" charset="0"/>
              </a:rPr>
              <a:t> </a:t>
            </a:r>
            <a:r>
              <a:rPr lang="en-US" altLang="zh-CN">
                <a:latin typeface="Times New Roman" pitchFamily="18" charset="0"/>
                <a:sym typeface="Symbol" panose="05050102010706020507" pitchFamily="18" charset="2"/>
              </a:rPr>
              <a:t> </a:t>
            </a:r>
            <a:r>
              <a:rPr lang="en-US" altLang="zh-CN" i="1" smtClean="0">
                <a:latin typeface="Times New Roman" pitchFamily="18" charset="0"/>
              </a:rPr>
              <a:t>A</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endParaRPr lang="en-US" altLang="zh-CN" i="1" baseline="-25000">
              <a:latin typeface="Times New Roman" pitchFamily="18" charset="0"/>
              <a:sym typeface="Symbol" panose="05050102010706020507" pitchFamily="18" charset="2"/>
            </a:endParaRPr>
          </a:p>
          <a:p>
            <a:pPr marL="457200" indent="-457200">
              <a:spcBef>
                <a:spcPct val="50000"/>
              </a:spcBef>
            </a:pPr>
            <a:r>
              <a:rPr lang="en-US" altLang="zh-CN">
                <a:latin typeface="Times New Roman" pitchFamily="18" charset="0"/>
              </a:rPr>
              <a:t>2. </a:t>
            </a:r>
            <a:r>
              <a:rPr lang="en-US" altLang="zh-CN" i="1" smtClean="0">
                <a:latin typeface="Times New Roman" pitchFamily="18" charset="0"/>
              </a:rPr>
              <a:t>A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smtClean="0">
                <a:latin typeface="Times New Roman" pitchFamily="18" charset="0"/>
                <a:sym typeface="Symbol" panose="05050102010706020507" pitchFamily="18" charset="2"/>
              </a:rPr>
              <a:t>{</a:t>
            </a:r>
            <a:r>
              <a:rPr lang="en-US" altLang="zh-CN" i="1">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A</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a:t>
            </a:r>
            <a:r>
              <a:rPr lang="en-US" altLang="zh-CN" i="1" baseline="-10000">
                <a:latin typeface="Times New Roman" pitchFamily="18" charset="0"/>
                <a:sym typeface="Symbol" panose="05050102010706020507" pitchFamily="18" charset="2"/>
              </a:rPr>
              <a:t>K</a:t>
            </a:r>
            <a:r>
              <a:rPr lang="en-US" altLang="zh-CN" i="1" baseline="-25000">
                <a:latin typeface="Times New Roman" pitchFamily="18" charset="0"/>
                <a:sym typeface="Symbol" panose="05050102010706020507" pitchFamily="18" charset="2"/>
              </a:rPr>
              <a:t>AB</a:t>
            </a:r>
            <a:endParaRPr lang="en-US" altLang="zh-CN">
              <a:latin typeface="Times New Roman" pitchFamily="18" charset="0"/>
              <a:sym typeface="Symbol" panose="05050102010706020507" pitchFamily="18" charset="2"/>
            </a:endParaRPr>
          </a:p>
          <a:p>
            <a:pPr marL="457200" indent="-457200">
              <a:spcBef>
                <a:spcPct val="50000"/>
              </a:spcBef>
            </a:pPr>
            <a:r>
              <a:rPr lang="en-US" altLang="zh-CN">
                <a:latin typeface="Times New Roman" pitchFamily="18" charset="0"/>
              </a:rPr>
              <a:t>3. </a:t>
            </a:r>
            <a:r>
              <a:rPr lang="en-US" altLang="zh-CN" i="1" smtClean="0">
                <a:latin typeface="Times New Roman" pitchFamily="18" charset="0"/>
                <a:sym typeface="Symbol" panose="05050102010706020507" pitchFamily="18" charset="2"/>
              </a:rPr>
              <a:t>B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rPr>
              <a:t>A</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A</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A</a:t>
            </a:r>
            <a:r>
              <a:rPr lang="en-US" altLang="zh-CN" smtClean="0">
                <a:latin typeface="Times New Roman" pitchFamily="18" charset="0"/>
                <a:sym typeface="Symbol" panose="05050102010706020507" pitchFamily="18" charset="2"/>
              </a:rPr>
              <a:t>}</a:t>
            </a:r>
            <a:r>
              <a:rPr lang="en-US" altLang="zh-CN" i="1" baseline="-10000" smtClean="0">
                <a:latin typeface="Times New Roman" pitchFamily="18" charset="0"/>
                <a:sym typeface="Symbol" panose="05050102010706020507" pitchFamily="18" charset="2"/>
              </a:rPr>
              <a:t>K</a:t>
            </a:r>
            <a:r>
              <a:rPr lang="en-US" altLang="zh-CN" i="1" baseline="-25000" smtClean="0">
                <a:latin typeface="Times New Roman" pitchFamily="18" charset="0"/>
                <a:sym typeface="Symbol" panose="05050102010706020507" pitchFamily="18" charset="2"/>
              </a:rPr>
              <a:t>AB</a:t>
            </a:r>
            <a:endParaRPr lang="en-US" altLang="zh-CN" i="1" baseline="-25000">
              <a:latin typeface="Times New Roman" pitchFamily="18" charset="0"/>
              <a:sym typeface="Symbol" panose="05050102010706020507" pitchFamily="18" charset="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 calcmode="lin" valueType="num">
                                      <p:cBhvr additive="base">
                                        <p:cTn id="17" dur="500" fill="hold"/>
                                        <p:tgtEl>
                                          <p:spTgt spid="61445"/>
                                        </p:tgtEl>
                                        <p:attrNameLst>
                                          <p:attrName>ppt_x</p:attrName>
                                        </p:attrNameLst>
                                      </p:cBhvr>
                                      <p:tavLst>
                                        <p:tav tm="0">
                                          <p:val>
                                            <p:strVal val="#ppt_x"/>
                                          </p:val>
                                        </p:tav>
                                        <p:tav tm="100000">
                                          <p:val>
                                            <p:strVal val="#ppt_x"/>
                                          </p:val>
                                        </p:tav>
                                      </p:tavLst>
                                    </p:anim>
                                    <p:anim calcmode="lin" valueType="num">
                                      <p:cBhvr additive="base">
                                        <p:cTn id="18"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animEffect transition="in" filter="fade">
                                      <p:cBhvr>
                                        <p:cTn id="23" dur="500"/>
                                        <p:tgtEl>
                                          <p:spTgt spid="6144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1446"/>
                                        </p:tgtEl>
                                        <p:attrNameLst>
                                          <p:attrName>style.visibility</p:attrName>
                                        </p:attrNameLst>
                                      </p:cBhvr>
                                      <p:to>
                                        <p:strVal val="visible"/>
                                      </p:to>
                                    </p:set>
                                    <p:anim calcmode="lin" valueType="num">
                                      <p:cBhvr additive="base">
                                        <p:cTn id="28" dur="500" fill="hold"/>
                                        <p:tgtEl>
                                          <p:spTgt spid="61446"/>
                                        </p:tgtEl>
                                        <p:attrNameLst>
                                          <p:attrName>ppt_x</p:attrName>
                                        </p:attrNameLst>
                                      </p:cBhvr>
                                      <p:tavLst>
                                        <p:tav tm="0">
                                          <p:val>
                                            <p:strVal val="#ppt_x"/>
                                          </p:val>
                                        </p:tav>
                                        <p:tav tm="100000">
                                          <p:val>
                                            <p:strVal val="#ppt_x"/>
                                          </p:val>
                                        </p:tav>
                                      </p:tavLst>
                                    </p:anim>
                                    <p:anim calcmode="lin" valueType="num">
                                      <p:cBhvr additive="base">
                                        <p:cTn id="29"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P spid="61445" grpId="0" animBg="1"/>
      <p:bldP spid="614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body" idx="1"/>
          </p:nvPr>
        </p:nvSpPr>
        <p:spPr/>
        <p:txBody>
          <a:bodyPr>
            <a:normAutofit fontScale="92500"/>
          </a:bodyPr>
          <a:lstStyle/>
          <a:p>
            <a:r>
              <a:rPr lang="zh-CN" altLang="en-US" dirty="0" smtClean="0"/>
              <a:t>核心</a:t>
            </a:r>
            <a:r>
              <a:rPr lang="zh-CN" altLang="en-US" dirty="0"/>
              <a:t>思想：纵深防御战略（</a:t>
            </a:r>
            <a:r>
              <a:rPr lang="en-US" altLang="zh-CN" dirty="0"/>
              <a:t>Defense in Depth</a:t>
            </a:r>
            <a:r>
              <a:rPr lang="zh-CN" altLang="en-US" dirty="0" smtClean="0"/>
              <a:t>）</a:t>
            </a:r>
            <a:endParaRPr lang="en-US" altLang="zh-CN" dirty="0" smtClean="0"/>
          </a:p>
          <a:p>
            <a:pPr lvl="1"/>
            <a:r>
              <a:rPr lang="zh-CN" altLang="en-US" dirty="0" smtClean="0"/>
              <a:t>多层次、纵深安全措施</a:t>
            </a:r>
            <a:r>
              <a:rPr lang="zh-CN" altLang="en-US" dirty="0"/>
              <a:t>来保障用户信息及信息系统的</a:t>
            </a:r>
            <a:r>
              <a:rPr lang="zh-CN" altLang="en-US" dirty="0" smtClean="0"/>
              <a:t>安全。</a:t>
            </a:r>
            <a:endParaRPr lang="en-US" altLang="zh-CN" dirty="0" smtClean="0"/>
          </a:p>
          <a:p>
            <a:pPr lvl="1"/>
            <a:r>
              <a:rPr lang="zh-CN" altLang="en-US" dirty="0" smtClean="0"/>
              <a:t>人</a:t>
            </a:r>
            <a:r>
              <a:rPr lang="zh-CN" altLang="en-US" dirty="0"/>
              <a:t>、技术和操作是三个主要核心</a:t>
            </a:r>
            <a:r>
              <a:rPr lang="zh-CN" altLang="en-US" dirty="0" smtClean="0"/>
              <a:t>因素。</a:t>
            </a:r>
            <a:r>
              <a:rPr lang="zh-CN" altLang="en-US" dirty="0"/>
              <a:t> </a:t>
            </a:r>
            <a:endParaRPr lang="en-US" altLang="zh-CN" dirty="0" smtClean="0"/>
          </a:p>
          <a:p>
            <a:r>
              <a:rPr lang="zh-CN" altLang="en-US" dirty="0" smtClean="0"/>
              <a:t>技术</a:t>
            </a:r>
            <a:r>
              <a:rPr lang="zh-CN" altLang="en-US" dirty="0"/>
              <a:t>层面划分成了四个技术框架焦点域</a:t>
            </a:r>
            <a:r>
              <a:rPr lang="zh-CN" altLang="en-US" dirty="0" smtClean="0"/>
              <a:t>：</a:t>
            </a:r>
            <a:endParaRPr lang="en-US" altLang="zh-CN" dirty="0" smtClean="0"/>
          </a:p>
          <a:p>
            <a:pPr lvl="1"/>
            <a:r>
              <a:rPr lang="zh-CN" altLang="en-US" dirty="0"/>
              <a:t>本地</a:t>
            </a:r>
            <a:r>
              <a:rPr lang="zh-CN" altLang="en-US" dirty="0" smtClean="0"/>
              <a:t>计算环境：服务器、客户端、数据库等</a:t>
            </a:r>
            <a:endParaRPr lang="en-US" altLang="zh-CN" dirty="0" smtClean="0"/>
          </a:p>
          <a:p>
            <a:pPr lvl="1"/>
            <a:r>
              <a:rPr lang="zh-CN" altLang="en-US" dirty="0" smtClean="0"/>
              <a:t>网络</a:t>
            </a:r>
            <a:r>
              <a:rPr lang="zh-CN" altLang="en-US" dirty="0"/>
              <a:t>和基础</a:t>
            </a:r>
            <a:r>
              <a:rPr lang="zh-CN" altLang="en-US" dirty="0" smtClean="0"/>
              <a:t>设施：局域、城域、广域网，路由、交换机等</a:t>
            </a:r>
            <a:endParaRPr lang="en-US" altLang="zh-CN" dirty="0" smtClean="0"/>
          </a:p>
          <a:p>
            <a:pPr lvl="1"/>
            <a:r>
              <a:rPr lang="zh-CN" altLang="en-US" dirty="0" smtClean="0"/>
              <a:t>区域边界：不同安全域交换的部门</a:t>
            </a:r>
            <a:endParaRPr lang="en-US" altLang="zh-CN" dirty="0" smtClean="0"/>
          </a:p>
          <a:p>
            <a:pPr lvl="1"/>
            <a:r>
              <a:rPr lang="zh-CN" altLang="en-US" dirty="0" smtClean="0"/>
              <a:t>支撑</a:t>
            </a:r>
            <a:r>
              <a:rPr lang="zh-CN" altLang="en-US" dirty="0"/>
              <a:t>性基础设施：密钥管理基础设施（</a:t>
            </a:r>
            <a:r>
              <a:rPr lang="en-US" altLang="zh-CN" dirty="0"/>
              <a:t>KMI</a:t>
            </a:r>
            <a:r>
              <a:rPr lang="zh-CN" altLang="en-US" dirty="0"/>
              <a:t>）</a:t>
            </a:r>
            <a:r>
              <a:rPr lang="en-US" altLang="zh-CN" dirty="0"/>
              <a:t>/</a:t>
            </a:r>
            <a:r>
              <a:rPr lang="zh-CN" altLang="en-US" dirty="0"/>
              <a:t>公钥基础设施（</a:t>
            </a:r>
            <a:r>
              <a:rPr lang="en-US" altLang="zh-CN" dirty="0"/>
              <a:t>PKI</a:t>
            </a:r>
            <a:r>
              <a:rPr lang="zh-CN" altLang="en-US" dirty="0"/>
              <a:t>）和检测与响应基础</a:t>
            </a:r>
            <a:r>
              <a:rPr lang="zh-CN" altLang="en-US" dirty="0" smtClean="0"/>
              <a:t>设施</a:t>
            </a:r>
            <a:endParaRPr lang="en-US" altLang="zh-CN" dirty="0" smtClean="0"/>
          </a:p>
        </p:txBody>
      </p:sp>
      <p:sp>
        <p:nvSpPr>
          <p:cNvPr id="133122" name="Rectangle 2"/>
          <p:cNvSpPr>
            <a:spLocks noGrp="1" noChangeArrowheads="1"/>
          </p:cNvSpPr>
          <p:nvPr>
            <p:ph type="title"/>
          </p:nvPr>
        </p:nvSpPr>
        <p:spPr/>
        <p:txBody>
          <a:bodyPr/>
          <a:lstStyle/>
          <a:p>
            <a:r>
              <a:rPr lang="en-US" altLang="zh-CN" dirty="0" smtClean="0"/>
              <a:t>IA</a:t>
            </a:r>
            <a:r>
              <a:rPr lang="zh-CN" altLang="en-US" dirty="0" smtClean="0"/>
              <a:t>信息保障体系</a:t>
            </a:r>
            <a:endParaRPr lang="zh-CN" altLang="en-US" dirty="0"/>
          </a:p>
        </p:txBody>
      </p:sp>
    </p:spTree>
  </p:cSld>
  <p:clrMapOvr>
    <a:masterClrMapping/>
  </p:clrMapOvr>
  <p:transition spd="slow">
    <p:pull/>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21" name="Rectangle 29"/>
          <p:cNvSpPr>
            <a:spLocks noGrp="1" noChangeArrowheads="1"/>
          </p:cNvSpPr>
          <p:nvPr>
            <p:ph idx="1"/>
          </p:nvPr>
        </p:nvSpPr>
        <p:spPr/>
        <p:txBody>
          <a:bodyPr/>
          <a:lstStyle/>
          <a:p>
            <a:r>
              <a:rPr lang="zh-CN" altLang="en-US" smtClean="0"/>
              <a:t>旧的会话密钥仍有用－解决方案：时戳</a:t>
            </a:r>
            <a:endParaRPr lang="zh-CN" altLang="en-US"/>
          </a:p>
        </p:txBody>
      </p:sp>
      <p:sp>
        <p:nvSpPr>
          <p:cNvPr id="238594" name="Rectangle 2"/>
          <p:cNvSpPr>
            <a:spLocks noGrp="1" noChangeArrowheads="1"/>
          </p:cNvSpPr>
          <p:nvPr>
            <p:ph type="title"/>
          </p:nvPr>
        </p:nvSpPr>
        <p:spPr/>
        <p:txBody>
          <a:bodyPr>
            <a:normAutofit/>
          </a:bodyPr>
          <a:lstStyle/>
          <a:p>
            <a:r>
              <a:rPr lang="en-US" altLang="zh-CN" smtClean="0"/>
              <a:t>Needham</a:t>
            </a:r>
            <a:r>
              <a:rPr lang="zh-CN" altLang="en-US" smtClean="0"/>
              <a:t>－</a:t>
            </a:r>
            <a:r>
              <a:rPr lang="en-US" altLang="zh-CN" smtClean="0"/>
              <a:t>Schroeder</a:t>
            </a:r>
            <a:r>
              <a:rPr lang="zh-CN" altLang="en-US" smtClean="0"/>
              <a:t>协议补充方案</a:t>
            </a:r>
            <a:endParaRPr lang="zh-CN" altLang="en-US"/>
          </a:p>
        </p:txBody>
      </p:sp>
      <p:grpSp>
        <p:nvGrpSpPr>
          <p:cNvPr id="238595" name="Group 3"/>
          <p:cNvGrpSpPr/>
          <p:nvPr/>
        </p:nvGrpSpPr>
        <p:grpSpPr bwMode="auto">
          <a:xfrm>
            <a:off x="4140200" y="2492375"/>
            <a:ext cx="603250" cy="604838"/>
            <a:chOff x="229" y="1077"/>
            <a:chExt cx="380" cy="517"/>
          </a:xfrm>
        </p:grpSpPr>
        <p:pic>
          <p:nvPicPr>
            <p:cNvPr id="238596" name="Picture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7"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598" name="Group 6"/>
          <p:cNvGrpSpPr/>
          <p:nvPr/>
        </p:nvGrpSpPr>
        <p:grpSpPr bwMode="auto">
          <a:xfrm>
            <a:off x="6732588" y="4725988"/>
            <a:ext cx="603250" cy="604837"/>
            <a:chOff x="229" y="1077"/>
            <a:chExt cx="380" cy="517"/>
          </a:xfrm>
        </p:grpSpPr>
        <p:pic>
          <p:nvPicPr>
            <p:cNvPr id="238599"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0"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601" name="Group 9"/>
          <p:cNvGrpSpPr/>
          <p:nvPr/>
        </p:nvGrpSpPr>
        <p:grpSpPr bwMode="auto">
          <a:xfrm>
            <a:off x="1404938" y="4652963"/>
            <a:ext cx="603250" cy="604837"/>
            <a:chOff x="229" y="1077"/>
            <a:chExt cx="380" cy="517"/>
          </a:xfrm>
        </p:grpSpPr>
        <p:pic>
          <p:nvPicPr>
            <p:cNvPr id="238602" name="Picture 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3"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8604" name="Text Box 12"/>
          <p:cNvSpPr txBox="1">
            <a:spLocks noChangeArrowheads="1"/>
          </p:cNvSpPr>
          <p:nvPr/>
        </p:nvSpPr>
        <p:spPr bwMode="auto">
          <a:xfrm>
            <a:off x="1116013" y="522922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80604020202020204" pitchFamily="34" charset="0"/>
              </a:rPr>
              <a:t>Alice (A)</a:t>
            </a:r>
            <a:endParaRPr kumimoji="0" lang="en-US" altLang="zh-CN" sz="1800">
              <a:latin typeface="Arial" panose="02080604020202020204" pitchFamily="34" charset="0"/>
            </a:endParaRPr>
          </a:p>
        </p:txBody>
      </p:sp>
      <p:sp>
        <p:nvSpPr>
          <p:cNvPr id="238605" name="Text Box 13"/>
          <p:cNvSpPr txBox="1">
            <a:spLocks noChangeArrowheads="1"/>
          </p:cNvSpPr>
          <p:nvPr/>
        </p:nvSpPr>
        <p:spPr bwMode="auto">
          <a:xfrm>
            <a:off x="6589713" y="53736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80604020202020204" pitchFamily="34" charset="0"/>
              </a:rPr>
              <a:t>Bob (B)</a:t>
            </a:r>
            <a:endParaRPr kumimoji="0" lang="en-US" altLang="zh-CN" sz="1800">
              <a:latin typeface="Arial" panose="02080604020202020204" pitchFamily="34" charset="0"/>
            </a:endParaRPr>
          </a:p>
        </p:txBody>
      </p:sp>
      <p:sp>
        <p:nvSpPr>
          <p:cNvPr id="238606" name="Text Box 14"/>
          <p:cNvSpPr txBox="1">
            <a:spLocks noChangeArrowheads="1"/>
          </p:cNvSpPr>
          <p:nvPr/>
        </p:nvSpPr>
        <p:spPr bwMode="auto">
          <a:xfrm>
            <a:off x="3852863" y="30686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anose="02080604020202020204" pitchFamily="34" charset="0"/>
              </a:rPr>
              <a:t>Trent (T)</a:t>
            </a:r>
            <a:endParaRPr kumimoji="0" lang="en-US" altLang="zh-CN" sz="1800">
              <a:solidFill>
                <a:srgbClr val="CC0000"/>
              </a:solidFill>
              <a:latin typeface="Arial" panose="02080604020202020204" pitchFamily="34" charset="0"/>
            </a:endParaRPr>
          </a:p>
        </p:txBody>
      </p:sp>
      <p:sp>
        <p:nvSpPr>
          <p:cNvPr id="238607" name="Line 15"/>
          <p:cNvSpPr>
            <a:spLocks noChangeShapeType="1"/>
          </p:cNvSpPr>
          <p:nvPr/>
        </p:nvSpPr>
        <p:spPr bwMode="auto">
          <a:xfrm flipV="1">
            <a:off x="1620838" y="2925763"/>
            <a:ext cx="2303462" cy="172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08" name="Text Box 16"/>
          <p:cNvSpPr txBox="1">
            <a:spLocks noChangeArrowheads="1"/>
          </p:cNvSpPr>
          <p:nvPr/>
        </p:nvSpPr>
        <p:spPr bwMode="auto">
          <a:xfrm rot="-2282823">
            <a:off x="1692275" y="3573463"/>
            <a:ext cx="1296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80604020202020204" pitchFamily="34" charset="0"/>
              </a:rPr>
              <a:t>A, B, R</a:t>
            </a:r>
            <a:r>
              <a:rPr kumimoji="0" lang="en-US" altLang="zh-CN" sz="1800" baseline="-25000">
                <a:latin typeface="Arial" panose="02080604020202020204" pitchFamily="34" charset="0"/>
              </a:rPr>
              <a:t>A</a:t>
            </a:r>
            <a:endParaRPr kumimoji="0" lang="en-US" altLang="zh-CN" sz="1800" baseline="-25000">
              <a:latin typeface="Arial" panose="02080604020202020204" pitchFamily="34" charset="0"/>
            </a:endParaRPr>
          </a:p>
        </p:txBody>
      </p:sp>
      <p:sp>
        <p:nvSpPr>
          <p:cNvPr id="238609" name="Line 17"/>
          <p:cNvSpPr>
            <a:spLocks noChangeShapeType="1"/>
          </p:cNvSpPr>
          <p:nvPr/>
        </p:nvSpPr>
        <p:spPr bwMode="auto">
          <a:xfrm flipH="1">
            <a:off x="2124075" y="3357563"/>
            <a:ext cx="1800225" cy="14398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0" name="Text Box 18"/>
          <p:cNvSpPr txBox="1">
            <a:spLocks noChangeArrowheads="1"/>
          </p:cNvSpPr>
          <p:nvPr/>
        </p:nvSpPr>
        <p:spPr bwMode="auto">
          <a:xfrm rot="-2420035">
            <a:off x="2124075" y="39338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80604020202020204" pitchFamily="34" charset="0"/>
              </a:rPr>
              <a:t>E</a:t>
            </a:r>
            <a:r>
              <a:rPr kumimoji="0" lang="en-US" altLang="zh-CN" sz="1800" baseline="-25000">
                <a:latin typeface="Arial" panose="02080604020202020204" pitchFamily="34" charset="0"/>
              </a:rPr>
              <a:t>A</a:t>
            </a:r>
            <a:r>
              <a:rPr kumimoji="0" lang="en-US" altLang="zh-CN" sz="1800">
                <a:latin typeface="Arial" panose="02080604020202020204" pitchFamily="34" charset="0"/>
              </a:rPr>
              <a:t>(R</a:t>
            </a:r>
            <a:r>
              <a:rPr kumimoji="0" lang="en-US" altLang="zh-CN" sz="1800" baseline="-25000">
                <a:latin typeface="Arial" panose="02080604020202020204" pitchFamily="34" charset="0"/>
              </a:rPr>
              <a:t>A</a:t>
            </a:r>
            <a:r>
              <a:rPr kumimoji="0" lang="en-US" altLang="zh-CN" sz="1800">
                <a:latin typeface="Arial" panose="02080604020202020204" pitchFamily="34" charset="0"/>
              </a:rPr>
              <a:t>,B,K,E</a:t>
            </a:r>
            <a:r>
              <a:rPr kumimoji="0" lang="en-US" altLang="zh-CN" sz="1800" baseline="-25000">
                <a:latin typeface="Arial" panose="02080604020202020204" pitchFamily="34" charset="0"/>
              </a:rPr>
              <a:t>B</a:t>
            </a:r>
            <a:r>
              <a:rPr kumimoji="0" lang="en-US" altLang="zh-CN" sz="1800">
                <a:latin typeface="Arial" panose="02080604020202020204" pitchFamily="34" charset="0"/>
              </a:rPr>
              <a:t>(K,A,T))</a:t>
            </a:r>
            <a:endParaRPr kumimoji="0" lang="en-US" altLang="zh-CN" sz="1800" baseline="-25000">
              <a:latin typeface="Arial" panose="02080604020202020204" pitchFamily="34" charset="0"/>
            </a:endParaRPr>
          </a:p>
        </p:txBody>
      </p:sp>
      <p:sp>
        <p:nvSpPr>
          <p:cNvPr id="238611" name="Line 19"/>
          <p:cNvSpPr>
            <a:spLocks noChangeShapeType="1"/>
          </p:cNvSpPr>
          <p:nvPr/>
        </p:nvSpPr>
        <p:spPr bwMode="auto">
          <a:xfrm>
            <a:off x="2268538" y="4941888"/>
            <a:ext cx="432117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2" name="Text Box 20"/>
          <p:cNvSpPr txBox="1">
            <a:spLocks noChangeArrowheads="1"/>
          </p:cNvSpPr>
          <p:nvPr/>
        </p:nvSpPr>
        <p:spPr bwMode="auto">
          <a:xfrm>
            <a:off x="3059113" y="45815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80604020202020204" pitchFamily="34" charset="0"/>
              </a:rPr>
              <a:t>E</a:t>
            </a:r>
            <a:r>
              <a:rPr kumimoji="0" lang="en-US" altLang="zh-CN" sz="1800" baseline="-25000">
                <a:latin typeface="Arial" panose="02080604020202020204" pitchFamily="34" charset="0"/>
              </a:rPr>
              <a:t>B</a:t>
            </a:r>
            <a:r>
              <a:rPr kumimoji="0" lang="en-US" altLang="zh-CN" sz="1800">
                <a:latin typeface="Arial" panose="02080604020202020204" pitchFamily="34" charset="0"/>
              </a:rPr>
              <a:t>(K,A,T</a:t>
            </a:r>
            <a:r>
              <a:rPr kumimoji="0" lang="zh-CN" altLang="en-US" sz="1800">
                <a:latin typeface="Arial" panose="02080604020202020204" pitchFamily="34" charset="0"/>
              </a:rPr>
              <a:t>）</a:t>
            </a:r>
            <a:endParaRPr kumimoji="0" lang="zh-CN" altLang="en-US" sz="1800" baseline="-25000">
              <a:latin typeface="Arial" panose="02080604020202020204" pitchFamily="34" charset="0"/>
            </a:endParaRPr>
          </a:p>
        </p:txBody>
      </p:sp>
      <p:sp>
        <p:nvSpPr>
          <p:cNvPr id="238613" name="Oval 21"/>
          <p:cNvSpPr>
            <a:spLocks noChangeArrowheads="1"/>
          </p:cNvSpPr>
          <p:nvPr/>
        </p:nvSpPr>
        <p:spPr bwMode="auto">
          <a:xfrm>
            <a:off x="396875" y="4510088"/>
            <a:ext cx="792163" cy="719137"/>
          </a:xfrm>
          <a:prstGeom prst="ellipse">
            <a:avLst/>
          </a:prstGeom>
          <a:gradFill rotWithShape="1">
            <a:gsLst>
              <a:gs pos="0">
                <a:schemeClr val="accent1">
                  <a:gamma/>
                  <a:shade val="46275"/>
                  <a:invGamma/>
                </a:schemeClr>
              </a:gs>
              <a:gs pos="100000">
                <a:schemeClr val="accent1"/>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anose="02080604020202020204" pitchFamily="34" charset="0"/>
              </a:rPr>
              <a:t>K</a:t>
            </a:r>
            <a:endParaRPr kumimoji="0" lang="en-US" altLang="zh-CN" sz="1800">
              <a:solidFill>
                <a:srgbClr val="CC0000"/>
              </a:solidFill>
              <a:latin typeface="Arial" panose="02080604020202020204" pitchFamily="34" charset="0"/>
            </a:endParaRPr>
          </a:p>
        </p:txBody>
      </p:sp>
      <p:sp>
        <p:nvSpPr>
          <p:cNvPr id="238614" name="Oval 22"/>
          <p:cNvSpPr>
            <a:spLocks noChangeArrowheads="1"/>
          </p:cNvSpPr>
          <p:nvPr/>
        </p:nvSpPr>
        <p:spPr bwMode="auto">
          <a:xfrm>
            <a:off x="7524750" y="4797425"/>
            <a:ext cx="792163" cy="719138"/>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anose="02080604020202020204" pitchFamily="34" charset="0"/>
              </a:rPr>
              <a:t>K</a:t>
            </a:r>
            <a:endParaRPr kumimoji="0" lang="en-US" altLang="zh-CN" sz="1800">
              <a:solidFill>
                <a:srgbClr val="CC0000"/>
              </a:solidFill>
              <a:latin typeface="Arial" panose="02080604020202020204" pitchFamily="34" charset="0"/>
            </a:endParaRPr>
          </a:p>
        </p:txBody>
      </p:sp>
      <p:sp>
        <p:nvSpPr>
          <p:cNvPr id="238615" name="Line 23"/>
          <p:cNvSpPr>
            <a:spLocks noChangeShapeType="1"/>
          </p:cNvSpPr>
          <p:nvPr/>
        </p:nvSpPr>
        <p:spPr bwMode="auto">
          <a:xfrm flipH="1">
            <a:off x="2268538" y="5300663"/>
            <a:ext cx="42481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6" name="Text Box 24"/>
          <p:cNvSpPr txBox="1">
            <a:spLocks noChangeArrowheads="1"/>
          </p:cNvSpPr>
          <p:nvPr/>
        </p:nvSpPr>
        <p:spPr bwMode="auto">
          <a:xfrm>
            <a:off x="3132138" y="49418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80604020202020204" pitchFamily="34" charset="0"/>
              </a:rPr>
              <a:t>E</a:t>
            </a:r>
            <a:r>
              <a:rPr kumimoji="0" lang="en-US" altLang="zh-CN" sz="1800" baseline="-25000">
                <a:latin typeface="Arial" panose="02080604020202020204" pitchFamily="34" charset="0"/>
              </a:rPr>
              <a:t>K</a:t>
            </a:r>
            <a:r>
              <a:rPr kumimoji="0" lang="en-US" altLang="zh-CN" sz="1800">
                <a:latin typeface="Arial" panose="02080604020202020204" pitchFamily="34" charset="0"/>
              </a:rPr>
              <a:t>(R</a:t>
            </a:r>
            <a:r>
              <a:rPr kumimoji="0" lang="en-US" altLang="zh-CN" sz="1800" baseline="-25000">
                <a:latin typeface="Arial" panose="02080604020202020204" pitchFamily="34" charset="0"/>
              </a:rPr>
              <a:t>B</a:t>
            </a:r>
            <a:r>
              <a:rPr kumimoji="0" lang="zh-CN" altLang="en-US" sz="1800">
                <a:latin typeface="Arial" panose="02080604020202020204" pitchFamily="34" charset="0"/>
              </a:rPr>
              <a:t>）</a:t>
            </a:r>
            <a:endParaRPr kumimoji="0" lang="zh-CN" altLang="en-US" sz="1800" baseline="-25000">
              <a:latin typeface="Arial" panose="02080604020202020204" pitchFamily="34" charset="0"/>
            </a:endParaRPr>
          </a:p>
        </p:txBody>
      </p:sp>
      <p:sp>
        <p:nvSpPr>
          <p:cNvPr id="238617" name="Line 25"/>
          <p:cNvSpPr>
            <a:spLocks noChangeShapeType="1"/>
          </p:cNvSpPr>
          <p:nvPr/>
        </p:nvSpPr>
        <p:spPr bwMode="auto">
          <a:xfrm flipH="1">
            <a:off x="2268538" y="5661025"/>
            <a:ext cx="4248150"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8" name="Text Box 26"/>
          <p:cNvSpPr txBox="1">
            <a:spLocks noChangeArrowheads="1"/>
          </p:cNvSpPr>
          <p:nvPr/>
        </p:nvSpPr>
        <p:spPr bwMode="auto">
          <a:xfrm>
            <a:off x="3059113" y="53006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80604020202020204" pitchFamily="34" charset="0"/>
              </a:rPr>
              <a:t>E</a:t>
            </a:r>
            <a:r>
              <a:rPr kumimoji="0" lang="en-US" altLang="zh-CN" sz="1800" baseline="-25000">
                <a:latin typeface="Arial" panose="02080604020202020204" pitchFamily="34" charset="0"/>
              </a:rPr>
              <a:t>K</a:t>
            </a:r>
            <a:r>
              <a:rPr kumimoji="0" lang="en-US" altLang="zh-CN" sz="1800">
                <a:latin typeface="Arial" panose="02080604020202020204" pitchFamily="34" charset="0"/>
              </a:rPr>
              <a:t>(R</a:t>
            </a:r>
            <a:r>
              <a:rPr kumimoji="0" lang="en-US" altLang="zh-CN" sz="1800" baseline="-25000">
                <a:latin typeface="Arial" panose="02080604020202020204" pitchFamily="34" charset="0"/>
              </a:rPr>
              <a:t>B</a:t>
            </a:r>
            <a:r>
              <a:rPr kumimoji="0" lang="zh-CN" altLang="en-US" sz="1800">
                <a:latin typeface="Arial" panose="02080604020202020204" pitchFamily="34" charset="0"/>
              </a:rPr>
              <a:t>－</a:t>
            </a:r>
            <a:r>
              <a:rPr kumimoji="0" lang="en-US" altLang="zh-CN" sz="1800">
                <a:latin typeface="Arial" panose="02080604020202020204" pitchFamily="34" charset="0"/>
              </a:rPr>
              <a:t>1</a:t>
            </a:r>
            <a:r>
              <a:rPr kumimoji="0" lang="zh-CN" altLang="en-US" sz="1800">
                <a:latin typeface="Arial" panose="02080604020202020204" pitchFamily="34" charset="0"/>
              </a:rPr>
              <a:t>）</a:t>
            </a:r>
            <a:endParaRPr kumimoji="0" lang="zh-CN" altLang="en-US" sz="1800" baseline="-25000">
              <a:latin typeface="Arial" panose="02080604020202020204" pitchFamily="34" charset="0"/>
            </a:endParaRPr>
          </a:p>
        </p:txBody>
      </p:sp>
      <p:sp>
        <p:nvSpPr>
          <p:cNvPr id="238619" name="Line 27"/>
          <p:cNvSpPr>
            <a:spLocks noChangeShapeType="1"/>
          </p:cNvSpPr>
          <p:nvPr/>
        </p:nvSpPr>
        <p:spPr bwMode="auto">
          <a:xfrm flipH="1">
            <a:off x="2268538" y="6092825"/>
            <a:ext cx="4248150"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20" name="Text Box 28"/>
          <p:cNvSpPr txBox="1">
            <a:spLocks noChangeArrowheads="1"/>
          </p:cNvSpPr>
          <p:nvPr/>
        </p:nvSpPr>
        <p:spPr bwMode="auto">
          <a:xfrm>
            <a:off x="3059113" y="57324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80604020202020204" pitchFamily="34" charset="0"/>
              </a:rPr>
              <a:t>E</a:t>
            </a:r>
            <a:r>
              <a:rPr kumimoji="0" lang="en-US" altLang="zh-CN" sz="1800" baseline="-25000">
                <a:latin typeface="Arial" panose="02080604020202020204" pitchFamily="34" charset="0"/>
              </a:rPr>
              <a:t>K</a:t>
            </a:r>
            <a:r>
              <a:rPr kumimoji="0" lang="en-US" altLang="zh-CN" sz="1800">
                <a:latin typeface="Arial" panose="02080604020202020204" pitchFamily="34" charset="0"/>
              </a:rPr>
              <a:t>(M={I Love XXX})</a:t>
            </a:r>
            <a:endParaRPr kumimoji="0" lang="en-US" altLang="zh-CN" sz="1800" baseline="-25000">
              <a:latin typeface="Arial" panose="0208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608"/>
                                        </p:tgtEl>
                                        <p:attrNameLst>
                                          <p:attrName>style.visibility</p:attrName>
                                        </p:attrNameLst>
                                      </p:cBhvr>
                                      <p:to>
                                        <p:strVal val="visible"/>
                                      </p:to>
                                    </p:set>
                                    <p:anim calcmode="lin" valueType="num">
                                      <p:cBhvr additive="base">
                                        <p:cTn id="7" dur="500" fill="hold"/>
                                        <p:tgtEl>
                                          <p:spTgt spid="238608"/>
                                        </p:tgtEl>
                                        <p:attrNameLst>
                                          <p:attrName>ppt_x</p:attrName>
                                        </p:attrNameLst>
                                      </p:cBhvr>
                                      <p:tavLst>
                                        <p:tav tm="0">
                                          <p:val>
                                            <p:strVal val="#ppt_x"/>
                                          </p:val>
                                        </p:tav>
                                        <p:tav tm="100000">
                                          <p:val>
                                            <p:strVal val="#ppt_x"/>
                                          </p:val>
                                        </p:tav>
                                      </p:tavLst>
                                    </p:anim>
                                    <p:anim calcmode="lin" valueType="num">
                                      <p:cBhvr additive="base">
                                        <p:cTn id="8" dur="500" fill="hold"/>
                                        <p:tgtEl>
                                          <p:spTgt spid="2386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8607"/>
                                        </p:tgtEl>
                                        <p:attrNameLst>
                                          <p:attrName>style.visibility</p:attrName>
                                        </p:attrNameLst>
                                      </p:cBhvr>
                                      <p:to>
                                        <p:strVal val="visible"/>
                                      </p:to>
                                    </p:set>
                                    <p:anim calcmode="lin" valueType="num">
                                      <p:cBhvr additive="base">
                                        <p:cTn id="11" dur="500" fill="hold"/>
                                        <p:tgtEl>
                                          <p:spTgt spid="238607"/>
                                        </p:tgtEl>
                                        <p:attrNameLst>
                                          <p:attrName>ppt_x</p:attrName>
                                        </p:attrNameLst>
                                      </p:cBhvr>
                                      <p:tavLst>
                                        <p:tav tm="0">
                                          <p:val>
                                            <p:strVal val="#ppt_x"/>
                                          </p:val>
                                        </p:tav>
                                        <p:tav tm="100000">
                                          <p:val>
                                            <p:strVal val="#ppt_x"/>
                                          </p:val>
                                        </p:tav>
                                      </p:tavLst>
                                    </p:anim>
                                    <p:anim calcmode="lin" valueType="num">
                                      <p:cBhvr additive="base">
                                        <p:cTn id="12" dur="500" fill="hold"/>
                                        <p:tgtEl>
                                          <p:spTgt spid="23860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8609"/>
                                        </p:tgtEl>
                                        <p:attrNameLst>
                                          <p:attrName>style.visibility</p:attrName>
                                        </p:attrNameLst>
                                      </p:cBhvr>
                                      <p:to>
                                        <p:strVal val="visible"/>
                                      </p:to>
                                    </p:set>
                                    <p:anim calcmode="lin" valueType="num">
                                      <p:cBhvr additive="base">
                                        <p:cTn id="17" dur="500" fill="hold"/>
                                        <p:tgtEl>
                                          <p:spTgt spid="238609"/>
                                        </p:tgtEl>
                                        <p:attrNameLst>
                                          <p:attrName>ppt_x</p:attrName>
                                        </p:attrNameLst>
                                      </p:cBhvr>
                                      <p:tavLst>
                                        <p:tav tm="0">
                                          <p:val>
                                            <p:strVal val="#ppt_x"/>
                                          </p:val>
                                        </p:tav>
                                        <p:tav tm="100000">
                                          <p:val>
                                            <p:strVal val="#ppt_x"/>
                                          </p:val>
                                        </p:tav>
                                      </p:tavLst>
                                    </p:anim>
                                    <p:anim calcmode="lin" valueType="num">
                                      <p:cBhvr additive="base">
                                        <p:cTn id="18" dur="500" fill="hold"/>
                                        <p:tgtEl>
                                          <p:spTgt spid="23860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8610"/>
                                        </p:tgtEl>
                                        <p:attrNameLst>
                                          <p:attrName>style.visibility</p:attrName>
                                        </p:attrNameLst>
                                      </p:cBhvr>
                                      <p:to>
                                        <p:strVal val="visible"/>
                                      </p:to>
                                    </p:set>
                                    <p:anim calcmode="lin" valueType="num">
                                      <p:cBhvr additive="base">
                                        <p:cTn id="21" dur="500" fill="hold"/>
                                        <p:tgtEl>
                                          <p:spTgt spid="238610"/>
                                        </p:tgtEl>
                                        <p:attrNameLst>
                                          <p:attrName>ppt_x</p:attrName>
                                        </p:attrNameLst>
                                      </p:cBhvr>
                                      <p:tavLst>
                                        <p:tav tm="0">
                                          <p:val>
                                            <p:strVal val="#ppt_x"/>
                                          </p:val>
                                        </p:tav>
                                        <p:tav tm="100000">
                                          <p:val>
                                            <p:strVal val="#ppt_x"/>
                                          </p:val>
                                        </p:tav>
                                      </p:tavLst>
                                    </p:anim>
                                    <p:anim calcmode="lin" valueType="num">
                                      <p:cBhvr additive="base">
                                        <p:cTn id="22" dur="500" fill="hold"/>
                                        <p:tgtEl>
                                          <p:spTgt spid="2386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8612"/>
                                        </p:tgtEl>
                                        <p:attrNameLst>
                                          <p:attrName>style.visibility</p:attrName>
                                        </p:attrNameLst>
                                      </p:cBhvr>
                                      <p:to>
                                        <p:strVal val="visible"/>
                                      </p:to>
                                    </p:set>
                                    <p:anim calcmode="lin" valueType="num">
                                      <p:cBhvr additive="base">
                                        <p:cTn id="27" dur="500" fill="hold"/>
                                        <p:tgtEl>
                                          <p:spTgt spid="238612"/>
                                        </p:tgtEl>
                                        <p:attrNameLst>
                                          <p:attrName>ppt_x</p:attrName>
                                        </p:attrNameLst>
                                      </p:cBhvr>
                                      <p:tavLst>
                                        <p:tav tm="0">
                                          <p:val>
                                            <p:strVal val="#ppt_x"/>
                                          </p:val>
                                        </p:tav>
                                        <p:tav tm="100000">
                                          <p:val>
                                            <p:strVal val="#ppt_x"/>
                                          </p:val>
                                        </p:tav>
                                      </p:tavLst>
                                    </p:anim>
                                    <p:anim calcmode="lin" valueType="num">
                                      <p:cBhvr additive="base">
                                        <p:cTn id="28" dur="500" fill="hold"/>
                                        <p:tgtEl>
                                          <p:spTgt spid="2386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8611"/>
                                        </p:tgtEl>
                                        <p:attrNameLst>
                                          <p:attrName>style.visibility</p:attrName>
                                        </p:attrNameLst>
                                      </p:cBhvr>
                                      <p:to>
                                        <p:strVal val="visible"/>
                                      </p:to>
                                    </p:set>
                                    <p:anim calcmode="lin" valueType="num">
                                      <p:cBhvr additive="base">
                                        <p:cTn id="31" dur="500" fill="hold"/>
                                        <p:tgtEl>
                                          <p:spTgt spid="238611"/>
                                        </p:tgtEl>
                                        <p:attrNameLst>
                                          <p:attrName>ppt_x</p:attrName>
                                        </p:attrNameLst>
                                      </p:cBhvr>
                                      <p:tavLst>
                                        <p:tav tm="0">
                                          <p:val>
                                            <p:strVal val="#ppt_x"/>
                                          </p:val>
                                        </p:tav>
                                        <p:tav tm="100000">
                                          <p:val>
                                            <p:strVal val="#ppt_x"/>
                                          </p:val>
                                        </p:tav>
                                      </p:tavLst>
                                    </p:anim>
                                    <p:anim calcmode="lin" valueType="num">
                                      <p:cBhvr additive="base">
                                        <p:cTn id="32" dur="500" fill="hold"/>
                                        <p:tgtEl>
                                          <p:spTgt spid="2386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8613"/>
                                        </p:tgtEl>
                                        <p:attrNameLst>
                                          <p:attrName>style.visibility</p:attrName>
                                        </p:attrNameLst>
                                      </p:cBhvr>
                                      <p:to>
                                        <p:strVal val="visible"/>
                                      </p:to>
                                    </p:set>
                                    <p:anim calcmode="lin" valueType="num">
                                      <p:cBhvr>
                                        <p:cTn id="37" dur="500" fill="hold"/>
                                        <p:tgtEl>
                                          <p:spTgt spid="238613"/>
                                        </p:tgtEl>
                                        <p:attrNameLst>
                                          <p:attrName>ppt_w</p:attrName>
                                        </p:attrNameLst>
                                      </p:cBhvr>
                                      <p:tavLst>
                                        <p:tav tm="0">
                                          <p:val>
                                            <p:strVal val="#ppt_w*0.70"/>
                                          </p:val>
                                        </p:tav>
                                        <p:tav tm="100000">
                                          <p:val>
                                            <p:strVal val="#ppt_w"/>
                                          </p:val>
                                        </p:tav>
                                      </p:tavLst>
                                    </p:anim>
                                    <p:anim calcmode="lin" valueType="num">
                                      <p:cBhvr>
                                        <p:cTn id="38" dur="500" fill="hold"/>
                                        <p:tgtEl>
                                          <p:spTgt spid="238613"/>
                                        </p:tgtEl>
                                        <p:attrNameLst>
                                          <p:attrName>ppt_h</p:attrName>
                                        </p:attrNameLst>
                                      </p:cBhvr>
                                      <p:tavLst>
                                        <p:tav tm="0">
                                          <p:val>
                                            <p:strVal val="#ppt_h"/>
                                          </p:val>
                                        </p:tav>
                                        <p:tav tm="100000">
                                          <p:val>
                                            <p:strVal val="#ppt_h"/>
                                          </p:val>
                                        </p:tav>
                                      </p:tavLst>
                                    </p:anim>
                                    <p:animEffect transition="in" filter="fade">
                                      <p:cBhvr>
                                        <p:cTn id="39" dur="500"/>
                                        <p:tgtEl>
                                          <p:spTgt spid="238613"/>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8614"/>
                                        </p:tgtEl>
                                        <p:attrNameLst>
                                          <p:attrName>style.visibility</p:attrName>
                                        </p:attrNameLst>
                                      </p:cBhvr>
                                      <p:to>
                                        <p:strVal val="visible"/>
                                      </p:to>
                                    </p:set>
                                    <p:anim calcmode="lin" valueType="num">
                                      <p:cBhvr>
                                        <p:cTn id="42" dur="500" fill="hold"/>
                                        <p:tgtEl>
                                          <p:spTgt spid="238614"/>
                                        </p:tgtEl>
                                        <p:attrNameLst>
                                          <p:attrName>ppt_w</p:attrName>
                                        </p:attrNameLst>
                                      </p:cBhvr>
                                      <p:tavLst>
                                        <p:tav tm="0">
                                          <p:val>
                                            <p:strVal val="#ppt_w*0.70"/>
                                          </p:val>
                                        </p:tav>
                                        <p:tav tm="100000">
                                          <p:val>
                                            <p:strVal val="#ppt_w"/>
                                          </p:val>
                                        </p:tav>
                                      </p:tavLst>
                                    </p:anim>
                                    <p:anim calcmode="lin" valueType="num">
                                      <p:cBhvr>
                                        <p:cTn id="43" dur="500" fill="hold"/>
                                        <p:tgtEl>
                                          <p:spTgt spid="238614"/>
                                        </p:tgtEl>
                                        <p:attrNameLst>
                                          <p:attrName>ppt_h</p:attrName>
                                        </p:attrNameLst>
                                      </p:cBhvr>
                                      <p:tavLst>
                                        <p:tav tm="0">
                                          <p:val>
                                            <p:strVal val="#ppt_h"/>
                                          </p:val>
                                        </p:tav>
                                        <p:tav tm="100000">
                                          <p:val>
                                            <p:strVal val="#ppt_h"/>
                                          </p:val>
                                        </p:tav>
                                      </p:tavLst>
                                    </p:anim>
                                    <p:animEffect transition="in" filter="fade">
                                      <p:cBhvr>
                                        <p:cTn id="44" dur="500"/>
                                        <p:tgtEl>
                                          <p:spTgt spid="23861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8616"/>
                                        </p:tgtEl>
                                        <p:attrNameLst>
                                          <p:attrName>style.visibility</p:attrName>
                                        </p:attrNameLst>
                                      </p:cBhvr>
                                      <p:to>
                                        <p:strVal val="visible"/>
                                      </p:to>
                                    </p:set>
                                    <p:anim calcmode="lin" valueType="num">
                                      <p:cBhvr additive="base">
                                        <p:cTn id="49" dur="500" fill="hold"/>
                                        <p:tgtEl>
                                          <p:spTgt spid="238616"/>
                                        </p:tgtEl>
                                        <p:attrNameLst>
                                          <p:attrName>ppt_x</p:attrName>
                                        </p:attrNameLst>
                                      </p:cBhvr>
                                      <p:tavLst>
                                        <p:tav tm="0">
                                          <p:val>
                                            <p:strVal val="#ppt_x"/>
                                          </p:val>
                                        </p:tav>
                                        <p:tav tm="100000">
                                          <p:val>
                                            <p:strVal val="#ppt_x"/>
                                          </p:val>
                                        </p:tav>
                                      </p:tavLst>
                                    </p:anim>
                                    <p:anim calcmode="lin" valueType="num">
                                      <p:cBhvr additive="base">
                                        <p:cTn id="50" dur="500" fill="hold"/>
                                        <p:tgtEl>
                                          <p:spTgt spid="2386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8615"/>
                                        </p:tgtEl>
                                        <p:attrNameLst>
                                          <p:attrName>style.visibility</p:attrName>
                                        </p:attrNameLst>
                                      </p:cBhvr>
                                      <p:to>
                                        <p:strVal val="visible"/>
                                      </p:to>
                                    </p:set>
                                    <p:anim calcmode="lin" valueType="num">
                                      <p:cBhvr additive="base">
                                        <p:cTn id="53" dur="500" fill="hold"/>
                                        <p:tgtEl>
                                          <p:spTgt spid="238615"/>
                                        </p:tgtEl>
                                        <p:attrNameLst>
                                          <p:attrName>ppt_x</p:attrName>
                                        </p:attrNameLst>
                                      </p:cBhvr>
                                      <p:tavLst>
                                        <p:tav tm="0">
                                          <p:val>
                                            <p:strVal val="#ppt_x"/>
                                          </p:val>
                                        </p:tav>
                                        <p:tav tm="100000">
                                          <p:val>
                                            <p:strVal val="#ppt_x"/>
                                          </p:val>
                                        </p:tav>
                                      </p:tavLst>
                                    </p:anim>
                                    <p:anim calcmode="lin" valueType="num">
                                      <p:cBhvr additive="base">
                                        <p:cTn id="54" dur="500" fill="hold"/>
                                        <p:tgtEl>
                                          <p:spTgt spid="2386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8618"/>
                                        </p:tgtEl>
                                        <p:attrNameLst>
                                          <p:attrName>style.visibility</p:attrName>
                                        </p:attrNameLst>
                                      </p:cBhvr>
                                      <p:to>
                                        <p:strVal val="visible"/>
                                      </p:to>
                                    </p:set>
                                    <p:anim calcmode="lin" valueType="num">
                                      <p:cBhvr additive="base">
                                        <p:cTn id="59" dur="500" fill="hold"/>
                                        <p:tgtEl>
                                          <p:spTgt spid="238618"/>
                                        </p:tgtEl>
                                        <p:attrNameLst>
                                          <p:attrName>ppt_x</p:attrName>
                                        </p:attrNameLst>
                                      </p:cBhvr>
                                      <p:tavLst>
                                        <p:tav tm="0">
                                          <p:val>
                                            <p:strVal val="#ppt_x"/>
                                          </p:val>
                                        </p:tav>
                                        <p:tav tm="100000">
                                          <p:val>
                                            <p:strVal val="#ppt_x"/>
                                          </p:val>
                                        </p:tav>
                                      </p:tavLst>
                                    </p:anim>
                                    <p:anim calcmode="lin" valueType="num">
                                      <p:cBhvr additive="base">
                                        <p:cTn id="60" dur="500" fill="hold"/>
                                        <p:tgtEl>
                                          <p:spTgt spid="2386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8617"/>
                                        </p:tgtEl>
                                        <p:attrNameLst>
                                          <p:attrName>style.visibility</p:attrName>
                                        </p:attrNameLst>
                                      </p:cBhvr>
                                      <p:to>
                                        <p:strVal val="visible"/>
                                      </p:to>
                                    </p:set>
                                    <p:anim calcmode="lin" valueType="num">
                                      <p:cBhvr additive="base">
                                        <p:cTn id="63" dur="500" fill="hold"/>
                                        <p:tgtEl>
                                          <p:spTgt spid="238617"/>
                                        </p:tgtEl>
                                        <p:attrNameLst>
                                          <p:attrName>ppt_x</p:attrName>
                                        </p:attrNameLst>
                                      </p:cBhvr>
                                      <p:tavLst>
                                        <p:tav tm="0">
                                          <p:val>
                                            <p:strVal val="#ppt_x"/>
                                          </p:val>
                                        </p:tav>
                                        <p:tav tm="100000">
                                          <p:val>
                                            <p:strVal val="#ppt_x"/>
                                          </p:val>
                                        </p:tav>
                                      </p:tavLst>
                                    </p:anim>
                                    <p:anim calcmode="lin" valueType="num">
                                      <p:cBhvr additive="base">
                                        <p:cTn id="64" dur="500" fill="hold"/>
                                        <p:tgtEl>
                                          <p:spTgt spid="23861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8620"/>
                                        </p:tgtEl>
                                        <p:attrNameLst>
                                          <p:attrName>style.visibility</p:attrName>
                                        </p:attrNameLst>
                                      </p:cBhvr>
                                      <p:to>
                                        <p:strVal val="visible"/>
                                      </p:to>
                                    </p:set>
                                    <p:anim calcmode="lin" valueType="num">
                                      <p:cBhvr additive="base">
                                        <p:cTn id="69" dur="500" fill="hold"/>
                                        <p:tgtEl>
                                          <p:spTgt spid="238620"/>
                                        </p:tgtEl>
                                        <p:attrNameLst>
                                          <p:attrName>ppt_x</p:attrName>
                                        </p:attrNameLst>
                                      </p:cBhvr>
                                      <p:tavLst>
                                        <p:tav tm="0">
                                          <p:val>
                                            <p:strVal val="#ppt_x"/>
                                          </p:val>
                                        </p:tav>
                                        <p:tav tm="100000">
                                          <p:val>
                                            <p:strVal val="#ppt_x"/>
                                          </p:val>
                                        </p:tav>
                                      </p:tavLst>
                                    </p:anim>
                                    <p:anim calcmode="lin" valueType="num">
                                      <p:cBhvr additive="base">
                                        <p:cTn id="70" dur="500" fill="hold"/>
                                        <p:tgtEl>
                                          <p:spTgt spid="2386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8619"/>
                                        </p:tgtEl>
                                        <p:attrNameLst>
                                          <p:attrName>style.visibility</p:attrName>
                                        </p:attrNameLst>
                                      </p:cBhvr>
                                      <p:to>
                                        <p:strVal val="visible"/>
                                      </p:to>
                                    </p:set>
                                    <p:anim calcmode="lin" valueType="num">
                                      <p:cBhvr additive="base">
                                        <p:cTn id="73" dur="500" fill="hold"/>
                                        <p:tgtEl>
                                          <p:spTgt spid="238619"/>
                                        </p:tgtEl>
                                        <p:attrNameLst>
                                          <p:attrName>ppt_x</p:attrName>
                                        </p:attrNameLst>
                                      </p:cBhvr>
                                      <p:tavLst>
                                        <p:tav tm="0">
                                          <p:val>
                                            <p:strVal val="#ppt_x"/>
                                          </p:val>
                                        </p:tav>
                                        <p:tav tm="100000">
                                          <p:val>
                                            <p:strVal val="#ppt_x"/>
                                          </p:val>
                                        </p:tav>
                                      </p:tavLst>
                                    </p:anim>
                                    <p:anim calcmode="lin" valueType="num">
                                      <p:cBhvr additive="base">
                                        <p:cTn id="74" dur="500" fill="hold"/>
                                        <p:tgtEl>
                                          <p:spTgt spid="238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7" grpId="0" animBg="1"/>
      <p:bldP spid="238608" grpId="0"/>
      <p:bldP spid="238609" grpId="0" animBg="1"/>
      <p:bldP spid="238610" grpId="0"/>
      <p:bldP spid="238611" grpId="0" animBg="1"/>
      <p:bldP spid="238612" grpId="0"/>
      <p:bldP spid="238613" grpId="0" animBg="1"/>
      <p:bldP spid="238614" grpId="0" animBg="1"/>
      <p:bldP spid="238615" grpId="0" animBg="1"/>
      <p:bldP spid="238616" grpId="0"/>
      <p:bldP spid="238617" grpId="0" animBg="1"/>
      <p:bldP spid="238618" grpId="0"/>
      <p:bldP spid="238619" grpId="0" animBg="1"/>
      <p:bldP spid="238620"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p:txBody>
          <a:bodyPr>
            <a:normAutofit/>
          </a:bodyPr>
          <a:lstStyle/>
          <a:p>
            <a:r>
              <a:rPr lang="en-US" altLang="zh-CN" smtClean="0"/>
              <a:t>1</a:t>
            </a:r>
            <a:r>
              <a:rPr lang="zh-CN" altLang="en-US" smtClean="0"/>
              <a:t>、签名：声称者用声称（他拥有）的签名密钥（私钥）来证实身份。</a:t>
            </a:r>
            <a:endParaRPr lang="zh-CN" altLang="en-US" smtClean="0"/>
          </a:p>
          <a:p>
            <a:pPr lvl="1"/>
            <a:r>
              <a:rPr lang="zh-CN" altLang="en-US" smtClean="0"/>
              <a:t>使用签名密钥签署某消息，签名包含一非重复值以抵抗重放攻击。</a:t>
            </a:r>
            <a:endParaRPr lang="zh-CN" altLang="en-US" smtClean="0"/>
          </a:p>
          <a:p>
            <a:pPr lvl="1"/>
            <a:r>
              <a:rPr lang="zh-CN" altLang="en-US" smtClean="0"/>
              <a:t>验证者用声称者的有效公钥（公钥证书）验证身份。</a:t>
            </a:r>
            <a:endParaRPr lang="en-US" altLang="zh-CN" smtClean="0"/>
          </a:p>
          <a:p>
            <a:r>
              <a:rPr lang="en-US" altLang="zh-CN" smtClean="0"/>
              <a:t>2</a:t>
            </a:r>
            <a:r>
              <a:rPr lang="zh-CN" altLang="en-US" smtClean="0"/>
              <a:t>、加密：声称者用其私钥解密信息来证实身份</a:t>
            </a:r>
            <a:endParaRPr lang="en-US" altLang="zh-CN" smtClean="0"/>
          </a:p>
          <a:p>
            <a:pPr lvl="1"/>
            <a:r>
              <a:rPr lang="zh-CN" altLang="en-US"/>
              <a:t>验证</a:t>
            </a:r>
            <a:r>
              <a:rPr lang="zh-CN" altLang="en-US" smtClean="0"/>
              <a:t>者用声称者公钥加密信息</a:t>
            </a:r>
            <a:endParaRPr lang="en-US" altLang="zh-CN" smtClean="0"/>
          </a:p>
          <a:p>
            <a:pPr lvl="1"/>
            <a:r>
              <a:rPr lang="zh-CN" altLang="en-US"/>
              <a:t>声称</a:t>
            </a:r>
            <a:r>
              <a:rPr lang="zh-CN" altLang="en-US" smtClean="0"/>
              <a:t>者用私钥解密信息</a:t>
            </a:r>
            <a:endParaRPr lang="zh-CN" altLang="en-US"/>
          </a:p>
        </p:txBody>
      </p:sp>
      <p:sp>
        <p:nvSpPr>
          <p:cNvPr id="266242" name="Rectangle 2"/>
          <p:cNvSpPr>
            <a:spLocks noGrp="1" noChangeArrowheads="1"/>
          </p:cNvSpPr>
          <p:nvPr>
            <p:ph type="title"/>
          </p:nvPr>
        </p:nvSpPr>
        <p:spPr/>
        <p:txBody>
          <a:bodyPr/>
          <a:lstStyle/>
          <a:p>
            <a:r>
              <a:rPr lang="zh-CN" altLang="en-US" smtClean="0"/>
              <a:t>采用公开密码算法的机制</a:t>
            </a:r>
            <a:endParaRPr lang="zh-CN" altLang="en-US"/>
          </a:p>
        </p:txBody>
      </p:sp>
    </p:spTree>
  </p:cSld>
  <p:clrMapOvr>
    <a:masterClrMapping/>
  </p:clrMapOvr>
  <p:transition spd="slow">
    <p:pull/>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endParaRPr lang="zh-CN" altLang="en-US">
              <a:latin typeface="宋体" pitchFamily="2" charset="-122"/>
            </a:endParaRPr>
          </a:p>
        </p:txBody>
      </p:sp>
      <p:sp>
        <p:nvSpPr>
          <p:cNvPr id="67587"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itchFamily="18" charset="0"/>
              </a:rPr>
              <a:t>ISO/IEC 9798-3 </a:t>
            </a:r>
            <a:r>
              <a:rPr lang="zh-CN" altLang="en-US" sz="2400" smtClean="0">
                <a:latin typeface="Times New Roman" pitchFamily="18" charset="0"/>
              </a:rPr>
              <a:t>协议，基于时间戳</a:t>
            </a:r>
            <a:endParaRPr lang="en-US" altLang="zh-CN" sz="2400" smtClean="0">
              <a:latin typeface="Times New Roman" pitchFamily="18" charset="0"/>
            </a:endParaRPr>
          </a:p>
          <a:p>
            <a:pPr lvl="1" algn="just"/>
            <a:r>
              <a:rPr lang="zh-CN" altLang="en-US" sz="2000" smtClean="0">
                <a:latin typeface="Times New Roman" pitchFamily="18" charset="0"/>
              </a:rPr>
              <a:t>单向认证</a:t>
            </a:r>
            <a:endParaRPr lang="zh-CN" altLang="en-US" sz="2000" smtClean="0">
              <a:latin typeface="Times New Roman" pitchFamily="18" charset="0"/>
            </a:endParaRPr>
          </a:p>
          <a:p>
            <a:pPr algn="just" eaLnBrk="1" hangingPunct="1"/>
            <a:endParaRPr lang="zh-CN" altLang="en-US" sz="2400" smtClean="0">
              <a:latin typeface="Times New Roman" pitchFamily="18" charset="0"/>
            </a:endParaRPr>
          </a:p>
          <a:p>
            <a:pPr lvl="1" algn="just" eaLnBrk="1" hangingPunct="1"/>
            <a:endParaRPr lang="zh-CN" altLang="en-US" sz="2000" smtClean="0">
              <a:latin typeface="Times New Roman" pitchFamily="18" charset="0"/>
            </a:endParaRPr>
          </a:p>
          <a:p>
            <a:pPr lvl="1" algn="just"/>
            <a:r>
              <a:rPr lang="zh-CN" altLang="en-US" sz="2000" smtClean="0">
                <a:latin typeface="Times New Roman" pitchFamily="18" charset="0"/>
              </a:rPr>
              <a:t>双向认证</a:t>
            </a:r>
            <a:endParaRPr lang="zh-CN" altLang="en-US" sz="20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en-US" altLang="zh-CN" sz="2400" smtClean="0">
              <a:latin typeface="Times New Roman" pitchFamily="18" charset="0"/>
            </a:endParaRPr>
          </a:p>
        </p:txBody>
      </p:sp>
      <p:sp>
        <p:nvSpPr>
          <p:cNvPr id="67588" name="灯片编号占位符 6"/>
          <p:cNvSpPr>
            <a:spLocks noGrp="1"/>
          </p:cNvSpPr>
          <p:nvPr>
            <p:ph type="sldNum" sz="quarter" idx="4294967295"/>
          </p:nvPr>
        </p:nvSpPr>
        <p:spPr bwMode="auto">
          <a:noFill/>
          <a:ln>
            <a:miter lim="800000"/>
          </a:ln>
        </p:spPr>
        <p:txBody>
          <a:bodyPr wrap="square" lIns="91440" tIns="45720" rIns="91440" bIns="45720" numCol="1" anchorCtr="0" compatLnSpc="1"/>
          <a:lstStyle/>
          <a:p>
            <a:fld id="{933214C6-4A21-4C08-879B-9F8DD414C097}" type="slidenum">
              <a:rPr lang="en-US" altLang="zh-CN" smtClean="0"/>
            </a:fld>
            <a:endParaRPr lang="en-US" altLang="zh-CN" smtClean="0"/>
          </a:p>
        </p:txBody>
      </p:sp>
      <p:sp>
        <p:nvSpPr>
          <p:cNvPr id="67589" name="Text Box 5"/>
          <p:cNvSpPr txBox="1">
            <a:spLocks noChangeArrowheads="1"/>
          </p:cNvSpPr>
          <p:nvPr/>
        </p:nvSpPr>
        <p:spPr bwMode="auto">
          <a:xfrm>
            <a:off x="838200" y="2890267"/>
            <a:ext cx="7620000" cy="466725"/>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A</a:t>
            </a:r>
            <a:r>
              <a:rPr lang="en-US" altLang="zh-CN">
                <a:latin typeface="Times New Roman" pitchFamily="18" charset="0"/>
                <a:sym typeface="Symbol" panose="05050102010706020507" pitchFamily="18" charset="2"/>
              </a:rPr>
              <a:t></a:t>
            </a:r>
            <a:r>
              <a:rPr lang="en-US" altLang="zh-CN" i="1">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T</a:t>
            </a:r>
            <a:r>
              <a:rPr lang="en-US" altLang="zh-CN" i="1" baseline="-25000">
                <a:latin typeface="Times New Roman" pitchFamily="18" charset="0"/>
                <a:sym typeface="Symbol" panose="05050102010706020507" pitchFamily="18" charset="2"/>
              </a:rPr>
              <a:t>A </a:t>
            </a:r>
            <a:r>
              <a:rPr lang="en-US" altLang="zh-CN" i="1">
                <a:latin typeface="Times New Roman" pitchFamily="18" charset="0"/>
                <a:sym typeface="Symbol" panose="05050102010706020507" pitchFamily="18" charset="2"/>
              </a:rPr>
              <a:t>, B, Sig</a:t>
            </a:r>
            <a:r>
              <a:rPr lang="en-US" altLang="zh-CN" i="1" baseline="-25000">
                <a:latin typeface="Times New Roman" pitchFamily="18" charset="0"/>
                <a:sym typeface="Symbol" panose="05050102010706020507" pitchFamily="18" charset="2"/>
              </a:rPr>
              <a:t>A</a:t>
            </a:r>
            <a:r>
              <a:rPr lang="en-US" altLang="zh-CN" i="1">
                <a:latin typeface="Times New Roman" pitchFamily="18" charset="0"/>
                <a:sym typeface="Symbol" panose="05050102010706020507" pitchFamily="18" charset="2"/>
              </a:rPr>
              <a:t>(T</a:t>
            </a:r>
            <a:r>
              <a:rPr lang="en-US" altLang="zh-CN" i="1" baseline="-25000">
                <a:latin typeface="Times New Roman" pitchFamily="18" charset="0"/>
                <a:sym typeface="Symbol" panose="05050102010706020507" pitchFamily="18" charset="2"/>
              </a:rPr>
              <a:t>A</a:t>
            </a:r>
            <a:r>
              <a:rPr lang="en-US" altLang="zh-CN" i="1" smtClean="0">
                <a:latin typeface="Times New Roman" pitchFamily="18" charset="0"/>
                <a:sym typeface="Symbol" panose="05050102010706020507" pitchFamily="18" charset="2"/>
              </a:rPr>
              <a:t>, B</a:t>
            </a:r>
            <a:r>
              <a:rPr lang="en-US" altLang="zh-CN" i="1">
                <a:latin typeface="Times New Roman" pitchFamily="18" charset="0"/>
                <a:sym typeface="Symbol" panose="05050102010706020507" pitchFamily="18" charset="2"/>
              </a:rPr>
              <a:t>)</a:t>
            </a:r>
            <a:endParaRPr lang="en-US" altLang="zh-CN" i="1" baseline="-25000">
              <a:latin typeface="Times New Roman" pitchFamily="18" charset="0"/>
              <a:sym typeface="Symbol" panose="05050102010706020507" pitchFamily="18" charset="2"/>
            </a:endParaRPr>
          </a:p>
        </p:txBody>
      </p:sp>
      <p:sp>
        <p:nvSpPr>
          <p:cNvPr id="7" name="Text Box 6"/>
          <p:cNvSpPr txBox="1">
            <a:spLocks noChangeArrowheads="1"/>
          </p:cNvSpPr>
          <p:nvPr/>
        </p:nvSpPr>
        <p:spPr bwMode="auto">
          <a:xfrm>
            <a:off x="838200" y="4077072"/>
            <a:ext cx="76200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A</a:t>
            </a:r>
            <a:r>
              <a:rPr lang="en-US" altLang="zh-CN">
                <a:latin typeface="Times New Roman" pitchFamily="18" charset="0"/>
                <a:sym typeface="Symbol" panose="05050102010706020507" pitchFamily="18" charset="2"/>
              </a:rPr>
              <a:t></a:t>
            </a:r>
            <a:r>
              <a:rPr lang="en-US" altLang="zh-CN" i="1">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T</a:t>
            </a:r>
            <a:r>
              <a:rPr lang="en-US" altLang="zh-CN" i="1" baseline="-25000">
                <a:latin typeface="Times New Roman" pitchFamily="18" charset="0"/>
                <a:sym typeface="Symbol" panose="05050102010706020507" pitchFamily="18" charset="2"/>
              </a:rPr>
              <a:t>A</a:t>
            </a:r>
            <a:r>
              <a:rPr lang="en-US" altLang="zh-CN" i="1">
                <a:latin typeface="Times New Roman" pitchFamily="18" charset="0"/>
                <a:sym typeface="Symbol" panose="05050102010706020507" pitchFamily="18" charset="2"/>
              </a:rPr>
              <a:t> , B, Sig</a:t>
            </a:r>
            <a:r>
              <a:rPr lang="en-US" altLang="zh-CN" i="1" baseline="-25000">
                <a:latin typeface="Times New Roman" pitchFamily="18" charset="0"/>
                <a:sym typeface="Symbol" panose="05050102010706020507" pitchFamily="18" charset="2"/>
              </a:rPr>
              <a:t>A </a:t>
            </a:r>
            <a:r>
              <a:rPr lang="en-US" altLang="zh-CN" i="1">
                <a:latin typeface="Times New Roman" pitchFamily="18" charset="0"/>
                <a:sym typeface="Symbol" panose="05050102010706020507" pitchFamily="18" charset="2"/>
              </a:rPr>
              <a:t>(T</a:t>
            </a:r>
            <a:r>
              <a:rPr lang="en-US" altLang="zh-CN" i="1" baseline="-25000">
                <a:latin typeface="Times New Roman" pitchFamily="18" charset="0"/>
                <a:sym typeface="Symbol" panose="05050102010706020507" pitchFamily="18" charset="2"/>
              </a:rPr>
              <a:t>A </a:t>
            </a:r>
            <a:r>
              <a:rPr lang="en-US" altLang="zh-CN" i="1" smtClean="0">
                <a:latin typeface="Times New Roman" pitchFamily="18" charset="0"/>
                <a:sym typeface="Symbol" panose="05050102010706020507" pitchFamily="18" charset="2"/>
              </a:rPr>
              <a:t>, B</a:t>
            </a:r>
            <a:r>
              <a:rPr lang="en-US" altLang="zh-CN" i="1">
                <a:latin typeface="Times New Roman" pitchFamily="18" charset="0"/>
                <a:sym typeface="Symbol" panose="05050102010706020507" pitchFamily="18" charset="2"/>
              </a:rPr>
              <a:t>)</a:t>
            </a:r>
            <a:endParaRPr lang="en-US" altLang="zh-CN" i="1">
              <a:latin typeface="Times New Roman" pitchFamily="18" charset="0"/>
              <a:sym typeface="Symbol" panose="05050102010706020507" pitchFamily="18" charset="2"/>
            </a:endParaRPr>
          </a:p>
          <a:p>
            <a:pPr marL="457200" indent="-457200">
              <a:spcBef>
                <a:spcPct val="50000"/>
              </a:spcBef>
            </a:pPr>
            <a:r>
              <a:rPr lang="en-US" altLang="zh-CN">
                <a:latin typeface="Times New Roman" pitchFamily="18" charset="0"/>
              </a:rPr>
              <a:t>2. </a:t>
            </a:r>
            <a:r>
              <a:rPr lang="en-US" altLang="zh-CN" i="1">
                <a:latin typeface="Times New Roman" pitchFamily="18" charset="0"/>
              </a:rPr>
              <a:t>B</a:t>
            </a:r>
            <a:r>
              <a:rPr lang="en-US" altLang="zh-CN">
                <a:latin typeface="Times New Roman" pitchFamily="18" charset="0"/>
                <a:sym typeface="Symbol" panose="05050102010706020507" pitchFamily="18" charset="2"/>
              </a:rPr>
              <a:t></a:t>
            </a:r>
            <a:r>
              <a:rPr lang="en-US" altLang="zh-CN" i="1">
                <a:latin typeface="Times New Roman" pitchFamily="18" charset="0"/>
                <a:sym typeface="Symbol" panose="05050102010706020507" pitchFamily="18" charset="2"/>
              </a:rPr>
              <a:t>A</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T</a:t>
            </a:r>
            <a:r>
              <a:rPr lang="en-US" altLang="zh-CN" i="1" baseline="-25000">
                <a:latin typeface="Times New Roman" pitchFamily="18" charset="0"/>
                <a:sym typeface="Symbol" panose="05050102010706020507" pitchFamily="18" charset="2"/>
              </a:rPr>
              <a:t>B </a:t>
            </a:r>
            <a:r>
              <a:rPr lang="en-US" altLang="zh-CN" i="1">
                <a:latin typeface="Times New Roman" pitchFamily="18" charset="0"/>
                <a:sym typeface="Symbol" panose="05050102010706020507" pitchFamily="18" charset="2"/>
              </a:rPr>
              <a:t>, A, Sig</a:t>
            </a:r>
            <a:r>
              <a:rPr lang="en-US" altLang="zh-CN" i="1" baseline="-25000">
                <a:latin typeface="Times New Roman" pitchFamily="18" charset="0"/>
                <a:sym typeface="Symbol" panose="05050102010706020507" pitchFamily="18" charset="2"/>
              </a:rPr>
              <a:t>B </a:t>
            </a:r>
            <a:r>
              <a:rPr lang="en-US" altLang="zh-CN" i="1">
                <a:latin typeface="Times New Roman" pitchFamily="18" charset="0"/>
                <a:sym typeface="Symbol" panose="05050102010706020507" pitchFamily="18" charset="2"/>
              </a:rPr>
              <a:t>(T</a:t>
            </a:r>
            <a:r>
              <a:rPr lang="en-US" altLang="zh-CN" i="1" baseline="-25000">
                <a:latin typeface="Times New Roman" pitchFamily="18" charset="0"/>
                <a:sym typeface="Symbol" panose="05050102010706020507" pitchFamily="18" charset="2"/>
              </a:rPr>
              <a:t>B </a:t>
            </a:r>
            <a:r>
              <a:rPr lang="en-US" altLang="zh-CN" i="1">
                <a:latin typeface="Times New Roman" pitchFamily="18" charset="0"/>
                <a:sym typeface="Symbol" panose="05050102010706020507" pitchFamily="18" charset="2"/>
              </a:rPr>
              <a:t>, A)</a:t>
            </a:r>
            <a:endParaRPr lang="en-US" altLang="zh-CN" i="1">
              <a:latin typeface="Times New Roman" pitchFamily="18" charset="0"/>
              <a:sym typeface="Symbol" panose="05050102010706020507" pitchFamily="18" charset="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fade">
                                      <p:cBhvr>
                                        <p:cTn id="7" dur="500"/>
                                        <p:tgtEl>
                                          <p:spTgt spid="675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587">
                                            <p:txEl>
                                              <p:pRg st="1" end="1"/>
                                            </p:txEl>
                                          </p:spTgt>
                                        </p:tgtEl>
                                        <p:attrNameLst>
                                          <p:attrName>style.visibility</p:attrName>
                                        </p:attrNameLst>
                                      </p:cBhvr>
                                      <p:to>
                                        <p:strVal val="visible"/>
                                      </p:to>
                                    </p:set>
                                    <p:animEffect transition="in" filter="fade">
                                      <p:cBhvr>
                                        <p:cTn id="10" dur="500"/>
                                        <p:tgtEl>
                                          <p:spTgt spid="67587">
                                            <p:txEl>
                                              <p:pRg st="1" end="1"/>
                                            </p:txEl>
                                          </p:spTgt>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67589"/>
                                        </p:tgtEl>
                                        <p:attrNameLst>
                                          <p:attrName>style.visibility</p:attrName>
                                        </p:attrNameLst>
                                      </p:cBhvr>
                                      <p:to>
                                        <p:strVal val="visible"/>
                                      </p:to>
                                    </p:set>
                                    <p:anim calcmode="lin" valueType="num">
                                      <p:cBhvr additive="base">
                                        <p:cTn id="13" dur="500" fill="hold"/>
                                        <p:tgtEl>
                                          <p:spTgt spid="67589"/>
                                        </p:tgtEl>
                                        <p:attrNameLst>
                                          <p:attrName>ppt_x</p:attrName>
                                        </p:attrNameLst>
                                      </p:cBhvr>
                                      <p:tavLst>
                                        <p:tav tm="0">
                                          <p:val>
                                            <p:strVal val="#ppt_x"/>
                                          </p:val>
                                        </p:tav>
                                        <p:tav tm="100000">
                                          <p:val>
                                            <p:strVal val="#ppt_x"/>
                                          </p:val>
                                        </p:tav>
                                      </p:tavLst>
                                    </p:anim>
                                    <p:anim calcmode="lin" valueType="num">
                                      <p:cBhvr additive="base">
                                        <p:cTn id="14" dur="500" fill="hold"/>
                                        <p:tgtEl>
                                          <p:spTgt spid="67589"/>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animEffect transition="in" filter="fade">
                                      <p:cBhvr>
                                        <p:cTn id="17" dur="500"/>
                                        <p:tgtEl>
                                          <p:spTgt spid="67587">
                                            <p:txEl>
                                              <p:pRg st="4" end="4"/>
                                            </p:txEl>
                                          </p:spTgt>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uiExpand="1" build="p"/>
      <p:bldP spid="67589" grpId="0" animBg="1" uiExpand="1"/>
      <p:bldP spid="7" grpId="0" animBg="1"/>
    </p:bldLst>
  </p:timing>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endParaRPr lang="zh-CN" altLang="en-US">
              <a:latin typeface="宋体" pitchFamily="2" charset="-122"/>
            </a:endParaRPr>
          </a:p>
        </p:txBody>
      </p:sp>
      <p:sp>
        <p:nvSpPr>
          <p:cNvPr id="68611"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itchFamily="18" charset="0"/>
              </a:rPr>
              <a:t>ISO/IEC 9798-3</a:t>
            </a:r>
            <a:r>
              <a:rPr lang="zh-CN" altLang="en-US" sz="2400" smtClean="0">
                <a:latin typeface="Times New Roman" pitchFamily="18" charset="0"/>
              </a:rPr>
              <a:t>协议，基于一次性随机数</a:t>
            </a:r>
            <a:endParaRPr lang="en-US" altLang="zh-CN" sz="2400" smtClean="0">
              <a:latin typeface="Times New Roman" pitchFamily="18" charset="0"/>
            </a:endParaRPr>
          </a:p>
          <a:p>
            <a:pPr lvl="1" algn="just"/>
            <a:r>
              <a:rPr lang="zh-CN" altLang="en-US" sz="2000" smtClean="0">
                <a:latin typeface="Times New Roman" pitchFamily="18" charset="0"/>
              </a:rPr>
              <a:t>单向认证</a:t>
            </a:r>
            <a:endParaRPr lang="zh-CN" altLang="en-US" sz="2000" smtClean="0">
              <a:latin typeface="Times New Roman" pitchFamily="18" charset="0"/>
            </a:endParaRPr>
          </a:p>
          <a:p>
            <a:pPr algn="just" eaLnBrk="1" hangingPunct="1"/>
            <a:endParaRPr lang="zh-CN" altLang="en-US" sz="2400" smtClean="0">
              <a:latin typeface="Times New Roman" pitchFamily="18" charset="0"/>
            </a:endParaRPr>
          </a:p>
          <a:p>
            <a:pPr lvl="1" algn="just" eaLnBrk="1" hangingPunct="1"/>
            <a:endParaRPr lang="zh-CN" altLang="en-US" sz="2000" smtClean="0">
              <a:latin typeface="Times New Roman" pitchFamily="18" charset="0"/>
            </a:endParaRPr>
          </a:p>
          <a:p>
            <a:pPr algn="just" eaLnBrk="1" hangingPunct="1"/>
            <a:endParaRPr lang="zh-CN" altLang="en-US" sz="2400" smtClean="0">
              <a:latin typeface="Times New Roman" pitchFamily="18" charset="0"/>
            </a:endParaRPr>
          </a:p>
          <a:p>
            <a:pPr lvl="1" algn="just"/>
            <a:r>
              <a:rPr lang="zh-CN" altLang="en-US" sz="2000" smtClean="0">
                <a:latin typeface="Times New Roman" pitchFamily="18" charset="0"/>
              </a:rPr>
              <a:t>双向认证</a:t>
            </a:r>
            <a:endParaRPr lang="zh-CN" altLang="en-US" sz="20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en-US" altLang="zh-CN" sz="2400" smtClean="0">
              <a:latin typeface="Times New Roman" pitchFamily="18" charset="0"/>
            </a:endParaRPr>
          </a:p>
        </p:txBody>
      </p:sp>
      <p:sp>
        <p:nvSpPr>
          <p:cNvPr id="68612" name="灯片编号占位符 6"/>
          <p:cNvSpPr>
            <a:spLocks noGrp="1"/>
          </p:cNvSpPr>
          <p:nvPr>
            <p:ph type="sldNum" sz="quarter" idx="4294967295"/>
          </p:nvPr>
        </p:nvSpPr>
        <p:spPr bwMode="auto">
          <a:noFill/>
          <a:ln>
            <a:miter lim="800000"/>
          </a:ln>
        </p:spPr>
        <p:txBody>
          <a:bodyPr wrap="square" lIns="91440" tIns="45720" rIns="91440" bIns="45720" numCol="1" anchorCtr="0" compatLnSpc="1"/>
          <a:lstStyle/>
          <a:p>
            <a:fld id="{A5707FCE-26D9-447B-BC80-5B7F10901E7F}" type="slidenum">
              <a:rPr lang="en-US" altLang="zh-CN" smtClean="0"/>
            </a:fld>
            <a:endParaRPr lang="en-US" altLang="zh-CN" smtClean="0"/>
          </a:p>
        </p:txBody>
      </p:sp>
      <p:sp>
        <p:nvSpPr>
          <p:cNvPr id="68614" name="Text Box 7"/>
          <p:cNvSpPr txBox="1">
            <a:spLocks noChangeArrowheads="1"/>
          </p:cNvSpPr>
          <p:nvPr/>
        </p:nvSpPr>
        <p:spPr bwMode="auto">
          <a:xfrm>
            <a:off x="762000" y="4343400"/>
            <a:ext cx="7620000" cy="1562100"/>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itchFamily="18" charset="0"/>
              </a:rPr>
              <a:t>1. </a:t>
            </a:r>
            <a:r>
              <a:rPr lang="en-US" altLang="zh-CN" i="1" smtClean="0">
                <a:latin typeface="Times New Roman" pitchFamily="18" charset="0"/>
              </a:rPr>
              <a:t>B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A</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endParaRPr lang="en-US" altLang="zh-CN">
              <a:latin typeface="Times New Roman" pitchFamily="18" charset="0"/>
            </a:endParaRPr>
          </a:p>
          <a:p>
            <a:pPr marL="457200" indent="-457200">
              <a:spcBef>
                <a:spcPct val="50000"/>
              </a:spcBef>
            </a:pPr>
            <a:r>
              <a:rPr lang="en-US" altLang="zh-CN">
                <a:latin typeface="Times New Roman" pitchFamily="18" charset="0"/>
              </a:rPr>
              <a:t>2. </a:t>
            </a:r>
            <a:r>
              <a:rPr lang="en-US" altLang="zh-CN" i="1" smtClean="0">
                <a:latin typeface="Times New Roman" pitchFamily="18" charset="0"/>
              </a:rPr>
              <a:t>A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B</a:t>
            </a:r>
            <a:r>
              <a:rPr lang="en-US" altLang="zh-CN">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A </a:t>
            </a:r>
            <a:r>
              <a:rPr lang="en-US" altLang="zh-CN" i="1">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r>
              <a:rPr lang="en-US" altLang="zh-CN" i="1">
                <a:latin typeface="Times New Roman" pitchFamily="18" charset="0"/>
                <a:sym typeface="Symbol" panose="05050102010706020507" pitchFamily="18" charset="2"/>
              </a:rPr>
              <a:t>, B, Sig</a:t>
            </a:r>
            <a:r>
              <a:rPr lang="en-US" altLang="zh-CN" i="1" baseline="-25000">
                <a:latin typeface="Times New Roman" pitchFamily="18" charset="0"/>
                <a:sym typeface="Symbol" panose="05050102010706020507" pitchFamily="18" charset="2"/>
              </a:rPr>
              <a:t>A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A</a:t>
            </a:r>
            <a:r>
              <a:rPr lang="en-US" altLang="zh-CN" i="1">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r>
              <a:rPr lang="en-US" altLang="zh-CN" i="1">
                <a:latin typeface="Times New Roman" pitchFamily="18" charset="0"/>
                <a:sym typeface="Symbol" panose="05050102010706020507" pitchFamily="18" charset="2"/>
              </a:rPr>
              <a:t>, B)</a:t>
            </a:r>
            <a:endParaRPr lang="en-US" altLang="zh-CN" i="1">
              <a:latin typeface="Times New Roman" pitchFamily="18" charset="0"/>
              <a:sym typeface="Symbol" panose="05050102010706020507" pitchFamily="18" charset="2"/>
            </a:endParaRPr>
          </a:p>
          <a:p>
            <a:pPr marL="457200" indent="-457200">
              <a:spcBef>
                <a:spcPct val="50000"/>
              </a:spcBef>
            </a:pPr>
            <a:r>
              <a:rPr lang="en-US" altLang="zh-CN">
                <a:latin typeface="Times New Roman" pitchFamily="18" charset="0"/>
                <a:sym typeface="Symbol" panose="05050102010706020507" pitchFamily="18" charset="2"/>
              </a:rPr>
              <a:t>3. </a:t>
            </a:r>
            <a:r>
              <a:rPr lang="en-US" altLang="zh-CN" i="1" smtClean="0">
                <a:latin typeface="Times New Roman" pitchFamily="18" charset="0"/>
              </a:rPr>
              <a:t>B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A</a:t>
            </a:r>
            <a:r>
              <a:rPr lang="en-US" altLang="zh-CN">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A</a:t>
            </a:r>
            <a:r>
              <a:rPr lang="en-US" altLang="zh-CN" i="1">
                <a:latin typeface="Times New Roman" pitchFamily="18" charset="0"/>
                <a:sym typeface="Symbol" panose="05050102010706020507" pitchFamily="18" charset="2"/>
              </a:rPr>
              <a:t>, A, Sig</a:t>
            </a:r>
            <a:r>
              <a:rPr lang="en-US" altLang="zh-CN" i="1" baseline="-25000">
                <a:latin typeface="Times New Roman" pitchFamily="18" charset="0"/>
                <a:sym typeface="Symbol" panose="05050102010706020507" pitchFamily="18" charset="2"/>
              </a:rPr>
              <a:t>B</a:t>
            </a:r>
            <a:r>
              <a:rPr lang="en-US" altLang="zh-CN" i="1">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A</a:t>
            </a:r>
            <a:r>
              <a:rPr lang="en-US" altLang="zh-CN" i="1">
                <a:latin typeface="Times New Roman" pitchFamily="18" charset="0"/>
                <a:sym typeface="Symbol" panose="05050102010706020507" pitchFamily="18" charset="2"/>
              </a:rPr>
              <a:t>, A)</a:t>
            </a:r>
            <a:endParaRPr lang="en-US" altLang="zh-CN" i="1">
              <a:latin typeface="Times New Roman" pitchFamily="18" charset="0"/>
              <a:sym typeface="Symbol" panose="05050102010706020507" pitchFamily="18" charset="2"/>
            </a:endParaRPr>
          </a:p>
        </p:txBody>
      </p:sp>
      <p:sp>
        <p:nvSpPr>
          <p:cNvPr id="7" name="Text Box 6"/>
          <p:cNvSpPr txBox="1">
            <a:spLocks noChangeArrowheads="1"/>
          </p:cNvSpPr>
          <p:nvPr/>
        </p:nvSpPr>
        <p:spPr bwMode="auto">
          <a:xfrm>
            <a:off x="762000" y="2846635"/>
            <a:ext cx="76200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smtClean="0">
                <a:latin typeface="Times New Roman" pitchFamily="18" charset="0"/>
              </a:rPr>
              <a:t>1. </a:t>
            </a:r>
            <a:r>
              <a:rPr lang="en-US" altLang="zh-CN" i="1" smtClean="0">
                <a:latin typeface="Times New Roman" pitchFamily="18" charset="0"/>
              </a:rPr>
              <a:t>B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A</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endParaRPr lang="en-US" altLang="zh-CN" smtClean="0">
              <a:latin typeface="Times New Roman" pitchFamily="18" charset="0"/>
            </a:endParaRPr>
          </a:p>
          <a:p>
            <a:pPr marL="457200" indent="-457200">
              <a:spcBef>
                <a:spcPct val="50000"/>
              </a:spcBef>
            </a:pPr>
            <a:r>
              <a:rPr lang="en-US" altLang="zh-CN" smtClean="0">
                <a:latin typeface="Times New Roman" pitchFamily="18" charset="0"/>
              </a:rPr>
              <a:t>2. </a:t>
            </a:r>
            <a:r>
              <a:rPr lang="en-US" altLang="zh-CN" i="1" smtClean="0">
                <a:latin typeface="Times New Roman" pitchFamily="18" charset="0"/>
              </a:rPr>
              <a:t>A </a:t>
            </a:r>
            <a:r>
              <a:rPr lang="en-US" altLang="zh-CN" smtClean="0">
                <a:latin typeface="Times New Roman" pitchFamily="18" charset="0"/>
                <a:sym typeface="Symbol" panose="05050102010706020507" pitchFamily="18" charset="2"/>
              </a:rPr>
              <a:t> </a:t>
            </a:r>
            <a:r>
              <a:rPr lang="en-US" altLang="zh-CN" i="1" smtClean="0">
                <a:latin typeface="Times New Roman" pitchFamily="18" charset="0"/>
                <a:sym typeface="Symbol" panose="05050102010706020507" pitchFamily="18" charset="2"/>
              </a:rPr>
              <a:t>B</a:t>
            </a:r>
            <a:r>
              <a:rPr lang="en-US" altLang="zh-CN" smtClean="0">
                <a:latin typeface="Times New Roman" pitchFamily="18" charset="0"/>
                <a:sym typeface="Symbol" panose="05050102010706020507" pitchFamily="18" charset="2"/>
              </a:rPr>
              <a:t>:  </a:t>
            </a:r>
            <a:r>
              <a:rPr lang="en-US" altLang="zh-CN" i="1">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r>
              <a:rPr lang="en-US" altLang="zh-CN" i="1" smtClean="0">
                <a:latin typeface="Times New Roman" pitchFamily="18" charset="0"/>
                <a:sym typeface="Symbol" panose="05050102010706020507" pitchFamily="18" charset="2"/>
              </a:rPr>
              <a:t>, B, Sig</a:t>
            </a:r>
            <a:r>
              <a:rPr lang="en-US" altLang="zh-CN" i="1" baseline="-25000" smtClean="0">
                <a:latin typeface="Times New Roman" pitchFamily="18" charset="0"/>
                <a:sym typeface="Symbol" panose="05050102010706020507" pitchFamily="18" charset="2"/>
              </a:rPr>
              <a:t>A </a:t>
            </a:r>
            <a:r>
              <a:rPr lang="en-US" altLang="zh-CN" i="1" smtClean="0">
                <a:latin typeface="Times New Roman" pitchFamily="18" charset="0"/>
                <a:sym typeface="Symbol" panose="05050102010706020507" pitchFamily="18" charset="2"/>
              </a:rPr>
              <a:t>(R</a:t>
            </a:r>
            <a:r>
              <a:rPr lang="en-US" altLang="zh-CN" i="1" baseline="-25000" smtClean="0">
                <a:latin typeface="Times New Roman" pitchFamily="18" charset="0"/>
                <a:sym typeface="Symbol" panose="05050102010706020507" pitchFamily="18" charset="2"/>
              </a:rPr>
              <a:t>B</a:t>
            </a:r>
            <a:r>
              <a:rPr lang="en-US" altLang="zh-CN" i="1" smtClean="0">
                <a:latin typeface="Times New Roman" pitchFamily="18" charset="0"/>
                <a:sym typeface="Symbol" panose="05050102010706020507" pitchFamily="18" charset="2"/>
              </a:rPr>
              <a:t>, B)</a:t>
            </a:r>
            <a:endParaRPr lang="en-US" altLang="zh-CN" i="1">
              <a:latin typeface="Times New Roman" pitchFamily="18" charset="0"/>
              <a:sym typeface="Symbol" panose="05050102010706020507" pitchFamily="18" charset="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fade">
                                      <p:cBhvr>
                                        <p:cTn id="7" dur="500"/>
                                        <p:tgtEl>
                                          <p:spTgt spid="686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fade">
                                      <p:cBhvr>
                                        <p:cTn id="10" dur="500"/>
                                        <p:tgtEl>
                                          <p:spTgt spid="686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611">
                                            <p:txEl>
                                              <p:pRg st="5" end="5"/>
                                            </p:txEl>
                                          </p:spTgt>
                                        </p:tgtEl>
                                        <p:attrNameLst>
                                          <p:attrName>style.visibility</p:attrName>
                                        </p:attrNameLst>
                                      </p:cBhvr>
                                      <p:to>
                                        <p:strVal val="visible"/>
                                      </p:to>
                                    </p:set>
                                    <p:animEffect transition="in" filter="fade">
                                      <p:cBhvr>
                                        <p:cTn id="13" dur="500"/>
                                        <p:tgtEl>
                                          <p:spTgt spid="68611">
                                            <p:txEl>
                                              <p:pRg st="5" end="5"/>
                                            </p:txEl>
                                          </p:spTgt>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68614"/>
                                        </p:tgtEl>
                                        <p:attrNameLst>
                                          <p:attrName>style.visibility</p:attrName>
                                        </p:attrNameLst>
                                      </p:cBhvr>
                                      <p:to>
                                        <p:strVal val="visible"/>
                                      </p:to>
                                    </p:set>
                                    <p:anim calcmode="lin" valueType="num">
                                      <p:cBhvr additive="base">
                                        <p:cTn id="16" dur="500" fill="hold"/>
                                        <p:tgtEl>
                                          <p:spTgt spid="68614"/>
                                        </p:tgtEl>
                                        <p:attrNameLst>
                                          <p:attrName>ppt_x</p:attrName>
                                        </p:attrNameLst>
                                      </p:cBhvr>
                                      <p:tavLst>
                                        <p:tav tm="0">
                                          <p:val>
                                            <p:strVal val="#ppt_x"/>
                                          </p:val>
                                        </p:tav>
                                        <p:tav tm="100000">
                                          <p:val>
                                            <p:strVal val="#ppt_x"/>
                                          </p:val>
                                        </p:tav>
                                      </p:tavLst>
                                    </p:anim>
                                    <p:anim calcmode="lin" valueType="num">
                                      <p:cBhvr additive="base">
                                        <p:cTn id="17" dur="500" fill="hold"/>
                                        <p:tgtEl>
                                          <p:spTgt spid="686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P spid="68614"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0"/>
          <p:cNvSpPr>
            <a:spLocks noGrp="1"/>
          </p:cNvSpPr>
          <p:nvPr>
            <p:ph idx="1"/>
          </p:nvPr>
        </p:nvSpPr>
        <p:spPr/>
        <p:txBody>
          <a:bodyPr/>
          <a:lstStyle/>
          <a:p>
            <a:r>
              <a:rPr lang="en-US" altLang="zh-CN" smtClean="0"/>
              <a:t>Alice</a:t>
            </a:r>
            <a:r>
              <a:rPr lang="zh-CN" altLang="en-US" smtClean="0"/>
              <a:t>和</a:t>
            </a:r>
            <a:r>
              <a:rPr lang="en-US" altLang="zh-CN" smtClean="0"/>
              <a:t>Bob</a:t>
            </a:r>
            <a:r>
              <a:rPr lang="zh-CN" altLang="en-US" smtClean="0"/>
              <a:t>事先获取对方公钥，通过加解密进行认证。</a:t>
            </a:r>
            <a:endParaRPr lang="en-US" altLang="zh-CN" smtClean="0"/>
          </a:p>
          <a:p>
            <a:r>
              <a:rPr lang="zh-CN" altLang="en-US"/>
              <a:t>只</a:t>
            </a:r>
            <a:r>
              <a:rPr lang="zh-CN" altLang="en-US" smtClean="0"/>
              <a:t>认证，不交换会话密钥</a:t>
            </a:r>
            <a:endParaRPr lang="zh-CN" altLang="en-US"/>
          </a:p>
        </p:txBody>
      </p:sp>
      <p:sp>
        <p:nvSpPr>
          <p:cNvPr id="251906" name="Rectangle 2"/>
          <p:cNvSpPr>
            <a:spLocks noGrp="1" noChangeArrowheads="1"/>
          </p:cNvSpPr>
          <p:nvPr>
            <p:ph type="title"/>
          </p:nvPr>
        </p:nvSpPr>
        <p:spPr/>
        <p:txBody>
          <a:bodyPr>
            <a:normAutofit/>
          </a:bodyPr>
          <a:lstStyle/>
          <a:p>
            <a:r>
              <a:rPr lang="en-US" altLang="zh-CN" sz="4400" smtClean="0"/>
              <a:t>Needham</a:t>
            </a:r>
            <a:r>
              <a:rPr lang="zh-CN" altLang="en-US" sz="4400"/>
              <a:t>－</a:t>
            </a:r>
            <a:r>
              <a:rPr lang="en-US" altLang="zh-CN" sz="4400"/>
              <a:t>Scroeder</a:t>
            </a:r>
            <a:r>
              <a:rPr lang="zh-CN" altLang="en-US" sz="4400"/>
              <a:t>（公钥方案）</a:t>
            </a:r>
            <a:endParaRPr lang="zh-CN" altLang="en-US" sz="4400"/>
          </a:p>
        </p:txBody>
      </p:sp>
      <p:grpSp>
        <p:nvGrpSpPr>
          <p:cNvPr id="251910" name="Group 6"/>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80604020202020204" pitchFamily="34" charset="0"/>
              </a:rPr>
              <a:t>Alice (A)</a:t>
            </a:r>
            <a:endParaRPr kumimoji="0" lang="en-US" altLang="zh-CN" sz="1800">
              <a:latin typeface="Arial" panose="02080604020202020204" pitchFamily="34" charset="0"/>
            </a:endParaRPr>
          </a:p>
        </p:txBody>
      </p:sp>
      <p:sp>
        <p:nvSpPr>
          <p:cNvPr id="251917" name="Text Box 13"/>
          <p:cNvSpPr txBox="1">
            <a:spLocks noChangeArrowheads="1"/>
          </p:cNvSpPr>
          <p:nvPr/>
        </p:nvSpPr>
        <p:spPr bwMode="auto">
          <a:xfrm>
            <a:off x="6804025" y="51562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80604020202020204" pitchFamily="34" charset="0"/>
              </a:rPr>
              <a:t>Bob (B)</a:t>
            </a:r>
            <a:endParaRPr kumimoji="0" lang="en-US" altLang="zh-CN" sz="1800">
              <a:latin typeface="Arial" panose="02080604020202020204" pitchFamily="34" charset="0"/>
            </a:endParaRPr>
          </a:p>
        </p:txBody>
      </p:sp>
      <p:sp>
        <p:nvSpPr>
          <p:cNvPr id="251919" name="Line 15"/>
          <p:cNvSpPr>
            <a:spLocks noChangeShapeType="1"/>
          </p:cNvSpPr>
          <p:nvPr/>
        </p:nvSpPr>
        <p:spPr bwMode="auto">
          <a:xfrm>
            <a:off x="2627313" y="4581525"/>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419475" y="40052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80604020202020204" pitchFamily="34" charset="0"/>
              </a:rPr>
              <a:t>E</a:t>
            </a:r>
            <a:r>
              <a:rPr kumimoji="0" lang="en-US" altLang="zh-CN" sz="1800" baseline="-25000">
                <a:latin typeface="Arial" panose="02080604020202020204" pitchFamily="34" charset="0"/>
              </a:rPr>
              <a:t>b</a:t>
            </a:r>
            <a:r>
              <a:rPr kumimoji="0" lang="zh-CN" altLang="en-US" sz="1800">
                <a:latin typeface="Arial" panose="02080604020202020204" pitchFamily="34" charset="0"/>
              </a:rPr>
              <a:t>（</a:t>
            </a:r>
            <a:r>
              <a:rPr kumimoji="0" lang="en-US" altLang="zh-CN" sz="1800">
                <a:latin typeface="Arial" panose="02080604020202020204" pitchFamily="34" charset="0"/>
              </a:rPr>
              <a:t>A</a:t>
            </a:r>
            <a:r>
              <a:rPr kumimoji="0" lang="zh-CN" altLang="en-US" sz="1800">
                <a:latin typeface="Arial" panose="02080604020202020204" pitchFamily="34" charset="0"/>
              </a:rPr>
              <a:t>，</a:t>
            </a:r>
            <a:r>
              <a:rPr kumimoji="0" lang="en-US" altLang="zh-CN" sz="1800">
                <a:latin typeface="Arial" panose="02080604020202020204" pitchFamily="34" charset="0"/>
              </a:rPr>
              <a:t>R</a:t>
            </a:r>
            <a:r>
              <a:rPr kumimoji="0" lang="en-US" altLang="zh-CN" sz="1800" baseline="-25000">
                <a:latin typeface="Arial" panose="02080604020202020204" pitchFamily="34" charset="0"/>
              </a:rPr>
              <a:t>a</a:t>
            </a:r>
            <a:r>
              <a:rPr kumimoji="0" lang="zh-CN" altLang="en-US" sz="1800">
                <a:latin typeface="Arial" panose="02080604020202020204" pitchFamily="34" charset="0"/>
              </a:rPr>
              <a:t>）</a:t>
            </a:r>
            <a:endParaRPr kumimoji="0" lang="zh-CN" altLang="en-US" sz="1800">
              <a:latin typeface="Arial" panose="02080604020202020204" pitchFamily="34" charset="0"/>
            </a:endParaRP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80604020202020204" pitchFamily="34" charset="0"/>
              </a:rPr>
              <a:t>E</a:t>
            </a:r>
            <a:r>
              <a:rPr kumimoji="0" lang="en-US" altLang="zh-CN" sz="1800" baseline="-25000">
                <a:latin typeface="Arial" panose="02080604020202020204" pitchFamily="34" charset="0"/>
              </a:rPr>
              <a:t>a</a:t>
            </a:r>
            <a:r>
              <a:rPr kumimoji="0" lang="en-US" altLang="zh-CN" sz="1800">
                <a:latin typeface="Arial" panose="02080604020202020204" pitchFamily="34" charset="0"/>
              </a:rPr>
              <a:t>(R</a:t>
            </a:r>
            <a:r>
              <a:rPr kumimoji="0" lang="en-US" altLang="zh-CN" sz="1800" baseline="-25000">
                <a:latin typeface="Arial" panose="02080604020202020204" pitchFamily="34" charset="0"/>
              </a:rPr>
              <a:t>a</a:t>
            </a:r>
            <a:r>
              <a:rPr kumimoji="0" lang="zh-CN" altLang="en-US" sz="1800">
                <a:latin typeface="Arial" panose="02080604020202020204" pitchFamily="34" charset="0"/>
              </a:rPr>
              <a:t>，</a:t>
            </a:r>
            <a:r>
              <a:rPr kumimoji="0" lang="en-US" altLang="zh-CN" sz="1800">
                <a:latin typeface="Arial" panose="02080604020202020204" pitchFamily="34" charset="0"/>
              </a:rPr>
              <a:t>R</a:t>
            </a:r>
            <a:r>
              <a:rPr kumimoji="0" lang="en-US" altLang="zh-CN" sz="1800" baseline="-25000">
                <a:latin typeface="Arial" panose="02080604020202020204" pitchFamily="34" charset="0"/>
              </a:rPr>
              <a:t>b</a:t>
            </a:r>
            <a:r>
              <a:rPr kumimoji="0" lang="en-US" altLang="zh-CN" sz="1800">
                <a:latin typeface="Arial" panose="02080604020202020204" pitchFamily="34" charset="0"/>
              </a:rPr>
              <a:t>)</a:t>
            </a:r>
            <a:endParaRPr kumimoji="0" lang="en-US" altLang="zh-CN" sz="1800">
              <a:latin typeface="Arial" panose="02080604020202020204" pitchFamily="34" charset="0"/>
            </a:endParaRPr>
          </a:p>
        </p:txBody>
      </p:sp>
      <p:sp>
        <p:nvSpPr>
          <p:cNvPr id="251923" name="Line 19"/>
          <p:cNvSpPr>
            <a:spLocks noChangeShapeType="1"/>
          </p:cNvSpPr>
          <p:nvPr/>
        </p:nvSpPr>
        <p:spPr bwMode="auto">
          <a:xfrm>
            <a:off x="2627313" y="5948363"/>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419475" y="55165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80604020202020204" pitchFamily="34" charset="0"/>
              </a:rPr>
              <a:t>E</a:t>
            </a:r>
            <a:r>
              <a:rPr kumimoji="0" lang="en-US" altLang="zh-CN" sz="1800" baseline="-25000">
                <a:latin typeface="Arial" panose="02080604020202020204" pitchFamily="34" charset="0"/>
              </a:rPr>
              <a:t>b</a:t>
            </a:r>
            <a:r>
              <a:rPr kumimoji="0" lang="en-US" altLang="zh-CN" sz="1800">
                <a:latin typeface="Arial" panose="02080604020202020204" pitchFamily="34" charset="0"/>
              </a:rPr>
              <a:t>(R</a:t>
            </a:r>
            <a:r>
              <a:rPr kumimoji="0" lang="en-US" altLang="zh-CN" sz="1800" baseline="-25000">
                <a:latin typeface="Arial" panose="02080604020202020204" pitchFamily="34" charset="0"/>
              </a:rPr>
              <a:t>b</a:t>
            </a:r>
            <a:r>
              <a:rPr kumimoji="0" lang="en-US" altLang="zh-CN" sz="1800">
                <a:latin typeface="Arial" panose="02080604020202020204" pitchFamily="34" charset="0"/>
              </a:rPr>
              <a:t>)</a:t>
            </a:r>
            <a:endParaRPr kumimoji="0" lang="en-US" altLang="zh-CN" sz="1800">
              <a:latin typeface="Arial" panose="02080604020202020204" pitchFamily="34" charset="0"/>
            </a:endParaRPr>
          </a:p>
        </p:txBody>
      </p:sp>
      <p:sp>
        <p:nvSpPr>
          <p:cNvPr id="18" name="椭圆形标注 17"/>
          <p:cNvSpPr/>
          <p:nvPr/>
        </p:nvSpPr>
        <p:spPr>
          <a:xfrm>
            <a:off x="4860032" y="3286126"/>
            <a:ext cx="2583756" cy="449273"/>
          </a:xfrm>
          <a:prstGeom prst="wedgeEllipseCallout">
            <a:avLst>
              <a:gd name="adj1" fmla="val -36611"/>
              <a:gd name="adj2" fmla="val 96726"/>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zh-CN" altLang="en-US" sz="1800" smtClean="0"/>
              <a:t>你若</a:t>
            </a:r>
            <a:r>
              <a:rPr lang="en-US" altLang="zh-CN" sz="1800" smtClean="0"/>
              <a:t>Bob</a:t>
            </a:r>
            <a:r>
              <a:rPr lang="zh-CN" altLang="en-US" sz="1800" smtClean="0"/>
              <a:t>，返回</a:t>
            </a:r>
            <a:r>
              <a:rPr lang="en-US" altLang="zh-CN" sz="1800" smtClean="0"/>
              <a:t>R</a:t>
            </a:r>
            <a:r>
              <a:rPr lang="en-US" altLang="zh-CN" sz="1800" baseline="-25000"/>
              <a:t>a</a:t>
            </a:r>
            <a:endParaRPr lang="zh-CN" altLang="en-US" sz="1800" baseline="-2500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6"/>
                                        </p:tgtEl>
                                        <p:attrNameLst>
                                          <p:attrName>style.visibility</p:attrName>
                                        </p:attrNameLst>
                                      </p:cBhvr>
                                      <p:to>
                                        <p:strVal val="visible"/>
                                      </p:to>
                                    </p:set>
                                    <p:anim calcmode="lin" valueType="num">
                                      <p:cBhvr additive="base">
                                        <p:cTn id="7" dur="500" fill="hold"/>
                                        <p:tgtEl>
                                          <p:spTgt spid="251916"/>
                                        </p:tgtEl>
                                        <p:attrNameLst>
                                          <p:attrName>ppt_x</p:attrName>
                                        </p:attrNameLst>
                                      </p:cBhvr>
                                      <p:tavLst>
                                        <p:tav tm="0">
                                          <p:val>
                                            <p:strVal val="#ppt_x"/>
                                          </p:val>
                                        </p:tav>
                                        <p:tav tm="100000">
                                          <p:val>
                                            <p:strVal val="#ppt_x"/>
                                          </p:val>
                                        </p:tav>
                                      </p:tavLst>
                                    </p:anim>
                                    <p:anim calcmode="lin" valueType="num">
                                      <p:cBhvr additive="base">
                                        <p:cTn id="8" dur="500" fill="hold"/>
                                        <p:tgtEl>
                                          <p:spTgt spid="2519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17"/>
                                        </p:tgtEl>
                                        <p:attrNameLst>
                                          <p:attrName>style.visibility</p:attrName>
                                        </p:attrNameLst>
                                      </p:cBhvr>
                                      <p:to>
                                        <p:strVal val="visible"/>
                                      </p:to>
                                    </p:set>
                                    <p:anim calcmode="lin" valueType="num">
                                      <p:cBhvr additive="base">
                                        <p:cTn id="11" dur="500" fill="hold"/>
                                        <p:tgtEl>
                                          <p:spTgt spid="251917"/>
                                        </p:tgtEl>
                                        <p:attrNameLst>
                                          <p:attrName>ppt_x</p:attrName>
                                        </p:attrNameLst>
                                      </p:cBhvr>
                                      <p:tavLst>
                                        <p:tav tm="0">
                                          <p:val>
                                            <p:strVal val="#ppt_x"/>
                                          </p:val>
                                        </p:tav>
                                        <p:tav tm="100000">
                                          <p:val>
                                            <p:strVal val="#ppt_x"/>
                                          </p:val>
                                        </p:tav>
                                      </p:tavLst>
                                    </p:anim>
                                    <p:anim calcmode="lin" valueType="num">
                                      <p:cBhvr additive="base">
                                        <p:cTn id="12" dur="500" fill="hold"/>
                                        <p:tgtEl>
                                          <p:spTgt spid="2519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1913"/>
                                        </p:tgtEl>
                                        <p:attrNameLst>
                                          <p:attrName>style.visibility</p:attrName>
                                        </p:attrNameLst>
                                      </p:cBhvr>
                                      <p:to>
                                        <p:strVal val="visible"/>
                                      </p:to>
                                    </p:set>
                                    <p:anim calcmode="lin" valueType="num">
                                      <p:cBhvr additive="base">
                                        <p:cTn id="15" dur="500" fill="hold"/>
                                        <p:tgtEl>
                                          <p:spTgt spid="251913"/>
                                        </p:tgtEl>
                                        <p:attrNameLst>
                                          <p:attrName>ppt_x</p:attrName>
                                        </p:attrNameLst>
                                      </p:cBhvr>
                                      <p:tavLst>
                                        <p:tav tm="0">
                                          <p:val>
                                            <p:strVal val="#ppt_x"/>
                                          </p:val>
                                        </p:tav>
                                        <p:tav tm="100000">
                                          <p:val>
                                            <p:strVal val="#ppt_x"/>
                                          </p:val>
                                        </p:tav>
                                      </p:tavLst>
                                    </p:anim>
                                    <p:anim calcmode="lin" valueType="num">
                                      <p:cBhvr additive="base">
                                        <p:cTn id="16" dur="500" fill="hold"/>
                                        <p:tgtEl>
                                          <p:spTgt spid="2519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1910"/>
                                        </p:tgtEl>
                                        <p:attrNameLst>
                                          <p:attrName>style.visibility</p:attrName>
                                        </p:attrNameLst>
                                      </p:cBhvr>
                                      <p:to>
                                        <p:strVal val="visible"/>
                                      </p:to>
                                    </p:set>
                                    <p:anim calcmode="lin" valueType="num">
                                      <p:cBhvr additive="base">
                                        <p:cTn id="19" dur="500" fill="hold"/>
                                        <p:tgtEl>
                                          <p:spTgt spid="251910"/>
                                        </p:tgtEl>
                                        <p:attrNameLst>
                                          <p:attrName>ppt_x</p:attrName>
                                        </p:attrNameLst>
                                      </p:cBhvr>
                                      <p:tavLst>
                                        <p:tav tm="0">
                                          <p:val>
                                            <p:strVal val="#ppt_x"/>
                                          </p:val>
                                        </p:tav>
                                        <p:tav tm="100000">
                                          <p:val>
                                            <p:strVal val="#ppt_x"/>
                                          </p:val>
                                        </p:tav>
                                      </p:tavLst>
                                    </p:anim>
                                    <p:anim calcmode="lin" valueType="num">
                                      <p:cBhvr additive="base">
                                        <p:cTn id="20" dur="500" fill="hold"/>
                                        <p:tgtEl>
                                          <p:spTgt spid="2519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1919"/>
                                        </p:tgtEl>
                                        <p:attrNameLst>
                                          <p:attrName>style.visibility</p:attrName>
                                        </p:attrNameLst>
                                      </p:cBhvr>
                                      <p:to>
                                        <p:strVal val="visible"/>
                                      </p:to>
                                    </p:set>
                                    <p:anim calcmode="lin" valueType="num">
                                      <p:cBhvr additive="base">
                                        <p:cTn id="25" dur="500" fill="hold"/>
                                        <p:tgtEl>
                                          <p:spTgt spid="251919"/>
                                        </p:tgtEl>
                                        <p:attrNameLst>
                                          <p:attrName>ppt_x</p:attrName>
                                        </p:attrNameLst>
                                      </p:cBhvr>
                                      <p:tavLst>
                                        <p:tav tm="0">
                                          <p:val>
                                            <p:strVal val="#ppt_x"/>
                                          </p:val>
                                        </p:tav>
                                        <p:tav tm="100000">
                                          <p:val>
                                            <p:strVal val="#ppt_x"/>
                                          </p:val>
                                        </p:tav>
                                      </p:tavLst>
                                    </p:anim>
                                    <p:anim calcmode="lin" valueType="num">
                                      <p:cBhvr additive="base">
                                        <p:cTn id="26" dur="500" fill="hold"/>
                                        <p:tgtEl>
                                          <p:spTgt spid="2519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1920"/>
                                        </p:tgtEl>
                                        <p:attrNameLst>
                                          <p:attrName>style.visibility</p:attrName>
                                        </p:attrNameLst>
                                      </p:cBhvr>
                                      <p:to>
                                        <p:strVal val="visible"/>
                                      </p:to>
                                    </p:set>
                                    <p:anim calcmode="lin" valueType="num">
                                      <p:cBhvr additive="base">
                                        <p:cTn id="29" dur="500" fill="hold"/>
                                        <p:tgtEl>
                                          <p:spTgt spid="251920"/>
                                        </p:tgtEl>
                                        <p:attrNameLst>
                                          <p:attrName>ppt_x</p:attrName>
                                        </p:attrNameLst>
                                      </p:cBhvr>
                                      <p:tavLst>
                                        <p:tav tm="0">
                                          <p:val>
                                            <p:strVal val="#ppt_x"/>
                                          </p:val>
                                        </p:tav>
                                        <p:tav tm="100000">
                                          <p:val>
                                            <p:strVal val="#ppt_x"/>
                                          </p:val>
                                        </p:tav>
                                      </p:tavLst>
                                    </p:anim>
                                    <p:anim calcmode="lin" valueType="num">
                                      <p:cBhvr additive="base">
                                        <p:cTn id="30"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51922"/>
                                        </p:tgtEl>
                                        <p:attrNameLst>
                                          <p:attrName>style.visibility</p:attrName>
                                        </p:attrNameLst>
                                      </p:cBhvr>
                                      <p:to>
                                        <p:strVal val="visible"/>
                                      </p:to>
                                    </p:set>
                                    <p:anim calcmode="lin" valueType="num">
                                      <p:cBhvr additive="base">
                                        <p:cTn id="41" dur="500" fill="hold"/>
                                        <p:tgtEl>
                                          <p:spTgt spid="251922"/>
                                        </p:tgtEl>
                                        <p:attrNameLst>
                                          <p:attrName>ppt_x</p:attrName>
                                        </p:attrNameLst>
                                      </p:cBhvr>
                                      <p:tavLst>
                                        <p:tav tm="0">
                                          <p:val>
                                            <p:strVal val="#ppt_x"/>
                                          </p:val>
                                        </p:tav>
                                        <p:tav tm="100000">
                                          <p:val>
                                            <p:strVal val="#ppt_x"/>
                                          </p:val>
                                        </p:tav>
                                      </p:tavLst>
                                    </p:anim>
                                    <p:anim calcmode="lin" valueType="num">
                                      <p:cBhvr additive="base">
                                        <p:cTn id="42" dur="500" fill="hold"/>
                                        <p:tgtEl>
                                          <p:spTgt spid="2519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1921"/>
                                        </p:tgtEl>
                                        <p:attrNameLst>
                                          <p:attrName>style.visibility</p:attrName>
                                        </p:attrNameLst>
                                      </p:cBhvr>
                                      <p:to>
                                        <p:strVal val="visible"/>
                                      </p:to>
                                    </p:set>
                                    <p:anim calcmode="lin" valueType="num">
                                      <p:cBhvr additive="base">
                                        <p:cTn id="45" dur="500" fill="hold"/>
                                        <p:tgtEl>
                                          <p:spTgt spid="251921"/>
                                        </p:tgtEl>
                                        <p:attrNameLst>
                                          <p:attrName>ppt_x</p:attrName>
                                        </p:attrNameLst>
                                      </p:cBhvr>
                                      <p:tavLst>
                                        <p:tav tm="0">
                                          <p:val>
                                            <p:strVal val="#ppt_x"/>
                                          </p:val>
                                        </p:tav>
                                        <p:tav tm="100000">
                                          <p:val>
                                            <p:strVal val="#ppt_x"/>
                                          </p:val>
                                        </p:tav>
                                      </p:tavLst>
                                    </p:anim>
                                    <p:anim calcmode="lin" valueType="num">
                                      <p:cBhvr additive="base">
                                        <p:cTn id="46"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51924"/>
                                        </p:tgtEl>
                                        <p:attrNameLst>
                                          <p:attrName>style.visibility</p:attrName>
                                        </p:attrNameLst>
                                      </p:cBhvr>
                                      <p:to>
                                        <p:strVal val="visible"/>
                                      </p:to>
                                    </p:set>
                                    <p:anim calcmode="lin" valueType="num">
                                      <p:cBhvr additive="base">
                                        <p:cTn id="51" dur="500" fill="hold"/>
                                        <p:tgtEl>
                                          <p:spTgt spid="251924"/>
                                        </p:tgtEl>
                                        <p:attrNameLst>
                                          <p:attrName>ppt_x</p:attrName>
                                        </p:attrNameLst>
                                      </p:cBhvr>
                                      <p:tavLst>
                                        <p:tav tm="0">
                                          <p:val>
                                            <p:strVal val="#ppt_x"/>
                                          </p:val>
                                        </p:tav>
                                        <p:tav tm="100000">
                                          <p:val>
                                            <p:strVal val="#ppt_x"/>
                                          </p:val>
                                        </p:tav>
                                      </p:tavLst>
                                    </p:anim>
                                    <p:anim calcmode="lin" valueType="num">
                                      <p:cBhvr additive="base">
                                        <p:cTn id="52" dur="500" fill="hold"/>
                                        <p:tgtEl>
                                          <p:spTgt spid="2519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1923"/>
                                        </p:tgtEl>
                                        <p:attrNameLst>
                                          <p:attrName>style.visibility</p:attrName>
                                        </p:attrNameLst>
                                      </p:cBhvr>
                                      <p:to>
                                        <p:strVal val="visible"/>
                                      </p:to>
                                    </p:set>
                                    <p:anim calcmode="lin" valueType="num">
                                      <p:cBhvr additive="base">
                                        <p:cTn id="55" dur="500" fill="hold"/>
                                        <p:tgtEl>
                                          <p:spTgt spid="251923"/>
                                        </p:tgtEl>
                                        <p:attrNameLst>
                                          <p:attrName>ppt_x</p:attrName>
                                        </p:attrNameLst>
                                      </p:cBhvr>
                                      <p:tavLst>
                                        <p:tav tm="0">
                                          <p:val>
                                            <p:strVal val="#ppt_x"/>
                                          </p:val>
                                        </p:tav>
                                        <p:tav tm="100000">
                                          <p:val>
                                            <p:strVal val="#ppt_x"/>
                                          </p:val>
                                        </p:tav>
                                      </p:tavLst>
                                    </p:anim>
                                    <p:anim calcmode="lin" valueType="num">
                                      <p:cBhvr additive="base">
                                        <p:cTn id="56"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6" grpId="0"/>
      <p:bldP spid="251917" grpId="0"/>
      <p:bldP spid="251919" grpId="0" animBg="1"/>
      <p:bldP spid="251920" grpId="0"/>
      <p:bldP spid="251921" grpId="0" animBg="1"/>
      <p:bldP spid="251922" grpId="0"/>
      <p:bldP spid="251923" grpId="0" animBg="1"/>
      <p:bldP spid="251924" grpId="0"/>
      <p:bldP spid="18" grpId="0" animBg="1"/>
    </p:bldLst>
  </p:timing>
</p:sld>
</file>

<file path=ppt/slides/slide1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内容占位符 27"/>
          <p:cNvSpPr>
            <a:spLocks noGrp="1"/>
          </p:cNvSpPr>
          <p:nvPr>
            <p:ph idx="1"/>
          </p:nvPr>
        </p:nvSpPr>
        <p:spPr/>
        <p:txBody>
          <a:bodyPr/>
          <a:lstStyle/>
          <a:p>
            <a:r>
              <a:rPr lang="en-US" altLang="zh-CN" dirty="0" smtClean="0"/>
              <a:t>A</a:t>
            </a:r>
            <a:r>
              <a:rPr lang="zh-CN" altLang="en-US" dirty="0" smtClean="0"/>
              <a:t>与</a:t>
            </a:r>
            <a:r>
              <a:rPr lang="en-US" altLang="zh-CN" dirty="0" smtClean="0"/>
              <a:t>C</a:t>
            </a:r>
            <a:r>
              <a:rPr lang="zh-CN" altLang="en-US" dirty="0" smtClean="0"/>
              <a:t>通信，</a:t>
            </a:r>
            <a:r>
              <a:rPr lang="en-US" altLang="zh-CN" dirty="0" smtClean="0"/>
              <a:t>C</a:t>
            </a:r>
            <a:r>
              <a:rPr lang="zh-CN" altLang="en-US" dirty="0" smtClean="0"/>
              <a:t>假冒</a:t>
            </a:r>
            <a:r>
              <a:rPr lang="en-US" altLang="zh-CN" dirty="0" smtClean="0"/>
              <a:t>A</a:t>
            </a:r>
            <a:r>
              <a:rPr lang="zh-CN" altLang="en-US" dirty="0" smtClean="0"/>
              <a:t>与</a:t>
            </a:r>
            <a:r>
              <a:rPr lang="en-US" altLang="zh-CN" dirty="0" smtClean="0"/>
              <a:t>B</a:t>
            </a:r>
            <a:r>
              <a:rPr lang="zh-CN" altLang="en-US" dirty="0" smtClean="0"/>
              <a:t>通信</a:t>
            </a:r>
            <a:endParaRPr lang="en-US" altLang="zh-CN" dirty="0" smtClean="0"/>
          </a:p>
          <a:p>
            <a:r>
              <a:rPr lang="en-US" altLang="zh-CN" dirty="0" smtClean="0"/>
              <a:t>B</a:t>
            </a:r>
            <a:r>
              <a:rPr lang="zh-CN" altLang="en-US" smtClean="0"/>
              <a:t>以为与</a:t>
            </a:r>
            <a:r>
              <a:rPr lang="en-US" altLang="zh-CN" dirty="0" smtClean="0"/>
              <a:t>A</a:t>
            </a:r>
            <a:r>
              <a:rPr lang="zh-CN" altLang="en-US" dirty="0" smtClean="0"/>
              <a:t>通信</a:t>
            </a:r>
            <a:endParaRPr lang="en-US" altLang="zh-CN" dirty="0" smtClean="0"/>
          </a:p>
          <a:p>
            <a:r>
              <a:rPr lang="en-US" altLang="zh-CN" dirty="0" smtClean="0"/>
              <a:t>A</a:t>
            </a:r>
            <a:r>
              <a:rPr lang="zh-CN" altLang="en-US" dirty="0" smtClean="0"/>
              <a:t>不知道</a:t>
            </a:r>
            <a:r>
              <a:rPr lang="en-US" altLang="zh-CN" smtClean="0"/>
              <a:t>B</a:t>
            </a:r>
            <a:r>
              <a:rPr lang="zh-CN" altLang="en-US" smtClean="0"/>
              <a:t>存在</a:t>
            </a:r>
            <a:endParaRPr lang="en-US" altLang="zh-CN" smtClean="0"/>
          </a:p>
          <a:p>
            <a:r>
              <a:rPr lang="zh-CN" altLang="en-US" smtClean="0"/>
              <a:t>问题</a:t>
            </a:r>
            <a:endParaRPr lang="en-US" altLang="zh-CN" smtClean="0"/>
          </a:p>
          <a:p>
            <a:pPr lvl="1"/>
            <a:r>
              <a:rPr lang="zh-CN" altLang="en-US"/>
              <a:t>第二</a:t>
            </a:r>
            <a:r>
              <a:rPr lang="zh-CN" altLang="en-US" smtClean="0"/>
              <a:t>条消息被暗中传递</a:t>
            </a:r>
            <a:endParaRPr lang="zh-CN" altLang="en-US" dirty="0"/>
          </a:p>
        </p:txBody>
      </p:sp>
      <p:sp>
        <p:nvSpPr>
          <p:cNvPr id="251906" name="Rectangle 2"/>
          <p:cNvSpPr>
            <a:spLocks noGrp="1" noChangeArrowheads="1"/>
          </p:cNvSpPr>
          <p:nvPr>
            <p:ph type="title"/>
          </p:nvPr>
        </p:nvSpPr>
        <p:spPr/>
        <p:txBody>
          <a:bodyPr>
            <a:normAutofit/>
          </a:bodyPr>
          <a:lstStyle/>
          <a:p>
            <a:r>
              <a:rPr lang="en-US" altLang="zh-CN" sz="4400" smtClean="0"/>
              <a:t>Needham</a:t>
            </a:r>
            <a:r>
              <a:rPr lang="zh-CN" altLang="en-US" sz="4400"/>
              <a:t>－</a:t>
            </a:r>
            <a:r>
              <a:rPr lang="en-US" altLang="zh-CN" sz="4400"/>
              <a:t>Scroeder</a:t>
            </a:r>
            <a:r>
              <a:rPr lang="zh-CN" altLang="en-US" sz="4400"/>
              <a:t>（公钥方案）</a:t>
            </a:r>
            <a:endParaRPr lang="zh-CN" altLang="en-US" sz="4400"/>
          </a:p>
        </p:txBody>
      </p:sp>
      <p:grpSp>
        <p:nvGrpSpPr>
          <p:cNvPr id="251907" name="Group 3"/>
          <p:cNvGrpSpPr/>
          <p:nvPr/>
        </p:nvGrpSpPr>
        <p:grpSpPr bwMode="auto">
          <a:xfrm>
            <a:off x="4354513" y="2274888"/>
            <a:ext cx="603250" cy="604837"/>
            <a:chOff x="229" y="1077"/>
            <a:chExt cx="380" cy="517"/>
          </a:xfrm>
        </p:grpSpPr>
        <p:pic>
          <p:nvPicPr>
            <p:cNvPr id="251908" name="Picture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0" name="Group 6"/>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80604020202020204" pitchFamily="34" charset="0"/>
              </a:rPr>
              <a:t>Alice (A)</a:t>
            </a:r>
            <a:endParaRPr kumimoji="0" lang="en-US" altLang="zh-CN" sz="1800">
              <a:latin typeface="Arial" panose="02080604020202020204" pitchFamily="34" charset="0"/>
            </a:endParaRPr>
          </a:p>
        </p:txBody>
      </p:sp>
      <p:sp>
        <p:nvSpPr>
          <p:cNvPr id="251917" name="Text Box 13"/>
          <p:cNvSpPr txBox="1">
            <a:spLocks noChangeArrowheads="1"/>
          </p:cNvSpPr>
          <p:nvPr/>
        </p:nvSpPr>
        <p:spPr bwMode="auto">
          <a:xfrm>
            <a:off x="6804025" y="5156200"/>
            <a:ext cx="1368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CN" sz="1800" smtClean="0">
                <a:solidFill>
                  <a:srgbClr val="FF0000"/>
                </a:solidFill>
                <a:latin typeface="Arial" panose="02080604020202020204" pitchFamily="34" charset="0"/>
              </a:rPr>
              <a:t>Caro (C)</a:t>
            </a:r>
            <a:endParaRPr kumimoji="0" lang="en-US" altLang="zh-CN" sz="1800">
              <a:solidFill>
                <a:srgbClr val="FF0000"/>
              </a:solidFill>
              <a:latin typeface="Arial" panose="02080604020202020204" pitchFamily="34" charset="0"/>
            </a:endParaRPr>
          </a:p>
        </p:txBody>
      </p:sp>
      <p:sp>
        <p:nvSpPr>
          <p:cNvPr id="251918" name="Text Box 14"/>
          <p:cNvSpPr txBox="1">
            <a:spLocks noChangeArrowheads="1"/>
          </p:cNvSpPr>
          <p:nvPr/>
        </p:nvSpPr>
        <p:spPr bwMode="auto">
          <a:xfrm>
            <a:off x="4067175" y="2851150"/>
            <a:ext cx="1152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smtClean="0">
                <a:solidFill>
                  <a:srgbClr val="CC0000"/>
                </a:solidFill>
                <a:latin typeface="Arial" panose="02080604020202020204" pitchFamily="34" charset="0"/>
              </a:rPr>
              <a:t>Bob (B)</a:t>
            </a:r>
            <a:endParaRPr kumimoji="0" lang="en-US" altLang="zh-CN" sz="1800">
              <a:solidFill>
                <a:srgbClr val="CC0000"/>
              </a:solidFill>
              <a:latin typeface="Arial" panose="02080604020202020204" pitchFamily="34" charset="0"/>
            </a:endParaRPr>
          </a:p>
        </p:txBody>
      </p:sp>
      <p:sp>
        <p:nvSpPr>
          <p:cNvPr id="251919" name="Line 15"/>
          <p:cNvSpPr>
            <a:spLocks noChangeShapeType="1"/>
          </p:cNvSpPr>
          <p:nvPr/>
        </p:nvSpPr>
        <p:spPr bwMode="auto">
          <a:xfrm>
            <a:off x="2627313" y="4725144"/>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059832" y="421441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anose="02080604020202020204" pitchFamily="34" charset="0"/>
              </a:rPr>
              <a:t>E</a:t>
            </a:r>
            <a:r>
              <a:rPr kumimoji="0" lang="en-US" altLang="zh-CN" sz="1800" baseline="-25000">
                <a:latin typeface="Arial" panose="02080604020202020204" pitchFamily="34" charset="0"/>
              </a:rPr>
              <a:t>c</a:t>
            </a:r>
            <a:r>
              <a:rPr kumimoji="0" lang="zh-CN" altLang="en-US" sz="1800" smtClean="0">
                <a:latin typeface="Arial" panose="02080604020202020204" pitchFamily="34" charset="0"/>
              </a:rPr>
              <a:t>（</a:t>
            </a:r>
            <a:r>
              <a:rPr kumimoji="0" lang="en-US" altLang="zh-CN" sz="1800">
                <a:latin typeface="Arial" panose="02080604020202020204" pitchFamily="34" charset="0"/>
              </a:rPr>
              <a:t>A</a:t>
            </a:r>
            <a:r>
              <a:rPr kumimoji="0" lang="zh-CN" altLang="en-US" sz="1800">
                <a:latin typeface="Arial" panose="02080604020202020204" pitchFamily="34" charset="0"/>
              </a:rPr>
              <a:t>，</a:t>
            </a:r>
            <a:r>
              <a:rPr kumimoji="0" lang="en-US" altLang="zh-CN" sz="1800">
                <a:latin typeface="Arial" panose="02080604020202020204" pitchFamily="34" charset="0"/>
              </a:rPr>
              <a:t>R</a:t>
            </a:r>
            <a:r>
              <a:rPr kumimoji="0" lang="en-US" altLang="zh-CN" sz="1800" baseline="-25000">
                <a:latin typeface="Arial" panose="02080604020202020204" pitchFamily="34" charset="0"/>
              </a:rPr>
              <a:t>a</a:t>
            </a:r>
            <a:r>
              <a:rPr kumimoji="0" lang="zh-CN" altLang="en-US" sz="1800">
                <a:latin typeface="Arial" panose="02080604020202020204" pitchFamily="34" charset="0"/>
              </a:rPr>
              <a:t>）</a:t>
            </a:r>
            <a:endParaRPr kumimoji="0" lang="zh-CN" altLang="en-US" sz="1800">
              <a:latin typeface="Arial" panose="02080604020202020204" pitchFamily="34" charset="0"/>
            </a:endParaRP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1800" smtClean="0">
                <a:latin typeface="Arial" panose="02080604020202020204" pitchFamily="34" charset="0"/>
              </a:rPr>
              <a:t>（</a:t>
            </a:r>
            <a:r>
              <a:rPr kumimoji="0" lang="en-US" altLang="zh-CN" sz="1800" smtClean="0">
                <a:latin typeface="Arial" panose="02080604020202020204" pitchFamily="34" charset="0"/>
              </a:rPr>
              <a:t>2</a:t>
            </a:r>
            <a:r>
              <a:rPr kumimoji="0" lang="zh-CN" altLang="en-US" sz="1800" smtClean="0">
                <a:latin typeface="Arial" panose="02080604020202020204" pitchFamily="34" charset="0"/>
              </a:rPr>
              <a:t>）</a:t>
            </a:r>
            <a:r>
              <a:rPr kumimoji="0" lang="en-US" altLang="zh-CN" sz="1800" smtClean="0">
                <a:latin typeface="Arial" panose="02080604020202020204" pitchFamily="34" charset="0"/>
              </a:rPr>
              <a:t>E</a:t>
            </a:r>
            <a:r>
              <a:rPr kumimoji="0" lang="en-US" altLang="zh-CN" sz="1800" baseline="-25000" smtClean="0">
                <a:latin typeface="Arial" panose="02080604020202020204" pitchFamily="34" charset="0"/>
              </a:rPr>
              <a:t>a</a:t>
            </a:r>
            <a:r>
              <a:rPr kumimoji="0" lang="en-US" altLang="zh-CN" sz="1800" smtClean="0">
                <a:latin typeface="Arial" panose="02080604020202020204" pitchFamily="34" charset="0"/>
              </a:rPr>
              <a:t>(R</a:t>
            </a:r>
            <a:r>
              <a:rPr kumimoji="0" lang="en-US" altLang="zh-CN" sz="1800" baseline="-25000" smtClean="0">
                <a:latin typeface="Arial" panose="02080604020202020204" pitchFamily="34" charset="0"/>
              </a:rPr>
              <a:t>a</a:t>
            </a:r>
            <a:r>
              <a:rPr kumimoji="0" lang="zh-CN" altLang="en-US" sz="1800">
                <a:latin typeface="Arial" panose="02080604020202020204" pitchFamily="34" charset="0"/>
              </a:rPr>
              <a:t>，</a:t>
            </a:r>
            <a:r>
              <a:rPr kumimoji="0" lang="en-US" altLang="zh-CN" sz="1800">
                <a:latin typeface="Arial" panose="02080604020202020204" pitchFamily="34" charset="0"/>
              </a:rPr>
              <a:t>R</a:t>
            </a:r>
            <a:r>
              <a:rPr kumimoji="0" lang="en-US" altLang="zh-CN" sz="1800" baseline="-25000">
                <a:latin typeface="Arial" panose="02080604020202020204" pitchFamily="34" charset="0"/>
              </a:rPr>
              <a:t>b</a:t>
            </a:r>
            <a:r>
              <a:rPr kumimoji="0" lang="en-US" altLang="zh-CN" sz="1800">
                <a:latin typeface="Arial" panose="02080604020202020204" pitchFamily="34" charset="0"/>
              </a:rPr>
              <a:t>)</a:t>
            </a:r>
            <a:endParaRPr kumimoji="0" lang="en-US" altLang="zh-CN" sz="1800">
              <a:latin typeface="Arial" panose="02080604020202020204" pitchFamily="34" charset="0"/>
            </a:endParaRPr>
          </a:p>
        </p:txBody>
      </p:sp>
      <p:sp>
        <p:nvSpPr>
          <p:cNvPr id="251923" name="Line 19"/>
          <p:cNvSpPr>
            <a:spLocks noChangeShapeType="1"/>
          </p:cNvSpPr>
          <p:nvPr/>
        </p:nvSpPr>
        <p:spPr bwMode="auto">
          <a:xfrm>
            <a:off x="2627313" y="5733256"/>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203848" y="529453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anose="02080604020202020204" pitchFamily="34" charset="0"/>
              </a:rPr>
              <a:t>E</a:t>
            </a:r>
            <a:r>
              <a:rPr kumimoji="0" lang="en-US" altLang="zh-CN" sz="1800" baseline="-25000" smtClean="0">
                <a:latin typeface="Arial" panose="02080604020202020204" pitchFamily="34" charset="0"/>
              </a:rPr>
              <a:t>c</a:t>
            </a:r>
            <a:r>
              <a:rPr kumimoji="0" lang="en-US" altLang="zh-CN" sz="1800" smtClean="0">
                <a:latin typeface="Arial" panose="02080604020202020204" pitchFamily="34" charset="0"/>
              </a:rPr>
              <a:t>(R</a:t>
            </a:r>
            <a:r>
              <a:rPr kumimoji="0" lang="en-US" altLang="zh-CN" sz="1800" baseline="-25000" smtClean="0">
                <a:latin typeface="Arial" panose="02080604020202020204" pitchFamily="34" charset="0"/>
              </a:rPr>
              <a:t>b</a:t>
            </a:r>
            <a:r>
              <a:rPr kumimoji="0" lang="en-US" altLang="zh-CN" sz="1800">
                <a:latin typeface="Arial" panose="02080604020202020204" pitchFamily="34" charset="0"/>
              </a:rPr>
              <a:t>)</a:t>
            </a:r>
            <a:endParaRPr kumimoji="0" lang="en-US" altLang="zh-CN" sz="1800">
              <a:latin typeface="Arial" panose="02080604020202020204" pitchFamily="34" charset="0"/>
            </a:endParaRPr>
          </a:p>
        </p:txBody>
      </p:sp>
      <p:sp>
        <p:nvSpPr>
          <p:cNvPr id="21" name="Line 15"/>
          <p:cNvSpPr>
            <a:spLocks noChangeShapeType="1"/>
          </p:cNvSpPr>
          <p:nvPr/>
        </p:nvSpPr>
        <p:spPr bwMode="auto">
          <a:xfrm>
            <a:off x="5547252" y="2351381"/>
            <a:ext cx="1975644" cy="1611313"/>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6"/>
          <p:cNvSpPr txBox="1">
            <a:spLocks noChangeArrowheads="1"/>
          </p:cNvSpPr>
          <p:nvPr/>
        </p:nvSpPr>
        <p:spPr bwMode="auto">
          <a:xfrm rot="2301322">
            <a:off x="5295632" y="273510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anose="02080604020202020204" pitchFamily="34" charset="0"/>
              </a:rPr>
              <a:t>E</a:t>
            </a:r>
            <a:r>
              <a:rPr kumimoji="0" lang="en-US" altLang="zh-CN" sz="1800" baseline="-25000">
                <a:latin typeface="Arial" panose="02080604020202020204" pitchFamily="34" charset="0"/>
              </a:rPr>
              <a:t>b</a:t>
            </a:r>
            <a:r>
              <a:rPr kumimoji="0" lang="zh-CN" altLang="en-US" sz="1800" smtClean="0">
                <a:latin typeface="Arial" panose="02080604020202020204" pitchFamily="34" charset="0"/>
              </a:rPr>
              <a:t>（</a:t>
            </a:r>
            <a:r>
              <a:rPr kumimoji="0" lang="en-US" altLang="zh-CN" sz="1800">
                <a:latin typeface="Arial" panose="02080604020202020204" pitchFamily="34" charset="0"/>
              </a:rPr>
              <a:t>A</a:t>
            </a:r>
            <a:r>
              <a:rPr kumimoji="0" lang="zh-CN" altLang="en-US" sz="1800">
                <a:latin typeface="Arial" panose="02080604020202020204" pitchFamily="34" charset="0"/>
              </a:rPr>
              <a:t>，</a:t>
            </a:r>
            <a:r>
              <a:rPr kumimoji="0" lang="en-US" altLang="zh-CN" sz="1800">
                <a:latin typeface="Arial" panose="02080604020202020204" pitchFamily="34" charset="0"/>
              </a:rPr>
              <a:t>R</a:t>
            </a:r>
            <a:r>
              <a:rPr kumimoji="0" lang="en-US" altLang="zh-CN" sz="1800" baseline="-25000">
                <a:latin typeface="Arial" panose="02080604020202020204" pitchFamily="34" charset="0"/>
              </a:rPr>
              <a:t>a</a:t>
            </a:r>
            <a:r>
              <a:rPr kumimoji="0" lang="zh-CN" altLang="en-US" sz="1800">
                <a:latin typeface="Arial" panose="02080604020202020204" pitchFamily="34" charset="0"/>
              </a:rPr>
              <a:t>）</a:t>
            </a:r>
            <a:endParaRPr kumimoji="0" lang="zh-CN" altLang="en-US" sz="1800">
              <a:latin typeface="Arial" panose="02080604020202020204" pitchFamily="34" charset="0"/>
            </a:endParaRPr>
          </a:p>
        </p:txBody>
      </p:sp>
      <p:sp>
        <p:nvSpPr>
          <p:cNvPr id="23" name="Line 17"/>
          <p:cNvSpPr>
            <a:spLocks noChangeShapeType="1"/>
          </p:cNvSpPr>
          <p:nvPr/>
        </p:nvSpPr>
        <p:spPr bwMode="auto">
          <a:xfrm rot="2438371" flipV="1">
            <a:off x="5040679" y="3428904"/>
            <a:ext cx="2318681" cy="38467"/>
          </a:xfrm>
          <a:prstGeom prst="line">
            <a:avLst/>
          </a:prstGeom>
          <a:noFill/>
          <a:ln w="9525">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8"/>
          <p:cNvSpPr txBox="1">
            <a:spLocks noChangeArrowheads="1"/>
          </p:cNvSpPr>
          <p:nvPr/>
        </p:nvSpPr>
        <p:spPr bwMode="auto">
          <a:xfrm rot="2438371">
            <a:off x="5079990" y="3127403"/>
            <a:ext cx="25543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a:latin typeface="Arial" panose="02080604020202020204" pitchFamily="34" charset="0"/>
              </a:rPr>
              <a:t>E</a:t>
            </a:r>
            <a:r>
              <a:rPr kumimoji="0" lang="en-US" altLang="zh-CN" sz="1800" baseline="-25000">
                <a:latin typeface="Arial" panose="02080604020202020204" pitchFamily="34" charset="0"/>
              </a:rPr>
              <a:t>a</a:t>
            </a:r>
            <a:r>
              <a:rPr kumimoji="0" lang="en-US" altLang="zh-CN" sz="1800">
                <a:latin typeface="Arial" panose="02080604020202020204" pitchFamily="34" charset="0"/>
              </a:rPr>
              <a:t>(R</a:t>
            </a:r>
            <a:r>
              <a:rPr kumimoji="0" lang="en-US" altLang="zh-CN" sz="1800" baseline="-25000">
                <a:latin typeface="Arial" panose="02080604020202020204" pitchFamily="34" charset="0"/>
              </a:rPr>
              <a:t>a</a:t>
            </a:r>
            <a:r>
              <a:rPr kumimoji="0" lang="zh-CN" altLang="en-US" sz="1800">
                <a:latin typeface="Arial" panose="02080604020202020204" pitchFamily="34" charset="0"/>
              </a:rPr>
              <a:t>，</a:t>
            </a:r>
            <a:r>
              <a:rPr kumimoji="0" lang="en-US" altLang="zh-CN" sz="1800">
                <a:latin typeface="Arial" panose="02080604020202020204" pitchFamily="34" charset="0"/>
              </a:rPr>
              <a:t>R</a:t>
            </a:r>
            <a:r>
              <a:rPr kumimoji="0" lang="en-US" altLang="zh-CN" sz="1800" baseline="-25000">
                <a:latin typeface="Arial" panose="02080604020202020204" pitchFamily="34" charset="0"/>
              </a:rPr>
              <a:t>b</a:t>
            </a:r>
            <a:r>
              <a:rPr kumimoji="0" lang="en-US" altLang="zh-CN" sz="1800">
                <a:latin typeface="Arial" panose="02080604020202020204" pitchFamily="34" charset="0"/>
              </a:rPr>
              <a:t>)</a:t>
            </a:r>
            <a:endParaRPr kumimoji="0" lang="en-US" altLang="zh-CN" sz="1800">
              <a:latin typeface="Arial" panose="02080604020202020204" pitchFamily="34" charset="0"/>
            </a:endParaRPr>
          </a:p>
        </p:txBody>
      </p:sp>
      <p:sp>
        <p:nvSpPr>
          <p:cNvPr id="25" name="Line 15"/>
          <p:cNvSpPr>
            <a:spLocks noChangeShapeType="1"/>
          </p:cNvSpPr>
          <p:nvPr/>
        </p:nvSpPr>
        <p:spPr bwMode="auto">
          <a:xfrm>
            <a:off x="5013081" y="3099353"/>
            <a:ext cx="1575143" cy="1265751"/>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16"/>
          <p:cNvSpPr txBox="1">
            <a:spLocks noChangeArrowheads="1"/>
          </p:cNvSpPr>
          <p:nvPr/>
        </p:nvSpPr>
        <p:spPr bwMode="auto">
          <a:xfrm rot="2301322">
            <a:off x="4567579" y="3486300"/>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dirty="0" err="1" smtClean="0">
                <a:latin typeface="Arial" panose="02080604020202020204" pitchFamily="34" charset="0"/>
              </a:rPr>
              <a:t>E</a:t>
            </a:r>
            <a:r>
              <a:rPr kumimoji="0" lang="en-US" altLang="zh-CN" sz="1800" baseline="-25000" dirty="0" err="1">
                <a:latin typeface="Arial" panose="02080604020202020204" pitchFamily="34" charset="0"/>
              </a:rPr>
              <a:t>b</a:t>
            </a:r>
            <a:r>
              <a:rPr kumimoji="0" lang="zh-CN" altLang="en-US" sz="1800" dirty="0" smtClean="0">
                <a:latin typeface="Arial" panose="02080604020202020204" pitchFamily="34" charset="0"/>
              </a:rPr>
              <a:t>（</a:t>
            </a:r>
            <a:r>
              <a:rPr kumimoji="0" lang="en-US" altLang="zh-CN" sz="1800" dirty="0" err="1" smtClean="0">
                <a:latin typeface="Arial" panose="02080604020202020204" pitchFamily="34" charset="0"/>
              </a:rPr>
              <a:t>R</a:t>
            </a:r>
            <a:r>
              <a:rPr kumimoji="0" lang="en-US" altLang="zh-CN" sz="1800" baseline="-25000" dirty="0" err="1" smtClean="0">
                <a:latin typeface="Arial" panose="02080604020202020204" pitchFamily="34" charset="0"/>
              </a:rPr>
              <a:t>b</a:t>
            </a:r>
            <a:r>
              <a:rPr kumimoji="0" lang="zh-CN" altLang="en-US" sz="1800" dirty="0" smtClean="0">
                <a:latin typeface="Arial" panose="02080604020202020204" pitchFamily="34" charset="0"/>
              </a:rPr>
              <a:t>）</a:t>
            </a:r>
            <a:endParaRPr kumimoji="0" lang="zh-CN" altLang="en-US" sz="1800" dirty="0">
              <a:latin typeface="Arial" panose="02080604020202020204" pitchFamily="34" charset="0"/>
            </a:endParaRPr>
          </a:p>
        </p:txBody>
      </p:sp>
      <p:sp>
        <p:nvSpPr>
          <p:cNvPr id="2" name="矩形 1"/>
          <p:cNvSpPr/>
          <p:nvPr/>
        </p:nvSpPr>
        <p:spPr>
          <a:xfrm>
            <a:off x="457200" y="5877272"/>
            <a:ext cx="7715200" cy="830997"/>
          </a:xfrm>
          <a:prstGeom prst="rect">
            <a:avLst/>
          </a:prstGeom>
          <a:solidFill>
            <a:srgbClr val="FFFF00"/>
          </a:solidFill>
          <a:ln>
            <a:solidFill>
              <a:srgbClr val="FFFF00"/>
            </a:solidFill>
          </a:ln>
        </p:spPr>
        <p:txBody>
          <a:bodyPr wrap="square">
            <a:spAutoFit/>
          </a:bodyPr>
          <a:lstStyle/>
          <a:p>
            <a:pPr algn="ctr" eaLnBrk="1" hangingPunct="1"/>
            <a:r>
              <a:rPr lang="zh-CN" altLang="en-US" b="1" smtClean="0">
                <a:latin typeface="宋体" pitchFamily="2" charset="-122"/>
              </a:rPr>
              <a:t>在</a:t>
            </a:r>
            <a:r>
              <a:rPr lang="zh-CN" altLang="en-US" b="1">
                <a:latin typeface="宋体" pitchFamily="2" charset="-122"/>
              </a:rPr>
              <a:t>第二条</a:t>
            </a:r>
            <a:r>
              <a:rPr lang="zh-CN" altLang="en-US" b="1" smtClean="0">
                <a:latin typeface="宋体" pitchFamily="2" charset="-122"/>
              </a:rPr>
              <a:t>消息</a:t>
            </a:r>
            <a:r>
              <a:rPr lang="zh-CN" altLang="en-US" b="1">
                <a:latin typeface="宋体" pitchFamily="2" charset="-122"/>
              </a:rPr>
              <a:t>中</a:t>
            </a:r>
            <a:r>
              <a:rPr lang="zh-CN" altLang="en-US" b="1" smtClean="0">
                <a:latin typeface="宋体" pitchFamily="2" charset="-122"/>
              </a:rPr>
              <a:t>增加发送方标识阻止</a:t>
            </a:r>
            <a:r>
              <a:rPr lang="zh-CN" altLang="en-US" b="1">
                <a:latin typeface="宋体" pitchFamily="2" charset="-122"/>
              </a:rPr>
              <a:t>这种</a:t>
            </a:r>
            <a:r>
              <a:rPr lang="zh-CN" altLang="en-US" b="1" smtClean="0">
                <a:latin typeface="宋体" pitchFamily="2" charset="-122"/>
              </a:rPr>
              <a:t>攻击</a:t>
            </a:r>
            <a:endParaRPr lang="en-US" altLang="zh-CN" b="1" smtClean="0">
              <a:latin typeface="宋体" pitchFamily="2" charset="-122"/>
            </a:endParaRPr>
          </a:p>
          <a:p>
            <a:pPr algn="ctr"/>
            <a:r>
              <a:rPr kumimoji="0" lang="en-US" altLang="zh-CN" b="1">
                <a:latin typeface="Arial" panose="02080604020202020204" pitchFamily="34" charset="0"/>
              </a:rPr>
              <a:t>E</a:t>
            </a:r>
            <a:r>
              <a:rPr kumimoji="0" lang="en-US" altLang="zh-CN" b="1" baseline="-25000">
                <a:latin typeface="Arial" panose="02080604020202020204" pitchFamily="34" charset="0"/>
              </a:rPr>
              <a:t>a</a:t>
            </a:r>
            <a:r>
              <a:rPr kumimoji="0" lang="en-US" altLang="zh-CN" b="1">
                <a:latin typeface="Arial" panose="02080604020202020204" pitchFamily="34" charset="0"/>
              </a:rPr>
              <a:t>(R</a:t>
            </a:r>
            <a:r>
              <a:rPr kumimoji="0" lang="en-US" altLang="zh-CN" b="1" baseline="-25000">
                <a:latin typeface="Arial" panose="02080604020202020204" pitchFamily="34" charset="0"/>
              </a:rPr>
              <a:t>a</a:t>
            </a:r>
            <a:r>
              <a:rPr kumimoji="0" lang="zh-CN" altLang="en-US" b="1" smtClean="0">
                <a:latin typeface="Arial" panose="02080604020202020204" pitchFamily="34" charset="0"/>
              </a:rPr>
              <a:t>，</a:t>
            </a:r>
            <a:r>
              <a:rPr kumimoji="0" lang="en-US" altLang="zh-CN" b="1" smtClean="0">
                <a:latin typeface="Arial" panose="02080604020202020204" pitchFamily="34" charset="0"/>
              </a:rPr>
              <a:t>C/B</a:t>
            </a:r>
            <a:r>
              <a:rPr kumimoji="0" lang="zh-CN" altLang="en-US" b="1" smtClean="0">
                <a:latin typeface="Arial" panose="02080604020202020204" pitchFamily="34" charset="0"/>
              </a:rPr>
              <a:t>，</a:t>
            </a:r>
            <a:r>
              <a:rPr kumimoji="0" lang="en-US" altLang="zh-CN" b="1" smtClean="0">
                <a:latin typeface="Arial" panose="02080604020202020204" pitchFamily="34" charset="0"/>
              </a:rPr>
              <a:t>R</a:t>
            </a:r>
            <a:r>
              <a:rPr kumimoji="0" lang="en-US" altLang="zh-CN" b="1" baseline="-25000" smtClean="0">
                <a:latin typeface="Arial" panose="02080604020202020204" pitchFamily="34" charset="0"/>
              </a:rPr>
              <a:t>b</a:t>
            </a:r>
            <a:r>
              <a:rPr kumimoji="0" lang="en-US" altLang="zh-CN" b="1" smtClean="0">
                <a:latin typeface="Arial" panose="02080604020202020204" pitchFamily="34" charset="0"/>
              </a:rPr>
              <a:t>)</a:t>
            </a:r>
            <a:endParaRPr lang="en-US" altLang="zh-CN" b="1">
              <a:latin typeface="宋体"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9"/>
                                        </p:tgtEl>
                                        <p:attrNameLst>
                                          <p:attrName>style.visibility</p:attrName>
                                        </p:attrNameLst>
                                      </p:cBhvr>
                                      <p:to>
                                        <p:strVal val="visible"/>
                                      </p:to>
                                    </p:set>
                                    <p:anim calcmode="lin" valueType="num">
                                      <p:cBhvr additive="base">
                                        <p:cTn id="7" dur="500" fill="hold"/>
                                        <p:tgtEl>
                                          <p:spTgt spid="251919"/>
                                        </p:tgtEl>
                                        <p:attrNameLst>
                                          <p:attrName>ppt_x</p:attrName>
                                        </p:attrNameLst>
                                      </p:cBhvr>
                                      <p:tavLst>
                                        <p:tav tm="0">
                                          <p:val>
                                            <p:strVal val="#ppt_x"/>
                                          </p:val>
                                        </p:tav>
                                        <p:tav tm="100000">
                                          <p:val>
                                            <p:strVal val="#ppt_x"/>
                                          </p:val>
                                        </p:tav>
                                      </p:tavLst>
                                    </p:anim>
                                    <p:anim calcmode="lin" valueType="num">
                                      <p:cBhvr additive="base">
                                        <p:cTn id="8" dur="500" fill="hold"/>
                                        <p:tgtEl>
                                          <p:spTgt spid="2519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20"/>
                                        </p:tgtEl>
                                        <p:attrNameLst>
                                          <p:attrName>style.visibility</p:attrName>
                                        </p:attrNameLst>
                                      </p:cBhvr>
                                      <p:to>
                                        <p:strVal val="visible"/>
                                      </p:to>
                                    </p:set>
                                    <p:anim calcmode="lin" valueType="num">
                                      <p:cBhvr additive="base">
                                        <p:cTn id="11" dur="500" fill="hold"/>
                                        <p:tgtEl>
                                          <p:spTgt spid="251920"/>
                                        </p:tgtEl>
                                        <p:attrNameLst>
                                          <p:attrName>ppt_x</p:attrName>
                                        </p:attrNameLst>
                                      </p:cBhvr>
                                      <p:tavLst>
                                        <p:tav tm="0">
                                          <p:val>
                                            <p:strVal val="#ppt_x"/>
                                          </p:val>
                                        </p:tav>
                                        <p:tav tm="100000">
                                          <p:val>
                                            <p:strVal val="#ppt_x"/>
                                          </p:val>
                                        </p:tav>
                                      </p:tavLst>
                                    </p:anim>
                                    <p:anim calcmode="lin" valueType="num">
                                      <p:cBhvr additive="base">
                                        <p:cTn id="12"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1922"/>
                                        </p:tgtEl>
                                        <p:attrNameLst>
                                          <p:attrName>style.visibility</p:attrName>
                                        </p:attrNameLst>
                                      </p:cBhvr>
                                      <p:to>
                                        <p:strVal val="visible"/>
                                      </p:to>
                                    </p:set>
                                    <p:anim calcmode="lin" valueType="num">
                                      <p:cBhvr additive="base">
                                        <p:cTn id="37" dur="500" fill="hold"/>
                                        <p:tgtEl>
                                          <p:spTgt spid="251922"/>
                                        </p:tgtEl>
                                        <p:attrNameLst>
                                          <p:attrName>ppt_x</p:attrName>
                                        </p:attrNameLst>
                                      </p:cBhvr>
                                      <p:tavLst>
                                        <p:tav tm="0">
                                          <p:val>
                                            <p:strVal val="#ppt_x"/>
                                          </p:val>
                                        </p:tav>
                                        <p:tav tm="100000">
                                          <p:val>
                                            <p:strVal val="#ppt_x"/>
                                          </p:val>
                                        </p:tav>
                                      </p:tavLst>
                                    </p:anim>
                                    <p:anim calcmode="lin" valueType="num">
                                      <p:cBhvr additive="base">
                                        <p:cTn id="38" dur="500" fill="hold"/>
                                        <p:tgtEl>
                                          <p:spTgt spid="2519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1921"/>
                                        </p:tgtEl>
                                        <p:attrNameLst>
                                          <p:attrName>style.visibility</p:attrName>
                                        </p:attrNameLst>
                                      </p:cBhvr>
                                      <p:to>
                                        <p:strVal val="visible"/>
                                      </p:to>
                                    </p:set>
                                    <p:anim calcmode="lin" valueType="num">
                                      <p:cBhvr additive="base">
                                        <p:cTn id="41" dur="500" fill="hold"/>
                                        <p:tgtEl>
                                          <p:spTgt spid="251921"/>
                                        </p:tgtEl>
                                        <p:attrNameLst>
                                          <p:attrName>ppt_x</p:attrName>
                                        </p:attrNameLst>
                                      </p:cBhvr>
                                      <p:tavLst>
                                        <p:tav tm="0">
                                          <p:val>
                                            <p:strVal val="#ppt_x"/>
                                          </p:val>
                                        </p:tav>
                                        <p:tav tm="100000">
                                          <p:val>
                                            <p:strVal val="#ppt_x"/>
                                          </p:val>
                                        </p:tav>
                                      </p:tavLst>
                                    </p:anim>
                                    <p:anim calcmode="lin" valueType="num">
                                      <p:cBhvr additive="base">
                                        <p:cTn id="42"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1924"/>
                                        </p:tgtEl>
                                        <p:attrNameLst>
                                          <p:attrName>style.visibility</p:attrName>
                                        </p:attrNameLst>
                                      </p:cBhvr>
                                      <p:to>
                                        <p:strVal val="visible"/>
                                      </p:to>
                                    </p:set>
                                    <p:anim calcmode="lin" valueType="num">
                                      <p:cBhvr additive="base">
                                        <p:cTn id="47" dur="500" fill="hold"/>
                                        <p:tgtEl>
                                          <p:spTgt spid="251924"/>
                                        </p:tgtEl>
                                        <p:attrNameLst>
                                          <p:attrName>ppt_x</p:attrName>
                                        </p:attrNameLst>
                                      </p:cBhvr>
                                      <p:tavLst>
                                        <p:tav tm="0">
                                          <p:val>
                                            <p:strVal val="#ppt_x"/>
                                          </p:val>
                                        </p:tav>
                                        <p:tav tm="100000">
                                          <p:val>
                                            <p:strVal val="#ppt_x"/>
                                          </p:val>
                                        </p:tav>
                                      </p:tavLst>
                                    </p:anim>
                                    <p:anim calcmode="lin" valueType="num">
                                      <p:cBhvr additive="base">
                                        <p:cTn id="48" dur="500" fill="hold"/>
                                        <p:tgtEl>
                                          <p:spTgt spid="2519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1923"/>
                                        </p:tgtEl>
                                        <p:attrNameLst>
                                          <p:attrName>style.visibility</p:attrName>
                                        </p:attrNameLst>
                                      </p:cBhvr>
                                      <p:to>
                                        <p:strVal val="visible"/>
                                      </p:to>
                                    </p:set>
                                    <p:anim calcmode="lin" valueType="num">
                                      <p:cBhvr additive="base">
                                        <p:cTn id="51" dur="500" fill="hold"/>
                                        <p:tgtEl>
                                          <p:spTgt spid="251923"/>
                                        </p:tgtEl>
                                        <p:attrNameLst>
                                          <p:attrName>ppt_x</p:attrName>
                                        </p:attrNameLst>
                                      </p:cBhvr>
                                      <p:tavLst>
                                        <p:tav tm="0">
                                          <p:val>
                                            <p:strVal val="#ppt_x"/>
                                          </p:val>
                                        </p:tav>
                                        <p:tav tm="100000">
                                          <p:val>
                                            <p:strVal val="#ppt_x"/>
                                          </p:val>
                                        </p:tav>
                                      </p:tavLst>
                                    </p:anim>
                                    <p:anim calcmode="lin" valueType="num">
                                      <p:cBhvr additive="base">
                                        <p:cTn id="52"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xEl>
                                              <p:pRg st="1" end="1"/>
                                            </p:txEl>
                                          </p:spTgt>
                                        </p:tgtEl>
                                        <p:attrNameLst>
                                          <p:attrName>style.visibility</p:attrName>
                                        </p:attrNameLst>
                                      </p:cBhvr>
                                      <p:to>
                                        <p:strVal val="visible"/>
                                      </p:to>
                                    </p:set>
                                    <p:animEffect transition="in" filter="fade">
                                      <p:cBhvr>
                                        <p:cTn id="72" dur="500"/>
                                        <p:tgtEl>
                                          <p:spTgt spid="2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txEl>
                                              <p:pRg st="2" end="2"/>
                                            </p:txEl>
                                          </p:spTgt>
                                        </p:tgtEl>
                                        <p:attrNameLst>
                                          <p:attrName>style.visibility</p:attrName>
                                        </p:attrNameLst>
                                      </p:cBhvr>
                                      <p:to>
                                        <p:strVal val="visible"/>
                                      </p:to>
                                    </p:set>
                                    <p:animEffect transition="in" filter="fade">
                                      <p:cBhvr>
                                        <p:cTn id="77" dur="500"/>
                                        <p:tgtEl>
                                          <p:spTgt spid="28">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txEl>
                                              <p:pRg st="3" end="3"/>
                                            </p:txEl>
                                          </p:spTgt>
                                        </p:tgtEl>
                                        <p:attrNameLst>
                                          <p:attrName>style.visibility</p:attrName>
                                        </p:attrNameLst>
                                      </p:cBhvr>
                                      <p:to>
                                        <p:strVal val="visible"/>
                                      </p:to>
                                    </p:set>
                                    <p:animEffect transition="in" filter="fade">
                                      <p:cBhvr>
                                        <p:cTn id="82" dur="500"/>
                                        <p:tgtEl>
                                          <p:spTgt spid="28">
                                            <p:txEl>
                                              <p:pRg st="3" end="3"/>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xEl>
                                              <p:pRg st="4" end="4"/>
                                            </p:txEl>
                                          </p:spTgt>
                                        </p:tgtEl>
                                        <p:attrNameLst>
                                          <p:attrName>style.visibility</p:attrName>
                                        </p:attrNameLst>
                                      </p:cBhvr>
                                      <p:to>
                                        <p:strVal val="visible"/>
                                      </p:to>
                                    </p:set>
                                    <p:animEffect transition="in" filter="fade">
                                      <p:cBhvr>
                                        <p:cTn id="85" dur="500"/>
                                        <p:tgtEl>
                                          <p:spTgt spid="28">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anim calcmode="lin" valueType="num">
                                      <p:cBhvr additive="base">
                                        <p:cTn id="90" dur="500" fill="hold"/>
                                        <p:tgtEl>
                                          <p:spTgt spid="2"/>
                                        </p:tgtEl>
                                        <p:attrNameLst>
                                          <p:attrName>ppt_x</p:attrName>
                                        </p:attrNameLst>
                                      </p:cBhvr>
                                      <p:tavLst>
                                        <p:tav tm="0">
                                          <p:val>
                                            <p:strVal val="#ppt_x"/>
                                          </p:val>
                                        </p:tav>
                                        <p:tav tm="100000">
                                          <p:val>
                                            <p:strVal val="#ppt_x"/>
                                          </p:val>
                                        </p:tav>
                                      </p:tavLst>
                                    </p:anim>
                                    <p:anim calcmode="lin" valueType="num">
                                      <p:cBhvr additive="base">
                                        <p:cTn id="9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51919" grpId="0" animBg="1"/>
      <p:bldP spid="251920" grpId="0"/>
      <p:bldP spid="251921" grpId="0" animBg="1"/>
      <p:bldP spid="251922" grpId="0"/>
      <p:bldP spid="251923" grpId="0" animBg="1"/>
      <p:bldP spid="251924" grpId="0"/>
      <p:bldP spid="21" grpId="0" animBg="1"/>
      <p:bldP spid="22" grpId="0"/>
      <p:bldP spid="23" grpId="0" animBg="1"/>
      <p:bldP spid="24" grpId="0"/>
      <p:bldP spid="25" grpId="0" animBg="1"/>
      <p:bldP spid="26" grpId="0"/>
      <p:bldP spid="2"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ctrTitle"/>
          </p:nvPr>
        </p:nvSpPr>
        <p:spPr/>
        <p:txBody>
          <a:bodyPr/>
          <a:lstStyle/>
          <a:p>
            <a:r>
              <a:rPr lang="zh-CN" altLang="en-US" smtClean="0"/>
              <a:t>第七章</a:t>
            </a:r>
            <a:endParaRPr lang="zh-CN" altLang="en-US"/>
          </a:p>
        </p:txBody>
      </p:sp>
      <p:sp>
        <p:nvSpPr>
          <p:cNvPr id="12291" name="Rectangle 2"/>
          <p:cNvSpPr>
            <a:spLocks noGrp="1" noChangeArrowheads="1"/>
          </p:cNvSpPr>
          <p:nvPr>
            <p:ph type="subTitle" idx="1"/>
          </p:nvPr>
        </p:nvSpPr>
        <p:spPr/>
        <p:txBody>
          <a:bodyPr/>
          <a:lstStyle/>
          <a:p>
            <a:r>
              <a:rPr lang="zh-CN" altLang="en-US" smtClean="0"/>
              <a:t>访问控制</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mtClean="0"/>
              <a:t>网络安全防护的主要</a:t>
            </a:r>
            <a:r>
              <a:rPr lang="zh-CN" altLang="en-US" b="1" smtClean="0">
                <a:solidFill>
                  <a:srgbClr val="FF0000"/>
                </a:solidFill>
              </a:rPr>
              <a:t>安全策略</a:t>
            </a:r>
            <a:r>
              <a:rPr lang="zh-CN" altLang="en-US" smtClean="0"/>
              <a:t>之一</a:t>
            </a:r>
            <a:endParaRPr lang="en-US" altLang="zh-CN" smtClean="0"/>
          </a:p>
          <a:p>
            <a:r>
              <a:rPr lang="zh-CN" altLang="en-US" smtClean="0"/>
              <a:t>依据授权规则，对提出的资源访问加以控制。</a:t>
            </a:r>
            <a:endParaRPr lang="en-US" altLang="zh-CN" smtClean="0"/>
          </a:p>
          <a:p>
            <a:pPr lvl="1"/>
            <a:r>
              <a:rPr lang="zh-CN" altLang="en-US" smtClean="0"/>
              <a:t>限制访问主体（用户、进程、服务等）对对任何资源（计算资源、通信资源或信息资源）进行</a:t>
            </a:r>
            <a:r>
              <a:rPr lang="zh-CN" altLang="en-US" b="1" smtClean="0">
                <a:solidFill>
                  <a:srgbClr val="FF0000"/>
                </a:solidFill>
              </a:rPr>
              <a:t>未授权访问</a:t>
            </a:r>
            <a:r>
              <a:rPr lang="zh-CN" altLang="en-US" smtClean="0"/>
              <a:t>，使计算机系统在合法范围内使用；</a:t>
            </a:r>
            <a:endParaRPr lang="en-US" altLang="zh-CN" smtClean="0"/>
          </a:p>
          <a:p>
            <a:pPr lvl="2"/>
            <a:r>
              <a:rPr lang="zh-CN" altLang="en-US"/>
              <a:t>非法用户使用</a:t>
            </a:r>
            <a:endParaRPr lang="en-US" altLang="zh-CN"/>
          </a:p>
          <a:p>
            <a:pPr lvl="2"/>
            <a:r>
              <a:rPr lang="zh-CN" altLang="en-US"/>
              <a:t>合法用户滥用权限</a:t>
            </a:r>
            <a:endParaRPr lang="en-US" altLang="zh-CN"/>
          </a:p>
          <a:p>
            <a:pPr lvl="1"/>
            <a:r>
              <a:rPr lang="zh-CN" altLang="en-US" smtClean="0"/>
              <a:t>决定用户能做什么，或代表用户的程序能做什么。</a:t>
            </a:r>
            <a:endParaRPr lang="zh-CN" altLang="en-US" smtClean="0"/>
          </a:p>
        </p:txBody>
      </p:sp>
      <p:sp>
        <p:nvSpPr>
          <p:cNvPr id="2" name="标题 1"/>
          <p:cNvSpPr>
            <a:spLocks noGrp="1"/>
          </p:cNvSpPr>
          <p:nvPr>
            <p:ph type="title"/>
          </p:nvPr>
        </p:nvSpPr>
        <p:spPr/>
        <p:txBody>
          <a:bodyPr/>
          <a:lstStyle/>
          <a:p>
            <a:r>
              <a:rPr lang="zh-CN" altLang="en-US" smtClean="0"/>
              <a:t>访问控制的概念</a:t>
            </a:r>
            <a:endParaRPr lang="zh-CN" altLang="en-US"/>
          </a:p>
        </p:txBody>
      </p:sp>
    </p:spTree>
  </p:cSld>
  <p:clrMapOvr>
    <a:masterClrMapping/>
  </p:clrMapOvr>
  <p:transition spd="slow">
    <p:pull/>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295400" y="457200"/>
            <a:ext cx="9601200" cy="579438"/>
          </a:xfrm>
          <a:prstGeom prst="rect">
            <a:avLst/>
          </a:prstGeom>
          <a:noFill/>
          <a:ln w="9525">
            <a:noFill/>
            <a:miter lim="800000"/>
          </a:ln>
        </p:spPr>
        <p:txBody>
          <a:bodyPr>
            <a:spAutoFit/>
          </a:bodyPr>
          <a:lstStyle/>
          <a:p>
            <a:r>
              <a:rPr lang="zh-CN" altLang="en-US" sz="3200" b="1">
                <a:solidFill>
                  <a:schemeClr val="tx2"/>
                </a:solidFill>
                <a:latin typeface="宋体" pitchFamily="2" charset="-122"/>
              </a:rPr>
              <a:t>访问控制与其他安全措施的关系模型</a:t>
            </a:r>
            <a:endParaRPr lang="zh-CN" altLang="en-US" sz="3200" b="1">
              <a:solidFill>
                <a:schemeClr val="tx2"/>
              </a:solidFill>
              <a:latin typeface="宋体" pitchFamily="2" charset="-122"/>
            </a:endParaRPr>
          </a:p>
        </p:txBody>
      </p:sp>
      <p:sp>
        <p:nvSpPr>
          <p:cNvPr id="15363" name="Text Box 3"/>
          <p:cNvSpPr txBox="1">
            <a:spLocks noChangeArrowheads="1"/>
          </p:cNvSpPr>
          <p:nvPr/>
        </p:nvSpPr>
        <p:spPr bwMode="auto">
          <a:xfrm>
            <a:off x="3581400" y="3581400"/>
            <a:ext cx="1295400" cy="1015663"/>
          </a:xfrm>
          <a:prstGeom prst="rect">
            <a:avLst/>
          </a:prstGeom>
          <a:solidFill>
            <a:srgbClr val="66FF66"/>
          </a:solidFill>
          <a:ln w="28575">
            <a:solidFill>
              <a:srgbClr val="FF3300"/>
            </a:solidFill>
            <a:miter lim="800000"/>
          </a:ln>
        </p:spPr>
        <p:txBody>
          <a:bodyPr>
            <a:spAutoFit/>
          </a:bodyPr>
          <a:lstStyle/>
          <a:p>
            <a:pPr algn="ctr" eaLnBrk="1" hangingPunct="1">
              <a:spcBef>
                <a:spcPct val="50000"/>
              </a:spcBef>
            </a:pPr>
            <a:r>
              <a:rPr kumimoji="1" lang="zh-CN" altLang="en-US" sz="2400" smtClean="0">
                <a:solidFill>
                  <a:schemeClr val="accent2"/>
                </a:solidFill>
                <a:latin typeface="Times New Roman" pitchFamily="18" charset="0"/>
              </a:rPr>
              <a:t>引用</a:t>
            </a:r>
            <a:endParaRPr kumimoji="1" lang="en-US" altLang="zh-CN" sz="2400" smtClean="0">
              <a:solidFill>
                <a:schemeClr val="accent2"/>
              </a:solidFill>
              <a:latin typeface="Times New Roman" pitchFamily="18" charset="0"/>
            </a:endParaRPr>
          </a:p>
          <a:p>
            <a:pPr algn="ctr" eaLnBrk="1" hangingPunct="1">
              <a:spcBef>
                <a:spcPct val="50000"/>
              </a:spcBef>
            </a:pPr>
            <a:r>
              <a:rPr kumimoji="1" lang="zh-CN" altLang="en-US" sz="2400" smtClean="0">
                <a:solidFill>
                  <a:schemeClr val="accent2"/>
                </a:solidFill>
                <a:latin typeface="Times New Roman" pitchFamily="18" charset="0"/>
              </a:rPr>
              <a:t>监视器</a:t>
            </a:r>
            <a:endParaRPr kumimoji="1" lang="zh-CN" altLang="en-US" sz="2400">
              <a:solidFill>
                <a:schemeClr val="accent2"/>
              </a:solidFill>
              <a:latin typeface="Times New Roman" pitchFamily="18" charset="0"/>
            </a:endParaRPr>
          </a:p>
        </p:txBody>
      </p:sp>
      <p:sp>
        <p:nvSpPr>
          <p:cNvPr id="15364" name="Line 4"/>
          <p:cNvSpPr>
            <a:spLocks noChangeShapeType="1"/>
          </p:cNvSpPr>
          <p:nvPr/>
        </p:nvSpPr>
        <p:spPr bwMode="auto">
          <a:xfrm flipH="1">
            <a:off x="2895600" y="3200400"/>
            <a:ext cx="0" cy="2057400"/>
          </a:xfrm>
          <a:prstGeom prst="line">
            <a:avLst/>
          </a:prstGeom>
          <a:noFill/>
          <a:ln w="38100">
            <a:solidFill>
              <a:srgbClr val="FF3300"/>
            </a:solidFill>
            <a:round/>
          </a:ln>
        </p:spPr>
        <p:txBody>
          <a:bodyPr wrap="none" anchor="ctr"/>
          <a:lstStyle/>
          <a:p>
            <a:endParaRPr lang="zh-CN" altLang="en-US"/>
          </a:p>
        </p:txBody>
      </p:sp>
      <p:sp>
        <p:nvSpPr>
          <p:cNvPr id="15365" name="Line 5"/>
          <p:cNvSpPr>
            <a:spLocks noChangeShapeType="1"/>
          </p:cNvSpPr>
          <p:nvPr/>
        </p:nvSpPr>
        <p:spPr bwMode="auto">
          <a:xfrm flipH="1">
            <a:off x="5638800" y="3124200"/>
            <a:ext cx="0" cy="2057400"/>
          </a:xfrm>
          <a:prstGeom prst="line">
            <a:avLst/>
          </a:prstGeom>
          <a:noFill/>
          <a:ln w="76200">
            <a:solidFill>
              <a:srgbClr val="FF3300"/>
            </a:solidFill>
            <a:round/>
          </a:ln>
        </p:spPr>
        <p:txBody>
          <a:bodyPr wrap="none" anchor="ctr"/>
          <a:lstStyle/>
          <a:p>
            <a:endParaRPr lang="zh-CN" altLang="en-US"/>
          </a:p>
        </p:txBody>
      </p:sp>
      <p:sp>
        <p:nvSpPr>
          <p:cNvPr id="15366" name="Text Box 6" descr="白色大理石"/>
          <p:cNvSpPr txBox="1">
            <a:spLocks noChangeArrowheads="1"/>
          </p:cNvSpPr>
          <p:nvPr/>
        </p:nvSpPr>
        <p:spPr bwMode="auto">
          <a:xfrm>
            <a:off x="2195513" y="4495800"/>
            <a:ext cx="1462087" cy="461665"/>
          </a:xfrm>
          <a:prstGeom prst="rect">
            <a:avLst/>
          </a:prstGeom>
          <a:noFill/>
          <a:ln w="28575">
            <a:noFill/>
            <a:miter lim="800000"/>
          </a:ln>
        </p:spPr>
        <p:txBody>
          <a:bodyPr wrap="square">
            <a:spAutoFit/>
          </a:bodyPr>
          <a:lstStyle/>
          <a:p>
            <a:pPr eaLnBrk="1" hangingPunct="1">
              <a:spcBef>
                <a:spcPct val="50000"/>
              </a:spcBef>
            </a:pPr>
            <a:r>
              <a:rPr kumimoji="1" lang="zh-CN" altLang="en-US" sz="2400" smtClean="0">
                <a:latin typeface="Times New Roman" pitchFamily="18" charset="0"/>
              </a:rPr>
              <a:t>身份认证</a:t>
            </a:r>
            <a:endParaRPr kumimoji="1" lang="zh-CN" altLang="en-US" sz="2400">
              <a:latin typeface="Times New Roman" pitchFamily="18" charset="0"/>
            </a:endParaRPr>
          </a:p>
        </p:txBody>
      </p:sp>
      <p:sp>
        <p:nvSpPr>
          <p:cNvPr id="15367" name="Text Box 7" descr="白色大理石"/>
          <p:cNvSpPr txBox="1">
            <a:spLocks noChangeArrowheads="1"/>
          </p:cNvSpPr>
          <p:nvPr/>
        </p:nvSpPr>
        <p:spPr bwMode="auto">
          <a:xfrm>
            <a:off x="4953000" y="4648200"/>
            <a:ext cx="1447800" cy="457200"/>
          </a:xfrm>
          <a:prstGeom prst="rect">
            <a:avLst/>
          </a:prstGeom>
          <a:noFill/>
          <a:ln w="28575">
            <a:noFill/>
            <a:miter lim="800000"/>
          </a:ln>
        </p:spPr>
        <p:txBody>
          <a:bodyPr>
            <a:spAutoFit/>
          </a:bodyPr>
          <a:lstStyle/>
          <a:p>
            <a:pPr eaLnBrk="1" hangingPunct="1">
              <a:spcBef>
                <a:spcPct val="50000"/>
              </a:spcBef>
            </a:pPr>
            <a:r>
              <a:rPr kumimoji="1" lang="zh-CN" altLang="en-US" sz="2400">
                <a:latin typeface="Times New Roman" pitchFamily="18" charset="0"/>
              </a:rPr>
              <a:t>访问控制</a:t>
            </a:r>
            <a:endParaRPr kumimoji="1" lang="zh-CN" altLang="en-US" sz="2400">
              <a:latin typeface="Times New Roman" pitchFamily="18" charset="0"/>
            </a:endParaRPr>
          </a:p>
        </p:txBody>
      </p:sp>
      <p:sp>
        <p:nvSpPr>
          <p:cNvPr id="15368" name="AutoShape 8"/>
          <p:cNvSpPr>
            <a:spLocks noChangeArrowheads="1"/>
          </p:cNvSpPr>
          <p:nvPr/>
        </p:nvSpPr>
        <p:spPr bwMode="auto">
          <a:xfrm>
            <a:off x="3581400" y="1371600"/>
            <a:ext cx="1219200" cy="1066800"/>
          </a:xfrm>
          <a:prstGeom prst="flowChartMagneticDisk">
            <a:avLst/>
          </a:prstGeom>
          <a:solidFill>
            <a:srgbClr val="66FF66"/>
          </a:solidFill>
          <a:ln w="28575">
            <a:solidFill>
              <a:srgbClr val="FF3300"/>
            </a:solidFill>
            <a:round/>
          </a:ln>
        </p:spPr>
        <p:txBody>
          <a:bodyPr wrap="none" anchor="ctr"/>
          <a:lstStyle/>
          <a:p>
            <a:pPr algn="ctr" eaLnBrk="1" hangingPunct="1"/>
            <a:endParaRPr kumimoji="1" lang="zh-CN" altLang="zh-CN" sz="2400">
              <a:solidFill>
                <a:schemeClr val="accent2"/>
              </a:solidFill>
              <a:latin typeface="Times New Roman" pitchFamily="18" charset="0"/>
            </a:endParaRPr>
          </a:p>
        </p:txBody>
      </p:sp>
      <p:sp>
        <p:nvSpPr>
          <p:cNvPr id="15369" name="Text Box 9" descr="白色大理石"/>
          <p:cNvSpPr txBox="1">
            <a:spLocks noChangeArrowheads="1"/>
          </p:cNvSpPr>
          <p:nvPr/>
        </p:nvSpPr>
        <p:spPr bwMode="auto">
          <a:xfrm>
            <a:off x="3505200" y="1752600"/>
            <a:ext cx="1600200" cy="396875"/>
          </a:xfrm>
          <a:prstGeom prst="rect">
            <a:avLst/>
          </a:prstGeom>
          <a:noFill/>
          <a:ln w="28575">
            <a:noFill/>
            <a:miter lim="800000"/>
          </a:ln>
        </p:spPr>
        <p:txBody>
          <a:bodyPr>
            <a:spAutoFit/>
          </a:bodyPr>
          <a:lstStyle/>
          <a:p>
            <a:pPr algn="ctr" eaLnBrk="1" hangingPunct="1">
              <a:spcBef>
                <a:spcPct val="50000"/>
              </a:spcBef>
            </a:pPr>
            <a:r>
              <a:rPr kumimoji="1" lang="zh-CN" altLang="en-US" sz="2000" b="1">
                <a:solidFill>
                  <a:schemeClr val="accent2"/>
                </a:solidFill>
                <a:latin typeface="Times New Roman" pitchFamily="18" charset="0"/>
              </a:rPr>
              <a:t>授权数据库</a:t>
            </a:r>
            <a:endParaRPr kumimoji="1" lang="zh-CN" altLang="en-US" sz="2000" b="1">
              <a:solidFill>
                <a:schemeClr val="accent2"/>
              </a:solidFill>
              <a:latin typeface="Times New Roman" pitchFamily="18" charset="0"/>
            </a:endParaRPr>
          </a:p>
        </p:txBody>
      </p:sp>
      <p:sp>
        <p:nvSpPr>
          <p:cNvPr id="15370" name="Freeform 10" descr="白色大理石"/>
          <p:cNvSpPr/>
          <p:nvPr/>
        </p:nvSpPr>
        <p:spPr bwMode="auto">
          <a:xfrm>
            <a:off x="4102100" y="2438400"/>
            <a:ext cx="254000" cy="1143000"/>
          </a:xfrm>
          <a:custGeom>
            <a:avLst/>
            <a:gdLst>
              <a:gd name="T0" fmla="*/ 262096249 w 160"/>
              <a:gd name="T1" fmla="*/ 0 h 720"/>
              <a:gd name="T2" fmla="*/ 20161249 w 160"/>
              <a:gd name="T3" fmla="*/ 967740069 h 720"/>
              <a:gd name="T4" fmla="*/ 383063703 w 160"/>
              <a:gd name="T5" fmla="*/ 725804952 h 720"/>
              <a:gd name="T6" fmla="*/ 141128746 w 160"/>
              <a:gd name="T7" fmla="*/ 1814512678 h 720"/>
              <a:gd name="T8" fmla="*/ 0 60000 65536"/>
              <a:gd name="T9" fmla="*/ 0 60000 65536"/>
              <a:gd name="T10" fmla="*/ 0 60000 65536"/>
              <a:gd name="T11" fmla="*/ 0 60000 65536"/>
              <a:gd name="T12" fmla="*/ 0 w 160"/>
              <a:gd name="T13" fmla="*/ 0 h 720"/>
              <a:gd name="T14" fmla="*/ 160 w 160"/>
              <a:gd name="T15" fmla="*/ 720 h 720"/>
            </a:gdLst>
            <a:ahLst/>
            <a:cxnLst>
              <a:cxn ang="T8">
                <a:pos x="T0" y="T1"/>
              </a:cxn>
              <a:cxn ang="T9">
                <a:pos x="T2" y="T3"/>
              </a:cxn>
              <a:cxn ang="T10">
                <a:pos x="T4" y="T5"/>
              </a:cxn>
              <a:cxn ang="T11">
                <a:pos x="T6" y="T7"/>
              </a:cxn>
            </a:cxnLst>
            <a:rect l="T12" t="T13" r="T14" b="T15"/>
            <a:pathLst>
              <a:path w="160" h="720">
                <a:moveTo>
                  <a:pt x="104" y="0"/>
                </a:moveTo>
                <a:cubicBezTo>
                  <a:pt x="52" y="168"/>
                  <a:pt x="0" y="336"/>
                  <a:pt x="8" y="384"/>
                </a:cubicBezTo>
                <a:cubicBezTo>
                  <a:pt x="16" y="432"/>
                  <a:pt x="144" y="232"/>
                  <a:pt x="152" y="288"/>
                </a:cubicBezTo>
                <a:cubicBezTo>
                  <a:pt x="160" y="344"/>
                  <a:pt x="108" y="532"/>
                  <a:pt x="56" y="720"/>
                </a:cubicBezTo>
              </a:path>
            </a:pathLst>
          </a:custGeom>
          <a:noFill/>
          <a:ln w="28575">
            <a:solidFill>
              <a:schemeClr val="tx1"/>
            </a:solidFill>
            <a:round/>
            <a:headEnd type="triangle" w="med" len="med"/>
            <a:tailEnd type="triangle" w="med" len="med"/>
          </a:ln>
        </p:spPr>
        <p:txBody>
          <a:bodyPr wrap="none" anchor="ctr"/>
          <a:lstStyle/>
          <a:p>
            <a:endParaRPr lang="zh-CN" altLang="en-US"/>
          </a:p>
        </p:txBody>
      </p:sp>
      <p:sp>
        <p:nvSpPr>
          <p:cNvPr id="15371" name="Line 11"/>
          <p:cNvSpPr>
            <a:spLocks noChangeShapeType="1"/>
          </p:cNvSpPr>
          <p:nvPr/>
        </p:nvSpPr>
        <p:spPr bwMode="auto">
          <a:xfrm>
            <a:off x="1752600" y="4191000"/>
            <a:ext cx="1752600" cy="0"/>
          </a:xfrm>
          <a:prstGeom prst="line">
            <a:avLst/>
          </a:prstGeom>
          <a:noFill/>
          <a:ln w="28575">
            <a:solidFill>
              <a:schemeClr val="tx1"/>
            </a:solidFill>
            <a:round/>
            <a:tailEnd type="triangle" w="med" len="med"/>
          </a:ln>
        </p:spPr>
        <p:txBody>
          <a:bodyPr wrap="none" anchor="ctr"/>
          <a:lstStyle/>
          <a:p>
            <a:endParaRPr lang="zh-CN" altLang="en-US"/>
          </a:p>
        </p:txBody>
      </p:sp>
      <p:sp>
        <p:nvSpPr>
          <p:cNvPr id="15372" name="Line 12"/>
          <p:cNvSpPr>
            <a:spLocks noChangeShapeType="1"/>
          </p:cNvSpPr>
          <p:nvPr/>
        </p:nvSpPr>
        <p:spPr bwMode="auto">
          <a:xfrm>
            <a:off x="4876800" y="4191000"/>
            <a:ext cx="1752600" cy="0"/>
          </a:xfrm>
          <a:prstGeom prst="line">
            <a:avLst/>
          </a:prstGeom>
          <a:noFill/>
          <a:ln w="28575">
            <a:solidFill>
              <a:schemeClr val="tx1"/>
            </a:solidFill>
            <a:round/>
            <a:tailEnd type="triangle" w="med" len="med"/>
          </a:ln>
        </p:spPr>
        <p:txBody>
          <a:bodyPr wrap="none" anchor="ctr"/>
          <a:lstStyle/>
          <a:p>
            <a:endParaRPr lang="zh-CN" altLang="en-US"/>
          </a:p>
        </p:txBody>
      </p:sp>
      <p:sp>
        <p:nvSpPr>
          <p:cNvPr id="15373" name="Text Box 13" descr="白色大理石"/>
          <p:cNvSpPr txBox="1">
            <a:spLocks noChangeArrowheads="1"/>
          </p:cNvSpPr>
          <p:nvPr/>
        </p:nvSpPr>
        <p:spPr bwMode="auto">
          <a:xfrm>
            <a:off x="1143000" y="3733800"/>
            <a:ext cx="914400" cy="457200"/>
          </a:xfrm>
          <a:prstGeom prst="rect">
            <a:avLst/>
          </a:prstGeom>
          <a:noFill/>
          <a:ln w="28575">
            <a:noFill/>
            <a:miter lim="800000"/>
          </a:ln>
        </p:spPr>
        <p:txBody>
          <a:bodyPr>
            <a:spAutoFit/>
          </a:bodyPr>
          <a:lstStyle/>
          <a:p>
            <a:pPr eaLnBrk="1" hangingPunct="1">
              <a:spcBef>
                <a:spcPct val="50000"/>
              </a:spcBef>
            </a:pPr>
            <a:r>
              <a:rPr kumimoji="1" lang="zh-CN" altLang="en-US" sz="2400">
                <a:latin typeface="Times New Roman" pitchFamily="18" charset="0"/>
              </a:rPr>
              <a:t>用户</a:t>
            </a:r>
            <a:endParaRPr kumimoji="1" lang="zh-CN" altLang="en-US" sz="2400">
              <a:latin typeface="Times New Roman" pitchFamily="18" charset="0"/>
            </a:endParaRPr>
          </a:p>
        </p:txBody>
      </p:sp>
      <p:sp>
        <p:nvSpPr>
          <p:cNvPr id="15374" name="Text Box 14"/>
          <p:cNvSpPr txBox="1">
            <a:spLocks noChangeArrowheads="1"/>
          </p:cNvSpPr>
          <p:nvPr/>
        </p:nvSpPr>
        <p:spPr bwMode="auto">
          <a:xfrm>
            <a:off x="6477000" y="32004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itchFamily="18" charset="0"/>
              </a:rPr>
              <a:t>目标</a:t>
            </a:r>
            <a:endParaRPr kumimoji="1" lang="zh-CN" altLang="en-US" sz="2400">
              <a:latin typeface="Times New Roman" pitchFamily="18" charset="0"/>
            </a:endParaRPr>
          </a:p>
        </p:txBody>
      </p:sp>
      <p:sp>
        <p:nvSpPr>
          <p:cNvPr id="15375" name="Text Box 15"/>
          <p:cNvSpPr txBox="1">
            <a:spLocks noChangeArrowheads="1"/>
          </p:cNvSpPr>
          <p:nvPr/>
        </p:nvSpPr>
        <p:spPr bwMode="auto">
          <a:xfrm>
            <a:off x="6629400" y="33528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itchFamily="18" charset="0"/>
              </a:rPr>
              <a:t>目标</a:t>
            </a:r>
            <a:endParaRPr kumimoji="1" lang="zh-CN" altLang="en-US" sz="2400">
              <a:latin typeface="Times New Roman" pitchFamily="18" charset="0"/>
            </a:endParaRPr>
          </a:p>
        </p:txBody>
      </p:sp>
      <p:sp>
        <p:nvSpPr>
          <p:cNvPr id="15376" name="Text Box 16"/>
          <p:cNvSpPr txBox="1">
            <a:spLocks noChangeArrowheads="1"/>
          </p:cNvSpPr>
          <p:nvPr/>
        </p:nvSpPr>
        <p:spPr bwMode="auto">
          <a:xfrm>
            <a:off x="6781800" y="35052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itchFamily="18" charset="0"/>
              </a:rPr>
              <a:t>目标</a:t>
            </a:r>
            <a:endParaRPr kumimoji="1" lang="zh-CN" altLang="en-US" sz="2400">
              <a:latin typeface="Times New Roman" pitchFamily="18" charset="0"/>
            </a:endParaRPr>
          </a:p>
        </p:txBody>
      </p:sp>
      <p:sp>
        <p:nvSpPr>
          <p:cNvPr id="15377" name="Text Box 17"/>
          <p:cNvSpPr txBox="1">
            <a:spLocks noChangeArrowheads="1"/>
          </p:cNvSpPr>
          <p:nvPr/>
        </p:nvSpPr>
        <p:spPr bwMode="auto">
          <a:xfrm>
            <a:off x="6934200" y="36576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itchFamily="18" charset="0"/>
              </a:rPr>
              <a:t>目标</a:t>
            </a:r>
            <a:endParaRPr kumimoji="1" lang="zh-CN" altLang="en-US" sz="2400">
              <a:latin typeface="Times New Roman" pitchFamily="18" charset="0"/>
            </a:endParaRPr>
          </a:p>
        </p:txBody>
      </p:sp>
      <p:sp>
        <p:nvSpPr>
          <p:cNvPr id="15378" name="Text Box 18"/>
          <p:cNvSpPr txBox="1">
            <a:spLocks noChangeArrowheads="1"/>
          </p:cNvSpPr>
          <p:nvPr/>
        </p:nvSpPr>
        <p:spPr bwMode="auto">
          <a:xfrm>
            <a:off x="7086600" y="38100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solidFill>
                  <a:schemeClr val="accent2"/>
                </a:solidFill>
                <a:latin typeface="Times New Roman" pitchFamily="18" charset="0"/>
              </a:rPr>
              <a:t>目标</a:t>
            </a:r>
            <a:endParaRPr kumimoji="1" lang="zh-CN" altLang="en-US" sz="2400">
              <a:solidFill>
                <a:schemeClr val="accent2"/>
              </a:solidFill>
              <a:latin typeface="Times New Roman" pitchFamily="18" charset="0"/>
            </a:endParaRPr>
          </a:p>
        </p:txBody>
      </p:sp>
      <p:sp>
        <p:nvSpPr>
          <p:cNvPr id="15379" name="Line 19"/>
          <p:cNvSpPr>
            <a:spLocks noChangeShapeType="1"/>
          </p:cNvSpPr>
          <p:nvPr/>
        </p:nvSpPr>
        <p:spPr bwMode="auto">
          <a:xfrm>
            <a:off x="1600200" y="1905000"/>
            <a:ext cx="1981200" cy="0"/>
          </a:xfrm>
          <a:prstGeom prst="line">
            <a:avLst/>
          </a:prstGeom>
          <a:noFill/>
          <a:ln w="28575">
            <a:solidFill>
              <a:schemeClr val="tx1"/>
            </a:solidFill>
            <a:round/>
            <a:tailEnd type="triangle" w="med" len="med"/>
          </a:ln>
        </p:spPr>
        <p:txBody>
          <a:bodyPr wrap="none" anchor="ctr"/>
          <a:lstStyle/>
          <a:p>
            <a:endParaRPr lang="zh-CN" altLang="en-US"/>
          </a:p>
        </p:txBody>
      </p:sp>
      <p:sp>
        <p:nvSpPr>
          <p:cNvPr id="15380" name="Line 20"/>
          <p:cNvSpPr>
            <a:spLocks noChangeShapeType="1"/>
          </p:cNvSpPr>
          <p:nvPr/>
        </p:nvSpPr>
        <p:spPr bwMode="auto">
          <a:xfrm>
            <a:off x="1752600" y="5029200"/>
            <a:ext cx="2286000" cy="1143000"/>
          </a:xfrm>
          <a:prstGeom prst="line">
            <a:avLst/>
          </a:prstGeom>
          <a:noFill/>
          <a:ln w="28575">
            <a:solidFill>
              <a:schemeClr val="tx2"/>
            </a:solidFill>
            <a:prstDash val="sysDot"/>
            <a:round/>
          </a:ln>
        </p:spPr>
        <p:txBody>
          <a:bodyPr wrap="none" anchor="ctr"/>
          <a:lstStyle/>
          <a:p>
            <a:endParaRPr lang="zh-CN" altLang="en-US"/>
          </a:p>
        </p:txBody>
      </p:sp>
      <p:sp>
        <p:nvSpPr>
          <p:cNvPr id="15381" name="Line 21"/>
          <p:cNvSpPr>
            <a:spLocks noChangeShapeType="1"/>
          </p:cNvSpPr>
          <p:nvPr/>
        </p:nvSpPr>
        <p:spPr bwMode="auto">
          <a:xfrm flipV="1">
            <a:off x="4800600" y="4800600"/>
            <a:ext cx="2362200" cy="1371600"/>
          </a:xfrm>
          <a:prstGeom prst="line">
            <a:avLst/>
          </a:prstGeom>
          <a:noFill/>
          <a:ln w="19050">
            <a:solidFill>
              <a:schemeClr val="tx1"/>
            </a:solidFill>
            <a:prstDash val="sysDot"/>
            <a:round/>
          </a:ln>
        </p:spPr>
        <p:txBody>
          <a:bodyPr wrap="none" anchor="ctr"/>
          <a:lstStyle/>
          <a:p>
            <a:endParaRPr lang="zh-CN" altLang="en-US"/>
          </a:p>
        </p:txBody>
      </p:sp>
      <p:sp>
        <p:nvSpPr>
          <p:cNvPr id="15382" name="Text Box 22"/>
          <p:cNvSpPr txBox="1">
            <a:spLocks noChangeArrowheads="1"/>
          </p:cNvSpPr>
          <p:nvPr/>
        </p:nvSpPr>
        <p:spPr bwMode="auto">
          <a:xfrm>
            <a:off x="3886200" y="5943600"/>
            <a:ext cx="990600" cy="485775"/>
          </a:xfrm>
          <a:prstGeom prst="rect">
            <a:avLst/>
          </a:prstGeom>
          <a:solidFill>
            <a:schemeClr val="bg2"/>
          </a:solidFill>
          <a:ln w="28575">
            <a:solidFill>
              <a:schemeClr val="tx2"/>
            </a:solidFill>
            <a:miter lim="800000"/>
          </a:ln>
        </p:spPr>
        <p:txBody>
          <a:bodyPr>
            <a:spAutoFit/>
          </a:bodyPr>
          <a:lstStyle/>
          <a:p>
            <a:pPr eaLnBrk="1" hangingPunct="1">
              <a:spcBef>
                <a:spcPct val="50000"/>
              </a:spcBef>
            </a:pPr>
            <a:r>
              <a:rPr kumimoji="1" lang="zh-CN" altLang="en-US" sz="2400">
                <a:latin typeface="Times New Roman" pitchFamily="18" charset="0"/>
              </a:rPr>
              <a:t>审  计</a:t>
            </a:r>
            <a:endParaRPr kumimoji="1" lang="zh-CN" altLang="en-US" sz="2400">
              <a:latin typeface="Times New Roman" pitchFamily="18" charset="0"/>
            </a:endParaRPr>
          </a:p>
        </p:txBody>
      </p:sp>
      <p:sp>
        <p:nvSpPr>
          <p:cNvPr id="15383" name="Text Box 23" descr="白色大理石"/>
          <p:cNvSpPr txBox="1">
            <a:spLocks noChangeArrowheads="1"/>
          </p:cNvSpPr>
          <p:nvPr/>
        </p:nvSpPr>
        <p:spPr bwMode="auto">
          <a:xfrm>
            <a:off x="1331913" y="1341438"/>
            <a:ext cx="1727200" cy="457200"/>
          </a:xfrm>
          <a:prstGeom prst="rect">
            <a:avLst/>
          </a:prstGeom>
          <a:noFill/>
          <a:ln w="28575">
            <a:noFill/>
            <a:miter lim="800000"/>
          </a:ln>
        </p:spPr>
        <p:txBody>
          <a:bodyPr>
            <a:spAutoFit/>
          </a:bodyPr>
          <a:lstStyle/>
          <a:p>
            <a:pPr eaLnBrk="1" hangingPunct="1">
              <a:spcBef>
                <a:spcPct val="50000"/>
              </a:spcBef>
            </a:pPr>
            <a:r>
              <a:rPr kumimoji="1" lang="zh-CN" altLang="en-US" sz="2400">
                <a:latin typeface="Times New Roman" pitchFamily="18" charset="0"/>
              </a:rPr>
              <a:t>安全管理员</a:t>
            </a:r>
            <a:endParaRPr kumimoji="1" lang="zh-CN" altLang="en-US" sz="2400">
              <a:latin typeface="Times New Roman" pitchFamily="18" charset="0"/>
            </a:endParaRPr>
          </a:p>
        </p:txBody>
      </p:sp>
      <p:sp>
        <p:nvSpPr>
          <p:cNvPr id="15384" name="Rectangle 24"/>
          <p:cNvSpPr>
            <a:spLocks noGrp="1" noChangeArrowheads="1"/>
          </p:cNvSpPr>
          <p:nvPr>
            <p:ph type="body" idx="4294967295"/>
          </p:nvPr>
        </p:nvSpPr>
        <p:spPr>
          <a:xfrm>
            <a:off x="0" y="1989138"/>
            <a:ext cx="7772400" cy="4114800"/>
          </a:xfrm>
        </p:spPr>
        <p:txBody>
          <a:bodyPr/>
          <a:lstStyle/>
          <a:p>
            <a:pPr eaLnBrk="1" hangingPunct="1">
              <a:buFont typeface="Wingdings" panose="05000000000000000000" pitchFamily="2" charset="2"/>
              <a:buNone/>
            </a:pPr>
            <a:r>
              <a:rPr lang="en-US" altLang="zh-CN" smtClean="0"/>
              <a:t> </a:t>
            </a:r>
            <a:endParaRPr lang="en-US" altLang="zh-CN"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访问控制三要素</a:t>
            </a:r>
            <a:endParaRPr lang="zh-CN" altLang="en-US" smtClean="0"/>
          </a:p>
          <a:p>
            <a:pPr lvl="1"/>
            <a:r>
              <a:rPr lang="zh-CN" altLang="en-US" smtClean="0"/>
              <a:t>主体</a:t>
            </a:r>
            <a:r>
              <a:rPr lang="en-US" altLang="zh-CN" smtClean="0"/>
              <a:t>Subject</a:t>
            </a:r>
            <a:r>
              <a:rPr lang="zh-CN" altLang="en-US" smtClean="0"/>
              <a:t>、客体</a:t>
            </a:r>
            <a:r>
              <a:rPr lang="en-US" altLang="zh-CN" smtClean="0"/>
              <a:t>Object</a:t>
            </a:r>
            <a:r>
              <a:rPr lang="zh-CN" altLang="en-US" smtClean="0"/>
              <a:t>、安全访问策略</a:t>
            </a:r>
            <a:endParaRPr lang="en-US" altLang="zh-CN" smtClean="0"/>
          </a:p>
          <a:p>
            <a:r>
              <a:rPr lang="zh-CN" altLang="en-US" smtClean="0"/>
              <a:t>形式化描述</a:t>
            </a:r>
            <a:endParaRPr lang="en-US" altLang="zh-CN" smtClean="0"/>
          </a:p>
          <a:p>
            <a:pPr lvl="1"/>
            <a:r>
              <a:rPr lang="zh-CN" altLang="en-US" smtClean="0"/>
              <a:t>三元函数 </a:t>
            </a:r>
            <a:r>
              <a:rPr lang="en-US" altLang="zh-CN" smtClean="0"/>
              <a:t>f(s,a,o)</a:t>
            </a:r>
            <a:endParaRPr lang="en-US" altLang="zh-CN" smtClean="0"/>
          </a:p>
          <a:p>
            <a:pPr lvl="1"/>
            <a:endParaRPr lang="zh-CN" altLang="en-US" smtClean="0"/>
          </a:p>
          <a:p>
            <a:endParaRPr lang="zh-CN" altLang="en-US"/>
          </a:p>
        </p:txBody>
      </p:sp>
      <p:sp>
        <p:nvSpPr>
          <p:cNvPr id="621570" name="Rectangle 2"/>
          <p:cNvSpPr>
            <a:spLocks noGrp="1" noChangeArrowheads="1"/>
          </p:cNvSpPr>
          <p:nvPr>
            <p:ph type="title"/>
          </p:nvPr>
        </p:nvSpPr>
        <p:spPr/>
        <p:txBody>
          <a:bodyPr/>
          <a:lstStyle/>
          <a:p>
            <a:r>
              <a:rPr lang="zh-CN" altLang="en-US" smtClean="0"/>
              <a:t>访问控制的组成</a:t>
            </a:r>
            <a:endParaRPr lang="en-US" altLang="zh-CN"/>
          </a:p>
        </p:txBody>
      </p:sp>
      <p:grpSp>
        <p:nvGrpSpPr>
          <p:cNvPr id="4" name="组合 3"/>
          <p:cNvGrpSpPr/>
          <p:nvPr/>
        </p:nvGrpSpPr>
        <p:grpSpPr>
          <a:xfrm>
            <a:off x="899592" y="3731915"/>
            <a:ext cx="7405688" cy="2865437"/>
            <a:chOff x="1270000" y="3731915"/>
            <a:chExt cx="7405688" cy="2865437"/>
          </a:xfrm>
        </p:grpSpPr>
        <p:sp>
          <p:nvSpPr>
            <p:cNvPr id="621573" name="Rectangle 5"/>
            <p:cNvSpPr>
              <a:spLocks noChangeArrowheads="1" noTextEdit="1"/>
            </p:cNvSpPr>
            <p:nvPr/>
          </p:nvSpPr>
          <p:spPr bwMode="auto">
            <a:xfrm>
              <a:off x="2286000" y="373191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21574" name="Rectangle 6"/>
            <p:cNvSpPr>
              <a:spLocks noChangeArrowheads="1"/>
            </p:cNvSpPr>
            <p:nvPr/>
          </p:nvSpPr>
          <p:spPr bwMode="auto">
            <a:xfrm>
              <a:off x="1270000" y="3793827"/>
              <a:ext cx="1270000" cy="1028700"/>
            </a:xfrm>
            <a:prstGeom prst="rect">
              <a:avLst/>
            </a:prstGeom>
            <a:gradFill rotWithShape="1">
              <a:gsLst>
                <a:gs pos="0">
                  <a:srgbClr val="0000CC"/>
                </a:gs>
                <a:gs pos="50000">
                  <a:srgbClr val="FFFFFF"/>
                </a:gs>
                <a:gs pos="100000">
                  <a:srgbClr val="0000CC"/>
                </a:gs>
              </a:gsLst>
              <a:lin ang="5400000" scaled="1"/>
            </a:gradFill>
            <a:ln>
              <a:noFill/>
            </a:ln>
            <a:extLst>
              <a:ext uri="{91240B29-F687-4F45-9708-019B960494DF}">
                <a14:hiddenLine xmlns:a14="http://schemas.microsoft.com/office/drawing/2010/main" w="4826">
                  <a:solidFill>
                    <a:srgbClr val="000000"/>
                  </a:solidFill>
                  <a:miter lim="800000"/>
                  <a:headEnd/>
                  <a:tailEnd/>
                </a14:hiddenLine>
              </a:ext>
            </a:extLst>
          </p:spPr>
          <p:txBody>
            <a:bodyPr/>
            <a:lstStyle/>
            <a:p>
              <a:pPr algn="ctr"/>
              <a:endParaRPr lang="zh-CN" altLang="en-US" b="1">
                <a:solidFill>
                  <a:srgbClr val="000000"/>
                </a:solidFill>
              </a:endParaRPr>
            </a:p>
            <a:p>
              <a:pPr algn="ctr"/>
              <a:r>
                <a:rPr lang="zh-CN" altLang="en-US" b="1">
                  <a:solidFill>
                    <a:srgbClr val="000000"/>
                  </a:solidFill>
                </a:rPr>
                <a:t>主体</a:t>
              </a:r>
              <a:endParaRPr lang="zh-CN" altLang="en-US" b="1">
                <a:solidFill>
                  <a:srgbClr val="000000"/>
                </a:solidFill>
              </a:endParaRPr>
            </a:p>
          </p:txBody>
        </p:sp>
        <p:sp>
          <p:nvSpPr>
            <p:cNvPr id="621575" name="Rectangle 7"/>
            <p:cNvSpPr>
              <a:spLocks noChangeArrowheads="1"/>
            </p:cNvSpPr>
            <p:nvPr/>
          </p:nvSpPr>
          <p:spPr bwMode="auto">
            <a:xfrm>
              <a:off x="3851275" y="3793827"/>
              <a:ext cx="2073275" cy="1028700"/>
            </a:xfrm>
            <a:prstGeom prst="rect">
              <a:avLst/>
            </a:prstGeom>
            <a:solidFill>
              <a:srgbClr val="FFF3F9"/>
            </a:solidFill>
            <a:ln w="4826">
              <a:solidFill>
                <a:srgbClr val="000000"/>
              </a:solidFill>
              <a:miter lim="800000"/>
            </a:ln>
          </p:spPr>
          <p:txBody>
            <a:bodyPr/>
            <a:lstStyle/>
            <a:p>
              <a:pPr algn="ctr"/>
              <a:r>
                <a:rPr kumimoji="1" lang="zh-CN" altLang="en-US" b="1">
                  <a:solidFill>
                    <a:srgbClr val="000080"/>
                  </a:solidFill>
                </a:rPr>
                <a:t>访问控制实施功能</a:t>
              </a:r>
              <a:endParaRPr lang="zh-CN" altLang="en-US" b="1">
                <a:solidFill>
                  <a:srgbClr val="000000"/>
                </a:solidFill>
              </a:endParaRPr>
            </a:p>
          </p:txBody>
        </p:sp>
        <p:sp>
          <p:nvSpPr>
            <p:cNvPr id="621576" name="Rectangle 8"/>
            <p:cNvSpPr>
              <a:spLocks noChangeArrowheads="1"/>
            </p:cNvSpPr>
            <p:nvPr/>
          </p:nvSpPr>
          <p:spPr bwMode="auto">
            <a:xfrm>
              <a:off x="3868738" y="5570240"/>
              <a:ext cx="2073275" cy="1027112"/>
            </a:xfrm>
            <a:prstGeom prst="rect">
              <a:avLst/>
            </a:prstGeom>
            <a:solidFill>
              <a:srgbClr val="C0C0C0"/>
            </a:solidFill>
            <a:ln w="4826">
              <a:solidFill>
                <a:srgbClr val="000000"/>
              </a:solidFill>
              <a:miter lim="800000"/>
            </a:ln>
          </p:spPr>
          <p:txBody>
            <a:bodyPr/>
            <a:lstStyle/>
            <a:p>
              <a:pPr algn="ctr"/>
              <a:endParaRPr kumimoji="1" lang="zh-CN" altLang="en-US" b="1">
                <a:solidFill>
                  <a:srgbClr val="000080"/>
                </a:solidFill>
              </a:endParaRPr>
            </a:p>
            <a:p>
              <a:pPr algn="ctr"/>
              <a:r>
                <a:rPr kumimoji="1" lang="zh-CN" altLang="en-US" b="1">
                  <a:solidFill>
                    <a:srgbClr val="000080"/>
                  </a:solidFill>
                </a:rPr>
                <a:t>访问控制决策功能</a:t>
              </a:r>
              <a:endParaRPr lang="zh-CN" altLang="en-US" b="1">
                <a:solidFill>
                  <a:srgbClr val="000000"/>
                </a:solidFill>
              </a:endParaRPr>
            </a:p>
          </p:txBody>
        </p:sp>
        <p:sp>
          <p:nvSpPr>
            <p:cNvPr id="621577" name="Rectangle 9"/>
            <p:cNvSpPr>
              <a:spLocks noChangeArrowheads="1"/>
            </p:cNvSpPr>
            <p:nvPr/>
          </p:nvSpPr>
          <p:spPr bwMode="auto">
            <a:xfrm>
              <a:off x="7188200" y="3793827"/>
              <a:ext cx="1487488" cy="1028700"/>
            </a:xfrm>
            <a:prstGeom prst="rect">
              <a:avLst/>
            </a:prstGeom>
            <a:gradFill rotWithShape="1">
              <a:gsLst>
                <a:gs pos="0">
                  <a:srgbClr val="0000CC"/>
                </a:gs>
                <a:gs pos="50000">
                  <a:srgbClr val="FFFFFF"/>
                </a:gs>
                <a:gs pos="100000">
                  <a:srgbClr val="0000CC"/>
                </a:gs>
              </a:gsLst>
              <a:lin ang="5400000" scaled="1"/>
            </a:gradFill>
            <a:ln>
              <a:noFill/>
            </a:ln>
            <a:effectLst/>
            <a:extLst>
              <a:ext uri="{91240B29-F687-4F45-9708-019B960494DF}">
                <a14:hiddenLine xmlns:a14="http://schemas.microsoft.com/office/drawing/2010/main" w="4826">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00"/>
                </a:solidFill>
              </a:endParaRPr>
            </a:p>
            <a:p>
              <a:pPr algn="ctr"/>
              <a:r>
                <a:rPr lang="zh-CN" altLang="en-US" b="1">
                  <a:solidFill>
                    <a:srgbClr val="000000"/>
                  </a:solidFill>
                </a:rPr>
                <a:t>客体</a:t>
              </a:r>
              <a:endParaRPr lang="zh-CN" altLang="en-US" b="1">
                <a:solidFill>
                  <a:srgbClr val="000000"/>
                </a:solidFill>
              </a:endParaRPr>
            </a:p>
          </p:txBody>
        </p:sp>
        <p:sp>
          <p:nvSpPr>
            <p:cNvPr id="621578" name="Line 10"/>
            <p:cNvSpPr>
              <a:spLocks noChangeShapeType="1"/>
            </p:cNvSpPr>
            <p:nvPr/>
          </p:nvSpPr>
          <p:spPr bwMode="auto">
            <a:xfrm>
              <a:off x="2540000" y="4541540"/>
              <a:ext cx="1160463"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79" name="Freeform 11"/>
            <p:cNvSpPr/>
            <p:nvPr/>
          </p:nvSpPr>
          <p:spPr bwMode="auto">
            <a:xfrm>
              <a:off x="3689350" y="4473277"/>
              <a:ext cx="179388"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580" name="Line 12"/>
            <p:cNvSpPr>
              <a:spLocks noChangeShapeType="1"/>
            </p:cNvSpPr>
            <p:nvPr/>
          </p:nvSpPr>
          <p:spPr bwMode="auto">
            <a:xfrm>
              <a:off x="386873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1" name="Line 13"/>
            <p:cNvSpPr>
              <a:spLocks noChangeShapeType="1"/>
            </p:cNvSpPr>
            <p:nvPr/>
          </p:nvSpPr>
          <p:spPr bwMode="auto">
            <a:xfrm>
              <a:off x="392112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2" name="Line 14"/>
            <p:cNvSpPr>
              <a:spLocks noChangeShapeType="1"/>
            </p:cNvSpPr>
            <p:nvPr/>
          </p:nvSpPr>
          <p:spPr bwMode="auto">
            <a:xfrm>
              <a:off x="3973513"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3" name="Line 15"/>
            <p:cNvSpPr>
              <a:spLocks noChangeShapeType="1"/>
            </p:cNvSpPr>
            <p:nvPr/>
          </p:nvSpPr>
          <p:spPr bwMode="auto">
            <a:xfrm>
              <a:off x="402748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4" name="Line 16"/>
            <p:cNvSpPr>
              <a:spLocks noChangeShapeType="1"/>
            </p:cNvSpPr>
            <p:nvPr/>
          </p:nvSpPr>
          <p:spPr bwMode="auto">
            <a:xfrm>
              <a:off x="4079875"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5" name="Line 17"/>
            <p:cNvSpPr>
              <a:spLocks noChangeShapeType="1"/>
            </p:cNvSpPr>
            <p:nvPr/>
          </p:nvSpPr>
          <p:spPr bwMode="auto">
            <a:xfrm>
              <a:off x="4132263" y="4541540"/>
              <a:ext cx="28575"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6" name="Line 18"/>
            <p:cNvSpPr>
              <a:spLocks noChangeShapeType="1"/>
            </p:cNvSpPr>
            <p:nvPr/>
          </p:nvSpPr>
          <p:spPr bwMode="auto">
            <a:xfrm>
              <a:off x="418623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7" name="Line 19"/>
            <p:cNvSpPr>
              <a:spLocks noChangeShapeType="1"/>
            </p:cNvSpPr>
            <p:nvPr/>
          </p:nvSpPr>
          <p:spPr bwMode="auto">
            <a:xfrm>
              <a:off x="4240213"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8" name="Line 20"/>
            <p:cNvSpPr>
              <a:spLocks noChangeShapeType="1"/>
            </p:cNvSpPr>
            <p:nvPr/>
          </p:nvSpPr>
          <p:spPr bwMode="auto">
            <a:xfrm>
              <a:off x="429260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9" name="Line 21"/>
            <p:cNvSpPr>
              <a:spLocks noChangeShapeType="1"/>
            </p:cNvSpPr>
            <p:nvPr/>
          </p:nvSpPr>
          <p:spPr bwMode="auto">
            <a:xfrm>
              <a:off x="434498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0" name="Line 22"/>
            <p:cNvSpPr>
              <a:spLocks noChangeShapeType="1"/>
            </p:cNvSpPr>
            <p:nvPr/>
          </p:nvSpPr>
          <p:spPr bwMode="auto">
            <a:xfrm>
              <a:off x="4398963"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1" name="Line 23"/>
            <p:cNvSpPr>
              <a:spLocks noChangeShapeType="1"/>
            </p:cNvSpPr>
            <p:nvPr/>
          </p:nvSpPr>
          <p:spPr bwMode="auto">
            <a:xfrm>
              <a:off x="445135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2" name="Line 24"/>
            <p:cNvSpPr>
              <a:spLocks noChangeShapeType="1"/>
            </p:cNvSpPr>
            <p:nvPr/>
          </p:nvSpPr>
          <p:spPr bwMode="auto">
            <a:xfrm>
              <a:off x="450532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3" name="Line 25"/>
            <p:cNvSpPr>
              <a:spLocks noChangeShapeType="1"/>
            </p:cNvSpPr>
            <p:nvPr/>
          </p:nvSpPr>
          <p:spPr bwMode="auto">
            <a:xfrm>
              <a:off x="4532313" y="4570115"/>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4" name="Line 26"/>
            <p:cNvSpPr>
              <a:spLocks noChangeShapeType="1"/>
            </p:cNvSpPr>
            <p:nvPr/>
          </p:nvSpPr>
          <p:spPr bwMode="auto">
            <a:xfrm>
              <a:off x="4532313" y="4630440"/>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5" name="Line 27"/>
            <p:cNvSpPr>
              <a:spLocks noChangeShapeType="1"/>
            </p:cNvSpPr>
            <p:nvPr/>
          </p:nvSpPr>
          <p:spPr bwMode="auto">
            <a:xfrm>
              <a:off x="4532313" y="4690765"/>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6" name="Line 28"/>
            <p:cNvSpPr>
              <a:spLocks noChangeShapeType="1"/>
            </p:cNvSpPr>
            <p:nvPr/>
          </p:nvSpPr>
          <p:spPr bwMode="auto">
            <a:xfrm>
              <a:off x="4532313" y="4751090"/>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7" name="Line 29"/>
            <p:cNvSpPr>
              <a:spLocks noChangeShapeType="1"/>
            </p:cNvSpPr>
            <p:nvPr/>
          </p:nvSpPr>
          <p:spPr bwMode="auto">
            <a:xfrm>
              <a:off x="4532313" y="4809827"/>
              <a:ext cx="1587" cy="1270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8" name="Line 30"/>
            <p:cNvSpPr>
              <a:spLocks noChangeShapeType="1"/>
            </p:cNvSpPr>
            <p:nvPr/>
          </p:nvSpPr>
          <p:spPr bwMode="auto">
            <a:xfrm>
              <a:off x="4532313" y="4822527"/>
              <a:ext cx="1587" cy="560388"/>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9" name="Freeform 31"/>
            <p:cNvSpPr/>
            <p:nvPr/>
          </p:nvSpPr>
          <p:spPr bwMode="auto">
            <a:xfrm>
              <a:off x="4471988" y="5368627"/>
              <a:ext cx="120650" cy="201613"/>
            </a:xfrm>
            <a:custGeom>
              <a:avLst/>
              <a:gdLst>
                <a:gd name="T0" fmla="*/ 80 w 80"/>
                <a:gd name="T1" fmla="*/ 0 h 164"/>
                <a:gd name="T2" fmla="*/ 40 w 80"/>
                <a:gd name="T3" fmla="*/ 164 h 164"/>
                <a:gd name="T4" fmla="*/ 0 w 80"/>
                <a:gd name="T5" fmla="*/ 0 h 164"/>
                <a:gd name="T6" fmla="*/ 80 w 80"/>
                <a:gd name="T7" fmla="*/ 0 h 164"/>
              </a:gdLst>
              <a:ahLst/>
              <a:cxnLst>
                <a:cxn ang="0">
                  <a:pos x="T0" y="T1"/>
                </a:cxn>
                <a:cxn ang="0">
                  <a:pos x="T2" y="T3"/>
                </a:cxn>
                <a:cxn ang="0">
                  <a:pos x="T4" y="T5"/>
                </a:cxn>
                <a:cxn ang="0">
                  <a:pos x="T6" y="T7"/>
                </a:cxn>
              </a:cxnLst>
              <a:rect l="0" t="0" r="r" b="b"/>
              <a:pathLst>
                <a:path w="80" h="164">
                  <a:moveTo>
                    <a:pt x="80" y="0"/>
                  </a:moveTo>
                  <a:lnTo>
                    <a:pt x="40" y="164"/>
                  </a:lnTo>
                  <a:lnTo>
                    <a:pt x="0" y="0"/>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00" name="Line 32"/>
            <p:cNvSpPr>
              <a:spLocks noChangeShapeType="1"/>
            </p:cNvSpPr>
            <p:nvPr/>
          </p:nvSpPr>
          <p:spPr bwMode="auto">
            <a:xfrm flipV="1">
              <a:off x="5278438" y="5006677"/>
              <a:ext cx="1587" cy="563563"/>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1" name="Freeform 33"/>
            <p:cNvSpPr/>
            <p:nvPr/>
          </p:nvSpPr>
          <p:spPr bwMode="auto">
            <a:xfrm>
              <a:off x="5218113" y="4822527"/>
              <a:ext cx="119062" cy="201613"/>
            </a:xfrm>
            <a:custGeom>
              <a:avLst/>
              <a:gdLst>
                <a:gd name="T0" fmla="*/ 0 w 79"/>
                <a:gd name="T1" fmla="*/ 165 h 165"/>
                <a:gd name="T2" fmla="*/ 40 w 79"/>
                <a:gd name="T3" fmla="*/ 0 h 165"/>
                <a:gd name="T4" fmla="*/ 79 w 79"/>
                <a:gd name="T5" fmla="*/ 165 h 165"/>
                <a:gd name="T6" fmla="*/ 0 w 79"/>
                <a:gd name="T7" fmla="*/ 165 h 165"/>
              </a:gdLst>
              <a:ahLst/>
              <a:cxnLst>
                <a:cxn ang="0">
                  <a:pos x="T0" y="T1"/>
                </a:cxn>
                <a:cxn ang="0">
                  <a:pos x="T2" y="T3"/>
                </a:cxn>
                <a:cxn ang="0">
                  <a:pos x="T4" y="T5"/>
                </a:cxn>
                <a:cxn ang="0">
                  <a:pos x="T6" y="T7"/>
                </a:cxn>
              </a:cxnLst>
              <a:rect l="0" t="0" r="r" b="b"/>
              <a:pathLst>
                <a:path w="79" h="165">
                  <a:moveTo>
                    <a:pt x="0" y="165"/>
                  </a:moveTo>
                  <a:lnTo>
                    <a:pt x="40" y="0"/>
                  </a:lnTo>
                  <a:lnTo>
                    <a:pt x="79" y="165"/>
                  </a:lnTo>
                  <a:lnTo>
                    <a:pt x="0" y="1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02" name="Line 34"/>
            <p:cNvSpPr>
              <a:spLocks noChangeShapeType="1"/>
            </p:cNvSpPr>
            <p:nvPr/>
          </p:nvSpPr>
          <p:spPr bwMode="auto">
            <a:xfrm flipH="1">
              <a:off x="591502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3" name="Line 35"/>
            <p:cNvSpPr>
              <a:spLocks noChangeShapeType="1"/>
            </p:cNvSpPr>
            <p:nvPr/>
          </p:nvSpPr>
          <p:spPr bwMode="auto">
            <a:xfrm flipH="1">
              <a:off x="586263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4" name="Line 36"/>
            <p:cNvSpPr>
              <a:spLocks noChangeShapeType="1"/>
            </p:cNvSpPr>
            <p:nvPr/>
          </p:nvSpPr>
          <p:spPr bwMode="auto">
            <a:xfrm flipH="1">
              <a:off x="5808663"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5" name="Line 37"/>
            <p:cNvSpPr>
              <a:spLocks noChangeShapeType="1"/>
            </p:cNvSpPr>
            <p:nvPr/>
          </p:nvSpPr>
          <p:spPr bwMode="auto">
            <a:xfrm flipH="1">
              <a:off x="575468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6" name="Line 38"/>
            <p:cNvSpPr>
              <a:spLocks noChangeShapeType="1"/>
            </p:cNvSpPr>
            <p:nvPr/>
          </p:nvSpPr>
          <p:spPr bwMode="auto">
            <a:xfrm flipH="1">
              <a:off x="570230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7" name="Line 39"/>
            <p:cNvSpPr>
              <a:spLocks noChangeShapeType="1"/>
            </p:cNvSpPr>
            <p:nvPr/>
          </p:nvSpPr>
          <p:spPr bwMode="auto">
            <a:xfrm flipH="1">
              <a:off x="5649913"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8" name="Line 40"/>
            <p:cNvSpPr>
              <a:spLocks noChangeShapeType="1"/>
            </p:cNvSpPr>
            <p:nvPr/>
          </p:nvSpPr>
          <p:spPr bwMode="auto">
            <a:xfrm flipH="1">
              <a:off x="559593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9" name="Line 41"/>
            <p:cNvSpPr>
              <a:spLocks noChangeShapeType="1"/>
            </p:cNvSpPr>
            <p:nvPr/>
          </p:nvSpPr>
          <p:spPr bwMode="auto">
            <a:xfrm flipH="1">
              <a:off x="554355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0" name="Line 42"/>
            <p:cNvSpPr>
              <a:spLocks noChangeShapeType="1"/>
            </p:cNvSpPr>
            <p:nvPr/>
          </p:nvSpPr>
          <p:spPr bwMode="auto">
            <a:xfrm flipH="1">
              <a:off x="548957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1" name="Line 43"/>
            <p:cNvSpPr>
              <a:spLocks noChangeShapeType="1"/>
            </p:cNvSpPr>
            <p:nvPr/>
          </p:nvSpPr>
          <p:spPr bwMode="auto">
            <a:xfrm flipH="1">
              <a:off x="543560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2" name="Line 44"/>
            <p:cNvSpPr>
              <a:spLocks noChangeShapeType="1"/>
            </p:cNvSpPr>
            <p:nvPr/>
          </p:nvSpPr>
          <p:spPr bwMode="auto">
            <a:xfrm flipH="1">
              <a:off x="5383213"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3" name="Line 45"/>
            <p:cNvSpPr>
              <a:spLocks noChangeShapeType="1"/>
            </p:cNvSpPr>
            <p:nvPr/>
          </p:nvSpPr>
          <p:spPr bwMode="auto">
            <a:xfrm flipH="1">
              <a:off x="5330825"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4" name="Line 46"/>
            <p:cNvSpPr>
              <a:spLocks noChangeShapeType="1"/>
            </p:cNvSpPr>
            <p:nvPr/>
          </p:nvSpPr>
          <p:spPr bwMode="auto">
            <a:xfrm flipH="1">
              <a:off x="527843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5" name="Line 47"/>
            <p:cNvSpPr>
              <a:spLocks noChangeShapeType="1"/>
            </p:cNvSpPr>
            <p:nvPr/>
          </p:nvSpPr>
          <p:spPr bwMode="auto">
            <a:xfrm>
              <a:off x="5278438" y="4570115"/>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6" name="Line 48"/>
            <p:cNvSpPr>
              <a:spLocks noChangeShapeType="1"/>
            </p:cNvSpPr>
            <p:nvPr/>
          </p:nvSpPr>
          <p:spPr bwMode="auto">
            <a:xfrm>
              <a:off x="5278438" y="4630440"/>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7" name="Line 49"/>
            <p:cNvSpPr>
              <a:spLocks noChangeShapeType="1"/>
            </p:cNvSpPr>
            <p:nvPr/>
          </p:nvSpPr>
          <p:spPr bwMode="auto">
            <a:xfrm>
              <a:off x="5278438" y="4690765"/>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8" name="Line 50"/>
            <p:cNvSpPr>
              <a:spLocks noChangeShapeType="1"/>
            </p:cNvSpPr>
            <p:nvPr/>
          </p:nvSpPr>
          <p:spPr bwMode="auto">
            <a:xfrm>
              <a:off x="5278438" y="4751090"/>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9" name="Line 51"/>
            <p:cNvSpPr>
              <a:spLocks noChangeShapeType="1"/>
            </p:cNvSpPr>
            <p:nvPr/>
          </p:nvSpPr>
          <p:spPr bwMode="auto">
            <a:xfrm>
              <a:off x="5278438" y="4809827"/>
              <a:ext cx="1587" cy="30163"/>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20" name="Line 52"/>
            <p:cNvSpPr>
              <a:spLocks noChangeShapeType="1"/>
            </p:cNvSpPr>
            <p:nvPr/>
          </p:nvSpPr>
          <p:spPr bwMode="auto">
            <a:xfrm>
              <a:off x="5942013" y="4541540"/>
              <a:ext cx="10795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21" name="Freeform 53"/>
            <p:cNvSpPr/>
            <p:nvPr/>
          </p:nvSpPr>
          <p:spPr bwMode="auto">
            <a:xfrm>
              <a:off x="7008813" y="4473277"/>
              <a:ext cx="179387"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22" name="Rectangle 54"/>
            <p:cNvSpPr>
              <a:spLocks noChangeArrowheads="1"/>
            </p:cNvSpPr>
            <p:nvPr/>
          </p:nvSpPr>
          <p:spPr bwMode="auto">
            <a:xfrm>
              <a:off x="2562225"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itchFamily="2" charset="-122"/>
                </a:rPr>
                <a:t>提交访问请求</a:t>
              </a:r>
              <a:endParaRPr kumimoji="1" lang="zh-CN" altLang="en-US" sz="1600" b="1">
                <a:solidFill>
                  <a:srgbClr val="000000"/>
                </a:solidFill>
                <a:latin typeface="Times New Roman" pitchFamily="18" charset="0"/>
              </a:endParaRPr>
            </a:p>
          </p:txBody>
        </p:sp>
        <p:sp>
          <p:nvSpPr>
            <p:cNvPr id="621623" name="Rectangle 55"/>
            <p:cNvSpPr>
              <a:spLocks noChangeArrowheads="1"/>
            </p:cNvSpPr>
            <p:nvPr/>
          </p:nvSpPr>
          <p:spPr bwMode="auto">
            <a:xfrm>
              <a:off x="5905500"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itchFamily="2" charset="-122"/>
                </a:rPr>
                <a:t>提出访问请求</a:t>
              </a:r>
              <a:endParaRPr kumimoji="1" lang="zh-CN" altLang="en-US" sz="1600" b="1">
                <a:solidFill>
                  <a:srgbClr val="000000"/>
                </a:solidFill>
                <a:latin typeface="Times New Roman" pitchFamily="18" charset="0"/>
              </a:endParaRPr>
            </a:p>
          </p:txBody>
        </p:sp>
        <p:sp>
          <p:nvSpPr>
            <p:cNvPr id="621624" name="Rectangle 56"/>
            <p:cNvSpPr>
              <a:spLocks noChangeArrowheads="1"/>
            </p:cNvSpPr>
            <p:nvPr/>
          </p:nvSpPr>
          <p:spPr bwMode="auto">
            <a:xfrm>
              <a:off x="3225800" y="4957465"/>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itchFamily="2" charset="-122"/>
                </a:rPr>
                <a:t>请求决策</a:t>
              </a:r>
              <a:endParaRPr kumimoji="1" lang="zh-CN" altLang="en-US" sz="1600" b="1">
                <a:solidFill>
                  <a:srgbClr val="000000"/>
                </a:solidFill>
                <a:latin typeface="Times New Roman" pitchFamily="18" charset="0"/>
              </a:endParaRPr>
            </a:p>
          </p:txBody>
        </p:sp>
        <p:sp>
          <p:nvSpPr>
            <p:cNvPr id="621625" name="Rectangle 57"/>
            <p:cNvSpPr>
              <a:spLocks noChangeArrowheads="1"/>
            </p:cNvSpPr>
            <p:nvPr/>
          </p:nvSpPr>
          <p:spPr bwMode="auto">
            <a:xfrm>
              <a:off x="5735638" y="495746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itchFamily="2" charset="-122"/>
                </a:rPr>
                <a:t>决策</a:t>
              </a:r>
              <a:endParaRPr kumimoji="1" lang="zh-CN" altLang="en-US" sz="1600" b="1">
                <a:solidFill>
                  <a:srgbClr val="000000"/>
                </a:solidFill>
                <a:latin typeface="Times New Roman"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smtClean="0"/>
              <a:t>时间：</a:t>
            </a:r>
            <a:r>
              <a:rPr lang="en-US" altLang="zh-CN" smtClean="0"/>
              <a:t>12</a:t>
            </a:r>
            <a:r>
              <a:rPr lang="zh-CN" altLang="en-US" smtClean="0"/>
              <a:t>月</a:t>
            </a:r>
            <a:r>
              <a:rPr lang="en-US" altLang="zh-CN" smtClean="0"/>
              <a:t>16</a:t>
            </a:r>
            <a:r>
              <a:rPr lang="zh-CN" altLang="en-US" smtClean="0"/>
              <a:t>日</a:t>
            </a:r>
            <a:r>
              <a:rPr lang="en-US" altLang="zh-CN" smtClean="0"/>
              <a:t>9</a:t>
            </a:r>
            <a:r>
              <a:rPr lang="zh-CN" altLang="en-US" smtClean="0"/>
              <a:t>点</a:t>
            </a:r>
            <a:r>
              <a:rPr lang="en-US" altLang="zh-CN" smtClean="0"/>
              <a:t>-11</a:t>
            </a:r>
            <a:r>
              <a:rPr lang="zh-CN" altLang="en-US" smtClean="0"/>
              <a:t>点</a:t>
            </a:r>
            <a:endParaRPr lang="en-US" altLang="zh-CN" smtClean="0"/>
          </a:p>
          <a:p>
            <a:r>
              <a:rPr lang="zh-CN" altLang="en-US" smtClean="0"/>
              <a:t>地点：留意研管科通知</a:t>
            </a:r>
            <a:endParaRPr lang="en-US" altLang="zh-CN" smtClean="0"/>
          </a:p>
          <a:p>
            <a:r>
              <a:rPr lang="zh-CN" altLang="en-US" smtClean="0"/>
              <a:t>形式：闭卷</a:t>
            </a:r>
            <a:endParaRPr lang="en-US" altLang="zh-CN" smtClean="0"/>
          </a:p>
          <a:p>
            <a:r>
              <a:rPr lang="zh-CN" altLang="en-US" smtClean="0"/>
              <a:t>题型：选择、填空、简答、论述</a:t>
            </a:r>
            <a:endParaRPr lang="en-US" altLang="zh-CN"/>
          </a:p>
          <a:p>
            <a:endParaRPr lang="zh-CN" altLang="en-US"/>
          </a:p>
        </p:txBody>
      </p:sp>
      <p:sp>
        <p:nvSpPr>
          <p:cNvPr id="5" name="标题 4"/>
          <p:cNvSpPr>
            <a:spLocks noGrp="1"/>
          </p:cNvSpPr>
          <p:nvPr>
            <p:ph type="title"/>
          </p:nvPr>
        </p:nvSpPr>
        <p:spPr/>
        <p:txBody>
          <a:bodyPr/>
          <a:lstStyle/>
          <a:p>
            <a:r>
              <a:rPr lang="zh-CN" altLang="en-US" smtClean="0"/>
              <a:t>考试说明</a:t>
            </a:r>
            <a:endParaRPr lang="zh-CN" altLang="en-US"/>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smtClean="0">
                <a:latin typeface="Times New Roman" pitchFamily="18" charset="0"/>
              </a:rPr>
              <a:t>第二章</a:t>
            </a:r>
            <a:endParaRPr lang="zh-CN" altLang="en-US" dirty="0"/>
          </a:p>
        </p:txBody>
      </p:sp>
      <p:sp>
        <p:nvSpPr>
          <p:cNvPr id="9" name="副标题 8"/>
          <p:cNvSpPr>
            <a:spLocks noGrp="1"/>
          </p:cNvSpPr>
          <p:nvPr>
            <p:ph type="subTitle" idx="1"/>
          </p:nvPr>
        </p:nvSpPr>
        <p:spPr/>
        <p:txBody>
          <a:bodyPr/>
          <a:lstStyle/>
          <a:p>
            <a:r>
              <a:rPr lang="zh-CN" altLang="en-US" smtClean="0">
                <a:latin typeface="Times New Roman" pitchFamily="18" charset="0"/>
              </a:rPr>
              <a:t>网络威胁与攻击</a:t>
            </a:r>
            <a:endParaRPr lang="zh-CN" altLang="en-US" dirty="0"/>
          </a:p>
        </p:txBody>
      </p:sp>
    </p:spTree>
  </p:cSld>
  <p:clrMapOvr>
    <a:masterClrMapping/>
  </p:clrMapOvr>
  <p:transition spd="slow">
    <p:pull/>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normAutofit lnSpcReduction="10000"/>
          </a:bodyPr>
          <a:lstStyle/>
          <a:p>
            <a:r>
              <a:rPr lang="zh-CN" altLang="en-US" smtClean="0"/>
              <a:t>一般实现机制</a:t>
            </a:r>
            <a:endParaRPr lang="en-US" altLang="zh-CN" smtClean="0"/>
          </a:p>
          <a:p>
            <a:pPr lvl="1"/>
            <a:r>
              <a:rPr lang="zh-CN" altLang="en-US" smtClean="0"/>
              <a:t>基于访问控制属性：访问控制表</a:t>
            </a:r>
            <a:r>
              <a:rPr lang="en-US" altLang="zh-CN" smtClean="0"/>
              <a:t>/</a:t>
            </a:r>
            <a:r>
              <a:rPr lang="zh-CN" altLang="en-US" smtClean="0"/>
              <a:t>矩阵</a:t>
            </a:r>
            <a:endParaRPr lang="zh-CN" altLang="en-US" smtClean="0"/>
          </a:p>
          <a:p>
            <a:pPr lvl="1"/>
            <a:r>
              <a:rPr lang="zh-CN" altLang="en-US" smtClean="0"/>
              <a:t>基于用户和资源分级（“安全标签”）：多级访问控制</a:t>
            </a:r>
            <a:endParaRPr lang="zh-CN" altLang="en-US" smtClean="0"/>
          </a:p>
          <a:p>
            <a:r>
              <a:rPr lang="zh-CN" altLang="en-US" smtClean="0"/>
              <a:t>常见实现方法</a:t>
            </a:r>
            <a:endParaRPr lang="en-US" altLang="zh-CN" smtClean="0"/>
          </a:p>
          <a:p>
            <a:pPr lvl="1"/>
            <a:r>
              <a:rPr lang="en-US" altLang="zh-CN" smtClean="0"/>
              <a:t> </a:t>
            </a:r>
            <a:r>
              <a:rPr lang="zh-CN" altLang="en-US" smtClean="0"/>
              <a:t>访问控制表</a:t>
            </a:r>
            <a:r>
              <a:rPr lang="zh-CN" altLang="zh-CN" smtClean="0"/>
              <a:t>ACL</a:t>
            </a:r>
            <a:r>
              <a:rPr lang="en-US" altLang="zh-CN" smtClean="0"/>
              <a:t>s</a:t>
            </a:r>
            <a:r>
              <a:rPr lang="zh-CN" altLang="en-US" smtClean="0"/>
              <a:t>（</a:t>
            </a:r>
            <a:r>
              <a:rPr lang="en-US" altLang="zh-CN" smtClean="0"/>
              <a:t>Access Control Lists)</a:t>
            </a:r>
            <a:endParaRPr lang="zh-CN" altLang="zh-CN" smtClean="0"/>
          </a:p>
          <a:p>
            <a:pPr lvl="1"/>
            <a:r>
              <a:rPr lang="en-US" altLang="zh-CN" smtClean="0"/>
              <a:t> </a:t>
            </a:r>
            <a:r>
              <a:rPr lang="zh-CN" altLang="zh-CN" smtClean="0"/>
              <a:t>访问能力表（Capabilities)</a:t>
            </a:r>
            <a:endParaRPr lang="en-US" altLang="zh-CN" smtClean="0"/>
          </a:p>
          <a:p>
            <a:pPr lvl="1"/>
            <a:r>
              <a:rPr lang="en-US" altLang="zh-CN" smtClean="0"/>
              <a:t> </a:t>
            </a:r>
            <a:r>
              <a:rPr lang="zh-CN" altLang="en-US" smtClean="0"/>
              <a:t>访问控制矩阵</a:t>
            </a:r>
            <a:endParaRPr lang="zh-CN" altLang="en-US" smtClean="0"/>
          </a:p>
          <a:p>
            <a:pPr lvl="1"/>
            <a:r>
              <a:rPr lang="zh-CN" altLang="en-US" smtClean="0"/>
              <a:t> </a:t>
            </a:r>
            <a:r>
              <a:rPr lang="zh-CN" altLang="zh-CN" smtClean="0"/>
              <a:t>授权关系表</a:t>
            </a:r>
            <a:endParaRPr lang="zh-CN" altLang="en-US" smtClean="0"/>
          </a:p>
          <a:p>
            <a:pPr lvl="1"/>
            <a:r>
              <a:rPr lang="zh-CN" altLang="en-US" smtClean="0"/>
              <a:t> 访问控制安全标签</a:t>
            </a:r>
            <a:endParaRPr lang="en-US" altLang="zh-CN" smtClean="0"/>
          </a:p>
          <a:p>
            <a:pPr lvl="1"/>
            <a:r>
              <a:rPr lang="zh-CN" altLang="en-US" smtClean="0"/>
              <a:t> 其它</a:t>
            </a:r>
            <a:endParaRPr lang="zh-CN" altLang="en-US" smtClean="0"/>
          </a:p>
        </p:txBody>
      </p:sp>
      <p:sp>
        <p:nvSpPr>
          <p:cNvPr id="128002" name="Rectangle 2"/>
          <p:cNvSpPr>
            <a:spLocks noGrp="1" noChangeArrowheads="1"/>
          </p:cNvSpPr>
          <p:nvPr>
            <p:ph type="title"/>
          </p:nvPr>
        </p:nvSpPr>
        <p:spPr/>
        <p:txBody>
          <a:bodyPr/>
          <a:lstStyle/>
          <a:p>
            <a:r>
              <a:rPr lang="zh-CN" altLang="en-US" smtClean="0"/>
              <a:t>访问控制的一般实现机制和方法</a:t>
            </a:r>
            <a:endParaRPr lang="zh-CN" altLang="en-US"/>
          </a:p>
        </p:txBody>
      </p:sp>
    </p:spTree>
  </p:cSld>
  <p:clrMapOvr>
    <a:masterClrMapping/>
  </p:clrMapOvr>
  <p:transition spd="slow">
    <p:pull/>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mtClean="0"/>
              <a:t> </a:t>
            </a:r>
            <a:endParaRPr lang="en-US" altLang="zh-CN" smtClean="0"/>
          </a:p>
        </p:txBody>
      </p:sp>
      <p:sp>
        <p:nvSpPr>
          <p:cNvPr id="129026" name="Rectangle 2"/>
          <p:cNvSpPr>
            <a:spLocks noGrp="1" noChangeArrowheads="1"/>
          </p:cNvSpPr>
          <p:nvPr>
            <p:ph type="title"/>
          </p:nvPr>
        </p:nvSpPr>
        <p:spPr/>
        <p:txBody>
          <a:bodyPr/>
          <a:lstStyle/>
          <a:p>
            <a:pPr eaLnBrk="1" fontAlgn="auto" hangingPunct="1">
              <a:spcAft>
                <a:spcPts val="0"/>
              </a:spcAft>
              <a:defRPr/>
            </a:pPr>
            <a:r>
              <a:rPr lang="zh-CN" altLang="en-US"/>
              <a:t>访问控制表</a:t>
            </a:r>
            <a:r>
              <a:rPr lang="en-US" altLang="zh-CN"/>
              <a:t>(ACL)</a:t>
            </a:r>
            <a:endParaRPr lang="en-US" altLang="zh-CN"/>
          </a:p>
        </p:txBody>
      </p:sp>
      <p:grpSp>
        <p:nvGrpSpPr>
          <p:cNvPr id="2" name="组合 1"/>
          <p:cNvGrpSpPr/>
          <p:nvPr/>
        </p:nvGrpSpPr>
        <p:grpSpPr>
          <a:xfrm>
            <a:off x="1214438" y="2185988"/>
            <a:ext cx="6786562" cy="2700337"/>
            <a:chOff x="1214438" y="2185988"/>
            <a:chExt cx="6786562" cy="2700337"/>
          </a:xfrm>
        </p:grpSpPr>
        <p:sp>
          <p:nvSpPr>
            <p:cNvPr id="54276" name="Line 4"/>
            <p:cNvSpPr>
              <a:spLocks noChangeShapeType="1"/>
            </p:cNvSpPr>
            <p:nvPr/>
          </p:nvSpPr>
          <p:spPr bwMode="auto">
            <a:xfrm>
              <a:off x="3048000" y="2743200"/>
              <a:ext cx="1295400" cy="0"/>
            </a:xfrm>
            <a:prstGeom prst="line">
              <a:avLst/>
            </a:prstGeom>
            <a:noFill/>
            <a:ln w="28575">
              <a:solidFill>
                <a:schemeClr val="tx1"/>
              </a:solidFill>
              <a:round/>
            </a:ln>
          </p:spPr>
          <p:txBody>
            <a:bodyPr wrap="none" anchor="ctr"/>
            <a:lstStyle/>
            <a:p>
              <a:endParaRPr lang="zh-CN" altLang="en-US"/>
            </a:p>
          </p:txBody>
        </p:sp>
        <p:sp>
          <p:nvSpPr>
            <p:cNvPr id="54277" name="Line 5"/>
            <p:cNvSpPr>
              <a:spLocks noChangeShapeType="1"/>
            </p:cNvSpPr>
            <p:nvPr/>
          </p:nvSpPr>
          <p:spPr bwMode="auto">
            <a:xfrm>
              <a:off x="3048000" y="4267200"/>
              <a:ext cx="1295400" cy="0"/>
            </a:xfrm>
            <a:prstGeom prst="line">
              <a:avLst/>
            </a:prstGeom>
            <a:noFill/>
            <a:ln w="28575">
              <a:solidFill>
                <a:schemeClr val="tx1"/>
              </a:solidFill>
              <a:round/>
            </a:ln>
          </p:spPr>
          <p:txBody>
            <a:bodyPr wrap="none" anchor="ctr"/>
            <a:lstStyle/>
            <a:p>
              <a:endParaRPr lang="zh-CN" altLang="en-US"/>
            </a:p>
          </p:txBody>
        </p:sp>
        <p:sp>
          <p:nvSpPr>
            <p:cNvPr id="54278" name="Line 6"/>
            <p:cNvSpPr>
              <a:spLocks noChangeShapeType="1"/>
            </p:cNvSpPr>
            <p:nvPr/>
          </p:nvSpPr>
          <p:spPr bwMode="auto">
            <a:xfrm>
              <a:off x="4876800" y="2743200"/>
              <a:ext cx="1295400" cy="0"/>
            </a:xfrm>
            <a:prstGeom prst="line">
              <a:avLst/>
            </a:prstGeom>
            <a:noFill/>
            <a:ln w="28575">
              <a:solidFill>
                <a:schemeClr val="tx1"/>
              </a:solidFill>
              <a:round/>
            </a:ln>
          </p:spPr>
          <p:txBody>
            <a:bodyPr wrap="none" anchor="ctr"/>
            <a:lstStyle/>
            <a:p>
              <a:endParaRPr lang="zh-CN" altLang="en-US"/>
            </a:p>
          </p:txBody>
        </p:sp>
        <p:sp>
          <p:nvSpPr>
            <p:cNvPr id="54279" name="Line 7"/>
            <p:cNvSpPr>
              <a:spLocks noChangeShapeType="1"/>
            </p:cNvSpPr>
            <p:nvPr/>
          </p:nvSpPr>
          <p:spPr bwMode="auto">
            <a:xfrm>
              <a:off x="4876800" y="4267200"/>
              <a:ext cx="1295400" cy="0"/>
            </a:xfrm>
            <a:prstGeom prst="line">
              <a:avLst/>
            </a:prstGeom>
            <a:noFill/>
            <a:ln w="28575">
              <a:solidFill>
                <a:schemeClr val="tx1"/>
              </a:solidFill>
              <a:round/>
            </a:ln>
          </p:spPr>
          <p:txBody>
            <a:bodyPr wrap="none" anchor="ctr"/>
            <a:lstStyle/>
            <a:p>
              <a:endParaRPr lang="zh-CN" altLang="en-US"/>
            </a:p>
          </p:txBody>
        </p:sp>
        <p:sp>
          <p:nvSpPr>
            <p:cNvPr id="54280" name="Line 8"/>
            <p:cNvSpPr>
              <a:spLocks noChangeShapeType="1"/>
            </p:cNvSpPr>
            <p:nvPr/>
          </p:nvSpPr>
          <p:spPr bwMode="auto">
            <a:xfrm>
              <a:off x="6705600" y="2667000"/>
              <a:ext cx="1295400" cy="0"/>
            </a:xfrm>
            <a:prstGeom prst="line">
              <a:avLst/>
            </a:prstGeom>
            <a:noFill/>
            <a:ln w="28575">
              <a:solidFill>
                <a:schemeClr val="tx1"/>
              </a:solidFill>
              <a:round/>
            </a:ln>
          </p:spPr>
          <p:txBody>
            <a:bodyPr wrap="none" anchor="ctr"/>
            <a:lstStyle/>
            <a:p>
              <a:endParaRPr lang="zh-CN" altLang="en-US"/>
            </a:p>
          </p:txBody>
        </p:sp>
        <p:sp>
          <p:nvSpPr>
            <p:cNvPr id="54281" name="Line 9"/>
            <p:cNvSpPr>
              <a:spLocks noChangeShapeType="1"/>
            </p:cNvSpPr>
            <p:nvPr/>
          </p:nvSpPr>
          <p:spPr bwMode="auto">
            <a:xfrm>
              <a:off x="6705600" y="4191000"/>
              <a:ext cx="1295400" cy="0"/>
            </a:xfrm>
            <a:prstGeom prst="line">
              <a:avLst/>
            </a:prstGeom>
            <a:noFill/>
            <a:ln w="28575">
              <a:solidFill>
                <a:schemeClr val="tx1"/>
              </a:solidFill>
              <a:round/>
            </a:ln>
          </p:spPr>
          <p:txBody>
            <a:bodyPr wrap="none" anchor="ctr"/>
            <a:lstStyle/>
            <a:p>
              <a:endParaRPr lang="zh-CN" altLang="en-US"/>
            </a:p>
          </p:txBody>
        </p:sp>
        <p:sp>
          <p:nvSpPr>
            <p:cNvPr id="54282" name="Line 10"/>
            <p:cNvSpPr>
              <a:spLocks noChangeShapeType="1"/>
            </p:cNvSpPr>
            <p:nvPr/>
          </p:nvSpPr>
          <p:spPr bwMode="auto">
            <a:xfrm>
              <a:off x="3733800" y="4648200"/>
              <a:ext cx="685800" cy="0"/>
            </a:xfrm>
            <a:prstGeom prst="line">
              <a:avLst/>
            </a:prstGeom>
            <a:noFill/>
            <a:ln w="28575">
              <a:solidFill>
                <a:schemeClr val="tx1"/>
              </a:solidFill>
              <a:round/>
            </a:ln>
          </p:spPr>
          <p:txBody>
            <a:bodyPr wrap="none" anchor="ctr"/>
            <a:lstStyle/>
            <a:p>
              <a:endParaRPr lang="zh-CN" altLang="en-US"/>
            </a:p>
          </p:txBody>
        </p:sp>
        <p:sp>
          <p:nvSpPr>
            <p:cNvPr id="54283" name="Line 11"/>
            <p:cNvSpPr>
              <a:spLocks noChangeShapeType="1"/>
            </p:cNvSpPr>
            <p:nvPr/>
          </p:nvSpPr>
          <p:spPr bwMode="auto">
            <a:xfrm>
              <a:off x="5562600" y="4648200"/>
              <a:ext cx="685800" cy="0"/>
            </a:xfrm>
            <a:prstGeom prst="line">
              <a:avLst/>
            </a:prstGeom>
            <a:noFill/>
            <a:ln w="28575">
              <a:solidFill>
                <a:schemeClr val="tx1"/>
              </a:solidFill>
              <a:round/>
            </a:ln>
          </p:spPr>
          <p:txBody>
            <a:bodyPr wrap="none" anchor="ctr"/>
            <a:lstStyle/>
            <a:p>
              <a:endParaRPr lang="zh-CN" altLang="en-US"/>
            </a:p>
          </p:txBody>
        </p:sp>
        <p:grpSp>
          <p:nvGrpSpPr>
            <p:cNvPr id="54284" name="Group 12"/>
            <p:cNvGrpSpPr/>
            <p:nvPr/>
          </p:nvGrpSpPr>
          <p:grpSpPr bwMode="auto">
            <a:xfrm>
              <a:off x="2133600" y="2209800"/>
              <a:ext cx="5867400" cy="2676525"/>
              <a:chOff x="1344" y="1392"/>
              <a:chExt cx="3696" cy="1686"/>
            </a:xfrm>
          </p:grpSpPr>
          <p:sp>
            <p:nvSpPr>
              <p:cNvPr id="54302" name="Text Box 13"/>
              <p:cNvSpPr txBox="1">
                <a:spLocks noChangeArrowheads="1"/>
              </p:cNvSpPr>
              <p:nvPr/>
            </p:nvSpPr>
            <p:spPr bwMode="auto">
              <a:xfrm>
                <a:off x="1920" y="1392"/>
                <a:ext cx="816" cy="1686"/>
              </a:xfrm>
              <a:prstGeom prst="rect">
                <a:avLst/>
              </a:prstGeom>
              <a:solidFill>
                <a:schemeClr val="hlink"/>
              </a:solidFill>
              <a:ln w="28575">
                <a:solidFill>
                  <a:schemeClr val="tx1"/>
                </a:solidFill>
                <a:miter lim="800000"/>
              </a:ln>
            </p:spPr>
            <p:txBody>
              <a:bodyPr>
                <a:spAutoFit/>
              </a:bodyPr>
              <a:lstStyle/>
              <a:p>
                <a:pPr algn="ctr" eaLnBrk="1" hangingPunct="1">
                  <a:spcBef>
                    <a:spcPct val="50000"/>
                  </a:spcBef>
                </a:pPr>
                <a:r>
                  <a:rPr kumimoji="1" lang="zh-CN" altLang="zh-CN" sz="2400">
                    <a:latin typeface="Times New Roman" pitchFamily="18" charset="0"/>
                  </a:rPr>
                  <a:t>userA</a:t>
                </a:r>
                <a:endParaRPr kumimoji="1" lang="zh-CN" altLang="zh-CN" sz="2400">
                  <a:latin typeface="Times New Roman" pitchFamily="18" charset="0"/>
                </a:endParaRPr>
              </a:p>
              <a:p>
                <a:pPr algn="ctr" eaLnBrk="1" hangingPunct="1">
                  <a:spcBef>
                    <a:spcPct val="50000"/>
                  </a:spcBef>
                </a:pPr>
                <a:r>
                  <a:rPr kumimoji="1" lang="en-US" altLang="zh-CN" sz="2400">
                    <a:solidFill>
                      <a:srgbClr val="FF3300"/>
                    </a:solidFill>
                    <a:latin typeface="Times New Roman" pitchFamily="18" charset="0"/>
                  </a:rPr>
                  <a:t>Own</a:t>
                </a:r>
                <a:endParaRPr kumimoji="1" lang="en-US" altLang="zh-CN" sz="2400">
                  <a:solidFill>
                    <a:srgbClr val="FF3300"/>
                  </a:solidFill>
                  <a:latin typeface="Times New Roman" pitchFamily="18" charset="0"/>
                </a:endParaRPr>
              </a:p>
              <a:p>
                <a:pPr algn="ctr" eaLnBrk="1" hangingPunct="1">
                  <a:spcBef>
                    <a:spcPct val="50000"/>
                  </a:spcBef>
                </a:pPr>
                <a:r>
                  <a:rPr kumimoji="1" lang="en-US" altLang="zh-CN" sz="2400">
                    <a:solidFill>
                      <a:srgbClr val="FF3300"/>
                    </a:solidFill>
                    <a:latin typeface="Times New Roman" pitchFamily="18" charset="0"/>
                  </a:rPr>
                  <a:t>R</a:t>
                </a:r>
                <a:endParaRPr kumimoji="1" lang="en-US" altLang="zh-CN" sz="2400">
                  <a:solidFill>
                    <a:srgbClr val="FF3300"/>
                  </a:solidFill>
                  <a:latin typeface="Times New Roman" pitchFamily="18" charset="0"/>
                </a:endParaRPr>
              </a:p>
              <a:p>
                <a:pPr algn="ctr" eaLnBrk="1" hangingPunct="1">
                  <a:spcBef>
                    <a:spcPct val="50000"/>
                  </a:spcBef>
                </a:pPr>
                <a:r>
                  <a:rPr kumimoji="1" lang="en-US" altLang="zh-CN" sz="2400">
                    <a:solidFill>
                      <a:srgbClr val="FF3300"/>
                    </a:solidFill>
                    <a:latin typeface="Times New Roman" pitchFamily="18" charset="0"/>
                  </a:rPr>
                  <a:t>W</a:t>
                </a:r>
                <a:endParaRPr kumimoji="1" lang="en-US" altLang="zh-CN" sz="2400">
                  <a:solidFill>
                    <a:srgbClr val="FF3300"/>
                  </a:solidFill>
                  <a:latin typeface="Times New Roman" pitchFamily="18" charset="0"/>
                </a:endParaRPr>
              </a:p>
              <a:p>
                <a:pPr algn="ctr" eaLnBrk="1" hangingPunct="1">
                  <a:spcBef>
                    <a:spcPct val="50000"/>
                  </a:spcBef>
                </a:pPr>
                <a:r>
                  <a:rPr kumimoji="1" lang="en-US" altLang="zh-CN" sz="2400">
                    <a:latin typeface="Times New Roman" pitchFamily="18" charset="0"/>
                  </a:rPr>
                  <a:t>O</a:t>
                </a:r>
                <a:endParaRPr kumimoji="1" lang="en-US" altLang="zh-CN" sz="2400">
                  <a:latin typeface="Times New Roman" pitchFamily="18" charset="0"/>
                </a:endParaRPr>
              </a:p>
            </p:txBody>
          </p:sp>
          <p:sp>
            <p:nvSpPr>
              <p:cNvPr id="54303" name="Text Box 14"/>
              <p:cNvSpPr txBox="1">
                <a:spLocks noChangeArrowheads="1"/>
              </p:cNvSpPr>
              <p:nvPr/>
            </p:nvSpPr>
            <p:spPr bwMode="auto">
              <a:xfrm>
                <a:off x="3072" y="1392"/>
                <a:ext cx="816" cy="1686"/>
              </a:xfrm>
              <a:prstGeom prst="rect">
                <a:avLst/>
              </a:prstGeom>
              <a:solidFill>
                <a:schemeClr val="hlink"/>
              </a:solidFill>
              <a:ln w="28575">
                <a:solidFill>
                  <a:schemeClr val="tx1"/>
                </a:solidFill>
                <a:miter lim="800000"/>
              </a:ln>
            </p:spPr>
            <p:txBody>
              <a:bodyPr>
                <a:spAutoFit/>
              </a:bodyPr>
              <a:lstStyle/>
              <a:p>
                <a:pPr algn="ctr" eaLnBrk="1" hangingPunct="1">
                  <a:spcBef>
                    <a:spcPct val="50000"/>
                  </a:spcBef>
                </a:pPr>
                <a:r>
                  <a:rPr kumimoji="1" lang="zh-CN" altLang="zh-CN" sz="2400">
                    <a:latin typeface="Times New Roman" pitchFamily="18" charset="0"/>
                  </a:rPr>
                  <a:t>userB</a:t>
                </a:r>
                <a:endParaRPr kumimoji="1" lang="zh-CN" altLang="zh-CN" sz="2400">
                  <a:latin typeface="Times New Roman" pitchFamily="18" charset="0"/>
                </a:endParaRPr>
              </a:p>
              <a:p>
                <a:pPr algn="ctr" eaLnBrk="1" hangingPunct="1">
                  <a:spcBef>
                    <a:spcPct val="50000"/>
                  </a:spcBef>
                </a:pPr>
                <a:r>
                  <a:rPr kumimoji="1" lang="en-US" altLang="zh-CN" sz="2400">
                    <a:latin typeface="Times New Roman" pitchFamily="18" charset="0"/>
                  </a:rPr>
                  <a:t> </a:t>
                </a:r>
                <a:endParaRPr kumimoji="1" lang="en-US" altLang="zh-CN" sz="2400">
                  <a:latin typeface="Times New Roman" pitchFamily="18" charset="0"/>
                </a:endParaRPr>
              </a:p>
              <a:p>
                <a:pPr algn="ctr" eaLnBrk="1" hangingPunct="1">
                  <a:spcBef>
                    <a:spcPct val="50000"/>
                  </a:spcBef>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pPr>
                <a:r>
                  <a:rPr kumimoji="1" lang="en-US" altLang="zh-CN" sz="2400">
                    <a:latin typeface="Times New Roman" pitchFamily="18" charset="0"/>
                  </a:rPr>
                  <a:t> </a:t>
                </a:r>
                <a:endParaRPr kumimoji="1" lang="en-US" altLang="zh-CN" sz="2400">
                  <a:latin typeface="Times New Roman" pitchFamily="18" charset="0"/>
                </a:endParaRPr>
              </a:p>
              <a:p>
                <a:pPr algn="ctr" eaLnBrk="1" hangingPunct="1">
                  <a:spcBef>
                    <a:spcPct val="50000"/>
                  </a:spcBef>
                </a:pPr>
                <a:r>
                  <a:rPr kumimoji="1" lang="en-US" altLang="zh-CN" sz="2400">
                    <a:latin typeface="Times New Roman" pitchFamily="18" charset="0"/>
                  </a:rPr>
                  <a:t>O</a:t>
                </a:r>
                <a:endParaRPr kumimoji="1" lang="en-US" altLang="zh-CN" sz="2400">
                  <a:latin typeface="Times New Roman" pitchFamily="18" charset="0"/>
                </a:endParaRPr>
              </a:p>
            </p:txBody>
          </p:sp>
          <p:sp>
            <p:nvSpPr>
              <p:cNvPr id="54304" name="Text Box 15"/>
              <p:cNvSpPr txBox="1">
                <a:spLocks noChangeArrowheads="1"/>
              </p:cNvSpPr>
              <p:nvPr/>
            </p:nvSpPr>
            <p:spPr bwMode="auto">
              <a:xfrm>
                <a:off x="4224" y="1392"/>
                <a:ext cx="816" cy="1686"/>
              </a:xfrm>
              <a:prstGeom prst="rect">
                <a:avLst/>
              </a:prstGeom>
              <a:solidFill>
                <a:schemeClr val="hlink"/>
              </a:solidFill>
              <a:ln w="28575">
                <a:solidFill>
                  <a:schemeClr val="tx1"/>
                </a:solidFill>
                <a:miter lim="800000"/>
              </a:ln>
            </p:spPr>
            <p:txBody>
              <a:bodyPr>
                <a:spAutoFit/>
              </a:bodyPr>
              <a:lstStyle/>
              <a:p>
                <a:pPr algn="ctr" eaLnBrk="1" hangingPunct="1">
                  <a:spcBef>
                    <a:spcPct val="50000"/>
                  </a:spcBef>
                </a:pPr>
                <a:r>
                  <a:rPr kumimoji="1" lang="zh-CN" altLang="zh-CN" sz="2400">
                    <a:latin typeface="Times New Roman" pitchFamily="18" charset="0"/>
                  </a:rPr>
                  <a:t>userC</a:t>
                </a:r>
                <a:endParaRPr kumimoji="1" lang="zh-CN" altLang="zh-CN" sz="2400">
                  <a:latin typeface="Times New Roman" pitchFamily="18" charset="0"/>
                </a:endParaRPr>
              </a:p>
              <a:p>
                <a:pPr algn="ctr" eaLnBrk="1" hangingPunct="1">
                  <a:spcBef>
                    <a:spcPct val="50000"/>
                  </a:spcBef>
                </a:pPr>
                <a:r>
                  <a:rPr kumimoji="1" lang="en-US" altLang="zh-CN" sz="2400">
                    <a:solidFill>
                      <a:srgbClr val="FF3300"/>
                    </a:solidFill>
                    <a:latin typeface="Times New Roman" pitchFamily="18" charset="0"/>
                  </a:rPr>
                  <a:t>R</a:t>
                </a:r>
                <a:endParaRPr kumimoji="1" lang="en-US" altLang="zh-CN" sz="2400">
                  <a:solidFill>
                    <a:srgbClr val="FF3300"/>
                  </a:solidFill>
                  <a:latin typeface="Times New Roman" pitchFamily="18" charset="0"/>
                </a:endParaRPr>
              </a:p>
              <a:p>
                <a:pPr algn="ctr" eaLnBrk="1" hangingPunct="1">
                  <a:spcBef>
                    <a:spcPct val="50000"/>
                  </a:spcBef>
                </a:pPr>
                <a:r>
                  <a:rPr kumimoji="1" lang="en-US" altLang="zh-CN" sz="2400">
                    <a:solidFill>
                      <a:srgbClr val="FF3300"/>
                    </a:solidFill>
                    <a:latin typeface="Times New Roman" pitchFamily="18" charset="0"/>
                  </a:rPr>
                  <a:t>W</a:t>
                </a:r>
                <a:endParaRPr kumimoji="1" lang="en-US" altLang="zh-CN" sz="2400">
                  <a:solidFill>
                    <a:srgbClr val="FF3300"/>
                  </a:solidFill>
                  <a:latin typeface="Times New Roman" pitchFamily="18" charset="0"/>
                </a:endParaRPr>
              </a:p>
              <a:p>
                <a:pPr algn="ctr" eaLnBrk="1" hangingPunct="1">
                  <a:spcBef>
                    <a:spcPct val="50000"/>
                  </a:spcBef>
                </a:pPr>
                <a:endParaRPr kumimoji="1" lang="en-US" altLang="zh-CN" sz="2400">
                  <a:latin typeface="Times New Roman" pitchFamily="18" charset="0"/>
                </a:endParaRPr>
              </a:p>
              <a:p>
                <a:pPr algn="ctr" eaLnBrk="1" hangingPunct="1">
                  <a:spcBef>
                    <a:spcPct val="50000"/>
                  </a:spcBef>
                </a:pPr>
                <a:r>
                  <a:rPr kumimoji="1" lang="en-US" altLang="zh-CN" sz="2400">
                    <a:latin typeface="Times New Roman" pitchFamily="18" charset="0"/>
                  </a:rPr>
                  <a:t>O</a:t>
                </a:r>
                <a:endParaRPr kumimoji="1" lang="en-US" altLang="zh-CN" sz="2400">
                  <a:latin typeface="Times New Roman" pitchFamily="18" charset="0"/>
                </a:endParaRPr>
              </a:p>
            </p:txBody>
          </p:sp>
          <p:sp>
            <p:nvSpPr>
              <p:cNvPr id="54305" name="Line 17"/>
              <p:cNvSpPr>
                <a:spLocks noChangeShapeType="1"/>
              </p:cNvSpPr>
              <p:nvPr/>
            </p:nvSpPr>
            <p:spPr bwMode="auto">
              <a:xfrm>
                <a:off x="1344" y="1536"/>
                <a:ext cx="576" cy="0"/>
              </a:xfrm>
              <a:prstGeom prst="line">
                <a:avLst/>
              </a:prstGeom>
              <a:noFill/>
              <a:ln w="28575">
                <a:solidFill>
                  <a:schemeClr val="tx1"/>
                </a:solidFill>
                <a:round/>
                <a:tailEnd type="triangle" w="med" len="med"/>
              </a:ln>
            </p:spPr>
            <p:txBody>
              <a:bodyPr wrap="none" anchor="ctr"/>
              <a:lstStyle/>
              <a:p>
                <a:endParaRPr lang="zh-CN" altLang="en-US"/>
              </a:p>
            </p:txBody>
          </p:sp>
          <p:sp>
            <p:nvSpPr>
              <p:cNvPr id="54306" name="Line 18"/>
              <p:cNvSpPr>
                <a:spLocks noChangeShapeType="1"/>
              </p:cNvSpPr>
              <p:nvPr/>
            </p:nvSpPr>
            <p:spPr bwMode="auto">
              <a:xfrm flipV="1">
                <a:off x="2784" y="1584"/>
                <a:ext cx="288" cy="1344"/>
              </a:xfrm>
              <a:prstGeom prst="line">
                <a:avLst/>
              </a:prstGeom>
              <a:noFill/>
              <a:ln w="28575">
                <a:solidFill>
                  <a:schemeClr val="tx1"/>
                </a:solidFill>
                <a:round/>
                <a:tailEnd type="triangle" w="med" len="med"/>
              </a:ln>
            </p:spPr>
            <p:txBody>
              <a:bodyPr wrap="none" anchor="ctr"/>
              <a:lstStyle/>
              <a:p>
                <a:endParaRPr lang="zh-CN" altLang="en-US"/>
              </a:p>
            </p:txBody>
          </p:sp>
          <p:sp>
            <p:nvSpPr>
              <p:cNvPr id="54307" name="Line 19"/>
              <p:cNvSpPr>
                <a:spLocks noChangeShapeType="1"/>
              </p:cNvSpPr>
              <p:nvPr/>
            </p:nvSpPr>
            <p:spPr bwMode="auto">
              <a:xfrm flipV="1">
                <a:off x="3936" y="1584"/>
                <a:ext cx="288" cy="1344"/>
              </a:xfrm>
              <a:prstGeom prst="line">
                <a:avLst/>
              </a:prstGeom>
              <a:noFill/>
              <a:ln w="28575">
                <a:solidFill>
                  <a:schemeClr val="tx1"/>
                </a:solidFill>
                <a:round/>
                <a:tailEnd type="triangle" w="med" len="med"/>
              </a:ln>
            </p:spPr>
            <p:txBody>
              <a:bodyPr wrap="none" anchor="ctr"/>
              <a:lstStyle/>
              <a:p>
                <a:endParaRPr lang="zh-CN" altLang="en-US"/>
              </a:p>
            </p:txBody>
          </p:sp>
        </p:grpSp>
        <p:sp>
          <p:nvSpPr>
            <p:cNvPr id="54285" name="Text Box 20" descr="白色大理石"/>
            <p:cNvSpPr txBox="1">
              <a:spLocks noChangeArrowheads="1"/>
            </p:cNvSpPr>
            <p:nvPr/>
          </p:nvSpPr>
          <p:spPr bwMode="auto">
            <a:xfrm>
              <a:off x="3048000" y="2209800"/>
              <a:ext cx="1295400" cy="26765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userA</a:t>
              </a:r>
              <a:endParaRPr kumimoji="1" lang="zh-CN" altLang="zh-CN" sz="2400">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Own</a:t>
              </a:r>
              <a:endParaRPr kumimoji="1" lang="en-US" altLang="zh-CN" sz="2400">
                <a:solidFill>
                  <a:srgbClr val="FF3300"/>
                </a:solidFill>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solidFill>
                  <a:srgbClr val="FF3300"/>
                </a:solidFill>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W</a:t>
              </a:r>
              <a:endParaRPr kumimoji="1" lang="en-US" altLang="zh-CN" sz="2400">
                <a:solidFill>
                  <a:srgbClr val="FF3300"/>
                </a:solidFill>
                <a:latin typeface="Times New Roman" pitchFamily="18" charset="0"/>
              </a:endParaRPr>
            </a:p>
            <a:p>
              <a:pPr algn="ctr" eaLnBrk="1" hangingPunct="1">
                <a:spcBef>
                  <a:spcPct val="50000"/>
                </a:spcBef>
                <a:defRPr/>
              </a:pPr>
              <a:r>
                <a:rPr kumimoji="1" lang="en-US" altLang="zh-CN" sz="2400">
                  <a:latin typeface="Times New Roman" pitchFamily="18" charset="0"/>
                </a:rPr>
                <a:t>O</a:t>
              </a:r>
              <a:endParaRPr kumimoji="1" lang="en-US" altLang="zh-CN" sz="2400">
                <a:latin typeface="Times New Roman" pitchFamily="18" charset="0"/>
              </a:endParaRPr>
            </a:p>
          </p:txBody>
        </p:sp>
        <p:sp>
          <p:nvSpPr>
            <p:cNvPr id="54286" name="Line 21"/>
            <p:cNvSpPr>
              <a:spLocks noChangeShapeType="1"/>
            </p:cNvSpPr>
            <p:nvPr/>
          </p:nvSpPr>
          <p:spPr bwMode="auto">
            <a:xfrm>
              <a:off x="3048000" y="2743200"/>
              <a:ext cx="1295400" cy="0"/>
            </a:xfrm>
            <a:prstGeom prst="line">
              <a:avLst/>
            </a:prstGeom>
            <a:noFill/>
            <a:ln w="28575">
              <a:solidFill>
                <a:schemeClr val="tx1"/>
              </a:solidFill>
              <a:round/>
            </a:ln>
          </p:spPr>
          <p:txBody>
            <a:bodyPr wrap="none" anchor="ctr"/>
            <a:lstStyle/>
            <a:p>
              <a:endParaRPr lang="zh-CN" altLang="en-US"/>
            </a:p>
          </p:txBody>
        </p:sp>
        <p:sp>
          <p:nvSpPr>
            <p:cNvPr id="54287" name="Line 22"/>
            <p:cNvSpPr>
              <a:spLocks noChangeShapeType="1"/>
            </p:cNvSpPr>
            <p:nvPr/>
          </p:nvSpPr>
          <p:spPr bwMode="auto">
            <a:xfrm>
              <a:off x="3048000" y="4267200"/>
              <a:ext cx="1295400" cy="0"/>
            </a:xfrm>
            <a:prstGeom prst="line">
              <a:avLst/>
            </a:prstGeom>
            <a:noFill/>
            <a:ln w="28575">
              <a:solidFill>
                <a:schemeClr val="tx1"/>
              </a:solidFill>
              <a:round/>
            </a:ln>
          </p:spPr>
          <p:txBody>
            <a:bodyPr wrap="none" anchor="ctr"/>
            <a:lstStyle/>
            <a:p>
              <a:endParaRPr lang="zh-CN" altLang="en-US"/>
            </a:p>
          </p:txBody>
        </p:sp>
        <p:sp>
          <p:nvSpPr>
            <p:cNvPr id="54288" name="Text Box 23" descr="白色大理石"/>
            <p:cNvSpPr txBox="1">
              <a:spLocks noChangeArrowheads="1"/>
            </p:cNvSpPr>
            <p:nvPr/>
          </p:nvSpPr>
          <p:spPr bwMode="auto">
            <a:xfrm>
              <a:off x="4876800" y="2209800"/>
              <a:ext cx="1295400" cy="26765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userB</a:t>
              </a:r>
              <a:endParaRPr kumimoji="1" lang="zh-CN"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endParaRPr kumimoji="1" lang="en-US" altLang="zh-CN" sz="2400">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endParaRPr kumimoji="1" lang="en-US" altLang="zh-CN" sz="2400">
                <a:latin typeface="Times New Roman" pitchFamily="18" charset="0"/>
              </a:endParaRPr>
            </a:p>
          </p:txBody>
        </p:sp>
        <p:sp>
          <p:nvSpPr>
            <p:cNvPr id="54289" name="Line 24"/>
            <p:cNvSpPr>
              <a:spLocks noChangeShapeType="1"/>
            </p:cNvSpPr>
            <p:nvPr/>
          </p:nvSpPr>
          <p:spPr bwMode="auto">
            <a:xfrm>
              <a:off x="4876800" y="2743200"/>
              <a:ext cx="1295400" cy="0"/>
            </a:xfrm>
            <a:prstGeom prst="line">
              <a:avLst/>
            </a:prstGeom>
            <a:noFill/>
            <a:ln w="28575">
              <a:solidFill>
                <a:schemeClr val="tx1"/>
              </a:solidFill>
              <a:round/>
            </a:ln>
          </p:spPr>
          <p:txBody>
            <a:bodyPr wrap="none" anchor="ctr"/>
            <a:lstStyle/>
            <a:p>
              <a:endParaRPr lang="zh-CN" altLang="en-US"/>
            </a:p>
          </p:txBody>
        </p:sp>
        <p:sp>
          <p:nvSpPr>
            <p:cNvPr id="54290" name="Line 25"/>
            <p:cNvSpPr>
              <a:spLocks noChangeShapeType="1"/>
            </p:cNvSpPr>
            <p:nvPr/>
          </p:nvSpPr>
          <p:spPr bwMode="auto">
            <a:xfrm>
              <a:off x="4876800" y="4267200"/>
              <a:ext cx="1295400" cy="0"/>
            </a:xfrm>
            <a:prstGeom prst="line">
              <a:avLst/>
            </a:prstGeom>
            <a:noFill/>
            <a:ln w="28575">
              <a:solidFill>
                <a:schemeClr val="tx1"/>
              </a:solidFill>
              <a:round/>
            </a:ln>
          </p:spPr>
          <p:txBody>
            <a:bodyPr wrap="none" anchor="ctr"/>
            <a:lstStyle/>
            <a:p>
              <a:endParaRPr lang="zh-CN" altLang="en-US"/>
            </a:p>
          </p:txBody>
        </p:sp>
        <p:sp>
          <p:nvSpPr>
            <p:cNvPr id="54291" name="Text Box 26" descr="白色大理石"/>
            <p:cNvSpPr txBox="1">
              <a:spLocks noChangeArrowheads="1"/>
            </p:cNvSpPr>
            <p:nvPr/>
          </p:nvSpPr>
          <p:spPr bwMode="auto">
            <a:xfrm>
              <a:off x="6705600" y="2209800"/>
              <a:ext cx="1295400" cy="26765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userC</a:t>
              </a:r>
              <a:endParaRPr kumimoji="1" lang="zh-CN" altLang="zh-CN" sz="2400">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solidFill>
                  <a:srgbClr val="FF3300"/>
                </a:solidFill>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W</a:t>
              </a:r>
              <a:endParaRPr kumimoji="1" lang="en-US" altLang="zh-CN" sz="2400">
                <a:solidFill>
                  <a:srgbClr val="FF3300"/>
                </a:solidFill>
                <a:latin typeface="Times New Roman" pitchFamily="18" charset="0"/>
              </a:endParaRPr>
            </a:p>
            <a:p>
              <a:pPr algn="ctr" eaLnBrk="1" hangingPunct="1">
                <a:spcBef>
                  <a:spcPct val="50000"/>
                </a:spcBef>
                <a:defRPr/>
              </a:pP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endParaRPr kumimoji="1" lang="en-US" altLang="zh-CN" sz="2400">
                <a:latin typeface="Times New Roman" pitchFamily="18" charset="0"/>
              </a:endParaRPr>
            </a:p>
          </p:txBody>
        </p:sp>
        <p:sp>
          <p:nvSpPr>
            <p:cNvPr id="54292" name="Line 27"/>
            <p:cNvSpPr>
              <a:spLocks noChangeShapeType="1"/>
            </p:cNvSpPr>
            <p:nvPr/>
          </p:nvSpPr>
          <p:spPr bwMode="auto">
            <a:xfrm>
              <a:off x="6705600" y="2667000"/>
              <a:ext cx="1295400" cy="0"/>
            </a:xfrm>
            <a:prstGeom prst="line">
              <a:avLst/>
            </a:prstGeom>
            <a:noFill/>
            <a:ln w="28575">
              <a:solidFill>
                <a:schemeClr val="tx1"/>
              </a:solidFill>
              <a:round/>
            </a:ln>
          </p:spPr>
          <p:txBody>
            <a:bodyPr wrap="none" anchor="ctr"/>
            <a:lstStyle/>
            <a:p>
              <a:endParaRPr lang="zh-CN" altLang="en-US"/>
            </a:p>
          </p:txBody>
        </p:sp>
        <p:sp>
          <p:nvSpPr>
            <p:cNvPr id="54293" name="Line 28"/>
            <p:cNvSpPr>
              <a:spLocks noChangeShapeType="1"/>
            </p:cNvSpPr>
            <p:nvPr/>
          </p:nvSpPr>
          <p:spPr bwMode="auto">
            <a:xfrm>
              <a:off x="6705600" y="4191000"/>
              <a:ext cx="1295400" cy="0"/>
            </a:xfrm>
            <a:prstGeom prst="line">
              <a:avLst/>
            </a:prstGeom>
            <a:noFill/>
            <a:ln w="28575">
              <a:solidFill>
                <a:schemeClr val="tx1"/>
              </a:solidFill>
              <a:round/>
            </a:ln>
          </p:spPr>
          <p:txBody>
            <a:bodyPr wrap="none" anchor="ctr"/>
            <a:lstStyle/>
            <a:p>
              <a:endParaRPr lang="zh-CN" altLang="en-US"/>
            </a:p>
          </p:txBody>
        </p:sp>
        <p:sp>
          <p:nvSpPr>
            <p:cNvPr id="54294" name="Text Box 29" descr="白色大理石"/>
            <p:cNvSpPr txBox="1">
              <a:spLocks noChangeArrowheads="1"/>
            </p:cNvSpPr>
            <p:nvPr/>
          </p:nvSpPr>
          <p:spPr bwMode="auto">
            <a:xfrm>
              <a:off x="1214438" y="2185988"/>
              <a:ext cx="914400" cy="4572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spcBef>
                  <a:spcPct val="50000"/>
                </a:spcBef>
                <a:defRPr/>
              </a:pPr>
              <a:r>
                <a:rPr kumimoji="1" lang="en-US" altLang="zh-CN" sz="2400">
                  <a:latin typeface="Times New Roman" pitchFamily="18" charset="0"/>
                </a:rPr>
                <a:t>Obj1</a:t>
              </a:r>
              <a:endParaRPr kumimoji="1" lang="en-US" altLang="zh-CN" sz="2400">
                <a:latin typeface="Times New Roman" pitchFamily="18" charset="0"/>
              </a:endParaRPr>
            </a:p>
          </p:txBody>
        </p:sp>
        <p:sp>
          <p:nvSpPr>
            <p:cNvPr id="54295" name="Line 30"/>
            <p:cNvSpPr>
              <a:spLocks noChangeShapeType="1"/>
            </p:cNvSpPr>
            <p:nvPr/>
          </p:nvSpPr>
          <p:spPr bwMode="auto">
            <a:xfrm>
              <a:off x="2133600" y="2438400"/>
              <a:ext cx="914400" cy="0"/>
            </a:xfrm>
            <a:prstGeom prst="line">
              <a:avLst/>
            </a:prstGeom>
            <a:noFill/>
            <a:ln w="28575">
              <a:solidFill>
                <a:schemeClr val="tx1"/>
              </a:solidFill>
              <a:round/>
              <a:tailEnd type="triangle" w="med" len="med"/>
            </a:ln>
          </p:spPr>
          <p:txBody>
            <a:bodyPr wrap="none" anchor="ctr"/>
            <a:lstStyle/>
            <a:p>
              <a:endParaRPr lang="zh-CN" altLang="en-US"/>
            </a:p>
          </p:txBody>
        </p:sp>
        <p:sp>
          <p:nvSpPr>
            <p:cNvPr id="54296" name="Line 31"/>
            <p:cNvSpPr>
              <a:spLocks noChangeShapeType="1"/>
            </p:cNvSpPr>
            <p:nvPr/>
          </p:nvSpPr>
          <p:spPr bwMode="auto">
            <a:xfrm>
              <a:off x="3733800" y="4648200"/>
              <a:ext cx="685800" cy="0"/>
            </a:xfrm>
            <a:prstGeom prst="line">
              <a:avLst/>
            </a:prstGeom>
            <a:noFill/>
            <a:ln w="28575">
              <a:solidFill>
                <a:schemeClr val="tx1"/>
              </a:solidFill>
              <a:round/>
            </a:ln>
          </p:spPr>
          <p:txBody>
            <a:bodyPr wrap="none" anchor="ctr"/>
            <a:lstStyle/>
            <a:p>
              <a:endParaRPr lang="zh-CN" altLang="en-US"/>
            </a:p>
          </p:txBody>
        </p:sp>
        <p:sp>
          <p:nvSpPr>
            <p:cNvPr id="54297" name="Line 32"/>
            <p:cNvSpPr>
              <a:spLocks noChangeShapeType="1"/>
            </p:cNvSpPr>
            <p:nvPr/>
          </p:nvSpPr>
          <p:spPr bwMode="auto">
            <a:xfrm flipV="1">
              <a:off x="4419600" y="2514600"/>
              <a:ext cx="457200" cy="2133600"/>
            </a:xfrm>
            <a:prstGeom prst="line">
              <a:avLst/>
            </a:prstGeom>
            <a:noFill/>
            <a:ln w="28575">
              <a:solidFill>
                <a:schemeClr val="tx1"/>
              </a:solidFill>
              <a:round/>
              <a:tailEnd type="triangle" w="med" len="med"/>
            </a:ln>
          </p:spPr>
          <p:txBody>
            <a:bodyPr wrap="none" anchor="ctr"/>
            <a:lstStyle/>
            <a:p>
              <a:endParaRPr lang="zh-CN" altLang="en-US"/>
            </a:p>
          </p:txBody>
        </p:sp>
        <p:sp>
          <p:nvSpPr>
            <p:cNvPr id="54298" name="Line 33"/>
            <p:cNvSpPr>
              <a:spLocks noChangeShapeType="1"/>
            </p:cNvSpPr>
            <p:nvPr/>
          </p:nvSpPr>
          <p:spPr bwMode="auto">
            <a:xfrm>
              <a:off x="5562600" y="4648200"/>
              <a:ext cx="685800" cy="0"/>
            </a:xfrm>
            <a:prstGeom prst="line">
              <a:avLst/>
            </a:prstGeom>
            <a:noFill/>
            <a:ln w="28575">
              <a:solidFill>
                <a:schemeClr val="tx1"/>
              </a:solidFill>
              <a:round/>
            </a:ln>
          </p:spPr>
          <p:txBody>
            <a:bodyPr wrap="none" anchor="ctr"/>
            <a:lstStyle/>
            <a:p>
              <a:endParaRPr lang="zh-CN" altLang="en-US"/>
            </a:p>
          </p:txBody>
        </p:sp>
        <p:sp>
          <p:nvSpPr>
            <p:cNvPr id="54299" name="Line 34"/>
            <p:cNvSpPr>
              <a:spLocks noChangeShapeType="1"/>
            </p:cNvSpPr>
            <p:nvPr/>
          </p:nvSpPr>
          <p:spPr bwMode="auto">
            <a:xfrm flipV="1">
              <a:off x="6248400" y="2514600"/>
              <a:ext cx="457200" cy="2133600"/>
            </a:xfrm>
            <a:prstGeom prst="line">
              <a:avLst/>
            </a:prstGeom>
            <a:noFill/>
            <a:ln w="28575">
              <a:solidFill>
                <a:schemeClr val="tx1"/>
              </a:solidFill>
              <a:round/>
              <a:tailEnd type="triangle" w="med" len="med"/>
            </a:ln>
          </p:spPr>
          <p:txBody>
            <a:bodyPr wrap="none" anchor="ctr"/>
            <a:lstStyle/>
            <a:p>
              <a:endParaRPr lang="zh-CN" altLang="en-US"/>
            </a:p>
          </p:txBody>
        </p:sp>
      </p:grpSp>
      <p:sp>
        <p:nvSpPr>
          <p:cNvPr id="54301" name="Text Box 36"/>
          <p:cNvSpPr txBox="1">
            <a:spLocks noChangeArrowheads="1"/>
          </p:cNvSpPr>
          <p:nvPr/>
        </p:nvSpPr>
        <p:spPr bwMode="auto">
          <a:xfrm>
            <a:off x="906577" y="5715000"/>
            <a:ext cx="7482408" cy="523220"/>
          </a:xfrm>
          <a:prstGeom prst="rect">
            <a:avLst/>
          </a:prstGeom>
          <a:solidFill>
            <a:srgbClr val="FFFF00"/>
          </a:solidFill>
          <a:ln w="9525">
            <a:noFill/>
            <a:miter lim="800000"/>
          </a:ln>
        </p:spPr>
        <p:txBody>
          <a:bodyPr wrap="square">
            <a:spAutoFit/>
          </a:bodyPr>
          <a:lstStyle/>
          <a:p>
            <a:pPr eaLnBrk="1" hangingPunct="1">
              <a:spcBef>
                <a:spcPct val="50000"/>
              </a:spcBef>
            </a:pPr>
            <a:r>
              <a:rPr kumimoji="1" lang="zh-CN" altLang="en-US" sz="2800" b="1">
                <a:solidFill>
                  <a:srgbClr val="000066"/>
                </a:solidFill>
                <a:latin typeface="Times New Roman" pitchFamily="18" charset="0"/>
              </a:rPr>
              <a:t>每个客体附加一个它可以访问的主体的明细表</a:t>
            </a:r>
            <a:r>
              <a:rPr kumimoji="1" lang="zh-CN" altLang="en-US" sz="2800">
                <a:latin typeface="Times New Roman" pitchFamily="18" charset="0"/>
              </a:rPr>
              <a:t>。</a:t>
            </a:r>
            <a:endParaRPr kumimoji="1" lang="zh-CN" altLang="en-US" sz="2800">
              <a:latin typeface="Times New Roman"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6538" y="1143000"/>
            <a:ext cx="35909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301"/>
                                        </p:tgtEl>
                                        <p:attrNameLst>
                                          <p:attrName>style.visibility</p:attrName>
                                        </p:attrNameLst>
                                      </p:cBhvr>
                                      <p:to>
                                        <p:strVal val="visible"/>
                                      </p:to>
                                    </p:set>
                                    <p:anim calcmode="lin" valueType="num">
                                      <p:cBhvr additive="base">
                                        <p:cTn id="13" dur="500" fill="hold"/>
                                        <p:tgtEl>
                                          <p:spTgt spid="54301"/>
                                        </p:tgtEl>
                                        <p:attrNameLst>
                                          <p:attrName>ppt_x</p:attrName>
                                        </p:attrNameLst>
                                      </p:cBhvr>
                                      <p:tavLst>
                                        <p:tav tm="0">
                                          <p:val>
                                            <p:strVal val="#ppt_x"/>
                                          </p:val>
                                        </p:tav>
                                        <p:tav tm="100000">
                                          <p:val>
                                            <p:strVal val="#ppt_x"/>
                                          </p:val>
                                        </p:tav>
                                      </p:tavLst>
                                    </p:anim>
                                    <p:anim calcmode="lin" valueType="num">
                                      <p:cBhvr additive="base">
                                        <p:cTn id="14" dur="500" fill="hold"/>
                                        <p:tgtEl>
                                          <p:spTgt spid="543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1" grpId="0" bldLvl="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mtClean="0"/>
              <a:t> </a:t>
            </a:r>
            <a:endParaRPr lang="en-US" altLang="zh-CN" smtClean="0"/>
          </a:p>
        </p:txBody>
      </p:sp>
      <p:sp>
        <p:nvSpPr>
          <p:cNvPr id="130050" name="Rectangle 2"/>
          <p:cNvSpPr>
            <a:spLocks noGrp="1" noChangeArrowheads="1"/>
          </p:cNvSpPr>
          <p:nvPr>
            <p:ph type="title"/>
          </p:nvPr>
        </p:nvSpPr>
        <p:spPr/>
        <p:txBody>
          <a:bodyPr/>
          <a:lstStyle/>
          <a:p>
            <a:pPr eaLnBrk="1" fontAlgn="auto" hangingPunct="1">
              <a:spcAft>
                <a:spcPts val="0"/>
              </a:spcAft>
              <a:defRPr/>
            </a:pPr>
            <a:r>
              <a:rPr lang="zh-CN" altLang="en-US"/>
              <a:t>访问能力表</a:t>
            </a:r>
            <a:r>
              <a:rPr lang="en-US" altLang="zh-CN"/>
              <a:t>(CL)</a:t>
            </a:r>
            <a:endParaRPr lang="en-US" altLang="zh-CN"/>
          </a:p>
        </p:txBody>
      </p:sp>
      <p:grpSp>
        <p:nvGrpSpPr>
          <p:cNvPr id="55300" name="Group 4"/>
          <p:cNvGrpSpPr/>
          <p:nvPr/>
        </p:nvGrpSpPr>
        <p:grpSpPr bwMode="auto">
          <a:xfrm>
            <a:off x="1143000" y="2209800"/>
            <a:ext cx="6858000" cy="2752725"/>
            <a:chOff x="720" y="1632"/>
            <a:chExt cx="4320" cy="1734"/>
          </a:xfrm>
        </p:grpSpPr>
        <p:sp>
          <p:nvSpPr>
            <p:cNvPr id="55302" name="Text Box 5"/>
            <p:cNvSpPr txBox="1">
              <a:spLocks noChangeArrowheads="1"/>
            </p:cNvSpPr>
            <p:nvPr/>
          </p:nvSpPr>
          <p:spPr bwMode="auto">
            <a:xfrm>
              <a:off x="1920" y="1680"/>
              <a:ext cx="816" cy="16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Obj1</a:t>
              </a:r>
              <a:endParaRPr kumimoji="1" lang="zh-CN" altLang="zh-CN" sz="2400">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Own</a:t>
              </a:r>
              <a:endParaRPr kumimoji="1" lang="en-US" altLang="zh-CN" sz="2400">
                <a:solidFill>
                  <a:srgbClr val="FF3300"/>
                </a:solidFill>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solidFill>
                  <a:srgbClr val="FF3300"/>
                </a:solidFill>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W</a:t>
              </a:r>
              <a:endParaRPr kumimoji="1" lang="en-US" altLang="zh-CN" sz="2400">
                <a:solidFill>
                  <a:srgbClr val="FF3300"/>
                </a:solidFill>
                <a:latin typeface="Times New Roman" pitchFamily="18" charset="0"/>
              </a:endParaRPr>
            </a:p>
            <a:p>
              <a:pPr algn="ctr" eaLnBrk="1" hangingPunct="1">
                <a:spcBef>
                  <a:spcPct val="50000"/>
                </a:spcBef>
                <a:defRPr/>
              </a:pPr>
              <a:r>
                <a:rPr kumimoji="1" lang="en-US" altLang="zh-CN" sz="2400">
                  <a:latin typeface="Times New Roman" pitchFamily="18" charset="0"/>
                </a:rPr>
                <a:t>O</a:t>
              </a:r>
              <a:endParaRPr kumimoji="1" lang="en-US" altLang="zh-CN" sz="2400">
                <a:latin typeface="Times New Roman" pitchFamily="18" charset="0"/>
              </a:endParaRPr>
            </a:p>
          </p:txBody>
        </p:sp>
        <p:sp>
          <p:nvSpPr>
            <p:cNvPr id="55303" name="Line 6"/>
            <p:cNvSpPr>
              <a:spLocks noChangeShapeType="1"/>
            </p:cNvSpPr>
            <p:nvPr/>
          </p:nvSpPr>
          <p:spPr bwMode="auto">
            <a:xfrm>
              <a:off x="1920" y="2016"/>
              <a:ext cx="816" cy="0"/>
            </a:xfrm>
            <a:prstGeom prst="line">
              <a:avLst/>
            </a:prstGeom>
            <a:noFill/>
            <a:ln w="28575">
              <a:solidFill>
                <a:schemeClr val="tx1"/>
              </a:solidFill>
              <a:round/>
            </a:ln>
          </p:spPr>
          <p:txBody>
            <a:bodyPr wrap="none" anchor="ctr"/>
            <a:lstStyle/>
            <a:p>
              <a:endParaRPr lang="zh-CN" altLang="en-US"/>
            </a:p>
          </p:txBody>
        </p:sp>
        <p:sp>
          <p:nvSpPr>
            <p:cNvPr id="55304" name="Line 7"/>
            <p:cNvSpPr>
              <a:spLocks noChangeShapeType="1"/>
            </p:cNvSpPr>
            <p:nvPr/>
          </p:nvSpPr>
          <p:spPr bwMode="auto">
            <a:xfrm>
              <a:off x="1920" y="2976"/>
              <a:ext cx="816" cy="0"/>
            </a:xfrm>
            <a:prstGeom prst="line">
              <a:avLst/>
            </a:prstGeom>
            <a:noFill/>
            <a:ln w="28575">
              <a:solidFill>
                <a:schemeClr val="tx1"/>
              </a:solidFill>
              <a:round/>
            </a:ln>
          </p:spPr>
          <p:txBody>
            <a:bodyPr wrap="none" anchor="ctr"/>
            <a:lstStyle/>
            <a:p>
              <a:endParaRPr lang="zh-CN" altLang="en-US"/>
            </a:p>
          </p:txBody>
        </p:sp>
        <p:sp>
          <p:nvSpPr>
            <p:cNvPr id="55305" name="Text Box 8"/>
            <p:cNvSpPr txBox="1">
              <a:spLocks noChangeArrowheads="1"/>
            </p:cNvSpPr>
            <p:nvPr/>
          </p:nvSpPr>
          <p:spPr bwMode="auto">
            <a:xfrm>
              <a:off x="3072" y="1680"/>
              <a:ext cx="816" cy="16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Obj2</a:t>
              </a:r>
              <a:endParaRPr kumimoji="1" lang="zh-CN"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endParaRPr kumimoji="1" lang="en-US" altLang="zh-CN" sz="2400">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endParaRPr kumimoji="1" lang="en-US" altLang="zh-CN" sz="2400">
                <a:latin typeface="Times New Roman" pitchFamily="18" charset="0"/>
              </a:endParaRPr>
            </a:p>
          </p:txBody>
        </p:sp>
        <p:sp>
          <p:nvSpPr>
            <p:cNvPr id="55306" name="Line 9"/>
            <p:cNvSpPr>
              <a:spLocks noChangeShapeType="1"/>
            </p:cNvSpPr>
            <p:nvPr/>
          </p:nvSpPr>
          <p:spPr bwMode="auto">
            <a:xfrm>
              <a:off x="3072" y="2016"/>
              <a:ext cx="816" cy="0"/>
            </a:xfrm>
            <a:prstGeom prst="line">
              <a:avLst/>
            </a:prstGeom>
            <a:noFill/>
            <a:ln w="28575">
              <a:solidFill>
                <a:schemeClr val="tx1"/>
              </a:solidFill>
              <a:round/>
            </a:ln>
          </p:spPr>
          <p:txBody>
            <a:bodyPr wrap="none" anchor="ctr"/>
            <a:lstStyle/>
            <a:p>
              <a:endParaRPr lang="zh-CN" altLang="en-US"/>
            </a:p>
          </p:txBody>
        </p:sp>
        <p:sp>
          <p:nvSpPr>
            <p:cNvPr id="55307" name="Line 10"/>
            <p:cNvSpPr>
              <a:spLocks noChangeShapeType="1"/>
            </p:cNvSpPr>
            <p:nvPr/>
          </p:nvSpPr>
          <p:spPr bwMode="auto">
            <a:xfrm>
              <a:off x="3072" y="2976"/>
              <a:ext cx="816" cy="0"/>
            </a:xfrm>
            <a:prstGeom prst="line">
              <a:avLst/>
            </a:prstGeom>
            <a:noFill/>
            <a:ln w="28575">
              <a:solidFill>
                <a:schemeClr val="tx1"/>
              </a:solidFill>
              <a:round/>
            </a:ln>
          </p:spPr>
          <p:txBody>
            <a:bodyPr wrap="none" anchor="ctr"/>
            <a:lstStyle/>
            <a:p>
              <a:endParaRPr lang="zh-CN" altLang="en-US"/>
            </a:p>
          </p:txBody>
        </p:sp>
        <p:sp>
          <p:nvSpPr>
            <p:cNvPr id="55308" name="Text Box 11"/>
            <p:cNvSpPr txBox="1">
              <a:spLocks noChangeArrowheads="1"/>
            </p:cNvSpPr>
            <p:nvPr/>
          </p:nvSpPr>
          <p:spPr bwMode="auto">
            <a:xfrm>
              <a:off x="4224" y="1680"/>
              <a:ext cx="816" cy="16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Obj3</a:t>
              </a:r>
              <a:endParaRPr kumimoji="1" lang="zh-CN"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endParaRPr kumimoji="1" lang="en-US" altLang="zh-CN" sz="2400">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solidFill>
                  <a:srgbClr val="FF3300"/>
                </a:solidFill>
                <a:latin typeface="Times New Roman" pitchFamily="18" charset="0"/>
              </a:endParaRPr>
            </a:p>
            <a:p>
              <a:pPr algn="ctr" eaLnBrk="1" hangingPunct="1">
                <a:spcBef>
                  <a:spcPct val="50000"/>
                </a:spcBef>
                <a:defRPr/>
              </a:pPr>
              <a:r>
                <a:rPr kumimoji="1" lang="en-US" altLang="zh-CN" sz="2400">
                  <a:solidFill>
                    <a:srgbClr val="FF3300"/>
                  </a:solidFill>
                  <a:latin typeface="Times New Roman" pitchFamily="18" charset="0"/>
                </a:rPr>
                <a:t>W</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endParaRPr kumimoji="1" lang="en-US" altLang="zh-CN" sz="2400">
                <a:latin typeface="Times New Roman" pitchFamily="18" charset="0"/>
              </a:endParaRPr>
            </a:p>
          </p:txBody>
        </p:sp>
        <p:sp>
          <p:nvSpPr>
            <p:cNvPr id="55309" name="Line 12"/>
            <p:cNvSpPr>
              <a:spLocks noChangeShapeType="1"/>
            </p:cNvSpPr>
            <p:nvPr/>
          </p:nvSpPr>
          <p:spPr bwMode="auto">
            <a:xfrm>
              <a:off x="4224" y="2016"/>
              <a:ext cx="816" cy="0"/>
            </a:xfrm>
            <a:prstGeom prst="line">
              <a:avLst/>
            </a:prstGeom>
            <a:noFill/>
            <a:ln w="28575">
              <a:solidFill>
                <a:schemeClr val="tx1"/>
              </a:solidFill>
              <a:round/>
            </a:ln>
          </p:spPr>
          <p:txBody>
            <a:bodyPr wrap="none" anchor="ctr"/>
            <a:lstStyle/>
            <a:p>
              <a:endParaRPr lang="zh-CN" altLang="en-US"/>
            </a:p>
          </p:txBody>
        </p:sp>
        <p:sp>
          <p:nvSpPr>
            <p:cNvPr id="55310" name="Line 13"/>
            <p:cNvSpPr>
              <a:spLocks noChangeShapeType="1"/>
            </p:cNvSpPr>
            <p:nvPr/>
          </p:nvSpPr>
          <p:spPr bwMode="auto">
            <a:xfrm>
              <a:off x="4224" y="2976"/>
              <a:ext cx="816" cy="0"/>
            </a:xfrm>
            <a:prstGeom prst="line">
              <a:avLst/>
            </a:prstGeom>
            <a:noFill/>
            <a:ln w="28575">
              <a:solidFill>
                <a:schemeClr val="tx1"/>
              </a:solidFill>
              <a:round/>
            </a:ln>
          </p:spPr>
          <p:txBody>
            <a:bodyPr wrap="none" anchor="ctr"/>
            <a:lstStyle/>
            <a:p>
              <a:endParaRPr lang="zh-CN" altLang="en-US"/>
            </a:p>
          </p:txBody>
        </p:sp>
        <p:sp>
          <p:nvSpPr>
            <p:cNvPr id="55311" name="Text Box 14"/>
            <p:cNvSpPr txBox="1">
              <a:spLocks noChangeArrowheads="1"/>
            </p:cNvSpPr>
            <p:nvPr/>
          </p:nvSpPr>
          <p:spPr bwMode="auto">
            <a:xfrm>
              <a:off x="720" y="1632"/>
              <a:ext cx="624" cy="2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spcBef>
                  <a:spcPct val="50000"/>
                </a:spcBef>
                <a:defRPr/>
              </a:pPr>
              <a:r>
                <a:rPr kumimoji="1" lang="en-US" altLang="zh-CN" sz="2400">
                  <a:latin typeface="Times New Roman" pitchFamily="18" charset="0"/>
                </a:rPr>
                <a:t>UserA</a:t>
              </a:r>
              <a:endParaRPr kumimoji="1" lang="en-US" altLang="zh-CN" sz="2400">
                <a:latin typeface="Times New Roman" pitchFamily="18" charset="0"/>
              </a:endParaRPr>
            </a:p>
          </p:txBody>
        </p:sp>
        <p:sp>
          <p:nvSpPr>
            <p:cNvPr id="55312" name="Line 15"/>
            <p:cNvSpPr>
              <a:spLocks noChangeShapeType="1"/>
            </p:cNvSpPr>
            <p:nvPr/>
          </p:nvSpPr>
          <p:spPr bwMode="auto">
            <a:xfrm>
              <a:off x="1344" y="1824"/>
              <a:ext cx="576" cy="0"/>
            </a:xfrm>
            <a:prstGeom prst="line">
              <a:avLst/>
            </a:prstGeom>
            <a:noFill/>
            <a:ln w="28575">
              <a:solidFill>
                <a:schemeClr val="tx1"/>
              </a:solidFill>
              <a:round/>
              <a:tailEnd type="triangle" w="med" len="med"/>
            </a:ln>
          </p:spPr>
          <p:txBody>
            <a:bodyPr wrap="none" anchor="ctr"/>
            <a:lstStyle/>
            <a:p>
              <a:endParaRPr lang="zh-CN" altLang="en-US"/>
            </a:p>
          </p:txBody>
        </p:sp>
        <p:sp>
          <p:nvSpPr>
            <p:cNvPr id="55313" name="Line 16"/>
            <p:cNvSpPr>
              <a:spLocks noChangeShapeType="1"/>
            </p:cNvSpPr>
            <p:nvPr/>
          </p:nvSpPr>
          <p:spPr bwMode="auto">
            <a:xfrm>
              <a:off x="2352" y="3216"/>
              <a:ext cx="432" cy="0"/>
            </a:xfrm>
            <a:prstGeom prst="line">
              <a:avLst/>
            </a:prstGeom>
            <a:noFill/>
            <a:ln w="28575">
              <a:solidFill>
                <a:schemeClr val="tx1"/>
              </a:solidFill>
              <a:round/>
            </a:ln>
          </p:spPr>
          <p:txBody>
            <a:bodyPr wrap="none" anchor="ctr"/>
            <a:lstStyle/>
            <a:p>
              <a:endParaRPr lang="zh-CN" altLang="en-US"/>
            </a:p>
          </p:txBody>
        </p:sp>
        <p:sp>
          <p:nvSpPr>
            <p:cNvPr id="55314" name="Line 17"/>
            <p:cNvSpPr>
              <a:spLocks noChangeShapeType="1"/>
            </p:cNvSpPr>
            <p:nvPr/>
          </p:nvSpPr>
          <p:spPr bwMode="auto">
            <a:xfrm flipV="1">
              <a:off x="2784" y="1872"/>
              <a:ext cx="288" cy="1344"/>
            </a:xfrm>
            <a:prstGeom prst="line">
              <a:avLst/>
            </a:prstGeom>
            <a:noFill/>
            <a:ln w="28575">
              <a:solidFill>
                <a:schemeClr val="tx1"/>
              </a:solidFill>
              <a:round/>
              <a:tailEnd type="triangle" w="med" len="med"/>
            </a:ln>
          </p:spPr>
          <p:txBody>
            <a:bodyPr wrap="none" anchor="ctr"/>
            <a:lstStyle/>
            <a:p>
              <a:endParaRPr lang="zh-CN" altLang="en-US"/>
            </a:p>
          </p:txBody>
        </p:sp>
        <p:sp>
          <p:nvSpPr>
            <p:cNvPr id="55315" name="Line 18"/>
            <p:cNvSpPr>
              <a:spLocks noChangeShapeType="1"/>
            </p:cNvSpPr>
            <p:nvPr/>
          </p:nvSpPr>
          <p:spPr bwMode="auto">
            <a:xfrm>
              <a:off x="3504" y="3216"/>
              <a:ext cx="432" cy="0"/>
            </a:xfrm>
            <a:prstGeom prst="line">
              <a:avLst/>
            </a:prstGeom>
            <a:noFill/>
            <a:ln w="28575">
              <a:solidFill>
                <a:schemeClr val="tx1"/>
              </a:solidFill>
              <a:round/>
            </a:ln>
          </p:spPr>
          <p:txBody>
            <a:bodyPr wrap="none" anchor="ctr"/>
            <a:lstStyle/>
            <a:p>
              <a:endParaRPr lang="zh-CN" altLang="en-US"/>
            </a:p>
          </p:txBody>
        </p:sp>
        <p:sp>
          <p:nvSpPr>
            <p:cNvPr id="55316" name="Line 19"/>
            <p:cNvSpPr>
              <a:spLocks noChangeShapeType="1"/>
            </p:cNvSpPr>
            <p:nvPr/>
          </p:nvSpPr>
          <p:spPr bwMode="auto">
            <a:xfrm flipV="1">
              <a:off x="3936" y="1872"/>
              <a:ext cx="288" cy="1344"/>
            </a:xfrm>
            <a:prstGeom prst="line">
              <a:avLst/>
            </a:prstGeom>
            <a:noFill/>
            <a:ln w="28575">
              <a:solidFill>
                <a:schemeClr val="tx1"/>
              </a:solidFill>
              <a:round/>
              <a:tailEnd type="triangle" w="med" len="med"/>
            </a:ln>
          </p:spPr>
          <p:txBody>
            <a:bodyPr wrap="none" anchor="ctr"/>
            <a:lstStyle/>
            <a:p>
              <a:endParaRPr lang="zh-CN" altLang="en-US"/>
            </a:p>
          </p:txBody>
        </p:sp>
      </p:grpSp>
      <p:sp>
        <p:nvSpPr>
          <p:cNvPr id="55301" name="Text Box 20"/>
          <p:cNvSpPr txBox="1">
            <a:spLocks noChangeArrowheads="1"/>
          </p:cNvSpPr>
          <p:nvPr/>
        </p:nvSpPr>
        <p:spPr bwMode="auto">
          <a:xfrm>
            <a:off x="1066800" y="5562600"/>
            <a:ext cx="7086600" cy="954107"/>
          </a:xfrm>
          <a:prstGeom prst="rect">
            <a:avLst/>
          </a:prstGeom>
          <a:solidFill>
            <a:srgbClr val="FFFF00"/>
          </a:solidFill>
          <a:ln w="9525">
            <a:noFill/>
            <a:miter lim="800000"/>
          </a:ln>
        </p:spPr>
        <p:txBody>
          <a:bodyPr>
            <a:spAutoFit/>
          </a:bodyPr>
          <a:lstStyle/>
          <a:p>
            <a:pPr eaLnBrk="1" hangingPunct="1">
              <a:spcBef>
                <a:spcPct val="50000"/>
              </a:spcBef>
            </a:pPr>
            <a:r>
              <a:rPr kumimoji="1" lang="zh-CN" altLang="en-US" sz="2800" b="1">
                <a:solidFill>
                  <a:srgbClr val="000066"/>
                </a:solidFill>
                <a:latin typeface="Times New Roman" pitchFamily="18" charset="0"/>
              </a:rPr>
              <a:t>每个主体都附加一个该主体可访问的客体的明细表。</a:t>
            </a:r>
            <a:endParaRPr kumimoji="1" lang="zh-CN" altLang="en-US" sz="2800" b="1">
              <a:solidFill>
                <a:srgbClr val="000066"/>
              </a:solidFill>
              <a:latin typeface="Times New Roman"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ppt_x"/>
                                          </p:val>
                                        </p:tav>
                                        <p:tav tm="100000">
                                          <p:val>
                                            <p:strVal val="#ppt_x"/>
                                          </p:val>
                                        </p:tav>
                                      </p:tavLst>
                                    </p:anim>
                                    <p:anim calcmode="lin" valueType="num">
                                      <p:cBhvr additive="base">
                                        <p:cTn id="14"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Grp="1" noChangeAspect="1" noChangeArrowheads="1"/>
          </p:cNvPicPr>
          <p:nvPr>
            <p:ph idx="1"/>
          </p:nvPr>
        </p:nvPicPr>
        <p:blipFill>
          <a:blip r:embed="rId1"/>
          <a:stretch>
            <a:fillRect/>
          </a:stretch>
        </p:blipFill>
        <p:spPr>
          <a:xfrm>
            <a:off x="2514857" y="2608377"/>
            <a:ext cx="4114286" cy="1828571"/>
          </a:xfrm>
        </p:spPr>
      </p:pic>
      <p:sp>
        <p:nvSpPr>
          <p:cNvPr id="131074" name="Rectangle 2"/>
          <p:cNvSpPr>
            <a:spLocks noGrp="1" noChangeArrowheads="1"/>
          </p:cNvSpPr>
          <p:nvPr>
            <p:ph type="title"/>
          </p:nvPr>
        </p:nvSpPr>
        <p:spPr/>
        <p:txBody>
          <a:bodyPr/>
          <a:lstStyle/>
          <a:p>
            <a:pPr eaLnBrk="1" fontAlgn="auto" hangingPunct="1">
              <a:spcAft>
                <a:spcPts val="0"/>
              </a:spcAft>
              <a:defRPr/>
            </a:pPr>
            <a:r>
              <a:rPr lang="zh-CN" altLang="en-US"/>
              <a:t>访问控制矩阵</a:t>
            </a:r>
            <a:endParaRPr lang="zh-CN" altLang="en-US"/>
          </a:p>
        </p:txBody>
      </p:sp>
      <p:grpSp>
        <p:nvGrpSpPr>
          <p:cNvPr id="3" name="组合 2"/>
          <p:cNvGrpSpPr/>
          <p:nvPr/>
        </p:nvGrpSpPr>
        <p:grpSpPr>
          <a:xfrm>
            <a:off x="5301208" y="1844824"/>
            <a:ext cx="1143000" cy="3857625"/>
            <a:chOff x="5301208" y="1844824"/>
            <a:chExt cx="1143000" cy="3857625"/>
          </a:xfrm>
        </p:grpSpPr>
        <p:sp>
          <p:nvSpPr>
            <p:cNvPr id="6" name="椭圆 5"/>
            <p:cNvSpPr/>
            <p:nvPr/>
          </p:nvSpPr>
          <p:spPr>
            <a:xfrm>
              <a:off x="5301208" y="1844824"/>
              <a:ext cx="1143000" cy="38576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26"/>
            <p:cNvSpPr txBox="1">
              <a:spLocks noChangeArrowheads="1"/>
            </p:cNvSpPr>
            <p:nvPr/>
          </p:nvSpPr>
          <p:spPr bwMode="auto">
            <a:xfrm>
              <a:off x="5482339" y="1916832"/>
              <a:ext cx="817853" cy="461665"/>
            </a:xfrm>
            <a:prstGeom prst="rect">
              <a:avLst/>
            </a:prstGeom>
            <a:noFill/>
            <a:ln w="9525">
              <a:noFill/>
              <a:miter lim="800000"/>
            </a:ln>
          </p:spPr>
          <p:txBody>
            <a:bodyPr wrap="none">
              <a:spAutoFit/>
            </a:bodyPr>
            <a:lstStyle/>
            <a:p>
              <a:r>
                <a:rPr lang="en-US" altLang="zh-CN" sz="2400" b="1"/>
                <a:t>ACL</a:t>
              </a:r>
              <a:endParaRPr lang="zh-CN" altLang="en-US" sz="2400" b="1"/>
            </a:p>
          </p:txBody>
        </p:sp>
      </p:grpSp>
      <p:grpSp>
        <p:nvGrpSpPr>
          <p:cNvPr id="2" name="组合 1"/>
          <p:cNvGrpSpPr/>
          <p:nvPr/>
        </p:nvGrpSpPr>
        <p:grpSpPr>
          <a:xfrm>
            <a:off x="35496" y="3717032"/>
            <a:ext cx="8715375" cy="642937"/>
            <a:chOff x="35496" y="3717032"/>
            <a:chExt cx="8715375" cy="642937"/>
          </a:xfrm>
        </p:grpSpPr>
        <p:sp>
          <p:nvSpPr>
            <p:cNvPr id="8" name="椭圆 7"/>
            <p:cNvSpPr/>
            <p:nvPr/>
          </p:nvSpPr>
          <p:spPr>
            <a:xfrm>
              <a:off x="35496" y="3717032"/>
              <a:ext cx="8715375" cy="6429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28"/>
            <p:cNvSpPr txBox="1">
              <a:spLocks noChangeArrowheads="1"/>
            </p:cNvSpPr>
            <p:nvPr/>
          </p:nvSpPr>
          <p:spPr bwMode="auto">
            <a:xfrm>
              <a:off x="285750" y="3859907"/>
              <a:ext cx="595035" cy="461665"/>
            </a:xfrm>
            <a:prstGeom prst="rect">
              <a:avLst/>
            </a:prstGeom>
            <a:noFill/>
            <a:ln w="9525">
              <a:noFill/>
              <a:miter lim="800000"/>
            </a:ln>
          </p:spPr>
          <p:txBody>
            <a:bodyPr wrap="none">
              <a:spAutoFit/>
            </a:bodyPr>
            <a:lstStyle/>
            <a:p>
              <a:r>
                <a:rPr lang="en-US" altLang="zh-CN" sz="2400" b="1"/>
                <a:t>CL</a:t>
              </a:r>
              <a:endParaRPr lang="zh-CN" altLang="en-US" sz="2400" b="1"/>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457200" y="1546225"/>
            <a:ext cx="8229600" cy="4525963"/>
          </a:xfrm>
        </p:spPr>
        <p:txBody>
          <a:bodyPr/>
          <a:lstStyle/>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r>
              <a:rPr lang="zh-CN" altLang="en-US" b="1" smtClean="0">
                <a:solidFill>
                  <a:srgbClr val="CC0000"/>
                </a:solidFill>
              </a:rPr>
              <a:t>按客体排序：访问控制表</a:t>
            </a:r>
            <a:endParaRPr lang="zh-CN" altLang="en-US" b="1" smtClean="0">
              <a:solidFill>
                <a:srgbClr val="CC0000"/>
              </a:solidFill>
            </a:endParaRPr>
          </a:p>
          <a:p>
            <a:pPr eaLnBrk="1" hangingPunct="1">
              <a:lnSpc>
                <a:spcPct val="90000"/>
              </a:lnSpc>
            </a:pPr>
            <a:r>
              <a:rPr lang="zh-CN" altLang="en-US" b="1" smtClean="0">
                <a:solidFill>
                  <a:srgbClr val="CC0000"/>
                </a:solidFill>
              </a:rPr>
              <a:t>按主体排序：访问能力表</a:t>
            </a:r>
            <a:endParaRPr lang="zh-CN" altLang="en-US" b="1" smtClean="0">
              <a:solidFill>
                <a:srgbClr val="CC0000"/>
              </a:solidFill>
            </a:endParaRPr>
          </a:p>
          <a:p>
            <a:pPr eaLnBrk="1" hangingPunct="1">
              <a:lnSpc>
                <a:spcPct val="90000"/>
              </a:lnSpc>
              <a:spcBef>
                <a:spcPct val="50000"/>
              </a:spcBef>
              <a:buFont typeface="Wingdings" panose="05000000000000000000" pitchFamily="2" charset="2"/>
              <a:buNone/>
            </a:pPr>
            <a:endParaRPr lang="en-US" altLang="zh-CN" smtClean="0">
              <a:solidFill>
                <a:srgbClr val="CC0000"/>
              </a:solidFill>
            </a:endParaRPr>
          </a:p>
        </p:txBody>
      </p:sp>
      <p:sp>
        <p:nvSpPr>
          <p:cNvPr id="133122" name="Rectangle 2"/>
          <p:cNvSpPr>
            <a:spLocks noGrp="1" noChangeArrowheads="1"/>
          </p:cNvSpPr>
          <p:nvPr>
            <p:ph type="title"/>
          </p:nvPr>
        </p:nvSpPr>
        <p:spPr/>
        <p:txBody>
          <a:bodyPr/>
          <a:lstStyle/>
          <a:p>
            <a:pPr eaLnBrk="1" fontAlgn="auto" hangingPunct="1">
              <a:spcAft>
                <a:spcPts val="0"/>
              </a:spcAft>
              <a:defRPr/>
            </a:pPr>
            <a:r>
              <a:rPr lang="zh-CN" altLang="en-US">
                <a:latin typeface="华文新魏" pitchFamily="2" charset="-122"/>
              </a:rPr>
              <a:t>授权关系表</a:t>
            </a:r>
            <a:endParaRPr lang="zh-CN" altLang="en-US">
              <a:latin typeface="华文新魏" pitchFamily="2" charset="-122"/>
            </a:endParaRPr>
          </a:p>
        </p:txBody>
      </p:sp>
      <p:grpSp>
        <p:nvGrpSpPr>
          <p:cNvPr id="58372" name="Group 4"/>
          <p:cNvGrpSpPr/>
          <p:nvPr/>
        </p:nvGrpSpPr>
        <p:grpSpPr bwMode="auto">
          <a:xfrm>
            <a:off x="1547813" y="1285875"/>
            <a:ext cx="5410200" cy="2676525"/>
            <a:chOff x="1056" y="1536"/>
            <a:chExt cx="3024" cy="1686"/>
          </a:xfrm>
        </p:grpSpPr>
        <p:sp>
          <p:nvSpPr>
            <p:cNvPr id="58373" name="Text Box 5"/>
            <p:cNvSpPr txBox="1">
              <a:spLocks noChangeArrowheads="1"/>
            </p:cNvSpPr>
            <p:nvPr/>
          </p:nvSpPr>
          <p:spPr bwMode="auto">
            <a:xfrm>
              <a:off x="1056" y="1536"/>
              <a:ext cx="3024" cy="1686"/>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eaLnBrk="1" hangingPunct="1">
                <a:spcBef>
                  <a:spcPct val="50000"/>
                </a:spcBef>
                <a:defRPr/>
              </a:pPr>
              <a:r>
                <a:rPr kumimoji="1" lang="en-US" altLang="zh-CN" sz="2400" b="1">
                  <a:solidFill>
                    <a:srgbClr val="000066"/>
                  </a:solidFill>
                  <a:latin typeface="Times New Roman" pitchFamily="18" charset="0"/>
                </a:rPr>
                <a:t>UserA              Own                  Obj1</a:t>
              </a:r>
              <a:endParaRPr kumimoji="1" lang="en-US" altLang="zh-CN" sz="2400" b="1">
                <a:solidFill>
                  <a:srgbClr val="000066"/>
                </a:solidFill>
                <a:latin typeface="Times New Roman" pitchFamily="18" charset="0"/>
              </a:endParaRPr>
            </a:p>
            <a:p>
              <a:pPr eaLnBrk="1" hangingPunct="1">
                <a:spcBef>
                  <a:spcPct val="50000"/>
                </a:spcBef>
                <a:defRPr/>
              </a:pPr>
              <a:r>
                <a:rPr kumimoji="1" lang="en-US" altLang="zh-CN" sz="2400" b="1">
                  <a:solidFill>
                    <a:srgbClr val="000066"/>
                  </a:solidFill>
                  <a:latin typeface="Times New Roman" pitchFamily="18" charset="0"/>
                </a:rPr>
                <a:t>UserA                R                     Obj1</a:t>
              </a:r>
              <a:endParaRPr kumimoji="1" lang="en-US" altLang="zh-CN" sz="2400" b="1">
                <a:solidFill>
                  <a:srgbClr val="000066"/>
                </a:solidFill>
                <a:latin typeface="Times New Roman" pitchFamily="18" charset="0"/>
              </a:endParaRPr>
            </a:p>
            <a:p>
              <a:pPr eaLnBrk="1" hangingPunct="1">
                <a:spcBef>
                  <a:spcPct val="50000"/>
                </a:spcBef>
                <a:defRPr/>
              </a:pPr>
              <a:r>
                <a:rPr kumimoji="1" lang="en-US" altLang="zh-CN" sz="2400" b="1">
                  <a:solidFill>
                    <a:srgbClr val="000066"/>
                  </a:solidFill>
                  <a:latin typeface="Times New Roman" pitchFamily="18" charset="0"/>
                </a:rPr>
                <a:t>UserA                W                     Obj1</a:t>
              </a:r>
              <a:endParaRPr kumimoji="1" lang="en-US" altLang="zh-CN" sz="2400" b="1">
                <a:solidFill>
                  <a:srgbClr val="000066"/>
                </a:solidFill>
                <a:latin typeface="Times New Roman" pitchFamily="18" charset="0"/>
              </a:endParaRPr>
            </a:p>
            <a:p>
              <a:pPr eaLnBrk="1" hangingPunct="1">
                <a:spcBef>
                  <a:spcPct val="50000"/>
                </a:spcBef>
                <a:defRPr/>
              </a:pPr>
              <a:r>
                <a:rPr kumimoji="1" lang="en-US" altLang="zh-CN" sz="2400" b="1">
                  <a:solidFill>
                    <a:srgbClr val="000066"/>
                  </a:solidFill>
                  <a:latin typeface="Times New Roman" pitchFamily="18" charset="0"/>
                </a:rPr>
                <a:t>UserB                W                     Obj2</a:t>
              </a:r>
              <a:endParaRPr kumimoji="1" lang="en-US" altLang="zh-CN" sz="2400" b="1">
                <a:solidFill>
                  <a:srgbClr val="000066"/>
                </a:solidFill>
                <a:latin typeface="Times New Roman" pitchFamily="18" charset="0"/>
              </a:endParaRPr>
            </a:p>
            <a:p>
              <a:pPr eaLnBrk="1" hangingPunct="1">
                <a:spcBef>
                  <a:spcPct val="50000"/>
                </a:spcBef>
                <a:defRPr/>
              </a:pPr>
              <a:r>
                <a:rPr kumimoji="1" lang="en-US" altLang="zh-CN" sz="2400" b="1">
                  <a:solidFill>
                    <a:srgbClr val="000066"/>
                  </a:solidFill>
                  <a:latin typeface="Times New Roman" pitchFamily="18" charset="0"/>
                </a:rPr>
                <a:t>UserB                 R                     Obj2</a:t>
              </a:r>
              <a:endParaRPr kumimoji="1" lang="en-US" altLang="zh-CN" sz="2400" b="1">
                <a:solidFill>
                  <a:srgbClr val="000066"/>
                </a:solidFill>
                <a:latin typeface="Times New Roman" pitchFamily="18" charset="0"/>
              </a:endParaRPr>
            </a:p>
          </p:txBody>
        </p:sp>
        <p:sp>
          <p:nvSpPr>
            <p:cNvPr id="58374" name="Line 6"/>
            <p:cNvSpPr>
              <a:spLocks noChangeShapeType="1"/>
            </p:cNvSpPr>
            <p:nvPr/>
          </p:nvSpPr>
          <p:spPr bwMode="auto">
            <a:xfrm>
              <a:off x="1968" y="1536"/>
              <a:ext cx="0" cy="168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5" name="Line 7"/>
            <p:cNvSpPr>
              <a:spLocks noChangeShapeType="1"/>
            </p:cNvSpPr>
            <p:nvPr/>
          </p:nvSpPr>
          <p:spPr bwMode="auto">
            <a:xfrm>
              <a:off x="3120" y="1536"/>
              <a:ext cx="0" cy="168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6" name="Line 8"/>
            <p:cNvSpPr>
              <a:spLocks noChangeShapeType="1"/>
            </p:cNvSpPr>
            <p:nvPr/>
          </p:nvSpPr>
          <p:spPr bwMode="auto">
            <a:xfrm>
              <a:off x="1056" y="1824"/>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7" name="Line 9"/>
            <p:cNvSpPr>
              <a:spLocks noChangeShapeType="1"/>
            </p:cNvSpPr>
            <p:nvPr/>
          </p:nvSpPr>
          <p:spPr bwMode="auto">
            <a:xfrm>
              <a:off x="1056" y="2208"/>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8" name="Line 10"/>
            <p:cNvSpPr>
              <a:spLocks noChangeShapeType="1"/>
            </p:cNvSpPr>
            <p:nvPr/>
          </p:nvSpPr>
          <p:spPr bwMode="auto">
            <a:xfrm>
              <a:off x="1056" y="2928"/>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9" name="Line 11"/>
            <p:cNvSpPr>
              <a:spLocks noChangeShapeType="1"/>
            </p:cNvSpPr>
            <p:nvPr/>
          </p:nvSpPr>
          <p:spPr bwMode="auto">
            <a:xfrm>
              <a:off x="1056" y="2592"/>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grpSp>
    </p:spTree>
  </p:cSld>
  <p:clrMapOvr>
    <a:masterClrMapping/>
  </p:clrMapOvr>
  <p:transition spd="slow">
    <p:pull/>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fontAlgn="auto" hangingPunct="1">
              <a:spcAft>
                <a:spcPts val="0"/>
              </a:spcAft>
              <a:defRPr/>
            </a:pPr>
            <a:r>
              <a:rPr lang="zh-CN" altLang="en-US"/>
              <a:t>访问控制安全标签</a:t>
            </a:r>
            <a:endParaRPr lang="zh-CN" altLang="en-US"/>
          </a:p>
        </p:txBody>
      </p:sp>
      <p:graphicFrame>
        <p:nvGraphicFramePr>
          <p:cNvPr id="134147" name="Group 3"/>
          <p:cNvGraphicFramePr>
            <a:graphicFrameLocks noGrp="1"/>
          </p:cNvGraphicFramePr>
          <p:nvPr/>
        </p:nvGraphicFramePr>
        <p:xfrm>
          <a:off x="714375" y="1643063"/>
          <a:ext cx="3384550" cy="4064000"/>
        </p:xfrm>
        <a:graphic>
          <a:graphicData uri="http://schemas.openxmlformats.org/drawingml/2006/table">
            <a:tbl>
              <a:tblPr/>
              <a:tblGrid>
                <a:gridCol w="1384285"/>
                <a:gridCol w="2000265"/>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安全级别</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1</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绝密</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2</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机密</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n</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未分类</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4167" name="Group 23"/>
          <p:cNvGraphicFramePr>
            <a:graphicFrameLocks noGrp="1"/>
          </p:cNvGraphicFramePr>
          <p:nvPr/>
        </p:nvGraphicFramePr>
        <p:xfrm>
          <a:off x="4675188" y="1652588"/>
          <a:ext cx="3636963" cy="4064000"/>
        </p:xfrm>
        <a:graphic>
          <a:graphicData uri="http://schemas.openxmlformats.org/drawingml/2006/table">
            <a:tbl>
              <a:tblPr/>
              <a:tblGrid>
                <a:gridCol w="1424001"/>
                <a:gridCol w="2212962"/>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安全级别</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1</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绝密</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2</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机密</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n</a:t>
                      </a:r>
                      <a:endParaRPr kumimoji="0" lang="en-US"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未分类</a:t>
                      </a:r>
                      <a:endParaRPr kumimoji="0" lang="zh-CN" altLang="en-US" sz="2800" b="0" i="0" u="none" strike="noStrike" cap="none" normalizeH="0" baseline="0" smtClean="0">
                        <a:ln>
                          <a:noFill/>
                        </a:ln>
                        <a:solidFill>
                          <a:schemeClr val="tx1"/>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 calcmode="lin" valueType="num">
                                      <p:cBhvr additive="base">
                                        <p:cTn id="7" dur="500" fill="hold"/>
                                        <p:tgtEl>
                                          <p:spTgt spid="134147"/>
                                        </p:tgtEl>
                                        <p:attrNameLst>
                                          <p:attrName>ppt_x</p:attrName>
                                        </p:attrNameLst>
                                      </p:cBhvr>
                                      <p:tavLst>
                                        <p:tav tm="0">
                                          <p:val>
                                            <p:strVal val="#ppt_x"/>
                                          </p:val>
                                        </p:tav>
                                        <p:tav tm="100000">
                                          <p:val>
                                            <p:strVal val="#ppt_x"/>
                                          </p:val>
                                        </p:tav>
                                      </p:tavLst>
                                    </p:anim>
                                    <p:anim calcmode="lin" valueType="num">
                                      <p:cBhvr additive="base">
                                        <p:cTn id="8" dur="500" fill="hold"/>
                                        <p:tgtEl>
                                          <p:spTgt spid="134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67"/>
                                        </p:tgtEl>
                                        <p:attrNameLst>
                                          <p:attrName>style.visibility</p:attrName>
                                        </p:attrNameLst>
                                      </p:cBhvr>
                                      <p:to>
                                        <p:strVal val="visible"/>
                                      </p:to>
                                    </p:set>
                                    <p:anim calcmode="lin" valueType="num">
                                      <p:cBhvr additive="base">
                                        <p:cTn id="13" dur="500" fill="hold"/>
                                        <p:tgtEl>
                                          <p:spTgt spid="134167"/>
                                        </p:tgtEl>
                                        <p:attrNameLst>
                                          <p:attrName>ppt_x</p:attrName>
                                        </p:attrNameLst>
                                      </p:cBhvr>
                                      <p:tavLst>
                                        <p:tav tm="0">
                                          <p:val>
                                            <p:strVal val="#ppt_x"/>
                                          </p:val>
                                        </p:tav>
                                        <p:tav tm="100000">
                                          <p:val>
                                            <p:strVal val="#ppt_x"/>
                                          </p:val>
                                        </p:tav>
                                      </p:tavLst>
                                    </p:anim>
                                    <p:anim calcmode="lin" valueType="num">
                                      <p:cBhvr additive="base">
                                        <p:cTn id="14" dur="500" fill="hold"/>
                                        <p:tgtEl>
                                          <p:spTgt spid="134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9" descr="白色大理石"/>
          <p:cNvSpPr>
            <a:spLocks noChangeArrowheads="1"/>
          </p:cNvSpPr>
          <p:nvPr/>
        </p:nvSpPr>
        <p:spPr bwMode="auto">
          <a:xfrm>
            <a:off x="1908175" y="2133600"/>
            <a:ext cx="6248400" cy="4267200"/>
          </a:xfrm>
          <a:prstGeom prst="ellipse">
            <a:avLst/>
          </a:prstGeom>
          <a:noFill/>
          <a:ln w="28575">
            <a:solidFill>
              <a:schemeClr val="tx1"/>
            </a:solidFill>
            <a:round/>
          </a:ln>
        </p:spPr>
        <p:txBody>
          <a:bodyPr wrap="none" anchor="ctr"/>
          <a:lstStyle/>
          <a:p>
            <a:endParaRPr lang="zh-CN" altLang="en-US"/>
          </a:p>
        </p:txBody>
      </p:sp>
      <p:sp>
        <p:nvSpPr>
          <p:cNvPr id="23555" name="Text Box 10" descr="白色大理石"/>
          <p:cNvSpPr txBox="1">
            <a:spLocks noChangeArrowheads="1"/>
          </p:cNvSpPr>
          <p:nvPr/>
        </p:nvSpPr>
        <p:spPr bwMode="auto">
          <a:xfrm>
            <a:off x="2971800" y="36576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itchFamily="18" charset="0"/>
              </a:rPr>
              <a:t>自主</a:t>
            </a:r>
            <a:endParaRPr kumimoji="1" lang="zh-CN" altLang="en-US" sz="2400">
              <a:latin typeface="Times New Roman" pitchFamily="18" charset="0"/>
            </a:endParaRPr>
          </a:p>
          <a:p>
            <a:pPr algn="ctr" eaLnBrk="1" hangingPunct="1">
              <a:spcBef>
                <a:spcPct val="50000"/>
              </a:spcBef>
            </a:pPr>
            <a:r>
              <a:rPr kumimoji="1" lang="zh-CN" altLang="en-US" sz="2400">
                <a:latin typeface="Times New Roman" pitchFamily="18" charset="0"/>
              </a:rPr>
              <a:t>访问控制</a:t>
            </a:r>
            <a:endParaRPr kumimoji="1" lang="zh-CN" altLang="en-US" sz="2400">
              <a:latin typeface="Times New Roman" pitchFamily="18" charset="0"/>
            </a:endParaRPr>
          </a:p>
        </p:txBody>
      </p:sp>
      <p:sp>
        <p:nvSpPr>
          <p:cNvPr id="23556" name="Text Box 11" descr="白色大理石"/>
          <p:cNvSpPr txBox="1">
            <a:spLocks noChangeArrowheads="1"/>
          </p:cNvSpPr>
          <p:nvPr/>
        </p:nvSpPr>
        <p:spPr bwMode="auto">
          <a:xfrm>
            <a:off x="5791200" y="36576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itchFamily="18" charset="0"/>
              </a:rPr>
              <a:t>强制</a:t>
            </a:r>
            <a:endParaRPr kumimoji="1" lang="zh-CN" altLang="en-US" sz="2400">
              <a:latin typeface="Times New Roman" pitchFamily="18" charset="0"/>
            </a:endParaRPr>
          </a:p>
          <a:p>
            <a:pPr algn="ctr" eaLnBrk="1" hangingPunct="1">
              <a:spcBef>
                <a:spcPct val="50000"/>
              </a:spcBef>
            </a:pPr>
            <a:r>
              <a:rPr kumimoji="1" lang="zh-CN" altLang="en-US" sz="2400">
                <a:latin typeface="Times New Roman" pitchFamily="18" charset="0"/>
              </a:rPr>
              <a:t>访问控制</a:t>
            </a:r>
            <a:endParaRPr kumimoji="1" lang="zh-CN" altLang="en-US" sz="2400">
              <a:latin typeface="Times New Roman" pitchFamily="18" charset="0"/>
            </a:endParaRPr>
          </a:p>
        </p:txBody>
      </p:sp>
      <p:sp>
        <p:nvSpPr>
          <p:cNvPr id="23557" name="Text Box 12" descr="白色大理石"/>
          <p:cNvSpPr txBox="1">
            <a:spLocks noChangeArrowheads="1"/>
          </p:cNvSpPr>
          <p:nvPr/>
        </p:nvSpPr>
        <p:spPr bwMode="auto">
          <a:xfrm>
            <a:off x="4419600" y="50292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itchFamily="18" charset="0"/>
              </a:rPr>
              <a:t>基于角色</a:t>
            </a:r>
            <a:endParaRPr kumimoji="1" lang="zh-CN" altLang="en-US" sz="2400">
              <a:latin typeface="Times New Roman" pitchFamily="18" charset="0"/>
            </a:endParaRPr>
          </a:p>
          <a:p>
            <a:pPr algn="ctr" eaLnBrk="1" hangingPunct="1">
              <a:spcBef>
                <a:spcPct val="50000"/>
              </a:spcBef>
            </a:pPr>
            <a:r>
              <a:rPr kumimoji="1" lang="zh-CN" altLang="en-US" sz="2400">
                <a:latin typeface="Times New Roman" pitchFamily="18" charset="0"/>
              </a:rPr>
              <a:t>访问控制</a:t>
            </a:r>
            <a:endParaRPr kumimoji="1" lang="zh-CN" altLang="en-US" sz="2400">
              <a:latin typeface="Times New Roman" pitchFamily="18" charset="0"/>
            </a:endParaRPr>
          </a:p>
        </p:txBody>
      </p:sp>
      <p:sp>
        <p:nvSpPr>
          <p:cNvPr id="23558" name="Oval 13" descr="白色大理石"/>
          <p:cNvSpPr>
            <a:spLocks noChangeArrowheads="1"/>
          </p:cNvSpPr>
          <p:nvPr/>
        </p:nvSpPr>
        <p:spPr bwMode="auto">
          <a:xfrm>
            <a:off x="2743200" y="3429000"/>
            <a:ext cx="2514600" cy="1752600"/>
          </a:xfrm>
          <a:prstGeom prst="ellipse">
            <a:avLst/>
          </a:prstGeom>
          <a:noFill/>
          <a:ln w="57150">
            <a:solidFill>
              <a:srgbClr val="FF3300"/>
            </a:solidFill>
            <a:round/>
          </a:ln>
        </p:spPr>
        <p:txBody>
          <a:bodyPr wrap="none" anchor="ctr"/>
          <a:lstStyle/>
          <a:p>
            <a:endParaRPr lang="zh-CN" altLang="en-US"/>
          </a:p>
        </p:txBody>
      </p:sp>
      <p:sp>
        <p:nvSpPr>
          <p:cNvPr id="23559" name="Oval 14" descr="白色大理石"/>
          <p:cNvSpPr>
            <a:spLocks noChangeArrowheads="1"/>
          </p:cNvSpPr>
          <p:nvPr/>
        </p:nvSpPr>
        <p:spPr bwMode="auto">
          <a:xfrm>
            <a:off x="4572000" y="3505200"/>
            <a:ext cx="2667000" cy="1600200"/>
          </a:xfrm>
          <a:prstGeom prst="ellipse">
            <a:avLst/>
          </a:prstGeom>
          <a:noFill/>
          <a:ln w="38100">
            <a:solidFill>
              <a:srgbClr val="00FFCC"/>
            </a:solidFill>
            <a:round/>
          </a:ln>
        </p:spPr>
        <p:txBody>
          <a:bodyPr wrap="none" anchor="ctr"/>
          <a:lstStyle/>
          <a:p>
            <a:endParaRPr lang="zh-CN" altLang="en-US"/>
          </a:p>
        </p:txBody>
      </p:sp>
      <p:sp>
        <p:nvSpPr>
          <p:cNvPr id="23560" name="Oval 15" descr="白色大理石"/>
          <p:cNvSpPr>
            <a:spLocks noChangeArrowheads="1"/>
          </p:cNvSpPr>
          <p:nvPr/>
        </p:nvSpPr>
        <p:spPr bwMode="auto">
          <a:xfrm>
            <a:off x="3810000" y="4572000"/>
            <a:ext cx="2667000" cy="1676400"/>
          </a:xfrm>
          <a:prstGeom prst="ellipse">
            <a:avLst/>
          </a:prstGeom>
          <a:noFill/>
          <a:ln w="38100">
            <a:solidFill>
              <a:schemeClr val="tx2"/>
            </a:solidFill>
            <a:round/>
          </a:ln>
        </p:spPr>
        <p:txBody>
          <a:bodyPr wrap="none" anchor="ctr"/>
          <a:lstStyle/>
          <a:p>
            <a:endParaRPr lang="zh-CN" altLang="en-US"/>
          </a:p>
        </p:txBody>
      </p:sp>
      <p:sp>
        <p:nvSpPr>
          <p:cNvPr id="23561" name="Text Box 16" descr="白色大理石"/>
          <p:cNvSpPr txBox="1">
            <a:spLocks noChangeArrowheads="1"/>
          </p:cNvSpPr>
          <p:nvPr/>
        </p:nvSpPr>
        <p:spPr bwMode="auto">
          <a:xfrm>
            <a:off x="4343400" y="2438400"/>
            <a:ext cx="1447800" cy="457200"/>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itchFamily="18" charset="0"/>
              </a:rPr>
              <a:t>访问控制</a:t>
            </a:r>
            <a:endParaRPr kumimoji="1" lang="zh-CN" altLang="en-US" sz="2400">
              <a:latin typeface="Times New Roman" pitchFamily="18" charset="0"/>
            </a:endParaRPr>
          </a:p>
        </p:txBody>
      </p:sp>
      <p:sp>
        <p:nvSpPr>
          <p:cNvPr id="7" name="标题 6"/>
          <p:cNvSpPr>
            <a:spLocks noGrp="1"/>
          </p:cNvSpPr>
          <p:nvPr>
            <p:ph type="title"/>
          </p:nvPr>
        </p:nvSpPr>
        <p:spPr/>
        <p:txBody>
          <a:bodyPr/>
          <a:lstStyle/>
          <a:p>
            <a:r>
              <a:rPr lang="zh-CN" altLang="en-US" smtClean="0"/>
              <a:t>访问控制的一般策略</a:t>
            </a:r>
            <a:endParaRPr lang="zh-CN" altLang="en-US"/>
          </a:p>
        </p:txBody>
      </p:sp>
    </p:spTree>
  </p:cSld>
  <p:clrMapOvr>
    <a:masterClrMapping/>
  </p:clrMapOvr>
  <p:transition spd="slow">
    <p:pull/>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normAutofit/>
          </a:bodyPr>
          <a:lstStyle/>
          <a:p>
            <a:r>
              <a:rPr lang="zh-CN" altLang="en-US" smtClean="0"/>
              <a:t>客体属主自主管理对客体的访问权限</a:t>
            </a:r>
            <a:endParaRPr lang="zh-CN" altLang="en-US" smtClean="0"/>
          </a:p>
          <a:p>
            <a:pPr lvl="1"/>
            <a:r>
              <a:rPr lang="zh-CN" altLang="en-US" smtClean="0"/>
              <a:t>属主自主负责赋予或回收其他主体对客体资源的访问权限</a:t>
            </a:r>
            <a:endParaRPr lang="zh-CN" altLang="en-US" smtClean="0"/>
          </a:p>
          <a:p>
            <a:pPr lvl="1"/>
            <a:r>
              <a:rPr lang="zh-CN" altLang="en-US" smtClean="0"/>
              <a:t>授权主体可以直接或者间接地向其他主体</a:t>
            </a:r>
            <a:r>
              <a:rPr lang="zh-CN" altLang="en-US" smtClean="0">
                <a:solidFill>
                  <a:srgbClr val="CC0000"/>
                </a:solidFill>
              </a:rPr>
              <a:t>转让</a:t>
            </a:r>
            <a:r>
              <a:rPr lang="zh-CN" altLang="en-US" smtClean="0"/>
              <a:t>访问权</a:t>
            </a:r>
            <a:endParaRPr lang="en-US" altLang="zh-CN" smtClean="0"/>
          </a:p>
          <a:p>
            <a:pPr eaLnBrk="1" hangingPunct="1"/>
            <a:r>
              <a:rPr lang="en-US" altLang="zh-CN" smtClean="0"/>
              <a:t>Linux</a:t>
            </a:r>
            <a:r>
              <a:rPr lang="zh-CN" altLang="en-US" smtClean="0"/>
              <a:t>权限管理</a:t>
            </a:r>
            <a:endParaRPr lang="en-US" altLang="zh-CN" smtClean="0"/>
          </a:p>
          <a:p>
            <a:pPr lvl="1"/>
            <a:r>
              <a:rPr lang="en-US" altLang="zh-CN" smtClean="0"/>
              <a:t>-</a:t>
            </a:r>
            <a:r>
              <a:rPr lang="en-US" altLang="zh-CN" u="sng" smtClean="0"/>
              <a:t>rwx</a:t>
            </a:r>
            <a:r>
              <a:rPr lang="en-US" altLang="zh-CN" smtClean="0"/>
              <a:t> </a:t>
            </a:r>
            <a:r>
              <a:rPr lang="en-US" altLang="zh-CN" u="sng" smtClean="0"/>
              <a:t>r-x</a:t>
            </a:r>
            <a:r>
              <a:rPr lang="en-US" altLang="zh-CN" smtClean="0"/>
              <a:t> </a:t>
            </a:r>
            <a:r>
              <a:rPr lang="en-US" altLang="zh-CN" u="sng" smtClean="0"/>
              <a:t>r-x</a:t>
            </a:r>
            <a:endParaRPr lang="en-US" altLang="zh-CN" u="sng" smtClean="0"/>
          </a:p>
          <a:p>
            <a:pPr lvl="1"/>
            <a:r>
              <a:rPr lang="zh-CN" altLang="en-US" smtClean="0"/>
              <a:t>   主   组 其它</a:t>
            </a:r>
            <a:endParaRPr lang="en-US" altLang="zh-CN" smtClean="0"/>
          </a:p>
          <a:p>
            <a:pPr eaLnBrk="1" hangingPunct="1"/>
            <a:r>
              <a:rPr lang="en-US" altLang="zh-CN" smtClean="0"/>
              <a:t>chmod,chown</a:t>
            </a:r>
            <a:endParaRPr lang="zh-CN" altLang="en-US" smtClean="0"/>
          </a:p>
        </p:txBody>
      </p:sp>
      <p:sp>
        <p:nvSpPr>
          <p:cNvPr id="94210" name="Rectangle 2"/>
          <p:cNvSpPr>
            <a:spLocks noGrp="1" noChangeArrowheads="1"/>
          </p:cNvSpPr>
          <p:nvPr>
            <p:ph type="title"/>
          </p:nvPr>
        </p:nvSpPr>
        <p:spPr/>
        <p:txBody>
          <a:bodyPr/>
          <a:lstStyle/>
          <a:p>
            <a:pPr eaLnBrk="1" fontAlgn="auto" hangingPunct="1">
              <a:spcAft>
                <a:spcPts val="0"/>
              </a:spcAft>
              <a:defRPr/>
            </a:pPr>
            <a:r>
              <a:rPr lang="zh-CN" altLang="en-US"/>
              <a:t>自主访问</a:t>
            </a:r>
            <a:r>
              <a:rPr lang="zh-CN" altLang="en-US" smtClean="0"/>
              <a:t>控制（</a:t>
            </a:r>
            <a:r>
              <a:rPr lang="en-US" altLang="zh-CN" smtClean="0"/>
              <a:t>DAC</a:t>
            </a:r>
            <a:r>
              <a:rPr lang="zh-CN" altLang="en-US" smtClean="0"/>
              <a:t>）模型</a:t>
            </a:r>
            <a:endParaRPr lang="zh-CN" altLang="en-US"/>
          </a:p>
        </p:txBody>
      </p:sp>
    </p:spTree>
  </p:cSld>
  <p:clrMapOvr>
    <a:masterClrMapping/>
  </p:clrMapOvr>
  <p:transition spd="slow">
    <p:pull/>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481138"/>
            <a:ext cx="8229600" cy="3376612"/>
          </a:xfrm>
        </p:spPr>
        <p:txBody>
          <a:bodyPr>
            <a:normAutofit fontScale="92500"/>
          </a:bodyPr>
          <a:lstStyle/>
          <a:p>
            <a:pPr>
              <a:defRPr/>
            </a:pPr>
            <a:r>
              <a:rPr lang="zh-CN" altLang="en-US"/>
              <a:t>每个主体和客体分配一个固定的安全级别，只有系统管理员才可以</a:t>
            </a:r>
            <a:r>
              <a:rPr lang="zh-CN" altLang="en-US" smtClean="0"/>
              <a:t>修改</a:t>
            </a:r>
            <a:endParaRPr lang="en-US" altLang="zh-CN" b="1" smtClean="0"/>
          </a:p>
          <a:p>
            <a:pPr lvl="1">
              <a:defRPr/>
            </a:pPr>
            <a:r>
              <a:rPr lang="zh-CN" altLang="en-US" smtClean="0"/>
              <a:t>用户：可信任级别</a:t>
            </a:r>
            <a:endParaRPr lang="en-US" altLang="zh-CN" smtClean="0"/>
          </a:p>
          <a:p>
            <a:pPr lvl="1">
              <a:defRPr/>
            </a:pPr>
            <a:r>
              <a:rPr lang="zh-CN" altLang="en-US" smtClean="0"/>
              <a:t>信息：敏感程度</a:t>
            </a:r>
            <a:endParaRPr lang="en-US" altLang="zh-CN" smtClean="0"/>
          </a:p>
          <a:p>
            <a:pPr lvl="1">
              <a:defRPr/>
            </a:pPr>
            <a:r>
              <a:rPr lang="zh-CN" altLang="en-US" smtClean="0"/>
              <a:t>绝密、机密、秘密、无密</a:t>
            </a:r>
            <a:endParaRPr lang="en-US" altLang="zh-CN" smtClean="0"/>
          </a:p>
          <a:p>
            <a:pPr eaLnBrk="1" hangingPunct="1">
              <a:defRPr/>
            </a:pPr>
            <a:r>
              <a:rPr lang="zh-CN" altLang="en-US" smtClean="0"/>
              <a:t>依据主体和客体的安全级别决定是否允许访问</a:t>
            </a:r>
            <a:endParaRPr lang="en-US" altLang="zh-CN" smtClean="0"/>
          </a:p>
          <a:p>
            <a:pPr eaLnBrk="1" hangingPunct="1">
              <a:defRPr/>
            </a:pPr>
            <a:r>
              <a:rPr lang="zh-CN" altLang="en-US" smtClean="0"/>
              <a:t>主要用于多层次安全级别的军事应用中</a:t>
            </a:r>
            <a:endParaRPr lang="zh-CN" altLang="en-US" smtClean="0"/>
          </a:p>
        </p:txBody>
      </p:sp>
      <p:sp>
        <p:nvSpPr>
          <p:cNvPr id="82946" name="Rectangle 2"/>
          <p:cNvSpPr>
            <a:spLocks noGrp="1" noChangeArrowheads="1"/>
          </p:cNvSpPr>
          <p:nvPr>
            <p:ph type="title"/>
          </p:nvPr>
        </p:nvSpPr>
        <p:spPr/>
        <p:txBody>
          <a:bodyPr/>
          <a:lstStyle/>
          <a:p>
            <a:pPr eaLnBrk="1" fontAlgn="auto" hangingPunct="1">
              <a:spcAft>
                <a:spcPts val="0"/>
              </a:spcAft>
              <a:defRPr/>
            </a:pPr>
            <a:r>
              <a:rPr lang="zh-CN" altLang="en-US"/>
              <a:t>强制访问控制模型</a:t>
            </a:r>
            <a:endParaRPr lang="zh-CN" altLang="en-US"/>
          </a:p>
        </p:txBody>
      </p:sp>
      <p:pic>
        <p:nvPicPr>
          <p:cNvPr id="26628" name="Picture 4" descr="200712318112321677801"/>
          <p:cNvPicPr>
            <a:picLocks noChangeAspect="1" noChangeArrowheads="1"/>
          </p:cNvPicPr>
          <p:nvPr/>
        </p:nvPicPr>
        <p:blipFill>
          <a:blip r:embed="rId1"/>
          <a:srcRect/>
          <a:stretch>
            <a:fillRect/>
          </a:stretch>
        </p:blipFill>
        <p:spPr bwMode="auto">
          <a:xfrm>
            <a:off x="642938" y="4841875"/>
            <a:ext cx="7634287" cy="2016125"/>
          </a:xfrm>
          <a:prstGeom prst="rect">
            <a:avLst/>
          </a:prstGeom>
          <a:noFill/>
          <a:ln w="9525">
            <a:noFill/>
            <a:miter lim="800000"/>
            <a:headEnd/>
            <a:tailEnd/>
          </a:ln>
        </p:spPr>
      </p:pic>
    </p:spTree>
  </p:cSld>
  <p:clrMapOvr>
    <a:masterClrMapping/>
  </p:clrMapOvr>
  <p:transition spd="slow">
    <p:pull/>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457200" y="1481329"/>
            <a:ext cx="8229600" cy="1660036"/>
          </a:xfrm>
        </p:spPr>
        <p:txBody>
          <a:bodyPr>
            <a:normAutofit fontScale="92500" lnSpcReduction="20000"/>
          </a:bodyPr>
          <a:lstStyle/>
          <a:p>
            <a:r>
              <a:rPr lang="zh-CN" altLang="en-US" smtClean="0"/>
              <a:t>依据主体和客体的安全级别，</a:t>
            </a:r>
            <a:r>
              <a:rPr lang="en-US" altLang="zh-CN" smtClean="0"/>
              <a:t>MAC</a:t>
            </a:r>
            <a:r>
              <a:rPr lang="zh-CN" altLang="en-US" smtClean="0"/>
              <a:t>中主体对客体的访问有四种方式：</a:t>
            </a:r>
            <a:endParaRPr lang="en-US" altLang="zh-CN" smtClean="0"/>
          </a:p>
          <a:p>
            <a:pPr lvl="1"/>
            <a:r>
              <a:rPr lang="zh-CN" altLang="en-US"/>
              <a:t>下</a:t>
            </a:r>
            <a:r>
              <a:rPr lang="zh-CN" altLang="en-US" smtClean="0"/>
              <a:t>读</a:t>
            </a:r>
            <a:r>
              <a:rPr lang="en-US" altLang="zh-CN" smtClean="0"/>
              <a:t>/</a:t>
            </a:r>
            <a:r>
              <a:rPr lang="zh-CN" altLang="en-US" smtClean="0"/>
              <a:t>上写</a:t>
            </a:r>
            <a:endParaRPr lang="en-US" altLang="zh-CN" smtClean="0"/>
          </a:p>
          <a:p>
            <a:pPr lvl="1"/>
            <a:r>
              <a:rPr lang="zh-CN" altLang="en-US"/>
              <a:t>上</a:t>
            </a:r>
            <a:r>
              <a:rPr lang="zh-CN" altLang="en-US" smtClean="0"/>
              <a:t>读</a:t>
            </a:r>
            <a:r>
              <a:rPr lang="en-US" altLang="zh-CN" smtClean="0"/>
              <a:t>/</a:t>
            </a:r>
            <a:r>
              <a:rPr lang="zh-CN" altLang="en-US" smtClean="0"/>
              <a:t>下写</a:t>
            </a:r>
            <a:endParaRPr lang="zh-CN" altLang="en-US" smtClean="0"/>
          </a:p>
        </p:txBody>
      </p:sp>
      <p:sp>
        <p:nvSpPr>
          <p:cNvPr id="83970" name="Rectangle 2"/>
          <p:cNvSpPr>
            <a:spLocks noGrp="1" noChangeArrowheads="1"/>
          </p:cNvSpPr>
          <p:nvPr>
            <p:ph type="title"/>
          </p:nvPr>
        </p:nvSpPr>
        <p:spPr/>
        <p:txBody>
          <a:bodyPr/>
          <a:lstStyle/>
          <a:p>
            <a:r>
              <a:rPr lang="zh-CN" altLang="en-US" smtClean="0"/>
              <a:t>强制访问控制</a:t>
            </a:r>
            <a:endParaRPr lang="zh-CN" altLang="en-US"/>
          </a:p>
        </p:txBody>
      </p:sp>
      <p:grpSp>
        <p:nvGrpSpPr>
          <p:cNvPr id="6" name="Group 9"/>
          <p:cNvGrpSpPr/>
          <p:nvPr/>
        </p:nvGrpSpPr>
        <p:grpSpPr bwMode="auto">
          <a:xfrm>
            <a:off x="3708400" y="3068339"/>
            <a:ext cx="1511300" cy="3384550"/>
            <a:chOff x="1837" y="1298"/>
            <a:chExt cx="952" cy="2132"/>
          </a:xfrm>
        </p:grpSpPr>
        <p:sp>
          <p:nvSpPr>
            <p:cNvPr id="7" name="Rectangle 4"/>
            <p:cNvSpPr>
              <a:spLocks noChangeArrowheads="1"/>
            </p:cNvSpPr>
            <p:nvPr/>
          </p:nvSpPr>
          <p:spPr bwMode="auto">
            <a:xfrm>
              <a:off x="1837" y="129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绝密级</a:t>
              </a:r>
              <a:endParaRPr lang="zh-CN" altLang="en-US" b="1">
                <a:ea typeface="楷体_GB2312" pitchFamily="49" charset="-122"/>
              </a:endParaRPr>
            </a:p>
          </p:txBody>
        </p:sp>
        <p:sp>
          <p:nvSpPr>
            <p:cNvPr id="8" name="Rectangle 6"/>
            <p:cNvSpPr>
              <a:spLocks noChangeArrowheads="1"/>
            </p:cNvSpPr>
            <p:nvPr/>
          </p:nvSpPr>
          <p:spPr bwMode="auto">
            <a:xfrm>
              <a:off x="1837" y="188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机密级</a:t>
              </a:r>
              <a:endParaRPr lang="zh-CN" altLang="en-US" b="1">
                <a:ea typeface="楷体_GB2312" pitchFamily="49" charset="-122"/>
              </a:endParaRPr>
            </a:p>
          </p:txBody>
        </p:sp>
        <p:sp>
          <p:nvSpPr>
            <p:cNvPr id="9" name="Rectangle 7"/>
            <p:cNvSpPr>
              <a:spLocks noChangeArrowheads="1"/>
            </p:cNvSpPr>
            <p:nvPr/>
          </p:nvSpPr>
          <p:spPr bwMode="auto">
            <a:xfrm>
              <a:off x="1837" y="247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秘密级</a:t>
              </a:r>
              <a:endParaRPr lang="zh-CN" altLang="en-US" b="1">
                <a:ea typeface="楷体_GB2312" pitchFamily="49" charset="-122"/>
              </a:endParaRPr>
            </a:p>
          </p:txBody>
        </p:sp>
        <p:sp>
          <p:nvSpPr>
            <p:cNvPr id="10" name="Rectangle 8"/>
            <p:cNvSpPr>
              <a:spLocks noChangeArrowheads="1"/>
            </p:cNvSpPr>
            <p:nvPr/>
          </p:nvSpPr>
          <p:spPr bwMode="auto">
            <a:xfrm>
              <a:off x="1837" y="3067"/>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无密级</a:t>
              </a:r>
              <a:endParaRPr lang="zh-CN" altLang="en-US" b="1">
                <a:ea typeface="楷体_GB2312" pitchFamily="49" charset="-122"/>
              </a:endParaRPr>
            </a:p>
          </p:txBody>
        </p:sp>
      </p:grpSp>
      <p:grpSp>
        <p:nvGrpSpPr>
          <p:cNvPr id="11" name="Group 20"/>
          <p:cNvGrpSpPr/>
          <p:nvPr/>
        </p:nvGrpSpPr>
        <p:grpSpPr bwMode="auto">
          <a:xfrm>
            <a:off x="1835794" y="2924944"/>
            <a:ext cx="1857375" cy="3455988"/>
            <a:chOff x="1066" y="1344"/>
            <a:chExt cx="1170" cy="2177"/>
          </a:xfrm>
          <a:solidFill>
            <a:schemeClr val="bg1"/>
          </a:solidFill>
        </p:grpSpPr>
        <p:sp>
          <p:nvSpPr>
            <p:cNvPr id="12" name="Line 10"/>
            <p:cNvSpPr>
              <a:spLocks noChangeShapeType="1"/>
            </p:cNvSpPr>
            <p:nvPr/>
          </p:nvSpPr>
          <p:spPr bwMode="auto">
            <a:xfrm flipV="1">
              <a:off x="1474" y="1344"/>
              <a:ext cx="0" cy="2177"/>
            </a:xfrm>
            <a:prstGeom prst="line">
              <a:avLst/>
            </a:prstGeom>
            <a:grpFill/>
            <a:ln w="50800">
              <a:solidFill>
                <a:schemeClr val="tx1"/>
              </a:solidFill>
              <a:prstDash val="dash"/>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1882" y="1434"/>
              <a:ext cx="0" cy="2087"/>
            </a:xfrm>
            <a:prstGeom prst="line">
              <a:avLst/>
            </a:prstGeom>
            <a:grpFill/>
            <a:ln w="50800">
              <a:solidFill>
                <a:srgbClr val="FF0000"/>
              </a:solidFill>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2"/>
            <p:cNvSpPr txBox="1">
              <a:spLocks noChangeArrowheads="1"/>
            </p:cNvSpPr>
            <p:nvPr/>
          </p:nvSpPr>
          <p:spPr bwMode="auto">
            <a:xfrm>
              <a:off x="1928" y="160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endParaRPr lang="zh-CN" altLang="en-US" b="1">
                <a:solidFill>
                  <a:srgbClr val="FF3300"/>
                </a:solidFill>
                <a:ea typeface="楷体_GB2312" pitchFamily="49" charset="-122"/>
              </a:endParaRPr>
            </a:p>
          </p:txBody>
        </p:sp>
        <p:sp>
          <p:nvSpPr>
            <p:cNvPr id="15" name="Text Box 13"/>
            <p:cNvSpPr txBox="1">
              <a:spLocks noChangeArrowheads="1"/>
            </p:cNvSpPr>
            <p:nvPr/>
          </p:nvSpPr>
          <p:spPr bwMode="auto">
            <a:xfrm>
              <a:off x="1066" y="301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endParaRPr lang="zh-CN" altLang="en-US" b="1">
                <a:ea typeface="楷体_GB2312" pitchFamily="49" charset="-122"/>
              </a:endParaRPr>
            </a:p>
          </p:txBody>
        </p:sp>
      </p:grpSp>
      <p:grpSp>
        <p:nvGrpSpPr>
          <p:cNvPr id="17" name="Group 21"/>
          <p:cNvGrpSpPr/>
          <p:nvPr/>
        </p:nvGrpSpPr>
        <p:grpSpPr bwMode="auto">
          <a:xfrm>
            <a:off x="5508624" y="2997969"/>
            <a:ext cx="1857375" cy="3527426"/>
            <a:chOff x="3470" y="1344"/>
            <a:chExt cx="1170" cy="2222"/>
          </a:xfrm>
        </p:grpSpPr>
        <p:sp>
          <p:nvSpPr>
            <p:cNvPr id="18" name="Line 15"/>
            <p:cNvSpPr>
              <a:spLocks noChangeShapeType="1"/>
            </p:cNvSpPr>
            <p:nvPr/>
          </p:nvSpPr>
          <p:spPr bwMode="auto">
            <a:xfrm flipV="1">
              <a:off x="3809" y="1434"/>
              <a:ext cx="0" cy="2041"/>
            </a:xfrm>
            <a:prstGeom prst="line">
              <a:avLst/>
            </a:prstGeom>
            <a:noFill/>
            <a:ln w="50800">
              <a:solidFill>
                <a:srgbClr val="FF3300"/>
              </a:solidFill>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4217" y="1389"/>
              <a:ext cx="0" cy="2177"/>
            </a:xfrm>
            <a:prstGeom prst="line">
              <a:avLst/>
            </a:prstGeom>
            <a:noFill/>
            <a:ln w="50800">
              <a:solidFill>
                <a:schemeClr val="tx1"/>
              </a:solidFill>
              <a:prstDash val="dash"/>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7"/>
            <p:cNvSpPr txBox="1">
              <a:spLocks noChangeArrowheads="1"/>
            </p:cNvSpPr>
            <p:nvPr/>
          </p:nvSpPr>
          <p:spPr bwMode="auto">
            <a:xfrm>
              <a:off x="3470" y="28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endParaRPr lang="zh-CN" altLang="en-US" b="1">
                <a:ea typeface="楷体_GB2312" pitchFamily="49" charset="-122"/>
              </a:endParaRPr>
            </a:p>
          </p:txBody>
        </p:sp>
        <p:sp>
          <p:nvSpPr>
            <p:cNvPr id="21"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endParaRPr lang="zh-CN" altLang="en-US" b="1">
                <a:solidFill>
                  <a:srgbClr val="FF3300"/>
                </a:solidFill>
                <a:ea typeface="楷体_GB2312" pitchFamily="49" charset="-122"/>
              </a:endParaRPr>
            </a:p>
          </p:txBody>
        </p:sp>
      </p:grpSp>
      <p:sp>
        <p:nvSpPr>
          <p:cNvPr id="23" name="Text Box 20"/>
          <p:cNvSpPr txBox="1">
            <a:spLocks noChangeArrowheads="1"/>
          </p:cNvSpPr>
          <p:nvPr/>
        </p:nvSpPr>
        <p:spPr bwMode="auto">
          <a:xfrm>
            <a:off x="2699792" y="2353357"/>
            <a:ext cx="6238850" cy="461665"/>
          </a:xfrm>
          <a:prstGeom prst="rect">
            <a:avLst/>
          </a:prstGeom>
          <a:solidFill>
            <a:srgbClr val="FFFF00"/>
          </a:solidFill>
          <a:ln w="9525">
            <a:noFill/>
            <a:miter lim="800000"/>
          </a:ln>
        </p:spPr>
        <p:txBody>
          <a:bodyPr wrap="square">
            <a:spAutoFit/>
          </a:bodyPr>
          <a:lstStyle/>
          <a:p>
            <a:pPr eaLnBrk="1" hangingPunct="1">
              <a:spcBef>
                <a:spcPct val="50000"/>
              </a:spcBef>
            </a:pPr>
            <a:r>
              <a:rPr kumimoji="1" lang="zh-CN" altLang="en-US" sz="2400" b="1" smtClean="0">
                <a:solidFill>
                  <a:srgbClr val="000066"/>
                </a:solidFill>
                <a:latin typeface="Times New Roman" pitchFamily="18" charset="0"/>
              </a:rPr>
              <a:t>读</a:t>
            </a:r>
            <a:r>
              <a:rPr kumimoji="1" lang="en-US" altLang="zh-CN" sz="2400" b="1" smtClean="0">
                <a:solidFill>
                  <a:srgbClr val="000066"/>
                </a:solidFill>
                <a:latin typeface="Times New Roman" pitchFamily="18" charset="0"/>
              </a:rPr>
              <a:t>/</a:t>
            </a:r>
            <a:r>
              <a:rPr kumimoji="1" lang="zh-CN" altLang="en-US" sz="2400" b="1" smtClean="0">
                <a:solidFill>
                  <a:srgbClr val="000066"/>
                </a:solidFill>
                <a:latin typeface="Times New Roman" pitchFamily="18" charset="0"/>
              </a:rPr>
              <a:t>写代表信息流动方向，如“生产者</a:t>
            </a:r>
            <a:r>
              <a:rPr kumimoji="1" lang="en-US" altLang="zh-CN" sz="2400" b="1" smtClean="0">
                <a:solidFill>
                  <a:srgbClr val="000066"/>
                </a:solidFill>
                <a:latin typeface="Times New Roman" pitchFamily="18" charset="0"/>
              </a:rPr>
              <a:t>/</a:t>
            </a:r>
            <a:r>
              <a:rPr kumimoji="1" lang="zh-CN" altLang="en-US" sz="2400" b="1" smtClean="0">
                <a:solidFill>
                  <a:srgbClr val="000066"/>
                </a:solidFill>
                <a:latin typeface="Times New Roman" pitchFamily="18" charset="0"/>
              </a:rPr>
              <a:t>消费者”</a:t>
            </a:r>
            <a:endParaRPr kumimoji="1" lang="zh-CN" altLang="en-US" sz="2400" b="1" dirty="0">
              <a:solidFill>
                <a:srgbClr val="000066"/>
              </a:solidFill>
              <a:latin typeface="Times New Roman" pitchFamily="18" charset="0"/>
            </a:endParaRPr>
          </a:p>
        </p:txBody>
      </p:sp>
      <p:sp>
        <p:nvSpPr>
          <p:cNvPr id="22" name="Text Box 20"/>
          <p:cNvSpPr txBox="1">
            <a:spLocks noChangeArrowheads="1"/>
          </p:cNvSpPr>
          <p:nvPr/>
        </p:nvSpPr>
        <p:spPr bwMode="auto">
          <a:xfrm>
            <a:off x="872713" y="6216898"/>
            <a:ext cx="6238850" cy="461665"/>
          </a:xfrm>
          <a:prstGeom prst="rect">
            <a:avLst/>
          </a:prstGeom>
          <a:solidFill>
            <a:srgbClr val="FFFF00"/>
          </a:solidFill>
          <a:ln w="9525">
            <a:noFill/>
            <a:miter lim="800000"/>
          </a:ln>
        </p:spPr>
        <p:txBody>
          <a:bodyPr wrap="square">
            <a:spAutoFit/>
          </a:bodyPr>
          <a:lstStyle/>
          <a:p>
            <a:pPr eaLnBrk="1" hangingPunct="1">
              <a:spcBef>
                <a:spcPct val="50000"/>
              </a:spcBef>
            </a:pPr>
            <a:r>
              <a:rPr kumimoji="1" lang="zh-CN" altLang="en-US" sz="2400" b="1" smtClean="0">
                <a:solidFill>
                  <a:srgbClr val="000066"/>
                </a:solidFill>
                <a:latin typeface="Times New Roman" pitchFamily="18" charset="0"/>
              </a:rPr>
              <a:t>“上</a:t>
            </a:r>
            <a:r>
              <a:rPr kumimoji="1" lang="en-US" altLang="zh-CN" sz="2400" b="1" smtClean="0">
                <a:solidFill>
                  <a:srgbClr val="000066"/>
                </a:solidFill>
                <a:latin typeface="Times New Roman" pitchFamily="18" charset="0"/>
              </a:rPr>
              <a:t>/</a:t>
            </a:r>
            <a:r>
              <a:rPr kumimoji="1" lang="zh-CN" altLang="en-US" sz="2400" b="1" smtClean="0">
                <a:solidFill>
                  <a:srgbClr val="000066"/>
                </a:solidFill>
                <a:latin typeface="Times New Roman" pitchFamily="18" charset="0"/>
              </a:rPr>
              <a:t>下”：方向，有些资料反过来表达</a:t>
            </a:r>
            <a:endParaRPr kumimoji="1" lang="zh-CN" altLang="en-US" sz="2400" b="1" dirty="0">
              <a:solidFill>
                <a:srgbClr val="000066"/>
              </a:solidFill>
              <a:latin typeface="Times New Roman"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normAutofit/>
          </a:bodyPr>
          <a:lstStyle/>
          <a:p>
            <a:pPr eaLnBrk="1" hangingPunct="1"/>
            <a:r>
              <a:rPr lang="zh-CN" altLang="en-US" smtClean="0"/>
              <a:t>从信息流动的角度</a:t>
            </a:r>
            <a:endParaRPr lang="en-US" altLang="zh-CN" smtClean="0"/>
          </a:p>
          <a:p>
            <a:pPr lvl="1"/>
            <a:r>
              <a:rPr lang="zh-CN" altLang="en-US" smtClean="0"/>
              <a:t>中断、截取、修改、捏造</a:t>
            </a:r>
            <a:endParaRPr lang="en-US" altLang="zh-CN" smtClean="0"/>
          </a:p>
          <a:p>
            <a:pPr eaLnBrk="1" hangingPunct="1"/>
            <a:r>
              <a:rPr lang="zh-CN" altLang="en-US" smtClean="0"/>
              <a:t>从威胁的来源看可分为</a:t>
            </a:r>
            <a:endParaRPr lang="en-US" altLang="zh-CN" smtClean="0"/>
          </a:p>
          <a:p>
            <a:pPr lvl="1" eaLnBrk="1" hangingPunct="1"/>
            <a:r>
              <a:rPr lang="zh-CN" altLang="en-US" smtClean="0"/>
              <a:t>内部威胁和外部威胁 。</a:t>
            </a:r>
            <a:endParaRPr lang="en-US" altLang="zh-CN" smtClean="0"/>
          </a:p>
          <a:p>
            <a:pPr lvl="1" eaLnBrk="1" hangingPunct="1"/>
            <a:r>
              <a:rPr lang="zh-CN" altLang="en-US" smtClean="0"/>
              <a:t>自然和人为两类。</a:t>
            </a:r>
            <a:endParaRPr lang="zh-CN" altLang="en-US" smtClean="0"/>
          </a:p>
          <a:p>
            <a:pPr eaLnBrk="1" hangingPunct="1"/>
            <a:r>
              <a:rPr lang="zh-CN" altLang="en-US" smtClean="0"/>
              <a:t>从攻击者的行为上看可以分成</a:t>
            </a:r>
            <a:endParaRPr lang="en-US" altLang="zh-CN" smtClean="0"/>
          </a:p>
          <a:p>
            <a:pPr lvl="1" eaLnBrk="1" hangingPunct="1"/>
            <a:r>
              <a:rPr lang="zh-CN" altLang="en-US" smtClean="0"/>
              <a:t>主动威胁和被动威胁</a:t>
            </a:r>
            <a:endParaRPr lang="zh-CN" altLang="en-US" smtClean="0"/>
          </a:p>
          <a:p>
            <a:pPr eaLnBrk="1" hangingPunct="1"/>
            <a:r>
              <a:rPr lang="zh-CN" altLang="en-US" smtClean="0"/>
              <a:t>从威胁的动机上看分为</a:t>
            </a:r>
            <a:endParaRPr lang="en-US" altLang="zh-CN" smtClean="0"/>
          </a:p>
          <a:p>
            <a:pPr lvl="1" eaLnBrk="1" hangingPunct="1"/>
            <a:r>
              <a:rPr lang="zh-CN" altLang="en-US" smtClean="0"/>
              <a:t>偶发性威胁与故意性威胁</a:t>
            </a:r>
            <a:endParaRPr lang="zh-CN" altLang="en-US" smtClean="0"/>
          </a:p>
          <a:p>
            <a:pPr lvl="2" eaLnBrk="1" hangingPunct="1">
              <a:lnSpc>
                <a:spcPct val="80000"/>
              </a:lnSpc>
            </a:pPr>
            <a:endParaRPr lang="zh-CN" altLang="en-US" sz="2800" smtClean="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smtClean="0"/>
              <a:t>安全威胁分类 </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normAutofit/>
          </a:bodyPr>
          <a:lstStyle/>
          <a:p>
            <a:r>
              <a:rPr lang="zh-CN" altLang="en-US" dirty="0" smtClean="0"/>
              <a:t>向下读（</a:t>
            </a:r>
            <a:r>
              <a:rPr lang="en-US" altLang="zh-CN" dirty="0" smtClean="0"/>
              <a:t>Read Down</a:t>
            </a:r>
            <a:r>
              <a:rPr lang="zh-CN" altLang="en-US" dirty="0" smtClean="0"/>
              <a:t>，</a:t>
            </a:r>
            <a:r>
              <a:rPr lang="en-US" altLang="zh-CN" dirty="0" err="1" smtClean="0"/>
              <a:t>rd</a:t>
            </a:r>
            <a:r>
              <a:rPr lang="zh-CN" altLang="en-US" dirty="0" smtClean="0"/>
              <a:t>）</a:t>
            </a:r>
            <a:endParaRPr lang="zh-CN" altLang="en-US" dirty="0" smtClean="0"/>
          </a:p>
          <a:p>
            <a:pPr lvl="1"/>
            <a:r>
              <a:rPr lang="zh-CN" altLang="en-US" dirty="0" smtClean="0"/>
              <a:t>主体高于客体时允许读</a:t>
            </a:r>
            <a:endParaRPr lang="en-US" altLang="zh-CN" dirty="0" smtClean="0"/>
          </a:p>
          <a:p>
            <a:pPr lvl="1"/>
            <a:r>
              <a:rPr lang="zh-CN" altLang="en-US" dirty="0" smtClean="0"/>
              <a:t>低级别用户不能读高敏感度的信息</a:t>
            </a:r>
            <a:endParaRPr lang="zh-CN" altLang="en-US" dirty="0" smtClean="0"/>
          </a:p>
          <a:p>
            <a:r>
              <a:rPr lang="zh-CN" altLang="en-US" dirty="0" smtClean="0"/>
              <a:t>向上写（</a:t>
            </a:r>
            <a:r>
              <a:rPr lang="en-US" altLang="zh-CN" dirty="0" smtClean="0"/>
              <a:t>Write Up</a:t>
            </a:r>
            <a:r>
              <a:rPr lang="zh-CN" altLang="en-US" dirty="0" smtClean="0"/>
              <a:t>，</a:t>
            </a:r>
            <a:r>
              <a:rPr lang="en-US" altLang="zh-CN" dirty="0" err="1" smtClean="0"/>
              <a:t>wr</a:t>
            </a:r>
            <a:r>
              <a:rPr lang="zh-CN" altLang="en-US" dirty="0" smtClean="0"/>
              <a:t>）</a:t>
            </a:r>
            <a:endParaRPr lang="zh-CN" altLang="en-US" dirty="0" smtClean="0"/>
          </a:p>
          <a:p>
            <a:pPr lvl="1"/>
            <a:r>
              <a:rPr lang="zh-CN" altLang="en-US" dirty="0" smtClean="0"/>
              <a:t>主体低于客体时允许写</a:t>
            </a:r>
            <a:endParaRPr lang="en-US" altLang="zh-CN" dirty="0" smtClean="0"/>
          </a:p>
          <a:p>
            <a:pPr lvl="1"/>
            <a:r>
              <a:rPr lang="zh-CN" altLang="en-US" dirty="0" smtClean="0"/>
              <a:t>不允许高敏感度的信息写入低敏感度区域</a:t>
            </a:r>
            <a:endParaRPr lang="en-US" altLang="zh-CN" dirty="0" smtClean="0"/>
          </a:p>
          <a:p>
            <a:r>
              <a:rPr lang="zh-CN" altLang="en-US" dirty="0" smtClean="0"/>
              <a:t>保证数据机密性</a:t>
            </a:r>
            <a:endParaRPr lang="zh-CN" altLang="en-US" dirty="0" smtClean="0"/>
          </a:p>
          <a:p>
            <a:pPr lvl="1"/>
            <a:r>
              <a:rPr lang="zh-CN" altLang="en-US" dirty="0" smtClean="0"/>
              <a:t>信息流只能从低级别流向高级别</a:t>
            </a:r>
            <a:endParaRPr lang="en-US" altLang="zh-CN" dirty="0" smtClean="0"/>
          </a:p>
          <a:p>
            <a:pPr lvl="1"/>
            <a:r>
              <a:rPr lang="zh-CN" altLang="en-US" dirty="0" smtClean="0"/>
              <a:t>如，下级向上级汇报工作或情况</a:t>
            </a:r>
            <a:endParaRPr lang="zh-CN" altLang="en-US" dirty="0"/>
          </a:p>
          <a:p>
            <a:pPr lvl="1"/>
            <a:endParaRPr lang="en-US" altLang="zh-CN" dirty="0" smtClean="0"/>
          </a:p>
        </p:txBody>
      </p:sp>
      <p:sp>
        <p:nvSpPr>
          <p:cNvPr id="83970" name="Rectangle 2"/>
          <p:cNvSpPr>
            <a:spLocks noGrp="1" noChangeArrowheads="1"/>
          </p:cNvSpPr>
          <p:nvPr>
            <p:ph type="title"/>
          </p:nvPr>
        </p:nvSpPr>
        <p:spPr/>
        <p:txBody>
          <a:bodyPr>
            <a:normAutofit/>
          </a:bodyPr>
          <a:lstStyle/>
          <a:p>
            <a:r>
              <a:rPr lang="zh-CN" altLang="en-US" smtClean="0"/>
              <a:t>强制</a:t>
            </a:r>
            <a:r>
              <a:rPr lang="zh-CN" altLang="en-US"/>
              <a:t>访问</a:t>
            </a:r>
            <a:r>
              <a:rPr lang="zh-CN" altLang="en-US" smtClean="0"/>
              <a:t>控制</a:t>
            </a:r>
            <a:r>
              <a:rPr lang="en-US" altLang="zh-CN"/>
              <a:t>——</a:t>
            </a:r>
            <a:r>
              <a:rPr lang="zh-CN" altLang="en-US" smtClean="0"/>
              <a:t>下</a:t>
            </a:r>
            <a:r>
              <a:rPr lang="zh-CN" altLang="en-US"/>
              <a:t>读</a:t>
            </a:r>
            <a:r>
              <a:rPr lang="en-US" altLang="zh-CN"/>
              <a:t>/</a:t>
            </a:r>
            <a:r>
              <a:rPr lang="zh-CN" altLang="en-US"/>
              <a:t>上</a:t>
            </a:r>
            <a:r>
              <a:rPr lang="zh-CN" altLang="en-US" smtClean="0"/>
              <a:t>写</a:t>
            </a:r>
            <a:endParaRPr lang="zh-CN" altLang="en-US"/>
          </a:p>
        </p:txBody>
      </p:sp>
      <p:grpSp>
        <p:nvGrpSpPr>
          <p:cNvPr id="4" name="Group 20"/>
          <p:cNvGrpSpPr/>
          <p:nvPr/>
        </p:nvGrpSpPr>
        <p:grpSpPr bwMode="auto">
          <a:xfrm>
            <a:off x="7092280" y="548680"/>
            <a:ext cx="1857375" cy="3455988"/>
            <a:chOff x="1066" y="1344"/>
            <a:chExt cx="1170" cy="2177"/>
          </a:xfrm>
          <a:solidFill>
            <a:schemeClr val="bg1"/>
          </a:solidFill>
        </p:grpSpPr>
        <p:sp>
          <p:nvSpPr>
            <p:cNvPr id="5" name="Line 10"/>
            <p:cNvSpPr>
              <a:spLocks noChangeShapeType="1"/>
            </p:cNvSpPr>
            <p:nvPr/>
          </p:nvSpPr>
          <p:spPr bwMode="auto">
            <a:xfrm flipV="1">
              <a:off x="1474" y="1344"/>
              <a:ext cx="0" cy="2177"/>
            </a:xfrm>
            <a:prstGeom prst="line">
              <a:avLst/>
            </a:prstGeom>
            <a:grpFill/>
            <a:ln w="50800">
              <a:solidFill>
                <a:schemeClr val="tx1"/>
              </a:solidFill>
              <a:prstDash val="dash"/>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1"/>
            <p:cNvSpPr>
              <a:spLocks noChangeShapeType="1"/>
            </p:cNvSpPr>
            <p:nvPr/>
          </p:nvSpPr>
          <p:spPr bwMode="auto">
            <a:xfrm>
              <a:off x="1882" y="1434"/>
              <a:ext cx="0" cy="2087"/>
            </a:xfrm>
            <a:prstGeom prst="line">
              <a:avLst/>
            </a:prstGeom>
            <a:grpFill/>
            <a:ln w="50800">
              <a:solidFill>
                <a:srgbClr val="FF0000"/>
              </a:solidFill>
              <a:round/>
              <a:headEnd type="triangle"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12"/>
            <p:cNvSpPr txBox="1">
              <a:spLocks noChangeArrowheads="1"/>
            </p:cNvSpPr>
            <p:nvPr/>
          </p:nvSpPr>
          <p:spPr bwMode="auto">
            <a:xfrm>
              <a:off x="1928" y="160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endParaRPr lang="zh-CN" altLang="en-US" b="1">
                <a:solidFill>
                  <a:srgbClr val="FF3300"/>
                </a:solidFill>
                <a:ea typeface="楷体_GB2312" pitchFamily="49" charset="-122"/>
              </a:endParaRPr>
            </a:p>
          </p:txBody>
        </p:sp>
        <p:sp>
          <p:nvSpPr>
            <p:cNvPr id="8" name="Text Box 13"/>
            <p:cNvSpPr txBox="1">
              <a:spLocks noChangeArrowheads="1"/>
            </p:cNvSpPr>
            <p:nvPr/>
          </p:nvSpPr>
          <p:spPr bwMode="auto">
            <a:xfrm>
              <a:off x="1066" y="301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endParaRPr lang="zh-CN" altLang="en-US" b="1">
                <a:ea typeface="楷体_GB2312" pitchFamily="49"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3971">
                                            <p:txEl>
                                              <p:pRg st="0" end="0"/>
                                            </p:txEl>
                                          </p:spTgt>
                                        </p:tgtEl>
                                        <p:attrNameLst>
                                          <p:attrName>style.visibility</p:attrName>
                                        </p:attrNameLst>
                                      </p:cBhvr>
                                      <p:to>
                                        <p:strVal val="visible"/>
                                      </p:to>
                                    </p:set>
                                    <p:animEffect transition="in" filter="fade">
                                      <p:cBhvr>
                                        <p:cTn id="13" dur="500"/>
                                        <p:tgtEl>
                                          <p:spTgt spid="839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3971">
                                            <p:txEl>
                                              <p:pRg st="1" end="1"/>
                                            </p:txEl>
                                          </p:spTgt>
                                        </p:tgtEl>
                                        <p:attrNameLst>
                                          <p:attrName>style.visibility</p:attrName>
                                        </p:attrNameLst>
                                      </p:cBhvr>
                                      <p:to>
                                        <p:strVal val="visible"/>
                                      </p:to>
                                    </p:set>
                                    <p:animEffect transition="in" filter="fade">
                                      <p:cBhvr>
                                        <p:cTn id="18" dur="500"/>
                                        <p:tgtEl>
                                          <p:spTgt spid="8397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3971">
                                            <p:txEl>
                                              <p:pRg st="2" end="2"/>
                                            </p:txEl>
                                          </p:spTgt>
                                        </p:tgtEl>
                                        <p:attrNameLst>
                                          <p:attrName>style.visibility</p:attrName>
                                        </p:attrNameLst>
                                      </p:cBhvr>
                                      <p:to>
                                        <p:strVal val="visible"/>
                                      </p:to>
                                    </p:set>
                                    <p:animEffect transition="in" filter="fade">
                                      <p:cBhvr>
                                        <p:cTn id="23" dur="500"/>
                                        <p:tgtEl>
                                          <p:spTgt spid="839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971">
                                            <p:txEl>
                                              <p:pRg st="3" end="3"/>
                                            </p:txEl>
                                          </p:spTgt>
                                        </p:tgtEl>
                                        <p:attrNameLst>
                                          <p:attrName>style.visibility</p:attrName>
                                        </p:attrNameLst>
                                      </p:cBhvr>
                                      <p:to>
                                        <p:strVal val="visible"/>
                                      </p:to>
                                    </p:set>
                                    <p:animEffect transition="in" filter="fade">
                                      <p:cBhvr>
                                        <p:cTn id="28" dur="500"/>
                                        <p:tgtEl>
                                          <p:spTgt spid="8397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3971">
                                            <p:txEl>
                                              <p:pRg st="4" end="4"/>
                                            </p:txEl>
                                          </p:spTgt>
                                        </p:tgtEl>
                                        <p:attrNameLst>
                                          <p:attrName>style.visibility</p:attrName>
                                        </p:attrNameLst>
                                      </p:cBhvr>
                                      <p:to>
                                        <p:strVal val="visible"/>
                                      </p:to>
                                    </p:set>
                                    <p:animEffect transition="in" filter="fade">
                                      <p:cBhvr>
                                        <p:cTn id="33" dur="500"/>
                                        <p:tgtEl>
                                          <p:spTgt spid="8397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3971">
                                            <p:txEl>
                                              <p:pRg st="5" end="5"/>
                                            </p:txEl>
                                          </p:spTgt>
                                        </p:tgtEl>
                                        <p:attrNameLst>
                                          <p:attrName>style.visibility</p:attrName>
                                        </p:attrNameLst>
                                      </p:cBhvr>
                                      <p:to>
                                        <p:strVal val="visible"/>
                                      </p:to>
                                    </p:set>
                                    <p:animEffect transition="in" filter="fade">
                                      <p:cBhvr>
                                        <p:cTn id="38" dur="500"/>
                                        <p:tgtEl>
                                          <p:spTgt spid="8397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971">
                                            <p:txEl>
                                              <p:pRg st="6" end="6"/>
                                            </p:txEl>
                                          </p:spTgt>
                                        </p:tgtEl>
                                        <p:attrNameLst>
                                          <p:attrName>style.visibility</p:attrName>
                                        </p:attrNameLst>
                                      </p:cBhvr>
                                      <p:to>
                                        <p:strVal val="visible"/>
                                      </p:to>
                                    </p:set>
                                    <p:animEffect transition="in" filter="fade">
                                      <p:cBhvr>
                                        <p:cTn id="43" dur="500"/>
                                        <p:tgtEl>
                                          <p:spTgt spid="8397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3971">
                                            <p:txEl>
                                              <p:pRg st="7" end="7"/>
                                            </p:txEl>
                                          </p:spTgt>
                                        </p:tgtEl>
                                        <p:attrNameLst>
                                          <p:attrName>style.visibility</p:attrName>
                                        </p:attrNameLst>
                                      </p:cBhvr>
                                      <p:to>
                                        <p:strVal val="visible"/>
                                      </p:to>
                                    </p:set>
                                    <p:animEffect transition="in" filter="fade">
                                      <p:cBhvr>
                                        <p:cTn id="48" dur="500"/>
                                        <p:tgtEl>
                                          <p:spTgt spid="83971">
                                            <p:txEl>
                                              <p:pRg st="7" end="7"/>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3971">
                                            <p:txEl>
                                              <p:pRg st="8" end="8"/>
                                            </p:txEl>
                                          </p:spTgt>
                                        </p:tgtEl>
                                        <p:attrNameLst>
                                          <p:attrName>style.visibility</p:attrName>
                                        </p:attrNameLst>
                                      </p:cBhvr>
                                      <p:to>
                                        <p:strVal val="visible"/>
                                      </p:to>
                                    </p:set>
                                    <p:animEffect transition="in" filter="fade">
                                      <p:cBhvr>
                                        <p:cTn id="51" dur="500"/>
                                        <p:tgtEl>
                                          <p:spTgt spid="83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p:bldLst>
  </p:timing>
</p:sld>
</file>

<file path=ppt/slides/slide2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zh-CN" altLang="en-US" smtClean="0"/>
              <a:t>向上读（</a:t>
            </a:r>
            <a:r>
              <a:rPr lang="en-US" altLang="zh-CN" smtClean="0"/>
              <a:t>Read Up</a:t>
            </a:r>
            <a:r>
              <a:rPr lang="zh-CN" altLang="en-US" smtClean="0"/>
              <a:t>，</a:t>
            </a:r>
            <a:r>
              <a:rPr lang="en-US" altLang="zh-CN" smtClean="0"/>
              <a:t>ru</a:t>
            </a:r>
            <a:r>
              <a:rPr lang="zh-CN" altLang="en-US" smtClean="0"/>
              <a:t>）</a:t>
            </a:r>
            <a:endParaRPr lang="zh-CN" altLang="en-US" smtClean="0"/>
          </a:p>
          <a:p>
            <a:pPr lvl="1"/>
            <a:r>
              <a:rPr lang="zh-CN" altLang="en-US" smtClean="0"/>
              <a:t>主体低于客体时允许读操作</a:t>
            </a:r>
            <a:endParaRPr lang="en-US" altLang="zh-CN" smtClean="0"/>
          </a:p>
          <a:p>
            <a:pPr lvl="1"/>
            <a:r>
              <a:rPr lang="zh-CN" altLang="en-US" smtClean="0"/>
              <a:t>低信任级别的用户能够读高敏感度的信息</a:t>
            </a:r>
            <a:endParaRPr lang="zh-CN" altLang="en-US" smtClean="0"/>
          </a:p>
          <a:p>
            <a:r>
              <a:rPr lang="zh-CN" altLang="en-US" smtClean="0"/>
              <a:t>向下写（</a:t>
            </a:r>
            <a:r>
              <a:rPr lang="en-US" altLang="zh-CN" smtClean="0"/>
              <a:t>Write Down</a:t>
            </a:r>
            <a:r>
              <a:rPr lang="zh-CN" altLang="en-US" smtClean="0"/>
              <a:t>，</a:t>
            </a:r>
            <a:r>
              <a:rPr lang="en-US" altLang="zh-CN" smtClean="0"/>
              <a:t>wd</a:t>
            </a:r>
            <a:r>
              <a:rPr lang="zh-CN" altLang="en-US" smtClean="0"/>
              <a:t>）</a:t>
            </a:r>
            <a:endParaRPr lang="zh-CN" altLang="en-US" smtClean="0"/>
          </a:p>
          <a:p>
            <a:pPr lvl="1"/>
            <a:r>
              <a:rPr lang="zh-CN" altLang="en-US" smtClean="0"/>
              <a:t>主体高于客体时允许写操作</a:t>
            </a:r>
            <a:endParaRPr lang="en-US" altLang="zh-CN" smtClean="0"/>
          </a:p>
          <a:p>
            <a:pPr lvl="1"/>
            <a:r>
              <a:rPr lang="zh-CN" altLang="en-US" smtClean="0"/>
              <a:t>允许高敏感度的信息写入低敏感度区域</a:t>
            </a:r>
            <a:endParaRPr lang="en-US" altLang="zh-CN" smtClean="0"/>
          </a:p>
          <a:p>
            <a:r>
              <a:rPr lang="zh-CN" altLang="en-US" smtClean="0"/>
              <a:t>保证数据完整性</a:t>
            </a:r>
            <a:endParaRPr lang="en-US" altLang="zh-CN" smtClean="0"/>
          </a:p>
          <a:p>
            <a:pPr lvl="1"/>
            <a:r>
              <a:rPr lang="zh-CN" altLang="en-US" smtClean="0"/>
              <a:t>信息从高级别流向低级别</a:t>
            </a:r>
            <a:endParaRPr lang="en-US" altLang="zh-CN" smtClean="0"/>
          </a:p>
          <a:p>
            <a:pPr lvl="1"/>
            <a:r>
              <a:rPr lang="zh-CN" altLang="en-US" smtClean="0"/>
              <a:t>如</a:t>
            </a:r>
            <a:r>
              <a:rPr lang="en-US" altLang="zh-CN" smtClean="0"/>
              <a:t>,</a:t>
            </a:r>
            <a:r>
              <a:rPr lang="zh-CN" altLang="en-US" smtClean="0"/>
              <a:t>上级像下级下发文件、精神</a:t>
            </a:r>
            <a:endParaRPr lang="zh-CN" altLang="en-US" smtClean="0"/>
          </a:p>
        </p:txBody>
      </p:sp>
      <p:sp>
        <p:nvSpPr>
          <p:cNvPr id="83970" name="Rectangle 2"/>
          <p:cNvSpPr>
            <a:spLocks noGrp="1" noChangeArrowheads="1"/>
          </p:cNvSpPr>
          <p:nvPr>
            <p:ph type="title"/>
          </p:nvPr>
        </p:nvSpPr>
        <p:spPr/>
        <p:txBody>
          <a:bodyPr/>
          <a:lstStyle/>
          <a:p>
            <a:r>
              <a:rPr lang="zh-CN" altLang="en-US" smtClean="0"/>
              <a:t>强制访问控制</a:t>
            </a:r>
            <a:r>
              <a:rPr lang="en-US" altLang="zh-CN" smtClean="0"/>
              <a:t>——</a:t>
            </a:r>
            <a:r>
              <a:rPr lang="zh-CN" altLang="en-US" smtClean="0"/>
              <a:t>上读</a:t>
            </a:r>
            <a:r>
              <a:rPr lang="en-US" altLang="zh-CN" smtClean="0"/>
              <a:t>/</a:t>
            </a:r>
            <a:r>
              <a:rPr lang="zh-CN" altLang="en-US" smtClean="0"/>
              <a:t>下写</a:t>
            </a:r>
            <a:endParaRPr lang="zh-CN" altLang="en-US"/>
          </a:p>
        </p:txBody>
      </p:sp>
      <p:grpSp>
        <p:nvGrpSpPr>
          <p:cNvPr id="4" name="Group 21"/>
          <p:cNvGrpSpPr/>
          <p:nvPr/>
        </p:nvGrpSpPr>
        <p:grpSpPr bwMode="auto">
          <a:xfrm>
            <a:off x="7286625" y="476672"/>
            <a:ext cx="1857375" cy="3527426"/>
            <a:chOff x="3470" y="1344"/>
            <a:chExt cx="1170" cy="2222"/>
          </a:xfrm>
        </p:grpSpPr>
        <p:sp>
          <p:nvSpPr>
            <p:cNvPr id="5" name="Line 15"/>
            <p:cNvSpPr>
              <a:spLocks noChangeShapeType="1"/>
            </p:cNvSpPr>
            <p:nvPr/>
          </p:nvSpPr>
          <p:spPr bwMode="auto">
            <a:xfrm flipV="1">
              <a:off x="3809" y="1434"/>
              <a:ext cx="0" cy="2041"/>
            </a:xfrm>
            <a:prstGeom prst="line">
              <a:avLst/>
            </a:prstGeom>
            <a:noFill/>
            <a:ln w="50800">
              <a:solidFill>
                <a:srgbClr val="FF3300"/>
              </a:solidFill>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6"/>
            <p:cNvSpPr>
              <a:spLocks noChangeShapeType="1"/>
            </p:cNvSpPr>
            <p:nvPr/>
          </p:nvSpPr>
          <p:spPr bwMode="auto">
            <a:xfrm>
              <a:off x="4217" y="1389"/>
              <a:ext cx="0" cy="2177"/>
            </a:xfrm>
            <a:prstGeom prst="line">
              <a:avLst/>
            </a:prstGeom>
            <a:noFill/>
            <a:ln w="50800">
              <a:solidFill>
                <a:schemeClr val="tx1"/>
              </a:solidFill>
              <a:prstDash val="dash"/>
              <a:round/>
              <a:headEnd type="triangle" w="lg" len="lg"/>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17"/>
            <p:cNvSpPr txBox="1">
              <a:spLocks noChangeArrowheads="1"/>
            </p:cNvSpPr>
            <p:nvPr/>
          </p:nvSpPr>
          <p:spPr bwMode="auto">
            <a:xfrm>
              <a:off x="3470" y="28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endParaRPr lang="zh-CN" altLang="en-US" b="1">
                <a:ea typeface="楷体_GB2312" pitchFamily="49" charset="-122"/>
              </a:endParaRPr>
            </a:p>
          </p:txBody>
        </p:sp>
        <p:sp>
          <p:nvSpPr>
            <p:cNvPr id="8"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endParaRPr lang="zh-CN" altLang="en-US" b="1">
                <a:solidFill>
                  <a:srgbClr val="FF3300"/>
                </a:solidFill>
                <a:ea typeface="楷体_GB2312" pitchFamily="49"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698">
                                            <p:txEl>
                                              <p:pRg st="0" end="0"/>
                                            </p:txEl>
                                          </p:spTgt>
                                        </p:tgtEl>
                                        <p:attrNameLst>
                                          <p:attrName>style.visibility</p:attrName>
                                        </p:attrNameLst>
                                      </p:cBhvr>
                                      <p:to>
                                        <p:strVal val="visible"/>
                                      </p:to>
                                    </p:set>
                                    <p:animEffect transition="in" filter="fade">
                                      <p:cBhvr>
                                        <p:cTn id="13" dur="500"/>
                                        <p:tgtEl>
                                          <p:spTgt spid="2969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698">
                                            <p:txEl>
                                              <p:pRg st="1" end="1"/>
                                            </p:txEl>
                                          </p:spTgt>
                                        </p:tgtEl>
                                        <p:attrNameLst>
                                          <p:attrName>style.visibility</p:attrName>
                                        </p:attrNameLst>
                                      </p:cBhvr>
                                      <p:to>
                                        <p:strVal val="visible"/>
                                      </p:to>
                                    </p:set>
                                    <p:animEffect transition="in" filter="fade">
                                      <p:cBhvr>
                                        <p:cTn id="18" dur="500"/>
                                        <p:tgtEl>
                                          <p:spTgt spid="2969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698">
                                            <p:txEl>
                                              <p:pRg st="2" end="2"/>
                                            </p:txEl>
                                          </p:spTgt>
                                        </p:tgtEl>
                                        <p:attrNameLst>
                                          <p:attrName>style.visibility</p:attrName>
                                        </p:attrNameLst>
                                      </p:cBhvr>
                                      <p:to>
                                        <p:strVal val="visible"/>
                                      </p:to>
                                    </p:set>
                                    <p:animEffect transition="in" filter="fade">
                                      <p:cBhvr>
                                        <p:cTn id="23" dur="500"/>
                                        <p:tgtEl>
                                          <p:spTgt spid="2969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698">
                                            <p:txEl>
                                              <p:pRg st="3" end="3"/>
                                            </p:txEl>
                                          </p:spTgt>
                                        </p:tgtEl>
                                        <p:attrNameLst>
                                          <p:attrName>style.visibility</p:attrName>
                                        </p:attrNameLst>
                                      </p:cBhvr>
                                      <p:to>
                                        <p:strVal val="visible"/>
                                      </p:to>
                                    </p:set>
                                    <p:animEffect transition="in" filter="fade">
                                      <p:cBhvr>
                                        <p:cTn id="28" dur="500"/>
                                        <p:tgtEl>
                                          <p:spTgt spid="296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698">
                                            <p:txEl>
                                              <p:pRg st="4" end="4"/>
                                            </p:txEl>
                                          </p:spTgt>
                                        </p:tgtEl>
                                        <p:attrNameLst>
                                          <p:attrName>style.visibility</p:attrName>
                                        </p:attrNameLst>
                                      </p:cBhvr>
                                      <p:to>
                                        <p:strVal val="visible"/>
                                      </p:to>
                                    </p:set>
                                    <p:animEffect transition="in" filter="fade">
                                      <p:cBhvr>
                                        <p:cTn id="33" dur="500"/>
                                        <p:tgtEl>
                                          <p:spTgt spid="2969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698">
                                            <p:txEl>
                                              <p:pRg st="5" end="5"/>
                                            </p:txEl>
                                          </p:spTgt>
                                        </p:tgtEl>
                                        <p:attrNameLst>
                                          <p:attrName>style.visibility</p:attrName>
                                        </p:attrNameLst>
                                      </p:cBhvr>
                                      <p:to>
                                        <p:strVal val="visible"/>
                                      </p:to>
                                    </p:set>
                                    <p:animEffect transition="in" filter="fade">
                                      <p:cBhvr>
                                        <p:cTn id="38" dur="500"/>
                                        <p:tgtEl>
                                          <p:spTgt spid="2969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698">
                                            <p:txEl>
                                              <p:pRg st="6" end="6"/>
                                            </p:txEl>
                                          </p:spTgt>
                                        </p:tgtEl>
                                        <p:attrNameLst>
                                          <p:attrName>style.visibility</p:attrName>
                                        </p:attrNameLst>
                                      </p:cBhvr>
                                      <p:to>
                                        <p:strVal val="visible"/>
                                      </p:to>
                                    </p:set>
                                    <p:animEffect transition="in" filter="fade">
                                      <p:cBhvr>
                                        <p:cTn id="43" dur="500"/>
                                        <p:tgtEl>
                                          <p:spTgt spid="29698">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698">
                                            <p:txEl>
                                              <p:pRg st="7" end="7"/>
                                            </p:txEl>
                                          </p:spTgt>
                                        </p:tgtEl>
                                        <p:attrNameLst>
                                          <p:attrName>style.visibility</p:attrName>
                                        </p:attrNameLst>
                                      </p:cBhvr>
                                      <p:to>
                                        <p:strVal val="visible"/>
                                      </p:to>
                                    </p:set>
                                    <p:animEffect transition="in" filter="fade">
                                      <p:cBhvr>
                                        <p:cTn id="46" dur="500"/>
                                        <p:tgtEl>
                                          <p:spTgt spid="29698">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698">
                                            <p:txEl>
                                              <p:pRg st="8" end="8"/>
                                            </p:txEl>
                                          </p:spTgt>
                                        </p:tgtEl>
                                        <p:attrNameLst>
                                          <p:attrName>style.visibility</p:attrName>
                                        </p:attrNameLst>
                                      </p:cBhvr>
                                      <p:to>
                                        <p:strVal val="visible"/>
                                      </p:to>
                                    </p:set>
                                    <p:animEffect transition="in" filter="fade">
                                      <p:cBhvr>
                                        <p:cTn id="49" dur="500"/>
                                        <p:tgtEl>
                                          <p:spTgt spid="296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uiExpand="1"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p:txBody>
          <a:bodyPr/>
          <a:lstStyle/>
          <a:p>
            <a:r>
              <a:rPr lang="zh-CN" altLang="en-US"/>
              <a:t>下读</a:t>
            </a:r>
            <a:r>
              <a:rPr lang="en-US" altLang="zh-CN"/>
              <a:t>/</a:t>
            </a:r>
            <a:r>
              <a:rPr lang="zh-CN" altLang="en-US"/>
              <a:t>上</a:t>
            </a:r>
            <a:r>
              <a:rPr lang="zh-CN" altLang="en-US" smtClean="0"/>
              <a:t>写 </a:t>
            </a:r>
            <a:r>
              <a:rPr lang="en-US" altLang="zh-CN" smtClean="0"/>
              <a:t>(</a:t>
            </a:r>
            <a:r>
              <a:rPr lang="zh-CN" altLang="en-US" smtClean="0"/>
              <a:t>不上读</a:t>
            </a:r>
            <a:r>
              <a:rPr lang="en-US" altLang="zh-CN" smtClean="0"/>
              <a:t>/</a:t>
            </a:r>
            <a:r>
              <a:rPr lang="zh-CN" altLang="en-US" smtClean="0"/>
              <a:t>不下写</a:t>
            </a:r>
            <a:r>
              <a:rPr lang="en-US" altLang="zh-CN" smtClean="0"/>
              <a:t>)</a:t>
            </a:r>
            <a:endParaRPr lang="en-US" altLang="zh-CN" smtClean="0"/>
          </a:p>
          <a:p>
            <a:r>
              <a:rPr lang="zh-CN" altLang="en-US" smtClean="0"/>
              <a:t>保证机密性</a:t>
            </a:r>
            <a:endParaRPr lang="zh-CN" altLang="en-US" smtClean="0"/>
          </a:p>
        </p:txBody>
      </p:sp>
      <p:sp>
        <p:nvSpPr>
          <p:cNvPr id="88066" name="Rectangle 2"/>
          <p:cNvSpPr>
            <a:spLocks noGrp="1" noChangeArrowheads="1"/>
          </p:cNvSpPr>
          <p:nvPr>
            <p:ph type="title"/>
          </p:nvPr>
        </p:nvSpPr>
        <p:spPr/>
        <p:txBody>
          <a:bodyPr/>
          <a:lstStyle/>
          <a:p>
            <a:pPr eaLnBrk="1" fontAlgn="auto" hangingPunct="1">
              <a:spcAft>
                <a:spcPts val="0"/>
              </a:spcAft>
              <a:defRPr/>
            </a:pPr>
            <a:r>
              <a:rPr lang="en-US" altLang="zh-CN"/>
              <a:t>Bell</a:t>
            </a:r>
            <a:r>
              <a:rPr lang="zh-CN" altLang="en-US"/>
              <a:t>－</a:t>
            </a:r>
            <a:r>
              <a:rPr lang="en-US" altLang="zh-CN" smtClean="0"/>
              <a:t>LaPadula(BLP)</a:t>
            </a:r>
            <a:r>
              <a:rPr lang="zh-CN" altLang="en-US" smtClean="0"/>
              <a:t>模型</a:t>
            </a:r>
            <a:endParaRPr lang="zh-CN" altLang="en-US"/>
          </a:p>
        </p:txBody>
      </p:sp>
      <p:grpSp>
        <p:nvGrpSpPr>
          <p:cNvPr id="32" name="组合 31"/>
          <p:cNvGrpSpPr/>
          <p:nvPr/>
        </p:nvGrpSpPr>
        <p:grpSpPr>
          <a:xfrm>
            <a:off x="320775" y="3213100"/>
            <a:ext cx="4251225" cy="2808288"/>
            <a:chOff x="320775" y="3213100"/>
            <a:chExt cx="4251225" cy="2808288"/>
          </a:xfrm>
        </p:grpSpPr>
        <p:sp>
          <p:nvSpPr>
            <p:cNvPr id="33" name="Rectangle 4"/>
            <p:cNvSpPr>
              <a:spLocks noChangeArrowheads="1"/>
            </p:cNvSpPr>
            <p:nvPr/>
          </p:nvSpPr>
          <p:spPr bwMode="auto">
            <a:xfrm>
              <a:off x="320775" y="3933825"/>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绝密</a:t>
              </a:r>
              <a:endParaRPr kumimoji="1" lang="zh-CN" altLang="en-US" sz="2400">
                <a:latin typeface="Times New Roman" pitchFamily="18" charset="0"/>
              </a:endParaRPr>
            </a:p>
          </p:txBody>
        </p:sp>
        <p:sp>
          <p:nvSpPr>
            <p:cNvPr id="34" name="Rectangle 5"/>
            <p:cNvSpPr>
              <a:spLocks noChangeArrowheads="1"/>
            </p:cNvSpPr>
            <p:nvPr/>
          </p:nvSpPr>
          <p:spPr bwMode="auto">
            <a:xfrm>
              <a:off x="322263" y="4724400"/>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机密</a:t>
              </a:r>
              <a:endParaRPr kumimoji="1" lang="zh-CN" altLang="en-US" sz="2400">
                <a:latin typeface="Times New Roman" pitchFamily="18" charset="0"/>
              </a:endParaRPr>
            </a:p>
          </p:txBody>
        </p:sp>
        <p:sp>
          <p:nvSpPr>
            <p:cNvPr id="35" name="Rectangle 6"/>
            <p:cNvSpPr>
              <a:spLocks noChangeArrowheads="1"/>
            </p:cNvSpPr>
            <p:nvPr/>
          </p:nvSpPr>
          <p:spPr bwMode="auto">
            <a:xfrm>
              <a:off x="322263" y="5516563"/>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未分类</a:t>
              </a:r>
              <a:endParaRPr kumimoji="1" lang="zh-CN" altLang="en-US" sz="2400">
                <a:latin typeface="Times New Roman" pitchFamily="18" charset="0"/>
              </a:endParaRPr>
            </a:p>
          </p:txBody>
        </p:sp>
        <p:sp>
          <p:nvSpPr>
            <p:cNvPr id="36" name="Text Box 7"/>
            <p:cNvSpPr txBox="1">
              <a:spLocks noChangeArrowheads="1"/>
            </p:cNvSpPr>
            <p:nvPr/>
          </p:nvSpPr>
          <p:spPr bwMode="auto">
            <a:xfrm>
              <a:off x="611188"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itchFamily="18" charset="0"/>
                </a:rPr>
                <a:t>主体</a:t>
              </a:r>
              <a:endParaRPr kumimoji="1" lang="zh-CN" altLang="en-US" sz="2400">
                <a:latin typeface="Times New Roman" pitchFamily="18" charset="0"/>
              </a:endParaRPr>
            </a:p>
          </p:txBody>
        </p:sp>
        <p:sp>
          <p:nvSpPr>
            <p:cNvPr id="37" name="Rectangle 8"/>
            <p:cNvSpPr>
              <a:spLocks noChangeArrowheads="1"/>
            </p:cNvSpPr>
            <p:nvPr/>
          </p:nvSpPr>
          <p:spPr bwMode="auto">
            <a:xfrm>
              <a:off x="2913063" y="3933825"/>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绝密</a:t>
              </a:r>
              <a:endParaRPr kumimoji="1" lang="zh-CN" altLang="en-US" sz="2400">
                <a:latin typeface="Times New Roman" pitchFamily="18" charset="0"/>
              </a:endParaRPr>
            </a:p>
          </p:txBody>
        </p:sp>
        <p:sp>
          <p:nvSpPr>
            <p:cNvPr id="38" name="Rectangle 9"/>
            <p:cNvSpPr>
              <a:spLocks noChangeArrowheads="1"/>
            </p:cNvSpPr>
            <p:nvPr/>
          </p:nvSpPr>
          <p:spPr bwMode="auto">
            <a:xfrm>
              <a:off x="2914650" y="4724400"/>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机密</a:t>
              </a:r>
              <a:endParaRPr kumimoji="1" lang="zh-CN" altLang="en-US" sz="2400">
                <a:latin typeface="Times New Roman" pitchFamily="18" charset="0"/>
              </a:endParaRPr>
            </a:p>
          </p:txBody>
        </p:sp>
        <p:sp>
          <p:nvSpPr>
            <p:cNvPr id="39" name="Rectangle 10"/>
            <p:cNvSpPr>
              <a:spLocks noChangeArrowheads="1"/>
            </p:cNvSpPr>
            <p:nvPr/>
          </p:nvSpPr>
          <p:spPr bwMode="auto">
            <a:xfrm>
              <a:off x="2914650" y="5516563"/>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未分类</a:t>
              </a:r>
              <a:endParaRPr kumimoji="1" lang="zh-CN" altLang="en-US" sz="2400">
                <a:latin typeface="Times New Roman" pitchFamily="18" charset="0"/>
              </a:endParaRPr>
            </a:p>
          </p:txBody>
        </p:sp>
        <p:sp>
          <p:nvSpPr>
            <p:cNvPr id="40" name="Text Box 11"/>
            <p:cNvSpPr txBox="1">
              <a:spLocks noChangeArrowheads="1"/>
            </p:cNvSpPr>
            <p:nvPr/>
          </p:nvSpPr>
          <p:spPr bwMode="auto">
            <a:xfrm>
              <a:off x="3203575"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itchFamily="18" charset="0"/>
                </a:rPr>
                <a:t>客体</a:t>
              </a:r>
              <a:endParaRPr kumimoji="1" lang="zh-CN" altLang="en-US" sz="2400">
                <a:latin typeface="Times New Roman" pitchFamily="18" charset="0"/>
              </a:endParaRPr>
            </a:p>
          </p:txBody>
        </p:sp>
        <p:sp>
          <p:nvSpPr>
            <p:cNvPr id="41" name="Line 12"/>
            <p:cNvSpPr>
              <a:spLocks noChangeShapeType="1"/>
            </p:cNvSpPr>
            <p:nvPr/>
          </p:nvSpPr>
          <p:spPr bwMode="auto">
            <a:xfrm flipV="1">
              <a:off x="1810896" y="4176403"/>
              <a:ext cx="966993" cy="743278"/>
            </a:xfrm>
            <a:prstGeom prst="line">
              <a:avLst/>
            </a:prstGeom>
            <a:noFill/>
            <a:ln w="38100">
              <a:solidFill>
                <a:schemeClr val="tx1"/>
              </a:solidFill>
              <a:round/>
              <a:tailEnd type="triangle" w="med" len="med"/>
            </a:ln>
          </p:spPr>
          <p:txBody>
            <a:bodyPr/>
            <a:lstStyle/>
            <a:p>
              <a:endParaRPr lang="zh-CN" altLang="en-US"/>
            </a:p>
          </p:txBody>
        </p:sp>
        <p:sp>
          <p:nvSpPr>
            <p:cNvPr id="42" name="Line 13"/>
            <p:cNvSpPr>
              <a:spLocks noChangeShapeType="1"/>
            </p:cNvSpPr>
            <p:nvPr/>
          </p:nvSpPr>
          <p:spPr bwMode="auto">
            <a:xfrm flipV="1">
              <a:off x="1810896" y="4951314"/>
              <a:ext cx="966993" cy="9426"/>
            </a:xfrm>
            <a:prstGeom prst="line">
              <a:avLst/>
            </a:prstGeom>
            <a:noFill/>
            <a:ln w="38100">
              <a:solidFill>
                <a:schemeClr val="tx1"/>
              </a:solidFill>
              <a:round/>
              <a:tailEnd type="triangle" w="med" len="med"/>
            </a:ln>
          </p:spPr>
          <p:txBody>
            <a:bodyPr/>
            <a:lstStyle/>
            <a:p>
              <a:endParaRPr lang="zh-CN" altLang="en-US"/>
            </a:p>
          </p:txBody>
        </p:sp>
        <p:sp>
          <p:nvSpPr>
            <p:cNvPr id="43" name="Line 14"/>
            <p:cNvSpPr>
              <a:spLocks noChangeShapeType="1"/>
            </p:cNvSpPr>
            <p:nvPr/>
          </p:nvSpPr>
          <p:spPr bwMode="auto">
            <a:xfrm>
              <a:off x="1810896" y="4976813"/>
              <a:ext cx="966993" cy="757238"/>
            </a:xfrm>
            <a:prstGeom prst="line">
              <a:avLst/>
            </a:prstGeom>
            <a:noFill/>
            <a:ln w="38100">
              <a:solidFill>
                <a:schemeClr val="tx1"/>
              </a:solidFill>
              <a:round/>
              <a:tailEnd type="triangle" w="med" len="med"/>
            </a:ln>
          </p:spPr>
          <p:txBody>
            <a:bodyPr/>
            <a:lstStyle/>
            <a:p>
              <a:endParaRPr lang="zh-CN" altLang="en-US"/>
            </a:p>
          </p:txBody>
        </p:sp>
        <p:sp>
          <p:nvSpPr>
            <p:cNvPr id="44" name="Text Box 15"/>
            <p:cNvSpPr txBox="1">
              <a:spLocks noChangeArrowheads="1"/>
            </p:cNvSpPr>
            <p:nvPr/>
          </p:nvSpPr>
          <p:spPr bwMode="auto">
            <a:xfrm>
              <a:off x="1810896" y="4098558"/>
              <a:ext cx="881731" cy="338554"/>
            </a:xfrm>
            <a:prstGeom prst="rect">
              <a:avLst/>
            </a:prstGeom>
            <a:noFill/>
            <a:ln w="9525">
              <a:noFill/>
              <a:miter lim="800000"/>
            </a:ln>
          </p:spPr>
          <p:txBody>
            <a:bodyPr wrap="square">
              <a:spAutoFit/>
            </a:bodyPr>
            <a:lstStyle/>
            <a:p>
              <a:pPr algn="ctr" eaLnBrk="1" hangingPunct="1">
                <a:spcBef>
                  <a:spcPts val="0"/>
                </a:spcBef>
              </a:pPr>
              <a:r>
                <a:rPr kumimoji="1" lang="zh-CN" altLang="en-US" sz="1600" b="1" smtClean="0">
                  <a:latin typeface="Times New Roman" pitchFamily="18" charset="0"/>
                </a:rPr>
                <a:t>允许写</a:t>
              </a:r>
              <a:endParaRPr kumimoji="1" lang="zh-CN" altLang="en-US" sz="1600" b="1">
                <a:latin typeface="Times New Roman" pitchFamily="18" charset="0"/>
              </a:endParaRPr>
            </a:p>
          </p:txBody>
        </p:sp>
        <p:sp>
          <p:nvSpPr>
            <p:cNvPr id="46" name="Text Box 17"/>
            <p:cNvSpPr txBox="1">
              <a:spLocks noChangeArrowheads="1"/>
            </p:cNvSpPr>
            <p:nvPr/>
          </p:nvSpPr>
          <p:spPr bwMode="auto">
            <a:xfrm>
              <a:off x="1818061" y="5508521"/>
              <a:ext cx="881731" cy="338554"/>
            </a:xfrm>
            <a:prstGeom prst="rect">
              <a:avLst/>
            </a:prstGeom>
            <a:noFill/>
            <a:ln w="9525">
              <a:noFill/>
              <a:miter lim="800000"/>
            </a:ln>
          </p:spPr>
          <p:txBody>
            <a:bodyPr wrap="square">
              <a:spAutoFit/>
            </a:bodyPr>
            <a:lstStyle/>
            <a:p>
              <a:pPr algn="ctr" eaLnBrk="1" hangingPunct="1">
                <a:spcBef>
                  <a:spcPts val="0"/>
                </a:spcBef>
              </a:pPr>
              <a:r>
                <a:rPr kumimoji="1" lang="zh-CN" altLang="en-US" sz="1600" b="1">
                  <a:latin typeface="Times New Roman" pitchFamily="18" charset="0"/>
                </a:rPr>
                <a:t>允许</a:t>
              </a:r>
              <a:r>
                <a:rPr kumimoji="1" lang="zh-CN" altLang="en-US" sz="1600" b="1" smtClean="0">
                  <a:latin typeface="Times New Roman" pitchFamily="18" charset="0"/>
                </a:rPr>
                <a:t>读</a:t>
              </a:r>
              <a:endParaRPr kumimoji="1" lang="zh-CN" altLang="en-US" sz="1600" b="1">
                <a:latin typeface="Times New Roman" pitchFamily="18" charset="0"/>
              </a:endParaRPr>
            </a:p>
          </p:txBody>
        </p:sp>
        <p:sp>
          <p:nvSpPr>
            <p:cNvPr id="62" name="Text Box 15"/>
            <p:cNvSpPr txBox="1">
              <a:spLocks noChangeArrowheads="1"/>
            </p:cNvSpPr>
            <p:nvPr/>
          </p:nvSpPr>
          <p:spPr bwMode="auto">
            <a:xfrm>
              <a:off x="1907704" y="4653136"/>
              <a:ext cx="881731" cy="338554"/>
            </a:xfrm>
            <a:prstGeom prst="rect">
              <a:avLst/>
            </a:prstGeom>
            <a:noFill/>
            <a:ln w="9525">
              <a:noFill/>
              <a:miter lim="800000"/>
            </a:ln>
          </p:spPr>
          <p:txBody>
            <a:bodyPr wrap="square">
              <a:spAutoFit/>
            </a:bodyPr>
            <a:lstStyle/>
            <a:p>
              <a:pPr algn="ctr" eaLnBrk="1" hangingPunct="1">
                <a:spcBef>
                  <a:spcPts val="0"/>
                </a:spcBef>
              </a:pPr>
              <a:r>
                <a:rPr kumimoji="1" lang="zh-CN" altLang="en-US" sz="1600" b="1" smtClean="0">
                  <a:latin typeface="Times New Roman" pitchFamily="18" charset="0"/>
                </a:rPr>
                <a:t>允许写</a:t>
              </a:r>
              <a:endParaRPr kumimoji="1" lang="zh-CN" altLang="en-US" sz="1600" b="1">
                <a:latin typeface="Times New Roman" pitchFamily="18" charset="0"/>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20072" y="2555900"/>
            <a:ext cx="3321447" cy="373803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安全级别</a:t>
            </a:r>
            <a:endParaRPr lang="en-US" altLang="zh-CN" smtClean="0"/>
          </a:p>
          <a:p>
            <a:pPr lvl="1"/>
            <a:r>
              <a:rPr lang="zh-CN" altLang="en-US" smtClean="0"/>
              <a:t>内部网络：机密</a:t>
            </a:r>
            <a:endParaRPr lang="en-US" altLang="zh-CN" smtClean="0"/>
          </a:p>
          <a:p>
            <a:pPr lvl="1"/>
            <a:r>
              <a:rPr lang="zh-CN" altLang="en-US" smtClean="0"/>
              <a:t>外部</a:t>
            </a:r>
            <a:r>
              <a:rPr lang="en-US" altLang="zh-CN" smtClean="0"/>
              <a:t>Internet</a:t>
            </a:r>
            <a:r>
              <a:rPr lang="zh-CN" altLang="en-US" smtClean="0"/>
              <a:t>：公开</a:t>
            </a:r>
            <a:endParaRPr lang="en-US" altLang="zh-CN" smtClean="0"/>
          </a:p>
          <a:p>
            <a:r>
              <a:rPr lang="zh-CN" altLang="en-US" smtClean="0"/>
              <a:t>隔离内外部网络</a:t>
            </a:r>
            <a:r>
              <a:rPr lang="en-US" altLang="zh-CN" smtClean="0"/>
              <a:t>——</a:t>
            </a:r>
            <a:r>
              <a:rPr lang="zh-CN" altLang="en-US" smtClean="0"/>
              <a:t>单向访问机制</a:t>
            </a:r>
            <a:endParaRPr lang="zh-CN" altLang="en-US" smtClean="0"/>
          </a:p>
          <a:p>
            <a:pPr lvl="1"/>
            <a:r>
              <a:rPr lang="zh-CN" altLang="en-US" smtClean="0"/>
              <a:t>不上读：阻止</a:t>
            </a:r>
            <a:r>
              <a:rPr lang="en-US" altLang="zh-CN" smtClean="0"/>
              <a:t>Internet</a:t>
            </a:r>
            <a:r>
              <a:rPr lang="zh-CN" altLang="en-US" smtClean="0"/>
              <a:t>访问</a:t>
            </a:r>
            <a:r>
              <a:rPr lang="zh-CN" altLang="en-US"/>
              <a:t>内部网络，仅</a:t>
            </a:r>
            <a:r>
              <a:rPr lang="zh-CN" altLang="en-US" smtClean="0"/>
              <a:t>允许由</a:t>
            </a:r>
            <a:r>
              <a:rPr lang="zh-CN" altLang="en-US"/>
              <a:t>内向外发起的</a:t>
            </a:r>
            <a:r>
              <a:rPr lang="zh-CN" altLang="en-US" smtClean="0"/>
              <a:t>数据</a:t>
            </a:r>
            <a:r>
              <a:rPr lang="zh-CN" altLang="en-US"/>
              <a:t>流通</a:t>
            </a:r>
            <a:r>
              <a:rPr lang="zh-CN" altLang="en-US" smtClean="0"/>
              <a:t>过</a:t>
            </a:r>
            <a:endParaRPr lang="zh-CN" altLang="en-US" smtClean="0"/>
          </a:p>
          <a:p>
            <a:pPr lvl="1"/>
            <a:r>
              <a:rPr lang="zh-CN" altLang="en-US" smtClean="0"/>
              <a:t>不下写：不允许敏感数据从内部网络流向</a:t>
            </a:r>
            <a:r>
              <a:rPr lang="en-US" altLang="zh-CN" smtClean="0"/>
              <a:t>Internet</a:t>
            </a:r>
            <a:endParaRPr lang="zh-CN" altLang="en-US"/>
          </a:p>
        </p:txBody>
      </p:sp>
      <p:sp>
        <p:nvSpPr>
          <p:cNvPr id="1050626" name="Rectangle 2"/>
          <p:cNvSpPr>
            <a:spLocks noGrp="1" noChangeArrowheads="1"/>
          </p:cNvSpPr>
          <p:nvPr>
            <p:ph type="title"/>
          </p:nvPr>
        </p:nvSpPr>
        <p:spPr/>
        <p:txBody>
          <a:bodyPr/>
          <a:lstStyle/>
          <a:p>
            <a:r>
              <a:rPr lang="en-US" altLang="zh-CN" smtClean="0"/>
              <a:t>BLP</a:t>
            </a:r>
            <a:r>
              <a:rPr lang="zh-CN" altLang="en-US" smtClean="0"/>
              <a:t>应用：防火墙</a:t>
            </a:r>
            <a:endParaRPr lang="zh-CN" altLang="en-US"/>
          </a:p>
        </p:txBody>
      </p:sp>
      <p:pic>
        <p:nvPicPr>
          <p:cNvPr id="16" name="Picture 33"/>
          <p:cNvPicPr>
            <a:picLocks noChangeAspect="1" noChangeArrowheads="1"/>
          </p:cNvPicPr>
          <p:nvPr/>
        </p:nvPicPr>
        <p:blipFill>
          <a:blip r:embed="rId1"/>
          <a:stretch>
            <a:fillRect/>
          </a:stretch>
        </p:blipFill>
        <p:spPr>
          <a:xfrm>
            <a:off x="2699792" y="4824536"/>
            <a:ext cx="4883185" cy="2060848"/>
          </a:xfrm>
          <a:prstGeom prst="rect">
            <a:avLst/>
          </a:prstGeom>
          <a:noFill/>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r>
              <a:rPr lang="zh-CN" altLang="en-US"/>
              <a:t>上读</a:t>
            </a:r>
            <a:r>
              <a:rPr lang="en-US" altLang="zh-CN"/>
              <a:t>/</a:t>
            </a:r>
            <a:r>
              <a:rPr lang="zh-CN" altLang="en-US"/>
              <a:t>下</a:t>
            </a:r>
            <a:r>
              <a:rPr lang="zh-CN" altLang="en-US" smtClean="0"/>
              <a:t>写（</a:t>
            </a:r>
            <a:r>
              <a:rPr lang="zh-CN" altLang="en-US"/>
              <a:t>不下读</a:t>
            </a:r>
            <a:r>
              <a:rPr lang="en-US" altLang="zh-CN"/>
              <a:t>/</a:t>
            </a:r>
            <a:r>
              <a:rPr lang="zh-CN" altLang="en-US"/>
              <a:t>不上写）</a:t>
            </a:r>
            <a:endParaRPr lang="en-US" altLang="zh-CN" smtClean="0"/>
          </a:p>
          <a:p>
            <a:pPr eaLnBrk="1" hangingPunct="1"/>
            <a:r>
              <a:rPr lang="zh-CN" altLang="en-US" smtClean="0"/>
              <a:t>保证完整性</a:t>
            </a:r>
            <a:endParaRPr lang="zh-CN" altLang="en-US" smtClean="0"/>
          </a:p>
        </p:txBody>
      </p:sp>
      <p:sp>
        <p:nvSpPr>
          <p:cNvPr id="91138" name="Rectangle 2"/>
          <p:cNvSpPr>
            <a:spLocks noGrp="1" noChangeArrowheads="1"/>
          </p:cNvSpPr>
          <p:nvPr>
            <p:ph type="title"/>
          </p:nvPr>
        </p:nvSpPr>
        <p:spPr/>
        <p:txBody>
          <a:bodyPr/>
          <a:lstStyle/>
          <a:p>
            <a:pPr eaLnBrk="1" fontAlgn="auto" hangingPunct="1">
              <a:spcAft>
                <a:spcPts val="0"/>
              </a:spcAft>
              <a:defRPr/>
            </a:pPr>
            <a:r>
              <a:rPr lang="en-US" altLang="zh-CN"/>
              <a:t>Biba</a:t>
            </a:r>
            <a:r>
              <a:rPr lang="zh-CN" altLang="en-US"/>
              <a:t>模型</a:t>
            </a:r>
            <a:endParaRPr lang="zh-CN" altLang="en-US"/>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76056" y="2552781"/>
            <a:ext cx="3549005" cy="3608753"/>
          </a:xfrm>
          <a:prstGeom prst="rect">
            <a:avLst/>
          </a:prstGeom>
          <a:ln>
            <a:noFill/>
          </a:ln>
          <a:effectLst>
            <a:outerShdw blurRad="292100" dist="139700" dir="2700000" algn="tl" rotWithShape="0">
              <a:srgbClr val="333333">
                <a:alpha val="65000"/>
              </a:srgbClr>
            </a:outerShdw>
          </a:effectLst>
        </p:spPr>
      </p:pic>
      <p:grpSp>
        <p:nvGrpSpPr>
          <p:cNvPr id="62" name="组合 61"/>
          <p:cNvGrpSpPr/>
          <p:nvPr/>
        </p:nvGrpSpPr>
        <p:grpSpPr>
          <a:xfrm>
            <a:off x="320775" y="3213100"/>
            <a:ext cx="4251225" cy="2808288"/>
            <a:chOff x="320775" y="3213100"/>
            <a:chExt cx="4251225" cy="2808288"/>
          </a:xfrm>
        </p:grpSpPr>
        <p:sp>
          <p:nvSpPr>
            <p:cNvPr id="63" name="Rectangle 4"/>
            <p:cNvSpPr>
              <a:spLocks noChangeArrowheads="1"/>
            </p:cNvSpPr>
            <p:nvPr/>
          </p:nvSpPr>
          <p:spPr bwMode="auto">
            <a:xfrm>
              <a:off x="320775" y="3933825"/>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绝密</a:t>
              </a:r>
              <a:endParaRPr kumimoji="1" lang="zh-CN" altLang="en-US" sz="2400">
                <a:latin typeface="Times New Roman" pitchFamily="18" charset="0"/>
              </a:endParaRPr>
            </a:p>
          </p:txBody>
        </p:sp>
        <p:sp>
          <p:nvSpPr>
            <p:cNvPr id="64" name="Rectangle 5"/>
            <p:cNvSpPr>
              <a:spLocks noChangeArrowheads="1"/>
            </p:cNvSpPr>
            <p:nvPr/>
          </p:nvSpPr>
          <p:spPr bwMode="auto">
            <a:xfrm>
              <a:off x="322263" y="4724400"/>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机密</a:t>
              </a:r>
              <a:endParaRPr kumimoji="1" lang="zh-CN" altLang="en-US" sz="2400">
                <a:latin typeface="Times New Roman" pitchFamily="18" charset="0"/>
              </a:endParaRPr>
            </a:p>
          </p:txBody>
        </p:sp>
        <p:sp>
          <p:nvSpPr>
            <p:cNvPr id="65" name="Rectangle 6"/>
            <p:cNvSpPr>
              <a:spLocks noChangeArrowheads="1"/>
            </p:cNvSpPr>
            <p:nvPr/>
          </p:nvSpPr>
          <p:spPr bwMode="auto">
            <a:xfrm>
              <a:off x="322263" y="5516563"/>
              <a:ext cx="1477714" cy="504825"/>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eaLnBrk="1" hangingPunct="1"/>
              <a:r>
                <a:rPr kumimoji="1" lang="zh-CN" altLang="en-US" sz="2400">
                  <a:latin typeface="Times New Roman" pitchFamily="18" charset="0"/>
                </a:rPr>
                <a:t>未分类</a:t>
              </a:r>
              <a:endParaRPr kumimoji="1" lang="zh-CN" altLang="en-US" sz="2400">
                <a:latin typeface="Times New Roman" pitchFamily="18" charset="0"/>
              </a:endParaRPr>
            </a:p>
          </p:txBody>
        </p:sp>
        <p:sp>
          <p:nvSpPr>
            <p:cNvPr id="66" name="Text Box 7"/>
            <p:cNvSpPr txBox="1">
              <a:spLocks noChangeArrowheads="1"/>
            </p:cNvSpPr>
            <p:nvPr/>
          </p:nvSpPr>
          <p:spPr bwMode="auto">
            <a:xfrm>
              <a:off x="611188"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itchFamily="18" charset="0"/>
                </a:rPr>
                <a:t>主体</a:t>
              </a:r>
              <a:endParaRPr kumimoji="1" lang="zh-CN" altLang="en-US" sz="2400">
                <a:latin typeface="Times New Roman" pitchFamily="18" charset="0"/>
              </a:endParaRPr>
            </a:p>
          </p:txBody>
        </p:sp>
        <p:sp>
          <p:nvSpPr>
            <p:cNvPr id="67" name="Rectangle 8"/>
            <p:cNvSpPr>
              <a:spLocks noChangeArrowheads="1"/>
            </p:cNvSpPr>
            <p:nvPr/>
          </p:nvSpPr>
          <p:spPr bwMode="auto">
            <a:xfrm>
              <a:off x="2913063" y="3933825"/>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绝密</a:t>
              </a:r>
              <a:endParaRPr kumimoji="1" lang="zh-CN" altLang="en-US" sz="2400">
                <a:latin typeface="Times New Roman" pitchFamily="18" charset="0"/>
              </a:endParaRPr>
            </a:p>
          </p:txBody>
        </p:sp>
        <p:sp>
          <p:nvSpPr>
            <p:cNvPr id="68" name="Rectangle 9"/>
            <p:cNvSpPr>
              <a:spLocks noChangeArrowheads="1"/>
            </p:cNvSpPr>
            <p:nvPr/>
          </p:nvSpPr>
          <p:spPr bwMode="auto">
            <a:xfrm>
              <a:off x="2914650" y="4724400"/>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机密</a:t>
              </a:r>
              <a:endParaRPr kumimoji="1" lang="zh-CN" altLang="en-US" sz="2400">
                <a:latin typeface="Times New Roman" pitchFamily="18" charset="0"/>
              </a:endParaRPr>
            </a:p>
          </p:txBody>
        </p:sp>
        <p:sp>
          <p:nvSpPr>
            <p:cNvPr id="69" name="Rectangle 10"/>
            <p:cNvSpPr>
              <a:spLocks noChangeArrowheads="1"/>
            </p:cNvSpPr>
            <p:nvPr/>
          </p:nvSpPr>
          <p:spPr bwMode="auto">
            <a:xfrm>
              <a:off x="2914650" y="5516563"/>
              <a:ext cx="1477714" cy="504825"/>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kumimoji="1" lang="zh-CN" altLang="en-US" sz="2400">
                  <a:latin typeface="Times New Roman" pitchFamily="18" charset="0"/>
                </a:rPr>
                <a:t>未分类</a:t>
              </a:r>
              <a:endParaRPr kumimoji="1" lang="zh-CN" altLang="en-US" sz="2400">
                <a:latin typeface="Times New Roman" pitchFamily="18" charset="0"/>
              </a:endParaRPr>
            </a:p>
          </p:txBody>
        </p:sp>
        <p:sp>
          <p:nvSpPr>
            <p:cNvPr id="70" name="Text Box 11"/>
            <p:cNvSpPr txBox="1">
              <a:spLocks noChangeArrowheads="1"/>
            </p:cNvSpPr>
            <p:nvPr/>
          </p:nvSpPr>
          <p:spPr bwMode="auto">
            <a:xfrm>
              <a:off x="3203575" y="3213100"/>
              <a:ext cx="1368425" cy="457200"/>
            </a:xfrm>
            <a:prstGeom prst="rect">
              <a:avLst/>
            </a:prstGeom>
            <a:noFill/>
            <a:ln w="9525">
              <a:noFill/>
              <a:miter lim="800000"/>
            </a:ln>
          </p:spPr>
          <p:txBody>
            <a:bodyPr>
              <a:spAutoFit/>
            </a:bodyPr>
            <a:lstStyle/>
            <a:p>
              <a:pPr eaLnBrk="1" hangingPunct="1">
                <a:spcBef>
                  <a:spcPct val="50000"/>
                </a:spcBef>
              </a:pPr>
              <a:r>
                <a:rPr kumimoji="1" lang="zh-CN" altLang="en-US" sz="2400">
                  <a:latin typeface="Times New Roman" pitchFamily="18" charset="0"/>
                </a:rPr>
                <a:t>客体</a:t>
              </a:r>
              <a:endParaRPr kumimoji="1" lang="zh-CN" altLang="en-US" sz="2400">
                <a:latin typeface="Times New Roman" pitchFamily="18" charset="0"/>
              </a:endParaRPr>
            </a:p>
          </p:txBody>
        </p:sp>
        <p:sp>
          <p:nvSpPr>
            <p:cNvPr id="71" name="Line 12"/>
            <p:cNvSpPr>
              <a:spLocks noChangeShapeType="1"/>
            </p:cNvSpPr>
            <p:nvPr/>
          </p:nvSpPr>
          <p:spPr bwMode="auto">
            <a:xfrm flipV="1">
              <a:off x="1810896" y="4176403"/>
              <a:ext cx="966993" cy="743278"/>
            </a:xfrm>
            <a:prstGeom prst="line">
              <a:avLst/>
            </a:prstGeom>
            <a:noFill/>
            <a:ln w="38100">
              <a:solidFill>
                <a:schemeClr val="tx1"/>
              </a:solidFill>
              <a:round/>
              <a:tailEnd type="triangle" w="med" len="med"/>
            </a:ln>
          </p:spPr>
          <p:txBody>
            <a:bodyPr/>
            <a:lstStyle/>
            <a:p>
              <a:endParaRPr lang="zh-CN" altLang="en-US"/>
            </a:p>
          </p:txBody>
        </p:sp>
        <p:sp>
          <p:nvSpPr>
            <p:cNvPr id="72" name="Line 13"/>
            <p:cNvSpPr>
              <a:spLocks noChangeShapeType="1"/>
            </p:cNvSpPr>
            <p:nvPr/>
          </p:nvSpPr>
          <p:spPr bwMode="auto">
            <a:xfrm flipV="1">
              <a:off x="1810896" y="4951314"/>
              <a:ext cx="966993" cy="9426"/>
            </a:xfrm>
            <a:prstGeom prst="line">
              <a:avLst/>
            </a:prstGeom>
            <a:noFill/>
            <a:ln w="38100">
              <a:solidFill>
                <a:schemeClr val="tx1"/>
              </a:solidFill>
              <a:round/>
              <a:tailEnd type="triangle" w="med" len="med"/>
            </a:ln>
          </p:spPr>
          <p:txBody>
            <a:bodyPr/>
            <a:lstStyle/>
            <a:p>
              <a:endParaRPr lang="zh-CN" altLang="en-US"/>
            </a:p>
          </p:txBody>
        </p:sp>
        <p:sp>
          <p:nvSpPr>
            <p:cNvPr id="73" name="Line 14"/>
            <p:cNvSpPr>
              <a:spLocks noChangeShapeType="1"/>
            </p:cNvSpPr>
            <p:nvPr/>
          </p:nvSpPr>
          <p:spPr bwMode="auto">
            <a:xfrm>
              <a:off x="1810896" y="4976813"/>
              <a:ext cx="966993" cy="757238"/>
            </a:xfrm>
            <a:prstGeom prst="line">
              <a:avLst/>
            </a:prstGeom>
            <a:noFill/>
            <a:ln w="38100">
              <a:solidFill>
                <a:schemeClr val="tx1"/>
              </a:solidFill>
              <a:round/>
              <a:tailEnd type="triangle" w="med" len="med"/>
            </a:ln>
          </p:spPr>
          <p:txBody>
            <a:bodyPr/>
            <a:lstStyle/>
            <a:p>
              <a:endParaRPr lang="zh-CN" altLang="en-US"/>
            </a:p>
          </p:txBody>
        </p:sp>
        <p:sp>
          <p:nvSpPr>
            <p:cNvPr id="74" name="Text Box 15"/>
            <p:cNvSpPr txBox="1">
              <a:spLocks noChangeArrowheads="1"/>
            </p:cNvSpPr>
            <p:nvPr/>
          </p:nvSpPr>
          <p:spPr bwMode="auto">
            <a:xfrm>
              <a:off x="1810896" y="4098558"/>
              <a:ext cx="881731" cy="338554"/>
            </a:xfrm>
            <a:prstGeom prst="rect">
              <a:avLst/>
            </a:prstGeom>
            <a:noFill/>
            <a:ln w="9525">
              <a:noFill/>
              <a:miter lim="800000"/>
            </a:ln>
          </p:spPr>
          <p:txBody>
            <a:bodyPr wrap="square">
              <a:spAutoFit/>
            </a:bodyPr>
            <a:lstStyle/>
            <a:p>
              <a:pPr algn="ctr" eaLnBrk="1" hangingPunct="1">
                <a:spcBef>
                  <a:spcPts val="0"/>
                </a:spcBef>
              </a:pPr>
              <a:r>
                <a:rPr kumimoji="1" lang="zh-CN" altLang="en-US" sz="1600" b="1" smtClean="0">
                  <a:latin typeface="Times New Roman" pitchFamily="18" charset="0"/>
                </a:rPr>
                <a:t>允许读</a:t>
              </a:r>
              <a:endParaRPr kumimoji="1" lang="zh-CN" altLang="en-US" sz="1600" b="1">
                <a:latin typeface="Times New Roman" pitchFamily="18" charset="0"/>
              </a:endParaRPr>
            </a:p>
          </p:txBody>
        </p:sp>
        <p:sp>
          <p:nvSpPr>
            <p:cNvPr id="75" name="Text Box 17"/>
            <p:cNvSpPr txBox="1">
              <a:spLocks noChangeArrowheads="1"/>
            </p:cNvSpPr>
            <p:nvPr/>
          </p:nvSpPr>
          <p:spPr bwMode="auto">
            <a:xfrm>
              <a:off x="1818061" y="5508521"/>
              <a:ext cx="881731" cy="338554"/>
            </a:xfrm>
            <a:prstGeom prst="rect">
              <a:avLst/>
            </a:prstGeom>
            <a:noFill/>
            <a:ln w="9525">
              <a:noFill/>
              <a:miter lim="800000"/>
            </a:ln>
          </p:spPr>
          <p:txBody>
            <a:bodyPr wrap="square">
              <a:spAutoFit/>
            </a:bodyPr>
            <a:lstStyle/>
            <a:p>
              <a:pPr algn="ctr" eaLnBrk="1" hangingPunct="1">
                <a:spcBef>
                  <a:spcPts val="0"/>
                </a:spcBef>
              </a:pPr>
              <a:r>
                <a:rPr kumimoji="1" lang="zh-CN" altLang="en-US" sz="1600" b="1" smtClean="0">
                  <a:latin typeface="Times New Roman" pitchFamily="18" charset="0"/>
                </a:rPr>
                <a:t>允许写</a:t>
              </a:r>
              <a:endParaRPr kumimoji="1" lang="zh-CN" altLang="en-US" sz="1600" b="1">
                <a:latin typeface="Times New Roman" pitchFamily="18" charset="0"/>
              </a:endParaRPr>
            </a:p>
          </p:txBody>
        </p:sp>
        <p:sp>
          <p:nvSpPr>
            <p:cNvPr id="76" name="Text Box 15"/>
            <p:cNvSpPr txBox="1">
              <a:spLocks noChangeArrowheads="1"/>
            </p:cNvSpPr>
            <p:nvPr/>
          </p:nvSpPr>
          <p:spPr bwMode="auto">
            <a:xfrm>
              <a:off x="1907704" y="4653136"/>
              <a:ext cx="881731" cy="338554"/>
            </a:xfrm>
            <a:prstGeom prst="rect">
              <a:avLst/>
            </a:prstGeom>
            <a:noFill/>
            <a:ln w="9525">
              <a:noFill/>
              <a:miter lim="800000"/>
            </a:ln>
          </p:spPr>
          <p:txBody>
            <a:bodyPr wrap="square">
              <a:spAutoFit/>
            </a:bodyPr>
            <a:lstStyle/>
            <a:p>
              <a:pPr algn="ctr" eaLnBrk="1" hangingPunct="1">
                <a:spcBef>
                  <a:spcPts val="0"/>
                </a:spcBef>
              </a:pPr>
              <a:r>
                <a:rPr kumimoji="1" lang="zh-CN" altLang="en-US" sz="1600" b="1">
                  <a:latin typeface="Times New Roman" pitchFamily="18" charset="0"/>
                </a:rPr>
                <a:t>允许</a:t>
              </a:r>
              <a:r>
                <a:rPr kumimoji="1" lang="zh-CN" altLang="en-US" sz="1600" b="1" smtClean="0">
                  <a:latin typeface="Times New Roman" pitchFamily="18" charset="0"/>
                </a:rPr>
                <a:t>读</a:t>
              </a:r>
              <a:endParaRPr kumimoji="1" lang="zh-CN" altLang="en-US" sz="1600" b="1">
                <a:latin typeface="Times New Roman"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457200" y="1481328"/>
            <a:ext cx="8229600" cy="2585847"/>
          </a:xfrm>
        </p:spPr>
        <p:txBody>
          <a:bodyPr>
            <a:normAutofit fontScale="92500" lnSpcReduction="10000"/>
          </a:bodyPr>
          <a:lstStyle/>
          <a:p>
            <a:r>
              <a:rPr lang="zh-CN" altLang="en-US" smtClean="0"/>
              <a:t>安全级别</a:t>
            </a:r>
            <a:endParaRPr lang="en-US" altLang="zh-CN" smtClean="0"/>
          </a:p>
          <a:p>
            <a:pPr lvl="1"/>
            <a:r>
              <a:rPr lang="en-US" altLang="zh-CN" smtClean="0"/>
              <a:t>Web</a:t>
            </a:r>
            <a:r>
              <a:rPr lang="zh-CN" altLang="en-US" smtClean="0"/>
              <a:t>服务器上资源</a:t>
            </a:r>
            <a:r>
              <a:rPr lang="zh-CN" altLang="en-US"/>
              <a:t>安全级别为</a:t>
            </a:r>
            <a:r>
              <a:rPr lang="zh-CN" altLang="en-US" smtClean="0"/>
              <a:t>“秘密”</a:t>
            </a:r>
            <a:endParaRPr lang="en-US" altLang="zh-CN" smtClean="0"/>
          </a:p>
          <a:p>
            <a:pPr lvl="1"/>
            <a:r>
              <a:rPr lang="en-US" altLang="zh-CN" smtClean="0"/>
              <a:t>Internet</a:t>
            </a:r>
            <a:r>
              <a:rPr lang="zh-CN" altLang="en-US" smtClean="0"/>
              <a:t>用户级别</a:t>
            </a:r>
            <a:r>
              <a:rPr lang="zh-CN" altLang="en-US"/>
              <a:t>为</a:t>
            </a:r>
            <a:r>
              <a:rPr lang="zh-CN" altLang="en-US" smtClean="0"/>
              <a:t>“公开”</a:t>
            </a:r>
            <a:endParaRPr lang="en-US" altLang="zh-CN" smtClean="0"/>
          </a:p>
          <a:p>
            <a:r>
              <a:rPr lang="zh-CN" altLang="en-US" smtClean="0"/>
              <a:t>上读</a:t>
            </a:r>
            <a:r>
              <a:rPr lang="en-US" altLang="zh-CN" smtClean="0"/>
              <a:t>/</a:t>
            </a:r>
            <a:r>
              <a:rPr lang="zh-CN" altLang="en-US" smtClean="0"/>
              <a:t>不上写，保障</a:t>
            </a:r>
            <a:r>
              <a:rPr lang="en-US" altLang="zh-CN" smtClean="0"/>
              <a:t>Web</a:t>
            </a:r>
            <a:r>
              <a:rPr lang="zh-CN" altLang="en-US" smtClean="0"/>
              <a:t>数据完整性</a:t>
            </a:r>
            <a:endParaRPr lang="zh-CN" altLang="en-US" smtClean="0"/>
          </a:p>
          <a:p>
            <a:pPr lvl="1"/>
            <a:r>
              <a:rPr lang="en-US" altLang="zh-CN" smtClean="0"/>
              <a:t>Internet</a:t>
            </a:r>
            <a:r>
              <a:rPr lang="zh-CN" altLang="en-US" smtClean="0"/>
              <a:t>上的用户只能读取服务器上的数据而不能更改它 </a:t>
            </a:r>
            <a:endParaRPr lang="zh-CN" altLang="en-US" smtClean="0"/>
          </a:p>
          <a:p>
            <a:endParaRPr lang="zh-CN" altLang="en-US"/>
          </a:p>
        </p:txBody>
      </p:sp>
      <p:sp>
        <p:nvSpPr>
          <p:cNvPr id="1052674" name="Rectangle 2"/>
          <p:cNvSpPr>
            <a:spLocks noGrp="1" noChangeArrowheads="1"/>
          </p:cNvSpPr>
          <p:nvPr>
            <p:ph type="title"/>
          </p:nvPr>
        </p:nvSpPr>
        <p:spPr/>
        <p:txBody>
          <a:bodyPr/>
          <a:lstStyle/>
          <a:p>
            <a:r>
              <a:rPr lang="en-US" altLang="zh-CN" smtClean="0"/>
              <a:t>Biba</a:t>
            </a:r>
            <a:r>
              <a:rPr lang="zh-CN" altLang="en-US" smtClean="0"/>
              <a:t>应用：</a:t>
            </a:r>
            <a:r>
              <a:rPr lang="en-US" altLang="zh-CN" smtClean="0"/>
              <a:t>Web</a:t>
            </a:r>
            <a:r>
              <a:rPr lang="zh-CN" altLang="en-US" smtClean="0"/>
              <a:t>服务器</a:t>
            </a:r>
            <a:endParaRPr lang="zh-CN" altLang="en-US"/>
          </a:p>
        </p:txBody>
      </p:sp>
      <p:sp>
        <p:nvSpPr>
          <p:cNvPr id="35846" name="Rectangle 3"/>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pic>
        <p:nvPicPr>
          <p:cNvPr id="16" name="Picture 30"/>
          <p:cNvPicPr>
            <a:picLocks noChangeAspect="1" noChangeArrowheads="1"/>
          </p:cNvPicPr>
          <p:nvPr/>
        </p:nvPicPr>
        <p:blipFill>
          <a:blip r:embed="rId1"/>
          <a:srcRect/>
          <a:stretch>
            <a:fillRect/>
          </a:stretch>
        </p:blipFill>
        <p:spPr>
          <a:xfrm>
            <a:off x="1475656" y="4067175"/>
            <a:ext cx="5322888" cy="2790825"/>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zh-CN" altLang="en-US" smtClean="0"/>
              <a:t>角色（</a:t>
            </a:r>
            <a:r>
              <a:rPr lang="en-US" altLang="zh-CN" smtClean="0"/>
              <a:t>Role</a:t>
            </a:r>
            <a:r>
              <a:rPr lang="zh-CN" altLang="en-US" smtClean="0"/>
              <a:t>）</a:t>
            </a:r>
            <a:endParaRPr lang="zh-CN" altLang="en-US" smtClean="0"/>
          </a:p>
          <a:p>
            <a:pPr lvl="1"/>
            <a:r>
              <a:rPr lang="zh-CN" altLang="en-US" smtClean="0"/>
              <a:t>用户组</a:t>
            </a:r>
            <a:r>
              <a:rPr lang="zh-CN" altLang="en-US"/>
              <a:t>及其许可（完成一项任务必须访问的资源及相应操作权限）的</a:t>
            </a:r>
            <a:r>
              <a:rPr lang="zh-CN" altLang="en-US" smtClean="0"/>
              <a:t>集合，</a:t>
            </a:r>
            <a:r>
              <a:rPr lang="en-US" altLang="zh-CN" smtClean="0"/>
              <a:t>R={(a1,o1), (a2,o2), (a3,o3)…}</a:t>
            </a:r>
            <a:endParaRPr lang="en-US" altLang="zh-CN" smtClean="0"/>
          </a:p>
          <a:p>
            <a:pPr lvl="1"/>
            <a:r>
              <a:rPr lang="zh-CN" altLang="en-US" smtClean="0"/>
              <a:t>角色：用户组＋许可（资源</a:t>
            </a:r>
            <a:r>
              <a:rPr lang="en-US" altLang="zh-CN" smtClean="0"/>
              <a:t>-</a:t>
            </a:r>
            <a:r>
              <a:rPr lang="zh-CN" altLang="en-US" smtClean="0"/>
              <a:t>权限</a:t>
            </a:r>
            <a:r>
              <a:rPr lang="zh-CN" altLang="en-US"/>
              <a:t>）</a:t>
            </a:r>
            <a:r>
              <a:rPr lang="zh-CN" altLang="en-US" smtClean="0"/>
              <a:t>集</a:t>
            </a:r>
            <a:endParaRPr lang="en-US" altLang="zh-CN" smtClean="0"/>
          </a:p>
          <a:p>
            <a:r>
              <a:rPr lang="zh-CN" altLang="en-US" smtClean="0"/>
              <a:t>授权管理：</a:t>
            </a:r>
            <a:endParaRPr lang="zh-CN" altLang="en-US" smtClean="0"/>
          </a:p>
          <a:p>
            <a:pPr lvl="1"/>
            <a:r>
              <a:rPr lang="zh-CN" altLang="en-US" smtClean="0"/>
              <a:t>根据任务需要定义角色</a:t>
            </a:r>
            <a:endParaRPr lang="zh-CN" altLang="en-US" smtClean="0"/>
          </a:p>
          <a:p>
            <a:pPr lvl="1"/>
            <a:r>
              <a:rPr lang="zh-CN" altLang="en-US" smtClean="0"/>
              <a:t>为角色分配许可</a:t>
            </a:r>
            <a:r>
              <a:rPr lang="en-US" altLang="zh-CN" smtClean="0"/>
              <a:t>——</a:t>
            </a:r>
            <a:r>
              <a:rPr lang="zh-CN" altLang="en-US" smtClean="0"/>
              <a:t>（资源和操作权限）</a:t>
            </a:r>
            <a:endParaRPr lang="zh-CN" altLang="en-US" smtClean="0"/>
          </a:p>
          <a:p>
            <a:pPr lvl="1"/>
            <a:r>
              <a:rPr lang="zh-CN" altLang="en-US" smtClean="0"/>
              <a:t>给一个用户指定一个角色</a:t>
            </a:r>
            <a:endParaRPr lang="zh-CN" altLang="en-US"/>
          </a:p>
        </p:txBody>
      </p:sp>
      <p:sp>
        <p:nvSpPr>
          <p:cNvPr id="100354" name="Rectangle 2"/>
          <p:cNvSpPr>
            <a:spLocks noGrp="1" noChangeArrowheads="1"/>
          </p:cNvSpPr>
          <p:nvPr>
            <p:ph type="title"/>
          </p:nvPr>
        </p:nvSpPr>
        <p:spPr/>
        <p:txBody>
          <a:bodyPr/>
          <a:lstStyle/>
          <a:p>
            <a:r>
              <a:rPr lang="zh-CN" altLang="en-US" smtClean="0"/>
              <a:t>基于角色的访问控制</a:t>
            </a:r>
            <a:r>
              <a:rPr lang="en-US" altLang="zh-CN" smtClean="0"/>
              <a:t>(RBAC)</a:t>
            </a:r>
            <a:endParaRPr lang="en-US" altLang="zh-CN"/>
          </a:p>
        </p:txBody>
      </p:sp>
    </p:spTree>
  </p:cSld>
  <p:clrMapOvr>
    <a:masterClrMapping/>
  </p:clrMapOvr>
  <p:transition spd="slow">
    <p:pull/>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zh-CN" altLang="en-US" smtClean="0"/>
              <a:t>基于角色的访问控制模型</a:t>
            </a:r>
            <a:endParaRPr lang="zh-CN" altLang="en-US"/>
          </a:p>
        </p:txBody>
      </p:sp>
      <p:sp>
        <p:nvSpPr>
          <p:cNvPr id="631814" name="Rectangle 6"/>
          <p:cNvSpPr>
            <a:spLocks noChangeArrowheads="1"/>
          </p:cNvSpPr>
          <p:nvPr/>
        </p:nvSpPr>
        <p:spPr bwMode="auto">
          <a:xfrm>
            <a:off x="3203922" y="1844824"/>
            <a:ext cx="561975" cy="1295400"/>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角色</a:t>
            </a:r>
            <a:endParaRPr kumimoji="1" lang="zh-CN" altLang="en-US" sz="2000" b="1">
              <a:solidFill>
                <a:srgbClr val="000000"/>
              </a:solidFill>
              <a:latin typeface="Times New Roman" pitchFamily="18" charset="0"/>
            </a:endParaRPr>
          </a:p>
        </p:txBody>
      </p:sp>
      <p:sp>
        <p:nvSpPr>
          <p:cNvPr id="631818" name="Line 10"/>
          <p:cNvSpPr>
            <a:spLocks noChangeShapeType="1"/>
          </p:cNvSpPr>
          <p:nvPr/>
        </p:nvSpPr>
        <p:spPr bwMode="auto">
          <a:xfrm>
            <a:off x="2411760" y="2491829"/>
            <a:ext cx="777875" cy="1587"/>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19" name="Line 11"/>
          <p:cNvSpPr>
            <a:spLocks noChangeShapeType="1"/>
          </p:cNvSpPr>
          <p:nvPr/>
        </p:nvSpPr>
        <p:spPr bwMode="auto">
          <a:xfrm>
            <a:off x="3779837" y="2491829"/>
            <a:ext cx="612775" cy="1587"/>
          </a:xfrm>
          <a:prstGeom prst="line">
            <a:avLst/>
          </a:prstGeom>
          <a:noFill/>
          <a:ln w="28575">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1821" name="Group 13"/>
          <p:cNvGrpSpPr/>
          <p:nvPr/>
        </p:nvGrpSpPr>
        <p:grpSpPr bwMode="auto">
          <a:xfrm>
            <a:off x="1835696" y="1628229"/>
            <a:ext cx="576263" cy="1585913"/>
            <a:chOff x="1383" y="1298"/>
            <a:chExt cx="363" cy="999"/>
          </a:xfrm>
        </p:grpSpPr>
        <p:sp>
          <p:nvSpPr>
            <p:cNvPr id="631822" name="Oval 14"/>
            <p:cNvSpPr>
              <a:spLocks noChangeArrowheads="1"/>
            </p:cNvSpPr>
            <p:nvPr/>
          </p:nvSpPr>
          <p:spPr bwMode="auto">
            <a:xfrm>
              <a:off x="1429" y="1434"/>
              <a:ext cx="272" cy="318"/>
            </a:xfrm>
            <a:prstGeom prst="ellipse">
              <a:avLst/>
            </a:prstGeom>
            <a:solidFill>
              <a:schemeClr val="accent1"/>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000" b="1">
                <a:solidFill>
                  <a:srgbClr val="000000"/>
                </a:solidFill>
                <a:latin typeface="Times New Roman" pitchFamily="18" charset="0"/>
              </a:endParaRPr>
            </a:p>
          </p:txBody>
        </p:sp>
        <p:sp>
          <p:nvSpPr>
            <p:cNvPr id="631823" name="Text Box 15"/>
            <p:cNvSpPr txBox="1">
              <a:spLocks noChangeArrowheads="1"/>
            </p:cNvSpPr>
            <p:nvPr/>
          </p:nvSpPr>
          <p:spPr bwMode="auto">
            <a:xfrm>
              <a:off x="1429" y="1298"/>
              <a:ext cx="272"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solidFill>
                    <a:srgbClr val="000000"/>
                  </a:solidFill>
                  <a:latin typeface="Times New Roman" pitchFamily="18" charset="0"/>
                </a:rPr>
                <a:t>..</a:t>
              </a:r>
              <a:endParaRPr lang="en-US" altLang="zh-CN" sz="2800" b="1">
                <a:solidFill>
                  <a:srgbClr val="000000"/>
                </a:solidFill>
                <a:latin typeface="Times New Roman" pitchFamily="18" charset="0"/>
              </a:endParaRPr>
            </a:p>
          </p:txBody>
        </p:sp>
        <p:sp>
          <p:nvSpPr>
            <p:cNvPr id="631824" name="Text Box 16"/>
            <p:cNvSpPr txBox="1">
              <a:spLocks noChangeArrowheads="1"/>
            </p:cNvSpPr>
            <p:nvPr/>
          </p:nvSpPr>
          <p:spPr bwMode="auto">
            <a:xfrm>
              <a:off x="1429" y="1434"/>
              <a:ext cx="285"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00"/>
                  </a:solidFill>
                  <a:latin typeface="Times New Roman" pitchFamily="18" charset="0"/>
                </a:rPr>
                <a:t>。</a:t>
              </a:r>
              <a:endParaRPr lang="zh-CN" altLang="en-US" sz="2800" b="1">
                <a:solidFill>
                  <a:srgbClr val="000000"/>
                </a:solidFill>
                <a:latin typeface="Times New Roman" pitchFamily="18" charset="0"/>
              </a:endParaRPr>
            </a:p>
          </p:txBody>
        </p:sp>
        <p:sp>
          <p:nvSpPr>
            <p:cNvPr id="631825" name="Line 17"/>
            <p:cNvSpPr>
              <a:spLocks noChangeShapeType="1"/>
            </p:cNvSpPr>
            <p:nvPr/>
          </p:nvSpPr>
          <p:spPr bwMode="auto">
            <a:xfrm>
              <a:off x="1564" y="1752"/>
              <a:ext cx="1" cy="22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6" name="Line 18"/>
            <p:cNvSpPr>
              <a:spLocks noChangeShapeType="1"/>
            </p:cNvSpPr>
            <p:nvPr/>
          </p:nvSpPr>
          <p:spPr bwMode="auto">
            <a:xfrm>
              <a:off x="1383" y="1888"/>
              <a:ext cx="3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7" name="Line 19"/>
            <p:cNvSpPr>
              <a:spLocks noChangeShapeType="1"/>
            </p:cNvSpPr>
            <p:nvPr/>
          </p:nvSpPr>
          <p:spPr bwMode="auto">
            <a:xfrm flipH="1">
              <a:off x="1383" y="1979"/>
              <a:ext cx="182" cy="31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8" name="Line 20"/>
            <p:cNvSpPr>
              <a:spLocks noChangeShapeType="1"/>
            </p:cNvSpPr>
            <p:nvPr/>
          </p:nvSpPr>
          <p:spPr bwMode="auto">
            <a:xfrm>
              <a:off x="1565" y="1979"/>
              <a:ext cx="181" cy="31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31829" name="Rectangle 21"/>
          <p:cNvSpPr>
            <a:spLocks noChangeArrowheads="1"/>
          </p:cNvSpPr>
          <p:nvPr/>
        </p:nvSpPr>
        <p:spPr bwMode="auto">
          <a:xfrm>
            <a:off x="1258888" y="3933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1</a:t>
            </a:r>
            <a:endParaRPr kumimoji="1" lang="en-US" altLang="zh-CN" sz="2400" b="1">
              <a:solidFill>
                <a:srgbClr val="000000"/>
              </a:solidFill>
              <a:latin typeface="Times New Roman" pitchFamily="18" charset="0"/>
            </a:endParaRPr>
          </a:p>
        </p:txBody>
      </p:sp>
      <p:sp>
        <p:nvSpPr>
          <p:cNvPr id="631830" name="Rectangle 22"/>
          <p:cNvSpPr>
            <a:spLocks noChangeArrowheads="1"/>
          </p:cNvSpPr>
          <p:nvPr/>
        </p:nvSpPr>
        <p:spPr bwMode="auto">
          <a:xfrm>
            <a:off x="1258888" y="4695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2</a:t>
            </a:r>
            <a:endParaRPr kumimoji="1" lang="en-US" altLang="zh-CN" sz="2400" b="1">
              <a:solidFill>
                <a:srgbClr val="000000"/>
              </a:solidFill>
              <a:latin typeface="Times New Roman" pitchFamily="18" charset="0"/>
            </a:endParaRPr>
          </a:p>
        </p:txBody>
      </p:sp>
      <p:sp>
        <p:nvSpPr>
          <p:cNvPr id="631831" name="Rectangle 23"/>
          <p:cNvSpPr>
            <a:spLocks noChangeArrowheads="1"/>
          </p:cNvSpPr>
          <p:nvPr/>
        </p:nvSpPr>
        <p:spPr bwMode="auto">
          <a:xfrm>
            <a:off x="1258888" y="5949950"/>
            <a:ext cx="1223962"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3</a:t>
            </a:r>
            <a:endParaRPr kumimoji="1" lang="en-US" altLang="zh-CN" sz="2400" b="1">
              <a:solidFill>
                <a:srgbClr val="000000"/>
              </a:solidFill>
              <a:latin typeface="Times New Roman" pitchFamily="18" charset="0"/>
            </a:endParaRPr>
          </a:p>
        </p:txBody>
      </p:sp>
      <p:sp>
        <p:nvSpPr>
          <p:cNvPr id="631832" name="Oval 24"/>
          <p:cNvSpPr>
            <a:spLocks noChangeArrowheads="1"/>
          </p:cNvSpPr>
          <p:nvPr/>
        </p:nvSpPr>
        <p:spPr bwMode="auto">
          <a:xfrm>
            <a:off x="3995738" y="3975100"/>
            <a:ext cx="1943100" cy="647700"/>
          </a:xfrm>
          <a:prstGeom prst="ellipse">
            <a:avLst/>
          </a:prstGeom>
          <a:gradFill rotWithShape="1">
            <a:gsLst>
              <a:gs pos="0">
                <a:srgbClr val="666699">
                  <a:gamma/>
                  <a:shade val="46275"/>
                  <a:invGamma/>
                </a:srgbClr>
              </a:gs>
              <a:gs pos="100000">
                <a:srgbClr val="666699"/>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rPr>
              <a:t>角色</a:t>
            </a:r>
            <a:r>
              <a:rPr kumimoji="1" lang="en-US" altLang="zh-CN" sz="2400" b="1">
                <a:solidFill>
                  <a:srgbClr val="FF0000"/>
                </a:solidFill>
                <a:latin typeface="Times New Roman" pitchFamily="18" charset="0"/>
              </a:rPr>
              <a:t>1</a:t>
            </a:r>
            <a:endParaRPr kumimoji="1" lang="en-US" altLang="zh-CN" sz="2400" b="1">
              <a:solidFill>
                <a:srgbClr val="FF0000"/>
              </a:solidFill>
              <a:latin typeface="Times New Roman" pitchFamily="18" charset="0"/>
            </a:endParaRPr>
          </a:p>
        </p:txBody>
      </p:sp>
      <p:sp>
        <p:nvSpPr>
          <p:cNvPr id="631833" name="Oval 25"/>
          <p:cNvSpPr>
            <a:spLocks noChangeArrowheads="1"/>
          </p:cNvSpPr>
          <p:nvPr/>
        </p:nvSpPr>
        <p:spPr bwMode="auto">
          <a:xfrm>
            <a:off x="3995738" y="5343525"/>
            <a:ext cx="1943100" cy="647700"/>
          </a:xfrm>
          <a:prstGeom prst="ellipse">
            <a:avLst/>
          </a:prstGeom>
          <a:gradFill rotWithShape="1">
            <a:gsLst>
              <a:gs pos="0">
                <a:srgbClr val="FFC1E0">
                  <a:gamma/>
                  <a:shade val="46275"/>
                  <a:invGamma/>
                </a:srgbClr>
              </a:gs>
              <a:gs pos="50000">
                <a:srgbClr val="FFC1E0"/>
              </a:gs>
              <a:gs pos="100000">
                <a:srgbClr val="FFC1E0">
                  <a:gamma/>
                  <a:shade val="46275"/>
                  <a:invGamma/>
                </a:srgbClr>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rPr>
              <a:t>角色</a:t>
            </a:r>
            <a:r>
              <a:rPr kumimoji="1" lang="en-US" altLang="zh-CN" sz="2400" b="1">
                <a:solidFill>
                  <a:srgbClr val="FF0000"/>
                </a:solidFill>
                <a:latin typeface="Times New Roman" pitchFamily="18" charset="0"/>
              </a:rPr>
              <a:t>2</a:t>
            </a:r>
            <a:endParaRPr kumimoji="1" lang="en-US" altLang="zh-CN" sz="2400" b="1">
              <a:solidFill>
                <a:srgbClr val="FF0000"/>
              </a:solidFill>
              <a:latin typeface="Times New Roman" pitchFamily="18" charset="0"/>
            </a:endParaRPr>
          </a:p>
        </p:txBody>
      </p:sp>
      <p:sp>
        <p:nvSpPr>
          <p:cNvPr id="631834" name="Rectangle 26"/>
          <p:cNvSpPr>
            <a:spLocks noChangeArrowheads="1"/>
          </p:cNvSpPr>
          <p:nvPr/>
        </p:nvSpPr>
        <p:spPr bwMode="auto">
          <a:xfrm>
            <a:off x="7235825" y="386080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1</a:t>
            </a:r>
            <a:endParaRPr kumimoji="1" lang="en-US" altLang="zh-CN" sz="2400" b="1">
              <a:solidFill>
                <a:srgbClr val="C22A8F"/>
              </a:solidFill>
              <a:latin typeface="Times New Roman" pitchFamily="18" charset="0"/>
            </a:endParaRPr>
          </a:p>
        </p:txBody>
      </p:sp>
      <p:sp>
        <p:nvSpPr>
          <p:cNvPr id="631835" name="Rectangle 27"/>
          <p:cNvSpPr>
            <a:spLocks noChangeArrowheads="1"/>
          </p:cNvSpPr>
          <p:nvPr/>
        </p:nvSpPr>
        <p:spPr bwMode="auto">
          <a:xfrm>
            <a:off x="7235825" y="476885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2</a:t>
            </a:r>
            <a:endParaRPr kumimoji="1" lang="en-US" altLang="zh-CN" sz="2400" b="1">
              <a:solidFill>
                <a:srgbClr val="C22A8F"/>
              </a:solidFill>
              <a:latin typeface="Times New Roman" pitchFamily="18" charset="0"/>
            </a:endParaRPr>
          </a:p>
        </p:txBody>
      </p:sp>
      <p:sp>
        <p:nvSpPr>
          <p:cNvPr id="631836" name="Rectangle 28"/>
          <p:cNvSpPr>
            <a:spLocks noChangeArrowheads="1"/>
          </p:cNvSpPr>
          <p:nvPr/>
        </p:nvSpPr>
        <p:spPr bwMode="auto">
          <a:xfrm>
            <a:off x="7308850" y="6021388"/>
            <a:ext cx="1150938" cy="576262"/>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3</a:t>
            </a:r>
            <a:endParaRPr kumimoji="1" lang="en-US" altLang="zh-CN" sz="2400" b="1">
              <a:solidFill>
                <a:srgbClr val="C22A8F"/>
              </a:solidFill>
              <a:latin typeface="Times New Roman" pitchFamily="18" charset="0"/>
            </a:endParaRPr>
          </a:p>
        </p:txBody>
      </p:sp>
      <p:sp>
        <p:nvSpPr>
          <p:cNvPr id="631837" name="Line 29"/>
          <p:cNvSpPr>
            <a:spLocks noChangeShapeType="1"/>
          </p:cNvSpPr>
          <p:nvPr/>
        </p:nvSpPr>
        <p:spPr bwMode="auto">
          <a:xfrm flipV="1">
            <a:off x="2484438" y="4264025"/>
            <a:ext cx="1511300" cy="28575"/>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8" name="Line 30"/>
          <p:cNvSpPr>
            <a:spLocks noChangeShapeType="1"/>
          </p:cNvSpPr>
          <p:nvPr/>
        </p:nvSpPr>
        <p:spPr bwMode="auto">
          <a:xfrm>
            <a:off x="5867400" y="4221163"/>
            <a:ext cx="1368425" cy="0"/>
          </a:xfrm>
          <a:prstGeom prst="line">
            <a:avLst/>
          </a:prstGeom>
          <a:noFill/>
          <a:ln w="9525">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9" name="Line 31"/>
          <p:cNvSpPr>
            <a:spLocks noChangeShapeType="1"/>
          </p:cNvSpPr>
          <p:nvPr/>
        </p:nvSpPr>
        <p:spPr bwMode="auto">
          <a:xfrm>
            <a:off x="5940425" y="4408488"/>
            <a:ext cx="1295400" cy="503237"/>
          </a:xfrm>
          <a:prstGeom prst="line">
            <a:avLst/>
          </a:prstGeom>
          <a:noFill/>
          <a:ln w="9525">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0" name="Line 32"/>
          <p:cNvSpPr>
            <a:spLocks noChangeShapeType="1"/>
          </p:cNvSpPr>
          <p:nvPr/>
        </p:nvSpPr>
        <p:spPr bwMode="auto">
          <a:xfrm>
            <a:off x="2555875" y="5013325"/>
            <a:ext cx="1512888" cy="474663"/>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1" name="Line 33"/>
          <p:cNvSpPr>
            <a:spLocks noChangeShapeType="1"/>
          </p:cNvSpPr>
          <p:nvPr/>
        </p:nvSpPr>
        <p:spPr bwMode="auto">
          <a:xfrm flipV="1">
            <a:off x="2555875" y="5775325"/>
            <a:ext cx="1512888" cy="533400"/>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2" name="Line 34"/>
          <p:cNvSpPr>
            <a:spLocks noChangeShapeType="1"/>
          </p:cNvSpPr>
          <p:nvPr/>
        </p:nvSpPr>
        <p:spPr bwMode="auto">
          <a:xfrm flipV="1">
            <a:off x="5940425" y="5229225"/>
            <a:ext cx="1223963" cy="403225"/>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3" name="Line 35"/>
          <p:cNvSpPr>
            <a:spLocks noChangeShapeType="1"/>
          </p:cNvSpPr>
          <p:nvPr/>
        </p:nvSpPr>
        <p:spPr bwMode="auto">
          <a:xfrm>
            <a:off x="5940425" y="5775325"/>
            <a:ext cx="1295400" cy="461963"/>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4" name="Text Box 36"/>
          <p:cNvSpPr txBox="1">
            <a:spLocks noChangeArrowheads="1"/>
          </p:cNvSpPr>
          <p:nvPr/>
        </p:nvSpPr>
        <p:spPr bwMode="auto">
          <a:xfrm>
            <a:off x="6084888" y="3789363"/>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accent2"/>
                </a:solidFill>
                <a:latin typeface="Times New Roman" pitchFamily="18" charset="0"/>
              </a:rPr>
              <a:t>权限</a:t>
            </a:r>
            <a:r>
              <a:rPr kumimoji="1" lang="en-US" altLang="zh-CN" sz="1400" b="1">
                <a:solidFill>
                  <a:schemeClr val="accent2"/>
                </a:solidFill>
                <a:latin typeface="Times New Roman" pitchFamily="18" charset="0"/>
              </a:rPr>
              <a:t>1</a:t>
            </a:r>
            <a:endParaRPr kumimoji="1" lang="en-US" altLang="zh-CN" sz="1400" b="1">
              <a:solidFill>
                <a:schemeClr val="accent2"/>
              </a:solidFill>
              <a:latin typeface="Times New Roman" pitchFamily="18" charset="0"/>
            </a:endParaRPr>
          </a:p>
        </p:txBody>
      </p:sp>
      <p:sp>
        <p:nvSpPr>
          <p:cNvPr id="631845" name="Text Box 37"/>
          <p:cNvSpPr txBox="1">
            <a:spLocks noChangeArrowheads="1"/>
          </p:cNvSpPr>
          <p:nvPr/>
        </p:nvSpPr>
        <p:spPr bwMode="auto">
          <a:xfrm>
            <a:off x="6300788" y="4292600"/>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hlink"/>
                </a:solidFill>
                <a:latin typeface="Times New Roman" pitchFamily="18" charset="0"/>
              </a:rPr>
              <a:t>权限</a:t>
            </a:r>
            <a:r>
              <a:rPr kumimoji="1" lang="en-US" altLang="zh-CN" sz="1400" b="1">
                <a:solidFill>
                  <a:schemeClr val="hlink"/>
                </a:solidFill>
                <a:latin typeface="Times New Roman" pitchFamily="18" charset="0"/>
              </a:rPr>
              <a:t>2</a:t>
            </a:r>
            <a:endParaRPr kumimoji="1" lang="en-US" altLang="zh-CN" sz="1400" b="1">
              <a:solidFill>
                <a:schemeClr val="hlink"/>
              </a:solidFill>
              <a:latin typeface="Times New Roman" pitchFamily="18" charset="0"/>
            </a:endParaRPr>
          </a:p>
        </p:txBody>
      </p:sp>
      <p:sp>
        <p:nvSpPr>
          <p:cNvPr id="631846" name="Text Box 38"/>
          <p:cNvSpPr txBox="1">
            <a:spLocks noChangeArrowheads="1"/>
          </p:cNvSpPr>
          <p:nvPr/>
        </p:nvSpPr>
        <p:spPr bwMode="auto">
          <a:xfrm>
            <a:off x="5940425" y="5013325"/>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solidFill>
                  <a:srgbClr val="0000CC"/>
                </a:solidFill>
                <a:latin typeface="Times New Roman" pitchFamily="18" charset="0"/>
              </a:rPr>
              <a:t>权限</a:t>
            </a:r>
            <a:r>
              <a:rPr kumimoji="1" lang="en-US" altLang="zh-CN" sz="1400" b="1" smtClean="0">
                <a:solidFill>
                  <a:srgbClr val="0000CC"/>
                </a:solidFill>
                <a:latin typeface="Times New Roman" pitchFamily="18" charset="0"/>
              </a:rPr>
              <a:t>2</a:t>
            </a:r>
            <a:endParaRPr kumimoji="1" lang="en-US" altLang="zh-CN" sz="1400" b="1">
              <a:solidFill>
                <a:srgbClr val="0000CC"/>
              </a:solidFill>
              <a:latin typeface="Times New Roman" pitchFamily="18" charset="0"/>
            </a:endParaRPr>
          </a:p>
        </p:txBody>
      </p:sp>
      <p:sp>
        <p:nvSpPr>
          <p:cNvPr id="631847" name="Text Box 39"/>
          <p:cNvSpPr txBox="1">
            <a:spLocks noChangeArrowheads="1"/>
          </p:cNvSpPr>
          <p:nvPr/>
        </p:nvSpPr>
        <p:spPr bwMode="auto">
          <a:xfrm>
            <a:off x="5867400" y="6021388"/>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latin typeface="Times New Roman" pitchFamily="18" charset="0"/>
              </a:rPr>
              <a:t>权限</a:t>
            </a:r>
            <a:r>
              <a:rPr kumimoji="1" lang="en-US" altLang="zh-CN" sz="1400" b="1" smtClean="0">
                <a:latin typeface="Times New Roman" pitchFamily="18" charset="0"/>
              </a:rPr>
              <a:t>3</a:t>
            </a:r>
            <a:endParaRPr kumimoji="1" lang="en-US" altLang="zh-CN" sz="1400" b="1">
              <a:latin typeface="Times New Roman" pitchFamily="18" charset="0"/>
            </a:endParaRPr>
          </a:p>
        </p:txBody>
      </p:sp>
      <p:sp>
        <p:nvSpPr>
          <p:cNvPr id="631848" name="Text Box 40"/>
          <p:cNvSpPr txBox="1">
            <a:spLocks noChangeArrowheads="1"/>
          </p:cNvSpPr>
          <p:nvPr/>
        </p:nvSpPr>
        <p:spPr bwMode="auto">
          <a:xfrm>
            <a:off x="2916238" y="3933825"/>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endParaRPr kumimoji="1" lang="zh-CN" altLang="en-US" sz="1400" b="1">
              <a:solidFill>
                <a:srgbClr val="C22A8F"/>
              </a:solidFill>
              <a:latin typeface="Times New Roman" pitchFamily="18" charset="0"/>
            </a:endParaRPr>
          </a:p>
        </p:txBody>
      </p:sp>
      <p:sp>
        <p:nvSpPr>
          <p:cNvPr id="631849" name="Text Box 41"/>
          <p:cNvSpPr txBox="1">
            <a:spLocks noChangeArrowheads="1"/>
          </p:cNvSpPr>
          <p:nvPr/>
        </p:nvSpPr>
        <p:spPr bwMode="auto">
          <a:xfrm>
            <a:off x="2987675" y="4868863"/>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endParaRPr kumimoji="1" lang="zh-CN" altLang="en-US" sz="1400" b="1">
              <a:solidFill>
                <a:srgbClr val="C22A8F"/>
              </a:solidFill>
              <a:latin typeface="Times New Roman" pitchFamily="18" charset="0"/>
            </a:endParaRPr>
          </a:p>
        </p:txBody>
      </p:sp>
      <p:sp>
        <p:nvSpPr>
          <p:cNvPr id="631850" name="Text Box 42"/>
          <p:cNvSpPr txBox="1">
            <a:spLocks noChangeArrowheads="1"/>
          </p:cNvSpPr>
          <p:nvPr/>
        </p:nvSpPr>
        <p:spPr bwMode="auto">
          <a:xfrm>
            <a:off x="2987675" y="5661025"/>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endParaRPr kumimoji="1" lang="zh-CN" altLang="en-US" sz="1400" b="1">
              <a:solidFill>
                <a:srgbClr val="C22A8F"/>
              </a:solidFill>
              <a:latin typeface="Times New Roman" pitchFamily="18" charset="0"/>
            </a:endParaRPr>
          </a:p>
        </p:txBody>
      </p:sp>
      <p:grpSp>
        <p:nvGrpSpPr>
          <p:cNvPr id="7" name="组合 6"/>
          <p:cNvGrpSpPr/>
          <p:nvPr/>
        </p:nvGrpSpPr>
        <p:grpSpPr>
          <a:xfrm>
            <a:off x="4427537" y="1556792"/>
            <a:ext cx="3024187" cy="1655762"/>
            <a:chOff x="4427537" y="1556792"/>
            <a:chExt cx="3024187" cy="1655762"/>
          </a:xfrm>
        </p:grpSpPr>
        <p:sp>
          <p:nvSpPr>
            <p:cNvPr id="631815" name="Oval 7"/>
            <p:cNvSpPr>
              <a:spLocks noChangeArrowheads="1"/>
            </p:cNvSpPr>
            <p:nvPr/>
          </p:nvSpPr>
          <p:spPr bwMode="auto">
            <a:xfrm>
              <a:off x="4427537" y="1556792"/>
              <a:ext cx="3024187" cy="165576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6" name="Oval 8"/>
            <p:cNvSpPr>
              <a:spLocks noChangeArrowheads="1"/>
            </p:cNvSpPr>
            <p:nvPr/>
          </p:nvSpPr>
          <p:spPr bwMode="auto">
            <a:xfrm>
              <a:off x="4572000" y="2133054"/>
              <a:ext cx="1071562" cy="6477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操作</a:t>
              </a:r>
              <a:endParaRPr kumimoji="1" lang="zh-CN" altLang="en-US" sz="2000" b="1">
                <a:solidFill>
                  <a:srgbClr val="000000"/>
                </a:solidFill>
                <a:latin typeface="Times New Roman" pitchFamily="18" charset="0"/>
              </a:endParaRPr>
            </a:p>
          </p:txBody>
        </p:sp>
        <p:sp>
          <p:nvSpPr>
            <p:cNvPr id="631817" name="Oval 9"/>
            <p:cNvSpPr>
              <a:spLocks noChangeArrowheads="1"/>
            </p:cNvSpPr>
            <p:nvPr/>
          </p:nvSpPr>
          <p:spPr bwMode="auto">
            <a:xfrm>
              <a:off x="6156324" y="2133054"/>
              <a:ext cx="1071562" cy="6477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客体</a:t>
              </a:r>
              <a:endParaRPr kumimoji="1" lang="zh-CN" altLang="en-US" sz="2000" b="1">
                <a:solidFill>
                  <a:srgbClr val="000000"/>
                </a:solidFill>
                <a:latin typeface="Times New Roman" pitchFamily="18" charset="0"/>
              </a:endParaRPr>
            </a:p>
          </p:txBody>
        </p:sp>
        <p:sp>
          <p:nvSpPr>
            <p:cNvPr id="631820" name="Line 12"/>
            <p:cNvSpPr>
              <a:spLocks noChangeShapeType="1"/>
            </p:cNvSpPr>
            <p:nvPr/>
          </p:nvSpPr>
          <p:spPr bwMode="auto">
            <a:xfrm>
              <a:off x="5651499" y="2492103"/>
              <a:ext cx="504825" cy="793"/>
            </a:xfrm>
            <a:prstGeom prst="line">
              <a:avLst/>
            </a:prstGeom>
            <a:noFill/>
            <a:ln w="28575">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1"/>
            <p:cNvSpPr txBox="1">
              <a:spLocks noChangeArrowheads="1"/>
            </p:cNvSpPr>
            <p:nvPr/>
          </p:nvSpPr>
          <p:spPr bwMode="auto">
            <a:xfrm>
              <a:off x="5508104" y="1556792"/>
              <a:ext cx="914400" cy="590550"/>
            </a:xfrm>
            <a:prstGeom prst="rect">
              <a:avLst/>
            </a:prstGeom>
            <a:noFill/>
            <a:ln w="9525">
              <a:noFill/>
              <a:miter lim="800000"/>
            </a:ln>
          </p:spPr>
          <p:txBody>
            <a:bodyPr lIns="18000" tIns="10800" rIns="18000" bIns="10800"/>
            <a:lstStyle/>
            <a:p>
              <a:pPr algn="ctr"/>
              <a:r>
                <a:rPr lang="zh-CN" altLang="en-US" sz="2000" b="1" smtClean="0">
                  <a:latin typeface="宋体" pitchFamily="2" charset="-122"/>
                </a:rPr>
                <a:t>许可</a:t>
              </a:r>
              <a:endParaRPr lang="en-US" altLang="zh-CN" sz="2000" b="1" smtClean="0">
                <a:latin typeface="宋体" pitchFamily="2" charset="-122"/>
              </a:endParaRPr>
            </a:p>
            <a:p>
              <a:pPr algn="ctr"/>
              <a:r>
                <a:rPr lang="en-US" altLang="zh-CN" sz="2000" b="1" smtClean="0">
                  <a:latin typeface="宋体" pitchFamily="2" charset="-122"/>
                </a:rPr>
                <a:t>(</a:t>
              </a:r>
              <a:r>
                <a:rPr lang="zh-CN" altLang="en-US" sz="2000" b="1" smtClean="0">
                  <a:latin typeface="宋体" pitchFamily="2" charset="-122"/>
                </a:rPr>
                <a:t>权限</a:t>
              </a:r>
              <a:r>
                <a:rPr lang="en-US" altLang="zh-CN" sz="2000" b="1" smtClean="0">
                  <a:latin typeface="宋体" pitchFamily="2" charset="-122"/>
                </a:rPr>
                <a:t>)</a:t>
              </a:r>
              <a:endParaRPr lang="zh-CN" altLang="en-US" sz="2000" b="1">
                <a:latin typeface="宋体" pitchFamily="2" charset="-122"/>
              </a:endParaRPr>
            </a:p>
          </p:txBody>
        </p:sp>
      </p:grpSp>
      <p:sp>
        <p:nvSpPr>
          <p:cNvPr id="43" name="Line 29"/>
          <p:cNvSpPr>
            <a:spLocks noChangeShapeType="1"/>
          </p:cNvSpPr>
          <p:nvPr/>
        </p:nvSpPr>
        <p:spPr bwMode="auto">
          <a:xfrm>
            <a:off x="2484438" y="4298949"/>
            <a:ext cx="1601786" cy="1046164"/>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1814"/>
                                        </p:tgtEl>
                                        <p:attrNameLst>
                                          <p:attrName>style.visibility</p:attrName>
                                        </p:attrNameLst>
                                      </p:cBhvr>
                                      <p:to>
                                        <p:strVal val="visible"/>
                                      </p:to>
                                    </p:set>
                                    <p:anim calcmode="lin" valueType="num">
                                      <p:cBhvr additive="base">
                                        <p:cTn id="11" dur="500" fill="hold"/>
                                        <p:tgtEl>
                                          <p:spTgt spid="631814"/>
                                        </p:tgtEl>
                                        <p:attrNameLst>
                                          <p:attrName>ppt_x</p:attrName>
                                        </p:attrNameLst>
                                      </p:cBhvr>
                                      <p:tavLst>
                                        <p:tav tm="0">
                                          <p:val>
                                            <p:strVal val="#ppt_x"/>
                                          </p:val>
                                        </p:tav>
                                        <p:tav tm="100000">
                                          <p:val>
                                            <p:strVal val="#ppt_x"/>
                                          </p:val>
                                        </p:tav>
                                      </p:tavLst>
                                    </p:anim>
                                    <p:anim calcmode="lin" valueType="num">
                                      <p:cBhvr additive="base">
                                        <p:cTn id="12" dur="500" fill="hold"/>
                                        <p:tgtEl>
                                          <p:spTgt spid="6318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1819"/>
                                        </p:tgtEl>
                                        <p:attrNameLst>
                                          <p:attrName>style.visibility</p:attrName>
                                        </p:attrNameLst>
                                      </p:cBhvr>
                                      <p:to>
                                        <p:strVal val="visible"/>
                                      </p:to>
                                    </p:set>
                                    <p:anim calcmode="lin" valueType="num">
                                      <p:cBhvr additive="base">
                                        <p:cTn id="17" dur="500" fill="hold"/>
                                        <p:tgtEl>
                                          <p:spTgt spid="631819"/>
                                        </p:tgtEl>
                                        <p:attrNameLst>
                                          <p:attrName>ppt_x</p:attrName>
                                        </p:attrNameLst>
                                      </p:cBhvr>
                                      <p:tavLst>
                                        <p:tav tm="0">
                                          <p:val>
                                            <p:strVal val="#ppt_x"/>
                                          </p:val>
                                        </p:tav>
                                        <p:tav tm="100000">
                                          <p:val>
                                            <p:strVal val="#ppt_x"/>
                                          </p:val>
                                        </p:tav>
                                      </p:tavLst>
                                    </p:anim>
                                    <p:anim calcmode="lin" valueType="num">
                                      <p:cBhvr additive="base">
                                        <p:cTn id="18" dur="500" fill="hold"/>
                                        <p:tgtEl>
                                          <p:spTgt spid="6318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1821"/>
                                        </p:tgtEl>
                                        <p:attrNameLst>
                                          <p:attrName>style.visibility</p:attrName>
                                        </p:attrNameLst>
                                      </p:cBhvr>
                                      <p:to>
                                        <p:strVal val="visible"/>
                                      </p:to>
                                    </p:set>
                                    <p:anim calcmode="lin" valueType="num">
                                      <p:cBhvr additive="base">
                                        <p:cTn id="23" dur="500" fill="hold"/>
                                        <p:tgtEl>
                                          <p:spTgt spid="631821"/>
                                        </p:tgtEl>
                                        <p:attrNameLst>
                                          <p:attrName>ppt_x</p:attrName>
                                        </p:attrNameLst>
                                      </p:cBhvr>
                                      <p:tavLst>
                                        <p:tav tm="0">
                                          <p:val>
                                            <p:strVal val="#ppt_x"/>
                                          </p:val>
                                        </p:tav>
                                        <p:tav tm="100000">
                                          <p:val>
                                            <p:strVal val="#ppt_x"/>
                                          </p:val>
                                        </p:tav>
                                      </p:tavLst>
                                    </p:anim>
                                    <p:anim calcmode="lin" valueType="num">
                                      <p:cBhvr additive="base">
                                        <p:cTn id="24" dur="500" fill="hold"/>
                                        <p:tgtEl>
                                          <p:spTgt spid="6318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1818"/>
                                        </p:tgtEl>
                                        <p:attrNameLst>
                                          <p:attrName>style.visibility</p:attrName>
                                        </p:attrNameLst>
                                      </p:cBhvr>
                                      <p:to>
                                        <p:strVal val="visible"/>
                                      </p:to>
                                    </p:set>
                                    <p:anim calcmode="lin" valueType="num">
                                      <p:cBhvr additive="base">
                                        <p:cTn id="27" dur="500" fill="hold"/>
                                        <p:tgtEl>
                                          <p:spTgt spid="631818"/>
                                        </p:tgtEl>
                                        <p:attrNameLst>
                                          <p:attrName>ppt_x</p:attrName>
                                        </p:attrNameLst>
                                      </p:cBhvr>
                                      <p:tavLst>
                                        <p:tav tm="0">
                                          <p:val>
                                            <p:strVal val="#ppt_x"/>
                                          </p:val>
                                        </p:tav>
                                        <p:tav tm="100000">
                                          <p:val>
                                            <p:strVal val="#ppt_x"/>
                                          </p:val>
                                        </p:tav>
                                      </p:tavLst>
                                    </p:anim>
                                    <p:anim calcmode="lin" valueType="num">
                                      <p:cBhvr additive="base">
                                        <p:cTn id="28" dur="500" fill="hold"/>
                                        <p:tgtEl>
                                          <p:spTgt spid="6318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31829"/>
                                        </p:tgtEl>
                                        <p:attrNameLst>
                                          <p:attrName>style.visibility</p:attrName>
                                        </p:attrNameLst>
                                      </p:cBhvr>
                                      <p:to>
                                        <p:strVal val="visible"/>
                                      </p:to>
                                    </p:set>
                                    <p:anim calcmode="lin" valueType="num">
                                      <p:cBhvr additive="base">
                                        <p:cTn id="33" dur="500" fill="hold"/>
                                        <p:tgtEl>
                                          <p:spTgt spid="631829"/>
                                        </p:tgtEl>
                                        <p:attrNameLst>
                                          <p:attrName>ppt_x</p:attrName>
                                        </p:attrNameLst>
                                      </p:cBhvr>
                                      <p:tavLst>
                                        <p:tav tm="0">
                                          <p:val>
                                            <p:strVal val="0-#ppt_w/2"/>
                                          </p:val>
                                        </p:tav>
                                        <p:tav tm="100000">
                                          <p:val>
                                            <p:strVal val="#ppt_x"/>
                                          </p:val>
                                        </p:tav>
                                      </p:tavLst>
                                    </p:anim>
                                    <p:anim calcmode="lin" valueType="num">
                                      <p:cBhvr additive="base">
                                        <p:cTn id="34" dur="500" fill="hold"/>
                                        <p:tgtEl>
                                          <p:spTgt spid="63182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31830"/>
                                        </p:tgtEl>
                                        <p:attrNameLst>
                                          <p:attrName>style.visibility</p:attrName>
                                        </p:attrNameLst>
                                      </p:cBhvr>
                                      <p:to>
                                        <p:strVal val="visible"/>
                                      </p:to>
                                    </p:set>
                                    <p:anim calcmode="lin" valueType="num">
                                      <p:cBhvr additive="base">
                                        <p:cTn id="37" dur="500" fill="hold"/>
                                        <p:tgtEl>
                                          <p:spTgt spid="631830"/>
                                        </p:tgtEl>
                                        <p:attrNameLst>
                                          <p:attrName>ppt_x</p:attrName>
                                        </p:attrNameLst>
                                      </p:cBhvr>
                                      <p:tavLst>
                                        <p:tav tm="0">
                                          <p:val>
                                            <p:strVal val="0-#ppt_w/2"/>
                                          </p:val>
                                        </p:tav>
                                        <p:tav tm="100000">
                                          <p:val>
                                            <p:strVal val="#ppt_x"/>
                                          </p:val>
                                        </p:tav>
                                      </p:tavLst>
                                    </p:anim>
                                    <p:anim calcmode="lin" valueType="num">
                                      <p:cBhvr additive="base">
                                        <p:cTn id="38" dur="500" fill="hold"/>
                                        <p:tgtEl>
                                          <p:spTgt spid="63183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31831"/>
                                        </p:tgtEl>
                                        <p:attrNameLst>
                                          <p:attrName>style.visibility</p:attrName>
                                        </p:attrNameLst>
                                      </p:cBhvr>
                                      <p:to>
                                        <p:strVal val="visible"/>
                                      </p:to>
                                    </p:set>
                                    <p:anim calcmode="lin" valueType="num">
                                      <p:cBhvr additive="base">
                                        <p:cTn id="41" dur="500" fill="hold"/>
                                        <p:tgtEl>
                                          <p:spTgt spid="631831"/>
                                        </p:tgtEl>
                                        <p:attrNameLst>
                                          <p:attrName>ppt_x</p:attrName>
                                        </p:attrNameLst>
                                      </p:cBhvr>
                                      <p:tavLst>
                                        <p:tav tm="0">
                                          <p:val>
                                            <p:strVal val="0-#ppt_w/2"/>
                                          </p:val>
                                        </p:tav>
                                        <p:tav tm="100000">
                                          <p:val>
                                            <p:strVal val="#ppt_x"/>
                                          </p:val>
                                        </p:tav>
                                      </p:tavLst>
                                    </p:anim>
                                    <p:anim calcmode="lin" valueType="num">
                                      <p:cBhvr additive="base">
                                        <p:cTn id="42" dur="500" fill="hold"/>
                                        <p:tgtEl>
                                          <p:spTgt spid="631831"/>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631848"/>
                                        </p:tgtEl>
                                        <p:attrNameLst>
                                          <p:attrName>style.visibility</p:attrName>
                                        </p:attrNameLst>
                                      </p:cBhvr>
                                      <p:to>
                                        <p:strVal val="visible"/>
                                      </p:to>
                                    </p:set>
                                    <p:anim calcmode="lin" valueType="num">
                                      <p:cBhvr additive="base">
                                        <p:cTn id="46" dur="500" fill="hold"/>
                                        <p:tgtEl>
                                          <p:spTgt spid="631848"/>
                                        </p:tgtEl>
                                        <p:attrNameLst>
                                          <p:attrName>ppt_x</p:attrName>
                                        </p:attrNameLst>
                                      </p:cBhvr>
                                      <p:tavLst>
                                        <p:tav tm="0">
                                          <p:val>
                                            <p:strVal val="0-#ppt_w/2"/>
                                          </p:val>
                                        </p:tav>
                                        <p:tav tm="100000">
                                          <p:val>
                                            <p:strVal val="#ppt_x"/>
                                          </p:val>
                                        </p:tav>
                                      </p:tavLst>
                                    </p:anim>
                                    <p:anim calcmode="lin" valueType="num">
                                      <p:cBhvr additive="base">
                                        <p:cTn id="47" dur="500" fill="hold"/>
                                        <p:tgtEl>
                                          <p:spTgt spid="631848"/>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631837"/>
                                        </p:tgtEl>
                                        <p:attrNameLst>
                                          <p:attrName>style.visibility</p:attrName>
                                        </p:attrNameLst>
                                      </p:cBhvr>
                                      <p:to>
                                        <p:strVal val="visible"/>
                                      </p:to>
                                    </p:set>
                                    <p:anim calcmode="lin" valueType="num">
                                      <p:cBhvr additive="base">
                                        <p:cTn id="51" dur="500" fill="hold"/>
                                        <p:tgtEl>
                                          <p:spTgt spid="631837"/>
                                        </p:tgtEl>
                                        <p:attrNameLst>
                                          <p:attrName>ppt_x</p:attrName>
                                        </p:attrNameLst>
                                      </p:cBhvr>
                                      <p:tavLst>
                                        <p:tav tm="0">
                                          <p:val>
                                            <p:strVal val="0-#ppt_w/2"/>
                                          </p:val>
                                        </p:tav>
                                        <p:tav tm="100000">
                                          <p:val>
                                            <p:strVal val="#ppt_x"/>
                                          </p:val>
                                        </p:tav>
                                      </p:tavLst>
                                    </p:anim>
                                    <p:anim calcmode="lin" valueType="num">
                                      <p:cBhvr additive="base">
                                        <p:cTn id="52" dur="500" fill="hold"/>
                                        <p:tgtEl>
                                          <p:spTgt spid="631837"/>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ID="2" presetClass="entr" presetSubtype="8" fill="hold" grpId="0" nodeType="afterEffect">
                                  <p:stCondLst>
                                    <p:cond delay="0"/>
                                  </p:stCondLst>
                                  <p:childTnLst>
                                    <p:set>
                                      <p:cBhvr>
                                        <p:cTn id="60" dur="1" fill="hold">
                                          <p:stCondLst>
                                            <p:cond delay="0"/>
                                          </p:stCondLst>
                                        </p:cTn>
                                        <p:tgtEl>
                                          <p:spTgt spid="631849"/>
                                        </p:tgtEl>
                                        <p:attrNameLst>
                                          <p:attrName>style.visibility</p:attrName>
                                        </p:attrNameLst>
                                      </p:cBhvr>
                                      <p:to>
                                        <p:strVal val="visible"/>
                                      </p:to>
                                    </p:set>
                                    <p:anim calcmode="lin" valueType="num">
                                      <p:cBhvr additive="base">
                                        <p:cTn id="61" dur="500" fill="hold"/>
                                        <p:tgtEl>
                                          <p:spTgt spid="631849"/>
                                        </p:tgtEl>
                                        <p:attrNameLst>
                                          <p:attrName>ppt_x</p:attrName>
                                        </p:attrNameLst>
                                      </p:cBhvr>
                                      <p:tavLst>
                                        <p:tav tm="0">
                                          <p:val>
                                            <p:strVal val="0-#ppt_w/2"/>
                                          </p:val>
                                        </p:tav>
                                        <p:tav tm="100000">
                                          <p:val>
                                            <p:strVal val="#ppt_x"/>
                                          </p:val>
                                        </p:tav>
                                      </p:tavLst>
                                    </p:anim>
                                    <p:anim calcmode="lin" valueType="num">
                                      <p:cBhvr additive="base">
                                        <p:cTn id="62" dur="500" fill="hold"/>
                                        <p:tgtEl>
                                          <p:spTgt spid="631849"/>
                                        </p:tgtEl>
                                        <p:attrNameLst>
                                          <p:attrName>ppt_y</p:attrName>
                                        </p:attrNameLst>
                                      </p:cBhvr>
                                      <p:tavLst>
                                        <p:tav tm="0">
                                          <p:val>
                                            <p:strVal val="#ppt_y"/>
                                          </p:val>
                                        </p:tav>
                                        <p:tav tm="100000">
                                          <p:val>
                                            <p:strVal val="#ppt_y"/>
                                          </p:val>
                                        </p:tav>
                                      </p:tavLst>
                                    </p:anim>
                                  </p:childTnLst>
                                </p:cTn>
                              </p:par>
                            </p:childTnLst>
                          </p:cTn>
                        </p:par>
                        <p:par>
                          <p:cTn id="63" fill="hold">
                            <p:stCondLst>
                              <p:cond delay="2500"/>
                            </p:stCondLst>
                            <p:childTnLst>
                              <p:par>
                                <p:cTn id="64" presetID="2" presetClass="entr" presetSubtype="8" fill="hold" grpId="0" nodeType="afterEffect">
                                  <p:stCondLst>
                                    <p:cond delay="0"/>
                                  </p:stCondLst>
                                  <p:childTnLst>
                                    <p:set>
                                      <p:cBhvr>
                                        <p:cTn id="65" dur="1" fill="hold">
                                          <p:stCondLst>
                                            <p:cond delay="0"/>
                                          </p:stCondLst>
                                        </p:cTn>
                                        <p:tgtEl>
                                          <p:spTgt spid="631840"/>
                                        </p:tgtEl>
                                        <p:attrNameLst>
                                          <p:attrName>style.visibility</p:attrName>
                                        </p:attrNameLst>
                                      </p:cBhvr>
                                      <p:to>
                                        <p:strVal val="visible"/>
                                      </p:to>
                                    </p:set>
                                    <p:anim calcmode="lin" valueType="num">
                                      <p:cBhvr additive="base">
                                        <p:cTn id="66" dur="500" fill="hold"/>
                                        <p:tgtEl>
                                          <p:spTgt spid="631840"/>
                                        </p:tgtEl>
                                        <p:attrNameLst>
                                          <p:attrName>ppt_x</p:attrName>
                                        </p:attrNameLst>
                                      </p:cBhvr>
                                      <p:tavLst>
                                        <p:tav tm="0">
                                          <p:val>
                                            <p:strVal val="0-#ppt_w/2"/>
                                          </p:val>
                                        </p:tav>
                                        <p:tav tm="100000">
                                          <p:val>
                                            <p:strVal val="#ppt_x"/>
                                          </p:val>
                                        </p:tav>
                                      </p:tavLst>
                                    </p:anim>
                                    <p:anim calcmode="lin" valueType="num">
                                      <p:cBhvr additive="base">
                                        <p:cTn id="67" dur="500" fill="hold"/>
                                        <p:tgtEl>
                                          <p:spTgt spid="631840"/>
                                        </p:tgtEl>
                                        <p:attrNameLst>
                                          <p:attrName>ppt_y</p:attrName>
                                        </p:attrNameLst>
                                      </p:cBhvr>
                                      <p:tavLst>
                                        <p:tav tm="0">
                                          <p:val>
                                            <p:strVal val="#ppt_y"/>
                                          </p:val>
                                        </p:tav>
                                        <p:tav tm="100000">
                                          <p:val>
                                            <p:strVal val="#ppt_y"/>
                                          </p:val>
                                        </p:tav>
                                      </p:tavLst>
                                    </p:anim>
                                  </p:childTnLst>
                                </p:cTn>
                              </p:par>
                            </p:childTnLst>
                          </p:cTn>
                        </p:par>
                        <p:par>
                          <p:cTn id="68" fill="hold">
                            <p:stCondLst>
                              <p:cond delay="3000"/>
                            </p:stCondLst>
                            <p:childTnLst>
                              <p:par>
                                <p:cTn id="69" presetID="2" presetClass="entr" presetSubtype="8" fill="hold" grpId="0" nodeType="afterEffect">
                                  <p:stCondLst>
                                    <p:cond delay="0"/>
                                  </p:stCondLst>
                                  <p:childTnLst>
                                    <p:set>
                                      <p:cBhvr>
                                        <p:cTn id="70" dur="1" fill="hold">
                                          <p:stCondLst>
                                            <p:cond delay="0"/>
                                          </p:stCondLst>
                                        </p:cTn>
                                        <p:tgtEl>
                                          <p:spTgt spid="631850"/>
                                        </p:tgtEl>
                                        <p:attrNameLst>
                                          <p:attrName>style.visibility</p:attrName>
                                        </p:attrNameLst>
                                      </p:cBhvr>
                                      <p:to>
                                        <p:strVal val="visible"/>
                                      </p:to>
                                    </p:set>
                                    <p:anim calcmode="lin" valueType="num">
                                      <p:cBhvr additive="base">
                                        <p:cTn id="71" dur="500" fill="hold"/>
                                        <p:tgtEl>
                                          <p:spTgt spid="631850"/>
                                        </p:tgtEl>
                                        <p:attrNameLst>
                                          <p:attrName>ppt_x</p:attrName>
                                        </p:attrNameLst>
                                      </p:cBhvr>
                                      <p:tavLst>
                                        <p:tav tm="0">
                                          <p:val>
                                            <p:strVal val="0-#ppt_w/2"/>
                                          </p:val>
                                        </p:tav>
                                        <p:tav tm="100000">
                                          <p:val>
                                            <p:strVal val="#ppt_x"/>
                                          </p:val>
                                        </p:tav>
                                      </p:tavLst>
                                    </p:anim>
                                    <p:anim calcmode="lin" valueType="num">
                                      <p:cBhvr additive="base">
                                        <p:cTn id="72" dur="500" fill="hold"/>
                                        <p:tgtEl>
                                          <p:spTgt spid="631850"/>
                                        </p:tgtEl>
                                        <p:attrNameLst>
                                          <p:attrName>ppt_y</p:attrName>
                                        </p:attrNameLst>
                                      </p:cBhvr>
                                      <p:tavLst>
                                        <p:tav tm="0">
                                          <p:val>
                                            <p:strVal val="#ppt_y"/>
                                          </p:val>
                                        </p:tav>
                                        <p:tav tm="100000">
                                          <p:val>
                                            <p:strVal val="#ppt_y"/>
                                          </p:val>
                                        </p:tav>
                                      </p:tavLst>
                                    </p:anim>
                                  </p:childTnLst>
                                </p:cTn>
                              </p:par>
                            </p:childTnLst>
                          </p:cTn>
                        </p:par>
                        <p:par>
                          <p:cTn id="73" fill="hold">
                            <p:stCondLst>
                              <p:cond delay="3500"/>
                            </p:stCondLst>
                            <p:childTnLst>
                              <p:par>
                                <p:cTn id="74" presetID="2" presetClass="entr" presetSubtype="8" fill="hold" grpId="0" nodeType="afterEffect">
                                  <p:stCondLst>
                                    <p:cond delay="0"/>
                                  </p:stCondLst>
                                  <p:childTnLst>
                                    <p:set>
                                      <p:cBhvr>
                                        <p:cTn id="75" dur="1" fill="hold">
                                          <p:stCondLst>
                                            <p:cond delay="0"/>
                                          </p:stCondLst>
                                        </p:cTn>
                                        <p:tgtEl>
                                          <p:spTgt spid="631841"/>
                                        </p:tgtEl>
                                        <p:attrNameLst>
                                          <p:attrName>style.visibility</p:attrName>
                                        </p:attrNameLst>
                                      </p:cBhvr>
                                      <p:to>
                                        <p:strVal val="visible"/>
                                      </p:to>
                                    </p:set>
                                    <p:anim calcmode="lin" valueType="num">
                                      <p:cBhvr additive="base">
                                        <p:cTn id="76" dur="500" fill="hold"/>
                                        <p:tgtEl>
                                          <p:spTgt spid="631841"/>
                                        </p:tgtEl>
                                        <p:attrNameLst>
                                          <p:attrName>ppt_x</p:attrName>
                                        </p:attrNameLst>
                                      </p:cBhvr>
                                      <p:tavLst>
                                        <p:tav tm="0">
                                          <p:val>
                                            <p:strVal val="0-#ppt_w/2"/>
                                          </p:val>
                                        </p:tav>
                                        <p:tav tm="100000">
                                          <p:val>
                                            <p:strVal val="#ppt_x"/>
                                          </p:val>
                                        </p:tav>
                                      </p:tavLst>
                                    </p:anim>
                                    <p:anim calcmode="lin" valueType="num">
                                      <p:cBhvr additive="base">
                                        <p:cTn id="77" dur="500" fill="hold"/>
                                        <p:tgtEl>
                                          <p:spTgt spid="631841"/>
                                        </p:tgtEl>
                                        <p:attrNameLst>
                                          <p:attrName>ppt_y</p:attrName>
                                        </p:attrNameLst>
                                      </p:cBhvr>
                                      <p:tavLst>
                                        <p:tav tm="0">
                                          <p:val>
                                            <p:strVal val="#ppt_y"/>
                                          </p:val>
                                        </p:tav>
                                        <p:tav tm="100000">
                                          <p:val>
                                            <p:strVal val="#ppt_y"/>
                                          </p:val>
                                        </p:tav>
                                      </p:tavLst>
                                    </p:anim>
                                  </p:childTnLst>
                                </p:cTn>
                              </p:par>
                            </p:childTnLst>
                          </p:cTn>
                        </p:par>
                        <p:par>
                          <p:cTn id="78" fill="hold">
                            <p:stCondLst>
                              <p:cond delay="4000"/>
                            </p:stCondLst>
                            <p:childTnLst>
                              <p:par>
                                <p:cTn id="79" presetID="2" presetClass="entr" presetSubtype="8" fill="hold" grpId="0" nodeType="afterEffect">
                                  <p:stCondLst>
                                    <p:cond delay="0"/>
                                  </p:stCondLst>
                                  <p:childTnLst>
                                    <p:set>
                                      <p:cBhvr>
                                        <p:cTn id="80" dur="1" fill="hold">
                                          <p:stCondLst>
                                            <p:cond delay="0"/>
                                          </p:stCondLst>
                                        </p:cTn>
                                        <p:tgtEl>
                                          <p:spTgt spid="631833"/>
                                        </p:tgtEl>
                                        <p:attrNameLst>
                                          <p:attrName>style.visibility</p:attrName>
                                        </p:attrNameLst>
                                      </p:cBhvr>
                                      <p:to>
                                        <p:strVal val="visible"/>
                                      </p:to>
                                    </p:set>
                                    <p:anim calcmode="lin" valueType="num">
                                      <p:cBhvr additive="base">
                                        <p:cTn id="81" dur="500" fill="hold"/>
                                        <p:tgtEl>
                                          <p:spTgt spid="631833"/>
                                        </p:tgtEl>
                                        <p:attrNameLst>
                                          <p:attrName>ppt_x</p:attrName>
                                        </p:attrNameLst>
                                      </p:cBhvr>
                                      <p:tavLst>
                                        <p:tav tm="0">
                                          <p:val>
                                            <p:strVal val="0-#ppt_w/2"/>
                                          </p:val>
                                        </p:tav>
                                        <p:tav tm="100000">
                                          <p:val>
                                            <p:strVal val="#ppt_x"/>
                                          </p:val>
                                        </p:tav>
                                      </p:tavLst>
                                    </p:anim>
                                    <p:anim calcmode="lin" valueType="num">
                                      <p:cBhvr additive="base">
                                        <p:cTn id="82" dur="500" fill="hold"/>
                                        <p:tgtEl>
                                          <p:spTgt spid="631833"/>
                                        </p:tgtEl>
                                        <p:attrNameLst>
                                          <p:attrName>ppt_y</p:attrName>
                                        </p:attrNameLst>
                                      </p:cBhvr>
                                      <p:tavLst>
                                        <p:tav tm="0">
                                          <p:val>
                                            <p:strVal val="#ppt_y"/>
                                          </p:val>
                                        </p:tav>
                                        <p:tav tm="100000">
                                          <p:val>
                                            <p:strVal val="#ppt_y"/>
                                          </p:val>
                                        </p:tav>
                                      </p:tavLst>
                                    </p:anim>
                                  </p:childTnLst>
                                </p:cTn>
                              </p:par>
                            </p:childTnLst>
                          </p:cTn>
                        </p:par>
                        <p:par>
                          <p:cTn id="83" fill="hold">
                            <p:stCondLst>
                              <p:cond delay="4500"/>
                            </p:stCondLst>
                            <p:childTnLst>
                              <p:par>
                                <p:cTn id="84" presetID="2" presetClass="entr" presetSubtype="8" fill="hold" grpId="0" nodeType="afterEffect">
                                  <p:stCondLst>
                                    <p:cond delay="0"/>
                                  </p:stCondLst>
                                  <p:childTnLst>
                                    <p:set>
                                      <p:cBhvr>
                                        <p:cTn id="85" dur="1" fill="hold">
                                          <p:stCondLst>
                                            <p:cond delay="0"/>
                                          </p:stCondLst>
                                        </p:cTn>
                                        <p:tgtEl>
                                          <p:spTgt spid="631832"/>
                                        </p:tgtEl>
                                        <p:attrNameLst>
                                          <p:attrName>style.visibility</p:attrName>
                                        </p:attrNameLst>
                                      </p:cBhvr>
                                      <p:to>
                                        <p:strVal val="visible"/>
                                      </p:to>
                                    </p:set>
                                    <p:anim calcmode="lin" valueType="num">
                                      <p:cBhvr additive="base">
                                        <p:cTn id="86" dur="500" fill="hold"/>
                                        <p:tgtEl>
                                          <p:spTgt spid="631832"/>
                                        </p:tgtEl>
                                        <p:attrNameLst>
                                          <p:attrName>ppt_x</p:attrName>
                                        </p:attrNameLst>
                                      </p:cBhvr>
                                      <p:tavLst>
                                        <p:tav tm="0">
                                          <p:val>
                                            <p:strVal val="0-#ppt_w/2"/>
                                          </p:val>
                                        </p:tav>
                                        <p:tav tm="100000">
                                          <p:val>
                                            <p:strVal val="#ppt_x"/>
                                          </p:val>
                                        </p:tav>
                                      </p:tavLst>
                                    </p:anim>
                                    <p:anim calcmode="lin" valueType="num">
                                      <p:cBhvr additive="base">
                                        <p:cTn id="87" dur="500" fill="hold"/>
                                        <p:tgtEl>
                                          <p:spTgt spid="631832"/>
                                        </p:tgtEl>
                                        <p:attrNameLst>
                                          <p:attrName>ppt_y</p:attrName>
                                        </p:attrNameLst>
                                      </p:cBhvr>
                                      <p:tavLst>
                                        <p:tav tm="0">
                                          <p:val>
                                            <p:strVal val="#ppt_y"/>
                                          </p:val>
                                        </p:tav>
                                        <p:tav tm="100000">
                                          <p:val>
                                            <p:strVal val="#ppt_y"/>
                                          </p:val>
                                        </p:tav>
                                      </p:tavLst>
                                    </p:anim>
                                  </p:childTnLst>
                                </p:cTn>
                              </p:par>
                            </p:childTnLst>
                          </p:cTn>
                        </p:par>
                        <p:par>
                          <p:cTn id="88" fill="hold">
                            <p:stCondLst>
                              <p:cond delay="5000"/>
                            </p:stCondLst>
                            <p:childTnLst>
                              <p:par>
                                <p:cTn id="89" presetID="2" presetClass="entr" presetSubtype="8" fill="hold" grpId="0" nodeType="afterEffect">
                                  <p:stCondLst>
                                    <p:cond delay="0"/>
                                  </p:stCondLst>
                                  <p:childTnLst>
                                    <p:set>
                                      <p:cBhvr>
                                        <p:cTn id="90" dur="1" fill="hold">
                                          <p:stCondLst>
                                            <p:cond delay="0"/>
                                          </p:stCondLst>
                                        </p:cTn>
                                        <p:tgtEl>
                                          <p:spTgt spid="631844"/>
                                        </p:tgtEl>
                                        <p:attrNameLst>
                                          <p:attrName>style.visibility</p:attrName>
                                        </p:attrNameLst>
                                      </p:cBhvr>
                                      <p:to>
                                        <p:strVal val="visible"/>
                                      </p:to>
                                    </p:set>
                                    <p:anim calcmode="lin" valueType="num">
                                      <p:cBhvr additive="base">
                                        <p:cTn id="91" dur="500" fill="hold"/>
                                        <p:tgtEl>
                                          <p:spTgt spid="631844"/>
                                        </p:tgtEl>
                                        <p:attrNameLst>
                                          <p:attrName>ppt_x</p:attrName>
                                        </p:attrNameLst>
                                      </p:cBhvr>
                                      <p:tavLst>
                                        <p:tav tm="0">
                                          <p:val>
                                            <p:strVal val="0-#ppt_w/2"/>
                                          </p:val>
                                        </p:tav>
                                        <p:tav tm="100000">
                                          <p:val>
                                            <p:strVal val="#ppt_x"/>
                                          </p:val>
                                        </p:tav>
                                      </p:tavLst>
                                    </p:anim>
                                    <p:anim calcmode="lin" valueType="num">
                                      <p:cBhvr additive="base">
                                        <p:cTn id="92" dur="500" fill="hold"/>
                                        <p:tgtEl>
                                          <p:spTgt spid="631844"/>
                                        </p:tgtEl>
                                        <p:attrNameLst>
                                          <p:attrName>ppt_y</p:attrName>
                                        </p:attrNameLst>
                                      </p:cBhvr>
                                      <p:tavLst>
                                        <p:tav tm="0">
                                          <p:val>
                                            <p:strVal val="#ppt_y"/>
                                          </p:val>
                                        </p:tav>
                                        <p:tav tm="100000">
                                          <p:val>
                                            <p:strVal val="#ppt_y"/>
                                          </p:val>
                                        </p:tav>
                                      </p:tavLst>
                                    </p:anim>
                                  </p:childTnLst>
                                </p:cTn>
                              </p:par>
                            </p:childTnLst>
                          </p:cTn>
                        </p:par>
                        <p:par>
                          <p:cTn id="93" fill="hold">
                            <p:stCondLst>
                              <p:cond delay="5500"/>
                            </p:stCondLst>
                            <p:childTnLst>
                              <p:par>
                                <p:cTn id="94" presetID="2" presetClass="entr" presetSubtype="8" fill="hold" grpId="0" nodeType="afterEffect">
                                  <p:stCondLst>
                                    <p:cond delay="0"/>
                                  </p:stCondLst>
                                  <p:childTnLst>
                                    <p:set>
                                      <p:cBhvr>
                                        <p:cTn id="95" dur="1" fill="hold">
                                          <p:stCondLst>
                                            <p:cond delay="0"/>
                                          </p:stCondLst>
                                        </p:cTn>
                                        <p:tgtEl>
                                          <p:spTgt spid="631838"/>
                                        </p:tgtEl>
                                        <p:attrNameLst>
                                          <p:attrName>style.visibility</p:attrName>
                                        </p:attrNameLst>
                                      </p:cBhvr>
                                      <p:to>
                                        <p:strVal val="visible"/>
                                      </p:to>
                                    </p:set>
                                    <p:anim calcmode="lin" valueType="num">
                                      <p:cBhvr additive="base">
                                        <p:cTn id="96" dur="500" fill="hold"/>
                                        <p:tgtEl>
                                          <p:spTgt spid="631838"/>
                                        </p:tgtEl>
                                        <p:attrNameLst>
                                          <p:attrName>ppt_x</p:attrName>
                                        </p:attrNameLst>
                                      </p:cBhvr>
                                      <p:tavLst>
                                        <p:tav tm="0">
                                          <p:val>
                                            <p:strVal val="0-#ppt_w/2"/>
                                          </p:val>
                                        </p:tav>
                                        <p:tav tm="100000">
                                          <p:val>
                                            <p:strVal val="#ppt_x"/>
                                          </p:val>
                                        </p:tav>
                                      </p:tavLst>
                                    </p:anim>
                                    <p:anim calcmode="lin" valueType="num">
                                      <p:cBhvr additive="base">
                                        <p:cTn id="97" dur="500" fill="hold"/>
                                        <p:tgtEl>
                                          <p:spTgt spid="631838"/>
                                        </p:tgtEl>
                                        <p:attrNameLst>
                                          <p:attrName>ppt_y</p:attrName>
                                        </p:attrNameLst>
                                      </p:cBhvr>
                                      <p:tavLst>
                                        <p:tav tm="0">
                                          <p:val>
                                            <p:strVal val="#ppt_y"/>
                                          </p:val>
                                        </p:tav>
                                        <p:tav tm="100000">
                                          <p:val>
                                            <p:strVal val="#ppt_y"/>
                                          </p:val>
                                        </p:tav>
                                      </p:tavLst>
                                    </p:anim>
                                  </p:childTnLst>
                                </p:cTn>
                              </p:par>
                            </p:childTnLst>
                          </p:cTn>
                        </p:par>
                        <p:par>
                          <p:cTn id="98" fill="hold">
                            <p:stCondLst>
                              <p:cond delay="6000"/>
                            </p:stCondLst>
                            <p:childTnLst>
                              <p:par>
                                <p:cTn id="99" presetID="2" presetClass="entr" presetSubtype="8" fill="hold" grpId="0" nodeType="afterEffect">
                                  <p:stCondLst>
                                    <p:cond delay="0"/>
                                  </p:stCondLst>
                                  <p:childTnLst>
                                    <p:set>
                                      <p:cBhvr>
                                        <p:cTn id="100" dur="1" fill="hold">
                                          <p:stCondLst>
                                            <p:cond delay="0"/>
                                          </p:stCondLst>
                                        </p:cTn>
                                        <p:tgtEl>
                                          <p:spTgt spid="631845"/>
                                        </p:tgtEl>
                                        <p:attrNameLst>
                                          <p:attrName>style.visibility</p:attrName>
                                        </p:attrNameLst>
                                      </p:cBhvr>
                                      <p:to>
                                        <p:strVal val="visible"/>
                                      </p:to>
                                    </p:set>
                                    <p:anim calcmode="lin" valueType="num">
                                      <p:cBhvr additive="base">
                                        <p:cTn id="101" dur="500" fill="hold"/>
                                        <p:tgtEl>
                                          <p:spTgt spid="631845"/>
                                        </p:tgtEl>
                                        <p:attrNameLst>
                                          <p:attrName>ppt_x</p:attrName>
                                        </p:attrNameLst>
                                      </p:cBhvr>
                                      <p:tavLst>
                                        <p:tav tm="0">
                                          <p:val>
                                            <p:strVal val="0-#ppt_w/2"/>
                                          </p:val>
                                        </p:tav>
                                        <p:tav tm="100000">
                                          <p:val>
                                            <p:strVal val="#ppt_x"/>
                                          </p:val>
                                        </p:tav>
                                      </p:tavLst>
                                    </p:anim>
                                    <p:anim calcmode="lin" valueType="num">
                                      <p:cBhvr additive="base">
                                        <p:cTn id="102" dur="500" fill="hold"/>
                                        <p:tgtEl>
                                          <p:spTgt spid="631845"/>
                                        </p:tgtEl>
                                        <p:attrNameLst>
                                          <p:attrName>ppt_y</p:attrName>
                                        </p:attrNameLst>
                                      </p:cBhvr>
                                      <p:tavLst>
                                        <p:tav tm="0">
                                          <p:val>
                                            <p:strVal val="#ppt_y"/>
                                          </p:val>
                                        </p:tav>
                                        <p:tav tm="100000">
                                          <p:val>
                                            <p:strVal val="#ppt_y"/>
                                          </p:val>
                                        </p:tav>
                                      </p:tavLst>
                                    </p:anim>
                                  </p:childTnLst>
                                </p:cTn>
                              </p:par>
                            </p:childTnLst>
                          </p:cTn>
                        </p:par>
                        <p:par>
                          <p:cTn id="103" fill="hold">
                            <p:stCondLst>
                              <p:cond delay="6500"/>
                            </p:stCondLst>
                            <p:childTnLst>
                              <p:par>
                                <p:cTn id="104" presetID="2" presetClass="entr" presetSubtype="8" fill="hold" grpId="0" nodeType="afterEffect">
                                  <p:stCondLst>
                                    <p:cond delay="0"/>
                                  </p:stCondLst>
                                  <p:childTnLst>
                                    <p:set>
                                      <p:cBhvr>
                                        <p:cTn id="105" dur="1" fill="hold">
                                          <p:stCondLst>
                                            <p:cond delay="0"/>
                                          </p:stCondLst>
                                        </p:cTn>
                                        <p:tgtEl>
                                          <p:spTgt spid="631839"/>
                                        </p:tgtEl>
                                        <p:attrNameLst>
                                          <p:attrName>style.visibility</p:attrName>
                                        </p:attrNameLst>
                                      </p:cBhvr>
                                      <p:to>
                                        <p:strVal val="visible"/>
                                      </p:to>
                                    </p:set>
                                    <p:anim calcmode="lin" valueType="num">
                                      <p:cBhvr additive="base">
                                        <p:cTn id="106" dur="500" fill="hold"/>
                                        <p:tgtEl>
                                          <p:spTgt spid="631839"/>
                                        </p:tgtEl>
                                        <p:attrNameLst>
                                          <p:attrName>ppt_x</p:attrName>
                                        </p:attrNameLst>
                                      </p:cBhvr>
                                      <p:tavLst>
                                        <p:tav tm="0">
                                          <p:val>
                                            <p:strVal val="0-#ppt_w/2"/>
                                          </p:val>
                                        </p:tav>
                                        <p:tav tm="100000">
                                          <p:val>
                                            <p:strVal val="#ppt_x"/>
                                          </p:val>
                                        </p:tav>
                                      </p:tavLst>
                                    </p:anim>
                                    <p:anim calcmode="lin" valueType="num">
                                      <p:cBhvr additive="base">
                                        <p:cTn id="107" dur="500" fill="hold"/>
                                        <p:tgtEl>
                                          <p:spTgt spid="631839"/>
                                        </p:tgtEl>
                                        <p:attrNameLst>
                                          <p:attrName>ppt_y</p:attrName>
                                        </p:attrNameLst>
                                      </p:cBhvr>
                                      <p:tavLst>
                                        <p:tav tm="0">
                                          <p:val>
                                            <p:strVal val="#ppt_y"/>
                                          </p:val>
                                        </p:tav>
                                        <p:tav tm="100000">
                                          <p:val>
                                            <p:strVal val="#ppt_y"/>
                                          </p:val>
                                        </p:tav>
                                      </p:tavLst>
                                    </p:anim>
                                  </p:childTnLst>
                                </p:cTn>
                              </p:par>
                            </p:childTnLst>
                          </p:cTn>
                        </p:par>
                        <p:par>
                          <p:cTn id="108" fill="hold">
                            <p:stCondLst>
                              <p:cond delay="7000"/>
                            </p:stCondLst>
                            <p:childTnLst>
                              <p:par>
                                <p:cTn id="109" presetID="2" presetClass="entr" presetSubtype="8" fill="hold" grpId="0" nodeType="afterEffect">
                                  <p:stCondLst>
                                    <p:cond delay="0"/>
                                  </p:stCondLst>
                                  <p:childTnLst>
                                    <p:set>
                                      <p:cBhvr>
                                        <p:cTn id="110" dur="1" fill="hold">
                                          <p:stCondLst>
                                            <p:cond delay="0"/>
                                          </p:stCondLst>
                                        </p:cTn>
                                        <p:tgtEl>
                                          <p:spTgt spid="631846"/>
                                        </p:tgtEl>
                                        <p:attrNameLst>
                                          <p:attrName>style.visibility</p:attrName>
                                        </p:attrNameLst>
                                      </p:cBhvr>
                                      <p:to>
                                        <p:strVal val="visible"/>
                                      </p:to>
                                    </p:set>
                                    <p:anim calcmode="lin" valueType="num">
                                      <p:cBhvr additive="base">
                                        <p:cTn id="111" dur="500" fill="hold"/>
                                        <p:tgtEl>
                                          <p:spTgt spid="631846"/>
                                        </p:tgtEl>
                                        <p:attrNameLst>
                                          <p:attrName>ppt_x</p:attrName>
                                        </p:attrNameLst>
                                      </p:cBhvr>
                                      <p:tavLst>
                                        <p:tav tm="0">
                                          <p:val>
                                            <p:strVal val="0-#ppt_w/2"/>
                                          </p:val>
                                        </p:tav>
                                        <p:tav tm="100000">
                                          <p:val>
                                            <p:strVal val="#ppt_x"/>
                                          </p:val>
                                        </p:tav>
                                      </p:tavLst>
                                    </p:anim>
                                    <p:anim calcmode="lin" valueType="num">
                                      <p:cBhvr additive="base">
                                        <p:cTn id="112" dur="500" fill="hold"/>
                                        <p:tgtEl>
                                          <p:spTgt spid="631846"/>
                                        </p:tgtEl>
                                        <p:attrNameLst>
                                          <p:attrName>ppt_y</p:attrName>
                                        </p:attrNameLst>
                                      </p:cBhvr>
                                      <p:tavLst>
                                        <p:tav tm="0">
                                          <p:val>
                                            <p:strVal val="#ppt_y"/>
                                          </p:val>
                                        </p:tav>
                                        <p:tav tm="100000">
                                          <p:val>
                                            <p:strVal val="#ppt_y"/>
                                          </p:val>
                                        </p:tav>
                                      </p:tavLst>
                                    </p:anim>
                                  </p:childTnLst>
                                </p:cTn>
                              </p:par>
                            </p:childTnLst>
                          </p:cTn>
                        </p:par>
                        <p:par>
                          <p:cTn id="113" fill="hold">
                            <p:stCondLst>
                              <p:cond delay="7500"/>
                            </p:stCondLst>
                            <p:childTnLst>
                              <p:par>
                                <p:cTn id="114" presetID="2" presetClass="entr" presetSubtype="8" fill="hold" grpId="0" nodeType="afterEffect">
                                  <p:stCondLst>
                                    <p:cond delay="0"/>
                                  </p:stCondLst>
                                  <p:childTnLst>
                                    <p:set>
                                      <p:cBhvr>
                                        <p:cTn id="115" dur="1" fill="hold">
                                          <p:stCondLst>
                                            <p:cond delay="0"/>
                                          </p:stCondLst>
                                        </p:cTn>
                                        <p:tgtEl>
                                          <p:spTgt spid="631842"/>
                                        </p:tgtEl>
                                        <p:attrNameLst>
                                          <p:attrName>style.visibility</p:attrName>
                                        </p:attrNameLst>
                                      </p:cBhvr>
                                      <p:to>
                                        <p:strVal val="visible"/>
                                      </p:to>
                                    </p:set>
                                    <p:anim calcmode="lin" valueType="num">
                                      <p:cBhvr additive="base">
                                        <p:cTn id="116" dur="500" fill="hold"/>
                                        <p:tgtEl>
                                          <p:spTgt spid="631842"/>
                                        </p:tgtEl>
                                        <p:attrNameLst>
                                          <p:attrName>ppt_x</p:attrName>
                                        </p:attrNameLst>
                                      </p:cBhvr>
                                      <p:tavLst>
                                        <p:tav tm="0">
                                          <p:val>
                                            <p:strVal val="0-#ppt_w/2"/>
                                          </p:val>
                                        </p:tav>
                                        <p:tav tm="100000">
                                          <p:val>
                                            <p:strVal val="#ppt_x"/>
                                          </p:val>
                                        </p:tav>
                                      </p:tavLst>
                                    </p:anim>
                                    <p:anim calcmode="lin" valueType="num">
                                      <p:cBhvr additive="base">
                                        <p:cTn id="117" dur="500" fill="hold"/>
                                        <p:tgtEl>
                                          <p:spTgt spid="631842"/>
                                        </p:tgtEl>
                                        <p:attrNameLst>
                                          <p:attrName>ppt_y</p:attrName>
                                        </p:attrNameLst>
                                      </p:cBhvr>
                                      <p:tavLst>
                                        <p:tav tm="0">
                                          <p:val>
                                            <p:strVal val="#ppt_y"/>
                                          </p:val>
                                        </p:tav>
                                        <p:tav tm="100000">
                                          <p:val>
                                            <p:strVal val="#ppt_y"/>
                                          </p:val>
                                        </p:tav>
                                      </p:tavLst>
                                    </p:anim>
                                  </p:childTnLst>
                                </p:cTn>
                              </p:par>
                            </p:childTnLst>
                          </p:cTn>
                        </p:par>
                        <p:par>
                          <p:cTn id="118" fill="hold">
                            <p:stCondLst>
                              <p:cond delay="8000"/>
                            </p:stCondLst>
                            <p:childTnLst>
                              <p:par>
                                <p:cTn id="119" presetID="2" presetClass="entr" presetSubtype="8" fill="hold" grpId="0" nodeType="afterEffect">
                                  <p:stCondLst>
                                    <p:cond delay="0"/>
                                  </p:stCondLst>
                                  <p:childTnLst>
                                    <p:set>
                                      <p:cBhvr>
                                        <p:cTn id="120" dur="1" fill="hold">
                                          <p:stCondLst>
                                            <p:cond delay="0"/>
                                          </p:stCondLst>
                                        </p:cTn>
                                        <p:tgtEl>
                                          <p:spTgt spid="631843"/>
                                        </p:tgtEl>
                                        <p:attrNameLst>
                                          <p:attrName>style.visibility</p:attrName>
                                        </p:attrNameLst>
                                      </p:cBhvr>
                                      <p:to>
                                        <p:strVal val="visible"/>
                                      </p:to>
                                    </p:set>
                                    <p:anim calcmode="lin" valueType="num">
                                      <p:cBhvr additive="base">
                                        <p:cTn id="121" dur="500" fill="hold"/>
                                        <p:tgtEl>
                                          <p:spTgt spid="631843"/>
                                        </p:tgtEl>
                                        <p:attrNameLst>
                                          <p:attrName>ppt_x</p:attrName>
                                        </p:attrNameLst>
                                      </p:cBhvr>
                                      <p:tavLst>
                                        <p:tav tm="0">
                                          <p:val>
                                            <p:strVal val="0-#ppt_w/2"/>
                                          </p:val>
                                        </p:tav>
                                        <p:tav tm="100000">
                                          <p:val>
                                            <p:strVal val="#ppt_x"/>
                                          </p:val>
                                        </p:tav>
                                      </p:tavLst>
                                    </p:anim>
                                    <p:anim calcmode="lin" valueType="num">
                                      <p:cBhvr additive="base">
                                        <p:cTn id="122" dur="500" fill="hold"/>
                                        <p:tgtEl>
                                          <p:spTgt spid="631843"/>
                                        </p:tgtEl>
                                        <p:attrNameLst>
                                          <p:attrName>ppt_y</p:attrName>
                                        </p:attrNameLst>
                                      </p:cBhvr>
                                      <p:tavLst>
                                        <p:tav tm="0">
                                          <p:val>
                                            <p:strVal val="#ppt_y"/>
                                          </p:val>
                                        </p:tav>
                                        <p:tav tm="100000">
                                          <p:val>
                                            <p:strVal val="#ppt_y"/>
                                          </p:val>
                                        </p:tav>
                                      </p:tavLst>
                                    </p:anim>
                                  </p:childTnLst>
                                </p:cTn>
                              </p:par>
                            </p:childTnLst>
                          </p:cTn>
                        </p:par>
                        <p:par>
                          <p:cTn id="123" fill="hold">
                            <p:stCondLst>
                              <p:cond delay="8500"/>
                            </p:stCondLst>
                            <p:childTnLst>
                              <p:par>
                                <p:cTn id="124" presetID="2" presetClass="entr" presetSubtype="8" fill="hold" grpId="0" nodeType="afterEffect">
                                  <p:stCondLst>
                                    <p:cond delay="0"/>
                                  </p:stCondLst>
                                  <p:childTnLst>
                                    <p:set>
                                      <p:cBhvr>
                                        <p:cTn id="125" dur="1" fill="hold">
                                          <p:stCondLst>
                                            <p:cond delay="0"/>
                                          </p:stCondLst>
                                        </p:cTn>
                                        <p:tgtEl>
                                          <p:spTgt spid="631847"/>
                                        </p:tgtEl>
                                        <p:attrNameLst>
                                          <p:attrName>style.visibility</p:attrName>
                                        </p:attrNameLst>
                                      </p:cBhvr>
                                      <p:to>
                                        <p:strVal val="visible"/>
                                      </p:to>
                                    </p:set>
                                    <p:anim calcmode="lin" valueType="num">
                                      <p:cBhvr additive="base">
                                        <p:cTn id="126" dur="500" fill="hold"/>
                                        <p:tgtEl>
                                          <p:spTgt spid="631847"/>
                                        </p:tgtEl>
                                        <p:attrNameLst>
                                          <p:attrName>ppt_x</p:attrName>
                                        </p:attrNameLst>
                                      </p:cBhvr>
                                      <p:tavLst>
                                        <p:tav tm="0">
                                          <p:val>
                                            <p:strVal val="0-#ppt_w/2"/>
                                          </p:val>
                                        </p:tav>
                                        <p:tav tm="100000">
                                          <p:val>
                                            <p:strVal val="#ppt_x"/>
                                          </p:val>
                                        </p:tav>
                                      </p:tavLst>
                                    </p:anim>
                                    <p:anim calcmode="lin" valueType="num">
                                      <p:cBhvr additive="base">
                                        <p:cTn id="127" dur="500" fill="hold"/>
                                        <p:tgtEl>
                                          <p:spTgt spid="631847"/>
                                        </p:tgtEl>
                                        <p:attrNameLst>
                                          <p:attrName>ppt_y</p:attrName>
                                        </p:attrNameLst>
                                      </p:cBhvr>
                                      <p:tavLst>
                                        <p:tav tm="0">
                                          <p:val>
                                            <p:strVal val="#ppt_y"/>
                                          </p:val>
                                        </p:tav>
                                        <p:tav tm="100000">
                                          <p:val>
                                            <p:strVal val="#ppt_y"/>
                                          </p:val>
                                        </p:tav>
                                      </p:tavLst>
                                    </p:anim>
                                  </p:childTnLst>
                                </p:cTn>
                              </p:par>
                            </p:childTnLst>
                          </p:cTn>
                        </p:par>
                        <p:par>
                          <p:cTn id="128" fill="hold">
                            <p:stCondLst>
                              <p:cond delay="9000"/>
                            </p:stCondLst>
                            <p:childTnLst>
                              <p:par>
                                <p:cTn id="129" presetID="2" presetClass="entr" presetSubtype="2" fill="hold" grpId="0" nodeType="afterEffect">
                                  <p:stCondLst>
                                    <p:cond delay="0"/>
                                  </p:stCondLst>
                                  <p:childTnLst>
                                    <p:set>
                                      <p:cBhvr>
                                        <p:cTn id="130" dur="1" fill="hold">
                                          <p:stCondLst>
                                            <p:cond delay="0"/>
                                          </p:stCondLst>
                                        </p:cTn>
                                        <p:tgtEl>
                                          <p:spTgt spid="631834"/>
                                        </p:tgtEl>
                                        <p:attrNameLst>
                                          <p:attrName>style.visibility</p:attrName>
                                        </p:attrNameLst>
                                      </p:cBhvr>
                                      <p:to>
                                        <p:strVal val="visible"/>
                                      </p:to>
                                    </p:set>
                                    <p:anim calcmode="lin" valueType="num">
                                      <p:cBhvr additive="base">
                                        <p:cTn id="131" dur="500" fill="hold"/>
                                        <p:tgtEl>
                                          <p:spTgt spid="631834"/>
                                        </p:tgtEl>
                                        <p:attrNameLst>
                                          <p:attrName>ppt_x</p:attrName>
                                        </p:attrNameLst>
                                      </p:cBhvr>
                                      <p:tavLst>
                                        <p:tav tm="0">
                                          <p:val>
                                            <p:strVal val="1+#ppt_w/2"/>
                                          </p:val>
                                        </p:tav>
                                        <p:tav tm="100000">
                                          <p:val>
                                            <p:strVal val="#ppt_x"/>
                                          </p:val>
                                        </p:tav>
                                      </p:tavLst>
                                    </p:anim>
                                    <p:anim calcmode="lin" valueType="num">
                                      <p:cBhvr additive="base">
                                        <p:cTn id="132" dur="500" fill="hold"/>
                                        <p:tgtEl>
                                          <p:spTgt spid="631834"/>
                                        </p:tgtEl>
                                        <p:attrNameLst>
                                          <p:attrName>ppt_y</p:attrName>
                                        </p:attrNameLst>
                                      </p:cBhvr>
                                      <p:tavLst>
                                        <p:tav tm="0">
                                          <p:val>
                                            <p:strVal val="#ppt_y"/>
                                          </p:val>
                                        </p:tav>
                                        <p:tav tm="100000">
                                          <p:val>
                                            <p:strVal val="#ppt_y"/>
                                          </p:val>
                                        </p:tav>
                                      </p:tavLst>
                                    </p:anim>
                                  </p:childTnLst>
                                </p:cTn>
                              </p:par>
                            </p:childTnLst>
                          </p:cTn>
                        </p:par>
                        <p:par>
                          <p:cTn id="133" fill="hold">
                            <p:stCondLst>
                              <p:cond delay="9500"/>
                            </p:stCondLst>
                            <p:childTnLst>
                              <p:par>
                                <p:cTn id="134" presetID="2" presetClass="entr" presetSubtype="2" fill="hold" grpId="0" nodeType="afterEffect">
                                  <p:stCondLst>
                                    <p:cond delay="0"/>
                                  </p:stCondLst>
                                  <p:childTnLst>
                                    <p:set>
                                      <p:cBhvr>
                                        <p:cTn id="135" dur="1" fill="hold">
                                          <p:stCondLst>
                                            <p:cond delay="0"/>
                                          </p:stCondLst>
                                        </p:cTn>
                                        <p:tgtEl>
                                          <p:spTgt spid="631835"/>
                                        </p:tgtEl>
                                        <p:attrNameLst>
                                          <p:attrName>style.visibility</p:attrName>
                                        </p:attrNameLst>
                                      </p:cBhvr>
                                      <p:to>
                                        <p:strVal val="visible"/>
                                      </p:to>
                                    </p:set>
                                    <p:anim calcmode="lin" valueType="num">
                                      <p:cBhvr additive="base">
                                        <p:cTn id="136" dur="500" fill="hold"/>
                                        <p:tgtEl>
                                          <p:spTgt spid="631835"/>
                                        </p:tgtEl>
                                        <p:attrNameLst>
                                          <p:attrName>ppt_x</p:attrName>
                                        </p:attrNameLst>
                                      </p:cBhvr>
                                      <p:tavLst>
                                        <p:tav tm="0">
                                          <p:val>
                                            <p:strVal val="1+#ppt_w/2"/>
                                          </p:val>
                                        </p:tav>
                                        <p:tav tm="100000">
                                          <p:val>
                                            <p:strVal val="#ppt_x"/>
                                          </p:val>
                                        </p:tav>
                                      </p:tavLst>
                                    </p:anim>
                                    <p:anim calcmode="lin" valueType="num">
                                      <p:cBhvr additive="base">
                                        <p:cTn id="137" dur="500" fill="hold"/>
                                        <p:tgtEl>
                                          <p:spTgt spid="631835"/>
                                        </p:tgtEl>
                                        <p:attrNameLst>
                                          <p:attrName>ppt_y</p:attrName>
                                        </p:attrNameLst>
                                      </p:cBhvr>
                                      <p:tavLst>
                                        <p:tav tm="0">
                                          <p:val>
                                            <p:strVal val="#ppt_y"/>
                                          </p:val>
                                        </p:tav>
                                        <p:tav tm="100000">
                                          <p:val>
                                            <p:strVal val="#ppt_y"/>
                                          </p:val>
                                        </p:tav>
                                      </p:tavLst>
                                    </p:anim>
                                  </p:childTnLst>
                                </p:cTn>
                              </p:par>
                            </p:childTnLst>
                          </p:cTn>
                        </p:par>
                        <p:par>
                          <p:cTn id="138" fill="hold">
                            <p:stCondLst>
                              <p:cond delay="10000"/>
                            </p:stCondLst>
                            <p:childTnLst>
                              <p:par>
                                <p:cTn id="139" presetID="2" presetClass="entr" presetSubtype="2" fill="hold" grpId="0" nodeType="afterEffect">
                                  <p:stCondLst>
                                    <p:cond delay="0"/>
                                  </p:stCondLst>
                                  <p:childTnLst>
                                    <p:set>
                                      <p:cBhvr>
                                        <p:cTn id="140" dur="1" fill="hold">
                                          <p:stCondLst>
                                            <p:cond delay="0"/>
                                          </p:stCondLst>
                                        </p:cTn>
                                        <p:tgtEl>
                                          <p:spTgt spid="631836"/>
                                        </p:tgtEl>
                                        <p:attrNameLst>
                                          <p:attrName>style.visibility</p:attrName>
                                        </p:attrNameLst>
                                      </p:cBhvr>
                                      <p:to>
                                        <p:strVal val="visible"/>
                                      </p:to>
                                    </p:set>
                                    <p:anim calcmode="lin" valueType="num">
                                      <p:cBhvr additive="base">
                                        <p:cTn id="141" dur="500" fill="hold"/>
                                        <p:tgtEl>
                                          <p:spTgt spid="631836"/>
                                        </p:tgtEl>
                                        <p:attrNameLst>
                                          <p:attrName>ppt_x</p:attrName>
                                        </p:attrNameLst>
                                      </p:cBhvr>
                                      <p:tavLst>
                                        <p:tav tm="0">
                                          <p:val>
                                            <p:strVal val="1+#ppt_w/2"/>
                                          </p:val>
                                        </p:tav>
                                        <p:tav tm="100000">
                                          <p:val>
                                            <p:strVal val="#ppt_x"/>
                                          </p:val>
                                        </p:tav>
                                      </p:tavLst>
                                    </p:anim>
                                    <p:anim calcmode="lin" valueType="num">
                                      <p:cBhvr additive="base">
                                        <p:cTn id="142" dur="500" fill="hold"/>
                                        <p:tgtEl>
                                          <p:spTgt spid="631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animBg="1"/>
      <p:bldP spid="631818" grpId="0" animBg="1"/>
      <p:bldP spid="631819" grpId="0" animBg="1"/>
      <p:bldP spid="631829" grpId="0" animBg="1"/>
      <p:bldP spid="631830" grpId="0" animBg="1"/>
      <p:bldP spid="631831" grpId="0" animBg="1"/>
      <p:bldP spid="631832" grpId="0" animBg="1"/>
      <p:bldP spid="631833" grpId="0" animBg="1"/>
      <p:bldP spid="631834" grpId="0" animBg="1"/>
      <p:bldP spid="631835" grpId="0" animBg="1"/>
      <p:bldP spid="631836" grpId="0" animBg="1"/>
      <p:bldP spid="631837" grpId="0" animBg="1"/>
      <p:bldP spid="631838" grpId="0" animBg="1"/>
      <p:bldP spid="631839" grpId="0" animBg="1"/>
      <p:bldP spid="631840" grpId="0" animBg="1"/>
      <p:bldP spid="631841" grpId="0" animBg="1"/>
      <p:bldP spid="631842" grpId="0" animBg="1"/>
      <p:bldP spid="631843" grpId="0" animBg="1"/>
      <p:bldP spid="631844" grpId="0"/>
      <p:bldP spid="631845" grpId="0"/>
      <p:bldP spid="631846" grpId="0"/>
      <p:bldP spid="631847" grpId="0"/>
      <p:bldP spid="631848" grpId="0"/>
      <p:bldP spid="631849" grpId="0"/>
      <p:bldP spid="631850" grpId="0"/>
      <p:bldP spid="43" grpId="0" animBg="1"/>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p:txBody>
          <a:bodyPr>
            <a:normAutofit fontScale="90000"/>
          </a:bodyPr>
          <a:lstStyle/>
          <a:p>
            <a:pPr eaLnBrk="1" hangingPunct="1">
              <a:defRPr/>
            </a:pPr>
            <a:r>
              <a:rPr lang="en-US" altLang="zh-CN" smtClean="0">
                <a:latin typeface="Times New Roman" pitchFamily="18" charset="0"/>
              </a:rPr>
              <a:t>RBAC</a:t>
            </a:r>
            <a:r>
              <a:rPr lang="zh-CN" altLang="en-US" smtClean="0">
                <a:latin typeface="Times New Roman" pitchFamily="18" charset="0"/>
              </a:rPr>
              <a:t>系统结构</a:t>
            </a:r>
            <a:br>
              <a:rPr lang="zh-CN" altLang="en-US" smtClean="0">
                <a:latin typeface="Times New Roman" pitchFamily="18" charset="0"/>
              </a:rPr>
            </a:br>
            <a:endParaRPr lang="zh-CN" altLang="en-US"/>
          </a:p>
        </p:txBody>
      </p:sp>
      <p:sp>
        <p:nvSpPr>
          <p:cNvPr id="46084" name="Rectangle 2"/>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pSp>
        <p:nvGrpSpPr>
          <p:cNvPr id="46085" name="Group 3"/>
          <p:cNvGrpSpPr/>
          <p:nvPr/>
        </p:nvGrpSpPr>
        <p:grpSpPr bwMode="auto">
          <a:xfrm>
            <a:off x="381000" y="1143000"/>
            <a:ext cx="8382000" cy="5183188"/>
            <a:chOff x="240" y="144"/>
            <a:chExt cx="5280" cy="3794"/>
          </a:xfrm>
        </p:grpSpPr>
        <p:sp>
          <p:nvSpPr>
            <p:cNvPr id="46086" name="Oval 4"/>
            <p:cNvSpPr>
              <a:spLocks noChangeArrowheads="1"/>
            </p:cNvSpPr>
            <p:nvPr/>
          </p:nvSpPr>
          <p:spPr bwMode="auto">
            <a:xfrm>
              <a:off x="672" y="1536"/>
              <a:ext cx="959" cy="433"/>
            </a:xfrm>
            <a:prstGeom prst="ellipse">
              <a:avLst/>
            </a:prstGeom>
            <a:noFill/>
            <a:ln w="9525">
              <a:solidFill>
                <a:schemeClr val="tx1"/>
              </a:solidFill>
              <a:round/>
            </a:ln>
          </p:spPr>
          <p:txBody>
            <a:bodyPr wrap="none" anchor="ctr"/>
            <a:lstStyle/>
            <a:p>
              <a:pPr algn="ctr"/>
              <a:r>
                <a:rPr lang="en-US" altLang="zh-CN">
                  <a:latin typeface="Times New Roman" pitchFamily="18" charset="0"/>
                </a:rPr>
                <a:t>USERS</a:t>
              </a:r>
              <a:endParaRPr lang="en-US" altLang="zh-CN">
                <a:latin typeface="Times New Roman" pitchFamily="18" charset="0"/>
              </a:endParaRPr>
            </a:p>
          </p:txBody>
        </p:sp>
        <p:sp>
          <p:nvSpPr>
            <p:cNvPr id="46087" name="Oval 5"/>
            <p:cNvSpPr>
              <a:spLocks noChangeArrowheads="1"/>
            </p:cNvSpPr>
            <p:nvPr/>
          </p:nvSpPr>
          <p:spPr bwMode="auto">
            <a:xfrm>
              <a:off x="2832" y="1536"/>
              <a:ext cx="959" cy="433"/>
            </a:xfrm>
            <a:prstGeom prst="ellipse">
              <a:avLst/>
            </a:prstGeom>
            <a:noFill/>
            <a:ln w="9525">
              <a:solidFill>
                <a:schemeClr val="tx1"/>
              </a:solidFill>
              <a:round/>
            </a:ln>
          </p:spPr>
          <p:txBody>
            <a:bodyPr wrap="none" anchor="ctr"/>
            <a:lstStyle/>
            <a:p>
              <a:pPr algn="ctr"/>
              <a:r>
                <a:rPr lang="en-US" altLang="zh-CN">
                  <a:latin typeface="Times New Roman" pitchFamily="18" charset="0"/>
                </a:rPr>
                <a:t>ROLES</a:t>
              </a:r>
              <a:endParaRPr lang="en-US" altLang="zh-CN">
                <a:latin typeface="Times New Roman" pitchFamily="18" charset="0"/>
              </a:endParaRPr>
            </a:p>
          </p:txBody>
        </p:sp>
        <p:sp>
          <p:nvSpPr>
            <p:cNvPr id="46088" name="Oval 6"/>
            <p:cNvSpPr>
              <a:spLocks noChangeArrowheads="1"/>
            </p:cNvSpPr>
            <p:nvPr/>
          </p:nvSpPr>
          <p:spPr bwMode="auto">
            <a:xfrm>
              <a:off x="3696" y="2832"/>
              <a:ext cx="959" cy="432"/>
            </a:xfrm>
            <a:prstGeom prst="ellipse">
              <a:avLst/>
            </a:prstGeom>
            <a:noFill/>
            <a:ln w="9525">
              <a:solidFill>
                <a:schemeClr val="tx1"/>
              </a:solidFill>
              <a:round/>
            </a:ln>
          </p:spPr>
          <p:txBody>
            <a:bodyPr wrap="none" anchor="ctr"/>
            <a:lstStyle/>
            <a:p>
              <a:pPr algn="ctr"/>
              <a:r>
                <a:rPr lang="en-US" altLang="zh-CN">
                  <a:latin typeface="Times New Roman" pitchFamily="18" charset="0"/>
                </a:rPr>
                <a:t>OBJECTS</a:t>
              </a:r>
              <a:endParaRPr lang="en-US" altLang="zh-CN">
                <a:latin typeface="Times New Roman" pitchFamily="18" charset="0"/>
              </a:endParaRPr>
            </a:p>
          </p:txBody>
        </p:sp>
        <p:sp>
          <p:nvSpPr>
            <p:cNvPr id="46089" name="Oval 7"/>
            <p:cNvSpPr>
              <a:spLocks noChangeArrowheads="1"/>
            </p:cNvSpPr>
            <p:nvPr/>
          </p:nvSpPr>
          <p:spPr bwMode="auto">
            <a:xfrm>
              <a:off x="1968" y="2832"/>
              <a:ext cx="960" cy="432"/>
            </a:xfrm>
            <a:prstGeom prst="ellipse">
              <a:avLst/>
            </a:prstGeom>
            <a:noFill/>
            <a:ln w="9525">
              <a:solidFill>
                <a:schemeClr val="tx1"/>
              </a:solidFill>
              <a:round/>
            </a:ln>
          </p:spPr>
          <p:txBody>
            <a:bodyPr wrap="none" anchor="ctr"/>
            <a:lstStyle/>
            <a:p>
              <a:pPr algn="ctr"/>
              <a:r>
                <a:rPr lang="en-US" altLang="zh-CN">
                  <a:latin typeface="Times New Roman" pitchFamily="18" charset="0"/>
                </a:rPr>
                <a:t>OPERATIONS</a:t>
              </a:r>
              <a:endParaRPr lang="en-US" altLang="zh-CN">
                <a:latin typeface="Times New Roman" pitchFamily="18" charset="0"/>
              </a:endParaRPr>
            </a:p>
          </p:txBody>
        </p:sp>
        <p:sp>
          <p:nvSpPr>
            <p:cNvPr id="46090" name="Oval 8"/>
            <p:cNvSpPr>
              <a:spLocks noChangeArrowheads="1"/>
            </p:cNvSpPr>
            <p:nvPr/>
          </p:nvSpPr>
          <p:spPr bwMode="auto">
            <a:xfrm>
              <a:off x="1392" y="2544"/>
              <a:ext cx="3840" cy="1152"/>
            </a:xfrm>
            <a:prstGeom prst="ellipse">
              <a:avLst/>
            </a:prstGeom>
            <a:noFill/>
            <a:ln w="9525">
              <a:solidFill>
                <a:schemeClr val="tx1"/>
              </a:solidFill>
              <a:round/>
            </a:ln>
          </p:spPr>
          <p:txBody>
            <a:bodyPr wrap="none" anchor="ctr"/>
            <a:lstStyle/>
            <a:p>
              <a:endParaRPr lang="zh-CN" altLang="en-US"/>
            </a:p>
          </p:txBody>
        </p:sp>
        <p:sp>
          <p:nvSpPr>
            <p:cNvPr id="46091" name="Line 9"/>
            <p:cNvSpPr>
              <a:spLocks noChangeShapeType="1"/>
            </p:cNvSpPr>
            <p:nvPr/>
          </p:nvSpPr>
          <p:spPr bwMode="auto">
            <a:xfrm>
              <a:off x="2928" y="3024"/>
              <a:ext cx="76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2" name="Text Box 10"/>
            <p:cNvSpPr txBox="1">
              <a:spLocks noChangeArrowheads="1"/>
            </p:cNvSpPr>
            <p:nvPr/>
          </p:nvSpPr>
          <p:spPr bwMode="auto">
            <a:xfrm>
              <a:off x="2784" y="3312"/>
              <a:ext cx="1104" cy="268"/>
            </a:xfrm>
            <a:prstGeom prst="rect">
              <a:avLst/>
            </a:prstGeom>
            <a:noFill/>
            <a:ln w="9525">
              <a:noFill/>
              <a:miter lim="800000"/>
            </a:ln>
          </p:spPr>
          <p:txBody>
            <a:bodyPr>
              <a:spAutoFit/>
            </a:bodyPr>
            <a:lstStyle/>
            <a:p>
              <a:pPr>
                <a:spcBef>
                  <a:spcPct val="50000"/>
                </a:spcBef>
              </a:pPr>
              <a:r>
                <a:rPr lang="en-US" altLang="zh-CN">
                  <a:latin typeface="Times New Roman" pitchFamily="18" charset="0"/>
                </a:rPr>
                <a:t>PERMISSIONS</a:t>
              </a:r>
              <a:endParaRPr lang="en-US" altLang="zh-CN">
                <a:latin typeface="Times New Roman" pitchFamily="18" charset="0"/>
              </a:endParaRPr>
            </a:p>
          </p:txBody>
        </p:sp>
        <p:sp>
          <p:nvSpPr>
            <p:cNvPr id="46093" name="Line 11"/>
            <p:cNvSpPr>
              <a:spLocks noChangeShapeType="1"/>
            </p:cNvSpPr>
            <p:nvPr/>
          </p:nvSpPr>
          <p:spPr bwMode="auto">
            <a:xfrm>
              <a:off x="3312" y="1968"/>
              <a:ext cx="0" cy="576"/>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4" name="Text Box 12"/>
            <p:cNvSpPr txBox="1">
              <a:spLocks noChangeArrowheads="1"/>
            </p:cNvSpPr>
            <p:nvPr/>
          </p:nvSpPr>
          <p:spPr bwMode="auto">
            <a:xfrm>
              <a:off x="3360" y="2112"/>
              <a:ext cx="1248" cy="291"/>
            </a:xfrm>
            <a:prstGeom prst="rect">
              <a:avLst/>
            </a:prstGeom>
            <a:noFill/>
            <a:ln w="9525">
              <a:noFill/>
              <a:miter lim="800000"/>
            </a:ln>
          </p:spPr>
          <p:txBody>
            <a:bodyPr>
              <a:spAutoFit/>
            </a:bodyPr>
            <a:lstStyle/>
            <a:p>
              <a:pPr>
                <a:spcBef>
                  <a:spcPct val="50000"/>
                </a:spcBef>
              </a:pPr>
              <a:r>
                <a:rPr lang="zh-CN" altLang="en-US" sz="2000">
                  <a:latin typeface="Times New Roman" pitchFamily="18" charset="0"/>
                </a:rPr>
                <a:t>角色</a:t>
              </a:r>
              <a:r>
                <a:rPr lang="en-US" altLang="zh-CN" sz="2000">
                  <a:latin typeface="Times New Roman" pitchFamily="18" charset="0"/>
                </a:rPr>
                <a:t>/</a:t>
              </a:r>
              <a:r>
                <a:rPr lang="zh-CN" altLang="en-US" sz="2000">
                  <a:latin typeface="Times New Roman" pitchFamily="18" charset="0"/>
                </a:rPr>
                <a:t>许可分配</a:t>
              </a:r>
              <a:endParaRPr lang="zh-CN" altLang="en-US" sz="2000">
                <a:latin typeface="Times New Roman" pitchFamily="18" charset="0"/>
              </a:endParaRPr>
            </a:p>
          </p:txBody>
        </p:sp>
        <p:sp>
          <p:nvSpPr>
            <p:cNvPr id="46095" name="Line 13"/>
            <p:cNvSpPr>
              <a:spLocks noChangeShapeType="1"/>
            </p:cNvSpPr>
            <p:nvPr/>
          </p:nvSpPr>
          <p:spPr bwMode="auto">
            <a:xfrm flipV="1">
              <a:off x="1632" y="1728"/>
              <a:ext cx="1200"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6" name="Text Box 14"/>
            <p:cNvSpPr txBox="1">
              <a:spLocks noChangeArrowheads="1"/>
            </p:cNvSpPr>
            <p:nvPr/>
          </p:nvSpPr>
          <p:spPr bwMode="auto">
            <a:xfrm>
              <a:off x="1728" y="1775"/>
              <a:ext cx="1248" cy="291"/>
            </a:xfrm>
            <a:prstGeom prst="rect">
              <a:avLst/>
            </a:prstGeom>
            <a:noFill/>
            <a:ln w="9525">
              <a:noFill/>
              <a:miter lim="800000"/>
            </a:ln>
          </p:spPr>
          <p:txBody>
            <a:bodyPr>
              <a:spAutoFit/>
            </a:bodyPr>
            <a:lstStyle/>
            <a:p>
              <a:pPr>
                <a:spcBef>
                  <a:spcPct val="50000"/>
                </a:spcBef>
              </a:pPr>
              <a:r>
                <a:rPr lang="zh-CN" altLang="en-US" sz="2000">
                  <a:latin typeface="Times New Roman" pitchFamily="18" charset="0"/>
                </a:rPr>
                <a:t>用户</a:t>
              </a:r>
              <a:r>
                <a:rPr lang="en-US" altLang="zh-CN" sz="2000">
                  <a:latin typeface="Times New Roman" pitchFamily="18" charset="0"/>
                </a:rPr>
                <a:t>/</a:t>
              </a:r>
              <a:r>
                <a:rPr lang="zh-CN" altLang="en-US" sz="2000">
                  <a:latin typeface="Times New Roman" pitchFamily="18" charset="0"/>
                </a:rPr>
                <a:t>角色分配</a:t>
              </a:r>
              <a:endParaRPr lang="zh-CN" altLang="en-US" sz="2000">
                <a:latin typeface="Times New Roman" pitchFamily="18" charset="0"/>
              </a:endParaRPr>
            </a:p>
          </p:txBody>
        </p:sp>
        <p:sp>
          <p:nvSpPr>
            <p:cNvPr id="46097" name="Oval 15"/>
            <p:cNvSpPr>
              <a:spLocks noChangeArrowheads="1"/>
            </p:cNvSpPr>
            <p:nvPr/>
          </p:nvSpPr>
          <p:spPr bwMode="auto">
            <a:xfrm>
              <a:off x="1968" y="240"/>
              <a:ext cx="576" cy="1008"/>
            </a:xfrm>
            <a:prstGeom prst="ellipse">
              <a:avLst/>
            </a:prstGeom>
            <a:noFill/>
            <a:ln w="9525">
              <a:solidFill>
                <a:schemeClr val="tx1"/>
              </a:solidFill>
              <a:round/>
            </a:ln>
          </p:spPr>
          <p:txBody>
            <a:bodyPr wrap="none" anchor="ctr"/>
            <a:lstStyle/>
            <a:p>
              <a:endParaRPr lang="zh-CN" altLang="en-US"/>
            </a:p>
          </p:txBody>
        </p:sp>
        <p:sp>
          <p:nvSpPr>
            <p:cNvPr id="46098" name="Text Box 16"/>
            <p:cNvSpPr txBox="1">
              <a:spLocks noChangeArrowheads="1"/>
            </p:cNvSpPr>
            <p:nvPr/>
          </p:nvSpPr>
          <p:spPr bwMode="auto">
            <a:xfrm>
              <a:off x="2592" y="288"/>
              <a:ext cx="1200" cy="291"/>
            </a:xfrm>
            <a:prstGeom prst="rect">
              <a:avLst/>
            </a:prstGeom>
            <a:noFill/>
            <a:ln w="9525">
              <a:noFill/>
              <a:miter lim="800000"/>
            </a:ln>
          </p:spPr>
          <p:txBody>
            <a:bodyPr>
              <a:spAutoFit/>
            </a:bodyPr>
            <a:lstStyle/>
            <a:p>
              <a:pPr>
                <a:spcBef>
                  <a:spcPct val="50000"/>
                </a:spcBef>
              </a:pPr>
              <a:r>
                <a:rPr lang="zh-CN" altLang="en-US" sz="2000">
                  <a:latin typeface="Times New Roman" pitchFamily="18" charset="0"/>
                </a:rPr>
                <a:t>会话管理模块</a:t>
              </a:r>
              <a:endParaRPr lang="zh-CN" altLang="en-US" sz="2000">
                <a:latin typeface="Times New Roman" pitchFamily="18" charset="0"/>
              </a:endParaRPr>
            </a:p>
          </p:txBody>
        </p:sp>
        <p:sp>
          <p:nvSpPr>
            <p:cNvPr id="46099" name="Oval 17"/>
            <p:cNvSpPr>
              <a:spLocks noChangeArrowheads="1"/>
            </p:cNvSpPr>
            <p:nvPr/>
          </p:nvSpPr>
          <p:spPr bwMode="auto">
            <a:xfrm>
              <a:off x="2208" y="1008"/>
              <a:ext cx="96" cy="96"/>
            </a:xfrm>
            <a:prstGeom prst="ellipse">
              <a:avLst/>
            </a:prstGeom>
            <a:solidFill>
              <a:schemeClr val="tx1"/>
            </a:solidFill>
            <a:ln w="9525">
              <a:solidFill>
                <a:schemeClr val="tx1"/>
              </a:solidFill>
              <a:round/>
            </a:ln>
          </p:spPr>
          <p:txBody>
            <a:bodyPr wrap="none" anchor="ctr"/>
            <a:lstStyle/>
            <a:p>
              <a:endParaRPr lang="zh-CN" altLang="en-US"/>
            </a:p>
          </p:txBody>
        </p:sp>
        <p:sp>
          <p:nvSpPr>
            <p:cNvPr id="46100" name="Oval 18"/>
            <p:cNvSpPr>
              <a:spLocks noChangeArrowheads="1"/>
            </p:cNvSpPr>
            <p:nvPr/>
          </p:nvSpPr>
          <p:spPr bwMode="auto">
            <a:xfrm>
              <a:off x="2208" y="768"/>
              <a:ext cx="96" cy="96"/>
            </a:xfrm>
            <a:prstGeom prst="ellipse">
              <a:avLst/>
            </a:prstGeom>
            <a:solidFill>
              <a:schemeClr val="tx1"/>
            </a:solidFill>
            <a:ln w="9525">
              <a:solidFill>
                <a:schemeClr val="tx1"/>
              </a:solidFill>
              <a:round/>
            </a:ln>
          </p:spPr>
          <p:txBody>
            <a:bodyPr wrap="none" anchor="ctr"/>
            <a:lstStyle/>
            <a:p>
              <a:endParaRPr lang="zh-CN" altLang="en-US"/>
            </a:p>
          </p:txBody>
        </p:sp>
        <p:sp>
          <p:nvSpPr>
            <p:cNvPr id="46101" name="Oval 19"/>
            <p:cNvSpPr>
              <a:spLocks noChangeArrowheads="1"/>
            </p:cNvSpPr>
            <p:nvPr/>
          </p:nvSpPr>
          <p:spPr bwMode="auto">
            <a:xfrm>
              <a:off x="2208" y="576"/>
              <a:ext cx="96" cy="96"/>
            </a:xfrm>
            <a:prstGeom prst="ellipse">
              <a:avLst/>
            </a:prstGeom>
            <a:solidFill>
              <a:schemeClr val="tx1"/>
            </a:solidFill>
            <a:ln w="9525">
              <a:solidFill>
                <a:schemeClr val="tx1"/>
              </a:solidFill>
              <a:round/>
            </a:ln>
          </p:spPr>
          <p:txBody>
            <a:bodyPr wrap="none" anchor="ctr"/>
            <a:lstStyle/>
            <a:p>
              <a:endParaRPr lang="zh-CN" altLang="en-US"/>
            </a:p>
          </p:txBody>
        </p:sp>
        <p:sp>
          <p:nvSpPr>
            <p:cNvPr id="46102" name="Oval 20"/>
            <p:cNvSpPr>
              <a:spLocks noChangeArrowheads="1"/>
            </p:cNvSpPr>
            <p:nvPr/>
          </p:nvSpPr>
          <p:spPr bwMode="auto">
            <a:xfrm>
              <a:off x="2208" y="384"/>
              <a:ext cx="96" cy="96"/>
            </a:xfrm>
            <a:prstGeom prst="ellipse">
              <a:avLst/>
            </a:prstGeom>
            <a:solidFill>
              <a:schemeClr val="tx1"/>
            </a:solidFill>
            <a:ln w="9525">
              <a:solidFill>
                <a:schemeClr val="tx1"/>
              </a:solidFill>
              <a:round/>
            </a:ln>
          </p:spPr>
          <p:txBody>
            <a:bodyPr wrap="none" anchor="ctr"/>
            <a:lstStyle/>
            <a:p>
              <a:endParaRPr lang="zh-CN" altLang="en-US"/>
            </a:p>
          </p:txBody>
        </p:sp>
        <p:sp>
          <p:nvSpPr>
            <p:cNvPr id="46103" name="Text Box 21"/>
            <p:cNvSpPr txBox="1">
              <a:spLocks noChangeArrowheads="1"/>
            </p:cNvSpPr>
            <p:nvPr/>
          </p:nvSpPr>
          <p:spPr bwMode="auto">
            <a:xfrm>
              <a:off x="4128" y="1584"/>
              <a:ext cx="1248" cy="290"/>
            </a:xfrm>
            <a:prstGeom prst="rect">
              <a:avLst/>
            </a:prstGeom>
            <a:noFill/>
            <a:ln w="9525">
              <a:noFill/>
              <a:miter lim="800000"/>
            </a:ln>
          </p:spPr>
          <p:txBody>
            <a:bodyPr>
              <a:spAutoFit/>
            </a:bodyPr>
            <a:lstStyle/>
            <a:p>
              <a:pPr>
                <a:spcBef>
                  <a:spcPct val="50000"/>
                </a:spcBef>
              </a:pPr>
              <a:r>
                <a:rPr lang="zh-CN" altLang="en-US" sz="2000">
                  <a:latin typeface="Times New Roman" pitchFamily="18" charset="0"/>
                </a:rPr>
                <a:t>定义角色关系</a:t>
              </a:r>
              <a:endParaRPr lang="zh-CN" altLang="en-US" sz="2000">
                <a:latin typeface="Times New Roman" pitchFamily="18" charset="0"/>
              </a:endParaRPr>
            </a:p>
          </p:txBody>
        </p:sp>
        <p:sp>
          <p:nvSpPr>
            <p:cNvPr id="46104" name="Text Box 22"/>
            <p:cNvSpPr txBox="1">
              <a:spLocks noChangeArrowheads="1"/>
            </p:cNvSpPr>
            <p:nvPr/>
          </p:nvSpPr>
          <p:spPr bwMode="auto">
            <a:xfrm>
              <a:off x="4224" y="3648"/>
              <a:ext cx="1296" cy="290"/>
            </a:xfrm>
            <a:prstGeom prst="rect">
              <a:avLst/>
            </a:prstGeom>
            <a:noFill/>
            <a:ln w="9525">
              <a:noFill/>
              <a:miter lim="800000"/>
            </a:ln>
          </p:spPr>
          <p:txBody>
            <a:bodyPr>
              <a:spAutoFit/>
            </a:bodyPr>
            <a:lstStyle/>
            <a:p>
              <a:pPr>
                <a:spcBef>
                  <a:spcPct val="50000"/>
                </a:spcBef>
              </a:pPr>
              <a:r>
                <a:rPr lang="zh-CN" altLang="en-US" sz="2000">
                  <a:latin typeface="Times New Roman" pitchFamily="18" charset="0"/>
                </a:rPr>
                <a:t>系统管理模块</a:t>
              </a:r>
              <a:endParaRPr lang="zh-CN" altLang="en-US" sz="2000">
                <a:latin typeface="Times New Roman" pitchFamily="18" charset="0"/>
              </a:endParaRPr>
            </a:p>
          </p:txBody>
        </p:sp>
        <p:sp>
          <p:nvSpPr>
            <p:cNvPr id="46105" name="Text Box 24"/>
            <p:cNvSpPr txBox="1">
              <a:spLocks noChangeArrowheads="1"/>
            </p:cNvSpPr>
            <p:nvPr/>
          </p:nvSpPr>
          <p:spPr bwMode="auto">
            <a:xfrm>
              <a:off x="1488" y="480"/>
              <a:ext cx="528" cy="290"/>
            </a:xfrm>
            <a:prstGeom prst="rect">
              <a:avLst/>
            </a:prstGeom>
            <a:noFill/>
            <a:ln w="9525">
              <a:noFill/>
              <a:miter lim="800000"/>
            </a:ln>
          </p:spPr>
          <p:txBody>
            <a:bodyPr>
              <a:spAutoFit/>
            </a:bodyPr>
            <a:lstStyle/>
            <a:p>
              <a:pPr>
                <a:spcBef>
                  <a:spcPct val="50000"/>
                </a:spcBef>
              </a:pPr>
              <a:r>
                <a:rPr lang="zh-CN" altLang="en-US" sz="2000">
                  <a:latin typeface="Times New Roman" pitchFamily="18" charset="0"/>
                </a:rPr>
                <a:t>会话</a:t>
              </a:r>
              <a:endParaRPr lang="zh-CN" altLang="en-US" sz="2000">
                <a:latin typeface="Times New Roman" pitchFamily="18" charset="0"/>
              </a:endParaRPr>
            </a:p>
          </p:txBody>
        </p:sp>
        <p:cxnSp>
          <p:nvCxnSpPr>
            <p:cNvPr id="46106" name="AutoShape 25"/>
            <p:cNvCxnSpPr>
              <a:cxnSpLocks noChangeShapeType="1"/>
              <a:stCxn id="46087" idx="5"/>
              <a:endCxn id="46087" idx="7"/>
            </p:cNvCxnSpPr>
            <p:nvPr/>
          </p:nvCxnSpPr>
          <p:spPr bwMode="auto">
            <a:xfrm rot="5400000" flipH="1" flipV="1">
              <a:off x="3498" y="1752"/>
              <a:ext cx="307" cy="1"/>
            </a:xfrm>
            <a:prstGeom prst="curvedConnector5">
              <a:avLst>
                <a:gd name="adj1" fmla="val -23454"/>
                <a:gd name="adj2" fmla="val 51799986"/>
                <a:gd name="adj3" fmla="val 122472"/>
              </a:avLst>
            </a:prstGeom>
            <a:noFill/>
            <a:ln w="9525">
              <a:solidFill>
                <a:schemeClr val="tx1"/>
              </a:solidFill>
              <a:round/>
              <a:headEnd type="triangle" w="med" len="med"/>
              <a:tailEnd type="triangle" w="med" len="med"/>
            </a:ln>
          </p:spPr>
        </p:cxnSp>
        <p:sp>
          <p:nvSpPr>
            <p:cNvPr id="46107" name="Line 26"/>
            <p:cNvSpPr>
              <a:spLocks noChangeShapeType="1"/>
            </p:cNvSpPr>
            <p:nvPr/>
          </p:nvSpPr>
          <p:spPr bwMode="auto">
            <a:xfrm flipH="1">
              <a:off x="1584" y="1056"/>
              <a:ext cx="672" cy="576"/>
            </a:xfrm>
            <a:prstGeom prst="line">
              <a:avLst/>
            </a:prstGeom>
            <a:noFill/>
            <a:ln w="9525">
              <a:solidFill>
                <a:schemeClr val="tx1"/>
              </a:solidFill>
              <a:round/>
              <a:tailEnd type="triangle" w="med" len="med"/>
            </a:ln>
          </p:spPr>
          <p:txBody>
            <a:bodyPr/>
            <a:lstStyle/>
            <a:p>
              <a:endParaRPr lang="zh-CN" altLang="en-US"/>
            </a:p>
          </p:txBody>
        </p:sp>
        <p:sp>
          <p:nvSpPr>
            <p:cNvPr id="46108" name="Line 27"/>
            <p:cNvSpPr>
              <a:spLocks noChangeShapeType="1"/>
            </p:cNvSpPr>
            <p:nvPr/>
          </p:nvSpPr>
          <p:spPr bwMode="auto">
            <a:xfrm>
              <a:off x="2256" y="1056"/>
              <a:ext cx="672" cy="576"/>
            </a:xfrm>
            <a:prstGeom prst="line">
              <a:avLst/>
            </a:prstGeom>
            <a:noFill/>
            <a:ln w="9525">
              <a:solidFill>
                <a:schemeClr val="tx1"/>
              </a:solidFill>
              <a:round/>
              <a:tailEnd type="triangle" w="med" len="med"/>
            </a:ln>
          </p:spPr>
          <p:txBody>
            <a:bodyPr/>
            <a:lstStyle/>
            <a:p>
              <a:endParaRPr lang="zh-CN" altLang="en-US"/>
            </a:p>
          </p:txBody>
        </p:sp>
        <p:sp>
          <p:nvSpPr>
            <p:cNvPr id="46109" name="Line 28"/>
            <p:cNvSpPr>
              <a:spLocks noChangeShapeType="1"/>
            </p:cNvSpPr>
            <p:nvPr/>
          </p:nvSpPr>
          <p:spPr bwMode="auto">
            <a:xfrm flipH="1">
              <a:off x="1488" y="816"/>
              <a:ext cx="768" cy="720"/>
            </a:xfrm>
            <a:prstGeom prst="line">
              <a:avLst/>
            </a:prstGeom>
            <a:noFill/>
            <a:ln w="9525">
              <a:solidFill>
                <a:schemeClr val="tx1"/>
              </a:solidFill>
              <a:round/>
              <a:tailEnd type="triangle" w="med" len="med"/>
            </a:ln>
          </p:spPr>
          <p:txBody>
            <a:bodyPr/>
            <a:lstStyle/>
            <a:p>
              <a:endParaRPr lang="zh-CN" altLang="en-US"/>
            </a:p>
          </p:txBody>
        </p:sp>
        <p:sp>
          <p:nvSpPr>
            <p:cNvPr id="46110" name="Line 29"/>
            <p:cNvSpPr>
              <a:spLocks noChangeShapeType="1"/>
            </p:cNvSpPr>
            <p:nvPr/>
          </p:nvSpPr>
          <p:spPr bwMode="auto">
            <a:xfrm>
              <a:off x="2256" y="816"/>
              <a:ext cx="768" cy="720"/>
            </a:xfrm>
            <a:prstGeom prst="line">
              <a:avLst/>
            </a:prstGeom>
            <a:noFill/>
            <a:ln w="9525">
              <a:solidFill>
                <a:schemeClr val="tx1"/>
              </a:solidFill>
              <a:round/>
              <a:tailEnd type="triangle" w="med" len="med"/>
            </a:ln>
          </p:spPr>
          <p:txBody>
            <a:bodyPr/>
            <a:lstStyle/>
            <a:p>
              <a:endParaRPr lang="zh-CN" altLang="en-US"/>
            </a:p>
          </p:txBody>
        </p:sp>
        <p:sp>
          <p:nvSpPr>
            <p:cNvPr id="46111" name="Line 30"/>
            <p:cNvSpPr>
              <a:spLocks noChangeShapeType="1"/>
            </p:cNvSpPr>
            <p:nvPr/>
          </p:nvSpPr>
          <p:spPr bwMode="auto">
            <a:xfrm flipH="1">
              <a:off x="1344" y="624"/>
              <a:ext cx="912" cy="912"/>
            </a:xfrm>
            <a:prstGeom prst="line">
              <a:avLst/>
            </a:prstGeom>
            <a:noFill/>
            <a:ln w="9525">
              <a:solidFill>
                <a:schemeClr val="tx1"/>
              </a:solidFill>
              <a:round/>
              <a:tailEnd type="triangle" w="med" len="med"/>
            </a:ln>
          </p:spPr>
          <p:txBody>
            <a:bodyPr/>
            <a:lstStyle/>
            <a:p>
              <a:endParaRPr lang="zh-CN" altLang="en-US"/>
            </a:p>
          </p:txBody>
        </p:sp>
        <p:sp>
          <p:nvSpPr>
            <p:cNvPr id="46112" name="Line 31"/>
            <p:cNvSpPr>
              <a:spLocks noChangeShapeType="1"/>
            </p:cNvSpPr>
            <p:nvPr/>
          </p:nvSpPr>
          <p:spPr bwMode="auto">
            <a:xfrm>
              <a:off x="2256" y="624"/>
              <a:ext cx="960" cy="864"/>
            </a:xfrm>
            <a:prstGeom prst="line">
              <a:avLst/>
            </a:prstGeom>
            <a:noFill/>
            <a:ln w="9525">
              <a:solidFill>
                <a:schemeClr val="tx1"/>
              </a:solidFill>
              <a:round/>
              <a:tailEnd type="triangle" w="med" len="med"/>
            </a:ln>
          </p:spPr>
          <p:txBody>
            <a:bodyPr/>
            <a:lstStyle/>
            <a:p>
              <a:endParaRPr lang="zh-CN" altLang="en-US"/>
            </a:p>
          </p:txBody>
        </p:sp>
        <p:sp>
          <p:nvSpPr>
            <p:cNvPr id="46113" name="Line 32"/>
            <p:cNvSpPr>
              <a:spLocks noChangeShapeType="1"/>
            </p:cNvSpPr>
            <p:nvPr/>
          </p:nvSpPr>
          <p:spPr bwMode="auto">
            <a:xfrm flipH="1">
              <a:off x="1152" y="432"/>
              <a:ext cx="1104" cy="1104"/>
            </a:xfrm>
            <a:prstGeom prst="line">
              <a:avLst/>
            </a:prstGeom>
            <a:noFill/>
            <a:ln w="9525">
              <a:solidFill>
                <a:schemeClr val="tx1"/>
              </a:solidFill>
              <a:round/>
              <a:tailEnd type="triangle" w="med" len="med"/>
            </a:ln>
          </p:spPr>
          <p:txBody>
            <a:bodyPr/>
            <a:lstStyle/>
            <a:p>
              <a:endParaRPr lang="zh-CN" altLang="en-US"/>
            </a:p>
          </p:txBody>
        </p:sp>
        <p:sp>
          <p:nvSpPr>
            <p:cNvPr id="46114" name="Line 33"/>
            <p:cNvSpPr>
              <a:spLocks noChangeShapeType="1"/>
            </p:cNvSpPr>
            <p:nvPr/>
          </p:nvSpPr>
          <p:spPr bwMode="auto">
            <a:xfrm>
              <a:off x="2256" y="432"/>
              <a:ext cx="1200" cy="1104"/>
            </a:xfrm>
            <a:prstGeom prst="line">
              <a:avLst/>
            </a:prstGeom>
            <a:noFill/>
            <a:ln w="9525">
              <a:solidFill>
                <a:schemeClr val="tx1"/>
              </a:solidFill>
              <a:round/>
              <a:tailEnd type="triangle" w="med" len="med"/>
            </a:ln>
          </p:spPr>
          <p:txBody>
            <a:bodyPr/>
            <a:lstStyle/>
            <a:p>
              <a:endParaRPr lang="zh-CN" altLang="en-US"/>
            </a:p>
          </p:txBody>
        </p:sp>
        <p:sp>
          <p:nvSpPr>
            <p:cNvPr id="46115" name="Rectangle 34"/>
            <p:cNvSpPr>
              <a:spLocks noChangeArrowheads="1"/>
            </p:cNvSpPr>
            <p:nvPr/>
          </p:nvSpPr>
          <p:spPr bwMode="auto">
            <a:xfrm>
              <a:off x="240" y="144"/>
              <a:ext cx="3648" cy="1968"/>
            </a:xfrm>
            <a:prstGeom prst="rect">
              <a:avLst/>
            </a:prstGeom>
            <a:noFill/>
            <a:ln w="12700">
              <a:solidFill>
                <a:schemeClr val="tx1"/>
              </a:solidFill>
              <a:prstDash val="dash"/>
              <a:miter lim="800000"/>
            </a:ln>
          </p:spPr>
          <p:txBody>
            <a:bodyPr wrap="none" anchor="ctr"/>
            <a:lstStyle/>
            <a:p>
              <a:endParaRPr lang="zh-CN" altLang="en-US"/>
            </a:p>
          </p:txBody>
        </p:sp>
        <p:sp>
          <p:nvSpPr>
            <p:cNvPr id="46116" name="Rectangle 35"/>
            <p:cNvSpPr>
              <a:spLocks noChangeArrowheads="1"/>
            </p:cNvSpPr>
            <p:nvPr/>
          </p:nvSpPr>
          <p:spPr bwMode="auto">
            <a:xfrm>
              <a:off x="480" y="1344"/>
              <a:ext cx="4944" cy="2592"/>
            </a:xfrm>
            <a:prstGeom prst="rect">
              <a:avLst/>
            </a:prstGeom>
            <a:noFill/>
            <a:ln w="12700">
              <a:solidFill>
                <a:schemeClr val="tx1"/>
              </a:solidFill>
              <a:prstDash val="dash"/>
              <a:miter lim="800000"/>
            </a:ln>
          </p:spPr>
          <p:txBody>
            <a:bodyPr wrap="none" anchor="ctr"/>
            <a:lstStyle/>
            <a:p>
              <a:endParaRPr lang="zh-CN" altLang="en-US"/>
            </a:p>
          </p:txBody>
        </p:sp>
      </p:grpSp>
    </p:spTree>
  </p:cSld>
  <p:clrMapOvr>
    <a:masterClrMapping/>
  </p:clrMapOvr>
  <p:transition spd="slow">
    <p:pull/>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fontScale="92500" lnSpcReduction="20000"/>
          </a:bodyPr>
          <a:lstStyle/>
          <a:p>
            <a:r>
              <a:rPr lang="zh-CN" altLang="en-US" smtClean="0"/>
              <a:t>①用户登录：</a:t>
            </a:r>
            <a:endParaRPr lang="en-US" altLang="zh-CN" smtClean="0"/>
          </a:p>
          <a:p>
            <a:pPr lvl="1"/>
            <a:r>
              <a:rPr lang="zh-CN" altLang="en-US" smtClean="0"/>
              <a:t>身份认证</a:t>
            </a:r>
            <a:endParaRPr lang="zh-CN" altLang="en-US" smtClean="0"/>
          </a:p>
          <a:p>
            <a:r>
              <a:rPr lang="zh-CN" altLang="en-US" smtClean="0"/>
              <a:t>②检索授权角色集</a:t>
            </a:r>
            <a:endParaRPr lang="en-US" altLang="zh-CN" smtClean="0"/>
          </a:p>
          <a:p>
            <a:pPr lvl="1"/>
            <a:r>
              <a:rPr lang="zh-CN" altLang="en-US" smtClean="0"/>
              <a:t>会话管理模块从</a:t>
            </a:r>
            <a:r>
              <a:rPr lang="en-US" altLang="zh-CN" smtClean="0"/>
              <a:t>RBAC</a:t>
            </a:r>
            <a:r>
              <a:rPr lang="zh-CN" altLang="en-US" smtClean="0"/>
              <a:t>数据库检索用户授权角色集并送回用户。</a:t>
            </a:r>
            <a:endParaRPr lang="zh-CN" altLang="en-US" smtClean="0"/>
          </a:p>
          <a:p>
            <a:r>
              <a:rPr lang="zh-CN" altLang="en-US" smtClean="0"/>
              <a:t>③选择活跃角色集</a:t>
            </a:r>
            <a:endParaRPr lang="en-US" altLang="zh-CN" smtClean="0"/>
          </a:p>
          <a:p>
            <a:pPr lvl="1"/>
            <a:r>
              <a:rPr lang="zh-CN" altLang="en-US" smtClean="0"/>
              <a:t>选择本次会话活跃角色集，其间会话管理模块维持动态角色互斥。</a:t>
            </a:r>
            <a:endParaRPr lang="zh-CN" altLang="en-US" smtClean="0"/>
          </a:p>
          <a:p>
            <a:r>
              <a:rPr lang="zh-CN" altLang="en-US"/>
              <a:t>④创建</a:t>
            </a:r>
            <a:r>
              <a:rPr lang="zh-CN" altLang="en-US" smtClean="0"/>
              <a:t>会话</a:t>
            </a:r>
            <a:endParaRPr lang="en-US" altLang="zh-CN" smtClean="0"/>
          </a:p>
          <a:p>
            <a:pPr lvl="1"/>
            <a:r>
              <a:rPr lang="zh-CN" altLang="en-US" smtClean="0"/>
              <a:t>体现授权，菜单、按钮</a:t>
            </a:r>
            <a:endParaRPr lang="zh-CN" altLang="en-US"/>
          </a:p>
          <a:p>
            <a:r>
              <a:rPr lang="zh-CN" altLang="en-US" smtClean="0"/>
              <a:t>⑤会话过程中，系统管理员若要更改角色或许可</a:t>
            </a:r>
            <a:endParaRPr lang="en-US" altLang="zh-CN" smtClean="0"/>
          </a:p>
          <a:p>
            <a:pPr lvl="1"/>
            <a:r>
              <a:rPr lang="zh-CN" altLang="en-US" smtClean="0"/>
              <a:t>在此会话结束后</a:t>
            </a:r>
            <a:endParaRPr lang="en-US" altLang="zh-CN" smtClean="0"/>
          </a:p>
          <a:p>
            <a:pPr lvl="1"/>
            <a:r>
              <a:rPr lang="zh-CN" altLang="en-US" smtClean="0"/>
              <a:t>或终止此会话立即进行。 </a:t>
            </a:r>
            <a:endParaRPr lang="zh-CN" altLang="en-US" smtClean="0"/>
          </a:p>
        </p:txBody>
      </p:sp>
      <p:sp>
        <p:nvSpPr>
          <p:cNvPr id="1046530" name="Rectangle 2"/>
          <p:cNvSpPr>
            <a:spLocks noGrp="1" noChangeArrowheads="1"/>
          </p:cNvSpPr>
          <p:nvPr>
            <p:ph type="title"/>
          </p:nvPr>
        </p:nvSpPr>
        <p:spPr/>
        <p:txBody>
          <a:bodyPr/>
          <a:lstStyle/>
          <a:p>
            <a:r>
              <a:rPr lang="en-US" altLang="zh-CN" smtClean="0"/>
              <a:t>RBAC</a:t>
            </a:r>
            <a:r>
              <a:rPr lang="zh-CN" altLang="en-US" smtClean="0"/>
              <a:t>系统的运行步骤</a:t>
            </a:r>
            <a:endParaRPr lang="zh-CN" altLang="en-US"/>
          </a:p>
        </p:txBody>
      </p:sp>
      <p:sp>
        <p:nvSpPr>
          <p:cNvPr id="47109"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天时地利人和</a:t>
            </a:r>
            <a:endParaRPr lang="en-US" altLang="zh-CN" dirty="0" smtClean="0"/>
          </a:p>
          <a:p>
            <a:pPr lvl="1"/>
            <a:r>
              <a:rPr lang="zh-CN" altLang="en-US" dirty="0" smtClean="0"/>
              <a:t>时间</a:t>
            </a:r>
            <a:endParaRPr lang="en-US" altLang="zh-CN" dirty="0" smtClean="0"/>
          </a:p>
          <a:p>
            <a:pPr lvl="1"/>
            <a:r>
              <a:rPr lang="zh-CN" altLang="en-US" dirty="0" smtClean="0"/>
              <a:t>地点</a:t>
            </a:r>
            <a:endParaRPr lang="en-US" altLang="zh-CN" dirty="0" smtClean="0"/>
          </a:p>
          <a:p>
            <a:pPr lvl="1"/>
            <a:r>
              <a:rPr lang="zh-CN" altLang="en-US" dirty="0" smtClean="0"/>
              <a:t>人物</a:t>
            </a:r>
            <a:endParaRPr lang="en-US" altLang="zh-CN" dirty="0" smtClean="0"/>
          </a:p>
          <a:p>
            <a:pPr lvl="1"/>
            <a:r>
              <a:rPr lang="zh-CN" altLang="en-US" dirty="0"/>
              <a:t>手段</a:t>
            </a:r>
            <a:endParaRPr lang="zh-CN" altLang="en-US" dirty="0"/>
          </a:p>
          <a:p>
            <a:pPr lvl="1"/>
            <a:r>
              <a:rPr lang="zh-CN" altLang="en-US" smtClean="0"/>
              <a:t>目标</a:t>
            </a:r>
            <a:endParaRPr lang="en-US" altLang="zh-CN" smtClean="0"/>
          </a:p>
        </p:txBody>
      </p:sp>
      <p:sp>
        <p:nvSpPr>
          <p:cNvPr id="3" name="标题 2"/>
          <p:cNvSpPr>
            <a:spLocks noGrp="1"/>
          </p:cNvSpPr>
          <p:nvPr>
            <p:ph type="title"/>
          </p:nvPr>
        </p:nvSpPr>
        <p:spPr/>
        <p:txBody>
          <a:bodyPr/>
          <a:lstStyle/>
          <a:p>
            <a:r>
              <a:rPr lang="zh-CN" altLang="en-US" dirty="0" smtClean="0"/>
              <a:t>攻击环节</a:t>
            </a:r>
            <a:endParaRPr lang="zh-CN" altLang="en-US" dirty="0"/>
          </a:p>
        </p:txBody>
      </p:sp>
    </p:spTree>
  </p:cSld>
  <p:clrMapOvr>
    <a:masterClrMapping/>
  </p:clrMapOvr>
  <p:transition spd="slow">
    <p:pull/>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latin typeface="Times New Roman" pitchFamily="18" charset="0"/>
              </a:rPr>
              <a:t>第八章 防火墙</a:t>
            </a:r>
            <a:endParaRPr lang="zh-CN" altLang="en-US"/>
          </a:p>
        </p:txBody>
      </p:sp>
      <p:sp>
        <p:nvSpPr>
          <p:cNvPr id="6" name="副标题 5"/>
          <p:cNvSpPr>
            <a:spLocks noGrp="1"/>
          </p:cNvSpPr>
          <p:nvPr>
            <p:ph type="subTitle" idx="1"/>
          </p:nvPr>
        </p:nvSpPr>
        <p:spPr/>
        <p:txBody>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92500" lnSpcReduction="20000"/>
          </a:bodyPr>
          <a:lstStyle/>
          <a:p>
            <a:r>
              <a:rPr lang="zh-CN" altLang="en-US" smtClean="0"/>
              <a:t>高级网络访问控制设备（一系列部件的组合）</a:t>
            </a:r>
            <a:endParaRPr lang="en-US" altLang="zh-CN" smtClean="0"/>
          </a:p>
          <a:p>
            <a:pPr lvl="1"/>
            <a:r>
              <a:rPr lang="zh-CN" altLang="en-US" smtClean="0"/>
              <a:t>位置：位于不同网络安全域之间</a:t>
            </a:r>
            <a:endParaRPr lang="en-US" altLang="zh-CN" smtClean="0"/>
          </a:p>
          <a:p>
            <a:pPr lvl="2"/>
            <a:r>
              <a:rPr lang="zh-CN" altLang="en-US" smtClean="0"/>
              <a:t>可信</a:t>
            </a:r>
            <a:r>
              <a:rPr lang="zh-CN" altLang="en-US"/>
              <a:t>（内部</a:t>
            </a:r>
            <a:r>
              <a:rPr lang="zh-CN" altLang="en-US" smtClean="0"/>
              <a:t>）</a:t>
            </a:r>
            <a:r>
              <a:rPr lang="zh-CN" altLang="en-US"/>
              <a:t>网络</a:t>
            </a:r>
            <a:r>
              <a:rPr lang="zh-CN" altLang="en-US" smtClean="0"/>
              <a:t>与</a:t>
            </a:r>
            <a:r>
              <a:rPr lang="zh-CN" altLang="en-US"/>
              <a:t>不可信</a:t>
            </a:r>
            <a:r>
              <a:rPr lang="zh-CN" altLang="en-US" smtClean="0"/>
              <a:t>（外部）网络</a:t>
            </a:r>
            <a:endParaRPr lang="en-US" altLang="zh-CN" smtClean="0"/>
          </a:p>
          <a:p>
            <a:pPr lvl="1"/>
            <a:r>
              <a:rPr lang="zh-CN" altLang="en-US" smtClean="0"/>
              <a:t>功能：唯一通道，执行访问控制策略</a:t>
            </a:r>
            <a:endParaRPr lang="en-US" altLang="zh-CN" smtClean="0"/>
          </a:p>
          <a:p>
            <a:pPr lvl="2"/>
            <a:r>
              <a:rPr lang="zh-CN" altLang="en-US" smtClean="0"/>
              <a:t>允许、拒绝、监视、记录进出网络的访问行为</a:t>
            </a:r>
            <a:endParaRPr lang="en-US" altLang="zh-CN" smtClean="0"/>
          </a:p>
          <a:p>
            <a:pPr lvl="2"/>
            <a:r>
              <a:rPr lang="zh-CN" altLang="en-US" smtClean="0"/>
              <a:t>只有经过授权的流量才可以通过防火墙</a:t>
            </a:r>
            <a:endParaRPr lang="en-US" altLang="zh-CN" smtClean="0"/>
          </a:p>
          <a:p>
            <a:pPr lvl="1"/>
            <a:r>
              <a:rPr lang="zh-CN" altLang="en-US" smtClean="0"/>
              <a:t>目的：防止外部网络用户以非法手段进入内部网络访问内部网络资源，保护内部网络操作环境。</a:t>
            </a:r>
            <a:endParaRPr lang="en-US" altLang="zh-CN" smtClean="0"/>
          </a:p>
          <a:p>
            <a:r>
              <a:rPr lang="zh-CN" altLang="en-US" smtClean="0"/>
              <a:t>类似：门禁、门卫。 </a:t>
            </a:r>
            <a:endParaRPr lang="zh-CN" altLang="en-US" smtClean="0"/>
          </a:p>
          <a:p>
            <a:endParaRPr lang="en-US" altLang="zh-CN" smtClean="0"/>
          </a:p>
          <a:p>
            <a:endParaRPr lang="zh-CN" altLang="en-US" smtClean="0"/>
          </a:p>
          <a:p>
            <a:endParaRPr lang="zh-CN" altLang="en-US" smtClean="0"/>
          </a:p>
        </p:txBody>
      </p:sp>
      <p:sp>
        <p:nvSpPr>
          <p:cNvPr id="100354" name="Rectangle 2"/>
          <p:cNvSpPr>
            <a:spLocks noGrp="1" noChangeArrowheads="1"/>
          </p:cNvSpPr>
          <p:nvPr>
            <p:ph type="title"/>
          </p:nvPr>
        </p:nvSpPr>
        <p:spPr/>
        <p:txBody>
          <a:bodyPr/>
          <a:lstStyle/>
          <a:p>
            <a:r>
              <a:rPr lang="zh-CN" altLang="en-US" smtClean="0"/>
              <a:t>防火墙概念</a:t>
            </a:r>
            <a:r>
              <a:rPr lang="en-US" altLang="zh-CN" smtClean="0"/>
              <a:t>——</a:t>
            </a:r>
            <a:r>
              <a:rPr lang="zh-CN" altLang="en-US" smtClean="0"/>
              <a:t>实意</a:t>
            </a:r>
            <a:endParaRPr lang="zh-CN" altLang="en-US"/>
          </a:p>
        </p:txBody>
      </p:sp>
      <p:graphicFrame>
        <p:nvGraphicFramePr>
          <p:cNvPr id="9" name="对象 8"/>
          <p:cNvGraphicFramePr>
            <a:graphicFrameLocks noChangeAspect="1"/>
          </p:cNvGraphicFramePr>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4158" name="" r:id="rId1" imgW="3189605" imgH="958850" progId="Visio.Drawing.11">
                  <p:embed/>
                </p:oleObj>
              </mc:Choice>
              <mc:Fallback>
                <p:oleObj name="" r:id="rId1" imgW="3189605" imgH="958850" progId="Visio.Drawing.11">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en-US" altLang="zh-CN"/>
              <a:t>1</a:t>
            </a:r>
            <a:r>
              <a:rPr lang="zh-CN" altLang="en-US"/>
              <a:t>）创建一个阻塞点</a:t>
            </a:r>
            <a:endParaRPr lang="zh-CN" altLang="en-US"/>
          </a:p>
          <a:p>
            <a:r>
              <a:rPr lang="en-US" altLang="zh-CN"/>
              <a:t>2</a:t>
            </a:r>
            <a:r>
              <a:rPr lang="zh-CN" altLang="en-US"/>
              <a:t>）实现安全策略 </a:t>
            </a:r>
            <a:endParaRPr lang="zh-CN" altLang="en-US"/>
          </a:p>
          <a:p>
            <a:r>
              <a:rPr lang="en-US" altLang="zh-CN"/>
              <a:t>3</a:t>
            </a:r>
            <a:r>
              <a:rPr lang="zh-CN" altLang="en-US"/>
              <a:t>）记录网络活动</a:t>
            </a:r>
            <a:endParaRPr lang="zh-CN" altLang="en-US"/>
          </a:p>
          <a:p>
            <a:r>
              <a:rPr lang="en-US" altLang="zh-CN"/>
              <a:t>4</a:t>
            </a:r>
            <a:r>
              <a:rPr lang="zh-CN" altLang="en-US"/>
              <a:t>）限制网络暴露</a:t>
            </a:r>
            <a:endParaRPr lang="en-US" altLang="zh-CN"/>
          </a:p>
          <a:p>
            <a:r>
              <a:rPr lang="en-US" altLang="zh-CN"/>
              <a:t>5</a:t>
            </a:r>
            <a:r>
              <a:rPr lang="zh-CN" altLang="en-US"/>
              <a:t>）安全功能实现平台</a:t>
            </a:r>
            <a:endParaRPr lang="en-US" altLang="zh-CN"/>
          </a:p>
          <a:p>
            <a:r>
              <a:rPr lang="zh-CN" altLang="en-US" smtClean="0"/>
              <a:t>并不</a:t>
            </a:r>
            <a:r>
              <a:rPr lang="zh-CN" altLang="en-US"/>
              <a:t>能防范一切网络安全威胁，不应视作所有安全问题的最终解决方案</a:t>
            </a:r>
            <a:endParaRPr lang="zh-CN" altLang="en-US"/>
          </a:p>
          <a:p>
            <a:endParaRPr lang="zh-CN" altLang="en-US"/>
          </a:p>
        </p:txBody>
      </p:sp>
      <p:sp>
        <p:nvSpPr>
          <p:cNvPr id="77826" name="Rectangle 2"/>
          <p:cNvSpPr>
            <a:spLocks noGrp="1" noChangeArrowheads="1"/>
          </p:cNvSpPr>
          <p:nvPr>
            <p:ph type="title"/>
          </p:nvPr>
        </p:nvSpPr>
        <p:spPr/>
        <p:txBody>
          <a:bodyPr/>
          <a:lstStyle/>
          <a:p>
            <a:r>
              <a:rPr lang="zh-CN" altLang="en-US" smtClean="0"/>
              <a:t>防火墙能做什么</a:t>
            </a:r>
            <a:endParaRPr lang="zh-CN" altLang="en-US"/>
          </a:p>
        </p:txBody>
      </p:sp>
    </p:spTree>
  </p:cSld>
  <p:clrMapOvr>
    <a:masterClrMapping/>
  </p:clrMapOvr>
  <p:transition spd="slow">
    <p:pull/>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endParaRPr lang="zh-CN" altLang="en-US" smtClean="0"/>
          </a:p>
          <a:p>
            <a:r>
              <a:rPr lang="zh-CN" altLang="en-US" smtClean="0"/>
              <a:t>电路级网关</a:t>
            </a:r>
            <a:endParaRPr lang="en-US" altLang="zh-CN" smtClean="0"/>
          </a:p>
          <a:p>
            <a:r>
              <a:rPr lang="zh-CN" altLang="en-US" smtClean="0"/>
              <a:t>应用代理防火墙</a:t>
            </a:r>
            <a:endParaRPr lang="zh-CN" altLang="en-US" smtClean="0"/>
          </a:p>
          <a:p>
            <a:r>
              <a:rPr lang="zh-CN" altLang="en-US" smtClean="0"/>
              <a:t>状态检测包过滤防火墙</a:t>
            </a:r>
            <a:endParaRPr lang="zh-CN" altLang="en-US" smtClean="0"/>
          </a:p>
        </p:txBody>
      </p:sp>
      <p:sp>
        <p:nvSpPr>
          <p:cNvPr id="23554" name="Rectangle 2"/>
          <p:cNvSpPr>
            <a:spLocks noGrp="1" noChangeArrowheads="1"/>
          </p:cNvSpPr>
          <p:nvPr>
            <p:ph type="title"/>
          </p:nvPr>
        </p:nvSpPr>
        <p:spPr/>
        <p:txBody>
          <a:bodyPr/>
          <a:lstStyle/>
          <a:p>
            <a:r>
              <a:rPr lang="zh-CN" altLang="en-US" smtClean="0"/>
              <a:t>防火墙技术</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pPr eaLnBrk="1" hangingPunct="1">
              <a:lnSpc>
                <a:spcPct val="105000"/>
              </a:lnSpc>
            </a:pPr>
            <a:r>
              <a:rPr lang="zh-CN" altLang="en-US" sz="2400" smtClean="0"/>
              <a:t>检查每个</a:t>
            </a:r>
            <a:r>
              <a:rPr lang="zh-CN" altLang="en-US" sz="2400"/>
              <a:t>包头</a:t>
            </a:r>
            <a:r>
              <a:rPr lang="zh-CN" altLang="en-US" sz="2400" smtClean="0"/>
              <a:t>部信息，</a:t>
            </a:r>
            <a:r>
              <a:rPr lang="zh-CN" altLang="en-US" sz="2400"/>
              <a:t>依据一套规则决定丢弃或者放行该数据包</a:t>
            </a:r>
            <a:endParaRPr lang="zh-CN" altLang="en-US" sz="2400"/>
          </a:p>
          <a:p>
            <a:pPr>
              <a:lnSpc>
                <a:spcPct val="90000"/>
              </a:lnSpc>
            </a:pPr>
            <a:r>
              <a:rPr lang="zh-CN" altLang="en-US" sz="2400" smtClean="0"/>
              <a:t>包头</a:t>
            </a:r>
            <a:endParaRPr lang="en-US" altLang="zh-CN" sz="2400" smtClean="0"/>
          </a:p>
          <a:p>
            <a:pPr lvl="1">
              <a:lnSpc>
                <a:spcPct val="90000"/>
              </a:lnSpc>
            </a:pPr>
            <a:r>
              <a:rPr lang="en-US" altLang="zh-CN" sz="2000" smtClean="0"/>
              <a:t>IP</a:t>
            </a:r>
            <a:r>
              <a:rPr lang="zh-CN" altLang="en-US" sz="2000" smtClean="0"/>
              <a:t>包头：</a:t>
            </a:r>
            <a:r>
              <a:rPr lang="en-US" altLang="zh-CN" sz="2000" smtClean="0"/>
              <a:t>IP</a:t>
            </a:r>
            <a:r>
              <a:rPr lang="zh-CN" altLang="en-US" sz="2000" smtClean="0"/>
              <a:t>地址、协议类型、</a:t>
            </a:r>
            <a:r>
              <a:rPr lang="en-US" altLang="zh-CN" sz="2000" smtClean="0"/>
              <a:t>IP</a:t>
            </a:r>
            <a:r>
              <a:rPr lang="zh-CN" altLang="en-US" sz="2000" smtClean="0"/>
              <a:t>选项（分段）</a:t>
            </a:r>
            <a:endParaRPr lang="zh-CN" altLang="en-US" sz="2000"/>
          </a:p>
          <a:p>
            <a:pPr lvl="1">
              <a:lnSpc>
                <a:spcPct val="90000"/>
              </a:lnSpc>
            </a:pPr>
            <a:r>
              <a:rPr lang="en-US" altLang="zh-CN" sz="2000"/>
              <a:t>TCP/UDP</a:t>
            </a:r>
            <a:r>
              <a:rPr lang="zh-CN" altLang="en-US" sz="2000"/>
              <a:t>头</a:t>
            </a:r>
            <a:r>
              <a:rPr lang="zh-CN" altLang="en-US" sz="2000" smtClean="0"/>
              <a:t>信息：</a:t>
            </a:r>
            <a:r>
              <a:rPr lang="zh-CN" altLang="en-US" sz="2100" smtClean="0"/>
              <a:t>端口号</a:t>
            </a:r>
            <a:endParaRPr lang="en-US" altLang="zh-CN" sz="2100" smtClean="0"/>
          </a:p>
          <a:p>
            <a:pPr eaLnBrk="1" hangingPunct="1">
              <a:lnSpc>
                <a:spcPct val="105000"/>
              </a:lnSpc>
            </a:pPr>
            <a:r>
              <a:rPr lang="zh-CN" altLang="en-US" sz="2500" smtClean="0"/>
              <a:t>规则</a:t>
            </a:r>
            <a:endParaRPr lang="en-US" altLang="zh-CN" sz="2500" smtClean="0"/>
          </a:p>
          <a:p>
            <a:pPr lvl="1" eaLnBrk="1" hangingPunct="1">
              <a:lnSpc>
                <a:spcPct val="105000"/>
              </a:lnSpc>
            </a:pPr>
            <a:r>
              <a:rPr lang="zh-CN" altLang="en-US" sz="2100" smtClean="0"/>
              <a:t>预设规则</a:t>
            </a:r>
            <a:endParaRPr lang="en-US" altLang="zh-CN" sz="2100" smtClean="0"/>
          </a:p>
          <a:p>
            <a:pPr lvl="1" eaLnBrk="1" hangingPunct="1">
              <a:lnSpc>
                <a:spcPct val="105000"/>
              </a:lnSpc>
            </a:pPr>
            <a:r>
              <a:rPr lang="zh-CN" altLang="en-US" sz="2100"/>
              <a:t>规则</a:t>
            </a:r>
            <a:r>
              <a:rPr lang="zh-CN" altLang="en-US" sz="2100" smtClean="0"/>
              <a:t>匹配</a:t>
            </a:r>
            <a:endParaRPr lang="en-US" altLang="zh-CN" sz="2500" smtClean="0"/>
          </a:p>
          <a:p>
            <a:pPr eaLnBrk="1" hangingPunct="1">
              <a:lnSpc>
                <a:spcPct val="105000"/>
              </a:lnSpc>
            </a:pPr>
            <a:r>
              <a:rPr lang="zh-CN" altLang="en-US" sz="2500" smtClean="0"/>
              <a:t>在标准的路由器上以及专门的防火墙设备上执行。</a:t>
            </a:r>
            <a:endParaRPr lang="zh-CN" altLang="en-US" sz="2500" smtClean="0">
              <a:solidFill>
                <a:srgbClr val="FF3300"/>
              </a:solidFill>
            </a:endParaRPr>
          </a:p>
        </p:txBody>
      </p:sp>
      <p:sp>
        <p:nvSpPr>
          <p:cNvPr id="167938" name="Rectangle 2"/>
          <p:cNvSpPr>
            <a:spLocks noGrp="1" noChangeArrowheads="1"/>
          </p:cNvSpPr>
          <p:nvPr>
            <p:ph type="title"/>
          </p:nvPr>
        </p:nvSpPr>
        <p:spPr/>
        <p:txBody>
          <a:bodyPr/>
          <a:lstStyle/>
          <a:p>
            <a:pPr eaLnBrk="1" fontAlgn="auto" hangingPunct="1">
              <a:spcAft>
                <a:spcPts val="0"/>
              </a:spcAft>
              <a:defRPr/>
            </a:pPr>
            <a:r>
              <a:rPr lang="zh-CN" altLang="en-US"/>
              <a:t>包</a:t>
            </a:r>
            <a:r>
              <a:rPr lang="zh-CN" altLang="en-US" smtClean="0"/>
              <a:t>过滤防火墙</a:t>
            </a:r>
            <a:endParaRPr lang="zh-CN" altLang="en-US"/>
          </a:p>
        </p:txBody>
      </p:sp>
    </p:spTree>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smtClean="0"/>
              <a:t>包过滤判据</a:t>
            </a:r>
            <a:endParaRPr lang="zh-CN" altLang="en-US"/>
          </a:p>
        </p:txBody>
      </p:sp>
      <p:graphicFrame>
        <p:nvGraphicFramePr>
          <p:cNvPr id="495619" name="Group 3"/>
          <p:cNvGraphicFramePr>
            <a:graphicFrameLocks noGrp="1"/>
          </p:cNvGraphicFramePr>
          <p:nvPr>
            <p:ph type="tbl" idx="4294967295"/>
          </p:nvPr>
        </p:nvGraphicFramePr>
        <p:xfrm>
          <a:off x="574675" y="1719263"/>
          <a:ext cx="8569325" cy="4240848"/>
        </p:xfrm>
        <a:graphic>
          <a:graphicData uri="http://schemas.openxmlformats.org/drawingml/2006/table">
            <a:tbl>
              <a:tblPr/>
              <a:tblGrid>
                <a:gridCol w="2630488"/>
                <a:gridCol w="5938837"/>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检查包从何而来</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源</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、发往何处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目的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协议</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使用</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包的上层协议类型，例如</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报文类型</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可以阻止某些刺探网络信息的企图</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选项</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大部分选项用来设置安全和路由信息，可用来攻击网络，如分片、源路由。禁止携带这类选项的包。</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端口</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限定对特定服务的访问，以及抵抗端口扫描和拒绝服务攻击。</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标志位</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ACK</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这一字段可帮助确定是否有、及以何种方向建立连接。</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表格形式，又称访问控制列表</a:t>
            </a:r>
            <a:endParaRPr lang="en-US" altLang="zh-CN" smtClean="0"/>
          </a:p>
          <a:p>
            <a:pPr lvl="1"/>
            <a:r>
              <a:rPr lang="zh-CN" altLang="en-US" smtClean="0"/>
              <a:t>以某种次序排列的条件和动作序列。</a:t>
            </a:r>
            <a:endParaRPr lang="zh-CN" altLang="en-US" smtClean="0"/>
          </a:p>
          <a:p>
            <a:endParaRPr lang="zh-CN" altLang="en-US"/>
          </a:p>
        </p:txBody>
      </p:sp>
      <p:sp>
        <p:nvSpPr>
          <p:cNvPr id="3" name="标题 2"/>
          <p:cNvSpPr>
            <a:spLocks noGrp="1"/>
          </p:cNvSpPr>
          <p:nvPr>
            <p:ph type="title"/>
          </p:nvPr>
        </p:nvSpPr>
        <p:spPr/>
        <p:txBody>
          <a:bodyPr>
            <a:normAutofit/>
          </a:bodyPr>
          <a:lstStyle/>
          <a:p>
            <a:r>
              <a:rPr lang="zh-CN" altLang="en-US" smtClean="0"/>
              <a:t>包过滤规则</a:t>
            </a:r>
            <a:endParaRPr lang="zh-CN" altLang="en-US"/>
          </a:p>
        </p:txBody>
      </p:sp>
      <p:graphicFrame>
        <p:nvGraphicFramePr>
          <p:cNvPr id="5" name="Group 93"/>
          <p:cNvGraphicFramePr>
            <a:graphicFrameLocks noGrp="1"/>
          </p:cNvGraphicFramePr>
          <p:nvPr/>
        </p:nvGraphicFramePr>
        <p:xfrm>
          <a:off x="539552" y="2555352"/>
          <a:ext cx="7920037" cy="1953768"/>
        </p:xfrm>
        <a:graphic>
          <a:graphicData uri="http://schemas.openxmlformats.org/drawingml/2006/table">
            <a:tbl>
              <a:tblPr/>
              <a:tblGrid>
                <a:gridCol w="573628"/>
                <a:gridCol w="1341777"/>
                <a:gridCol w="1627172"/>
                <a:gridCol w="708516"/>
                <a:gridCol w="965512"/>
                <a:gridCol w="1030826"/>
                <a:gridCol w="836303"/>
                <a:gridCol w="836303"/>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D</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E</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defRPr/>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矩形 5"/>
          <p:cNvSpPr/>
          <p:nvPr/>
        </p:nvSpPr>
        <p:spPr>
          <a:xfrm>
            <a:off x="408770" y="4653136"/>
            <a:ext cx="8424936" cy="194421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anose="02080604020202020204" pitchFamily="34" charset="0"/>
              <a:buChar char="•"/>
            </a:pPr>
            <a:r>
              <a:rPr lang="zh-CN" altLang="en-US" b="1" smtClean="0"/>
              <a:t>按规则</a:t>
            </a:r>
            <a:r>
              <a:rPr lang="zh-CN" altLang="en-US" b="1"/>
              <a:t>存储</a:t>
            </a:r>
            <a:r>
              <a:rPr lang="zh-CN" altLang="en-US" b="1" smtClean="0"/>
              <a:t>顺序检查每个数据包</a:t>
            </a:r>
            <a:endParaRPr lang="zh-CN" altLang="en-US" b="1"/>
          </a:p>
          <a:p>
            <a:pPr marL="342900" indent="-342900">
              <a:lnSpc>
                <a:spcPct val="114000"/>
              </a:lnSpc>
              <a:buFont typeface="Arial" panose="02080604020202020204" pitchFamily="34" charset="0"/>
              <a:buChar char="•"/>
            </a:pPr>
            <a:r>
              <a:rPr lang="zh-CN" altLang="en-US" b="1"/>
              <a:t>若一条规则阻止包传输或接收，</a:t>
            </a:r>
            <a:r>
              <a:rPr lang="zh-CN" altLang="en-US" b="1" smtClean="0"/>
              <a:t>则不</a:t>
            </a:r>
            <a:r>
              <a:rPr lang="zh-CN" altLang="en-US" b="1"/>
              <a:t>被允许。</a:t>
            </a:r>
            <a:endParaRPr lang="zh-CN" altLang="en-US" b="1"/>
          </a:p>
          <a:p>
            <a:pPr marL="342900" indent="-342900">
              <a:lnSpc>
                <a:spcPct val="114000"/>
              </a:lnSpc>
              <a:buFont typeface="Arial" panose="02080604020202020204" pitchFamily="34" charset="0"/>
              <a:buChar char="•"/>
            </a:pPr>
            <a:r>
              <a:rPr lang="zh-CN" altLang="en-US" b="1"/>
              <a:t>若一条规则允许包传输或接收，</a:t>
            </a:r>
            <a:r>
              <a:rPr lang="zh-CN" altLang="en-US" b="1" smtClean="0"/>
              <a:t>则继续处理或通过。</a:t>
            </a:r>
            <a:endParaRPr lang="zh-CN" altLang="en-US" b="1"/>
          </a:p>
          <a:p>
            <a:pPr marL="342900" indent="-342900">
              <a:lnSpc>
                <a:spcPct val="114000"/>
              </a:lnSpc>
              <a:buFont typeface="Arial" panose="02080604020202020204" pitchFamily="34" charset="0"/>
              <a:buChar char="•"/>
            </a:pPr>
            <a:r>
              <a:rPr lang="zh-CN" altLang="en-US" b="1"/>
              <a:t>若包不满足任何一条规则，则此包便被</a:t>
            </a:r>
            <a:r>
              <a:rPr lang="zh-CN" altLang="en-US" b="1" smtClean="0"/>
              <a:t>阻塞（默认拒绝）。</a:t>
            </a:r>
            <a:endParaRPr lang="zh-CN" altLang="en-US" b="1"/>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fontAlgn="auto" hangingPunct="1">
              <a:spcAft>
                <a:spcPts val="0"/>
              </a:spcAft>
              <a:defRPr/>
            </a:pPr>
            <a:r>
              <a:rPr lang="zh-CN" altLang="en-US">
                <a:latin typeface="黑体" pitchFamily="49" charset="-122"/>
              </a:rPr>
              <a:t>包过滤操作流程图</a:t>
            </a:r>
            <a:endParaRPr lang="zh-CN" altLang="en-US">
              <a:latin typeface="黑体" pitchFamily="49" charset="-122"/>
            </a:endParaRPr>
          </a:p>
        </p:txBody>
      </p:sp>
      <p:graphicFrame>
        <p:nvGraphicFramePr>
          <p:cNvPr id="3074" name="Object 2"/>
          <p:cNvGraphicFramePr>
            <a:graphicFrameLocks noGrp="1" noChangeAspect="1"/>
          </p:cNvGraphicFramePr>
          <p:nvPr>
            <p:ph idx="4294967295"/>
          </p:nvPr>
        </p:nvGraphicFramePr>
        <p:xfrm>
          <a:off x="4430713" y="1428750"/>
          <a:ext cx="4713287" cy="5199063"/>
        </p:xfrm>
        <a:graphic>
          <a:graphicData uri="http://schemas.openxmlformats.org/presentationml/2006/ole">
            <mc:AlternateContent xmlns:mc="http://schemas.openxmlformats.org/markup-compatibility/2006">
              <mc:Choice xmlns:v="urn:schemas-microsoft-com:vml" Requires="v">
                <p:oleObj spid="_x0000_s18463" name="BMP 图像" r:id="rId1" imgW="2962275" imgH="3267075" progId="PBrush">
                  <p:embed/>
                </p:oleObj>
              </mc:Choice>
              <mc:Fallback>
                <p:oleObj name="BMP 图像" r:id="rId1" imgW="2962275" imgH="3267075" progId="PBrush">
                  <p:embed/>
                  <p:pic>
                    <p:nvPicPr>
                      <p:cNvPr id="0" name="Object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713" y="1428750"/>
                        <a:ext cx="4713287" cy="519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形标注 6"/>
          <p:cNvSpPr/>
          <p:nvPr/>
        </p:nvSpPr>
        <p:spPr>
          <a:xfrm>
            <a:off x="1643042" y="4429132"/>
            <a:ext cx="1643074" cy="1143008"/>
          </a:xfrm>
          <a:prstGeom prst="wedgeEllipseCallout">
            <a:avLst>
              <a:gd name="adj1" fmla="val 94624"/>
              <a:gd name="adj2" fmla="val 350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mtClean="0"/>
              <a:t>该规则未命中</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smtClean="0"/>
              <a:t>代理（</a:t>
            </a:r>
            <a:r>
              <a:rPr lang="zh-CN" altLang="en-US" smtClean="0">
                <a:solidFill>
                  <a:srgbClr val="FF0000"/>
                </a:solidFill>
              </a:rPr>
              <a:t>应用层</a:t>
            </a:r>
            <a:r>
              <a:rPr lang="zh-CN" altLang="en-US" smtClean="0"/>
              <a:t>网关）技术：</a:t>
            </a:r>
            <a:endParaRPr lang="en-US" altLang="zh-CN" smtClean="0"/>
          </a:p>
          <a:p>
            <a:pPr lvl="1"/>
            <a:r>
              <a:rPr lang="zh-CN" altLang="en-US" smtClean="0"/>
              <a:t>与包过滤技术完全不同，完全“阻隔”网络通信流</a:t>
            </a:r>
            <a:endParaRPr lang="en-US" altLang="zh-CN" smtClean="0"/>
          </a:p>
          <a:p>
            <a:pPr lvl="1"/>
            <a:r>
              <a:rPr lang="zh-CN" altLang="en-US" smtClean="0"/>
              <a:t>理解应用协议，代理用户与服务器的连接</a:t>
            </a:r>
            <a:endParaRPr lang="en-US" altLang="zh-CN" smtClean="0"/>
          </a:p>
          <a:p>
            <a:pPr lvl="2"/>
            <a:r>
              <a:rPr lang="zh-CN" altLang="en-US" smtClean="0"/>
              <a:t>接收、分析服务请求，允许则代理用户（应用）去取得网络信息</a:t>
            </a:r>
            <a:r>
              <a:rPr lang="en-US" altLang="zh-CN" smtClean="0"/>
              <a:t>——</a:t>
            </a:r>
            <a:r>
              <a:rPr lang="zh-CN" altLang="en-US" smtClean="0"/>
              <a:t>内外网间不直接通信。</a:t>
            </a:r>
            <a:endParaRPr lang="en-US" altLang="zh-CN" smtClean="0"/>
          </a:p>
          <a:p>
            <a:r>
              <a:rPr lang="zh-CN" altLang="en-US"/>
              <a:t>对每种应用服务编制专门的代理</a:t>
            </a:r>
            <a:r>
              <a:rPr lang="zh-CN" altLang="en-US" smtClean="0"/>
              <a:t>程序</a:t>
            </a:r>
            <a:endParaRPr lang="en-US" altLang="zh-CN" smtClean="0"/>
          </a:p>
          <a:p>
            <a:pPr lvl="1"/>
            <a:r>
              <a:rPr lang="zh-CN" altLang="en-US" smtClean="0"/>
              <a:t>对</a:t>
            </a:r>
            <a:r>
              <a:rPr lang="zh-CN" altLang="en-US"/>
              <a:t>应用程序的数据进行</a:t>
            </a:r>
            <a:r>
              <a:rPr lang="zh-CN" altLang="en-US" smtClean="0"/>
              <a:t>检查，实现</a:t>
            </a:r>
            <a:r>
              <a:rPr lang="zh-CN" altLang="en-US"/>
              <a:t>比包过滤路由器更严格的</a:t>
            </a:r>
            <a:r>
              <a:rPr lang="zh-CN" altLang="en-US" smtClean="0"/>
              <a:t>安全策略</a:t>
            </a:r>
            <a:endParaRPr lang="zh-CN" altLang="en-US" smtClean="0"/>
          </a:p>
        </p:txBody>
      </p:sp>
      <p:sp>
        <p:nvSpPr>
          <p:cNvPr id="198658" name="Rectangle 2"/>
          <p:cNvSpPr>
            <a:spLocks noGrp="1" noChangeArrowheads="1"/>
          </p:cNvSpPr>
          <p:nvPr>
            <p:ph type="title"/>
          </p:nvPr>
        </p:nvSpPr>
        <p:spPr/>
        <p:txBody>
          <a:bodyPr/>
          <a:lstStyle/>
          <a:p>
            <a:r>
              <a:rPr lang="zh-CN" altLang="en-US" smtClean="0"/>
              <a:t>应用代理防火墙</a:t>
            </a:r>
            <a:endParaRPr lang="zh-CN" altLang="en-US"/>
          </a:p>
        </p:txBody>
      </p:sp>
    </p:spTree>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smtClean="0"/>
              <a:t>代理服务器工作原理</a:t>
            </a:r>
            <a:endParaRPr lang="zh-CN" altLang="en-US"/>
          </a:p>
        </p:txBody>
      </p:sp>
      <p:sp>
        <p:nvSpPr>
          <p:cNvPr id="107525" name="Rectangle 5"/>
          <p:cNvSpPr>
            <a:spLocks noChangeArrowheads="1"/>
          </p:cNvSpPr>
          <p:nvPr/>
        </p:nvSpPr>
        <p:spPr bwMode="auto">
          <a:xfrm>
            <a:off x="2771800" y="4213562"/>
            <a:ext cx="6192688" cy="2167765"/>
          </a:xfrm>
          <a:prstGeom prst="rect">
            <a:avLst/>
          </a:prstGeom>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anose="02080604020202020204" pitchFamily="34" charset="0"/>
              <a:buChar char="•"/>
            </a:pPr>
            <a:r>
              <a:rPr lang="zh-CN" altLang="en-US" b="1" smtClean="0">
                <a:solidFill>
                  <a:srgbClr val="000000"/>
                </a:solidFill>
              </a:rPr>
              <a:t>从内部网络接受并分析</a:t>
            </a:r>
            <a:r>
              <a:rPr lang="en-US" altLang="zh-CN" b="1" smtClean="0">
                <a:solidFill>
                  <a:srgbClr val="000000"/>
                </a:solidFill>
              </a:rPr>
              <a:t>client</a:t>
            </a:r>
            <a:r>
              <a:rPr lang="zh-CN" altLang="en-US" b="1" smtClean="0">
                <a:solidFill>
                  <a:srgbClr val="000000"/>
                </a:solidFill>
              </a:rPr>
              <a:t>的应用请求，如果</a:t>
            </a:r>
            <a:r>
              <a:rPr lang="en-US" altLang="zh-CN" b="1" smtClean="0">
                <a:solidFill>
                  <a:srgbClr val="000000"/>
                </a:solidFill>
              </a:rPr>
              <a:t>client</a:t>
            </a:r>
            <a:r>
              <a:rPr lang="zh-CN" altLang="en-US" b="1" smtClean="0">
                <a:solidFill>
                  <a:srgbClr val="000000"/>
                </a:solidFill>
              </a:rPr>
              <a:t>被授权，则代表</a:t>
            </a:r>
            <a:r>
              <a:rPr lang="en-US" altLang="zh-CN" b="1" smtClean="0">
                <a:solidFill>
                  <a:srgbClr val="000000"/>
                </a:solidFill>
              </a:rPr>
              <a:t>client</a:t>
            </a:r>
            <a:r>
              <a:rPr lang="zh-CN" altLang="en-US" b="1" smtClean="0">
                <a:solidFill>
                  <a:srgbClr val="000000"/>
                </a:solidFill>
              </a:rPr>
              <a:t>与外部</a:t>
            </a:r>
            <a:r>
              <a:rPr lang="en-US" altLang="zh-CN" b="1" smtClean="0">
                <a:solidFill>
                  <a:srgbClr val="000000"/>
                </a:solidFill>
              </a:rPr>
              <a:t>server</a:t>
            </a:r>
            <a:r>
              <a:rPr lang="zh-CN" altLang="en-US" b="1" smtClean="0">
                <a:solidFill>
                  <a:srgbClr val="000000"/>
                </a:solidFill>
              </a:rPr>
              <a:t>进行通信，反之亦然。</a:t>
            </a:r>
            <a:endParaRPr lang="zh-CN" altLang="en-US" b="1">
              <a:solidFill>
                <a:srgbClr val="000000"/>
              </a:solidFill>
            </a:endParaRPr>
          </a:p>
          <a:p>
            <a:pPr marL="342900" indent="-342900">
              <a:buFont typeface="Arial" panose="02080604020202020204" pitchFamily="34" charset="0"/>
              <a:buChar char="•"/>
            </a:pPr>
            <a:r>
              <a:rPr lang="zh-CN" altLang="en-US" b="1">
                <a:solidFill>
                  <a:srgbClr val="000000"/>
                </a:solidFill>
              </a:rPr>
              <a:t>最流行的代理</a:t>
            </a:r>
            <a:r>
              <a:rPr lang="zh-CN" altLang="en-US" b="1" smtClean="0">
                <a:solidFill>
                  <a:srgbClr val="000000"/>
                </a:solidFill>
              </a:rPr>
              <a:t>方式：双</a:t>
            </a:r>
            <a:r>
              <a:rPr lang="zh-CN" altLang="en-US" b="1">
                <a:solidFill>
                  <a:srgbClr val="000000"/>
                </a:solidFill>
              </a:rPr>
              <a:t>宿主</a:t>
            </a:r>
            <a:r>
              <a:rPr lang="zh-CN" altLang="en-US" b="1" smtClean="0">
                <a:solidFill>
                  <a:srgbClr val="000000"/>
                </a:solidFill>
              </a:rPr>
              <a:t>网关</a:t>
            </a:r>
            <a:endParaRPr lang="en-US" altLang="zh-CN" b="1" smtClean="0">
              <a:solidFill>
                <a:srgbClr val="000000"/>
              </a:solidFill>
            </a:endParaRPr>
          </a:p>
          <a:p>
            <a:pPr marL="342900" indent="-342900">
              <a:buFont typeface="Arial" panose="02080604020202020204" pitchFamily="34" charset="0"/>
              <a:buChar char="•"/>
            </a:pPr>
            <a:r>
              <a:rPr lang="zh-CN" altLang="en-US" b="1" smtClean="0">
                <a:solidFill>
                  <a:srgbClr val="000000"/>
                </a:solidFill>
              </a:rPr>
              <a:t>面向</a:t>
            </a:r>
            <a:r>
              <a:rPr lang="en-US" altLang="zh-CN" b="1" smtClean="0">
                <a:solidFill>
                  <a:srgbClr val="000000"/>
                </a:solidFill>
              </a:rPr>
              <a:t>C</a:t>
            </a:r>
            <a:r>
              <a:rPr lang="zh-CN" altLang="en-US" b="1" smtClean="0">
                <a:solidFill>
                  <a:srgbClr val="000000"/>
                </a:solidFill>
              </a:rPr>
              <a:t>端代理服务器，面向</a:t>
            </a:r>
            <a:r>
              <a:rPr lang="en-US" altLang="zh-CN" b="1" smtClean="0">
                <a:solidFill>
                  <a:srgbClr val="000000"/>
                </a:solidFill>
              </a:rPr>
              <a:t>S</a:t>
            </a:r>
            <a:r>
              <a:rPr lang="zh-CN" altLang="en-US" b="1" smtClean="0">
                <a:solidFill>
                  <a:srgbClr val="000000"/>
                </a:solidFill>
              </a:rPr>
              <a:t>端代理客户机</a:t>
            </a:r>
            <a:endParaRPr lang="zh-CN" altLang="en-US" b="1">
              <a:solidFill>
                <a:srgbClr val="0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7525">
                                            <p:txEl>
                                              <p:pRg st="2" end="2"/>
                                            </p:txEl>
                                          </p:spTgt>
                                        </p:tgtEl>
                                        <p:attrNameLst>
                                          <p:attrName>style.visibility</p:attrName>
                                        </p:attrNameLst>
                                      </p:cBhvr>
                                      <p:to>
                                        <p:strVal val="visible"/>
                                      </p:to>
                                    </p:set>
                                    <p:anim calcmode="lin" valueType="num">
                                      <p:cBhvr additive="base">
                                        <p:cTn id="31" dur="500" fill="hold"/>
                                        <p:tgtEl>
                                          <p:spTgt spid="10752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内容占位符 14"/>
          <p:cNvGraphicFramePr>
            <a:graphicFrameLocks noGrp="1"/>
          </p:cNvGraphicFramePr>
          <p:nvPr>
            <p:ph idx="1"/>
          </p:nvPr>
        </p:nvGraphicFramePr>
        <p:xfrm>
          <a:off x="457200" y="1179306"/>
          <a:ext cx="8229600" cy="521451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2098" name="Rectangle 4"/>
          <p:cNvSpPr>
            <a:spLocks noGrp="1" noChangeArrowheads="1"/>
          </p:cNvSpPr>
          <p:nvPr>
            <p:ph type="title"/>
          </p:nvPr>
        </p:nvSpPr>
        <p:spPr/>
        <p:txBody>
          <a:bodyPr/>
          <a:lstStyle/>
          <a:p>
            <a:r>
              <a:rPr lang="zh-CN" altLang="en-US" smtClean="0"/>
              <a:t>攻击的过程</a:t>
            </a:r>
            <a:endParaRPr lang="zh-CN" altLang="en-US" smtClean="0"/>
          </a:p>
        </p:txBody>
      </p:sp>
      <p:sp>
        <p:nvSpPr>
          <p:cNvPr id="132099" name="灯片编号占位符 4"/>
          <p:cNvSpPr txBox="1">
            <a:spLocks noGrp="1"/>
          </p:cNvSpPr>
          <p:nvPr/>
        </p:nvSpPr>
        <p:spPr bwMode="gray">
          <a:xfrm>
            <a:off x="34559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algn="ctr" eaLnBrk="1" hangingPunct="1"/>
            <a:fld id="{BEEDA8CF-EC48-4EEA-8510-0BBA14C99224}" type="slidenum">
              <a:rPr lang="zh-CN" altLang="en-US" sz="1000" b="0">
                <a:ea typeface="宋体" pitchFamily="2" charset="-122"/>
              </a:rPr>
            </a:fld>
            <a:endParaRPr lang="en-US" altLang="zh-CN" sz="1000" b="0">
              <a:ea typeface="宋体" pitchFamily="2" charset="-122"/>
            </a:endParaRPr>
          </a:p>
        </p:txBody>
      </p:sp>
    </p:spTree>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smtClean="0"/>
              <a:t>充当防火墙</a:t>
            </a:r>
            <a:endParaRPr lang="zh-CN" altLang="en-US" smtClean="0"/>
          </a:p>
          <a:p>
            <a:pPr lvl="1"/>
            <a:r>
              <a:rPr lang="zh-CN" altLang="en-US" smtClean="0"/>
              <a:t>限制内外网间的相互访问</a:t>
            </a:r>
            <a:endParaRPr lang="zh-CN" altLang="en-US" smtClean="0"/>
          </a:p>
          <a:p>
            <a:r>
              <a:rPr lang="zh-CN" altLang="en-US" smtClean="0"/>
              <a:t>节省</a:t>
            </a:r>
            <a:r>
              <a:rPr lang="en-US" altLang="zh-CN" smtClean="0"/>
              <a:t>IP</a:t>
            </a:r>
            <a:r>
              <a:rPr lang="zh-CN" altLang="en-US" smtClean="0"/>
              <a:t>开销</a:t>
            </a:r>
            <a:endParaRPr lang="zh-CN" altLang="en-US" smtClean="0"/>
          </a:p>
          <a:p>
            <a:pPr lvl="1"/>
            <a:r>
              <a:rPr lang="zh-CN" altLang="en-US" smtClean="0"/>
              <a:t>所有用户对外只占用一个</a:t>
            </a:r>
            <a:r>
              <a:rPr lang="en-US" altLang="zh-CN" smtClean="0"/>
              <a:t>IP</a:t>
            </a:r>
            <a:r>
              <a:rPr lang="zh-CN" altLang="en-US" smtClean="0"/>
              <a:t>，所以不必租用过多的</a:t>
            </a:r>
            <a:r>
              <a:rPr lang="en-US" altLang="zh-CN" smtClean="0"/>
              <a:t>IP</a:t>
            </a:r>
            <a:r>
              <a:rPr lang="zh-CN" altLang="en-US" smtClean="0"/>
              <a:t>地址</a:t>
            </a:r>
            <a:endParaRPr lang="zh-CN" altLang="en-US" smtClean="0"/>
          </a:p>
          <a:p>
            <a:r>
              <a:rPr lang="zh-CN" altLang="en-US" smtClean="0"/>
              <a:t>提高访问速度：</a:t>
            </a:r>
            <a:endParaRPr lang="zh-CN" altLang="en-US" smtClean="0"/>
          </a:p>
          <a:p>
            <a:pPr lvl="1"/>
            <a:r>
              <a:rPr lang="zh-CN" altLang="en-US" smtClean="0"/>
              <a:t>本身带宽较小，通过带宽较大的</a:t>
            </a:r>
            <a:r>
              <a:rPr lang="en-US" altLang="zh-CN" smtClean="0"/>
              <a:t>proxy</a:t>
            </a:r>
            <a:r>
              <a:rPr lang="zh-CN" altLang="en-US" smtClean="0"/>
              <a:t>与目标主机连接。</a:t>
            </a:r>
            <a:endParaRPr lang="zh-CN" altLang="en-US" smtClean="0"/>
          </a:p>
          <a:p>
            <a:pPr lvl="1"/>
            <a:r>
              <a:rPr lang="zh-CN" altLang="en-US" smtClean="0"/>
              <a:t>代理缓冲</a:t>
            </a:r>
            <a:r>
              <a:rPr lang="en-US" altLang="zh-CN" smtClean="0"/>
              <a:t>——</a:t>
            </a:r>
            <a:r>
              <a:rPr lang="zh-CN" altLang="en-US" smtClean="0"/>
              <a:t>网络缓存。</a:t>
            </a:r>
            <a:endParaRPr lang="zh-CN" altLang="en-US" smtClean="0"/>
          </a:p>
        </p:txBody>
      </p:sp>
      <p:sp>
        <p:nvSpPr>
          <p:cNvPr id="203778" name="Rectangle 2"/>
          <p:cNvSpPr>
            <a:spLocks noGrp="1" noChangeArrowheads="1"/>
          </p:cNvSpPr>
          <p:nvPr>
            <p:ph type="title"/>
          </p:nvPr>
        </p:nvSpPr>
        <p:spPr/>
        <p:txBody>
          <a:bodyPr/>
          <a:lstStyle/>
          <a:p>
            <a:r>
              <a:rPr lang="zh-CN" altLang="en-US" smtClean="0"/>
              <a:t>代理服务器的主要功能</a:t>
            </a:r>
            <a:endParaRPr lang="zh-CN" altLang="en-US"/>
          </a:p>
        </p:txBody>
      </p:sp>
    </p:spTree>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3"/>
          <p:cNvSpPr>
            <a:spLocks noGrp="1" noChangeArrowheads="1"/>
          </p:cNvSpPr>
          <p:nvPr>
            <p:ph idx="1"/>
          </p:nvPr>
        </p:nvSpPr>
        <p:spPr>
          <a:xfrm>
            <a:off x="457200" y="1481329"/>
            <a:ext cx="8229600" cy="3027792"/>
          </a:xfrm>
        </p:spPr>
        <p:txBody>
          <a:bodyPr>
            <a:normAutofit fontScale="92500" lnSpcReduction="10000"/>
          </a:bodyPr>
          <a:lstStyle/>
          <a:p>
            <a:r>
              <a:rPr lang="zh-CN" altLang="en-US" dirty="0" smtClean="0"/>
              <a:t>工作在（会话层）传输层，监控内外主机</a:t>
            </a:r>
            <a:r>
              <a:rPr lang="zh-CN" altLang="en-US" dirty="0"/>
              <a:t>间</a:t>
            </a:r>
            <a:r>
              <a:rPr lang="en-US" altLang="zh-CN" dirty="0"/>
              <a:t>TCP</a:t>
            </a:r>
            <a:r>
              <a:rPr lang="zh-CN" altLang="en-US" dirty="0"/>
              <a:t>握手信息，决定会话是否合法</a:t>
            </a:r>
            <a:r>
              <a:rPr lang="zh-CN" altLang="en-US" dirty="0" smtClean="0"/>
              <a:t>。</a:t>
            </a:r>
            <a:endParaRPr lang="en-US" altLang="zh-CN" dirty="0" smtClean="0"/>
          </a:p>
          <a:p>
            <a:pPr lvl="1"/>
            <a:r>
              <a:rPr lang="zh-CN" altLang="en-US" dirty="0" smtClean="0"/>
              <a:t>接收客户端连接请求，代理客户端完成网络连接。</a:t>
            </a:r>
            <a:endParaRPr lang="en-US" altLang="zh-CN" dirty="0" smtClean="0"/>
          </a:p>
          <a:p>
            <a:pPr lvl="1"/>
            <a:r>
              <a:rPr lang="zh-CN" altLang="en-US" dirty="0" smtClean="0"/>
              <a:t>检查</a:t>
            </a:r>
            <a:r>
              <a:rPr lang="zh-CN" altLang="en-US" dirty="0"/>
              <a:t>双方</a:t>
            </a:r>
            <a:r>
              <a:rPr lang="en-US" altLang="zh-CN" dirty="0" err="1"/>
              <a:t>SYN，ACK</a:t>
            </a:r>
            <a:r>
              <a:rPr lang="zh-CN" altLang="en-US" dirty="0"/>
              <a:t>和序列数据是否合逻辑，来判断请求会话是否合法，合法则建立</a:t>
            </a:r>
            <a:r>
              <a:rPr lang="zh-CN" altLang="en-US" dirty="0" smtClean="0"/>
              <a:t>连接</a:t>
            </a:r>
            <a:endParaRPr lang="en-US" altLang="zh-CN" dirty="0" smtClean="0"/>
          </a:p>
          <a:p>
            <a:pPr lvl="1"/>
            <a:r>
              <a:rPr lang="zh-CN" altLang="en-US" dirty="0" smtClean="0"/>
              <a:t>之后，仅</a:t>
            </a:r>
            <a:r>
              <a:rPr lang="zh-CN" altLang="en-US" dirty="0"/>
              <a:t>在</a:t>
            </a:r>
            <a:r>
              <a:rPr lang="zh-CN" altLang="en-US" dirty="0" smtClean="0"/>
              <a:t>客户和服务器间中转（复制、传递）数据，而</a:t>
            </a:r>
            <a:r>
              <a:rPr lang="zh-CN" altLang="en-US" dirty="0"/>
              <a:t>不进行</a:t>
            </a:r>
            <a:r>
              <a:rPr lang="zh-CN" altLang="en-US" dirty="0" smtClean="0"/>
              <a:t>过滤。</a:t>
            </a:r>
            <a:endParaRPr lang="zh-CN" altLang="en-US" dirty="0" smtClean="0"/>
          </a:p>
        </p:txBody>
      </p:sp>
      <p:sp>
        <p:nvSpPr>
          <p:cNvPr id="201730" name="Rectangle 2"/>
          <p:cNvSpPr>
            <a:spLocks noGrp="1" noChangeArrowheads="1"/>
          </p:cNvSpPr>
          <p:nvPr>
            <p:ph type="title"/>
          </p:nvPr>
        </p:nvSpPr>
        <p:spPr/>
        <p:txBody>
          <a:bodyPr>
            <a:normAutofit/>
          </a:bodyPr>
          <a:lstStyle/>
          <a:p>
            <a:r>
              <a:rPr lang="zh-CN" altLang="en-US" smtClean="0"/>
              <a:t>电路级网关 </a:t>
            </a:r>
            <a:r>
              <a:rPr lang="en-US" altLang="zh-CN" smtClean="0"/>
              <a:t>(</a:t>
            </a:r>
            <a:r>
              <a:rPr lang="en-US" altLang="zh-CN"/>
              <a:t>Circuit-level proxies</a:t>
            </a:r>
            <a:r>
              <a:rPr lang="zh-CN" altLang="en-US" smtClean="0"/>
              <a:t>）</a:t>
            </a:r>
            <a:endParaRPr lang="zh-CN" altLang="en-US"/>
          </a:p>
        </p:txBody>
      </p:sp>
      <p:sp>
        <p:nvSpPr>
          <p:cNvPr id="61442" name="日期占位符 3"/>
          <p:cNvSpPr>
            <a:spLocks noGrp="1"/>
          </p:cNvSpPr>
          <p:nvPr>
            <p:ph type="dt" sz="half" idx="4294967295"/>
          </p:nvPr>
        </p:nvSpPr>
        <p:spPr/>
        <p:txBody>
          <a:bodyPr/>
          <a:lstStyle/>
          <a:p>
            <a:fld id="{FAB26F9A-FF99-4881-9ED5-5F545BD04CA9}" type="datetime1">
              <a:rPr lang="zh-CN" altLang="en-US" smtClean="0"/>
            </a:fld>
            <a:endParaRPr lang="en-US" altLang="zh-CN" smtClean="0"/>
          </a:p>
        </p:txBody>
      </p:sp>
      <p:sp>
        <p:nvSpPr>
          <p:cNvPr id="61444" name="灯片编号占位符 5"/>
          <p:cNvSpPr>
            <a:spLocks noGrp="1"/>
          </p:cNvSpPr>
          <p:nvPr>
            <p:ph type="sldNum" sz="quarter" idx="4294967295"/>
          </p:nvPr>
        </p:nvSpPr>
        <p:spPr/>
        <p:txBody>
          <a:bodyPr/>
          <a:lstStyle/>
          <a:p>
            <a:fld id="{6FFEAF24-9ED7-46FF-9A83-A2C17AF0D7E2}" type="slidenum">
              <a:rPr lang="en-US" altLang="zh-CN" smtClean="0"/>
            </a:fld>
            <a:endParaRPr lang="en-US" altLang="zh-CN" smtClean="0"/>
          </a:p>
        </p:txBody>
      </p:sp>
      <p:grpSp>
        <p:nvGrpSpPr>
          <p:cNvPr id="6" name="Group 36"/>
          <p:cNvGrpSpPr/>
          <p:nvPr/>
        </p:nvGrpSpPr>
        <p:grpSpPr bwMode="auto">
          <a:xfrm>
            <a:off x="611560" y="4551363"/>
            <a:ext cx="7872040" cy="2306638"/>
            <a:chOff x="1030" y="2155"/>
            <a:chExt cx="2160" cy="873"/>
          </a:xfrm>
        </p:grpSpPr>
        <p:sp>
          <p:nvSpPr>
            <p:cNvPr id="7" name="Text Box 19"/>
            <p:cNvSpPr txBox="1">
              <a:spLocks noChangeArrowheads="1"/>
            </p:cNvSpPr>
            <p:nvPr/>
          </p:nvSpPr>
          <p:spPr bwMode="auto">
            <a:xfrm>
              <a:off x="2470" y="2707"/>
              <a:ext cx="432" cy="125"/>
            </a:xfrm>
            <a:prstGeom prst="rect">
              <a:avLst/>
            </a:prstGeom>
            <a:solidFill>
              <a:srgbClr val="FFFFFF"/>
            </a:solidFill>
            <a:ln w="9525">
              <a:noFill/>
              <a:miter lim="800000"/>
            </a:ln>
          </p:spPr>
          <p:txBody>
            <a:bodyPr lIns="18000" tIns="10800" rIns="18000" bIns="10800"/>
            <a:lstStyle/>
            <a:p>
              <a:pPr algn="ctr" eaLnBrk="0" hangingPunct="0"/>
              <a:r>
                <a:rPr kumimoji="0" lang="zh-CN" altLang="en-US">
                  <a:latin typeface="宋体" pitchFamily="2" charset="-122"/>
                </a:rPr>
                <a:t>内部连接</a:t>
              </a:r>
              <a:endParaRPr kumimoji="0" lang="zh-CN" altLang="en-US">
                <a:latin typeface="宋体" pitchFamily="2" charset="-122"/>
              </a:endParaRPr>
            </a:p>
          </p:txBody>
        </p:sp>
        <p:sp>
          <p:nvSpPr>
            <p:cNvPr id="8" name="Rectangle 20"/>
            <p:cNvSpPr>
              <a:spLocks noChangeArrowheads="1"/>
            </p:cNvSpPr>
            <p:nvPr/>
          </p:nvSpPr>
          <p:spPr bwMode="auto">
            <a:xfrm>
              <a:off x="1750" y="2155"/>
              <a:ext cx="720" cy="873"/>
            </a:xfrm>
            <a:prstGeom prst="rect">
              <a:avLst/>
            </a:prstGeom>
            <a:solidFill>
              <a:srgbClr val="FFFFFF"/>
            </a:solidFill>
            <a:ln w="9525">
              <a:solidFill>
                <a:srgbClr val="000000"/>
              </a:solidFill>
              <a:miter lim="800000"/>
            </a:ln>
          </p:spPr>
          <p:txBody>
            <a:bodyPr/>
            <a:lstStyle/>
            <a:p>
              <a:endParaRPr lang="zh-CN" altLang="en-US"/>
            </a:p>
          </p:txBody>
        </p:sp>
        <p:sp>
          <p:nvSpPr>
            <p:cNvPr id="9" name="Text Box 21"/>
            <p:cNvSpPr txBox="1">
              <a:spLocks noChangeArrowheads="1"/>
            </p:cNvSpPr>
            <p:nvPr/>
          </p:nvSpPr>
          <p:spPr bwMode="auto">
            <a:xfrm>
              <a:off x="1030" y="2249"/>
              <a:ext cx="288" cy="299"/>
            </a:xfrm>
            <a:prstGeom prst="rect">
              <a:avLst/>
            </a:prstGeom>
            <a:solidFill>
              <a:srgbClr val="FFFFFF"/>
            </a:solidFill>
            <a:ln w="9525">
              <a:solidFill>
                <a:srgbClr val="000000"/>
              </a:solidFill>
              <a:miter lim="800000"/>
            </a:ln>
          </p:spPr>
          <p:txBody>
            <a:bodyPr lIns="18000" tIns="10800" rIns="18000" bIns="10800"/>
            <a:lstStyle/>
            <a:p>
              <a:pPr algn="ctr" eaLnBrk="0" hangingPunct="0"/>
              <a:r>
                <a:rPr kumimoji="0" lang="zh-CN" altLang="en-US">
                  <a:latin typeface="宋体" pitchFamily="2" charset="-122"/>
                </a:rPr>
                <a:t>外部</a:t>
              </a:r>
              <a:endParaRPr kumimoji="0" lang="zh-CN" altLang="en-US">
                <a:latin typeface="宋体" pitchFamily="2" charset="-122"/>
              </a:endParaRPr>
            </a:p>
            <a:p>
              <a:pPr algn="ctr" eaLnBrk="0" hangingPunct="0"/>
              <a:r>
                <a:rPr kumimoji="0" lang="zh-CN" altLang="en-US">
                  <a:latin typeface="宋体" pitchFamily="2" charset="-122"/>
                </a:rPr>
                <a:t>主机</a:t>
              </a:r>
              <a:endParaRPr kumimoji="0" lang="zh-CN" altLang="en-US">
                <a:latin typeface="宋体" pitchFamily="2" charset="-122"/>
              </a:endParaRPr>
            </a:p>
          </p:txBody>
        </p:sp>
        <p:sp>
          <p:nvSpPr>
            <p:cNvPr id="10" name="Text Box 22"/>
            <p:cNvSpPr txBox="1">
              <a:spLocks noChangeArrowheads="1"/>
            </p:cNvSpPr>
            <p:nvPr/>
          </p:nvSpPr>
          <p:spPr bwMode="auto">
            <a:xfrm>
              <a:off x="1894" y="2166"/>
              <a:ext cx="432" cy="125"/>
            </a:xfrm>
            <a:prstGeom prst="rect">
              <a:avLst/>
            </a:prstGeom>
            <a:solidFill>
              <a:srgbClr val="FFFFFF"/>
            </a:solidFill>
            <a:ln w="9525">
              <a:noFill/>
              <a:miter lim="800000"/>
            </a:ln>
          </p:spPr>
          <p:txBody>
            <a:bodyPr lIns="18000" tIns="10800" rIns="18000" bIns="10800"/>
            <a:lstStyle/>
            <a:p>
              <a:pPr algn="ctr" eaLnBrk="0" hangingPunct="0"/>
              <a:r>
                <a:rPr kumimoji="0" lang="zh-CN" altLang="en-US">
                  <a:latin typeface="宋体" pitchFamily="2" charset="-122"/>
                </a:rPr>
                <a:t>电路层网关</a:t>
              </a:r>
              <a:endParaRPr kumimoji="0" lang="zh-CN" altLang="en-US">
                <a:latin typeface="宋体" pitchFamily="2" charset="-122"/>
              </a:endParaRPr>
            </a:p>
          </p:txBody>
        </p:sp>
        <p:sp>
          <p:nvSpPr>
            <p:cNvPr id="11" name="Text Box 23"/>
            <p:cNvSpPr txBox="1">
              <a:spLocks noChangeArrowheads="1"/>
            </p:cNvSpPr>
            <p:nvPr/>
          </p:nvSpPr>
          <p:spPr bwMode="auto">
            <a:xfrm>
              <a:off x="2902" y="2684"/>
              <a:ext cx="288" cy="300"/>
            </a:xfrm>
            <a:prstGeom prst="rect">
              <a:avLst/>
            </a:prstGeom>
            <a:solidFill>
              <a:srgbClr val="FFFFFF"/>
            </a:solidFill>
            <a:ln w="9525">
              <a:solidFill>
                <a:srgbClr val="000000"/>
              </a:solidFill>
              <a:miter lim="800000"/>
            </a:ln>
          </p:spPr>
          <p:txBody>
            <a:bodyPr lIns="18000" tIns="10800" rIns="18000" bIns="10800"/>
            <a:lstStyle/>
            <a:p>
              <a:pPr algn="ctr" eaLnBrk="0" hangingPunct="0"/>
              <a:r>
                <a:rPr kumimoji="0" lang="zh-CN" altLang="en-US">
                  <a:latin typeface="宋体" pitchFamily="2" charset="-122"/>
                </a:rPr>
                <a:t>内部</a:t>
              </a:r>
              <a:endParaRPr kumimoji="0" lang="zh-CN" altLang="en-US">
                <a:latin typeface="宋体" pitchFamily="2" charset="-122"/>
              </a:endParaRPr>
            </a:p>
            <a:p>
              <a:pPr algn="ctr" eaLnBrk="0" hangingPunct="0"/>
              <a:r>
                <a:rPr kumimoji="0" lang="zh-CN" altLang="en-US">
                  <a:latin typeface="宋体" pitchFamily="2" charset="-122"/>
                </a:rPr>
                <a:t>主机</a:t>
              </a:r>
              <a:endParaRPr kumimoji="0" lang="zh-CN" altLang="en-US">
                <a:latin typeface="宋体" pitchFamily="2" charset="-122"/>
              </a:endParaRPr>
            </a:p>
          </p:txBody>
        </p:sp>
        <p:sp>
          <p:nvSpPr>
            <p:cNvPr id="12" name="Line 24"/>
            <p:cNvSpPr>
              <a:spLocks noChangeShapeType="1"/>
            </p:cNvSpPr>
            <p:nvPr/>
          </p:nvSpPr>
          <p:spPr bwMode="auto">
            <a:xfrm flipV="1">
              <a:off x="1318" y="2405"/>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3" name="Line 25"/>
            <p:cNvSpPr>
              <a:spLocks noChangeShapeType="1"/>
            </p:cNvSpPr>
            <p:nvPr/>
          </p:nvSpPr>
          <p:spPr bwMode="auto">
            <a:xfrm>
              <a:off x="2398" y="2832"/>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4" name="Text Box 26"/>
            <p:cNvSpPr txBox="1">
              <a:spLocks noChangeArrowheads="1"/>
            </p:cNvSpPr>
            <p:nvPr/>
          </p:nvSpPr>
          <p:spPr bwMode="auto">
            <a:xfrm>
              <a:off x="1390" y="2280"/>
              <a:ext cx="360" cy="125"/>
            </a:xfrm>
            <a:prstGeom prst="rect">
              <a:avLst/>
            </a:prstGeom>
            <a:solidFill>
              <a:srgbClr val="FFFFFF"/>
            </a:solidFill>
            <a:ln w="9525">
              <a:noFill/>
              <a:miter lim="800000"/>
            </a:ln>
          </p:spPr>
          <p:txBody>
            <a:bodyPr lIns="18000" tIns="10800" rIns="18000" bIns="10800"/>
            <a:lstStyle/>
            <a:p>
              <a:pPr algn="ctr" eaLnBrk="0" hangingPunct="0"/>
              <a:r>
                <a:rPr kumimoji="0" lang="zh-CN" altLang="en-US">
                  <a:latin typeface="宋体" pitchFamily="2" charset="-122"/>
                </a:rPr>
                <a:t>外部连接</a:t>
              </a:r>
              <a:endParaRPr kumimoji="0" lang="zh-CN" altLang="en-US">
                <a:latin typeface="宋体" pitchFamily="2" charset="-122"/>
              </a:endParaRPr>
            </a:p>
          </p:txBody>
        </p:sp>
        <p:sp>
          <p:nvSpPr>
            <p:cNvPr id="15" name="Oval 27"/>
            <p:cNvSpPr>
              <a:spLocks noChangeArrowheads="1"/>
            </p:cNvSpPr>
            <p:nvPr/>
          </p:nvSpPr>
          <p:spPr bwMode="auto">
            <a:xfrm>
              <a:off x="1822" y="2310"/>
              <a:ext cx="216" cy="187"/>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itchFamily="18" charset="0"/>
                </a:rPr>
                <a:t>out</a:t>
              </a:r>
              <a:endParaRPr kumimoji="0" lang="en-US" altLang="zh-CN">
                <a:latin typeface="Times New Roman" pitchFamily="18" charset="0"/>
              </a:endParaRPr>
            </a:p>
          </p:txBody>
        </p:sp>
        <p:sp>
          <p:nvSpPr>
            <p:cNvPr id="16" name="Oval 28"/>
            <p:cNvSpPr>
              <a:spLocks noChangeArrowheads="1"/>
            </p:cNvSpPr>
            <p:nvPr/>
          </p:nvSpPr>
          <p:spPr bwMode="auto">
            <a:xfrm>
              <a:off x="2182" y="2310"/>
              <a:ext cx="216" cy="187"/>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itchFamily="18" charset="0"/>
                </a:rPr>
                <a:t>in</a:t>
              </a:r>
              <a:endParaRPr kumimoji="0" lang="en-US" altLang="zh-CN">
                <a:latin typeface="Times New Roman" pitchFamily="18" charset="0"/>
              </a:endParaRPr>
            </a:p>
          </p:txBody>
        </p:sp>
        <p:sp>
          <p:nvSpPr>
            <p:cNvPr id="17" name="Oval 29"/>
            <p:cNvSpPr>
              <a:spLocks noChangeArrowheads="1"/>
            </p:cNvSpPr>
            <p:nvPr/>
          </p:nvSpPr>
          <p:spPr bwMode="auto">
            <a:xfrm>
              <a:off x="1822" y="2521"/>
              <a:ext cx="216" cy="187"/>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itchFamily="18" charset="0"/>
                </a:rPr>
                <a:t>out</a:t>
              </a:r>
              <a:endParaRPr kumimoji="0" lang="en-US" altLang="zh-CN">
                <a:latin typeface="Times New Roman" pitchFamily="18" charset="0"/>
              </a:endParaRPr>
            </a:p>
          </p:txBody>
        </p:sp>
        <p:sp>
          <p:nvSpPr>
            <p:cNvPr id="18" name="Oval 30"/>
            <p:cNvSpPr>
              <a:spLocks noChangeArrowheads="1"/>
            </p:cNvSpPr>
            <p:nvPr/>
          </p:nvSpPr>
          <p:spPr bwMode="auto">
            <a:xfrm>
              <a:off x="2182" y="2521"/>
              <a:ext cx="216" cy="187"/>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itchFamily="18" charset="0"/>
                </a:rPr>
                <a:t>in</a:t>
              </a:r>
              <a:endParaRPr kumimoji="0" lang="en-US" altLang="zh-CN">
                <a:latin typeface="Times New Roman" pitchFamily="18" charset="0"/>
              </a:endParaRPr>
            </a:p>
          </p:txBody>
        </p:sp>
        <p:sp>
          <p:nvSpPr>
            <p:cNvPr id="19" name="Oval 31"/>
            <p:cNvSpPr>
              <a:spLocks noChangeArrowheads="1"/>
            </p:cNvSpPr>
            <p:nvPr/>
          </p:nvSpPr>
          <p:spPr bwMode="auto">
            <a:xfrm>
              <a:off x="1822" y="2745"/>
              <a:ext cx="216" cy="188"/>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itchFamily="18" charset="0"/>
                </a:rPr>
                <a:t>out</a:t>
              </a:r>
              <a:endParaRPr kumimoji="0" lang="en-US" altLang="zh-CN">
                <a:latin typeface="Times New Roman" pitchFamily="18" charset="0"/>
              </a:endParaRPr>
            </a:p>
          </p:txBody>
        </p:sp>
        <p:sp>
          <p:nvSpPr>
            <p:cNvPr id="20" name="Oval 32"/>
            <p:cNvSpPr>
              <a:spLocks noChangeArrowheads="1"/>
            </p:cNvSpPr>
            <p:nvPr/>
          </p:nvSpPr>
          <p:spPr bwMode="auto">
            <a:xfrm>
              <a:off x="2182" y="2745"/>
              <a:ext cx="216" cy="188"/>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itchFamily="18" charset="0"/>
                </a:rPr>
                <a:t>in</a:t>
              </a:r>
              <a:endParaRPr kumimoji="0" lang="en-US" altLang="zh-CN">
                <a:latin typeface="Times New Roman" pitchFamily="18" charset="0"/>
              </a:endParaRPr>
            </a:p>
          </p:txBody>
        </p:sp>
        <p:sp>
          <p:nvSpPr>
            <p:cNvPr id="21" name="Line 33"/>
            <p:cNvSpPr>
              <a:spLocks noChangeShapeType="1"/>
            </p:cNvSpPr>
            <p:nvPr/>
          </p:nvSpPr>
          <p:spPr bwMode="auto">
            <a:xfrm flipV="1">
              <a:off x="2038" y="2405"/>
              <a:ext cx="72" cy="0"/>
            </a:xfrm>
            <a:prstGeom prst="line">
              <a:avLst/>
            </a:prstGeom>
            <a:noFill/>
            <a:ln w="9525">
              <a:solidFill>
                <a:srgbClr val="000000"/>
              </a:solidFill>
              <a:prstDash val="sysDot"/>
              <a:round/>
            </a:ln>
          </p:spPr>
          <p:txBody>
            <a:bodyPr/>
            <a:lstStyle/>
            <a:p>
              <a:endParaRPr lang="zh-CN" altLang="en-US"/>
            </a:p>
          </p:txBody>
        </p:sp>
        <p:sp>
          <p:nvSpPr>
            <p:cNvPr id="22" name="Line 34"/>
            <p:cNvSpPr>
              <a:spLocks noChangeShapeType="1"/>
            </p:cNvSpPr>
            <p:nvPr/>
          </p:nvSpPr>
          <p:spPr bwMode="auto">
            <a:xfrm>
              <a:off x="2110" y="2402"/>
              <a:ext cx="0" cy="437"/>
            </a:xfrm>
            <a:prstGeom prst="line">
              <a:avLst/>
            </a:prstGeom>
            <a:noFill/>
            <a:ln w="9525">
              <a:solidFill>
                <a:srgbClr val="000000"/>
              </a:solidFill>
              <a:prstDash val="sysDot"/>
              <a:round/>
            </a:ln>
          </p:spPr>
          <p:txBody>
            <a:bodyPr/>
            <a:lstStyle/>
            <a:p>
              <a:endParaRPr lang="zh-CN" altLang="en-US"/>
            </a:p>
          </p:txBody>
        </p:sp>
        <p:sp>
          <p:nvSpPr>
            <p:cNvPr id="23" name="Line 35"/>
            <p:cNvSpPr>
              <a:spLocks noChangeShapeType="1"/>
            </p:cNvSpPr>
            <p:nvPr/>
          </p:nvSpPr>
          <p:spPr bwMode="auto">
            <a:xfrm>
              <a:off x="2110" y="2840"/>
              <a:ext cx="72" cy="0"/>
            </a:xfrm>
            <a:prstGeom prst="line">
              <a:avLst/>
            </a:prstGeom>
            <a:noFill/>
            <a:ln w="9525">
              <a:solidFill>
                <a:srgbClr val="000000"/>
              </a:solidFill>
              <a:prstDash val="sysDot"/>
              <a:rou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mtClean="0"/>
              <a:t>采用基于连接的状态检测机制</a:t>
            </a:r>
            <a:endParaRPr lang="en-US" altLang="zh-CN" smtClean="0"/>
          </a:p>
          <a:p>
            <a:pPr lvl="1"/>
            <a:r>
              <a:rPr lang="zh-CN" altLang="en-US" smtClean="0"/>
              <a:t>在包过滤的同时，检察数据包之间的关联性，将属于同一连接的所有包作为一个整体的数据流看待，视每个连接发起到结束的全过程，构成连接状态表</a:t>
            </a:r>
            <a:endParaRPr lang="en-US" altLang="zh-CN" smtClean="0"/>
          </a:p>
          <a:p>
            <a:pPr lvl="1"/>
            <a:r>
              <a:rPr lang="zh-CN" altLang="en-US" smtClean="0"/>
              <a:t>检查包括链路层、网络层、传输层、应用层的各种信息，结合规则表和状态表决定是否允许包通过。</a:t>
            </a:r>
            <a:endParaRPr lang="zh-CN" altLang="en-US" smtClean="0"/>
          </a:p>
          <a:p>
            <a:r>
              <a:rPr lang="zh-CN" altLang="en-US" smtClean="0"/>
              <a:t>动态连接状态表：</a:t>
            </a:r>
            <a:endParaRPr lang="en-US" altLang="zh-CN" smtClean="0"/>
          </a:p>
          <a:p>
            <a:pPr lvl="1"/>
            <a:r>
              <a:rPr lang="zh-CN" altLang="en-US" smtClean="0"/>
              <a:t>以前的通信信息，也可以是其他相关应用程序的信息</a:t>
            </a:r>
            <a:endParaRPr lang="en-US" altLang="zh-CN" smtClean="0"/>
          </a:p>
          <a:p>
            <a:r>
              <a:rPr lang="zh-CN" altLang="en-US" smtClean="0"/>
              <a:t>支持多种协议和应用，可方便地实现应用和服务扩充。</a:t>
            </a:r>
            <a:endParaRPr lang="en-US" altLang="zh-CN" smtClean="0"/>
          </a:p>
        </p:txBody>
      </p:sp>
      <p:sp>
        <p:nvSpPr>
          <p:cNvPr id="3" name="标题 2"/>
          <p:cNvSpPr>
            <a:spLocks noGrp="1"/>
          </p:cNvSpPr>
          <p:nvPr>
            <p:ph type="title"/>
          </p:nvPr>
        </p:nvSpPr>
        <p:spPr/>
        <p:txBody>
          <a:bodyPr/>
          <a:lstStyle/>
          <a:p>
            <a:r>
              <a:rPr lang="zh-CN" altLang="en-US" smtClean="0"/>
              <a:t>状态检测包过滤技术</a:t>
            </a:r>
            <a:endParaRPr lang="zh-CN" altLang="en-US"/>
          </a:p>
        </p:txBody>
      </p:sp>
    </p:spTree>
  </p:cSld>
  <p:clrMapOvr>
    <a:masterClrMapping/>
  </p:clrMapOvr>
  <p:transition spd="slow">
    <p:pull/>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92500" lnSpcReduction="20000"/>
          </a:bodyPr>
          <a:lstStyle/>
          <a:p>
            <a:r>
              <a:rPr lang="en-US" altLang="zh-CN" smtClean="0"/>
              <a:t>TCP</a:t>
            </a:r>
            <a:r>
              <a:rPr lang="zh-CN" altLang="en-US" smtClean="0"/>
              <a:t>连接建立前，使用普通的包过滤。</a:t>
            </a:r>
            <a:endParaRPr lang="zh-CN" altLang="en-US" smtClean="0"/>
          </a:p>
          <a:p>
            <a:r>
              <a:rPr lang="zh-CN" altLang="en-US" smtClean="0"/>
              <a:t>同时建立起连接状态表。</a:t>
            </a:r>
            <a:endParaRPr lang="zh-CN" altLang="en-US" smtClean="0"/>
          </a:p>
          <a:p>
            <a:r>
              <a:rPr lang="zh-CN" altLang="en-US"/>
              <a:t>对</a:t>
            </a:r>
            <a:r>
              <a:rPr lang="zh-CN" altLang="en-US" smtClean="0"/>
              <a:t>已建立连接使用连接状态表去匹配。</a:t>
            </a:r>
            <a:endParaRPr lang="zh-CN" altLang="en-US" smtClean="0"/>
          </a:p>
        </p:txBody>
      </p:sp>
      <p:sp>
        <p:nvSpPr>
          <p:cNvPr id="405506" name="Rectangle 2"/>
          <p:cNvSpPr>
            <a:spLocks noGrp="1" noChangeArrowheads="1"/>
          </p:cNvSpPr>
          <p:nvPr>
            <p:ph type="title"/>
          </p:nvPr>
        </p:nvSpPr>
        <p:spPr/>
        <p:txBody>
          <a:bodyPr/>
          <a:lstStyle/>
          <a:p>
            <a:r>
              <a:rPr lang="zh-CN" altLang="en-US" smtClean="0"/>
              <a:t>状态检测过程</a:t>
            </a:r>
            <a:endParaRPr lang="zh-CN" altLang="en-US"/>
          </a:p>
        </p:txBody>
      </p:sp>
      <p:graphicFrame>
        <p:nvGraphicFramePr>
          <p:cNvPr id="2" name="对象 1"/>
          <p:cNvGraphicFramePr>
            <a:graphicFrameLocks noChangeAspect="1"/>
          </p:cNvGraphicFramePr>
          <p:nvPr/>
        </p:nvGraphicFramePr>
        <p:xfrm>
          <a:off x="916632" y="2348880"/>
          <a:ext cx="7543800" cy="4419600"/>
        </p:xfrm>
        <a:graphic>
          <a:graphicData uri="http://schemas.openxmlformats.org/presentationml/2006/ole">
            <mc:AlternateContent xmlns:mc="http://schemas.openxmlformats.org/markup-compatibility/2006">
              <mc:Choice xmlns:v="urn:schemas-microsoft-com:vml" Requires="v">
                <p:oleObj spid="_x0000_s5182" name="Visio" r:id="rId1" imgW="5956300" imgH="3556000" progId="Visio.Drawing.11">
                  <p:embed/>
                </p:oleObj>
              </mc:Choice>
              <mc:Fallback>
                <p:oleObj name="Visio" r:id="rId1" imgW="5956300" imgH="3556000" progId="Visio.Drawing.11">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32" y="2348880"/>
                        <a:ext cx="7543800" cy="4419600"/>
                      </a:xfrm>
                      <a:prstGeom prst="rect">
                        <a:avLst/>
                      </a:prstGeom>
                      <a:solidFill>
                        <a:schemeClr val="bg1"/>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smtClean="0">
                <a:effectLst/>
              </a:rPr>
              <a:t>包过滤规则</a:t>
            </a:r>
            <a:endParaRPr lang="zh-CN" altLang="en-US">
              <a:effectLst/>
            </a:endParaRPr>
          </a:p>
        </p:txBody>
      </p:sp>
      <p:graphicFrame>
        <p:nvGraphicFramePr>
          <p:cNvPr id="479236" name="Group 4"/>
          <p:cNvGraphicFramePr>
            <a:graphicFrameLocks noGrp="1"/>
          </p:cNvGraphicFramePr>
          <p:nvPr>
            <p:ph sz="half" idx="4294967295"/>
          </p:nvPr>
        </p:nvGraphicFramePr>
        <p:xfrm>
          <a:off x="0" y="1341438"/>
          <a:ext cx="7481887" cy="1335024"/>
        </p:xfrm>
        <a:graphic>
          <a:graphicData uri="http://schemas.openxmlformats.org/drawingml/2006/table">
            <a:tbl>
              <a:tblPr/>
              <a:tblGrid>
                <a:gridCol w="604837"/>
                <a:gridCol w="1416050"/>
                <a:gridCol w="1720850"/>
                <a:gridCol w="749300"/>
                <a:gridCol w="1019175"/>
                <a:gridCol w="1087438"/>
                <a:gridCol w="884237"/>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1023</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mtClean="0">
                <a:effectLst/>
              </a:rPr>
              <a:t>状态检测规则</a:t>
            </a:r>
            <a:endParaRPr lang="zh-CN" altLang="en-US">
              <a:effectLst/>
            </a:endParaRPr>
          </a:p>
        </p:txBody>
      </p:sp>
      <p:graphicFrame>
        <p:nvGraphicFramePr>
          <p:cNvPr id="12" name="Group 4"/>
          <p:cNvGraphicFramePr/>
          <p:nvPr/>
        </p:nvGraphicFramePr>
        <p:xfrm>
          <a:off x="683568" y="4149080"/>
          <a:ext cx="7481887" cy="1335024"/>
        </p:xfrm>
        <a:graphic>
          <a:graphicData uri="http://schemas.openxmlformats.org/drawingml/2006/table">
            <a:tbl>
              <a:tblPr/>
              <a:tblGrid>
                <a:gridCol w="604837"/>
                <a:gridCol w="6877050"/>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数据包是先前连接的一部分</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先前有出站数据包</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其他</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smtClean="0"/>
              <a:t>屏蔽路由器结构</a:t>
            </a:r>
            <a:endParaRPr lang="zh-CN" altLang="en-US" smtClean="0"/>
          </a:p>
          <a:p>
            <a:r>
              <a:rPr lang="zh-CN" altLang="en-US" smtClean="0"/>
              <a:t>双重宿主主机体系结构；</a:t>
            </a:r>
            <a:endParaRPr lang="zh-CN" altLang="en-US" smtClean="0"/>
          </a:p>
          <a:p>
            <a:r>
              <a:rPr lang="zh-CN" altLang="en-US" smtClean="0"/>
              <a:t>屏蔽主机体系结构；</a:t>
            </a:r>
            <a:endParaRPr lang="zh-CN" altLang="en-US" smtClean="0"/>
          </a:p>
          <a:p>
            <a:r>
              <a:rPr lang="zh-CN" altLang="en-US" smtClean="0"/>
              <a:t>屏蔽子网体系结构。</a:t>
            </a:r>
            <a:endParaRPr lang="zh-CN" altLang="en-US" smtClean="0"/>
          </a:p>
          <a:p>
            <a:endParaRPr lang="en-US" altLang="zh-CN" smtClean="0"/>
          </a:p>
        </p:txBody>
      </p:sp>
      <p:sp>
        <p:nvSpPr>
          <p:cNvPr id="953346" name="Rectangle 2"/>
          <p:cNvSpPr>
            <a:spLocks noGrp="1" noChangeArrowheads="1"/>
          </p:cNvSpPr>
          <p:nvPr>
            <p:ph type="title"/>
          </p:nvPr>
        </p:nvSpPr>
        <p:spPr/>
        <p:txBody>
          <a:bodyPr/>
          <a:lstStyle/>
          <a:p>
            <a:r>
              <a:rPr lang="zh-CN" altLang="en-US" smtClean="0"/>
              <a:t>防火墙体系结构</a:t>
            </a:r>
            <a:endParaRPr lang="zh-CN" altLang="en-US"/>
          </a:p>
        </p:txBody>
      </p:sp>
      <p:sp>
        <p:nvSpPr>
          <p:cNvPr id="101381"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10000"/>
          </a:bodyPr>
          <a:lstStyle/>
          <a:p>
            <a:r>
              <a:rPr lang="zh-CN" altLang="en-US" smtClean="0"/>
              <a:t>可能被绕开</a:t>
            </a:r>
            <a:endParaRPr lang="en-US" altLang="zh-CN" smtClean="0"/>
          </a:p>
          <a:p>
            <a:pPr lvl="1"/>
            <a:r>
              <a:rPr lang="zh-CN" altLang="en-US" smtClean="0"/>
              <a:t>例如，在防火墙内部通过拨号出去</a:t>
            </a:r>
            <a:endParaRPr lang="zh-CN" altLang="en-US" smtClean="0"/>
          </a:p>
          <a:p>
            <a:r>
              <a:rPr lang="zh-CN" altLang="en-US" smtClean="0"/>
              <a:t>不能防范内部攻击</a:t>
            </a:r>
            <a:endParaRPr lang="en-US" altLang="zh-CN" smtClean="0"/>
          </a:p>
          <a:p>
            <a:pPr lvl="1"/>
            <a:r>
              <a:rPr lang="zh-CN" altLang="en-US" smtClean="0"/>
              <a:t>无法禁止内部人员将敏感数据拷贝到</a:t>
            </a:r>
            <a:r>
              <a:rPr lang="en-US" altLang="zh-CN" smtClean="0"/>
              <a:t>U</a:t>
            </a:r>
            <a:r>
              <a:rPr lang="zh-CN" altLang="en-US" smtClean="0"/>
              <a:t>盘上</a:t>
            </a:r>
            <a:endParaRPr lang="en-US" altLang="zh-CN" smtClean="0"/>
          </a:p>
          <a:p>
            <a:r>
              <a:rPr lang="zh-CN" altLang="en-US" smtClean="0"/>
              <a:t>不能防范没有安全意识的管理员授予某些入侵者临时网络访问权限</a:t>
            </a:r>
            <a:endParaRPr lang="en-US" altLang="zh-CN" smtClean="0"/>
          </a:p>
          <a:p>
            <a:r>
              <a:rPr lang="zh-CN" altLang="en-US" smtClean="0"/>
              <a:t>不能防止传送被病毒感染的程序或者文件、邮件等</a:t>
            </a:r>
            <a:endParaRPr lang="en-US" altLang="zh-CN" smtClean="0"/>
          </a:p>
          <a:p>
            <a:pPr lvl="1"/>
            <a:r>
              <a:rPr lang="zh-CN" altLang="en-US" smtClean="0"/>
              <a:t>不对扫描文件</a:t>
            </a:r>
            <a:endParaRPr lang="zh-CN" altLang="en-US" smtClean="0"/>
          </a:p>
          <a:p>
            <a:r>
              <a:rPr lang="zh-CN" altLang="en-US" smtClean="0"/>
              <a:t>性能瓶颈、单点失效</a:t>
            </a:r>
            <a:endParaRPr lang="en-US" altLang="zh-CN" smtClean="0"/>
          </a:p>
          <a:p>
            <a:r>
              <a:rPr lang="zh-CN" altLang="en-US" smtClean="0"/>
              <a:t>不能防备新的网络安全问题</a:t>
            </a:r>
            <a:endParaRPr lang="zh-CN" altLang="en-US" smtClean="0"/>
          </a:p>
        </p:txBody>
      </p:sp>
      <p:sp>
        <p:nvSpPr>
          <p:cNvPr id="14338" name="Rectangle 2"/>
          <p:cNvSpPr>
            <a:spLocks noGrp="1" noChangeArrowheads="1"/>
          </p:cNvSpPr>
          <p:nvPr>
            <p:ph type="title"/>
          </p:nvPr>
        </p:nvSpPr>
        <p:spPr/>
        <p:txBody>
          <a:bodyPr/>
          <a:lstStyle/>
          <a:p>
            <a:r>
              <a:rPr lang="zh-CN" altLang="en-US" smtClean="0"/>
              <a:t>防火墙局限性</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xfrm>
            <a:off x="914400" y="1828800"/>
            <a:ext cx="7772400" cy="1143000"/>
          </a:xfrm>
        </p:spPr>
        <p:txBody>
          <a:bodyPr/>
          <a:lstStyle/>
          <a:p>
            <a:r>
              <a:rPr lang="zh-CN" altLang="en-US" sz="4000" smtClean="0"/>
              <a:t>第九章 </a:t>
            </a:r>
            <a:r>
              <a:rPr lang="zh-CN" altLang="en-US" sz="4000"/>
              <a:t>入侵检测</a:t>
            </a:r>
            <a:endParaRPr lang="zh-CN" altLang="en-US" sz="3600"/>
          </a:p>
        </p:txBody>
      </p:sp>
    </p:spTree>
  </p:cSld>
  <p:clrMapOvr>
    <a:masterClrMapping/>
  </p:clrMapOvr>
  <p:transition spd="slow">
    <p:pull/>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a:bodyPr>
          <a:lstStyle/>
          <a:p>
            <a:r>
              <a:rPr lang="zh-CN" altLang="en-US" smtClean="0"/>
              <a:t>对</a:t>
            </a:r>
            <a:r>
              <a:rPr lang="zh-CN" altLang="en-US" dirty="0" smtClean="0"/>
              <a:t>入侵行为的发觉：</a:t>
            </a:r>
            <a:endParaRPr lang="en-US" altLang="zh-CN" dirty="0" smtClean="0"/>
          </a:p>
          <a:p>
            <a:pPr lvl="1"/>
            <a:r>
              <a:rPr lang="zh-CN" altLang="en-US" smtClean="0"/>
              <a:t>对网络和系统的运行</a:t>
            </a:r>
            <a:r>
              <a:rPr lang="zh-CN" altLang="en-US"/>
              <a:t>状态进行</a:t>
            </a:r>
            <a:r>
              <a:rPr lang="zh-CN" altLang="en-US" smtClean="0"/>
              <a:t>监视</a:t>
            </a:r>
            <a:endParaRPr lang="en-US" altLang="zh-CN" smtClean="0"/>
          </a:p>
          <a:p>
            <a:pPr lvl="2"/>
            <a:r>
              <a:rPr lang="zh-CN" altLang="en-US" smtClean="0"/>
              <a:t>从</a:t>
            </a:r>
            <a:r>
              <a:rPr lang="zh-CN" altLang="en-US" dirty="0" smtClean="0"/>
              <a:t>网络或系统关键点收集信息并</a:t>
            </a:r>
            <a:r>
              <a:rPr lang="zh-CN" altLang="en-US" smtClean="0"/>
              <a:t>进行分析</a:t>
            </a:r>
            <a:endParaRPr lang="en-US" altLang="zh-CN" smtClean="0"/>
          </a:p>
          <a:p>
            <a:pPr lvl="1"/>
            <a:r>
              <a:rPr lang="zh-CN" altLang="en-US" smtClean="0"/>
              <a:t>从中</a:t>
            </a:r>
            <a:r>
              <a:rPr lang="zh-CN" altLang="en-US" dirty="0" smtClean="0"/>
              <a:t>发现网络和系统中是否有违反安全策略的行为和被攻击的迹象</a:t>
            </a:r>
            <a:endParaRPr lang="en-US" altLang="zh-CN" dirty="0" smtClean="0"/>
          </a:p>
          <a:p>
            <a:pPr lvl="2"/>
            <a:r>
              <a:rPr lang="zh-CN" altLang="en-US" smtClean="0"/>
              <a:t>攻击</a:t>
            </a:r>
            <a:r>
              <a:rPr lang="zh-CN" altLang="en-US" dirty="0"/>
              <a:t>企图、攻击行为或者</a:t>
            </a:r>
            <a:r>
              <a:rPr lang="zh-CN" altLang="en-US"/>
              <a:t>攻击</a:t>
            </a:r>
            <a:r>
              <a:rPr lang="zh-CN" altLang="en-US" smtClean="0"/>
              <a:t>结果</a:t>
            </a:r>
            <a:endParaRPr lang="en-US" altLang="zh-CN" smtClean="0"/>
          </a:p>
          <a:p>
            <a:pPr lvl="1"/>
            <a:r>
              <a:rPr lang="zh-CN" altLang="en-US" smtClean="0"/>
              <a:t>以</a:t>
            </a:r>
            <a:r>
              <a:rPr lang="zh-CN" altLang="en-US" dirty="0"/>
              <a:t>保证系统资源的机密性、完整性和</a:t>
            </a:r>
            <a:r>
              <a:rPr lang="zh-CN" altLang="en-US" dirty="0" smtClean="0"/>
              <a:t>可用性</a:t>
            </a:r>
            <a:endParaRPr lang="zh-CN" altLang="en-US" dirty="0" smtClean="0"/>
          </a:p>
          <a:p>
            <a:r>
              <a:rPr lang="zh-CN" altLang="en-US" dirty="0" smtClean="0"/>
              <a:t>入侵</a:t>
            </a:r>
            <a:r>
              <a:rPr lang="zh-CN" altLang="en-US" dirty="0"/>
              <a:t>检测</a:t>
            </a:r>
            <a:r>
              <a:rPr lang="zh-CN" altLang="en-US" dirty="0" smtClean="0"/>
              <a:t>系统</a:t>
            </a:r>
            <a:r>
              <a:rPr lang="en-US" altLang="zh-CN" dirty="0" smtClean="0"/>
              <a:t>IDS</a:t>
            </a:r>
            <a:r>
              <a:rPr lang="zh-CN" altLang="en-US" dirty="0" smtClean="0"/>
              <a:t>（</a:t>
            </a:r>
            <a:r>
              <a:rPr lang="en-US" altLang="zh-CN" dirty="0" smtClean="0"/>
              <a:t>Intrusion Detection System</a:t>
            </a:r>
            <a:r>
              <a:rPr lang="zh-CN" altLang="en-US" dirty="0" smtClean="0"/>
              <a:t>）：</a:t>
            </a:r>
            <a:endParaRPr lang="en-US" altLang="zh-CN" dirty="0" smtClean="0"/>
          </a:p>
          <a:p>
            <a:pPr lvl="1"/>
            <a:r>
              <a:rPr lang="zh-CN" altLang="en-US" dirty="0" smtClean="0"/>
              <a:t>进行入侵检测的软件与硬件组合</a:t>
            </a:r>
            <a:endParaRPr lang="zh-CN" altLang="en-US" dirty="0"/>
          </a:p>
        </p:txBody>
      </p:sp>
      <p:sp>
        <p:nvSpPr>
          <p:cNvPr id="7" name="标题 6"/>
          <p:cNvSpPr>
            <a:spLocks noGrp="1"/>
          </p:cNvSpPr>
          <p:nvPr>
            <p:ph type="title"/>
          </p:nvPr>
        </p:nvSpPr>
        <p:spPr/>
        <p:txBody>
          <a:bodyPr/>
          <a:lstStyle/>
          <a:p>
            <a:r>
              <a:rPr lang="zh-CN" altLang="en-US" smtClean="0"/>
              <a:t>入侵检测</a:t>
            </a:r>
            <a:endParaRPr lang="zh-CN" altLang="en-US" dirty="0"/>
          </a:p>
        </p:txBody>
      </p:sp>
      <p:sp>
        <p:nvSpPr>
          <p:cNvPr id="5" name="灯片编号占位符 3"/>
          <p:cNvSpPr>
            <a:spLocks noGrp="1"/>
          </p:cNvSpPr>
          <p:nvPr>
            <p:ph type="sldNum" sz="quarter" idx="4294967295"/>
          </p:nvPr>
        </p:nvSpPr>
        <p:spPr/>
        <p:txBody>
          <a:bodyPr/>
          <a:lstStyle/>
          <a:p>
            <a:fld id="{6334329A-7ABF-4D93-9273-5F89DF28CB7D}"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smtClean="0"/>
              <a:t>IDS</a:t>
            </a:r>
            <a:r>
              <a:rPr lang="zh-CN" altLang="en-US" smtClean="0"/>
              <a:t>系统原理</a:t>
            </a:r>
            <a:endParaRPr lang="zh-CN" altLang="en-US"/>
          </a:p>
        </p:txBody>
      </p:sp>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攻击的一般</a:t>
            </a:r>
            <a:r>
              <a:rPr lang="zh-CN" altLang="en-US" smtClean="0"/>
              <a:t>过程及目的、内容</a:t>
            </a:r>
            <a:endParaRPr lang="zh-CN" altLang="en-US"/>
          </a:p>
        </p:txBody>
      </p:sp>
      <p:grpSp>
        <p:nvGrpSpPr>
          <p:cNvPr id="51248" name="Group 48"/>
          <p:cNvGrpSpPr/>
          <p:nvPr/>
        </p:nvGrpSpPr>
        <p:grpSpPr bwMode="auto">
          <a:xfrm>
            <a:off x="499864" y="1447800"/>
            <a:ext cx="2111374" cy="4551363"/>
            <a:chOff x="580" y="912"/>
            <a:chExt cx="1330" cy="2867"/>
          </a:xfrm>
        </p:grpSpPr>
        <p:sp>
          <p:nvSpPr>
            <p:cNvPr id="51228" name="Rectangle 28"/>
            <p:cNvSpPr>
              <a:spLocks noChangeArrowheads="1"/>
            </p:cNvSpPr>
            <p:nvPr/>
          </p:nvSpPr>
          <p:spPr bwMode="auto">
            <a:xfrm>
              <a:off x="605" y="1335"/>
              <a:ext cx="1305" cy="705"/>
            </a:xfrm>
            <a:prstGeom prst="rect">
              <a:avLst/>
            </a:prstGeom>
            <a:solidFill>
              <a:schemeClr val="bg2">
                <a:lumMod val="9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4" name="Group 44"/>
            <p:cNvGrpSpPr/>
            <p:nvPr/>
          </p:nvGrpSpPr>
          <p:grpSpPr bwMode="auto">
            <a:xfrm>
              <a:off x="580" y="912"/>
              <a:ext cx="1330" cy="2867"/>
              <a:chOff x="580" y="912"/>
              <a:chExt cx="1330" cy="2867"/>
            </a:xfrm>
          </p:grpSpPr>
          <p:sp>
            <p:nvSpPr>
              <p:cNvPr id="51225" name="Text Box 25"/>
              <p:cNvSpPr txBox="1">
                <a:spLocks noChangeArrowheads="1"/>
              </p:cNvSpPr>
              <p:nvPr/>
            </p:nvSpPr>
            <p:spPr bwMode="auto">
              <a:xfrm>
                <a:off x="580" y="912"/>
                <a:ext cx="13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400" b="1">
                    <a:latin typeface="Times New Roman" pitchFamily="18" charset="0"/>
                    <a:ea typeface="黑体" pitchFamily="49" charset="-122"/>
                  </a:rPr>
                  <a:t>预</a:t>
                </a:r>
                <a:r>
                  <a:rPr kumimoji="1" lang="zh-CN" altLang="en-US" sz="2400" b="1" smtClean="0">
                    <a:latin typeface="Times New Roman" pitchFamily="18" charset="0"/>
                    <a:ea typeface="黑体" pitchFamily="49" charset="-122"/>
                  </a:rPr>
                  <a:t>攻击</a:t>
                </a:r>
                <a:endParaRPr kumimoji="1" lang="zh-CN" altLang="en-US" sz="2400" b="1">
                  <a:latin typeface="Times New Roman" pitchFamily="18" charset="0"/>
                  <a:ea typeface="黑体" pitchFamily="49" charset="-122"/>
                </a:endParaRPr>
              </a:p>
            </p:txBody>
          </p:sp>
          <p:sp>
            <p:nvSpPr>
              <p:cNvPr id="51226" name="Rectangle 26"/>
              <p:cNvSpPr>
                <a:spLocks noChangeArrowheads="1"/>
              </p:cNvSpPr>
              <p:nvPr/>
            </p:nvSpPr>
            <p:spPr bwMode="auto">
              <a:xfrm>
                <a:off x="605" y="2040"/>
                <a:ext cx="1305" cy="1739"/>
              </a:xfrm>
              <a:prstGeom prst="rect">
                <a:avLst/>
              </a:prstGeom>
              <a:solidFill>
                <a:schemeClr val="bg2">
                  <a:lumMod val="9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27" name="Text Box 27"/>
              <p:cNvSpPr txBox="1">
                <a:spLocks noChangeArrowheads="1"/>
              </p:cNvSpPr>
              <p:nvPr/>
            </p:nvSpPr>
            <p:spPr bwMode="auto">
              <a:xfrm>
                <a:off x="652" y="2087"/>
                <a:ext cx="1258" cy="1386"/>
              </a:xfrm>
              <a:prstGeom prst="rect">
                <a:avLst/>
              </a:prstGeom>
              <a:solidFill>
                <a:schemeClr val="bg2">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dirty="0">
                    <a:latin typeface="Times New Roman" pitchFamily="18" charset="0"/>
                  </a:rPr>
                  <a:t>内容：</a:t>
                </a:r>
                <a:endParaRPr kumimoji="1" lang="zh-CN" altLang="en-US" sz="1800" b="1" dirty="0">
                  <a:latin typeface="Times New Roman" pitchFamily="18" charset="0"/>
                </a:endParaRPr>
              </a:p>
              <a:p>
                <a:pPr>
                  <a:spcBef>
                    <a:spcPct val="50000"/>
                  </a:spcBef>
                </a:pPr>
                <a:r>
                  <a:rPr kumimoji="1" lang="zh-CN" altLang="en-US" sz="1600" b="1" dirty="0">
                    <a:latin typeface="楷体_GB2312" pitchFamily="49" charset="-122"/>
                    <a:ea typeface="楷体_GB2312" pitchFamily="49" charset="-122"/>
                  </a:rPr>
                  <a:t>获得域名及</a:t>
                </a:r>
                <a:r>
                  <a:rPr kumimoji="1" lang="en-US" altLang="zh-CN" sz="1600" b="1" dirty="0">
                    <a:latin typeface="楷体_GB2312" pitchFamily="49" charset="-122"/>
                    <a:ea typeface="楷体_GB2312" pitchFamily="49" charset="-122"/>
                  </a:rPr>
                  <a:t>IP</a:t>
                </a:r>
                <a:r>
                  <a:rPr kumimoji="1" lang="zh-CN" altLang="en-US" sz="1600" b="1" dirty="0">
                    <a:latin typeface="楷体_GB2312" pitchFamily="49" charset="-122"/>
                    <a:ea typeface="楷体_GB2312" pitchFamily="49" charset="-122"/>
                  </a:rPr>
                  <a:t>分布</a:t>
                </a:r>
                <a:endParaRPr kumimoji="1" lang="zh-CN" altLang="en-US" sz="1600" b="1" dirty="0">
                  <a:latin typeface="楷体_GB2312" pitchFamily="49" charset="-122"/>
                  <a:ea typeface="楷体_GB2312" pitchFamily="49" charset="-122"/>
                </a:endParaRPr>
              </a:p>
              <a:p>
                <a:pPr>
                  <a:spcBef>
                    <a:spcPct val="50000"/>
                  </a:spcBef>
                </a:pPr>
                <a:r>
                  <a:rPr kumimoji="1" lang="zh-CN" altLang="en-US" sz="1600" b="1" dirty="0">
                    <a:latin typeface="楷体_GB2312" pitchFamily="49" charset="-122"/>
                    <a:ea typeface="楷体_GB2312" pitchFamily="49" charset="-122"/>
                  </a:rPr>
                  <a:t>获得拓扑及</a:t>
                </a:r>
                <a:r>
                  <a:rPr kumimoji="1" lang="en-US" altLang="zh-CN" sz="1600" b="1" dirty="0">
                    <a:latin typeface="楷体_GB2312" pitchFamily="49" charset="-122"/>
                    <a:ea typeface="楷体_GB2312" pitchFamily="49" charset="-122"/>
                  </a:rPr>
                  <a:t>OS</a:t>
                </a:r>
                <a:r>
                  <a:rPr kumimoji="1" lang="zh-CN" altLang="en-US" sz="1600" b="1" dirty="0">
                    <a:latin typeface="楷体_GB2312" pitchFamily="49" charset="-122"/>
                    <a:ea typeface="楷体_GB2312" pitchFamily="49" charset="-122"/>
                  </a:rPr>
                  <a:t>等</a:t>
                </a:r>
                <a:endParaRPr kumimoji="1" lang="zh-CN" altLang="en-US" sz="1600" b="1" dirty="0">
                  <a:latin typeface="楷体_GB2312" pitchFamily="49" charset="-122"/>
                  <a:ea typeface="楷体_GB2312" pitchFamily="49" charset="-122"/>
                </a:endParaRPr>
              </a:p>
              <a:p>
                <a:pPr>
                  <a:spcBef>
                    <a:spcPct val="50000"/>
                  </a:spcBef>
                </a:pPr>
                <a:r>
                  <a:rPr kumimoji="1" lang="zh-CN" altLang="en-US" sz="1600" b="1" dirty="0">
                    <a:latin typeface="楷体_GB2312" pitchFamily="49" charset="-122"/>
                    <a:ea typeface="楷体_GB2312" pitchFamily="49" charset="-122"/>
                  </a:rPr>
                  <a:t>获得端口和服务</a:t>
                </a:r>
                <a:endParaRPr kumimoji="1" lang="zh-CN" altLang="en-US" sz="1600" b="1" dirty="0">
                  <a:latin typeface="楷体_GB2312" pitchFamily="49" charset="-122"/>
                  <a:ea typeface="楷体_GB2312" pitchFamily="49" charset="-122"/>
                </a:endParaRPr>
              </a:p>
              <a:p>
                <a:pPr>
                  <a:spcBef>
                    <a:spcPct val="50000"/>
                  </a:spcBef>
                </a:pPr>
                <a:r>
                  <a:rPr kumimoji="1" lang="zh-CN" altLang="en-US" sz="1600" b="1" dirty="0">
                    <a:latin typeface="楷体_GB2312" pitchFamily="49" charset="-122"/>
                    <a:ea typeface="楷体_GB2312" pitchFamily="49" charset="-122"/>
                  </a:rPr>
                  <a:t>获得应用系统情况</a:t>
                </a:r>
                <a:endParaRPr kumimoji="1" lang="zh-CN" altLang="en-US" sz="1600" b="1" dirty="0">
                  <a:latin typeface="楷体_GB2312" pitchFamily="49" charset="-122"/>
                  <a:ea typeface="楷体_GB2312" pitchFamily="49" charset="-122"/>
                </a:endParaRPr>
              </a:p>
              <a:p>
                <a:pPr>
                  <a:spcBef>
                    <a:spcPct val="50000"/>
                  </a:spcBef>
                </a:pPr>
                <a:r>
                  <a:rPr kumimoji="1" lang="zh-CN" altLang="en-US" sz="1600" b="1" dirty="0">
                    <a:latin typeface="楷体_GB2312" pitchFamily="49" charset="-122"/>
                    <a:ea typeface="楷体_GB2312" pitchFamily="49" charset="-122"/>
                  </a:rPr>
                  <a:t>跟踪新漏洞发布</a:t>
                </a:r>
                <a:endParaRPr kumimoji="1" lang="en-US" altLang="zh-CN" sz="1600" b="1" dirty="0">
                  <a:latin typeface="楷体_GB2312" pitchFamily="49" charset="-122"/>
                  <a:ea typeface="楷体_GB2312" pitchFamily="49" charset="-122"/>
                </a:endParaRPr>
              </a:p>
            </p:txBody>
          </p:sp>
          <p:sp>
            <p:nvSpPr>
              <p:cNvPr id="51229" name="Text Box 29"/>
              <p:cNvSpPr txBox="1">
                <a:spLocks noChangeArrowheads="1"/>
              </p:cNvSpPr>
              <p:nvPr/>
            </p:nvSpPr>
            <p:spPr bwMode="auto">
              <a:xfrm>
                <a:off x="65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endParaRPr kumimoji="1" lang="zh-CN" altLang="en-US" sz="1800" b="1">
                  <a:latin typeface="Times New Roman" pitchFamily="18" charset="0"/>
                </a:endParaRPr>
              </a:p>
              <a:p>
                <a:pPr>
                  <a:spcBef>
                    <a:spcPct val="50000"/>
                  </a:spcBef>
                </a:pPr>
                <a:r>
                  <a:rPr kumimoji="1" lang="zh-CN" altLang="en-US" sz="1600" b="1">
                    <a:latin typeface="Times New Roman" pitchFamily="18" charset="0"/>
                    <a:ea typeface="楷体_GB2312" pitchFamily="49" charset="-122"/>
                  </a:rPr>
                  <a:t>收集信息</a:t>
                </a:r>
                <a:r>
                  <a:rPr kumimoji="1" lang="zh-CN" altLang="en-US" sz="1600" b="1" smtClean="0">
                    <a:latin typeface="Times New Roman" pitchFamily="18" charset="0"/>
                    <a:ea typeface="楷体_GB2312" pitchFamily="49" charset="-122"/>
                  </a:rPr>
                  <a:t>，攻击</a:t>
                </a:r>
                <a:r>
                  <a:rPr kumimoji="1" lang="zh-CN" altLang="en-US" sz="1600" b="1">
                    <a:latin typeface="Times New Roman" pitchFamily="18" charset="0"/>
                    <a:ea typeface="楷体_GB2312" pitchFamily="49" charset="-122"/>
                  </a:rPr>
                  <a:t>决策</a:t>
                </a:r>
                <a:endParaRPr kumimoji="1" lang="zh-CN" altLang="en-US" sz="1600" b="1">
                  <a:latin typeface="Times New Roman" pitchFamily="18" charset="0"/>
                  <a:ea typeface="楷体_GB2312" pitchFamily="49" charset="-122"/>
                </a:endParaRPr>
              </a:p>
            </p:txBody>
          </p:sp>
        </p:grpSp>
      </p:grpSp>
      <p:grpSp>
        <p:nvGrpSpPr>
          <p:cNvPr id="51245" name="Group 45"/>
          <p:cNvGrpSpPr/>
          <p:nvPr/>
        </p:nvGrpSpPr>
        <p:grpSpPr bwMode="auto">
          <a:xfrm>
            <a:off x="3571677" y="1447800"/>
            <a:ext cx="2071687" cy="4551363"/>
            <a:chOff x="2515" y="912"/>
            <a:chExt cx="1305" cy="2867"/>
          </a:xfrm>
        </p:grpSpPr>
        <p:sp>
          <p:nvSpPr>
            <p:cNvPr id="51231" name="Text Box 31"/>
            <p:cNvSpPr txBox="1">
              <a:spLocks noChangeArrowheads="1"/>
            </p:cNvSpPr>
            <p:nvPr/>
          </p:nvSpPr>
          <p:spPr bwMode="auto">
            <a:xfrm>
              <a:off x="270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smtClean="0">
                  <a:latin typeface="Times New Roman" pitchFamily="18" charset="0"/>
                  <a:ea typeface="黑体" pitchFamily="49" charset="-122"/>
                </a:rPr>
                <a:t>攻击</a:t>
              </a:r>
              <a:endParaRPr kumimoji="1" lang="zh-CN" altLang="en-US" sz="2400" b="1">
                <a:latin typeface="Times New Roman" pitchFamily="18" charset="0"/>
                <a:ea typeface="黑体" pitchFamily="49" charset="-122"/>
              </a:endParaRPr>
            </a:p>
          </p:txBody>
        </p:sp>
        <p:sp>
          <p:nvSpPr>
            <p:cNvPr id="51232" name="Rectangle 32"/>
            <p:cNvSpPr>
              <a:spLocks noChangeArrowheads="1"/>
            </p:cNvSpPr>
            <p:nvPr/>
          </p:nvSpPr>
          <p:spPr bwMode="auto">
            <a:xfrm>
              <a:off x="2515" y="2040"/>
              <a:ext cx="1305" cy="1739"/>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3" name="Text Box 33"/>
            <p:cNvSpPr txBox="1">
              <a:spLocks noChangeArrowheads="1"/>
            </p:cNvSpPr>
            <p:nvPr/>
          </p:nvSpPr>
          <p:spPr bwMode="auto">
            <a:xfrm>
              <a:off x="2562" y="2087"/>
              <a:ext cx="1258" cy="138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endParaRPr kumimoji="1" lang="zh-CN" altLang="en-US" sz="1800" b="1">
                <a:latin typeface="Times New Roman" pitchFamily="18" charset="0"/>
              </a:endParaRPr>
            </a:p>
            <a:p>
              <a:pPr>
                <a:spcBef>
                  <a:spcPct val="50000"/>
                </a:spcBef>
              </a:pPr>
              <a:r>
                <a:rPr kumimoji="1" lang="zh-CN" altLang="en-US" sz="1600" b="1">
                  <a:latin typeface="楷体_GB2312" pitchFamily="49" charset="-122"/>
                  <a:ea typeface="楷体_GB2312" pitchFamily="49" charset="-122"/>
                </a:rPr>
                <a:t>获得远程权限</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进入远程系统</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提升本地权限</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进一步扩展权限</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进行实质性操作</a:t>
              </a:r>
              <a:endParaRPr kumimoji="1" lang="zh-CN" altLang="en-US" sz="1600" b="1">
                <a:latin typeface="楷体_GB2312" pitchFamily="49" charset="-122"/>
                <a:ea typeface="楷体_GB2312" pitchFamily="49" charset="-122"/>
              </a:endParaRPr>
            </a:p>
          </p:txBody>
        </p:sp>
        <p:sp>
          <p:nvSpPr>
            <p:cNvPr id="51234" name="Rectangle 34"/>
            <p:cNvSpPr>
              <a:spLocks noChangeArrowheads="1"/>
            </p:cNvSpPr>
            <p:nvPr/>
          </p:nvSpPr>
          <p:spPr bwMode="auto">
            <a:xfrm>
              <a:off x="2515" y="1335"/>
              <a:ext cx="1305" cy="705"/>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5" name="Text Box 35"/>
            <p:cNvSpPr txBox="1">
              <a:spLocks noChangeArrowheads="1"/>
            </p:cNvSpPr>
            <p:nvPr/>
          </p:nvSpPr>
          <p:spPr bwMode="auto">
            <a:xfrm>
              <a:off x="2562" y="1382"/>
              <a:ext cx="1258" cy="61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endParaRPr kumimoji="1" lang="zh-CN" altLang="en-US" sz="1800" b="1">
                <a:latin typeface="Times New Roman" pitchFamily="18" charset="0"/>
              </a:endParaRPr>
            </a:p>
            <a:p>
              <a:pPr>
                <a:spcBef>
                  <a:spcPct val="50000"/>
                </a:spcBef>
              </a:pPr>
              <a:r>
                <a:rPr lang="zh-CN" altLang="en-US" sz="1600" b="1">
                  <a:latin typeface="楷体_GB2312" pitchFamily="49" charset="-122"/>
                  <a:ea typeface="楷体_GB2312" pitchFamily="49" charset="-122"/>
                </a:rPr>
                <a:t>实施</a:t>
              </a:r>
              <a:r>
                <a:rPr kumimoji="1" lang="zh-CN" altLang="en-US" sz="1600" b="1" smtClean="0">
                  <a:latin typeface="楷体_GB2312" pitchFamily="49" charset="-122"/>
                  <a:ea typeface="楷体_GB2312" pitchFamily="49" charset="-122"/>
                </a:rPr>
                <a:t>攻击</a:t>
              </a:r>
              <a:r>
                <a:rPr kumimoji="1" lang="zh-CN" altLang="en-US" sz="1600" b="1">
                  <a:latin typeface="楷体_GB2312" pitchFamily="49" charset="-122"/>
                  <a:ea typeface="楷体_GB2312" pitchFamily="49" charset="-122"/>
                </a:rPr>
                <a:t>，获得</a:t>
              </a:r>
              <a:r>
                <a:rPr kumimoji="1" lang="zh-CN" altLang="en-US" sz="1600" b="1" smtClean="0">
                  <a:latin typeface="楷体_GB2312" pitchFamily="49" charset="-122"/>
                  <a:ea typeface="楷体_GB2312" pitchFamily="49" charset="-122"/>
                </a:rPr>
                <a:t>系统一定</a:t>
              </a:r>
              <a:r>
                <a:rPr kumimoji="1" lang="zh-CN" altLang="en-US" sz="1600" b="1">
                  <a:latin typeface="楷体_GB2312" pitchFamily="49" charset="-122"/>
                  <a:ea typeface="楷体_GB2312" pitchFamily="49" charset="-122"/>
                </a:rPr>
                <a:t>权限</a:t>
              </a:r>
              <a:endParaRPr kumimoji="1" lang="zh-CN" altLang="en-US" sz="1600" b="1">
                <a:latin typeface="楷体_GB2312" pitchFamily="49" charset="-122"/>
                <a:ea typeface="楷体_GB2312" pitchFamily="49" charset="-122"/>
              </a:endParaRPr>
            </a:p>
          </p:txBody>
        </p:sp>
      </p:grpSp>
      <p:sp>
        <p:nvSpPr>
          <p:cNvPr id="51236" name="AutoShape 36"/>
          <p:cNvSpPr>
            <a:spLocks noChangeArrowheads="1"/>
          </p:cNvSpPr>
          <p:nvPr/>
        </p:nvSpPr>
        <p:spPr bwMode="auto">
          <a:xfrm>
            <a:off x="2758877"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6699"/>
              </a:solidFill>
            </a:endParaRPr>
          </a:p>
        </p:txBody>
      </p:sp>
      <p:grpSp>
        <p:nvGrpSpPr>
          <p:cNvPr id="51247" name="Group 47"/>
          <p:cNvGrpSpPr/>
          <p:nvPr/>
        </p:nvGrpSpPr>
        <p:grpSpPr bwMode="auto">
          <a:xfrm>
            <a:off x="6549829" y="1447800"/>
            <a:ext cx="2165350" cy="4551363"/>
            <a:chOff x="4391" y="912"/>
            <a:chExt cx="1364" cy="2867"/>
          </a:xfrm>
        </p:grpSpPr>
        <p:sp>
          <p:nvSpPr>
            <p:cNvPr id="51241" name="Rectangle 41"/>
            <p:cNvSpPr>
              <a:spLocks noChangeArrowheads="1"/>
            </p:cNvSpPr>
            <p:nvPr/>
          </p:nvSpPr>
          <p:spPr bwMode="auto">
            <a:xfrm>
              <a:off x="4425" y="1335"/>
              <a:ext cx="1305" cy="705"/>
            </a:xfrm>
            <a:prstGeom prst="rect">
              <a:avLst/>
            </a:prstGeom>
            <a:solidFill>
              <a:schemeClr val="accent4">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6" name="Group 46"/>
            <p:cNvGrpSpPr/>
            <p:nvPr/>
          </p:nvGrpSpPr>
          <p:grpSpPr bwMode="auto">
            <a:xfrm>
              <a:off x="4391" y="912"/>
              <a:ext cx="1364" cy="2867"/>
              <a:chOff x="4391" y="912"/>
              <a:chExt cx="1364" cy="2867"/>
            </a:xfrm>
          </p:grpSpPr>
          <p:sp>
            <p:nvSpPr>
              <p:cNvPr id="51238" name="Text Box 38"/>
              <p:cNvSpPr txBox="1">
                <a:spLocks noChangeArrowheads="1"/>
              </p:cNvSpPr>
              <p:nvPr/>
            </p:nvSpPr>
            <p:spPr bwMode="auto">
              <a:xfrm>
                <a:off x="4391" y="912"/>
                <a:ext cx="1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b="1">
                    <a:latin typeface="Times New Roman" pitchFamily="18" charset="0"/>
                    <a:ea typeface="黑体" pitchFamily="49" charset="-122"/>
                  </a:rPr>
                  <a:t>攻击后</a:t>
                </a:r>
                <a:endParaRPr kumimoji="1" lang="zh-CN" altLang="en-US" sz="2400" b="1">
                  <a:latin typeface="Times New Roman" pitchFamily="18" charset="0"/>
                  <a:ea typeface="黑体" pitchFamily="49" charset="-122"/>
                </a:endParaRPr>
              </a:p>
            </p:txBody>
          </p:sp>
          <p:sp>
            <p:nvSpPr>
              <p:cNvPr id="51239" name="Rectangle 39"/>
              <p:cNvSpPr>
                <a:spLocks noChangeArrowheads="1"/>
              </p:cNvSpPr>
              <p:nvPr/>
            </p:nvSpPr>
            <p:spPr bwMode="auto">
              <a:xfrm>
                <a:off x="4425" y="2040"/>
                <a:ext cx="1305" cy="1739"/>
              </a:xfrm>
              <a:prstGeom prst="rect">
                <a:avLst/>
              </a:prstGeom>
              <a:solidFill>
                <a:schemeClr val="accent4">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40" name="Text Box 40"/>
              <p:cNvSpPr txBox="1">
                <a:spLocks noChangeArrowheads="1"/>
              </p:cNvSpPr>
              <p:nvPr/>
            </p:nvSpPr>
            <p:spPr bwMode="auto">
              <a:xfrm>
                <a:off x="4472" y="2087"/>
                <a:ext cx="1258"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endParaRPr kumimoji="1" lang="zh-CN" altLang="en-US" sz="1800" b="1">
                  <a:latin typeface="Times New Roman" pitchFamily="18" charset="0"/>
                </a:endParaRPr>
              </a:p>
              <a:p>
                <a:pPr>
                  <a:spcBef>
                    <a:spcPct val="50000"/>
                  </a:spcBef>
                </a:pPr>
                <a:r>
                  <a:rPr kumimoji="1" lang="zh-CN" altLang="en-US" sz="1600" b="1">
                    <a:latin typeface="楷体_GB2312" pitchFamily="49" charset="-122"/>
                    <a:ea typeface="楷体_GB2312" pitchFamily="49" charset="-122"/>
                  </a:rPr>
                  <a:t>植入后门木马</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删除日志</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修补明显的漏洞</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进一步渗透扩展</a:t>
                </a:r>
                <a:endParaRPr kumimoji="1" lang="zh-CN" altLang="en-US" sz="1600" b="1">
                  <a:latin typeface="楷体_GB2312" pitchFamily="49" charset="-122"/>
                  <a:ea typeface="楷体_GB2312" pitchFamily="49" charset="-122"/>
                </a:endParaRPr>
              </a:p>
            </p:txBody>
          </p:sp>
          <p:sp>
            <p:nvSpPr>
              <p:cNvPr id="51242" name="Text Box 42"/>
              <p:cNvSpPr txBox="1">
                <a:spLocks noChangeArrowheads="1"/>
              </p:cNvSpPr>
              <p:nvPr/>
            </p:nvSpPr>
            <p:spPr bwMode="auto">
              <a:xfrm>
                <a:off x="447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endParaRPr kumimoji="1" lang="zh-CN" altLang="en-US" sz="1800" b="1">
                  <a:latin typeface="Times New Roman" pitchFamily="18" charset="0"/>
                </a:endParaRPr>
              </a:p>
              <a:p>
                <a:pPr>
                  <a:spcBef>
                    <a:spcPct val="50000"/>
                  </a:spcBef>
                </a:pPr>
                <a:r>
                  <a:rPr kumimoji="1" lang="zh-CN" altLang="en-US" sz="1600" b="1">
                    <a:latin typeface="楷体_GB2312" pitchFamily="49" charset="-122"/>
                    <a:ea typeface="楷体_GB2312" pitchFamily="49" charset="-122"/>
                  </a:rPr>
                  <a:t>消除痕迹，长期维持</a:t>
                </a:r>
                <a:r>
                  <a:rPr kumimoji="1" lang="zh-CN" altLang="en-US" sz="1600" b="1" smtClean="0">
                    <a:latin typeface="楷体_GB2312" pitchFamily="49" charset="-122"/>
                    <a:ea typeface="楷体_GB2312" pitchFamily="49" charset="-122"/>
                  </a:rPr>
                  <a:t>一定权限</a:t>
                </a:r>
                <a:endParaRPr kumimoji="1" lang="zh-CN" altLang="en-US" sz="1600" b="1">
                  <a:latin typeface="楷体_GB2312" pitchFamily="49" charset="-122"/>
                  <a:ea typeface="楷体_GB2312" pitchFamily="49" charset="-122"/>
                </a:endParaRPr>
              </a:p>
            </p:txBody>
          </p:sp>
        </p:grpSp>
      </p:grpSp>
      <p:sp>
        <p:nvSpPr>
          <p:cNvPr id="51243" name="AutoShape 43"/>
          <p:cNvSpPr>
            <a:spLocks noChangeArrowheads="1"/>
          </p:cNvSpPr>
          <p:nvPr/>
        </p:nvSpPr>
        <p:spPr bwMode="auto">
          <a:xfrm>
            <a:off x="5791002"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圆角矩形标注 3"/>
          <p:cNvSpPr/>
          <p:nvPr/>
        </p:nvSpPr>
        <p:spPr>
          <a:xfrm>
            <a:off x="2526259" y="4413250"/>
            <a:ext cx="1008112" cy="671512"/>
          </a:xfrm>
          <a:prstGeom prst="wedgeRoundRectCallout">
            <a:avLst>
              <a:gd name="adj1" fmla="val -66185"/>
              <a:gd name="adj2" fmla="val -9027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目标导向</a:t>
            </a:r>
            <a:endParaRPr lang="zh-CN" altLang="en-US" sz="2000" dirty="0">
              <a:solidFill>
                <a:srgbClr val="FF0000"/>
              </a:solidFill>
            </a:endParaRPr>
          </a:p>
        </p:txBody>
      </p:sp>
      <p:sp>
        <p:nvSpPr>
          <p:cNvPr id="28" name="圆角矩形标注 27"/>
          <p:cNvSpPr/>
          <p:nvPr/>
        </p:nvSpPr>
        <p:spPr>
          <a:xfrm>
            <a:off x="2430526" y="5694092"/>
            <a:ext cx="1008112" cy="671512"/>
          </a:xfrm>
          <a:prstGeom prst="wedgeRoundRectCallout">
            <a:avLst>
              <a:gd name="adj1" fmla="val -66185"/>
              <a:gd name="adj2" fmla="val -9027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漏洞导向</a:t>
            </a:r>
            <a:endParaRPr lang="zh-CN" altLang="en-US" sz="2000" dirty="0">
              <a:solidFill>
                <a:srgbClr val="FF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1248"/>
                                        </p:tgtEl>
                                        <p:attrNameLst>
                                          <p:attrName>style.visibility</p:attrName>
                                        </p:attrNameLst>
                                      </p:cBhvr>
                                      <p:to>
                                        <p:strVal val="visible"/>
                                      </p:to>
                                    </p:set>
                                    <p:animEffect transition="in" filter="blinds(vertical)">
                                      <p:cBhvr>
                                        <p:cTn id="7" dur="500"/>
                                        <p:tgtEl>
                                          <p:spTgt spid="512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1236"/>
                                        </p:tgtEl>
                                        <p:attrNameLst>
                                          <p:attrName>style.visibility</p:attrName>
                                        </p:attrNameLst>
                                      </p:cBhvr>
                                      <p:to>
                                        <p:strVal val="visible"/>
                                      </p:to>
                                    </p:set>
                                    <p:anim calcmode="lin" valueType="num">
                                      <p:cBhvr additive="base">
                                        <p:cTn id="12" dur="500" fill="hold"/>
                                        <p:tgtEl>
                                          <p:spTgt spid="51236"/>
                                        </p:tgtEl>
                                        <p:attrNameLst>
                                          <p:attrName>ppt_x</p:attrName>
                                        </p:attrNameLst>
                                      </p:cBhvr>
                                      <p:tavLst>
                                        <p:tav tm="0">
                                          <p:val>
                                            <p:strVal val="0-#ppt_w/2"/>
                                          </p:val>
                                        </p:tav>
                                        <p:tav tm="100000">
                                          <p:val>
                                            <p:strVal val="#ppt_x"/>
                                          </p:val>
                                        </p:tav>
                                      </p:tavLst>
                                    </p:anim>
                                    <p:anim calcmode="lin" valueType="num">
                                      <p:cBhvr additive="base">
                                        <p:cTn id="13" dur="500" fill="hold"/>
                                        <p:tgtEl>
                                          <p:spTgt spid="5123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51245"/>
                                        </p:tgtEl>
                                        <p:attrNameLst>
                                          <p:attrName>style.visibility</p:attrName>
                                        </p:attrNameLst>
                                      </p:cBhvr>
                                      <p:to>
                                        <p:strVal val="visible"/>
                                      </p:to>
                                    </p:set>
                                    <p:anim calcmode="lin" valueType="num">
                                      <p:cBhvr additive="base">
                                        <p:cTn id="18" dur="500" fill="hold"/>
                                        <p:tgtEl>
                                          <p:spTgt spid="51245"/>
                                        </p:tgtEl>
                                        <p:attrNameLst>
                                          <p:attrName>ppt_x</p:attrName>
                                        </p:attrNameLst>
                                      </p:cBhvr>
                                      <p:tavLst>
                                        <p:tav tm="0">
                                          <p:val>
                                            <p:strVal val="#ppt_x"/>
                                          </p:val>
                                        </p:tav>
                                        <p:tav tm="100000">
                                          <p:val>
                                            <p:strVal val="#ppt_x"/>
                                          </p:val>
                                        </p:tav>
                                      </p:tavLst>
                                    </p:anim>
                                    <p:anim calcmode="lin" valueType="num">
                                      <p:cBhvr additive="base">
                                        <p:cTn id="19" dur="500" fill="hold"/>
                                        <p:tgtEl>
                                          <p:spTgt spid="51245"/>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1243"/>
                                        </p:tgtEl>
                                        <p:attrNameLst>
                                          <p:attrName>style.visibility</p:attrName>
                                        </p:attrNameLst>
                                      </p:cBhvr>
                                      <p:to>
                                        <p:strVal val="visible"/>
                                      </p:to>
                                    </p:set>
                                    <p:anim calcmode="lin" valueType="num">
                                      <p:cBhvr additive="base">
                                        <p:cTn id="24" dur="500" fill="hold"/>
                                        <p:tgtEl>
                                          <p:spTgt spid="51243"/>
                                        </p:tgtEl>
                                        <p:attrNameLst>
                                          <p:attrName>ppt_x</p:attrName>
                                        </p:attrNameLst>
                                      </p:cBhvr>
                                      <p:tavLst>
                                        <p:tav tm="0">
                                          <p:val>
                                            <p:strVal val="0-#ppt_w/2"/>
                                          </p:val>
                                        </p:tav>
                                        <p:tav tm="100000">
                                          <p:val>
                                            <p:strVal val="#ppt_x"/>
                                          </p:val>
                                        </p:tav>
                                      </p:tavLst>
                                    </p:anim>
                                    <p:anim calcmode="lin" valueType="num">
                                      <p:cBhvr additive="base">
                                        <p:cTn id="25" dur="500" fill="hold"/>
                                        <p:tgtEl>
                                          <p:spTgt spid="5124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51247"/>
                                        </p:tgtEl>
                                        <p:attrNameLst>
                                          <p:attrName>style.visibility</p:attrName>
                                        </p:attrNameLst>
                                      </p:cBhvr>
                                      <p:to>
                                        <p:strVal val="visible"/>
                                      </p:to>
                                    </p:set>
                                    <p:anim calcmode="lin" valueType="num">
                                      <p:cBhvr additive="base">
                                        <p:cTn id="30" dur="500" fill="hold"/>
                                        <p:tgtEl>
                                          <p:spTgt spid="51247"/>
                                        </p:tgtEl>
                                        <p:attrNameLst>
                                          <p:attrName>ppt_x</p:attrName>
                                        </p:attrNameLst>
                                      </p:cBhvr>
                                      <p:tavLst>
                                        <p:tav tm="0">
                                          <p:val>
                                            <p:strVal val="1+#ppt_w/2"/>
                                          </p:val>
                                        </p:tav>
                                        <p:tav tm="100000">
                                          <p:val>
                                            <p:strVal val="#ppt_x"/>
                                          </p:val>
                                        </p:tav>
                                      </p:tavLst>
                                    </p:anim>
                                    <p:anim calcmode="lin" valueType="num">
                                      <p:cBhvr additive="base">
                                        <p:cTn id="31" dur="500" fill="hold"/>
                                        <p:tgtEl>
                                          <p:spTgt spid="5124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6" grpId="0" animBg="1"/>
      <p:bldP spid="51243" grpId="0" animBg="1"/>
      <p:bldP spid="4" grpId="0" animBg="1"/>
      <p:bldP spid="28"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smtClean="0"/>
              <a:t>IDS</a:t>
            </a:r>
            <a:r>
              <a:rPr lang="zh-CN" altLang="en-US" smtClean="0"/>
              <a:t>系统原理</a:t>
            </a:r>
            <a:endParaRPr lang="zh-CN" altLang="en-US"/>
          </a:p>
        </p:txBody>
      </p:sp>
    </p:spTree>
  </p:cSld>
  <p:clrMapOvr>
    <a:masterClrMapping/>
  </p:clrMapOvr>
  <p:transition spd="slow">
    <p:pull/>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smtClean="0"/>
              <a:t>入侵检测系统包括三个功能部件</a:t>
            </a:r>
            <a:endParaRPr lang="zh-CN" altLang="en-US" smtClean="0"/>
          </a:p>
          <a:p>
            <a:pPr lvl="1"/>
            <a:r>
              <a:rPr lang="zh-CN" altLang="en-US" smtClean="0"/>
              <a:t>信息收集</a:t>
            </a:r>
            <a:endParaRPr lang="zh-CN" altLang="en-US" smtClean="0"/>
          </a:p>
          <a:p>
            <a:pPr lvl="1"/>
            <a:r>
              <a:rPr lang="zh-CN" altLang="en-US" smtClean="0"/>
              <a:t>信息分析</a:t>
            </a:r>
            <a:endParaRPr lang="zh-CN" altLang="en-US" smtClean="0"/>
          </a:p>
          <a:p>
            <a:pPr lvl="1"/>
            <a:r>
              <a:rPr lang="zh-CN" altLang="en-US" smtClean="0"/>
              <a:t>结果处理</a:t>
            </a:r>
            <a:endParaRPr lang="zh-CN" altLang="en-US"/>
          </a:p>
        </p:txBody>
      </p:sp>
      <p:sp>
        <p:nvSpPr>
          <p:cNvPr id="102402" name="Rectangle 2"/>
          <p:cNvSpPr>
            <a:spLocks noGrp="1" noChangeArrowheads="1"/>
          </p:cNvSpPr>
          <p:nvPr>
            <p:ph type="title"/>
          </p:nvPr>
        </p:nvSpPr>
        <p:spPr/>
        <p:txBody>
          <a:bodyPr/>
          <a:lstStyle/>
          <a:p>
            <a:r>
              <a:rPr lang="en-US" altLang="zh-CN" smtClean="0"/>
              <a:t>IDS</a:t>
            </a:r>
            <a:r>
              <a:rPr lang="zh-CN" altLang="en-US" smtClean="0"/>
              <a:t>基本结构</a:t>
            </a:r>
            <a:endParaRPr lang="zh-CN" altLang="en-US"/>
          </a:p>
        </p:txBody>
      </p:sp>
    </p:spTree>
  </p:cSld>
  <p:clrMapOvr>
    <a:masterClrMapping/>
  </p:clrMapOvr>
  <p:transition spd="slow">
    <p:pull/>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mtClean="0"/>
              <a:t>系统或网络的日志文件</a:t>
            </a:r>
            <a:endParaRPr lang="zh-CN" altLang="en-US" smtClean="0"/>
          </a:p>
          <a:p>
            <a:r>
              <a:rPr lang="zh-CN" altLang="en-US" smtClean="0"/>
              <a:t>网络流量</a:t>
            </a:r>
            <a:endParaRPr lang="zh-CN" altLang="en-US" smtClean="0"/>
          </a:p>
          <a:p>
            <a:r>
              <a:rPr lang="zh-CN" altLang="en-US" smtClean="0"/>
              <a:t>系统目录和文件的异常变化</a:t>
            </a:r>
            <a:endParaRPr lang="zh-CN" altLang="en-US" smtClean="0"/>
          </a:p>
          <a:p>
            <a:r>
              <a:rPr lang="zh-CN" altLang="en-US" smtClean="0"/>
              <a:t>程序执行中的异常行为</a:t>
            </a:r>
            <a:endParaRPr lang="zh-CN" altLang="en-US"/>
          </a:p>
        </p:txBody>
      </p:sp>
      <p:sp>
        <p:nvSpPr>
          <p:cNvPr id="104450" name="Rectangle 2"/>
          <p:cNvSpPr>
            <a:spLocks noGrp="1" noChangeArrowheads="1"/>
          </p:cNvSpPr>
          <p:nvPr>
            <p:ph type="title"/>
          </p:nvPr>
        </p:nvSpPr>
        <p:spPr/>
        <p:txBody>
          <a:bodyPr/>
          <a:lstStyle/>
          <a:p>
            <a:r>
              <a:rPr lang="zh-CN" altLang="en-US" smtClean="0"/>
              <a:t>信息收集的来源</a:t>
            </a:r>
            <a:endParaRPr lang="zh-CN" altLang="en-US"/>
          </a:p>
        </p:txBody>
      </p:sp>
    </p:spTree>
  </p:cSld>
  <p:clrMapOvr>
    <a:masterClrMapping/>
  </p:clrMapOvr>
  <p:transition spd="slow">
    <p:pull/>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r>
              <a:rPr lang="en-US" altLang="zh-CN" smtClean="0"/>
              <a:t> </a:t>
            </a:r>
            <a:r>
              <a:rPr lang="zh-CN" altLang="en-US"/>
              <a:t>误用检测（模式匹配）</a:t>
            </a:r>
            <a:endParaRPr lang="zh-CN" altLang="en-US" smtClean="0"/>
          </a:p>
          <a:p>
            <a:r>
              <a:rPr lang="zh-CN" altLang="en-US" smtClean="0"/>
              <a:t> 统计分析（异常检测）</a:t>
            </a:r>
            <a:endParaRPr lang="zh-CN" altLang="en-US" smtClean="0"/>
          </a:p>
          <a:p>
            <a:r>
              <a:rPr lang="zh-CN" altLang="en-US" smtClean="0"/>
              <a:t> 完整性分析</a:t>
            </a:r>
            <a:endParaRPr lang="zh-CN" altLang="en-US" smtClean="0"/>
          </a:p>
          <a:p>
            <a:endParaRPr lang="en-US" altLang="zh-CN" dirty="0"/>
          </a:p>
        </p:txBody>
      </p:sp>
      <p:sp>
        <p:nvSpPr>
          <p:cNvPr id="107522" name="Rectangle 2"/>
          <p:cNvSpPr>
            <a:spLocks noGrp="1" noChangeArrowheads="1"/>
          </p:cNvSpPr>
          <p:nvPr>
            <p:ph type="title"/>
          </p:nvPr>
        </p:nvSpPr>
        <p:spPr/>
        <p:txBody>
          <a:bodyPr/>
          <a:lstStyle/>
          <a:p>
            <a:r>
              <a:rPr lang="zh-CN" altLang="en-US" smtClean="0"/>
              <a:t>信息分析</a:t>
            </a:r>
            <a:r>
              <a:rPr lang="zh-CN" altLang="en-US"/>
              <a:t>方法</a:t>
            </a:r>
            <a:endParaRPr lang="zh-CN" altLang="en-US"/>
          </a:p>
        </p:txBody>
      </p:sp>
    </p:spTree>
  </p:cSld>
  <p:clrMapOvr>
    <a:masterClrMapping/>
  </p:clrMapOvr>
  <p:transition spd="slow">
    <p:pull/>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1027"/>
          <p:cNvSpPr>
            <a:spLocks noGrp="1" noChangeArrowheads="1"/>
          </p:cNvSpPr>
          <p:nvPr>
            <p:ph idx="1"/>
          </p:nvPr>
        </p:nvSpPr>
        <p:spPr/>
        <p:txBody>
          <a:bodyPr/>
          <a:lstStyle/>
          <a:p>
            <a:r>
              <a:rPr lang="zh-CN" altLang="en-US" smtClean="0"/>
              <a:t>误报</a:t>
            </a:r>
            <a:r>
              <a:rPr lang="en-US" altLang="zh-CN" smtClean="0"/>
              <a:t>(false positive)</a:t>
            </a:r>
            <a:r>
              <a:rPr lang="zh-CN" altLang="en-US" smtClean="0"/>
              <a:t>：</a:t>
            </a:r>
            <a:endParaRPr lang="en-US" altLang="zh-CN" smtClean="0"/>
          </a:p>
          <a:p>
            <a:pPr lvl="1"/>
            <a:r>
              <a:rPr lang="zh-CN" altLang="en-US" smtClean="0"/>
              <a:t>错误将正（异）常活动定义为入侵</a:t>
            </a:r>
            <a:endParaRPr lang="zh-CN" altLang="en-US" smtClean="0"/>
          </a:p>
          <a:p>
            <a:r>
              <a:rPr lang="zh-CN" altLang="en-US" smtClean="0"/>
              <a:t>漏报</a:t>
            </a:r>
            <a:r>
              <a:rPr lang="en-US" altLang="zh-CN" smtClean="0"/>
              <a:t>(false negative)</a:t>
            </a:r>
            <a:r>
              <a:rPr lang="zh-CN" altLang="en-US" smtClean="0"/>
              <a:t>：</a:t>
            </a:r>
            <a:endParaRPr lang="en-US" altLang="zh-CN" smtClean="0"/>
          </a:p>
          <a:p>
            <a:pPr lvl="1"/>
            <a:r>
              <a:rPr lang="zh-CN" altLang="en-US" smtClean="0"/>
              <a:t>未能检测出入侵行为</a:t>
            </a:r>
            <a:endParaRPr lang="zh-CN" altLang="en-US"/>
          </a:p>
        </p:txBody>
      </p:sp>
      <p:sp>
        <p:nvSpPr>
          <p:cNvPr id="277506" name="Rectangle 1026"/>
          <p:cNvSpPr>
            <a:spLocks noGrp="1" noChangeArrowheads="1"/>
          </p:cNvSpPr>
          <p:nvPr>
            <p:ph type="title"/>
          </p:nvPr>
        </p:nvSpPr>
        <p:spPr/>
        <p:txBody>
          <a:bodyPr/>
          <a:lstStyle/>
          <a:p>
            <a:r>
              <a:rPr lang="zh-CN" altLang="en-US" smtClean="0"/>
              <a:t>入侵检测性能关键参数</a:t>
            </a:r>
            <a:endParaRPr lang="zh-CN" altLang="en-US"/>
          </a:p>
        </p:txBody>
      </p:sp>
      <p:sp>
        <p:nvSpPr>
          <p:cNvPr id="5" name="灯片编号占位符 5"/>
          <p:cNvSpPr>
            <a:spLocks noGrp="1"/>
          </p:cNvSpPr>
          <p:nvPr>
            <p:ph type="sldNum" sz="quarter" idx="4294967295"/>
          </p:nvPr>
        </p:nvSpPr>
        <p:spPr/>
        <p:txBody>
          <a:bodyPr/>
          <a:lstStyle/>
          <a:p>
            <a:fld id="{C984D5C8-C95D-45B4-9031-C63D2C97D408}"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normAutofit fontScale="92500"/>
          </a:bodyPr>
          <a:lstStyle/>
          <a:p>
            <a:r>
              <a:rPr lang="zh-CN" altLang="en-US"/>
              <a:t>误用检测模型（</a:t>
            </a:r>
            <a:r>
              <a:rPr lang="en-US" altLang="zh-CN"/>
              <a:t>Misuse </a:t>
            </a:r>
            <a:r>
              <a:rPr lang="en-US" altLang="zh-CN" smtClean="0"/>
              <a:t>Detection</a:t>
            </a:r>
            <a:r>
              <a:rPr lang="zh-CN" altLang="en-US" smtClean="0"/>
              <a:t>）</a:t>
            </a:r>
            <a:r>
              <a:rPr lang="zh-CN" altLang="en-US"/>
              <a:t>：</a:t>
            </a:r>
            <a:endParaRPr lang="en-US" altLang="zh-CN"/>
          </a:p>
          <a:p>
            <a:pPr lvl="1"/>
            <a:r>
              <a:rPr lang="zh-CN" altLang="en-US"/>
              <a:t>收集非正常操作的行为特征，建立（入侵或攻击）特征</a:t>
            </a:r>
            <a:r>
              <a:rPr lang="zh-CN" altLang="en-US" smtClean="0"/>
              <a:t>库（</a:t>
            </a:r>
            <a:r>
              <a:rPr lang="zh-CN" altLang="en-US" smtClean="0">
                <a:solidFill>
                  <a:srgbClr val="FF0000"/>
                </a:solidFill>
              </a:rPr>
              <a:t>误用</a:t>
            </a:r>
            <a:r>
              <a:rPr lang="zh-CN" altLang="en-US">
                <a:solidFill>
                  <a:srgbClr val="FF0000"/>
                </a:solidFill>
              </a:rPr>
              <a:t>模式</a:t>
            </a:r>
            <a:r>
              <a:rPr lang="zh-CN" altLang="en-US" smtClean="0">
                <a:solidFill>
                  <a:srgbClr val="FF0000"/>
                </a:solidFill>
              </a:rPr>
              <a:t>数据库</a:t>
            </a:r>
            <a:r>
              <a:rPr lang="zh-CN" altLang="en-US"/>
              <a:t>）</a:t>
            </a:r>
            <a:endParaRPr lang="en-US" altLang="zh-CN"/>
          </a:p>
          <a:p>
            <a:pPr lvl="1"/>
            <a:r>
              <a:rPr lang="zh-CN" altLang="en-US"/>
              <a:t>监测用户或系统行为与特征库中记录</a:t>
            </a:r>
            <a:r>
              <a:rPr lang="zh-CN" altLang="en-US" smtClean="0"/>
              <a:t>匹配（指纹识别，从而发现违背安全策略的行为</a:t>
            </a:r>
            <a:endParaRPr lang="zh-CN" altLang="en-US" smtClean="0"/>
          </a:p>
          <a:p>
            <a:r>
              <a:rPr lang="zh-CN" altLang="en-US" smtClean="0"/>
              <a:t>一般来讲</a:t>
            </a:r>
            <a:r>
              <a:rPr lang="zh-CN" altLang="en-US" dirty="0" smtClean="0"/>
              <a:t>，一种攻击模式可以用一个过程（如执行一条指令）或一个输出（如获得权限）来表示。</a:t>
            </a:r>
            <a:endParaRPr lang="en-US" altLang="zh-CN" dirty="0" smtClean="0"/>
          </a:p>
          <a:p>
            <a:pPr lvl="1"/>
            <a:r>
              <a:rPr lang="zh-CN" altLang="en-US" dirty="0" smtClean="0"/>
              <a:t>该过程可以很简单（如通过字符串匹配以寻找一个简单的条目或指令），</a:t>
            </a:r>
            <a:endParaRPr lang="en-US" altLang="zh-CN" dirty="0" smtClean="0"/>
          </a:p>
          <a:p>
            <a:pPr lvl="1"/>
            <a:r>
              <a:rPr lang="zh-CN" altLang="en-US" dirty="0" smtClean="0"/>
              <a:t>也可以很复杂（如利用正规的数学表达式来表示安全状态的变化）</a:t>
            </a:r>
            <a:endParaRPr lang="zh-CN" altLang="en-US" dirty="0"/>
          </a:p>
        </p:txBody>
      </p:sp>
      <p:sp>
        <p:nvSpPr>
          <p:cNvPr id="108546" name="Rectangle 2"/>
          <p:cNvSpPr>
            <a:spLocks noGrp="1" noChangeArrowheads="1"/>
          </p:cNvSpPr>
          <p:nvPr>
            <p:ph type="title"/>
          </p:nvPr>
        </p:nvSpPr>
        <p:spPr/>
        <p:txBody>
          <a:bodyPr/>
          <a:lstStyle/>
          <a:p>
            <a:r>
              <a:rPr lang="zh-CN" altLang="en-US" smtClean="0"/>
              <a:t>模式匹配</a:t>
            </a:r>
            <a:endParaRPr lang="zh-CN" altLang="en-US"/>
          </a:p>
        </p:txBody>
      </p:sp>
    </p:spTree>
  </p:cSld>
  <p:clrMapOvr>
    <a:masterClrMapping/>
  </p:clrMapOvr>
  <p:transition spd="slow">
    <p:pull/>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052"/>
          <p:cNvSpPr txBox="1">
            <a:spLocks noChangeArrowheads="1"/>
          </p:cNvSpPr>
          <p:nvPr/>
        </p:nvSpPr>
        <p:spPr bwMode="auto">
          <a:xfrm>
            <a:off x="1219200" y="990600"/>
            <a:ext cx="5791200" cy="701675"/>
          </a:xfrm>
          <a:prstGeom prst="rect">
            <a:avLst/>
          </a:prstGeom>
          <a:noFill/>
          <a:ln w="9525">
            <a:noFill/>
            <a:miter lim="800000"/>
          </a:ln>
          <a:effectLst/>
        </p:spPr>
        <p:txBody>
          <a:bodyPr>
            <a:spAutoFit/>
          </a:bodyPr>
          <a:lstStyle/>
          <a:p>
            <a:pPr marL="457200" indent="-457200" algn="just">
              <a:spcBef>
                <a:spcPct val="50000"/>
              </a:spcBef>
            </a:pPr>
            <a:r>
              <a:rPr lang="zh-CN" altLang="en-US" sz="4000">
                <a:solidFill>
                  <a:srgbClr val="0000FF"/>
                </a:solidFill>
                <a:ea typeface="宋体" pitchFamily="2" charset="-122"/>
              </a:rPr>
              <a:t>误用检测模型</a:t>
            </a:r>
            <a:endParaRPr lang="zh-CN" altLang="en-US" sz="2400" b="0">
              <a:latin typeface="宋体" pitchFamily="2" charset="-122"/>
              <a:ea typeface="宋体" pitchFamily="2" charset="-122"/>
            </a:endParaRPr>
          </a:p>
        </p:txBody>
      </p:sp>
      <p:graphicFrame>
        <p:nvGraphicFramePr>
          <p:cNvPr id="583680" name="Object 3072"/>
          <p:cNvGraphicFramePr>
            <a:graphicFrameLocks noChangeAspect="1"/>
          </p:cNvGraphicFramePr>
          <p:nvPr/>
        </p:nvGraphicFramePr>
        <p:xfrm>
          <a:off x="1143000" y="2133600"/>
          <a:ext cx="6705600" cy="3960813"/>
        </p:xfrm>
        <a:graphic>
          <a:graphicData uri="http://schemas.openxmlformats.org/presentationml/2006/ole">
            <mc:AlternateContent xmlns:mc="http://schemas.openxmlformats.org/markup-compatibility/2006">
              <mc:Choice xmlns:v="urn:schemas-microsoft-com:vml" Requires="v">
                <p:oleObj spid="_x0000_s19483" name="位图图像" r:id="rId1" imgW="4546600" imgH="2686050" progId="PBrush">
                  <p:embed/>
                </p:oleObj>
              </mc:Choice>
              <mc:Fallback>
                <p:oleObj name="位图图像" r:id="rId1" imgW="4546600" imgH="2686050" progId="PBrush">
                  <p:embed/>
                  <p:pic>
                    <p:nvPicPr>
                      <p:cNvPr id="0" name="Object 30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6705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normAutofit/>
          </a:bodyPr>
          <a:lstStyle/>
          <a:p>
            <a:r>
              <a:rPr lang="zh-CN" altLang="en-US"/>
              <a:t>异常检测模型（</a:t>
            </a:r>
            <a:r>
              <a:rPr lang="en-US" altLang="zh-CN"/>
              <a:t>Anomaly Detection </a:t>
            </a:r>
            <a:r>
              <a:rPr lang="zh-CN" altLang="en-US" smtClean="0"/>
              <a:t>）</a:t>
            </a:r>
            <a:r>
              <a:rPr lang="zh-CN" altLang="en-US"/>
              <a:t>：</a:t>
            </a:r>
            <a:endParaRPr lang="en-US" altLang="zh-CN"/>
          </a:p>
          <a:p>
            <a:pPr lvl="1"/>
            <a:r>
              <a:rPr lang="zh-CN" altLang="en-US"/>
              <a:t>给系统对象（如用户、文件、目录和设备等）</a:t>
            </a:r>
            <a:r>
              <a:rPr lang="zh-CN" altLang="en-US" b="1">
                <a:solidFill>
                  <a:srgbClr val="FF0000"/>
                </a:solidFill>
              </a:rPr>
              <a:t>创建统计</a:t>
            </a:r>
            <a:r>
              <a:rPr lang="zh-CN" altLang="en-US" b="1" smtClean="0">
                <a:solidFill>
                  <a:srgbClr val="FF0000"/>
                </a:solidFill>
              </a:rPr>
              <a:t>描述，</a:t>
            </a:r>
            <a:r>
              <a:rPr lang="zh-CN" altLang="en-US" smtClean="0"/>
              <a:t>统计</a:t>
            </a:r>
            <a:r>
              <a:rPr lang="zh-CN" altLang="en-US"/>
              <a:t>正常操作应具有特征（用户轮廓</a:t>
            </a:r>
            <a:r>
              <a:rPr lang="zh-CN" altLang="en-US" smtClean="0"/>
              <a:t>）。</a:t>
            </a:r>
            <a:endParaRPr lang="en-US" altLang="zh-CN" smtClean="0"/>
          </a:p>
          <a:p>
            <a:pPr lvl="2"/>
            <a:r>
              <a:rPr lang="zh-CN" altLang="en-US" smtClean="0"/>
              <a:t>定时采样</a:t>
            </a:r>
            <a:r>
              <a:rPr lang="zh-CN" altLang="en-US"/>
              <a:t>系统正常使用时的一些测量属性</a:t>
            </a:r>
            <a:r>
              <a:rPr lang="zh-CN" altLang="en-US" smtClean="0"/>
              <a:t>，</a:t>
            </a:r>
            <a:r>
              <a:rPr lang="zh-CN" altLang="en-US"/>
              <a:t>包括会话登录、退出、</a:t>
            </a:r>
            <a:r>
              <a:rPr lang="en-US" altLang="zh-CN"/>
              <a:t>CPU</a:t>
            </a:r>
            <a:r>
              <a:rPr lang="zh-CN" altLang="en-US"/>
              <a:t>和内存占用，硬盘</a:t>
            </a:r>
            <a:r>
              <a:rPr lang="zh-CN" altLang="en-US" smtClean="0"/>
              <a:t>使用，访问</a:t>
            </a:r>
            <a:r>
              <a:rPr lang="zh-CN" altLang="en-US"/>
              <a:t>次数、操作失败次数和延时</a:t>
            </a:r>
            <a:r>
              <a:rPr lang="zh-CN" altLang="en-US" smtClean="0"/>
              <a:t>等</a:t>
            </a:r>
            <a:endParaRPr lang="en-US" altLang="zh-CN"/>
          </a:p>
          <a:p>
            <a:pPr lvl="1"/>
            <a:r>
              <a:rPr lang="zh-CN" altLang="en-US" smtClean="0"/>
              <a:t>统计测量</a:t>
            </a:r>
            <a:r>
              <a:rPr lang="zh-CN" altLang="en-US" dirty="0" smtClean="0"/>
              <a:t>属性的平均值和偏差被用来与网络、系统行为</a:t>
            </a:r>
            <a:r>
              <a:rPr lang="zh-CN" altLang="en-US" smtClean="0"/>
              <a:t>进行比较，用户</a:t>
            </a:r>
            <a:r>
              <a:rPr lang="zh-CN" altLang="en-US"/>
              <a:t>活动与正常行为有重大</a:t>
            </a:r>
            <a:r>
              <a:rPr lang="zh-CN" altLang="en-US" smtClean="0"/>
              <a:t>偏离（</a:t>
            </a:r>
            <a:r>
              <a:rPr lang="zh-CN" altLang="en-US"/>
              <a:t>观察值在正常值范围之外</a:t>
            </a:r>
            <a:r>
              <a:rPr lang="zh-CN" altLang="en-US" smtClean="0"/>
              <a:t>），</a:t>
            </a:r>
            <a:r>
              <a:rPr lang="zh-CN" altLang="en-US"/>
              <a:t>就视为入侵 </a:t>
            </a:r>
            <a:r>
              <a:rPr lang="zh-CN" altLang="en-US" smtClean="0"/>
              <a:t>。</a:t>
            </a:r>
            <a:endParaRPr lang="zh-CN" altLang="en-US" dirty="0"/>
          </a:p>
        </p:txBody>
      </p:sp>
      <p:sp>
        <p:nvSpPr>
          <p:cNvPr id="109570" name="Rectangle 2"/>
          <p:cNvSpPr>
            <a:spLocks noGrp="1" noChangeArrowheads="1"/>
          </p:cNvSpPr>
          <p:nvPr>
            <p:ph type="title"/>
          </p:nvPr>
        </p:nvSpPr>
        <p:spPr/>
        <p:txBody>
          <a:bodyPr/>
          <a:lstStyle/>
          <a:p>
            <a:r>
              <a:rPr lang="zh-CN" altLang="en-US" smtClean="0"/>
              <a:t>统计分析</a:t>
            </a:r>
            <a:endParaRPr lang="zh-CN" altLang="en-US"/>
          </a:p>
        </p:txBody>
      </p:sp>
    </p:spTree>
  </p:cSld>
  <p:clrMapOvr>
    <a:masterClrMapping/>
  </p:clrMapOvr>
  <p:transition spd="slow">
    <p:pull/>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异常检测模型</a:t>
            </a:r>
            <a:endParaRPr lang="zh-CN" altLang="en-US"/>
          </a:p>
        </p:txBody>
      </p:sp>
      <p:graphicFrame>
        <p:nvGraphicFramePr>
          <p:cNvPr id="582656" name="Object 2048"/>
          <p:cNvGraphicFramePr>
            <a:graphicFrameLocks noChangeAspect="1"/>
          </p:cNvGraphicFramePr>
          <p:nvPr/>
        </p:nvGraphicFramePr>
        <p:xfrm>
          <a:off x="990600" y="2209800"/>
          <a:ext cx="6705600" cy="4084638"/>
        </p:xfrm>
        <a:graphic>
          <a:graphicData uri="http://schemas.openxmlformats.org/presentationml/2006/ole">
            <mc:AlternateContent xmlns:mc="http://schemas.openxmlformats.org/markup-compatibility/2006">
              <mc:Choice xmlns:v="urn:schemas-microsoft-com:vml" Requires="v">
                <p:oleObj spid="_x0000_s20507" name="位图图像" r:id="rId1" imgW="5035550" imgH="3067050" progId="PBrush">
                  <p:embed/>
                </p:oleObj>
              </mc:Choice>
              <mc:Fallback>
                <p:oleObj name="位图图像" r:id="rId1" imgW="5035550" imgH="3067050" progId="PBrush">
                  <p:embed/>
                  <p:pic>
                    <p:nvPicPr>
                      <p:cNvPr id="0" name="Object 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6705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r>
              <a:rPr lang="zh-CN" altLang="en-US" smtClean="0"/>
              <a:t>主要关注某个文件或对象是否被更改</a:t>
            </a:r>
            <a:endParaRPr lang="zh-CN" altLang="en-US" smtClean="0"/>
          </a:p>
          <a:p>
            <a:pPr lvl="1"/>
            <a:r>
              <a:rPr lang="zh-CN" altLang="en-US" smtClean="0"/>
              <a:t>常包括文件和目录的内容及属性</a:t>
            </a:r>
            <a:endParaRPr lang="zh-CN" altLang="en-US" smtClean="0"/>
          </a:p>
          <a:p>
            <a:r>
              <a:rPr lang="zh-CN" altLang="en-US" smtClean="0"/>
              <a:t>在发现被更改的、被安装木马的应用程序方面特别有效</a:t>
            </a:r>
            <a:endParaRPr lang="en-US" altLang="zh-CN" smtClean="0"/>
          </a:p>
          <a:p>
            <a:r>
              <a:rPr lang="zh-CN" altLang="en-US" smtClean="0"/>
              <a:t>往往</a:t>
            </a:r>
            <a:r>
              <a:rPr lang="zh-CN" altLang="en-US"/>
              <a:t>用于事后分析</a:t>
            </a:r>
            <a:endParaRPr lang="zh-CN" altLang="en-US"/>
          </a:p>
        </p:txBody>
      </p:sp>
      <p:sp>
        <p:nvSpPr>
          <p:cNvPr id="110594" name="Rectangle 2"/>
          <p:cNvSpPr>
            <a:spLocks noGrp="1" noChangeArrowheads="1"/>
          </p:cNvSpPr>
          <p:nvPr>
            <p:ph type="title"/>
          </p:nvPr>
        </p:nvSpPr>
        <p:spPr/>
        <p:txBody>
          <a:bodyPr/>
          <a:lstStyle/>
          <a:p>
            <a:r>
              <a:rPr lang="zh-CN" altLang="en-US" smtClean="0"/>
              <a:t>完整性分析</a:t>
            </a:r>
            <a:endParaRPr lang="zh-CN" altLang="en-US"/>
          </a:p>
        </p:txBody>
      </p:sp>
    </p:spTree>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nchor="b">
            <a:spAutoFit/>
          </a:bodyPr>
          <a:lstStyle/>
          <a:p>
            <a:pPr eaLnBrk="1" hangingPunct="1"/>
            <a:r>
              <a:rPr lang="zh-CN" altLang="en-US" b="0" dirty="0" smtClean="0">
                <a:ea typeface="宋体" pitchFamily="2" charset="-122"/>
              </a:rPr>
              <a:t>黑客攻击策略步骤</a:t>
            </a:r>
            <a:endParaRPr lang="zh-CN" altLang="en-US" dirty="0" smtClean="0">
              <a:ea typeface="宋体" pitchFamily="2" charset="-122"/>
            </a:endParaRPr>
          </a:p>
        </p:txBody>
      </p:sp>
      <p:pic>
        <p:nvPicPr>
          <p:cNvPr id="296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2938" y="1285875"/>
            <a:ext cx="8043862"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被动响应</a:t>
            </a:r>
            <a:endParaRPr lang="en-US" altLang="zh-CN" dirty="0" smtClean="0"/>
          </a:p>
          <a:p>
            <a:pPr lvl="1"/>
            <a:r>
              <a:rPr lang="zh-CN" altLang="en-US" dirty="0" smtClean="0"/>
              <a:t>记录安全事件</a:t>
            </a:r>
            <a:endParaRPr lang="en-US" altLang="zh-CN" dirty="0" smtClean="0"/>
          </a:p>
          <a:p>
            <a:pPr lvl="1"/>
            <a:r>
              <a:rPr lang="zh-CN" altLang="en-US" dirty="0" smtClean="0"/>
              <a:t>产生报警信息</a:t>
            </a:r>
            <a:endParaRPr lang="en-US" altLang="zh-CN" dirty="0" smtClean="0"/>
          </a:p>
          <a:p>
            <a:pPr lvl="1"/>
            <a:r>
              <a:rPr lang="zh-CN" altLang="en-US" dirty="0" smtClean="0"/>
              <a:t>记录附件日志</a:t>
            </a:r>
            <a:endParaRPr lang="en-US" altLang="zh-CN" dirty="0" smtClean="0"/>
          </a:p>
          <a:p>
            <a:pPr lvl="1"/>
            <a:r>
              <a:rPr lang="zh-CN" altLang="en-US" dirty="0" smtClean="0"/>
              <a:t>激活附加入侵检测工具</a:t>
            </a:r>
            <a:endParaRPr lang="en-US" altLang="zh-CN" dirty="0" smtClean="0"/>
          </a:p>
          <a:p>
            <a:r>
              <a:rPr lang="zh-CN" altLang="en-US" dirty="0" smtClean="0"/>
              <a:t>温和主动响应</a:t>
            </a:r>
            <a:endParaRPr lang="en-US" altLang="zh-CN" dirty="0" smtClean="0"/>
          </a:p>
          <a:p>
            <a:pPr lvl="1"/>
            <a:r>
              <a:rPr lang="zh-CN" altLang="en-US" dirty="0" smtClean="0"/>
              <a:t>隔离入侵者</a:t>
            </a:r>
            <a:r>
              <a:rPr lang="en-US" altLang="zh-CN" dirty="0" smtClean="0"/>
              <a:t>IP</a:t>
            </a:r>
            <a:endParaRPr lang="en-US" altLang="zh-CN" dirty="0" smtClean="0"/>
          </a:p>
          <a:p>
            <a:pPr lvl="1"/>
            <a:r>
              <a:rPr lang="zh-CN" altLang="en-US" dirty="0" smtClean="0"/>
              <a:t>禁止被攻击对象的特定端口和服务</a:t>
            </a:r>
            <a:endParaRPr lang="en-US" altLang="zh-CN" dirty="0" smtClean="0"/>
          </a:p>
          <a:p>
            <a:pPr lvl="1"/>
            <a:r>
              <a:rPr lang="zh-CN" altLang="en-US" dirty="0" smtClean="0"/>
              <a:t>隔离被攻击对象</a:t>
            </a:r>
            <a:endParaRPr lang="en-US" altLang="zh-CN" dirty="0" smtClean="0"/>
          </a:p>
          <a:p>
            <a:r>
              <a:rPr lang="zh-CN" altLang="en-US" dirty="0" smtClean="0"/>
              <a:t>严厉主动响应</a:t>
            </a:r>
            <a:endParaRPr lang="en-US" altLang="zh-CN" dirty="0" smtClean="0"/>
          </a:p>
          <a:p>
            <a:pPr lvl="1"/>
            <a:r>
              <a:rPr lang="zh-CN" altLang="en-US" dirty="0" smtClean="0"/>
              <a:t>警告攻击者</a:t>
            </a:r>
            <a:endParaRPr lang="en-US" altLang="zh-CN" dirty="0" smtClean="0"/>
          </a:p>
          <a:p>
            <a:pPr lvl="1"/>
            <a:r>
              <a:rPr lang="zh-CN" altLang="en-US" dirty="0" smtClean="0"/>
              <a:t>跟踪攻击者</a:t>
            </a:r>
            <a:endParaRPr lang="en-US" altLang="zh-CN" dirty="0" smtClean="0"/>
          </a:p>
          <a:p>
            <a:pPr lvl="1"/>
            <a:r>
              <a:rPr lang="zh-CN" altLang="en-US" dirty="0" smtClean="0"/>
              <a:t>断开危险链接</a:t>
            </a:r>
            <a:endParaRPr lang="en-US" altLang="zh-CN" dirty="0" smtClean="0"/>
          </a:p>
          <a:p>
            <a:pPr lvl="1"/>
            <a:r>
              <a:rPr lang="zh-CN" altLang="en-US" dirty="0" smtClean="0"/>
              <a:t>攻击攻击者</a:t>
            </a:r>
            <a:endParaRPr lang="zh-CN" altLang="en-US" dirty="0"/>
          </a:p>
        </p:txBody>
      </p:sp>
      <p:sp>
        <p:nvSpPr>
          <p:cNvPr id="3" name="标题 2"/>
          <p:cNvSpPr>
            <a:spLocks noGrp="1"/>
          </p:cNvSpPr>
          <p:nvPr>
            <p:ph type="title"/>
          </p:nvPr>
        </p:nvSpPr>
        <p:spPr/>
        <p:txBody>
          <a:bodyPr/>
          <a:lstStyle/>
          <a:p>
            <a:r>
              <a:rPr lang="zh-CN" altLang="en-US" smtClean="0"/>
              <a:t>响应方式</a:t>
            </a:r>
            <a:endParaRPr lang="zh-CN" altLang="en-US"/>
          </a:p>
        </p:txBody>
      </p:sp>
      <p:sp>
        <p:nvSpPr>
          <p:cNvPr id="5" name="矩形 4"/>
          <p:cNvSpPr/>
          <p:nvPr/>
        </p:nvSpPr>
        <p:spPr>
          <a:xfrm>
            <a:off x="1763812" y="5877386"/>
            <a:ext cx="5616624"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与其他安全产品交互</a:t>
            </a:r>
            <a:endParaRPr lang="zh-CN" altLang="en-US">
              <a:solidFill>
                <a:srgbClr val="FF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检测方法</a:t>
            </a:r>
            <a:endParaRPr lang="en-US" altLang="zh-CN" smtClean="0"/>
          </a:p>
          <a:p>
            <a:r>
              <a:rPr lang="zh-CN" altLang="en-US" smtClean="0"/>
              <a:t>数据来源</a:t>
            </a:r>
            <a:endParaRPr lang="en-US" altLang="zh-CN" smtClean="0"/>
          </a:p>
          <a:p>
            <a:r>
              <a:rPr lang="zh-CN" altLang="en-US" smtClean="0"/>
              <a:t>系统架构</a:t>
            </a:r>
            <a:endParaRPr lang="en-US" altLang="zh-CN" smtClean="0"/>
          </a:p>
          <a:p>
            <a:r>
              <a:rPr lang="zh-CN" altLang="en-US"/>
              <a:t>时效性</a:t>
            </a:r>
            <a:endParaRPr lang="zh-CN" altLang="en-US"/>
          </a:p>
        </p:txBody>
      </p:sp>
      <p:sp>
        <p:nvSpPr>
          <p:cNvPr id="3" name="标题 2"/>
          <p:cNvSpPr>
            <a:spLocks noGrp="1"/>
          </p:cNvSpPr>
          <p:nvPr>
            <p:ph type="title"/>
          </p:nvPr>
        </p:nvSpPr>
        <p:spPr/>
        <p:txBody>
          <a:bodyPr/>
          <a:lstStyle/>
          <a:p>
            <a:r>
              <a:rPr lang="zh-CN" altLang="en-US" smtClean="0"/>
              <a:t>入侵检测分类</a:t>
            </a:r>
            <a:endParaRPr lang="zh-CN" altLang="en-US"/>
          </a:p>
        </p:txBody>
      </p:sp>
    </p:spTree>
  </p:cSld>
  <p:clrMapOvr>
    <a:masterClrMapping/>
  </p:clrMapOvr>
  <p:transition spd="slow">
    <p:pull/>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mtClean="0"/>
              <a:t>按照数据来源：</a:t>
            </a:r>
            <a:endParaRPr lang="zh-CN" altLang="en-US" smtClean="0"/>
          </a:p>
          <a:p>
            <a:pPr lvl="1"/>
            <a:r>
              <a:rPr lang="zh-CN" altLang="en-US" smtClean="0"/>
              <a:t>基于主机：</a:t>
            </a:r>
            <a:endParaRPr lang="en-US" altLang="zh-CN" smtClean="0"/>
          </a:p>
          <a:p>
            <a:pPr lvl="2"/>
            <a:r>
              <a:rPr lang="zh-CN" altLang="en-US" smtClean="0"/>
              <a:t>监控主机</a:t>
            </a:r>
            <a:r>
              <a:rPr lang="zh-CN" altLang="en-US"/>
              <a:t>上的</a:t>
            </a:r>
            <a:r>
              <a:rPr lang="zh-CN" altLang="en-US" smtClean="0"/>
              <a:t>活动，以该主机为保护目标</a:t>
            </a:r>
            <a:endParaRPr lang="zh-CN" altLang="en-US"/>
          </a:p>
          <a:p>
            <a:pPr lvl="1"/>
            <a:r>
              <a:rPr lang="zh-CN" altLang="en-US" smtClean="0"/>
              <a:t>基于网络：</a:t>
            </a:r>
            <a:endParaRPr lang="en-US" altLang="zh-CN" smtClean="0"/>
          </a:p>
          <a:p>
            <a:pPr lvl="2"/>
            <a:r>
              <a:rPr lang="zh-CN" altLang="en-US" smtClean="0"/>
              <a:t>数据来源是网络传输数据包，保护网络的运行</a:t>
            </a:r>
            <a:endParaRPr lang="zh-CN" altLang="en-US" smtClean="0"/>
          </a:p>
          <a:p>
            <a:pPr lvl="1"/>
            <a:r>
              <a:rPr lang="zh-CN" altLang="en-US" smtClean="0"/>
              <a:t>混合型</a:t>
            </a:r>
            <a:endParaRPr lang="zh-CN" altLang="en-US"/>
          </a:p>
        </p:txBody>
      </p:sp>
      <p:sp>
        <p:nvSpPr>
          <p:cNvPr id="114690" name="Rectangle 2"/>
          <p:cNvSpPr>
            <a:spLocks noGrp="1" noChangeArrowheads="1"/>
          </p:cNvSpPr>
          <p:nvPr>
            <p:ph type="title"/>
          </p:nvPr>
        </p:nvSpPr>
        <p:spPr/>
        <p:txBody>
          <a:bodyPr/>
          <a:lstStyle/>
          <a:p>
            <a:r>
              <a:rPr lang="zh-CN" altLang="en-US" smtClean="0"/>
              <a:t>入侵检测的分类（</a:t>
            </a:r>
            <a:r>
              <a:rPr lang="en-US" altLang="zh-CN" smtClean="0"/>
              <a:t>2</a:t>
            </a:r>
            <a:r>
              <a:rPr lang="zh-CN" altLang="en-US" smtClean="0"/>
              <a:t>）</a:t>
            </a:r>
            <a:endParaRPr lang="zh-CN" altLang="en-US"/>
          </a:p>
        </p:txBody>
      </p:sp>
    </p:spTree>
  </p:cSld>
  <p:clrMapOvr>
    <a:masterClrMapping/>
  </p:clrMapOvr>
  <p:transition spd="slow">
    <p:pull/>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mtClean="0"/>
              <a:t>两类</a:t>
            </a:r>
            <a:r>
              <a:rPr lang="en-US" altLang="zh-CN" smtClean="0"/>
              <a:t>IDS</a:t>
            </a:r>
            <a:r>
              <a:rPr lang="zh-CN" altLang="en-US" smtClean="0"/>
              <a:t>监测软件</a:t>
            </a:r>
            <a:endParaRPr lang="zh-CN" altLang="en-US"/>
          </a:p>
        </p:txBody>
      </p:sp>
      <p:sp>
        <p:nvSpPr>
          <p:cNvPr id="115715" name="Rectangle 3"/>
          <p:cNvSpPr>
            <a:spLocks noGrp="1" noChangeArrowheads="1"/>
          </p:cNvSpPr>
          <p:nvPr>
            <p:ph sz="half" idx="1"/>
          </p:nvPr>
        </p:nvSpPr>
        <p:spPr/>
        <p:txBody>
          <a:bodyPr/>
          <a:lstStyle/>
          <a:p>
            <a:r>
              <a:rPr lang="zh-CN" altLang="en-US" smtClean="0"/>
              <a:t>网络</a:t>
            </a:r>
            <a:r>
              <a:rPr lang="en-US" altLang="zh-CN" smtClean="0"/>
              <a:t>IDS</a:t>
            </a:r>
            <a:endParaRPr lang="en-US" altLang="zh-CN" smtClean="0"/>
          </a:p>
          <a:p>
            <a:pPr lvl="1"/>
            <a:r>
              <a:rPr lang="zh-CN" altLang="en-US" smtClean="0"/>
              <a:t>侦测速度快 </a:t>
            </a:r>
            <a:endParaRPr lang="zh-CN" altLang="en-US" smtClean="0"/>
          </a:p>
          <a:p>
            <a:pPr lvl="1"/>
            <a:r>
              <a:rPr lang="zh-CN" altLang="en-US" smtClean="0"/>
              <a:t>隐蔽性好 </a:t>
            </a:r>
            <a:endParaRPr lang="zh-CN" altLang="en-US" smtClean="0"/>
          </a:p>
          <a:p>
            <a:pPr lvl="1"/>
            <a:r>
              <a:rPr lang="zh-CN" altLang="en-US" smtClean="0"/>
              <a:t>视野更宽 </a:t>
            </a:r>
            <a:endParaRPr lang="zh-CN" altLang="en-US" smtClean="0"/>
          </a:p>
          <a:p>
            <a:pPr lvl="1"/>
            <a:r>
              <a:rPr lang="zh-CN" altLang="en-US" smtClean="0"/>
              <a:t>较少的监测器 </a:t>
            </a:r>
            <a:endParaRPr lang="zh-CN" altLang="en-US" smtClean="0"/>
          </a:p>
          <a:p>
            <a:pPr lvl="1"/>
            <a:r>
              <a:rPr lang="zh-CN" altLang="en-US" smtClean="0"/>
              <a:t>占资源少 </a:t>
            </a:r>
            <a:endParaRPr lang="zh-CN" altLang="zh-CN"/>
          </a:p>
        </p:txBody>
      </p:sp>
      <p:sp>
        <p:nvSpPr>
          <p:cNvPr id="115716" name="Rectangle 4"/>
          <p:cNvSpPr>
            <a:spLocks noGrp="1" noChangeArrowheads="1"/>
          </p:cNvSpPr>
          <p:nvPr>
            <p:ph sz="half" idx="2"/>
          </p:nvPr>
        </p:nvSpPr>
        <p:spPr/>
        <p:txBody>
          <a:bodyPr/>
          <a:lstStyle/>
          <a:p>
            <a:r>
              <a:rPr lang="zh-CN" altLang="en-US" smtClean="0"/>
              <a:t>主机</a:t>
            </a:r>
            <a:r>
              <a:rPr lang="en-US" altLang="zh-CN" smtClean="0"/>
              <a:t>IDS</a:t>
            </a:r>
            <a:endParaRPr lang="en-US" altLang="zh-CN" smtClean="0"/>
          </a:p>
          <a:p>
            <a:pPr lvl="1"/>
            <a:r>
              <a:rPr lang="zh-CN" altLang="en-US" smtClean="0"/>
              <a:t>视野集中 </a:t>
            </a:r>
            <a:endParaRPr lang="zh-CN" altLang="en-US" smtClean="0"/>
          </a:p>
          <a:p>
            <a:pPr lvl="1"/>
            <a:r>
              <a:rPr lang="zh-CN" altLang="en-US" smtClean="0"/>
              <a:t>易于用户自定义</a:t>
            </a:r>
            <a:endParaRPr lang="zh-CN" altLang="en-US" smtClean="0"/>
          </a:p>
          <a:p>
            <a:pPr lvl="1"/>
            <a:r>
              <a:rPr lang="zh-CN" altLang="en-US" smtClean="0"/>
              <a:t>保护更加周密</a:t>
            </a:r>
            <a:endParaRPr lang="zh-CN" altLang="en-US" smtClean="0"/>
          </a:p>
          <a:p>
            <a:pPr lvl="1"/>
            <a:r>
              <a:rPr lang="zh-CN" altLang="en-US" smtClean="0"/>
              <a:t>对网络流量不敏感  </a:t>
            </a:r>
            <a:endParaRPr lang="zh-CN" altLang="zh-CN"/>
          </a:p>
        </p:txBody>
      </p:sp>
    </p:spTree>
  </p:cSld>
  <p:clrMapOvr>
    <a:masterClrMapping/>
  </p:clrMapOvr>
  <p:transition spd="slow">
    <p:pull/>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title"/>
          </p:nvPr>
        </p:nvSpPr>
        <p:spPr/>
        <p:txBody>
          <a:bodyPr/>
          <a:lstStyle/>
          <a:p>
            <a:r>
              <a:rPr lang="en-US" altLang="ja-JP" smtClean="0"/>
              <a:t>Deployment of IDS</a:t>
            </a:r>
            <a:endParaRPr lang="en-US" altLang="ja-JP"/>
          </a:p>
        </p:txBody>
      </p:sp>
      <p:sp>
        <p:nvSpPr>
          <p:cNvPr id="239618" name="Rectangle 2"/>
          <p:cNvSpPr>
            <a:spLocks noChangeArrowheads="1"/>
          </p:cNvSpPr>
          <p:nvPr/>
        </p:nvSpPr>
        <p:spPr bwMode="auto">
          <a:xfrm>
            <a:off x="228600" y="2209800"/>
            <a:ext cx="3733800" cy="4038600"/>
          </a:xfrm>
          <a:prstGeom prst="rect">
            <a:avLst/>
          </a:prstGeom>
          <a:gradFill rotWithShape="0">
            <a:gsLst>
              <a:gs pos="0">
                <a:srgbClr val="00FF99">
                  <a:gamma/>
                  <a:tint val="0"/>
                  <a:invGamma/>
                </a:srgbClr>
              </a:gs>
              <a:gs pos="100000">
                <a:srgbClr val="00FF99"/>
              </a:gs>
            </a:gsLst>
            <a:lin ang="0" scaled="1"/>
          </a:gradFill>
          <a:ln w="9525">
            <a:noFill/>
            <a:miter lim="800000"/>
          </a:ln>
          <a:effectLst/>
        </p:spPr>
        <p:txBody>
          <a:bodyPr wrap="none" anchor="ctr"/>
          <a:lstStyle/>
          <a:p>
            <a:endParaRPr lang="zh-CN" altLang="en-US"/>
          </a:p>
        </p:txBody>
      </p:sp>
      <p:sp>
        <p:nvSpPr>
          <p:cNvPr id="239620" name="Cloud"/>
          <p:cNvSpPr>
            <a:spLocks noChangeAspect="1" noEditPoints="1" noChangeArrowheads="1"/>
          </p:cNvSpPr>
          <p:nvPr/>
        </p:nvSpPr>
        <p:spPr bwMode="auto">
          <a:xfrm>
            <a:off x="304800" y="3276600"/>
            <a:ext cx="1828800" cy="12239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ln>
          <a:effectLst>
            <a:outerShdw dist="107763" dir="2700000" algn="ctr" rotWithShape="0">
              <a:srgbClr val="808080"/>
            </a:outerShdw>
          </a:effectLst>
        </p:spPr>
        <p:txBody>
          <a:bodyPr anchor="ctr" anchorCtr="1"/>
          <a:lstStyle/>
          <a:p>
            <a:pPr algn="ctr" eaLnBrk="0" hangingPunct="0"/>
            <a:r>
              <a:rPr lang="en-US" altLang="ja-JP" sz="2400" b="0">
                <a:latin typeface="Times New Roman" pitchFamily="18" charset="0"/>
                <a:ea typeface="MS PGothic" pitchFamily="34" charset="-128"/>
              </a:rPr>
              <a:t>Internet</a:t>
            </a:r>
            <a:endParaRPr lang="en-US" altLang="ja-JP" sz="2400" b="0">
              <a:latin typeface="Times New Roman" pitchFamily="18" charset="0"/>
              <a:ea typeface="MS PGothic" pitchFamily="34" charset="-128"/>
            </a:endParaRPr>
          </a:p>
        </p:txBody>
      </p:sp>
      <p:sp>
        <p:nvSpPr>
          <p:cNvPr id="239621" name="modem"/>
          <p:cNvSpPr>
            <a:spLocks noEditPoints="1" noChangeArrowheads="1"/>
          </p:cNvSpPr>
          <p:nvPr/>
        </p:nvSpPr>
        <p:spPr bwMode="auto">
          <a:xfrm>
            <a:off x="3505200" y="3810000"/>
            <a:ext cx="1066800" cy="3048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ln>
        </p:spPr>
        <p:txBody>
          <a:bodyPr/>
          <a:lstStyle/>
          <a:p>
            <a:pPr eaLnBrk="0" hangingPunct="0"/>
            <a:r>
              <a:rPr lang="en-US" altLang="ja-JP" sz="1800" b="0">
                <a:latin typeface="Times New Roman" pitchFamily="18" charset="0"/>
                <a:ea typeface="MS PGothic" pitchFamily="34" charset="-128"/>
              </a:rPr>
              <a:t>FireWall</a:t>
            </a:r>
            <a:endParaRPr lang="en-US" altLang="ja-JP" sz="1800" b="0">
              <a:latin typeface="Times New Roman" pitchFamily="18" charset="0"/>
              <a:ea typeface="MS PGothic" pitchFamily="34" charset="-128"/>
            </a:endParaRPr>
          </a:p>
        </p:txBody>
      </p:sp>
      <p:sp>
        <p:nvSpPr>
          <p:cNvPr id="239622" name="Line 6"/>
          <p:cNvSpPr>
            <a:spLocks noChangeShapeType="1"/>
          </p:cNvSpPr>
          <p:nvPr/>
        </p:nvSpPr>
        <p:spPr bwMode="auto">
          <a:xfrm>
            <a:off x="2133600" y="3886200"/>
            <a:ext cx="1371600" cy="0"/>
          </a:xfrm>
          <a:prstGeom prst="line">
            <a:avLst/>
          </a:prstGeom>
          <a:noFill/>
          <a:ln w="9525">
            <a:solidFill>
              <a:schemeClr val="tx1"/>
            </a:solidFill>
            <a:round/>
          </a:ln>
          <a:effectLst/>
        </p:spPr>
        <p:txBody>
          <a:bodyPr/>
          <a:lstStyle/>
          <a:p>
            <a:endParaRPr lang="zh-CN" altLang="en-US"/>
          </a:p>
        </p:txBody>
      </p:sp>
      <p:sp>
        <p:nvSpPr>
          <p:cNvPr id="239623" name="computr1"/>
          <p:cNvSpPr>
            <a:spLocks noEditPoints="1" noChangeArrowheads="1"/>
          </p:cNvSpPr>
          <p:nvPr/>
        </p:nvSpPr>
        <p:spPr bwMode="auto">
          <a:xfrm>
            <a:off x="29718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ln>
          <a:effectLst/>
        </p:spPr>
        <p:txBody>
          <a:bodyPr/>
          <a:lstStyle/>
          <a:p>
            <a:pPr eaLnBrk="0" hangingPunct="0"/>
            <a:endParaRPr lang="zh-CN" altLang="zh-CN" sz="2400" b="0">
              <a:latin typeface="Times New Roman" pitchFamily="18" charset="0"/>
              <a:ea typeface="MS PGothic" pitchFamily="34" charset="-128"/>
            </a:endParaRPr>
          </a:p>
        </p:txBody>
      </p:sp>
      <p:sp>
        <p:nvSpPr>
          <p:cNvPr id="239624" name="Line 8"/>
          <p:cNvSpPr>
            <a:spLocks noChangeShapeType="1"/>
          </p:cNvSpPr>
          <p:nvPr/>
        </p:nvSpPr>
        <p:spPr bwMode="auto">
          <a:xfrm>
            <a:off x="4038600" y="3886200"/>
            <a:ext cx="2819400" cy="0"/>
          </a:xfrm>
          <a:prstGeom prst="line">
            <a:avLst/>
          </a:prstGeom>
          <a:noFill/>
          <a:ln w="9525">
            <a:solidFill>
              <a:schemeClr val="tx1"/>
            </a:solidFill>
            <a:round/>
          </a:ln>
          <a:effectLst/>
        </p:spPr>
        <p:txBody>
          <a:bodyPr/>
          <a:lstStyle/>
          <a:p>
            <a:endParaRPr lang="zh-CN" altLang="en-US"/>
          </a:p>
        </p:txBody>
      </p:sp>
      <p:sp>
        <p:nvSpPr>
          <p:cNvPr id="239625" name="Line 9"/>
          <p:cNvSpPr>
            <a:spLocks noChangeShapeType="1"/>
          </p:cNvSpPr>
          <p:nvPr/>
        </p:nvSpPr>
        <p:spPr bwMode="auto">
          <a:xfrm>
            <a:off x="3225800" y="3886200"/>
            <a:ext cx="0" cy="228600"/>
          </a:xfrm>
          <a:prstGeom prst="line">
            <a:avLst/>
          </a:prstGeom>
          <a:noFill/>
          <a:ln w="9525">
            <a:solidFill>
              <a:schemeClr val="tx1"/>
            </a:solidFill>
            <a:round/>
          </a:ln>
          <a:effectLst/>
        </p:spPr>
        <p:txBody>
          <a:bodyPr/>
          <a:lstStyle/>
          <a:p>
            <a:endParaRPr lang="zh-CN" altLang="en-US"/>
          </a:p>
        </p:txBody>
      </p:sp>
      <p:sp>
        <p:nvSpPr>
          <p:cNvPr id="239626" name="Line 10"/>
          <p:cNvSpPr>
            <a:spLocks noChangeShapeType="1"/>
          </p:cNvSpPr>
          <p:nvPr/>
        </p:nvSpPr>
        <p:spPr bwMode="auto">
          <a:xfrm>
            <a:off x="5029200" y="3886200"/>
            <a:ext cx="0" cy="228600"/>
          </a:xfrm>
          <a:prstGeom prst="line">
            <a:avLst/>
          </a:prstGeom>
          <a:noFill/>
          <a:ln w="9525">
            <a:solidFill>
              <a:schemeClr val="tx1"/>
            </a:solidFill>
            <a:round/>
          </a:ln>
          <a:effectLst/>
        </p:spPr>
        <p:txBody>
          <a:bodyPr/>
          <a:lstStyle/>
          <a:p>
            <a:endParaRPr lang="zh-CN" altLang="en-US"/>
          </a:p>
        </p:txBody>
      </p:sp>
      <p:sp>
        <p:nvSpPr>
          <p:cNvPr id="239627" name="computr1"/>
          <p:cNvSpPr>
            <a:spLocks noEditPoints="1" noChangeArrowheads="1"/>
          </p:cNvSpPr>
          <p:nvPr/>
        </p:nvSpPr>
        <p:spPr bwMode="auto">
          <a:xfrm>
            <a:off x="47625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ln>
          <a:effectLst/>
        </p:spPr>
        <p:txBody>
          <a:bodyPr/>
          <a:lstStyle/>
          <a:p>
            <a:pPr eaLnBrk="0" hangingPunct="0"/>
            <a:endParaRPr lang="zh-CN" altLang="zh-CN" sz="2400" b="0">
              <a:latin typeface="Times New Roman" pitchFamily="18" charset="0"/>
              <a:ea typeface="MS PGothic" pitchFamily="34" charset="-128"/>
            </a:endParaRPr>
          </a:p>
        </p:txBody>
      </p:sp>
      <p:sp>
        <p:nvSpPr>
          <p:cNvPr id="239628" name="computr1"/>
          <p:cNvSpPr>
            <a:spLocks noEditPoints="1" noChangeArrowheads="1"/>
          </p:cNvSpPr>
          <p:nvPr/>
        </p:nvSpPr>
        <p:spPr bwMode="auto">
          <a:xfrm>
            <a:off x="3810000" y="2971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ln>
          <a:effectLst/>
        </p:spPr>
        <p:txBody>
          <a:bodyPr/>
          <a:lstStyle/>
          <a:p>
            <a:pPr eaLnBrk="0" hangingPunct="0"/>
            <a:endParaRPr lang="zh-CN" altLang="zh-CN" sz="2400" b="0">
              <a:latin typeface="Times New Roman" pitchFamily="18" charset="0"/>
              <a:ea typeface="MS PGothic" pitchFamily="34" charset="-128"/>
            </a:endParaRPr>
          </a:p>
        </p:txBody>
      </p:sp>
      <p:sp>
        <p:nvSpPr>
          <p:cNvPr id="239629" name="Line 13"/>
          <p:cNvSpPr>
            <a:spLocks noChangeShapeType="1"/>
          </p:cNvSpPr>
          <p:nvPr/>
        </p:nvSpPr>
        <p:spPr bwMode="auto">
          <a:xfrm>
            <a:off x="4038600" y="3505200"/>
            <a:ext cx="0" cy="304800"/>
          </a:xfrm>
          <a:prstGeom prst="line">
            <a:avLst/>
          </a:prstGeom>
          <a:noFill/>
          <a:ln w="9525">
            <a:solidFill>
              <a:schemeClr val="tx1"/>
            </a:solidFill>
            <a:round/>
          </a:ln>
          <a:effectLst/>
        </p:spPr>
        <p:txBody>
          <a:bodyPr/>
          <a:lstStyle/>
          <a:p>
            <a:endParaRPr lang="zh-CN" altLang="en-US"/>
          </a:p>
        </p:txBody>
      </p:sp>
      <p:sp>
        <p:nvSpPr>
          <p:cNvPr id="239630" name="modem"/>
          <p:cNvSpPr>
            <a:spLocks noEditPoints="1" noChangeArrowheads="1"/>
          </p:cNvSpPr>
          <p:nvPr/>
        </p:nvSpPr>
        <p:spPr bwMode="auto">
          <a:xfrm>
            <a:off x="18288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ln>
        </p:spPr>
        <p:txBody>
          <a:bodyPr/>
          <a:lstStyle/>
          <a:p>
            <a:pPr eaLnBrk="0" hangingPunct="0"/>
            <a:endParaRPr lang="zh-CN" altLang="zh-CN" sz="1800" b="0">
              <a:latin typeface="Times New Roman" pitchFamily="18" charset="0"/>
              <a:ea typeface="MS PGothic" pitchFamily="34" charset="-128"/>
            </a:endParaRPr>
          </a:p>
        </p:txBody>
      </p:sp>
      <p:sp>
        <p:nvSpPr>
          <p:cNvPr id="239631" name="modem"/>
          <p:cNvSpPr>
            <a:spLocks noEditPoints="1" noChangeArrowheads="1"/>
          </p:cNvSpPr>
          <p:nvPr/>
        </p:nvSpPr>
        <p:spPr bwMode="auto">
          <a:xfrm>
            <a:off x="68580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ln>
        </p:spPr>
        <p:txBody>
          <a:bodyPr/>
          <a:lstStyle/>
          <a:p>
            <a:pPr eaLnBrk="0" hangingPunct="0"/>
            <a:endParaRPr lang="zh-CN" altLang="zh-CN" sz="1800" b="0">
              <a:latin typeface="Times New Roman" pitchFamily="18" charset="0"/>
              <a:ea typeface="MS PGothic" pitchFamily="34" charset="-128"/>
            </a:endParaRPr>
          </a:p>
        </p:txBody>
      </p:sp>
      <p:sp>
        <p:nvSpPr>
          <p:cNvPr id="239632" name="computr3"/>
          <p:cNvSpPr>
            <a:spLocks noEditPoints="1" noChangeArrowheads="1"/>
          </p:cNvSpPr>
          <p:nvPr/>
        </p:nvSpPr>
        <p:spPr bwMode="auto">
          <a:xfrm>
            <a:off x="6858000" y="28194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ln>
        </p:spPr>
        <p:txBody>
          <a:bodyPr/>
          <a:lstStyle/>
          <a:p>
            <a:endParaRPr lang="zh-CN" altLang="en-US"/>
          </a:p>
        </p:txBody>
      </p:sp>
      <p:sp>
        <p:nvSpPr>
          <p:cNvPr id="239633" name="computr3"/>
          <p:cNvSpPr>
            <a:spLocks noEditPoints="1" noChangeArrowheads="1"/>
          </p:cNvSpPr>
          <p:nvPr/>
        </p:nvSpPr>
        <p:spPr bwMode="auto">
          <a:xfrm>
            <a:off x="7924800" y="36576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ln>
        </p:spPr>
        <p:txBody>
          <a:bodyPr/>
          <a:lstStyle/>
          <a:p>
            <a:endParaRPr lang="zh-CN" altLang="en-US"/>
          </a:p>
        </p:txBody>
      </p:sp>
      <p:sp>
        <p:nvSpPr>
          <p:cNvPr id="239634" name="computr3"/>
          <p:cNvSpPr>
            <a:spLocks noEditPoints="1" noChangeArrowheads="1"/>
          </p:cNvSpPr>
          <p:nvPr/>
        </p:nvSpPr>
        <p:spPr bwMode="auto">
          <a:xfrm>
            <a:off x="6858000" y="44958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ln>
        </p:spPr>
        <p:txBody>
          <a:bodyPr/>
          <a:lstStyle/>
          <a:p>
            <a:endParaRPr lang="zh-CN" altLang="en-US"/>
          </a:p>
        </p:txBody>
      </p:sp>
      <p:sp>
        <p:nvSpPr>
          <p:cNvPr id="239635" name="Line 19"/>
          <p:cNvSpPr>
            <a:spLocks noChangeShapeType="1"/>
          </p:cNvSpPr>
          <p:nvPr/>
        </p:nvSpPr>
        <p:spPr bwMode="auto">
          <a:xfrm>
            <a:off x="7162800" y="3962400"/>
            <a:ext cx="0" cy="533400"/>
          </a:xfrm>
          <a:prstGeom prst="line">
            <a:avLst/>
          </a:prstGeom>
          <a:noFill/>
          <a:ln w="9525">
            <a:solidFill>
              <a:schemeClr val="tx1"/>
            </a:solidFill>
            <a:round/>
          </a:ln>
          <a:effectLst/>
        </p:spPr>
        <p:txBody>
          <a:bodyPr/>
          <a:lstStyle/>
          <a:p>
            <a:endParaRPr lang="zh-CN" altLang="en-US"/>
          </a:p>
        </p:txBody>
      </p:sp>
      <p:sp>
        <p:nvSpPr>
          <p:cNvPr id="239636" name="Line 20"/>
          <p:cNvSpPr>
            <a:spLocks noChangeShapeType="1"/>
          </p:cNvSpPr>
          <p:nvPr/>
        </p:nvSpPr>
        <p:spPr bwMode="auto">
          <a:xfrm>
            <a:off x="7162800" y="3352800"/>
            <a:ext cx="0" cy="457200"/>
          </a:xfrm>
          <a:prstGeom prst="line">
            <a:avLst/>
          </a:prstGeom>
          <a:noFill/>
          <a:ln w="9525">
            <a:solidFill>
              <a:schemeClr val="tx1"/>
            </a:solidFill>
            <a:round/>
          </a:ln>
          <a:effectLst/>
        </p:spPr>
        <p:txBody>
          <a:bodyPr/>
          <a:lstStyle/>
          <a:p>
            <a:endParaRPr lang="zh-CN" altLang="en-US"/>
          </a:p>
        </p:txBody>
      </p:sp>
      <p:sp>
        <p:nvSpPr>
          <p:cNvPr id="239637" name="Line 21"/>
          <p:cNvSpPr>
            <a:spLocks noChangeShapeType="1"/>
          </p:cNvSpPr>
          <p:nvPr/>
        </p:nvSpPr>
        <p:spPr bwMode="auto">
          <a:xfrm>
            <a:off x="7467600" y="3886200"/>
            <a:ext cx="457200" cy="0"/>
          </a:xfrm>
          <a:prstGeom prst="line">
            <a:avLst/>
          </a:prstGeom>
          <a:noFill/>
          <a:ln w="9525">
            <a:solidFill>
              <a:schemeClr val="tx1"/>
            </a:solidFill>
            <a:round/>
          </a:ln>
          <a:effectLst/>
        </p:spPr>
        <p:txBody>
          <a:bodyPr/>
          <a:lstStyle/>
          <a:p>
            <a:endParaRPr lang="zh-CN" altLang="en-US"/>
          </a:p>
        </p:txBody>
      </p:sp>
      <p:sp>
        <p:nvSpPr>
          <p:cNvPr id="239638" name="Text Box 22"/>
          <p:cNvSpPr txBox="1">
            <a:spLocks noChangeArrowheads="1"/>
          </p:cNvSpPr>
          <p:nvPr/>
        </p:nvSpPr>
        <p:spPr bwMode="auto">
          <a:xfrm>
            <a:off x="2743200" y="4572000"/>
            <a:ext cx="1219200" cy="457200"/>
          </a:xfrm>
          <a:prstGeom prst="rect">
            <a:avLst/>
          </a:prstGeom>
          <a:noFill/>
          <a:ln w="9525">
            <a:noFill/>
            <a:miter lim="800000"/>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#1</a:t>
            </a:r>
            <a:endParaRPr lang="en-US" altLang="ja-JP" sz="2400" b="0">
              <a:latin typeface="Times New Roman" pitchFamily="18" charset="0"/>
              <a:ea typeface="MS PGothic" pitchFamily="34" charset="-128"/>
            </a:endParaRPr>
          </a:p>
        </p:txBody>
      </p:sp>
      <p:sp>
        <p:nvSpPr>
          <p:cNvPr id="239639" name="Text Box 23"/>
          <p:cNvSpPr txBox="1">
            <a:spLocks noChangeArrowheads="1"/>
          </p:cNvSpPr>
          <p:nvPr/>
        </p:nvSpPr>
        <p:spPr bwMode="auto">
          <a:xfrm>
            <a:off x="4572000" y="4572000"/>
            <a:ext cx="1219200" cy="457200"/>
          </a:xfrm>
          <a:prstGeom prst="rect">
            <a:avLst/>
          </a:prstGeom>
          <a:noFill/>
          <a:ln w="9525">
            <a:noFill/>
            <a:miter lim="800000"/>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#2</a:t>
            </a:r>
            <a:endParaRPr lang="en-US" altLang="ja-JP" sz="2400" b="0">
              <a:latin typeface="Times New Roman" pitchFamily="18" charset="0"/>
              <a:ea typeface="MS PGothic" pitchFamily="34" charset="-128"/>
            </a:endParaRPr>
          </a:p>
        </p:txBody>
      </p:sp>
      <p:sp>
        <p:nvSpPr>
          <p:cNvPr id="239640" name="Text Box 24"/>
          <p:cNvSpPr txBox="1">
            <a:spLocks noChangeArrowheads="1"/>
          </p:cNvSpPr>
          <p:nvPr/>
        </p:nvSpPr>
        <p:spPr bwMode="auto">
          <a:xfrm>
            <a:off x="3581400" y="2514600"/>
            <a:ext cx="1219200" cy="457200"/>
          </a:xfrm>
          <a:prstGeom prst="rect">
            <a:avLst/>
          </a:prstGeom>
          <a:noFill/>
          <a:ln w="9525">
            <a:noFill/>
            <a:miter lim="800000"/>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#3</a:t>
            </a:r>
            <a:endParaRPr lang="en-US" altLang="ja-JP" sz="2400" b="0">
              <a:latin typeface="Times New Roman" pitchFamily="18" charset="0"/>
              <a:ea typeface="MS PGothic" pitchFamily="34" charset="-128"/>
            </a:endParaRPr>
          </a:p>
        </p:txBody>
      </p:sp>
      <p:sp>
        <p:nvSpPr>
          <p:cNvPr id="239641" name="Text Box 25"/>
          <p:cNvSpPr txBox="1">
            <a:spLocks noChangeArrowheads="1"/>
          </p:cNvSpPr>
          <p:nvPr/>
        </p:nvSpPr>
        <p:spPr bwMode="auto">
          <a:xfrm>
            <a:off x="4038600" y="5257800"/>
            <a:ext cx="4876800" cy="1130300"/>
          </a:xfrm>
          <a:prstGeom prst="rect">
            <a:avLst/>
          </a:prstGeom>
          <a:noFill/>
          <a:ln w="9525">
            <a:noFill/>
            <a:miter lim="800000"/>
          </a:ln>
          <a:effectLst/>
        </p:spPr>
        <p:txBody>
          <a:bodyPr>
            <a:spAutoFit/>
          </a:bodyPr>
          <a:lstStyle/>
          <a:p>
            <a:pPr eaLnBrk="0" hangingPunct="0">
              <a:lnSpc>
                <a:spcPct val="80000"/>
              </a:lnSpc>
              <a:spcBef>
                <a:spcPct val="50000"/>
              </a:spcBef>
            </a:pPr>
            <a:r>
              <a:rPr lang="en-US" altLang="ja-JP" sz="2000" b="0">
                <a:latin typeface="Times New Roman" pitchFamily="18" charset="0"/>
                <a:ea typeface="MS PGothic" pitchFamily="34" charset="-128"/>
              </a:rPr>
              <a:t>IDS#1</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External Traffic</a:t>
            </a:r>
            <a:endParaRPr lang="en-US" altLang="ja-JP" sz="2000" b="0">
              <a:latin typeface="Times New Roman" pitchFamily="18" charset="0"/>
              <a:ea typeface="MS PGothic" pitchFamily="34" charset="-128"/>
            </a:endParaRPr>
          </a:p>
          <a:p>
            <a:pPr eaLnBrk="0" hangingPunct="0">
              <a:lnSpc>
                <a:spcPct val="80000"/>
              </a:lnSpc>
              <a:spcBef>
                <a:spcPct val="50000"/>
              </a:spcBef>
            </a:pPr>
            <a:r>
              <a:rPr lang="en-US" altLang="ja-JP" sz="2000" b="0">
                <a:latin typeface="Times New Roman" pitchFamily="18" charset="0"/>
                <a:ea typeface="MS PGothic" pitchFamily="34" charset="-128"/>
              </a:rPr>
              <a:t>IDS#2</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Internal Traffic</a:t>
            </a:r>
            <a:endParaRPr lang="en-US" altLang="ja-JP" sz="2000" b="0">
              <a:latin typeface="Times New Roman" pitchFamily="18" charset="0"/>
              <a:ea typeface="MS PGothic" pitchFamily="34" charset="-128"/>
            </a:endParaRPr>
          </a:p>
          <a:p>
            <a:pPr eaLnBrk="0" hangingPunct="0">
              <a:lnSpc>
                <a:spcPct val="80000"/>
              </a:lnSpc>
              <a:spcBef>
                <a:spcPct val="50000"/>
              </a:spcBef>
            </a:pPr>
            <a:r>
              <a:rPr lang="en-US" altLang="ja-JP" sz="2000" b="0">
                <a:latin typeface="Times New Roman" pitchFamily="18" charset="0"/>
                <a:ea typeface="MS PGothic" pitchFamily="34" charset="-128"/>
              </a:rPr>
              <a:t>IDS#3</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Firewalls</a:t>
            </a:r>
            <a:endParaRPr lang="en-US" altLang="ja-JP" sz="2000" b="0">
              <a:latin typeface="Times New Roman" pitchFamily="18" charset="0"/>
              <a:ea typeface="MS PGothic" pitchFamily="34" charset="-128"/>
            </a:endParaRPr>
          </a:p>
        </p:txBody>
      </p:sp>
      <p:sp>
        <p:nvSpPr>
          <p:cNvPr id="239642" name="Text Box 26"/>
          <p:cNvSpPr txBox="1">
            <a:spLocks noChangeArrowheads="1"/>
          </p:cNvSpPr>
          <p:nvPr/>
        </p:nvSpPr>
        <p:spPr bwMode="auto">
          <a:xfrm>
            <a:off x="1447800" y="5715000"/>
            <a:ext cx="2819400" cy="457200"/>
          </a:xfrm>
          <a:prstGeom prst="rect">
            <a:avLst/>
          </a:prstGeom>
          <a:noFill/>
          <a:ln w="9525">
            <a:noFill/>
            <a:miter lim="800000"/>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External</a:t>
            </a:r>
            <a:endParaRPr lang="en-US" altLang="ja-JP" sz="2400" b="0">
              <a:latin typeface="Times New Roman" pitchFamily="18" charset="0"/>
              <a:ea typeface="MS PGothic" pitchFamily="34" charset="-128"/>
            </a:endParaRPr>
          </a:p>
        </p:txBody>
      </p:sp>
    </p:spTree>
  </p:cSld>
  <p:clrMapOvr>
    <a:masterClrMapping/>
  </p:clrMapOvr>
  <p:transition spd="slow">
    <p:pull/>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smtClean="0"/>
              <a:t>1</a:t>
            </a:r>
            <a:r>
              <a:rPr lang="zh-CN" altLang="en-US" smtClean="0"/>
              <a:t>、更有效集成</a:t>
            </a:r>
            <a:r>
              <a:rPr lang="zh-CN" altLang="en-US"/>
              <a:t>各种入侵检测数据源，包括从</a:t>
            </a:r>
            <a:r>
              <a:rPr lang="zh-CN" altLang="en-US" smtClean="0"/>
              <a:t>不同系统</a:t>
            </a:r>
            <a:r>
              <a:rPr lang="zh-CN" altLang="en-US"/>
              <a:t>和</a:t>
            </a:r>
            <a:r>
              <a:rPr lang="zh-CN" altLang="en-US" smtClean="0"/>
              <a:t>不同传感器</a:t>
            </a:r>
            <a:r>
              <a:rPr lang="zh-CN" altLang="en-US"/>
              <a:t>上采集的数据，提高报警准确率；</a:t>
            </a:r>
            <a:endParaRPr lang="zh-CN" altLang="en-US"/>
          </a:p>
          <a:p>
            <a:r>
              <a:rPr lang="en-US" altLang="zh-CN" smtClean="0"/>
              <a:t>2</a:t>
            </a:r>
            <a:r>
              <a:rPr lang="zh-CN" altLang="en-US" smtClean="0"/>
              <a:t>、在</a:t>
            </a:r>
            <a:r>
              <a:rPr lang="zh-CN" altLang="en-US"/>
              <a:t>事件诊断中结合人工分析，提高判断准确性；</a:t>
            </a:r>
            <a:endParaRPr lang="zh-CN" altLang="en-US"/>
          </a:p>
          <a:p>
            <a:r>
              <a:rPr lang="en-US" altLang="zh-CN" smtClean="0"/>
              <a:t>3</a:t>
            </a:r>
            <a:r>
              <a:rPr lang="zh-CN" altLang="en-US" smtClean="0"/>
              <a:t>、提高</a:t>
            </a:r>
            <a:r>
              <a:rPr lang="zh-CN" altLang="en-US"/>
              <a:t>对恶意代码的检测能力，包括</a:t>
            </a:r>
            <a:r>
              <a:rPr lang="en-US" altLang="zh-CN"/>
              <a:t>email</a:t>
            </a:r>
            <a:r>
              <a:rPr lang="zh-CN" altLang="en-US"/>
              <a:t>攻击，</a:t>
            </a:r>
            <a:r>
              <a:rPr lang="en-US" altLang="zh-CN"/>
              <a:t>Java</a:t>
            </a:r>
            <a:r>
              <a:rPr lang="zh-CN" altLang="en-US"/>
              <a:t>，</a:t>
            </a:r>
            <a:r>
              <a:rPr lang="en-US" altLang="zh-CN"/>
              <a:t>ActiveX</a:t>
            </a:r>
            <a:r>
              <a:rPr lang="zh-CN" altLang="en-US"/>
              <a:t>等；</a:t>
            </a:r>
            <a:endParaRPr lang="zh-CN" altLang="en-US"/>
          </a:p>
          <a:p>
            <a:r>
              <a:rPr lang="en-US" altLang="zh-CN" smtClean="0"/>
              <a:t>4</a:t>
            </a:r>
            <a:r>
              <a:rPr lang="zh-CN" altLang="en-US" smtClean="0"/>
              <a:t>、采用</a:t>
            </a:r>
            <a:r>
              <a:rPr lang="zh-CN" altLang="en-US"/>
              <a:t>一定的方法和策略来增强异种系统的互操作性和</a:t>
            </a:r>
            <a:r>
              <a:rPr lang="zh-CN" altLang="en-US" smtClean="0"/>
              <a:t>数据一致性；</a:t>
            </a:r>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Tree>
  </p:cSld>
  <p:clrMapOvr>
    <a:masterClrMapping/>
  </p:clrMapOvr>
  <p:transition spd="slow">
    <p:pull/>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smtClean="0"/>
              <a:t>5</a:t>
            </a:r>
            <a:r>
              <a:rPr lang="zh-CN" altLang="en-US" smtClean="0"/>
              <a:t>、研制</a:t>
            </a:r>
            <a:r>
              <a:rPr lang="zh-CN" altLang="en-US"/>
              <a:t>可靠的测试和评估标准；</a:t>
            </a:r>
            <a:endParaRPr lang="zh-CN" altLang="en-US"/>
          </a:p>
          <a:p>
            <a:r>
              <a:rPr lang="en-US" altLang="zh-CN" smtClean="0"/>
              <a:t>6</a:t>
            </a:r>
            <a:r>
              <a:rPr lang="zh-CN" altLang="en-US" smtClean="0"/>
              <a:t>、提供</a:t>
            </a:r>
            <a:r>
              <a:rPr lang="zh-CN" altLang="en-US"/>
              <a:t>科学的漏洞分类方法，尤其注重从攻击客体而不是攻击主体的观点出发；</a:t>
            </a:r>
            <a:endParaRPr lang="zh-CN" altLang="en-US"/>
          </a:p>
          <a:p>
            <a:r>
              <a:rPr lang="en-US" altLang="zh-CN" smtClean="0"/>
              <a:t>7</a:t>
            </a:r>
            <a:r>
              <a:rPr lang="zh-CN" altLang="en-US" smtClean="0"/>
              <a:t>、提供</a:t>
            </a:r>
            <a:r>
              <a:rPr lang="zh-CN" altLang="en-US"/>
              <a:t>对更高级的攻击行为如分布式攻击、拒绝服务攻击等的检测手段； </a:t>
            </a:r>
            <a:endParaRPr lang="zh-CN" altLang="en-US"/>
          </a:p>
          <a:p>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Tree>
  </p:cSld>
  <p:clrMapOvr>
    <a:masterClrMapping/>
  </p:clrMapOvr>
  <p:transition spd="slow">
    <p:pull/>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防火墙与网络入侵检测技术的结合</a:t>
            </a:r>
            <a:endParaRPr lang="en-US" altLang="zh-CN" smtClean="0"/>
          </a:p>
          <a:p>
            <a:r>
              <a:rPr lang="zh-CN" altLang="en-US"/>
              <a:t>位于网络主干位置，一般以透明网关形式存在，所有进出流量均需</a:t>
            </a:r>
            <a:r>
              <a:rPr lang="zh-CN" altLang="en-US" smtClean="0"/>
              <a:t>通过</a:t>
            </a:r>
            <a:endParaRPr lang="en-US" altLang="zh-CN" smtClean="0"/>
          </a:p>
          <a:p>
            <a:r>
              <a:rPr lang="zh-CN" altLang="en-US" smtClean="0"/>
              <a:t>基于</a:t>
            </a:r>
            <a:r>
              <a:rPr lang="en-US" altLang="zh-CN" smtClean="0"/>
              <a:t>IDS</a:t>
            </a:r>
            <a:r>
              <a:rPr lang="zh-CN" altLang="en-US" smtClean="0"/>
              <a:t>实现网络防护，阻断攻击</a:t>
            </a:r>
            <a:endParaRPr lang="en-US" altLang="zh-CN" smtClean="0"/>
          </a:p>
          <a:p>
            <a:pPr lvl="1"/>
            <a:r>
              <a:rPr lang="zh-CN" altLang="en-US" smtClean="0"/>
              <a:t>使用</a:t>
            </a:r>
            <a:r>
              <a:rPr lang="en-US" altLang="zh-CN" smtClean="0"/>
              <a:t>IDS</a:t>
            </a:r>
            <a:r>
              <a:rPr lang="zh-CN" altLang="en-US" smtClean="0"/>
              <a:t>对数据包进行分析，对高层应用协议数据进行重组与协议追踪。</a:t>
            </a:r>
            <a:endParaRPr lang="en-US" altLang="zh-CN" smtClean="0"/>
          </a:p>
          <a:p>
            <a:pPr lvl="1"/>
            <a:r>
              <a:rPr lang="zh-CN" altLang="en-US" smtClean="0"/>
              <a:t>处理存在问题的数据包并关闭相应连接。</a:t>
            </a:r>
            <a:endParaRPr lang="en-US" altLang="zh-CN"/>
          </a:p>
          <a:p>
            <a:pPr marL="109855" indent="0">
              <a:buNone/>
            </a:pPr>
            <a:endParaRPr lang="en-US" altLang="zh-CN" smtClean="0"/>
          </a:p>
          <a:p>
            <a:endParaRPr lang="en-US" altLang="zh-CN" smtClean="0"/>
          </a:p>
          <a:p>
            <a:endParaRPr lang="zh-CN" altLang="en-US"/>
          </a:p>
        </p:txBody>
      </p:sp>
      <p:sp>
        <p:nvSpPr>
          <p:cNvPr id="3" name="标题 2"/>
          <p:cNvSpPr>
            <a:spLocks noGrp="1"/>
          </p:cNvSpPr>
          <p:nvPr>
            <p:ph type="title"/>
          </p:nvPr>
        </p:nvSpPr>
        <p:spPr/>
        <p:txBody>
          <a:bodyPr/>
          <a:lstStyle/>
          <a:p>
            <a:r>
              <a:rPr lang="zh-CN" altLang="en-US" smtClean="0"/>
              <a:t>入侵防护系统（</a:t>
            </a:r>
            <a:r>
              <a:rPr lang="en-US" altLang="zh-CN" smtClean="0"/>
              <a:t>IPS</a:t>
            </a:r>
            <a:r>
              <a:rPr lang="zh-CN" altLang="en-US" smtClean="0"/>
              <a:t>）</a:t>
            </a:r>
            <a:endParaRPr lang="zh-CN" altLang="en-US"/>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1027"/>
          <p:cNvSpPr>
            <a:spLocks noGrp="1" noChangeArrowheads="1"/>
          </p:cNvSpPr>
          <p:nvPr>
            <p:ph idx="1"/>
          </p:nvPr>
        </p:nvSpPr>
        <p:spPr/>
        <p:txBody>
          <a:bodyPr/>
          <a:lstStyle/>
          <a:p>
            <a:pPr>
              <a:lnSpc>
                <a:spcPct val="90000"/>
              </a:lnSpc>
            </a:pPr>
            <a:r>
              <a:rPr lang="zh-CN" altLang="en-US" smtClean="0"/>
              <a:t>自动检测远程或本地系统安全性弱点（漏洞）的程序。</a:t>
            </a:r>
            <a:endParaRPr lang="zh-CN" altLang="en-US" smtClean="0"/>
          </a:p>
          <a:p>
            <a:pPr lvl="1">
              <a:lnSpc>
                <a:spcPct val="90000"/>
              </a:lnSpc>
            </a:pPr>
            <a:r>
              <a:rPr lang="zh-CN" altLang="en-US"/>
              <a:t>目标可以是工作站、服务器、交换机、数据库应用等各种对象</a:t>
            </a:r>
            <a:r>
              <a:rPr lang="zh-CN" altLang="en-US" smtClean="0"/>
              <a:t>。</a:t>
            </a:r>
            <a:endParaRPr lang="en-US" altLang="zh-CN" smtClean="0"/>
          </a:p>
          <a:p>
            <a:pPr>
              <a:lnSpc>
                <a:spcPct val="90000"/>
              </a:lnSpc>
            </a:pPr>
            <a:r>
              <a:rPr lang="zh-CN" altLang="en-US" smtClean="0"/>
              <a:t>安全</a:t>
            </a:r>
            <a:r>
              <a:rPr lang="zh-CN" altLang="en-US" dirty="0" smtClean="0"/>
              <a:t>评估工具</a:t>
            </a:r>
            <a:endParaRPr lang="en-US" altLang="zh-CN" dirty="0" smtClean="0"/>
          </a:p>
          <a:p>
            <a:pPr lvl="1">
              <a:lnSpc>
                <a:spcPct val="90000"/>
              </a:lnSpc>
            </a:pPr>
            <a:r>
              <a:rPr lang="zh-CN" altLang="en-US" dirty="0" smtClean="0"/>
              <a:t>系统管理员保障系统安全的</a:t>
            </a:r>
            <a:r>
              <a:rPr lang="zh-CN" altLang="en-US" smtClean="0"/>
              <a:t>有效工具</a:t>
            </a:r>
            <a:endParaRPr lang="zh-CN" altLang="en-US" smtClean="0"/>
          </a:p>
          <a:p>
            <a:pPr>
              <a:lnSpc>
                <a:spcPct val="90000"/>
              </a:lnSpc>
            </a:pPr>
            <a:r>
              <a:rPr lang="zh-CN" altLang="en-US" smtClean="0"/>
              <a:t>网络漏洞扫描器</a:t>
            </a:r>
            <a:endParaRPr lang="en-US" altLang="zh-CN" smtClean="0"/>
          </a:p>
          <a:p>
            <a:pPr lvl="1">
              <a:lnSpc>
                <a:spcPct val="90000"/>
              </a:lnSpc>
            </a:pPr>
            <a:r>
              <a:rPr lang="zh-CN" altLang="en-US" smtClean="0"/>
              <a:t>网络</a:t>
            </a:r>
            <a:r>
              <a:rPr lang="zh-CN" altLang="en-US" dirty="0" smtClean="0"/>
              <a:t>入侵者收集信息的重要手段</a:t>
            </a:r>
            <a:endParaRPr lang="zh-CN" altLang="en-US" dirty="0"/>
          </a:p>
        </p:txBody>
      </p:sp>
      <p:sp>
        <p:nvSpPr>
          <p:cNvPr id="6" name="灯片编号占位符 5"/>
          <p:cNvSpPr>
            <a:spLocks noGrp="1"/>
          </p:cNvSpPr>
          <p:nvPr>
            <p:ph type="sldNum" sz="quarter" idx="4294967295"/>
          </p:nvPr>
        </p:nvSpPr>
        <p:spPr>
          <a:xfrm>
            <a:off x="8647272" y="6407944"/>
            <a:ext cx="365760" cy="365125"/>
          </a:xfrm>
          <a:prstGeom prst="rect">
            <a:avLst/>
          </a:prstGeom>
        </p:spPr>
        <p:txBody>
          <a:bodyPr/>
          <a:lstStyle/>
          <a:p>
            <a:fld id="{5523C96D-6DA9-461B-9F2C-A918FEAD4B6F}" type="slidenum">
              <a:rPr lang="zh-CN" altLang="en-US"/>
            </a:fld>
            <a:endParaRPr lang="en-US" altLang="zh-CN"/>
          </a:p>
        </p:txBody>
      </p:sp>
      <p:sp>
        <p:nvSpPr>
          <p:cNvPr id="276482" name="Rectangle 1026"/>
          <p:cNvSpPr>
            <a:spLocks noGrp="1" noChangeArrowheads="1"/>
          </p:cNvSpPr>
          <p:nvPr>
            <p:ph type="title"/>
          </p:nvPr>
        </p:nvSpPr>
        <p:spPr/>
        <p:txBody>
          <a:bodyPr/>
          <a:lstStyle/>
          <a:p>
            <a:r>
              <a:rPr lang="zh-CN" altLang="en-US" smtClean="0"/>
              <a:t>网络</a:t>
            </a:r>
            <a:r>
              <a:rPr lang="zh-CN" altLang="en-US"/>
              <a:t>扫描器</a:t>
            </a:r>
            <a:endParaRPr lang="zh-CN" altLang="en-US"/>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zh-CN" altLang="en-US" smtClean="0"/>
              <a:t>扫描目标主机识别其工作状态（开</a:t>
            </a:r>
            <a:r>
              <a:rPr lang="en-US" altLang="zh-CN" smtClean="0"/>
              <a:t>/</a:t>
            </a:r>
            <a:r>
              <a:rPr lang="zh-CN" altLang="en-US" smtClean="0"/>
              <a:t>关机）</a:t>
            </a:r>
            <a:endParaRPr lang="zh-CN" altLang="en-US" smtClean="0"/>
          </a:p>
          <a:p>
            <a:r>
              <a:rPr lang="zh-CN" altLang="en-US" smtClean="0"/>
              <a:t>识别目标主机端口的状态（监听</a:t>
            </a:r>
            <a:r>
              <a:rPr lang="en-US" altLang="zh-CN" smtClean="0"/>
              <a:t>/</a:t>
            </a:r>
            <a:r>
              <a:rPr lang="zh-CN" altLang="en-US" smtClean="0"/>
              <a:t>关闭）</a:t>
            </a:r>
            <a:endParaRPr lang="zh-CN" altLang="en-US" smtClean="0"/>
          </a:p>
          <a:p>
            <a:r>
              <a:rPr lang="zh-CN" altLang="en-US" smtClean="0"/>
              <a:t>识别目标主机系统及服务程序的类型和版本</a:t>
            </a:r>
            <a:endParaRPr lang="zh-CN" altLang="en-US" smtClean="0"/>
          </a:p>
          <a:p>
            <a:r>
              <a:rPr lang="zh-CN" altLang="en-US" smtClean="0"/>
              <a:t>根据已知漏洞信息，分析系统脆弱点</a:t>
            </a:r>
            <a:endParaRPr lang="zh-CN" altLang="en-US" smtClean="0"/>
          </a:p>
          <a:p>
            <a:r>
              <a:rPr lang="zh-CN" altLang="en-US" smtClean="0"/>
              <a:t>生成扫描结果报告</a:t>
            </a:r>
            <a:endParaRPr lang="zh-CN" altLang="en-US"/>
          </a:p>
        </p:txBody>
      </p:sp>
      <p:sp>
        <p:nvSpPr>
          <p:cNvPr id="280578" name="Rectangle 2"/>
          <p:cNvSpPr>
            <a:spLocks noGrp="1" noChangeArrowheads="1"/>
          </p:cNvSpPr>
          <p:nvPr>
            <p:ph type="title"/>
          </p:nvPr>
        </p:nvSpPr>
        <p:spPr/>
        <p:txBody>
          <a:bodyPr/>
          <a:lstStyle/>
          <a:p>
            <a:r>
              <a:rPr lang="zh-CN" altLang="en-US" smtClean="0"/>
              <a:t>网络扫描器的主要功能</a:t>
            </a:r>
            <a:endParaRPr lang="zh-CN" altLang="en-US"/>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zh-CN" altLang="en-US"/>
              <a:t>扫描器的基本工作原理</a:t>
            </a:r>
            <a:endParaRPr lang="zh-CN" altLang="en-US"/>
          </a:p>
        </p:txBody>
      </p:sp>
      <p:pic>
        <p:nvPicPr>
          <p:cNvPr id="296963" name="Picture 3" descr="ss copy"/>
          <p:cNvPicPr>
            <a:picLocks noGrp="1" noChangeAspect="1" noChangeArrowheads="1"/>
          </p:cNvPicPr>
          <p:nvPr>
            <p:ph idx="4294967295"/>
          </p:nvPr>
        </p:nvPicPr>
        <p:blipFill>
          <a:blip r:embed="rId1"/>
          <a:srcRect/>
          <a:stretch>
            <a:fillRect/>
          </a:stretch>
        </p:blipFill>
        <p:spPr>
          <a:xfrm>
            <a:off x="0" y="1844675"/>
            <a:ext cx="5759450" cy="4513263"/>
          </a:xfrm>
          <a:noFill/>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 calcmode="lin" valueType="num">
                                      <p:cBhvr additive="base">
                                        <p:cTn id="7" dur="500" fill="hold"/>
                                        <p:tgtEl>
                                          <p:spTgt spid="296963"/>
                                        </p:tgtEl>
                                        <p:attrNameLst>
                                          <p:attrName>ppt_x</p:attrName>
                                        </p:attrNameLst>
                                      </p:cBhvr>
                                      <p:tavLst>
                                        <p:tav tm="0">
                                          <p:val>
                                            <p:strVal val="#ppt_x"/>
                                          </p:val>
                                        </p:tav>
                                        <p:tav tm="100000">
                                          <p:val>
                                            <p:strVal val="#ppt_x"/>
                                          </p:val>
                                        </p:tav>
                                      </p:tavLst>
                                    </p:anim>
                                    <p:anim calcmode="lin" valueType="num">
                                      <p:cBhvr additive="base">
                                        <p:cTn id="8" dur="500" fill="hold"/>
                                        <p:tgtEl>
                                          <p:spTgt spid="296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r>
              <a:rPr lang="zh-CN" altLang="en-US" smtClean="0"/>
              <a:t>目的：</a:t>
            </a:r>
            <a:endParaRPr lang="en-US" altLang="zh-CN" smtClean="0"/>
          </a:p>
          <a:p>
            <a:pPr lvl="1"/>
            <a:r>
              <a:rPr lang="zh-CN" altLang="en-US" smtClean="0"/>
              <a:t>确定在目标网络上的主机是否可达</a:t>
            </a:r>
            <a:endParaRPr lang="zh-CN" altLang="en-US" smtClean="0"/>
          </a:p>
          <a:p>
            <a:r>
              <a:rPr lang="zh-CN" altLang="en-US" smtClean="0"/>
              <a:t>常用的传统扫描手段有：</a:t>
            </a:r>
            <a:endParaRPr lang="zh-CN" altLang="en-US" smtClean="0"/>
          </a:p>
          <a:p>
            <a:pPr lvl="1"/>
            <a:r>
              <a:rPr lang="en-US" altLang="zh-CN" smtClean="0"/>
              <a:t>ICMP Echo</a:t>
            </a:r>
            <a:r>
              <a:rPr lang="zh-CN" altLang="en-US" smtClean="0"/>
              <a:t>扫描</a:t>
            </a:r>
            <a:endParaRPr lang="en-US" altLang="zh-CN" smtClean="0"/>
          </a:p>
          <a:p>
            <a:pPr lvl="1"/>
            <a:r>
              <a:rPr lang="en-US" altLang="zh-CN" smtClean="0"/>
              <a:t>ICMP Sweep</a:t>
            </a:r>
            <a:r>
              <a:rPr lang="zh-CN" altLang="en-US" smtClean="0"/>
              <a:t>扫描</a:t>
            </a:r>
            <a:endParaRPr lang="en-US" altLang="zh-CN" smtClean="0"/>
          </a:p>
          <a:p>
            <a:pPr lvl="1"/>
            <a:r>
              <a:rPr lang="en-US" altLang="zh-CN" smtClean="0"/>
              <a:t>Broadcast ICMP</a:t>
            </a:r>
            <a:r>
              <a:rPr lang="zh-CN" altLang="en-US" smtClean="0"/>
              <a:t>扫描</a:t>
            </a:r>
            <a:endParaRPr lang="zh-CN" altLang="en-US" smtClean="0"/>
          </a:p>
          <a:p>
            <a:pPr lvl="1"/>
            <a:r>
              <a:rPr lang="en-US" altLang="zh-CN" smtClean="0"/>
              <a:t>Non-Echo ICMP</a:t>
            </a:r>
            <a:r>
              <a:rPr lang="zh-CN" altLang="en-US" smtClean="0"/>
              <a:t>扫描</a:t>
            </a:r>
            <a:endParaRPr lang="zh-CN" altLang="en-US"/>
          </a:p>
        </p:txBody>
      </p:sp>
      <p:sp>
        <p:nvSpPr>
          <p:cNvPr id="305154" name="Rectangle 2"/>
          <p:cNvSpPr>
            <a:spLocks noGrp="1" noChangeArrowheads="1"/>
          </p:cNvSpPr>
          <p:nvPr>
            <p:ph type="title"/>
          </p:nvPr>
        </p:nvSpPr>
        <p:spPr/>
        <p:txBody>
          <a:bodyPr/>
          <a:lstStyle/>
          <a:p>
            <a:r>
              <a:rPr lang="zh-CN" altLang="en-US" smtClean="0"/>
              <a:t>主机扫描技术－传统技术</a:t>
            </a:r>
            <a:endParaRPr lang="zh-CN" altLang="en-US"/>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第一章 概述</a:t>
            </a:r>
            <a:endParaRPr lang="zh-CN" altLang="en-US"/>
          </a:p>
        </p:txBody>
      </p:sp>
      <p:sp>
        <p:nvSpPr>
          <p:cNvPr id="6" name="文本占位符 5"/>
          <p:cNvSpPr>
            <a:spLocks noGrp="1"/>
          </p:cNvSpPr>
          <p:nvPr>
            <p:ph type="body" idx="1"/>
          </p:nvPr>
        </p:nvSpPr>
        <p:spPr/>
        <p:txBody>
          <a:bodyPr/>
          <a:lstStyle/>
          <a:p>
            <a:endParaRPr lang="zh-CN" altLang="en-US"/>
          </a:p>
        </p:txBody>
      </p:sp>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normAutofit fontScale="92500" lnSpcReduction="10000"/>
          </a:bodyPr>
          <a:lstStyle/>
          <a:p>
            <a:r>
              <a:rPr lang="zh-CN" altLang="en-US" smtClean="0"/>
              <a:t>防火墙和网络过滤设备常导致传统的探测手段变得无效。</a:t>
            </a:r>
            <a:endParaRPr lang="en-US" altLang="zh-CN" smtClean="0"/>
          </a:p>
          <a:p>
            <a:pPr lvl="1"/>
            <a:r>
              <a:rPr lang="zh-CN" altLang="en-US" smtClean="0"/>
              <a:t>如简单拦截、过滤</a:t>
            </a:r>
            <a:r>
              <a:rPr lang="en-US" altLang="zh-CN" smtClean="0"/>
              <a:t>ICMP</a:t>
            </a:r>
            <a:r>
              <a:rPr lang="zh-CN" altLang="en-US" smtClean="0"/>
              <a:t>报文</a:t>
            </a:r>
            <a:endParaRPr lang="en-US" altLang="zh-CN" smtClean="0"/>
          </a:p>
          <a:p>
            <a:r>
              <a:rPr lang="zh-CN" altLang="en-US" smtClean="0"/>
              <a:t>利用</a:t>
            </a:r>
            <a:r>
              <a:rPr lang="en-US" altLang="zh-CN" smtClean="0"/>
              <a:t>ICMP</a:t>
            </a:r>
            <a:r>
              <a:rPr lang="zh-CN" altLang="en-US" smtClean="0"/>
              <a:t>协议提供网络间传送错误信息的手段：</a:t>
            </a:r>
            <a:endParaRPr lang="zh-CN" altLang="en-US" smtClean="0"/>
          </a:p>
          <a:p>
            <a:pPr lvl="1"/>
            <a:r>
              <a:rPr lang="zh-CN" altLang="en-US" smtClean="0"/>
              <a:t>异常</a:t>
            </a:r>
            <a:r>
              <a:rPr lang="en-US" altLang="zh-CN" smtClean="0"/>
              <a:t>IP</a:t>
            </a:r>
            <a:r>
              <a:rPr lang="zh-CN" altLang="en-US" smtClean="0"/>
              <a:t>包头</a:t>
            </a:r>
            <a:endParaRPr lang="zh-CN" altLang="en-US" smtClean="0"/>
          </a:p>
          <a:p>
            <a:pPr lvl="1"/>
            <a:r>
              <a:rPr lang="zh-CN" altLang="en-US" smtClean="0"/>
              <a:t>在</a:t>
            </a:r>
            <a:r>
              <a:rPr lang="en-US" altLang="zh-CN" smtClean="0"/>
              <a:t>IP</a:t>
            </a:r>
            <a:r>
              <a:rPr lang="zh-CN" altLang="en-US" smtClean="0"/>
              <a:t>头中设置无效的字段值</a:t>
            </a:r>
            <a:endParaRPr lang="zh-CN" altLang="en-US" smtClean="0"/>
          </a:p>
          <a:p>
            <a:pPr lvl="1"/>
            <a:r>
              <a:rPr lang="zh-CN" altLang="en-US" smtClean="0"/>
              <a:t>错误的数据分片</a:t>
            </a:r>
            <a:endParaRPr lang="zh-CN" altLang="en-US" smtClean="0"/>
          </a:p>
          <a:p>
            <a:pPr lvl="1"/>
            <a:r>
              <a:rPr lang="zh-CN" altLang="en-US" smtClean="0"/>
              <a:t>通过超长包探测内部路由器</a:t>
            </a:r>
            <a:endParaRPr lang="zh-CN" altLang="en-US" smtClean="0"/>
          </a:p>
          <a:p>
            <a:pPr lvl="1"/>
            <a:r>
              <a:rPr lang="zh-CN" altLang="en-US" smtClean="0"/>
              <a:t>反向映射探测</a:t>
            </a:r>
            <a:endParaRPr lang="en-US" altLang="zh-CN" smtClean="0"/>
          </a:p>
          <a:p>
            <a:r>
              <a:rPr lang="zh-CN" altLang="en-US" smtClean="0"/>
              <a:t>利用防火墙等的方向性，易出难进</a:t>
            </a:r>
            <a:endParaRPr lang="en-US" altLang="zh-CN" smtClean="0"/>
          </a:p>
          <a:p>
            <a:pPr lvl="1"/>
            <a:r>
              <a:rPr lang="zh-CN" altLang="en-US" smtClean="0"/>
              <a:t>传统扫描，由外向内</a:t>
            </a:r>
            <a:endParaRPr lang="en-US" altLang="zh-CN" smtClean="0"/>
          </a:p>
          <a:p>
            <a:pPr lvl="1"/>
            <a:r>
              <a:rPr lang="zh-CN" altLang="en-US" smtClean="0"/>
              <a:t>高级扫描，由内向外</a:t>
            </a:r>
            <a:endParaRPr lang="zh-CN" altLang="en-US"/>
          </a:p>
        </p:txBody>
      </p:sp>
      <p:sp>
        <p:nvSpPr>
          <p:cNvPr id="313346" name="Rectangle 2"/>
          <p:cNvSpPr>
            <a:spLocks noGrp="1" noChangeArrowheads="1"/>
          </p:cNvSpPr>
          <p:nvPr>
            <p:ph type="title"/>
          </p:nvPr>
        </p:nvSpPr>
        <p:spPr/>
        <p:txBody>
          <a:bodyPr/>
          <a:lstStyle/>
          <a:p>
            <a:r>
              <a:rPr lang="zh-CN" altLang="en-US" smtClean="0"/>
              <a:t>主机扫描技术－高级技术</a:t>
            </a:r>
            <a:endParaRPr lang="zh-CN" altLang="en-US"/>
          </a:p>
        </p:txBody>
      </p:sp>
      <p:sp>
        <p:nvSpPr>
          <p:cNvPr id="6" name="灯片编号占位符 5"/>
          <p:cNvSpPr>
            <a:spLocks noGrp="1"/>
          </p:cNvSpPr>
          <p:nvPr>
            <p:ph type="sldNum" sz="quarter" idx="4294967295"/>
          </p:nvPr>
        </p:nvSpPr>
        <p:spPr/>
        <p:txBody>
          <a:bodyPr/>
          <a:lstStyle/>
          <a:p>
            <a:fld id="{C12B9371-9D74-4079-B7F8-07D375E8763E}" type="slidenum">
              <a:rPr lang="zh-CN" altLang="en-US" smtClean="0"/>
            </a:fld>
            <a:endParaRPr lang="en-US" altLang="zh-CN"/>
          </a:p>
        </p:txBody>
      </p:sp>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端口是通信</a:t>
            </a:r>
            <a:r>
              <a:rPr lang="zh-CN" altLang="en-US" dirty="0"/>
              <a:t>通道，</a:t>
            </a:r>
            <a:r>
              <a:rPr lang="zh-CN" altLang="en-US" dirty="0" smtClean="0"/>
              <a:t>也是潜在</a:t>
            </a:r>
            <a:r>
              <a:rPr lang="zh-CN" altLang="en-US" dirty="0"/>
              <a:t>的</a:t>
            </a:r>
            <a:r>
              <a:rPr lang="zh-CN" altLang="en-US" dirty="0" smtClean="0"/>
              <a:t>入侵</a:t>
            </a:r>
            <a:r>
              <a:rPr lang="zh-CN" altLang="en-US" dirty="0"/>
              <a:t>通道</a:t>
            </a:r>
            <a:r>
              <a:rPr lang="zh-CN" altLang="en-US" dirty="0" smtClean="0"/>
              <a:t>。</a:t>
            </a:r>
            <a:endParaRPr lang="en-US" altLang="zh-CN" dirty="0" smtClean="0"/>
          </a:p>
          <a:p>
            <a:r>
              <a:rPr lang="zh-CN" altLang="en-US" dirty="0"/>
              <a:t>通过端口扫描确定主机开放的端口，不同的端口对应运行着的不同的网络服务</a:t>
            </a:r>
            <a:endParaRPr lang="zh-CN" altLang="en-US" dirty="0"/>
          </a:p>
          <a:p>
            <a:r>
              <a:rPr lang="zh-CN" altLang="en-US" dirty="0" smtClean="0"/>
              <a:t>思想：向指定端口发送</a:t>
            </a:r>
            <a:r>
              <a:rPr lang="zh-CN" altLang="en-US" dirty="0"/>
              <a:t>消息</a:t>
            </a:r>
            <a:r>
              <a:rPr lang="zh-CN" altLang="en-US" dirty="0" smtClean="0"/>
              <a:t>，观察有无应答及应答类型，判断端口是否开放及服务情况</a:t>
            </a:r>
            <a:endParaRPr lang="zh-CN" altLang="en-US" dirty="0"/>
          </a:p>
        </p:txBody>
      </p:sp>
      <p:sp>
        <p:nvSpPr>
          <p:cNvPr id="5" name="标题 4"/>
          <p:cNvSpPr>
            <a:spLocks noGrp="1"/>
          </p:cNvSpPr>
          <p:nvPr>
            <p:ph type="title"/>
          </p:nvPr>
        </p:nvSpPr>
        <p:spPr/>
        <p:txBody>
          <a:bodyPr/>
          <a:lstStyle/>
          <a:p>
            <a:r>
              <a:rPr lang="zh-CN" altLang="en-US" smtClean="0"/>
              <a:t>端口扫描</a:t>
            </a:r>
            <a:endParaRPr lang="zh-CN" altLang="en-US"/>
          </a:p>
        </p:txBody>
      </p:sp>
    </p:spTree>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p:txBody>
          <a:bodyPr/>
          <a:lstStyle/>
          <a:p>
            <a:r>
              <a:rPr lang="zh-CN" altLang="en-US" dirty="0" smtClean="0"/>
              <a:t>主要包括以下三类：</a:t>
            </a:r>
            <a:endParaRPr lang="zh-CN" altLang="en-US" dirty="0" smtClean="0"/>
          </a:p>
          <a:p>
            <a:pPr lvl="1"/>
            <a:r>
              <a:rPr lang="zh-CN" altLang="en-US" dirty="0" smtClean="0"/>
              <a:t>开放扫描（</a:t>
            </a:r>
            <a:r>
              <a:rPr lang="en-US" altLang="zh-CN" dirty="0" smtClean="0"/>
              <a:t>TCP Connect </a:t>
            </a:r>
            <a:r>
              <a:rPr lang="zh-CN" altLang="en-US" dirty="0" smtClean="0"/>
              <a:t>扫描）</a:t>
            </a:r>
            <a:endParaRPr lang="zh-CN" altLang="en-US" dirty="0" smtClean="0"/>
          </a:p>
          <a:p>
            <a:pPr lvl="1"/>
            <a:r>
              <a:rPr lang="zh-CN" altLang="en-US" dirty="0" smtClean="0"/>
              <a:t>半开放扫描（ </a:t>
            </a:r>
            <a:r>
              <a:rPr lang="en-US" altLang="zh-CN" dirty="0" smtClean="0"/>
              <a:t>TCP SYN </a:t>
            </a:r>
            <a:r>
              <a:rPr lang="zh-CN" altLang="en-US" dirty="0" smtClean="0"/>
              <a:t>扫描）</a:t>
            </a:r>
            <a:endParaRPr lang="zh-CN" altLang="en-US" dirty="0" smtClean="0"/>
          </a:p>
          <a:p>
            <a:pPr lvl="1"/>
            <a:r>
              <a:rPr lang="zh-CN" altLang="en-US" dirty="0" smtClean="0"/>
              <a:t>隐蔽扫描（</a:t>
            </a:r>
            <a:r>
              <a:rPr lang="en-US" altLang="zh-CN" dirty="0" smtClean="0"/>
              <a:t>TCP FIN </a:t>
            </a:r>
            <a:r>
              <a:rPr lang="zh-CN" altLang="en-US" dirty="0" smtClean="0"/>
              <a:t>扫描、分段扫描）</a:t>
            </a:r>
            <a:endParaRPr lang="en-US" altLang="zh-CN" dirty="0" smtClean="0"/>
          </a:p>
          <a:p>
            <a:r>
              <a:rPr lang="zh-CN" altLang="en-US" dirty="0" smtClean="0"/>
              <a:t>大部分基于</a:t>
            </a:r>
            <a:r>
              <a:rPr lang="en-US" altLang="zh-CN" dirty="0" smtClean="0"/>
              <a:t>TCP</a:t>
            </a:r>
            <a:r>
              <a:rPr lang="zh-CN" altLang="en-US" dirty="0" smtClean="0"/>
              <a:t>连接的握手与挥手</a:t>
            </a:r>
            <a:endParaRPr lang="zh-CN" altLang="en-US" dirty="0"/>
          </a:p>
        </p:txBody>
      </p:sp>
      <p:sp>
        <p:nvSpPr>
          <p:cNvPr id="325634" name="Rectangle 2"/>
          <p:cNvSpPr>
            <a:spLocks noGrp="1" noChangeArrowheads="1"/>
          </p:cNvSpPr>
          <p:nvPr>
            <p:ph type="title"/>
          </p:nvPr>
        </p:nvSpPr>
        <p:spPr/>
        <p:txBody>
          <a:bodyPr/>
          <a:lstStyle/>
          <a:p>
            <a:r>
              <a:rPr lang="zh-CN" altLang="en-US" dirty="0" smtClean="0"/>
              <a:t>端口扫描类型</a:t>
            </a:r>
            <a:endParaRPr lang="zh-CN" altLang="en-US" dirty="0"/>
          </a:p>
        </p:txBody>
      </p:sp>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Rot="1" noChangeArrowheads="1"/>
          </p:cNvSpPr>
          <p:nvPr>
            <p:ph idx="1"/>
          </p:nvPr>
        </p:nvSpPr>
        <p:spPr/>
        <p:txBody>
          <a:bodyPr/>
          <a:lstStyle/>
          <a:p>
            <a:r>
              <a:rPr lang="zh-CN" altLang="en-US" smtClean="0"/>
              <a:t>随机端口扫描</a:t>
            </a:r>
            <a:endParaRPr lang="zh-CN" altLang="en-US" smtClean="0"/>
          </a:p>
          <a:p>
            <a:r>
              <a:rPr lang="zh-CN" altLang="en-US" smtClean="0"/>
              <a:t>慢扫描</a:t>
            </a:r>
            <a:endParaRPr lang="zh-CN" altLang="en-US" smtClean="0"/>
          </a:p>
          <a:p>
            <a:r>
              <a:rPr lang="zh-CN" altLang="en-US" smtClean="0"/>
              <a:t>碎片扫描</a:t>
            </a:r>
            <a:endParaRPr lang="zh-CN" altLang="en-US" smtClean="0"/>
          </a:p>
          <a:p>
            <a:r>
              <a:rPr lang="zh-CN" altLang="en-US" smtClean="0"/>
              <a:t>欺骗扫描</a:t>
            </a:r>
            <a:endParaRPr lang="zh-CN" altLang="en-US" smtClean="0"/>
          </a:p>
          <a:p>
            <a:r>
              <a:rPr lang="zh-CN" altLang="en-US" smtClean="0"/>
              <a:t>协同扫描</a:t>
            </a:r>
            <a:endParaRPr lang="zh-CN" altLang="en-US" smtClean="0"/>
          </a:p>
          <a:p>
            <a:endParaRPr lang="zh-CN" altLang="en-US" smtClean="0"/>
          </a:p>
        </p:txBody>
      </p:sp>
      <p:sp>
        <p:nvSpPr>
          <p:cNvPr id="161794" name="Rectangle 2"/>
          <p:cNvSpPr>
            <a:spLocks noGrp="1" noRot="1" noChangeArrowheads="1"/>
          </p:cNvSpPr>
          <p:nvPr>
            <p:ph type="title"/>
          </p:nvPr>
        </p:nvSpPr>
        <p:spPr/>
        <p:txBody>
          <a:bodyPr/>
          <a:lstStyle/>
          <a:p>
            <a:r>
              <a:rPr lang="zh-CN" altLang="en-US" smtClean="0"/>
              <a:t>端口扫描策略</a:t>
            </a:r>
            <a:endParaRPr lang="zh-CN" altLang="en-US" smtClean="0"/>
          </a:p>
        </p:txBody>
      </p:sp>
      <p:sp>
        <p:nvSpPr>
          <p:cNvPr id="161796" name="灯片编号占位符 4"/>
          <p:cNvSpPr txBox="1">
            <a:spLocks noGrp="1"/>
          </p:cNvSpPr>
          <p:nvPr/>
        </p:nvSpPr>
        <p:spPr bwMode="gray">
          <a:xfrm>
            <a:off x="34559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algn="ctr" eaLnBrk="1" hangingPunct="1"/>
            <a:fld id="{917B5ADA-7289-482F-87A0-52A12D446BFC}" type="slidenum">
              <a:rPr lang="zh-CN" altLang="en-US" sz="1000" b="0">
                <a:ea typeface="宋体" pitchFamily="2" charset="-122"/>
              </a:rPr>
            </a:fld>
            <a:endParaRPr lang="en-US" altLang="zh-CN" sz="1000" b="0">
              <a:ea typeface="宋体" pitchFamily="2" charset="-122"/>
            </a:endParaRPr>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fld>
            <a:endParaRPr lang="en-US" altLang="zh-CN"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zh-CN" altLang="en-US" smtClean="0"/>
              <a:t>许多漏洞是系统相关的，且往往与相应的版本对应。</a:t>
            </a:r>
            <a:endParaRPr lang="zh-CN" altLang="en-US" smtClean="0"/>
          </a:p>
          <a:p>
            <a:r>
              <a:rPr lang="zh-CN" altLang="en-US" smtClean="0"/>
              <a:t>主要技术： </a:t>
            </a:r>
            <a:endParaRPr lang="zh-CN" altLang="en-US" smtClean="0"/>
          </a:p>
          <a:p>
            <a:pPr lvl="1"/>
            <a:r>
              <a:rPr lang="zh-CN" altLang="en-US" smtClean="0"/>
              <a:t>主动协议栈指纹识别</a:t>
            </a:r>
            <a:endParaRPr lang="zh-CN" altLang="en-US" smtClean="0"/>
          </a:p>
          <a:p>
            <a:pPr lvl="1"/>
            <a:r>
              <a:rPr lang="zh-CN" altLang="en-US" smtClean="0"/>
              <a:t>被动协议栈指纹识别</a:t>
            </a:r>
            <a:endParaRPr lang="en-US" altLang="zh-CN" smtClean="0"/>
          </a:p>
        </p:txBody>
      </p:sp>
      <p:sp>
        <p:nvSpPr>
          <p:cNvPr id="19458" name="Rectangle 2"/>
          <p:cNvSpPr>
            <a:spLocks noGrp="1" noChangeArrowheads="1"/>
          </p:cNvSpPr>
          <p:nvPr>
            <p:ph type="title"/>
          </p:nvPr>
        </p:nvSpPr>
        <p:spPr/>
        <p:txBody>
          <a:bodyPr/>
          <a:lstStyle/>
          <a:p>
            <a:r>
              <a:rPr lang="zh-CN" altLang="en-US" smtClean="0"/>
              <a:t>操作系统识别</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85000" lnSpcReduction="20000"/>
          </a:bodyPr>
          <a:lstStyle/>
          <a:p>
            <a:r>
              <a:rPr lang="zh-CN" altLang="en-US" dirty="0" smtClean="0"/>
              <a:t>向目标主机发送特定的</a:t>
            </a:r>
            <a:r>
              <a:rPr lang="en-US" altLang="zh-CN" dirty="0" smtClean="0"/>
              <a:t>IP</a:t>
            </a:r>
            <a:r>
              <a:rPr lang="zh-CN" altLang="en-US" dirty="0" smtClean="0"/>
              <a:t>包，并检查其响应，</a:t>
            </a:r>
            <a:endParaRPr lang="en-US" altLang="zh-CN" dirty="0" smtClean="0"/>
          </a:p>
          <a:p>
            <a:r>
              <a:rPr lang="zh-CN" altLang="en-US" dirty="0" smtClean="0"/>
              <a:t>依据其响应的不同判别操作系统的类型和版本。</a:t>
            </a:r>
            <a:endParaRPr lang="zh-CN" altLang="en-US" dirty="0" smtClean="0"/>
          </a:p>
          <a:p>
            <a:r>
              <a:rPr lang="zh-CN" altLang="en-US" dirty="0" smtClean="0"/>
              <a:t>常用的手段：</a:t>
            </a:r>
            <a:endParaRPr lang="zh-CN" altLang="en-US" dirty="0" smtClean="0"/>
          </a:p>
          <a:p>
            <a:pPr lvl="1"/>
            <a:r>
              <a:rPr lang="en-US" altLang="zh-CN" dirty="0" smtClean="0"/>
              <a:t># TCP</a:t>
            </a:r>
            <a:r>
              <a:rPr lang="zh-CN" altLang="en-US" dirty="0" smtClean="0"/>
              <a:t>顺序检测</a:t>
            </a:r>
            <a:endParaRPr lang="zh-CN" altLang="en-US" dirty="0" smtClean="0"/>
          </a:p>
          <a:p>
            <a:pPr lvl="1"/>
            <a:r>
              <a:rPr lang="en-US" altLang="zh-CN" dirty="0" smtClean="0"/>
              <a:t># SYN</a:t>
            </a:r>
            <a:r>
              <a:rPr lang="zh-CN" altLang="en-US" dirty="0" smtClean="0"/>
              <a:t>包（包含若干</a:t>
            </a:r>
            <a:r>
              <a:rPr lang="en-US" altLang="zh-CN" dirty="0" smtClean="0"/>
              <a:t>TCP</a:t>
            </a:r>
            <a:r>
              <a:rPr lang="zh-CN" altLang="en-US" dirty="0" smtClean="0"/>
              <a:t>选项），针对开放端口</a:t>
            </a:r>
            <a:endParaRPr lang="zh-CN" altLang="en-US" dirty="0" smtClean="0"/>
          </a:p>
          <a:p>
            <a:pPr lvl="1"/>
            <a:r>
              <a:rPr lang="en-US" altLang="zh-CN" dirty="0" smtClean="0"/>
              <a:t># NULL</a:t>
            </a:r>
            <a:r>
              <a:rPr lang="zh-CN" altLang="en-US" dirty="0" smtClean="0"/>
              <a:t>包（包含若干</a:t>
            </a:r>
            <a:r>
              <a:rPr lang="en-US" altLang="zh-CN" dirty="0" smtClean="0"/>
              <a:t>TCP</a:t>
            </a:r>
            <a:r>
              <a:rPr lang="zh-CN" altLang="en-US" dirty="0" smtClean="0"/>
              <a:t>选项），针对开放端口</a:t>
            </a:r>
            <a:endParaRPr lang="zh-CN" altLang="en-US" dirty="0" smtClean="0"/>
          </a:p>
          <a:p>
            <a:pPr lvl="1"/>
            <a:r>
              <a:rPr lang="en-US" altLang="zh-CN" dirty="0" smtClean="0"/>
              <a:t># SYN|FIN|URG|PSH</a:t>
            </a:r>
            <a:r>
              <a:rPr lang="zh-CN" altLang="en-US" dirty="0" smtClean="0"/>
              <a:t>（包含若干</a:t>
            </a:r>
            <a:r>
              <a:rPr lang="en-US" altLang="zh-CN" dirty="0" smtClean="0"/>
              <a:t>TCP</a:t>
            </a:r>
            <a:r>
              <a:rPr lang="zh-CN" altLang="en-US" dirty="0" smtClean="0"/>
              <a:t>选项），针对开放端口</a:t>
            </a:r>
            <a:endParaRPr lang="zh-CN" altLang="en-US" dirty="0" smtClean="0"/>
          </a:p>
          <a:p>
            <a:pPr lvl="1"/>
            <a:r>
              <a:rPr lang="en-US" altLang="zh-CN" dirty="0" smtClean="0"/>
              <a:t># ACK</a:t>
            </a:r>
            <a:r>
              <a:rPr lang="zh-CN" altLang="en-US" dirty="0" smtClean="0"/>
              <a:t>（包含若干</a:t>
            </a:r>
            <a:r>
              <a:rPr lang="en-US" altLang="zh-CN" dirty="0" smtClean="0"/>
              <a:t>TCP</a:t>
            </a:r>
            <a:r>
              <a:rPr lang="zh-CN" altLang="en-US" dirty="0" smtClean="0"/>
              <a:t>选项），针对开放端口</a:t>
            </a:r>
            <a:endParaRPr lang="zh-CN" altLang="en-US" dirty="0" smtClean="0"/>
          </a:p>
          <a:p>
            <a:pPr lvl="1"/>
            <a:r>
              <a:rPr lang="en-US" altLang="zh-CN" dirty="0" smtClean="0"/>
              <a:t># SYN</a:t>
            </a:r>
            <a:r>
              <a:rPr lang="zh-CN" altLang="en-US" dirty="0" smtClean="0"/>
              <a:t>（包含若干</a:t>
            </a:r>
            <a:r>
              <a:rPr lang="en-US" altLang="zh-CN" dirty="0" smtClean="0"/>
              <a:t>TCP</a:t>
            </a:r>
            <a:r>
              <a:rPr lang="zh-CN" altLang="en-US" dirty="0" smtClean="0"/>
              <a:t>选项），针对封闭端口</a:t>
            </a:r>
            <a:endParaRPr lang="zh-CN" altLang="en-US" dirty="0" smtClean="0"/>
          </a:p>
          <a:p>
            <a:pPr lvl="1"/>
            <a:r>
              <a:rPr lang="en-US" altLang="zh-CN" dirty="0" smtClean="0"/>
              <a:t># ACK</a:t>
            </a:r>
            <a:r>
              <a:rPr lang="zh-CN" altLang="en-US" dirty="0" smtClean="0"/>
              <a:t>（包含若干</a:t>
            </a:r>
            <a:r>
              <a:rPr lang="en-US" altLang="zh-CN" dirty="0" smtClean="0"/>
              <a:t>TCP</a:t>
            </a:r>
            <a:r>
              <a:rPr lang="zh-CN" altLang="en-US" dirty="0" smtClean="0"/>
              <a:t>选项），针对封闭端口</a:t>
            </a:r>
            <a:endParaRPr lang="zh-CN" altLang="en-US" dirty="0" smtClean="0"/>
          </a:p>
          <a:p>
            <a:pPr lvl="1"/>
            <a:r>
              <a:rPr lang="en-US" altLang="zh-CN" dirty="0" smtClean="0"/>
              <a:t># SYN|FIN|URG|PSH</a:t>
            </a:r>
            <a:r>
              <a:rPr lang="zh-CN" altLang="en-US" dirty="0" smtClean="0"/>
              <a:t>（包含若干</a:t>
            </a:r>
            <a:r>
              <a:rPr lang="en-US" altLang="zh-CN" dirty="0" smtClean="0"/>
              <a:t>TCP</a:t>
            </a:r>
            <a:r>
              <a:rPr lang="zh-CN" altLang="en-US" dirty="0" smtClean="0"/>
              <a:t>选项），针对封闭端口</a:t>
            </a:r>
            <a:endParaRPr lang="zh-CN" altLang="en-US" dirty="0" smtClean="0"/>
          </a:p>
          <a:p>
            <a:pPr lvl="1"/>
            <a:r>
              <a:rPr lang="en-US" altLang="zh-CN" dirty="0" smtClean="0"/>
              <a:t># UDP</a:t>
            </a:r>
            <a:r>
              <a:rPr lang="zh-CN" altLang="en-US" dirty="0" smtClean="0"/>
              <a:t>包，针对封闭端口</a:t>
            </a:r>
            <a:endParaRPr lang="zh-CN" altLang="en-US" dirty="0" smtClean="0"/>
          </a:p>
        </p:txBody>
      </p:sp>
      <p:sp>
        <p:nvSpPr>
          <p:cNvPr id="20482" name="Rectangle 2"/>
          <p:cNvSpPr>
            <a:spLocks noGrp="1" noChangeArrowheads="1"/>
          </p:cNvSpPr>
          <p:nvPr>
            <p:ph type="title"/>
          </p:nvPr>
        </p:nvSpPr>
        <p:spPr/>
        <p:txBody>
          <a:bodyPr/>
          <a:lstStyle/>
          <a:p>
            <a:r>
              <a:rPr lang="zh-CN" altLang="en-US" smtClean="0"/>
              <a:t>主动协议栈指纹识别</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a:bodyPr>
          <a:lstStyle/>
          <a:p>
            <a:r>
              <a:rPr lang="zh-CN" altLang="en-US" smtClean="0"/>
              <a:t>被动监测网络通信确定操作系统。</a:t>
            </a:r>
            <a:endParaRPr lang="zh-CN" altLang="en-US" smtClean="0"/>
          </a:p>
          <a:p>
            <a:r>
              <a:rPr lang="zh-CN" altLang="en-US" smtClean="0"/>
              <a:t>不同操作系统对</a:t>
            </a:r>
            <a:r>
              <a:rPr lang="en-US" altLang="zh-CN" smtClean="0"/>
              <a:t>4</a:t>
            </a:r>
            <a:r>
              <a:rPr lang="zh-CN" altLang="en-US" smtClean="0"/>
              <a:t>个</a:t>
            </a:r>
            <a:r>
              <a:rPr lang="en-US" altLang="zh-CN" smtClean="0"/>
              <a:t>IP</a:t>
            </a:r>
            <a:r>
              <a:rPr lang="zh-CN" altLang="en-US" smtClean="0"/>
              <a:t>参数有不同默认设置：</a:t>
            </a:r>
            <a:endParaRPr lang="zh-CN" altLang="en-US" smtClean="0"/>
          </a:p>
          <a:p>
            <a:pPr lvl="1"/>
            <a:r>
              <a:rPr lang="en-US" altLang="zh-CN" smtClean="0"/>
              <a:t>TTL</a:t>
            </a:r>
            <a:r>
              <a:rPr lang="zh-CN" altLang="en-US" smtClean="0"/>
              <a:t>：</a:t>
            </a:r>
            <a:r>
              <a:rPr lang="en-US" altLang="zh-CN" smtClean="0"/>
              <a:t>time to live</a:t>
            </a:r>
            <a:endParaRPr lang="en-US" altLang="zh-CN" smtClean="0"/>
          </a:p>
          <a:p>
            <a:pPr lvl="1"/>
            <a:r>
              <a:rPr lang="en-US" altLang="zh-CN" smtClean="0"/>
              <a:t>DF</a:t>
            </a:r>
            <a:r>
              <a:rPr lang="zh-CN" altLang="en-US" smtClean="0"/>
              <a:t>：</a:t>
            </a:r>
            <a:r>
              <a:rPr lang="en-US" smtClean="0"/>
              <a:t>Don't Fragment</a:t>
            </a:r>
            <a:endParaRPr lang="en-US" altLang="zh-CN" smtClean="0"/>
          </a:p>
          <a:p>
            <a:pPr lvl="1"/>
            <a:r>
              <a:rPr lang="en-US" altLang="zh-CN" smtClean="0"/>
              <a:t>TOS</a:t>
            </a:r>
            <a:r>
              <a:rPr lang="zh-CN" altLang="en-US" smtClean="0"/>
              <a:t>：</a:t>
            </a:r>
            <a:r>
              <a:rPr lang="en-US" altLang="zh-CN" smtClean="0"/>
              <a:t>type of service</a:t>
            </a:r>
            <a:endParaRPr lang="en-US" altLang="zh-CN" smtClean="0"/>
          </a:p>
          <a:p>
            <a:pPr lvl="1"/>
            <a:r>
              <a:rPr lang="zh-CN" altLang="en-US" smtClean="0"/>
              <a:t>窗口大小（</a:t>
            </a:r>
            <a:r>
              <a:rPr lang="en-US" altLang="zh-CN" smtClean="0"/>
              <a:t>TCP</a:t>
            </a:r>
            <a:r>
              <a:rPr lang="zh-CN" altLang="en-US" smtClean="0"/>
              <a:t>滑动窗口）</a:t>
            </a:r>
            <a:endParaRPr lang="en-US" altLang="zh-CN" smtClean="0"/>
          </a:p>
          <a:p>
            <a:r>
              <a:rPr lang="zh-CN" altLang="en-US" smtClean="0"/>
              <a:t>缺点：可靠性比主动协议栈识别差</a:t>
            </a:r>
            <a:endParaRPr lang="zh-CN" altLang="en-US" smtClean="0"/>
          </a:p>
          <a:p>
            <a:endParaRPr lang="en-US" altLang="zh-CN" smtClean="0"/>
          </a:p>
        </p:txBody>
      </p:sp>
      <p:sp>
        <p:nvSpPr>
          <p:cNvPr id="21506" name="Rectangle 2"/>
          <p:cNvSpPr>
            <a:spLocks noGrp="1" noChangeArrowheads="1"/>
          </p:cNvSpPr>
          <p:nvPr>
            <p:ph type="title"/>
          </p:nvPr>
        </p:nvSpPr>
        <p:spPr/>
        <p:txBody>
          <a:bodyPr/>
          <a:lstStyle/>
          <a:p>
            <a:r>
              <a:rPr lang="zh-CN" altLang="en-US" smtClean="0"/>
              <a:t>被动协议栈指纹识别</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内容占位符 2"/>
          <p:cNvSpPr>
            <a:spLocks noGrp="1"/>
          </p:cNvSpPr>
          <p:nvPr>
            <p:ph idx="1"/>
          </p:nvPr>
        </p:nvSpPr>
        <p:spPr/>
        <p:txBody>
          <a:bodyPr/>
          <a:lstStyle/>
          <a:p>
            <a:r>
              <a:rPr lang="zh-CN" altLang="en-US" dirty="0" smtClean="0"/>
              <a:t>根据目标主机开放的应用和服务来扫描和判断是否存在或可能存在某些漏洞</a:t>
            </a:r>
            <a:endParaRPr lang="zh-CN" altLang="en-US" dirty="0" smtClean="0"/>
          </a:p>
          <a:p>
            <a:r>
              <a:rPr lang="zh-CN" altLang="en-US" dirty="0" smtClean="0"/>
              <a:t>意义</a:t>
            </a:r>
            <a:endParaRPr lang="zh-CN" altLang="en-US" dirty="0" smtClean="0"/>
          </a:p>
          <a:p>
            <a:pPr lvl="1"/>
            <a:r>
              <a:rPr lang="zh-CN" altLang="en-US" dirty="0" smtClean="0"/>
              <a:t>进行网络安全评估</a:t>
            </a:r>
            <a:endParaRPr lang="zh-CN" altLang="en-US" dirty="0" smtClean="0"/>
          </a:p>
          <a:p>
            <a:pPr lvl="1"/>
            <a:r>
              <a:rPr lang="zh-CN" altLang="en-US" dirty="0" smtClean="0"/>
              <a:t>为网络系统的加固提供依据</a:t>
            </a:r>
            <a:endParaRPr lang="zh-CN" altLang="en-US" dirty="0" smtClean="0"/>
          </a:p>
          <a:p>
            <a:pPr lvl="1"/>
            <a:r>
              <a:rPr lang="zh-CN" altLang="en-US" dirty="0" smtClean="0"/>
              <a:t>被网络攻击者加以利用来获取重要的数据信息</a:t>
            </a:r>
            <a:endParaRPr lang="zh-CN" altLang="en-US" dirty="0" smtClean="0"/>
          </a:p>
        </p:txBody>
      </p:sp>
      <p:sp>
        <p:nvSpPr>
          <p:cNvPr id="162818" name="标题 1"/>
          <p:cNvSpPr>
            <a:spLocks noGrp="1"/>
          </p:cNvSpPr>
          <p:nvPr>
            <p:ph type="title"/>
          </p:nvPr>
        </p:nvSpPr>
        <p:spPr/>
        <p:txBody>
          <a:bodyPr/>
          <a:lstStyle/>
          <a:p>
            <a:r>
              <a:rPr lang="zh-CN" altLang="en-US" dirty="0" smtClean="0"/>
              <a:t>漏洞扫描</a:t>
            </a:r>
            <a:endParaRPr lang="zh-CN" altLang="en-US" dirty="0" smtClean="0"/>
          </a:p>
        </p:txBody>
      </p:sp>
      <p:sp>
        <p:nvSpPr>
          <p:cNvPr id="162820" name="日期占位符 3"/>
          <p:cNvSpPr txBox="1">
            <a:spLocks noGrp="1"/>
          </p:cNvSpPr>
          <p:nvPr/>
        </p:nvSpPr>
        <p:spPr bwMode="gray">
          <a:xfrm>
            <a:off x="381000" y="6505575"/>
            <a:ext cx="1905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eaLnBrk="1" hangingPunct="1"/>
            <a:endParaRPr lang="en-US" altLang="zh-CN" sz="1000" b="0">
              <a:ea typeface="宋体" pitchFamily="2" charset="-122"/>
            </a:endParaRPr>
          </a:p>
        </p:txBody>
      </p:sp>
      <p:sp>
        <p:nvSpPr>
          <p:cNvPr id="162821" name="灯片编号占位符 4"/>
          <p:cNvSpPr txBox="1">
            <a:spLocks noGrp="1"/>
          </p:cNvSpPr>
          <p:nvPr/>
        </p:nvSpPr>
        <p:spPr bwMode="gray">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algn="ctr" eaLnBrk="1" hangingPunct="1"/>
            <a:fld id="{ACA04C08-8B1D-4384-B858-D36CB3E374A6}" type="slidenum">
              <a:rPr lang="zh-CN" altLang="en-US" sz="1000" b="0">
                <a:ea typeface="宋体" pitchFamily="2" charset="-122"/>
              </a:rPr>
            </a:fld>
            <a:endParaRPr lang="en-US" altLang="zh-CN" sz="1000" b="0">
              <a:ea typeface="宋体" pitchFamily="2" charset="-122"/>
            </a:endParaRPr>
          </a:p>
        </p:txBody>
      </p:sp>
      <p:sp>
        <p:nvSpPr>
          <p:cNvPr id="162822" name="Rectangle 8"/>
          <p:cNvSpPr>
            <a:spLocks noChangeArrowheads="1"/>
          </p:cNvSpPr>
          <p:nvPr/>
        </p:nvSpPr>
        <p:spPr bwMode="auto">
          <a:xfrm>
            <a:off x="2581804" y="4176979"/>
            <a:ext cx="6221413" cy="26776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eaLnBrk="1" hangingPunct="1">
              <a:lnSpc>
                <a:spcPct val="120000"/>
              </a:lnSpc>
            </a:pPr>
            <a:r>
              <a:rPr kumimoji="1" lang="zh-CN" altLang="en-US" sz="2800" dirty="0" smtClean="0">
                <a:solidFill>
                  <a:srgbClr val="000000"/>
                </a:solidFill>
                <a:latin typeface="宋体" pitchFamily="2" charset="-122"/>
                <a:ea typeface="宋体" pitchFamily="2" charset="-122"/>
              </a:rPr>
              <a:t>信息系统安全性</a:t>
            </a:r>
            <a:r>
              <a:rPr kumimoji="1" lang="zh-CN" altLang="en-US" sz="2800" dirty="0">
                <a:solidFill>
                  <a:srgbClr val="000000"/>
                </a:solidFill>
                <a:latin typeface="宋体" pitchFamily="2" charset="-122"/>
                <a:ea typeface="宋体" pitchFamily="2" charset="-122"/>
              </a:rPr>
              <a:t>不</a:t>
            </a:r>
            <a:r>
              <a:rPr kumimoji="1" lang="zh-CN" altLang="en-US" sz="2800" dirty="0" smtClean="0">
                <a:solidFill>
                  <a:srgbClr val="000000"/>
                </a:solidFill>
                <a:latin typeface="宋体" pitchFamily="2" charset="-122"/>
                <a:ea typeface="宋体" pitchFamily="2" charset="-122"/>
              </a:rPr>
              <a:t>在于是否</a:t>
            </a:r>
            <a:r>
              <a:rPr kumimoji="1" lang="zh-CN" altLang="en-US" sz="2800" dirty="0">
                <a:solidFill>
                  <a:srgbClr val="000000"/>
                </a:solidFill>
                <a:latin typeface="宋体" pitchFamily="2" charset="-122"/>
                <a:ea typeface="宋体" pitchFamily="2" charset="-122"/>
              </a:rPr>
              <a:t>采用了最新的加密算法或最先进的设备，而是由系统</a:t>
            </a:r>
            <a:r>
              <a:rPr kumimoji="1" lang="zh-CN" altLang="en-US" sz="2800" dirty="0" smtClean="0">
                <a:solidFill>
                  <a:srgbClr val="000000"/>
                </a:solidFill>
                <a:latin typeface="宋体" pitchFamily="2" charset="-122"/>
                <a:ea typeface="宋体" pitchFamily="2" charset="-122"/>
              </a:rPr>
              <a:t>本身脆弱性，</a:t>
            </a:r>
            <a:r>
              <a:rPr kumimoji="1" lang="zh-CN" altLang="en-US" sz="2800" dirty="0">
                <a:solidFill>
                  <a:srgbClr val="000000"/>
                </a:solidFill>
                <a:latin typeface="宋体" pitchFamily="2" charset="-122"/>
                <a:ea typeface="宋体" pitchFamily="2" charset="-122"/>
              </a:rPr>
              <a:t>即</a:t>
            </a:r>
            <a:r>
              <a:rPr kumimoji="1" lang="zh-CN" altLang="en-US" sz="2800" dirty="0" smtClean="0">
                <a:solidFill>
                  <a:srgbClr val="000000"/>
                </a:solidFill>
                <a:latin typeface="宋体" pitchFamily="2" charset="-122"/>
                <a:ea typeface="宋体" pitchFamily="2" charset="-122"/>
              </a:rPr>
              <a:t>漏洞决定。只要漏洞</a:t>
            </a:r>
            <a:r>
              <a:rPr kumimoji="1" lang="zh-CN" altLang="en-US" sz="2800" dirty="0">
                <a:solidFill>
                  <a:srgbClr val="000000"/>
                </a:solidFill>
                <a:latin typeface="宋体" pitchFamily="2" charset="-122"/>
                <a:ea typeface="宋体" pitchFamily="2" charset="-122"/>
              </a:rPr>
              <a:t>被发现，系统就有可能成为网络攻击的牺牲品。</a:t>
            </a:r>
            <a:endParaRPr kumimoji="1" lang="zh-CN" altLang="en-US" sz="2800" dirty="0">
              <a:solidFill>
                <a:srgbClr val="000000"/>
              </a:solidFill>
              <a:latin typeface="宋体" pitchFamily="2" charset="-122"/>
              <a:ea typeface="宋体" pitchFamily="2" charset="-122"/>
            </a:endParaRPr>
          </a:p>
        </p:txBody>
      </p:sp>
      <p:sp>
        <p:nvSpPr>
          <p:cNvPr id="162823" name="Rectangle 9"/>
          <p:cNvSpPr>
            <a:spLocks noChangeArrowheads="1"/>
          </p:cNvSpPr>
          <p:nvPr/>
        </p:nvSpPr>
        <p:spPr bwMode="auto">
          <a:xfrm>
            <a:off x="179513" y="5229200"/>
            <a:ext cx="2106488" cy="10156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80604020202020204" pitchFamily="34" charset="0"/>
              </a:defRPr>
            </a:lvl1pPr>
            <a:lvl2pPr marL="742950" indent="-285750" eaLnBrk="0" hangingPunct="0">
              <a:defRPr>
                <a:solidFill>
                  <a:schemeClr val="tx1"/>
                </a:solidFill>
                <a:latin typeface="Arial" panose="02080604020202020204" pitchFamily="34" charset="0"/>
              </a:defRPr>
            </a:lvl2pPr>
            <a:lvl3pPr marL="1143000" indent="-228600" eaLnBrk="0" hangingPunct="0">
              <a:defRPr>
                <a:solidFill>
                  <a:schemeClr val="tx1"/>
                </a:solidFill>
                <a:latin typeface="Arial" panose="02080604020202020204" pitchFamily="34" charset="0"/>
              </a:defRPr>
            </a:lvl3pPr>
            <a:lvl4pPr marL="1600200" indent="-228600" eaLnBrk="0" hangingPunct="0">
              <a:defRPr>
                <a:solidFill>
                  <a:schemeClr val="tx1"/>
                </a:solidFill>
                <a:latin typeface="Arial" panose="02080604020202020204" pitchFamily="34" charset="0"/>
              </a:defRPr>
            </a:lvl4pPr>
            <a:lvl5pPr marL="2057400" indent="-228600" eaLnBrk="0" hangingPunct="0">
              <a:defRPr>
                <a:solidFill>
                  <a:schemeClr val="tx1"/>
                </a:solidFill>
                <a:latin typeface="Arial" panose="02080604020202020204" pitchFamily="34" charset="0"/>
              </a:defRPr>
            </a:lvl5pPr>
            <a:lvl6pPr marL="2514600" indent="-228600" eaLnBrk="0" fontAlgn="base" hangingPunct="0">
              <a:spcBef>
                <a:spcPct val="0"/>
              </a:spcBef>
              <a:spcAft>
                <a:spcPct val="0"/>
              </a:spcAft>
              <a:defRPr>
                <a:solidFill>
                  <a:schemeClr val="tx1"/>
                </a:solidFill>
                <a:latin typeface="Arial" panose="02080604020202020204" pitchFamily="34" charset="0"/>
              </a:defRPr>
            </a:lvl6pPr>
            <a:lvl7pPr marL="2971800" indent="-228600" eaLnBrk="0" fontAlgn="base" hangingPunct="0">
              <a:spcBef>
                <a:spcPct val="0"/>
              </a:spcBef>
              <a:spcAft>
                <a:spcPct val="0"/>
              </a:spcAft>
              <a:defRPr>
                <a:solidFill>
                  <a:schemeClr val="tx1"/>
                </a:solidFill>
                <a:latin typeface="Arial" panose="02080604020202020204" pitchFamily="34" charset="0"/>
              </a:defRPr>
            </a:lvl7pPr>
            <a:lvl8pPr marL="3429000" indent="-228600" eaLnBrk="0" fontAlgn="base" hangingPunct="0">
              <a:spcBef>
                <a:spcPct val="0"/>
              </a:spcBef>
              <a:spcAft>
                <a:spcPct val="0"/>
              </a:spcAft>
              <a:defRPr>
                <a:solidFill>
                  <a:schemeClr val="tx1"/>
                </a:solidFill>
                <a:latin typeface="Arial" panose="02080604020202020204" pitchFamily="34" charset="0"/>
              </a:defRPr>
            </a:lvl8pPr>
            <a:lvl9pPr marL="3886200" indent="-228600" eaLnBrk="0" fontAlgn="base" hangingPunct="0">
              <a:spcBef>
                <a:spcPct val="0"/>
              </a:spcBef>
              <a:spcAft>
                <a:spcPct val="0"/>
              </a:spcAft>
              <a:defRPr>
                <a:solidFill>
                  <a:schemeClr val="tx1"/>
                </a:solidFill>
                <a:latin typeface="Arial" panose="02080604020202020204" pitchFamily="34" charset="0"/>
              </a:defRPr>
            </a:lvl9pPr>
          </a:lstStyle>
          <a:p>
            <a:pPr eaLnBrk="1" hangingPunct="1"/>
            <a:r>
              <a:rPr kumimoji="1" lang="zh-CN" altLang="en-US" sz="2800" dirty="0">
                <a:solidFill>
                  <a:srgbClr val="000000"/>
                </a:solidFill>
                <a:latin typeface="Times New Roman" pitchFamily="18" charset="0"/>
                <a:ea typeface="宋体" pitchFamily="2" charset="-122"/>
              </a:rPr>
              <a:t>信息</a:t>
            </a:r>
            <a:r>
              <a:rPr kumimoji="1" lang="zh-CN" altLang="en-US" sz="3200" dirty="0">
                <a:solidFill>
                  <a:srgbClr val="000000"/>
                </a:solidFill>
                <a:latin typeface="Times New Roman" pitchFamily="18" charset="0"/>
                <a:ea typeface="宋体" pitchFamily="2" charset="-122"/>
              </a:rPr>
              <a:t>安全</a:t>
            </a:r>
            <a:r>
              <a:rPr kumimoji="1" lang="zh-CN" altLang="en-US" sz="2800" dirty="0">
                <a:solidFill>
                  <a:srgbClr val="000000"/>
                </a:solidFill>
                <a:latin typeface="Times New Roman" pitchFamily="18" charset="0"/>
                <a:ea typeface="宋体" pitchFamily="2" charset="-122"/>
              </a:rPr>
              <a:t>的</a:t>
            </a:r>
            <a:endParaRPr kumimoji="1" lang="zh-CN" altLang="en-US" sz="2800" dirty="0">
              <a:solidFill>
                <a:srgbClr val="000000"/>
              </a:solidFill>
              <a:latin typeface="Times New Roman" pitchFamily="18" charset="0"/>
              <a:ea typeface="宋体" pitchFamily="2" charset="-122"/>
            </a:endParaRPr>
          </a:p>
          <a:p>
            <a:pPr eaLnBrk="1" hangingPunct="1"/>
            <a:r>
              <a:rPr kumimoji="1" lang="zh-CN" altLang="en-US" sz="2800" dirty="0">
                <a:solidFill>
                  <a:srgbClr val="000000"/>
                </a:solidFill>
                <a:latin typeface="Times New Roman" pitchFamily="18" charset="0"/>
                <a:ea typeface="宋体" pitchFamily="2" charset="-122"/>
              </a:rPr>
              <a:t>“</a:t>
            </a:r>
            <a:r>
              <a:rPr kumimoji="1" lang="zh-CN" altLang="en-US" sz="2800" dirty="0">
                <a:solidFill>
                  <a:srgbClr val="FF0000"/>
                </a:solidFill>
                <a:latin typeface="Times New Roman" pitchFamily="18" charset="0"/>
                <a:ea typeface="宋体" pitchFamily="2" charset="-122"/>
              </a:rPr>
              <a:t>木桶理论</a:t>
            </a:r>
            <a:r>
              <a:rPr kumimoji="1" lang="zh-CN" altLang="en-US" sz="2800" dirty="0">
                <a:solidFill>
                  <a:srgbClr val="000000"/>
                </a:solidFill>
                <a:latin typeface="Times New Roman" pitchFamily="18" charset="0"/>
                <a:ea typeface="宋体" pitchFamily="2" charset="-122"/>
              </a:rPr>
              <a:t>”</a:t>
            </a:r>
            <a:endParaRPr kumimoji="1" lang="zh-CN" altLang="en-US" sz="2800" dirty="0">
              <a:solidFill>
                <a:srgbClr val="000000"/>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漏洞库匹配方法 </a:t>
            </a:r>
            <a:endParaRPr lang="zh-CN" altLang="en-US" dirty="0" smtClean="0"/>
          </a:p>
          <a:p>
            <a:r>
              <a:rPr lang="zh-CN" altLang="en-US" dirty="0" smtClean="0"/>
              <a:t>模拟黑客攻击手法</a:t>
            </a:r>
            <a:endParaRPr lang="en-US" altLang="zh-CN" dirty="0" smtClean="0"/>
          </a:p>
          <a:p>
            <a:r>
              <a:rPr lang="zh-CN" altLang="en-US" dirty="0" smtClean="0"/>
              <a:t>漏洞扫描工具</a:t>
            </a:r>
            <a:endParaRPr lang="zh-CN" altLang="en-US" dirty="0"/>
          </a:p>
        </p:txBody>
      </p:sp>
      <p:sp>
        <p:nvSpPr>
          <p:cNvPr id="3" name="标题 2"/>
          <p:cNvSpPr>
            <a:spLocks noGrp="1"/>
          </p:cNvSpPr>
          <p:nvPr>
            <p:ph type="title"/>
          </p:nvPr>
        </p:nvSpPr>
        <p:spPr/>
        <p:txBody>
          <a:bodyPr/>
          <a:lstStyle/>
          <a:p>
            <a:r>
              <a:rPr lang="zh-CN" altLang="en-US" dirty="0" smtClean="0"/>
              <a:t>漏洞扫描方法</a:t>
            </a:r>
            <a:endParaRPr lang="zh-CN" altLang="en-US" dirty="0"/>
          </a:p>
        </p:txBody>
      </p:sp>
    </p:spTree>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normAutofit/>
          </a:bodyPr>
          <a:lstStyle/>
          <a:p>
            <a:r>
              <a:rPr lang="zh-CN" altLang="en-US" smtClean="0"/>
              <a:t>监视网络的流量、状态、数据等信息，分析数据包，获得有价值的信息。</a:t>
            </a:r>
            <a:endParaRPr lang="en-US" altLang="zh-CN" smtClean="0"/>
          </a:p>
          <a:p>
            <a:pPr lvl="1"/>
            <a:r>
              <a:rPr lang="zh-CN" altLang="en-US"/>
              <a:t>口令、帐号</a:t>
            </a:r>
            <a:endParaRPr lang="zh-CN" altLang="en-US"/>
          </a:p>
          <a:p>
            <a:pPr lvl="1"/>
            <a:r>
              <a:rPr lang="zh-CN" altLang="en-US"/>
              <a:t>机密或敏感数据、信息（如</a:t>
            </a:r>
            <a:r>
              <a:rPr lang="en-US" altLang="zh-CN"/>
              <a:t>e-mail</a:t>
            </a:r>
            <a:r>
              <a:rPr lang="zh-CN" altLang="en-US"/>
              <a:t>内容）</a:t>
            </a:r>
            <a:endParaRPr lang="zh-CN" altLang="en-US"/>
          </a:p>
          <a:p>
            <a:pPr lvl="1"/>
            <a:r>
              <a:rPr lang="zh-CN" altLang="en-US"/>
              <a:t>流量信息：窥探低级的协议</a:t>
            </a:r>
            <a:r>
              <a:rPr lang="zh-CN" altLang="en-US" smtClean="0"/>
              <a:t>信息</a:t>
            </a:r>
            <a:endParaRPr lang="zh-CN" altLang="en-US" smtClean="0"/>
          </a:p>
          <a:p>
            <a:r>
              <a:rPr lang="zh-CN" altLang="en-US" smtClean="0"/>
              <a:t>双刃剑</a:t>
            </a:r>
            <a:endParaRPr lang="zh-CN" altLang="en-US" smtClean="0"/>
          </a:p>
          <a:p>
            <a:pPr lvl="1"/>
            <a:r>
              <a:rPr lang="zh-CN" altLang="en-US"/>
              <a:t>管理工具</a:t>
            </a:r>
            <a:r>
              <a:rPr lang="zh-CN" altLang="en-US" smtClean="0"/>
              <a:t>：实时观测分析数据包</a:t>
            </a:r>
            <a:r>
              <a:rPr lang="zh-CN" altLang="en-US"/>
              <a:t>，从而进行网络故障定位</a:t>
            </a:r>
            <a:endParaRPr lang="zh-CN" altLang="en-US"/>
          </a:p>
          <a:p>
            <a:pPr lvl="1"/>
            <a:r>
              <a:rPr lang="zh-CN" altLang="en-US" smtClean="0"/>
              <a:t>信息收集工具：攻击者们常用的收集信息工具 </a:t>
            </a:r>
            <a:endParaRPr lang="zh-CN" altLang="en-US" smtClean="0"/>
          </a:p>
        </p:txBody>
      </p:sp>
      <p:sp>
        <p:nvSpPr>
          <p:cNvPr id="15362" name="Rectangle 2"/>
          <p:cNvSpPr>
            <a:spLocks noGrp="1" noChangeArrowheads="1"/>
          </p:cNvSpPr>
          <p:nvPr>
            <p:ph type="title"/>
          </p:nvPr>
        </p:nvSpPr>
        <p:spPr/>
        <p:txBody>
          <a:bodyPr/>
          <a:lstStyle/>
          <a:p>
            <a:r>
              <a:rPr lang="zh-CN" altLang="en-US"/>
              <a:t>网络</a:t>
            </a:r>
            <a:r>
              <a:rPr lang="zh-CN" altLang="en-US" smtClean="0"/>
              <a:t>监听（</a:t>
            </a:r>
            <a:r>
              <a:rPr lang="en-US" altLang="zh-CN" smtClean="0"/>
              <a:t>Sniffer</a:t>
            </a:r>
            <a:r>
              <a:rPr lang="zh-CN" altLang="en-US" smtClean="0"/>
              <a:t>） </a:t>
            </a:r>
            <a:endParaRPr lang="zh-CN" altLang="en-US"/>
          </a:p>
        </p:txBody>
      </p:sp>
      <p:sp>
        <p:nvSpPr>
          <p:cNvPr id="59395" name="灯片编号占位符 5"/>
          <p:cNvSpPr>
            <a:spLocks noGrp="1"/>
          </p:cNvSpPr>
          <p:nvPr>
            <p:ph type="sldNum" sz="quarter" idx="4294967295"/>
          </p:nvPr>
        </p:nvSpPr>
        <p:spPr/>
        <p:txBody>
          <a:bodyPr/>
          <a:lstStyle/>
          <a:p>
            <a:fld id="{B8C09CEF-22E6-42C2-A55F-8E359C4B6999}"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3"/>
          <p:cNvSpPr>
            <a:spLocks noGrp="1"/>
          </p:cNvSpPr>
          <p:nvPr>
            <p:ph idx="1"/>
          </p:nvPr>
        </p:nvSpPr>
        <p:spPr/>
        <p:txBody>
          <a:bodyPr>
            <a:normAutofit fontScale="92500" lnSpcReduction="20000"/>
          </a:bodyPr>
          <a:lstStyle/>
          <a:p>
            <a:r>
              <a:rPr lang="zh-CN" altLang="en-US" smtClean="0"/>
              <a:t>信息安全的基本要求</a:t>
            </a:r>
            <a:r>
              <a:rPr lang="en-US" altLang="zh-CN" smtClean="0"/>
              <a:t>——</a:t>
            </a:r>
            <a:r>
              <a:rPr lang="zh-CN" altLang="en-US" smtClean="0"/>
              <a:t>信息安全基础三角形</a:t>
            </a:r>
            <a:r>
              <a:rPr lang="en-US" altLang="zh-CN" smtClean="0"/>
              <a:t>C.I.A.</a:t>
            </a:r>
            <a:endParaRPr lang="en-US" altLang="zh-CN" smtClean="0"/>
          </a:p>
          <a:p>
            <a:pPr lvl="1"/>
            <a:r>
              <a:rPr lang="zh-CN" altLang="en-US"/>
              <a:t>机密性（</a:t>
            </a:r>
            <a:r>
              <a:rPr lang="en-US" altLang="zh-CN"/>
              <a:t>Confidentiality</a:t>
            </a:r>
            <a:r>
              <a:rPr lang="zh-CN" altLang="en-US"/>
              <a:t>）</a:t>
            </a:r>
            <a:endParaRPr lang="en-US" altLang="zh-CN"/>
          </a:p>
          <a:p>
            <a:pPr lvl="2"/>
            <a:r>
              <a:rPr lang="zh-CN" altLang="en-US"/>
              <a:t>防止未经授权使用信息</a:t>
            </a:r>
            <a:endParaRPr lang="en-US" altLang="zh-CN"/>
          </a:p>
          <a:p>
            <a:pPr lvl="1"/>
            <a:r>
              <a:rPr lang="zh-CN" altLang="en-US"/>
              <a:t>完整性（</a:t>
            </a:r>
            <a:r>
              <a:rPr lang="en-US" altLang="zh-CN"/>
              <a:t>Integrity</a:t>
            </a:r>
            <a:r>
              <a:rPr lang="zh-CN" altLang="en-US"/>
              <a:t>）</a:t>
            </a:r>
            <a:endParaRPr lang="en-US" altLang="zh-CN"/>
          </a:p>
          <a:p>
            <a:pPr lvl="2"/>
            <a:r>
              <a:rPr lang="zh-CN" altLang="en-US"/>
              <a:t>防止对信息的非法修改和破坏</a:t>
            </a:r>
            <a:endParaRPr lang="en-US" altLang="zh-CN"/>
          </a:p>
          <a:p>
            <a:pPr lvl="1"/>
            <a:r>
              <a:rPr lang="zh-CN" altLang="en-US"/>
              <a:t>可用性（</a:t>
            </a:r>
            <a:r>
              <a:rPr lang="en-US" altLang="zh-CN"/>
              <a:t>Availability</a:t>
            </a:r>
            <a:r>
              <a:rPr lang="zh-CN" altLang="en-US"/>
              <a:t>）</a:t>
            </a:r>
            <a:endParaRPr lang="en-US" altLang="zh-CN"/>
          </a:p>
          <a:p>
            <a:pPr lvl="2"/>
            <a:r>
              <a:rPr lang="zh-CN" altLang="en-US"/>
              <a:t>确保及时可靠地使用信息</a:t>
            </a:r>
            <a:endParaRPr lang="en-US" altLang="zh-CN"/>
          </a:p>
          <a:p>
            <a:r>
              <a:rPr lang="zh-CN" altLang="en-US" smtClean="0"/>
              <a:t>其它安全问题</a:t>
            </a:r>
            <a:endParaRPr lang="zh-CN" altLang="en-US" smtClean="0"/>
          </a:p>
          <a:p>
            <a:pPr lvl="1"/>
            <a:r>
              <a:rPr lang="zh-CN" altLang="en-US" smtClean="0"/>
              <a:t>抗抵赖（不可否认）</a:t>
            </a:r>
            <a:endParaRPr lang="zh-CN" altLang="en-US" smtClean="0"/>
          </a:p>
          <a:p>
            <a:pPr lvl="1"/>
            <a:r>
              <a:rPr lang="zh-CN" altLang="en-US" smtClean="0"/>
              <a:t>真实性</a:t>
            </a:r>
            <a:endParaRPr lang="en-US" altLang="zh-CN" smtClean="0"/>
          </a:p>
          <a:p>
            <a:pPr lvl="1"/>
            <a:r>
              <a:rPr lang="zh-CN" altLang="en-US" smtClean="0"/>
              <a:t>可控</a:t>
            </a:r>
            <a:endParaRPr lang="en-US" altLang="zh-CN" smtClean="0"/>
          </a:p>
          <a:p>
            <a:pPr lvl="1"/>
            <a:r>
              <a:rPr lang="zh-CN" altLang="en-US"/>
              <a:t>可</a:t>
            </a:r>
            <a:r>
              <a:rPr lang="zh-CN" altLang="en-US" smtClean="0"/>
              <a:t>审查</a:t>
            </a:r>
            <a:endParaRPr lang="en-US" altLang="zh-CN" smtClean="0"/>
          </a:p>
          <a:p>
            <a:endParaRPr lang="zh-CN" altLang="en-US" smtClean="0"/>
          </a:p>
          <a:p>
            <a:endParaRPr lang="zh-CN" altLang="en-US" smtClean="0"/>
          </a:p>
        </p:txBody>
      </p:sp>
      <p:sp>
        <p:nvSpPr>
          <p:cNvPr id="34818" name="Rectangle 2"/>
          <p:cNvSpPr>
            <a:spLocks noGrp="1" noChangeArrowheads="1"/>
          </p:cNvSpPr>
          <p:nvPr>
            <p:ph type="title"/>
          </p:nvPr>
        </p:nvSpPr>
        <p:spPr/>
        <p:txBody>
          <a:bodyPr/>
          <a:lstStyle/>
          <a:p>
            <a:r>
              <a:rPr lang="zh-CN" altLang="en-US" smtClean="0"/>
              <a:t>什么是信息安全？</a:t>
            </a:r>
            <a:endParaRPr lang="en-US" altLang="zh-CN" smtClean="0"/>
          </a:p>
        </p:txBody>
      </p:sp>
      <p:pic>
        <p:nvPicPr>
          <p:cNvPr id="6"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1600" y="2901850"/>
            <a:ext cx="3598863" cy="31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r>
              <a:rPr lang="zh-CN" altLang="en-US" smtClean="0"/>
              <a:t>共享式网络</a:t>
            </a:r>
            <a:endParaRPr lang="zh-CN" altLang="en-US" smtClean="0"/>
          </a:p>
          <a:p>
            <a:pPr lvl="1"/>
            <a:r>
              <a:rPr lang="zh-CN" altLang="en-US" smtClean="0"/>
              <a:t>用</a:t>
            </a:r>
            <a:r>
              <a:rPr lang="en-US" altLang="zh-CN" smtClean="0"/>
              <a:t>HUB</a:t>
            </a:r>
            <a:r>
              <a:rPr lang="zh-CN" altLang="en-US" smtClean="0"/>
              <a:t>连接网络</a:t>
            </a:r>
            <a:endParaRPr lang="en-US" altLang="zh-CN" smtClean="0"/>
          </a:p>
          <a:p>
            <a:pPr lvl="1"/>
            <a:r>
              <a:rPr lang="zh-CN" altLang="en-US" smtClean="0"/>
              <a:t>广播：通过网络的所有数据包发往每一个主机</a:t>
            </a:r>
            <a:endParaRPr lang="zh-CN" altLang="en-US" smtClean="0"/>
          </a:p>
          <a:p>
            <a:r>
              <a:rPr lang="zh-CN" altLang="en-US" smtClean="0"/>
              <a:t>交换式网络</a:t>
            </a:r>
            <a:endParaRPr lang="zh-CN" altLang="en-US" smtClean="0"/>
          </a:p>
          <a:p>
            <a:pPr lvl="1"/>
            <a:r>
              <a:rPr lang="zh-CN" altLang="en-US" smtClean="0"/>
              <a:t>通过交换机连接网络</a:t>
            </a:r>
            <a:endParaRPr lang="zh-CN" altLang="en-US" smtClean="0"/>
          </a:p>
          <a:p>
            <a:pPr lvl="1"/>
            <a:r>
              <a:rPr lang="zh-CN" altLang="en-US" smtClean="0"/>
              <a:t>交换机构造“</a:t>
            </a:r>
            <a:r>
              <a:rPr lang="en-US" altLang="zh-CN" smtClean="0"/>
              <a:t>MAC</a:t>
            </a:r>
            <a:r>
              <a:rPr lang="zh-CN" altLang="en-US" smtClean="0"/>
              <a:t>地址-端口”映射表</a:t>
            </a:r>
            <a:endParaRPr lang="zh-CN" altLang="en-US" smtClean="0"/>
          </a:p>
          <a:p>
            <a:pPr lvl="1"/>
            <a:r>
              <a:rPr lang="zh-CN" altLang="en-US" smtClean="0"/>
              <a:t>发送包的时候，只发到特定的端口上</a:t>
            </a:r>
            <a:endParaRPr lang="zh-CN" altLang="en-US" smtClean="0"/>
          </a:p>
        </p:txBody>
      </p:sp>
      <p:sp>
        <p:nvSpPr>
          <p:cNvPr id="224258" name="Rectangle 2"/>
          <p:cNvSpPr>
            <a:spLocks noGrp="1" noChangeArrowheads="1"/>
          </p:cNvSpPr>
          <p:nvPr>
            <p:ph type="title"/>
          </p:nvPr>
        </p:nvSpPr>
        <p:spPr/>
        <p:txBody>
          <a:bodyPr/>
          <a:lstStyle/>
          <a:p>
            <a:r>
              <a:rPr lang="en-US" altLang="zh-CN" smtClean="0"/>
              <a:t>Sniffer</a:t>
            </a:r>
            <a:r>
              <a:rPr lang="zh-CN" altLang="en-US" smtClean="0"/>
              <a:t>网络环境</a:t>
            </a:r>
            <a:endParaRPr lang="zh-CN" altLang="en-US"/>
          </a:p>
        </p:txBody>
      </p:sp>
    </p:spTree>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7"/>
          <p:cNvSpPr>
            <a:spLocks noGrp="1" noChangeArrowheads="1"/>
          </p:cNvSpPr>
          <p:nvPr>
            <p:ph idx="1"/>
          </p:nvPr>
        </p:nvSpPr>
        <p:spPr/>
        <p:txBody>
          <a:bodyPr>
            <a:normAutofit/>
          </a:bodyPr>
          <a:lstStyle/>
          <a:p>
            <a:r>
              <a:rPr lang="zh-CN" altLang="en-US" smtClean="0"/>
              <a:t>网卡工作在数据链路层</a:t>
            </a:r>
            <a:endParaRPr lang="en-US" altLang="zh-CN" smtClean="0"/>
          </a:p>
          <a:p>
            <a:pPr lvl="1"/>
            <a:r>
              <a:rPr lang="zh-CN" altLang="en-US" smtClean="0"/>
              <a:t>以帧为单位进行传输</a:t>
            </a:r>
            <a:endParaRPr lang="en-US" altLang="zh-CN" smtClean="0"/>
          </a:p>
          <a:p>
            <a:pPr lvl="1"/>
            <a:r>
              <a:rPr lang="zh-CN" altLang="en-US" smtClean="0"/>
              <a:t>帧头含目的</a:t>
            </a:r>
            <a:r>
              <a:rPr lang="en-US" altLang="zh-CN" smtClean="0"/>
              <a:t>MAC</a:t>
            </a:r>
            <a:r>
              <a:rPr lang="zh-CN" altLang="en-US" smtClean="0"/>
              <a:t>地址和源</a:t>
            </a:r>
            <a:r>
              <a:rPr lang="en-US" altLang="zh-CN" smtClean="0"/>
              <a:t>MAC</a:t>
            </a:r>
            <a:r>
              <a:rPr lang="zh-CN" altLang="en-US" smtClean="0"/>
              <a:t>地址</a:t>
            </a:r>
            <a:endParaRPr lang="zh-CN" altLang="en-US" smtClean="0"/>
          </a:p>
          <a:p>
            <a:r>
              <a:rPr lang="zh-CN" altLang="en-US" smtClean="0"/>
              <a:t>普通模式：</a:t>
            </a:r>
            <a:endParaRPr lang="en-US" altLang="zh-CN" smtClean="0"/>
          </a:p>
          <a:p>
            <a:pPr lvl="1"/>
            <a:r>
              <a:rPr lang="zh-CN" altLang="en-US" smtClean="0"/>
              <a:t>网卡只接收以自己</a:t>
            </a:r>
            <a:r>
              <a:rPr lang="en-US" altLang="zh-CN" smtClean="0"/>
              <a:t>MAC</a:t>
            </a:r>
            <a:r>
              <a:rPr lang="zh-CN" altLang="en-US" smtClean="0"/>
              <a:t>地址为目的数据包，并将其传递给操作系统。</a:t>
            </a:r>
            <a:endParaRPr lang="zh-CN" altLang="en-US" smtClean="0"/>
          </a:p>
          <a:p>
            <a:r>
              <a:rPr lang="zh-CN" altLang="en-US" smtClean="0"/>
              <a:t>“混杂”模式：</a:t>
            </a:r>
            <a:endParaRPr lang="en-US" altLang="zh-CN" smtClean="0"/>
          </a:p>
          <a:p>
            <a:pPr lvl="1"/>
            <a:r>
              <a:rPr lang="zh-CN" altLang="en-US" smtClean="0"/>
              <a:t>网卡将所有经过的数据包都传递给操作系统。</a:t>
            </a:r>
            <a:endParaRPr lang="zh-CN" altLang="en-US" smtClean="0"/>
          </a:p>
        </p:txBody>
      </p:sp>
      <p:sp>
        <p:nvSpPr>
          <p:cNvPr id="163842" name="Rectangle 1026"/>
          <p:cNvSpPr>
            <a:spLocks noGrp="1" noChangeArrowheads="1"/>
          </p:cNvSpPr>
          <p:nvPr>
            <p:ph type="title"/>
          </p:nvPr>
        </p:nvSpPr>
        <p:spPr/>
        <p:txBody>
          <a:bodyPr/>
          <a:lstStyle/>
          <a:p>
            <a:r>
              <a:rPr lang="zh-CN" altLang="en-US" smtClean="0"/>
              <a:t>共享式网络监听原理</a:t>
            </a:r>
            <a:endParaRPr lang="zh-CN" altLang="en-US"/>
          </a:p>
        </p:txBody>
      </p:sp>
    </p:spTree>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normAutofit/>
          </a:bodyPr>
          <a:lstStyle/>
          <a:p>
            <a:r>
              <a:rPr lang="zh-CN" altLang="en-US" dirty="0"/>
              <a:t>正常</a:t>
            </a:r>
            <a:r>
              <a:rPr lang="zh-CN" altLang="en-US" dirty="0" smtClean="0"/>
              <a:t>模式：</a:t>
            </a:r>
            <a:endParaRPr lang="en-US" altLang="zh-CN" dirty="0" smtClean="0"/>
          </a:p>
          <a:p>
            <a:pPr lvl="1"/>
            <a:r>
              <a:rPr lang="zh-CN" altLang="en-US" dirty="0" smtClean="0"/>
              <a:t>交换机</a:t>
            </a:r>
            <a:r>
              <a:rPr lang="zh-CN" altLang="en-US" smtClean="0"/>
              <a:t>按</a:t>
            </a:r>
            <a:r>
              <a:rPr lang="en-US" altLang="zh-CN" smtClean="0"/>
              <a:t>MAC-</a:t>
            </a:r>
            <a:r>
              <a:rPr lang="zh-CN" altLang="en-US" smtClean="0"/>
              <a:t>端口</a:t>
            </a:r>
            <a:r>
              <a:rPr lang="zh-CN" altLang="en-US" dirty="0" smtClean="0"/>
              <a:t>映射</a:t>
            </a:r>
            <a:r>
              <a:rPr lang="zh-CN" altLang="en-US" smtClean="0"/>
              <a:t>表转发帧</a:t>
            </a:r>
            <a:endParaRPr lang="en-US" altLang="zh-CN" dirty="0" smtClean="0"/>
          </a:p>
          <a:p>
            <a:pPr lvl="1"/>
            <a:r>
              <a:rPr lang="zh-CN" altLang="en-US" smtClean="0"/>
              <a:t>广播广播帧</a:t>
            </a:r>
            <a:endParaRPr lang="en-US" altLang="zh-CN" smtClean="0"/>
          </a:p>
          <a:p>
            <a:pPr lvl="1"/>
            <a:r>
              <a:rPr lang="zh-CN" altLang="en-US" smtClean="0"/>
              <a:t>广播帧</a:t>
            </a:r>
            <a:r>
              <a:rPr lang="zh-CN" altLang="en-US"/>
              <a:t>目的</a:t>
            </a:r>
            <a:r>
              <a:rPr lang="en-US" altLang="zh-CN"/>
              <a:t>MAC</a:t>
            </a:r>
            <a:r>
              <a:rPr lang="zh-CN" altLang="en-US"/>
              <a:t>在</a:t>
            </a:r>
            <a:r>
              <a:rPr lang="zh-CN" altLang="en-US" smtClean="0"/>
              <a:t>交换表</a:t>
            </a:r>
            <a:r>
              <a:rPr lang="zh-CN" altLang="en-US"/>
              <a:t>中查不</a:t>
            </a:r>
            <a:r>
              <a:rPr lang="zh-CN" altLang="en-US" smtClean="0"/>
              <a:t>到的帧</a:t>
            </a:r>
            <a:endParaRPr lang="zh-CN" altLang="en-US" dirty="0" smtClean="0"/>
          </a:p>
          <a:p>
            <a:r>
              <a:rPr lang="zh-CN" altLang="en-US" dirty="0" smtClean="0"/>
              <a:t>网络监听：须使不应到达的数据包到达本地</a:t>
            </a:r>
            <a:endParaRPr lang="zh-CN" altLang="en-US" dirty="0" smtClean="0"/>
          </a:p>
          <a:p>
            <a:pPr lvl="1"/>
            <a:r>
              <a:rPr lang="zh-CN" altLang="en-US" dirty="0"/>
              <a:t>利用交换机的镜像功能</a:t>
            </a:r>
            <a:endParaRPr lang="zh-CN" altLang="en-US" dirty="0"/>
          </a:p>
          <a:p>
            <a:pPr lvl="1"/>
            <a:r>
              <a:rPr lang="zh-CN" altLang="en-US" dirty="0"/>
              <a:t>交换机毒化</a:t>
            </a:r>
            <a:r>
              <a:rPr lang="zh-CN" altLang="en-US" dirty="0" smtClean="0"/>
              <a:t>攻击</a:t>
            </a:r>
            <a:endParaRPr lang="en-US" altLang="zh-CN" dirty="0" smtClean="0"/>
          </a:p>
          <a:p>
            <a:pPr lvl="1"/>
            <a:r>
              <a:rPr lang="zh-CN" altLang="en-US" dirty="0" smtClean="0"/>
              <a:t>利用</a:t>
            </a:r>
            <a:r>
              <a:rPr lang="en-US" altLang="zh-CN" dirty="0" smtClean="0"/>
              <a:t>ARP</a:t>
            </a:r>
            <a:r>
              <a:rPr lang="zh-CN" altLang="en-US" dirty="0" smtClean="0"/>
              <a:t>欺骗</a:t>
            </a:r>
            <a:endParaRPr lang="zh-CN" altLang="en-US" dirty="0" smtClean="0"/>
          </a:p>
        </p:txBody>
      </p:sp>
      <p:sp>
        <p:nvSpPr>
          <p:cNvPr id="216066" name="Rectangle 2"/>
          <p:cNvSpPr>
            <a:spLocks noGrp="1" noChangeArrowheads="1"/>
          </p:cNvSpPr>
          <p:nvPr>
            <p:ph type="title"/>
          </p:nvPr>
        </p:nvSpPr>
        <p:spPr/>
        <p:txBody>
          <a:bodyPr/>
          <a:lstStyle/>
          <a:p>
            <a:r>
              <a:rPr lang="zh-CN" altLang="en-US" smtClean="0"/>
              <a:t>交换式网络监听原理</a:t>
            </a:r>
            <a:endParaRPr lang="zh-CN" altLang="en-US"/>
          </a:p>
        </p:txBody>
      </p:sp>
      <p:sp>
        <p:nvSpPr>
          <p:cNvPr id="63491" name="灯片编号占位符 5"/>
          <p:cNvSpPr>
            <a:spLocks noGrp="1"/>
          </p:cNvSpPr>
          <p:nvPr>
            <p:ph type="sldNum" sz="quarter" idx="4294967295"/>
          </p:nvPr>
        </p:nvSpPr>
        <p:spPr/>
        <p:txBody>
          <a:bodyPr/>
          <a:lstStyle/>
          <a:p>
            <a:fld id="{E28B99C0-D253-4399-9EC5-4C99E0DEA534}"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smtClean="0"/>
              <a:t>交换表空间有限，新“</a:t>
            </a:r>
            <a:r>
              <a:rPr lang="en-US" altLang="zh-CN" dirty="0" smtClean="0"/>
              <a:t>MAC</a:t>
            </a:r>
            <a:r>
              <a:rPr lang="zh-CN" altLang="en-US" dirty="0" smtClean="0"/>
              <a:t>地址</a:t>
            </a:r>
            <a:r>
              <a:rPr lang="en-US" altLang="zh-CN" dirty="0" smtClean="0"/>
              <a:t>—</a:t>
            </a:r>
            <a:r>
              <a:rPr lang="zh-CN" altLang="en-US" dirty="0" smtClean="0"/>
              <a:t>端口”映射会替换旧表项。</a:t>
            </a:r>
            <a:endParaRPr lang="zh-CN" altLang="en-US" dirty="0" smtClean="0"/>
          </a:p>
          <a:p>
            <a:r>
              <a:rPr lang="zh-CN" altLang="en-US" smtClean="0"/>
              <a:t>毒化攻击</a:t>
            </a:r>
            <a:endParaRPr lang="en-US" altLang="zh-CN" smtClean="0"/>
          </a:p>
          <a:p>
            <a:pPr lvl="1"/>
            <a:r>
              <a:rPr lang="zh-CN" altLang="en-US" smtClean="0"/>
              <a:t>攻击</a:t>
            </a:r>
            <a:r>
              <a:rPr lang="zh-CN" altLang="en-US" dirty="0" smtClean="0"/>
              <a:t>者发送大量具有不同伪造源</a:t>
            </a:r>
            <a:r>
              <a:rPr lang="en-US" altLang="zh-CN" dirty="0" smtClean="0"/>
              <a:t>MAC</a:t>
            </a:r>
            <a:r>
              <a:rPr lang="zh-CN" altLang="en-US" dirty="0" smtClean="0"/>
              <a:t>地址的帧，交换机自学习，将伪造“</a:t>
            </a:r>
            <a:r>
              <a:rPr lang="en-US" altLang="zh-CN" dirty="0" smtClean="0"/>
              <a:t>MAC</a:t>
            </a:r>
            <a:r>
              <a:rPr lang="zh-CN" altLang="en-US" dirty="0" smtClean="0"/>
              <a:t>地址</a:t>
            </a:r>
            <a:r>
              <a:rPr lang="en-US" altLang="zh-CN" dirty="0" smtClean="0"/>
              <a:t>—</a:t>
            </a:r>
            <a:r>
              <a:rPr lang="zh-CN" altLang="en-US" dirty="0" smtClean="0"/>
              <a:t>端口”映射填充整个交换机表</a:t>
            </a:r>
            <a:endParaRPr lang="en-US" altLang="zh-CN" dirty="0" smtClean="0"/>
          </a:p>
          <a:p>
            <a:r>
              <a:rPr lang="zh-CN" altLang="en-US" smtClean="0"/>
              <a:t>毒化后</a:t>
            </a:r>
            <a:endParaRPr lang="en-US" altLang="zh-CN" smtClean="0"/>
          </a:p>
          <a:p>
            <a:pPr lvl="1"/>
            <a:r>
              <a:rPr lang="zh-CN" altLang="en-US" smtClean="0"/>
              <a:t>伪造</a:t>
            </a:r>
            <a:r>
              <a:rPr lang="zh-CN" altLang="en-US" dirty="0" smtClean="0"/>
              <a:t>的</a:t>
            </a:r>
            <a:r>
              <a:rPr lang="en-US" altLang="zh-CN" dirty="0"/>
              <a:t>MAC</a:t>
            </a:r>
            <a:r>
              <a:rPr lang="zh-CN" altLang="en-US" dirty="0"/>
              <a:t>地址</a:t>
            </a:r>
            <a:r>
              <a:rPr lang="en-US" altLang="zh-CN" dirty="0"/>
              <a:t>—</a:t>
            </a:r>
            <a:r>
              <a:rPr lang="zh-CN" altLang="en-US" dirty="0"/>
              <a:t>端口</a:t>
            </a:r>
            <a:r>
              <a:rPr lang="zh-CN" altLang="en-US" dirty="0" smtClean="0"/>
              <a:t>”表</a:t>
            </a:r>
            <a:r>
              <a:rPr lang="zh-CN" altLang="en-US" smtClean="0"/>
              <a:t>项无效</a:t>
            </a:r>
            <a:endParaRPr lang="en-US" altLang="zh-CN" smtClean="0"/>
          </a:p>
          <a:p>
            <a:pPr lvl="1"/>
            <a:r>
              <a:rPr lang="zh-CN" altLang="en-US" smtClean="0"/>
              <a:t>交换机</a:t>
            </a:r>
            <a:r>
              <a:rPr lang="zh-CN" altLang="en-US" dirty="0" smtClean="0"/>
              <a:t>完全退化为广播模式，攻击者达到窃听数据的目的。</a:t>
            </a:r>
            <a:endParaRPr lang="zh-CN" altLang="en-US" dirty="0"/>
          </a:p>
        </p:txBody>
      </p:sp>
      <p:sp>
        <p:nvSpPr>
          <p:cNvPr id="77826" name="标题 1"/>
          <p:cNvSpPr>
            <a:spLocks noGrp="1"/>
          </p:cNvSpPr>
          <p:nvPr>
            <p:ph type="title"/>
          </p:nvPr>
        </p:nvSpPr>
        <p:spPr/>
        <p:txBody>
          <a:bodyPr/>
          <a:lstStyle/>
          <a:p>
            <a:r>
              <a:rPr lang="zh-CN" altLang="en-US" smtClean="0"/>
              <a:t>交换机毒化攻击</a:t>
            </a:r>
            <a:endParaRPr lang="zh-CN" altLang="en-US" dirty="0"/>
          </a:p>
        </p:txBody>
      </p:sp>
      <p:sp>
        <p:nvSpPr>
          <p:cNvPr id="2" name="灯片编号占位符 1"/>
          <p:cNvSpPr>
            <a:spLocks noGrp="1"/>
          </p:cNvSpPr>
          <p:nvPr>
            <p:ph type="sldNum" sz="quarter" idx="4294967295"/>
          </p:nvPr>
        </p:nvSpPr>
        <p:spPr/>
        <p:txBody>
          <a:bodyPr/>
          <a:lstStyle/>
          <a:p>
            <a:fld id="{81556F20-9EF8-4651-B294-D3B86E7C8135}"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normAutofit fontScale="77500" lnSpcReduction="20000"/>
          </a:bodyPr>
          <a:lstStyle/>
          <a:p>
            <a:r>
              <a:rPr lang="zh-CN" altLang="en-US" smtClean="0"/>
              <a:t>数据包发送过程</a:t>
            </a:r>
            <a:endParaRPr lang="en-US" altLang="zh-CN" smtClean="0"/>
          </a:p>
          <a:p>
            <a:r>
              <a:rPr lang="en-US" altLang="zh-CN" smtClean="0"/>
              <a:t>1</a:t>
            </a:r>
            <a:r>
              <a:rPr lang="zh-CN" altLang="en-US" smtClean="0"/>
              <a:t>）发</a:t>
            </a:r>
            <a:r>
              <a:rPr lang="en-US" altLang="zh-CN" smtClean="0"/>
              <a:t>IP</a:t>
            </a:r>
            <a:r>
              <a:rPr lang="zh-CN" altLang="en-US" smtClean="0"/>
              <a:t>包时，发送方判断目标是否在同一网段（</a:t>
            </a:r>
            <a:r>
              <a:rPr lang="en-US" altLang="zh-CN" smtClean="0"/>
              <a:t>IP addr &amp;network mask</a:t>
            </a:r>
            <a:r>
              <a:rPr lang="zh-CN" altLang="en-US" smtClean="0"/>
              <a:t>）（局域网内还是外）</a:t>
            </a:r>
            <a:endParaRPr lang="en-US" altLang="zh-CN" smtClean="0"/>
          </a:p>
          <a:p>
            <a:r>
              <a:rPr lang="en-US" altLang="zh-CN" smtClean="0"/>
              <a:t>2</a:t>
            </a:r>
            <a:r>
              <a:rPr lang="zh-CN" altLang="en-US" smtClean="0"/>
              <a:t>）同一网段（局域网）：</a:t>
            </a:r>
            <a:endParaRPr lang="en-US" altLang="zh-CN" smtClean="0"/>
          </a:p>
          <a:p>
            <a:pPr lvl="1"/>
            <a:r>
              <a:rPr lang="en-US" altLang="zh-CN" smtClean="0"/>
              <a:t>a. </a:t>
            </a:r>
            <a:r>
              <a:rPr lang="zh-CN" altLang="en-US" smtClean="0"/>
              <a:t>检查</a:t>
            </a:r>
            <a:r>
              <a:rPr lang="en-US" altLang="zh-CN" smtClean="0"/>
              <a:t>ARP</a:t>
            </a:r>
            <a:r>
              <a:rPr lang="zh-CN" altLang="en-US" smtClean="0"/>
              <a:t>缓存，是否有</a:t>
            </a:r>
            <a:r>
              <a:rPr lang="en-US" altLang="zh-CN" smtClean="0"/>
              <a:t>&lt;</a:t>
            </a:r>
            <a:r>
              <a:rPr lang="zh-CN" altLang="en-US" smtClean="0"/>
              <a:t>目的</a:t>
            </a:r>
            <a:r>
              <a:rPr lang="en-US" altLang="zh-CN" smtClean="0"/>
              <a:t>IP</a:t>
            </a:r>
            <a:r>
              <a:rPr lang="zh-CN" altLang="en-US" smtClean="0"/>
              <a:t>、</a:t>
            </a:r>
            <a:r>
              <a:rPr lang="en-US" altLang="zh-CN" smtClean="0"/>
              <a:t>MAC&gt;</a:t>
            </a:r>
            <a:r>
              <a:rPr lang="zh-CN" altLang="en-US" smtClean="0"/>
              <a:t>表项，有直接发送</a:t>
            </a:r>
            <a:endParaRPr lang="en-US" altLang="zh-CN" smtClean="0"/>
          </a:p>
          <a:p>
            <a:pPr lvl="1"/>
            <a:r>
              <a:rPr lang="en-US" altLang="zh-CN" smtClean="0"/>
              <a:t>b. </a:t>
            </a:r>
            <a:r>
              <a:rPr lang="zh-CN" altLang="en-US" smtClean="0"/>
              <a:t>无，广播</a:t>
            </a:r>
            <a:r>
              <a:rPr lang="en-US" altLang="zh-CN" smtClean="0"/>
              <a:t>ARP Request&lt;</a:t>
            </a:r>
            <a:r>
              <a:rPr lang="zh-CN" altLang="en-US" smtClean="0"/>
              <a:t>谁</a:t>
            </a:r>
            <a:r>
              <a:rPr lang="en-US" altLang="zh-CN" smtClean="0"/>
              <a:t>IP</a:t>
            </a:r>
            <a:r>
              <a:rPr lang="zh-CN" altLang="en-US" smtClean="0"/>
              <a:t>跟目的</a:t>
            </a:r>
            <a:r>
              <a:rPr lang="en-US" altLang="zh-CN" smtClean="0"/>
              <a:t>IP</a:t>
            </a:r>
            <a:r>
              <a:rPr lang="zh-CN" altLang="en-US" smtClean="0"/>
              <a:t>相同，报告位置（</a:t>
            </a:r>
            <a:r>
              <a:rPr lang="en-US" altLang="zh-CN" smtClean="0"/>
              <a:t>MAC</a:t>
            </a:r>
            <a:r>
              <a:rPr lang="zh-CN" altLang="en-US" smtClean="0"/>
              <a:t>）</a:t>
            </a:r>
            <a:r>
              <a:rPr lang="en-US" altLang="zh-CN" smtClean="0"/>
              <a:t>&gt;</a:t>
            </a:r>
            <a:endParaRPr lang="en-US" altLang="zh-CN" smtClean="0"/>
          </a:p>
          <a:p>
            <a:pPr lvl="1"/>
            <a:r>
              <a:rPr lang="en-US" altLang="zh-CN" smtClean="0"/>
              <a:t>c. </a:t>
            </a:r>
            <a:r>
              <a:rPr lang="zh-CN" altLang="en-US" smtClean="0"/>
              <a:t>目的</a:t>
            </a:r>
            <a:r>
              <a:rPr lang="en-US" altLang="zh-CN" smtClean="0"/>
              <a:t>IP</a:t>
            </a:r>
            <a:r>
              <a:rPr lang="zh-CN" altLang="en-US" smtClean="0"/>
              <a:t>主机收到</a:t>
            </a:r>
            <a:r>
              <a:rPr lang="en-US" altLang="zh-CN" smtClean="0"/>
              <a:t>Request</a:t>
            </a:r>
            <a:r>
              <a:rPr lang="zh-CN" altLang="en-US" smtClean="0"/>
              <a:t>，回应</a:t>
            </a:r>
            <a:r>
              <a:rPr lang="en-US" altLang="zh-CN" smtClean="0"/>
              <a:t>ARP Reply</a:t>
            </a:r>
            <a:r>
              <a:rPr lang="zh-CN" altLang="en-US" smtClean="0"/>
              <a:t>（包含自己</a:t>
            </a:r>
            <a:r>
              <a:rPr lang="en-US" altLang="zh-CN" smtClean="0"/>
              <a:t>MAC</a:t>
            </a:r>
            <a:r>
              <a:rPr lang="zh-CN" altLang="en-US" smtClean="0"/>
              <a:t>地址），更新自己</a:t>
            </a:r>
            <a:r>
              <a:rPr lang="en-US" altLang="zh-CN" smtClean="0"/>
              <a:t>ARP</a:t>
            </a:r>
            <a:r>
              <a:rPr lang="zh-CN" altLang="en-US" smtClean="0"/>
              <a:t>表，添加或更新发送方的</a:t>
            </a:r>
            <a:r>
              <a:rPr lang="en-US" altLang="zh-CN" smtClean="0"/>
              <a:t>ARP</a:t>
            </a:r>
            <a:r>
              <a:rPr lang="zh-CN" altLang="en-US" smtClean="0"/>
              <a:t>表项</a:t>
            </a:r>
            <a:r>
              <a:rPr lang="en-US" altLang="zh-CN" smtClean="0"/>
              <a:t>&lt;ip,mac&gt;</a:t>
            </a:r>
            <a:endParaRPr lang="en-US" altLang="zh-CN" smtClean="0"/>
          </a:p>
          <a:p>
            <a:pPr lvl="1"/>
            <a:r>
              <a:rPr lang="en-US" altLang="zh-CN" smtClean="0"/>
              <a:t>d. </a:t>
            </a:r>
            <a:r>
              <a:rPr lang="zh-CN" altLang="en-US" smtClean="0"/>
              <a:t>发送方接收</a:t>
            </a:r>
            <a:r>
              <a:rPr lang="en-US" altLang="zh-CN" smtClean="0"/>
              <a:t>Reply</a:t>
            </a:r>
            <a:r>
              <a:rPr lang="zh-CN" altLang="en-US" smtClean="0"/>
              <a:t>，获取目标</a:t>
            </a:r>
            <a:r>
              <a:rPr lang="en-US" altLang="zh-CN" smtClean="0"/>
              <a:t>MAC</a:t>
            </a:r>
            <a:r>
              <a:rPr lang="zh-CN" altLang="en-US" smtClean="0"/>
              <a:t>发送，并添加</a:t>
            </a:r>
            <a:r>
              <a:rPr lang="en-US" altLang="zh-CN" smtClean="0"/>
              <a:t>ARP</a:t>
            </a:r>
            <a:r>
              <a:rPr lang="zh-CN" altLang="en-US" smtClean="0"/>
              <a:t>表项，否则传输失败（找不到目的主机）</a:t>
            </a:r>
            <a:endParaRPr lang="en-US" altLang="zh-CN" smtClean="0"/>
          </a:p>
          <a:p>
            <a:r>
              <a:rPr lang="en-US" altLang="zh-CN" smtClean="0"/>
              <a:t>3</a:t>
            </a:r>
            <a:r>
              <a:rPr lang="zh-CN" altLang="en-US" smtClean="0"/>
              <a:t>）不同网段，发送给网关，同样查找网关</a:t>
            </a:r>
            <a:r>
              <a:rPr lang="en-US" altLang="zh-CN" smtClean="0"/>
              <a:t>MAC</a:t>
            </a:r>
            <a:endParaRPr lang="en-US" altLang="zh-CN" smtClean="0"/>
          </a:p>
          <a:p>
            <a:r>
              <a:rPr lang="en-US" altLang="zh-CN" smtClean="0"/>
              <a:t>ARP</a:t>
            </a:r>
            <a:r>
              <a:rPr lang="zh-CN" altLang="en-US" smtClean="0"/>
              <a:t>动态刷新：</a:t>
            </a:r>
            <a:endParaRPr lang="en-US" altLang="zh-CN" smtClean="0"/>
          </a:p>
          <a:p>
            <a:pPr lvl="1"/>
            <a:r>
              <a:rPr lang="zh-CN" altLang="en-US" smtClean="0"/>
              <a:t>所有收到</a:t>
            </a:r>
            <a:r>
              <a:rPr lang="en-US" altLang="zh-CN" smtClean="0"/>
              <a:t>ARP Reply</a:t>
            </a:r>
            <a:r>
              <a:rPr lang="zh-CN" altLang="en-US" smtClean="0"/>
              <a:t>的主机都更新自己的</a:t>
            </a:r>
            <a:r>
              <a:rPr lang="en-US" altLang="zh-CN" smtClean="0"/>
              <a:t>ARP</a:t>
            </a:r>
            <a:r>
              <a:rPr lang="zh-CN" altLang="en-US" smtClean="0"/>
              <a:t>缓存</a:t>
            </a:r>
            <a:endParaRPr lang="en-US" altLang="zh-CN" smtClean="0"/>
          </a:p>
          <a:p>
            <a:r>
              <a:rPr lang="en-US" altLang="zh-CN" smtClean="0"/>
              <a:t>Eg</a:t>
            </a:r>
            <a:r>
              <a:rPr lang="zh-CN" altLang="en-US" smtClean="0"/>
              <a:t>，会议室索要别人电话</a:t>
            </a:r>
            <a:endParaRPr lang="en-US" altLang="zh-CN" dirty="0" smtClean="0"/>
          </a:p>
        </p:txBody>
      </p:sp>
      <p:sp>
        <p:nvSpPr>
          <p:cNvPr id="238594" name="Rectangle 2"/>
          <p:cNvSpPr>
            <a:spLocks noGrp="1" noChangeArrowheads="1"/>
          </p:cNvSpPr>
          <p:nvPr>
            <p:ph type="title"/>
          </p:nvPr>
        </p:nvSpPr>
        <p:spPr/>
        <p:txBody>
          <a:bodyPr/>
          <a:lstStyle/>
          <a:p>
            <a:r>
              <a:rPr lang="en-US" altLang="zh-CN" smtClean="0"/>
              <a:t>ARP</a:t>
            </a:r>
            <a:r>
              <a:rPr lang="zh-CN" altLang="en-US" smtClean="0"/>
              <a:t>工作过程</a:t>
            </a:r>
            <a:endParaRPr lang="zh-CN" altLang="en-US"/>
          </a:p>
        </p:txBody>
      </p:sp>
    </p:spTree>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mtClean="0"/>
              <a:t>ARP</a:t>
            </a:r>
            <a:r>
              <a:rPr lang="zh-CN" altLang="en-US" smtClean="0"/>
              <a:t>协议存在的问题</a:t>
            </a:r>
            <a:endParaRPr lang="zh-CN" altLang="en-US" smtClean="0"/>
          </a:p>
        </p:txBody>
      </p:sp>
      <p:sp>
        <p:nvSpPr>
          <p:cNvPr id="61443" name="Rectangle 3"/>
          <p:cNvSpPr>
            <a:spLocks noGrp="1" noChangeArrowheads="1"/>
          </p:cNvSpPr>
          <p:nvPr>
            <p:ph type="body" idx="1"/>
          </p:nvPr>
        </p:nvSpPr>
        <p:spPr/>
        <p:txBody>
          <a:bodyPr/>
          <a:lstStyle/>
          <a:p>
            <a:r>
              <a:rPr lang="zh-CN" altLang="en-US" dirty="0" smtClean="0"/>
              <a:t>广播请求</a:t>
            </a:r>
            <a:endParaRPr lang="en-US" altLang="zh-CN" dirty="0" smtClean="0"/>
          </a:p>
          <a:p>
            <a:pPr lvl="1"/>
            <a:r>
              <a:rPr lang="en-US" altLang="zh-CN" dirty="0" smtClean="0"/>
              <a:t>Request</a:t>
            </a:r>
            <a:r>
              <a:rPr lang="zh-CN" altLang="en-US" dirty="0"/>
              <a:t>（广播</a:t>
            </a:r>
            <a:r>
              <a:rPr lang="zh-CN" altLang="en-US" dirty="0" smtClean="0"/>
              <a:t>），全部</a:t>
            </a:r>
            <a:r>
              <a:rPr lang="zh-CN" altLang="en-US" dirty="0"/>
              <a:t>接收者</a:t>
            </a:r>
            <a:r>
              <a:rPr lang="zh-CN" altLang="en-US" dirty="0" smtClean="0"/>
              <a:t>更新或添加关于发送者的</a:t>
            </a:r>
            <a:r>
              <a:rPr lang="en-US" altLang="zh-CN" dirty="0" err="1" smtClean="0"/>
              <a:t>arp</a:t>
            </a:r>
            <a:r>
              <a:rPr lang="zh-CN" altLang="en-US" dirty="0" smtClean="0"/>
              <a:t>表项</a:t>
            </a:r>
            <a:endParaRPr lang="en-US" altLang="zh-CN" dirty="0" smtClean="0"/>
          </a:p>
          <a:p>
            <a:pPr lvl="1"/>
            <a:r>
              <a:rPr lang="zh-CN" altLang="en-US" dirty="0" smtClean="0"/>
              <a:t>发送错误的</a:t>
            </a:r>
            <a:r>
              <a:rPr lang="en-US" altLang="zh-CN" dirty="0" smtClean="0"/>
              <a:t>ARP</a:t>
            </a:r>
            <a:r>
              <a:rPr lang="zh-CN" altLang="en-US" dirty="0" smtClean="0"/>
              <a:t>请求，错误的</a:t>
            </a:r>
            <a:r>
              <a:rPr lang="en-US" altLang="zh-CN" dirty="0" smtClean="0"/>
              <a:t>&lt;</a:t>
            </a:r>
            <a:r>
              <a:rPr lang="zh-CN" altLang="en-US" dirty="0" smtClean="0"/>
              <a:t>发送方</a:t>
            </a:r>
            <a:r>
              <a:rPr lang="en-US" altLang="zh-CN" dirty="0" smtClean="0"/>
              <a:t>IP, MAC&gt;</a:t>
            </a:r>
            <a:r>
              <a:rPr lang="zh-CN" altLang="en-US" dirty="0" smtClean="0"/>
              <a:t>，污染大家的</a:t>
            </a:r>
            <a:r>
              <a:rPr lang="en-US" altLang="zh-CN" dirty="0" err="1" smtClean="0"/>
              <a:t>arp</a:t>
            </a:r>
            <a:r>
              <a:rPr lang="zh-CN" altLang="en-US" dirty="0" smtClean="0"/>
              <a:t>缓存</a:t>
            </a:r>
            <a:endParaRPr lang="zh-CN" altLang="en-US" dirty="0" smtClean="0"/>
          </a:p>
          <a:p>
            <a:r>
              <a:rPr lang="zh-CN" altLang="en-US" dirty="0" smtClean="0"/>
              <a:t>单</a:t>
            </a:r>
            <a:r>
              <a:rPr lang="zh-CN" altLang="en-US" smtClean="0"/>
              <a:t>播应答：无状态</a:t>
            </a:r>
            <a:endParaRPr lang="en-US" altLang="zh-CN" smtClean="0"/>
          </a:p>
          <a:p>
            <a:pPr lvl="1"/>
            <a:r>
              <a:rPr lang="zh-CN" altLang="en-US" smtClean="0"/>
              <a:t>无</a:t>
            </a:r>
            <a:r>
              <a:rPr lang="zh-CN" altLang="en-US" dirty="0" smtClean="0"/>
              <a:t>问</a:t>
            </a:r>
            <a:r>
              <a:rPr lang="zh-CN" altLang="en-US" smtClean="0"/>
              <a:t>自答：主动</a:t>
            </a:r>
            <a:r>
              <a:rPr lang="zh-CN" altLang="en-US" dirty="0"/>
              <a:t>的</a:t>
            </a:r>
            <a:r>
              <a:rPr lang="en-US" altLang="zh-CN" dirty="0"/>
              <a:t>ARP</a:t>
            </a:r>
            <a:r>
              <a:rPr lang="zh-CN" altLang="en-US" dirty="0"/>
              <a:t>应答会被视为有效</a:t>
            </a:r>
            <a:r>
              <a:rPr lang="zh-CN" altLang="en-US" dirty="0" smtClean="0"/>
              <a:t>信息而接收</a:t>
            </a:r>
            <a:endParaRPr lang="zh-CN" altLang="en-US" dirty="0"/>
          </a:p>
          <a:p>
            <a:pPr lvl="1"/>
            <a:r>
              <a:rPr lang="zh-CN" altLang="en-US" smtClean="0"/>
              <a:t>张冠李戴：发送</a:t>
            </a:r>
            <a:r>
              <a:rPr lang="zh-CN" altLang="en-US" dirty="0" smtClean="0"/>
              <a:t>错误的</a:t>
            </a:r>
            <a:r>
              <a:rPr lang="en-US" altLang="zh-CN" dirty="0" smtClean="0"/>
              <a:t>ARP</a:t>
            </a:r>
            <a:r>
              <a:rPr lang="zh-CN" altLang="en-US" dirty="0" smtClean="0"/>
              <a:t>应答，错误的</a:t>
            </a:r>
            <a:r>
              <a:rPr lang="en-US" altLang="zh-CN" dirty="0" smtClean="0"/>
              <a:t>&lt;</a:t>
            </a:r>
            <a:r>
              <a:rPr lang="zh-CN" altLang="en-US" dirty="0" smtClean="0"/>
              <a:t>接收者</a:t>
            </a:r>
            <a:r>
              <a:rPr lang="en-US" altLang="zh-CN" dirty="0" smtClean="0"/>
              <a:t>IP, MAC&gt;</a:t>
            </a:r>
            <a:endParaRPr lang="zh-CN" altLang="en-US" dirty="0" smtClean="0"/>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fld>
            <a:endParaRPr lang="en-US" altLang="zh-CN"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a:bodyPr>
          <a:lstStyle/>
          <a:p>
            <a:r>
              <a:rPr lang="zh-CN" altLang="en-US" smtClean="0"/>
              <a:t>设计之时没有考虑安全问题</a:t>
            </a:r>
            <a:endParaRPr lang="en-US" altLang="zh-CN" smtClean="0"/>
          </a:p>
          <a:p>
            <a:pPr lvl="1"/>
            <a:r>
              <a:rPr lang="zh-CN" altLang="en-US" smtClean="0"/>
              <a:t>任何计算机都可以发送虚假的</a:t>
            </a:r>
            <a:r>
              <a:rPr lang="en-US" altLang="zh-CN" smtClean="0"/>
              <a:t>ARP</a:t>
            </a:r>
            <a:r>
              <a:rPr lang="zh-CN" altLang="en-US" smtClean="0"/>
              <a:t>数据包</a:t>
            </a:r>
            <a:endParaRPr lang="zh-CN" altLang="en-US" smtClean="0"/>
          </a:p>
          <a:p>
            <a:r>
              <a:rPr lang="zh-CN" altLang="en-US" smtClean="0"/>
              <a:t>无状态性</a:t>
            </a:r>
            <a:endParaRPr lang="en-US" altLang="zh-CN" smtClean="0"/>
          </a:p>
          <a:p>
            <a:pPr lvl="1"/>
            <a:r>
              <a:rPr lang="en-US" altLang="zh-CN" smtClean="0"/>
              <a:t>reply</a:t>
            </a:r>
            <a:r>
              <a:rPr lang="zh-CN" altLang="en-US" smtClean="0"/>
              <a:t>和</a:t>
            </a:r>
            <a:r>
              <a:rPr lang="en-US" altLang="zh-CN" smtClean="0"/>
              <a:t>request</a:t>
            </a:r>
            <a:r>
              <a:rPr lang="zh-CN" altLang="en-US" smtClean="0"/>
              <a:t>之间没有关系</a:t>
            </a:r>
            <a:endParaRPr lang="en-US" altLang="zh-CN" smtClean="0"/>
          </a:p>
          <a:p>
            <a:pPr lvl="1"/>
            <a:r>
              <a:rPr lang="zh-CN" altLang="en-US"/>
              <a:t>主机无论是否发送</a:t>
            </a:r>
            <a:r>
              <a:rPr lang="zh-CN" altLang="en-US" smtClean="0"/>
              <a:t>过</a:t>
            </a:r>
            <a:r>
              <a:rPr lang="en-US" altLang="zh-CN" smtClean="0"/>
              <a:t>ARP</a:t>
            </a:r>
            <a:r>
              <a:rPr lang="zh-CN" altLang="en-US" smtClean="0"/>
              <a:t>请求，都会在收到</a:t>
            </a:r>
            <a:r>
              <a:rPr lang="en-US" altLang="zh-CN" smtClean="0"/>
              <a:t>ARP</a:t>
            </a:r>
            <a:r>
              <a:rPr lang="zh-CN" altLang="en-US" smtClean="0"/>
              <a:t>响应时刷新自己</a:t>
            </a:r>
            <a:r>
              <a:rPr lang="en-US" altLang="zh-CN" smtClean="0"/>
              <a:t>ARP</a:t>
            </a:r>
            <a:r>
              <a:rPr lang="zh-CN" altLang="en-US" smtClean="0"/>
              <a:t>缓存</a:t>
            </a:r>
            <a:endParaRPr lang="zh-CN" altLang="en-US" smtClean="0"/>
          </a:p>
          <a:p>
            <a:r>
              <a:rPr lang="en-US" altLang="zh-CN" smtClean="0"/>
              <a:t>ARP</a:t>
            </a:r>
            <a:r>
              <a:rPr lang="zh-CN" altLang="en-US" smtClean="0"/>
              <a:t>缓存定时更新，给攻击者以可乘之机。</a:t>
            </a:r>
            <a:endParaRPr lang="zh-CN" altLang="en-US" smtClean="0"/>
          </a:p>
        </p:txBody>
      </p:sp>
      <p:sp>
        <p:nvSpPr>
          <p:cNvPr id="73730" name="Rectangle 2"/>
          <p:cNvSpPr>
            <a:spLocks noGrp="1" noChangeArrowheads="1"/>
          </p:cNvSpPr>
          <p:nvPr>
            <p:ph type="title"/>
          </p:nvPr>
        </p:nvSpPr>
        <p:spPr/>
        <p:txBody>
          <a:bodyPr>
            <a:normAutofit/>
          </a:bodyPr>
          <a:lstStyle/>
          <a:p>
            <a:r>
              <a:rPr lang="en-US" altLang="zh-CN" smtClean="0"/>
              <a:t>ARP</a:t>
            </a:r>
            <a:r>
              <a:rPr lang="zh-CN" altLang="en-US" smtClean="0"/>
              <a:t>欺骗问题的原因：</a:t>
            </a:r>
            <a:endParaRPr lang="zh-CN" altLang="en-US" smtClean="0"/>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fld>
            <a:endParaRPr lang="en-US" altLang="zh-CN"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7" dur="5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32" dur="5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IP、</a:t>
            </a:r>
            <a:r>
              <a:rPr lang="en-US" altLang="zh-CN"/>
              <a:t>TCP</a:t>
            </a:r>
            <a:r>
              <a:rPr lang="zh-CN" altLang="en-US"/>
              <a:t>协议的安全威胁</a:t>
            </a:r>
            <a:endParaRPr lang="zh-CN" altLang="en-US"/>
          </a:p>
        </p:txBody>
      </p:sp>
      <p:sp>
        <p:nvSpPr>
          <p:cNvPr id="5" name="文本占位符 4"/>
          <p:cNvSpPr>
            <a:spLocks noGrp="1"/>
          </p:cNvSpPr>
          <p:nvPr>
            <p:ph type="body" idx="1"/>
          </p:nvPr>
        </p:nvSpPr>
        <p:spPr/>
        <p:txBody>
          <a:bodyPr/>
          <a:lstStyle/>
          <a:p>
            <a:r>
              <a:rPr lang="en-US" altLang="zh-CN" smtClean="0"/>
              <a:t>IP</a:t>
            </a:r>
            <a:r>
              <a:rPr lang="zh-CN" altLang="en-US" smtClean="0"/>
              <a:t>欺骗</a:t>
            </a:r>
            <a:endParaRPr lang="zh-CN" altLang="en-US"/>
          </a:p>
        </p:txBody>
      </p:sp>
      <p:sp>
        <p:nvSpPr>
          <p:cNvPr id="7" name="文本占位符 6"/>
          <p:cNvSpPr>
            <a:spLocks noGrp="1"/>
          </p:cNvSpPr>
          <p:nvPr>
            <p:ph type="body" sz="half" idx="3"/>
          </p:nvPr>
        </p:nvSpPr>
        <p:spPr/>
        <p:txBody>
          <a:bodyPr/>
          <a:lstStyle/>
          <a:p>
            <a:r>
              <a:rPr lang="zh-CN" altLang="en-US"/>
              <a:t>拒绝服务攻击</a:t>
            </a:r>
            <a:endParaRPr lang="zh-CN" altLang="en-US"/>
          </a:p>
        </p:txBody>
      </p:sp>
      <p:sp>
        <p:nvSpPr>
          <p:cNvPr id="6" name="内容占位符 5"/>
          <p:cNvSpPr>
            <a:spLocks noGrp="1"/>
          </p:cNvSpPr>
          <p:nvPr>
            <p:ph sz="quarter" idx="2"/>
          </p:nvPr>
        </p:nvSpPr>
        <p:spPr/>
        <p:txBody>
          <a:bodyPr/>
          <a:lstStyle/>
          <a:p>
            <a:r>
              <a:rPr lang="zh-CN" altLang="en-US" smtClean="0"/>
              <a:t>针对基于 </a:t>
            </a:r>
            <a:r>
              <a:rPr lang="en-US" altLang="zh-CN"/>
              <a:t>IP </a:t>
            </a:r>
            <a:r>
              <a:rPr lang="zh-CN" altLang="en-US"/>
              <a:t>地址认证的网络</a:t>
            </a:r>
            <a:r>
              <a:rPr lang="zh-CN" altLang="en-US" smtClean="0"/>
              <a:t>服务</a:t>
            </a:r>
            <a:endParaRPr lang="en-US" altLang="zh-CN" smtClean="0"/>
          </a:p>
          <a:p>
            <a:r>
              <a:rPr lang="zh-CN" altLang="en-US">
                <a:solidFill>
                  <a:srgbClr val="000000"/>
                </a:solidFill>
                <a:latin typeface="黑体" pitchFamily="49" charset="-122"/>
                <a:sym typeface="黑体" pitchFamily="49" charset="-122"/>
              </a:rPr>
              <a:t>假冒可信的</a:t>
            </a:r>
            <a:r>
              <a:rPr lang="en-US" altLang="zh-CN">
                <a:solidFill>
                  <a:srgbClr val="000000"/>
                </a:solidFill>
                <a:latin typeface="Lucida Sans Unicode" panose="020B0602030504020204" pitchFamily="34" charset="0"/>
                <a:sym typeface="Lucida Sans Unicode" panose="020B0602030504020204" pitchFamily="34" charset="0"/>
              </a:rPr>
              <a:t>IP </a:t>
            </a:r>
            <a:r>
              <a:rPr lang="zh-CN" altLang="en-US">
                <a:solidFill>
                  <a:srgbClr val="000000"/>
                </a:solidFill>
                <a:latin typeface="黑体" pitchFamily="49" charset="-122"/>
                <a:sym typeface="黑体" pitchFamily="49" charset="-122"/>
              </a:rPr>
              <a:t>地址而非法访问计算机资源</a:t>
            </a:r>
            <a:endParaRPr lang="en-US" altLang="zh-CN">
              <a:solidFill>
                <a:srgbClr val="000000"/>
              </a:solidFill>
              <a:latin typeface="Lucida Sans Unicode" panose="020B0602030504020204" pitchFamily="34" charset="0"/>
              <a:sym typeface="Lucida Sans Unicode" panose="020B0602030504020204" pitchFamily="34" charset="0"/>
            </a:endParaRPr>
          </a:p>
          <a:p>
            <a:endParaRPr lang="en-US" altLang="zh-CN"/>
          </a:p>
          <a:p>
            <a:endParaRPr lang="zh-CN" altLang="en-US"/>
          </a:p>
        </p:txBody>
      </p:sp>
      <p:sp>
        <p:nvSpPr>
          <p:cNvPr id="8" name="内容占位符 7"/>
          <p:cNvSpPr>
            <a:spLocks noGrp="1"/>
          </p:cNvSpPr>
          <p:nvPr>
            <p:ph sz="quarter" idx="4"/>
          </p:nvPr>
        </p:nvSpPr>
        <p:spPr/>
        <p:txBody>
          <a:bodyPr/>
          <a:lstStyle/>
          <a:p>
            <a:r>
              <a:rPr lang="zh-CN" altLang="en-US" smtClean="0">
                <a:solidFill>
                  <a:srgbClr val="000000"/>
                </a:solidFill>
                <a:latin typeface="黑体" pitchFamily="49" charset="-122"/>
                <a:sym typeface="黑体" pitchFamily="49" charset="-122"/>
              </a:rPr>
              <a:t>利用</a:t>
            </a:r>
            <a:r>
              <a:rPr lang="en-US" altLang="zh-CN" smtClean="0">
                <a:solidFill>
                  <a:srgbClr val="000000"/>
                </a:solidFill>
                <a:latin typeface="黑体" pitchFamily="49" charset="-122"/>
                <a:sym typeface="黑体" pitchFamily="49" charset="-122"/>
              </a:rPr>
              <a:t>IP</a:t>
            </a:r>
            <a:r>
              <a:rPr lang="zh-CN" altLang="en-US" smtClean="0">
                <a:solidFill>
                  <a:srgbClr val="000000"/>
                </a:solidFill>
                <a:latin typeface="黑体" pitchFamily="49" charset="-122"/>
                <a:sym typeface="黑体" pitchFamily="49" charset="-122"/>
              </a:rPr>
              <a:t>欺骗发动拒绝服务</a:t>
            </a:r>
            <a:endParaRPr lang="en-US" altLang="zh-CN" smtClean="0">
              <a:solidFill>
                <a:srgbClr val="000000"/>
              </a:solidFill>
              <a:latin typeface="黑体" pitchFamily="49" charset="-122"/>
              <a:sym typeface="黑体" pitchFamily="49" charset="-122"/>
            </a:endParaRPr>
          </a:p>
          <a:p>
            <a:r>
              <a:rPr lang="zh-CN" altLang="en-US" smtClean="0">
                <a:solidFill>
                  <a:srgbClr val="000000"/>
                </a:solidFill>
                <a:latin typeface="黑体" pitchFamily="49" charset="-122"/>
                <a:sym typeface="黑体" pitchFamily="49" charset="-122"/>
              </a:rPr>
              <a:t>避免</a:t>
            </a:r>
            <a:r>
              <a:rPr lang="zh-CN" altLang="en-US">
                <a:solidFill>
                  <a:srgbClr val="000000"/>
                </a:solidFill>
                <a:latin typeface="黑体" pitchFamily="49" charset="-122"/>
                <a:sym typeface="黑体" pitchFamily="49" charset="-122"/>
              </a:rPr>
              <a:t>被追踪而受到惩罚，构造针对同一目的 </a:t>
            </a:r>
            <a:r>
              <a:rPr lang="en-US" altLang="zh-CN">
                <a:solidFill>
                  <a:srgbClr val="000000"/>
                </a:solidFill>
                <a:latin typeface="Lucida Sans Unicode" panose="020B0602030504020204" pitchFamily="34" charset="0"/>
                <a:sym typeface="Lucida Sans Unicode" panose="020B0602030504020204" pitchFamily="34" charset="0"/>
              </a:rPr>
              <a:t>IP </a:t>
            </a:r>
            <a:r>
              <a:rPr lang="zh-CN" altLang="en-US">
                <a:solidFill>
                  <a:srgbClr val="000000"/>
                </a:solidFill>
                <a:latin typeface="黑体" pitchFamily="49" charset="-122"/>
                <a:sym typeface="黑体" pitchFamily="49" charset="-122"/>
              </a:rPr>
              <a:t>地址的 </a:t>
            </a:r>
            <a:r>
              <a:rPr lang="en-US" altLang="zh-CN">
                <a:solidFill>
                  <a:srgbClr val="000000"/>
                </a:solidFill>
                <a:latin typeface="Lucida Sans Unicode" panose="020B0602030504020204" pitchFamily="34" charset="0"/>
                <a:sym typeface="Lucida Sans Unicode" panose="020B0602030504020204" pitchFamily="34" charset="0"/>
              </a:rPr>
              <a:t>IP </a:t>
            </a:r>
            <a:r>
              <a:rPr lang="zh-CN" altLang="en-US">
                <a:solidFill>
                  <a:srgbClr val="000000"/>
                </a:solidFill>
                <a:latin typeface="黑体" pitchFamily="49" charset="-122"/>
                <a:sym typeface="黑体" pitchFamily="49" charset="-122"/>
              </a:rPr>
              <a:t>分组，而源 </a:t>
            </a:r>
            <a:r>
              <a:rPr lang="en-US" altLang="zh-CN">
                <a:solidFill>
                  <a:srgbClr val="000000"/>
                </a:solidFill>
                <a:latin typeface="Lucida Sans Unicode" panose="020B0602030504020204" pitchFamily="34" charset="0"/>
                <a:sym typeface="Lucida Sans Unicode" panose="020B0602030504020204" pitchFamily="34" charset="0"/>
              </a:rPr>
              <a:t>IP </a:t>
            </a:r>
            <a:r>
              <a:rPr lang="zh-CN" altLang="en-US">
                <a:solidFill>
                  <a:srgbClr val="000000"/>
                </a:solidFill>
                <a:latin typeface="黑体" pitchFamily="49" charset="-122"/>
                <a:sym typeface="黑体" pitchFamily="49" charset="-122"/>
              </a:rPr>
              <a:t>地址为随机的</a:t>
            </a:r>
            <a:r>
              <a:rPr lang="en-US" altLang="zh-CN">
                <a:solidFill>
                  <a:srgbClr val="000000"/>
                </a:solidFill>
                <a:latin typeface="Lucida Sans Unicode" panose="020B0602030504020204" pitchFamily="34" charset="0"/>
                <a:sym typeface="Lucida Sans Unicode" panose="020B0602030504020204" pitchFamily="34" charset="0"/>
              </a:rPr>
              <a:t>IP</a:t>
            </a:r>
            <a:r>
              <a:rPr lang="zh-CN" altLang="en-US">
                <a:solidFill>
                  <a:srgbClr val="000000"/>
                </a:solidFill>
                <a:latin typeface="黑体" pitchFamily="49" charset="-122"/>
                <a:sym typeface="黑体" pitchFamily="49" charset="-122"/>
              </a:rPr>
              <a:t>地址</a:t>
            </a:r>
            <a:endParaRPr lang="en-US" altLang="zh-CN">
              <a:solidFill>
                <a:srgbClr val="000000"/>
              </a:solidFill>
              <a:latin typeface="Lucida Sans Unicode" panose="020B0602030504020204" pitchFamily="34" charset="0"/>
              <a:sym typeface="Lucida Sans Unicode" panose="020B0602030504020204" pitchFamily="34" charset="0"/>
            </a:endParaRPr>
          </a:p>
          <a:p>
            <a:endParaRPr lang="zh-CN" altLang="en-US"/>
          </a:p>
          <a:p>
            <a:endParaRPr lang="zh-CN" altLang="en-US"/>
          </a:p>
        </p:txBody>
      </p:sp>
      <p:sp>
        <p:nvSpPr>
          <p:cNvPr id="3" name="灯片编号占位符 2"/>
          <p:cNvSpPr>
            <a:spLocks noGrp="1"/>
          </p:cNvSpPr>
          <p:nvPr>
            <p:ph type="sldNum" sz="quarter" idx="12"/>
          </p:nvPr>
        </p:nvSpPr>
        <p:spPr/>
        <p:txBody>
          <a:bodyPr/>
          <a:lstStyle/>
          <a:p>
            <a:fld id="{81556F20-9EF8-4651-B294-D3B86E7C8135}" type="slidenum">
              <a:rPr lang="zh-CN" altLang="en-US" smtClean="0"/>
            </a:fld>
            <a:endParaRPr lang="zh-CN" altLang="en-US" sz="1800"/>
          </a:p>
        </p:txBody>
      </p:sp>
    </p:spTree>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伪装成目标主机与其他计算机通信，达到：</a:t>
            </a:r>
            <a:endParaRPr lang="en-US" altLang="zh-CN" smtClean="0"/>
          </a:p>
          <a:p>
            <a:pPr lvl="1"/>
            <a:r>
              <a:rPr lang="zh-CN" altLang="en-US" smtClean="0"/>
              <a:t>隐藏自己</a:t>
            </a:r>
            <a:r>
              <a:rPr lang="en-US" altLang="zh-CN" smtClean="0"/>
              <a:t>IP</a:t>
            </a:r>
            <a:r>
              <a:rPr lang="zh-CN" altLang="en-US" smtClean="0"/>
              <a:t>，防止被跟踪或记录</a:t>
            </a:r>
            <a:endParaRPr lang="en-US" altLang="zh-CN" smtClean="0"/>
          </a:p>
          <a:p>
            <a:pPr lvl="1"/>
            <a:r>
              <a:rPr lang="zh-CN" altLang="en-US" smtClean="0"/>
              <a:t>通过以</a:t>
            </a:r>
            <a:r>
              <a:rPr lang="en-US" altLang="zh-CN" smtClean="0"/>
              <a:t>IP</a:t>
            </a:r>
            <a:r>
              <a:rPr lang="zh-CN" altLang="en-US" smtClean="0"/>
              <a:t>地址作为授权依据的认证</a:t>
            </a:r>
            <a:endParaRPr lang="en-US" altLang="zh-CN" smtClean="0"/>
          </a:p>
          <a:p>
            <a:pPr lvl="1"/>
            <a:r>
              <a:rPr lang="zh-CN" altLang="en-US" smtClean="0"/>
              <a:t>穿越防火墙</a:t>
            </a:r>
            <a:endParaRPr lang="en-US" altLang="zh-CN" smtClean="0"/>
          </a:p>
          <a:p>
            <a:r>
              <a:rPr lang="zh-CN" altLang="en-US" smtClean="0"/>
              <a:t>利用</a:t>
            </a:r>
            <a:r>
              <a:rPr lang="en-US" altLang="zh-CN" smtClean="0"/>
              <a:t>IP</a:t>
            </a:r>
            <a:r>
              <a:rPr lang="zh-CN" altLang="en-US" smtClean="0"/>
              <a:t>协议的缺陷</a:t>
            </a:r>
            <a:r>
              <a:rPr lang="en-US" altLang="zh-CN" smtClean="0"/>
              <a:t>——</a:t>
            </a:r>
            <a:r>
              <a:rPr lang="zh-CN" altLang="en-US" smtClean="0"/>
              <a:t>不对源</a:t>
            </a:r>
            <a:r>
              <a:rPr lang="en-US" altLang="zh-CN" smtClean="0"/>
              <a:t>IP</a:t>
            </a:r>
            <a:r>
              <a:rPr lang="zh-CN" altLang="en-US" smtClean="0"/>
              <a:t>进行验证</a:t>
            </a:r>
            <a:endParaRPr lang="en-US" altLang="zh-CN" smtClean="0"/>
          </a:p>
          <a:p>
            <a:pPr lvl="1"/>
            <a:r>
              <a:rPr lang="zh-CN" altLang="en-US" smtClean="0"/>
              <a:t>类比快递，有些要求寄送方身份认证</a:t>
            </a:r>
            <a:endParaRPr lang="en-US" altLang="zh-CN"/>
          </a:p>
          <a:p>
            <a:r>
              <a:rPr lang="zh-CN" altLang="en-US" smtClean="0"/>
              <a:t>形式</a:t>
            </a:r>
            <a:endParaRPr lang="en-US" altLang="zh-CN" smtClean="0"/>
          </a:p>
          <a:p>
            <a:pPr lvl="1"/>
            <a:r>
              <a:rPr lang="zh-CN" altLang="en-US" smtClean="0"/>
              <a:t>单向：不考虑回传数据包</a:t>
            </a:r>
            <a:endParaRPr lang="en-US" altLang="zh-CN" smtClean="0"/>
          </a:p>
          <a:p>
            <a:pPr lvl="1"/>
            <a:r>
              <a:rPr lang="zh-CN" altLang="en-US" smtClean="0"/>
              <a:t>双向：要求看到回传数据包</a:t>
            </a:r>
            <a:endParaRPr lang="en-US" altLang="zh-CN" smtClean="0"/>
          </a:p>
          <a:p>
            <a:pPr lvl="1"/>
            <a:r>
              <a:rPr lang="zh-CN" altLang="en-US" smtClean="0"/>
              <a:t>高级：</a:t>
            </a:r>
            <a:r>
              <a:rPr lang="en-US" altLang="zh-CN" smtClean="0"/>
              <a:t>TCP</a:t>
            </a:r>
            <a:r>
              <a:rPr lang="zh-CN" altLang="en-US" smtClean="0"/>
              <a:t>会话劫持</a:t>
            </a:r>
            <a:endParaRPr lang="zh-CN" altLang="en-US"/>
          </a:p>
        </p:txBody>
      </p:sp>
      <p:sp>
        <p:nvSpPr>
          <p:cNvPr id="3" name="标题 2"/>
          <p:cNvSpPr>
            <a:spLocks noGrp="1"/>
          </p:cNvSpPr>
          <p:nvPr>
            <p:ph type="title"/>
          </p:nvPr>
        </p:nvSpPr>
        <p:spPr/>
        <p:txBody>
          <a:bodyPr/>
          <a:lstStyle/>
          <a:p>
            <a:r>
              <a:rPr lang="en-US" altLang="zh-CN" smtClean="0"/>
              <a:t>IP</a:t>
            </a:r>
            <a:r>
              <a:rPr lang="zh-CN" altLang="en-US" smtClean="0"/>
              <a:t>欺骗</a:t>
            </a:r>
            <a:endParaRPr lang="zh-CN" altLang="en-US"/>
          </a:p>
        </p:txBody>
      </p:sp>
      <p:sp>
        <p:nvSpPr>
          <p:cNvPr id="4" name="灯片编号占位符 3"/>
          <p:cNvSpPr>
            <a:spLocks noGrp="1"/>
          </p:cNvSpPr>
          <p:nvPr>
            <p:ph type="sldNum" sz="quarter" idx="4294967295"/>
          </p:nvPr>
        </p:nvSpPr>
        <p:spPr/>
        <p:txBody>
          <a:bodyPr/>
          <a:lstStyle/>
          <a:p>
            <a:fld id="{FB72DFFF-1124-4A97-ACB2-F30B7C034DC1}" type="slidenum">
              <a:rPr lang="zh-CN" altLang="en-US" smtClean="0"/>
            </a:fld>
            <a:endParaRPr lang="en-US" altLang="zh-CN" dirty="0"/>
          </a:p>
        </p:txBody>
      </p:sp>
    </p:spTree>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主机保护</a:t>
            </a:r>
            <a:endParaRPr lang="en-US" altLang="zh-CN" smtClean="0"/>
          </a:p>
          <a:p>
            <a:pPr lvl="1"/>
            <a:r>
              <a:rPr lang="zh-CN" altLang="en-US" smtClean="0"/>
              <a:t>防止自己机器被利用实施</a:t>
            </a:r>
            <a:r>
              <a:rPr lang="en-US" altLang="zh-CN" smtClean="0"/>
              <a:t>IP</a:t>
            </a:r>
            <a:r>
              <a:rPr lang="zh-CN" altLang="en-US" smtClean="0"/>
              <a:t>欺骗</a:t>
            </a:r>
            <a:endParaRPr lang="en-US" altLang="zh-CN" smtClean="0"/>
          </a:p>
          <a:p>
            <a:pPr lvl="2"/>
            <a:r>
              <a:rPr lang="zh-CN" altLang="en-US" smtClean="0"/>
              <a:t>物理防护、登录口令</a:t>
            </a:r>
            <a:endParaRPr lang="en-US" altLang="zh-CN" smtClean="0"/>
          </a:p>
          <a:p>
            <a:pPr lvl="2"/>
            <a:r>
              <a:rPr lang="zh-CN" altLang="en-US" smtClean="0"/>
              <a:t>权限控制，不允许修改配置信息</a:t>
            </a:r>
            <a:endParaRPr lang="en-US" altLang="zh-CN" smtClean="0"/>
          </a:p>
          <a:p>
            <a:pPr lvl="1"/>
            <a:r>
              <a:rPr lang="zh-CN" altLang="en-US" smtClean="0"/>
              <a:t>防止自己机器成为假冒对象：无能为力</a:t>
            </a:r>
            <a:endParaRPr lang="en-US" altLang="zh-CN"/>
          </a:p>
          <a:p>
            <a:r>
              <a:rPr lang="zh-CN" altLang="en-US" smtClean="0"/>
              <a:t>网络防护</a:t>
            </a:r>
            <a:endParaRPr lang="en-US" altLang="zh-CN" smtClean="0"/>
          </a:p>
          <a:p>
            <a:pPr lvl="1"/>
            <a:r>
              <a:rPr lang="zh-CN" altLang="en-US" smtClean="0"/>
              <a:t>路由器上设置欺骗过滤</a:t>
            </a:r>
            <a:endParaRPr lang="en-US" altLang="zh-CN" smtClean="0"/>
          </a:p>
          <a:p>
            <a:pPr lvl="2"/>
            <a:r>
              <a:rPr lang="zh-CN" altLang="en-US" smtClean="0"/>
              <a:t>入口过滤，外来包带有内部</a:t>
            </a:r>
            <a:r>
              <a:rPr lang="en-US" altLang="zh-CN" smtClean="0"/>
              <a:t>IP</a:t>
            </a:r>
            <a:endParaRPr lang="en-US" altLang="zh-CN" smtClean="0"/>
          </a:p>
          <a:p>
            <a:pPr lvl="2"/>
            <a:r>
              <a:rPr lang="zh-CN" altLang="en-US" smtClean="0"/>
              <a:t>出口过滤，内部包带有外部</a:t>
            </a:r>
            <a:r>
              <a:rPr lang="en-US" altLang="zh-CN" smtClean="0"/>
              <a:t>IP</a:t>
            </a:r>
            <a:endParaRPr lang="en-US" altLang="zh-CN"/>
          </a:p>
          <a:p>
            <a:r>
              <a:rPr lang="zh-CN" altLang="en-US" smtClean="0"/>
              <a:t>禁止源路由</a:t>
            </a:r>
            <a:endParaRPr lang="zh-CN" altLang="en-US"/>
          </a:p>
        </p:txBody>
      </p:sp>
      <p:sp>
        <p:nvSpPr>
          <p:cNvPr id="3" name="标题 2"/>
          <p:cNvSpPr>
            <a:spLocks noGrp="1"/>
          </p:cNvSpPr>
          <p:nvPr>
            <p:ph type="title"/>
          </p:nvPr>
        </p:nvSpPr>
        <p:spPr/>
        <p:txBody>
          <a:bodyPr/>
          <a:lstStyle/>
          <a:p>
            <a:r>
              <a:rPr lang="en-US" altLang="zh-CN" smtClean="0"/>
              <a:t>IP</a:t>
            </a:r>
            <a:r>
              <a:rPr lang="zh-CN" altLang="en-US" smtClean="0"/>
              <a:t>欺骗对策</a:t>
            </a:r>
            <a:endParaRPr lang="zh-CN" altLang="en-US"/>
          </a:p>
        </p:txBody>
      </p:sp>
      <p:sp>
        <p:nvSpPr>
          <p:cNvPr id="4" name="灯片编号占位符 3"/>
          <p:cNvSpPr>
            <a:spLocks noGrp="1"/>
          </p:cNvSpPr>
          <p:nvPr>
            <p:ph type="sldNum" sz="quarter" idx="4294967295"/>
          </p:nvPr>
        </p:nvSpPr>
        <p:spPr/>
        <p:txBody>
          <a:bodyPr/>
          <a:lstStyle/>
          <a:p>
            <a:fld id="{FB72DFFF-1124-4A97-ACB2-F30B7C034DC1}" type="slidenum">
              <a:rPr lang="zh-CN" altLang="en-US" smtClean="0"/>
            </a:fld>
            <a:endParaRPr lang="en-US" altLang="zh-CN" dirty="0"/>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1030288" y="1301750"/>
            <a:ext cx="6551612" cy="4805363"/>
            <a:chOff x="1338" y="754"/>
            <a:chExt cx="4127" cy="3027"/>
          </a:xfrm>
        </p:grpSpPr>
        <p:sp>
          <p:nvSpPr>
            <p:cNvPr id="51" name="Freeform 3"/>
            <p:cNvSpPr>
              <a:spLocks noEditPoints="1"/>
            </p:cNvSpPr>
            <p:nvPr/>
          </p:nvSpPr>
          <p:spPr bwMode="gray">
            <a:xfrm>
              <a:off x="1338" y="935"/>
              <a:ext cx="4127" cy="2846"/>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bg2"/>
                </a:gs>
                <a:gs pos="100000">
                  <a:schemeClr val="folHlink"/>
                </a:gs>
              </a:gsLst>
              <a:lin ang="5400000" scaled="1"/>
            </a:gradFill>
            <a:ln w="0">
              <a:noFill/>
              <a:round/>
            </a:ln>
            <a:effectLst>
              <a:outerShdw dist="206741" dir="8249373" algn="ctr" rotWithShape="0">
                <a:srgbClr val="000000">
                  <a:alpha val="50000"/>
                </a:srgbClr>
              </a:outerShdw>
            </a:effectLst>
          </p:spPr>
          <p:txBody>
            <a:bodyPr/>
            <a:lstStyle/>
            <a:p>
              <a:pPr>
                <a:defRPr/>
              </a:pPr>
              <a:endParaRPr lang="zh-CN" altLang="en-US">
                <a:latin typeface="Arial" panose="02080604020202020204" pitchFamily="34" charset="0"/>
                <a:ea typeface="+mn-ea"/>
              </a:endParaRPr>
            </a:p>
          </p:txBody>
        </p:sp>
        <p:sp>
          <p:nvSpPr>
            <p:cNvPr id="39987" name="Oval 5"/>
            <p:cNvSpPr>
              <a:spLocks noChangeArrowheads="1"/>
            </p:cNvSpPr>
            <p:nvPr/>
          </p:nvSpPr>
          <p:spPr bwMode="gray">
            <a:xfrm rot="-723406">
              <a:off x="3195" y="3092"/>
              <a:ext cx="1008" cy="466"/>
            </a:xfrm>
            <a:prstGeom prst="ellipse">
              <a:avLst/>
            </a:prstGeom>
            <a:solidFill>
              <a:srgbClr val="0F2145">
                <a:alpha val="30196"/>
              </a:srgbClr>
            </a:solidFill>
            <a:ln w="9525">
              <a:noFill/>
              <a:round/>
            </a:ln>
          </p:spPr>
          <p:txBody>
            <a:bodyPr wrap="none" anchor="ctr"/>
            <a:lstStyle/>
            <a:p>
              <a:endParaRPr lang="zh-CN" altLang="zh-CN"/>
            </a:p>
          </p:txBody>
        </p:sp>
        <p:sp>
          <p:nvSpPr>
            <p:cNvPr id="39988" name="Oval 6"/>
            <p:cNvSpPr>
              <a:spLocks noChangeArrowheads="1"/>
            </p:cNvSpPr>
            <p:nvPr/>
          </p:nvSpPr>
          <p:spPr bwMode="gray">
            <a:xfrm>
              <a:off x="3154" y="2245"/>
              <a:ext cx="1184" cy="1203"/>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89" name="Oval 7"/>
            <p:cNvSpPr>
              <a:spLocks noChangeArrowheads="1"/>
            </p:cNvSpPr>
            <p:nvPr/>
          </p:nvSpPr>
          <p:spPr bwMode="gray">
            <a:xfrm>
              <a:off x="3168" y="2255"/>
              <a:ext cx="1157" cy="1172"/>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90" name="Oval 8"/>
            <p:cNvSpPr>
              <a:spLocks noChangeArrowheads="1"/>
            </p:cNvSpPr>
            <p:nvPr/>
          </p:nvSpPr>
          <p:spPr bwMode="gray">
            <a:xfrm>
              <a:off x="3180" y="2273"/>
              <a:ext cx="1100" cy="1096"/>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91" name="Oval 9"/>
            <p:cNvSpPr>
              <a:spLocks noChangeArrowheads="1"/>
            </p:cNvSpPr>
            <p:nvPr/>
          </p:nvSpPr>
          <p:spPr bwMode="gray">
            <a:xfrm>
              <a:off x="3243" y="2323"/>
              <a:ext cx="979" cy="889"/>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92" name="Text Box 10"/>
            <p:cNvSpPr txBox="1">
              <a:spLocks noChangeArrowheads="1"/>
            </p:cNvSpPr>
            <p:nvPr/>
          </p:nvSpPr>
          <p:spPr bwMode="gray">
            <a:xfrm>
              <a:off x="3323" y="2729"/>
              <a:ext cx="836" cy="231"/>
            </a:xfrm>
            <a:prstGeom prst="rect">
              <a:avLst/>
            </a:prstGeom>
            <a:noFill/>
            <a:ln w="9525" algn="ctr">
              <a:noFill/>
              <a:miter lim="800000"/>
            </a:ln>
          </p:spPr>
          <p:txBody>
            <a:bodyPr wrap="none">
              <a:spAutoFit/>
            </a:bodyPr>
            <a:lstStyle/>
            <a:p>
              <a:pPr algn="ctr"/>
              <a:r>
                <a:rPr lang="zh-CN" altLang="en-US" b="1">
                  <a:latin typeface="Arial" panose="02080604020202020204" pitchFamily="34" charset="0"/>
                </a:rPr>
                <a:t>网络化社会</a:t>
              </a:r>
              <a:endParaRPr lang="zh-CN" altLang="en-US" b="1">
                <a:latin typeface="Arial" panose="02080604020202020204" pitchFamily="34" charset="0"/>
              </a:endParaRPr>
            </a:p>
          </p:txBody>
        </p:sp>
        <p:sp>
          <p:nvSpPr>
            <p:cNvPr id="39993" name="Oval 11"/>
            <p:cNvSpPr>
              <a:spLocks noChangeArrowheads="1"/>
            </p:cNvSpPr>
            <p:nvPr/>
          </p:nvSpPr>
          <p:spPr bwMode="gray">
            <a:xfrm rot="-772996">
              <a:off x="1614" y="2713"/>
              <a:ext cx="796" cy="426"/>
            </a:xfrm>
            <a:prstGeom prst="ellipse">
              <a:avLst/>
            </a:prstGeom>
            <a:solidFill>
              <a:srgbClr val="0F2145">
                <a:alpha val="30196"/>
              </a:srgbClr>
            </a:solidFill>
            <a:ln w="9525">
              <a:noFill/>
              <a:round/>
            </a:ln>
          </p:spPr>
          <p:txBody>
            <a:bodyPr wrap="none" anchor="ctr"/>
            <a:lstStyle/>
            <a:p>
              <a:endParaRPr lang="zh-CN" altLang="zh-CN"/>
            </a:p>
          </p:txBody>
        </p:sp>
        <p:grpSp>
          <p:nvGrpSpPr>
            <p:cNvPr id="3" name="Group 12"/>
            <p:cNvGrpSpPr/>
            <p:nvPr/>
          </p:nvGrpSpPr>
          <p:grpSpPr bwMode="auto">
            <a:xfrm>
              <a:off x="1565" y="2024"/>
              <a:ext cx="952" cy="1016"/>
              <a:chOff x="732" y="2112"/>
              <a:chExt cx="842" cy="860"/>
            </a:xfrm>
          </p:grpSpPr>
          <p:sp>
            <p:nvSpPr>
              <p:cNvPr id="40008"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40009"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40010"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40011"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40012" name="Text Box 17"/>
              <p:cNvSpPr txBox="1">
                <a:spLocks noChangeArrowheads="1"/>
              </p:cNvSpPr>
              <p:nvPr/>
            </p:nvSpPr>
            <p:spPr bwMode="gray">
              <a:xfrm>
                <a:off x="965" y="2488"/>
                <a:ext cx="357" cy="195"/>
              </a:xfrm>
              <a:prstGeom prst="rect">
                <a:avLst/>
              </a:prstGeom>
              <a:noFill/>
              <a:ln w="9525" algn="ctr">
                <a:noFill/>
                <a:miter lim="800000"/>
              </a:ln>
            </p:spPr>
            <p:txBody>
              <a:bodyPr wrap="none">
                <a:spAutoFit/>
              </a:bodyPr>
              <a:lstStyle/>
              <a:p>
                <a:pPr algn="ctr"/>
                <a:r>
                  <a:rPr lang="zh-CN" altLang="en-US" b="1">
                    <a:latin typeface="Arial" panose="02080604020202020204" pitchFamily="34" charset="0"/>
                  </a:rPr>
                  <a:t>网络</a:t>
                </a:r>
                <a:endParaRPr lang="zh-CN" altLang="en-US" b="1">
                  <a:latin typeface="Arial" panose="02080604020202020204" pitchFamily="34" charset="0"/>
                </a:endParaRPr>
              </a:p>
            </p:txBody>
          </p:sp>
        </p:grpSp>
        <p:sp>
          <p:nvSpPr>
            <p:cNvPr id="39995" name="Oval 18"/>
            <p:cNvSpPr>
              <a:spLocks noChangeArrowheads="1"/>
            </p:cNvSpPr>
            <p:nvPr/>
          </p:nvSpPr>
          <p:spPr bwMode="gray">
            <a:xfrm>
              <a:off x="1390" y="1611"/>
              <a:ext cx="635" cy="376"/>
            </a:xfrm>
            <a:prstGeom prst="ellipse">
              <a:avLst/>
            </a:prstGeom>
            <a:solidFill>
              <a:srgbClr val="0F2145">
                <a:alpha val="30196"/>
              </a:srgbClr>
            </a:solidFill>
            <a:ln w="9525">
              <a:noFill/>
              <a:round/>
            </a:ln>
          </p:spPr>
          <p:txBody>
            <a:bodyPr wrap="none" anchor="ctr"/>
            <a:lstStyle/>
            <a:p>
              <a:endParaRPr lang="zh-CN" altLang="zh-CN"/>
            </a:p>
          </p:txBody>
        </p:sp>
        <p:sp>
          <p:nvSpPr>
            <p:cNvPr id="39996" name="Oval 19"/>
            <p:cNvSpPr>
              <a:spLocks noChangeArrowheads="1"/>
            </p:cNvSpPr>
            <p:nvPr/>
          </p:nvSpPr>
          <p:spPr bwMode="gray">
            <a:xfrm>
              <a:off x="1442" y="1192"/>
              <a:ext cx="711" cy="72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97" name="Oval 20"/>
            <p:cNvSpPr>
              <a:spLocks noChangeArrowheads="1"/>
            </p:cNvSpPr>
            <p:nvPr/>
          </p:nvSpPr>
          <p:spPr bwMode="gray">
            <a:xfrm>
              <a:off x="1451" y="1197"/>
              <a:ext cx="694" cy="705"/>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98" name="Oval 21"/>
            <p:cNvSpPr>
              <a:spLocks noChangeArrowheads="1"/>
            </p:cNvSpPr>
            <p:nvPr/>
          </p:nvSpPr>
          <p:spPr bwMode="gray">
            <a:xfrm>
              <a:off x="1458" y="1209"/>
              <a:ext cx="660" cy="658"/>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99" name="Oval 22"/>
            <p:cNvSpPr>
              <a:spLocks noChangeArrowheads="1"/>
            </p:cNvSpPr>
            <p:nvPr/>
          </p:nvSpPr>
          <p:spPr bwMode="gray">
            <a:xfrm>
              <a:off x="1495" y="1238"/>
              <a:ext cx="589" cy="534"/>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40000" name="Text Box 23"/>
            <p:cNvSpPr txBox="1">
              <a:spLocks noChangeArrowheads="1"/>
            </p:cNvSpPr>
            <p:nvPr/>
          </p:nvSpPr>
          <p:spPr bwMode="gray">
            <a:xfrm>
              <a:off x="1530" y="1498"/>
              <a:ext cx="548" cy="231"/>
            </a:xfrm>
            <a:prstGeom prst="rect">
              <a:avLst/>
            </a:prstGeom>
            <a:noFill/>
            <a:ln w="9525" algn="ctr">
              <a:noFill/>
              <a:miter lim="800000"/>
            </a:ln>
          </p:spPr>
          <p:txBody>
            <a:bodyPr wrap="none">
              <a:spAutoFit/>
            </a:bodyPr>
            <a:lstStyle/>
            <a:p>
              <a:pPr algn="ctr"/>
              <a:r>
                <a:rPr lang="zh-CN" altLang="en-US" b="1">
                  <a:latin typeface="Arial" panose="02080604020202020204" pitchFamily="34" charset="0"/>
                </a:rPr>
                <a:t>计算机</a:t>
              </a:r>
              <a:endParaRPr lang="zh-CN" altLang="en-US" b="1">
                <a:latin typeface="Arial" panose="02080604020202020204" pitchFamily="34" charset="0"/>
              </a:endParaRPr>
            </a:p>
          </p:txBody>
        </p:sp>
        <p:grpSp>
          <p:nvGrpSpPr>
            <p:cNvPr id="5" name="Group 24"/>
            <p:cNvGrpSpPr/>
            <p:nvPr/>
          </p:nvGrpSpPr>
          <p:grpSpPr bwMode="auto">
            <a:xfrm>
              <a:off x="2290" y="754"/>
              <a:ext cx="729" cy="582"/>
              <a:chOff x="1584" y="960"/>
              <a:chExt cx="507" cy="480"/>
            </a:xfrm>
          </p:grpSpPr>
          <p:sp>
            <p:nvSpPr>
              <p:cNvPr id="40003" name="Oval 25"/>
              <p:cNvSpPr>
                <a:spLocks noChangeArrowheads="1"/>
              </p:cNvSpPr>
              <p:nvPr/>
            </p:nvSpPr>
            <p:spPr bwMode="gray">
              <a:xfrm>
                <a:off x="1584" y="1296"/>
                <a:ext cx="432" cy="144"/>
              </a:xfrm>
              <a:prstGeom prst="ellipse">
                <a:avLst/>
              </a:prstGeom>
              <a:solidFill>
                <a:srgbClr val="0F2145">
                  <a:alpha val="30196"/>
                </a:srgbClr>
              </a:solidFill>
              <a:ln w="9525">
                <a:noFill/>
                <a:round/>
              </a:ln>
            </p:spPr>
            <p:txBody>
              <a:bodyPr wrap="none" anchor="ctr"/>
              <a:lstStyle/>
              <a:p>
                <a:endParaRPr lang="zh-CN" altLang="zh-CN"/>
              </a:p>
            </p:txBody>
          </p:sp>
          <p:sp>
            <p:nvSpPr>
              <p:cNvPr id="40004"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40005"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40006"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40007"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grpSp>
        <p:sp>
          <p:nvSpPr>
            <p:cNvPr id="40002" name="Text Box 30"/>
            <p:cNvSpPr txBox="1">
              <a:spLocks noChangeArrowheads="1"/>
            </p:cNvSpPr>
            <p:nvPr/>
          </p:nvSpPr>
          <p:spPr bwMode="gray">
            <a:xfrm>
              <a:off x="2200" y="799"/>
              <a:ext cx="1020" cy="404"/>
            </a:xfrm>
            <a:prstGeom prst="rect">
              <a:avLst/>
            </a:prstGeom>
            <a:noFill/>
            <a:ln w="9525" algn="ctr">
              <a:noFill/>
              <a:miter lim="800000"/>
            </a:ln>
          </p:spPr>
          <p:txBody>
            <a:bodyPr wrap="none">
              <a:spAutoFit/>
            </a:bodyPr>
            <a:lstStyle/>
            <a:p>
              <a:pPr algn="ctr"/>
              <a:r>
                <a:rPr lang="zh-CN" altLang="en-US" b="1">
                  <a:latin typeface="Arial" panose="02080604020202020204" pitchFamily="34" charset="0"/>
                </a:rPr>
                <a:t>通信</a:t>
              </a:r>
              <a:endParaRPr lang="zh-CN" altLang="en-US" b="1">
                <a:latin typeface="Arial" panose="02080604020202020204" pitchFamily="34" charset="0"/>
              </a:endParaRPr>
            </a:p>
            <a:p>
              <a:pPr algn="ctr"/>
              <a:r>
                <a:rPr lang="zh-CN" altLang="en-US" b="1">
                  <a:latin typeface="Arial" panose="02080604020202020204" pitchFamily="34" charset="0"/>
                </a:rPr>
                <a:t>（电报</a:t>
              </a:r>
              <a:r>
                <a:rPr lang="en-US" altLang="zh-CN" b="1">
                  <a:latin typeface="Arial" panose="02080604020202020204" pitchFamily="34" charset="0"/>
                </a:rPr>
                <a:t>\</a:t>
              </a:r>
              <a:r>
                <a:rPr lang="zh-CN" altLang="en-US" b="1">
                  <a:latin typeface="Arial" panose="02080604020202020204" pitchFamily="34" charset="0"/>
                </a:rPr>
                <a:t>电话）</a:t>
              </a:r>
              <a:endParaRPr lang="zh-CN" altLang="en-US" b="1">
                <a:latin typeface="Arial" panose="02080604020202020204" pitchFamily="34" charset="0"/>
              </a:endParaRPr>
            </a:p>
          </p:txBody>
        </p:sp>
      </p:grpSp>
      <p:sp>
        <p:nvSpPr>
          <p:cNvPr id="39939" name="标题 1"/>
          <p:cNvSpPr>
            <a:spLocks noGrp="1"/>
          </p:cNvSpPr>
          <p:nvPr>
            <p:ph type="title"/>
          </p:nvPr>
        </p:nvSpPr>
        <p:spPr/>
        <p:txBody>
          <a:bodyPr/>
          <a:lstStyle/>
          <a:p>
            <a:r>
              <a:rPr lang="zh-CN" altLang="en-US" smtClean="0"/>
              <a:t>信息安全发展阶段</a:t>
            </a:r>
            <a:endParaRPr lang="zh-CN" altLang="en-US" smtClean="0"/>
          </a:p>
        </p:txBody>
      </p:sp>
      <p:grpSp>
        <p:nvGrpSpPr>
          <p:cNvPr id="7" name="组合 2"/>
          <p:cNvGrpSpPr/>
          <p:nvPr/>
        </p:nvGrpSpPr>
        <p:grpSpPr bwMode="auto">
          <a:xfrm>
            <a:off x="1008063" y="1304925"/>
            <a:ext cx="7346950" cy="4552950"/>
            <a:chOff x="1584325" y="1412875"/>
            <a:chExt cx="7346950" cy="4552950"/>
          </a:xfrm>
        </p:grpSpPr>
        <p:sp>
          <p:nvSpPr>
            <p:cNvPr id="6" name="Freeform 3"/>
            <p:cNvSpPr>
              <a:spLocks noEditPoints="1"/>
            </p:cNvSpPr>
            <p:nvPr/>
          </p:nvSpPr>
          <p:spPr bwMode="gray">
            <a:xfrm>
              <a:off x="1584325" y="1927225"/>
              <a:ext cx="6438900" cy="4038600"/>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1"/>
                </a:gs>
                <a:gs pos="100000">
                  <a:schemeClr val="hlink"/>
                </a:gs>
              </a:gsLst>
              <a:lin ang="5400000" scaled="1"/>
            </a:gradFill>
            <a:ln w="0">
              <a:noFill/>
              <a:prstDash val="solid"/>
              <a:round/>
            </a:ln>
            <a:effectLst>
              <a:outerShdw dist="206741" dir="8249373" algn="ctr" rotWithShape="0">
                <a:srgbClr val="000000">
                  <a:alpha val="50000"/>
                </a:srgbClr>
              </a:outerShdw>
            </a:effectLst>
          </p:spPr>
          <p:txBody>
            <a:bodyPr/>
            <a:lstStyle/>
            <a:p>
              <a:pPr>
                <a:defRPr/>
              </a:pPr>
              <a:endParaRPr lang="zh-CN" altLang="en-US">
                <a:latin typeface="Arial" panose="02080604020202020204" pitchFamily="34" charset="0"/>
                <a:ea typeface="+mn-ea"/>
              </a:endParaRPr>
            </a:p>
          </p:txBody>
        </p:sp>
        <p:sp>
          <p:nvSpPr>
            <p:cNvPr id="39944" name="Oval 18"/>
            <p:cNvSpPr>
              <a:spLocks noChangeArrowheads="1"/>
            </p:cNvSpPr>
            <p:nvPr/>
          </p:nvSpPr>
          <p:spPr bwMode="gray">
            <a:xfrm>
              <a:off x="1666875" y="2584450"/>
              <a:ext cx="990600" cy="533400"/>
            </a:xfrm>
            <a:prstGeom prst="ellipse">
              <a:avLst/>
            </a:prstGeom>
            <a:solidFill>
              <a:srgbClr val="0F2145">
                <a:alpha val="30196"/>
              </a:srgbClr>
            </a:solidFill>
            <a:ln w="9525">
              <a:noFill/>
              <a:round/>
            </a:ln>
          </p:spPr>
          <p:txBody>
            <a:bodyPr wrap="none" anchor="ctr"/>
            <a:lstStyle/>
            <a:p>
              <a:endParaRPr lang="zh-CN" altLang="zh-CN"/>
            </a:p>
          </p:txBody>
        </p:sp>
        <p:grpSp>
          <p:nvGrpSpPr>
            <p:cNvPr id="8" name="Group 47"/>
            <p:cNvGrpSpPr/>
            <p:nvPr/>
          </p:nvGrpSpPr>
          <p:grpSpPr bwMode="auto">
            <a:xfrm>
              <a:off x="3276600" y="1412875"/>
              <a:ext cx="2328863" cy="762000"/>
              <a:chOff x="1934" y="958"/>
              <a:chExt cx="1467" cy="480"/>
            </a:xfrm>
          </p:grpSpPr>
          <p:grpSp>
            <p:nvGrpSpPr>
              <p:cNvPr id="9" name="Group 24"/>
              <p:cNvGrpSpPr/>
              <p:nvPr/>
            </p:nvGrpSpPr>
            <p:grpSpPr bwMode="auto">
              <a:xfrm>
                <a:off x="1934" y="958"/>
                <a:ext cx="716" cy="480"/>
                <a:chOff x="1584" y="960"/>
                <a:chExt cx="507" cy="480"/>
              </a:xfrm>
            </p:grpSpPr>
            <p:sp>
              <p:nvSpPr>
                <p:cNvPr id="39981" name="Oval 25"/>
                <p:cNvSpPr>
                  <a:spLocks noChangeArrowheads="1"/>
                </p:cNvSpPr>
                <p:nvPr/>
              </p:nvSpPr>
              <p:spPr bwMode="gray">
                <a:xfrm>
                  <a:off x="1584" y="1296"/>
                  <a:ext cx="432" cy="144"/>
                </a:xfrm>
                <a:prstGeom prst="ellipse">
                  <a:avLst/>
                </a:prstGeom>
                <a:solidFill>
                  <a:srgbClr val="0F2145">
                    <a:alpha val="30196"/>
                  </a:srgbClr>
                </a:solidFill>
                <a:ln w="9525">
                  <a:noFill/>
                  <a:round/>
                </a:ln>
              </p:spPr>
              <p:txBody>
                <a:bodyPr wrap="none" anchor="ctr"/>
                <a:lstStyle/>
                <a:p>
                  <a:endParaRPr lang="zh-CN" altLang="zh-CN"/>
                </a:p>
              </p:txBody>
            </p:sp>
            <p:sp>
              <p:nvSpPr>
                <p:cNvPr id="39982"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83"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84"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85"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grpSp>
          <p:sp>
            <p:nvSpPr>
              <p:cNvPr id="39979" name="Text Box 30"/>
              <p:cNvSpPr txBox="1">
                <a:spLocks noChangeArrowheads="1"/>
              </p:cNvSpPr>
              <p:nvPr/>
            </p:nvSpPr>
            <p:spPr bwMode="gray">
              <a:xfrm>
                <a:off x="2036" y="1069"/>
                <a:ext cx="608" cy="192"/>
              </a:xfrm>
              <a:prstGeom prst="rect">
                <a:avLst/>
              </a:prstGeom>
              <a:noFill/>
              <a:ln w="9525" algn="ctr">
                <a:noFill/>
                <a:miter lim="800000"/>
              </a:ln>
            </p:spPr>
            <p:txBody>
              <a:bodyPr wrap="none">
                <a:spAutoFit/>
              </a:bodyPr>
              <a:lstStyle/>
              <a:p>
                <a:pPr algn="ctr"/>
                <a:r>
                  <a:rPr lang="en-US" altLang="zh-CN" sz="1400" b="1">
                    <a:solidFill>
                      <a:srgbClr val="000000"/>
                    </a:solidFill>
                    <a:latin typeface="Arial" panose="02080604020202020204" pitchFamily="34" charset="0"/>
                  </a:rPr>
                  <a:t>COMSEC</a:t>
                </a:r>
                <a:endParaRPr lang="en-US" altLang="zh-CN">
                  <a:latin typeface="Arial" panose="02080604020202020204" pitchFamily="34" charset="0"/>
                </a:endParaRPr>
              </a:p>
            </p:txBody>
          </p:sp>
          <p:sp>
            <p:nvSpPr>
              <p:cNvPr id="39980" name="Text Box 61"/>
              <p:cNvSpPr txBox="1">
                <a:spLocks noChangeArrowheads="1"/>
              </p:cNvSpPr>
              <p:nvPr/>
            </p:nvSpPr>
            <p:spPr bwMode="auto">
              <a:xfrm>
                <a:off x="2709" y="1082"/>
                <a:ext cx="692" cy="231"/>
              </a:xfrm>
              <a:prstGeom prst="rect">
                <a:avLst/>
              </a:prstGeom>
              <a:noFill/>
              <a:ln w="9525">
                <a:noFill/>
                <a:miter lim="800000"/>
              </a:ln>
            </p:spPr>
            <p:txBody>
              <a:bodyPr wrap="none">
                <a:spAutoFit/>
              </a:bodyPr>
              <a:lstStyle/>
              <a:p>
                <a:r>
                  <a:rPr lang="zh-CN" altLang="en-US">
                    <a:latin typeface="Arial" panose="02080604020202020204" pitchFamily="34" charset="0"/>
                  </a:rPr>
                  <a:t>通信安全</a:t>
                </a:r>
                <a:endParaRPr lang="zh-CN" altLang="en-US">
                  <a:latin typeface="Arial" panose="02080604020202020204" pitchFamily="34" charset="0"/>
                </a:endParaRPr>
              </a:p>
            </p:txBody>
          </p:sp>
        </p:grpSp>
        <p:grpSp>
          <p:nvGrpSpPr>
            <p:cNvPr id="10" name="Group 46"/>
            <p:cNvGrpSpPr/>
            <p:nvPr/>
          </p:nvGrpSpPr>
          <p:grpSpPr bwMode="auto">
            <a:xfrm>
              <a:off x="2051050" y="1844675"/>
              <a:ext cx="2571750" cy="1023938"/>
              <a:chOff x="1076" y="1246"/>
              <a:chExt cx="1620" cy="645"/>
            </a:xfrm>
          </p:grpSpPr>
          <p:sp>
            <p:nvSpPr>
              <p:cNvPr id="39972" name="Oval 19"/>
              <p:cNvSpPr>
                <a:spLocks noChangeArrowheads="1"/>
              </p:cNvSpPr>
              <p:nvPr/>
            </p:nvSpPr>
            <p:spPr bwMode="gray">
              <a:xfrm>
                <a:off x="1102" y="1246"/>
                <a:ext cx="699" cy="645"/>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73" name="Oval 20"/>
              <p:cNvSpPr>
                <a:spLocks noChangeArrowheads="1"/>
              </p:cNvSpPr>
              <p:nvPr/>
            </p:nvSpPr>
            <p:spPr bwMode="gray">
              <a:xfrm>
                <a:off x="1111" y="1249"/>
                <a:ext cx="682" cy="630"/>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74" name="Oval 21"/>
              <p:cNvSpPr>
                <a:spLocks noChangeArrowheads="1"/>
              </p:cNvSpPr>
              <p:nvPr/>
            </p:nvSpPr>
            <p:spPr bwMode="gray">
              <a:xfrm>
                <a:off x="1118" y="1256"/>
                <a:ext cx="649" cy="588"/>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75" name="Oval 22"/>
              <p:cNvSpPr>
                <a:spLocks noChangeArrowheads="1"/>
              </p:cNvSpPr>
              <p:nvPr/>
            </p:nvSpPr>
            <p:spPr bwMode="gray">
              <a:xfrm>
                <a:off x="1155" y="1272"/>
                <a:ext cx="579" cy="47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76" name="Text Box 23"/>
              <p:cNvSpPr txBox="1">
                <a:spLocks noChangeArrowheads="1"/>
              </p:cNvSpPr>
              <p:nvPr/>
            </p:nvSpPr>
            <p:spPr bwMode="gray">
              <a:xfrm>
                <a:off x="1076" y="1498"/>
                <a:ext cx="764" cy="192"/>
              </a:xfrm>
              <a:prstGeom prst="rect">
                <a:avLst/>
              </a:prstGeom>
              <a:noFill/>
              <a:ln w="9525" algn="ctr">
                <a:noFill/>
                <a:miter lim="800000"/>
              </a:ln>
            </p:spPr>
            <p:txBody>
              <a:bodyPr wrap="none">
                <a:spAutoFit/>
              </a:bodyPr>
              <a:lstStyle/>
              <a:p>
                <a:pPr algn="ctr"/>
                <a:r>
                  <a:rPr lang="en-US" altLang="zh-CN" sz="1400" b="1">
                    <a:solidFill>
                      <a:srgbClr val="000000"/>
                    </a:solidFill>
                    <a:latin typeface="Arial" panose="02080604020202020204" pitchFamily="34" charset="0"/>
                  </a:rPr>
                  <a:t>COMPUSEC</a:t>
                </a:r>
                <a:endParaRPr lang="en-US" altLang="zh-CN" sz="1400">
                  <a:latin typeface="Arial" panose="02080604020202020204" pitchFamily="34" charset="0"/>
                </a:endParaRPr>
              </a:p>
            </p:txBody>
          </p:sp>
          <p:sp>
            <p:nvSpPr>
              <p:cNvPr id="39977" name="Text Box 62"/>
              <p:cNvSpPr txBox="1">
                <a:spLocks noChangeArrowheads="1"/>
              </p:cNvSpPr>
              <p:nvPr/>
            </p:nvSpPr>
            <p:spPr bwMode="auto">
              <a:xfrm>
                <a:off x="1860" y="1577"/>
                <a:ext cx="836" cy="231"/>
              </a:xfrm>
              <a:prstGeom prst="rect">
                <a:avLst/>
              </a:prstGeom>
              <a:noFill/>
              <a:ln w="9525">
                <a:noFill/>
                <a:miter lim="800000"/>
              </a:ln>
            </p:spPr>
            <p:txBody>
              <a:bodyPr wrap="none">
                <a:spAutoFit/>
              </a:bodyPr>
              <a:lstStyle/>
              <a:p>
                <a:r>
                  <a:rPr lang="zh-CN" altLang="en-US">
                    <a:latin typeface="Arial" panose="02080604020202020204" pitchFamily="34" charset="0"/>
                  </a:rPr>
                  <a:t>计算机安全</a:t>
                </a:r>
                <a:endParaRPr lang="zh-CN" altLang="en-US">
                  <a:latin typeface="Arial" panose="02080604020202020204" pitchFamily="34" charset="0"/>
                </a:endParaRPr>
              </a:p>
            </p:txBody>
          </p:sp>
        </p:grpSp>
        <p:grpSp>
          <p:nvGrpSpPr>
            <p:cNvPr id="11" name="Group 37"/>
            <p:cNvGrpSpPr/>
            <p:nvPr/>
          </p:nvGrpSpPr>
          <p:grpSpPr bwMode="auto">
            <a:xfrm>
              <a:off x="1619250" y="3033713"/>
              <a:ext cx="2606675" cy="1403350"/>
              <a:chOff x="1088" y="2047"/>
              <a:chExt cx="2019" cy="1008"/>
            </a:xfrm>
          </p:grpSpPr>
          <p:sp>
            <p:nvSpPr>
              <p:cNvPr id="39964" name="Oval 11"/>
              <p:cNvSpPr>
                <a:spLocks noChangeArrowheads="1"/>
              </p:cNvSpPr>
              <p:nvPr/>
            </p:nvSpPr>
            <p:spPr bwMode="gray">
              <a:xfrm rot="-772996">
                <a:off x="1140" y="2671"/>
                <a:ext cx="773" cy="384"/>
              </a:xfrm>
              <a:prstGeom prst="ellipse">
                <a:avLst/>
              </a:prstGeom>
              <a:solidFill>
                <a:srgbClr val="0F2145">
                  <a:alpha val="30196"/>
                </a:srgbClr>
              </a:solidFill>
              <a:ln w="9525">
                <a:noFill/>
                <a:round/>
              </a:ln>
            </p:spPr>
            <p:txBody>
              <a:bodyPr wrap="none" anchor="ctr"/>
              <a:lstStyle/>
              <a:p>
                <a:endParaRPr lang="zh-CN" altLang="zh-CN"/>
              </a:p>
            </p:txBody>
          </p:sp>
          <p:grpSp>
            <p:nvGrpSpPr>
              <p:cNvPr id="12" name="Group 12"/>
              <p:cNvGrpSpPr/>
              <p:nvPr/>
            </p:nvGrpSpPr>
            <p:grpSpPr bwMode="auto">
              <a:xfrm>
                <a:off x="1088" y="2047"/>
                <a:ext cx="936" cy="908"/>
                <a:chOff x="732" y="2112"/>
                <a:chExt cx="842" cy="860"/>
              </a:xfrm>
            </p:grpSpPr>
            <p:sp>
              <p:nvSpPr>
                <p:cNvPr id="39967"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68"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69"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70"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71" name="Text Box 17"/>
                <p:cNvSpPr txBox="1">
                  <a:spLocks noChangeArrowheads="1"/>
                </p:cNvSpPr>
                <p:nvPr/>
              </p:nvSpPr>
              <p:spPr bwMode="gray">
                <a:xfrm>
                  <a:off x="804" y="2488"/>
                  <a:ext cx="679" cy="207"/>
                </a:xfrm>
                <a:prstGeom prst="rect">
                  <a:avLst/>
                </a:prstGeom>
                <a:noFill/>
                <a:ln w="9525" algn="ctr">
                  <a:noFill/>
                  <a:miter lim="800000"/>
                </a:ln>
              </p:spPr>
              <p:txBody>
                <a:bodyPr wrap="none">
                  <a:spAutoFit/>
                </a:bodyPr>
                <a:lstStyle/>
                <a:p>
                  <a:pPr algn="ctr"/>
                  <a:r>
                    <a:rPr lang="en-US" altLang="zh-CN" sz="1400" b="1">
                      <a:solidFill>
                        <a:srgbClr val="000000"/>
                      </a:solidFill>
                      <a:latin typeface="Arial" panose="02080604020202020204" pitchFamily="34" charset="0"/>
                    </a:rPr>
                    <a:t>INFOSEC</a:t>
                  </a:r>
                  <a:endParaRPr lang="en-US" altLang="zh-CN" sz="1400" b="1">
                    <a:latin typeface="Arial" panose="02080604020202020204" pitchFamily="34" charset="0"/>
                  </a:endParaRPr>
                </a:p>
              </p:txBody>
            </p:sp>
          </p:grpSp>
          <p:sp>
            <p:nvSpPr>
              <p:cNvPr id="39966" name="Text Box 63"/>
              <p:cNvSpPr txBox="1">
                <a:spLocks noChangeArrowheads="1"/>
              </p:cNvSpPr>
              <p:nvPr/>
            </p:nvSpPr>
            <p:spPr bwMode="auto">
              <a:xfrm>
                <a:off x="1902" y="2060"/>
                <a:ext cx="1205" cy="263"/>
              </a:xfrm>
              <a:prstGeom prst="rect">
                <a:avLst/>
              </a:prstGeom>
              <a:noFill/>
              <a:ln w="9525">
                <a:noFill/>
                <a:miter lim="800000"/>
              </a:ln>
            </p:spPr>
            <p:txBody>
              <a:bodyPr wrap="none">
                <a:spAutoFit/>
              </a:bodyPr>
              <a:lstStyle/>
              <a:p>
                <a:r>
                  <a:rPr lang="zh-CN" altLang="en-US">
                    <a:latin typeface="Arial" panose="02080604020202020204" pitchFamily="34" charset="0"/>
                  </a:rPr>
                  <a:t>信息系统安全</a:t>
                </a:r>
                <a:endParaRPr lang="zh-CN" altLang="en-US">
                  <a:latin typeface="Arial" panose="02080604020202020204" pitchFamily="34" charset="0"/>
                </a:endParaRPr>
              </a:p>
            </p:txBody>
          </p:sp>
        </p:grpSp>
        <p:grpSp>
          <p:nvGrpSpPr>
            <p:cNvPr id="13" name="Group 49"/>
            <p:cNvGrpSpPr/>
            <p:nvPr/>
          </p:nvGrpSpPr>
          <p:grpSpPr bwMode="auto">
            <a:xfrm>
              <a:off x="2735264" y="3608390"/>
              <a:ext cx="2254250" cy="1865313"/>
              <a:chOff x="1723" y="2273"/>
              <a:chExt cx="1420" cy="1175"/>
            </a:xfrm>
          </p:grpSpPr>
          <p:sp>
            <p:nvSpPr>
              <p:cNvPr id="39957" name="Oval 5"/>
              <p:cNvSpPr>
                <a:spLocks noChangeArrowheads="1"/>
              </p:cNvSpPr>
              <p:nvPr/>
            </p:nvSpPr>
            <p:spPr bwMode="gray">
              <a:xfrm rot="-723406">
                <a:off x="1763" y="3065"/>
                <a:ext cx="838" cy="383"/>
              </a:xfrm>
              <a:prstGeom prst="ellipse">
                <a:avLst/>
              </a:prstGeom>
              <a:solidFill>
                <a:srgbClr val="0F2145">
                  <a:alpha val="30196"/>
                </a:srgbClr>
              </a:solidFill>
              <a:ln w="9525">
                <a:noFill/>
                <a:round/>
              </a:ln>
            </p:spPr>
            <p:txBody>
              <a:bodyPr wrap="none" anchor="ctr"/>
              <a:lstStyle/>
              <a:p>
                <a:endParaRPr lang="zh-CN" altLang="zh-CN"/>
              </a:p>
            </p:txBody>
          </p:sp>
          <p:sp>
            <p:nvSpPr>
              <p:cNvPr id="39958" name="Oval 6"/>
              <p:cNvSpPr>
                <a:spLocks noChangeArrowheads="1"/>
              </p:cNvSpPr>
              <p:nvPr/>
            </p:nvSpPr>
            <p:spPr bwMode="gray">
              <a:xfrm>
                <a:off x="1723" y="2366"/>
                <a:ext cx="994" cy="979"/>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59" name="Oval 7"/>
              <p:cNvSpPr>
                <a:spLocks noChangeArrowheads="1"/>
              </p:cNvSpPr>
              <p:nvPr/>
            </p:nvSpPr>
            <p:spPr bwMode="gray">
              <a:xfrm>
                <a:off x="1735" y="2371"/>
                <a:ext cx="971" cy="955"/>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60" name="Oval 8"/>
              <p:cNvSpPr>
                <a:spLocks noChangeArrowheads="1"/>
              </p:cNvSpPr>
              <p:nvPr/>
            </p:nvSpPr>
            <p:spPr bwMode="gray">
              <a:xfrm>
                <a:off x="1745" y="2380"/>
                <a:ext cx="924" cy="89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61" name="Oval 9"/>
              <p:cNvSpPr>
                <a:spLocks noChangeArrowheads="1"/>
              </p:cNvSpPr>
              <p:nvPr/>
            </p:nvSpPr>
            <p:spPr bwMode="gray">
              <a:xfrm>
                <a:off x="1799" y="2406"/>
                <a:ext cx="822" cy="724"/>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62" name="Text Box 10"/>
              <p:cNvSpPr txBox="1">
                <a:spLocks noChangeArrowheads="1"/>
              </p:cNvSpPr>
              <p:nvPr/>
            </p:nvSpPr>
            <p:spPr bwMode="gray">
              <a:xfrm>
                <a:off x="2059" y="2726"/>
                <a:ext cx="327" cy="327"/>
              </a:xfrm>
              <a:prstGeom prst="rect">
                <a:avLst/>
              </a:prstGeom>
              <a:noFill/>
              <a:ln w="9525" algn="ctr">
                <a:noFill/>
                <a:miter lim="800000"/>
              </a:ln>
            </p:spPr>
            <p:txBody>
              <a:bodyPr wrap="none">
                <a:spAutoFit/>
              </a:bodyPr>
              <a:lstStyle/>
              <a:p>
                <a:pPr algn="ctr"/>
                <a:r>
                  <a:rPr lang="en-US" altLang="zh-CN" sz="2800">
                    <a:solidFill>
                      <a:srgbClr val="000000"/>
                    </a:solidFill>
                    <a:latin typeface="Arial" panose="02080604020202020204" pitchFamily="34" charset="0"/>
                  </a:rPr>
                  <a:t>IA</a:t>
                </a:r>
                <a:endParaRPr lang="en-US" altLang="zh-CN">
                  <a:latin typeface="Arial" panose="02080604020202020204" pitchFamily="34" charset="0"/>
                </a:endParaRPr>
              </a:p>
            </p:txBody>
          </p:sp>
          <p:sp>
            <p:nvSpPr>
              <p:cNvPr id="39963" name="Text Box 64"/>
              <p:cNvSpPr txBox="1">
                <a:spLocks noChangeArrowheads="1"/>
              </p:cNvSpPr>
              <p:nvPr/>
            </p:nvSpPr>
            <p:spPr bwMode="auto">
              <a:xfrm>
                <a:off x="2163" y="2273"/>
                <a:ext cx="980" cy="231"/>
              </a:xfrm>
              <a:prstGeom prst="rect">
                <a:avLst/>
              </a:prstGeom>
              <a:noFill/>
              <a:ln w="9525">
                <a:noFill/>
                <a:miter lim="800000"/>
              </a:ln>
            </p:spPr>
            <p:txBody>
              <a:bodyPr wrap="none">
                <a:spAutoFit/>
              </a:bodyPr>
              <a:lstStyle/>
              <a:p>
                <a:r>
                  <a:rPr lang="zh-CN" altLang="en-US">
                    <a:latin typeface="Arial" panose="02080604020202020204" pitchFamily="34" charset="0"/>
                  </a:rPr>
                  <a:t>信息安全保障</a:t>
                </a:r>
                <a:endParaRPr lang="zh-CN" altLang="en-US">
                  <a:latin typeface="Arial" panose="02080604020202020204" pitchFamily="34" charset="0"/>
                </a:endParaRPr>
              </a:p>
            </p:txBody>
          </p:sp>
        </p:grpSp>
        <p:grpSp>
          <p:nvGrpSpPr>
            <p:cNvPr id="14" name="Group 50"/>
            <p:cNvGrpSpPr/>
            <p:nvPr/>
          </p:nvGrpSpPr>
          <p:grpSpPr bwMode="auto">
            <a:xfrm>
              <a:off x="4824413" y="3573463"/>
              <a:ext cx="4106862" cy="2260600"/>
              <a:chOff x="3039" y="2251"/>
              <a:chExt cx="2587" cy="1424"/>
            </a:xfrm>
          </p:grpSpPr>
          <p:sp>
            <p:nvSpPr>
              <p:cNvPr id="39950" name="Oval 5"/>
              <p:cNvSpPr>
                <a:spLocks noChangeArrowheads="1"/>
              </p:cNvSpPr>
              <p:nvPr/>
            </p:nvSpPr>
            <p:spPr bwMode="gray">
              <a:xfrm rot="-723406">
                <a:off x="3088" y="3220"/>
                <a:ext cx="1012" cy="455"/>
              </a:xfrm>
              <a:prstGeom prst="ellipse">
                <a:avLst/>
              </a:prstGeom>
              <a:solidFill>
                <a:srgbClr val="0F2145">
                  <a:alpha val="30196"/>
                </a:srgbClr>
              </a:solidFill>
              <a:ln w="9525">
                <a:noFill/>
                <a:round/>
              </a:ln>
            </p:spPr>
            <p:txBody>
              <a:bodyPr wrap="none" anchor="ctr"/>
              <a:lstStyle/>
              <a:p>
                <a:endParaRPr lang="zh-CN" altLang="zh-CN"/>
              </a:p>
            </p:txBody>
          </p:sp>
          <p:sp>
            <p:nvSpPr>
              <p:cNvPr id="39951" name="Oval 6"/>
              <p:cNvSpPr>
                <a:spLocks noChangeArrowheads="1"/>
              </p:cNvSpPr>
              <p:nvPr/>
            </p:nvSpPr>
            <p:spPr bwMode="gray">
              <a:xfrm>
                <a:off x="3039" y="2389"/>
                <a:ext cx="1202" cy="1164"/>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52" name="Oval 7"/>
              <p:cNvSpPr>
                <a:spLocks noChangeArrowheads="1"/>
              </p:cNvSpPr>
              <p:nvPr/>
            </p:nvSpPr>
            <p:spPr bwMode="gray">
              <a:xfrm>
                <a:off x="3053" y="2396"/>
                <a:ext cx="1174" cy="113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53" name="Oval 8"/>
              <p:cNvSpPr>
                <a:spLocks noChangeArrowheads="1"/>
              </p:cNvSpPr>
              <p:nvPr/>
            </p:nvSpPr>
            <p:spPr bwMode="gray">
              <a:xfrm>
                <a:off x="3066" y="2406"/>
                <a:ext cx="1116" cy="1061"/>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54" name="Oval 9"/>
              <p:cNvSpPr>
                <a:spLocks noChangeArrowheads="1"/>
              </p:cNvSpPr>
              <p:nvPr/>
            </p:nvSpPr>
            <p:spPr bwMode="gray">
              <a:xfrm>
                <a:off x="3131" y="2437"/>
                <a:ext cx="993" cy="860"/>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55" name="Text Box 10"/>
              <p:cNvSpPr txBox="1">
                <a:spLocks noChangeArrowheads="1"/>
              </p:cNvSpPr>
              <p:nvPr/>
            </p:nvSpPr>
            <p:spPr bwMode="gray">
              <a:xfrm>
                <a:off x="3293" y="2817"/>
                <a:ext cx="700" cy="327"/>
              </a:xfrm>
              <a:prstGeom prst="rect">
                <a:avLst/>
              </a:prstGeom>
              <a:noFill/>
              <a:ln w="9525" algn="ctr">
                <a:noFill/>
                <a:miter lim="800000"/>
              </a:ln>
            </p:spPr>
            <p:txBody>
              <a:bodyPr wrap="none">
                <a:spAutoFit/>
              </a:bodyPr>
              <a:lstStyle/>
              <a:p>
                <a:pPr algn="ctr"/>
                <a:r>
                  <a:rPr lang="en-US" altLang="zh-CN" sz="2800">
                    <a:solidFill>
                      <a:srgbClr val="000000"/>
                    </a:solidFill>
                    <a:latin typeface="Arial" panose="02080604020202020204" pitchFamily="34" charset="0"/>
                  </a:rPr>
                  <a:t>CS/IA</a:t>
                </a:r>
                <a:endParaRPr lang="en-US" altLang="zh-CN">
                  <a:latin typeface="Arial" panose="02080604020202020204" pitchFamily="34" charset="0"/>
                </a:endParaRPr>
              </a:p>
            </p:txBody>
          </p:sp>
          <p:sp>
            <p:nvSpPr>
              <p:cNvPr id="39956" name="Text Box 64"/>
              <p:cNvSpPr txBox="1">
                <a:spLocks noChangeArrowheads="1"/>
              </p:cNvSpPr>
              <p:nvPr/>
            </p:nvSpPr>
            <p:spPr bwMode="auto">
              <a:xfrm>
                <a:off x="3742" y="2251"/>
                <a:ext cx="1884" cy="231"/>
              </a:xfrm>
              <a:prstGeom prst="rect">
                <a:avLst/>
              </a:prstGeom>
              <a:noFill/>
              <a:ln w="9525">
                <a:noFill/>
                <a:miter lim="800000"/>
              </a:ln>
            </p:spPr>
            <p:txBody>
              <a:bodyPr wrap="none">
                <a:spAutoFit/>
              </a:bodyPr>
              <a:lstStyle/>
              <a:p>
                <a:r>
                  <a:rPr lang="zh-CN" altLang="en-US">
                    <a:latin typeface="Arial" panose="02080604020202020204" pitchFamily="34" charset="0"/>
                  </a:rPr>
                  <a:t>网络空间安全</a:t>
                </a:r>
                <a:r>
                  <a:rPr lang="en-US" altLang="zh-CN">
                    <a:latin typeface="Arial" panose="02080604020202020204" pitchFamily="34" charset="0"/>
                  </a:rPr>
                  <a:t>/</a:t>
                </a:r>
                <a:r>
                  <a:rPr lang="zh-CN" altLang="en-US">
                    <a:latin typeface="Arial" panose="02080604020202020204" pitchFamily="34" charset="0"/>
                  </a:rPr>
                  <a:t>信息安全保障</a:t>
                </a:r>
                <a:endParaRPr lang="zh-CN" altLang="en-US">
                  <a:latin typeface="Arial" panose="02080604020202020204" pitchFamily="34" charset="0"/>
                </a:endParaRP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7" name="Rectangle 3"/>
          <p:cNvSpPr>
            <a:spLocks noGrp="1" noChangeArrowheads="1"/>
          </p:cNvSpPr>
          <p:nvPr>
            <p:ph idx="1"/>
          </p:nvPr>
        </p:nvSpPr>
        <p:spPr/>
        <p:txBody>
          <a:bodyPr>
            <a:normAutofit lnSpcReduction="10000"/>
          </a:bodyPr>
          <a:lstStyle/>
          <a:p>
            <a:r>
              <a:rPr lang="zh-CN" altLang="en-US" smtClean="0"/>
              <a:t>发现目标</a:t>
            </a:r>
            <a:endParaRPr lang="zh-CN" altLang="en-US" smtClean="0"/>
          </a:p>
          <a:p>
            <a:r>
              <a:rPr lang="zh-CN" altLang="en-US" smtClean="0"/>
              <a:t>探查远程机器的</a:t>
            </a:r>
            <a:r>
              <a:rPr lang="en-US" altLang="zh-CN" smtClean="0"/>
              <a:t>ISN(</a:t>
            </a:r>
            <a:r>
              <a:rPr lang="zh-CN" altLang="en-US" smtClean="0"/>
              <a:t>初始序列号</a:t>
            </a:r>
            <a:r>
              <a:rPr lang="en-US" altLang="zh-CN" smtClean="0"/>
              <a:t>)</a:t>
            </a:r>
            <a:r>
              <a:rPr lang="zh-CN" altLang="en-US" smtClean="0"/>
              <a:t>规律</a:t>
            </a:r>
            <a:endParaRPr lang="zh-CN" altLang="en-US" smtClean="0"/>
          </a:p>
          <a:p>
            <a:r>
              <a:rPr lang="zh-CN" altLang="en-US" smtClean="0"/>
              <a:t>等待或者监听会话</a:t>
            </a:r>
            <a:endParaRPr lang="zh-CN" altLang="en-US" smtClean="0"/>
          </a:p>
          <a:p>
            <a:pPr lvl="1"/>
            <a:r>
              <a:rPr lang="zh-CN" altLang="en-US" smtClean="0"/>
              <a:t>最好在流量高峰期间进行，不容易被发现，而且可以有比较多可供选择的会话</a:t>
            </a:r>
            <a:endParaRPr lang="zh-CN" altLang="en-US" smtClean="0"/>
          </a:p>
          <a:p>
            <a:r>
              <a:rPr lang="zh-CN" altLang="en-US" smtClean="0"/>
              <a:t>猜测序列号</a:t>
            </a:r>
            <a:endParaRPr lang="zh-CN" altLang="en-US" smtClean="0"/>
          </a:p>
          <a:p>
            <a:r>
              <a:rPr lang="zh-CN" altLang="en-US" smtClean="0"/>
              <a:t>使被劫持方下线</a:t>
            </a:r>
            <a:endParaRPr lang="zh-CN" altLang="en-US" smtClean="0"/>
          </a:p>
          <a:p>
            <a:pPr lvl="1"/>
            <a:r>
              <a:rPr lang="en-US" altLang="zh-CN" smtClean="0"/>
              <a:t>ACK</a:t>
            </a:r>
            <a:r>
              <a:rPr lang="zh-CN" altLang="en-US" smtClean="0"/>
              <a:t>风暴，拒绝服务</a:t>
            </a:r>
            <a:endParaRPr lang="zh-CN" altLang="en-US" smtClean="0"/>
          </a:p>
          <a:p>
            <a:r>
              <a:rPr lang="zh-CN" altLang="en-US" smtClean="0"/>
              <a:t>接管会话</a:t>
            </a:r>
            <a:endParaRPr lang="zh-CN" altLang="en-US" smtClean="0"/>
          </a:p>
          <a:p>
            <a:pPr lvl="1"/>
            <a:r>
              <a:rPr lang="zh-CN" altLang="en-US" smtClean="0"/>
              <a:t>如果在同一个子网中，则可以收到响应，否则要猜测服务器的动作</a:t>
            </a:r>
            <a:endParaRPr lang="zh-CN" altLang="en-US"/>
          </a:p>
        </p:txBody>
      </p:sp>
      <p:sp>
        <p:nvSpPr>
          <p:cNvPr id="272386" name="Rectangle 2"/>
          <p:cNvSpPr>
            <a:spLocks noGrp="1" noChangeArrowheads="1"/>
          </p:cNvSpPr>
          <p:nvPr>
            <p:ph type="title"/>
          </p:nvPr>
        </p:nvSpPr>
        <p:spPr/>
        <p:txBody>
          <a:bodyPr/>
          <a:lstStyle/>
          <a:p>
            <a:r>
              <a:rPr lang="zh-CN" altLang="en-US" smtClean="0"/>
              <a:t>实施会话劫持的一般性过程</a:t>
            </a:r>
            <a:endParaRPr lang="zh-CN" altLang="en-US"/>
          </a:p>
        </p:txBody>
      </p:sp>
      <p:sp>
        <p:nvSpPr>
          <p:cNvPr id="5" name="灯片编号占位符 5"/>
          <p:cNvSpPr>
            <a:spLocks noGrp="1"/>
          </p:cNvSpPr>
          <p:nvPr>
            <p:ph type="sldNum" sz="quarter" idx="4294967295"/>
          </p:nvPr>
        </p:nvSpPr>
        <p:spPr>
          <a:xfrm>
            <a:off x="4276725" y="6408738"/>
            <a:ext cx="511175" cy="449262"/>
          </a:xfrm>
        </p:spPr>
        <p:txBody>
          <a:bodyPr/>
          <a:lstStyle/>
          <a:p>
            <a:fld id="{5F730482-8678-48AE-89B7-744C9F0441DD}" type="slidenum">
              <a:rPr lang="zh-CN" altLang="en-US" smtClean="0"/>
            </a:fld>
            <a:endParaRPr lang="en-US" altLang="zh-C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7238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238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7238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723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238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72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autoUpdateAnimBg="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normAutofit fontScale="92500" lnSpcReduction="10000"/>
          </a:bodyPr>
          <a:lstStyle/>
          <a:p>
            <a:r>
              <a:rPr lang="zh-CN" altLang="en-US" dirty="0" smtClean="0"/>
              <a:t>攻击</a:t>
            </a:r>
            <a:r>
              <a:rPr lang="zh-CN" altLang="en-US" dirty="0"/>
              <a:t>者通过某种手段，导致目标机器或网络停止向合法用户提供</a:t>
            </a:r>
            <a:r>
              <a:rPr lang="zh-CN" altLang="en-US" dirty="0" smtClean="0"/>
              <a:t>正常服务</a:t>
            </a:r>
            <a:r>
              <a:rPr lang="zh-CN" altLang="en-US" dirty="0"/>
              <a:t>或资源</a:t>
            </a:r>
            <a:r>
              <a:rPr lang="zh-CN" altLang="en-US" dirty="0" smtClean="0"/>
              <a:t>访问。</a:t>
            </a:r>
            <a:endParaRPr lang="zh-CN" altLang="en-US" dirty="0"/>
          </a:p>
          <a:p>
            <a:pPr lvl="1"/>
            <a:r>
              <a:rPr lang="zh-CN" altLang="en-US" dirty="0" smtClean="0"/>
              <a:t>利用</a:t>
            </a:r>
            <a:r>
              <a:rPr lang="zh-CN" altLang="en-US" dirty="0"/>
              <a:t>网络协议漏洞或其他</a:t>
            </a:r>
            <a:r>
              <a:rPr lang="zh-CN" altLang="en-US" dirty="0" smtClean="0"/>
              <a:t>系统及</a:t>
            </a:r>
            <a:r>
              <a:rPr lang="zh-CN" altLang="en-US" dirty="0"/>
              <a:t>应用软件的</a:t>
            </a:r>
            <a:r>
              <a:rPr lang="zh-CN" altLang="en-US" dirty="0" smtClean="0"/>
              <a:t>漏洞</a:t>
            </a:r>
            <a:endParaRPr lang="en-US" altLang="zh-CN" dirty="0" smtClean="0"/>
          </a:p>
          <a:p>
            <a:pPr lvl="1"/>
            <a:r>
              <a:rPr lang="zh-CN" altLang="en-US" dirty="0" smtClean="0"/>
              <a:t>耗尽</a:t>
            </a:r>
            <a:r>
              <a:rPr lang="zh-CN" altLang="en-US" dirty="0"/>
              <a:t>被攻击的计算机或</a:t>
            </a:r>
            <a:r>
              <a:rPr lang="zh-CN" altLang="en-US" dirty="0" smtClean="0"/>
              <a:t>网络的资源，使其无法</a:t>
            </a:r>
            <a:r>
              <a:rPr lang="zh-CN" altLang="en-US" dirty="0"/>
              <a:t>正常提供服务</a:t>
            </a:r>
            <a:r>
              <a:rPr lang="zh-CN" altLang="en-US" dirty="0" smtClean="0"/>
              <a:t>，直至</a:t>
            </a:r>
            <a:r>
              <a:rPr lang="zh-CN" altLang="en-US" dirty="0"/>
              <a:t>系统停止响应甚至</a:t>
            </a:r>
            <a:r>
              <a:rPr lang="zh-CN" altLang="en-US" dirty="0" smtClean="0"/>
              <a:t>崩溃。</a:t>
            </a:r>
            <a:endParaRPr lang="en-US" altLang="zh-CN" dirty="0" smtClean="0"/>
          </a:p>
          <a:p>
            <a:r>
              <a:rPr lang="en-US" altLang="zh-CN" dirty="0" err="1" smtClean="0"/>
              <a:t>DoS</a:t>
            </a:r>
            <a:r>
              <a:rPr lang="zh-CN" altLang="en-US" dirty="0" smtClean="0"/>
              <a:t>：攻击可用性</a:t>
            </a:r>
            <a:endParaRPr lang="en-US" altLang="zh-CN" dirty="0" smtClean="0"/>
          </a:p>
          <a:p>
            <a:r>
              <a:rPr lang="zh-CN" altLang="en-US" dirty="0" smtClean="0"/>
              <a:t>目的：</a:t>
            </a:r>
            <a:endParaRPr lang="zh-CN" altLang="en-US" dirty="0" smtClean="0"/>
          </a:p>
          <a:p>
            <a:pPr lvl="1"/>
            <a:r>
              <a:rPr lang="zh-CN" altLang="en-US" dirty="0" smtClean="0"/>
              <a:t>破坏组织正常运行</a:t>
            </a:r>
            <a:endParaRPr lang="en-US" altLang="zh-CN" dirty="0" smtClean="0"/>
          </a:p>
          <a:p>
            <a:pPr lvl="2"/>
            <a:r>
              <a:rPr lang="zh-CN" altLang="en-US" dirty="0"/>
              <a:t>使服务器</a:t>
            </a:r>
            <a:r>
              <a:rPr lang="zh-CN" altLang="en-US" dirty="0" smtClean="0"/>
              <a:t>崩溃</a:t>
            </a:r>
            <a:endParaRPr lang="zh-CN" altLang="en-US" dirty="0"/>
          </a:p>
          <a:p>
            <a:pPr lvl="2"/>
            <a:r>
              <a:rPr lang="zh-CN" altLang="en-US" dirty="0" smtClean="0"/>
              <a:t>使网络功能失效</a:t>
            </a:r>
            <a:endParaRPr lang="zh-CN" altLang="en-US" dirty="0" smtClean="0"/>
          </a:p>
          <a:p>
            <a:pPr lvl="1"/>
            <a:r>
              <a:rPr lang="zh-CN" altLang="en-US" dirty="0" smtClean="0"/>
              <a:t>使某个服务器瘫痪，以方便黑客冒充；</a:t>
            </a:r>
            <a:endParaRPr lang="zh-CN" altLang="en-US" dirty="0" smtClean="0"/>
          </a:p>
          <a:p>
            <a:pPr lvl="1"/>
            <a:r>
              <a:rPr lang="zh-CN" altLang="en-US" dirty="0" smtClean="0"/>
              <a:t>强制服务器重启，以便于黑客启动木马程序。</a:t>
            </a:r>
            <a:endParaRPr lang="zh-CN" altLang="en-US" dirty="0" smtClean="0"/>
          </a:p>
        </p:txBody>
      </p:sp>
      <p:sp>
        <p:nvSpPr>
          <p:cNvPr id="288770" name="Rectangle 2"/>
          <p:cNvSpPr>
            <a:spLocks noGrp="1" noChangeArrowheads="1"/>
          </p:cNvSpPr>
          <p:nvPr>
            <p:ph type="title"/>
          </p:nvPr>
        </p:nvSpPr>
        <p:spPr/>
        <p:txBody>
          <a:bodyPr/>
          <a:lstStyle/>
          <a:p>
            <a:r>
              <a:rPr lang="zh-CN" altLang="en-US" smtClean="0"/>
              <a:t>拒绝服务</a:t>
            </a:r>
            <a:r>
              <a:rPr lang="en-US" altLang="zh-CN" smtClean="0"/>
              <a:t>(Denial of Service)</a:t>
            </a:r>
            <a:endParaRPr lang="en-US" altLang="zh-CN"/>
          </a:p>
        </p:txBody>
      </p:sp>
    </p:spTree>
  </p:cSld>
  <p:clrMapOvr>
    <a:masterClrMapping/>
  </p:clrMapOvr>
  <p:transition spd="slow">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内容占位符 2"/>
          <p:cNvSpPr>
            <a:spLocks noGrp="1"/>
          </p:cNvSpPr>
          <p:nvPr>
            <p:ph idx="1"/>
          </p:nvPr>
        </p:nvSpPr>
        <p:spPr/>
        <p:txBody>
          <a:bodyPr/>
          <a:lstStyle/>
          <a:p>
            <a:r>
              <a:rPr lang="en-US" altLang="zh-CN" dirty="0" smtClean="0"/>
              <a:t>(1) </a:t>
            </a:r>
            <a:r>
              <a:rPr lang="zh-CN" altLang="en-US" dirty="0" smtClean="0"/>
              <a:t>资源耗尽型</a:t>
            </a:r>
            <a:endParaRPr lang="zh-CN" altLang="en-US" dirty="0" smtClean="0"/>
          </a:p>
        </p:txBody>
      </p:sp>
      <p:sp>
        <p:nvSpPr>
          <p:cNvPr id="103426" name="标题 1"/>
          <p:cNvSpPr>
            <a:spLocks noGrp="1"/>
          </p:cNvSpPr>
          <p:nvPr>
            <p:ph type="title"/>
          </p:nvPr>
        </p:nvSpPr>
        <p:spPr/>
        <p:txBody>
          <a:bodyPr>
            <a:normAutofit/>
          </a:bodyPr>
          <a:lstStyle/>
          <a:p>
            <a:r>
              <a:rPr lang="en-US" altLang="zh-CN" dirty="0" err="1" smtClean="0"/>
              <a:t>DOS的基本模式</a:t>
            </a:r>
            <a:endParaRPr lang="zh-CN" altLang="en-US" dirty="0" smtClean="0"/>
          </a:p>
        </p:txBody>
      </p:sp>
      <p:pic>
        <p:nvPicPr>
          <p:cNvPr id="552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2938" y="2500313"/>
            <a:ext cx="8062912"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消耗网络带宽。</a:t>
            </a:r>
            <a:endParaRPr lang="en-US" altLang="zh-CN" dirty="0" smtClean="0"/>
          </a:p>
          <a:p>
            <a:pPr lvl="1"/>
            <a:r>
              <a:rPr lang="zh-CN" altLang="en-US" dirty="0" smtClean="0"/>
              <a:t>有意制造大量的数据报或传输大量文件以占用有限的网络带宽，致使合法用户无法正常使用网络资源。</a:t>
            </a:r>
            <a:endParaRPr lang="zh-CN" altLang="en-US" dirty="0" smtClean="0"/>
          </a:p>
          <a:p>
            <a:r>
              <a:rPr lang="zh-CN" altLang="en-US" dirty="0" smtClean="0"/>
              <a:t>消耗磁盘空间。</a:t>
            </a:r>
            <a:endParaRPr lang="en-US" altLang="zh-CN" dirty="0" smtClean="0"/>
          </a:p>
          <a:p>
            <a:pPr lvl="1"/>
            <a:r>
              <a:rPr lang="zh-CN" altLang="en-US" dirty="0" smtClean="0"/>
              <a:t>利用磁盘空间的有限性或存储空间大小控制的缺陷，短时间内制造大量的垃圾信息，使系统或用户因没有磁盘空间而停止工作。</a:t>
            </a:r>
            <a:endParaRPr lang="zh-CN" altLang="en-US" dirty="0" smtClean="0"/>
          </a:p>
          <a:p>
            <a:r>
              <a:rPr lang="zh-CN" altLang="en-US" dirty="0" smtClean="0"/>
              <a:t>消耗</a:t>
            </a:r>
            <a:r>
              <a:rPr lang="en-US" altLang="zh-CN" dirty="0" smtClean="0"/>
              <a:t>CPU</a:t>
            </a:r>
            <a:r>
              <a:rPr lang="zh-CN" altLang="en-US" dirty="0" smtClean="0"/>
              <a:t>和内存资源。</a:t>
            </a:r>
            <a:endParaRPr lang="en-US" altLang="zh-CN" dirty="0" smtClean="0"/>
          </a:p>
          <a:p>
            <a:pPr lvl="1"/>
            <a:r>
              <a:rPr lang="zh-CN" altLang="en-US" dirty="0" smtClean="0"/>
              <a:t>操作系统中</a:t>
            </a:r>
            <a:r>
              <a:rPr lang="en-US" altLang="zh-CN" dirty="0" smtClean="0"/>
              <a:t>CPU</a:t>
            </a:r>
            <a:r>
              <a:rPr lang="zh-CN" altLang="en-US" dirty="0" smtClean="0"/>
              <a:t>和内存资源由若干进程共用，攻击者利用系统存在的缺陷，过度使用</a:t>
            </a:r>
            <a:r>
              <a:rPr lang="en-US" altLang="zh-CN" dirty="0" smtClean="0"/>
              <a:t>CPU</a:t>
            </a:r>
            <a:r>
              <a:rPr lang="zh-CN" altLang="en-US" dirty="0" smtClean="0"/>
              <a:t>和内存资源，导致系统服务性能下降甚至造成系统崩溃。</a:t>
            </a:r>
            <a:endParaRPr lang="zh-CN" altLang="en-US" dirty="0" smtClean="0"/>
          </a:p>
        </p:txBody>
      </p:sp>
      <p:sp>
        <p:nvSpPr>
          <p:cNvPr id="104450" name="标题 1"/>
          <p:cNvSpPr>
            <a:spLocks noGrp="1"/>
          </p:cNvSpPr>
          <p:nvPr>
            <p:ph type="title"/>
          </p:nvPr>
        </p:nvSpPr>
        <p:spPr/>
        <p:txBody>
          <a:bodyPr>
            <a:normAutofit/>
          </a:bodyPr>
          <a:lstStyle/>
          <a:p>
            <a:r>
              <a:rPr lang="en-US" altLang="zh-CN" dirty="0" err="1" smtClean="0"/>
              <a:t>DOS</a:t>
            </a:r>
            <a:r>
              <a:rPr lang="en-US" altLang="zh-CN" dirty="0" err="1"/>
              <a:t>的基本模式</a:t>
            </a:r>
            <a:r>
              <a:rPr lang="en-US" altLang="zh-CN" dirty="0"/>
              <a:t> ——</a:t>
            </a:r>
            <a:r>
              <a:rPr lang="en-US" altLang="zh-CN" dirty="0" smtClean="0"/>
              <a:t>(</a:t>
            </a:r>
            <a:r>
              <a:rPr lang="en-US" altLang="zh-CN" dirty="0"/>
              <a:t>1) </a:t>
            </a:r>
            <a:r>
              <a:rPr lang="zh-CN" altLang="en-US" dirty="0"/>
              <a:t>资源耗尽型</a:t>
            </a:r>
            <a:endParaRPr lang="zh-CN" altLang="en-US" dirty="0" smtClean="0"/>
          </a:p>
        </p:txBody>
      </p:sp>
      <p:sp>
        <p:nvSpPr>
          <p:cNvPr id="6" name="矩形 5"/>
          <p:cNvSpPr>
            <a:spLocks noChangeArrowheads="1"/>
          </p:cNvSpPr>
          <p:nvPr/>
        </p:nvSpPr>
        <p:spPr bwMode="auto">
          <a:xfrm>
            <a:off x="697545" y="3212976"/>
            <a:ext cx="7748910" cy="2714625"/>
          </a:xfrm>
          <a:prstGeom prst="rect">
            <a:avLst/>
          </a:prstGeom>
          <a:solidFill>
            <a:srgbClr val="FFC000"/>
          </a:solidFill>
          <a:ln w="9525" algn="ctr">
            <a:solidFill>
              <a:schemeClr val="tx1"/>
            </a:solidFill>
            <a:round/>
          </a:ln>
        </p:spPr>
        <p:txBody>
          <a:bodyPr/>
          <a:lstStyle>
            <a:lvl1pPr indent="266700">
              <a:spcBef>
                <a:spcPct val="20000"/>
              </a:spcBef>
              <a:buFont typeface="Arial" panose="0208060402020202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8060402020202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8060402020202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8060402020202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8060402020202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9pPr>
          </a:lstStyle>
          <a:p>
            <a:pPr algn="just" eaLnBrk="1" hangingPunct="1">
              <a:spcBef>
                <a:spcPct val="0"/>
              </a:spcBef>
              <a:buFontTx/>
              <a:buNone/>
            </a:pPr>
            <a:r>
              <a:rPr lang="en-US" altLang="zh-CN" sz="2400" dirty="0" smtClean="0">
                <a:latin typeface="宋体" pitchFamily="2" charset="-122"/>
              </a:rPr>
              <a:t>UNIX</a:t>
            </a:r>
            <a:r>
              <a:rPr lang="zh-CN" sz="2400" dirty="0">
                <a:latin typeface="Times New Roman" pitchFamily="18" charset="0"/>
              </a:rPr>
              <a:t>系统</a:t>
            </a:r>
            <a:r>
              <a:rPr lang="zh-CN" sz="2400" dirty="0" smtClean="0">
                <a:latin typeface="Times New Roman" pitchFamily="18" charset="0"/>
              </a:rPr>
              <a:t>中，下面的</a:t>
            </a:r>
            <a:r>
              <a:rPr lang="en-US" altLang="zh-CN" sz="2400" dirty="0">
                <a:latin typeface="Times New Roman" pitchFamily="18" charset="0"/>
              </a:rPr>
              <a:t>C</a:t>
            </a:r>
            <a:r>
              <a:rPr lang="zh-CN" sz="2400" dirty="0">
                <a:latin typeface="Times New Roman" pitchFamily="18" charset="0"/>
              </a:rPr>
              <a:t>程序</a:t>
            </a:r>
            <a:r>
              <a:rPr lang="zh-CN" sz="2400" dirty="0" smtClean="0">
                <a:latin typeface="Times New Roman" pitchFamily="18" charset="0"/>
              </a:rPr>
              <a:t>可消耗</a:t>
            </a:r>
            <a:r>
              <a:rPr lang="en-US" altLang="zh-CN" sz="2400" dirty="0">
                <a:latin typeface="Times New Roman" pitchFamily="18" charset="0"/>
              </a:rPr>
              <a:t>CPU</a:t>
            </a:r>
            <a:r>
              <a:rPr lang="zh-CN" sz="2400" dirty="0">
                <a:latin typeface="Times New Roman" pitchFamily="18" charset="0"/>
              </a:rPr>
              <a:t>资源和内存资源的攻击。</a:t>
            </a:r>
            <a:endParaRPr lang="zh-CN" sz="2400" dirty="0">
              <a:latin typeface="Times New Roman" pitchFamily="18" charset="0"/>
            </a:endParaRPr>
          </a:p>
          <a:p>
            <a:pPr algn="just" eaLnBrk="1" hangingPunct="1">
              <a:spcBef>
                <a:spcPct val="0"/>
              </a:spcBef>
              <a:buFontTx/>
              <a:buNone/>
            </a:pPr>
            <a:r>
              <a:rPr lang="en-US" altLang="zh-CN" sz="2400" b="1" dirty="0">
                <a:latin typeface="宋体" pitchFamily="2" charset="-122"/>
              </a:rPr>
              <a:t>main()</a:t>
            </a:r>
            <a:endParaRPr lang="zh-CN" altLang="zh-CN" sz="2400" b="1" dirty="0">
              <a:latin typeface="Times New Roman" pitchFamily="18" charset="0"/>
            </a:endParaRPr>
          </a:p>
          <a:p>
            <a:pPr algn="just" eaLnBrk="1" hangingPunct="1">
              <a:spcBef>
                <a:spcPct val="0"/>
              </a:spcBef>
              <a:buFontTx/>
              <a:buNone/>
            </a:pPr>
            <a:r>
              <a:rPr lang="en-US" altLang="zh-CN" sz="2400" b="1" dirty="0">
                <a:latin typeface="宋体" pitchFamily="2" charset="-122"/>
              </a:rPr>
              <a:t>{</a:t>
            </a:r>
            <a:endParaRPr lang="zh-CN" altLang="zh-CN" sz="2400" b="1" dirty="0">
              <a:latin typeface="Times New Roman" pitchFamily="18" charset="0"/>
            </a:endParaRPr>
          </a:p>
          <a:p>
            <a:pPr algn="just" eaLnBrk="1" hangingPunct="1">
              <a:spcBef>
                <a:spcPct val="0"/>
              </a:spcBef>
              <a:buFontTx/>
              <a:buNone/>
            </a:pPr>
            <a:r>
              <a:rPr lang="en-US" altLang="zh-CN" sz="2400" b="1" dirty="0">
                <a:latin typeface="宋体" pitchFamily="2" charset="-122"/>
              </a:rPr>
              <a:t>	fork();</a:t>
            </a:r>
            <a:endParaRPr lang="zh-CN" altLang="zh-CN" sz="2400" b="1" dirty="0">
              <a:latin typeface="Times New Roman" pitchFamily="18" charset="0"/>
            </a:endParaRPr>
          </a:p>
          <a:p>
            <a:pPr algn="just" eaLnBrk="1" hangingPunct="1">
              <a:spcBef>
                <a:spcPct val="0"/>
              </a:spcBef>
              <a:buFontTx/>
              <a:buNone/>
            </a:pPr>
            <a:r>
              <a:rPr lang="en-US" altLang="zh-CN" sz="2400" b="1" dirty="0">
                <a:latin typeface="宋体" pitchFamily="2" charset="-122"/>
              </a:rPr>
              <a:t>	main();</a:t>
            </a:r>
            <a:endParaRPr lang="zh-CN" altLang="zh-CN" sz="2400" b="1" dirty="0">
              <a:latin typeface="Times New Roman" pitchFamily="18" charset="0"/>
            </a:endParaRPr>
          </a:p>
          <a:p>
            <a:pPr algn="just" eaLnBrk="1" hangingPunct="1">
              <a:spcBef>
                <a:spcPct val="0"/>
              </a:spcBef>
              <a:buFontTx/>
              <a:buNone/>
            </a:pPr>
            <a:r>
              <a:rPr lang="en-US" altLang="zh-CN" sz="2400" b="1" dirty="0">
                <a:latin typeface="宋体" pitchFamily="2" charset="-122"/>
              </a:rPr>
              <a:t>}</a:t>
            </a:r>
            <a:endParaRPr lang="zh-CN" altLang="zh-CN" sz="2400" b="1" dirty="0">
              <a:latin typeface="Times New Roman" pitchFamily="18" charset="0"/>
            </a:endParaRPr>
          </a:p>
          <a:p>
            <a:pPr eaLnBrk="1" hangingPunct="1">
              <a:spcBef>
                <a:spcPct val="0"/>
              </a:spcBef>
              <a:buFontTx/>
              <a:buNone/>
            </a:pPr>
            <a:endParaRPr lang="zh-CN" altLang="en-US" sz="1600" dirty="0">
              <a:latin typeface="Arial" panose="0208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内容占位符 2"/>
          <p:cNvSpPr>
            <a:spLocks noGrp="1"/>
          </p:cNvSpPr>
          <p:nvPr>
            <p:ph idx="1"/>
          </p:nvPr>
        </p:nvSpPr>
        <p:spPr/>
        <p:txBody>
          <a:bodyPr/>
          <a:lstStyle/>
          <a:p>
            <a:r>
              <a:rPr lang="en-US" altLang="zh-CN" smtClean="0"/>
              <a:t>(2) </a:t>
            </a:r>
            <a:r>
              <a:rPr lang="zh-CN" altLang="en-US" smtClean="0"/>
              <a:t>配置修改型</a:t>
            </a:r>
            <a:endParaRPr lang="zh-CN" altLang="en-US" smtClean="0"/>
          </a:p>
        </p:txBody>
      </p:sp>
      <p:sp>
        <p:nvSpPr>
          <p:cNvPr id="106498" name="标题 1"/>
          <p:cNvSpPr>
            <a:spLocks noGrp="1"/>
          </p:cNvSpPr>
          <p:nvPr>
            <p:ph type="title"/>
          </p:nvPr>
        </p:nvSpPr>
        <p:spPr/>
        <p:txBody>
          <a:bodyPr/>
          <a:lstStyle/>
          <a:p>
            <a:r>
              <a:rPr lang="en-US" altLang="zh-CN" smtClean="0"/>
              <a:t>DOS的基本模式</a:t>
            </a:r>
            <a:endParaRPr lang="zh-CN" altLang="en-US" smtClean="0"/>
          </a:p>
        </p:txBody>
      </p:sp>
      <p:pic>
        <p:nvPicPr>
          <p:cNvPr id="57345"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428875"/>
            <a:ext cx="87868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1475656" y="5194822"/>
            <a:ext cx="4944020" cy="156966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80604020202020204" pitchFamily="34" charset="0"/>
              <a:buChar char="•"/>
              <a:defRPr sz="3200">
                <a:solidFill>
                  <a:schemeClr val="tx1"/>
                </a:solidFill>
                <a:latin typeface="Calibri" panose="020F0502020204030204" pitchFamily="34" charset="0"/>
                <a:ea typeface="宋体" pitchFamily="2" charset="-122"/>
              </a:defRPr>
            </a:lvl1pPr>
            <a:lvl2pPr>
              <a:spcBef>
                <a:spcPct val="20000"/>
              </a:spcBef>
              <a:buFont typeface="Arial" panose="0208060402020202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8060402020202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8060402020202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8060402020202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9pPr>
          </a:lstStyle>
          <a:p>
            <a:pPr marL="0" lvl="1">
              <a:spcBef>
                <a:spcPct val="0"/>
              </a:spcBef>
              <a:buFont typeface="Arial" panose="02080604020202020204" pitchFamily="34" charset="0"/>
              <a:buChar char="•"/>
            </a:pPr>
            <a:r>
              <a:rPr lang="zh-CN" altLang="en-US" sz="2400">
                <a:latin typeface="Arial" panose="02080604020202020204" pitchFamily="34" charset="0"/>
              </a:rPr>
              <a:t>改变路由</a:t>
            </a:r>
            <a:r>
              <a:rPr lang="zh-CN" altLang="en-US" sz="2400" smtClean="0">
                <a:latin typeface="Arial" panose="02080604020202020204" pitchFamily="34" charset="0"/>
              </a:rPr>
              <a:t>信息，</a:t>
            </a:r>
            <a:r>
              <a:rPr lang="zh-CN" altLang="en-US" sz="2400">
                <a:latin typeface="Arial" panose="02080604020202020204" pitchFamily="34" charset="0"/>
              </a:rPr>
              <a:t>造成不能访问网络；</a:t>
            </a:r>
            <a:endParaRPr lang="en-US" altLang="zh-CN" sz="2400">
              <a:latin typeface="Arial" panose="02080604020202020204" pitchFamily="34" charset="0"/>
            </a:endParaRPr>
          </a:p>
          <a:p>
            <a:pPr marL="0" lvl="1" eaLnBrk="1" hangingPunct="1">
              <a:spcBef>
                <a:spcPct val="0"/>
              </a:spcBef>
              <a:buFont typeface="Arial" panose="02080604020202020204" pitchFamily="34" charset="0"/>
              <a:buChar char="•"/>
            </a:pPr>
            <a:r>
              <a:rPr lang="zh-CN" altLang="en-US" sz="2400">
                <a:latin typeface="Arial" panose="02080604020202020204" pitchFamily="34" charset="0"/>
              </a:rPr>
              <a:t>修改 </a:t>
            </a:r>
            <a:r>
              <a:rPr lang="en-US" altLang="zh-CN" sz="2400">
                <a:latin typeface="Arial" panose="02080604020202020204" pitchFamily="34" charset="0"/>
              </a:rPr>
              <a:t>Windows NT</a:t>
            </a:r>
            <a:r>
              <a:rPr lang="zh-CN" altLang="en-US" sz="2400">
                <a:latin typeface="Arial" panose="02080604020202020204" pitchFamily="34" charset="0"/>
              </a:rPr>
              <a:t>注册表；</a:t>
            </a:r>
            <a:endParaRPr lang="en-US" altLang="zh-CN" sz="2400">
              <a:latin typeface="Arial" panose="02080604020202020204" pitchFamily="34" charset="0"/>
            </a:endParaRPr>
          </a:p>
          <a:p>
            <a:pPr marL="0" lvl="1" eaLnBrk="1" hangingPunct="1">
              <a:spcBef>
                <a:spcPct val="0"/>
              </a:spcBef>
              <a:buFont typeface="Arial" panose="02080604020202020204" pitchFamily="34" charset="0"/>
              <a:buChar char="•"/>
            </a:pPr>
            <a:r>
              <a:rPr lang="zh-CN" altLang="en-US" sz="2400">
                <a:latin typeface="Arial" panose="02080604020202020204" pitchFamily="34" charset="0"/>
              </a:rPr>
              <a:t>修改</a:t>
            </a:r>
            <a:r>
              <a:rPr lang="en-US" altLang="zh-CN" sz="2400">
                <a:latin typeface="Arial" panose="02080604020202020204" pitchFamily="34" charset="0"/>
              </a:rPr>
              <a:t>UNIX</a:t>
            </a:r>
            <a:r>
              <a:rPr lang="zh-CN" altLang="en-US" sz="2400">
                <a:latin typeface="Arial" panose="02080604020202020204" pitchFamily="34" charset="0"/>
              </a:rPr>
              <a:t>系统的各种配置文件，如</a:t>
            </a:r>
            <a:r>
              <a:rPr lang="en-US" altLang="zh-CN" sz="2400">
                <a:latin typeface="Arial" panose="02080604020202020204" pitchFamily="34" charset="0"/>
              </a:rPr>
              <a:t>/etc</a:t>
            </a:r>
            <a:r>
              <a:rPr lang="zh-CN" altLang="en-US" sz="2400">
                <a:latin typeface="Arial" panose="02080604020202020204" pitchFamily="34" charset="0"/>
              </a:rPr>
              <a:t>目录下的各种文件。</a:t>
            </a:r>
            <a:endParaRPr lang="zh-CN" altLang="en-US" sz="2400">
              <a:latin typeface="Arial" panose="02080604020202020204" pitchFamily="34" charset="0"/>
            </a:endParaRPr>
          </a:p>
        </p:txBody>
      </p:sp>
      <p:sp>
        <p:nvSpPr>
          <p:cNvPr id="8" name="下箭头 7"/>
          <p:cNvSpPr>
            <a:spLocks noChangeArrowheads="1"/>
          </p:cNvSpPr>
          <p:nvPr/>
        </p:nvSpPr>
        <p:spPr bwMode="auto">
          <a:xfrm>
            <a:off x="3000375" y="4500563"/>
            <a:ext cx="357188" cy="642937"/>
          </a:xfrm>
          <a:prstGeom prst="downArrow">
            <a:avLst>
              <a:gd name="adj1" fmla="val 50000"/>
              <a:gd name="adj2" fmla="val 50000"/>
            </a:avLst>
          </a:prstGeom>
          <a:solidFill>
            <a:srgbClr val="FF0000"/>
          </a:solidFill>
          <a:ln w="9525" algn="ctr">
            <a:solidFill>
              <a:schemeClr val="tx1"/>
            </a:solidFill>
            <a:round/>
          </a:ln>
        </p:spPr>
        <p:txBody>
          <a:bodyPr/>
          <a:lstStyle>
            <a:lvl1pPr>
              <a:spcBef>
                <a:spcPct val="20000"/>
              </a:spcBef>
              <a:buFont typeface="Arial" panose="0208060402020202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8060402020202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8060402020202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8060402020202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8060402020202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8060402020202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Tx/>
              <a:buNone/>
            </a:pPr>
            <a:endParaRPr lang="zh-CN" altLang="en-US" sz="1800">
              <a:latin typeface="Arial" panose="0208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7345"/>
                                        </p:tgtEl>
                                        <p:attrNameLst>
                                          <p:attrName>style.visibility</p:attrName>
                                        </p:attrNameLst>
                                      </p:cBhvr>
                                      <p:to>
                                        <p:strVal val="visible"/>
                                      </p:to>
                                    </p:set>
                                    <p:anim calcmode="lin" valueType="num">
                                      <p:cBhvr>
                                        <p:cTn id="7" dur="500" fill="hold"/>
                                        <p:tgtEl>
                                          <p:spTgt spid="57345"/>
                                        </p:tgtEl>
                                        <p:attrNameLst>
                                          <p:attrName>ppt_w</p:attrName>
                                        </p:attrNameLst>
                                      </p:cBhvr>
                                      <p:tavLst>
                                        <p:tav tm="0">
                                          <p:val>
                                            <p:fltVal val="0"/>
                                          </p:val>
                                        </p:tav>
                                        <p:tav tm="100000">
                                          <p:val>
                                            <p:strVal val="#ppt_w"/>
                                          </p:val>
                                        </p:tav>
                                      </p:tavLst>
                                    </p:anim>
                                    <p:anim calcmode="lin" valueType="num">
                                      <p:cBhvr>
                                        <p:cTn id="8" dur="500" fill="hold"/>
                                        <p:tgtEl>
                                          <p:spTgt spid="5734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ppt_h/2"/>
                                          </p:val>
                                        </p:tav>
                                        <p:tav tm="100000">
                                          <p:val>
                                            <p:strVal val="#ppt_y"/>
                                          </p:val>
                                        </p:tav>
                                      </p:tavLst>
                                    </p:anim>
                                    <p:anim calcmode="lin" valueType="num">
                                      <p:cBhvr>
                                        <p:cTn id="15" dur="500" fill="hold"/>
                                        <p:tgtEl>
                                          <p:spTgt spid="8"/>
                                        </p:tgtEl>
                                        <p:attrNameLst>
                                          <p:attrName>ppt_w</p:attrName>
                                        </p:attrNameLst>
                                      </p:cBhvr>
                                      <p:tavLst>
                                        <p:tav tm="0">
                                          <p:val>
                                            <p:strVal val="#ppt_w"/>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ppt_h/2"/>
                                          </p:val>
                                        </p:tav>
                                        <p:tav tm="100000">
                                          <p:val>
                                            <p:strVal val="#ppt_y"/>
                                          </p:val>
                                        </p:tav>
                                      </p:tavLst>
                                    </p:anim>
                                    <p:anim calcmode="lin" valueType="num">
                                      <p:cBhvr>
                                        <p:cTn id="21" dur="500" fill="hold"/>
                                        <p:tgtEl>
                                          <p:spTgt spid="7"/>
                                        </p:tgtEl>
                                        <p:attrNameLst>
                                          <p:attrName>ppt_w</p:attrName>
                                        </p:attrNameLst>
                                      </p:cBhvr>
                                      <p:tavLst>
                                        <p:tav tm="0">
                                          <p:val>
                                            <p:strVal val="#ppt_w"/>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smtClean="0"/>
              <a:t>(3) </a:t>
            </a:r>
            <a:r>
              <a:rPr lang="zh-CN" altLang="en-US" smtClean="0"/>
              <a:t>基于系统缺陷型</a:t>
            </a:r>
            <a:endParaRPr lang="zh-CN" altLang="en-US" smtClean="0"/>
          </a:p>
          <a:p>
            <a:pPr lvl="1"/>
            <a:r>
              <a:rPr lang="zh-CN" altLang="en-US" smtClean="0"/>
              <a:t>利用目标系统和通信协议漏洞</a:t>
            </a:r>
            <a:endParaRPr lang="en-US" altLang="zh-CN" smtClean="0"/>
          </a:p>
          <a:p>
            <a:pPr lvl="1"/>
            <a:r>
              <a:rPr lang="zh-CN" altLang="en-US" smtClean="0"/>
              <a:t>如一些系统出于安全考虑，限制用户试探口令次数和注册等待时间。当用户口令输入次数，或注册等待时间超过设定阈值，系统就会停止该用户的使用权。</a:t>
            </a:r>
            <a:endParaRPr lang="en-US" altLang="zh-CN" smtClean="0"/>
          </a:p>
          <a:p>
            <a:pPr lvl="1"/>
            <a:r>
              <a:rPr lang="zh-CN" altLang="en-US" smtClean="0"/>
              <a:t>攻击者有意输错口令导致系统锁定用户帐号，致使该用户得不到应有的服务。 </a:t>
            </a:r>
            <a:endParaRPr lang="zh-CN" altLang="en-US" smtClean="0"/>
          </a:p>
          <a:p>
            <a:r>
              <a:rPr lang="en-US" altLang="zh-CN" smtClean="0"/>
              <a:t>(4) </a:t>
            </a:r>
            <a:r>
              <a:rPr lang="zh-CN" altLang="en-US" smtClean="0"/>
              <a:t>物理实体破坏型</a:t>
            </a:r>
            <a:endParaRPr lang="zh-CN" altLang="en-US" smtClean="0"/>
          </a:p>
          <a:p>
            <a:pPr lvl="1"/>
            <a:r>
              <a:rPr lang="zh-CN" altLang="en-US" smtClean="0"/>
              <a:t>通过破坏或改变网络部件实现拒绝服务攻击</a:t>
            </a:r>
            <a:endParaRPr lang="en-US" altLang="zh-CN" smtClean="0"/>
          </a:p>
          <a:p>
            <a:pPr lvl="1"/>
            <a:r>
              <a:rPr lang="zh-CN" altLang="en-US" smtClean="0"/>
              <a:t>攻击目标包括：计算机、路由器、网络配线室、网络主干段、电源、冷却设备。</a:t>
            </a:r>
            <a:endParaRPr lang="zh-CN" altLang="en-US" smtClean="0"/>
          </a:p>
          <a:p>
            <a:endParaRPr lang="zh-CN" altLang="en-US" smtClean="0"/>
          </a:p>
        </p:txBody>
      </p:sp>
      <p:sp>
        <p:nvSpPr>
          <p:cNvPr id="108546" name="标题 1"/>
          <p:cNvSpPr>
            <a:spLocks noGrp="1"/>
          </p:cNvSpPr>
          <p:nvPr>
            <p:ph type="title"/>
          </p:nvPr>
        </p:nvSpPr>
        <p:spPr/>
        <p:txBody>
          <a:bodyPr/>
          <a:lstStyle/>
          <a:p>
            <a:r>
              <a:rPr lang="en-US" altLang="zh-CN" smtClean="0"/>
              <a:t>DOS的基本模式</a:t>
            </a:r>
            <a:endParaRPr lang="zh-CN" altLang="en-US" smtClean="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p:txBody>
          <a:bodyPr>
            <a:normAutofit fontScale="92500" lnSpcReduction="10000"/>
          </a:bodyPr>
          <a:lstStyle/>
          <a:p>
            <a:pPr eaLnBrk="1" hangingPunct="1"/>
            <a:r>
              <a:rPr lang="zh-CN" altLang="en-US" smtClean="0"/>
              <a:t>资源对抗：</a:t>
            </a:r>
            <a:endParaRPr lang="en-US" altLang="zh-CN" smtClean="0"/>
          </a:p>
          <a:p>
            <a:pPr lvl="1"/>
            <a:r>
              <a:rPr lang="zh-CN" altLang="en-US" smtClean="0"/>
              <a:t>攻击者使用攻击机的资源（时间、计算能力、网络带宽等）消耗受害者的资源</a:t>
            </a:r>
            <a:endParaRPr lang="en-US" altLang="zh-CN" smtClean="0"/>
          </a:p>
          <a:p>
            <a:pPr eaLnBrk="1" hangingPunct="1"/>
            <a:r>
              <a:rPr lang="zh-CN" altLang="en-US" smtClean="0"/>
              <a:t>简单</a:t>
            </a:r>
            <a:r>
              <a:rPr lang="en-US" altLang="zh-CN" smtClean="0"/>
              <a:t>DOS</a:t>
            </a:r>
            <a:r>
              <a:rPr lang="zh-CN" altLang="en-US" smtClean="0"/>
              <a:t>攻击：</a:t>
            </a:r>
            <a:endParaRPr lang="en-US" altLang="zh-CN" smtClean="0"/>
          </a:p>
          <a:p>
            <a:pPr lvl="1"/>
            <a:r>
              <a:rPr lang="zh-CN" altLang="en-US" smtClean="0"/>
              <a:t>使用攻击者单机资源</a:t>
            </a:r>
            <a:endParaRPr lang="en-US" altLang="zh-CN" smtClean="0"/>
          </a:p>
          <a:p>
            <a:pPr eaLnBrk="1" hangingPunct="1"/>
            <a:r>
              <a:rPr lang="zh-CN" altLang="en-US" smtClean="0"/>
              <a:t>反射攻击：</a:t>
            </a:r>
            <a:endParaRPr lang="en-US" altLang="zh-CN" smtClean="0"/>
          </a:p>
          <a:p>
            <a:pPr lvl="1"/>
            <a:r>
              <a:rPr lang="zh-CN" altLang="en-US" smtClean="0"/>
              <a:t>使用反射服务器的资源进行攻击</a:t>
            </a:r>
            <a:endParaRPr lang="en-US" altLang="zh-CN" smtClean="0"/>
          </a:p>
          <a:p>
            <a:pPr lvl="1" eaLnBrk="1" hangingPunct="1"/>
            <a:r>
              <a:rPr lang="zh-CN" altLang="en-US" smtClean="0"/>
              <a:t>反射服务：网络中能对服务或查询等请求进行应答的服务器</a:t>
            </a:r>
            <a:endParaRPr lang="en-US" altLang="zh-CN" smtClean="0"/>
          </a:p>
          <a:p>
            <a:pPr eaLnBrk="1" hangingPunct="1"/>
            <a:r>
              <a:rPr lang="zh-CN" altLang="en-US" smtClean="0"/>
              <a:t>分布式拒绝服务攻击：</a:t>
            </a:r>
            <a:endParaRPr lang="en-US" altLang="zh-CN" smtClean="0"/>
          </a:p>
          <a:p>
            <a:pPr lvl="1"/>
            <a:r>
              <a:rPr lang="zh-CN" altLang="en-US" smtClean="0"/>
              <a:t>控制网络中的傀儡主机，僵尸网络，使用其资源进行攻击</a:t>
            </a:r>
            <a:endParaRPr lang="zh-CN" alt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拒绝服务攻击的本质</a:t>
            </a:r>
            <a:endParaRPr lang="zh-CN" altLang="en-US"/>
          </a:p>
        </p:txBody>
      </p:sp>
    </p:spTree>
  </p:cSld>
  <p:clrMapOvr>
    <a:masterClrMapping/>
  </p:clrMapOvr>
  <p:transition spd="slow">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SYN Flood</a:t>
            </a:r>
            <a:r>
              <a:rPr lang="zh-CN" altLang="en-US"/>
              <a:t>（</a:t>
            </a:r>
            <a:r>
              <a:rPr lang="en-US" altLang="zh-CN"/>
              <a:t>IP</a:t>
            </a:r>
            <a:r>
              <a:rPr lang="zh-CN" altLang="en-US"/>
              <a:t>欺骗</a:t>
            </a:r>
            <a:r>
              <a:rPr lang="zh-CN" altLang="en-US" smtClean="0"/>
              <a:t>）</a:t>
            </a:r>
            <a:endParaRPr lang="zh-CN" altLang="en-US"/>
          </a:p>
        </p:txBody>
      </p:sp>
      <p:grpSp>
        <p:nvGrpSpPr>
          <p:cNvPr id="52229" name="Group 407"/>
          <p:cNvGrpSpPr/>
          <p:nvPr/>
        </p:nvGrpSpPr>
        <p:grpSpPr bwMode="auto">
          <a:xfrm>
            <a:off x="2632075" y="2916585"/>
            <a:ext cx="4367213" cy="744538"/>
            <a:chOff x="1488" y="1776"/>
            <a:chExt cx="2496" cy="528"/>
          </a:xfrm>
        </p:grpSpPr>
        <p:sp>
          <p:nvSpPr>
            <p:cNvPr id="35860" name="AutoShape 408"/>
            <p:cNvSpPr>
              <a:spLocks noChangeArrowheads="1"/>
            </p:cNvSpPr>
            <p:nvPr/>
          </p:nvSpPr>
          <p:spPr bwMode="auto">
            <a:xfrm>
              <a:off x="1488" y="1776"/>
              <a:ext cx="2496" cy="528"/>
            </a:xfrm>
            <a:prstGeom prst="notchedRightArrow">
              <a:avLst>
                <a:gd name="adj1" fmla="val 50000"/>
                <a:gd name="adj2" fmla="val 118182"/>
              </a:avLst>
            </a:prstGeom>
            <a:solidFill>
              <a:srgbClr val="FF3300"/>
            </a:solidFill>
            <a:ln w="9525">
              <a:solidFill>
                <a:schemeClr val="bg1"/>
              </a:solidFill>
              <a:miter lim="800000"/>
            </a:ln>
          </p:spPr>
          <p:txBody>
            <a:bodyPr wrap="none" anchor="ctr"/>
            <a:lstStyle/>
            <a:p>
              <a:endParaRPr lang="zh-CN" altLang="en-US"/>
            </a:p>
          </p:txBody>
        </p:sp>
        <p:sp>
          <p:nvSpPr>
            <p:cNvPr id="35861" name="Text Box 409"/>
            <p:cNvSpPr txBox="1">
              <a:spLocks noChangeArrowheads="1"/>
            </p:cNvSpPr>
            <p:nvPr/>
          </p:nvSpPr>
          <p:spPr bwMode="auto">
            <a:xfrm>
              <a:off x="1824" y="1920"/>
              <a:ext cx="19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spcBef>
                  <a:spcPct val="50000"/>
                </a:spcBef>
              </a:pPr>
              <a:r>
                <a:rPr kumimoji="1" lang="en-US" altLang="zh-CN" sz="1600" b="1">
                  <a:solidFill>
                    <a:schemeClr val="bg1"/>
                  </a:solidFill>
                  <a:latin typeface="Times New Roman" pitchFamily="18" charset="0"/>
                </a:rPr>
                <a:t>SYN （</a:t>
              </a:r>
              <a:r>
                <a:rPr kumimoji="1" lang="zh-CN" altLang="en-US" sz="1600" b="1">
                  <a:solidFill>
                    <a:schemeClr val="bg1"/>
                  </a:solidFill>
                  <a:latin typeface="Times New Roman" pitchFamily="18" charset="0"/>
                </a:rPr>
                <a:t>我可以连接吗？）</a:t>
              </a:r>
              <a:endParaRPr kumimoji="1" lang="zh-CN" altLang="en-US" sz="1600" b="1">
                <a:solidFill>
                  <a:schemeClr val="bg1"/>
                </a:solidFill>
                <a:latin typeface="Times New Roman" pitchFamily="18" charset="0"/>
              </a:endParaRPr>
            </a:p>
          </p:txBody>
        </p:sp>
      </p:grpSp>
      <p:grpSp>
        <p:nvGrpSpPr>
          <p:cNvPr id="52230" name="Group 410"/>
          <p:cNvGrpSpPr/>
          <p:nvPr/>
        </p:nvGrpSpPr>
        <p:grpSpPr bwMode="auto">
          <a:xfrm>
            <a:off x="2563813" y="3930998"/>
            <a:ext cx="4475162" cy="612775"/>
            <a:chOff x="1440" y="2496"/>
            <a:chExt cx="2496" cy="528"/>
          </a:xfrm>
        </p:grpSpPr>
        <p:sp>
          <p:nvSpPr>
            <p:cNvPr id="35858" name="AutoShape 411"/>
            <p:cNvSpPr>
              <a:spLocks noChangeArrowheads="1"/>
            </p:cNvSpPr>
            <p:nvPr/>
          </p:nvSpPr>
          <p:spPr bwMode="auto">
            <a:xfrm flipH="1">
              <a:off x="1440" y="2496"/>
              <a:ext cx="2496" cy="528"/>
            </a:xfrm>
            <a:prstGeom prst="notchedRightArrow">
              <a:avLst>
                <a:gd name="adj1" fmla="val 50000"/>
                <a:gd name="adj2" fmla="val 118182"/>
              </a:avLst>
            </a:prstGeom>
            <a:solidFill>
              <a:srgbClr val="FF3300"/>
            </a:solidFill>
            <a:ln w="9525">
              <a:solidFill>
                <a:schemeClr val="bg1"/>
              </a:solidFill>
              <a:miter lim="800000"/>
            </a:ln>
          </p:spPr>
          <p:txBody>
            <a:bodyPr wrap="none" anchor="ctr"/>
            <a:lstStyle/>
            <a:p>
              <a:endParaRPr lang="zh-CN" altLang="en-US"/>
            </a:p>
          </p:txBody>
        </p:sp>
        <p:sp>
          <p:nvSpPr>
            <p:cNvPr id="35859" name="Text Box 412"/>
            <p:cNvSpPr txBox="1">
              <a:spLocks noChangeArrowheads="1"/>
            </p:cNvSpPr>
            <p:nvPr/>
          </p:nvSpPr>
          <p:spPr bwMode="auto">
            <a:xfrm>
              <a:off x="1694" y="2641"/>
              <a:ext cx="190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spcBef>
                  <a:spcPct val="50000"/>
                </a:spcBef>
              </a:pPr>
              <a:r>
                <a:rPr kumimoji="1" lang="en-US" altLang="zh-CN" sz="1600" b="1">
                  <a:solidFill>
                    <a:schemeClr val="bg1"/>
                  </a:solidFill>
                  <a:latin typeface="Times New Roman" pitchFamily="18" charset="0"/>
                </a:rPr>
                <a:t>ACK （</a:t>
              </a:r>
              <a:r>
                <a:rPr kumimoji="1" lang="zh-CN" altLang="en-US" sz="1600" b="1">
                  <a:solidFill>
                    <a:schemeClr val="bg1"/>
                  </a:solidFill>
                  <a:latin typeface="Times New Roman" pitchFamily="18" charset="0"/>
                </a:rPr>
                <a:t>可以）/</a:t>
              </a:r>
              <a:r>
                <a:rPr kumimoji="1" lang="en-US" altLang="zh-CN" sz="1600" b="1">
                  <a:solidFill>
                    <a:schemeClr val="bg1"/>
                  </a:solidFill>
                  <a:latin typeface="Times New Roman" pitchFamily="18" charset="0"/>
                </a:rPr>
                <a:t>SYN（</a:t>
              </a:r>
              <a:r>
                <a:rPr kumimoji="1" lang="zh-CN" altLang="en-US" sz="1600" b="1">
                  <a:solidFill>
                    <a:schemeClr val="bg1"/>
                  </a:solidFill>
                  <a:latin typeface="Times New Roman" pitchFamily="18" charset="0"/>
                </a:rPr>
                <a:t>请确认！）</a:t>
              </a:r>
              <a:endParaRPr kumimoji="1" lang="zh-CN" altLang="en-US" sz="1600" b="1">
                <a:solidFill>
                  <a:schemeClr val="bg1"/>
                </a:solidFill>
                <a:latin typeface="Times New Roman" pitchFamily="18" charset="0"/>
              </a:endParaRPr>
            </a:p>
          </p:txBody>
        </p:sp>
      </p:grpSp>
      <p:grpSp>
        <p:nvGrpSpPr>
          <p:cNvPr id="52231" name="Group 413"/>
          <p:cNvGrpSpPr/>
          <p:nvPr/>
        </p:nvGrpSpPr>
        <p:grpSpPr bwMode="auto">
          <a:xfrm>
            <a:off x="0" y="2772123"/>
            <a:ext cx="2805113" cy="2894012"/>
            <a:chOff x="-299" y="1968"/>
            <a:chExt cx="1835" cy="1939"/>
          </a:xfrm>
        </p:grpSpPr>
        <p:pic>
          <p:nvPicPr>
            <p:cNvPr id="35856" name="Picture 4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9" y="1968"/>
              <a:ext cx="1835"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7" name="Text Box 415"/>
            <p:cNvSpPr txBox="1">
              <a:spLocks noChangeArrowheads="1"/>
            </p:cNvSpPr>
            <p:nvPr/>
          </p:nvSpPr>
          <p:spPr bwMode="auto">
            <a:xfrm>
              <a:off x="240" y="3600"/>
              <a:ext cx="76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攻击者</a:t>
              </a:r>
              <a:endParaRPr kumimoji="1" lang="zh-CN" altLang="en-US" sz="2400" b="1">
                <a:latin typeface="Times New Roman" pitchFamily="18" charset="0"/>
              </a:endParaRPr>
            </a:p>
          </p:txBody>
        </p:sp>
      </p:grpSp>
      <p:grpSp>
        <p:nvGrpSpPr>
          <p:cNvPr id="6" name="组合 5"/>
          <p:cNvGrpSpPr/>
          <p:nvPr/>
        </p:nvGrpSpPr>
        <p:grpSpPr bwMode="auto">
          <a:xfrm>
            <a:off x="6500813" y="2843560"/>
            <a:ext cx="2246312" cy="3136900"/>
            <a:chOff x="6500165" y="3480540"/>
            <a:chExt cx="2246626" cy="3136160"/>
          </a:xfrm>
        </p:grpSpPr>
        <p:pic>
          <p:nvPicPr>
            <p:cNvPr id="35854" name="Picture 4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2260" y="3480540"/>
              <a:ext cx="2214531" cy="24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5" name="Text Box 418"/>
            <p:cNvSpPr txBox="1">
              <a:spLocks noChangeArrowheads="1"/>
            </p:cNvSpPr>
            <p:nvPr/>
          </p:nvSpPr>
          <p:spPr bwMode="auto">
            <a:xfrm>
              <a:off x="6500165" y="5785662"/>
              <a:ext cx="2142700" cy="83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受害者</a:t>
              </a:r>
              <a:endParaRPr kumimoji="1" lang="en-US" altLang="zh-CN" sz="2400" b="1">
                <a:latin typeface="Times New Roman" pitchFamily="18" charset="0"/>
              </a:endParaRPr>
            </a:p>
            <a:p>
              <a:pPr algn="ctr" eaLnBrk="1" hangingPunct="1">
                <a:spcBef>
                  <a:spcPct val="50000"/>
                </a:spcBef>
              </a:pPr>
              <a:r>
                <a:rPr kumimoji="1" lang="zh-CN" altLang="en-US" sz="1600" b="1">
                  <a:latin typeface="Times New Roman" pitchFamily="18" charset="0"/>
                </a:rPr>
                <a:t>分配资源维持半连接</a:t>
              </a:r>
              <a:endParaRPr kumimoji="1" lang="zh-CN" altLang="en-US" sz="1600" b="1">
                <a:latin typeface="Times New Roman" pitchFamily="18" charset="0"/>
              </a:endParaRPr>
            </a:p>
          </p:txBody>
        </p:sp>
      </p:grpSp>
      <p:sp>
        <p:nvSpPr>
          <p:cNvPr id="52243" name="Text Box 418"/>
          <p:cNvSpPr txBox="1">
            <a:spLocks noChangeArrowheads="1"/>
          </p:cNvSpPr>
          <p:nvPr/>
        </p:nvSpPr>
        <p:spPr bwMode="auto">
          <a:xfrm>
            <a:off x="3429000" y="4434235"/>
            <a:ext cx="2713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spcBef>
                <a:spcPct val="50000"/>
              </a:spcBef>
            </a:pPr>
            <a:r>
              <a:rPr kumimoji="1" lang="zh-CN" altLang="en-US" sz="1600" b="1">
                <a:latin typeface="Times New Roman" pitchFamily="18" charset="0"/>
              </a:rPr>
              <a:t>回复</a:t>
            </a:r>
            <a:r>
              <a:rPr kumimoji="1" lang="en-US" altLang="zh-CN" sz="1600" b="1">
                <a:latin typeface="Times New Roman" pitchFamily="18" charset="0"/>
              </a:rPr>
              <a:t>5</a:t>
            </a:r>
            <a:r>
              <a:rPr kumimoji="1" lang="zh-CN" altLang="en-US" sz="1600" b="1">
                <a:latin typeface="Times New Roman" pitchFamily="18" charset="0"/>
              </a:rPr>
              <a:t>次，第一次等待</a:t>
            </a:r>
            <a:r>
              <a:rPr kumimoji="1" lang="en-US" altLang="zh-CN" sz="1600" b="1">
                <a:latin typeface="Times New Roman" pitchFamily="18" charset="0"/>
              </a:rPr>
              <a:t>3</a:t>
            </a:r>
            <a:r>
              <a:rPr kumimoji="1" lang="zh-CN" altLang="en-US" sz="1600" b="1">
                <a:latin typeface="Times New Roman" pitchFamily="18" charset="0"/>
              </a:rPr>
              <a:t>秒，重新回复后等待时间翻倍，回复</a:t>
            </a:r>
            <a:r>
              <a:rPr kumimoji="1" lang="en-US" altLang="zh-CN" sz="1600" b="1">
                <a:latin typeface="Times New Roman" pitchFamily="18" charset="0"/>
              </a:rPr>
              <a:t>5</a:t>
            </a:r>
            <a:r>
              <a:rPr kumimoji="1" lang="zh-CN" altLang="en-US" sz="1600" b="1">
                <a:latin typeface="Times New Roman" pitchFamily="18" charset="0"/>
              </a:rPr>
              <a:t>次，共等待</a:t>
            </a:r>
            <a:r>
              <a:rPr kumimoji="1" lang="en-US" altLang="zh-CN" sz="1600" b="1">
                <a:latin typeface="Times New Roman" pitchFamily="18" charset="0"/>
              </a:rPr>
              <a:t>98</a:t>
            </a:r>
            <a:r>
              <a:rPr kumimoji="1" lang="zh-CN" altLang="en-US" sz="1600" b="1">
                <a:latin typeface="Times New Roman" pitchFamily="18" charset="0"/>
              </a:rPr>
              <a:t>秒</a:t>
            </a:r>
            <a:endParaRPr kumimoji="1" lang="zh-CN" altLang="en-US" sz="1600" b="1">
              <a:latin typeface="Times New Roman" pitchFamily="18" charset="0"/>
            </a:endParaRPr>
          </a:p>
        </p:txBody>
      </p:sp>
      <p:sp>
        <p:nvSpPr>
          <p:cNvPr id="52233" name="Text Box 419"/>
          <p:cNvSpPr txBox="1">
            <a:spLocks noChangeArrowheads="1"/>
          </p:cNvSpPr>
          <p:nvPr/>
        </p:nvSpPr>
        <p:spPr bwMode="auto">
          <a:xfrm>
            <a:off x="2805113" y="2056160"/>
            <a:ext cx="3594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spcBef>
                <a:spcPct val="50000"/>
              </a:spcBef>
            </a:pPr>
            <a:r>
              <a:rPr kumimoji="1" lang="zh-CN" altLang="en-US" sz="2400" b="1">
                <a:latin typeface="Times New Roman" pitchFamily="18" charset="0"/>
              </a:rPr>
              <a:t>伪造地址进行</a:t>
            </a:r>
            <a:r>
              <a:rPr kumimoji="1" lang="en-US" altLang="zh-CN" sz="2400" b="1">
                <a:latin typeface="Times New Roman" pitchFamily="18" charset="0"/>
              </a:rPr>
              <a:t>SYN</a:t>
            </a:r>
            <a:r>
              <a:rPr kumimoji="1" lang="zh-CN" altLang="en-US" sz="2400" b="1">
                <a:latin typeface="Times New Roman" pitchFamily="18" charset="0"/>
              </a:rPr>
              <a:t>请求</a:t>
            </a:r>
            <a:endParaRPr kumimoji="1" lang="zh-CN" altLang="en-US" sz="2400" b="1">
              <a:latin typeface="Times New Roman" pitchFamily="18" charset="0"/>
            </a:endParaRPr>
          </a:p>
        </p:txBody>
      </p:sp>
      <p:sp>
        <p:nvSpPr>
          <p:cNvPr id="52239" name="AutoShape 421"/>
          <p:cNvSpPr>
            <a:spLocks noChangeArrowheads="1"/>
          </p:cNvSpPr>
          <p:nvPr/>
        </p:nvSpPr>
        <p:spPr bwMode="auto">
          <a:xfrm>
            <a:off x="7280275" y="1268760"/>
            <a:ext cx="1539875" cy="1289050"/>
          </a:xfrm>
          <a:prstGeom prst="cloudCallout">
            <a:avLst>
              <a:gd name="adj1" fmla="val -26440"/>
              <a:gd name="adj2" fmla="val 72954"/>
            </a:avLst>
          </a:prstGeom>
          <a:solidFill>
            <a:srgbClr val="FFFF00"/>
          </a:solidFill>
          <a:ln w="9525">
            <a:solidFill>
              <a:srgbClr val="FF3300"/>
            </a:solidFill>
            <a:round/>
          </a:ln>
        </p:spPr>
        <p:txBody>
          <a:bodyPr lIns="0" tIns="0" rIns="0" bIns="0"/>
          <a:lstStyle/>
          <a:p>
            <a:pPr algn="ctr"/>
            <a:r>
              <a:rPr kumimoji="1" lang="zh-CN" altLang="en-US" sz="2400" b="1">
                <a:solidFill>
                  <a:srgbClr val="FF3300"/>
                </a:solidFill>
                <a:latin typeface="Times New Roman" pitchFamily="18" charset="0"/>
              </a:rPr>
              <a:t>为何还没回应</a:t>
            </a:r>
            <a:endParaRPr kumimoji="1" lang="en-US" altLang="zh-CN" sz="2400" b="1">
              <a:solidFill>
                <a:srgbClr val="FF3300"/>
              </a:solidFill>
              <a:latin typeface="Times New Roman" pitchFamily="18" charset="0"/>
            </a:endParaRPr>
          </a:p>
          <a:p>
            <a:pPr algn="ctr"/>
            <a:r>
              <a:rPr kumimoji="1" lang="zh-CN" altLang="en-US" sz="2400" b="1">
                <a:solidFill>
                  <a:srgbClr val="FF3300"/>
                </a:solidFill>
                <a:latin typeface="Times New Roman" pitchFamily="18" charset="0"/>
              </a:rPr>
              <a:t>？？</a:t>
            </a:r>
            <a:endParaRPr kumimoji="1" lang="zh-CN" altLang="en-US" sz="2400" b="1">
              <a:solidFill>
                <a:srgbClr val="FF3300"/>
              </a:solidFill>
              <a:latin typeface="Times New Roman" pitchFamily="18" charset="0"/>
            </a:endParaRPr>
          </a:p>
        </p:txBody>
      </p:sp>
      <p:sp>
        <p:nvSpPr>
          <p:cNvPr id="52236" name="Text Box 426"/>
          <p:cNvSpPr txBox="1">
            <a:spLocks noChangeArrowheads="1"/>
          </p:cNvSpPr>
          <p:nvPr/>
        </p:nvSpPr>
        <p:spPr bwMode="auto">
          <a:xfrm>
            <a:off x="2805113" y="5278785"/>
            <a:ext cx="35941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不能建立正常的</a:t>
            </a:r>
            <a:r>
              <a:rPr kumimoji="1" lang="zh-CN" altLang="en-US" sz="2400" b="1" smtClean="0">
                <a:latin typeface="Times New Roman" pitchFamily="18" charset="0"/>
              </a:rPr>
              <a:t>连接</a:t>
            </a:r>
            <a:endParaRPr kumimoji="1" lang="en-US" altLang="zh-CN" sz="2400" b="1" smtClean="0">
              <a:latin typeface="Times New Roman" pitchFamily="18" charset="0"/>
            </a:endParaRPr>
          </a:p>
          <a:p>
            <a:pPr algn="ctr" eaLnBrk="1" hangingPunct="1">
              <a:spcBef>
                <a:spcPct val="50000"/>
              </a:spcBef>
            </a:pPr>
            <a:r>
              <a:rPr kumimoji="1" lang="zh-CN" altLang="en-US" sz="2400" b="1" smtClean="0">
                <a:latin typeface="Times New Roman" pitchFamily="18" charset="0"/>
              </a:rPr>
              <a:t>半连接</a:t>
            </a:r>
            <a:endParaRPr kumimoji="1" lang="zh-CN" altLang="en-US" sz="2400" b="1">
              <a:latin typeface="Times New Roman" pitchFamily="18" charset="0"/>
            </a:endParaRPr>
          </a:p>
        </p:txBody>
      </p:sp>
      <p:sp>
        <p:nvSpPr>
          <p:cNvPr id="30" name="云形标注 29"/>
          <p:cNvSpPr/>
          <p:nvPr/>
        </p:nvSpPr>
        <p:spPr>
          <a:xfrm>
            <a:off x="407988" y="1300510"/>
            <a:ext cx="1887537" cy="1511300"/>
          </a:xfrm>
          <a:prstGeom prst="cloudCallo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b="1">
                <a:solidFill>
                  <a:srgbClr val="C00000"/>
                </a:solidFill>
              </a:rPr>
              <a:t>就是让你白等</a:t>
            </a:r>
            <a:endParaRPr lang="zh-CN" altLang="en-US" sz="2400" b="1">
              <a:solidFill>
                <a:srgbClr val="C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31"/>
                                        </p:tgtEl>
                                        <p:attrNameLst>
                                          <p:attrName>style.visibility</p:attrName>
                                        </p:attrNameLst>
                                      </p:cBhvr>
                                      <p:to>
                                        <p:strVal val="visible"/>
                                      </p:to>
                                    </p:set>
                                    <p:animEffect transition="in" filter="fade">
                                      <p:cBhvr>
                                        <p:cTn id="12" dur="500"/>
                                        <p:tgtEl>
                                          <p:spTgt spid="522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33"/>
                                        </p:tgtEl>
                                        <p:attrNameLst>
                                          <p:attrName>style.visibility</p:attrName>
                                        </p:attrNameLst>
                                      </p:cBhvr>
                                      <p:to>
                                        <p:strVal val="visible"/>
                                      </p:to>
                                    </p:set>
                                    <p:anim calcmode="lin" valueType="num">
                                      <p:cBhvr additive="base">
                                        <p:cTn id="17" dur="500" fill="hold"/>
                                        <p:tgtEl>
                                          <p:spTgt spid="52233"/>
                                        </p:tgtEl>
                                        <p:attrNameLst>
                                          <p:attrName>ppt_x</p:attrName>
                                        </p:attrNameLst>
                                      </p:cBhvr>
                                      <p:tavLst>
                                        <p:tav tm="0">
                                          <p:val>
                                            <p:strVal val="#ppt_x"/>
                                          </p:val>
                                        </p:tav>
                                        <p:tav tm="100000">
                                          <p:val>
                                            <p:strVal val="#ppt_x"/>
                                          </p:val>
                                        </p:tav>
                                      </p:tavLst>
                                    </p:anim>
                                    <p:anim calcmode="lin" valueType="num">
                                      <p:cBhvr additive="base">
                                        <p:cTn id="18"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2229"/>
                                        </p:tgtEl>
                                        <p:attrNameLst>
                                          <p:attrName>style.visibility</p:attrName>
                                        </p:attrNameLst>
                                      </p:cBhvr>
                                      <p:to>
                                        <p:strVal val="visible"/>
                                      </p:to>
                                    </p:set>
                                    <p:anim calcmode="lin" valueType="num">
                                      <p:cBhvr additive="base">
                                        <p:cTn id="23" dur="500" fill="hold"/>
                                        <p:tgtEl>
                                          <p:spTgt spid="52229"/>
                                        </p:tgtEl>
                                        <p:attrNameLst>
                                          <p:attrName>ppt_x</p:attrName>
                                        </p:attrNameLst>
                                      </p:cBhvr>
                                      <p:tavLst>
                                        <p:tav tm="0">
                                          <p:val>
                                            <p:strVal val="#ppt_x"/>
                                          </p:val>
                                        </p:tav>
                                        <p:tav tm="100000">
                                          <p:val>
                                            <p:strVal val="#ppt_x"/>
                                          </p:val>
                                        </p:tav>
                                      </p:tavLst>
                                    </p:anim>
                                    <p:anim calcmode="lin" valueType="num">
                                      <p:cBhvr additive="base">
                                        <p:cTn id="24"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2230"/>
                                        </p:tgtEl>
                                        <p:attrNameLst>
                                          <p:attrName>style.visibility</p:attrName>
                                        </p:attrNameLst>
                                      </p:cBhvr>
                                      <p:to>
                                        <p:strVal val="visible"/>
                                      </p:to>
                                    </p:set>
                                    <p:anim calcmode="lin" valueType="num">
                                      <p:cBhvr additive="base">
                                        <p:cTn id="29" dur="500" fill="hold"/>
                                        <p:tgtEl>
                                          <p:spTgt spid="52230"/>
                                        </p:tgtEl>
                                        <p:attrNameLst>
                                          <p:attrName>ppt_x</p:attrName>
                                        </p:attrNameLst>
                                      </p:cBhvr>
                                      <p:tavLst>
                                        <p:tav tm="0">
                                          <p:val>
                                            <p:strVal val="#ppt_x"/>
                                          </p:val>
                                        </p:tav>
                                        <p:tav tm="100000">
                                          <p:val>
                                            <p:strVal val="#ppt_x"/>
                                          </p:val>
                                        </p:tav>
                                      </p:tavLst>
                                    </p:anim>
                                    <p:anim calcmode="lin" valueType="num">
                                      <p:cBhvr additive="base">
                                        <p:cTn id="30"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2243"/>
                                        </p:tgtEl>
                                        <p:attrNameLst>
                                          <p:attrName>style.visibility</p:attrName>
                                        </p:attrNameLst>
                                      </p:cBhvr>
                                      <p:to>
                                        <p:strVal val="visible"/>
                                      </p:to>
                                    </p:set>
                                    <p:anim calcmode="lin" valueType="num">
                                      <p:cBhvr additive="base">
                                        <p:cTn id="35" dur="500" fill="hold"/>
                                        <p:tgtEl>
                                          <p:spTgt spid="52243"/>
                                        </p:tgtEl>
                                        <p:attrNameLst>
                                          <p:attrName>ppt_x</p:attrName>
                                        </p:attrNameLst>
                                      </p:cBhvr>
                                      <p:tavLst>
                                        <p:tav tm="0">
                                          <p:val>
                                            <p:strVal val="#ppt_x"/>
                                          </p:val>
                                        </p:tav>
                                        <p:tav tm="100000">
                                          <p:val>
                                            <p:strVal val="#ppt_x"/>
                                          </p:val>
                                        </p:tav>
                                      </p:tavLst>
                                    </p:anim>
                                    <p:anim calcmode="lin" valueType="num">
                                      <p:cBhvr additive="base">
                                        <p:cTn id="36" dur="500" fill="hold"/>
                                        <p:tgtEl>
                                          <p:spTgt spid="5224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2236"/>
                                        </p:tgtEl>
                                        <p:attrNameLst>
                                          <p:attrName>style.visibility</p:attrName>
                                        </p:attrNameLst>
                                      </p:cBhvr>
                                      <p:to>
                                        <p:strVal val="visible"/>
                                      </p:to>
                                    </p:set>
                                    <p:animEffect transition="in" filter="fade">
                                      <p:cBhvr>
                                        <p:cTn id="41" dur="500"/>
                                        <p:tgtEl>
                                          <p:spTgt spid="52236"/>
                                        </p:tgtEl>
                                      </p:cBhvr>
                                    </p:animEffect>
                                  </p:childTnLst>
                                </p:cTn>
                              </p:par>
                            </p:childTnLst>
                          </p:cTn>
                        </p:par>
                        <p:par>
                          <p:cTn id="42" fill="hold">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52239"/>
                                        </p:tgtEl>
                                        <p:attrNameLst>
                                          <p:attrName>style.visibility</p:attrName>
                                        </p:attrNameLst>
                                      </p:cBhvr>
                                      <p:to>
                                        <p:strVal val="visible"/>
                                      </p:to>
                                    </p:set>
                                    <p:animEffect transition="in" filter="fade">
                                      <p:cBhvr>
                                        <p:cTn id="45" dur="1000"/>
                                        <p:tgtEl>
                                          <p:spTgt spid="52239"/>
                                        </p:tgtEl>
                                      </p:cBhvr>
                                    </p:animEffect>
                                    <p:anim calcmode="lin" valueType="num">
                                      <p:cBhvr>
                                        <p:cTn id="46" dur="1000" fill="hold"/>
                                        <p:tgtEl>
                                          <p:spTgt spid="52239"/>
                                        </p:tgtEl>
                                        <p:attrNameLst>
                                          <p:attrName>ppt_x</p:attrName>
                                        </p:attrNameLst>
                                      </p:cBhvr>
                                      <p:tavLst>
                                        <p:tav tm="0">
                                          <p:val>
                                            <p:strVal val="#ppt_x"/>
                                          </p:val>
                                        </p:tav>
                                        <p:tav tm="100000">
                                          <p:val>
                                            <p:strVal val="#ppt_x"/>
                                          </p:val>
                                        </p:tav>
                                      </p:tavLst>
                                    </p:anim>
                                    <p:anim calcmode="lin" valueType="num">
                                      <p:cBhvr>
                                        <p:cTn id="47" dur="1000" fill="hold"/>
                                        <p:tgtEl>
                                          <p:spTgt spid="52239"/>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42"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3" grpId="0"/>
      <p:bldP spid="52233" grpId="0"/>
      <p:bldP spid="52239" grpId="0" animBg="1"/>
      <p:bldP spid="52236" grpId="0"/>
      <p:bldP spid="3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a:t>SYN Flood(</a:t>
            </a:r>
            <a:r>
              <a:rPr lang="zh-CN" altLang="en-US"/>
              <a:t>大量请求</a:t>
            </a:r>
            <a:r>
              <a:rPr lang="zh-CN" altLang="en-US" smtClean="0"/>
              <a:t>)</a:t>
            </a:r>
            <a:endParaRPr lang="zh-CN" altLang="en-US"/>
          </a:p>
        </p:txBody>
      </p:sp>
      <p:grpSp>
        <p:nvGrpSpPr>
          <p:cNvPr id="53252" name="Group 1052"/>
          <p:cNvGrpSpPr/>
          <p:nvPr/>
        </p:nvGrpSpPr>
        <p:grpSpPr bwMode="auto">
          <a:xfrm>
            <a:off x="179388" y="2130425"/>
            <a:ext cx="2516187" cy="2508250"/>
            <a:chOff x="-128" y="1968"/>
            <a:chExt cx="1602" cy="1996"/>
          </a:xfrm>
        </p:grpSpPr>
        <p:pic>
          <p:nvPicPr>
            <p:cNvPr id="36911" name="Picture 105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8" y="1968"/>
              <a:ext cx="1602"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2" name="Text Box 1054"/>
            <p:cNvSpPr txBox="1">
              <a:spLocks noChangeArrowheads="1"/>
            </p:cNvSpPr>
            <p:nvPr/>
          </p:nvSpPr>
          <p:spPr bwMode="auto">
            <a:xfrm>
              <a:off x="240" y="3600"/>
              <a:ext cx="7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攻击者</a:t>
              </a:r>
              <a:endParaRPr kumimoji="1" lang="zh-CN" altLang="en-US" sz="2400" b="1">
                <a:latin typeface="Times New Roman" pitchFamily="18" charset="0"/>
              </a:endParaRPr>
            </a:p>
          </p:txBody>
        </p:sp>
      </p:grpSp>
      <p:grpSp>
        <p:nvGrpSpPr>
          <p:cNvPr id="53253" name="Group 1055"/>
          <p:cNvGrpSpPr/>
          <p:nvPr/>
        </p:nvGrpSpPr>
        <p:grpSpPr bwMode="auto">
          <a:xfrm>
            <a:off x="6527800" y="3403600"/>
            <a:ext cx="2276475" cy="3084513"/>
            <a:chOff x="4176" y="1968"/>
            <a:chExt cx="1449" cy="1972"/>
          </a:xfrm>
        </p:grpSpPr>
        <p:pic>
          <p:nvPicPr>
            <p:cNvPr id="36909" name="Picture 10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6" y="1968"/>
              <a:ext cx="1449"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0" name="Text Box 1057"/>
            <p:cNvSpPr txBox="1">
              <a:spLocks noChangeArrowheads="1"/>
            </p:cNvSpPr>
            <p:nvPr/>
          </p:nvSpPr>
          <p:spPr bwMode="auto">
            <a:xfrm>
              <a:off x="4512" y="36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受害者</a:t>
              </a:r>
              <a:endParaRPr kumimoji="1" lang="zh-CN" altLang="en-US" sz="2400" b="1">
                <a:latin typeface="Times New Roman" pitchFamily="18" charset="0"/>
              </a:endParaRPr>
            </a:p>
          </p:txBody>
        </p:sp>
      </p:grpSp>
      <p:sp>
        <p:nvSpPr>
          <p:cNvPr id="53290" name="AutoShape 1060"/>
          <p:cNvSpPr>
            <a:spLocks noChangeArrowheads="1"/>
          </p:cNvSpPr>
          <p:nvPr/>
        </p:nvSpPr>
        <p:spPr bwMode="auto">
          <a:xfrm>
            <a:off x="7056438" y="1916113"/>
            <a:ext cx="1822450" cy="1187450"/>
          </a:xfrm>
          <a:prstGeom prst="cloudCallout">
            <a:avLst>
              <a:gd name="adj1" fmla="val -5083"/>
              <a:gd name="adj2" fmla="val 75639"/>
            </a:avLst>
          </a:prstGeom>
          <a:solidFill>
            <a:srgbClr val="FFFF00"/>
          </a:solidFill>
          <a:ln w="9525">
            <a:solidFill>
              <a:srgbClr val="FF3300"/>
            </a:solidFill>
            <a:round/>
          </a:ln>
        </p:spPr>
        <p:txBody>
          <a:bodyPr lIns="0" tIns="0" rIns="0" bIns="0"/>
          <a:lstStyle/>
          <a:p>
            <a:pPr algn="ctr"/>
            <a:r>
              <a:rPr kumimoji="1" lang="zh-CN" altLang="en-US" sz="2000" b="1">
                <a:solidFill>
                  <a:srgbClr val="FF3300"/>
                </a:solidFill>
                <a:latin typeface="Times New Roman" pitchFamily="18" charset="0"/>
              </a:rPr>
              <a:t>这么多需要处理？</a:t>
            </a:r>
            <a:endParaRPr kumimoji="1" lang="zh-CN" altLang="en-US" sz="2000" b="1">
              <a:solidFill>
                <a:srgbClr val="FF3300"/>
              </a:solidFill>
              <a:latin typeface="Times New Roman" pitchFamily="18" charset="0"/>
            </a:endParaRPr>
          </a:p>
        </p:txBody>
      </p:sp>
      <p:sp>
        <p:nvSpPr>
          <p:cNvPr id="53255" name="Text Box 1062"/>
          <p:cNvSpPr txBox="1">
            <a:spLocks noChangeArrowheads="1"/>
          </p:cNvSpPr>
          <p:nvPr/>
        </p:nvSpPr>
        <p:spPr bwMode="auto">
          <a:xfrm>
            <a:off x="2695575" y="5956300"/>
            <a:ext cx="369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不能建立正常的连接</a:t>
            </a:r>
            <a:endParaRPr kumimoji="1" lang="zh-CN" altLang="en-US" sz="2400" b="1">
              <a:latin typeface="Times New Roman" pitchFamily="18" charset="0"/>
            </a:endParaRPr>
          </a:p>
        </p:txBody>
      </p:sp>
      <p:grpSp>
        <p:nvGrpSpPr>
          <p:cNvPr id="4" name="组合 3"/>
          <p:cNvGrpSpPr/>
          <p:nvPr/>
        </p:nvGrpSpPr>
        <p:grpSpPr bwMode="auto">
          <a:xfrm>
            <a:off x="596900" y="4614863"/>
            <a:ext cx="1820863" cy="1863725"/>
            <a:chOff x="596900" y="4614863"/>
            <a:chExt cx="1820863" cy="1863625"/>
          </a:xfrm>
        </p:grpSpPr>
        <p:pic>
          <p:nvPicPr>
            <p:cNvPr id="36907" name="Picture 1075" descr="j03012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00" y="4614863"/>
              <a:ext cx="1820863"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7" name="Text Box 1076"/>
            <p:cNvSpPr txBox="1">
              <a:spLocks noChangeArrowheads="1"/>
            </p:cNvSpPr>
            <p:nvPr/>
          </p:nvSpPr>
          <p:spPr bwMode="auto">
            <a:xfrm>
              <a:off x="738188" y="6021313"/>
              <a:ext cx="1497012" cy="4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algn="ctr" eaLnBrk="1" hangingPunct="1">
                <a:spcBef>
                  <a:spcPct val="50000"/>
                </a:spcBef>
                <a:defRPr/>
              </a:pPr>
              <a:r>
                <a:rPr kumimoji="1" lang="zh-CN" altLang="en-US" sz="2400" b="1" smtClean="0">
                  <a:latin typeface="+mn-ea"/>
                  <a:ea typeface="+mn-ea"/>
                </a:rPr>
                <a:t>正常用户</a:t>
              </a:r>
              <a:endParaRPr kumimoji="1" lang="zh-CN" altLang="en-US" sz="2400" b="1" smtClean="0">
                <a:latin typeface="+mn-ea"/>
                <a:ea typeface="+mn-ea"/>
              </a:endParaRPr>
            </a:p>
          </p:txBody>
        </p:sp>
      </p:grpSp>
      <p:grpSp>
        <p:nvGrpSpPr>
          <p:cNvPr id="5" name="组合 4"/>
          <p:cNvGrpSpPr/>
          <p:nvPr/>
        </p:nvGrpSpPr>
        <p:grpSpPr bwMode="auto">
          <a:xfrm>
            <a:off x="2447925" y="4827588"/>
            <a:ext cx="3921125" cy="922337"/>
            <a:chOff x="2447925" y="4827588"/>
            <a:chExt cx="3921125" cy="922337"/>
          </a:xfrm>
        </p:grpSpPr>
        <p:grpSp>
          <p:nvGrpSpPr>
            <p:cNvPr id="36903" name="Group 1077"/>
            <p:cNvGrpSpPr/>
            <p:nvPr/>
          </p:nvGrpSpPr>
          <p:grpSpPr bwMode="auto">
            <a:xfrm>
              <a:off x="2447925" y="4897438"/>
              <a:ext cx="3921125" cy="709612"/>
              <a:chOff x="1488" y="1776"/>
              <a:chExt cx="2496" cy="528"/>
            </a:xfrm>
          </p:grpSpPr>
          <p:sp>
            <p:nvSpPr>
              <p:cNvPr id="36905" name="AutoShape 1078"/>
              <p:cNvSpPr>
                <a:spLocks noChangeArrowheads="1"/>
              </p:cNvSpPr>
              <p:nvPr/>
            </p:nvSpPr>
            <p:spPr bwMode="auto">
              <a:xfrm>
                <a:off x="1488" y="1776"/>
                <a:ext cx="2496" cy="528"/>
              </a:xfrm>
              <a:prstGeom prst="notchedRightArrow">
                <a:avLst>
                  <a:gd name="adj1" fmla="val 50000"/>
                  <a:gd name="adj2" fmla="val 118182"/>
                </a:avLst>
              </a:prstGeom>
              <a:solidFill>
                <a:srgbClr val="FF3300"/>
              </a:solidFill>
              <a:ln w="9525">
                <a:solidFill>
                  <a:schemeClr val="bg1"/>
                </a:solidFill>
                <a:miter lim="800000"/>
              </a:ln>
            </p:spPr>
            <p:txBody>
              <a:bodyPr wrap="none" anchor="ctr"/>
              <a:lstStyle/>
              <a:p>
                <a:endParaRPr lang="zh-CN" altLang="en-US"/>
              </a:p>
            </p:txBody>
          </p:sp>
          <p:sp>
            <p:nvSpPr>
              <p:cNvPr id="36906" name="Text Box 1079"/>
              <p:cNvSpPr txBox="1">
                <a:spLocks noChangeArrowheads="1"/>
              </p:cNvSpPr>
              <p:nvPr/>
            </p:nvSpPr>
            <p:spPr bwMode="auto">
              <a:xfrm>
                <a:off x="1825" y="1921"/>
                <a:ext cx="19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eaLnBrk="1" hangingPunct="1">
                  <a:spcBef>
                    <a:spcPct val="50000"/>
                  </a:spcBef>
                </a:pPr>
                <a:r>
                  <a:rPr kumimoji="1" lang="zh-CN" altLang="en-US" sz="1600" b="1">
                    <a:solidFill>
                      <a:schemeClr val="bg1"/>
                    </a:solidFill>
                    <a:latin typeface="Times New Roman" pitchFamily="18" charset="0"/>
                  </a:rPr>
                  <a:t>正常</a:t>
                </a:r>
                <a:r>
                  <a:rPr kumimoji="1" lang="en-US" altLang="zh-CN" sz="1600" b="1">
                    <a:solidFill>
                      <a:schemeClr val="bg1"/>
                    </a:solidFill>
                    <a:latin typeface="Times New Roman" pitchFamily="18" charset="0"/>
                  </a:rPr>
                  <a:t>tcp connect</a:t>
                </a:r>
                <a:endParaRPr kumimoji="1" lang="en-US" altLang="zh-CN" sz="1600" b="1">
                  <a:solidFill>
                    <a:schemeClr val="bg1"/>
                  </a:solidFill>
                  <a:latin typeface="Times New Roman" pitchFamily="18" charset="0"/>
                </a:endParaRPr>
              </a:p>
            </p:txBody>
          </p:sp>
        </p:grpSp>
        <p:sp>
          <p:nvSpPr>
            <p:cNvPr id="36904" name="AutoShape 1080"/>
            <p:cNvSpPr>
              <a:spLocks noChangeArrowheads="1"/>
            </p:cNvSpPr>
            <p:nvPr/>
          </p:nvSpPr>
          <p:spPr bwMode="auto">
            <a:xfrm>
              <a:off x="4586288" y="4827588"/>
              <a:ext cx="996950" cy="92233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3300"/>
            </a:solidFill>
            <a:ln w="9525">
              <a:solidFill>
                <a:srgbClr val="000000"/>
              </a:solidFill>
              <a:miter lim="800000"/>
            </a:ln>
          </p:spPr>
          <p:txBody>
            <a:bodyPr wrap="none" anchor="ctr"/>
            <a:lstStyle/>
            <a:p>
              <a:endParaRPr lang="zh-CN" altLang="en-US"/>
            </a:p>
          </p:txBody>
        </p:sp>
      </p:grpSp>
      <p:grpSp>
        <p:nvGrpSpPr>
          <p:cNvPr id="6" name="Group 1081"/>
          <p:cNvGrpSpPr/>
          <p:nvPr/>
        </p:nvGrpSpPr>
        <p:grpSpPr bwMode="auto">
          <a:xfrm>
            <a:off x="3733800" y="3124200"/>
            <a:ext cx="1465263" cy="404813"/>
            <a:chOff x="1920" y="2160"/>
            <a:chExt cx="923" cy="255"/>
          </a:xfrm>
        </p:grpSpPr>
        <p:sp>
          <p:nvSpPr>
            <p:cNvPr id="36901" name="Freeform 1082"/>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902" name="Text Box 1083"/>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000"/>
                <a:t>SYN/ACK</a:t>
              </a:r>
              <a:endParaRPr lang="nl-NL" altLang="zh-CN" sz="2400"/>
            </a:p>
          </p:txBody>
        </p:sp>
      </p:grpSp>
      <p:grpSp>
        <p:nvGrpSpPr>
          <p:cNvPr id="7" name="Group 1084"/>
          <p:cNvGrpSpPr/>
          <p:nvPr/>
        </p:nvGrpSpPr>
        <p:grpSpPr bwMode="auto">
          <a:xfrm>
            <a:off x="3581400" y="3276600"/>
            <a:ext cx="1465263" cy="404813"/>
            <a:chOff x="1920" y="2160"/>
            <a:chExt cx="923" cy="255"/>
          </a:xfrm>
        </p:grpSpPr>
        <p:sp>
          <p:nvSpPr>
            <p:cNvPr id="36899" name="Freeform 1085"/>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900" name="Text Box 1086"/>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000"/>
                <a:t>SYN/ACK</a:t>
              </a:r>
              <a:endParaRPr lang="nl-NL" altLang="zh-CN" sz="2400"/>
            </a:p>
          </p:txBody>
        </p:sp>
      </p:grpSp>
      <p:grpSp>
        <p:nvGrpSpPr>
          <p:cNvPr id="8" name="Group 1087"/>
          <p:cNvGrpSpPr/>
          <p:nvPr/>
        </p:nvGrpSpPr>
        <p:grpSpPr bwMode="auto">
          <a:xfrm>
            <a:off x="3429000" y="3429000"/>
            <a:ext cx="1465263" cy="404813"/>
            <a:chOff x="1920" y="2160"/>
            <a:chExt cx="923" cy="255"/>
          </a:xfrm>
        </p:grpSpPr>
        <p:sp>
          <p:nvSpPr>
            <p:cNvPr id="36897" name="Freeform 1088"/>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8" name="Text Box 1089"/>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000"/>
                <a:t>SYN/ACK</a:t>
              </a:r>
              <a:endParaRPr lang="nl-NL" altLang="zh-CN" sz="2400"/>
            </a:p>
          </p:txBody>
        </p:sp>
      </p:grpSp>
      <p:grpSp>
        <p:nvGrpSpPr>
          <p:cNvPr id="9" name="Group 1090"/>
          <p:cNvGrpSpPr/>
          <p:nvPr/>
        </p:nvGrpSpPr>
        <p:grpSpPr bwMode="auto">
          <a:xfrm>
            <a:off x="3962400" y="2057400"/>
            <a:ext cx="1465263" cy="411163"/>
            <a:chOff x="1525" y="1757"/>
            <a:chExt cx="923" cy="259"/>
          </a:xfrm>
        </p:grpSpPr>
        <p:sp>
          <p:nvSpPr>
            <p:cNvPr id="36895" name="Freeform 1091"/>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6" name="Text Box 1092"/>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000"/>
                <a:t>SYN</a:t>
              </a:r>
              <a:endParaRPr lang="nl-NL" altLang="zh-CN" sz="2400"/>
            </a:p>
          </p:txBody>
        </p:sp>
      </p:grpSp>
      <p:grpSp>
        <p:nvGrpSpPr>
          <p:cNvPr id="10" name="Group 1093"/>
          <p:cNvGrpSpPr/>
          <p:nvPr/>
        </p:nvGrpSpPr>
        <p:grpSpPr bwMode="auto">
          <a:xfrm>
            <a:off x="3733800" y="2209800"/>
            <a:ext cx="1465263" cy="411163"/>
            <a:chOff x="1525" y="1757"/>
            <a:chExt cx="923" cy="259"/>
          </a:xfrm>
        </p:grpSpPr>
        <p:sp>
          <p:nvSpPr>
            <p:cNvPr id="36893" name="Freeform 1094"/>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4" name="Text Box 1095"/>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000"/>
                <a:t>SYN</a:t>
              </a:r>
              <a:endParaRPr lang="nl-NL" altLang="zh-CN" sz="2400"/>
            </a:p>
          </p:txBody>
        </p:sp>
      </p:grpSp>
      <p:grpSp>
        <p:nvGrpSpPr>
          <p:cNvPr id="11" name="Group 1096"/>
          <p:cNvGrpSpPr/>
          <p:nvPr/>
        </p:nvGrpSpPr>
        <p:grpSpPr bwMode="auto">
          <a:xfrm>
            <a:off x="3505200" y="2362200"/>
            <a:ext cx="1465263" cy="411163"/>
            <a:chOff x="1525" y="1757"/>
            <a:chExt cx="923" cy="259"/>
          </a:xfrm>
        </p:grpSpPr>
        <p:sp>
          <p:nvSpPr>
            <p:cNvPr id="36891" name="Freeform 1097"/>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2" name="Text Box 1098"/>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000"/>
                <a:t>SYN</a:t>
              </a:r>
              <a:endParaRPr lang="nl-NL" altLang="zh-CN" sz="2400"/>
            </a:p>
          </p:txBody>
        </p:sp>
      </p:grpSp>
      <p:grpSp>
        <p:nvGrpSpPr>
          <p:cNvPr id="12" name="Group 1099"/>
          <p:cNvGrpSpPr/>
          <p:nvPr/>
        </p:nvGrpSpPr>
        <p:grpSpPr bwMode="auto">
          <a:xfrm>
            <a:off x="3276600" y="2514600"/>
            <a:ext cx="1465263" cy="411163"/>
            <a:chOff x="1525" y="1757"/>
            <a:chExt cx="923" cy="259"/>
          </a:xfrm>
        </p:grpSpPr>
        <p:sp>
          <p:nvSpPr>
            <p:cNvPr id="36889" name="Freeform 1100"/>
            <p:cNvSpPr/>
            <p:nvPr/>
          </p:nvSpPr>
          <p:spPr bwMode="auto">
            <a:xfrm>
              <a:off x="1525" y="1761"/>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90" name="Text Box 1101"/>
            <p:cNvSpPr txBox="1">
              <a:spLocks noChangeArrowheads="1"/>
            </p:cNvSpPr>
            <p:nvPr/>
          </p:nvSpPr>
          <p:spPr bwMode="auto">
            <a:xfrm>
              <a:off x="1574" y="175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000">
                  <a:solidFill>
                    <a:srgbClr val="FF0000"/>
                  </a:solidFill>
                </a:rPr>
                <a:t>SYN</a:t>
              </a:r>
              <a:endParaRPr lang="nl-NL" altLang="zh-CN" sz="2400">
                <a:solidFill>
                  <a:srgbClr val="FF0000"/>
                </a:solidFill>
              </a:endParaRPr>
            </a:p>
          </p:txBody>
        </p:sp>
      </p:grpSp>
      <p:grpSp>
        <p:nvGrpSpPr>
          <p:cNvPr id="13" name="Group 1102"/>
          <p:cNvGrpSpPr/>
          <p:nvPr/>
        </p:nvGrpSpPr>
        <p:grpSpPr bwMode="auto">
          <a:xfrm>
            <a:off x="3276600" y="3581400"/>
            <a:ext cx="1465263" cy="404813"/>
            <a:chOff x="1920" y="2160"/>
            <a:chExt cx="923" cy="255"/>
          </a:xfrm>
        </p:grpSpPr>
        <p:sp>
          <p:nvSpPr>
            <p:cNvPr id="36887" name="Freeform 1103"/>
            <p:cNvSpPr/>
            <p:nvPr/>
          </p:nvSpPr>
          <p:spPr bwMode="auto">
            <a:xfrm rot="10800000">
              <a:off x="1920" y="2160"/>
              <a:ext cx="923" cy="255"/>
            </a:xfrm>
            <a:custGeom>
              <a:avLst/>
              <a:gdLst>
                <a:gd name="T0" fmla="*/ 0 w 2726"/>
                <a:gd name="T1" fmla="*/ 0 h 787"/>
                <a:gd name="T2" fmla="*/ 0 w 2726"/>
                <a:gd name="T3" fmla="*/ 0 h 787"/>
                <a:gd name="T4" fmla="*/ 0 w 2726"/>
                <a:gd name="T5" fmla="*/ 0 h 787"/>
                <a:gd name="T6" fmla="*/ 0 w 2726"/>
                <a:gd name="T7" fmla="*/ 0 h 787"/>
                <a:gd name="T8" fmla="*/ 0 w 2726"/>
                <a:gd name="T9" fmla="*/ 0 h 787"/>
                <a:gd name="T10" fmla="*/ 0 w 2726"/>
                <a:gd name="T11" fmla="*/ 0 h 787"/>
                <a:gd name="T12" fmla="*/ 0 w 2726"/>
                <a:gd name="T13" fmla="*/ 0 h 787"/>
                <a:gd name="T14" fmla="*/ 0 w 2726"/>
                <a:gd name="T15" fmla="*/ 0 h 787"/>
                <a:gd name="T16" fmla="*/ 0 60000 65536"/>
                <a:gd name="T17" fmla="*/ 0 60000 65536"/>
                <a:gd name="T18" fmla="*/ 0 60000 65536"/>
                <a:gd name="T19" fmla="*/ 0 60000 65536"/>
                <a:gd name="T20" fmla="*/ 0 60000 65536"/>
                <a:gd name="T21" fmla="*/ 0 60000 65536"/>
                <a:gd name="T22" fmla="*/ 0 60000 65536"/>
                <a:gd name="T23" fmla="*/ 0 60000 65536"/>
                <a:gd name="T24" fmla="*/ 0 w 2726"/>
                <a:gd name="T25" fmla="*/ 0 h 787"/>
                <a:gd name="T26" fmla="*/ 2726 w 2726"/>
                <a:gd name="T27" fmla="*/ 787 h 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6" h="787">
                  <a:moveTo>
                    <a:pt x="0" y="127"/>
                  </a:moveTo>
                  <a:lnTo>
                    <a:pt x="2293" y="127"/>
                  </a:lnTo>
                  <a:lnTo>
                    <a:pt x="2293" y="0"/>
                  </a:lnTo>
                  <a:lnTo>
                    <a:pt x="2726" y="406"/>
                  </a:lnTo>
                  <a:lnTo>
                    <a:pt x="2293" y="787"/>
                  </a:lnTo>
                  <a:lnTo>
                    <a:pt x="2293" y="659"/>
                  </a:lnTo>
                  <a:lnTo>
                    <a:pt x="0" y="659"/>
                  </a:lnTo>
                  <a:lnTo>
                    <a:pt x="0" y="127"/>
                  </a:lnTo>
                  <a:close/>
                </a:path>
              </a:pathLst>
            </a:custGeom>
            <a:solidFill>
              <a:srgbClr val="FFFFFF"/>
            </a:solidFill>
            <a:ln w="50800">
              <a:solidFill>
                <a:srgbClr val="C0C0C0"/>
              </a:solidFill>
              <a:round/>
            </a:ln>
          </p:spPr>
          <p:txBody>
            <a:bodyPr/>
            <a:lstStyle/>
            <a:p>
              <a:endParaRPr lang="zh-CN" altLang="en-US"/>
            </a:p>
          </p:txBody>
        </p:sp>
        <p:sp>
          <p:nvSpPr>
            <p:cNvPr id="36888" name="Text Box 1104"/>
            <p:cNvSpPr txBox="1">
              <a:spLocks noChangeArrowheads="1"/>
            </p:cNvSpPr>
            <p:nvPr/>
          </p:nvSpPr>
          <p:spPr bwMode="auto">
            <a:xfrm>
              <a:off x="2016" y="2160"/>
              <a:ext cx="8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000">
                  <a:solidFill>
                    <a:srgbClr val="FF0000"/>
                  </a:solidFill>
                </a:rPr>
                <a:t>SYN/ACK</a:t>
              </a:r>
              <a:endParaRPr lang="nl-NL" altLang="zh-CN" sz="2400">
                <a:solidFill>
                  <a:srgbClr val="FF0000"/>
                </a:solidFill>
              </a:endParaRPr>
            </a:p>
          </p:txBody>
        </p:sp>
      </p:grpSp>
      <p:grpSp>
        <p:nvGrpSpPr>
          <p:cNvPr id="14" name="Group 1106"/>
          <p:cNvGrpSpPr/>
          <p:nvPr/>
        </p:nvGrpSpPr>
        <p:grpSpPr bwMode="auto">
          <a:xfrm>
            <a:off x="4800600" y="2362200"/>
            <a:ext cx="741363" cy="801688"/>
            <a:chOff x="3014" y="720"/>
            <a:chExt cx="467" cy="505"/>
          </a:xfrm>
        </p:grpSpPr>
        <p:sp>
          <p:nvSpPr>
            <p:cNvPr id="36884" name="Text Box 1107"/>
            <p:cNvSpPr txBox="1">
              <a:spLocks noChangeArrowheads="1"/>
            </p:cNvSpPr>
            <p:nvPr/>
          </p:nvSpPr>
          <p:spPr bwMode="auto">
            <a:xfrm>
              <a:off x="3014" y="93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400"/>
                <a:t>.</a:t>
              </a:r>
              <a:endParaRPr lang="nl-NL" altLang="zh-CN" sz="2400"/>
            </a:p>
          </p:txBody>
        </p:sp>
        <p:sp>
          <p:nvSpPr>
            <p:cNvPr id="36885" name="Text Box 1108"/>
            <p:cNvSpPr txBox="1">
              <a:spLocks noChangeArrowheads="1"/>
            </p:cNvSpPr>
            <p:nvPr/>
          </p:nvSpPr>
          <p:spPr bwMode="auto">
            <a:xfrm>
              <a:off x="3168" y="816"/>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400"/>
                <a:t>.</a:t>
              </a:r>
              <a:endParaRPr lang="nl-NL" altLang="zh-CN" sz="2400"/>
            </a:p>
          </p:txBody>
        </p:sp>
        <p:sp>
          <p:nvSpPr>
            <p:cNvPr id="36886" name="Text Box 1109"/>
            <p:cNvSpPr txBox="1">
              <a:spLocks noChangeArrowheads="1"/>
            </p:cNvSpPr>
            <p:nvPr/>
          </p:nvSpPr>
          <p:spPr bwMode="auto">
            <a:xfrm>
              <a:off x="3312" y="72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80604020202020204" pitchFamily="34" charset="0"/>
                  <a:ea typeface="宋体" pitchFamily="2" charset="-122"/>
                </a:defRPr>
              </a:lvl1pPr>
              <a:lvl2pPr marL="742950" indent="-285750" defTabSz="762000" eaLnBrk="0" hangingPunct="0">
                <a:defRPr>
                  <a:solidFill>
                    <a:schemeClr val="tx1"/>
                  </a:solidFill>
                  <a:latin typeface="Arial" panose="02080604020202020204" pitchFamily="34" charset="0"/>
                  <a:ea typeface="宋体" pitchFamily="2" charset="-122"/>
                </a:defRPr>
              </a:lvl2pPr>
              <a:lvl3pPr marL="1143000" indent="-228600" defTabSz="762000" eaLnBrk="0" hangingPunct="0">
                <a:defRPr>
                  <a:solidFill>
                    <a:schemeClr val="tx1"/>
                  </a:solidFill>
                  <a:latin typeface="Arial" panose="02080604020202020204" pitchFamily="34" charset="0"/>
                  <a:ea typeface="宋体" pitchFamily="2" charset="-122"/>
                </a:defRPr>
              </a:lvl3pPr>
              <a:lvl4pPr marL="1600200" indent="-228600" defTabSz="762000" eaLnBrk="0" hangingPunct="0">
                <a:defRPr>
                  <a:solidFill>
                    <a:schemeClr val="tx1"/>
                  </a:solidFill>
                  <a:latin typeface="Arial" panose="02080604020202020204" pitchFamily="34" charset="0"/>
                  <a:ea typeface="宋体" pitchFamily="2" charset="-122"/>
                </a:defRPr>
              </a:lvl4pPr>
              <a:lvl5pPr marL="2057400" indent="-228600" defTabSz="762000" eaLnBrk="0" hangingPunct="0">
                <a:defRPr>
                  <a:solidFill>
                    <a:schemeClr val="tx1"/>
                  </a:solidFill>
                  <a:latin typeface="Arial" panose="02080604020202020204"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r>
                <a:rPr lang="nl-NL" altLang="zh-CN" sz="2400"/>
                <a:t>.</a:t>
              </a:r>
              <a:endParaRPr lang="nl-NL" altLang="zh-CN" sz="2400"/>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fade">
                                      <p:cBhvr>
                                        <p:cTn id="7" dur="500"/>
                                        <p:tgtEl>
                                          <p:spTgt spid="5325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3252"/>
                                        </p:tgtEl>
                                        <p:attrNameLst>
                                          <p:attrName>style.visibility</p:attrName>
                                        </p:attrNameLst>
                                      </p:cBhvr>
                                      <p:to>
                                        <p:strVal val="visible"/>
                                      </p:to>
                                    </p:set>
                                    <p:anim calcmode="lin" valueType="num">
                                      <p:cBhvr additive="base">
                                        <p:cTn id="11" dur="500" fill="hold"/>
                                        <p:tgtEl>
                                          <p:spTgt spid="53252"/>
                                        </p:tgtEl>
                                        <p:attrNameLst>
                                          <p:attrName>ppt_x</p:attrName>
                                        </p:attrNameLst>
                                      </p:cBhvr>
                                      <p:tavLst>
                                        <p:tav tm="0">
                                          <p:val>
                                            <p:strVal val="#ppt_x"/>
                                          </p:val>
                                        </p:tav>
                                        <p:tav tm="100000">
                                          <p:val>
                                            <p:strVal val="#ppt_x"/>
                                          </p:val>
                                        </p:tav>
                                      </p:tavLst>
                                    </p:anim>
                                    <p:anim calcmode="lin" valueType="num">
                                      <p:cBhvr additive="base">
                                        <p:cTn id="12" dur="500" fill="hold"/>
                                        <p:tgtEl>
                                          <p:spTgt spid="5325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2"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1+#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0-#ppt_w/2"/>
                                          </p:val>
                                        </p:tav>
                                        <p:tav tm="100000">
                                          <p:val>
                                            <p:strVal val="#ppt_x"/>
                                          </p:val>
                                        </p:tav>
                                      </p:tavLst>
                                    </p:anim>
                                    <p:anim calcmode="lin" valueType="num">
                                      <p:cBhvr additive="base">
                                        <p:cTn id="57" dur="500" fill="hold"/>
                                        <p:tgtEl>
                                          <p:spTgt spid="14"/>
                                        </p:tgtEl>
                                        <p:attrNameLst>
                                          <p:attrName>ppt_y</p:attrName>
                                        </p:attrNameLst>
                                      </p:cBhvr>
                                      <p:tavLst>
                                        <p:tav tm="0">
                                          <p:val>
                                            <p:strVal val="#ppt_y"/>
                                          </p:val>
                                        </p:tav>
                                        <p:tav tm="100000">
                                          <p:val>
                                            <p:strVal val="#ppt_y"/>
                                          </p:val>
                                        </p:tav>
                                      </p:tavLst>
                                    </p:anim>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53290"/>
                                        </p:tgtEl>
                                        <p:attrNameLst>
                                          <p:attrName>style.visibility</p:attrName>
                                        </p:attrNameLst>
                                      </p:cBhvr>
                                      <p:to>
                                        <p:strVal val="visible"/>
                                      </p:to>
                                    </p:set>
                                    <p:animEffect transition="in" filter="fade">
                                      <p:cBhvr>
                                        <p:cTn id="61" dur="1000"/>
                                        <p:tgtEl>
                                          <p:spTgt spid="53290"/>
                                        </p:tgtEl>
                                      </p:cBhvr>
                                    </p:animEffect>
                                    <p:anim calcmode="lin" valueType="num">
                                      <p:cBhvr>
                                        <p:cTn id="62" dur="1000" fill="hold"/>
                                        <p:tgtEl>
                                          <p:spTgt spid="53290"/>
                                        </p:tgtEl>
                                        <p:attrNameLst>
                                          <p:attrName>ppt_x</p:attrName>
                                        </p:attrNameLst>
                                      </p:cBhvr>
                                      <p:tavLst>
                                        <p:tav tm="0">
                                          <p:val>
                                            <p:strVal val="#ppt_x"/>
                                          </p:val>
                                        </p:tav>
                                        <p:tav tm="100000">
                                          <p:val>
                                            <p:strVal val="#ppt_x"/>
                                          </p:val>
                                        </p:tav>
                                      </p:tavLst>
                                    </p:anim>
                                    <p:anim calcmode="lin" valueType="num">
                                      <p:cBhvr>
                                        <p:cTn id="63" dur="1000" fill="hold"/>
                                        <p:tgtEl>
                                          <p:spTgt spid="53290"/>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10" presetClass="entr" presetSubtype="0"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par>
                          <p:cTn id="68" fill="hold">
                            <p:stCondLst>
                              <p:cond delay="7000"/>
                            </p:stCondLst>
                            <p:childTnLst>
                              <p:par>
                                <p:cTn id="69" presetID="2" presetClass="entr" presetSubtype="4"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53255"/>
                                        </p:tgtEl>
                                        <p:attrNameLst>
                                          <p:attrName>style.visibility</p:attrName>
                                        </p:attrNameLst>
                                      </p:cBhvr>
                                      <p:to>
                                        <p:strVal val="visible"/>
                                      </p:to>
                                    </p:set>
                                    <p:animEffect transition="in" filter="fade">
                                      <p:cBhvr>
                                        <p:cTn id="76"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0" grpId="0" animBg="1"/>
      <p:bldP spid="532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normAutofit fontScale="92500" lnSpcReduction="10000"/>
          </a:bodyPr>
          <a:lstStyle/>
          <a:p>
            <a:r>
              <a:rPr lang="zh-CN" altLang="en-US" smtClean="0"/>
              <a:t>对于网络</a:t>
            </a:r>
            <a:endParaRPr lang="zh-CN" altLang="en-US" smtClean="0"/>
          </a:p>
          <a:p>
            <a:pPr lvl="1"/>
            <a:r>
              <a:rPr lang="zh-CN" altLang="en-US" smtClean="0"/>
              <a:t>路由器和防火墙配置得当，可以减少受</a:t>
            </a:r>
            <a:r>
              <a:rPr lang="en-US" altLang="zh-CN" smtClean="0"/>
              <a:t>DoS</a:t>
            </a:r>
            <a:r>
              <a:rPr lang="zh-CN" altLang="en-US" smtClean="0"/>
              <a:t>攻击的危险</a:t>
            </a:r>
            <a:endParaRPr lang="zh-CN" altLang="en-US" smtClean="0"/>
          </a:p>
          <a:p>
            <a:pPr lvl="1"/>
            <a:r>
              <a:rPr lang="zh-CN" altLang="en-US" smtClean="0"/>
              <a:t>入侵检测系统，检测异常行为</a:t>
            </a:r>
            <a:endParaRPr lang="zh-CN" altLang="en-US" smtClean="0"/>
          </a:p>
          <a:p>
            <a:r>
              <a:rPr lang="zh-CN" altLang="en-US" smtClean="0"/>
              <a:t>对于系统</a:t>
            </a:r>
            <a:endParaRPr lang="zh-CN" altLang="en-US" smtClean="0"/>
          </a:p>
          <a:p>
            <a:pPr lvl="1"/>
            <a:r>
              <a:rPr lang="zh-CN" altLang="en-US" smtClean="0"/>
              <a:t>升级系统内核，打上必要的补丁，特别是一些简单的</a:t>
            </a:r>
            <a:r>
              <a:rPr lang="en-US" altLang="zh-CN" smtClean="0"/>
              <a:t>DoS</a:t>
            </a:r>
            <a:r>
              <a:rPr lang="zh-CN" altLang="en-US" smtClean="0"/>
              <a:t>攻击，例如</a:t>
            </a:r>
            <a:r>
              <a:rPr lang="en-US" altLang="zh-CN" smtClean="0"/>
              <a:t>land</a:t>
            </a:r>
            <a:r>
              <a:rPr lang="zh-CN" altLang="en-US" smtClean="0"/>
              <a:t>、</a:t>
            </a:r>
            <a:r>
              <a:rPr lang="en-US" altLang="zh-CN" smtClean="0"/>
              <a:t>teardrop</a:t>
            </a:r>
            <a:r>
              <a:rPr lang="zh-CN" altLang="en-US" smtClean="0"/>
              <a:t>、</a:t>
            </a:r>
            <a:r>
              <a:rPr lang="en-US" altLang="zh-CN" smtClean="0"/>
              <a:t>smurf</a:t>
            </a:r>
            <a:r>
              <a:rPr lang="zh-CN" altLang="en-US" smtClean="0"/>
              <a:t>等</a:t>
            </a:r>
            <a:endParaRPr lang="en-US" altLang="zh-CN" smtClean="0"/>
          </a:p>
          <a:p>
            <a:pPr lvl="1"/>
            <a:r>
              <a:rPr lang="zh-CN" altLang="en-US" smtClean="0"/>
              <a:t>关掉不必要的服务和网络组件</a:t>
            </a:r>
            <a:endParaRPr lang="zh-CN" altLang="en-US" smtClean="0"/>
          </a:p>
          <a:p>
            <a:pPr lvl="1"/>
            <a:r>
              <a:rPr lang="zh-CN" altLang="en-US" smtClean="0"/>
              <a:t>如果有配额功能的话，正确地设置这些配额</a:t>
            </a:r>
            <a:endParaRPr lang="zh-CN" altLang="en-US" smtClean="0"/>
          </a:p>
          <a:p>
            <a:pPr lvl="1"/>
            <a:r>
              <a:rPr lang="zh-CN" altLang="en-US" smtClean="0"/>
              <a:t>监视系统的运行，避免降低到基线以下</a:t>
            </a:r>
            <a:endParaRPr lang="zh-CN" altLang="en-US" smtClean="0"/>
          </a:p>
          <a:p>
            <a:pPr lvl="1"/>
            <a:r>
              <a:rPr lang="zh-CN" altLang="en-US" smtClean="0"/>
              <a:t>检测系统配置信息的变化情况</a:t>
            </a:r>
            <a:endParaRPr lang="zh-CN" altLang="en-US" smtClean="0"/>
          </a:p>
          <a:p>
            <a:r>
              <a:rPr lang="zh-CN" altLang="en-US" smtClean="0"/>
              <a:t>保证物理安全</a:t>
            </a:r>
            <a:endParaRPr lang="zh-CN" altLang="en-US" smtClean="0"/>
          </a:p>
          <a:p>
            <a:r>
              <a:rPr lang="zh-CN" altLang="en-US" smtClean="0"/>
              <a:t>建立备份和恢复机制</a:t>
            </a:r>
            <a:endParaRPr lang="zh-CN" altLang="en-US"/>
          </a:p>
        </p:txBody>
      </p:sp>
      <p:sp>
        <p:nvSpPr>
          <p:cNvPr id="290818" name="Rectangle 2"/>
          <p:cNvSpPr>
            <a:spLocks noGrp="1" noChangeArrowheads="1"/>
          </p:cNvSpPr>
          <p:nvPr>
            <p:ph type="title"/>
          </p:nvPr>
        </p:nvSpPr>
        <p:spPr/>
        <p:txBody>
          <a:bodyPr/>
          <a:lstStyle/>
          <a:p>
            <a:r>
              <a:rPr lang="en-US" altLang="zh-CN" dirty="0" err="1" smtClean="0"/>
              <a:t>DoS</a:t>
            </a:r>
            <a:r>
              <a:rPr lang="zh-CN" altLang="en-US" dirty="0" smtClean="0"/>
              <a:t>防御策略</a:t>
            </a:r>
            <a:endParaRPr lang="en-US" altLang="zh-CN" dirty="0"/>
          </a:p>
        </p:txBody>
      </p:sp>
    </p:spTree>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r>
              <a:rPr lang="zh-CN" altLang="en-US" smtClean="0"/>
              <a:t>内忧外患</a:t>
            </a:r>
            <a:endParaRPr lang="en-US" altLang="zh-CN" smtClean="0"/>
          </a:p>
          <a:p>
            <a:pPr lvl="1"/>
            <a:r>
              <a:rPr lang="zh-CN" altLang="en-US" smtClean="0"/>
              <a:t>内因：信息系统复杂性</a:t>
            </a:r>
            <a:endParaRPr lang="en-US" altLang="zh-CN" smtClean="0"/>
          </a:p>
          <a:p>
            <a:pPr lvl="2"/>
            <a:r>
              <a:rPr lang="zh-CN" altLang="en-US" smtClean="0"/>
              <a:t>过程复杂</a:t>
            </a:r>
            <a:endParaRPr lang="en-US" altLang="zh-CN" smtClean="0"/>
          </a:p>
          <a:p>
            <a:pPr lvl="2"/>
            <a:r>
              <a:rPr lang="zh-CN" altLang="en-US" smtClean="0"/>
              <a:t>结构复杂</a:t>
            </a:r>
            <a:endParaRPr lang="en-US" altLang="zh-CN" smtClean="0"/>
          </a:p>
          <a:p>
            <a:pPr lvl="2"/>
            <a:r>
              <a:rPr lang="zh-CN" altLang="en-US" smtClean="0"/>
              <a:t>应用复杂</a:t>
            </a:r>
            <a:endParaRPr lang="zh-CN" altLang="en-US" smtClean="0"/>
          </a:p>
          <a:p>
            <a:pPr lvl="1"/>
            <a:r>
              <a:rPr lang="zh-CN" altLang="en-US" smtClean="0"/>
              <a:t>外因：威胁与破坏</a:t>
            </a:r>
            <a:endParaRPr lang="en-US" altLang="zh-CN" smtClean="0"/>
          </a:p>
          <a:p>
            <a:pPr lvl="2"/>
            <a:r>
              <a:rPr lang="zh-CN" altLang="en-US" smtClean="0"/>
              <a:t>人为，虎视眈眈</a:t>
            </a:r>
            <a:endParaRPr lang="en-US" altLang="zh-CN" smtClean="0"/>
          </a:p>
          <a:p>
            <a:pPr lvl="2"/>
            <a:r>
              <a:rPr lang="zh-CN" altLang="en-US" smtClean="0"/>
              <a:t>环境，恶劣</a:t>
            </a:r>
            <a:endParaRPr lang="en-US" altLang="zh-CN" smtClean="0"/>
          </a:p>
        </p:txBody>
      </p:sp>
      <p:sp>
        <p:nvSpPr>
          <p:cNvPr id="48131" name="标题 3"/>
          <p:cNvSpPr>
            <a:spLocks noGrp="1"/>
          </p:cNvSpPr>
          <p:nvPr>
            <p:ph type="title"/>
          </p:nvPr>
        </p:nvSpPr>
        <p:spPr/>
        <p:txBody>
          <a:bodyPr/>
          <a:lstStyle/>
          <a:p>
            <a:r>
              <a:rPr lang="zh-CN" altLang="en-US" smtClean="0"/>
              <a:t>信息安全问题产生根源</a:t>
            </a:r>
            <a:endParaRPr lang="zh-CN" altLang="en-US" smtClean="0"/>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入侵并控制若干存在安全漏洞的计算机（作为</a:t>
            </a:r>
            <a:r>
              <a:rPr lang="zh-CN" altLang="en-US" dirty="0" smtClean="0"/>
              <a:t>傀儡</a:t>
            </a:r>
            <a:r>
              <a:rPr lang="zh-CN" altLang="en-US" dirty="0"/>
              <a:t>或肉鸡</a:t>
            </a:r>
            <a:r>
              <a:rPr lang="zh-CN" altLang="en-US" dirty="0" smtClean="0"/>
              <a:t>）</a:t>
            </a:r>
            <a:r>
              <a:rPr lang="zh-CN" altLang="en-US" dirty="0"/>
              <a:t>联合起来作为攻击平台</a:t>
            </a:r>
            <a:r>
              <a:rPr lang="en-US" altLang="zh-CN" dirty="0"/>
              <a:t>——</a:t>
            </a:r>
            <a:r>
              <a:rPr lang="zh-CN" altLang="en-US" dirty="0"/>
              <a:t>僵尸网络</a:t>
            </a:r>
            <a:endParaRPr lang="en-US" altLang="zh-CN" dirty="0"/>
          </a:p>
          <a:p>
            <a:r>
              <a:rPr lang="zh-CN" altLang="en-US" dirty="0" smtClean="0"/>
              <a:t>借助客户</a:t>
            </a:r>
            <a:r>
              <a:rPr lang="en-US" altLang="zh-CN" dirty="0"/>
              <a:t>/</a:t>
            </a:r>
            <a:r>
              <a:rPr lang="zh-CN" altLang="en-US" dirty="0"/>
              <a:t>服务器</a:t>
            </a:r>
            <a:r>
              <a:rPr lang="zh-CN" altLang="en-US" dirty="0" smtClean="0"/>
              <a:t>技术</a:t>
            </a:r>
            <a:endParaRPr lang="en-US" altLang="zh-CN" dirty="0" smtClean="0"/>
          </a:p>
          <a:p>
            <a:pPr lvl="1"/>
            <a:r>
              <a:rPr lang="zh-CN" altLang="en-US" dirty="0" smtClean="0"/>
              <a:t>通过主</a:t>
            </a:r>
            <a:r>
              <a:rPr lang="zh-CN" altLang="en-US" dirty="0"/>
              <a:t>控</a:t>
            </a:r>
            <a:r>
              <a:rPr lang="zh-CN" altLang="en-US" dirty="0" smtClean="0"/>
              <a:t>程序与代理程序通讯，发送攻击指令，操纵傀儡</a:t>
            </a:r>
            <a:r>
              <a:rPr lang="zh-CN" altLang="en-US" dirty="0"/>
              <a:t>主机同时对一个或多个目标</a:t>
            </a:r>
            <a:r>
              <a:rPr lang="zh-CN" altLang="en-US" dirty="0" smtClean="0"/>
              <a:t>发动</a:t>
            </a:r>
            <a:r>
              <a:rPr lang="en-US" altLang="zh-CN" dirty="0" err="1" smtClean="0"/>
              <a:t>DoS</a:t>
            </a:r>
            <a:r>
              <a:rPr lang="zh-CN" altLang="en-US" dirty="0" smtClean="0"/>
              <a:t>攻击。</a:t>
            </a:r>
            <a:endParaRPr lang="en-US" altLang="zh-CN" dirty="0" smtClean="0"/>
          </a:p>
          <a:p>
            <a:r>
              <a:rPr lang="zh-CN" altLang="en-US" dirty="0" smtClean="0"/>
              <a:t>主</a:t>
            </a:r>
            <a:r>
              <a:rPr lang="zh-CN" altLang="en-US" dirty="0"/>
              <a:t>控程序能在几秒钟内激活</a:t>
            </a:r>
            <a:r>
              <a:rPr lang="zh-CN" altLang="en-US" dirty="0" smtClean="0"/>
              <a:t>成百上千个代理</a:t>
            </a:r>
            <a:r>
              <a:rPr lang="zh-CN" altLang="en-US" dirty="0"/>
              <a:t>程序的运行</a:t>
            </a:r>
            <a:r>
              <a:rPr lang="zh-CN" altLang="en-US" dirty="0" smtClean="0"/>
              <a:t>。成倍</a:t>
            </a:r>
            <a:r>
              <a:rPr lang="zh-CN" altLang="en-US" dirty="0"/>
              <a:t>地提高拒绝服务攻击的威力</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DDOS</a:t>
            </a:r>
            <a:r>
              <a:rPr lang="zh-CN" altLang="en-US" dirty="0" smtClean="0"/>
              <a:t>定义</a:t>
            </a:r>
            <a:endParaRPr lang="zh-CN" altLang="en-US" dirty="0"/>
          </a:p>
        </p:txBody>
      </p:sp>
    </p:spTree>
  </p:cSld>
  <p:clrMapOvr>
    <a:masterClrMapping/>
  </p:clrMapOvr>
  <p:transition spd="slow">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a:bodyPr>
          <a:lstStyle/>
          <a:p>
            <a:r>
              <a:rPr lang="zh-CN" altLang="en-US" dirty="0" smtClean="0"/>
              <a:t>两个步骤：</a:t>
            </a:r>
            <a:endParaRPr lang="en-US" altLang="zh-CN" dirty="0" smtClean="0"/>
          </a:p>
          <a:p>
            <a:pPr lvl="1"/>
            <a:r>
              <a:rPr lang="zh-CN" altLang="en-US" dirty="0" smtClean="0"/>
              <a:t>发展团队</a:t>
            </a:r>
            <a:r>
              <a:rPr lang="en-US" altLang="zh-CN" dirty="0" smtClean="0"/>
              <a:t>-</a:t>
            </a:r>
            <a:r>
              <a:rPr lang="zh-CN" altLang="en-US" dirty="0" smtClean="0"/>
              <a:t>攻占代理主机</a:t>
            </a:r>
            <a:endParaRPr lang="en-US" altLang="zh-CN" dirty="0" smtClean="0"/>
          </a:p>
          <a:p>
            <a:pPr lvl="1"/>
            <a:r>
              <a:rPr lang="zh-CN" altLang="en-US" dirty="0"/>
              <a:t>协同</a:t>
            </a:r>
            <a:r>
              <a:rPr lang="zh-CN" altLang="en-US" dirty="0" smtClean="0"/>
              <a:t>攻击</a:t>
            </a:r>
            <a:r>
              <a:rPr lang="en-US" altLang="zh-CN" dirty="0" smtClean="0"/>
              <a:t>-</a:t>
            </a:r>
            <a:r>
              <a:rPr lang="zh-CN" altLang="en-US" dirty="0" smtClean="0"/>
              <a:t>向目标发起攻击</a:t>
            </a:r>
            <a:endParaRPr lang="zh-CN" altLang="en-US" dirty="0" smtClean="0"/>
          </a:p>
          <a:p>
            <a:r>
              <a:rPr lang="zh-CN" altLang="en-US" dirty="0" smtClean="0"/>
              <a:t>具体步骤：</a:t>
            </a:r>
            <a:endParaRPr lang="zh-CN" altLang="en-US" dirty="0" smtClean="0"/>
          </a:p>
          <a:p>
            <a:pPr lvl="1"/>
            <a:r>
              <a:rPr lang="zh-CN" altLang="en-US" dirty="0" smtClean="0"/>
              <a:t>探测扫描大量主机以寻找可入侵主机；</a:t>
            </a:r>
            <a:endParaRPr lang="zh-CN" altLang="en-US" dirty="0" smtClean="0"/>
          </a:p>
          <a:p>
            <a:pPr lvl="1"/>
            <a:r>
              <a:rPr lang="zh-CN" altLang="en-US" dirty="0" smtClean="0"/>
              <a:t>入侵有安全漏洞的主机并获取控制权；</a:t>
            </a:r>
            <a:endParaRPr lang="zh-CN" altLang="en-US" dirty="0" smtClean="0"/>
          </a:p>
          <a:p>
            <a:pPr lvl="1"/>
            <a:r>
              <a:rPr lang="zh-CN" altLang="en-US" dirty="0" smtClean="0"/>
              <a:t>安装攻击所用的客户进程或守护进程；</a:t>
            </a:r>
            <a:endParaRPr lang="zh-CN" altLang="en-US" dirty="0" smtClean="0"/>
          </a:p>
          <a:p>
            <a:pPr lvl="1"/>
            <a:r>
              <a:rPr lang="zh-CN" altLang="en-US" dirty="0" smtClean="0"/>
              <a:t>向客户进程发出命令，操纵代理主机进行协同入侵。</a:t>
            </a:r>
            <a:endParaRPr lang="zh-CN" altLang="en-US" dirty="0"/>
          </a:p>
        </p:txBody>
      </p:sp>
      <p:sp>
        <p:nvSpPr>
          <p:cNvPr id="4098" name="Rectangle 2"/>
          <p:cNvSpPr>
            <a:spLocks noGrp="1" noChangeArrowheads="1"/>
          </p:cNvSpPr>
          <p:nvPr>
            <p:ph type="title"/>
          </p:nvPr>
        </p:nvSpPr>
        <p:spPr/>
        <p:txBody>
          <a:bodyPr/>
          <a:lstStyle/>
          <a:p>
            <a:r>
              <a:rPr lang="en-US" altLang="zh-CN" smtClean="0"/>
              <a:t>DDOS</a:t>
            </a:r>
            <a:r>
              <a:rPr lang="zh-CN" altLang="en-US" smtClean="0"/>
              <a:t>攻击过程</a:t>
            </a:r>
            <a:endParaRPr lang="zh-CN" altLang="en-US"/>
          </a:p>
        </p:txBody>
      </p:sp>
    </p:spTree>
  </p:cSld>
  <p:clrMapOvr>
    <a:masterClrMapping/>
  </p:clrMapOvr>
  <p:transition spd="slow">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normAutofit fontScale="85000" lnSpcReduction="10000"/>
          </a:bodyPr>
          <a:lstStyle/>
          <a:p>
            <a:r>
              <a:rPr lang="zh-CN" altLang="en-US"/>
              <a:t>本地防御</a:t>
            </a:r>
            <a:endParaRPr lang="en-US" altLang="zh-CN"/>
          </a:p>
          <a:p>
            <a:pPr lvl="1"/>
            <a:r>
              <a:rPr lang="zh-CN" altLang="en-US"/>
              <a:t>分布式</a:t>
            </a:r>
            <a:r>
              <a:rPr lang="zh-CN" altLang="en-US" smtClean="0"/>
              <a:t>集群</a:t>
            </a:r>
            <a:r>
              <a:rPr lang="en-US" altLang="zh-CN" smtClean="0"/>
              <a:t>+</a:t>
            </a:r>
            <a:r>
              <a:rPr lang="zh-CN" altLang="en-US" smtClean="0"/>
              <a:t>负载均衡：在</a:t>
            </a:r>
            <a:r>
              <a:rPr lang="zh-CN" altLang="en-US"/>
              <a:t>每个节点服务器配置多个</a:t>
            </a:r>
            <a:r>
              <a:rPr lang="en-US" altLang="zh-CN"/>
              <a:t>IP</a:t>
            </a:r>
            <a:r>
              <a:rPr lang="zh-CN" altLang="en-US"/>
              <a:t>地址，每个节点能承受不低于</a:t>
            </a:r>
            <a:r>
              <a:rPr lang="en-US" altLang="zh-CN"/>
              <a:t>10G</a:t>
            </a:r>
            <a:r>
              <a:rPr lang="zh-CN" altLang="en-US"/>
              <a:t>的</a:t>
            </a:r>
            <a:r>
              <a:rPr lang="en-US" altLang="zh-CN"/>
              <a:t>DDOS</a:t>
            </a:r>
            <a:r>
              <a:rPr lang="zh-CN" altLang="en-US"/>
              <a:t>攻击，如一个节点受攻击无法提供服务，系统自动切换另一个节点。</a:t>
            </a:r>
            <a:endParaRPr lang="zh-CN" altLang="en-US"/>
          </a:p>
          <a:p>
            <a:pPr lvl="1"/>
            <a:r>
              <a:rPr lang="zh-CN" altLang="en-US" smtClean="0"/>
              <a:t>异常流量清洗：</a:t>
            </a:r>
            <a:r>
              <a:rPr lang="en-US" altLang="zh-CN" smtClean="0"/>
              <a:t>DDOS</a:t>
            </a:r>
            <a:r>
              <a:rPr lang="zh-CN" altLang="en-US" smtClean="0"/>
              <a:t>硬件防火墙清洗异常流量，通过数据包规则、数据流指纹检测、及数据包内容定制过滤判断流量是否正常，单台负载每秒可防御</a:t>
            </a:r>
            <a:r>
              <a:rPr lang="en-US" altLang="zh-CN" smtClean="0"/>
              <a:t>800-927</a:t>
            </a:r>
            <a:r>
              <a:rPr lang="zh-CN" altLang="en-US" smtClean="0"/>
              <a:t>万个</a:t>
            </a:r>
            <a:r>
              <a:rPr lang="en-US" altLang="zh-CN" smtClean="0"/>
              <a:t>syn</a:t>
            </a:r>
            <a:r>
              <a:rPr lang="zh-CN" altLang="en-US" smtClean="0"/>
              <a:t>攻击包。</a:t>
            </a:r>
            <a:endParaRPr lang="en-US" altLang="zh-CN" smtClean="0"/>
          </a:p>
          <a:p>
            <a:pPr lvl="1"/>
            <a:r>
              <a:rPr lang="zh-CN" altLang="en-US"/>
              <a:t>高防智能</a:t>
            </a:r>
            <a:r>
              <a:rPr lang="en-US" altLang="zh-CN"/>
              <a:t>DNS</a:t>
            </a:r>
            <a:r>
              <a:rPr lang="zh-CN" altLang="en-US" smtClean="0"/>
              <a:t>解析：智能</a:t>
            </a:r>
            <a:r>
              <a:rPr lang="zh-CN" altLang="en-US"/>
              <a:t>根据用户的上网路线将</a:t>
            </a:r>
            <a:r>
              <a:rPr lang="en-US" altLang="zh-CN"/>
              <a:t>DNS</a:t>
            </a:r>
            <a:r>
              <a:rPr lang="zh-CN" altLang="en-US"/>
              <a:t>解析请求解析到用户所属网络的服务器</a:t>
            </a:r>
            <a:r>
              <a:rPr lang="zh-CN" altLang="en-US" smtClean="0"/>
              <a:t>。宕</a:t>
            </a:r>
            <a:r>
              <a:rPr lang="zh-CN" altLang="en-US"/>
              <a:t>机</a:t>
            </a:r>
            <a:r>
              <a:rPr lang="zh-CN" altLang="en-US" smtClean="0"/>
              <a:t>检测，随时将瘫痪服务器</a:t>
            </a:r>
            <a:r>
              <a:rPr lang="en-US" altLang="zh-CN"/>
              <a:t>IP</a:t>
            </a:r>
            <a:r>
              <a:rPr lang="zh-CN" altLang="en-US"/>
              <a:t>智能更换成正常服务器</a:t>
            </a:r>
            <a:r>
              <a:rPr lang="en-US" altLang="zh-CN" smtClean="0"/>
              <a:t>IP</a:t>
            </a:r>
            <a:endParaRPr lang="zh-CN" altLang="en-US"/>
          </a:p>
          <a:p>
            <a:r>
              <a:rPr lang="zh-CN" altLang="en-US" smtClean="0"/>
              <a:t>云清洗服务</a:t>
            </a:r>
            <a:endParaRPr lang="zh-CN" altLang="en-US" smtClean="0"/>
          </a:p>
          <a:p>
            <a:pPr lvl="1"/>
            <a:r>
              <a:rPr lang="zh-CN" altLang="en-US" smtClean="0"/>
              <a:t>在云端实时检测和缓解</a:t>
            </a:r>
            <a:r>
              <a:rPr lang="en-US" altLang="zh-CN" smtClean="0"/>
              <a:t>DDoS </a:t>
            </a:r>
            <a:r>
              <a:rPr lang="zh-CN" altLang="en-US" smtClean="0"/>
              <a:t>攻击可以确保恶意流量远离您的网络，同时允许合法用户继续使用您的网站和服务</a:t>
            </a:r>
            <a:endParaRPr lang="en-US" altLang="zh-CN" dirty="0"/>
          </a:p>
        </p:txBody>
      </p:sp>
      <p:sp>
        <p:nvSpPr>
          <p:cNvPr id="13314" name="Rectangle 2"/>
          <p:cNvSpPr>
            <a:spLocks noGrp="1" noChangeArrowheads="1"/>
          </p:cNvSpPr>
          <p:nvPr>
            <p:ph type="title"/>
          </p:nvPr>
        </p:nvSpPr>
        <p:spPr/>
        <p:txBody>
          <a:bodyPr/>
          <a:lstStyle/>
          <a:p>
            <a:r>
              <a:rPr lang="en-US" altLang="zh-CN" smtClean="0"/>
              <a:t>DDoS</a:t>
            </a:r>
            <a:r>
              <a:rPr lang="zh-CN" altLang="en-US" smtClean="0"/>
              <a:t>的防范</a:t>
            </a:r>
            <a:r>
              <a:rPr lang="en-US" altLang="zh-CN" smtClean="0"/>
              <a:t>——</a:t>
            </a:r>
            <a:r>
              <a:rPr lang="zh-CN" altLang="en-US" smtClean="0"/>
              <a:t>技术方面 </a:t>
            </a:r>
            <a:endParaRPr lang="zh-CN" altLang="en-US"/>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fld>
            <a:endParaRPr lang="en-US" altLang="zh-CN" dirty="0"/>
          </a:p>
        </p:txBody>
      </p:sp>
    </p:spTree>
  </p:cSld>
  <p:clrMapOvr>
    <a:masterClrMapping/>
  </p:clrMapOvr>
  <p:transition spd="slow">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lnSpcReduction="10000"/>
          </a:bodyPr>
          <a:lstStyle/>
          <a:p>
            <a:r>
              <a:rPr lang="zh-CN" altLang="en-US" smtClean="0"/>
              <a:t>到目前为止，</a:t>
            </a:r>
            <a:r>
              <a:rPr lang="en-US" altLang="zh-CN" smtClean="0"/>
              <a:t>DDoS</a:t>
            </a:r>
            <a:r>
              <a:rPr lang="zh-CN" altLang="en-US" smtClean="0"/>
              <a:t>攻击防御比较困难</a:t>
            </a:r>
            <a:endParaRPr lang="en-US" altLang="zh-CN" smtClean="0"/>
          </a:p>
          <a:p>
            <a:pPr lvl="1"/>
            <a:r>
              <a:rPr lang="zh-CN" altLang="en-US" smtClean="0"/>
              <a:t>利用</a:t>
            </a:r>
            <a:r>
              <a:rPr lang="en-US" altLang="zh-CN" smtClean="0"/>
              <a:t>TCP/IP</a:t>
            </a:r>
            <a:r>
              <a:rPr lang="zh-CN" altLang="en-US" smtClean="0"/>
              <a:t>协议漏洞，攻击特征不明显，</a:t>
            </a:r>
            <a:r>
              <a:rPr lang="en-US" altLang="zh-CN" smtClean="0"/>
              <a:t>eg,</a:t>
            </a:r>
            <a:r>
              <a:rPr lang="zh-CN" altLang="en-US" smtClean="0"/>
              <a:t>利用</a:t>
            </a:r>
            <a:r>
              <a:rPr lang="en-US" altLang="zh-CN" smtClean="0"/>
              <a:t>IP</a:t>
            </a:r>
            <a:r>
              <a:rPr lang="zh-CN" altLang="en-US"/>
              <a:t>欺骗，</a:t>
            </a:r>
            <a:r>
              <a:rPr lang="en-US" altLang="zh-CN"/>
              <a:t>TCP</a:t>
            </a:r>
            <a:r>
              <a:rPr lang="zh-CN" altLang="en-US"/>
              <a:t>全连接攻击</a:t>
            </a:r>
            <a:endParaRPr lang="en-US" altLang="zh-CN" smtClean="0"/>
          </a:p>
          <a:p>
            <a:pPr lvl="1"/>
            <a:r>
              <a:rPr lang="zh-CN" altLang="en-US" smtClean="0"/>
              <a:t>流量汇聚，近身防御无效</a:t>
            </a:r>
            <a:endParaRPr lang="en-US" altLang="zh-CN" smtClean="0"/>
          </a:p>
          <a:p>
            <a:r>
              <a:rPr lang="zh-CN" altLang="en-US" smtClean="0"/>
              <a:t>最有效的防御</a:t>
            </a:r>
            <a:endParaRPr lang="en-US" altLang="zh-CN" smtClean="0"/>
          </a:p>
          <a:p>
            <a:pPr lvl="1"/>
            <a:r>
              <a:rPr lang="zh-CN" altLang="en-US" smtClean="0"/>
              <a:t>网络出口禁</a:t>
            </a:r>
            <a:r>
              <a:rPr lang="en-US" altLang="zh-CN" smtClean="0"/>
              <a:t>IP</a:t>
            </a:r>
            <a:r>
              <a:rPr lang="zh-CN" altLang="en-US" smtClean="0"/>
              <a:t>欺骗</a:t>
            </a:r>
            <a:endParaRPr lang="en-US" altLang="zh-CN" smtClean="0"/>
          </a:p>
          <a:p>
            <a:pPr lvl="1"/>
            <a:r>
              <a:rPr lang="zh-CN" altLang="en-US" smtClean="0"/>
              <a:t>无驱动力</a:t>
            </a:r>
            <a:endParaRPr lang="en-US" altLang="zh-CN" smtClean="0"/>
          </a:p>
          <a:p>
            <a:r>
              <a:rPr lang="zh-CN" altLang="en-US" smtClean="0"/>
              <a:t>各司其职协调防御（建立纵深体系）：</a:t>
            </a:r>
            <a:endParaRPr lang="zh-CN" altLang="en-US" smtClean="0"/>
          </a:p>
          <a:p>
            <a:pPr lvl="1"/>
            <a:r>
              <a:rPr lang="zh-CN" altLang="en-US" smtClean="0"/>
              <a:t>企业网管理员</a:t>
            </a:r>
            <a:endParaRPr lang="zh-CN" altLang="en-US" smtClean="0"/>
          </a:p>
          <a:p>
            <a:pPr lvl="1"/>
            <a:r>
              <a:rPr lang="en-US" altLang="zh-CN" smtClean="0"/>
              <a:t>ISP</a:t>
            </a:r>
            <a:r>
              <a:rPr lang="zh-CN" altLang="en-US" smtClean="0"/>
              <a:t>、</a:t>
            </a:r>
            <a:r>
              <a:rPr lang="en-US" altLang="zh-CN" smtClean="0"/>
              <a:t>ICP</a:t>
            </a:r>
            <a:r>
              <a:rPr lang="zh-CN" altLang="en-US" smtClean="0"/>
              <a:t>管理员</a:t>
            </a:r>
            <a:endParaRPr lang="zh-CN" altLang="en-US" smtClean="0"/>
          </a:p>
          <a:p>
            <a:pPr lvl="1"/>
            <a:r>
              <a:rPr lang="zh-CN" altLang="en-US" smtClean="0"/>
              <a:t>骨干网络运营商</a:t>
            </a:r>
            <a:endParaRPr lang="zh-CN" altLang="en-US" smtClean="0"/>
          </a:p>
          <a:p>
            <a:endParaRPr lang="en-US" altLang="zh-CN"/>
          </a:p>
        </p:txBody>
      </p:sp>
      <p:sp>
        <p:nvSpPr>
          <p:cNvPr id="13314" name="Rectangle 2"/>
          <p:cNvSpPr>
            <a:spLocks noGrp="1" noChangeArrowheads="1"/>
          </p:cNvSpPr>
          <p:nvPr>
            <p:ph type="title"/>
          </p:nvPr>
        </p:nvSpPr>
        <p:spPr/>
        <p:txBody>
          <a:bodyPr/>
          <a:lstStyle/>
          <a:p>
            <a:r>
              <a:rPr lang="en-US" altLang="zh-CN" smtClean="0"/>
              <a:t>DDoS</a:t>
            </a:r>
            <a:r>
              <a:rPr lang="zh-CN" altLang="en-US" smtClean="0"/>
              <a:t>的防范</a:t>
            </a:r>
            <a:r>
              <a:rPr lang="en-US" altLang="zh-CN"/>
              <a:t>——</a:t>
            </a:r>
            <a:r>
              <a:rPr lang="zh-CN" altLang="en-US"/>
              <a:t>管理方面</a:t>
            </a:r>
            <a:endParaRPr lang="zh-CN" altLang="en-US"/>
          </a:p>
        </p:txBody>
      </p:sp>
    </p:spTree>
  </p:cSld>
  <p:clrMapOvr>
    <a:masterClrMapping/>
  </p:clrMapOvr>
  <p:transition spd="slow">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smtClean="0"/>
              <a:t>用真实</a:t>
            </a:r>
            <a:r>
              <a:rPr lang="en-US" altLang="zh-CN" smtClean="0"/>
              <a:t>IP</a:t>
            </a:r>
            <a:r>
              <a:rPr lang="zh-CN" altLang="en-US" smtClean="0"/>
              <a:t>与目标完成 </a:t>
            </a:r>
            <a:r>
              <a:rPr lang="en-US" altLang="zh-CN" smtClean="0"/>
              <a:t>TCP</a:t>
            </a:r>
            <a:r>
              <a:rPr lang="zh-CN" altLang="en-US" smtClean="0"/>
              <a:t>三次握手，建立连接</a:t>
            </a:r>
            <a:r>
              <a:rPr lang="zh-CN" altLang="en-US"/>
              <a:t>，</a:t>
            </a:r>
            <a:r>
              <a:rPr lang="zh-CN" altLang="en-US" smtClean="0"/>
              <a:t>向目标服务器提交大量服务请求，使其处理</a:t>
            </a:r>
            <a:r>
              <a:rPr lang="zh-CN" altLang="en-US"/>
              <a:t>不过来，从而瘫痪，拒绝为正常用户服务</a:t>
            </a:r>
            <a:r>
              <a:rPr lang="zh-CN" altLang="en-US" smtClean="0"/>
              <a:t>。</a:t>
            </a:r>
            <a:endParaRPr lang="zh-CN" altLang="en-US" smtClean="0"/>
          </a:p>
          <a:p>
            <a:r>
              <a:rPr lang="zh-CN" altLang="en-US" smtClean="0"/>
              <a:t>最主要技术：实现</a:t>
            </a:r>
            <a:r>
              <a:rPr lang="zh-CN" altLang="en-US"/>
              <a:t>对服务器资源的有效</a:t>
            </a:r>
            <a:r>
              <a:rPr lang="zh-CN" altLang="en-US" smtClean="0"/>
              <a:t>消耗</a:t>
            </a:r>
            <a:endParaRPr lang="zh-CN" altLang="en-US"/>
          </a:p>
          <a:p>
            <a:pPr lvl="1"/>
            <a:r>
              <a:rPr lang="zh-CN" altLang="en-US" smtClean="0"/>
              <a:t>提交</a:t>
            </a:r>
            <a:r>
              <a:rPr lang="zh-CN" altLang="en-US"/>
              <a:t>较</a:t>
            </a:r>
            <a:r>
              <a:rPr lang="zh-CN" altLang="en-US" smtClean="0"/>
              <a:t>长请求</a:t>
            </a:r>
            <a:r>
              <a:rPr lang="zh-CN" altLang="en-US"/>
              <a:t>消耗服务器缓冲区</a:t>
            </a:r>
            <a:r>
              <a:rPr lang="en-US" altLang="zh-CN"/>
              <a:t>, </a:t>
            </a:r>
            <a:r>
              <a:rPr lang="zh-CN" altLang="en-US" smtClean="0"/>
              <a:t>使大量</a:t>
            </a:r>
            <a:r>
              <a:rPr lang="zh-CN" altLang="en-US"/>
              <a:t>合法请求无法进入缓冲区而被</a:t>
            </a:r>
            <a:r>
              <a:rPr lang="zh-CN" altLang="en-US" smtClean="0"/>
              <a:t>丢弃，如伪造较长</a:t>
            </a:r>
            <a:r>
              <a:rPr lang="en-US" altLang="zh-CN" smtClean="0"/>
              <a:t>URL</a:t>
            </a:r>
            <a:r>
              <a:rPr lang="zh-CN" altLang="en-US" smtClean="0"/>
              <a:t>请求</a:t>
            </a:r>
            <a:r>
              <a:rPr lang="zh-CN" altLang="en-US"/>
              <a:t>    </a:t>
            </a:r>
            <a:endParaRPr lang="zh-CN" altLang="en-US"/>
          </a:p>
          <a:p>
            <a:pPr lvl="1"/>
            <a:r>
              <a:rPr lang="zh-CN" altLang="en-US" smtClean="0"/>
              <a:t>下载</a:t>
            </a:r>
            <a:r>
              <a:rPr lang="zh-CN" altLang="en-US"/>
              <a:t>大</a:t>
            </a:r>
            <a:r>
              <a:rPr lang="zh-CN" altLang="en-US" smtClean="0"/>
              <a:t>文件，导致</a:t>
            </a:r>
            <a:r>
              <a:rPr lang="zh-CN" altLang="en-US"/>
              <a:t>对磁盘的频繁</a:t>
            </a:r>
            <a:r>
              <a:rPr lang="zh-CN" altLang="en-US" smtClean="0"/>
              <a:t>访问。</a:t>
            </a:r>
            <a:endParaRPr lang="zh-CN" altLang="en-US"/>
          </a:p>
          <a:p>
            <a:pPr lvl="1"/>
            <a:r>
              <a:rPr lang="zh-CN" altLang="en-US" smtClean="0"/>
              <a:t>请求较大文件</a:t>
            </a:r>
            <a:r>
              <a:rPr lang="en-US" altLang="zh-CN"/>
              <a:t>, </a:t>
            </a:r>
            <a:r>
              <a:rPr lang="zh-CN" altLang="en-US"/>
              <a:t>如</a:t>
            </a:r>
            <a:r>
              <a:rPr lang="zh-CN" altLang="en-US" smtClean="0"/>
              <a:t>较大图片</a:t>
            </a:r>
            <a:r>
              <a:rPr lang="zh-CN" altLang="en-US"/>
              <a:t>和</a:t>
            </a:r>
            <a:r>
              <a:rPr lang="zh-CN" altLang="en-US" smtClean="0"/>
              <a:t>页面，有效</a:t>
            </a:r>
            <a:r>
              <a:rPr lang="zh-CN" altLang="en-US"/>
              <a:t>消耗</a:t>
            </a:r>
            <a:r>
              <a:rPr lang="zh-CN" altLang="en-US" smtClean="0"/>
              <a:t>网卡计算</a:t>
            </a:r>
            <a:r>
              <a:rPr lang="zh-CN" altLang="en-US"/>
              <a:t>能力和下行链路带宽。</a:t>
            </a:r>
            <a:endParaRPr lang="zh-CN" altLang="en-US"/>
          </a:p>
          <a:p>
            <a:pPr lvl="1"/>
            <a:r>
              <a:rPr lang="zh-CN" altLang="en-US" smtClean="0"/>
              <a:t>提交</a:t>
            </a:r>
            <a:r>
              <a:rPr lang="zh-CN" altLang="en-US"/>
              <a:t>大计算开销</a:t>
            </a:r>
            <a:r>
              <a:rPr lang="zh-CN" altLang="en-US" smtClean="0"/>
              <a:t>请求</a:t>
            </a:r>
            <a:r>
              <a:rPr lang="en-US" altLang="zh-CN" smtClean="0"/>
              <a:t>-</a:t>
            </a:r>
            <a:r>
              <a:rPr lang="zh-CN" altLang="en-US" smtClean="0"/>
              <a:t>以小博大</a:t>
            </a:r>
            <a:endParaRPr lang="en-US" altLang="zh-CN" smtClean="0"/>
          </a:p>
          <a:p>
            <a:pPr lvl="2"/>
            <a:r>
              <a:rPr lang="zh-CN" altLang="en-US" smtClean="0"/>
              <a:t>包括</a:t>
            </a:r>
            <a:r>
              <a:rPr lang="zh-CN" altLang="en-US"/>
              <a:t>计算复杂性高的操作</a:t>
            </a:r>
            <a:r>
              <a:rPr lang="en-US" altLang="zh-CN"/>
              <a:t>, </a:t>
            </a:r>
            <a:r>
              <a:rPr lang="zh-CN" altLang="en-US"/>
              <a:t>如加解密</a:t>
            </a:r>
            <a:r>
              <a:rPr lang="zh-CN" altLang="en-US" smtClean="0"/>
              <a:t>计算；</a:t>
            </a:r>
            <a:endParaRPr lang="en-US" altLang="zh-CN" smtClean="0"/>
          </a:p>
          <a:p>
            <a:pPr lvl="2"/>
            <a:r>
              <a:rPr lang="zh-CN" altLang="en-US" smtClean="0"/>
              <a:t>或者复杂数据库</a:t>
            </a:r>
            <a:r>
              <a:rPr lang="zh-CN" altLang="en-US"/>
              <a:t>操作</a:t>
            </a:r>
            <a:r>
              <a:rPr lang="en-US" altLang="zh-CN"/>
              <a:t>, </a:t>
            </a:r>
            <a:r>
              <a:rPr lang="zh-CN" altLang="en-US"/>
              <a:t>如某个属性的最大值</a:t>
            </a:r>
            <a:r>
              <a:rPr lang="zh-CN" altLang="en-US" smtClean="0"/>
              <a:t>查询。有效</a:t>
            </a:r>
            <a:r>
              <a:rPr lang="zh-CN" altLang="en-US"/>
              <a:t>消耗</a:t>
            </a:r>
            <a:r>
              <a:rPr lang="en-US" altLang="zh-CN"/>
              <a:t>CPU </a:t>
            </a:r>
            <a:r>
              <a:rPr lang="zh-CN" altLang="en-US"/>
              <a:t>或数据库服务器的计算能力</a:t>
            </a:r>
            <a:r>
              <a:rPr lang="zh-CN" altLang="en-US" smtClean="0"/>
              <a:t>。如通过</a:t>
            </a:r>
            <a:r>
              <a:rPr lang="zh-CN" altLang="en-US"/>
              <a:t>程序写大量</a:t>
            </a:r>
            <a:r>
              <a:rPr lang="en-US" altLang="zh-CN"/>
              <a:t>POST</a:t>
            </a:r>
            <a:r>
              <a:rPr lang="zh-CN" altLang="en-US"/>
              <a:t>包，提交给服务器</a:t>
            </a:r>
            <a:r>
              <a:rPr lang="zh-CN" altLang="en-US" smtClean="0"/>
              <a:t>，查询数据库。</a:t>
            </a:r>
            <a:endParaRPr lang="zh-CN" altLang="en-US"/>
          </a:p>
        </p:txBody>
      </p:sp>
      <p:sp>
        <p:nvSpPr>
          <p:cNvPr id="3" name="标题 2"/>
          <p:cNvSpPr>
            <a:spLocks noGrp="1"/>
          </p:cNvSpPr>
          <p:nvPr>
            <p:ph type="title"/>
          </p:nvPr>
        </p:nvSpPr>
        <p:spPr/>
        <p:txBody>
          <a:bodyPr/>
          <a:lstStyle/>
          <a:p>
            <a:r>
              <a:rPr lang="zh-CN" altLang="en-US" smtClean="0"/>
              <a:t>应用层 </a:t>
            </a:r>
            <a:r>
              <a:rPr lang="en-US" altLang="zh-CN" smtClean="0"/>
              <a:t>DDOS</a:t>
            </a:r>
            <a:endParaRPr lang="zh-CN" altLang="en-US"/>
          </a:p>
        </p:txBody>
      </p:sp>
      <p:sp>
        <p:nvSpPr>
          <p:cNvPr id="4" name="灯片编号占位符 3"/>
          <p:cNvSpPr>
            <a:spLocks noGrp="1"/>
          </p:cNvSpPr>
          <p:nvPr>
            <p:ph type="sldNum" sz="quarter" idx="4294967295"/>
          </p:nvPr>
        </p:nvSpPr>
        <p:spPr/>
        <p:txBody>
          <a:bodyPr/>
          <a:lstStyle/>
          <a:p>
            <a:fld id="{FB72DFFF-1124-4A97-ACB2-F30B7C034DC1}" type="slidenum">
              <a:rPr lang="zh-CN" altLang="en-US" smtClean="0"/>
            </a:fld>
            <a:endParaRPr lang="en-US" altLang="zh-CN" dirty="0"/>
          </a:p>
        </p:txBody>
      </p:sp>
    </p:spTree>
  </p:cSld>
  <p:clrMapOvr>
    <a:masterClrMapping/>
  </p:clrMapOvr>
  <p:transition spd="slow">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mtClean="0"/>
              <a:t>在网络层行为表现正常，能够有效逃避网络层级的检测和过滤。</a:t>
            </a:r>
            <a:endParaRPr lang="en-US" altLang="zh-CN" smtClean="0"/>
          </a:p>
          <a:p>
            <a:r>
              <a:rPr lang="zh-CN" altLang="en-US" smtClean="0"/>
              <a:t>主要防御方式 </a:t>
            </a:r>
            <a:endParaRPr lang="en-US" altLang="zh-CN" smtClean="0"/>
          </a:p>
          <a:p>
            <a:pPr lvl="1"/>
            <a:r>
              <a:rPr lang="zh-CN" altLang="en-US" smtClean="0"/>
              <a:t>应用代码性能优化</a:t>
            </a:r>
            <a:endParaRPr lang="en-US" altLang="zh-CN" smtClean="0"/>
          </a:p>
          <a:p>
            <a:pPr lvl="2"/>
            <a:r>
              <a:rPr lang="zh-CN" altLang="en-US" smtClean="0"/>
              <a:t>合理</a:t>
            </a:r>
            <a:r>
              <a:rPr lang="zh-CN" altLang="en-US"/>
              <a:t>使用</a:t>
            </a:r>
            <a:r>
              <a:rPr lang="en-US" altLang="zh-CN" smtClean="0"/>
              <a:t>memcache</a:t>
            </a:r>
            <a:endParaRPr lang="en-US" altLang="zh-CN" smtClean="0"/>
          </a:p>
          <a:p>
            <a:pPr lvl="2"/>
            <a:r>
              <a:rPr lang="zh-CN" altLang="en-US" smtClean="0"/>
              <a:t>及时</a:t>
            </a:r>
            <a:r>
              <a:rPr lang="zh-CN" altLang="en-US"/>
              <a:t>地释放</a:t>
            </a:r>
            <a:r>
              <a:rPr lang="zh-CN" altLang="en-US" smtClean="0"/>
              <a:t>资源</a:t>
            </a:r>
            <a:endParaRPr lang="en-US" altLang="zh-CN" smtClean="0"/>
          </a:p>
          <a:p>
            <a:pPr lvl="1"/>
            <a:r>
              <a:rPr lang="zh-CN" altLang="en-US" smtClean="0"/>
              <a:t>网络架构优化 </a:t>
            </a:r>
            <a:endParaRPr lang="en-US" altLang="zh-CN" smtClean="0"/>
          </a:p>
          <a:p>
            <a:pPr lvl="2"/>
            <a:r>
              <a:rPr lang="zh-CN" altLang="en-US" smtClean="0"/>
              <a:t>善于</a:t>
            </a:r>
            <a:r>
              <a:rPr lang="zh-CN" altLang="en-US"/>
              <a:t>利用负载均衡</a:t>
            </a:r>
            <a:r>
              <a:rPr lang="zh-CN" altLang="en-US" smtClean="0"/>
              <a:t>分流</a:t>
            </a:r>
            <a:endParaRPr lang="en-US" altLang="zh-CN" smtClean="0"/>
          </a:p>
          <a:p>
            <a:pPr lvl="1"/>
            <a:r>
              <a:rPr lang="zh-CN" altLang="en-US" smtClean="0"/>
              <a:t>对抗</a:t>
            </a:r>
            <a:r>
              <a:rPr lang="zh-CN" altLang="en-US"/>
              <a:t>手段 </a:t>
            </a:r>
            <a:endParaRPr lang="en-US" altLang="zh-CN" smtClean="0"/>
          </a:p>
          <a:p>
            <a:pPr lvl="2"/>
            <a:r>
              <a:rPr lang="zh-CN" altLang="en-US" smtClean="0"/>
              <a:t>限制</a:t>
            </a:r>
            <a:r>
              <a:rPr lang="zh-CN" altLang="en-US"/>
              <a:t>每个“客户端” 做请求频率的限制（基于 </a:t>
            </a:r>
            <a:r>
              <a:rPr lang="en-US" altLang="zh-CN"/>
              <a:t>IP</a:t>
            </a:r>
            <a:r>
              <a:rPr lang="zh-CN" altLang="en-US"/>
              <a:t>、</a:t>
            </a:r>
            <a:r>
              <a:rPr lang="en-US" altLang="zh-CN"/>
              <a:t>Cookie </a:t>
            </a:r>
            <a:r>
              <a:rPr lang="zh-CN" altLang="en-US"/>
              <a:t>确定</a:t>
            </a:r>
            <a:r>
              <a:rPr lang="zh-CN" altLang="en-US" smtClean="0"/>
              <a:t>客户端），</a:t>
            </a:r>
            <a:r>
              <a:rPr lang="zh-CN" altLang="en-US"/>
              <a:t>攻击者可以使用代理服务器发起攻击突破该</a:t>
            </a:r>
            <a:r>
              <a:rPr lang="zh-CN" altLang="en-US" smtClean="0"/>
              <a:t>限制。</a:t>
            </a:r>
            <a:endParaRPr lang="en-US" altLang="zh-CN"/>
          </a:p>
          <a:p>
            <a:pPr lvl="2"/>
            <a:endParaRPr lang="en-US" altLang="zh-CN" smtClean="0"/>
          </a:p>
          <a:p>
            <a:endParaRPr lang="en-US" altLang="zh-CN" smtClean="0"/>
          </a:p>
          <a:p>
            <a:endParaRPr lang="zh-CN" altLang="en-US" smtClean="0"/>
          </a:p>
          <a:p>
            <a:endParaRPr lang="zh-CN" altLang="en-US"/>
          </a:p>
        </p:txBody>
      </p:sp>
      <p:sp>
        <p:nvSpPr>
          <p:cNvPr id="3" name="标题 2"/>
          <p:cNvSpPr>
            <a:spLocks noGrp="1"/>
          </p:cNvSpPr>
          <p:nvPr>
            <p:ph type="title"/>
          </p:nvPr>
        </p:nvSpPr>
        <p:spPr/>
        <p:txBody>
          <a:bodyPr/>
          <a:lstStyle/>
          <a:p>
            <a:r>
              <a:rPr lang="zh-CN" altLang="en-US" smtClean="0"/>
              <a:t>应用层 </a:t>
            </a:r>
            <a:r>
              <a:rPr lang="en-US" altLang="zh-CN" smtClean="0"/>
              <a:t>DDOS</a:t>
            </a:r>
            <a:r>
              <a:rPr lang="zh-CN" altLang="en-US" smtClean="0"/>
              <a:t>防御</a:t>
            </a:r>
            <a:endParaRPr lang="zh-CN" altLang="en-US"/>
          </a:p>
        </p:txBody>
      </p:sp>
      <p:sp>
        <p:nvSpPr>
          <p:cNvPr id="4" name="灯片编号占位符 3"/>
          <p:cNvSpPr>
            <a:spLocks noGrp="1"/>
          </p:cNvSpPr>
          <p:nvPr>
            <p:ph type="sldNum" sz="quarter" idx="4294967295"/>
          </p:nvPr>
        </p:nvSpPr>
        <p:spPr/>
        <p:txBody>
          <a:bodyPr/>
          <a:lstStyle/>
          <a:p>
            <a:fld id="{FB72DFFF-1124-4A97-ACB2-F30B7C034DC1}" type="slidenum">
              <a:rPr lang="zh-CN" altLang="en-US" smtClean="0"/>
            </a:fld>
            <a:endParaRPr lang="en-US" altLang="zh-CN" dirty="0"/>
          </a:p>
        </p:txBody>
      </p:sp>
    </p:spTree>
  </p:cSld>
  <p:clrMapOvr>
    <a:masterClrMapping/>
  </p:clrMapOvr>
  <p:transition spd="slow">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781800" y="6324600"/>
            <a:ext cx="1905000" cy="457200"/>
          </a:xfrm>
          <a:prstGeom prst="rect">
            <a:avLst/>
          </a:prstGeom>
        </p:spPr>
        <p:txBody>
          <a:bodyPr/>
          <a:lstStyle/>
          <a:p>
            <a:fld id="{1C3D65E1-6F3A-4633-A60C-5385100C907D}" type="slidenum">
              <a:rPr lang="zh-CN" altLang="en-US"/>
            </a:fld>
            <a:endParaRPr lang="en-US" altLang="zh-CN"/>
          </a:p>
        </p:txBody>
      </p:sp>
      <p:sp>
        <p:nvSpPr>
          <p:cNvPr id="304130" name="Rectangle 2"/>
          <p:cNvSpPr>
            <a:spLocks noGrp="1" noChangeArrowheads="1"/>
          </p:cNvSpPr>
          <p:nvPr>
            <p:ph type="title"/>
          </p:nvPr>
        </p:nvSpPr>
        <p:spPr/>
        <p:txBody>
          <a:bodyPr/>
          <a:lstStyle/>
          <a:p>
            <a:r>
              <a:rPr lang="zh-CN" altLang="en-US"/>
              <a:t>缓冲区</a:t>
            </a:r>
            <a:r>
              <a:rPr lang="zh-CN" altLang="en-US" smtClean="0"/>
              <a:t>溢出及基本</a:t>
            </a:r>
            <a:r>
              <a:rPr lang="zh-CN" altLang="en-US"/>
              <a:t>概念</a:t>
            </a:r>
            <a:endParaRPr lang="zh-CN" altLang="en-US"/>
          </a:p>
        </p:txBody>
      </p:sp>
      <p:sp>
        <p:nvSpPr>
          <p:cNvPr id="304131" name="Rectangle 3"/>
          <p:cNvSpPr>
            <a:spLocks noGrp="1" noChangeArrowheads="1"/>
          </p:cNvSpPr>
          <p:nvPr>
            <p:ph type="body" idx="1"/>
          </p:nvPr>
        </p:nvSpPr>
        <p:spPr/>
        <p:txBody>
          <a:bodyPr>
            <a:normAutofit fontScale="92500" lnSpcReduction="10000"/>
          </a:bodyPr>
          <a:lstStyle/>
          <a:p>
            <a:r>
              <a:rPr lang="zh-CN" altLang="en-US" smtClean="0"/>
              <a:t>过去</a:t>
            </a:r>
            <a:r>
              <a:rPr lang="zh-CN" altLang="en-US"/>
              <a:t>十多年最大的安全隐患，大部分网络蠕虫都是利用缓冲区溢出进行攻击、传播。</a:t>
            </a:r>
            <a:endParaRPr lang="zh-CN" altLang="en-US"/>
          </a:p>
          <a:p>
            <a:r>
              <a:rPr lang="zh-CN" altLang="en-US" smtClean="0"/>
              <a:t>缓冲区：</a:t>
            </a:r>
            <a:endParaRPr lang="en-US" altLang="zh-CN" smtClean="0"/>
          </a:p>
          <a:p>
            <a:pPr lvl="1"/>
            <a:r>
              <a:rPr lang="zh-CN" altLang="en-US" smtClean="0"/>
              <a:t>程序用于保存</a:t>
            </a:r>
            <a:r>
              <a:rPr lang="zh-CN" altLang="en-US"/>
              <a:t>用户输入数据</a:t>
            </a:r>
            <a:r>
              <a:rPr lang="zh-CN" altLang="en-US" smtClean="0"/>
              <a:t>、临时</a:t>
            </a:r>
            <a:r>
              <a:rPr lang="zh-CN" altLang="en-US"/>
              <a:t>数据的内存</a:t>
            </a:r>
            <a:r>
              <a:rPr lang="zh-CN" altLang="en-US" smtClean="0"/>
              <a:t>空间</a:t>
            </a:r>
            <a:endParaRPr lang="en-US" altLang="zh-CN" smtClean="0"/>
          </a:p>
          <a:p>
            <a:pPr lvl="1"/>
            <a:r>
              <a:rPr lang="zh-CN" altLang="en-US" smtClean="0"/>
              <a:t>局部变量，保存在（堆）栈中</a:t>
            </a:r>
            <a:endParaRPr lang="en-US" altLang="zh-CN" smtClean="0"/>
          </a:p>
          <a:p>
            <a:pPr lvl="1"/>
            <a:r>
              <a:rPr lang="zh-CN" altLang="en-US" smtClean="0"/>
              <a:t>预先分配，后存取</a:t>
            </a:r>
            <a:endParaRPr lang="en-US" altLang="zh-CN" smtClean="0"/>
          </a:p>
          <a:p>
            <a:r>
              <a:rPr lang="zh-CN" altLang="en-US" smtClean="0"/>
              <a:t>缓冲区溢出</a:t>
            </a:r>
            <a:endParaRPr lang="en-US" altLang="zh-CN" smtClean="0"/>
          </a:p>
          <a:p>
            <a:pPr lvl="1"/>
            <a:r>
              <a:rPr lang="zh-CN" altLang="en-US" smtClean="0"/>
              <a:t>输入数据</a:t>
            </a:r>
            <a:r>
              <a:rPr lang="zh-CN" altLang="en-US"/>
              <a:t>长度</a:t>
            </a:r>
            <a:r>
              <a:rPr lang="zh-CN" altLang="en-US" smtClean="0"/>
              <a:t>超出缓冲区预设</a:t>
            </a:r>
            <a:r>
              <a:rPr lang="zh-CN" altLang="en-US"/>
              <a:t>大小</a:t>
            </a:r>
            <a:r>
              <a:rPr lang="zh-CN" altLang="en-US" smtClean="0"/>
              <a:t>，而程序</a:t>
            </a:r>
            <a:r>
              <a:rPr lang="zh-CN" altLang="en-US"/>
              <a:t>不检查</a:t>
            </a:r>
            <a:endParaRPr lang="en-US" altLang="zh-CN" smtClean="0"/>
          </a:p>
          <a:p>
            <a:pPr lvl="1"/>
            <a:r>
              <a:rPr lang="zh-CN" altLang="en-US" smtClean="0"/>
              <a:t>超出数据覆盖</a:t>
            </a:r>
            <a:r>
              <a:rPr lang="zh-CN" altLang="en-US"/>
              <a:t>程序为其它数据分配的内存</a:t>
            </a:r>
            <a:r>
              <a:rPr lang="zh-CN" altLang="en-US" smtClean="0"/>
              <a:t>空间</a:t>
            </a:r>
            <a:endParaRPr lang="en-US" altLang="zh-CN" smtClean="0"/>
          </a:p>
          <a:p>
            <a:pPr lvl="1">
              <a:spcBef>
                <a:spcPct val="30000"/>
              </a:spcBef>
            </a:pPr>
            <a:r>
              <a:rPr lang="zh-CN" altLang="en-US" smtClean="0"/>
              <a:t>安全意识，假设</a:t>
            </a:r>
            <a:r>
              <a:rPr lang="zh-CN" altLang="en-US"/>
              <a:t>数据</a:t>
            </a:r>
            <a:r>
              <a:rPr lang="zh-CN" altLang="en-US" smtClean="0"/>
              <a:t>长度与存储空间</a:t>
            </a:r>
            <a:r>
              <a:rPr lang="zh-CN" altLang="en-US"/>
              <a:t>相</a:t>
            </a:r>
            <a:r>
              <a:rPr lang="zh-CN" altLang="en-US" smtClean="0"/>
              <a:t>匹配</a:t>
            </a:r>
            <a:endParaRPr lang="en-US" altLang="zh-CN"/>
          </a:p>
          <a:p>
            <a:pPr lvl="1">
              <a:spcBef>
                <a:spcPct val="30000"/>
              </a:spcBef>
            </a:pPr>
            <a:r>
              <a:rPr lang="zh-CN" altLang="en-US"/>
              <a:t>历史遗留，压缩程序代码空间</a:t>
            </a:r>
            <a:endParaRPr lang="zh-CN" altLang="en-US"/>
          </a:p>
          <a:p>
            <a:pPr lvl="1"/>
            <a:endParaRPr lang="zh-CN" altLang="en-US"/>
          </a:p>
        </p:txBody>
      </p:sp>
      <p:pic>
        <p:nvPicPr>
          <p:cNvPr id="304132"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59550" y="2500306"/>
            <a:ext cx="2584450"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4132"/>
                                        </p:tgtEl>
                                        <p:attrNameLst>
                                          <p:attrName>style.visibility</p:attrName>
                                        </p:attrNameLst>
                                      </p:cBhvr>
                                      <p:to>
                                        <p:strVal val="visible"/>
                                      </p:to>
                                    </p:set>
                                    <p:anim calcmode="lin" valueType="num">
                                      <p:cBhvr additive="base">
                                        <p:cTn id="7" dur="500" fill="hold"/>
                                        <p:tgtEl>
                                          <p:spTgt spid="304132"/>
                                        </p:tgtEl>
                                        <p:attrNameLst>
                                          <p:attrName>ppt_x</p:attrName>
                                        </p:attrNameLst>
                                      </p:cBhvr>
                                      <p:tavLst>
                                        <p:tav tm="0">
                                          <p:val>
                                            <p:strVal val="#ppt_x"/>
                                          </p:val>
                                        </p:tav>
                                        <p:tav tm="100000">
                                          <p:val>
                                            <p:strVal val="#ppt_x"/>
                                          </p:val>
                                        </p:tav>
                                      </p:tavLst>
                                    </p:anim>
                                    <p:anim calcmode="lin" valueType="num">
                                      <p:cBhvr additive="base">
                                        <p:cTn id="8" dur="500" fill="hold"/>
                                        <p:tgtEl>
                                          <p:spTgt spid="304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normAutofit/>
          </a:bodyPr>
          <a:lstStyle/>
          <a:p>
            <a:r>
              <a:rPr lang="zh-CN" altLang="en-US" dirty="0" smtClean="0"/>
              <a:t>利用目标程序的缓冲区溢出漏洞，向缓冲区写超其长度的内容，造成缓冲区溢出</a:t>
            </a:r>
            <a:endParaRPr lang="en-US" altLang="zh-CN" dirty="0" smtClean="0"/>
          </a:p>
          <a:p>
            <a:r>
              <a:rPr lang="en-US" altLang="zh-CN" dirty="0" smtClean="0"/>
              <a:t>1. </a:t>
            </a:r>
            <a:r>
              <a:rPr lang="zh-CN" altLang="en-US" dirty="0" smtClean="0"/>
              <a:t>破坏程序的堆栈</a:t>
            </a:r>
            <a:endParaRPr lang="en-US" altLang="zh-CN" dirty="0" smtClean="0"/>
          </a:p>
          <a:p>
            <a:pPr lvl="1"/>
            <a:r>
              <a:rPr lang="zh-CN" altLang="en-US" dirty="0" smtClean="0"/>
              <a:t>超出部分写入（覆盖）其他缓冲区，</a:t>
            </a:r>
            <a:endParaRPr lang="en-US" altLang="zh-CN" dirty="0" smtClean="0"/>
          </a:p>
          <a:p>
            <a:pPr lvl="1"/>
            <a:r>
              <a:rPr lang="zh-CN" altLang="en-US" dirty="0" smtClean="0"/>
              <a:t>数据、下一条指令指针，函数返回地址或是其他程序输出内容，</a:t>
            </a:r>
            <a:endParaRPr lang="zh-CN" altLang="en-US" dirty="0" smtClean="0"/>
          </a:p>
          <a:p>
            <a:r>
              <a:rPr lang="en-US" altLang="zh-CN" dirty="0" smtClean="0"/>
              <a:t>2. </a:t>
            </a:r>
            <a:r>
              <a:rPr lang="zh-CN" altLang="en-US" dirty="0" smtClean="0"/>
              <a:t>使程序转而执行其它指令</a:t>
            </a:r>
            <a:endParaRPr lang="en-US" altLang="zh-CN" dirty="0" smtClean="0"/>
          </a:p>
          <a:p>
            <a:pPr lvl="1"/>
            <a:r>
              <a:rPr lang="zh-CN" altLang="en-US" dirty="0" smtClean="0"/>
              <a:t>目标系统指令</a:t>
            </a:r>
            <a:endParaRPr lang="en-US" altLang="zh-CN" dirty="0" smtClean="0"/>
          </a:p>
          <a:p>
            <a:pPr lvl="1"/>
            <a:r>
              <a:rPr lang="zh-CN" altLang="en-US" dirty="0"/>
              <a:t>恶意</a:t>
            </a:r>
            <a:r>
              <a:rPr lang="zh-CN" altLang="en-US" dirty="0" smtClean="0"/>
              <a:t>代码</a:t>
            </a:r>
            <a:r>
              <a:rPr lang="en-US" altLang="zh-CN" dirty="0" smtClean="0"/>
              <a:t>shellcode</a:t>
            </a:r>
            <a:r>
              <a:rPr lang="zh-CN" altLang="en-US" dirty="0" smtClean="0"/>
              <a:t>：通过缓冲区溢出注入</a:t>
            </a:r>
            <a:endParaRPr lang="en-US" altLang="zh-CN" dirty="0" smtClean="0"/>
          </a:p>
          <a:p>
            <a:endParaRPr lang="zh-CN" altLang="en-US" dirty="0"/>
          </a:p>
        </p:txBody>
      </p:sp>
      <p:sp>
        <p:nvSpPr>
          <p:cNvPr id="290818" name="Rectangle 2"/>
          <p:cNvSpPr>
            <a:spLocks noGrp="1" noChangeArrowheads="1"/>
          </p:cNvSpPr>
          <p:nvPr>
            <p:ph type="title"/>
          </p:nvPr>
        </p:nvSpPr>
        <p:spPr/>
        <p:txBody>
          <a:bodyPr/>
          <a:lstStyle/>
          <a:p>
            <a:r>
              <a:rPr lang="zh-CN" altLang="en-US" smtClean="0"/>
              <a:t>缓冲区溢出攻击</a:t>
            </a:r>
            <a:endParaRPr lang="zh-CN" altLang="en-US"/>
          </a:p>
        </p:txBody>
      </p:sp>
    </p:spTree>
  </p:cSld>
  <p:clrMapOvr>
    <a:masterClrMapping/>
  </p:clrMapOvr>
  <p:transition>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Rot="1" noChangeArrowheads="1"/>
          </p:cNvSpPr>
          <p:nvPr>
            <p:ph idx="1"/>
          </p:nvPr>
        </p:nvSpPr>
        <p:spPr/>
        <p:txBody>
          <a:bodyPr>
            <a:normAutofit/>
          </a:bodyPr>
          <a:lstStyle/>
          <a:p>
            <a:r>
              <a:rPr lang="zh-CN" altLang="en-US" smtClean="0"/>
              <a:t>在</a:t>
            </a:r>
            <a:r>
              <a:rPr lang="en-US" altLang="zh-CN" smtClean="0"/>
              <a:t>UNIX</a:t>
            </a:r>
            <a:r>
              <a:rPr lang="zh-CN" altLang="en-US" smtClean="0"/>
              <a:t>平台上可获得一个交互式的</a:t>
            </a:r>
            <a:r>
              <a:rPr lang="en-US" altLang="zh-CN" smtClean="0"/>
              <a:t>shell</a:t>
            </a:r>
            <a:endParaRPr lang="en-US" altLang="zh-CN" smtClean="0"/>
          </a:p>
          <a:p>
            <a:r>
              <a:rPr lang="zh-CN" altLang="en-US" smtClean="0"/>
              <a:t>在</a:t>
            </a:r>
            <a:r>
              <a:rPr lang="en-US" altLang="zh-CN" smtClean="0"/>
              <a:t>Windows</a:t>
            </a:r>
            <a:r>
              <a:rPr lang="zh-CN" altLang="en-US" smtClean="0"/>
              <a:t>平台上可上载并执行任何的代码</a:t>
            </a:r>
            <a:endParaRPr lang="zh-CN" altLang="en-US" smtClean="0"/>
          </a:p>
          <a:p>
            <a:r>
              <a:rPr lang="zh-CN" altLang="en-US" smtClean="0"/>
              <a:t>溢出漏洞发掘需较高技巧和知识背景</a:t>
            </a:r>
            <a:endParaRPr lang="en-US" altLang="zh-CN" smtClean="0"/>
          </a:p>
          <a:p>
            <a:r>
              <a:rPr lang="zh-CN" altLang="en-US" smtClean="0"/>
              <a:t>一旦有人编写出溢出代码，则用起来非常简单</a:t>
            </a:r>
            <a:endParaRPr lang="zh-CN" altLang="en-US" smtClean="0"/>
          </a:p>
          <a:p>
            <a:r>
              <a:rPr lang="zh-CN" altLang="en-US" smtClean="0"/>
              <a:t>与其他的攻击类型相比，缓冲区溢出攻击</a:t>
            </a:r>
            <a:endParaRPr lang="zh-CN" altLang="en-US" smtClean="0"/>
          </a:p>
          <a:p>
            <a:pPr lvl="1"/>
            <a:r>
              <a:rPr lang="zh-CN" altLang="en-US" smtClean="0"/>
              <a:t>不需要太多的先决条件</a:t>
            </a:r>
            <a:endParaRPr lang="zh-CN" altLang="en-US" smtClean="0"/>
          </a:p>
          <a:p>
            <a:pPr lvl="1"/>
            <a:r>
              <a:rPr lang="zh-CN" altLang="en-US" smtClean="0"/>
              <a:t>杀伤力很强</a:t>
            </a:r>
            <a:endParaRPr lang="zh-CN" altLang="en-US" smtClean="0"/>
          </a:p>
          <a:p>
            <a:pPr lvl="1"/>
            <a:r>
              <a:rPr lang="zh-CN" altLang="en-US" smtClean="0"/>
              <a:t>技术性强</a:t>
            </a:r>
            <a:endParaRPr lang="zh-CN" altLang="en-US" smtClean="0"/>
          </a:p>
          <a:p>
            <a:r>
              <a:rPr lang="zh-CN" altLang="en-US" smtClean="0"/>
              <a:t>穿透防火墙</a:t>
            </a:r>
            <a:endParaRPr lang="zh-CN" altLang="en-US"/>
          </a:p>
        </p:txBody>
      </p:sp>
      <p:sp>
        <p:nvSpPr>
          <p:cNvPr id="159746" name="Rectangle 2"/>
          <p:cNvSpPr>
            <a:spLocks noGrp="1" noRot="1" noChangeArrowheads="1"/>
          </p:cNvSpPr>
          <p:nvPr>
            <p:ph type="title"/>
          </p:nvPr>
        </p:nvSpPr>
        <p:spPr/>
        <p:txBody>
          <a:bodyPr>
            <a:normAutofit/>
          </a:bodyPr>
          <a:lstStyle/>
          <a:p>
            <a:r>
              <a:rPr lang="zh-CN" altLang="en-US"/>
              <a:t>缓冲区溢出攻击</a:t>
            </a:r>
            <a:r>
              <a:rPr lang="zh-CN" altLang="en-US" smtClean="0"/>
              <a:t>危害性</a:t>
            </a:r>
            <a:endParaRPr lang="zh-CN" alt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idx="1"/>
          </p:nvPr>
        </p:nvSpPr>
        <p:spPr/>
        <p:txBody>
          <a:bodyPr/>
          <a:lstStyle/>
          <a:p>
            <a:r>
              <a:rPr lang="zh-CN" altLang="en-US" smtClean="0"/>
              <a:t>操作系统给每个进程分配独立虚拟地址空间</a:t>
            </a:r>
            <a:endParaRPr lang="zh-CN" altLang="en-US" smtClean="0"/>
          </a:p>
          <a:p>
            <a:pPr lvl="1"/>
            <a:r>
              <a:rPr lang="zh-CN" altLang="en-US" smtClean="0"/>
              <a:t>编译后</a:t>
            </a:r>
            <a:r>
              <a:rPr lang="en-US" altLang="zh-CN" smtClean="0"/>
              <a:t>C</a:t>
            </a:r>
            <a:r>
              <a:rPr lang="zh-CN" altLang="en-US" smtClean="0"/>
              <a:t>程序运行时，内存空间：</a:t>
            </a:r>
            <a:endParaRPr lang="en-US" altLang="zh-CN" smtClean="0"/>
          </a:p>
          <a:p>
            <a:pPr lvl="2"/>
            <a:r>
              <a:rPr lang="zh-CN" altLang="en-US" smtClean="0"/>
              <a:t>代码区、数据区和堆栈区。</a:t>
            </a:r>
            <a:endParaRPr lang="zh-CN" altLang="en-US" smtClean="0"/>
          </a:p>
        </p:txBody>
      </p:sp>
      <p:sp>
        <p:nvSpPr>
          <p:cNvPr id="123906" name="Rectangle 2"/>
          <p:cNvSpPr>
            <a:spLocks noGrp="1" noRot="1" noChangeArrowheads="1"/>
          </p:cNvSpPr>
          <p:nvPr>
            <p:ph type="title"/>
          </p:nvPr>
        </p:nvSpPr>
        <p:spPr/>
        <p:txBody>
          <a:bodyPr/>
          <a:lstStyle/>
          <a:p>
            <a:r>
              <a:rPr lang="zh-CN" altLang="en-US" smtClean="0"/>
              <a:t>缓冲区溢出攻击的内存模型</a:t>
            </a:r>
            <a:endParaRPr lang="zh-CN" altLang="en-US"/>
          </a:p>
        </p:txBody>
      </p:sp>
      <p:grpSp>
        <p:nvGrpSpPr>
          <p:cNvPr id="2" name="组合 1"/>
          <p:cNvGrpSpPr/>
          <p:nvPr/>
        </p:nvGrpSpPr>
        <p:grpSpPr>
          <a:xfrm>
            <a:off x="827584" y="4070350"/>
            <a:ext cx="3311525" cy="2095500"/>
            <a:chOff x="827584" y="4070350"/>
            <a:chExt cx="3311525" cy="2095500"/>
          </a:xfrm>
        </p:grpSpPr>
        <p:sp>
          <p:nvSpPr>
            <p:cNvPr id="25604" name="Rectangle 4"/>
            <p:cNvSpPr>
              <a:spLocks noChangeArrowheads="1"/>
            </p:cNvSpPr>
            <p:nvPr/>
          </p:nvSpPr>
          <p:spPr bwMode="auto">
            <a:xfrm>
              <a:off x="1907084" y="4222750"/>
              <a:ext cx="2232025" cy="647700"/>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b="1"/>
                <a:t>代码段</a:t>
              </a:r>
              <a:endParaRPr lang="zh-CN" altLang="en-US" sz="2000" b="1"/>
            </a:p>
          </p:txBody>
        </p:sp>
        <p:sp>
          <p:nvSpPr>
            <p:cNvPr id="25605" name="Rectangle 5"/>
            <p:cNvSpPr>
              <a:spLocks noChangeArrowheads="1"/>
            </p:cNvSpPr>
            <p:nvPr/>
          </p:nvSpPr>
          <p:spPr bwMode="auto">
            <a:xfrm>
              <a:off x="1907084" y="4870450"/>
              <a:ext cx="2232025" cy="647700"/>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b="1"/>
                <a:t>数据段</a:t>
              </a:r>
              <a:endParaRPr lang="zh-CN" altLang="en-US" sz="2000" b="1"/>
            </a:p>
          </p:txBody>
        </p:sp>
        <p:sp>
          <p:nvSpPr>
            <p:cNvPr id="25606" name="Rectangle 6"/>
            <p:cNvSpPr>
              <a:spLocks noChangeArrowheads="1"/>
            </p:cNvSpPr>
            <p:nvPr/>
          </p:nvSpPr>
          <p:spPr bwMode="auto">
            <a:xfrm>
              <a:off x="1907084" y="5518150"/>
              <a:ext cx="2232025" cy="647700"/>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b="1"/>
                <a:t>堆栈段</a:t>
              </a:r>
              <a:endParaRPr lang="zh-CN" altLang="en-US" sz="2000" b="1"/>
            </a:p>
          </p:txBody>
        </p:sp>
        <p:sp>
          <p:nvSpPr>
            <p:cNvPr id="25607" name="Text Box 7"/>
            <p:cNvSpPr txBox="1">
              <a:spLocks noChangeArrowheads="1"/>
            </p:cNvSpPr>
            <p:nvPr/>
          </p:nvSpPr>
          <p:spPr bwMode="auto">
            <a:xfrm>
              <a:off x="827584" y="4070350"/>
              <a:ext cx="865187" cy="396875"/>
            </a:xfrm>
            <a:prstGeom prst="rect">
              <a:avLst/>
            </a:prstGeom>
            <a:noFill/>
            <a:ln w="9525">
              <a:noFill/>
              <a:miter lim="800000"/>
            </a:ln>
          </p:spPr>
          <p:txBody>
            <a:bodyPr>
              <a:spAutoFit/>
            </a:bodyPr>
            <a:lstStyle/>
            <a:p>
              <a:pPr>
                <a:spcBef>
                  <a:spcPct val="50000"/>
                </a:spcBef>
              </a:pPr>
              <a:r>
                <a:rPr lang="en-US" altLang="zh-CN" sz="2000" b="1"/>
                <a:t>CS</a:t>
              </a:r>
              <a:r>
                <a:rPr lang="en-US" altLang="zh-CN" sz="2000" b="1">
                  <a:sym typeface="Wingdings" panose="05000000000000000000" pitchFamily="2" charset="2"/>
                </a:rPr>
                <a:t></a:t>
              </a:r>
              <a:endParaRPr lang="en-US" altLang="zh-CN" sz="2000" b="1"/>
            </a:p>
          </p:txBody>
        </p:sp>
        <p:sp>
          <p:nvSpPr>
            <p:cNvPr id="25608" name="Text Box 8"/>
            <p:cNvSpPr txBox="1">
              <a:spLocks noChangeArrowheads="1"/>
            </p:cNvSpPr>
            <p:nvPr/>
          </p:nvSpPr>
          <p:spPr bwMode="auto">
            <a:xfrm>
              <a:off x="827584" y="4718050"/>
              <a:ext cx="865187" cy="396875"/>
            </a:xfrm>
            <a:prstGeom prst="rect">
              <a:avLst/>
            </a:prstGeom>
            <a:noFill/>
            <a:ln w="9525">
              <a:noFill/>
              <a:miter lim="800000"/>
            </a:ln>
          </p:spPr>
          <p:txBody>
            <a:bodyPr>
              <a:spAutoFit/>
            </a:bodyPr>
            <a:lstStyle/>
            <a:p>
              <a:pPr>
                <a:spcBef>
                  <a:spcPct val="50000"/>
                </a:spcBef>
              </a:pPr>
              <a:r>
                <a:rPr lang="en-US" altLang="zh-CN" sz="2000" b="1"/>
                <a:t>DS</a:t>
              </a:r>
              <a:r>
                <a:rPr lang="en-US" altLang="zh-CN" sz="2000" b="1">
                  <a:sym typeface="Wingdings" panose="05000000000000000000" pitchFamily="2" charset="2"/>
                </a:rPr>
                <a:t></a:t>
              </a:r>
              <a:endParaRPr lang="en-US" altLang="zh-CN" sz="2000" b="1"/>
            </a:p>
          </p:txBody>
        </p:sp>
        <p:sp>
          <p:nvSpPr>
            <p:cNvPr id="25609" name="Text Box 9"/>
            <p:cNvSpPr txBox="1">
              <a:spLocks noChangeArrowheads="1"/>
            </p:cNvSpPr>
            <p:nvPr/>
          </p:nvSpPr>
          <p:spPr bwMode="auto">
            <a:xfrm>
              <a:off x="827584" y="5373688"/>
              <a:ext cx="865187" cy="396875"/>
            </a:xfrm>
            <a:prstGeom prst="rect">
              <a:avLst/>
            </a:prstGeom>
            <a:noFill/>
            <a:ln w="9525">
              <a:noFill/>
              <a:miter lim="800000"/>
            </a:ln>
          </p:spPr>
          <p:txBody>
            <a:bodyPr>
              <a:spAutoFit/>
            </a:bodyPr>
            <a:lstStyle/>
            <a:p>
              <a:pPr>
                <a:spcBef>
                  <a:spcPct val="50000"/>
                </a:spcBef>
              </a:pPr>
              <a:r>
                <a:rPr lang="en-US" altLang="zh-CN" sz="2000" b="1"/>
                <a:t>SS</a:t>
              </a:r>
              <a:r>
                <a:rPr lang="en-US" altLang="zh-CN" sz="2000" b="1">
                  <a:sym typeface="Wingdings" panose="05000000000000000000" pitchFamily="2" charset="2"/>
                </a:rPr>
                <a:t></a:t>
              </a:r>
              <a:endParaRPr lang="en-US" altLang="zh-CN" sz="2000" b="1"/>
            </a:p>
          </p:txBody>
        </p:sp>
      </p:grpSp>
      <p:sp>
        <p:nvSpPr>
          <p:cNvPr id="3" name="TextBox 2"/>
          <p:cNvSpPr txBox="1"/>
          <p:nvPr/>
        </p:nvSpPr>
        <p:spPr>
          <a:xfrm>
            <a:off x="4572000" y="3861048"/>
            <a:ext cx="4248472" cy="26407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eaLnBrk="1" hangingPunct="1">
              <a:spcBef>
                <a:spcPct val="30000"/>
              </a:spcBef>
            </a:pPr>
            <a:r>
              <a:rPr lang="en-US" altLang="zh-CN" smtClean="0"/>
              <a:t>CS</a:t>
            </a:r>
            <a:r>
              <a:rPr lang="zh-CN" altLang="en-US" smtClean="0"/>
              <a:t>：程序机器码</a:t>
            </a:r>
            <a:r>
              <a:rPr lang="zh-CN" altLang="en-US"/>
              <a:t>和只读数据</a:t>
            </a:r>
            <a:r>
              <a:rPr lang="zh-CN" altLang="en-US" smtClean="0"/>
              <a:t>。</a:t>
            </a:r>
            <a:endParaRPr lang="en-US" altLang="zh-CN" smtClean="0"/>
          </a:p>
          <a:p>
            <a:pPr eaLnBrk="1" hangingPunct="1">
              <a:spcBef>
                <a:spcPct val="30000"/>
              </a:spcBef>
            </a:pPr>
            <a:r>
              <a:rPr lang="en-US" altLang="zh-CN" smtClean="0"/>
              <a:t>DS</a:t>
            </a:r>
            <a:r>
              <a:rPr lang="zh-CN" altLang="en-US" smtClean="0"/>
              <a:t>：程序静态</a:t>
            </a:r>
            <a:r>
              <a:rPr lang="zh-CN" altLang="en-US"/>
              <a:t>数据</a:t>
            </a:r>
            <a:r>
              <a:rPr lang="zh-CN" altLang="en-US" smtClean="0"/>
              <a:t>。</a:t>
            </a:r>
            <a:endParaRPr lang="en-US" altLang="zh-CN" smtClean="0"/>
          </a:p>
          <a:p>
            <a:pPr eaLnBrk="1" hangingPunct="1">
              <a:spcBef>
                <a:spcPct val="30000"/>
              </a:spcBef>
            </a:pPr>
            <a:r>
              <a:rPr lang="en-US" altLang="zh-CN"/>
              <a:t>SS</a:t>
            </a:r>
            <a:r>
              <a:rPr lang="zh-CN" altLang="en-US"/>
              <a:t>：</a:t>
            </a:r>
            <a:r>
              <a:rPr lang="zh-CN" altLang="en-US" smtClean="0"/>
              <a:t>动态数据。</a:t>
            </a:r>
            <a:endParaRPr lang="zh-CN" altLang="en-US"/>
          </a:p>
          <a:p>
            <a:pPr eaLnBrk="1" hangingPunct="1">
              <a:spcBef>
                <a:spcPct val="30000"/>
              </a:spcBef>
            </a:pPr>
            <a:r>
              <a:rPr lang="zh-CN" altLang="en-US" smtClean="0"/>
              <a:t>堆</a:t>
            </a:r>
            <a:r>
              <a:rPr lang="zh-CN" altLang="en-US"/>
              <a:t>和堆栈都可以被利用来进行溢出</a:t>
            </a:r>
            <a:endParaRPr lang="zh-CN" altLang="en-US"/>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lstStyle/>
          <a:p>
            <a:pPr eaLnBrk="1" hangingPunct="1"/>
            <a:r>
              <a:rPr lang="zh-CN" altLang="en-US" smtClean="0"/>
              <a:t>从威胁的来源看可分为</a:t>
            </a:r>
            <a:endParaRPr lang="en-US" altLang="zh-CN" smtClean="0"/>
          </a:p>
          <a:p>
            <a:pPr lvl="1" eaLnBrk="1" hangingPunct="1"/>
            <a:r>
              <a:rPr lang="zh-CN" altLang="en-US" smtClean="0"/>
              <a:t>内部威胁和外部威胁 。</a:t>
            </a:r>
            <a:endParaRPr lang="en-US" altLang="zh-CN" smtClean="0"/>
          </a:p>
          <a:p>
            <a:pPr lvl="1" eaLnBrk="1" hangingPunct="1"/>
            <a:r>
              <a:rPr lang="zh-CN" altLang="en-US" smtClean="0"/>
              <a:t>自然和人为两类。</a:t>
            </a:r>
            <a:endParaRPr lang="zh-CN" altLang="en-US" smtClean="0"/>
          </a:p>
          <a:p>
            <a:pPr eaLnBrk="1" hangingPunct="1"/>
            <a:r>
              <a:rPr lang="zh-CN" altLang="en-US" smtClean="0"/>
              <a:t>从攻击者的行为上看可以分成</a:t>
            </a:r>
            <a:endParaRPr lang="en-US" altLang="zh-CN" smtClean="0"/>
          </a:p>
          <a:p>
            <a:pPr lvl="1" eaLnBrk="1" hangingPunct="1"/>
            <a:r>
              <a:rPr lang="zh-CN" altLang="en-US" smtClean="0"/>
              <a:t>主动威胁和被动威胁</a:t>
            </a:r>
            <a:endParaRPr lang="zh-CN" altLang="en-US" smtClean="0"/>
          </a:p>
          <a:p>
            <a:pPr eaLnBrk="1" hangingPunct="1"/>
            <a:r>
              <a:rPr lang="zh-CN" altLang="en-US" smtClean="0"/>
              <a:t>从威胁的动机上看分为</a:t>
            </a:r>
            <a:endParaRPr lang="en-US" altLang="zh-CN" smtClean="0"/>
          </a:p>
          <a:p>
            <a:pPr lvl="1" eaLnBrk="1" hangingPunct="1"/>
            <a:r>
              <a:rPr lang="zh-CN" altLang="en-US" smtClean="0"/>
              <a:t>偶发性威胁与故意性威胁</a:t>
            </a:r>
            <a:endParaRPr lang="zh-CN" altLang="en-US" smtClean="0"/>
          </a:p>
          <a:p>
            <a:pPr lvl="2" eaLnBrk="1" hangingPunct="1">
              <a:lnSpc>
                <a:spcPct val="80000"/>
              </a:lnSpc>
            </a:pPr>
            <a:endParaRPr lang="zh-CN" altLang="en-US" sz="2800" smtClean="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smtClean="0"/>
              <a:t>安全威胁分类 </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r>
              <a:rPr lang="en-US" altLang="zh-CN" smtClean="0"/>
              <a:t>PC(EIP</a:t>
            </a:r>
            <a:r>
              <a:rPr lang="zh-CN" altLang="en-US" smtClean="0"/>
              <a:t>寄存器</a:t>
            </a:r>
            <a:r>
              <a:rPr lang="en-US" altLang="zh-CN" smtClean="0"/>
              <a:t>)</a:t>
            </a:r>
            <a:r>
              <a:rPr lang="zh-CN" altLang="en-US" smtClean="0"/>
              <a:t>指针指引程序执行，执行一条代码后</a:t>
            </a:r>
            <a:r>
              <a:rPr lang="en-US" altLang="zh-CN" smtClean="0"/>
              <a:t>+1</a:t>
            </a:r>
            <a:r>
              <a:rPr lang="zh-CN" altLang="en-US" smtClean="0"/>
              <a:t>执行下一条代码。</a:t>
            </a:r>
            <a:endParaRPr lang="en-US" altLang="zh-CN" smtClean="0"/>
          </a:p>
          <a:p>
            <a:r>
              <a:rPr lang="zh-CN" altLang="en-US" smtClean="0"/>
              <a:t>函数调用时</a:t>
            </a:r>
            <a:r>
              <a:rPr lang="en-US" altLang="zh-CN" smtClean="0"/>
              <a:t>PC</a:t>
            </a:r>
            <a:r>
              <a:rPr lang="zh-CN" altLang="en-US" smtClean="0"/>
              <a:t>跳转进入函数代码执行，函数返回后返回主调函数继续执行</a:t>
            </a:r>
            <a:endParaRPr lang="en-US" altLang="zh-CN" smtClean="0"/>
          </a:p>
          <a:p>
            <a:r>
              <a:rPr lang="zh-CN" altLang="en-US" smtClean="0"/>
              <a:t>需要记录程序中一系列函数返回地址</a:t>
            </a:r>
            <a:endParaRPr lang="en-US" altLang="zh-CN" smtClean="0"/>
          </a:p>
          <a:p>
            <a:r>
              <a:rPr lang="zh-CN" altLang="en-US" smtClean="0"/>
              <a:t>顺序</a:t>
            </a:r>
            <a:endParaRPr lang="en-US" altLang="zh-CN" smtClean="0"/>
          </a:p>
          <a:p>
            <a:pPr lvl="1"/>
            <a:r>
              <a:rPr lang="zh-CN" altLang="en-US" smtClean="0"/>
              <a:t>调用（记录）</a:t>
            </a:r>
            <a:r>
              <a:rPr lang="en-US" altLang="zh-CN" smtClean="0"/>
              <a:t>a</a:t>
            </a:r>
            <a:r>
              <a:rPr lang="zh-CN" altLang="en-US" smtClean="0"/>
              <a:t>，</a:t>
            </a:r>
            <a:r>
              <a:rPr lang="en-US" altLang="zh-CN" smtClean="0"/>
              <a:t>b</a:t>
            </a:r>
            <a:endParaRPr lang="en-US" altLang="zh-CN" smtClean="0"/>
          </a:p>
          <a:p>
            <a:pPr lvl="1"/>
            <a:r>
              <a:rPr lang="zh-CN" altLang="en-US" smtClean="0"/>
              <a:t>返回（使用）</a:t>
            </a:r>
            <a:r>
              <a:rPr lang="en-US" altLang="zh-CN" smtClean="0"/>
              <a:t>b</a:t>
            </a:r>
            <a:r>
              <a:rPr lang="zh-CN" altLang="en-US" smtClean="0"/>
              <a:t>，</a:t>
            </a:r>
            <a:r>
              <a:rPr lang="en-US" altLang="zh-CN" smtClean="0"/>
              <a:t>a</a:t>
            </a:r>
            <a:endParaRPr lang="en-US" altLang="zh-CN" smtClean="0"/>
          </a:p>
          <a:p>
            <a:r>
              <a:rPr lang="zh-CN" altLang="en-US" smtClean="0"/>
              <a:t>与堆栈</a:t>
            </a:r>
            <a:r>
              <a:rPr lang="en-US" altLang="zh-CN" smtClean="0"/>
              <a:t>filo</a:t>
            </a:r>
            <a:r>
              <a:rPr lang="zh-CN" altLang="en-US" smtClean="0"/>
              <a:t>吻合</a:t>
            </a:r>
            <a:endParaRPr lang="en-US" altLang="zh-CN" smtClean="0"/>
          </a:p>
          <a:p>
            <a:pPr lvl="1"/>
            <a:r>
              <a:rPr lang="zh-CN" altLang="en-US" smtClean="0"/>
              <a:t>调用时记录，压栈</a:t>
            </a:r>
            <a:endParaRPr lang="en-US" altLang="zh-CN" smtClean="0"/>
          </a:p>
          <a:p>
            <a:pPr lvl="1"/>
            <a:r>
              <a:rPr lang="zh-CN" altLang="en-US" smtClean="0"/>
              <a:t>返回时使用，弹栈</a:t>
            </a:r>
            <a:endParaRPr lang="zh-CN" altLang="en-US"/>
          </a:p>
        </p:txBody>
      </p:sp>
      <p:sp>
        <p:nvSpPr>
          <p:cNvPr id="145410" name="Rectangle 2"/>
          <p:cNvSpPr>
            <a:spLocks noGrp="1" noRot="1" noChangeArrowheads="1"/>
          </p:cNvSpPr>
          <p:nvPr>
            <p:ph type="title"/>
          </p:nvPr>
        </p:nvSpPr>
        <p:spPr/>
        <p:txBody>
          <a:bodyPr/>
          <a:lstStyle/>
          <a:p>
            <a:r>
              <a:rPr lang="zh-CN" altLang="en-US" smtClean="0"/>
              <a:t>函数调用时堆栈状况</a:t>
            </a:r>
            <a:endParaRPr lang="zh-CN" altLang="en-US"/>
          </a:p>
        </p:txBody>
      </p:sp>
      <p:sp>
        <p:nvSpPr>
          <p:cNvPr id="2" name="灯片编号占位符 1"/>
          <p:cNvSpPr>
            <a:spLocks noGrp="1"/>
          </p:cNvSpPr>
          <p:nvPr>
            <p:ph type="sldNum" sz="quarter" idx="4294967295"/>
          </p:nvPr>
        </p:nvSpPr>
        <p:spPr/>
        <p:txBody>
          <a:bodyPr/>
          <a:lstStyle/>
          <a:p>
            <a:fld id="{FB72DFFF-1124-4A97-ACB2-F30B7C034DC1}" type="slidenum">
              <a:rPr lang="zh-CN" altLang="en-US" smtClean="0"/>
            </a:fld>
            <a:endParaRPr lang="en-US" altLang="zh-CN" dirty="0"/>
          </a:p>
        </p:txBody>
      </p:sp>
      <p:pic>
        <p:nvPicPr>
          <p:cNvPr id="747522" name="Picture 2" descr="http://www.hztarena.org/Upfiles/Article/20133149484656.jpg"/>
          <p:cNvPicPr>
            <a:picLocks noChangeAspect="1" noChangeArrowheads="1"/>
          </p:cNvPicPr>
          <p:nvPr/>
        </p:nvPicPr>
        <p:blipFill>
          <a:blip r:embed="rId1" cstate="print"/>
          <a:srcRect/>
          <a:stretch>
            <a:fillRect/>
          </a:stretch>
        </p:blipFill>
        <p:spPr bwMode="auto">
          <a:xfrm>
            <a:off x="4423389" y="3789040"/>
            <a:ext cx="4613107" cy="3000396"/>
          </a:xfrm>
          <a:prstGeom prst="rect">
            <a:avLst/>
          </a:prstGeom>
          <a:noFill/>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68760"/>
            <a:ext cx="8229600" cy="5352132"/>
          </a:xfrm>
        </p:spPr>
        <p:txBody>
          <a:bodyPr>
            <a:normAutofit/>
          </a:bodyPr>
          <a:lstStyle/>
          <a:p>
            <a:r>
              <a:rPr lang="zh-CN" altLang="en-US" dirty="0" smtClean="0"/>
              <a:t>使用堆栈记录函数返回地址及函数</a:t>
            </a:r>
            <a:r>
              <a:rPr lang="zh-CN" altLang="en-US" smtClean="0"/>
              <a:t>执行环境</a:t>
            </a:r>
            <a:r>
              <a:rPr lang="en-US" altLang="zh-CN" smtClean="0"/>
              <a:t>——</a:t>
            </a:r>
            <a:r>
              <a:rPr lang="zh-CN" altLang="en-US"/>
              <a:t>函数过程活动记录</a:t>
            </a:r>
            <a:endParaRPr lang="en-US" altLang="zh-CN"/>
          </a:p>
          <a:p>
            <a:r>
              <a:rPr lang="zh-CN" altLang="en-US"/>
              <a:t>栈</a:t>
            </a:r>
            <a:r>
              <a:rPr lang="zh-CN" altLang="en-US" smtClean="0"/>
              <a:t>帧：参数、返回</a:t>
            </a:r>
            <a:r>
              <a:rPr lang="zh-CN" altLang="en-US"/>
              <a:t>地址</a:t>
            </a:r>
            <a:r>
              <a:rPr lang="zh-CN" altLang="en-US" smtClean="0"/>
              <a:t>、局部变量</a:t>
            </a:r>
            <a:endParaRPr lang="zh-CN" altLang="en-US" dirty="0"/>
          </a:p>
          <a:p>
            <a:pPr lvl="1"/>
            <a:r>
              <a:rPr lang="zh-CN" altLang="en-US" smtClean="0"/>
              <a:t>每次函数调用产生</a:t>
            </a:r>
            <a:r>
              <a:rPr lang="zh-CN" altLang="en-US" dirty="0" smtClean="0"/>
              <a:t>对应</a:t>
            </a:r>
            <a:r>
              <a:rPr lang="zh-CN" altLang="en-US" smtClean="0"/>
              <a:t>栈帧</a:t>
            </a:r>
            <a:endParaRPr lang="en-US" altLang="zh-CN" dirty="0" smtClean="0"/>
          </a:p>
        </p:txBody>
      </p:sp>
      <p:sp>
        <p:nvSpPr>
          <p:cNvPr id="145410" name="Rectangle 2"/>
          <p:cNvSpPr>
            <a:spLocks noGrp="1" noRot="1" noChangeArrowheads="1"/>
          </p:cNvSpPr>
          <p:nvPr>
            <p:ph type="title"/>
          </p:nvPr>
        </p:nvSpPr>
        <p:spPr/>
        <p:txBody>
          <a:bodyPr/>
          <a:lstStyle/>
          <a:p>
            <a:r>
              <a:rPr lang="zh-CN" altLang="en-US" smtClean="0"/>
              <a:t>函数调用时堆栈状况</a:t>
            </a:r>
            <a:endParaRPr lang="zh-CN" altLang="en-US"/>
          </a:p>
        </p:txBody>
      </p:sp>
      <p:grpSp>
        <p:nvGrpSpPr>
          <p:cNvPr id="2" name="Group 3"/>
          <p:cNvGrpSpPr/>
          <p:nvPr/>
        </p:nvGrpSpPr>
        <p:grpSpPr bwMode="auto">
          <a:xfrm>
            <a:off x="5023865" y="3284984"/>
            <a:ext cx="4084639" cy="3121025"/>
            <a:chOff x="1688" y="1253"/>
            <a:chExt cx="2573" cy="1966"/>
          </a:xfrm>
        </p:grpSpPr>
        <p:sp>
          <p:nvSpPr>
            <p:cNvPr id="36868"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局部变量</a:t>
              </a:r>
              <a:endParaRPr lang="zh-CN" altLang="en-US" sz="2000"/>
            </a:p>
          </p:txBody>
        </p:sp>
        <p:sp>
          <p:nvSpPr>
            <p:cNvPr id="36869"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dirty="0"/>
                <a:t>堆栈基址</a:t>
              </a:r>
              <a:endParaRPr lang="zh-CN" altLang="en-US" sz="2000" dirty="0"/>
            </a:p>
          </p:txBody>
        </p:sp>
        <p:sp>
          <p:nvSpPr>
            <p:cNvPr id="36870"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函数返回地址</a:t>
              </a:r>
              <a:endParaRPr lang="zh-CN" altLang="en-US" sz="2000"/>
            </a:p>
          </p:txBody>
        </p:sp>
        <p:sp>
          <p:nvSpPr>
            <p:cNvPr id="36871"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函数参数</a:t>
              </a:r>
              <a:endParaRPr lang="zh-CN" altLang="en-US" sz="2000"/>
            </a:p>
          </p:txBody>
        </p:sp>
        <p:sp>
          <p:nvSpPr>
            <p:cNvPr id="36872" name="Text Box 8"/>
            <p:cNvSpPr txBox="1">
              <a:spLocks noChangeArrowheads="1"/>
            </p:cNvSpPr>
            <p:nvPr/>
          </p:nvSpPr>
          <p:spPr bwMode="auto">
            <a:xfrm>
              <a:off x="3470" y="1570"/>
              <a:ext cx="764" cy="291"/>
            </a:xfrm>
            <a:prstGeom prst="rect">
              <a:avLst/>
            </a:prstGeom>
            <a:noFill/>
            <a:ln w="9525">
              <a:noFill/>
              <a:miter lim="800000"/>
            </a:ln>
          </p:spPr>
          <p:txBody>
            <a:bodyPr wrap="square">
              <a:spAutoFit/>
            </a:bodyPr>
            <a:lstStyle/>
            <a:p>
              <a:pPr>
                <a:spcBef>
                  <a:spcPct val="50000"/>
                </a:spcBef>
              </a:pPr>
              <a:r>
                <a:rPr lang="en-US" altLang="zh-CN">
                  <a:sym typeface="Wingdings" panose="05000000000000000000" pitchFamily="2" charset="2"/>
                </a:rPr>
                <a:t></a:t>
              </a:r>
              <a:r>
                <a:rPr lang="zh-CN" altLang="en-US"/>
                <a:t>栈顶</a:t>
              </a:r>
              <a:endParaRPr lang="zh-CN" altLang="en-US"/>
            </a:p>
          </p:txBody>
        </p:sp>
        <p:sp>
          <p:nvSpPr>
            <p:cNvPr id="36873" name="Text Box 9"/>
            <p:cNvSpPr txBox="1">
              <a:spLocks noChangeArrowheads="1"/>
            </p:cNvSpPr>
            <p:nvPr/>
          </p:nvSpPr>
          <p:spPr bwMode="auto">
            <a:xfrm>
              <a:off x="3470" y="2822"/>
              <a:ext cx="791" cy="288"/>
            </a:xfrm>
            <a:prstGeom prst="rect">
              <a:avLst/>
            </a:prstGeom>
            <a:noFill/>
            <a:ln w="9525">
              <a:noFill/>
              <a:miter lim="800000"/>
            </a:ln>
          </p:spPr>
          <p:txBody>
            <a:bodyPr wrap="square">
              <a:spAutoFit/>
            </a:bodyPr>
            <a:lstStyle/>
            <a:p>
              <a:pPr>
                <a:spcBef>
                  <a:spcPct val="50000"/>
                </a:spcBef>
              </a:pPr>
              <a:r>
                <a:rPr lang="en-US" altLang="zh-CN">
                  <a:sym typeface="Wingdings" panose="05000000000000000000" pitchFamily="2" charset="2"/>
                </a:rPr>
                <a:t></a:t>
              </a:r>
              <a:r>
                <a:rPr lang="zh-CN" altLang="en-US"/>
                <a:t>栈底</a:t>
              </a:r>
              <a:endParaRPr lang="zh-CN" altLang="en-US"/>
            </a:p>
          </p:txBody>
        </p:sp>
        <p:sp>
          <p:nvSpPr>
            <p:cNvPr id="36874" name="Text Box 10"/>
            <p:cNvSpPr txBox="1">
              <a:spLocks noChangeArrowheads="1"/>
            </p:cNvSpPr>
            <p:nvPr/>
          </p:nvSpPr>
          <p:spPr bwMode="auto">
            <a:xfrm>
              <a:off x="1688" y="1570"/>
              <a:ext cx="502" cy="288"/>
            </a:xfrm>
            <a:prstGeom prst="rect">
              <a:avLst/>
            </a:prstGeom>
            <a:noFill/>
            <a:ln w="9525">
              <a:noFill/>
              <a:miter lim="800000"/>
            </a:ln>
          </p:spPr>
          <p:txBody>
            <a:bodyPr wrap="square">
              <a:spAutoFit/>
            </a:bodyPr>
            <a:lstStyle/>
            <a:p>
              <a:pPr>
                <a:spcBef>
                  <a:spcPct val="50000"/>
                </a:spcBef>
              </a:pPr>
              <a:r>
                <a:rPr lang="zh-CN" altLang="en-US" smtClean="0"/>
                <a:t>低端</a:t>
              </a:r>
              <a:endParaRPr lang="zh-CN" altLang="en-US"/>
            </a:p>
          </p:txBody>
        </p:sp>
        <p:sp>
          <p:nvSpPr>
            <p:cNvPr id="36875" name="Text Box 11"/>
            <p:cNvSpPr txBox="1">
              <a:spLocks noChangeArrowheads="1"/>
            </p:cNvSpPr>
            <p:nvPr/>
          </p:nvSpPr>
          <p:spPr bwMode="auto">
            <a:xfrm>
              <a:off x="1689" y="2523"/>
              <a:ext cx="502" cy="288"/>
            </a:xfrm>
            <a:prstGeom prst="rect">
              <a:avLst/>
            </a:prstGeom>
            <a:noFill/>
            <a:ln w="9525">
              <a:noFill/>
              <a:miter lim="800000"/>
            </a:ln>
          </p:spPr>
          <p:txBody>
            <a:bodyPr wrap="square">
              <a:spAutoFit/>
            </a:bodyPr>
            <a:lstStyle/>
            <a:p>
              <a:pPr>
                <a:spcBef>
                  <a:spcPct val="50000"/>
                </a:spcBef>
              </a:pPr>
              <a:r>
                <a:rPr lang="zh-CN" altLang="en-US" smtClean="0"/>
                <a:t>高端</a:t>
              </a:r>
              <a:endParaRPr lang="zh-CN" altLang="en-US"/>
            </a:p>
          </p:txBody>
        </p:sp>
        <p:sp>
          <p:nvSpPr>
            <p:cNvPr id="36876" name="Line 12"/>
            <p:cNvSpPr>
              <a:spLocks noChangeShapeType="1"/>
            </p:cNvSpPr>
            <p:nvPr/>
          </p:nvSpPr>
          <p:spPr bwMode="auto">
            <a:xfrm>
              <a:off x="2245" y="1253"/>
              <a:ext cx="0" cy="1905"/>
            </a:xfrm>
            <a:prstGeom prst="line">
              <a:avLst/>
            </a:prstGeom>
            <a:noFill/>
            <a:ln w="9525">
              <a:solidFill>
                <a:schemeClr val="tx1"/>
              </a:solidFill>
              <a:round/>
            </a:ln>
          </p:spPr>
          <p:txBody>
            <a:bodyPr/>
            <a:lstStyle/>
            <a:p>
              <a:endParaRPr lang="zh-CN" altLang="en-US"/>
            </a:p>
          </p:txBody>
        </p:sp>
        <p:sp>
          <p:nvSpPr>
            <p:cNvPr id="36877" name="Line 13"/>
            <p:cNvSpPr>
              <a:spLocks noChangeShapeType="1"/>
            </p:cNvSpPr>
            <p:nvPr/>
          </p:nvSpPr>
          <p:spPr bwMode="auto">
            <a:xfrm>
              <a:off x="3379" y="1253"/>
              <a:ext cx="0" cy="1905"/>
            </a:xfrm>
            <a:prstGeom prst="line">
              <a:avLst/>
            </a:prstGeom>
            <a:noFill/>
            <a:ln w="9525">
              <a:solidFill>
                <a:schemeClr val="tx1"/>
              </a:solidFill>
              <a:round/>
            </a:ln>
          </p:spPr>
          <p:txBody>
            <a:bodyPr/>
            <a:lstStyle/>
            <a:p>
              <a:endParaRPr lang="zh-CN" altLang="en-US"/>
            </a:p>
          </p:txBody>
        </p:sp>
        <p:sp>
          <p:nvSpPr>
            <p:cNvPr id="36878" name="Text Box 14"/>
            <p:cNvSpPr txBox="1">
              <a:spLocks noChangeArrowheads="1"/>
            </p:cNvSpPr>
            <p:nvPr/>
          </p:nvSpPr>
          <p:spPr bwMode="auto">
            <a:xfrm>
              <a:off x="2245" y="2931"/>
              <a:ext cx="1134" cy="288"/>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36879" name="Text Box 15"/>
            <p:cNvSpPr txBox="1">
              <a:spLocks noChangeArrowheads="1"/>
            </p:cNvSpPr>
            <p:nvPr/>
          </p:nvSpPr>
          <p:spPr bwMode="auto">
            <a:xfrm>
              <a:off x="2245" y="1253"/>
              <a:ext cx="1134" cy="288"/>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36880" name="Line 16"/>
            <p:cNvSpPr>
              <a:spLocks noChangeShapeType="1"/>
            </p:cNvSpPr>
            <p:nvPr/>
          </p:nvSpPr>
          <p:spPr bwMode="auto">
            <a:xfrm>
              <a:off x="2011" y="1842"/>
              <a:ext cx="0" cy="681"/>
            </a:xfrm>
            <a:prstGeom prst="line">
              <a:avLst/>
            </a:prstGeom>
            <a:noFill/>
            <a:ln w="57150">
              <a:solidFill>
                <a:schemeClr val="tx1"/>
              </a:solidFill>
              <a:round/>
              <a:tailEnd type="triangle" w="med" len="med"/>
            </a:ln>
          </p:spPr>
          <p:txBody>
            <a:bodyPr/>
            <a:lstStyle/>
            <a:p>
              <a:endParaRPr lang="zh-CN" altLang="en-US"/>
            </a:p>
          </p:txBody>
        </p:sp>
        <p:sp>
          <p:nvSpPr>
            <p:cNvPr id="36881" name="Line 17"/>
            <p:cNvSpPr>
              <a:spLocks noChangeShapeType="1"/>
            </p:cNvSpPr>
            <p:nvPr/>
          </p:nvSpPr>
          <p:spPr bwMode="auto">
            <a:xfrm flipV="1">
              <a:off x="3878" y="2114"/>
              <a:ext cx="0" cy="590"/>
            </a:xfrm>
            <a:prstGeom prst="line">
              <a:avLst/>
            </a:prstGeom>
            <a:noFill/>
            <a:ln w="57150">
              <a:solidFill>
                <a:schemeClr val="tx1"/>
              </a:solidFill>
              <a:round/>
              <a:tailEnd type="triangle" w="med" len="med"/>
            </a:ln>
          </p:spPr>
          <p:txBody>
            <a:bodyPr/>
            <a:lstStyle/>
            <a:p>
              <a:endParaRPr lang="zh-CN" altLang="en-US"/>
            </a:p>
          </p:txBody>
        </p:sp>
      </p:grpSp>
      <p:sp>
        <p:nvSpPr>
          <p:cNvPr id="3" name="灯片编号占位符 2"/>
          <p:cNvSpPr>
            <a:spLocks noGrp="1"/>
          </p:cNvSpPr>
          <p:nvPr>
            <p:ph type="sldNum" sz="quarter" idx="4294967295"/>
          </p:nvPr>
        </p:nvSpPr>
        <p:spPr/>
        <p:txBody>
          <a:bodyPr/>
          <a:lstStyle/>
          <a:p>
            <a:fld id="{FB72DFFF-1124-4A97-ACB2-F30B7C034DC1}" type="slidenum">
              <a:rPr lang="zh-CN" altLang="en-US" smtClean="0"/>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normAutofit fontScale="92500"/>
          </a:bodyPr>
          <a:lstStyle/>
          <a:p>
            <a:r>
              <a:rPr lang="zh-CN" altLang="en-US" smtClean="0"/>
              <a:t>函数调用时，</a:t>
            </a:r>
            <a:r>
              <a:rPr lang="en-US" altLang="zh-CN" smtClean="0"/>
              <a:t>Call</a:t>
            </a:r>
            <a:r>
              <a:rPr lang="zh-CN" altLang="en-US" smtClean="0"/>
              <a:t>指令将返回地址（</a:t>
            </a:r>
            <a:r>
              <a:rPr lang="en-US" altLang="zh-CN" smtClean="0"/>
              <a:t>Call</a:t>
            </a:r>
            <a:r>
              <a:rPr lang="zh-CN" altLang="en-US"/>
              <a:t>指令下一条指令地址）压</a:t>
            </a:r>
            <a:r>
              <a:rPr lang="zh-CN" altLang="en-US" smtClean="0"/>
              <a:t>栈，生成</a:t>
            </a:r>
            <a:r>
              <a:rPr lang="zh-CN" altLang="en-US"/>
              <a:t>栈</a:t>
            </a:r>
            <a:r>
              <a:rPr lang="zh-CN" altLang="en-US" smtClean="0"/>
              <a:t>帧。</a:t>
            </a:r>
            <a:endParaRPr lang="en-US" altLang="zh-CN" smtClean="0"/>
          </a:p>
          <a:p>
            <a:r>
              <a:rPr lang="zh-CN" altLang="en-US" smtClean="0"/>
              <a:t>函数返回时，</a:t>
            </a:r>
            <a:r>
              <a:rPr lang="en-US" altLang="zh-CN" smtClean="0"/>
              <a:t>Ret</a:t>
            </a:r>
            <a:r>
              <a:rPr lang="zh-CN" altLang="en-US" smtClean="0"/>
              <a:t>指令会把压栈的返回地址弹给</a:t>
            </a:r>
            <a:r>
              <a:rPr lang="en-US" altLang="zh-CN" smtClean="0"/>
              <a:t>EIP</a:t>
            </a:r>
            <a:r>
              <a:rPr lang="zh-CN" altLang="en-US" smtClean="0"/>
              <a:t>（指令寄存器），释放栈帧</a:t>
            </a:r>
            <a:endParaRPr lang="en-US" altLang="zh-CN" smtClean="0"/>
          </a:p>
          <a:p>
            <a:r>
              <a:rPr lang="zh-CN" altLang="en-US" smtClean="0"/>
              <a:t>栈溢出攻击的原理</a:t>
            </a:r>
            <a:endParaRPr lang="zh-CN" altLang="en-US" smtClean="0"/>
          </a:p>
          <a:p>
            <a:pPr lvl="1"/>
            <a:r>
              <a:rPr lang="zh-CN" altLang="en-US" smtClean="0"/>
              <a:t>缓冲区溢出修改栈中返回地址，使其指向</a:t>
            </a:r>
            <a:r>
              <a:rPr lang="en-US" altLang="zh-CN" smtClean="0"/>
              <a:t>Shellcode</a:t>
            </a:r>
            <a:endParaRPr lang="zh-CN" altLang="en-US" smtClean="0"/>
          </a:p>
          <a:p>
            <a:pPr lvl="1"/>
            <a:r>
              <a:rPr lang="zh-CN" altLang="en-US" smtClean="0"/>
              <a:t>函数返回，</a:t>
            </a:r>
            <a:r>
              <a:rPr lang="en-US" altLang="zh-CN" smtClean="0"/>
              <a:t>EIP</a:t>
            </a:r>
            <a:r>
              <a:rPr lang="zh-CN" altLang="en-US" smtClean="0"/>
              <a:t>取篡改后的返回地址，并执行</a:t>
            </a:r>
            <a:r>
              <a:rPr lang="en-US" altLang="zh-CN" smtClean="0"/>
              <a:t>Shellcode</a:t>
            </a:r>
            <a:endParaRPr lang="en-US" altLang="zh-CN" smtClean="0"/>
          </a:p>
          <a:p>
            <a:r>
              <a:rPr lang="zh-CN" altLang="en-US" smtClean="0"/>
              <a:t>挑战</a:t>
            </a:r>
            <a:endParaRPr lang="en-US" altLang="zh-CN" smtClean="0"/>
          </a:p>
          <a:p>
            <a:pPr lvl="1"/>
            <a:r>
              <a:rPr lang="en-US" altLang="zh-CN" smtClean="0"/>
              <a:t>1</a:t>
            </a:r>
            <a:r>
              <a:rPr lang="zh-CN" altLang="en-US" smtClean="0"/>
              <a:t>、准确定位函数返回地址</a:t>
            </a:r>
            <a:endParaRPr lang="zh-CN" altLang="en-US" smtClean="0"/>
          </a:p>
          <a:p>
            <a:pPr lvl="1"/>
            <a:r>
              <a:rPr lang="en-US" altLang="zh-CN" smtClean="0"/>
              <a:t>2</a:t>
            </a:r>
            <a:r>
              <a:rPr lang="zh-CN" altLang="en-US" smtClean="0"/>
              <a:t>、篡改返回地址指向</a:t>
            </a:r>
            <a:r>
              <a:rPr lang="en-US" altLang="zh-CN" smtClean="0"/>
              <a:t>Shellcode</a:t>
            </a:r>
            <a:endParaRPr lang="en-US" altLang="zh-CN" dirty="0"/>
          </a:p>
        </p:txBody>
      </p:sp>
      <p:sp>
        <p:nvSpPr>
          <p:cNvPr id="270338" name="Rectangle 2"/>
          <p:cNvSpPr>
            <a:spLocks noGrp="1" noChangeArrowheads="1"/>
          </p:cNvSpPr>
          <p:nvPr>
            <p:ph type="title"/>
          </p:nvPr>
        </p:nvSpPr>
        <p:spPr/>
        <p:txBody>
          <a:bodyPr/>
          <a:lstStyle/>
          <a:p>
            <a:r>
              <a:rPr lang="zh-CN" altLang="en-US" smtClean="0"/>
              <a:t>栈溢出攻击的原理</a:t>
            </a:r>
            <a:endParaRPr lang="zh-CN" altLang="en-US"/>
          </a:p>
        </p:txBody>
      </p:sp>
      <p:sp>
        <p:nvSpPr>
          <p:cNvPr id="6" name="灯片编号占位符 5"/>
          <p:cNvSpPr>
            <a:spLocks noGrp="1"/>
          </p:cNvSpPr>
          <p:nvPr>
            <p:ph type="sldNum" sz="quarter" idx="4294967295"/>
          </p:nvPr>
        </p:nvSpPr>
        <p:spPr/>
        <p:txBody>
          <a:bodyPr/>
          <a:lstStyle/>
          <a:p>
            <a:fld id="{6A1A76DD-83F5-47DB-9B88-5D54EAD265D5}" type="slidenum">
              <a:rPr lang="en-US" altLang="zh-CN" smtClean="0"/>
            </a:fld>
            <a:endParaRPr lang="en-US" altLang="zh-CN"/>
          </a:p>
        </p:txBody>
      </p:sp>
      <p:grpSp>
        <p:nvGrpSpPr>
          <p:cNvPr id="5" name="Group 3"/>
          <p:cNvGrpSpPr/>
          <p:nvPr/>
        </p:nvGrpSpPr>
        <p:grpSpPr bwMode="auto">
          <a:xfrm>
            <a:off x="5194623" y="4005064"/>
            <a:ext cx="3841872" cy="2760985"/>
            <a:chOff x="1651" y="1253"/>
            <a:chExt cx="2610" cy="1966"/>
          </a:xfrm>
        </p:grpSpPr>
        <p:sp>
          <p:nvSpPr>
            <p:cNvPr id="7"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dirty="0"/>
                <a:t>局部变量</a:t>
              </a:r>
              <a:endParaRPr lang="zh-CN" altLang="en-US" sz="2000" dirty="0"/>
            </a:p>
          </p:txBody>
        </p:sp>
        <p:sp>
          <p:nvSpPr>
            <p:cNvPr id="8"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dirty="0"/>
                <a:t>堆栈基址</a:t>
              </a:r>
              <a:endParaRPr lang="zh-CN" altLang="en-US" sz="2000" dirty="0"/>
            </a:p>
          </p:txBody>
        </p:sp>
        <p:sp>
          <p:nvSpPr>
            <p:cNvPr id="9"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函数返回地址</a:t>
              </a:r>
              <a:endParaRPr lang="zh-CN" altLang="en-US" sz="2000"/>
            </a:p>
          </p:txBody>
        </p:sp>
        <p:sp>
          <p:nvSpPr>
            <p:cNvPr id="10"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函数参数</a:t>
              </a:r>
              <a:endParaRPr lang="zh-CN" altLang="en-US" sz="2000"/>
            </a:p>
          </p:txBody>
        </p:sp>
        <p:sp>
          <p:nvSpPr>
            <p:cNvPr id="11" name="Text Box 8"/>
            <p:cNvSpPr txBox="1">
              <a:spLocks noChangeArrowheads="1"/>
            </p:cNvSpPr>
            <p:nvPr/>
          </p:nvSpPr>
          <p:spPr bwMode="auto">
            <a:xfrm>
              <a:off x="3470" y="1570"/>
              <a:ext cx="764" cy="291"/>
            </a:xfrm>
            <a:prstGeom prst="rect">
              <a:avLst/>
            </a:prstGeom>
            <a:noFill/>
            <a:ln w="9525">
              <a:noFill/>
              <a:miter lim="800000"/>
            </a:ln>
          </p:spPr>
          <p:txBody>
            <a:bodyPr wrap="square">
              <a:spAutoFit/>
            </a:bodyPr>
            <a:lstStyle/>
            <a:p>
              <a:pPr>
                <a:spcBef>
                  <a:spcPct val="50000"/>
                </a:spcBef>
              </a:pPr>
              <a:r>
                <a:rPr lang="en-US" altLang="zh-CN">
                  <a:sym typeface="Wingdings" panose="05000000000000000000" pitchFamily="2" charset="2"/>
                </a:rPr>
                <a:t></a:t>
              </a:r>
              <a:r>
                <a:rPr lang="zh-CN" altLang="en-US"/>
                <a:t>栈顶</a:t>
              </a:r>
              <a:endParaRPr lang="zh-CN" altLang="en-US"/>
            </a:p>
          </p:txBody>
        </p:sp>
        <p:sp>
          <p:nvSpPr>
            <p:cNvPr id="12" name="Text Box 9"/>
            <p:cNvSpPr txBox="1">
              <a:spLocks noChangeArrowheads="1"/>
            </p:cNvSpPr>
            <p:nvPr/>
          </p:nvSpPr>
          <p:spPr bwMode="auto">
            <a:xfrm>
              <a:off x="3470" y="2822"/>
              <a:ext cx="791" cy="288"/>
            </a:xfrm>
            <a:prstGeom prst="rect">
              <a:avLst/>
            </a:prstGeom>
            <a:noFill/>
            <a:ln w="9525">
              <a:noFill/>
              <a:miter lim="800000"/>
            </a:ln>
          </p:spPr>
          <p:txBody>
            <a:bodyPr wrap="square">
              <a:spAutoFit/>
            </a:bodyPr>
            <a:lstStyle/>
            <a:p>
              <a:pPr>
                <a:spcBef>
                  <a:spcPct val="50000"/>
                </a:spcBef>
              </a:pPr>
              <a:r>
                <a:rPr lang="en-US" altLang="zh-CN">
                  <a:sym typeface="Wingdings" panose="05000000000000000000" pitchFamily="2" charset="2"/>
                </a:rPr>
                <a:t></a:t>
              </a:r>
              <a:r>
                <a:rPr lang="zh-CN" altLang="en-US"/>
                <a:t>栈底</a:t>
              </a:r>
              <a:endParaRPr lang="zh-CN" altLang="en-US"/>
            </a:p>
          </p:txBody>
        </p:sp>
        <p:sp>
          <p:nvSpPr>
            <p:cNvPr id="13" name="Text Box 10"/>
            <p:cNvSpPr txBox="1">
              <a:spLocks noChangeArrowheads="1"/>
            </p:cNvSpPr>
            <p:nvPr/>
          </p:nvSpPr>
          <p:spPr bwMode="auto">
            <a:xfrm>
              <a:off x="1651" y="1570"/>
              <a:ext cx="539" cy="329"/>
            </a:xfrm>
            <a:prstGeom prst="rect">
              <a:avLst/>
            </a:prstGeom>
            <a:noFill/>
            <a:ln w="9525">
              <a:noFill/>
              <a:miter lim="800000"/>
            </a:ln>
          </p:spPr>
          <p:txBody>
            <a:bodyPr wrap="square">
              <a:spAutoFit/>
            </a:bodyPr>
            <a:lstStyle/>
            <a:p>
              <a:pPr>
                <a:spcBef>
                  <a:spcPct val="50000"/>
                </a:spcBef>
              </a:pPr>
              <a:r>
                <a:rPr lang="zh-CN" altLang="en-US" dirty="0" smtClean="0"/>
                <a:t>低端</a:t>
              </a:r>
              <a:endParaRPr lang="zh-CN" altLang="en-US" dirty="0"/>
            </a:p>
          </p:txBody>
        </p:sp>
        <p:sp>
          <p:nvSpPr>
            <p:cNvPr id="14" name="Text Box 11"/>
            <p:cNvSpPr txBox="1">
              <a:spLocks noChangeArrowheads="1"/>
            </p:cNvSpPr>
            <p:nvPr/>
          </p:nvSpPr>
          <p:spPr bwMode="auto">
            <a:xfrm>
              <a:off x="1651" y="2523"/>
              <a:ext cx="540" cy="329"/>
            </a:xfrm>
            <a:prstGeom prst="rect">
              <a:avLst/>
            </a:prstGeom>
            <a:noFill/>
            <a:ln w="9525">
              <a:noFill/>
              <a:miter lim="800000"/>
            </a:ln>
          </p:spPr>
          <p:txBody>
            <a:bodyPr wrap="square">
              <a:spAutoFit/>
            </a:bodyPr>
            <a:lstStyle/>
            <a:p>
              <a:pPr>
                <a:spcBef>
                  <a:spcPct val="50000"/>
                </a:spcBef>
              </a:pPr>
              <a:r>
                <a:rPr lang="zh-CN" altLang="en-US" dirty="0" smtClean="0"/>
                <a:t>高端</a:t>
              </a:r>
              <a:endParaRPr lang="zh-CN" altLang="en-US" dirty="0"/>
            </a:p>
          </p:txBody>
        </p:sp>
        <p:sp>
          <p:nvSpPr>
            <p:cNvPr id="15" name="Line 12"/>
            <p:cNvSpPr>
              <a:spLocks noChangeShapeType="1"/>
            </p:cNvSpPr>
            <p:nvPr/>
          </p:nvSpPr>
          <p:spPr bwMode="auto">
            <a:xfrm>
              <a:off x="2245" y="1253"/>
              <a:ext cx="0" cy="1905"/>
            </a:xfrm>
            <a:prstGeom prst="line">
              <a:avLst/>
            </a:prstGeom>
            <a:noFill/>
            <a:ln w="9525">
              <a:solidFill>
                <a:schemeClr val="tx1"/>
              </a:solidFill>
              <a:round/>
            </a:ln>
          </p:spPr>
          <p:txBody>
            <a:bodyPr/>
            <a:lstStyle/>
            <a:p>
              <a:endParaRPr lang="zh-CN" altLang="en-US"/>
            </a:p>
          </p:txBody>
        </p:sp>
        <p:sp>
          <p:nvSpPr>
            <p:cNvPr id="16" name="Line 13"/>
            <p:cNvSpPr>
              <a:spLocks noChangeShapeType="1"/>
            </p:cNvSpPr>
            <p:nvPr/>
          </p:nvSpPr>
          <p:spPr bwMode="auto">
            <a:xfrm>
              <a:off x="3379" y="1253"/>
              <a:ext cx="0" cy="1905"/>
            </a:xfrm>
            <a:prstGeom prst="line">
              <a:avLst/>
            </a:prstGeom>
            <a:noFill/>
            <a:ln w="9525">
              <a:solidFill>
                <a:schemeClr val="tx1"/>
              </a:solidFill>
              <a:round/>
            </a:ln>
          </p:spPr>
          <p:txBody>
            <a:bodyPr/>
            <a:lstStyle/>
            <a:p>
              <a:endParaRPr lang="zh-CN" altLang="en-US"/>
            </a:p>
          </p:txBody>
        </p:sp>
        <p:sp>
          <p:nvSpPr>
            <p:cNvPr id="17" name="Text Box 14"/>
            <p:cNvSpPr txBox="1">
              <a:spLocks noChangeArrowheads="1"/>
            </p:cNvSpPr>
            <p:nvPr/>
          </p:nvSpPr>
          <p:spPr bwMode="auto">
            <a:xfrm>
              <a:off x="2245" y="2931"/>
              <a:ext cx="1134" cy="288"/>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18" name="Text Box 15"/>
            <p:cNvSpPr txBox="1">
              <a:spLocks noChangeArrowheads="1"/>
            </p:cNvSpPr>
            <p:nvPr/>
          </p:nvSpPr>
          <p:spPr bwMode="auto">
            <a:xfrm>
              <a:off x="2245" y="1253"/>
              <a:ext cx="1134" cy="288"/>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19" name="Line 16"/>
            <p:cNvSpPr>
              <a:spLocks noChangeShapeType="1"/>
            </p:cNvSpPr>
            <p:nvPr/>
          </p:nvSpPr>
          <p:spPr bwMode="auto">
            <a:xfrm>
              <a:off x="2011" y="1842"/>
              <a:ext cx="0" cy="681"/>
            </a:xfrm>
            <a:prstGeom prst="line">
              <a:avLst/>
            </a:prstGeom>
            <a:noFill/>
            <a:ln w="57150">
              <a:solidFill>
                <a:schemeClr val="tx1"/>
              </a:solidFill>
              <a:round/>
              <a:tailEnd type="triangle" w="med" len="med"/>
            </a:ln>
          </p:spPr>
          <p:txBody>
            <a:bodyPr/>
            <a:lstStyle/>
            <a:p>
              <a:endParaRPr lang="zh-CN" altLang="en-US"/>
            </a:p>
          </p:txBody>
        </p:sp>
        <p:sp>
          <p:nvSpPr>
            <p:cNvPr id="20" name="Line 17"/>
            <p:cNvSpPr>
              <a:spLocks noChangeShapeType="1"/>
            </p:cNvSpPr>
            <p:nvPr/>
          </p:nvSpPr>
          <p:spPr bwMode="auto">
            <a:xfrm flipV="1">
              <a:off x="3878" y="2114"/>
              <a:ext cx="0" cy="590"/>
            </a:xfrm>
            <a:prstGeom prst="line">
              <a:avLst/>
            </a:prstGeom>
            <a:noFill/>
            <a:ln w="57150">
              <a:solidFill>
                <a:schemeClr val="tx1"/>
              </a:solidFill>
              <a:round/>
              <a:tailEnd type="triangle" w="med" len="med"/>
            </a:ln>
          </p:spPr>
          <p:txBody>
            <a:bodyPr/>
            <a:lstStyle/>
            <a:p>
              <a:endParaRPr lang="zh-CN" altLang="en-US"/>
            </a:p>
          </p:txBody>
        </p:sp>
      </p:grpSp>
      <p:sp>
        <p:nvSpPr>
          <p:cNvPr id="21" name="圆角矩形标注 20"/>
          <p:cNvSpPr/>
          <p:nvPr/>
        </p:nvSpPr>
        <p:spPr>
          <a:xfrm>
            <a:off x="3446224" y="5089744"/>
            <a:ext cx="1802863" cy="571504"/>
          </a:xfrm>
          <a:prstGeom prst="wedgeRoundRectCallout">
            <a:avLst>
              <a:gd name="adj1" fmla="val 85014"/>
              <a:gd name="adj2" fmla="val 8417"/>
              <a:gd name="adj3" fmla="val 16667"/>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nSpc>
                <a:spcPct val="120000"/>
              </a:lnSpc>
            </a:pPr>
            <a:r>
              <a:rPr lang="zh-CN" altLang="en-US" smtClean="0">
                <a:latin typeface="Arial" panose="02080604020202020204" pitchFamily="34" charset="0"/>
                <a:ea typeface="楷体_GB2312" pitchFamily="49" charset="-122"/>
              </a:rPr>
              <a:t>攻击瞄准器</a:t>
            </a:r>
            <a:endParaRPr lang="en-US" altLang="zh-CN" smtClean="0">
              <a:latin typeface="Arial" panose="02080604020202020204" pitchFamily="34" charset="0"/>
              <a:ea typeface="楷体_GB2312"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r>
              <a:rPr lang="zh-CN" altLang="en-US" smtClean="0"/>
              <a:t>攻击代码安排（代码植入）：</a:t>
            </a:r>
            <a:endParaRPr lang="en-US" altLang="zh-CN" smtClean="0"/>
          </a:p>
          <a:p>
            <a:pPr lvl="1"/>
            <a:r>
              <a:rPr lang="zh-CN" altLang="en-US" smtClean="0"/>
              <a:t>在存在漏洞的某些存储结构（缓冲区）中安排适当的攻击代码</a:t>
            </a:r>
            <a:r>
              <a:rPr lang="en-US" altLang="zh-CN" smtClean="0"/>
              <a:t>shellcode</a:t>
            </a:r>
            <a:endParaRPr lang="en-US" altLang="zh-CN" smtClean="0"/>
          </a:p>
          <a:p>
            <a:pPr eaLnBrk="1" hangingPunct="1"/>
            <a:r>
              <a:rPr lang="zh-CN" altLang="en-US" smtClean="0"/>
              <a:t>流程控制：</a:t>
            </a:r>
            <a:endParaRPr lang="en-US" altLang="zh-CN" smtClean="0"/>
          </a:p>
          <a:p>
            <a:pPr lvl="1"/>
            <a:r>
              <a:rPr lang="zh-CN" altLang="en-US" smtClean="0"/>
              <a:t>改写程序执行流程，转移到攻击代码</a:t>
            </a:r>
            <a:endParaRPr lang="zh-CN" altLang="en-US" smtClean="0"/>
          </a:p>
          <a:p>
            <a:pPr eaLnBrk="1" hangingPunct="1"/>
            <a:r>
              <a:rPr lang="zh-CN" altLang="en-US" smtClean="0"/>
              <a:t>一步完成代码植入和流程控制</a:t>
            </a:r>
            <a:endParaRPr lang="en-US" altLang="zh-CN" smtClean="0"/>
          </a:p>
          <a:p>
            <a:pPr lvl="1" eaLnBrk="1" hangingPunct="1"/>
            <a:endParaRPr lang="zh-CN" altLang="en-US" smtClean="0"/>
          </a:p>
        </p:txBody>
      </p:sp>
      <p:sp>
        <p:nvSpPr>
          <p:cNvPr id="3" name="标题 2"/>
          <p:cNvSpPr>
            <a:spLocks noGrp="1"/>
          </p:cNvSpPr>
          <p:nvPr>
            <p:ph type="title"/>
          </p:nvPr>
        </p:nvSpPr>
        <p:spPr/>
        <p:txBody>
          <a:bodyPr/>
          <a:lstStyle/>
          <a:p>
            <a:pPr eaLnBrk="1" hangingPunct="1">
              <a:defRPr/>
            </a:pPr>
            <a:r>
              <a:rPr lang="zh-CN" altLang="en-US" smtClean="0"/>
              <a:t>缓冲区溢出攻击</a:t>
            </a:r>
            <a:r>
              <a:rPr lang="en-US" altLang="zh-CN" smtClean="0"/>
              <a:t>	</a:t>
            </a:r>
            <a:r>
              <a:rPr lang="zh-CN" altLang="en-US" smtClean="0"/>
              <a:t>步骤</a:t>
            </a:r>
            <a:endParaRPr lang="zh-CN" altLang="en-US"/>
          </a:p>
        </p:txBody>
      </p:sp>
    </p:spTree>
  </p:cSld>
  <p:clrMapOvr>
    <a:masterClrMapping/>
  </p:clrMapOvr>
  <p:transition spd="slow">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植入法</a:t>
            </a:r>
            <a:endParaRPr lang="en-US" altLang="zh-CN" smtClean="0"/>
          </a:p>
          <a:p>
            <a:pPr lvl="1"/>
            <a:r>
              <a:rPr lang="zh-CN" altLang="en-US" smtClean="0"/>
              <a:t>将攻击代码写入某个缓冲区</a:t>
            </a:r>
            <a:endParaRPr lang="en-US" altLang="zh-CN" smtClean="0"/>
          </a:p>
          <a:p>
            <a:pPr eaLnBrk="1" hangingPunct="1"/>
            <a:r>
              <a:rPr lang="zh-CN" altLang="en-US" smtClean="0"/>
              <a:t>利用已存在的代码</a:t>
            </a:r>
            <a:endParaRPr lang="en-US" altLang="zh-CN" smtClean="0"/>
          </a:p>
          <a:p>
            <a:pPr lvl="1" eaLnBrk="1" hangingPunct="1"/>
            <a:r>
              <a:rPr lang="zh-CN" altLang="en-US" smtClean="0"/>
              <a:t>执行</a:t>
            </a:r>
            <a:r>
              <a:rPr lang="en-US" altLang="zh-CN" smtClean="0"/>
              <a:t>exec</a:t>
            </a:r>
            <a:r>
              <a:rPr lang="zh-CN" altLang="en-US" smtClean="0"/>
              <a:t>（</a:t>
            </a:r>
            <a:r>
              <a:rPr lang="en-US" altLang="zh-CN" smtClean="0"/>
              <a:t>’bin/sh’</a:t>
            </a:r>
            <a:r>
              <a:rPr lang="zh-CN" altLang="en-US" smtClean="0"/>
              <a:t>）</a:t>
            </a:r>
            <a:endParaRPr lang="en-US" altLang="zh-CN" smtClean="0"/>
          </a:p>
          <a:p>
            <a:pPr lvl="1" eaLnBrk="1" hangingPunct="1"/>
            <a:r>
              <a:rPr lang="zh-CN" altLang="en-US" smtClean="0"/>
              <a:t>查找代码</a:t>
            </a:r>
            <a:r>
              <a:rPr lang="en-US" altLang="zh-CN" smtClean="0"/>
              <a:t>Exec(arg)</a:t>
            </a:r>
            <a:r>
              <a:rPr lang="zh-CN" altLang="en-US" smtClean="0"/>
              <a:t>，并修改参数</a:t>
            </a:r>
            <a:r>
              <a:rPr lang="en-US" altLang="zh-CN" smtClean="0"/>
              <a:t>arg</a:t>
            </a:r>
            <a:r>
              <a:rPr lang="zh-CN" altLang="en-US" smtClean="0"/>
              <a:t>为‘</a:t>
            </a:r>
            <a:r>
              <a:rPr lang="en-US" altLang="zh-CN" smtClean="0"/>
              <a:t>bin/sh</a:t>
            </a:r>
            <a:r>
              <a:rPr lang="zh-CN" altLang="en-US" smtClean="0"/>
              <a:t>’</a:t>
            </a:r>
            <a:endParaRPr lang="en-US" altLang="zh-CN" smtClean="0"/>
          </a:p>
          <a:p>
            <a:pPr eaLnBrk="1" hangingPunct="1"/>
            <a:endParaRPr lang="zh-CN" altLang="en-US" smtClean="0"/>
          </a:p>
        </p:txBody>
      </p:sp>
      <p:sp>
        <p:nvSpPr>
          <p:cNvPr id="3" name="标题 2"/>
          <p:cNvSpPr>
            <a:spLocks noGrp="1"/>
          </p:cNvSpPr>
          <p:nvPr>
            <p:ph type="title"/>
          </p:nvPr>
        </p:nvSpPr>
        <p:spPr/>
        <p:txBody>
          <a:bodyPr/>
          <a:lstStyle/>
          <a:p>
            <a:pPr eaLnBrk="1" hangingPunct="1">
              <a:defRPr/>
            </a:pPr>
            <a:r>
              <a:rPr lang="zh-CN" altLang="en-US" smtClean="0"/>
              <a:t>攻击代码安排</a:t>
            </a:r>
            <a:endParaRPr lang="zh-CN" altLang="en-US"/>
          </a:p>
        </p:txBody>
      </p:sp>
    </p:spTree>
  </p:cSld>
  <p:clrMapOvr>
    <a:masterClrMapping/>
  </p:clrMapOvr>
  <p:transition spd="slow">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normAutofit lnSpcReduction="10000"/>
          </a:bodyPr>
          <a:lstStyle/>
          <a:p>
            <a:pPr eaLnBrk="1" hangingPunct="1"/>
            <a:r>
              <a:rPr lang="zh-CN" altLang="en-US" dirty="0" smtClean="0"/>
              <a:t>激活记录</a:t>
            </a:r>
            <a:endParaRPr lang="en-US" altLang="zh-CN" dirty="0" smtClean="0"/>
          </a:p>
          <a:p>
            <a:pPr lvl="1" eaLnBrk="1" hangingPunct="1"/>
            <a:r>
              <a:rPr lang="zh-CN" altLang="en-US" dirty="0" smtClean="0"/>
              <a:t>溢出缓冲区，用攻击代码地址覆盖函数返回地址</a:t>
            </a:r>
            <a:endParaRPr lang="en-US" altLang="zh-CN" dirty="0" smtClean="0"/>
          </a:p>
          <a:p>
            <a:pPr eaLnBrk="1" hangingPunct="1"/>
            <a:r>
              <a:rPr lang="zh-CN" altLang="en-US" dirty="0" smtClean="0"/>
              <a:t>函数指针</a:t>
            </a:r>
            <a:endParaRPr lang="en-US" altLang="zh-CN" dirty="0" smtClean="0"/>
          </a:p>
          <a:p>
            <a:pPr lvl="1" eaLnBrk="1" hangingPunct="1"/>
            <a:r>
              <a:rPr lang="zh-CN" altLang="en-US" dirty="0" smtClean="0"/>
              <a:t>函数指针可定位任何地址空间，并执行</a:t>
            </a:r>
            <a:endParaRPr lang="en-US" altLang="zh-CN" dirty="0" smtClean="0"/>
          </a:p>
          <a:p>
            <a:pPr lvl="1" eaLnBrk="1" hangingPunct="1"/>
            <a:r>
              <a:rPr lang="zh-CN" altLang="en-US" dirty="0" smtClean="0"/>
              <a:t>溢出在函数指针附近的缓冲区，修改函数指针的地址</a:t>
            </a:r>
            <a:endParaRPr lang="en-US" altLang="zh-CN" dirty="0" smtClean="0"/>
          </a:p>
          <a:p>
            <a:pPr eaLnBrk="1" hangingPunct="1"/>
            <a:r>
              <a:rPr lang="zh-CN" altLang="en-US" dirty="0" smtClean="0"/>
              <a:t>长跳转缓冲区</a:t>
            </a:r>
            <a:endParaRPr lang="en-US" altLang="zh-CN" dirty="0" smtClean="0"/>
          </a:p>
          <a:p>
            <a:pPr lvl="1" eaLnBrk="1" hangingPunct="1"/>
            <a:r>
              <a:rPr lang="en-US" altLang="zh-CN" dirty="0" smtClean="0"/>
              <a:t>C</a:t>
            </a:r>
            <a:r>
              <a:rPr lang="zh-CN" altLang="en-US" dirty="0" smtClean="0"/>
              <a:t>语言中的检验</a:t>
            </a:r>
            <a:r>
              <a:rPr lang="en-US" altLang="zh-CN" dirty="0" smtClean="0"/>
              <a:t>/</a:t>
            </a:r>
            <a:r>
              <a:rPr lang="zh-CN" altLang="en-US" dirty="0" smtClean="0"/>
              <a:t>恢复系统，利用</a:t>
            </a:r>
            <a:r>
              <a:rPr lang="en-US" altLang="zh-CN" dirty="0" err="1" smtClean="0"/>
              <a:t>setjmp</a:t>
            </a:r>
            <a:r>
              <a:rPr lang="zh-CN" altLang="en-US" dirty="0" smtClean="0"/>
              <a:t>结合</a:t>
            </a:r>
            <a:r>
              <a:rPr lang="en-US" altLang="zh-CN" dirty="0" err="1" smtClean="0"/>
              <a:t>longjmp</a:t>
            </a:r>
            <a:r>
              <a:rPr lang="zh-CN" altLang="en-US" dirty="0" smtClean="0"/>
              <a:t>进行程序异常处理，</a:t>
            </a:r>
            <a:endParaRPr lang="en-US" altLang="zh-CN" dirty="0" smtClean="0"/>
          </a:p>
          <a:p>
            <a:pPr lvl="1" eaLnBrk="1" hangingPunct="1"/>
            <a:r>
              <a:rPr lang="zh-CN" altLang="en-US" dirty="0" smtClean="0"/>
              <a:t>溢出</a:t>
            </a:r>
            <a:r>
              <a:rPr lang="en-US" altLang="zh-CN" dirty="0" smtClean="0"/>
              <a:t>buffer</a:t>
            </a:r>
            <a:r>
              <a:rPr lang="zh-CN" altLang="en-US" dirty="0" smtClean="0"/>
              <a:t>，利用</a:t>
            </a:r>
            <a:r>
              <a:rPr lang="en-US" altLang="zh-CN" dirty="0" err="1" smtClean="0"/>
              <a:t>longjmp</a:t>
            </a:r>
            <a:r>
              <a:rPr lang="zh-CN" altLang="en-US" dirty="0" smtClean="0"/>
              <a:t>（</a:t>
            </a:r>
            <a:r>
              <a:rPr lang="en-US" altLang="zh-CN" dirty="0" smtClean="0"/>
              <a:t>buffer</a:t>
            </a:r>
            <a:r>
              <a:rPr lang="zh-CN" altLang="en-US" dirty="0" smtClean="0"/>
              <a:t>）进行程序跳转</a:t>
            </a:r>
            <a:endParaRPr lang="zh-CN" altLang="en-US" dirty="0" smtClean="0"/>
          </a:p>
        </p:txBody>
      </p:sp>
      <p:sp>
        <p:nvSpPr>
          <p:cNvPr id="3" name="标题 2"/>
          <p:cNvSpPr>
            <a:spLocks noGrp="1"/>
          </p:cNvSpPr>
          <p:nvPr>
            <p:ph type="title"/>
          </p:nvPr>
        </p:nvSpPr>
        <p:spPr/>
        <p:txBody>
          <a:bodyPr/>
          <a:lstStyle/>
          <a:p>
            <a:pPr eaLnBrk="1" hangingPunct="1">
              <a:defRPr/>
            </a:pPr>
            <a:r>
              <a:rPr lang="zh-CN" altLang="en-US" smtClean="0"/>
              <a:t>控制流程转移方法</a:t>
            </a:r>
            <a:endParaRPr lang="zh-CN" altLang="en-US"/>
          </a:p>
        </p:txBody>
      </p:sp>
    </p:spTree>
  </p:cSld>
  <p:clrMapOvr>
    <a:masterClrMapping/>
  </p:clrMapOvr>
  <p:transition spd="slow">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3"/>
          <p:cNvSpPr>
            <a:spLocks noGrp="1"/>
          </p:cNvSpPr>
          <p:nvPr>
            <p:ph idx="1"/>
          </p:nvPr>
        </p:nvSpPr>
        <p:spPr/>
        <p:txBody>
          <a:bodyPr>
            <a:normAutofit fontScale="85000" lnSpcReduction="20000"/>
          </a:bodyPr>
          <a:lstStyle/>
          <a:p>
            <a:pPr eaLnBrk="1" hangingPunct="1"/>
            <a:r>
              <a:rPr lang="zh-CN" altLang="en-US" dirty="0" smtClean="0"/>
              <a:t>防止缓冲区溢出</a:t>
            </a:r>
            <a:endParaRPr lang="en-US" altLang="zh-CN" dirty="0" smtClean="0"/>
          </a:p>
          <a:p>
            <a:pPr lvl="1"/>
            <a:r>
              <a:rPr lang="zh-CN" altLang="en-US" dirty="0" smtClean="0"/>
              <a:t>采用安全</a:t>
            </a:r>
            <a:r>
              <a:rPr lang="en-US" altLang="zh-CN" dirty="0" smtClean="0"/>
              <a:t>C</a:t>
            </a:r>
            <a:r>
              <a:rPr lang="zh-CN" altLang="en-US" dirty="0"/>
              <a:t>语言库</a:t>
            </a:r>
            <a:r>
              <a:rPr lang="zh-CN" altLang="en-US" dirty="0" smtClean="0"/>
              <a:t>函数最新版本</a:t>
            </a:r>
            <a:endParaRPr lang="en-US" altLang="zh-CN" dirty="0" smtClean="0"/>
          </a:p>
          <a:p>
            <a:pPr lvl="2"/>
            <a:r>
              <a:rPr lang="en-US" altLang="zh-CN" dirty="0" err="1"/>
              <a:t>strcpy</a:t>
            </a:r>
            <a:r>
              <a:rPr lang="en-US" altLang="zh-CN" dirty="0" smtClean="0"/>
              <a:t>()——》</a:t>
            </a:r>
            <a:r>
              <a:rPr lang="en-US" altLang="zh-CN" dirty="0" err="1" smtClean="0"/>
              <a:t>strncpy</a:t>
            </a:r>
            <a:r>
              <a:rPr lang="en-US" altLang="zh-CN" dirty="0" smtClean="0"/>
              <a:t>(),</a:t>
            </a:r>
            <a:r>
              <a:rPr lang="en-US" altLang="zh-CN" dirty="0"/>
              <a:t> </a:t>
            </a:r>
            <a:endParaRPr lang="en-US" altLang="zh-CN" dirty="0" smtClean="0"/>
          </a:p>
          <a:p>
            <a:pPr lvl="2"/>
            <a:r>
              <a:rPr lang="en-US" altLang="zh-CN" dirty="0" err="1" smtClean="0"/>
              <a:t>printf</a:t>
            </a:r>
            <a:r>
              <a:rPr lang="en-US" altLang="zh-CN" dirty="0" smtClean="0"/>
              <a:t>()——》</a:t>
            </a:r>
            <a:r>
              <a:rPr lang="en-US" altLang="zh-CN" dirty="0" err="1" smtClean="0"/>
              <a:t>sprintf</a:t>
            </a:r>
            <a:r>
              <a:rPr lang="en-US" altLang="zh-CN" dirty="0" smtClean="0"/>
              <a:t>()</a:t>
            </a:r>
            <a:r>
              <a:rPr lang="zh-CN" altLang="en-US" dirty="0" smtClean="0"/>
              <a:t>等</a:t>
            </a:r>
            <a:endParaRPr lang="zh-CN" altLang="en-US" dirty="0"/>
          </a:p>
          <a:p>
            <a:pPr lvl="1"/>
            <a:r>
              <a:rPr lang="zh-CN" altLang="en-US" dirty="0" smtClean="0"/>
              <a:t>程序员检查</a:t>
            </a:r>
            <a:r>
              <a:rPr lang="zh-CN" altLang="en-US" dirty="0"/>
              <a:t>数组与指针</a:t>
            </a:r>
            <a:r>
              <a:rPr lang="zh-CN" altLang="en-US" dirty="0" smtClean="0"/>
              <a:t>等越界代码</a:t>
            </a:r>
            <a:endParaRPr lang="en-US" altLang="zh-CN" dirty="0" smtClean="0"/>
          </a:p>
          <a:p>
            <a:pPr eaLnBrk="1" hangingPunct="1"/>
            <a:r>
              <a:rPr lang="zh-CN" altLang="en-US" dirty="0" smtClean="0"/>
              <a:t>允许溢出但不允许改变控制流</a:t>
            </a:r>
            <a:endParaRPr lang="en-US" altLang="zh-CN" dirty="0" smtClean="0"/>
          </a:p>
          <a:p>
            <a:pPr lvl="1"/>
            <a:r>
              <a:rPr lang="zh-CN" altLang="en-US" dirty="0"/>
              <a:t>禁止未经授权控制流的改变</a:t>
            </a:r>
            <a:endParaRPr lang="en-US" altLang="zh-CN" dirty="0" smtClean="0"/>
          </a:p>
          <a:p>
            <a:pPr eaLnBrk="1" hangingPunct="1"/>
            <a:r>
              <a:rPr lang="zh-CN" altLang="en-US" dirty="0" smtClean="0"/>
              <a:t>允许改变控制流但禁止敏感代码执行</a:t>
            </a:r>
            <a:endParaRPr lang="en-US" altLang="zh-CN" dirty="0" smtClean="0"/>
          </a:p>
          <a:p>
            <a:pPr lvl="1"/>
            <a:r>
              <a:rPr lang="zh-CN" altLang="en-US" dirty="0"/>
              <a:t>禁止</a:t>
            </a:r>
            <a:r>
              <a:rPr lang="zh-CN" altLang="en-US" dirty="0" smtClean="0"/>
              <a:t>攻击代码执行</a:t>
            </a:r>
            <a:endParaRPr lang="zh-CN" altLang="en-US" dirty="0"/>
          </a:p>
          <a:p>
            <a:pPr lvl="1"/>
            <a:r>
              <a:rPr lang="zh-CN" altLang="en-US" dirty="0" smtClean="0"/>
              <a:t>如禁止</a:t>
            </a:r>
            <a:r>
              <a:rPr lang="zh-CN" altLang="en-US" dirty="0"/>
              <a:t>诸如</a:t>
            </a:r>
            <a:r>
              <a:rPr lang="en-US" altLang="zh-CN" dirty="0"/>
              <a:t>exec()</a:t>
            </a:r>
            <a:r>
              <a:rPr lang="zh-CN" altLang="en-US" dirty="0"/>
              <a:t>等系统调用函数的非法使用</a:t>
            </a:r>
            <a:r>
              <a:rPr lang="zh-CN" altLang="en-US" dirty="0" smtClean="0"/>
              <a:t>，</a:t>
            </a:r>
            <a:endParaRPr lang="en-US" altLang="zh-CN" dirty="0" smtClean="0"/>
          </a:p>
          <a:p>
            <a:pPr lvl="2"/>
            <a:r>
              <a:rPr lang="en-US" altLang="zh-CN" dirty="0" smtClean="0"/>
              <a:t>Unix</a:t>
            </a:r>
            <a:r>
              <a:rPr lang="zh-CN" altLang="en-US" dirty="0"/>
              <a:t>中</a:t>
            </a:r>
            <a:r>
              <a:rPr lang="zh-CN" altLang="en-US" dirty="0" smtClean="0"/>
              <a:t>，程序使用系统调用函数时，返回地址保存</a:t>
            </a:r>
            <a:r>
              <a:rPr lang="zh-CN" altLang="en-US" dirty="0"/>
              <a:t>在系统</a:t>
            </a:r>
            <a:r>
              <a:rPr lang="zh-CN" altLang="en-US" dirty="0" smtClean="0"/>
              <a:t>内核堆栈，</a:t>
            </a:r>
            <a:r>
              <a:rPr lang="zh-CN" altLang="en-US" dirty="0"/>
              <a:t>而不是普通</a:t>
            </a:r>
            <a:r>
              <a:rPr lang="zh-CN" altLang="en-US" dirty="0" smtClean="0"/>
              <a:t>堆栈。</a:t>
            </a:r>
            <a:endParaRPr lang="en-US" altLang="zh-CN" dirty="0" smtClean="0"/>
          </a:p>
          <a:p>
            <a:pPr lvl="2"/>
            <a:r>
              <a:rPr lang="zh-CN" altLang="en-US" dirty="0" smtClean="0"/>
              <a:t>检查</a:t>
            </a:r>
            <a:r>
              <a:rPr lang="zh-CN" altLang="en-US" dirty="0"/>
              <a:t>系统调用的地址是否来自系统内核堆栈就可知道它是否合法。</a:t>
            </a:r>
            <a:endParaRPr lang="zh-CN" altLang="en-US" dirty="0"/>
          </a:p>
          <a:p>
            <a:r>
              <a:rPr lang="zh-CN" altLang="en-US" dirty="0"/>
              <a:t>高版本</a:t>
            </a:r>
            <a:r>
              <a:rPr lang="en-US" altLang="zh-CN" dirty="0"/>
              <a:t>Linux</a:t>
            </a:r>
            <a:r>
              <a:rPr lang="zh-CN" altLang="en-US" dirty="0"/>
              <a:t>已启用数据执行保护和地址随机化安全特性防止这种初级的利用方法。</a:t>
            </a:r>
            <a:endParaRPr lang="zh-CN" altLang="en-US" dirty="0" smtClean="0"/>
          </a:p>
        </p:txBody>
      </p:sp>
      <p:sp>
        <p:nvSpPr>
          <p:cNvPr id="3" name="标题 2"/>
          <p:cNvSpPr>
            <a:spLocks noGrp="1"/>
          </p:cNvSpPr>
          <p:nvPr>
            <p:ph type="title"/>
          </p:nvPr>
        </p:nvSpPr>
        <p:spPr/>
        <p:txBody>
          <a:bodyPr/>
          <a:lstStyle/>
          <a:p>
            <a:pPr eaLnBrk="1" hangingPunct="1">
              <a:defRPr/>
            </a:pPr>
            <a:r>
              <a:rPr lang="zh-CN" altLang="en-US" smtClean="0"/>
              <a:t>防范缓冲区溢出攻击</a:t>
            </a:r>
            <a:endParaRPr lang="zh-CN" altLang="en-US"/>
          </a:p>
        </p:txBody>
      </p:sp>
      <p:sp>
        <p:nvSpPr>
          <p:cNvPr id="58372" name="灯片编号占位符 1"/>
          <p:cNvSpPr>
            <a:spLocks noGrp="1"/>
          </p:cNvSpPr>
          <p:nvPr>
            <p:ph type="sldNum" sz="quarter" idx="4294967295"/>
          </p:nvPr>
        </p:nvSpPr>
        <p:spPr bwMode="auto">
          <a:noFill/>
          <a:ln>
            <a:miter lim="800000"/>
          </a:ln>
        </p:spPr>
        <p:txBody>
          <a:bodyPr wrap="square" lIns="91440" tIns="45720" rIns="91440" bIns="45720" numCol="1" anchorCtr="0" compatLnSpc="1"/>
          <a:lstStyle/>
          <a:p>
            <a:fld id="{92B7EE74-9AC8-4A42-85BA-4B3091D68183}" type="slidenum">
              <a:rPr lang="zh-CN" altLang="en-US" smtClean="0">
                <a:ea typeface="宋体" pitchFamily="2" charset="-122"/>
              </a:rPr>
            </a:fld>
            <a:endParaRPr lang="zh-CN" altLang="en-US" smtClean="0">
              <a:ea typeface="宋体" pitchFamily="2" charset="-122"/>
            </a:endParaRPr>
          </a:p>
        </p:txBody>
      </p:sp>
    </p:spTree>
  </p:cSld>
  <p:clrMapOvr>
    <a:masterClrMapping/>
  </p:clrMapOvr>
  <p:transition spd="slow">
    <p:pull/>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mtClean="0"/>
              <a:t>病毒：</a:t>
            </a:r>
            <a:endParaRPr lang="en-US" altLang="zh-CN" smtClean="0"/>
          </a:p>
          <a:p>
            <a:pPr lvl="1"/>
            <a:r>
              <a:rPr lang="zh-CN" altLang="en-US" smtClean="0"/>
              <a:t>能自我传播、</a:t>
            </a:r>
            <a:r>
              <a:rPr lang="zh-CN" altLang="en-US" smtClean="0">
                <a:solidFill>
                  <a:srgbClr val="FF0000"/>
                </a:solidFill>
              </a:rPr>
              <a:t>需用户干预触</a:t>
            </a:r>
            <a:r>
              <a:rPr lang="zh-CN" altLang="en-US" smtClean="0"/>
              <a:t>发执行的破坏性程序或代码。</a:t>
            </a:r>
            <a:endParaRPr lang="zh-CN" altLang="en-US" smtClean="0"/>
          </a:p>
          <a:p>
            <a:pPr lvl="1"/>
            <a:r>
              <a:rPr lang="zh-CN" altLang="en-US" smtClean="0"/>
              <a:t>如</a:t>
            </a:r>
            <a:r>
              <a:rPr lang="en-US" altLang="zh-CN" smtClean="0"/>
              <a:t>CIH</a:t>
            </a:r>
            <a:r>
              <a:rPr lang="zh-CN" altLang="en-US" smtClean="0"/>
              <a:t>、爱虫、新欢乐时光、求职信、恶鹰、</a:t>
            </a:r>
            <a:r>
              <a:rPr lang="en-US" altLang="zh-CN" smtClean="0"/>
              <a:t>rose…</a:t>
            </a:r>
            <a:endParaRPr lang="en-US" altLang="zh-CN" smtClean="0"/>
          </a:p>
          <a:p>
            <a:r>
              <a:rPr lang="zh-CN" altLang="en-US" smtClean="0"/>
              <a:t>蠕虫：</a:t>
            </a:r>
            <a:endParaRPr lang="en-US" altLang="zh-CN" smtClean="0"/>
          </a:p>
          <a:p>
            <a:pPr lvl="1"/>
            <a:r>
              <a:rPr lang="zh-CN" altLang="en-US" smtClean="0"/>
              <a:t>能自我传播、不需用户干预即可触发执行的破坏性程序或代码。</a:t>
            </a:r>
            <a:endParaRPr lang="zh-CN" altLang="en-US" smtClean="0"/>
          </a:p>
          <a:p>
            <a:pPr lvl="1"/>
            <a:r>
              <a:rPr lang="zh-CN" altLang="en-US" smtClean="0"/>
              <a:t>如红色代码、</a:t>
            </a:r>
            <a:r>
              <a:rPr lang="en-US" altLang="zh-CN" smtClean="0"/>
              <a:t>SQL</a:t>
            </a:r>
            <a:r>
              <a:rPr lang="zh-CN" altLang="en-US" smtClean="0"/>
              <a:t>蠕虫王、冲击波、震荡波、极速波</a:t>
            </a:r>
            <a:r>
              <a:rPr lang="en-US" altLang="zh-CN" smtClean="0"/>
              <a:t>…</a:t>
            </a:r>
            <a:endParaRPr lang="en-US" altLang="zh-CN" smtClean="0"/>
          </a:p>
          <a:p>
            <a:r>
              <a:rPr lang="zh-CN" altLang="en-US" smtClean="0"/>
              <a:t>特洛伊木马：</a:t>
            </a:r>
            <a:endParaRPr lang="en-US" altLang="zh-CN" smtClean="0"/>
          </a:p>
          <a:p>
            <a:pPr lvl="1"/>
            <a:r>
              <a:rPr lang="zh-CN" altLang="en-US" smtClean="0"/>
              <a:t>看起来具有正常功能，但实际上隐藏着很多用户不希望功能的程序。</a:t>
            </a:r>
            <a:endParaRPr lang="en-US" altLang="zh-CN" smtClean="0"/>
          </a:p>
          <a:p>
            <a:pPr lvl="1"/>
            <a:r>
              <a:rPr lang="zh-CN" altLang="en-US" smtClean="0"/>
              <a:t>通常由控制端和被控制端两端组成。</a:t>
            </a:r>
            <a:endParaRPr lang="zh-CN" altLang="en-US" smtClean="0"/>
          </a:p>
          <a:p>
            <a:pPr lvl="1"/>
            <a:r>
              <a:rPr lang="zh-CN" altLang="en-US" smtClean="0"/>
              <a:t>如冰河、网络神偷、灰鸽子</a:t>
            </a:r>
            <a:r>
              <a:rPr lang="en-US" altLang="zh-CN" smtClean="0"/>
              <a:t>……</a:t>
            </a:r>
            <a:endParaRPr lang="zh-CN" altLang="en-US"/>
          </a:p>
        </p:txBody>
      </p:sp>
      <p:sp>
        <p:nvSpPr>
          <p:cNvPr id="4" name="标题 3"/>
          <p:cNvSpPr>
            <a:spLocks noGrp="1"/>
          </p:cNvSpPr>
          <p:nvPr>
            <p:ph type="title"/>
          </p:nvPr>
        </p:nvSpPr>
        <p:spPr/>
        <p:txBody>
          <a:bodyPr/>
          <a:lstStyle/>
          <a:p>
            <a:r>
              <a:rPr lang="zh-CN" altLang="en-US" smtClean="0"/>
              <a:t>恶意代码的分类</a:t>
            </a:r>
            <a:endParaRPr lang="zh-CN" altLang="en-US"/>
          </a:p>
        </p:txBody>
      </p:sp>
    </p:spTree>
  </p:cSld>
  <p:clrMapOvr>
    <a:masterClrMapping/>
  </p:clrMapOvr>
  <p:transition spd="slow">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normAutofit/>
          </a:bodyPr>
          <a:lstStyle/>
          <a:p>
            <a:pPr eaLnBrk="1" hangingPunct="1"/>
            <a:r>
              <a:rPr lang="zh-CN" altLang="en-US" smtClean="0"/>
              <a:t>后门：</a:t>
            </a:r>
            <a:endParaRPr lang="en-US" altLang="zh-CN" smtClean="0"/>
          </a:p>
          <a:p>
            <a:pPr lvl="1"/>
            <a:r>
              <a:rPr lang="zh-CN" altLang="en-US"/>
              <a:t>指那些绕过安全性控制而获取对程序或系统访问权的程序方法。</a:t>
            </a:r>
            <a:endParaRPr lang="zh-CN" altLang="en-US"/>
          </a:p>
          <a:p>
            <a:pPr lvl="1" eaLnBrk="1" hangingPunct="1"/>
            <a:r>
              <a:rPr lang="zh-CN" altLang="en-US" smtClean="0"/>
              <a:t>如</a:t>
            </a:r>
            <a:r>
              <a:rPr lang="en-US" altLang="zh-CN" smtClean="0"/>
              <a:t>Bits</a:t>
            </a:r>
            <a:r>
              <a:rPr lang="zh-CN" altLang="en-US" smtClean="0"/>
              <a:t>、</a:t>
            </a:r>
            <a:r>
              <a:rPr lang="en-US" altLang="zh-CN" smtClean="0"/>
              <a:t>WinEggDrop</a:t>
            </a:r>
            <a:r>
              <a:rPr lang="zh-CN" altLang="en-US" smtClean="0"/>
              <a:t>、</a:t>
            </a:r>
            <a:r>
              <a:rPr lang="en-US" altLang="zh-CN" smtClean="0"/>
              <a:t>Tini…</a:t>
            </a:r>
            <a:endParaRPr lang="en-US" altLang="zh-CN" smtClean="0"/>
          </a:p>
          <a:p>
            <a:pPr eaLnBrk="1" hangingPunct="1"/>
            <a:r>
              <a:rPr lang="en-US" altLang="zh-CN" smtClean="0"/>
              <a:t>RootKit</a:t>
            </a:r>
            <a:r>
              <a:rPr lang="zh-CN" altLang="en-US" smtClean="0"/>
              <a:t>：</a:t>
            </a:r>
            <a:endParaRPr lang="en-US" altLang="zh-CN" smtClean="0"/>
          </a:p>
          <a:p>
            <a:pPr lvl="1"/>
            <a:r>
              <a:rPr lang="zh-CN" altLang="en-US"/>
              <a:t>在安装目标上</a:t>
            </a:r>
            <a:r>
              <a:rPr lang="zh-CN" altLang="en-US">
                <a:solidFill>
                  <a:srgbClr val="FF0000"/>
                </a:solidFill>
              </a:rPr>
              <a:t>隐藏</a:t>
            </a:r>
            <a:r>
              <a:rPr lang="zh-CN" altLang="en-US"/>
              <a:t>自身及指定的文件、进程和网络链接等</a:t>
            </a:r>
            <a:r>
              <a:rPr lang="zh-CN" altLang="en-US" smtClean="0"/>
              <a:t>信息，使攻击者获得访问权。</a:t>
            </a:r>
            <a:endParaRPr lang="zh-CN" altLang="en-US" smtClean="0"/>
          </a:p>
          <a:p>
            <a:pPr lvl="1" eaLnBrk="1" hangingPunct="1"/>
            <a:r>
              <a:rPr lang="zh-CN" altLang="en-US" smtClean="0"/>
              <a:t>如</a:t>
            </a:r>
            <a:r>
              <a:rPr lang="en-US" altLang="zh-CN" smtClean="0"/>
              <a:t>RootKit</a:t>
            </a:r>
            <a:r>
              <a:rPr lang="zh-CN" altLang="en-US" smtClean="0"/>
              <a:t>、</a:t>
            </a:r>
            <a:r>
              <a:rPr lang="en-US" altLang="zh-CN" smtClean="0"/>
              <a:t>Hkdef</a:t>
            </a:r>
            <a:r>
              <a:rPr lang="zh-CN" altLang="en-US" smtClean="0"/>
              <a:t>、</a:t>
            </a:r>
            <a:r>
              <a:rPr lang="en-US" altLang="zh-CN" smtClean="0"/>
              <a:t>ByShell…</a:t>
            </a:r>
            <a:endParaRPr lang="en-US" altLang="zh-CN" smtClean="0"/>
          </a:p>
          <a:p>
            <a:pPr eaLnBrk="1" hangingPunct="1"/>
            <a:r>
              <a:rPr lang="zh-CN" altLang="en-US" smtClean="0"/>
              <a:t>拒绝服务程序，黑客工具，广告软件，间谍软件，恶意网页</a:t>
            </a:r>
            <a:r>
              <a:rPr lang="en-US" altLang="zh-CN" smtClean="0"/>
              <a:t>……</a:t>
            </a:r>
            <a:endParaRPr lang="en-US" altLang="zh-CN" smtClean="0"/>
          </a:p>
          <a:p>
            <a:pPr eaLnBrk="1" hangingPunct="1"/>
            <a:endParaRPr lang="zh-CN" alt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恶意代码的分类（续）</a:t>
            </a:r>
            <a:endParaRPr lang="zh-CN" altLang="en-US"/>
          </a:p>
        </p:txBody>
      </p:sp>
    </p:spTree>
  </p:cSld>
  <p:clrMapOvr>
    <a:masterClrMapping/>
  </p:clrMapOvr>
  <p:transition spd="slow">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也</a:t>
            </a:r>
            <a:r>
              <a:rPr lang="zh-CN" altLang="en-US"/>
              <a:t>称木马病毒</a:t>
            </a:r>
            <a:r>
              <a:rPr lang="zh-CN" altLang="en-US" smtClean="0"/>
              <a:t>，通过</a:t>
            </a:r>
            <a:r>
              <a:rPr lang="zh-CN" altLang="en-US"/>
              <a:t>特定的程序（木马程序）来控制另一台计算机</a:t>
            </a:r>
            <a:r>
              <a:rPr lang="zh-CN" altLang="en-US" smtClean="0"/>
              <a:t>。</a:t>
            </a:r>
            <a:endParaRPr lang="en-US" altLang="zh-CN" smtClean="0"/>
          </a:p>
          <a:p>
            <a:r>
              <a:rPr lang="zh-CN" altLang="en-US" smtClean="0"/>
              <a:t>通常</a:t>
            </a:r>
            <a:r>
              <a:rPr lang="zh-CN" altLang="en-US"/>
              <a:t>有两个可执行程序</a:t>
            </a:r>
            <a:r>
              <a:rPr lang="zh-CN" altLang="en-US" smtClean="0"/>
              <a:t>：</a:t>
            </a:r>
            <a:endParaRPr lang="en-US" altLang="zh-CN" smtClean="0"/>
          </a:p>
          <a:p>
            <a:pPr lvl="1"/>
            <a:r>
              <a:rPr lang="zh-CN" altLang="en-US" smtClean="0"/>
              <a:t>控制端：</a:t>
            </a:r>
            <a:r>
              <a:rPr lang="en-US" altLang="zh-CN" smtClean="0"/>
              <a:t>——</a:t>
            </a:r>
            <a:r>
              <a:rPr lang="zh-CN" altLang="en-US" smtClean="0"/>
              <a:t>客户端</a:t>
            </a:r>
            <a:r>
              <a:rPr lang="en-US" altLang="zh-CN" smtClean="0"/>
              <a:t>——</a:t>
            </a:r>
            <a:r>
              <a:rPr lang="zh-CN" altLang="en-US" smtClean="0"/>
              <a:t>攻击者</a:t>
            </a:r>
            <a:endParaRPr lang="en-US" altLang="zh-CN" smtClean="0"/>
          </a:p>
          <a:p>
            <a:pPr lvl="1"/>
            <a:r>
              <a:rPr lang="zh-CN" altLang="en-US" smtClean="0"/>
              <a:t>被</a:t>
            </a:r>
            <a:r>
              <a:rPr lang="zh-CN" altLang="en-US"/>
              <a:t>控制</a:t>
            </a:r>
            <a:r>
              <a:rPr lang="zh-CN" altLang="en-US" smtClean="0"/>
              <a:t>端：</a:t>
            </a:r>
            <a:r>
              <a:rPr lang="en-US" altLang="zh-CN" smtClean="0"/>
              <a:t>——</a:t>
            </a:r>
            <a:r>
              <a:rPr lang="zh-CN" altLang="en-US" smtClean="0"/>
              <a:t>服务端</a:t>
            </a:r>
            <a:r>
              <a:rPr lang="en-US" altLang="zh-CN" smtClean="0"/>
              <a:t>——</a:t>
            </a:r>
            <a:r>
              <a:rPr lang="zh-CN" altLang="en-US" smtClean="0"/>
              <a:t>受害者</a:t>
            </a:r>
            <a:endParaRPr lang="zh-CN" altLang="en-US"/>
          </a:p>
        </p:txBody>
      </p:sp>
      <p:sp>
        <p:nvSpPr>
          <p:cNvPr id="4" name="标题 3"/>
          <p:cNvSpPr>
            <a:spLocks noGrp="1"/>
          </p:cNvSpPr>
          <p:nvPr>
            <p:ph type="title"/>
          </p:nvPr>
        </p:nvSpPr>
        <p:spPr/>
        <p:txBody>
          <a:bodyPr/>
          <a:lstStyle/>
          <a:p>
            <a:r>
              <a:rPr lang="zh-CN" altLang="en-US"/>
              <a:t>木马（</a:t>
            </a:r>
            <a:r>
              <a:rPr lang="en-US" altLang="zh-CN"/>
              <a:t>Trojan</a:t>
            </a:r>
            <a:r>
              <a:rPr lang="zh-CN" altLang="en-US"/>
              <a:t>）</a:t>
            </a:r>
            <a:endParaRPr lang="zh-CN" altLang="en-US"/>
          </a:p>
        </p:txBody>
      </p:sp>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lstStyle/>
          <a:p>
            <a:r>
              <a:rPr lang="zh-CN" altLang="en-US"/>
              <a:t>用于防御安全攻击的硬件或者软件方法，及方法构成的系统或整体解决方案</a:t>
            </a:r>
            <a:endParaRPr lang="zh-CN" altLang="en-US"/>
          </a:p>
          <a:p>
            <a:r>
              <a:rPr lang="zh-CN" altLang="en-US" smtClean="0"/>
              <a:t>对信息和信息系统安全功能的抽象描述，从</a:t>
            </a:r>
            <a:r>
              <a:rPr lang="zh-CN" altLang="en-US" smtClean="0">
                <a:solidFill>
                  <a:srgbClr val="C00000"/>
                </a:solidFill>
              </a:rPr>
              <a:t>整体</a:t>
            </a:r>
            <a:r>
              <a:rPr lang="zh-CN" altLang="en-US" smtClean="0"/>
              <a:t>上定义信息及信息系统所提供的</a:t>
            </a:r>
            <a:r>
              <a:rPr lang="zh-CN" altLang="en-US" smtClean="0">
                <a:solidFill>
                  <a:srgbClr val="C00000"/>
                </a:solidFill>
              </a:rPr>
              <a:t>安全服务</a:t>
            </a:r>
            <a:r>
              <a:rPr lang="zh-CN" altLang="en-US" smtClean="0"/>
              <a:t>、安全机制及各种安全组件之间的关系和交互。 </a:t>
            </a:r>
            <a:endParaRPr lang="zh-CN" altLang="en-US" smtClean="0"/>
          </a:p>
        </p:txBody>
      </p:sp>
      <p:sp>
        <p:nvSpPr>
          <p:cNvPr id="522242" name="Rectangle 2"/>
          <p:cNvSpPr>
            <a:spLocks noGrp="1" noChangeArrowheads="1"/>
          </p:cNvSpPr>
          <p:nvPr>
            <p:ph type="title"/>
          </p:nvPr>
        </p:nvSpPr>
        <p:spPr/>
        <p:txBody>
          <a:bodyPr>
            <a:normAutofit/>
          </a:bodyPr>
          <a:lstStyle/>
          <a:p>
            <a:r>
              <a:rPr lang="zh-CN" altLang="en-US" smtClean="0"/>
              <a:t>安全体系结构</a:t>
            </a:r>
            <a:r>
              <a:rPr lang="en-US" altLang="zh-CN" smtClean="0"/>
              <a:t>(Security Architecture</a:t>
            </a:r>
            <a:r>
              <a:rPr lang="en-US" altLang="zh-CN"/>
              <a:t>)</a:t>
            </a:r>
            <a:endParaRPr lang="zh-CN" altLang="en-US"/>
          </a:p>
        </p:txBody>
      </p:sp>
    </p:spTree>
  </p:cSld>
  <p:clrMapOvr>
    <a:masterClrMapping/>
  </p:clrMapOvr>
  <p:transition spd="slow">
    <p:pul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4"/>
          <p:cNvSpPr>
            <a:spLocks noGrp="1"/>
          </p:cNvSpPr>
          <p:nvPr>
            <p:ph idx="1"/>
          </p:nvPr>
        </p:nvSpPr>
        <p:spPr/>
        <p:txBody>
          <a:bodyPr>
            <a:normAutofit fontScale="92500" lnSpcReduction="20000"/>
          </a:bodyPr>
          <a:lstStyle/>
          <a:p>
            <a:r>
              <a:rPr lang="zh-CN" altLang="en-US" dirty="0" smtClean="0"/>
              <a:t>开始菜单启动项，基本上没有木马会用这种方式。</a:t>
            </a:r>
            <a:endParaRPr lang="zh-CN" altLang="en-US" dirty="0" smtClean="0"/>
          </a:p>
          <a:p>
            <a:r>
              <a:rPr lang="zh-CN" altLang="en-US" dirty="0" smtClean="0"/>
              <a:t>自动启动：</a:t>
            </a:r>
            <a:endParaRPr lang="en-US" altLang="zh-CN" dirty="0" smtClean="0"/>
          </a:p>
          <a:p>
            <a:pPr lvl="1"/>
            <a:r>
              <a:rPr lang="zh-CN" altLang="en-US" dirty="0" smtClean="0"/>
              <a:t>在</a:t>
            </a:r>
            <a:r>
              <a:rPr lang="en-US" altLang="zh-CN" dirty="0" smtClean="0"/>
              <a:t>Winstart.bat</a:t>
            </a:r>
            <a:r>
              <a:rPr lang="zh-CN" altLang="en-US" dirty="0" smtClean="0"/>
              <a:t>中启动。</a:t>
            </a:r>
            <a:endParaRPr lang="zh-CN" altLang="en-US" dirty="0" smtClean="0"/>
          </a:p>
          <a:p>
            <a:pPr lvl="1"/>
            <a:r>
              <a:rPr lang="zh-CN" altLang="en-US" dirty="0" smtClean="0"/>
              <a:t>在</a:t>
            </a:r>
            <a:r>
              <a:rPr lang="en-US" altLang="zh-CN" dirty="0" smtClean="0"/>
              <a:t>Autoexec.bat</a:t>
            </a:r>
            <a:r>
              <a:rPr lang="zh-CN" altLang="en-US" dirty="0" smtClean="0"/>
              <a:t>和</a:t>
            </a:r>
            <a:r>
              <a:rPr lang="en-US" altLang="zh-CN" dirty="0" smtClean="0"/>
              <a:t>Config.sys</a:t>
            </a:r>
            <a:r>
              <a:rPr lang="zh-CN" altLang="en-US" dirty="0" smtClean="0"/>
              <a:t>中加载运行。</a:t>
            </a:r>
            <a:endParaRPr lang="zh-CN" altLang="en-US" dirty="0" smtClean="0"/>
          </a:p>
          <a:p>
            <a:pPr lvl="1"/>
            <a:r>
              <a:rPr lang="zh-CN" altLang="en-US" dirty="0" smtClean="0"/>
              <a:t>注册表：隐蔽性强，多数木马采用。</a:t>
            </a:r>
            <a:endParaRPr lang="zh-CN" altLang="en-US" dirty="0" smtClean="0"/>
          </a:p>
          <a:p>
            <a:pPr lvl="1"/>
            <a:r>
              <a:rPr lang="en-US" altLang="zh-CN" dirty="0" smtClean="0"/>
              <a:t>win.ini/system.ini</a:t>
            </a:r>
            <a:r>
              <a:rPr lang="zh-CN" altLang="en-US" dirty="0" smtClean="0"/>
              <a:t>：有部分木马采用，不太隐蔽。</a:t>
            </a:r>
            <a:endParaRPr lang="zh-CN" altLang="en-US" dirty="0" smtClean="0"/>
          </a:p>
          <a:p>
            <a:r>
              <a:rPr lang="zh-CN" altLang="en-US" dirty="0" smtClean="0"/>
              <a:t>捆绑方式启动：</a:t>
            </a:r>
            <a:endParaRPr lang="en-US" altLang="zh-CN" dirty="0" smtClean="0"/>
          </a:p>
          <a:p>
            <a:pPr lvl="1"/>
            <a:r>
              <a:rPr lang="zh-CN" altLang="en-US" dirty="0" smtClean="0"/>
              <a:t>捆绑到一般的常用程序或服务上。隐蔽性强，多数木马采用。</a:t>
            </a:r>
            <a:endParaRPr lang="en-US" altLang="zh-CN" dirty="0" smtClean="0"/>
          </a:p>
          <a:p>
            <a:pPr lvl="1"/>
            <a:r>
              <a:rPr lang="zh-CN" altLang="en-US" dirty="0" smtClean="0"/>
              <a:t>黑客确定</a:t>
            </a:r>
            <a:r>
              <a:rPr lang="zh-CN" altLang="en-US" dirty="0"/>
              <a:t>捆绑方式、捆绑位置、捆绑程序等，位置多变使木马有很强的隐蔽性。</a:t>
            </a:r>
            <a:endParaRPr lang="zh-CN" altLang="en-US" dirty="0"/>
          </a:p>
          <a:p>
            <a:pPr lvl="1"/>
            <a:r>
              <a:rPr lang="zh-CN" altLang="en-US" dirty="0" smtClean="0"/>
              <a:t>非捆绑：在注册表等位置留下痕迹，容易被发现</a:t>
            </a:r>
            <a:endParaRPr lang="en-US" altLang="zh-CN" dirty="0" smtClean="0"/>
          </a:p>
          <a:p>
            <a:r>
              <a:rPr lang="zh-CN" altLang="en-US" dirty="0" smtClean="0"/>
              <a:t>修改文件关联</a:t>
            </a:r>
            <a:endParaRPr lang="zh-CN" altLang="en-US" dirty="0" smtClean="0"/>
          </a:p>
        </p:txBody>
      </p:sp>
      <p:sp>
        <p:nvSpPr>
          <p:cNvPr id="168962" name="Rectangle 2"/>
          <p:cNvSpPr>
            <a:spLocks noGrp="1" noChangeArrowheads="1"/>
          </p:cNvSpPr>
          <p:nvPr>
            <p:ph type="title"/>
          </p:nvPr>
        </p:nvSpPr>
        <p:spPr/>
        <p:txBody>
          <a:bodyPr/>
          <a:lstStyle/>
          <a:p>
            <a:r>
              <a:rPr lang="zh-CN" altLang="en-US" smtClean="0"/>
              <a:t>特洛伊木马加载及启动方式</a:t>
            </a:r>
            <a:endParaRPr lang="zh-CN" altLang="en-US"/>
          </a:p>
        </p:txBody>
      </p:sp>
    </p:spTree>
  </p:cSld>
  <p:clrMapOvr>
    <a:masterClrMapping/>
  </p:clrMapOvr>
  <p:transition spd="slow">
    <p:pul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r>
              <a:rPr lang="zh-CN" altLang="en-US" smtClean="0"/>
              <a:t>存放位置及文件名</a:t>
            </a:r>
            <a:endParaRPr lang="en-US" altLang="zh-CN" smtClean="0"/>
          </a:p>
          <a:p>
            <a:r>
              <a:rPr lang="zh-CN" altLang="en-US" smtClean="0"/>
              <a:t>通信方式</a:t>
            </a:r>
            <a:endParaRPr lang="en-US" altLang="zh-CN" smtClean="0"/>
          </a:p>
          <a:p>
            <a:r>
              <a:rPr lang="zh-CN" altLang="en-US" smtClean="0"/>
              <a:t>进程隐藏</a:t>
            </a:r>
            <a:endParaRPr lang="zh-CN" altLang="en-US" smtClean="0"/>
          </a:p>
        </p:txBody>
      </p:sp>
      <p:sp>
        <p:nvSpPr>
          <p:cNvPr id="3" name="标题 2"/>
          <p:cNvSpPr>
            <a:spLocks noGrp="1"/>
          </p:cNvSpPr>
          <p:nvPr>
            <p:ph type="title"/>
          </p:nvPr>
        </p:nvSpPr>
        <p:spPr/>
        <p:txBody>
          <a:bodyPr/>
          <a:lstStyle/>
          <a:p>
            <a:pPr>
              <a:defRPr/>
            </a:pPr>
            <a:r>
              <a:rPr lang="zh-CN" altLang="en-US" smtClean="0">
                <a:latin typeface="Times New Roman" pitchFamily="18" charset="0"/>
              </a:rPr>
              <a:t>特洛伊木马</a:t>
            </a:r>
            <a:r>
              <a:rPr lang="zh-CN" altLang="en-US" smtClean="0"/>
              <a:t>隐蔽性</a:t>
            </a:r>
            <a:endParaRPr lang="zh-CN" altLang="en-US"/>
          </a:p>
        </p:txBody>
      </p:sp>
    </p:spTree>
  </p:cSld>
  <p:clrMapOvr>
    <a:masterClrMapping/>
  </p:clrMapOvr>
  <p:transition spd="slow">
    <p:pull/>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en-US" smtClean="0"/>
              <a:t>服务器（被控端）程序文件一般位置：</a:t>
            </a:r>
            <a:endParaRPr lang="en-US" altLang="zh-CN" smtClean="0"/>
          </a:p>
          <a:p>
            <a:pPr lvl="1"/>
            <a:r>
              <a:rPr lang="en-US" altLang="zh-CN" smtClean="0"/>
              <a:t>c:\windows</a:t>
            </a:r>
            <a:r>
              <a:rPr lang="zh-CN" altLang="en-US" smtClean="0"/>
              <a:t>和</a:t>
            </a:r>
            <a:r>
              <a:rPr lang="en-US" altLang="zh-CN" smtClean="0"/>
              <a:t>c:\windows\system</a:t>
            </a:r>
            <a:r>
              <a:rPr lang="zh-CN" altLang="en-US" smtClean="0"/>
              <a:t>中,</a:t>
            </a:r>
            <a:endParaRPr lang="en-US" altLang="zh-CN" smtClean="0"/>
          </a:p>
          <a:p>
            <a:pPr lvl="1"/>
            <a:r>
              <a:rPr lang="zh-CN" altLang="en-US" smtClean="0"/>
              <a:t>因为</a:t>
            </a:r>
            <a:r>
              <a:rPr lang="en-US" altLang="zh-CN" smtClean="0"/>
              <a:t>windows</a:t>
            </a:r>
            <a:r>
              <a:rPr lang="zh-CN" altLang="en-US" smtClean="0"/>
              <a:t>一些系统文件在这两个位置。</a:t>
            </a:r>
            <a:endParaRPr lang="zh-CN" altLang="en-US" smtClean="0"/>
          </a:p>
          <a:p>
            <a:r>
              <a:rPr lang="zh-CN" altLang="en-US" smtClean="0"/>
              <a:t>文件名尽量和系统文件接近，比如</a:t>
            </a:r>
            <a:endParaRPr lang="en-US" altLang="zh-CN" smtClean="0"/>
          </a:p>
          <a:p>
            <a:pPr lvl="1"/>
            <a:r>
              <a:rPr lang="zh-CN" altLang="en-US" smtClean="0"/>
              <a:t>木马</a:t>
            </a:r>
            <a:r>
              <a:rPr lang="en-US" altLang="zh-CN" smtClean="0"/>
              <a:t>SubSeven 1.7</a:t>
            </a:r>
            <a:r>
              <a:rPr lang="zh-CN" altLang="en-US" smtClean="0"/>
              <a:t>版</a:t>
            </a:r>
            <a:endParaRPr lang="en-US" altLang="zh-CN" smtClean="0"/>
          </a:p>
          <a:p>
            <a:pPr lvl="2"/>
            <a:r>
              <a:rPr lang="en-US" altLang="zh-CN" smtClean="0"/>
              <a:t>c:\windows\KERNEL16.DL</a:t>
            </a:r>
            <a:r>
              <a:rPr lang="zh-CN" altLang="en-US" smtClean="0"/>
              <a:t>：木马服务器文件名</a:t>
            </a:r>
            <a:endParaRPr lang="en-US" altLang="zh-CN" smtClean="0"/>
          </a:p>
          <a:p>
            <a:pPr lvl="2"/>
            <a:r>
              <a:rPr lang="en-US" altLang="zh-CN" smtClean="0"/>
              <a:t>c:\windows\KERNEL32.DLL</a:t>
            </a:r>
            <a:r>
              <a:rPr lang="zh-CN" altLang="en-US" smtClean="0"/>
              <a:t>：系统文件，删除系统瘫痪。</a:t>
            </a:r>
            <a:endParaRPr lang="en-US" altLang="zh-CN" smtClean="0"/>
          </a:p>
          <a:p>
            <a:pPr lvl="1"/>
            <a:r>
              <a:rPr lang="zh-CN" altLang="en-US" smtClean="0"/>
              <a:t>木马</a:t>
            </a:r>
            <a:r>
              <a:rPr lang="en-US" altLang="zh-CN" smtClean="0"/>
              <a:t>SubSeven 1.5</a:t>
            </a:r>
            <a:r>
              <a:rPr lang="zh-CN" altLang="en-US" smtClean="0"/>
              <a:t>版</a:t>
            </a:r>
            <a:endParaRPr lang="en-US" altLang="zh-CN" smtClean="0"/>
          </a:p>
          <a:p>
            <a:pPr lvl="2"/>
            <a:r>
              <a:rPr lang="zh-CN" altLang="en-US" smtClean="0"/>
              <a:t>服务器文件名：</a:t>
            </a:r>
            <a:r>
              <a:rPr lang="en-US" altLang="zh-CN" smtClean="0"/>
              <a:t>c:\windows\window.exe</a:t>
            </a:r>
            <a:r>
              <a:rPr lang="zh-CN" altLang="en-US" smtClean="0"/>
              <a:t>， 少一个</a:t>
            </a:r>
            <a:r>
              <a:rPr lang="en-US" altLang="zh-CN" smtClean="0"/>
              <a:t>s</a:t>
            </a:r>
            <a:endParaRPr lang="en-US" altLang="zh-CN" smtClean="0"/>
          </a:p>
        </p:txBody>
      </p:sp>
      <p:sp>
        <p:nvSpPr>
          <p:cNvPr id="171010" name="Rectangle 2"/>
          <p:cNvSpPr>
            <a:spLocks noGrp="1" noChangeArrowheads="1"/>
          </p:cNvSpPr>
          <p:nvPr>
            <p:ph type="title"/>
          </p:nvPr>
        </p:nvSpPr>
        <p:spPr/>
        <p:txBody>
          <a:bodyPr/>
          <a:lstStyle/>
          <a:p>
            <a:r>
              <a:rPr lang="zh-CN" altLang="en-US" smtClean="0"/>
              <a:t>木马存放位置及文件名</a:t>
            </a:r>
            <a:endParaRPr lang="zh-CN" altLang="en-US"/>
          </a:p>
        </p:txBody>
      </p:sp>
    </p:spTree>
  </p:cSld>
  <p:clrMapOvr>
    <a:masterClrMapping/>
  </p:clrMapOvr>
  <p:transition spd="slow">
    <p:pull/>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使用</a:t>
            </a:r>
            <a:r>
              <a:rPr lang="en-US" altLang="zh-CN" smtClean="0"/>
              <a:t>TCP</a:t>
            </a:r>
            <a:r>
              <a:rPr lang="zh-CN" altLang="en-US" smtClean="0"/>
              <a:t>协议，服务端侦听，客户端连接。最简单、最早、最广泛使用。</a:t>
            </a:r>
            <a:endParaRPr lang="zh-CN" altLang="en-US" smtClean="0"/>
          </a:p>
          <a:p>
            <a:pPr lvl="1"/>
            <a:r>
              <a:rPr lang="zh-CN" altLang="en-US" smtClean="0"/>
              <a:t>使用工具很容易发现在某一端口上侦听的进程，以及进程对应的可执行文件。</a:t>
            </a:r>
            <a:endParaRPr lang="zh-CN" altLang="en-US" smtClean="0"/>
          </a:p>
          <a:p>
            <a:pPr lvl="1"/>
            <a:r>
              <a:rPr lang="zh-CN" altLang="en-US" smtClean="0"/>
              <a:t>客户端发起连接会被防火墙拦截。</a:t>
            </a:r>
            <a:endParaRPr lang="zh-CN" altLang="en-US" smtClean="0"/>
          </a:p>
          <a:p>
            <a:pPr lvl="1"/>
            <a:r>
              <a:rPr lang="zh-CN" altLang="en-US" smtClean="0"/>
              <a:t>服务器通过代理上网电脑，没有独立</a:t>
            </a:r>
            <a:r>
              <a:rPr lang="en-US" altLang="zh-CN" smtClean="0"/>
              <a:t>IP</a:t>
            </a:r>
            <a:r>
              <a:rPr lang="zh-CN" altLang="en-US" smtClean="0"/>
              <a:t>地址(只有局域网的</a:t>
            </a:r>
            <a:r>
              <a:rPr lang="en-US" altLang="zh-CN" smtClean="0"/>
              <a:t>IP</a:t>
            </a:r>
            <a:r>
              <a:rPr lang="zh-CN" altLang="en-US" smtClean="0"/>
              <a:t>地址)，客户端找不到服务器。</a:t>
            </a:r>
            <a:endParaRPr lang="zh-CN" altLang="en-US"/>
          </a:p>
        </p:txBody>
      </p:sp>
      <p:sp>
        <p:nvSpPr>
          <p:cNvPr id="3" name="标题 2"/>
          <p:cNvSpPr>
            <a:spLocks noGrp="1"/>
          </p:cNvSpPr>
          <p:nvPr>
            <p:ph type="title"/>
          </p:nvPr>
        </p:nvSpPr>
        <p:spPr/>
        <p:txBody>
          <a:bodyPr/>
          <a:lstStyle/>
          <a:p>
            <a:r>
              <a:rPr lang="zh-CN" altLang="en-US" smtClean="0"/>
              <a:t>木马基本通信方式</a:t>
            </a:r>
            <a:endParaRPr lang="zh-CN" altLang="en-US"/>
          </a:p>
        </p:txBody>
      </p:sp>
    </p:spTree>
  </p:cSld>
  <p:clrMapOvr>
    <a:masterClrMapping/>
  </p:clrMapOvr>
  <p:transition spd="slow">
    <p:pull/>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内容占位符 1"/>
          <p:cNvSpPr>
            <a:spLocks noGrp="1"/>
          </p:cNvSpPr>
          <p:nvPr>
            <p:ph idx="1"/>
          </p:nvPr>
        </p:nvSpPr>
        <p:spPr>
          <a:xfrm>
            <a:off x="457200" y="1196752"/>
            <a:ext cx="8229600" cy="1924545"/>
          </a:xfrm>
        </p:spPr>
        <p:txBody>
          <a:bodyPr>
            <a:normAutofit fontScale="70000" lnSpcReduction="20000"/>
          </a:bodyPr>
          <a:lstStyle/>
          <a:p>
            <a:r>
              <a:rPr lang="zh-CN" altLang="en-US" smtClean="0"/>
              <a:t>客户端：</a:t>
            </a:r>
            <a:endParaRPr lang="en-US" altLang="zh-CN" smtClean="0"/>
          </a:p>
          <a:p>
            <a:pPr lvl="1"/>
            <a:r>
              <a:rPr lang="zh-CN" altLang="en-US" smtClean="0"/>
              <a:t>在有固定</a:t>
            </a:r>
            <a:r>
              <a:rPr lang="en-US" altLang="zh-CN" smtClean="0"/>
              <a:t>IP</a:t>
            </a:r>
            <a:r>
              <a:rPr lang="zh-CN" altLang="en-US" smtClean="0"/>
              <a:t>或者域名</a:t>
            </a:r>
            <a:r>
              <a:rPr lang="zh-CN" altLang="en-US"/>
              <a:t>第三方</a:t>
            </a:r>
            <a:r>
              <a:rPr lang="zh-CN" altLang="en-US" smtClean="0"/>
              <a:t>（如公共邮箱，个人主页）发布自己</a:t>
            </a:r>
            <a:r>
              <a:rPr lang="en-US" altLang="zh-CN" smtClean="0"/>
              <a:t>IP</a:t>
            </a:r>
            <a:r>
              <a:rPr lang="zh-CN" altLang="en-US" smtClean="0"/>
              <a:t>。</a:t>
            </a:r>
            <a:endParaRPr lang="en-US" altLang="zh-CN" smtClean="0"/>
          </a:p>
          <a:p>
            <a:pPr lvl="1"/>
            <a:r>
              <a:rPr lang="zh-CN" altLang="en-US" smtClean="0"/>
              <a:t>打开端口监听，等待服务端连接；</a:t>
            </a:r>
            <a:endParaRPr lang="en-US" altLang="zh-CN" smtClean="0"/>
          </a:p>
          <a:p>
            <a:r>
              <a:rPr lang="zh-CN" altLang="en-US" smtClean="0"/>
              <a:t>服务端：</a:t>
            </a:r>
            <a:endParaRPr lang="en-US" altLang="zh-CN" smtClean="0"/>
          </a:p>
          <a:p>
            <a:pPr lvl="1"/>
            <a:r>
              <a:rPr lang="zh-CN" altLang="en-US" smtClean="0"/>
              <a:t>定期获取客户端</a:t>
            </a:r>
            <a:r>
              <a:rPr lang="en-US" altLang="zh-CN" smtClean="0"/>
              <a:t>IP</a:t>
            </a:r>
            <a:r>
              <a:rPr lang="zh-CN" altLang="en-US" smtClean="0"/>
              <a:t>，主动连接</a:t>
            </a:r>
            <a:endParaRPr lang="en-US" altLang="zh-CN" smtClean="0"/>
          </a:p>
        </p:txBody>
      </p:sp>
      <p:sp>
        <p:nvSpPr>
          <p:cNvPr id="3" name="标题 2"/>
          <p:cNvSpPr>
            <a:spLocks noGrp="1"/>
          </p:cNvSpPr>
          <p:nvPr>
            <p:ph type="title"/>
          </p:nvPr>
        </p:nvSpPr>
        <p:spPr/>
        <p:txBody>
          <a:bodyPr/>
          <a:lstStyle/>
          <a:p>
            <a:r>
              <a:rPr lang="zh-CN" altLang="en-US" smtClean="0"/>
              <a:t>反向连接</a:t>
            </a:r>
            <a:endParaRPr lang="zh-CN" altLang="en-US"/>
          </a:p>
        </p:txBody>
      </p:sp>
      <p:grpSp>
        <p:nvGrpSpPr>
          <p:cNvPr id="8" name="组合 7"/>
          <p:cNvGrpSpPr/>
          <p:nvPr/>
        </p:nvGrpSpPr>
        <p:grpSpPr>
          <a:xfrm>
            <a:off x="1295400" y="3045097"/>
            <a:ext cx="6591300" cy="1600200"/>
            <a:chOff x="1295400" y="1981200"/>
            <a:chExt cx="6591300" cy="1600200"/>
          </a:xfrm>
        </p:grpSpPr>
        <p:pic>
          <p:nvPicPr>
            <p:cNvPr id="9" name="Picture 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0" y="22098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20574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5715000" y="1981200"/>
              <a:ext cx="228600" cy="1600200"/>
            </a:xfrm>
            <a:prstGeom prst="rect">
              <a:avLst/>
            </a:prstGeom>
            <a:solidFill>
              <a:schemeClr val="hlink"/>
            </a:solidFill>
            <a:ln w="9525">
              <a:solidFill>
                <a:schemeClr val="tx1"/>
              </a:solidFill>
              <a:miter lim="800000"/>
            </a:ln>
          </p:spPr>
          <p:txBody>
            <a:bodyPr wrap="none" anchor="ctr"/>
            <a:lstStyle/>
            <a:p>
              <a:endParaRPr lang="zh-CN" altLang="en-US"/>
            </a:p>
          </p:txBody>
        </p:sp>
        <p:sp>
          <p:nvSpPr>
            <p:cNvPr id="12" name="Line 7"/>
            <p:cNvSpPr>
              <a:spLocks noChangeShapeType="1"/>
            </p:cNvSpPr>
            <p:nvPr/>
          </p:nvSpPr>
          <p:spPr bwMode="auto">
            <a:xfrm>
              <a:off x="2514600" y="2514600"/>
              <a:ext cx="32004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8"/>
            <p:cNvSpPr>
              <a:spLocks noChangeShapeType="1"/>
            </p:cNvSpPr>
            <p:nvPr/>
          </p:nvSpPr>
          <p:spPr bwMode="auto">
            <a:xfrm flipH="1">
              <a:off x="4724400" y="2590800"/>
              <a:ext cx="914400" cy="5334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Text Box 9"/>
            <p:cNvSpPr txBox="1">
              <a:spLocks noChangeArrowheads="1"/>
            </p:cNvSpPr>
            <p:nvPr/>
          </p:nvSpPr>
          <p:spPr bwMode="auto">
            <a:xfrm>
              <a:off x="3184525" y="205422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a:t>连接请求</a:t>
              </a:r>
              <a:endParaRPr lang="zh-CN" altLang="en-US" b="1"/>
            </a:p>
          </p:txBody>
        </p:sp>
      </p:grpSp>
      <p:grpSp>
        <p:nvGrpSpPr>
          <p:cNvPr id="15" name="组合 14"/>
          <p:cNvGrpSpPr/>
          <p:nvPr/>
        </p:nvGrpSpPr>
        <p:grpSpPr>
          <a:xfrm>
            <a:off x="1295400" y="5026297"/>
            <a:ext cx="6667500" cy="1643063"/>
            <a:chOff x="1295400" y="3962400"/>
            <a:chExt cx="6667500" cy="1643063"/>
          </a:xfrm>
        </p:grpSpPr>
        <p:pic>
          <p:nvPicPr>
            <p:cNvPr id="16" name="Picture 10"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34200" y="40814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1"/>
            <p:cNvSpPr>
              <a:spLocks noChangeArrowheads="1"/>
            </p:cNvSpPr>
            <p:nvPr/>
          </p:nvSpPr>
          <p:spPr bwMode="auto">
            <a:xfrm>
              <a:off x="5715000" y="4081463"/>
              <a:ext cx="228600" cy="1524000"/>
            </a:xfrm>
            <a:prstGeom prst="rect">
              <a:avLst/>
            </a:prstGeom>
            <a:solidFill>
              <a:schemeClr val="hlink"/>
            </a:solidFill>
            <a:ln w="9525">
              <a:solidFill>
                <a:schemeClr val="tx1"/>
              </a:solidFill>
              <a:miter lim="800000"/>
            </a:ln>
          </p:spPr>
          <p:txBody>
            <a:bodyPr wrap="none" anchor="ctr"/>
            <a:lstStyle/>
            <a:p>
              <a:endParaRPr lang="zh-CN" altLang="en-US"/>
            </a:p>
          </p:txBody>
        </p:sp>
        <p:sp>
          <p:nvSpPr>
            <p:cNvPr id="18" name="Line 12"/>
            <p:cNvSpPr>
              <a:spLocks noChangeShapeType="1"/>
            </p:cNvSpPr>
            <p:nvPr/>
          </p:nvSpPr>
          <p:spPr bwMode="auto">
            <a:xfrm flipH="1">
              <a:off x="2590800" y="4614863"/>
              <a:ext cx="44958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3"/>
            <p:cNvSpPr txBox="1">
              <a:spLocks noChangeArrowheads="1"/>
            </p:cNvSpPr>
            <p:nvPr/>
          </p:nvSpPr>
          <p:spPr bwMode="auto">
            <a:xfrm>
              <a:off x="5868144" y="4157663"/>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a:t>连接请求</a:t>
              </a:r>
              <a:endParaRPr lang="zh-CN" altLang="en-US" b="1"/>
            </a:p>
          </p:txBody>
        </p:sp>
        <p:pic>
          <p:nvPicPr>
            <p:cNvPr id="20" name="Picture 1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41576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5"/>
            <p:cNvSpPr txBox="1">
              <a:spLocks noChangeArrowheads="1"/>
            </p:cNvSpPr>
            <p:nvPr/>
          </p:nvSpPr>
          <p:spPr bwMode="auto">
            <a:xfrm>
              <a:off x="2422525" y="3962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a:t>80</a:t>
              </a:r>
              <a:endParaRPr lang="en-US" altLang="zh-CN"/>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3250">
                                            <p:txEl>
                                              <p:pRg st="0" end="0"/>
                                            </p:txEl>
                                          </p:spTgt>
                                        </p:tgtEl>
                                        <p:attrNameLst>
                                          <p:attrName>style.visibility</p:attrName>
                                        </p:attrNameLst>
                                      </p:cBhvr>
                                      <p:to>
                                        <p:strVal val="visible"/>
                                      </p:to>
                                    </p:set>
                                    <p:animEffect transition="in" filter="fade">
                                      <p:cBhvr>
                                        <p:cTn id="19" dur="500"/>
                                        <p:tgtEl>
                                          <p:spTgt spid="5325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250">
                                            <p:txEl>
                                              <p:pRg st="1" end="1"/>
                                            </p:txEl>
                                          </p:spTgt>
                                        </p:tgtEl>
                                        <p:attrNameLst>
                                          <p:attrName>style.visibility</p:attrName>
                                        </p:attrNameLst>
                                      </p:cBhvr>
                                      <p:to>
                                        <p:strVal val="visible"/>
                                      </p:to>
                                    </p:set>
                                    <p:animEffect transition="in" filter="fade">
                                      <p:cBhvr>
                                        <p:cTn id="24" dur="500"/>
                                        <p:tgtEl>
                                          <p:spTgt spid="5325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3250">
                                            <p:txEl>
                                              <p:pRg st="2" end="2"/>
                                            </p:txEl>
                                          </p:spTgt>
                                        </p:tgtEl>
                                        <p:attrNameLst>
                                          <p:attrName>style.visibility</p:attrName>
                                        </p:attrNameLst>
                                      </p:cBhvr>
                                      <p:to>
                                        <p:strVal val="visible"/>
                                      </p:to>
                                    </p:set>
                                    <p:animEffect transition="in" filter="fade">
                                      <p:cBhvr>
                                        <p:cTn id="29" dur="500"/>
                                        <p:tgtEl>
                                          <p:spTgt spid="5325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3250">
                                            <p:txEl>
                                              <p:pRg st="3" end="3"/>
                                            </p:txEl>
                                          </p:spTgt>
                                        </p:tgtEl>
                                        <p:attrNameLst>
                                          <p:attrName>style.visibility</p:attrName>
                                        </p:attrNameLst>
                                      </p:cBhvr>
                                      <p:to>
                                        <p:strVal val="visible"/>
                                      </p:to>
                                    </p:set>
                                    <p:animEffect transition="in" filter="fade">
                                      <p:cBhvr>
                                        <p:cTn id="34" dur="500"/>
                                        <p:tgtEl>
                                          <p:spTgt spid="5325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3250">
                                            <p:txEl>
                                              <p:pRg st="4" end="4"/>
                                            </p:txEl>
                                          </p:spTgt>
                                        </p:tgtEl>
                                        <p:attrNameLst>
                                          <p:attrName>style.visibility</p:attrName>
                                        </p:attrNameLst>
                                      </p:cBhvr>
                                      <p:to>
                                        <p:strVal val="visible"/>
                                      </p:to>
                                    </p:set>
                                    <p:animEffect transition="in" filter="fade">
                                      <p:cBhvr>
                                        <p:cTn id="39" dur="500"/>
                                        <p:tgtEl>
                                          <p:spTgt spid="53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4"/>
          <p:cNvSpPr>
            <a:spLocks noGrp="1"/>
          </p:cNvSpPr>
          <p:nvPr>
            <p:ph idx="1"/>
          </p:nvPr>
        </p:nvSpPr>
        <p:spPr/>
        <p:txBody>
          <a:bodyPr/>
          <a:lstStyle/>
          <a:p>
            <a:r>
              <a:rPr lang="zh-CN" altLang="en-US" smtClean="0"/>
              <a:t>正向：服务端侦听，客户端连接；</a:t>
            </a:r>
            <a:endParaRPr lang="en-US" altLang="zh-CN" smtClean="0"/>
          </a:p>
          <a:p>
            <a:r>
              <a:rPr lang="zh-CN" altLang="en-US" smtClean="0"/>
              <a:t>反向：客户端侦听，服务端连接。</a:t>
            </a:r>
            <a:endParaRPr lang="zh-CN" altLang="en-US" smtClean="0"/>
          </a:p>
          <a:p>
            <a:r>
              <a:rPr lang="zh-CN" altLang="en-US" smtClean="0"/>
              <a:t>方法和安全性与使用</a:t>
            </a:r>
            <a:r>
              <a:rPr lang="en-US" altLang="zh-CN" smtClean="0"/>
              <a:t>TCP</a:t>
            </a:r>
            <a:r>
              <a:rPr lang="zh-CN" altLang="en-US" smtClean="0"/>
              <a:t>协议差不多。</a:t>
            </a:r>
            <a:endParaRPr lang="en-US" altLang="zh-CN" smtClean="0"/>
          </a:p>
          <a:p>
            <a:r>
              <a:rPr lang="en-US" altLang="zh-CN" smtClean="0"/>
              <a:t>UDP</a:t>
            </a:r>
            <a:r>
              <a:rPr lang="zh-CN" altLang="en-US" smtClean="0"/>
              <a:t>不可靠：</a:t>
            </a:r>
            <a:endParaRPr lang="en-US" altLang="zh-CN" smtClean="0"/>
          </a:p>
          <a:p>
            <a:pPr lvl="1"/>
            <a:r>
              <a:rPr lang="zh-CN" altLang="en-US" smtClean="0"/>
              <a:t>必须在</a:t>
            </a:r>
            <a:r>
              <a:rPr lang="en-US" altLang="zh-CN" smtClean="0"/>
              <a:t>UDP</a:t>
            </a:r>
            <a:r>
              <a:rPr lang="zh-CN" altLang="en-US" smtClean="0"/>
              <a:t>协议基础上设计一个自己的可靠的报文传递协议。 </a:t>
            </a:r>
            <a:endParaRPr lang="zh-CN" altLang="en-US" smtClean="0"/>
          </a:p>
        </p:txBody>
      </p:sp>
      <p:sp>
        <p:nvSpPr>
          <p:cNvPr id="228354" name="Rectangle 2"/>
          <p:cNvSpPr>
            <a:spLocks noGrp="1" noChangeArrowheads="1"/>
          </p:cNvSpPr>
          <p:nvPr>
            <p:ph type="title"/>
          </p:nvPr>
        </p:nvSpPr>
        <p:spPr/>
        <p:txBody>
          <a:bodyPr/>
          <a:lstStyle/>
          <a:p>
            <a:r>
              <a:rPr lang="zh-CN" altLang="en-US" smtClean="0"/>
              <a:t>使用</a:t>
            </a:r>
            <a:r>
              <a:rPr lang="en-US" altLang="zh-CN" smtClean="0"/>
              <a:t>UDP</a:t>
            </a:r>
            <a:r>
              <a:rPr lang="zh-CN" altLang="en-US" smtClean="0"/>
              <a:t>协议</a:t>
            </a:r>
            <a:endParaRPr lang="zh-CN" altLang="en-US"/>
          </a:p>
        </p:txBody>
      </p:sp>
    </p:spTree>
  </p:cSld>
  <p:clrMapOvr>
    <a:masterClrMapping/>
  </p:clrMapOvr>
  <p:transition spd="slow">
    <p:pull/>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4"/>
          <p:cNvSpPr>
            <a:spLocks noGrp="1"/>
          </p:cNvSpPr>
          <p:nvPr>
            <p:ph idx="1"/>
          </p:nvPr>
        </p:nvSpPr>
        <p:spPr/>
        <p:txBody>
          <a:bodyPr>
            <a:normAutofit/>
          </a:bodyPr>
          <a:lstStyle/>
          <a:p>
            <a:r>
              <a:rPr lang="zh-CN" altLang="en-US" smtClean="0"/>
              <a:t>无论正向、反向，服务端和客户端试图建立连接时都会引起防火墙得报警。</a:t>
            </a:r>
            <a:endParaRPr lang="zh-CN" altLang="en-US" smtClean="0"/>
          </a:p>
          <a:p>
            <a:r>
              <a:rPr lang="zh-CN" altLang="en-US" smtClean="0"/>
              <a:t>代码注入：</a:t>
            </a:r>
            <a:endParaRPr lang="en-US" altLang="zh-CN" smtClean="0"/>
          </a:p>
          <a:p>
            <a:pPr lvl="1"/>
            <a:r>
              <a:rPr lang="zh-CN" altLang="en-US" smtClean="0"/>
              <a:t>服务端将自己注入可合法与外界网络通讯的进程（如 </a:t>
            </a:r>
            <a:r>
              <a:rPr lang="en-US" altLang="zh-CN" smtClean="0"/>
              <a:t>IE</a:t>
            </a:r>
            <a:r>
              <a:rPr lang="zh-CN" altLang="en-US" smtClean="0"/>
              <a:t>、</a:t>
            </a:r>
            <a:r>
              <a:rPr lang="en-US" altLang="zh-CN" smtClean="0"/>
              <a:t> ICQ</a:t>
            </a:r>
            <a:r>
              <a:rPr lang="zh-CN" altLang="en-US" smtClean="0"/>
              <a:t>、</a:t>
            </a:r>
            <a:r>
              <a:rPr lang="en-US" altLang="zh-CN" smtClean="0"/>
              <a:t>IIS</a:t>
            </a:r>
            <a:r>
              <a:rPr lang="zh-CN" altLang="en-US" smtClean="0"/>
              <a:t>等）地址空间，以</a:t>
            </a:r>
            <a:r>
              <a:rPr lang="zh-CN" altLang="en-US" smtClean="0">
                <a:solidFill>
                  <a:srgbClr val="C00000"/>
                </a:solidFill>
              </a:rPr>
              <a:t>新线程</a:t>
            </a:r>
            <a:r>
              <a:rPr lang="zh-CN" altLang="en-US" smtClean="0"/>
              <a:t>形式运行，</a:t>
            </a:r>
            <a:endParaRPr lang="en-US" altLang="zh-CN" smtClean="0"/>
          </a:p>
          <a:p>
            <a:pPr lvl="1"/>
            <a:r>
              <a:rPr lang="zh-CN" altLang="en-US" smtClean="0"/>
              <a:t>或者只是修改宿主进程，截获宿主进程的网络系统调用(</a:t>
            </a:r>
            <a:r>
              <a:rPr lang="en-US" altLang="zh-CN" smtClean="0"/>
              <a:t>WinSock)。</a:t>
            </a:r>
            <a:endParaRPr lang="en-US" altLang="zh-CN" smtClean="0"/>
          </a:p>
        </p:txBody>
      </p:sp>
      <p:sp>
        <p:nvSpPr>
          <p:cNvPr id="230402" name="Rectangle 2"/>
          <p:cNvSpPr>
            <a:spLocks noGrp="1" noChangeArrowheads="1"/>
          </p:cNvSpPr>
          <p:nvPr>
            <p:ph type="title"/>
          </p:nvPr>
        </p:nvSpPr>
        <p:spPr/>
        <p:txBody>
          <a:bodyPr/>
          <a:lstStyle/>
          <a:p>
            <a:r>
              <a:rPr lang="zh-CN" altLang="en-US" smtClean="0"/>
              <a:t>代码注入</a:t>
            </a:r>
            <a:endParaRPr lang="zh-CN" altLang="en-US"/>
          </a:p>
        </p:txBody>
      </p:sp>
    </p:spTree>
  </p:cSld>
  <p:clrMapOvr>
    <a:masterClrMapping/>
  </p:clrMapOvr>
  <p:transition spd="slow">
    <p:pull/>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a:bodyPr>
          <a:lstStyle/>
          <a:p>
            <a:r>
              <a:rPr lang="zh-CN" altLang="en-US" smtClean="0"/>
              <a:t>使用</a:t>
            </a:r>
            <a:r>
              <a:rPr lang="en-US" altLang="zh-CN" smtClean="0"/>
              <a:t>ICMP</a:t>
            </a:r>
            <a:r>
              <a:rPr lang="zh-CN" altLang="en-US" smtClean="0"/>
              <a:t>协议进行通讯：</a:t>
            </a:r>
            <a:endParaRPr lang="en-US" altLang="zh-CN" smtClean="0"/>
          </a:p>
          <a:p>
            <a:pPr lvl="1"/>
            <a:r>
              <a:rPr lang="zh-CN" altLang="en-US" smtClean="0"/>
              <a:t>由内核或进程直接处理而不需要通过端口。瞒过</a:t>
            </a:r>
            <a:r>
              <a:rPr lang="en-US" altLang="zh-CN" smtClean="0"/>
              <a:t>Netstat</a:t>
            </a:r>
            <a:r>
              <a:rPr lang="zh-CN" altLang="en-US" smtClean="0"/>
              <a:t>和端口扫描软件。</a:t>
            </a:r>
            <a:endParaRPr lang="zh-CN" altLang="en-US" smtClean="0"/>
          </a:p>
          <a:p>
            <a:r>
              <a:rPr lang="zh-CN" altLang="en-US" smtClean="0"/>
              <a:t>一般</a:t>
            </a:r>
            <a:r>
              <a:rPr lang="en-US" altLang="zh-CN" smtClean="0"/>
              <a:t>ICMP</a:t>
            </a:r>
            <a:r>
              <a:rPr lang="zh-CN" altLang="en-US" smtClean="0"/>
              <a:t>木马：</a:t>
            </a:r>
            <a:endParaRPr lang="en-US" altLang="zh-CN" smtClean="0"/>
          </a:p>
          <a:p>
            <a:pPr lvl="1"/>
            <a:r>
              <a:rPr lang="zh-CN" altLang="en-US" smtClean="0"/>
              <a:t>监听</a:t>
            </a:r>
            <a:r>
              <a:rPr lang="en-US" altLang="zh-CN" smtClean="0"/>
              <a:t>ICMP</a:t>
            </a:r>
            <a:r>
              <a:rPr lang="zh-CN" altLang="en-US" smtClean="0"/>
              <a:t>报文，当出现特殊报文时（比如特殊大小的包、特殊的报文结构等），打开</a:t>
            </a:r>
            <a:r>
              <a:rPr lang="en-US" altLang="zh-CN" smtClean="0"/>
              <a:t>TCP</a:t>
            </a:r>
            <a:r>
              <a:rPr lang="zh-CN" altLang="en-US" smtClean="0"/>
              <a:t>端口等待控制端的连接 .</a:t>
            </a:r>
            <a:endParaRPr lang="en-US" altLang="zh-CN" smtClean="0"/>
          </a:p>
          <a:p>
            <a:r>
              <a:rPr lang="zh-CN" altLang="en-US" smtClean="0"/>
              <a:t>真正意义上</a:t>
            </a:r>
            <a:r>
              <a:rPr lang="en-US" altLang="zh-CN" smtClean="0"/>
              <a:t>ICMP</a:t>
            </a:r>
            <a:r>
              <a:rPr lang="zh-CN" altLang="en-US" smtClean="0"/>
              <a:t>木马：</a:t>
            </a:r>
            <a:endParaRPr lang="en-US" altLang="zh-CN" smtClean="0"/>
          </a:p>
          <a:p>
            <a:pPr lvl="1"/>
            <a:r>
              <a:rPr lang="zh-CN" altLang="en-US" smtClean="0"/>
              <a:t>严格使用</a:t>
            </a:r>
            <a:r>
              <a:rPr lang="en-US" altLang="zh-CN" smtClean="0"/>
              <a:t>ICMP</a:t>
            </a:r>
            <a:r>
              <a:rPr lang="zh-CN" altLang="en-US" smtClean="0"/>
              <a:t>协议传递数据和控制命令。</a:t>
            </a:r>
            <a:endParaRPr lang="zh-CN" altLang="en-US" smtClean="0"/>
          </a:p>
        </p:txBody>
      </p:sp>
      <p:sp>
        <p:nvSpPr>
          <p:cNvPr id="234498" name="Rectangle 2"/>
          <p:cNvSpPr>
            <a:spLocks noGrp="1" noChangeArrowheads="1"/>
          </p:cNvSpPr>
          <p:nvPr>
            <p:ph type="title"/>
          </p:nvPr>
        </p:nvSpPr>
        <p:spPr/>
        <p:txBody>
          <a:bodyPr/>
          <a:lstStyle/>
          <a:p>
            <a:r>
              <a:rPr lang="zh-CN" altLang="en-US" smtClean="0"/>
              <a:t>用</a:t>
            </a:r>
            <a:r>
              <a:rPr lang="en-US" altLang="zh-CN" smtClean="0"/>
              <a:t>ICMP</a:t>
            </a:r>
            <a:r>
              <a:rPr lang="zh-CN" altLang="en-US" smtClean="0"/>
              <a:t>来通讯</a:t>
            </a:r>
            <a:endParaRPr lang="zh-CN" altLang="en-US"/>
          </a:p>
        </p:txBody>
      </p:sp>
    </p:spTree>
  </p:cSld>
  <p:clrMapOvr>
    <a:masterClrMapping/>
  </p:clrMapOvr>
  <p:transition spd="slow">
    <p:pull/>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4"/>
          <p:cNvSpPr>
            <a:spLocks noGrp="1"/>
          </p:cNvSpPr>
          <p:nvPr>
            <p:ph idx="1"/>
          </p:nvPr>
        </p:nvSpPr>
        <p:spPr/>
        <p:txBody>
          <a:bodyPr>
            <a:normAutofit/>
          </a:bodyPr>
          <a:lstStyle/>
          <a:p>
            <a:r>
              <a:rPr lang="zh-CN" altLang="en-US" smtClean="0"/>
              <a:t>进程名字迷惑</a:t>
            </a:r>
            <a:endParaRPr lang="en-US" altLang="zh-CN" smtClean="0"/>
          </a:p>
          <a:p>
            <a:r>
              <a:rPr lang="zh-CN" altLang="en-US" smtClean="0"/>
              <a:t>把木马写入到驱动和内核的级别</a:t>
            </a:r>
            <a:endParaRPr lang="en-US" altLang="zh-CN" smtClean="0"/>
          </a:p>
          <a:p>
            <a:pPr lvl="1"/>
            <a:r>
              <a:rPr lang="zh-CN" altLang="en-US" smtClean="0"/>
              <a:t>通过拦截系统调用的服务，替代或嵌入系统功能（驱动程序或动态链接库）如，</a:t>
            </a:r>
            <a:endParaRPr lang="en-US" altLang="zh-CN" smtClean="0"/>
          </a:p>
          <a:p>
            <a:pPr lvl="1"/>
            <a:r>
              <a:rPr lang="zh-CN" altLang="en-US" smtClean="0"/>
              <a:t>将木马嵌入</a:t>
            </a:r>
            <a:r>
              <a:rPr lang="en-US" altLang="zh-CN" smtClean="0"/>
              <a:t>windows.exe</a:t>
            </a:r>
            <a:r>
              <a:rPr lang="zh-CN" altLang="en-US" smtClean="0"/>
              <a:t>，系统运行</a:t>
            </a:r>
            <a:r>
              <a:rPr lang="en-US" altLang="zh-CN" smtClean="0"/>
              <a:t>windows.exe，</a:t>
            </a:r>
            <a:r>
              <a:rPr lang="zh-CN" altLang="en-US" smtClean="0"/>
              <a:t>实际上同时运行了木马和</a:t>
            </a:r>
            <a:r>
              <a:rPr lang="en-US" altLang="zh-CN" smtClean="0"/>
              <a:t>windows.exe。</a:t>
            </a:r>
            <a:endParaRPr lang="en-US" altLang="zh-CN" smtClean="0"/>
          </a:p>
          <a:p>
            <a:r>
              <a:rPr lang="zh-CN" altLang="en-US" smtClean="0"/>
              <a:t>木马进程不容易发现，发现后没法或不允许删除</a:t>
            </a:r>
            <a:endParaRPr lang="zh-CN" altLang="en-US" smtClean="0"/>
          </a:p>
          <a:p>
            <a:endParaRPr lang="zh-CN" altLang="en-US" smtClean="0"/>
          </a:p>
        </p:txBody>
      </p:sp>
      <p:sp>
        <p:nvSpPr>
          <p:cNvPr id="220162" name="Rectangle 2"/>
          <p:cNvSpPr>
            <a:spLocks noGrp="1" noChangeArrowheads="1"/>
          </p:cNvSpPr>
          <p:nvPr>
            <p:ph type="title"/>
          </p:nvPr>
        </p:nvSpPr>
        <p:spPr/>
        <p:txBody>
          <a:bodyPr/>
          <a:lstStyle/>
          <a:p>
            <a:r>
              <a:rPr lang="zh-CN" altLang="en-US" smtClean="0"/>
              <a:t>进程隐藏</a:t>
            </a:r>
            <a:endParaRPr lang="zh-CN" altLang="en-US"/>
          </a:p>
        </p:txBody>
      </p:sp>
    </p:spTree>
  </p:cSld>
  <p:clrMapOvr>
    <a:masterClrMapping/>
  </p:clrMapOvr>
  <p:transition spd="slow">
    <p:pull/>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lvl="0"/>
            <a:r>
              <a:rPr lang="zh-CN" altLang="en-US" smtClean="0"/>
              <a:t>指那些绕过安全性控制而获取对程序或系统访问权的程序方法。</a:t>
            </a:r>
            <a:endParaRPr lang="zh-CN" altLang="en-US" smtClean="0"/>
          </a:p>
          <a:p>
            <a:pPr lvl="0"/>
            <a:r>
              <a:rPr lang="zh-CN" altLang="en-US" smtClean="0"/>
              <a:t>后门、木马联系与区别</a:t>
            </a:r>
            <a:endParaRPr lang="zh-CN" altLang="en-US" smtClean="0"/>
          </a:p>
          <a:p>
            <a:pPr lvl="1"/>
            <a:r>
              <a:rPr lang="zh-CN" altLang="en-US" smtClean="0"/>
              <a:t>联系：均隐藏在用户系统中向外发送信息，而且本身具有一定权限，便于远程计算机对本机控制；</a:t>
            </a:r>
            <a:endParaRPr lang="zh-CN" altLang="en-US" smtClean="0"/>
          </a:p>
          <a:p>
            <a:pPr lvl="1"/>
            <a:r>
              <a:rPr lang="zh-CN" altLang="en-US" smtClean="0"/>
              <a:t>区别：木马相对独立、完整且功能强大；后门不独立存在，体积小，功能单一。</a:t>
            </a:r>
            <a:endParaRPr lang="zh-CN" altLang="en-US" smtClean="0"/>
          </a:p>
          <a:p>
            <a:endParaRPr lang="zh-CN" altLang="en-US"/>
          </a:p>
        </p:txBody>
      </p:sp>
      <p:sp>
        <p:nvSpPr>
          <p:cNvPr id="4" name="标题 3"/>
          <p:cNvSpPr>
            <a:spLocks noGrp="1"/>
          </p:cNvSpPr>
          <p:nvPr>
            <p:ph type="title"/>
          </p:nvPr>
        </p:nvSpPr>
        <p:spPr/>
        <p:txBody>
          <a:bodyPr/>
          <a:lstStyle/>
          <a:p>
            <a:r>
              <a:rPr lang="zh-CN" altLang="en-US" smtClean="0"/>
              <a:t>后门</a:t>
            </a:r>
            <a:endParaRPr lang="zh-CN" altLang="en-US"/>
          </a:p>
        </p:txBody>
      </p:sp>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301" name="Rectangle 13"/>
          <p:cNvSpPr>
            <a:spLocks noGrp="1" noChangeArrowheads="1"/>
          </p:cNvSpPr>
          <p:nvPr>
            <p:ph type="title"/>
          </p:nvPr>
        </p:nvSpPr>
        <p:spPr/>
        <p:txBody>
          <a:bodyPr/>
          <a:lstStyle/>
          <a:p>
            <a:r>
              <a:rPr lang="zh-CN" altLang="en-US" sz="4400">
                <a:solidFill>
                  <a:srgbClr val="000066"/>
                </a:solidFill>
              </a:rPr>
              <a:t>安全体系结构（续）</a:t>
            </a:r>
            <a:endParaRPr lang="zh-CN" altLang="en-US" sz="4400">
              <a:solidFill>
                <a:srgbClr val="000066"/>
              </a:solidFill>
            </a:endParaRPr>
          </a:p>
        </p:txBody>
      </p:sp>
      <p:sp>
        <p:nvSpPr>
          <p:cNvPr id="524300" name="AutoShape 12"/>
          <p:cNvSpPr>
            <a:spLocks noChangeArrowheads="1"/>
          </p:cNvSpPr>
          <p:nvPr/>
        </p:nvSpPr>
        <p:spPr bwMode="auto">
          <a:xfrm>
            <a:off x="5867400" y="1484313"/>
            <a:ext cx="2879725" cy="865187"/>
          </a:xfrm>
          <a:prstGeom prst="cloudCallout">
            <a:avLst>
              <a:gd name="adj1" fmla="val -49449"/>
              <a:gd name="adj2" fmla="val 79542"/>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FF0000"/>
                </a:solidFill>
              </a:rPr>
              <a:t>策略是基础</a:t>
            </a:r>
            <a:endParaRPr lang="zh-CN" altLang="en-US" sz="2400" b="1">
              <a:solidFill>
                <a:srgbClr val="FF0000"/>
              </a:solidFill>
            </a:endParaRPr>
          </a:p>
        </p:txBody>
      </p:sp>
      <p:grpSp>
        <p:nvGrpSpPr>
          <p:cNvPr id="524302" name="Group 14"/>
          <p:cNvGrpSpPr/>
          <p:nvPr/>
        </p:nvGrpSpPr>
        <p:grpSpPr bwMode="auto">
          <a:xfrm>
            <a:off x="2362200" y="1309688"/>
            <a:ext cx="4176713" cy="4752975"/>
            <a:chOff x="1628" y="799"/>
            <a:chExt cx="2631" cy="2994"/>
          </a:xfrm>
        </p:grpSpPr>
        <p:sp>
          <p:nvSpPr>
            <p:cNvPr id="524303" name="Rectangle 15"/>
            <p:cNvSpPr>
              <a:spLocks noChangeArrowheads="1"/>
            </p:cNvSpPr>
            <p:nvPr/>
          </p:nvSpPr>
          <p:spPr bwMode="auto">
            <a:xfrm>
              <a:off x="1628" y="2024"/>
              <a:ext cx="2631" cy="1769"/>
            </a:xfrm>
            <a:prstGeom prst="rect">
              <a:avLst/>
            </a:prstGeom>
            <a:solidFill>
              <a:srgbClr val="FFFFFF"/>
            </a:solidFill>
            <a:ln w="9525">
              <a:solidFill>
                <a:schemeClr val="tx1"/>
              </a:solidFill>
              <a:prstDash val="lg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04" name="Rectangle 16"/>
            <p:cNvSpPr>
              <a:spLocks noChangeArrowheads="1"/>
            </p:cNvSpPr>
            <p:nvPr/>
          </p:nvSpPr>
          <p:spPr bwMode="auto">
            <a:xfrm>
              <a:off x="2091" y="799"/>
              <a:ext cx="1668"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风险分析</a:t>
              </a:r>
              <a:endParaRPr lang="zh-CN" altLang="en-US" sz="2400" b="1">
                <a:solidFill>
                  <a:schemeClr val="bg1"/>
                </a:solidFill>
              </a:endParaRPr>
            </a:p>
          </p:txBody>
        </p:sp>
        <p:sp>
          <p:nvSpPr>
            <p:cNvPr id="524305" name="Rectangle 17"/>
            <p:cNvSpPr>
              <a:spLocks noChangeArrowheads="1"/>
            </p:cNvSpPr>
            <p:nvPr/>
          </p:nvSpPr>
          <p:spPr bwMode="auto">
            <a:xfrm>
              <a:off x="2092" y="1407"/>
              <a:ext cx="1668"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安全策略设计</a:t>
              </a:r>
              <a:endParaRPr lang="zh-CN" altLang="en-US" sz="2400" b="1">
                <a:solidFill>
                  <a:schemeClr val="bg1"/>
                </a:solidFill>
              </a:endParaRPr>
            </a:p>
          </p:txBody>
        </p:sp>
        <p:sp>
          <p:nvSpPr>
            <p:cNvPr id="524306" name="Rectangle 18"/>
            <p:cNvSpPr>
              <a:spLocks noChangeArrowheads="1"/>
            </p:cNvSpPr>
            <p:nvPr/>
          </p:nvSpPr>
          <p:spPr bwMode="auto">
            <a:xfrm>
              <a:off x="1750" y="2076"/>
              <a:ext cx="2400"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安全服务与安全机制设计</a:t>
              </a:r>
              <a:endParaRPr lang="zh-CN" altLang="en-US" sz="2400" b="1">
                <a:solidFill>
                  <a:schemeClr val="bg1"/>
                </a:solidFill>
              </a:endParaRPr>
            </a:p>
          </p:txBody>
        </p:sp>
        <p:sp>
          <p:nvSpPr>
            <p:cNvPr id="524307" name="Rectangle 19"/>
            <p:cNvSpPr>
              <a:spLocks noChangeArrowheads="1"/>
            </p:cNvSpPr>
            <p:nvPr/>
          </p:nvSpPr>
          <p:spPr bwMode="auto">
            <a:xfrm>
              <a:off x="1683" y="2704"/>
              <a:ext cx="2523" cy="356"/>
            </a:xfrm>
            <a:prstGeom prst="rect">
              <a:avLst/>
            </a:prstGeom>
            <a:solidFill>
              <a:srgbClr val="0000FF"/>
            </a:solidFill>
            <a:ln>
              <a:noFill/>
            </a:ln>
            <a:effectLst/>
            <a:extLst>
              <a:ext uri="{91240B29-F687-4F45-9708-019B960494DF}">
                <a14:hiddenLine xmlns:a14="http://schemas.microsoft.com/office/drawing/2010/main" w="9525">
                  <a:solidFill>
                    <a:srgbClr val="FF0000"/>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安全服务与安全机制的关系</a:t>
              </a:r>
              <a:endParaRPr lang="zh-CN" altLang="en-US" sz="2400" b="1">
                <a:solidFill>
                  <a:schemeClr val="bg1"/>
                </a:solidFill>
              </a:endParaRPr>
            </a:p>
          </p:txBody>
        </p:sp>
        <p:sp>
          <p:nvSpPr>
            <p:cNvPr id="524308" name="Rectangle 20"/>
            <p:cNvSpPr>
              <a:spLocks noChangeArrowheads="1"/>
            </p:cNvSpPr>
            <p:nvPr/>
          </p:nvSpPr>
          <p:spPr bwMode="auto">
            <a:xfrm>
              <a:off x="1837" y="3301"/>
              <a:ext cx="2205"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安全服务部署</a:t>
              </a:r>
              <a:endParaRPr lang="zh-CN" altLang="en-US" sz="2400" b="1">
                <a:solidFill>
                  <a:schemeClr val="bg1"/>
                </a:solidFill>
              </a:endParaRPr>
            </a:p>
          </p:txBody>
        </p:sp>
        <p:sp>
          <p:nvSpPr>
            <p:cNvPr id="524309" name="AutoShape 21"/>
            <p:cNvSpPr>
              <a:spLocks noChangeArrowheads="1"/>
            </p:cNvSpPr>
            <p:nvPr/>
          </p:nvSpPr>
          <p:spPr bwMode="auto">
            <a:xfrm>
              <a:off x="2889" y="1173"/>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0" name="AutoShape 22"/>
            <p:cNvSpPr>
              <a:spLocks noChangeArrowheads="1"/>
            </p:cNvSpPr>
            <p:nvPr/>
          </p:nvSpPr>
          <p:spPr bwMode="auto">
            <a:xfrm>
              <a:off x="2880" y="1779"/>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1" name="AutoShape 23"/>
            <p:cNvSpPr>
              <a:spLocks noChangeArrowheads="1"/>
            </p:cNvSpPr>
            <p:nvPr/>
          </p:nvSpPr>
          <p:spPr bwMode="auto">
            <a:xfrm>
              <a:off x="2880" y="2442"/>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2" name="AutoShape 24"/>
            <p:cNvSpPr>
              <a:spLocks noChangeArrowheads="1"/>
            </p:cNvSpPr>
            <p:nvPr/>
          </p:nvSpPr>
          <p:spPr bwMode="auto">
            <a:xfrm>
              <a:off x="2880" y="3068"/>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lnSpcReduction="10000"/>
          </a:bodyPr>
          <a:lstStyle/>
          <a:p>
            <a:pPr lvl="0"/>
            <a:r>
              <a:rPr lang="zh-CN" altLang="en-US" smtClean="0"/>
              <a:t>技术手段：</a:t>
            </a:r>
            <a:endParaRPr lang="en-US" altLang="zh-CN" smtClean="0"/>
          </a:p>
          <a:p>
            <a:pPr lvl="1"/>
            <a:r>
              <a:rPr lang="zh-CN" altLang="zh-CN" smtClean="0"/>
              <a:t>运行</a:t>
            </a:r>
            <a:r>
              <a:rPr lang="zh-CN" altLang="zh-CN"/>
              <a:t>实时</a:t>
            </a:r>
            <a:r>
              <a:rPr lang="zh-CN" altLang="zh-CN" smtClean="0"/>
              <a:t>监控程序</a:t>
            </a:r>
            <a:r>
              <a:rPr lang="zh-CN" altLang="en-US" smtClean="0"/>
              <a:t>：</a:t>
            </a:r>
            <a:endParaRPr lang="zh-CN" altLang="zh-CN"/>
          </a:p>
          <a:p>
            <a:pPr lvl="2"/>
            <a:r>
              <a:rPr lang="zh-CN" altLang="en-US" smtClean="0"/>
              <a:t>防火墙、防病毒软件</a:t>
            </a:r>
            <a:endParaRPr lang="en-US" altLang="zh-CN" smtClean="0"/>
          </a:p>
          <a:p>
            <a:pPr lvl="1"/>
            <a:r>
              <a:rPr lang="zh-CN" altLang="en-US" smtClean="0"/>
              <a:t>端口扫描</a:t>
            </a:r>
            <a:endParaRPr lang="en-US" altLang="zh-CN" smtClean="0"/>
          </a:p>
          <a:p>
            <a:pPr lvl="1"/>
            <a:r>
              <a:rPr lang="zh-CN" altLang="en-US" smtClean="0"/>
              <a:t>查看连接</a:t>
            </a:r>
            <a:endParaRPr lang="en-US" altLang="zh-CN" smtClean="0"/>
          </a:p>
          <a:p>
            <a:pPr lvl="0"/>
            <a:r>
              <a:rPr lang="zh-CN" altLang="en-US" smtClean="0"/>
              <a:t>安全意识：</a:t>
            </a:r>
            <a:endParaRPr lang="en-US" altLang="zh-CN" smtClean="0"/>
          </a:p>
          <a:p>
            <a:pPr lvl="1"/>
            <a:r>
              <a:rPr lang="zh-CN" altLang="en-US" smtClean="0"/>
              <a:t>不要随意打开来历不明的邮件</a:t>
            </a:r>
            <a:endParaRPr lang="zh-CN" altLang="en-US" smtClean="0"/>
          </a:p>
          <a:p>
            <a:pPr lvl="1"/>
            <a:r>
              <a:rPr lang="zh-CN" altLang="en-US" smtClean="0"/>
              <a:t>不要随意下载来历不明的软件</a:t>
            </a:r>
            <a:endParaRPr lang="zh-CN" altLang="en-US" smtClean="0"/>
          </a:p>
          <a:p>
            <a:pPr lvl="1"/>
            <a:r>
              <a:rPr lang="zh-CN" altLang="en-US" smtClean="0"/>
              <a:t>及时修补漏洞和关闭可疑的端口</a:t>
            </a:r>
            <a:endParaRPr lang="zh-CN" altLang="en-US" smtClean="0"/>
          </a:p>
          <a:p>
            <a:pPr lvl="1"/>
            <a:r>
              <a:rPr lang="zh-CN" altLang="en-US" smtClean="0"/>
              <a:t>尽量少用共享文件夹</a:t>
            </a:r>
            <a:endParaRPr lang="zh-CN" altLang="en-US" smtClean="0"/>
          </a:p>
          <a:p>
            <a:pPr lvl="1"/>
            <a:r>
              <a:rPr lang="zh-CN" altLang="en-US" smtClean="0"/>
              <a:t>经常升级系统和更新病毒库</a:t>
            </a:r>
            <a:endParaRPr lang="zh-CN" altLang="en-US" smtClean="0"/>
          </a:p>
          <a:p>
            <a:endParaRPr lang="en-US" altLang="zh-CN" smtClean="0"/>
          </a:p>
        </p:txBody>
      </p:sp>
      <p:sp>
        <p:nvSpPr>
          <p:cNvPr id="177154" name="Rectangle 2"/>
          <p:cNvSpPr>
            <a:spLocks noGrp="1" noChangeArrowheads="1"/>
          </p:cNvSpPr>
          <p:nvPr>
            <p:ph type="title"/>
          </p:nvPr>
        </p:nvSpPr>
        <p:spPr/>
        <p:txBody>
          <a:bodyPr/>
          <a:lstStyle/>
          <a:p>
            <a:r>
              <a:rPr lang="zh-CN" altLang="en-US"/>
              <a:t>木马与后门的防范方法</a:t>
            </a:r>
            <a:endParaRPr lang="zh-CN" altLang="en-US"/>
          </a:p>
        </p:txBody>
      </p:sp>
    </p:spTree>
  </p:cSld>
  <p:clrMapOvr>
    <a:masterClrMapping/>
  </p:clrMapOvr>
  <p:transition spd="slow">
    <p:pull/>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第三章</a:t>
            </a:r>
            <a:endParaRPr lang="zh-CN" altLang="en-US" dirty="0"/>
          </a:p>
        </p:txBody>
      </p:sp>
      <p:sp>
        <p:nvSpPr>
          <p:cNvPr id="8" name="副标题 7"/>
          <p:cNvSpPr>
            <a:spLocks noGrp="1"/>
          </p:cNvSpPr>
          <p:nvPr>
            <p:ph type="subTitle" idx="1"/>
          </p:nvPr>
        </p:nvSpPr>
        <p:spPr/>
        <p:txBody>
          <a:bodyPr/>
          <a:lstStyle/>
          <a:p>
            <a:r>
              <a:rPr lang="zh-CN" altLang="en-US" smtClean="0"/>
              <a:t>密码学基础</a:t>
            </a:r>
            <a:endParaRPr lang="zh-CN" altLang="en-US" dirty="0"/>
          </a:p>
        </p:txBody>
      </p:sp>
    </p:spTree>
  </p:cSld>
  <p:clrMapOvr>
    <a:masterClrMapping/>
  </p:clrMapOvr>
  <p:transition spd="slow">
    <p:pull/>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912440" y="5301208"/>
            <a:ext cx="7620000" cy="1023392"/>
          </a:xfrm>
        </p:spPr>
        <p:txBody>
          <a:bodyPr>
            <a:noAutofit/>
          </a:bodyPr>
          <a:lstStyle/>
          <a:p>
            <a:pPr marL="0" indent="0" algn="ctr">
              <a:buFontTx/>
              <a:buNone/>
            </a:pPr>
            <a:r>
              <a:rPr lang="en-US" altLang="zh-CN" sz="2400" b="1" smtClean="0"/>
              <a:t> </a:t>
            </a:r>
            <a:r>
              <a:rPr lang="zh-CN" altLang="en-US" sz="2400" b="1" smtClean="0">
                <a:solidFill>
                  <a:srgbClr val="FF0000"/>
                </a:solidFill>
              </a:rPr>
              <a:t>密码学的目的</a:t>
            </a:r>
            <a:r>
              <a:rPr lang="zh-CN" altLang="en-US" sz="2400" b="1" smtClean="0"/>
              <a:t>：信源和信宿在不安全的信道上进行通信，而密码分析员（破译者）不能理解他们通信的内容。</a:t>
            </a:r>
            <a:endParaRPr lang="zh-CN" altLang="en-US" sz="2400" b="1" smtClean="0"/>
          </a:p>
        </p:txBody>
      </p:sp>
      <p:sp>
        <p:nvSpPr>
          <p:cNvPr id="20486" name="Rectangle 6"/>
          <p:cNvSpPr>
            <a:spLocks noGrp="1" noChangeArrowheads="1"/>
          </p:cNvSpPr>
          <p:nvPr>
            <p:ph type="title"/>
          </p:nvPr>
        </p:nvSpPr>
        <p:spPr>
          <a:xfrm>
            <a:off x="685800" y="609600"/>
            <a:ext cx="7772400" cy="914400"/>
          </a:xfrm>
        </p:spPr>
        <p:txBody>
          <a:bodyPr>
            <a:normAutofit fontScale="90000"/>
          </a:bodyPr>
          <a:lstStyle/>
          <a:p>
            <a:pPr>
              <a:defRPr/>
            </a:pPr>
            <a:r>
              <a:rPr lang="zh-CN" altLang="en-US"/>
              <a:t>加密通信的模型</a:t>
            </a:r>
            <a:br>
              <a:rPr lang="zh-CN" altLang="en-US"/>
            </a:br>
            <a:endParaRPr lang="zh-CN" altLang="en-US"/>
          </a:p>
        </p:txBody>
      </p:sp>
      <p:grpSp>
        <p:nvGrpSpPr>
          <p:cNvPr id="3" name="组合 2"/>
          <p:cNvGrpSpPr/>
          <p:nvPr/>
        </p:nvGrpSpPr>
        <p:grpSpPr>
          <a:xfrm>
            <a:off x="905867" y="1449189"/>
            <a:ext cx="7626573" cy="2555875"/>
            <a:chOff x="251520" y="1428750"/>
            <a:chExt cx="7626573" cy="2555875"/>
          </a:xfrm>
        </p:grpSpPr>
        <p:sp>
          <p:nvSpPr>
            <p:cNvPr id="27" name="TextBox 26"/>
            <p:cNvSpPr txBox="1"/>
            <p:nvPr/>
          </p:nvSpPr>
          <p:spPr bwMode="auto">
            <a:xfrm>
              <a:off x="251520" y="2227263"/>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信源</a:t>
              </a:r>
              <a:endParaRPr lang="en-US" sz="2000" dirty="0">
                <a:solidFill>
                  <a:schemeClr val="tx1"/>
                </a:solidFill>
              </a:endParaRPr>
            </a:p>
          </p:txBody>
        </p:sp>
        <p:sp>
          <p:nvSpPr>
            <p:cNvPr id="28" name="TextBox 27"/>
            <p:cNvSpPr txBox="1"/>
            <p:nvPr/>
          </p:nvSpPr>
          <p:spPr bwMode="auto">
            <a:xfrm>
              <a:off x="2037458" y="3584575"/>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密钥源</a:t>
              </a:r>
              <a:endParaRPr lang="en-US" sz="2000" dirty="0">
                <a:solidFill>
                  <a:schemeClr val="tx1"/>
                </a:solidFill>
              </a:endParaRPr>
            </a:p>
          </p:txBody>
        </p:sp>
        <p:sp>
          <p:nvSpPr>
            <p:cNvPr id="29" name="TextBox 28"/>
            <p:cNvSpPr txBox="1"/>
            <p:nvPr/>
          </p:nvSpPr>
          <p:spPr bwMode="auto">
            <a:xfrm>
              <a:off x="1966020" y="2227263"/>
              <a:ext cx="1143000"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加密器</a:t>
              </a:r>
              <a:r>
                <a:rPr lang="en-US" altLang="zh-CN" sz="2000" dirty="0">
                  <a:solidFill>
                    <a:schemeClr val="tx1"/>
                  </a:solidFill>
                </a:rPr>
                <a:t>E</a:t>
              </a:r>
              <a:endParaRPr lang="en-US" sz="2000" baseline="-25000" dirty="0">
                <a:solidFill>
                  <a:schemeClr val="tx1"/>
                </a:solidFill>
              </a:endParaRPr>
            </a:p>
          </p:txBody>
        </p:sp>
        <p:sp>
          <p:nvSpPr>
            <p:cNvPr id="30" name="TextBox 29"/>
            <p:cNvSpPr txBox="1"/>
            <p:nvPr/>
          </p:nvSpPr>
          <p:spPr bwMode="auto">
            <a:xfrm>
              <a:off x="5037833" y="2227263"/>
              <a:ext cx="128587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解密器</a:t>
              </a:r>
              <a:r>
                <a:rPr lang="en-US" altLang="zh-CN" sz="2000" dirty="0">
                  <a:solidFill>
                    <a:schemeClr val="tx1"/>
                  </a:solidFill>
                </a:rPr>
                <a:t>D</a:t>
              </a:r>
              <a:endParaRPr lang="en-US" sz="2000" baseline="-25000" dirty="0">
                <a:solidFill>
                  <a:schemeClr val="tx1"/>
                </a:solidFill>
              </a:endParaRPr>
            </a:p>
          </p:txBody>
        </p:sp>
        <p:cxnSp>
          <p:nvCxnSpPr>
            <p:cNvPr id="31" name="直接箭头连接符 30"/>
            <p:cNvCxnSpPr>
              <a:stCxn id="27" idx="3"/>
              <a:endCxn id="29" idx="1"/>
            </p:cNvCxnSpPr>
            <p:nvPr/>
          </p:nvCxnSpPr>
          <p:spPr bwMode="auto">
            <a:xfrm>
              <a:off x="1037333" y="2427288"/>
              <a:ext cx="928687"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29"/>
            <p:cNvSpPr txBox="1">
              <a:spLocks noChangeArrowheads="1"/>
            </p:cNvSpPr>
            <p:nvPr/>
          </p:nvSpPr>
          <p:spPr bwMode="auto">
            <a:xfrm>
              <a:off x="1037286" y="2071814"/>
              <a:ext cx="830622"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明文</a:t>
              </a:r>
              <a:r>
                <a:rPr lang="en-US" altLang="zh-CN" sz="2000">
                  <a:solidFill>
                    <a:schemeClr val="tx1"/>
                  </a:solidFill>
                  <a:latin typeface="Calibri" panose="020F0502020204030204" pitchFamily="34" charset="0"/>
                </a:rPr>
                <a:t>P</a:t>
              </a:r>
              <a:endParaRPr lang="en-US" altLang="zh-CN" sz="2000">
                <a:solidFill>
                  <a:schemeClr val="tx1"/>
                </a:solidFill>
                <a:latin typeface="Calibri" panose="020F0502020204030204" pitchFamily="34" charset="0"/>
              </a:endParaRPr>
            </a:p>
          </p:txBody>
        </p:sp>
        <p:cxnSp>
          <p:nvCxnSpPr>
            <p:cNvPr id="33" name="直接箭头连接符 32"/>
            <p:cNvCxnSpPr>
              <a:stCxn id="28" idx="0"/>
              <a:endCxn id="29" idx="2"/>
            </p:cNvCxnSpPr>
            <p:nvPr/>
          </p:nvCxnSpPr>
          <p:spPr bwMode="auto">
            <a:xfrm rot="5400000" flipH="1" flipV="1">
              <a:off x="2058096" y="3105150"/>
              <a:ext cx="95726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1"/>
            <p:cNvSpPr txBox="1">
              <a:spLocks noChangeArrowheads="1"/>
            </p:cNvSpPr>
            <p:nvPr/>
          </p:nvSpPr>
          <p:spPr bwMode="auto">
            <a:xfrm>
              <a:off x="1770878" y="3096423"/>
              <a:ext cx="830622"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密钥</a:t>
              </a:r>
              <a:r>
                <a:rPr lang="en-US" altLang="zh-CN" sz="2000">
                  <a:solidFill>
                    <a:schemeClr val="tx1"/>
                  </a:solidFill>
                  <a:latin typeface="Calibri" panose="020F0502020204030204" pitchFamily="34" charset="0"/>
                </a:rPr>
                <a:t>K</a:t>
              </a:r>
              <a:endParaRPr lang="en-US" altLang="zh-CN" sz="2000">
                <a:solidFill>
                  <a:schemeClr val="tx1"/>
                </a:solidFill>
                <a:latin typeface="Calibri" panose="020F0502020204030204" pitchFamily="34" charset="0"/>
              </a:endParaRPr>
            </a:p>
          </p:txBody>
        </p:sp>
        <p:cxnSp>
          <p:nvCxnSpPr>
            <p:cNvPr id="35" name="直接箭头连接符 34"/>
            <p:cNvCxnSpPr>
              <a:endCxn id="30" idx="2"/>
            </p:cNvCxnSpPr>
            <p:nvPr/>
          </p:nvCxnSpPr>
          <p:spPr bwMode="auto">
            <a:xfrm rot="5400000" flipH="1" flipV="1">
              <a:off x="5379939" y="2926557"/>
              <a:ext cx="600075"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2537520" y="3227388"/>
              <a:ext cx="314325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3"/>
              <a:endCxn id="30" idx="1"/>
            </p:cNvCxnSpPr>
            <p:nvPr/>
          </p:nvCxnSpPr>
          <p:spPr bwMode="auto">
            <a:xfrm>
              <a:off x="3109020" y="2427288"/>
              <a:ext cx="1928813"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5"/>
            <p:cNvSpPr txBox="1">
              <a:spLocks noChangeArrowheads="1"/>
            </p:cNvSpPr>
            <p:nvPr/>
          </p:nvSpPr>
          <p:spPr bwMode="auto">
            <a:xfrm>
              <a:off x="3108851" y="2000362"/>
              <a:ext cx="833828"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密文</a:t>
              </a:r>
              <a:r>
                <a:rPr lang="en-US" altLang="zh-CN" sz="2000">
                  <a:solidFill>
                    <a:schemeClr val="tx1"/>
                  </a:solidFill>
                  <a:latin typeface="Calibri" panose="020F0502020204030204" pitchFamily="34" charset="0"/>
                </a:rPr>
                <a:t>C</a:t>
              </a:r>
              <a:endParaRPr lang="en-US" altLang="zh-CN" sz="2000">
                <a:solidFill>
                  <a:schemeClr val="tx1"/>
                </a:solidFill>
                <a:latin typeface="Calibri" panose="020F0502020204030204" pitchFamily="34" charset="0"/>
              </a:endParaRPr>
            </a:p>
          </p:txBody>
        </p:sp>
        <p:cxnSp>
          <p:nvCxnSpPr>
            <p:cNvPr id="39" name="直接箭头连接符 38"/>
            <p:cNvCxnSpPr>
              <a:stCxn id="30" idx="3"/>
            </p:cNvCxnSpPr>
            <p:nvPr/>
          </p:nvCxnSpPr>
          <p:spPr bwMode="auto">
            <a:xfrm>
              <a:off x="6323708" y="2427288"/>
              <a:ext cx="78581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7"/>
            <p:cNvSpPr txBox="1">
              <a:spLocks noChangeArrowheads="1"/>
            </p:cNvSpPr>
            <p:nvPr/>
          </p:nvSpPr>
          <p:spPr bwMode="auto">
            <a:xfrm>
              <a:off x="6323348" y="2028885"/>
              <a:ext cx="830622"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明文</a:t>
              </a:r>
              <a:r>
                <a:rPr lang="en-US" altLang="zh-CN" sz="2000">
                  <a:solidFill>
                    <a:schemeClr val="tx1"/>
                  </a:solidFill>
                  <a:latin typeface="Calibri" panose="020F0502020204030204" pitchFamily="34" charset="0"/>
                </a:rPr>
                <a:t>P</a:t>
              </a:r>
              <a:endParaRPr lang="en-US" altLang="zh-CN" sz="2000">
                <a:solidFill>
                  <a:schemeClr val="tx1"/>
                </a:solidFill>
                <a:latin typeface="Calibri" panose="020F0502020204030204" pitchFamily="34" charset="0"/>
              </a:endParaRPr>
            </a:p>
          </p:txBody>
        </p:sp>
        <p:cxnSp>
          <p:nvCxnSpPr>
            <p:cNvPr id="41" name="直接箭头连接符 40"/>
            <p:cNvCxnSpPr/>
            <p:nvPr/>
          </p:nvCxnSpPr>
          <p:spPr bwMode="auto">
            <a:xfrm rot="5400000" flipH="1" flipV="1">
              <a:off x="3720208" y="2066925"/>
              <a:ext cx="68103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39"/>
            <p:cNvSpPr txBox="1">
              <a:spLocks noChangeArrowheads="1"/>
            </p:cNvSpPr>
            <p:nvPr/>
          </p:nvSpPr>
          <p:spPr bwMode="auto">
            <a:xfrm>
              <a:off x="3394584" y="1428750"/>
              <a:ext cx="1466971"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密码分析员</a:t>
              </a:r>
              <a:endParaRPr lang="en-US" sz="2000">
                <a:solidFill>
                  <a:schemeClr val="tx1"/>
                </a:solidFill>
                <a:latin typeface="Calibri" panose="020F0502020204030204" pitchFamily="34" charset="0"/>
              </a:endParaRPr>
            </a:p>
          </p:txBody>
        </p:sp>
        <p:sp>
          <p:nvSpPr>
            <p:cNvPr id="43" name="圆柱形 42"/>
            <p:cNvSpPr/>
            <p:nvPr/>
          </p:nvSpPr>
          <p:spPr bwMode="auto">
            <a:xfrm rot="16200000">
              <a:off x="4073426" y="1977232"/>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4" name="TextBox 41"/>
            <p:cNvSpPr txBox="1">
              <a:spLocks noChangeArrowheads="1"/>
            </p:cNvSpPr>
            <p:nvPr/>
          </p:nvSpPr>
          <p:spPr bwMode="auto">
            <a:xfrm>
              <a:off x="3394584" y="2529046"/>
              <a:ext cx="1210508"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公开信道</a:t>
              </a:r>
              <a:endParaRPr lang="en-US" sz="2000">
                <a:solidFill>
                  <a:schemeClr val="tx1"/>
                </a:solidFill>
                <a:latin typeface="Calibri" panose="020F0502020204030204" pitchFamily="34" charset="0"/>
              </a:endParaRPr>
            </a:p>
          </p:txBody>
        </p:sp>
        <p:sp>
          <p:nvSpPr>
            <p:cNvPr id="45" name="TextBox 42"/>
            <p:cNvSpPr txBox="1">
              <a:spLocks noChangeArrowheads="1"/>
            </p:cNvSpPr>
            <p:nvPr/>
          </p:nvSpPr>
          <p:spPr bwMode="auto">
            <a:xfrm>
              <a:off x="3572460" y="3286489"/>
              <a:ext cx="1210508" cy="400186"/>
            </a:xfrm>
            <a:prstGeom prst="rect">
              <a:avLst/>
            </a:prstGeom>
            <a:noFill/>
            <a:ln w="9525">
              <a:noFill/>
              <a:miter lim="800000"/>
            </a:ln>
          </p:spPr>
          <p:txBody>
            <a:bodyPr wrap="none">
              <a:spAutoFit/>
            </a:bodyPr>
            <a:lstStyle/>
            <a:p>
              <a:r>
                <a:rPr lang="zh-CN" altLang="en-US" sz="2000">
                  <a:solidFill>
                    <a:schemeClr val="tx1"/>
                  </a:solidFill>
                  <a:latin typeface="Calibri" panose="020F0502020204030204" pitchFamily="34" charset="0"/>
                </a:rPr>
                <a:t>秘密信道</a:t>
              </a:r>
              <a:endParaRPr lang="en-US" sz="2000">
                <a:solidFill>
                  <a:schemeClr val="tx1"/>
                </a:solidFill>
                <a:latin typeface="Calibri" panose="020F0502020204030204" pitchFamily="34" charset="0"/>
              </a:endParaRPr>
            </a:p>
          </p:txBody>
        </p:sp>
        <p:sp>
          <p:nvSpPr>
            <p:cNvPr id="46" name="圆柱形 45"/>
            <p:cNvSpPr/>
            <p:nvPr/>
          </p:nvSpPr>
          <p:spPr bwMode="auto">
            <a:xfrm rot="16200000">
              <a:off x="3966270" y="1643063"/>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7" name="TextBox 46"/>
            <p:cNvSpPr txBox="1"/>
            <p:nvPr/>
          </p:nvSpPr>
          <p:spPr bwMode="auto">
            <a:xfrm>
              <a:off x="7092280" y="2236862"/>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smtClean="0">
                  <a:solidFill>
                    <a:schemeClr val="tx1"/>
                  </a:solidFill>
                </a:rPr>
                <a:t>信</a:t>
              </a:r>
              <a:r>
                <a:rPr lang="zh-CN" altLang="en-US" sz="2000">
                  <a:solidFill>
                    <a:schemeClr val="tx1"/>
                  </a:solidFill>
                </a:rPr>
                <a:t>宿</a:t>
              </a:r>
              <a:endParaRPr lang="en-US" sz="2000" dirty="0">
                <a:solidFill>
                  <a:schemeClr val="tx1"/>
                </a:solidFill>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p:txBody>
              <a:bodyPr>
                <a:normAutofit/>
              </a:bodyPr>
              <a:lstStyle/>
              <a:p>
                <a:r>
                  <a:rPr lang="zh-CN" altLang="en-US" smtClean="0">
                    <a:sym typeface="Wingdings" pitchFamily="2" charset="2"/>
                  </a:rPr>
                  <a:t>一个五元组（</a:t>
                </a:r>
                <a:r>
                  <a:rPr lang="en-US" altLang="zh-CN" smtClean="0">
                    <a:sym typeface="Wingdings" pitchFamily="2" charset="2"/>
                  </a:rPr>
                  <a:t>P,C,K,E,D)</a:t>
                </a:r>
                <a:r>
                  <a:rPr lang="zh-CN" altLang="en-US" smtClean="0">
                    <a:sym typeface="Wingdings" pitchFamily="2" charset="2"/>
                  </a:rPr>
                  <a:t>：</a:t>
                </a:r>
              </a:p>
              <a:p>
                <a:pPr lvl="1"/>
                <a:r>
                  <a:rPr lang="en-US" altLang="zh-CN" smtClean="0"/>
                  <a:t>P</a:t>
                </a:r>
                <a:r>
                  <a:rPr lang="zh-CN" altLang="en-US" smtClean="0"/>
                  <a:t>：可能明文的有限集（明文空间）</a:t>
                </a:r>
              </a:p>
              <a:p>
                <a:pPr lvl="1"/>
                <a:r>
                  <a:rPr lang="en-US" altLang="zh-CN" smtClean="0"/>
                  <a:t>C</a:t>
                </a:r>
                <a:r>
                  <a:rPr lang="zh-CN" altLang="en-US" smtClean="0"/>
                  <a:t>：可能密文的有限集（密文空间）</a:t>
                </a:r>
              </a:p>
              <a:p>
                <a:pPr lvl="1"/>
                <a:r>
                  <a:rPr lang="en-US" altLang="zh-CN" smtClean="0"/>
                  <a:t>K</a:t>
                </a:r>
                <a:r>
                  <a:rPr lang="zh-CN" altLang="en-US" smtClean="0"/>
                  <a:t>：可能密钥构成的有限集（密钥空间）</a:t>
                </a:r>
              </a:p>
              <a:p>
                <a:pPr lvl="1"/>
                <a:r>
                  <a:rPr lang="zh-CN" altLang="en-US" smtClean="0"/>
                  <a:t>任意</a:t>
                </a:r>
                <a:r>
                  <a:rPr lang="en-US" altLang="zh-CN" smtClean="0"/>
                  <a:t>k∈ K,</a:t>
                </a:r>
                <a:r>
                  <a:rPr lang="zh-CN" altLang="en-US" smtClean="0"/>
                  <a:t>有一个加密算法 </a:t>
                </a:r>
                <a14:m>
                  <m:oMath xmlns:m="http://schemas.openxmlformats.org/officeDocument/2006/math">
                    <m:r>
                      <a:rPr lang="en-US" altLang="zh-CN" smtClean="0">
                        <a:latin typeface="Cambria Math"/>
                      </a:rPr>
                      <m:t>𝑒</m:t>
                    </m:r>
                    <m:r>
                      <a:rPr lang="en-US" altLang="zh-CN" baseline="-25000" smtClean="0">
                        <a:latin typeface="Cambria Math"/>
                      </a:rPr>
                      <m:t>𝑘</m:t>
                    </m:r>
                    <m:r>
                      <a:rPr lang="en-US" altLang="zh-CN" smtClean="0">
                        <a:latin typeface="Cambria Math"/>
                      </a:rPr>
                      <m:t>∈</m:t>
                    </m:r>
                    <m:r>
                      <a:rPr lang="en-US" altLang="zh-CN" smtClean="0">
                        <a:latin typeface="Cambria Math"/>
                      </a:rPr>
                      <m:t>𝐸</m:t>
                    </m:r>
                  </m:oMath>
                </a14:m>
                <a:r>
                  <a:rPr lang="zh-CN" altLang="en-US" smtClean="0"/>
                  <a:t>和相应的解密算法</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𝐷</m:t>
                    </m:r>
                  </m:oMath>
                </a14:m>
                <a:r>
                  <a:rPr lang="zh-CN" altLang="en-US" smtClean="0"/>
                  <a:t>   ，使得</a:t>
                </a:r>
                <a14:m>
                  <m:oMath xmlns:m="http://schemas.openxmlformats.org/officeDocument/2006/math">
                    <m:r>
                      <a:rPr lang="en-US" altLang="zh-CN">
                        <a:latin typeface="Cambria Math"/>
                      </a:rPr>
                      <m:t>𝑒</m:t>
                    </m:r>
                    <m:r>
                      <a:rPr lang="en-US" altLang="zh-CN" baseline="-25000">
                        <a:latin typeface="Cambria Math"/>
                      </a:rPr>
                      <m:t>𝑘</m:t>
                    </m:r>
                    <m:r>
                      <a:rPr lang="en-US" altLang="zh-CN" smtClean="0">
                        <a:latin typeface="Cambria Math"/>
                      </a:rPr>
                      <m:t>:</m:t>
                    </m:r>
                    <m:r>
                      <a:rPr lang="en-US" altLang="zh-CN" smtClean="0">
                        <a:latin typeface="Cambria Math"/>
                      </a:rPr>
                      <m:t>𝑃</m:t>
                    </m:r>
                    <m:r>
                      <a:rPr lang="en-US" altLang="zh-CN" smtClean="0">
                        <a:latin typeface="Cambria Math"/>
                      </a:rPr>
                      <m:t>→</m:t>
                    </m:r>
                    <m:r>
                      <a:rPr lang="en-US" altLang="zh-CN" smtClean="0">
                        <a:latin typeface="Cambria Math"/>
                      </a:rPr>
                      <m:t>𝐶</m:t>
                    </m:r>
                  </m:oMath>
                </a14:m>
                <a:r>
                  <a:rPr lang="zh-CN" altLang="en-US" smtClean="0"/>
                  <a:t> 和</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𝐶</m:t>
                    </m:r>
                    <m:r>
                      <a:rPr lang="en-US" altLang="zh-CN">
                        <a:latin typeface="Cambria Math"/>
                      </a:rPr>
                      <m:t>→</m:t>
                    </m:r>
                    <m:r>
                      <a:rPr lang="en-US" altLang="zh-CN" smtClean="0">
                        <a:latin typeface="Cambria Math"/>
                      </a:rPr>
                      <m:t>𝑃</m:t>
                    </m:r>
                  </m:oMath>
                </a14:m>
                <a:r>
                  <a:rPr lang="zh-CN" altLang="en-US" smtClean="0"/>
                  <a:t> 分别为加密解密函数，满足</a:t>
                </a:r>
                <a14:m>
                  <m:oMath xmlns:m="http://schemas.openxmlformats.org/officeDocument/2006/math">
                    <m:r>
                      <a:rPr lang="en-US" altLang="zh-CN">
                        <a:latin typeface="Cambria Math"/>
                      </a:rPr>
                      <m:t>𝑑</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𝑒</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𝑥</m:t>
                            </m:r>
                          </m:e>
                        </m:d>
                      </m:e>
                    </m:d>
                    <m:r>
                      <a:rPr lang="en-US" altLang="zh-CN" smtClean="0">
                        <a:latin typeface="Cambria Math"/>
                      </a:rPr>
                      <m:t>=</m:t>
                    </m:r>
                    <m:r>
                      <a:rPr lang="en-US" altLang="zh-CN" smtClean="0">
                        <a:latin typeface="Cambria Math"/>
                      </a:rPr>
                      <m:t>𝑥</m:t>
                    </m:r>
                  </m:oMath>
                </a14:m>
                <a:r>
                  <a:rPr lang="en-US" altLang="zh-CN" smtClean="0"/>
                  <a:t>, </a:t>
                </a:r>
                <a:r>
                  <a:rPr lang="zh-CN" altLang="en-US" smtClean="0"/>
                  <a:t>这里</a:t>
                </a:r>
                <a14:m>
                  <m:oMath xmlns:m="http://schemas.openxmlformats.org/officeDocument/2006/math">
                    <m:r>
                      <a:rPr lang="en-US" altLang="zh-CN" smtClean="0">
                        <a:latin typeface="Cambria Math"/>
                      </a:rPr>
                      <m:t>𝑥</m:t>
                    </m:r>
                    <m:r>
                      <a:rPr lang="en-US" altLang="zh-CN">
                        <a:latin typeface="Cambria Math"/>
                      </a:rPr>
                      <m:t>∈</m:t>
                    </m:r>
                    <m:r>
                      <a:rPr lang="en-US" altLang="zh-CN" smtClean="0">
                        <a:latin typeface="Cambria Math"/>
                      </a:rPr>
                      <m:t>𝑃</m:t>
                    </m:r>
                  </m:oMath>
                </a14:m>
                <a:r>
                  <a:rPr lang="zh-CN" altLang="en-US" smtClean="0"/>
                  <a:t>。</a:t>
                </a:r>
                <a:endParaRPr lang="en-US" altLang="zh-CN" smtClean="0"/>
              </a:p>
            </p:txBody>
          </p:sp>
        </mc:Choice>
        <mc:Fallback>
          <p:sp>
            <p:nvSpPr>
              <p:cNvPr id="21507" name="Rectangle 3"/>
              <p:cNvSpPr>
                <a:spLocks noGrp="1" noRot="1" noChangeAspect="1" noMove="1" noResize="1" noEditPoints="1" noAdjustHandles="1" noChangeArrowheads="1" noChangeShapeType="1" noTextEdit="1"/>
              </p:cNvSpPr>
              <p:nvPr>
                <p:ph idx="1"/>
              </p:nvPr>
            </p:nvSpPr>
            <p:spPr>
              <a:blipFill rotWithShape="1">
                <a:blip r:embed="rId1"/>
                <a:stretch>
                  <a:fillRect t="-2965" r="-5852"/>
                </a:stretch>
              </a:blipFill>
            </p:spPr>
            <p:txBody>
              <a:bodyPr/>
              <a:lstStyle/>
              <a:p>
                <a:r>
                  <a:rPr lang="zh-CN" altLang="en-US">
                    <a:noFill/>
                  </a:rPr>
                  <a:t> </a:t>
                </a:r>
                <a:endParaRPr lang="zh-CN" altLang="en-US">
                  <a:noFill/>
                </a:endParaRPr>
              </a:p>
            </p:txBody>
          </p:sp>
        </mc:Fallback>
      </mc:AlternateContent>
      <p:sp>
        <p:nvSpPr>
          <p:cNvPr id="21506" name="Rectangle 2"/>
          <p:cNvSpPr>
            <a:spLocks noGrp="1" noChangeArrowheads="1"/>
          </p:cNvSpPr>
          <p:nvPr>
            <p:ph type="title"/>
          </p:nvPr>
        </p:nvSpPr>
        <p:spPr/>
        <p:txBody>
          <a:bodyPr/>
          <a:lstStyle/>
          <a:p>
            <a:r>
              <a:rPr lang="zh-CN" altLang="en-US" smtClean="0"/>
              <a:t>密码体制</a:t>
            </a:r>
            <a:endParaRPr lang="zh-CN" altLang="en-US"/>
          </a:p>
        </p:txBody>
      </p:sp>
    </p:spTree>
  </p:cSld>
  <p:clrMapOvr>
    <a:masterClrMapping/>
  </p:clrMapOvr>
  <p:transition spd="slow">
    <p:pull/>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0" name="Rectangle 26"/>
          <p:cNvSpPr>
            <a:spLocks noGrp="1" noChangeArrowheads="1"/>
          </p:cNvSpPr>
          <p:nvPr>
            <p:ph type="title"/>
          </p:nvPr>
        </p:nvSpPr>
        <p:spPr/>
        <p:txBody>
          <a:bodyPr/>
          <a:lstStyle/>
          <a:p>
            <a:pPr>
              <a:defRPr/>
            </a:pPr>
            <a:r>
              <a:rPr lang="zh-CN" altLang="en-US" sz="4400">
                <a:latin typeface="Times New Roman" pitchFamily="18" charset="0"/>
              </a:rPr>
              <a:t>密码</a:t>
            </a:r>
            <a:r>
              <a:rPr lang="zh-CN" altLang="en-US" sz="4400" smtClean="0">
                <a:latin typeface="Times New Roman" pitchFamily="18" charset="0"/>
              </a:rPr>
              <a:t>算法</a:t>
            </a:r>
            <a:r>
              <a:rPr lang="zh-CN" altLang="en-US" sz="4400"/>
              <a:t>分类</a:t>
            </a:r>
            <a:endParaRPr lang="zh-CN" altLang="en-US" sz="4400">
              <a:latin typeface="Times New Roman" pitchFamily="18" charset="0"/>
            </a:endParaRPr>
          </a:p>
        </p:txBody>
      </p:sp>
      <p:grpSp>
        <p:nvGrpSpPr>
          <p:cNvPr id="48132" name="组合 27"/>
          <p:cNvGrpSpPr/>
          <p:nvPr/>
        </p:nvGrpSpPr>
        <p:grpSpPr bwMode="auto">
          <a:xfrm>
            <a:off x="762000" y="2060575"/>
            <a:ext cx="7524750" cy="2736850"/>
            <a:chOff x="1476375" y="2060575"/>
            <a:chExt cx="7524750" cy="2736850"/>
          </a:xfrm>
        </p:grpSpPr>
        <p:sp>
          <p:nvSpPr>
            <p:cNvPr id="48135" name="Rectangle 3"/>
            <p:cNvSpPr>
              <a:spLocks noChangeArrowheads="1"/>
            </p:cNvSpPr>
            <p:nvPr/>
          </p:nvSpPr>
          <p:spPr bwMode="auto">
            <a:xfrm>
              <a:off x="3419475" y="2060575"/>
              <a:ext cx="525621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密码算法</a:t>
              </a:r>
              <a:endParaRPr lang="zh-CN" altLang="en-US" sz="2000" b="1">
                <a:solidFill>
                  <a:srgbClr val="000000"/>
                </a:solidFill>
                <a:ea typeface="黑体" pitchFamily="49" charset="-122"/>
              </a:endParaRPr>
            </a:p>
          </p:txBody>
        </p:sp>
        <p:sp>
          <p:nvSpPr>
            <p:cNvPr id="48136" name="Rectangle 4"/>
            <p:cNvSpPr>
              <a:spLocks noChangeArrowheads="1"/>
            </p:cNvSpPr>
            <p:nvPr/>
          </p:nvSpPr>
          <p:spPr bwMode="auto">
            <a:xfrm>
              <a:off x="1619250" y="3213100"/>
              <a:ext cx="18716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基于密钥保密性</a:t>
              </a:r>
              <a:endParaRPr lang="zh-CN" altLang="en-US" sz="2000" b="1">
                <a:solidFill>
                  <a:srgbClr val="000000"/>
                </a:solidFill>
                <a:ea typeface="黑体" pitchFamily="49" charset="-122"/>
              </a:endParaRPr>
            </a:p>
          </p:txBody>
        </p:sp>
        <p:sp>
          <p:nvSpPr>
            <p:cNvPr id="48137" name="Rectangle 5"/>
            <p:cNvSpPr>
              <a:spLocks noChangeArrowheads="1"/>
            </p:cNvSpPr>
            <p:nvPr/>
          </p:nvSpPr>
          <p:spPr bwMode="auto">
            <a:xfrm>
              <a:off x="3706813" y="3213100"/>
              <a:ext cx="19446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基于算法保密性</a:t>
              </a:r>
              <a:endParaRPr lang="zh-CN" altLang="en-US" sz="2000" b="1">
                <a:solidFill>
                  <a:srgbClr val="000000"/>
                </a:solidFill>
                <a:ea typeface="黑体" pitchFamily="49" charset="-122"/>
              </a:endParaRPr>
            </a:p>
          </p:txBody>
        </p:sp>
        <p:grpSp>
          <p:nvGrpSpPr>
            <p:cNvPr id="48138" name="Group 6"/>
            <p:cNvGrpSpPr/>
            <p:nvPr/>
          </p:nvGrpSpPr>
          <p:grpSpPr bwMode="auto">
            <a:xfrm>
              <a:off x="1906588" y="2492375"/>
              <a:ext cx="2808287" cy="720725"/>
              <a:chOff x="1201" y="1570"/>
              <a:chExt cx="1769" cy="454"/>
            </a:xfrm>
          </p:grpSpPr>
          <p:sp>
            <p:nvSpPr>
              <p:cNvPr id="48152" name="Line 7"/>
              <p:cNvSpPr>
                <a:spLocks noChangeShapeType="1"/>
              </p:cNvSpPr>
              <p:nvPr/>
            </p:nvSpPr>
            <p:spPr bwMode="auto">
              <a:xfrm>
                <a:off x="1882"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3" name="Line 8"/>
              <p:cNvSpPr>
                <a:spLocks noChangeShapeType="1"/>
              </p:cNvSpPr>
              <p:nvPr/>
            </p:nvSpPr>
            <p:spPr bwMode="auto">
              <a:xfrm>
                <a:off x="2970"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4" name="Line 9"/>
              <p:cNvSpPr>
                <a:spLocks noChangeShapeType="1"/>
              </p:cNvSpPr>
              <p:nvPr/>
            </p:nvSpPr>
            <p:spPr bwMode="auto">
              <a:xfrm>
                <a:off x="1882" y="1888"/>
                <a:ext cx="1088"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5" name="Line 10"/>
              <p:cNvSpPr>
                <a:spLocks noChangeShapeType="1"/>
              </p:cNvSpPr>
              <p:nvPr/>
            </p:nvSpPr>
            <p:spPr bwMode="auto">
              <a:xfrm>
                <a:off x="2471" y="1570"/>
                <a:ext cx="0" cy="318"/>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6" name="Text Box 11"/>
              <p:cNvSpPr txBox="1">
                <a:spLocks noChangeArrowheads="1"/>
              </p:cNvSpPr>
              <p:nvPr/>
            </p:nvSpPr>
            <p:spPr bwMode="auto">
              <a:xfrm>
                <a:off x="1201" y="1616"/>
                <a:ext cx="1543" cy="25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sz="2000" b="1">
                    <a:solidFill>
                      <a:srgbClr val="000000"/>
                    </a:solidFill>
                    <a:ea typeface="黑体" pitchFamily="49" charset="-122"/>
                  </a:rPr>
                  <a:t>基于保密的内容</a:t>
                </a:r>
                <a:endParaRPr lang="zh-CN" altLang="en-US" sz="2000" b="1">
                  <a:solidFill>
                    <a:srgbClr val="000000"/>
                  </a:solidFill>
                  <a:ea typeface="黑体" pitchFamily="49" charset="-122"/>
                </a:endParaRPr>
              </a:p>
            </p:txBody>
          </p:sp>
        </p:grpSp>
        <p:sp>
          <p:nvSpPr>
            <p:cNvPr id="461836" name="Rectangle 12"/>
            <p:cNvSpPr>
              <a:spLocks noChangeArrowheads="1"/>
            </p:cNvSpPr>
            <p:nvPr/>
          </p:nvSpPr>
          <p:spPr bwMode="auto">
            <a:xfrm>
              <a:off x="1476375" y="4365625"/>
              <a:ext cx="14398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sz="2000" b="1">
                  <a:solidFill>
                    <a:srgbClr val="000000"/>
                  </a:solidFill>
                  <a:ea typeface="黑体" pitchFamily="49" charset="-122"/>
                </a:rPr>
                <a:t>对称密码算法</a:t>
              </a:r>
              <a:endParaRPr lang="zh-CN" altLang="en-US" sz="2000" b="1">
                <a:solidFill>
                  <a:srgbClr val="000000"/>
                </a:solidFill>
                <a:ea typeface="黑体" pitchFamily="49" charset="-122"/>
              </a:endParaRPr>
            </a:p>
          </p:txBody>
        </p:sp>
        <p:sp>
          <p:nvSpPr>
            <p:cNvPr id="461837" name="Rectangle 13"/>
            <p:cNvSpPr>
              <a:spLocks noChangeArrowheads="1"/>
            </p:cNvSpPr>
            <p:nvPr/>
          </p:nvSpPr>
          <p:spPr bwMode="auto">
            <a:xfrm>
              <a:off x="3205163" y="4365625"/>
              <a:ext cx="1727200"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sz="2000" b="1">
                  <a:solidFill>
                    <a:srgbClr val="000000"/>
                  </a:solidFill>
                  <a:ea typeface="黑体" pitchFamily="49" charset="-122"/>
                </a:rPr>
                <a:t>非对称密码算法</a:t>
              </a:r>
              <a:endParaRPr lang="zh-CN" altLang="en-US" sz="2000" b="1">
                <a:solidFill>
                  <a:srgbClr val="000000"/>
                </a:solidFill>
                <a:ea typeface="黑体" pitchFamily="49" charset="-122"/>
              </a:endParaRPr>
            </a:p>
          </p:txBody>
        </p:sp>
        <p:sp>
          <p:nvSpPr>
            <p:cNvPr id="48141" name="Line 14"/>
            <p:cNvSpPr>
              <a:spLocks noChangeShapeType="1"/>
            </p:cNvSpPr>
            <p:nvPr/>
          </p:nvSpPr>
          <p:spPr bwMode="auto">
            <a:xfrm>
              <a:off x="1836738"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2" name="Line 15"/>
            <p:cNvSpPr>
              <a:spLocks noChangeShapeType="1"/>
            </p:cNvSpPr>
            <p:nvPr/>
          </p:nvSpPr>
          <p:spPr bwMode="auto">
            <a:xfrm>
              <a:off x="4068763"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3" name="Line 16"/>
            <p:cNvSpPr>
              <a:spLocks noChangeShapeType="1"/>
            </p:cNvSpPr>
            <p:nvPr/>
          </p:nvSpPr>
          <p:spPr bwMode="auto">
            <a:xfrm>
              <a:off x="1836738" y="4149725"/>
              <a:ext cx="2232025"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4" name="Line 17"/>
            <p:cNvSpPr>
              <a:spLocks noChangeShapeType="1"/>
            </p:cNvSpPr>
            <p:nvPr/>
          </p:nvSpPr>
          <p:spPr bwMode="auto">
            <a:xfrm>
              <a:off x="2916238" y="3644900"/>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5" name="Rectangle 18"/>
            <p:cNvSpPr>
              <a:spLocks noChangeArrowheads="1"/>
            </p:cNvSpPr>
            <p:nvPr/>
          </p:nvSpPr>
          <p:spPr bwMode="auto">
            <a:xfrm>
              <a:off x="5795963" y="3213100"/>
              <a:ext cx="15128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分组密码算法</a:t>
              </a:r>
              <a:endParaRPr lang="zh-CN" altLang="en-US" sz="2000" b="1">
                <a:solidFill>
                  <a:srgbClr val="000000"/>
                </a:solidFill>
                <a:ea typeface="黑体" pitchFamily="49" charset="-122"/>
              </a:endParaRPr>
            </a:p>
          </p:txBody>
        </p:sp>
        <p:sp>
          <p:nvSpPr>
            <p:cNvPr id="48146" name="Rectangle 19"/>
            <p:cNvSpPr>
              <a:spLocks noChangeArrowheads="1"/>
            </p:cNvSpPr>
            <p:nvPr/>
          </p:nvSpPr>
          <p:spPr bwMode="auto">
            <a:xfrm>
              <a:off x="7524750" y="3213100"/>
              <a:ext cx="147637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2000" b="1">
                  <a:solidFill>
                    <a:srgbClr val="000000"/>
                  </a:solidFill>
                  <a:ea typeface="黑体" pitchFamily="49" charset="-122"/>
                </a:rPr>
                <a:t>流密码算法</a:t>
              </a:r>
              <a:endParaRPr lang="zh-CN" altLang="en-US" sz="2000" b="1">
                <a:solidFill>
                  <a:srgbClr val="000000"/>
                </a:solidFill>
                <a:ea typeface="黑体" pitchFamily="49" charset="-122"/>
              </a:endParaRPr>
            </a:p>
          </p:txBody>
        </p:sp>
        <p:sp>
          <p:nvSpPr>
            <p:cNvPr id="48147" name="Line 20"/>
            <p:cNvSpPr>
              <a:spLocks noChangeShapeType="1"/>
            </p:cNvSpPr>
            <p:nvPr/>
          </p:nvSpPr>
          <p:spPr bwMode="auto">
            <a:xfrm>
              <a:off x="6875463"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8" name="Line 21"/>
            <p:cNvSpPr>
              <a:spLocks noChangeShapeType="1"/>
            </p:cNvSpPr>
            <p:nvPr/>
          </p:nvSpPr>
          <p:spPr bwMode="auto">
            <a:xfrm>
              <a:off x="8820150"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49" name="Line 22"/>
            <p:cNvSpPr>
              <a:spLocks noChangeShapeType="1"/>
            </p:cNvSpPr>
            <p:nvPr/>
          </p:nvSpPr>
          <p:spPr bwMode="auto">
            <a:xfrm>
              <a:off x="6875463" y="2997200"/>
              <a:ext cx="1944687"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0" name="Line 23"/>
            <p:cNvSpPr>
              <a:spLocks noChangeShapeType="1"/>
            </p:cNvSpPr>
            <p:nvPr/>
          </p:nvSpPr>
          <p:spPr bwMode="auto">
            <a:xfrm>
              <a:off x="7956550" y="2492375"/>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2000"/>
            </a:p>
          </p:txBody>
        </p:sp>
        <p:sp>
          <p:nvSpPr>
            <p:cNvPr id="48151" name="Text Box 24"/>
            <p:cNvSpPr txBox="1">
              <a:spLocks noChangeArrowheads="1"/>
            </p:cNvSpPr>
            <p:nvPr/>
          </p:nvSpPr>
          <p:spPr bwMode="auto">
            <a:xfrm>
              <a:off x="6372225" y="2565400"/>
              <a:ext cx="1728788" cy="40011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sz="2000" b="1">
                  <a:solidFill>
                    <a:srgbClr val="000000"/>
                  </a:solidFill>
                  <a:ea typeface="黑体" pitchFamily="49" charset="-122"/>
                </a:rPr>
                <a:t>明文处理方法</a:t>
              </a:r>
              <a:endParaRPr lang="zh-CN" altLang="en-US" sz="2000" b="1">
                <a:solidFill>
                  <a:srgbClr val="000000"/>
                </a:solidFill>
                <a:ea typeface="黑体" pitchFamily="49"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85000" lnSpcReduction="20000"/>
          </a:bodyPr>
          <a:lstStyle/>
          <a:p>
            <a:r>
              <a:rPr lang="zh-CN" altLang="en-US" smtClean="0"/>
              <a:t>目的</a:t>
            </a:r>
            <a:r>
              <a:rPr lang="zh-CN" altLang="en-US"/>
              <a:t>：利用密文发现明文；利用密文发现</a:t>
            </a:r>
            <a:r>
              <a:rPr lang="zh-CN" altLang="en-US" smtClean="0"/>
              <a:t>钥匙</a:t>
            </a:r>
            <a:endParaRPr lang="zh-CN" altLang="en-US" smtClean="0"/>
          </a:p>
          <a:p>
            <a:r>
              <a:rPr lang="en-US" altLang="zh-CN" smtClean="0"/>
              <a:t>Kerckhoff</a:t>
            </a:r>
            <a:r>
              <a:rPr lang="zh-CN" altLang="en-US" smtClean="0"/>
              <a:t>原则：破译者已知密码体制，即掌握加解密算法</a:t>
            </a:r>
            <a:endParaRPr lang="en-US" altLang="zh-CN" smtClean="0"/>
          </a:p>
          <a:p>
            <a:r>
              <a:rPr lang="zh-CN" altLang="en-US" smtClean="0"/>
              <a:t>根据破译者具备</a:t>
            </a:r>
            <a:r>
              <a:rPr lang="zh-CN" altLang="en-US"/>
              <a:t>的前提条件，通常将密码分析攻击法分为</a:t>
            </a:r>
            <a:r>
              <a:rPr lang="en-US" altLang="zh-CN"/>
              <a:t>4</a:t>
            </a:r>
            <a:r>
              <a:rPr lang="zh-CN" altLang="en-US"/>
              <a:t>种</a:t>
            </a:r>
            <a:r>
              <a:rPr lang="zh-CN" altLang="en-US" smtClean="0"/>
              <a:t>类型（</a:t>
            </a:r>
            <a:r>
              <a:rPr lang="zh-CN" altLang="en-US"/>
              <a:t>强度按序递增</a:t>
            </a:r>
            <a:r>
              <a:rPr lang="zh-CN" altLang="en-US" smtClean="0"/>
              <a:t>）：</a:t>
            </a:r>
            <a:endParaRPr lang="zh-CN" altLang="en-US" smtClean="0"/>
          </a:p>
          <a:p>
            <a:pPr lvl="1"/>
            <a:r>
              <a:rPr lang="zh-CN" altLang="en-US" smtClean="0"/>
              <a:t>唯密文攻击：</a:t>
            </a:r>
            <a:endParaRPr lang="en-US" altLang="zh-CN" smtClean="0"/>
          </a:p>
          <a:p>
            <a:pPr lvl="2"/>
            <a:r>
              <a:rPr lang="zh-CN" altLang="en-US" smtClean="0"/>
              <a:t>掌握一段</a:t>
            </a:r>
            <a:r>
              <a:rPr lang="zh-CN" altLang="en-US"/>
              <a:t>或几</a:t>
            </a:r>
            <a:r>
              <a:rPr lang="zh-CN" altLang="en-US" smtClean="0"/>
              <a:t>段密文</a:t>
            </a:r>
            <a:r>
              <a:rPr lang="en-US" altLang="zh-CN" smtClean="0"/>
              <a:t>y</a:t>
            </a:r>
            <a:r>
              <a:rPr lang="zh-CN" altLang="en-US" smtClean="0"/>
              <a:t>，通过密文分析</a:t>
            </a:r>
            <a:r>
              <a:rPr lang="zh-CN" altLang="en-US"/>
              <a:t>得出</a:t>
            </a:r>
            <a:r>
              <a:rPr lang="zh-CN" altLang="en-US" smtClean="0"/>
              <a:t>明文</a:t>
            </a:r>
            <a:r>
              <a:rPr lang="en-US" altLang="zh-CN" smtClean="0"/>
              <a:t>x</a:t>
            </a:r>
            <a:r>
              <a:rPr lang="zh-CN" altLang="en-US" smtClean="0"/>
              <a:t>或密钥</a:t>
            </a:r>
            <a:r>
              <a:rPr lang="en-US" altLang="zh-CN" smtClean="0"/>
              <a:t>k</a:t>
            </a:r>
            <a:r>
              <a:rPr lang="zh-CN" altLang="en-US" smtClean="0"/>
              <a:t>。主要穷举攻击</a:t>
            </a:r>
            <a:endParaRPr lang="en-US" altLang="zh-CN" smtClean="0"/>
          </a:p>
          <a:p>
            <a:pPr lvl="1"/>
            <a:r>
              <a:rPr lang="zh-CN" altLang="en-US" smtClean="0"/>
              <a:t>已知明文攻击：</a:t>
            </a:r>
            <a:endParaRPr lang="en-US" altLang="zh-CN" smtClean="0"/>
          </a:p>
          <a:p>
            <a:pPr lvl="2"/>
            <a:r>
              <a:rPr lang="zh-CN" altLang="en-US" smtClean="0"/>
              <a:t>掌握一个或多个明文串</a:t>
            </a:r>
            <a:r>
              <a:rPr lang="en-US" altLang="zh-CN" smtClean="0"/>
              <a:t>x</a:t>
            </a:r>
            <a:r>
              <a:rPr lang="zh-CN" altLang="en-US" smtClean="0"/>
              <a:t>和相应的密文</a:t>
            </a:r>
            <a:r>
              <a:rPr lang="en-US" altLang="zh-CN" smtClean="0"/>
              <a:t>y. </a:t>
            </a:r>
            <a:r>
              <a:rPr lang="zh-CN" altLang="en-US" smtClean="0"/>
              <a:t>或特定明文模式（特定文件头格式，软件版权声明等），分析加密钥匙</a:t>
            </a:r>
            <a:r>
              <a:rPr lang="zh-CN" altLang="en-US"/>
              <a:t>。</a:t>
            </a:r>
            <a:endParaRPr lang="en-US" altLang="zh-CN" smtClean="0"/>
          </a:p>
          <a:p>
            <a:pPr lvl="1"/>
            <a:r>
              <a:rPr lang="zh-CN" altLang="en-US" smtClean="0"/>
              <a:t>选择明文攻击：</a:t>
            </a:r>
            <a:endParaRPr lang="en-US" altLang="zh-CN" smtClean="0"/>
          </a:p>
          <a:p>
            <a:pPr lvl="2"/>
            <a:r>
              <a:rPr lang="zh-CN" altLang="en-US" smtClean="0"/>
              <a:t>获得对加密机的暂时访问， 能选择明文串</a:t>
            </a:r>
            <a:r>
              <a:rPr lang="en-US" altLang="zh-CN" smtClean="0"/>
              <a:t>x</a:t>
            </a:r>
            <a:r>
              <a:rPr lang="zh-CN" altLang="en-US" smtClean="0"/>
              <a:t>并构造出相应的密文串</a:t>
            </a:r>
            <a:r>
              <a:rPr lang="en-US" altLang="zh-CN" smtClean="0"/>
              <a:t>y</a:t>
            </a:r>
            <a:r>
              <a:rPr lang="zh-CN" altLang="en-US" smtClean="0"/>
              <a:t>。</a:t>
            </a:r>
            <a:r>
              <a:rPr lang="zh-CN" altLang="en-US"/>
              <a:t>差别比较分析</a:t>
            </a:r>
            <a:r>
              <a:rPr lang="zh-CN" altLang="en-US" smtClean="0"/>
              <a:t>法，加密</a:t>
            </a:r>
            <a:r>
              <a:rPr lang="zh-CN" altLang="en-US"/>
              <a:t>一</a:t>
            </a:r>
            <a:r>
              <a:rPr lang="zh-CN" altLang="en-US" smtClean="0"/>
              <a:t>组差别</a:t>
            </a:r>
            <a:r>
              <a:rPr lang="zh-CN" altLang="en-US"/>
              <a:t>细微的明文，</a:t>
            </a:r>
            <a:endParaRPr lang="zh-CN" altLang="en-US" smtClean="0"/>
          </a:p>
          <a:p>
            <a:pPr lvl="1"/>
            <a:r>
              <a:rPr lang="zh-CN" altLang="en-US" smtClean="0"/>
              <a:t>选择密文攻击：</a:t>
            </a:r>
            <a:endParaRPr lang="en-US" altLang="zh-CN" smtClean="0"/>
          </a:p>
          <a:p>
            <a:pPr lvl="2"/>
            <a:r>
              <a:rPr lang="zh-CN" altLang="en-US" smtClean="0"/>
              <a:t>暂时接近解密机</a:t>
            </a:r>
            <a:r>
              <a:rPr lang="en-US" altLang="zh-CN" smtClean="0"/>
              <a:t>,</a:t>
            </a:r>
            <a:r>
              <a:rPr lang="zh-CN" altLang="en-US" smtClean="0"/>
              <a:t>可选择任何密文串</a:t>
            </a:r>
            <a:r>
              <a:rPr lang="en-US" altLang="zh-CN" smtClean="0"/>
              <a:t>y</a:t>
            </a:r>
            <a:r>
              <a:rPr lang="zh-CN" altLang="en-US" smtClean="0"/>
              <a:t>，并构造出相应的明文</a:t>
            </a:r>
            <a:r>
              <a:rPr lang="en-US" altLang="zh-CN" smtClean="0"/>
              <a:t>x</a:t>
            </a:r>
            <a:r>
              <a:rPr lang="zh-CN" altLang="en-US" smtClean="0"/>
              <a:t>。</a:t>
            </a:r>
            <a:endParaRPr lang="en-US" altLang="zh-CN" smtClean="0"/>
          </a:p>
        </p:txBody>
      </p:sp>
      <p:sp>
        <p:nvSpPr>
          <p:cNvPr id="19458" name="Rectangle 2"/>
          <p:cNvSpPr>
            <a:spLocks noGrp="1" noChangeArrowheads="1"/>
          </p:cNvSpPr>
          <p:nvPr>
            <p:ph type="title"/>
          </p:nvPr>
        </p:nvSpPr>
        <p:spPr/>
        <p:txBody>
          <a:bodyPr/>
          <a:lstStyle/>
          <a:p>
            <a:r>
              <a:rPr lang="zh-CN" altLang="zh-CN" smtClean="0"/>
              <a:t>密码分析</a:t>
            </a:r>
            <a:endParaRPr lang="zh-CN" altLang="en-US"/>
          </a:p>
        </p:txBody>
      </p:sp>
      <p:sp>
        <p:nvSpPr>
          <p:cNvPr id="49154"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49155" name="灯片编号占位符 5"/>
          <p:cNvSpPr>
            <a:spLocks noGrp="1"/>
          </p:cNvSpPr>
          <p:nvPr>
            <p:ph type="sldNum" sz="quarter" idx="4294967295"/>
          </p:nvPr>
        </p:nvSpPr>
        <p:spPr/>
        <p:txBody>
          <a:bodyPr/>
          <a:lstStyle/>
          <a:p>
            <a:fld id="{435AC60D-0A28-4D04-BF28-467B444FA1CC}" type="slidenum">
              <a:rPr lang="en-US" altLang="zh-CN"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normAutofit lnSpcReduction="10000"/>
          </a:bodyPr>
          <a:lstStyle/>
          <a:p>
            <a:r>
              <a:rPr lang="zh-CN" altLang="en-US" smtClean="0"/>
              <a:t>无条件安全（</a:t>
            </a:r>
            <a:r>
              <a:rPr lang="en-US" altLang="zh-CN" smtClean="0"/>
              <a:t>Unconditionally secure</a:t>
            </a:r>
            <a:r>
              <a:rPr lang="zh-CN" altLang="en-US" smtClean="0"/>
              <a:t>）</a:t>
            </a:r>
            <a:endParaRPr lang="zh-CN" altLang="en-US" smtClean="0"/>
          </a:p>
          <a:p>
            <a:pPr lvl="1"/>
            <a:r>
              <a:rPr lang="zh-CN" altLang="en-US" smtClean="0"/>
              <a:t>无论破译者有多少密文</a:t>
            </a:r>
            <a:r>
              <a:rPr lang="en-US" altLang="zh-CN" smtClean="0"/>
              <a:t>,</a:t>
            </a:r>
            <a:r>
              <a:rPr lang="zh-CN" altLang="en-US" smtClean="0"/>
              <a:t>他也无法解出对应的明文</a:t>
            </a:r>
            <a:r>
              <a:rPr lang="en-US" altLang="zh-CN" smtClean="0"/>
              <a:t>,</a:t>
            </a:r>
            <a:r>
              <a:rPr lang="zh-CN" altLang="en-US" smtClean="0"/>
              <a:t>即使他解出了</a:t>
            </a:r>
            <a:r>
              <a:rPr lang="en-US" altLang="zh-CN" smtClean="0"/>
              <a:t>,</a:t>
            </a:r>
            <a:r>
              <a:rPr lang="zh-CN" altLang="en-US" smtClean="0"/>
              <a:t>他也无法验证结果的正确性</a:t>
            </a:r>
            <a:r>
              <a:rPr lang="en-US" altLang="zh-CN" smtClean="0"/>
              <a:t>.</a:t>
            </a:r>
            <a:endParaRPr lang="en-US" altLang="zh-CN" smtClean="0"/>
          </a:p>
          <a:p>
            <a:pPr lvl="1"/>
            <a:r>
              <a:rPr lang="en-US" altLang="zh-CN" smtClean="0"/>
              <a:t>Onetime pad</a:t>
            </a:r>
            <a:endParaRPr lang="en-US" altLang="zh-CN" smtClean="0"/>
          </a:p>
          <a:p>
            <a:r>
              <a:rPr lang="zh-CN" altLang="en-US" smtClean="0"/>
              <a:t>计算上安全（</a:t>
            </a:r>
            <a:r>
              <a:rPr lang="en-US" altLang="zh-CN" smtClean="0"/>
              <a:t>Computationally secure</a:t>
            </a:r>
            <a:r>
              <a:rPr lang="zh-CN" altLang="en-US" smtClean="0"/>
              <a:t>）</a:t>
            </a:r>
            <a:endParaRPr lang="zh-CN" altLang="en-US" smtClean="0"/>
          </a:p>
          <a:p>
            <a:pPr lvl="1"/>
            <a:r>
              <a:rPr lang="zh-CN" altLang="en-US" smtClean="0"/>
              <a:t>破译的代价超出信息本身的价值</a:t>
            </a:r>
            <a:endParaRPr lang="zh-CN" altLang="en-US" smtClean="0"/>
          </a:p>
          <a:p>
            <a:pPr lvl="1"/>
            <a:r>
              <a:rPr lang="zh-CN" altLang="en-US" smtClean="0"/>
              <a:t>破译的时间超出了信息的有效期</a:t>
            </a:r>
            <a:endParaRPr lang="en-US" altLang="zh-CN" smtClean="0"/>
          </a:p>
          <a:p>
            <a:r>
              <a:rPr lang="zh-CN" altLang="en-US" smtClean="0"/>
              <a:t>可证明安全性</a:t>
            </a:r>
            <a:endParaRPr lang="en-US" altLang="zh-CN" smtClean="0"/>
          </a:p>
          <a:p>
            <a:pPr lvl="1"/>
            <a:r>
              <a:rPr lang="zh-CN" altLang="en-US" smtClean="0"/>
              <a:t>密码算法的安全性依赖于复杂问题</a:t>
            </a:r>
            <a:endParaRPr lang="en-US" altLang="zh-CN" smtClean="0"/>
          </a:p>
          <a:p>
            <a:pPr lvl="2"/>
            <a:r>
              <a:rPr lang="zh-CN" altLang="en-US"/>
              <a:t>大数</a:t>
            </a:r>
            <a:r>
              <a:rPr lang="zh-CN" altLang="en-US" smtClean="0"/>
              <a:t>分解</a:t>
            </a:r>
            <a:endParaRPr lang="en-US" altLang="zh-CN" smtClean="0"/>
          </a:p>
          <a:p>
            <a:pPr lvl="2"/>
            <a:r>
              <a:rPr lang="zh-CN" altLang="en-US" smtClean="0"/>
              <a:t>背包问题</a:t>
            </a:r>
            <a:endParaRPr lang="en-US" altLang="zh-CN" smtClean="0"/>
          </a:p>
          <a:p>
            <a:endParaRPr lang="en-US" altLang="zh-CN" smtClean="0">
              <a:sym typeface="ZapfDingbats" pitchFamily="82" charset="2"/>
            </a:endParaRPr>
          </a:p>
          <a:p>
            <a:endParaRPr lang="en-US" altLang="zh-CN" smtClean="0"/>
          </a:p>
        </p:txBody>
      </p:sp>
      <p:sp>
        <p:nvSpPr>
          <p:cNvPr id="23554" name="Rectangle 2"/>
          <p:cNvSpPr>
            <a:spLocks noGrp="1" noChangeArrowheads="1"/>
          </p:cNvSpPr>
          <p:nvPr>
            <p:ph type="title"/>
          </p:nvPr>
        </p:nvSpPr>
        <p:spPr/>
        <p:txBody>
          <a:bodyPr/>
          <a:lstStyle/>
          <a:p>
            <a:r>
              <a:rPr lang="zh-CN" altLang="zh-CN" smtClean="0"/>
              <a:t>密码算法的安全性</a:t>
            </a:r>
            <a:endParaRPr lang="zh-CN" altLang="en-US"/>
          </a:p>
        </p:txBody>
      </p:sp>
    </p:spTree>
  </p:cSld>
  <p:clrMapOvr>
    <a:masterClrMapping/>
  </p:clrMapOvr>
  <p:transition spd="slow">
    <p:pull/>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normAutofit/>
          </a:bodyPr>
          <a:lstStyle/>
          <a:p>
            <a:r>
              <a:rPr lang="zh-CN" altLang="en-US" smtClean="0"/>
              <a:t>代换（</a:t>
            </a:r>
            <a:r>
              <a:rPr lang="en-US" altLang="zh-CN" smtClean="0"/>
              <a:t>Substitution</a:t>
            </a:r>
            <a:r>
              <a:rPr lang="zh-CN" altLang="en-US" smtClean="0"/>
              <a:t>）</a:t>
            </a:r>
            <a:endParaRPr lang="en-US" altLang="zh-CN" smtClean="0"/>
          </a:p>
          <a:p>
            <a:pPr lvl="1"/>
            <a:r>
              <a:rPr lang="zh-CN" altLang="en-US" smtClean="0"/>
              <a:t>明文内容的表示形式改变，内容元素之间相对位置不变</a:t>
            </a:r>
            <a:endParaRPr lang="en-US" altLang="zh-CN" smtClean="0"/>
          </a:p>
          <a:p>
            <a:pPr lvl="1"/>
            <a:r>
              <a:rPr lang="zh-CN" altLang="en-US" smtClean="0"/>
              <a:t>明文字母用密文中对应字母代替</a:t>
            </a:r>
            <a:endParaRPr lang="en-US" altLang="zh-CN" smtClean="0"/>
          </a:p>
          <a:p>
            <a:r>
              <a:rPr lang="zh-CN" altLang="en-US" smtClean="0"/>
              <a:t>置换（</a:t>
            </a:r>
            <a:r>
              <a:rPr lang="en-US" altLang="zh-CN" smtClean="0"/>
              <a:t>Transposition</a:t>
            </a:r>
            <a:r>
              <a:rPr lang="zh-CN" altLang="en-US" smtClean="0"/>
              <a:t> </a:t>
            </a:r>
            <a:r>
              <a:rPr lang="en-US" altLang="zh-CN" smtClean="0"/>
              <a:t>or Permutation</a:t>
            </a:r>
            <a:r>
              <a:rPr lang="zh-CN" altLang="en-US" smtClean="0"/>
              <a:t>）</a:t>
            </a:r>
            <a:endParaRPr lang="en-US" altLang="zh-CN" smtClean="0"/>
          </a:p>
          <a:p>
            <a:pPr lvl="1"/>
            <a:r>
              <a:rPr lang="zh-CN" altLang="en-US" smtClean="0"/>
              <a:t>明文内容元素的相对位置改变，内容的表示形式不变</a:t>
            </a:r>
            <a:endParaRPr lang="en-US" altLang="zh-CN" smtClean="0"/>
          </a:p>
          <a:p>
            <a:r>
              <a:rPr lang="zh-CN" altLang="en-US" smtClean="0"/>
              <a:t>乘积密码（</a:t>
            </a:r>
            <a:r>
              <a:rPr lang="en-US" altLang="zh-CN" smtClean="0"/>
              <a:t>Product Ciphers</a:t>
            </a:r>
            <a:r>
              <a:rPr lang="zh-CN" altLang="en-US" smtClean="0"/>
              <a:t>）</a:t>
            </a:r>
            <a:endParaRPr lang="en-US" altLang="zh-CN" smtClean="0"/>
          </a:p>
          <a:p>
            <a:pPr lvl="1"/>
            <a:r>
              <a:rPr lang="zh-CN" altLang="en-US" smtClean="0"/>
              <a:t>多个加密技术的叠加</a:t>
            </a:r>
            <a:endParaRPr lang="en-US" altLang="zh-CN" dirty="0" smtClean="0"/>
          </a:p>
        </p:txBody>
      </p:sp>
      <p:sp>
        <p:nvSpPr>
          <p:cNvPr id="27650" name="标题 1"/>
          <p:cNvSpPr>
            <a:spLocks noGrp="1"/>
          </p:cNvSpPr>
          <p:nvPr>
            <p:ph type="title"/>
          </p:nvPr>
        </p:nvSpPr>
        <p:spPr/>
        <p:txBody>
          <a:bodyPr/>
          <a:lstStyle/>
          <a:p>
            <a:r>
              <a:rPr lang="zh-CN" altLang="en-US" smtClean="0"/>
              <a:t>典型加密技术</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7"/>
          <p:cNvSpPr>
            <a:spLocks noGrp="1" noChangeArrowheads="1"/>
          </p:cNvSpPr>
          <p:nvPr>
            <p:ph idx="1"/>
          </p:nvPr>
        </p:nvSpPr>
        <p:spPr/>
        <p:txBody>
          <a:bodyPr>
            <a:normAutofit lnSpcReduction="10000"/>
          </a:bodyPr>
          <a:lstStyle/>
          <a:p>
            <a:r>
              <a:rPr lang="zh-CN" altLang="en-US" dirty="0" smtClean="0"/>
              <a:t>采用</a:t>
            </a:r>
            <a:r>
              <a:rPr lang="en-US" altLang="zh-CN" dirty="0" smtClean="0"/>
              <a:t>n</a:t>
            </a:r>
            <a:r>
              <a:rPr lang="zh-CN" altLang="en-US" dirty="0" smtClean="0"/>
              <a:t>个函数</a:t>
            </a:r>
            <a:r>
              <a:rPr lang="en-US" altLang="zh-CN" dirty="0" smtClean="0"/>
              <a:t>f</a:t>
            </a:r>
            <a:r>
              <a:rPr lang="en-US" altLang="zh-CN" baseline="-25000" dirty="0" smtClean="0"/>
              <a:t>1</a:t>
            </a:r>
            <a:r>
              <a:rPr lang="en-US" altLang="zh-CN" dirty="0" smtClean="0"/>
              <a:t>,f</a:t>
            </a:r>
            <a:r>
              <a:rPr lang="en-US" altLang="zh-CN" baseline="-25000" dirty="0" smtClean="0"/>
              <a:t>2</a:t>
            </a:r>
            <a:r>
              <a:rPr lang="en-US" altLang="zh-CN" dirty="0" smtClean="0"/>
              <a:t>,…,</a:t>
            </a:r>
            <a:r>
              <a:rPr lang="en-US" altLang="zh-CN" dirty="0" err="1" smtClean="0"/>
              <a:t>f</a:t>
            </a:r>
            <a:r>
              <a:rPr lang="en-US" altLang="zh-CN" baseline="-25000" dirty="0" err="1" smtClean="0"/>
              <a:t>n</a:t>
            </a:r>
            <a:r>
              <a:rPr lang="zh-CN" altLang="en-US" dirty="0" smtClean="0"/>
              <a:t>的复合</a:t>
            </a:r>
            <a:endParaRPr lang="en-US" altLang="zh-CN" dirty="0" smtClean="0"/>
          </a:p>
          <a:p>
            <a:pPr lvl="1"/>
            <a:r>
              <a:rPr lang="en-US" altLang="zh-CN" dirty="0" smtClean="0"/>
              <a:t>c=f</a:t>
            </a:r>
            <a:r>
              <a:rPr lang="en-US" altLang="zh-CN" baseline="-25000" dirty="0" smtClean="0"/>
              <a:t>1</a:t>
            </a:r>
            <a:r>
              <a:rPr lang="en-US" altLang="zh-CN" dirty="0" smtClean="0"/>
              <a:t>(f</a:t>
            </a:r>
            <a:r>
              <a:rPr lang="en-US" altLang="zh-CN" baseline="-25000" dirty="0" smtClean="0"/>
              <a:t>2</a:t>
            </a:r>
            <a:r>
              <a:rPr lang="en-US" altLang="zh-CN" dirty="0" smtClean="0"/>
              <a:t>(…</a:t>
            </a:r>
            <a:r>
              <a:rPr lang="en-US" altLang="zh-CN" dirty="0" err="1" smtClean="0"/>
              <a:t>f</a:t>
            </a:r>
            <a:r>
              <a:rPr lang="en-US" altLang="zh-CN" baseline="-25000" dirty="0" err="1" smtClean="0"/>
              <a:t>n</a:t>
            </a:r>
            <a:r>
              <a:rPr lang="en-US" altLang="zh-CN" dirty="0" smtClean="0"/>
              <a:t>(m)))</a:t>
            </a:r>
            <a:endParaRPr lang="en-US" altLang="zh-CN" dirty="0" smtClean="0"/>
          </a:p>
          <a:p>
            <a:r>
              <a:rPr lang="zh-CN" altLang="en-US" dirty="0" smtClean="0"/>
              <a:t>交替使用</a:t>
            </a:r>
            <a:r>
              <a:rPr lang="zh-CN" altLang="en-US" b="1" dirty="0" smtClean="0">
                <a:solidFill>
                  <a:srgbClr val="C00000"/>
                </a:solidFill>
              </a:rPr>
              <a:t>代换和置换</a:t>
            </a:r>
            <a:r>
              <a:rPr lang="zh-CN" altLang="en-US" dirty="0" smtClean="0"/>
              <a:t>，实现</a:t>
            </a:r>
            <a:r>
              <a:rPr lang="zh-CN" altLang="en-US" b="1" dirty="0" smtClean="0">
                <a:solidFill>
                  <a:srgbClr val="C00000"/>
                </a:solidFill>
              </a:rPr>
              <a:t>混乱（</a:t>
            </a:r>
            <a:r>
              <a:rPr lang="en-US" altLang="zh-CN" b="1" dirty="0" smtClean="0">
                <a:solidFill>
                  <a:srgbClr val="C00000"/>
                </a:solidFill>
              </a:rPr>
              <a:t>confusion）</a:t>
            </a:r>
            <a:r>
              <a:rPr lang="zh-CN" altLang="en-US" b="1" dirty="0" smtClean="0">
                <a:solidFill>
                  <a:srgbClr val="C00000"/>
                </a:solidFill>
              </a:rPr>
              <a:t>和扩散（</a:t>
            </a:r>
            <a:r>
              <a:rPr lang="en-US" altLang="zh-CN" b="1" dirty="0" smtClean="0">
                <a:solidFill>
                  <a:srgbClr val="C00000"/>
                </a:solidFill>
              </a:rPr>
              <a:t>diffusion）</a:t>
            </a:r>
            <a:r>
              <a:rPr lang="zh-CN" altLang="en-US" dirty="0" smtClean="0"/>
              <a:t>，破坏对密码系统进行的各种统计分析</a:t>
            </a:r>
            <a:endParaRPr lang="en-US" altLang="zh-CN" dirty="0" smtClean="0"/>
          </a:p>
          <a:p>
            <a:r>
              <a:rPr lang="zh-CN" altLang="en-US" dirty="0" smtClean="0"/>
              <a:t>扩散：雪崩效应</a:t>
            </a:r>
            <a:endParaRPr lang="en-US" altLang="zh-CN" dirty="0" smtClean="0"/>
          </a:p>
          <a:p>
            <a:pPr lvl="1"/>
            <a:r>
              <a:rPr lang="zh-CN" altLang="en-US" dirty="0" smtClean="0"/>
              <a:t>每一位明文的变化尽可能多影响密文的变化</a:t>
            </a:r>
            <a:endParaRPr lang="en-US" altLang="zh-CN" dirty="0" smtClean="0"/>
          </a:p>
          <a:p>
            <a:pPr lvl="1"/>
            <a:r>
              <a:rPr lang="zh-CN" altLang="en-US" dirty="0" smtClean="0"/>
              <a:t>每一位密钥的变化也尽可能影响密文</a:t>
            </a:r>
            <a:endParaRPr lang="en-US" altLang="zh-CN" dirty="0" smtClean="0"/>
          </a:p>
          <a:p>
            <a:r>
              <a:rPr lang="zh-CN" altLang="en-US" dirty="0" smtClean="0"/>
              <a:t>混乱：搅拌机</a:t>
            </a:r>
            <a:endParaRPr lang="en-US" altLang="zh-CN" dirty="0" smtClean="0"/>
          </a:p>
          <a:p>
            <a:pPr lvl="1"/>
            <a:r>
              <a:rPr lang="zh-CN" altLang="en-US" dirty="0" smtClean="0"/>
              <a:t>使明文、密钥和密文之间的统计关系变得尽可能复杂</a:t>
            </a:r>
            <a:endParaRPr lang="zh-CN" altLang="en-US" dirty="0" smtClean="0"/>
          </a:p>
        </p:txBody>
      </p:sp>
      <p:sp>
        <p:nvSpPr>
          <p:cNvPr id="406530" name="Rectangle 1026"/>
          <p:cNvSpPr>
            <a:spLocks noGrp="1" noChangeArrowheads="1"/>
          </p:cNvSpPr>
          <p:nvPr>
            <p:ph type="title"/>
          </p:nvPr>
        </p:nvSpPr>
        <p:spPr/>
        <p:txBody>
          <a:bodyPr/>
          <a:lstStyle/>
          <a:p>
            <a:r>
              <a:rPr lang="zh-CN" altLang="en-US" smtClean="0"/>
              <a:t>乘积密码</a:t>
            </a:r>
            <a:endParaRPr lang="zh-CN" altLang="en-US"/>
          </a:p>
        </p:txBody>
      </p:sp>
    </p:spTree>
  </p:cSld>
  <p:clrMapOvr>
    <a:masterClrMapping/>
  </p:clrMapOvr>
  <p:transition spd="slow">
    <p:pull/>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典型</a:t>
            </a:r>
            <a:r>
              <a:rPr lang="zh-CN" altLang="en-US" dirty="0"/>
              <a:t>的迭代</a:t>
            </a:r>
            <a:r>
              <a:rPr lang="zh-CN" altLang="en-US" dirty="0" smtClean="0"/>
              <a:t>密码：</a:t>
            </a:r>
            <a:endParaRPr lang="en-US" altLang="zh-CN" dirty="0" smtClean="0"/>
          </a:p>
          <a:p>
            <a:pPr lvl="1"/>
            <a:r>
              <a:rPr lang="zh-CN" altLang="en-US" dirty="0" smtClean="0"/>
              <a:t>一</a:t>
            </a:r>
            <a:r>
              <a:rPr lang="zh-CN" altLang="en-US" dirty="0"/>
              <a:t>个轮</a:t>
            </a:r>
            <a:r>
              <a:rPr lang="zh-CN" altLang="en-US" dirty="0" smtClean="0"/>
              <a:t>函数</a:t>
            </a:r>
            <a:endParaRPr lang="en-US" altLang="zh-CN" dirty="0" smtClean="0"/>
          </a:p>
          <a:p>
            <a:pPr lvl="1"/>
            <a:r>
              <a:rPr lang="zh-CN" altLang="en-US" dirty="0" smtClean="0"/>
              <a:t>一</a:t>
            </a:r>
            <a:r>
              <a:rPr lang="zh-CN" altLang="en-US" dirty="0"/>
              <a:t>个密钥编排</a:t>
            </a:r>
            <a:r>
              <a:rPr lang="zh-CN" altLang="en-US" dirty="0" smtClean="0"/>
              <a:t>方案</a:t>
            </a:r>
            <a:endParaRPr lang="zh-CN" altLang="en-US" dirty="0"/>
          </a:p>
          <a:p>
            <a:r>
              <a:rPr lang="zh-CN" altLang="en-US" dirty="0" smtClean="0"/>
              <a:t>特殊的迭代密码：代换</a:t>
            </a:r>
            <a:r>
              <a:rPr lang="en-US" altLang="zh-CN" dirty="0"/>
              <a:t>-</a:t>
            </a:r>
            <a:r>
              <a:rPr lang="zh-CN" altLang="en-US" dirty="0"/>
              <a:t>置换</a:t>
            </a:r>
            <a:r>
              <a:rPr lang="zh-CN" altLang="en-US" dirty="0" smtClean="0"/>
              <a:t>网络，</a:t>
            </a:r>
            <a:endParaRPr lang="en-US" altLang="zh-CN" dirty="0" smtClean="0"/>
          </a:p>
          <a:p>
            <a:pPr lvl="1"/>
            <a:r>
              <a:rPr lang="zh-CN" altLang="en-US" dirty="0" smtClean="0"/>
              <a:t>轮</a:t>
            </a:r>
            <a:r>
              <a:rPr lang="zh-CN" altLang="en-US" dirty="0"/>
              <a:t>函数包括三个变换</a:t>
            </a:r>
            <a:r>
              <a:rPr lang="zh-CN" altLang="en-US" dirty="0" smtClean="0"/>
              <a:t>：</a:t>
            </a:r>
            <a:endParaRPr lang="en-US" altLang="zh-CN" dirty="0" smtClean="0"/>
          </a:p>
          <a:p>
            <a:pPr lvl="1"/>
            <a:r>
              <a:rPr lang="zh-CN" altLang="en-US" dirty="0" smtClean="0"/>
              <a:t>代换</a:t>
            </a:r>
            <a:r>
              <a:rPr lang="zh-CN" altLang="en-US" dirty="0"/>
              <a:t>、置换、密钥</a:t>
            </a:r>
            <a:r>
              <a:rPr lang="zh-CN" altLang="en-US" dirty="0" smtClean="0"/>
              <a:t>混合</a:t>
            </a:r>
            <a:endParaRPr lang="zh-CN" altLang="en-US" dirty="0"/>
          </a:p>
        </p:txBody>
      </p:sp>
      <p:sp>
        <p:nvSpPr>
          <p:cNvPr id="3" name="标题 2"/>
          <p:cNvSpPr>
            <a:spLocks noGrp="1"/>
          </p:cNvSpPr>
          <p:nvPr>
            <p:ph type="title"/>
          </p:nvPr>
        </p:nvSpPr>
        <p:spPr/>
        <p:txBody>
          <a:bodyPr>
            <a:normAutofit/>
          </a:bodyPr>
          <a:lstStyle/>
          <a:p>
            <a:r>
              <a:rPr lang="zh-CN" altLang="en-US" dirty="0"/>
              <a:t>常见的乘积</a:t>
            </a:r>
            <a:r>
              <a:rPr lang="zh-CN" altLang="en-US" dirty="0" smtClean="0"/>
              <a:t>密码</a:t>
            </a:r>
            <a:r>
              <a:rPr lang="en-US" altLang="zh-CN" dirty="0" smtClean="0"/>
              <a:t>——</a:t>
            </a:r>
            <a:r>
              <a:rPr lang="zh-CN" altLang="en-US" dirty="0"/>
              <a:t>迭代密码</a:t>
            </a:r>
            <a:endParaRPr lang="zh-CN" altLang="en-US" dirty="0"/>
          </a:p>
        </p:txBody>
      </p:sp>
    </p:spTree>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安">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网安</Template>
  <TotalTime>0</TotalTime>
  <Words>30411</Words>
  <Application>WPS 演示</Application>
  <PresentationFormat>全屏显示(4:3)</PresentationFormat>
  <Paragraphs>4393</Paragraphs>
  <Slides>257</Slides>
  <Notes>122</Notes>
  <HiddenSlides>0</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11</vt:i4>
      </vt:variant>
      <vt:variant>
        <vt:lpstr>幻灯片标题</vt:lpstr>
      </vt:variant>
      <vt:variant>
        <vt:i4>257</vt:i4>
      </vt:variant>
    </vt:vector>
  </HeadingPairs>
  <TitlesOfParts>
    <vt:vector size="300" baseType="lpstr">
      <vt:lpstr>Arial</vt:lpstr>
      <vt:lpstr>宋体</vt:lpstr>
      <vt:lpstr>Wingdings</vt:lpstr>
      <vt:lpstr>Tahoma</vt:lpstr>
      <vt:lpstr>Wingdings 3</vt:lpstr>
      <vt:lpstr>Verdana</vt:lpstr>
      <vt:lpstr>Wingdings 2</vt:lpstr>
      <vt:lpstr>华文行楷</vt:lpstr>
      <vt:lpstr>微软雅黑</vt:lpstr>
      <vt:lpstr>微软雅黑</vt:lpstr>
      <vt:lpstr>Wingdings</vt:lpstr>
      <vt:lpstr>Times New Roman</vt:lpstr>
      <vt:lpstr>Comic Sans MS</vt:lpstr>
      <vt:lpstr>黑体</vt:lpstr>
      <vt:lpstr>楷体_GB2312</vt:lpstr>
      <vt:lpstr>Calibri</vt:lpstr>
      <vt:lpstr>Lucida Sans Unicode</vt:lpstr>
      <vt:lpstr>ZapfDingbats</vt:lpstr>
      <vt:lpstr>Courier New</vt:lpstr>
      <vt:lpstr>仿宋_GB2312</vt:lpstr>
      <vt:lpstr>Symbol</vt:lpstr>
      <vt:lpstr>!Neo'k Oz Handicraft</vt:lpstr>
      <vt:lpstr>华文新魏</vt:lpstr>
      <vt:lpstr>MS PGothic</vt:lpstr>
      <vt:lpstr>Bitstream Vera Sans</vt:lpstr>
      <vt:lpstr>文泉驿微米黑</vt:lpstr>
      <vt:lpstr>宋体</vt:lpstr>
      <vt:lpstr>Arial Unicode MS</vt:lpstr>
      <vt:lpstr>DejaVu Sans</vt:lpstr>
      <vt:lpstr>黑体</vt:lpstr>
      <vt:lpstr>Abyssinica SIL</vt:lpstr>
      <vt:lpstr>网安</vt:lpstr>
      <vt:lpstr>Visio.Drawing.11</vt:lpstr>
      <vt:lpstr>PBrush</vt:lpstr>
      <vt:lpstr>Visio.Drawing.11</vt:lpstr>
      <vt:lpstr>PBrush</vt:lpstr>
      <vt:lpstr>PBrush</vt:lpstr>
      <vt:lpstr>PBrush</vt:lpstr>
      <vt:lpstr>MS_ClipArt_Gallery.2</vt:lpstr>
      <vt:lpstr>MS_ClipArt_Gallery.2</vt:lpstr>
      <vt:lpstr>MS_ClipArt_Gallery.2</vt:lpstr>
      <vt:lpstr>MS_ClipArt_Gallery.2</vt:lpstr>
      <vt:lpstr>Equation.3</vt:lpstr>
      <vt:lpstr>复习纲要</vt:lpstr>
      <vt:lpstr>考试说明</vt:lpstr>
      <vt:lpstr>第一章 概述</vt:lpstr>
      <vt:lpstr>什么是信息安全？</vt:lpstr>
      <vt:lpstr>信息安全发展阶段</vt:lpstr>
      <vt:lpstr>信息安全问题产生根源</vt:lpstr>
      <vt:lpstr>安全威胁分类 </vt:lpstr>
      <vt:lpstr>安全体系结构(Security Architecture)</vt:lpstr>
      <vt:lpstr>安全体系结构（续）</vt:lpstr>
      <vt:lpstr>安全服务与机制</vt:lpstr>
      <vt:lpstr>X.800规定的安全服务</vt:lpstr>
      <vt:lpstr>X.800规定的安全机制</vt:lpstr>
      <vt:lpstr>安全服务与安全机制的关系</vt:lpstr>
      <vt:lpstr>安全服务与安全机制的关系（续）</vt:lpstr>
      <vt:lpstr>安全服务的部署</vt:lpstr>
      <vt:lpstr>TCP/IP协议模型安全服务的部署</vt:lpstr>
      <vt:lpstr>网络安全策略（模型）</vt:lpstr>
      <vt:lpstr>P2DR安全模型</vt:lpstr>
      <vt:lpstr>IA信息保障体系</vt:lpstr>
      <vt:lpstr>第二章</vt:lpstr>
      <vt:lpstr>安全威胁分类 </vt:lpstr>
      <vt:lpstr>攻击环节</vt:lpstr>
      <vt:lpstr>攻击的过程</vt:lpstr>
      <vt:lpstr>攻击的一般过程及目的、内容</vt:lpstr>
      <vt:lpstr>黑客攻击策略步骤</vt:lpstr>
      <vt:lpstr>网络扫描器</vt:lpstr>
      <vt:lpstr>网络扫描器的主要功能</vt:lpstr>
      <vt:lpstr>扫描器的基本工作原理</vt:lpstr>
      <vt:lpstr>主机扫描技术－传统技术</vt:lpstr>
      <vt:lpstr>主机扫描技术－高级技术</vt:lpstr>
      <vt:lpstr>端口扫描</vt:lpstr>
      <vt:lpstr>端口扫描类型</vt:lpstr>
      <vt:lpstr>端口扫描策略</vt:lpstr>
      <vt:lpstr>操作系统识别</vt:lpstr>
      <vt:lpstr>主动协议栈指纹识别</vt:lpstr>
      <vt:lpstr>被动协议栈指纹识别</vt:lpstr>
      <vt:lpstr>漏洞扫描</vt:lpstr>
      <vt:lpstr>漏洞扫描方法</vt:lpstr>
      <vt:lpstr>网络监听（Sniffer） </vt:lpstr>
      <vt:lpstr>Sniffer网络环境</vt:lpstr>
      <vt:lpstr>共享式网络监听原理</vt:lpstr>
      <vt:lpstr>交换式网络监听原理</vt:lpstr>
      <vt:lpstr>交换机毒化攻击</vt:lpstr>
      <vt:lpstr>ARP工作过程</vt:lpstr>
      <vt:lpstr>ARP协议存在的问题</vt:lpstr>
      <vt:lpstr>ARP欺骗问题的原因：</vt:lpstr>
      <vt:lpstr>IP、TCP协议的安全威胁</vt:lpstr>
      <vt:lpstr>IP欺骗</vt:lpstr>
      <vt:lpstr>IP欺骗对策</vt:lpstr>
      <vt:lpstr>实施会话劫持的一般性过程</vt:lpstr>
      <vt:lpstr>拒绝服务(Denial of Service)</vt:lpstr>
      <vt:lpstr>DOS的基本模式</vt:lpstr>
      <vt:lpstr>DOS的基本模式 ——(1) 资源耗尽型</vt:lpstr>
      <vt:lpstr>DOS的基本模式</vt:lpstr>
      <vt:lpstr>DOS的基本模式</vt:lpstr>
      <vt:lpstr>拒绝服务攻击的本质</vt:lpstr>
      <vt:lpstr>SYN Flood（IP欺骗）</vt:lpstr>
      <vt:lpstr>SYN Flood(大量请求)</vt:lpstr>
      <vt:lpstr>DoS防御策略</vt:lpstr>
      <vt:lpstr>DDOS定义</vt:lpstr>
      <vt:lpstr>DDOS攻击过程</vt:lpstr>
      <vt:lpstr>DDoS的防范——技术方面 </vt:lpstr>
      <vt:lpstr>DDoS的防范——管理方面</vt:lpstr>
      <vt:lpstr>应用层 DDOS</vt:lpstr>
      <vt:lpstr>应用层 DDOS防御</vt:lpstr>
      <vt:lpstr>缓冲区溢出及基本概念</vt:lpstr>
      <vt:lpstr>缓冲区溢出攻击</vt:lpstr>
      <vt:lpstr>缓冲区溢出攻击危害性</vt:lpstr>
      <vt:lpstr>缓冲区溢出攻击的内存模型</vt:lpstr>
      <vt:lpstr>函数调用时堆栈状况</vt:lpstr>
      <vt:lpstr>函数调用时堆栈状况</vt:lpstr>
      <vt:lpstr>栈溢出攻击的原理</vt:lpstr>
      <vt:lpstr>缓冲区溢出攻击	步骤</vt:lpstr>
      <vt:lpstr>攻击代码安排</vt:lpstr>
      <vt:lpstr>控制流程转移方法</vt:lpstr>
      <vt:lpstr>防范缓冲区溢出攻击</vt:lpstr>
      <vt:lpstr>恶意代码的分类</vt:lpstr>
      <vt:lpstr>恶意代码的分类（续）</vt:lpstr>
      <vt:lpstr>木马（Trojan）</vt:lpstr>
      <vt:lpstr>特洛伊木马加载及启动方式</vt:lpstr>
      <vt:lpstr>特洛伊木马隐蔽性</vt:lpstr>
      <vt:lpstr>木马存放位置及文件名</vt:lpstr>
      <vt:lpstr>木马基本通信方式</vt:lpstr>
      <vt:lpstr>反向连接</vt:lpstr>
      <vt:lpstr>使用UDP协议</vt:lpstr>
      <vt:lpstr>代码注入</vt:lpstr>
      <vt:lpstr>用ICMP来通讯</vt:lpstr>
      <vt:lpstr>进程隐藏</vt:lpstr>
      <vt:lpstr>后门</vt:lpstr>
      <vt:lpstr>木马与后门的防范方法</vt:lpstr>
      <vt:lpstr>第三章</vt:lpstr>
      <vt:lpstr>加密通信的模型 </vt:lpstr>
      <vt:lpstr>密码体制</vt:lpstr>
      <vt:lpstr>密码算法分类</vt:lpstr>
      <vt:lpstr>密码分析</vt:lpstr>
      <vt:lpstr>密码算法的安全性</vt:lpstr>
      <vt:lpstr>典型加密技术</vt:lpstr>
      <vt:lpstr>乘积密码</vt:lpstr>
      <vt:lpstr>常见的乘积密码——迭代密码</vt:lpstr>
      <vt:lpstr>迭代密码</vt:lpstr>
      <vt:lpstr>DES算法原理 </vt:lpstr>
      <vt:lpstr>f函数</vt:lpstr>
      <vt:lpstr>子密钥的产生</vt:lpstr>
      <vt:lpstr>DES完整一轮迭代</vt:lpstr>
      <vt:lpstr>分组密码加密模式</vt:lpstr>
      <vt:lpstr>电子代码本（ECB-Electronic Code Book）模式 </vt:lpstr>
      <vt:lpstr>密码块链模式 （CBC-Cipher Block Chaining）</vt:lpstr>
      <vt:lpstr>密文反馈模式 （CFB-Cipher text Feedback）</vt:lpstr>
      <vt:lpstr>输出反馈模式 （OFB-Output Feedback）</vt:lpstr>
      <vt:lpstr>计数器模式（Counter (CTR)）</vt:lpstr>
      <vt:lpstr>公开密钥体制的提出</vt:lpstr>
      <vt:lpstr>公开密码体制</vt:lpstr>
      <vt:lpstr>用公开密钥实现加密</vt:lpstr>
      <vt:lpstr>用公开密钥实现鉴别（签名）</vt:lpstr>
      <vt:lpstr>用公开密钥实现保密和鉴别</vt:lpstr>
      <vt:lpstr>公钥密码体制的安全基础</vt:lpstr>
      <vt:lpstr>基本思想和要求</vt:lpstr>
      <vt:lpstr>RSA密码算法——一对密钥</vt:lpstr>
      <vt:lpstr>RSA密码算法——两个算法 </vt:lpstr>
      <vt:lpstr>RSA算法的安全性</vt:lpstr>
      <vt:lpstr>RSA的主要缺点</vt:lpstr>
      <vt:lpstr>对称-非对称密码</vt:lpstr>
      <vt:lpstr>加密功能的实施方式</vt:lpstr>
      <vt:lpstr>第四章 密钥管理与分配</vt:lpstr>
      <vt:lpstr>基本概念</vt:lpstr>
      <vt:lpstr>4.1 对称密码体制的密钥管理 </vt:lpstr>
      <vt:lpstr>密钥分级 </vt:lpstr>
      <vt:lpstr>分级密钥产生</vt:lpstr>
      <vt:lpstr>密钥分配技术（协议）</vt:lpstr>
      <vt:lpstr>密钥分配中心方式</vt:lpstr>
      <vt:lpstr>密钥分配中心方案</vt:lpstr>
      <vt:lpstr> Diffie-Hellman密钥交换方案 </vt:lpstr>
      <vt:lpstr>利用公钥密码体制来分配密钥</vt:lpstr>
      <vt:lpstr>公钥管理问题的提出——中间人攻击</vt:lpstr>
      <vt:lpstr>公钥管理问题的提出</vt:lpstr>
      <vt:lpstr>公钥管理解决方案</vt:lpstr>
      <vt:lpstr>公钥证书</vt:lpstr>
      <vt:lpstr>公钥证书</vt:lpstr>
      <vt:lpstr>公钥证书形式</vt:lpstr>
      <vt:lpstr>证书的类型 </vt:lpstr>
      <vt:lpstr>证书结构</vt:lpstr>
      <vt:lpstr>证书的使用——基于证书的认证</vt:lpstr>
      <vt:lpstr>代码签名证书</vt:lpstr>
      <vt:lpstr>代码签名证书</vt:lpstr>
      <vt:lpstr>数字信封</vt:lpstr>
      <vt:lpstr>基于Web的认证(续) 	—— SSL/TLS认证过程</vt:lpstr>
      <vt:lpstr>PKI——公钥基础设施</vt:lpstr>
      <vt:lpstr>PKI的逻辑结构 </vt:lpstr>
      <vt:lpstr>证书机构</vt:lpstr>
      <vt:lpstr>CA功能</vt:lpstr>
      <vt:lpstr>PowerPoint 演示文稿</vt:lpstr>
      <vt:lpstr>PKI的体系结构 </vt:lpstr>
      <vt:lpstr>证书链</vt:lpstr>
      <vt:lpstr>证书（链）验证</vt:lpstr>
      <vt:lpstr>第五章 </vt:lpstr>
      <vt:lpstr>消息（报文）认证</vt:lpstr>
      <vt:lpstr>消息认证模型</vt:lpstr>
      <vt:lpstr>认证函数</vt:lpstr>
      <vt:lpstr>认证函数：消息认证码（MAC）</vt:lpstr>
      <vt:lpstr>MAC基本用法：消息认证</vt:lpstr>
      <vt:lpstr>散列函数Hash Function</vt:lpstr>
      <vt:lpstr> hash函数通用结构</vt:lpstr>
      <vt:lpstr> hash函数通用结构</vt:lpstr>
      <vt:lpstr>认证函数：Hash函数（续）</vt:lpstr>
      <vt:lpstr>数字签名需求</vt:lpstr>
      <vt:lpstr>数字签名</vt:lpstr>
      <vt:lpstr>数字签名设计要求</vt:lpstr>
      <vt:lpstr>直接数字签名</vt:lpstr>
      <vt:lpstr>仲裁数字签名</vt:lpstr>
      <vt:lpstr>仲裁签名——对称密码</vt:lpstr>
      <vt:lpstr>仲裁签名——公钥密码＋密文传送</vt:lpstr>
      <vt:lpstr>盲签名步骤</vt:lpstr>
      <vt:lpstr>盲RSA签名方案 </vt:lpstr>
      <vt:lpstr>第六章 身份认证</vt:lpstr>
      <vt:lpstr>身份认证概述 </vt:lpstr>
      <vt:lpstr>用户对资源的访问过程</vt:lpstr>
      <vt:lpstr>身份认证组成及模型</vt:lpstr>
      <vt:lpstr>身份认证依据</vt:lpstr>
      <vt:lpstr>身份认证机制</vt:lpstr>
      <vt:lpstr>口令认证机制面临的安全威胁 </vt:lpstr>
      <vt:lpstr>hash口令机制——字典攻击</vt:lpstr>
      <vt:lpstr>字典攻击——查表法获取口令</vt:lpstr>
      <vt:lpstr>口令机制：加盐Hash口令表</vt:lpstr>
      <vt:lpstr>对抗重放攻击——一次性口令 </vt:lpstr>
      <vt:lpstr>挑战/回答</vt:lpstr>
      <vt:lpstr>时间戳</vt:lpstr>
      <vt:lpstr>采用对称密码的认证机制</vt:lpstr>
      <vt:lpstr>基于对称密码的认证 </vt:lpstr>
      <vt:lpstr>基于对称密码的认证 </vt:lpstr>
      <vt:lpstr>Needham－Schroeder协议补充方案</vt:lpstr>
      <vt:lpstr>采用公开密码算法的机制</vt:lpstr>
      <vt:lpstr>基于公钥密码的认证 </vt:lpstr>
      <vt:lpstr>基于公钥密码的认证 </vt:lpstr>
      <vt:lpstr>Needham－Scroeder（公钥方案）</vt:lpstr>
      <vt:lpstr>Needham－Scroeder（公钥方案）</vt:lpstr>
      <vt:lpstr>第七章</vt:lpstr>
      <vt:lpstr>访问控制的概念</vt:lpstr>
      <vt:lpstr>PowerPoint 演示文稿</vt:lpstr>
      <vt:lpstr>访问控制的组成</vt:lpstr>
      <vt:lpstr>访问控制的一般实现机制和方法</vt:lpstr>
      <vt:lpstr>访问控制表(ACL)</vt:lpstr>
      <vt:lpstr>访问能力表(CL)</vt:lpstr>
      <vt:lpstr>访问控制矩阵</vt:lpstr>
      <vt:lpstr>授权关系表</vt:lpstr>
      <vt:lpstr>访问控制安全标签</vt:lpstr>
      <vt:lpstr>访问控制的一般策略</vt:lpstr>
      <vt:lpstr>自主访问控制（DAC）模型</vt:lpstr>
      <vt:lpstr>强制访问控制模型</vt:lpstr>
      <vt:lpstr>强制访问控制</vt:lpstr>
      <vt:lpstr>强制访问控制——下读/上写</vt:lpstr>
      <vt:lpstr>强制访问控制——上读/下写</vt:lpstr>
      <vt:lpstr>Bell－LaPadula(BLP)模型</vt:lpstr>
      <vt:lpstr>BLP应用：防火墙</vt:lpstr>
      <vt:lpstr>Biba模型</vt:lpstr>
      <vt:lpstr>Biba应用：Web服务器</vt:lpstr>
      <vt:lpstr>基于角色的访问控制(RBAC)</vt:lpstr>
      <vt:lpstr>基于角色的访问控制模型</vt:lpstr>
      <vt:lpstr>RBAC系统结构 </vt:lpstr>
      <vt:lpstr>RBAC系统的运行步骤</vt:lpstr>
      <vt:lpstr>第八章 防火墙</vt:lpstr>
      <vt:lpstr>防火墙概念——实意</vt:lpstr>
      <vt:lpstr>防火墙能做什么</vt:lpstr>
      <vt:lpstr>防火墙技术</vt:lpstr>
      <vt:lpstr>包过滤防火墙</vt:lpstr>
      <vt:lpstr>包过滤判据</vt:lpstr>
      <vt:lpstr>包过滤规则</vt:lpstr>
      <vt:lpstr>包过滤操作流程图</vt:lpstr>
      <vt:lpstr>应用代理防火墙</vt:lpstr>
      <vt:lpstr>代理服务器工作原理</vt:lpstr>
      <vt:lpstr>代理服务器的主要功能</vt:lpstr>
      <vt:lpstr>电路级网关 (Circuit-level proxies）</vt:lpstr>
      <vt:lpstr>状态检测包过滤技术</vt:lpstr>
      <vt:lpstr>状态检测过程</vt:lpstr>
      <vt:lpstr>包过滤规则</vt:lpstr>
      <vt:lpstr>防火墙体系结构</vt:lpstr>
      <vt:lpstr>防火墙局限性</vt:lpstr>
      <vt:lpstr>第九章 入侵检测</vt:lpstr>
      <vt:lpstr>入侵检测</vt:lpstr>
      <vt:lpstr>IDS系统原理</vt:lpstr>
      <vt:lpstr>IDS系统原理</vt:lpstr>
      <vt:lpstr>IDS基本结构</vt:lpstr>
      <vt:lpstr>信息收集的来源</vt:lpstr>
      <vt:lpstr>信息分析方法</vt:lpstr>
      <vt:lpstr>入侵检测性能关键参数</vt:lpstr>
      <vt:lpstr>模式匹配</vt:lpstr>
      <vt:lpstr>PowerPoint 演示文稿</vt:lpstr>
      <vt:lpstr>统计分析</vt:lpstr>
      <vt:lpstr>异常检测模型</vt:lpstr>
      <vt:lpstr>完整性分析</vt:lpstr>
      <vt:lpstr>响应方式</vt:lpstr>
      <vt:lpstr>入侵检测分类</vt:lpstr>
      <vt:lpstr>入侵检测的分类（2）</vt:lpstr>
      <vt:lpstr>两类IDS监测软件</vt:lpstr>
      <vt:lpstr>Deployment of IDS</vt:lpstr>
      <vt:lpstr>发展方向</vt:lpstr>
      <vt:lpstr>发展方向</vt:lpstr>
      <vt:lpstr>入侵防护系统（IPS）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郝玉洁</dc:creator>
  <cp:lastModifiedBy>wtl</cp:lastModifiedBy>
  <cp:revision>262</cp:revision>
  <dcterms:created xsi:type="dcterms:W3CDTF">2018-12-15T14:19:06Z</dcterms:created>
  <dcterms:modified xsi:type="dcterms:W3CDTF">2018-12-15T14:19:06Z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