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1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1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AFAA-8AB8-4374-A4EA-B4A33C594723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71E18-C429-4278-9BE3-9BCABF172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DB8C-D655-4763-9F8E-4940322437B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35536-8B09-4AF7-B6D4-69D9EFFB86F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78BBB-F347-43F8-A2AF-D4A2B38DBCF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71724-EF70-49A9-8B15-921BFCB24B5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584" y="620688"/>
            <a:ext cx="73448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单</a:t>
            </a:r>
            <a:r>
              <a:rPr lang="zh-CN" altLang="en-US" sz="2400" dirty="0" smtClean="0"/>
              <a:t>选：下列</a:t>
            </a:r>
            <a:r>
              <a:rPr lang="zh-CN" altLang="en-US" sz="2400" dirty="0"/>
              <a:t>各组用例之间存在包含关系的是（  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管理用户与添加用户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预订机票与网上预订机票  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提款与登录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购买商品与查找商品</a:t>
            </a:r>
          </a:p>
          <a:p>
            <a:r>
              <a:rPr lang="zh-CN" altLang="en-US" sz="2400" dirty="0"/>
              <a:t>参考答案：</a:t>
            </a:r>
            <a:r>
              <a:rPr lang="en-US" altLang="zh-CN" sz="2400" dirty="0" smtClean="0"/>
              <a:t>C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判断：</a:t>
            </a:r>
            <a:r>
              <a:rPr lang="en-US" altLang="zh-CN" sz="2400" dirty="0" smtClean="0"/>
              <a:t>E-R</a:t>
            </a:r>
            <a:r>
              <a:rPr lang="zh-CN" altLang="zh-CN" sz="2400" dirty="0"/>
              <a:t>图中的“实体”等同于数据流图中的“外部实体”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zh-CN" altLang="zh-CN" sz="2400" dirty="0"/>
              <a:t>参考答案：</a:t>
            </a:r>
            <a:r>
              <a:rPr lang="zh-CN" altLang="zh-CN" sz="2400" dirty="0" smtClean="0"/>
              <a:t>×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判断：</a:t>
            </a:r>
            <a:r>
              <a:rPr lang="zh-CN" altLang="zh-CN" sz="2400" dirty="0" smtClean="0"/>
              <a:t>用例</a:t>
            </a:r>
            <a:r>
              <a:rPr lang="zh-CN" altLang="zh-CN" sz="2400" dirty="0"/>
              <a:t>与用例之间可以存在关联、泛化、扩展和包含关系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zh-CN" altLang="zh-CN" sz="2400" dirty="0"/>
              <a:t>参考答案：×</a:t>
            </a:r>
          </a:p>
          <a:p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827584" y="2492896"/>
            <a:ext cx="23762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7584" y="3917321"/>
            <a:ext cx="23762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7584" y="5373216"/>
            <a:ext cx="23762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1" r="7547"/>
          <a:stretch/>
        </p:blipFill>
        <p:spPr bwMode="auto">
          <a:xfrm>
            <a:off x="107504" y="1124745"/>
            <a:ext cx="8928992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2996952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数据流图</a:t>
            </a:r>
            <a:r>
              <a:rPr lang="zh-CN" altLang="en-US" dirty="0"/>
              <a:t>应用</a:t>
            </a:r>
            <a:r>
              <a:rPr lang="zh-CN" altLang="en-US" dirty="0" smtClean="0"/>
              <a:t>题</a:t>
            </a:r>
            <a:r>
              <a:rPr lang="zh-CN" altLang="en-US" dirty="0" smtClean="0"/>
              <a:t>：</a:t>
            </a:r>
            <a:r>
              <a:rPr lang="zh-CN" altLang="en-US" dirty="0">
                <a:latin typeface="宋体" charset="-122"/>
              </a:rPr>
              <a:t>考务处理系统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5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088" y="609600"/>
            <a:ext cx="7227887" cy="1143000"/>
          </a:xfrm>
        </p:spPr>
        <p:txBody>
          <a:bodyPr/>
          <a:lstStyle/>
          <a:p>
            <a:r>
              <a:rPr lang="zh-CN" altLang="en-US" sz="4000" smtClean="0">
                <a:latin typeface="宋体" charset="-122"/>
              </a:rPr>
              <a:t>考务处理系统</a:t>
            </a:r>
            <a:endParaRPr lang="zh-CN" altLang="en-US" sz="4000" dirty="0">
              <a:latin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165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charset="-122"/>
              </a:rPr>
              <a:t>(1)</a:t>
            </a:r>
            <a:r>
              <a:rPr lang="zh-CN" altLang="en-US" dirty="0" smtClean="0">
                <a:latin typeface="宋体" charset="-122"/>
              </a:rPr>
              <a:t>对考生送来的报名单进行检查</a:t>
            </a:r>
            <a:r>
              <a:rPr lang="en-US" altLang="zh-CN" dirty="0" smtClean="0">
                <a:latin typeface="宋体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charset="-122"/>
              </a:rPr>
              <a:t>(2)</a:t>
            </a:r>
            <a:r>
              <a:rPr lang="zh-CN" altLang="en-US" dirty="0" smtClean="0">
                <a:latin typeface="宋体" charset="-122"/>
              </a:rPr>
              <a:t>对合格的报名单编好准考证号后将准考证送给考生，并将汇总后的考生名单送给阅卷站</a:t>
            </a:r>
            <a:r>
              <a:rPr lang="en-US" altLang="zh-CN" dirty="0" smtClean="0">
                <a:latin typeface="宋体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charset="-122"/>
              </a:rPr>
              <a:t>(3)</a:t>
            </a:r>
            <a:r>
              <a:rPr lang="zh-CN" altLang="en-US" dirty="0" smtClean="0">
                <a:latin typeface="宋体" charset="-122"/>
              </a:rPr>
              <a:t>对阅卷站送来的成绩单进行检查，并根据考试中心制定的合格标准审定合格者</a:t>
            </a:r>
            <a:r>
              <a:rPr lang="en-US" altLang="zh-CN" dirty="0" smtClean="0">
                <a:latin typeface="宋体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charset="-122"/>
              </a:rPr>
              <a:t>(4)</a:t>
            </a:r>
            <a:r>
              <a:rPr lang="zh-CN" altLang="en-US" dirty="0" smtClean="0">
                <a:latin typeface="宋体" charset="-122"/>
              </a:rPr>
              <a:t>制作考生通知单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含成绩及合格</a:t>
            </a:r>
            <a:r>
              <a:rPr lang="en-US" altLang="zh-CN" dirty="0" smtClean="0">
                <a:latin typeface="宋体" charset="-122"/>
              </a:rPr>
              <a:t>/</a:t>
            </a:r>
            <a:r>
              <a:rPr lang="zh-CN" altLang="en-US" dirty="0" smtClean="0">
                <a:latin typeface="宋体" charset="-122"/>
              </a:rPr>
              <a:t>不合格标志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送给考生</a:t>
            </a:r>
            <a:r>
              <a:rPr lang="en-US" altLang="zh-CN" dirty="0" smtClean="0">
                <a:latin typeface="宋体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宋体" charset="-122"/>
              </a:rPr>
              <a:t>(5)</a:t>
            </a:r>
            <a:r>
              <a:rPr lang="zh-CN" altLang="en-US" dirty="0" smtClean="0">
                <a:latin typeface="宋体" charset="-122"/>
              </a:rPr>
              <a:t>按地区进行成绩分类统计和试题难度分析，产生统计分析表。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4114800" y="22860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7756525" y="278765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1371600" y="3216275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353175" y="324485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495800" y="4191000"/>
            <a:ext cx="121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4648200" y="46482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514600" y="5181600"/>
            <a:ext cx="1905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2971800" y="6629400"/>
            <a:ext cx="198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2057400" y="1752600"/>
            <a:ext cx="762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1323975" y="3276600"/>
            <a:ext cx="12954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1752600" y="4191000"/>
            <a:ext cx="1676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4" grpId="0" animBg="1"/>
      <p:bldP spid="68615" grpId="0" animBg="1"/>
      <p:bldP spid="68616" grpId="0" animBg="1"/>
      <p:bldP spid="68617" grpId="0" animBg="1"/>
      <p:bldP spid="68618" grpId="0" animBg="1"/>
      <p:bldP spid="68619" grpId="0" animBg="1"/>
      <p:bldP spid="68620" grpId="0" animBg="1"/>
      <p:bldP spid="68621" grpId="0" animBg="1"/>
      <p:bldP spid="686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876800" cy="6286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 fontScale="90000"/>
          </a:bodyPr>
          <a:lstStyle/>
          <a:p>
            <a:r>
              <a:rPr lang="zh-CN" altLang="en-US" sz="4000" b="1" i="1" dirty="0">
                <a:solidFill>
                  <a:schemeClr val="hlink"/>
                </a:solidFill>
              </a:rPr>
              <a:t>顶层数据流图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28600" y="1981200"/>
            <a:ext cx="762000" cy="1600200"/>
          </a:xfrm>
          <a:prstGeom prst="rect">
            <a:avLst/>
          </a:prstGeom>
          <a:solidFill>
            <a:srgbClr val="B04C0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28600" y="2286000"/>
            <a:ext cx="854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考</a:t>
            </a:r>
          </a:p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生</a:t>
            </a:r>
            <a:endParaRPr lang="zh-CN" altLang="en-US" sz="3200" b="1">
              <a:solidFill>
                <a:schemeClr val="bg2"/>
              </a:solidFill>
              <a:latin typeface="宋体" charset="-122"/>
            </a:endParaRP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962400" y="2149475"/>
            <a:ext cx="2349500" cy="1657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8394700" y="793750"/>
            <a:ext cx="673100" cy="2178050"/>
          </a:xfrm>
          <a:prstGeom prst="rect">
            <a:avLst/>
          </a:prstGeom>
          <a:solidFill>
            <a:srgbClr val="B04C0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3962400" y="2454275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宋体" charset="-122"/>
              </a:rPr>
              <a:t>考务</a:t>
            </a:r>
          </a:p>
          <a:p>
            <a:pPr algn="ctr" eaLnBrk="0" hangingPunct="0"/>
            <a:r>
              <a:rPr lang="zh-CN" altLang="en-US" sz="2800" b="1" dirty="0">
                <a:solidFill>
                  <a:schemeClr val="bg1"/>
                </a:solidFill>
                <a:latin typeface="宋体" charset="-122"/>
              </a:rPr>
              <a:t>处理系统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8382000" y="781050"/>
            <a:ext cx="838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考</a:t>
            </a:r>
          </a:p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试</a:t>
            </a:r>
          </a:p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中</a:t>
            </a:r>
          </a:p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心</a:t>
            </a:r>
            <a:endParaRPr lang="zh-CN" altLang="en-US" sz="3200" b="1">
              <a:solidFill>
                <a:schemeClr val="bg2"/>
              </a:solidFill>
              <a:latin typeface="宋体" charset="-122"/>
            </a:endParaRP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886200" y="5791200"/>
            <a:ext cx="2590800" cy="609600"/>
          </a:xfrm>
          <a:prstGeom prst="rect">
            <a:avLst/>
          </a:prstGeom>
          <a:solidFill>
            <a:srgbClr val="B04C0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4343400" y="5759450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阅卷站</a:t>
            </a:r>
            <a:endParaRPr lang="zh-CN" altLang="en-US" sz="3200" b="1">
              <a:solidFill>
                <a:schemeClr val="bg2"/>
              </a:solidFill>
              <a:latin typeface="宋体" charset="-122"/>
            </a:endParaRPr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066800" y="2362200"/>
            <a:ext cx="2819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942975" y="30607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4330700" y="3714750"/>
            <a:ext cx="3810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H="1">
            <a:off x="990600" y="3140075"/>
            <a:ext cx="2951163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1387475" y="1905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报名单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1371600" y="2514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准考证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006475" y="35814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考生通知单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6324600" y="2305050"/>
            <a:ext cx="1981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5168900" y="3810000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5181600" y="3886200"/>
            <a:ext cx="457200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latin typeface="宋体" charset="-122"/>
              </a:rPr>
              <a:t>成</a:t>
            </a:r>
          </a:p>
          <a:p>
            <a:pPr eaLnBrk="0" hangingPunct="0"/>
            <a:r>
              <a:rPr lang="zh-CN" altLang="en-US" sz="2800" b="1" dirty="0">
                <a:latin typeface="宋体" charset="-122"/>
              </a:rPr>
              <a:t>绩</a:t>
            </a:r>
          </a:p>
          <a:p>
            <a:pPr eaLnBrk="0" hangingPunct="0"/>
            <a:r>
              <a:rPr lang="zh-CN" altLang="en-US" sz="2800" b="1" dirty="0" smtClean="0">
                <a:latin typeface="宋体" charset="-122"/>
              </a:rPr>
              <a:t>单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6553200" y="27622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合格标准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3962400" y="3810000"/>
            <a:ext cx="685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考生名</a:t>
            </a:r>
          </a:p>
          <a:p>
            <a:pPr eaLnBrk="0" hangingPunct="0"/>
            <a:r>
              <a:rPr lang="zh-CN" altLang="en-US" sz="2800" b="1">
                <a:latin typeface="宋体" charset="-122"/>
              </a:rPr>
              <a:t>单</a:t>
            </a:r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 flipV="1">
            <a:off x="5867400" y="139065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5715000" y="10096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统计分析表</a:t>
            </a:r>
          </a:p>
        </p:txBody>
      </p:sp>
    </p:spTree>
    <p:extLst>
      <p:ext uri="{BB962C8B-B14F-4D97-AF65-F5344CB8AC3E}">
        <p14:creationId xmlns:p14="http://schemas.microsoft.com/office/powerpoint/2010/main" val="49942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1524000" y="2105025"/>
            <a:ext cx="2044700" cy="19812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524000" y="2419350"/>
            <a:ext cx="20574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4000" b="1" dirty="0">
                <a:latin typeface="宋体" charset="-122"/>
              </a:rPr>
              <a:t>处理 </a:t>
            </a:r>
          </a:p>
          <a:p>
            <a:pPr algn="ctr" eaLnBrk="0" hangingPunct="0"/>
            <a:r>
              <a:rPr lang="zh-CN" altLang="en-US" sz="4000" b="1" dirty="0" smtClean="0">
                <a:latin typeface="宋体" charset="-122"/>
              </a:rPr>
              <a:t>报名</a:t>
            </a:r>
            <a:endParaRPr lang="zh-CN" altLang="en-US" sz="4000" b="1" dirty="0">
              <a:latin typeface="宋体" charset="-122"/>
            </a:endParaRP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8575" y="1343025"/>
            <a:ext cx="19050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180975" y="3933825"/>
            <a:ext cx="182880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714375" y="1114425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报名单</a:t>
            </a:r>
            <a:endParaRPr lang="zh-CN" altLang="en-US" sz="4000" b="1">
              <a:latin typeface="宋体" charset="-122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-47625" y="3825875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准考证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314575" y="4086225"/>
            <a:ext cx="0" cy="1752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298700" y="1890713"/>
            <a:ext cx="4921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4800" b="1">
                <a:latin typeface="宋体" charset="-122"/>
              </a:rPr>
              <a:t>1</a:t>
            </a:r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4829175" y="2028825"/>
            <a:ext cx="2184400" cy="2030413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362575" y="2562225"/>
            <a:ext cx="1600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4000" b="1" dirty="0" smtClean="0">
                <a:latin typeface="宋体" charset="-122"/>
              </a:rPr>
              <a:t>处理成绩</a:t>
            </a:r>
            <a:endParaRPr lang="zh-CN" altLang="en-US" sz="4000" b="1" dirty="0">
              <a:latin typeface="宋体" charset="-122"/>
            </a:endParaRP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638800" y="1876425"/>
            <a:ext cx="4921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4800" b="1">
                <a:latin typeface="宋体" charset="-122"/>
              </a:rPr>
              <a:t>2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3305175" y="3857625"/>
            <a:ext cx="838200" cy="2133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4371975" y="3781425"/>
            <a:ext cx="762000" cy="2133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6657975" y="1266825"/>
            <a:ext cx="20574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5819775" y="962025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考生通知单</a:t>
            </a: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 flipV="1">
            <a:off x="5972175" y="4086225"/>
            <a:ext cx="0" cy="1981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V="1">
            <a:off x="7038975" y="3171825"/>
            <a:ext cx="2133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6581775" y="3857625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成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0" y="0"/>
            <a:ext cx="4419600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4000" b="1" i="1" dirty="0" smtClean="0">
                <a:solidFill>
                  <a:schemeClr val="hlink"/>
                </a:solidFill>
                <a:latin typeface="宋体" charset="-122"/>
              </a:rPr>
              <a:t>一层</a:t>
            </a:r>
            <a:r>
              <a:rPr lang="zh-CN" altLang="en-US" sz="4000" b="1" i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数据流</a:t>
            </a:r>
            <a:r>
              <a:rPr lang="zh-CN" altLang="en-US" sz="4000" b="1" i="1" dirty="0">
                <a:solidFill>
                  <a:schemeClr val="hlink"/>
                </a:solidFill>
                <a:latin typeface="宋体" charset="-122"/>
              </a:rPr>
              <a:t>图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3381375" y="5915025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考生名册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228975" y="5915025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3305175" y="6524625"/>
            <a:ext cx="1905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6429375" y="3857625"/>
            <a:ext cx="1295400" cy="2438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6886575" y="4314825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绩</a:t>
            </a:r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7191375" y="4848225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 dirty="0">
                <a:latin typeface="宋体" charset="-122"/>
              </a:rPr>
              <a:t>单</a:t>
            </a: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5972175" y="4238625"/>
            <a:ext cx="685800" cy="20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合</a:t>
            </a:r>
          </a:p>
          <a:p>
            <a:pPr eaLnBrk="0" hangingPunct="0"/>
            <a:r>
              <a:rPr lang="zh-CN" altLang="en-US" sz="3200" b="1">
                <a:latin typeface="宋体" charset="-122"/>
              </a:rPr>
              <a:t>格</a:t>
            </a:r>
          </a:p>
          <a:p>
            <a:pPr eaLnBrk="0" hangingPunct="0"/>
            <a:r>
              <a:rPr lang="zh-CN" altLang="en-US" sz="3200" b="1">
                <a:latin typeface="宋体" charset="-122"/>
              </a:rPr>
              <a:t>标</a:t>
            </a:r>
          </a:p>
          <a:p>
            <a:pPr eaLnBrk="0" hangingPunct="0"/>
            <a:r>
              <a:rPr lang="zh-CN" altLang="en-US" sz="3200" b="1">
                <a:latin typeface="宋体" charset="-122"/>
              </a:rPr>
              <a:t>准</a:t>
            </a: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2314575" y="4010025"/>
            <a:ext cx="685800" cy="20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 dirty="0">
                <a:latin typeface="宋体" charset="-122"/>
              </a:rPr>
              <a:t>考生名</a:t>
            </a:r>
          </a:p>
          <a:p>
            <a:pPr eaLnBrk="0" hangingPunct="0"/>
            <a:r>
              <a:rPr lang="zh-CN" altLang="en-US" sz="3200" b="1" dirty="0">
                <a:latin typeface="宋体" charset="-122"/>
              </a:rPr>
              <a:t>单</a:t>
            </a:r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6940550" y="2438400"/>
            <a:ext cx="2362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统计分析表</a:t>
            </a:r>
          </a:p>
        </p:txBody>
      </p:sp>
    </p:spTree>
    <p:extLst>
      <p:ext uri="{BB962C8B-B14F-4D97-AF65-F5344CB8AC3E}">
        <p14:creationId xmlns:p14="http://schemas.microsoft.com/office/powerpoint/2010/main" val="69426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4419600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4000" b="1" i="1" dirty="0">
                <a:solidFill>
                  <a:srgbClr val="AC5232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4000" b="1" i="1" dirty="0" smtClean="0">
                <a:solidFill>
                  <a:srgbClr val="AC5232"/>
                </a:solidFill>
                <a:latin typeface="黑体" pitchFamily="2" charset="-122"/>
                <a:ea typeface="黑体" pitchFamily="2" charset="-122"/>
              </a:rPr>
              <a:t>层</a:t>
            </a:r>
            <a:r>
              <a:rPr lang="zh-CN" altLang="en-US" sz="4000" b="1" i="1" dirty="0">
                <a:solidFill>
                  <a:srgbClr val="AC5232"/>
                </a:solidFill>
                <a:latin typeface="黑体" pitchFamily="2" charset="-122"/>
                <a:ea typeface="黑体" pitchFamily="2" charset="-122"/>
              </a:rPr>
              <a:t>数据流图 </a:t>
            </a:r>
            <a:r>
              <a:rPr lang="en-US" altLang="zh-CN" sz="4000" b="1" i="1" dirty="0" smtClean="0">
                <a:solidFill>
                  <a:srgbClr val="AC5232"/>
                </a:solidFill>
                <a:latin typeface="黑体" pitchFamily="2" charset="-122"/>
                <a:ea typeface="黑体" pitchFamily="2" charset="-122"/>
              </a:rPr>
              <a:t>(1)</a:t>
            </a:r>
            <a:endParaRPr lang="en-US" altLang="zh-CN" sz="4000" b="1" i="1" dirty="0">
              <a:solidFill>
                <a:srgbClr val="AC523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1600200" y="1828800"/>
            <a:ext cx="1981200" cy="1828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676400" y="2286000"/>
            <a:ext cx="1905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>
                <a:latin typeface="宋体" charset="-122"/>
              </a:rPr>
              <a:t>检查</a:t>
            </a:r>
          </a:p>
          <a:p>
            <a:pPr algn="ctr" eaLnBrk="0" hangingPunct="0"/>
            <a:r>
              <a:rPr lang="zh-CN" altLang="en-US" sz="3600" b="1">
                <a:latin typeface="宋体" charset="-122"/>
              </a:rPr>
              <a:t>报名单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76200" y="1066800"/>
            <a:ext cx="19050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H="1">
            <a:off x="3581400" y="2667000"/>
            <a:ext cx="1752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5800" y="8382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报名单</a:t>
            </a:r>
            <a:endParaRPr lang="zh-CN" altLang="en-US" sz="4000" b="1">
              <a:latin typeface="宋体" charset="-122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7467600" y="202565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600" b="1">
                <a:latin typeface="宋体" charset="-122"/>
              </a:rPr>
              <a:t>准考证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19050" y="5530850"/>
            <a:ext cx="1828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stealth" w="lg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133600" y="1752600"/>
            <a:ext cx="8832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600" b="1">
                <a:latin typeface="宋体" charset="-122"/>
              </a:rPr>
              <a:t>1.1</a:t>
            </a:r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5334000" y="1676400"/>
            <a:ext cx="1955800" cy="1828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5613400" y="2286000"/>
            <a:ext cx="1600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>
                <a:latin typeface="宋体" charset="-122"/>
              </a:rPr>
              <a:t>编准考证号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889625" y="1600200"/>
            <a:ext cx="8832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600" b="1">
                <a:latin typeface="宋体" charset="-122"/>
              </a:rPr>
              <a:t>1.2</a:t>
            </a: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6248400" y="3505200"/>
            <a:ext cx="0" cy="1295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228600" y="2441575"/>
            <a:ext cx="12192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b="1">
                <a:latin typeface="宋体" charset="-122"/>
              </a:rPr>
              <a:t>不合格</a:t>
            </a:r>
          </a:p>
          <a:p>
            <a:pPr eaLnBrk="0" hangingPunct="0"/>
            <a:r>
              <a:rPr lang="zh-CN" altLang="en-US" b="1">
                <a:latin typeface="宋体" charset="-122"/>
              </a:rPr>
              <a:t>报名单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3429000" y="6019800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考生名册</a:t>
            </a:r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241675" y="6096000"/>
            <a:ext cx="1981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3352800" y="6662738"/>
            <a:ext cx="1905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-57150" y="4921250"/>
            <a:ext cx="1981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考生名单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581400" y="1524000"/>
            <a:ext cx="1752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 dirty="0">
                <a:latin typeface="宋体" charset="-122"/>
              </a:rPr>
              <a:t>合格</a:t>
            </a:r>
          </a:p>
          <a:p>
            <a:pPr algn="ctr" eaLnBrk="0" hangingPunct="0"/>
            <a:r>
              <a:rPr lang="zh-CN" altLang="en-US" sz="3600" b="1" dirty="0">
                <a:latin typeface="宋体" charset="-122"/>
              </a:rPr>
              <a:t>报名单</a:t>
            </a:r>
            <a:endParaRPr lang="zh-CN" altLang="en-US" sz="4000" b="1" dirty="0">
              <a:latin typeface="宋体" charset="-122"/>
            </a:endParaRP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H="1" flipV="1">
            <a:off x="7239000" y="2743200"/>
            <a:ext cx="1828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5334000" y="4800600"/>
            <a:ext cx="1955800" cy="1828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562600" y="5334000"/>
            <a:ext cx="1600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>
                <a:latin typeface="宋体" charset="-122"/>
              </a:rPr>
              <a:t>登记</a:t>
            </a:r>
          </a:p>
          <a:p>
            <a:pPr algn="ctr" eaLnBrk="0" hangingPunct="0"/>
            <a:r>
              <a:rPr lang="zh-CN" altLang="en-US" sz="3600" b="1">
                <a:latin typeface="宋体" charset="-122"/>
              </a:rPr>
              <a:t>考生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5889625" y="4724400"/>
            <a:ext cx="88325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600" b="1">
                <a:latin typeface="宋体" charset="-122"/>
              </a:rPr>
              <a:t>1.3</a:t>
            </a: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6257925" y="3505200"/>
            <a:ext cx="1752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>
                <a:latin typeface="宋体" charset="-122"/>
              </a:rPr>
              <a:t>正式</a:t>
            </a:r>
          </a:p>
          <a:p>
            <a:pPr algn="ctr" eaLnBrk="0" hangingPunct="0"/>
            <a:r>
              <a:rPr lang="zh-CN" altLang="en-US" sz="3600" b="1">
                <a:latin typeface="宋体" charset="-122"/>
              </a:rPr>
              <a:t>报名单</a:t>
            </a:r>
            <a:endParaRPr lang="zh-CN" altLang="en-US" sz="4000" b="1">
              <a:latin typeface="宋体" charset="-122"/>
            </a:endParaRPr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1714500" y="4267200"/>
            <a:ext cx="1955800" cy="18288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1943100" y="4800600"/>
            <a:ext cx="1600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600" b="1">
                <a:latin typeface="宋体" charset="-122"/>
              </a:rPr>
              <a:t>汇总</a:t>
            </a:r>
          </a:p>
          <a:p>
            <a:pPr algn="ctr" eaLnBrk="0" hangingPunct="0"/>
            <a:r>
              <a:rPr lang="zh-CN" altLang="en-US" sz="3600" b="1">
                <a:latin typeface="宋体" charset="-122"/>
              </a:rPr>
              <a:t>名单</a:t>
            </a: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2270125" y="4191000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600" b="1">
                <a:latin typeface="宋体" charset="-122"/>
              </a:rPr>
              <a:t>1.4</a:t>
            </a: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495800" y="5638800"/>
            <a:ext cx="838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8" name="Line 30"/>
          <p:cNvSpPr>
            <a:spLocks noChangeShapeType="1"/>
          </p:cNvSpPr>
          <p:nvPr/>
        </p:nvSpPr>
        <p:spPr bwMode="auto">
          <a:xfrm flipH="1" flipV="1">
            <a:off x="3505200" y="5715000"/>
            <a:ext cx="6858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9" name="Freeform 31"/>
          <p:cNvSpPr>
            <a:spLocks/>
          </p:cNvSpPr>
          <p:nvPr/>
        </p:nvSpPr>
        <p:spPr bwMode="auto">
          <a:xfrm>
            <a:off x="609600" y="3124200"/>
            <a:ext cx="990600" cy="304800"/>
          </a:xfrm>
          <a:custGeom>
            <a:avLst/>
            <a:gdLst>
              <a:gd name="T0" fmla="*/ 624 w 624"/>
              <a:gd name="T1" fmla="*/ 0 h 192"/>
              <a:gd name="T2" fmla="*/ 432 w 624"/>
              <a:gd name="T3" fmla="*/ 144 h 192"/>
              <a:gd name="T4" fmla="*/ 0 w 62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92">
                <a:moveTo>
                  <a:pt x="624" y="0"/>
                </a:moveTo>
                <a:cubicBezTo>
                  <a:pt x="580" y="56"/>
                  <a:pt x="536" y="112"/>
                  <a:pt x="432" y="144"/>
                </a:cubicBezTo>
                <a:cubicBezTo>
                  <a:pt x="328" y="176"/>
                  <a:pt x="72" y="184"/>
                  <a:pt x="0" y="19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20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2209800" y="990600"/>
            <a:ext cx="1981200" cy="17526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286000" y="1371600"/>
            <a:ext cx="1905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 dirty="0">
                <a:latin typeface="宋体" charset="-122"/>
              </a:rPr>
              <a:t>检查</a:t>
            </a:r>
          </a:p>
          <a:p>
            <a:pPr algn="ctr" eaLnBrk="0" hangingPunct="0"/>
            <a:r>
              <a:rPr lang="zh-CN" altLang="en-US" sz="3200" b="1" dirty="0" smtClean="0">
                <a:latin typeface="宋体" charset="-122"/>
              </a:rPr>
              <a:t>成绩单</a:t>
            </a:r>
            <a:endParaRPr lang="zh-CN" altLang="en-US" sz="3200" b="1" dirty="0">
              <a:latin typeface="宋体" charset="-122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4114799" y="2220860"/>
            <a:ext cx="1219199" cy="59854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768600" y="914400"/>
            <a:ext cx="8063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>
                <a:latin typeface="宋体" charset="-122"/>
              </a:rPr>
              <a:t>2.1</a:t>
            </a: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969000" y="838200"/>
            <a:ext cx="1879600" cy="1676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096000" y="1219200"/>
            <a:ext cx="16002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审定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合格者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524625" y="762000"/>
            <a:ext cx="8063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>
                <a:latin typeface="宋体" charset="-122"/>
              </a:rPr>
              <a:t>2.2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1524000" y="3429000"/>
            <a:ext cx="266700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6934200" y="2514600"/>
            <a:ext cx="0" cy="1600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114800" y="6172200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考生名册</a:t>
            </a:r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3962400" y="6172200"/>
            <a:ext cx="1981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4038600" y="6781800"/>
            <a:ext cx="1905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3975100" y="1143000"/>
            <a:ext cx="2032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宋体" charset="-122"/>
              </a:rPr>
              <a:t>正确</a:t>
            </a:r>
            <a:endParaRPr lang="zh-CN" altLang="en-US" sz="3200" b="1" dirty="0">
              <a:latin typeface="宋体" charset="-122"/>
            </a:endParaRPr>
          </a:p>
          <a:p>
            <a:pPr algn="ctr" eaLnBrk="0" hangingPunct="0"/>
            <a:r>
              <a:rPr lang="zh-CN" altLang="en-US" sz="3200" b="1" dirty="0" smtClean="0">
                <a:latin typeface="宋体" charset="-122"/>
              </a:rPr>
              <a:t>成绩单</a:t>
            </a:r>
            <a:endParaRPr lang="zh-CN" altLang="en-US" sz="3200" b="1" dirty="0">
              <a:latin typeface="宋体" charset="-122"/>
            </a:endParaRPr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6096000" y="4114800"/>
            <a:ext cx="1676400" cy="1676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6197600" y="4495800"/>
            <a:ext cx="16002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制作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通知单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6553200" y="4144963"/>
            <a:ext cx="8063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>
                <a:latin typeface="宋体" charset="-122"/>
              </a:rPr>
              <a:t>2.3</a:t>
            </a:r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2286000" y="3962400"/>
            <a:ext cx="1981200" cy="1676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2362200" y="4343400"/>
            <a:ext cx="1905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分析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统计成绩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2819400" y="3962400"/>
            <a:ext cx="8063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>
                <a:latin typeface="宋体" charset="-122"/>
              </a:rPr>
              <a:t>2.4</a:t>
            </a:r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0" y="3962400"/>
            <a:ext cx="1981200" cy="1676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6200" y="4267200"/>
            <a:ext cx="1905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分析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试题难度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577850" y="3840163"/>
            <a:ext cx="8063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3200" b="1">
                <a:latin typeface="宋体" charset="-122"/>
              </a:rPr>
              <a:t>2.5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3733800" y="2819400"/>
            <a:ext cx="2717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试题得分清单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3962400" y="2819400"/>
            <a:ext cx="2286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962400" y="3429000"/>
            <a:ext cx="2286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H="1" flipV="1">
            <a:off x="7848600" y="1752600"/>
            <a:ext cx="1270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 flipV="1">
            <a:off x="7772400" y="5181600"/>
            <a:ext cx="1371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 flipH="1">
            <a:off x="3657600" y="3429000"/>
            <a:ext cx="106680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7696200" y="4038600"/>
            <a:ext cx="1524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考生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通知单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152400" y="5791200"/>
            <a:ext cx="14478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难度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分析表</a:t>
            </a: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7848600" y="685800"/>
            <a:ext cx="12954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 b="1">
                <a:latin typeface="宋体" charset="-122"/>
              </a:rPr>
              <a:t>合格</a:t>
            </a:r>
          </a:p>
          <a:p>
            <a:pPr eaLnBrk="0" hangingPunct="0"/>
            <a:r>
              <a:rPr lang="zh-CN" altLang="en-US" sz="3200" b="1">
                <a:latin typeface="宋体" charset="-122"/>
              </a:rPr>
              <a:t>标准</a:t>
            </a:r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 flipH="1">
            <a:off x="0" y="5562600"/>
            <a:ext cx="533400" cy="1295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2209800" y="5562600"/>
            <a:ext cx="533400" cy="1295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2362200" y="5715000"/>
            <a:ext cx="14478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>
                <a:latin typeface="宋体" charset="-122"/>
              </a:rPr>
              <a:t>分类</a:t>
            </a:r>
          </a:p>
          <a:p>
            <a:pPr algn="ctr" eaLnBrk="0" hangingPunct="0"/>
            <a:r>
              <a:rPr lang="zh-CN" altLang="en-US" sz="3200" b="1">
                <a:latin typeface="宋体" charset="-122"/>
              </a:rPr>
              <a:t>统计表</a:t>
            </a:r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 flipH="1">
            <a:off x="5334000" y="5181600"/>
            <a:ext cx="7620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4267200" y="5181600"/>
            <a:ext cx="6096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 flipH="1" flipV="1">
            <a:off x="304800" y="1828800"/>
            <a:ext cx="1828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76200" y="1143000"/>
            <a:ext cx="2032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latin typeface="宋体" charset="-122"/>
              </a:rPr>
              <a:t>成绩单</a:t>
            </a:r>
            <a:endParaRPr lang="zh-CN" altLang="en-US" sz="3200" b="1" dirty="0">
              <a:latin typeface="宋体" charset="-122"/>
            </a:endParaRP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987425" y="2397125"/>
            <a:ext cx="20320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b="1" dirty="0" smtClean="0">
                <a:latin typeface="宋体" charset="-122"/>
              </a:rPr>
              <a:t>错误</a:t>
            </a:r>
            <a:endParaRPr lang="zh-CN" altLang="en-US" b="1" dirty="0">
              <a:latin typeface="宋体" charset="-122"/>
            </a:endParaRPr>
          </a:p>
          <a:p>
            <a:pPr algn="ctr" eaLnBrk="0" hangingPunct="0"/>
            <a:r>
              <a:rPr lang="zh-CN" altLang="en-US" b="1" dirty="0" smtClean="0">
                <a:latin typeface="宋体" charset="-122"/>
              </a:rPr>
              <a:t>成绩单</a:t>
            </a:r>
            <a:endParaRPr lang="zh-CN" altLang="en-US" b="1" dirty="0">
              <a:latin typeface="宋体" charset="-122"/>
            </a:endParaRPr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 flipV="1">
            <a:off x="4267200" y="1728418"/>
            <a:ext cx="1701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6781800" y="2514600"/>
            <a:ext cx="20320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3200" b="1" dirty="0">
                <a:latin typeface="宋体" charset="-122"/>
              </a:rPr>
              <a:t>经审定的</a:t>
            </a:r>
          </a:p>
          <a:p>
            <a:pPr algn="ctr" eaLnBrk="0" hangingPunct="0"/>
            <a:r>
              <a:rPr lang="zh-CN" altLang="en-US" sz="3200" b="1" dirty="0" smtClean="0">
                <a:latin typeface="宋体" charset="-122"/>
              </a:rPr>
              <a:t>成绩单</a:t>
            </a:r>
            <a:endParaRPr lang="zh-CN" altLang="en-US" sz="3200" b="1" dirty="0">
              <a:latin typeface="宋体" charset="-122"/>
            </a:endParaRPr>
          </a:p>
        </p:txBody>
      </p:sp>
      <p:sp>
        <p:nvSpPr>
          <p:cNvPr id="75819" name="Rectangle 43"/>
          <p:cNvSpPr>
            <a:spLocks noChangeArrowheads="1"/>
          </p:cNvSpPr>
          <p:nvPr/>
        </p:nvSpPr>
        <p:spPr bwMode="auto">
          <a:xfrm>
            <a:off x="0" y="0"/>
            <a:ext cx="4495800" cy="71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4000" b="1" i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4000" b="1" i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层</a:t>
            </a:r>
            <a:r>
              <a:rPr lang="zh-CN" altLang="en-US" sz="4000" b="1" i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数据流图 </a:t>
            </a:r>
            <a:r>
              <a:rPr lang="en-US" altLang="zh-CN" sz="4000" b="1" i="1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(2)</a:t>
            </a:r>
            <a:endParaRPr lang="en-US" altLang="zh-CN" sz="4000" b="1" i="1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820" name="Freeform 44"/>
          <p:cNvSpPr>
            <a:spLocks/>
          </p:cNvSpPr>
          <p:nvPr/>
        </p:nvSpPr>
        <p:spPr bwMode="auto">
          <a:xfrm>
            <a:off x="1371600" y="2209800"/>
            <a:ext cx="838200" cy="330200"/>
          </a:xfrm>
          <a:custGeom>
            <a:avLst/>
            <a:gdLst>
              <a:gd name="T0" fmla="*/ 528 w 528"/>
              <a:gd name="T1" fmla="*/ 0 h 208"/>
              <a:gd name="T2" fmla="*/ 384 w 528"/>
              <a:gd name="T3" fmla="*/ 96 h 208"/>
              <a:gd name="T4" fmla="*/ 144 w 528"/>
              <a:gd name="T5" fmla="*/ 192 h 208"/>
              <a:gd name="T6" fmla="*/ 0 w 528"/>
              <a:gd name="T7" fmla="*/ 19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208">
                <a:moveTo>
                  <a:pt x="528" y="0"/>
                </a:moveTo>
                <a:cubicBezTo>
                  <a:pt x="488" y="32"/>
                  <a:pt x="448" y="64"/>
                  <a:pt x="384" y="96"/>
                </a:cubicBezTo>
                <a:cubicBezTo>
                  <a:pt x="320" y="128"/>
                  <a:pt x="208" y="176"/>
                  <a:pt x="144" y="192"/>
                </a:cubicBezTo>
                <a:cubicBezTo>
                  <a:pt x="80" y="208"/>
                  <a:pt x="24" y="192"/>
                  <a:pt x="0" y="19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5715001" y="2297060"/>
            <a:ext cx="533400" cy="52234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02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2996952"/>
            <a:ext cx="7772400" cy="1362075"/>
          </a:xfrm>
        </p:spPr>
        <p:txBody>
          <a:bodyPr/>
          <a:lstStyle/>
          <a:p>
            <a:r>
              <a:rPr lang="zh-CN" altLang="en-US" smtClean="0"/>
              <a:t>用例图</a:t>
            </a:r>
            <a:r>
              <a:rPr lang="zh-CN" altLang="en-US" smtClean="0"/>
              <a:t>应用</a:t>
            </a:r>
            <a:r>
              <a:rPr lang="zh-CN" altLang="en-US" smtClean="0"/>
              <a:t>题</a:t>
            </a:r>
            <a:r>
              <a:rPr lang="zh-CN" altLang="en-US" dirty="0" smtClean="0"/>
              <a:t>：</a:t>
            </a:r>
            <a:r>
              <a:rPr lang="zh-CN" altLang="zh-CN" dirty="0"/>
              <a:t>研究生培养管理系统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研究生培养管理系统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1340768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zh-CN" altLang="zh-CN" sz="1600" b="1" kern="100" dirty="0">
                <a:cs typeface="Times New Roman"/>
              </a:rPr>
              <a:t>系统开发的目的是实现学位申请人基本数据远程提交及院系、研究生部答辩资格审查网络化，以提高工作效率。功能需求如下：</a:t>
            </a:r>
            <a:endParaRPr lang="zh-CN" altLang="zh-CN" sz="1600" kern="100" dirty="0">
              <a:cs typeface="Times New Roman"/>
            </a:endParaRPr>
          </a:p>
          <a:p>
            <a:pPr marL="742950" lvl="1" indent="-285750" algn="just">
              <a:spcAft>
                <a:spcPts val="0"/>
              </a:spcAft>
              <a:buFont typeface="Courier New"/>
              <a:buChar char="o"/>
              <a:tabLst>
                <a:tab pos="914400" algn="l"/>
              </a:tabLst>
            </a:pPr>
            <a:r>
              <a:rPr lang="zh-CN" altLang="zh-CN" sz="1600" b="1" kern="100" dirty="0">
                <a:cs typeface="Times New Roman"/>
              </a:rPr>
              <a:t>学位申请人：提交学位申请人基本信息、课程成绩、学位论文信息；填写论文评阅专家及答辩委员个人资料；查询论文评阅专家及答辩委员资格审核结果；提交论文评阅结果和论文答辩结果；查询论文评阅结果和论文答辩结果；打印学位论文答辩相关的所有表格。学位申请人必须在学位论文完成后，通过该系统提交网上答辩申请，办理答辩手续，填写并提交相关信息，打印答辩相关表格，在所有申请工作完成后，最向校学术委员会申请学位。</a:t>
            </a:r>
            <a:endParaRPr lang="zh-CN" altLang="zh-CN" sz="1600" kern="100" dirty="0">
              <a:cs typeface="Times New Roman"/>
            </a:endParaRPr>
          </a:p>
          <a:p>
            <a:pPr marL="742950" lvl="1" indent="-285750" algn="just">
              <a:spcAft>
                <a:spcPts val="0"/>
              </a:spcAft>
              <a:buFont typeface="Courier New"/>
              <a:buChar char="o"/>
              <a:tabLst>
                <a:tab pos="914400" algn="l"/>
              </a:tabLst>
            </a:pPr>
            <a:r>
              <a:rPr lang="zh-CN" altLang="zh-CN" sz="1600" b="1" kern="100" dirty="0">
                <a:cs typeface="Times New Roman"/>
              </a:rPr>
              <a:t>研究生导师：在学生提交个人信息、评阅专家信息、答辩专家信息以及论文信息后，导师在网上依次审核学位论文信息，审核评阅专家和答辩委员资格，填写论文学术评语；管理与维护导师本人的电子档案等相关功能。</a:t>
            </a:r>
            <a:endParaRPr lang="zh-CN" altLang="zh-CN" sz="1600" kern="100" dirty="0">
              <a:cs typeface="Times New Roman"/>
            </a:endParaRPr>
          </a:p>
          <a:p>
            <a:pPr marL="742950" lvl="1" indent="-285750" algn="just">
              <a:spcAft>
                <a:spcPts val="0"/>
              </a:spcAft>
              <a:buFont typeface="Courier New"/>
              <a:buChar char="o"/>
              <a:tabLst>
                <a:tab pos="914400" algn="l"/>
              </a:tabLst>
            </a:pPr>
            <a:r>
              <a:rPr lang="zh-CN" altLang="zh-CN" sz="1600" b="1" kern="100" dirty="0">
                <a:cs typeface="Times New Roman"/>
              </a:rPr>
              <a:t>院管理员：审核学位申请人课程成绩，审核评阅专家和答辩委员资格；本院研究生导师的电子档案管理与维护；本院信息数据的备份与导出。</a:t>
            </a:r>
            <a:endParaRPr lang="zh-CN" altLang="zh-CN" sz="1600" kern="100" dirty="0">
              <a:cs typeface="Times New Roman"/>
            </a:endParaRPr>
          </a:p>
          <a:p>
            <a:pPr marL="742950" lvl="1" indent="-285750" algn="just">
              <a:spcAft>
                <a:spcPts val="0"/>
              </a:spcAft>
              <a:buFont typeface="Courier New"/>
              <a:buChar char="o"/>
              <a:tabLst>
                <a:tab pos="914400" algn="l"/>
              </a:tabLst>
            </a:pPr>
            <a:r>
              <a:rPr lang="zh-CN" altLang="zh-CN" sz="1600" b="1" kern="100" dirty="0">
                <a:cs typeface="Times New Roman"/>
              </a:rPr>
              <a:t>校管理员：校级学位论文抽查送审，提交论文送审结果，最终审核学位申请，决定是否授予学位；全校研究生导师的电子档案管理与维护；系统运行参数的设置；系统基本信息的配置；数据代码表维护；数据备份与维护等相关功能。</a:t>
            </a:r>
            <a:endParaRPr lang="zh-CN" altLang="zh-CN" sz="1600" kern="100" dirty="0">
              <a:cs typeface="Times New Roman"/>
            </a:endParaRPr>
          </a:p>
          <a:p>
            <a:pPr marL="742950" lvl="1" indent="-285750" algn="just">
              <a:spcAft>
                <a:spcPts val="0"/>
              </a:spcAft>
              <a:buFont typeface="Courier New"/>
              <a:buChar char="o"/>
              <a:tabLst>
                <a:tab pos="914400" algn="l"/>
              </a:tabLst>
            </a:pPr>
            <a:r>
              <a:rPr lang="zh-CN" altLang="zh-CN" sz="1600" b="1" kern="100" dirty="0">
                <a:cs typeface="Times New Roman"/>
              </a:rPr>
              <a:t>学科点负责人：审核论文评阅专家和答辩委员资格，审核学位申请人答辩情况，给出是否授予学位的意见。学生填写评阅专家信息和答辩委员信息完成后，学科点负责人审核专家资格，包括评阅专家资格审查和答辩委员资格审查。</a:t>
            </a:r>
            <a:endParaRPr lang="zh-CN" altLang="zh-CN" sz="1600" kern="100" dirty="0">
              <a:cs typeface="Times New Roman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403648" y="1844824"/>
            <a:ext cx="1152128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85392" y="3356992"/>
            <a:ext cx="1152128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63068" y="4083794"/>
            <a:ext cx="1048692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85392" y="4509120"/>
            <a:ext cx="1026368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66144" y="5517232"/>
            <a:ext cx="1405656" cy="2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771800" y="2111524"/>
            <a:ext cx="47525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480964" y="2348880"/>
            <a:ext cx="29470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4535996" y="2348880"/>
            <a:ext cx="37804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887414" y="2636912"/>
            <a:ext cx="311663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5148064" y="2640236"/>
            <a:ext cx="316835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366144" y="2852936"/>
            <a:ext cx="316985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3734550" y="3822948"/>
            <a:ext cx="17735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5660504" y="3822948"/>
            <a:ext cx="2655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1403648" y="4045942"/>
            <a:ext cx="17735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3328900" y="4083794"/>
            <a:ext cx="28272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442122" y="4312394"/>
            <a:ext cx="529822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2555775" y="4547220"/>
            <a:ext cx="206555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4773726" y="4560168"/>
            <a:ext cx="23905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4742538" y="4801468"/>
            <a:ext cx="17735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686878" y="4827736"/>
            <a:ext cx="177355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4899392" y="5072484"/>
            <a:ext cx="208906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7164287" y="5072484"/>
            <a:ext cx="115212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2293602" y="5301208"/>
            <a:ext cx="177434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4296506" y="5306516"/>
            <a:ext cx="16474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6277116" y="5306516"/>
            <a:ext cx="177434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2999384" y="5783932"/>
            <a:ext cx="29696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6277115" y="5783932"/>
            <a:ext cx="20393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698</Words>
  <Application>Microsoft Office PowerPoint</Application>
  <PresentationFormat>全屏显示(4:3)</PresentationFormat>
  <Paragraphs>126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Arial</vt:lpstr>
      <vt:lpstr>Calibri</vt:lpstr>
      <vt:lpstr>Courier New</vt:lpstr>
      <vt:lpstr>Times New Roman</vt:lpstr>
      <vt:lpstr>Office 主题</vt:lpstr>
      <vt:lpstr>PowerPoint 演示文稿</vt:lpstr>
      <vt:lpstr>数据流图应用题：考务处理系统</vt:lpstr>
      <vt:lpstr>考务处理系统</vt:lpstr>
      <vt:lpstr>顶层数据流图</vt:lpstr>
      <vt:lpstr>PowerPoint 演示文稿</vt:lpstr>
      <vt:lpstr>PowerPoint 演示文稿</vt:lpstr>
      <vt:lpstr>PowerPoint 演示文稿</vt:lpstr>
      <vt:lpstr>用例图应用题：研究生培养管理系统</vt:lpstr>
      <vt:lpstr>研究生培养管理系统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考务处理系统</dc:title>
  <dc:creator>Administrator</dc:creator>
  <cp:lastModifiedBy>tian lan</cp:lastModifiedBy>
  <cp:revision>12</cp:revision>
  <dcterms:created xsi:type="dcterms:W3CDTF">2017-03-05T21:26:02Z</dcterms:created>
  <dcterms:modified xsi:type="dcterms:W3CDTF">2018-11-17T23:15:01Z</dcterms:modified>
</cp:coreProperties>
</file>