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4" r:id="rId2"/>
    <p:sldId id="288" r:id="rId3"/>
    <p:sldId id="289" r:id="rId4"/>
    <p:sldId id="290" r:id="rId5"/>
    <p:sldId id="291" r:id="rId6"/>
    <p:sldId id="292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28" autoAdjust="0"/>
  </p:normalViewPr>
  <p:slideViewPr>
    <p:cSldViewPr>
      <p:cViewPr varScale="1">
        <p:scale>
          <a:sx n="104" d="100"/>
          <a:sy n="104" d="100"/>
        </p:scale>
        <p:origin x="1209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30820CF-B880-4189-942D-D702A7CBA730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2400" dirty="0" smtClean="0"/>
              <a:t>阅读</a:t>
            </a:r>
            <a:r>
              <a:rPr lang="zh-CN" altLang="en-US" sz="2400" dirty="0"/>
              <a:t>下面的程序，并按要求进行解答。</a:t>
            </a:r>
            <a:br>
              <a:rPr lang="zh-CN" altLang="en-US" sz="2400" dirty="0"/>
            </a:br>
            <a:r>
              <a:rPr lang="zh-CN" altLang="en-US" sz="2400" dirty="0" smtClean="0"/>
              <a:t>（程序</a:t>
            </a:r>
            <a:r>
              <a:rPr lang="zh-CN" altLang="en-US" sz="2400" dirty="0"/>
              <a:t>见下页</a:t>
            </a:r>
            <a:r>
              <a:rPr lang="zh-CN" altLang="en-US" sz="2400" dirty="0" smtClean="0"/>
              <a:t>）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）设计测试用例，达到分支覆盖标准。</a:t>
            </a:r>
            <a:br>
              <a:rPr lang="zh-CN" altLang="en-US" sz="2400" dirty="0"/>
            </a:b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）设计测试用例，达到条件组合覆盖标准。</a:t>
            </a:r>
            <a:br>
              <a:rPr lang="zh-CN" altLang="en-US" sz="2400" dirty="0"/>
            </a:b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）绘出代码对应的</a:t>
            </a:r>
            <a:r>
              <a:rPr lang="en-US" altLang="zh-CN" sz="2400" dirty="0"/>
              <a:t>CFG </a:t>
            </a:r>
            <a:r>
              <a:rPr lang="zh-CN" altLang="en-US" sz="2400" dirty="0"/>
              <a:t>图。</a:t>
            </a:r>
            <a:br>
              <a:rPr lang="zh-CN" altLang="en-US" sz="2400" dirty="0"/>
            </a:br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）设计测试用例，达到节点覆盖标准。</a:t>
            </a:r>
            <a:br>
              <a:rPr lang="zh-CN" altLang="en-US" sz="2400" dirty="0"/>
            </a:br>
            <a:r>
              <a:rPr lang="zh-CN" altLang="en-US" sz="2400" dirty="0"/>
              <a:t>（</a:t>
            </a:r>
            <a:r>
              <a:rPr lang="en-US" altLang="zh-CN" sz="2400" dirty="0"/>
              <a:t>5</a:t>
            </a:r>
            <a:r>
              <a:rPr lang="zh-CN" altLang="en-US" sz="2400" dirty="0"/>
              <a:t>）设计测试用例，进行基本路径测试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48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0152" y="359921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程序流程图</a:t>
            </a:r>
            <a:endParaRPr lang="zh-CN" altLang="en-US" sz="2400" b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268465"/>
              </p:ext>
            </p:extLst>
          </p:nvPr>
        </p:nvGraphicFramePr>
        <p:xfrm>
          <a:off x="4211960" y="908720"/>
          <a:ext cx="4191000" cy="523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Visio" r:id="rId3" imgW="4193274" imgH="5237190" progId="Visio.Drawing.11">
                  <p:embed/>
                </p:oleObj>
              </mc:Choice>
              <mc:Fallback>
                <p:oleObj name="Visio" r:id="rId3" imgW="4193274" imgH="523719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908720"/>
                        <a:ext cx="4191000" cy="523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1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07504" y="1628800"/>
            <a:ext cx="4047120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729351" y="359921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程序</a:t>
            </a:r>
            <a:endParaRPr lang="zh-CN" altLang="en-US" sz="2400" b="1" dirty="0"/>
          </a:p>
        </p:txBody>
      </p:sp>
      <p:sp>
        <p:nvSpPr>
          <p:cNvPr id="10" name="右箭头 9"/>
          <p:cNvSpPr/>
          <p:nvPr/>
        </p:nvSpPr>
        <p:spPr>
          <a:xfrm>
            <a:off x="3851920" y="476673"/>
            <a:ext cx="108012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85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827584" y="476672"/>
                <a:ext cx="7272808" cy="34865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altLang="zh-CN" sz="2000" b="1" kern="100" dirty="0">
                    <a:latin typeface="Calibri"/>
                    <a:cs typeface="Times New Roman"/>
                  </a:rPr>
                  <a:t>（</a:t>
                </a:r>
                <a:r>
                  <a:rPr lang="en-US" altLang="zh-CN" sz="2000" b="1" kern="100" dirty="0">
                    <a:latin typeface="Calibri"/>
                    <a:cs typeface="Times New Roman"/>
                  </a:rPr>
                  <a:t>1</a:t>
                </a:r>
                <a:r>
                  <a:rPr lang="zh-CN" altLang="zh-CN" sz="2000" b="1" kern="100" dirty="0">
                    <a:latin typeface="Calibri"/>
                    <a:cs typeface="Times New Roman"/>
                  </a:rPr>
                  <a:t>）分支覆盖就是设计若干个测试用例，运行被测程序，使得程序中每个判断的取真分支和取假分支至少经历一次。那么可以选路径</a:t>
                </a:r>
                <a:r>
                  <a:rPr lang="en-US" altLang="zh-CN" sz="2000" b="1" kern="100" dirty="0">
                    <a:latin typeface="Calibri"/>
                    <a:cs typeface="Times New Roman"/>
                  </a:rPr>
                  <a:t>L1(1-2-10)</a:t>
                </a:r>
                <a:r>
                  <a:rPr lang="zh-CN" altLang="zh-CN" sz="2000" b="1" kern="100" dirty="0">
                    <a:latin typeface="Calibri"/>
                    <a:cs typeface="Times New Roman"/>
                  </a:rPr>
                  <a:t>、</a:t>
                </a:r>
                <a:r>
                  <a:rPr lang="en-US" altLang="zh-CN" sz="2000" b="1" kern="100" dirty="0">
                    <a:latin typeface="Calibri"/>
                    <a:cs typeface="Times New Roman"/>
                  </a:rPr>
                  <a:t>L2(1-3-4-6-8-10)</a:t>
                </a:r>
                <a:r>
                  <a:rPr lang="zh-CN" altLang="zh-CN" sz="2000" b="1" kern="100" dirty="0">
                    <a:latin typeface="Calibri"/>
                    <a:cs typeface="Times New Roman"/>
                  </a:rPr>
                  <a:t>、</a:t>
                </a:r>
                <a:r>
                  <a:rPr lang="en-US" altLang="zh-CN" sz="2000" b="1" kern="100" dirty="0">
                    <a:latin typeface="Calibri"/>
                    <a:cs typeface="Times New Roman"/>
                  </a:rPr>
                  <a:t>L3(1-3-5-6-9-10)</a:t>
                </a:r>
                <a:r>
                  <a:rPr lang="zh-CN" altLang="zh-CN" sz="2000" b="1" kern="100" dirty="0">
                    <a:latin typeface="Calibri"/>
                    <a:cs typeface="Times New Roman"/>
                  </a:rPr>
                  <a:t>，分别计算路径的逻辑判断条件取值：</a:t>
                </a: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2000" b="1" kern="100" dirty="0">
                    <a:latin typeface="Calibri"/>
                    <a:cs typeface="Times New Roman"/>
                  </a:rPr>
                  <a:t>L1(1-2-10)=y&gt;10</a:t>
                </a:r>
                <a:endParaRPr lang="zh-CN" altLang="zh-CN" sz="2000" b="1" kern="100" dirty="0">
                  <a:latin typeface="Calibri"/>
                  <a:cs typeface="Times New Roman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2000" b="1" kern="100" dirty="0">
                    <a:latin typeface="Calibri"/>
                    <a:cs typeface="Times New Roman"/>
                  </a:rPr>
                  <a:t>L2(1-3-4-6-8-10)=(y&lt;=10)and(x&lt;y)and(true)and(</a:t>
                </a:r>
                <a:r>
                  <a:rPr lang="en-US" altLang="zh-CN" sz="2000" b="1" kern="100" dirty="0" err="1">
                    <a:latin typeface="Calibri"/>
                    <a:cs typeface="Times New Roman"/>
                  </a:rPr>
                  <a:t>x+y</a:t>
                </a:r>
                <a:r>
                  <a:rPr lang="en-US" altLang="zh-CN" sz="2000" b="1" kern="100" dirty="0">
                    <a:latin typeface="Calibri"/>
                    <a:cs typeface="Times New Roman"/>
                  </a:rPr>
                  <a:t>=10</a:t>
                </a:r>
                <a:r>
                  <a:rPr lang="en-US" altLang="zh-CN" sz="2000" b="1" kern="100" dirty="0" smtClean="0">
                    <a:latin typeface="Calibri"/>
                    <a:cs typeface="Times New Roman"/>
                  </a:rPr>
                  <a:t>)</a:t>
                </a: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2000" b="1" kern="100" dirty="0">
                    <a:latin typeface="Calibri"/>
                    <a:cs typeface="Times New Roman"/>
                  </a:rPr>
                  <a:t>	</a:t>
                </a:r>
                <a:r>
                  <a:rPr lang="en-US" altLang="zh-CN" sz="2000" b="1" kern="100" dirty="0" smtClean="0">
                    <a:latin typeface="Calibri"/>
                    <a:cs typeface="Times New Roman"/>
                  </a:rPr>
                  <a:t>	=(</a:t>
                </a:r>
                <a:r>
                  <a:rPr lang="en-US" altLang="zh-CN" sz="2000" b="1" kern="100" dirty="0">
                    <a:latin typeface="Calibri"/>
                    <a:cs typeface="Times New Roman"/>
                  </a:rPr>
                  <a:t>x&lt;y&lt;=10)and(</a:t>
                </a:r>
                <a:r>
                  <a:rPr lang="en-US" altLang="zh-CN" sz="2000" b="1" kern="100" dirty="0" err="1">
                    <a:latin typeface="Calibri"/>
                    <a:cs typeface="Times New Roman"/>
                  </a:rPr>
                  <a:t>x+y</a:t>
                </a:r>
                <a:r>
                  <a:rPr lang="en-US" altLang="zh-CN" sz="2000" b="1" kern="100" dirty="0">
                    <a:latin typeface="Calibri"/>
                    <a:cs typeface="Times New Roman"/>
                  </a:rPr>
                  <a:t>=10)</a:t>
                </a:r>
                <a:endParaRPr lang="zh-CN" altLang="zh-CN" sz="2000" b="1" kern="100" dirty="0">
                  <a:latin typeface="Calibri"/>
                  <a:cs typeface="Times New Roman"/>
                </a:endParaRPr>
              </a:p>
              <a:p>
                <a:pPr algn="just">
                  <a:spcAft>
                    <a:spcPts val="0"/>
                  </a:spcAft>
                  <a:tabLst>
                    <a:tab pos="2970530" algn="l"/>
                  </a:tabLst>
                </a:pPr>
                <a:r>
                  <a:rPr lang="en-US" altLang="zh-CN" sz="2000" b="1" kern="100" dirty="0">
                    <a:latin typeface="Calibri"/>
                    <a:cs typeface="Times New Roman"/>
                  </a:rPr>
                  <a:t>L3(1-3-5-6-9-10)=(y&lt;=10)and(x&gt;=y)and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zh-CN" sz="2000" b="1" i="1" kern="100">
                            <a:effectLst/>
                            <a:latin typeface="Cambria Math" panose="02040503050406030204" pitchFamily="18" charset="0"/>
                            <a:ea typeface="Cambria Math"/>
                            <a:cs typeface="Times New Roman"/>
                          </a:rPr>
                        </m:ctrlPr>
                      </m:accPr>
                      <m:e>
                        <m:r>
                          <a:rPr lang="en-US" altLang="zh-CN" sz="2000" b="1" kern="100">
                            <a:latin typeface="Cambria Math"/>
                            <a:cs typeface="Times New Roman"/>
                          </a:rPr>
                          <m:t>(</m:t>
                        </m:r>
                        <m:r>
                          <a:rPr lang="en-US" altLang="zh-CN" sz="2000" b="1" i="1" kern="100">
                            <a:latin typeface="Cambria Math"/>
                            <a:cs typeface="Times New Roman"/>
                          </a:rPr>
                          <m:t>𝐟𝐚𝐥𝐬𝐞</m:t>
                        </m:r>
                        <m:r>
                          <a:rPr lang="en-US" altLang="zh-CN" sz="2000" b="1" kern="100">
                            <a:latin typeface="Cambria Math"/>
                            <a:cs typeface="Times New Roman"/>
                          </a:rPr>
                          <m:t>)</m:t>
                        </m:r>
                        <m:r>
                          <a:rPr lang="en-US" altLang="zh-CN" sz="2000" b="1" i="1" kern="100">
                            <a:latin typeface="Cambria Math"/>
                            <a:cs typeface="Times New Roman"/>
                          </a:rPr>
                          <m:t>𝐚𝐧𝐝</m:t>
                        </m:r>
                        <m:r>
                          <a:rPr lang="en-US" altLang="zh-CN" sz="2000" b="1" kern="100">
                            <a:latin typeface="Cambria Math"/>
                            <a:cs typeface="Times New Roman"/>
                          </a:rPr>
                          <m:t>(</m:t>
                        </m:r>
                        <m:r>
                          <a:rPr lang="en-US" altLang="zh-CN" sz="2000" b="1" i="1" kern="100">
                            <a:latin typeface="Cambria Math"/>
                            <a:cs typeface="Times New Roman"/>
                          </a:rPr>
                          <m:t>𝐱</m:t>
                        </m:r>
                        <m:r>
                          <a:rPr lang="en-US" altLang="zh-CN" sz="2000" b="1" kern="100">
                            <a:latin typeface="Cambria Math"/>
                            <a:cs typeface="Times New Roman"/>
                          </a:rPr>
                          <m:t>+</m:t>
                        </m:r>
                        <m:r>
                          <a:rPr lang="en-US" altLang="zh-CN" sz="2000" b="1" i="1" kern="100">
                            <a:latin typeface="Cambria Math"/>
                            <a:cs typeface="Times New Roman"/>
                          </a:rPr>
                          <m:t>𝐲</m:t>
                        </m:r>
                        <m:r>
                          <a:rPr lang="en-US" altLang="zh-CN" sz="2000" b="1" kern="100">
                            <a:latin typeface="Cambria Math"/>
                            <a:cs typeface="Times New Roman"/>
                          </a:rPr>
                          <m:t>=</m:t>
                        </m:r>
                        <m:r>
                          <a:rPr lang="en-US" altLang="zh-CN" sz="2000" b="1" i="1" kern="100">
                            <a:latin typeface="Cambria Math"/>
                            <a:cs typeface="Times New Roman"/>
                          </a:rPr>
                          <m:t>𝟏𝟎</m:t>
                        </m:r>
                        <m:r>
                          <a:rPr lang="en-US" altLang="zh-CN" sz="2000" b="1" kern="100">
                            <a:latin typeface="Cambria Math"/>
                            <a:cs typeface="Times New Roman"/>
                          </a:rPr>
                          <m:t>)</m:t>
                        </m:r>
                      </m:e>
                    </m:acc>
                  </m:oMath>
                </a14:m>
                <a:endParaRPr lang="zh-CN" altLang="zh-CN" sz="2000" b="1" kern="100" dirty="0">
                  <a:latin typeface="Calibri"/>
                  <a:cs typeface="Times New Roman"/>
                </a:endParaRPr>
              </a:p>
              <a:p>
                <a:pPr algn="just">
                  <a:spcAft>
                    <a:spcPts val="0"/>
                  </a:spcAft>
                  <a:tabLst>
                    <a:tab pos="2970530" algn="l"/>
                  </a:tabLst>
                </a:pPr>
                <a:r>
                  <a:rPr lang="en-US" altLang="zh-CN" sz="2000" b="1" kern="100" dirty="0">
                    <a:latin typeface="Calibri"/>
                    <a:cs typeface="Times New Roman"/>
                  </a:rPr>
                  <a:t>  </a:t>
                </a:r>
                <a:r>
                  <a:rPr lang="en-US" altLang="zh-CN" sz="2000" b="1" kern="100" dirty="0" smtClean="0">
                    <a:latin typeface="Calibri"/>
                    <a:cs typeface="Times New Roman"/>
                  </a:rPr>
                  <a:t>                             =(</a:t>
                </a:r>
                <a:r>
                  <a:rPr lang="en-US" altLang="zh-CN" sz="2000" b="1" kern="100" dirty="0">
                    <a:latin typeface="Calibri"/>
                    <a:cs typeface="Times New Roman"/>
                  </a:rPr>
                  <a:t>y&lt;=10)and(x&gt;=</a:t>
                </a:r>
                <a:r>
                  <a:rPr lang="en-US" altLang="zh-CN" sz="2000" b="1" kern="100" dirty="0" smtClean="0">
                    <a:latin typeface="Calibri"/>
                    <a:cs typeface="Times New Roman"/>
                  </a:rPr>
                  <a:t>y)and(true)</a:t>
                </a:r>
                <a:endParaRPr lang="zh-CN" altLang="zh-CN" sz="2000" b="1" kern="100" dirty="0">
                  <a:latin typeface="Calibri"/>
                  <a:cs typeface="Times New Roman"/>
                </a:endParaRPr>
              </a:p>
              <a:p>
                <a:pPr algn="just">
                  <a:spcAft>
                    <a:spcPts val="0"/>
                  </a:spcAft>
                  <a:tabLst>
                    <a:tab pos="2970530" algn="l"/>
                  </a:tabLst>
                </a:pPr>
                <a:endParaRPr lang="en-US" altLang="zh-CN" sz="2000" b="1" kern="100" dirty="0">
                  <a:latin typeface="Calibri"/>
                  <a:cs typeface="Times New Roman"/>
                </a:endParaRPr>
              </a:p>
              <a:p>
                <a:pPr algn="just">
                  <a:spcAft>
                    <a:spcPts val="0"/>
                  </a:spcAft>
                  <a:tabLst>
                    <a:tab pos="2970530" algn="l"/>
                  </a:tabLst>
                </a:pPr>
                <a:r>
                  <a:rPr lang="zh-CN" altLang="zh-CN" sz="2000" b="1" kern="100" dirty="0" smtClean="0">
                    <a:latin typeface="Calibri"/>
                    <a:cs typeface="Times New Roman"/>
                  </a:rPr>
                  <a:t>故</a:t>
                </a:r>
                <a:r>
                  <a:rPr lang="zh-CN" altLang="zh-CN" sz="2000" b="1" kern="100" dirty="0">
                    <a:latin typeface="Calibri"/>
                    <a:cs typeface="Times New Roman"/>
                  </a:rPr>
                  <a:t>可设计测试用例</a:t>
                </a: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76672"/>
                <a:ext cx="7272808" cy="3486595"/>
              </a:xfrm>
              <a:prstGeom prst="rect">
                <a:avLst/>
              </a:prstGeom>
              <a:blipFill>
                <a:blip r:embed="rId2"/>
                <a:stretch>
                  <a:fillRect l="-922" t="-1399" r="-838" b="-15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293096"/>
            <a:ext cx="7992888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092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68932" y="332656"/>
            <a:ext cx="756084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2970530" algn="l"/>
              </a:tabLst>
            </a:pPr>
            <a:r>
              <a:rPr lang="zh-CN" altLang="zh-CN" sz="2000" b="1" kern="100" dirty="0">
                <a:latin typeface="Calibri"/>
                <a:cs typeface="Times New Roman"/>
              </a:rPr>
              <a:t>（</a:t>
            </a:r>
            <a:r>
              <a:rPr lang="en-US" altLang="zh-CN" sz="2000" b="1" kern="100" dirty="0">
                <a:latin typeface="Calibri"/>
                <a:cs typeface="Times New Roman"/>
              </a:rPr>
              <a:t>2</a:t>
            </a:r>
            <a:r>
              <a:rPr lang="zh-CN" altLang="zh-CN" sz="2000" b="1" kern="100" dirty="0">
                <a:latin typeface="Calibri"/>
                <a:cs typeface="Times New Roman"/>
              </a:rPr>
              <a:t>）将所有条件编号：</a:t>
            </a:r>
          </a:p>
          <a:p>
            <a:pPr marL="342900" lvl="0" indent="-342900" algn="just">
              <a:spcAft>
                <a:spcPts val="0"/>
              </a:spcAft>
              <a:buFont typeface="Wingdings"/>
              <a:buChar char=""/>
              <a:tabLst>
                <a:tab pos="2970530" algn="l"/>
              </a:tabLst>
            </a:pPr>
            <a:r>
              <a:rPr lang="zh-CN" altLang="zh-CN" sz="2000" b="1" kern="100" dirty="0">
                <a:latin typeface="Calibri"/>
                <a:cs typeface="Times New Roman"/>
              </a:rPr>
              <a:t>对条件</a:t>
            </a:r>
            <a:r>
              <a:rPr lang="en-US" altLang="zh-CN" sz="2000" b="1" kern="100" dirty="0">
                <a:latin typeface="Calibri"/>
                <a:cs typeface="Times New Roman"/>
              </a:rPr>
              <a:t>y&gt;10</a:t>
            </a:r>
            <a:r>
              <a:rPr lang="zh-CN" altLang="zh-CN" sz="2000" b="1" kern="100" dirty="0">
                <a:latin typeface="Calibri"/>
                <a:cs typeface="Times New Roman"/>
              </a:rPr>
              <a:t>取真记为</a:t>
            </a:r>
            <a:r>
              <a:rPr lang="en-US" altLang="zh-CN" sz="2000" b="1" kern="100" dirty="0">
                <a:latin typeface="Calibri"/>
                <a:cs typeface="Times New Roman"/>
              </a:rPr>
              <a:t>T1</a:t>
            </a:r>
            <a:r>
              <a:rPr lang="zh-CN" altLang="zh-CN" sz="2000" b="1" kern="100" dirty="0">
                <a:latin typeface="Calibri"/>
                <a:cs typeface="Times New Roman"/>
              </a:rPr>
              <a:t>，取假记为</a:t>
            </a:r>
            <a:r>
              <a:rPr lang="en-US" altLang="zh-CN" sz="2000" b="1" kern="100" dirty="0">
                <a:latin typeface="Calibri"/>
                <a:cs typeface="Times New Roman"/>
              </a:rPr>
              <a:t>F1</a:t>
            </a:r>
            <a:r>
              <a:rPr lang="zh-CN" altLang="zh-CN" sz="2000" b="1" kern="100" dirty="0">
                <a:latin typeface="Calibri"/>
                <a:cs typeface="Times New Roman"/>
              </a:rPr>
              <a:t>；</a:t>
            </a:r>
          </a:p>
          <a:p>
            <a:pPr marL="342900" lvl="0" indent="-342900" algn="just">
              <a:spcAft>
                <a:spcPts val="0"/>
              </a:spcAft>
              <a:buFont typeface="Wingdings"/>
              <a:buChar char=""/>
              <a:tabLst>
                <a:tab pos="2970530" algn="l"/>
              </a:tabLst>
            </a:pPr>
            <a:r>
              <a:rPr lang="zh-CN" altLang="zh-CN" sz="2000" b="1" kern="100" dirty="0">
                <a:latin typeface="Calibri"/>
                <a:cs typeface="Times New Roman"/>
              </a:rPr>
              <a:t>对条件</a:t>
            </a:r>
            <a:r>
              <a:rPr lang="en-US" altLang="zh-CN" sz="2000" b="1" kern="100" dirty="0">
                <a:latin typeface="Calibri"/>
                <a:cs typeface="Times New Roman"/>
              </a:rPr>
              <a:t>x&lt;y</a:t>
            </a:r>
            <a:r>
              <a:rPr lang="zh-CN" altLang="zh-CN" sz="2000" b="1" kern="100" dirty="0">
                <a:latin typeface="Calibri"/>
                <a:cs typeface="Times New Roman"/>
              </a:rPr>
              <a:t>取真记为</a:t>
            </a:r>
            <a:r>
              <a:rPr lang="en-US" altLang="zh-CN" sz="2000" b="1" kern="100" dirty="0">
                <a:latin typeface="Calibri"/>
                <a:cs typeface="Times New Roman"/>
              </a:rPr>
              <a:t>T2</a:t>
            </a:r>
            <a:r>
              <a:rPr lang="zh-CN" altLang="zh-CN" sz="2000" b="1" kern="100" dirty="0">
                <a:latin typeface="Calibri"/>
                <a:cs typeface="Times New Roman"/>
              </a:rPr>
              <a:t>，取假记为</a:t>
            </a:r>
            <a:r>
              <a:rPr lang="en-US" altLang="zh-CN" sz="2000" b="1" kern="100" dirty="0">
                <a:latin typeface="Calibri"/>
                <a:cs typeface="Times New Roman"/>
              </a:rPr>
              <a:t>F2</a:t>
            </a:r>
            <a:r>
              <a:rPr lang="zh-CN" altLang="zh-CN" sz="2000" b="1" kern="100" dirty="0">
                <a:latin typeface="Calibri"/>
                <a:cs typeface="Times New Roman"/>
              </a:rPr>
              <a:t>；</a:t>
            </a:r>
          </a:p>
          <a:p>
            <a:pPr marL="342900" lvl="0" indent="-342900" algn="just">
              <a:spcAft>
                <a:spcPts val="0"/>
              </a:spcAft>
              <a:buFont typeface="Wingdings"/>
              <a:buChar char=""/>
              <a:tabLst>
                <a:tab pos="2970530" algn="l"/>
              </a:tabLst>
            </a:pPr>
            <a:r>
              <a:rPr lang="zh-CN" altLang="zh-CN" sz="2000" b="1" kern="100" dirty="0">
                <a:latin typeface="Calibri"/>
                <a:cs typeface="Times New Roman"/>
              </a:rPr>
              <a:t>对条件</a:t>
            </a:r>
            <a:r>
              <a:rPr lang="en-US" altLang="zh-CN" sz="2000" b="1" kern="100" dirty="0">
                <a:latin typeface="Calibri"/>
                <a:cs typeface="Times New Roman"/>
              </a:rPr>
              <a:t>z</a:t>
            </a:r>
            <a:r>
              <a:rPr lang="zh-CN" altLang="zh-CN" sz="2000" b="1" kern="100" dirty="0">
                <a:latin typeface="Calibri"/>
                <a:cs typeface="Times New Roman"/>
              </a:rPr>
              <a:t>取真记为</a:t>
            </a:r>
            <a:r>
              <a:rPr lang="en-US" altLang="zh-CN" sz="2000" b="1" kern="100" dirty="0">
                <a:latin typeface="Calibri"/>
                <a:cs typeface="Times New Roman"/>
              </a:rPr>
              <a:t>T3</a:t>
            </a:r>
            <a:r>
              <a:rPr lang="zh-CN" altLang="zh-CN" sz="2000" b="1" kern="100" dirty="0">
                <a:latin typeface="Calibri"/>
                <a:cs typeface="Times New Roman"/>
              </a:rPr>
              <a:t>，取假记为</a:t>
            </a:r>
            <a:r>
              <a:rPr lang="en-US" altLang="zh-CN" sz="2000" b="1" kern="100" dirty="0">
                <a:latin typeface="Calibri"/>
                <a:cs typeface="Times New Roman"/>
              </a:rPr>
              <a:t>F3</a:t>
            </a:r>
            <a:r>
              <a:rPr lang="zh-CN" altLang="zh-CN" sz="2000" b="1" kern="100" dirty="0">
                <a:latin typeface="Calibri"/>
                <a:cs typeface="Times New Roman"/>
              </a:rPr>
              <a:t>；</a:t>
            </a:r>
          </a:p>
          <a:p>
            <a:pPr marL="342900" lvl="0" indent="-342900" algn="just">
              <a:spcAft>
                <a:spcPts val="0"/>
              </a:spcAft>
              <a:buFont typeface="Wingdings"/>
              <a:buChar char=""/>
              <a:tabLst>
                <a:tab pos="2970530" algn="l"/>
              </a:tabLst>
            </a:pPr>
            <a:r>
              <a:rPr lang="zh-CN" altLang="zh-CN" sz="2000" b="1" kern="100" dirty="0">
                <a:latin typeface="Calibri"/>
                <a:cs typeface="Times New Roman"/>
              </a:rPr>
              <a:t>对条件</a:t>
            </a:r>
            <a:r>
              <a:rPr lang="en-US" altLang="zh-CN" sz="2000" b="1" kern="100" dirty="0" err="1">
                <a:latin typeface="Calibri"/>
                <a:cs typeface="Times New Roman"/>
              </a:rPr>
              <a:t>x+y</a:t>
            </a:r>
            <a:r>
              <a:rPr lang="en-US" altLang="zh-CN" sz="2000" b="1" kern="100" dirty="0">
                <a:latin typeface="Calibri"/>
                <a:cs typeface="Times New Roman"/>
              </a:rPr>
              <a:t>=10</a:t>
            </a:r>
            <a:r>
              <a:rPr lang="zh-CN" altLang="zh-CN" sz="2000" b="1" kern="100" dirty="0">
                <a:latin typeface="Calibri"/>
                <a:cs typeface="Times New Roman"/>
              </a:rPr>
              <a:t>取真记为</a:t>
            </a:r>
            <a:r>
              <a:rPr lang="en-US" altLang="zh-CN" sz="2000" b="1" kern="100" dirty="0">
                <a:latin typeface="Calibri"/>
                <a:cs typeface="Times New Roman"/>
              </a:rPr>
              <a:t>T4</a:t>
            </a:r>
            <a:r>
              <a:rPr lang="zh-CN" altLang="zh-CN" sz="2000" b="1" kern="100" dirty="0">
                <a:latin typeface="Calibri"/>
                <a:cs typeface="Times New Roman"/>
              </a:rPr>
              <a:t>，取假记为</a:t>
            </a:r>
            <a:r>
              <a:rPr lang="en-US" altLang="zh-CN" sz="2000" b="1" kern="100" dirty="0">
                <a:latin typeface="Calibri"/>
                <a:cs typeface="Times New Roman"/>
              </a:rPr>
              <a:t>F4</a:t>
            </a:r>
            <a:r>
              <a:rPr lang="zh-CN" altLang="zh-CN" sz="2000" b="1" kern="100" dirty="0" smtClean="0">
                <a:latin typeface="Calibri"/>
                <a:cs typeface="Times New Roman"/>
              </a:rPr>
              <a:t>。</a:t>
            </a:r>
            <a:endParaRPr lang="en-US" altLang="zh-CN" sz="2000" b="1" kern="100" dirty="0" smtClean="0">
              <a:latin typeface="Calibri"/>
              <a:cs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Wingdings"/>
              <a:buChar char=""/>
              <a:tabLst>
                <a:tab pos="2970530" algn="l"/>
              </a:tabLst>
            </a:pPr>
            <a:endParaRPr lang="zh-CN" altLang="zh-CN" sz="2000" b="1" kern="100" dirty="0">
              <a:latin typeface="Calibri"/>
              <a:cs typeface="Times New Roman"/>
            </a:endParaRPr>
          </a:p>
          <a:p>
            <a:pPr algn="just">
              <a:spcAft>
                <a:spcPts val="0"/>
              </a:spcAft>
              <a:tabLst>
                <a:tab pos="2970530" algn="l"/>
              </a:tabLst>
            </a:pPr>
            <a:r>
              <a:rPr lang="zh-CN" altLang="zh-CN" sz="2000" b="1" kern="100" dirty="0">
                <a:latin typeface="Calibri"/>
                <a:cs typeface="Times New Roman"/>
              </a:rPr>
              <a:t>第三个判断包含两个条件，所以可取四种组合：</a:t>
            </a:r>
            <a:r>
              <a:rPr lang="en-US" altLang="zh-CN" sz="2000" b="1" kern="100" dirty="0">
                <a:latin typeface="Calibri"/>
                <a:cs typeface="Times New Roman"/>
              </a:rPr>
              <a:t>T1T2T3T4</a:t>
            </a:r>
            <a:r>
              <a:rPr lang="zh-CN" altLang="zh-CN" sz="2000" b="1" kern="100" dirty="0">
                <a:latin typeface="Calibri"/>
                <a:cs typeface="Times New Roman"/>
              </a:rPr>
              <a:t>，</a:t>
            </a:r>
            <a:r>
              <a:rPr lang="en-US" altLang="zh-CN" sz="2000" b="1" kern="100" dirty="0">
                <a:latin typeface="Calibri"/>
                <a:cs typeface="Times New Roman"/>
              </a:rPr>
              <a:t>F1T2T3F4</a:t>
            </a:r>
            <a:r>
              <a:rPr lang="zh-CN" altLang="zh-CN" sz="2000" b="1" kern="100" dirty="0">
                <a:latin typeface="Calibri"/>
                <a:cs typeface="Times New Roman"/>
              </a:rPr>
              <a:t>，</a:t>
            </a:r>
            <a:r>
              <a:rPr lang="en-US" altLang="zh-CN" sz="2000" b="1" kern="100" dirty="0">
                <a:latin typeface="Calibri"/>
                <a:cs typeface="Times New Roman"/>
              </a:rPr>
              <a:t>F1F2F3T4</a:t>
            </a:r>
            <a:r>
              <a:rPr lang="zh-CN" altLang="zh-CN" sz="2000" b="1" kern="100" dirty="0">
                <a:latin typeface="Calibri"/>
                <a:cs typeface="Times New Roman"/>
              </a:rPr>
              <a:t>，</a:t>
            </a:r>
            <a:r>
              <a:rPr lang="en-US" altLang="zh-CN" sz="2000" b="1" kern="100" dirty="0">
                <a:latin typeface="Calibri"/>
                <a:cs typeface="Times New Roman"/>
              </a:rPr>
              <a:t>F1F2F3F4</a:t>
            </a:r>
            <a:r>
              <a:rPr lang="zh-CN" altLang="zh-CN" sz="2000" b="1" kern="100" dirty="0">
                <a:latin typeface="Calibri"/>
                <a:cs typeface="Times New Roman"/>
              </a:rPr>
              <a:t>。</a:t>
            </a:r>
          </a:p>
          <a:p>
            <a:pPr algn="just">
              <a:spcAft>
                <a:spcPts val="0"/>
              </a:spcAft>
              <a:tabLst>
                <a:tab pos="2970530" algn="l"/>
              </a:tabLst>
            </a:pPr>
            <a:r>
              <a:rPr lang="en-US" altLang="zh-CN" sz="2000" b="1" kern="100" dirty="0">
                <a:latin typeface="Calibri"/>
                <a:cs typeface="Times New Roman"/>
              </a:rPr>
              <a:t>T1T2T3T4=(y&gt;10)and(x&lt;y)and(</a:t>
            </a:r>
            <a:r>
              <a:rPr lang="en-US" altLang="zh-CN" sz="2000" b="1" kern="100" dirty="0" err="1">
                <a:latin typeface="Calibri"/>
                <a:cs typeface="Times New Roman"/>
              </a:rPr>
              <a:t>x+y</a:t>
            </a:r>
            <a:r>
              <a:rPr lang="en-US" altLang="zh-CN" sz="2000" b="1" kern="100" dirty="0">
                <a:latin typeface="Calibri"/>
                <a:cs typeface="Times New Roman"/>
              </a:rPr>
              <a:t>=10)</a:t>
            </a:r>
            <a:endParaRPr lang="zh-CN" altLang="zh-CN" sz="2000" b="1" kern="100" dirty="0">
              <a:latin typeface="Calibri"/>
              <a:cs typeface="Times New Roman"/>
            </a:endParaRPr>
          </a:p>
          <a:p>
            <a:pPr algn="just">
              <a:spcAft>
                <a:spcPts val="0"/>
              </a:spcAft>
              <a:tabLst>
                <a:tab pos="2970530" algn="l"/>
              </a:tabLst>
            </a:pPr>
            <a:r>
              <a:rPr lang="en-US" altLang="zh-CN" sz="2000" b="1" kern="100" dirty="0">
                <a:latin typeface="Calibri"/>
                <a:cs typeface="Times New Roman"/>
              </a:rPr>
              <a:t>F1T2T3F4=(y&lt;=10)and(x&lt;y)and(</a:t>
            </a:r>
            <a:r>
              <a:rPr lang="en-US" altLang="zh-CN" sz="2000" b="1" kern="100" dirty="0" err="1">
                <a:latin typeface="Calibri"/>
                <a:cs typeface="Times New Roman"/>
              </a:rPr>
              <a:t>x+y</a:t>
            </a:r>
            <a:r>
              <a:rPr lang="en-US" altLang="zh-CN" sz="2000" b="1" kern="100" dirty="0">
                <a:latin typeface="Calibri"/>
                <a:cs typeface="Times New Roman"/>
              </a:rPr>
              <a:t>&lt;&gt;10)</a:t>
            </a:r>
            <a:endParaRPr lang="zh-CN" altLang="zh-CN" sz="2000" b="1" kern="100" dirty="0">
              <a:latin typeface="Calibri"/>
              <a:cs typeface="Times New Roman"/>
            </a:endParaRPr>
          </a:p>
          <a:p>
            <a:pPr algn="just">
              <a:spcAft>
                <a:spcPts val="0"/>
              </a:spcAft>
              <a:tabLst>
                <a:tab pos="2970530" algn="l"/>
              </a:tabLst>
            </a:pPr>
            <a:r>
              <a:rPr lang="en-US" altLang="zh-CN" sz="2000" b="1" kern="100" dirty="0">
                <a:latin typeface="Calibri"/>
                <a:cs typeface="Times New Roman"/>
              </a:rPr>
              <a:t>F1F2F3T4=(y&lt;=10)and(x&gt;=y)and(</a:t>
            </a:r>
            <a:r>
              <a:rPr lang="en-US" altLang="zh-CN" sz="2000" b="1" kern="100" dirty="0" err="1">
                <a:latin typeface="Calibri"/>
                <a:cs typeface="Times New Roman"/>
              </a:rPr>
              <a:t>x+y</a:t>
            </a:r>
            <a:r>
              <a:rPr lang="en-US" altLang="zh-CN" sz="2000" b="1" kern="100" dirty="0">
                <a:latin typeface="Calibri"/>
                <a:cs typeface="Times New Roman"/>
              </a:rPr>
              <a:t>=10)</a:t>
            </a:r>
            <a:endParaRPr lang="zh-CN" altLang="zh-CN" sz="2000" b="1" kern="100" dirty="0">
              <a:latin typeface="Calibri"/>
              <a:cs typeface="Times New Roman"/>
            </a:endParaRPr>
          </a:p>
          <a:p>
            <a:pPr algn="just">
              <a:spcAft>
                <a:spcPts val="0"/>
              </a:spcAft>
              <a:tabLst>
                <a:tab pos="2970530" algn="l"/>
              </a:tabLst>
            </a:pPr>
            <a:r>
              <a:rPr lang="en-US" altLang="zh-CN" sz="2000" b="1" kern="100" dirty="0">
                <a:latin typeface="Calibri"/>
                <a:cs typeface="Times New Roman"/>
              </a:rPr>
              <a:t>F1F2F3F4=(y&lt;=10)and(x&gt;=y)and(</a:t>
            </a:r>
            <a:r>
              <a:rPr lang="en-US" altLang="zh-CN" sz="2000" b="1" kern="100" dirty="0" err="1">
                <a:latin typeface="Calibri"/>
                <a:cs typeface="Times New Roman"/>
              </a:rPr>
              <a:t>x+y</a:t>
            </a:r>
            <a:r>
              <a:rPr lang="en-US" altLang="zh-CN" sz="2000" b="1" kern="100" dirty="0">
                <a:latin typeface="Calibri"/>
                <a:cs typeface="Times New Roman"/>
              </a:rPr>
              <a:t>&lt;&gt;10</a:t>
            </a:r>
            <a:r>
              <a:rPr lang="en-US" altLang="zh-CN" sz="2000" b="1" kern="100" dirty="0" smtClean="0">
                <a:latin typeface="Calibri"/>
                <a:cs typeface="Times New Roman"/>
              </a:rPr>
              <a:t>)</a:t>
            </a:r>
          </a:p>
          <a:p>
            <a:pPr algn="just">
              <a:spcAft>
                <a:spcPts val="0"/>
              </a:spcAft>
              <a:tabLst>
                <a:tab pos="2970530" algn="l"/>
              </a:tabLst>
            </a:pPr>
            <a:endParaRPr lang="zh-CN" altLang="zh-CN" sz="2000" b="1" kern="100" dirty="0">
              <a:latin typeface="Calibri"/>
              <a:cs typeface="Times New Roman"/>
            </a:endParaRPr>
          </a:p>
          <a:p>
            <a:pPr algn="just">
              <a:spcAft>
                <a:spcPts val="0"/>
              </a:spcAft>
              <a:tabLst>
                <a:tab pos="2970530" algn="l"/>
              </a:tabLst>
            </a:pPr>
            <a:r>
              <a:rPr lang="zh-CN" altLang="zh-CN" sz="2000" b="1" kern="100" dirty="0">
                <a:latin typeface="Calibri"/>
                <a:cs typeface="Times New Roman"/>
              </a:rPr>
              <a:t>故可设计测试用例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661"/>
          <a:stretch/>
        </p:blipFill>
        <p:spPr bwMode="auto">
          <a:xfrm>
            <a:off x="768932" y="4725144"/>
            <a:ext cx="7686445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253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5576" y="332656"/>
            <a:ext cx="2403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 dirty="0"/>
              <a:t>（</a:t>
            </a:r>
            <a:r>
              <a:rPr lang="en-US" altLang="zh-CN" sz="2000" b="1" dirty="0"/>
              <a:t>3</a:t>
            </a:r>
            <a:r>
              <a:rPr lang="zh-CN" altLang="zh-CN" sz="2000" b="1" dirty="0"/>
              <a:t>）</a:t>
            </a:r>
            <a:r>
              <a:rPr lang="en-US" altLang="zh-CN" sz="2000" b="1" dirty="0"/>
              <a:t>CFG</a:t>
            </a:r>
            <a:r>
              <a:rPr lang="zh-CN" altLang="zh-CN" sz="2000" b="1" dirty="0"/>
              <a:t>图如下：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7749704"/>
              </p:ext>
            </p:extLst>
          </p:nvPr>
        </p:nvGraphicFramePr>
        <p:xfrm>
          <a:off x="2339752" y="836712"/>
          <a:ext cx="4733925" cy="570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Visio" r:id="rId3" imgW="4734938" imgH="5705295" progId="Visio.Drawing.11">
                  <p:embed/>
                </p:oleObj>
              </mc:Choice>
              <mc:Fallback>
                <p:oleObj name="Visio" r:id="rId3" imgW="4734938" imgH="570529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836712"/>
                        <a:ext cx="4733925" cy="570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043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99592" y="548680"/>
            <a:ext cx="727280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2970530" algn="l"/>
              </a:tabLst>
            </a:pPr>
            <a:r>
              <a:rPr lang="zh-CN" altLang="zh-CN" sz="2400" b="1" kern="100" dirty="0">
                <a:latin typeface="Calibri"/>
                <a:cs typeface="Times New Roman"/>
              </a:rPr>
              <a:t>（</a:t>
            </a:r>
            <a:r>
              <a:rPr lang="en-US" altLang="zh-CN" sz="2400" b="1" kern="100" dirty="0">
                <a:latin typeface="Calibri"/>
                <a:cs typeface="Times New Roman"/>
              </a:rPr>
              <a:t>4</a:t>
            </a:r>
            <a:r>
              <a:rPr lang="zh-CN" altLang="zh-CN" sz="2400" b="1" kern="100" dirty="0">
                <a:latin typeface="Calibri"/>
                <a:cs typeface="Times New Roman"/>
              </a:rPr>
              <a:t>）节点覆盖与语句覆盖等价，在该例中又与分支覆盖等价，故可用（</a:t>
            </a:r>
            <a:r>
              <a:rPr lang="en-US" altLang="zh-CN" sz="2400" b="1" kern="100" dirty="0">
                <a:latin typeface="Calibri"/>
                <a:cs typeface="Times New Roman"/>
              </a:rPr>
              <a:t>1</a:t>
            </a:r>
            <a:r>
              <a:rPr lang="zh-CN" altLang="zh-CN" sz="2400" b="1" kern="100" dirty="0">
                <a:latin typeface="Calibri"/>
                <a:cs typeface="Times New Roman"/>
              </a:rPr>
              <a:t>）中测试用例。</a:t>
            </a:r>
          </a:p>
          <a:p>
            <a:pPr algn="just">
              <a:spcAft>
                <a:spcPts val="0"/>
              </a:spcAft>
              <a:tabLst>
                <a:tab pos="2970530" algn="l"/>
              </a:tabLst>
            </a:pPr>
            <a:r>
              <a:rPr lang="zh-CN" altLang="zh-CN" sz="2400" b="1" kern="100" dirty="0">
                <a:latin typeface="Calibri"/>
                <a:cs typeface="Times New Roman"/>
              </a:rPr>
              <a:t>（</a:t>
            </a:r>
            <a:r>
              <a:rPr lang="en-US" altLang="zh-CN" sz="2400" b="1" kern="100" dirty="0">
                <a:latin typeface="Calibri"/>
                <a:cs typeface="Times New Roman"/>
              </a:rPr>
              <a:t>5</a:t>
            </a:r>
            <a:r>
              <a:rPr lang="zh-CN" altLang="zh-CN" sz="2400" b="1" kern="100" dirty="0">
                <a:latin typeface="Calibri"/>
                <a:cs typeface="Times New Roman"/>
              </a:rPr>
              <a:t>）首先算环路复杂度</a:t>
            </a:r>
            <a:r>
              <a:rPr lang="en-US" altLang="zh-CN" sz="2400" b="1" kern="100" dirty="0">
                <a:latin typeface="Calibri"/>
                <a:cs typeface="Times New Roman"/>
              </a:rPr>
              <a:t>V(G)=P+1=5</a:t>
            </a:r>
            <a:r>
              <a:rPr lang="zh-CN" altLang="zh-CN" sz="2400" b="1" kern="100" dirty="0">
                <a:latin typeface="Calibri"/>
                <a:cs typeface="Times New Roman"/>
              </a:rPr>
              <a:t>；</a:t>
            </a:r>
          </a:p>
          <a:p>
            <a:pPr marL="228600" indent="266700"/>
            <a:r>
              <a:rPr lang="zh-CN" altLang="zh-CN" sz="2400" b="1" kern="100" dirty="0">
                <a:latin typeface="Calibri"/>
                <a:cs typeface="Times New Roman"/>
              </a:rPr>
              <a:t>然后确定线性独立路径的基本集合</a:t>
            </a:r>
          </a:p>
          <a:p>
            <a:pPr marL="742950" lvl="1" indent="-285750">
              <a:buFont typeface="+mj-lt"/>
              <a:buAutoNum type="alphaUcPeriod"/>
            </a:pPr>
            <a:r>
              <a:rPr lang="zh-CN" altLang="zh-CN" sz="2400" b="1" kern="100" dirty="0">
                <a:latin typeface="Calibri"/>
                <a:cs typeface="Times New Roman"/>
              </a:rPr>
              <a:t>基线路径</a:t>
            </a:r>
            <a:r>
              <a:rPr lang="en-US" altLang="zh-CN" sz="2400" b="1" kern="100" dirty="0">
                <a:latin typeface="Calibri"/>
                <a:cs typeface="Times New Roman"/>
              </a:rPr>
              <a:t>L1(1-2-10)</a:t>
            </a:r>
            <a:endParaRPr lang="zh-CN" altLang="zh-CN" sz="2400" b="1" kern="100" dirty="0">
              <a:latin typeface="Calibri"/>
              <a:cs typeface="Times New Roman"/>
            </a:endParaRPr>
          </a:p>
          <a:p>
            <a:pPr marL="742950" lvl="1" indent="-285750">
              <a:buFont typeface="+mj-lt"/>
              <a:buAutoNum type="alphaUcPeriod"/>
            </a:pPr>
            <a:r>
              <a:rPr lang="en-US" altLang="zh-CN" sz="2400" b="1" kern="100" dirty="0">
                <a:latin typeface="Calibri"/>
                <a:cs typeface="Times New Roman"/>
              </a:rPr>
              <a:t>L1</a:t>
            </a:r>
            <a:r>
              <a:rPr lang="zh-CN" altLang="zh-CN" sz="2400" b="1" kern="100" dirty="0">
                <a:latin typeface="Calibri"/>
                <a:cs typeface="Times New Roman"/>
              </a:rPr>
              <a:t>回溯到</a:t>
            </a:r>
            <a:r>
              <a:rPr lang="en-US" altLang="zh-CN" sz="2400" b="1" kern="100" dirty="0">
                <a:latin typeface="Calibri"/>
                <a:cs typeface="Times New Roman"/>
              </a:rPr>
              <a:t>1</a:t>
            </a:r>
            <a:r>
              <a:rPr lang="zh-CN" altLang="zh-CN" sz="2400" b="1" kern="100" dirty="0">
                <a:latin typeface="Calibri"/>
                <a:cs typeface="Times New Roman"/>
              </a:rPr>
              <a:t>，得到</a:t>
            </a:r>
            <a:r>
              <a:rPr lang="en-US" altLang="zh-CN" sz="2400" b="1" kern="100" dirty="0">
                <a:latin typeface="Calibri"/>
                <a:cs typeface="Times New Roman"/>
              </a:rPr>
              <a:t>L2(1-3-4-6-7-8-10) </a:t>
            </a:r>
            <a:endParaRPr lang="zh-CN" altLang="zh-CN" sz="2400" b="1" kern="100" dirty="0">
              <a:latin typeface="Calibri"/>
              <a:cs typeface="Times New Roman"/>
            </a:endParaRPr>
          </a:p>
          <a:p>
            <a:pPr marL="742950" lvl="1" indent="-285750">
              <a:buFont typeface="+mj-lt"/>
              <a:buAutoNum type="alphaUcPeriod"/>
            </a:pPr>
            <a:r>
              <a:rPr lang="en-US" altLang="zh-CN" sz="2400" b="1" kern="100" dirty="0">
                <a:latin typeface="Calibri"/>
                <a:cs typeface="Times New Roman"/>
              </a:rPr>
              <a:t>L2</a:t>
            </a:r>
            <a:r>
              <a:rPr lang="zh-CN" altLang="zh-CN" sz="2400" b="1" kern="100" dirty="0">
                <a:latin typeface="Calibri"/>
                <a:cs typeface="Times New Roman"/>
              </a:rPr>
              <a:t>回溯到</a:t>
            </a:r>
            <a:r>
              <a:rPr lang="en-US" altLang="zh-CN" sz="2400" b="1" kern="100" dirty="0">
                <a:latin typeface="Calibri"/>
                <a:cs typeface="Times New Roman"/>
              </a:rPr>
              <a:t>7</a:t>
            </a:r>
            <a:r>
              <a:rPr lang="zh-CN" altLang="zh-CN" sz="2400" b="1" kern="100" dirty="0">
                <a:latin typeface="Calibri"/>
                <a:cs typeface="Times New Roman"/>
              </a:rPr>
              <a:t>，得到</a:t>
            </a:r>
            <a:r>
              <a:rPr lang="en-US" altLang="zh-CN" sz="2400" b="1" kern="100" dirty="0">
                <a:latin typeface="Calibri"/>
                <a:cs typeface="Times New Roman"/>
              </a:rPr>
              <a:t>L3(1-3-4-6-7-9-10)</a:t>
            </a:r>
            <a:endParaRPr lang="zh-CN" altLang="zh-CN" sz="2400" b="1" kern="100" dirty="0">
              <a:latin typeface="Calibri"/>
              <a:cs typeface="Times New Roman"/>
            </a:endParaRPr>
          </a:p>
          <a:p>
            <a:pPr marL="742950" lvl="1" indent="-285750">
              <a:buFont typeface="+mj-lt"/>
              <a:buAutoNum type="alphaUcPeriod"/>
            </a:pPr>
            <a:r>
              <a:rPr lang="en-US" altLang="zh-CN" sz="2400" b="1" kern="100" dirty="0">
                <a:latin typeface="Calibri"/>
                <a:cs typeface="Times New Roman"/>
              </a:rPr>
              <a:t>L2</a:t>
            </a:r>
            <a:r>
              <a:rPr lang="zh-CN" altLang="zh-CN" sz="2400" b="1" kern="100" dirty="0">
                <a:latin typeface="Calibri"/>
                <a:cs typeface="Times New Roman"/>
              </a:rPr>
              <a:t>回溯到</a:t>
            </a:r>
            <a:r>
              <a:rPr lang="en-US" altLang="zh-CN" sz="2400" b="1" kern="100" dirty="0">
                <a:latin typeface="Calibri"/>
                <a:cs typeface="Times New Roman"/>
              </a:rPr>
              <a:t>6</a:t>
            </a:r>
            <a:r>
              <a:rPr lang="zh-CN" altLang="zh-CN" sz="2400" b="1" kern="100" dirty="0">
                <a:latin typeface="Calibri"/>
                <a:cs typeface="Times New Roman"/>
              </a:rPr>
              <a:t>，得到</a:t>
            </a:r>
            <a:r>
              <a:rPr lang="en-US" altLang="zh-CN" sz="2400" b="1" kern="100" dirty="0">
                <a:latin typeface="Calibri"/>
                <a:cs typeface="Times New Roman"/>
              </a:rPr>
              <a:t>L4(1-3-4-6-9-10)</a:t>
            </a:r>
            <a:endParaRPr lang="zh-CN" altLang="zh-CN" sz="2400" b="1" kern="100" dirty="0">
              <a:latin typeface="Calibri"/>
              <a:cs typeface="Times New Roman"/>
            </a:endParaRPr>
          </a:p>
          <a:p>
            <a:pPr marL="742950" lvl="1" indent="-285750">
              <a:buFont typeface="+mj-lt"/>
              <a:buAutoNum type="alphaUcPeriod"/>
            </a:pPr>
            <a:r>
              <a:rPr lang="en-US" altLang="zh-CN" sz="2400" b="1" kern="100" dirty="0">
                <a:latin typeface="Calibri"/>
                <a:cs typeface="Times New Roman"/>
              </a:rPr>
              <a:t>L2</a:t>
            </a:r>
            <a:r>
              <a:rPr lang="zh-CN" altLang="zh-CN" sz="2400" b="1" kern="100" dirty="0">
                <a:latin typeface="Calibri"/>
                <a:cs typeface="Times New Roman"/>
              </a:rPr>
              <a:t>回溯到</a:t>
            </a:r>
            <a:r>
              <a:rPr lang="en-US" altLang="zh-CN" sz="2400" b="1" kern="100" dirty="0">
                <a:latin typeface="Calibri"/>
                <a:cs typeface="Times New Roman"/>
              </a:rPr>
              <a:t>3</a:t>
            </a:r>
            <a:r>
              <a:rPr lang="zh-CN" altLang="zh-CN" sz="2400" b="1" kern="100" dirty="0">
                <a:latin typeface="Calibri"/>
                <a:cs typeface="Times New Roman"/>
              </a:rPr>
              <a:t>，得到</a:t>
            </a:r>
            <a:r>
              <a:rPr lang="en-US" altLang="zh-CN" sz="2400" b="1" kern="100" dirty="0">
                <a:latin typeface="Calibri"/>
                <a:cs typeface="Times New Roman"/>
              </a:rPr>
              <a:t>L5(1-3-5-6-9-10)</a:t>
            </a:r>
            <a:endParaRPr lang="zh-CN" altLang="zh-CN" sz="2400" b="1" kern="100" dirty="0">
              <a:latin typeface="Calibri"/>
              <a:cs typeface="Times New Roman"/>
            </a:endParaRPr>
          </a:p>
          <a:p>
            <a:pPr algn="just">
              <a:spcAft>
                <a:spcPts val="0"/>
              </a:spcAft>
              <a:tabLst>
                <a:tab pos="2970530" algn="l"/>
              </a:tabLst>
            </a:pPr>
            <a:r>
              <a:rPr lang="zh-CN" altLang="zh-CN" sz="2400" b="1" kern="100" dirty="0">
                <a:latin typeface="Calibri"/>
                <a:cs typeface="Times New Roman"/>
              </a:rPr>
              <a:t>故可设计测试用例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293096"/>
            <a:ext cx="7243102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152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1079</TotalTime>
  <Words>297</Words>
  <Application>Microsoft Office PowerPoint</Application>
  <PresentationFormat>全屏显示(4:3)</PresentationFormat>
  <Paragraphs>34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宋体</vt:lpstr>
      <vt:lpstr>幼圆</vt:lpstr>
      <vt:lpstr>Arial</vt:lpstr>
      <vt:lpstr>Calibri</vt:lpstr>
      <vt:lpstr>Cambria Math</vt:lpstr>
      <vt:lpstr>Century Gothic</vt:lpstr>
      <vt:lpstr>Courier New</vt:lpstr>
      <vt:lpstr>Palatino Linotype</vt:lpstr>
      <vt:lpstr>Times New Roman</vt:lpstr>
      <vt:lpstr>Wingdings</vt:lpstr>
      <vt:lpstr>主管人员</vt:lpstr>
      <vt:lpstr>Visio</vt:lpstr>
      <vt:lpstr>阅读下面的程序，并按要求进行解答。 （程序见下页） （1）设计测试用例，达到分支覆盖标准。 （2）设计测试用例，达到条件组合覆盖标准。 （3）绘出代码对应的CFG 图。 （4）设计测试用例，达到节点覆盖标准。 （5）设计测试用例，进行基本路径测试。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试比较分析瀑布模型、增量模型、原型模型和螺旋模型的联系和区别。</dc:title>
  <dc:creator>blues</dc:creator>
  <cp:lastModifiedBy>lan tian</cp:lastModifiedBy>
  <cp:revision>29</cp:revision>
  <dcterms:created xsi:type="dcterms:W3CDTF">2011-09-26T12:31:28Z</dcterms:created>
  <dcterms:modified xsi:type="dcterms:W3CDTF">2018-04-16T20:11:03Z</dcterms:modified>
</cp:coreProperties>
</file>