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4" r:id="rId5"/>
    <p:sldId id="260" r:id="rId6"/>
    <p:sldId id="262" r:id="rId7"/>
    <p:sldId id="259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半期试题（含</a:t>
            </a:r>
            <a:r>
              <a:rPr lang="en-US" altLang="zh-CN"/>
              <a:t>key)</a:t>
            </a:r>
            <a:br>
              <a:rPr lang="zh-CN" altLang="en-US"/>
            </a:br>
            <a:r>
              <a:rPr lang="en-US" altLang="zh-CN"/>
              <a:t>2017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" y="7620"/>
            <a:ext cx="10515600" cy="908685"/>
          </a:xfrm>
        </p:spPr>
        <p:txBody>
          <a:bodyPr/>
          <a:p>
            <a:r>
              <a:rPr lang="zh-CN" altLang="en-US"/>
              <a:t>一、简答题（</a:t>
            </a:r>
            <a:r>
              <a:rPr lang="en-US" altLang="zh-CN"/>
              <a:t>40</a:t>
            </a:r>
            <a:r>
              <a:rPr lang="zh-CN" altLang="en-US"/>
              <a:t>分）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24840" y="1094105"/>
            <a:ext cx="10515600" cy="5341620"/>
          </a:xfrm>
        </p:spPr>
        <p:txBody>
          <a:bodyPr>
            <a:normAutofit fontScale="80000"/>
          </a:bodyPr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zh-CN" dirty="0">
                <a:solidFill>
                  <a:srgbClr val="FF0000"/>
                </a:solidFill>
                <a:sym typeface="+mn-ea"/>
              </a:rPr>
              <a:t>、什么是软件生存周期模型？有哪些主要模型（回答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5</a:t>
            </a:r>
            <a:r>
              <a:rPr lang="zh-CN" altLang="zh-CN" dirty="0">
                <a:solidFill>
                  <a:srgbClr val="FF0000"/>
                </a:solidFill>
                <a:sym typeface="+mn-ea"/>
              </a:rPr>
              <a:t>种以上）</a:t>
            </a:r>
            <a:r>
              <a:rPr lang="zh-CN" altLang="zh-CN" dirty="0" smtClean="0">
                <a:solidFill>
                  <a:srgbClr val="FF0000"/>
                </a:solidFill>
                <a:sym typeface="+mn-ea"/>
              </a:rPr>
              <a:t>？（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15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分）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sym typeface="+mn-ea"/>
              </a:rPr>
              <a:t>答</a:t>
            </a:r>
            <a:r>
              <a:rPr lang="zh-CN" altLang="en-US" dirty="0" smtClean="0">
                <a:sym typeface="+mn-ea"/>
              </a:rPr>
              <a:t>：</a:t>
            </a:r>
            <a:r>
              <a:rPr lang="zh-CN" altLang="zh-CN" dirty="0">
                <a:sym typeface="+mn-ea"/>
              </a:rPr>
              <a:t>软件生存周期模型</a:t>
            </a:r>
            <a:r>
              <a:rPr lang="zh-CN" altLang="en-US" dirty="0" smtClean="0">
                <a:sym typeface="+mn-ea"/>
              </a:rPr>
              <a:t>是</a:t>
            </a:r>
            <a:r>
              <a:rPr lang="zh-CN" altLang="en-US" dirty="0">
                <a:sym typeface="+mn-ea"/>
              </a:rPr>
              <a:t>软件开发全部过程、活动和任务的结构框架。它能直观表达软件开发全过程，明确规定要完成的主要活动、任务和开发策略</a:t>
            </a:r>
            <a:r>
              <a:rPr lang="zh-CN" altLang="en-US" dirty="0" smtClean="0">
                <a:sym typeface="+mn-ea"/>
              </a:rPr>
              <a:t>。（</a:t>
            </a:r>
            <a:r>
              <a:rPr lang="en-US" altLang="zh-CN" dirty="0" smtClean="0">
                <a:sym typeface="+mn-ea"/>
              </a:rPr>
              <a:t>5</a:t>
            </a:r>
            <a:r>
              <a:rPr lang="zh-CN" altLang="en-US" dirty="0" smtClean="0">
                <a:sym typeface="+mn-ea"/>
              </a:rPr>
              <a:t>分）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>
                <a:sym typeface="+mn-ea"/>
              </a:rPr>
              <a:t>瀑布模型、增量模型</a:t>
            </a:r>
            <a:r>
              <a:rPr lang="zh-CN" altLang="en-US" dirty="0" smtClean="0">
                <a:sym typeface="+mn-ea"/>
              </a:rPr>
              <a:t>、原型模型、螺旋</a:t>
            </a:r>
            <a:r>
              <a:rPr lang="zh-CN" altLang="en-US" dirty="0">
                <a:sym typeface="+mn-ea"/>
              </a:rPr>
              <a:t>模型、喷泉</a:t>
            </a:r>
            <a:r>
              <a:rPr lang="zh-CN" altLang="en-US" dirty="0" smtClean="0">
                <a:sym typeface="+mn-ea"/>
              </a:rPr>
              <a:t>模型、敏捷（</a:t>
            </a:r>
            <a:r>
              <a:rPr lang="en-US" altLang="zh-CN" dirty="0" smtClean="0">
                <a:sym typeface="+mn-ea"/>
              </a:rPr>
              <a:t>10</a:t>
            </a:r>
            <a:r>
              <a:rPr lang="zh-CN" altLang="en-US" dirty="0" smtClean="0">
                <a:sym typeface="+mn-ea"/>
              </a:rPr>
              <a:t>分，每个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分）</a:t>
            </a:r>
            <a:endParaRPr lang="zh-CN" altLang="en-US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zh-CN" dirty="0" smtClean="0">
                <a:solidFill>
                  <a:srgbClr val="FF0000"/>
                </a:solidFill>
                <a:sym typeface="+mn-ea"/>
              </a:rPr>
              <a:t>、</a:t>
            </a:r>
            <a:r>
              <a:rPr lang="zh-CN" altLang="zh-CN" dirty="0">
                <a:solidFill>
                  <a:srgbClr val="FF0000"/>
                </a:solidFill>
                <a:sym typeface="+mn-ea"/>
              </a:rPr>
              <a:t>衡量模块独立性的两个标准是什么？它们各表示什么含义</a:t>
            </a:r>
            <a:r>
              <a:rPr lang="zh-CN" altLang="zh-CN" dirty="0" smtClean="0">
                <a:solidFill>
                  <a:srgbClr val="FF0000"/>
                </a:solidFill>
                <a:sym typeface="+mn-ea"/>
              </a:rPr>
              <a:t>？它们对模块独立性有着怎样的影响（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分）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sym typeface="+mn-ea"/>
              </a:rPr>
              <a:t>    </a:t>
            </a:r>
            <a:r>
              <a:rPr lang="zh-CN" altLang="zh-CN" dirty="0" smtClean="0">
                <a:sym typeface="+mn-ea"/>
              </a:rPr>
              <a:t>答</a:t>
            </a:r>
            <a:r>
              <a:rPr lang="zh-CN" altLang="zh-CN" dirty="0">
                <a:sym typeface="+mn-ea"/>
              </a:rPr>
              <a:t>：两个定性的度量标准：耦合与内聚性（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zh-CN" dirty="0">
                <a:sym typeface="+mn-ea"/>
              </a:rPr>
              <a:t>分）</a:t>
            </a:r>
            <a:endParaRPr lang="zh-CN" altLang="zh-CN" dirty="0"/>
          </a:p>
          <a:p>
            <a:pPr>
              <a:defRPr/>
            </a:pPr>
            <a:r>
              <a:rPr lang="zh-CN" altLang="zh-CN" dirty="0">
                <a:sym typeface="+mn-ea"/>
              </a:rPr>
              <a:t>耦合性：也称块间联系。指软件系统结构中各模块间相互联系紧密程度的一种度量。（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分）</a:t>
            </a:r>
            <a:endParaRPr lang="zh-CN" altLang="zh-CN" dirty="0"/>
          </a:p>
          <a:p>
            <a:pPr>
              <a:defRPr/>
            </a:pPr>
            <a:r>
              <a:rPr lang="zh-CN" altLang="zh-CN" dirty="0">
                <a:sym typeface="+mn-ea"/>
              </a:rPr>
              <a:t>内聚性：也称块内联系。指模块的功能强度的度量，即一个模块内部各个元素彼此结合的紧密程度的度量。（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分）</a:t>
            </a:r>
            <a:endParaRPr lang="zh-CN" altLang="zh-CN" dirty="0">
              <a:sym typeface="+mn-ea"/>
            </a:endParaRPr>
          </a:p>
          <a:p>
            <a:pPr>
              <a:defRPr/>
            </a:pPr>
            <a:r>
              <a:rPr lang="zh-CN" altLang="zh-CN" dirty="0"/>
              <a:t>模块的独立性要做到：低耦合高内聚原则！（</a:t>
            </a:r>
            <a:r>
              <a:rPr lang="en-US" altLang="zh-CN" dirty="0"/>
              <a:t>2</a:t>
            </a:r>
            <a:r>
              <a:rPr lang="zh-CN" altLang="en-US" dirty="0"/>
              <a:t>分）</a:t>
            </a:r>
            <a:endParaRPr lang="zh-CN" altLang="en-US" dirty="0"/>
          </a:p>
          <a:p>
            <a:pPr marL="0" indent="0">
              <a:buNone/>
              <a:defRPr/>
            </a:pPr>
            <a:endParaRPr lang="zh-CN" altLang="zh-CN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7700"/>
          </a:xfrm>
        </p:spPr>
        <p:txBody>
          <a:bodyPr>
            <a:norm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 dirty="0">
                <a:sym typeface="+mn-ea"/>
              </a:rPr>
              <a:t>数据流图属于什么模型？为什么要分层？请简述检查修改数据流图的原则（任意写出其中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条即可）。（</a:t>
            </a:r>
            <a:r>
              <a:rPr lang="en-US" altLang="zh-CN" dirty="0">
                <a:sym typeface="+mn-ea"/>
              </a:rPr>
              <a:t>15</a:t>
            </a:r>
            <a:r>
              <a:rPr lang="zh-CN" altLang="en-US" dirty="0">
                <a:sym typeface="+mn-ea"/>
              </a:rPr>
              <a:t>分）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属于面向过程分析的功能模型（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分）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为了表达数据处理过程的数据加工情况，需要采用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层次结构</a:t>
            </a:r>
            <a:r>
              <a:rPr lang="zh-CN" altLang="en-US" dirty="0">
                <a:sym typeface="+mn-ea"/>
              </a:rPr>
              <a:t>的数据流图。按照系统的层次结构进行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逐步分解</a:t>
            </a:r>
            <a:r>
              <a:rPr lang="zh-CN" altLang="en-US" dirty="0">
                <a:sym typeface="+mn-ea"/>
              </a:rPr>
              <a:t>，并以分层的数据流图反映这种结构关系，能清楚地表达和容易理解整个系统（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分）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任意四条，每条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分。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255"/>
            <a:ext cx="10515600" cy="5300345"/>
          </a:xfrm>
        </p:spPr>
        <p:txBody>
          <a:bodyPr>
            <a:normAutofit fontScale="90000"/>
          </a:bodyPr>
          <a:p>
            <a:r>
              <a:rPr lang="en-US" altLang="zh-CN"/>
              <a:t>2</a:t>
            </a:r>
            <a:r>
              <a:rPr lang="zh-CN" altLang="en-US"/>
              <a:t>、请根据下列描述画出对应的用例图（</a:t>
            </a:r>
            <a:r>
              <a:rPr lang="en-US" altLang="zh-CN"/>
              <a:t>20</a:t>
            </a:r>
            <a:r>
              <a:rPr lang="zh-CN" altLang="en-US"/>
              <a:t>分）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某论坛需求如下：游客可以浏览帖子；会员可以管理自己的帖子(发表新帖、删除帖子、修改帖子);管理员可以删除整个论坛帖子。也可以管理论坛会员(添加会员、删除会员、查看会员)。而同时呢，会员具有游客的功能权限，而管理员又拥有会员的权限。这就相当于会员继承了游客的功能，而管理员又继承了会员的功能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4440" y="3175"/>
            <a:ext cx="8306435" cy="6851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3</a:t>
            </a:r>
            <a:r>
              <a:rPr lang="zh-CN" altLang="en-US"/>
              <a:t>、请按下列要求画出对应的时序图（</a:t>
            </a:r>
            <a:r>
              <a:rPr lang="en-US" altLang="zh-CN"/>
              <a:t>20</a:t>
            </a:r>
            <a:r>
              <a:rPr lang="zh-CN" altLang="en-US"/>
              <a:t>分）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下面给出“商品销售管理”用例的用例描述， 画出相应的时序图（即顺序图）。 </a:t>
            </a:r>
            <a:endParaRPr lang="zh-CN" altLang="en-US"/>
          </a:p>
          <a:p>
            <a:r>
              <a:rPr lang="zh-CN" altLang="en-US"/>
              <a:t>参与者：销售员 前提条件：销售员成功登录系统。 事后条件：商品的库存余额被修改。 基本事件流：</a:t>
            </a:r>
            <a:endParaRPr lang="zh-CN" altLang="en-US"/>
          </a:p>
          <a:p>
            <a:r>
              <a:rPr lang="zh-CN" altLang="en-US"/>
              <a:t>（1）、输入商品销售信息（包括商品编号，数量，单价）。</a:t>
            </a:r>
            <a:endParaRPr lang="zh-CN" altLang="en-US"/>
          </a:p>
          <a:p>
            <a:r>
              <a:rPr lang="zh-CN" altLang="en-US"/>
              <a:t>（2）、输入销售日期。</a:t>
            </a:r>
            <a:endParaRPr lang="zh-CN" altLang="en-US"/>
          </a:p>
          <a:p>
            <a:r>
              <a:rPr lang="zh-CN" altLang="en-US"/>
              <a:t>（3）、输入顾客付款的金额总数，系统计算找零金额。</a:t>
            </a:r>
            <a:endParaRPr lang="zh-CN" altLang="en-US"/>
          </a:p>
          <a:p>
            <a:r>
              <a:rPr lang="zh-CN" altLang="en-US"/>
              <a:t>（4）、修改商品的库存余额。</a:t>
            </a:r>
            <a:endParaRPr lang="zh-CN" altLang="en-US"/>
          </a:p>
          <a:p>
            <a:r>
              <a:rPr lang="zh-CN" altLang="en-US"/>
              <a:t>（5）、打印销售收据给顾客。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640" y="258445"/>
            <a:ext cx="6791960" cy="57543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</Words>
  <Application>WPS 演示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/>
      <vt:lpstr>Arial Unicode MS</vt:lpstr>
      <vt:lpstr>Segoe Print</vt:lpstr>
      <vt:lpstr>Office 主题</vt:lpstr>
      <vt:lpstr>半期试题（含key) 2017年4月</vt:lpstr>
      <vt:lpstr>一、简答题（40分）</vt:lpstr>
      <vt:lpstr>PowerPoint 演示文稿</vt:lpstr>
      <vt:lpstr>2、请根据下列描述画出对应的用例图（20分）  某论坛需求如下：游客可以浏览帖子；会员可以管理自己的帖子(发表新帖、删除帖子、修改帖子);管理员可以删除整个论坛帖子。也可以管理论坛会员(添加会员、删除会员、查看会员)。而同时呢，会员具有游客的功能权限，而管理员又拥有会员的权限。这就相当于会员继承了游客的功能，而管理员又继承了会员的功能。</vt:lpstr>
      <vt:lpstr>PowerPoint 演示文稿</vt:lpstr>
      <vt:lpstr>3、请按下列要求画出对应的时序图（20分）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台文鑫</cp:lastModifiedBy>
  <cp:revision>18</cp:revision>
  <dcterms:created xsi:type="dcterms:W3CDTF">2017-04-11T07:31:00Z</dcterms:created>
  <dcterms:modified xsi:type="dcterms:W3CDTF">2018-11-20T15:10:29Z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