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  <p:sldMasterId id="2147483657" r:id="rId3"/>
  </p:sldMasterIdLst>
  <p:notesMasterIdLst>
    <p:notesMasterId r:id="rId31"/>
  </p:notesMasterIdLst>
  <p:handoutMasterIdLst>
    <p:handoutMasterId r:id="rId32"/>
  </p:handoutMasterIdLst>
  <p:sldIdLst>
    <p:sldId id="256" r:id="rId4"/>
    <p:sldId id="331" r:id="rId5"/>
    <p:sldId id="333" r:id="rId6"/>
    <p:sldId id="334" r:id="rId7"/>
    <p:sldId id="344" r:id="rId8"/>
    <p:sldId id="345" r:id="rId9"/>
    <p:sldId id="354" r:id="rId10"/>
    <p:sldId id="355" r:id="rId11"/>
    <p:sldId id="346" r:id="rId12"/>
    <p:sldId id="352" r:id="rId13"/>
    <p:sldId id="335" r:id="rId14"/>
    <p:sldId id="353" r:id="rId15"/>
    <p:sldId id="347" r:id="rId16"/>
    <p:sldId id="348" r:id="rId17"/>
    <p:sldId id="351" r:id="rId18"/>
    <p:sldId id="356" r:id="rId19"/>
    <p:sldId id="357" r:id="rId20"/>
    <p:sldId id="358" r:id="rId21"/>
    <p:sldId id="359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6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66FF66"/>
    <a:srgbClr val="0066FF"/>
    <a:srgbClr val="3333CC"/>
    <a:srgbClr val="66FFFF"/>
    <a:srgbClr val="33CCFF"/>
    <a:srgbClr val="990099"/>
    <a:srgbClr val="4F81BD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8" autoAdjust="0"/>
    <p:restoredTop sz="93426" autoAdjust="0"/>
  </p:normalViewPr>
  <p:slideViewPr>
    <p:cSldViewPr>
      <p:cViewPr varScale="1">
        <p:scale>
          <a:sx n="68" d="100"/>
          <a:sy n="68" d="100"/>
        </p:scale>
        <p:origin x="1380" y="66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72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jpe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10/31/2016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10/31/2016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-32" y="785794"/>
            <a:ext cx="5286412" cy="62698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algn="l">
              <a:buNone/>
              <a:defRPr sz="3200" b="1">
                <a:solidFill>
                  <a:srgbClr val="0000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42852"/>
            <a:ext cx="6972320" cy="540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b="1"/>
            </a:lvl1pPr>
          </a:lstStyle>
          <a:p>
            <a:pPr algn="l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AutoShape 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flipH="1">
            <a:off x="7428817" y="6498586"/>
            <a:ext cx="360000" cy="288000"/>
          </a:xfrm>
          <a:prstGeom prst="actionButtonForwardNext">
            <a:avLst/>
          </a:prstGeom>
          <a:gradFill rotWithShape="0">
            <a:gsLst>
              <a:gs pos="0">
                <a:srgbClr val="95C4CF">
                  <a:gamma/>
                  <a:shade val="46275"/>
                  <a:invGamma/>
                </a:srgbClr>
              </a:gs>
              <a:gs pos="50000">
                <a:srgbClr val="95C4CF"/>
              </a:gs>
              <a:gs pos="100000">
                <a:srgbClr val="95C4C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7">
            <a:hlinkClick r:id="" action="ppaction://hlinkshowjump?jump=lastslide" highlightClick="1"/>
          </p:cNvPr>
          <p:cNvSpPr>
            <a:spLocks noChangeArrowheads="1"/>
          </p:cNvSpPr>
          <p:nvPr userDrawn="1"/>
        </p:nvSpPr>
        <p:spPr bwMode="auto">
          <a:xfrm flipH="1">
            <a:off x="8284667" y="6498586"/>
            <a:ext cx="360000" cy="288000"/>
          </a:xfrm>
          <a:prstGeom prst="actionButtonBeginning">
            <a:avLst/>
          </a:prstGeom>
          <a:gradFill rotWithShape="0">
            <a:gsLst>
              <a:gs pos="0">
                <a:srgbClr val="95C4CF">
                  <a:gamma/>
                  <a:shade val="46275"/>
                  <a:invGamma/>
                </a:srgbClr>
              </a:gs>
              <a:gs pos="50000">
                <a:srgbClr val="95C4CF"/>
              </a:gs>
              <a:gs pos="100000">
                <a:srgbClr val="95C4C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8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 flipH="1">
            <a:off x="7000892" y="6498586"/>
            <a:ext cx="360000" cy="288000"/>
          </a:xfrm>
          <a:prstGeom prst="actionButtonEnd">
            <a:avLst/>
          </a:prstGeom>
          <a:gradFill rotWithShape="0">
            <a:gsLst>
              <a:gs pos="0">
                <a:srgbClr val="95C4CF">
                  <a:gamma/>
                  <a:shade val="46275"/>
                  <a:invGamma/>
                </a:srgbClr>
              </a:gs>
              <a:gs pos="50000">
                <a:srgbClr val="95C4CF"/>
              </a:gs>
              <a:gs pos="100000">
                <a:srgbClr val="95C4C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9">
            <a:hlinkClick r:id="" action="ppaction://hlinkshowjump?jump=endshow" highlightClick="1"/>
          </p:cNvPr>
          <p:cNvSpPr>
            <a:spLocks noChangeArrowheads="1"/>
          </p:cNvSpPr>
          <p:nvPr userDrawn="1"/>
        </p:nvSpPr>
        <p:spPr bwMode="auto">
          <a:xfrm flipH="1">
            <a:off x="8712594" y="6498586"/>
            <a:ext cx="360000" cy="288000"/>
          </a:xfrm>
          <a:prstGeom prst="actionButtonReturn">
            <a:avLst/>
          </a:prstGeom>
          <a:gradFill rotWithShape="0">
            <a:gsLst>
              <a:gs pos="0">
                <a:srgbClr val="95C4CF">
                  <a:gamma/>
                  <a:shade val="46275"/>
                  <a:invGamma/>
                </a:srgbClr>
              </a:gs>
              <a:gs pos="50000">
                <a:srgbClr val="95C4CF"/>
              </a:gs>
              <a:gs pos="100000">
                <a:srgbClr val="95C4C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 flipH="1">
            <a:off x="7856742" y="6498586"/>
            <a:ext cx="360000" cy="288000"/>
          </a:xfrm>
          <a:prstGeom prst="actionButtonBackPrevious">
            <a:avLst/>
          </a:prstGeom>
          <a:gradFill rotWithShape="0">
            <a:gsLst>
              <a:gs pos="0">
                <a:srgbClr val="95C4CF">
                  <a:gamma/>
                  <a:shade val="46275"/>
                  <a:invGamma/>
                </a:srgbClr>
              </a:gs>
              <a:gs pos="50000">
                <a:srgbClr val="95C4CF"/>
              </a:gs>
              <a:gs pos="100000">
                <a:srgbClr val="95C4C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21"/>
          <p:cNvSpPr>
            <a:spLocks noGrp="1"/>
          </p:cNvSpPr>
          <p:nvPr>
            <p:ph type="sldNum" sz="quarter" idx="4"/>
          </p:nvPr>
        </p:nvSpPr>
        <p:spPr>
          <a:xfrm>
            <a:off x="5786446" y="6602879"/>
            <a:ext cx="757214" cy="220641"/>
          </a:xfrm>
          <a:prstGeom prst="rect">
            <a:avLst/>
          </a:prstGeom>
        </p:spPr>
        <p:txBody>
          <a:bodyPr/>
          <a:lstStyle>
            <a:lvl1pPr>
              <a:defRPr sz="1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6DF91D-F399-44D4-994A-558690DC37D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88A43-6EAA-42EC-8D39-D00DAA388A2E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2016年10月31日5时29分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40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4975" cy="49704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975" cy="49704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FFDA31-1161-42A6-865D-CE88904DD96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88A43-6EAA-42EC-8D39-D00DAA388A2E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2016年10月31日5时29分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232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8CCAB-CAAA-4CA0-A82D-5B0B6E1EC79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88A43-6EAA-42EC-8D39-D00DAA388A2E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2016年10月31日5时29分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86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92396B-A02D-40AC-8BDE-775B97CA105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88A43-6EAA-42EC-8D39-D00DAA388A2E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2016年10月31日5时29分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2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A51BA0-340C-4E9B-91EB-8B96FC9408D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88A43-6EAA-42EC-8D39-D00DAA388A2E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2016年10月31日5时29分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603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9ED7DA-DD86-4AA7-AE2A-D9CC1FE05EF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88A43-6EAA-42EC-8D39-D00DAA388A2E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2016年10月31日5时29分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383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E120B6-8A5F-49F8-8768-D2D1175DB1C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88A43-6EAA-42EC-8D39-D00DAA388A2E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2016年10月31日5时29分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795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12D1CC-9CB3-4428-891C-A20432A49EF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88A43-6EAA-42EC-8D39-D00DAA388A2E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2016年10月31日5时29分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538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457200"/>
            <a:ext cx="2160587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457200"/>
            <a:ext cx="6329363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BB019-BA1F-4F73-A17B-8D512709DE4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88A43-6EAA-42EC-8D39-D00DAA388A2E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2016年10月31日5时29分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33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D3F198C9-8A1A-4A8D-87C7-2622C2A67963}" type="datetime1">
              <a:rPr lang="en-US" altLang="zh-CN" smtClean="0"/>
              <a:pPr/>
              <a:t>10/31/2016</a:t>
            </a:fld>
            <a:endParaRPr 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 smtClean="0"/>
          </a:p>
        </p:txBody>
      </p:sp>
      <p:sp>
        <p:nvSpPr>
          <p:cNvPr id="7" name="Rectangle 12"/>
          <p:cNvSpPr>
            <a:spLocks noGrp="1"/>
          </p:cNvSpPr>
          <p:nvPr>
            <p:ph idx="1"/>
          </p:nvPr>
        </p:nvSpPr>
        <p:spPr>
          <a:xfrm>
            <a:off x="252000" y="1357298"/>
            <a:ext cx="8640000" cy="47688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latin typeface="+mn-ea"/>
                <a:ea typeface="+mn-ea"/>
              </a:defRPr>
            </a:lvl1pPr>
            <a:lvl2pPr>
              <a:defRPr sz="2800" b="1">
                <a:latin typeface="+mn-ea"/>
                <a:ea typeface="+mn-ea"/>
              </a:defRPr>
            </a:lvl2pPr>
            <a:lvl3pPr>
              <a:defRPr sz="2400" b="1">
                <a:latin typeface="+mn-ea"/>
                <a:ea typeface="+mn-ea"/>
              </a:defRPr>
            </a:lvl3pPr>
            <a:lvl4pPr>
              <a:defRPr sz="2000" b="1">
                <a:latin typeface="+mn-ea"/>
                <a:ea typeface="+mn-ea"/>
              </a:defRPr>
            </a:lvl4pPr>
            <a:lvl5pPr>
              <a:defRPr sz="2400" b="1">
                <a:latin typeface="+mn-ea"/>
                <a:ea typeface="+mn-ea"/>
              </a:defRPr>
            </a:lvl5pPr>
            <a:lvl6pPr>
              <a:defRPr sz="2000" b="1">
                <a:latin typeface="+mn-ea"/>
                <a:ea typeface="+mn-ea"/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4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 b="1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ctr"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A2DB8E22-AA77-4CD8-85A9-341212B83106}" type="datetime1">
              <a:rPr lang="en-US" altLang="zh-CN" smtClean="0"/>
              <a:pPr/>
              <a:t>10/31/2016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>
        <p:tmplLst>
          <p:tmpl lvl="1">
            <p:tnLst>
              <p:par>
                <p:cTn presetID="2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right)" prLst="gradientSize: 0.1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DD6022DE-494B-489F-B1FF-A3CDEA261909}" type="datetime1">
              <a:rPr lang="en-US" altLang="zh-CN" smtClean="0"/>
              <a:pPr/>
              <a:t>10/31/2016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两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333345" y="1000108"/>
            <a:ext cx="4320000" cy="512605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524345" y="1000108"/>
            <a:ext cx="4320000" cy="51260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20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175F9F31-813D-4801-BEA0-412BA003E25E}" type="datetime1">
              <a:rPr lang="en-US" altLang="zh-CN" smtClean="0"/>
              <a:pPr/>
              <a:t>10/31/2016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20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D802B4EA-2613-453C-8F71-FD2118664598}" type="datetime1">
              <a:rPr lang="en-US" altLang="zh-CN" smtClean="0"/>
              <a:pPr/>
              <a:t>10/31/2016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/>
          <a:lstStyle>
            <a:lvl1pPr>
              <a:defRPr b="1" i="0" baseline="0">
                <a:latin typeface="Times New Roman" pitchFamily="18" charset="0"/>
                <a:ea typeface="楷体_GB2312" pitchFamily="49" charset="-122"/>
              </a:defRPr>
            </a:lvl1pPr>
            <a:lvl2pPr>
              <a:defRPr b="1" i="0"/>
            </a:lvl2pPr>
            <a:lvl3pPr>
              <a:defRPr b="1" i="0"/>
            </a:lvl3pPr>
            <a:lvl4pPr>
              <a:defRPr b="1" i="0"/>
            </a:lvl4pPr>
            <a:lvl5pPr>
              <a:defRPr b="1" i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/>
          <a:lstStyle>
            <a:lvl1pPr>
              <a:defRPr baseline="0">
                <a:latin typeface="Times New Roman" pitchFamily="18" charset="0"/>
                <a:ea typeface="楷体_GB2312" pitchFamily="49" charset="-122"/>
              </a:defRPr>
            </a:lvl1pPr>
            <a:lvl2pPr>
              <a:defRPr baseline="0">
                <a:latin typeface="Times New Roman" pitchFamily="18" charset="0"/>
                <a:ea typeface="楷体_GB2312" pitchFamily="49" charset="-122"/>
              </a:defRPr>
            </a:lvl2pPr>
            <a:lvl3pPr>
              <a:defRPr baseline="0">
                <a:latin typeface="Times New Roman" pitchFamily="18" charset="0"/>
                <a:ea typeface="楷体_GB2312" pitchFamily="49" charset="-122"/>
              </a:defRPr>
            </a:lvl3pPr>
            <a:lvl4pPr>
              <a:defRPr baseline="0">
                <a:latin typeface="Times New Roman" pitchFamily="18" charset="0"/>
                <a:ea typeface="楷体_GB2312" pitchFamily="49" charset="-122"/>
              </a:defRPr>
            </a:lvl4pPr>
            <a:lvl5pPr>
              <a:defRPr baseline="0">
                <a:latin typeface="Times New Roman" pitchFamily="18" charset="0"/>
                <a:ea typeface="楷体_GB2312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08670"/>
            <a:ext cx="8229600" cy="720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fld id="{A1DBC8E3-C911-4D34-9C95-D5FA0941BCDD}" type="datetime1">
              <a:rPr lang="en-US" altLang="zh-CN" smtClean="0"/>
              <a:pPr/>
              <a:t>10/31/2016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371600"/>
            <a:ext cx="5867400" cy="2286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5791200" cy="1447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 b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95B3E0-B517-4049-A3D5-0D7B4946661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266700" y="6172200"/>
            <a:ext cx="861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27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603912-3453-44EB-843B-E7AE93C4DB6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88A43-6EAA-42EC-8D39-D00DAA388A2E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2016年10月31日5时29分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32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w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 userDrawn="1"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142853"/>
            <a:ext cx="8229600" cy="720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252000" y="928670"/>
            <a:ext cx="8640000" cy="519749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5786446" y="6602879"/>
            <a:ext cx="757214" cy="220641"/>
          </a:xfrm>
          <a:prstGeom prst="rect">
            <a:avLst/>
          </a:prstGeom>
        </p:spPr>
        <p:txBody>
          <a:bodyPr/>
          <a:lstStyle>
            <a:lvl1pPr>
              <a:defRPr sz="1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 smtClean="0"/>
          </a:p>
        </p:txBody>
      </p:sp>
      <p:pic>
        <p:nvPicPr>
          <p:cNvPr id="15363" name="Picture 3" descr="E:\Program Files\Microsoft Office\MEDIA\CAGCAT10\j0292020.wmf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03626" y="54349"/>
            <a:ext cx="1297530" cy="1231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 userDrawn="1"/>
        </p:nvSpPr>
        <p:spPr>
          <a:xfrm>
            <a:off x="2428860" y="6602879"/>
            <a:ext cx="34290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latin typeface="Times New Roman" pitchFamily="18" charset="0"/>
                <a:ea typeface="+mn-ea"/>
                <a:cs typeface="Times New Roman" pitchFamily="18" charset="0"/>
              </a:rPr>
              <a:t>电子科技大学数学科学学院  杜鸿飞     </a:t>
            </a:r>
            <a:r>
              <a:rPr lang="en-US" altLang="zh-CN" sz="800" dirty="0" smtClean="0">
                <a:latin typeface="Times New Roman" pitchFamily="18" charset="0"/>
                <a:ea typeface="+mn-ea"/>
                <a:cs typeface="Times New Roman" pitchFamily="18" charset="0"/>
              </a:rPr>
              <a:t>hongfeidu@qq.com</a:t>
            </a:r>
            <a:endParaRPr lang="zh-CN" altLang="en-US" sz="8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49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2" grpId="0" uiExpand="1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 b="1" baseline="0">
          <a:solidFill>
            <a:schemeClr val="tx1">
              <a:alpha val="100000"/>
            </a:schemeClr>
          </a:solidFill>
          <a:latin typeface="Times New Roman" pitchFamily="18" charset="0"/>
          <a:ea typeface="楷体_GB2312" pitchFamily="49" charset="-122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 b="1" baseline="0">
          <a:latin typeface="Times New Roman" pitchFamily="18" charset="0"/>
          <a:ea typeface="楷体_GB2312" pitchFamily="49" charset="-122"/>
        </a:defRPr>
      </a:lvl1pPr>
      <a:lvl2pPr marL="742950" indent="-285750" eaLnBrk="1" hangingPunct="1">
        <a:buChar char="–"/>
        <a:defRPr sz="2800" b="1" baseline="0">
          <a:latin typeface="Times New Roman" pitchFamily="18" charset="0"/>
          <a:ea typeface="楷体_GB2312" pitchFamily="49" charset="-122"/>
        </a:defRPr>
      </a:lvl2pPr>
      <a:lvl3pPr marL="1143000" indent="-228600" eaLnBrk="1" hangingPunct="1">
        <a:buChar char="•"/>
        <a:defRPr sz="2400" b="1" baseline="0">
          <a:latin typeface="Times New Roman" pitchFamily="18" charset="0"/>
          <a:ea typeface="楷体_GB2312" pitchFamily="49" charset="-122"/>
        </a:defRPr>
      </a:lvl3pPr>
      <a:lvl4pPr marL="1600200" indent="-228600" eaLnBrk="1" hangingPunct="1">
        <a:buChar char="–"/>
        <a:defRPr sz="2400" b="1" baseline="0">
          <a:latin typeface="Times New Roman" pitchFamily="18" charset="0"/>
          <a:ea typeface="楷体_GB2312" pitchFamily="49" charset="-122"/>
        </a:defRPr>
      </a:lvl4pPr>
      <a:lvl5pPr marL="2057400" indent="-228600" eaLnBrk="1" hangingPunct="1">
        <a:buChar char="»"/>
        <a:defRPr sz="2400" b="1" baseline="0">
          <a:latin typeface="Times New Roman" pitchFamily="18" charset="0"/>
          <a:ea typeface="楷体_GB2312" pitchFamily="49" charset="-122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57200"/>
            <a:ext cx="86423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642350" cy="497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ED9A84-AE5A-4BEE-825E-43997DF3948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266700" y="6172200"/>
            <a:ext cx="861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28600" y="304800"/>
            <a:ext cx="861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22" name="Rectangle 2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" y="6524625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88A43-6EAA-42EC-8D39-D00DAA388A2E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2016年10月31日5时29分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090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o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5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22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image" Target="../media/image13.jpe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4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2.emf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0.emf"/><Relationship Id="rId18" Type="http://schemas.openxmlformats.org/officeDocument/2006/relationships/oleObject" Target="../embeddings/oleObject32.bin"/><Relationship Id="rId26" Type="http://schemas.openxmlformats.org/officeDocument/2006/relationships/image" Target="../media/image46.emf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44.emf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42.emf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emf"/><Relationship Id="rId11" Type="http://schemas.openxmlformats.org/officeDocument/2006/relationships/image" Target="../media/image39.emf"/><Relationship Id="rId24" Type="http://schemas.openxmlformats.org/officeDocument/2006/relationships/image" Target="../media/image47.png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41.emf"/><Relationship Id="rId23" Type="http://schemas.openxmlformats.org/officeDocument/2006/relationships/image" Target="../media/image45.e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43.emf"/><Relationship Id="rId4" Type="http://schemas.openxmlformats.org/officeDocument/2006/relationships/image" Target="../media/image36.emf"/><Relationship Id="rId9" Type="http://schemas.openxmlformats.org/officeDocument/2006/relationships/image" Target="../media/image35.png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52.emf"/><Relationship Id="rId18" Type="http://schemas.openxmlformats.org/officeDocument/2006/relationships/image" Target="../media/image56.png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54.emf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42.bin"/><Relationship Id="rId20" Type="http://schemas.openxmlformats.org/officeDocument/2006/relationships/image" Target="../media/image55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emf"/><Relationship Id="rId11" Type="http://schemas.openxmlformats.org/officeDocument/2006/relationships/image" Target="../media/image51.emf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53.emf"/><Relationship Id="rId10" Type="http://schemas.openxmlformats.org/officeDocument/2006/relationships/oleObject" Target="../embeddings/oleObject39.bin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48.emf"/><Relationship Id="rId9" Type="http://schemas.openxmlformats.org/officeDocument/2006/relationships/image" Target="../media/image35.png"/><Relationship Id="rId14" Type="http://schemas.openxmlformats.org/officeDocument/2006/relationships/oleObject" Target="../embeddings/oleObject4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1.emf"/><Relationship Id="rId18" Type="http://schemas.openxmlformats.org/officeDocument/2006/relationships/oleObject" Target="../embeddings/oleObject51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63.emf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50.bin"/><Relationship Id="rId20" Type="http://schemas.openxmlformats.org/officeDocument/2006/relationships/image" Target="../media/image65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8.emf"/><Relationship Id="rId11" Type="http://schemas.openxmlformats.org/officeDocument/2006/relationships/image" Target="../media/image60.emf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62.e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64.emf"/><Relationship Id="rId4" Type="http://schemas.openxmlformats.org/officeDocument/2006/relationships/image" Target="../media/image57.emf"/><Relationship Id="rId9" Type="http://schemas.openxmlformats.org/officeDocument/2006/relationships/image" Target="../media/image35.png"/><Relationship Id="rId14" Type="http://schemas.openxmlformats.org/officeDocument/2006/relationships/oleObject" Target="../embeddings/oleObject4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image" Target="../media/image70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72.emf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5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7.emf"/><Relationship Id="rId11" Type="http://schemas.openxmlformats.org/officeDocument/2006/relationships/image" Target="../media/image69.emf"/><Relationship Id="rId5" Type="http://schemas.openxmlformats.org/officeDocument/2006/relationships/oleObject" Target="../embeddings/oleObject53.bin"/><Relationship Id="rId15" Type="http://schemas.openxmlformats.org/officeDocument/2006/relationships/image" Target="../media/image71.emf"/><Relationship Id="rId10" Type="http://schemas.openxmlformats.org/officeDocument/2006/relationships/oleObject" Target="../embeddings/oleObject55.bin"/><Relationship Id="rId4" Type="http://schemas.openxmlformats.org/officeDocument/2006/relationships/image" Target="../media/image66.emf"/><Relationship Id="rId9" Type="http://schemas.openxmlformats.org/officeDocument/2006/relationships/image" Target="../media/image35.png"/><Relationship Id="rId14" Type="http://schemas.openxmlformats.org/officeDocument/2006/relationships/oleObject" Target="../embeddings/oleObject5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概率论与数理统计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中期</a:t>
            </a:r>
            <a:r>
              <a:rPr lang="zh-CN" altLang="en-US" dirty="0" smtClean="0"/>
              <a:t>复习</a:t>
            </a:r>
            <a:r>
              <a:rPr lang="en-US" altLang="zh-CN" dirty="0" smtClean="0"/>
              <a:t>1——</a:t>
            </a:r>
            <a:r>
              <a:rPr lang="zh-CN" altLang="en-US" dirty="0" smtClean="0"/>
              <a:t>各章节内容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4143372" y="5072074"/>
            <a:ext cx="3857652" cy="1357322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4143372" y="3643314"/>
            <a:ext cx="3857652" cy="1357322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 w="254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10</a:t>
            </a:fld>
            <a:endParaRPr lang="en-US" dirty="0" smtClean="0"/>
          </a:p>
        </p:txBody>
      </p:sp>
      <p:sp>
        <p:nvSpPr>
          <p:cNvPr id="31" name="Oval 148"/>
          <p:cNvSpPr>
            <a:spLocks noChangeArrowheads="1"/>
          </p:cNvSpPr>
          <p:nvPr/>
        </p:nvSpPr>
        <p:spPr bwMode="auto">
          <a:xfrm>
            <a:off x="1428728" y="1672487"/>
            <a:ext cx="1238250" cy="1238250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WordArt 223"/>
          <p:cNvSpPr>
            <a:spLocks noChangeArrowheads="1" noChangeShapeType="1" noTextEdit="1"/>
          </p:cNvSpPr>
          <p:nvPr/>
        </p:nvSpPr>
        <p:spPr bwMode="auto">
          <a:xfrm>
            <a:off x="1523959" y="2104286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随机变量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3" name="Oval 259"/>
          <p:cNvSpPr>
            <a:spLocks noChangeArrowheads="1"/>
          </p:cNvSpPr>
          <p:nvPr/>
        </p:nvSpPr>
        <p:spPr bwMode="auto">
          <a:xfrm>
            <a:off x="1646216" y="1816950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2643174" y="1708207"/>
            <a:ext cx="785818" cy="42862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643174" y="2315429"/>
            <a:ext cx="785818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643174" y="2458305"/>
            <a:ext cx="714380" cy="571504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428992" y="1357298"/>
            <a:ext cx="142876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混合型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28992" y="2029677"/>
            <a:ext cx="142876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/>
              <a:t>离散型</a:t>
            </a:r>
            <a:endParaRPr lang="zh-CN" altLang="en-US" sz="3200" b="1" dirty="0"/>
          </a:p>
        </p:txBody>
      </p:sp>
      <p:sp>
        <p:nvSpPr>
          <p:cNvPr id="39" name="矩形 38"/>
          <p:cNvSpPr/>
          <p:nvPr/>
        </p:nvSpPr>
        <p:spPr>
          <a:xfrm>
            <a:off x="3428992" y="2702055"/>
            <a:ext cx="142876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/>
              <a:t>连续型</a:t>
            </a:r>
            <a:endParaRPr lang="zh-CN" altLang="en-US" sz="3200" b="1" dirty="0"/>
          </a:p>
        </p:txBody>
      </p:sp>
      <p:sp>
        <p:nvSpPr>
          <p:cNvPr id="47" name="文本占位符 1"/>
          <p:cNvSpPr>
            <a:spLocks noGrp="1"/>
          </p:cNvSpPr>
          <p:nvPr>
            <p:ph type="body" idx="1"/>
          </p:nvPr>
        </p:nvSpPr>
        <p:spPr>
          <a:xfrm>
            <a:off x="-32" y="785794"/>
            <a:ext cx="5286412" cy="626982"/>
          </a:xfrm>
        </p:spPr>
        <p:txBody>
          <a:bodyPr/>
          <a:lstStyle/>
          <a:p>
            <a:r>
              <a:rPr lang="zh-CN" altLang="en-US" dirty="0" smtClean="0"/>
              <a:t>第二章   随机变量的分布</a:t>
            </a:r>
            <a:endParaRPr lang="zh-CN" altLang="en-US" dirty="0"/>
          </a:p>
        </p:txBody>
      </p:sp>
      <p:sp>
        <p:nvSpPr>
          <p:cNvPr id="48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6972320" cy="540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  各章节内容</a:t>
            </a:r>
            <a:endParaRPr lang="zh-CN" altLang="en-US" dirty="0"/>
          </a:p>
        </p:txBody>
      </p:sp>
      <p:sp>
        <p:nvSpPr>
          <p:cNvPr id="45" name="下箭头 44"/>
          <p:cNvSpPr/>
          <p:nvPr/>
        </p:nvSpPr>
        <p:spPr>
          <a:xfrm>
            <a:off x="1928794" y="2928934"/>
            <a:ext cx="142876" cy="1260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000100" y="3357562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描述</a:t>
            </a:r>
            <a:endParaRPr lang="zh-CN" altLang="en-US" sz="3200" b="1" dirty="0"/>
          </a:p>
        </p:txBody>
      </p:sp>
      <p:sp>
        <p:nvSpPr>
          <p:cNvPr id="49" name="Oval 148"/>
          <p:cNvSpPr>
            <a:spLocks noChangeArrowheads="1"/>
          </p:cNvSpPr>
          <p:nvPr/>
        </p:nvSpPr>
        <p:spPr bwMode="auto">
          <a:xfrm>
            <a:off x="1404924" y="4211647"/>
            <a:ext cx="1238250" cy="1238250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WordArt 223"/>
          <p:cNvSpPr>
            <a:spLocks noChangeArrowheads="1" noChangeShapeType="1" noTextEdit="1"/>
          </p:cNvSpPr>
          <p:nvPr/>
        </p:nvSpPr>
        <p:spPr bwMode="auto">
          <a:xfrm>
            <a:off x="1500155" y="4643446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分布函数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" name="Oval 259"/>
          <p:cNvSpPr>
            <a:spLocks noChangeArrowheads="1"/>
          </p:cNvSpPr>
          <p:nvPr/>
        </p:nvSpPr>
        <p:spPr bwMode="auto">
          <a:xfrm>
            <a:off x="1622412" y="4356110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2714612" y="4544160"/>
            <a:ext cx="1440000" cy="313600"/>
          </a:xfrm>
          <a:prstGeom prst="straightConnector1">
            <a:avLst/>
          </a:prstGeom>
          <a:ln cmpd="sng">
            <a:gradFill>
              <a:gsLst>
                <a:gs pos="5000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5400000" scaled="0"/>
            </a:gradFill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714612" y="5000636"/>
            <a:ext cx="1440000" cy="573837"/>
          </a:xfrm>
          <a:prstGeom prst="straightConnector1">
            <a:avLst/>
          </a:prstGeom>
          <a:ln cmpd="sng">
            <a:gradFill>
              <a:gsLst>
                <a:gs pos="5000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5400000" scaled="0"/>
            </a:gradFill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275138" y="4256820"/>
            <a:ext cx="1928826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分布律</a:t>
            </a:r>
            <a:endParaRPr lang="zh-CN" altLang="en-US" sz="3200" b="1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275138" y="5246719"/>
            <a:ext cx="1928826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概率密度</a:t>
            </a:r>
            <a:endParaRPr lang="zh-CN" altLang="en-US" sz="3200" b="1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643174" y="4272985"/>
            <a:ext cx="1285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</a:rPr>
              <a:t>离散型</a:t>
            </a:r>
            <a:endParaRPr lang="zh-CN" altLang="en-US" sz="2800" dirty="0"/>
          </a:p>
        </p:txBody>
      </p:sp>
      <p:sp>
        <p:nvSpPr>
          <p:cNvPr id="60" name="矩形 59"/>
          <p:cNvSpPr/>
          <p:nvPr/>
        </p:nvSpPr>
        <p:spPr>
          <a:xfrm>
            <a:off x="2643174" y="5130241"/>
            <a:ext cx="1285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</a:rPr>
              <a:t>连续型</a:t>
            </a:r>
            <a:endParaRPr lang="zh-CN" altLang="en-US" sz="2800" dirty="0"/>
          </a:p>
        </p:txBody>
      </p:sp>
      <p:sp>
        <p:nvSpPr>
          <p:cNvPr id="61" name="矩形 60"/>
          <p:cNvSpPr/>
          <p:nvPr/>
        </p:nvSpPr>
        <p:spPr>
          <a:xfrm>
            <a:off x="4929190" y="2016406"/>
            <a:ext cx="3643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b="1" u="sng" dirty="0" smtClean="0">
                <a:solidFill>
                  <a:prstClr val="black"/>
                </a:solidFill>
              </a:rPr>
              <a:t>至多取可列个数值</a:t>
            </a:r>
            <a:endParaRPr lang="zh-CN" altLang="en-US" sz="3200" b="1" u="sng" dirty="0">
              <a:solidFill>
                <a:prstClr val="black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929190" y="2672619"/>
            <a:ext cx="3643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b="1" u="sng" dirty="0" smtClean="0">
                <a:solidFill>
                  <a:prstClr val="black"/>
                </a:solidFill>
              </a:rPr>
              <a:t>概率可用积分得到</a:t>
            </a:r>
            <a:endParaRPr lang="zh-CN" altLang="en-US" sz="3200" b="1" u="sng" dirty="0">
              <a:solidFill>
                <a:prstClr val="black"/>
              </a:solidFill>
            </a:endParaRPr>
          </a:p>
        </p:txBody>
      </p:sp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1114425" y="5572140"/>
          <a:ext cx="1885939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7" name="公式" r:id="rId3" imgW="1155600" imgH="215640" progId="Equation.3">
                  <p:embed/>
                </p:oleObj>
              </mc:Choice>
              <mc:Fallback>
                <p:oleObj name="公式" r:id="rId3" imgW="11556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5572140"/>
                        <a:ext cx="1885939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7" name="Object 3"/>
          <p:cNvGraphicFramePr>
            <a:graphicFrameLocks noChangeAspect="1"/>
          </p:cNvGraphicFramePr>
          <p:nvPr/>
        </p:nvGraphicFramePr>
        <p:xfrm>
          <a:off x="4275138" y="3844931"/>
          <a:ext cx="16160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8" name="公式" r:id="rId5" imgW="990360" imgH="228600" progId="Equation.3">
                  <p:embed/>
                </p:oleObj>
              </mc:Choice>
              <mc:Fallback>
                <p:oleObj name="公式" r:id="rId5" imgW="9903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138" y="3844931"/>
                        <a:ext cx="16160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4275138" y="5791221"/>
          <a:ext cx="19256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9" name="公式" r:id="rId7" imgW="1180800" imgH="330120" progId="Equation.3">
                  <p:embed/>
                </p:oleObj>
              </mc:Choice>
              <mc:Fallback>
                <p:oleObj name="公式" r:id="rId7" imgW="1180800" imgH="3301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138" y="5791221"/>
                        <a:ext cx="19256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3"/>
          <p:cNvGraphicFramePr>
            <a:graphicFrameLocks noChangeAspect="1"/>
          </p:cNvGraphicFramePr>
          <p:nvPr/>
        </p:nvGraphicFramePr>
        <p:xfrm>
          <a:off x="6389710" y="3857629"/>
          <a:ext cx="971550" cy="114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0" name="公式" r:id="rId9" imgW="596880" imgH="672840" progId="Equation.3">
                  <p:embed/>
                </p:oleObj>
              </mc:Choice>
              <mc:Fallback>
                <p:oleObj name="公式" r:id="rId9" imgW="596880" imgH="672840" progId="Equation.3">
                  <p:embed/>
                  <p:pic>
                    <p:nvPicPr>
                      <p:cNvPr id="0" name="Object 3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710" y="3857629"/>
                        <a:ext cx="971550" cy="1143007"/>
                      </a:xfrm>
                      <a:prstGeom prst="rect">
                        <a:avLst/>
                      </a:prstGeom>
                      <a:blipFill dpi="0" rotWithShape="0">
                        <a:blip r:embed="rId11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3"/>
          <p:cNvGraphicFramePr>
            <a:graphicFrameLocks noChangeAspect="1"/>
          </p:cNvGraphicFramePr>
          <p:nvPr/>
        </p:nvGraphicFramePr>
        <p:xfrm>
          <a:off x="6389710" y="5143512"/>
          <a:ext cx="14684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1" name="公式" r:id="rId12" imgW="901440" imgH="482400" progId="Equation.3">
                  <p:embed/>
                </p:oleObj>
              </mc:Choice>
              <mc:Fallback>
                <p:oleObj name="公式" r:id="rId12" imgW="901440" imgH="482400" progId="Equation.3">
                  <p:embed/>
                  <p:pic>
                    <p:nvPicPr>
                      <p:cNvPr id="0" name="Picture 7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710" y="5143512"/>
                        <a:ext cx="1468438" cy="819150"/>
                      </a:xfrm>
                      <a:prstGeom prst="rect">
                        <a:avLst/>
                      </a:prstGeom>
                      <a:blipFill dpi="0" rotWithShape="0">
                        <a:blip r:embed="rId11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11</a:t>
            </a:fld>
            <a:endParaRPr lang="en-US" dirty="0" smtClean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-32" y="785794"/>
            <a:ext cx="5286412" cy="626982"/>
          </a:xfrm>
        </p:spPr>
        <p:txBody>
          <a:bodyPr/>
          <a:lstStyle/>
          <a:p>
            <a:r>
              <a:rPr lang="zh-CN" altLang="en-US" dirty="0" smtClean="0"/>
              <a:t>第二章   随机变量的分布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6972320" cy="540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  各章节内容</a:t>
            </a:r>
            <a:endParaRPr lang="zh-CN" altLang="en-US" dirty="0"/>
          </a:p>
        </p:txBody>
      </p:sp>
      <p:sp>
        <p:nvSpPr>
          <p:cNvPr id="7" name="Oval 148"/>
          <p:cNvSpPr>
            <a:spLocks noChangeArrowheads="1"/>
          </p:cNvSpPr>
          <p:nvPr/>
        </p:nvSpPr>
        <p:spPr bwMode="auto">
          <a:xfrm>
            <a:off x="214282" y="3051177"/>
            <a:ext cx="1238250" cy="1238250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WordArt 223"/>
          <p:cNvSpPr>
            <a:spLocks noChangeArrowheads="1" noChangeShapeType="1" noTextEdit="1"/>
          </p:cNvSpPr>
          <p:nvPr/>
        </p:nvSpPr>
        <p:spPr bwMode="auto">
          <a:xfrm>
            <a:off x="309513" y="3482976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常见分布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" name="Oval 259"/>
          <p:cNvSpPr>
            <a:spLocks noChangeArrowheads="1"/>
          </p:cNvSpPr>
          <p:nvPr/>
        </p:nvSpPr>
        <p:spPr bwMode="auto">
          <a:xfrm>
            <a:off x="431770" y="3195640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-1200000">
            <a:off x="1368440" y="3080265"/>
            <a:ext cx="900000" cy="28575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48"/>
          <p:cNvSpPr>
            <a:spLocks noChangeArrowheads="1"/>
          </p:cNvSpPr>
          <p:nvPr/>
        </p:nvSpPr>
        <p:spPr bwMode="auto">
          <a:xfrm>
            <a:off x="2262180" y="2355843"/>
            <a:ext cx="1238250" cy="1238250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WordArt 223"/>
          <p:cNvSpPr>
            <a:spLocks noChangeArrowheads="1" noChangeShapeType="1" noTextEdit="1"/>
          </p:cNvSpPr>
          <p:nvPr/>
        </p:nvSpPr>
        <p:spPr bwMode="auto">
          <a:xfrm>
            <a:off x="2357411" y="2787642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离散型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Oval 259"/>
          <p:cNvSpPr>
            <a:spLocks noChangeArrowheads="1"/>
          </p:cNvSpPr>
          <p:nvPr/>
        </p:nvSpPr>
        <p:spPr bwMode="auto">
          <a:xfrm>
            <a:off x="2479668" y="2500306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48"/>
          <p:cNvSpPr>
            <a:spLocks noChangeArrowheads="1"/>
          </p:cNvSpPr>
          <p:nvPr/>
        </p:nvSpPr>
        <p:spPr bwMode="auto">
          <a:xfrm>
            <a:off x="1069311" y="5048270"/>
            <a:ext cx="1238250" cy="1238250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WordArt 223"/>
          <p:cNvSpPr>
            <a:spLocks noChangeArrowheads="1" noChangeShapeType="1" noTextEdit="1"/>
          </p:cNvSpPr>
          <p:nvPr/>
        </p:nvSpPr>
        <p:spPr bwMode="auto">
          <a:xfrm>
            <a:off x="1164542" y="5480069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连续型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7" name="Oval 259"/>
          <p:cNvSpPr>
            <a:spLocks noChangeArrowheads="1"/>
          </p:cNvSpPr>
          <p:nvPr/>
        </p:nvSpPr>
        <p:spPr bwMode="auto">
          <a:xfrm>
            <a:off x="1286799" y="5192733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43306" y="1714488"/>
            <a:ext cx="5214974" cy="4572032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 w="254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786182" y="1785926"/>
            <a:ext cx="1928826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二项分布</a:t>
            </a:r>
            <a:endParaRPr lang="zh-CN" altLang="en-US" sz="3200" b="1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86182" y="4162042"/>
            <a:ext cx="1928826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泊松分布</a:t>
            </a:r>
            <a:endParaRPr lang="zh-CN" altLang="en-US" sz="3200" b="1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29322" y="1785926"/>
            <a:ext cx="1928826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X~B(n,p)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29322" y="4143380"/>
            <a:ext cx="1928826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X~P(</a:t>
            </a:r>
            <a:r>
              <a:rPr lang="el-GR" altLang="zh-CN" sz="32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λ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)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4" name="右箭头 13"/>
          <p:cNvSpPr/>
          <p:nvPr/>
        </p:nvSpPr>
        <p:spPr>
          <a:xfrm rot="3600000">
            <a:off x="755959" y="4562607"/>
            <a:ext cx="900000" cy="28575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3929058" y="2500306"/>
          <a:ext cx="42687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8" name="公式" r:id="rId3" imgW="2616120" imgH="253800" progId="Equation.3">
                  <p:embed/>
                </p:oleObj>
              </mc:Choice>
              <mc:Fallback>
                <p:oleObj name="公式" r:id="rId3" imgW="2616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2500306"/>
                        <a:ext cx="426878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/>
        </p:nvGraphicFramePr>
        <p:xfrm>
          <a:off x="3929058" y="4694252"/>
          <a:ext cx="41021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9" name="公式" r:id="rId5" imgW="2514600" imgH="419040" progId="Equation.3">
                  <p:embed/>
                </p:oleObj>
              </mc:Choice>
              <mc:Fallback>
                <p:oleObj name="公式" r:id="rId5" imgW="25146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4694252"/>
                        <a:ext cx="41021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4071934" y="3000372"/>
            <a:ext cx="307183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66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实例：伯努利概型</a:t>
            </a:r>
            <a:endParaRPr lang="zh-CN" altLang="en-US" sz="2400" b="1" dirty="0">
              <a:solidFill>
                <a:srgbClr val="000066"/>
              </a:solidFill>
              <a:latin typeface="隶书" pitchFamily="49" charset="-122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71934" y="5429264"/>
            <a:ext cx="450059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66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实例：稀有事件、单位时间内到达服务台的顾客数</a:t>
            </a:r>
            <a:endParaRPr lang="zh-CN" altLang="en-US" sz="2400" b="1" dirty="0">
              <a:solidFill>
                <a:srgbClr val="000066"/>
              </a:solidFill>
              <a:latin typeface="隶书" pitchFamily="49" charset="-122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7" name="右弧形箭头 26"/>
          <p:cNvSpPr/>
          <p:nvPr/>
        </p:nvSpPr>
        <p:spPr>
          <a:xfrm>
            <a:off x="8143900" y="2214554"/>
            <a:ext cx="714380" cy="2214578"/>
          </a:xfrm>
          <a:prstGeom prst="curvedLeftArrow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43702" y="3571876"/>
            <a:ext cx="2143140" cy="461665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极限：</a:t>
            </a:r>
            <a:r>
              <a:rPr lang="en-US" altLang="zh-CN" sz="2400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大</a:t>
            </a:r>
            <a:r>
              <a:rPr lang="en-US" altLang="zh-CN" sz="2400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小</a:t>
            </a:r>
            <a:endParaRPr lang="zh-CN" altLang="en-US" sz="2400" b="1" dirty="0">
              <a:solidFill>
                <a:srgbClr val="FFFF00"/>
              </a:solidFill>
              <a:latin typeface="隶书" pitchFamily="49" charset="-122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12</a:t>
            </a:fld>
            <a:endParaRPr lang="en-US" dirty="0" smtClean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-32" y="785794"/>
            <a:ext cx="5286412" cy="626982"/>
          </a:xfrm>
        </p:spPr>
        <p:txBody>
          <a:bodyPr/>
          <a:lstStyle/>
          <a:p>
            <a:r>
              <a:rPr lang="zh-CN" altLang="en-US" dirty="0" smtClean="0"/>
              <a:t>第二章   随机变量的分布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6972320" cy="540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  各章节内容</a:t>
            </a:r>
            <a:endParaRPr lang="zh-CN" altLang="en-US" dirty="0"/>
          </a:p>
        </p:txBody>
      </p:sp>
      <p:sp>
        <p:nvSpPr>
          <p:cNvPr id="7" name="Oval 148"/>
          <p:cNvSpPr>
            <a:spLocks noChangeArrowheads="1"/>
          </p:cNvSpPr>
          <p:nvPr/>
        </p:nvSpPr>
        <p:spPr bwMode="auto">
          <a:xfrm>
            <a:off x="142844" y="3476634"/>
            <a:ext cx="1238250" cy="1238250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WordArt 223"/>
          <p:cNvSpPr>
            <a:spLocks noChangeArrowheads="1" noChangeShapeType="1" noTextEdit="1"/>
          </p:cNvSpPr>
          <p:nvPr/>
        </p:nvSpPr>
        <p:spPr bwMode="auto">
          <a:xfrm>
            <a:off x="238075" y="3908433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常见分布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" name="Oval 259"/>
          <p:cNvSpPr>
            <a:spLocks noChangeArrowheads="1"/>
          </p:cNvSpPr>
          <p:nvPr/>
        </p:nvSpPr>
        <p:spPr bwMode="auto">
          <a:xfrm>
            <a:off x="360332" y="3621097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48"/>
          <p:cNvSpPr>
            <a:spLocks noChangeArrowheads="1"/>
          </p:cNvSpPr>
          <p:nvPr/>
        </p:nvSpPr>
        <p:spPr bwMode="auto">
          <a:xfrm>
            <a:off x="1000100" y="1500174"/>
            <a:ext cx="1238250" cy="1238250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WordArt 223"/>
          <p:cNvSpPr>
            <a:spLocks noChangeArrowheads="1" noChangeShapeType="1" noTextEdit="1"/>
          </p:cNvSpPr>
          <p:nvPr/>
        </p:nvSpPr>
        <p:spPr bwMode="auto">
          <a:xfrm>
            <a:off x="1095331" y="1931973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离散型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Oval 259"/>
          <p:cNvSpPr>
            <a:spLocks noChangeArrowheads="1"/>
          </p:cNvSpPr>
          <p:nvPr/>
        </p:nvSpPr>
        <p:spPr bwMode="auto">
          <a:xfrm>
            <a:off x="1217588" y="1644637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48"/>
          <p:cNvSpPr>
            <a:spLocks noChangeArrowheads="1"/>
          </p:cNvSpPr>
          <p:nvPr/>
        </p:nvSpPr>
        <p:spPr bwMode="auto">
          <a:xfrm>
            <a:off x="2357422" y="3500438"/>
            <a:ext cx="1238250" cy="1238250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WordArt 223"/>
          <p:cNvSpPr>
            <a:spLocks noChangeArrowheads="1" noChangeShapeType="1" noTextEdit="1"/>
          </p:cNvSpPr>
          <p:nvPr/>
        </p:nvSpPr>
        <p:spPr bwMode="auto">
          <a:xfrm>
            <a:off x="2452653" y="3932237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连续型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7" name="Oval 259"/>
          <p:cNvSpPr>
            <a:spLocks noChangeArrowheads="1"/>
          </p:cNvSpPr>
          <p:nvPr/>
        </p:nvSpPr>
        <p:spPr bwMode="auto">
          <a:xfrm>
            <a:off x="2574910" y="3644901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43306" y="1714488"/>
            <a:ext cx="5214974" cy="4572032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 w="254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786182" y="1785926"/>
            <a:ext cx="1928826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均匀分布</a:t>
            </a:r>
            <a:endParaRPr lang="zh-CN" altLang="en-US" sz="3200" b="1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86182" y="3304786"/>
            <a:ext cx="1928826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指数分布</a:t>
            </a:r>
            <a:endParaRPr lang="zh-CN" altLang="en-US" sz="3200" b="1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29322" y="1785926"/>
            <a:ext cx="1928826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X~U(0,1)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29322" y="3286124"/>
            <a:ext cx="1928826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X~E(</a:t>
            </a:r>
            <a:r>
              <a:rPr lang="el-GR" altLang="zh-CN" sz="32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λ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)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1428728" y="4000504"/>
            <a:ext cx="900000" cy="28575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000496" y="2500306"/>
            <a:ext cx="478634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66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实例：截断误差、生物分布</a:t>
            </a:r>
            <a:endParaRPr lang="zh-CN" altLang="en-US" sz="2800" b="1" dirty="0">
              <a:solidFill>
                <a:srgbClr val="000066"/>
              </a:solidFill>
              <a:latin typeface="隶书" pitchFamily="49" charset="-122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00496" y="4000504"/>
            <a:ext cx="478634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66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实例：寿命的分布</a:t>
            </a:r>
            <a:endParaRPr lang="zh-CN" altLang="en-US" sz="2800" b="1" dirty="0">
              <a:solidFill>
                <a:srgbClr val="000066"/>
              </a:solidFill>
              <a:latin typeface="隶书" pitchFamily="49" charset="-122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0" name="右箭头 9"/>
          <p:cNvSpPr/>
          <p:nvPr/>
        </p:nvSpPr>
        <p:spPr>
          <a:xfrm rot="-3600000">
            <a:off x="755959" y="2967850"/>
            <a:ext cx="900000" cy="28575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786182" y="4929198"/>
            <a:ext cx="1928826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正态分布</a:t>
            </a:r>
            <a:endParaRPr lang="zh-CN" altLang="en-US" sz="3200" b="1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29322" y="4910536"/>
            <a:ext cx="214314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X~N(</a:t>
            </a:r>
            <a:r>
              <a:rPr lang="el-GR" altLang="zh-CN" sz="3200" b="1" dirty="0" smtClean="0">
                <a:solidFill>
                  <a:srgbClr val="0000FF"/>
                </a:solidFill>
                <a:latin typeface="Times New Roman"/>
                <a:ea typeface="华文行楷" pitchFamily="2" charset="-122"/>
                <a:cs typeface="Times New Roman"/>
              </a:rPr>
              <a:t>μ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/>
                <a:ea typeface="华文行楷" pitchFamily="2" charset="-122"/>
                <a:cs typeface="Times New Roman"/>
              </a:rPr>
              <a:t>, </a:t>
            </a:r>
            <a:r>
              <a:rPr lang="el-GR" altLang="zh-CN" sz="3200" b="1" dirty="0" smtClean="0">
                <a:solidFill>
                  <a:srgbClr val="0000FF"/>
                </a:solidFill>
                <a:latin typeface="Times New Roman"/>
                <a:ea typeface="华文行楷" pitchFamily="2" charset="-122"/>
                <a:cs typeface="Times New Roman"/>
                <a:sym typeface="Symbol"/>
              </a:rPr>
              <a:t></a:t>
            </a:r>
            <a:r>
              <a:rPr lang="en-US" altLang="zh-CN" sz="3200" b="1" baseline="30000" dirty="0" smtClean="0">
                <a:solidFill>
                  <a:srgbClr val="0000FF"/>
                </a:solidFill>
                <a:latin typeface="Times New Roman"/>
                <a:ea typeface="华文行楷" pitchFamily="2" charset="-122"/>
                <a:cs typeface="Times New Roman"/>
                <a:sym typeface="Symbol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)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00496" y="5624916"/>
            <a:ext cx="4857784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66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实例：身高、成绩、测量误差</a:t>
            </a:r>
            <a:endParaRPr lang="zh-CN" altLang="en-US" sz="2800" b="1" dirty="0">
              <a:solidFill>
                <a:srgbClr val="000066"/>
              </a:solidFill>
              <a:latin typeface="隶书" pitchFamily="49" charset="-122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13</a:t>
            </a:fld>
            <a:endParaRPr lang="en-US" dirty="0" smtClean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-32" y="785794"/>
            <a:ext cx="5286412" cy="626982"/>
          </a:xfrm>
        </p:spPr>
        <p:txBody>
          <a:bodyPr/>
          <a:lstStyle/>
          <a:p>
            <a:r>
              <a:rPr lang="zh-CN" altLang="en-US" dirty="0" smtClean="0"/>
              <a:t>第二章   随机变量的分布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6972320" cy="540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  各章节内容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5786" y="3643314"/>
            <a:ext cx="5643602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利用分布函数性质确定系数</a:t>
            </a:r>
            <a:endParaRPr lang="en-US" altLang="zh-CN" sz="3200" b="1" dirty="0" smtClean="0">
              <a:solidFill>
                <a:srgbClr val="FFFF00"/>
              </a:solidFill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3200" b="1" dirty="0" smtClean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根据分布计算概率</a:t>
            </a:r>
            <a:endParaRPr lang="zh-CN" altLang="en-US" sz="3200" b="1" dirty="0">
              <a:solidFill>
                <a:srgbClr val="FFFF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786" y="1928802"/>
            <a:ext cx="4786346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泊松分布、正态分布查表</a:t>
            </a:r>
            <a:endParaRPr lang="zh-CN" altLang="en-US" sz="3200" b="1" dirty="0">
              <a:solidFill>
                <a:srgbClr val="FFFF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5786" y="2786058"/>
            <a:ext cx="6500858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确定分布函数（分布律、概率函数）</a:t>
            </a:r>
            <a:endParaRPr lang="zh-CN" altLang="en-US" sz="3200" b="1" dirty="0">
              <a:solidFill>
                <a:srgbClr val="FFFF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14</a:t>
            </a:fld>
            <a:endParaRPr lang="en-US" dirty="0" smtClean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-32" y="785794"/>
            <a:ext cx="5286412" cy="626982"/>
          </a:xfrm>
        </p:spPr>
        <p:txBody>
          <a:bodyPr/>
          <a:lstStyle/>
          <a:p>
            <a:r>
              <a:rPr lang="zh-CN" altLang="en-US" dirty="0" smtClean="0"/>
              <a:t>第二章   随机变量的分布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6972320" cy="540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  各章节内容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5720" y="1500174"/>
            <a:ext cx="8072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典型例题：</a:t>
            </a:r>
            <a:endParaRPr lang="en-US" altLang="zh-CN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	P37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2.1.2  2.1.4 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	P44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2.2.6</a:t>
            </a:r>
          </a:p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	P46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2.2.9		P56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2.3.9</a:t>
            </a:r>
          </a:p>
          <a:p>
            <a:endParaRPr lang="en-US" altLang="zh-CN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重要习题：</a:t>
            </a:r>
            <a:endParaRPr lang="en-US" altLang="zh-CN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	3     12     14     18</a:t>
            </a:r>
          </a:p>
          <a:p>
            <a:endParaRPr lang="en-US" altLang="zh-CN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15</a:t>
            </a:fld>
            <a:endParaRPr lang="en-US" dirty="0" smtClean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-32" y="785794"/>
            <a:ext cx="5286412" cy="626982"/>
          </a:xfrm>
        </p:spPr>
        <p:txBody>
          <a:bodyPr/>
          <a:lstStyle/>
          <a:p>
            <a:r>
              <a:rPr lang="zh-CN" altLang="en-US" dirty="0" smtClean="0"/>
              <a:t>第三章   多维随机变量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6972320" cy="540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  各章节内容</a:t>
            </a:r>
            <a:endParaRPr lang="zh-CN" altLang="en-US" dirty="0"/>
          </a:p>
        </p:txBody>
      </p:sp>
      <p:sp>
        <p:nvSpPr>
          <p:cNvPr id="7" name="Line 260"/>
          <p:cNvSpPr>
            <a:spLocks noChangeShapeType="1"/>
          </p:cNvSpPr>
          <p:nvPr/>
        </p:nvSpPr>
        <p:spPr bwMode="auto">
          <a:xfrm>
            <a:off x="4325940" y="422275"/>
            <a:ext cx="0" cy="4848225"/>
          </a:xfrm>
          <a:prstGeom prst="line">
            <a:avLst/>
          </a:prstGeom>
          <a:noFill/>
          <a:ln w="9525">
            <a:solidFill>
              <a:schemeClr val="tx1">
                <a:alpha val="5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236"/>
          <p:cNvSpPr>
            <a:spLocks noChangeArrowheads="1"/>
          </p:cNvSpPr>
          <p:nvPr/>
        </p:nvSpPr>
        <p:spPr bwMode="auto">
          <a:xfrm>
            <a:off x="4625977" y="0"/>
            <a:ext cx="3009900" cy="3009900"/>
          </a:xfrm>
          <a:custGeom>
            <a:avLst/>
            <a:gdLst>
              <a:gd name="G0" fmla="+- 2928 0 0"/>
              <a:gd name="G1" fmla="+- 21600 0 2928"/>
              <a:gd name="G2" fmla="+- 21600 0 2928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28" y="10800"/>
                </a:moveTo>
                <a:cubicBezTo>
                  <a:pt x="2928" y="15148"/>
                  <a:pt x="6452" y="18672"/>
                  <a:pt x="10800" y="18672"/>
                </a:cubicBezTo>
                <a:cubicBezTo>
                  <a:pt x="15148" y="18672"/>
                  <a:pt x="18672" y="15148"/>
                  <a:pt x="18672" y="10800"/>
                </a:cubicBezTo>
                <a:cubicBezTo>
                  <a:pt x="18672" y="6452"/>
                  <a:pt x="15148" y="2928"/>
                  <a:pt x="10800" y="2928"/>
                </a:cubicBezTo>
                <a:cubicBezTo>
                  <a:pt x="6452" y="2928"/>
                  <a:pt x="2928" y="6452"/>
                  <a:pt x="2928" y="10800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rc 237"/>
          <p:cNvSpPr>
            <a:spLocks/>
          </p:cNvSpPr>
          <p:nvPr/>
        </p:nvSpPr>
        <p:spPr bwMode="auto">
          <a:xfrm>
            <a:off x="4857752" y="244475"/>
            <a:ext cx="2530475" cy="25273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41035 w 43200"/>
              <a:gd name="T1" fmla="*/ 12174 h 43200"/>
              <a:gd name="T2" fmla="*/ 31028 w 43200"/>
              <a:gd name="T3" fmla="*/ 216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1034" y="12174"/>
                </a:moveTo>
                <a:cubicBezTo>
                  <a:pt x="42459" y="15112"/>
                  <a:pt x="43200" y="18334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4865" y="-1"/>
                  <a:pt x="28089" y="740"/>
                  <a:pt x="31027" y="2166"/>
                </a:cubicBezTo>
              </a:path>
              <a:path w="43200" h="43200" stroke="0" extrusionOk="0">
                <a:moveTo>
                  <a:pt x="41034" y="12174"/>
                </a:moveTo>
                <a:cubicBezTo>
                  <a:pt x="42459" y="15112"/>
                  <a:pt x="43200" y="18334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4865" y="-1"/>
                  <a:pt x="28089" y="740"/>
                  <a:pt x="31027" y="2166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235"/>
          <p:cNvSpPr>
            <a:spLocks noChangeArrowheads="1"/>
          </p:cNvSpPr>
          <p:nvPr/>
        </p:nvSpPr>
        <p:spPr bwMode="auto">
          <a:xfrm>
            <a:off x="1179515" y="2819400"/>
            <a:ext cx="2590800" cy="2590800"/>
          </a:xfrm>
          <a:custGeom>
            <a:avLst/>
            <a:gdLst>
              <a:gd name="G0" fmla="+- 2928 0 0"/>
              <a:gd name="G1" fmla="+- 21600 0 2928"/>
              <a:gd name="G2" fmla="+- 21600 0 2928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28" y="10800"/>
                </a:moveTo>
                <a:cubicBezTo>
                  <a:pt x="2928" y="15148"/>
                  <a:pt x="6452" y="18672"/>
                  <a:pt x="10800" y="18672"/>
                </a:cubicBezTo>
                <a:cubicBezTo>
                  <a:pt x="15148" y="18672"/>
                  <a:pt x="18672" y="15148"/>
                  <a:pt x="18672" y="10800"/>
                </a:cubicBezTo>
                <a:cubicBezTo>
                  <a:pt x="18672" y="6452"/>
                  <a:pt x="15148" y="2928"/>
                  <a:pt x="10800" y="2928"/>
                </a:cubicBezTo>
                <a:cubicBezTo>
                  <a:pt x="6452" y="2928"/>
                  <a:pt x="2928" y="6452"/>
                  <a:pt x="2928" y="10800"/>
                </a:cubicBez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57"/>
          <p:cNvSpPr>
            <a:spLocks noChangeArrowheads="1"/>
          </p:cNvSpPr>
          <p:nvPr/>
        </p:nvSpPr>
        <p:spPr bwMode="auto">
          <a:xfrm>
            <a:off x="2722565" y="1195388"/>
            <a:ext cx="3162300" cy="3162300"/>
          </a:xfrm>
          <a:custGeom>
            <a:avLst/>
            <a:gdLst>
              <a:gd name="G0" fmla="+- 2928 0 0"/>
              <a:gd name="G1" fmla="+- 21600 0 2928"/>
              <a:gd name="G2" fmla="+- 21600 0 2928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28" y="10800"/>
                </a:moveTo>
                <a:cubicBezTo>
                  <a:pt x="2928" y="15148"/>
                  <a:pt x="6452" y="18672"/>
                  <a:pt x="10800" y="18672"/>
                </a:cubicBezTo>
                <a:cubicBezTo>
                  <a:pt x="15148" y="18672"/>
                  <a:pt x="18672" y="15148"/>
                  <a:pt x="18672" y="10800"/>
                </a:cubicBezTo>
                <a:cubicBezTo>
                  <a:pt x="18672" y="6452"/>
                  <a:pt x="15148" y="2928"/>
                  <a:pt x="10800" y="2928"/>
                </a:cubicBezTo>
                <a:cubicBezTo>
                  <a:pt x="6452" y="2928"/>
                  <a:pt x="2928" y="6452"/>
                  <a:pt x="2928" y="10800"/>
                </a:cubicBez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56"/>
          <p:cNvSpPr>
            <a:spLocks noChangeShapeType="1"/>
          </p:cNvSpPr>
          <p:nvPr/>
        </p:nvSpPr>
        <p:spPr bwMode="auto">
          <a:xfrm flipV="1">
            <a:off x="1301752" y="374650"/>
            <a:ext cx="6335713" cy="47529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ffectLst>
            <a:outerShdw blurRad="50800" dist="50800" dir="5400000" algn="ctr" rotWithShape="0">
              <a:srgbClr val="0000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" name="Arc 153"/>
          <p:cNvSpPr>
            <a:spLocks/>
          </p:cNvSpPr>
          <p:nvPr/>
        </p:nvSpPr>
        <p:spPr bwMode="auto">
          <a:xfrm>
            <a:off x="2084390" y="2041525"/>
            <a:ext cx="2676525" cy="3017838"/>
          </a:xfrm>
          <a:custGeom>
            <a:avLst/>
            <a:gdLst>
              <a:gd name="G0" fmla="+- 21600 0 0"/>
              <a:gd name="G1" fmla="+- 7599 0 0"/>
              <a:gd name="G2" fmla="+- 21600 0 0"/>
              <a:gd name="T0" fmla="*/ 25898 w 25898"/>
              <a:gd name="T1" fmla="*/ 28767 h 29199"/>
              <a:gd name="T2" fmla="*/ 1381 w 25898"/>
              <a:gd name="T3" fmla="*/ 0 h 29199"/>
              <a:gd name="T4" fmla="*/ 21600 w 25898"/>
              <a:gd name="T5" fmla="*/ 7599 h 29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898" h="29199" fill="none" extrusionOk="0">
                <a:moveTo>
                  <a:pt x="25898" y="28767"/>
                </a:moveTo>
                <a:cubicBezTo>
                  <a:pt x="24483" y="29054"/>
                  <a:pt x="23043" y="29198"/>
                  <a:pt x="21600" y="29199"/>
                </a:cubicBezTo>
                <a:cubicBezTo>
                  <a:pt x="9670" y="29199"/>
                  <a:pt x="0" y="19528"/>
                  <a:pt x="0" y="7599"/>
                </a:cubicBezTo>
                <a:cubicBezTo>
                  <a:pt x="-1" y="5003"/>
                  <a:pt x="467" y="2429"/>
                  <a:pt x="1380" y="-1"/>
                </a:cubicBezTo>
              </a:path>
              <a:path w="25898" h="29199" stroke="0" extrusionOk="0">
                <a:moveTo>
                  <a:pt x="25898" y="28767"/>
                </a:moveTo>
                <a:cubicBezTo>
                  <a:pt x="24483" y="29054"/>
                  <a:pt x="23043" y="29198"/>
                  <a:pt x="21600" y="29199"/>
                </a:cubicBezTo>
                <a:cubicBezTo>
                  <a:pt x="9670" y="29199"/>
                  <a:pt x="0" y="19528"/>
                  <a:pt x="0" y="7599"/>
                </a:cubicBezTo>
                <a:cubicBezTo>
                  <a:pt x="-1" y="5003"/>
                  <a:pt x="467" y="2429"/>
                  <a:pt x="1380" y="-1"/>
                </a:cubicBezTo>
                <a:lnTo>
                  <a:pt x="21600" y="7599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rc 151"/>
          <p:cNvSpPr>
            <a:spLocks/>
          </p:cNvSpPr>
          <p:nvPr/>
        </p:nvSpPr>
        <p:spPr bwMode="auto">
          <a:xfrm>
            <a:off x="3124202" y="587375"/>
            <a:ext cx="3438525" cy="4316413"/>
          </a:xfrm>
          <a:custGeom>
            <a:avLst/>
            <a:gdLst>
              <a:gd name="G0" fmla="+- 11676 0 0"/>
              <a:gd name="G1" fmla="+- 21600 0 0"/>
              <a:gd name="G2" fmla="+- 21600 0 0"/>
              <a:gd name="T0" fmla="*/ 0 w 33276"/>
              <a:gd name="T1" fmla="*/ 3428 h 41765"/>
              <a:gd name="T2" fmla="*/ 19417 w 33276"/>
              <a:gd name="T3" fmla="*/ 41765 h 41765"/>
              <a:gd name="T4" fmla="*/ 11676 w 33276"/>
              <a:gd name="T5" fmla="*/ 21600 h 41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276" h="41765" fill="none" extrusionOk="0">
                <a:moveTo>
                  <a:pt x="-1" y="3427"/>
                </a:moveTo>
                <a:cubicBezTo>
                  <a:pt x="3482" y="1189"/>
                  <a:pt x="7535" y="-1"/>
                  <a:pt x="11676" y="0"/>
                </a:cubicBezTo>
                <a:cubicBezTo>
                  <a:pt x="23605" y="0"/>
                  <a:pt x="33276" y="9670"/>
                  <a:pt x="33276" y="21600"/>
                </a:cubicBezTo>
                <a:cubicBezTo>
                  <a:pt x="33276" y="30542"/>
                  <a:pt x="27765" y="38560"/>
                  <a:pt x="19417" y="41765"/>
                </a:cubicBezTo>
              </a:path>
              <a:path w="33276" h="41765" stroke="0" extrusionOk="0">
                <a:moveTo>
                  <a:pt x="-1" y="3427"/>
                </a:moveTo>
                <a:cubicBezTo>
                  <a:pt x="3482" y="1189"/>
                  <a:pt x="7535" y="-1"/>
                  <a:pt x="11676" y="0"/>
                </a:cubicBezTo>
                <a:cubicBezTo>
                  <a:pt x="23605" y="0"/>
                  <a:pt x="33276" y="9670"/>
                  <a:pt x="33276" y="21600"/>
                </a:cubicBezTo>
                <a:cubicBezTo>
                  <a:pt x="33276" y="30542"/>
                  <a:pt x="27765" y="38560"/>
                  <a:pt x="19417" y="41765"/>
                </a:cubicBezTo>
                <a:lnTo>
                  <a:pt x="11676" y="216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50"/>
          <p:cNvSpPr>
            <a:spLocks noChangeShapeType="1"/>
          </p:cNvSpPr>
          <p:nvPr/>
        </p:nvSpPr>
        <p:spPr bwMode="auto">
          <a:xfrm>
            <a:off x="4533902" y="339725"/>
            <a:ext cx="0" cy="4537075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Oval 147"/>
          <p:cNvSpPr>
            <a:spLocks noChangeArrowheads="1"/>
          </p:cNvSpPr>
          <p:nvPr/>
        </p:nvSpPr>
        <p:spPr bwMode="auto">
          <a:xfrm>
            <a:off x="5621340" y="877888"/>
            <a:ext cx="1238250" cy="1238250"/>
          </a:xfrm>
          <a:prstGeom prst="ellipse">
            <a:avLst/>
          </a:prstGeom>
          <a:gradFill rotWithShape="1">
            <a:gsLst>
              <a:gs pos="0">
                <a:srgbClr val="B17FAC"/>
              </a:gs>
              <a:gs pos="100000">
                <a:srgbClr val="B17FAC">
                  <a:gamma/>
                  <a:shade val="2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148"/>
          <p:cNvSpPr>
            <a:spLocks noChangeArrowheads="1"/>
          </p:cNvSpPr>
          <p:nvPr/>
        </p:nvSpPr>
        <p:spPr bwMode="auto">
          <a:xfrm>
            <a:off x="1876427" y="3470275"/>
            <a:ext cx="1238250" cy="1238250"/>
          </a:xfrm>
          <a:prstGeom prst="ellipse">
            <a:avLst/>
          </a:prstGeom>
          <a:gradFill rotWithShape="1">
            <a:gsLst>
              <a:gs pos="0">
                <a:srgbClr val="CC9900"/>
              </a:gs>
              <a:gs pos="100000">
                <a:srgbClr val="CC9900">
                  <a:gamma/>
                  <a:shade val="2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09"/>
          <p:cNvSpPr txBox="1">
            <a:spLocks noChangeArrowheads="1"/>
          </p:cNvSpPr>
          <p:nvPr/>
        </p:nvSpPr>
        <p:spPr bwMode="auto">
          <a:xfrm>
            <a:off x="3629027" y="4140100"/>
            <a:ext cx="100540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分布函数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9" name="Text Box 210"/>
          <p:cNvSpPr txBox="1">
            <a:spLocks noChangeArrowheads="1"/>
          </p:cNvSpPr>
          <p:nvPr/>
        </p:nvSpPr>
        <p:spPr bwMode="auto">
          <a:xfrm>
            <a:off x="3375027" y="4673516"/>
            <a:ext cx="80021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连续型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0" name="Text Box 211"/>
          <p:cNvSpPr txBox="1">
            <a:spLocks noChangeArrowheads="1"/>
          </p:cNvSpPr>
          <p:nvPr/>
        </p:nvSpPr>
        <p:spPr bwMode="auto">
          <a:xfrm>
            <a:off x="3498852" y="4438664"/>
            <a:ext cx="80021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离散型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1" name="Text Box 212"/>
          <p:cNvSpPr txBox="1">
            <a:spLocks noChangeArrowheads="1"/>
          </p:cNvSpPr>
          <p:nvPr/>
        </p:nvSpPr>
        <p:spPr bwMode="auto">
          <a:xfrm>
            <a:off x="3068640" y="4913013"/>
            <a:ext cx="100540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常见分布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2" name="Text Box 213"/>
          <p:cNvSpPr txBox="1">
            <a:spLocks noChangeArrowheads="1"/>
          </p:cNvSpPr>
          <p:nvPr/>
        </p:nvSpPr>
        <p:spPr bwMode="auto">
          <a:xfrm>
            <a:off x="7445377" y="1206200"/>
            <a:ext cx="14061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联合分布函数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3" name="Text Box 215"/>
          <p:cNvSpPr txBox="1">
            <a:spLocks noChangeArrowheads="1"/>
          </p:cNvSpPr>
          <p:nvPr/>
        </p:nvSpPr>
        <p:spPr bwMode="auto">
          <a:xfrm>
            <a:off x="7372352" y="1782463"/>
            <a:ext cx="119936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函数的分布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4" name="Text Box 216"/>
          <p:cNvSpPr txBox="1">
            <a:spLocks noChangeArrowheads="1"/>
          </p:cNvSpPr>
          <p:nvPr/>
        </p:nvSpPr>
        <p:spPr bwMode="auto">
          <a:xfrm>
            <a:off x="7445377" y="1495125"/>
            <a:ext cx="141096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边缘分布函数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 Box 217"/>
          <p:cNvSpPr txBox="1">
            <a:spLocks noChangeArrowheads="1"/>
          </p:cNvSpPr>
          <p:nvPr/>
        </p:nvSpPr>
        <p:spPr bwMode="auto">
          <a:xfrm>
            <a:off x="5678490" y="2778125"/>
            <a:ext cx="141577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边缘分布函数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6" name="Text Box 218"/>
          <p:cNvSpPr txBox="1">
            <a:spLocks noChangeArrowheads="1"/>
          </p:cNvSpPr>
          <p:nvPr/>
        </p:nvSpPr>
        <p:spPr bwMode="auto">
          <a:xfrm>
            <a:off x="5672140" y="3100388"/>
            <a:ext cx="141577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条件分布函数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7" name="Text Box 219"/>
          <p:cNvSpPr txBox="1">
            <a:spLocks noChangeArrowheads="1"/>
          </p:cNvSpPr>
          <p:nvPr/>
        </p:nvSpPr>
        <p:spPr bwMode="auto">
          <a:xfrm>
            <a:off x="5472115" y="3436938"/>
            <a:ext cx="80021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独立性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8" name="Text Box 220"/>
          <p:cNvSpPr txBox="1">
            <a:spLocks noChangeArrowheads="1"/>
          </p:cNvSpPr>
          <p:nvPr/>
        </p:nvSpPr>
        <p:spPr bwMode="auto">
          <a:xfrm>
            <a:off x="5059365" y="3748088"/>
            <a:ext cx="121058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函数的分布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9" name="WordArt 221"/>
          <p:cNvSpPr>
            <a:spLocks noChangeArrowheads="1" noChangeShapeType="1" noTextEdit="1"/>
          </p:cNvSpPr>
          <p:nvPr/>
        </p:nvSpPr>
        <p:spPr bwMode="auto">
          <a:xfrm>
            <a:off x="5677442" y="1311274"/>
            <a:ext cx="1152000" cy="32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维随机变量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0" name="WordArt 223"/>
          <p:cNvSpPr>
            <a:spLocks noChangeArrowheads="1" noChangeShapeType="1" noTextEdit="1"/>
          </p:cNvSpPr>
          <p:nvPr/>
        </p:nvSpPr>
        <p:spPr bwMode="auto">
          <a:xfrm>
            <a:off x="1971658" y="3902074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一维随机变量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1" name="Arc 225"/>
          <p:cNvSpPr>
            <a:spLocks/>
          </p:cNvSpPr>
          <p:nvPr/>
        </p:nvSpPr>
        <p:spPr bwMode="auto">
          <a:xfrm>
            <a:off x="1416052" y="3055938"/>
            <a:ext cx="2111375" cy="2108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42449 w 43200"/>
              <a:gd name="T1" fmla="*/ 15953 h 43200"/>
              <a:gd name="T2" fmla="*/ 23839 w 43200"/>
              <a:gd name="T3" fmla="*/ 11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2448" y="15953"/>
                </a:moveTo>
                <a:cubicBezTo>
                  <a:pt x="42947" y="17793"/>
                  <a:pt x="43200" y="19692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47" y="-1"/>
                  <a:pt x="23095" y="38"/>
                  <a:pt x="23838" y="116"/>
                </a:cubicBezTo>
              </a:path>
              <a:path w="43200" h="43200" stroke="0" extrusionOk="0">
                <a:moveTo>
                  <a:pt x="42448" y="15953"/>
                </a:moveTo>
                <a:cubicBezTo>
                  <a:pt x="42947" y="17793"/>
                  <a:pt x="43200" y="19692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47" y="-1"/>
                  <a:pt x="23095" y="38"/>
                  <a:pt x="23838" y="116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00B0F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226"/>
          <p:cNvSpPr>
            <a:spLocks noChangeArrowheads="1"/>
          </p:cNvSpPr>
          <p:nvPr/>
        </p:nvSpPr>
        <p:spPr bwMode="auto">
          <a:xfrm>
            <a:off x="3168652" y="4778375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227"/>
          <p:cNvSpPr>
            <a:spLocks noChangeArrowheads="1"/>
          </p:cNvSpPr>
          <p:nvPr/>
        </p:nvSpPr>
        <p:spPr bwMode="auto">
          <a:xfrm>
            <a:off x="3351215" y="4529138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228"/>
          <p:cNvSpPr>
            <a:spLocks noChangeArrowheads="1"/>
          </p:cNvSpPr>
          <p:nvPr/>
        </p:nvSpPr>
        <p:spPr bwMode="auto">
          <a:xfrm>
            <a:off x="3446465" y="4235450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229"/>
          <p:cNvSpPr>
            <a:spLocks noChangeArrowheads="1"/>
          </p:cNvSpPr>
          <p:nvPr/>
        </p:nvSpPr>
        <p:spPr bwMode="auto">
          <a:xfrm>
            <a:off x="2873377" y="5018088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rc 230"/>
          <p:cNvSpPr>
            <a:spLocks/>
          </p:cNvSpPr>
          <p:nvPr/>
        </p:nvSpPr>
        <p:spPr bwMode="auto">
          <a:xfrm>
            <a:off x="2947990" y="1425575"/>
            <a:ext cx="2682875" cy="26797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8382 w 43200"/>
              <a:gd name="T1" fmla="*/ 8001 h 43200"/>
              <a:gd name="T2" fmla="*/ 35302 w 43200"/>
              <a:gd name="T3" fmla="*/ 490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8381" y="8001"/>
                </a:moveTo>
                <a:cubicBezTo>
                  <a:pt x="41499" y="11847"/>
                  <a:pt x="43200" y="16648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596" y="-1"/>
                  <a:pt x="31439" y="1732"/>
                  <a:pt x="35301" y="4902"/>
                </a:cubicBezTo>
              </a:path>
              <a:path w="43200" h="43200" stroke="0" extrusionOk="0">
                <a:moveTo>
                  <a:pt x="38381" y="8001"/>
                </a:moveTo>
                <a:cubicBezTo>
                  <a:pt x="41499" y="11847"/>
                  <a:pt x="43200" y="16648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596" y="-1"/>
                  <a:pt x="31439" y="1732"/>
                  <a:pt x="35301" y="4902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231"/>
          <p:cNvSpPr>
            <a:spLocks noChangeArrowheads="1"/>
          </p:cNvSpPr>
          <p:nvPr/>
        </p:nvSpPr>
        <p:spPr bwMode="auto">
          <a:xfrm>
            <a:off x="5284790" y="3532188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232"/>
          <p:cNvSpPr>
            <a:spLocks noChangeArrowheads="1"/>
          </p:cNvSpPr>
          <p:nvPr/>
        </p:nvSpPr>
        <p:spPr bwMode="auto">
          <a:xfrm>
            <a:off x="5456240" y="3200400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233"/>
          <p:cNvSpPr>
            <a:spLocks noChangeArrowheads="1"/>
          </p:cNvSpPr>
          <p:nvPr/>
        </p:nvSpPr>
        <p:spPr bwMode="auto">
          <a:xfrm>
            <a:off x="5534027" y="2879725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234"/>
          <p:cNvSpPr>
            <a:spLocks noChangeArrowheads="1"/>
          </p:cNvSpPr>
          <p:nvPr/>
        </p:nvSpPr>
        <p:spPr bwMode="auto">
          <a:xfrm>
            <a:off x="4935540" y="3849688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238"/>
          <p:cNvSpPr>
            <a:spLocks noChangeArrowheads="1"/>
          </p:cNvSpPr>
          <p:nvPr/>
        </p:nvSpPr>
        <p:spPr bwMode="auto">
          <a:xfrm>
            <a:off x="7229477" y="1882775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239"/>
          <p:cNvSpPr>
            <a:spLocks noChangeArrowheads="1"/>
          </p:cNvSpPr>
          <p:nvPr/>
        </p:nvSpPr>
        <p:spPr bwMode="auto">
          <a:xfrm>
            <a:off x="7300915" y="1595438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240"/>
          <p:cNvSpPr>
            <a:spLocks noChangeArrowheads="1"/>
          </p:cNvSpPr>
          <p:nvPr/>
        </p:nvSpPr>
        <p:spPr bwMode="auto">
          <a:xfrm>
            <a:off x="7300915" y="1308100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244"/>
          <p:cNvSpPr>
            <a:spLocks noChangeShapeType="1"/>
          </p:cNvSpPr>
          <p:nvPr/>
        </p:nvSpPr>
        <p:spPr bwMode="auto">
          <a:xfrm>
            <a:off x="5040315" y="3983038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" name="Line 245"/>
          <p:cNvSpPr>
            <a:spLocks noChangeShapeType="1"/>
          </p:cNvSpPr>
          <p:nvPr/>
        </p:nvSpPr>
        <p:spPr bwMode="auto">
          <a:xfrm>
            <a:off x="5399090" y="3657600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" name="Line 246"/>
          <p:cNvSpPr>
            <a:spLocks noChangeShapeType="1"/>
          </p:cNvSpPr>
          <p:nvPr/>
        </p:nvSpPr>
        <p:spPr bwMode="auto">
          <a:xfrm>
            <a:off x="5538790" y="3335338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" name="Line 247"/>
          <p:cNvSpPr>
            <a:spLocks noChangeShapeType="1"/>
          </p:cNvSpPr>
          <p:nvPr/>
        </p:nvSpPr>
        <p:spPr bwMode="auto">
          <a:xfrm>
            <a:off x="5607052" y="3022600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" name="Line 248"/>
          <p:cNvSpPr>
            <a:spLocks noChangeShapeType="1"/>
          </p:cNvSpPr>
          <p:nvPr/>
        </p:nvSpPr>
        <p:spPr bwMode="auto">
          <a:xfrm>
            <a:off x="3494090" y="4375150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" name="Line 249"/>
          <p:cNvSpPr>
            <a:spLocks noChangeShapeType="1"/>
          </p:cNvSpPr>
          <p:nvPr/>
        </p:nvSpPr>
        <p:spPr bwMode="auto">
          <a:xfrm>
            <a:off x="3413127" y="4667250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" name="Line 250"/>
          <p:cNvSpPr>
            <a:spLocks noChangeShapeType="1"/>
          </p:cNvSpPr>
          <p:nvPr/>
        </p:nvSpPr>
        <p:spPr bwMode="auto">
          <a:xfrm>
            <a:off x="3268665" y="4911725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51"/>
          <p:cNvSpPr>
            <a:spLocks noChangeShapeType="1"/>
          </p:cNvSpPr>
          <p:nvPr/>
        </p:nvSpPr>
        <p:spPr bwMode="auto">
          <a:xfrm>
            <a:off x="2960690" y="5162550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" name="Line 253"/>
          <p:cNvSpPr>
            <a:spLocks noChangeShapeType="1"/>
          </p:cNvSpPr>
          <p:nvPr/>
        </p:nvSpPr>
        <p:spPr bwMode="auto">
          <a:xfrm>
            <a:off x="7412040" y="1444625"/>
            <a:ext cx="1152525" cy="0"/>
          </a:xfrm>
          <a:prstGeom prst="line">
            <a:avLst/>
          </a:prstGeom>
          <a:noFill/>
          <a:ln w="9525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" name="Line 254"/>
          <p:cNvSpPr>
            <a:spLocks noChangeShapeType="1"/>
          </p:cNvSpPr>
          <p:nvPr/>
        </p:nvSpPr>
        <p:spPr bwMode="auto">
          <a:xfrm>
            <a:off x="7421565" y="1724025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55"/>
          <p:cNvSpPr>
            <a:spLocks noChangeShapeType="1"/>
          </p:cNvSpPr>
          <p:nvPr/>
        </p:nvSpPr>
        <p:spPr bwMode="auto">
          <a:xfrm>
            <a:off x="7354890" y="2012950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" name="Oval 258"/>
          <p:cNvSpPr>
            <a:spLocks noChangeArrowheads="1"/>
          </p:cNvSpPr>
          <p:nvPr/>
        </p:nvSpPr>
        <p:spPr bwMode="auto">
          <a:xfrm>
            <a:off x="5837240" y="1022350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Oval 259"/>
          <p:cNvSpPr>
            <a:spLocks noChangeArrowheads="1"/>
          </p:cNvSpPr>
          <p:nvPr/>
        </p:nvSpPr>
        <p:spPr bwMode="auto">
          <a:xfrm>
            <a:off x="2093915" y="3614738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261"/>
          <p:cNvSpPr>
            <a:spLocks noChangeShapeType="1"/>
          </p:cNvSpPr>
          <p:nvPr/>
        </p:nvSpPr>
        <p:spPr bwMode="auto">
          <a:xfrm>
            <a:off x="2957515" y="2870200"/>
            <a:ext cx="2663825" cy="0"/>
          </a:xfrm>
          <a:prstGeom prst="line">
            <a:avLst/>
          </a:prstGeom>
          <a:noFill/>
          <a:ln w="9525">
            <a:solidFill>
              <a:schemeClr val="tx1">
                <a:alpha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" name="Oval 149"/>
          <p:cNvSpPr>
            <a:spLocks noChangeArrowheads="1"/>
          </p:cNvSpPr>
          <p:nvPr/>
        </p:nvSpPr>
        <p:spPr bwMode="auto">
          <a:xfrm>
            <a:off x="3414715" y="1895475"/>
            <a:ext cx="1790700" cy="17907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2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WordArt 222"/>
          <p:cNvSpPr>
            <a:spLocks noChangeArrowheads="1" noChangeShapeType="1" noTextEdit="1"/>
          </p:cNvSpPr>
          <p:nvPr/>
        </p:nvSpPr>
        <p:spPr bwMode="auto">
          <a:xfrm>
            <a:off x="3603492" y="2587625"/>
            <a:ext cx="1440000" cy="4365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二维随机变量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0" name="Oval 257"/>
          <p:cNvSpPr>
            <a:spLocks noChangeArrowheads="1"/>
          </p:cNvSpPr>
          <p:nvPr/>
        </p:nvSpPr>
        <p:spPr bwMode="auto">
          <a:xfrm>
            <a:off x="3703640" y="2111375"/>
            <a:ext cx="434975" cy="434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220"/>
          <p:cNvSpPr txBox="1">
            <a:spLocks noChangeArrowheads="1"/>
          </p:cNvSpPr>
          <p:nvPr/>
        </p:nvSpPr>
        <p:spPr bwMode="auto">
          <a:xfrm>
            <a:off x="5695967" y="2417764"/>
            <a:ext cx="141577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联合分布函数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2" name="Oval 234"/>
          <p:cNvSpPr>
            <a:spLocks noChangeArrowheads="1"/>
          </p:cNvSpPr>
          <p:nvPr/>
        </p:nvSpPr>
        <p:spPr bwMode="auto">
          <a:xfrm>
            <a:off x="5572142" y="2519364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244"/>
          <p:cNvSpPr>
            <a:spLocks noChangeShapeType="1"/>
          </p:cNvSpPr>
          <p:nvPr/>
        </p:nvSpPr>
        <p:spPr bwMode="auto">
          <a:xfrm>
            <a:off x="5676917" y="2652714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4" name="Oval 148"/>
          <p:cNvSpPr>
            <a:spLocks noChangeArrowheads="1"/>
          </p:cNvSpPr>
          <p:nvPr/>
        </p:nvSpPr>
        <p:spPr bwMode="auto">
          <a:xfrm>
            <a:off x="460375" y="4929198"/>
            <a:ext cx="1238250" cy="1238250"/>
          </a:xfrm>
          <a:prstGeom prst="ellipse">
            <a:avLst/>
          </a:prstGeom>
          <a:solidFill>
            <a:srgbClr val="7030A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 Box 209"/>
          <p:cNvSpPr txBox="1">
            <a:spLocks noChangeArrowheads="1"/>
          </p:cNvSpPr>
          <p:nvPr/>
        </p:nvSpPr>
        <p:spPr bwMode="auto">
          <a:xfrm>
            <a:off x="2212975" y="5599023"/>
            <a:ext cx="20313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事件关系、概率定义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6" name="Text Box 210"/>
          <p:cNvSpPr txBox="1">
            <a:spLocks noChangeArrowheads="1"/>
          </p:cNvSpPr>
          <p:nvPr/>
        </p:nvSpPr>
        <p:spPr bwMode="auto">
          <a:xfrm>
            <a:off x="1958975" y="6132439"/>
            <a:ext cx="244169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全概率公式与贝叶斯公式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7" name="Text Box 211"/>
          <p:cNvSpPr txBox="1">
            <a:spLocks noChangeArrowheads="1"/>
          </p:cNvSpPr>
          <p:nvPr/>
        </p:nvSpPr>
        <p:spPr bwMode="auto">
          <a:xfrm>
            <a:off x="2082800" y="5897587"/>
            <a:ext cx="20313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条件概率与乘法公式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8" name="Text Box 212"/>
          <p:cNvSpPr txBox="1">
            <a:spLocks noChangeArrowheads="1"/>
          </p:cNvSpPr>
          <p:nvPr/>
        </p:nvSpPr>
        <p:spPr bwMode="auto">
          <a:xfrm>
            <a:off x="1652588" y="6371936"/>
            <a:ext cx="121058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事件独立性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9" name="WordArt 223"/>
          <p:cNvSpPr>
            <a:spLocks noChangeArrowheads="1" noChangeShapeType="1" noTextEdit="1"/>
          </p:cNvSpPr>
          <p:nvPr/>
        </p:nvSpPr>
        <p:spPr bwMode="auto">
          <a:xfrm>
            <a:off x="555606" y="5360997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随机事件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0" name="Arc 225"/>
          <p:cNvSpPr>
            <a:spLocks/>
          </p:cNvSpPr>
          <p:nvPr/>
        </p:nvSpPr>
        <p:spPr bwMode="auto">
          <a:xfrm>
            <a:off x="0" y="4514861"/>
            <a:ext cx="2111375" cy="2108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42449 w 43200"/>
              <a:gd name="T1" fmla="*/ 15953 h 43200"/>
              <a:gd name="T2" fmla="*/ 23839 w 43200"/>
              <a:gd name="T3" fmla="*/ 11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2448" y="15953"/>
                </a:moveTo>
                <a:cubicBezTo>
                  <a:pt x="42947" y="17793"/>
                  <a:pt x="43200" y="19692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47" y="-1"/>
                  <a:pt x="23095" y="38"/>
                  <a:pt x="23838" y="116"/>
                </a:cubicBezTo>
              </a:path>
              <a:path w="43200" h="43200" stroke="0" extrusionOk="0">
                <a:moveTo>
                  <a:pt x="42448" y="15953"/>
                </a:moveTo>
                <a:cubicBezTo>
                  <a:pt x="42947" y="17793"/>
                  <a:pt x="43200" y="19692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47" y="-1"/>
                  <a:pt x="23095" y="38"/>
                  <a:pt x="23838" y="116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00B0F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Oval 226"/>
          <p:cNvSpPr>
            <a:spLocks noChangeArrowheads="1"/>
          </p:cNvSpPr>
          <p:nvPr/>
        </p:nvSpPr>
        <p:spPr bwMode="auto">
          <a:xfrm>
            <a:off x="1752600" y="6237298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227"/>
          <p:cNvSpPr>
            <a:spLocks noChangeArrowheads="1"/>
          </p:cNvSpPr>
          <p:nvPr/>
        </p:nvSpPr>
        <p:spPr bwMode="auto">
          <a:xfrm>
            <a:off x="1935163" y="5988061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Oval 228"/>
          <p:cNvSpPr>
            <a:spLocks noChangeArrowheads="1"/>
          </p:cNvSpPr>
          <p:nvPr/>
        </p:nvSpPr>
        <p:spPr bwMode="auto">
          <a:xfrm>
            <a:off x="2030413" y="5694373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Oval 229"/>
          <p:cNvSpPr>
            <a:spLocks noChangeArrowheads="1"/>
          </p:cNvSpPr>
          <p:nvPr/>
        </p:nvSpPr>
        <p:spPr bwMode="auto">
          <a:xfrm>
            <a:off x="1457325" y="6477011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Line 248"/>
          <p:cNvSpPr>
            <a:spLocks noChangeShapeType="1"/>
          </p:cNvSpPr>
          <p:nvPr/>
        </p:nvSpPr>
        <p:spPr bwMode="auto">
          <a:xfrm>
            <a:off x="2071484" y="5840045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" name="Line 249"/>
          <p:cNvSpPr>
            <a:spLocks noChangeShapeType="1"/>
          </p:cNvSpPr>
          <p:nvPr/>
        </p:nvSpPr>
        <p:spPr bwMode="auto">
          <a:xfrm>
            <a:off x="1990521" y="6132145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" name="Line 250"/>
          <p:cNvSpPr>
            <a:spLocks noChangeShapeType="1"/>
          </p:cNvSpPr>
          <p:nvPr/>
        </p:nvSpPr>
        <p:spPr bwMode="auto">
          <a:xfrm>
            <a:off x="1846059" y="6376620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" name="Line 251"/>
          <p:cNvSpPr>
            <a:spLocks noChangeShapeType="1"/>
          </p:cNvSpPr>
          <p:nvPr/>
        </p:nvSpPr>
        <p:spPr bwMode="auto">
          <a:xfrm>
            <a:off x="1538084" y="6627445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" name="Oval 259"/>
          <p:cNvSpPr>
            <a:spLocks noChangeArrowheads="1"/>
          </p:cNvSpPr>
          <p:nvPr/>
        </p:nvSpPr>
        <p:spPr bwMode="auto">
          <a:xfrm>
            <a:off x="785786" y="5072074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16</a:t>
            </a:fld>
            <a:endParaRPr lang="en-US" dirty="0" smtClean="0"/>
          </a:p>
        </p:txBody>
      </p:sp>
      <p:sp>
        <p:nvSpPr>
          <p:cNvPr id="47" name="文本占位符 1"/>
          <p:cNvSpPr>
            <a:spLocks noGrp="1"/>
          </p:cNvSpPr>
          <p:nvPr>
            <p:ph type="body" idx="1"/>
          </p:nvPr>
        </p:nvSpPr>
        <p:spPr>
          <a:xfrm>
            <a:off x="-32" y="785794"/>
            <a:ext cx="5286412" cy="626982"/>
          </a:xfrm>
        </p:spPr>
        <p:txBody>
          <a:bodyPr/>
          <a:lstStyle/>
          <a:p>
            <a:r>
              <a:rPr lang="zh-CN" altLang="en-US" dirty="0" smtClean="0"/>
              <a:t>第三章   多维随机变量</a:t>
            </a:r>
            <a:endParaRPr lang="zh-CN" altLang="en-US" dirty="0"/>
          </a:p>
        </p:txBody>
      </p:sp>
      <p:sp>
        <p:nvSpPr>
          <p:cNvPr id="48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6972320" cy="540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  各章节内容</a:t>
            </a:r>
            <a:endParaRPr lang="zh-CN" altLang="en-US" dirty="0"/>
          </a:p>
        </p:txBody>
      </p:sp>
      <p:sp>
        <p:nvSpPr>
          <p:cNvPr id="40" name="Oval 325"/>
          <p:cNvSpPr>
            <a:spLocks noChangeArrowheads="1"/>
          </p:cNvSpPr>
          <p:nvPr/>
        </p:nvSpPr>
        <p:spPr bwMode="auto">
          <a:xfrm rot="3399969">
            <a:off x="3700463" y="-1184275"/>
            <a:ext cx="2101850" cy="950277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326"/>
          <p:cNvSpPr>
            <a:spLocks noChangeArrowheads="1"/>
          </p:cNvSpPr>
          <p:nvPr/>
        </p:nvSpPr>
        <p:spPr bwMode="auto">
          <a:xfrm rot="19269292">
            <a:off x="3168650" y="-285750"/>
            <a:ext cx="3276600" cy="8048625"/>
          </a:xfrm>
          <a:prstGeom prst="ellipse">
            <a:avLst/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254"/>
          <p:cNvSpPr>
            <a:spLocks noChangeArrowheads="1"/>
          </p:cNvSpPr>
          <p:nvPr/>
        </p:nvSpPr>
        <p:spPr bwMode="auto">
          <a:xfrm rot="20568129">
            <a:off x="550863" y="2133600"/>
            <a:ext cx="8126412" cy="3198813"/>
          </a:xfrm>
          <a:prstGeom prst="ellipse">
            <a:avLst/>
          </a:prstGeom>
          <a:noFill/>
          <a:ln w="19050">
            <a:solidFill>
              <a:srgbClr val="66FF33">
                <a:alpha val="42000"/>
              </a:srgbClr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etal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3" name="AutoShape 255"/>
          <p:cNvSpPr>
            <a:spLocks noChangeArrowheads="1"/>
          </p:cNvSpPr>
          <p:nvPr/>
        </p:nvSpPr>
        <p:spPr bwMode="auto">
          <a:xfrm rot="8999634">
            <a:off x="1289050" y="2049463"/>
            <a:ext cx="7386638" cy="3692525"/>
          </a:xfrm>
          <a:custGeom>
            <a:avLst/>
            <a:gdLst>
              <a:gd name="G0" fmla="+- 0 0 0"/>
              <a:gd name="G1" fmla="+- 21600 0 0"/>
              <a:gd name="G2" fmla="+- 21600 0 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66FFFF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Oval 259"/>
          <p:cNvSpPr>
            <a:spLocks noChangeArrowheads="1"/>
          </p:cNvSpPr>
          <p:nvPr/>
        </p:nvSpPr>
        <p:spPr bwMode="auto">
          <a:xfrm>
            <a:off x="2849563" y="1476375"/>
            <a:ext cx="1338262" cy="1338263"/>
          </a:xfrm>
          <a:prstGeom prst="ellipse">
            <a:avLst/>
          </a:prstGeom>
          <a:gradFill rotWithShape="1">
            <a:gsLst>
              <a:gs pos="0">
                <a:srgbClr val="9933FF"/>
              </a:gs>
              <a:gs pos="100000">
                <a:srgbClr val="9933FF">
                  <a:gamma/>
                  <a:shade val="26275"/>
                  <a:invGamma/>
                </a:srgbClr>
              </a:gs>
            </a:gsLst>
            <a:path path="rect">
              <a:fillToRect r="100000" b="100000"/>
            </a:path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Oval 260"/>
          <p:cNvSpPr>
            <a:spLocks noChangeArrowheads="1"/>
          </p:cNvSpPr>
          <p:nvPr/>
        </p:nvSpPr>
        <p:spPr bwMode="auto">
          <a:xfrm>
            <a:off x="3005138" y="1600200"/>
            <a:ext cx="330200" cy="330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rc 262"/>
          <p:cNvSpPr>
            <a:spLocks/>
          </p:cNvSpPr>
          <p:nvPr/>
        </p:nvSpPr>
        <p:spPr bwMode="auto">
          <a:xfrm>
            <a:off x="2906713" y="1500188"/>
            <a:ext cx="1211262" cy="62706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8 w 43200"/>
              <a:gd name="T1" fmla="*/ 23761 h 23761"/>
              <a:gd name="T2" fmla="*/ 43200 w 43200"/>
              <a:gd name="T3" fmla="*/ 21600 h 23761"/>
              <a:gd name="T4" fmla="*/ 21600 w 43200"/>
              <a:gd name="T5" fmla="*/ 21600 h 2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761" fill="none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761" stroke="0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44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Oval 263"/>
          <p:cNvSpPr>
            <a:spLocks noChangeArrowheads="1"/>
          </p:cNvSpPr>
          <p:nvPr/>
        </p:nvSpPr>
        <p:spPr bwMode="auto">
          <a:xfrm>
            <a:off x="6300788" y="1158875"/>
            <a:ext cx="1339850" cy="1338263"/>
          </a:xfrm>
          <a:prstGeom prst="ellipse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26275"/>
                  <a:invGamma/>
                </a:srgbClr>
              </a:gs>
            </a:gsLst>
            <a:path path="rect">
              <a:fillToRect r="100000" b="100000"/>
            </a:path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Oval 264"/>
          <p:cNvSpPr>
            <a:spLocks noChangeArrowheads="1"/>
          </p:cNvSpPr>
          <p:nvPr/>
        </p:nvSpPr>
        <p:spPr bwMode="auto">
          <a:xfrm>
            <a:off x="6459538" y="1328738"/>
            <a:ext cx="328612" cy="3286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8" name="Arc 266"/>
          <p:cNvSpPr>
            <a:spLocks/>
          </p:cNvSpPr>
          <p:nvPr/>
        </p:nvSpPr>
        <p:spPr bwMode="auto">
          <a:xfrm>
            <a:off x="6400800" y="1187450"/>
            <a:ext cx="1152525" cy="6270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8 w 43200"/>
              <a:gd name="T1" fmla="*/ 23761 h 23761"/>
              <a:gd name="T2" fmla="*/ 43200 w 43200"/>
              <a:gd name="T3" fmla="*/ 21600 h 23761"/>
              <a:gd name="T4" fmla="*/ 21600 w 43200"/>
              <a:gd name="T5" fmla="*/ 21600 h 2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761" fill="none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761" stroke="0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44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Arc 267"/>
          <p:cNvSpPr>
            <a:spLocks/>
          </p:cNvSpPr>
          <p:nvPr/>
        </p:nvSpPr>
        <p:spPr bwMode="auto">
          <a:xfrm>
            <a:off x="6443663" y="1196975"/>
            <a:ext cx="1008062" cy="5159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8 w 43200"/>
              <a:gd name="T1" fmla="*/ 23761 h 23761"/>
              <a:gd name="T2" fmla="*/ 43200 w 43200"/>
              <a:gd name="T3" fmla="*/ 21600 h 23761"/>
              <a:gd name="T4" fmla="*/ 21600 w 43200"/>
              <a:gd name="T5" fmla="*/ 21600 h 2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761" fill="none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761" stroke="0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44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AutoShape 269"/>
          <p:cNvSpPr>
            <a:spLocks noChangeArrowheads="1"/>
          </p:cNvSpPr>
          <p:nvPr/>
        </p:nvSpPr>
        <p:spPr bwMode="auto">
          <a:xfrm rot="8417620">
            <a:off x="3924300" y="2276475"/>
            <a:ext cx="215900" cy="1243013"/>
          </a:xfrm>
          <a:prstGeom prst="can">
            <a:avLst>
              <a:gd name="adj" fmla="val 124183"/>
            </a:avLst>
          </a:prstGeom>
          <a:gradFill rotWithShape="1">
            <a:gsLst>
              <a:gs pos="0">
                <a:srgbClr val="B2B2B2">
                  <a:gamma/>
                  <a:shade val="46275"/>
                  <a:invGamma/>
                </a:srgbClr>
              </a:gs>
              <a:gs pos="50000">
                <a:srgbClr val="B2B2B2"/>
              </a:gs>
              <a:gs pos="100000">
                <a:srgbClr val="B2B2B2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" name="Group 270"/>
          <p:cNvGrpSpPr>
            <a:grpSpLocks/>
          </p:cNvGrpSpPr>
          <p:nvPr/>
        </p:nvGrpSpPr>
        <p:grpSpPr bwMode="auto">
          <a:xfrm>
            <a:off x="4662488" y="2598738"/>
            <a:ext cx="2198687" cy="236537"/>
            <a:chOff x="2937" y="1637"/>
            <a:chExt cx="1385" cy="149"/>
          </a:xfrm>
        </p:grpSpPr>
        <p:sp>
          <p:nvSpPr>
            <p:cNvPr id="75" name="AutoShape 271"/>
            <p:cNvSpPr>
              <a:spLocks noChangeArrowheads="1"/>
            </p:cNvSpPr>
            <p:nvPr/>
          </p:nvSpPr>
          <p:spPr bwMode="auto">
            <a:xfrm rot="14109061">
              <a:off x="3578" y="1041"/>
              <a:ext cx="104" cy="1385"/>
            </a:xfrm>
            <a:prstGeom prst="can">
              <a:avLst>
                <a:gd name="adj" fmla="val 91495"/>
              </a:avLst>
            </a:prstGeom>
            <a:gradFill rotWithShape="1">
              <a:gsLst>
                <a:gs pos="0">
                  <a:srgbClr val="B2B2B2">
                    <a:gamma/>
                    <a:shade val="46275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272"/>
            <p:cNvSpPr>
              <a:spLocks noChangeArrowheads="1"/>
            </p:cNvSpPr>
            <p:nvPr/>
          </p:nvSpPr>
          <p:spPr bwMode="auto">
            <a:xfrm rot="19437519" flipV="1">
              <a:off x="3274" y="1637"/>
              <a:ext cx="907" cy="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" name="Oval 274"/>
          <p:cNvSpPr>
            <a:spLocks noChangeArrowheads="1"/>
          </p:cNvSpPr>
          <p:nvPr/>
        </p:nvSpPr>
        <p:spPr bwMode="auto">
          <a:xfrm>
            <a:off x="3554413" y="2824163"/>
            <a:ext cx="1762125" cy="1758950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26275"/>
                  <a:invGamma/>
                </a:srgbClr>
              </a:gs>
            </a:gsLst>
            <a:path path="rect">
              <a:fillToRect r="100000" b="100000"/>
            </a:path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Oval 275"/>
          <p:cNvSpPr>
            <a:spLocks noChangeArrowheads="1"/>
          </p:cNvSpPr>
          <p:nvPr/>
        </p:nvSpPr>
        <p:spPr bwMode="auto">
          <a:xfrm>
            <a:off x="3702050" y="3124200"/>
            <a:ext cx="433388" cy="43338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9" name="Arc 276"/>
          <p:cNvSpPr>
            <a:spLocks/>
          </p:cNvSpPr>
          <p:nvPr/>
        </p:nvSpPr>
        <p:spPr bwMode="auto">
          <a:xfrm>
            <a:off x="3711575" y="2859088"/>
            <a:ext cx="1441450" cy="62706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8 w 43200"/>
              <a:gd name="T1" fmla="*/ 23761 h 23761"/>
              <a:gd name="T2" fmla="*/ 43200 w 43200"/>
              <a:gd name="T3" fmla="*/ 21600 h 23761"/>
              <a:gd name="T4" fmla="*/ 21600 w 43200"/>
              <a:gd name="T5" fmla="*/ 21600 h 2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761" fill="none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761" stroke="0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44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Arc 277"/>
          <p:cNvSpPr>
            <a:spLocks/>
          </p:cNvSpPr>
          <p:nvPr/>
        </p:nvSpPr>
        <p:spPr bwMode="auto">
          <a:xfrm>
            <a:off x="3817938" y="2887663"/>
            <a:ext cx="1225550" cy="62706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8 w 43200"/>
              <a:gd name="T1" fmla="*/ 23761 h 23761"/>
              <a:gd name="T2" fmla="*/ 43200 w 43200"/>
              <a:gd name="T3" fmla="*/ 21600 h 23761"/>
              <a:gd name="T4" fmla="*/ 21600 w 43200"/>
              <a:gd name="T5" fmla="*/ 21600 h 2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761" fill="none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761" stroke="0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44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" name="Group 278"/>
          <p:cNvGrpSpPr>
            <a:grpSpLocks/>
          </p:cNvGrpSpPr>
          <p:nvPr/>
        </p:nvGrpSpPr>
        <p:grpSpPr bwMode="auto">
          <a:xfrm>
            <a:off x="1547813" y="4508500"/>
            <a:ext cx="2581275" cy="314325"/>
            <a:chOff x="1168" y="2694"/>
            <a:chExt cx="1626" cy="198"/>
          </a:xfrm>
        </p:grpSpPr>
        <p:sp>
          <p:nvSpPr>
            <p:cNvPr id="82" name="AutoShape 279"/>
            <p:cNvSpPr>
              <a:spLocks noChangeArrowheads="1"/>
            </p:cNvSpPr>
            <p:nvPr/>
          </p:nvSpPr>
          <p:spPr bwMode="auto">
            <a:xfrm rot="14109061">
              <a:off x="1913" y="2011"/>
              <a:ext cx="136" cy="1626"/>
            </a:xfrm>
            <a:prstGeom prst="can">
              <a:avLst>
                <a:gd name="adj" fmla="val 96588"/>
              </a:avLst>
            </a:prstGeom>
            <a:gradFill rotWithShape="1">
              <a:gsLst>
                <a:gs pos="0">
                  <a:srgbClr val="B2B2B2">
                    <a:gamma/>
                    <a:shade val="46275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Oval 280"/>
            <p:cNvSpPr>
              <a:spLocks noChangeArrowheads="1"/>
            </p:cNvSpPr>
            <p:nvPr/>
          </p:nvSpPr>
          <p:spPr bwMode="auto">
            <a:xfrm rot="-2162481">
              <a:off x="1497" y="2694"/>
              <a:ext cx="1232" cy="5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" name="Group 281"/>
          <p:cNvGrpSpPr>
            <a:grpSpLocks/>
          </p:cNvGrpSpPr>
          <p:nvPr/>
        </p:nvGrpSpPr>
        <p:grpSpPr bwMode="auto">
          <a:xfrm>
            <a:off x="5219700" y="3716338"/>
            <a:ext cx="311150" cy="1592262"/>
            <a:chOff x="3228" y="2272"/>
            <a:chExt cx="196" cy="1003"/>
          </a:xfrm>
        </p:grpSpPr>
        <p:sp>
          <p:nvSpPr>
            <p:cNvPr id="85" name="AutoShape 282"/>
            <p:cNvSpPr>
              <a:spLocks noChangeArrowheads="1"/>
            </p:cNvSpPr>
            <p:nvPr/>
          </p:nvSpPr>
          <p:spPr bwMode="auto">
            <a:xfrm rot="8417620">
              <a:off x="3288" y="2272"/>
              <a:ext cx="136" cy="1003"/>
            </a:xfrm>
            <a:prstGeom prst="can">
              <a:avLst>
                <a:gd name="adj" fmla="val 93758"/>
              </a:avLst>
            </a:prstGeom>
            <a:gradFill rotWithShape="1">
              <a:gsLst>
                <a:gs pos="0">
                  <a:srgbClr val="B2B2B2">
                    <a:gamma/>
                    <a:shade val="46275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Oval 283"/>
            <p:cNvSpPr>
              <a:spLocks noChangeArrowheads="1"/>
            </p:cNvSpPr>
            <p:nvPr/>
          </p:nvSpPr>
          <p:spPr bwMode="auto">
            <a:xfrm rot="2951700">
              <a:off x="3001" y="2630"/>
              <a:ext cx="499" cy="4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" name="Oval 284"/>
          <p:cNvSpPr>
            <a:spLocks noChangeArrowheads="1"/>
          </p:cNvSpPr>
          <p:nvPr/>
        </p:nvSpPr>
        <p:spPr bwMode="auto">
          <a:xfrm>
            <a:off x="1208088" y="4594225"/>
            <a:ext cx="1501775" cy="1501775"/>
          </a:xfrm>
          <a:prstGeom prst="ellipse">
            <a:avLst/>
          </a:prstGeom>
          <a:gradFill rotWithShape="1">
            <a:gsLst>
              <a:gs pos="0">
                <a:srgbClr val="996600"/>
              </a:gs>
              <a:gs pos="100000">
                <a:srgbClr val="996600">
                  <a:gamma/>
                  <a:shade val="26275"/>
                  <a:invGamma/>
                </a:srgbClr>
              </a:gs>
            </a:gsLst>
            <a:path path="rect">
              <a:fillToRect r="100000" b="100000"/>
            </a:path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Oval 285"/>
          <p:cNvSpPr>
            <a:spLocks noChangeArrowheads="1"/>
          </p:cNvSpPr>
          <p:nvPr/>
        </p:nvSpPr>
        <p:spPr bwMode="auto">
          <a:xfrm>
            <a:off x="1397000" y="4879975"/>
            <a:ext cx="330200" cy="3286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Arc 287"/>
          <p:cNvSpPr>
            <a:spLocks/>
          </p:cNvSpPr>
          <p:nvPr/>
        </p:nvSpPr>
        <p:spPr bwMode="auto">
          <a:xfrm>
            <a:off x="1331913" y="4614863"/>
            <a:ext cx="1223962" cy="62706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8 w 43200"/>
              <a:gd name="T1" fmla="*/ 23761 h 23761"/>
              <a:gd name="T2" fmla="*/ 43200 w 43200"/>
              <a:gd name="T3" fmla="*/ 21600 h 23761"/>
              <a:gd name="T4" fmla="*/ 21600 w 43200"/>
              <a:gd name="T5" fmla="*/ 21600 h 2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761" fill="none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761" stroke="0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44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Arc 288"/>
          <p:cNvSpPr>
            <a:spLocks/>
          </p:cNvSpPr>
          <p:nvPr/>
        </p:nvSpPr>
        <p:spPr bwMode="auto">
          <a:xfrm>
            <a:off x="1412875" y="4652963"/>
            <a:ext cx="1008063" cy="5159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8 w 43200"/>
              <a:gd name="T1" fmla="*/ 23761 h 23761"/>
              <a:gd name="T2" fmla="*/ 43200 w 43200"/>
              <a:gd name="T3" fmla="*/ 21600 h 23761"/>
              <a:gd name="T4" fmla="*/ 21600 w 43200"/>
              <a:gd name="T5" fmla="*/ 21600 h 2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761" fill="none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761" stroke="0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44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Oval 289"/>
          <p:cNvSpPr>
            <a:spLocks noChangeArrowheads="1"/>
          </p:cNvSpPr>
          <p:nvPr/>
        </p:nvSpPr>
        <p:spPr bwMode="auto">
          <a:xfrm>
            <a:off x="5076825" y="4292600"/>
            <a:ext cx="1501775" cy="15017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26275"/>
                  <a:invGamma/>
                </a:schemeClr>
              </a:gs>
            </a:gsLst>
            <a:path path="rect">
              <a:fillToRect r="100000" b="100000"/>
            </a:path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Oval 290"/>
          <p:cNvSpPr>
            <a:spLocks noChangeArrowheads="1"/>
          </p:cNvSpPr>
          <p:nvPr/>
        </p:nvSpPr>
        <p:spPr bwMode="auto">
          <a:xfrm>
            <a:off x="5276850" y="4575175"/>
            <a:ext cx="328613" cy="3286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Arc 292"/>
          <p:cNvSpPr>
            <a:spLocks/>
          </p:cNvSpPr>
          <p:nvPr/>
        </p:nvSpPr>
        <p:spPr bwMode="auto">
          <a:xfrm>
            <a:off x="5251450" y="4332288"/>
            <a:ext cx="1158875" cy="5556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8 w 43200"/>
              <a:gd name="T1" fmla="*/ 23761 h 23761"/>
              <a:gd name="T2" fmla="*/ 43200 w 43200"/>
              <a:gd name="T3" fmla="*/ 21600 h 23761"/>
              <a:gd name="T4" fmla="*/ 21600 w 43200"/>
              <a:gd name="T5" fmla="*/ 21600 h 2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761" fill="none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761" stroke="0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44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Arc 293"/>
          <p:cNvSpPr>
            <a:spLocks/>
          </p:cNvSpPr>
          <p:nvPr/>
        </p:nvSpPr>
        <p:spPr bwMode="auto">
          <a:xfrm>
            <a:off x="5322888" y="4352925"/>
            <a:ext cx="1008062" cy="5159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8 w 43200"/>
              <a:gd name="T1" fmla="*/ 23761 h 23761"/>
              <a:gd name="T2" fmla="*/ 43200 w 43200"/>
              <a:gd name="T3" fmla="*/ 21600 h 23761"/>
              <a:gd name="T4" fmla="*/ 21600 w 43200"/>
              <a:gd name="T5" fmla="*/ 21600 h 2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761" fill="none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761" stroke="0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44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Group 294"/>
          <p:cNvGrpSpPr>
            <a:grpSpLocks/>
          </p:cNvGrpSpPr>
          <p:nvPr/>
        </p:nvGrpSpPr>
        <p:grpSpPr bwMode="auto">
          <a:xfrm>
            <a:off x="2592388" y="3814763"/>
            <a:ext cx="941387" cy="1512887"/>
            <a:chOff x="4921" y="2568"/>
            <a:chExt cx="726" cy="726"/>
          </a:xfrm>
        </p:grpSpPr>
        <p:sp>
          <p:nvSpPr>
            <p:cNvPr id="96" name="Oval 295"/>
            <p:cNvSpPr>
              <a:spLocks noChangeArrowheads="1"/>
            </p:cNvSpPr>
            <p:nvPr/>
          </p:nvSpPr>
          <p:spPr bwMode="auto">
            <a:xfrm>
              <a:off x="5239" y="2568"/>
              <a:ext cx="45" cy="72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Oval 296"/>
            <p:cNvSpPr>
              <a:spLocks noChangeArrowheads="1"/>
            </p:cNvSpPr>
            <p:nvPr/>
          </p:nvSpPr>
          <p:spPr bwMode="auto">
            <a:xfrm rot="5400000" flipV="1">
              <a:off x="5261" y="2546"/>
              <a:ext cx="45" cy="72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Oval 297"/>
            <p:cNvSpPr>
              <a:spLocks noChangeArrowheads="1"/>
            </p:cNvSpPr>
            <p:nvPr/>
          </p:nvSpPr>
          <p:spPr bwMode="auto">
            <a:xfrm rot="3085528" flipV="1">
              <a:off x="5249" y="2676"/>
              <a:ext cx="45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Oval 298"/>
            <p:cNvSpPr>
              <a:spLocks noChangeArrowheads="1"/>
            </p:cNvSpPr>
            <p:nvPr/>
          </p:nvSpPr>
          <p:spPr bwMode="auto">
            <a:xfrm rot="7881363" flipV="1">
              <a:off x="5255" y="2694"/>
              <a:ext cx="45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Oval 299"/>
            <p:cNvSpPr>
              <a:spLocks noChangeArrowheads="1"/>
            </p:cNvSpPr>
            <p:nvPr/>
          </p:nvSpPr>
          <p:spPr bwMode="auto">
            <a:xfrm>
              <a:off x="5139" y="2795"/>
              <a:ext cx="254" cy="25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1" name="WordArt 308"/>
          <p:cNvSpPr>
            <a:spLocks noChangeArrowheads="1" noChangeShapeType="1" noTextEdit="1"/>
          </p:cNvSpPr>
          <p:nvPr/>
        </p:nvSpPr>
        <p:spPr bwMode="auto">
          <a:xfrm>
            <a:off x="3571868" y="3457575"/>
            <a:ext cx="1714512" cy="5048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17961" dir="2700000" algn="ctr" rotWithShape="0">
                    <a:schemeClr val="tx1"/>
                  </a:outerShdw>
                </a:effectLst>
                <a:latin typeface="隶书" pitchFamily="49" charset="-122"/>
                <a:ea typeface="隶书" pitchFamily="49" charset="-122"/>
              </a:rPr>
              <a:t>联合分布函数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FFFFFF"/>
              </a:solidFill>
              <a:effectLst>
                <a:outerShdw dist="17961" dir="2700000" algn="ctr" rotWithShape="0">
                  <a:schemeClr val="tx1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3" name="Text Box 327"/>
          <p:cNvSpPr txBox="1">
            <a:spLocks noChangeArrowheads="1"/>
          </p:cNvSpPr>
          <p:nvPr/>
        </p:nvSpPr>
        <p:spPr bwMode="auto">
          <a:xfrm>
            <a:off x="2928926" y="1886140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独立性</a:t>
            </a:r>
            <a:endParaRPr lang="zh-CN" altLang="en-US" sz="2400" dirty="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04" name="Text Box 328"/>
          <p:cNvSpPr txBox="1">
            <a:spLocks noChangeArrowheads="1"/>
          </p:cNvSpPr>
          <p:nvPr/>
        </p:nvSpPr>
        <p:spPr bwMode="auto">
          <a:xfrm>
            <a:off x="6264213" y="1567450"/>
            <a:ext cx="1422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函数分布</a:t>
            </a:r>
            <a:endParaRPr lang="zh-CN" altLang="en-US" sz="2400" dirty="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05" name="Text Box 330"/>
          <p:cNvSpPr txBox="1">
            <a:spLocks noChangeArrowheads="1"/>
          </p:cNvSpPr>
          <p:nvPr/>
        </p:nvSpPr>
        <p:spPr bwMode="auto">
          <a:xfrm>
            <a:off x="1214414" y="5164138"/>
            <a:ext cx="1422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边缘分布</a:t>
            </a:r>
            <a:endParaRPr lang="zh-CN" altLang="en-US" sz="2400" dirty="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06" name="Text Box 331"/>
          <p:cNvSpPr txBox="1">
            <a:spLocks noChangeArrowheads="1"/>
          </p:cNvSpPr>
          <p:nvPr/>
        </p:nvSpPr>
        <p:spPr bwMode="auto">
          <a:xfrm>
            <a:off x="5124254" y="4822825"/>
            <a:ext cx="1422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条件分布</a:t>
            </a:r>
            <a:endParaRPr lang="zh-CN" altLang="en-US" sz="2400" dirty="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07" name="下箭头 106"/>
          <p:cNvSpPr/>
          <p:nvPr/>
        </p:nvSpPr>
        <p:spPr bwMode="auto">
          <a:xfrm rot="3240000">
            <a:off x="3100916" y="4128497"/>
            <a:ext cx="252000" cy="1260000"/>
          </a:xfrm>
          <a:prstGeom prst="down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l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8" name="下箭头 107"/>
          <p:cNvSpPr/>
          <p:nvPr/>
        </p:nvSpPr>
        <p:spPr bwMode="auto">
          <a:xfrm rot="-1200000">
            <a:off x="4329964" y="4596292"/>
            <a:ext cx="216000" cy="828000"/>
          </a:xfrm>
          <a:prstGeom prst="down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l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" name="下箭头 108"/>
          <p:cNvSpPr/>
          <p:nvPr/>
        </p:nvSpPr>
        <p:spPr bwMode="auto">
          <a:xfrm rot="-6000000">
            <a:off x="3740050" y="4375138"/>
            <a:ext cx="252000" cy="2160000"/>
          </a:xfrm>
          <a:prstGeom prst="down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l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4500562" y="2928934"/>
            <a:ext cx="3000396" cy="571504"/>
            <a:chOff x="4500562" y="2928934"/>
            <a:chExt cx="3000396" cy="571504"/>
          </a:xfrm>
        </p:grpSpPr>
        <p:sp>
          <p:nvSpPr>
            <p:cNvPr id="127" name="矩形 126"/>
            <p:cNvSpPr/>
            <p:nvPr/>
          </p:nvSpPr>
          <p:spPr>
            <a:xfrm>
              <a:off x="4500562" y="2928934"/>
              <a:ext cx="3000396" cy="5715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0951" name="Object 2"/>
            <p:cNvGraphicFramePr>
              <a:graphicFrameLocks noChangeAspect="1"/>
            </p:cNvGraphicFramePr>
            <p:nvPr/>
          </p:nvGraphicFramePr>
          <p:xfrm>
            <a:off x="4622819" y="3019034"/>
            <a:ext cx="2735263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82" name="公式" r:id="rId3" imgW="1676160" imgH="215640" progId="Equation.3">
                    <p:embed/>
                  </p:oleObj>
                </mc:Choice>
                <mc:Fallback>
                  <p:oleObj name="公式" r:id="rId3" imgW="1676160" imgH="2156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2819" y="3019034"/>
                          <a:ext cx="2735263" cy="415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" name="组合 137"/>
          <p:cNvGrpSpPr/>
          <p:nvPr/>
        </p:nvGrpSpPr>
        <p:grpSpPr>
          <a:xfrm>
            <a:off x="0" y="1714488"/>
            <a:ext cx="2428892" cy="523220"/>
            <a:chOff x="0" y="1714488"/>
            <a:chExt cx="2428892" cy="523220"/>
          </a:xfrm>
        </p:grpSpPr>
        <p:sp>
          <p:nvSpPr>
            <p:cNvPr id="121" name="矩形 120"/>
            <p:cNvSpPr/>
            <p:nvPr/>
          </p:nvSpPr>
          <p:spPr>
            <a:xfrm>
              <a:off x="0" y="1714488"/>
              <a:ext cx="2428892" cy="5232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0066"/>
                  </a:solidFill>
                </a:rPr>
                <a:t>离散</a:t>
              </a:r>
              <a:endParaRPr lang="zh-CN" altLang="en-US" sz="2800" b="1" dirty="0">
                <a:solidFill>
                  <a:srgbClr val="000066"/>
                </a:solidFill>
              </a:endParaRPr>
            </a:p>
          </p:txBody>
        </p:sp>
        <p:graphicFrame>
          <p:nvGraphicFramePr>
            <p:cNvPr id="118" name="Object 2"/>
            <p:cNvGraphicFramePr>
              <a:graphicFrameLocks noChangeAspect="1"/>
            </p:cNvGraphicFramePr>
            <p:nvPr/>
          </p:nvGraphicFramePr>
          <p:xfrm>
            <a:off x="771515" y="1714488"/>
            <a:ext cx="1304925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83" name="公式" r:id="rId5" imgW="799920" imgH="241200" progId="Equation.3">
                    <p:embed/>
                  </p:oleObj>
                </mc:Choice>
                <mc:Fallback>
                  <p:oleObj name="公式" r:id="rId5" imgW="799920" imgH="2412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515" y="1714488"/>
                          <a:ext cx="1304925" cy="465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9" name="组合 138"/>
          <p:cNvGrpSpPr/>
          <p:nvPr/>
        </p:nvGrpSpPr>
        <p:grpSpPr>
          <a:xfrm>
            <a:off x="0" y="2334276"/>
            <a:ext cx="3286116" cy="523220"/>
            <a:chOff x="0" y="2334276"/>
            <a:chExt cx="3286116" cy="523220"/>
          </a:xfrm>
        </p:grpSpPr>
        <p:sp>
          <p:nvSpPr>
            <p:cNvPr id="122" name="矩形 121"/>
            <p:cNvSpPr/>
            <p:nvPr/>
          </p:nvSpPr>
          <p:spPr>
            <a:xfrm>
              <a:off x="0" y="2334276"/>
              <a:ext cx="3286116" cy="5232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0066"/>
                  </a:solidFill>
                </a:rPr>
                <a:t>连续</a:t>
              </a:r>
              <a:endParaRPr lang="zh-CN" altLang="en-US" sz="2800" b="1" dirty="0">
                <a:solidFill>
                  <a:srgbClr val="000066"/>
                </a:solidFill>
              </a:endParaRPr>
            </a:p>
          </p:txBody>
        </p:sp>
        <p:graphicFrame>
          <p:nvGraphicFramePr>
            <p:cNvPr id="120" name="Object 2"/>
            <p:cNvGraphicFramePr>
              <a:graphicFrameLocks noChangeAspect="1"/>
            </p:cNvGraphicFramePr>
            <p:nvPr/>
          </p:nvGraphicFramePr>
          <p:xfrm>
            <a:off x="771515" y="2410206"/>
            <a:ext cx="2300287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84" name="公式" r:id="rId7" imgW="1409400" imgH="215640" progId="Equation.3">
                    <p:embed/>
                  </p:oleObj>
                </mc:Choice>
                <mc:Fallback>
                  <p:oleObj name="公式" r:id="rId7" imgW="1409400" imgH="21564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515" y="2410206"/>
                          <a:ext cx="2300287" cy="415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" name="组合 129"/>
          <p:cNvGrpSpPr/>
          <p:nvPr/>
        </p:nvGrpSpPr>
        <p:grpSpPr>
          <a:xfrm>
            <a:off x="6000760" y="3929066"/>
            <a:ext cx="3071802" cy="1049338"/>
            <a:chOff x="6000760" y="3929066"/>
            <a:chExt cx="3071802" cy="1049338"/>
          </a:xfrm>
        </p:grpSpPr>
        <p:sp>
          <p:nvSpPr>
            <p:cNvPr id="124" name="矩形 123"/>
            <p:cNvSpPr/>
            <p:nvPr/>
          </p:nvSpPr>
          <p:spPr>
            <a:xfrm>
              <a:off x="6000760" y="3929066"/>
              <a:ext cx="3071802" cy="9541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0066"/>
                  </a:solidFill>
                </a:rPr>
                <a:t>离散</a:t>
              </a:r>
              <a:endParaRPr lang="en-US" altLang="zh-CN" sz="2800" b="1" dirty="0" smtClean="0">
                <a:solidFill>
                  <a:srgbClr val="000066"/>
                </a:solidFill>
              </a:endParaRPr>
            </a:p>
            <a:p>
              <a:endParaRPr lang="en-US" altLang="zh-CN" sz="2800" b="1" dirty="0" smtClean="0">
                <a:solidFill>
                  <a:srgbClr val="000066"/>
                </a:solidFill>
              </a:endParaRPr>
            </a:p>
          </p:txBody>
        </p:sp>
        <p:graphicFrame>
          <p:nvGraphicFramePr>
            <p:cNvPr id="125" name="Object 2"/>
            <p:cNvGraphicFramePr>
              <a:graphicFrameLocks noChangeAspect="1"/>
            </p:cNvGraphicFramePr>
            <p:nvPr/>
          </p:nvGraphicFramePr>
          <p:xfrm>
            <a:off x="6578631" y="4071942"/>
            <a:ext cx="2422525" cy="906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85" name="公式" r:id="rId9" imgW="1485720" imgH="469800" progId="Equation.3">
                    <p:embed/>
                  </p:oleObj>
                </mc:Choice>
                <mc:Fallback>
                  <p:oleObj name="公式" r:id="rId9" imgW="1485720" imgH="4698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8631" y="4071942"/>
                          <a:ext cx="2422525" cy="906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" name="组合 130"/>
          <p:cNvGrpSpPr/>
          <p:nvPr/>
        </p:nvGrpSpPr>
        <p:grpSpPr>
          <a:xfrm>
            <a:off x="5786478" y="5572140"/>
            <a:ext cx="3286116" cy="954107"/>
            <a:chOff x="5786478" y="5572140"/>
            <a:chExt cx="3286116" cy="954107"/>
          </a:xfrm>
        </p:grpSpPr>
        <p:sp>
          <p:nvSpPr>
            <p:cNvPr id="123" name="矩形 122"/>
            <p:cNvSpPr/>
            <p:nvPr/>
          </p:nvSpPr>
          <p:spPr>
            <a:xfrm>
              <a:off x="5786478" y="5572140"/>
              <a:ext cx="3286116" cy="9541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0066"/>
                  </a:solidFill>
                </a:rPr>
                <a:t>连续</a:t>
              </a:r>
              <a:endParaRPr lang="en-US" altLang="zh-CN" sz="2800" b="1" dirty="0" smtClean="0">
                <a:solidFill>
                  <a:srgbClr val="000066"/>
                </a:solidFill>
              </a:endParaRPr>
            </a:p>
            <a:p>
              <a:endParaRPr lang="zh-CN" altLang="en-US" sz="2800" b="1" dirty="0">
                <a:solidFill>
                  <a:srgbClr val="000066"/>
                </a:solidFill>
              </a:endParaRPr>
            </a:p>
          </p:txBody>
        </p:sp>
        <p:graphicFrame>
          <p:nvGraphicFramePr>
            <p:cNvPr id="126" name="Object 2"/>
            <p:cNvGraphicFramePr>
              <a:graphicFrameLocks noChangeAspect="1"/>
            </p:cNvGraphicFramePr>
            <p:nvPr/>
          </p:nvGraphicFramePr>
          <p:xfrm>
            <a:off x="6681811" y="5643578"/>
            <a:ext cx="2051050" cy="855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86" name="公式" r:id="rId11" imgW="1257120" imgH="444240" progId="Equation.3">
                    <p:embed/>
                  </p:oleObj>
                </mc:Choice>
                <mc:Fallback>
                  <p:oleObj name="公式" r:id="rId11" imgW="1257120" imgH="44424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1811" y="5643578"/>
                          <a:ext cx="2051050" cy="855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" name="组合 131"/>
          <p:cNvGrpSpPr/>
          <p:nvPr/>
        </p:nvGrpSpPr>
        <p:grpSpPr>
          <a:xfrm>
            <a:off x="357158" y="5929330"/>
            <a:ext cx="3000396" cy="581027"/>
            <a:chOff x="4500562" y="2928934"/>
            <a:chExt cx="3000396" cy="581027"/>
          </a:xfrm>
        </p:grpSpPr>
        <p:sp>
          <p:nvSpPr>
            <p:cNvPr id="133" name="矩形 132"/>
            <p:cNvSpPr/>
            <p:nvPr/>
          </p:nvSpPr>
          <p:spPr>
            <a:xfrm>
              <a:off x="4500562" y="2928934"/>
              <a:ext cx="3000396" cy="5715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4" name="Object 2"/>
            <p:cNvGraphicFramePr>
              <a:graphicFrameLocks noChangeAspect="1"/>
            </p:cNvGraphicFramePr>
            <p:nvPr/>
          </p:nvGraphicFramePr>
          <p:xfrm>
            <a:off x="4943501" y="2946399"/>
            <a:ext cx="2092325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87" name="公式" r:id="rId13" imgW="1282680" imgH="291960" progId="Equation.3">
                    <p:embed/>
                  </p:oleObj>
                </mc:Choice>
                <mc:Fallback>
                  <p:oleObj name="公式" r:id="rId13" imgW="1282680" imgH="29196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3501" y="2946399"/>
                          <a:ext cx="2092325" cy="563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5" name="组合 134"/>
          <p:cNvGrpSpPr/>
          <p:nvPr/>
        </p:nvGrpSpPr>
        <p:grpSpPr>
          <a:xfrm>
            <a:off x="-32" y="3071810"/>
            <a:ext cx="3000396" cy="571504"/>
            <a:chOff x="4500562" y="2928934"/>
            <a:chExt cx="3000396" cy="571504"/>
          </a:xfrm>
        </p:grpSpPr>
        <p:sp>
          <p:nvSpPr>
            <p:cNvPr id="136" name="矩形 135"/>
            <p:cNvSpPr/>
            <p:nvPr/>
          </p:nvSpPr>
          <p:spPr>
            <a:xfrm>
              <a:off x="4500562" y="2928934"/>
              <a:ext cx="3000396" cy="5715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7" name="Object 2"/>
            <p:cNvGraphicFramePr>
              <a:graphicFrameLocks noChangeAspect="1"/>
            </p:cNvGraphicFramePr>
            <p:nvPr/>
          </p:nvGraphicFramePr>
          <p:xfrm>
            <a:off x="4799042" y="3019420"/>
            <a:ext cx="238125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88" name="公式" r:id="rId15" imgW="1460160" imgH="215640" progId="Equation.3">
                    <p:embed/>
                  </p:oleObj>
                </mc:Choice>
                <mc:Fallback>
                  <p:oleObj name="公式" r:id="rId15" imgW="1460160" imgH="2156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9042" y="3019420"/>
                          <a:ext cx="2381250" cy="415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" name="下箭头 114"/>
          <p:cNvSpPr/>
          <p:nvPr/>
        </p:nvSpPr>
        <p:spPr bwMode="auto">
          <a:xfrm rot="-8880000">
            <a:off x="2427115" y="2543109"/>
            <a:ext cx="252000" cy="2196000"/>
          </a:xfrm>
          <a:prstGeom prst="down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l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09" grpId="0" animBg="1"/>
      <p:bldP spid="1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17</a:t>
            </a:fld>
            <a:endParaRPr lang="en-US" dirty="0" smtClean="0"/>
          </a:p>
        </p:txBody>
      </p:sp>
      <p:sp>
        <p:nvSpPr>
          <p:cNvPr id="47" name="文本占位符 1"/>
          <p:cNvSpPr>
            <a:spLocks noGrp="1"/>
          </p:cNvSpPr>
          <p:nvPr>
            <p:ph type="body" idx="1"/>
          </p:nvPr>
        </p:nvSpPr>
        <p:spPr>
          <a:xfrm>
            <a:off x="-32" y="785794"/>
            <a:ext cx="5286412" cy="626982"/>
          </a:xfrm>
        </p:spPr>
        <p:txBody>
          <a:bodyPr/>
          <a:lstStyle/>
          <a:p>
            <a:r>
              <a:rPr lang="zh-CN" altLang="en-US" dirty="0" smtClean="0"/>
              <a:t>第三章   多维随机变量</a:t>
            </a:r>
            <a:endParaRPr lang="zh-CN" altLang="en-US" dirty="0"/>
          </a:p>
        </p:txBody>
      </p:sp>
      <p:sp>
        <p:nvSpPr>
          <p:cNvPr id="48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6972320" cy="540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  各章节内容</a:t>
            </a:r>
            <a:endParaRPr lang="zh-CN" altLang="en-US" dirty="0"/>
          </a:p>
        </p:txBody>
      </p:sp>
      <p:sp>
        <p:nvSpPr>
          <p:cNvPr id="40" name="Oval 325"/>
          <p:cNvSpPr>
            <a:spLocks noChangeArrowheads="1"/>
          </p:cNvSpPr>
          <p:nvPr/>
        </p:nvSpPr>
        <p:spPr bwMode="auto">
          <a:xfrm rot="3399969">
            <a:off x="3700463" y="-1184275"/>
            <a:ext cx="2101850" cy="950277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326"/>
          <p:cNvSpPr>
            <a:spLocks noChangeArrowheads="1"/>
          </p:cNvSpPr>
          <p:nvPr/>
        </p:nvSpPr>
        <p:spPr bwMode="auto">
          <a:xfrm rot="19269292">
            <a:off x="3168650" y="-285750"/>
            <a:ext cx="3276600" cy="8048625"/>
          </a:xfrm>
          <a:prstGeom prst="ellipse">
            <a:avLst/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254"/>
          <p:cNvSpPr>
            <a:spLocks noChangeArrowheads="1"/>
          </p:cNvSpPr>
          <p:nvPr/>
        </p:nvSpPr>
        <p:spPr bwMode="auto">
          <a:xfrm rot="20568129">
            <a:off x="550863" y="2133600"/>
            <a:ext cx="8126412" cy="3198813"/>
          </a:xfrm>
          <a:prstGeom prst="ellipse">
            <a:avLst/>
          </a:prstGeom>
          <a:noFill/>
          <a:ln w="19050">
            <a:solidFill>
              <a:srgbClr val="66FF33">
                <a:alpha val="42000"/>
              </a:srgbClr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etal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3" name="AutoShape 255"/>
          <p:cNvSpPr>
            <a:spLocks noChangeArrowheads="1"/>
          </p:cNvSpPr>
          <p:nvPr/>
        </p:nvSpPr>
        <p:spPr bwMode="auto">
          <a:xfrm rot="8999634">
            <a:off x="1289050" y="2049463"/>
            <a:ext cx="7386638" cy="3692525"/>
          </a:xfrm>
          <a:custGeom>
            <a:avLst/>
            <a:gdLst>
              <a:gd name="G0" fmla="+- 0 0 0"/>
              <a:gd name="G1" fmla="+- 21600 0 0"/>
              <a:gd name="G2" fmla="+- 21600 0 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66FFFF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Oval 259"/>
          <p:cNvSpPr>
            <a:spLocks noChangeArrowheads="1"/>
          </p:cNvSpPr>
          <p:nvPr/>
        </p:nvSpPr>
        <p:spPr bwMode="auto">
          <a:xfrm>
            <a:off x="2849563" y="1476375"/>
            <a:ext cx="1338262" cy="1338263"/>
          </a:xfrm>
          <a:prstGeom prst="ellipse">
            <a:avLst/>
          </a:prstGeom>
          <a:gradFill rotWithShape="1">
            <a:gsLst>
              <a:gs pos="0">
                <a:srgbClr val="9933FF"/>
              </a:gs>
              <a:gs pos="100000">
                <a:srgbClr val="9933FF">
                  <a:gamma/>
                  <a:shade val="26275"/>
                  <a:invGamma/>
                </a:srgbClr>
              </a:gs>
            </a:gsLst>
            <a:path path="rect">
              <a:fillToRect r="100000" b="100000"/>
            </a:path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Oval 260"/>
          <p:cNvSpPr>
            <a:spLocks noChangeArrowheads="1"/>
          </p:cNvSpPr>
          <p:nvPr/>
        </p:nvSpPr>
        <p:spPr bwMode="auto">
          <a:xfrm>
            <a:off x="3005138" y="1600200"/>
            <a:ext cx="330200" cy="330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rc 262"/>
          <p:cNvSpPr>
            <a:spLocks/>
          </p:cNvSpPr>
          <p:nvPr/>
        </p:nvSpPr>
        <p:spPr bwMode="auto">
          <a:xfrm>
            <a:off x="2906713" y="1500188"/>
            <a:ext cx="1211262" cy="62706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8 w 43200"/>
              <a:gd name="T1" fmla="*/ 23761 h 23761"/>
              <a:gd name="T2" fmla="*/ 43200 w 43200"/>
              <a:gd name="T3" fmla="*/ 21600 h 23761"/>
              <a:gd name="T4" fmla="*/ 21600 w 43200"/>
              <a:gd name="T5" fmla="*/ 21600 h 2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761" fill="none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761" stroke="0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44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Oval 263"/>
          <p:cNvSpPr>
            <a:spLocks noChangeArrowheads="1"/>
          </p:cNvSpPr>
          <p:nvPr/>
        </p:nvSpPr>
        <p:spPr bwMode="auto">
          <a:xfrm>
            <a:off x="6300788" y="1158875"/>
            <a:ext cx="1339850" cy="1338263"/>
          </a:xfrm>
          <a:prstGeom prst="ellipse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26275"/>
                  <a:invGamma/>
                </a:srgbClr>
              </a:gs>
            </a:gsLst>
            <a:path path="rect">
              <a:fillToRect r="100000" b="100000"/>
            </a:path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Oval 264"/>
          <p:cNvSpPr>
            <a:spLocks noChangeArrowheads="1"/>
          </p:cNvSpPr>
          <p:nvPr/>
        </p:nvSpPr>
        <p:spPr bwMode="auto">
          <a:xfrm>
            <a:off x="6459538" y="1328738"/>
            <a:ext cx="328612" cy="3286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8" name="Arc 266"/>
          <p:cNvSpPr>
            <a:spLocks/>
          </p:cNvSpPr>
          <p:nvPr/>
        </p:nvSpPr>
        <p:spPr bwMode="auto">
          <a:xfrm>
            <a:off x="6400800" y="1187450"/>
            <a:ext cx="1152525" cy="6270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8 w 43200"/>
              <a:gd name="T1" fmla="*/ 23761 h 23761"/>
              <a:gd name="T2" fmla="*/ 43200 w 43200"/>
              <a:gd name="T3" fmla="*/ 21600 h 23761"/>
              <a:gd name="T4" fmla="*/ 21600 w 43200"/>
              <a:gd name="T5" fmla="*/ 21600 h 2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761" fill="none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761" stroke="0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44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Arc 267"/>
          <p:cNvSpPr>
            <a:spLocks/>
          </p:cNvSpPr>
          <p:nvPr/>
        </p:nvSpPr>
        <p:spPr bwMode="auto">
          <a:xfrm>
            <a:off x="6443663" y="1196975"/>
            <a:ext cx="1008062" cy="5159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8 w 43200"/>
              <a:gd name="T1" fmla="*/ 23761 h 23761"/>
              <a:gd name="T2" fmla="*/ 43200 w 43200"/>
              <a:gd name="T3" fmla="*/ 21600 h 23761"/>
              <a:gd name="T4" fmla="*/ 21600 w 43200"/>
              <a:gd name="T5" fmla="*/ 21600 h 2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761" fill="none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761" stroke="0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44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AutoShape 269"/>
          <p:cNvSpPr>
            <a:spLocks noChangeArrowheads="1"/>
          </p:cNvSpPr>
          <p:nvPr/>
        </p:nvSpPr>
        <p:spPr bwMode="auto">
          <a:xfrm rot="8417620">
            <a:off x="3924300" y="2276475"/>
            <a:ext cx="215900" cy="1243013"/>
          </a:xfrm>
          <a:prstGeom prst="can">
            <a:avLst>
              <a:gd name="adj" fmla="val 124183"/>
            </a:avLst>
          </a:prstGeom>
          <a:gradFill rotWithShape="1">
            <a:gsLst>
              <a:gs pos="0">
                <a:srgbClr val="B2B2B2">
                  <a:gamma/>
                  <a:shade val="46275"/>
                  <a:invGamma/>
                </a:srgbClr>
              </a:gs>
              <a:gs pos="50000">
                <a:srgbClr val="B2B2B2"/>
              </a:gs>
              <a:gs pos="100000">
                <a:srgbClr val="B2B2B2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70"/>
          <p:cNvGrpSpPr>
            <a:grpSpLocks/>
          </p:cNvGrpSpPr>
          <p:nvPr/>
        </p:nvGrpSpPr>
        <p:grpSpPr bwMode="auto">
          <a:xfrm>
            <a:off x="4662488" y="2598738"/>
            <a:ext cx="2198687" cy="236537"/>
            <a:chOff x="2937" y="1637"/>
            <a:chExt cx="1385" cy="149"/>
          </a:xfrm>
        </p:grpSpPr>
        <p:sp>
          <p:nvSpPr>
            <p:cNvPr id="75" name="AutoShape 271"/>
            <p:cNvSpPr>
              <a:spLocks noChangeArrowheads="1"/>
            </p:cNvSpPr>
            <p:nvPr/>
          </p:nvSpPr>
          <p:spPr bwMode="auto">
            <a:xfrm rot="14109061">
              <a:off x="3578" y="1041"/>
              <a:ext cx="104" cy="1385"/>
            </a:xfrm>
            <a:prstGeom prst="can">
              <a:avLst>
                <a:gd name="adj" fmla="val 91495"/>
              </a:avLst>
            </a:prstGeom>
            <a:gradFill rotWithShape="1">
              <a:gsLst>
                <a:gs pos="0">
                  <a:srgbClr val="B2B2B2">
                    <a:gamma/>
                    <a:shade val="46275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272"/>
            <p:cNvSpPr>
              <a:spLocks noChangeArrowheads="1"/>
            </p:cNvSpPr>
            <p:nvPr/>
          </p:nvSpPr>
          <p:spPr bwMode="auto">
            <a:xfrm rot="19437519" flipV="1">
              <a:off x="3274" y="1637"/>
              <a:ext cx="907" cy="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" name="Oval 274"/>
          <p:cNvSpPr>
            <a:spLocks noChangeArrowheads="1"/>
          </p:cNvSpPr>
          <p:nvPr/>
        </p:nvSpPr>
        <p:spPr bwMode="auto">
          <a:xfrm>
            <a:off x="3554413" y="2824163"/>
            <a:ext cx="1762125" cy="1758950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26275"/>
                  <a:invGamma/>
                </a:srgbClr>
              </a:gs>
            </a:gsLst>
            <a:path path="rect">
              <a:fillToRect r="100000" b="100000"/>
            </a:path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Oval 275"/>
          <p:cNvSpPr>
            <a:spLocks noChangeArrowheads="1"/>
          </p:cNvSpPr>
          <p:nvPr/>
        </p:nvSpPr>
        <p:spPr bwMode="auto">
          <a:xfrm>
            <a:off x="3702050" y="3124200"/>
            <a:ext cx="433388" cy="43338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9" name="Arc 276"/>
          <p:cNvSpPr>
            <a:spLocks/>
          </p:cNvSpPr>
          <p:nvPr/>
        </p:nvSpPr>
        <p:spPr bwMode="auto">
          <a:xfrm>
            <a:off x="3711575" y="2859088"/>
            <a:ext cx="1441450" cy="62706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8 w 43200"/>
              <a:gd name="T1" fmla="*/ 23761 h 23761"/>
              <a:gd name="T2" fmla="*/ 43200 w 43200"/>
              <a:gd name="T3" fmla="*/ 21600 h 23761"/>
              <a:gd name="T4" fmla="*/ 21600 w 43200"/>
              <a:gd name="T5" fmla="*/ 21600 h 2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761" fill="none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761" stroke="0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44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Arc 277"/>
          <p:cNvSpPr>
            <a:spLocks/>
          </p:cNvSpPr>
          <p:nvPr/>
        </p:nvSpPr>
        <p:spPr bwMode="auto">
          <a:xfrm>
            <a:off x="3817938" y="2887663"/>
            <a:ext cx="1225550" cy="62706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8 w 43200"/>
              <a:gd name="T1" fmla="*/ 23761 h 23761"/>
              <a:gd name="T2" fmla="*/ 43200 w 43200"/>
              <a:gd name="T3" fmla="*/ 21600 h 23761"/>
              <a:gd name="T4" fmla="*/ 21600 w 43200"/>
              <a:gd name="T5" fmla="*/ 21600 h 2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761" fill="none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761" stroke="0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44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78"/>
          <p:cNvGrpSpPr>
            <a:grpSpLocks/>
          </p:cNvGrpSpPr>
          <p:nvPr/>
        </p:nvGrpSpPr>
        <p:grpSpPr bwMode="auto">
          <a:xfrm>
            <a:off x="1547813" y="4508500"/>
            <a:ext cx="2581275" cy="314325"/>
            <a:chOff x="1168" y="2694"/>
            <a:chExt cx="1626" cy="198"/>
          </a:xfrm>
        </p:grpSpPr>
        <p:sp>
          <p:nvSpPr>
            <p:cNvPr id="82" name="AutoShape 279"/>
            <p:cNvSpPr>
              <a:spLocks noChangeArrowheads="1"/>
            </p:cNvSpPr>
            <p:nvPr/>
          </p:nvSpPr>
          <p:spPr bwMode="auto">
            <a:xfrm rot="14109061">
              <a:off x="1913" y="2011"/>
              <a:ext cx="136" cy="1626"/>
            </a:xfrm>
            <a:prstGeom prst="can">
              <a:avLst>
                <a:gd name="adj" fmla="val 96588"/>
              </a:avLst>
            </a:prstGeom>
            <a:gradFill rotWithShape="1">
              <a:gsLst>
                <a:gs pos="0">
                  <a:srgbClr val="B2B2B2">
                    <a:gamma/>
                    <a:shade val="46275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Oval 280"/>
            <p:cNvSpPr>
              <a:spLocks noChangeArrowheads="1"/>
            </p:cNvSpPr>
            <p:nvPr/>
          </p:nvSpPr>
          <p:spPr bwMode="auto">
            <a:xfrm rot="-2162481">
              <a:off x="1497" y="2694"/>
              <a:ext cx="1232" cy="5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81"/>
          <p:cNvGrpSpPr>
            <a:grpSpLocks/>
          </p:cNvGrpSpPr>
          <p:nvPr/>
        </p:nvGrpSpPr>
        <p:grpSpPr bwMode="auto">
          <a:xfrm>
            <a:off x="5219700" y="3716338"/>
            <a:ext cx="311150" cy="1592262"/>
            <a:chOff x="3228" y="2272"/>
            <a:chExt cx="196" cy="1003"/>
          </a:xfrm>
        </p:grpSpPr>
        <p:sp>
          <p:nvSpPr>
            <p:cNvPr id="85" name="AutoShape 282"/>
            <p:cNvSpPr>
              <a:spLocks noChangeArrowheads="1"/>
            </p:cNvSpPr>
            <p:nvPr/>
          </p:nvSpPr>
          <p:spPr bwMode="auto">
            <a:xfrm rot="8417620">
              <a:off x="3288" y="2272"/>
              <a:ext cx="136" cy="1003"/>
            </a:xfrm>
            <a:prstGeom prst="can">
              <a:avLst>
                <a:gd name="adj" fmla="val 93758"/>
              </a:avLst>
            </a:prstGeom>
            <a:gradFill rotWithShape="1">
              <a:gsLst>
                <a:gs pos="0">
                  <a:srgbClr val="B2B2B2">
                    <a:gamma/>
                    <a:shade val="46275"/>
                    <a:invGamma/>
                  </a:srgbClr>
                </a:gs>
                <a:gs pos="5000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Oval 283"/>
            <p:cNvSpPr>
              <a:spLocks noChangeArrowheads="1"/>
            </p:cNvSpPr>
            <p:nvPr/>
          </p:nvSpPr>
          <p:spPr bwMode="auto">
            <a:xfrm rot="2951700">
              <a:off x="3001" y="2630"/>
              <a:ext cx="499" cy="4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" name="Oval 284"/>
          <p:cNvSpPr>
            <a:spLocks noChangeArrowheads="1"/>
          </p:cNvSpPr>
          <p:nvPr/>
        </p:nvSpPr>
        <p:spPr bwMode="auto">
          <a:xfrm>
            <a:off x="1208088" y="4594225"/>
            <a:ext cx="1501775" cy="1501775"/>
          </a:xfrm>
          <a:prstGeom prst="ellipse">
            <a:avLst/>
          </a:prstGeom>
          <a:gradFill rotWithShape="1">
            <a:gsLst>
              <a:gs pos="0">
                <a:srgbClr val="996600"/>
              </a:gs>
              <a:gs pos="100000">
                <a:srgbClr val="996600">
                  <a:gamma/>
                  <a:shade val="26275"/>
                  <a:invGamma/>
                </a:srgbClr>
              </a:gs>
            </a:gsLst>
            <a:path path="rect">
              <a:fillToRect r="100000" b="100000"/>
            </a:path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Oval 285"/>
          <p:cNvSpPr>
            <a:spLocks noChangeArrowheads="1"/>
          </p:cNvSpPr>
          <p:nvPr/>
        </p:nvSpPr>
        <p:spPr bwMode="auto">
          <a:xfrm>
            <a:off x="1397000" y="4879975"/>
            <a:ext cx="330200" cy="3286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Arc 287"/>
          <p:cNvSpPr>
            <a:spLocks/>
          </p:cNvSpPr>
          <p:nvPr/>
        </p:nvSpPr>
        <p:spPr bwMode="auto">
          <a:xfrm>
            <a:off x="1331913" y="4614863"/>
            <a:ext cx="1223962" cy="62706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8 w 43200"/>
              <a:gd name="T1" fmla="*/ 23761 h 23761"/>
              <a:gd name="T2" fmla="*/ 43200 w 43200"/>
              <a:gd name="T3" fmla="*/ 21600 h 23761"/>
              <a:gd name="T4" fmla="*/ 21600 w 43200"/>
              <a:gd name="T5" fmla="*/ 21600 h 2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761" fill="none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761" stroke="0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44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Arc 288"/>
          <p:cNvSpPr>
            <a:spLocks/>
          </p:cNvSpPr>
          <p:nvPr/>
        </p:nvSpPr>
        <p:spPr bwMode="auto">
          <a:xfrm>
            <a:off x="1412875" y="4652963"/>
            <a:ext cx="1008063" cy="5159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8 w 43200"/>
              <a:gd name="T1" fmla="*/ 23761 h 23761"/>
              <a:gd name="T2" fmla="*/ 43200 w 43200"/>
              <a:gd name="T3" fmla="*/ 21600 h 23761"/>
              <a:gd name="T4" fmla="*/ 21600 w 43200"/>
              <a:gd name="T5" fmla="*/ 21600 h 2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761" fill="none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761" stroke="0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44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Oval 289"/>
          <p:cNvSpPr>
            <a:spLocks noChangeArrowheads="1"/>
          </p:cNvSpPr>
          <p:nvPr/>
        </p:nvSpPr>
        <p:spPr bwMode="auto">
          <a:xfrm>
            <a:off x="5076825" y="4292600"/>
            <a:ext cx="1501775" cy="15017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26275"/>
                  <a:invGamma/>
                </a:schemeClr>
              </a:gs>
            </a:gsLst>
            <a:path path="rect">
              <a:fillToRect r="100000" b="100000"/>
            </a:path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Oval 290"/>
          <p:cNvSpPr>
            <a:spLocks noChangeArrowheads="1"/>
          </p:cNvSpPr>
          <p:nvPr/>
        </p:nvSpPr>
        <p:spPr bwMode="auto">
          <a:xfrm>
            <a:off x="5276850" y="4575175"/>
            <a:ext cx="328613" cy="3286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Arc 292"/>
          <p:cNvSpPr>
            <a:spLocks/>
          </p:cNvSpPr>
          <p:nvPr/>
        </p:nvSpPr>
        <p:spPr bwMode="auto">
          <a:xfrm>
            <a:off x="5251450" y="4332288"/>
            <a:ext cx="1158875" cy="5556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8 w 43200"/>
              <a:gd name="T1" fmla="*/ 23761 h 23761"/>
              <a:gd name="T2" fmla="*/ 43200 w 43200"/>
              <a:gd name="T3" fmla="*/ 21600 h 23761"/>
              <a:gd name="T4" fmla="*/ 21600 w 43200"/>
              <a:gd name="T5" fmla="*/ 21600 h 2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761" fill="none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761" stroke="0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44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Arc 293"/>
          <p:cNvSpPr>
            <a:spLocks/>
          </p:cNvSpPr>
          <p:nvPr/>
        </p:nvSpPr>
        <p:spPr bwMode="auto">
          <a:xfrm>
            <a:off x="5322888" y="4352925"/>
            <a:ext cx="1008062" cy="5159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8 w 43200"/>
              <a:gd name="T1" fmla="*/ 23761 h 23761"/>
              <a:gd name="T2" fmla="*/ 43200 w 43200"/>
              <a:gd name="T3" fmla="*/ 21600 h 23761"/>
              <a:gd name="T4" fmla="*/ 21600 w 43200"/>
              <a:gd name="T5" fmla="*/ 21600 h 2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761" fill="none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761" stroke="0" extrusionOk="0">
                <a:moveTo>
                  <a:pt x="108" y="23760"/>
                </a:moveTo>
                <a:cubicBezTo>
                  <a:pt x="36" y="23042"/>
                  <a:pt x="0" y="223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44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94"/>
          <p:cNvGrpSpPr>
            <a:grpSpLocks/>
          </p:cNvGrpSpPr>
          <p:nvPr/>
        </p:nvGrpSpPr>
        <p:grpSpPr bwMode="auto">
          <a:xfrm>
            <a:off x="2592388" y="3814763"/>
            <a:ext cx="941387" cy="1512887"/>
            <a:chOff x="4921" y="2568"/>
            <a:chExt cx="726" cy="726"/>
          </a:xfrm>
        </p:grpSpPr>
        <p:sp>
          <p:nvSpPr>
            <p:cNvPr id="96" name="Oval 295"/>
            <p:cNvSpPr>
              <a:spLocks noChangeArrowheads="1"/>
            </p:cNvSpPr>
            <p:nvPr/>
          </p:nvSpPr>
          <p:spPr bwMode="auto">
            <a:xfrm>
              <a:off x="5239" y="2568"/>
              <a:ext cx="45" cy="72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Oval 296"/>
            <p:cNvSpPr>
              <a:spLocks noChangeArrowheads="1"/>
            </p:cNvSpPr>
            <p:nvPr/>
          </p:nvSpPr>
          <p:spPr bwMode="auto">
            <a:xfrm rot="5400000" flipV="1">
              <a:off x="5261" y="2546"/>
              <a:ext cx="45" cy="72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Oval 297"/>
            <p:cNvSpPr>
              <a:spLocks noChangeArrowheads="1"/>
            </p:cNvSpPr>
            <p:nvPr/>
          </p:nvSpPr>
          <p:spPr bwMode="auto">
            <a:xfrm rot="3085528" flipV="1">
              <a:off x="5249" y="2676"/>
              <a:ext cx="45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Oval 298"/>
            <p:cNvSpPr>
              <a:spLocks noChangeArrowheads="1"/>
            </p:cNvSpPr>
            <p:nvPr/>
          </p:nvSpPr>
          <p:spPr bwMode="auto">
            <a:xfrm rot="7881363" flipV="1">
              <a:off x="5255" y="2694"/>
              <a:ext cx="45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Oval 299"/>
            <p:cNvSpPr>
              <a:spLocks noChangeArrowheads="1"/>
            </p:cNvSpPr>
            <p:nvPr/>
          </p:nvSpPr>
          <p:spPr bwMode="auto">
            <a:xfrm>
              <a:off x="5139" y="2795"/>
              <a:ext cx="254" cy="25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1" name="WordArt 308"/>
          <p:cNvSpPr>
            <a:spLocks noChangeArrowheads="1" noChangeShapeType="1" noTextEdit="1"/>
          </p:cNvSpPr>
          <p:nvPr/>
        </p:nvSpPr>
        <p:spPr bwMode="auto">
          <a:xfrm>
            <a:off x="3571868" y="3457575"/>
            <a:ext cx="1714512" cy="5048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17961" dir="2700000" algn="ctr" rotWithShape="0">
                    <a:schemeClr val="tx1"/>
                  </a:outerShdw>
                </a:effectLst>
                <a:latin typeface="隶书" pitchFamily="49" charset="-122"/>
                <a:ea typeface="隶书" pitchFamily="49" charset="-122"/>
              </a:rPr>
              <a:t>联合分布函数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FFFFFF"/>
              </a:solidFill>
              <a:effectLst>
                <a:outerShdw dist="17961" dir="2700000" algn="ctr" rotWithShape="0">
                  <a:schemeClr val="tx1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3" name="Text Box 327"/>
          <p:cNvSpPr txBox="1">
            <a:spLocks noChangeArrowheads="1"/>
          </p:cNvSpPr>
          <p:nvPr/>
        </p:nvSpPr>
        <p:spPr bwMode="auto">
          <a:xfrm>
            <a:off x="2928926" y="1886140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独立性</a:t>
            </a:r>
            <a:endParaRPr lang="zh-CN" altLang="en-US" sz="2400" dirty="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04" name="Text Box 328"/>
          <p:cNvSpPr txBox="1">
            <a:spLocks noChangeArrowheads="1"/>
          </p:cNvSpPr>
          <p:nvPr/>
        </p:nvSpPr>
        <p:spPr bwMode="auto">
          <a:xfrm>
            <a:off x="6264213" y="1567450"/>
            <a:ext cx="1422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函数分布</a:t>
            </a:r>
            <a:endParaRPr lang="zh-CN" altLang="en-US" sz="2400" dirty="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05" name="Text Box 330"/>
          <p:cNvSpPr txBox="1">
            <a:spLocks noChangeArrowheads="1"/>
          </p:cNvSpPr>
          <p:nvPr/>
        </p:nvSpPr>
        <p:spPr bwMode="auto">
          <a:xfrm>
            <a:off x="1214414" y="5164138"/>
            <a:ext cx="1422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边缘分布</a:t>
            </a:r>
            <a:endParaRPr lang="zh-CN" altLang="en-US" sz="2400" dirty="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06" name="Text Box 331"/>
          <p:cNvSpPr txBox="1">
            <a:spLocks noChangeArrowheads="1"/>
          </p:cNvSpPr>
          <p:nvPr/>
        </p:nvSpPr>
        <p:spPr bwMode="auto">
          <a:xfrm>
            <a:off x="5124254" y="4822825"/>
            <a:ext cx="1422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条件分布</a:t>
            </a:r>
            <a:endParaRPr lang="zh-CN" altLang="en-US" sz="2400" dirty="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1" name="下箭头 110"/>
          <p:cNvSpPr/>
          <p:nvPr/>
        </p:nvSpPr>
        <p:spPr bwMode="auto">
          <a:xfrm>
            <a:off x="3205800" y="2751998"/>
            <a:ext cx="216000" cy="1296000"/>
          </a:xfrm>
          <a:prstGeom prst="downArrow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3500000" scaled="0"/>
            <a:tileRect/>
          </a:gradFill>
          <a:ln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190500" dist="78600" dir="2700000" rotWithShape="0">
              <a:srgbClr val="000000">
                <a:alpha val="355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" name="下箭头 111"/>
          <p:cNvSpPr/>
          <p:nvPr/>
        </p:nvSpPr>
        <p:spPr bwMode="auto">
          <a:xfrm rot="-7440000">
            <a:off x="2745481" y="3415111"/>
            <a:ext cx="252000" cy="1692000"/>
          </a:xfrm>
          <a:prstGeom prst="downArrow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3500000" scaled="0"/>
            <a:tileRect/>
          </a:gradFill>
          <a:ln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190500" dist="78600" dir="2700000" rotWithShape="0">
              <a:srgbClr val="000000">
                <a:alpha val="355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3" name="下箭头 112"/>
          <p:cNvSpPr/>
          <p:nvPr/>
        </p:nvSpPr>
        <p:spPr bwMode="auto">
          <a:xfrm rot="6000000">
            <a:off x="4218519" y="4243644"/>
            <a:ext cx="216000" cy="1476000"/>
          </a:xfrm>
          <a:prstGeom prst="downArrow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3500000" scaled="0"/>
            <a:tileRect/>
          </a:gradFill>
          <a:ln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190500" dist="78600" dir="2700000" rotWithShape="0">
              <a:srgbClr val="000000">
                <a:alpha val="355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4" name="下箭头 113"/>
          <p:cNvSpPr/>
          <p:nvPr/>
        </p:nvSpPr>
        <p:spPr bwMode="auto">
          <a:xfrm rot="-7440000">
            <a:off x="3311493" y="4145687"/>
            <a:ext cx="252000" cy="1764000"/>
          </a:xfrm>
          <a:prstGeom prst="downArrow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3500000" scaled="0"/>
            <a:tileRect/>
          </a:gradFill>
          <a:ln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190500" dist="78600" dir="2700000" rotWithShape="0">
              <a:srgbClr val="000000">
                <a:alpha val="355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3" grpId="0" animBg="1"/>
      <p:bldP spid="1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18</a:t>
            </a:fld>
            <a:endParaRPr lang="en-US" dirty="0" smtClean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-32" y="785794"/>
            <a:ext cx="5286412" cy="626982"/>
          </a:xfrm>
        </p:spPr>
        <p:txBody>
          <a:bodyPr/>
          <a:lstStyle/>
          <a:p>
            <a:r>
              <a:rPr lang="zh-CN" altLang="en-US" dirty="0" smtClean="0"/>
              <a:t>第三章   多维随机变量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6972320" cy="540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  各章节内容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1472" y="3719834"/>
            <a:ext cx="7786742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利用联合分布律与边缘分布律的关系，联合概率密度与边缘概率密度的关系来判断随机变量的</a:t>
            </a:r>
            <a:r>
              <a:rPr lang="zh-CN" altLang="en-US" sz="32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独立性</a:t>
            </a:r>
            <a:endParaRPr lang="zh-CN" altLang="en-US" sz="32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72" y="1428736"/>
            <a:ext cx="7786742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已知联合分布律（概率密度）求边缘分布律（概率密度）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1472" y="2574285"/>
            <a:ext cx="7858180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利用联合分布函数，联合分布律，联合分布概率密度，函数的性质进行计算或判断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472" y="5357826"/>
            <a:ext cx="7786742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随机变量</a:t>
            </a:r>
            <a:r>
              <a:rPr lang="zh-CN" altLang="en-US" sz="32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函数的分布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函数和分布律（或概率密度）的计算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19</a:t>
            </a:fld>
            <a:endParaRPr lang="en-US" dirty="0" smtClean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-32" y="785794"/>
            <a:ext cx="5286412" cy="626982"/>
          </a:xfrm>
        </p:spPr>
        <p:txBody>
          <a:bodyPr/>
          <a:lstStyle/>
          <a:p>
            <a:r>
              <a:rPr lang="zh-CN" altLang="en-US" dirty="0" smtClean="0"/>
              <a:t>第三章   多维随机变量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6972320" cy="540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  各章节内容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5720" y="1500174"/>
            <a:ext cx="80724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典型例题：</a:t>
            </a:r>
            <a:endParaRPr lang="en-US" altLang="zh-CN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	P69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3.1.6~3.1.9 	P75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3.2.4</a:t>
            </a:r>
          </a:p>
          <a:p>
            <a:pPr lvl="2"/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3.4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节中的例子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重在原理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zh-CN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主要问题：</a:t>
            </a:r>
          </a:p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积分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求导基础不扎实</a:t>
            </a:r>
          </a:p>
          <a:p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	——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解决办法：用概率性质检验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	(f(x,y)&gt;=0; 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积分为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1)</a:t>
            </a:r>
          </a:p>
          <a:p>
            <a:endParaRPr lang="en-US" altLang="zh-CN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一、  各</a:t>
            </a:r>
            <a:r>
              <a:rPr lang="zh-CN" altLang="en-US" dirty="0" smtClean="0"/>
              <a:t>章节内容</a:t>
            </a:r>
          </a:p>
        </p:txBody>
      </p:sp>
      <p:sp>
        <p:nvSpPr>
          <p:cNvPr id="15" name="Line 260"/>
          <p:cNvSpPr>
            <a:spLocks noChangeShapeType="1"/>
          </p:cNvSpPr>
          <p:nvPr/>
        </p:nvSpPr>
        <p:spPr bwMode="auto">
          <a:xfrm>
            <a:off x="4325940" y="422275"/>
            <a:ext cx="0" cy="4848225"/>
          </a:xfrm>
          <a:prstGeom prst="line">
            <a:avLst/>
          </a:prstGeom>
          <a:noFill/>
          <a:ln w="9525">
            <a:solidFill>
              <a:schemeClr val="tx1">
                <a:alpha val="5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AutoShape 236"/>
          <p:cNvSpPr>
            <a:spLocks noChangeArrowheads="1"/>
          </p:cNvSpPr>
          <p:nvPr/>
        </p:nvSpPr>
        <p:spPr bwMode="auto">
          <a:xfrm>
            <a:off x="4625977" y="0"/>
            <a:ext cx="3009900" cy="3009900"/>
          </a:xfrm>
          <a:custGeom>
            <a:avLst/>
            <a:gdLst>
              <a:gd name="G0" fmla="+- 2928 0 0"/>
              <a:gd name="G1" fmla="+- 21600 0 2928"/>
              <a:gd name="G2" fmla="+- 21600 0 2928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28" y="10800"/>
                </a:moveTo>
                <a:cubicBezTo>
                  <a:pt x="2928" y="15148"/>
                  <a:pt x="6452" y="18672"/>
                  <a:pt x="10800" y="18672"/>
                </a:cubicBezTo>
                <a:cubicBezTo>
                  <a:pt x="15148" y="18672"/>
                  <a:pt x="18672" y="15148"/>
                  <a:pt x="18672" y="10800"/>
                </a:cubicBezTo>
                <a:cubicBezTo>
                  <a:pt x="18672" y="6452"/>
                  <a:pt x="15148" y="2928"/>
                  <a:pt x="10800" y="2928"/>
                </a:cubicBezTo>
                <a:cubicBezTo>
                  <a:pt x="6452" y="2928"/>
                  <a:pt x="2928" y="6452"/>
                  <a:pt x="2928" y="10800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rc 237"/>
          <p:cNvSpPr>
            <a:spLocks/>
          </p:cNvSpPr>
          <p:nvPr/>
        </p:nvSpPr>
        <p:spPr bwMode="auto">
          <a:xfrm>
            <a:off x="4857752" y="244475"/>
            <a:ext cx="2530475" cy="25273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41035 w 43200"/>
              <a:gd name="T1" fmla="*/ 12174 h 43200"/>
              <a:gd name="T2" fmla="*/ 31028 w 43200"/>
              <a:gd name="T3" fmla="*/ 216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1034" y="12174"/>
                </a:moveTo>
                <a:cubicBezTo>
                  <a:pt x="42459" y="15112"/>
                  <a:pt x="43200" y="18334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4865" y="-1"/>
                  <a:pt x="28089" y="740"/>
                  <a:pt x="31027" y="2166"/>
                </a:cubicBezTo>
              </a:path>
              <a:path w="43200" h="43200" stroke="0" extrusionOk="0">
                <a:moveTo>
                  <a:pt x="41034" y="12174"/>
                </a:moveTo>
                <a:cubicBezTo>
                  <a:pt x="42459" y="15112"/>
                  <a:pt x="43200" y="18334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4865" y="-1"/>
                  <a:pt x="28089" y="740"/>
                  <a:pt x="31027" y="2166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235"/>
          <p:cNvSpPr>
            <a:spLocks noChangeArrowheads="1"/>
          </p:cNvSpPr>
          <p:nvPr/>
        </p:nvSpPr>
        <p:spPr bwMode="auto">
          <a:xfrm>
            <a:off x="1179515" y="2819400"/>
            <a:ext cx="2590800" cy="2590800"/>
          </a:xfrm>
          <a:custGeom>
            <a:avLst/>
            <a:gdLst>
              <a:gd name="G0" fmla="+- 2928 0 0"/>
              <a:gd name="G1" fmla="+- 21600 0 2928"/>
              <a:gd name="G2" fmla="+- 21600 0 2928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28" y="10800"/>
                </a:moveTo>
                <a:cubicBezTo>
                  <a:pt x="2928" y="15148"/>
                  <a:pt x="6452" y="18672"/>
                  <a:pt x="10800" y="18672"/>
                </a:cubicBezTo>
                <a:cubicBezTo>
                  <a:pt x="15148" y="18672"/>
                  <a:pt x="18672" y="15148"/>
                  <a:pt x="18672" y="10800"/>
                </a:cubicBezTo>
                <a:cubicBezTo>
                  <a:pt x="18672" y="6452"/>
                  <a:pt x="15148" y="2928"/>
                  <a:pt x="10800" y="2928"/>
                </a:cubicBezTo>
                <a:cubicBezTo>
                  <a:pt x="6452" y="2928"/>
                  <a:pt x="2928" y="6452"/>
                  <a:pt x="2928" y="10800"/>
                </a:cubicBez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157"/>
          <p:cNvSpPr>
            <a:spLocks noChangeArrowheads="1"/>
          </p:cNvSpPr>
          <p:nvPr/>
        </p:nvSpPr>
        <p:spPr bwMode="auto">
          <a:xfrm>
            <a:off x="2722565" y="1195388"/>
            <a:ext cx="3162300" cy="3162300"/>
          </a:xfrm>
          <a:custGeom>
            <a:avLst/>
            <a:gdLst>
              <a:gd name="G0" fmla="+- 2928 0 0"/>
              <a:gd name="G1" fmla="+- 21600 0 2928"/>
              <a:gd name="G2" fmla="+- 21600 0 2928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28" y="10800"/>
                </a:moveTo>
                <a:cubicBezTo>
                  <a:pt x="2928" y="15148"/>
                  <a:pt x="6452" y="18672"/>
                  <a:pt x="10800" y="18672"/>
                </a:cubicBezTo>
                <a:cubicBezTo>
                  <a:pt x="15148" y="18672"/>
                  <a:pt x="18672" y="15148"/>
                  <a:pt x="18672" y="10800"/>
                </a:cubicBezTo>
                <a:cubicBezTo>
                  <a:pt x="18672" y="6452"/>
                  <a:pt x="15148" y="2928"/>
                  <a:pt x="10800" y="2928"/>
                </a:cubicBezTo>
                <a:cubicBezTo>
                  <a:pt x="6452" y="2928"/>
                  <a:pt x="2928" y="6452"/>
                  <a:pt x="2928" y="10800"/>
                </a:cubicBez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56"/>
          <p:cNvSpPr>
            <a:spLocks noChangeShapeType="1"/>
          </p:cNvSpPr>
          <p:nvPr/>
        </p:nvSpPr>
        <p:spPr bwMode="auto">
          <a:xfrm flipV="1">
            <a:off x="1301752" y="374650"/>
            <a:ext cx="6335713" cy="47529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ffectLst>
            <a:outerShdw blurRad="50800" dist="50800" dir="5400000" algn="ctr" rotWithShape="0">
              <a:srgbClr val="0000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6" name="Arc 153"/>
          <p:cNvSpPr>
            <a:spLocks/>
          </p:cNvSpPr>
          <p:nvPr/>
        </p:nvSpPr>
        <p:spPr bwMode="auto">
          <a:xfrm>
            <a:off x="2084390" y="2041525"/>
            <a:ext cx="2676525" cy="3017838"/>
          </a:xfrm>
          <a:custGeom>
            <a:avLst/>
            <a:gdLst>
              <a:gd name="G0" fmla="+- 21600 0 0"/>
              <a:gd name="G1" fmla="+- 7599 0 0"/>
              <a:gd name="G2" fmla="+- 21600 0 0"/>
              <a:gd name="T0" fmla="*/ 25898 w 25898"/>
              <a:gd name="T1" fmla="*/ 28767 h 29199"/>
              <a:gd name="T2" fmla="*/ 1381 w 25898"/>
              <a:gd name="T3" fmla="*/ 0 h 29199"/>
              <a:gd name="T4" fmla="*/ 21600 w 25898"/>
              <a:gd name="T5" fmla="*/ 7599 h 29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898" h="29199" fill="none" extrusionOk="0">
                <a:moveTo>
                  <a:pt x="25898" y="28767"/>
                </a:moveTo>
                <a:cubicBezTo>
                  <a:pt x="24483" y="29054"/>
                  <a:pt x="23043" y="29198"/>
                  <a:pt x="21600" y="29199"/>
                </a:cubicBezTo>
                <a:cubicBezTo>
                  <a:pt x="9670" y="29199"/>
                  <a:pt x="0" y="19528"/>
                  <a:pt x="0" y="7599"/>
                </a:cubicBezTo>
                <a:cubicBezTo>
                  <a:pt x="-1" y="5003"/>
                  <a:pt x="467" y="2429"/>
                  <a:pt x="1380" y="-1"/>
                </a:cubicBezTo>
              </a:path>
              <a:path w="25898" h="29199" stroke="0" extrusionOk="0">
                <a:moveTo>
                  <a:pt x="25898" y="28767"/>
                </a:moveTo>
                <a:cubicBezTo>
                  <a:pt x="24483" y="29054"/>
                  <a:pt x="23043" y="29198"/>
                  <a:pt x="21600" y="29199"/>
                </a:cubicBezTo>
                <a:cubicBezTo>
                  <a:pt x="9670" y="29199"/>
                  <a:pt x="0" y="19528"/>
                  <a:pt x="0" y="7599"/>
                </a:cubicBezTo>
                <a:cubicBezTo>
                  <a:pt x="-1" y="5003"/>
                  <a:pt x="467" y="2429"/>
                  <a:pt x="1380" y="-1"/>
                </a:cubicBezTo>
                <a:lnTo>
                  <a:pt x="21600" y="7599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rc 151"/>
          <p:cNvSpPr>
            <a:spLocks/>
          </p:cNvSpPr>
          <p:nvPr/>
        </p:nvSpPr>
        <p:spPr bwMode="auto">
          <a:xfrm>
            <a:off x="3124202" y="587375"/>
            <a:ext cx="3438525" cy="4316413"/>
          </a:xfrm>
          <a:custGeom>
            <a:avLst/>
            <a:gdLst>
              <a:gd name="G0" fmla="+- 11676 0 0"/>
              <a:gd name="G1" fmla="+- 21600 0 0"/>
              <a:gd name="G2" fmla="+- 21600 0 0"/>
              <a:gd name="T0" fmla="*/ 0 w 33276"/>
              <a:gd name="T1" fmla="*/ 3428 h 41765"/>
              <a:gd name="T2" fmla="*/ 19417 w 33276"/>
              <a:gd name="T3" fmla="*/ 41765 h 41765"/>
              <a:gd name="T4" fmla="*/ 11676 w 33276"/>
              <a:gd name="T5" fmla="*/ 21600 h 41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276" h="41765" fill="none" extrusionOk="0">
                <a:moveTo>
                  <a:pt x="-1" y="3427"/>
                </a:moveTo>
                <a:cubicBezTo>
                  <a:pt x="3482" y="1189"/>
                  <a:pt x="7535" y="-1"/>
                  <a:pt x="11676" y="0"/>
                </a:cubicBezTo>
                <a:cubicBezTo>
                  <a:pt x="23605" y="0"/>
                  <a:pt x="33276" y="9670"/>
                  <a:pt x="33276" y="21600"/>
                </a:cubicBezTo>
                <a:cubicBezTo>
                  <a:pt x="33276" y="30542"/>
                  <a:pt x="27765" y="38560"/>
                  <a:pt x="19417" y="41765"/>
                </a:cubicBezTo>
              </a:path>
              <a:path w="33276" h="41765" stroke="0" extrusionOk="0">
                <a:moveTo>
                  <a:pt x="-1" y="3427"/>
                </a:moveTo>
                <a:cubicBezTo>
                  <a:pt x="3482" y="1189"/>
                  <a:pt x="7535" y="-1"/>
                  <a:pt x="11676" y="0"/>
                </a:cubicBezTo>
                <a:cubicBezTo>
                  <a:pt x="23605" y="0"/>
                  <a:pt x="33276" y="9670"/>
                  <a:pt x="33276" y="21600"/>
                </a:cubicBezTo>
                <a:cubicBezTo>
                  <a:pt x="33276" y="30542"/>
                  <a:pt x="27765" y="38560"/>
                  <a:pt x="19417" y="41765"/>
                </a:cubicBezTo>
                <a:lnTo>
                  <a:pt x="11676" y="216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50"/>
          <p:cNvSpPr>
            <a:spLocks noChangeShapeType="1"/>
          </p:cNvSpPr>
          <p:nvPr/>
        </p:nvSpPr>
        <p:spPr bwMode="auto">
          <a:xfrm>
            <a:off x="4533902" y="339725"/>
            <a:ext cx="0" cy="4537075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" name="Oval 147"/>
          <p:cNvSpPr>
            <a:spLocks noChangeArrowheads="1"/>
          </p:cNvSpPr>
          <p:nvPr/>
        </p:nvSpPr>
        <p:spPr bwMode="auto">
          <a:xfrm>
            <a:off x="5621340" y="877888"/>
            <a:ext cx="1238250" cy="1238250"/>
          </a:xfrm>
          <a:prstGeom prst="ellipse">
            <a:avLst/>
          </a:prstGeom>
          <a:gradFill rotWithShape="1">
            <a:gsLst>
              <a:gs pos="0">
                <a:srgbClr val="B17FAC"/>
              </a:gs>
              <a:gs pos="100000">
                <a:srgbClr val="B17FAC">
                  <a:gamma/>
                  <a:shade val="2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148"/>
          <p:cNvSpPr>
            <a:spLocks noChangeArrowheads="1"/>
          </p:cNvSpPr>
          <p:nvPr/>
        </p:nvSpPr>
        <p:spPr bwMode="auto">
          <a:xfrm>
            <a:off x="1876427" y="3470275"/>
            <a:ext cx="1238250" cy="1238250"/>
          </a:xfrm>
          <a:prstGeom prst="ellipse">
            <a:avLst/>
          </a:prstGeom>
          <a:gradFill rotWithShape="1">
            <a:gsLst>
              <a:gs pos="0">
                <a:srgbClr val="CC9900"/>
              </a:gs>
              <a:gs pos="100000">
                <a:srgbClr val="CC9900">
                  <a:gamma/>
                  <a:shade val="2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209"/>
          <p:cNvSpPr txBox="1">
            <a:spLocks noChangeArrowheads="1"/>
          </p:cNvSpPr>
          <p:nvPr/>
        </p:nvSpPr>
        <p:spPr bwMode="auto">
          <a:xfrm>
            <a:off x="3629027" y="4140100"/>
            <a:ext cx="100540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分布函数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2" name="Text Box 210"/>
          <p:cNvSpPr txBox="1">
            <a:spLocks noChangeArrowheads="1"/>
          </p:cNvSpPr>
          <p:nvPr/>
        </p:nvSpPr>
        <p:spPr bwMode="auto">
          <a:xfrm>
            <a:off x="3375027" y="4673516"/>
            <a:ext cx="80021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连续型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3" name="Text Box 211"/>
          <p:cNvSpPr txBox="1">
            <a:spLocks noChangeArrowheads="1"/>
          </p:cNvSpPr>
          <p:nvPr/>
        </p:nvSpPr>
        <p:spPr bwMode="auto">
          <a:xfrm>
            <a:off x="3498852" y="4438664"/>
            <a:ext cx="80021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离散型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4" name="Text Box 212"/>
          <p:cNvSpPr txBox="1">
            <a:spLocks noChangeArrowheads="1"/>
          </p:cNvSpPr>
          <p:nvPr/>
        </p:nvSpPr>
        <p:spPr bwMode="auto">
          <a:xfrm>
            <a:off x="3068640" y="4913013"/>
            <a:ext cx="100540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常见分布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5" name="Text Box 213"/>
          <p:cNvSpPr txBox="1">
            <a:spLocks noChangeArrowheads="1"/>
          </p:cNvSpPr>
          <p:nvPr/>
        </p:nvSpPr>
        <p:spPr bwMode="auto">
          <a:xfrm>
            <a:off x="7445377" y="1206200"/>
            <a:ext cx="14061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联合分布函数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6" name="Text Box 215"/>
          <p:cNvSpPr txBox="1">
            <a:spLocks noChangeArrowheads="1"/>
          </p:cNvSpPr>
          <p:nvPr/>
        </p:nvSpPr>
        <p:spPr bwMode="auto">
          <a:xfrm>
            <a:off x="7372352" y="1782463"/>
            <a:ext cx="119936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函数的分布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7" name="Text Box 216"/>
          <p:cNvSpPr txBox="1">
            <a:spLocks noChangeArrowheads="1"/>
          </p:cNvSpPr>
          <p:nvPr/>
        </p:nvSpPr>
        <p:spPr bwMode="auto">
          <a:xfrm>
            <a:off x="7445377" y="1495125"/>
            <a:ext cx="141096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边缘分布函数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8" name="Text Box 217"/>
          <p:cNvSpPr txBox="1">
            <a:spLocks noChangeArrowheads="1"/>
          </p:cNvSpPr>
          <p:nvPr/>
        </p:nvSpPr>
        <p:spPr bwMode="auto">
          <a:xfrm>
            <a:off x="5678490" y="2778125"/>
            <a:ext cx="141577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边缘分布函数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9" name="Text Box 218"/>
          <p:cNvSpPr txBox="1">
            <a:spLocks noChangeArrowheads="1"/>
          </p:cNvSpPr>
          <p:nvPr/>
        </p:nvSpPr>
        <p:spPr bwMode="auto">
          <a:xfrm>
            <a:off x="5672140" y="3100388"/>
            <a:ext cx="141577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条件分布函数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0" name="Text Box 219"/>
          <p:cNvSpPr txBox="1">
            <a:spLocks noChangeArrowheads="1"/>
          </p:cNvSpPr>
          <p:nvPr/>
        </p:nvSpPr>
        <p:spPr bwMode="auto">
          <a:xfrm>
            <a:off x="5472115" y="3436938"/>
            <a:ext cx="80021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独立性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1" name="Text Box 220"/>
          <p:cNvSpPr txBox="1">
            <a:spLocks noChangeArrowheads="1"/>
          </p:cNvSpPr>
          <p:nvPr/>
        </p:nvSpPr>
        <p:spPr bwMode="auto">
          <a:xfrm>
            <a:off x="5059365" y="3748088"/>
            <a:ext cx="121058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函数的分布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2" name="WordArt 221"/>
          <p:cNvSpPr>
            <a:spLocks noChangeArrowheads="1" noChangeShapeType="1" noTextEdit="1"/>
          </p:cNvSpPr>
          <p:nvPr/>
        </p:nvSpPr>
        <p:spPr bwMode="auto">
          <a:xfrm>
            <a:off x="5677442" y="1311274"/>
            <a:ext cx="1152000" cy="32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维随机变量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" name="WordArt 223"/>
          <p:cNvSpPr>
            <a:spLocks noChangeArrowheads="1" noChangeShapeType="1" noTextEdit="1"/>
          </p:cNvSpPr>
          <p:nvPr/>
        </p:nvSpPr>
        <p:spPr bwMode="auto">
          <a:xfrm>
            <a:off x="1971658" y="3902074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一维随机变量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4" name="Arc 225"/>
          <p:cNvSpPr>
            <a:spLocks/>
          </p:cNvSpPr>
          <p:nvPr/>
        </p:nvSpPr>
        <p:spPr bwMode="auto">
          <a:xfrm>
            <a:off x="1416052" y="3055938"/>
            <a:ext cx="2111375" cy="2108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42449 w 43200"/>
              <a:gd name="T1" fmla="*/ 15953 h 43200"/>
              <a:gd name="T2" fmla="*/ 23839 w 43200"/>
              <a:gd name="T3" fmla="*/ 11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2448" y="15953"/>
                </a:moveTo>
                <a:cubicBezTo>
                  <a:pt x="42947" y="17793"/>
                  <a:pt x="43200" y="19692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47" y="-1"/>
                  <a:pt x="23095" y="38"/>
                  <a:pt x="23838" y="116"/>
                </a:cubicBezTo>
              </a:path>
              <a:path w="43200" h="43200" stroke="0" extrusionOk="0">
                <a:moveTo>
                  <a:pt x="42448" y="15953"/>
                </a:moveTo>
                <a:cubicBezTo>
                  <a:pt x="42947" y="17793"/>
                  <a:pt x="43200" y="19692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47" y="-1"/>
                  <a:pt x="23095" y="38"/>
                  <a:pt x="23838" y="116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00B0F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Oval 226"/>
          <p:cNvSpPr>
            <a:spLocks noChangeArrowheads="1"/>
          </p:cNvSpPr>
          <p:nvPr/>
        </p:nvSpPr>
        <p:spPr bwMode="auto">
          <a:xfrm>
            <a:off x="3168652" y="4778375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227"/>
          <p:cNvSpPr>
            <a:spLocks noChangeArrowheads="1"/>
          </p:cNvSpPr>
          <p:nvPr/>
        </p:nvSpPr>
        <p:spPr bwMode="auto">
          <a:xfrm>
            <a:off x="3351215" y="4529138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228"/>
          <p:cNvSpPr>
            <a:spLocks noChangeArrowheads="1"/>
          </p:cNvSpPr>
          <p:nvPr/>
        </p:nvSpPr>
        <p:spPr bwMode="auto">
          <a:xfrm>
            <a:off x="3446465" y="4235450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229"/>
          <p:cNvSpPr>
            <a:spLocks noChangeArrowheads="1"/>
          </p:cNvSpPr>
          <p:nvPr/>
        </p:nvSpPr>
        <p:spPr bwMode="auto">
          <a:xfrm>
            <a:off x="2873377" y="5018088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Arc 230"/>
          <p:cNvSpPr>
            <a:spLocks/>
          </p:cNvSpPr>
          <p:nvPr/>
        </p:nvSpPr>
        <p:spPr bwMode="auto">
          <a:xfrm>
            <a:off x="2947990" y="1425575"/>
            <a:ext cx="2682875" cy="26797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8382 w 43200"/>
              <a:gd name="T1" fmla="*/ 8001 h 43200"/>
              <a:gd name="T2" fmla="*/ 35302 w 43200"/>
              <a:gd name="T3" fmla="*/ 490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8381" y="8001"/>
                </a:moveTo>
                <a:cubicBezTo>
                  <a:pt x="41499" y="11847"/>
                  <a:pt x="43200" y="16648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596" y="-1"/>
                  <a:pt x="31439" y="1732"/>
                  <a:pt x="35301" y="4902"/>
                </a:cubicBezTo>
              </a:path>
              <a:path w="43200" h="43200" stroke="0" extrusionOk="0">
                <a:moveTo>
                  <a:pt x="38381" y="8001"/>
                </a:moveTo>
                <a:cubicBezTo>
                  <a:pt x="41499" y="11847"/>
                  <a:pt x="43200" y="16648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596" y="-1"/>
                  <a:pt x="31439" y="1732"/>
                  <a:pt x="35301" y="4902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Oval 231"/>
          <p:cNvSpPr>
            <a:spLocks noChangeArrowheads="1"/>
          </p:cNvSpPr>
          <p:nvPr/>
        </p:nvSpPr>
        <p:spPr bwMode="auto">
          <a:xfrm>
            <a:off x="5284790" y="3532188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232"/>
          <p:cNvSpPr>
            <a:spLocks noChangeArrowheads="1"/>
          </p:cNvSpPr>
          <p:nvPr/>
        </p:nvSpPr>
        <p:spPr bwMode="auto">
          <a:xfrm>
            <a:off x="5456240" y="3200400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Oval 233"/>
          <p:cNvSpPr>
            <a:spLocks noChangeArrowheads="1"/>
          </p:cNvSpPr>
          <p:nvPr/>
        </p:nvSpPr>
        <p:spPr bwMode="auto">
          <a:xfrm>
            <a:off x="5534027" y="2879725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234"/>
          <p:cNvSpPr>
            <a:spLocks noChangeArrowheads="1"/>
          </p:cNvSpPr>
          <p:nvPr/>
        </p:nvSpPr>
        <p:spPr bwMode="auto">
          <a:xfrm>
            <a:off x="4935540" y="3849688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238"/>
          <p:cNvSpPr>
            <a:spLocks noChangeArrowheads="1"/>
          </p:cNvSpPr>
          <p:nvPr/>
        </p:nvSpPr>
        <p:spPr bwMode="auto">
          <a:xfrm>
            <a:off x="7229477" y="1882775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Oval 239"/>
          <p:cNvSpPr>
            <a:spLocks noChangeArrowheads="1"/>
          </p:cNvSpPr>
          <p:nvPr/>
        </p:nvSpPr>
        <p:spPr bwMode="auto">
          <a:xfrm>
            <a:off x="7300915" y="1595438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Oval 240"/>
          <p:cNvSpPr>
            <a:spLocks noChangeArrowheads="1"/>
          </p:cNvSpPr>
          <p:nvPr/>
        </p:nvSpPr>
        <p:spPr bwMode="auto">
          <a:xfrm>
            <a:off x="7300915" y="1308100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244"/>
          <p:cNvSpPr>
            <a:spLocks noChangeShapeType="1"/>
          </p:cNvSpPr>
          <p:nvPr/>
        </p:nvSpPr>
        <p:spPr bwMode="auto">
          <a:xfrm>
            <a:off x="5040315" y="3983038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" name="Line 245"/>
          <p:cNvSpPr>
            <a:spLocks noChangeShapeType="1"/>
          </p:cNvSpPr>
          <p:nvPr/>
        </p:nvSpPr>
        <p:spPr bwMode="auto">
          <a:xfrm>
            <a:off x="5399090" y="3657600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" name="Line 246"/>
          <p:cNvSpPr>
            <a:spLocks noChangeShapeType="1"/>
          </p:cNvSpPr>
          <p:nvPr/>
        </p:nvSpPr>
        <p:spPr bwMode="auto">
          <a:xfrm>
            <a:off x="5538790" y="3335338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" name="Line 247"/>
          <p:cNvSpPr>
            <a:spLocks noChangeShapeType="1"/>
          </p:cNvSpPr>
          <p:nvPr/>
        </p:nvSpPr>
        <p:spPr bwMode="auto">
          <a:xfrm>
            <a:off x="5607052" y="3022600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" name="Line 248"/>
          <p:cNvSpPr>
            <a:spLocks noChangeShapeType="1"/>
          </p:cNvSpPr>
          <p:nvPr/>
        </p:nvSpPr>
        <p:spPr bwMode="auto">
          <a:xfrm>
            <a:off x="3494090" y="4375150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" name="Line 249"/>
          <p:cNvSpPr>
            <a:spLocks noChangeShapeType="1"/>
          </p:cNvSpPr>
          <p:nvPr/>
        </p:nvSpPr>
        <p:spPr bwMode="auto">
          <a:xfrm>
            <a:off x="3413127" y="4667250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" name="Line 250"/>
          <p:cNvSpPr>
            <a:spLocks noChangeShapeType="1"/>
          </p:cNvSpPr>
          <p:nvPr/>
        </p:nvSpPr>
        <p:spPr bwMode="auto">
          <a:xfrm>
            <a:off x="3268665" y="4911725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4" name="Line 251"/>
          <p:cNvSpPr>
            <a:spLocks noChangeShapeType="1"/>
          </p:cNvSpPr>
          <p:nvPr/>
        </p:nvSpPr>
        <p:spPr bwMode="auto">
          <a:xfrm>
            <a:off x="2960690" y="5162550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" name="Line 253"/>
          <p:cNvSpPr>
            <a:spLocks noChangeShapeType="1"/>
          </p:cNvSpPr>
          <p:nvPr/>
        </p:nvSpPr>
        <p:spPr bwMode="auto">
          <a:xfrm>
            <a:off x="7412040" y="1444625"/>
            <a:ext cx="1152525" cy="0"/>
          </a:xfrm>
          <a:prstGeom prst="line">
            <a:avLst/>
          </a:prstGeom>
          <a:noFill/>
          <a:ln w="9525">
            <a:solidFill>
              <a:schemeClr val="tx1">
                <a:alpha val="3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" name="Line 254"/>
          <p:cNvSpPr>
            <a:spLocks noChangeShapeType="1"/>
          </p:cNvSpPr>
          <p:nvPr/>
        </p:nvSpPr>
        <p:spPr bwMode="auto">
          <a:xfrm>
            <a:off x="7421565" y="1724025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" name="Line 255"/>
          <p:cNvSpPr>
            <a:spLocks noChangeShapeType="1"/>
          </p:cNvSpPr>
          <p:nvPr/>
        </p:nvSpPr>
        <p:spPr bwMode="auto">
          <a:xfrm>
            <a:off x="7354890" y="2012950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" name="Oval 258"/>
          <p:cNvSpPr>
            <a:spLocks noChangeArrowheads="1"/>
          </p:cNvSpPr>
          <p:nvPr/>
        </p:nvSpPr>
        <p:spPr bwMode="auto">
          <a:xfrm>
            <a:off x="5837240" y="1022350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259"/>
          <p:cNvSpPr>
            <a:spLocks noChangeArrowheads="1"/>
          </p:cNvSpPr>
          <p:nvPr/>
        </p:nvSpPr>
        <p:spPr bwMode="auto">
          <a:xfrm>
            <a:off x="2093915" y="3614738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261"/>
          <p:cNvSpPr>
            <a:spLocks noChangeShapeType="1"/>
          </p:cNvSpPr>
          <p:nvPr/>
        </p:nvSpPr>
        <p:spPr bwMode="auto">
          <a:xfrm>
            <a:off x="2957515" y="2870200"/>
            <a:ext cx="2663825" cy="0"/>
          </a:xfrm>
          <a:prstGeom prst="line">
            <a:avLst/>
          </a:prstGeom>
          <a:noFill/>
          <a:ln w="9525">
            <a:solidFill>
              <a:schemeClr val="tx1">
                <a:alpha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" name="Oval 149"/>
          <p:cNvSpPr>
            <a:spLocks noChangeArrowheads="1"/>
          </p:cNvSpPr>
          <p:nvPr/>
        </p:nvSpPr>
        <p:spPr bwMode="auto">
          <a:xfrm>
            <a:off x="3414715" y="1895475"/>
            <a:ext cx="1790700" cy="17907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2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WordArt 222"/>
          <p:cNvSpPr>
            <a:spLocks noChangeArrowheads="1" noChangeShapeType="1" noTextEdit="1"/>
          </p:cNvSpPr>
          <p:nvPr/>
        </p:nvSpPr>
        <p:spPr bwMode="auto">
          <a:xfrm>
            <a:off x="3603492" y="2587625"/>
            <a:ext cx="1440000" cy="4365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二维随机变量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3" name="Oval 257"/>
          <p:cNvSpPr>
            <a:spLocks noChangeArrowheads="1"/>
          </p:cNvSpPr>
          <p:nvPr/>
        </p:nvSpPr>
        <p:spPr bwMode="auto">
          <a:xfrm>
            <a:off x="3703640" y="2111375"/>
            <a:ext cx="434975" cy="4349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 Box 220"/>
          <p:cNvSpPr txBox="1">
            <a:spLocks noChangeArrowheads="1"/>
          </p:cNvSpPr>
          <p:nvPr/>
        </p:nvSpPr>
        <p:spPr bwMode="auto">
          <a:xfrm>
            <a:off x="5695967" y="2417764"/>
            <a:ext cx="141577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联合分布函数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7" name="Oval 234"/>
          <p:cNvSpPr>
            <a:spLocks noChangeArrowheads="1"/>
          </p:cNvSpPr>
          <p:nvPr/>
        </p:nvSpPr>
        <p:spPr bwMode="auto">
          <a:xfrm>
            <a:off x="5572142" y="2519364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244"/>
          <p:cNvSpPr>
            <a:spLocks noChangeShapeType="1"/>
          </p:cNvSpPr>
          <p:nvPr/>
        </p:nvSpPr>
        <p:spPr bwMode="auto">
          <a:xfrm>
            <a:off x="5676917" y="2652714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" name="Oval 148"/>
          <p:cNvSpPr>
            <a:spLocks noChangeArrowheads="1"/>
          </p:cNvSpPr>
          <p:nvPr/>
        </p:nvSpPr>
        <p:spPr bwMode="auto">
          <a:xfrm>
            <a:off x="460375" y="4929198"/>
            <a:ext cx="1238250" cy="1238250"/>
          </a:xfrm>
          <a:prstGeom prst="ellipse">
            <a:avLst/>
          </a:prstGeom>
          <a:solidFill>
            <a:srgbClr val="7030A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Text Box 209"/>
          <p:cNvSpPr txBox="1">
            <a:spLocks noChangeArrowheads="1"/>
          </p:cNvSpPr>
          <p:nvPr/>
        </p:nvSpPr>
        <p:spPr bwMode="auto">
          <a:xfrm>
            <a:off x="2212975" y="5599023"/>
            <a:ext cx="20313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事件关系、概率定义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1" name="Text Box 210"/>
          <p:cNvSpPr txBox="1">
            <a:spLocks noChangeArrowheads="1"/>
          </p:cNvSpPr>
          <p:nvPr/>
        </p:nvSpPr>
        <p:spPr bwMode="auto">
          <a:xfrm>
            <a:off x="1958975" y="6132439"/>
            <a:ext cx="244169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全概率公式与贝叶斯公式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2" name="Text Box 211"/>
          <p:cNvSpPr txBox="1">
            <a:spLocks noChangeArrowheads="1"/>
          </p:cNvSpPr>
          <p:nvPr/>
        </p:nvSpPr>
        <p:spPr bwMode="auto">
          <a:xfrm>
            <a:off x="2082800" y="5897587"/>
            <a:ext cx="20313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条件概率与乘法公式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3" name="Text Box 212"/>
          <p:cNvSpPr txBox="1">
            <a:spLocks noChangeArrowheads="1"/>
          </p:cNvSpPr>
          <p:nvPr/>
        </p:nvSpPr>
        <p:spPr bwMode="auto">
          <a:xfrm>
            <a:off x="1652588" y="6371936"/>
            <a:ext cx="121058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华文行楷" pitchFamily="2" charset="-122"/>
                <a:ea typeface="华文行楷" pitchFamily="2" charset="-122"/>
              </a:rPr>
              <a:t>事件独立性</a:t>
            </a:r>
            <a:endParaRPr lang="en-US" altLang="ko-KR" sz="1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4" name="WordArt 223"/>
          <p:cNvSpPr>
            <a:spLocks noChangeArrowheads="1" noChangeShapeType="1" noTextEdit="1"/>
          </p:cNvSpPr>
          <p:nvPr/>
        </p:nvSpPr>
        <p:spPr bwMode="auto">
          <a:xfrm>
            <a:off x="555606" y="5360997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随机事件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5" name="Arc 225"/>
          <p:cNvSpPr>
            <a:spLocks/>
          </p:cNvSpPr>
          <p:nvPr/>
        </p:nvSpPr>
        <p:spPr bwMode="auto">
          <a:xfrm>
            <a:off x="0" y="4514861"/>
            <a:ext cx="2111375" cy="2108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42449 w 43200"/>
              <a:gd name="T1" fmla="*/ 15953 h 43200"/>
              <a:gd name="T2" fmla="*/ 23839 w 43200"/>
              <a:gd name="T3" fmla="*/ 11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2448" y="15953"/>
                </a:moveTo>
                <a:cubicBezTo>
                  <a:pt x="42947" y="17793"/>
                  <a:pt x="43200" y="19692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47" y="-1"/>
                  <a:pt x="23095" y="38"/>
                  <a:pt x="23838" y="116"/>
                </a:cubicBezTo>
              </a:path>
              <a:path w="43200" h="43200" stroke="0" extrusionOk="0">
                <a:moveTo>
                  <a:pt x="42448" y="15953"/>
                </a:moveTo>
                <a:cubicBezTo>
                  <a:pt x="42947" y="17793"/>
                  <a:pt x="43200" y="19692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47" y="-1"/>
                  <a:pt x="23095" y="38"/>
                  <a:pt x="23838" y="116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00B0F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Oval 226"/>
          <p:cNvSpPr>
            <a:spLocks noChangeArrowheads="1"/>
          </p:cNvSpPr>
          <p:nvPr/>
        </p:nvSpPr>
        <p:spPr bwMode="auto">
          <a:xfrm>
            <a:off x="1752600" y="6237298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Oval 227"/>
          <p:cNvSpPr>
            <a:spLocks noChangeArrowheads="1"/>
          </p:cNvSpPr>
          <p:nvPr/>
        </p:nvSpPr>
        <p:spPr bwMode="auto">
          <a:xfrm>
            <a:off x="1935163" y="5988061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Oval 228"/>
          <p:cNvSpPr>
            <a:spLocks noChangeArrowheads="1"/>
          </p:cNvSpPr>
          <p:nvPr/>
        </p:nvSpPr>
        <p:spPr bwMode="auto">
          <a:xfrm>
            <a:off x="2030413" y="5694373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Oval 229"/>
          <p:cNvSpPr>
            <a:spLocks noChangeArrowheads="1"/>
          </p:cNvSpPr>
          <p:nvPr/>
        </p:nvSpPr>
        <p:spPr bwMode="auto">
          <a:xfrm>
            <a:off x="1457325" y="6477011"/>
            <a:ext cx="142875" cy="142875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248"/>
          <p:cNvSpPr>
            <a:spLocks noChangeShapeType="1"/>
          </p:cNvSpPr>
          <p:nvPr/>
        </p:nvSpPr>
        <p:spPr bwMode="auto">
          <a:xfrm>
            <a:off x="2071484" y="5840045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1" name="Line 249"/>
          <p:cNvSpPr>
            <a:spLocks noChangeShapeType="1"/>
          </p:cNvSpPr>
          <p:nvPr/>
        </p:nvSpPr>
        <p:spPr bwMode="auto">
          <a:xfrm>
            <a:off x="1990521" y="6132145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" name="Line 250"/>
          <p:cNvSpPr>
            <a:spLocks noChangeShapeType="1"/>
          </p:cNvSpPr>
          <p:nvPr/>
        </p:nvSpPr>
        <p:spPr bwMode="auto">
          <a:xfrm>
            <a:off x="1846059" y="6376620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3" name="Line 251"/>
          <p:cNvSpPr>
            <a:spLocks noChangeShapeType="1"/>
          </p:cNvSpPr>
          <p:nvPr/>
        </p:nvSpPr>
        <p:spPr bwMode="auto">
          <a:xfrm>
            <a:off x="1538084" y="6627445"/>
            <a:ext cx="1152525" cy="0"/>
          </a:xfrm>
          <a:prstGeom prst="line">
            <a:avLst/>
          </a:prstGeom>
          <a:noFill/>
          <a:ln w="9525">
            <a:solidFill>
              <a:srgbClr val="000000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" name="Oval 259"/>
          <p:cNvSpPr>
            <a:spLocks noChangeArrowheads="1"/>
          </p:cNvSpPr>
          <p:nvPr/>
        </p:nvSpPr>
        <p:spPr bwMode="auto">
          <a:xfrm>
            <a:off x="785786" y="5072074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20</a:t>
            </a:fld>
            <a:endParaRPr lang="en-US" dirty="0" smtClean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-32" y="785794"/>
            <a:ext cx="5286412" cy="626982"/>
          </a:xfrm>
        </p:spPr>
        <p:txBody>
          <a:bodyPr/>
          <a:lstStyle/>
          <a:p>
            <a:r>
              <a:rPr lang="zh-CN" altLang="en-US" dirty="0" smtClean="0"/>
              <a:t>第三章   多维随机变量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6972320" cy="540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  各章节内容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4062" y="1500174"/>
            <a:ext cx="7429552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维随机变量（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 ,X</a:t>
            </a:r>
            <a:r>
              <a:rPr lang="en-US" altLang="zh-CN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,…X</a:t>
            </a:r>
            <a:r>
              <a:rPr lang="en-US" altLang="zh-CN" sz="3200" b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相互独立</a:t>
            </a:r>
            <a:endParaRPr lang="en-US" altLang="zh-C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930243" y="3051057"/>
            <a:ext cx="357190" cy="42862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1970" name="Object 2"/>
          <p:cNvGraphicFramePr>
            <a:graphicFrameLocks noChangeAspect="1"/>
          </p:cNvGraphicFramePr>
          <p:nvPr/>
        </p:nvGraphicFramePr>
        <p:xfrm>
          <a:off x="2569366" y="2071678"/>
          <a:ext cx="30051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8" name="公式" r:id="rId3" imgW="1841400" imgH="431640" progId="Equation.3">
                  <p:embed/>
                </p:oleObj>
              </mc:Choice>
              <mc:Fallback>
                <p:oleObj name="公式" r:id="rId3" imgW="1841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366" y="2071678"/>
                        <a:ext cx="300513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94062" y="3460908"/>
            <a:ext cx="7429552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任意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个随机变量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相互独立</a:t>
            </a:r>
            <a:endParaRPr lang="en-US" altLang="zh-C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2808288" y="4000504"/>
          <a:ext cx="26733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9" name="公式" r:id="rId5" imgW="1638000" imgH="215640" progId="Equation.3">
                  <p:embed/>
                </p:oleObj>
              </mc:Choice>
              <mc:Fallback>
                <p:oleObj name="公式" r:id="rId5" imgW="163800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000504"/>
                        <a:ext cx="267335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下箭头 9"/>
          <p:cNvSpPr/>
          <p:nvPr/>
        </p:nvSpPr>
        <p:spPr>
          <a:xfrm>
            <a:off x="3930243" y="4519349"/>
            <a:ext cx="357190" cy="42862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4062" y="4929198"/>
            <a:ext cx="742955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根据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维边缘分布函数定义可证明</a:t>
            </a:r>
            <a:endParaRPr lang="en-US" altLang="zh-CN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3ABF4E-7427-43D3-B157-7DB8B57C652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88A43-6EAA-42EC-8D39-D00DAA388A2E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2016年10月31日5时29分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华文行楷" panose="02010800040101010101" pitchFamily="2" charset="-122"/>
              </a:rPr>
              <a:t>计算分布函数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2350" cy="2159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folHlink"/>
              </a:buClr>
              <a:buSzPct val="120000"/>
              <a:buFont typeface="Webdings" panose="05030102010509060703" pitchFamily="18" charset="2"/>
              <a:buChar char="s"/>
            </a:pPr>
            <a:r>
              <a:rPr lang="zh-CN" altLang="en-US"/>
              <a:t>已知随机变量             在区域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	上服从均匀分布，求                 的联合概率密度函数和联合分布函数                                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843213" y="1125538"/>
          <a:ext cx="12128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54" name="公式" r:id="rId3" imgW="393480" imgH="190440" progId="Equation.3">
                  <p:embed/>
                </p:oleObj>
              </mc:Choice>
              <mc:Fallback>
                <p:oleObj name="公式" r:id="rId3" imgW="393480" imgH="190440" progId="Equation.3">
                  <p:embed/>
                  <p:pic>
                    <p:nvPicPr>
                      <p:cNvPr id="41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125538"/>
                        <a:ext cx="12128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042988" y="1628775"/>
          <a:ext cx="5438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55" name="公式" r:id="rId5" imgW="1765080" imgH="203040" progId="Equation.3">
                  <p:embed/>
                </p:oleObj>
              </mc:Choice>
              <mc:Fallback>
                <p:oleObj name="公式" r:id="rId5" imgW="1765080" imgH="203040" progId="Equation.3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54387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3924300" y="2133600"/>
          <a:ext cx="12128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56" name="公式" r:id="rId7" imgW="393480" imgH="190440" progId="Equation.3">
                  <p:embed/>
                </p:oleObj>
              </mc:Choice>
              <mc:Fallback>
                <p:oleObj name="公式" r:id="rId7" imgW="393480" imgH="190440" progId="Equation.3">
                  <p:embed/>
                  <p:pic>
                    <p:nvPicPr>
                      <p:cNvPr id="41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133600"/>
                        <a:ext cx="12128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323850" y="3429000"/>
            <a:ext cx="4752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解：联合概率密度函数为</a:t>
            </a:r>
          </a:p>
        </p:txBody>
      </p:sp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1476375" y="4076700"/>
          <a:ext cx="438308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57" name="公式" r:id="rId9" imgW="1422360" imgH="419040" progId="Equation.3">
                  <p:embed/>
                </p:oleObj>
              </mc:Choice>
              <mc:Fallback>
                <p:oleObj name="公式" r:id="rId9" imgW="1422360" imgH="419040" progId="Equation.3">
                  <p:embed/>
                  <p:pic>
                    <p:nvPicPr>
                      <p:cNvPr id="41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76700"/>
                        <a:ext cx="438308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971550" y="5373688"/>
            <a:ext cx="4608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下面计算联合分布函数</a:t>
            </a:r>
          </a:p>
        </p:txBody>
      </p:sp>
    </p:spTree>
    <p:extLst>
      <p:ext uri="{BB962C8B-B14F-4D97-AF65-F5344CB8AC3E}">
        <p14:creationId xmlns:p14="http://schemas.microsoft.com/office/powerpoint/2010/main" val="354245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/>
      <p:bldP spid="419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B04D73-C8C0-4C70-B4E5-88AA6675310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88A43-6EAA-42EC-8D39-D00DAA388A2E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2016年10月31日5时29分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042988" y="1628775"/>
          <a:ext cx="5438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78" name="公式" r:id="rId3" imgW="1765080" imgH="203040" progId="Equation.3">
                  <p:embed/>
                </p:oleObj>
              </mc:Choice>
              <mc:Fallback>
                <p:oleObj name="公式" r:id="rId3" imgW="1765080" imgH="203040" progId="Equation.3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54387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042988" y="404813"/>
          <a:ext cx="43830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79" name="公式" r:id="rId5" imgW="1422360" imgH="419040" progId="Equation.3">
                  <p:embed/>
                </p:oleObj>
              </mc:Choice>
              <mc:Fallback>
                <p:oleObj name="公式" r:id="rId5" imgW="1422360" imgH="419040" progId="Equation.3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4813"/>
                        <a:ext cx="4383087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468313" y="2349500"/>
            <a:ext cx="5183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由联合分布函数的几何意义</a:t>
            </a:r>
          </a:p>
        </p:txBody>
      </p:sp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1187450" y="2997200"/>
          <a:ext cx="47752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0" name="公式" r:id="rId7" imgW="1549080" imgH="228600" progId="Equation.3">
                  <p:embed/>
                </p:oleObj>
              </mc:Choice>
              <mc:Fallback>
                <p:oleObj name="公式" r:id="rId7" imgW="1549080" imgH="228600" progId="Equation.3">
                  <p:embed/>
                  <p:pic>
                    <p:nvPicPr>
                      <p:cNvPr id="430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97200"/>
                        <a:ext cx="47752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468313" y="3860800"/>
            <a:ext cx="53276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anose="05000000000000000000" pitchFamily="2" charset="2"/>
              <a:buChar char="&amp;"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联合分布函数应划分为几个区域？</a:t>
            </a:r>
          </a:p>
        </p:txBody>
      </p:sp>
      <p:pic>
        <p:nvPicPr>
          <p:cNvPr id="4302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420938"/>
            <a:ext cx="28543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6" name="Freeform 18"/>
          <p:cNvSpPr>
            <a:spLocks/>
          </p:cNvSpPr>
          <p:nvPr/>
        </p:nvSpPr>
        <p:spPr bwMode="auto">
          <a:xfrm>
            <a:off x="6227763" y="3357563"/>
            <a:ext cx="1873250" cy="1655762"/>
          </a:xfrm>
          <a:custGeom>
            <a:avLst/>
            <a:gdLst>
              <a:gd name="T0" fmla="*/ 0 w 1180"/>
              <a:gd name="T1" fmla="*/ 0 h 1043"/>
              <a:gd name="T2" fmla="*/ 227 w 1180"/>
              <a:gd name="T3" fmla="*/ 0 h 1043"/>
              <a:gd name="T4" fmla="*/ 227 w 1180"/>
              <a:gd name="T5" fmla="*/ 816 h 1043"/>
              <a:gd name="T6" fmla="*/ 1180 w 1180"/>
              <a:gd name="T7" fmla="*/ 816 h 1043"/>
              <a:gd name="T8" fmla="*/ 1180 w 1180"/>
              <a:gd name="T9" fmla="*/ 1043 h 1043"/>
              <a:gd name="T10" fmla="*/ 46 w 1180"/>
              <a:gd name="T11" fmla="*/ 1043 h 1043"/>
              <a:gd name="T12" fmla="*/ 0 w 1180"/>
              <a:gd name="T13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80" h="1043">
                <a:moveTo>
                  <a:pt x="0" y="0"/>
                </a:moveTo>
                <a:lnTo>
                  <a:pt x="227" y="0"/>
                </a:lnTo>
                <a:lnTo>
                  <a:pt x="227" y="816"/>
                </a:lnTo>
                <a:lnTo>
                  <a:pt x="1180" y="816"/>
                </a:lnTo>
                <a:lnTo>
                  <a:pt x="1180" y="1043"/>
                </a:lnTo>
                <a:lnTo>
                  <a:pt x="46" y="10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6084888" y="3933825"/>
            <a:ext cx="1584325" cy="10080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6156325" y="3357563"/>
            <a:ext cx="1366838" cy="16573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6227763" y="3933825"/>
            <a:ext cx="2087562" cy="1296988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6156325" y="3141663"/>
            <a:ext cx="2376488" cy="20161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971550" y="5157788"/>
            <a:ext cx="3384550" cy="5191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可见共分五大块！</a:t>
            </a:r>
          </a:p>
        </p:txBody>
      </p:sp>
    </p:spTree>
    <p:extLst>
      <p:ext uri="{BB962C8B-B14F-4D97-AF65-F5344CB8AC3E}">
        <p14:creationId xmlns:p14="http://schemas.microsoft.com/office/powerpoint/2010/main" val="37398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30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3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30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3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20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  <p:bldP spid="43019" grpId="0"/>
      <p:bldP spid="430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7BE2D3-9327-47E7-8B50-5881A67EA68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88A43-6EAA-42EC-8D39-D00DAA388A2E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2016年10月31日5时29分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323850" y="1628775"/>
          <a:ext cx="5438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2" name="公式" r:id="rId3" imgW="1765080" imgH="203040" progId="Equation.3">
                  <p:embed/>
                </p:oleObj>
              </mc:Choice>
              <mc:Fallback>
                <p:oleObj name="公式" r:id="rId3" imgW="1765080" imgH="203040" progId="Equation.3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628775"/>
                        <a:ext cx="54387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323850" y="404813"/>
          <a:ext cx="438308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3" name="公式" r:id="rId5" imgW="1422360" imgH="419040" progId="Equation.3">
                  <p:embed/>
                </p:oleObj>
              </mc:Choice>
              <mc:Fallback>
                <p:oleObj name="公式" r:id="rId5" imgW="1422360" imgH="419040" progId="Equation.3">
                  <p:embed/>
                  <p:pic>
                    <p:nvPicPr>
                      <p:cNvPr id="4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4813"/>
                        <a:ext cx="438308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323850" y="2205038"/>
          <a:ext cx="47752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4" name="公式" r:id="rId7" imgW="1549080" imgH="228600" progId="Equation.3">
                  <p:embed/>
                </p:oleObj>
              </mc:Choice>
              <mc:Fallback>
                <p:oleObj name="公式" r:id="rId7" imgW="1549080" imgH="228600" progId="Equation.3">
                  <p:embed/>
                  <p:pic>
                    <p:nvPicPr>
                      <p:cNvPr id="45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05038"/>
                        <a:ext cx="47752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4813"/>
            <a:ext cx="28543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207963" y="3068638"/>
          <a:ext cx="34051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5" name="公式" r:id="rId10" imgW="1104840" imgH="203040" progId="Equation.3">
                  <p:embed/>
                </p:oleObj>
              </mc:Choice>
              <mc:Fallback>
                <p:oleObj name="公式" r:id="rId10" imgW="1104840" imgH="203040" progId="Equation.3">
                  <p:embed/>
                  <p:pic>
                    <p:nvPicPr>
                      <p:cNvPr id="450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3" y="3068638"/>
                        <a:ext cx="34051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0" y="2924175"/>
            <a:ext cx="5940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8" name="Freeform 12"/>
          <p:cNvSpPr>
            <a:spLocks/>
          </p:cNvSpPr>
          <p:nvPr/>
        </p:nvSpPr>
        <p:spPr bwMode="auto">
          <a:xfrm>
            <a:off x="6372225" y="1268413"/>
            <a:ext cx="1873250" cy="1655762"/>
          </a:xfrm>
          <a:custGeom>
            <a:avLst/>
            <a:gdLst>
              <a:gd name="T0" fmla="*/ 0 w 1180"/>
              <a:gd name="T1" fmla="*/ 0 h 1043"/>
              <a:gd name="T2" fmla="*/ 227 w 1180"/>
              <a:gd name="T3" fmla="*/ 0 h 1043"/>
              <a:gd name="T4" fmla="*/ 227 w 1180"/>
              <a:gd name="T5" fmla="*/ 816 h 1043"/>
              <a:gd name="T6" fmla="*/ 1180 w 1180"/>
              <a:gd name="T7" fmla="*/ 816 h 1043"/>
              <a:gd name="T8" fmla="*/ 1180 w 1180"/>
              <a:gd name="T9" fmla="*/ 1043 h 1043"/>
              <a:gd name="T10" fmla="*/ 46 w 1180"/>
              <a:gd name="T11" fmla="*/ 1043 h 1043"/>
              <a:gd name="T12" fmla="*/ 0 w 1180"/>
              <a:gd name="T13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80" h="1043">
                <a:moveTo>
                  <a:pt x="0" y="0"/>
                </a:moveTo>
                <a:lnTo>
                  <a:pt x="227" y="0"/>
                </a:lnTo>
                <a:lnTo>
                  <a:pt x="227" y="816"/>
                </a:lnTo>
                <a:lnTo>
                  <a:pt x="1180" y="816"/>
                </a:lnTo>
                <a:lnTo>
                  <a:pt x="1180" y="1043"/>
                </a:lnTo>
                <a:lnTo>
                  <a:pt x="46" y="10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6227763" y="1916113"/>
            <a:ext cx="1584325" cy="10080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207963" y="4292600"/>
          <a:ext cx="50117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6" name="公式" r:id="rId12" imgW="1625400" imgH="203040" progId="Equation.3">
                  <p:embed/>
                </p:oleObj>
              </mc:Choice>
              <mc:Fallback>
                <p:oleObj name="公式" r:id="rId12" imgW="1625400" imgH="203040" progId="Equation.3">
                  <p:embed/>
                  <p:pic>
                    <p:nvPicPr>
                      <p:cNvPr id="450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3" y="4292600"/>
                        <a:ext cx="50117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6"/>
          <p:cNvGraphicFramePr>
            <a:graphicFrameLocks noChangeAspect="1"/>
          </p:cNvGraphicFramePr>
          <p:nvPr/>
        </p:nvGraphicFramePr>
        <p:xfrm>
          <a:off x="611188" y="3716338"/>
          <a:ext cx="18399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7" name="公式" r:id="rId14" imgW="596880" imgH="203040" progId="Equation.3">
                  <p:embed/>
                </p:oleObj>
              </mc:Choice>
              <mc:Fallback>
                <p:oleObj name="公式" r:id="rId14" imgW="596880" imgH="203040" progId="Equation.3">
                  <p:embed/>
                  <p:pic>
                    <p:nvPicPr>
                      <p:cNvPr id="4507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16338"/>
                        <a:ext cx="18399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2484438" y="3767138"/>
          <a:ext cx="3524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8" name="公式" r:id="rId16" imgW="114120" imgH="164880" progId="Equation.3">
                  <p:embed/>
                </p:oleObj>
              </mc:Choice>
              <mc:Fallback>
                <p:oleObj name="公式" r:id="rId16" imgW="114120" imgH="164880" progId="Equation.3">
                  <p:embed/>
                  <p:pic>
                    <p:nvPicPr>
                      <p:cNvPr id="450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67138"/>
                        <a:ext cx="3524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/>
        </p:nvGraphicFramePr>
        <p:xfrm>
          <a:off x="611188" y="4941888"/>
          <a:ext cx="18399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9" name="公式" r:id="rId18" imgW="596880" imgH="203040" progId="Equation.3">
                  <p:embed/>
                </p:oleObj>
              </mc:Choice>
              <mc:Fallback>
                <p:oleObj name="公式" r:id="rId18" imgW="596880" imgH="203040" progId="Equation.3">
                  <p:embed/>
                  <p:pic>
                    <p:nvPicPr>
                      <p:cNvPr id="4507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941888"/>
                        <a:ext cx="18399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20"/>
          <p:cNvGraphicFramePr>
            <a:graphicFrameLocks noChangeAspect="1"/>
          </p:cNvGraphicFramePr>
          <p:nvPr/>
        </p:nvGraphicFramePr>
        <p:xfrm>
          <a:off x="2449513" y="4891088"/>
          <a:ext cx="17621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10" name="公式" r:id="rId20" imgW="571320" imgH="241200" progId="Equation.3">
                  <p:embed/>
                </p:oleObj>
              </mc:Choice>
              <mc:Fallback>
                <p:oleObj name="公式" r:id="rId20" imgW="571320" imgH="241200" progId="Equation.3">
                  <p:embed/>
                  <p:pic>
                    <p:nvPicPr>
                      <p:cNvPr id="450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4891088"/>
                        <a:ext cx="17621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7" name="Object 21"/>
          <p:cNvGraphicFramePr>
            <a:graphicFrameLocks noChangeAspect="1"/>
          </p:cNvGraphicFramePr>
          <p:nvPr/>
        </p:nvGraphicFramePr>
        <p:xfrm>
          <a:off x="827088" y="5516563"/>
          <a:ext cx="442436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11" name="公式" r:id="rId22" imgW="1434960" imgH="241200" progId="Equation.3">
                  <p:embed/>
                </p:oleObj>
              </mc:Choice>
              <mc:Fallback>
                <p:oleObj name="公式" r:id="rId22" imgW="1434960" imgH="241200" progId="Equation.3">
                  <p:embed/>
                  <p:pic>
                    <p:nvPicPr>
                      <p:cNvPr id="450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16563"/>
                        <a:ext cx="4424362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78" name="Picture 2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73463"/>
            <a:ext cx="3048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5079" name="Object 23"/>
          <p:cNvGraphicFramePr>
            <a:graphicFrameLocks noChangeAspect="1"/>
          </p:cNvGraphicFramePr>
          <p:nvPr/>
        </p:nvGraphicFramePr>
        <p:xfrm>
          <a:off x="6948488" y="692150"/>
          <a:ext cx="1800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12" name="公式" r:id="rId25" imgW="1168200" imgH="190440" progId="Equation.3">
                  <p:embed/>
                </p:oleObj>
              </mc:Choice>
              <mc:Fallback>
                <p:oleObj name="公式" r:id="rId25" imgW="1168200" imgH="190440" progId="Equation.3">
                  <p:embed/>
                  <p:pic>
                    <p:nvPicPr>
                      <p:cNvPr id="4507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692150"/>
                        <a:ext cx="1800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46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30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37C881-CBC8-4061-A102-DA7D880A528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88A43-6EAA-42EC-8D39-D00DAA388A2E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2016年10月31日5时29分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323850" y="1628775"/>
          <a:ext cx="5438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26" name="公式" r:id="rId3" imgW="1765080" imgH="203040" progId="Equation.3">
                  <p:embed/>
                </p:oleObj>
              </mc:Choice>
              <mc:Fallback>
                <p:oleObj name="公式" r:id="rId3" imgW="1765080" imgH="203040" progId="Equation.3">
                  <p:embed/>
                  <p:pic>
                    <p:nvPicPr>
                      <p:cNvPr id="47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628775"/>
                        <a:ext cx="54387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323850" y="404813"/>
          <a:ext cx="438308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27" name="公式" r:id="rId5" imgW="1422360" imgH="419040" progId="Equation.3">
                  <p:embed/>
                </p:oleObj>
              </mc:Choice>
              <mc:Fallback>
                <p:oleObj name="公式" r:id="rId5" imgW="1422360" imgH="419040" progId="Equation.3">
                  <p:embed/>
                  <p:pic>
                    <p:nvPicPr>
                      <p:cNvPr id="4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4813"/>
                        <a:ext cx="438308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323850" y="2205038"/>
          <a:ext cx="47752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28" name="公式" r:id="rId7" imgW="1549080" imgH="228600" progId="Equation.3">
                  <p:embed/>
                </p:oleObj>
              </mc:Choice>
              <mc:Fallback>
                <p:oleObj name="公式" r:id="rId7" imgW="1549080" imgH="228600" progId="Equation.3">
                  <p:embed/>
                  <p:pic>
                    <p:nvPicPr>
                      <p:cNvPr id="471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05038"/>
                        <a:ext cx="47752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4813"/>
            <a:ext cx="28543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0" y="2924175"/>
            <a:ext cx="5940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6227763" y="1412875"/>
            <a:ext cx="1366837" cy="16573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227013" y="3213100"/>
          <a:ext cx="44624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29" name="公式" r:id="rId10" imgW="1447560" imgH="203040" progId="Equation.3">
                  <p:embed/>
                </p:oleObj>
              </mc:Choice>
              <mc:Fallback>
                <p:oleObj name="公式" r:id="rId10" imgW="1447560" imgH="203040" progId="Equation.3">
                  <p:embed/>
                  <p:pic>
                    <p:nvPicPr>
                      <p:cNvPr id="471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3213100"/>
                        <a:ext cx="44624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684213" y="3840163"/>
          <a:ext cx="18399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30" name="公式" r:id="rId12" imgW="596880" imgH="203040" progId="Equation.3">
                  <p:embed/>
                </p:oleObj>
              </mc:Choice>
              <mc:Fallback>
                <p:oleObj name="公式" r:id="rId12" imgW="596880" imgH="203040" progId="Equation.3">
                  <p:embed/>
                  <p:pic>
                    <p:nvPicPr>
                      <p:cNvPr id="471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40163"/>
                        <a:ext cx="18399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2051050" y="4437063"/>
          <a:ext cx="25050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31" name="公式" r:id="rId14" imgW="812520" imgH="241200" progId="Equation.3">
                  <p:embed/>
                </p:oleObj>
              </mc:Choice>
              <mc:Fallback>
                <p:oleObj name="公式" r:id="rId14" imgW="812520" imgH="241200" progId="Equation.3">
                  <p:embed/>
                  <p:pic>
                    <p:nvPicPr>
                      <p:cNvPr id="471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437063"/>
                        <a:ext cx="25050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2484438" y="3789363"/>
          <a:ext cx="17621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32" name="公式" r:id="rId16" imgW="571320" imgH="241200" progId="Equation.3">
                  <p:embed/>
                </p:oleObj>
              </mc:Choice>
              <mc:Fallback>
                <p:oleObj name="公式" r:id="rId16" imgW="571320" imgH="241200" progId="Equation.3">
                  <p:embed/>
                  <p:pic>
                    <p:nvPicPr>
                      <p:cNvPr id="471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89363"/>
                        <a:ext cx="17621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22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573463"/>
            <a:ext cx="27908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7092950" y="692150"/>
          <a:ext cx="18002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33" name="公式" r:id="rId19" imgW="952200" imgH="190440" progId="Equation.3">
                  <p:embed/>
                </p:oleObj>
              </mc:Choice>
              <mc:Fallback>
                <p:oleObj name="公式" r:id="rId19" imgW="952200" imgH="190440" progId="Equation.3">
                  <p:embed/>
                  <p:pic>
                    <p:nvPicPr>
                      <p:cNvPr id="471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692150"/>
                        <a:ext cx="18002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539750" y="5084763"/>
            <a:ext cx="4464050" cy="9461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注意到：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此三角形的面积为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0.5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概率密度为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2262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30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58D404-6A99-4BB5-A31D-19BFECFCD21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88A43-6EAA-42EC-8D39-D00DAA388A2E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2016年10月31日5时29分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323850" y="1628775"/>
          <a:ext cx="5438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0" name="公式" r:id="rId3" imgW="1765080" imgH="203040" progId="Equation.3">
                  <p:embed/>
                </p:oleObj>
              </mc:Choice>
              <mc:Fallback>
                <p:oleObj name="公式" r:id="rId3" imgW="1765080" imgH="203040" progId="Equation.3">
                  <p:embed/>
                  <p:pic>
                    <p:nvPicPr>
                      <p:cNvPr id="48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628775"/>
                        <a:ext cx="54387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323850" y="404813"/>
          <a:ext cx="438308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1" name="公式" r:id="rId5" imgW="1422360" imgH="419040" progId="Equation.3">
                  <p:embed/>
                </p:oleObj>
              </mc:Choice>
              <mc:Fallback>
                <p:oleObj name="公式" r:id="rId5" imgW="1422360" imgH="419040" progId="Equation.3">
                  <p:embed/>
                  <p:pic>
                    <p:nvPicPr>
                      <p:cNvPr id="481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4813"/>
                        <a:ext cx="438308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323850" y="2205038"/>
          <a:ext cx="47752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2" name="公式" r:id="rId7" imgW="1549080" imgH="228600" progId="Equation.3">
                  <p:embed/>
                </p:oleObj>
              </mc:Choice>
              <mc:Fallback>
                <p:oleObj name="公式" r:id="rId7" imgW="1549080" imgH="228600" progId="Equation.3">
                  <p:embed/>
                  <p:pic>
                    <p:nvPicPr>
                      <p:cNvPr id="481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05038"/>
                        <a:ext cx="47752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4813"/>
            <a:ext cx="28543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0" y="2924175"/>
            <a:ext cx="5940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304800" y="3213100"/>
          <a:ext cx="43053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3" name="公式" r:id="rId10" imgW="1396800" imgH="203040" progId="Equation.3">
                  <p:embed/>
                </p:oleObj>
              </mc:Choice>
              <mc:Fallback>
                <p:oleObj name="公式" r:id="rId10" imgW="1396800" imgH="203040" progId="Equation.3">
                  <p:embed/>
                  <p:pic>
                    <p:nvPicPr>
                      <p:cNvPr id="481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13100"/>
                        <a:ext cx="43053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684213" y="3840163"/>
          <a:ext cx="18399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4" name="公式" r:id="rId12" imgW="596880" imgH="203040" progId="Equation.3">
                  <p:embed/>
                </p:oleObj>
              </mc:Choice>
              <mc:Fallback>
                <p:oleObj name="公式" r:id="rId12" imgW="596880" imgH="203040" progId="Equation.3">
                  <p:embed/>
                  <p:pic>
                    <p:nvPicPr>
                      <p:cNvPr id="481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40163"/>
                        <a:ext cx="18399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1230313" y="4437063"/>
          <a:ext cx="41481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5" name="公式" r:id="rId14" imgW="1346040" imgH="241200" progId="Equation.3">
                  <p:embed/>
                </p:oleObj>
              </mc:Choice>
              <mc:Fallback>
                <p:oleObj name="公式" r:id="rId14" imgW="1346040" imgH="241200" progId="Equation.3">
                  <p:embed/>
                  <p:pic>
                    <p:nvPicPr>
                      <p:cNvPr id="481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4437063"/>
                        <a:ext cx="41481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2484438" y="3789363"/>
          <a:ext cx="17621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6" name="公式" r:id="rId16" imgW="571320" imgH="241200" progId="Equation.3">
                  <p:embed/>
                </p:oleObj>
              </mc:Choice>
              <mc:Fallback>
                <p:oleObj name="公式" r:id="rId16" imgW="571320" imgH="241200" progId="Equation.3">
                  <p:embed/>
                  <p:pic>
                    <p:nvPicPr>
                      <p:cNvPr id="481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89363"/>
                        <a:ext cx="17621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8"/>
          <p:cNvGraphicFramePr>
            <a:graphicFrameLocks noChangeAspect="1"/>
          </p:cNvGraphicFramePr>
          <p:nvPr/>
        </p:nvGraphicFramePr>
        <p:xfrm>
          <a:off x="7151688" y="692150"/>
          <a:ext cx="16811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7" name="公式" r:id="rId18" imgW="888840" imgH="190440" progId="Equation.3">
                  <p:embed/>
                </p:oleObj>
              </mc:Choice>
              <mc:Fallback>
                <p:oleObj name="公式" r:id="rId18" imgW="888840" imgH="190440" progId="Equation.3">
                  <p:embed/>
                  <p:pic>
                    <p:nvPicPr>
                      <p:cNvPr id="481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692150"/>
                        <a:ext cx="168116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6227763" y="1844675"/>
            <a:ext cx="2087562" cy="1296988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8150" name="Picture 2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357563"/>
            <a:ext cx="30099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31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30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A04397-1A61-4F70-90D2-E8220D483AE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88A43-6EAA-42EC-8D39-D00DAA388A2E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2016年10月31日5时29分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23850" y="1628775"/>
          <a:ext cx="5438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74" name="公式" r:id="rId3" imgW="1765080" imgH="203040" progId="Equation.3">
                  <p:embed/>
                </p:oleObj>
              </mc:Choice>
              <mc:Fallback>
                <p:oleObj name="公式" r:id="rId3" imgW="1765080" imgH="203040" progId="Equation.3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628775"/>
                        <a:ext cx="54387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323850" y="404813"/>
          <a:ext cx="438308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75" name="公式" r:id="rId5" imgW="1422360" imgH="419040" progId="Equation.3">
                  <p:embed/>
                </p:oleObj>
              </mc:Choice>
              <mc:Fallback>
                <p:oleObj name="公式" r:id="rId5" imgW="1422360" imgH="419040" progId="Equation.3">
                  <p:embed/>
                  <p:pic>
                    <p:nvPicPr>
                      <p:cNvPr id="49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4813"/>
                        <a:ext cx="438308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323850" y="2205038"/>
          <a:ext cx="47752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76" name="公式" r:id="rId7" imgW="1549080" imgH="228600" progId="Equation.3">
                  <p:embed/>
                </p:oleObj>
              </mc:Choice>
              <mc:Fallback>
                <p:oleObj name="公式" r:id="rId7" imgW="1549080" imgH="228600" progId="Equation.3">
                  <p:embed/>
                  <p:pic>
                    <p:nvPicPr>
                      <p:cNvPr id="49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05038"/>
                        <a:ext cx="47752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4813"/>
            <a:ext cx="28543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0" y="2924175"/>
            <a:ext cx="5940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579438" y="3213100"/>
          <a:ext cx="37560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77" name="公式" r:id="rId10" imgW="1218960" imgH="203040" progId="Equation.3">
                  <p:embed/>
                </p:oleObj>
              </mc:Choice>
              <mc:Fallback>
                <p:oleObj name="公式" r:id="rId10" imgW="1218960" imgH="203040" progId="Equation.3">
                  <p:embed/>
                  <p:pic>
                    <p:nvPicPr>
                      <p:cNvPr id="491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3213100"/>
                        <a:ext cx="37560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684213" y="3840163"/>
          <a:ext cx="18399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78" name="公式" r:id="rId12" imgW="596880" imgH="203040" progId="Equation.3">
                  <p:embed/>
                </p:oleObj>
              </mc:Choice>
              <mc:Fallback>
                <p:oleObj name="公式" r:id="rId12" imgW="596880" imgH="203040" progId="Equation.3">
                  <p:embed/>
                  <p:pic>
                    <p:nvPicPr>
                      <p:cNvPr id="491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40163"/>
                        <a:ext cx="18399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2843213" y="3908425"/>
          <a:ext cx="3143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79" name="公式" r:id="rId14" imgW="101520" imgH="152280" progId="Equation.3">
                  <p:embed/>
                </p:oleObj>
              </mc:Choice>
              <mc:Fallback>
                <p:oleObj name="公式" r:id="rId14" imgW="101520" imgH="152280" progId="Equation.3">
                  <p:embed/>
                  <p:pic>
                    <p:nvPicPr>
                      <p:cNvPr id="491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908425"/>
                        <a:ext cx="3143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7307263" y="692150"/>
          <a:ext cx="13700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0" name="公式" r:id="rId16" imgW="723600" imgH="190440" progId="Equation.3">
                  <p:embed/>
                </p:oleObj>
              </mc:Choice>
              <mc:Fallback>
                <p:oleObj name="公式" r:id="rId16" imgW="723600" imgH="190440" progId="Equation.3">
                  <p:embed/>
                  <p:pic>
                    <p:nvPicPr>
                      <p:cNvPr id="491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692150"/>
                        <a:ext cx="137001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6156325" y="1196975"/>
            <a:ext cx="2376488" cy="20161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58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30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321137-973F-4788-AEA1-256B202E0EB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388A43-6EAA-42EC-8D39-D00DAA388A2E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2016年10月31日5时29分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323850" y="836613"/>
          <a:ext cx="7554913" cy="29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98" name="公式" r:id="rId3" imgW="2450880" imgH="1091880" progId="Equation.3">
                  <p:embed/>
                </p:oleObj>
              </mc:Choice>
              <mc:Fallback>
                <p:oleObj name="公式" r:id="rId3" imgW="2450880" imgH="1091880" progId="Equation.3">
                  <p:embed/>
                  <p:pic>
                    <p:nvPicPr>
                      <p:cNvPr id="460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36613"/>
                        <a:ext cx="7554913" cy="291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31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第一章   概率论的基本概念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一、  各章节内容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</a:t>
            </a:fld>
            <a:endParaRPr lang="en-US" dirty="0" smtClean="0"/>
          </a:p>
        </p:txBody>
      </p:sp>
      <p:sp>
        <p:nvSpPr>
          <p:cNvPr id="9" name="Oval 148"/>
          <p:cNvSpPr>
            <a:spLocks noChangeArrowheads="1"/>
          </p:cNvSpPr>
          <p:nvPr/>
        </p:nvSpPr>
        <p:spPr bwMode="auto">
          <a:xfrm>
            <a:off x="785786" y="2357430"/>
            <a:ext cx="1238250" cy="1238250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WordArt 223"/>
          <p:cNvSpPr>
            <a:spLocks noChangeArrowheads="1" noChangeShapeType="1" noTextEdit="1"/>
          </p:cNvSpPr>
          <p:nvPr/>
        </p:nvSpPr>
        <p:spPr bwMode="auto">
          <a:xfrm>
            <a:off x="881017" y="2789229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随机现象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Oval 259"/>
          <p:cNvSpPr>
            <a:spLocks noChangeArrowheads="1"/>
          </p:cNvSpPr>
          <p:nvPr/>
        </p:nvSpPr>
        <p:spPr bwMode="auto">
          <a:xfrm>
            <a:off x="1003274" y="2501893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2844" y="1714488"/>
            <a:ext cx="269817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 smtClean="0"/>
              <a:t>本课程研究对象</a:t>
            </a:r>
            <a:endParaRPr lang="zh-CN" altLang="en-US" sz="2800" b="1" dirty="0"/>
          </a:p>
        </p:txBody>
      </p:sp>
      <p:sp>
        <p:nvSpPr>
          <p:cNvPr id="13" name="右箭头 12"/>
          <p:cNvSpPr/>
          <p:nvPr/>
        </p:nvSpPr>
        <p:spPr>
          <a:xfrm>
            <a:off x="2143108" y="2928934"/>
            <a:ext cx="1928826" cy="14287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65225" y="3071810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研究方法</a:t>
            </a:r>
            <a:endParaRPr lang="zh-CN" altLang="en-US" sz="3200" b="1" dirty="0"/>
          </a:p>
        </p:txBody>
      </p:sp>
      <p:sp>
        <p:nvSpPr>
          <p:cNvPr id="15" name="Oval 148"/>
          <p:cNvSpPr>
            <a:spLocks noChangeArrowheads="1"/>
          </p:cNvSpPr>
          <p:nvPr/>
        </p:nvSpPr>
        <p:spPr bwMode="auto">
          <a:xfrm>
            <a:off x="4214810" y="2354259"/>
            <a:ext cx="1238250" cy="1238250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WordArt 223"/>
          <p:cNvSpPr>
            <a:spLocks noChangeArrowheads="1" noChangeShapeType="1" noTextEdit="1"/>
          </p:cNvSpPr>
          <p:nvPr/>
        </p:nvSpPr>
        <p:spPr bwMode="auto">
          <a:xfrm>
            <a:off x="4310041" y="2786058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随机试验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7" name="Oval 259"/>
          <p:cNvSpPr>
            <a:spLocks noChangeArrowheads="1"/>
          </p:cNvSpPr>
          <p:nvPr/>
        </p:nvSpPr>
        <p:spPr bwMode="auto">
          <a:xfrm>
            <a:off x="4432298" y="2498722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5572132" y="2357430"/>
            <a:ext cx="785818" cy="42862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572132" y="2928934"/>
            <a:ext cx="785818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572132" y="3071810"/>
            <a:ext cx="714380" cy="571504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286512" y="2048524"/>
            <a:ext cx="2786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事前不可预言性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6286512" y="2720903"/>
            <a:ext cx="24288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可重复性</a:t>
            </a:r>
            <a:endParaRPr lang="zh-CN" altLang="en-US" sz="3200" b="1" dirty="0"/>
          </a:p>
        </p:txBody>
      </p:sp>
      <p:sp>
        <p:nvSpPr>
          <p:cNvPr id="28" name="矩形 27"/>
          <p:cNvSpPr/>
          <p:nvPr/>
        </p:nvSpPr>
        <p:spPr>
          <a:xfrm>
            <a:off x="6286512" y="3393281"/>
            <a:ext cx="24288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结果明确性</a:t>
            </a:r>
            <a:endParaRPr lang="zh-CN" altLang="en-US" sz="3200" b="1" dirty="0"/>
          </a:p>
        </p:txBody>
      </p:sp>
      <p:sp>
        <p:nvSpPr>
          <p:cNvPr id="29" name="下箭头 28"/>
          <p:cNvSpPr/>
          <p:nvPr/>
        </p:nvSpPr>
        <p:spPr>
          <a:xfrm>
            <a:off x="4758321" y="3714752"/>
            <a:ext cx="142876" cy="928694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29627" y="3929066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结果</a:t>
            </a:r>
            <a:endParaRPr lang="zh-CN" altLang="en-US" sz="3200" b="1" dirty="0"/>
          </a:p>
        </p:txBody>
      </p:sp>
      <p:sp>
        <p:nvSpPr>
          <p:cNvPr id="31" name="Oval 148"/>
          <p:cNvSpPr>
            <a:spLocks noChangeArrowheads="1"/>
          </p:cNvSpPr>
          <p:nvPr/>
        </p:nvSpPr>
        <p:spPr bwMode="auto">
          <a:xfrm>
            <a:off x="4234451" y="4640275"/>
            <a:ext cx="1238250" cy="1238250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WordArt 223"/>
          <p:cNvSpPr>
            <a:spLocks noChangeArrowheads="1" noChangeShapeType="1" noTextEdit="1"/>
          </p:cNvSpPr>
          <p:nvPr/>
        </p:nvSpPr>
        <p:spPr bwMode="auto">
          <a:xfrm>
            <a:off x="4329682" y="5072074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随机事件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3" name="Oval 259"/>
          <p:cNvSpPr>
            <a:spLocks noChangeArrowheads="1"/>
          </p:cNvSpPr>
          <p:nvPr/>
        </p:nvSpPr>
        <p:spPr bwMode="auto">
          <a:xfrm>
            <a:off x="4451939" y="4784738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5500694" y="4714884"/>
            <a:ext cx="785818" cy="42862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500694" y="5286388"/>
            <a:ext cx="785818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500694" y="5429264"/>
            <a:ext cx="714380" cy="571504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215074" y="4370259"/>
            <a:ext cx="2786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事件描述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15074" y="5042638"/>
            <a:ext cx="24288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事件关系</a:t>
            </a:r>
            <a:endParaRPr lang="zh-CN" altLang="en-US" sz="3200" b="1" dirty="0"/>
          </a:p>
        </p:txBody>
      </p:sp>
      <p:sp>
        <p:nvSpPr>
          <p:cNvPr id="39" name="矩形 38"/>
          <p:cNvSpPr/>
          <p:nvPr/>
        </p:nvSpPr>
        <p:spPr>
          <a:xfrm>
            <a:off x="6215074" y="5715016"/>
            <a:ext cx="24288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运算律</a:t>
            </a:r>
            <a:endParaRPr lang="zh-CN" altLang="en-US" sz="3200" b="1" dirty="0"/>
          </a:p>
        </p:txBody>
      </p:sp>
      <p:sp>
        <p:nvSpPr>
          <p:cNvPr id="40" name="右箭头 39"/>
          <p:cNvSpPr/>
          <p:nvPr/>
        </p:nvSpPr>
        <p:spPr>
          <a:xfrm rot="10800000">
            <a:off x="2285984" y="5214950"/>
            <a:ext cx="1928826" cy="14287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143108" y="5357826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发生可能性</a:t>
            </a:r>
            <a:endParaRPr lang="zh-CN" altLang="en-US" sz="3200" b="1" dirty="0"/>
          </a:p>
        </p:txBody>
      </p:sp>
      <p:sp>
        <p:nvSpPr>
          <p:cNvPr id="42" name="Oval 148"/>
          <p:cNvSpPr>
            <a:spLocks noChangeArrowheads="1"/>
          </p:cNvSpPr>
          <p:nvPr/>
        </p:nvSpPr>
        <p:spPr bwMode="auto">
          <a:xfrm>
            <a:off x="833431" y="4711713"/>
            <a:ext cx="1238250" cy="1238250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WordArt 223"/>
          <p:cNvSpPr>
            <a:spLocks noChangeArrowheads="1" noChangeShapeType="1" noTextEdit="1"/>
          </p:cNvSpPr>
          <p:nvPr/>
        </p:nvSpPr>
        <p:spPr bwMode="auto">
          <a:xfrm>
            <a:off x="928662" y="5143512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概率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4" name="Oval 259"/>
          <p:cNvSpPr>
            <a:spLocks noChangeArrowheads="1"/>
          </p:cNvSpPr>
          <p:nvPr/>
        </p:nvSpPr>
        <p:spPr bwMode="auto">
          <a:xfrm>
            <a:off x="1050919" y="4856176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4</a:t>
            </a:fld>
            <a:endParaRPr lang="en-US" dirty="0" smtClean="0"/>
          </a:p>
        </p:txBody>
      </p:sp>
      <p:sp>
        <p:nvSpPr>
          <p:cNvPr id="5" name="Oval 148"/>
          <p:cNvSpPr>
            <a:spLocks noChangeArrowheads="1"/>
          </p:cNvSpPr>
          <p:nvPr/>
        </p:nvSpPr>
        <p:spPr bwMode="auto">
          <a:xfrm>
            <a:off x="428596" y="2571744"/>
            <a:ext cx="1238250" cy="1238250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WordArt 223"/>
          <p:cNvSpPr>
            <a:spLocks noChangeArrowheads="1" noChangeShapeType="1" noTextEdit="1"/>
          </p:cNvSpPr>
          <p:nvPr/>
        </p:nvSpPr>
        <p:spPr bwMode="auto">
          <a:xfrm>
            <a:off x="523827" y="3003543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概率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Oval 259"/>
          <p:cNvSpPr>
            <a:spLocks noChangeArrowheads="1"/>
          </p:cNvSpPr>
          <p:nvPr/>
        </p:nvSpPr>
        <p:spPr bwMode="auto">
          <a:xfrm>
            <a:off x="646084" y="2716207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文本占位符 1"/>
          <p:cNvSpPr>
            <a:spLocks noGrp="1"/>
          </p:cNvSpPr>
          <p:nvPr>
            <p:ph type="body" idx="1"/>
          </p:nvPr>
        </p:nvSpPr>
        <p:spPr>
          <a:xfrm>
            <a:off x="-32" y="785794"/>
            <a:ext cx="5286412" cy="626982"/>
          </a:xfrm>
        </p:spPr>
        <p:txBody>
          <a:bodyPr/>
          <a:lstStyle/>
          <a:p>
            <a:r>
              <a:rPr lang="zh-CN" altLang="en-US" dirty="0" smtClean="0"/>
              <a:t>第一章   概率论的基本概念</a:t>
            </a:r>
            <a:endParaRPr lang="zh-CN" altLang="en-US" dirty="0"/>
          </a:p>
        </p:txBody>
      </p:sp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6972320" cy="540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  各章节内容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71736" y="2000240"/>
            <a:ext cx="3071834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/>
              <a:t>统计定义：频率</a:t>
            </a:r>
            <a:endParaRPr lang="zh-CN" altLang="en-US" sz="3200" b="1" dirty="0"/>
          </a:p>
        </p:txBody>
      </p:sp>
      <p:sp>
        <p:nvSpPr>
          <p:cNvPr id="12" name="矩形 11"/>
          <p:cNvSpPr/>
          <p:nvPr/>
        </p:nvSpPr>
        <p:spPr>
          <a:xfrm>
            <a:off x="2571736" y="2928934"/>
            <a:ext cx="3071834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/>
              <a:t>古典概率</a:t>
            </a:r>
            <a:endParaRPr lang="zh-CN" altLang="en-US" sz="3200" b="1" dirty="0"/>
          </a:p>
        </p:txBody>
      </p:sp>
      <p:sp>
        <p:nvSpPr>
          <p:cNvPr id="13" name="矩形 12"/>
          <p:cNvSpPr/>
          <p:nvPr/>
        </p:nvSpPr>
        <p:spPr>
          <a:xfrm>
            <a:off x="2571736" y="3857628"/>
            <a:ext cx="3071834" cy="5847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/>
              <a:t>公理化定义</a:t>
            </a:r>
            <a:endParaRPr lang="zh-CN" altLang="en-US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5688032" y="1643050"/>
            <a:ext cx="2857520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/>
              <a:t>频率稳定性</a:t>
            </a:r>
            <a:endParaRPr lang="zh-CN" altLang="en-US" sz="3200" b="1" dirty="0"/>
          </a:p>
        </p:txBody>
      </p:sp>
      <p:sp>
        <p:nvSpPr>
          <p:cNvPr id="15" name="矩形 14"/>
          <p:cNvSpPr/>
          <p:nvPr/>
        </p:nvSpPr>
        <p:spPr>
          <a:xfrm>
            <a:off x="5688032" y="2285992"/>
            <a:ext cx="3456000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本质上是随机变量</a:t>
            </a:r>
            <a:endParaRPr lang="zh-CN" altLang="en-US" sz="3200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86446" y="2928934"/>
            <a:ext cx="2857520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/>
              <a:t>古典概型</a:t>
            </a:r>
            <a:endParaRPr lang="zh-CN" altLang="en-US" sz="3200" b="1" dirty="0"/>
          </a:p>
        </p:txBody>
      </p:sp>
      <p:sp>
        <p:nvSpPr>
          <p:cNvPr id="17" name="矩形 16"/>
          <p:cNvSpPr/>
          <p:nvPr/>
        </p:nvSpPr>
        <p:spPr>
          <a:xfrm>
            <a:off x="5786446" y="3857628"/>
            <a:ext cx="2500330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/>
              <a:t>非负性</a:t>
            </a:r>
            <a:endParaRPr lang="zh-CN" altLang="en-US" sz="3200" b="1" dirty="0"/>
          </a:p>
        </p:txBody>
      </p:sp>
      <p:sp>
        <p:nvSpPr>
          <p:cNvPr id="18" name="矩形 17"/>
          <p:cNvSpPr/>
          <p:nvPr/>
        </p:nvSpPr>
        <p:spPr>
          <a:xfrm>
            <a:off x="5786446" y="4500570"/>
            <a:ext cx="2500330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dirty="0" smtClean="0"/>
              <a:t>规范性</a:t>
            </a:r>
            <a:endParaRPr lang="zh-CN" altLang="en-US" sz="3200" b="1" dirty="0"/>
          </a:p>
        </p:txBody>
      </p:sp>
      <p:sp>
        <p:nvSpPr>
          <p:cNvPr id="19" name="矩形 18"/>
          <p:cNvSpPr/>
          <p:nvPr/>
        </p:nvSpPr>
        <p:spPr>
          <a:xfrm>
            <a:off x="5786446" y="5143512"/>
            <a:ext cx="2500330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/>
              <a:t>可列可加性</a:t>
            </a:r>
            <a:endParaRPr lang="zh-CN" altLang="en-US" sz="3200" b="1" dirty="0"/>
          </a:p>
        </p:txBody>
      </p:sp>
      <p:sp>
        <p:nvSpPr>
          <p:cNvPr id="20" name="右弧形箭头 19"/>
          <p:cNvSpPr/>
          <p:nvPr/>
        </p:nvSpPr>
        <p:spPr>
          <a:xfrm>
            <a:off x="8715404" y="3286124"/>
            <a:ext cx="285752" cy="15001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8358214" y="4000504"/>
            <a:ext cx="287438" cy="1428760"/>
          </a:xfrm>
          <a:prstGeom prst="rightBrace">
            <a:avLst/>
          </a:prstGeom>
          <a:ln w="571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14480" y="2357430"/>
            <a:ext cx="785818" cy="428628"/>
          </a:xfrm>
          <a:prstGeom prst="straightConnector1">
            <a:avLst/>
          </a:prstGeom>
          <a:ln w="50800" cmpd="dbl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714480" y="3143248"/>
            <a:ext cx="785818" cy="1588"/>
          </a:xfrm>
          <a:prstGeom prst="straightConnector1">
            <a:avLst/>
          </a:prstGeom>
          <a:ln w="50800" cmpd="dbl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714480" y="3500438"/>
            <a:ext cx="714380" cy="571504"/>
          </a:xfrm>
          <a:prstGeom prst="straightConnector1">
            <a:avLst/>
          </a:prstGeom>
          <a:ln w="50800" cmpd="dbl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下箭头 25"/>
          <p:cNvSpPr/>
          <p:nvPr/>
        </p:nvSpPr>
        <p:spPr>
          <a:xfrm rot="2700000" flipH="1">
            <a:off x="4929190" y="4714884"/>
            <a:ext cx="500066" cy="71438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57224" y="5214950"/>
            <a:ext cx="4000528" cy="1077218"/>
          </a:xfrm>
          <a:prstGeom prst="rect">
            <a:avLst/>
          </a:prstGeom>
          <a:blipFill>
            <a:blip r:embed="rId2">
              <a:lum/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分布律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、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分布函数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应满足这三条性质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5</a:t>
            </a:fld>
            <a:endParaRPr lang="en-US" dirty="0" smtClean="0"/>
          </a:p>
        </p:txBody>
      </p:sp>
      <p:sp>
        <p:nvSpPr>
          <p:cNvPr id="5" name="Oval 148"/>
          <p:cNvSpPr>
            <a:spLocks noChangeArrowheads="1"/>
          </p:cNvSpPr>
          <p:nvPr/>
        </p:nvSpPr>
        <p:spPr bwMode="auto">
          <a:xfrm>
            <a:off x="428596" y="2571744"/>
            <a:ext cx="1238250" cy="1238250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WordArt 223"/>
          <p:cNvSpPr>
            <a:spLocks noChangeArrowheads="1" noChangeShapeType="1" noTextEdit="1"/>
          </p:cNvSpPr>
          <p:nvPr/>
        </p:nvSpPr>
        <p:spPr bwMode="auto">
          <a:xfrm>
            <a:off x="523827" y="3003543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条件概率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Oval 259"/>
          <p:cNvSpPr>
            <a:spLocks noChangeArrowheads="1"/>
          </p:cNvSpPr>
          <p:nvPr/>
        </p:nvSpPr>
        <p:spPr bwMode="auto">
          <a:xfrm>
            <a:off x="646084" y="2716207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文本占位符 1"/>
          <p:cNvSpPr>
            <a:spLocks noGrp="1"/>
          </p:cNvSpPr>
          <p:nvPr>
            <p:ph type="body" idx="1"/>
          </p:nvPr>
        </p:nvSpPr>
        <p:spPr>
          <a:xfrm>
            <a:off x="-32" y="785794"/>
            <a:ext cx="5286412" cy="626982"/>
          </a:xfrm>
        </p:spPr>
        <p:txBody>
          <a:bodyPr/>
          <a:lstStyle/>
          <a:p>
            <a:r>
              <a:rPr lang="zh-CN" altLang="en-US" dirty="0" smtClean="0"/>
              <a:t>第一章   概率论的基本概念</a:t>
            </a:r>
            <a:endParaRPr lang="zh-CN" altLang="en-US" dirty="0"/>
          </a:p>
        </p:txBody>
      </p:sp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6972320" cy="540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  各章节内容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71736" y="2000240"/>
            <a:ext cx="3071834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/>
              <a:t>乘法公式</a:t>
            </a:r>
            <a:endParaRPr lang="zh-CN" altLang="en-US" sz="3200" b="1" dirty="0"/>
          </a:p>
        </p:txBody>
      </p:sp>
      <p:sp>
        <p:nvSpPr>
          <p:cNvPr id="12" name="矩形 11"/>
          <p:cNvSpPr/>
          <p:nvPr/>
        </p:nvSpPr>
        <p:spPr>
          <a:xfrm>
            <a:off x="2571736" y="2928934"/>
            <a:ext cx="307183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</a:rPr>
              <a:t>全概率公式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71736" y="3857628"/>
            <a:ext cx="307183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</a:rPr>
              <a:t>贝叶斯公式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86446" y="1714488"/>
            <a:ext cx="2857520" cy="10772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/>
              <a:t>多个事件同时发生的概率</a:t>
            </a:r>
            <a:endParaRPr lang="zh-CN" altLang="en-US" sz="3200" b="1" dirty="0"/>
          </a:p>
        </p:txBody>
      </p:sp>
      <p:sp>
        <p:nvSpPr>
          <p:cNvPr id="16" name="矩形 15"/>
          <p:cNvSpPr/>
          <p:nvPr/>
        </p:nvSpPr>
        <p:spPr>
          <a:xfrm>
            <a:off x="5786446" y="2928934"/>
            <a:ext cx="2857520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/>
              <a:t>事前概率</a:t>
            </a:r>
            <a:endParaRPr lang="zh-CN" altLang="en-US" sz="3200" b="1" dirty="0"/>
          </a:p>
        </p:txBody>
      </p:sp>
      <p:sp>
        <p:nvSpPr>
          <p:cNvPr id="17" name="矩形 16"/>
          <p:cNvSpPr/>
          <p:nvPr/>
        </p:nvSpPr>
        <p:spPr>
          <a:xfrm>
            <a:off x="5786446" y="3844357"/>
            <a:ext cx="2500330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/>
              <a:t>事后概率</a:t>
            </a:r>
            <a:endParaRPr lang="zh-CN" altLang="en-US" sz="3200" b="1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14480" y="2357430"/>
            <a:ext cx="785818" cy="428628"/>
          </a:xfrm>
          <a:prstGeom prst="straightConnector1">
            <a:avLst/>
          </a:prstGeom>
          <a:ln w="50800" cmpd="dbl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714480" y="3143248"/>
            <a:ext cx="785818" cy="1588"/>
          </a:xfrm>
          <a:prstGeom prst="straightConnector1">
            <a:avLst/>
          </a:prstGeom>
          <a:ln w="50800" cmpd="dbl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714480" y="3500438"/>
            <a:ext cx="714380" cy="571504"/>
          </a:xfrm>
          <a:prstGeom prst="straightConnector1">
            <a:avLst/>
          </a:prstGeom>
          <a:ln w="50800" cmpd="dbl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85720" y="4931174"/>
            <a:ext cx="3214710" cy="1569660"/>
          </a:xfrm>
          <a:prstGeom prst="rect">
            <a:avLst/>
          </a:prstGeom>
          <a:blipFill>
            <a:blip r:embed="rId2">
              <a:lum/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sz="3200" b="1" dirty="0" smtClean="0">
                <a:solidFill>
                  <a:srgbClr val="0000FF"/>
                </a:solidFill>
              </a:rPr>
              <a:t>条件概率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 b="1" dirty="0" smtClean="0">
                <a:solidFill>
                  <a:srgbClr val="0000FF"/>
                </a:solidFill>
              </a:rPr>
              <a:t>非条件概率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 b="1" dirty="0" smtClean="0">
                <a:solidFill>
                  <a:srgbClr val="0000FF"/>
                </a:solidFill>
              </a:rPr>
              <a:t>乘积事件概率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26" name="下箭头 25"/>
          <p:cNvSpPr/>
          <p:nvPr/>
        </p:nvSpPr>
        <p:spPr>
          <a:xfrm flipH="1">
            <a:off x="714348" y="3857628"/>
            <a:ext cx="500066" cy="100087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57158" y="4071942"/>
            <a:ext cx="1214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2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区 分</a:t>
            </a:r>
            <a:endParaRPr lang="en-US" altLang="zh-CN" sz="3200" b="1" dirty="0" smtClean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71934" y="4929198"/>
            <a:ext cx="4929222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关键：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构造合适的一组</a:t>
            </a:r>
            <a:r>
              <a:rPr lang="zh-CN" altLang="en-US" sz="3200" b="1" u="sng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完备事件组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用于概率计算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16200000" flipV="1">
            <a:off x="5286380" y="3857628"/>
            <a:ext cx="1357322" cy="785818"/>
          </a:xfrm>
          <a:prstGeom prst="straightConnector1">
            <a:avLst/>
          </a:prstGeom>
          <a:ln w="508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6200000" flipV="1">
            <a:off x="5643570" y="4286256"/>
            <a:ext cx="642942" cy="642942"/>
          </a:xfrm>
          <a:prstGeom prst="straightConnector1">
            <a:avLst/>
          </a:prstGeom>
          <a:ln w="508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6</a:t>
            </a:fld>
            <a:endParaRPr lang="en-US" dirty="0" smtClean="0"/>
          </a:p>
        </p:txBody>
      </p:sp>
      <p:sp>
        <p:nvSpPr>
          <p:cNvPr id="5" name="Oval 148"/>
          <p:cNvSpPr>
            <a:spLocks noChangeArrowheads="1"/>
          </p:cNvSpPr>
          <p:nvPr/>
        </p:nvSpPr>
        <p:spPr bwMode="auto">
          <a:xfrm>
            <a:off x="428596" y="2571744"/>
            <a:ext cx="1238250" cy="1238250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WordArt 223"/>
          <p:cNvSpPr>
            <a:spLocks noChangeArrowheads="1" noChangeShapeType="1" noTextEdit="1"/>
          </p:cNvSpPr>
          <p:nvPr/>
        </p:nvSpPr>
        <p:spPr bwMode="auto">
          <a:xfrm>
            <a:off x="523827" y="3003543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独立性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Oval 259"/>
          <p:cNvSpPr>
            <a:spLocks noChangeArrowheads="1"/>
          </p:cNvSpPr>
          <p:nvPr/>
        </p:nvSpPr>
        <p:spPr bwMode="auto">
          <a:xfrm>
            <a:off x="646084" y="2716207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文本占位符 1"/>
          <p:cNvSpPr>
            <a:spLocks noGrp="1"/>
          </p:cNvSpPr>
          <p:nvPr>
            <p:ph type="body" idx="1"/>
          </p:nvPr>
        </p:nvSpPr>
        <p:spPr>
          <a:xfrm>
            <a:off x="-32" y="785794"/>
            <a:ext cx="5286412" cy="626982"/>
          </a:xfrm>
        </p:spPr>
        <p:txBody>
          <a:bodyPr/>
          <a:lstStyle/>
          <a:p>
            <a:r>
              <a:rPr lang="zh-CN" altLang="en-US" dirty="0" smtClean="0"/>
              <a:t>第一章   概率论的基本概念</a:t>
            </a:r>
            <a:endParaRPr lang="zh-CN" altLang="en-US" dirty="0"/>
          </a:p>
        </p:txBody>
      </p:sp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6972320" cy="540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  各章节内容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71736" y="2000240"/>
            <a:ext cx="3071834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/>
              <a:t>两种定义</a:t>
            </a:r>
            <a:endParaRPr lang="zh-CN" altLang="en-US" sz="3200" b="1" dirty="0"/>
          </a:p>
        </p:txBody>
      </p:sp>
      <p:sp>
        <p:nvSpPr>
          <p:cNvPr id="12" name="矩形 11"/>
          <p:cNvSpPr/>
          <p:nvPr/>
        </p:nvSpPr>
        <p:spPr>
          <a:xfrm>
            <a:off x="2571736" y="2928934"/>
            <a:ext cx="5357850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dirty="0" smtClean="0"/>
              <a:t>区分：两两独立和相互独立</a:t>
            </a:r>
            <a:endParaRPr lang="zh-CN" altLang="en-US" sz="3200" b="1" dirty="0"/>
          </a:p>
        </p:txBody>
      </p:sp>
      <p:sp>
        <p:nvSpPr>
          <p:cNvPr id="13" name="矩形 12"/>
          <p:cNvSpPr/>
          <p:nvPr/>
        </p:nvSpPr>
        <p:spPr>
          <a:xfrm>
            <a:off x="2571736" y="3857628"/>
            <a:ext cx="3143272" cy="206210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/>
              <a:t>区分：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 b="1" dirty="0" smtClean="0"/>
              <a:t>对立</a:t>
            </a:r>
            <a:endParaRPr lang="en-US" altLang="zh-CN" sz="3200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 b="1" u="sng" dirty="0" smtClean="0"/>
              <a:t>相互独立</a:t>
            </a:r>
            <a:endParaRPr lang="en-US" altLang="zh-CN" sz="3200" b="1" u="sng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 b="1" u="sng" dirty="0" smtClean="0"/>
              <a:t>互不相容</a:t>
            </a:r>
            <a:endParaRPr lang="zh-CN" altLang="en-US" sz="3200" b="1" u="sng" dirty="0"/>
          </a:p>
        </p:txBody>
      </p:sp>
      <p:sp>
        <p:nvSpPr>
          <p:cNvPr id="14" name="矩形 13"/>
          <p:cNvSpPr/>
          <p:nvPr/>
        </p:nvSpPr>
        <p:spPr>
          <a:xfrm>
            <a:off x="5786446" y="1714488"/>
            <a:ext cx="3000396" cy="10772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sz="3200" b="1" dirty="0" smtClean="0"/>
              <a:t>条件概率</a:t>
            </a:r>
            <a:endParaRPr lang="en-US" altLang="zh-CN" sz="3200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 b="1" dirty="0" smtClean="0"/>
              <a:t>积事件概率</a:t>
            </a:r>
            <a:endParaRPr lang="zh-CN" altLang="en-US" sz="3200" b="1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14480" y="2357430"/>
            <a:ext cx="785818" cy="428628"/>
          </a:xfrm>
          <a:prstGeom prst="straightConnector1">
            <a:avLst/>
          </a:prstGeom>
          <a:ln w="50800" cmpd="dbl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714480" y="3143248"/>
            <a:ext cx="785818" cy="1588"/>
          </a:xfrm>
          <a:prstGeom prst="straightConnector1">
            <a:avLst/>
          </a:prstGeom>
          <a:ln w="50800" cmpd="dbl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714480" y="3500438"/>
            <a:ext cx="714380" cy="571504"/>
          </a:xfrm>
          <a:prstGeom prst="straightConnector1">
            <a:avLst/>
          </a:prstGeom>
          <a:ln w="50800" cmpd="dbl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929190" y="5072074"/>
            <a:ext cx="1044000" cy="142876"/>
          </a:xfrm>
          <a:prstGeom prst="straightConnector1">
            <a:avLst/>
          </a:prstGeom>
          <a:ln w="50800" cmpd="sng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4929190" y="5286388"/>
            <a:ext cx="1044000" cy="357190"/>
          </a:xfrm>
          <a:prstGeom prst="straightConnector1">
            <a:avLst/>
          </a:prstGeom>
          <a:ln w="50800" cmpd="sng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000760" y="4431108"/>
            <a:ext cx="3071802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P(A)&gt;0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P(B)&gt;0</a:t>
            </a:r>
          </a:p>
          <a:p>
            <a:r>
              <a:rPr lang="zh-CN" altLang="en-US" sz="3200" b="1" dirty="0" smtClean="0"/>
              <a:t>时，二者不能同时成立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7</a:t>
            </a:fld>
            <a:endParaRPr lang="en-US" dirty="0" smtClean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-32" y="785794"/>
            <a:ext cx="5286412" cy="626982"/>
          </a:xfrm>
        </p:spPr>
        <p:txBody>
          <a:bodyPr/>
          <a:lstStyle/>
          <a:p>
            <a:r>
              <a:rPr lang="zh-CN" altLang="en-US" dirty="0" smtClean="0"/>
              <a:t>第一章   概率论的基本概念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6972320" cy="540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  各章节内容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1472" y="2214554"/>
            <a:ext cx="80724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典型例题：</a:t>
            </a:r>
            <a:endParaRPr lang="en-US" altLang="zh-CN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	P12 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1.2.4	P19 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1.3.7</a:t>
            </a:r>
          </a:p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	P21 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1.3.11	P23 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1.3.13      	P27 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1.4.6</a:t>
            </a: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8</a:t>
            </a:fld>
            <a:endParaRPr lang="en-US" dirty="0" smtClean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-32" y="785794"/>
            <a:ext cx="5286412" cy="626982"/>
          </a:xfrm>
        </p:spPr>
        <p:txBody>
          <a:bodyPr/>
          <a:lstStyle/>
          <a:p>
            <a:r>
              <a:rPr lang="zh-CN" altLang="en-US" dirty="0" smtClean="0"/>
              <a:t>第一章   概率论的基本概念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6972320" cy="540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  各章节内容</a:t>
            </a:r>
            <a:endParaRPr lang="zh-CN" altLang="en-US" dirty="0"/>
          </a:p>
        </p:txBody>
      </p:sp>
      <p:graphicFrame>
        <p:nvGraphicFramePr>
          <p:cNvPr id="8" name="Object 1028"/>
          <p:cNvGraphicFramePr>
            <a:graphicFrameLocks noChangeAspect="1"/>
          </p:cNvGraphicFramePr>
          <p:nvPr/>
        </p:nvGraphicFramePr>
        <p:xfrm>
          <a:off x="857224" y="2071678"/>
          <a:ext cx="7143800" cy="393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6" name="公式" r:id="rId3" imgW="2717640" imgH="1320480" progId="Equation.3">
                  <p:embed/>
                </p:oleObj>
              </mc:Choice>
              <mc:Fallback>
                <p:oleObj name="公式" r:id="rId3" imgW="2717640" imgH="1320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071678"/>
                        <a:ext cx="7143800" cy="3931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29"/>
          <p:cNvSpPr>
            <a:spLocks noChangeArrowheads="1"/>
          </p:cNvSpPr>
          <p:nvPr/>
        </p:nvSpPr>
        <p:spPr bwMode="auto">
          <a:xfrm>
            <a:off x="428596" y="1390669"/>
            <a:ext cx="2730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常见问题：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9</a:t>
            </a:fld>
            <a:endParaRPr lang="en-US" dirty="0" smtClean="0"/>
          </a:p>
        </p:txBody>
      </p:sp>
      <p:sp>
        <p:nvSpPr>
          <p:cNvPr id="9" name="Oval 148"/>
          <p:cNvSpPr>
            <a:spLocks noChangeArrowheads="1"/>
          </p:cNvSpPr>
          <p:nvPr/>
        </p:nvSpPr>
        <p:spPr bwMode="auto">
          <a:xfrm>
            <a:off x="3143240" y="1928802"/>
            <a:ext cx="1238250" cy="1238250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WordArt 223"/>
          <p:cNvSpPr>
            <a:spLocks noChangeArrowheads="1" noChangeShapeType="1" noTextEdit="1"/>
          </p:cNvSpPr>
          <p:nvPr/>
        </p:nvSpPr>
        <p:spPr bwMode="auto">
          <a:xfrm>
            <a:off x="3238471" y="2360601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随机事件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Oval 259"/>
          <p:cNvSpPr>
            <a:spLocks noChangeArrowheads="1"/>
          </p:cNvSpPr>
          <p:nvPr/>
        </p:nvSpPr>
        <p:spPr bwMode="auto">
          <a:xfrm>
            <a:off x="3360728" y="2073265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500562" y="2500306"/>
            <a:ext cx="1928826" cy="14287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58560" y="2643182"/>
            <a:ext cx="2085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一一对应</a:t>
            </a:r>
            <a:endParaRPr lang="zh-CN" altLang="en-US" sz="3200" b="1" dirty="0"/>
          </a:p>
        </p:txBody>
      </p:sp>
      <p:sp>
        <p:nvSpPr>
          <p:cNvPr id="15" name="Oval 148"/>
          <p:cNvSpPr>
            <a:spLocks noChangeArrowheads="1"/>
          </p:cNvSpPr>
          <p:nvPr/>
        </p:nvSpPr>
        <p:spPr bwMode="auto">
          <a:xfrm>
            <a:off x="6572264" y="1925631"/>
            <a:ext cx="1238250" cy="1238250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WordArt 223"/>
          <p:cNvSpPr>
            <a:spLocks noChangeArrowheads="1" noChangeShapeType="1" noTextEdit="1"/>
          </p:cNvSpPr>
          <p:nvPr/>
        </p:nvSpPr>
        <p:spPr bwMode="auto">
          <a:xfrm>
            <a:off x="6667495" y="2357430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样本点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7" name="Oval 259"/>
          <p:cNvSpPr>
            <a:spLocks noChangeArrowheads="1"/>
          </p:cNvSpPr>
          <p:nvPr/>
        </p:nvSpPr>
        <p:spPr bwMode="auto">
          <a:xfrm>
            <a:off x="6789752" y="2070094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7115775" y="3286124"/>
            <a:ext cx="142876" cy="928694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187081" y="3500438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映射</a:t>
            </a:r>
            <a:endParaRPr lang="zh-CN" altLang="en-US" sz="3200" b="1" dirty="0"/>
          </a:p>
        </p:txBody>
      </p:sp>
      <p:sp>
        <p:nvSpPr>
          <p:cNvPr id="31" name="Oval 148"/>
          <p:cNvSpPr>
            <a:spLocks noChangeArrowheads="1"/>
          </p:cNvSpPr>
          <p:nvPr/>
        </p:nvSpPr>
        <p:spPr bwMode="auto">
          <a:xfrm>
            <a:off x="6591905" y="4211647"/>
            <a:ext cx="1238250" cy="1238250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WordArt 223"/>
          <p:cNvSpPr>
            <a:spLocks noChangeArrowheads="1" noChangeShapeType="1" noTextEdit="1"/>
          </p:cNvSpPr>
          <p:nvPr/>
        </p:nvSpPr>
        <p:spPr bwMode="auto">
          <a:xfrm>
            <a:off x="6687136" y="4643446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随机变量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3" name="Oval 259"/>
          <p:cNvSpPr>
            <a:spLocks noChangeArrowheads="1"/>
          </p:cNvSpPr>
          <p:nvPr/>
        </p:nvSpPr>
        <p:spPr bwMode="auto">
          <a:xfrm>
            <a:off x="6809393" y="4356110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rot="14400000" flipV="1">
            <a:off x="2428860" y="4321976"/>
            <a:ext cx="785818" cy="42862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2428860" y="4929198"/>
            <a:ext cx="785818" cy="158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7200000">
            <a:off x="2428860" y="5072074"/>
            <a:ext cx="714380" cy="571504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66555" y="4071942"/>
            <a:ext cx="1500198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单调性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6555" y="4744321"/>
            <a:ext cx="1500198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zh-CN" altLang="en-US" sz="3200" b="1" dirty="0" smtClean="0"/>
              <a:t>非负性</a:t>
            </a:r>
            <a:endParaRPr lang="zh-CN" altLang="en-US" sz="3200" b="1" dirty="0"/>
          </a:p>
        </p:txBody>
      </p:sp>
      <p:sp>
        <p:nvSpPr>
          <p:cNvPr id="39" name="矩形 38"/>
          <p:cNvSpPr/>
          <p:nvPr/>
        </p:nvSpPr>
        <p:spPr>
          <a:xfrm>
            <a:off x="866555" y="5416699"/>
            <a:ext cx="1500198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zh-CN" altLang="en-US" sz="3200" b="1" dirty="0" smtClean="0"/>
              <a:t>右连续</a:t>
            </a:r>
            <a:endParaRPr lang="zh-CN" altLang="en-US" sz="3200" b="1" dirty="0"/>
          </a:p>
        </p:txBody>
      </p:sp>
      <p:sp>
        <p:nvSpPr>
          <p:cNvPr id="40" name="右箭头 39"/>
          <p:cNvSpPr/>
          <p:nvPr/>
        </p:nvSpPr>
        <p:spPr>
          <a:xfrm rot="10800000">
            <a:off x="4643438" y="4786322"/>
            <a:ext cx="1928826" cy="14287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558560" y="4929198"/>
            <a:ext cx="2000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概率计算</a:t>
            </a:r>
            <a:endParaRPr lang="zh-CN" altLang="en-US" sz="3200" b="1" dirty="0"/>
          </a:p>
        </p:txBody>
      </p:sp>
      <p:sp>
        <p:nvSpPr>
          <p:cNvPr id="42" name="Oval 148"/>
          <p:cNvSpPr>
            <a:spLocks noChangeArrowheads="1"/>
          </p:cNvSpPr>
          <p:nvPr/>
        </p:nvSpPr>
        <p:spPr bwMode="auto">
          <a:xfrm>
            <a:off x="3190885" y="4283085"/>
            <a:ext cx="1238250" cy="1238250"/>
          </a:xfrm>
          <a:prstGeom prst="ellipse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WordArt 223"/>
          <p:cNvSpPr>
            <a:spLocks noChangeArrowheads="1" noChangeShapeType="1" noTextEdit="1"/>
          </p:cNvSpPr>
          <p:nvPr/>
        </p:nvSpPr>
        <p:spPr bwMode="auto">
          <a:xfrm>
            <a:off x="3286116" y="4714884"/>
            <a:ext cx="1080000" cy="36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000000">
                      <a:alpha val="2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分布函数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000000">
                    <a:alpha val="2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4" name="Oval 259"/>
          <p:cNvSpPr>
            <a:spLocks noChangeArrowheads="1"/>
          </p:cNvSpPr>
          <p:nvPr/>
        </p:nvSpPr>
        <p:spPr bwMode="auto">
          <a:xfrm>
            <a:off x="3408373" y="4427548"/>
            <a:ext cx="282575" cy="282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文本占位符 1"/>
          <p:cNvSpPr>
            <a:spLocks noGrp="1"/>
          </p:cNvSpPr>
          <p:nvPr>
            <p:ph type="body" idx="1"/>
          </p:nvPr>
        </p:nvSpPr>
        <p:spPr>
          <a:xfrm>
            <a:off x="-32" y="785794"/>
            <a:ext cx="5286412" cy="626982"/>
          </a:xfrm>
        </p:spPr>
        <p:txBody>
          <a:bodyPr/>
          <a:lstStyle/>
          <a:p>
            <a:r>
              <a:rPr lang="zh-CN" altLang="en-US" dirty="0" smtClean="0"/>
              <a:t>第二章   随机变量的分布</a:t>
            </a:r>
            <a:endParaRPr lang="zh-CN" altLang="en-US" dirty="0"/>
          </a:p>
        </p:txBody>
      </p:sp>
      <p:sp>
        <p:nvSpPr>
          <p:cNvPr id="48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6972320" cy="540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  各章节内容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42844" y="3120094"/>
            <a:ext cx="677108" cy="35950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结合概率性质分析</a:t>
            </a:r>
            <a:endParaRPr lang="zh-CN" altLang="en-US" sz="32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scade">
  <a:themeElements>
    <a:clrScheme name="Cascade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Cascad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ascade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36A6CF-9BC2-44D0-8C0E-F5E0FE03DF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760</Words>
  <Application>Microsoft Office PowerPoint</Application>
  <PresentationFormat>全屏显示(4:3)</PresentationFormat>
  <Paragraphs>256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MS PGothic</vt:lpstr>
      <vt:lpstr>黑体</vt:lpstr>
      <vt:lpstr>华文行楷</vt:lpstr>
      <vt:lpstr>楷体_GB2312</vt:lpstr>
      <vt:lpstr>隶书</vt:lpstr>
      <vt:lpstr>宋体</vt:lpstr>
      <vt:lpstr>Arial</vt:lpstr>
      <vt:lpstr>Calibri</vt:lpstr>
      <vt:lpstr>Corbel</vt:lpstr>
      <vt:lpstr>Symbol</vt:lpstr>
      <vt:lpstr>Times New Roman</vt:lpstr>
      <vt:lpstr>Webdings</vt:lpstr>
      <vt:lpstr>Wingdings</vt:lpstr>
      <vt:lpstr>DesignTemplate</vt:lpstr>
      <vt:lpstr>Cascade</vt:lpstr>
      <vt:lpstr>公式</vt:lpstr>
      <vt:lpstr>Microsoft 公式 3.0</vt:lpstr>
      <vt:lpstr>概率论与数理统计 中期复习1——各章节内容</vt:lpstr>
      <vt:lpstr>一、  各章节内容</vt:lpstr>
      <vt:lpstr>一、  各章节内容</vt:lpstr>
      <vt:lpstr>一、  各章节内容</vt:lpstr>
      <vt:lpstr>一、  各章节内容</vt:lpstr>
      <vt:lpstr>一、  各章节内容</vt:lpstr>
      <vt:lpstr>一、  各章节内容</vt:lpstr>
      <vt:lpstr>一、  各章节内容</vt:lpstr>
      <vt:lpstr>一、  各章节内容</vt:lpstr>
      <vt:lpstr>一、  各章节内容</vt:lpstr>
      <vt:lpstr>一、  各章节内容</vt:lpstr>
      <vt:lpstr>一、  各章节内容</vt:lpstr>
      <vt:lpstr>一、  各章节内容</vt:lpstr>
      <vt:lpstr>一、  各章节内容</vt:lpstr>
      <vt:lpstr>一、  各章节内容</vt:lpstr>
      <vt:lpstr>一、  各章节内容</vt:lpstr>
      <vt:lpstr>一、  各章节内容</vt:lpstr>
      <vt:lpstr>一、  各章节内容</vt:lpstr>
      <vt:lpstr>一、  各章节内容</vt:lpstr>
      <vt:lpstr>一、  各章节内容</vt:lpstr>
      <vt:lpstr>计算分布函数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2012-09-12T14:48:42Z</dcterms:created>
  <dcterms:modified xsi:type="dcterms:W3CDTF">2016-10-31T09:30:04Z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