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 id="2147483785" r:id="rId3"/>
  </p:sldMasterIdLst>
  <p:notesMasterIdLst>
    <p:notesMasterId r:id="rId115"/>
  </p:notesMasterIdLst>
  <p:sldIdLst>
    <p:sldId id="256" r:id="rId4"/>
    <p:sldId id="611" r:id="rId5"/>
    <p:sldId id="612" r:id="rId6"/>
    <p:sldId id="290" r:id="rId7"/>
    <p:sldId id="257" r:id="rId8"/>
    <p:sldId id="258" r:id="rId9"/>
    <p:sldId id="260" r:id="rId10"/>
    <p:sldId id="261" r:id="rId11"/>
    <p:sldId id="262" r:id="rId12"/>
    <p:sldId id="263" r:id="rId13"/>
    <p:sldId id="264" r:id="rId14"/>
    <p:sldId id="265" r:id="rId15"/>
    <p:sldId id="296" r:id="rId16"/>
    <p:sldId id="266" r:id="rId17"/>
    <p:sldId id="617" r:id="rId18"/>
    <p:sldId id="618" r:id="rId19"/>
    <p:sldId id="619" r:id="rId20"/>
    <p:sldId id="620" r:id="rId21"/>
    <p:sldId id="621" r:id="rId22"/>
    <p:sldId id="622" r:id="rId23"/>
    <p:sldId id="309" r:id="rId24"/>
    <p:sldId id="310" r:id="rId25"/>
    <p:sldId id="311" r:id="rId26"/>
    <p:sldId id="312" r:id="rId27"/>
    <p:sldId id="313" r:id="rId28"/>
    <p:sldId id="314" r:id="rId29"/>
    <p:sldId id="267" r:id="rId30"/>
    <p:sldId id="286" r:id="rId31"/>
    <p:sldId id="603" r:id="rId32"/>
    <p:sldId id="604" r:id="rId33"/>
    <p:sldId id="605" r:id="rId34"/>
    <p:sldId id="606" r:id="rId35"/>
    <p:sldId id="607" r:id="rId36"/>
    <p:sldId id="608" r:id="rId37"/>
    <p:sldId id="609" r:id="rId38"/>
    <p:sldId id="610" r:id="rId39"/>
    <p:sldId id="299" r:id="rId40"/>
    <p:sldId id="287" r:id="rId41"/>
    <p:sldId id="363" r:id="rId42"/>
    <p:sldId id="364" r:id="rId43"/>
    <p:sldId id="365" r:id="rId44"/>
    <p:sldId id="366" r:id="rId45"/>
    <p:sldId id="367" r:id="rId46"/>
    <p:sldId id="368" r:id="rId47"/>
    <p:sldId id="369" r:id="rId48"/>
    <p:sldId id="453" r:id="rId49"/>
    <p:sldId id="454" r:id="rId50"/>
    <p:sldId id="455" r:id="rId51"/>
    <p:sldId id="456" r:id="rId52"/>
    <p:sldId id="623" r:id="rId53"/>
    <p:sldId id="624" r:id="rId54"/>
    <p:sldId id="432" r:id="rId55"/>
    <p:sldId id="382" r:id="rId56"/>
    <p:sldId id="384" r:id="rId57"/>
    <p:sldId id="383" r:id="rId58"/>
    <p:sldId id="433" r:id="rId59"/>
    <p:sldId id="615" r:id="rId60"/>
    <p:sldId id="616" r:id="rId61"/>
    <p:sldId id="613" r:id="rId62"/>
    <p:sldId id="614" r:id="rId63"/>
    <p:sldId id="268" r:id="rId64"/>
    <p:sldId id="297" r:id="rId65"/>
    <p:sldId id="298" r:id="rId66"/>
    <p:sldId id="601" r:id="rId67"/>
    <p:sldId id="602" r:id="rId68"/>
    <p:sldId id="288" r:id="rId69"/>
    <p:sldId id="289" r:id="rId70"/>
    <p:sldId id="270" r:id="rId71"/>
    <p:sldId id="271" r:id="rId72"/>
    <p:sldId id="272" r:id="rId73"/>
    <p:sldId id="273" r:id="rId74"/>
    <p:sldId id="274" r:id="rId75"/>
    <p:sldId id="275" r:id="rId76"/>
    <p:sldId id="276" r:id="rId77"/>
    <p:sldId id="277" r:id="rId78"/>
    <p:sldId id="278" r:id="rId79"/>
    <p:sldId id="279" r:id="rId80"/>
    <p:sldId id="280" r:id="rId81"/>
    <p:sldId id="281" r:id="rId82"/>
    <p:sldId id="307" r:id="rId83"/>
    <p:sldId id="282" r:id="rId84"/>
    <p:sldId id="306" r:id="rId85"/>
    <p:sldId id="291" r:id="rId86"/>
    <p:sldId id="292" r:id="rId87"/>
    <p:sldId id="293" r:id="rId88"/>
    <p:sldId id="294" r:id="rId89"/>
    <p:sldId id="295" r:id="rId90"/>
    <p:sldId id="549" r:id="rId91"/>
    <p:sldId id="550" r:id="rId92"/>
    <p:sldId id="551" r:id="rId93"/>
    <p:sldId id="552" r:id="rId94"/>
    <p:sldId id="553" r:id="rId95"/>
    <p:sldId id="554" r:id="rId96"/>
    <p:sldId id="555" r:id="rId97"/>
    <p:sldId id="556" r:id="rId98"/>
    <p:sldId id="557" r:id="rId99"/>
    <p:sldId id="558" r:id="rId100"/>
    <p:sldId id="559" r:id="rId101"/>
    <p:sldId id="560" r:id="rId102"/>
    <p:sldId id="561" r:id="rId103"/>
    <p:sldId id="562" r:id="rId104"/>
    <p:sldId id="563" r:id="rId105"/>
    <p:sldId id="564" r:id="rId106"/>
    <p:sldId id="565" r:id="rId107"/>
    <p:sldId id="566" r:id="rId108"/>
    <p:sldId id="567" r:id="rId109"/>
    <p:sldId id="568" r:id="rId110"/>
    <p:sldId id="569" r:id="rId111"/>
    <p:sldId id="570" r:id="rId112"/>
    <p:sldId id="571" r:id="rId113"/>
    <p:sldId id="572" r:id="rId1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6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viewProps" Target="view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theme" Target="theme/theme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6FB5B-EE82-460E-BE14-F90E66328D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418A901-17E9-4C6F-B899-2B87D2ADAB3C}">
      <dgm:prSet phldrT="[文本]"/>
      <dgm:spPr/>
      <dgm:t>
        <a:bodyPr/>
        <a:lstStyle/>
        <a:p>
          <a:r>
            <a:rPr lang="en-US" altLang="zh-CN" dirty="0" smtClean="0"/>
            <a:t>7</a:t>
          </a:r>
          <a:endParaRPr lang="zh-CN" altLang="en-US" dirty="0"/>
        </a:p>
      </dgm:t>
    </dgm:pt>
    <dgm:pt modelId="{BE64254B-762F-4973-A9A6-C06AA52BB61C}" type="parTrans" cxnId="{7DFEE877-F1EB-4AB4-9477-3163C674DF6C}">
      <dgm:prSet/>
      <dgm:spPr/>
      <dgm:t>
        <a:bodyPr/>
        <a:lstStyle/>
        <a:p>
          <a:endParaRPr lang="zh-CN" altLang="en-US"/>
        </a:p>
      </dgm:t>
    </dgm:pt>
    <dgm:pt modelId="{C7E2DE7F-E4A4-4950-BFBB-984EE0BCB538}" type="sibTrans" cxnId="{7DFEE877-F1EB-4AB4-9477-3163C674DF6C}">
      <dgm:prSet/>
      <dgm:spPr/>
      <dgm:t>
        <a:bodyPr/>
        <a:lstStyle/>
        <a:p>
          <a:endParaRPr lang="zh-CN" altLang="en-US"/>
        </a:p>
      </dgm:t>
    </dgm:pt>
    <dgm:pt modelId="{96124B86-50E7-4490-99E8-5109A8608A1C}">
      <dgm:prSet phldrT="[文本]"/>
      <dgm:spPr/>
      <dgm:t>
        <a:bodyPr/>
        <a:lstStyle/>
        <a:p>
          <a:r>
            <a:rPr lang="en-US" altLang="zh-CN" dirty="0" smtClean="0"/>
            <a:t>5</a:t>
          </a:r>
          <a:endParaRPr lang="zh-CN" altLang="en-US" dirty="0"/>
        </a:p>
      </dgm:t>
    </dgm:pt>
    <dgm:pt modelId="{272B91DE-35D3-456B-A952-5D171D6C3550}" type="parTrans" cxnId="{8C4D2A26-FC5E-4701-A4B0-741CA58128D7}">
      <dgm:prSet/>
      <dgm:spPr/>
      <dgm:t>
        <a:bodyPr/>
        <a:lstStyle/>
        <a:p>
          <a:endParaRPr lang="zh-CN" altLang="en-US"/>
        </a:p>
      </dgm:t>
    </dgm:pt>
    <dgm:pt modelId="{1C6756C6-4CFE-41BA-A2C5-36F361A1E854}" type="sibTrans" cxnId="{8C4D2A26-FC5E-4701-A4B0-741CA58128D7}">
      <dgm:prSet/>
      <dgm:spPr/>
      <dgm:t>
        <a:bodyPr/>
        <a:lstStyle/>
        <a:p>
          <a:endParaRPr lang="zh-CN" altLang="en-US"/>
        </a:p>
      </dgm:t>
    </dgm:pt>
    <dgm:pt modelId="{8390F7A6-3155-4BB6-BC1B-2FA31407259B}">
      <dgm:prSet phldrT="[文本]"/>
      <dgm:spPr/>
      <dgm:t>
        <a:bodyPr/>
        <a:lstStyle/>
        <a:p>
          <a:r>
            <a:rPr lang="en-US" altLang="zh-CN" dirty="0" smtClean="0"/>
            <a:t>3</a:t>
          </a:r>
          <a:endParaRPr lang="zh-CN" altLang="en-US" dirty="0"/>
        </a:p>
      </dgm:t>
    </dgm:pt>
    <dgm:pt modelId="{DF8B444E-BA28-47BA-BAD7-B981D4647770}" type="parTrans" cxnId="{8C7F7D59-B2AA-4D7A-BFDC-15BEF647B818}">
      <dgm:prSet/>
      <dgm:spPr/>
      <dgm:t>
        <a:bodyPr/>
        <a:lstStyle/>
        <a:p>
          <a:endParaRPr lang="zh-CN" altLang="en-US"/>
        </a:p>
      </dgm:t>
    </dgm:pt>
    <dgm:pt modelId="{6848A9B0-DA67-45A5-9C82-5ABCE1707F05}" type="sibTrans" cxnId="{8C7F7D59-B2AA-4D7A-BFDC-15BEF647B818}">
      <dgm:prSet/>
      <dgm:spPr/>
      <dgm:t>
        <a:bodyPr/>
        <a:lstStyle/>
        <a:p>
          <a:endParaRPr lang="zh-CN" altLang="en-US"/>
        </a:p>
      </dgm:t>
    </dgm:pt>
    <dgm:pt modelId="{08111258-25BE-4489-9DAC-6F7D84FBE96B}">
      <dgm:prSet phldrT="[文本]"/>
      <dgm:spPr/>
      <dgm:t>
        <a:bodyPr/>
        <a:lstStyle/>
        <a:p>
          <a:r>
            <a:rPr lang="en-US" altLang="zh-CN" dirty="0" smtClean="0"/>
            <a:t>1</a:t>
          </a:r>
          <a:endParaRPr lang="zh-CN" altLang="en-US" dirty="0"/>
        </a:p>
      </dgm:t>
    </dgm:pt>
    <dgm:pt modelId="{3C19061D-865E-4E78-8338-249C850735FD}" type="parTrans" cxnId="{E5DBE479-A908-4BD8-8166-8896BB90E078}">
      <dgm:prSet/>
      <dgm:spPr/>
      <dgm:t>
        <a:bodyPr/>
        <a:lstStyle/>
        <a:p>
          <a:endParaRPr lang="zh-CN" altLang="en-US"/>
        </a:p>
      </dgm:t>
    </dgm:pt>
    <dgm:pt modelId="{CCCBB432-52B6-4D43-AD7A-B9E2348E5171}" type="sibTrans" cxnId="{E5DBE479-A908-4BD8-8166-8896BB90E078}">
      <dgm:prSet/>
      <dgm:spPr/>
      <dgm:t>
        <a:bodyPr/>
        <a:lstStyle/>
        <a:p>
          <a:endParaRPr lang="zh-CN" altLang="en-US"/>
        </a:p>
      </dgm:t>
    </dgm:pt>
    <dgm:pt modelId="{7072A4C4-D791-4C85-8DC9-6C25DA461B43}">
      <dgm:prSet phldrT="[文本]"/>
      <dgm:spPr>
        <a:noFill/>
        <a:ln>
          <a:solidFill>
            <a:schemeClr val="tx2"/>
          </a:solidFill>
        </a:ln>
      </dgm:spPr>
      <dgm:t>
        <a:bodyPr/>
        <a:lstStyle/>
        <a:p>
          <a:endParaRPr lang="zh-CN" altLang="en-US" dirty="0"/>
        </a:p>
      </dgm:t>
    </dgm:pt>
    <dgm:pt modelId="{DD3455C1-0815-410D-82E3-048D7499CE70}" type="sibTrans" cxnId="{D410081B-646F-416D-B7E0-F127C81149C2}">
      <dgm:prSet/>
      <dgm:spPr/>
      <dgm:t>
        <a:bodyPr/>
        <a:lstStyle/>
        <a:p>
          <a:endParaRPr lang="zh-CN" altLang="en-US"/>
        </a:p>
      </dgm:t>
    </dgm:pt>
    <dgm:pt modelId="{978A767A-C555-40D0-95F4-1728BC8E067B}" type="parTrans" cxnId="{D410081B-646F-416D-B7E0-F127C81149C2}">
      <dgm:prSet/>
      <dgm:spPr/>
      <dgm:t>
        <a:bodyPr/>
        <a:lstStyle/>
        <a:p>
          <a:endParaRPr lang="zh-CN" altLang="en-US"/>
        </a:p>
      </dgm:t>
    </dgm:pt>
    <dgm:pt modelId="{F4C7322A-3E86-49AD-B255-EF73D3E7386C}" type="pres">
      <dgm:prSet presAssocID="{6A86FB5B-EE82-460E-BE14-F90E66328DFD}" presName="linear" presStyleCnt="0">
        <dgm:presLayoutVars>
          <dgm:animLvl val="lvl"/>
          <dgm:resizeHandles val="exact"/>
        </dgm:presLayoutVars>
      </dgm:prSet>
      <dgm:spPr/>
      <dgm:t>
        <a:bodyPr/>
        <a:lstStyle/>
        <a:p>
          <a:endParaRPr lang="zh-CN" altLang="en-US"/>
        </a:p>
      </dgm:t>
    </dgm:pt>
    <dgm:pt modelId="{2AF7E133-45B5-4561-97E3-4D04116D81A8}" type="pres">
      <dgm:prSet presAssocID="{7072A4C4-D791-4C85-8DC9-6C25DA461B43}" presName="parentText" presStyleLbl="node1" presStyleIdx="0" presStyleCnt="5" custScaleY="67495" custLinFactY="43560" custLinFactNeighborY="100000">
        <dgm:presLayoutVars>
          <dgm:chMax val="0"/>
          <dgm:bulletEnabled val="1"/>
        </dgm:presLayoutVars>
      </dgm:prSet>
      <dgm:spPr/>
      <dgm:t>
        <a:bodyPr/>
        <a:lstStyle/>
        <a:p>
          <a:endParaRPr lang="zh-CN" altLang="en-US"/>
        </a:p>
      </dgm:t>
    </dgm:pt>
    <dgm:pt modelId="{5B2F9C9F-4419-4B03-8A3C-C18CFFEBBE06}" type="pres">
      <dgm:prSet presAssocID="{DD3455C1-0815-410D-82E3-048D7499CE70}" presName="spacer" presStyleCnt="0"/>
      <dgm:spPr/>
    </dgm:pt>
    <dgm:pt modelId="{EA7924CA-926E-4639-9338-3477A5F151AE}" type="pres">
      <dgm:prSet presAssocID="{F418A901-17E9-4C6F-B899-2B87D2ADAB3C}" presName="parentText" presStyleLbl="node1" presStyleIdx="1" presStyleCnt="5" custScaleY="76018" custLinFactY="31759" custLinFactNeighborY="100000">
        <dgm:presLayoutVars>
          <dgm:chMax val="0"/>
          <dgm:bulletEnabled val="1"/>
        </dgm:presLayoutVars>
      </dgm:prSet>
      <dgm:spPr/>
      <dgm:t>
        <a:bodyPr/>
        <a:lstStyle/>
        <a:p>
          <a:endParaRPr lang="zh-CN" altLang="en-US"/>
        </a:p>
      </dgm:t>
    </dgm:pt>
    <dgm:pt modelId="{F21B9DEE-0B47-48AC-9BB4-8A14EF336C5B}" type="pres">
      <dgm:prSet presAssocID="{C7E2DE7F-E4A4-4950-BFBB-984EE0BCB538}" presName="spacer" presStyleCnt="0"/>
      <dgm:spPr/>
    </dgm:pt>
    <dgm:pt modelId="{22E1AAB4-F6AA-4F07-91B1-421A217480A3}" type="pres">
      <dgm:prSet presAssocID="{96124B86-50E7-4490-99E8-5109A8608A1C}" presName="parentText" presStyleLbl="node1" presStyleIdx="2" presStyleCnt="5" custScaleY="78335" custLinFactY="22574" custLinFactNeighborY="100000">
        <dgm:presLayoutVars>
          <dgm:chMax val="0"/>
          <dgm:bulletEnabled val="1"/>
        </dgm:presLayoutVars>
      </dgm:prSet>
      <dgm:spPr/>
      <dgm:t>
        <a:bodyPr/>
        <a:lstStyle/>
        <a:p>
          <a:endParaRPr lang="zh-CN" altLang="en-US"/>
        </a:p>
      </dgm:t>
    </dgm:pt>
    <dgm:pt modelId="{0317A10F-2294-496F-8019-635DC7A0C839}" type="pres">
      <dgm:prSet presAssocID="{1C6756C6-4CFE-41BA-A2C5-36F361A1E854}" presName="spacer" presStyleCnt="0"/>
      <dgm:spPr/>
    </dgm:pt>
    <dgm:pt modelId="{0F90360E-3440-4FC7-BD3B-EA5AD4A41F18}" type="pres">
      <dgm:prSet presAssocID="{8390F7A6-3155-4BB6-BC1B-2FA31407259B}" presName="parentText" presStyleLbl="node1" presStyleIdx="3" presStyleCnt="5" custScaleY="87395" custLinFactY="11073" custLinFactNeighborY="100000">
        <dgm:presLayoutVars>
          <dgm:chMax val="0"/>
          <dgm:bulletEnabled val="1"/>
        </dgm:presLayoutVars>
      </dgm:prSet>
      <dgm:spPr/>
      <dgm:t>
        <a:bodyPr/>
        <a:lstStyle/>
        <a:p>
          <a:endParaRPr lang="zh-CN" altLang="en-US"/>
        </a:p>
      </dgm:t>
    </dgm:pt>
    <dgm:pt modelId="{9F0C8631-8FB4-4065-AEA5-2989F830489E}" type="pres">
      <dgm:prSet presAssocID="{6848A9B0-DA67-45A5-9C82-5ABCE1707F05}" presName="spacer" presStyleCnt="0"/>
      <dgm:spPr/>
    </dgm:pt>
    <dgm:pt modelId="{F5CBAA64-D072-4E69-B217-C27F14D9804A}" type="pres">
      <dgm:prSet presAssocID="{08111258-25BE-4489-9DAC-6F7D84FBE96B}" presName="parentText" presStyleLbl="node1" presStyleIdx="4" presStyleCnt="5" custScaleY="75901" custLinFactY="91885" custLinFactNeighborY="100000">
        <dgm:presLayoutVars>
          <dgm:chMax val="0"/>
          <dgm:bulletEnabled val="1"/>
        </dgm:presLayoutVars>
      </dgm:prSet>
      <dgm:spPr/>
      <dgm:t>
        <a:bodyPr/>
        <a:lstStyle/>
        <a:p>
          <a:endParaRPr lang="zh-CN" altLang="en-US"/>
        </a:p>
      </dgm:t>
    </dgm:pt>
  </dgm:ptLst>
  <dgm:cxnLst>
    <dgm:cxn modelId="{8C4D2A26-FC5E-4701-A4B0-741CA58128D7}" srcId="{6A86FB5B-EE82-460E-BE14-F90E66328DFD}" destId="{96124B86-50E7-4490-99E8-5109A8608A1C}" srcOrd="2" destOrd="0" parTransId="{272B91DE-35D3-456B-A952-5D171D6C3550}" sibTransId="{1C6756C6-4CFE-41BA-A2C5-36F361A1E854}"/>
    <dgm:cxn modelId="{E2ABC720-8DD1-4A6E-8B04-A3EFAA708908}" type="presOf" srcId="{6A86FB5B-EE82-460E-BE14-F90E66328DFD}" destId="{F4C7322A-3E86-49AD-B255-EF73D3E7386C}" srcOrd="0" destOrd="0" presId="urn:microsoft.com/office/officeart/2005/8/layout/vList2"/>
    <dgm:cxn modelId="{4573E15C-AC23-4EE6-95AD-EDEC2CC2A7C2}" type="presOf" srcId="{08111258-25BE-4489-9DAC-6F7D84FBE96B}" destId="{F5CBAA64-D072-4E69-B217-C27F14D9804A}" srcOrd="0" destOrd="0" presId="urn:microsoft.com/office/officeart/2005/8/layout/vList2"/>
    <dgm:cxn modelId="{253D0604-C1A9-45EE-B501-99E7F476704E}" type="presOf" srcId="{96124B86-50E7-4490-99E8-5109A8608A1C}" destId="{22E1AAB4-F6AA-4F07-91B1-421A217480A3}" srcOrd="0" destOrd="0" presId="urn:microsoft.com/office/officeart/2005/8/layout/vList2"/>
    <dgm:cxn modelId="{7DFEE877-F1EB-4AB4-9477-3163C674DF6C}" srcId="{6A86FB5B-EE82-460E-BE14-F90E66328DFD}" destId="{F418A901-17E9-4C6F-B899-2B87D2ADAB3C}" srcOrd="1" destOrd="0" parTransId="{BE64254B-762F-4973-A9A6-C06AA52BB61C}" sibTransId="{C7E2DE7F-E4A4-4950-BFBB-984EE0BCB538}"/>
    <dgm:cxn modelId="{84E87DE4-0448-4079-84F7-0026F826DA39}" type="presOf" srcId="{8390F7A6-3155-4BB6-BC1B-2FA31407259B}" destId="{0F90360E-3440-4FC7-BD3B-EA5AD4A41F18}" srcOrd="0" destOrd="0" presId="urn:microsoft.com/office/officeart/2005/8/layout/vList2"/>
    <dgm:cxn modelId="{DEDD3FDF-5599-47F6-B900-05A506FA23BC}" type="presOf" srcId="{F418A901-17E9-4C6F-B899-2B87D2ADAB3C}" destId="{EA7924CA-926E-4639-9338-3477A5F151AE}" srcOrd="0" destOrd="0" presId="urn:microsoft.com/office/officeart/2005/8/layout/vList2"/>
    <dgm:cxn modelId="{D410081B-646F-416D-B7E0-F127C81149C2}" srcId="{6A86FB5B-EE82-460E-BE14-F90E66328DFD}" destId="{7072A4C4-D791-4C85-8DC9-6C25DA461B43}" srcOrd="0" destOrd="0" parTransId="{978A767A-C555-40D0-95F4-1728BC8E067B}" sibTransId="{DD3455C1-0815-410D-82E3-048D7499CE70}"/>
    <dgm:cxn modelId="{8C7F7D59-B2AA-4D7A-BFDC-15BEF647B818}" srcId="{6A86FB5B-EE82-460E-BE14-F90E66328DFD}" destId="{8390F7A6-3155-4BB6-BC1B-2FA31407259B}" srcOrd="3" destOrd="0" parTransId="{DF8B444E-BA28-47BA-BAD7-B981D4647770}" sibTransId="{6848A9B0-DA67-45A5-9C82-5ABCE1707F05}"/>
    <dgm:cxn modelId="{E5DBE479-A908-4BD8-8166-8896BB90E078}" srcId="{6A86FB5B-EE82-460E-BE14-F90E66328DFD}" destId="{08111258-25BE-4489-9DAC-6F7D84FBE96B}" srcOrd="4" destOrd="0" parTransId="{3C19061D-865E-4E78-8338-249C850735FD}" sibTransId="{CCCBB432-52B6-4D43-AD7A-B9E2348E5171}"/>
    <dgm:cxn modelId="{7535728E-9DAA-4744-B746-021F28862FA9}" type="presOf" srcId="{7072A4C4-D791-4C85-8DC9-6C25DA461B43}" destId="{2AF7E133-45B5-4561-97E3-4D04116D81A8}" srcOrd="0" destOrd="0" presId="urn:microsoft.com/office/officeart/2005/8/layout/vList2"/>
    <dgm:cxn modelId="{0654DE92-3EC9-4798-838D-1AEB101A3D81}" type="presParOf" srcId="{F4C7322A-3E86-49AD-B255-EF73D3E7386C}" destId="{2AF7E133-45B5-4561-97E3-4D04116D81A8}" srcOrd="0" destOrd="0" presId="urn:microsoft.com/office/officeart/2005/8/layout/vList2"/>
    <dgm:cxn modelId="{F3D4E5A5-8E01-44AA-8920-B4EB2B5C0B13}" type="presParOf" srcId="{F4C7322A-3E86-49AD-B255-EF73D3E7386C}" destId="{5B2F9C9F-4419-4B03-8A3C-C18CFFEBBE06}" srcOrd="1" destOrd="0" presId="urn:microsoft.com/office/officeart/2005/8/layout/vList2"/>
    <dgm:cxn modelId="{8D2C9724-DBF8-47EF-812D-DA55B397B3F3}" type="presParOf" srcId="{F4C7322A-3E86-49AD-B255-EF73D3E7386C}" destId="{EA7924CA-926E-4639-9338-3477A5F151AE}" srcOrd="2" destOrd="0" presId="urn:microsoft.com/office/officeart/2005/8/layout/vList2"/>
    <dgm:cxn modelId="{35D4C997-18B6-4AE6-9F04-5424ED56EF65}" type="presParOf" srcId="{F4C7322A-3E86-49AD-B255-EF73D3E7386C}" destId="{F21B9DEE-0B47-48AC-9BB4-8A14EF336C5B}" srcOrd="3" destOrd="0" presId="urn:microsoft.com/office/officeart/2005/8/layout/vList2"/>
    <dgm:cxn modelId="{4703A90B-38BD-400A-BF07-6BB9A41D9FB6}" type="presParOf" srcId="{F4C7322A-3E86-49AD-B255-EF73D3E7386C}" destId="{22E1AAB4-F6AA-4F07-91B1-421A217480A3}" srcOrd="4" destOrd="0" presId="urn:microsoft.com/office/officeart/2005/8/layout/vList2"/>
    <dgm:cxn modelId="{1A97DCAC-D64B-4B8F-9238-78262E51B1FD}" type="presParOf" srcId="{F4C7322A-3E86-49AD-B255-EF73D3E7386C}" destId="{0317A10F-2294-496F-8019-635DC7A0C839}" srcOrd="5" destOrd="0" presId="urn:microsoft.com/office/officeart/2005/8/layout/vList2"/>
    <dgm:cxn modelId="{2CF0978A-2BB4-4617-8820-1C102821AEE4}" type="presParOf" srcId="{F4C7322A-3E86-49AD-B255-EF73D3E7386C}" destId="{0F90360E-3440-4FC7-BD3B-EA5AD4A41F18}" srcOrd="6" destOrd="0" presId="urn:microsoft.com/office/officeart/2005/8/layout/vList2"/>
    <dgm:cxn modelId="{B8C9BE12-330D-43AB-B76D-8C72A7D57E5D}" type="presParOf" srcId="{F4C7322A-3E86-49AD-B255-EF73D3E7386C}" destId="{9F0C8631-8FB4-4065-AEA5-2989F830489E}" srcOrd="7" destOrd="0" presId="urn:microsoft.com/office/officeart/2005/8/layout/vList2"/>
    <dgm:cxn modelId="{B0024BB5-9360-4DF2-A69A-679CD87D932B}" type="presParOf" srcId="{F4C7322A-3E86-49AD-B255-EF73D3E7386C}" destId="{F5CBAA64-D072-4E69-B217-C27F14D9804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E6035E-FB69-4612-9E1A-C74D0E3030E7}" type="doc">
      <dgm:prSet loTypeId="urn:microsoft.com/office/officeart/2005/8/layout/hProcess7#1" loCatId="list" qsTypeId="urn:microsoft.com/office/officeart/2005/8/quickstyle/simple1" qsCatId="simple" csTypeId="urn:microsoft.com/office/officeart/2005/8/colors/accent1_2" csCatId="accent1" phldr="1"/>
      <dgm:spPr/>
      <dgm:t>
        <a:bodyPr/>
        <a:lstStyle/>
        <a:p>
          <a:endParaRPr lang="zh-CN" altLang="en-US"/>
        </a:p>
      </dgm:t>
    </dgm:pt>
    <dgm:pt modelId="{FFEBECF5-46B8-4F86-9643-4DEDCCAA27A4}">
      <dgm:prSet phldrT="[文本]" phldr="1"/>
      <dgm:spPr>
        <a:noFill/>
        <a:ln>
          <a:solidFill>
            <a:schemeClr val="accent1"/>
          </a:solidFill>
        </a:ln>
      </dgm:spPr>
      <dgm:t>
        <a:bodyPr/>
        <a:lstStyle/>
        <a:p>
          <a:endParaRPr lang="zh-CN" altLang="en-US" dirty="0"/>
        </a:p>
      </dgm:t>
    </dgm:pt>
    <dgm:pt modelId="{3157A4FE-F5BA-4994-AA56-AE7E4A006D62}" type="parTrans" cxnId="{CAE4DD32-9810-4F61-A231-7F526C6E56DB}">
      <dgm:prSet/>
      <dgm:spPr/>
      <dgm:t>
        <a:bodyPr/>
        <a:lstStyle/>
        <a:p>
          <a:endParaRPr lang="zh-CN" altLang="en-US"/>
        </a:p>
      </dgm:t>
    </dgm:pt>
    <dgm:pt modelId="{00B7E185-1A90-4209-9E6B-F070E6C8363C}" type="sibTrans" cxnId="{CAE4DD32-9810-4F61-A231-7F526C6E56DB}">
      <dgm:prSet/>
      <dgm:spPr/>
      <dgm:t>
        <a:bodyPr/>
        <a:lstStyle/>
        <a:p>
          <a:endParaRPr lang="zh-CN" altLang="en-US"/>
        </a:p>
      </dgm:t>
    </dgm:pt>
    <dgm:pt modelId="{3E0694B7-1964-4049-B137-399EF69F0C4F}">
      <dgm:prSet phldrT="[文本]"/>
      <dgm:spPr/>
      <dgm:t>
        <a:bodyPr/>
        <a:lstStyle/>
        <a:p>
          <a:endParaRPr lang="zh-CN" altLang="en-US" dirty="0"/>
        </a:p>
      </dgm:t>
    </dgm:pt>
    <dgm:pt modelId="{9E5C21DC-BAA4-4495-9969-89F62C74FD05}" type="parTrans" cxnId="{55E93741-2989-44CA-9183-FDEAE2EA5517}">
      <dgm:prSet/>
      <dgm:spPr/>
      <dgm:t>
        <a:bodyPr/>
        <a:lstStyle/>
        <a:p>
          <a:endParaRPr lang="zh-CN" altLang="en-US"/>
        </a:p>
      </dgm:t>
    </dgm:pt>
    <dgm:pt modelId="{464F1D78-31E3-4ED7-8730-6619C2092587}" type="sibTrans" cxnId="{55E93741-2989-44CA-9183-FDEAE2EA5517}">
      <dgm:prSet/>
      <dgm:spPr/>
      <dgm:t>
        <a:bodyPr/>
        <a:lstStyle/>
        <a:p>
          <a:endParaRPr lang="zh-CN" altLang="en-US"/>
        </a:p>
      </dgm:t>
    </dgm:pt>
    <dgm:pt modelId="{9B6E5C97-EFCD-4A5C-BC8B-7C165BDAFC9A}">
      <dgm:prSet phldrT="[文本]" phldr="1"/>
      <dgm:spPr/>
      <dgm:t>
        <a:bodyPr/>
        <a:lstStyle/>
        <a:p>
          <a:endParaRPr lang="zh-CN" altLang="en-US" dirty="0"/>
        </a:p>
      </dgm:t>
    </dgm:pt>
    <dgm:pt modelId="{6F45E44A-D540-4D29-97F0-991B12D35E1C}" type="parTrans" cxnId="{163BF505-43B5-46EC-AE62-B3937FF5B4AA}">
      <dgm:prSet/>
      <dgm:spPr/>
      <dgm:t>
        <a:bodyPr/>
        <a:lstStyle/>
        <a:p>
          <a:endParaRPr lang="zh-CN" altLang="en-US"/>
        </a:p>
      </dgm:t>
    </dgm:pt>
    <dgm:pt modelId="{53CAACB2-6C08-49A0-9D10-32F31E55BF8D}" type="sibTrans" cxnId="{163BF505-43B5-46EC-AE62-B3937FF5B4AA}">
      <dgm:prSet/>
      <dgm:spPr/>
      <dgm:t>
        <a:bodyPr/>
        <a:lstStyle/>
        <a:p>
          <a:endParaRPr lang="zh-CN" altLang="en-US"/>
        </a:p>
      </dgm:t>
    </dgm:pt>
    <dgm:pt modelId="{F086BF0B-FFE7-4348-B438-D4EF6B82B740}">
      <dgm:prSet phldrT="[文本]"/>
      <dgm:spPr/>
      <dgm:t>
        <a:bodyPr/>
        <a:lstStyle/>
        <a:p>
          <a:r>
            <a:rPr lang="en-US" altLang="zh-CN" dirty="0" smtClean="0"/>
            <a:t>7</a:t>
          </a:r>
          <a:endParaRPr lang="zh-CN" altLang="en-US" dirty="0"/>
        </a:p>
      </dgm:t>
    </dgm:pt>
    <dgm:pt modelId="{6958B624-D460-4120-A00E-B497195937C7}" type="parTrans" cxnId="{51573E16-F3D9-4EBF-9487-8CA0A2F7362B}">
      <dgm:prSet/>
      <dgm:spPr/>
      <dgm:t>
        <a:bodyPr/>
        <a:lstStyle/>
        <a:p>
          <a:endParaRPr lang="zh-CN" altLang="en-US"/>
        </a:p>
      </dgm:t>
    </dgm:pt>
    <dgm:pt modelId="{E48ECF41-428D-422B-9699-6B22D2A2FEE3}" type="sibTrans" cxnId="{51573E16-F3D9-4EBF-9487-8CA0A2F7362B}">
      <dgm:prSet/>
      <dgm:spPr/>
      <dgm:t>
        <a:bodyPr/>
        <a:lstStyle/>
        <a:p>
          <a:endParaRPr lang="zh-CN" altLang="en-US"/>
        </a:p>
      </dgm:t>
    </dgm:pt>
    <dgm:pt modelId="{F759F760-CDFA-447F-B2D7-077790D722DE}">
      <dgm:prSet phldrT="[文本]" phldr="1"/>
      <dgm:spPr/>
      <dgm:t>
        <a:bodyPr/>
        <a:lstStyle/>
        <a:p>
          <a:endParaRPr lang="zh-CN" altLang="en-US"/>
        </a:p>
      </dgm:t>
    </dgm:pt>
    <dgm:pt modelId="{23F3DA2A-C5AC-4FD7-9208-696ED8C0FC46}" type="parTrans" cxnId="{A5DBF796-7E76-4B76-94B1-7DEC2AED1956}">
      <dgm:prSet/>
      <dgm:spPr/>
      <dgm:t>
        <a:bodyPr/>
        <a:lstStyle/>
        <a:p>
          <a:endParaRPr lang="zh-CN" altLang="en-US"/>
        </a:p>
      </dgm:t>
    </dgm:pt>
    <dgm:pt modelId="{6BCE5684-5982-474C-BCAF-57B1DE9B8F0A}" type="sibTrans" cxnId="{A5DBF796-7E76-4B76-94B1-7DEC2AED1956}">
      <dgm:prSet/>
      <dgm:spPr/>
      <dgm:t>
        <a:bodyPr/>
        <a:lstStyle/>
        <a:p>
          <a:endParaRPr lang="zh-CN" altLang="en-US"/>
        </a:p>
      </dgm:t>
    </dgm:pt>
    <dgm:pt modelId="{1C974607-86C0-4902-A487-00BB09857934}">
      <dgm:prSet phldrT="[文本]"/>
      <dgm:spPr/>
      <dgm:t>
        <a:bodyPr/>
        <a:lstStyle/>
        <a:p>
          <a:r>
            <a:rPr lang="en-US" altLang="zh-CN" dirty="0" smtClean="0"/>
            <a:t>1</a:t>
          </a:r>
          <a:endParaRPr lang="zh-CN" altLang="en-US" dirty="0"/>
        </a:p>
      </dgm:t>
    </dgm:pt>
    <dgm:pt modelId="{6CEDDED3-752A-4486-B8AA-CFD8045C1C5C}" type="parTrans" cxnId="{FD61F17A-2D94-4349-9C3A-ED5C0589D1DC}">
      <dgm:prSet/>
      <dgm:spPr/>
      <dgm:t>
        <a:bodyPr/>
        <a:lstStyle/>
        <a:p>
          <a:endParaRPr lang="zh-CN" altLang="en-US"/>
        </a:p>
      </dgm:t>
    </dgm:pt>
    <dgm:pt modelId="{2E954B87-4066-41A2-947B-213303360DEC}" type="sibTrans" cxnId="{FD61F17A-2D94-4349-9C3A-ED5C0589D1DC}">
      <dgm:prSet/>
      <dgm:spPr/>
      <dgm:t>
        <a:bodyPr/>
        <a:lstStyle/>
        <a:p>
          <a:endParaRPr lang="zh-CN" altLang="en-US"/>
        </a:p>
      </dgm:t>
    </dgm:pt>
    <dgm:pt modelId="{4AA761BA-C37F-449D-A017-20A6284FA568}">
      <dgm:prSet phldrT="[文本]"/>
      <dgm:spPr/>
      <dgm:t>
        <a:bodyPr/>
        <a:lstStyle/>
        <a:p>
          <a:r>
            <a:rPr lang="en-US" altLang="zh-CN" dirty="0" smtClean="0"/>
            <a:t>5</a:t>
          </a:r>
          <a:endParaRPr lang="zh-CN" altLang="en-US" dirty="0"/>
        </a:p>
      </dgm:t>
    </dgm:pt>
    <dgm:pt modelId="{46FB963D-D3E7-4383-B334-97D92FA5B90C}" type="parTrans" cxnId="{802B28B2-06FF-45A8-B8E9-C0A5F1756C11}">
      <dgm:prSet/>
      <dgm:spPr/>
      <dgm:t>
        <a:bodyPr/>
        <a:lstStyle/>
        <a:p>
          <a:endParaRPr lang="zh-CN" altLang="en-US"/>
        </a:p>
      </dgm:t>
    </dgm:pt>
    <dgm:pt modelId="{D0E920BD-092F-474F-AED8-126CD959E01E}" type="sibTrans" cxnId="{802B28B2-06FF-45A8-B8E9-C0A5F1756C11}">
      <dgm:prSet/>
      <dgm:spPr/>
      <dgm:t>
        <a:bodyPr/>
        <a:lstStyle/>
        <a:p>
          <a:endParaRPr lang="zh-CN" altLang="en-US"/>
        </a:p>
      </dgm:t>
    </dgm:pt>
    <dgm:pt modelId="{D044227C-6B2B-4DF3-B48D-51278522B114}">
      <dgm:prSet phldrT="[文本]" phldr="1"/>
      <dgm:spPr/>
      <dgm:t>
        <a:bodyPr/>
        <a:lstStyle/>
        <a:p>
          <a:endParaRPr lang="zh-CN" altLang="en-US" dirty="0"/>
        </a:p>
      </dgm:t>
    </dgm:pt>
    <dgm:pt modelId="{DE0B3C35-3139-48FF-B6F6-D901F6E61B36}" type="parTrans" cxnId="{EC3B4515-E2A2-4B3A-8F06-1B12E05845B3}">
      <dgm:prSet/>
      <dgm:spPr/>
      <dgm:t>
        <a:bodyPr/>
        <a:lstStyle/>
        <a:p>
          <a:endParaRPr lang="zh-CN" altLang="en-US"/>
        </a:p>
      </dgm:t>
    </dgm:pt>
    <dgm:pt modelId="{9EF810C0-A59F-4B75-ACFA-E2DE4E74EFCC}" type="sibTrans" cxnId="{EC3B4515-E2A2-4B3A-8F06-1B12E05845B3}">
      <dgm:prSet/>
      <dgm:spPr/>
      <dgm:t>
        <a:bodyPr/>
        <a:lstStyle/>
        <a:p>
          <a:endParaRPr lang="zh-CN" altLang="en-US"/>
        </a:p>
      </dgm:t>
    </dgm:pt>
    <dgm:pt modelId="{48A672FB-F39C-4DCD-AE77-5698E91C60FB}">
      <dgm:prSet phldrT="[文本]"/>
      <dgm:spPr/>
      <dgm:t>
        <a:bodyPr/>
        <a:lstStyle/>
        <a:p>
          <a:r>
            <a:rPr lang="en-US" altLang="zh-CN" dirty="0" smtClean="0"/>
            <a:t>3</a:t>
          </a:r>
          <a:endParaRPr lang="zh-CN" altLang="en-US" dirty="0"/>
        </a:p>
      </dgm:t>
    </dgm:pt>
    <dgm:pt modelId="{8A75FBCC-84AC-4986-9A80-A5859FBB049E}" type="parTrans" cxnId="{6104B1EA-A7FB-471A-B6A4-DD79ACE1C6B2}">
      <dgm:prSet/>
      <dgm:spPr/>
      <dgm:t>
        <a:bodyPr/>
        <a:lstStyle/>
        <a:p>
          <a:endParaRPr lang="zh-CN" altLang="en-US"/>
        </a:p>
      </dgm:t>
    </dgm:pt>
    <dgm:pt modelId="{1D7293EF-AE29-45B5-B5CE-9E304341EED7}" type="sibTrans" cxnId="{6104B1EA-A7FB-471A-B6A4-DD79ACE1C6B2}">
      <dgm:prSet/>
      <dgm:spPr/>
      <dgm:t>
        <a:bodyPr/>
        <a:lstStyle/>
        <a:p>
          <a:endParaRPr lang="zh-CN" altLang="en-US"/>
        </a:p>
      </dgm:t>
    </dgm:pt>
    <dgm:pt modelId="{48453E00-29E0-410E-AE9D-BDB2A0B44CD5}">
      <dgm:prSet phldrT="[文本]"/>
      <dgm:spPr/>
      <dgm:t>
        <a:bodyPr/>
        <a:lstStyle/>
        <a:p>
          <a:endParaRPr lang="zh-CN" altLang="en-US" dirty="0"/>
        </a:p>
      </dgm:t>
    </dgm:pt>
    <dgm:pt modelId="{745EC543-1573-4071-8347-F448F11CE0F5}" type="parTrans" cxnId="{38CBE893-DB52-4C52-B9AA-B05EF7714CB9}">
      <dgm:prSet/>
      <dgm:spPr/>
      <dgm:t>
        <a:bodyPr/>
        <a:lstStyle/>
        <a:p>
          <a:endParaRPr lang="zh-CN" altLang="en-US"/>
        </a:p>
      </dgm:t>
    </dgm:pt>
    <dgm:pt modelId="{0B3EA4E6-9BD6-4966-9B97-3D5F8AF1347E}" type="sibTrans" cxnId="{38CBE893-DB52-4C52-B9AA-B05EF7714CB9}">
      <dgm:prSet/>
      <dgm:spPr/>
      <dgm:t>
        <a:bodyPr/>
        <a:lstStyle/>
        <a:p>
          <a:endParaRPr lang="zh-CN" altLang="en-US"/>
        </a:p>
      </dgm:t>
    </dgm:pt>
    <dgm:pt modelId="{EDF54D27-8C6E-41BA-B522-2FFB54F81E85}" type="pres">
      <dgm:prSet presAssocID="{9AE6035E-FB69-4612-9E1A-C74D0E3030E7}" presName="Name0" presStyleCnt="0">
        <dgm:presLayoutVars>
          <dgm:dir/>
          <dgm:animLvl val="lvl"/>
          <dgm:resizeHandles val="exact"/>
        </dgm:presLayoutVars>
      </dgm:prSet>
      <dgm:spPr/>
      <dgm:t>
        <a:bodyPr/>
        <a:lstStyle/>
        <a:p>
          <a:endParaRPr lang="zh-CN" altLang="en-US"/>
        </a:p>
      </dgm:t>
    </dgm:pt>
    <dgm:pt modelId="{B1F11D35-D968-4C44-810D-B8F78C4D3912}" type="pres">
      <dgm:prSet presAssocID="{FFEBECF5-46B8-4F86-9643-4DEDCCAA27A4}" presName="compositeNode" presStyleCnt="0">
        <dgm:presLayoutVars>
          <dgm:bulletEnabled val="1"/>
        </dgm:presLayoutVars>
      </dgm:prSet>
      <dgm:spPr/>
    </dgm:pt>
    <dgm:pt modelId="{DBD64929-2A12-423A-A0BE-1A4519D32828}" type="pres">
      <dgm:prSet presAssocID="{FFEBECF5-46B8-4F86-9643-4DEDCCAA27A4}" presName="bgRect" presStyleLbl="node1" presStyleIdx="0" presStyleCnt="5"/>
      <dgm:spPr/>
      <dgm:t>
        <a:bodyPr/>
        <a:lstStyle/>
        <a:p>
          <a:endParaRPr lang="zh-CN" altLang="en-US"/>
        </a:p>
      </dgm:t>
    </dgm:pt>
    <dgm:pt modelId="{34055FD5-AB1D-4000-9035-876D26D4F407}" type="pres">
      <dgm:prSet presAssocID="{FFEBECF5-46B8-4F86-9643-4DEDCCAA27A4}" presName="parentNode" presStyleLbl="node1" presStyleIdx="0" presStyleCnt="5">
        <dgm:presLayoutVars>
          <dgm:chMax val="0"/>
          <dgm:bulletEnabled val="1"/>
        </dgm:presLayoutVars>
      </dgm:prSet>
      <dgm:spPr/>
      <dgm:t>
        <a:bodyPr/>
        <a:lstStyle/>
        <a:p>
          <a:endParaRPr lang="zh-CN" altLang="en-US"/>
        </a:p>
      </dgm:t>
    </dgm:pt>
    <dgm:pt modelId="{C82D7F12-50DB-437A-BA4C-5D2E382071B5}" type="pres">
      <dgm:prSet presAssocID="{FFEBECF5-46B8-4F86-9643-4DEDCCAA27A4}" presName="childNode" presStyleLbl="node1" presStyleIdx="0" presStyleCnt="5">
        <dgm:presLayoutVars>
          <dgm:bulletEnabled val="1"/>
        </dgm:presLayoutVars>
      </dgm:prSet>
      <dgm:spPr/>
      <dgm:t>
        <a:bodyPr/>
        <a:lstStyle/>
        <a:p>
          <a:endParaRPr lang="zh-CN" altLang="en-US"/>
        </a:p>
      </dgm:t>
    </dgm:pt>
    <dgm:pt modelId="{F8557AAB-B5FD-4A59-9AC4-EF1B0A32DB24}" type="pres">
      <dgm:prSet presAssocID="{00B7E185-1A90-4209-9E6B-F070E6C8363C}" presName="hSp" presStyleCnt="0"/>
      <dgm:spPr/>
    </dgm:pt>
    <dgm:pt modelId="{D0253F98-3667-4193-9DA0-8DE5F2001325}" type="pres">
      <dgm:prSet presAssocID="{00B7E185-1A90-4209-9E6B-F070E6C8363C}" presName="vProcSp" presStyleCnt="0"/>
      <dgm:spPr/>
    </dgm:pt>
    <dgm:pt modelId="{34504407-CFE4-4CE4-A41B-A7682C77CF27}" type="pres">
      <dgm:prSet presAssocID="{00B7E185-1A90-4209-9E6B-F070E6C8363C}" presName="vSp1" presStyleCnt="0"/>
      <dgm:spPr/>
    </dgm:pt>
    <dgm:pt modelId="{BB360C9D-AF99-46F3-8C08-44B08A0C53D7}" type="pres">
      <dgm:prSet presAssocID="{00B7E185-1A90-4209-9E6B-F070E6C8363C}" presName="simulatedConn" presStyleLbl="solidFgAcc1" presStyleIdx="0" presStyleCnt="4"/>
      <dgm:spPr/>
    </dgm:pt>
    <dgm:pt modelId="{504E335E-764B-4EE2-8F76-F76BD6A20477}" type="pres">
      <dgm:prSet presAssocID="{00B7E185-1A90-4209-9E6B-F070E6C8363C}" presName="vSp2" presStyleCnt="0"/>
      <dgm:spPr/>
    </dgm:pt>
    <dgm:pt modelId="{48E3E8F5-C707-4527-9FFA-C3442F83D509}" type="pres">
      <dgm:prSet presAssocID="{00B7E185-1A90-4209-9E6B-F070E6C8363C}" presName="sibTrans" presStyleCnt="0"/>
      <dgm:spPr/>
    </dgm:pt>
    <dgm:pt modelId="{22F9ACB7-B17E-46B0-89B8-238F802FC8E2}" type="pres">
      <dgm:prSet presAssocID="{9B6E5C97-EFCD-4A5C-BC8B-7C165BDAFC9A}" presName="compositeNode" presStyleCnt="0">
        <dgm:presLayoutVars>
          <dgm:bulletEnabled val="1"/>
        </dgm:presLayoutVars>
      </dgm:prSet>
      <dgm:spPr/>
    </dgm:pt>
    <dgm:pt modelId="{456C4BFE-5CC3-432E-B1FC-8917B7DFC785}" type="pres">
      <dgm:prSet presAssocID="{9B6E5C97-EFCD-4A5C-BC8B-7C165BDAFC9A}" presName="bgRect" presStyleLbl="node1" presStyleIdx="1" presStyleCnt="5"/>
      <dgm:spPr/>
      <dgm:t>
        <a:bodyPr/>
        <a:lstStyle/>
        <a:p>
          <a:endParaRPr lang="zh-CN" altLang="en-US"/>
        </a:p>
      </dgm:t>
    </dgm:pt>
    <dgm:pt modelId="{303C2B8F-113A-4B91-8629-BDF3F865C17A}" type="pres">
      <dgm:prSet presAssocID="{9B6E5C97-EFCD-4A5C-BC8B-7C165BDAFC9A}" presName="parentNode" presStyleLbl="node1" presStyleIdx="1" presStyleCnt="5">
        <dgm:presLayoutVars>
          <dgm:chMax val="0"/>
          <dgm:bulletEnabled val="1"/>
        </dgm:presLayoutVars>
      </dgm:prSet>
      <dgm:spPr/>
      <dgm:t>
        <a:bodyPr/>
        <a:lstStyle/>
        <a:p>
          <a:endParaRPr lang="zh-CN" altLang="en-US"/>
        </a:p>
      </dgm:t>
    </dgm:pt>
    <dgm:pt modelId="{2C77E2A9-0607-4F1C-846F-274FB5EA7F36}" type="pres">
      <dgm:prSet presAssocID="{9B6E5C97-EFCD-4A5C-BC8B-7C165BDAFC9A}" presName="childNode" presStyleLbl="node1" presStyleIdx="1" presStyleCnt="5">
        <dgm:presLayoutVars>
          <dgm:bulletEnabled val="1"/>
        </dgm:presLayoutVars>
      </dgm:prSet>
      <dgm:spPr/>
      <dgm:t>
        <a:bodyPr/>
        <a:lstStyle/>
        <a:p>
          <a:endParaRPr lang="zh-CN" altLang="en-US"/>
        </a:p>
      </dgm:t>
    </dgm:pt>
    <dgm:pt modelId="{03FC5FCD-7EB4-4950-8208-E407C9979038}" type="pres">
      <dgm:prSet presAssocID="{53CAACB2-6C08-49A0-9D10-32F31E55BF8D}" presName="hSp" presStyleCnt="0"/>
      <dgm:spPr/>
    </dgm:pt>
    <dgm:pt modelId="{1D1CB463-8953-4229-8B98-8172AED7CD63}" type="pres">
      <dgm:prSet presAssocID="{53CAACB2-6C08-49A0-9D10-32F31E55BF8D}" presName="vProcSp" presStyleCnt="0"/>
      <dgm:spPr/>
    </dgm:pt>
    <dgm:pt modelId="{959BA605-9756-4585-9F20-91CB11EA4E6D}" type="pres">
      <dgm:prSet presAssocID="{53CAACB2-6C08-49A0-9D10-32F31E55BF8D}" presName="vSp1" presStyleCnt="0"/>
      <dgm:spPr/>
    </dgm:pt>
    <dgm:pt modelId="{08AB30B1-48E1-4201-80A6-426F01D22DD0}" type="pres">
      <dgm:prSet presAssocID="{53CAACB2-6C08-49A0-9D10-32F31E55BF8D}" presName="simulatedConn" presStyleLbl="solidFgAcc1" presStyleIdx="1" presStyleCnt="4"/>
      <dgm:spPr/>
    </dgm:pt>
    <dgm:pt modelId="{DF19C59A-AA49-4F04-9FFB-8071A0D39D7D}" type="pres">
      <dgm:prSet presAssocID="{53CAACB2-6C08-49A0-9D10-32F31E55BF8D}" presName="vSp2" presStyleCnt="0"/>
      <dgm:spPr/>
    </dgm:pt>
    <dgm:pt modelId="{B0EA1BD0-FC51-4744-81B7-A2E85519D4A0}" type="pres">
      <dgm:prSet presAssocID="{53CAACB2-6C08-49A0-9D10-32F31E55BF8D}" presName="sibTrans" presStyleCnt="0"/>
      <dgm:spPr/>
    </dgm:pt>
    <dgm:pt modelId="{161C1B45-E7C6-472F-A10E-779BCCEDDC7E}" type="pres">
      <dgm:prSet presAssocID="{48453E00-29E0-410E-AE9D-BDB2A0B44CD5}" presName="compositeNode" presStyleCnt="0">
        <dgm:presLayoutVars>
          <dgm:bulletEnabled val="1"/>
        </dgm:presLayoutVars>
      </dgm:prSet>
      <dgm:spPr/>
    </dgm:pt>
    <dgm:pt modelId="{83D32B66-7C83-479B-A447-0C7755F4E3AE}" type="pres">
      <dgm:prSet presAssocID="{48453E00-29E0-410E-AE9D-BDB2A0B44CD5}" presName="bgRect" presStyleLbl="node1" presStyleIdx="2" presStyleCnt="5"/>
      <dgm:spPr/>
      <dgm:t>
        <a:bodyPr/>
        <a:lstStyle/>
        <a:p>
          <a:endParaRPr lang="zh-CN" altLang="en-US"/>
        </a:p>
      </dgm:t>
    </dgm:pt>
    <dgm:pt modelId="{8313B674-26F8-46C8-B28B-20024CA33908}" type="pres">
      <dgm:prSet presAssocID="{48453E00-29E0-410E-AE9D-BDB2A0B44CD5}" presName="parentNode" presStyleLbl="node1" presStyleIdx="2" presStyleCnt="5">
        <dgm:presLayoutVars>
          <dgm:chMax val="0"/>
          <dgm:bulletEnabled val="1"/>
        </dgm:presLayoutVars>
      </dgm:prSet>
      <dgm:spPr/>
      <dgm:t>
        <a:bodyPr/>
        <a:lstStyle/>
        <a:p>
          <a:endParaRPr lang="zh-CN" altLang="en-US"/>
        </a:p>
      </dgm:t>
    </dgm:pt>
    <dgm:pt modelId="{B5F96CAE-150D-4530-A1B8-28061C1BB233}" type="pres">
      <dgm:prSet presAssocID="{48453E00-29E0-410E-AE9D-BDB2A0B44CD5}" presName="childNode" presStyleLbl="node1" presStyleIdx="2" presStyleCnt="5">
        <dgm:presLayoutVars>
          <dgm:bulletEnabled val="1"/>
        </dgm:presLayoutVars>
      </dgm:prSet>
      <dgm:spPr/>
      <dgm:t>
        <a:bodyPr/>
        <a:lstStyle/>
        <a:p>
          <a:endParaRPr lang="zh-CN" altLang="en-US"/>
        </a:p>
      </dgm:t>
    </dgm:pt>
    <dgm:pt modelId="{A18179F6-9476-477F-A1DF-752331B60D0B}" type="pres">
      <dgm:prSet presAssocID="{0B3EA4E6-9BD6-4966-9B97-3D5F8AF1347E}" presName="hSp" presStyleCnt="0"/>
      <dgm:spPr/>
    </dgm:pt>
    <dgm:pt modelId="{60B01F9E-4C74-4EA9-8D7A-51ECF5DE99A7}" type="pres">
      <dgm:prSet presAssocID="{0B3EA4E6-9BD6-4966-9B97-3D5F8AF1347E}" presName="vProcSp" presStyleCnt="0"/>
      <dgm:spPr/>
    </dgm:pt>
    <dgm:pt modelId="{A9D362F8-39DF-4699-809A-4645EC5B4F53}" type="pres">
      <dgm:prSet presAssocID="{0B3EA4E6-9BD6-4966-9B97-3D5F8AF1347E}" presName="vSp1" presStyleCnt="0"/>
      <dgm:spPr/>
    </dgm:pt>
    <dgm:pt modelId="{AEC20080-2E56-4A7A-B653-125038865E00}" type="pres">
      <dgm:prSet presAssocID="{0B3EA4E6-9BD6-4966-9B97-3D5F8AF1347E}" presName="simulatedConn" presStyleLbl="solidFgAcc1" presStyleIdx="2" presStyleCnt="4"/>
      <dgm:spPr/>
    </dgm:pt>
    <dgm:pt modelId="{59BE6967-E716-4342-9FAE-85F1939139D0}" type="pres">
      <dgm:prSet presAssocID="{0B3EA4E6-9BD6-4966-9B97-3D5F8AF1347E}" presName="vSp2" presStyleCnt="0"/>
      <dgm:spPr/>
    </dgm:pt>
    <dgm:pt modelId="{A8348E39-0825-4226-971A-9F131BF3FFB8}" type="pres">
      <dgm:prSet presAssocID="{0B3EA4E6-9BD6-4966-9B97-3D5F8AF1347E}" presName="sibTrans" presStyleCnt="0"/>
      <dgm:spPr/>
    </dgm:pt>
    <dgm:pt modelId="{1BAC56FE-4D41-4A25-9E8D-782746225C9A}" type="pres">
      <dgm:prSet presAssocID="{D044227C-6B2B-4DF3-B48D-51278522B114}" presName="compositeNode" presStyleCnt="0">
        <dgm:presLayoutVars>
          <dgm:bulletEnabled val="1"/>
        </dgm:presLayoutVars>
      </dgm:prSet>
      <dgm:spPr/>
    </dgm:pt>
    <dgm:pt modelId="{777521C1-DD19-4DA6-8983-B79F36E974B2}" type="pres">
      <dgm:prSet presAssocID="{D044227C-6B2B-4DF3-B48D-51278522B114}" presName="bgRect" presStyleLbl="node1" presStyleIdx="3" presStyleCnt="5"/>
      <dgm:spPr/>
      <dgm:t>
        <a:bodyPr/>
        <a:lstStyle/>
        <a:p>
          <a:endParaRPr lang="zh-CN" altLang="en-US"/>
        </a:p>
      </dgm:t>
    </dgm:pt>
    <dgm:pt modelId="{3CD32D08-A063-43E8-A112-22A18FCA952C}" type="pres">
      <dgm:prSet presAssocID="{D044227C-6B2B-4DF3-B48D-51278522B114}" presName="parentNode" presStyleLbl="node1" presStyleIdx="3" presStyleCnt="5">
        <dgm:presLayoutVars>
          <dgm:chMax val="0"/>
          <dgm:bulletEnabled val="1"/>
        </dgm:presLayoutVars>
      </dgm:prSet>
      <dgm:spPr/>
      <dgm:t>
        <a:bodyPr/>
        <a:lstStyle/>
        <a:p>
          <a:endParaRPr lang="zh-CN" altLang="en-US"/>
        </a:p>
      </dgm:t>
    </dgm:pt>
    <dgm:pt modelId="{B6418F97-1A7A-4AB8-88D9-EFD1B720A239}" type="pres">
      <dgm:prSet presAssocID="{D044227C-6B2B-4DF3-B48D-51278522B114}" presName="childNode" presStyleLbl="node1" presStyleIdx="3" presStyleCnt="5">
        <dgm:presLayoutVars>
          <dgm:bulletEnabled val="1"/>
        </dgm:presLayoutVars>
      </dgm:prSet>
      <dgm:spPr/>
      <dgm:t>
        <a:bodyPr/>
        <a:lstStyle/>
        <a:p>
          <a:endParaRPr lang="zh-CN" altLang="en-US"/>
        </a:p>
      </dgm:t>
    </dgm:pt>
    <dgm:pt modelId="{44FEAEC5-2B77-4408-8243-943E3127BCAB}" type="pres">
      <dgm:prSet presAssocID="{9EF810C0-A59F-4B75-ACFA-E2DE4E74EFCC}" presName="hSp" presStyleCnt="0"/>
      <dgm:spPr/>
    </dgm:pt>
    <dgm:pt modelId="{7E399A0E-F240-4B9C-A1A1-C93B5E501913}" type="pres">
      <dgm:prSet presAssocID="{9EF810C0-A59F-4B75-ACFA-E2DE4E74EFCC}" presName="vProcSp" presStyleCnt="0"/>
      <dgm:spPr/>
    </dgm:pt>
    <dgm:pt modelId="{B3810D1D-3A65-4C5D-B72D-92DC1B2E9EC2}" type="pres">
      <dgm:prSet presAssocID="{9EF810C0-A59F-4B75-ACFA-E2DE4E74EFCC}" presName="vSp1" presStyleCnt="0"/>
      <dgm:spPr/>
    </dgm:pt>
    <dgm:pt modelId="{41491053-4AE1-470E-9219-6FFAA07C5556}" type="pres">
      <dgm:prSet presAssocID="{9EF810C0-A59F-4B75-ACFA-E2DE4E74EFCC}" presName="simulatedConn" presStyleLbl="solidFgAcc1" presStyleIdx="3" presStyleCnt="4"/>
      <dgm:spPr/>
    </dgm:pt>
    <dgm:pt modelId="{F9D70306-9361-4B7C-9980-44BF9258BEE1}" type="pres">
      <dgm:prSet presAssocID="{9EF810C0-A59F-4B75-ACFA-E2DE4E74EFCC}" presName="vSp2" presStyleCnt="0"/>
      <dgm:spPr/>
    </dgm:pt>
    <dgm:pt modelId="{B0E2A2B8-670D-4620-8BA4-9542F43C3E93}" type="pres">
      <dgm:prSet presAssocID="{9EF810C0-A59F-4B75-ACFA-E2DE4E74EFCC}" presName="sibTrans" presStyleCnt="0"/>
      <dgm:spPr/>
    </dgm:pt>
    <dgm:pt modelId="{FCE8CA2D-2081-408B-9E8D-CCE0588741C0}" type="pres">
      <dgm:prSet presAssocID="{F759F760-CDFA-447F-B2D7-077790D722DE}" presName="compositeNode" presStyleCnt="0">
        <dgm:presLayoutVars>
          <dgm:bulletEnabled val="1"/>
        </dgm:presLayoutVars>
      </dgm:prSet>
      <dgm:spPr/>
    </dgm:pt>
    <dgm:pt modelId="{A09CAEF7-97F2-4470-9DFE-7E481F9F3C59}" type="pres">
      <dgm:prSet presAssocID="{F759F760-CDFA-447F-B2D7-077790D722DE}" presName="bgRect" presStyleLbl="node1" presStyleIdx="4" presStyleCnt="5"/>
      <dgm:spPr/>
      <dgm:t>
        <a:bodyPr/>
        <a:lstStyle/>
        <a:p>
          <a:endParaRPr lang="zh-CN" altLang="en-US"/>
        </a:p>
      </dgm:t>
    </dgm:pt>
    <dgm:pt modelId="{711D6926-1A73-4B5B-A87F-D247C0C3313D}" type="pres">
      <dgm:prSet presAssocID="{F759F760-CDFA-447F-B2D7-077790D722DE}" presName="parentNode" presStyleLbl="node1" presStyleIdx="4" presStyleCnt="5">
        <dgm:presLayoutVars>
          <dgm:chMax val="0"/>
          <dgm:bulletEnabled val="1"/>
        </dgm:presLayoutVars>
      </dgm:prSet>
      <dgm:spPr/>
      <dgm:t>
        <a:bodyPr/>
        <a:lstStyle/>
        <a:p>
          <a:endParaRPr lang="zh-CN" altLang="en-US"/>
        </a:p>
      </dgm:t>
    </dgm:pt>
    <dgm:pt modelId="{4A187F20-D043-4AF9-A9E9-A1E8E1B5A319}" type="pres">
      <dgm:prSet presAssocID="{F759F760-CDFA-447F-B2D7-077790D722DE}" presName="childNode" presStyleLbl="node1" presStyleIdx="4" presStyleCnt="5">
        <dgm:presLayoutVars>
          <dgm:bulletEnabled val="1"/>
        </dgm:presLayoutVars>
      </dgm:prSet>
      <dgm:spPr/>
      <dgm:t>
        <a:bodyPr/>
        <a:lstStyle/>
        <a:p>
          <a:endParaRPr lang="zh-CN" altLang="en-US"/>
        </a:p>
      </dgm:t>
    </dgm:pt>
  </dgm:ptLst>
  <dgm:cxnLst>
    <dgm:cxn modelId="{EC3B4515-E2A2-4B3A-8F06-1B12E05845B3}" srcId="{9AE6035E-FB69-4612-9E1A-C74D0E3030E7}" destId="{D044227C-6B2B-4DF3-B48D-51278522B114}" srcOrd="3" destOrd="0" parTransId="{DE0B3C35-3139-48FF-B6F6-D901F6E61B36}" sibTransId="{9EF810C0-A59F-4B75-ACFA-E2DE4E74EFCC}"/>
    <dgm:cxn modelId="{B6A3E6B9-B498-4A4C-BB66-E789F798F4BC}" type="presOf" srcId="{1C974607-86C0-4902-A487-00BB09857934}" destId="{4A187F20-D043-4AF9-A9E9-A1E8E1B5A319}" srcOrd="0" destOrd="0" presId="urn:microsoft.com/office/officeart/2005/8/layout/hProcess7#1"/>
    <dgm:cxn modelId="{CAE4DD32-9810-4F61-A231-7F526C6E56DB}" srcId="{9AE6035E-FB69-4612-9E1A-C74D0E3030E7}" destId="{FFEBECF5-46B8-4F86-9643-4DEDCCAA27A4}" srcOrd="0" destOrd="0" parTransId="{3157A4FE-F5BA-4994-AA56-AE7E4A006D62}" sibTransId="{00B7E185-1A90-4209-9E6B-F070E6C8363C}"/>
    <dgm:cxn modelId="{08A4F8BD-D135-4D87-9922-03BF45B008D1}" type="presOf" srcId="{3E0694B7-1964-4049-B137-399EF69F0C4F}" destId="{C82D7F12-50DB-437A-BA4C-5D2E382071B5}" srcOrd="0" destOrd="0" presId="urn:microsoft.com/office/officeart/2005/8/layout/hProcess7#1"/>
    <dgm:cxn modelId="{38CBE893-DB52-4C52-B9AA-B05EF7714CB9}" srcId="{9AE6035E-FB69-4612-9E1A-C74D0E3030E7}" destId="{48453E00-29E0-410E-AE9D-BDB2A0B44CD5}" srcOrd="2" destOrd="0" parTransId="{745EC543-1573-4071-8347-F448F11CE0F5}" sibTransId="{0B3EA4E6-9BD6-4966-9B97-3D5F8AF1347E}"/>
    <dgm:cxn modelId="{51573E16-F3D9-4EBF-9487-8CA0A2F7362B}" srcId="{9B6E5C97-EFCD-4A5C-BC8B-7C165BDAFC9A}" destId="{F086BF0B-FFE7-4348-B438-D4EF6B82B740}" srcOrd="0" destOrd="0" parTransId="{6958B624-D460-4120-A00E-B497195937C7}" sibTransId="{E48ECF41-428D-422B-9699-6B22D2A2FEE3}"/>
    <dgm:cxn modelId="{088F7A3B-B825-4802-A334-96EEB26DB53A}" type="presOf" srcId="{9B6E5C97-EFCD-4A5C-BC8B-7C165BDAFC9A}" destId="{456C4BFE-5CC3-432E-B1FC-8917B7DFC785}" srcOrd="0" destOrd="0" presId="urn:microsoft.com/office/officeart/2005/8/layout/hProcess7#1"/>
    <dgm:cxn modelId="{D6BCE71E-48B3-43BB-ACAB-8C433E903B46}" type="presOf" srcId="{48453E00-29E0-410E-AE9D-BDB2A0B44CD5}" destId="{83D32B66-7C83-479B-A447-0C7755F4E3AE}" srcOrd="0" destOrd="0" presId="urn:microsoft.com/office/officeart/2005/8/layout/hProcess7#1"/>
    <dgm:cxn modelId="{55E93741-2989-44CA-9183-FDEAE2EA5517}" srcId="{FFEBECF5-46B8-4F86-9643-4DEDCCAA27A4}" destId="{3E0694B7-1964-4049-B137-399EF69F0C4F}" srcOrd="0" destOrd="0" parTransId="{9E5C21DC-BAA4-4495-9969-89F62C74FD05}" sibTransId="{464F1D78-31E3-4ED7-8730-6619C2092587}"/>
    <dgm:cxn modelId="{B9AD185C-9DA9-4AE9-B46F-9D6200603E6C}" type="presOf" srcId="{F759F760-CDFA-447F-B2D7-077790D722DE}" destId="{A09CAEF7-97F2-4470-9DFE-7E481F9F3C59}" srcOrd="0" destOrd="0" presId="urn:microsoft.com/office/officeart/2005/8/layout/hProcess7#1"/>
    <dgm:cxn modelId="{6104B1EA-A7FB-471A-B6A4-DD79ACE1C6B2}" srcId="{D044227C-6B2B-4DF3-B48D-51278522B114}" destId="{48A672FB-F39C-4DCD-AE77-5698E91C60FB}" srcOrd="0" destOrd="0" parTransId="{8A75FBCC-84AC-4986-9A80-A5859FBB049E}" sibTransId="{1D7293EF-AE29-45B5-B5CE-9E304341EED7}"/>
    <dgm:cxn modelId="{B51D455F-1B8C-406B-96AD-3D2D0EB3DC68}" type="presOf" srcId="{4AA761BA-C37F-449D-A017-20A6284FA568}" destId="{B5F96CAE-150D-4530-A1B8-28061C1BB233}" srcOrd="0" destOrd="0" presId="urn:microsoft.com/office/officeart/2005/8/layout/hProcess7#1"/>
    <dgm:cxn modelId="{D6133A39-8FCE-4DC5-BE2E-D5469A293AB0}" type="presOf" srcId="{F759F760-CDFA-447F-B2D7-077790D722DE}" destId="{711D6926-1A73-4B5B-A87F-D247C0C3313D}" srcOrd="1" destOrd="0" presId="urn:microsoft.com/office/officeart/2005/8/layout/hProcess7#1"/>
    <dgm:cxn modelId="{23556943-35A5-47B6-ABA9-94747A68BEAF}" type="presOf" srcId="{D044227C-6B2B-4DF3-B48D-51278522B114}" destId="{777521C1-DD19-4DA6-8983-B79F36E974B2}" srcOrd="0" destOrd="0" presId="urn:microsoft.com/office/officeart/2005/8/layout/hProcess7#1"/>
    <dgm:cxn modelId="{2FEFF996-0431-443D-B7EB-69EE98D0D86C}" type="presOf" srcId="{FFEBECF5-46B8-4F86-9643-4DEDCCAA27A4}" destId="{DBD64929-2A12-423A-A0BE-1A4519D32828}" srcOrd="0" destOrd="0" presId="urn:microsoft.com/office/officeart/2005/8/layout/hProcess7#1"/>
    <dgm:cxn modelId="{C324DA93-6661-4720-947F-E3A317F5A87C}" type="presOf" srcId="{F086BF0B-FFE7-4348-B438-D4EF6B82B740}" destId="{2C77E2A9-0607-4F1C-846F-274FB5EA7F36}" srcOrd="0" destOrd="0" presId="urn:microsoft.com/office/officeart/2005/8/layout/hProcess7#1"/>
    <dgm:cxn modelId="{A5DBF796-7E76-4B76-94B1-7DEC2AED1956}" srcId="{9AE6035E-FB69-4612-9E1A-C74D0E3030E7}" destId="{F759F760-CDFA-447F-B2D7-077790D722DE}" srcOrd="4" destOrd="0" parTransId="{23F3DA2A-C5AC-4FD7-9208-696ED8C0FC46}" sibTransId="{6BCE5684-5982-474C-BCAF-57B1DE9B8F0A}"/>
    <dgm:cxn modelId="{7043F3BC-DFA9-4C06-ADD2-CAB8BF5DF8F7}" type="presOf" srcId="{48A672FB-F39C-4DCD-AE77-5698E91C60FB}" destId="{B6418F97-1A7A-4AB8-88D9-EFD1B720A239}" srcOrd="0" destOrd="0" presId="urn:microsoft.com/office/officeart/2005/8/layout/hProcess7#1"/>
    <dgm:cxn modelId="{7B8A9551-1824-4A80-B9A0-B4822D765E6F}" type="presOf" srcId="{48453E00-29E0-410E-AE9D-BDB2A0B44CD5}" destId="{8313B674-26F8-46C8-B28B-20024CA33908}" srcOrd="1" destOrd="0" presId="urn:microsoft.com/office/officeart/2005/8/layout/hProcess7#1"/>
    <dgm:cxn modelId="{802B28B2-06FF-45A8-B8E9-C0A5F1756C11}" srcId="{48453E00-29E0-410E-AE9D-BDB2A0B44CD5}" destId="{4AA761BA-C37F-449D-A017-20A6284FA568}" srcOrd="0" destOrd="0" parTransId="{46FB963D-D3E7-4383-B334-97D92FA5B90C}" sibTransId="{D0E920BD-092F-474F-AED8-126CD959E01E}"/>
    <dgm:cxn modelId="{FD61F17A-2D94-4349-9C3A-ED5C0589D1DC}" srcId="{F759F760-CDFA-447F-B2D7-077790D722DE}" destId="{1C974607-86C0-4902-A487-00BB09857934}" srcOrd="0" destOrd="0" parTransId="{6CEDDED3-752A-4486-B8AA-CFD8045C1C5C}" sibTransId="{2E954B87-4066-41A2-947B-213303360DEC}"/>
    <dgm:cxn modelId="{163BF505-43B5-46EC-AE62-B3937FF5B4AA}" srcId="{9AE6035E-FB69-4612-9E1A-C74D0E3030E7}" destId="{9B6E5C97-EFCD-4A5C-BC8B-7C165BDAFC9A}" srcOrd="1" destOrd="0" parTransId="{6F45E44A-D540-4D29-97F0-991B12D35E1C}" sibTransId="{53CAACB2-6C08-49A0-9D10-32F31E55BF8D}"/>
    <dgm:cxn modelId="{56244E9D-9CCA-45EB-ABBC-B0649AD5980F}" type="presOf" srcId="{D044227C-6B2B-4DF3-B48D-51278522B114}" destId="{3CD32D08-A063-43E8-A112-22A18FCA952C}" srcOrd="1" destOrd="0" presId="urn:microsoft.com/office/officeart/2005/8/layout/hProcess7#1"/>
    <dgm:cxn modelId="{6C8BEB4F-6DEE-4581-A4D4-8BE8001B8FC7}" type="presOf" srcId="{9B6E5C97-EFCD-4A5C-BC8B-7C165BDAFC9A}" destId="{303C2B8F-113A-4B91-8629-BDF3F865C17A}" srcOrd="1" destOrd="0" presId="urn:microsoft.com/office/officeart/2005/8/layout/hProcess7#1"/>
    <dgm:cxn modelId="{D2740F24-C3BB-4CE9-A491-F320314704E0}" type="presOf" srcId="{9AE6035E-FB69-4612-9E1A-C74D0E3030E7}" destId="{EDF54D27-8C6E-41BA-B522-2FFB54F81E85}" srcOrd="0" destOrd="0" presId="urn:microsoft.com/office/officeart/2005/8/layout/hProcess7#1"/>
    <dgm:cxn modelId="{7671E403-9BE2-4250-95B1-9844F1E210E9}" type="presOf" srcId="{FFEBECF5-46B8-4F86-9643-4DEDCCAA27A4}" destId="{34055FD5-AB1D-4000-9035-876D26D4F407}" srcOrd="1" destOrd="0" presId="urn:microsoft.com/office/officeart/2005/8/layout/hProcess7#1"/>
    <dgm:cxn modelId="{0424E748-57E0-4A73-837E-53152E490C3B}" type="presParOf" srcId="{EDF54D27-8C6E-41BA-B522-2FFB54F81E85}" destId="{B1F11D35-D968-4C44-810D-B8F78C4D3912}" srcOrd="0" destOrd="0" presId="urn:microsoft.com/office/officeart/2005/8/layout/hProcess7#1"/>
    <dgm:cxn modelId="{4491505F-79D6-406D-969A-AF653C764741}" type="presParOf" srcId="{B1F11D35-D968-4C44-810D-B8F78C4D3912}" destId="{DBD64929-2A12-423A-A0BE-1A4519D32828}" srcOrd="0" destOrd="0" presId="urn:microsoft.com/office/officeart/2005/8/layout/hProcess7#1"/>
    <dgm:cxn modelId="{C9960A37-26E4-401D-B797-C495EDBC737E}" type="presParOf" srcId="{B1F11D35-D968-4C44-810D-B8F78C4D3912}" destId="{34055FD5-AB1D-4000-9035-876D26D4F407}" srcOrd="1" destOrd="0" presId="urn:microsoft.com/office/officeart/2005/8/layout/hProcess7#1"/>
    <dgm:cxn modelId="{577D7B71-8BD7-4BC9-B961-66550435E413}" type="presParOf" srcId="{B1F11D35-D968-4C44-810D-B8F78C4D3912}" destId="{C82D7F12-50DB-437A-BA4C-5D2E382071B5}" srcOrd="2" destOrd="0" presId="urn:microsoft.com/office/officeart/2005/8/layout/hProcess7#1"/>
    <dgm:cxn modelId="{1D6DAB12-4F72-47C5-A91F-8E81D0DACB2C}" type="presParOf" srcId="{EDF54D27-8C6E-41BA-B522-2FFB54F81E85}" destId="{F8557AAB-B5FD-4A59-9AC4-EF1B0A32DB24}" srcOrd="1" destOrd="0" presId="urn:microsoft.com/office/officeart/2005/8/layout/hProcess7#1"/>
    <dgm:cxn modelId="{5F72D155-EF16-460C-8136-DEB3E71B6F71}" type="presParOf" srcId="{EDF54D27-8C6E-41BA-B522-2FFB54F81E85}" destId="{D0253F98-3667-4193-9DA0-8DE5F2001325}" srcOrd="2" destOrd="0" presId="urn:microsoft.com/office/officeart/2005/8/layout/hProcess7#1"/>
    <dgm:cxn modelId="{63297E74-8D0B-4AC9-B217-E38E71C309AF}" type="presParOf" srcId="{D0253F98-3667-4193-9DA0-8DE5F2001325}" destId="{34504407-CFE4-4CE4-A41B-A7682C77CF27}" srcOrd="0" destOrd="0" presId="urn:microsoft.com/office/officeart/2005/8/layout/hProcess7#1"/>
    <dgm:cxn modelId="{2B0BE7E6-DCDB-48E8-B59B-1104AA2EACA2}" type="presParOf" srcId="{D0253F98-3667-4193-9DA0-8DE5F2001325}" destId="{BB360C9D-AF99-46F3-8C08-44B08A0C53D7}" srcOrd="1" destOrd="0" presId="urn:microsoft.com/office/officeart/2005/8/layout/hProcess7#1"/>
    <dgm:cxn modelId="{60CEA8CE-B6E2-40CB-B716-779E0B3C1EF6}" type="presParOf" srcId="{D0253F98-3667-4193-9DA0-8DE5F2001325}" destId="{504E335E-764B-4EE2-8F76-F76BD6A20477}" srcOrd="2" destOrd="0" presId="urn:microsoft.com/office/officeart/2005/8/layout/hProcess7#1"/>
    <dgm:cxn modelId="{BBAE6BEA-AA3C-47DA-A181-45147FADFF48}" type="presParOf" srcId="{EDF54D27-8C6E-41BA-B522-2FFB54F81E85}" destId="{48E3E8F5-C707-4527-9FFA-C3442F83D509}" srcOrd="3" destOrd="0" presId="urn:microsoft.com/office/officeart/2005/8/layout/hProcess7#1"/>
    <dgm:cxn modelId="{44B85CDD-6B9F-4565-B340-F67AA0D02095}" type="presParOf" srcId="{EDF54D27-8C6E-41BA-B522-2FFB54F81E85}" destId="{22F9ACB7-B17E-46B0-89B8-238F802FC8E2}" srcOrd="4" destOrd="0" presId="urn:microsoft.com/office/officeart/2005/8/layout/hProcess7#1"/>
    <dgm:cxn modelId="{9A961D86-A629-4D30-AAA1-7BD6D6DF16AB}" type="presParOf" srcId="{22F9ACB7-B17E-46B0-89B8-238F802FC8E2}" destId="{456C4BFE-5CC3-432E-B1FC-8917B7DFC785}" srcOrd="0" destOrd="0" presId="urn:microsoft.com/office/officeart/2005/8/layout/hProcess7#1"/>
    <dgm:cxn modelId="{B30639A0-85C2-4F2A-A2D2-FDAC7FC24202}" type="presParOf" srcId="{22F9ACB7-B17E-46B0-89B8-238F802FC8E2}" destId="{303C2B8F-113A-4B91-8629-BDF3F865C17A}" srcOrd="1" destOrd="0" presId="urn:microsoft.com/office/officeart/2005/8/layout/hProcess7#1"/>
    <dgm:cxn modelId="{46B96FB9-5AD4-4AE4-847E-7A37925CF322}" type="presParOf" srcId="{22F9ACB7-B17E-46B0-89B8-238F802FC8E2}" destId="{2C77E2A9-0607-4F1C-846F-274FB5EA7F36}" srcOrd="2" destOrd="0" presId="urn:microsoft.com/office/officeart/2005/8/layout/hProcess7#1"/>
    <dgm:cxn modelId="{3B85DA30-BAE7-4229-8720-E78EE3D9E041}" type="presParOf" srcId="{EDF54D27-8C6E-41BA-B522-2FFB54F81E85}" destId="{03FC5FCD-7EB4-4950-8208-E407C9979038}" srcOrd="5" destOrd="0" presId="urn:microsoft.com/office/officeart/2005/8/layout/hProcess7#1"/>
    <dgm:cxn modelId="{8858D513-C9F0-4875-8C02-2DE3194A165D}" type="presParOf" srcId="{EDF54D27-8C6E-41BA-B522-2FFB54F81E85}" destId="{1D1CB463-8953-4229-8B98-8172AED7CD63}" srcOrd="6" destOrd="0" presId="urn:microsoft.com/office/officeart/2005/8/layout/hProcess7#1"/>
    <dgm:cxn modelId="{1F90F550-08A4-4D8A-B0D5-DCADE1B24D32}" type="presParOf" srcId="{1D1CB463-8953-4229-8B98-8172AED7CD63}" destId="{959BA605-9756-4585-9F20-91CB11EA4E6D}" srcOrd="0" destOrd="0" presId="urn:microsoft.com/office/officeart/2005/8/layout/hProcess7#1"/>
    <dgm:cxn modelId="{883E28D3-01B6-4C10-BF46-FA947A3AC724}" type="presParOf" srcId="{1D1CB463-8953-4229-8B98-8172AED7CD63}" destId="{08AB30B1-48E1-4201-80A6-426F01D22DD0}" srcOrd="1" destOrd="0" presId="urn:microsoft.com/office/officeart/2005/8/layout/hProcess7#1"/>
    <dgm:cxn modelId="{182BD11B-3585-44C9-9266-F6A3923F1513}" type="presParOf" srcId="{1D1CB463-8953-4229-8B98-8172AED7CD63}" destId="{DF19C59A-AA49-4F04-9FFB-8071A0D39D7D}" srcOrd="2" destOrd="0" presId="urn:microsoft.com/office/officeart/2005/8/layout/hProcess7#1"/>
    <dgm:cxn modelId="{FE9E0609-1217-4BCE-A7F6-351E0CC3B43C}" type="presParOf" srcId="{EDF54D27-8C6E-41BA-B522-2FFB54F81E85}" destId="{B0EA1BD0-FC51-4744-81B7-A2E85519D4A0}" srcOrd="7" destOrd="0" presId="urn:microsoft.com/office/officeart/2005/8/layout/hProcess7#1"/>
    <dgm:cxn modelId="{69E94983-3C5B-4A86-9603-8EEC4577AAF8}" type="presParOf" srcId="{EDF54D27-8C6E-41BA-B522-2FFB54F81E85}" destId="{161C1B45-E7C6-472F-A10E-779BCCEDDC7E}" srcOrd="8" destOrd="0" presId="urn:microsoft.com/office/officeart/2005/8/layout/hProcess7#1"/>
    <dgm:cxn modelId="{F3A68015-F221-49E1-80B5-E74816A96837}" type="presParOf" srcId="{161C1B45-E7C6-472F-A10E-779BCCEDDC7E}" destId="{83D32B66-7C83-479B-A447-0C7755F4E3AE}" srcOrd="0" destOrd="0" presId="urn:microsoft.com/office/officeart/2005/8/layout/hProcess7#1"/>
    <dgm:cxn modelId="{38B252A7-F23D-426B-A2A5-64B8DD811AFB}" type="presParOf" srcId="{161C1B45-E7C6-472F-A10E-779BCCEDDC7E}" destId="{8313B674-26F8-46C8-B28B-20024CA33908}" srcOrd="1" destOrd="0" presId="urn:microsoft.com/office/officeart/2005/8/layout/hProcess7#1"/>
    <dgm:cxn modelId="{BEC6882B-B082-4DF9-88CF-FB0B0CE2F6E5}" type="presParOf" srcId="{161C1B45-E7C6-472F-A10E-779BCCEDDC7E}" destId="{B5F96CAE-150D-4530-A1B8-28061C1BB233}" srcOrd="2" destOrd="0" presId="urn:microsoft.com/office/officeart/2005/8/layout/hProcess7#1"/>
    <dgm:cxn modelId="{8C0FACB2-41B0-41F7-87B8-3BEEEB0B77BF}" type="presParOf" srcId="{EDF54D27-8C6E-41BA-B522-2FFB54F81E85}" destId="{A18179F6-9476-477F-A1DF-752331B60D0B}" srcOrd="9" destOrd="0" presId="urn:microsoft.com/office/officeart/2005/8/layout/hProcess7#1"/>
    <dgm:cxn modelId="{A3CE6631-E0FA-4E4E-A59B-7CDAE3C94E5A}" type="presParOf" srcId="{EDF54D27-8C6E-41BA-B522-2FFB54F81E85}" destId="{60B01F9E-4C74-4EA9-8D7A-51ECF5DE99A7}" srcOrd="10" destOrd="0" presId="urn:microsoft.com/office/officeart/2005/8/layout/hProcess7#1"/>
    <dgm:cxn modelId="{1BB17083-A4CF-40F6-81EE-E8BCF4045779}" type="presParOf" srcId="{60B01F9E-4C74-4EA9-8D7A-51ECF5DE99A7}" destId="{A9D362F8-39DF-4699-809A-4645EC5B4F53}" srcOrd="0" destOrd="0" presId="urn:microsoft.com/office/officeart/2005/8/layout/hProcess7#1"/>
    <dgm:cxn modelId="{CCE9616C-75D1-4222-887B-156BBD0060C8}" type="presParOf" srcId="{60B01F9E-4C74-4EA9-8D7A-51ECF5DE99A7}" destId="{AEC20080-2E56-4A7A-B653-125038865E00}" srcOrd="1" destOrd="0" presId="urn:microsoft.com/office/officeart/2005/8/layout/hProcess7#1"/>
    <dgm:cxn modelId="{2C1A18FD-F8D2-47E6-BD34-51A16F239A67}" type="presParOf" srcId="{60B01F9E-4C74-4EA9-8D7A-51ECF5DE99A7}" destId="{59BE6967-E716-4342-9FAE-85F1939139D0}" srcOrd="2" destOrd="0" presId="urn:microsoft.com/office/officeart/2005/8/layout/hProcess7#1"/>
    <dgm:cxn modelId="{968C5361-2347-4989-9C18-3694C18412E4}" type="presParOf" srcId="{EDF54D27-8C6E-41BA-B522-2FFB54F81E85}" destId="{A8348E39-0825-4226-971A-9F131BF3FFB8}" srcOrd="11" destOrd="0" presId="urn:microsoft.com/office/officeart/2005/8/layout/hProcess7#1"/>
    <dgm:cxn modelId="{FD6AAEED-BDB2-4FAF-8912-D7F5E2644DC7}" type="presParOf" srcId="{EDF54D27-8C6E-41BA-B522-2FFB54F81E85}" destId="{1BAC56FE-4D41-4A25-9E8D-782746225C9A}" srcOrd="12" destOrd="0" presId="urn:microsoft.com/office/officeart/2005/8/layout/hProcess7#1"/>
    <dgm:cxn modelId="{2FFD22EF-4EAB-473D-B815-AD4ABBE75722}" type="presParOf" srcId="{1BAC56FE-4D41-4A25-9E8D-782746225C9A}" destId="{777521C1-DD19-4DA6-8983-B79F36E974B2}" srcOrd="0" destOrd="0" presId="urn:microsoft.com/office/officeart/2005/8/layout/hProcess7#1"/>
    <dgm:cxn modelId="{92562365-B55C-418E-9E2A-C5EFE2DF465B}" type="presParOf" srcId="{1BAC56FE-4D41-4A25-9E8D-782746225C9A}" destId="{3CD32D08-A063-43E8-A112-22A18FCA952C}" srcOrd="1" destOrd="0" presId="urn:microsoft.com/office/officeart/2005/8/layout/hProcess7#1"/>
    <dgm:cxn modelId="{E48F6AA9-B6A0-47A7-B7F4-F84566FBBBC6}" type="presParOf" srcId="{1BAC56FE-4D41-4A25-9E8D-782746225C9A}" destId="{B6418F97-1A7A-4AB8-88D9-EFD1B720A239}" srcOrd="2" destOrd="0" presId="urn:microsoft.com/office/officeart/2005/8/layout/hProcess7#1"/>
    <dgm:cxn modelId="{9866C095-18C1-4584-B8B3-5649D0B934B1}" type="presParOf" srcId="{EDF54D27-8C6E-41BA-B522-2FFB54F81E85}" destId="{44FEAEC5-2B77-4408-8243-943E3127BCAB}" srcOrd="13" destOrd="0" presId="urn:microsoft.com/office/officeart/2005/8/layout/hProcess7#1"/>
    <dgm:cxn modelId="{9CECEC57-87D6-4AC1-AA71-772F69E5CAA7}" type="presParOf" srcId="{EDF54D27-8C6E-41BA-B522-2FFB54F81E85}" destId="{7E399A0E-F240-4B9C-A1A1-C93B5E501913}" srcOrd="14" destOrd="0" presId="urn:microsoft.com/office/officeart/2005/8/layout/hProcess7#1"/>
    <dgm:cxn modelId="{604EE155-F6C4-4A2A-8331-3F15963B7A0E}" type="presParOf" srcId="{7E399A0E-F240-4B9C-A1A1-C93B5E501913}" destId="{B3810D1D-3A65-4C5D-B72D-92DC1B2E9EC2}" srcOrd="0" destOrd="0" presId="urn:microsoft.com/office/officeart/2005/8/layout/hProcess7#1"/>
    <dgm:cxn modelId="{3963E6F5-BC04-4C40-BC0D-9406637D65FB}" type="presParOf" srcId="{7E399A0E-F240-4B9C-A1A1-C93B5E501913}" destId="{41491053-4AE1-470E-9219-6FFAA07C5556}" srcOrd="1" destOrd="0" presId="urn:microsoft.com/office/officeart/2005/8/layout/hProcess7#1"/>
    <dgm:cxn modelId="{BA734A40-EF87-4C3D-BAC7-606CEA925B45}" type="presParOf" srcId="{7E399A0E-F240-4B9C-A1A1-C93B5E501913}" destId="{F9D70306-9361-4B7C-9980-44BF9258BEE1}" srcOrd="2" destOrd="0" presId="urn:microsoft.com/office/officeart/2005/8/layout/hProcess7#1"/>
    <dgm:cxn modelId="{1D1DEBBE-CA26-4FBC-B885-32C4D5FB5ACD}" type="presParOf" srcId="{EDF54D27-8C6E-41BA-B522-2FFB54F81E85}" destId="{B0E2A2B8-670D-4620-8BA4-9542F43C3E93}" srcOrd="15" destOrd="0" presId="urn:microsoft.com/office/officeart/2005/8/layout/hProcess7#1"/>
    <dgm:cxn modelId="{4A294221-15DC-4665-A956-12C0AEE70E2C}" type="presParOf" srcId="{EDF54D27-8C6E-41BA-B522-2FFB54F81E85}" destId="{FCE8CA2D-2081-408B-9E8D-CCE0588741C0}" srcOrd="16" destOrd="0" presId="urn:microsoft.com/office/officeart/2005/8/layout/hProcess7#1"/>
    <dgm:cxn modelId="{8FC3E3D6-CC28-4562-9D13-FF0E58FC4E5D}" type="presParOf" srcId="{FCE8CA2D-2081-408B-9E8D-CCE0588741C0}" destId="{A09CAEF7-97F2-4470-9DFE-7E481F9F3C59}" srcOrd="0" destOrd="0" presId="urn:microsoft.com/office/officeart/2005/8/layout/hProcess7#1"/>
    <dgm:cxn modelId="{3B2FC80F-27B9-4A08-9C6A-C062AEDA4EED}" type="presParOf" srcId="{FCE8CA2D-2081-408B-9E8D-CCE0588741C0}" destId="{711D6926-1A73-4B5B-A87F-D247C0C3313D}" srcOrd="1" destOrd="0" presId="urn:microsoft.com/office/officeart/2005/8/layout/hProcess7#1"/>
    <dgm:cxn modelId="{25275E83-C103-4009-8F6B-F4A50D608BF3}" type="presParOf" srcId="{FCE8CA2D-2081-408B-9E8D-CCE0588741C0}" destId="{4A187F20-D043-4AF9-A9E9-A1E8E1B5A319}" srcOrd="2"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7E133-45B5-4561-97E3-4D04116D81A8}">
      <dsp:nvSpPr>
        <dsp:cNvPr id="0" name=""/>
        <dsp:cNvSpPr/>
      </dsp:nvSpPr>
      <dsp:spPr>
        <a:xfrm>
          <a:off x="0" y="336157"/>
          <a:ext cx="1357326" cy="404716"/>
        </a:xfrm>
        <a:prstGeom prst="round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zh-CN" altLang="en-US" sz="1900" kern="1200" dirty="0"/>
        </a:p>
      </dsp:txBody>
      <dsp:txXfrm>
        <a:off x="19757" y="355914"/>
        <a:ext cx="1317812" cy="365202"/>
      </dsp:txXfrm>
    </dsp:sp>
    <dsp:sp modelId="{EA7924CA-926E-4639-9338-3477A5F151AE}">
      <dsp:nvSpPr>
        <dsp:cNvPr id="0" name=""/>
        <dsp:cNvSpPr/>
      </dsp:nvSpPr>
      <dsp:spPr>
        <a:xfrm>
          <a:off x="0" y="742112"/>
          <a:ext cx="1357326" cy="4558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7</a:t>
          </a:r>
          <a:endParaRPr lang="zh-CN" altLang="en-US" sz="1900" kern="1200" dirty="0"/>
        </a:p>
      </dsp:txBody>
      <dsp:txXfrm>
        <a:off x="22251" y="764363"/>
        <a:ext cx="1312824" cy="411320"/>
      </dsp:txXfrm>
    </dsp:sp>
    <dsp:sp modelId="{22E1AAB4-F6AA-4F07-91B1-421A217480A3}">
      <dsp:nvSpPr>
        <dsp:cNvPr id="0" name=""/>
        <dsp:cNvSpPr/>
      </dsp:nvSpPr>
      <dsp:spPr>
        <a:xfrm>
          <a:off x="0" y="1214860"/>
          <a:ext cx="1357326" cy="4697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5</a:t>
          </a:r>
          <a:endParaRPr lang="zh-CN" altLang="en-US" sz="1900" kern="1200" dirty="0"/>
        </a:p>
      </dsp:txBody>
      <dsp:txXfrm>
        <a:off x="22930" y="1237790"/>
        <a:ext cx="1311466" cy="423856"/>
      </dsp:txXfrm>
    </dsp:sp>
    <dsp:sp modelId="{0F90360E-3440-4FC7-BD3B-EA5AD4A41F18}">
      <dsp:nvSpPr>
        <dsp:cNvPr id="0" name=""/>
        <dsp:cNvSpPr/>
      </dsp:nvSpPr>
      <dsp:spPr>
        <a:xfrm>
          <a:off x="0" y="1687613"/>
          <a:ext cx="1357326" cy="52404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3</a:t>
          </a:r>
          <a:endParaRPr lang="zh-CN" altLang="en-US" sz="1900" kern="1200" dirty="0"/>
        </a:p>
      </dsp:txBody>
      <dsp:txXfrm>
        <a:off x="25582" y="1713195"/>
        <a:ext cx="1306162" cy="472878"/>
      </dsp:txXfrm>
    </dsp:sp>
    <dsp:sp modelId="{F5CBAA64-D072-4E69-B217-C27F14D9804A}">
      <dsp:nvSpPr>
        <dsp:cNvPr id="0" name=""/>
        <dsp:cNvSpPr/>
      </dsp:nvSpPr>
      <dsp:spPr>
        <a:xfrm>
          <a:off x="0" y="2148220"/>
          <a:ext cx="1357326" cy="4551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t>1</a:t>
          </a:r>
          <a:endParaRPr lang="zh-CN" altLang="en-US" sz="1900" kern="1200" dirty="0"/>
        </a:p>
      </dsp:txBody>
      <dsp:txXfrm>
        <a:off x="22217" y="2170437"/>
        <a:ext cx="1312892" cy="410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4929-2A12-423A-A0BE-1A4519D32828}">
      <dsp:nvSpPr>
        <dsp:cNvPr id="0" name=""/>
        <dsp:cNvSpPr/>
      </dsp:nvSpPr>
      <dsp:spPr>
        <a:xfrm>
          <a:off x="2376" y="16431"/>
          <a:ext cx="829864" cy="995837"/>
        </a:xfrm>
        <a:prstGeom prst="roundRect">
          <a:avLst>
            <a:gd name="adj" fmla="val 5000"/>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322929" y="341738"/>
        <a:ext cx="816586" cy="165972"/>
      </dsp:txXfrm>
    </dsp:sp>
    <dsp:sp modelId="{C82D7F12-50DB-437A-BA4C-5D2E382071B5}">
      <dsp:nvSpPr>
        <dsp:cNvPr id="0" name=""/>
        <dsp:cNvSpPr/>
      </dsp:nvSpPr>
      <dsp:spPr>
        <a:xfrm>
          <a:off x="168349"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endParaRPr lang="zh-CN" altLang="en-US" sz="5700" kern="1200" dirty="0"/>
        </a:p>
      </dsp:txBody>
      <dsp:txXfrm>
        <a:off x="168349" y="16431"/>
        <a:ext cx="618248" cy="995837"/>
      </dsp:txXfrm>
    </dsp:sp>
    <dsp:sp modelId="{456C4BFE-5CC3-432E-B1FC-8917B7DFC785}">
      <dsp:nvSpPr>
        <dsp:cNvPr id="0" name=""/>
        <dsp:cNvSpPr/>
      </dsp:nvSpPr>
      <dsp:spPr>
        <a:xfrm>
          <a:off x="861286"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535979" y="341738"/>
        <a:ext cx="816586" cy="165972"/>
      </dsp:txXfrm>
    </dsp:sp>
    <dsp:sp modelId="{BB360C9D-AF99-46F3-8C08-44B08A0C53D7}">
      <dsp:nvSpPr>
        <dsp:cNvPr id="0" name=""/>
        <dsp:cNvSpPr/>
      </dsp:nvSpPr>
      <dsp:spPr>
        <a:xfrm rot="5400000">
          <a:off x="792262"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7E2A9-0607-4F1C-846F-274FB5EA7F36}">
      <dsp:nvSpPr>
        <dsp:cNvPr id="0" name=""/>
        <dsp:cNvSpPr/>
      </dsp:nvSpPr>
      <dsp:spPr>
        <a:xfrm>
          <a:off x="1027259"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7</a:t>
          </a:r>
          <a:endParaRPr lang="zh-CN" altLang="en-US" sz="5700" kern="1200" dirty="0"/>
        </a:p>
      </dsp:txBody>
      <dsp:txXfrm>
        <a:off x="1027259" y="16431"/>
        <a:ext cx="618248" cy="995837"/>
      </dsp:txXfrm>
    </dsp:sp>
    <dsp:sp modelId="{83D32B66-7C83-479B-A447-0C7755F4E3AE}">
      <dsp:nvSpPr>
        <dsp:cNvPr id="0" name=""/>
        <dsp:cNvSpPr/>
      </dsp:nvSpPr>
      <dsp:spPr>
        <a:xfrm>
          <a:off x="1720195"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1394889" y="341738"/>
        <a:ext cx="816586" cy="165972"/>
      </dsp:txXfrm>
    </dsp:sp>
    <dsp:sp modelId="{08AB30B1-48E1-4201-80A6-426F01D22DD0}">
      <dsp:nvSpPr>
        <dsp:cNvPr id="0" name=""/>
        <dsp:cNvSpPr/>
      </dsp:nvSpPr>
      <dsp:spPr>
        <a:xfrm rot="5400000">
          <a:off x="1651171"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F96CAE-150D-4530-A1B8-28061C1BB233}">
      <dsp:nvSpPr>
        <dsp:cNvPr id="0" name=""/>
        <dsp:cNvSpPr/>
      </dsp:nvSpPr>
      <dsp:spPr>
        <a:xfrm>
          <a:off x="1886168"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5</a:t>
          </a:r>
          <a:endParaRPr lang="zh-CN" altLang="en-US" sz="5700" kern="1200" dirty="0"/>
        </a:p>
      </dsp:txBody>
      <dsp:txXfrm>
        <a:off x="1886168" y="16431"/>
        <a:ext cx="618248" cy="995837"/>
      </dsp:txXfrm>
    </dsp:sp>
    <dsp:sp modelId="{777521C1-DD19-4DA6-8983-B79F36E974B2}">
      <dsp:nvSpPr>
        <dsp:cNvPr id="0" name=""/>
        <dsp:cNvSpPr/>
      </dsp:nvSpPr>
      <dsp:spPr>
        <a:xfrm>
          <a:off x="2579105"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dirty="0"/>
        </a:p>
      </dsp:txBody>
      <dsp:txXfrm rot="16200000">
        <a:off x="2253798" y="341738"/>
        <a:ext cx="816586" cy="165972"/>
      </dsp:txXfrm>
    </dsp:sp>
    <dsp:sp modelId="{AEC20080-2E56-4A7A-B653-125038865E00}">
      <dsp:nvSpPr>
        <dsp:cNvPr id="0" name=""/>
        <dsp:cNvSpPr/>
      </dsp:nvSpPr>
      <dsp:spPr>
        <a:xfrm rot="5400000">
          <a:off x="2510080"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418F97-1A7A-4AB8-88D9-EFD1B720A239}">
      <dsp:nvSpPr>
        <dsp:cNvPr id="0" name=""/>
        <dsp:cNvSpPr/>
      </dsp:nvSpPr>
      <dsp:spPr>
        <a:xfrm>
          <a:off x="2745078"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3</a:t>
          </a:r>
          <a:endParaRPr lang="zh-CN" altLang="en-US" sz="5700" kern="1200" dirty="0"/>
        </a:p>
      </dsp:txBody>
      <dsp:txXfrm>
        <a:off x="2745078" y="16431"/>
        <a:ext cx="618248" cy="995837"/>
      </dsp:txXfrm>
    </dsp:sp>
    <dsp:sp modelId="{A09CAEF7-97F2-4470-9DFE-7E481F9F3C59}">
      <dsp:nvSpPr>
        <dsp:cNvPr id="0" name=""/>
        <dsp:cNvSpPr/>
      </dsp:nvSpPr>
      <dsp:spPr>
        <a:xfrm>
          <a:off x="3438014" y="16431"/>
          <a:ext cx="829864" cy="99583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861" rIns="40005" bIns="0" numCol="1" spcCol="1270" anchor="t" anchorCtr="0">
          <a:noAutofit/>
        </a:bodyPr>
        <a:lstStyle/>
        <a:p>
          <a:pPr lvl="0" algn="r" defTabSz="400050">
            <a:lnSpc>
              <a:spcPct val="90000"/>
            </a:lnSpc>
            <a:spcBef>
              <a:spcPct val="0"/>
            </a:spcBef>
            <a:spcAft>
              <a:spcPct val="35000"/>
            </a:spcAft>
          </a:pPr>
          <a:endParaRPr lang="zh-CN" altLang="en-US" sz="900" kern="1200"/>
        </a:p>
      </dsp:txBody>
      <dsp:txXfrm rot="16200000">
        <a:off x="3112708" y="341738"/>
        <a:ext cx="816586" cy="165972"/>
      </dsp:txXfrm>
    </dsp:sp>
    <dsp:sp modelId="{41491053-4AE1-470E-9219-6FFAA07C5556}">
      <dsp:nvSpPr>
        <dsp:cNvPr id="0" name=""/>
        <dsp:cNvSpPr/>
      </dsp:nvSpPr>
      <dsp:spPr>
        <a:xfrm rot="5400000">
          <a:off x="3368990" y="807885"/>
          <a:ext cx="146347" cy="124479"/>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187F20-D043-4AF9-A9E9-A1E8E1B5A319}">
      <dsp:nvSpPr>
        <dsp:cNvPr id="0" name=""/>
        <dsp:cNvSpPr/>
      </dsp:nvSpPr>
      <dsp:spPr>
        <a:xfrm>
          <a:off x="3603987" y="16431"/>
          <a:ext cx="618248" cy="99583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0" bIns="0" numCol="1" spcCol="1270" anchor="t" anchorCtr="0">
          <a:noAutofit/>
        </a:bodyPr>
        <a:lstStyle/>
        <a:p>
          <a:pPr lvl="0" algn="l" defTabSz="2533650">
            <a:lnSpc>
              <a:spcPct val="90000"/>
            </a:lnSpc>
            <a:spcBef>
              <a:spcPct val="0"/>
            </a:spcBef>
            <a:spcAft>
              <a:spcPct val="35000"/>
            </a:spcAft>
          </a:pPr>
          <a:r>
            <a:rPr lang="en-US" altLang="zh-CN" sz="5700" kern="1200" dirty="0" smtClean="0"/>
            <a:t>1</a:t>
          </a:r>
          <a:endParaRPr lang="zh-CN" altLang="en-US" sz="5700" kern="1200" dirty="0"/>
        </a:p>
      </dsp:txBody>
      <dsp:txXfrm>
        <a:off x="3603987" y="16431"/>
        <a:ext cx="618248" cy="9958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95E83-77E7-4737-A3C7-6D3244612EE5}" type="datetimeFigureOut">
              <a:rPr lang="zh-CN" altLang="en-US" smtClean="0"/>
              <a:t>2020/4/25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7057-B4A6-43F8-8358-81BE4F8EC6E3}" type="slidenum">
              <a:rPr lang="zh-CN" altLang="en-US" smtClean="0"/>
              <a:t>‹#›</a:t>
            </a:fld>
            <a:endParaRPr lang="zh-CN" altLang="en-US"/>
          </a:p>
        </p:txBody>
      </p:sp>
    </p:spTree>
    <p:extLst>
      <p:ext uri="{BB962C8B-B14F-4D97-AF65-F5344CB8AC3E}">
        <p14:creationId xmlns:p14="http://schemas.microsoft.com/office/powerpoint/2010/main" val="240589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F7057-B4A6-43F8-8358-81BE4F8EC6E3}" type="slidenum">
              <a:rPr lang="zh-CN" altLang="en-US" smtClean="0"/>
              <a:t>2</a:t>
            </a:fld>
            <a:endParaRPr lang="zh-CN" altLang="en-US"/>
          </a:p>
        </p:txBody>
      </p:sp>
    </p:spTree>
    <p:extLst>
      <p:ext uri="{BB962C8B-B14F-4D97-AF65-F5344CB8AC3E}">
        <p14:creationId xmlns:p14="http://schemas.microsoft.com/office/powerpoint/2010/main" val="150361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161580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33ADD129-0F42-4A07-BD39-B42D6BD9EDDE}" type="slidenum">
              <a:rPr lang="zh-CN" altLang="en-US"/>
              <a:pPr/>
              <a:t>13</a:t>
            </a:fld>
            <a:endParaRPr lang="en-US" altLang="zh-CN"/>
          </a:p>
        </p:txBody>
      </p:sp>
      <p:sp>
        <p:nvSpPr>
          <p:cNvPr id="410626" name="Rectangle 2"/>
          <p:cNvSpPr>
            <a:spLocks noGrp="1" noRot="1" noChangeAspect="1" noChangeArrowheads="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9447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F7057-B4A6-43F8-8358-81BE4F8EC6E3}" type="slidenum">
              <a:rPr lang="zh-CN" altLang="en-US" smtClean="0"/>
              <a:t>15</a:t>
            </a:fld>
            <a:endParaRPr lang="zh-CN" altLang="en-US"/>
          </a:p>
        </p:txBody>
      </p:sp>
    </p:spTree>
    <p:extLst>
      <p:ext uri="{BB962C8B-B14F-4D97-AF65-F5344CB8AC3E}">
        <p14:creationId xmlns:p14="http://schemas.microsoft.com/office/powerpoint/2010/main" val="337982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A315855-DA75-42E6-AD3A-E1FF8D8007CA}" type="slidenum">
              <a:rPr lang="zh-CN" altLang="en-US">
                <a:solidFill>
                  <a:srgbClr val="000000"/>
                </a:solidFill>
              </a:rPr>
              <a:pPr/>
              <a:t>46</a:t>
            </a:fld>
            <a:endParaRPr lang="en-US" altLang="zh-CN">
              <a:solidFill>
                <a:srgbClr val="000000"/>
              </a:solidFill>
            </a:endParaRPr>
          </a:p>
        </p:txBody>
      </p:sp>
      <p:sp>
        <p:nvSpPr>
          <p:cNvPr id="458754" name="Rectangle 2"/>
          <p:cNvSpPr>
            <a:spLocks noGrp="1" noRot="1" noChangeAspect="1" noChangeArrowheads="1"/>
          </p:cNvSpPr>
          <p:nvPr>
            <p:ph type="sldImg"/>
          </p:nvPr>
        </p:nvSpPr>
        <p:spPr>
          <a:ln/>
        </p:spPr>
      </p:sp>
      <p:sp>
        <p:nvSpPr>
          <p:cNvPr id="458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7916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419D1A4-9384-4F6E-B327-93A3E0B7F842}" type="slidenum">
              <a:rPr lang="zh-CN" altLang="en-US">
                <a:solidFill>
                  <a:srgbClr val="000000"/>
                </a:solidFill>
              </a:rPr>
              <a:pPr/>
              <a:t>47</a:t>
            </a:fld>
            <a:endParaRPr lang="en-US" altLang="zh-CN">
              <a:solidFill>
                <a:srgbClr val="000000"/>
              </a:solidFill>
            </a:endParaRPr>
          </a:p>
        </p:txBody>
      </p:sp>
      <p:sp>
        <p:nvSpPr>
          <p:cNvPr id="5181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8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8496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8FD0BD3-FD56-4F0A-B51F-E61D2EEE8332}" type="slidenum">
              <a:rPr lang="zh-CN" altLang="en-US">
                <a:solidFill>
                  <a:srgbClr val="000000"/>
                </a:solidFill>
              </a:rPr>
              <a:pPr/>
              <a:t>48</a:t>
            </a:fld>
            <a:endParaRPr lang="en-US" altLang="zh-CN">
              <a:solidFill>
                <a:srgbClr val="000000"/>
              </a:solidFill>
            </a:endParaRPr>
          </a:p>
        </p:txBody>
      </p:sp>
      <p:sp>
        <p:nvSpPr>
          <p:cNvPr id="483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3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61770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5A31DCAE-8BBD-4D5A-A228-62ECA5EF4EBB}" type="slidenum">
              <a:rPr lang="zh-CN" altLang="en-US">
                <a:solidFill>
                  <a:srgbClr val="000000"/>
                </a:solidFill>
              </a:rPr>
              <a:pPr/>
              <a:t>49</a:t>
            </a:fld>
            <a:endParaRPr lang="en-US" altLang="zh-CN">
              <a:solidFill>
                <a:srgbClr val="000000"/>
              </a:solidFill>
            </a:endParaRPr>
          </a:p>
        </p:txBody>
      </p:sp>
      <p:sp>
        <p:nvSpPr>
          <p:cNvPr id="5201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0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467155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E41092C-B6B9-439F-8E8A-5347C6B93CA6}" type="datetimeFigureOut">
              <a:rPr lang="zh-CN" altLang="en-US"/>
              <a:pPr>
                <a:defRPr/>
              </a:pPr>
              <a:t>2020/4/25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C1D716C-7C74-4858-B648-8C5A29F45943}" type="slidenum">
              <a:rPr lang="zh-CN" altLang="en-US"/>
              <a:pPr/>
              <a:t>‹#›</a:t>
            </a:fld>
            <a:endParaRPr lang="zh-CN" altLang="en-US"/>
          </a:p>
        </p:txBody>
      </p:sp>
    </p:spTree>
    <p:extLst>
      <p:ext uri="{BB962C8B-B14F-4D97-AF65-F5344CB8AC3E}">
        <p14:creationId xmlns:p14="http://schemas.microsoft.com/office/powerpoint/2010/main" val="69054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6DC898E-96E1-4533-BD49-81AF766B3237}" type="datetimeFigureOut">
              <a:rPr lang="zh-CN" altLang="en-US"/>
              <a:pPr>
                <a:defRPr/>
              </a:pPr>
              <a:t>2020/4/25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E0204D-89EB-450E-BD76-B1B3EFA5F4EC}" type="slidenum">
              <a:rPr lang="zh-CN" altLang="en-US"/>
              <a:pPr/>
              <a:t>‹#›</a:t>
            </a:fld>
            <a:endParaRPr lang="zh-CN" altLang="en-US"/>
          </a:p>
        </p:txBody>
      </p:sp>
    </p:spTree>
    <p:extLst>
      <p:ext uri="{BB962C8B-B14F-4D97-AF65-F5344CB8AC3E}">
        <p14:creationId xmlns:p14="http://schemas.microsoft.com/office/powerpoint/2010/main" val="43239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25695FE-80F5-4935-8BA3-9B30633F4EA5}" type="datetimeFigureOut">
              <a:rPr lang="zh-CN" altLang="en-US"/>
              <a:pPr>
                <a:defRPr/>
              </a:pPr>
              <a:t>2020/4/25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B537DD4-5AEE-42EE-8E10-AC928F650796}" type="slidenum">
              <a:rPr lang="zh-CN" altLang="en-US"/>
              <a:pPr/>
              <a:t>‹#›</a:t>
            </a:fld>
            <a:endParaRPr lang="zh-CN" altLang="en-US"/>
          </a:p>
        </p:txBody>
      </p:sp>
    </p:spTree>
    <p:extLst>
      <p:ext uri="{BB962C8B-B14F-4D97-AF65-F5344CB8AC3E}">
        <p14:creationId xmlns:p14="http://schemas.microsoft.com/office/powerpoint/2010/main" val="252589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12674" name="Group 2"/>
          <p:cNvGrpSpPr>
            <a:grpSpLocks/>
          </p:cNvGrpSpPr>
          <p:nvPr/>
        </p:nvGrpSpPr>
        <p:grpSpPr bwMode="auto">
          <a:xfrm>
            <a:off x="457200" y="998538"/>
            <a:ext cx="8153400" cy="1600200"/>
            <a:chOff x="288" y="629"/>
            <a:chExt cx="5136" cy="1008"/>
          </a:xfrm>
        </p:grpSpPr>
        <p:sp>
          <p:nvSpPr>
            <p:cNvPr id="412675" name="Arc 3"/>
            <p:cNvSpPr>
              <a:spLocks/>
            </p:cNvSpPr>
            <p:nvPr/>
          </p:nvSpPr>
          <p:spPr bwMode="auto">
            <a:xfrm>
              <a:off x="3621" y="629"/>
              <a:ext cx="1803" cy="1008"/>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2676" name="Arc 4"/>
            <p:cNvSpPr>
              <a:spLocks/>
            </p:cNvSpPr>
            <p:nvPr/>
          </p:nvSpPr>
          <p:spPr bwMode="auto">
            <a:xfrm>
              <a:off x="3575" y="733"/>
              <a:ext cx="1803" cy="8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2677" name="Arc 5"/>
            <p:cNvSpPr>
              <a:spLocks/>
            </p:cNvSpPr>
            <p:nvPr/>
          </p:nvSpPr>
          <p:spPr bwMode="auto">
            <a:xfrm>
              <a:off x="3548" y="872"/>
              <a:ext cx="1802" cy="52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2678" name="AutoShape 6"/>
            <p:cNvSpPr>
              <a:spLocks noChangeArrowheads="1"/>
            </p:cNvSpPr>
            <p:nvPr/>
          </p:nvSpPr>
          <p:spPr bwMode="auto">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grpSp>
      <p:sp>
        <p:nvSpPr>
          <p:cNvPr id="412679" name="Rectangle 7"/>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412680" name="Rectangle 8"/>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12681" name="Rectangle 9"/>
          <p:cNvSpPr>
            <a:spLocks noGrp="1" noChangeArrowheads="1"/>
          </p:cNvSpPr>
          <p:nvPr>
            <p:ph type="dt" sz="half" idx="2"/>
          </p:nvPr>
        </p:nvSpPr>
        <p:spPr/>
        <p:txBody>
          <a:bodyPr/>
          <a:lstStyle>
            <a:lvl1pPr>
              <a:defRPr>
                <a:solidFill>
                  <a:srgbClr val="FFFFCC"/>
                </a:solidFill>
              </a:defRPr>
            </a:lvl1pPr>
          </a:lstStyle>
          <a:p>
            <a:endParaRPr lang="en-US" altLang="zh-CN"/>
          </a:p>
        </p:txBody>
      </p:sp>
      <p:sp>
        <p:nvSpPr>
          <p:cNvPr id="412682" name="Rectangle 10"/>
          <p:cNvSpPr>
            <a:spLocks noGrp="1" noChangeArrowheads="1"/>
          </p:cNvSpPr>
          <p:nvPr>
            <p:ph type="ftr" sz="quarter" idx="3"/>
          </p:nvPr>
        </p:nvSpPr>
        <p:spPr/>
        <p:txBody>
          <a:bodyPr/>
          <a:lstStyle>
            <a:lvl1pPr>
              <a:defRPr>
                <a:solidFill>
                  <a:srgbClr val="FFFFCC"/>
                </a:solidFill>
              </a:defRPr>
            </a:lvl1pPr>
          </a:lstStyle>
          <a:p>
            <a:endParaRPr lang="en-US" altLang="zh-CN"/>
          </a:p>
        </p:txBody>
      </p:sp>
      <p:sp>
        <p:nvSpPr>
          <p:cNvPr id="412683" name="Rectangle 11"/>
          <p:cNvSpPr>
            <a:spLocks noGrp="1" noChangeArrowheads="1"/>
          </p:cNvSpPr>
          <p:nvPr>
            <p:ph type="sldNum" sz="quarter" idx="4"/>
          </p:nvPr>
        </p:nvSpPr>
        <p:spPr/>
        <p:txBody>
          <a:bodyPr/>
          <a:lstStyle>
            <a:lvl1pPr>
              <a:defRPr>
                <a:solidFill>
                  <a:srgbClr val="FFFFCC"/>
                </a:solidFill>
              </a:defRPr>
            </a:lvl1pPr>
          </a:lstStyle>
          <a:p>
            <a:fld id="{B67F1141-C7B1-4090-93FE-62A767A3D1E1}" type="slidenum">
              <a:rPr lang="zh-CN" altLang="en-US"/>
              <a:pPr/>
              <a:t>‹#›</a:t>
            </a:fld>
            <a:endParaRPr lang="en-US" altLang="zh-CN"/>
          </a:p>
        </p:txBody>
      </p:sp>
    </p:spTree>
    <p:extLst>
      <p:ext uri="{BB962C8B-B14F-4D97-AF65-F5344CB8AC3E}">
        <p14:creationId xmlns:p14="http://schemas.microsoft.com/office/powerpoint/2010/main" val="2067159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5094C5BD-7419-42D7-9C18-6A5A057E265A}"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193566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6BCB9D23-54BA-486A-9B54-D88650143C81}"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146562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0574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CC"/>
              </a:solidFill>
            </a:endParaRPr>
          </a:p>
        </p:txBody>
      </p:sp>
      <p:sp>
        <p:nvSpPr>
          <p:cNvPr id="7" name="灯片编号占位符 6"/>
          <p:cNvSpPr>
            <a:spLocks noGrp="1"/>
          </p:cNvSpPr>
          <p:nvPr>
            <p:ph type="sldNum" sz="quarter" idx="12"/>
          </p:nvPr>
        </p:nvSpPr>
        <p:spPr/>
        <p:txBody>
          <a:bodyPr/>
          <a:lstStyle>
            <a:lvl1pPr>
              <a:defRPr/>
            </a:lvl1pPr>
          </a:lstStyle>
          <a:p>
            <a:fld id="{0340BC40-5F8B-46E6-AE68-F21E37CDB235}"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210592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CC"/>
              </a:solidFill>
            </a:endParaRPr>
          </a:p>
        </p:txBody>
      </p:sp>
      <p:sp>
        <p:nvSpPr>
          <p:cNvPr id="9" name="灯片编号占位符 8"/>
          <p:cNvSpPr>
            <a:spLocks noGrp="1"/>
          </p:cNvSpPr>
          <p:nvPr>
            <p:ph type="sldNum" sz="quarter" idx="12"/>
          </p:nvPr>
        </p:nvSpPr>
        <p:spPr/>
        <p:txBody>
          <a:bodyPr/>
          <a:lstStyle>
            <a:lvl1pPr>
              <a:defRPr/>
            </a:lvl1pPr>
          </a:lstStyle>
          <a:p>
            <a:fld id="{E71170D2-C45E-4D56-8086-9C875817D914}"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841189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CC"/>
              </a:solidFill>
            </a:endParaRPr>
          </a:p>
        </p:txBody>
      </p:sp>
      <p:sp>
        <p:nvSpPr>
          <p:cNvPr id="5" name="灯片编号占位符 4"/>
          <p:cNvSpPr>
            <a:spLocks noGrp="1"/>
          </p:cNvSpPr>
          <p:nvPr>
            <p:ph type="sldNum" sz="quarter" idx="12"/>
          </p:nvPr>
        </p:nvSpPr>
        <p:spPr/>
        <p:txBody>
          <a:bodyPr/>
          <a:lstStyle>
            <a:lvl1pPr>
              <a:defRPr/>
            </a:lvl1pPr>
          </a:lstStyle>
          <a:p>
            <a:fld id="{17A4138C-E479-4A01-A3A5-580E5F098BDE}"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562567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CC"/>
              </a:solidFill>
            </a:endParaRPr>
          </a:p>
        </p:txBody>
      </p:sp>
      <p:sp>
        <p:nvSpPr>
          <p:cNvPr id="4" name="灯片编号占位符 3"/>
          <p:cNvSpPr>
            <a:spLocks noGrp="1"/>
          </p:cNvSpPr>
          <p:nvPr>
            <p:ph type="sldNum" sz="quarter" idx="12"/>
          </p:nvPr>
        </p:nvSpPr>
        <p:spPr/>
        <p:txBody>
          <a:bodyPr/>
          <a:lstStyle>
            <a:lvl1pPr>
              <a:defRPr/>
            </a:lvl1pPr>
          </a:lstStyle>
          <a:p>
            <a:fld id="{A1FAF792-22DF-4827-9A6A-93731FC1C9F8}"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4235632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CC"/>
              </a:solidFill>
            </a:endParaRPr>
          </a:p>
        </p:txBody>
      </p:sp>
      <p:sp>
        <p:nvSpPr>
          <p:cNvPr id="7" name="灯片编号占位符 6"/>
          <p:cNvSpPr>
            <a:spLocks noGrp="1"/>
          </p:cNvSpPr>
          <p:nvPr>
            <p:ph type="sldNum" sz="quarter" idx="12"/>
          </p:nvPr>
        </p:nvSpPr>
        <p:spPr/>
        <p:txBody>
          <a:bodyPr/>
          <a:lstStyle>
            <a:lvl1pPr>
              <a:defRPr/>
            </a:lvl1pPr>
          </a:lstStyle>
          <a:p>
            <a:fld id="{6D6D2E46-5166-4D34-8333-66D593B5493B}"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5775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43BBF8F-DC18-4984-8E80-DF23BEB5CD56}" type="datetimeFigureOut">
              <a:rPr lang="zh-CN" altLang="en-US"/>
              <a:pPr>
                <a:defRPr/>
              </a:pPr>
              <a:t>2020/4/25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2FAAEB8-AB2B-4C80-88CC-F90CD77C1CCE}" type="slidenum">
              <a:rPr lang="zh-CN" altLang="en-US"/>
              <a:pPr/>
              <a:t>‹#›</a:t>
            </a:fld>
            <a:endParaRPr lang="zh-CN" altLang="en-US"/>
          </a:p>
        </p:txBody>
      </p:sp>
    </p:spTree>
    <p:extLst>
      <p:ext uri="{BB962C8B-B14F-4D97-AF65-F5344CB8AC3E}">
        <p14:creationId xmlns:p14="http://schemas.microsoft.com/office/powerpoint/2010/main" val="689874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CC"/>
              </a:solidFill>
            </a:endParaRPr>
          </a:p>
        </p:txBody>
      </p:sp>
      <p:sp>
        <p:nvSpPr>
          <p:cNvPr id="7" name="灯片编号占位符 6"/>
          <p:cNvSpPr>
            <a:spLocks noGrp="1"/>
          </p:cNvSpPr>
          <p:nvPr>
            <p:ph type="sldNum" sz="quarter" idx="12"/>
          </p:nvPr>
        </p:nvSpPr>
        <p:spPr/>
        <p:txBody>
          <a:bodyPr/>
          <a:lstStyle>
            <a:lvl1pPr>
              <a:defRPr/>
            </a:lvl1pPr>
          </a:lstStyle>
          <a:p>
            <a:fld id="{A2836F3D-FCA7-4D6C-858C-46E933B5E539}"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29039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A7CF0B36-D8EB-4C78-BBE5-3732489428D1}"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2665358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381000"/>
            <a:ext cx="19431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381000"/>
            <a:ext cx="56769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CC"/>
              </a:solidFill>
            </a:endParaRPr>
          </a:p>
        </p:txBody>
      </p:sp>
      <p:sp>
        <p:nvSpPr>
          <p:cNvPr id="6" name="灯片编号占位符 5"/>
          <p:cNvSpPr>
            <a:spLocks noGrp="1"/>
          </p:cNvSpPr>
          <p:nvPr>
            <p:ph type="sldNum" sz="quarter" idx="12"/>
          </p:nvPr>
        </p:nvSpPr>
        <p:spPr/>
        <p:txBody>
          <a:bodyPr/>
          <a:lstStyle>
            <a:lvl1pPr>
              <a:defRPr/>
            </a:lvl1pPr>
          </a:lstStyle>
          <a:p>
            <a:fld id="{11489279-F8FD-468A-83D4-C8A24139DF96}" type="slidenum">
              <a:rPr lang="zh-CN" altLang="en-US">
                <a:solidFill>
                  <a:srgbClr val="FFFFCC"/>
                </a:solidFill>
              </a:rPr>
              <a:pPr/>
              <a:t>‹#›</a:t>
            </a:fld>
            <a:endParaRPr lang="en-US" altLang="zh-CN">
              <a:solidFill>
                <a:srgbClr val="FFFFCC"/>
              </a:solidFill>
            </a:endParaRPr>
          </a:p>
        </p:txBody>
      </p:sp>
    </p:spTree>
    <p:extLst>
      <p:ext uri="{BB962C8B-B14F-4D97-AF65-F5344CB8AC3E}">
        <p14:creationId xmlns:p14="http://schemas.microsoft.com/office/powerpoint/2010/main" val="3918917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pic>
          <p:nvPicPr>
            <p:cNvPr id="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
              <a:ext cx="1152" cy="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11"/>
          <p:cNvSpPr>
            <a:spLocks noChangeArrowheads="1"/>
          </p:cNvSpPr>
          <p:nvPr userDrawn="1"/>
        </p:nvSpPr>
        <p:spPr bwMode="auto">
          <a:xfrm>
            <a:off x="2133600" y="2057400"/>
            <a:ext cx="7010400" cy="4800600"/>
          </a:xfrm>
          <a:prstGeom prst="rect">
            <a:avLst/>
          </a:prstGeom>
          <a:solidFill>
            <a:srgbClr val="A50021"/>
          </a:solidFill>
          <a:ln w="12700" cap="sq">
            <a:noFill/>
            <a:miter lim="800000"/>
            <a:headEnd type="none" w="sm" len="sm"/>
            <a:tailEnd type="none" w="sm" len="sm"/>
          </a:ln>
          <a:effectLst/>
        </p:spPr>
        <p:txBody>
          <a:bodyPr wrap="none" anchor="ctr"/>
          <a:lstStyle/>
          <a:p>
            <a:pPr>
              <a:defRPr/>
            </a:pPr>
            <a:endParaRPr kumimoji="1" lang="zh-CN" altLang="en-US" sz="2400">
              <a:solidFill>
                <a:srgbClr val="EAEAEA"/>
              </a:solidFill>
              <a:latin typeface="Times New Roman" panose="02020603050405020304" pitchFamily="18" charset="0"/>
            </a:endParaRPr>
          </a:p>
        </p:txBody>
      </p:sp>
      <p:sp>
        <p:nvSpPr>
          <p:cNvPr id="9" name="Rectangle 12"/>
          <p:cNvSpPr>
            <a:spLocks noChangeArrowheads="1"/>
          </p:cNvSpPr>
          <p:nvPr userDrawn="1"/>
        </p:nvSpPr>
        <p:spPr bwMode="auto">
          <a:xfrm flipV="1">
            <a:off x="2133600" y="1981200"/>
            <a:ext cx="7010400" cy="76200"/>
          </a:xfrm>
          <a:prstGeom prst="rect">
            <a:avLst/>
          </a:prstGeom>
          <a:solidFill>
            <a:schemeClr val="bg2"/>
          </a:solidFill>
          <a:ln w="9525">
            <a:solidFill>
              <a:schemeClr val="bg2"/>
            </a:solidFill>
            <a:miter lim="800000"/>
            <a:headEnd/>
            <a:tailEnd/>
          </a:ln>
          <a:effectLst/>
        </p:spPr>
        <p:txBody>
          <a:bodyPr wrap="none" anchor="ctr"/>
          <a:lstStyle/>
          <a:p>
            <a:pPr>
              <a:defRPr/>
            </a:pPr>
            <a:endParaRPr kumimoji="1" lang="zh-CN" altLang="en-US" sz="2400">
              <a:solidFill>
                <a:srgbClr val="EAEAEA"/>
              </a:solidFill>
              <a:latin typeface="Times New Roman" panose="02020603050405020304" pitchFamily="18" charset="0"/>
            </a:endParaRPr>
          </a:p>
        </p:txBody>
      </p:sp>
      <p:sp>
        <p:nvSpPr>
          <p:cNvPr id="10" name="Rectangle 13"/>
          <p:cNvSpPr>
            <a:spLocks noChangeArrowheads="1"/>
          </p:cNvSpPr>
          <p:nvPr userDrawn="1"/>
        </p:nvSpPr>
        <p:spPr bwMode="auto">
          <a:xfrm>
            <a:off x="2133600" y="0"/>
            <a:ext cx="7010400" cy="1981200"/>
          </a:xfrm>
          <a:prstGeom prst="rect">
            <a:avLst/>
          </a:prstGeom>
          <a:solidFill>
            <a:srgbClr val="CCECFF"/>
          </a:solidFill>
          <a:ln w="12700" cap="sq">
            <a:noFill/>
            <a:miter lim="800000"/>
            <a:headEnd type="none" w="sm" len="sm"/>
            <a:tailEnd type="none" w="sm" len="sm"/>
          </a:ln>
          <a:effectLst/>
        </p:spPr>
        <p:txBody>
          <a:bodyPr wrap="none" anchor="ctr"/>
          <a:lstStyle/>
          <a:p>
            <a:pPr>
              <a:defRPr/>
            </a:pPr>
            <a:endParaRPr kumimoji="1" lang="zh-CN" altLang="en-US" sz="2400">
              <a:solidFill>
                <a:srgbClr val="EAEAEA"/>
              </a:solidFill>
              <a:latin typeface="Times New Roman" panose="02020603050405020304" pitchFamily="18" charset="0"/>
            </a:endParaRPr>
          </a:p>
        </p:txBody>
      </p:sp>
      <p:pic>
        <p:nvPicPr>
          <p:cNvPr id="11" name="Picture 14" descr="sample-bg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33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earth_15"/>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2400" y="457200"/>
            <a:ext cx="1727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4"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478215" name="Rectangle 7"/>
          <p:cNvSpPr>
            <a:spLocks noGrp="1" noChangeArrowheads="1"/>
          </p:cNvSpPr>
          <p:nvPr>
            <p:ph type="subTitle" sz="quarter" idx="1"/>
          </p:nvPr>
        </p:nvSpPr>
        <p:spPr>
          <a:xfrm>
            <a:off x="1911350" y="3968750"/>
            <a:ext cx="6400800" cy="1752600"/>
          </a:xfrm>
        </p:spPr>
        <p:txBody>
          <a:bodyPr/>
          <a:lstStyle>
            <a:lvl1pPr marL="0" indent="0">
              <a:buFont typeface="Symbol" pitchFamily="18" charset="2"/>
              <a:buNone/>
              <a:defRPr/>
            </a:lvl1pPr>
          </a:lstStyle>
          <a:p>
            <a:r>
              <a:rPr lang="zh-CN" altLang="en-US"/>
              <a:t>单击此处编辑母版副标题样式</a:t>
            </a:r>
          </a:p>
        </p:txBody>
      </p:sp>
      <p:sp>
        <p:nvSpPr>
          <p:cNvPr id="13" name="Rectangle 8"/>
          <p:cNvSpPr>
            <a:spLocks noGrp="1" noChangeArrowheads="1"/>
          </p:cNvSpPr>
          <p:nvPr>
            <p:ph type="dt" sz="quarter" idx="10"/>
          </p:nvPr>
        </p:nvSpPr>
        <p:spPr>
          <a:xfrm>
            <a:off x="1828800" y="6400800"/>
            <a:ext cx="1905000" cy="457200"/>
          </a:xfrm>
        </p:spPr>
        <p:txBody>
          <a:bodyPr/>
          <a:lstStyle>
            <a:lvl1pPr>
              <a:defRPr smtClean="0"/>
            </a:lvl1pPr>
          </a:lstStyle>
          <a:p>
            <a:pPr>
              <a:defRPr/>
            </a:pPr>
            <a:endParaRPr lang="en-US" altLang="zh-CN">
              <a:solidFill>
                <a:srgbClr val="EAEAEA"/>
              </a:solidFill>
            </a:endParaRPr>
          </a:p>
        </p:txBody>
      </p:sp>
      <p:sp>
        <p:nvSpPr>
          <p:cNvPr id="14" name="Rectangle 9"/>
          <p:cNvSpPr>
            <a:spLocks noGrp="1" noChangeArrowheads="1"/>
          </p:cNvSpPr>
          <p:nvPr>
            <p:ph type="ftr" sz="quarter" idx="11"/>
          </p:nvPr>
        </p:nvSpPr>
        <p:spPr>
          <a:xfrm>
            <a:off x="3962400" y="6400800"/>
            <a:ext cx="2895600" cy="457200"/>
          </a:xfrm>
        </p:spPr>
        <p:txBody>
          <a:bodyPr/>
          <a:lstStyle>
            <a:lvl1pPr>
              <a:defRPr smtClean="0"/>
            </a:lvl1pPr>
          </a:lstStyle>
          <a:p>
            <a:pPr>
              <a:defRPr/>
            </a:pPr>
            <a:endParaRPr lang="en-US" altLang="zh-CN">
              <a:solidFill>
                <a:srgbClr val="EAEAEA"/>
              </a:solidFill>
            </a:endParaRPr>
          </a:p>
        </p:txBody>
      </p:sp>
      <p:sp>
        <p:nvSpPr>
          <p:cNvPr id="15" name="Rectangle 10"/>
          <p:cNvSpPr>
            <a:spLocks noGrp="1" noChangeArrowheads="1"/>
          </p:cNvSpPr>
          <p:nvPr>
            <p:ph type="sldNum" sz="quarter" idx="12"/>
          </p:nvPr>
        </p:nvSpPr>
        <p:spPr/>
        <p:txBody>
          <a:bodyPr/>
          <a:lstStyle>
            <a:lvl1pPr>
              <a:defRPr/>
            </a:lvl1pPr>
          </a:lstStyle>
          <a:p>
            <a:fld id="{AB2E2969-DC53-4D75-819A-427F2957B366}"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222843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10AEE30D-74D3-414D-93D8-5436230106EB}"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363953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00DCADEC-164D-42EF-B059-6A14F8195E66}"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66316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10"/>
          <p:cNvSpPr>
            <a:spLocks noGrp="1" noChangeArrowheads="1"/>
          </p:cNvSpPr>
          <p:nvPr>
            <p:ph type="sldNum" sz="quarter" idx="12"/>
          </p:nvPr>
        </p:nvSpPr>
        <p:spPr>
          <a:ln/>
        </p:spPr>
        <p:txBody>
          <a:bodyPr/>
          <a:lstStyle>
            <a:lvl1pPr>
              <a:defRPr/>
            </a:lvl1pPr>
          </a:lstStyle>
          <a:p>
            <a:fld id="{D418DB6F-3CF2-4609-8BE2-99913C5D0110}"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1511293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9" name="Rectangle 10"/>
          <p:cNvSpPr>
            <a:spLocks noGrp="1" noChangeArrowheads="1"/>
          </p:cNvSpPr>
          <p:nvPr>
            <p:ph type="sldNum" sz="quarter" idx="12"/>
          </p:nvPr>
        </p:nvSpPr>
        <p:spPr>
          <a:ln/>
        </p:spPr>
        <p:txBody>
          <a:bodyPr/>
          <a:lstStyle>
            <a:lvl1pPr>
              <a:defRPr/>
            </a:lvl1pPr>
          </a:lstStyle>
          <a:p>
            <a:fld id="{7A386702-496C-4A6B-B3CB-9000B414BFA0}"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2403956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5" name="Rectangle 10"/>
          <p:cNvSpPr>
            <a:spLocks noGrp="1" noChangeArrowheads="1"/>
          </p:cNvSpPr>
          <p:nvPr>
            <p:ph type="sldNum" sz="quarter" idx="12"/>
          </p:nvPr>
        </p:nvSpPr>
        <p:spPr>
          <a:ln/>
        </p:spPr>
        <p:txBody>
          <a:bodyPr/>
          <a:lstStyle>
            <a:lvl1pPr>
              <a:defRPr/>
            </a:lvl1pPr>
          </a:lstStyle>
          <a:p>
            <a:fld id="{7E5C4C26-DEAB-40B4-A53C-25BEEC6D7D01}"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2870843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4" name="Rectangle 10"/>
          <p:cNvSpPr>
            <a:spLocks noGrp="1" noChangeArrowheads="1"/>
          </p:cNvSpPr>
          <p:nvPr>
            <p:ph type="sldNum" sz="quarter" idx="12"/>
          </p:nvPr>
        </p:nvSpPr>
        <p:spPr>
          <a:ln/>
        </p:spPr>
        <p:txBody>
          <a:bodyPr/>
          <a:lstStyle>
            <a:lvl1pPr>
              <a:defRPr/>
            </a:lvl1pPr>
          </a:lstStyle>
          <a:p>
            <a:fld id="{07F62A15-06FF-42B2-A77D-270161F49A75}"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9633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E238180-7ACE-4F11-95C9-650B5E21A6BF}" type="datetimeFigureOut">
              <a:rPr lang="zh-CN" altLang="en-US"/>
              <a:pPr>
                <a:defRPr/>
              </a:pPr>
              <a:t>2020/4/25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09CE9F7-057B-4E3A-B5C2-DC731D225992}" type="slidenum">
              <a:rPr lang="zh-CN" altLang="en-US"/>
              <a:pPr/>
              <a:t>‹#›</a:t>
            </a:fld>
            <a:endParaRPr lang="zh-CN" altLang="en-US"/>
          </a:p>
        </p:txBody>
      </p:sp>
    </p:spTree>
    <p:extLst>
      <p:ext uri="{BB962C8B-B14F-4D97-AF65-F5344CB8AC3E}">
        <p14:creationId xmlns:p14="http://schemas.microsoft.com/office/powerpoint/2010/main" val="1466334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10"/>
          <p:cNvSpPr>
            <a:spLocks noGrp="1" noChangeArrowheads="1"/>
          </p:cNvSpPr>
          <p:nvPr>
            <p:ph type="sldNum" sz="quarter" idx="12"/>
          </p:nvPr>
        </p:nvSpPr>
        <p:spPr>
          <a:ln/>
        </p:spPr>
        <p:txBody>
          <a:bodyPr/>
          <a:lstStyle>
            <a:lvl1pPr>
              <a:defRPr/>
            </a:lvl1pPr>
          </a:lstStyle>
          <a:p>
            <a:fld id="{9388071A-E353-4AC4-9328-F7DDAC65D5E8}"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590178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10"/>
          <p:cNvSpPr>
            <a:spLocks noGrp="1" noChangeArrowheads="1"/>
          </p:cNvSpPr>
          <p:nvPr>
            <p:ph type="sldNum" sz="quarter" idx="12"/>
          </p:nvPr>
        </p:nvSpPr>
        <p:spPr>
          <a:ln/>
        </p:spPr>
        <p:txBody>
          <a:bodyPr/>
          <a:lstStyle>
            <a:lvl1pPr>
              <a:defRPr/>
            </a:lvl1pPr>
          </a:lstStyle>
          <a:p>
            <a:fld id="{F4E87E9C-7DFA-4434-BE21-490D9D03C491}"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382314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75E50810-7700-41CF-A9F0-F42670F982A5}"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040413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304800"/>
            <a:ext cx="19431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04800"/>
            <a:ext cx="56769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D49EEFF0-3882-40E3-992E-86BBB217FB04}"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34667524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304800"/>
            <a:ext cx="7772400" cy="12065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219200" y="1600200"/>
            <a:ext cx="7772400" cy="4495800"/>
          </a:xfrm>
        </p:spPr>
        <p:txBody>
          <a:bodyPr/>
          <a:lstStyle/>
          <a:p>
            <a:pPr lvl="0"/>
            <a:endParaRPr lang="zh-CN" alt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10"/>
          <p:cNvSpPr>
            <a:spLocks noGrp="1" noChangeArrowheads="1"/>
          </p:cNvSpPr>
          <p:nvPr>
            <p:ph type="sldNum" sz="quarter" idx="12"/>
          </p:nvPr>
        </p:nvSpPr>
        <p:spPr>
          <a:ln/>
        </p:spPr>
        <p:txBody>
          <a:bodyPr/>
          <a:lstStyle>
            <a:lvl1pPr>
              <a:defRPr/>
            </a:lvl1pPr>
          </a:lstStyle>
          <a:p>
            <a:fld id="{FC460405-4B9C-4994-9D0E-0357CC68C7C5}" type="slidenum">
              <a:rPr lang="zh-CN" altLang="en-US">
                <a:solidFill>
                  <a:srgbClr val="EAEAEA"/>
                </a:solidFill>
              </a:rPr>
              <a:pPr/>
              <a:t>‹#›</a:t>
            </a:fld>
            <a:endParaRPr lang="en-US" altLang="zh-CN">
              <a:solidFill>
                <a:srgbClr val="EAEAEA"/>
              </a:solidFill>
            </a:endParaRPr>
          </a:p>
        </p:txBody>
      </p:sp>
    </p:spTree>
    <p:extLst>
      <p:ext uri="{BB962C8B-B14F-4D97-AF65-F5344CB8AC3E}">
        <p14:creationId xmlns:p14="http://schemas.microsoft.com/office/powerpoint/2010/main" val="15739860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76962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483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477000"/>
            <a:ext cx="2895600" cy="244475"/>
          </a:xfrm>
        </p:spPr>
        <p:txBody>
          <a:bodyPr/>
          <a:lstStyle>
            <a:lvl1pPr>
              <a:defRPr smtClean="0"/>
            </a:lvl1pPr>
          </a:lstStyle>
          <a:p>
            <a:pPr>
              <a:defRPr/>
            </a:pPr>
            <a:endParaRPr lang="en-US" altLang="zh-CN">
              <a:solidFill>
                <a:srgbClr val="EAEAEA"/>
              </a:solidFill>
            </a:endParaRPr>
          </a:p>
        </p:txBody>
      </p:sp>
    </p:spTree>
    <p:extLst>
      <p:ext uri="{BB962C8B-B14F-4D97-AF65-F5344CB8AC3E}">
        <p14:creationId xmlns:p14="http://schemas.microsoft.com/office/powerpoint/2010/main" val="166400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3E34A81-7C6C-4127-9E95-D8F64D746589}" type="datetimeFigureOut">
              <a:rPr lang="zh-CN" altLang="en-US"/>
              <a:pPr>
                <a:defRPr/>
              </a:pPr>
              <a:t>2020/4/25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CE1EE58-10CE-4F8D-9B38-E6EAA1D0699D}" type="slidenum">
              <a:rPr lang="zh-CN" altLang="en-US"/>
              <a:pPr/>
              <a:t>‹#›</a:t>
            </a:fld>
            <a:endParaRPr lang="zh-CN" altLang="en-US"/>
          </a:p>
        </p:txBody>
      </p:sp>
    </p:spTree>
    <p:extLst>
      <p:ext uri="{BB962C8B-B14F-4D97-AF65-F5344CB8AC3E}">
        <p14:creationId xmlns:p14="http://schemas.microsoft.com/office/powerpoint/2010/main" val="319513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A569CDA-DAE7-4170-9BAC-3062FB3B9D58}" type="datetimeFigureOut">
              <a:rPr lang="zh-CN" altLang="en-US"/>
              <a:pPr>
                <a:defRPr/>
              </a:pPr>
              <a:t>2020/4/25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348DC596-28EE-425F-81E8-4B5747D13901}" type="slidenum">
              <a:rPr lang="zh-CN" altLang="en-US"/>
              <a:pPr/>
              <a:t>‹#›</a:t>
            </a:fld>
            <a:endParaRPr lang="zh-CN" altLang="en-US"/>
          </a:p>
        </p:txBody>
      </p:sp>
    </p:spTree>
    <p:extLst>
      <p:ext uri="{BB962C8B-B14F-4D97-AF65-F5344CB8AC3E}">
        <p14:creationId xmlns:p14="http://schemas.microsoft.com/office/powerpoint/2010/main" val="333481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76F821D-95FC-45B0-AE54-C04F3D778952}" type="datetimeFigureOut">
              <a:rPr lang="zh-CN" altLang="en-US"/>
              <a:pPr>
                <a:defRPr/>
              </a:pPr>
              <a:t>2020/4/25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4E0DFEA9-0852-4A43-953F-B721AEFAA322}" type="slidenum">
              <a:rPr lang="zh-CN" altLang="en-US"/>
              <a:pPr/>
              <a:t>‹#›</a:t>
            </a:fld>
            <a:endParaRPr lang="zh-CN" altLang="en-US"/>
          </a:p>
        </p:txBody>
      </p:sp>
    </p:spTree>
    <p:extLst>
      <p:ext uri="{BB962C8B-B14F-4D97-AF65-F5344CB8AC3E}">
        <p14:creationId xmlns:p14="http://schemas.microsoft.com/office/powerpoint/2010/main" val="156262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25AC20-6EF3-439B-A46D-16B7F87DFBD1}" type="datetimeFigureOut">
              <a:rPr lang="zh-CN" altLang="en-US"/>
              <a:pPr>
                <a:defRPr/>
              </a:pPr>
              <a:t>2020/4/25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4FBD2C5-D50F-423B-978D-FF9783B56852}" type="slidenum">
              <a:rPr lang="zh-CN" altLang="en-US"/>
              <a:pPr/>
              <a:t>‹#›</a:t>
            </a:fld>
            <a:endParaRPr lang="zh-CN" altLang="en-US"/>
          </a:p>
        </p:txBody>
      </p:sp>
    </p:spTree>
    <p:extLst>
      <p:ext uri="{BB962C8B-B14F-4D97-AF65-F5344CB8AC3E}">
        <p14:creationId xmlns:p14="http://schemas.microsoft.com/office/powerpoint/2010/main" val="69027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9B49A85-078C-4453-B20E-652F040E1209}" type="datetimeFigureOut">
              <a:rPr lang="zh-CN" altLang="en-US"/>
              <a:pPr>
                <a:defRPr/>
              </a:pPr>
              <a:t>2020/4/25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A1E864C-275A-4EF9-AE77-78D953288CAC}" type="slidenum">
              <a:rPr lang="zh-CN" altLang="en-US"/>
              <a:pPr/>
              <a:t>‹#›</a:t>
            </a:fld>
            <a:endParaRPr lang="zh-CN" altLang="en-US"/>
          </a:p>
        </p:txBody>
      </p:sp>
    </p:spTree>
    <p:extLst>
      <p:ext uri="{BB962C8B-B14F-4D97-AF65-F5344CB8AC3E}">
        <p14:creationId xmlns:p14="http://schemas.microsoft.com/office/powerpoint/2010/main" val="276663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6D484C-A834-459A-B90B-961B4A463435}" type="datetimeFigureOut">
              <a:rPr lang="zh-CN" altLang="en-US"/>
              <a:pPr>
                <a:defRPr/>
              </a:pPr>
              <a:t>2020/4/25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698778B-2F15-4B3C-B663-B7E5BE67FFDD}" type="slidenum">
              <a:rPr lang="zh-CN" altLang="en-US"/>
              <a:pPr/>
              <a:t>‹#›</a:t>
            </a:fld>
            <a:endParaRPr lang="zh-CN" altLang="en-US"/>
          </a:p>
        </p:txBody>
      </p:sp>
    </p:spTree>
    <p:extLst>
      <p:ext uri="{BB962C8B-B14F-4D97-AF65-F5344CB8AC3E}">
        <p14:creationId xmlns:p14="http://schemas.microsoft.com/office/powerpoint/2010/main" val="350400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4.gi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3.jpeg"/><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7E037D6-4246-4C47-B956-4891EEE96C94}" type="datetimeFigureOut">
              <a:rPr lang="zh-CN" altLang="en-US"/>
              <a:pPr>
                <a:defRPr/>
              </a:pPr>
              <a:t>2020/4/25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3DF068B-37C6-44FE-A928-FC8184FF721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1650" name="Group 2"/>
          <p:cNvGrpSpPr>
            <a:grpSpLocks/>
          </p:cNvGrpSpPr>
          <p:nvPr/>
        </p:nvGrpSpPr>
        <p:grpSpPr bwMode="auto">
          <a:xfrm>
            <a:off x="457200" y="998538"/>
            <a:ext cx="8153400" cy="1600200"/>
            <a:chOff x="288" y="629"/>
            <a:chExt cx="5136" cy="1008"/>
          </a:xfrm>
        </p:grpSpPr>
        <p:sp>
          <p:nvSpPr>
            <p:cNvPr id="411651" name="Arc 3"/>
            <p:cNvSpPr>
              <a:spLocks/>
            </p:cNvSpPr>
            <p:nvPr/>
          </p:nvSpPr>
          <p:spPr bwMode="auto">
            <a:xfrm>
              <a:off x="3621" y="629"/>
              <a:ext cx="1803" cy="1008"/>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1652" name="Arc 4"/>
            <p:cNvSpPr>
              <a:spLocks/>
            </p:cNvSpPr>
            <p:nvPr/>
          </p:nvSpPr>
          <p:spPr bwMode="auto">
            <a:xfrm>
              <a:off x="3575" y="733"/>
              <a:ext cx="1803" cy="8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1653" name="Arc 5"/>
            <p:cNvSpPr>
              <a:spLocks/>
            </p:cNvSpPr>
            <p:nvPr/>
          </p:nvSpPr>
          <p:spPr bwMode="auto">
            <a:xfrm>
              <a:off x="3548" y="872"/>
              <a:ext cx="1802" cy="522"/>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sp>
          <p:nvSpPr>
            <p:cNvPr id="411654" name="AutoShape 6"/>
            <p:cNvSpPr>
              <a:spLocks noChangeArrowheads="1"/>
            </p:cNvSpPr>
            <p:nvPr/>
          </p:nvSpPr>
          <p:spPr bwMode="auto">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kumimoji="1" lang="zh-CN" altLang="en-US" sz="2400" smtClean="0">
                <a:solidFill>
                  <a:srgbClr val="FFFFCC"/>
                </a:solidFill>
                <a:latin typeface="Times New Roman" panose="02020603050405020304" pitchFamily="18" charset="0"/>
              </a:endParaRPr>
            </a:p>
          </p:txBody>
        </p:sp>
      </p:grpSp>
      <p:sp>
        <p:nvSpPr>
          <p:cNvPr id="411655" name="Rectangle 7"/>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sp>
        <p:nvSpPr>
          <p:cNvPr id="411656" name="Rectangle 8"/>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657" name="Rectangle 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eaLnBrk="1" hangingPunct="1">
              <a:buFontTx/>
              <a:buNone/>
              <a:defRPr sz="1400">
                <a:latin typeface="+mn-lt"/>
              </a:defRPr>
            </a:lvl1pPr>
          </a:lstStyle>
          <a:p>
            <a:pPr>
              <a:spcBef>
                <a:spcPct val="50000"/>
              </a:spcBef>
            </a:pPr>
            <a:endParaRPr kumimoji="1" lang="en-US" altLang="zh-CN" smtClean="0">
              <a:solidFill>
                <a:srgbClr val="FFFFCC"/>
              </a:solidFill>
            </a:endParaRPr>
          </a:p>
        </p:txBody>
      </p:sp>
      <p:sp>
        <p:nvSpPr>
          <p:cNvPr id="411658"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buFontTx/>
              <a:buNone/>
              <a:defRPr sz="1400">
                <a:latin typeface="+mn-lt"/>
              </a:defRPr>
            </a:lvl1pPr>
          </a:lstStyle>
          <a:p>
            <a:pPr>
              <a:spcBef>
                <a:spcPct val="50000"/>
              </a:spcBef>
            </a:pPr>
            <a:endParaRPr kumimoji="1" lang="en-US" altLang="zh-CN" smtClean="0">
              <a:solidFill>
                <a:srgbClr val="FFFFCC"/>
              </a:solidFill>
            </a:endParaRPr>
          </a:p>
        </p:txBody>
      </p:sp>
      <p:sp>
        <p:nvSpPr>
          <p:cNvPr id="411659" name="Rectangle 11"/>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a:latin typeface="+mn-lt"/>
              </a:defRPr>
            </a:lvl1pPr>
          </a:lstStyle>
          <a:p>
            <a:pPr>
              <a:spcBef>
                <a:spcPct val="50000"/>
              </a:spcBef>
            </a:pPr>
            <a:fld id="{8B7513ED-596F-43E1-87AE-87775B1CF90B}" type="slidenum">
              <a:rPr kumimoji="1" lang="zh-CN" altLang="en-US" smtClean="0">
                <a:solidFill>
                  <a:srgbClr val="FFFFCC"/>
                </a:solidFill>
              </a:rPr>
              <a:pPr>
                <a:spcBef>
                  <a:spcPct val="50000"/>
                </a:spcBef>
              </a:pPr>
              <a:t>‹#›</a:t>
            </a:fld>
            <a:endParaRPr kumimoji="1" lang="en-US" altLang="zh-CN" smtClean="0">
              <a:solidFill>
                <a:srgbClr val="FFFFCC"/>
              </a:solidFill>
            </a:endParaRPr>
          </a:p>
        </p:txBody>
      </p:sp>
    </p:spTree>
    <p:extLst>
      <p:ext uri="{BB962C8B-B14F-4D97-AF65-F5344CB8AC3E}">
        <p14:creationId xmlns:p14="http://schemas.microsoft.com/office/powerpoint/2010/main" val="117626330"/>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tx2"/>
        </a:buClr>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kumimoji="1" sz="32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umimoji="1" sz="32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kumimoji="1" sz="32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kumimoji="1"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1143000" cy="6856413"/>
            <a:chOff x="0" y="0"/>
            <a:chExt cx="720" cy="4319"/>
          </a:xfrm>
        </p:grpSpPr>
        <p:sp>
          <p:nvSpPr>
            <p:cNvPr id="477187"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sp>
          <p:nvSpPr>
            <p:cNvPr id="477188"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solidFill>
                  <a:srgbClr val="EAEAEA"/>
                </a:solidFill>
                <a:latin typeface="Times New Roman" panose="02020603050405020304" pitchFamily="18" charset="0"/>
              </a:endParaRPr>
            </a:p>
          </p:txBody>
        </p:sp>
        <p:pic>
          <p:nvPicPr>
            <p:cNvPr id="3089" name="Picture 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5" name="Rectangle 6"/>
          <p:cNvSpPr>
            <a:spLocks noGrp="1" noChangeArrowheads="1"/>
          </p:cNvSpPr>
          <p:nvPr>
            <p:ph type="title"/>
          </p:nvPr>
        </p:nvSpPr>
        <p:spPr bwMode="auto">
          <a:xfrm>
            <a:off x="1219200" y="304800"/>
            <a:ext cx="7772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7"/>
          <p:cNvSpPr>
            <a:spLocks noGrp="1" noChangeArrowheads="1"/>
          </p:cNvSpPr>
          <p:nvPr>
            <p:ph type="body" idx="1"/>
          </p:nvPr>
        </p:nvSpPr>
        <p:spPr bwMode="auto">
          <a:xfrm>
            <a:off x="1219200" y="16002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77192" name="Rectangle 8"/>
          <p:cNvSpPr>
            <a:spLocks noGrp="1" noChangeArrowheads="1"/>
          </p:cNvSpPr>
          <p:nvPr>
            <p:ph type="dt" sz="half" idx="2"/>
          </p:nvPr>
        </p:nvSpPr>
        <p:spPr bwMode="auto">
          <a:xfrm>
            <a:off x="1143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400" smtClean="0"/>
            </a:lvl1pPr>
          </a:lstStyle>
          <a:p>
            <a:pPr>
              <a:defRPr/>
            </a:pPr>
            <a:endParaRPr lang="en-US" altLang="zh-CN">
              <a:solidFill>
                <a:srgbClr val="EAEAEA"/>
              </a:solidFill>
              <a:latin typeface="Times New Roman" panose="02020603050405020304" pitchFamily="18" charset="0"/>
            </a:endParaRPr>
          </a:p>
        </p:txBody>
      </p:sp>
      <p:sp>
        <p:nvSpPr>
          <p:cNvPr id="477193" name="Rectangle 9"/>
          <p:cNvSpPr>
            <a:spLocks noGrp="1" noChangeArrowheads="1"/>
          </p:cNvSpPr>
          <p:nvPr>
            <p:ph type="ftr" sz="quarter" idx="3"/>
          </p:nvPr>
        </p:nvSpPr>
        <p:spPr bwMode="auto">
          <a:xfrm>
            <a:off x="3581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defRPr kumimoji="0" sz="1400" smtClean="0"/>
            </a:lvl1pPr>
          </a:lstStyle>
          <a:p>
            <a:pPr>
              <a:defRPr/>
            </a:pPr>
            <a:endParaRPr lang="en-US" altLang="zh-CN">
              <a:solidFill>
                <a:srgbClr val="EAEAEA"/>
              </a:solidFill>
              <a:latin typeface="Times New Roman" panose="02020603050405020304" pitchFamily="18" charset="0"/>
            </a:endParaRPr>
          </a:p>
        </p:txBody>
      </p:sp>
      <p:sp>
        <p:nvSpPr>
          <p:cNvPr id="477194" name="Rectangle 10"/>
          <p:cNvSpPr>
            <a:spLocks noGrp="1" noChangeArrowheads="1"/>
          </p:cNvSpPr>
          <p:nvPr>
            <p:ph type="sldNum" sz="quarter" idx="4"/>
          </p:nvPr>
        </p:nvSpPr>
        <p:spPr bwMode="auto">
          <a:xfrm>
            <a:off x="7239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400"/>
            </a:lvl1pPr>
          </a:lstStyle>
          <a:p>
            <a:fld id="{B8CC6A37-D7B1-4F9C-A9C7-C70B4D5586D3}" type="slidenum">
              <a:rPr lang="zh-CN" altLang="en-US" smtClean="0">
                <a:solidFill>
                  <a:srgbClr val="EAEAEA"/>
                </a:solidFill>
                <a:latin typeface="Times New Roman" panose="02020603050405020304" pitchFamily="18" charset="0"/>
              </a:rPr>
              <a:pPr/>
              <a:t>‹#›</a:t>
            </a:fld>
            <a:endParaRPr lang="en-US" altLang="zh-CN" smtClean="0">
              <a:solidFill>
                <a:srgbClr val="EAEAEA"/>
              </a:solidFill>
              <a:latin typeface="Times New Roman" panose="02020603050405020304" pitchFamily="18" charset="0"/>
            </a:endParaRPr>
          </a:p>
        </p:txBody>
      </p:sp>
      <p:pic>
        <p:nvPicPr>
          <p:cNvPr id="3080" name="Picture 11" descr="sample-bg1"/>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1143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2" descr="earth_15"/>
          <p:cNvPicPr>
            <a:picLocks noChangeAspect="1" noChangeArrowheads="1" noCrop="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6200" y="685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7" name="Text Box 13"/>
          <p:cNvSpPr txBox="1">
            <a:spLocks noChangeArrowheads="1"/>
          </p:cNvSpPr>
          <p:nvPr userDrawn="1"/>
        </p:nvSpPr>
        <p:spPr bwMode="auto">
          <a:xfrm>
            <a:off x="0" y="0"/>
            <a:ext cx="1066800" cy="366713"/>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kumimoji="1" lang="zh-CN" altLang="en-US">
                <a:solidFill>
                  <a:srgbClr val="FFFFFF"/>
                </a:solidFill>
                <a:latin typeface="Times New Roman" panose="02020603050405020304" pitchFamily="18" charset="0"/>
                <a:ea typeface="隶书" pitchFamily="49" charset="-122"/>
              </a:rPr>
              <a:t>第七章</a:t>
            </a:r>
          </a:p>
        </p:txBody>
      </p:sp>
      <p:sp>
        <p:nvSpPr>
          <p:cNvPr id="477198" name="AutoShape 14">
            <a:hlinkClick r:id="" action="ppaction://hlinkshowjump?jump=firstslide" highlightClick="1"/>
          </p:cNvPr>
          <p:cNvSpPr>
            <a:spLocks noChangeArrowheads="1"/>
          </p:cNvSpPr>
          <p:nvPr userDrawn="1"/>
        </p:nvSpPr>
        <p:spPr bwMode="auto">
          <a:xfrm>
            <a:off x="67818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首页</a:t>
            </a:r>
          </a:p>
        </p:txBody>
      </p:sp>
      <p:sp>
        <p:nvSpPr>
          <p:cNvPr id="477199" name="AutoShape 15">
            <a:hlinkClick r:id="" action="ppaction://hlinkshowjump?jump=previousslide" highlightClick="1"/>
          </p:cNvPr>
          <p:cNvSpPr>
            <a:spLocks noChangeArrowheads="1"/>
          </p:cNvSpPr>
          <p:nvPr userDrawn="1"/>
        </p:nvSpPr>
        <p:spPr bwMode="auto">
          <a:xfrm>
            <a:off x="73914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上页</a:t>
            </a:r>
          </a:p>
        </p:txBody>
      </p:sp>
      <p:sp>
        <p:nvSpPr>
          <p:cNvPr id="477200" name="AutoShape 16">
            <a:hlinkClick r:id="" action="ppaction://hlinkshowjump?jump=nextslide" highlightClick="1"/>
          </p:cNvPr>
          <p:cNvSpPr>
            <a:spLocks noChangeArrowheads="1"/>
          </p:cNvSpPr>
          <p:nvPr userDrawn="1"/>
        </p:nvSpPr>
        <p:spPr bwMode="auto">
          <a:xfrm>
            <a:off x="80010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下页</a:t>
            </a:r>
          </a:p>
        </p:txBody>
      </p:sp>
      <p:sp>
        <p:nvSpPr>
          <p:cNvPr id="477201" name="AutoShape 17">
            <a:hlinkClick r:id="" action="ppaction://hlinkshowjump?jump=endshow" highlightClick="1"/>
          </p:cNvPr>
          <p:cNvSpPr>
            <a:spLocks noChangeArrowheads="1"/>
          </p:cNvSpPr>
          <p:nvPr userDrawn="1"/>
        </p:nvSpPr>
        <p:spPr bwMode="auto">
          <a:xfrm>
            <a:off x="8610600" y="6553200"/>
            <a:ext cx="533400" cy="304800"/>
          </a:xfrm>
          <a:prstGeom prst="actionButtonBlank">
            <a:avLst/>
          </a:prstGeom>
          <a:gradFill rotWithShape="0">
            <a:gsLst>
              <a:gs pos="0">
                <a:srgbClr val="CCECFF">
                  <a:gamma/>
                  <a:shade val="46275"/>
                  <a:invGamma/>
                </a:srgbClr>
              </a:gs>
              <a:gs pos="50000">
                <a:srgbClr val="CCECFF"/>
              </a:gs>
              <a:gs pos="100000">
                <a:srgbClr val="CCECFF">
                  <a:gamma/>
                  <a:shade val="46275"/>
                  <a:invGamma/>
                </a:srgbClr>
              </a:gs>
            </a:gsLst>
            <a:lin ang="5400000" scaled="1"/>
          </a:gradFill>
          <a:ln w="12700" cap="sq">
            <a:solidFill>
              <a:schemeClr val="tx1"/>
            </a:solidFill>
            <a:miter lim="800000"/>
            <a:headEnd type="none" w="sm" len="sm"/>
            <a:tailEnd type="none" w="sm" len="sm"/>
          </a:ln>
          <a:effectLst/>
        </p:spPr>
        <p:txBody>
          <a:bodyPr wrap="none" anchor="ctr"/>
          <a:lstStyle/>
          <a:p>
            <a:pPr algn="ctr">
              <a:defRPr/>
            </a:pPr>
            <a:r>
              <a:rPr kumimoji="1" lang="zh-CN" altLang="en-US" sz="1400">
                <a:solidFill>
                  <a:srgbClr val="A50021"/>
                </a:solidFill>
                <a:latin typeface="Times New Roman" panose="02020603050405020304" pitchFamily="18" charset="0"/>
              </a:rPr>
              <a:t>退出</a:t>
            </a:r>
          </a:p>
        </p:txBody>
      </p:sp>
    </p:spTree>
    <p:extLst>
      <p:ext uri="{BB962C8B-B14F-4D97-AF65-F5344CB8AC3E}">
        <p14:creationId xmlns:p14="http://schemas.microsoft.com/office/powerpoint/2010/main" val="2445013260"/>
      </p:ext>
    </p:extLst>
  </p:cSld>
  <p:clrMap bg1="dk2" tx1="lt1" bg2="dk1"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view/184178.ht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0xcc.net/unimag/6/images/trie.png"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tudou.com/programs/view/zcuTHGAe-F4/"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7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7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7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7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5.wmf"/><Relationship Id="rId4"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fontScale="90000"/>
          </a:bodyPr>
          <a:lstStyle/>
          <a:p>
            <a:pPr eaLnBrk="1" fontAlgn="auto" hangingPunct="1">
              <a:spcAft>
                <a:spcPts val="0"/>
              </a:spcAft>
              <a:defRPr/>
            </a:pPr>
            <a:r>
              <a:rPr lang="zh-CN" altLang="en-US" sz="6000" dirty="0" smtClean="0">
                <a:latin typeface="微软雅黑" pitchFamily="34" charset="-122"/>
                <a:ea typeface="微软雅黑" pitchFamily="34" charset="-122"/>
              </a:rPr>
              <a:t>数据结构</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3200" dirty="0" smtClean="0">
                <a:latin typeface="微软雅黑" pitchFamily="34" charset="-122"/>
                <a:ea typeface="微软雅黑" pitchFamily="34" charset="-122"/>
              </a:rPr>
              <a:t>Introduction to Data Structure</a:t>
            </a:r>
            <a:endParaRPr lang="zh-CN" altLang="en-US" dirty="0">
              <a:latin typeface="微软雅黑" pitchFamily="34" charset="-122"/>
              <a:ea typeface="微软雅黑" pitchFamily="34" charset="-122"/>
            </a:endParaRPr>
          </a:p>
        </p:txBody>
      </p:sp>
      <p:pic>
        <p:nvPicPr>
          <p:cNvPr id="307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3"/>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28625" y="1571625"/>
            <a:ext cx="5429250" cy="4429125"/>
          </a:xfrm>
          <a:prstGeom prst="rect">
            <a:avLst/>
          </a:prstGeom>
        </p:spPr>
        <p:txBody>
          <a:bodyPr>
            <a:normAutofit/>
          </a:bodyPr>
          <a:lstStyle/>
          <a:p>
            <a:pPr fontAlgn="auto">
              <a:lnSpc>
                <a:spcPct val="150000"/>
              </a:lnSpc>
              <a:spcBef>
                <a:spcPct val="20000"/>
              </a:spcBef>
              <a:spcAft>
                <a:spcPts val="0"/>
              </a:spcAft>
              <a:buFont typeface="Arial" pitchFamily="34" charset="0"/>
              <a:buNone/>
              <a:defRPr/>
            </a:pPr>
            <a:r>
              <a:rPr lang="zh-CN" altLang="en-US" sz="2800" dirty="0">
                <a:latin typeface="微软雅黑" pitchFamily="34" charset="-122"/>
                <a:ea typeface="微软雅黑" pitchFamily="34" charset="-122"/>
              </a:rPr>
              <a:t>外特性：后进先出</a:t>
            </a:r>
            <a:r>
              <a:rPr lang="en-US" altLang="zh-CN" sz="2800" dirty="0">
                <a:latin typeface="微软雅黑" pitchFamily="34" charset="-122"/>
                <a:ea typeface="微软雅黑" pitchFamily="34" charset="-122"/>
              </a:rPr>
              <a:t>(LIFO)</a:t>
            </a:r>
          </a:p>
          <a:p>
            <a:pPr fontAlgn="auto">
              <a:lnSpc>
                <a:spcPct val="150000"/>
              </a:lnSpc>
              <a:spcBef>
                <a:spcPct val="20000"/>
              </a:spcBef>
              <a:spcAft>
                <a:spcPts val="0"/>
              </a:spcAft>
              <a:buFont typeface="Wingdings" pitchFamily="2" charset="2"/>
              <a:buChar char="l"/>
              <a:defRPr/>
            </a:pPr>
            <a:r>
              <a:rPr lang="zh-CN" altLang="en-US" sz="2300" dirty="0" smtClean="0">
                <a:solidFill>
                  <a:schemeClr val="accent1"/>
                </a:solidFill>
                <a:latin typeface="微软雅黑" pitchFamily="34" charset="-122"/>
                <a:ea typeface="微软雅黑" pitchFamily="34" charset="-122"/>
              </a:rPr>
              <a:t>逻辑</a:t>
            </a:r>
            <a:r>
              <a:rPr lang="zh-CN" altLang="en-US" sz="2300" dirty="0">
                <a:solidFill>
                  <a:schemeClr val="accent1"/>
                </a:solidFill>
                <a:latin typeface="微软雅黑" pitchFamily="34" charset="-122"/>
                <a:ea typeface="微软雅黑" pitchFamily="34" charset="-122"/>
              </a:rPr>
              <a:t>结构：只在一端操作的线性表</a:t>
            </a:r>
          </a:p>
          <a:p>
            <a:pPr fontAlgn="auto">
              <a:lnSpc>
                <a:spcPct val="150000"/>
              </a:lnSpc>
              <a:spcBef>
                <a:spcPct val="20000"/>
              </a:spcBef>
              <a:spcAft>
                <a:spcPts val="0"/>
              </a:spcAft>
              <a:buFont typeface="Wingdings" pitchFamily="2" charset="2"/>
              <a:buChar char="l"/>
              <a:defRPr/>
            </a:pPr>
            <a:r>
              <a:rPr lang="zh-CN" altLang="en-US" sz="2300" dirty="0">
                <a:solidFill>
                  <a:schemeClr val="accent1"/>
                </a:solidFill>
                <a:latin typeface="微软雅黑" pitchFamily="34" charset="-122"/>
                <a:ea typeface="微软雅黑" pitchFamily="34" charset="-122"/>
              </a:rPr>
              <a:t>数组实现：元素 </a:t>
            </a:r>
            <a:r>
              <a:rPr lang="en-US" altLang="zh-CN" sz="2300" dirty="0">
                <a:solidFill>
                  <a:schemeClr val="accent1"/>
                </a:solidFill>
                <a:latin typeface="微软雅黑" pitchFamily="34" charset="-122"/>
                <a:ea typeface="微软雅黑" pitchFamily="34" charset="-122"/>
              </a:rPr>
              <a:t>stack[</a:t>
            </a:r>
            <a:r>
              <a:rPr lang="en-US" altLang="zh-CN" sz="2300" dirty="0" err="1">
                <a:solidFill>
                  <a:schemeClr val="accent1"/>
                </a:solidFill>
                <a:latin typeface="微软雅黑" pitchFamily="34" charset="-122"/>
                <a:ea typeface="微软雅黑" pitchFamily="34" charset="-122"/>
              </a:rPr>
              <a:t>maxn</a:t>
            </a:r>
            <a:r>
              <a:rPr lang="en-US" altLang="zh-CN" sz="2300" dirty="0">
                <a:solidFill>
                  <a:schemeClr val="accent1"/>
                </a:solidFill>
                <a:latin typeface="微软雅黑" pitchFamily="34" charset="-122"/>
                <a:ea typeface="微软雅黑" pitchFamily="34" charset="-122"/>
              </a:rPr>
              <a:t>]; </a:t>
            </a:r>
          </a:p>
          <a:p>
            <a:pPr lvl="3" fontAlgn="auto">
              <a:lnSpc>
                <a:spcPct val="150000"/>
              </a:lnSpc>
              <a:spcBef>
                <a:spcPct val="20000"/>
              </a:spcBef>
              <a:spcAft>
                <a:spcPts val="0"/>
              </a:spcAft>
              <a:defRPr/>
            </a:pPr>
            <a:r>
              <a:rPr lang="en-US" altLang="zh-CN" sz="2300" dirty="0">
                <a:solidFill>
                  <a:schemeClr val="accent1"/>
                </a:solidFill>
                <a:latin typeface="微软雅黑" pitchFamily="34" charset="-122"/>
                <a:ea typeface="微软雅黑" pitchFamily="34" charset="-122"/>
              </a:rPr>
              <a:t>    </a:t>
            </a:r>
            <a:r>
              <a:rPr lang="zh-CN" altLang="en-US" sz="2300" dirty="0">
                <a:solidFill>
                  <a:schemeClr val="accent1"/>
                </a:solidFill>
                <a:latin typeface="微软雅黑" pitchFamily="34" charset="-122"/>
                <a:ea typeface="微软雅黑" pitchFamily="34" charset="-122"/>
              </a:rPr>
              <a:t>栈顶指针</a:t>
            </a:r>
            <a:r>
              <a:rPr lang="en-US" altLang="zh-CN" sz="2300" dirty="0">
                <a:solidFill>
                  <a:schemeClr val="accent1"/>
                </a:solidFill>
                <a:latin typeface="微软雅黑" pitchFamily="34" charset="-122"/>
                <a:ea typeface="微软雅黑" pitchFamily="34" charset="-122"/>
              </a:rPr>
              <a:t> top;</a:t>
            </a: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入栈</a:t>
            </a:r>
            <a:r>
              <a:rPr lang="en-US" altLang="zh-CN" sz="2100" dirty="0">
                <a:solidFill>
                  <a:schemeClr val="accent1"/>
                </a:solidFill>
                <a:latin typeface="微软雅黑" pitchFamily="34" charset="-122"/>
                <a:ea typeface="微软雅黑" pitchFamily="34" charset="-122"/>
              </a:rPr>
              <a:t>(push)</a:t>
            </a:r>
            <a:r>
              <a:rPr lang="zh-CN" altLang="en-US" sz="2100" dirty="0">
                <a:solidFill>
                  <a:schemeClr val="accent1"/>
                </a:solidFill>
                <a:latin typeface="微软雅黑" pitchFamily="34" charset="-122"/>
                <a:ea typeface="微软雅黑" pitchFamily="34" charset="-122"/>
              </a:rPr>
              <a:t>：</a:t>
            </a:r>
            <a:r>
              <a:rPr lang="en-US" altLang="zh-CN" sz="2100" dirty="0">
                <a:solidFill>
                  <a:schemeClr val="accent1"/>
                </a:solidFill>
                <a:latin typeface="微软雅黑" pitchFamily="34" charset="-122"/>
                <a:ea typeface="微软雅黑" pitchFamily="34" charset="-122"/>
              </a:rPr>
              <a:t>stack[top++] = element;</a:t>
            </a:r>
            <a:endParaRPr lang="en-US" altLang="zh-CN" sz="2100" b="1" dirty="0">
              <a:solidFill>
                <a:schemeClr val="accent1"/>
              </a:solidFill>
              <a:latin typeface="微软雅黑" pitchFamily="34" charset="-122"/>
              <a:ea typeface="微软雅黑" pitchFamily="34" charset="-122"/>
            </a:endParaRP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出栈</a:t>
            </a:r>
            <a:r>
              <a:rPr lang="en-US" altLang="zh-CN" sz="2100" dirty="0">
                <a:solidFill>
                  <a:schemeClr val="accent1"/>
                </a:solidFill>
                <a:latin typeface="微软雅黑" pitchFamily="34" charset="-122"/>
                <a:ea typeface="微软雅黑" pitchFamily="34" charset="-122"/>
              </a:rPr>
              <a:t>(pop)</a:t>
            </a:r>
            <a:r>
              <a:rPr lang="zh-CN" altLang="en-US" sz="2100" dirty="0">
                <a:solidFill>
                  <a:schemeClr val="accent1"/>
                </a:solidFill>
                <a:latin typeface="微软雅黑" pitchFamily="34" charset="-122"/>
                <a:ea typeface="微软雅黑" pitchFamily="34" charset="-122"/>
              </a:rPr>
              <a:t>：</a:t>
            </a:r>
            <a:r>
              <a:rPr lang="en-US" altLang="zh-CN" sz="2100" dirty="0">
                <a:solidFill>
                  <a:schemeClr val="accent1"/>
                </a:solidFill>
                <a:latin typeface="微软雅黑" pitchFamily="34" charset="-122"/>
                <a:ea typeface="微软雅黑" pitchFamily="34" charset="-122"/>
              </a:rPr>
              <a:t>element = stack[--top];</a:t>
            </a:r>
            <a:endParaRPr lang="en-US" altLang="zh-CN" sz="2100" b="1" dirty="0">
              <a:solidFill>
                <a:schemeClr val="accent1"/>
              </a:solidFill>
              <a:latin typeface="微软雅黑" pitchFamily="34" charset="-122"/>
              <a:ea typeface="微软雅黑" pitchFamily="34" charset="-122"/>
            </a:endParaRPr>
          </a:p>
          <a:p>
            <a:pPr lvl="1" fontAlgn="auto">
              <a:lnSpc>
                <a:spcPct val="15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空栈条件：</a:t>
            </a:r>
            <a:r>
              <a:rPr lang="en-US" altLang="zh-CN" sz="2100" dirty="0">
                <a:solidFill>
                  <a:schemeClr val="accent1"/>
                </a:solidFill>
                <a:latin typeface="微软雅黑" pitchFamily="34" charset="-122"/>
                <a:ea typeface="微软雅黑" pitchFamily="34" charset="-122"/>
              </a:rPr>
              <a:t>top == 0</a:t>
            </a: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栈 </a:t>
            </a:r>
            <a:r>
              <a:rPr lang="en-US" altLang="zh-CN" sz="4400" dirty="0">
                <a:latin typeface="微软雅黑" pitchFamily="34" charset="-122"/>
                <a:ea typeface="微软雅黑" pitchFamily="34" charset="-122"/>
                <a:cs typeface="+mj-cs"/>
              </a:rPr>
              <a:t>(Stack)</a:t>
            </a:r>
            <a:endParaRPr lang="zh-CN" altLang="en-US" sz="4400" dirty="0">
              <a:latin typeface="微软雅黑" pitchFamily="34" charset="-122"/>
              <a:ea typeface="微软雅黑" pitchFamily="34" charset="-122"/>
              <a:cs typeface="+mj-cs"/>
            </a:endParaRPr>
          </a:p>
        </p:txBody>
      </p:sp>
      <p:grpSp>
        <p:nvGrpSpPr>
          <p:cNvPr id="10245" name="组合 39"/>
          <p:cNvGrpSpPr>
            <a:grpSpLocks/>
          </p:cNvGrpSpPr>
          <p:nvPr/>
        </p:nvGrpSpPr>
        <p:grpSpPr bwMode="auto">
          <a:xfrm>
            <a:off x="5500688" y="2071688"/>
            <a:ext cx="3286125" cy="3487737"/>
            <a:chOff x="5857884" y="1357298"/>
            <a:chExt cx="3286116" cy="3487954"/>
          </a:xfrm>
        </p:grpSpPr>
        <p:sp>
          <p:nvSpPr>
            <p:cNvPr id="37" name="下箭头 36"/>
            <p:cNvSpPr/>
            <p:nvPr/>
          </p:nvSpPr>
          <p:spPr>
            <a:xfrm rot="16200000">
              <a:off x="6429371" y="2571822"/>
              <a:ext cx="357210" cy="357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48" name="组合 38"/>
            <p:cNvGrpSpPr>
              <a:grpSpLocks/>
            </p:cNvGrpSpPr>
            <p:nvPr/>
          </p:nvGrpSpPr>
          <p:grpSpPr bwMode="auto">
            <a:xfrm>
              <a:off x="5857884" y="1357298"/>
              <a:ext cx="3286116" cy="3487954"/>
              <a:chOff x="5857884" y="1357298"/>
              <a:chExt cx="3286116" cy="3487954"/>
            </a:xfrm>
          </p:grpSpPr>
          <p:grpSp>
            <p:nvGrpSpPr>
              <p:cNvPr id="10249" name="组合 35"/>
              <p:cNvGrpSpPr>
                <a:grpSpLocks/>
              </p:cNvGrpSpPr>
              <p:nvPr/>
            </p:nvGrpSpPr>
            <p:grpSpPr bwMode="auto">
              <a:xfrm>
                <a:off x="5857884" y="1357298"/>
                <a:ext cx="3286116" cy="3487954"/>
                <a:chOff x="5857884" y="2973178"/>
                <a:chExt cx="3286116" cy="3487954"/>
              </a:xfrm>
            </p:grpSpPr>
            <p:graphicFrame>
              <p:nvGraphicFramePr>
                <p:cNvPr id="17" name="图示 16"/>
                <p:cNvGraphicFramePr/>
                <p:nvPr/>
              </p:nvGraphicFramePr>
              <p:xfrm>
                <a:off x="6858016" y="3857628"/>
                <a:ext cx="1357322" cy="26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下箭头 27"/>
                <p:cNvSpPr/>
                <p:nvPr/>
              </p:nvSpPr>
              <p:spPr>
                <a:xfrm>
                  <a:off x="6786568" y="3500261"/>
                  <a:ext cx="357187" cy="642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53" name="组合 28"/>
                <p:cNvGrpSpPr>
                  <a:grpSpLocks/>
                </p:cNvGrpSpPr>
                <p:nvPr/>
              </p:nvGrpSpPr>
              <p:grpSpPr bwMode="auto">
                <a:xfrm>
                  <a:off x="5857884" y="2973178"/>
                  <a:ext cx="1357322" cy="455822"/>
                  <a:chOff x="0" y="742193"/>
                  <a:chExt cx="1357322" cy="455822"/>
                </a:xfrm>
              </p:grpSpPr>
              <p:sp>
                <p:nvSpPr>
                  <p:cNvPr id="30" name="圆角矩形 29"/>
                  <p:cNvSpPr/>
                  <p:nvPr/>
                </p:nvSpPr>
                <p:spPr>
                  <a:xfrm>
                    <a:off x="0" y="742193"/>
                    <a:ext cx="1357308" cy="455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dirty="0"/>
                      <a:t>Push</a:t>
                    </a:r>
                    <a:endParaRPr lang="zh-CN" altLang="en-US" dirty="0"/>
                  </a:p>
                </p:txBody>
              </p:sp>
              <p:sp>
                <p:nvSpPr>
                  <p:cNvPr id="31" name="圆角矩形 4"/>
                  <p:cNvSpPr/>
                  <p:nvPr/>
                </p:nvSpPr>
                <p:spPr>
                  <a:xfrm>
                    <a:off x="22225" y="764419"/>
                    <a:ext cx="1312858" cy="411187"/>
                  </a:xfrm>
                  <a:prstGeom prst="rect">
                    <a:avLst/>
                  </a:prstGeom>
                </p:spPr>
                <p:style>
                  <a:lnRef idx="0">
                    <a:scrgbClr r="0" g="0" b="0"/>
                  </a:lnRef>
                  <a:fillRef idx="0">
                    <a:scrgbClr r="0" g="0" b="0"/>
                  </a:fillRef>
                  <a:effectRef idx="0">
                    <a:scrgbClr r="0" g="0" b="0"/>
                  </a:effectRef>
                  <a:fontRef idx="minor">
                    <a:schemeClr val="lt1"/>
                  </a:fontRef>
                </p:style>
                <p:txBody>
                  <a:bodyPr lIns="72390" tIns="72390" rIns="72390" bIns="72390" spcCol="1270" anchor="ctr"/>
                  <a:lstStyle/>
                  <a:p>
                    <a:pPr defTabSz="844550" fontAlgn="auto">
                      <a:lnSpc>
                        <a:spcPct val="90000"/>
                      </a:lnSpc>
                      <a:spcAft>
                        <a:spcPct val="35000"/>
                      </a:spcAft>
                      <a:defRPr/>
                    </a:pPr>
                    <a:endParaRPr lang="zh-CN" altLang="en-US" sz="1900" dirty="0"/>
                  </a:p>
                </p:txBody>
              </p:sp>
            </p:grpSp>
            <p:sp>
              <p:nvSpPr>
                <p:cNvPr id="32" name="下箭头 31"/>
                <p:cNvSpPr/>
                <p:nvPr/>
              </p:nvSpPr>
              <p:spPr>
                <a:xfrm rot="10800000">
                  <a:off x="7858129" y="3500261"/>
                  <a:ext cx="357186" cy="642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0255" name="组合 32"/>
                <p:cNvGrpSpPr>
                  <a:grpSpLocks/>
                </p:cNvGrpSpPr>
                <p:nvPr/>
              </p:nvGrpSpPr>
              <p:grpSpPr bwMode="auto">
                <a:xfrm>
                  <a:off x="7786678" y="2973178"/>
                  <a:ext cx="1357322" cy="455822"/>
                  <a:chOff x="0" y="742193"/>
                  <a:chExt cx="1357322" cy="455822"/>
                </a:xfrm>
              </p:grpSpPr>
              <p:sp>
                <p:nvSpPr>
                  <p:cNvPr id="34" name="圆角矩形 33"/>
                  <p:cNvSpPr/>
                  <p:nvPr/>
                </p:nvSpPr>
                <p:spPr>
                  <a:xfrm>
                    <a:off x="13" y="742193"/>
                    <a:ext cx="1357309" cy="455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dirty="0"/>
                      <a:t>Pop</a:t>
                    </a:r>
                    <a:endParaRPr lang="zh-CN" altLang="en-US" dirty="0"/>
                  </a:p>
                </p:txBody>
              </p:sp>
              <p:sp>
                <p:nvSpPr>
                  <p:cNvPr id="35" name="圆角矩形 4"/>
                  <p:cNvSpPr/>
                  <p:nvPr/>
                </p:nvSpPr>
                <p:spPr>
                  <a:xfrm>
                    <a:off x="22238" y="764419"/>
                    <a:ext cx="1312859" cy="411187"/>
                  </a:xfrm>
                  <a:prstGeom prst="rect">
                    <a:avLst/>
                  </a:prstGeom>
                </p:spPr>
                <p:style>
                  <a:lnRef idx="0">
                    <a:scrgbClr r="0" g="0" b="0"/>
                  </a:lnRef>
                  <a:fillRef idx="0">
                    <a:scrgbClr r="0" g="0" b="0"/>
                  </a:fillRef>
                  <a:effectRef idx="0">
                    <a:scrgbClr r="0" g="0" b="0"/>
                  </a:effectRef>
                  <a:fontRef idx="minor">
                    <a:schemeClr val="lt1"/>
                  </a:fontRef>
                </p:style>
                <p:txBody>
                  <a:bodyPr lIns="72390" tIns="72390" rIns="72390" bIns="72390" spcCol="1270" anchor="ctr"/>
                  <a:lstStyle/>
                  <a:p>
                    <a:pPr defTabSz="844550" fontAlgn="auto">
                      <a:lnSpc>
                        <a:spcPct val="90000"/>
                      </a:lnSpc>
                      <a:spcAft>
                        <a:spcPct val="35000"/>
                      </a:spcAft>
                      <a:defRPr/>
                    </a:pPr>
                    <a:endParaRPr lang="zh-CN" altLang="en-US" sz="1900" dirty="0"/>
                  </a:p>
                </p:txBody>
              </p:sp>
            </p:grpSp>
          </p:grpSp>
          <p:sp>
            <p:nvSpPr>
              <p:cNvPr id="10250" name="TextBox 37"/>
              <p:cNvSpPr txBox="1">
                <a:spLocks noChangeArrowheads="1"/>
              </p:cNvSpPr>
              <p:nvPr/>
            </p:nvSpPr>
            <p:spPr bwMode="auto">
              <a:xfrm>
                <a:off x="5857884" y="2528824"/>
                <a:ext cx="64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chemeClr val="accent1"/>
                    </a:solidFill>
                    <a:latin typeface="微软雅黑" panose="020B0503020204020204" pitchFamily="34" charset="-122"/>
                    <a:ea typeface="微软雅黑" panose="020B0503020204020204" pitchFamily="34" charset="-122"/>
                  </a:rPr>
                  <a:t>top</a:t>
                </a:r>
                <a:endParaRPr lang="zh-CN" altLang="en-US" sz="2000" b="1">
                  <a:solidFill>
                    <a:schemeClr val="accent1"/>
                  </a:solidFill>
                  <a:latin typeface="微软雅黑" panose="020B0503020204020204" pitchFamily="34" charset="-122"/>
                  <a:ea typeface="微软雅黑" panose="020B0503020204020204" pitchFamily="34" charset="-122"/>
                </a:endParaRPr>
              </a:p>
            </p:txBody>
          </p:sp>
        </p:grpSp>
      </p:grpSp>
      <p:pic>
        <p:nvPicPr>
          <p:cNvPr id="10246" name="Picture 2" descr="C:\Users\LiaoHongshu\Desktop\Desktop\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27384"/>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线段树——代码实现(更新）</a:t>
            </a:r>
            <a:endParaRPr lang="zh-CN" altLang="en-US" dirty="0" smtClean="0"/>
          </a:p>
        </p:txBody>
      </p:sp>
      <p:sp>
        <p:nvSpPr>
          <p:cNvPr id="16387" name="Rectangle 3"/>
          <p:cNvSpPr>
            <a:spLocks noGrp="1" noChangeArrowheads="1"/>
          </p:cNvSpPr>
          <p:nvPr>
            <p:ph type="body" idx="4294967295"/>
          </p:nvPr>
        </p:nvSpPr>
        <p:spPr>
          <a:xfrm>
            <a:off x="519113" y="908050"/>
            <a:ext cx="8229600" cy="5113338"/>
          </a:xfrm>
        </p:spPr>
        <p:txBody>
          <a:bodyPr/>
          <a:lstStyle/>
          <a:p>
            <a:pPr>
              <a:lnSpc>
                <a:spcPct val="80000"/>
              </a:lnSpc>
            </a:pPr>
            <a:r>
              <a:rPr lang="zh-CN" altLang="en-US" sz="2800" b="1" smtClean="0">
                <a:ea typeface="楷体" panose="02010609060101010101" pitchFamily="49" charset="-122"/>
              </a:rPr>
              <a:t>更新某个点的数值，并维护相关点的信息</a:t>
            </a:r>
            <a:endParaRPr lang="zh-CN" altLang="en-US" sz="2400" b="1" smtClean="0">
              <a:ea typeface="楷体" panose="02010609060101010101" pitchFamily="49" charset="-122"/>
            </a:endParaRPr>
          </a:p>
          <a:p>
            <a:pPr>
              <a:lnSpc>
                <a:spcPct val="80000"/>
              </a:lnSpc>
              <a:buFontTx/>
              <a:buNone/>
            </a:pPr>
            <a:r>
              <a:rPr lang="en-US" altLang="zh-CN" sz="2800" smtClean="0">
                <a:ea typeface="楷体" panose="02010609060101010101" pitchFamily="49" charset="-122"/>
                <a:sym typeface="Arial" panose="020B0604020202020204" pitchFamily="34" charset="0"/>
              </a:rPr>
              <a:t>void upd(int x, int pos, int val) {</a:t>
            </a:r>
          </a:p>
          <a:p>
            <a:pPr>
              <a:lnSpc>
                <a:spcPct val="80000"/>
              </a:lnSpc>
              <a:buFontTx/>
              <a:buNone/>
            </a:pPr>
            <a:r>
              <a:rPr lang="en-US" altLang="zh-CN" sz="2800" smtClean="0">
                <a:ea typeface="楷体" panose="02010609060101010101" pitchFamily="49" charset="-122"/>
                <a:sym typeface="Arial" panose="020B0604020202020204" pitchFamily="34" charset="0"/>
              </a:rPr>
              <a:t>    if(rt[x].left == rt[x].right) {</a:t>
            </a:r>
          </a:p>
          <a:p>
            <a:pPr>
              <a:lnSpc>
                <a:spcPct val="80000"/>
              </a:lnSpc>
              <a:buFontTx/>
              <a:buNone/>
            </a:pPr>
            <a:r>
              <a:rPr lang="en-US" altLang="zh-CN" sz="2800" smtClean="0">
                <a:ea typeface="楷体" panose="02010609060101010101" pitchFamily="49" charset="-122"/>
                <a:sym typeface="Arial" panose="020B0604020202020204" pitchFamily="34" charset="0"/>
              </a:rPr>
              <a:t>        rt[x].sum = val;</a:t>
            </a:r>
          </a:p>
          <a:p>
            <a:pPr>
              <a:lnSpc>
                <a:spcPct val="80000"/>
              </a:lnSpc>
              <a:buFontTx/>
              <a:buNone/>
            </a:pPr>
            <a:r>
              <a:rPr lang="en-US" altLang="zh-CN" sz="2800" smtClean="0">
                <a:ea typeface="楷体" panose="02010609060101010101" pitchFamily="49" charset="-122"/>
                <a:sym typeface="Arial" panose="020B0604020202020204" pitchFamily="34" charset="0"/>
              </a:rPr>
              <a:t>        return;</a:t>
            </a:r>
          </a:p>
          <a:p>
            <a:pPr>
              <a:lnSpc>
                <a:spcPct val="80000"/>
              </a:lnSpc>
              <a:buFontTx/>
              <a:buNone/>
            </a:pPr>
            <a:r>
              <a:rPr lang="en-US" altLang="zh-CN" sz="2800" smtClean="0">
                <a:ea typeface="楷体" panose="02010609060101010101" pitchFamily="49" charset="-122"/>
                <a:sym typeface="Arial" panose="020B0604020202020204" pitchFamily="34" charset="0"/>
              </a:rPr>
              <a:t>    }</a:t>
            </a:r>
          </a:p>
          <a:p>
            <a:pPr>
              <a:lnSpc>
                <a:spcPct val="80000"/>
              </a:lnSpc>
              <a:buFontTx/>
              <a:buNone/>
            </a:pPr>
            <a:r>
              <a:rPr lang="en-US" altLang="zh-CN" sz="2800" smtClean="0">
                <a:ea typeface="楷体" panose="02010609060101010101" pitchFamily="49" charset="-122"/>
                <a:sym typeface="Arial" panose="020B0604020202020204" pitchFamily="34" charset="0"/>
              </a:rPr>
              <a:t>    int mid = rt[x].left + rt[x].right &gt;&gt; 1;</a:t>
            </a:r>
          </a:p>
          <a:p>
            <a:pPr>
              <a:lnSpc>
                <a:spcPct val="80000"/>
              </a:lnSpc>
              <a:buFontTx/>
              <a:buNone/>
            </a:pPr>
            <a:r>
              <a:rPr lang="en-US" altLang="zh-CN" sz="2800" smtClean="0">
                <a:ea typeface="楷体" panose="02010609060101010101" pitchFamily="49" charset="-122"/>
                <a:sym typeface="Arial" panose="020B0604020202020204" pitchFamily="34" charset="0"/>
              </a:rPr>
              <a:t>    if(pos &lt;= mid) upd(tl(x), pos, val);</a:t>
            </a:r>
          </a:p>
          <a:p>
            <a:pPr>
              <a:lnSpc>
                <a:spcPct val="80000"/>
              </a:lnSpc>
              <a:buFontTx/>
              <a:buNone/>
            </a:pPr>
            <a:r>
              <a:rPr lang="en-US" altLang="zh-CN" sz="2800" smtClean="0">
                <a:ea typeface="楷体" panose="02010609060101010101" pitchFamily="49" charset="-122"/>
                <a:sym typeface="Arial" panose="020B0604020202020204" pitchFamily="34" charset="0"/>
              </a:rPr>
              <a:t>    else upd(tr(x), pos, val);</a:t>
            </a:r>
          </a:p>
          <a:p>
            <a:pPr>
              <a:lnSpc>
                <a:spcPct val="80000"/>
              </a:lnSpc>
              <a:buFontTx/>
              <a:buNone/>
            </a:pPr>
            <a:r>
              <a:rPr lang="en-US" altLang="zh-CN" sz="2800" smtClean="0">
                <a:ea typeface="楷体" panose="02010609060101010101" pitchFamily="49" charset="-122"/>
                <a:sym typeface="Arial" panose="020B0604020202020204" pitchFamily="34" charset="0"/>
              </a:rPr>
              <a:t>    rt[x].sum = rt[tl(x)].sum + rt[tr(x)].sum;</a:t>
            </a:r>
          </a:p>
          <a:p>
            <a:pPr>
              <a:lnSpc>
                <a:spcPct val="80000"/>
              </a:lnSpc>
              <a:buFontTx/>
              <a:buNone/>
            </a:pPr>
            <a:r>
              <a:rPr lang="en-US" altLang="zh-CN" sz="2800" smtClean="0">
                <a:ea typeface="楷体" panose="02010609060101010101" pitchFamily="49" charset="-122"/>
                <a:sym typeface="Arial" panose="020B0604020202020204" pitchFamily="34" charset="0"/>
              </a:rPr>
              <a:t>}</a:t>
            </a:r>
          </a:p>
          <a:p>
            <a:pPr>
              <a:lnSpc>
                <a:spcPct val="80000"/>
              </a:lnSpc>
              <a:buFontTx/>
              <a:buNone/>
            </a:pPr>
            <a:r>
              <a:rPr lang="zh-CN" altLang="en-US" sz="2800" b="1" smtClean="0">
                <a:ea typeface="楷体" panose="02010609060101010101" pitchFamily="49" charset="-122"/>
                <a:sym typeface="Arial" panose="020B0604020202020204" pitchFamily="34" charset="0"/>
              </a:rPr>
              <a:t>若更新a[k]的值为val，调用upd(1,k,val)即可</a:t>
            </a:r>
          </a:p>
        </p:txBody>
      </p:sp>
    </p:spTree>
    <p:extLst>
      <p:ext uri="{BB962C8B-B14F-4D97-AF65-F5344CB8AC3E}">
        <p14:creationId xmlns:p14="http://schemas.microsoft.com/office/powerpoint/2010/main" val="4245439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线段树——代码实现(查询）</a:t>
            </a:r>
            <a:endParaRPr lang="zh-CN" altLang="en-US" smtClean="0"/>
          </a:p>
        </p:txBody>
      </p:sp>
      <p:sp>
        <p:nvSpPr>
          <p:cNvPr id="17411" name="Rectangle 3"/>
          <p:cNvSpPr>
            <a:spLocks noGrp="1" noChangeArrowheads="1"/>
          </p:cNvSpPr>
          <p:nvPr>
            <p:ph type="body" idx="4294967295"/>
          </p:nvPr>
        </p:nvSpPr>
        <p:spPr>
          <a:xfrm>
            <a:off x="180975" y="1350963"/>
            <a:ext cx="8928100" cy="4957762"/>
          </a:xfrm>
        </p:spPr>
        <p:txBody>
          <a:bodyPr/>
          <a:lstStyle/>
          <a:p>
            <a:pPr>
              <a:lnSpc>
                <a:spcPct val="80000"/>
              </a:lnSpc>
            </a:pPr>
            <a:r>
              <a:rPr lang="zh-CN" altLang="en-US" b="1" smtClean="0">
                <a:ea typeface="楷体" panose="02010609060101010101" pitchFamily="49" charset="-122"/>
              </a:rPr>
              <a:t>查询某区间内元素的和</a:t>
            </a:r>
            <a:endParaRPr lang="zh-CN" altLang="en-US" sz="2800" b="1" smtClean="0">
              <a:ea typeface="楷体" panose="02010609060101010101" pitchFamily="49" charset="-122"/>
            </a:endParaRPr>
          </a:p>
          <a:p>
            <a:pPr>
              <a:lnSpc>
                <a:spcPct val="80000"/>
              </a:lnSpc>
              <a:buFontTx/>
              <a:buNone/>
            </a:pPr>
            <a:r>
              <a:rPr lang="en-US" altLang="zh-CN" sz="1600" b="1" smtClean="0">
                <a:latin typeface="Courier New" panose="02070309020205020404" pitchFamily="49" charset="0"/>
              </a:rPr>
              <a:t>int qury(int x, int L, int R) {</a:t>
            </a:r>
          </a:p>
          <a:p>
            <a:pPr>
              <a:lnSpc>
                <a:spcPct val="80000"/>
              </a:lnSpc>
              <a:buFontTx/>
              <a:buNone/>
            </a:pPr>
            <a:r>
              <a:rPr lang="en-US" altLang="zh-CN" sz="1600" b="1" smtClean="0">
                <a:latin typeface="Courier New" panose="02070309020205020404" pitchFamily="49" charset="0"/>
              </a:rPr>
              <a:t>    if(L == rt[x].left &amp;&amp; R == rt[x].right) {</a:t>
            </a:r>
          </a:p>
          <a:p>
            <a:pPr>
              <a:lnSpc>
                <a:spcPct val="80000"/>
              </a:lnSpc>
              <a:buFontTx/>
              <a:buNone/>
            </a:pPr>
            <a:r>
              <a:rPr lang="en-US" altLang="zh-CN" sz="1600" b="1" smtClean="0">
                <a:latin typeface="Courier New" panose="02070309020205020404" pitchFamily="49" charset="0"/>
              </a:rPr>
              <a:t>        return rt[x].sum;</a:t>
            </a:r>
          </a:p>
          <a:p>
            <a:pPr>
              <a:lnSpc>
                <a:spcPct val="80000"/>
              </a:lnSpc>
              <a:buFontTx/>
              <a:buNone/>
            </a:pPr>
            <a:r>
              <a:rPr lang="en-US" altLang="zh-CN" sz="1600" b="1" smtClean="0">
                <a:latin typeface="Courier New" panose="02070309020205020404" pitchFamily="49" charset="0"/>
              </a:rPr>
              <a:t>    }</a:t>
            </a:r>
          </a:p>
          <a:p>
            <a:pPr>
              <a:lnSpc>
                <a:spcPct val="80000"/>
              </a:lnSpc>
              <a:buFontTx/>
              <a:buNone/>
            </a:pPr>
            <a:r>
              <a:rPr lang="en-US" altLang="zh-CN" sz="1600" b="1" smtClean="0">
                <a:latin typeface="Courier New" panose="02070309020205020404" pitchFamily="49" charset="0"/>
              </a:rPr>
              <a:t>    int mid = rt[x].left + rt[x].right &gt;&gt; 1;</a:t>
            </a:r>
          </a:p>
          <a:p>
            <a:pPr>
              <a:lnSpc>
                <a:spcPct val="80000"/>
              </a:lnSpc>
              <a:buFontTx/>
              <a:buNone/>
            </a:pPr>
            <a:r>
              <a:rPr lang="en-US" altLang="zh-CN" sz="1600" b="1" smtClean="0">
                <a:latin typeface="Courier New" panose="02070309020205020404" pitchFamily="49" charset="0"/>
              </a:rPr>
              <a:t>    if(R &lt;= mid) return qury(tl(x), L, R);</a:t>
            </a:r>
          </a:p>
          <a:p>
            <a:pPr>
              <a:lnSpc>
                <a:spcPct val="80000"/>
              </a:lnSpc>
              <a:buFontTx/>
              <a:buNone/>
            </a:pPr>
            <a:r>
              <a:rPr lang="en-US" altLang="zh-CN" sz="1600" b="1" smtClean="0">
                <a:latin typeface="Courier New" panose="02070309020205020404" pitchFamily="49" charset="0"/>
              </a:rPr>
              <a:t>    else if(L &gt; mid) return qury(tr(x), L, R);</a:t>
            </a:r>
          </a:p>
          <a:p>
            <a:pPr>
              <a:lnSpc>
                <a:spcPct val="80000"/>
              </a:lnSpc>
              <a:buFontTx/>
              <a:buNone/>
            </a:pPr>
            <a:r>
              <a:rPr lang="en-US" altLang="zh-CN" sz="1600" b="1" smtClean="0">
                <a:latin typeface="Courier New" panose="02070309020205020404" pitchFamily="49" charset="0"/>
              </a:rPr>
              <a:t>    else return qury(tl(x), L, mid) + qury(tr(x), mid + 1, R);</a:t>
            </a:r>
          </a:p>
          <a:p>
            <a:pPr>
              <a:lnSpc>
                <a:spcPct val="80000"/>
              </a:lnSpc>
              <a:buFontTx/>
              <a:buNone/>
            </a:pPr>
            <a:r>
              <a:rPr lang="en-US" altLang="zh-CN" sz="1600" b="1" smtClean="0">
                <a:latin typeface="Courier New" panose="02070309020205020404" pitchFamily="49" charset="0"/>
              </a:rPr>
              <a:t>}</a:t>
            </a:r>
          </a:p>
          <a:p>
            <a:pPr>
              <a:lnSpc>
                <a:spcPct val="80000"/>
              </a:lnSpc>
              <a:buFontTx/>
              <a:buNone/>
            </a:pPr>
            <a:r>
              <a:rPr lang="zh-CN" altLang="en-US" b="1" smtClean="0">
                <a:ea typeface="楷体" panose="02010609060101010101" pitchFamily="49" charset="-122"/>
                <a:sym typeface="Arial" panose="020B0604020202020204" pitchFamily="34" charset="0"/>
              </a:rPr>
              <a:t>调用</a:t>
            </a:r>
            <a:r>
              <a:rPr lang="zh-CN" altLang="en-US" sz="2800" b="1" smtClean="0">
                <a:sym typeface="Arial" panose="020B0604020202020204" pitchFamily="34" charset="0"/>
              </a:rPr>
              <a:t>qury(1,l,r)</a:t>
            </a:r>
            <a:r>
              <a:rPr lang="zh-CN" altLang="en-US" b="1" smtClean="0">
                <a:ea typeface="楷体" panose="02010609060101010101" pitchFamily="49" charset="-122"/>
                <a:sym typeface="Arial" panose="020B0604020202020204" pitchFamily="34" charset="0"/>
              </a:rPr>
              <a:t>即可查询</a:t>
            </a:r>
            <a:r>
              <a:rPr lang="zh-CN" altLang="en-US" sz="2800" b="1" smtClean="0">
                <a:ea typeface="楷体" panose="02010609060101010101" pitchFamily="49" charset="-122"/>
                <a:sym typeface="Arial" panose="020B0604020202020204" pitchFamily="34" charset="0"/>
              </a:rPr>
              <a:t>[l,r]</a:t>
            </a:r>
            <a:r>
              <a:rPr lang="zh-CN" altLang="en-US" b="1" smtClean="0">
                <a:ea typeface="楷体" panose="02010609060101010101" pitchFamily="49" charset="-122"/>
                <a:sym typeface="Arial" panose="020B0604020202020204" pitchFamily="34" charset="0"/>
              </a:rPr>
              <a:t>区间内元素的总和</a:t>
            </a:r>
          </a:p>
        </p:txBody>
      </p:sp>
    </p:spTree>
    <p:extLst>
      <p:ext uri="{BB962C8B-B14F-4D97-AF65-F5344CB8AC3E}">
        <p14:creationId xmlns:p14="http://schemas.microsoft.com/office/powerpoint/2010/main" val="53468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线段树——时间复杂度</a:t>
            </a:r>
          </a:p>
        </p:txBody>
      </p:sp>
      <p:sp>
        <p:nvSpPr>
          <p:cNvPr id="18435" name="Rectangle 3"/>
          <p:cNvSpPr>
            <a:spLocks noGrp="1" noChangeArrowheads="1"/>
          </p:cNvSpPr>
          <p:nvPr>
            <p:ph type="body" idx="4294967295"/>
          </p:nvPr>
        </p:nvSpPr>
        <p:spPr/>
        <p:txBody>
          <a:bodyPr/>
          <a:lstStyle/>
          <a:p>
            <a:endParaRPr lang="zh-CN" altLang="en-US" smtClean="0"/>
          </a:p>
          <a:p>
            <a:r>
              <a:rPr lang="zh-CN" altLang="en-US" smtClean="0"/>
              <a:t>更新操作：由于总是一条路径从根到某个叶子，而树的深度为log</a:t>
            </a:r>
            <a:r>
              <a:rPr lang="zh-CN" altLang="en-US" baseline="-25000" smtClean="0"/>
              <a:t>2</a:t>
            </a:r>
            <a:r>
              <a:rPr lang="zh-CN" altLang="en-US" smtClean="0"/>
              <a:t>N,因而为O(log</a:t>
            </a:r>
            <a:r>
              <a:rPr lang="zh-CN" altLang="en-US" baseline="-25000" smtClean="0"/>
              <a:t>2</a:t>
            </a:r>
            <a:r>
              <a:rPr lang="zh-CN" altLang="en-US" smtClean="0"/>
              <a:t>N)</a:t>
            </a:r>
          </a:p>
          <a:p>
            <a:endParaRPr lang="zh-CN" altLang="en-US" smtClean="0"/>
          </a:p>
          <a:p>
            <a:r>
              <a:rPr lang="zh-CN" altLang="en-US" smtClean="0"/>
              <a:t>查询操作：每层被访问的节点不超过4个，因而同样为O(log</a:t>
            </a:r>
            <a:r>
              <a:rPr lang="zh-CN" altLang="en-US" baseline="-25000" smtClean="0"/>
              <a:t>2</a:t>
            </a:r>
            <a:r>
              <a:rPr lang="zh-CN" altLang="en-US" smtClean="0"/>
              <a:t>N)</a:t>
            </a:r>
          </a:p>
          <a:p>
            <a:pPr lvl="2">
              <a:buFontTx/>
              <a:buNone/>
            </a:pPr>
            <a:endParaRPr lang="zh-CN" altLang="en-US" smtClean="0"/>
          </a:p>
        </p:txBody>
      </p:sp>
    </p:spTree>
    <p:extLst>
      <p:ext uri="{BB962C8B-B14F-4D97-AF65-F5344CB8AC3E}">
        <p14:creationId xmlns:p14="http://schemas.microsoft.com/office/powerpoint/2010/main" val="171518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线段树——空间复杂度</a:t>
            </a:r>
            <a:endParaRPr lang="zh-CN" altLang="en-US" smtClean="0"/>
          </a:p>
        </p:txBody>
      </p:sp>
      <p:sp>
        <p:nvSpPr>
          <p:cNvPr id="19459" name="Rectangle 3"/>
          <p:cNvSpPr>
            <a:spLocks noGrp="1" noChangeArrowheads="1"/>
          </p:cNvSpPr>
          <p:nvPr>
            <p:ph type="body" idx="4294967295"/>
          </p:nvPr>
        </p:nvSpPr>
        <p:spPr>
          <a:xfrm>
            <a:off x="468313" y="1270000"/>
            <a:ext cx="8229600" cy="4884738"/>
          </a:xfrm>
        </p:spPr>
        <p:txBody>
          <a:bodyPr/>
          <a:lstStyle/>
          <a:p>
            <a:pPr>
              <a:lnSpc>
                <a:spcPct val="90000"/>
              </a:lnSpc>
            </a:pPr>
            <a:r>
              <a:rPr lang="zh-CN" altLang="en-US" smtClean="0"/>
              <a:t>设长度为N的数组在线段树中,编号最靠右的节点编号为F(N)</a:t>
            </a:r>
          </a:p>
          <a:p>
            <a:pPr lvl="1">
              <a:lnSpc>
                <a:spcPct val="90000"/>
              </a:lnSpc>
            </a:pPr>
            <a:r>
              <a:rPr lang="zh-CN" altLang="en-US" smtClean="0"/>
              <a:t>若N=2</a:t>
            </a:r>
            <a:r>
              <a:rPr lang="zh-CN" altLang="en-US" baseline="30000" smtClean="0"/>
              <a:t>n,</a:t>
            </a:r>
            <a:r>
              <a:rPr lang="zh-CN" altLang="en-US" smtClean="0"/>
              <a:t> F(N)=2</a:t>
            </a:r>
            <a:r>
              <a:rPr lang="zh-CN" altLang="en-US" baseline="30000" smtClean="0">
                <a:sym typeface="Arial" panose="020B0604020202020204" pitchFamily="34" charset="0"/>
              </a:rPr>
              <a:t>(n+1)</a:t>
            </a:r>
          </a:p>
          <a:p>
            <a:pPr lvl="1">
              <a:lnSpc>
                <a:spcPct val="90000"/>
              </a:lnSpc>
            </a:pPr>
            <a:r>
              <a:rPr lang="zh-CN" altLang="en-US" smtClean="0"/>
              <a:t>若N=2</a:t>
            </a:r>
            <a:r>
              <a:rPr lang="zh-CN" altLang="en-US" baseline="30000" smtClean="0">
                <a:sym typeface="Arial" panose="020B0604020202020204" pitchFamily="34" charset="0"/>
              </a:rPr>
              <a:t>(n+1)，</a:t>
            </a:r>
            <a:r>
              <a:rPr lang="zh-CN" altLang="en-US" smtClean="0"/>
              <a:t>F(N)=2</a:t>
            </a:r>
            <a:r>
              <a:rPr lang="zh-CN" altLang="en-US" baseline="30000" smtClean="0">
                <a:sym typeface="Arial" panose="020B0604020202020204" pitchFamily="34" charset="0"/>
              </a:rPr>
              <a:t>(n+2)</a:t>
            </a:r>
          </a:p>
          <a:p>
            <a:pPr>
              <a:lnSpc>
                <a:spcPct val="90000"/>
              </a:lnSpc>
            </a:pPr>
            <a:endParaRPr lang="zh-CN" altLang="en-US" smtClean="0"/>
          </a:p>
          <a:p>
            <a:pPr>
              <a:lnSpc>
                <a:spcPct val="90000"/>
              </a:lnSpc>
            </a:pPr>
            <a:r>
              <a:rPr lang="zh-CN" altLang="en-US" smtClean="0"/>
              <a:t>因而对于2</a:t>
            </a:r>
            <a:r>
              <a:rPr lang="zh-CN" altLang="en-US" baseline="30000" smtClean="0"/>
              <a:t>n</a:t>
            </a:r>
            <a:r>
              <a:rPr lang="zh-CN" altLang="en-US" smtClean="0"/>
              <a:t>&lt;=N&lt;=2</a:t>
            </a:r>
            <a:r>
              <a:rPr lang="zh-CN" altLang="en-US" baseline="30000" smtClean="0">
                <a:sym typeface="Arial" panose="020B0604020202020204" pitchFamily="34" charset="0"/>
              </a:rPr>
              <a:t>(n+1)</a:t>
            </a:r>
            <a:r>
              <a:rPr lang="zh-CN" altLang="en-US" smtClean="0"/>
              <a:t>，有</a:t>
            </a:r>
          </a:p>
          <a:p>
            <a:pPr>
              <a:lnSpc>
                <a:spcPct val="90000"/>
              </a:lnSpc>
            </a:pPr>
            <a:r>
              <a:rPr lang="zh-CN" altLang="en-US" smtClean="0"/>
              <a:t>2</a:t>
            </a:r>
            <a:r>
              <a:rPr lang="zh-CN" altLang="en-US" baseline="30000" smtClean="0">
                <a:sym typeface="Arial" panose="020B0604020202020204" pitchFamily="34" charset="0"/>
              </a:rPr>
              <a:t>(n+1)</a:t>
            </a:r>
            <a:r>
              <a:rPr lang="zh-CN" altLang="en-US" smtClean="0"/>
              <a:t>&lt;=F(N)&lt;=2</a:t>
            </a:r>
            <a:r>
              <a:rPr lang="zh-CN" altLang="en-US" baseline="30000" smtClean="0">
                <a:sym typeface="Arial" panose="020B0604020202020204" pitchFamily="34" charset="0"/>
              </a:rPr>
              <a:t>(n+2)</a:t>
            </a:r>
          </a:p>
          <a:p>
            <a:pPr>
              <a:lnSpc>
                <a:spcPct val="90000"/>
              </a:lnSpc>
            </a:pPr>
            <a:r>
              <a:rPr lang="zh-CN" altLang="en-US" smtClean="0">
                <a:solidFill>
                  <a:srgbClr val="FF0000"/>
                </a:solidFill>
              </a:rPr>
              <a:t>F(N)&lt;=4*N</a:t>
            </a:r>
          </a:p>
          <a:p>
            <a:pPr lvl="2">
              <a:lnSpc>
                <a:spcPct val="90000"/>
              </a:lnSpc>
              <a:buFontTx/>
              <a:buNone/>
            </a:pPr>
            <a:endParaRPr lang="zh-CN" altLang="en-US" smtClean="0"/>
          </a:p>
        </p:txBody>
      </p:sp>
    </p:spTree>
    <p:extLst>
      <p:ext uri="{BB962C8B-B14F-4D97-AF65-F5344CB8AC3E}">
        <p14:creationId xmlns:p14="http://schemas.microsoft.com/office/powerpoint/2010/main" val="6895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7" dur="500"/>
                                        <p:tgtEl>
                                          <p:spTgt spid="1945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10" dur="500"/>
                                        <p:tgtEl>
                                          <p:spTgt spid="19459">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5"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99392"/>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线段树——空间复杂度（II）</a:t>
            </a:r>
          </a:p>
        </p:txBody>
      </p:sp>
      <p:sp>
        <p:nvSpPr>
          <p:cNvPr id="20483" name="Rectangle 3"/>
          <p:cNvSpPr>
            <a:spLocks noGrp="1" noChangeArrowheads="1"/>
          </p:cNvSpPr>
          <p:nvPr>
            <p:ph type="body" idx="4294967295"/>
          </p:nvPr>
        </p:nvSpPr>
        <p:spPr>
          <a:xfrm>
            <a:off x="468313" y="1125538"/>
            <a:ext cx="8229600" cy="5030787"/>
          </a:xfrm>
        </p:spPr>
        <p:txBody>
          <a:bodyPr/>
          <a:lstStyle/>
          <a:p>
            <a:endParaRPr lang="zh-CN" altLang="en-US" smtClean="0"/>
          </a:p>
          <a:p>
            <a:endParaRPr lang="zh-CN" altLang="en-US" smtClean="0"/>
          </a:p>
          <a:p>
            <a:pPr lvl="2">
              <a:buFontTx/>
              <a:buNone/>
            </a:pPr>
            <a:endParaRPr lang="zh-CN" altLang="en-US" smtClean="0"/>
          </a:p>
        </p:txBody>
      </p:sp>
      <p:pic>
        <p:nvPicPr>
          <p:cNvPr id="20484" name="Picture 4" descr="SegmentTreeCou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54100"/>
            <a:ext cx="86931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406400" y="5203825"/>
            <a:ext cx="69024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（图片转自http://comzyh.tk/blog/archives/479/）</a:t>
            </a:r>
          </a:p>
          <a:p>
            <a:pPr eaLnBrk="1" hangingPunct="1"/>
            <a:r>
              <a:rPr lang="zh-CN" altLang="en-US" sz="3200" b="1">
                <a:solidFill>
                  <a:srgbClr val="FF0000"/>
                </a:solidFill>
              </a:rPr>
              <a:t>线段树空间应开为原数组长度的4倍</a:t>
            </a:r>
          </a:p>
          <a:p>
            <a:pPr eaLnBrk="1" hangingPunct="1"/>
            <a:endParaRPr lang="zh-CN" altLang="en-US"/>
          </a:p>
        </p:txBody>
      </p:sp>
    </p:spTree>
    <p:extLst>
      <p:ext uri="{BB962C8B-B14F-4D97-AF65-F5344CB8AC3E}">
        <p14:creationId xmlns:p14="http://schemas.microsoft.com/office/powerpoint/2010/main" val="623933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线段树——小结</a:t>
            </a:r>
          </a:p>
        </p:txBody>
      </p:sp>
      <p:sp>
        <p:nvSpPr>
          <p:cNvPr id="21507" name="Rectangle 3"/>
          <p:cNvSpPr>
            <a:spLocks noGrp="1" noChangeArrowheads="1"/>
          </p:cNvSpPr>
          <p:nvPr>
            <p:ph type="body" idx="4294967295"/>
          </p:nvPr>
        </p:nvSpPr>
        <p:spPr/>
        <p:txBody>
          <a:bodyPr/>
          <a:lstStyle/>
          <a:p>
            <a:r>
              <a:rPr lang="zh-CN" altLang="en-US" sz="2400" smtClean="0"/>
              <a:t>1、线段树可以做很多很多与区间有关的事情……</a:t>
            </a:r>
          </a:p>
          <a:p>
            <a:r>
              <a:rPr lang="zh-CN" altLang="en-US" sz="2400" smtClean="0"/>
              <a:t>2、空间复杂度~O(N*4)，每次更新和查询操作的复杂度都是O(logN)。</a:t>
            </a:r>
          </a:p>
          <a:p>
            <a:endParaRPr lang="zh-CN" altLang="en-US" sz="2400" smtClean="0">
              <a:sym typeface="Arial" panose="020B0604020202020204" pitchFamily="34" charset="0"/>
            </a:endParaRPr>
          </a:p>
          <a:p>
            <a:r>
              <a:rPr lang="zh-CN" altLang="en-US" sz="2400" smtClean="0">
                <a:sym typeface="Arial" panose="020B0604020202020204" pitchFamily="34" charset="0"/>
              </a:rPr>
              <a:t>3、</a:t>
            </a:r>
            <a:r>
              <a:rPr lang="zh-CN" altLang="en-US" sz="2400" smtClean="0"/>
              <a:t>在更新和查询区间[l,r]的时候，为了保证复杂度是严格的O(logN)必须在达到被[l,r]覆盖的区间的结点时就立即返回。而为了保证这样做的正确性，需要在这两个过程中做一些相关的“懒”操作。</a:t>
            </a:r>
          </a:p>
          <a:p>
            <a:endParaRPr lang="zh-CN" altLang="en-US" sz="2400" smtClean="0"/>
          </a:p>
          <a:p>
            <a:r>
              <a:rPr lang="zh-CN" altLang="en-US" sz="2400" smtClean="0"/>
              <a:t>“懒操作”在更新区间的有关问题上至关重要。</a:t>
            </a:r>
          </a:p>
        </p:txBody>
      </p:sp>
    </p:spTree>
    <p:extLst>
      <p:ext uri="{BB962C8B-B14F-4D97-AF65-F5344CB8AC3E}">
        <p14:creationId xmlns:p14="http://schemas.microsoft.com/office/powerpoint/2010/main" val="178057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a:t>
            </a:r>
          </a:p>
        </p:txBody>
      </p:sp>
      <p:pic>
        <p:nvPicPr>
          <p:cNvPr id="22531" name="Picture 3" descr="BIT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17475"/>
            <a:ext cx="32766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635000" y="1397000"/>
            <a:ext cx="53784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一个一维数组tree[]</a:t>
            </a:r>
          </a:p>
          <a:p>
            <a:pPr eaLnBrk="1" hangingPunct="1"/>
            <a:r>
              <a:rPr lang="zh-CN" altLang="en-US" sz="2000"/>
              <a:t>其中tree[i]表示</a:t>
            </a:r>
          </a:p>
          <a:p>
            <a:pPr eaLnBrk="1" hangingPunct="1"/>
            <a:r>
              <a:rPr lang="zh-CN" altLang="en-US" sz="2000"/>
              <a:t>[i-(i&amp;(-i))+1,i]这个区间内a数组元素的和</a:t>
            </a:r>
          </a:p>
          <a:p>
            <a:pPr eaLnBrk="1" hangingPunct="1"/>
            <a:endParaRPr lang="zh-CN" altLang="en-US" sz="2000"/>
          </a:p>
          <a:p>
            <a:pPr eaLnBrk="1" hangingPunct="1"/>
            <a:r>
              <a:rPr lang="zh-CN" altLang="en-US" sz="2000"/>
              <a:t>想求a[1]~a[15]的值？</a:t>
            </a:r>
          </a:p>
          <a:p>
            <a:pPr eaLnBrk="1" hangingPunct="1"/>
            <a:r>
              <a:rPr lang="zh-CN" altLang="en-US" sz="2000"/>
              <a:t>15=(1111)</a:t>
            </a:r>
            <a:r>
              <a:rPr lang="zh-CN" altLang="en-US" sz="2000" baseline="-25000"/>
              <a:t>2</a:t>
            </a:r>
          </a:p>
          <a:p>
            <a:pPr eaLnBrk="1" hangingPunct="1"/>
            <a:r>
              <a:rPr lang="zh-CN" altLang="en-US" sz="2000"/>
              <a:t>tree[15]=sum[15,15]</a:t>
            </a:r>
          </a:p>
          <a:p>
            <a:pPr eaLnBrk="1" hangingPunct="1"/>
            <a:r>
              <a:rPr lang="zh-CN" altLang="en-US" sz="2000"/>
              <a:t>tree[14]=sum[13,14]</a:t>
            </a:r>
          </a:p>
          <a:p>
            <a:pPr eaLnBrk="1" hangingPunct="1"/>
            <a:r>
              <a:rPr lang="zh-CN" altLang="en-US" sz="2000"/>
              <a:t>tree[12]=sum[9,12]</a:t>
            </a:r>
          </a:p>
          <a:p>
            <a:pPr eaLnBrk="1" hangingPunct="1"/>
            <a:r>
              <a:rPr lang="zh-CN" altLang="en-US" sz="2000"/>
              <a:t>tree[8]=sum[1,8]</a:t>
            </a:r>
          </a:p>
          <a:p>
            <a:pPr eaLnBrk="1" hangingPunct="1"/>
            <a:endParaRPr lang="zh-CN" altLang="en-US" sz="2000"/>
          </a:p>
          <a:p>
            <a:pPr eaLnBrk="1" hangingPunct="1"/>
            <a:endParaRPr lang="zh-CN" altLang="en-US" sz="2000"/>
          </a:p>
          <a:p>
            <a:pPr eaLnBrk="1" hangingPunct="1"/>
            <a:r>
              <a:rPr lang="zh-CN" altLang="en-US" sz="2000"/>
              <a:t>sum[1,15]=tree[8]+tree[12]+tree[14]+tree[15]</a:t>
            </a:r>
          </a:p>
          <a:p>
            <a:pPr eaLnBrk="1" hangingPunct="1"/>
            <a:endParaRPr lang="zh-CN" altLang="en-US" sz="2000"/>
          </a:p>
          <a:p>
            <a:pPr eaLnBrk="1" hangingPunct="1"/>
            <a:r>
              <a:rPr lang="zh-CN" altLang="en-US" sz="2000"/>
              <a:t>执行的次数和二进制中‘1’的位数有关</a:t>
            </a:r>
          </a:p>
        </p:txBody>
      </p:sp>
    </p:spTree>
    <p:extLst>
      <p:ext uri="{BB962C8B-B14F-4D97-AF65-F5344CB8AC3E}">
        <p14:creationId xmlns:p14="http://schemas.microsoft.com/office/powerpoint/2010/main" val="134981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树状数组——操作</a:t>
            </a:r>
          </a:p>
        </p:txBody>
      </p:sp>
      <p:sp>
        <p:nvSpPr>
          <p:cNvPr id="23555" name="Rectangle 3"/>
          <p:cNvSpPr>
            <a:spLocks noGrp="1" noChangeArrowheads="1"/>
          </p:cNvSpPr>
          <p:nvPr>
            <p:ph type="body" idx="4294967295"/>
          </p:nvPr>
        </p:nvSpPr>
        <p:spPr/>
        <p:txBody>
          <a:bodyPr/>
          <a:lstStyle/>
          <a:p>
            <a:pPr>
              <a:lnSpc>
                <a:spcPct val="90000"/>
              </a:lnSpc>
            </a:pPr>
            <a:r>
              <a:rPr lang="zh-CN" altLang="en-US" smtClean="0"/>
              <a:t>read(int pos) 求 sum[1,pos]的答案</a:t>
            </a:r>
          </a:p>
          <a:p>
            <a:pPr>
              <a:lnSpc>
                <a:spcPct val="90000"/>
              </a:lnSpc>
            </a:pPr>
            <a:r>
              <a:rPr lang="zh-CN" altLang="en-US" smtClean="0"/>
              <a:t>update(int pos,int v) 把a[pos]加上v</a:t>
            </a:r>
          </a:p>
          <a:p>
            <a:pPr>
              <a:lnSpc>
                <a:spcPct val="90000"/>
              </a:lnSpc>
            </a:pPr>
            <a:endParaRPr lang="zh-CN" altLang="en-US" smtClean="0"/>
          </a:p>
          <a:p>
            <a:pPr>
              <a:lnSpc>
                <a:spcPct val="90000"/>
              </a:lnSpc>
            </a:pPr>
            <a:r>
              <a:rPr lang="zh-CN" altLang="en-US" smtClean="0">
                <a:solidFill>
                  <a:srgbClr val="FF0000"/>
                </a:solidFill>
              </a:rPr>
              <a:t>更新点查询区间</a:t>
            </a:r>
          </a:p>
          <a:p>
            <a:pPr>
              <a:lnSpc>
                <a:spcPct val="90000"/>
              </a:lnSpc>
            </a:pPr>
            <a:r>
              <a:rPr lang="zh-CN" altLang="en-US" smtClean="0">
                <a:solidFill>
                  <a:srgbClr val="FF0000"/>
                </a:solidFill>
              </a:rPr>
              <a:t>下标必须从1开始</a:t>
            </a:r>
          </a:p>
          <a:p>
            <a:pPr>
              <a:lnSpc>
                <a:spcPct val="90000"/>
              </a:lnSpc>
            </a:pPr>
            <a:endParaRPr lang="zh-CN" altLang="en-US" smtClean="0"/>
          </a:p>
          <a:p>
            <a:pPr>
              <a:lnSpc>
                <a:spcPct val="90000"/>
              </a:lnSpc>
            </a:pPr>
            <a:r>
              <a:rPr lang="zh-CN" altLang="en-US" smtClean="0"/>
              <a:t>如果要查询sum[l,r]呢？</a:t>
            </a:r>
          </a:p>
          <a:p>
            <a:pPr lvl="1">
              <a:lnSpc>
                <a:spcPct val="90000"/>
              </a:lnSpc>
            </a:pPr>
            <a:r>
              <a:rPr lang="zh-CN" altLang="en-US" smtClean="0"/>
              <a:t>read(r)-read(l-1)</a:t>
            </a:r>
          </a:p>
        </p:txBody>
      </p:sp>
    </p:spTree>
    <p:extLst>
      <p:ext uri="{BB962C8B-B14F-4D97-AF65-F5344CB8AC3E}">
        <p14:creationId xmlns:p14="http://schemas.microsoft.com/office/powerpoint/2010/main" val="287856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树状数组——代码实现</a:t>
            </a:r>
          </a:p>
        </p:txBody>
      </p:sp>
      <p:sp>
        <p:nvSpPr>
          <p:cNvPr id="24579" name="Rectangle 3"/>
          <p:cNvSpPr>
            <a:spLocks noGrp="1" noChangeArrowheads="1"/>
          </p:cNvSpPr>
          <p:nvPr>
            <p:ph type="body" idx="4294967295"/>
          </p:nvPr>
        </p:nvSpPr>
        <p:spPr/>
        <p:txBody>
          <a:bodyPr/>
          <a:lstStyle/>
          <a:p>
            <a:pPr>
              <a:lnSpc>
                <a:spcPct val="80000"/>
              </a:lnSpc>
              <a:buFontTx/>
              <a:buNone/>
            </a:pPr>
            <a:r>
              <a:rPr lang="zh-CN" altLang="en-US" sz="2800" b="1" smtClean="0">
                <a:latin typeface="Courier New" panose="02070309020205020404" pitchFamily="49" charset="0"/>
              </a:rPr>
              <a:t>int read(int pos)</a:t>
            </a:r>
          </a:p>
          <a:p>
            <a:pPr>
              <a:lnSpc>
                <a:spcPct val="80000"/>
              </a:lnSpc>
              <a:buFontTx/>
              <a:buNone/>
            </a:pPr>
            <a:r>
              <a:rPr lang="zh-CN" altLang="en-US" sz="2800" b="1" smtClean="0">
                <a:latin typeface="Courier New" panose="02070309020205020404" pitchFamily="49" charset="0"/>
              </a:rPr>
              <a:t>{</a:t>
            </a:r>
          </a:p>
          <a:p>
            <a:pPr>
              <a:lnSpc>
                <a:spcPct val="80000"/>
              </a:lnSpc>
              <a:buFontTx/>
              <a:buNone/>
            </a:pPr>
            <a:r>
              <a:rPr lang="zh-CN" altLang="en-US" sz="2800" b="1" smtClean="0">
                <a:latin typeface="Courier New" panose="02070309020205020404" pitchFamily="49" charset="0"/>
              </a:rPr>
              <a:t>		int ans=0;</a:t>
            </a:r>
          </a:p>
          <a:p>
            <a:pPr>
              <a:lnSpc>
                <a:spcPct val="80000"/>
              </a:lnSpc>
              <a:buFontTx/>
              <a:buNone/>
            </a:pPr>
            <a:r>
              <a:rPr lang="zh-CN" altLang="en-US" sz="2800" b="1" smtClean="0">
                <a:latin typeface="Courier New" panose="02070309020205020404" pitchFamily="49" charset="0"/>
              </a:rPr>
              <a:t>		while (pos&gt;0)</a:t>
            </a:r>
          </a:p>
          <a:p>
            <a:pPr>
              <a:lnSpc>
                <a:spcPct val="80000"/>
              </a:lnSpc>
              <a:buFontTx/>
              <a:buNone/>
            </a:pPr>
            <a:r>
              <a:rPr lang="zh-CN" altLang="en-US" sz="2800" b="1" smtClean="0">
                <a:latin typeface="Courier New" panose="02070309020205020404" pitchFamily="49" charset="0"/>
              </a:rPr>
              <a:t>		{</a:t>
            </a:r>
          </a:p>
          <a:p>
            <a:pPr>
              <a:lnSpc>
                <a:spcPct val="80000"/>
              </a:lnSpc>
              <a:buFontTx/>
              <a:buNone/>
            </a:pPr>
            <a:r>
              <a:rPr lang="zh-CN" altLang="en-US" sz="2800" b="1" smtClean="0">
                <a:latin typeface="Courier New" panose="02070309020205020404" pitchFamily="49" charset="0"/>
              </a:rPr>
              <a:t>			ans+=tree[pos];</a:t>
            </a:r>
          </a:p>
          <a:p>
            <a:pPr>
              <a:lnSpc>
                <a:spcPct val="80000"/>
              </a:lnSpc>
              <a:buFontTx/>
              <a:buNone/>
            </a:pPr>
            <a:r>
              <a:rPr lang="zh-CN" altLang="en-US" sz="2800" b="1" smtClean="0">
                <a:latin typeface="Courier New" panose="02070309020205020404" pitchFamily="49" charset="0"/>
              </a:rPr>
              <a:t>			pos-=pos&amp;-pos;</a:t>
            </a:r>
          </a:p>
          <a:p>
            <a:pPr>
              <a:lnSpc>
                <a:spcPct val="80000"/>
              </a:lnSpc>
              <a:buFontTx/>
              <a:buNone/>
            </a:pPr>
            <a:r>
              <a:rPr lang="zh-CN" altLang="en-US" sz="2800" b="1" smtClean="0">
                <a:latin typeface="Courier New" panose="02070309020205020404" pitchFamily="49" charset="0"/>
              </a:rPr>
              <a:t>		}</a:t>
            </a:r>
          </a:p>
          <a:p>
            <a:pPr>
              <a:lnSpc>
                <a:spcPct val="80000"/>
              </a:lnSpc>
              <a:buFontTx/>
              <a:buNone/>
            </a:pPr>
            <a:r>
              <a:rPr lang="zh-CN" altLang="en-US" sz="2800" b="1" smtClean="0">
                <a:latin typeface="Courier New" panose="02070309020205020404" pitchFamily="49" charset="0"/>
              </a:rPr>
              <a:t>		return ans;</a:t>
            </a:r>
          </a:p>
          <a:p>
            <a:pPr>
              <a:lnSpc>
                <a:spcPct val="80000"/>
              </a:lnSpc>
              <a:buFontTx/>
              <a:buNone/>
            </a:pPr>
            <a:r>
              <a:rPr lang="zh-CN" altLang="en-US" sz="2800" b="1" smtClean="0">
                <a:latin typeface="Courier New" panose="02070309020205020404" pitchFamily="49" charset="0"/>
              </a:rPr>
              <a:t>}</a:t>
            </a:r>
          </a:p>
          <a:p>
            <a:pPr>
              <a:lnSpc>
                <a:spcPct val="80000"/>
              </a:lnSpc>
              <a:buFontTx/>
              <a:buNone/>
            </a:pPr>
            <a:endParaRPr lang="zh-CN" altLang="en-US" sz="2800" b="1" smtClean="0">
              <a:latin typeface="Courier New" panose="02070309020205020404" pitchFamily="49" charset="0"/>
            </a:endParaRPr>
          </a:p>
          <a:p>
            <a:pPr lvl="2">
              <a:lnSpc>
                <a:spcPct val="80000"/>
              </a:lnSpc>
              <a:buFontTx/>
              <a:buNone/>
            </a:pPr>
            <a:endParaRPr lang="zh-CN" altLang="en-US" sz="2000" smtClean="0"/>
          </a:p>
        </p:txBody>
      </p:sp>
    </p:spTree>
    <p:extLst>
      <p:ext uri="{BB962C8B-B14F-4D97-AF65-F5344CB8AC3E}">
        <p14:creationId xmlns:p14="http://schemas.microsoft.com/office/powerpoint/2010/main" val="296522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树状数组——代码实现</a:t>
            </a:r>
          </a:p>
        </p:txBody>
      </p:sp>
      <p:sp>
        <p:nvSpPr>
          <p:cNvPr id="25603" name="Rectangle 3"/>
          <p:cNvSpPr>
            <a:spLocks noGrp="1" noChangeArrowheads="1"/>
          </p:cNvSpPr>
          <p:nvPr>
            <p:ph type="body" idx="4294967295"/>
          </p:nvPr>
        </p:nvSpPr>
        <p:spPr/>
        <p:txBody>
          <a:bodyPr/>
          <a:lstStyle/>
          <a:p>
            <a:pPr>
              <a:lnSpc>
                <a:spcPct val="90000"/>
              </a:lnSpc>
              <a:buFontTx/>
              <a:buNone/>
            </a:pPr>
            <a:r>
              <a:rPr lang="zh-CN" altLang="en-US" sz="2800" b="1" smtClean="0">
                <a:latin typeface="Courier New" panose="02070309020205020404" pitchFamily="49" charset="0"/>
              </a:rPr>
              <a:t>void update(int pos,int val)</a:t>
            </a:r>
          </a:p>
          <a:p>
            <a:pPr>
              <a:lnSpc>
                <a:spcPct val="90000"/>
              </a:lnSpc>
              <a:buFontTx/>
              <a:buNone/>
            </a:pPr>
            <a:r>
              <a:rPr lang="zh-CN" altLang="en-US" sz="2800" b="1" smtClean="0">
                <a:latin typeface="Courier New" panose="02070309020205020404" pitchFamily="49" charset="0"/>
              </a:rPr>
              <a:t>{</a:t>
            </a:r>
          </a:p>
          <a:p>
            <a:pPr>
              <a:lnSpc>
                <a:spcPct val="90000"/>
              </a:lnSpc>
              <a:buFontTx/>
              <a:buNone/>
            </a:pPr>
            <a:r>
              <a:rPr lang="zh-CN" altLang="en-US" sz="2800" b="1" smtClean="0">
                <a:latin typeface="Courier New" panose="02070309020205020404" pitchFamily="49" charset="0"/>
              </a:rPr>
              <a:t>		int ans=0;</a:t>
            </a:r>
          </a:p>
          <a:p>
            <a:pPr>
              <a:lnSpc>
                <a:spcPct val="90000"/>
              </a:lnSpc>
              <a:buFontTx/>
              <a:buNone/>
            </a:pPr>
            <a:r>
              <a:rPr lang="zh-CN" altLang="en-US" sz="2800" b="1" smtClean="0">
                <a:latin typeface="Courier New" panose="02070309020205020404" pitchFamily="49" charset="0"/>
              </a:rPr>
              <a:t>		while (pos&lt;=MAXN) //MAXN为总长度</a:t>
            </a:r>
          </a:p>
          <a:p>
            <a:pPr>
              <a:lnSpc>
                <a:spcPct val="90000"/>
              </a:lnSpc>
              <a:buFontTx/>
              <a:buNone/>
            </a:pPr>
            <a:r>
              <a:rPr lang="zh-CN" altLang="en-US" sz="2800" b="1" smtClean="0">
                <a:latin typeface="Courier New" panose="02070309020205020404" pitchFamily="49" charset="0"/>
              </a:rPr>
              <a:t>		{</a:t>
            </a:r>
          </a:p>
          <a:p>
            <a:pPr>
              <a:lnSpc>
                <a:spcPct val="90000"/>
              </a:lnSpc>
              <a:buFontTx/>
              <a:buNone/>
            </a:pPr>
            <a:r>
              <a:rPr lang="zh-CN" altLang="en-US" sz="2800" b="1" smtClean="0">
                <a:latin typeface="Courier New" panose="02070309020205020404" pitchFamily="49" charset="0"/>
              </a:rPr>
              <a:t>			tree[pos]+=val;</a:t>
            </a:r>
          </a:p>
          <a:p>
            <a:pPr>
              <a:lnSpc>
                <a:spcPct val="90000"/>
              </a:lnSpc>
              <a:buFontTx/>
              <a:buNone/>
            </a:pPr>
            <a:r>
              <a:rPr lang="zh-CN" altLang="en-US" sz="2800" b="1" smtClean="0">
                <a:latin typeface="Courier New" panose="02070309020205020404" pitchFamily="49" charset="0"/>
              </a:rPr>
              <a:t>			pos+=pos&amp;-pos;</a:t>
            </a:r>
          </a:p>
          <a:p>
            <a:pPr>
              <a:lnSpc>
                <a:spcPct val="90000"/>
              </a:lnSpc>
              <a:buFontTx/>
              <a:buNone/>
            </a:pPr>
            <a:r>
              <a:rPr lang="zh-CN" altLang="en-US" sz="2800" b="1" smtClean="0">
                <a:latin typeface="Courier New" panose="02070309020205020404" pitchFamily="49" charset="0"/>
              </a:rPr>
              <a:t>		}</a:t>
            </a:r>
          </a:p>
          <a:p>
            <a:pPr>
              <a:lnSpc>
                <a:spcPct val="90000"/>
              </a:lnSpc>
              <a:buFontTx/>
              <a:buNone/>
            </a:pPr>
            <a:r>
              <a:rPr lang="zh-CN" altLang="en-US" sz="2800" b="1" smtClean="0">
                <a:latin typeface="Courier New" panose="02070309020205020404" pitchFamily="49" charset="0"/>
              </a:rPr>
              <a:t>}</a:t>
            </a:r>
          </a:p>
          <a:p>
            <a:pPr>
              <a:lnSpc>
                <a:spcPct val="90000"/>
              </a:lnSpc>
              <a:buFontTx/>
              <a:buNone/>
            </a:pPr>
            <a:endParaRPr lang="zh-CN" altLang="en-US" sz="2800" b="1" smtClean="0">
              <a:latin typeface="Courier New" panose="02070309020205020404" pitchFamily="49" charset="0"/>
            </a:endParaRPr>
          </a:p>
          <a:p>
            <a:pPr lvl="2">
              <a:lnSpc>
                <a:spcPct val="90000"/>
              </a:lnSpc>
              <a:buFontTx/>
              <a:buNone/>
            </a:pPr>
            <a:endParaRPr lang="zh-CN" altLang="en-US" sz="2000" smtClean="0"/>
          </a:p>
          <a:p>
            <a:endParaRPr lang="zh-CN" altLang="en-US" sz="2000" smtClean="0"/>
          </a:p>
          <a:p>
            <a:pPr lvl="2">
              <a:buFontTx/>
              <a:buNone/>
            </a:pPr>
            <a:endParaRPr lang="zh-CN" altLang="en-US" smtClean="0"/>
          </a:p>
        </p:txBody>
      </p:sp>
    </p:spTree>
    <p:extLst>
      <p:ext uri="{BB962C8B-B14F-4D97-AF65-F5344CB8AC3E}">
        <p14:creationId xmlns:p14="http://schemas.microsoft.com/office/powerpoint/2010/main" val="201394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11267" name="Rectangle 3"/>
          <p:cNvSpPr txBox="1">
            <a:spLocks noChangeArrowheads="1"/>
          </p:cNvSpPr>
          <p:nvPr/>
        </p:nvSpPr>
        <p:spPr bwMode="auto">
          <a:xfrm>
            <a:off x="428625" y="1285875"/>
            <a:ext cx="64293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Font typeface="Wingdings" panose="05000000000000000000" pitchFamily="2" charset="2"/>
              <a:buChar char="l"/>
            </a:pPr>
            <a:r>
              <a:rPr lang="en-US" altLang="zh-CN" sz="2100" dirty="0">
                <a:latin typeface="微软雅黑" panose="020B0503020204020204" pitchFamily="34" charset="-122"/>
                <a:ea typeface="微软雅黑" panose="020B0503020204020204" pitchFamily="34" charset="-122"/>
              </a:rPr>
              <a:t>STL (Standard Template Library)</a:t>
            </a:r>
          </a:p>
          <a:p>
            <a:pPr lvl="1" eaLnBrk="1" hangingPunct="1"/>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#include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a:solidFill>
                  <a:srgbClr val="A31515"/>
                </a:solidFill>
                <a:latin typeface="Courier New" panose="02070309020205020404" pitchFamily="49" charset="0"/>
                <a:ea typeface="微软雅黑" panose="020B0503020204020204" pitchFamily="34" charset="-122"/>
                <a:cs typeface="Times New Roman" panose="02020603050405020304" pitchFamily="18" charset="0"/>
              </a:rPr>
              <a:t>&lt;stack&gt;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using</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namespace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std</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stack&lt;</a:t>
            </a:r>
            <a:r>
              <a:rPr lang="en-US" altLang="zh-CN" sz="2400" b="1" dirty="0" err="1">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int</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&gt; s;</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solidFill>
                  <a:srgbClr val="0000FF"/>
                </a:solidFill>
                <a:latin typeface="Courier New" panose="02070309020205020404" pitchFamily="49" charset="0"/>
                <a:ea typeface="微软雅黑" panose="020B0503020204020204" pitchFamily="34" charset="-122"/>
                <a:cs typeface="Times New Roman" panose="02020603050405020304" pitchFamily="18" charset="0"/>
              </a:rPr>
              <a:t>int</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x = </a:t>
            </a:r>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s.top</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s.push</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(x);</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s.pop</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s.empty</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 </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lvl="1" eaLnBrk="1" hangingPunct="1"/>
            <a:r>
              <a:rPr lang="en-US" altLang="zh-CN" sz="2400" b="1" dirty="0" err="1">
                <a:latin typeface="Courier New" panose="02070309020205020404" pitchFamily="49" charset="0"/>
                <a:ea typeface="微软雅黑" panose="020B0503020204020204" pitchFamily="34" charset="-122"/>
                <a:cs typeface="Times New Roman" panose="02020603050405020304" pitchFamily="18" charset="0"/>
              </a:rPr>
              <a:t>s.size</a:t>
            </a:r>
            <a:r>
              <a:rPr lang="en-US" altLang="zh-CN" sz="2400" b="1" dirty="0">
                <a:latin typeface="Courier New" panose="02070309020205020404" pitchFamily="49" charset="0"/>
                <a:ea typeface="微软雅黑" panose="020B0503020204020204" pitchFamily="34" charset="-122"/>
                <a:cs typeface="Times New Roman" panose="02020603050405020304" pitchFamily="18" charset="0"/>
              </a:rPr>
              <a:t>();</a:t>
            </a:r>
            <a:endParaRPr lang="zh-CN" altLang="en-US" sz="3200" b="1" dirty="0">
              <a:latin typeface="Tahoma" panose="020B0604030504040204" pitchFamily="34" charset="0"/>
              <a:ea typeface="微软雅黑" panose="020B0503020204020204" pitchFamily="34" charset="-122"/>
              <a:cs typeface="Times New Roman" panose="02020603050405020304" pitchFamily="18" charset="0"/>
            </a:endParaRPr>
          </a:p>
          <a:p>
            <a:pPr eaLnBrk="1" hangingPunct="1">
              <a:lnSpc>
                <a:spcPct val="90000"/>
              </a:lnSpc>
              <a:spcBef>
                <a:spcPct val="20000"/>
              </a:spcBef>
              <a:buFont typeface="Wingdings" panose="05000000000000000000" pitchFamily="2" charset="2"/>
              <a:buChar char="l"/>
            </a:pPr>
            <a:r>
              <a:rPr lang="zh-CN" altLang="en-US" sz="2100" dirty="0">
                <a:latin typeface="微软雅黑" panose="020B0503020204020204" pitchFamily="34" charset="-122"/>
                <a:ea typeface="微软雅黑" panose="020B0503020204020204" pitchFamily="34" charset="-122"/>
              </a:rPr>
              <a:t>栈的应用</a:t>
            </a:r>
            <a:endParaRPr lang="en-US" altLang="zh-CN" sz="2100" dirty="0">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保护现场 </a:t>
            </a:r>
            <a:r>
              <a:rPr lang="en-US" altLang="zh-CN" sz="2100" dirty="0">
                <a:solidFill>
                  <a:schemeClr val="accent1"/>
                </a:solidFill>
                <a:latin typeface="微软雅黑" panose="020B0503020204020204" pitchFamily="34" charset="-122"/>
                <a:ea typeface="微软雅黑" panose="020B0503020204020204" pitchFamily="34" charset="-122"/>
              </a:rPr>
              <a:t>(</a:t>
            </a:r>
            <a:r>
              <a:rPr lang="zh-CN" altLang="en-US" sz="2100" dirty="0">
                <a:solidFill>
                  <a:schemeClr val="accent1"/>
                </a:solidFill>
                <a:latin typeface="微软雅黑" panose="020B0503020204020204" pitchFamily="34" charset="-122"/>
                <a:ea typeface="微软雅黑" panose="020B0503020204020204" pitchFamily="34" charset="-122"/>
              </a:rPr>
              <a:t>系统栈</a:t>
            </a:r>
            <a:r>
              <a:rPr lang="en-US" altLang="zh-CN" sz="2100" dirty="0">
                <a:solidFill>
                  <a:schemeClr val="accent1"/>
                </a:solidFill>
                <a:latin typeface="微软雅黑" panose="020B0503020204020204" pitchFamily="34" charset="-122"/>
                <a:ea typeface="微软雅黑" panose="020B0503020204020204" pitchFamily="34" charset="-122"/>
              </a:rPr>
              <a:t>)</a:t>
            </a: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括号匹配</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表达式求值 （</a:t>
            </a:r>
            <a:r>
              <a:rPr lang="en-US" altLang="zh-CN" sz="2100" dirty="0">
                <a:solidFill>
                  <a:schemeClr val="accent1"/>
                </a:solidFill>
                <a:latin typeface="微软雅黑" panose="020B0503020204020204" pitchFamily="34" charset="-122"/>
                <a:ea typeface="微软雅黑" panose="020B0503020204020204" pitchFamily="34" charset="-122"/>
              </a:rPr>
              <a:t>The shunting yard algorithm</a:t>
            </a:r>
            <a:r>
              <a:rPr lang="zh-CN" altLang="en-US" sz="2100" dirty="0">
                <a:solidFill>
                  <a:schemeClr val="accent1"/>
                </a:solidFill>
                <a:latin typeface="微软雅黑" panose="020B0503020204020204" pitchFamily="34" charset="-122"/>
                <a:ea typeface="微软雅黑" panose="020B0503020204020204" pitchFamily="34" charset="-122"/>
              </a:rPr>
              <a:t>）</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buFont typeface="Arial" panose="020B0604020202020204" pitchFamily="34" charset="0"/>
              <a:buChar char="•"/>
            </a:pPr>
            <a:r>
              <a:rPr lang="zh-CN" altLang="en-US" sz="2100" dirty="0">
                <a:solidFill>
                  <a:schemeClr val="accent1"/>
                </a:solidFill>
                <a:latin typeface="微软雅黑" panose="020B0503020204020204" pitchFamily="34" charset="-122"/>
                <a:ea typeface="微软雅黑" panose="020B0503020204020204" pitchFamily="34" charset="-122"/>
              </a:rPr>
              <a:t>深度优先搜索 （</a:t>
            </a:r>
            <a:r>
              <a:rPr lang="en-US" altLang="zh-CN" sz="2100" dirty="0">
                <a:solidFill>
                  <a:schemeClr val="accent1"/>
                </a:solidFill>
                <a:latin typeface="微软雅黑" panose="020B0503020204020204" pitchFamily="34" charset="-122"/>
                <a:ea typeface="微软雅黑" panose="020B0503020204020204" pitchFamily="34" charset="-122"/>
              </a:rPr>
              <a:t>Depth-first Search</a:t>
            </a:r>
            <a:r>
              <a:rPr lang="zh-CN" altLang="en-US" sz="2100" dirty="0">
                <a:solidFill>
                  <a:schemeClr val="accent1"/>
                </a:solidFill>
                <a:latin typeface="微软雅黑" panose="020B0503020204020204" pitchFamily="34" charset="-122"/>
                <a:ea typeface="微软雅黑" panose="020B0503020204020204" pitchFamily="34" charset="-122"/>
              </a:rPr>
              <a:t>）</a:t>
            </a:r>
            <a:endParaRPr lang="en-US" altLang="zh-CN" sz="21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90000"/>
              </a:lnSpc>
              <a:spcBef>
                <a:spcPct val="20000"/>
              </a:spcBef>
            </a:pPr>
            <a:endParaRPr lang="en-US" altLang="zh-CN" sz="2100" dirty="0">
              <a:solidFill>
                <a:schemeClr val="accent1"/>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栈 </a:t>
            </a:r>
            <a:r>
              <a:rPr lang="en-US" altLang="zh-CN" sz="4400" dirty="0">
                <a:latin typeface="微软雅黑" pitchFamily="34" charset="-122"/>
                <a:ea typeface="微软雅黑" pitchFamily="34" charset="-122"/>
                <a:cs typeface="+mj-cs"/>
              </a:rPr>
              <a:t>(Stack)</a:t>
            </a:r>
            <a:endParaRPr lang="zh-CN" altLang="en-US" sz="4400" dirty="0">
              <a:latin typeface="微软雅黑" pitchFamily="34" charset="-122"/>
              <a:ea typeface="微软雅黑" pitchFamily="34" charset="-122"/>
              <a:cs typeface="+mj-cs"/>
            </a:endParaRPr>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2286000"/>
            <a:ext cx="206533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树状数组——总结</a:t>
            </a:r>
          </a:p>
        </p:txBody>
      </p:sp>
      <p:sp>
        <p:nvSpPr>
          <p:cNvPr id="26627" name="Rectangle 3"/>
          <p:cNvSpPr>
            <a:spLocks noGrp="1" noChangeArrowheads="1"/>
          </p:cNvSpPr>
          <p:nvPr>
            <p:ph type="body" idx="4294967295"/>
          </p:nvPr>
        </p:nvSpPr>
        <p:spPr/>
        <p:txBody>
          <a:bodyPr/>
          <a:lstStyle/>
          <a:p>
            <a:pPr>
              <a:buFontTx/>
              <a:buNone/>
            </a:pPr>
            <a:r>
              <a:rPr lang="zh-CN" altLang="en-US" sz="2800" smtClean="0">
                <a:latin typeface="楷体" panose="02010609060101010101" pitchFamily="49" charset="-122"/>
                <a:ea typeface="楷体" panose="02010609060101010101" pitchFamily="49" charset="-122"/>
              </a:rPr>
              <a:t>1、树状数组可以更新点查询区间，也可以更新区间查询点，但一般不能更新区间查询区间。</a:t>
            </a:r>
          </a:p>
          <a:p>
            <a:pPr>
              <a:buFontTx/>
              <a:buNone/>
            </a:pPr>
            <a:r>
              <a:rPr lang="zh-CN" altLang="en-US" sz="2800" smtClean="0">
                <a:latin typeface="楷体" panose="02010609060101010101" pitchFamily="49" charset="-122"/>
                <a:ea typeface="楷体" panose="02010609060101010101" pitchFamily="49" charset="-122"/>
              </a:rPr>
              <a:t>2、单操作时间复杂度O(log</a:t>
            </a:r>
            <a:r>
              <a:rPr lang="zh-CN" altLang="en-US" sz="2800" baseline="-25000" smtClean="0">
                <a:latin typeface="楷体" panose="02010609060101010101" pitchFamily="49" charset="-122"/>
                <a:ea typeface="楷体" panose="02010609060101010101" pitchFamily="49" charset="-122"/>
              </a:rPr>
              <a:t>2</a:t>
            </a:r>
            <a:r>
              <a:rPr lang="zh-CN" altLang="en-US" sz="2800" smtClean="0">
                <a:latin typeface="楷体" panose="02010609060101010101" pitchFamily="49" charset="-122"/>
                <a:ea typeface="楷体" panose="02010609060101010101" pitchFamily="49" charset="-122"/>
              </a:rPr>
              <a:t>N),空间复杂度O(N).</a:t>
            </a:r>
          </a:p>
          <a:p>
            <a:pPr>
              <a:buFontTx/>
              <a:buNone/>
            </a:pPr>
            <a:r>
              <a:rPr lang="zh-CN" altLang="en-US" sz="2800" smtClean="0">
                <a:latin typeface="楷体" panose="02010609060101010101" pitchFamily="49" charset="-122"/>
                <a:ea typeface="楷体" panose="02010609060101010101" pitchFamily="49" charset="-122"/>
              </a:rPr>
              <a:t>3、代码简洁。</a:t>
            </a:r>
          </a:p>
          <a:p>
            <a:pPr>
              <a:buFontTx/>
              <a:buNone/>
            </a:pPr>
            <a:endParaRPr lang="zh-CN" altLang="en-US" sz="2800" smtClean="0">
              <a:latin typeface="楷体" panose="02010609060101010101" pitchFamily="49" charset="-122"/>
              <a:ea typeface="楷体" panose="02010609060101010101" pitchFamily="49" charset="-122"/>
            </a:endParaRPr>
          </a:p>
          <a:p>
            <a:pPr>
              <a:buFontTx/>
              <a:buNone/>
            </a:pPr>
            <a:r>
              <a:rPr lang="zh-CN" altLang="en-US" sz="2800" smtClean="0">
                <a:latin typeface="楷体" panose="02010609060101010101" pitchFamily="49" charset="-122"/>
                <a:ea typeface="楷体" panose="02010609060101010101" pitchFamily="49" charset="-122"/>
              </a:rPr>
              <a:t>思考:1、如何实现树状数组更新区间查询点？(例如给某个区间统一加一个数，询问某点当前值）</a:t>
            </a:r>
          </a:p>
          <a:p>
            <a:pPr>
              <a:buFontTx/>
              <a:buNone/>
            </a:pPr>
            <a:r>
              <a:rPr lang="zh-CN" altLang="en-US" sz="2800" smtClean="0">
                <a:latin typeface="楷体" panose="02010609060101010101" pitchFamily="49" charset="-122"/>
                <a:ea typeface="楷体" panose="02010609060101010101" pitchFamily="49" charset="-122"/>
              </a:rPr>
              <a:t>		2、修改tree数组的定义，使其能够实现更新某个点的值，并询问[1,pos]中的最大值。</a:t>
            </a:r>
          </a:p>
        </p:txBody>
      </p:sp>
    </p:spTree>
    <p:extLst>
      <p:ext uri="{BB962C8B-B14F-4D97-AF65-F5344CB8AC3E}">
        <p14:creationId xmlns:p14="http://schemas.microsoft.com/office/powerpoint/2010/main" val="3699878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zh-CN" altLang="zh-CN" sz="3800" smtClean="0">
                <a:latin typeface="楷体" panose="02010609060101010101" pitchFamily="49" charset="-122"/>
                <a:ea typeface="楷体" panose="02010609060101010101" pitchFamily="49" charset="-122"/>
              </a:rPr>
              <a:t>线段树和树状数组比较</a:t>
            </a:r>
          </a:p>
        </p:txBody>
      </p:sp>
      <p:sp>
        <p:nvSpPr>
          <p:cNvPr id="27651" name="Rectangle 3"/>
          <p:cNvSpPr>
            <a:spLocks noGrp="1" noChangeArrowheads="1"/>
          </p:cNvSpPr>
          <p:nvPr>
            <p:ph type="body" idx="4294967295"/>
          </p:nvPr>
        </p:nvSpPr>
        <p:spPr/>
        <p:txBody>
          <a:bodyPr/>
          <a:lstStyle/>
          <a:p>
            <a:r>
              <a:rPr lang="zh-CN" altLang="en-US" sz="2800" smtClean="0">
                <a:latin typeface="楷体" panose="02010609060101010101" pitchFamily="49" charset="-122"/>
                <a:ea typeface="楷体" panose="02010609060101010101" pitchFamily="49" charset="-122"/>
                <a:sym typeface="Arial" panose="020B0604020202020204" pitchFamily="34" charset="0"/>
              </a:rPr>
              <a:t>1、线段树可以做到的，树状数组不一定能，树状数组可以做到的，线段树一定能。</a:t>
            </a:r>
          </a:p>
          <a:p>
            <a:endParaRPr lang="zh-CN" altLang="en-US" sz="2800" smtClean="0">
              <a:latin typeface="楷体" panose="02010609060101010101" pitchFamily="49" charset="-122"/>
              <a:ea typeface="楷体" panose="02010609060101010101" pitchFamily="49" charset="-122"/>
              <a:sym typeface="Arial" panose="020B0604020202020204" pitchFamily="34" charset="0"/>
            </a:endParaRPr>
          </a:p>
          <a:p>
            <a:r>
              <a:rPr lang="zh-CN" altLang="en-US" sz="2800" smtClean="0">
                <a:latin typeface="楷体" panose="02010609060101010101" pitchFamily="49" charset="-122"/>
                <a:ea typeface="楷体" panose="02010609060101010101" pitchFamily="49" charset="-122"/>
                <a:sym typeface="Arial" panose="020B0604020202020204" pitchFamily="34" charset="0"/>
              </a:rPr>
              <a:t>2、树状数组的常数明显小于线段树</a:t>
            </a:r>
          </a:p>
          <a:p>
            <a:endParaRPr lang="zh-CN" altLang="en-US" sz="2800" smtClean="0">
              <a:latin typeface="楷体" panose="02010609060101010101" pitchFamily="49" charset="-122"/>
              <a:ea typeface="楷体" panose="02010609060101010101" pitchFamily="49" charset="-122"/>
              <a:sym typeface="Arial" panose="020B0604020202020204" pitchFamily="34" charset="0"/>
            </a:endParaRPr>
          </a:p>
          <a:p>
            <a:r>
              <a:rPr lang="zh-CN" altLang="en-US" sz="2800" smtClean="0">
                <a:latin typeface="楷体" panose="02010609060101010101" pitchFamily="49" charset="-122"/>
                <a:ea typeface="楷体" panose="02010609060101010101" pitchFamily="49" charset="-122"/>
                <a:sym typeface="Arial" panose="020B0604020202020204" pitchFamily="34" charset="0"/>
              </a:rPr>
              <a:t>3、线段树的代码量高于树状数组，但能解决的问题类型也多了很多。</a:t>
            </a:r>
          </a:p>
          <a:p>
            <a:pPr lvl="2">
              <a:buFontTx/>
              <a:buNone/>
            </a:pPr>
            <a:endParaRPr lang="zh-CN" altLang="en-US" smtClean="0"/>
          </a:p>
        </p:txBody>
      </p:sp>
    </p:spTree>
    <p:extLst>
      <p:ext uri="{BB962C8B-B14F-4D97-AF65-F5344CB8AC3E}">
        <p14:creationId xmlns:p14="http://schemas.microsoft.com/office/powerpoint/2010/main" val="99408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142875" y="1285875"/>
            <a:ext cx="9001125" cy="5357813"/>
          </a:xfrm>
          <a:prstGeom prst="rect">
            <a:avLst/>
          </a:prstGeom>
        </p:spPr>
        <p:txBody>
          <a:bodyPr>
            <a:normAutofit fontScale="70000" lnSpcReduction="20000"/>
          </a:bodyPr>
          <a:lstStyle/>
          <a:p>
            <a:pPr fontAlgn="auto">
              <a:lnSpc>
                <a:spcPct val="150000"/>
              </a:lnSpc>
              <a:spcBef>
                <a:spcPct val="20000"/>
              </a:spcBef>
              <a:spcAft>
                <a:spcPts val="0"/>
              </a:spcAft>
              <a:defRPr/>
            </a:pPr>
            <a:r>
              <a:rPr lang="zh-CN" altLang="en-US" sz="3300" dirty="0">
                <a:latin typeface="微软雅黑" pitchFamily="34" charset="-122"/>
                <a:ea typeface="微软雅黑" pitchFamily="34" charset="-122"/>
              </a:rPr>
              <a:t>外特性：先进先出</a:t>
            </a:r>
            <a:r>
              <a:rPr lang="en-US" altLang="zh-CN" sz="3300" dirty="0">
                <a:latin typeface="微软雅黑" pitchFamily="34" charset="-122"/>
                <a:ea typeface="微软雅黑" pitchFamily="34" charset="-122"/>
              </a:rPr>
              <a:t>(FIFO)</a:t>
            </a: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食堂排队</a:t>
            </a: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吸管里的饮料</a:t>
            </a: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endParaRPr lang="en-US" altLang="zh-CN" sz="2800" dirty="0">
              <a:latin typeface="微软雅黑" pitchFamily="34" charset="-122"/>
              <a:ea typeface="微软雅黑" pitchFamily="34" charset="-122"/>
            </a:endParaRPr>
          </a:p>
          <a:p>
            <a:pPr lvl="1" fontAlgn="auto">
              <a:lnSpc>
                <a:spcPct val="150000"/>
              </a:lnSpc>
              <a:spcBef>
                <a:spcPct val="20000"/>
              </a:spcBef>
              <a:spcAft>
                <a:spcPts val="0"/>
              </a:spcAft>
              <a:buFont typeface="Wingdings" pitchFamily="2" charset="2"/>
              <a:buChar char="l"/>
              <a:defRPr/>
            </a:pPr>
            <a:r>
              <a:rPr lang="zh-CN" altLang="en-US" sz="2800" dirty="0">
                <a:latin typeface="微软雅黑" pitchFamily="34" charset="-122"/>
                <a:ea typeface="微软雅黑" pitchFamily="34" charset="-122"/>
              </a:rPr>
              <a:t>数组实现：元素</a:t>
            </a:r>
            <a:r>
              <a:rPr lang="en-US" altLang="zh-CN" sz="2800" dirty="0">
                <a:latin typeface="微软雅黑" pitchFamily="34" charset="-122"/>
                <a:ea typeface="微软雅黑" pitchFamily="34" charset="-122"/>
              </a:rPr>
              <a:t>queue[</a:t>
            </a:r>
            <a:r>
              <a:rPr lang="en-US" altLang="zh-CN" sz="2800" dirty="0" err="1">
                <a:latin typeface="微软雅黑" pitchFamily="34" charset="-122"/>
                <a:ea typeface="微软雅黑" pitchFamily="34" charset="-122"/>
              </a:rPr>
              <a:t>maxn</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，队首</a:t>
            </a:r>
            <a:r>
              <a:rPr lang="en-US" altLang="zh-CN" sz="2800" dirty="0">
                <a:latin typeface="微软雅黑" pitchFamily="34" charset="-122"/>
                <a:ea typeface="微软雅黑" pitchFamily="34" charset="-122"/>
              </a:rPr>
              <a:t>head</a:t>
            </a:r>
            <a:r>
              <a:rPr lang="zh-CN" altLang="en-US" sz="2800" dirty="0">
                <a:latin typeface="微软雅黑" pitchFamily="34" charset="-122"/>
                <a:ea typeface="微软雅黑" pitchFamily="34" charset="-122"/>
              </a:rPr>
              <a:t>，队尾</a:t>
            </a:r>
            <a:r>
              <a:rPr lang="en-US" altLang="zh-CN" sz="2800" dirty="0">
                <a:latin typeface="微软雅黑" pitchFamily="34" charset="-122"/>
                <a:ea typeface="微软雅黑" pitchFamily="34" charset="-122"/>
              </a:rPr>
              <a:t>tail</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入队：</a:t>
            </a:r>
            <a:r>
              <a:rPr lang="en-US" altLang="zh-CN" sz="2800" dirty="0">
                <a:solidFill>
                  <a:schemeClr val="accent1"/>
                </a:solidFill>
                <a:latin typeface="微软雅黑" pitchFamily="34" charset="-122"/>
                <a:ea typeface="微软雅黑" pitchFamily="34" charset="-122"/>
              </a:rPr>
              <a:t>queue[tail++] = element;</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出队：</a:t>
            </a:r>
            <a:r>
              <a:rPr lang="en-US" altLang="zh-CN" sz="2800" dirty="0">
                <a:solidFill>
                  <a:schemeClr val="accent1"/>
                </a:solidFill>
                <a:latin typeface="微软雅黑" pitchFamily="34" charset="-122"/>
                <a:ea typeface="微软雅黑" pitchFamily="34" charset="-122"/>
              </a:rPr>
              <a:t>element = queue[head++];</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队空条件：</a:t>
            </a:r>
            <a:r>
              <a:rPr lang="en-US" altLang="zh-CN" sz="2800" dirty="0">
                <a:solidFill>
                  <a:schemeClr val="accent1"/>
                </a:solidFill>
                <a:latin typeface="微软雅黑" pitchFamily="34" charset="-122"/>
                <a:ea typeface="微软雅黑" pitchFamily="34" charset="-122"/>
              </a:rPr>
              <a:t>head &gt;= tail</a:t>
            </a:r>
          </a:p>
          <a:p>
            <a:pPr lvl="2" fontAlgn="auto">
              <a:lnSpc>
                <a:spcPct val="150000"/>
              </a:lnSpc>
              <a:spcBef>
                <a:spcPct val="20000"/>
              </a:spcBef>
              <a:spcAft>
                <a:spcPts val="0"/>
              </a:spcAft>
              <a:buFont typeface="Arial" pitchFamily="34" charset="0"/>
              <a:buChar char="•"/>
              <a:defRPr/>
            </a:pPr>
            <a:r>
              <a:rPr lang="zh-CN" altLang="en-US" sz="2800" dirty="0">
                <a:solidFill>
                  <a:schemeClr val="accent1"/>
                </a:solidFill>
                <a:latin typeface="微软雅黑" pitchFamily="34" charset="-122"/>
                <a:ea typeface="微软雅黑" pitchFamily="34" charset="-122"/>
              </a:rPr>
              <a:t>问题：出队的元素还在数组里，不是很浪费吗？</a:t>
            </a: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队列 </a:t>
            </a:r>
            <a:r>
              <a:rPr lang="en-US" altLang="zh-CN" sz="4400" dirty="0">
                <a:latin typeface="微软雅黑" pitchFamily="34" charset="-122"/>
                <a:ea typeface="微软雅黑" pitchFamily="34" charset="-122"/>
                <a:cs typeface="+mj-cs"/>
              </a:rPr>
              <a:t>(Queue)</a:t>
            </a:r>
            <a:endParaRPr lang="zh-CN" altLang="en-US" sz="4400" dirty="0">
              <a:latin typeface="微软雅黑" pitchFamily="34" charset="-122"/>
              <a:ea typeface="微软雅黑" pitchFamily="34" charset="-122"/>
              <a:cs typeface="+mj-cs"/>
            </a:endParaRPr>
          </a:p>
        </p:txBody>
      </p:sp>
      <p:pic>
        <p:nvPicPr>
          <p:cNvPr id="1229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40"/>
          <p:cNvGrpSpPr>
            <a:grpSpLocks/>
          </p:cNvGrpSpPr>
          <p:nvPr/>
        </p:nvGrpSpPr>
        <p:grpSpPr bwMode="auto">
          <a:xfrm flipH="1">
            <a:off x="1214438" y="2000250"/>
            <a:ext cx="7572375" cy="1928813"/>
            <a:chOff x="1500166" y="1857364"/>
            <a:chExt cx="7220750" cy="2143140"/>
          </a:xfrm>
        </p:grpSpPr>
        <p:graphicFrame>
          <p:nvGraphicFramePr>
            <p:cNvPr id="20" name="图示 19"/>
            <p:cNvGraphicFramePr/>
            <p:nvPr/>
          </p:nvGraphicFramePr>
          <p:xfrm>
            <a:off x="3143240" y="2857496"/>
            <a:ext cx="4071966" cy="114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右箭头 20"/>
            <p:cNvSpPr/>
            <p:nvPr/>
          </p:nvSpPr>
          <p:spPr>
            <a:xfrm flipV="1">
              <a:off x="7287363" y="3070928"/>
              <a:ext cx="57069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297" name="组合 21"/>
            <p:cNvGrpSpPr>
              <a:grpSpLocks/>
            </p:cNvGrpSpPr>
            <p:nvPr/>
          </p:nvGrpSpPr>
          <p:grpSpPr bwMode="auto">
            <a:xfrm>
              <a:off x="7929586" y="2928934"/>
              <a:ext cx="791330" cy="949595"/>
              <a:chOff x="3278369" y="96706"/>
              <a:chExt cx="791330" cy="949595"/>
            </a:xfrm>
          </p:grpSpPr>
          <p:sp>
            <p:nvSpPr>
              <p:cNvPr id="23" name="圆角矩形 22"/>
              <p:cNvSpPr/>
              <p:nvPr/>
            </p:nvSpPr>
            <p:spPr>
              <a:xfrm>
                <a:off x="3277990" y="97587"/>
                <a:ext cx="791709" cy="948978"/>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r>
                  <a:rPr lang="en-US" altLang="zh-CN" sz="2400" dirty="0"/>
                  <a:t>pop</a:t>
                </a:r>
                <a:endParaRPr lang="zh-CN" altLang="en-US" sz="2400" dirty="0"/>
              </a:p>
            </p:txBody>
          </p:sp>
          <p:sp>
            <p:nvSpPr>
              <p:cNvPr id="24" name="圆角矩形 4"/>
              <p:cNvSpPr/>
              <p:nvPr/>
            </p:nvSpPr>
            <p:spPr>
              <a:xfrm rot="16200000">
                <a:off x="2968523" y="407053"/>
                <a:ext cx="777881" cy="158947"/>
              </a:xfrm>
              <a:prstGeom prst="rect">
                <a:avLst/>
              </a:prstGeom>
            </p:spPr>
            <p:style>
              <a:lnRef idx="0">
                <a:scrgbClr r="0" g="0" b="0"/>
              </a:lnRef>
              <a:fillRef idx="0">
                <a:scrgbClr r="0" g="0" b="0"/>
              </a:fillRef>
              <a:effectRef idx="0">
                <a:scrgbClr r="0" g="0" b="0"/>
              </a:effectRef>
              <a:fontRef idx="minor">
                <a:schemeClr val="lt1"/>
              </a:fontRef>
            </p:style>
            <p:txBody>
              <a:bodyPr lIns="0" tIns="27432" rIns="35560" bIns="0" spcCol="1270"/>
              <a:lstStyle/>
              <a:p>
                <a:pPr algn="r" defTabSz="355600" fontAlgn="auto">
                  <a:lnSpc>
                    <a:spcPct val="90000"/>
                  </a:lnSpc>
                  <a:spcAft>
                    <a:spcPct val="35000"/>
                  </a:spcAft>
                  <a:defRPr/>
                </a:pPr>
                <a:endParaRPr lang="zh-CN" altLang="en-US" sz="800"/>
              </a:p>
            </p:txBody>
          </p:sp>
        </p:grpSp>
        <p:sp>
          <p:nvSpPr>
            <p:cNvPr id="25" name="右箭头 24"/>
            <p:cNvSpPr/>
            <p:nvPr/>
          </p:nvSpPr>
          <p:spPr>
            <a:xfrm rot="5400000" flipV="1">
              <a:off x="6572453" y="2428691"/>
              <a:ext cx="571504" cy="286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右箭头 25"/>
            <p:cNvSpPr/>
            <p:nvPr/>
          </p:nvSpPr>
          <p:spPr>
            <a:xfrm flipV="1">
              <a:off x="2429629" y="3429000"/>
              <a:ext cx="570697"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2300" name="组合 26"/>
            <p:cNvGrpSpPr>
              <a:grpSpLocks/>
            </p:cNvGrpSpPr>
            <p:nvPr/>
          </p:nvGrpSpPr>
          <p:grpSpPr bwMode="auto">
            <a:xfrm>
              <a:off x="1500166" y="2928934"/>
              <a:ext cx="791330" cy="949595"/>
              <a:chOff x="3278369" y="96706"/>
              <a:chExt cx="791330" cy="949595"/>
            </a:xfrm>
          </p:grpSpPr>
          <p:sp>
            <p:nvSpPr>
              <p:cNvPr id="29" name="圆角矩形 28"/>
              <p:cNvSpPr/>
              <p:nvPr/>
            </p:nvSpPr>
            <p:spPr>
              <a:xfrm>
                <a:off x="3278369" y="97587"/>
                <a:ext cx="791710" cy="948978"/>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fontAlgn="auto">
                  <a:spcBef>
                    <a:spcPts val="0"/>
                  </a:spcBef>
                  <a:spcAft>
                    <a:spcPts val="0"/>
                  </a:spcAft>
                  <a:defRPr/>
                </a:pPr>
                <a:endParaRPr lang="en-US" altLang="zh-CN" sz="2000" dirty="0"/>
              </a:p>
              <a:p>
                <a:pPr fontAlgn="auto">
                  <a:spcBef>
                    <a:spcPts val="0"/>
                  </a:spcBef>
                  <a:spcAft>
                    <a:spcPts val="0"/>
                  </a:spcAft>
                  <a:defRPr/>
                </a:pPr>
                <a:r>
                  <a:rPr lang="en-US" altLang="zh-CN" sz="2000" dirty="0"/>
                  <a:t>push</a:t>
                </a:r>
                <a:endParaRPr lang="zh-CN" altLang="en-US" sz="2000" dirty="0"/>
              </a:p>
            </p:txBody>
          </p:sp>
          <p:sp>
            <p:nvSpPr>
              <p:cNvPr id="33" name="圆角矩形 4"/>
              <p:cNvSpPr/>
              <p:nvPr/>
            </p:nvSpPr>
            <p:spPr>
              <a:xfrm rot="16200000">
                <a:off x="2968903" y="407053"/>
                <a:ext cx="777881" cy="158948"/>
              </a:xfrm>
              <a:prstGeom prst="rect">
                <a:avLst/>
              </a:prstGeom>
            </p:spPr>
            <p:style>
              <a:lnRef idx="0">
                <a:scrgbClr r="0" g="0" b="0"/>
              </a:lnRef>
              <a:fillRef idx="0">
                <a:scrgbClr r="0" g="0" b="0"/>
              </a:fillRef>
              <a:effectRef idx="0">
                <a:scrgbClr r="0" g="0" b="0"/>
              </a:effectRef>
              <a:fontRef idx="minor">
                <a:schemeClr val="lt1"/>
              </a:fontRef>
            </p:style>
            <p:txBody>
              <a:bodyPr lIns="0" tIns="27432" rIns="35560" bIns="0" spcCol="1270"/>
              <a:lstStyle/>
              <a:p>
                <a:pPr algn="r" defTabSz="355600" fontAlgn="auto">
                  <a:lnSpc>
                    <a:spcPct val="90000"/>
                  </a:lnSpc>
                  <a:spcAft>
                    <a:spcPct val="35000"/>
                  </a:spcAft>
                  <a:defRPr/>
                </a:pPr>
                <a:endParaRPr lang="zh-CN" altLang="en-US" sz="800"/>
              </a:p>
            </p:txBody>
          </p:sp>
        </p:grpSp>
        <p:sp>
          <p:nvSpPr>
            <p:cNvPr id="12301" name="TextBox 35"/>
            <p:cNvSpPr txBox="1">
              <a:spLocks noChangeArrowheads="1"/>
            </p:cNvSpPr>
            <p:nvPr/>
          </p:nvSpPr>
          <p:spPr bwMode="auto">
            <a:xfrm>
              <a:off x="6500826" y="1857364"/>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accent1"/>
                  </a:solidFill>
                  <a:latin typeface="微软雅黑" panose="020B0503020204020204" pitchFamily="34" charset="-122"/>
                  <a:ea typeface="微软雅黑" panose="020B0503020204020204" pitchFamily="34" charset="-122"/>
                </a:rPr>
                <a:t>head</a:t>
              </a:r>
              <a:endParaRPr lang="zh-CN" altLang="en-US" b="1">
                <a:solidFill>
                  <a:schemeClr val="accent1"/>
                </a:solidFill>
                <a:latin typeface="微软雅黑" panose="020B0503020204020204" pitchFamily="34" charset="-122"/>
                <a:ea typeface="微软雅黑" panose="020B0503020204020204" pitchFamily="34" charset="-122"/>
              </a:endParaRPr>
            </a:p>
          </p:txBody>
        </p:sp>
        <p:sp>
          <p:nvSpPr>
            <p:cNvPr id="39" name="右箭头 38"/>
            <p:cNvSpPr/>
            <p:nvPr/>
          </p:nvSpPr>
          <p:spPr>
            <a:xfrm rot="5400000" flipV="1">
              <a:off x="3286028" y="2428692"/>
              <a:ext cx="571504" cy="286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303" name="TextBox 39"/>
            <p:cNvSpPr txBox="1">
              <a:spLocks noChangeArrowheads="1"/>
            </p:cNvSpPr>
            <p:nvPr/>
          </p:nvSpPr>
          <p:spPr bwMode="auto">
            <a:xfrm>
              <a:off x="3286116" y="191666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accent1"/>
                  </a:solidFill>
                  <a:latin typeface="微软雅黑" panose="020B0503020204020204" pitchFamily="34" charset="-122"/>
                  <a:ea typeface="微软雅黑" panose="020B0503020204020204" pitchFamily="34" charset="-122"/>
                </a:rPr>
                <a:t>tail</a:t>
              </a:r>
              <a:endParaRPr lang="zh-CN" altLang="en-US" b="1">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Text Box 2"/>
          <p:cNvSpPr txBox="1">
            <a:spLocks noChangeArrowheads="1"/>
          </p:cNvSpPr>
          <p:nvPr/>
        </p:nvSpPr>
        <p:spPr bwMode="auto">
          <a:xfrm>
            <a:off x="990600" y="1382713"/>
            <a:ext cx="6981825"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kumimoji="0" lang="zh-CN" altLang="en-US" b="1"/>
          </a:p>
          <a:p>
            <a:endParaRPr lang="zh-CN" altLang="en-US"/>
          </a:p>
        </p:txBody>
      </p:sp>
      <p:sp>
        <p:nvSpPr>
          <p:cNvPr id="409604" name="Rectangle 4"/>
          <p:cNvSpPr>
            <a:spLocks noGrp="1" noChangeArrowheads="1"/>
          </p:cNvSpPr>
          <p:nvPr>
            <p:ph type="title"/>
          </p:nvPr>
        </p:nvSpPr>
        <p:spPr>
          <a:xfrm>
            <a:off x="395536" y="379512"/>
            <a:ext cx="5029200" cy="457200"/>
          </a:xfrm>
        </p:spPr>
        <p:txBody>
          <a:bodyPr/>
          <a:lstStyle/>
          <a:p>
            <a:r>
              <a:rPr lang="zh-CN" altLang="en-US" sz="3600" b="1" dirty="0" smtClean="0">
                <a:effectLst>
                  <a:outerShdw blurRad="38100" dist="38100" dir="2700000" algn="tl">
                    <a:srgbClr val="000000"/>
                  </a:outerShdw>
                </a:effectLst>
                <a:ea typeface="楷体_GB2312" pitchFamily="49" charset="-122"/>
              </a:rPr>
              <a:t>循环</a:t>
            </a:r>
            <a:r>
              <a:rPr lang="zh-CN" altLang="en-US" sz="3600" b="1" dirty="0">
                <a:effectLst>
                  <a:outerShdw blurRad="38100" dist="38100" dir="2700000" algn="tl">
                    <a:srgbClr val="000000"/>
                  </a:outerShdw>
                </a:effectLst>
                <a:ea typeface="楷体_GB2312" pitchFamily="49" charset="-122"/>
              </a:rPr>
              <a:t>队列（顺序结构）</a:t>
            </a:r>
          </a:p>
        </p:txBody>
      </p:sp>
      <p:sp>
        <p:nvSpPr>
          <p:cNvPr id="409656" name="Rectangle 56"/>
          <p:cNvSpPr>
            <a:spLocks noGrp="1" noChangeArrowheads="1"/>
          </p:cNvSpPr>
          <p:nvPr>
            <p:ph type="body" idx="1"/>
          </p:nvPr>
        </p:nvSpPr>
        <p:spPr>
          <a:xfrm>
            <a:off x="971550" y="620713"/>
            <a:ext cx="7848600" cy="5029200"/>
          </a:xfrm>
          <a:noFill/>
          <a:ln/>
        </p:spPr>
        <p:txBody>
          <a:bodyPr lIns="0" tIns="457200" rIns="0" bIns="457200"/>
          <a:lstStyle/>
          <a:p>
            <a:pPr>
              <a:buFontTx/>
              <a:buChar char=" "/>
            </a:pPr>
            <a:r>
              <a:rPr lang="zh-CN" altLang="zh-CN" sz="2000" b="1" dirty="0" smtClean="0">
                <a:effectLst>
                  <a:outerShdw blurRad="38100" dist="38100" dir="2700000" algn="tl">
                    <a:srgbClr val="000000"/>
                  </a:outerShdw>
                </a:effectLst>
                <a:latin typeface="楷体_GB2312" pitchFamily="49" charset="-122"/>
                <a:ea typeface="楷体_GB2312" pitchFamily="49" charset="-122"/>
              </a:rPr>
              <a:t>顺序</a:t>
            </a:r>
            <a:r>
              <a:rPr lang="zh-CN" altLang="zh-CN" sz="2000" b="1" dirty="0">
                <a:effectLst>
                  <a:outerShdw blurRad="38100" dist="38100" dir="2700000" algn="tl">
                    <a:srgbClr val="000000"/>
                  </a:outerShdw>
                </a:effectLst>
                <a:latin typeface="楷体_GB2312" pitchFamily="49" charset="-122"/>
                <a:ea typeface="楷体_GB2312" pitchFamily="49" charset="-122"/>
              </a:rPr>
              <a:t>结构的表示：</a:t>
            </a:r>
            <a:r>
              <a:rPr lang="zh-CN" altLang="zh-CN" sz="2000" b="1" dirty="0">
                <a:latin typeface="楷体_GB2312" pitchFamily="49" charset="-122"/>
                <a:ea typeface="楷体_GB2312" pitchFamily="49" charset="-122"/>
              </a:rPr>
              <a:t>用一维数组存储队列。实现入列时在最后插入；出列时可删除队头元素，按线性表的操作方法从第二个元素开始逐个前移，由于队列出列操作较频繁，因此这样的移动不是较好的方法。由此改为指针移动。</a:t>
            </a:r>
            <a:r>
              <a:rPr lang="zh-CN" altLang="en-US" sz="2000" dirty="0"/>
              <a:t>                         </a:t>
            </a:r>
            <a:endParaRPr lang="zh-CN" altLang="zh-CN" sz="2000" dirty="0"/>
          </a:p>
        </p:txBody>
      </p:sp>
      <p:grpSp>
        <p:nvGrpSpPr>
          <p:cNvPr id="409657" name="Group 57"/>
          <p:cNvGrpSpPr>
            <a:grpSpLocks/>
          </p:cNvGrpSpPr>
          <p:nvPr/>
        </p:nvGrpSpPr>
        <p:grpSpPr bwMode="auto">
          <a:xfrm>
            <a:off x="2286000" y="2819400"/>
            <a:ext cx="685800" cy="1524000"/>
            <a:chOff x="1104" y="2208"/>
            <a:chExt cx="432" cy="960"/>
          </a:xfrm>
        </p:grpSpPr>
        <p:sp>
          <p:nvSpPr>
            <p:cNvPr id="409658" name="Rectangle 58"/>
            <p:cNvSpPr>
              <a:spLocks noChangeArrowheads="1"/>
            </p:cNvSpPr>
            <p:nvPr/>
          </p:nvSpPr>
          <p:spPr bwMode="auto">
            <a:xfrm>
              <a:off x="1104" y="2208"/>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59" name="Rectangle 59"/>
            <p:cNvSpPr>
              <a:spLocks noChangeArrowheads="1"/>
            </p:cNvSpPr>
            <p:nvPr/>
          </p:nvSpPr>
          <p:spPr bwMode="auto">
            <a:xfrm>
              <a:off x="1104" y="2976"/>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0" name="Rectangle 60"/>
            <p:cNvSpPr>
              <a:spLocks noChangeArrowheads="1"/>
            </p:cNvSpPr>
            <p:nvPr/>
          </p:nvSpPr>
          <p:spPr bwMode="auto">
            <a:xfrm>
              <a:off x="1104" y="2784"/>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1" name="Rectangle 61"/>
            <p:cNvSpPr>
              <a:spLocks noChangeArrowheads="1"/>
            </p:cNvSpPr>
            <p:nvPr/>
          </p:nvSpPr>
          <p:spPr bwMode="auto">
            <a:xfrm>
              <a:off x="1104"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2" name="Rectangle 62"/>
            <p:cNvSpPr>
              <a:spLocks noChangeArrowheads="1"/>
            </p:cNvSpPr>
            <p:nvPr/>
          </p:nvSpPr>
          <p:spPr bwMode="auto">
            <a:xfrm>
              <a:off x="1104" y="2400"/>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63" name="Group 63"/>
          <p:cNvGrpSpPr>
            <a:grpSpLocks/>
          </p:cNvGrpSpPr>
          <p:nvPr/>
        </p:nvGrpSpPr>
        <p:grpSpPr bwMode="auto">
          <a:xfrm>
            <a:off x="1752600" y="4191000"/>
            <a:ext cx="533400" cy="228600"/>
            <a:chOff x="768" y="3072"/>
            <a:chExt cx="336" cy="144"/>
          </a:xfrm>
        </p:grpSpPr>
        <p:sp>
          <p:nvSpPr>
            <p:cNvPr id="409664" name="Line 64"/>
            <p:cNvSpPr>
              <a:spLocks noChangeShapeType="1"/>
            </p:cNvSpPr>
            <p:nvPr/>
          </p:nvSpPr>
          <p:spPr bwMode="auto">
            <a:xfrm>
              <a:off x="768" y="3072"/>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5" name="Line 65"/>
            <p:cNvSpPr>
              <a:spLocks noChangeShapeType="1"/>
            </p:cNvSpPr>
            <p:nvPr/>
          </p:nvSpPr>
          <p:spPr bwMode="auto">
            <a:xfrm>
              <a:off x="768" y="3216"/>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66" name="Group 66"/>
          <p:cNvGrpSpPr>
            <a:grpSpLocks/>
          </p:cNvGrpSpPr>
          <p:nvPr/>
        </p:nvGrpSpPr>
        <p:grpSpPr bwMode="auto">
          <a:xfrm>
            <a:off x="1752600" y="3276600"/>
            <a:ext cx="533400" cy="914400"/>
            <a:chOff x="1632" y="2496"/>
            <a:chExt cx="336" cy="576"/>
          </a:xfrm>
        </p:grpSpPr>
        <p:sp>
          <p:nvSpPr>
            <p:cNvPr id="409667" name="Line 67"/>
            <p:cNvSpPr>
              <a:spLocks noChangeShapeType="1"/>
            </p:cNvSpPr>
            <p:nvPr/>
          </p:nvSpPr>
          <p:spPr bwMode="auto">
            <a:xfrm>
              <a:off x="1632" y="3072"/>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68" name="Line 68"/>
            <p:cNvSpPr>
              <a:spLocks noChangeShapeType="1"/>
            </p:cNvSpPr>
            <p:nvPr/>
          </p:nvSpPr>
          <p:spPr bwMode="auto">
            <a:xfrm>
              <a:off x="1632" y="2496"/>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69" name="Group 69"/>
          <p:cNvGrpSpPr>
            <a:grpSpLocks/>
          </p:cNvGrpSpPr>
          <p:nvPr/>
        </p:nvGrpSpPr>
        <p:grpSpPr bwMode="auto">
          <a:xfrm>
            <a:off x="2286000" y="3429000"/>
            <a:ext cx="685800" cy="914400"/>
            <a:chOff x="2304" y="2592"/>
            <a:chExt cx="432" cy="576"/>
          </a:xfrm>
        </p:grpSpPr>
        <p:grpSp>
          <p:nvGrpSpPr>
            <p:cNvPr id="409670" name="Group 70"/>
            <p:cNvGrpSpPr>
              <a:grpSpLocks/>
            </p:cNvGrpSpPr>
            <p:nvPr/>
          </p:nvGrpSpPr>
          <p:grpSpPr bwMode="auto">
            <a:xfrm>
              <a:off x="2304" y="2784"/>
              <a:ext cx="432" cy="384"/>
              <a:chOff x="2304" y="2784"/>
              <a:chExt cx="432" cy="384"/>
            </a:xfrm>
          </p:grpSpPr>
          <p:sp>
            <p:nvSpPr>
              <p:cNvPr id="409671" name="Rectangle 71"/>
              <p:cNvSpPr>
                <a:spLocks noChangeArrowheads="1"/>
              </p:cNvSpPr>
              <p:nvPr/>
            </p:nvSpPr>
            <p:spPr bwMode="auto">
              <a:xfrm>
                <a:off x="2304" y="2976"/>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1</a:t>
                </a:r>
                <a:endParaRPr lang="en-US" altLang="zh-CN" sz="3000">
                  <a:latin typeface="Arial Narrow" panose="020B0606020202030204" pitchFamily="34" charset="0"/>
                </a:endParaRPr>
              </a:p>
            </p:txBody>
          </p:sp>
          <p:sp>
            <p:nvSpPr>
              <p:cNvPr id="409672" name="Rectangle 72"/>
              <p:cNvSpPr>
                <a:spLocks noChangeArrowheads="1"/>
              </p:cNvSpPr>
              <p:nvPr/>
            </p:nvSpPr>
            <p:spPr bwMode="auto">
              <a:xfrm>
                <a:off x="2304" y="2784"/>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2</a:t>
                </a:r>
                <a:endParaRPr lang="zh-CN" altLang="en-US" sz="1200">
                  <a:latin typeface="Arial Narrow" panose="020B0606020202030204" pitchFamily="34" charset="0"/>
                </a:endParaRPr>
              </a:p>
            </p:txBody>
          </p:sp>
        </p:grpSp>
        <p:sp>
          <p:nvSpPr>
            <p:cNvPr id="409673" name="Rectangle 73"/>
            <p:cNvSpPr>
              <a:spLocks noChangeArrowheads="1"/>
            </p:cNvSpPr>
            <p:nvPr/>
          </p:nvSpPr>
          <p:spPr bwMode="auto">
            <a:xfrm>
              <a:off x="2304"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3</a:t>
              </a:r>
              <a:endParaRPr lang="zh-CN" altLang="en-US" sz="1200">
                <a:latin typeface="Arial Narrow" panose="020B0606020202030204" pitchFamily="34" charset="0"/>
              </a:endParaRPr>
            </a:p>
          </p:txBody>
        </p:sp>
      </p:grpSp>
      <p:grpSp>
        <p:nvGrpSpPr>
          <p:cNvPr id="409674" name="Group 74"/>
          <p:cNvGrpSpPr>
            <a:grpSpLocks/>
          </p:cNvGrpSpPr>
          <p:nvPr/>
        </p:nvGrpSpPr>
        <p:grpSpPr bwMode="auto">
          <a:xfrm>
            <a:off x="1752600" y="3276600"/>
            <a:ext cx="533400" cy="304800"/>
            <a:chOff x="2496" y="2496"/>
            <a:chExt cx="336" cy="192"/>
          </a:xfrm>
        </p:grpSpPr>
        <p:sp>
          <p:nvSpPr>
            <p:cNvPr id="409675" name="Line 75"/>
            <p:cNvSpPr>
              <a:spLocks noChangeShapeType="1"/>
            </p:cNvSpPr>
            <p:nvPr/>
          </p:nvSpPr>
          <p:spPr bwMode="auto">
            <a:xfrm>
              <a:off x="2496" y="2688"/>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76" name="Line 76"/>
            <p:cNvSpPr>
              <a:spLocks noChangeShapeType="1"/>
            </p:cNvSpPr>
            <p:nvPr/>
          </p:nvSpPr>
          <p:spPr bwMode="auto">
            <a:xfrm>
              <a:off x="2496" y="2496"/>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77" name="Group 77"/>
          <p:cNvGrpSpPr>
            <a:grpSpLocks/>
          </p:cNvGrpSpPr>
          <p:nvPr/>
        </p:nvGrpSpPr>
        <p:grpSpPr bwMode="auto">
          <a:xfrm>
            <a:off x="2286000" y="3429000"/>
            <a:ext cx="685800" cy="914400"/>
            <a:chOff x="3360" y="2592"/>
            <a:chExt cx="432" cy="576"/>
          </a:xfrm>
        </p:grpSpPr>
        <p:sp>
          <p:nvSpPr>
            <p:cNvPr id="409678" name="Rectangle 78"/>
            <p:cNvSpPr>
              <a:spLocks noChangeArrowheads="1"/>
            </p:cNvSpPr>
            <p:nvPr/>
          </p:nvSpPr>
          <p:spPr bwMode="auto">
            <a:xfrm>
              <a:off x="3360" y="2976"/>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79" name="Rectangle 79"/>
            <p:cNvSpPr>
              <a:spLocks noChangeArrowheads="1"/>
            </p:cNvSpPr>
            <p:nvPr/>
          </p:nvSpPr>
          <p:spPr bwMode="auto">
            <a:xfrm>
              <a:off x="3360" y="2784"/>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80" name="Rectangle 80"/>
            <p:cNvSpPr>
              <a:spLocks noChangeArrowheads="1"/>
            </p:cNvSpPr>
            <p:nvPr/>
          </p:nvSpPr>
          <p:spPr bwMode="auto">
            <a:xfrm>
              <a:off x="3360"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3</a:t>
              </a:r>
              <a:endParaRPr lang="zh-CN" altLang="en-US" sz="1200">
                <a:latin typeface="Arial Narrow" panose="020B0606020202030204" pitchFamily="34" charset="0"/>
              </a:endParaRPr>
            </a:p>
          </p:txBody>
        </p:sp>
      </p:grpSp>
      <p:grpSp>
        <p:nvGrpSpPr>
          <p:cNvPr id="409681" name="Group 81"/>
          <p:cNvGrpSpPr>
            <a:grpSpLocks/>
          </p:cNvGrpSpPr>
          <p:nvPr/>
        </p:nvGrpSpPr>
        <p:grpSpPr bwMode="auto">
          <a:xfrm>
            <a:off x="1752600" y="2819400"/>
            <a:ext cx="533400" cy="457200"/>
            <a:chOff x="3408" y="2208"/>
            <a:chExt cx="336" cy="288"/>
          </a:xfrm>
        </p:grpSpPr>
        <p:sp>
          <p:nvSpPr>
            <p:cNvPr id="409682" name="Line 82"/>
            <p:cNvSpPr>
              <a:spLocks noChangeShapeType="1"/>
            </p:cNvSpPr>
            <p:nvPr/>
          </p:nvSpPr>
          <p:spPr bwMode="auto">
            <a:xfrm>
              <a:off x="3408" y="2496"/>
              <a:ext cx="336" cy="0"/>
            </a:xfrm>
            <a:prstGeom prst="line">
              <a:avLst/>
            </a:prstGeom>
            <a:noFill/>
            <a:ln w="9525">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83" name="Line 83"/>
            <p:cNvSpPr>
              <a:spLocks noChangeShapeType="1"/>
            </p:cNvSpPr>
            <p:nvPr/>
          </p:nvSpPr>
          <p:spPr bwMode="auto">
            <a:xfrm>
              <a:off x="3408" y="2208"/>
              <a:ext cx="336" cy="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09684" name="Group 84"/>
          <p:cNvGrpSpPr>
            <a:grpSpLocks/>
          </p:cNvGrpSpPr>
          <p:nvPr/>
        </p:nvGrpSpPr>
        <p:grpSpPr bwMode="auto">
          <a:xfrm>
            <a:off x="2286000" y="2819400"/>
            <a:ext cx="685800" cy="914400"/>
            <a:chOff x="2496" y="2208"/>
            <a:chExt cx="432" cy="576"/>
          </a:xfrm>
        </p:grpSpPr>
        <p:sp>
          <p:nvSpPr>
            <p:cNvPr id="409685" name="Rectangle 85"/>
            <p:cNvSpPr>
              <a:spLocks noChangeArrowheads="1"/>
            </p:cNvSpPr>
            <p:nvPr/>
          </p:nvSpPr>
          <p:spPr bwMode="auto">
            <a:xfrm>
              <a:off x="2496" y="2208"/>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5</a:t>
              </a:r>
              <a:endParaRPr lang="zh-CN" altLang="en-US" sz="1200">
                <a:latin typeface="Arial Narrow" panose="020B0606020202030204" pitchFamily="34" charset="0"/>
              </a:endParaRPr>
            </a:p>
          </p:txBody>
        </p:sp>
        <p:sp>
          <p:nvSpPr>
            <p:cNvPr id="409686" name="Rectangle 86"/>
            <p:cNvSpPr>
              <a:spLocks noChangeArrowheads="1"/>
            </p:cNvSpPr>
            <p:nvPr/>
          </p:nvSpPr>
          <p:spPr bwMode="auto">
            <a:xfrm>
              <a:off x="2496" y="2592"/>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687" name="Rectangle 87"/>
            <p:cNvSpPr>
              <a:spLocks noChangeArrowheads="1"/>
            </p:cNvSpPr>
            <p:nvPr/>
          </p:nvSpPr>
          <p:spPr bwMode="auto">
            <a:xfrm>
              <a:off x="2496" y="2400"/>
              <a:ext cx="432" cy="192"/>
            </a:xfrm>
            <a:prstGeom prst="rect">
              <a:avLst/>
            </a:prstGeom>
            <a:solidFill>
              <a:srgbClr val="66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20000"/>
                </a:spcBef>
                <a:buFontTx/>
                <a:buChar char=" "/>
              </a:pPr>
              <a:r>
                <a:rPr lang="en-US" altLang="zh-CN" sz="1600">
                  <a:latin typeface="Arial Narrow" panose="020B0606020202030204" pitchFamily="34" charset="0"/>
                </a:rPr>
                <a:t>J </a:t>
              </a:r>
              <a:r>
                <a:rPr lang="en-US" altLang="zh-CN" sz="1200">
                  <a:latin typeface="Arial Narrow" panose="020B0606020202030204" pitchFamily="34" charset="0"/>
                </a:rPr>
                <a:t>4</a:t>
              </a:r>
              <a:endParaRPr lang="zh-CN" altLang="en-US" sz="1200">
                <a:latin typeface="Arial Narrow" panose="020B0606020202030204" pitchFamily="34" charset="0"/>
              </a:endParaRPr>
            </a:p>
          </p:txBody>
        </p:sp>
      </p:grpSp>
      <p:sp>
        <p:nvSpPr>
          <p:cNvPr id="409688" name="Line 88"/>
          <p:cNvSpPr>
            <a:spLocks noChangeShapeType="1"/>
          </p:cNvSpPr>
          <p:nvPr/>
        </p:nvSpPr>
        <p:spPr bwMode="auto">
          <a:xfrm>
            <a:off x="3657600" y="3505200"/>
            <a:ext cx="1371600" cy="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89" name="Group 89"/>
          <p:cNvGrpSpPr>
            <a:grpSpLocks/>
          </p:cNvGrpSpPr>
          <p:nvPr/>
        </p:nvGrpSpPr>
        <p:grpSpPr bwMode="auto">
          <a:xfrm>
            <a:off x="5715000" y="2514600"/>
            <a:ext cx="2362200" cy="2286000"/>
            <a:chOff x="2304" y="2112"/>
            <a:chExt cx="1488" cy="1440"/>
          </a:xfrm>
        </p:grpSpPr>
        <p:sp>
          <p:nvSpPr>
            <p:cNvPr id="409690" name="Oval 90"/>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1" name="Oval 91"/>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92" name="Text Box 92"/>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693" name="Text Box 93"/>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694" name="Text Box 94"/>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695" name="Text Box 95"/>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696" name="Text Box 96"/>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697" name="Line 97"/>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8" name="Line 98"/>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9" name="Line 99"/>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0" name="Line 100"/>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1" name="Line 101"/>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702" name="Group 102"/>
          <p:cNvGrpSpPr>
            <a:grpSpLocks/>
          </p:cNvGrpSpPr>
          <p:nvPr/>
        </p:nvGrpSpPr>
        <p:grpSpPr bwMode="auto">
          <a:xfrm>
            <a:off x="5715000" y="2514600"/>
            <a:ext cx="2362200" cy="2286000"/>
            <a:chOff x="3696" y="2064"/>
            <a:chExt cx="1488" cy="1440"/>
          </a:xfrm>
        </p:grpSpPr>
        <p:grpSp>
          <p:nvGrpSpPr>
            <p:cNvPr id="409703" name="Group 103"/>
            <p:cNvGrpSpPr>
              <a:grpSpLocks/>
            </p:cNvGrpSpPr>
            <p:nvPr/>
          </p:nvGrpSpPr>
          <p:grpSpPr bwMode="auto">
            <a:xfrm>
              <a:off x="3696" y="2064"/>
              <a:ext cx="1488" cy="1440"/>
              <a:chOff x="2304" y="2112"/>
              <a:chExt cx="1488" cy="1440"/>
            </a:xfrm>
          </p:grpSpPr>
          <p:sp>
            <p:nvSpPr>
              <p:cNvPr id="409704" name="Oval 104"/>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5" name="Oval 105"/>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06" name="Text Box 106"/>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707" name="Text Box 107"/>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708" name="Text Box 108"/>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709" name="Text Box 109"/>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710" name="Text Box 110"/>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711" name="Line 111"/>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2" name="Line 112"/>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3" name="Line 113"/>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4" name="Line 114"/>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5" name="Line 115"/>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16" name="Text Box 116"/>
            <p:cNvSpPr txBox="1">
              <a:spLocks noChangeArrowheads="1"/>
            </p:cNvSpPr>
            <p:nvPr/>
          </p:nvSpPr>
          <p:spPr bwMode="auto">
            <a:xfrm>
              <a:off x="4272" y="21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0" hangingPunct="0">
                <a:spcBef>
                  <a:spcPct val="20000"/>
                </a:spcBef>
              </a:pPr>
              <a:r>
                <a:rPr lang="en-US" altLang="zh-CN" sz="1800">
                  <a:solidFill>
                    <a:schemeClr val="accent2"/>
                  </a:solidFill>
                  <a:latin typeface="Arial Narrow" panose="020B0606020202030204" pitchFamily="34" charset="0"/>
                </a:rPr>
                <a:t>J1</a:t>
              </a:r>
            </a:p>
          </p:txBody>
        </p:sp>
        <p:sp>
          <p:nvSpPr>
            <p:cNvPr id="409717" name="Text Box 117"/>
            <p:cNvSpPr txBox="1">
              <a:spLocks noChangeArrowheads="1"/>
            </p:cNvSpPr>
            <p:nvPr/>
          </p:nvSpPr>
          <p:spPr bwMode="auto">
            <a:xfrm>
              <a:off x="3840" y="2601"/>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J2</a:t>
              </a:r>
            </a:p>
          </p:txBody>
        </p:sp>
        <p:sp>
          <p:nvSpPr>
            <p:cNvPr id="409718" name="Text Box 118"/>
            <p:cNvSpPr txBox="1">
              <a:spLocks noChangeArrowheads="1"/>
            </p:cNvSpPr>
            <p:nvPr/>
          </p:nvSpPr>
          <p:spPr bwMode="auto">
            <a:xfrm>
              <a:off x="4127" y="312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J3</a:t>
              </a:r>
            </a:p>
          </p:txBody>
        </p:sp>
      </p:grpSp>
      <p:grpSp>
        <p:nvGrpSpPr>
          <p:cNvPr id="409719" name="Group 119"/>
          <p:cNvGrpSpPr>
            <a:grpSpLocks/>
          </p:cNvGrpSpPr>
          <p:nvPr/>
        </p:nvGrpSpPr>
        <p:grpSpPr bwMode="auto">
          <a:xfrm>
            <a:off x="5715000" y="2514600"/>
            <a:ext cx="2362200" cy="2286000"/>
            <a:chOff x="3456" y="2112"/>
            <a:chExt cx="1488" cy="1440"/>
          </a:xfrm>
        </p:grpSpPr>
        <p:grpSp>
          <p:nvGrpSpPr>
            <p:cNvPr id="409720" name="Group 120"/>
            <p:cNvGrpSpPr>
              <a:grpSpLocks/>
            </p:cNvGrpSpPr>
            <p:nvPr/>
          </p:nvGrpSpPr>
          <p:grpSpPr bwMode="auto">
            <a:xfrm>
              <a:off x="3456" y="2112"/>
              <a:ext cx="1488" cy="1440"/>
              <a:chOff x="2304" y="2112"/>
              <a:chExt cx="1488" cy="1440"/>
            </a:xfrm>
          </p:grpSpPr>
          <p:sp>
            <p:nvSpPr>
              <p:cNvPr id="409721" name="Oval 121"/>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2" name="Oval 122"/>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3" name="Text Box 123"/>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724" name="Text Box 124"/>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725" name="Text Box 125"/>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726" name="Text Box 126"/>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727" name="Text Box 127"/>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728" name="Line 128"/>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9" name="Line 129"/>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0" name="Line 130"/>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1" name="Line 131"/>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32" name="Line 132"/>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33" name="Text Box 133"/>
            <p:cNvSpPr txBox="1">
              <a:spLocks noChangeArrowheads="1"/>
            </p:cNvSpPr>
            <p:nvPr/>
          </p:nvSpPr>
          <p:spPr bwMode="auto">
            <a:xfrm>
              <a:off x="3887" y="312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J3</a:t>
              </a:r>
            </a:p>
          </p:txBody>
        </p:sp>
      </p:grpSp>
      <p:grpSp>
        <p:nvGrpSpPr>
          <p:cNvPr id="409734" name="Group 134"/>
          <p:cNvGrpSpPr>
            <a:grpSpLocks/>
          </p:cNvGrpSpPr>
          <p:nvPr/>
        </p:nvGrpSpPr>
        <p:grpSpPr bwMode="auto">
          <a:xfrm>
            <a:off x="5715000" y="2514600"/>
            <a:ext cx="2362200" cy="2286000"/>
            <a:chOff x="3552" y="2112"/>
            <a:chExt cx="1488" cy="1440"/>
          </a:xfrm>
        </p:grpSpPr>
        <p:grpSp>
          <p:nvGrpSpPr>
            <p:cNvPr id="409735" name="Group 135"/>
            <p:cNvGrpSpPr>
              <a:grpSpLocks/>
            </p:cNvGrpSpPr>
            <p:nvPr/>
          </p:nvGrpSpPr>
          <p:grpSpPr bwMode="auto">
            <a:xfrm>
              <a:off x="3552" y="2112"/>
              <a:ext cx="1488" cy="1440"/>
              <a:chOff x="2304" y="2112"/>
              <a:chExt cx="1488" cy="1440"/>
            </a:xfrm>
          </p:grpSpPr>
          <p:sp>
            <p:nvSpPr>
              <p:cNvPr id="409736" name="Oval 136"/>
              <p:cNvSpPr>
                <a:spLocks noChangeArrowheads="1"/>
              </p:cNvSpPr>
              <p:nvPr/>
            </p:nvSpPr>
            <p:spPr bwMode="auto">
              <a:xfrm>
                <a:off x="2304" y="2112"/>
                <a:ext cx="1488" cy="1440"/>
              </a:xfrm>
              <a:prstGeom prst="ellipse">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7" name="Oval 137"/>
              <p:cNvSpPr>
                <a:spLocks noChangeArrowheads="1"/>
              </p:cNvSpPr>
              <p:nvPr/>
            </p:nvSpPr>
            <p:spPr bwMode="auto">
              <a:xfrm>
                <a:off x="2784" y="2544"/>
                <a:ext cx="528" cy="528"/>
              </a:xfrm>
              <a:prstGeom prst="ellipse">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8" name="Text Box 138"/>
              <p:cNvSpPr txBox="1">
                <a:spLocks noChangeArrowheads="1"/>
              </p:cNvSpPr>
              <p:nvPr/>
            </p:nvSpPr>
            <p:spPr bwMode="auto">
              <a:xfrm>
                <a:off x="2938" y="2544"/>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0</a:t>
                </a:r>
              </a:p>
            </p:txBody>
          </p:sp>
          <p:sp>
            <p:nvSpPr>
              <p:cNvPr id="409739" name="Text Box 139"/>
              <p:cNvSpPr txBox="1">
                <a:spLocks noChangeArrowheads="1"/>
              </p:cNvSpPr>
              <p:nvPr/>
            </p:nvSpPr>
            <p:spPr bwMode="auto">
              <a:xfrm>
                <a:off x="2784"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1</a:t>
                </a:r>
              </a:p>
            </p:txBody>
          </p:sp>
          <p:sp>
            <p:nvSpPr>
              <p:cNvPr id="409740" name="Text Box 140"/>
              <p:cNvSpPr txBox="1">
                <a:spLocks noChangeArrowheads="1"/>
              </p:cNvSpPr>
              <p:nvPr/>
            </p:nvSpPr>
            <p:spPr bwMode="auto">
              <a:xfrm>
                <a:off x="2880"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2</a:t>
                </a:r>
              </a:p>
            </p:txBody>
          </p:sp>
          <p:sp>
            <p:nvSpPr>
              <p:cNvPr id="409741" name="Text Box 141"/>
              <p:cNvSpPr txBox="1">
                <a:spLocks noChangeArrowheads="1"/>
              </p:cNvSpPr>
              <p:nvPr/>
            </p:nvSpPr>
            <p:spPr bwMode="auto">
              <a:xfrm>
                <a:off x="3072" y="2841"/>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3</a:t>
                </a:r>
              </a:p>
            </p:txBody>
          </p:sp>
          <p:sp>
            <p:nvSpPr>
              <p:cNvPr id="409742" name="Text Box 142"/>
              <p:cNvSpPr txBox="1">
                <a:spLocks noChangeArrowheads="1"/>
              </p:cNvSpPr>
              <p:nvPr/>
            </p:nvSpPr>
            <p:spPr bwMode="auto">
              <a:xfrm>
                <a:off x="3120" y="2649"/>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1800">
                    <a:solidFill>
                      <a:schemeClr val="bg2"/>
                    </a:solidFill>
                    <a:latin typeface="Arial Narrow" panose="020B0606020202030204" pitchFamily="34" charset="0"/>
                  </a:rPr>
                  <a:t>4</a:t>
                </a:r>
              </a:p>
            </p:txBody>
          </p:sp>
          <p:sp>
            <p:nvSpPr>
              <p:cNvPr id="409743" name="Line 143"/>
              <p:cNvSpPr>
                <a:spLocks noChangeShapeType="1"/>
              </p:cNvSpPr>
              <p:nvPr/>
            </p:nvSpPr>
            <p:spPr bwMode="auto">
              <a:xfrm flipH="1" flipV="1">
                <a:off x="2640" y="2208"/>
                <a:ext cx="240"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4" name="Line 144"/>
              <p:cNvSpPr>
                <a:spLocks noChangeShapeType="1"/>
              </p:cNvSpPr>
              <p:nvPr/>
            </p:nvSpPr>
            <p:spPr bwMode="auto">
              <a:xfrm flipV="1">
                <a:off x="3168" y="2160"/>
                <a:ext cx="192" cy="38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5" name="Line 145"/>
              <p:cNvSpPr>
                <a:spLocks noChangeShapeType="1"/>
              </p:cNvSpPr>
              <p:nvPr/>
            </p:nvSpPr>
            <p:spPr bwMode="auto">
              <a:xfrm flipH="1">
                <a:off x="2448" y="2928"/>
                <a:ext cx="384" cy="288"/>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6" name="Line 146"/>
              <p:cNvSpPr>
                <a:spLocks noChangeShapeType="1"/>
              </p:cNvSpPr>
              <p:nvPr/>
            </p:nvSpPr>
            <p:spPr bwMode="auto">
              <a:xfrm>
                <a:off x="3072" y="3072"/>
                <a:ext cx="144" cy="48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47" name="Line 147"/>
              <p:cNvSpPr>
                <a:spLocks noChangeShapeType="1"/>
              </p:cNvSpPr>
              <p:nvPr/>
            </p:nvSpPr>
            <p:spPr bwMode="auto">
              <a:xfrm>
                <a:off x="3264" y="2880"/>
                <a:ext cx="528" cy="144"/>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748" name="Text Box 148"/>
            <p:cNvSpPr txBox="1">
              <a:spLocks noChangeArrowheads="1"/>
            </p:cNvSpPr>
            <p:nvPr/>
          </p:nvSpPr>
          <p:spPr bwMode="auto">
            <a:xfrm>
              <a:off x="4464" y="3072"/>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J4</a:t>
              </a:r>
            </a:p>
          </p:txBody>
        </p:sp>
        <p:sp>
          <p:nvSpPr>
            <p:cNvPr id="409749" name="Text Box 149"/>
            <p:cNvSpPr txBox="1">
              <a:spLocks noChangeArrowheads="1"/>
            </p:cNvSpPr>
            <p:nvPr/>
          </p:nvSpPr>
          <p:spPr bwMode="auto">
            <a:xfrm>
              <a:off x="4607" y="2544"/>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en-US" altLang="zh-CN" sz="1800">
                  <a:solidFill>
                    <a:schemeClr val="accent2"/>
                  </a:solidFill>
                  <a:latin typeface="Arial Narrow" panose="020B0606020202030204" pitchFamily="34" charset="0"/>
                </a:rPr>
                <a:t>J5</a:t>
              </a:r>
            </a:p>
          </p:txBody>
        </p:sp>
      </p:grpSp>
      <p:sp>
        <p:nvSpPr>
          <p:cNvPr id="409752" name="Text Box 152"/>
          <p:cNvSpPr txBox="1">
            <a:spLocks noChangeArrowheads="1"/>
          </p:cNvSpPr>
          <p:nvPr/>
        </p:nvSpPr>
        <p:spPr bwMode="auto">
          <a:xfrm>
            <a:off x="7620000" y="4495800"/>
            <a:ext cx="914400" cy="366713"/>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FF3300"/>
                </a:solidFill>
              </a:rPr>
              <a:t>Q.front</a:t>
            </a:r>
          </a:p>
        </p:txBody>
      </p:sp>
      <p:sp>
        <p:nvSpPr>
          <p:cNvPr id="409753" name="Text Box 153"/>
          <p:cNvSpPr txBox="1">
            <a:spLocks noChangeArrowheads="1"/>
          </p:cNvSpPr>
          <p:nvPr/>
        </p:nvSpPr>
        <p:spPr bwMode="auto">
          <a:xfrm>
            <a:off x="6400800" y="2133600"/>
            <a:ext cx="914400" cy="366713"/>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FF3300"/>
                </a:solidFill>
              </a:rPr>
              <a:t>Q.rear</a:t>
            </a:r>
          </a:p>
        </p:txBody>
      </p:sp>
      <p:sp>
        <p:nvSpPr>
          <p:cNvPr id="409756" name="Text Box 156"/>
          <p:cNvSpPr txBox="1">
            <a:spLocks noChangeArrowheads="1"/>
          </p:cNvSpPr>
          <p:nvPr/>
        </p:nvSpPr>
        <p:spPr bwMode="auto">
          <a:xfrm>
            <a:off x="1331913" y="4576763"/>
            <a:ext cx="46085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effectLst>
                  <a:outerShdw blurRad="38100" dist="38100" dir="2700000" algn="tl">
                    <a:srgbClr val="000000"/>
                  </a:outerShdw>
                </a:effectLst>
                <a:latin typeface="楷体_GB2312" pitchFamily="49" charset="-122"/>
                <a:ea typeface="楷体_GB2312" pitchFamily="49" charset="-122"/>
              </a:rPr>
              <a:t>循环队列是队列的一种顺序存储表示。那么为什么要称作</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循环队列</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而不说是</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顺序队列</a:t>
            </a:r>
            <a:r>
              <a:rPr lang="en-US" altLang="zh-CN" sz="1600" b="1">
                <a:effectLst>
                  <a:outerShdw blurRad="38100" dist="38100" dir="2700000" algn="tl">
                    <a:srgbClr val="000000"/>
                  </a:outerShdw>
                </a:effectLst>
                <a:latin typeface="楷体_GB2312" pitchFamily="49" charset="-122"/>
                <a:ea typeface="楷体_GB2312" pitchFamily="49" charset="-122"/>
              </a:rPr>
              <a:t>"</a:t>
            </a:r>
            <a:r>
              <a:rPr lang="zh-CN" altLang="en-US" sz="1600" b="1">
                <a:effectLst>
                  <a:outerShdw blurRad="38100" dist="38100" dir="2700000" algn="tl">
                    <a:srgbClr val="000000"/>
                  </a:outerShdw>
                </a:effectLst>
                <a:latin typeface="楷体_GB2312" pitchFamily="49" charset="-122"/>
                <a:ea typeface="楷体_GB2312" pitchFamily="49" charset="-122"/>
              </a:rPr>
              <a:t>呢？</a:t>
            </a:r>
          </a:p>
        </p:txBody>
      </p:sp>
      <p:sp>
        <p:nvSpPr>
          <p:cNvPr id="409757" name="Rectangle 157"/>
          <p:cNvSpPr>
            <a:spLocks noChangeArrowheads="1"/>
          </p:cNvSpPr>
          <p:nvPr/>
        </p:nvSpPr>
        <p:spPr bwMode="auto">
          <a:xfrm>
            <a:off x="1330325" y="5157788"/>
            <a:ext cx="77057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1600" b="1">
                <a:latin typeface="楷体_GB2312" pitchFamily="49" charset="-122"/>
                <a:ea typeface="楷体_GB2312" pitchFamily="49" charset="-122"/>
              </a:rPr>
              <a:t>这是由于队列操作（在队尾插入元素，而在队头删除元素）的特殊性造成的。这好比我们在食堂排队买饭，因为柜台是固定位置不动的，则每次排头的人买完离开队伍之后，后面的人依次往前</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移动</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一个位置，为了避免</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移动</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可以改一种方式。让吃饭的人围着圆桌</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依次</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入座，而食堂的师傅推着小车围着圆桌按先后落座的次序</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依次</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卖饭，并假定</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先来的先走</a:t>
            </a:r>
            <a:r>
              <a:rPr lang="en-US" altLang="zh-CN" sz="1600" b="1">
                <a:latin typeface="楷体_GB2312" pitchFamily="49" charset="-122"/>
                <a:ea typeface="楷体_GB2312" pitchFamily="49" charset="-122"/>
              </a:rPr>
              <a:t>" </a:t>
            </a:r>
            <a:r>
              <a:rPr lang="zh-CN" altLang="en-US" sz="1600" b="1">
                <a:latin typeface="楷体_GB2312" pitchFamily="49" charset="-122"/>
                <a:ea typeface="楷体_GB2312" pitchFamily="49" charset="-122"/>
              </a:rPr>
              <a:t>。则就是</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循环队列</a:t>
            </a:r>
            <a:r>
              <a:rPr lang="en-US" altLang="zh-CN" sz="1600" b="1">
                <a:latin typeface="楷体_GB2312" pitchFamily="49" charset="-122"/>
                <a:ea typeface="楷体_GB2312" pitchFamily="49" charset="-122"/>
              </a:rPr>
              <a:t>"</a:t>
            </a:r>
            <a:r>
              <a:rPr lang="zh-CN" altLang="en-US" sz="1600" b="1">
                <a:latin typeface="楷体_GB2312" pitchFamily="49" charset="-122"/>
                <a:ea typeface="楷体_GB2312" pitchFamily="49" charset="-122"/>
              </a:rPr>
              <a:t>的一种模拟。 </a:t>
            </a:r>
          </a:p>
        </p:txBody>
      </p:sp>
    </p:spTree>
    <p:extLst>
      <p:ext uri="{BB962C8B-B14F-4D97-AF65-F5344CB8AC3E}">
        <p14:creationId xmlns:p14="http://schemas.microsoft.com/office/powerpoint/2010/main" val="1028513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100"/>
                                  </p:stCondLst>
                                  <p:childTnLst>
                                    <p:set>
                                      <p:cBhvr>
                                        <p:cTn id="6" dur="1" fill="hold">
                                          <p:stCondLst>
                                            <p:cond delay="0"/>
                                          </p:stCondLst>
                                        </p:cTn>
                                        <p:tgtEl>
                                          <p:spTgt spid="409656"/>
                                        </p:tgtEl>
                                        <p:attrNameLst>
                                          <p:attrName>style.visibility</p:attrName>
                                        </p:attrNameLst>
                                      </p:cBhvr>
                                      <p:to>
                                        <p:strVal val="visible"/>
                                      </p:to>
                                    </p:set>
                                    <p:anim calcmode="lin" valueType="num">
                                      <p:cBhvr>
                                        <p:cTn id="7" dur="500" fill="hold"/>
                                        <p:tgtEl>
                                          <p:spTgt spid="409656"/>
                                        </p:tgtEl>
                                        <p:attrNameLst>
                                          <p:attrName>ppt_w</p:attrName>
                                        </p:attrNameLst>
                                      </p:cBhvr>
                                      <p:tavLst>
                                        <p:tav tm="0">
                                          <p:val>
                                            <p:fltVal val="0"/>
                                          </p:val>
                                        </p:tav>
                                        <p:tav tm="100000">
                                          <p:val>
                                            <p:strVal val="#ppt_w"/>
                                          </p:val>
                                        </p:tav>
                                      </p:tavLst>
                                    </p:anim>
                                    <p:anim calcmode="lin" valueType="num">
                                      <p:cBhvr>
                                        <p:cTn id="8" dur="500" fill="hold"/>
                                        <p:tgtEl>
                                          <p:spTgt spid="40965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09657"/>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09663"/>
                                        </p:tgtEl>
                                        <p:attrNameLst>
                                          <p:attrName>style.visibility</p:attrName>
                                        </p:attrNameLst>
                                      </p:cBhvr>
                                      <p:to>
                                        <p:strVal val="visible"/>
                                      </p:to>
                                    </p:set>
                                  </p:childTnLst>
                                  <p:subTnLst>
                                    <p:set>
                                      <p:cBhvr override="childStyle">
                                        <p:cTn dur="1" fill="hold" display="0" masterRel="nextClick" afterEffect="1"/>
                                        <p:tgtEl>
                                          <p:spTgt spid="409663"/>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9669"/>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5" name="cashre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09666"/>
                                        </p:tgtEl>
                                        <p:attrNameLst>
                                          <p:attrName>style.visibility</p:attrName>
                                        </p:attrNameLst>
                                      </p:cBhvr>
                                      <p:to>
                                        <p:strVal val="visible"/>
                                      </p:to>
                                    </p:set>
                                  </p:childTnLst>
                                  <p:subTnLst>
                                    <p:set>
                                      <p:cBhvr override="childStyle">
                                        <p:cTn dur="1" fill="hold" display="0" masterRel="nextClick" afterEffect="1"/>
                                        <p:tgtEl>
                                          <p:spTgt spid="409666"/>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09677"/>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09674"/>
                                        </p:tgtEl>
                                        <p:attrNameLst>
                                          <p:attrName>style.visibility</p:attrName>
                                        </p:attrNameLst>
                                      </p:cBhvr>
                                      <p:to>
                                        <p:strVal val="visible"/>
                                      </p:to>
                                    </p:set>
                                  </p:childTnLst>
                                  <p:subTnLst>
                                    <p:set>
                                      <p:cBhvr override="childStyle">
                                        <p:cTn dur="1" fill="hold" display="0" masterRel="nextClick" afterEffect="1"/>
                                        <p:tgtEl>
                                          <p:spTgt spid="40967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0968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409681"/>
                                        </p:tgtEl>
                                        <p:attrNameLst>
                                          <p:attrName>style.visibility</p:attrName>
                                        </p:attrNameLst>
                                      </p:cBhvr>
                                      <p:to>
                                        <p:strVal val="visible"/>
                                      </p:to>
                                    </p:set>
                                    <p:animEffect transition="in" filter="slide(fromLeft)">
                                      <p:cBhvr>
                                        <p:cTn id="41" dur="500"/>
                                        <p:tgtEl>
                                          <p:spTgt spid="409681"/>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409688"/>
                                        </p:tgtEl>
                                        <p:attrNameLst>
                                          <p:attrName>style.visibility</p:attrName>
                                        </p:attrNameLst>
                                      </p:cBhvr>
                                      <p:to>
                                        <p:strVal val="visible"/>
                                      </p:to>
                                    </p:set>
                                    <p:animEffect transition="in" filter="slide(fromLeft)">
                                      <p:cBhvr>
                                        <p:cTn id="46" dur="500"/>
                                        <p:tgtEl>
                                          <p:spTgt spid="409688"/>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09689"/>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409702"/>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409719"/>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409734"/>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409752"/>
                                        </p:tgtEl>
                                        <p:attrNameLst>
                                          <p:attrName>style.visibility</p:attrName>
                                        </p:attrNameLst>
                                      </p:cBhvr>
                                      <p:to>
                                        <p:strVal val="visible"/>
                                      </p:to>
                                    </p:set>
                                  </p:childTnLst>
                                </p:cTn>
                              </p:par>
                            </p:childTnLst>
                          </p:cTn>
                        </p:par>
                        <p:par>
                          <p:cTn id="66" fill="hold" nodeType="afterGroup">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40975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09756"/>
                                        </p:tgtEl>
                                        <p:attrNameLst>
                                          <p:attrName>style.visibility</p:attrName>
                                        </p:attrNameLst>
                                      </p:cBhvr>
                                      <p:to>
                                        <p:strVal val="visible"/>
                                      </p:to>
                                    </p:set>
                                    <p:animEffect transition="in" filter="blinds(horizontal)">
                                      <p:cBhvr>
                                        <p:cTn id="73" dur="500"/>
                                        <p:tgtEl>
                                          <p:spTgt spid="40975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409757">
                                            <p:txEl>
                                              <p:pRg st="0" end="0"/>
                                            </p:txEl>
                                          </p:spTgt>
                                        </p:tgtEl>
                                        <p:attrNameLst>
                                          <p:attrName>style.visibility</p:attrName>
                                        </p:attrNameLst>
                                      </p:cBhvr>
                                      <p:to>
                                        <p:strVal val="visible"/>
                                      </p:to>
                                    </p:set>
                                    <p:animEffect transition="in" filter="blinds(horizontal)">
                                      <p:cBhvr>
                                        <p:cTn id="78" dur="500"/>
                                        <p:tgtEl>
                                          <p:spTgt spid="4097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6" grpId="0" autoUpdateAnimBg="0"/>
      <p:bldP spid="409688" grpId="0" animBg="1"/>
      <p:bldP spid="409752" grpId="0" animBg="1" autoUpdateAnimBg="0"/>
      <p:bldP spid="409753" grpId="0" animBg="1" autoUpdateAnimBg="0"/>
      <p:bldP spid="4097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428625" y="1285875"/>
            <a:ext cx="8429625" cy="5572125"/>
          </a:xfrm>
          <a:prstGeom prst="rect">
            <a:avLst/>
          </a:prstGeom>
        </p:spPr>
        <p:txBody>
          <a:bodyPr>
            <a:normAutofit lnSpcReduction="10000"/>
          </a:bodyPr>
          <a:lstStyle/>
          <a:p>
            <a:pPr fontAlgn="auto">
              <a:lnSpc>
                <a:spcPct val="90000"/>
              </a:lnSpc>
              <a:spcBef>
                <a:spcPct val="20000"/>
              </a:spcBef>
              <a:spcAft>
                <a:spcPts val="0"/>
              </a:spcAft>
              <a:buFont typeface="Wingdings" pitchFamily="2" charset="2"/>
              <a:buChar char="l"/>
              <a:defRPr/>
            </a:pPr>
            <a:r>
              <a:rPr lang="en-US" altLang="zh-CN" sz="2100" dirty="0">
                <a:latin typeface="微软雅黑" pitchFamily="34" charset="-122"/>
                <a:ea typeface="微软雅黑" pitchFamily="34" charset="-122"/>
              </a:rPr>
              <a:t>STL (Standard Template Library)</a:t>
            </a:r>
          </a:p>
          <a:p>
            <a:pPr lvl="1" fontAlgn="auto">
              <a:spcBef>
                <a:spcPts val="0"/>
              </a:spcBef>
              <a:spcAft>
                <a:spcPts val="0"/>
              </a:spcAft>
              <a:defRPr/>
            </a:pPr>
            <a:r>
              <a:rPr lang="en-US" sz="2400" b="1" dirty="0">
                <a:solidFill>
                  <a:srgbClr val="0000FF"/>
                </a:solidFill>
                <a:latin typeface="Courier New"/>
                <a:ea typeface="微软雅黑"/>
                <a:cs typeface="Times New Roman"/>
              </a:rPr>
              <a:t>#include</a:t>
            </a:r>
            <a:r>
              <a:rPr lang="en-US" sz="2400" b="1" dirty="0">
                <a:latin typeface="Courier New"/>
                <a:ea typeface="微软雅黑"/>
                <a:cs typeface="Times New Roman"/>
              </a:rPr>
              <a:t> </a:t>
            </a:r>
            <a:r>
              <a:rPr lang="en-US" sz="2400" b="1" dirty="0">
                <a:solidFill>
                  <a:srgbClr val="A31515"/>
                </a:solidFill>
                <a:latin typeface="Courier New"/>
                <a:ea typeface="微软雅黑"/>
                <a:cs typeface="Times New Roman"/>
              </a:rPr>
              <a:t>&lt;queue&gt;</a:t>
            </a:r>
            <a:endParaRPr lang="zh-CN" altLang="en-US" sz="3200" b="1" dirty="0">
              <a:latin typeface="Tahoma"/>
              <a:ea typeface="微软雅黑"/>
              <a:cs typeface="Times New Roman"/>
            </a:endParaRPr>
          </a:p>
          <a:p>
            <a:pPr lvl="1" fontAlgn="auto">
              <a:spcBef>
                <a:spcPts val="0"/>
              </a:spcBef>
              <a:spcAft>
                <a:spcPts val="0"/>
              </a:spcAft>
              <a:defRPr/>
            </a:pPr>
            <a:r>
              <a:rPr lang="en-US" sz="2400" b="1" dirty="0">
                <a:solidFill>
                  <a:srgbClr val="0000FF"/>
                </a:solidFill>
                <a:latin typeface="Courier New"/>
                <a:ea typeface="微软雅黑"/>
                <a:cs typeface="Times New Roman"/>
              </a:rPr>
              <a:t>using</a:t>
            </a:r>
            <a:r>
              <a:rPr lang="en-US" sz="2400" b="1" dirty="0">
                <a:latin typeface="Courier New"/>
                <a:ea typeface="微软雅黑"/>
                <a:cs typeface="Times New Roman"/>
              </a:rPr>
              <a:t> </a:t>
            </a:r>
            <a:r>
              <a:rPr lang="en-US" sz="2400" b="1" dirty="0">
                <a:solidFill>
                  <a:srgbClr val="0000FF"/>
                </a:solidFill>
                <a:latin typeface="Courier New"/>
                <a:ea typeface="微软雅黑"/>
                <a:cs typeface="Times New Roman"/>
              </a:rPr>
              <a:t>namespace</a:t>
            </a:r>
            <a:r>
              <a:rPr lang="en-US" sz="2400" b="1" dirty="0">
                <a:latin typeface="Courier New"/>
                <a:ea typeface="微软雅黑"/>
                <a:cs typeface="Times New Roman"/>
              </a:rPr>
              <a:t> std;</a:t>
            </a:r>
            <a:endParaRPr lang="zh-CN" altLang="en-US" sz="3200" b="1" dirty="0">
              <a:latin typeface="Tahoma"/>
              <a:ea typeface="微软雅黑"/>
              <a:cs typeface="Times New Roman"/>
            </a:endParaRPr>
          </a:p>
          <a:p>
            <a:pPr lvl="1" fontAlgn="auto">
              <a:spcBef>
                <a:spcPts val="0"/>
              </a:spcBef>
              <a:spcAft>
                <a:spcPts val="0"/>
              </a:spcAft>
              <a:defRPr/>
            </a:pPr>
            <a:r>
              <a:rPr lang="en-US" sz="2400" b="1" dirty="0">
                <a:latin typeface="Courier New"/>
                <a:ea typeface="微软雅黑"/>
                <a:cs typeface="Times New Roman"/>
              </a:rPr>
              <a:t>queue&lt;</a:t>
            </a:r>
            <a:r>
              <a:rPr lang="en-US" sz="2400" b="1" dirty="0" err="1">
                <a:solidFill>
                  <a:srgbClr val="0000FF"/>
                </a:solidFill>
                <a:latin typeface="Courier New"/>
                <a:ea typeface="微软雅黑"/>
                <a:cs typeface="Times New Roman"/>
              </a:rPr>
              <a:t>int</a:t>
            </a:r>
            <a:r>
              <a:rPr lang="en-US" sz="2400" b="1" dirty="0">
                <a:latin typeface="Courier New"/>
                <a:ea typeface="微软雅黑"/>
                <a:cs typeface="Times New Roman"/>
              </a:rPr>
              <a:t>&gt; q;</a:t>
            </a:r>
            <a:endParaRPr lang="zh-CN" altLang="en-US" sz="3200" b="1" dirty="0">
              <a:latin typeface="Tahoma"/>
              <a:ea typeface="微软雅黑"/>
              <a:cs typeface="Times New Roman"/>
            </a:endParaRPr>
          </a:p>
          <a:p>
            <a:pPr lvl="1" fontAlgn="auto">
              <a:spcBef>
                <a:spcPts val="0"/>
              </a:spcBef>
              <a:spcAft>
                <a:spcPts val="0"/>
              </a:spcAft>
              <a:defRPr/>
            </a:pPr>
            <a:r>
              <a:rPr lang="en-US" sz="2400" b="1" dirty="0" err="1">
                <a:solidFill>
                  <a:srgbClr val="0000FF"/>
                </a:solidFill>
                <a:latin typeface="Courier New"/>
                <a:ea typeface="微软雅黑"/>
                <a:cs typeface="Times New Roman"/>
              </a:rPr>
              <a:t>int</a:t>
            </a:r>
            <a:r>
              <a:rPr lang="en-US" sz="2400" b="1" dirty="0">
                <a:latin typeface="Courier New"/>
                <a:ea typeface="微软雅黑"/>
                <a:cs typeface="Times New Roman"/>
              </a:rPr>
              <a:t> x = </a:t>
            </a:r>
            <a:r>
              <a:rPr lang="en-US" sz="2400" b="1" dirty="0" err="1">
                <a:latin typeface="Courier New"/>
                <a:ea typeface="微软雅黑"/>
                <a:cs typeface="Times New Roman"/>
              </a:rPr>
              <a:t>q.front</a:t>
            </a:r>
            <a:r>
              <a:rPr lang="en-US" sz="2400" b="1" dirty="0">
                <a:latin typeface="Courier New"/>
                <a:ea typeface="微软雅黑"/>
                <a:cs typeface="Times New Roman"/>
              </a:rPr>
              <a:t>();</a:t>
            </a:r>
          </a:p>
          <a:p>
            <a:pPr lvl="1" fontAlgn="auto">
              <a:spcBef>
                <a:spcPts val="0"/>
              </a:spcBef>
              <a:spcAft>
                <a:spcPts val="0"/>
              </a:spcAft>
              <a:defRPr/>
            </a:pPr>
            <a:r>
              <a:rPr lang="en-US" sz="2400" b="1" dirty="0" err="1">
                <a:latin typeface="Courier New"/>
                <a:ea typeface="微软雅黑"/>
                <a:cs typeface="Times New Roman"/>
              </a:rPr>
              <a:t>q.push</a:t>
            </a:r>
            <a:r>
              <a:rPr lang="en-US" sz="2400" b="1" dirty="0">
                <a:latin typeface="Courier New"/>
                <a:ea typeface="微软雅黑"/>
                <a:cs typeface="Times New Roman"/>
              </a:rPr>
              <a:t>(x); q.pop(); </a:t>
            </a:r>
            <a:r>
              <a:rPr lang="en-US" sz="2400" b="1" dirty="0" err="1">
                <a:latin typeface="Courier New"/>
                <a:ea typeface="微软雅黑"/>
                <a:cs typeface="Times New Roman"/>
              </a:rPr>
              <a:t>q.empty</a:t>
            </a:r>
            <a:r>
              <a:rPr lang="en-US" sz="2400" b="1" dirty="0">
                <a:latin typeface="Courier New"/>
                <a:ea typeface="微软雅黑"/>
                <a:cs typeface="Times New Roman"/>
              </a:rPr>
              <a:t>(); </a:t>
            </a:r>
            <a:r>
              <a:rPr lang="en-US" sz="2400" b="1" dirty="0" err="1">
                <a:latin typeface="Courier New"/>
                <a:ea typeface="微软雅黑"/>
                <a:cs typeface="Times New Roman"/>
              </a:rPr>
              <a:t>q.size</a:t>
            </a:r>
            <a:r>
              <a:rPr lang="en-US" sz="2400" b="1" dirty="0">
                <a:latin typeface="Courier New"/>
                <a:ea typeface="微软雅黑"/>
                <a:cs typeface="Times New Roman"/>
              </a:rPr>
              <a:t>();</a:t>
            </a:r>
            <a:endParaRPr lang="zh-CN" altLang="en-US" sz="3200" b="1" dirty="0">
              <a:latin typeface="Tahoma"/>
              <a:ea typeface="微软雅黑"/>
              <a:cs typeface="Times New Roman"/>
            </a:endParaRPr>
          </a:p>
          <a:p>
            <a:pPr fontAlgn="auto">
              <a:lnSpc>
                <a:spcPct val="90000"/>
              </a:lnSpc>
              <a:spcBef>
                <a:spcPct val="20000"/>
              </a:spcBef>
              <a:spcAft>
                <a:spcPts val="0"/>
              </a:spcAft>
              <a:buFont typeface="Wingdings" pitchFamily="2" charset="2"/>
              <a:buChar char="l"/>
              <a:defRPr/>
            </a:pPr>
            <a:r>
              <a:rPr lang="zh-CN" altLang="en-US" sz="2100" dirty="0">
                <a:latin typeface="微软雅黑" pitchFamily="34" charset="-122"/>
                <a:ea typeface="微软雅黑" pitchFamily="34" charset="-122"/>
              </a:rPr>
              <a:t>队列的应用</a:t>
            </a:r>
            <a:endParaRPr lang="en-US" altLang="zh-CN" sz="2100" dirty="0">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广度优先搜索 （</a:t>
            </a:r>
            <a:r>
              <a:rPr lang="en-US" altLang="zh-CN" sz="2100" dirty="0">
                <a:solidFill>
                  <a:schemeClr val="accent1"/>
                </a:solidFill>
                <a:latin typeface="微软雅黑" pitchFamily="34" charset="-122"/>
                <a:ea typeface="微软雅黑" pitchFamily="34" charset="-122"/>
              </a:rPr>
              <a:t>Breadth-first Search</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en-US" altLang="zh-CN" sz="2100" dirty="0">
                <a:solidFill>
                  <a:schemeClr val="accent1"/>
                </a:solidFill>
                <a:latin typeface="微软雅黑" pitchFamily="34" charset="-122"/>
                <a:ea typeface="微软雅黑" pitchFamily="34" charset="-122"/>
              </a:rPr>
              <a:t>……</a:t>
            </a:r>
          </a:p>
          <a:p>
            <a:pPr fontAlgn="auto">
              <a:lnSpc>
                <a:spcPct val="90000"/>
              </a:lnSpc>
              <a:spcBef>
                <a:spcPct val="20000"/>
              </a:spcBef>
              <a:spcAft>
                <a:spcPts val="0"/>
              </a:spcAft>
              <a:buFont typeface="Wingdings" pitchFamily="2" charset="2"/>
              <a:buChar char="l"/>
              <a:defRPr/>
            </a:pPr>
            <a:r>
              <a:rPr lang="zh-CN" altLang="en-US" sz="2100" dirty="0">
                <a:latin typeface="微软雅黑" pitchFamily="34" charset="-122"/>
                <a:ea typeface="微软雅黑" pitchFamily="34" charset="-122"/>
              </a:rPr>
              <a:t>扩展</a:t>
            </a:r>
            <a:endParaRPr lang="en-US" altLang="zh-CN" sz="2100" dirty="0">
              <a:latin typeface="微软雅黑" pitchFamily="34" charset="-122"/>
              <a:ea typeface="微软雅黑" pitchFamily="34" charset="-122"/>
            </a:endParaRP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循环队列 （</a:t>
            </a:r>
            <a:r>
              <a:rPr lang="en-US" altLang="zh-CN" sz="2100" dirty="0">
                <a:solidFill>
                  <a:schemeClr val="accent1"/>
                </a:solidFill>
                <a:latin typeface="微软雅黑" pitchFamily="34" charset="-122"/>
                <a:ea typeface="微软雅黑" pitchFamily="34" charset="-122"/>
              </a:rPr>
              <a:t>Circular Queue</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最短路的</a:t>
            </a:r>
            <a:r>
              <a:rPr lang="en-US" altLang="zh-CN" sz="2100" dirty="0">
                <a:solidFill>
                  <a:schemeClr val="accent1"/>
                </a:solidFill>
                <a:latin typeface="微软雅黑" pitchFamily="34" charset="-122"/>
                <a:ea typeface="微软雅黑" pitchFamily="34" charset="-122"/>
              </a:rPr>
              <a:t>SPFA</a:t>
            </a:r>
            <a:r>
              <a:rPr lang="zh-CN" altLang="en-US" sz="2100" dirty="0">
                <a:solidFill>
                  <a:schemeClr val="accent1"/>
                </a:solidFill>
                <a:latin typeface="微软雅黑" pitchFamily="34" charset="-122"/>
                <a:ea typeface="微软雅黑" pitchFamily="34" charset="-122"/>
              </a:rPr>
              <a:t>算法</a:t>
            </a:r>
            <a:r>
              <a:rPr lang="en-US" altLang="zh-CN" sz="2100" dirty="0">
                <a:solidFill>
                  <a:schemeClr val="accent1"/>
                </a:solidFill>
                <a:latin typeface="微软雅黑" pitchFamily="34" charset="-122"/>
                <a:ea typeface="微软雅黑" pitchFamily="34" charset="-122"/>
              </a:rPr>
              <a:t> (Shortest Path Faster Algorithm)	</a:t>
            </a:r>
          </a:p>
          <a:p>
            <a:pPr lvl="1"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双端队列 （</a:t>
            </a:r>
            <a:r>
              <a:rPr lang="en-US" altLang="zh-CN" sz="2100" dirty="0">
                <a:solidFill>
                  <a:schemeClr val="accent1"/>
                </a:solidFill>
                <a:latin typeface="微软雅黑" pitchFamily="34" charset="-122"/>
                <a:ea typeface="微软雅黑" pitchFamily="34" charset="-122"/>
              </a:rPr>
              <a:t>Double Ended Queue</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例：</a:t>
            </a:r>
            <a:r>
              <a:rPr lang="en-US" altLang="zh-CN" sz="2100" dirty="0">
                <a:solidFill>
                  <a:schemeClr val="accent1"/>
                </a:solidFill>
                <a:latin typeface="微软雅黑" pitchFamily="34" charset="-122"/>
                <a:ea typeface="微软雅黑" pitchFamily="34" charset="-122"/>
              </a:rPr>
              <a:t>Sliding Window</a:t>
            </a:r>
          </a:p>
          <a:p>
            <a:pPr lvl="2" fontAlgn="auto">
              <a:lnSpc>
                <a:spcPct val="90000"/>
              </a:lnSpc>
              <a:spcBef>
                <a:spcPct val="20000"/>
              </a:spcBef>
              <a:spcAft>
                <a:spcPts val="0"/>
              </a:spcAft>
              <a:buFont typeface="Arial" pitchFamily="34" charset="0"/>
              <a:buChar char="•"/>
              <a:defRPr/>
            </a:pPr>
            <a:r>
              <a:rPr lang="zh-CN" altLang="en-US" sz="2100" dirty="0">
                <a:solidFill>
                  <a:schemeClr val="accent1"/>
                </a:solidFill>
                <a:latin typeface="微软雅黑" pitchFamily="34" charset="-122"/>
                <a:ea typeface="微软雅黑" pitchFamily="34" charset="-122"/>
              </a:rPr>
              <a:t>对某些动态规划（</a:t>
            </a:r>
            <a:r>
              <a:rPr lang="en-US" altLang="zh-CN" sz="2100" dirty="0">
                <a:solidFill>
                  <a:schemeClr val="accent1"/>
                </a:solidFill>
                <a:latin typeface="微软雅黑" pitchFamily="34" charset="-122"/>
                <a:ea typeface="微软雅黑" pitchFamily="34" charset="-122"/>
              </a:rPr>
              <a:t>Dynamic Programming</a:t>
            </a:r>
            <a:r>
              <a:rPr lang="zh-CN" altLang="en-US" sz="2100" dirty="0">
                <a:solidFill>
                  <a:schemeClr val="accent1"/>
                </a:solidFill>
                <a:latin typeface="微软雅黑" pitchFamily="34" charset="-122"/>
                <a:ea typeface="微软雅黑" pitchFamily="34" charset="-122"/>
              </a:rPr>
              <a:t>）</a:t>
            </a:r>
            <a:endParaRPr lang="en-US" altLang="zh-CN" sz="2100" dirty="0">
              <a:solidFill>
                <a:schemeClr val="accent1"/>
              </a:solidFill>
              <a:latin typeface="微软雅黑" pitchFamily="34" charset="-122"/>
              <a:ea typeface="微软雅黑" pitchFamily="34" charset="-122"/>
            </a:endParaRPr>
          </a:p>
          <a:p>
            <a:pPr lvl="2" fontAlgn="auto">
              <a:lnSpc>
                <a:spcPct val="90000"/>
              </a:lnSpc>
              <a:spcBef>
                <a:spcPct val="20000"/>
              </a:spcBef>
              <a:spcAft>
                <a:spcPts val="0"/>
              </a:spcAft>
              <a:defRPr/>
            </a:pPr>
            <a:r>
              <a:rPr lang="en-US" altLang="zh-CN" sz="2100" dirty="0">
                <a:solidFill>
                  <a:schemeClr val="accent1"/>
                </a:solidFill>
                <a:latin typeface="微软雅黑" pitchFamily="34" charset="-122"/>
                <a:ea typeface="微软雅黑" pitchFamily="34" charset="-122"/>
              </a:rPr>
              <a:t> </a:t>
            </a:r>
            <a:r>
              <a:rPr lang="zh-CN" altLang="en-US" sz="2100" dirty="0">
                <a:solidFill>
                  <a:schemeClr val="accent1"/>
                </a:solidFill>
                <a:latin typeface="微软雅黑" pitchFamily="34" charset="-122"/>
                <a:ea typeface="微软雅黑" pitchFamily="34" charset="-122"/>
              </a:rPr>
              <a:t>算法进行优化</a:t>
            </a:r>
            <a:endParaRPr lang="en-US" altLang="zh-CN" sz="2100" dirty="0">
              <a:solidFill>
                <a:schemeClr val="accent1"/>
              </a:solidFill>
              <a:latin typeface="微软雅黑" pitchFamily="34" charset="-122"/>
              <a:ea typeface="微软雅黑" pitchFamily="34" charset="-122"/>
            </a:endParaRPr>
          </a:p>
          <a:p>
            <a:pPr lvl="1" fontAlgn="auto">
              <a:lnSpc>
                <a:spcPct val="90000"/>
              </a:lnSpc>
              <a:spcBef>
                <a:spcPct val="20000"/>
              </a:spcBef>
              <a:spcAft>
                <a:spcPts val="0"/>
              </a:spcAft>
              <a:defRPr/>
            </a:pPr>
            <a:endParaRPr lang="en-US" altLang="zh-CN" sz="2100" dirty="0">
              <a:solidFill>
                <a:schemeClr val="accent1"/>
              </a:solidFill>
              <a:latin typeface="微软雅黑" pitchFamily="34" charset="-122"/>
              <a:ea typeface="微软雅黑"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队列 </a:t>
            </a:r>
            <a:r>
              <a:rPr lang="en-US" altLang="zh-CN" sz="4400" dirty="0">
                <a:latin typeface="微软雅黑" pitchFamily="34" charset="-122"/>
                <a:ea typeface="微软雅黑" pitchFamily="34" charset="-122"/>
                <a:cs typeface="+mj-cs"/>
              </a:rPr>
              <a:t>(Queue)</a:t>
            </a:r>
            <a:endParaRPr lang="zh-CN" altLang="en-US" sz="4400" dirty="0">
              <a:latin typeface="微软雅黑" pitchFamily="34" charset="-122"/>
              <a:ea typeface="微软雅黑" pitchFamily="34" charset="-122"/>
              <a:cs typeface="+mj-cs"/>
            </a:endParaRPr>
          </a:p>
        </p:txBody>
      </p:sp>
      <p:pic>
        <p:nvPicPr>
          <p:cNvPr id="1331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dirty="0"/>
              <a:t>题目：</a:t>
            </a:r>
            <a:r>
              <a:rPr lang="zh-CN" altLang="en-US" sz="2800" dirty="0"/>
              <a:t>实现一个栈，带有出栈（</a:t>
            </a:r>
            <a:r>
              <a:rPr lang="en-US" altLang="zh-CN" sz="2800" dirty="0"/>
              <a:t>pop</a:t>
            </a:r>
            <a:r>
              <a:rPr lang="zh-CN" altLang="en-US" sz="2800" dirty="0"/>
              <a:t>），入栈（</a:t>
            </a:r>
            <a:r>
              <a:rPr lang="en-US" altLang="zh-CN" sz="2800" dirty="0"/>
              <a:t>push</a:t>
            </a:r>
            <a:r>
              <a:rPr lang="zh-CN" altLang="en-US" sz="2800" dirty="0"/>
              <a:t>），取最小元素（</a:t>
            </a:r>
            <a:r>
              <a:rPr lang="en-US" altLang="zh-CN" sz="2800" dirty="0" err="1"/>
              <a:t>getMin</a:t>
            </a:r>
            <a:r>
              <a:rPr lang="zh-CN" altLang="en-US" sz="2800" dirty="0"/>
              <a:t>）三个方法。要保证这三个方法的时间复杂度都是</a:t>
            </a:r>
            <a:r>
              <a:rPr lang="en-US" altLang="zh-CN" sz="2800" dirty="0"/>
              <a:t>O</a:t>
            </a:r>
            <a:r>
              <a:rPr lang="zh-CN" altLang="en-US" sz="2800" dirty="0"/>
              <a:t>（</a:t>
            </a:r>
            <a:r>
              <a:rPr lang="en-US" altLang="zh-CN" sz="2800" dirty="0"/>
              <a:t>1</a:t>
            </a:r>
            <a:r>
              <a:rPr lang="zh-CN" altLang="en-US" sz="2800" dirty="0"/>
              <a:t>）。</a:t>
            </a:r>
          </a:p>
        </p:txBody>
      </p:sp>
      <p:sp>
        <p:nvSpPr>
          <p:cNvPr id="3" name="内容占位符 2"/>
          <p:cNvSpPr>
            <a:spLocks noGrp="1"/>
          </p:cNvSpPr>
          <p:nvPr>
            <p:ph idx="1"/>
          </p:nvPr>
        </p:nvSpPr>
        <p:spPr>
          <a:xfrm>
            <a:off x="457200" y="1600200"/>
            <a:ext cx="8229600" cy="4853136"/>
          </a:xfrm>
        </p:spPr>
        <p:txBody>
          <a:bodyPr/>
          <a:lstStyle/>
          <a:p>
            <a:r>
              <a:rPr lang="zh-CN" altLang="en-US" sz="2800" b="1" dirty="0" smtClean="0"/>
              <a:t>思路：</a:t>
            </a:r>
            <a:endParaRPr lang="zh-CN" altLang="en-US" sz="2800" dirty="0"/>
          </a:p>
          <a:p>
            <a:r>
              <a:rPr lang="en-US" altLang="zh-CN" sz="2800" dirty="0"/>
              <a:t>1.</a:t>
            </a:r>
            <a:r>
              <a:rPr lang="zh-CN" altLang="en-US" sz="2800" dirty="0"/>
              <a:t>创建一个整型变量 </a:t>
            </a:r>
            <a:r>
              <a:rPr lang="en-US" altLang="zh-CN" sz="2800" dirty="0"/>
              <a:t>min</a:t>
            </a:r>
            <a:r>
              <a:rPr lang="zh-CN" altLang="en-US" sz="2800" dirty="0"/>
              <a:t>，初始值</a:t>
            </a:r>
            <a:r>
              <a:rPr lang="en-US" altLang="zh-CN" sz="2800" dirty="0"/>
              <a:t>-1</a:t>
            </a:r>
          </a:p>
          <a:p>
            <a:r>
              <a:rPr lang="en-US" altLang="zh-CN" sz="2800" dirty="0"/>
              <a:t>2.</a:t>
            </a:r>
            <a:r>
              <a:rPr lang="zh-CN" altLang="en-US" sz="2800" dirty="0"/>
              <a:t>当第一个元素进栈时，让</a:t>
            </a:r>
            <a:r>
              <a:rPr lang="en-US" altLang="zh-CN" sz="2800" dirty="0"/>
              <a:t>min=0</a:t>
            </a:r>
            <a:r>
              <a:rPr lang="zh-CN" altLang="en-US" sz="2800" dirty="0"/>
              <a:t>，即把唯一的元素当做最小值。</a:t>
            </a:r>
          </a:p>
          <a:p>
            <a:r>
              <a:rPr lang="en-US" altLang="zh-CN" sz="2800" dirty="0"/>
              <a:t>3.</a:t>
            </a:r>
            <a:r>
              <a:rPr lang="zh-CN" altLang="en-US" sz="2800" dirty="0"/>
              <a:t>之后每当一个新</a:t>
            </a:r>
            <a:r>
              <a:rPr lang="zh-CN" altLang="en-US" sz="2800" dirty="0" smtClean="0"/>
              <a:t>元素</a:t>
            </a:r>
            <a:r>
              <a:rPr lang="zh-CN" altLang="en-US" sz="2800" dirty="0"/>
              <a:t>进</a:t>
            </a:r>
            <a:r>
              <a:rPr lang="zh-CN" altLang="en-US" sz="2800" dirty="0" smtClean="0"/>
              <a:t>栈</a:t>
            </a:r>
            <a:r>
              <a:rPr lang="zh-CN" altLang="en-US" sz="2800" dirty="0"/>
              <a:t>，让新元素和</a:t>
            </a:r>
            <a:r>
              <a:rPr lang="en-US" altLang="zh-CN" sz="2800" dirty="0" smtClean="0"/>
              <a:t>min</a:t>
            </a:r>
            <a:r>
              <a:rPr lang="zh-CN" altLang="en-US" sz="2800" smtClean="0"/>
              <a:t>所指向</a:t>
            </a:r>
            <a:r>
              <a:rPr lang="zh-CN" altLang="en-US" sz="2800" dirty="0"/>
              <a:t>位置的元素比较大小。如果</a:t>
            </a:r>
            <a:r>
              <a:rPr lang="en-US" altLang="zh-CN" sz="2800" dirty="0"/>
              <a:t>Stack[min]</a:t>
            </a:r>
            <a:r>
              <a:rPr lang="zh-CN" altLang="en-US" sz="2800" dirty="0"/>
              <a:t>大于新元素，则</a:t>
            </a:r>
            <a:r>
              <a:rPr lang="en-US" altLang="zh-CN" sz="2800" dirty="0"/>
              <a:t>min</a:t>
            </a:r>
            <a:r>
              <a:rPr lang="zh-CN" altLang="en-US" sz="2800" dirty="0"/>
              <a:t>等于新元素的下标；</a:t>
            </a:r>
            <a:r>
              <a:rPr lang="en-US" altLang="zh-CN" sz="2800" dirty="0"/>
              <a:t>Stack[min]</a:t>
            </a:r>
            <a:r>
              <a:rPr lang="zh-CN" altLang="en-US" sz="2800" dirty="0"/>
              <a:t>小于新元素，则不做改变。</a:t>
            </a:r>
          </a:p>
          <a:p>
            <a:r>
              <a:rPr lang="en-US" altLang="zh-CN" sz="2800" dirty="0"/>
              <a:t>4.</a:t>
            </a:r>
            <a:r>
              <a:rPr lang="zh-CN" altLang="en-US" sz="2800" dirty="0"/>
              <a:t>当调用</a:t>
            </a:r>
            <a:r>
              <a:rPr lang="en-US" altLang="zh-CN" sz="2800" dirty="0" err="1"/>
              <a:t>getMin</a:t>
            </a:r>
            <a:r>
              <a:rPr lang="zh-CN" altLang="en-US" sz="2800" dirty="0"/>
              <a:t>方法的时候，直接返回</a:t>
            </a:r>
            <a:r>
              <a:rPr lang="en-US" altLang="zh-CN" sz="2800" dirty="0"/>
              <a:t>min</a:t>
            </a:r>
            <a:r>
              <a:rPr lang="zh-CN" altLang="en-US" sz="2800" dirty="0"/>
              <a:t>所指向位置的元素即可。</a:t>
            </a:r>
          </a:p>
          <a:p>
            <a:endParaRPr lang="zh-CN" altLang="en-US" sz="2800" dirty="0"/>
          </a:p>
        </p:txBody>
      </p:sp>
    </p:spTree>
    <p:extLst>
      <p:ext uri="{BB962C8B-B14F-4D97-AF65-F5344CB8AC3E}">
        <p14:creationId xmlns:p14="http://schemas.microsoft.com/office/powerpoint/2010/main" val="20025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16632"/>
            <a:ext cx="5760640" cy="5508612"/>
          </a:xfrm>
        </p:spPr>
      </p:pic>
      <p:sp>
        <p:nvSpPr>
          <p:cNvPr id="5" name="矩形 4"/>
          <p:cNvSpPr/>
          <p:nvPr/>
        </p:nvSpPr>
        <p:spPr>
          <a:xfrm>
            <a:off x="971600" y="5787261"/>
            <a:ext cx="7056784" cy="954107"/>
          </a:xfrm>
          <a:prstGeom prst="rect">
            <a:avLst/>
          </a:prstGeom>
        </p:spPr>
        <p:txBody>
          <a:bodyPr wrap="square">
            <a:spAutoFit/>
          </a:bodyPr>
          <a:lstStyle/>
          <a:p>
            <a:r>
              <a:rPr lang="zh-CN" altLang="en-US" sz="2800" dirty="0">
                <a:solidFill>
                  <a:srgbClr val="2E2E2E"/>
                </a:solidFill>
                <a:latin typeface="Hiragino Sans GB"/>
              </a:rPr>
              <a:t>按这个思路，近栈、出栈、取最小值的时间复杂度都是</a:t>
            </a:r>
            <a:r>
              <a:rPr lang="en-US" altLang="zh-CN" sz="2800" dirty="0">
                <a:solidFill>
                  <a:srgbClr val="2E2E2E"/>
                </a:solidFill>
                <a:latin typeface="Hiragino Sans GB"/>
              </a:rPr>
              <a:t>O(1)</a:t>
            </a:r>
            <a:r>
              <a:rPr lang="zh-CN" altLang="en-US" sz="2800" dirty="0">
                <a:solidFill>
                  <a:srgbClr val="2E2E2E"/>
                </a:solidFill>
                <a:latin typeface="Hiragino Sans GB"/>
              </a:rPr>
              <a:t>，空间复杂度也是</a:t>
            </a:r>
            <a:r>
              <a:rPr lang="en-US" altLang="zh-CN" sz="2800" dirty="0">
                <a:solidFill>
                  <a:srgbClr val="2E2E2E"/>
                </a:solidFill>
                <a:latin typeface="Hiragino Sans GB"/>
              </a:rPr>
              <a:t>O(1)</a:t>
            </a:r>
            <a:endParaRPr lang="zh-CN" altLang="en-US" sz="2800" dirty="0"/>
          </a:p>
        </p:txBody>
      </p:sp>
      <p:sp>
        <p:nvSpPr>
          <p:cNvPr id="6" name="Text Box 4"/>
          <p:cNvSpPr txBox="1">
            <a:spLocks noChangeArrowheads="1"/>
          </p:cNvSpPr>
          <p:nvPr/>
        </p:nvSpPr>
        <p:spPr bwMode="auto">
          <a:xfrm>
            <a:off x="2267744" y="107263"/>
            <a:ext cx="4176464" cy="52322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square">
            <a:spAutoFit/>
          </a:bodyPr>
          <a:lstStyle/>
          <a:p>
            <a:pPr algn="ctr" eaLnBrk="1" hangingPunct="1">
              <a:spcBef>
                <a:spcPct val="50000"/>
              </a:spcBef>
              <a:defRPr/>
            </a:pPr>
            <a:r>
              <a:rPr kumimoji="0" lang="zh-CN" altLang="en-US" sz="2800" dirty="0" smtClean="0">
                <a:solidFill>
                  <a:srgbClr val="0000FF"/>
                </a:solidFill>
                <a:effectLst>
                  <a:outerShdw blurRad="38100" dist="38100" dir="2700000" algn="tl">
                    <a:srgbClr val="000000"/>
                  </a:outerShdw>
                </a:effectLst>
                <a:ea typeface="楷体_GB2312" pitchFamily="49" charset="-122"/>
              </a:rPr>
              <a:t>这么做真的没有问题么？</a:t>
            </a:r>
            <a:endParaRPr kumimoji="0" lang="zh-CN" altLang="en-US" sz="2800" dirty="0">
              <a:solidFill>
                <a:srgbClr val="0000FF"/>
              </a:solidFill>
              <a:effectLst>
                <a:outerShdw blurRad="38100" dist="38100" dir="2700000" algn="tl">
                  <a:srgbClr val="000000"/>
                </a:outerShdw>
              </a:effectLst>
              <a:ea typeface="楷体_GB2312" pitchFamily="49" charset="-122"/>
            </a:endParaRPr>
          </a:p>
        </p:txBody>
      </p:sp>
    </p:spTree>
    <p:extLst>
      <p:ext uri="{BB962C8B-B14F-4D97-AF65-F5344CB8AC3E}">
        <p14:creationId xmlns:p14="http://schemas.microsoft.com/office/powerpoint/2010/main" val="22735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44624"/>
            <a:ext cx="6408712" cy="5227106"/>
          </a:xfrm>
        </p:spPr>
      </p:pic>
    </p:spTree>
    <p:extLst>
      <p:ext uri="{BB962C8B-B14F-4D97-AF65-F5344CB8AC3E}">
        <p14:creationId xmlns:p14="http://schemas.microsoft.com/office/powerpoint/2010/main" val="3169712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29600" cy="6120680"/>
          </a:xfrm>
        </p:spPr>
        <p:txBody>
          <a:bodyPr/>
          <a:lstStyle/>
          <a:p>
            <a:r>
              <a:rPr lang="zh-CN" altLang="en-US" sz="2400" b="1" dirty="0"/>
              <a:t>解法：</a:t>
            </a:r>
            <a:endParaRPr lang="zh-CN" altLang="en-US" sz="2400" dirty="0"/>
          </a:p>
          <a:p>
            <a:r>
              <a:rPr lang="en-US" altLang="zh-CN" sz="2400" dirty="0"/>
              <a:t>1.</a:t>
            </a:r>
            <a:r>
              <a:rPr lang="zh-CN" altLang="en-US" sz="2400" dirty="0"/>
              <a:t>设原有的栈叫做栈</a:t>
            </a:r>
            <a:r>
              <a:rPr lang="en-US" altLang="zh-CN" sz="2400" dirty="0"/>
              <a:t>A</a:t>
            </a:r>
            <a:r>
              <a:rPr lang="zh-CN" altLang="en-US" sz="2400" dirty="0"/>
              <a:t>，此时创建一个额外的栈</a:t>
            </a:r>
            <a:r>
              <a:rPr lang="en-US" altLang="zh-CN" sz="2400" dirty="0"/>
              <a:t>B</a:t>
            </a:r>
            <a:r>
              <a:rPr lang="zh-CN" altLang="en-US" sz="2400" dirty="0"/>
              <a:t>，用于辅助原栈</a:t>
            </a:r>
            <a:r>
              <a:rPr lang="en-US" altLang="zh-CN" sz="2400" dirty="0"/>
              <a:t>A</a:t>
            </a:r>
            <a:r>
              <a:rPr lang="zh-CN" altLang="en-US" sz="2400" dirty="0"/>
              <a:t>。</a:t>
            </a:r>
          </a:p>
          <a:p>
            <a:r>
              <a:rPr lang="en-US" altLang="zh-CN" sz="2400" dirty="0"/>
              <a:t>2.</a:t>
            </a:r>
            <a:r>
              <a:rPr lang="zh-CN" altLang="en-US" sz="2400" dirty="0"/>
              <a:t>当第一个元素进入栈</a:t>
            </a:r>
            <a:r>
              <a:rPr lang="en-US" altLang="zh-CN" sz="2400" dirty="0"/>
              <a:t>A</a:t>
            </a:r>
            <a:r>
              <a:rPr lang="zh-CN" altLang="en-US" sz="2400" dirty="0"/>
              <a:t>的时候，让新元素的下标进入栈</a:t>
            </a:r>
            <a:r>
              <a:rPr lang="en-US" altLang="zh-CN" sz="2400" dirty="0"/>
              <a:t>B</a:t>
            </a:r>
            <a:r>
              <a:rPr lang="zh-CN" altLang="en-US" sz="2400" dirty="0"/>
              <a:t>。这个唯一的元素是栈</a:t>
            </a:r>
            <a:r>
              <a:rPr lang="en-US" altLang="zh-CN" sz="2400" dirty="0"/>
              <a:t>A</a:t>
            </a:r>
            <a:r>
              <a:rPr lang="zh-CN" altLang="en-US" sz="2400" dirty="0"/>
              <a:t>的当前最小值。（考虑到栈中元素可能不是类对象，所以</a:t>
            </a:r>
            <a:r>
              <a:rPr lang="en-US" altLang="zh-CN" sz="2400" dirty="0"/>
              <a:t>B</a:t>
            </a:r>
            <a:r>
              <a:rPr lang="zh-CN" altLang="en-US" sz="2400" dirty="0"/>
              <a:t>栈存储的是</a:t>
            </a:r>
            <a:r>
              <a:rPr lang="en-US" altLang="zh-CN" sz="2400" dirty="0"/>
              <a:t>A</a:t>
            </a:r>
            <a:r>
              <a:rPr lang="zh-CN" altLang="en-US" sz="2400" dirty="0"/>
              <a:t>栈元素的下标）</a:t>
            </a:r>
          </a:p>
          <a:p>
            <a:r>
              <a:rPr lang="en-US" altLang="zh-CN" sz="2400" dirty="0"/>
              <a:t>3.</a:t>
            </a:r>
            <a:r>
              <a:rPr lang="zh-CN" altLang="en-US" sz="2400" dirty="0"/>
              <a:t>每当新元素进入栈</a:t>
            </a:r>
            <a:r>
              <a:rPr lang="en-US" altLang="zh-CN" sz="2400" dirty="0"/>
              <a:t>A</a:t>
            </a:r>
            <a:r>
              <a:rPr lang="zh-CN" altLang="en-US" sz="2400" dirty="0"/>
              <a:t>时，比较新元素和栈</a:t>
            </a:r>
            <a:r>
              <a:rPr lang="en-US" altLang="zh-CN" sz="2400" dirty="0"/>
              <a:t>A</a:t>
            </a:r>
            <a:r>
              <a:rPr lang="zh-CN" altLang="en-US" sz="2400" dirty="0"/>
              <a:t>当前最小值的大小，如果小于栈</a:t>
            </a:r>
            <a:r>
              <a:rPr lang="en-US" altLang="zh-CN" sz="2400" dirty="0"/>
              <a:t>A</a:t>
            </a:r>
            <a:r>
              <a:rPr lang="zh-CN" altLang="en-US" sz="2400" dirty="0"/>
              <a:t>当前最小值，则让新元素的下标进入栈</a:t>
            </a:r>
            <a:r>
              <a:rPr lang="en-US" altLang="zh-CN" sz="2400" dirty="0"/>
              <a:t>B</a:t>
            </a:r>
            <a:r>
              <a:rPr lang="zh-CN" altLang="en-US" sz="2400" dirty="0"/>
              <a:t>，此时栈</a:t>
            </a:r>
            <a:r>
              <a:rPr lang="en-US" altLang="zh-CN" sz="2400" dirty="0"/>
              <a:t>B</a:t>
            </a:r>
            <a:r>
              <a:rPr lang="zh-CN" altLang="en-US" sz="2400" dirty="0"/>
              <a:t>的栈顶元素就是栈</a:t>
            </a:r>
            <a:r>
              <a:rPr lang="en-US" altLang="zh-CN" sz="2400" dirty="0"/>
              <a:t>A</a:t>
            </a:r>
            <a:r>
              <a:rPr lang="zh-CN" altLang="en-US" sz="2400" dirty="0"/>
              <a:t>当前最小值的下标。</a:t>
            </a:r>
          </a:p>
          <a:p>
            <a:r>
              <a:rPr lang="en-US" altLang="zh-CN" sz="2400" dirty="0"/>
              <a:t>4.</a:t>
            </a:r>
            <a:r>
              <a:rPr lang="zh-CN" altLang="en-US" sz="2400" dirty="0"/>
              <a:t>每当栈</a:t>
            </a:r>
            <a:r>
              <a:rPr lang="en-US" altLang="zh-CN" sz="2400" dirty="0"/>
              <a:t>A</a:t>
            </a:r>
            <a:r>
              <a:rPr lang="zh-CN" altLang="en-US" sz="2400" dirty="0"/>
              <a:t>有元素出栈时，如果出栈元素是栈</a:t>
            </a:r>
            <a:r>
              <a:rPr lang="en-US" altLang="zh-CN" sz="2400" dirty="0"/>
              <a:t>A</a:t>
            </a:r>
            <a:r>
              <a:rPr lang="zh-CN" altLang="en-US" sz="2400" dirty="0"/>
              <a:t>当前最小值，则让栈</a:t>
            </a:r>
            <a:r>
              <a:rPr lang="en-US" altLang="zh-CN" sz="2400" dirty="0"/>
              <a:t>B</a:t>
            </a:r>
            <a:r>
              <a:rPr lang="zh-CN" altLang="en-US" sz="2400" dirty="0"/>
              <a:t>的栈顶元素也出栈。此时栈</a:t>
            </a:r>
            <a:r>
              <a:rPr lang="en-US" altLang="zh-CN" sz="2400" dirty="0"/>
              <a:t>B</a:t>
            </a:r>
            <a:r>
              <a:rPr lang="zh-CN" altLang="en-US" sz="2400" dirty="0"/>
              <a:t>余下的栈顶元素所指向的，是栈</a:t>
            </a:r>
            <a:r>
              <a:rPr lang="en-US" altLang="zh-CN" sz="2400" dirty="0"/>
              <a:t>A</a:t>
            </a:r>
            <a:r>
              <a:rPr lang="zh-CN" altLang="en-US" sz="2400" dirty="0"/>
              <a:t>当中原本第二小的元素，代替刚才的出栈元素成为了栈</a:t>
            </a:r>
            <a:r>
              <a:rPr lang="en-US" altLang="zh-CN" sz="2400" dirty="0"/>
              <a:t>A</a:t>
            </a:r>
            <a:r>
              <a:rPr lang="zh-CN" altLang="en-US" sz="2400" dirty="0"/>
              <a:t>的当前最小值。（备胎转正）</a:t>
            </a:r>
          </a:p>
          <a:p>
            <a:r>
              <a:rPr lang="en-US" altLang="zh-CN" sz="2400" dirty="0"/>
              <a:t>5.</a:t>
            </a:r>
            <a:r>
              <a:rPr lang="zh-CN" altLang="en-US" sz="2400" dirty="0"/>
              <a:t>当调用</a:t>
            </a:r>
            <a:r>
              <a:rPr lang="en-US" altLang="zh-CN" sz="2400" dirty="0" err="1"/>
              <a:t>getMin</a:t>
            </a:r>
            <a:r>
              <a:rPr lang="zh-CN" altLang="en-US" sz="2400" dirty="0"/>
              <a:t>方法的时候，直接返回栈</a:t>
            </a:r>
            <a:r>
              <a:rPr lang="en-US" altLang="zh-CN" sz="2400" dirty="0"/>
              <a:t>B</a:t>
            </a:r>
            <a:r>
              <a:rPr lang="zh-CN" altLang="en-US" sz="2400" dirty="0"/>
              <a:t>的栈顶所指向的栈</a:t>
            </a:r>
            <a:r>
              <a:rPr lang="en-US" altLang="zh-CN" sz="2400" dirty="0"/>
              <a:t>A</a:t>
            </a:r>
            <a:r>
              <a:rPr lang="zh-CN" altLang="en-US" sz="2400" dirty="0"/>
              <a:t>对应元素即可。</a:t>
            </a:r>
          </a:p>
          <a:p>
            <a:endParaRPr lang="zh-CN" altLang="en-US" sz="2400" dirty="0"/>
          </a:p>
        </p:txBody>
      </p:sp>
    </p:spTree>
    <p:extLst>
      <p:ext uri="{BB962C8B-B14F-4D97-AF65-F5344CB8AC3E}">
        <p14:creationId xmlns:p14="http://schemas.microsoft.com/office/powerpoint/2010/main" val="695333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0"/>
            <a:ext cx="5987885" cy="6858000"/>
          </a:xfrm>
          <a:prstGeom prst="rect">
            <a:avLst/>
          </a:prstGeom>
        </p:spPr>
      </p:pic>
      <p:sp>
        <p:nvSpPr>
          <p:cNvPr id="5" name="矩形 4"/>
          <p:cNvSpPr/>
          <p:nvPr/>
        </p:nvSpPr>
        <p:spPr>
          <a:xfrm>
            <a:off x="6948264" y="764704"/>
            <a:ext cx="1800200" cy="3539430"/>
          </a:xfrm>
          <a:prstGeom prst="rect">
            <a:avLst/>
          </a:prstGeom>
        </p:spPr>
        <p:txBody>
          <a:bodyPr wrap="square">
            <a:spAutoFit/>
          </a:bodyPr>
          <a:lstStyle/>
          <a:p>
            <a:r>
              <a:rPr lang="zh-CN" altLang="en-US" sz="2800" dirty="0" smtClean="0">
                <a:solidFill>
                  <a:srgbClr val="2E2E2E"/>
                </a:solidFill>
                <a:latin typeface="Hiragino Sans GB"/>
              </a:rPr>
              <a:t>进栈</a:t>
            </a:r>
            <a:r>
              <a:rPr lang="zh-CN" altLang="en-US" sz="2800" dirty="0">
                <a:solidFill>
                  <a:srgbClr val="2E2E2E"/>
                </a:solidFill>
                <a:latin typeface="Hiragino Sans GB"/>
              </a:rPr>
              <a:t>、出栈、取最小值的时间复杂度都是</a:t>
            </a:r>
            <a:r>
              <a:rPr lang="en-US" altLang="zh-CN" sz="2800" dirty="0">
                <a:solidFill>
                  <a:srgbClr val="2E2E2E"/>
                </a:solidFill>
                <a:latin typeface="Hiragino Sans GB"/>
              </a:rPr>
              <a:t>O(1)</a:t>
            </a:r>
            <a:r>
              <a:rPr lang="zh-CN" altLang="en-US" sz="2800" dirty="0" smtClean="0">
                <a:solidFill>
                  <a:srgbClr val="2E2E2E"/>
                </a:solidFill>
                <a:latin typeface="Hiragino Sans GB"/>
              </a:rPr>
              <a:t>，</a:t>
            </a:r>
            <a:endParaRPr lang="en-US" altLang="zh-CN" sz="2800" dirty="0" smtClean="0">
              <a:solidFill>
                <a:srgbClr val="2E2E2E"/>
              </a:solidFill>
              <a:latin typeface="Hiragino Sans GB"/>
            </a:endParaRPr>
          </a:p>
          <a:p>
            <a:r>
              <a:rPr lang="zh-CN" altLang="en-US" sz="2800" dirty="0" smtClean="0">
                <a:solidFill>
                  <a:srgbClr val="2E2E2E"/>
                </a:solidFill>
                <a:latin typeface="Hiragino Sans GB"/>
              </a:rPr>
              <a:t>最坏</a:t>
            </a:r>
            <a:r>
              <a:rPr lang="zh-CN" altLang="en-US" sz="2800" dirty="0">
                <a:solidFill>
                  <a:srgbClr val="2E2E2E"/>
                </a:solidFill>
                <a:latin typeface="Hiragino Sans GB"/>
              </a:rPr>
              <a:t>情况空间复杂度是</a:t>
            </a:r>
            <a:r>
              <a:rPr lang="en-US" altLang="zh-CN" sz="2800" dirty="0">
                <a:solidFill>
                  <a:srgbClr val="2E2E2E"/>
                </a:solidFill>
                <a:latin typeface="Hiragino Sans GB"/>
              </a:rPr>
              <a:t>O(N)</a:t>
            </a:r>
            <a:endParaRPr lang="zh-CN" altLang="en-US" sz="2800" dirty="0"/>
          </a:p>
        </p:txBody>
      </p:sp>
    </p:spTree>
    <p:extLst>
      <p:ext uri="{BB962C8B-B14F-4D97-AF65-F5344CB8AC3E}">
        <p14:creationId xmlns:p14="http://schemas.microsoft.com/office/powerpoint/2010/main" val="383226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07488" cy="998984"/>
          </a:xfrm>
        </p:spPr>
        <p:txBody>
          <a:bodyPr/>
          <a:lstStyle/>
          <a:p>
            <a:r>
              <a:rPr lang="en-US" altLang="zh-CN" sz="3600" dirty="0"/>
              <a:t>https://</a:t>
            </a:r>
            <a:r>
              <a:rPr lang="en-US" altLang="zh-CN" sz="3600" dirty="0" smtClean="0"/>
              <a:t>acm.uestc.edu.cn/contest/83/summary</a:t>
            </a:r>
            <a:endParaRPr lang="zh-CN" altLang="en-US" sz="36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7155"/>
            <a:ext cx="9144000" cy="5776221"/>
          </a:xfrm>
          <a:prstGeom prst="rect">
            <a:avLst/>
          </a:prstGeom>
        </p:spPr>
      </p:pic>
    </p:spTree>
    <p:extLst>
      <p:ext uri="{BB962C8B-B14F-4D97-AF65-F5344CB8AC3E}">
        <p14:creationId xmlns:p14="http://schemas.microsoft.com/office/powerpoint/2010/main" val="1517175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a:t>扩展题目：</a:t>
            </a:r>
            <a:endParaRPr lang="zh-CN" altLang="en-US" dirty="0"/>
          </a:p>
          <a:p>
            <a:r>
              <a:rPr lang="zh-CN" altLang="en-US" dirty="0"/>
              <a:t>实现一个队列，带有出队（</a:t>
            </a:r>
            <a:r>
              <a:rPr lang="en-US" altLang="zh-CN" dirty="0" err="1"/>
              <a:t>deQueue</a:t>
            </a:r>
            <a:r>
              <a:rPr lang="zh-CN" altLang="en-US" dirty="0"/>
              <a:t>），入队（</a:t>
            </a:r>
            <a:r>
              <a:rPr lang="en-US" altLang="zh-CN" dirty="0" err="1"/>
              <a:t>enQueue</a:t>
            </a:r>
            <a:r>
              <a:rPr lang="zh-CN" altLang="en-US" dirty="0"/>
              <a:t>），取最小元素（</a:t>
            </a:r>
            <a:r>
              <a:rPr lang="en-US" altLang="zh-CN" dirty="0" err="1"/>
              <a:t>getMin</a:t>
            </a:r>
            <a:r>
              <a:rPr lang="zh-CN" altLang="en-US" dirty="0"/>
              <a:t>）三个方法。要保证这三个方法的时间复杂度都尽可能小。</a:t>
            </a:r>
          </a:p>
          <a:p>
            <a:endParaRPr lang="zh-CN" altLang="en-US" dirty="0"/>
          </a:p>
        </p:txBody>
      </p:sp>
    </p:spTree>
    <p:extLst>
      <p:ext uri="{BB962C8B-B14F-4D97-AF65-F5344CB8AC3E}">
        <p14:creationId xmlns:p14="http://schemas.microsoft.com/office/powerpoint/2010/main" val="2075489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idx="4294967295"/>
          </p:nvPr>
        </p:nvSpPr>
        <p:spPr>
          <a:xfrm>
            <a:off x="857250" y="142875"/>
            <a:ext cx="6767513" cy="1143000"/>
          </a:xfrm>
        </p:spPr>
        <p:txBody>
          <a:bodyPr/>
          <a:lstStyle/>
          <a:p>
            <a:r>
              <a:rPr lang="en-US" altLang="zh-CN" smtClean="0"/>
              <a:t>STL</a:t>
            </a:r>
            <a:r>
              <a:rPr lang="zh-CN" altLang="en-US" smtClean="0"/>
              <a:t>简介</a:t>
            </a:r>
          </a:p>
        </p:txBody>
      </p:sp>
      <p:sp>
        <p:nvSpPr>
          <p:cNvPr id="34819" name="Rectangle 4"/>
          <p:cNvSpPr>
            <a:spLocks noGrp="1" noChangeArrowheads="1"/>
          </p:cNvSpPr>
          <p:nvPr>
            <p:ph type="body" sz="half" idx="4294967295"/>
          </p:nvPr>
        </p:nvSpPr>
        <p:spPr>
          <a:xfrm>
            <a:off x="395288" y="1052513"/>
            <a:ext cx="8493125" cy="4741862"/>
          </a:xfrm>
        </p:spPr>
        <p:txBody>
          <a:bodyPr/>
          <a:lstStyle/>
          <a:p>
            <a:r>
              <a:rPr lang="en-US" altLang="zh-CN" sz="2800" smtClean="0"/>
              <a:t>STL = Standard Template Library</a:t>
            </a:r>
            <a:r>
              <a:rPr lang="zh-CN" altLang="en-US" sz="2800" smtClean="0"/>
              <a:t>，标准模板库，惠普实验室开发的一系列软件的统称。从根本上说，</a:t>
            </a:r>
            <a:r>
              <a:rPr lang="en-US" altLang="zh-CN" sz="2800" smtClean="0"/>
              <a:t>STL</a:t>
            </a:r>
            <a:r>
              <a:rPr lang="zh-CN" altLang="en-US" sz="2800" smtClean="0"/>
              <a:t>是一些“容器”的集合，这些“容器”有</a:t>
            </a:r>
            <a:r>
              <a:rPr lang="en-US" altLang="zh-CN" sz="2800" smtClean="0"/>
              <a:t>list,vector,set,map</a:t>
            </a:r>
            <a:r>
              <a:rPr lang="zh-CN" altLang="en-US" sz="2800" smtClean="0"/>
              <a:t>等，</a:t>
            </a:r>
            <a:r>
              <a:rPr lang="en-US" altLang="zh-CN" sz="2800" smtClean="0"/>
              <a:t>STL</a:t>
            </a:r>
            <a:r>
              <a:rPr lang="zh-CN" altLang="en-US" sz="2800" smtClean="0"/>
              <a:t>也是算法和其他一些组件的集合。这里的“容器”和算法的集合指的是世界上很多聪明人很多年的杰作。</a:t>
            </a:r>
            <a:r>
              <a:rPr lang="en-US" altLang="zh-CN" sz="2800" smtClean="0"/>
              <a:t>STL</a:t>
            </a:r>
            <a:r>
              <a:rPr lang="zh-CN" altLang="en-US" sz="2800" smtClean="0"/>
              <a:t>的目的是标准化组件，这样就不用重新开发，可以使用现成的组件。</a:t>
            </a:r>
            <a:r>
              <a:rPr lang="en-US" altLang="zh-CN" sz="2800" smtClean="0"/>
              <a:t>STL</a:t>
            </a:r>
            <a:r>
              <a:rPr lang="zh-CN" altLang="en-US" sz="2800" smtClean="0"/>
              <a:t>现在是</a:t>
            </a:r>
            <a:r>
              <a:rPr lang="en-US" altLang="zh-CN" sz="2800" smtClean="0"/>
              <a:t>C++</a:t>
            </a:r>
            <a:r>
              <a:rPr lang="zh-CN" altLang="en-US" sz="2800" smtClean="0"/>
              <a:t>的一部分，因此不用额外安装什么。</a:t>
            </a:r>
            <a:endParaRPr lang="en-US" altLang="zh-CN" sz="2800" smtClean="0"/>
          </a:p>
        </p:txBody>
      </p:sp>
    </p:spTree>
    <p:extLst>
      <p:ext uri="{BB962C8B-B14F-4D97-AF65-F5344CB8AC3E}">
        <p14:creationId xmlns:p14="http://schemas.microsoft.com/office/powerpoint/2010/main" val="347771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00113" y="341784"/>
            <a:ext cx="6767512" cy="1143000"/>
          </a:xfrm>
          <a:prstGeom prst="rect">
            <a:avLst/>
          </a:prstGeom>
        </p:spPr>
        <p:txBody>
          <a:bodyPr/>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200" b="1">
                <a:solidFill>
                  <a:schemeClr val="tx2"/>
                </a:solidFill>
                <a:latin typeface="微软雅黑" pitchFamily="34" charset="-122"/>
                <a:ea typeface="微软雅黑" pitchFamily="34" charset="-122"/>
              </a:defRPr>
            </a:lvl5pPr>
            <a:lvl6pPr marL="4572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9pPr>
          </a:lstStyle>
          <a:p>
            <a:pPr eaLnBrk="1" hangingPunct="1"/>
            <a:r>
              <a:rPr lang="en-US" altLang="zh-CN" kern="0" dirty="0" smtClean="0">
                <a:latin typeface="楷体" panose="02010609060101010101" pitchFamily="49" charset="-122"/>
                <a:ea typeface="楷体" panose="02010609060101010101" pitchFamily="49" charset="-122"/>
              </a:rPr>
              <a:t>STL</a:t>
            </a:r>
            <a:r>
              <a:rPr lang="zh-CN" altLang="en-US" kern="0" dirty="0" smtClean="0">
                <a:latin typeface="楷体" panose="02010609060101010101" pitchFamily="49" charset="-122"/>
                <a:ea typeface="楷体" panose="02010609060101010101" pitchFamily="49" charset="-122"/>
              </a:rPr>
              <a:t>之容器</a:t>
            </a:r>
          </a:p>
        </p:txBody>
      </p:sp>
      <p:sp>
        <p:nvSpPr>
          <p:cNvPr id="3" name="矩形 2"/>
          <p:cNvSpPr/>
          <p:nvPr/>
        </p:nvSpPr>
        <p:spPr>
          <a:xfrm>
            <a:off x="251520" y="1196752"/>
            <a:ext cx="8496944" cy="4893647"/>
          </a:xfrm>
          <a:prstGeom prst="rect">
            <a:avLst/>
          </a:prstGeom>
        </p:spPr>
        <p:txBody>
          <a:bodyPr wrap="square">
            <a:spAutoFit/>
          </a:bodyPr>
          <a:lstStyle/>
          <a:p>
            <a:r>
              <a:rPr lang="zh-CN" altLang="en-US" sz="2400" b="1" dirty="0" smtClean="0"/>
              <a:t>       经典的数据结构数量有限，为了实现向量、链表等结构而编写的代码都十分相似，只是为了适应不同数据的变化而在细节上有所出入。</a:t>
            </a:r>
            <a:r>
              <a:rPr lang="en-US" altLang="zh-CN" sz="2400" b="1" dirty="0" smtClean="0"/>
              <a:t>STL</a:t>
            </a:r>
            <a:r>
              <a:rPr lang="zh-CN" altLang="en-US" sz="2400" b="1" dirty="0" smtClean="0"/>
              <a:t>容器就为我们提供了这样的方便，它允许我们重复利用已有的 实现构造自己的特定类型下的数据结构，通过设置一些模板类，</a:t>
            </a:r>
            <a:r>
              <a:rPr lang="en-US" altLang="zh-CN" sz="2400" b="1" dirty="0" smtClean="0"/>
              <a:t>STL</a:t>
            </a:r>
            <a:r>
              <a:rPr lang="zh-CN" altLang="en-US" sz="2400" b="1" dirty="0" smtClean="0"/>
              <a:t>容器对最常用的数据结构提供了支持，这些模板的参数允许我们指定容器中元素的数据类型， 可以将我们许多重复而乏味的工作简化。</a:t>
            </a:r>
            <a:endParaRPr lang="en-US" altLang="zh-CN" sz="2400" b="1" dirty="0" smtClean="0"/>
          </a:p>
          <a:p>
            <a:endParaRPr lang="zh-CN" altLang="en-US" sz="2400" b="1" dirty="0" smtClean="0"/>
          </a:p>
          <a:p>
            <a:r>
              <a:rPr lang="zh-CN" altLang="en-US" sz="2400" b="1" dirty="0" smtClean="0"/>
              <a:t>       容器部分主要由头文件</a:t>
            </a:r>
            <a:r>
              <a:rPr lang="en-US" altLang="zh-CN" sz="2400" b="1" dirty="0" smtClean="0"/>
              <a:t>&lt;</a:t>
            </a:r>
            <a:r>
              <a:rPr lang="en-US" altLang="zh-CN" sz="2400" b="1" dirty="0" smtClean="0">
                <a:hlinkClick r:id="rId2"/>
              </a:rPr>
              <a:t>vector</a:t>
            </a:r>
            <a:r>
              <a:rPr lang="en-US" altLang="zh-CN" sz="2400" b="1" dirty="0" smtClean="0"/>
              <a:t>&gt;,&lt;list&gt;,&lt;</a:t>
            </a:r>
            <a:r>
              <a:rPr lang="en-US" altLang="zh-CN" sz="2400" b="1" dirty="0" err="1" smtClean="0"/>
              <a:t>deque</a:t>
            </a:r>
            <a:r>
              <a:rPr lang="en-US" altLang="zh-CN" sz="2400" b="1" dirty="0" smtClean="0"/>
              <a:t>&gt;,&lt;set&gt;,&lt;map&gt;,&lt;stack&gt; </a:t>
            </a:r>
            <a:r>
              <a:rPr lang="zh-CN" altLang="en-US" sz="2400" b="1" dirty="0" smtClean="0"/>
              <a:t>和</a:t>
            </a:r>
            <a:r>
              <a:rPr lang="en-US" altLang="zh-CN" sz="2400" b="1" dirty="0" smtClean="0"/>
              <a:t>&lt;queue&gt;</a:t>
            </a:r>
            <a:r>
              <a:rPr lang="zh-CN" altLang="en-US" sz="2400" b="1" dirty="0" smtClean="0"/>
              <a:t>组成。对于常用的一些容器和容器适配器（可以看作由其它容器实现的容器），可以通过下表总结一下它们和相应头文件的对应关 系。</a:t>
            </a:r>
            <a:endParaRPr lang="zh-CN" altLang="en-US" sz="2400" b="1" dirty="0"/>
          </a:p>
        </p:txBody>
      </p:sp>
    </p:spTree>
    <p:extLst>
      <p:ext uri="{BB962C8B-B14F-4D97-AF65-F5344CB8AC3E}">
        <p14:creationId xmlns:p14="http://schemas.microsoft.com/office/powerpoint/2010/main" val="424394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p:txBody>
          <a:bodyPr/>
          <a:lstStyle/>
          <a:p>
            <a:pPr eaLnBrk="1" hangingPunct="1"/>
            <a:r>
              <a:rPr lang="en-US" altLang="zh-CN" dirty="0" smtClean="0">
                <a:latin typeface="楷体" panose="02010609060101010101" pitchFamily="49" charset="-122"/>
                <a:ea typeface="楷体" panose="02010609060101010101" pitchFamily="49" charset="-122"/>
              </a:rPr>
              <a:t>STL-vector</a:t>
            </a:r>
            <a:endParaRPr lang="zh-CN" altLang="en-US" dirty="0"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571500" y="1143000"/>
            <a:ext cx="824897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    #include &lt;vector</a:t>
            </a:r>
            <a:r>
              <a:rPr lang="en-US" altLang="zh-CN" sz="2800" dirty="0" smtClean="0"/>
              <a:t>&gt;//</a:t>
            </a:r>
            <a:r>
              <a:rPr lang="zh-CN" altLang="en-US" sz="2800" dirty="0" smtClean="0"/>
              <a:t>称为</a:t>
            </a:r>
            <a:r>
              <a:rPr lang="zh-CN" altLang="en-US" sz="2800" b="1" dirty="0" smtClean="0"/>
              <a:t>向量，</a:t>
            </a:r>
            <a:r>
              <a:rPr lang="zh-CN" altLang="en-US" sz="2800" dirty="0" smtClean="0"/>
              <a:t>连续存储的元素</a:t>
            </a:r>
            <a:endParaRPr lang="en-US" altLang="zh-CN" sz="2800" dirty="0"/>
          </a:p>
          <a:p>
            <a:pPr eaLnBrk="1" hangingPunct="1"/>
            <a:endParaRPr lang="en-US" altLang="zh-CN" sz="2800" dirty="0"/>
          </a:p>
          <a:p>
            <a:pPr eaLnBrk="1" hangingPunct="1"/>
            <a:r>
              <a:rPr lang="en-US" altLang="zh-CN" sz="2800" dirty="0"/>
              <a:t>    vector &lt;</a:t>
            </a:r>
            <a:r>
              <a:rPr lang="en-US" altLang="zh-CN" sz="2800" dirty="0" err="1"/>
              <a:t>int</a:t>
            </a:r>
            <a:r>
              <a:rPr lang="en-US" altLang="zh-CN" sz="2800" dirty="0"/>
              <a:t>&gt; f;</a:t>
            </a:r>
          </a:p>
          <a:p>
            <a:pPr eaLnBrk="1" hangingPunct="1"/>
            <a:r>
              <a:rPr lang="en-US" altLang="zh-CN" sz="2800" dirty="0"/>
              <a:t>    </a:t>
            </a:r>
            <a:r>
              <a:rPr lang="en-US" altLang="zh-CN" sz="2800" dirty="0" err="1"/>
              <a:t>f.push_back</a:t>
            </a:r>
            <a:r>
              <a:rPr lang="en-US" altLang="zh-CN" sz="2800" dirty="0"/>
              <a:t>(1);</a:t>
            </a:r>
          </a:p>
          <a:p>
            <a:pPr eaLnBrk="1" hangingPunct="1"/>
            <a:r>
              <a:rPr lang="en-US" altLang="zh-CN" sz="2800" dirty="0"/>
              <a:t>    </a:t>
            </a:r>
            <a:r>
              <a:rPr lang="en-US" altLang="zh-CN" sz="2800" dirty="0" err="1"/>
              <a:t>f.push_bakc</a:t>
            </a:r>
            <a:r>
              <a:rPr lang="en-US" altLang="zh-CN" sz="2800" dirty="0"/>
              <a:t>(2);</a:t>
            </a:r>
          </a:p>
          <a:p>
            <a:pPr eaLnBrk="1" hangingPunct="1"/>
            <a:r>
              <a:rPr lang="en-US" altLang="zh-CN" sz="2800" dirty="0"/>
              <a:t>    </a:t>
            </a:r>
            <a:r>
              <a:rPr lang="en-US" altLang="zh-CN" sz="2800" dirty="0" err="1"/>
              <a:t>int</a:t>
            </a:r>
            <a:r>
              <a:rPr lang="en-US" altLang="zh-CN" sz="2800" dirty="0"/>
              <a:t> a = f[0];</a:t>
            </a:r>
          </a:p>
          <a:p>
            <a:pPr eaLnBrk="1" hangingPunct="1"/>
            <a:endParaRPr lang="en-US" altLang="zh-CN" sz="2800" dirty="0"/>
          </a:p>
          <a:p>
            <a:pPr eaLnBrk="1" hangingPunct="1"/>
            <a:r>
              <a:rPr lang="en-US" altLang="zh-CN" sz="2800" dirty="0"/>
              <a:t>    </a:t>
            </a:r>
            <a:r>
              <a:rPr lang="en-US" altLang="zh-CN" sz="2800" dirty="0" err="1"/>
              <a:t>f.size</a:t>
            </a:r>
            <a:r>
              <a:rPr lang="en-US" altLang="zh-CN" sz="2800" dirty="0"/>
              <a:t>();</a:t>
            </a:r>
          </a:p>
          <a:p>
            <a:pPr eaLnBrk="1" hangingPunct="1"/>
            <a:r>
              <a:rPr lang="en-US" altLang="zh-CN" sz="2800" dirty="0"/>
              <a:t>    </a:t>
            </a:r>
            <a:r>
              <a:rPr lang="en-US" altLang="zh-CN" sz="2800" dirty="0" err="1"/>
              <a:t>f.begin</a:t>
            </a:r>
            <a:r>
              <a:rPr lang="en-US" altLang="zh-CN" sz="2800" dirty="0"/>
              <a:t>();</a:t>
            </a:r>
          </a:p>
          <a:p>
            <a:pPr eaLnBrk="1" hangingPunct="1"/>
            <a:r>
              <a:rPr lang="en-US" altLang="zh-CN" sz="2800" dirty="0"/>
              <a:t>    </a:t>
            </a:r>
            <a:r>
              <a:rPr lang="en-US" altLang="zh-CN" sz="2800" dirty="0" err="1"/>
              <a:t>f.end</a:t>
            </a:r>
            <a:r>
              <a:rPr lang="en-US" altLang="zh-CN" sz="2800" dirty="0"/>
              <a:t>();</a:t>
            </a:r>
          </a:p>
          <a:p>
            <a:pPr eaLnBrk="1" hangingPunct="1"/>
            <a:r>
              <a:rPr lang="en-US" altLang="zh-CN" sz="2800" dirty="0"/>
              <a:t>    </a:t>
            </a:r>
            <a:r>
              <a:rPr lang="en-US" altLang="zh-CN" sz="2800" dirty="0" err="1"/>
              <a:t>f.clear</a:t>
            </a:r>
            <a:r>
              <a:rPr lang="en-US" altLang="zh-CN" sz="2800" dirty="0"/>
              <a:t>(); 	</a:t>
            </a:r>
          </a:p>
        </p:txBody>
      </p:sp>
    </p:spTree>
    <p:extLst>
      <p:ext uri="{BB962C8B-B14F-4D97-AF65-F5344CB8AC3E}">
        <p14:creationId xmlns:p14="http://schemas.microsoft.com/office/powerpoint/2010/main" val="297381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pPr eaLnBrk="1" hangingPunct="1"/>
            <a:r>
              <a:rPr lang="en-US" altLang="zh-CN" smtClean="0">
                <a:latin typeface="楷体" panose="02010609060101010101" pitchFamily="49" charset="-122"/>
                <a:ea typeface="楷体" panose="02010609060101010101" pitchFamily="49" charset="-122"/>
              </a:rPr>
              <a:t>STL-stack</a:t>
            </a:r>
            <a:endParaRPr lang="zh-CN" altLang="en-US"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611188" y="1196975"/>
            <a:ext cx="7429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#include &lt;stack&gt;</a:t>
            </a:r>
          </a:p>
          <a:p>
            <a:pPr eaLnBrk="1" hangingPunct="1"/>
            <a:r>
              <a:rPr lang="en-US" altLang="zh-CN" sz="2800"/>
              <a:t>    stack &lt;int&gt; f;</a:t>
            </a:r>
          </a:p>
          <a:p>
            <a:pPr eaLnBrk="1" hangingPunct="1"/>
            <a:endParaRPr lang="en-US" altLang="zh-CN" sz="2800"/>
          </a:p>
          <a:p>
            <a:pPr eaLnBrk="1" hangingPunct="1"/>
            <a:r>
              <a:rPr lang="en-US" altLang="zh-CN" sz="2800"/>
              <a:t>    f.push();</a:t>
            </a:r>
          </a:p>
          <a:p>
            <a:pPr eaLnBrk="1" hangingPunct="1"/>
            <a:r>
              <a:rPr lang="en-US" altLang="zh-CN" sz="2800"/>
              <a:t>    f.pop();</a:t>
            </a:r>
          </a:p>
          <a:p>
            <a:pPr eaLnBrk="1" hangingPunct="1"/>
            <a:r>
              <a:rPr lang="en-US" altLang="zh-CN" sz="2800"/>
              <a:t>    f.top();</a:t>
            </a:r>
          </a:p>
          <a:p>
            <a:pPr eaLnBrk="1" hangingPunct="1"/>
            <a:r>
              <a:rPr lang="en-US" altLang="zh-CN" sz="2800"/>
              <a:t>    f.empty();</a:t>
            </a:r>
          </a:p>
          <a:p>
            <a:pPr eaLnBrk="1" hangingPunct="1"/>
            <a:r>
              <a:rPr lang="en-US" altLang="zh-CN" sz="2800"/>
              <a:t>    f.size();	</a:t>
            </a:r>
          </a:p>
        </p:txBody>
      </p:sp>
    </p:spTree>
    <p:extLst>
      <p:ext uri="{BB962C8B-B14F-4D97-AF65-F5344CB8AC3E}">
        <p14:creationId xmlns:p14="http://schemas.microsoft.com/office/powerpoint/2010/main" val="1064300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p:txBody>
          <a:bodyPr/>
          <a:lstStyle/>
          <a:p>
            <a:pPr eaLnBrk="1" hangingPunct="1"/>
            <a:r>
              <a:rPr lang="en-US" altLang="zh-CN" smtClean="0">
                <a:latin typeface="楷体" panose="02010609060101010101" pitchFamily="49" charset="-122"/>
                <a:ea typeface="楷体" panose="02010609060101010101" pitchFamily="49" charset="-122"/>
              </a:rPr>
              <a:t>STL-queue</a:t>
            </a:r>
            <a:endParaRPr lang="zh-CN" altLang="en-US"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611188" y="1196975"/>
            <a:ext cx="7429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#include &lt;queue&gt;</a:t>
            </a:r>
          </a:p>
          <a:p>
            <a:pPr eaLnBrk="1" hangingPunct="1"/>
            <a:r>
              <a:rPr lang="en-US" altLang="zh-CN" sz="2800"/>
              <a:t>    queue &lt;int&gt; f;</a:t>
            </a:r>
          </a:p>
          <a:p>
            <a:pPr eaLnBrk="1" hangingPunct="1"/>
            <a:endParaRPr lang="en-US" altLang="zh-CN" sz="2800"/>
          </a:p>
          <a:p>
            <a:pPr eaLnBrk="1" hangingPunct="1"/>
            <a:r>
              <a:rPr lang="en-US" altLang="zh-CN" sz="2800"/>
              <a:t>    f.push();</a:t>
            </a:r>
          </a:p>
          <a:p>
            <a:pPr eaLnBrk="1" hangingPunct="1"/>
            <a:r>
              <a:rPr lang="en-US" altLang="zh-CN" sz="2800"/>
              <a:t>    f.pop();</a:t>
            </a:r>
          </a:p>
          <a:p>
            <a:pPr eaLnBrk="1" hangingPunct="1"/>
            <a:r>
              <a:rPr lang="en-US" altLang="zh-CN" sz="2800"/>
              <a:t>    f.front();</a:t>
            </a:r>
          </a:p>
          <a:p>
            <a:pPr eaLnBrk="1" hangingPunct="1"/>
            <a:r>
              <a:rPr lang="en-US" altLang="zh-CN" sz="2800"/>
              <a:t>    f.empty();</a:t>
            </a:r>
          </a:p>
          <a:p>
            <a:pPr eaLnBrk="1" hangingPunct="1"/>
            <a:r>
              <a:rPr lang="en-US" altLang="zh-CN" sz="2800"/>
              <a:t>    f.size();	</a:t>
            </a:r>
          </a:p>
        </p:txBody>
      </p:sp>
    </p:spTree>
    <p:extLst>
      <p:ext uri="{BB962C8B-B14F-4D97-AF65-F5344CB8AC3E}">
        <p14:creationId xmlns:p14="http://schemas.microsoft.com/office/powerpoint/2010/main" val="57219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pPr eaLnBrk="1" hangingPunct="1"/>
            <a:r>
              <a:rPr lang="en-US" altLang="zh-CN" smtClean="0">
                <a:latin typeface="楷体" panose="02010609060101010101" pitchFamily="49" charset="-122"/>
                <a:ea typeface="楷体" panose="02010609060101010101" pitchFamily="49" charset="-122"/>
              </a:rPr>
              <a:t>STL-priority_queue</a:t>
            </a:r>
            <a:endParaRPr lang="zh-CN" altLang="en-US" smtClean="0">
              <a:latin typeface="楷体" panose="02010609060101010101" pitchFamily="49" charset="-122"/>
              <a:ea typeface="楷体" panose="02010609060101010101" pitchFamily="49" charset="-122"/>
            </a:endParaRPr>
          </a:p>
        </p:txBody>
      </p:sp>
      <p:sp>
        <p:nvSpPr>
          <p:cNvPr id="5" name="TextBox 4"/>
          <p:cNvSpPr txBox="1">
            <a:spLocks noChangeArrowheads="1"/>
          </p:cNvSpPr>
          <p:nvPr/>
        </p:nvSpPr>
        <p:spPr bwMode="auto">
          <a:xfrm>
            <a:off x="611188" y="1196975"/>
            <a:ext cx="74295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    #include &lt;queue&gt;</a:t>
            </a:r>
          </a:p>
          <a:p>
            <a:pPr eaLnBrk="1" hangingPunct="1"/>
            <a:r>
              <a:rPr lang="en-US" altLang="zh-CN" sz="2800"/>
              <a:t>    priority_queue &lt;int&gt; f;</a:t>
            </a:r>
          </a:p>
          <a:p>
            <a:pPr eaLnBrk="1" hangingPunct="1"/>
            <a:endParaRPr lang="en-US" altLang="zh-CN" sz="2800"/>
          </a:p>
          <a:p>
            <a:pPr eaLnBrk="1" hangingPunct="1"/>
            <a:r>
              <a:rPr lang="en-US" altLang="zh-CN" sz="2800"/>
              <a:t>    f.push();</a:t>
            </a:r>
          </a:p>
          <a:p>
            <a:pPr eaLnBrk="1" hangingPunct="1"/>
            <a:r>
              <a:rPr lang="en-US" altLang="zh-CN" sz="2800"/>
              <a:t>    f.pop();</a:t>
            </a:r>
          </a:p>
          <a:p>
            <a:pPr eaLnBrk="1" hangingPunct="1"/>
            <a:r>
              <a:rPr lang="en-US" altLang="zh-CN" sz="2800"/>
              <a:t>    f.top();</a:t>
            </a:r>
          </a:p>
          <a:p>
            <a:pPr eaLnBrk="1" hangingPunct="1"/>
            <a:r>
              <a:rPr lang="en-US" altLang="zh-CN" sz="2800"/>
              <a:t>    f.empty();</a:t>
            </a:r>
          </a:p>
          <a:p>
            <a:pPr eaLnBrk="1" hangingPunct="1"/>
            <a:r>
              <a:rPr lang="en-US" altLang="zh-CN" sz="2800"/>
              <a:t>    f.size();	</a:t>
            </a:r>
          </a:p>
        </p:txBody>
      </p:sp>
    </p:spTree>
    <p:extLst>
      <p:ext uri="{BB962C8B-B14F-4D97-AF65-F5344CB8AC3E}">
        <p14:creationId xmlns:p14="http://schemas.microsoft.com/office/powerpoint/2010/main" val="2306577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457200" y="274638"/>
            <a:ext cx="8229600" cy="1143000"/>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例：</a:t>
            </a:r>
            <a:r>
              <a:rPr lang="en-US" altLang="zh-CN" sz="4400" dirty="0">
                <a:latin typeface="微软雅黑" pitchFamily="34" charset="-122"/>
                <a:ea typeface="微软雅黑" pitchFamily="34" charset="-122"/>
                <a:cs typeface="+mj-cs"/>
              </a:rPr>
              <a:t>Sliding Window</a:t>
            </a:r>
            <a:endParaRPr lang="zh-CN" altLang="en-US" sz="4400" dirty="0">
              <a:latin typeface="微软雅黑" pitchFamily="34" charset="-122"/>
              <a:ea typeface="微软雅黑" pitchFamily="34" charset="-122"/>
              <a:cs typeface="+mj-cs"/>
            </a:endParaRPr>
          </a:p>
        </p:txBody>
      </p:sp>
      <p:graphicFrame>
        <p:nvGraphicFramePr>
          <p:cNvPr id="5" name="表格 4"/>
          <p:cNvGraphicFramePr>
            <a:graphicFrameLocks noGrp="1"/>
          </p:cNvGraphicFramePr>
          <p:nvPr/>
        </p:nvGraphicFramePr>
        <p:xfrm>
          <a:off x="785813" y="1428750"/>
          <a:ext cx="7643812" cy="4211641"/>
        </p:xfrm>
        <a:graphic>
          <a:graphicData uri="http://schemas.openxmlformats.org/drawingml/2006/table">
            <a:tbl>
              <a:tblPr/>
              <a:tblGrid>
                <a:gridCol w="4133850">
                  <a:extLst>
                    <a:ext uri="{9D8B030D-6E8A-4147-A177-3AD203B41FA5}">
                      <a16:colId xmlns:a16="http://schemas.microsoft.com/office/drawing/2014/main" val="20000"/>
                    </a:ext>
                  </a:extLst>
                </a:gridCol>
                <a:gridCol w="3509962">
                  <a:extLst>
                    <a:ext uri="{9D8B030D-6E8A-4147-A177-3AD203B41FA5}">
                      <a16:colId xmlns:a16="http://schemas.microsoft.com/office/drawing/2014/main" val="20001"/>
                    </a:ext>
                  </a:extLst>
                </a:gridCol>
              </a:tblGrid>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Window position</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Maximum value</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[1  3  -1]</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-3  5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3</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-1  -3]</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5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3</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[-1  -3  5]</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3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5</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5  3]</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6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5</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-3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[5  3  6]</a:t>
                      </a: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6</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16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 1  3  -1  -3  5 </a:t>
                      </a:r>
                      <a:r>
                        <a:rPr kumimoji="0" lang="en-US" altLang="zh-CN" sz="2000" b="0" i="0" u="none" strike="noStrike" cap="none" normalizeH="0" baseline="0" smtClean="0">
                          <a:ln>
                            <a:noFill/>
                          </a:ln>
                          <a:solidFill>
                            <a:srgbClr val="FF0000"/>
                          </a:solidFill>
                          <a:effectLst/>
                          <a:latin typeface="微软雅黑" panose="020B0503020204020204" pitchFamily="34" charset="-122"/>
                          <a:ea typeface="宋体" panose="02010600030101010101" pitchFamily="2" charset="-122"/>
                        </a:rPr>
                        <a:t>[3  6  7]</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微软雅黑" panose="020B0503020204020204" pitchFamily="34" charset="-122"/>
                          <a:ea typeface="宋体" panose="02010600030101010101" pitchFamily="2" charset="-122"/>
                        </a:rPr>
                        <a:t>7 </a:t>
                      </a:r>
                    </a:p>
                  </a:txBody>
                  <a:tcPr marL="9525" marR="9525" marT="95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1436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优先</a:t>
            </a:r>
            <a:r>
              <a:rPr lang="zh-CN" altLang="en-US" dirty="0" smtClean="0">
                <a:latin typeface="微软雅黑" panose="020B0503020204020204" pitchFamily="34" charset="-122"/>
                <a:ea typeface="微软雅黑" panose="020B0503020204020204" pitchFamily="34" charset="-122"/>
              </a:rPr>
              <a:t>队列（单调队列）</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sz="2100" dirty="0">
                <a:latin typeface="微软雅黑" panose="020B0503020204020204" pitchFamily="34" charset="-122"/>
                <a:ea typeface="微软雅黑" panose="020B0503020204020204" pitchFamily="34" charset="-122"/>
              </a:rPr>
              <a:t>单调</a:t>
            </a:r>
            <a:r>
              <a:rPr lang="zh-CN" altLang="en-US" sz="2100" dirty="0" smtClean="0">
                <a:latin typeface="微软雅黑" panose="020B0503020204020204" pitchFamily="34" charset="-122"/>
                <a:ea typeface="微软雅黑" panose="020B0503020204020204" pitchFamily="34" charset="-122"/>
              </a:rPr>
              <a:t>队列保证队列中各个元素大小单调递减（即，最大元素在对头，最小的在队尾），同时每个元素的下标单调递增（按校标递增的顺序添加这点可以不用考虑）。这样便保证队首元素最大，而且更新的时候队首永远是当前最大。因此，这个队列需要在两头都可以进行删除，在队尾插入。</a:t>
            </a:r>
            <a:endParaRPr lang="en-US" altLang="zh-CN" sz="2100" dirty="0" smtClean="0">
              <a:latin typeface="微软雅黑" panose="020B0503020204020204" pitchFamily="34" charset="-122"/>
              <a:ea typeface="微软雅黑" panose="020B0503020204020204" pitchFamily="34" charset="-122"/>
            </a:endParaRPr>
          </a:p>
          <a:p>
            <a:pPr marL="0" indent="0">
              <a:buNone/>
            </a:pPr>
            <a:endParaRPr lang="en-US" altLang="zh-CN" sz="2100" dirty="0" smtClean="0">
              <a:latin typeface="微软雅黑" panose="020B0503020204020204" pitchFamily="34" charset="-122"/>
              <a:ea typeface="微软雅黑" panose="020B0503020204020204" pitchFamily="34" charset="-122"/>
            </a:endParaRPr>
          </a:p>
          <a:p>
            <a:r>
              <a:rPr lang="zh-CN" altLang="en-US" sz="2100" dirty="0" smtClean="0">
                <a:latin typeface="微软雅黑" panose="020B0503020204020204" pitchFamily="34" charset="-122"/>
                <a:ea typeface="微软雅黑" panose="020B0503020204020204" pitchFamily="34" charset="-122"/>
              </a:rPr>
              <a:t>维护方法：在每次插入的时候，先判断队尾元素，如果不比待插入元素大就删除，不断删除队尾直到队尾元素大于待插入元素或者队空。删除的时候，判断队首，如 果队首元素下标小于当前段左边界就删除，不断删除队首直到队首元素下标大于等于当前段左边界（注意：这时队列肯定不为空），队首元素就是当前段的最优解。</a:t>
            </a: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712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642938" y="0"/>
            <a:ext cx="8501062" cy="1641475"/>
          </a:xfrm>
        </p:spPr>
        <p:txBody>
          <a:bodyPr/>
          <a:lstStyle/>
          <a:p>
            <a:pPr lvl="1"/>
            <a:r>
              <a:rPr lang="zh-CN" altLang="en-US" sz="4000" b="1" dirty="0"/>
              <a:t>堆排序</a:t>
            </a:r>
          </a:p>
          <a:p>
            <a:pPr lvl="2"/>
            <a:r>
              <a:rPr lang="zh-CN" altLang="en-US" sz="2800" dirty="0"/>
              <a:t>堆的定义：</a:t>
            </a:r>
            <a:r>
              <a:rPr lang="en-US" altLang="zh-CN" sz="2800" dirty="0"/>
              <a:t>n</a:t>
            </a:r>
            <a:r>
              <a:rPr lang="zh-CN" altLang="zh-CN" sz="2800" dirty="0"/>
              <a:t>个元素的序列(</a:t>
            </a:r>
            <a:r>
              <a:rPr lang="en-US" altLang="zh-CN" sz="2800" dirty="0"/>
              <a:t>k</a:t>
            </a:r>
            <a:r>
              <a:rPr lang="en-US" altLang="zh-CN" sz="2800" baseline="-25000" dirty="0"/>
              <a:t>1</a:t>
            </a:r>
            <a:r>
              <a:rPr lang="en-US" altLang="zh-CN" sz="2800" dirty="0"/>
              <a:t>,k</a:t>
            </a:r>
            <a:r>
              <a:rPr lang="en-US" altLang="zh-CN" sz="2800" baseline="-25000" dirty="0"/>
              <a:t>2</a:t>
            </a:r>
            <a:r>
              <a:rPr lang="en-US" altLang="zh-CN" sz="2800" dirty="0"/>
              <a:t>,</a:t>
            </a:r>
            <a:r>
              <a:rPr lang="en-US" altLang="zh-CN" sz="2800" dirty="0">
                <a:latin typeface="Times New Roman" panose="02020603050405020304" pitchFamily="18" charset="0"/>
              </a:rPr>
              <a:t>……</a:t>
            </a:r>
            <a:r>
              <a:rPr lang="en-US" altLang="zh-CN" sz="2800" dirty="0" err="1"/>
              <a:t>k</a:t>
            </a:r>
            <a:r>
              <a:rPr lang="en-US" altLang="zh-CN" sz="2800" baseline="-25000" dirty="0" err="1"/>
              <a:t>n</a:t>
            </a:r>
            <a:r>
              <a:rPr lang="en-US" altLang="zh-CN" sz="2800" dirty="0"/>
              <a:t>)</a:t>
            </a:r>
            <a:r>
              <a:rPr lang="zh-CN" altLang="en-US" sz="2800" dirty="0"/>
              <a:t>，</a:t>
            </a:r>
            <a:r>
              <a:rPr lang="zh-CN" altLang="zh-CN" sz="2800" dirty="0"/>
              <a:t>当且仅当满足下列关系时，称之为堆</a:t>
            </a:r>
            <a:endParaRPr lang="zh-CN" altLang="en-US" sz="2800" dirty="0"/>
          </a:p>
        </p:txBody>
      </p:sp>
      <p:grpSp>
        <p:nvGrpSpPr>
          <p:cNvPr id="201731" name="Group 3"/>
          <p:cNvGrpSpPr>
            <a:grpSpLocks/>
          </p:cNvGrpSpPr>
          <p:nvPr/>
        </p:nvGrpSpPr>
        <p:grpSpPr bwMode="auto">
          <a:xfrm>
            <a:off x="1954213" y="1543050"/>
            <a:ext cx="5937250" cy="957263"/>
            <a:chOff x="1231" y="1061"/>
            <a:chExt cx="3740" cy="603"/>
          </a:xfrm>
        </p:grpSpPr>
        <p:sp>
          <p:nvSpPr>
            <p:cNvPr id="201732" name="Text Box 4"/>
            <p:cNvSpPr txBox="1">
              <a:spLocks noChangeArrowheads="1"/>
            </p:cNvSpPr>
            <p:nvPr/>
          </p:nvSpPr>
          <p:spPr bwMode="auto">
            <a:xfrm>
              <a:off x="2042" y="122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或</a:t>
              </a:r>
            </a:p>
          </p:txBody>
        </p:sp>
        <p:sp>
          <p:nvSpPr>
            <p:cNvPr id="201733" name="Text Box 5"/>
            <p:cNvSpPr txBox="1">
              <a:spLocks noChangeArrowheads="1"/>
            </p:cNvSpPr>
            <p:nvPr/>
          </p:nvSpPr>
          <p:spPr bwMode="auto">
            <a:xfrm>
              <a:off x="3331" y="1183"/>
              <a:ext cx="16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a:t>(</a:t>
              </a:r>
              <a:r>
                <a:rPr lang="en-US" altLang="zh-CN" sz="2800"/>
                <a:t>i=1,2,…...</a:t>
              </a:r>
              <a:r>
                <a:rPr lang="en-US" altLang="zh-CN" sz="2800">
                  <a:sym typeface="Symbol" panose="05050102010706020507" pitchFamily="18" charset="2"/>
                </a:rPr>
                <a:t>n/2)</a:t>
              </a:r>
              <a:endParaRPr lang="en-US" altLang="zh-CN" sz="2800"/>
            </a:p>
          </p:txBody>
        </p:sp>
        <p:grpSp>
          <p:nvGrpSpPr>
            <p:cNvPr id="201734" name="Group 6"/>
            <p:cNvGrpSpPr>
              <a:grpSpLocks/>
            </p:cNvGrpSpPr>
            <p:nvPr/>
          </p:nvGrpSpPr>
          <p:grpSpPr bwMode="auto">
            <a:xfrm>
              <a:off x="1231" y="1061"/>
              <a:ext cx="818" cy="596"/>
              <a:chOff x="1531" y="1094"/>
              <a:chExt cx="818" cy="596"/>
            </a:xfrm>
          </p:grpSpPr>
          <p:sp>
            <p:nvSpPr>
              <p:cNvPr id="201735" name="Text Box 7"/>
              <p:cNvSpPr txBox="1">
                <a:spLocks noChangeArrowheads="1"/>
              </p:cNvSpPr>
              <p:nvPr/>
            </p:nvSpPr>
            <p:spPr bwMode="auto">
              <a:xfrm>
                <a:off x="1564" y="1094"/>
                <a:ext cx="78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a:t>k</a:t>
                </a:r>
                <a:r>
                  <a:rPr lang="en-US" altLang="zh-CN" sz="2800" baseline="-25000"/>
                  <a:t>i</a:t>
                </a:r>
                <a:r>
                  <a:rPr lang="en-US" altLang="zh-CN" sz="2800">
                    <a:sym typeface="Symbol" panose="05050102010706020507" pitchFamily="18" charset="2"/>
                  </a:rPr>
                  <a:t>k</a:t>
                </a:r>
                <a:r>
                  <a:rPr lang="en-US" altLang="zh-CN" sz="2800" baseline="-25000">
                    <a:sym typeface="Symbol" panose="05050102010706020507" pitchFamily="18" charset="2"/>
                  </a:rPr>
                  <a:t>2i</a:t>
                </a:r>
              </a:p>
              <a:p>
                <a:r>
                  <a:rPr lang="en-US" altLang="zh-CN" sz="2800">
                    <a:sym typeface="Symbol" panose="05050102010706020507" pitchFamily="18" charset="2"/>
                  </a:rPr>
                  <a:t>k</a:t>
                </a:r>
                <a:r>
                  <a:rPr lang="en-US" altLang="zh-CN" sz="2800" baseline="-25000">
                    <a:sym typeface="Symbol" panose="05050102010706020507" pitchFamily="18" charset="2"/>
                  </a:rPr>
                  <a:t>i</a:t>
                </a:r>
                <a:r>
                  <a:rPr lang="en-US" altLang="zh-CN" sz="2800">
                    <a:sym typeface="Symbol" panose="05050102010706020507" pitchFamily="18" charset="2"/>
                  </a:rPr>
                  <a:t>k</a:t>
                </a:r>
                <a:r>
                  <a:rPr lang="en-US" altLang="zh-CN" sz="2800" baseline="-25000">
                    <a:sym typeface="Symbol" panose="05050102010706020507" pitchFamily="18" charset="2"/>
                  </a:rPr>
                  <a:t>2i+1</a:t>
                </a:r>
              </a:p>
            </p:txBody>
          </p:sp>
          <p:sp>
            <p:nvSpPr>
              <p:cNvPr id="201736" name="AutoShape 8"/>
              <p:cNvSpPr>
                <a:spLocks/>
              </p:cNvSpPr>
              <p:nvPr/>
            </p:nvSpPr>
            <p:spPr bwMode="auto">
              <a:xfrm>
                <a:off x="1531" y="1255"/>
                <a:ext cx="47" cy="278"/>
              </a:xfrm>
              <a:prstGeom prst="leftBrace">
                <a:avLst>
                  <a:gd name="adj1" fmla="val 4929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1737" name="Group 9"/>
            <p:cNvGrpSpPr>
              <a:grpSpLocks/>
            </p:cNvGrpSpPr>
            <p:nvPr/>
          </p:nvGrpSpPr>
          <p:grpSpPr bwMode="auto">
            <a:xfrm>
              <a:off x="2371" y="1068"/>
              <a:ext cx="818" cy="596"/>
              <a:chOff x="2671" y="1124"/>
              <a:chExt cx="818" cy="596"/>
            </a:xfrm>
          </p:grpSpPr>
          <p:sp>
            <p:nvSpPr>
              <p:cNvPr id="201738" name="Text Box 10"/>
              <p:cNvSpPr txBox="1">
                <a:spLocks noChangeArrowheads="1"/>
              </p:cNvSpPr>
              <p:nvPr/>
            </p:nvSpPr>
            <p:spPr bwMode="auto">
              <a:xfrm>
                <a:off x="2704" y="1124"/>
                <a:ext cx="78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800"/>
                  <a:t>k</a:t>
                </a:r>
                <a:r>
                  <a:rPr lang="en-US" altLang="zh-CN" sz="2800" baseline="-25000"/>
                  <a:t>i</a:t>
                </a:r>
                <a:r>
                  <a:rPr lang="en-US" altLang="zh-CN" sz="2800">
                    <a:sym typeface="Symbol" panose="05050102010706020507" pitchFamily="18" charset="2"/>
                  </a:rPr>
                  <a:t>k</a:t>
                </a:r>
                <a:r>
                  <a:rPr lang="en-US" altLang="zh-CN" sz="2800" baseline="-25000">
                    <a:sym typeface="Symbol" panose="05050102010706020507" pitchFamily="18" charset="2"/>
                  </a:rPr>
                  <a:t>2i</a:t>
                </a:r>
              </a:p>
              <a:p>
                <a:r>
                  <a:rPr lang="en-US" altLang="zh-CN" sz="2800">
                    <a:sym typeface="Symbol" panose="05050102010706020507" pitchFamily="18" charset="2"/>
                  </a:rPr>
                  <a:t>k</a:t>
                </a:r>
                <a:r>
                  <a:rPr lang="en-US" altLang="zh-CN" sz="2800" baseline="-25000">
                    <a:sym typeface="Symbol" panose="05050102010706020507" pitchFamily="18" charset="2"/>
                  </a:rPr>
                  <a:t>i</a:t>
                </a:r>
                <a:r>
                  <a:rPr lang="en-US" altLang="zh-CN" sz="2800">
                    <a:sym typeface="Symbol" panose="05050102010706020507" pitchFamily="18" charset="2"/>
                  </a:rPr>
                  <a:t>k</a:t>
                </a:r>
                <a:r>
                  <a:rPr lang="en-US" altLang="zh-CN" sz="2800" baseline="-25000">
                    <a:sym typeface="Symbol" panose="05050102010706020507" pitchFamily="18" charset="2"/>
                  </a:rPr>
                  <a:t>2i+1</a:t>
                </a:r>
              </a:p>
            </p:txBody>
          </p:sp>
          <p:sp>
            <p:nvSpPr>
              <p:cNvPr id="201739" name="AutoShape 11"/>
              <p:cNvSpPr>
                <a:spLocks/>
              </p:cNvSpPr>
              <p:nvPr/>
            </p:nvSpPr>
            <p:spPr bwMode="auto">
              <a:xfrm>
                <a:off x="2671" y="1295"/>
                <a:ext cx="47" cy="278"/>
              </a:xfrm>
              <a:prstGeom prst="leftBrace">
                <a:avLst>
                  <a:gd name="adj1" fmla="val 4929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201740" name="Text Box 12"/>
          <p:cNvSpPr txBox="1">
            <a:spLocks noChangeArrowheads="1"/>
          </p:cNvSpPr>
          <p:nvPr/>
        </p:nvSpPr>
        <p:spPr bwMode="auto">
          <a:xfrm>
            <a:off x="420688" y="2743200"/>
            <a:ext cx="38036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   （</a:t>
            </a:r>
            <a:r>
              <a:rPr lang="en-US" altLang="zh-CN" sz="2000"/>
              <a:t>96</a:t>
            </a:r>
            <a:r>
              <a:rPr lang="zh-CN" altLang="en-US" sz="2000"/>
              <a:t>，</a:t>
            </a:r>
            <a:r>
              <a:rPr lang="en-US" altLang="zh-CN" sz="2000"/>
              <a:t>83</a:t>
            </a:r>
            <a:r>
              <a:rPr lang="zh-CN" altLang="en-US" sz="2000"/>
              <a:t>，</a:t>
            </a:r>
            <a:r>
              <a:rPr lang="en-US" altLang="zh-CN" sz="2000"/>
              <a:t>27</a:t>
            </a:r>
            <a:r>
              <a:rPr lang="zh-CN" altLang="en-US" sz="2000"/>
              <a:t>，</a:t>
            </a:r>
            <a:r>
              <a:rPr lang="en-US" altLang="zh-CN" sz="2000"/>
              <a:t>38</a:t>
            </a:r>
            <a:r>
              <a:rPr lang="zh-CN" altLang="en-US" sz="2000"/>
              <a:t>，</a:t>
            </a:r>
            <a:r>
              <a:rPr lang="en-US" altLang="zh-CN" sz="2000"/>
              <a:t>11</a:t>
            </a:r>
            <a:r>
              <a:rPr lang="zh-CN" altLang="en-US" sz="2000"/>
              <a:t>，</a:t>
            </a:r>
            <a:r>
              <a:rPr lang="en-US" altLang="zh-CN" sz="2000"/>
              <a:t>9</a:t>
            </a:r>
            <a:r>
              <a:rPr lang="zh-CN" altLang="en-US" sz="2000"/>
              <a:t>）</a:t>
            </a:r>
          </a:p>
        </p:txBody>
      </p:sp>
      <p:sp>
        <p:nvSpPr>
          <p:cNvPr id="201741" name="Text Box 13"/>
          <p:cNvSpPr txBox="1">
            <a:spLocks noChangeArrowheads="1"/>
          </p:cNvSpPr>
          <p:nvPr/>
        </p:nvSpPr>
        <p:spPr bwMode="auto">
          <a:xfrm>
            <a:off x="4213225" y="2725738"/>
            <a:ext cx="4883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  （</a:t>
            </a:r>
            <a:r>
              <a:rPr lang="en-US" altLang="zh-CN" sz="2000"/>
              <a:t>13</a:t>
            </a:r>
            <a:r>
              <a:rPr lang="zh-CN" altLang="en-US" sz="2000"/>
              <a:t>，</a:t>
            </a:r>
            <a:r>
              <a:rPr lang="en-US" altLang="zh-CN" sz="2000"/>
              <a:t>38</a:t>
            </a:r>
            <a:r>
              <a:rPr lang="zh-CN" altLang="en-US" sz="2000"/>
              <a:t>，</a:t>
            </a:r>
            <a:r>
              <a:rPr lang="en-US" altLang="zh-CN" sz="2000"/>
              <a:t>27</a:t>
            </a:r>
            <a:r>
              <a:rPr lang="zh-CN" altLang="en-US" sz="2000"/>
              <a:t>，</a:t>
            </a:r>
            <a:r>
              <a:rPr lang="en-US" altLang="zh-CN" sz="2000"/>
              <a:t>50</a:t>
            </a:r>
            <a:r>
              <a:rPr lang="zh-CN" altLang="en-US" sz="2000"/>
              <a:t>，</a:t>
            </a:r>
            <a:r>
              <a:rPr lang="en-US" altLang="zh-CN" sz="2000"/>
              <a:t>76</a:t>
            </a:r>
            <a:r>
              <a:rPr lang="zh-CN" altLang="en-US" sz="2000"/>
              <a:t>，</a:t>
            </a:r>
            <a:r>
              <a:rPr lang="en-US" altLang="zh-CN" sz="2000"/>
              <a:t>65</a:t>
            </a:r>
            <a:r>
              <a:rPr lang="zh-CN" altLang="en-US" sz="2000"/>
              <a:t>，</a:t>
            </a:r>
            <a:r>
              <a:rPr lang="en-US" altLang="zh-CN" sz="2000"/>
              <a:t>49</a:t>
            </a:r>
            <a:r>
              <a:rPr lang="zh-CN" altLang="en-US" sz="2000"/>
              <a:t>，</a:t>
            </a:r>
            <a:r>
              <a:rPr lang="en-US" altLang="zh-CN" sz="2000"/>
              <a:t>97</a:t>
            </a:r>
            <a:r>
              <a:rPr lang="zh-CN" altLang="en-US" sz="2000"/>
              <a:t>）</a:t>
            </a:r>
          </a:p>
        </p:txBody>
      </p:sp>
      <p:grpSp>
        <p:nvGrpSpPr>
          <p:cNvPr id="201742" name="Group 14"/>
          <p:cNvGrpSpPr>
            <a:grpSpLocks/>
          </p:cNvGrpSpPr>
          <p:nvPr/>
        </p:nvGrpSpPr>
        <p:grpSpPr bwMode="auto">
          <a:xfrm>
            <a:off x="1173163" y="3316288"/>
            <a:ext cx="1662112" cy="1385887"/>
            <a:chOff x="961" y="3100"/>
            <a:chExt cx="1047" cy="873"/>
          </a:xfrm>
        </p:grpSpPr>
        <p:sp>
          <p:nvSpPr>
            <p:cNvPr id="201743" name="Oval 15"/>
            <p:cNvSpPr>
              <a:spLocks noChangeArrowheads="1"/>
            </p:cNvSpPr>
            <p:nvPr/>
          </p:nvSpPr>
          <p:spPr bwMode="auto">
            <a:xfrm>
              <a:off x="1478" y="31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96</a:t>
              </a:r>
            </a:p>
          </p:txBody>
        </p:sp>
        <p:sp>
          <p:nvSpPr>
            <p:cNvPr id="201744" name="Oval 16"/>
            <p:cNvSpPr>
              <a:spLocks noChangeArrowheads="1"/>
            </p:cNvSpPr>
            <p:nvPr/>
          </p:nvSpPr>
          <p:spPr bwMode="auto">
            <a:xfrm>
              <a:off x="1796" y="34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1745" name="Oval 17"/>
            <p:cNvSpPr>
              <a:spLocks noChangeArrowheads="1"/>
            </p:cNvSpPr>
            <p:nvPr/>
          </p:nvSpPr>
          <p:spPr bwMode="auto">
            <a:xfrm>
              <a:off x="1625" y="377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a:t>
              </a:r>
            </a:p>
          </p:txBody>
        </p:sp>
        <p:sp>
          <p:nvSpPr>
            <p:cNvPr id="201746" name="Oval 18"/>
            <p:cNvSpPr>
              <a:spLocks noChangeArrowheads="1"/>
            </p:cNvSpPr>
            <p:nvPr/>
          </p:nvSpPr>
          <p:spPr bwMode="auto">
            <a:xfrm>
              <a:off x="1299" y="377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11</a:t>
              </a:r>
            </a:p>
          </p:txBody>
        </p:sp>
        <p:sp>
          <p:nvSpPr>
            <p:cNvPr id="201747" name="Oval 19"/>
            <p:cNvSpPr>
              <a:spLocks noChangeArrowheads="1"/>
            </p:cNvSpPr>
            <p:nvPr/>
          </p:nvSpPr>
          <p:spPr bwMode="auto">
            <a:xfrm>
              <a:off x="961" y="377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1748" name="Oval 20"/>
            <p:cNvSpPr>
              <a:spLocks noChangeArrowheads="1"/>
            </p:cNvSpPr>
            <p:nvPr/>
          </p:nvSpPr>
          <p:spPr bwMode="auto">
            <a:xfrm>
              <a:off x="1157" y="34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83</a:t>
              </a:r>
            </a:p>
          </p:txBody>
        </p:sp>
        <p:sp>
          <p:nvSpPr>
            <p:cNvPr id="201749" name="Line 21"/>
            <p:cNvSpPr>
              <a:spLocks noChangeShapeType="1"/>
            </p:cNvSpPr>
            <p:nvPr/>
          </p:nvSpPr>
          <p:spPr bwMode="auto">
            <a:xfrm flipH="1">
              <a:off x="1356" y="3289"/>
              <a:ext cx="189"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0" name="Line 22"/>
            <p:cNvSpPr>
              <a:spLocks noChangeShapeType="1"/>
            </p:cNvSpPr>
            <p:nvPr/>
          </p:nvSpPr>
          <p:spPr bwMode="auto">
            <a:xfrm>
              <a:off x="1634" y="3277"/>
              <a:ext cx="2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1" name="Line 23"/>
            <p:cNvSpPr>
              <a:spLocks noChangeShapeType="1"/>
            </p:cNvSpPr>
            <p:nvPr/>
          </p:nvSpPr>
          <p:spPr bwMode="auto">
            <a:xfrm flipH="1">
              <a:off x="1045" y="3611"/>
              <a:ext cx="188"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2" name="Line 24"/>
            <p:cNvSpPr>
              <a:spLocks noChangeShapeType="1"/>
            </p:cNvSpPr>
            <p:nvPr/>
          </p:nvSpPr>
          <p:spPr bwMode="auto">
            <a:xfrm>
              <a:off x="1300" y="3600"/>
              <a:ext cx="14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53" name="Line 25"/>
            <p:cNvSpPr>
              <a:spLocks noChangeShapeType="1"/>
            </p:cNvSpPr>
            <p:nvPr/>
          </p:nvSpPr>
          <p:spPr bwMode="auto">
            <a:xfrm flipH="1">
              <a:off x="1711" y="3633"/>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1754" name="Group 26"/>
          <p:cNvGrpSpPr>
            <a:grpSpLocks/>
          </p:cNvGrpSpPr>
          <p:nvPr/>
        </p:nvGrpSpPr>
        <p:grpSpPr bwMode="auto">
          <a:xfrm>
            <a:off x="5083175" y="3186113"/>
            <a:ext cx="2162175" cy="1897062"/>
            <a:chOff x="2913" y="2718"/>
            <a:chExt cx="1362" cy="1195"/>
          </a:xfrm>
        </p:grpSpPr>
        <p:sp>
          <p:nvSpPr>
            <p:cNvPr id="201755" name="Oval 27"/>
            <p:cNvSpPr>
              <a:spLocks noChangeArrowheads="1"/>
            </p:cNvSpPr>
            <p:nvPr/>
          </p:nvSpPr>
          <p:spPr bwMode="auto">
            <a:xfrm>
              <a:off x="3620" y="27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1756" name="Oval 28"/>
            <p:cNvSpPr>
              <a:spLocks noChangeArrowheads="1"/>
            </p:cNvSpPr>
            <p:nvPr/>
          </p:nvSpPr>
          <p:spPr bwMode="auto">
            <a:xfrm>
              <a:off x="3938" y="304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1757" name="Oval 29"/>
            <p:cNvSpPr>
              <a:spLocks noChangeArrowheads="1"/>
            </p:cNvSpPr>
            <p:nvPr/>
          </p:nvSpPr>
          <p:spPr bwMode="auto">
            <a:xfrm>
              <a:off x="3278" y="304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1758" name="Oval 30"/>
            <p:cNvSpPr>
              <a:spLocks noChangeArrowheads="1"/>
            </p:cNvSpPr>
            <p:nvPr/>
          </p:nvSpPr>
          <p:spPr bwMode="auto">
            <a:xfrm>
              <a:off x="4063"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1759" name="Oval 31"/>
            <p:cNvSpPr>
              <a:spLocks noChangeArrowheads="1"/>
            </p:cNvSpPr>
            <p:nvPr/>
          </p:nvSpPr>
          <p:spPr bwMode="auto">
            <a:xfrm>
              <a:off x="3737"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1760" name="Oval 32"/>
            <p:cNvSpPr>
              <a:spLocks noChangeArrowheads="1"/>
            </p:cNvSpPr>
            <p:nvPr/>
          </p:nvSpPr>
          <p:spPr bwMode="auto">
            <a:xfrm>
              <a:off x="3411"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1761" name="Oval 33"/>
            <p:cNvSpPr>
              <a:spLocks noChangeArrowheads="1"/>
            </p:cNvSpPr>
            <p:nvPr/>
          </p:nvSpPr>
          <p:spPr bwMode="auto">
            <a:xfrm>
              <a:off x="3085"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1762" name="Oval 34"/>
            <p:cNvSpPr>
              <a:spLocks noChangeArrowheads="1"/>
            </p:cNvSpPr>
            <p:nvPr/>
          </p:nvSpPr>
          <p:spPr bwMode="auto">
            <a:xfrm>
              <a:off x="2913" y="37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1763" name="Line 35"/>
            <p:cNvSpPr>
              <a:spLocks noChangeShapeType="1"/>
            </p:cNvSpPr>
            <p:nvPr/>
          </p:nvSpPr>
          <p:spPr bwMode="auto">
            <a:xfrm flipH="1">
              <a:off x="3478" y="288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4" name="Line 36"/>
            <p:cNvSpPr>
              <a:spLocks noChangeShapeType="1"/>
            </p:cNvSpPr>
            <p:nvPr/>
          </p:nvSpPr>
          <p:spPr bwMode="auto">
            <a:xfrm flipH="1">
              <a:off x="3234" y="3233"/>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5" name="Line 37"/>
            <p:cNvSpPr>
              <a:spLocks noChangeShapeType="1"/>
            </p:cNvSpPr>
            <p:nvPr/>
          </p:nvSpPr>
          <p:spPr bwMode="auto">
            <a:xfrm flipH="1">
              <a:off x="3034" y="3566"/>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6" name="Line 38"/>
            <p:cNvSpPr>
              <a:spLocks noChangeShapeType="1"/>
            </p:cNvSpPr>
            <p:nvPr/>
          </p:nvSpPr>
          <p:spPr bwMode="auto">
            <a:xfrm>
              <a:off x="3800" y="287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7" name="Line 39"/>
            <p:cNvSpPr>
              <a:spLocks noChangeShapeType="1"/>
            </p:cNvSpPr>
            <p:nvPr/>
          </p:nvSpPr>
          <p:spPr bwMode="auto">
            <a:xfrm>
              <a:off x="4078" y="3244"/>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8" name="Line 40"/>
            <p:cNvSpPr>
              <a:spLocks noChangeShapeType="1"/>
            </p:cNvSpPr>
            <p:nvPr/>
          </p:nvSpPr>
          <p:spPr bwMode="auto">
            <a:xfrm>
              <a:off x="3423" y="3222"/>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1769" name="Line 41"/>
            <p:cNvSpPr>
              <a:spLocks noChangeShapeType="1"/>
            </p:cNvSpPr>
            <p:nvPr/>
          </p:nvSpPr>
          <p:spPr bwMode="auto">
            <a:xfrm flipH="1">
              <a:off x="3878" y="3255"/>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1770" name="AutoShape 42"/>
          <p:cNvSpPr>
            <a:spLocks noChangeArrowheads="1"/>
          </p:cNvSpPr>
          <p:nvPr/>
        </p:nvSpPr>
        <p:spPr bwMode="auto">
          <a:xfrm>
            <a:off x="1565275" y="5372100"/>
            <a:ext cx="5070475" cy="1196975"/>
          </a:xfrm>
          <a:prstGeom prst="wedgeRectCallout">
            <a:avLst>
              <a:gd name="adj1" fmla="val -6042"/>
              <a:gd name="adj2" fmla="val -112343"/>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lang="zh-CN" altLang="en-US"/>
              <a:t>可将堆序列看成完全二叉树，则堆顶</a:t>
            </a:r>
          </a:p>
          <a:p>
            <a:r>
              <a:rPr lang="zh-CN" altLang="en-US"/>
              <a:t>元素（完全二叉树的根）必为序列中</a:t>
            </a:r>
          </a:p>
          <a:p>
            <a:r>
              <a:rPr lang="en-US" altLang="zh-CN"/>
              <a:t>n</a:t>
            </a:r>
            <a:r>
              <a:rPr lang="zh-CN" altLang="zh-CN"/>
              <a:t>个元素的最小值或最大值</a:t>
            </a:r>
            <a:endParaRPr lang="zh-CN" altLang="en-US"/>
          </a:p>
        </p:txBody>
      </p:sp>
    </p:spTree>
    <p:extLst>
      <p:ext uri="{BB962C8B-B14F-4D97-AF65-F5344CB8AC3E}">
        <p14:creationId xmlns:p14="http://schemas.microsoft.com/office/powerpoint/2010/main" val="1239781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 calcmode="lin" valueType="num">
                                      <p:cBhvr additive="base">
                                        <p:cTn id="7" dur="500" fill="hold"/>
                                        <p:tgtEl>
                                          <p:spTgt spid="201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17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1730">
                                            <p:txEl>
                                              <p:pRg st="1" end="1"/>
                                            </p:txEl>
                                          </p:spTgt>
                                        </p:tgtEl>
                                        <p:attrNameLst>
                                          <p:attrName>style.visibility</p:attrName>
                                        </p:attrNameLst>
                                      </p:cBhvr>
                                      <p:to>
                                        <p:strVal val="visible"/>
                                      </p:to>
                                    </p:set>
                                    <p:anim calcmode="lin" valueType="num">
                                      <p:cBhvr additive="base">
                                        <p:cTn id="13" dur="500" fill="hold"/>
                                        <p:tgtEl>
                                          <p:spTgt spid="20173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173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1731"/>
                                        </p:tgtEl>
                                        <p:attrNameLst>
                                          <p:attrName>style.visibility</p:attrName>
                                        </p:attrNameLst>
                                      </p:cBhvr>
                                      <p:to>
                                        <p:strVal val="visible"/>
                                      </p:to>
                                    </p:set>
                                    <p:anim calcmode="lin" valueType="num">
                                      <p:cBhvr additive="base">
                                        <p:cTn id="19" dur="500" fill="hold"/>
                                        <p:tgtEl>
                                          <p:spTgt spid="201731"/>
                                        </p:tgtEl>
                                        <p:attrNameLst>
                                          <p:attrName>ppt_x</p:attrName>
                                        </p:attrNameLst>
                                      </p:cBhvr>
                                      <p:tavLst>
                                        <p:tav tm="0">
                                          <p:val>
                                            <p:strVal val="0-#ppt_w/2"/>
                                          </p:val>
                                        </p:tav>
                                        <p:tav tm="100000">
                                          <p:val>
                                            <p:strVal val="#ppt_x"/>
                                          </p:val>
                                        </p:tav>
                                      </p:tavLst>
                                    </p:anim>
                                    <p:anim calcmode="lin" valueType="num">
                                      <p:cBhvr additive="base">
                                        <p:cTn id="20" dur="500" fill="hold"/>
                                        <p:tgtEl>
                                          <p:spTgt spid="2017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1740">
                                            <p:txEl>
                                              <p:pRg st="0" end="0"/>
                                            </p:txEl>
                                          </p:spTgt>
                                        </p:tgtEl>
                                        <p:attrNameLst>
                                          <p:attrName>style.visibility</p:attrName>
                                        </p:attrNameLst>
                                      </p:cBhvr>
                                      <p:to>
                                        <p:strVal val="visible"/>
                                      </p:to>
                                    </p:set>
                                    <p:anim calcmode="lin" valueType="num">
                                      <p:cBhvr additive="base">
                                        <p:cTn id="25" dur="500" fill="hold"/>
                                        <p:tgtEl>
                                          <p:spTgt spid="20174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17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1742"/>
                                        </p:tgtEl>
                                        <p:attrNameLst>
                                          <p:attrName>style.visibility</p:attrName>
                                        </p:attrNameLst>
                                      </p:cBhvr>
                                      <p:to>
                                        <p:strVal val="visible"/>
                                      </p:to>
                                    </p:set>
                                    <p:anim calcmode="lin" valueType="num">
                                      <p:cBhvr additive="base">
                                        <p:cTn id="31" dur="500" fill="hold"/>
                                        <p:tgtEl>
                                          <p:spTgt spid="201742"/>
                                        </p:tgtEl>
                                        <p:attrNameLst>
                                          <p:attrName>ppt_x</p:attrName>
                                        </p:attrNameLst>
                                      </p:cBhvr>
                                      <p:tavLst>
                                        <p:tav tm="0">
                                          <p:val>
                                            <p:strVal val="0-#ppt_w/2"/>
                                          </p:val>
                                        </p:tav>
                                        <p:tav tm="100000">
                                          <p:val>
                                            <p:strVal val="#ppt_x"/>
                                          </p:val>
                                        </p:tav>
                                      </p:tavLst>
                                    </p:anim>
                                    <p:anim calcmode="lin" valueType="num">
                                      <p:cBhvr additive="base">
                                        <p:cTn id="32" dur="500" fill="hold"/>
                                        <p:tgtEl>
                                          <p:spTgt spid="2017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1741">
                                            <p:txEl>
                                              <p:pRg st="0" end="0"/>
                                            </p:txEl>
                                          </p:spTgt>
                                        </p:tgtEl>
                                        <p:attrNameLst>
                                          <p:attrName>style.visibility</p:attrName>
                                        </p:attrNameLst>
                                      </p:cBhvr>
                                      <p:to>
                                        <p:strVal val="visible"/>
                                      </p:to>
                                    </p:set>
                                    <p:anim calcmode="lin" valueType="num">
                                      <p:cBhvr additive="base">
                                        <p:cTn id="37" dur="500" fill="hold"/>
                                        <p:tgtEl>
                                          <p:spTgt spid="201741">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174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01754"/>
                                        </p:tgtEl>
                                        <p:attrNameLst>
                                          <p:attrName>style.visibility</p:attrName>
                                        </p:attrNameLst>
                                      </p:cBhvr>
                                      <p:to>
                                        <p:strVal val="visible"/>
                                      </p:to>
                                    </p:set>
                                    <p:anim calcmode="lin" valueType="num">
                                      <p:cBhvr additive="base">
                                        <p:cTn id="43" dur="500" fill="hold"/>
                                        <p:tgtEl>
                                          <p:spTgt spid="201754"/>
                                        </p:tgtEl>
                                        <p:attrNameLst>
                                          <p:attrName>ppt_x</p:attrName>
                                        </p:attrNameLst>
                                      </p:cBhvr>
                                      <p:tavLst>
                                        <p:tav tm="0">
                                          <p:val>
                                            <p:strVal val="0-#ppt_w/2"/>
                                          </p:val>
                                        </p:tav>
                                        <p:tav tm="100000">
                                          <p:val>
                                            <p:strVal val="#ppt_x"/>
                                          </p:val>
                                        </p:tav>
                                      </p:tavLst>
                                    </p:anim>
                                    <p:anim calcmode="lin" valueType="num">
                                      <p:cBhvr additive="base">
                                        <p:cTn id="44" dur="500" fill="hold"/>
                                        <p:tgtEl>
                                          <p:spTgt spid="2017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1770"/>
                                        </p:tgtEl>
                                        <p:attrNameLst>
                                          <p:attrName>style.visibility</p:attrName>
                                        </p:attrNameLst>
                                      </p:cBhvr>
                                      <p:to>
                                        <p:strVal val="visible"/>
                                      </p:to>
                                    </p:set>
                                    <p:anim calcmode="lin" valueType="num">
                                      <p:cBhvr additive="base">
                                        <p:cTn id="49" dur="500" fill="hold"/>
                                        <p:tgtEl>
                                          <p:spTgt spid="201770"/>
                                        </p:tgtEl>
                                        <p:attrNameLst>
                                          <p:attrName>ppt_x</p:attrName>
                                        </p:attrNameLst>
                                      </p:cBhvr>
                                      <p:tavLst>
                                        <p:tav tm="0">
                                          <p:val>
                                            <p:strVal val="0-#ppt_w/2"/>
                                          </p:val>
                                        </p:tav>
                                        <p:tav tm="100000">
                                          <p:val>
                                            <p:strVal val="#ppt_x"/>
                                          </p:val>
                                        </p:tav>
                                      </p:tavLst>
                                    </p:anim>
                                    <p:anim calcmode="lin" valueType="num">
                                      <p:cBhvr additive="base">
                                        <p:cTn id="50" dur="500" fill="hold"/>
                                        <p:tgtEl>
                                          <p:spTgt spid="2017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build="p" bldLvl="5" autoUpdateAnimBg="0"/>
      <p:bldP spid="201740" grpId="0" build="p" autoUpdateAnimBg="0"/>
      <p:bldP spid="201741" grpId="0" build="p" autoUpdateAnimBg="0"/>
      <p:bldP spid="20177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0" y="329657"/>
            <a:ext cx="9106132" cy="5796506"/>
          </a:xfrm>
          <a:prstGeom prst="rect">
            <a:avLst/>
          </a:prstGeom>
        </p:spPr>
      </p:pic>
    </p:spTree>
    <p:extLst>
      <p:ext uri="{BB962C8B-B14F-4D97-AF65-F5344CB8AC3E}">
        <p14:creationId xmlns:p14="http://schemas.microsoft.com/office/powerpoint/2010/main" val="2800407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0" y="0"/>
            <a:ext cx="8501063" cy="6259513"/>
          </a:xfrm>
        </p:spPr>
        <p:txBody>
          <a:bodyPr/>
          <a:lstStyle/>
          <a:p>
            <a:pPr lvl="2"/>
            <a:r>
              <a:rPr lang="zh-CN" altLang="en-US"/>
              <a:t>堆排序：将无序序列建成一个堆，得到关键字最小（或最大）的记录；输出堆顶的最小（大）值后，使剩余的</a:t>
            </a:r>
            <a:r>
              <a:rPr lang="en-US" altLang="zh-CN"/>
              <a:t>n-1</a:t>
            </a:r>
            <a:r>
              <a:rPr lang="zh-CN" altLang="zh-CN"/>
              <a:t>个元素重又建成一个堆，则可得到</a:t>
            </a:r>
            <a:r>
              <a:rPr lang="en-US" altLang="zh-CN"/>
              <a:t>n</a:t>
            </a:r>
            <a:r>
              <a:rPr lang="zh-CN" altLang="zh-CN"/>
              <a:t>个元素的次小值；重复执行，得到一个有序序列，这个过程叫~</a:t>
            </a:r>
          </a:p>
          <a:p>
            <a:pPr lvl="2"/>
            <a:r>
              <a:rPr lang="zh-CN" altLang="zh-CN" sz="3200"/>
              <a:t>堆排序需解决的两个问题：</a:t>
            </a:r>
          </a:p>
          <a:p>
            <a:pPr lvl="3"/>
            <a:r>
              <a:rPr lang="zh-CN" altLang="en-US" sz="2400"/>
              <a:t>如何由一个无序序列建成一个堆？</a:t>
            </a:r>
          </a:p>
          <a:p>
            <a:pPr lvl="3"/>
            <a:r>
              <a:rPr lang="zh-CN" altLang="en-US" sz="2400"/>
              <a:t>如何在输出堆顶元素之后，调整剩余元素，使之成为一个新的堆？</a:t>
            </a:r>
          </a:p>
          <a:p>
            <a:pPr lvl="2"/>
            <a:r>
              <a:rPr lang="zh-CN" altLang="en-US" sz="3200"/>
              <a:t>第二个问题解决方法</a:t>
            </a:r>
            <a:r>
              <a:rPr lang="en-US" altLang="zh-CN" sz="3200">
                <a:latin typeface="Times New Roman" panose="02020603050405020304" pitchFamily="18" charset="0"/>
              </a:rPr>
              <a:t>——</a:t>
            </a:r>
            <a:r>
              <a:rPr lang="zh-CN" altLang="en-US" sz="3200"/>
              <a:t>筛选</a:t>
            </a:r>
          </a:p>
          <a:p>
            <a:pPr lvl="3"/>
            <a:r>
              <a:rPr lang="zh-CN" altLang="en-US" sz="2400"/>
              <a:t>方法：输出堆顶元素之后，以堆中最后一个元素替代之；然后将根结点值与左、右子树的根结点值进行比较，并与其中小者进行交换；重复上述操作，直至叶子结点，将得到新的堆，称这个从堆顶至叶子的调整过程为“筛选”</a:t>
            </a:r>
          </a:p>
        </p:txBody>
      </p:sp>
    </p:spTree>
    <p:extLst>
      <p:ext uri="{BB962C8B-B14F-4D97-AF65-F5344CB8AC3E}">
        <p14:creationId xmlns:p14="http://schemas.microsoft.com/office/powerpoint/2010/main" val="609986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 calcmode="lin" valueType="num">
                                      <p:cBhvr additive="base">
                                        <p:cTn id="7" dur="500" fill="hold"/>
                                        <p:tgtEl>
                                          <p:spTgt spid="2027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27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54">
                                            <p:txEl>
                                              <p:pRg st="1" end="1"/>
                                            </p:txEl>
                                          </p:spTgt>
                                        </p:tgtEl>
                                        <p:attrNameLst>
                                          <p:attrName>style.visibility</p:attrName>
                                        </p:attrNameLst>
                                      </p:cBhvr>
                                      <p:to>
                                        <p:strVal val="visible"/>
                                      </p:to>
                                    </p:set>
                                    <p:anim calcmode="lin" valueType="num">
                                      <p:cBhvr additive="base">
                                        <p:cTn id="13" dur="500" fill="hold"/>
                                        <p:tgtEl>
                                          <p:spTgt spid="2027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275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54">
                                            <p:txEl>
                                              <p:pRg st="2" end="2"/>
                                            </p:txEl>
                                          </p:spTgt>
                                        </p:tgtEl>
                                        <p:attrNameLst>
                                          <p:attrName>style.visibility</p:attrName>
                                        </p:attrNameLst>
                                      </p:cBhvr>
                                      <p:to>
                                        <p:strVal val="visible"/>
                                      </p:to>
                                    </p:set>
                                    <p:anim calcmode="lin" valueType="num">
                                      <p:cBhvr additive="base">
                                        <p:cTn id="19" dur="500" fill="hold"/>
                                        <p:tgtEl>
                                          <p:spTgt spid="20275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275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54">
                                            <p:txEl>
                                              <p:pRg st="3" end="3"/>
                                            </p:txEl>
                                          </p:spTgt>
                                        </p:tgtEl>
                                        <p:attrNameLst>
                                          <p:attrName>style.visibility</p:attrName>
                                        </p:attrNameLst>
                                      </p:cBhvr>
                                      <p:to>
                                        <p:strVal val="visible"/>
                                      </p:to>
                                    </p:set>
                                    <p:anim calcmode="lin" valueType="num">
                                      <p:cBhvr additive="base">
                                        <p:cTn id="25" dur="500" fill="hold"/>
                                        <p:tgtEl>
                                          <p:spTgt spid="20275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275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2754">
                                            <p:txEl>
                                              <p:pRg st="4" end="4"/>
                                            </p:txEl>
                                          </p:spTgt>
                                        </p:tgtEl>
                                        <p:attrNameLst>
                                          <p:attrName>style.visibility</p:attrName>
                                        </p:attrNameLst>
                                      </p:cBhvr>
                                      <p:to>
                                        <p:strVal val="visible"/>
                                      </p:to>
                                    </p:set>
                                    <p:anim calcmode="lin" valueType="num">
                                      <p:cBhvr additive="base">
                                        <p:cTn id="31" dur="500" fill="hold"/>
                                        <p:tgtEl>
                                          <p:spTgt spid="20275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275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2754">
                                            <p:txEl>
                                              <p:pRg st="5" end="5"/>
                                            </p:txEl>
                                          </p:spTgt>
                                        </p:tgtEl>
                                        <p:attrNameLst>
                                          <p:attrName>style.visibility</p:attrName>
                                        </p:attrNameLst>
                                      </p:cBhvr>
                                      <p:to>
                                        <p:strVal val="visible"/>
                                      </p:to>
                                    </p:set>
                                    <p:anim calcmode="lin" valueType="num">
                                      <p:cBhvr additive="base">
                                        <p:cTn id="37" dur="500" fill="hold"/>
                                        <p:tgtEl>
                                          <p:spTgt spid="20275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275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bldLvl="5"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1284288" y="69691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a:t>
            </a:r>
          </a:p>
        </p:txBody>
      </p:sp>
      <p:grpSp>
        <p:nvGrpSpPr>
          <p:cNvPr id="203779" name="Group 3"/>
          <p:cNvGrpSpPr>
            <a:grpSpLocks/>
          </p:cNvGrpSpPr>
          <p:nvPr/>
        </p:nvGrpSpPr>
        <p:grpSpPr bwMode="auto">
          <a:xfrm>
            <a:off x="1397000" y="946150"/>
            <a:ext cx="2162175" cy="1897063"/>
            <a:chOff x="2913" y="2718"/>
            <a:chExt cx="1362" cy="1195"/>
          </a:xfrm>
        </p:grpSpPr>
        <p:sp>
          <p:nvSpPr>
            <p:cNvPr id="203780" name="Oval 4"/>
            <p:cNvSpPr>
              <a:spLocks noChangeArrowheads="1"/>
            </p:cNvSpPr>
            <p:nvPr/>
          </p:nvSpPr>
          <p:spPr bwMode="auto">
            <a:xfrm>
              <a:off x="3620" y="271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781" name="Oval 5"/>
            <p:cNvSpPr>
              <a:spLocks noChangeArrowheads="1"/>
            </p:cNvSpPr>
            <p:nvPr/>
          </p:nvSpPr>
          <p:spPr bwMode="auto">
            <a:xfrm>
              <a:off x="3938" y="304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782" name="Oval 6"/>
            <p:cNvSpPr>
              <a:spLocks noChangeArrowheads="1"/>
            </p:cNvSpPr>
            <p:nvPr/>
          </p:nvSpPr>
          <p:spPr bwMode="auto">
            <a:xfrm>
              <a:off x="3278" y="304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783" name="Oval 7"/>
            <p:cNvSpPr>
              <a:spLocks noChangeArrowheads="1"/>
            </p:cNvSpPr>
            <p:nvPr/>
          </p:nvSpPr>
          <p:spPr bwMode="auto">
            <a:xfrm>
              <a:off x="4063"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784" name="Oval 8"/>
            <p:cNvSpPr>
              <a:spLocks noChangeArrowheads="1"/>
            </p:cNvSpPr>
            <p:nvPr/>
          </p:nvSpPr>
          <p:spPr bwMode="auto">
            <a:xfrm>
              <a:off x="3737"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785" name="Oval 9"/>
            <p:cNvSpPr>
              <a:spLocks noChangeArrowheads="1"/>
            </p:cNvSpPr>
            <p:nvPr/>
          </p:nvSpPr>
          <p:spPr bwMode="auto">
            <a:xfrm>
              <a:off x="3411"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786" name="Oval 10"/>
            <p:cNvSpPr>
              <a:spLocks noChangeArrowheads="1"/>
            </p:cNvSpPr>
            <p:nvPr/>
          </p:nvSpPr>
          <p:spPr bwMode="auto">
            <a:xfrm>
              <a:off x="3085" y="33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787" name="Oval 11"/>
            <p:cNvSpPr>
              <a:spLocks noChangeArrowheads="1"/>
            </p:cNvSpPr>
            <p:nvPr/>
          </p:nvSpPr>
          <p:spPr bwMode="auto">
            <a:xfrm>
              <a:off x="2913" y="37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788" name="Line 12"/>
            <p:cNvSpPr>
              <a:spLocks noChangeShapeType="1"/>
            </p:cNvSpPr>
            <p:nvPr/>
          </p:nvSpPr>
          <p:spPr bwMode="auto">
            <a:xfrm flipH="1">
              <a:off x="3478" y="288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89" name="Line 13"/>
            <p:cNvSpPr>
              <a:spLocks noChangeShapeType="1"/>
            </p:cNvSpPr>
            <p:nvPr/>
          </p:nvSpPr>
          <p:spPr bwMode="auto">
            <a:xfrm flipH="1">
              <a:off x="3234" y="3233"/>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0" name="Line 14"/>
            <p:cNvSpPr>
              <a:spLocks noChangeShapeType="1"/>
            </p:cNvSpPr>
            <p:nvPr/>
          </p:nvSpPr>
          <p:spPr bwMode="auto">
            <a:xfrm flipH="1">
              <a:off x="3034" y="3566"/>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1" name="Line 15"/>
            <p:cNvSpPr>
              <a:spLocks noChangeShapeType="1"/>
            </p:cNvSpPr>
            <p:nvPr/>
          </p:nvSpPr>
          <p:spPr bwMode="auto">
            <a:xfrm>
              <a:off x="3800" y="287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2" name="Line 16"/>
            <p:cNvSpPr>
              <a:spLocks noChangeShapeType="1"/>
            </p:cNvSpPr>
            <p:nvPr/>
          </p:nvSpPr>
          <p:spPr bwMode="auto">
            <a:xfrm>
              <a:off x="4078" y="3244"/>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3" name="Line 17"/>
            <p:cNvSpPr>
              <a:spLocks noChangeShapeType="1"/>
            </p:cNvSpPr>
            <p:nvPr/>
          </p:nvSpPr>
          <p:spPr bwMode="auto">
            <a:xfrm>
              <a:off x="3423" y="3222"/>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794" name="Line 18"/>
            <p:cNvSpPr>
              <a:spLocks noChangeShapeType="1"/>
            </p:cNvSpPr>
            <p:nvPr/>
          </p:nvSpPr>
          <p:spPr bwMode="auto">
            <a:xfrm flipH="1">
              <a:off x="3878" y="3255"/>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3795" name="Freeform 19"/>
          <p:cNvSpPr>
            <a:spLocks/>
          </p:cNvSpPr>
          <p:nvPr/>
        </p:nvSpPr>
        <p:spPr bwMode="auto">
          <a:xfrm>
            <a:off x="1400175" y="1039813"/>
            <a:ext cx="1104900" cy="1535112"/>
          </a:xfrm>
          <a:custGeom>
            <a:avLst/>
            <a:gdLst>
              <a:gd name="T0" fmla="*/ 696 w 696"/>
              <a:gd name="T1" fmla="*/ 0 h 967"/>
              <a:gd name="T2" fmla="*/ 396 w 696"/>
              <a:gd name="T3" fmla="*/ 167 h 967"/>
              <a:gd name="T4" fmla="*/ 140 w 696"/>
              <a:gd name="T5" fmla="*/ 423 h 967"/>
              <a:gd name="T6" fmla="*/ 18 w 696"/>
              <a:gd name="T7" fmla="*/ 756 h 967"/>
              <a:gd name="T8" fmla="*/ 29 w 696"/>
              <a:gd name="T9" fmla="*/ 967 h 967"/>
            </a:gdLst>
            <a:ahLst/>
            <a:cxnLst>
              <a:cxn ang="0">
                <a:pos x="T0" y="T1"/>
              </a:cxn>
              <a:cxn ang="0">
                <a:pos x="T2" y="T3"/>
              </a:cxn>
              <a:cxn ang="0">
                <a:pos x="T4" y="T5"/>
              </a:cxn>
              <a:cxn ang="0">
                <a:pos x="T6" y="T7"/>
              </a:cxn>
              <a:cxn ang="0">
                <a:pos x="T8" y="T9"/>
              </a:cxn>
            </a:cxnLst>
            <a:rect l="0" t="0" r="r" b="b"/>
            <a:pathLst>
              <a:path w="696" h="967">
                <a:moveTo>
                  <a:pt x="696" y="0"/>
                </a:moveTo>
                <a:cubicBezTo>
                  <a:pt x="592" y="48"/>
                  <a:pt x="489" y="97"/>
                  <a:pt x="396" y="167"/>
                </a:cubicBezTo>
                <a:cubicBezTo>
                  <a:pt x="303" y="237"/>
                  <a:pt x="203" y="325"/>
                  <a:pt x="140" y="423"/>
                </a:cubicBezTo>
                <a:cubicBezTo>
                  <a:pt x="77" y="521"/>
                  <a:pt x="36" y="665"/>
                  <a:pt x="18" y="756"/>
                </a:cubicBezTo>
                <a:cubicBezTo>
                  <a:pt x="0" y="847"/>
                  <a:pt x="14" y="907"/>
                  <a:pt x="29" y="967"/>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796" name="Group 20"/>
          <p:cNvGrpSpPr>
            <a:grpSpLocks/>
          </p:cNvGrpSpPr>
          <p:nvPr/>
        </p:nvGrpSpPr>
        <p:grpSpPr bwMode="auto">
          <a:xfrm>
            <a:off x="4089400" y="903288"/>
            <a:ext cx="2162175" cy="2420937"/>
            <a:chOff x="2576" y="569"/>
            <a:chExt cx="1362" cy="1525"/>
          </a:xfrm>
        </p:grpSpPr>
        <p:sp>
          <p:nvSpPr>
            <p:cNvPr id="203797" name="Oval 21"/>
            <p:cNvSpPr>
              <a:spLocks noChangeArrowheads="1"/>
            </p:cNvSpPr>
            <p:nvPr/>
          </p:nvSpPr>
          <p:spPr bwMode="auto">
            <a:xfrm>
              <a:off x="3283" y="56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798" name="Oval 22"/>
            <p:cNvSpPr>
              <a:spLocks noChangeArrowheads="1"/>
            </p:cNvSpPr>
            <p:nvPr/>
          </p:nvSpPr>
          <p:spPr bwMode="auto">
            <a:xfrm>
              <a:off x="3601" y="89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799" name="Oval 23"/>
            <p:cNvSpPr>
              <a:spLocks noChangeArrowheads="1"/>
            </p:cNvSpPr>
            <p:nvPr/>
          </p:nvSpPr>
          <p:spPr bwMode="auto">
            <a:xfrm>
              <a:off x="2941" y="89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00" name="Oval 24"/>
            <p:cNvSpPr>
              <a:spLocks noChangeArrowheads="1"/>
            </p:cNvSpPr>
            <p:nvPr/>
          </p:nvSpPr>
          <p:spPr bwMode="auto">
            <a:xfrm>
              <a:off x="3726"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01" name="Oval 25"/>
            <p:cNvSpPr>
              <a:spLocks noChangeArrowheads="1"/>
            </p:cNvSpPr>
            <p:nvPr/>
          </p:nvSpPr>
          <p:spPr bwMode="auto">
            <a:xfrm>
              <a:off x="3400"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02" name="Oval 26"/>
            <p:cNvSpPr>
              <a:spLocks noChangeArrowheads="1"/>
            </p:cNvSpPr>
            <p:nvPr/>
          </p:nvSpPr>
          <p:spPr bwMode="auto">
            <a:xfrm>
              <a:off x="3074"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03" name="Oval 27"/>
            <p:cNvSpPr>
              <a:spLocks noChangeArrowheads="1"/>
            </p:cNvSpPr>
            <p:nvPr/>
          </p:nvSpPr>
          <p:spPr bwMode="auto">
            <a:xfrm>
              <a:off x="2748" y="123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04" name="Oval 28"/>
            <p:cNvSpPr>
              <a:spLocks noChangeArrowheads="1"/>
            </p:cNvSpPr>
            <p:nvPr/>
          </p:nvSpPr>
          <p:spPr bwMode="auto">
            <a:xfrm>
              <a:off x="2576" y="15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05" name="Line 29"/>
            <p:cNvSpPr>
              <a:spLocks noChangeShapeType="1"/>
            </p:cNvSpPr>
            <p:nvPr/>
          </p:nvSpPr>
          <p:spPr bwMode="auto">
            <a:xfrm flipH="1">
              <a:off x="3141" y="740"/>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6" name="Line 30"/>
            <p:cNvSpPr>
              <a:spLocks noChangeShapeType="1"/>
            </p:cNvSpPr>
            <p:nvPr/>
          </p:nvSpPr>
          <p:spPr bwMode="auto">
            <a:xfrm flipH="1">
              <a:off x="2897" y="1084"/>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7" name="Line 31"/>
            <p:cNvSpPr>
              <a:spLocks noChangeShapeType="1"/>
            </p:cNvSpPr>
            <p:nvPr/>
          </p:nvSpPr>
          <p:spPr bwMode="auto">
            <a:xfrm>
              <a:off x="3463" y="729"/>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8" name="Line 32"/>
            <p:cNvSpPr>
              <a:spLocks noChangeShapeType="1"/>
            </p:cNvSpPr>
            <p:nvPr/>
          </p:nvSpPr>
          <p:spPr bwMode="auto">
            <a:xfrm>
              <a:off x="3741" y="1095"/>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09" name="Line 33"/>
            <p:cNvSpPr>
              <a:spLocks noChangeShapeType="1"/>
            </p:cNvSpPr>
            <p:nvPr/>
          </p:nvSpPr>
          <p:spPr bwMode="auto">
            <a:xfrm>
              <a:off x="3086" y="107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10" name="Line 34"/>
            <p:cNvSpPr>
              <a:spLocks noChangeShapeType="1"/>
            </p:cNvSpPr>
            <p:nvPr/>
          </p:nvSpPr>
          <p:spPr bwMode="auto">
            <a:xfrm flipH="1">
              <a:off x="3541" y="1106"/>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11" name="Text Box 35"/>
            <p:cNvSpPr txBox="1">
              <a:spLocks noChangeArrowheads="1"/>
            </p:cNvSpPr>
            <p:nvPr/>
          </p:nvSpPr>
          <p:spPr bwMode="auto">
            <a:xfrm>
              <a:off x="2709" y="1838"/>
              <a:ext cx="76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a:t>
              </a:r>
            </a:p>
          </p:txBody>
        </p:sp>
      </p:grpSp>
      <p:sp>
        <p:nvSpPr>
          <p:cNvPr id="203812" name="Freeform 36"/>
          <p:cNvSpPr>
            <a:spLocks/>
          </p:cNvSpPr>
          <p:nvPr/>
        </p:nvSpPr>
        <p:spPr bwMode="auto">
          <a:xfrm>
            <a:off x="5521325" y="987425"/>
            <a:ext cx="493713" cy="493713"/>
          </a:xfrm>
          <a:custGeom>
            <a:avLst/>
            <a:gdLst>
              <a:gd name="T0" fmla="*/ 0 w 311"/>
              <a:gd name="T1" fmla="*/ 0 h 311"/>
              <a:gd name="T2" fmla="*/ 234 w 311"/>
              <a:gd name="T3" fmla="*/ 145 h 311"/>
              <a:gd name="T4" fmla="*/ 311 w 311"/>
              <a:gd name="T5" fmla="*/ 311 h 311"/>
            </a:gdLst>
            <a:ahLst/>
            <a:cxnLst>
              <a:cxn ang="0">
                <a:pos x="T0" y="T1"/>
              </a:cxn>
              <a:cxn ang="0">
                <a:pos x="T2" y="T3"/>
              </a:cxn>
              <a:cxn ang="0">
                <a:pos x="T4" y="T5"/>
              </a:cxn>
            </a:cxnLst>
            <a:rect l="0" t="0" r="r" b="b"/>
            <a:pathLst>
              <a:path w="311" h="311">
                <a:moveTo>
                  <a:pt x="0" y="0"/>
                </a:moveTo>
                <a:cubicBezTo>
                  <a:pt x="91" y="46"/>
                  <a:pt x="182" y="93"/>
                  <a:pt x="234" y="145"/>
                </a:cubicBezTo>
                <a:cubicBezTo>
                  <a:pt x="286" y="197"/>
                  <a:pt x="298" y="254"/>
                  <a:pt x="311" y="311"/>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13" name="Freeform 37"/>
          <p:cNvSpPr>
            <a:spLocks/>
          </p:cNvSpPr>
          <p:nvPr/>
        </p:nvSpPr>
        <p:spPr bwMode="auto">
          <a:xfrm>
            <a:off x="6051550" y="1622425"/>
            <a:ext cx="228600" cy="511175"/>
          </a:xfrm>
          <a:custGeom>
            <a:avLst/>
            <a:gdLst>
              <a:gd name="T0" fmla="*/ 0 w 144"/>
              <a:gd name="T1" fmla="*/ 0 h 322"/>
              <a:gd name="T2" fmla="*/ 122 w 144"/>
              <a:gd name="T3" fmla="*/ 133 h 322"/>
              <a:gd name="T4" fmla="*/ 133 w 144"/>
              <a:gd name="T5" fmla="*/ 322 h 322"/>
            </a:gdLst>
            <a:ahLst/>
            <a:cxnLst>
              <a:cxn ang="0">
                <a:pos x="T0" y="T1"/>
              </a:cxn>
              <a:cxn ang="0">
                <a:pos x="T2" y="T3"/>
              </a:cxn>
              <a:cxn ang="0">
                <a:pos x="T4" y="T5"/>
              </a:cxn>
            </a:cxnLst>
            <a:rect l="0" t="0" r="r" b="b"/>
            <a:pathLst>
              <a:path w="144" h="322">
                <a:moveTo>
                  <a:pt x="0" y="0"/>
                </a:moveTo>
                <a:cubicBezTo>
                  <a:pt x="50" y="39"/>
                  <a:pt x="100" y="79"/>
                  <a:pt x="122" y="133"/>
                </a:cubicBezTo>
                <a:cubicBezTo>
                  <a:pt x="144" y="187"/>
                  <a:pt x="137" y="296"/>
                  <a:pt x="133"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14" name="Group 38"/>
          <p:cNvGrpSpPr>
            <a:grpSpLocks/>
          </p:cNvGrpSpPr>
          <p:nvPr/>
        </p:nvGrpSpPr>
        <p:grpSpPr bwMode="auto">
          <a:xfrm>
            <a:off x="6570663" y="879475"/>
            <a:ext cx="2162175" cy="2420938"/>
            <a:chOff x="4139" y="554"/>
            <a:chExt cx="1362" cy="1525"/>
          </a:xfrm>
        </p:grpSpPr>
        <p:sp>
          <p:nvSpPr>
            <p:cNvPr id="203815" name="Oval 39"/>
            <p:cNvSpPr>
              <a:spLocks noChangeArrowheads="1"/>
            </p:cNvSpPr>
            <p:nvPr/>
          </p:nvSpPr>
          <p:spPr bwMode="auto">
            <a:xfrm>
              <a:off x="4846" y="55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16" name="Oval 40"/>
            <p:cNvSpPr>
              <a:spLocks noChangeArrowheads="1"/>
            </p:cNvSpPr>
            <p:nvPr/>
          </p:nvSpPr>
          <p:spPr bwMode="auto">
            <a:xfrm>
              <a:off x="5164" y="88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17" name="Oval 41"/>
            <p:cNvSpPr>
              <a:spLocks noChangeArrowheads="1"/>
            </p:cNvSpPr>
            <p:nvPr/>
          </p:nvSpPr>
          <p:spPr bwMode="auto">
            <a:xfrm>
              <a:off x="4504" y="87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18" name="Oval 42"/>
            <p:cNvSpPr>
              <a:spLocks noChangeArrowheads="1"/>
            </p:cNvSpPr>
            <p:nvPr/>
          </p:nvSpPr>
          <p:spPr bwMode="auto">
            <a:xfrm>
              <a:off x="5289"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19" name="Oval 43"/>
            <p:cNvSpPr>
              <a:spLocks noChangeArrowheads="1"/>
            </p:cNvSpPr>
            <p:nvPr/>
          </p:nvSpPr>
          <p:spPr bwMode="auto">
            <a:xfrm>
              <a:off x="4963"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20" name="Oval 44"/>
            <p:cNvSpPr>
              <a:spLocks noChangeArrowheads="1"/>
            </p:cNvSpPr>
            <p:nvPr/>
          </p:nvSpPr>
          <p:spPr bwMode="auto">
            <a:xfrm>
              <a:off x="4637"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21" name="Oval 45"/>
            <p:cNvSpPr>
              <a:spLocks noChangeArrowheads="1"/>
            </p:cNvSpPr>
            <p:nvPr/>
          </p:nvSpPr>
          <p:spPr bwMode="auto">
            <a:xfrm>
              <a:off x="4311" y="121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22" name="Oval 46"/>
            <p:cNvSpPr>
              <a:spLocks noChangeArrowheads="1"/>
            </p:cNvSpPr>
            <p:nvPr/>
          </p:nvSpPr>
          <p:spPr bwMode="auto">
            <a:xfrm>
              <a:off x="4139" y="154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23" name="Line 47"/>
            <p:cNvSpPr>
              <a:spLocks noChangeShapeType="1"/>
            </p:cNvSpPr>
            <p:nvPr/>
          </p:nvSpPr>
          <p:spPr bwMode="auto">
            <a:xfrm flipH="1">
              <a:off x="4704" y="725"/>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4" name="Line 48"/>
            <p:cNvSpPr>
              <a:spLocks noChangeShapeType="1"/>
            </p:cNvSpPr>
            <p:nvPr/>
          </p:nvSpPr>
          <p:spPr bwMode="auto">
            <a:xfrm flipH="1">
              <a:off x="4460" y="1069"/>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5" name="Line 49"/>
            <p:cNvSpPr>
              <a:spLocks noChangeShapeType="1"/>
            </p:cNvSpPr>
            <p:nvPr/>
          </p:nvSpPr>
          <p:spPr bwMode="auto">
            <a:xfrm>
              <a:off x="5026" y="714"/>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6" name="Line 50"/>
            <p:cNvSpPr>
              <a:spLocks noChangeShapeType="1"/>
            </p:cNvSpPr>
            <p:nvPr/>
          </p:nvSpPr>
          <p:spPr bwMode="auto">
            <a:xfrm>
              <a:off x="5304" y="1080"/>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7" name="Line 51"/>
            <p:cNvSpPr>
              <a:spLocks noChangeShapeType="1"/>
            </p:cNvSpPr>
            <p:nvPr/>
          </p:nvSpPr>
          <p:spPr bwMode="auto">
            <a:xfrm>
              <a:off x="4649" y="1058"/>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8" name="Line 52"/>
            <p:cNvSpPr>
              <a:spLocks noChangeShapeType="1"/>
            </p:cNvSpPr>
            <p:nvPr/>
          </p:nvSpPr>
          <p:spPr bwMode="auto">
            <a:xfrm flipH="1">
              <a:off x="5104" y="1091"/>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29" name="Text Box 53"/>
            <p:cNvSpPr txBox="1">
              <a:spLocks noChangeArrowheads="1"/>
            </p:cNvSpPr>
            <p:nvPr/>
          </p:nvSpPr>
          <p:spPr bwMode="auto">
            <a:xfrm>
              <a:off x="4272" y="1823"/>
              <a:ext cx="76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a:t>
              </a:r>
            </a:p>
          </p:txBody>
        </p:sp>
      </p:grpSp>
      <p:sp>
        <p:nvSpPr>
          <p:cNvPr id="203830" name="Freeform 54"/>
          <p:cNvSpPr>
            <a:spLocks/>
          </p:cNvSpPr>
          <p:nvPr/>
        </p:nvSpPr>
        <p:spPr bwMode="auto">
          <a:xfrm>
            <a:off x="7991475" y="917575"/>
            <a:ext cx="723900" cy="1093788"/>
          </a:xfrm>
          <a:custGeom>
            <a:avLst/>
            <a:gdLst>
              <a:gd name="T0" fmla="*/ 0 w 456"/>
              <a:gd name="T1" fmla="*/ 0 h 689"/>
              <a:gd name="T2" fmla="*/ 322 w 456"/>
              <a:gd name="T3" fmla="*/ 200 h 689"/>
              <a:gd name="T4" fmla="*/ 456 w 456"/>
              <a:gd name="T5" fmla="*/ 689 h 689"/>
            </a:gdLst>
            <a:ahLst/>
            <a:cxnLst>
              <a:cxn ang="0">
                <a:pos x="T0" y="T1"/>
              </a:cxn>
              <a:cxn ang="0">
                <a:pos x="T2" y="T3"/>
              </a:cxn>
              <a:cxn ang="0">
                <a:pos x="T4" y="T5"/>
              </a:cxn>
            </a:cxnLst>
            <a:rect l="0" t="0" r="r" b="b"/>
            <a:pathLst>
              <a:path w="456" h="689">
                <a:moveTo>
                  <a:pt x="0" y="0"/>
                </a:moveTo>
                <a:cubicBezTo>
                  <a:pt x="123" y="42"/>
                  <a:pt x="246" y="85"/>
                  <a:pt x="322" y="200"/>
                </a:cubicBezTo>
                <a:cubicBezTo>
                  <a:pt x="398" y="315"/>
                  <a:pt x="436" y="608"/>
                  <a:pt x="456" y="689"/>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31" name="Group 55"/>
          <p:cNvGrpSpPr>
            <a:grpSpLocks/>
          </p:cNvGrpSpPr>
          <p:nvPr/>
        </p:nvGrpSpPr>
        <p:grpSpPr bwMode="auto">
          <a:xfrm>
            <a:off x="425450" y="3924300"/>
            <a:ext cx="2162175" cy="2420938"/>
            <a:chOff x="268" y="2472"/>
            <a:chExt cx="1362" cy="1525"/>
          </a:xfrm>
        </p:grpSpPr>
        <p:sp>
          <p:nvSpPr>
            <p:cNvPr id="203832" name="Oval 56"/>
            <p:cNvSpPr>
              <a:spLocks noChangeArrowheads="1"/>
            </p:cNvSpPr>
            <p:nvPr/>
          </p:nvSpPr>
          <p:spPr bwMode="auto">
            <a:xfrm>
              <a:off x="975" y="24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33" name="Oval 57"/>
            <p:cNvSpPr>
              <a:spLocks noChangeArrowheads="1"/>
            </p:cNvSpPr>
            <p:nvPr/>
          </p:nvSpPr>
          <p:spPr bwMode="auto">
            <a:xfrm>
              <a:off x="1293" y="28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34" name="Oval 58"/>
            <p:cNvSpPr>
              <a:spLocks noChangeArrowheads="1"/>
            </p:cNvSpPr>
            <p:nvPr/>
          </p:nvSpPr>
          <p:spPr bwMode="auto">
            <a:xfrm>
              <a:off x="633" y="27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35" name="Oval 59"/>
            <p:cNvSpPr>
              <a:spLocks noChangeArrowheads="1"/>
            </p:cNvSpPr>
            <p:nvPr/>
          </p:nvSpPr>
          <p:spPr bwMode="auto">
            <a:xfrm>
              <a:off x="1418"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36" name="Oval 60"/>
            <p:cNvSpPr>
              <a:spLocks noChangeArrowheads="1"/>
            </p:cNvSpPr>
            <p:nvPr/>
          </p:nvSpPr>
          <p:spPr bwMode="auto">
            <a:xfrm>
              <a:off x="1092"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37" name="Oval 61"/>
            <p:cNvSpPr>
              <a:spLocks noChangeArrowheads="1"/>
            </p:cNvSpPr>
            <p:nvPr/>
          </p:nvSpPr>
          <p:spPr bwMode="auto">
            <a:xfrm>
              <a:off x="766"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38" name="Oval 62"/>
            <p:cNvSpPr>
              <a:spLocks noChangeArrowheads="1"/>
            </p:cNvSpPr>
            <p:nvPr/>
          </p:nvSpPr>
          <p:spPr bwMode="auto">
            <a:xfrm>
              <a:off x="440" y="313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39" name="Oval 63"/>
            <p:cNvSpPr>
              <a:spLocks noChangeArrowheads="1"/>
            </p:cNvSpPr>
            <p:nvPr/>
          </p:nvSpPr>
          <p:spPr bwMode="auto">
            <a:xfrm>
              <a:off x="268" y="346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40" name="Line 64"/>
            <p:cNvSpPr>
              <a:spLocks noChangeShapeType="1"/>
            </p:cNvSpPr>
            <p:nvPr/>
          </p:nvSpPr>
          <p:spPr bwMode="auto">
            <a:xfrm flipH="1">
              <a:off x="833" y="2643"/>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1" name="Line 65"/>
            <p:cNvSpPr>
              <a:spLocks noChangeShapeType="1"/>
            </p:cNvSpPr>
            <p:nvPr/>
          </p:nvSpPr>
          <p:spPr bwMode="auto">
            <a:xfrm flipH="1">
              <a:off x="589" y="2987"/>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2" name="Line 66"/>
            <p:cNvSpPr>
              <a:spLocks noChangeShapeType="1"/>
            </p:cNvSpPr>
            <p:nvPr/>
          </p:nvSpPr>
          <p:spPr bwMode="auto">
            <a:xfrm>
              <a:off x="1155" y="2632"/>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3" name="Line 67"/>
            <p:cNvSpPr>
              <a:spLocks noChangeShapeType="1"/>
            </p:cNvSpPr>
            <p:nvPr/>
          </p:nvSpPr>
          <p:spPr bwMode="auto">
            <a:xfrm>
              <a:off x="778" y="2976"/>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4" name="Line 68"/>
            <p:cNvSpPr>
              <a:spLocks noChangeShapeType="1"/>
            </p:cNvSpPr>
            <p:nvPr/>
          </p:nvSpPr>
          <p:spPr bwMode="auto">
            <a:xfrm flipH="1">
              <a:off x="1233" y="3009"/>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5" name="Text Box 69"/>
            <p:cNvSpPr txBox="1">
              <a:spLocks noChangeArrowheads="1"/>
            </p:cNvSpPr>
            <p:nvPr/>
          </p:nvSpPr>
          <p:spPr bwMode="auto">
            <a:xfrm>
              <a:off x="401" y="3741"/>
              <a:ext cx="100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a:t>
              </a:r>
            </a:p>
          </p:txBody>
        </p:sp>
      </p:grpSp>
      <p:sp>
        <p:nvSpPr>
          <p:cNvPr id="203846" name="Freeform 70"/>
          <p:cNvSpPr>
            <a:spLocks/>
          </p:cNvSpPr>
          <p:nvPr/>
        </p:nvSpPr>
        <p:spPr bwMode="auto">
          <a:xfrm>
            <a:off x="1111250" y="3986213"/>
            <a:ext cx="476250" cy="476250"/>
          </a:xfrm>
          <a:custGeom>
            <a:avLst/>
            <a:gdLst>
              <a:gd name="T0" fmla="*/ 300 w 300"/>
              <a:gd name="T1" fmla="*/ 0 h 300"/>
              <a:gd name="T2" fmla="*/ 89 w 300"/>
              <a:gd name="T3" fmla="*/ 89 h 300"/>
              <a:gd name="T4" fmla="*/ 0 w 300"/>
              <a:gd name="T5" fmla="*/ 300 h 300"/>
            </a:gdLst>
            <a:ahLst/>
            <a:cxnLst>
              <a:cxn ang="0">
                <a:pos x="T0" y="T1"/>
              </a:cxn>
              <a:cxn ang="0">
                <a:pos x="T2" y="T3"/>
              </a:cxn>
              <a:cxn ang="0">
                <a:pos x="T4" y="T5"/>
              </a:cxn>
            </a:cxnLst>
            <a:rect l="0" t="0" r="r" b="b"/>
            <a:pathLst>
              <a:path w="300" h="300">
                <a:moveTo>
                  <a:pt x="300" y="0"/>
                </a:moveTo>
                <a:cubicBezTo>
                  <a:pt x="219" y="19"/>
                  <a:pt x="139" y="39"/>
                  <a:pt x="89" y="89"/>
                </a:cubicBezTo>
                <a:cubicBezTo>
                  <a:pt x="39" y="139"/>
                  <a:pt x="17" y="269"/>
                  <a:pt x="0" y="30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47" name="Freeform 71"/>
          <p:cNvSpPr>
            <a:spLocks/>
          </p:cNvSpPr>
          <p:nvPr/>
        </p:nvSpPr>
        <p:spPr bwMode="auto">
          <a:xfrm>
            <a:off x="741363" y="4597400"/>
            <a:ext cx="263525" cy="465138"/>
          </a:xfrm>
          <a:custGeom>
            <a:avLst/>
            <a:gdLst>
              <a:gd name="T0" fmla="*/ 166 w 166"/>
              <a:gd name="T1" fmla="*/ 4 h 293"/>
              <a:gd name="T2" fmla="*/ 66 w 166"/>
              <a:gd name="T3" fmla="*/ 48 h 293"/>
              <a:gd name="T4" fmla="*/ 0 w 166"/>
              <a:gd name="T5" fmla="*/ 293 h 293"/>
            </a:gdLst>
            <a:ahLst/>
            <a:cxnLst>
              <a:cxn ang="0">
                <a:pos x="T0" y="T1"/>
              </a:cxn>
              <a:cxn ang="0">
                <a:pos x="T2" y="T3"/>
              </a:cxn>
              <a:cxn ang="0">
                <a:pos x="T4" y="T5"/>
              </a:cxn>
            </a:cxnLst>
            <a:rect l="0" t="0" r="r" b="b"/>
            <a:pathLst>
              <a:path w="166" h="293">
                <a:moveTo>
                  <a:pt x="166" y="4"/>
                </a:moveTo>
                <a:cubicBezTo>
                  <a:pt x="130" y="2"/>
                  <a:pt x="94" y="0"/>
                  <a:pt x="66" y="48"/>
                </a:cubicBezTo>
                <a:cubicBezTo>
                  <a:pt x="38" y="96"/>
                  <a:pt x="13" y="256"/>
                  <a:pt x="0" y="29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48" name="Group 72"/>
          <p:cNvGrpSpPr>
            <a:grpSpLocks/>
          </p:cNvGrpSpPr>
          <p:nvPr/>
        </p:nvGrpSpPr>
        <p:grpSpPr bwMode="auto">
          <a:xfrm>
            <a:off x="3030538" y="3989388"/>
            <a:ext cx="2162175" cy="2420937"/>
            <a:chOff x="1909" y="2513"/>
            <a:chExt cx="1362" cy="1525"/>
          </a:xfrm>
        </p:grpSpPr>
        <p:sp>
          <p:nvSpPr>
            <p:cNvPr id="203849" name="Oval 73"/>
            <p:cNvSpPr>
              <a:spLocks noChangeArrowheads="1"/>
            </p:cNvSpPr>
            <p:nvPr/>
          </p:nvSpPr>
          <p:spPr bwMode="auto">
            <a:xfrm>
              <a:off x="2616" y="25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50" name="Oval 74"/>
            <p:cNvSpPr>
              <a:spLocks noChangeArrowheads="1"/>
            </p:cNvSpPr>
            <p:nvPr/>
          </p:nvSpPr>
          <p:spPr bwMode="auto">
            <a:xfrm>
              <a:off x="2934" y="284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51" name="Oval 75"/>
            <p:cNvSpPr>
              <a:spLocks noChangeArrowheads="1"/>
            </p:cNvSpPr>
            <p:nvPr/>
          </p:nvSpPr>
          <p:spPr bwMode="auto">
            <a:xfrm>
              <a:off x="2274" y="283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52" name="Oval 76"/>
            <p:cNvSpPr>
              <a:spLocks noChangeArrowheads="1"/>
            </p:cNvSpPr>
            <p:nvPr/>
          </p:nvSpPr>
          <p:spPr bwMode="auto">
            <a:xfrm>
              <a:off x="3059"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53" name="Oval 77"/>
            <p:cNvSpPr>
              <a:spLocks noChangeArrowheads="1"/>
            </p:cNvSpPr>
            <p:nvPr/>
          </p:nvSpPr>
          <p:spPr bwMode="auto">
            <a:xfrm>
              <a:off x="2733"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54" name="Oval 78"/>
            <p:cNvSpPr>
              <a:spLocks noChangeArrowheads="1"/>
            </p:cNvSpPr>
            <p:nvPr/>
          </p:nvSpPr>
          <p:spPr bwMode="auto">
            <a:xfrm>
              <a:off x="2407"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55" name="Oval 79"/>
            <p:cNvSpPr>
              <a:spLocks noChangeArrowheads="1"/>
            </p:cNvSpPr>
            <p:nvPr/>
          </p:nvSpPr>
          <p:spPr bwMode="auto">
            <a:xfrm>
              <a:off x="2081" y="31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56" name="Oval 80"/>
            <p:cNvSpPr>
              <a:spLocks noChangeArrowheads="1"/>
            </p:cNvSpPr>
            <p:nvPr/>
          </p:nvSpPr>
          <p:spPr bwMode="auto">
            <a:xfrm>
              <a:off x="1909" y="350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57" name="Line 81"/>
            <p:cNvSpPr>
              <a:spLocks noChangeShapeType="1"/>
            </p:cNvSpPr>
            <p:nvPr/>
          </p:nvSpPr>
          <p:spPr bwMode="auto">
            <a:xfrm flipH="1">
              <a:off x="2474" y="2684"/>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58" name="Line 82"/>
            <p:cNvSpPr>
              <a:spLocks noChangeShapeType="1"/>
            </p:cNvSpPr>
            <p:nvPr/>
          </p:nvSpPr>
          <p:spPr bwMode="auto">
            <a:xfrm flipH="1">
              <a:off x="2230" y="3028"/>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59" name="Line 83"/>
            <p:cNvSpPr>
              <a:spLocks noChangeShapeType="1"/>
            </p:cNvSpPr>
            <p:nvPr/>
          </p:nvSpPr>
          <p:spPr bwMode="auto">
            <a:xfrm>
              <a:off x="2796" y="2673"/>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0" name="Line 84"/>
            <p:cNvSpPr>
              <a:spLocks noChangeShapeType="1"/>
            </p:cNvSpPr>
            <p:nvPr/>
          </p:nvSpPr>
          <p:spPr bwMode="auto">
            <a:xfrm>
              <a:off x="2419" y="3017"/>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1" name="Line 85"/>
            <p:cNvSpPr>
              <a:spLocks noChangeShapeType="1"/>
            </p:cNvSpPr>
            <p:nvPr/>
          </p:nvSpPr>
          <p:spPr bwMode="auto">
            <a:xfrm flipH="1">
              <a:off x="2874" y="3050"/>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2" name="Text Box 86"/>
            <p:cNvSpPr txBox="1">
              <a:spLocks noChangeArrowheads="1"/>
            </p:cNvSpPr>
            <p:nvPr/>
          </p:nvSpPr>
          <p:spPr bwMode="auto">
            <a:xfrm>
              <a:off x="2042" y="3782"/>
              <a:ext cx="100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a:t>
              </a:r>
            </a:p>
          </p:txBody>
        </p:sp>
      </p:grpSp>
      <p:sp>
        <p:nvSpPr>
          <p:cNvPr id="203863" name="Freeform 87"/>
          <p:cNvSpPr>
            <a:spLocks/>
          </p:cNvSpPr>
          <p:nvPr/>
        </p:nvSpPr>
        <p:spPr bwMode="auto">
          <a:xfrm>
            <a:off x="4322763" y="4303713"/>
            <a:ext cx="193675" cy="758825"/>
          </a:xfrm>
          <a:custGeom>
            <a:avLst/>
            <a:gdLst>
              <a:gd name="T0" fmla="*/ 0 w 122"/>
              <a:gd name="T1" fmla="*/ 0 h 478"/>
              <a:gd name="T2" fmla="*/ 122 w 122"/>
              <a:gd name="T3" fmla="*/ 478 h 478"/>
            </a:gdLst>
            <a:ahLst/>
            <a:cxnLst>
              <a:cxn ang="0">
                <a:pos x="T0" y="T1"/>
              </a:cxn>
              <a:cxn ang="0">
                <a:pos x="T2" y="T3"/>
              </a:cxn>
            </a:cxnLst>
            <a:rect l="0" t="0" r="r" b="b"/>
            <a:pathLst>
              <a:path w="122" h="478">
                <a:moveTo>
                  <a:pt x="0" y="0"/>
                </a:moveTo>
                <a:cubicBezTo>
                  <a:pt x="53" y="198"/>
                  <a:pt x="107" y="397"/>
                  <a:pt x="122" y="478"/>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64" name="Freeform 88"/>
          <p:cNvSpPr>
            <a:spLocks/>
          </p:cNvSpPr>
          <p:nvPr/>
        </p:nvSpPr>
        <p:spPr bwMode="auto">
          <a:xfrm>
            <a:off x="7162800" y="4110038"/>
            <a:ext cx="546100" cy="511175"/>
          </a:xfrm>
          <a:custGeom>
            <a:avLst/>
            <a:gdLst>
              <a:gd name="T0" fmla="*/ 0 w 344"/>
              <a:gd name="T1" fmla="*/ 0 h 322"/>
              <a:gd name="T2" fmla="*/ 233 w 344"/>
              <a:gd name="T3" fmla="*/ 111 h 322"/>
              <a:gd name="T4" fmla="*/ 344 w 344"/>
              <a:gd name="T5" fmla="*/ 322 h 322"/>
            </a:gdLst>
            <a:ahLst/>
            <a:cxnLst>
              <a:cxn ang="0">
                <a:pos x="T0" y="T1"/>
              </a:cxn>
              <a:cxn ang="0">
                <a:pos x="T2" y="T3"/>
              </a:cxn>
              <a:cxn ang="0">
                <a:pos x="T4" y="T5"/>
              </a:cxn>
            </a:cxnLst>
            <a:rect l="0" t="0" r="r" b="b"/>
            <a:pathLst>
              <a:path w="344" h="322">
                <a:moveTo>
                  <a:pt x="0" y="0"/>
                </a:moveTo>
                <a:cubicBezTo>
                  <a:pt x="88" y="28"/>
                  <a:pt x="176" y="57"/>
                  <a:pt x="233" y="111"/>
                </a:cubicBezTo>
                <a:cubicBezTo>
                  <a:pt x="290" y="165"/>
                  <a:pt x="331" y="287"/>
                  <a:pt x="344"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3865" name="Group 89"/>
          <p:cNvGrpSpPr>
            <a:grpSpLocks/>
          </p:cNvGrpSpPr>
          <p:nvPr/>
        </p:nvGrpSpPr>
        <p:grpSpPr bwMode="auto">
          <a:xfrm>
            <a:off x="5757863" y="4019550"/>
            <a:ext cx="2182812" cy="2420938"/>
            <a:chOff x="3627" y="2532"/>
            <a:chExt cx="1375" cy="1525"/>
          </a:xfrm>
        </p:grpSpPr>
        <p:sp>
          <p:nvSpPr>
            <p:cNvPr id="203866" name="Oval 90"/>
            <p:cNvSpPr>
              <a:spLocks noChangeArrowheads="1"/>
            </p:cNvSpPr>
            <p:nvPr/>
          </p:nvSpPr>
          <p:spPr bwMode="auto">
            <a:xfrm>
              <a:off x="4334" y="253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3867" name="Oval 91"/>
            <p:cNvSpPr>
              <a:spLocks noChangeArrowheads="1"/>
            </p:cNvSpPr>
            <p:nvPr/>
          </p:nvSpPr>
          <p:spPr bwMode="auto">
            <a:xfrm>
              <a:off x="4652" y="286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3868" name="Oval 92"/>
            <p:cNvSpPr>
              <a:spLocks noChangeArrowheads="1"/>
            </p:cNvSpPr>
            <p:nvPr/>
          </p:nvSpPr>
          <p:spPr bwMode="auto">
            <a:xfrm>
              <a:off x="3992" y="285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3869" name="Oval 93"/>
            <p:cNvSpPr>
              <a:spLocks noChangeArrowheads="1"/>
            </p:cNvSpPr>
            <p:nvPr/>
          </p:nvSpPr>
          <p:spPr bwMode="auto">
            <a:xfrm>
              <a:off x="4777"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3870" name="Oval 94"/>
            <p:cNvSpPr>
              <a:spLocks noChangeArrowheads="1"/>
            </p:cNvSpPr>
            <p:nvPr/>
          </p:nvSpPr>
          <p:spPr bwMode="auto">
            <a:xfrm>
              <a:off x="4451"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3871" name="Oval 95"/>
            <p:cNvSpPr>
              <a:spLocks noChangeArrowheads="1"/>
            </p:cNvSpPr>
            <p:nvPr/>
          </p:nvSpPr>
          <p:spPr bwMode="auto">
            <a:xfrm>
              <a:off x="4125"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3872" name="Oval 96"/>
            <p:cNvSpPr>
              <a:spLocks noChangeArrowheads="1"/>
            </p:cNvSpPr>
            <p:nvPr/>
          </p:nvSpPr>
          <p:spPr bwMode="auto">
            <a:xfrm>
              <a:off x="3799" y="31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3873" name="Oval 97"/>
            <p:cNvSpPr>
              <a:spLocks noChangeArrowheads="1"/>
            </p:cNvSpPr>
            <p:nvPr/>
          </p:nvSpPr>
          <p:spPr bwMode="auto">
            <a:xfrm>
              <a:off x="3627" y="352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3874" name="Line 98"/>
            <p:cNvSpPr>
              <a:spLocks noChangeShapeType="1"/>
            </p:cNvSpPr>
            <p:nvPr/>
          </p:nvSpPr>
          <p:spPr bwMode="auto">
            <a:xfrm flipH="1">
              <a:off x="4192" y="2703"/>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75" name="Line 99"/>
            <p:cNvSpPr>
              <a:spLocks noChangeShapeType="1"/>
            </p:cNvSpPr>
            <p:nvPr/>
          </p:nvSpPr>
          <p:spPr bwMode="auto">
            <a:xfrm>
              <a:off x="4514" y="2692"/>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76" name="Line 100"/>
            <p:cNvSpPr>
              <a:spLocks noChangeShapeType="1"/>
            </p:cNvSpPr>
            <p:nvPr/>
          </p:nvSpPr>
          <p:spPr bwMode="auto">
            <a:xfrm>
              <a:off x="4137" y="3036"/>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3877" name="Text Box 101"/>
            <p:cNvSpPr txBox="1">
              <a:spLocks noChangeArrowheads="1"/>
            </p:cNvSpPr>
            <p:nvPr/>
          </p:nvSpPr>
          <p:spPr bwMode="auto">
            <a:xfrm>
              <a:off x="3760" y="3801"/>
              <a:ext cx="124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a:t>
              </a:r>
            </a:p>
          </p:txBody>
        </p:sp>
        <p:sp>
          <p:nvSpPr>
            <p:cNvPr id="203878" name="Line 102"/>
            <p:cNvSpPr>
              <a:spLocks noChangeShapeType="1"/>
            </p:cNvSpPr>
            <p:nvPr/>
          </p:nvSpPr>
          <p:spPr bwMode="auto">
            <a:xfrm flipH="1">
              <a:off x="3945" y="3044"/>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216107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Effect transition="in" filter="box(out)">
                                      <p:cBhvr>
                                        <p:cTn id="7" dur="500"/>
                                        <p:tgtEl>
                                          <p:spTgt spid="20377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3779"/>
                                        </p:tgtEl>
                                        <p:attrNameLst>
                                          <p:attrName>style.visibility</p:attrName>
                                        </p:attrNameLst>
                                      </p:cBhvr>
                                      <p:to>
                                        <p:strVal val="visible"/>
                                      </p:to>
                                    </p:set>
                                    <p:animEffect transition="in" filter="box(out)">
                                      <p:cBhvr>
                                        <p:cTn id="12" dur="500"/>
                                        <p:tgtEl>
                                          <p:spTgt spid="20377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3795"/>
                                        </p:tgtEl>
                                        <p:attrNameLst>
                                          <p:attrName>style.visibility</p:attrName>
                                        </p:attrNameLst>
                                      </p:cBhvr>
                                      <p:to>
                                        <p:strVal val="visible"/>
                                      </p:to>
                                    </p:set>
                                    <p:animEffect transition="in" filter="box(out)">
                                      <p:cBhvr>
                                        <p:cTn id="17" dur="500"/>
                                        <p:tgtEl>
                                          <p:spTgt spid="20379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03796"/>
                                        </p:tgtEl>
                                        <p:attrNameLst>
                                          <p:attrName>style.visibility</p:attrName>
                                        </p:attrNameLst>
                                      </p:cBhvr>
                                      <p:to>
                                        <p:strVal val="visible"/>
                                      </p:to>
                                    </p:set>
                                    <p:animEffect transition="in" filter="box(out)">
                                      <p:cBhvr>
                                        <p:cTn id="22" dur="500"/>
                                        <p:tgtEl>
                                          <p:spTgt spid="20379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3812"/>
                                        </p:tgtEl>
                                        <p:attrNameLst>
                                          <p:attrName>style.visibility</p:attrName>
                                        </p:attrNameLst>
                                      </p:cBhvr>
                                      <p:to>
                                        <p:strVal val="visible"/>
                                      </p:to>
                                    </p:set>
                                    <p:animEffect transition="in" filter="box(out)">
                                      <p:cBhvr>
                                        <p:cTn id="27" dur="500"/>
                                        <p:tgtEl>
                                          <p:spTgt spid="20381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3813"/>
                                        </p:tgtEl>
                                        <p:attrNameLst>
                                          <p:attrName>style.visibility</p:attrName>
                                        </p:attrNameLst>
                                      </p:cBhvr>
                                      <p:to>
                                        <p:strVal val="visible"/>
                                      </p:to>
                                    </p:set>
                                    <p:animEffect transition="in" filter="box(out)">
                                      <p:cBhvr>
                                        <p:cTn id="32" dur="500"/>
                                        <p:tgtEl>
                                          <p:spTgt spid="203813"/>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03814"/>
                                        </p:tgtEl>
                                        <p:attrNameLst>
                                          <p:attrName>style.visibility</p:attrName>
                                        </p:attrNameLst>
                                      </p:cBhvr>
                                      <p:to>
                                        <p:strVal val="visible"/>
                                      </p:to>
                                    </p:set>
                                    <p:animEffect transition="in" filter="box(out)">
                                      <p:cBhvr>
                                        <p:cTn id="37" dur="500"/>
                                        <p:tgtEl>
                                          <p:spTgt spid="203814"/>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3830"/>
                                        </p:tgtEl>
                                        <p:attrNameLst>
                                          <p:attrName>style.visibility</p:attrName>
                                        </p:attrNameLst>
                                      </p:cBhvr>
                                      <p:to>
                                        <p:strVal val="visible"/>
                                      </p:to>
                                    </p:set>
                                    <p:animEffect transition="in" filter="box(out)">
                                      <p:cBhvr>
                                        <p:cTn id="42" dur="500"/>
                                        <p:tgtEl>
                                          <p:spTgt spid="203830"/>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03831"/>
                                        </p:tgtEl>
                                        <p:attrNameLst>
                                          <p:attrName>style.visibility</p:attrName>
                                        </p:attrNameLst>
                                      </p:cBhvr>
                                      <p:to>
                                        <p:strVal val="visible"/>
                                      </p:to>
                                    </p:set>
                                    <p:animEffect transition="in" filter="box(out)">
                                      <p:cBhvr>
                                        <p:cTn id="47" dur="500"/>
                                        <p:tgtEl>
                                          <p:spTgt spid="20383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3846"/>
                                        </p:tgtEl>
                                        <p:attrNameLst>
                                          <p:attrName>style.visibility</p:attrName>
                                        </p:attrNameLst>
                                      </p:cBhvr>
                                      <p:to>
                                        <p:strVal val="visible"/>
                                      </p:to>
                                    </p:set>
                                    <p:animEffect transition="in" filter="box(out)">
                                      <p:cBhvr>
                                        <p:cTn id="52" dur="500"/>
                                        <p:tgtEl>
                                          <p:spTgt spid="203846"/>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03847"/>
                                        </p:tgtEl>
                                        <p:attrNameLst>
                                          <p:attrName>style.visibility</p:attrName>
                                        </p:attrNameLst>
                                      </p:cBhvr>
                                      <p:to>
                                        <p:strVal val="visible"/>
                                      </p:to>
                                    </p:set>
                                    <p:animEffect transition="in" filter="box(out)">
                                      <p:cBhvr>
                                        <p:cTn id="57" dur="500"/>
                                        <p:tgtEl>
                                          <p:spTgt spid="203847"/>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203848"/>
                                        </p:tgtEl>
                                        <p:attrNameLst>
                                          <p:attrName>style.visibility</p:attrName>
                                        </p:attrNameLst>
                                      </p:cBhvr>
                                      <p:to>
                                        <p:strVal val="visible"/>
                                      </p:to>
                                    </p:set>
                                    <p:animEffect transition="in" filter="box(out)">
                                      <p:cBhvr>
                                        <p:cTn id="62" dur="500"/>
                                        <p:tgtEl>
                                          <p:spTgt spid="203848"/>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203863"/>
                                        </p:tgtEl>
                                        <p:attrNameLst>
                                          <p:attrName>style.visibility</p:attrName>
                                        </p:attrNameLst>
                                      </p:cBhvr>
                                      <p:to>
                                        <p:strVal val="visible"/>
                                      </p:to>
                                    </p:set>
                                    <p:animEffect transition="in" filter="box(out)">
                                      <p:cBhvr>
                                        <p:cTn id="67" dur="500"/>
                                        <p:tgtEl>
                                          <p:spTgt spid="20386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nodeType="clickEffect">
                                  <p:stCondLst>
                                    <p:cond delay="0"/>
                                  </p:stCondLst>
                                  <p:childTnLst>
                                    <p:set>
                                      <p:cBhvr>
                                        <p:cTn id="71" dur="1" fill="hold">
                                          <p:stCondLst>
                                            <p:cond delay="0"/>
                                          </p:stCondLst>
                                        </p:cTn>
                                        <p:tgtEl>
                                          <p:spTgt spid="203865"/>
                                        </p:tgtEl>
                                        <p:attrNameLst>
                                          <p:attrName>style.visibility</p:attrName>
                                        </p:attrNameLst>
                                      </p:cBhvr>
                                      <p:to>
                                        <p:strVal val="visible"/>
                                      </p:to>
                                    </p:set>
                                    <p:animEffect transition="in" filter="box(out)">
                                      <p:cBhvr>
                                        <p:cTn id="72" dur="500"/>
                                        <p:tgtEl>
                                          <p:spTgt spid="203865"/>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03864"/>
                                        </p:tgtEl>
                                        <p:attrNameLst>
                                          <p:attrName>style.visibility</p:attrName>
                                        </p:attrNameLst>
                                      </p:cBhvr>
                                      <p:to>
                                        <p:strVal val="visible"/>
                                      </p:to>
                                    </p:set>
                                    <p:animEffect transition="in" filter="box(out)">
                                      <p:cBhvr>
                                        <p:cTn id="77" dur="500"/>
                                        <p:tgtEl>
                                          <p:spTgt spid="203864"/>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build="p" autoUpdateAnimBg="0"/>
      <p:bldP spid="203795" grpId="0" animBg="1"/>
      <p:bldP spid="203812" grpId="0" animBg="1"/>
      <p:bldP spid="203813" grpId="0" animBg="1"/>
      <p:bldP spid="203830" grpId="0" animBg="1"/>
      <p:bldP spid="203846" grpId="0" animBg="1"/>
      <p:bldP spid="203847" grpId="0" animBg="1"/>
      <p:bldP spid="203863" grpId="0" animBg="1"/>
      <p:bldP spid="2038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02" name="Group 2"/>
          <p:cNvGrpSpPr>
            <a:grpSpLocks/>
          </p:cNvGrpSpPr>
          <p:nvPr/>
        </p:nvGrpSpPr>
        <p:grpSpPr bwMode="auto">
          <a:xfrm>
            <a:off x="817563" y="755650"/>
            <a:ext cx="2182812" cy="2420938"/>
            <a:chOff x="515" y="476"/>
            <a:chExt cx="1375" cy="1525"/>
          </a:xfrm>
        </p:grpSpPr>
        <p:sp>
          <p:nvSpPr>
            <p:cNvPr id="204803" name="Oval 3"/>
            <p:cNvSpPr>
              <a:spLocks noChangeArrowheads="1"/>
            </p:cNvSpPr>
            <p:nvPr/>
          </p:nvSpPr>
          <p:spPr bwMode="auto">
            <a:xfrm>
              <a:off x="1222" y="47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04" name="Oval 4"/>
            <p:cNvSpPr>
              <a:spLocks noChangeArrowheads="1"/>
            </p:cNvSpPr>
            <p:nvPr/>
          </p:nvSpPr>
          <p:spPr bwMode="auto">
            <a:xfrm>
              <a:off x="1540" y="8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05" name="Oval 5"/>
            <p:cNvSpPr>
              <a:spLocks noChangeArrowheads="1"/>
            </p:cNvSpPr>
            <p:nvPr/>
          </p:nvSpPr>
          <p:spPr bwMode="auto">
            <a:xfrm>
              <a:off x="880" y="8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06" name="Oval 6"/>
            <p:cNvSpPr>
              <a:spLocks noChangeArrowheads="1"/>
            </p:cNvSpPr>
            <p:nvPr/>
          </p:nvSpPr>
          <p:spPr bwMode="auto">
            <a:xfrm>
              <a:off x="1665"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07" name="Oval 7"/>
            <p:cNvSpPr>
              <a:spLocks noChangeArrowheads="1"/>
            </p:cNvSpPr>
            <p:nvPr/>
          </p:nvSpPr>
          <p:spPr bwMode="auto">
            <a:xfrm>
              <a:off x="1339"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08" name="Oval 8"/>
            <p:cNvSpPr>
              <a:spLocks noChangeArrowheads="1"/>
            </p:cNvSpPr>
            <p:nvPr/>
          </p:nvSpPr>
          <p:spPr bwMode="auto">
            <a:xfrm>
              <a:off x="1013"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09" name="Oval 9"/>
            <p:cNvSpPr>
              <a:spLocks noChangeArrowheads="1"/>
            </p:cNvSpPr>
            <p:nvPr/>
          </p:nvSpPr>
          <p:spPr bwMode="auto">
            <a:xfrm>
              <a:off x="687" y="11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10" name="Oval 10"/>
            <p:cNvSpPr>
              <a:spLocks noChangeArrowheads="1"/>
            </p:cNvSpPr>
            <p:nvPr/>
          </p:nvSpPr>
          <p:spPr bwMode="auto">
            <a:xfrm>
              <a:off x="515" y="14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11" name="Line 11"/>
            <p:cNvSpPr>
              <a:spLocks noChangeShapeType="1"/>
            </p:cNvSpPr>
            <p:nvPr/>
          </p:nvSpPr>
          <p:spPr bwMode="auto">
            <a:xfrm flipH="1">
              <a:off x="1080" y="64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2" name="Line 12"/>
            <p:cNvSpPr>
              <a:spLocks noChangeShapeType="1"/>
            </p:cNvSpPr>
            <p:nvPr/>
          </p:nvSpPr>
          <p:spPr bwMode="auto">
            <a:xfrm>
              <a:off x="1402" y="63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3" name="Line 13"/>
            <p:cNvSpPr>
              <a:spLocks noChangeShapeType="1"/>
            </p:cNvSpPr>
            <p:nvPr/>
          </p:nvSpPr>
          <p:spPr bwMode="auto">
            <a:xfrm>
              <a:off x="1025" y="980"/>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14" name="Text Box 14"/>
            <p:cNvSpPr txBox="1">
              <a:spLocks noChangeArrowheads="1"/>
            </p:cNvSpPr>
            <p:nvPr/>
          </p:nvSpPr>
          <p:spPr bwMode="auto">
            <a:xfrm>
              <a:off x="648" y="1745"/>
              <a:ext cx="124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a:t>
              </a:r>
            </a:p>
          </p:txBody>
        </p:sp>
        <p:sp>
          <p:nvSpPr>
            <p:cNvPr id="204815" name="Line 15"/>
            <p:cNvSpPr>
              <a:spLocks noChangeShapeType="1"/>
            </p:cNvSpPr>
            <p:nvPr/>
          </p:nvSpPr>
          <p:spPr bwMode="auto">
            <a:xfrm flipH="1">
              <a:off x="811" y="989"/>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4816" name="Line 16"/>
          <p:cNvSpPr>
            <a:spLocks noChangeShapeType="1"/>
          </p:cNvSpPr>
          <p:nvPr/>
        </p:nvSpPr>
        <p:spPr bwMode="auto">
          <a:xfrm flipH="1">
            <a:off x="1852613" y="1076325"/>
            <a:ext cx="246062" cy="776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17" name="Group 17"/>
          <p:cNvGrpSpPr>
            <a:grpSpLocks/>
          </p:cNvGrpSpPr>
          <p:nvPr/>
        </p:nvGrpSpPr>
        <p:grpSpPr bwMode="auto">
          <a:xfrm>
            <a:off x="3440113" y="714375"/>
            <a:ext cx="2563812" cy="2420938"/>
            <a:chOff x="2167" y="450"/>
            <a:chExt cx="1615" cy="1525"/>
          </a:xfrm>
        </p:grpSpPr>
        <p:sp>
          <p:nvSpPr>
            <p:cNvPr id="204818" name="Oval 18"/>
            <p:cNvSpPr>
              <a:spLocks noChangeArrowheads="1"/>
            </p:cNvSpPr>
            <p:nvPr/>
          </p:nvSpPr>
          <p:spPr bwMode="auto">
            <a:xfrm>
              <a:off x="2874" y="45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19" name="Oval 19"/>
            <p:cNvSpPr>
              <a:spLocks noChangeArrowheads="1"/>
            </p:cNvSpPr>
            <p:nvPr/>
          </p:nvSpPr>
          <p:spPr bwMode="auto">
            <a:xfrm>
              <a:off x="3192" y="77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20" name="Oval 20"/>
            <p:cNvSpPr>
              <a:spLocks noChangeArrowheads="1"/>
            </p:cNvSpPr>
            <p:nvPr/>
          </p:nvSpPr>
          <p:spPr bwMode="auto">
            <a:xfrm>
              <a:off x="2532" y="7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21" name="Oval 21"/>
            <p:cNvSpPr>
              <a:spLocks noChangeArrowheads="1"/>
            </p:cNvSpPr>
            <p:nvPr/>
          </p:nvSpPr>
          <p:spPr bwMode="auto">
            <a:xfrm>
              <a:off x="3317"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22" name="Oval 22"/>
            <p:cNvSpPr>
              <a:spLocks noChangeArrowheads="1"/>
            </p:cNvSpPr>
            <p:nvPr/>
          </p:nvSpPr>
          <p:spPr bwMode="auto">
            <a:xfrm>
              <a:off x="2991"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23" name="Oval 23"/>
            <p:cNvSpPr>
              <a:spLocks noChangeArrowheads="1"/>
            </p:cNvSpPr>
            <p:nvPr/>
          </p:nvSpPr>
          <p:spPr bwMode="auto">
            <a:xfrm>
              <a:off x="2665"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24" name="Oval 24"/>
            <p:cNvSpPr>
              <a:spLocks noChangeArrowheads="1"/>
            </p:cNvSpPr>
            <p:nvPr/>
          </p:nvSpPr>
          <p:spPr bwMode="auto">
            <a:xfrm>
              <a:off x="2339" y="111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25" name="Oval 25"/>
            <p:cNvSpPr>
              <a:spLocks noChangeArrowheads="1"/>
            </p:cNvSpPr>
            <p:nvPr/>
          </p:nvSpPr>
          <p:spPr bwMode="auto">
            <a:xfrm>
              <a:off x="2167" y="144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26" name="Line 26"/>
            <p:cNvSpPr>
              <a:spLocks noChangeShapeType="1"/>
            </p:cNvSpPr>
            <p:nvPr/>
          </p:nvSpPr>
          <p:spPr bwMode="auto">
            <a:xfrm flipH="1">
              <a:off x="2732" y="621"/>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7" name="Line 27"/>
            <p:cNvSpPr>
              <a:spLocks noChangeShapeType="1"/>
            </p:cNvSpPr>
            <p:nvPr/>
          </p:nvSpPr>
          <p:spPr bwMode="auto">
            <a:xfrm>
              <a:off x="3054" y="610"/>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28" name="Text Box 28"/>
            <p:cNvSpPr txBox="1">
              <a:spLocks noChangeArrowheads="1"/>
            </p:cNvSpPr>
            <p:nvPr/>
          </p:nvSpPr>
          <p:spPr bwMode="auto">
            <a:xfrm>
              <a:off x="2300" y="1719"/>
              <a:ext cx="14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a:t>
              </a:r>
            </a:p>
          </p:txBody>
        </p:sp>
        <p:sp>
          <p:nvSpPr>
            <p:cNvPr id="204829" name="Line 29"/>
            <p:cNvSpPr>
              <a:spLocks noChangeShapeType="1"/>
            </p:cNvSpPr>
            <p:nvPr/>
          </p:nvSpPr>
          <p:spPr bwMode="auto">
            <a:xfrm flipH="1">
              <a:off x="2463" y="963"/>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4830" name="Freeform 30"/>
          <p:cNvSpPr>
            <a:spLocks/>
          </p:cNvSpPr>
          <p:nvPr/>
        </p:nvSpPr>
        <p:spPr bwMode="auto">
          <a:xfrm>
            <a:off x="4057650" y="793750"/>
            <a:ext cx="546100" cy="528638"/>
          </a:xfrm>
          <a:custGeom>
            <a:avLst/>
            <a:gdLst>
              <a:gd name="T0" fmla="*/ 344 w 344"/>
              <a:gd name="T1" fmla="*/ 0 h 333"/>
              <a:gd name="T2" fmla="*/ 133 w 344"/>
              <a:gd name="T3" fmla="*/ 77 h 333"/>
              <a:gd name="T4" fmla="*/ 0 w 344"/>
              <a:gd name="T5" fmla="*/ 333 h 333"/>
            </a:gdLst>
            <a:ahLst/>
            <a:cxnLst>
              <a:cxn ang="0">
                <a:pos x="T0" y="T1"/>
              </a:cxn>
              <a:cxn ang="0">
                <a:pos x="T2" y="T3"/>
              </a:cxn>
              <a:cxn ang="0">
                <a:pos x="T4" y="T5"/>
              </a:cxn>
            </a:cxnLst>
            <a:rect l="0" t="0" r="r" b="b"/>
            <a:pathLst>
              <a:path w="344" h="333">
                <a:moveTo>
                  <a:pt x="344" y="0"/>
                </a:moveTo>
                <a:cubicBezTo>
                  <a:pt x="267" y="11"/>
                  <a:pt x="190" y="22"/>
                  <a:pt x="133" y="77"/>
                </a:cubicBezTo>
                <a:cubicBezTo>
                  <a:pt x="76" y="132"/>
                  <a:pt x="26" y="290"/>
                  <a:pt x="0" y="33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31" name="Group 31"/>
          <p:cNvGrpSpPr>
            <a:grpSpLocks/>
          </p:cNvGrpSpPr>
          <p:nvPr/>
        </p:nvGrpSpPr>
        <p:grpSpPr bwMode="auto">
          <a:xfrm>
            <a:off x="6273800" y="708025"/>
            <a:ext cx="2563813" cy="2420938"/>
            <a:chOff x="3952" y="446"/>
            <a:chExt cx="1615" cy="1525"/>
          </a:xfrm>
        </p:grpSpPr>
        <p:sp>
          <p:nvSpPr>
            <p:cNvPr id="204832" name="Oval 32"/>
            <p:cNvSpPr>
              <a:spLocks noChangeArrowheads="1"/>
            </p:cNvSpPr>
            <p:nvPr/>
          </p:nvSpPr>
          <p:spPr bwMode="auto">
            <a:xfrm>
              <a:off x="4659" y="44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33" name="Oval 33"/>
            <p:cNvSpPr>
              <a:spLocks noChangeArrowheads="1"/>
            </p:cNvSpPr>
            <p:nvPr/>
          </p:nvSpPr>
          <p:spPr bwMode="auto">
            <a:xfrm>
              <a:off x="4977" y="7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34" name="Oval 34"/>
            <p:cNvSpPr>
              <a:spLocks noChangeArrowheads="1"/>
            </p:cNvSpPr>
            <p:nvPr/>
          </p:nvSpPr>
          <p:spPr bwMode="auto">
            <a:xfrm>
              <a:off x="4317" y="7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35" name="Oval 35"/>
            <p:cNvSpPr>
              <a:spLocks noChangeArrowheads="1"/>
            </p:cNvSpPr>
            <p:nvPr/>
          </p:nvSpPr>
          <p:spPr bwMode="auto">
            <a:xfrm>
              <a:off x="5102"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36" name="Oval 36"/>
            <p:cNvSpPr>
              <a:spLocks noChangeArrowheads="1"/>
            </p:cNvSpPr>
            <p:nvPr/>
          </p:nvSpPr>
          <p:spPr bwMode="auto">
            <a:xfrm>
              <a:off x="4776"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37" name="Oval 37"/>
            <p:cNvSpPr>
              <a:spLocks noChangeArrowheads="1"/>
            </p:cNvSpPr>
            <p:nvPr/>
          </p:nvSpPr>
          <p:spPr bwMode="auto">
            <a:xfrm>
              <a:off x="4450"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38" name="Oval 38"/>
            <p:cNvSpPr>
              <a:spLocks noChangeArrowheads="1"/>
            </p:cNvSpPr>
            <p:nvPr/>
          </p:nvSpPr>
          <p:spPr bwMode="auto">
            <a:xfrm>
              <a:off x="4124" y="111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39" name="Oval 39"/>
            <p:cNvSpPr>
              <a:spLocks noChangeArrowheads="1"/>
            </p:cNvSpPr>
            <p:nvPr/>
          </p:nvSpPr>
          <p:spPr bwMode="auto">
            <a:xfrm>
              <a:off x="3952" y="144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40" name="Line 40"/>
            <p:cNvSpPr>
              <a:spLocks noChangeShapeType="1"/>
            </p:cNvSpPr>
            <p:nvPr/>
          </p:nvSpPr>
          <p:spPr bwMode="auto">
            <a:xfrm flipH="1">
              <a:off x="4517" y="61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41" name="Line 41"/>
            <p:cNvSpPr>
              <a:spLocks noChangeShapeType="1"/>
            </p:cNvSpPr>
            <p:nvPr/>
          </p:nvSpPr>
          <p:spPr bwMode="auto">
            <a:xfrm>
              <a:off x="4839" y="60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42" name="Text Box 42"/>
            <p:cNvSpPr txBox="1">
              <a:spLocks noChangeArrowheads="1"/>
            </p:cNvSpPr>
            <p:nvPr/>
          </p:nvSpPr>
          <p:spPr bwMode="auto">
            <a:xfrm>
              <a:off x="4085" y="1715"/>
              <a:ext cx="14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a:t>
              </a:r>
            </a:p>
          </p:txBody>
        </p:sp>
        <p:sp>
          <p:nvSpPr>
            <p:cNvPr id="204843" name="Line 43"/>
            <p:cNvSpPr>
              <a:spLocks noChangeShapeType="1"/>
            </p:cNvSpPr>
            <p:nvPr/>
          </p:nvSpPr>
          <p:spPr bwMode="auto">
            <a:xfrm flipH="1">
              <a:off x="4248" y="959"/>
              <a:ext cx="134"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4844" name="Freeform 44"/>
          <p:cNvSpPr>
            <a:spLocks/>
          </p:cNvSpPr>
          <p:nvPr/>
        </p:nvSpPr>
        <p:spPr bwMode="auto">
          <a:xfrm>
            <a:off x="6527800" y="793750"/>
            <a:ext cx="898525" cy="1181100"/>
          </a:xfrm>
          <a:custGeom>
            <a:avLst/>
            <a:gdLst>
              <a:gd name="T0" fmla="*/ 566 w 566"/>
              <a:gd name="T1" fmla="*/ 0 h 744"/>
              <a:gd name="T2" fmla="*/ 111 w 566"/>
              <a:gd name="T3" fmla="*/ 200 h 744"/>
              <a:gd name="T4" fmla="*/ 0 w 566"/>
              <a:gd name="T5" fmla="*/ 744 h 744"/>
            </a:gdLst>
            <a:ahLst/>
            <a:cxnLst>
              <a:cxn ang="0">
                <a:pos x="T0" y="T1"/>
              </a:cxn>
              <a:cxn ang="0">
                <a:pos x="T2" y="T3"/>
              </a:cxn>
              <a:cxn ang="0">
                <a:pos x="T4" y="T5"/>
              </a:cxn>
            </a:cxnLst>
            <a:rect l="0" t="0" r="r" b="b"/>
            <a:pathLst>
              <a:path w="566" h="744">
                <a:moveTo>
                  <a:pt x="566" y="0"/>
                </a:moveTo>
                <a:cubicBezTo>
                  <a:pt x="385" y="38"/>
                  <a:pt x="205" y="76"/>
                  <a:pt x="111" y="200"/>
                </a:cubicBezTo>
                <a:cubicBezTo>
                  <a:pt x="17" y="324"/>
                  <a:pt x="8" y="534"/>
                  <a:pt x="0" y="74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45" name="Group 45"/>
          <p:cNvGrpSpPr>
            <a:grpSpLocks/>
          </p:cNvGrpSpPr>
          <p:nvPr/>
        </p:nvGrpSpPr>
        <p:grpSpPr bwMode="auto">
          <a:xfrm>
            <a:off x="92075" y="3806825"/>
            <a:ext cx="2881313" cy="2420938"/>
            <a:chOff x="58" y="2398"/>
            <a:chExt cx="1815" cy="1525"/>
          </a:xfrm>
        </p:grpSpPr>
        <p:sp>
          <p:nvSpPr>
            <p:cNvPr id="204846" name="Oval 46"/>
            <p:cNvSpPr>
              <a:spLocks noChangeArrowheads="1"/>
            </p:cNvSpPr>
            <p:nvPr/>
          </p:nvSpPr>
          <p:spPr bwMode="auto">
            <a:xfrm>
              <a:off x="765" y="239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47" name="Oval 47"/>
            <p:cNvSpPr>
              <a:spLocks noChangeArrowheads="1"/>
            </p:cNvSpPr>
            <p:nvPr/>
          </p:nvSpPr>
          <p:spPr bwMode="auto">
            <a:xfrm>
              <a:off x="1083" y="272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48" name="Oval 48"/>
            <p:cNvSpPr>
              <a:spLocks noChangeArrowheads="1"/>
            </p:cNvSpPr>
            <p:nvPr/>
          </p:nvSpPr>
          <p:spPr bwMode="auto">
            <a:xfrm>
              <a:off x="423" y="272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49" name="Oval 49"/>
            <p:cNvSpPr>
              <a:spLocks noChangeArrowheads="1"/>
            </p:cNvSpPr>
            <p:nvPr/>
          </p:nvSpPr>
          <p:spPr bwMode="auto">
            <a:xfrm>
              <a:off x="1208"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50" name="Oval 50"/>
            <p:cNvSpPr>
              <a:spLocks noChangeArrowheads="1"/>
            </p:cNvSpPr>
            <p:nvPr/>
          </p:nvSpPr>
          <p:spPr bwMode="auto">
            <a:xfrm>
              <a:off x="882"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51" name="Oval 51"/>
            <p:cNvSpPr>
              <a:spLocks noChangeArrowheads="1"/>
            </p:cNvSpPr>
            <p:nvPr/>
          </p:nvSpPr>
          <p:spPr bwMode="auto">
            <a:xfrm>
              <a:off x="556"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52" name="Oval 52"/>
            <p:cNvSpPr>
              <a:spLocks noChangeArrowheads="1"/>
            </p:cNvSpPr>
            <p:nvPr/>
          </p:nvSpPr>
          <p:spPr bwMode="auto">
            <a:xfrm>
              <a:off x="230" y="30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53" name="Oval 53"/>
            <p:cNvSpPr>
              <a:spLocks noChangeArrowheads="1"/>
            </p:cNvSpPr>
            <p:nvPr/>
          </p:nvSpPr>
          <p:spPr bwMode="auto">
            <a:xfrm>
              <a:off x="58" y="339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54" name="Line 54"/>
            <p:cNvSpPr>
              <a:spLocks noChangeShapeType="1"/>
            </p:cNvSpPr>
            <p:nvPr/>
          </p:nvSpPr>
          <p:spPr bwMode="auto">
            <a:xfrm flipH="1">
              <a:off x="623" y="256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55" name="Line 55"/>
            <p:cNvSpPr>
              <a:spLocks noChangeShapeType="1"/>
            </p:cNvSpPr>
            <p:nvPr/>
          </p:nvSpPr>
          <p:spPr bwMode="auto">
            <a:xfrm>
              <a:off x="945" y="2558"/>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56" name="Text Box 56"/>
            <p:cNvSpPr txBox="1">
              <a:spLocks noChangeArrowheads="1"/>
            </p:cNvSpPr>
            <p:nvPr/>
          </p:nvSpPr>
          <p:spPr bwMode="auto">
            <a:xfrm>
              <a:off x="191" y="3667"/>
              <a:ext cx="16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a:t>
              </a:r>
            </a:p>
          </p:txBody>
        </p:sp>
      </p:grpSp>
      <p:sp>
        <p:nvSpPr>
          <p:cNvPr id="204857" name="Freeform 57"/>
          <p:cNvSpPr>
            <a:spLocks/>
          </p:cNvSpPr>
          <p:nvPr/>
        </p:nvSpPr>
        <p:spPr bwMode="auto">
          <a:xfrm>
            <a:off x="1516063" y="3897313"/>
            <a:ext cx="530225" cy="512762"/>
          </a:xfrm>
          <a:custGeom>
            <a:avLst/>
            <a:gdLst>
              <a:gd name="T0" fmla="*/ 0 w 334"/>
              <a:gd name="T1" fmla="*/ 0 h 323"/>
              <a:gd name="T2" fmla="*/ 234 w 334"/>
              <a:gd name="T3" fmla="*/ 100 h 323"/>
              <a:gd name="T4" fmla="*/ 334 w 334"/>
              <a:gd name="T5" fmla="*/ 323 h 323"/>
            </a:gdLst>
            <a:ahLst/>
            <a:cxnLst>
              <a:cxn ang="0">
                <a:pos x="T0" y="T1"/>
              </a:cxn>
              <a:cxn ang="0">
                <a:pos x="T2" y="T3"/>
              </a:cxn>
              <a:cxn ang="0">
                <a:pos x="T4" y="T5"/>
              </a:cxn>
            </a:cxnLst>
            <a:rect l="0" t="0" r="r" b="b"/>
            <a:pathLst>
              <a:path w="334" h="323">
                <a:moveTo>
                  <a:pt x="0" y="0"/>
                </a:moveTo>
                <a:cubicBezTo>
                  <a:pt x="89" y="23"/>
                  <a:pt x="178" y="46"/>
                  <a:pt x="234" y="100"/>
                </a:cubicBezTo>
                <a:cubicBezTo>
                  <a:pt x="290" y="154"/>
                  <a:pt x="317" y="288"/>
                  <a:pt x="334" y="32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58" name="Group 58"/>
          <p:cNvGrpSpPr>
            <a:grpSpLocks/>
          </p:cNvGrpSpPr>
          <p:nvPr/>
        </p:nvGrpSpPr>
        <p:grpSpPr bwMode="auto">
          <a:xfrm>
            <a:off x="2944813" y="3819525"/>
            <a:ext cx="2881312" cy="2420938"/>
            <a:chOff x="1855" y="2406"/>
            <a:chExt cx="1815" cy="1525"/>
          </a:xfrm>
        </p:grpSpPr>
        <p:sp>
          <p:nvSpPr>
            <p:cNvPr id="204859" name="Oval 59"/>
            <p:cNvSpPr>
              <a:spLocks noChangeArrowheads="1"/>
            </p:cNvSpPr>
            <p:nvPr/>
          </p:nvSpPr>
          <p:spPr bwMode="auto">
            <a:xfrm>
              <a:off x="2562" y="240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60" name="Oval 60"/>
            <p:cNvSpPr>
              <a:spLocks noChangeArrowheads="1"/>
            </p:cNvSpPr>
            <p:nvPr/>
          </p:nvSpPr>
          <p:spPr bwMode="auto">
            <a:xfrm>
              <a:off x="2880" y="273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61" name="Oval 61"/>
            <p:cNvSpPr>
              <a:spLocks noChangeArrowheads="1"/>
            </p:cNvSpPr>
            <p:nvPr/>
          </p:nvSpPr>
          <p:spPr bwMode="auto">
            <a:xfrm>
              <a:off x="2220" y="273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62" name="Oval 62"/>
            <p:cNvSpPr>
              <a:spLocks noChangeArrowheads="1"/>
            </p:cNvSpPr>
            <p:nvPr/>
          </p:nvSpPr>
          <p:spPr bwMode="auto">
            <a:xfrm>
              <a:off x="3005"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63" name="Oval 63"/>
            <p:cNvSpPr>
              <a:spLocks noChangeArrowheads="1"/>
            </p:cNvSpPr>
            <p:nvPr/>
          </p:nvSpPr>
          <p:spPr bwMode="auto">
            <a:xfrm>
              <a:off x="2679"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64" name="Oval 64"/>
            <p:cNvSpPr>
              <a:spLocks noChangeArrowheads="1"/>
            </p:cNvSpPr>
            <p:nvPr/>
          </p:nvSpPr>
          <p:spPr bwMode="auto">
            <a:xfrm>
              <a:off x="2353"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65" name="Oval 65"/>
            <p:cNvSpPr>
              <a:spLocks noChangeArrowheads="1"/>
            </p:cNvSpPr>
            <p:nvPr/>
          </p:nvSpPr>
          <p:spPr bwMode="auto">
            <a:xfrm>
              <a:off x="2027" y="307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66" name="Oval 66"/>
            <p:cNvSpPr>
              <a:spLocks noChangeArrowheads="1"/>
            </p:cNvSpPr>
            <p:nvPr/>
          </p:nvSpPr>
          <p:spPr bwMode="auto">
            <a:xfrm>
              <a:off x="1855" y="34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67" name="Line 67"/>
            <p:cNvSpPr>
              <a:spLocks noChangeShapeType="1"/>
            </p:cNvSpPr>
            <p:nvPr/>
          </p:nvSpPr>
          <p:spPr bwMode="auto">
            <a:xfrm flipH="1">
              <a:off x="2420" y="257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68" name="Line 68"/>
            <p:cNvSpPr>
              <a:spLocks noChangeShapeType="1"/>
            </p:cNvSpPr>
            <p:nvPr/>
          </p:nvSpPr>
          <p:spPr bwMode="auto">
            <a:xfrm>
              <a:off x="2742" y="256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69" name="Text Box 69"/>
            <p:cNvSpPr txBox="1">
              <a:spLocks noChangeArrowheads="1"/>
            </p:cNvSpPr>
            <p:nvPr/>
          </p:nvSpPr>
          <p:spPr bwMode="auto">
            <a:xfrm>
              <a:off x="1988" y="3675"/>
              <a:ext cx="168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a:t>
              </a:r>
            </a:p>
          </p:txBody>
        </p:sp>
      </p:grpSp>
      <p:sp>
        <p:nvSpPr>
          <p:cNvPr id="204870" name="Freeform 70"/>
          <p:cNvSpPr>
            <a:spLocks/>
          </p:cNvSpPr>
          <p:nvPr/>
        </p:nvSpPr>
        <p:spPr bwMode="auto">
          <a:xfrm>
            <a:off x="4392613" y="3914775"/>
            <a:ext cx="512762" cy="512763"/>
          </a:xfrm>
          <a:custGeom>
            <a:avLst/>
            <a:gdLst>
              <a:gd name="T0" fmla="*/ 0 w 323"/>
              <a:gd name="T1" fmla="*/ 0 h 323"/>
              <a:gd name="T2" fmla="*/ 223 w 323"/>
              <a:gd name="T3" fmla="*/ 123 h 323"/>
              <a:gd name="T4" fmla="*/ 323 w 323"/>
              <a:gd name="T5" fmla="*/ 323 h 323"/>
            </a:gdLst>
            <a:ahLst/>
            <a:cxnLst>
              <a:cxn ang="0">
                <a:pos x="T0" y="T1"/>
              </a:cxn>
              <a:cxn ang="0">
                <a:pos x="T2" y="T3"/>
              </a:cxn>
              <a:cxn ang="0">
                <a:pos x="T4" y="T5"/>
              </a:cxn>
            </a:cxnLst>
            <a:rect l="0" t="0" r="r" b="b"/>
            <a:pathLst>
              <a:path w="323" h="323">
                <a:moveTo>
                  <a:pt x="0" y="0"/>
                </a:moveTo>
                <a:cubicBezTo>
                  <a:pt x="84" y="34"/>
                  <a:pt x="169" y="69"/>
                  <a:pt x="223" y="123"/>
                </a:cubicBezTo>
                <a:cubicBezTo>
                  <a:pt x="277" y="177"/>
                  <a:pt x="249" y="219"/>
                  <a:pt x="323" y="32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4871" name="Group 71"/>
          <p:cNvGrpSpPr>
            <a:grpSpLocks/>
          </p:cNvGrpSpPr>
          <p:nvPr/>
        </p:nvGrpSpPr>
        <p:grpSpPr bwMode="auto">
          <a:xfrm>
            <a:off x="5761038" y="3830638"/>
            <a:ext cx="3262312" cy="2420937"/>
            <a:chOff x="3629" y="2413"/>
            <a:chExt cx="2055" cy="1525"/>
          </a:xfrm>
        </p:grpSpPr>
        <p:sp>
          <p:nvSpPr>
            <p:cNvPr id="204872" name="Oval 72"/>
            <p:cNvSpPr>
              <a:spLocks noChangeArrowheads="1"/>
            </p:cNvSpPr>
            <p:nvPr/>
          </p:nvSpPr>
          <p:spPr bwMode="auto">
            <a:xfrm>
              <a:off x="4336" y="241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4873" name="Oval 73"/>
            <p:cNvSpPr>
              <a:spLocks noChangeArrowheads="1"/>
            </p:cNvSpPr>
            <p:nvPr/>
          </p:nvSpPr>
          <p:spPr bwMode="auto">
            <a:xfrm>
              <a:off x="4654" y="274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4874" name="Oval 74"/>
            <p:cNvSpPr>
              <a:spLocks noChangeArrowheads="1"/>
            </p:cNvSpPr>
            <p:nvPr/>
          </p:nvSpPr>
          <p:spPr bwMode="auto">
            <a:xfrm>
              <a:off x="3994" y="273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4875" name="Oval 75"/>
            <p:cNvSpPr>
              <a:spLocks noChangeArrowheads="1"/>
            </p:cNvSpPr>
            <p:nvPr/>
          </p:nvSpPr>
          <p:spPr bwMode="auto">
            <a:xfrm>
              <a:off x="4779"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4876" name="Oval 76"/>
            <p:cNvSpPr>
              <a:spLocks noChangeArrowheads="1"/>
            </p:cNvSpPr>
            <p:nvPr/>
          </p:nvSpPr>
          <p:spPr bwMode="auto">
            <a:xfrm>
              <a:off x="4453"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4877" name="Oval 77"/>
            <p:cNvSpPr>
              <a:spLocks noChangeArrowheads="1"/>
            </p:cNvSpPr>
            <p:nvPr/>
          </p:nvSpPr>
          <p:spPr bwMode="auto">
            <a:xfrm>
              <a:off x="4127"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4878" name="Oval 78"/>
            <p:cNvSpPr>
              <a:spLocks noChangeArrowheads="1"/>
            </p:cNvSpPr>
            <p:nvPr/>
          </p:nvSpPr>
          <p:spPr bwMode="auto">
            <a:xfrm>
              <a:off x="3801" y="307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4879" name="Oval 79"/>
            <p:cNvSpPr>
              <a:spLocks noChangeArrowheads="1"/>
            </p:cNvSpPr>
            <p:nvPr/>
          </p:nvSpPr>
          <p:spPr bwMode="auto">
            <a:xfrm>
              <a:off x="3629" y="340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4880" name="Line 80"/>
            <p:cNvSpPr>
              <a:spLocks noChangeShapeType="1"/>
            </p:cNvSpPr>
            <p:nvPr/>
          </p:nvSpPr>
          <p:spPr bwMode="auto">
            <a:xfrm flipH="1">
              <a:off x="4194" y="2584"/>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81" name="Text Box 81"/>
            <p:cNvSpPr txBox="1">
              <a:spLocks noChangeArrowheads="1"/>
            </p:cNvSpPr>
            <p:nvPr/>
          </p:nvSpPr>
          <p:spPr bwMode="auto">
            <a:xfrm>
              <a:off x="3762" y="3682"/>
              <a:ext cx="192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a:t>
              </a:r>
            </a:p>
          </p:txBody>
        </p:sp>
      </p:grpSp>
      <p:sp>
        <p:nvSpPr>
          <p:cNvPr id="204882" name="Freeform 82"/>
          <p:cNvSpPr>
            <a:spLocks/>
          </p:cNvSpPr>
          <p:nvPr/>
        </p:nvSpPr>
        <p:spPr bwMode="auto">
          <a:xfrm>
            <a:off x="6386513" y="3914775"/>
            <a:ext cx="511175" cy="476250"/>
          </a:xfrm>
          <a:custGeom>
            <a:avLst/>
            <a:gdLst>
              <a:gd name="T0" fmla="*/ 322 w 322"/>
              <a:gd name="T1" fmla="*/ 0 h 300"/>
              <a:gd name="T2" fmla="*/ 78 w 322"/>
              <a:gd name="T3" fmla="*/ 111 h 300"/>
              <a:gd name="T4" fmla="*/ 0 w 322"/>
              <a:gd name="T5" fmla="*/ 300 h 300"/>
            </a:gdLst>
            <a:ahLst/>
            <a:cxnLst>
              <a:cxn ang="0">
                <a:pos x="T0" y="T1"/>
              </a:cxn>
              <a:cxn ang="0">
                <a:pos x="T2" y="T3"/>
              </a:cxn>
              <a:cxn ang="0">
                <a:pos x="T4" y="T5"/>
              </a:cxn>
            </a:cxnLst>
            <a:rect l="0" t="0" r="r" b="b"/>
            <a:pathLst>
              <a:path w="322" h="300">
                <a:moveTo>
                  <a:pt x="322" y="0"/>
                </a:moveTo>
                <a:cubicBezTo>
                  <a:pt x="227" y="30"/>
                  <a:pt x="132" y="61"/>
                  <a:pt x="78" y="111"/>
                </a:cubicBezTo>
                <a:cubicBezTo>
                  <a:pt x="24" y="161"/>
                  <a:pt x="12" y="230"/>
                  <a:pt x="0" y="30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61083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4802"/>
                                        </p:tgtEl>
                                        <p:attrNameLst>
                                          <p:attrName>style.visibility</p:attrName>
                                        </p:attrNameLst>
                                      </p:cBhvr>
                                      <p:to>
                                        <p:strVal val="visible"/>
                                      </p:to>
                                    </p:set>
                                    <p:animEffect transition="in" filter="box(out)">
                                      <p:cBhvr>
                                        <p:cTn id="7" dur="500"/>
                                        <p:tgtEl>
                                          <p:spTgt spid="2048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816"/>
                                        </p:tgtEl>
                                        <p:attrNameLst>
                                          <p:attrName>style.visibility</p:attrName>
                                        </p:attrNameLst>
                                      </p:cBhvr>
                                      <p:to>
                                        <p:strVal val="visible"/>
                                      </p:to>
                                    </p:set>
                                    <p:animEffect transition="in" filter="box(out)">
                                      <p:cBhvr>
                                        <p:cTn id="12" dur="500"/>
                                        <p:tgtEl>
                                          <p:spTgt spid="20481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4817"/>
                                        </p:tgtEl>
                                        <p:attrNameLst>
                                          <p:attrName>style.visibility</p:attrName>
                                        </p:attrNameLst>
                                      </p:cBhvr>
                                      <p:to>
                                        <p:strVal val="visible"/>
                                      </p:to>
                                    </p:set>
                                    <p:animEffect transition="in" filter="box(out)">
                                      <p:cBhvr>
                                        <p:cTn id="17" dur="500"/>
                                        <p:tgtEl>
                                          <p:spTgt spid="20481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4830"/>
                                        </p:tgtEl>
                                        <p:attrNameLst>
                                          <p:attrName>style.visibility</p:attrName>
                                        </p:attrNameLst>
                                      </p:cBhvr>
                                      <p:to>
                                        <p:strVal val="visible"/>
                                      </p:to>
                                    </p:set>
                                    <p:animEffect transition="in" filter="box(out)">
                                      <p:cBhvr>
                                        <p:cTn id="22" dur="500"/>
                                        <p:tgtEl>
                                          <p:spTgt spid="20483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04831"/>
                                        </p:tgtEl>
                                        <p:attrNameLst>
                                          <p:attrName>style.visibility</p:attrName>
                                        </p:attrNameLst>
                                      </p:cBhvr>
                                      <p:to>
                                        <p:strVal val="visible"/>
                                      </p:to>
                                    </p:set>
                                    <p:animEffect transition="in" filter="box(out)">
                                      <p:cBhvr>
                                        <p:cTn id="27" dur="500"/>
                                        <p:tgtEl>
                                          <p:spTgt spid="204831"/>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4844"/>
                                        </p:tgtEl>
                                        <p:attrNameLst>
                                          <p:attrName>style.visibility</p:attrName>
                                        </p:attrNameLst>
                                      </p:cBhvr>
                                      <p:to>
                                        <p:strVal val="visible"/>
                                      </p:to>
                                    </p:set>
                                    <p:animEffect transition="in" filter="box(out)">
                                      <p:cBhvr>
                                        <p:cTn id="32" dur="500"/>
                                        <p:tgtEl>
                                          <p:spTgt spid="20484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04845"/>
                                        </p:tgtEl>
                                        <p:attrNameLst>
                                          <p:attrName>style.visibility</p:attrName>
                                        </p:attrNameLst>
                                      </p:cBhvr>
                                      <p:to>
                                        <p:strVal val="visible"/>
                                      </p:to>
                                    </p:set>
                                    <p:animEffect transition="in" filter="box(out)">
                                      <p:cBhvr>
                                        <p:cTn id="37" dur="500"/>
                                        <p:tgtEl>
                                          <p:spTgt spid="20484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857"/>
                                        </p:tgtEl>
                                        <p:attrNameLst>
                                          <p:attrName>style.visibility</p:attrName>
                                        </p:attrNameLst>
                                      </p:cBhvr>
                                      <p:to>
                                        <p:strVal val="visible"/>
                                      </p:to>
                                    </p:set>
                                    <p:animEffect transition="in" filter="box(out)">
                                      <p:cBhvr>
                                        <p:cTn id="42" dur="500"/>
                                        <p:tgtEl>
                                          <p:spTgt spid="204857"/>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04858"/>
                                        </p:tgtEl>
                                        <p:attrNameLst>
                                          <p:attrName>style.visibility</p:attrName>
                                        </p:attrNameLst>
                                      </p:cBhvr>
                                      <p:to>
                                        <p:strVal val="visible"/>
                                      </p:to>
                                    </p:set>
                                    <p:animEffect transition="in" filter="box(out)">
                                      <p:cBhvr>
                                        <p:cTn id="47" dur="500"/>
                                        <p:tgtEl>
                                          <p:spTgt spid="204858"/>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4870"/>
                                        </p:tgtEl>
                                        <p:attrNameLst>
                                          <p:attrName>style.visibility</p:attrName>
                                        </p:attrNameLst>
                                      </p:cBhvr>
                                      <p:to>
                                        <p:strVal val="visible"/>
                                      </p:to>
                                    </p:set>
                                    <p:animEffect transition="in" filter="box(out)">
                                      <p:cBhvr>
                                        <p:cTn id="52" dur="500"/>
                                        <p:tgtEl>
                                          <p:spTgt spid="204870"/>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204871"/>
                                        </p:tgtEl>
                                        <p:attrNameLst>
                                          <p:attrName>style.visibility</p:attrName>
                                        </p:attrNameLst>
                                      </p:cBhvr>
                                      <p:to>
                                        <p:strVal val="visible"/>
                                      </p:to>
                                    </p:set>
                                    <p:animEffect transition="in" filter="box(out)">
                                      <p:cBhvr>
                                        <p:cTn id="57" dur="500"/>
                                        <p:tgtEl>
                                          <p:spTgt spid="204871"/>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204882"/>
                                        </p:tgtEl>
                                        <p:attrNameLst>
                                          <p:attrName>style.visibility</p:attrName>
                                        </p:attrNameLst>
                                      </p:cBhvr>
                                      <p:to>
                                        <p:strVal val="visible"/>
                                      </p:to>
                                    </p:set>
                                    <p:animEffect transition="in" filter="box(out)">
                                      <p:cBhvr>
                                        <p:cTn id="62" dur="500"/>
                                        <p:tgtEl>
                                          <p:spTgt spid="20488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6" grpId="0" animBg="1"/>
      <p:bldP spid="204830" grpId="0" animBg="1"/>
      <p:bldP spid="204844" grpId="0" animBg="1"/>
      <p:bldP spid="204857" grpId="0" animBg="1"/>
      <p:bldP spid="204870" grpId="0" animBg="1"/>
      <p:bldP spid="20488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826" name="Group 2"/>
          <p:cNvGrpSpPr>
            <a:grpSpLocks/>
          </p:cNvGrpSpPr>
          <p:nvPr/>
        </p:nvGrpSpPr>
        <p:grpSpPr bwMode="auto">
          <a:xfrm>
            <a:off x="928688" y="742950"/>
            <a:ext cx="3262312" cy="2420938"/>
            <a:chOff x="585" y="468"/>
            <a:chExt cx="2055" cy="1525"/>
          </a:xfrm>
        </p:grpSpPr>
        <p:sp>
          <p:nvSpPr>
            <p:cNvPr id="205827" name="Oval 3"/>
            <p:cNvSpPr>
              <a:spLocks noChangeArrowheads="1"/>
            </p:cNvSpPr>
            <p:nvPr/>
          </p:nvSpPr>
          <p:spPr bwMode="auto">
            <a:xfrm>
              <a:off x="1292" y="46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5828" name="Oval 4"/>
            <p:cNvSpPr>
              <a:spLocks noChangeArrowheads="1"/>
            </p:cNvSpPr>
            <p:nvPr/>
          </p:nvSpPr>
          <p:spPr bwMode="auto">
            <a:xfrm>
              <a:off x="1610" y="797"/>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5829" name="Oval 5"/>
            <p:cNvSpPr>
              <a:spLocks noChangeArrowheads="1"/>
            </p:cNvSpPr>
            <p:nvPr/>
          </p:nvSpPr>
          <p:spPr bwMode="auto">
            <a:xfrm>
              <a:off x="950" y="79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5830" name="Oval 6"/>
            <p:cNvSpPr>
              <a:spLocks noChangeArrowheads="1"/>
            </p:cNvSpPr>
            <p:nvPr/>
          </p:nvSpPr>
          <p:spPr bwMode="auto">
            <a:xfrm>
              <a:off x="1735"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5831" name="Oval 7"/>
            <p:cNvSpPr>
              <a:spLocks noChangeArrowheads="1"/>
            </p:cNvSpPr>
            <p:nvPr/>
          </p:nvSpPr>
          <p:spPr bwMode="auto">
            <a:xfrm>
              <a:off x="1409"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5832" name="Oval 8"/>
            <p:cNvSpPr>
              <a:spLocks noChangeArrowheads="1"/>
            </p:cNvSpPr>
            <p:nvPr/>
          </p:nvSpPr>
          <p:spPr bwMode="auto">
            <a:xfrm>
              <a:off x="1083"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5833" name="Oval 9"/>
            <p:cNvSpPr>
              <a:spLocks noChangeArrowheads="1"/>
            </p:cNvSpPr>
            <p:nvPr/>
          </p:nvSpPr>
          <p:spPr bwMode="auto">
            <a:xfrm>
              <a:off x="757" y="113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5834" name="Oval 10"/>
            <p:cNvSpPr>
              <a:spLocks noChangeArrowheads="1"/>
            </p:cNvSpPr>
            <p:nvPr/>
          </p:nvSpPr>
          <p:spPr bwMode="auto">
            <a:xfrm>
              <a:off x="585" y="1463"/>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5835" name="Line 11"/>
            <p:cNvSpPr>
              <a:spLocks noChangeShapeType="1"/>
            </p:cNvSpPr>
            <p:nvPr/>
          </p:nvSpPr>
          <p:spPr bwMode="auto">
            <a:xfrm flipH="1">
              <a:off x="1150" y="639"/>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836" name="Text Box 12"/>
            <p:cNvSpPr txBox="1">
              <a:spLocks noChangeArrowheads="1"/>
            </p:cNvSpPr>
            <p:nvPr/>
          </p:nvSpPr>
          <p:spPr bwMode="auto">
            <a:xfrm>
              <a:off x="718" y="1737"/>
              <a:ext cx="192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a:t>
              </a:r>
            </a:p>
          </p:txBody>
        </p:sp>
      </p:grpSp>
      <p:sp>
        <p:nvSpPr>
          <p:cNvPr id="205837" name="Freeform 13"/>
          <p:cNvSpPr>
            <a:spLocks/>
          </p:cNvSpPr>
          <p:nvPr/>
        </p:nvSpPr>
        <p:spPr bwMode="auto">
          <a:xfrm>
            <a:off x="1554163" y="827088"/>
            <a:ext cx="511175" cy="476250"/>
          </a:xfrm>
          <a:custGeom>
            <a:avLst/>
            <a:gdLst>
              <a:gd name="T0" fmla="*/ 322 w 322"/>
              <a:gd name="T1" fmla="*/ 0 h 300"/>
              <a:gd name="T2" fmla="*/ 78 w 322"/>
              <a:gd name="T3" fmla="*/ 111 h 300"/>
              <a:gd name="T4" fmla="*/ 0 w 322"/>
              <a:gd name="T5" fmla="*/ 300 h 300"/>
            </a:gdLst>
            <a:ahLst/>
            <a:cxnLst>
              <a:cxn ang="0">
                <a:pos x="T0" y="T1"/>
              </a:cxn>
              <a:cxn ang="0">
                <a:pos x="T2" y="T3"/>
              </a:cxn>
              <a:cxn ang="0">
                <a:pos x="T4" y="T5"/>
              </a:cxn>
            </a:cxnLst>
            <a:rect l="0" t="0" r="r" b="b"/>
            <a:pathLst>
              <a:path w="322" h="300">
                <a:moveTo>
                  <a:pt x="322" y="0"/>
                </a:moveTo>
                <a:cubicBezTo>
                  <a:pt x="227" y="30"/>
                  <a:pt x="132" y="61"/>
                  <a:pt x="78" y="111"/>
                </a:cubicBezTo>
                <a:cubicBezTo>
                  <a:pt x="24" y="161"/>
                  <a:pt x="12" y="230"/>
                  <a:pt x="0" y="300"/>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5838" name="Group 14"/>
          <p:cNvGrpSpPr>
            <a:grpSpLocks/>
          </p:cNvGrpSpPr>
          <p:nvPr/>
        </p:nvGrpSpPr>
        <p:grpSpPr bwMode="auto">
          <a:xfrm>
            <a:off x="4732338" y="754063"/>
            <a:ext cx="3432175" cy="2403475"/>
            <a:chOff x="2981" y="475"/>
            <a:chExt cx="2162" cy="1514"/>
          </a:xfrm>
        </p:grpSpPr>
        <p:sp>
          <p:nvSpPr>
            <p:cNvPr id="205839" name="Oval 15"/>
            <p:cNvSpPr>
              <a:spLocks noChangeArrowheads="1"/>
            </p:cNvSpPr>
            <p:nvPr/>
          </p:nvSpPr>
          <p:spPr bwMode="auto">
            <a:xfrm>
              <a:off x="3766" y="4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5840" name="Oval 16"/>
            <p:cNvSpPr>
              <a:spLocks noChangeArrowheads="1"/>
            </p:cNvSpPr>
            <p:nvPr/>
          </p:nvSpPr>
          <p:spPr bwMode="auto">
            <a:xfrm>
              <a:off x="4084" y="80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5841" name="Oval 17"/>
            <p:cNvSpPr>
              <a:spLocks noChangeArrowheads="1"/>
            </p:cNvSpPr>
            <p:nvPr/>
          </p:nvSpPr>
          <p:spPr bwMode="auto">
            <a:xfrm>
              <a:off x="3424" y="8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5842" name="Oval 18"/>
            <p:cNvSpPr>
              <a:spLocks noChangeArrowheads="1"/>
            </p:cNvSpPr>
            <p:nvPr/>
          </p:nvSpPr>
          <p:spPr bwMode="auto">
            <a:xfrm>
              <a:off x="4209"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5843" name="Oval 19"/>
            <p:cNvSpPr>
              <a:spLocks noChangeArrowheads="1"/>
            </p:cNvSpPr>
            <p:nvPr/>
          </p:nvSpPr>
          <p:spPr bwMode="auto">
            <a:xfrm>
              <a:off x="3883"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5844" name="Oval 20"/>
            <p:cNvSpPr>
              <a:spLocks noChangeArrowheads="1"/>
            </p:cNvSpPr>
            <p:nvPr/>
          </p:nvSpPr>
          <p:spPr bwMode="auto">
            <a:xfrm>
              <a:off x="3557"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5845" name="Oval 21"/>
            <p:cNvSpPr>
              <a:spLocks noChangeArrowheads="1"/>
            </p:cNvSpPr>
            <p:nvPr/>
          </p:nvSpPr>
          <p:spPr bwMode="auto">
            <a:xfrm>
              <a:off x="3231"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5846" name="Oval 22"/>
            <p:cNvSpPr>
              <a:spLocks noChangeArrowheads="1"/>
            </p:cNvSpPr>
            <p:nvPr/>
          </p:nvSpPr>
          <p:spPr bwMode="auto">
            <a:xfrm>
              <a:off x="3059" y="147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5847" name="Text Box 23"/>
            <p:cNvSpPr txBox="1">
              <a:spLocks noChangeArrowheads="1"/>
            </p:cNvSpPr>
            <p:nvPr/>
          </p:nvSpPr>
          <p:spPr bwMode="auto">
            <a:xfrm>
              <a:off x="2981" y="1733"/>
              <a:ext cx="216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13  27  38  49 50  65  76</a:t>
              </a:r>
            </a:p>
          </p:txBody>
        </p:sp>
      </p:grpSp>
      <p:grpSp>
        <p:nvGrpSpPr>
          <p:cNvPr id="205848" name="Group 24"/>
          <p:cNvGrpSpPr>
            <a:grpSpLocks/>
          </p:cNvGrpSpPr>
          <p:nvPr/>
        </p:nvGrpSpPr>
        <p:grpSpPr bwMode="auto">
          <a:xfrm>
            <a:off x="1092200" y="3640138"/>
            <a:ext cx="3813175" cy="2403475"/>
            <a:chOff x="2981" y="475"/>
            <a:chExt cx="2402" cy="1514"/>
          </a:xfrm>
        </p:grpSpPr>
        <p:sp>
          <p:nvSpPr>
            <p:cNvPr id="205849" name="Oval 25"/>
            <p:cNvSpPr>
              <a:spLocks noChangeArrowheads="1"/>
            </p:cNvSpPr>
            <p:nvPr/>
          </p:nvSpPr>
          <p:spPr bwMode="auto">
            <a:xfrm>
              <a:off x="3766" y="47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5850" name="Oval 26"/>
            <p:cNvSpPr>
              <a:spLocks noChangeArrowheads="1"/>
            </p:cNvSpPr>
            <p:nvPr/>
          </p:nvSpPr>
          <p:spPr bwMode="auto">
            <a:xfrm>
              <a:off x="4084" y="80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5851" name="Oval 27"/>
            <p:cNvSpPr>
              <a:spLocks noChangeArrowheads="1"/>
            </p:cNvSpPr>
            <p:nvPr/>
          </p:nvSpPr>
          <p:spPr bwMode="auto">
            <a:xfrm>
              <a:off x="3424" y="80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5852" name="Oval 28"/>
            <p:cNvSpPr>
              <a:spLocks noChangeArrowheads="1"/>
            </p:cNvSpPr>
            <p:nvPr/>
          </p:nvSpPr>
          <p:spPr bwMode="auto">
            <a:xfrm>
              <a:off x="4209"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5853" name="Oval 29"/>
            <p:cNvSpPr>
              <a:spLocks noChangeArrowheads="1"/>
            </p:cNvSpPr>
            <p:nvPr/>
          </p:nvSpPr>
          <p:spPr bwMode="auto">
            <a:xfrm>
              <a:off x="3883"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5854" name="Oval 30"/>
            <p:cNvSpPr>
              <a:spLocks noChangeArrowheads="1"/>
            </p:cNvSpPr>
            <p:nvPr/>
          </p:nvSpPr>
          <p:spPr bwMode="auto">
            <a:xfrm>
              <a:off x="3557"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5855" name="Oval 31"/>
            <p:cNvSpPr>
              <a:spLocks noChangeArrowheads="1"/>
            </p:cNvSpPr>
            <p:nvPr/>
          </p:nvSpPr>
          <p:spPr bwMode="auto">
            <a:xfrm>
              <a:off x="3231" y="114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5856" name="Oval 32"/>
            <p:cNvSpPr>
              <a:spLocks noChangeArrowheads="1"/>
            </p:cNvSpPr>
            <p:nvPr/>
          </p:nvSpPr>
          <p:spPr bwMode="auto">
            <a:xfrm>
              <a:off x="3059" y="147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5857" name="Text Box 33"/>
            <p:cNvSpPr txBox="1">
              <a:spLocks noChangeArrowheads="1"/>
            </p:cNvSpPr>
            <p:nvPr/>
          </p:nvSpPr>
          <p:spPr bwMode="auto">
            <a:xfrm>
              <a:off x="2981" y="1733"/>
              <a:ext cx="2402"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输出：</a:t>
              </a:r>
              <a:r>
                <a:rPr lang="en-US" altLang="zh-CN" sz="2000"/>
                <a:t>13  27  38  49 50  65  76  97</a:t>
              </a:r>
            </a:p>
          </p:txBody>
        </p:sp>
      </p:grpSp>
    </p:spTree>
    <p:extLst>
      <p:ext uri="{BB962C8B-B14F-4D97-AF65-F5344CB8AC3E}">
        <p14:creationId xmlns:p14="http://schemas.microsoft.com/office/powerpoint/2010/main" val="1771584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box(out)">
                                      <p:cBhvr>
                                        <p:cTn id="7" dur="500"/>
                                        <p:tgtEl>
                                          <p:spTgt spid="2058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837"/>
                                        </p:tgtEl>
                                        <p:attrNameLst>
                                          <p:attrName>style.visibility</p:attrName>
                                        </p:attrNameLst>
                                      </p:cBhvr>
                                      <p:to>
                                        <p:strVal val="visible"/>
                                      </p:to>
                                    </p:set>
                                    <p:animEffect transition="in" filter="box(out)">
                                      <p:cBhvr>
                                        <p:cTn id="12" dur="500"/>
                                        <p:tgtEl>
                                          <p:spTgt spid="20583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05838"/>
                                        </p:tgtEl>
                                        <p:attrNameLst>
                                          <p:attrName>style.visibility</p:attrName>
                                        </p:attrNameLst>
                                      </p:cBhvr>
                                      <p:to>
                                        <p:strVal val="visible"/>
                                      </p:to>
                                    </p:set>
                                    <p:anim calcmode="lin" valueType="num">
                                      <p:cBhvr additive="base">
                                        <p:cTn id="17" dur="500" fill="hold"/>
                                        <p:tgtEl>
                                          <p:spTgt spid="205838"/>
                                        </p:tgtEl>
                                        <p:attrNameLst>
                                          <p:attrName>ppt_x</p:attrName>
                                        </p:attrNameLst>
                                      </p:cBhvr>
                                      <p:tavLst>
                                        <p:tav tm="0">
                                          <p:val>
                                            <p:strVal val="0-#ppt_w/2"/>
                                          </p:val>
                                        </p:tav>
                                        <p:tav tm="100000">
                                          <p:val>
                                            <p:strVal val="#ppt_x"/>
                                          </p:val>
                                        </p:tav>
                                      </p:tavLst>
                                    </p:anim>
                                    <p:anim calcmode="lin" valueType="num">
                                      <p:cBhvr additive="base">
                                        <p:cTn id="18" dur="500" fill="hold"/>
                                        <p:tgtEl>
                                          <p:spTgt spid="2058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05848"/>
                                        </p:tgtEl>
                                        <p:attrNameLst>
                                          <p:attrName>style.visibility</p:attrName>
                                        </p:attrNameLst>
                                      </p:cBhvr>
                                      <p:to>
                                        <p:strVal val="visible"/>
                                      </p:to>
                                    </p:set>
                                    <p:anim calcmode="lin" valueType="num">
                                      <p:cBhvr additive="base">
                                        <p:cTn id="23" dur="500" fill="hold"/>
                                        <p:tgtEl>
                                          <p:spTgt spid="205848"/>
                                        </p:tgtEl>
                                        <p:attrNameLst>
                                          <p:attrName>ppt_x</p:attrName>
                                        </p:attrNameLst>
                                      </p:cBhvr>
                                      <p:tavLst>
                                        <p:tav tm="0">
                                          <p:val>
                                            <p:strVal val="0-#ppt_w/2"/>
                                          </p:val>
                                        </p:tav>
                                        <p:tav tm="100000">
                                          <p:val>
                                            <p:strVal val="#ppt_x"/>
                                          </p:val>
                                        </p:tav>
                                      </p:tavLst>
                                    </p:anim>
                                    <p:anim calcmode="lin" valueType="num">
                                      <p:cBhvr additive="base">
                                        <p:cTn id="24" dur="500" fill="hold"/>
                                        <p:tgtEl>
                                          <p:spTgt spid="2058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642938" y="360363"/>
            <a:ext cx="8501062" cy="606425"/>
          </a:xfrm>
        </p:spPr>
        <p:txBody>
          <a:bodyPr/>
          <a:lstStyle/>
          <a:p>
            <a:pPr lvl="3">
              <a:lnSpc>
                <a:spcPct val="90000"/>
              </a:lnSpc>
            </a:pPr>
            <a:r>
              <a:rPr lang="zh-CN" altLang="en-US" sz="3600"/>
              <a:t>算法描述</a:t>
            </a:r>
          </a:p>
        </p:txBody>
      </p:sp>
      <p:sp>
        <p:nvSpPr>
          <p:cNvPr id="206851" name="Rectangle 3"/>
          <p:cNvSpPr>
            <a:spLocks noChangeArrowheads="1"/>
          </p:cNvSpPr>
          <p:nvPr/>
        </p:nvSpPr>
        <p:spPr bwMode="auto">
          <a:xfrm>
            <a:off x="582613" y="1889125"/>
            <a:ext cx="8501062" cy="143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2" eaLnBrk="0" hangingPunct="0"/>
            <a:r>
              <a:rPr lang="zh-CN" altLang="en-US" sz="3600"/>
              <a:t>第一个问题解决方法</a:t>
            </a:r>
          </a:p>
          <a:p>
            <a:pPr lvl="3" eaLnBrk="0" hangingPunct="0"/>
            <a:r>
              <a:rPr lang="zh-CN" altLang="en-US" sz="3600"/>
              <a:t>方法：从无序序列的第</a:t>
            </a:r>
            <a:r>
              <a:rPr lang="zh-CN" altLang="en-US" sz="3600">
                <a:sym typeface="Symbol" panose="05050102010706020507" pitchFamily="18" charset="2"/>
              </a:rPr>
              <a:t></a:t>
            </a:r>
            <a:r>
              <a:rPr lang="en-US" altLang="zh-CN" sz="3600">
                <a:sym typeface="Symbol" panose="05050102010706020507" pitchFamily="18" charset="2"/>
              </a:rPr>
              <a:t>n/2</a:t>
            </a:r>
            <a:r>
              <a:rPr lang="zh-CN" altLang="zh-CN" sz="3600">
                <a:sym typeface="Symbol" panose="05050102010706020507" pitchFamily="18" charset="2"/>
              </a:rPr>
              <a:t>个元素（即此无序序列对应的完全二叉树的最后一个非终端结点）起，至第一个元素止，进行反复筛选</a:t>
            </a:r>
            <a:endParaRPr lang="zh-CN" altLang="en-US" sz="3600"/>
          </a:p>
        </p:txBody>
      </p:sp>
      <p:graphicFrame>
        <p:nvGraphicFramePr>
          <p:cNvPr id="206852" name="Object 4">
            <a:hlinkClick r:id="" action="ppaction://ole?verb=0"/>
          </p:cNvPr>
          <p:cNvGraphicFramePr>
            <a:graphicFrameLocks noChangeAspect="1"/>
          </p:cNvGraphicFramePr>
          <p:nvPr/>
        </p:nvGraphicFramePr>
        <p:xfrm>
          <a:off x="4806950" y="381000"/>
          <a:ext cx="914400" cy="673100"/>
        </p:xfrm>
        <a:graphic>
          <a:graphicData uri="http://schemas.openxmlformats.org/presentationml/2006/ole">
            <mc:AlternateContent xmlns:mc="http://schemas.openxmlformats.org/markup-compatibility/2006">
              <mc:Choice xmlns:v="urn:schemas-microsoft-com:vml" Requires="v">
                <p:oleObj spid="_x0000_s12310" name="包" r:id="rId4" imgW="647640" imgH="476280" progId="Package">
                  <p:embed/>
                </p:oleObj>
              </mc:Choice>
              <mc:Fallback>
                <p:oleObj name="包" r:id="rId4" imgW="647640" imgH="47628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6950" y="381000"/>
                        <a:ext cx="914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7429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anim calcmode="lin" valueType="num">
                                      <p:cBhvr additive="base">
                                        <p:cTn id="7" dur="500" fill="hold"/>
                                        <p:tgtEl>
                                          <p:spTgt spid="206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8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6852"/>
                                        </p:tgtEl>
                                        <p:attrNameLst>
                                          <p:attrName>style.visibility</p:attrName>
                                        </p:attrNameLst>
                                      </p:cBhvr>
                                      <p:to>
                                        <p:strVal val="visible"/>
                                      </p:to>
                                    </p:set>
                                    <p:anim calcmode="lin" valueType="num">
                                      <p:cBhvr additive="base">
                                        <p:cTn id="13" dur="500" fill="hold"/>
                                        <p:tgtEl>
                                          <p:spTgt spid="206852"/>
                                        </p:tgtEl>
                                        <p:attrNameLst>
                                          <p:attrName>ppt_x</p:attrName>
                                        </p:attrNameLst>
                                      </p:cBhvr>
                                      <p:tavLst>
                                        <p:tav tm="0">
                                          <p:val>
                                            <p:strVal val="0-#ppt_w/2"/>
                                          </p:val>
                                        </p:tav>
                                        <p:tav tm="100000">
                                          <p:val>
                                            <p:strVal val="#ppt_x"/>
                                          </p:val>
                                        </p:tav>
                                      </p:tavLst>
                                    </p:anim>
                                    <p:anim calcmode="lin" valueType="num">
                                      <p:cBhvr additive="base">
                                        <p:cTn id="14" dur="500" fill="hold"/>
                                        <p:tgtEl>
                                          <p:spTgt spid="2068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851">
                                            <p:txEl>
                                              <p:pRg st="0" end="0"/>
                                            </p:txEl>
                                          </p:spTgt>
                                        </p:tgtEl>
                                        <p:attrNameLst>
                                          <p:attrName>style.visibility</p:attrName>
                                        </p:attrNameLst>
                                      </p:cBhvr>
                                      <p:to>
                                        <p:strVal val="visible"/>
                                      </p:to>
                                    </p:set>
                                    <p:anim calcmode="lin" valueType="num">
                                      <p:cBhvr additive="base">
                                        <p:cTn id="19" dur="500" fill="hold"/>
                                        <p:tgtEl>
                                          <p:spTgt spid="20685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68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6851">
                                            <p:txEl>
                                              <p:pRg st="1" end="1"/>
                                            </p:txEl>
                                          </p:spTgt>
                                        </p:tgtEl>
                                        <p:attrNameLst>
                                          <p:attrName>style.visibility</p:attrName>
                                        </p:attrNameLst>
                                      </p:cBhvr>
                                      <p:to>
                                        <p:strVal val="visible"/>
                                      </p:to>
                                    </p:set>
                                    <p:anim calcmode="lin" valueType="num">
                                      <p:cBhvr additive="base">
                                        <p:cTn id="25" dur="500" fill="hold"/>
                                        <p:tgtEl>
                                          <p:spTgt spid="20685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68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autoUpdateAnimBg="0"/>
      <p:bldP spid="206851" grpId="0" build="p" bldLvl="4"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123950" y="450850"/>
            <a:ext cx="729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a:t>例  含</a:t>
            </a:r>
            <a:r>
              <a:rPr lang="en-US" altLang="zh-CN" sz="2000"/>
              <a:t>8</a:t>
            </a:r>
            <a:r>
              <a:rPr lang="zh-CN" altLang="en-US" sz="2000"/>
              <a:t>个元素的无序序列（</a:t>
            </a:r>
            <a:r>
              <a:rPr lang="en-US" altLang="zh-CN" sz="2000"/>
              <a:t>49</a:t>
            </a:r>
            <a:r>
              <a:rPr lang="zh-CN" altLang="en-US" sz="2000"/>
              <a:t>，</a:t>
            </a:r>
            <a:r>
              <a:rPr lang="en-US" altLang="zh-CN" sz="2000"/>
              <a:t>38</a:t>
            </a:r>
            <a:r>
              <a:rPr lang="zh-CN" altLang="en-US" sz="2000"/>
              <a:t>，</a:t>
            </a:r>
            <a:r>
              <a:rPr lang="en-US" altLang="zh-CN" sz="2000"/>
              <a:t>65</a:t>
            </a:r>
            <a:r>
              <a:rPr lang="zh-CN" altLang="en-US" sz="2000"/>
              <a:t>，</a:t>
            </a:r>
            <a:r>
              <a:rPr lang="en-US" altLang="zh-CN" sz="2000"/>
              <a:t>97</a:t>
            </a:r>
            <a:r>
              <a:rPr lang="zh-CN" altLang="en-US" sz="2000"/>
              <a:t>，</a:t>
            </a:r>
            <a:r>
              <a:rPr lang="en-US" altLang="zh-CN" sz="2000"/>
              <a:t>76</a:t>
            </a:r>
            <a:r>
              <a:rPr lang="zh-CN" altLang="en-US" sz="2000"/>
              <a:t>，</a:t>
            </a:r>
            <a:r>
              <a:rPr lang="en-US" altLang="zh-CN" sz="2000"/>
              <a:t>13</a:t>
            </a:r>
            <a:r>
              <a:rPr lang="zh-CN" altLang="en-US" sz="2000"/>
              <a:t>，</a:t>
            </a:r>
            <a:r>
              <a:rPr lang="en-US" altLang="zh-CN" sz="2000"/>
              <a:t>27</a:t>
            </a:r>
            <a:r>
              <a:rPr lang="zh-CN" altLang="en-US" sz="2000"/>
              <a:t>，</a:t>
            </a:r>
            <a:r>
              <a:rPr lang="en-US" altLang="zh-CN" sz="2000"/>
              <a:t>50</a:t>
            </a:r>
            <a:r>
              <a:rPr lang="zh-CN" altLang="en-US" sz="2000"/>
              <a:t>）</a:t>
            </a:r>
          </a:p>
        </p:txBody>
      </p:sp>
      <p:grpSp>
        <p:nvGrpSpPr>
          <p:cNvPr id="207875" name="Group 3"/>
          <p:cNvGrpSpPr>
            <a:grpSpLocks/>
          </p:cNvGrpSpPr>
          <p:nvPr/>
        </p:nvGrpSpPr>
        <p:grpSpPr bwMode="auto">
          <a:xfrm>
            <a:off x="954088" y="1336675"/>
            <a:ext cx="2162175" cy="1897063"/>
            <a:chOff x="502" y="851"/>
            <a:chExt cx="1362" cy="1195"/>
          </a:xfrm>
        </p:grpSpPr>
        <p:sp>
          <p:nvSpPr>
            <p:cNvPr id="207876" name="Oval 4"/>
            <p:cNvSpPr>
              <a:spLocks noChangeArrowheads="1"/>
            </p:cNvSpPr>
            <p:nvPr/>
          </p:nvSpPr>
          <p:spPr bwMode="auto">
            <a:xfrm>
              <a:off x="1209" y="85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877" name="Oval 5"/>
            <p:cNvSpPr>
              <a:spLocks noChangeArrowheads="1"/>
            </p:cNvSpPr>
            <p:nvPr/>
          </p:nvSpPr>
          <p:spPr bwMode="auto">
            <a:xfrm>
              <a:off x="1527" y="118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878" name="Oval 6"/>
            <p:cNvSpPr>
              <a:spLocks noChangeArrowheads="1"/>
            </p:cNvSpPr>
            <p:nvPr/>
          </p:nvSpPr>
          <p:spPr bwMode="auto">
            <a:xfrm>
              <a:off x="867" y="117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879" name="Oval 7"/>
            <p:cNvSpPr>
              <a:spLocks noChangeArrowheads="1"/>
            </p:cNvSpPr>
            <p:nvPr/>
          </p:nvSpPr>
          <p:spPr bwMode="auto">
            <a:xfrm>
              <a:off x="1652"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880" name="Oval 8"/>
            <p:cNvSpPr>
              <a:spLocks noChangeArrowheads="1"/>
            </p:cNvSpPr>
            <p:nvPr/>
          </p:nvSpPr>
          <p:spPr bwMode="auto">
            <a:xfrm>
              <a:off x="1326"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881" name="Oval 9"/>
            <p:cNvSpPr>
              <a:spLocks noChangeArrowheads="1"/>
            </p:cNvSpPr>
            <p:nvPr/>
          </p:nvSpPr>
          <p:spPr bwMode="auto">
            <a:xfrm>
              <a:off x="1000" y="151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882" name="Oval 10"/>
            <p:cNvSpPr>
              <a:spLocks noChangeArrowheads="1"/>
            </p:cNvSpPr>
            <p:nvPr/>
          </p:nvSpPr>
          <p:spPr bwMode="auto">
            <a:xfrm>
              <a:off x="674" y="1516"/>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883" name="Oval 11"/>
            <p:cNvSpPr>
              <a:spLocks noChangeArrowheads="1"/>
            </p:cNvSpPr>
            <p:nvPr/>
          </p:nvSpPr>
          <p:spPr bwMode="auto">
            <a:xfrm>
              <a:off x="502" y="184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884" name="Line 12"/>
            <p:cNvSpPr>
              <a:spLocks noChangeShapeType="1"/>
            </p:cNvSpPr>
            <p:nvPr/>
          </p:nvSpPr>
          <p:spPr bwMode="auto">
            <a:xfrm flipH="1">
              <a:off x="1067" y="1022"/>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5" name="Line 13"/>
            <p:cNvSpPr>
              <a:spLocks noChangeShapeType="1"/>
            </p:cNvSpPr>
            <p:nvPr/>
          </p:nvSpPr>
          <p:spPr bwMode="auto">
            <a:xfrm flipH="1">
              <a:off x="823" y="1366"/>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6" name="Line 14"/>
            <p:cNvSpPr>
              <a:spLocks noChangeShapeType="1"/>
            </p:cNvSpPr>
            <p:nvPr/>
          </p:nvSpPr>
          <p:spPr bwMode="auto">
            <a:xfrm flipH="1">
              <a:off x="623" y="1699"/>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7" name="Line 15"/>
            <p:cNvSpPr>
              <a:spLocks noChangeShapeType="1"/>
            </p:cNvSpPr>
            <p:nvPr/>
          </p:nvSpPr>
          <p:spPr bwMode="auto">
            <a:xfrm>
              <a:off x="1389" y="1011"/>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8" name="Line 16"/>
            <p:cNvSpPr>
              <a:spLocks noChangeShapeType="1"/>
            </p:cNvSpPr>
            <p:nvPr/>
          </p:nvSpPr>
          <p:spPr bwMode="auto">
            <a:xfrm>
              <a:off x="1667" y="1377"/>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89" name="Line 17"/>
            <p:cNvSpPr>
              <a:spLocks noChangeShapeType="1"/>
            </p:cNvSpPr>
            <p:nvPr/>
          </p:nvSpPr>
          <p:spPr bwMode="auto">
            <a:xfrm>
              <a:off x="1012" y="1355"/>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890" name="Line 18"/>
            <p:cNvSpPr>
              <a:spLocks noChangeShapeType="1"/>
            </p:cNvSpPr>
            <p:nvPr/>
          </p:nvSpPr>
          <p:spPr bwMode="auto">
            <a:xfrm flipH="1">
              <a:off x="1467" y="1388"/>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7891" name="Freeform 19"/>
          <p:cNvSpPr>
            <a:spLocks/>
          </p:cNvSpPr>
          <p:nvPr/>
        </p:nvSpPr>
        <p:spPr bwMode="auto">
          <a:xfrm>
            <a:off x="781050" y="2522538"/>
            <a:ext cx="295275" cy="528637"/>
          </a:xfrm>
          <a:custGeom>
            <a:avLst/>
            <a:gdLst>
              <a:gd name="T0" fmla="*/ 186 w 186"/>
              <a:gd name="T1" fmla="*/ 0 h 333"/>
              <a:gd name="T2" fmla="*/ 30 w 186"/>
              <a:gd name="T3" fmla="*/ 111 h 333"/>
              <a:gd name="T4" fmla="*/ 8 w 186"/>
              <a:gd name="T5" fmla="*/ 333 h 333"/>
            </a:gdLst>
            <a:ahLst/>
            <a:cxnLst>
              <a:cxn ang="0">
                <a:pos x="T0" y="T1"/>
              </a:cxn>
              <a:cxn ang="0">
                <a:pos x="T2" y="T3"/>
              </a:cxn>
              <a:cxn ang="0">
                <a:pos x="T4" y="T5"/>
              </a:cxn>
            </a:cxnLst>
            <a:rect l="0" t="0" r="r" b="b"/>
            <a:pathLst>
              <a:path w="186" h="333">
                <a:moveTo>
                  <a:pt x="186" y="0"/>
                </a:moveTo>
                <a:cubicBezTo>
                  <a:pt x="123" y="27"/>
                  <a:pt x="60" y="55"/>
                  <a:pt x="30" y="111"/>
                </a:cubicBezTo>
                <a:cubicBezTo>
                  <a:pt x="0" y="167"/>
                  <a:pt x="4" y="250"/>
                  <a:pt x="8" y="333"/>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7892" name="Group 20"/>
          <p:cNvGrpSpPr>
            <a:grpSpLocks/>
          </p:cNvGrpSpPr>
          <p:nvPr/>
        </p:nvGrpSpPr>
        <p:grpSpPr bwMode="auto">
          <a:xfrm>
            <a:off x="3419475" y="1309688"/>
            <a:ext cx="2162175" cy="1897062"/>
            <a:chOff x="2154" y="825"/>
            <a:chExt cx="1362" cy="1195"/>
          </a:xfrm>
        </p:grpSpPr>
        <p:sp>
          <p:nvSpPr>
            <p:cNvPr id="207893" name="Oval 21"/>
            <p:cNvSpPr>
              <a:spLocks noChangeArrowheads="1"/>
            </p:cNvSpPr>
            <p:nvPr/>
          </p:nvSpPr>
          <p:spPr bwMode="auto">
            <a:xfrm>
              <a:off x="2861" y="82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894" name="Oval 22"/>
            <p:cNvSpPr>
              <a:spLocks noChangeArrowheads="1"/>
            </p:cNvSpPr>
            <p:nvPr/>
          </p:nvSpPr>
          <p:spPr bwMode="auto">
            <a:xfrm>
              <a:off x="3179" y="1154"/>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895" name="Oval 23"/>
            <p:cNvSpPr>
              <a:spLocks noChangeArrowheads="1"/>
            </p:cNvSpPr>
            <p:nvPr/>
          </p:nvSpPr>
          <p:spPr bwMode="auto">
            <a:xfrm>
              <a:off x="2519" y="115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896" name="Oval 24"/>
            <p:cNvSpPr>
              <a:spLocks noChangeArrowheads="1"/>
            </p:cNvSpPr>
            <p:nvPr/>
          </p:nvSpPr>
          <p:spPr bwMode="auto">
            <a:xfrm>
              <a:off x="3304"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897" name="Oval 25"/>
            <p:cNvSpPr>
              <a:spLocks noChangeArrowheads="1"/>
            </p:cNvSpPr>
            <p:nvPr/>
          </p:nvSpPr>
          <p:spPr bwMode="auto">
            <a:xfrm>
              <a:off x="2978"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898" name="Oval 26"/>
            <p:cNvSpPr>
              <a:spLocks noChangeArrowheads="1"/>
            </p:cNvSpPr>
            <p:nvPr/>
          </p:nvSpPr>
          <p:spPr bwMode="auto">
            <a:xfrm>
              <a:off x="2652"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899" name="Oval 27"/>
            <p:cNvSpPr>
              <a:spLocks noChangeArrowheads="1"/>
            </p:cNvSpPr>
            <p:nvPr/>
          </p:nvSpPr>
          <p:spPr bwMode="auto">
            <a:xfrm>
              <a:off x="2326" y="149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00" name="Oval 28"/>
            <p:cNvSpPr>
              <a:spLocks noChangeArrowheads="1"/>
            </p:cNvSpPr>
            <p:nvPr/>
          </p:nvSpPr>
          <p:spPr bwMode="auto">
            <a:xfrm>
              <a:off x="2154" y="1820"/>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01" name="Line 29"/>
            <p:cNvSpPr>
              <a:spLocks noChangeShapeType="1"/>
            </p:cNvSpPr>
            <p:nvPr/>
          </p:nvSpPr>
          <p:spPr bwMode="auto">
            <a:xfrm flipH="1">
              <a:off x="2719" y="996"/>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2" name="Line 30"/>
            <p:cNvSpPr>
              <a:spLocks noChangeShapeType="1"/>
            </p:cNvSpPr>
            <p:nvPr/>
          </p:nvSpPr>
          <p:spPr bwMode="auto">
            <a:xfrm flipH="1">
              <a:off x="2475" y="1340"/>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3" name="Line 31"/>
            <p:cNvSpPr>
              <a:spLocks noChangeShapeType="1"/>
            </p:cNvSpPr>
            <p:nvPr/>
          </p:nvSpPr>
          <p:spPr bwMode="auto">
            <a:xfrm flipH="1">
              <a:off x="2275" y="1673"/>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4" name="Line 32"/>
            <p:cNvSpPr>
              <a:spLocks noChangeShapeType="1"/>
            </p:cNvSpPr>
            <p:nvPr/>
          </p:nvSpPr>
          <p:spPr bwMode="auto">
            <a:xfrm>
              <a:off x="3041" y="985"/>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5" name="Line 33"/>
            <p:cNvSpPr>
              <a:spLocks noChangeShapeType="1"/>
            </p:cNvSpPr>
            <p:nvPr/>
          </p:nvSpPr>
          <p:spPr bwMode="auto">
            <a:xfrm>
              <a:off x="3319" y="1351"/>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6" name="Line 34"/>
            <p:cNvSpPr>
              <a:spLocks noChangeShapeType="1"/>
            </p:cNvSpPr>
            <p:nvPr/>
          </p:nvSpPr>
          <p:spPr bwMode="auto">
            <a:xfrm>
              <a:off x="2664" y="1329"/>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07" name="Line 35"/>
            <p:cNvSpPr>
              <a:spLocks noChangeShapeType="1"/>
            </p:cNvSpPr>
            <p:nvPr/>
          </p:nvSpPr>
          <p:spPr bwMode="auto">
            <a:xfrm flipH="1">
              <a:off x="3119" y="1362"/>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7908" name="Freeform 36"/>
          <p:cNvSpPr>
            <a:spLocks/>
          </p:cNvSpPr>
          <p:nvPr/>
        </p:nvSpPr>
        <p:spPr bwMode="auto">
          <a:xfrm>
            <a:off x="4745038" y="1957388"/>
            <a:ext cx="300037" cy="530225"/>
          </a:xfrm>
          <a:custGeom>
            <a:avLst/>
            <a:gdLst>
              <a:gd name="T0" fmla="*/ 189 w 189"/>
              <a:gd name="T1" fmla="*/ 0 h 334"/>
              <a:gd name="T2" fmla="*/ 56 w 189"/>
              <a:gd name="T3" fmla="*/ 89 h 334"/>
              <a:gd name="T4" fmla="*/ 0 w 189"/>
              <a:gd name="T5" fmla="*/ 334 h 334"/>
            </a:gdLst>
            <a:ahLst/>
            <a:cxnLst>
              <a:cxn ang="0">
                <a:pos x="T0" y="T1"/>
              </a:cxn>
              <a:cxn ang="0">
                <a:pos x="T2" y="T3"/>
              </a:cxn>
              <a:cxn ang="0">
                <a:pos x="T4" y="T5"/>
              </a:cxn>
            </a:cxnLst>
            <a:rect l="0" t="0" r="r" b="b"/>
            <a:pathLst>
              <a:path w="189" h="334">
                <a:moveTo>
                  <a:pt x="189" y="0"/>
                </a:moveTo>
                <a:cubicBezTo>
                  <a:pt x="138" y="16"/>
                  <a:pt x="87" y="33"/>
                  <a:pt x="56" y="89"/>
                </a:cubicBezTo>
                <a:cubicBezTo>
                  <a:pt x="25" y="145"/>
                  <a:pt x="12" y="239"/>
                  <a:pt x="0" y="33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7909" name="Group 37"/>
          <p:cNvGrpSpPr>
            <a:grpSpLocks/>
          </p:cNvGrpSpPr>
          <p:nvPr/>
        </p:nvGrpSpPr>
        <p:grpSpPr bwMode="auto">
          <a:xfrm>
            <a:off x="6165850" y="1268413"/>
            <a:ext cx="2162175" cy="1897062"/>
            <a:chOff x="3884" y="799"/>
            <a:chExt cx="1362" cy="1195"/>
          </a:xfrm>
        </p:grpSpPr>
        <p:sp>
          <p:nvSpPr>
            <p:cNvPr id="207910" name="Oval 38"/>
            <p:cNvSpPr>
              <a:spLocks noChangeArrowheads="1"/>
            </p:cNvSpPr>
            <p:nvPr/>
          </p:nvSpPr>
          <p:spPr bwMode="auto">
            <a:xfrm>
              <a:off x="4591" y="79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911" name="Oval 39"/>
            <p:cNvSpPr>
              <a:spLocks noChangeArrowheads="1"/>
            </p:cNvSpPr>
            <p:nvPr/>
          </p:nvSpPr>
          <p:spPr bwMode="auto">
            <a:xfrm>
              <a:off x="4909" y="1128"/>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912" name="Oval 40"/>
            <p:cNvSpPr>
              <a:spLocks noChangeArrowheads="1"/>
            </p:cNvSpPr>
            <p:nvPr/>
          </p:nvSpPr>
          <p:spPr bwMode="auto">
            <a:xfrm>
              <a:off x="4249" y="1124"/>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913" name="Oval 41"/>
            <p:cNvSpPr>
              <a:spLocks noChangeArrowheads="1"/>
            </p:cNvSpPr>
            <p:nvPr/>
          </p:nvSpPr>
          <p:spPr bwMode="auto">
            <a:xfrm>
              <a:off x="5034"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914" name="Oval 42"/>
            <p:cNvSpPr>
              <a:spLocks noChangeArrowheads="1"/>
            </p:cNvSpPr>
            <p:nvPr/>
          </p:nvSpPr>
          <p:spPr bwMode="auto">
            <a:xfrm>
              <a:off x="4708"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915" name="Oval 43"/>
            <p:cNvSpPr>
              <a:spLocks noChangeArrowheads="1"/>
            </p:cNvSpPr>
            <p:nvPr/>
          </p:nvSpPr>
          <p:spPr bwMode="auto">
            <a:xfrm>
              <a:off x="4382"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916" name="Oval 44"/>
            <p:cNvSpPr>
              <a:spLocks noChangeArrowheads="1"/>
            </p:cNvSpPr>
            <p:nvPr/>
          </p:nvSpPr>
          <p:spPr bwMode="auto">
            <a:xfrm>
              <a:off x="4056" y="146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17" name="Oval 45"/>
            <p:cNvSpPr>
              <a:spLocks noChangeArrowheads="1"/>
            </p:cNvSpPr>
            <p:nvPr/>
          </p:nvSpPr>
          <p:spPr bwMode="auto">
            <a:xfrm>
              <a:off x="3884" y="1794"/>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18" name="Line 46"/>
            <p:cNvSpPr>
              <a:spLocks noChangeShapeType="1"/>
            </p:cNvSpPr>
            <p:nvPr/>
          </p:nvSpPr>
          <p:spPr bwMode="auto">
            <a:xfrm flipH="1">
              <a:off x="4449" y="970"/>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19" name="Line 47"/>
            <p:cNvSpPr>
              <a:spLocks noChangeShapeType="1"/>
            </p:cNvSpPr>
            <p:nvPr/>
          </p:nvSpPr>
          <p:spPr bwMode="auto">
            <a:xfrm flipH="1">
              <a:off x="4205" y="1314"/>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0" name="Line 48"/>
            <p:cNvSpPr>
              <a:spLocks noChangeShapeType="1"/>
            </p:cNvSpPr>
            <p:nvPr/>
          </p:nvSpPr>
          <p:spPr bwMode="auto">
            <a:xfrm flipH="1">
              <a:off x="4005" y="1647"/>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1" name="Line 49"/>
            <p:cNvSpPr>
              <a:spLocks noChangeShapeType="1"/>
            </p:cNvSpPr>
            <p:nvPr/>
          </p:nvSpPr>
          <p:spPr bwMode="auto">
            <a:xfrm>
              <a:off x="4771" y="959"/>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2" name="Line 50"/>
            <p:cNvSpPr>
              <a:spLocks noChangeShapeType="1"/>
            </p:cNvSpPr>
            <p:nvPr/>
          </p:nvSpPr>
          <p:spPr bwMode="auto">
            <a:xfrm>
              <a:off x="5049" y="1325"/>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3" name="Line 51"/>
            <p:cNvSpPr>
              <a:spLocks noChangeShapeType="1"/>
            </p:cNvSpPr>
            <p:nvPr/>
          </p:nvSpPr>
          <p:spPr bwMode="auto">
            <a:xfrm>
              <a:off x="4394" y="1303"/>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24" name="Line 52"/>
            <p:cNvSpPr>
              <a:spLocks noChangeShapeType="1"/>
            </p:cNvSpPr>
            <p:nvPr/>
          </p:nvSpPr>
          <p:spPr bwMode="auto">
            <a:xfrm flipH="1">
              <a:off x="4849" y="1336"/>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7925" name="Group 53"/>
          <p:cNvGrpSpPr>
            <a:grpSpLocks/>
          </p:cNvGrpSpPr>
          <p:nvPr/>
        </p:nvGrpSpPr>
        <p:grpSpPr bwMode="auto">
          <a:xfrm>
            <a:off x="887413" y="3208338"/>
            <a:ext cx="2162175" cy="1897062"/>
            <a:chOff x="357" y="2440"/>
            <a:chExt cx="1362" cy="1195"/>
          </a:xfrm>
        </p:grpSpPr>
        <p:sp>
          <p:nvSpPr>
            <p:cNvPr id="207926" name="Oval 54"/>
            <p:cNvSpPr>
              <a:spLocks noChangeArrowheads="1"/>
            </p:cNvSpPr>
            <p:nvPr/>
          </p:nvSpPr>
          <p:spPr bwMode="auto">
            <a:xfrm>
              <a:off x="1064" y="2440"/>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927" name="Oval 55"/>
            <p:cNvSpPr>
              <a:spLocks noChangeArrowheads="1"/>
            </p:cNvSpPr>
            <p:nvPr/>
          </p:nvSpPr>
          <p:spPr bwMode="auto">
            <a:xfrm>
              <a:off x="1382" y="2769"/>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928" name="Oval 56"/>
            <p:cNvSpPr>
              <a:spLocks noChangeArrowheads="1"/>
            </p:cNvSpPr>
            <p:nvPr/>
          </p:nvSpPr>
          <p:spPr bwMode="auto">
            <a:xfrm>
              <a:off x="722" y="276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929" name="Oval 57"/>
            <p:cNvSpPr>
              <a:spLocks noChangeArrowheads="1"/>
            </p:cNvSpPr>
            <p:nvPr/>
          </p:nvSpPr>
          <p:spPr bwMode="auto">
            <a:xfrm>
              <a:off x="1507"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930" name="Oval 58"/>
            <p:cNvSpPr>
              <a:spLocks noChangeArrowheads="1"/>
            </p:cNvSpPr>
            <p:nvPr/>
          </p:nvSpPr>
          <p:spPr bwMode="auto">
            <a:xfrm>
              <a:off x="1181"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931" name="Oval 59"/>
            <p:cNvSpPr>
              <a:spLocks noChangeArrowheads="1"/>
            </p:cNvSpPr>
            <p:nvPr/>
          </p:nvSpPr>
          <p:spPr bwMode="auto">
            <a:xfrm>
              <a:off x="855"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932" name="Oval 60"/>
            <p:cNvSpPr>
              <a:spLocks noChangeArrowheads="1"/>
            </p:cNvSpPr>
            <p:nvPr/>
          </p:nvSpPr>
          <p:spPr bwMode="auto">
            <a:xfrm>
              <a:off x="529" y="310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33" name="Oval 61"/>
            <p:cNvSpPr>
              <a:spLocks noChangeArrowheads="1"/>
            </p:cNvSpPr>
            <p:nvPr/>
          </p:nvSpPr>
          <p:spPr bwMode="auto">
            <a:xfrm>
              <a:off x="357" y="343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34" name="Line 62"/>
            <p:cNvSpPr>
              <a:spLocks noChangeShapeType="1"/>
            </p:cNvSpPr>
            <p:nvPr/>
          </p:nvSpPr>
          <p:spPr bwMode="auto">
            <a:xfrm flipH="1">
              <a:off x="922" y="2611"/>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5" name="Line 63"/>
            <p:cNvSpPr>
              <a:spLocks noChangeShapeType="1"/>
            </p:cNvSpPr>
            <p:nvPr/>
          </p:nvSpPr>
          <p:spPr bwMode="auto">
            <a:xfrm flipH="1">
              <a:off x="678" y="2955"/>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6" name="Line 64"/>
            <p:cNvSpPr>
              <a:spLocks noChangeShapeType="1"/>
            </p:cNvSpPr>
            <p:nvPr/>
          </p:nvSpPr>
          <p:spPr bwMode="auto">
            <a:xfrm flipH="1">
              <a:off x="478" y="3288"/>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7" name="Line 65"/>
            <p:cNvSpPr>
              <a:spLocks noChangeShapeType="1"/>
            </p:cNvSpPr>
            <p:nvPr/>
          </p:nvSpPr>
          <p:spPr bwMode="auto">
            <a:xfrm>
              <a:off x="1244" y="2600"/>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8" name="Line 66"/>
            <p:cNvSpPr>
              <a:spLocks noChangeShapeType="1"/>
            </p:cNvSpPr>
            <p:nvPr/>
          </p:nvSpPr>
          <p:spPr bwMode="auto">
            <a:xfrm>
              <a:off x="1522" y="2966"/>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39" name="Line 67"/>
            <p:cNvSpPr>
              <a:spLocks noChangeShapeType="1"/>
            </p:cNvSpPr>
            <p:nvPr/>
          </p:nvSpPr>
          <p:spPr bwMode="auto">
            <a:xfrm>
              <a:off x="867" y="2944"/>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40" name="Line 68"/>
            <p:cNvSpPr>
              <a:spLocks noChangeShapeType="1"/>
            </p:cNvSpPr>
            <p:nvPr/>
          </p:nvSpPr>
          <p:spPr bwMode="auto">
            <a:xfrm flipH="1">
              <a:off x="1322" y="2977"/>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7941" name="Freeform 69"/>
          <p:cNvSpPr>
            <a:spLocks/>
          </p:cNvSpPr>
          <p:nvPr/>
        </p:nvSpPr>
        <p:spPr bwMode="auto">
          <a:xfrm>
            <a:off x="2066925" y="3321050"/>
            <a:ext cx="476250" cy="511175"/>
          </a:xfrm>
          <a:custGeom>
            <a:avLst/>
            <a:gdLst>
              <a:gd name="T0" fmla="*/ 0 w 300"/>
              <a:gd name="T1" fmla="*/ 0 h 322"/>
              <a:gd name="T2" fmla="*/ 200 w 300"/>
              <a:gd name="T3" fmla="*/ 100 h 322"/>
              <a:gd name="T4" fmla="*/ 300 w 300"/>
              <a:gd name="T5" fmla="*/ 322 h 322"/>
            </a:gdLst>
            <a:ahLst/>
            <a:cxnLst>
              <a:cxn ang="0">
                <a:pos x="T0" y="T1"/>
              </a:cxn>
              <a:cxn ang="0">
                <a:pos x="T2" y="T3"/>
              </a:cxn>
              <a:cxn ang="0">
                <a:pos x="T4" y="T5"/>
              </a:cxn>
            </a:cxnLst>
            <a:rect l="0" t="0" r="r" b="b"/>
            <a:pathLst>
              <a:path w="300" h="322">
                <a:moveTo>
                  <a:pt x="0" y="0"/>
                </a:moveTo>
                <a:cubicBezTo>
                  <a:pt x="75" y="23"/>
                  <a:pt x="150" y="46"/>
                  <a:pt x="200" y="100"/>
                </a:cubicBezTo>
                <a:cubicBezTo>
                  <a:pt x="250" y="154"/>
                  <a:pt x="283" y="289"/>
                  <a:pt x="300" y="322"/>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07942" name="Group 70"/>
          <p:cNvGrpSpPr>
            <a:grpSpLocks/>
          </p:cNvGrpSpPr>
          <p:nvPr/>
        </p:nvGrpSpPr>
        <p:grpSpPr bwMode="auto">
          <a:xfrm>
            <a:off x="6259513" y="2998788"/>
            <a:ext cx="2162175" cy="1897062"/>
            <a:chOff x="1842" y="2436"/>
            <a:chExt cx="1362" cy="1195"/>
          </a:xfrm>
        </p:grpSpPr>
        <p:sp>
          <p:nvSpPr>
            <p:cNvPr id="207943" name="Oval 71"/>
            <p:cNvSpPr>
              <a:spLocks noChangeArrowheads="1"/>
            </p:cNvSpPr>
            <p:nvPr/>
          </p:nvSpPr>
          <p:spPr bwMode="auto">
            <a:xfrm>
              <a:off x="2549" y="2436"/>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7944" name="Oval 72"/>
            <p:cNvSpPr>
              <a:spLocks noChangeArrowheads="1"/>
            </p:cNvSpPr>
            <p:nvPr/>
          </p:nvSpPr>
          <p:spPr bwMode="auto">
            <a:xfrm>
              <a:off x="2867" y="2765"/>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7945" name="Oval 73"/>
            <p:cNvSpPr>
              <a:spLocks noChangeArrowheads="1"/>
            </p:cNvSpPr>
            <p:nvPr/>
          </p:nvSpPr>
          <p:spPr bwMode="auto">
            <a:xfrm>
              <a:off x="2207" y="276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7946" name="Oval 74"/>
            <p:cNvSpPr>
              <a:spLocks noChangeArrowheads="1"/>
            </p:cNvSpPr>
            <p:nvPr/>
          </p:nvSpPr>
          <p:spPr bwMode="auto">
            <a:xfrm>
              <a:off x="2992"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7947" name="Oval 75"/>
            <p:cNvSpPr>
              <a:spLocks noChangeArrowheads="1"/>
            </p:cNvSpPr>
            <p:nvPr/>
          </p:nvSpPr>
          <p:spPr bwMode="auto">
            <a:xfrm>
              <a:off x="2666"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7948" name="Oval 76"/>
            <p:cNvSpPr>
              <a:spLocks noChangeArrowheads="1"/>
            </p:cNvSpPr>
            <p:nvPr/>
          </p:nvSpPr>
          <p:spPr bwMode="auto">
            <a:xfrm>
              <a:off x="2340"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7949" name="Oval 77"/>
            <p:cNvSpPr>
              <a:spLocks noChangeArrowheads="1"/>
            </p:cNvSpPr>
            <p:nvPr/>
          </p:nvSpPr>
          <p:spPr bwMode="auto">
            <a:xfrm>
              <a:off x="2014" y="310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7950" name="Oval 78"/>
            <p:cNvSpPr>
              <a:spLocks noChangeArrowheads="1"/>
            </p:cNvSpPr>
            <p:nvPr/>
          </p:nvSpPr>
          <p:spPr bwMode="auto">
            <a:xfrm>
              <a:off x="1842" y="3431"/>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7951" name="Line 79"/>
            <p:cNvSpPr>
              <a:spLocks noChangeShapeType="1"/>
            </p:cNvSpPr>
            <p:nvPr/>
          </p:nvSpPr>
          <p:spPr bwMode="auto">
            <a:xfrm flipH="1">
              <a:off x="2407" y="2607"/>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2" name="Line 80"/>
            <p:cNvSpPr>
              <a:spLocks noChangeShapeType="1"/>
            </p:cNvSpPr>
            <p:nvPr/>
          </p:nvSpPr>
          <p:spPr bwMode="auto">
            <a:xfrm flipH="1">
              <a:off x="2163" y="2951"/>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3" name="Line 81"/>
            <p:cNvSpPr>
              <a:spLocks noChangeShapeType="1"/>
            </p:cNvSpPr>
            <p:nvPr/>
          </p:nvSpPr>
          <p:spPr bwMode="auto">
            <a:xfrm flipH="1">
              <a:off x="1963" y="3284"/>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4" name="Line 82"/>
            <p:cNvSpPr>
              <a:spLocks noChangeShapeType="1"/>
            </p:cNvSpPr>
            <p:nvPr/>
          </p:nvSpPr>
          <p:spPr bwMode="auto">
            <a:xfrm>
              <a:off x="2729" y="2596"/>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5" name="Line 83"/>
            <p:cNvSpPr>
              <a:spLocks noChangeShapeType="1"/>
            </p:cNvSpPr>
            <p:nvPr/>
          </p:nvSpPr>
          <p:spPr bwMode="auto">
            <a:xfrm>
              <a:off x="3007" y="2962"/>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6" name="Line 84"/>
            <p:cNvSpPr>
              <a:spLocks noChangeShapeType="1"/>
            </p:cNvSpPr>
            <p:nvPr/>
          </p:nvSpPr>
          <p:spPr bwMode="auto">
            <a:xfrm>
              <a:off x="2352" y="2940"/>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7957" name="Line 85"/>
            <p:cNvSpPr>
              <a:spLocks noChangeShapeType="1"/>
            </p:cNvSpPr>
            <p:nvPr/>
          </p:nvSpPr>
          <p:spPr bwMode="auto">
            <a:xfrm flipH="1">
              <a:off x="2807" y="2973"/>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aphicFrame>
        <p:nvGraphicFramePr>
          <p:cNvPr id="207958" name="Group 86"/>
          <p:cNvGraphicFramePr>
            <a:graphicFrameLocks noGrp="1"/>
          </p:cNvGraphicFramePr>
          <p:nvPr/>
        </p:nvGraphicFramePr>
        <p:xfrm>
          <a:off x="949325" y="5549900"/>
          <a:ext cx="6096000" cy="103632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498475">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1</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8</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49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38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13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90000"/>
                        <a:defRPr kumimoji="1" sz="2800">
                          <a:solidFill>
                            <a:schemeClr val="tx1"/>
                          </a:solidFill>
                          <a:latin typeface="Tahoma" panose="020B0604030504040204" pitchFamily="34" charset="0"/>
                          <a:ea typeface="宋体" panose="02010600030101010101" pitchFamily="2" charset="-122"/>
                        </a:defRPr>
                      </a:lvl1pPr>
                      <a:lvl2pPr>
                        <a:spcBef>
                          <a:spcPct val="20000"/>
                        </a:spcBef>
                        <a:buSzPct val="80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70000"/>
                        <a:defRPr kumimoji="1" sz="2000">
                          <a:solidFill>
                            <a:schemeClr val="tx1"/>
                          </a:solidFill>
                          <a:latin typeface="Tahoma" panose="020B0604030504040204" pitchFamily="34" charset="0"/>
                          <a:ea typeface="宋体" panose="02010600030101010101" pitchFamily="2" charset="-122"/>
                        </a:defRPr>
                      </a:lvl3pPr>
                      <a:lvl4pPr>
                        <a:spcBef>
                          <a:spcPct val="20000"/>
                        </a:spcBef>
                        <a:buSzPct val="70000"/>
                        <a:defRPr kumimoji="1">
                          <a:solidFill>
                            <a:schemeClr val="tx1"/>
                          </a:solidFill>
                          <a:latin typeface="Tahoma" panose="020B0604030504040204" pitchFamily="34" charset="0"/>
                          <a:ea typeface="宋体" panose="02010600030101010101" pitchFamily="2" charset="-122"/>
                        </a:defRPr>
                      </a:lvl4pPr>
                      <a:lvl5pPr>
                        <a:spcBef>
                          <a:spcPct val="20000"/>
                        </a:spcBef>
                        <a:buSzPct val="7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SzPct val="70000"/>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7996" name="Text Box 124"/>
          <p:cNvSpPr txBox="1">
            <a:spLocks noChangeArrowheads="1"/>
          </p:cNvSpPr>
          <p:nvPr/>
        </p:nvSpPr>
        <p:spPr bwMode="auto">
          <a:xfrm>
            <a:off x="3324225" y="6067425"/>
            <a:ext cx="603250"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50</a:t>
            </a:r>
          </a:p>
        </p:txBody>
      </p:sp>
      <p:sp>
        <p:nvSpPr>
          <p:cNvPr id="207997" name="Text Box 125"/>
          <p:cNvSpPr txBox="1">
            <a:spLocks noChangeArrowheads="1"/>
          </p:cNvSpPr>
          <p:nvPr/>
        </p:nvSpPr>
        <p:spPr bwMode="auto">
          <a:xfrm>
            <a:off x="6338888" y="6026150"/>
            <a:ext cx="581025"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97</a:t>
            </a:r>
          </a:p>
        </p:txBody>
      </p:sp>
      <p:sp>
        <p:nvSpPr>
          <p:cNvPr id="207998" name="Text Box 126"/>
          <p:cNvSpPr txBox="1">
            <a:spLocks noChangeArrowheads="1"/>
          </p:cNvSpPr>
          <p:nvPr/>
        </p:nvSpPr>
        <p:spPr bwMode="auto">
          <a:xfrm>
            <a:off x="2536825" y="6005513"/>
            <a:ext cx="644525"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13</a:t>
            </a:r>
          </a:p>
        </p:txBody>
      </p:sp>
      <p:sp>
        <p:nvSpPr>
          <p:cNvPr id="207999" name="Text Box 127"/>
          <p:cNvSpPr txBox="1">
            <a:spLocks noChangeArrowheads="1"/>
          </p:cNvSpPr>
          <p:nvPr/>
        </p:nvSpPr>
        <p:spPr bwMode="auto">
          <a:xfrm>
            <a:off x="4883150" y="6027738"/>
            <a:ext cx="582613"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65</a:t>
            </a:r>
          </a:p>
        </p:txBody>
      </p:sp>
      <p:sp>
        <p:nvSpPr>
          <p:cNvPr id="208000" name="Text Box 128"/>
          <p:cNvSpPr txBox="1">
            <a:spLocks noChangeArrowheads="1"/>
          </p:cNvSpPr>
          <p:nvPr/>
        </p:nvSpPr>
        <p:spPr bwMode="auto">
          <a:xfrm>
            <a:off x="1766888" y="6027738"/>
            <a:ext cx="603250"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38</a:t>
            </a:r>
          </a:p>
        </p:txBody>
      </p:sp>
      <p:sp>
        <p:nvSpPr>
          <p:cNvPr id="208001" name="Text Box 129"/>
          <p:cNvSpPr txBox="1">
            <a:spLocks noChangeArrowheads="1"/>
          </p:cNvSpPr>
          <p:nvPr/>
        </p:nvSpPr>
        <p:spPr bwMode="auto">
          <a:xfrm>
            <a:off x="955675" y="6048375"/>
            <a:ext cx="644525"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13</a:t>
            </a:r>
          </a:p>
        </p:txBody>
      </p:sp>
      <p:sp>
        <p:nvSpPr>
          <p:cNvPr id="208002" name="Text Box 130"/>
          <p:cNvSpPr txBox="1">
            <a:spLocks noChangeArrowheads="1"/>
          </p:cNvSpPr>
          <p:nvPr/>
        </p:nvSpPr>
        <p:spPr bwMode="auto">
          <a:xfrm>
            <a:off x="2557463" y="6007100"/>
            <a:ext cx="642937" cy="51911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27</a:t>
            </a:r>
          </a:p>
        </p:txBody>
      </p:sp>
      <p:sp>
        <p:nvSpPr>
          <p:cNvPr id="208003" name="Text Box 131"/>
          <p:cNvSpPr txBox="1">
            <a:spLocks noChangeArrowheads="1"/>
          </p:cNvSpPr>
          <p:nvPr/>
        </p:nvSpPr>
        <p:spPr bwMode="auto">
          <a:xfrm>
            <a:off x="5549900" y="6027738"/>
            <a:ext cx="622300" cy="519112"/>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a:t>49</a:t>
            </a:r>
          </a:p>
        </p:txBody>
      </p:sp>
      <p:grpSp>
        <p:nvGrpSpPr>
          <p:cNvPr id="208004" name="Group 132"/>
          <p:cNvGrpSpPr>
            <a:grpSpLocks/>
          </p:cNvGrpSpPr>
          <p:nvPr/>
        </p:nvGrpSpPr>
        <p:grpSpPr bwMode="auto">
          <a:xfrm>
            <a:off x="3213100" y="2987675"/>
            <a:ext cx="2162175" cy="1936750"/>
            <a:chOff x="2024" y="1882"/>
            <a:chExt cx="1362" cy="1220"/>
          </a:xfrm>
        </p:grpSpPr>
        <p:sp>
          <p:nvSpPr>
            <p:cNvPr id="208005" name="Oval 133"/>
            <p:cNvSpPr>
              <a:spLocks noChangeArrowheads="1"/>
            </p:cNvSpPr>
            <p:nvPr/>
          </p:nvSpPr>
          <p:spPr bwMode="auto">
            <a:xfrm>
              <a:off x="3072" y="2247"/>
              <a:ext cx="212" cy="200"/>
            </a:xfrm>
            <a:prstGeom prst="ellipse">
              <a:avLst/>
            </a:prstGeom>
            <a:noFill/>
            <a:ln w="9525">
              <a:solidFill>
                <a:srgbClr val="00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49</a:t>
              </a:r>
            </a:p>
          </p:txBody>
        </p:sp>
        <p:sp>
          <p:nvSpPr>
            <p:cNvPr id="208006" name="Oval 134"/>
            <p:cNvSpPr>
              <a:spLocks noChangeArrowheads="1"/>
            </p:cNvSpPr>
            <p:nvPr/>
          </p:nvSpPr>
          <p:spPr bwMode="auto">
            <a:xfrm>
              <a:off x="2722" y="188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13</a:t>
              </a:r>
            </a:p>
          </p:txBody>
        </p:sp>
        <p:sp>
          <p:nvSpPr>
            <p:cNvPr id="208007" name="Oval 135"/>
            <p:cNvSpPr>
              <a:spLocks noChangeArrowheads="1"/>
            </p:cNvSpPr>
            <p:nvPr/>
          </p:nvSpPr>
          <p:spPr bwMode="auto">
            <a:xfrm>
              <a:off x="2389" y="223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38</a:t>
              </a:r>
            </a:p>
          </p:txBody>
        </p:sp>
        <p:sp>
          <p:nvSpPr>
            <p:cNvPr id="208008" name="Oval 136"/>
            <p:cNvSpPr>
              <a:spLocks noChangeArrowheads="1"/>
            </p:cNvSpPr>
            <p:nvPr/>
          </p:nvSpPr>
          <p:spPr bwMode="auto">
            <a:xfrm>
              <a:off x="3174"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27</a:t>
              </a:r>
            </a:p>
          </p:txBody>
        </p:sp>
        <p:sp>
          <p:nvSpPr>
            <p:cNvPr id="208009" name="Oval 137"/>
            <p:cNvSpPr>
              <a:spLocks noChangeArrowheads="1"/>
            </p:cNvSpPr>
            <p:nvPr/>
          </p:nvSpPr>
          <p:spPr bwMode="auto">
            <a:xfrm>
              <a:off x="2848"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65</a:t>
              </a:r>
            </a:p>
          </p:txBody>
        </p:sp>
        <p:sp>
          <p:nvSpPr>
            <p:cNvPr id="208010" name="Oval 138"/>
            <p:cNvSpPr>
              <a:spLocks noChangeArrowheads="1"/>
            </p:cNvSpPr>
            <p:nvPr/>
          </p:nvSpPr>
          <p:spPr bwMode="auto">
            <a:xfrm>
              <a:off x="2522"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76</a:t>
              </a:r>
            </a:p>
          </p:txBody>
        </p:sp>
        <p:sp>
          <p:nvSpPr>
            <p:cNvPr id="208011" name="Oval 139"/>
            <p:cNvSpPr>
              <a:spLocks noChangeArrowheads="1"/>
            </p:cNvSpPr>
            <p:nvPr/>
          </p:nvSpPr>
          <p:spPr bwMode="auto">
            <a:xfrm>
              <a:off x="2196" y="257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50</a:t>
              </a:r>
            </a:p>
          </p:txBody>
        </p:sp>
        <p:sp>
          <p:nvSpPr>
            <p:cNvPr id="208012" name="Oval 140"/>
            <p:cNvSpPr>
              <a:spLocks noChangeArrowheads="1"/>
            </p:cNvSpPr>
            <p:nvPr/>
          </p:nvSpPr>
          <p:spPr bwMode="auto">
            <a:xfrm>
              <a:off x="2024" y="2902"/>
              <a:ext cx="212" cy="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2000"/>
                <a:t>97</a:t>
              </a:r>
            </a:p>
          </p:txBody>
        </p:sp>
        <p:sp>
          <p:nvSpPr>
            <p:cNvPr id="208013" name="Line 141"/>
            <p:cNvSpPr>
              <a:spLocks noChangeShapeType="1"/>
            </p:cNvSpPr>
            <p:nvPr/>
          </p:nvSpPr>
          <p:spPr bwMode="auto">
            <a:xfrm flipH="1">
              <a:off x="2589" y="2078"/>
              <a:ext cx="178"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4" name="Line 142"/>
            <p:cNvSpPr>
              <a:spLocks noChangeShapeType="1"/>
            </p:cNvSpPr>
            <p:nvPr/>
          </p:nvSpPr>
          <p:spPr bwMode="auto">
            <a:xfrm flipH="1">
              <a:off x="2345" y="24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5" name="Line 143"/>
            <p:cNvSpPr>
              <a:spLocks noChangeShapeType="1"/>
            </p:cNvSpPr>
            <p:nvPr/>
          </p:nvSpPr>
          <p:spPr bwMode="auto">
            <a:xfrm flipH="1">
              <a:off x="2145" y="2755"/>
              <a:ext cx="111"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6" name="Line 144"/>
            <p:cNvSpPr>
              <a:spLocks noChangeShapeType="1"/>
            </p:cNvSpPr>
            <p:nvPr/>
          </p:nvSpPr>
          <p:spPr bwMode="auto">
            <a:xfrm>
              <a:off x="2911" y="2067"/>
              <a:ext cx="212"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7" name="Line 145"/>
            <p:cNvSpPr>
              <a:spLocks noChangeShapeType="1"/>
            </p:cNvSpPr>
            <p:nvPr/>
          </p:nvSpPr>
          <p:spPr bwMode="auto">
            <a:xfrm>
              <a:off x="3189" y="2433"/>
              <a:ext cx="111"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8" name="Line 146"/>
            <p:cNvSpPr>
              <a:spLocks noChangeShapeType="1"/>
            </p:cNvSpPr>
            <p:nvPr/>
          </p:nvSpPr>
          <p:spPr bwMode="auto">
            <a:xfrm>
              <a:off x="2534" y="2411"/>
              <a:ext cx="89" cy="1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8019" name="Line 147"/>
            <p:cNvSpPr>
              <a:spLocks noChangeShapeType="1"/>
            </p:cNvSpPr>
            <p:nvPr/>
          </p:nvSpPr>
          <p:spPr bwMode="auto">
            <a:xfrm flipH="1">
              <a:off x="2989" y="2444"/>
              <a:ext cx="145"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8020" name="Freeform 148"/>
          <p:cNvSpPr>
            <a:spLocks/>
          </p:cNvSpPr>
          <p:nvPr/>
        </p:nvSpPr>
        <p:spPr bwMode="auto">
          <a:xfrm>
            <a:off x="5207000" y="3744913"/>
            <a:ext cx="244475" cy="530225"/>
          </a:xfrm>
          <a:custGeom>
            <a:avLst/>
            <a:gdLst>
              <a:gd name="T0" fmla="*/ 0 w 154"/>
              <a:gd name="T1" fmla="*/ 0 h 334"/>
              <a:gd name="T2" fmla="*/ 134 w 154"/>
              <a:gd name="T3" fmla="*/ 78 h 334"/>
              <a:gd name="T4" fmla="*/ 122 w 154"/>
              <a:gd name="T5" fmla="*/ 334 h 334"/>
            </a:gdLst>
            <a:ahLst/>
            <a:cxnLst>
              <a:cxn ang="0">
                <a:pos x="T0" y="T1"/>
              </a:cxn>
              <a:cxn ang="0">
                <a:pos x="T2" y="T3"/>
              </a:cxn>
              <a:cxn ang="0">
                <a:pos x="T4" y="T5"/>
              </a:cxn>
            </a:cxnLst>
            <a:rect l="0" t="0" r="r" b="b"/>
            <a:pathLst>
              <a:path w="154" h="334">
                <a:moveTo>
                  <a:pt x="0" y="0"/>
                </a:moveTo>
                <a:cubicBezTo>
                  <a:pt x="57" y="11"/>
                  <a:pt x="114" y="22"/>
                  <a:pt x="134" y="78"/>
                </a:cubicBezTo>
                <a:cubicBezTo>
                  <a:pt x="154" y="134"/>
                  <a:pt x="128" y="295"/>
                  <a:pt x="122" y="334"/>
                </a:cubicBez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1954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 calcmode="lin" valueType="num">
                                      <p:cBhvr additive="base">
                                        <p:cTn id="7" dur="500" fill="hold"/>
                                        <p:tgtEl>
                                          <p:spTgt spid="2078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07875"/>
                                        </p:tgtEl>
                                        <p:attrNameLst>
                                          <p:attrName>style.visibility</p:attrName>
                                        </p:attrNameLst>
                                      </p:cBhvr>
                                      <p:to>
                                        <p:strVal val="visible"/>
                                      </p:to>
                                    </p:set>
                                    <p:animEffect transition="in" filter="box(out)">
                                      <p:cBhvr>
                                        <p:cTn id="13" dur="500"/>
                                        <p:tgtEl>
                                          <p:spTgt spid="20787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7891"/>
                                        </p:tgtEl>
                                        <p:attrNameLst>
                                          <p:attrName>style.visibility</p:attrName>
                                        </p:attrNameLst>
                                      </p:cBhvr>
                                      <p:to>
                                        <p:strVal val="visible"/>
                                      </p:to>
                                    </p:set>
                                    <p:animEffect transition="in" filter="box(out)">
                                      <p:cBhvr>
                                        <p:cTn id="18" dur="500"/>
                                        <p:tgtEl>
                                          <p:spTgt spid="20789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07892"/>
                                        </p:tgtEl>
                                        <p:attrNameLst>
                                          <p:attrName>style.visibility</p:attrName>
                                        </p:attrNameLst>
                                      </p:cBhvr>
                                      <p:to>
                                        <p:strVal val="visible"/>
                                      </p:to>
                                    </p:set>
                                    <p:animEffect transition="in" filter="box(out)">
                                      <p:cBhvr>
                                        <p:cTn id="23" dur="500"/>
                                        <p:tgtEl>
                                          <p:spTgt spid="207892"/>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07908"/>
                                        </p:tgtEl>
                                        <p:attrNameLst>
                                          <p:attrName>style.visibility</p:attrName>
                                        </p:attrNameLst>
                                      </p:cBhvr>
                                      <p:to>
                                        <p:strVal val="visible"/>
                                      </p:to>
                                    </p:set>
                                    <p:animEffect transition="in" filter="box(out)">
                                      <p:cBhvr>
                                        <p:cTn id="28" dur="500"/>
                                        <p:tgtEl>
                                          <p:spTgt spid="207908"/>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207909"/>
                                        </p:tgtEl>
                                        <p:attrNameLst>
                                          <p:attrName>style.visibility</p:attrName>
                                        </p:attrNameLst>
                                      </p:cBhvr>
                                      <p:to>
                                        <p:strVal val="visible"/>
                                      </p:to>
                                    </p:set>
                                    <p:animEffect transition="in" filter="box(out)">
                                      <p:cBhvr>
                                        <p:cTn id="33" dur="500"/>
                                        <p:tgtEl>
                                          <p:spTgt spid="207909"/>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07925"/>
                                        </p:tgtEl>
                                        <p:attrNameLst>
                                          <p:attrName>style.visibility</p:attrName>
                                        </p:attrNameLst>
                                      </p:cBhvr>
                                      <p:to>
                                        <p:strVal val="visible"/>
                                      </p:to>
                                    </p:set>
                                    <p:animEffect transition="in" filter="box(out)">
                                      <p:cBhvr>
                                        <p:cTn id="38" dur="500"/>
                                        <p:tgtEl>
                                          <p:spTgt spid="207925"/>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07941"/>
                                        </p:tgtEl>
                                        <p:attrNameLst>
                                          <p:attrName>style.visibility</p:attrName>
                                        </p:attrNameLst>
                                      </p:cBhvr>
                                      <p:to>
                                        <p:strVal val="visible"/>
                                      </p:to>
                                    </p:set>
                                    <p:animEffect transition="in" filter="box(out)">
                                      <p:cBhvr>
                                        <p:cTn id="43" dur="500"/>
                                        <p:tgtEl>
                                          <p:spTgt spid="207941"/>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208004"/>
                                        </p:tgtEl>
                                        <p:attrNameLst>
                                          <p:attrName>style.visibility</p:attrName>
                                        </p:attrNameLst>
                                      </p:cBhvr>
                                      <p:to>
                                        <p:strVal val="visible"/>
                                      </p:to>
                                    </p:set>
                                    <p:anim calcmode="lin" valueType="num">
                                      <p:cBhvr additive="base">
                                        <p:cTn id="48" dur="500" fill="hold"/>
                                        <p:tgtEl>
                                          <p:spTgt spid="208004"/>
                                        </p:tgtEl>
                                        <p:attrNameLst>
                                          <p:attrName>ppt_x</p:attrName>
                                        </p:attrNameLst>
                                      </p:cBhvr>
                                      <p:tavLst>
                                        <p:tav tm="0">
                                          <p:val>
                                            <p:strVal val="0-#ppt_w/2"/>
                                          </p:val>
                                        </p:tav>
                                        <p:tav tm="100000">
                                          <p:val>
                                            <p:strVal val="#ppt_x"/>
                                          </p:val>
                                        </p:tav>
                                      </p:tavLst>
                                    </p:anim>
                                    <p:anim calcmode="lin" valueType="num">
                                      <p:cBhvr additive="base">
                                        <p:cTn id="49" dur="500" fill="hold"/>
                                        <p:tgtEl>
                                          <p:spTgt spid="208004"/>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208020"/>
                                        </p:tgtEl>
                                        <p:attrNameLst>
                                          <p:attrName>style.visibility</p:attrName>
                                        </p:attrNameLst>
                                      </p:cBhvr>
                                      <p:to>
                                        <p:strVal val="visible"/>
                                      </p:to>
                                    </p:set>
                                    <p:animEffect transition="in" filter="box(out)">
                                      <p:cBhvr>
                                        <p:cTn id="54" dur="500"/>
                                        <p:tgtEl>
                                          <p:spTgt spid="208020"/>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nodeType="clickEffect">
                                  <p:stCondLst>
                                    <p:cond delay="0"/>
                                  </p:stCondLst>
                                  <p:childTnLst>
                                    <p:set>
                                      <p:cBhvr>
                                        <p:cTn id="58" dur="1" fill="hold">
                                          <p:stCondLst>
                                            <p:cond delay="0"/>
                                          </p:stCondLst>
                                        </p:cTn>
                                        <p:tgtEl>
                                          <p:spTgt spid="207942"/>
                                        </p:tgtEl>
                                        <p:attrNameLst>
                                          <p:attrName>style.visibility</p:attrName>
                                        </p:attrNameLst>
                                      </p:cBhvr>
                                      <p:to>
                                        <p:strVal val="visible"/>
                                      </p:to>
                                    </p:set>
                                    <p:animEffect transition="in" filter="box(out)">
                                      <p:cBhvr>
                                        <p:cTn id="59" dur="500"/>
                                        <p:tgtEl>
                                          <p:spTgt spid="207942"/>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nodeType="clickEffect">
                                  <p:stCondLst>
                                    <p:cond delay="0"/>
                                  </p:stCondLst>
                                  <p:childTnLst>
                                    <p:set>
                                      <p:cBhvr>
                                        <p:cTn id="63" dur="1" fill="hold">
                                          <p:stCondLst>
                                            <p:cond delay="0"/>
                                          </p:stCondLst>
                                        </p:cTn>
                                        <p:tgtEl>
                                          <p:spTgt spid="207958"/>
                                        </p:tgtEl>
                                        <p:attrNameLst>
                                          <p:attrName>style.visibility</p:attrName>
                                        </p:attrNameLst>
                                      </p:cBhvr>
                                      <p:to>
                                        <p:strVal val="visible"/>
                                      </p:to>
                                    </p:set>
                                    <p:anim calcmode="lin" valueType="num">
                                      <p:cBhvr additive="base">
                                        <p:cTn id="64" dur="500" fill="hold"/>
                                        <p:tgtEl>
                                          <p:spTgt spid="207958"/>
                                        </p:tgtEl>
                                        <p:attrNameLst>
                                          <p:attrName>ppt_x</p:attrName>
                                        </p:attrNameLst>
                                      </p:cBhvr>
                                      <p:tavLst>
                                        <p:tav tm="0">
                                          <p:val>
                                            <p:strVal val="0-#ppt_w/2"/>
                                          </p:val>
                                        </p:tav>
                                        <p:tav tm="100000">
                                          <p:val>
                                            <p:strVal val="#ppt_x"/>
                                          </p:val>
                                        </p:tav>
                                      </p:tavLst>
                                    </p:anim>
                                    <p:anim calcmode="lin" valueType="num">
                                      <p:cBhvr additive="base">
                                        <p:cTn id="65" dur="500" fill="hold"/>
                                        <p:tgtEl>
                                          <p:spTgt spid="20795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07996"/>
                                        </p:tgtEl>
                                        <p:attrNameLst>
                                          <p:attrName>style.visibility</p:attrName>
                                        </p:attrNameLst>
                                      </p:cBhvr>
                                      <p:to>
                                        <p:strVal val="visible"/>
                                      </p:to>
                                    </p:set>
                                    <p:animEffect transition="in" filter="dissolve">
                                      <p:cBhvr>
                                        <p:cTn id="70" dur="500"/>
                                        <p:tgtEl>
                                          <p:spTgt spid="20799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07997"/>
                                        </p:tgtEl>
                                        <p:attrNameLst>
                                          <p:attrName>style.visibility</p:attrName>
                                        </p:attrNameLst>
                                      </p:cBhvr>
                                      <p:to>
                                        <p:strVal val="visible"/>
                                      </p:to>
                                    </p:set>
                                    <p:animEffect transition="in" filter="dissolve">
                                      <p:cBhvr>
                                        <p:cTn id="75" dur="500"/>
                                        <p:tgtEl>
                                          <p:spTgt spid="20799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07998"/>
                                        </p:tgtEl>
                                        <p:attrNameLst>
                                          <p:attrName>style.visibility</p:attrName>
                                        </p:attrNameLst>
                                      </p:cBhvr>
                                      <p:to>
                                        <p:strVal val="visible"/>
                                      </p:to>
                                    </p:set>
                                    <p:animEffect transition="in" filter="dissolve">
                                      <p:cBhvr>
                                        <p:cTn id="80" dur="500"/>
                                        <p:tgtEl>
                                          <p:spTgt spid="20799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207999"/>
                                        </p:tgtEl>
                                        <p:attrNameLst>
                                          <p:attrName>style.visibility</p:attrName>
                                        </p:attrNameLst>
                                      </p:cBhvr>
                                      <p:to>
                                        <p:strVal val="visible"/>
                                      </p:to>
                                    </p:set>
                                    <p:animEffect transition="in" filter="dissolve">
                                      <p:cBhvr>
                                        <p:cTn id="85" dur="500"/>
                                        <p:tgtEl>
                                          <p:spTgt spid="20799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208000"/>
                                        </p:tgtEl>
                                        <p:attrNameLst>
                                          <p:attrName>style.visibility</p:attrName>
                                        </p:attrNameLst>
                                      </p:cBhvr>
                                      <p:to>
                                        <p:strVal val="visible"/>
                                      </p:to>
                                    </p:set>
                                    <p:animEffect transition="in" filter="dissolve">
                                      <p:cBhvr>
                                        <p:cTn id="90" dur="500"/>
                                        <p:tgtEl>
                                          <p:spTgt spid="20800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08001"/>
                                        </p:tgtEl>
                                        <p:attrNameLst>
                                          <p:attrName>style.visibility</p:attrName>
                                        </p:attrNameLst>
                                      </p:cBhvr>
                                      <p:to>
                                        <p:strVal val="visible"/>
                                      </p:to>
                                    </p:set>
                                    <p:animEffect transition="in" filter="dissolve">
                                      <p:cBhvr>
                                        <p:cTn id="95" dur="500"/>
                                        <p:tgtEl>
                                          <p:spTgt spid="20800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08002"/>
                                        </p:tgtEl>
                                        <p:attrNameLst>
                                          <p:attrName>style.visibility</p:attrName>
                                        </p:attrNameLst>
                                      </p:cBhvr>
                                      <p:to>
                                        <p:strVal val="visible"/>
                                      </p:to>
                                    </p:set>
                                    <p:animEffect transition="in" filter="dissolve">
                                      <p:cBhvr>
                                        <p:cTn id="100" dur="500"/>
                                        <p:tgtEl>
                                          <p:spTgt spid="20800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208003"/>
                                        </p:tgtEl>
                                        <p:attrNameLst>
                                          <p:attrName>style.visibility</p:attrName>
                                        </p:attrNameLst>
                                      </p:cBhvr>
                                      <p:to>
                                        <p:strVal val="visible"/>
                                      </p:to>
                                    </p:set>
                                    <p:animEffect transition="in" filter="dissolve">
                                      <p:cBhvr>
                                        <p:cTn id="105" dur="500"/>
                                        <p:tgtEl>
                                          <p:spTgt spid="20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autoUpdateAnimBg="0"/>
      <p:bldP spid="207891" grpId="0" animBg="1"/>
      <p:bldP spid="207908" grpId="0" animBg="1"/>
      <p:bldP spid="207941" grpId="0" animBg="1"/>
      <p:bldP spid="207996" grpId="0" animBg="1" autoUpdateAnimBg="0"/>
      <p:bldP spid="207997" grpId="0" animBg="1" autoUpdateAnimBg="0"/>
      <p:bldP spid="207998" grpId="0" animBg="1" autoUpdateAnimBg="0"/>
      <p:bldP spid="207999" grpId="0" animBg="1" autoUpdateAnimBg="0"/>
      <p:bldP spid="208000" grpId="0" animBg="1" autoUpdateAnimBg="0"/>
      <p:bldP spid="208001" grpId="0" animBg="1" autoUpdateAnimBg="0"/>
      <p:bldP spid="208002" grpId="0" animBg="1" autoUpdateAnimBg="0"/>
      <p:bldP spid="208003" grpId="0" animBg="1" autoUpdateAnimBg="0"/>
      <p:bldP spid="2080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636588" y="360363"/>
            <a:ext cx="8501062" cy="60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3" eaLnBrk="0" hangingPunct="0"/>
            <a:r>
              <a:rPr lang="zh-CN" altLang="en-US" sz="3600"/>
              <a:t>算法描述</a:t>
            </a:r>
          </a:p>
        </p:txBody>
      </p:sp>
      <p:sp>
        <p:nvSpPr>
          <p:cNvPr id="208899" name="Rectangle 3"/>
          <p:cNvSpPr>
            <a:spLocks noChangeArrowheads="1"/>
          </p:cNvSpPr>
          <p:nvPr/>
        </p:nvSpPr>
        <p:spPr bwMode="auto">
          <a:xfrm>
            <a:off x="547688" y="1763713"/>
            <a:ext cx="8501062" cy="291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2" eaLnBrk="0" hangingPunct="0"/>
            <a:r>
              <a:rPr lang="zh-CN" altLang="en-US" sz="3600"/>
              <a:t>算法评价</a:t>
            </a:r>
          </a:p>
          <a:p>
            <a:pPr lvl="3" eaLnBrk="0" hangingPunct="0"/>
            <a:r>
              <a:rPr lang="zh-CN" altLang="en-US" sz="3600"/>
              <a:t>时间复杂度：最坏情况下</a:t>
            </a:r>
            <a:r>
              <a:rPr lang="en-US" altLang="zh-CN" sz="3600"/>
              <a:t>T(n)=O(nlogn)</a:t>
            </a:r>
          </a:p>
          <a:p>
            <a:pPr lvl="3" eaLnBrk="0" hangingPunct="0"/>
            <a:r>
              <a:rPr lang="zh-CN" altLang="zh-CN" sz="3600"/>
              <a:t>空间复杂度：</a:t>
            </a:r>
            <a:r>
              <a:rPr lang="en-US" altLang="zh-CN" sz="3600"/>
              <a:t>S(n)=O(1)</a:t>
            </a:r>
          </a:p>
        </p:txBody>
      </p:sp>
      <p:graphicFrame>
        <p:nvGraphicFramePr>
          <p:cNvPr id="208900" name="Object 4">
            <a:hlinkClick r:id="" action="ppaction://ole?verb=0"/>
          </p:cNvPr>
          <p:cNvGraphicFramePr>
            <a:graphicFrameLocks noChangeAspect="1"/>
          </p:cNvGraphicFramePr>
          <p:nvPr/>
        </p:nvGraphicFramePr>
        <p:xfrm>
          <a:off x="5100638" y="569913"/>
          <a:ext cx="669925" cy="541337"/>
        </p:xfrm>
        <a:graphic>
          <a:graphicData uri="http://schemas.openxmlformats.org/presentationml/2006/ole">
            <mc:AlternateContent xmlns:mc="http://schemas.openxmlformats.org/markup-compatibility/2006">
              <mc:Choice xmlns:v="urn:schemas-microsoft-com:vml" Requires="v">
                <p:oleObj spid="_x0000_s13354" name="包" r:id="rId4" imgW="518040" imgH="419040" progId="Package">
                  <p:embed/>
                </p:oleObj>
              </mc:Choice>
              <mc:Fallback>
                <p:oleObj name="包" r:id="rId4" imgW="518040" imgH="419040"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638" y="569913"/>
                        <a:ext cx="669925"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01" name="Object 5">
            <a:hlinkClick r:id="" action="ppaction://ole?verb=0"/>
          </p:cNvPr>
          <p:cNvGraphicFramePr>
            <a:graphicFrameLocks noChangeAspect="1"/>
          </p:cNvGraphicFramePr>
          <p:nvPr/>
        </p:nvGraphicFramePr>
        <p:xfrm>
          <a:off x="6267450" y="542925"/>
          <a:ext cx="730250" cy="592138"/>
        </p:xfrm>
        <a:graphic>
          <a:graphicData uri="http://schemas.openxmlformats.org/presentationml/2006/ole">
            <mc:AlternateContent xmlns:mc="http://schemas.openxmlformats.org/markup-compatibility/2006">
              <mc:Choice xmlns:v="urn:schemas-microsoft-com:vml" Requires="v">
                <p:oleObj spid="_x0000_s13355" name="包" r:id="rId6" imgW="518040" imgH="419040" progId="Package">
                  <p:embed/>
                </p:oleObj>
              </mc:Choice>
              <mc:Fallback>
                <p:oleObj name="包" r:id="rId6" imgW="518040" imgH="419040" progId="Packag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7450" y="542925"/>
                        <a:ext cx="73025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6449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8">
                                            <p:txEl>
                                              <p:pRg st="0" end="0"/>
                                            </p:txEl>
                                          </p:spTgt>
                                        </p:tgtEl>
                                        <p:attrNameLst>
                                          <p:attrName>style.visibility</p:attrName>
                                        </p:attrNameLst>
                                      </p:cBhvr>
                                      <p:to>
                                        <p:strVal val="visible"/>
                                      </p:to>
                                    </p:set>
                                    <p:anim calcmode="lin" valueType="num">
                                      <p:cBhvr additive="base">
                                        <p:cTn id="7" dur="500" fill="hold"/>
                                        <p:tgtEl>
                                          <p:spTgt spid="208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8900"/>
                                        </p:tgtEl>
                                        <p:attrNameLst>
                                          <p:attrName>style.visibility</p:attrName>
                                        </p:attrNameLst>
                                      </p:cBhvr>
                                      <p:to>
                                        <p:strVal val="visible"/>
                                      </p:to>
                                    </p:set>
                                    <p:anim calcmode="lin" valueType="num">
                                      <p:cBhvr additive="base">
                                        <p:cTn id="13" dur="500" fill="hold"/>
                                        <p:tgtEl>
                                          <p:spTgt spid="208900"/>
                                        </p:tgtEl>
                                        <p:attrNameLst>
                                          <p:attrName>ppt_x</p:attrName>
                                        </p:attrNameLst>
                                      </p:cBhvr>
                                      <p:tavLst>
                                        <p:tav tm="0">
                                          <p:val>
                                            <p:strVal val="0-#ppt_w/2"/>
                                          </p:val>
                                        </p:tav>
                                        <p:tav tm="100000">
                                          <p:val>
                                            <p:strVal val="#ppt_x"/>
                                          </p:val>
                                        </p:tav>
                                      </p:tavLst>
                                    </p:anim>
                                    <p:anim calcmode="lin" valueType="num">
                                      <p:cBhvr additive="base">
                                        <p:cTn id="14" dur="500" fill="hold"/>
                                        <p:tgtEl>
                                          <p:spTgt spid="2089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8901"/>
                                        </p:tgtEl>
                                        <p:attrNameLst>
                                          <p:attrName>style.visibility</p:attrName>
                                        </p:attrNameLst>
                                      </p:cBhvr>
                                      <p:to>
                                        <p:strVal val="visible"/>
                                      </p:to>
                                    </p:set>
                                    <p:anim calcmode="lin" valueType="num">
                                      <p:cBhvr additive="base">
                                        <p:cTn id="19" dur="500" fill="hold"/>
                                        <p:tgtEl>
                                          <p:spTgt spid="208901"/>
                                        </p:tgtEl>
                                        <p:attrNameLst>
                                          <p:attrName>ppt_x</p:attrName>
                                        </p:attrNameLst>
                                      </p:cBhvr>
                                      <p:tavLst>
                                        <p:tav tm="0">
                                          <p:val>
                                            <p:strVal val="0-#ppt_w/2"/>
                                          </p:val>
                                        </p:tav>
                                        <p:tav tm="100000">
                                          <p:val>
                                            <p:strVal val="#ppt_x"/>
                                          </p:val>
                                        </p:tav>
                                      </p:tavLst>
                                    </p:anim>
                                    <p:anim calcmode="lin" valueType="num">
                                      <p:cBhvr additive="base">
                                        <p:cTn id="20" dur="500" fill="hold"/>
                                        <p:tgtEl>
                                          <p:spTgt spid="2089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8899">
                                            <p:txEl>
                                              <p:pRg st="0" end="0"/>
                                            </p:txEl>
                                          </p:spTgt>
                                        </p:tgtEl>
                                        <p:attrNameLst>
                                          <p:attrName>style.visibility</p:attrName>
                                        </p:attrNameLst>
                                      </p:cBhvr>
                                      <p:to>
                                        <p:strVal val="visible"/>
                                      </p:to>
                                    </p:set>
                                    <p:anim calcmode="lin" valueType="num">
                                      <p:cBhvr additive="base">
                                        <p:cTn id="25" dur="500" fill="hold"/>
                                        <p:tgtEl>
                                          <p:spTgt spid="20889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88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8899">
                                            <p:txEl>
                                              <p:pRg st="1" end="1"/>
                                            </p:txEl>
                                          </p:spTgt>
                                        </p:tgtEl>
                                        <p:attrNameLst>
                                          <p:attrName>style.visibility</p:attrName>
                                        </p:attrNameLst>
                                      </p:cBhvr>
                                      <p:to>
                                        <p:strVal val="visible"/>
                                      </p:to>
                                    </p:set>
                                    <p:anim calcmode="lin" valueType="num">
                                      <p:cBhvr additive="base">
                                        <p:cTn id="31" dur="500" fill="hold"/>
                                        <p:tgtEl>
                                          <p:spTgt spid="208899">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88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8899">
                                            <p:txEl>
                                              <p:pRg st="2" end="2"/>
                                            </p:txEl>
                                          </p:spTgt>
                                        </p:tgtEl>
                                        <p:attrNameLst>
                                          <p:attrName>style.visibility</p:attrName>
                                        </p:attrNameLst>
                                      </p:cBhvr>
                                      <p:to>
                                        <p:strVal val="visible"/>
                                      </p:to>
                                    </p:set>
                                    <p:anim calcmode="lin" valueType="num">
                                      <p:cBhvr additive="base">
                                        <p:cTn id="37" dur="500" fill="hold"/>
                                        <p:tgtEl>
                                          <p:spTgt spid="208899">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88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P spid="208899" grpId="0" build="p" bldLvl="4"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dirty="0" smtClean="0">
                <a:latin typeface="微软雅黑" panose="020B0503020204020204" pitchFamily="34" charset="-122"/>
                <a:ea typeface="微软雅黑" panose="020B0503020204020204" pitchFamily="34" charset="-122"/>
              </a:rPr>
              <a:t>优先队列</a:t>
            </a:r>
          </a:p>
        </p:txBody>
      </p:sp>
      <p:sp>
        <p:nvSpPr>
          <p:cNvPr id="48131" name="Rectangle 3"/>
          <p:cNvSpPr>
            <a:spLocks noGrp="1" noChangeArrowheads="1"/>
          </p:cNvSpPr>
          <p:nvPr>
            <p:ph type="body" idx="4294967295"/>
          </p:nvPr>
        </p:nvSpPr>
        <p:spPr>
          <a:xfrm>
            <a:off x="469900" y="1196975"/>
            <a:ext cx="8423275" cy="4957763"/>
          </a:xfrm>
        </p:spPr>
        <p:txBody>
          <a:bodyPr/>
          <a:lstStyle/>
          <a:p>
            <a:endParaRPr lang="en-US" altLang="zh-CN" sz="2400" smtClean="0"/>
          </a:p>
          <a:p>
            <a:r>
              <a:rPr lang="zh-CN" altLang="en-US" sz="2400" smtClean="0"/>
              <a:t>类似于堆的特性</a:t>
            </a:r>
            <a:endParaRPr lang="en-US" altLang="zh-CN" sz="2400" smtClean="0"/>
          </a:p>
          <a:p>
            <a:endParaRPr lang="en-US" altLang="zh-CN" sz="2400" smtClean="0"/>
          </a:p>
          <a:p>
            <a:r>
              <a:rPr lang="en-US" altLang="zh-CN" sz="2400" smtClean="0"/>
              <a:t>#include &lt;queue&gt;</a:t>
            </a:r>
          </a:p>
          <a:p>
            <a:r>
              <a:rPr lang="en-US" altLang="zh-CN" sz="2400" smtClean="0"/>
              <a:t>using namespace std;</a:t>
            </a:r>
          </a:p>
          <a:p>
            <a:endParaRPr lang="en-US" altLang="zh-CN" sz="2400" smtClean="0"/>
          </a:p>
          <a:p>
            <a:r>
              <a:rPr lang="en-US" altLang="zh-CN" sz="2400" smtClean="0"/>
              <a:t>priority_queue &lt;int&gt; q;</a:t>
            </a:r>
          </a:p>
          <a:p>
            <a:endParaRPr lang="en-US" altLang="zh-CN" sz="2400" smtClean="0"/>
          </a:p>
          <a:p>
            <a:r>
              <a:rPr lang="en-US" altLang="zh-CN" sz="2400" smtClean="0"/>
              <a:t>q.top();  	//</a:t>
            </a:r>
            <a:r>
              <a:rPr lang="zh-CN" altLang="en-US" sz="2400" smtClean="0"/>
              <a:t>取队首元素，默认是队列中的最大值</a:t>
            </a:r>
            <a:endParaRPr lang="en-US" altLang="zh-CN" sz="2400" smtClean="0"/>
          </a:p>
          <a:p>
            <a:r>
              <a:rPr lang="zh-CN" altLang="en-US" sz="2400" smtClean="0"/>
              <a:t>其余参考</a:t>
            </a:r>
            <a:r>
              <a:rPr lang="en-US" altLang="zh-CN" sz="2400" smtClean="0"/>
              <a:t>queue</a:t>
            </a:r>
          </a:p>
        </p:txBody>
      </p:sp>
    </p:spTree>
    <p:extLst>
      <p:ext uri="{BB962C8B-B14F-4D97-AF65-F5344CB8AC3E}">
        <p14:creationId xmlns:p14="http://schemas.microsoft.com/office/powerpoint/2010/main" val="2465546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r>
              <a:rPr lang="en-US" altLang="zh-CN" sz="1800" dirty="0" smtClean="0">
                <a:latin typeface="Times New Roman" panose="02020603050405020304" pitchFamily="18" charset="0"/>
                <a:cs typeface="Times New Roman" panose="02020603050405020304" pitchFamily="18" charset="0"/>
              </a:rPr>
              <a:t>public static Integer[] </a:t>
            </a:r>
            <a:r>
              <a:rPr lang="en-US" altLang="zh-CN" sz="1800" dirty="0" err="1" smtClean="0">
                <a:latin typeface="Times New Roman" panose="02020603050405020304" pitchFamily="18" charset="0"/>
                <a:cs typeface="Times New Roman" panose="02020603050405020304" pitchFamily="18" charset="0"/>
              </a:rPr>
              <a:t>getMaxInSlideWindow</a:t>
            </a:r>
            <a:r>
              <a:rPr lang="en-US" altLang="zh-CN" sz="1800" dirty="0" smtClean="0">
                <a:latin typeface="Times New Roman" panose="02020603050405020304" pitchFamily="18" charset="0"/>
                <a:cs typeface="Times New Roman" panose="02020603050405020304" pitchFamily="18" charset="0"/>
              </a:rPr>
              <a:t>(Integer[] A, Integer w) {  </a:t>
            </a:r>
          </a:p>
          <a:p>
            <a:r>
              <a:rPr lang="en-US" altLang="zh-CN" sz="1800" dirty="0" smtClean="0">
                <a:latin typeface="Times New Roman" panose="02020603050405020304" pitchFamily="18" charset="0"/>
                <a:cs typeface="Times New Roman" panose="02020603050405020304" pitchFamily="18" charset="0"/>
              </a:rPr>
              <a:t>   if (A == null || w &lt;= 0 || </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 w &lt; 0) return null;   // invalid input  </a:t>
            </a:r>
          </a:p>
          <a:p>
            <a:r>
              <a:rPr lang="en-US" altLang="zh-CN" sz="1800" dirty="0" smtClean="0">
                <a:latin typeface="Times New Roman" panose="02020603050405020304" pitchFamily="18" charset="0"/>
                <a:cs typeface="Times New Roman" panose="02020603050405020304" pitchFamily="18" charset="0"/>
              </a:rPr>
              <a:t>   Integer[] B = new Integer[</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 w + 1];    </a:t>
            </a:r>
          </a:p>
          <a:p>
            <a:r>
              <a:rPr lang="en-US" altLang="zh-CN" sz="1800" dirty="0" smtClean="0">
                <a:latin typeface="Times New Roman" panose="02020603050405020304" pitchFamily="18" charset="0"/>
                <a:cs typeface="Times New Roman" panose="02020603050405020304" pitchFamily="18" charset="0"/>
              </a:rPr>
              <a:t>    // auxiliary queue that is sorted in descending order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LinkedList</a:t>
            </a:r>
            <a:r>
              <a:rPr lang="en-US" altLang="zh-CN" sz="1800" dirty="0" smtClean="0">
                <a:latin typeface="Times New Roman" panose="02020603050405020304" pitchFamily="18" charset="0"/>
                <a:cs typeface="Times New Roman" panose="02020603050405020304" pitchFamily="18" charset="0"/>
              </a:rPr>
              <a:t>&lt;Integer&gt; q = new </a:t>
            </a:r>
            <a:r>
              <a:rPr lang="en-US" altLang="zh-CN" sz="1800" dirty="0" err="1" smtClean="0">
                <a:latin typeface="Times New Roman" panose="02020603050405020304" pitchFamily="18" charset="0"/>
                <a:cs typeface="Times New Roman" panose="02020603050405020304" pitchFamily="18" charset="0"/>
              </a:rPr>
              <a:t>LinkedList</a:t>
            </a:r>
            <a:r>
              <a:rPr lang="en-US" altLang="zh-CN" sz="1800" dirty="0" smtClean="0">
                <a:latin typeface="Times New Roman" panose="02020603050405020304" pitchFamily="18" charset="0"/>
                <a:cs typeface="Times New Roman" panose="02020603050405020304" pitchFamily="18" charset="0"/>
              </a:rPr>
              <a:t>&lt;Integer&gt;();    </a:t>
            </a:r>
          </a:p>
          <a:p>
            <a:r>
              <a:rPr lang="en-US" altLang="zh-CN" sz="1800" dirty="0" smtClean="0">
                <a:latin typeface="Times New Roman" panose="02020603050405020304" pitchFamily="18" charset="0"/>
                <a:cs typeface="Times New Roman" panose="02020603050405020304" pitchFamily="18" charset="0"/>
              </a:rPr>
              <a:t>    for (</a:t>
            </a:r>
            <a:r>
              <a:rPr lang="en-US" altLang="zh-CN" sz="1800" dirty="0" err="1" smtClean="0">
                <a:latin typeface="Times New Roman" panose="02020603050405020304" pitchFamily="18" charset="0"/>
                <a:cs typeface="Times New Roman" panose="02020603050405020304" pitchFamily="18" charset="0"/>
              </a:rPr>
              <a:t>int</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0;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&lt; </a:t>
            </a:r>
            <a:r>
              <a:rPr lang="en-US" altLang="zh-CN" sz="1800" dirty="0" err="1" smtClean="0">
                <a:latin typeface="Times New Roman" panose="02020603050405020304" pitchFamily="18" charset="0"/>
                <a:cs typeface="Times New Roman" panose="02020603050405020304" pitchFamily="18" charset="0"/>
              </a:rPr>
              <a:t>A.length</a:t>
            </a:r>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int</a:t>
            </a:r>
            <a:r>
              <a:rPr lang="en-US" altLang="zh-CN" sz="1800" dirty="0" smtClean="0">
                <a:latin typeface="Times New Roman" panose="02020603050405020304" pitchFamily="18" charset="0"/>
                <a:cs typeface="Times New Roman" panose="02020603050405020304" pitchFamily="18" charset="0"/>
              </a:rPr>
              <a:t> data = A[</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a:t>
            </a:r>
            <a:r>
              <a:rPr lang="en-US" altLang="zh-CN" sz="1800" dirty="0" err="1" smtClean="0">
                <a:latin typeface="Times New Roman" panose="02020603050405020304" pitchFamily="18" charset="0"/>
                <a:cs typeface="Times New Roman" panose="02020603050405020304" pitchFamily="18" charset="0"/>
              </a:rPr>
              <a:t>enqueue</a:t>
            </a:r>
            <a:r>
              <a:rPr lang="en-US" altLang="zh-CN" sz="1800" dirty="0" smtClean="0">
                <a:latin typeface="Times New Roman" panose="02020603050405020304" pitchFamily="18" charset="0"/>
                <a:cs typeface="Times New Roman" panose="02020603050405020304" pitchFamily="18" charset="0"/>
              </a:rPr>
              <a:t>. Remove those smaller values  </a:t>
            </a:r>
          </a:p>
          <a:p>
            <a:r>
              <a:rPr lang="en-US" altLang="zh-CN" sz="1800" dirty="0" smtClean="0">
                <a:latin typeface="Times New Roman" panose="02020603050405020304" pitchFamily="18" charset="0"/>
                <a:cs typeface="Times New Roman" panose="02020603050405020304" pitchFamily="18" charset="0"/>
              </a:rPr>
              <a:t>        while (!</a:t>
            </a:r>
            <a:r>
              <a:rPr lang="en-US" altLang="zh-CN" sz="1800" dirty="0" err="1" smtClean="0">
                <a:latin typeface="Times New Roman" panose="02020603050405020304" pitchFamily="18" charset="0"/>
                <a:cs typeface="Times New Roman" panose="02020603050405020304" pitchFamily="18" charset="0"/>
              </a:rPr>
              <a:t>q.isEmpty</a:t>
            </a:r>
            <a:r>
              <a:rPr lang="en-US" altLang="zh-CN" sz="1800" dirty="0" smtClean="0">
                <a:latin typeface="Times New Roman" panose="02020603050405020304" pitchFamily="18" charset="0"/>
                <a:cs typeface="Times New Roman" panose="02020603050405020304" pitchFamily="18" charset="0"/>
              </a:rPr>
              <a:t>() &amp;&amp; </a:t>
            </a:r>
            <a:r>
              <a:rPr lang="en-US" altLang="zh-CN" sz="1800" dirty="0" err="1" smtClean="0">
                <a:latin typeface="Times New Roman" panose="02020603050405020304" pitchFamily="18" charset="0"/>
                <a:cs typeface="Times New Roman" panose="02020603050405020304" pitchFamily="18" charset="0"/>
              </a:rPr>
              <a:t>q.getLast</a:t>
            </a:r>
            <a:r>
              <a:rPr lang="en-US" altLang="zh-CN" sz="1800" dirty="0" smtClean="0">
                <a:latin typeface="Times New Roman" panose="02020603050405020304" pitchFamily="18" charset="0"/>
                <a:cs typeface="Times New Roman" panose="02020603050405020304" pitchFamily="18" charset="0"/>
              </a:rPr>
              <a:t>() &lt; data)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q.removeLast</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q.add</a:t>
            </a:r>
            <a:r>
              <a:rPr lang="en-US" altLang="zh-CN" sz="1800" dirty="0" smtClean="0">
                <a:latin typeface="Times New Roman" panose="02020603050405020304" pitchFamily="18" charset="0"/>
                <a:cs typeface="Times New Roman" panose="02020603050405020304" pitchFamily="18" charset="0"/>
              </a:rPr>
              <a:t>(data);    </a:t>
            </a:r>
          </a:p>
          <a:p>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        if (</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&lt; w - 1) continue;     </a:t>
            </a:r>
          </a:p>
          <a:p>
            <a:r>
              <a:rPr lang="en-US" altLang="zh-CN" sz="1800" dirty="0" smtClean="0">
                <a:latin typeface="Times New Roman" panose="02020603050405020304" pitchFamily="18" charset="0"/>
                <a:cs typeface="Times New Roman" panose="02020603050405020304" pitchFamily="18" charset="0"/>
              </a:rPr>
              <a:t>        B[</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a:t>
            </a:r>
            <a:r>
              <a:rPr lang="en-US" altLang="zh-CN" sz="1800" dirty="0" err="1" smtClean="0">
                <a:latin typeface="Times New Roman" panose="02020603050405020304" pitchFamily="18" charset="0"/>
                <a:cs typeface="Times New Roman" panose="02020603050405020304" pitchFamily="18" charset="0"/>
              </a:rPr>
              <a:t>q.get</a:t>
            </a:r>
            <a:r>
              <a:rPr lang="en-US" altLang="zh-CN" sz="1800" dirty="0" smtClean="0">
                <a:latin typeface="Times New Roman" panose="02020603050405020304" pitchFamily="18" charset="0"/>
                <a:cs typeface="Times New Roman" panose="02020603050405020304" pitchFamily="18" charset="0"/>
              </a:rPr>
              <a:t>(0);   // </a:t>
            </a:r>
            <a:r>
              <a:rPr lang="en-US" altLang="zh-CN" sz="1800" dirty="0" err="1" smtClean="0">
                <a:latin typeface="Times New Roman" panose="02020603050405020304" pitchFamily="18" charset="0"/>
                <a:cs typeface="Times New Roman" panose="02020603050405020304" pitchFamily="18" charset="0"/>
              </a:rPr>
              <a:t>dequeue</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if (A[</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B[</a:t>
            </a:r>
            <a:r>
              <a:rPr lang="en-US" altLang="zh-CN" sz="1800" dirty="0" err="1" smtClean="0">
                <a:latin typeface="Times New Roman" panose="02020603050405020304" pitchFamily="18" charset="0"/>
                <a:cs typeface="Times New Roman" panose="02020603050405020304" pitchFamily="18" charset="0"/>
              </a:rPr>
              <a:t>i</a:t>
            </a:r>
            <a:r>
              <a:rPr lang="en-US" altLang="zh-CN" sz="1800" dirty="0" smtClean="0">
                <a:latin typeface="Times New Roman" panose="02020603050405020304" pitchFamily="18" charset="0"/>
                <a:cs typeface="Times New Roman" panose="02020603050405020304" pitchFamily="18" charset="0"/>
              </a:rPr>
              <a:t> - w + 1]) {  </a:t>
            </a:r>
          </a:p>
          <a:p>
            <a:r>
              <a:rPr lang="en-US" altLang="zh-CN" sz="1800" dirty="0" smtClean="0">
                <a:latin typeface="Times New Roman" panose="02020603050405020304" pitchFamily="18" charset="0"/>
                <a:cs typeface="Times New Roman" panose="02020603050405020304" pitchFamily="18" charset="0"/>
              </a:rPr>
              <a:t>            </a:t>
            </a:r>
            <a:r>
              <a:rPr lang="en-US" altLang="zh-CN" sz="1800" dirty="0" err="1" smtClean="0">
                <a:latin typeface="Times New Roman" panose="02020603050405020304" pitchFamily="18" charset="0"/>
                <a:cs typeface="Times New Roman" panose="02020603050405020304" pitchFamily="18" charset="0"/>
              </a:rPr>
              <a:t>q.removeFirst</a:t>
            </a:r>
            <a:r>
              <a:rPr lang="en-US" altLang="zh-CN" sz="1800" dirty="0" smtClean="0">
                <a:latin typeface="Times New Roman" panose="02020603050405020304" pitchFamily="18" charset="0"/>
                <a:cs typeface="Times New Roman" panose="02020603050405020304" pitchFamily="18" charset="0"/>
              </a:rPr>
              <a:t>();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    </a:t>
            </a:r>
          </a:p>
          <a:p>
            <a:r>
              <a:rPr lang="en-US" altLang="zh-CN" sz="1800" dirty="0" smtClean="0">
                <a:latin typeface="Times New Roman" panose="02020603050405020304" pitchFamily="18" charset="0"/>
                <a:cs typeface="Times New Roman" panose="02020603050405020304" pitchFamily="18" charset="0"/>
              </a:rPr>
              <a:t>    return 0;  </a:t>
            </a:r>
          </a:p>
          <a:p>
            <a:r>
              <a:rPr lang="en-US" altLang="zh-CN" sz="1800" dirty="0" smtClean="0">
                <a:latin typeface="Times New Roman" panose="02020603050405020304" pitchFamily="18" charset="0"/>
                <a:cs typeface="Times New Roman" panose="02020603050405020304" pitchFamily="18" charset="0"/>
              </a:rPr>
              <a:t>}  </a:t>
            </a:r>
          </a:p>
          <a:p>
            <a:endParaRPr lang="zh-CN" altLang="en-US" sz="1800" dirty="0"/>
          </a:p>
        </p:txBody>
      </p:sp>
    </p:spTree>
    <p:extLst>
      <p:ext uri="{BB962C8B-B14F-4D97-AF65-F5344CB8AC3E}">
        <p14:creationId xmlns:p14="http://schemas.microsoft.com/office/powerpoint/2010/main" val="249347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idx="4294967295"/>
          </p:nvPr>
        </p:nvSpPr>
        <p:spPr>
          <a:xfrm>
            <a:off x="857250" y="142875"/>
            <a:ext cx="6767513" cy="1143000"/>
          </a:xfrm>
        </p:spPr>
        <p:txBody>
          <a:bodyPr/>
          <a:lstStyle/>
          <a:p>
            <a:r>
              <a:rPr lang="zh-CN" altLang="en-US" b="0" smtClean="0"/>
              <a:t>树结构</a:t>
            </a:r>
            <a:endParaRPr lang="en-US" altLang="zh-CN" smtClean="0"/>
          </a:p>
        </p:txBody>
      </p:sp>
      <p:sp>
        <p:nvSpPr>
          <p:cNvPr id="8195" name="Rectangle 4"/>
          <p:cNvSpPr>
            <a:spLocks noGrp="1" noChangeArrowheads="1"/>
          </p:cNvSpPr>
          <p:nvPr>
            <p:ph type="body" sz="half" idx="4294967295"/>
          </p:nvPr>
        </p:nvSpPr>
        <p:spPr>
          <a:xfrm>
            <a:off x="471488" y="1414463"/>
            <a:ext cx="8493125" cy="4741862"/>
          </a:xfrm>
        </p:spPr>
        <p:txBody>
          <a:bodyPr/>
          <a:lstStyle/>
          <a:p>
            <a:pPr>
              <a:buFontTx/>
              <a:buNone/>
            </a:pPr>
            <a:endParaRPr lang="en-US" altLang="zh-CN" sz="2800" smtClean="0"/>
          </a:p>
          <a:p>
            <a:r>
              <a:rPr lang="zh-CN" altLang="en-US" sz="2800" smtClean="0"/>
              <a:t>树是一种重要的非线性数据结构，直观地看，它是数据元素（在树中称为结点）按分支关系组织起来的结构，很象自然界中的树那样。</a:t>
            </a:r>
            <a:endParaRPr lang="en-US" altLang="zh-CN" sz="2800" smtClean="0"/>
          </a:p>
        </p:txBody>
      </p:sp>
    </p:spTree>
    <p:extLst>
      <p:ext uri="{BB962C8B-B14F-4D97-AF65-F5344CB8AC3E}">
        <p14:creationId xmlns:p14="http://schemas.microsoft.com/office/powerpoint/2010/main" val="360116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4"/>
          <p:cNvSpPr>
            <a:spLocks noChangeArrowheads="1"/>
          </p:cNvSpPr>
          <p:nvPr/>
        </p:nvSpPr>
        <p:spPr bwMode="auto">
          <a:xfrm>
            <a:off x="539750" y="908050"/>
            <a:ext cx="83534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重要的事实：当代计算机</a:t>
            </a:r>
            <a:r>
              <a:rPr lang="en-US" altLang="zh-CN" sz="2400">
                <a:latin typeface="微软雅黑" panose="020B0503020204020204" pitchFamily="34" charset="-122"/>
                <a:ea typeface="微软雅黑" panose="020B0503020204020204" pitchFamily="34" charset="-122"/>
              </a:rPr>
              <a:t>1s</a:t>
            </a:r>
            <a:r>
              <a:rPr lang="zh-CN" altLang="en-US" sz="2400">
                <a:latin typeface="微软雅黑" panose="020B0503020204020204" pitchFamily="34" charset="-122"/>
                <a:ea typeface="微软雅黑" panose="020B0503020204020204" pitchFamily="34" charset="-122"/>
              </a:rPr>
              <a:t>内可做</a:t>
            </a:r>
            <a:r>
              <a:rPr lang="en-US" altLang="zh-CN" sz="2400">
                <a:latin typeface="微软雅黑" panose="020B0503020204020204" pitchFamily="34" charset="-122"/>
                <a:ea typeface="微软雅黑" panose="020B0503020204020204" pitchFamily="34" charset="-122"/>
              </a:rPr>
              <a:t>10^7</a:t>
            </a:r>
            <a:r>
              <a:rPr lang="zh-CN" altLang="en-US" sz="2400">
                <a:latin typeface="微软雅黑" panose="020B0503020204020204" pitchFamily="34" charset="-122"/>
                <a:ea typeface="微软雅黑" panose="020B0503020204020204" pitchFamily="34" charset="-122"/>
              </a:rPr>
              <a:t>左右次计算</a:t>
            </a:r>
          </a:p>
          <a:p>
            <a:pPr lvl="1" eaLnBrk="1" hangingPunct="1">
              <a:buFont typeface="Wingdings" panose="05000000000000000000" pitchFamily="2" charset="2"/>
              <a:buChar char="Ø"/>
            </a:pPr>
            <a:r>
              <a:rPr lang="zh-CN" altLang="en-US" sz="2000">
                <a:solidFill>
                  <a:schemeClr val="accent1"/>
                </a:solidFill>
                <a:latin typeface="微软雅黑" panose="020B0503020204020204" pitchFamily="34" charset="-122"/>
                <a:ea typeface="微软雅黑" panose="020B0503020204020204" pitchFamily="34" charset="-122"/>
              </a:rPr>
              <a:t>配置好的机器可到</a:t>
            </a:r>
            <a:r>
              <a:rPr lang="en-US" altLang="zh-CN" sz="2000">
                <a:solidFill>
                  <a:schemeClr val="accent1"/>
                </a:solidFill>
                <a:latin typeface="微软雅黑" panose="020B0503020204020204" pitchFamily="34" charset="-122"/>
                <a:ea typeface="微软雅黑" panose="020B0503020204020204" pitchFamily="34" charset="-122"/>
              </a:rPr>
              <a:t>k*10^7~10^8</a:t>
            </a:r>
          </a:p>
          <a:p>
            <a:pPr lvl="1" eaLnBrk="1" hangingPunct="1"/>
            <a:endParaRPr lang="en-US" altLang="zh-CN" sz="2000">
              <a:solidFill>
                <a:schemeClr val="accent1"/>
              </a:solidFill>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在这个限制下时间复杂度一定的算法存在能处理的规模上限</a:t>
            </a:r>
          </a:p>
          <a:p>
            <a:pPr lvl="1" eaLnBrk="1" hangingPunct="1">
              <a:buFont typeface="Wingdings" panose="05000000000000000000" pitchFamily="2" charset="2"/>
              <a:buChar char="Ø"/>
            </a:pPr>
            <a:r>
              <a:rPr lang="zh-CN" altLang="en-US" sz="2000">
                <a:solidFill>
                  <a:schemeClr val="accent1"/>
                </a:solidFill>
                <a:latin typeface="微软雅黑" panose="020B0503020204020204" pitchFamily="34" charset="-122"/>
                <a:ea typeface="微软雅黑" panose="020B0503020204020204" pitchFamily="34" charset="-122"/>
              </a:rPr>
              <a:t>复杂度		数量级		最大规模</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O(logN)		&gt;&gt;10^20	</a:t>
            </a:r>
            <a:r>
              <a:rPr lang="zh-CN" altLang="en-US" sz="2000">
                <a:solidFill>
                  <a:schemeClr val="accent1"/>
                </a:solidFill>
                <a:latin typeface="微软雅黑" panose="020B0503020204020204" pitchFamily="34" charset="-122"/>
                <a:ea typeface="微软雅黑" panose="020B0503020204020204" pitchFamily="34" charset="-122"/>
              </a:rPr>
              <a:t>很大</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O(N^1/2)	10^12		10^14</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		10^6		10^7</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O(NlogN)	10^5		10^6		</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O(N^2)		1000		2500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O(N^3)		100		500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O(N^4)		50		50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O(2^N)		20		20</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O(3^N)		14		15</a:t>
            </a:r>
          </a:p>
          <a:p>
            <a:pPr lvl="1" eaLnBrk="1" hangingPunct="1">
              <a:buFont typeface="Wingdings" panose="05000000000000000000" pitchFamily="2" charset="2"/>
              <a:buChar char="Ø"/>
            </a:pPr>
            <a:r>
              <a:rPr lang="en-US" altLang="zh-CN" sz="2000">
                <a:solidFill>
                  <a:schemeClr val="accent1"/>
                </a:solidFill>
                <a:latin typeface="微软雅黑" panose="020B0503020204020204" pitchFamily="34" charset="-122"/>
                <a:ea typeface="微软雅黑" panose="020B0503020204020204" pitchFamily="34" charset="-122"/>
              </a:rPr>
              <a:t>O(N!)		9		10	</a:t>
            </a:r>
          </a:p>
        </p:txBody>
      </p:sp>
    </p:spTree>
    <p:extLst>
      <p:ext uri="{BB962C8B-B14F-4D97-AF65-F5344CB8AC3E}">
        <p14:creationId xmlns:p14="http://schemas.microsoft.com/office/powerpoint/2010/main" val="681544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idx="4294967295"/>
          </p:nvPr>
        </p:nvSpPr>
        <p:spPr>
          <a:xfrm>
            <a:off x="857250" y="142875"/>
            <a:ext cx="6767513" cy="1143000"/>
          </a:xfrm>
        </p:spPr>
        <p:txBody>
          <a:bodyPr/>
          <a:lstStyle/>
          <a:p>
            <a:r>
              <a:rPr lang="zh-CN" altLang="en-US" b="0" smtClean="0"/>
              <a:t>树结构</a:t>
            </a:r>
            <a:endParaRPr lang="en-US" altLang="zh-CN" smtClean="0"/>
          </a:p>
        </p:txBody>
      </p:sp>
      <p:sp>
        <p:nvSpPr>
          <p:cNvPr id="9219" name="Rectangle 4"/>
          <p:cNvSpPr>
            <a:spLocks noGrp="1" noChangeArrowheads="1"/>
          </p:cNvSpPr>
          <p:nvPr>
            <p:ph type="body" sz="half" idx="4294967295"/>
          </p:nvPr>
        </p:nvSpPr>
        <p:spPr>
          <a:xfrm>
            <a:off x="471488" y="1414463"/>
            <a:ext cx="8493125" cy="4741862"/>
          </a:xfrm>
        </p:spPr>
        <p:txBody>
          <a:bodyPr/>
          <a:lstStyle/>
          <a:p>
            <a:pPr>
              <a:buFontTx/>
              <a:buNone/>
            </a:pPr>
            <a:endParaRPr lang="en-US" altLang="zh-CN" sz="2800" smtClean="0"/>
          </a:p>
          <a:p>
            <a:endParaRPr lang="en-US" altLang="zh-CN" sz="2800"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205038"/>
            <a:ext cx="48387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427519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idx="4294967295"/>
          </p:nvPr>
        </p:nvSpPr>
        <p:spPr>
          <a:xfrm>
            <a:off x="857250" y="142875"/>
            <a:ext cx="6767513" cy="1143000"/>
          </a:xfrm>
        </p:spPr>
        <p:txBody>
          <a:bodyPr/>
          <a:lstStyle/>
          <a:p>
            <a:r>
              <a:rPr lang="zh-CN" altLang="en-US" b="0" smtClean="0"/>
              <a:t>树结构</a:t>
            </a:r>
            <a:endParaRPr lang="en-US" altLang="zh-CN" smtClean="0"/>
          </a:p>
        </p:txBody>
      </p:sp>
      <p:sp>
        <p:nvSpPr>
          <p:cNvPr id="10243" name="Rectangle 4"/>
          <p:cNvSpPr>
            <a:spLocks noGrp="1" noChangeArrowheads="1"/>
          </p:cNvSpPr>
          <p:nvPr>
            <p:ph type="body" sz="half" idx="4294967295"/>
          </p:nvPr>
        </p:nvSpPr>
        <p:spPr>
          <a:xfrm>
            <a:off x="395288" y="1412875"/>
            <a:ext cx="8493125" cy="4741863"/>
          </a:xfrm>
        </p:spPr>
        <p:txBody>
          <a:bodyPr/>
          <a:lstStyle/>
          <a:p>
            <a:pPr>
              <a:buFontTx/>
              <a:buNone/>
            </a:pPr>
            <a:endParaRPr lang="en-US" altLang="zh-CN" sz="2800" smtClean="0"/>
          </a:p>
          <a:p>
            <a:endParaRPr lang="en-US" altLang="zh-CN" sz="2800" smtClean="0"/>
          </a:p>
        </p:txBody>
      </p:sp>
      <p:sp>
        <p:nvSpPr>
          <p:cNvPr id="10244" name="TextBox 4"/>
          <p:cNvSpPr txBox="1">
            <a:spLocks noChangeArrowheads="1"/>
          </p:cNvSpPr>
          <p:nvPr/>
        </p:nvSpPr>
        <p:spPr bwMode="auto">
          <a:xfrm>
            <a:off x="539750" y="1557338"/>
            <a:ext cx="244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1800">
                <a:latin typeface="Arial" panose="020B0604020202020204" pitchFamily="34" charset="0"/>
                <a:ea typeface="宋体" panose="02010600030101010101" pitchFamily="2" charset="-122"/>
              </a:rPr>
              <a:t>以下属于树结构的有：</a:t>
            </a:r>
          </a:p>
        </p:txBody>
      </p:sp>
      <p:sp>
        <p:nvSpPr>
          <p:cNvPr id="10245" name="TextBox 5"/>
          <p:cNvSpPr txBox="1">
            <a:spLocks noChangeArrowheads="1"/>
          </p:cNvSpPr>
          <p:nvPr/>
        </p:nvSpPr>
        <p:spPr bwMode="auto">
          <a:xfrm>
            <a:off x="539750" y="206057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A</a:t>
            </a:r>
            <a:r>
              <a:rPr lang="zh-CN" altLang="en-US" sz="1800">
                <a:latin typeface="Arial" panose="020B0604020202020204" pitchFamily="34" charset="0"/>
                <a:ea typeface="宋体" panose="02010600030101010101" pitchFamily="2" charset="-122"/>
              </a:rPr>
              <a:t>：</a:t>
            </a: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60575"/>
            <a:ext cx="9715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47" name="TextBox 7"/>
          <p:cNvSpPr txBox="1">
            <a:spLocks noChangeArrowheads="1"/>
          </p:cNvSpPr>
          <p:nvPr/>
        </p:nvSpPr>
        <p:spPr bwMode="auto">
          <a:xfrm>
            <a:off x="2700338" y="2060575"/>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B</a:t>
            </a:r>
            <a:r>
              <a:rPr lang="zh-CN" altLang="en-US" sz="1800">
                <a:latin typeface="Arial" panose="020B0604020202020204" pitchFamily="34" charset="0"/>
                <a:ea typeface="宋体" panose="02010600030101010101" pitchFamily="2" charset="-122"/>
              </a:rPr>
              <a:t>：</a:t>
            </a:r>
          </a:p>
        </p:txBody>
      </p:sp>
      <p:pic>
        <p:nvPicPr>
          <p:cNvPr id="102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133600"/>
            <a:ext cx="13525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49" name="TextBox 10"/>
          <p:cNvSpPr txBox="1">
            <a:spLocks noChangeArrowheads="1"/>
          </p:cNvSpPr>
          <p:nvPr/>
        </p:nvSpPr>
        <p:spPr bwMode="auto">
          <a:xfrm>
            <a:off x="5580063" y="2060575"/>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C</a:t>
            </a:r>
            <a:r>
              <a:rPr lang="zh-CN" altLang="en-US" sz="1800">
                <a:latin typeface="Arial" panose="020B0604020202020204" pitchFamily="34" charset="0"/>
                <a:ea typeface="宋体" panose="02010600030101010101" pitchFamily="2" charset="-122"/>
              </a:rPr>
              <a:t>：</a:t>
            </a:r>
          </a:p>
        </p:txBody>
      </p:sp>
      <p:pic>
        <p:nvPicPr>
          <p:cNvPr id="102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1557338"/>
            <a:ext cx="21621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51" name="TextBox 12"/>
          <p:cNvSpPr txBox="1">
            <a:spLocks noChangeArrowheads="1"/>
          </p:cNvSpPr>
          <p:nvPr/>
        </p:nvSpPr>
        <p:spPr bwMode="auto">
          <a:xfrm>
            <a:off x="611188" y="3860800"/>
            <a:ext cx="865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D</a:t>
            </a:r>
            <a:r>
              <a:rPr lang="zh-CN" altLang="en-US" sz="1800">
                <a:latin typeface="Arial" panose="020B0604020202020204" pitchFamily="34" charset="0"/>
                <a:ea typeface="宋体" panose="02010600030101010101" pitchFamily="2" charset="-122"/>
              </a:rPr>
              <a:t>：</a:t>
            </a:r>
          </a:p>
        </p:txBody>
      </p:sp>
      <p:pic>
        <p:nvPicPr>
          <p:cNvPr id="1025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357563"/>
            <a:ext cx="27146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10253" name="TextBox 14"/>
          <p:cNvSpPr txBox="1">
            <a:spLocks noChangeArrowheads="1"/>
          </p:cNvSpPr>
          <p:nvPr/>
        </p:nvSpPr>
        <p:spPr bwMode="auto">
          <a:xfrm>
            <a:off x="3995738" y="3860800"/>
            <a:ext cx="151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1800">
                <a:latin typeface="Arial" panose="020B0604020202020204" pitchFamily="34" charset="0"/>
                <a:ea typeface="宋体" panose="02010600030101010101" pitchFamily="2" charset="-122"/>
              </a:rPr>
              <a:t>E</a:t>
            </a:r>
            <a:r>
              <a:rPr lang="zh-CN" altLang="en-US" sz="1800">
                <a:latin typeface="Arial"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pic>
        <p:nvPicPr>
          <p:cNvPr id="1025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213100"/>
            <a:ext cx="416242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23043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idx="4294967295"/>
          </p:nvPr>
        </p:nvSpPr>
        <p:spPr>
          <a:xfrm>
            <a:off x="857250" y="142875"/>
            <a:ext cx="6767513" cy="1143000"/>
          </a:xfrm>
        </p:spPr>
        <p:txBody>
          <a:bodyPr/>
          <a:lstStyle/>
          <a:p>
            <a:r>
              <a:rPr lang="zh-CN" altLang="en-US" smtClean="0"/>
              <a:t>二叉树</a:t>
            </a:r>
            <a:endParaRPr lang="en-US" altLang="zh-CN" smtClean="0"/>
          </a:p>
        </p:txBody>
      </p:sp>
      <p:sp>
        <p:nvSpPr>
          <p:cNvPr id="11267" name="Rectangle 4"/>
          <p:cNvSpPr>
            <a:spLocks noGrp="1" noChangeArrowheads="1"/>
          </p:cNvSpPr>
          <p:nvPr>
            <p:ph type="body" sz="half" idx="4294967295"/>
          </p:nvPr>
        </p:nvSpPr>
        <p:spPr>
          <a:xfrm>
            <a:off x="471488" y="1414463"/>
            <a:ext cx="8493125" cy="4741862"/>
          </a:xfrm>
        </p:spPr>
        <p:txBody>
          <a:bodyPr/>
          <a:lstStyle/>
          <a:p>
            <a:pPr>
              <a:buFontTx/>
              <a:buNone/>
            </a:pPr>
            <a:endParaRPr lang="en-US" altLang="zh-CN" sz="2800" smtClean="0"/>
          </a:p>
          <a:p>
            <a:r>
              <a:rPr lang="zh-CN" altLang="en-US" sz="2800" smtClean="0"/>
              <a:t>二叉树是最简单的树结构。</a:t>
            </a:r>
            <a:endParaRPr lang="en-US" altLang="zh-CN" sz="2800" smtClean="0"/>
          </a:p>
          <a:p>
            <a:endParaRPr lang="en-US" altLang="zh-CN" sz="2800" smtClean="0"/>
          </a:p>
          <a:p>
            <a:r>
              <a:rPr lang="zh-CN" altLang="en-US" sz="2800" smtClean="0"/>
              <a:t>顾名思义， 二叉树是每个节点最多有两个子树的树结构， 或者说每个节点最多有三个相邻节点。</a:t>
            </a:r>
            <a:endParaRPr lang="en-US" altLang="zh-CN" sz="2800" smtClean="0"/>
          </a:p>
        </p:txBody>
      </p:sp>
    </p:spTree>
    <p:extLst>
      <p:ext uri="{BB962C8B-B14F-4D97-AF65-F5344CB8AC3E}">
        <p14:creationId xmlns:p14="http://schemas.microsoft.com/office/powerpoint/2010/main" val="245040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idx="4294967295"/>
          </p:nvPr>
        </p:nvSpPr>
        <p:spPr>
          <a:xfrm>
            <a:off x="857250" y="142875"/>
            <a:ext cx="6767513" cy="1143000"/>
          </a:xfrm>
        </p:spPr>
        <p:txBody>
          <a:bodyPr/>
          <a:lstStyle/>
          <a:p>
            <a:r>
              <a:rPr lang="zh-CN" altLang="en-US" smtClean="0"/>
              <a:t>二叉树</a:t>
            </a:r>
            <a:endParaRPr lang="en-US" altLang="zh-CN" smtClean="0"/>
          </a:p>
        </p:txBody>
      </p:sp>
      <p:sp>
        <p:nvSpPr>
          <p:cNvPr id="20483" name="Rectangle 4"/>
          <p:cNvSpPr>
            <a:spLocks noGrp="1" noChangeArrowheads="1"/>
          </p:cNvSpPr>
          <p:nvPr>
            <p:ph type="body" sz="half" idx="4294967295"/>
          </p:nvPr>
        </p:nvSpPr>
        <p:spPr>
          <a:xfrm>
            <a:off x="471488" y="1414463"/>
            <a:ext cx="8493125" cy="4741862"/>
          </a:xfrm>
        </p:spPr>
        <p:txBody>
          <a:bodyPr/>
          <a:lstStyle/>
          <a:p>
            <a:r>
              <a:rPr lang="zh-CN" altLang="en-US" sz="2800" smtClean="0"/>
              <a:t>二叉树结构图：</a:t>
            </a:r>
            <a:endParaRPr lang="en-US" altLang="zh-CN" sz="2800" smtClean="0"/>
          </a:p>
        </p:txBody>
      </p:sp>
      <p:pic>
        <p:nvPicPr>
          <p:cNvPr id="122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133600"/>
            <a:ext cx="30099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extLst>
      <p:ext uri="{BB962C8B-B14F-4D97-AF65-F5344CB8AC3E}">
        <p14:creationId xmlns:p14="http://schemas.microsoft.com/office/powerpoint/2010/main" val="45038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mtClean="0">
                <a:latin typeface="楷体" panose="02010609060101010101" pitchFamily="49" charset="-122"/>
                <a:ea typeface="楷体" panose="02010609060101010101" pitchFamily="49" charset="-122"/>
              </a:rPr>
              <a:t>二叉树链表实现</a:t>
            </a:r>
          </a:p>
        </p:txBody>
      </p:sp>
      <p:sp>
        <p:nvSpPr>
          <p:cNvPr id="5" name="TextBox 4"/>
          <p:cNvSpPr txBox="1">
            <a:spLocks noChangeArrowheads="1"/>
          </p:cNvSpPr>
          <p:nvPr/>
        </p:nvSpPr>
        <p:spPr bwMode="auto">
          <a:xfrm>
            <a:off x="611188" y="1125538"/>
            <a:ext cx="74295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nn-NO" altLang="zh-CN" sz="4400">
                <a:latin typeface="Arial" panose="020B0604020202020204" pitchFamily="34" charset="0"/>
                <a:ea typeface="宋体" panose="02010600030101010101" pitchFamily="2" charset="-122"/>
              </a:rPr>
              <a:t>struct Node {</a:t>
            </a:r>
          </a:p>
          <a:p>
            <a:pPr eaLnBrk="1" hangingPunct="1">
              <a:spcBef>
                <a:spcPct val="0"/>
              </a:spcBef>
              <a:buFontTx/>
              <a:buNone/>
            </a:pPr>
            <a:r>
              <a:rPr lang="nn-NO" altLang="zh-CN" sz="4400">
                <a:latin typeface="Arial" panose="020B0604020202020204" pitchFamily="34" charset="0"/>
                <a:ea typeface="宋体" panose="02010600030101010101" pitchFamily="2" charset="-122"/>
              </a:rPr>
              <a:t>    Node * left, * right;</a:t>
            </a:r>
          </a:p>
          <a:p>
            <a:pPr eaLnBrk="1" hangingPunct="1">
              <a:spcBef>
                <a:spcPct val="0"/>
              </a:spcBef>
              <a:buFontTx/>
              <a:buNone/>
            </a:pPr>
            <a:r>
              <a:rPr lang="nn-NO" altLang="zh-CN" sz="4400">
                <a:latin typeface="Arial" panose="020B0604020202020204" pitchFamily="34" charset="0"/>
                <a:ea typeface="宋体" panose="02010600030101010101" pitchFamily="2" charset="-122"/>
              </a:rPr>
              <a:t>    int val;</a:t>
            </a:r>
          </a:p>
          <a:p>
            <a:pPr eaLnBrk="1" hangingPunct="1">
              <a:spcBef>
                <a:spcPct val="0"/>
              </a:spcBef>
              <a:buFontTx/>
              <a:buNone/>
            </a:pPr>
            <a:r>
              <a:rPr lang="nn-NO" altLang="zh-CN" sz="4400">
                <a:latin typeface="Arial" panose="020B0604020202020204" pitchFamily="34" charset="0"/>
                <a:ea typeface="宋体" panose="02010600030101010101" pitchFamily="2" charset="-122"/>
              </a:rPr>
              <a:t>}*root;</a:t>
            </a:r>
            <a:endParaRPr lang="nn-NO" altLang="zh-CN" sz="2800">
              <a:latin typeface="Arial" panose="020B0604020202020204" pitchFamily="34" charset="0"/>
              <a:ea typeface="宋体" panose="02010600030101010101" pitchFamily="2" charset="-122"/>
            </a:endParaRPr>
          </a:p>
          <a:p>
            <a:pPr eaLnBrk="1" hangingPunct="1">
              <a:spcBef>
                <a:spcPct val="0"/>
              </a:spcBef>
              <a:buFontTx/>
              <a:buNone/>
            </a:pPr>
            <a:endParaRPr lang="nn-NO" altLang="zh-CN" sz="2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0116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p:txBody>
          <a:bodyPr/>
          <a:lstStyle/>
          <a:p>
            <a:pPr eaLnBrk="1" hangingPunct="1"/>
            <a:r>
              <a:rPr lang="zh-CN" altLang="en-US" smtClean="0">
                <a:latin typeface="楷体" panose="02010609060101010101" pitchFamily="49" charset="-122"/>
                <a:ea typeface="楷体" panose="02010609060101010101" pitchFamily="49" charset="-122"/>
              </a:rPr>
              <a:t>二叉树数组实现</a:t>
            </a:r>
          </a:p>
        </p:txBody>
      </p:sp>
      <p:sp>
        <p:nvSpPr>
          <p:cNvPr id="14339" name="TextBox 6"/>
          <p:cNvSpPr txBox="1">
            <a:spLocks noChangeArrowheads="1"/>
          </p:cNvSpPr>
          <p:nvPr/>
        </p:nvSpPr>
        <p:spPr bwMode="auto">
          <a:xfrm>
            <a:off x="611188" y="1412875"/>
            <a:ext cx="820896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4000">
                <a:latin typeface="Arial" panose="020B0604020202020204" pitchFamily="34" charset="0"/>
                <a:ea typeface="宋体" panose="02010600030101010101" pitchFamily="2" charset="-122"/>
              </a:rPr>
              <a:t>struct Node {</a:t>
            </a:r>
          </a:p>
          <a:p>
            <a:pPr eaLnBrk="1" hangingPunct="1">
              <a:spcBef>
                <a:spcPct val="0"/>
              </a:spcBef>
              <a:buFontTx/>
              <a:buNone/>
            </a:pPr>
            <a:r>
              <a:rPr lang="en-US" altLang="zh-CN" sz="4000">
                <a:latin typeface="Arial" panose="020B0604020202020204" pitchFamily="34" charset="0"/>
                <a:ea typeface="宋体" panose="02010600030101010101" pitchFamily="2" charset="-122"/>
              </a:rPr>
              <a:t>    int left, right;</a:t>
            </a:r>
          </a:p>
          <a:p>
            <a:pPr eaLnBrk="1" hangingPunct="1">
              <a:spcBef>
                <a:spcPct val="0"/>
              </a:spcBef>
              <a:buFontTx/>
              <a:buNone/>
            </a:pPr>
            <a:r>
              <a:rPr lang="en-US" altLang="zh-CN" sz="4000">
                <a:latin typeface="Arial" panose="020B0604020202020204" pitchFamily="34" charset="0"/>
                <a:ea typeface="宋体" panose="02010600030101010101" pitchFamily="2" charset="-122"/>
              </a:rPr>
              <a:t>    int val;</a:t>
            </a:r>
          </a:p>
          <a:p>
            <a:pPr eaLnBrk="1" hangingPunct="1">
              <a:spcBef>
                <a:spcPct val="0"/>
              </a:spcBef>
              <a:buFontTx/>
              <a:buNone/>
            </a:pPr>
            <a:r>
              <a:rPr lang="en-US" altLang="zh-CN" sz="4000">
                <a:latin typeface="Arial" panose="020B0604020202020204" pitchFamily="34" charset="0"/>
                <a:ea typeface="宋体" panose="02010600030101010101" pitchFamily="2" charset="-122"/>
              </a:rPr>
              <a:t>}rt[100];</a:t>
            </a:r>
            <a:endParaRPr lang="zh-CN" altLang="en-US" sz="40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64101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折半查找算法思想</a:t>
            </a:r>
            <a:endParaRPr kumimoji="1" lang="en-US" altLang="zh-CN" sz="2400" smtClean="0">
              <a:solidFill>
                <a:srgbClr val="FFFFCC"/>
              </a:solidFill>
              <a:latin typeface="Arial Narrow" panose="020B0606020202030204" pitchFamily="34" charset="0"/>
              <a:ea typeface="隶书" panose="02010509060101010101" pitchFamily="49" charset="-122"/>
            </a:endParaRPr>
          </a:p>
        </p:txBody>
      </p:sp>
      <p:sp>
        <p:nvSpPr>
          <p:cNvPr id="457732" name="Line 4"/>
          <p:cNvSpPr>
            <a:spLocks noChangeShapeType="1"/>
          </p:cNvSpPr>
          <p:nvPr/>
        </p:nvSpPr>
        <p:spPr bwMode="auto">
          <a:xfrm>
            <a:off x="533400" y="1676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35" name="Line 7"/>
          <p:cNvSpPr>
            <a:spLocks noChangeShapeType="1"/>
          </p:cNvSpPr>
          <p:nvPr/>
        </p:nvSpPr>
        <p:spPr bwMode="auto">
          <a:xfrm>
            <a:off x="609600" y="54102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40" name="Line 12"/>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41" name="Line 13"/>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754" name="Text Box 26"/>
          <p:cNvSpPr txBox="1">
            <a:spLocks noChangeArrowheads="1"/>
          </p:cNvSpPr>
          <p:nvPr/>
        </p:nvSpPr>
        <p:spPr bwMode="auto">
          <a:xfrm>
            <a:off x="533400" y="1287463"/>
            <a:ext cx="83058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例如：</a:t>
            </a:r>
            <a:r>
              <a:rPr kumimoji="1" lang="en-US" altLang="zh-CN" sz="2400" b="1" smtClean="0">
                <a:solidFill>
                  <a:srgbClr val="FFFFFF"/>
                </a:solidFill>
                <a:latin typeface="Arial Narrow" panose="020B0606020202030204" pitchFamily="34" charset="0"/>
                <a:ea typeface="楷体_GB2312" pitchFamily="49" charset="-122"/>
              </a:rPr>
              <a:t>key</a:t>
            </a:r>
            <a:r>
              <a:rPr kumimoji="1" lang="zh-CN" altLang="en-US" sz="2400" b="1" smtClean="0">
                <a:solidFill>
                  <a:srgbClr val="FFFFFF"/>
                </a:solidFill>
                <a:latin typeface="Arial Narrow" panose="020B0606020202030204" pitchFamily="34" charset="0"/>
                <a:ea typeface="楷体_GB2312" pitchFamily="49" charset="-122"/>
              </a:rPr>
              <a:t>是待查找的关键字(</a:t>
            </a:r>
            <a:r>
              <a:rPr kumimoji="1" lang="en-US" altLang="zh-CN" sz="2400" b="1" smtClean="0">
                <a:solidFill>
                  <a:srgbClr val="FFFFFF"/>
                </a:solidFill>
                <a:latin typeface="Arial Narrow" panose="020B0606020202030204" pitchFamily="34" charset="0"/>
                <a:ea typeface="楷体_GB2312" pitchFamily="49" charset="-122"/>
              </a:rPr>
              <a:t>key=21)</a:t>
            </a:r>
          </a:p>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   </a:t>
            </a:r>
            <a:r>
              <a:rPr kumimoji="1" lang="zh-CN" altLang="en-US" sz="2400" b="1" smtClean="0">
                <a:solidFill>
                  <a:srgbClr val="FFFF00"/>
                </a:solidFill>
                <a:latin typeface="Arial Narrow" panose="020B0606020202030204" pitchFamily="34" charset="0"/>
                <a:ea typeface="楷体_GB2312" pitchFamily="49" charset="-122"/>
              </a:rPr>
              <a:t>1        2         3         4        5        6         7         8         9         10      11</a:t>
            </a:r>
          </a:p>
          <a:p>
            <a:pPr>
              <a:spcBef>
                <a:spcPct val="50000"/>
              </a:spcBef>
            </a:pPr>
            <a:r>
              <a:rPr kumimoji="1" lang="zh-CN" altLang="en-US" sz="2400" b="1" smtClean="0">
                <a:solidFill>
                  <a:srgbClr val="FFFFFF"/>
                </a:solidFill>
                <a:latin typeface="Arial Narrow" panose="020B0606020202030204" pitchFamily="34" charset="0"/>
                <a:ea typeface="楷体_GB2312" pitchFamily="49" charset="-122"/>
              </a:rPr>
              <a:t>   05      13       19       21      37       56       64       75       80       88       92</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low=1                                    </a:t>
            </a:r>
            <a:r>
              <a:rPr kumimoji="1" lang="en-US" altLang="zh-CN" sz="2400" b="1" smtClean="0">
                <a:solidFill>
                  <a:srgbClr val="66FF33"/>
                </a:solidFill>
                <a:latin typeface="Times New Roman" panose="02020603050405020304" pitchFamily="18" charset="0"/>
                <a:ea typeface="楷体_GB2312" pitchFamily="49" charset="-122"/>
              </a:rPr>
              <a:t>mid = 6</a:t>
            </a:r>
            <a:r>
              <a:rPr kumimoji="1" lang="en-US" altLang="zh-CN" sz="2400" b="1" smtClean="0">
                <a:solidFill>
                  <a:srgbClr val="FFFFFF"/>
                </a:solidFill>
                <a:latin typeface="Times New Roman" panose="02020603050405020304" pitchFamily="18" charset="0"/>
                <a:ea typeface="楷体_GB2312" pitchFamily="49" charset="-122"/>
              </a:rPr>
              <a:t>                                 high=11</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low=1       </a:t>
            </a:r>
            <a:r>
              <a:rPr kumimoji="1" lang="en-US" altLang="zh-CN" sz="2400" b="1" smtClean="0">
                <a:solidFill>
                  <a:srgbClr val="66FF33"/>
                </a:solidFill>
                <a:latin typeface="Times New Roman" panose="02020603050405020304" pitchFamily="18" charset="0"/>
                <a:ea typeface="楷体_GB2312" pitchFamily="49" charset="-122"/>
              </a:rPr>
              <a:t>mid=3</a:t>
            </a:r>
            <a:r>
              <a:rPr kumimoji="1" lang="en-US" altLang="zh-CN" sz="2400" b="1" smtClean="0">
                <a:solidFill>
                  <a:srgbClr val="FFFFFF"/>
                </a:solidFill>
                <a:latin typeface="Times New Roman" panose="02020603050405020304" pitchFamily="18" charset="0"/>
                <a:ea typeface="楷体_GB2312" pitchFamily="49" charset="-122"/>
              </a:rPr>
              <a:t>    high=6-1=5   </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       low=3+1           high=5    </a:t>
            </a:r>
            <a:r>
              <a:rPr kumimoji="1" lang="en-US" altLang="zh-CN" sz="2400" b="1" smtClean="0">
                <a:solidFill>
                  <a:srgbClr val="66FF33"/>
                </a:solidFill>
                <a:latin typeface="Times New Roman" panose="02020603050405020304" pitchFamily="18" charset="0"/>
                <a:ea typeface="楷体_GB2312" pitchFamily="49" charset="-122"/>
              </a:rPr>
              <a:t>mid=4(</a:t>
            </a:r>
            <a:r>
              <a:rPr kumimoji="1" lang="zh-CN" altLang="en-US" sz="2400" b="1" smtClean="0">
                <a:solidFill>
                  <a:srgbClr val="66FF33"/>
                </a:solidFill>
                <a:latin typeface="Times New Roman" panose="02020603050405020304" pitchFamily="18" charset="0"/>
                <a:ea typeface="楷体_GB2312" pitchFamily="49" charset="-122"/>
              </a:rPr>
              <a:t>成功）</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                                                     </a:t>
            </a:r>
          </a:p>
          <a:p>
            <a:pPr>
              <a:spcBef>
                <a:spcPct val="50000"/>
              </a:spcBef>
            </a:pPr>
            <a:r>
              <a:rPr kumimoji="1" lang="en-US" altLang="zh-CN" sz="2400" b="1" smtClean="0">
                <a:solidFill>
                  <a:srgbClr val="FFFFFF"/>
                </a:solidFill>
                <a:latin typeface="Times New Roman" panose="02020603050405020304" pitchFamily="18" charset="0"/>
                <a:ea typeface="楷体_GB2312" pitchFamily="49" charset="-122"/>
              </a:rPr>
              <a:t>mid = (low+high)/2</a:t>
            </a:r>
          </a:p>
        </p:txBody>
      </p:sp>
      <p:sp>
        <p:nvSpPr>
          <p:cNvPr id="457810" name="Line 82"/>
          <p:cNvSpPr>
            <a:spLocks noChangeShapeType="1"/>
          </p:cNvSpPr>
          <p:nvPr/>
        </p:nvSpPr>
        <p:spPr bwMode="auto">
          <a:xfrm>
            <a:off x="1752600"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1" name="Line 83"/>
          <p:cNvSpPr>
            <a:spLocks noChangeShapeType="1"/>
          </p:cNvSpPr>
          <p:nvPr/>
        </p:nvSpPr>
        <p:spPr bwMode="auto">
          <a:xfrm>
            <a:off x="1752600"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2" name="Line 84"/>
          <p:cNvSpPr>
            <a:spLocks noChangeShapeType="1"/>
          </p:cNvSpPr>
          <p:nvPr/>
        </p:nvSpPr>
        <p:spPr bwMode="auto">
          <a:xfrm flipH="1">
            <a:off x="1752600"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3" name="Line 85"/>
          <p:cNvSpPr>
            <a:spLocks noChangeShapeType="1"/>
          </p:cNvSpPr>
          <p:nvPr/>
        </p:nvSpPr>
        <p:spPr bwMode="auto">
          <a:xfrm>
            <a:off x="1752600"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4" name="Text Box 86"/>
          <p:cNvSpPr txBox="1">
            <a:spLocks noChangeArrowheads="1"/>
          </p:cNvSpPr>
          <p:nvPr/>
        </p:nvSpPr>
        <p:spPr bwMode="auto">
          <a:xfrm>
            <a:off x="17478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457815" name="Text Box 87"/>
          <p:cNvSpPr txBox="1">
            <a:spLocks noChangeArrowheads="1"/>
          </p:cNvSpPr>
          <p:nvPr/>
        </p:nvSpPr>
        <p:spPr bwMode="auto">
          <a:xfrm>
            <a:off x="16716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i=1</a:t>
            </a:r>
            <a:endParaRPr kumimoji="1" lang="en-US" altLang="zh-CN" sz="1600" smtClean="0">
              <a:solidFill>
                <a:srgbClr val="000000"/>
              </a:solidFill>
              <a:latin typeface="Arial Narrow" panose="020B0606020202030204" pitchFamily="34" charset="0"/>
            </a:endParaRPr>
          </a:p>
        </p:txBody>
      </p:sp>
      <p:sp>
        <p:nvSpPr>
          <p:cNvPr id="457816" name="Line 88"/>
          <p:cNvSpPr>
            <a:spLocks noChangeShapeType="1"/>
          </p:cNvSpPr>
          <p:nvPr/>
        </p:nvSpPr>
        <p:spPr bwMode="auto">
          <a:xfrm>
            <a:off x="3036888"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7" name="Line 89"/>
          <p:cNvSpPr>
            <a:spLocks noChangeShapeType="1"/>
          </p:cNvSpPr>
          <p:nvPr/>
        </p:nvSpPr>
        <p:spPr bwMode="auto">
          <a:xfrm>
            <a:off x="3036888"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8" name="Line 90"/>
          <p:cNvSpPr>
            <a:spLocks noChangeShapeType="1"/>
          </p:cNvSpPr>
          <p:nvPr/>
        </p:nvSpPr>
        <p:spPr bwMode="auto">
          <a:xfrm flipH="1">
            <a:off x="3036888"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19" name="Line 91"/>
          <p:cNvSpPr>
            <a:spLocks noChangeShapeType="1"/>
          </p:cNvSpPr>
          <p:nvPr/>
        </p:nvSpPr>
        <p:spPr bwMode="auto">
          <a:xfrm>
            <a:off x="3036888"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20" name="Text Box 92"/>
          <p:cNvSpPr txBox="1">
            <a:spLocks noChangeArrowheads="1"/>
          </p:cNvSpPr>
          <p:nvPr/>
        </p:nvSpPr>
        <p:spPr bwMode="auto">
          <a:xfrm>
            <a:off x="30432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h</a:t>
            </a:r>
            <a:endParaRPr kumimoji="1" lang="en-US" altLang="zh-CN" sz="1600" smtClean="0">
              <a:solidFill>
                <a:srgbClr val="000000"/>
              </a:solidFill>
              <a:latin typeface="Arial Narrow" panose="020B0606020202030204" pitchFamily="34" charset="0"/>
            </a:endParaRPr>
          </a:p>
        </p:txBody>
      </p:sp>
      <p:sp>
        <p:nvSpPr>
          <p:cNvPr id="457821" name="Text Box 93"/>
          <p:cNvSpPr txBox="1">
            <a:spLocks noChangeArrowheads="1"/>
          </p:cNvSpPr>
          <p:nvPr/>
        </p:nvSpPr>
        <p:spPr bwMode="auto">
          <a:xfrm>
            <a:off x="29670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j=1</a:t>
            </a:r>
            <a:endParaRPr kumimoji="1" lang="en-US" altLang="zh-CN" sz="1600" smtClean="0">
              <a:solidFill>
                <a:srgbClr val="000000"/>
              </a:solidFill>
              <a:latin typeface="Arial Narrow" panose="020B0606020202030204" pitchFamily="34" charset="0"/>
            </a:endParaRPr>
          </a:p>
        </p:txBody>
      </p:sp>
      <p:sp>
        <p:nvSpPr>
          <p:cNvPr id="457822" name="Line 94"/>
          <p:cNvSpPr>
            <a:spLocks noChangeShapeType="1"/>
          </p:cNvSpPr>
          <p:nvPr/>
        </p:nvSpPr>
        <p:spPr bwMode="auto">
          <a:xfrm>
            <a:off x="4114800" y="5638800"/>
            <a:ext cx="4572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57823" name="Text Box 95"/>
          <p:cNvSpPr txBox="1">
            <a:spLocks noChangeArrowheads="1"/>
          </p:cNvSpPr>
          <p:nvPr/>
        </p:nvSpPr>
        <p:spPr bwMode="auto">
          <a:xfrm>
            <a:off x="4191000" y="5562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457824" name="Text Box 96"/>
          <p:cNvSpPr txBox="1">
            <a:spLocks noChangeArrowheads="1"/>
          </p:cNvSpPr>
          <p:nvPr/>
        </p:nvSpPr>
        <p:spPr bwMode="auto">
          <a:xfrm>
            <a:off x="4038600" y="5334000"/>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n+1</a:t>
            </a:r>
            <a:endParaRPr kumimoji="1" lang="en-US" altLang="zh-CN" sz="1600" smtClean="0">
              <a:solidFill>
                <a:srgbClr val="000000"/>
              </a:solidFill>
              <a:latin typeface="Arial Narrow" panose="020B0606020202030204" pitchFamily="34" charset="0"/>
            </a:endParaRPr>
          </a:p>
        </p:txBody>
      </p:sp>
      <p:sp>
        <p:nvSpPr>
          <p:cNvPr id="457827" name="Rectangle 99"/>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kumimoji="1" lang="zh-CN" altLang="en-US" sz="4400" smtClean="0">
              <a:solidFill>
                <a:srgbClr val="FFCC66"/>
              </a:solidFill>
              <a:latin typeface="Times New Roman" panose="02020603050405020304" pitchFamily="18" charset="0"/>
            </a:endParaRPr>
          </a:p>
        </p:txBody>
      </p:sp>
    </p:spTree>
    <p:extLst>
      <p:ext uri="{BB962C8B-B14F-4D97-AF65-F5344CB8AC3E}">
        <p14:creationId xmlns:p14="http://schemas.microsoft.com/office/powerpoint/2010/main" val="101448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折半查找算法思想</a:t>
            </a:r>
            <a:endParaRPr kumimoji="1" lang="en-US" altLang="zh-CN" sz="2400" smtClean="0">
              <a:solidFill>
                <a:srgbClr val="FFFFCC"/>
              </a:solidFill>
              <a:latin typeface="Arial Narrow" panose="020B0606020202030204" pitchFamily="34" charset="0"/>
              <a:ea typeface="隶书" panose="02010509060101010101" pitchFamily="49" charset="-122"/>
            </a:endParaRPr>
          </a:p>
        </p:txBody>
      </p:sp>
      <p:sp>
        <p:nvSpPr>
          <p:cNvPr id="517123" name="Line 3"/>
          <p:cNvSpPr>
            <a:spLocks noChangeShapeType="1"/>
          </p:cNvSpPr>
          <p:nvPr/>
        </p:nvSpPr>
        <p:spPr bwMode="auto">
          <a:xfrm>
            <a:off x="533400" y="1676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4" name="Line 4"/>
          <p:cNvSpPr>
            <a:spLocks noChangeShapeType="1"/>
          </p:cNvSpPr>
          <p:nvPr/>
        </p:nvSpPr>
        <p:spPr bwMode="auto">
          <a:xfrm>
            <a:off x="609600" y="54102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5" name="Line 5"/>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6" name="Line 6"/>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7" name="Text Box 7"/>
          <p:cNvSpPr txBox="1">
            <a:spLocks noChangeArrowheads="1"/>
          </p:cNvSpPr>
          <p:nvPr/>
        </p:nvSpPr>
        <p:spPr bwMode="auto">
          <a:xfrm>
            <a:off x="533400" y="890588"/>
            <a:ext cx="8305800" cy="566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算法思想：</a:t>
            </a:r>
          </a:p>
          <a:p>
            <a:pPr>
              <a:spcBef>
                <a:spcPct val="50000"/>
              </a:spcBef>
              <a:buFontTx/>
              <a:buChar char=" "/>
            </a:pPr>
            <a:r>
              <a:rPr kumimoji="1" lang="en-US" altLang="zh-CN" sz="2400" b="1" smtClean="0">
                <a:solidFill>
                  <a:srgbClr val="FFFFFF"/>
                </a:solidFill>
                <a:ea typeface="楷体_GB2312" pitchFamily="49" charset="-122"/>
              </a:rPr>
              <a:t>int search_bin(Stable  T, Keytype  key) {</a:t>
            </a:r>
            <a:endParaRPr kumimoji="1" lang="en-US" altLang="zh-CN" sz="2400" b="1" smtClean="0">
              <a:solidFill>
                <a:srgbClr val="FFFFFF"/>
              </a:solidFill>
              <a:latin typeface="Arial Narrow" panose="020B0606020202030204" pitchFamily="34" charset="0"/>
              <a:ea typeface="楷体_GB2312" pitchFamily="49" charset="-122"/>
            </a:endParaRPr>
          </a:p>
          <a:p>
            <a:pPr>
              <a:spcBef>
                <a:spcPct val="50000"/>
              </a:spcBef>
              <a:buFontTx/>
              <a:buChar char=" "/>
            </a:pPr>
            <a:r>
              <a:rPr kumimoji="1" lang="en-US" altLang="zh-CN" sz="2400" b="1" smtClean="0">
                <a:solidFill>
                  <a:srgbClr val="FFFFFF"/>
                </a:solidFill>
                <a:latin typeface="Arial Narrow" panose="020B0606020202030204" pitchFamily="34" charset="0"/>
                <a:ea typeface="楷体_GB2312" pitchFamily="49" charset="-122"/>
              </a:rPr>
              <a:t>Low=1;high=ST.length;</a:t>
            </a:r>
          </a:p>
          <a:p>
            <a:pPr>
              <a:spcBef>
                <a:spcPct val="50000"/>
              </a:spcBef>
              <a:buFontTx/>
              <a:buChar char=" "/>
            </a:pPr>
            <a:r>
              <a:rPr kumimoji="1" lang="en-US" altLang="zh-CN" sz="2400" b="1" smtClean="0">
                <a:solidFill>
                  <a:srgbClr val="FFFFFF"/>
                </a:solidFill>
                <a:latin typeface="Arial Narrow" panose="020B0606020202030204" pitchFamily="34" charset="0"/>
                <a:ea typeface="楷体_GB2312" pitchFamily="49" charset="-122"/>
              </a:rPr>
              <a:t>While(low&lt;=high) {</a:t>
            </a:r>
          </a:p>
          <a:p>
            <a:pPr>
              <a:spcBef>
                <a:spcPct val="50000"/>
              </a:spcBef>
              <a:buFontTx/>
              <a:buChar char=" "/>
            </a:pPr>
            <a:r>
              <a:rPr kumimoji="1" lang="en-US" altLang="zh-CN" sz="2400" b="1" smtClean="0">
                <a:solidFill>
                  <a:srgbClr val="FFFFFF"/>
                </a:solidFill>
                <a:latin typeface="Arial Narrow" panose="020B0606020202030204" pitchFamily="34" charset="0"/>
                <a:ea typeface="楷体_GB2312" pitchFamily="49" charset="-122"/>
              </a:rPr>
              <a:t>     mid = (low+high) / 2;</a:t>
            </a:r>
            <a:endParaRPr kumimoji="1" lang="en-US" altLang="zh-CN" sz="2400" b="1" smtClean="0">
              <a:solidFill>
                <a:srgbClr val="FFFFFF"/>
              </a:solidFill>
              <a:latin typeface="Times New Roman" panose="02020603050405020304" pitchFamily="18" charset="0"/>
              <a:ea typeface="楷体_GB2312" pitchFamily="49" charset="-122"/>
            </a:endParaRPr>
          </a:p>
          <a:p>
            <a:pPr>
              <a:spcBef>
                <a:spcPct val="50000"/>
              </a:spcBef>
            </a:pPr>
            <a:r>
              <a:rPr kumimoji="1" lang="zh-CN" altLang="en-US" sz="20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if (ST.elem[mid].key &gt; key)</a:t>
            </a: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high = mid-1;</a:t>
            </a:r>
          </a:p>
          <a:p>
            <a:pPr>
              <a:spcBef>
                <a:spcPct val="50000"/>
              </a:spcBef>
            </a:pP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else if(ST.elem[mid].key = key)  return mid;</a:t>
            </a:r>
          </a:p>
          <a:p>
            <a:pPr>
              <a:spcBef>
                <a:spcPct val="50000"/>
              </a:spcBef>
            </a:pP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else </a:t>
            </a:r>
            <a:r>
              <a:rPr kumimoji="1" lang="zh-CN" altLang="en-US" sz="2400" b="1" smtClean="0">
                <a:solidFill>
                  <a:srgbClr val="66FF33"/>
                </a:solidFill>
                <a:latin typeface="Times New Roman" panose="02020603050405020304" pitchFamily="18" charset="0"/>
                <a:ea typeface="楷体_GB2312" pitchFamily="49" charset="-122"/>
              </a:rPr>
              <a:t>  </a:t>
            </a:r>
            <a:r>
              <a:rPr kumimoji="1" lang="en-US" altLang="zh-CN" sz="2400" b="1" smtClean="0">
                <a:solidFill>
                  <a:srgbClr val="66FF33"/>
                </a:solidFill>
                <a:latin typeface="Times New Roman" panose="02020603050405020304" pitchFamily="18" charset="0"/>
                <a:ea typeface="楷体_GB2312" pitchFamily="49" charset="-122"/>
              </a:rPr>
              <a:t>low = mid+1;</a:t>
            </a:r>
          </a:p>
          <a:p>
            <a:pPr>
              <a:spcBef>
                <a:spcPct val="50000"/>
              </a:spcBef>
            </a:pPr>
            <a:r>
              <a:rPr kumimoji="1" lang="en-US" altLang="zh-CN" sz="2000" b="1" smtClean="0">
                <a:solidFill>
                  <a:srgbClr val="FFFFFF"/>
                </a:solidFill>
                <a:latin typeface="Times New Roman" panose="02020603050405020304" pitchFamily="18" charset="0"/>
                <a:ea typeface="楷体_GB2312" pitchFamily="49" charset="-122"/>
              </a:rPr>
              <a:t> }</a:t>
            </a:r>
          </a:p>
          <a:p>
            <a:pPr>
              <a:spcBef>
                <a:spcPct val="50000"/>
              </a:spcBef>
            </a:pPr>
            <a:r>
              <a:rPr kumimoji="1" lang="en-US" altLang="zh-CN" sz="2000" b="1" smtClean="0">
                <a:solidFill>
                  <a:srgbClr val="FFFFFF"/>
                </a:solidFill>
                <a:latin typeface="Times New Roman" panose="02020603050405020304" pitchFamily="18" charset="0"/>
                <a:ea typeface="楷体_GB2312" pitchFamily="49" charset="-122"/>
              </a:rPr>
              <a:t>return 0;</a:t>
            </a:r>
          </a:p>
          <a:p>
            <a:pPr>
              <a:spcBef>
                <a:spcPct val="50000"/>
              </a:spcBef>
            </a:pPr>
            <a:r>
              <a:rPr kumimoji="1" lang="en-US" altLang="zh-CN" sz="2000" b="1" smtClean="0">
                <a:solidFill>
                  <a:srgbClr val="FFFFFF"/>
                </a:solidFill>
                <a:latin typeface="Times New Roman" panose="02020603050405020304" pitchFamily="18" charset="0"/>
                <a:ea typeface="楷体_GB2312" pitchFamily="49" charset="-122"/>
              </a:rPr>
              <a:t>}</a:t>
            </a:r>
          </a:p>
        </p:txBody>
      </p:sp>
      <p:sp>
        <p:nvSpPr>
          <p:cNvPr id="517128" name="Line 8"/>
          <p:cNvSpPr>
            <a:spLocks noChangeShapeType="1"/>
          </p:cNvSpPr>
          <p:nvPr/>
        </p:nvSpPr>
        <p:spPr bwMode="auto">
          <a:xfrm>
            <a:off x="1752600"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29" name="Line 9"/>
          <p:cNvSpPr>
            <a:spLocks noChangeShapeType="1"/>
          </p:cNvSpPr>
          <p:nvPr/>
        </p:nvSpPr>
        <p:spPr bwMode="auto">
          <a:xfrm>
            <a:off x="1752600"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0" name="Line 10"/>
          <p:cNvSpPr>
            <a:spLocks noChangeShapeType="1"/>
          </p:cNvSpPr>
          <p:nvPr/>
        </p:nvSpPr>
        <p:spPr bwMode="auto">
          <a:xfrm flipH="1">
            <a:off x="1752600"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1" name="Line 11"/>
          <p:cNvSpPr>
            <a:spLocks noChangeShapeType="1"/>
          </p:cNvSpPr>
          <p:nvPr/>
        </p:nvSpPr>
        <p:spPr bwMode="auto">
          <a:xfrm>
            <a:off x="1752600"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2" name="Text Box 12"/>
          <p:cNvSpPr txBox="1">
            <a:spLocks noChangeArrowheads="1"/>
          </p:cNvSpPr>
          <p:nvPr/>
        </p:nvSpPr>
        <p:spPr bwMode="auto">
          <a:xfrm>
            <a:off x="17478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517133" name="Text Box 13"/>
          <p:cNvSpPr txBox="1">
            <a:spLocks noChangeArrowheads="1"/>
          </p:cNvSpPr>
          <p:nvPr/>
        </p:nvSpPr>
        <p:spPr bwMode="auto">
          <a:xfrm>
            <a:off x="16716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i=1</a:t>
            </a:r>
            <a:endParaRPr kumimoji="1" lang="en-US" altLang="zh-CN" sz="1600" smtClean="0">
              <a:solidFill>
                <a:srgbClr val="000000"/>
              </a:solidFill>
              <a:latin typeface="Arial Narrow" panose="020B0606020202030204" pitchFamily="34" charset="0"/>
            </a:endParaRPr>
          </a:p>
        </p:txBody>
      </p:sp>
      <p:sp>
        <p:nvSpPr>
          <p:cNvPr id="517134" name="Line 14"/>
          <p:cNvSpPr>
            <a:spLocks noChangeShapeType="1"/>
          </p:cNvSpPr>
          <p:nvPr/>
        </p:nvSpPr>
        <p:spPr bwMode="auto">
          <a:xfrm>
            <a:off x="3036888" y="54864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5" name="Line 15"/>
          <p:cNvSpPr>
            <a:spLocks noChangeShapeType="1"/>
          </p:cNvSpPr>
          <p:nvPr/>
        </p:nvSpPr>
        <p:spPr bwMode="auto">
          <a:xfrm>
            <a:off x="3036888" y="5486400"/>
            <a:ext cx="152400" cy="1524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6" name="Line 16"/>
          <p:cNvSpPr>
            <a:spLocks noChangeShapeType="1"/>
          </p:cNvSpPr>
          <p:nvPr/>
        </p:nvSpPr>
        <p:spPr bwMode="auto">
          <a:xfrm flipH="1">
            <a:off x="3036888" y="5638800"/>
            <a:ext cx="152400" cy="7620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7" name="Line 17"/>
          <p:cNvSpPr>
            <a:spLocks noChangeShapeType="1"/>
          </p:cNvSpPr>
          <p:nvPr/>
        </p:nvSpPr>
        <p:spPr bwMode="auto">
          <a:xfrm>
            <a:off x="3036888" y="5715000"/>
            <a:ext cx="3048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38" name="Text Box 18"/>
          <p:cNvSpPr txBox="1">
            <a:spLocks noChangeArrowheads="1"/>
          </p:cNvSpPr>
          <p:nvPr/>
        </p:nvSpPr>
        <p:spPr bwMode="auto">
          <a:xfrm>
            <a:off x="3043238" y="5181600"/>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h</a:t>
            </a:r>
            <a:endParaRPr kumimoji="1" lang="en-US" altLang="zh-CN" sz="1600" smtClean="0">
              <a:solidFill>
                <a:srgbClr val="000000"/>
              </a:solidFill>
              <a:latin typeface="Arial Narrow" panose="020B0606020202030204" pitchFamily="34" charset="0"/>
            </a:endParaRPr>
          </a:p>
        </p:txBody>
      </p:sp>
      <p:sp>
        <p:nvSpPr>
          <p:cNvPr id="517139" name="Text Box 19"/>
          <p:cNvSpPr txBox="1">
            <a:spLocks noChangeArrowheads="1"/>
          </p:cNvSpPr>
          <p:nvPr/>
        </p:nvSpPr>
        <p:spPr bwMode="auto">
          <a:xfrm>
            <a:off x="2967038" y="5715000"/>
            <a:ext cx="465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000000"/>
                </a:solidFill>
                <a:latin typeface="Arial Narrow" panose="020B0606020202030204" pitchFamily="34" charset="0"/>
              </a:rPr>
              <a:t>j=1</a:t>
            </a:r>
            <a:endParaRPr kumimoji="1" lang="en-US" altLang="zh-CN" sz="1600" smtClean="0">
              <a:solidFill>
                <a:srgbClr val="000000"/>
              </a:solidFill>
              <a:latin typeface="Arial Narrow" panose="020B0606020202030204" pitchFamily="34" charset="0"/>
            </a:endParaRPr>
          </a:p>
        </p:txBody>
      </p:sp>
      <p:sp>
        <p:nvSpPr>
          <p:cNvPr id="517140" name="Line 20"/>
          <p:cNvSpPr>
            <a:spLocks noChangeShapeType="1"/>
          </p:cNvSpPr>
          <p:nvPr/>
        </p:nvSpPr>
        <p:spPr bwMode="auto">
          <a:xfrm>
            <a:off x="4114800" y="5638800"/>
            <a:ext cx="457200" cy="0"/>
          </a:xfrm>
          <a:prstGeom prst="line">
            <a:avLst/>
          </a:prstGeom>
          <a:noFill/>
          <a:ln w="2857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7141" name="Text Box 21"/>
          <p:cNvSpPr txBox="1">
            <a:spLocks noChangeArrowheads="1"/>
          </p:cNvSpPr>
          <p:nvPr/>
        </p:nvSpPr>
        <p:spPr bwMode="auto">
          <a:xfrm>
            <a:off x="4191000" y="556260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a:t>
            </a:r>
            <a:endParaRPr kumimoji="1" lang="en-US" altLang="zh-CN" sz="1600" smtClean="0">
              <a:solidFill>
                <a:srgbClr val="000000"/>
              </a:solidFill>
              <a:latin typeface="Arial Narrow" panose="020B0606020202030204" pitchFamily="34" charset="0"/>
            </a:endParaRPr>
          </a:p>
        </p:txBody>
      </p:sp>
      <p:sp>
        <p:nvSpPr>
          <p:cNvPr id="517142" name="Text Box 22"/>
          <p:cNvSpPr txBox="1">
            <a:spLocks noChangeArrowheads="1"/>
          </p:cNvSpPr>
          <p:nvPr/>
        </p:nvSpPr>
        <p:spPr bwMode="auto">
          <a:xfrm>
            <a:off x="4038600" y="5334000"/>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000000"/>
                </a:solidFill>
                <a:latin typeface="Arial Narrow" panose="020B0606020202030204" pitchFamily="34" charset="0"/>
              </a:rPr>
              <a:t>n+1</a:t>
            </a:r>
            <a:endParaRPr kumimoji="1" lang="en-US" altLang="zh-CN" sz="1600" smtClean="0">
              <a:solidFill>
                <a:srgbClr val="000000"/>
              </a:solidFill>
              <a:latin typeface="Arial Narrow" panose="020B0606020202030204" pitchFamily="34" charset="0"/>
            </a:endParaRPr>
          </a:p>
        </p:txBody>
      </p:sp>
      <p:sp>
        <p:nvSpPr>
          <p:cNvPr id="517144" name="Rectangle 24"/>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kumimoji="1" lang="zh-CN" altLang="en-US" sz="4400" smtClean="0">
              <a:solidFill>
                <a:srgbClr val="FFCC66"/>
              </a:solidFill>
              <a:latin typeface="Times New Roman" panose="02020603050405020304" pitchFamily="18" charset="0"/>
            </a:endParaRPr>
          </a:p>
        </p:txBody>
      </p:sp>
      <p:sp>
        <p:nvSpPr>
          <p:cNvPr id="517145" name="AutoShape 25">
            <a:hlinkClick r:id="rId3" action="ppaction://hlinksldjump" highlightClick="1"/>
          </p:cNvPr>
          <p:cNvSpPr>
            <a:spLocks noChangeArrowheads="1"/>
          </p:cNvSpPr>
          <p:nvPr/>
        </p:nvSpPr>
        <p:spPr bwMode="auto">
          <a:xfrm>
            <a:off x="8610600" y="6470650"/>
            <a:ext cx="381000" cy="381000"/>
          </a:xfrm>
          <a:prstGeom prst="actionButtonReturn">
            <a:avLst/>
          </a:prstGeom>
          <a:noFill/>
          <a:ln w="12700" cap="sq">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Tree>
    <p:extLst>
      <p:ext uri="{BB962C8B-B14F-4D97-AF65-F5344CB8AC3E}">
        <p14:creationId xmlns:p14="http://schemas.microsoft.com/office/powerpoint/2010/main" val="1028383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折半查找性能分析</a:t>
            </a:r>
            <a:endParaRPr kumimoji="1" lang="zh-CN" altLang="en-US" sz="2400" smtClean="0">
              <a:solidFill>
                <a:srgbClr val="FFFFCC"/>
              </a:solidFill>
              <a:latin typeface="Arial Narrow" panose="020B0606020202030204" pitchFamily="34" charset="0"/>
              <a:ea typeface="隶书" panose="02010509060101010101" pitchFamily="49" charset="-122"/>
            </a:endParaRPr>
          </a:p>
        </p:txBody>
      </p:sp>
      <p:sp>
        <p:nvSpPr>
          <p:cNvPr id="482307" name="Line 3"/>
          <p:cNvSpPr>
            <a:spLocks noChangeShapeType="1"/>
          </p:cNvSpPr>
          <p:nvPr/>
        </p:nvSpPr>
        <p:spPr bwMode="auto">
          <a:xfrm>
            <a:off x="533400" y="1676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09" name="Line 5"/>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10" name="Line 6"/>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11" name="Text Box 7"/>
          <p:cNvSpPr txBox="1">
            <a:spLocks noChangeArrowheads="1"/>
          </p:cNvSpPr>
          <p:nvPr/>
        </p:nvSpPr>
        <p:spPr bwMode="auto">
          <a:xfrm>
            <a:off x="533400" y="1219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FF"/>
                </a:solidFill>
                <a:latin typeface="Arial Narrow" panose="020B0606020202030204" pitchFamily="34" charset="0"/>
                <a:ea typeface="楷体_GB2312" pitchFamily="49" charset="-122"/>
              </a:rPr>
              <a:t>例：给定以下关键字：查找</a:t>
            </a:r>
            <a:r>
              <a:rPr kumimoji="1" lang="en-US" altLang="zh-CN" sz="2400" b="1" smtClean="0">
                <a:solidFill>
                  <a:srgbClr val="66FF33"/>
                </a:solidFill>
                <a:latin typeface="Arial Narrow" panose="020B0606020202030204" pitchFamily="34" charset="0"/>
                <a:ea typeface="楷体_GB2312" pitchFamily="49" charset="-122"/>
              </a:rPr>
              <a:t>K=21</a:t>
            </a:r>
            <a:r>
              <a:rPr kumimoji="1" lang="zh-CN" altLang="en-US" sz="2400" b="1" smtClean="0">
                <a:solidFill>
                  <a:srgbClr val="FFFFFF"/>
                </a:solidFill>
                <a:latin typeface="Arial Narrow" panose="020B0606020202030204" pitchFamily="34" charset="0"/>
                <a:ea typeface="楷体_GB2312" pitchFamily="49" charset="-122"/>
              </a:rPr>
              <a:t>的数据元素</a:t>
            </a:r>
          </a:p>
        </p:txBody>
      </p:sp>
      <p:sp>
        <p:nvSpPr>
          <p:cNvPr id="482345" name="Line 41"/>
          <p:cNvSpPr>
            <a:spLocks noChangeShapeType="1"/>
          </p:cNvSpPr>
          <p:nvPr/>
        </p:nvSpPr>
        <p:spPr bwMode="auto">
          <a:xfrm flipH="1">
            <a:off x="3657600" y="3962400"/>
            <a:ext cx="533400" cy="228600"/>
          </a:xfrm>
          <a:prstGeom prst="line">
            <a:avLst/>
          </a:prstGeom>
          <a:noFill/>
          <a:ln w="28575"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6" name="Line 42"/>
          <p:cNvSpPr>
            <a:spLocks noChangeShapeType="1"/>
          </p:cNvSpPr>
          <p:nvPr/>
        </p:nvSpPr>
        <p:spPr bwMode="auto">
          <a:xfrm>
            <a:off x="3657600" y="4572000"/>
            <a:ext cx="228600" cy="381000"/>
          </a:xfrm>
          <a:prstGeom prst="line">
            <a:avLst/>
          </a:prstGeom>
          <a:noFill/>
          <a:ln w="28575"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grpSp>
        <p:nvGrpSpPr>
          <p:cNvPr id="482425" name="Group 121"/>
          <p:cNvGrpSpPr>
            <a:grpSpLocks/>
          </p:cNvGrpSpPr>
          <p:nvPr/>
        </p:nvGrpSpPr>
        <p:grpSpPr bwMode="auto">
          <a:xfrm>
            <a:off x="2514600" y="3200400"/>
            <a:ext cx="3567113" cy="3298825"/>
            <a:chOff x="1584" y="2016"/>
            <a:chExt cx="2247" cy="2078"/>
          </a:xfrm>
        </p:grpSpPr>
        <p:sp>
          <p:nvSpPr>
            <p:cNvPr id="482324" name="Oval 20"/>
            <p:cNvSpPr>
              <a:spLocks noChangeArrowheads="1"/>
            </p:cNvSpPr>
            <p:nvPr/>
          </p:nvSpPr>
          <p:spPr bwMode="auto">
            <a:xfrm>
              <a:off x="2593" y="2291"/>
              <a:ext cx="222" cy="256"/>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6</a:t>
              </a:r>
              <a:endParaRPr kumimoji="1" lang="zh-CN" altLang="en-US" sz="1400" smtClean="0">
                <a:solidFill>
                  <a:srgbClr val="000000"/>
                </a:solidFill>
                <a:latin typeface="Arial Narrow" panose="020B0606020202030204" pitchFamily="34" charset="0"/>
              </a:endParaRPr>
            </a:p>
          </p:txBody>
        </p:sp>
        <p:sp>
          <p:nvSpPr>
            <p:cNvPr id="482325" name="Oval 21"/>
            <p:cNvSpPr>
              <a:spLocks noChangeArrowheads="1"/>
            </p:cNvSpPr>
            <p:nvPr/>
          </p:nvSpPr>
          <p:spPr bwMode="auto">
            <a:xfrm>
              <a:off x="2108" y="2624"/>
              <a:ext cx="222" cy="256"/>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3</a:t>
              </a:r>
              <a:endParaRPr kumimoji="1" lang="zh-CN" altLang="en-US" sz="1400" smtClean="0">
                <a:solidFill>
                  <a:srgbClr val="000000"/>
                </a:solidFill>
                <a:latin typeface="Arial Narrow" panose="020B0606020202030204" pitchFamily="34" charset="0"/>
              </a:endParaRPr>
            </a:p>
          </p:txBody>
        </p:sp>
        <p:sp>
          <p:nvSpPr>
            <p:cNvPr id="482326" name="Oval 22"/>
            <p:cNvSpPr>
              <a:spLocks noChangeArrowheads="1"/>
            </p:cNvSpPr>
            <p:nvPr/>
          </p:nvSpPr>
          <p:spPr bwMode="auto">
            <a:xfrm>
              <a:off x="3024" y="2624"/>
              <a:ext cx="223" cy="256"/>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9</a:t>
              </a:r>
              <a:endParaRPr kumimoji="1" lang="zh-CN" altLang="en-US" sz="1400" smtClean="0">
                <a:solidFill>
                  <a:srgbClr val="000000"/>
                </a:solidFill>
                <a:latin typeface="Arial Narrow" panose="020B0606020202030204" pitchFamily="34" charset="0"/>
              </a:endParaRPr>
            </a:p>
          </p:txBody>
        </p:sp>
        <p:sp>
          <p:nvSpPr>
            <p:cNvPr id="482327" name="Line 23"/>
            <p:cNvSpPr>
              <a:spLocks noChangeShapeType="1"/>
            </p:cNvSpPr>
            <p:nvPr/>
          </p:nvSpPr>
          <p:spPr bwMode="auto">
            <a:xfrm flipH="1">
              <a:off x="2323" y="2508"/>
              <a:ext cx="270" cy="133"/>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28" name="Line 24"/>
            <p:cNvSpPr>
              <a:spLocks noChangeShapeType="1"/>
            </p:cNvSpPr>
            <p:nvPr/>
          </p:nvSpPr>
          <p:spPr bwMode="auto">
            <a:xfrm>
              <a:off x="2809" y="2508"/>
              <a:ext cx="269" cy="133"/>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29" name="Oval 25"/>
            <p:cNvSpPr>
              <a:spLocks noChangeArrowheads="1"/>
            </p:cNvSpPr>
            <p:nvPr/>
          </p:nvSpPr>
          <p:spPr bwMode="auto">
            <a:xfrm>
              <a:off x="1838" y="3090"/>
              <a:ext cx="222"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1</a:t>
              </a:r>
              <a:endParaRPr kumimoji="1" lang="zh-CN" altLang="en-US" sz="1400" smtClean="0">
                <a:solidFill>
                  <a:srgbClr val="000000"/>
                </a:solidFill>
                <a:latin typeface="Arial Narrow" panose="020B0606020202030204" pitchFamily="34" charset="0"/>
              </a:endParaRPr>
            </a:p>
          </p:txBody>
        </p:sp>
        <p:sp>
          <p:nvSpPr>
            <p:cNvPr id="482330" name="Oval 26"/>
            <p:cNvSpPr>
              <a:spLocks noChangeArrowheads="1"/>
            </p:cNvSpPr>
            <p:nvPr/>
          </p:nvSpPr>
          <p:spPr bwMode="auto">
            <a:xfrm>
              <a:off x="2377" y="3090"/>
              <a:ext cx="223"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4</a:t>
              </a:r>
              <a:endParaRPr kumimoji="1" lang="zh-CN" altLang="en-US" sz="1400" smtClean="0">
                <a:solidFill>
                  <a:srgbClr val="000000"/>
                </a:solidFill>
                <a:latin typeface="Arial Narrow" panose="020B0606020202030204" pitchFamily="34" charset="0"/>
              </a:endParaRPr>
            </a:p>
          </p:txBody>
        </p:sp>
        <p:sp>
          <p:nvSpPr>
            <p:cNvPr id="482331" name="Line 27"/>
            <p:cNvSpPr>
              <a:spLocks noChangeShapeType="1"/>
            </p:cNvSpPr>
            <p:nvPr/>
          </p:nvSpPr>
          <p:spPr bwMode="auto">
            <a:xfrm flipH="1">
              <a:off x="2000" y="2908"/>
              <a:ext cx="161"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2" name="Line 28"/>
            <p:cNvSpPr>
              <a:spLocks noChangeShapeType="1"/>
            </p:cNvSpPr>
            <p:nvPr/>
          </p:nvSpPr>
          <p:spPr bwMode="auto">
            <a:xfrm>
              <a:off x="2323" y="2908"/>
              <a:ext cx="108"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3" name="Oval 29"/>
            <p:cNvSpPr>
              <a:spLocks noChangeArrowheads="1"/>
            </p:cNvSpPr>
            <p:nvPr/>
          </p:nvSpPr>
          <p:spPr bwMode="auto">
            <a:xfrm flipH="1">
              <a:off x="2756" y="3090"/>
              <a:ext cx="260"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7</a:t>
              </a:r>
              <a:endParaRPr kumimoji="1" lang="zh-CN" altLang="en-US" sz="1400" smtClean="0">
                <a:solidFill>
                  <a:srgbClr val="000000"/>
                </a:solidFill>
                <a:latin typeface="Arial Narrow" panose="020B0606020202030204" pitchFamily="34" charset="0"/>
              </a:endParaRPr>
            </a:p>
          </p:txBody>
        </p:sp>
        <p:sp>
          <p:nvSpPr>
            <p:cNvPr id="482334" name="Oval 30"/>
            <p:cNvSpPr>
              <a:spLocks noChangeArrowheads="1"/>
            </p:cNvSpPr>
            <p:nvPr/>
          </p:nvSpPr>
          <p:spPr bwMode="auto">
            <a:xfrm flipH="1">
              <a:off x="3241" y="3090"/>
              <a:ext cx="321" cy="255"/>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pPr>
              <a:r>
                <a:rPr kumimoji="1" lang="zh-CN" altLang="en-US" sz="1400" b="1" smtClean="0">
                  <a:solidFill>
                    <a:srgbClr val="000000"/>
                  </a:solidFill>
                  <a:latin typeface="Arial Narrow" panose="020B0606020202030204" pitchFamily="34" charset="0"/>
                </a:rPr>
                <a:t>10</a:t>
              </a:r>
              <a:endParaRPr kumimoji="1" lang="zh-CN" altLang="en-US" sz="1400" smtClean="0">
                <a:solidFill>
                  <a:srgbClr val="000000"/>
                </a:solidFill>
                <a:latin typeface="Arial Narrow" panose="020B0606020202030204" pitchFamily="34" charset="0"/>
              </a:endParaRPr>
            </a:p>
          </p:txBody>
        </p:sp>
        <p:sp>
          <p:nvSpPr>
            <p:cNvPr id="482335" name="Line 31"/>
            <p:cNvSpPr>
              <a:spLocks noChangeShapeType="1"/>
            </p:cNvSpPr>
            <p:nvPr/>
          </p:nvSpPr>
          <p:spPr bwMode="auto">
            <a:xfrm flipH="1">
              <a:off x="2916" y="2908"/>
              <a:ext cx="162"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6" name="Line 32"/>
            <p:cNvSpPr>
              <a:spLocks noChangeShapeType="1"/>
            </p:cNvSpPr>
            <p:nvPr/>
          </p:nvSpPr>
          <p:spPr bwMode="auto">
            <a:xfrm>
              <a:off x="3240" y="2908"/>
              <a:ext cx="108" cy="200"/>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7" name="Oval 33"/>
            <p:cNvSpPr>
              <a:spLocks noChangeArrowheads="1"/>
            </p:cNvSpPr>
            <p:nvPr/>
          </p:nvSpPr>
          <p:spPr bwMode="auto">
            <a:xfrm>
              <a:off x="2108" y="3556"/>
              <a:ext cx="222"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2</a:t>
              </a:r>
              <a:endParaRPr kumimoji="1" lang="zh-CN" altLang="en-US" sz="1400" smtClean="0">
                <a:solidFill>
                  <a:srgbClr val="000000"/>
                </a:solidFill>
                <a:latin typeface="Arial Narrow" panose="020B0606020202030204" pitchFamily="34" charset="0"/>
              </a:endParaRPr>
            </a:p>
          </p:txBody>
        </p:sp>
        <p:sp>
          <p:nvSpPr>
            <p:cNvPr id="482338" name="Line 34"/>
            <p:cNvSpPr>
              <a:spLocks noChangeShapeType="1"/>
            </p:cNvSpPr>
            <p:nvPr/>
          </p:nvSpPr>
          <p:spPr bwMode="auto">
            <a:xfrm>
              <a:off x="2054" y="3374"/>
              <a:ext cx="107"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39" name="Oval 35"/>
            <p:cNvSpPr>
              <a:spLocks noChangeArrowheads="1"/>
            </p:cNvSpPr>
            <p:nvPr/>
          </p:nvSpPr>
          <p:spPr bwMode="auto">
            <a:xfrm>
              <a:off x="2593" y="3556"/>
              <a:ext cx="222"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5</a:t>
              </a:r>
              <a:endParaRPr kumimoji="1" lang="zh-CN" altLang="en-US" sz="1400" smtClean="0">
                <a:solidFill>
                  <a:srgbClr val="000000"/>
                </a:solidFill>
                <a:latin typeface="Arial Narrow" panose="020B0606020202030204" pitchFamily="34" charset="0"/>
              </a:endParaRPr>
            </a:p>
          </p:txBody>
        </p:sp>
        <p:sp>
          <p:nvSpPr>
            <p:cNvPr id="482340" name="Line 36"/>
            <p:cNvSpPr>
              <a:spLocks noChangeShapeType="1"/>
            </p:cNvSpPr>
            <p:nvPr/>
          </p:nvSpPr>
          <p:spPr bwMode="auto">
            <a:xfrm>
              <a:off x="2593" y="3374"/>
              <a:ext cx="108"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1" name="Oval 37"/>
            <p:cNvSpPr>
              <a:spLocks noChangeArrowheads="1"/>
            </p:cNvSpPr>
            <p:nvPr/>
          </p:nvSpPr>
          <p:spPr bwMode="auto">
            <a:xfrm>
              <a:off x="3025" y="3556"/>
              <a:ext cx="213"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8</a:t>
              </a:r>
              <a:endParaRPr kumimoji="1" lang="zh-CN" altLang="en-US" sz="1400" smtClean="0">
                <a:solidFill>
                  <a:srgbClr val="000000"/>
                </a:solidFill>
                <a:latin typeface="Arial Narrow" panose="020B0606020202030204" pitchFamily="34" charset="0"/>
              </a:endParaRPr>
            </a:p>
          </p:txBody>
        </p:sp>
        <p:sp>
          <p:nvSpPr>
            <p:cNvPr id="482342" name="Line 38"/>
            <p:cNvSpPr>
              <a:spLocks noChangeShapeType="1"/>
            </p:cNvSpPr>
            <p:nvPr/>
          </p:nvSpPr>
          <p:spPr bwMode="auto">
            <a:xfrm>
              <a:off x="2970" y="3374"/>
              <a:ext cx="108"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3" name="Oval 39"/>
            <p:cNvSpPr>
              <a:spLocks noChangeArrowheads="1"/>
            </p:cNvSpPr>
            <p:nvPr/>
          </p:nvSpPr>
          <p:spPr bwMode="auto">
            <a:xfrm>
              <a:off x="3510" y="3556"/>
              <a:ext cx="321" cy="257"/>
            </a:xfrm>
            <a:prstGeom prst="ellipse">
              <a:avLst/>
            </a:prstGeom>
            <a:solidFill>
              <a:srgbClr val="CCECFF"/>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pPr>
              <a:r>
                <a:rPr kumimoji="1" lang="zh-CN" altLang="en-US" sz="1400" b="1" smtClean="0">
                  <a:solidFill>
                    <a:srgbClr val="000000"/>
                  </a:solidFill>
                  <a:latin typeface="Arial Narrow" panose="020B0606020202030204" pitchFamily="34" charset="0"/>
                </a:rPr>
                <a:t>11</a:t>
              </a:r>
              <a:endParaRPr kumimoji="1" lang="zh-CN" altLang="en-US" sz="1400" smtClean="0">
                <a:solidFill>
                  <a:srgbClr val="000000"/>
                </a:solidFill>
                <a:latin typeface="Arial Narrow" panose="020B0606020202030204" pitchFamily="34" charset="0"/>
              </a:endParaRPr>
            </a:p>
          </p:txBody>
        </p:sp>
        <p:sp>
          <p:nvSpPr>
            <p:cNvPr id="482344" name="Line 40"/>
            <p:cNvSpPr>
              <a:spLocks noChangeShapeType="1"/>
            </p:cNvSpPr>
            <p:nvPr/>
          </p:nvSpPr>
          <p:spPr bwMode="auto">
            <a:xfrm>
              <a:off x="3510" y="3374"/>
              <a:ext cx="108" cy="201"/>
            </a:xfrm>
            <a:prstGeom prst="line">
              <a:avLst/>
            </a:prstGeom>
            <a:noFill/>
            <a:ln w="12700"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482348" name="Text Box 44"/>
            <p:cNvSpPr txBox="1">
              <a:spLocks noChangeArrowheads="1"/>
            </p:cNvSpPr>
            <p:nvPr/>
          </p:nvSpPr>
          <p:spPr bwMode="auto">
            <a:xfrm>
              <a:off x="1584" y="3081"/>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05</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49" name="Text Box 45"/>
            <p:cNvSpPr txBox="1">
              <a:spLocks noChangeArrowheads="1"/>
            </p:cNvSpPr>
            <p:nvPr/>
          </p:nvSpPr>
          <p:spPr bwMode="auto">
            <a:xfrm>
              <a:off x="1854" y="3616"/>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13</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0" name="Text Box 46"/>
            <p:cNvSpPr txBox="1">
              <a:spLocks noChangeArrowheads="1"/>
            </p:cNvSpPr>
            <p:nvPr/>
          </p:nvSpPr>
          <p:spPr bwMode="auto">
            <a:xfrm>
              <a:off x="1854" y="2615"/>
              <a:ext cx="2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19</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1" name="Text Box 47"/>
            <p:cNvSpPr txBox="1">
              <a:spLocks noChangeArrowheads="1"/>
            </p:cNvSpPr>
            <p:nvPr/>
          </p:nvSpPr>
          <p:spPr bwMode="auto">
            <a:xfrm>
              <a:off x="2555" y="3883"/>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37</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2" name="Text Box 48"/>
            <p:cNvSpPr txBox="1">
              <a:spLocks noChangeArrowheads="1"/>
            </p:cNvSpPr>
            <p:nvPr/>
          </p:nvSpPr>
          <p:spPr bwMode="auto">
            <a:xfrm>
              <a:off x="2986" y="3883"/>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75</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3" name="Text Box 49"/>
            <p:cNvSpPr txBox="1">
              <a:spLocks noChangeArrowheads="1"/>
            </p:cNvSpPr>
            <p:nvPr/>
          </p:nvSpPr>
          <p:spPr bwMode="auto">
            <a:xfrm>
              <a:off x="3525" y="3883"/>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92</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4" name="Text Box 50"/>
            <p:cNvSpPr txBox="1">
              <a:spLocks noChangeArrowheads="1"/>
            </p:cNvSpPr>
            <p:nvPr/>
          </p:nvSpPr>
          <p:spPr bwMode="auto">
            <a:xfrm>
              <a:off x="2122" y="3149"/>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21</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5" name="Text Box 51"/>
            <p:cNvSpPr txBox="1">
              <a:spLocks noChangeArrowheads="1"/>
            </p:cNvSpPr>
            <p:nvPr/>
          </p:nvSpPr>
          <p:spPr bwMode="auto">
            <a:xfrm>
              <a:off x="2555" y="2016"/>
              <a:ext cx="261"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56</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6" name="Text Box 52"/>
            <p:cNvSpPr txBox="1">
              <a:spLocks noChangeArrowheads="1"/>
            </p:cNvSpPr>
            <p:nvPr/>
          </p:nvSpPr>
          <p:spPr bwMode="auto">
            <a:xfrm>
              <a:off x="3202" y="2615"/>
              <a:ext cx="2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80</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7" name="Text Box 53"/>
            <p:cNvSpPr txBox="1">
              <a:spLocks noChangeArrowheads="1"/>
            </p:cNvSpPr>
            <p:nvPr/>
          </p:nvSpPr>
          <p:spPr bwMode="auto">
            <a:xfrm>
              <a:off x="2716" y="2881"/>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64</a:t>
              </a:r>
              <a:endParaRPr kumimoji="1" lang="zh-CN" altLang="en-US" sz="1600" b="1" smtClean="0">
                <a:solidFill>
                  <a:srgbClr val="FFFFCC"/>
                </a:solidFill>
                <a:latin typeface="Arial Narrow" panose="020B0606020202030204" pitchFamily="34" charset="0"/>
                <a:ea typeface="楷体_GB2312" pitchFamily="49" charset="-122"/>
              </a:endParaRPr>
            </a:p>
          </p:txBody>
        </p:sp>
        <p:sp>
          <p:nvSpPr>
            <p:cNvPr id="482358" name="Text Box 54"/>
            <p:cNvSpPr txBox="1">
              <a:spLocks noChangeArrowheads="1"/>
            </p:cNvSpPr>
            <p:nvPr/>
          </p:nvSpPr>
          <p:spPr bwMode="auto">
            <a:xfrm>
              <a:off x="3525" y="3081"/>
              <a:ext cx="26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1600" b="1" smtClean="0">
                  <a:solidFill>
                    <a:srgbClr val="FFFFFF"/>
                  </a:solidFill>
                  <a:latin typeface="Arial Narrow" panose="020B0606020202030204" pitchFamily="34" charset="0"/>
                  <a:ea typeface="楷体_GB2312" pitchFamily="49" charset="-122"/>
                </a:rPr>
                <a:t>88</a:t>
              </a:r>
              <a:endParaRPr kumimoji="1" lang="zh-CN" altLang="en-US" sz="1600" b="1" smtClean="0">
                <a:solidFill>
                  <a:srgbClr val="FFFFCC"/>
                </a:solidFill>
                <a:latin typeface="Arial Narrow" panose="020B0606020202030204" pitchFamily="34" charset="0"/>
                <a:ea typeface="楷体_GB2312" pitchFamily="49" charset="-122"/>
              </a:endParaRPr>
            </a:p>
          </p:txBody>
        </p:sp>
      </p:grpSp>
      <p:sp>
        <p:nvSpPr>
          <p:cNvPr id="482376" name="Rectangle 72"/>
          <p:cNvSpPr>
            <a:spLocks noChangeArrowheads="1"/>
          </p:cNvSpPr>
          <p:nvPr/>
        </p:nvSpPr>
        <p:spPr bwMode="auto">
          <a:xfrm>
            <a:off x="4479925" y="3048000"/>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endParaRPr kumimoji="1" lang="zh-CN" altLang="en-US" sz="4400" smtClean="0">
              <a:solidFill>
                <a:srgbClr val="FFCC66"/>
              </a:solidFill>
              <a:latin typeface="Times New Roman" panose="02020603050405020304" pitchFamily="18" charset="0"/>
            </a:endParaRPr>
          </a:p>
        </p:txBody>
      </p:sp>
      <p:graphicFrame>
        <p:nvGraphicFramePr>
          <p:cNvPr id="482421" name="Group 117"/>
          <p:cNvGraphicFramePr>
            <a:graphicFrameLocks noGrp="1"/>
          </p:cNvGraphicFramePr>
          <p:nvPr/>
        </p:nvGraphicFramePr>
        <p:xfrm>
          <a:off x="1524000" y="1905000"/>
          <a:ext cx="6096000" cy="914400"/>
        </p:xfrm>
        <a:graphic>
          <a:graphicData uri="http://schemas.openxmlformats.org/drawingml/2006/table">
            <a:tbl>
              <a:tblPr/>
              <a:tblGrid>
                <a:gridCol w="554038">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gridCol w="554038">
                  <a:extLst>
                    <a:ext uri="{9D8B030D-6E8A-4147-A177-3AD203B41FA5}">
                      <a16:colId xmlns:a16="http://schemas.microsoft.com/office/drawing/2014/main" val="20002"/>
                    </a:ext>
                  </a:extLst>
                </a:gridCol>
                <a:gridCol w="554037">
                  <a:extLst>
                    <a:ext uri="{9D8B030D-6E8A-4147-A177-3AD203B41FA5}">
                      <a16:colId xmlns:a16="http://schemas.microsoft.com/office/drawing/2014/main" val="20003"/>
                    </a:ext>
                  </a:extLst>
                </a:gridCol>
                <a:gridCol w="554038">
                  <a:extLst>
                    <a:ext uri="{9D8B030D-6E8A-4147-A177-3AD203B41FA5}">
                      <a16:colId xmlns:a16="http://schemas.microsoft.com/office/drawing/2014/main" val="20004"/>
                    </a:ext>
                  </a:extLst>
                </a:gridCol>
                <a:gridCol w="555625">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457200">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3pPr>
                      <a:lvl4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4pPr>
                      <a:lvl5pPr>
                        <a:spcBef>
                          <a:spcPct val="20000"/>
                        </a:spcBef>
                        <a:buClr>
                          <a:schemeClr val="tx2"/>
                        </a:buClr>
                        <a:defRPr kumimoji="1" sz="2800">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1" lang="zh-CN" altLang="en-US" sz="2400" b="0"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2422" name="Oval 118"/>
          <p:cNvSpPr>
            <a:spLocks noChangeArrowheads="1"/>
          </p:cNvSpPr>
          <p:nvPr/>
        </p:nvSpPr>
        <p:spPr bwMode="auto">
          <a:xfrm>
            <a:off x="4114800" y="3657600"/>
            <a:ext cx="352425" cy="406400"/>
          </a:xfrm>
          <a:prstGeom prst="ellipse">
            <a:avLst/>
          </a:prstGeom>
          <a:solidFill>
            <a:schemeClr val="tx1"/>
          </a:solidFill>
          <a:ln w="12700" cap="sq">
            <a:solidFill>
              <a:srgbClr val="FFFF00"/>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6</a:t>
            </a:r>
            <a:endParaRPr kumimoji="1" lang="zh-CN" altLang="en-US" sz="1400" smtClean="0">
              <a:solidFill>
                <a:srgbClr val="000000"/>
              </a:solidFill>
              <a:latin typeface="Arial Narrow" panose="020B0606020202030204" pitchFamily="34" charset="0"/>
            </a:endParaRPr>
          </a:p>
        </p:txBody>
      </p:sp>
      <p:sp>
        <p:nvSpPr>
          <p:cNvPr id="482423" name="Oval 119"/>
          <p:cNvSpPr>
            <a:spLocks noChangeArrowheads="1"/>
          </p:cNvSpPr>
          <p:nvPr/>
        </p:nvSpPr>
        <p:spPr bwMode="auto">
          <a:xfrm>
            <a:off x="3352800" y="4191000"/>
            <a:ext cx="352425" cy="406400"/>
          </a:xfrm>
          <a:prstGeom prst="ellipse">
            <a:avLst/>
          </a:prstGeom>
          <a:solidFill>
            <a:schemeClr val="tx1"/>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3</a:t>
            </a:r>
            <a:endParaRPr kumimoji="1" lang="zh-CN" altLang="en-US" sz="1400" smtClean="0">
              <a:solidFill>
                <a:srgbClr val="000000"/>
              </a:solidFill>
              <a:latin typeface="Arial Narrow" panose="020B0606020202030204" pitchFamily="34" charset="0"/>
            </a:endParaRPr>
          </a:p>
        </p:txBody>
      </p:sp>
      <p:sp>
        <p:nvSpPr>
          <p:cNvPr id="482424" name="Oval 120"/>
          <p:cNvSpPr>
            <a:spLocks noChangeArrowheads="1"/>
          </p:cNvSpPr>
          <p:nvPr/>
        </p:nvSpPr>
        <p:spPr bwMode="auto">
          <a:xfrm>
            <a:off x="3760788" y="4929188"/>
            <a:ext cx="354012" cy="404812"/>
          </a:xfrm>
          <a:prstGeom prst="ellipse">
            <a:avLst/>
          </a:prstGeom>
          <a:solidFill>
            <a:schemeClr val="tx1"/>
          </a:solidFill>
          <a:ln w="12700" cap="sq">
            <a:solidFill>
              <a:srgbClr val="FF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lgn="ctr">
              <a:spcBef>
                <a:spcPct val="50000"/>
              </a:spcBef>
              <a:buFontTx/>
              <a:buChar char=" "/>
            </a:pPr>
            <a:r>
              <a:rPr kumimoji="1" lang="zh-CN" altLang="en-US" sz="1400" b="1" smtClean="0">
                <a:solidFill>
                  <a:srgbClr val="000000"/>
                </a:solidFill>
                <a:latin typeface="Arial Narrow" panose="020B0606020202030204" pitchFamily="34" charset="0"/>
              </a:rPr>
              <a:t>4</a:t>
            </a:r>
            <a:endParaRPr kumimoji="1" lang="zh-CN" altLang="en-US" sz="1400" smtClean="0">
              <a:solidFill>
                <a:srgbClr val="000000"/>
              </a:solidFill>
              <a:latin typeface="Arial Narrow" panose="020B0606020202030204" pitchFamily="34" charset="0"/>
            </a:endParaRPr>
          </a:p>
        </p:txBody>
      </p:sp>
    </p:spTree>
    <p:extLst>
      <p:ext uri="{BB962C8B-B14F-4D97-AF65-F5344CB8AC3E}">
        <p14:creationId xmlns:p14="http://schemas.microsoft.com/office/powerpoint/2010/main" val="265571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2422"/>
                                        </p:tgtEl>
                                        <p:attrNameLst>
                                          <p:attrName>style.visibility</p:attrName>
                                        </p:attrNameLst>
                                      </p:cBhvr>
                                      <p:to>
                                        <p:strVal val="visible"/>
                                      </p:to>
                                    </p:set>
                                    <p:anim calcmode="lin" valueType="num">
                                      <p:cBhvr additive="base">
                                        <p:cTn id="7" dur="500" fill="hold"/>
                                        <p:tgtEl>
                                          <p:spTgt spid="482422"/>
                                        </p:tgtEl>
                                        <p:attrNameLst>
                                          <p:attrName>ppt_x</p:attrName>
                                        </p:attrNameLst>
                                      </p:cBhvr>
                                      <p:tavLst>
                                        <p:tav tm="0">
                                          <p:val>
                                            <p:strVal val="#ppt_x"/>
                                          </p:val>
                                        </p:tav>
                                        <p:tav tm="100000">
                                          <p:val>
                                            <p:strVal val="#ppt_x"/>
                                          </p:val>
                                        </p:tav>
                                      </p:tavLst>
                                    </p:anim>
                                    <p:anim calcmode="lin" valueType="num">
                                      <p:cBhvr additive="base">
                                        <p:cTn id="8" dur="500" fill="hold"/>
                                        <p:tgtEl>
                                          <p:spTgt spid="4824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82345"/>
                                        </p:tgtEl>
                                        <p:attrNameLst>
                                          <p:attrName>style.visibility</p:attrName>
                                        </p:attrNameLst>
                                      </p:cBhvr>
                                      <p:to>
                                        <p:strVal val="visible"/>
                                      </p:to>
                                    </p:set>
                                    <p:animEffect transition="in" filter="strips(downLeft)">
                                      <p:cBhvr>
                                        <p:cTn id="13" dur="500"/>
                                        <p:tgtEl>
                                          <p:spTgt spid="482345"/>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82423"/>
                                        </p:tgtEl>
                                        <p:attrNameLst>
                                          <p:attrName>style.visibility</p:attrName>
                                        </p:attrNameLst>
                                      </p:cBhvr>
                                      <p:to>
                                        <p:strVal val="visible"/>
                                      </p:to>
                                    </p:set>
                                    <p:anim calcmode="lin" valueType="num">
                                      <p:cBhvr additive="base">
                                        <p:cTn id="17" dur="500" fill="hold"/>
                                        <p:tgtEl>
                                          <p:spTgt spid="482423"/>
                                        </p:tgtEl>
                                        <p:attrNameLst>
                                          <p:attrName>ppt_x</p:attrName>
                                        </p:attrNameLst>
                                      </p:cBhvr>
                                      <p:tavLst>
                                        <p:tav tm="0">
                                          <p:val>
                                            <p:strVal val="0-#ppt_w/2"/>
                                          </p:val>
                                        </p:tav>
                                        <p:tav tm="100000">
                                          <p:val>
                                            <p:strVal val="#ppt_x"/>
                                          </p:val>
                                        </p:tav>
                                      </p:tavLst>
                                    </p:anim>
                                    <p:anim calcmode="lin" valueType="num">
                                      <p:cBhvr additive="base">
                                        <p:cTn id="18" dur="500" fill="hold"/>
                                        <p:tgtEl>
                                          <p:spTgt spid="48242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82346"/>
                                        </p:tgtEl>
                                        <p:attrNameLst>
                                          <p:attrName>style.visibility</p:attrName>
                                        </p:attrNameLst>
                                      </p:cBhvr>
                                      <p:to>
                                        <p:strVal val="visible"/>
                                      </p:to>
                                    </p:set>
                                    <p:animEffect transition="in" filter="strips(downRight)">
                                      <p:cBhvr>
                                        <p:cTn id="23" dur="500"/>
                                        <p:tgtEl>
                                          <p:spTgt spid="482346"/>
                                        </p:tgtEl>
                                      </p:cBhvr>
                                    </p:animEffect>
                                  </p:childTnLst>
                                </p:cTn>
                              </p:par>
                            </p:childTnLst>
                          </p:cTn>
                        </p:par>
                        <p:par>
                          <p:cTn id="24" fill="hold" nodeType="afterGroup">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482424"/>
                                        </p:tgtEl>
                                        <p:attrNameLst>
                                          <p:attrName>style.visibility</p:attrName>
                                        </p:attrNameLst>
                                      </p:cBhvr>
                                      <p:to>
                                        <p:strVal val="visible"/>
                                      </p:to>
                                    </p:set>
                                    <p:anim calcmode="lin" valueType="num">
                                      <p:cBhvr additive="base">
                                        <p:cTn id="27" dur="500" fill="hold"/>
                                        <p:tgtEl>
                                          <p:spTgt spid="482424"/>
                                        </p:tgtEl>
                                        <p:attrNameLst>
                                          <p:attrName>ppt_x</p:attrName>
                                        </p:attrNameLst>
                                      </p:cBhvr>
                                      <p:tavLst>
                                        <p:tav tm="0">
                                          <p:val>
                                            <p:strVal val="0-#ppt_w/2"/>
                                          </p:val>
                                        </p:tav>
                                        <p:tav tm="100000">
                                          <p:val>
                                            <p:strVal val="#ppt_x"/>
                                          </p:val>
                                        </p:tav>
                                      </p:tavLst>
                                    </p:anim>
                                    <p:anim calcmode="lin" valueType="num">
                                      <p:cBhvr additive="base">
                                        <p:cTn id="28" dur="500" fill="hold"/>
                                        <p:tgtEl>
                                          <p:spTgt spid="4824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45" grpId="0" animBg="1"/>
      <p:bldP spid="482346" grpId="0" animBg="1"/>
      <p:bldP spid="482422" grpId="0" animBg="1" autoUpdateAnimBg="0"/>
      <p:bldP spid="482423" grpId="0" animBg="1" autoUpdateAnimBg="0"/>
      <p:bldP spid="48242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ext Box 2"/>
          <p:cNvSpPr txBox="1">
            <a:spLocks noChangeArrowheads="1"/>
          </p:cNvSpPr>
          <p:nvPr/>
        </p:nvSpPr>
        <p:spPr bwMode="auto">
          <a:xfrm>
            <a:off x="228600" y="228600"/>
            <a:ext cx="2895600" cy="469900"/>
          </a:xfrm>
          <a:prstGeom prst="rect">
            <a:avLst/>
          </a:prstGeom>
          <a:noFill/>
          <a:ln w="12700" cap="sq">
            <a:solidFill>
              <a:srgbClr val="CCFFFF"/>
            </a:solidFill>
            <a:miter lim="800000"/>
            <a:headEnd type="none" w="sm" len="sm"/>
            <a:tailEnd type="non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buFontTx/>
              <a:buChar char=" "/>
            </a:pPr>
            <a:r>
              <a:rPr kumimoji="1" lang="zh-CN" altLang="en-US" sz="2400" b="1" smtClean="0">
                <a:solidFill>
                  <a:srgbClr val="FFCC66"/>
                </a:solidFill>
                <a:latin typeface="楷体_GB2312" pitchFamily="49" charset="-122"/>
                <a:ea typeface="楷体_GB2312" pitchFamily="49" charset="-122"/>
              </a:rPr>
              <a:t>折半查找性能分析</a:t>
            </a:r>
            <a:endParaRPr kumimoji="1" lang="zh-CN" altLang="en-US" sz="2400" smtClean="0">
              <a:solidFill>
                <a:srgbClr val="FFFFCC"/>
              </a:solidFill>
              <a:latin typeface="Arial Narrow" panose="020B0606020202030204" pitchFamily="34" charset="0"/>
              <a:ea typeface="隶书" panose="02010509060101010101" pitchFamily="49" charset="-122"/>
            </a:endParaRPr>
          </a:p>
        </p:txBody>
      </p:sp>
      <p:sp>
        <p:nvSpPr>
          <p:cNvPr id="519171" name="Line 3"/>
          <p:cNvSpPr>
            <a:spLocks noChangeShapeType="1"/>
          </p:cNvSpPr>
          <p:nvPr/>
        </p:nvSpPr>
        <p:spPr bwMode="auto">
          <a:xfrm>
            <a:off x="695325" y="2438400"/>
            <a:ext cx="7848600" cy="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172" name="Line 4"/>
          <p:cNvSpPr>
            <a:spLocks noChangeShapeType="1"/>
          </p:cNvSpPr>
          <p:nvPr/>
        </p:nvSpPr>
        <p:spPr bwMode="auto">
          <a:xfrm>
            <a:off x="995363" y="4770438"/>
            <a:ext cx="8148637" cy="1587"/>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173" name="Line 5"/>
          <p:cNvSpPr>
            <a:spLocks noChangeShapeType="1"/>
          </p:cNvSpPr>
          <p:nvPr/>
        </p:nvSpPr>
        <p:spPr bwMode="auto">
          <a:xfrm>
            <a:off x="60198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174" name="Line 6"/>
          <p:cNvSpPr>
            <a:spLocks noChangeShapeType="1"/>
          </p:cNvSpPr>
          <p:nvPr/>
        </p:nvSpPr>
        <p:spPr bwMode="auto">
          <a:xfrm>
            <a:off x="4038600" y="685800"/>
            <a:ext cx="0" cy="5943600"/>
          </a:xfrm>
          <a:prstGeom prst="line">
            <a:avLst/>
          </a:prstGeom>
          <a:noFill/>
          <a:ln w="127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211" name="Text Box 43"/>
          <p:cNvSpPr txBox="1">
            <a:spLocks noChangeArrowheads="1"/>
          </p:cNvSpPr>
          <p:nvPr/>
        </p:nvSpPr>
        <p:spPr bwMode="auto">
          <a:xfrm>
            <a:off x="771525" y="2189560"/>
            <a:ext cx="8553450" cy="369331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Blip>
                <a:blip r:embed="rId3"/>
              </a:buBlip>
            </a:pPr>
            <a:r>
              <a:rPr kumimoji="1" lang="zh-CN" altLang="en-US" sz="2400" b="1" dirty="0" smtClean="0">
                <a:solidFill>
                  <a:srgbClr val="FFFFFF"/>
                </a:solidFill>
                <a:latin typeface="Arial Narrow" panose="020B0606020202030204" pitchFamily="34" charset="0"/>
                <a:ea typeface="楷体_GB2312" pitchFamily="49" charset="-122"/>
              </a:rPr>
              <a:t>  折半查找的查找过程可视为在二叉树上的比较。</a:t>
            </a:r>
          </a:p>
          <a:p>
            <a:pPr>
              <a:spcBef>
                <a:spcPct val="50000"/>
              </a:spcBef>
              <a:buFontTx/>
              <a:buBlip>
                <a:blip r:embed="rId3"/>
              </a:buBlip>
            </a:pPr>
            <a:r>
              <a:rPr kumimoji="1" lang="zh-CN" altLang="en-US" sz="2400" b="1" dirty="0" smtClean="0">
                <a:solidFill>
                  <a:srgbClr val="FFFFFF"/>
                </a:solidFill>
                <a:latin typeface="Arial Narrow" panose="020B0606020202030204" pitchFamily="34" charset="0"/>
                <a:ea typeface="楷体_GB2312" pitchFamily="49" charset="-122"/>
              </a:rPr>
              <a:t>  二叉树为有序的——称为二叉排序树</a:t>
            </a:r>
          </a:p>
          <a:p>
            <a:pPr>
              <a:spcBef>
                <a:spcPct val="50000"/>
              </a:spcBef>
              <a:buFontTx/>
              <a:buBlip>
                <a:blip r:embed="rId3"/>
              </a:buBlip>
            </a:pPr>
            <a:r>
              <a:rPr kumimoji="1" lang="zh-CN" altLang="en-US" sz="2400" b="1" dirty="0" smtClean="0">
                <a:solidFill>
                  <a:srgbClr val="FFFFFF"/>
                </a:solidFill>
                <a:latin typeface="Arial Narrow" panose="020B0606020202030204" pitchFamily="34" charset="0"/>
                <a:ea typeface="楷体_GB2312" pitchFamily="49" charset="-122"/>
              </a:rPr>
              <a:t>  查找长度最长为树的深度。其深度与完全二叉树深度一致。</a:t>
            </a:r>
          </a:p>
          <a:p>
            <a:pPr>
              <a:spcBef>
                <a:spcPct val="50000"/>
              </a:spcBef>
              <a:buFontTx/>
              <a:buBlip>
                <a:blip r:embed="rId3"/>
              </a:buBlip>
            </a:pPr>
            <a:r>
              <a:rPr kumimoji="1" lang="zh-CN" altLang="en-US" sz="2400" b="1" dirty="0" smtClean="0">
                <a:solidFill>
                  <a:srgbClr val="FFFFFF"/>
                </a:solidFill>
                <a:latin typeface="Arial Narrow" panose="020B0606020202030204" pitchFamily="34" charset="0"/>
                <a:ea typeface="楷体_GB2312" pitchFamily="49" charset="-122"/>
              </a:rPr>
              <a:t>  根据树的性质：</a:t>
            </a:r>
            <a:r>
              <a:rPr kumimoji="1" lang="en-US" altLang="zh-CN" sz="2400" b="1" dirty="0" smtClean="0">
                <a:solidFill>
                  <a:srgbClr val="FFFFFF"/>
                </a:solidFill>
                <a:latin typeface="Arial Narrow" panose="020B0606020202030204" pitchFamily="34" charset="0"/>
                <a:ea typeface="楷体_GB2312" pitchFamily="49" charset="-122"/>
              </a:rPr>
              <a:t>n</a:t>
            </a:r>
            <a:r>
              <a:rPr kumimoji="1" lang="zh-CN" altLang="en-US" sz="2400" b="1" dirty="0" smtClean="0">
                <a:solidFill>
                  <a:srgbClr val="FFFFFF"/>
                </a:solidFill>
                <a:latin typeface="Arial Narrow" panose="020B0606020202030204" pitchFamily="34" charset="0"/>
                <a:ea typeface="楷体_GB2312" pitchFamily="49" charset="-122"/>
              </a:rPr>
              <a:t>个结点的二叉树其深度</a:t>
            </a:r>
            <a:r>
              <a:rPr kumimoji="1" lang="en-US" altLang="zh-CN" sz="2400" b="1" dirty="0" smtClean="0">
                <a:solidFill>
                  <a:srgbClr val="FFFFFF"/>
                </a:solidFill>
                <a:latin typeface="Arial Narrow" panose="020B0606020202030204" pitchFamily="34" charset="0"/>
                <a:ea typeface="楷体_GB2312" pitchFamily="49" charset="-122"/>
              </a:rPr>
              <a:t>h</a:t>
            </a:r>
            <a:r>
              <a:rPr kumimoji="1" lang="zh-CN" altLang="en-US" sz="2400" b="1" dirty="0" smtClean="0">
                <a:solidFill>
                  <a:srgbClr val="FFFFFF"/>
                </a:solidFill>
                <a:latin typeface="Arial Narrow" panose="020B0606020202030204" pitchFamily="34" charset="0"/>
                <a:ea typeface="楷体_GB2312" pitchFamily="49" charset="-122"/>
              </a:rPr>
              <a:t>为：[</a:t>
            </a:r>
            <a:r>
              <a:rPr kumimoji="1" lang="en-US" altLang="zh-CN" sz="2400" b="1" dirty="0" smtClean="0">
                <a:solidFill>
                  <a:srgbClr val="FFFFFF"/>
                </a:solidFill>
                <a:latin typeface="Arial Narrow" panose="020B0606020202030204" pitchFamily="34" charset="0"/>
                <a:ea typeface="楷体_GB2312" pitchFamily="49" charset="-122"/>
              </a:rPr>
              <a:t>log</a:t>
            </a:r>
            <a:r>
              <a:rPr kumimoji="1" lang="en-US" altLang="zh-CN" sz="2400" b="1" baseline="-18000" dirty="0" smtClean="0">
                <a:solidFill>
                  <a:srgbClr val="FFFFFF"/>
                </a:solidFill>
                <a:latin typeface="Arial Narrow" panose="020B0606020202030204" pitchFamily="34" charset="0"/>
                <a:ea typeface="楷体_GB2312" pitchFamily="49" charset="-122"/>
              </a:rPr>
              <a:t>2</a:t>
            </a:r>
            <a:r>
              <a:rPr kumimoji="1" lang="en-US" altLang="zh-CN" sz="2400" b="1" dirty="0" smtClean="0">
                <a:solidFill>
                  <a:srgbClr val="FFFFFF"/>
                </a:solidFill>
                <a:latin typeface="Arial Narrow" panose="020B0606020202030204" pitchFamily="34" charset="0"/>
                <a:ea typeface="楷体_GB2312" pitchFamily="49" charset="-122"/>
              </a:rPr>
              <a:t>n]+1</a:t>
            </a:r>
          </a:p>
          <a:p>
            <a:pPr>
              <a:spcBef>
                <a:spcPct val="50000"/>
              </a:spcBef>
              <a:buFontTx/>
              <a:buBlip>
                <a:blip r:embed="rId3"/>
              </a:buBlip>
            </a:pPr>
            <a:r>
              <a:rPr kumimoji="1" lang="zh-CN" altLang="en-US" sz="2400" b="1" dirty="0" smtClean="0">
                <a:solidFill>
                  <a:srgbClr val="FFFFFF"/>
                </a:solidFill>
                <a:latin typeface="Arial Narrow" panose="020B0606020202030204" pitchFamily="34" charset="0"/>
                <a:ea typeface="楷体_GB2312" pitchFamily="49" charset="-122"/>
              </a:rPr>
              <a:t>  平均查找长度</a:t>
            </a:r>
            <a:r>
              <a:rPr kumimoji="1" lang="zh-CN" altLang="en-US" sz="2400" b="1" dirty="0" smtClean="0">
                <a:solidFill>
                  <a:srgbClr val="FFFF00"/>
                </a:solidFill>
                <a:latin typeface="Arial Narrow" panose="020B0606020202030204" pitchFamily="34" charset="0"/>
                <a:ea typeface="楷体_GB2312" pitchFamily="49" charset="-122"/>
              </a:rPr>
              <a:t>（查找成功）</a:t>
            </a:r>
            <a:r>
              <a:rPr kumimoji="1" lang="zh-CN" altLang="en-US" sz="2400" b="1" dirty="0" smtClean="0">
                <a:solidFill>
                  <a:srgbClr val="FFFFFF"/>
                </a:solidFill>
                <a:latin typeface="Arial Narrow" panose="020B0606020202030204" pitchFamily="34" charset="0"/>
                <a:ea typeface="楷体_GB2312" pitchFamily="49" charset="-122"/>
              </a:rPr>
              <a:t>：</a:t>
            </a:r>
          </a:p>
          <a:p>
            <a:pPr>
              <a:spcBef>
                <a:spcPct val="50000"/>
              </a:spcBef>
              <a:buFontTx/>
              <a:buChar char=" "/>
            </a:pPr>
            <a:r>
              <a:rPr kumimoji="1" lang="zh-CN" altLang="zh-CN" sz="2000" b="1" dirty="0" smtClean="0">
                <a:solidFill>
                  <a:srgbClr val="000000"/>
                </a:solidFill>
                <a:latin typeface="Arial Narrow" panose="020B0606020202030204" pitchFamily="34" charset="0"/>
                <a:ea typeface="楷体_GB2312" pitchFamily="49" charset="-122"/>
              </a:rPr>
              <a:t>       </a:t>
            </a:r>
            <a:r>
              <a:rPr kumimoji="1" lang="en-US" altLang="zh-CN" sz="2000" b="1" dirty="0" smtClean="0">
                <a:solidFill>
                  <a:srgbClr val="FFFFFF"/>
                </a:solidFill>
                <a:latin typeface="Arial Narrow" panose="020B0606020202030204" pitchFamily="34" charset="0"/>
                <a:ea typeface="楷体_GB2312" pitchFamily="49" charset="-122"/>
              </a:rPr>
              <a:t>ASL=      </a:t>
            </a:r>
            <a:r>
              <a:rPr kumimoji="1" lang="en-US" altLang="zh-CN" sz="2400" b="1" dirty="0" smtClean="0">
                <a:solidFill>
                  <a:srgbClr val="FFFFFF"/>
                </a:solidFill>
                <a:latin typeface="Arial Narrow" panose="020B0606020202030204" pitchFamily="34" charset="0"/>
                <a:ea typeface="楷体_GB2312" pitchFamily="49" charset="-122"/>
              </a:rPr>
              <a:t>∑ </a:t>
            </a:r>
            <a:r>
              <a:rPr kumimoji="1" lang="en-US" altLang="zh-CN" sz="2000" b="1" dirty="0" smtClean="0">
                <a:solidFill>
                  <a:srgbClr val="FFFFFF"/>
                </a:solidFill>
                <a:latin typeface="Arial Narrow" panose="020B0606020202030204" pitchFamily="34" charset="0"/>
                <a:ea typeface="楷体_GB2312" pitchFamily="49" charset="-122"/>
              </a:rPr>
              <a:t> </a:t>
            </a:r>
            <a:r>
              <a:rPr kumimoji="1" lang="en-US" altLang="zh-CN" sz="2000" b="1" dirty="0" err="1" smtClean="0">
                <a:solidFill>
                  <a:srgbClr val="FFFFFF"/>
                </a:solidFill>
                <a:latin typeface="Arial Narrow" panose="020B0606020202030204" pitchFamily="34" charset="0"/>
                <a:ea typeface="楷体_GB2312" pitchFamily="49" charset="-122"/>
              </a:rPr>
              <a:t>P</a:t>
            </a:r>
            <a:r>
              <a:rPr kumimoji="1" lang="en-US" altLang="zh-CN" sz="2000" b="1" baseline="-10000" dirty="0" err="1" smtClean="0">
                <a:solidFill>
                  <a:srgbClr val="FFFFFF"/>
                </a:solidFill>
                <a:latin typeface="Arial Narrow" panose="020B0606020202030204" pitchFamily="34" charset="0"/>
                <a:ea typeface="楷体_GB2312" pitchFamily="49" charset="-122"/>
              </a:rPr>
              <a:t>i</a:t>
            </a:r>
            <a:r>
              <a:rPr kumimoji="1" lang="en-US" altLang="zh-CN" sz="2000" b="1" dirty="0" err="1" smtClean="0">
                <a:solidFill>
                  <a:srgbClr val="FFFFFF"/>
                </a:solidFill>
                <a:latin typeface="Arial Narrow" panose="020B0606020202030204" pitchFamily="34" charset="0"/>
                <a:ea typeface="楷体_GB2312" pitchFamily="49" charset="-122"/>
              </a:rPr>
              <a:t>C</a:t>
            </a:r>
            <a:r>
              <a:rPr kumimoji="1" lang="en-US" altLang="zh-CN" sz="2000" b="1" baseline="-10000" dirty="0" err="1" smtClean="0">
                <a:solidFill>
                  <a:srgbClr val="FFFFFF"/>
                </a:solidFill>
                <a:latin typeface="Arial Narrow" panose="020B0606020202030204" pitchFamily="34" charset="0"/>
                <a:ea typeface="楷体_GB2312" pitchFamily="49" charset="-122"/>
              </a:rPr>
              <a:t>i</a:t>
            </a:r>
            <a:r>
              <a:rPr kumimoji="1" lang="en-US" altLang="zh-CN" sz="2000" b="1" baseline="-10000" dirty="0" smtClean="0">
                <a:solidFill>
                  <a:srgbClr val="FFFFFF"/>
                </a:solidFill>
                <a:latin typeface="Arial Narrow" panose="020B0606020202030204" pitchFamily="34" charset="0"/>
                <a:ea typeface="楷体_GB2312" pitchFamily="49" charset="-122"/>
              </a:rPr>
              <a:t> </a:t>
            </a:r>
            <a:r>
              <a:rPr kumimoji="1" lang="en-US" altLang="zh-CN" sz="2000" b="1" dirty="0" smtClean="0">
                <a:solidFill>
                  <a:srgbClr val="FFFFFF"/>
                </a:solidFill>
                <a:latin typeface="Arial Narrow" panose="020B0606020202030204" pitchFamily="34" charset="0"/>
                <a:ea typeface="楷体_GB2312" pitchFamily="49" charset="-122"/>
              </a:rPr>
              <a:t> =     </a:t>
            </a:r>
            <a:r>
              <a:rPr kumimoji="1" lang="en-US" altLang="zh-CN" sz="2400" b="1" dirty="0" smtClean="0">
                <a:solidFill>
                  <a:srgbClr val="FFFFFF"/>
                </a:solidFill>
                <a:latin typeface="Arial Narrow" panose="020B0606020202030204" pitchFamily="34" charset="0"/>
                <a:ea typeface="楷体_GB2312" pitchFamily="49" charset="-122"/>
              </a:rPr>
              <a:t>∑</a:t>
            </a:r>
            <a:r>
              <a:rPr kumimoji="1" lang="en-US" altLang="zh-CN" sz="2000" b="1" dirty="0" smtClean="0">
                <a:solidFill>
                  <a:srgbClr val="FFFFFF"/>
                </a:solidFill>
                <a:latin typeface="Arial Narrow" panose="020B0606020202030204" pitchFamily="34" charset="0"/>
                <a:ea typeface="楷体_GB2312" pitchFamily="49" charset="-122"/>
              </a:rPr>
              <a:t> j.2 </a:t>
            </a:r>
            <a:r>
              <a:rPr kumimoji="1" lang="en-US" altLang="zh-CN" sz="2000" b="1" baseline="40000" dirty="0" smtClean="0">
                <a:solidFill>
                  <a:srgbClr val="FFFFFF"/>
                </a:solidFill>
                <a:latin typeface="Arial Narrow" panose="020B0606020202030204" pitchFamily="34" charset="0"/>
                <a:ea typeface="楷体_GB2312" pitchFamily="49" charset="-122"/>
              </a:rPr>
              <a:t>j-1 </a:t>
            </a:r>
            <a:r>
              <a:rPr kumimoji="1" lang="en-US" altLang="zh-CN" sz="2000" b="1" dirty="0" smtClean="0">
                <a:solidFill>
                  <a:srgbClr val="FFFFFF"/>
                </a:solidFill>
                <a:latin typeface="Arial Narrow" panose="020B0606020202030204" pitchFamily="34" charset="0"/>
                <a:ea typeface="楷体_GB2312" pitchFamily="49" charset="-122"/>
              </a:rPr>
              <a:t>=   …   =             log2(n+1)-1</a:t>
            </a:r>
          </a:p>
          <a:p>
            <a:pPr>
              <a:spcBef>
                <a:spcPct val="50000"/>
              </a:spcBef>
              <a:buFontTx/>
              <a:buChar char="•"/>
            </a:pPr>
            <a:endParaRPr kumimoji="1" lang="zh-CN" altLang="en-US" sz="2000" b="1" dirty="0" smtClean="0">
              <a:solidFill>
                <a:srgbClr val="FFFFFF"/>
              </a:solidFill>
              <a:latin typeface="Arial Narrow" panose="020B0606020202030204" pitchFamily="34" charset="0"/>
              <a:ea typeface="楷体_GB2312" pitchFamily="49" charset="-122"/>
            </a:endParaRPr>
          </a:p>
        </p:txBody>
      </p:sp>
      <p:sp>
        <p:nvSpPr>
          <p:cNvPr id="519231" name="Text Box 63"/>
          <p:cNvSpPr txBox="1">
            <a:spLocks noChangeArrowheads="1"/>
          </p:cNvSpPr>
          <p:nvPr/>
        </p:nvSpPr>
        <p:spPr bwMode="auto">
          <a:xfrm>
            <a:off x="847725" y="1676400"/>
            <a:ext cx="1331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zh-CN" altLang="en-US" sz="2800" smtClean="0">
                <a:solidFill>
                  <a:srgbClr val="FFFF00"/>
                </a:solidFill>
                <a:latin typeface="Arial Narrow" panose="020B0606020202030204" pitchFamily="34" charset="0"/>
                <a:ea typeface="隶书" panose="02010509060101010101" pitchFamily="49" charset="-122"/>
              </a:rPr>
              <a:t>结论：</a:t>
            </a:r>
          </a:p>
        </p:txBody>
      </p:sp>
      <p:sp>
        <p:nvSpPr>
          <p:cNvPr id="519232" name="Rectangle 64"/>
          <p:cNvSpPr>
            <a:spLocks noChangeArrowheads="1"/>
          </p:cNvSpPr>
          <p:nvPr/>
        </p:nvSpPr>
        <p:spPr bwMode="auto">
          <a:xfrm>
            <a:off x="4646613" y="2408238"/>
            <a:ext cx="1920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kumimoji="1" lang="zh-CN" altLang="en-US" sz="4400" smtClean="0">
              <a:solidFill>
                <a:srgbClr val="FFCC66"/>
              </a:solidFill>
              <a:latin typeface="Times New Roman" panose="02020603050405020304" pitchFamily="18" charset="0"/>
            </a:endParaRPr>
          </a:p>
        </p:txBody>
      </p:sp>
      <p:grpSp>
        <p:nvGrpSpPr>
          <p:cNvPr id="519237" name="Group 69"/>
          <p:cNvGrpSpPr>
            <a:grpSpLocks/>
          </p:cNvGrpSpPr>
          <p:nvPr/>
        </p:nvGrpSpPr>
        <p:grpSpPr bwMode="auto">
          <a:xfrm>
            <a:off x="2066925" y="4768850"/>
            <a:ext cx="3856038" cy="869950"/>
            <a:chOff x="1062" y="3264"/>
            <a:chExt cx="2339" cy="548"/>
          </a:xfrm>
        </p:grpSpPr>
        <p:sp>
          <p:nvSpPr>
            <p:cNvPr id="519223" name="Text Box 55"/>
            <p:cNvSpPr txBox="1">
              <a:spLocks noChangeArrowheads="1"/>
            </p:cNvSpPr>
            <p:nvPr/>
          </p:nvSpPr>
          <p:spPr bwMode="auto">
            <a:xfrm>
              <a:off x="1108" y="3312"/>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n</a:t>
              </a:r>
              <a:endParaRPr kumimoji="1" lang="en-US" altLang="zh-CN" sz="1600" smtClean="0">
                <a:solidFill>
                  <a:srgbClr val="FFFFFF"/>
                </a:solidFill>
                <a:latin typeface="Arial Narrow" panose="020B0606020202030204" pitchFamily="34" charset="0"/>
              </a:endParaRPr>
            </a:p>
          </p:txBody>
        </p:sp>
        <p:sp>
          <p:nvSpPr>
            <p:cNvPr id="519224" name="Text Box 56"/>
            <p:cNvSpPr txBox="1">
              <a:spLocks noChangeArrowheads="1"/>
            </p:cNvSpPr>
            <p:nvPr/>
          </p:nvSpPr>
          <p:spPr bwMode="auto">
            <a:xfrm>
              <a:off x="1062" y="3552"/>
              <a:ext cx="2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i=1</a:t>
              </a:r>
              <a:endParaRPr kumimoji="1" lang="en-US" altLang="zh-CN" sz="1600" smtClean="0">
                <a:solidFill>
                  <a:srgbClr val="FFFFFF"/>
                </a:solidFill>
                <a:latin typeface="Arial Narrow" panose="020B0606020202030204" pitchFamily="34" charset="0"/>
              </a:endParaRPr>
            </a:p>
          </p:txBody>
        </p:sp>
        <p:sp>
          <p:nvSpPr>
            <p:cNvPr id="519225" name="Text Box 57"/>
            <p:cNvSpPr txBox="1">
              <a:spLocks noChangeArrowheads="1"/>
            </p:cNvSpPr>
            <p:nvPr/>
          </p:nvSpPr>
          <p:spPr bwMode="auto">
            <a:xfrm>
              <a:off x="1972" y="3264"/>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h</a:t>
              </a:r>
              <a:endParaRPr kumimoji="1" lang="en-US" altLang="zh-CN" sz="1600" smtClean="0">
                <a:solidFill>
                  <a:srgbClr val="FFFFFF"/>
                </a:solidFill>
                <a:latin typeface="Arial Narrow" panose="020B0606020202030204" pitchFamily="34" charset="0"/>
              </a:endParaRPr>
            </a:p>
          </p:txBody>
        </p:sp>
        <p:sp>
          <p:nvSpPr>
            <p:cNvPr id="519226" name="Text Box 58"/>
            <p:cNvSpPr txBox="1">
              <a:spLocks noChangeArrowheads="1"/>
            </p:cNvSpPr>
            <p:nvPr/>
          </p:nvSpPr>
          <p:spPr bwMode="auto">
            <a:xfrm>
              <a:off x="1925" y="3600"/>
              <a:ext cx="2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1600" b="1" smtClean="0">
                  <a:solidFill>
                    <a:srgbClr val="FFFFFF"/>
                  </a:solidFill>
                  <a:latin typeface="Arial Narrow" panose="020B0606020202030204" pitchFamily="34" charset="0"/>
                </a:rPr>
                <a:t>j=1</a:t>
              </a:r>
              <a:endParaRPr kumimoji="1" lang="en-US" altLang="zh-CN" sz="1600" smtClean="0">
                <a:solidFill>
                  <a:srgbClr val="FFFFFF"/>
                </a:solidFill>
                <a:latin typeface="Arial Narrow" panose="020B0606020202030204" pitchFamily="34" charset="0"/>
              </a:endParaRPr>
            </a:p>
          </p:txBody>
        </p:sp>
        <p:sp>
          <p:nvSpPr>
            <p:cNvPr id="519227" name="Line 59"/>
            <p:cNvSpPr>
              <a:spLocks noChangeShapeType="1"/>
            </p:cNvSpPr>
            <p:nvPr/>
          </p:nvSpPr>
          <p:spPr bwMode="auto">
            <a:xfrm>
              <a:off x="3074" y="3552"/>
              <a:ext cx="288" cy="0"/>
            </a:xfrm>
            <a:prstGeom prst="line">
              <a:avLst/>
            </a:prstGeom>
            <a:noFill/>
            <a:ln w="28575"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228" name="Text Box 60"/>
            <p:cNvSpPr txBox="1">
              <a:spLocks noChangeArrowheads="1"/>
            </p:cNvSpPr>
            <p:nvPr/>
          </p:nvSpPr>
          <p:spPr bwMode="auto">
            <a:xfrm>
              <a:off x="3126" y="3504"/>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n</a:t>
              </a:r>
              <a:endParaRPr kumimoji="1" lang="en-US" altLang="zh-CN" sz="1600" smtClean="0">
                <a:solidFill>
                  <a:srgbClr val="FFFFFF"/>
                </a:solidFill>
                <a:latin typeface="Arial Narrow" panose="020B0606020202030204" pitchFamily="34" charset="0"/>
              </a:endParaRPr>
            </a:p>
          </p:txBody>
        </p:sp>
        <p:sp>
          <p:nvSpPr>
            <p:cNvPr id="519229" name="Text Box 61"/>
            <p:cNvSpPr txBox="1">
              <a:spLocks noChangeArrowheads="1"/>
            </p:cNvSpPr>
            <p:nvPr/>
          </p:nvSpPr>
          <p:spPr bwMode="auto">
            <a:xfrm>
              <a:off x="3034" y="3360"/>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n+1</a:t>
              </a:r>
              <a:endParaRPr kumimoji="1" lang="en-US" altLang="zh-CN" sz="1600" smtClean="0">
                <a:solidFill>
                  <a:srgbClr val="FFFFFF"/>
                </a:solidFill>
                <a:latin typeface="Arial Narrow" panose="020B0606020202030204" pitchFamily="34" charset="0"/>
              </a:endParaRPr>
            </a:p>
          </p:txBody>
        </p:sp>
        <p:sp>
          <p:nvSpPr>
            <p:cNvPr id="519233" name="Text Box 65"/>
            <p:cNvSpPr txBox="1">
              <a:spLocks noChangeArrowheads="1"/>
            </p:cNvSpPr>
            <p:nvPr/>
          </p:nvSpPr>
          <p:spPr bwMode="auto">
            <a:xfrm>
              <a:off x="1740" y="3504"/>
              <a:ext cx="2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n</a:t>
              </a:r>
              <a:endParaRPr kumimoji="1" lang="en-US" altLang="zh-CN" sz="1600" smtClean="0">
                <a:solidFill>
                  <a:srgbClr val="FFFFFF"/>
                </a:solidFill>
                <a:latin typeface="Arial Narrow" panose="020B0606020202030204" pitchFamily="34" charset="0"/>
              </a:endParaRPr>
            </a:p>
          </p:txBody>
        </p:sp>
        <p:sp>
          <p:nvSpPr>
            <p:cNvPr id="519234" name="Line 66"/>
            <p:cNvSpPr>
              <a:spLocks noChangeShapeType="1"/>
            </p:cNvSpPr>
            <p:nvPr/>
          </p:nvSpPr>
          <p:spPr bwMode="auto">
            <a:xfrm>
              <a:off x="1824" y="3552"/>
              <a:ext cx="144" cy="0"/>
            </a:xfrm>
            <a:prstGeom prst="line">
              <a:avLst/>
            </a:prstGeom>
            <a:noFill/>
            <a:ln w="28575" cap="sq">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eaLnBrk="0" hangingPunct="0">
                <a:spcBef>
                  <a:spcPct val="50000"/>
                </a:spcBef>
                <a:buFontTx/>
                <a:buChar char=" "/>
              </a:pPr>
              <a:endParaRPr kumimoji="1" lang="zh-CN" altLang="en-US" sz="4000" smtClean="0">
                <a:solidFill>
                  <a:srgbClr val="FFFFCC"/>
                </a:solidFill>
                <a:latin typeface="Arial Narrow" panose="020B0606020202030204" pitchFamily="34" charset="0"/>
              </a:endParaRPr>
            </a:p>
          </p:txBody>
        </p:sp>
        <p:sp>
          <p:nvSpPr>
            <p:cNvPr id="519235" name="Text Box 67"/>
            <p:cNvSpPr txBox="1">
              <a:spLocks noChangeArrowheads="1"/>
            </p:cNvSpPr>
            <p:nvPr/>
          </p:nvSpPr>
          <p:spPr bwMode="auto">
            <a:xfrm>
              <a:off x="1733" y="3350"/>
              <a:ext cx="2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algn="ctr">
                <a:spcBef>
                  <a:spcPct val="50000"/>
                </a:spcBef>
                <a:buFontTx/>
                <a:buChar char=" "/>
              </a:pPr>
              <a:r>
                <a:rPr kumimoji="1" lang="en-US" altLang="zh-CN" sz="2000" b="1" smtClean="0">
                  <a:solidFill>
                    <a:srgbClr val="FFFFFF"/>
                  </a:solidFill>
                  <a:latin typeface="Arial Narrow" panose="020B0606020202030204" pitchFamily="34" charset="0"/>
                </a:rPr>
                <a:t>1</a:t>
              </a:r>
              <a:endParaRPr kumimoji="1" lang="en-US" altLang="zh-CN" sz="1600" smtClean="0">
                <a:solidFill>
                  <a:srgbClr val="FFFFFF"/>
                </a:solidFill>
                <a:latin typeface="Arial Narrow" panose="020B0606020202030204" pitchFamily="34" charset="0"/>
              </a:endParaRPr>
            </a:p>
          </p:txBody>
        </p:sp>
      </p:grpSp>
      <p:sp>
        <p:nvSpPr>
          <p:cNvPr id="519238" name="Text Box 70"/>
          <p:cNvSpPr txBox="1">
            <a:spLocks noChangeArrowheads="1"/>
          </p:cNvSpPr>
          <p:nvPr/>
        </p:nvSpPr>
        <p:spPr bwMode="auto">
          <a:xfrm>
            <a:off x="914400" y="1020763"/>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a:spcBef>
                <a:spcPct val="50000"/>
              </a:spcBef>
              <a:buFontTx/>
              <a:buChar char=" "/>
            </a:pPr>
            <a:r>
              <a:rPr kumimoji="1" lang="zh-CN" altLang="en-US" sz="2400" b="1" smtClean="0">
                <a:solidFill>
                  <a:srgbClr val="FFFF00"/>
                </a:solidFill>
                <a:latin typeface="Arial Narrow" panose="020B0606020202030204" pitchFamily="34" charset="0"/>
                <a:ea typeface="楷体_GB2312" pitchFamily="49" charset="-122"/>
              </a:rPr>
              <a:t>问题：怎样计算折半查找的平均查找长度？</a:t>
            </a:r>
          </a:p>
        </p:txBody>
      </p:sp>
    </p:spTree>
    <p:extLst>
      <p:ext uri="{BB962C8B-B14F-4D97-AF65-F5344CB8AC3E}">
        <p14:creationId xmlns:p14="http://schemas.microsoft.com/office/powerpoint/2010/main" val="73420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9211">
                                            <p:txEl>
                                              <p:pRg st="0" end="0"/>
                                            </p:txEl>
                                          </p:spTgt>
                                        </p:tgtEl>
                                        <p:attrNameLst>
                                          <p:attrName>style.visibility</p:attrName>
                                        </p:attrNameLst>
                                      </p:cBhvr>
                                      <p:to>
                                        <p:strVal val="visible"/>
                                      </p:to>
                                    </p:set>
                                    <p:anim calcmode="lin" valueType="num">
                                      <p:cBhvr additive="base">
                                        <p:cTn id="7" dur="500" fill="hold"/>
                                        <p:tgtEl>
                                          <p:spTgt spid="519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9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9211">
                                            <p:txEl>
                                              <p:pRg st="1" end="1"/>
                                            </p:txEl>
                                          </p:spTgt>
                                        </p:tgtEl>
                                        <p:attrNameLst>
                                          <p:attrName>style.visibility</p:attrName>
                                        </p:attrNameLst>
                                      </p:cBhvr>
                                      <p:to>
                                        <p:strVal val="visible"/>
                                      </p:to>
                                    </p:set>
                                    <p:anim calcmode="lin" valueType="num">
                                      <p:cBhvr additive="base">
                                        <p:cTn id="13" dur="500" fill="hold"/>
                                        <p:tgtEl>
                                          <p:spTgt spid="5192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19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9211">
                                            <p:txEl>
                                              <p:pRg st="2" end="2"/>
                                            </p:txEl>
                                          </p:spTgt>
                                        </p:tgtEl>
                                        <p:attrNameLst>
                                          <p:attrName>style.visibility</p:attrName>
                                        </p:attrNameLst>
                                      </p:cBhvr>
                                      <p:to>
                                        <p:strVal val="visible"/>
                                      </p:to>
                                    </p:set>
                                    <p:anim calcmode="lin" valueType="num">
                                      <p:cBhvr additive="base">
                                        <p:cTn id="19" dur="500" fill="hold"/>
                                        <p:tgtEl>
                                          <p:spTgt spid="519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19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9211">
                                            <p:txEl>
                                              <p:pRg st="3" end="3"/>
                                            </p:txEl>
                                          </p:spTgt>
                                        </p:tgtEl>
                                        <p:attrNameLst>
                                          <p:attrName>style.visibility</p:attrName>
                                        </p:attrNameLst>
                                      </p:cBhvr>
                                      <p:to>
                                        <p:strVal val="visible"/>
                                      </p:to>
                                    </p:set>
                                    <p:anim calcmode="lin" valueType="num">
                                      <p:cBhvr additive="base">
                                        <p:cTn id="25" dur="500" fill="hold"/>
                                        <p:tgtEl>
                                          <p:spTgt spid="5192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9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19211">
                                            <p:txEl>
                                              <p:pRg st="4" end="4"/>
                                            </p:txEl>
                                          </p:spTgt>
                                        </p:tgtEl>
                                        <p:attrNameLst>
                                          <p:attrName>style.visibility</p:attrName>
                                        </p:attrNameLst>
                                      </p:cBhvr>
                                      <p:to>
                                        <p:strVal val="visible"/>
                                      </p:to>
                                    </p:set>
                                    <p:anim calcmode="lin" valueType="num">
                                      <p:cBhvr additive="base">
                                        <p:cTn id="31" dur="500" fill="hold"/>
                                        <p:tgtEl>
                                          <p:spTgt spid="519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9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19211">
                                            <p:txEl>
                                              <p:pRg st="5" end="5"/>
                                            </p:txEl>
                                          </p:spTgt>
                                        </p:tgtEl>
                                        <p:attrNameLst>
                                          <p:attrName>style.visibility</p:attrName>
                                        </p:attrNameLst>
                                      </p:cBhvr>
                                      <p:to>
                                        <p:strVal val="visible"/>
                                      </p:to>
                                    </p:set>
                                    <p:anim calcmode="lin" valueType="num">
                                      <p:cBhvr additive="base">
                                        <p:cTn id="37" dur="500" fill="hold"/>
                                        <p:tgtEl>
                                          <p:spTgt spid="5192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19211">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519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8"/>
          <p:cNvSpPr txBox="1">
            <a:spLocks noChangeArrowheads="1"/>
          </p:cNvSpPr>
          <p:nvPr/>
        </p:nvSpPr>
        <p:spPr bwMode="auto">
          <a:xfrm>
            <a:off x="642938" y="285750"/>
            <a:ext cx="8358187"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什么是数据结构？</a:t>
            </a:r>
            <a:endParaRPr lang="en-US" altLang="zh-CN" sz="2400">
              <a:latin typeface="微软雅黑" panose="020B0503020204020204" pitchFamily="34" charset="-122"/>
              <a:ea typeface="微软雅黑" panose="020B0503020204020204" pitchFamily="34" charset="-122"/>
            </a:endParaRPr>
          </a:p>
          <a:p>
            <a:pPr eaLnBrk="1" hangingPunct="1">
              <a:lnSpc>
                <a:spcPct val="150000"/>
              </a:lnSpc>
            </a:pPr>
            <a:r>
              <a:rPr lang="zh-CN" altLang="en-US" sz="2000">
                <a:latin typeface="微软雅黑" panose="020B0503020204020204" pitchFamily="34" charset="-122"/>
                <a:ea typeface="微软雅黑" panose="020B0503020204020204" pitchFamily="34" charset="-122"/>
              </a:rPr>
              <a:t>数据结构是指相互之间存在一种或多种特定关系的数据元素的集合。</a:t>
            </a:r>
            <a:endParaRPr lang="en-US" altLang="zh-CN" sz="1600">
              <a:latin typeface="微软雅黑" panose="020B0503020204020204" pitchFamily="34" charset="-122"/>
              <a:ea typeface="微软雅黑" panose="020B0503020204020204" pitchFamily="34" charset="-122"/>
            </a:endParaRPr>
          </a:p>
          <a:p>
            <a:pPr eaLnBrk="1" hangingPunct="1">
              <a:lnSpc>
                <a:spcPct val="150000"/>
              </a:lnSpc>
            </a:pPr>
            <a:r>
              <a:rPr lang="zh-CN" altLang="en-US" sz="2000">
                <a:solidFill>
                  <a:schemeClr val="accent1"/>
                </a:solidFill>
                <a:latin typeface="微软雅黑" panose="020B0503020204020204" pitchFamily="34" charset="-122"/>
                <a:ea typeface="微软雅黑" panose="020B0503020204020204" pitchFamily="34" charset="-122"/>
              </a:rPr>
              <a:t>理解：数据结构是一种特别的储存和组织数据的方式，以便于我们更高效地维护和使用数据。</a:t>
            </a:r>
            <a:endParaRPr lang="en-US" altLang="zh-CN" sz="20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000">
                <a:latin typeface="微软雅黑" panose="020B0503020204020204" pitchFamily="34" charset="-122"/>
                <a:ea typeface="微软雅黑" panose="020B0503020204020204" pitchFamily="34" charset="-122"/>
              </a:rPr>
              <a:t>数据结构的含义：数据、关系、操作</a:t>
            </a:r>
          </a:p>
          <a:p>
            <a:pPr eaLnBrk="1" hangingPunct="1">
              <a:lnSpc>
                <a:spcPct val="150000"/>
              </a:lnSpc>
            </a:pPr>
            <a:r>
              <a:rPr lang="zh-CN" altLang="en-US" sz="2000">
                <a:latin typeface="微软雅黑" panose="020B0503020204020204" pitchFamily="34" charset="-122"/>
                <a:ea typeface="微软雅黑" panose="020B0503020204020204" pitchFamily="34" charset="-122"/>
              </a:rPr>
              <a:t>例子：一维数组</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数据：</a:t>
            </a:r>
            <a:r>
              <a:rPr lang="en-US" altLang="zh-CN" sz="2000">
                <a:solidFill>
                  <a:schemeClr val="accent1"/>
                </a:solidFill>
                <a:latin typeface="微软雅黑" panose="020B0503020204020204" pitchFamily="34" charset="-122"/>
                <a:ea typeface="微软雅黑" panose="020B0503020204020204" pitchFamily="34" charset="-122"/>
              </a:rPr>
              <a:t>a[1], a[2], …, a[n]</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关系：前驱</a:t>
            </a:r>
            <a:r>
              <a:rPr lang="en-US" altLang="zh-CN" sz="2000">
                <a:solidFill>
                  <a:schemeClr val="accent1"/>
                </a:solidFill>
                <a:latin typeface="微软雅黑" panose="020B0503020204020204" pitchFamily="34" charset="-122"/>
                <a:ea typeface="微软雅黑" panose="020B0503020204020204" pitchFamily="34" charset="-122"/>
              </a:rPr>
              <a:t>/</a:t>
            </a:r>
            <a:r>
              <a:rPr lang="zh-CN" altLang="en-US" sz="2000">
                <a:solidFill>
                  <a:schemeClr val="accent1"/>
                </a:solidFill>
                <a:latin typeface="微软雅黑" panose="020B0503020204020204" pitchFamily="34" charset="-122"/>
                <a:ea typeface="微软雅黑" panose="020B0503020204020204" pitchFamily="34" charset="-122"/>
              </a:rPr>
              <a:t>后继</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操作：随机存取，插入，删除</a:t>
            </a:r>
            <a:r>
              <a:rPr lang="en-US" altLang="zh-CN" sz="2000">
                <a:solidFill>
                  <a:schemeClr val="accent1"/>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sz="2000">
                <a:latin typeface="微软雅黑" panose="020B0503020204020204" pitchFamily="34" charset="-122"/>
                <a:ea typeface="微软雅黑" panose="020B0503020204020204" pitchFamily="34" charset="-122"/>
              </a:rPr>
              <a:t>程序　＝　数据结构　＋　算法（数据结构为算法服务）</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根据算法对数据的操作要求，设计合适的数据结构</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实现同一套操作，可以用多种数据结构</a:t>
            </a:r>
          </a:p>
          <a:p>
            <a:pPr lvl="1" eaLnBrk="1" hangingPunct="1">
              <a:lnSpc>
                <a:spcPct val="150000"/>
              </a:lnSpc>
              <a:buFont typeface="Wingdings" panose="05000000000000000000" pitchFamily="2" charset="2"/>
              <a:buChar char="l"/>
            </a:pPr>
            <a:r>
              <a:rPr lang="zh-CN" altLang="en-US" sz="2000">
                <a:solidFill>
                  <a:schemeClr val="accent1"/>
                </a:solidFill>
                <a:latin typeface="微软雅黑" panose="020B0503020204020204" pitchFamily="34" charset="-122"/>
                <a:ea typeface="微软雅黑" panose="020B0503020204020204" pitchFamily="34" charset="-122"/>
              </a:rPr>
              <a:t>如何降低时空复杂度，又方便实现？</a:t>
            </a:r>
          </a:p>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260648"/>
            <a:ext cx="5238750" cy="5953125"/>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476672"/>
            <a:ext cx="3571875" cy="1704975"/>
          </a:xfrm>
          <a:prstGeom prst="rect">
            <a:avLst/>
          </a:prstGeom>
        </p:spPr>
      </p:pic>
      <p:sp>
        <p:nvSpPr>
          <p:cNvPr id="3" name="矩形 2"/>
          <p:cNvSpPr/>
          <p:nvPr/>
        </p:nvSpPr>
        <p:spPr>
          <a:xfrm>
            <a:off x="539553" y="3068960"/>
            <a:ext cx="2808312" cy="830997"/>
          </a:xfrm>
          <a:prstGeom prst="rect">
            <a:avLst/>
          </a:prstGeom>
        </p:spPr>
        <p:txBody>
          <a:bodyPr wrap="square">
            <a:spAutoFit/>
          </a:bodyPr>
          <a:lstStyle/>
          <a:p>
            <a:r>
              <a:rPr lang="zh-CN" altLang="en-US" sz="2400" dirty="0">
                <a:solidFill>
                  <a:srgbClr val="3E3E3E"/>
                </a:solidFill>
                <a:latin typeface="Hiragino Sans GB"/>
              </a:rPr>
              <a:t>依次插入如下五个节点：</a:t>
            </a:r>
            <a:r>
              <a:rPr lang="en-US" altLang="zh-CN" sz="2400" dirty="0">
                <a:solidFill>
                  <a:srgbClr val="3E3E3E"/>
                </a:solidFill>
                <a:latin typeface="Hiragino Sans GB"/>
              </a:rPr>
              <a:t>7,6,5,4,3</a:t>
            </a:r>
            <a:endParaRPr lang="zh-CN" altLang="en-US" sz="2400" dirty="0"/>
          </a:p>
        </p:txBody>
      </p:sp>
    </p:spTree>
    <p:extLst>
      <p:ext uri="{BB962C8B-B14F-4D97-AF65-F5344CB8AC3E}">
        <p14:creationId xmlns:p14="http://schemas.microsoft.com/office/powerpoint/2010/main" val="32035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420888"/>
            <a:ext cx="7753350" cy="4438650"/>
          </a:xfrm>
          <a:prstGeom prst="rect">
            <a:avLst/>
          </a:prstGeom>
        </p:spPr>
      </p:pic>
      <p:sp>
        <p:nvSpPr>
          <p:cNvPr id="2" name="矩形 1"/>
          <p:cNvSpPr/>
          <p:nvPr/>
        </p:nvSpPr>
        <p:spPr>
          <a:xfrm>
            <a:off x="827584" y="692696"/>
            <a:ext cx="7560840" cy="1754326"/>
          </a:xfrm>
          <a:prstGeom prst="rect">
            <a:avLst/>
          </a:prstGeom>
        </p:spPr>
        <p:txBody>
          <a:bodyPr wrap="square">
            <a:spAutoFit/>
          </a:bodyPr>
          <a:lstStyle/>
          <a:p>
            <a:r>
              <a:rPr lang="en-US" altLang="zh-CN" b="1" dirty="0">
                <a:solidFill>
                  <a:srgbClr val="3E3E3E"/>
                </a:solidFill>
                <a:latin typeface="Hiragino Sans GB"/>
              </a:rPr>
              <a:t>1.</a:t>
            </a:r>
            <a:r>
              <a:rPr lang="zh-CN" altLang="en-US" b="1" dirty="0">
                <a:solidFill>
                  <a:srgbClr val="3E3E3E"/>
                </a:solidFill>
                <a:latin typeface="Hiragino Sans GB"/>
              </a:rPr>
              <a:t>节点是红色或黑色。</a:t>
            </a:r>
          </a:p>
          <a:p>
            <a:r>
              <a:rPr lang="en-US" altLang="zh-CN" b="1" dirty="0">
                <a:solidFill>
                  <a:srgbClr val="3E3E3E"/>
                </a:solidFill>
                <a:latin typeface="Hiragino Sans GB"/>
              </a:rPr>
              <a:t>2.</a:t>
            </a:r>
            <a:r>
              <a:rPr lang="zh-CN" altLang="en-US" b="1" dirty="0">
                <a:solidFill>
                  <a:srgbClr val="3E3E3E"/>
                </a:solidFill>
                <a:latin typeface="Hiragino Sans GB"/>
              </a:rPr>
              <a:t>根节点是黑色。</a:t>
            </a:r>
          </a:p>
          <a:p>
            <a:r>
              <a:rPr lang="en-US" altLang="zh-CN" b="1" dirty="0">
                <a:solidFill>
                  <a:srgbClr val="3E3E3E"/>
                </a:solidFill>
                <a:latin typeface="Hiragino Sans GB"/>
              </a:rPr>
              <a:t>3.</a:t>
            </a:r>
            <a:r>
              <a:rPr lang="zh-CN" altLang="en-US" b="1" dirty="0">
                <a:solidFill>
                  <a:srgbClr val="3E3E3E"/>
                </a:solidFill>
                <a:latin typeface="Hiragino Sans GB"/>
              </a:rPr>
              <a:t>每个叶子节点都是黑色的空节点（</a:t>
            </a:r>
            <a:r>
              <a:rPr lang="en-US" altLang="zh-CN" b="1" dirty="0">
                <a:solidFill>
                  <a:srgbClr val="3E3E3E"/>
                </a:solidFill>
                <a:latin typeface="Hiragino Sans GB"/>
              </a:rPr>
              <a:t>NIL</a:t>
            </a:r>
            <a:r>
              <a:rPr lang="zh-CN" altLang="en-US" b="1" dirty="0">
                <a:solidFill>
                  <a:srgbClr val="3E3E3E"/>
                </a:solidFill>
                <a:latin typeface="Hiragino Sans GB"/>
              </a:rPr>
              <a:t>节点）。</a:t>
            </a:r>
          </a:p>
          <a:p>
            <a:r>
              <a:rPr lang="en-US" altLang="zh-CN" b="1" dirty="0">
                <a:solidFill>
                  <a:srgbClr val="3E3E3E"/>
                </a:solidFill>
                <a:latin typeface="Hiragino Sans GB"/>
              </a:rPr>
              <a:t>4 </a:t>
            </a:r>
            <a:r>
              <a:rPr lang="zh-CN" altLang="en-US" b="1" dirty="0">
                <a:solidFill>
                  <a:srgbClr val="3E3E3E"/>
                </a:solidFill>
                <a:latin typeface="Hiragino Sans GB"/>
              </a:rPr>
              <a:t>每个红色节点的两个子节点都是黑色。</a:t>
            </a:r>
            <a:r>
              <a:rPr lang="en-US" altLang="zh-CN" b="1" dirty="0">
                <a:solidFill>
                  <a:srgbClr val="3E3E3E"/>
                </a:solidFill>
                <a:latin typeface="Hiragino Sans GB"/>
              </a:rPr>
              <a:t>(</a:t>
            </a:r>
            <a:r>
              <a:rPr lang="zh-CN" altLang="en-US" b="1" dirty="0">
                <a:solidFill>
                  <a:srgbClr val="3E3E3E"/>
                </a:solidFill>
                <a:latin typeface="Hiragino Sans GB"/>
              </a:rPr>
              <a:t>从每个叶子到根的所有路径上不能有两个连续的红色节点</a:t>
            </a:r>
            <a:r>
              <a:rPr lang="en-US" altLang="zh-CN" b="1" dirty="0">
                <a:solidFill>
                  <a:srgbClr val="3E3E3E"/>
                </a:solidFill>
                <a:latin typeface="Hiragino Sans GB"/>
              </a:rPr>
              <a:t>)</a:t>
            </a:r>
          </a:p>
          <a:p>
            <a:r>
              <a:rPr lang="en-US" altLang="zh-CN" b="1" dirty="0">
                <a:solidFill>
                  <a:srgbClr val="3E3E3E"/>
                </a:solidFill>
                <a:latin typeface="Hiragino Sans GB"/>
              </a:rPr>
              <a:t>5.</a:t>
            </a:r>
            <a:r>
              <a:rPr lang="zh-CN" altLang="en-US" b="1" dirty="0">
                <a:solidFill>
                  <a:srgbClr val="3E3E3E"/>
                </a:solidFill>
                <a:latin typeface="Hiragino Sans GB"/>
              </a:rPr>
              <a:t>从任一节点到其每个叶子的所有路径都包含相同数目的黑色节点。</a:t>
            </a:r>
            <a:endParaRPr lang="zh-CN" altLang="en-US" b="1" i="0" dirty="0">
              <a:solidFill>
                <a:srgbClr val="3E3E3E"/>
              </a:solidFill>
              <a:effectLst/>
              <a:latin typeface="Hiragino Sans GB"/>
            </a:endParaRPr>
          </a:p>
        </p:txBody>
      </p:sp>
      <p:sp>
        <p:nvSpPr>
          <p:cNvPr id="3" name="矩形 2"/>
          <p:cNvSpPr/>
          <p:nvPr/>
        </p:nvSpPr>
        <p:spPr>
          <a:xfrm>
            <a:off x="683568" y="44624"/>
            <a:ext cx="7560840" cy="707886"/>
          </a:xfrm>
          <a:prstGeom prst="rect">
            <a:avLst/>
          </a:prstGeom>
        </p:spPr>
        <p:txBody>
          <a:bodyPr wrap="square">
            <a:spAutoFit/>
          </a:bodyPr>
          <a:lstStyle/>
          <a:p>
            <a:r>
              <a:rPr lang="zh-CN" altLang="en-US" sz="2000" b="1" i="0" dirty="0" smtClean="0">
                <a:solidFill>
                  <a:srgbClr val="3E3E3E"/>
                </a:solidFill>
                <a:effectLst/>
                <a:latin typeface="Hiragino Sans GB"/>
              </a:rPr>
              <a:t>红黑树（</a:t>
            </a:r>
            <a:r>
              <a:rPr lang="en-US" altLang="zh-CN" sz="2000" b="1" i="0" dirty="0" smtClean="0">
                <a:solidFill>
                  <a:srgbClr val="3E3E3E"/>
                </a:solidFill>
                <a:effectLst/>
                <a:latin typeface="Hiragino Sans GB"/>
              </a:rPr>
              <a:t>Red Black Tree</a:t>
            </a:r>
            <a:r>
              <a:rPr lang="zh-CN" altLang="en-US" sz="2000" b="1" i="0" dirty="0" smtClean="0">
                <a:solidFill>
                  <a:srgbClr val="3E3E3E"/>
                </a:solidFill>
                <a:effectLst/>
                <a:latin typeface="Hiragino Sans GB"/>
              </a:rPr>
              <a:t>）</a:t>
            </a:r>
            <a:r>
              <a:rPr lang="zh-CN" altLang="en-US" sz="2000" b="1" dirty="0">
                <a:solidFill>
                  <a:srgbClr val="3E3E3E"/>
                </a:solidFill>
                <a:latin typeface="Hiragino Sans GB"/>
              </a:rPr>
              <a:t>是一</a:t>
            </a:r>
            <a:r>
              <a:rPr lang="zh-CN" altLang="en-US" sz="2000" b="1" dirty="0" smtClean="0">
                <a:solidFill>
                  <a:srgbClr val="3E3E3E"/>
                </a:solidFill>
                <a:latin typeface="Hiragino Sans GB"/>
              </a:rPr>
              <a:t>种自平衡的二叉查找树，除了符合二叉查找树的基本特性外，还具有下列特性</a:t>
            </a:r>
            <a:endParaRPr lang="zh-CN" altLang="en-US" sz="2000" b="1" i="0" dirty="0">
              <a:solidFill>
                <a:srgbClr val="3E3E3E"/>
              </a:solidFill>
              <a:effectLst/>
              <a:latin typeface="Hiragino Sans GB"/>
            </a:endParaRPr>
          </a:p>
        </p:txBody>
      </p:sp>
    </p:spTree>
    <p:extLst>
      <p:ext uri="{BB962C8B-B14F-4D97-AF65-F5344CB8AC3E}">
        <p14:creationId xmlns:p14="http://schemas.microsoft.com/office/powerpoint/2010/main" val="346647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a:t>
            </a:r>
          </a:p>
        </p:txBody>
      </p:sp>
      <p:sp>
        <p:nvSpPr>
          <p:cNvPr id="12291" name="Rectangle 3"/>
          <p:cNvSpPr>
            <a:spLocks noGrp="1" noChangeArrowheads="1"/>
          </p:cNvSpPr>
          <p:nvPr>
            <p:ph type="body" idx="4294967295"/>
          </p:nvPr>
        </p:nvSpPr>
        <p:spPr>
          <a:xfrm>
            <a:off x="468313" y="1125538"/>
            <a:ext cx="8229600" cy="5030787"/>
          </a:xfrm>
        </p:spPr>
        <p:txBody>
          <a:bodyPr/>
          <a:lstStyle/>
          <a:p>
            <a:pPr>
              <a:buFontTx/>
              <a:buNone/>
            </a:pPr>
            <a:r>
              <a:rPr lang="zh-CN" altLang="en-US" smtClean="0"/>
              <a:t>给定一些单词</a:t>
            </a:r>
            <a:endParaRPr lang="en-US" altLang="zh-CN" smtClean="0"/>
          </a:p>
          <a:p>
            <a:pPr>
              <a:buFontTx/>
              <a:buNone/>
            </a:pPr>
            <a:r>
              <a:rPr lang="en-US" altLang="zh-CN" smtClean="0"/>
              <a:t>apple</a:t>
            </a:r>
            <a:r>
              <a:rPr lang="zh-CN" altLang="en-US" smtClean="0"/>
              <a:t>，</a:t>
            </a:r>
            <a:r>
              <a:rPr lang="en-US" altLang="zh-CN" smtClean="0"/>
              <a:t>banana</a:t>
            </a:r>
            <a:r>
              <a:rPr lang="zh-CN" altLang="en-US" smtClean="0"/>
              <a:t>，</a:t>
            </a:r>
            <a:r>
              <a:rPr lang="en-US" altLang="zh-CN" smtClean="0"/>
              <a:t>orange</a:t>
            </a:r>
            <a:r>
              <a:rPr lang="zh-CN" altLang="en-US" smtClean="0"/>
              <a:t>，</a:t>
            </a:r>
            <a:r>
              <a:rPr lang="en-US" altLang="zh-CN" smtClean="0"/>
              <a:t>pear</a:t>
            </a:r>
            <a:r>
              <a:rPr lang="zh-CN" altLang="en-US" smtClean="0"/>
              <a:t>，</a:t>
            </a:r>
            <a:r>
              <a:rPr lang="en-US" altLang="zh-CN" smtClean="0"/>
              <a:t>strawberry</a:t>
            </a:r>
          </a:p>
          <a:p>
            <a:pPr>
              <a:buFontTx/>
              <a:buNone/>
            </a:pPr>
            <a:r>
              <a:rPr lang="en-US" altLang="zh-CN" smtClean="0"/>
              <a:t>……</a:t>
            </a:r>
          </a:p>
          <a:p>
            <a:pPr>
              <a:buFontTx/>
              <a:buNone/>
            </a:pPr>
            <a:endParaRPr lang="en-US" altLang="zh-CN" smtClean="0"/>
          </a:p>
          <a:p>
            <a:pPr>
              <a:buFontTx/>
              <a:buNone/>
            </a:pPr>
            <a:r>
              <a:rPr lang="zh-CN" altLang="en-US" smtClean="0"/>
              <a:t>给出一些询问，每个询问为一个单词</a:t>
            </a:r>
            <a:endParaRPr lang="en-US" altLang="zh-CN" smtClean="0"/>
          </a:p>
          <a:p>
            <a:pPr>
              <a:buFontTx/>
              <a:buNone/>
            </a:pPr>
            <a:r>
              <a:rPr lang="en-US" altLang="zh-CN" smtClean="0"/>
              <a:t>pear</a:t>
            </a:r>
            <a:r>
              <a:rPr lang="zh-CN" altLang="en-US" smtClean="0"/>
              <a:t>，</a:t>
            </a:r>
            <a:r>
              <a:rPr lang="en-US" altLang="zh-CN" smtClean="0"/>
              <a:t>people</a:t>
            </a:r>
            <a:r>
              <a:rPr lang="zh-CN" altLang="en-US" smtClean="0"/>
              <a:t>，</a:t>
            </a:r>
            <a:r>
              <a:rPr lang="en-US" altLang="zh-CN" smtClean="0"/>
              <a:t>orange…</a:t>
            </a:r>
          </a:p>
          <a:p>
            <a:pPr>
              <a:buFontTx/>
              <a:buNone/>
            </a:pPr>
            <a:r>
              <a:rPr lang="zh-CN" altLang="en-US" smtClean="0"/>
              <a:t>对于每个询问，回答其是否在给定的单词中出现过</a:t>
            </a:r>
            <a:r>
              <a:rPr lang="en-US" altLang="zh-CN" smtClean="0"/>
              <a:t> </a:t>
            </a:r>
            <a:r>
              <a:rPr lang="zh-CN" altLang="en-US" smtClean="0"/>
              <a:t>                 </a:t>
            </a:r>
          </a:p>
        </p:txBody>
      </p:sp>
    </p:spTree>
    <p:extLst>
      <p:ext uri="{BB962C8B-B14F-4D97-AF65-F5344CB8AC3E}">
        <p14:creationId xmlns:p14="http://schemas.microsoft.com/office/powerpoint/2010/main" val="78558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 </a:t>
            </a:r>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29699"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zh-CN" altLang="en-US" sz="2400" smtClean="0"/>
              <a:t>设计一个数据结构，能够储存大量字符串</a:t>
            </a:r>
            <a:endParaRPr lang="en-US" altLang="zh-CN" sz="2400" smtClean="0"/>
          </a:p>
          <a:p>
            <a:r>
              <a:rPr lang="zh-CN" altLang="en-US" sz="2400" smtClean="0"/>
              <a:t>判断某个特定字符串是否存在（不是子串）</a:t>
            </a:r>
            <a:endParaRPr lang="en-US" altLang="zh-CN" sz="2400" smtClean="0"/>
          </a:p>
          <a:p>
            <a:r>
              <a:rPr lang="zh-CN" altLang="en-US" sz="2400" smtClean="0"/>
              <a:t>类似于在字典中查询某个特定单词是否出现</a:t>
            </a:r>
            <a:endParaRPr lang="en-US" altLang="zh-CN" sz="2400" smtClean="0"/>
          </a:p>
          <a:p>
            <a:endParaRPr lang="en-US" altLang="zh-CN" sz="2400" smtClean="0"/>
          </a:p>
          <a:p>
            <a:endParaRPr lang="en-US" altLang="zh-CN" sz="2400" smtClean="0"/>
          </a:p>
          <a:p>
            <a:endParaRPr lang="en-US" altLang="zh-CN" sz="2400" smtClean="0"/>
          </a:p>
        </p:txBody>
      </p:sp>
    </p:spTree>
    <p:extLst>
      <p:ext uri="{BB962C8B-B14F-4D97-AF65-F5344CB8AC3E}">
        <p14:creationId xmlns:p14="http://schemas.microsoft.com/office/powerpoint/2010/main" val="413415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1747" name="Rectangle 3"/>
          <p:cNvSpPr>
            <a:spLocks noGrp="1" noChangeArrowheads="1"/>
          </p:cNvSpPr>
          <p:nvPr>
            <p:ph type="body" idx="4294967295"/>
          </p:nvPr>
        </p:nvSpPr>
        <p:spPr>
          <a:xfrm>
            <a:off x="469900" y="1341438"/>
            <a:ext cx="8423275" cy="4813300"/>
          </a:xfrm>
        </p:spPr>
        <p:txBody>
          <a:bodyPr/>
          <a:lstStyle/>
          <a:p>
            <a:r>
              <a:rPr lang="zh-CN" altLang="en-US" sz="2400" smtClean="0"/>
              <a:t>插入一个字符串</a:t>
            </a:r>
            <a:endParaRPr lang="en-US" altLang="zh-CN" sz="2400" smtClean="0"/>
          </a:p>
          <a:p>
            <a:r>
              <a:rPr lang="zh-CN" altLang="en-US" sz="2400" smtClean="0"/>
              <a:t>从根节点出发，判断字母所对应的边是否存在</a:t>
            </a:r>
            <a:endParaRPr lang="en-US" altLang="zh-CN" sz="2400" smtClean="0"/>
          </a:p>
          <a:p>
            <a:pPr lvl="1"/>
            <a:r>
              <a:rPr lang="zh-CN" altLang="en-US" sz="2000" smtClean="0"/>
              <a:t>存在</a:t>
            </a:r>
            <a:r>
              <a:rPr lang="en-US" altLang="zh-CN" sz="2000" smtClean="0"/>
              <a:t>  </a:t>
            </a:r>
            <a:r>
              <a:rPr lang="zh-CN" altLang="en-US" sz="2000" smtClean="0"/>
              <a:t>访问对应子节点</a:t>
            </a:r>
            <a:endParaRPr lang="en-US" altLang="zh-CN" sz="2000" smtClean="0"/>
          </a:p>
          <a:p>
            <a:pPr lvl="1"/>
            <a:r>
              <a:rPr lang="zh-CN" altLang="en-US" sz="2000" smtClean="0"/>
              <a:t>不存在 新建子节点</a:t>
            </a:r>
            <a:endParaRPr lang="en-US" altLang="zh-CN" sz="2000" smtClean="0"/>
          </a:p>
          <a:p>
            <a:r>
              <a:rPr lang="zh-CN" altLang="en-US" sz="2400" smtClean="0"/>
              <a:t>对于终点做特殊标记</a:t>
            </a:r>
            <a:endParaRPr lang="en-US" altLang="zh-CN" sz="2400" smtClean="0"/>
          </a:p>
          <a:p>
            <a:endParaRPr lang="en-US" altLang="zh-CN" sz="2400" smtClean="0"/>
          </a:p>
          <a:p>
            <a:r>
              <a:rPr lang="zh-CN" altLang="en-US" sz="2400" smtClean="0"/>
              <a:t>查询一个字符串</a:t>
            </a:r>
            <a:endParaRPr lang="en-US" altLang="zh-CN" sz="2400" smtClean="0"/>
          </a:p>
          <a:p>
            <a:r>
              <a:rPr lang="zh-CN" altLang="en-US" sz="2400" smtClean="0"/>
              <a:t>直接寻找是否存在对应路径，并且查看路径的终点是否有特殊标记</a:t>
            </a:r>
            <a:endParaRPr lang="en-US" altLang="zh-CN" sz="2400" smtClean="0"/>
          </a:p>
          <a:p>
            <a:pPr lvl="1"/>
            <a:endParaRPr lang="en-US" altLang="zh-CN" sz="2000" smtClean="0"/>
          </a:p>
        </p:txBody>
      </p:sp>
    </p:spTree>
    <p:extLst>
      <p:ext uri="{BB962C8B-B14F-4D97-AF65-F5344CB8AC3E}">
        <p14:creationId xmlns:p14="http://schemas.microsoft.com/office/powerpoint/2010/main" val="2238583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字典树 </a:t>
            </a:r>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9219" name="Rectangle 3"/>
          <p:cNvSpPr>
            <a:spLocks noGrp="1" noChangeArrowheads="1"/>
          </p:cNvSpPr>
          <p:nvPr>
            <p:ph type="body" idx="4294967295"/>
          </p:nvPr>
        </p:nvSpPr>
        <p:spPr>
          <a:xfrm>
            <a:off x="4859338" y="1196975"/>
            <a:ext cx="4033837" cy="4957763"/>
          </a:xfrm>
        </p:spPr>
        <p:txBody>
          <a:bodyPr/>
          <a:lstStyle/>
          <a:p>
            <a:pPr>
              <a:defRPr/>
            </a:pPr>
            <a:r>
              <a:rPr lang="zh-CN" altLang="en-US" sz="2400" dirty="0"/>
              <a:t>每</a:t>
            </a:r>
            <a:r>
              <a:rPr lang="zh-CN" altLang="en-US" sz="2400" dirty="0" smtClean="0"/>
              <a:t>条边代表一个特定的字符</a:t>
            </a:r>
            <a:endParaRPr lang="en-US" altLang="zh-CN" sz="2400" dirty="0" smtClean="0"/>
          </a:p>
          <a:p>
            <a:pPr>
              <a:defRPr/>
            </a:pPr>
            <a:endParaRPr lang="en-US" altLang="zh-CN" sz="2400" dirty="0"/>
          </a:p>
          <a:p>
            <a:pPr>
              <a:defRPr/>
            </a:pPr>
            <a:r>
              <a:rPr lang="zh-CN" altLang="en-US" sz="2400" dirty="0" smtClean="0"/>
              <a:t>从根节点到每个节点的路径就是某个字符串的前缀</a:t>
            </a:r>
            <a:endParaRPr lang="en-US" altLang="zh-CN" sz="2400" dirty="0" smtClean="0"/>
          </a:p>
          <a:p>
            <a:pPr marL="0" indent="0">
              <a:buFontTx/>
              <a:buNone/>
              <a:defRPr/>
            </a:pPr>
            <a:endParaRPr lang="en-US" altLang="zh-CN" sz="2400" dirty="0" smtClean="0"/>
          </a:p>
          <a:p>
            <a:pPr>
              <a:defRPr/>
            </a:pPr>
            <a:endParaRPr lang="en-US" altLang="zh-CN" sz="2400" dirty="0"/>
          </a:p>
          <a:p>
            <a:pPr>
              <a:defRPr/>
            </a:pPr>
            <a:endParaRPr lang="en-US" altLang="zh-CN" sz="2400" dirty="0"/>
          </a:p>
          <a:p>
            <a:pPr>
              <a:defRPr/>
            </a:pPr>
            <a:endParaRPr lang="en-US" altLang="zh-CN" sz="2400" dirty="0" smtClean="0"/>
          </a:p>
        </p:txBody>
      </p:sp>
      <p:pic>
        <p:nvPicPr>
          <p:cNvPr id="30724" name="Picture 4" descr="TRI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341438"/>
            <a:ext cx="4003675" cy="434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217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mtClean="0">
                <a:latin typeface="楷体" panose="02010609060101010101" pitchFamily="49" charset="-122"/>
                <a:ea typeface="楷体" panose="02010609060101010101" pitchFamily="49" charset="-122"/>
              </a:rPr>
              <a:t>Trie</a:t>
            </a:r>
            <a:endParaRPr lang="zh-CN" altLang="en-US" smtClean="0">
              <a:latin typeface="楷体" panose="02010609060101010101" pitchFamily="49" charset="-122"/>
              <a:ea typeface="楷体" panose="02010609060101010101" pitchFamily="49" charset="-122"/>
            </a:endParaRPr>
          </a:p>
        </p:txBody>
      </p:sp>
      <p:sp>
        <p:nvSpPr>
          <p:cNvPr id="39939" name="Rectangle 3"/>
          <p:cNvSpPr>
            <a:spLocks noGrp="1" noChangeArrowheads="1"/>
          </p:cNvSpPr>
          <p:nvPr>
            <p:ph type="body" idx="4294967295"/>
          </p:nvPr>
        </p:nvSpPr>
        <p:spPr>
          <a:xfrm>
            <a:off x="469900" y="1341438"/>
            <a:ext cx="8423275" cy="4813300"/>
          </a:xfrm>
        </p:spPr>
        <p:txBody>
          <a:bodyPr/>
          <a:lstStyle/>
          <a:p>
            <a:pPr marL="457200" lvl="1" indent="0">
              <a:buFontTx/>
              <a:buNone/>
            </a:pPr>
            <a:endParaRPr lang="en-US" altLang="zh-CN" dirty="0" smtClean="0"/>
          </a:p>
          <a:p>
            <a:pPr marL="457200" lvl="1" indent="0">
              <a:buFontTx/>
              <a:buNone/>
            </a:pPr>
            <a:r>
              <a:rPr lang="en-US" altLang="zh-CN" dirty="0" err="1" smtClean="0"/>
              <a:t>struct</a:t>
            </a:r>
            <a:r>
              <a:rPr lang="en-US" altLang="zh-CN" dirty="0" smtClean="0"/>
              <a:t> </a:t>
            </a:r>
            <a:r>
              <a:rPr lang="en-US" altLang="zh-CN" dirty="0" err="1" smtClean="0"/>
              <a:t>Trie</a:t>
            </a:r>
            <a:endParaRPr lang="en-US" altLang="zh-CN" dirty="0" smtClean="0"/>
          </a:p>
          <a:p>
            <a:pPr marL="457200" lvl="1" indent="0">
              <a:buFontTx/>
              <a:buNone/>
            </a:pPr>
            <a:r>
              <a:rPr lang="en-US" altLang="zh-CN" dirty="0" smtClean="0"/>
              <a:t>{</a:t>
            </a:r>
          </a:p>
          <a:p>
            <a:pPr marL="457200" lvl="1" indent="0">
              <a:buFontTx/>
              <a:buNone/>
            </a:pPr>
            <a:r>
              <a:rPr lang="en-US" altLang="zh-CN" dirty="0" smtClean="0"/>
              <a:t>	</a:t>
            </a:r>
            <a:r>
              <a:rPr lang="en-US" altLang="zh-CN" dirty="0" err="1" smtClean="0"/>
              <a:t>int</a:t>
            </a:r>
            <a:r>
              <a:rPr lang="en-US" altLang="zh-CN" dirty="0" smtClean="0"/>
              <a:t> </a:t>
            </a:r>
            <a:r>
              <a:rPr lang="en-US" altLang="zh-CN" dirty="0" err="1" smtClean="0"/>
              <a:t>ch</a:t>
            </a:r>
            <a:r>
              <a:rPr lang="en-US" altLang="zh-CN" dirty="0" smtClean="0"/>
              <a:t>[26];  </a:t>
            </a:r>
          </a:p>
          <a:p>
            <a:pPr marL="457200" lvl="1" indent="0">
              <a:buFontTx/>
              <a:buNone/>
            </a:pPr>
            <a:r>
              <a:rPr lang="en-US" altLang="zh-CN" dirty="0" smtClean="0"/>
              <a:t>	// </a:t>
            </a:r>
            <a:r>
              <a:rPr lang="zh-CN" altLang="en-US" dirty="0" smtClean="0"/>
              <a:t>记录每个字母是否有对应的子节点（</a:t>
            </a:r>
            <a:r>
              <a:rPr lang="en-US" altLang="zh-CN" dirty="0" smtClean="0"/>
              <a:t>-1</a:t>
            </a:r>
            <a:r>
              <a:rPr lang="zh-CN" altLang="en-US" dirty="0" smtClean="0"/>
              <a:t>或</a:t>
            </a:r>
            <a:r>
              <a:rPr lang="en-US" altLang="zh-CN" dirty="0" smtClean="0"/>
              <a:t>0</a:t>
            </a:r>
            <a:r>
              <a:rPr lang="zh-CN" altLang="en-US" dirty="0" smtClean="0"/>
              <a:t>为不存在）</a:t>
            </a:r>
            <a:endParaRPr lang="en-US" altLang="zh-CN" dirty="0" smtClean="0"/>
          </a:p>
          <a:p>
            <a:pPr marL="457200" lvl="1" indent="0">
              <a:buFontTx/>
              <a:buNone/>
            </a:pPr>
            <a:r>
              <a:rPr lang="en-US" altLang="zh-CN" dirty="0" smtClean="0"/>
              <a:t>	</a:t>
            </a:r>
            <a:r>
              <a:rPr lang="en-US" altLang="zh-CN" dirty="0" err="1" smtClean="0"/>
              <a:t>bool</a:t>
            </a:r>
            <a:r>
              <a:rPr lang="en-US" altLang="zh-CN" dirty="0" smtClean="0"/>
              <a:t> flag;</a:t>
            </a:r>
          </a:p>
          <a:p>
            <a:pPr marL="457200" lvl="1" indent="0">
              <a:buFontTx/>
              <a:buNone/>
            </a:pPr>
            <a:r>
              <a:rPr lang="en-US" altLang="zh-CN" dirty="0" smtClean="0"/>
              <a:t>}</a:t>
            </a:r>
            <a:r>
              <a:rPr lang="zh-CN" altLang="en-US" dirty="0" smtClean="0"/>
              <a:t>；</a:t>
            </a:r>
            <a:endParaRPr lang="en-US" altLang="zh-CN" dirty="0" smtClean="0"/>
          </a:p>
          <a:p>
            <a:pPr marL="457200" lvl="1" indent="0">
              <a:buFontTx/>
              <a:buNone/>
            </a:pPr>
            <a:r>
              <a:rPr lang="en-US" altLang="zh-CN" dirty="0" err="1" smtClean="0"/>
              <a:t>Trie</a:t>
            </a:r>
            <a:r>
              <a:rPr lang="en-US" altLang="zh-CN" dirty="0" smtClean="0"/>
              <a:t> </a:t>
            </a:r>
            <a:r>
              <a:rPr lang="en-US" altLang="zh-CN" dirty="0" err="1" smtClean="0"/>
              <a:t>tr</a:t>
            </a:r>
            <a:r>
              <a:rPr lang="en-US" altLang="zh-CN" dirty="0" smtClean="0"/>
              <a:t>[MAXN];</a:t>
            </a:r>
          </a:p>
          <a:p>
            <a:pPr marL="457200" lvl="1" indent="0">
              <a:buFontTx/>
              <a:buNone/>
            </a:pPr>
            <a:endParaRPr lang="en-US" altLang="zh-CN" dirty="0" smtClean="0"/>
          </a:p>
          <a:p>
            <a:pPr marL="457200" lvl="1" indent="0">
              <a:buFontTx/>
              <a:buNone/>
            </a:pPr>
            <a:endParaRPr lang="en-US" altLang="zh-CN" dirty="0" smtClean="0"/>
          </a:p>
        </p:txBody>
      </p:sp>
    </p:spTree>
    <p:extLst>
      <p:ext uri="{BB962C8B-B14F-4D97-AF65-F5344CB8AC3E}">
        <p14:creationId xmlns:p14="http://schemas.microsoft.com/office/powerpoint/2010/main" val="566220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04664"/>
            <a:ext cx="1569660" cy="369332"/>
          </a:xfrm>
          <a:prstGeom prst="rect">
            <a:avLst/>
          </a:prstGeom>
        </p:spPr>
        <p:txBody>
          <a:bodyPr wrap="none">
            <a:spAutoFit/>
          </a:bodyPr>
          <a:lstStyle/>
          <a:p>
            <a:r>
              <a:rPr lang="zh-CN" altLang="en-US" dirty="0"/>
              <a:t>生成字典树：</a:t>
            </a:r>
          </a:p>
        </p:txBody>
      </p:sp>
      <p:sp>
        <p:nvSpPr>
          <p:cNvPr id="3" name="矩形 2"/>
          <p:cNvSpPr/>
          <p:nvPr/>
        </p:nvSpPr>
        <p:spPr>
          <a:xfrm>
            <a:off x="1907704" y="773996"/>
            <a:ext cx="6030416" cy="6001643"/>
          </a:xfrm>
          <a:prstGeom prst="rect">
            <a:avLst/>
          </a:prstGeom>
        </p:spPr>
        <p:txBody>
          <a:bodyPr wrap="square">
            <a:spAutoFit/>
          </a:bodyPr>
          <a:lstStyle/>
          <a:p>
            <a:r>
              <a:rPr lang="en-US" altLang="zh-CN" sz="1600" dirty="0">
                <a:solidFill>
                  <a:srgbClr val="0000FF"/>
                </a:solidFill>
              </a:rPr>
              <a:t>void</a:t>
            </a:r>
            <a:r>
              <a:rPr lang="en-US" altLang="zh-CN" sz="1600" dirty="0">
                <a:solidFill>
                  <a:srgbClr val="000000"/>
                </a:solidFill>
              </a:rPr>
              <a:t> </a:t>
            </a:r>
            <a:r>
              <a:rPr lang="en-US" altLang="zh-CN" sz="1600" dirty="0" err="1">
                <a:solidFill>
                  <a:srgbClr val="000000"/>
                </a:solidFill>
              </a:rPr>
              <a:t>createTrie</a:t>
            </a:r>
            <a:r>
              <a:rPr lang="en-US" altLang="zh-CN" sz="1600" dirty="0">
                <a:solidFill>
                  <a:srgbClr val="000000"/>
                </a:solidFill>
              </a:rPr>
              <a:t>(</a:t>
            </a:r>
            <a:r>
              <a:rPr lang="en-US" altLang="zh-CN" sz="1600" dirty="0">
                <a:solidFill>
                  <a:srgbClr val="0000FF"/>
                </a:solidFill>
              </a:rPr>
              <a:t>char</a:t>
            </a:r>
            <a:r>
              <a:rPr lang="en-US" altLang="zh-CN" sz="1600" dirty="0">
                <a:solidFill>
                  <a:srgbClr val="000000"/>
                </a:solidFill>
              </a:rPr>
              <a:t> *</a:t>
            </a:r>
            <a:r>
              <a:rPr lang="en-US" altLang="zh-CN" sz="1600" dirty="0" err="1">
                <a:solidFill>
                  <a:srgbClr val="000000"/>
                </a:solidFill>
              </a:rPr>
              <a:t>str</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r>
              <a:rPr lang="en-US" altLang="zh-CN" sz="1600" dirty="0" err="1">
                <a:solidFill>
                  <a:srgbClr val="0000FF"/>
                </a:solidFill>
              </a:rPr>
              <a:t>int</a:t>
            </a:r>
            <a:r>
              <a:rPr lang="en-US" altLang="zh-CN" sz="1600" dirty="0">
                <a:solidFill>
                  <a:srgbClr val="000000"/>
                </a:solidFill>
              </a:rPr>
              <a:t> </a:t>
            </a:r>
            <a:r>
              <a:rPr lang="en-US" altLang="zh-CN" sz="1600" dirty="0" err="1">
                <a:solidFill>
                  <a:srgbClr val="000000"/>
                </a:solidFill>
              </a:rPr>
              <a:t>len</a:t>
            </a:r>
            <a:r>
              <a:rPr lang="en-US" altLang="zh-CN" sz="1600" dirty="0">
                <a:solidFill>
                  <a:srgbClr val="000000"/>
                </a:solidFill>
              </a:rPr>
              <a:t> = </a:t>
            </a:r>
            <a:r>
              <a:rPr lang="en-US" altLang="zh-CN" sz="1600" dirty="0" err="1">
                <a:solidFill>
                  <a:srgbClr val="000000"/>
                </a:solidFill>
              </a:rPr>
              <a:t>strlen</a:t>
            </a:r>
            <a:r>
              <a:rPr lang="en-US" altLang="zh-CN" sz="1600" dirty="0">
                <a:solidFill>
                  <a:srgbClr val="000000"/>
                </a:solidFill>
              </a:rPr>
              <a:t>(</a:t>
            </a:r>
            <a:r>
              <a:rPr lang="en-US" altLang="zh-CN" sz="1600" dirty="0" err="1">
                <a:solidFill>
                  <a:srgbClr val="000000"/>
                </a:solidFill>
              </a:rPr>
              <a:t>str</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r>
              <a:rPr lang="en-US" altLang="zh-CN" sz="1600" dirty="0" err="1">
                <a:solidFill>
                  <a:srgbClr val="000000"/>
                </a:solidFill>
              </a:rPr>
              <a:t>Trie</a:t>
            </a:r>
            <a:r>
              <a:rPr lang="en-US" altLang="zh-CN" sz="1600" dirty="0">
                <a:solidFill>
                  <a:srgbClr val="000000"/>
                </a:solidFill>
              </a:rPr>
              <a:t> *p = root, *q;</a:t>
            </a:r>
            <a:br>
              <a:rPr lang="en-US" altLang="zh-CN" sz="1600" dirty="0">
                <a:solidFill>
                  <a:srgbClr val="000000"/>
                </a:solidFill>
              </a:rPr>
            </a:br>
            <a:r>
              <a:rPr lang="en-US" altLang="zh-CN" sz="1600" dirty="0">
                <a:solidFill>
                  <a:srgbClr val="000000"/>
                </a:solidFill>
              </a:rPr>
              <a:t>    </a:t>
            </a:r>
            <a:r>
              <a:rPr lang="en-US" altLang="zh-CN" sz="1600" dirty="0">
                <a:solidFill>
                  <a:srgbClr val="0000FF"/>
                </a:solidFill>
              </a:rPr>
              <a:t>for</a:t>
            </a:r>
            <a:r>
              <a:rPr lang="en-US" altLang="zh-CN" sz="1600" dirty="0">
                <a:solidFill>
                  <a:srgbClr val="000000"/>
                </a:solidFill>
              </a:rPr>
              <a:t>(</a:t>
            </a:r>
            <a:r>
              <a:rPr lang="en-US" altLang="zh-CN" sz="1600" dirty="0" err="1">
                <a:solidFill>
                  <a:srgbClr val="0000FF"/>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a:t>
            </a:r>
            <a:r>
              <a:rPr lang="en-US" altLang="zh-CN" sz="1600" dirty="0">
                <a:solidFill>
                  <a:srgbClr val="800080"/>
                </a:solidFill>
              </a:rPr>
              <a:t>0</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&lt;</a:t>
            </a:r>
            <a:r>
              <a:rPr lang="en-US" altLang="zh-CN" sz="1600" dirty="0" err="1">
                <a:solidFill>
                  <a:srgbClr val="000000"/>
                </a:solidFill>
              </a:rPr>
              <a:t>len</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a:t>
            </a:r>
            <a:r>
              <a:rPr lang="en-US" altLang="zh-CN" sz="1600" dirty="0" err="1">
                <a:solidFill>
                  <a:srgbClr val="0000FF"/>
                </a:solidFill>
              </a:rPr>
              <a:t>int</a:t>
            </a:r>
            <a:r>
              <a:rPr lang="en-US" altLang="zh-CN" sz="1600" dirty="0">
                <a:solidFill>
                  <a:srgbClr val="000000"/>
                </a:solidFill>
              </a:rPr>
              <a:t> id = </a:t>
            </a:r>
            <a:r>
              <a:rPr lang="en-US" altLang="zh-CN" sz="1600" dirty="0" err="1">
                <a:solidFill>
                  <a:srgbClr val="000000"/>
                </a:solidFill>
              </a:rPr>
              <a:t>str</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r>
              <a:rPr lang="en-US" altLang="zh-CN" sz="1600" dirty="0">
                <a:solidFill>
                  <a:srgbClr val="800000"/>
                </a:solidFill>
              </a:rPr>
              <a:t>'0'</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a:t>
            </a:r>
            <a:r>
              <a:rPr lang="en-US" altLang="zh-CN" sz="1600" dirty="0">
                <a:solidFill>
                  <a:srgbClr val="0000FF"/>
                </a:solidFill>
              </a:rPr>
              <a:t>if</a:t>
            </a:r>
            <a:r>
              <a:rPr lang="en-US" altLang="zh-CN" sz="1600" dirty="0">
                <a:solidFill>
                  <a:srgbClr val="000000"/>
                </a:solidFill>
              </a:rPr>
              <a:t>(p-&gt;next[id] == NULL)</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q = (</a:t>
            </a:r>
            <a:r>
              <a:rPr lang="en-US" altLang="zh-CN" sz="1600" dirty="0" err="1">
                <a:solidFill>
                  <a:srgbClr val="000000"/>
                </a:solidFill>
              </a:rPr>
              <a:t>Trie</a:t>
            </a:r>
            <a:r>
              <a:rPr lang="en-US" altLang="zh-CN" sz="1600" dirty="0">
                <a:solidFill>
                  <a:srgbClr val="000000"/>
                </a:solidFill>
              </a:rPr>
              <a:t> *)</a:t>
            </a:r>
            <a:r>
              <a:rPr lang="en-US" altLang="zh-CN" sz="1600" dirty="0" err="1">
                <a:solidFill>
                  <a:srgbClr val="000000"/>
                </a:solidFill>
              </a:rPr>
              <a:t>malloc</a:t>
            </a:r>
            <a:r>
              <a:rPr lang="en-US" altLang="zh-CN" sz="1600" dirty="0">
                <a:solidFill>
                  <a:srgbClr val="000000"/>
                </a:solidFill>
              </a:rPr>
              <a:t>(</a:t>
            </a:r>
            <a:r>
              <a:rPr lang="en-US" altLang="zh-CN" sz="1600" dirty="0" err="1">
                <a:solidFill>
                  <a:srgbClr val="0000FF"/>
                </a:solidFill>
              </a:rPr>
              <a:t>sizeof</a:t>
            </a:r>
            <a:r>
              <a:rPr lang="en-US" altLang="zh-CN" sz="1600" dirty="0">
                <a:solidFill>
                  <a:srgbClr val="000000"/>
                </a:solidFill>
              </a:rPr>
              <a:t>(</a:t>
            </a:r>
            <a:r>
              <a:rPr lang="en-US" altLang="zh-CN" sz="1600" dirty="0" err="1">
                <a:solidFill>
                  <a:srgbClr val="000000"/>
                </a:solidFill>
              </a:rPr>
              <a:t>Trie</a:t>
            </a:r>
            <a:r>
              <a:rPr lang="en-US" altLang="zh-CN" sz="1600" dirty="0">
                <a:solidFill>
                  <a:srgbClr val="000000"/>
                </a:solidFill>
              </a:rPr>
              <a:t>));</a:t>
            </a:r>
            <a:br>
              <a:rPr lang="en-US" altLang="zh-CN" sz="1600" dirty="0">
                <a:solidFill>
                  <a:srgbClr val="000000"/>
                </a:solidFill>
              </a:rPr>
            </a:br>
            <a:r>
              <a:rPr lang="en-US" altLang="zh-CN" sz="1600" dirty="0">
                <a:solidFill>
                  <a:srgbClr val="000000"/>
                </a:solidFill>
              </a:rPr>
              <a:t>            q-&gt;v = </a:t>
            </a:r>
            <a:r>
              <a:rPr lang="en-US" altLang="zh-CN" sz="1600" dirty="0">
                <a:solidFill>
                  <a:srgbClr val="800080"/>
                </a:solidFill>
              </a:rPr>
              <a:t>1</a:t>
            </a:r>
            <a:r>
              <a:rPr lang="en-US" altLang="zh-CN" sz="1600" dirty="0">
                <a:solidFill>
                  <a:srgbClr val="000000"/>
                </a:solidFill>
              </a:rPr>
              <a:t>;    </a:t>
            </a:r>
            <a:r>
              <a:rPr lang="en-US" altLang="zh-CN" sz="1600" dirty="0">
                <a:solidFill>
                  <a:srgbClr val="008000"/>
                </a:solidFill>
              </a:rPr>
              <a:t>//</a:t>
            </a:r>
            <a:r>
              <a:rPr lang="zh-CN" altLang="en-US" sz="1600" dirty="0">
                <a:solidFill>
                  <a:srgbClr val="008000"/>
                </a:solidFill>
              </a:rPr>
              <a:t>初始</a:t>
            </a:r>
            <a:r>
              <a:rPr lang="en-US" altLang="zh-CN" sz="1600" dirty="0">
                <a:solidFill>
                  <a:srgbClr val="008000"/>
                </a:solidFill>
              </a:rPr>
              <a:t>v==1</a:t>
            </a:r>
            <a:br>
              <a:rPr lang="en-US" altLang="zh-CN" sz="1600" dirty="0">
                <a:solidFill>
                  <a:srgbClr val="008000"/>
                </a:solidFill>
              </a:rPr>
            </a:br>
            <a:r>
              <a:rPr lang="en-US" altLang="zh-CN" sz="1600" dirty="0">
                <a:solidFill>
                  <a:srgbClr val="000000"/>
                </a:solidFill>
              </a:rPr>
              <a:t>            </a:t>
            </a:r>
            <a:r>
              <a:rPr lang="en-US" altLang="zh-CN" sz="1600" dirty="0">
                <a:solidFill>
                  <a:srgbClr val="0000FF"/>
                </a:solidFill>
              </a:rPr>
              <a:t>for</a:t>
            </a:r>
            <a:r>
              <a:rPr lang="en-US" altLang="zh-CN" sz="1600" dirty="0">
                <a:solidFill>
                  <a:srgbClr val="000000"/>
                </a:solidFill>
              </a:rPr>
              <a:t>(</a:t>
            </a:r>
            <a:r>
              <a:rPr lang="en-US" altLang="zh-CN" sz="1600" dirty="0" err="1">
                <a:solidFill>
                  <a:srgbClr val="0000FF"/>
                </a:solidFill>
              </a:rPr>
              <a:t>int</a:t>
            </a:r>
            <a:r>
              <a:rPr lang="en-US" altLang="zh-CN" sz="1600" dirty="0">
                <a:solidFill>
                  <a:srgbClr val="000000"/>
                </a:solidFill>
              </a:rPr>
              <a:t> j=</a:t>
            </a:r>
            <a:r>
              <a:rPr lang="en-US" altLang="zh-CN" sz="1600" dirty="0">
                <a:solidFill>
                  <a:srgbClr val="800080"/>
                </a:solidFill>
              </a:rPr>
              <a:t>0</a:t>
            </a:r>
            <a:r>
              <a:rPr lang="en-US" altLang="zh-CN" sz="1600" dirty="0">
                <a:solidFill>
                  <a:srgbClr val="000000"/>
                </a:solidFill>
              </a:rPr>
              <a:t>; j&lt;MAX; ++j)</a:t>
            </a:r>
            <a:br>
              <a:rPr lang="en-US" altLang="zh-CN" sz="1600" dirty="0">
                <a:solidFill>
                  <a:srgbClr val="000000"/>
                </a:solidFill>
              </a:rPr>
            </a:br>
            <a:r>
              <a:rPr lang="en-US" altLang="zh-CN" sz="1600" dirty="0">
                <a:solidFill>
                  <a:srgbClr val="000000"/>
                </a:solidFill>
              </a:rPr>
              <a:t>                q-&gt;next[j] = NULL;</a:t>
            </a:r>
            <a:br>
              <a:rPr lang="en-US" altLang="zh-CN" sz="1600" dirty="0">
                <a:solidFill>
                  <a:srgbClr val="000000"/>
                </a:solidFill>
              </a:rPr>
            </a:br>
            <a:r>
              <a:rPr lang="en-US" altLang="zh-CN" sz="1600" dirty="0">
                <a:solidFill>
                  <a:srgbClr val="000000"/>
                </a:solidFill>
              </a:rPr>
              <a:t>            p-&gt;next[id] = q;</a:t>
            </a:r>
            <a:br>
              <a:rPr lang="en-US" altLang="zh-CN" sz="1600" dirty="0">
                <a:solidFill>
                  <a:srgbClr val="000000"/>
                </a:solidFill>
              </a:rPr>
            </a:br>
            <a:r>
              <a:rPr lang="en-US" altLang="zh-CN" sz="1600" dirty="0">
                <a:solidFill>
                  <a:srgbClr val="000000"/>
                </a:solidFill>
              </a:rPr>
              <a:t>            p = p-&gt;next[id];</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a:t>
            </a:r>
            <a:r>
              <a:rPr lang="en-US" altLang="zh-CN" sz="1600" dirty="0">
                <a:solidFill>
                  <a:srgbClr val="0000FF"/>
                </a:solidFill>
              </a:rPr>
              <a:t>else</a:t>
            </a:r>
            <a:r>
              <a:rPr lang="en-US" altLang="zh-CN" sz="1600" dirty="0">
                <a:solidFill>
                  <a:srgbClr val="000000"/>
                </a:solidFill>
              </a:rPr>
              <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p-&gt;next[id]-&gt;v++;</a:t>
            </a:r>
            <a:br>
              <a:rPr lang="en-US" altLang="zh-CN" sz="1600" dirty="0">
                <a:solidFill>
                  <a:srgbClr val="000000"/>
                </a:solidFill>
              </a:rPr>
            </a:br>
            <a:r>
              <a:rPr lang="en-US" altLang="zh-CN" sz="1600" dirty="0">
                <a:solidFill>
                  <a:srgbClr val="000000"/>
                </a:solidFill>
              </a:rPr>
              <a:t>            p = p-&gt;next[id];</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a:t>
            </a:r>
            <a:br>
              <a:rPr lang="en-US" altLang="zh-CN" sz="1600" dirty="0">
                <a:solidFill>
                  <a:srgbClr val="000000"/>
                </a:solidFill>
              </a:rPr>
            </a:br>
            <a:r>
              <a:rPr lang="en-US" altLang="zh-CN" sz="1600" dirty="0">
                <a:solidFill>
                  <a:srgbClr val="000000"/>
                </a:solidFill>
              </a:rPr>
              <a:t>    p-&gt;v = -</a:t>
            </a:r>
            <a:r>
              <a:rPr lang="en-US" altLang="zh-CN" sz="1600" dirty="0">
                <a:solidFill>
                  <a:srgbClr val="800080"/>
                </a:solidFill>
              </a:rPr>
              <a:t>1</a:t>
            </a:r>
            <a:r>
              <a:rPr lang="en-US" altLang="zh-CN" sz="1600" dirty="0">
                <a:solidFill>
                  <a:srgbClr val="000000"/>
                </a:solidFill>
              </a:rPr>
              <a:t>;   </a:t>
            </a:r>
            <a:r>
              <a:rPr lang="en-US" altLang="zh-CN" sz="1600" dirty="0">
                <a:solidFill>
                  <a:srgbClr val="008000"/>
                </a:solidFill>
              </a:rPr>
              <a:t>//</a:t>
            </a:r>
            <a:r>
              <a:rPr lang="zh-CN" altLang="en-US" sz="1600" dirty="0">
                <a:solidFill>
                  <a:srgbClr val="008000"/>
                </a:solidFill>
              </a:rPr>
              <a:t>若为结尾，则将</a:t>
            </a:r>
            <a:r>
              <a:rPr lang="en-US" altLang="zh-CN" sz="1600" dirty="0">
                <a:solidFill>
                  <a:srgbClr val="008000"/>
                </a:solidFill>
              </a:rPr>
              <a:t>v</a:t>
            </a:r>
            <a:r>
              <a:rPr lang="zh-CN" altLang="en-US" sz="1600" dirty="0">
                <a:solidFill>
                  <a:srgbClr val="008000"/>
                </a:solidFill>
              </a:rPr>
              <a:t>改成</a:t>
            </a:r>
            <a:r>
              <a:rPr lang="en-US" altLang="zh-CN" sz="1600" dirty="0">
                <a:solidFill>
                  <a:srgbClr val="008000"/>
                </a:solidFill>
              </a:rPr>
              <a:t>-1</a:t>
            </a:r>
            <a:r>
              <a:rPr lang="zh-CN" altLang="en-US" sz="1600" dirty="0">
                <a:solidFill>
                  <a:srgbClr val="008000"/>
                </a:solidFill>
              </a:rPr>
              <a:t>表示</a:t>
            </a:r>
            <a:br>
              <a:rPr lang="zh-CN" altLang="en-US" sz="1600" dirty="0">
                <a:solidFill>
                  <a:srgbClr val="008000"/>
                </a:solidFill>
              </a:rPr>
            </a:br>
            <a:r>
              <a:rPr lang="en-US" altLang="zh-CN" sz="1600" dirty="0">
                <a:solidFill>
                  <a:srgbClr val="000000"/>
                </a:solidFill>
              </a:rPr>
              <a:t>}</a:t>
            </a:r>
            <a:endParaRPr lang="zh-CN" altLang="en-US" sz="1600" dirty="0"/>
          </a:p>
        </p:txBody>
      </p:sp>
    </p:spTree>
    <p:extLst>
      <p:ext uri="{BB962C8B-B14F-4D97-AF65-F5344CB8AC3E}">
        <p14:creationId xmlns:p14="http://schemas.microsoft.com/office/powerpoint/2010/main" val="5979042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548680"/>
            <a:ext cx="8280920" cy="5632311"/>
          </a:xfrm>
          <a:prstGeom prst="rect">
            <a:avLst/>
          </a:prstGeom>
        </p:spPr>
        <p:txBody>
          <a:bodyPr wrap="square">
            <a:spAutoFit/>
          </a:bodyPr>
          <a:lstStyle/>
          <a:p>
            <a:r>
              <a:rPr lang="en-US" altLang="zh-CN" sz="2400" dirty="0" err="1">
                <a:solidFill>
                  <a:srgbClr val="0000FF"/>
                </a:solidFill>
              </a:rPr>
              <a:t>int</a:t>
            </a:r>
            <a:r>
              <a:rPr lang="en-US" altLang="zh-CN" sz="2400" dirty="0">
                <a:solidFill>
                  <a:srgbClr val="000000"/>
                </a:solidFill>
              </a:rPr>
              <a:t> </a:t>
            </a:r>
            <a:r>
              <a:rPr lang="en-US" altLang="zh-CN" sz="2400" dirty="0" err="1">
                <a:solidFill>
                  <a:srgbClr val="000000"/>
                </a:solidFill>
              </a:rPr>
              <a:t>findTrie</a:t>
            </a:r>
            <a:r>
              <a:rPr lang="en-US" altLang="zh-CN" sz="2400" dirty="0">
                <a:solidFill>
                  <a:srgbClr val="000000"/>
                </a:solidFill>
              </a:rPr>
              <a:t>(</a:t>
            </a:r>
            <a:r>
              <a:rPr lang="en-US" altLang="zh-CN" sz="2400" dirty="0">
                <a:solidFill>
                  <a:srgbClr val="0000FF"/>
                </a:solidFill>
              </a:rPr>
              <a:t>char</a:t>
            </a:r>
            <a:r>
              <a:rPr lang="en-US" altLang="zh-CN" sz="2400" dirty="0">
                <a:solidFill>
                  <a:srgbClr val="000000"/>
                </a:solidFill>
              </a:rPr>
              <a:t> *</a:t>
            </a:r>
            <a:r>
              <a:rPr lang="en-US" altLang="zh-CN" sz="2400" dirty="0" err="1">
                <a:solidFill>
                  <a:srgbClr val="000000"/>
                </a:solidFill>
              </a:rPr>
              <a:t>str</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err="1">
                <a:solidFill>
                  <a:srgbClr val="0000FF"/>
                </a:solidFill>
              </a:rPr>
              <a:t>int</a:t>
            </a:r>
            <a:r>
              <a:rPr lang="en-US" altLang="zh-CN" sz="2400" dirty="0">
                <a:solidFill>
                  <a:srgbClr val="000000"/>
                </a:solidFill>
              </a:rPr>
              <a:t> </a:t>
            </a:r>
            <a:r>
              <a:rPr lang="en-US" altLang="zh-CN" sz="2400" dirty="0" err="1">
                <a:solidFill>
                  <a:srgbClr val="000000"/>
                </a:solidFill>
              </a:rPr>
              <a:t>len</a:t>
            </a:r>
            <a:r>
              <a:rPr lang="en-US" altLang="zh-CN" sz="2400" dirty="0">
                <a:solidFill>
                  <a:srgbClr val="000000"/>
                </a:solidFill>
              </a:rPr>
              <a:t> = </a:t>
            </a:r>
            <a:r>
              <a:rPr lang="en-US" altLang="zh-CN" sz="2400" dirty="0" err="1">
                <a:solidFill>
                  <a:srgbClr val="000000"/>
                </a:solidFill>
              </a:rPr>
              <a:t>strlen</a:t>
            </a:r>
            <a:r>
              <a:rPr lang="en-US" altLang="zh-CN" sz="2400" dirty="0">
                <a:solidFill>
                  <a:srgbClr val="000000"/>
                </a:solidFill>
              </a:rPr>
              <a:t>(</a:t>
            </a:r>
            <a:r>
              <a:rPr lang="en-US" altLang="zh-CN" sz="2400" dirty="0" err="1">
                <a:solidFill>
                  <a:srgbClr val="000000"/>
                </a:solidFill>
              </a:rPr>
              <a:t>str</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err="1">
                <a:solidFill>
                  <a:srgbClr val="000000"/>
                </a:solidFill>
              </a:rPr>
              <a:t>Trie</a:t>
            </a:r>
            <a:r>
              <a:rPr lang="en-US" altLang="zh-CN" sz="2400" dirty="0">
                <a:solidFill>
                  <a:srgbClr val="000000"/>
                </a:solidFill>
              </a:rPr>
              <a:t> *p = root;</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for</a:t>
            </a:r>
            <a:r>
              <a:rPr lang="en-US" altLang="zh-CN" sz="2400" dirty="0">
                <a:solidFill>
                  <a:srgbClr val="000000"/>
                </a:solidFill>
              </a:rPr>
              <a:t>(</a:t>
            </a:r>
            <a:r>
              <a:rPr lang="en-US" altLang="zh-CN" sz="2400" dirty="0" err="1">
                <a:solidFill>
                  <a:srgbClr val="0000FF"/>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r>
              <a:rPr lang="en-US" altLang="zh-CN" sz="2400" dirty="0">
                <a:solidFill>
                  <a:srgbClr val="800080"/>
                </a:solidFill>
              </a:rPr>
              <a:t>0</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&lt;</a:t>
            </a:r>
            <a:r>
              <a:rPr lang="en-US" altLang="zh-CN" sz="2400" dirty="0" err="1">
                <a:solidFill>
                  <a:srgbClr val="000000"/>
                </a:solidFill>
              </a:rPr>
              <a:t>len</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        </a:t>
            </a:r>
            <a:r>
              <a:rPr lang="en-US" altLang="zh-CN" sz="2400" dirty="0" err="1">
                <a:solidFill>
                  <a:srgbClr val="0000FF"/>
                </a:solidFill>
              </a:rPr>
              <a:t>int</a:t>
            </a:r>
            <a:r>
              <a:rPr lang="en-US" altLang="zh-CN" sz="2400" dirty="0">
                <a:solidFill>
                  <a:srgbClr val="000000"/>
                </a:solidFill>
              </a:rPr>
              <a:t> id = </a:t>
            </a:r>
            <a:r>
              <a:rPr lang="en-US" altLang="zh-CN" sz="2400" dirty="0" err="1">
                <a:solidFill>
                  <a:srgbClr val="000000"/>
                </a:solidFill>
              </a:rPr>
              <a:t>str</a:t>
            </a:r>
            <a:r>
              <a:rPr lang="en-US" altLang="zh-CN" sz="2400" dirty="0">
                <a:solidFill>
                  <a:srgbClr val="000000"/>
                </a:solidFill>
              </a:rPr>
              <a:t>[</a:t>
            </a:r>
            <a:r>
              <a:rPr lang="en-US" altLang="zh-CN" sz="2400" dirty="0" err="1">
                <a:solidFill>
                  <a:srgbClr val="000000"/>
                </a:solidFill>
              </a:rPr>
              <a:t>i</a:t>
            </a:r>
            <a:r>
              <a:rPr lang="en-US" altLang="zh-CN" sz="2400" dirty="0">
                <a:solidFill>
                  <a:srgbClr val="000000"/>
                </a:solidFill>
              </a:rPr>
              <a:t>]-</a:t>
            </a:r>
            <a:r>
              <a:rPr lang="en-US" altLang="zh-CN" sz="2400" dirty="0">
                <a:solidFill>
                  <a:srgbClr val="800000"/>
                </a:solidFill>
              </a:rPr>
              <a:t>'0'</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p = p-&gt;next[id];</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if</a:t>
            </a:r>
            <a:r>
              <a:rPr lang="en-US" altLang="zh-CN" sz="2400" dirty="0">
                <a:solidFill>
                  <a:srgbClr val="000000"/>
                </a:solidFill>
              </a:rPr>
              <a:t>(p == NULL)   </a:t>
            </a:r>
            <a:r>
              <a:rPr lang="en-US" altLang="zh-CN" sz="2400" dirty="0">
                <a:solidFill>
                  <a:srgbClr val="008000"/>
                </a:solidFill>
              </a:rPr>
              <a:t>//</a:t>
            </a:r>
            <a:r>
              <a:rPr lang="zh-CN" altLang="en-US" sz="2400" dirty="0">
                <a:solidFill>
                  <a:srgbClr val="008000"/>
                </a:solidFill>
              </a:rPr>
              <a:t>若为空集，表示不存以此为前缀的串</a:t>
            </a:r>
            <a:br>
              <a:rPr lang="zh-CN" altLang="en-US" sz="2400" dirty="0">
                <a:solidFill>
                  <a:srgbClr val="008000"/>
                </a:solidFill>
              </a:rPr>
            </a:br>
            <a:r>
              <a:rPr lang="zh-CN" altLang="en-US" sz="2400" dirty="0">
                <a:solidFill>
                  <a:srgbClr val="000000"/>
                </a:solidFill>
              </a:rPr>
              <a:t>            </a:t>
            </a:r>
            <a:r>
              <a:rPr lang="en-US" altLang="zh-CN" sz="2400" dirty="0">
                <a:solidFill>
                  <a:srgbClr val="0000FF"/>
                </a:solidFill>
              </a:rPr>
              <a:t>return</a:t>
            </a:r>
            <a:r>
              <a:rPr lang="en-US" altLang="zh-CN" sz="2400" dirty="0">
                <a:solidFill>
                  <a:srgbClr val="000000"/>
                </a:solidFill>
              </a:rPr>
              <a:t> </a:t>
            </a:r>
            <a:r>
              <a:rPr lang="en-US" altLang="zh-CN" sz="2400" dirty="0">
                <a:solidFill>
                  <a:srgbClr val="800080"/>
                </a:solidFill>
              </a:rPr>
              <a:t>0</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if</a:t>
            </a:r>
            <a:r>
              <a:rPr lang="en-US" altLang="zh-CN" sz="2400" dirty="0">
                <a:solidFill>
                  <a:srgbClr val="000000"/>
                </a:solidFill>
              </a:rPr>
              <a:t>(p-&gt;v == -</a:t>
            </a:r>
            <a:r>
              <a:rPr lang="en-US" altLang="zh-CN" sz="2400" dirty="0">
                <a:solidFill>
                  <a:srgbClr val="800080"/>
                </a:solidFill>
              </a:rPr>
              <a:t>1</a:t>
            </a:r>
            <a:r>
              <a:rPr lang="en-US" altLang="zh-CN" sz="2400" dirty="0">
                <a:solidFill>
                  <a:srgbClr val="000000"/>
                </a:solidFill>
              </a:rPr>
              <a:t>)   </a:t>
            </a:r>
            <a:r>
              <a:rPr lang="en-US" altLang="zh-CN" sz="2400" dirty="0">
                <a:solidFill>
                  <a:srgbClr val="008000"/>
                </a:solidFill>
              </a:rPr>
              <a:t>//</a:t>
            </a:r>
            <a:r>
              <a:rPr lang="zh-CN" altLang="en-US" sz="2400" dirty="0">
                <a:solidFill>
                  <a:srgbClr val="008000"/>
                </a:solidFill>
              </a:rPr>
              <a:t>字符集中已有串是此串的前缀</a:t>
            </a:r>
            <a:br>
              <a:rPr lang="zh-CN" altLang="en-US" sz="2400" dirty="0">
                <a:solidFill>
                  <a:srgbClr val="008000"/>
                </a:solidFill>
              </a:rPr>
            </a:br>
            <a:r>
              <a:rPr lang="zh-CN" altLang="en-US" sz="2400" dirty="0">
                <a:solidFill>
                  <a:srgbClr val="000000"/>
                </a:solidFill>
              </a:rPr>
              <a:t>            </a:t>
            </a:r>
            <a:r>
              <a:rPr lang="en-US" altLang="zh-CN" sz="2400" dirty="0">
                <a:solidFill>
                  <a:srgbClr val="0000FF"/>
                </a:solidFill>
              </a:rPr>
              <a:t>return</a:t>
            </a:r>
            <a:r>
              <a:rPr lang="en-US" altLang="zh-CN" sz="2400" dirty="0">
                <a:solidFill>
                  <a:srgbClr val="000000"/>
                </a:solidFill>
              </a:rPr>
              <a:t> -</a:t>
            </a:r>
            <a:r>
              <a:rPr lang="en-US" altLang="zh-CN" sz="2400" dirty="0">
                <a:solidFill>
                  <a:srgbClr val="800080"/>
                </a:solidFill>
              </a:rPr>
              <a:t>1</a:t>
            </a:r>
            <a:r>
              <a:rPr lang="en-US" altLang="zh-CN" sz="2400" dirty="0">
                <a:solidFill>
                  <a:srgbClr val="000000"/>
                </a:solidFill>
              </a:rPr>
              <a:t>;</a:t>
            </a:r>
            <a:br>
              <a:rPr lang="en-US" altLang="zh-CN" sz="2400" dirty="0">
                <a:solidFill>
                  <a:srgbClr val="000000"/>
                </a:solidFill>
              </a:rPr>
            </a:br>
            <a:r>
              <a:rPr lang="en-US" altLang="zh-CN" sz="2400" dirty="0">
                <a:solidFill>
                  <a:srgbClr val="000000"/>
                </a:solidFill>
              </a:rPr>
              <a:t>    }</a:t>
            </a:r>
            <a:br>
              <a:rPr lang="en-US" altLang="zh-CN" sz="2400" dirty="0">
                <a:solidFill>
                  <a:srgbClr val="000000"/>
                </a:solidFill>
              </a:rPr>
            </a:br>
            <a:r>
              <a:rPr lang="en-US" altLang="zh-CN" sz="2400" dirty="0">
                <a:solidFill>
                  <a:srgbClr val="000000"/>
                </a:solidFill>
              </a:rPr>
              <a:t>    </a:t>
            </a:r>
            <a:r>
              <a:rPr lang="en-US" altLang="zh-CN" sz="2400" dirty="0">
                <a:solidFill>
                  <a:srgbClr val="0000FF"/>
                </a:solidFill>
              </a:rPr>
              <a:t>return</a:t>
            </a:r>
            <a:r>
              <a:rPr lang="en-US" altLang="zh-CN" sz="2400" dirty="0">
                <a:solidFill>
                  <a:srgbClr val="000000"/>
                </a:solidFill>
              </a:rPr>
              <a:t> -</a:t>
            </a:r>
            <a:r>
              <a:rPr lang="en-US" altLang="zh-CN" sz="2400" dirty="0">
                <a:solidFill>
                  <a:srgbClr val="800080"/>
                </a:solidFill>
              </a:rPr>
              <a:t>1</a:t>
            </a:r>
            <a:r>
              <a:rPr lang="en-US" altLang="zh-CN" sz="2400" dirty="0">
                <a:solidFill>
                  <a:srgbClr val="000000"/>
                </a:solidFill>
              </a:rPr>
              <a:t>;   </a:t>
            </a:r>
            <a:r>
              <a:rPr lang="en-US" altLang="zh-CN" sz="2400" dirty="0">
                <a:solidFill>
                  <a:srgbClr val="008000"/>
                </a:solidFill>
              </a:rPr>
              <a:t>//</a:t>
            </a:r>
            <a:r>
              <a:rPr lang="zh-CN" altLang="en-US" sz="2400" dirty="0">
                <a:solidFill>
                  <a:srgbClr val="008000"/>
                </a:solidFill>
              </a:rPr>
              <a:t>此串是字符集中某串的前缀</a:t>
            </a:r>
            <a:br>
              <a:rPr lang="zh-CN" altLang="en-US" sz="2400" dirty="0">
                <a:solidFill>
                  <a:srgbClr val="008000"/>
                </a:solidFill>
              </a:rPr>
            </a:br>
            <a:r>
              <a:rPr lang="en-US" altLang="zh-CN" sz="2400" dirty="0">
                <a:solidFill>
                  <a:srgbClr val="000000"/>
                </a:solidFill>
              </a:rPr>
              <a:t>}</a:t>
            </a:r>
            <a:endParaRPr lang="zh-CN" altLang="en-US" sz="2400" dirty="0"/>
          </a:p>
        </p:txBody>
      </p:sp>
    </p:spTree>
    <p:extLst>
      <p:ext uri="{BB962C8B-B14F-4D97-AF65-F5344CB8AC3E}">
        <p14:creationId xmlns:p14="http://schemas.microsoft.com/office/powerpoint/2010/main" val="2830573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332656"/>
            <a:ext cx="8856984" cy="523220"/>
          </a:xfrm>
          <a:prstGeom prst="rect">
            <a:avLst/>
          </a:prstGeom>
        </p:spPr>
        <p:txBody>
          <a:bodyPr wrap="square">
            <a:spAutoFit/>
          </a:bodyPr>
          <a:lstStyle/>
          <a:p>
            <a:r>
              <a:rPr lang="en-US" altLang="zh-CN" sz="2800" dirty="0" smtClean="0"/>
              <a:t>http://acm.hdu.edu.cn/showproblem.php?pid=1251</a:t>
            </a:r>
            <a:endParaRPr lang="zh-CN" altLang="en-US" sz="2800" dirty="0"/>
          </a:p>
        </p:txBody>
      </p:sp>
      <p:sp>
        <p:nvSpPr>
          <p:cNvPr id="3" name="矩形 2"/>
          <p:cNvSpPr/>
          <p:nvPr/>
        </p:nvSpPr>
        <p:spPr>
          <a:xfrm>
            <a:off x="590297" y="1124744"/>
            <a:ext cx="8208912" cy="1661993"/>
          </a:xfrm>
          <a:prstGeom prst="rect">
            <a:avLst/>
          </a:prstGeom>
        </p:spPr>
        <p:txBody>
          <a:bodyPr wrap="square">
            <a:spAutoFit/>
          </a:bodyPr>
          <a:lstStyle/>
          <a:p>
            <a:r>
              <a:rPr lang="en-US" altLang="zh-CN" sz="2400" dirty="0"/>
              <a:t>Problem </a:t>
            </a:r>
            <a:r>
              <a:rPr lang="en-US" altLang="zh-CN" sz="2400" dirty="0" smtClean="0"/>
              <a:t>Description</a:t>
            </a:r>
          </a:p>
          <a:p>
            <a:endParaRPr lang="en-US" altLang="zh-CN" dirty="0"/>
          </a:p>
          <a:p>
            <a:r>
              <a:rPr lang="en-US" altLang="zh-CN" sz="2000" dirty="0"/>
              <a:t>Ignatius</a:t>
            </a:r>
            <a:r>
              <a:rPr lang="zh-CN" altLang="en-US" sz="2000" dirty="0"/>
              <a:t>最近遇到一个难题</a:t>
            </a:r>
            <a:r>
              <a:rPr lang="en-US" altLang="zh-CN" sz="2000" dirty="0"/>
              <a:t>,</a:t>
            </a:r>
            <a:r>
              <a:rPr lang="zh-CN" altLang="en-US" sz="2000" dirty="0"/>
              <a:t>老师交给他很多单词</a:t>
            </a:r>
            <a:r>
              <a:rPr lang="en-US" altLang="zh-CN" sz="2000" dirty="0"/>
              <a:t>(</a:t>
            </a:r>
            <a:r>
              <a:rPr lang="zh-CN" altLang="en-US" sz="2000" dirty="0"/>
              <a:t>只有小写字母组成</a:t>
            </a:r>
            <a:r>
              <a:rPr lang="en-US" altLang="zh-CN" sz="2000" dirty="0"/>
              <a:t>,</a:t>
            </a:r>
            <a:r>
              <a:rPr lang="zh-CN" altLang="en-US" sz="2000" dirty="0"/>
              <a:t>不会有重复的单词出现</a:t>
            </a:r>
            <a:r>
              <a:rPr lang="en-US" altLang="zh-CN" sz="2000" dirty="0"/>
              <a:t>),</a:t>
            </a:r>
            <a:r>
              <a:rPr lang="zh-CN" altLang="en-US" sz="2000" dirty="0"/>
              <a:t>现在老师要他统计出以某个字符串为前缀的单词数量</a:t>
            </a:r>
            <a:r>
              <a:rPr lang="en-US" altLang="zh-CN" sz="2000" dirty="0"/>
              <a:t>(</a:t>
            </a:r>
            <a:r>
              <a:rPr lang="zh-CN" altLang="en-US" sz="2000" dirty="0"/>
              <a:t>单词本身也是自己的前缀</a:t>
            </a:r>
            <a:r>
              <a:rPr lang="en-US" altLang="zh-CN" sz="2000" dirty="0"/>
              <a:t>).</a:t>
            </a:r>
          </a:p>
        </p:txBody>
      </p:sp>
      <p:sp>
        <p:nvSpPr>
          <p:cNvPr id="4" name="矩形 3"/>
          <p:cNvSpPr/>
          <p:nvPr/>
        </p:nvSpPr>
        <p:spPr>
          <a:xfrm>
            <a:off x="611559" y="2970818"/>
            <a:ext cx="8187649" cy="2000548"/>
          </a:xfrm>
          <a:prstGeom prst="rect">
            <a:avLst/>
          </a:prstGeom>
        </p:spPr>
        <p:txBody>
          <a:bodyPr wrap="square">
            <a:spAutoFit/>
          </a:bodyPr>
          <a:lstStyle/>
          <a:p>
            <a:r>
              <a:rPr lang="en-US" altLang="zh-CN" sz="2400" dirty="0"/>
              <a:t>Input</a:t>
            </a:r>
          </a:p>
          <a:p>
            <a:r>
              <a:rPr lang="zh-CN" altLang="en-US" sz="2000" dirty="0"/>
              <a:t>输入数据的第一部分是一张单词表</a:t>
            </a:r>
            <a:r>
              <a:rPr lang="en-US" altLang="zh-CN" sz="2000" dirty="0"/>
              <a:t>,</a:t>
            </a:r>
            <a:r>
              <a:rPr lang="zh-CN" altLang="en-US" sz="2000" dirty="0"/>
              <a:t>每行一个单词</a:t>
            </a:r>
            <a:r>
              <a:rPr lang="en-US" altLang="zh-CN" sz="2000" dirty="0"/>
              <a:t>,</a:t>
            </a:r>
            <a:r>
              <a:rPr lang="zh-CN" altLang="en-US" sz="2000" dirty="0"/>
              <a:t>单词的长度不超过</a:t>
            </a:r>
            <a:r>
              <a:rPr lang="en-US" altLang="zh-CN" sz="2000" dirty="0"/>
              <a:t>10,</a:t>
            </a:r>
            <a:r>
              <a:rPr lang="zh-CN" altLang="en-US" sz="2000" dirty="0"/>
              <a:t>它们代表的是老师交给</a:t>
            </a:r>
            <a:r>
              <a:rPr lang="en-US" altLang="zh-CN" sz="2000" dirty="0"/>
              <a:t>Ignatius</a:t>
            </a:r>
            <a:r>
              <a:rPr lang="zh-CN" altLang="en-US" sz="2000" dirty="0"/>
              <a:t>统计的单词</a:t>
            </a:r>
            <a:r>
              <a:rPr lang="en-US" altLang="zh-CN" sz="2000" dirty="0"/>
              <a:t>,</a:t>
            </a:r>
            <a:r>
              <a:rPr lang="zh-CN" altLang="en-US" sz="2000" dirty="0"/>
              <a:t>一个空行代表单词表的结束</a:t>
            </a:r>
            <a:r>
              <a:rPr lang="en-US" altLang="zh-CN" sz="2000" dirty="0"/>
              <a:t>.</a:t>
            </a:r>
            <a:r>
              <a:rPr lang="zh-CN" altLang="en-US" sz="2000" dirty="0"/>
              <a:t>第二部分是一连串的提问</a:t>
            </a:r>
            <a:r>
              <a:rPr lang="en-US" altLang="zh-CN" sz="2000" dirty="0"/>
              <a:t>,</a:t>
            </a:r>
            <a:r>
              <a:rPr lang="zh-CN" altLang="en-US" sz="2000" dirty="0"/>
              <a:t>每行一个提问</a:t>
            </a:r>
            <a:r>
              <a:rPr lang="en-US" altLang="zh-CN" sz="2000" dirty="0"/>
              <a:t>,</a:t>
            </a:r>
            <a:r>
              <a:rPr lang="zh-CN" altLang="en-US" sz="2000" dirty="0"/>
              <a:t>每个提问都是一个字符串</a:t>
            </a:r>
            <a:r>
              <a:rPr lang="en-US" altLang="zh-CN" sz="2000" dirty="0"/>
              <a:t>.</a:t>
            </a:r>
            <a:br>
              <a:rPr lang="en-US" altLang="zh-CN" sz="2000" dirty="0"/>
            </a:br>
            <a:r>
              <a:rPr lang="en-US" altLang="zh-CN" sz="2000" dirty="0"/>
              <a:t/>
            </a:r>
            <a:br>
              <a:rPr lang="en-US" altLang="zh-CN" sz="2000" dirty="0"/>
            </a:br>
            <a:r>
              <a:rPr lang="zh-CN" altLang="en-US" sz="2000" dirty="0"/>
              <a:t>注意</a:t>
            </a:r>
            <a:r>
              <a:rPr lang="en-US" altLang="zh-CN" sz="2000" dirty="0"/>
              <a:t>:</a:t>
            </a:r>
            <a:r>
              <a:rPr lang="zh-CN" altLang="en-US" sz="2000" dirty="0"/>
              <a:t>本题只有一组测试数据</a:t>
            </a:r>
            <a:r>
              <a:rPr lang="en-US" altLang="zh-CN" sz="2000" dirty="0"/>
              <a:t>,</a:t>
            </a:r>
            <a:r>
              <a:rPr lang="zh-CN" altLang="en-US" sz="2000" dirty="0"/>
              <a:t>处理到文件结束</a:t>
            </a:r>
            <a:r>
              <a:rPr lang="en-US" altLang="zh-CN" sz="2000" dirty="0"/>
              <a:t>.</a:t>
            </a:r>
          </a:p>
        </p:txBody>
      </p:sp>
      <p:sp>
        <p:nvSpPr>
          <p:cNvPr id="5" name="矩形 4"/>
          <p:cNvSpPr/>
          <p:nvPr/>
        </p:nvSpPr>
        <p:spPr>
          <a:xfrm>
            <a:off x="590296" y="5229200"/>
            <a:ext cx="8014151" cy="1046440"/>
          </a:xfrm>
          <a:prstGeom prst="rect">
            <a:avLst/>
          </a:prstGeom>
        </p:spPr>
        <p:txBody>
          <a:bodyPr wrap="square">
            <a:spAutoFit/>
          </a:bodyPr>
          <a:lstStyle/>
          <a:p>
            <a:r>
              <a:rPr lang="en-US" altLang="zh-CN" sz="2400" dirty="0"/>
              <a:t>Output</a:t>
            </a:r>
          </a:p>
          <a:p>
            <a:r>
              <a:rPr lang="zh-CN" altLang="en-US" sz="2000" dirty="0"/>
              <a:t>对于每个提问</a:t>
            </a:r>
            <a:r>
              <a:rPr lang="en-US" altLang="zh-CN" sz="2000" dirty="0"/>
              <a:t>,</a:t>
            </a:r>
            <a:r>
              <a:rPr lang="zh-CN" altLang="en-US" sz="2000" dirty="0"/>
              <a:t>给出以该字符串为前缀的单词的数量</a:t>
            </a:r>
            <a:r>
              <a:rPr lang="en-US" altLang="zh-CN" sz="2000" dirty="0"/>
              <a:t>.</a:t>
            </a:r>
            <a:br>
              <a:rPr lang="en-US" altLang="zh-CN" sz="2000" dirty="0"/>
            </a:br>
            <a:endParaRPr lang="en-US" altLang="zh-CN" dirty="0"/>
          </a:p>
        </p:txBody>
      </p:sp>
    </p:spTree>
    <p:extLst>
      <p:ext uri="{BB962C8B-B14F-4D97-AF65-F5344CB8AC3E}">
        <p14:creationId xmlns:p14="http://schemas.microsoft.com/office/powerpoint/2010/main" val="189606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Box 8"/>
          <p:cNvSpPr txBox="1">
            <a:spLocks noChangeArrowheads="1"/>
          </p:cNvSpPr>
          <p:nvPr/>
        </p:nvSpPr>
        <p:spPr bwMode="auto">
          <a:xfrm>
            <a:off x="857250" y="428625"/>
            <a:ext cx="74295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维护一个电话薄，方便进行插入删除和查找</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操作：插入，删除，查找</a:t>
            </a:r>
            <a:endParaRPr lang="en-US" altLang="zh-CN"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a:latin typeface="微软雅黑" panose="020B0503020204020204" pitchFamily="34" charset="-122"/>
                <a:ea typeface="微软雅黑" panose="020B0503020204020204" pitchFamily="34" charset="-122"/>
              </a:rPr>
              <a:t>逻辑结构：无序线性表</a:t>
            </a: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储存结构：数组</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插入：插到尾部比较方便，</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删除：“合并两半”导致元素移动，最坏</a:t>
            </a:r>
            <a:r>
              <a:rPr lang="en-US" altLang="zh-CN" sz="2000">
                <a:solidFill>
                  <a:schemeClr val="accent1"/>
                </a:solidFill>
                <a:latin typeface="微软雅黑" panose="020B0503020204020204" pitchFamily="34" charset="-122"/>
                <a:ea typeface="微软雅黑" panose="020B0503020204020204" pitchFamily="34" charset="-122"/>
              </a:rPr>
              <a:t>O(n)</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查找：最坏</a:t>
            </a:r>
            <a:r>
              <a:rPr lang="en-US" altLang="zh-CN" sz="2000">
                <a:solidFill>
                  <a:schemeClr val="accent1"/>
                </a:solidFill>
                <a:latin typeface="微软雅黑" panose="020B0503020204020204" pitchFamily="34" charset="-122"/>
                <a:ea typeface="微软雅黑" panose="020B0503020204020204" pitchFamily="34" charset="-122"/>
              </a:rPr>
              <a:t>O(n)</a:t>
            </a: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储存结构：链表</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插入：插到头部比较方便，</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a:t>
            </a:r>
            <a:r>
              <a:rPr lang="zh-CN" altLang="en-US" sz="2000">
                <a:solidFill>
                  <a:schemeClr val="accent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000">
                <a:solidFill>
                  <a:schemeClr val="accent1"/>
                </a:solidFill>
                <a:latin typeface="微软雅黑" panose="020B0503020204020204" pitchFamily="34" charset="-122"/>
                <a:ea typeface="微软雅黑" panose="020B0503020204020204" pitchFamily="34" charset="-122"/>
              </a:rPr>
              <a:t>找到后）</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查找：最坏</a:t>
            </a:r>
            <a:r>
              <a:rPr lang="en-US" altLang="zh-CN" sz="2000">
                <a:solidFill>
                  <a:schemeClr val="accent1"/>
                </a:solidFill>
                <a:latin typeface="微软雅黑" panose="020B0503020204020204" pitchFamily="34" charset="-122"/>
                <a:ea typeface="微软雅黑" panose="020B0503020204020204" pitchFamily="34" charset="-122"/>
              </a:rPr>
              <a:t>O(n)</a:t>
            </a:r>
          </a:p>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87624" y="332656"/>
            <a:ext cx="547260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Arial" panose="020B0604020202020204" pitchFamily="34" charset="0"/>
              </a:rPr>
              <a:t>Sample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banana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band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bee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absolute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acm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band </a:t>
            </a:r>
            <a:endParaRPr kumimoji="0" lang="en-US"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abc</a:t>
            </a:r>
            <a:endParaRPr kumimoji="0" lang="zh-CN" altLang="zh-CN" sz="2000" b="0" i="0" u="none" strike="noStrike" cap="none" normalizeH="0" baseline="0" dirty="0" smtClean="0">
              <a:ln>
                <a:noFill/>
              </a:ln>
              <a:solidFill>
                <a:schemeClr val="tx1"/>
              </a:solidFill>
              <a:effectLst/>
            </a:endParaRPr>
          </a:p>
        </p:txBody>
      </p:sp>
      <p:sp>
        <p:nvSpPr>
          <p:cNvPr id="6" name="Rectangle 5"/>
          <p:cNvSpPr>
            <a:spLocks noChangeArrowheads="1"/>
          </p:cNvSpPr>
          <p:nvPr/>
        </p:nvSpPr>
        <p:spPr bwMode="auto">
          <a:xfrm>
            <a:off x="1187624" y="4077072"/>
            <a:ext cx="223811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t>Sample Output</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2</a:t>
            </a:r>
            <a:endParaRPr lang="en-US" altLang="zh-CN"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3 </a:t>
            </a:r>
            <a:endParaRPr lang="en-US" altLang="zh-CN"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1 </a:t>
            </a:r>
            <a:endParaRPr lang="en-US" altLang="zh-CN"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00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9555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ChangeArrowheads="1"/>
          </p:cNvSpPr>
          <p:nvPr/>
        </p:nvSpPr>
        <p:spPr bwMode="auto">
          <a:xfrm>
            <a:off x="428625" y="1285875"/>
            <a:ext cx="84296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pPr>
            <a:endParaRPr lang="en-US" altLang="zh-CN" sz="2100">
              <a:solidFill>
                <a:schemeClr val="accent1"/>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2071688" y="2286000"/>
            <a:ext cx="6072187" cy="1500188"/>
          </a:xfrm>
          <a:prstGeom prst="rect">
            <a:avLst/>
          </a:prstGeom>
        </p:spPr>
        <p:txBody>
          <a:bodyPr anchor="ctr">
            <a:normAutofit/>
          </a:bodyPr>
          <a:lstStyle/>
          <a:p>
            <a:pPr fontAlgn="auto">
              <a:spcAft>
                <a:spcPts val="0"/>
              </a:spcAft>
              <a:defRPr/>
            </a:pPr>
            <a:r>
              <a:rPr lang="zh-CN" altLang="en-US" sz="4400" dirty="0">
                <a:latin typeface="微软雅黑" pitchFamily="34" charset="-122"/>
                <a:ea typeface="微软雅黑" pitchFamily="34" charset="-122"/>
                <a:cs typeface="+mj-cs"/>
              </a:rPr>
              <a:t>并查集 </a:t>
            </a:r>
            <a:r>
              <a:rPr lang="en-US" altLang="zh-CN" sz="4400" dirty="0">
                <a:latin typeface="微软雅黑" pitchFamily="34" charset="-122"/>
                <a:ea typeface="微软雅黑" pitchFamily="34" charset="-122"/>
                <a:cs typeface="+mj-cs"/>
              </a:rPr>
              <a:t>(Disjoint-set)</a:t>
            </a:r>
            <a:endParaRPr lang="zh-CN" altLang="en-US" sz="4400" dirty="0">
              <a:latin typeface="微软雅黑" pitchFamily="34" charset="-122"/>
              <a:ea typeface="微软雅黑" pitchFamily="34" charset="-122"/>
              <a:cs typeface="+mj-cs"/>
            </a:endParaRPr>
          </a:p>
        </p:txBody>
      </p:sp>
      <p:pic>
        <p:nvPicPr>
          <p:cNvPr id="15364"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有根树</a:t>
            </a:r>
          </a:p>
        </p:txBody>
      </p:sp>
      <p:sp>
        <p:nvSpPr>
          <p:cNvPr id="17411" name="Rectangle 3"/>
          <p:cNvSpPr>
            <a:spLocks noGrp="1" noChangeArrowheads="1"/>
          </p:cNvSpPr>
          <p:nvPr>
            <p:ph type="body" idx="4294967295"/>
          </p:nvPr>
        </p:nvSpPr>
        <p:spPr>
          <a:xfrm>
            <a:off x="469900" y="1196975"/>
            <a:ext cx="8423275" cy="4957763"/>
          </a:xfrm>
        </p:spPr>
        <p:txBody>
          <a:bodyPr/>
          <a:lstStyle/>
          <a:p>
            <a:endParaRPr lang="en-US" altLang="zh-CN" sz="2800" b="1" dirty="0" smtClean="0"/>
          </a:p>
          <a:p>
            <a:endParaRPr lang="en-US" altLang="zh-CN" sz="2800" b="1" dirty="0" smtClean="0"/>
          </a:p>
          <a:p>
            <a:r>
              <a:rPr lang="en-US" altLang="zh-CN" sz="2800" b="1" dirty="0" smtClean="0"/>
              <a:t>N</a:t>
            </a:r>
            <a:r>
              <a:rPr lang="zh-CN" altLang="en-US" sz="2800" b="1" dirty="0" smtClean="0"/>
              <a:t>个点通过</a:t>
            </a:r>
            <a:r>
              <a:rPr lang="en-US" altLang="zh-CN" sz="2800" b="1" dirty="0" smtClean="0"/>
              <a:t>N-1</a:t>
            </a:r>
            <a:r>
              <a:rPr lang="zh-CN" altLang="en-US" sz="2800" b="1" dirty="0" smtClean="0"/>
              <a:t>条边相连通</a:t>
            </a:r>
            <a:endParaRPr lang="en-US" altLang="zh-CN" sz="2800" b="1" dirty="0" smtClean="0"/>
          </a:p>
          <a:p>
            <a:endParaRPr lang="en-US" altLang="zh-CN" sz="2800" b="1" dirty="0" smtClean="0"/>
          </a:p>
          <a:p>
            <a:endParaRPr lang="en-US" altLang="zh-CN" sz="2800" b="1" dirty="0" smtClean="0"/>
          </a:p>
          <a:p>
            <a:r>
              <a:rPr lang="zh-CN" altLang="en-US" sz="2800" b="1" dirty="0" smtClean="0"/>
              <a:t>除根以外，每个节点有唯一确定的父节点</a:t>
            </a:r>
            <a:endParaRPr lang="en-US" altLang="zh-CN" sz="2800" b="1" dirty="0" smtClean="0"/>
          </a:p>
        </p:txBody>
      </p:sp>
    </p:spTree>
    <p:extLst>
      <p:ext uri="{BB962C8B-B14F-4D97-AF65-F5344CB8AC3E}">
        <p14:creationId xmlns:p14="http://schemas.microsoft.com/office/powerpoint/2010/main" val="605867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有根树</a:t>
            </a:r>
          </a:p>
        </p:txBody>
      </p:sp>
      <p:sp>
        <p:nvSpPr>
          <p:cNvPr id="18435" name="Rectangle 3"/>
          <p:cNvSpPr>
            <a:spLocks noGrp="1" noChangeArrowheads="1"/>
          </p:cNvSpPr>
          <p:nvPr>
            <p:ph type="body" idx="4294967295"/>
          </p:nvPr>
        </p:nvSpPr>
        <p:spPr>
          <a:xfrm>
            <a:off x="611188" y="1196975"/>
            <a:ext cx="8423275" cy="4957763"/>
          </a:xfrm>
        </p:spPr>
        <p:txBody>
          <a:bodyPr/>
          <a:lstStyle/>
          <a:p>
            <a:r>
              <a:rPr lang="zh-CN" altLang="en-US" sz="2400" dirty="0" smtClean="0"/>
              <a:t>怎样方便的存储一棵树？ 边数、点数均在 </a:t>
            </a:r>
            <a:r>
              <a:rPr lang="en-US" altLang="zh-CN" sz="2400" dirty="0" smtClean="0"/>
              <a:t>10^5</a:t>
            </a:r>
            <a:r>
              <a:rPr lang="zh-CN" altLang="en-US" sz="2400" dirty="0" smtClean="0"/>
              <a:t>数量级</a:t>
            </a:r>
            <a:endParaRPr lang="en-US" altLang="zh-CN" sz="2400" dirty="0" smtClean="0"/>
          </a:p>
          <a:p>
            <a:endParaRPr lang="en-US" altLang="zh-CN" sz="2400" dirty="0" smtClean="0"/>
          </a:p>
          <a:p>
            <a:r>
              <a:rPr lang="zh-CN" altLang="en-US" sz="2400" dirty="0" smtClean="0"/>
              <a:t>邻接表 </a:t>
            </a:r>
            <a:r>
              <a:rPr lang="en-US" altLang="zh-CN" sz="2400" dirty="0" smtClean="0"/>
              <a:t>(</a:t>
            </a:r>
            <a:r>
              <a:rPr lang="zh-CN" altLang="en-US" sz="2400" dirty="0" smtClean="0"/>
              <a:t>实现参考图论或相关书籍）</a:t>
            </a:r>
            <a:endParaRPr lang="en-US" altLang="zh-CN" sz="2400" dirty="0" smtClean="0"/>
          </a:p>
          <a:p>
            <a:endParaRPr lang="en-US" altLang="zh-CN" sz="2400" dirty="0" smtClean="0"/>
          </a:p>
          <a:p>
            <a:r>
              <a:rPr lang="zh-CN" altLang="en-US" sz="2400" dirty="0" smtClean="0"/>
              <a:t>对每个节点</a:t>
            </a:r>
            <a:r>
              <a:rPr lang="en-US" altLang="zh-CN" sz="2400" dirty="0" smtClean="0"/>
              <a:t>u</a:t>
            </a:r>
            <a:r>
              <a:rPr lang="zh-CN" altLang="en-US" sz="2400" dirty="0" smtClean="0"/>
              <a:t>，记录所有和它直接相连的节点信息</a:t>
            </a:r>
            <a:endParaRPr lang="en-US" altLang="zh-CN" sz="2400" dirty="0" smtClean="0"/>
          </a:p>
        </p:txBody>
      </p:sp>
      <p:sp>
        <p:nvSpPr>
          <p:cNvPr id="18436" name="矩形 1"/>
          <p:cNvSpPr>
            <a:spLocks noChangeArrowheads="1"/>
          </p:cNvSpPr>
          <p:nvPr/>
        </p:nvSpPr>
        <p:spPr bwMode="auto">
          <a:xfrm>
            <a:off x="968375"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Head[u]</a:t>
            </a:r>
            <a:endParaRPr lang="zh-CN" altLang="en-US" sz="2400" b="1"/>
          </a:p>
        </p:txBody>
      </p:sp>
      <p:sp>
        <p:nvSpPr>
          <p:cNvPr id="18437" name="矩形 6"/>
          <p:cNvSpPr>
            <a:spLocks noChangeArrowheads="1"/>
          </p:cNvSpPr>
          <p:nvPr/>
        </p:nvSpPr>
        <p:spPr bwMode="auto">
          <a:xfrm>
            <a:off x="2700338"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v1</a:t>
            </a:r>
            <a:endParaRPr lang="zh-CN" altLang="en-US" sz="2400" b="1"/>
          </a:p>
        </p:txBody>
      </p:sp>
      <p:sp>
        <p:nvSpPr>
          <p:cNvPr id="18438" name="矩形 7"/>
          <p:cNvSpPr>
            <a:spLocks noChangeArrowheads="1"/>
          </p:cNvSpPr>
          <p:nvPr/>
        </p:nvSpPr>
        <p:spPr bwMode="auto">
          <a:xfrm>
            <a:off x="4643438" y="4178300"/>
            <a:ext cx="1373187"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v2</a:t>
            </a:r>
            <a:endParaRPr lang="zh-CN" altLang="en-US" sz="2400" b="1"/>
          </a:p>
        </p:txBody>
      </p:sp>
      <p:sp>
        <p:nvSpPr>
          <p:cNvPr id="18439" name="矩形 8"/>
          <p:cNvSpPr>
            <a:spLocks noChangeArrowheads="1"/>
          </p:cNvSpPr>
          <p:nvPr/>
        </p:nvSpPr>
        <p:spPr bwMode="auto">
          <a:xfrm>
            <a:off x="6732588" y="4178300"/>
            <a:ext cx="1371600" cy="576263"/>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v3</a:t>
            </a:r>
            <a:endParaRPr lang="zh-CN" altLang="en-US" sz="2400" b="1"/>
          </a:p>
        </p:txBody>
      </p:sp>
      <p:cxnSp>
        <p:nvCxnSpPr>
          <p:cNvPr id="18440" name="直接箭头连接符 5"/>
          <p:cNvCxnSpPr>
            <a:cxnSpLocks noChangeShapeType="1"/>
          </p:cNvCxnSpPr>
          <p:nvPr/>
        </p:nvCxnSpPr>
        <p:spPr bwMode="auto">
          <a:xfrm>
            <a:off x="2339975" y="4467225"/>
            <a:ext cx="360363"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1" name="直接箭头连接符 10"/>
          <p:cNvCxnSpPr>
            <a:cxnSpLocks noChangeShapeType="1"/>
            <a:endCxn id="18438" idx="1"/>
          </p:cNvCxnSpPr>
          <p:nvPr/>
        </p:nvCxnSpPr>
        <p:spPr bwMode="auto">
          <a:xfrm>
            <a:off x="4071938" y="4467225"/>
            <a:ext cx="571500"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2" name="直接箭头连接符 12"/>
          <p:cNvCxnSpPr>
            <a:cxnSpLocks noChangeShapeType="1"/>
            <a:stCxn id="18438" idx="3"/>
          </p:cNvCxnSpPr>
          <p:nvPr/>
        </p:nvCxnSpPr>
        <p:spPr bwMode="auto">
          <a:xfrm>
            <a:off x="6016625" y="4467225"/>
            <a:ext cx="715963"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3" name="直接箭头连接符 14"/>
          <p:cNvCxnSpPr>
            <a:cxnSpLocks noChangeShapeType="1"/>
          </p:cNvCxnSpPr>
          <p:nvPr/>
        </p:nvCxnSpPr>
        <p:spPr bwMode="auto">
          <a:xfrm>
            <a:off x="8104188" y="4467225"/>
            <a:ext cx="428625" cy="0"/>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椭圆 15"/>
          <p:cNvSpPr>
            <a:spLocks noChangeArrowheads="1"/>
          </p:cNvSpPr>
          <p:nvPr/>
        </p:nvSpPr>
        <p:spPr bwMode="auto">
          <a:xfrm>
            <a:off x="8532813" y="4292600"/>
            <a:ext cx="215900" cy="288925"/>
          </a:xfrm>
          <a:prstGeom prst="ellipse">
            <a:avLst/>
          </a:prstGeom>
          <a:solidFill>
            <a:schemeClr val="accent1"/>
          </a:solidFill>
          <a:ln w="76200"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8445" name="直接箭头连接符 17"/>
          <p:cNvCxnSpPr>
            <a:cxnSpLocks noChangeShapeType="1"/>
            <a:stCxn id="18436" idx="2"/>
          </p:cNvCxnSpPr>
          <p:nvPr/>
        </p:nvCxnSpPr>
        <p:spPr bwMode="auto">
          <a:xfrm>
            <a:off x="1654175" y="4754563"/>
            <a:ext cx="396875" cy="474662"/>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6" name="矩形 21"/>
          <p:cNvSpPr>
            <a:spLocks noChangeArrowheads="1"/>
          </p:cNvSpPr>
          <p:nvPr/>
        </p:nvSpPr>
        <p:spPr bwMode="auto">
          <a:xfrm>
            <a:off x="1833563" y="5256213"/>
            <a:ext cx="1371600" cy="574675"/>
          </a:xfrm>
          <a:prstGeom prst="rect">
            <a:avLst/>
          </a:prstGeom>
          <a:solidFill>
            <a:srgbClr val="FFFFFF"/>
          </a:solidFill>
          <a:ln w="12700" algn="ctr">
            <a:solidFill>
              <a:srgbClr val="FF0000"/>
            </a:solidFill>
            <a:round/>
            <a:headEnd/>
            <a:tailEnd type="triangle" w="med"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v4</a:t>
            </a:r>
            <a:endParaRPr lang="zh-CN" altLang="en-US" sz="2400" b="1"/>
          </a:p>
        </p:txBody>
      </p:sp>
      <p:cxnSp>
        <p:nvCxnSpPr>
          <p:cNvPr id="18447" name="直接箭头连接符 20"/>
          <p:cNvCxnSpPr>
            <a:cxnSpLocks noChangeShapeType="1"/>
          </p:cNvCxnSpPr>
          <p:nvPr/>
        </p:nvCxnSpPr>
        <p:spPr bwMode="auto">
          <a:xfrm flipV="1">
            <a:off x="2916238" y="4754563"/>
            <a:ext cx="288925" cy="474662"/>
          </a:xfrm>
          <a:prstGeom prst="straightConnector1">
            <a:avLst/>
          </a:prstGeom>
          <a:noFill/>
          <a:ln w="1587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1090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9200" y="304800"/>
            <a:ext cx="5105400" cy="685800"/>
          </a:xfrm>
        </p:spPr>
        <p:txBody>
          <a:bodyPr/>
          <a:lstStyle/>
          <a:p>
            <a:pPr eaLnBrk="1" hangingPunct="1">
              <a:buFontTx/>
              <a:buChar char="§"/>
            </a:pPr>
            <a:r>
              <a:rPr lang="zh-CN" altLang="en-US" sz="2800" b="1" dirty="0" smtClean="0">
                <a:solidFill>
                  <a:srgbClr val="FFFFFF"/>
                </a:solidFill>
                <a:latin typeface="楷体_GB2312" pitchFamily="49" charset="-122"/>
                <a:ea typeface="楷体_GB2312" pitchFamily="49" charset="-122"/>
              </a:rPr>
              <a:t> 图的存储</a:t>
            </a:r>
            <a:endParaRPr lang="zh-CN" altLang="en-US" dirty="0" smtClean="0">
              <a:solidFill>
                <a:srgbClr val="FFFFFF"/>
              </a:solidFill>
            </a:endParaRPr>
          </a:p>
        </p:txBody>
      </p:sp>
      <p:sp>
        <p:nvSpPr>
          <p:cNvPr id="9219" name="Rectangle 3"/>
          <p:cNvSpPr>
            <a:spLocks noGrp="1" noChangeArrowheads="1"/>
          </p:cNvSpPr>
          <p:nvPr>
            <p:ph type="body" idx="1"/>
          </p:nvPr>
        </p:nvSpPr>
        <p:spPr>
          <a:xfrm>
            <a:off x="990600" y="838200"/>
            <a:ext cx="8382000" cy="5029200"/>
          </a:xfrm>
        </p:spPr>
        <p:txBody>
          <a:bodyPr/>
          <a:lstStyle/>
          <a:p>
            <a:pPr eaLnBrk="1" hangingPunct="1">
              <a:lnSpc>
                <a:spcPct val="90000"/>
              </a:lnSpc>
              <a:buClr>
                <a:srgbClr val="FF3300"/>
              </a:buClr>
              <a:buSzPct val="150000"/>
              <a:buFontTx/>
              <a:buChar char=" "/>
            </a:pPr>
            <a:r>
              <a:rPr lang="zh-CN" altLang="en-US" sz="2400" b="1" smtClean="0">
                <a:solidFill>
                  <a:srgbClr val="66FF33"/>
                </a:solidFill>
              </a:rPr>
              <a:t>一、</a:t>
            </a:r>
            <a:r>
              <a:rPr lang="zh-CN" altLang="en-US" sz="2400" b="1" smtClean="0">
                <a:solidFill>
                  <a:srgbClr val="66FF33"/>
                </a:solidFill>
                <a:ea typeface="楷体_GB2312" pitchFamily="49" charset="-122"/>
              </a:rPr>
              <a:t>数组表示法（邻接矩阵）：</a:t>
            </a:r>
          </a:p>
          <a:p>
            <a:pPr eaLnBrk="1" hangingPunct="1">
              <a:lnSpc>
                <a:spcPct val="90000"/>
              </a:lnSpc>
              <a:buClr>
                <a:srgbClr val="FF3300"/>
              </a:buClr>
              <a:buSzPct val="150000"/>
              <a:buFontTx/>
              <a:buChar char=" "/>
            </a:pPr>
            <a:r>
              <a:rPr lang="zh-CN" altLang="en-US" sz="2400" b="1" smtClean="0">
                <a:solidFill>
                  <a:srgbClr val="FFFFFF"/>
                </a:solidFill>
                <a:ea typeface="楷体_GB2312" pitchFamily="49" charset="-122"/>
              </a:rPr>
              <a:t>                   </a:t>
            </a:r>
            <a:r>
              <a:rPr lang="zh-CN" altLang="en-US" sz="1800" b="1" smtClean="0">
                <a:solidFill>
                  <a:srgbClr val="FFFFFF"/>
                </a:solidFill>
                <a:ea typeface="楷体_GB2312" pitchFamily="49" charset="-122"/>
              </a:rPr>
              <a:t>0     1     1     0                                                 0    1    1    0    0</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0     0     0     0                                                 1    0    0    1    1</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0     0     0     1                                                 1    0    0    0    1</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1      0     0     0                                                 0    1    0    0    1</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0    1    1    1    0</a:t>
            </a: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a:t>
            </a:r>
            <a:r>
              <a:rPr lang="zh-CN" altLang="en-US" sz="2000" b="1" smtClean="0">
                <a:ea typeface="楷体_GB2312" pitchFamily="49" charset="-122"/>
              </a:rPr>
              <a:t>问题</a:t>
            </a:r>
            <a:r>
              <a:rPr lang="zh-CN" altLang="en-US" sz="2000" b="1" smtClean="0">
                <a:solidFill>
                  <a:srgbClr val="FFFFFF"/>
                </a:solidFill>
                <a:ea typeface="楷体_GB2312" pitchFamily="49" charset="-122"/>
              </a:rPr>
              <a:t>：</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（1）对有向图和无向图，矩阵中元素之和分别表示什么？</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（2）对有向图和无向图，矩阵中行和、列和分别表示什么？</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a:t>
            </a:r>
            <a:r>
              <a:rPr lang="zh-CN" altLang="en-US" sz="2000" b="1" smtClean="0">
                <a:ea typeface="楷体_GB2312" pitchFamily="49" charset="-122"/>
              </a:rPr>
              <a:t>存储实现：</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用二维数组表示</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a:t>
            </a:r>
            <a:r>
              <a:rPr lang="zh-CN" altLang="en-US" sz="2000" b="1" smtClean="0">
                <a:ea typeface="楷体_GB2312" pitchFamily="49" charset="-122"/>
              </a:rPr>
              <a:t>推广：</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边或弧上带权值的图（称为网），其邻接矩阵为相关联的为其权值，不关联的用无穷大来填充。</a:t>
            </a:r>
          </a:p>
          <a:p>
            <a:pPr eaLnBrk="1" hangingPunct="1">
              <a:lnSpc>
                <a:spcPct val="90000"/>
              </a:lnSpc>
              <a:buClr>
                <a:srgbClr val="FF3300"/>
              </a:buClr>
              <a:buSzPct val="150000"/>
              <a:buFontTx/>
              <a:buChar char=" "/>
            </a:pPr>
            <a:r>
              <a:rPr lang="zh-CN" altLang="en-US" sz="2000" b="1" smtClean="0">
                <a:solidFill>
                  <a:srgbClr val="FFFFFF"/>
                </a:solidFill>
                <a:ea typeface="楷体_GB2312" pitchFamily="49" charset="-122"/>
              </a:rPr>
              <a:t>           </a:t>
            </a:r>
          </a:p>
          <a:p>
            <a:pPr eaLnBrk="1" hangingPunct="1">
              <a:lnSpc>
                <a:spcPct val="90000"/>
              </a:lnSpc>
              <a:buClr>
                <a:srgbClr val="FF3300"/>
              </a:buClr>
              <a:buSzPct val="150000"/>
              <a:buFontTx/>
              <a:buChar char=" "/>
            </a:pPr>
            <a:endParaRPr lang="zh-CN" altLang="en-US" sz="2000" b="1" smtClean="0">
              <a:solidFill>
                <a:srgbClr val="FFFFFF"/>
              </a:solidFill>
              <a:ea typeface="楷体_GB2312" pitchFamily="49" charset="-122"/>
            </a:endParaRPr>
          </a:p>
          <a:p>
            <a:pPr eaLnBrk="1" hangingPunct="1">
              <a:lnSpc>
                <a:spcPct val="90000"/>
              </a:lnSpc>
              <a:buClr>
                <a:srgbClr val="FF3300"/>
              </a:buClr>
              <a:buSzPct val="150000"/>
              <a:buFontTx/>
              <a:buChar char=" "/>
            </a:pPr>
            <a:r>
              <a:rPr lang="zh-CN" altLang="en-US" sz="1800" b="1" smtClean="0">
                <a:solidFill>
                  <a:srgbClr val="FFFFFF"/>
                </a:solidFill>
                <a:ea typeface="楷体_GB2312" pitchFamily="49" charset="-122"/>
              </a:rPr>
              <a:t>         </a:t>
            </a:r>
          </a:p>
        </p:txBody>
      </p:sp>
      <p:grpSp>
        <p:nvGrpSpPr>
          <p:cNvPr id="9220" name="Group 52"/>
          <p:cNvGrpSpPr>
            <a:grpSpLocks/>
          </p:cNvGrpSpPr>
          <p:nvPr/>
        </p:nvGrpSpPr>
        <p:grpSpPr bwMode="auto">
          <a:xfrm>
            <a:off x="1371600" y="1524000"/>
            <a:ext cx="1143000" cy="1143000"/>
            <a:chOff x="480" y="1248"/>
            <a:chExt cx="720" cy="720"/>
          </a:xfrm>
        </p:grpSpPr>
        <p:sp>
          <p:nvSpPr>
            <p:cNvPr id="9235" name="Oval 23"/>
            <p:cNvSpPr>
              <a:spLocks noChangeArrowheads="1"/>
            </p:cNvSpPr>
            <p:nvPr/>
          </p:nvSpPr>
          <p:spPr bwMode="auto">
            <a:xfrm>
              <a:off x="480"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9236" name="Oval 24"/>
            <p:cNvSpPr>
              <a:spLocks noChangeArrowheads="1"/>
            </p:cNvSpPr>
            <p:nvPr/>
          </p:nvSpPr>
          <p:spPr bwMode="auto">
            <a:xfrm>
              <a:off x="1008"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9237" name="Oval 25"/>
            <p:cNvSpPr>
              <a:spLocks noChangeArrowheads="1"/>
            </p:cNvSpPr>
            <p:nvPr/>
          </p:nvSpPr>
          <p:spPr bwMode="auto">
            <a:xfrm>
              <a:off x="1008"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9238" name="Oval 26"/>
            <p:cNvSpPr>
              <a:spLocks noChangeArrowheads="1"/>
            </p:cNvSpPr>
            <p:nvPr/>
          </p:nvSpPr>
          <p:spPr bwMode="auto">
            <a:xfrm>
              <a:off x="480"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9239" name="Line 27"/>
            <p:cNvSpPr>
              <a:spLocks noChangeShapeType="1"/>
            </p:cNvSpPr>
            <p:nvPr/>
          </p:nvSpPr>
          <p:spPr bwMode="auto">
            <a:xfrm>
              <a:off x="672" y="1344"/>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40" name="Line 28"/>
            <p:cNvSpPr>
              <a:spLocks noChangeShapeType="1"/>
            </p:cNvSpPr>
            <p:nvPr/>
          </p:nvSpPr>
          <p:spPr bwMode="auto">
            <a:xfrm>
              <a:off x="576" y="1488"/>
              <a:ext cx="0" cy="24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41" name="Line 29"/>
            <p:cNvSpPr>
              <a:spLocks noChangeShapeType="1"/>
            </p:cNvSpPr>
            <p:nvPr/>
          </p:nvSpPr>
          <p:spPr bwMode="auto">
            <a:xfrm>
              <a:off x="672" y="1824"/>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42" name="Line 30"/>
            <p:cNvSpPr>
              <a:spLocks noChangeShapeType="1"/>
            </p:cNvSpPr>
            <p:nvPr/>
          </p:nvSpPr>
          <p:spPr bwMode="auto">
            <a:xfrm flipH="1" flipV="1">
              <a:off x="672" y="1440"/>
              <a:ext cx="336" cy="336"/>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grpSp>
        <p:nvGrpSpPr>
          <p:cNvPr id="9221" name="Group 51"/>
          <p:cNvGrpSpPr>
            <a:grpSpLocks/>
          </p:cNvGrpSpPr>
          <p:nvPr/>
        </p:nvGrpSpPr>
        <p:grpSpPr bwMode="auto">
          <a:xfrm>
            <a:off x="5181600" y="1600200"/>
            <a:ext cx="1143000" cy="1143000"/>
            <a:chOff x="3024" y="1248"/>
            <a:chExt cx="720" cy="720"/>
          </a:xfrm>
        </p:grpSpPr>
        <p:sp>
          <p:nvSpPr>
            <p:cNvPr id="9224" name="Oval 31"/>
            <p:cNvSpPr>
              <a:spLocks noChangeArrowheads="1"/>
            </p:cNvSpPr>
            <p:nvPr/>
          </p:nvSpPr>
          <p:spPr bwMode="auto">
            <a:xfrm>
              <a:off x="3024"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9225" name="Oval 32"/>
            <p:cNvSpPr>
              <a:spLocks noChangeArrowheads="1"/>
            </p:cNvSpPr>
            <p:nvPr/>
          </p:nvSpPr>
          <p:spPr bwMode="auto">
            <a:xfrm>
              <a:off x="3552"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9226" name="Oval 33"/>
            <p:cNvSpPr>
              <a:spLocks noChangeArrowheads="1"/>
            </p:cNvSpPr>
            <p:nvPr/>
          </p:nvSpPr>
          <p:spPr bwMode="auto">
            <a:xfrm>
              <a:off x="3552" y="12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9227" name="Oval 34"/>
            <p:cNvSpPr>
              <a:spLocks noChangeArrowheads="1"/>
            </p:cNvSpPr>
            <p:nvPr/>
          </p:nvSpPr>
          <p:spPr bwMode="auto">
            <a:xfrm>
              <a:off x="3024" y="172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9228" name="Line 35"/>
            <p:cNvSpPr>
              <a:spLocks noChangeShapeType="1"/>
            </p:cNvSpPr>
            <p:nvPr/>
          </p:nvSpPr>
          <p:spPr bwMode="auto">
            <a:xfrm>
              <a:off x="3216" y="1344"/>
              <a:ext cx="336" cy="0"/>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29" name="Line 36"/>
            <p:cNvSpPr>
              <a:spLocks noChangeShapeType="1"/>
            </p:cNvSpPr>
            <p:nvPr/>
          </p:nvSpPr>
          <p:spPr bwMode="auto">
            <a:xfrm>
              <a:off x="3120" y="1488"/>
              <a:ext cx="0"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0" name="Oval 37"/>
            <p:cNvSpPr>
              <a:spLocks noChangeArrowheads="1"/>
            </p:cNvSpPr>
            <p:nvPr/>
          </p:nvSpPr>
          <p:spPr bwMode="auto">
            <a:xfrm>
              <a:off x="3312" y="148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V5</a:t>
              </a:r>
              <a:endParaRPr lang="en-US" altLang="zh-CN" sz="1600" smtClean="0">
                <a:solidFill>
                  <a:srgbClr val="00FF00"/>
                </a:solidFill>
                <a:latin typeface="Arial Narrow" panose="020B0606020202030204" pitchFamily="34" charset="0"/>
              </a:endParaRPr>
            </a:p>
          </p:txBody>
        </p:sp>
        <p:sp>
          <p:nvSpPr>
            <p:cNvPr id="9231" name="Line 38"/>
            <p:cNvSpPr>
              <a:spLocks noChangeShapeType="1"/>
            </p:cNvSpPr>
            <p:nvPr/>
          </p:nvSpPr>
          <p:spPr bwMode="auto">
            <a:xfrm flipV="1">
              <a:off x="3168" y="168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2" name="Line 39"/>
            <p:cNvSpPr>
              <a:spLocks noChangeShapeType="1"/>
            </p:cNvSpPr>
            <p:nvPr/>
          </p:nvSpPr>
          <p:spPr bwMode="auto">
            <a:xfrm flipV="1">
              <a:off x="3504" y="1440"/>
              <a:ext cx="96"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3" name="Line 40"/>
            <p:cNvSpPr>
              <a:spLocks noChangeShapeType="1"/>
            </p:cNvSpPr>
            <p:nvPr/>
          </p:nvSpPr>
          <p:spPr bwMode="auto">
            <a:xfrm>
              <a:off x="3648" y="1488"/>
              <a:ext cx="0"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9234" name="Line 41"/>
            <p:cNvSpPr>
              <a:spLocks noChangeShapeType="1"/>
            </p:cNvSpPr>
            <p:nvPr/>
          </p:nvSpPr>
          <p:spPr bwMode="auto">
            <a:xfrm>
              <a:off x="3456" y="168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sp>
        <p:nvSpPr>
          <p:cNvPr id="9222" name="AutoShape 48"/>
          <p:cNvSpPr>
            <a:spLocks noChangeArrowheads="1"/>
          </p:cNvSpPr>
          <p:nvPr/>
        </p:nvSpPr>
        <p:spPr bwMode="auto">
          <a:xfrm>
            <a:off x="2667000" y="1295400"/>
            <a:ext cx="1676400" cy="1447800"/>
          </a:xfrm>
          <a:prstGeom prst="bracketPair">
            <a:avLst>
              <a:gd name="adj"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srgbClr val="EAEAEA"/>
              </a:solidFill>
            </a:endParaRPr>
          </a:p>
        </p:txBody>
      </p:sp>
      <p:sp>
        <p:nvSpPr>
          <p:cNvPr id="9223" name="AutoShape 49"/>
          <p:cNvSpPr>
            <a:spLocks noChangeArrowheads="1"/>
          </p:cNvSpPr>
          <p:nvPr/>
        </p:nvSpPr>
        <p:spPr bwMode="auto">
          <a:xfrm>
            <a:off x="6705600" y="1219200"/>
            <a:ext cx="2057400" cy="1676400"/>
          </a:xfrm>
          <a:prstGeom prst="bracketPair">
            <a:avLst>
              <a:gd name="adj" fmla="val 16667"/>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srgbClr val="EAEAEA"/>
              </a:solidFill>
            </a:endParaRPr>
          </a:p>
        </p:txBody>
      </p:sp>
    </p:spTree>
    <p:extLst>
      <p:ext uri="{BB962C8B-B14F-4D97-AF65-F5344CB8AC3E}">
        <p14:creationId xmlns:p14="http://schemas.microsoft.com/office/powerpoint/2010/main" val="35446682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900113" y="457200"/>
            <a:ext cx="8472487" cy="5867400"/>
          </a:xfrm>
        </p:spPr>
        <p:txBody>
          <a:bodyPr/>
          <a:lstStyle/>
          <a:p>
            <a:pPr eaLnBrk="1" hangingPunct="1">
              <a:buClr>
                <a:srgbClr val="FF3300"/>
              </a:buClr>
              <a:buSzPct val="150000"/>
              <a:buFontTx/>
              <a:buChar char=" "/>
            </a:pPr>
            <a:r>
              <a:rPr lang="zh-CN" altLang="en-US" sz="2400" b="1" smtClean="0">
                <a:solidFill>
                  <a:srgbClr val="66FF33"/>
                </a:solidFill>
              </a:rPr>
              <a:t>二、</a:t>
            </a:r>
            <a:r>
              <a:rPr lang="zh-CN" altLang="en-US" sz="2400" b="1" smtClean="0">
                <a:solidFill>
                  <a:srgbClr val="66FF33"/>
                </a:solidFill>
                <a:ea typeface="楷体_GB2312" pitchFamily="49" charset="-122"/>
              </a:rPr>
              <a:t>邻接表：</a:t>
            </a:r>
          </a:p>
          <a:p>
            <a:pPr eaLnBrk="1" hangingPunct="1">
              <a:buClr>
                <a:srgbClr val="FF3300"/>
              </a:buClr>
              <a:buSzPct val="150000"/>
              <a:buFontTx/>
              <a:buChar char=" "/>
            </a:pPr>
            <a:r>
              <a:rPr lang="zh-CN" altLang="en-US" sz="2400" b="1" smtClean="0">
                <a:solidFill>
                  <a:srgbClr val="FFFFFF"/>
                </a:solidFill>
                <a:ea typeface="楷体_GB2312" pitchFamily="49" charset="-122"/>
              </a:rPr>
              <a:t>       </a:t>
            </a:r>
            <a:r>
              <a:rPr lang="zh-CN" altLang="en-US" sz="2000" b="1" smtClean="0">
                <a:solidFill>
                  <a:srgbClr val="FFFFFF"/>
                </a:solidFill>
                <a:ea typeface="楷体_GB2312" pitchFamily="49" charset="-122"/>
              </a:rPr>
              <a:t>图的一种链式表示，在邻接表中，对图中每个顶点建立一个单链表，第</a:t>
            </a:r>
            <a:r>
              <a:rPr lang="en-US" altLang="zh-CN" sz="2000" b="1" smtClean="0">
                <a:solidFill>
                  <a:srgbClr val="FFFFFF"/>
                </a:solidFill>
                <a:ea typeface="楷体_GB2312" pitchFamily="49" charset="-122"/>
              </a:rPr>
              <a:t>i</a:t>
            </a:r>
            <a:r>
              <a:rPr lang="zh-CN" altLang="en-US" sz="2000" b="1" smtClean="0">
                <a:solidFill>
                  <a:srgbClr val="FFFFFF"/>
                </a:solidFill>
                <a:ea typeface="楷体_GB2312" pitchFamily="49" charset="-122"/>
              </a:rPr>
              <a:t>个单链表中的结点表示依附于顶点</a:t>
            </a:r>
            <a:r>
              <a:rPr lang="en-US" altLang="zh-CN" sz="2000" b="1" smtClean="0">
                <a:solidFill>
                  <a:srgbClr val="FFFFFF"/>
                </a:solidFill>
                <a:ea typeface="楷体_GB2312" pitchFamily="49" charset="-122"/>
              </a:rPr>
              <a:t>v</a:t>
            </a:r>
            <a:r>
              <a:rPr lang="en-US" altLang="zh-CN" sz="2000" b="1" baseline="-16000" smtClean="0">
                <a:solidFill>
                  <a:srgbClr val="FFFFFF"/>
                </a:solidFill>
                <a:ea typeface="楷体_GB2312" pitchFamily="49" charset="-122"/>
              </a:rPr>
              <a:t>i</a:t>
            </a:r>
            <a:r>
              <a:rPr lang="zh-CN" altLang="en-US" sz="2000" b="1" smtClean="0">
                <a:solidFill>
                  <a:srgbClr val="FFFFFF"/>
                </a:solidFill>
                <a:ea typeface="楷体_GB2312" pitchFamily="49" charset="-122"/>
              </a:rPr>
              <a:t>的边（或以其为尾的弧）。</a:t>
            </a:r>
          </a:p>
          <a:p>
            <a:pPr eaLnBrk="1" hangingPunct="1">
              <a:buClr>
                <a:srgbClr val="FF3300"/>
              </a:buClr>
              <a:buSzPct val="150000"/>
              <a:buFontTx/>
              <a:buChar char=" "/>
            </a:pPr>
            <a:endParaRPr lang="zh-CN" altLang="en-US" sz="2000" b="1" smtClean="0">
              <a:solidFill>
                <a:srgbClr val="FFFFFF"/>
              </a:solidFill>
              <a:ea typeface="楷体_GB2312" pitchFamily="49" charset="-122"/>
            </a:endParaRPr>
          </a:p>
          <a:p>
            <a:pPr eaLnBrk="1" hangingPunct="1">
              <a:buClr>
                <a:srgbClr val="FF3300"/>
              </a:buClr>
              <a:buSzPct val="150000"/>
              <a:buFontTx/>
              <a:buChar char=" "/>
            </a:pPr>
            <a:r>
              <a:rPr lang="zh-CN" altLang="en-US" sz="2400" b="1" smtClean="0">
                <a:solidFill>
                  <a:srgbClr val="FFFFFF"/>
                </a:solidFill>
                <a:ea typeface="楷体_GB2312" pitchFamily="49" charset="-122"/>
              </a:rPr>
              <a:t>                 </a:t>
            </a:r>
            <a:r>
              <a:rPr lang="zh-CN" altLang="en-US" sz="2000" b="1" smtClean="0">
                <a:solidFill>
                  <a:srgbClr val="66FF33"/>
                </a:solidFill>
                <a:ea typeface="楷体_GB2312" pitchFamily="49" charset="-122"/>
              </a:rPr>
              <a:t>表结点                                   头结点</a:t>
            </a:r>
            <a:r>
              <a:rPr lang="zh-CN" altLang="en-US" sz="2400" b="1" smtClean="0">
                <a:solidFill>
                  <a:srgbClr val="FFFFFF"/>
                </a:solidFill>
                <a:ea typeface="楷体_GB2312" pitchFamily="49" charset="-122"/>
              </a:rPr>
              <a:t>                       </a:t>
            </a:r>
            <a:endParaRPr lang="zh-CN" altLang="en-US" sz="1800" b="1" smtClean="0">
              <a:solidFill>
                <a:srgbClr val="FFFFFF"/>
              </a:solidFill>
              <a:ea typeface="楷体_GB2312" pitchFamily="49" charset="-122"/>
            </a:endParaRPr>
          </a:p>
          <a:p>
            <a:pPr eaLnBrk="1" hangingPunct="1">
              <a:buClr>
                <a:srgbClr val="FF3300"/>
              </a:buClr>
              <a:buSzPct val="150000"/>
              <a:buFontTx/>
              <a:buChar char=" "/>
            </a:pPr>
            <a:r>
              <a:rPr lang="zh-CN" altLang="en-US" sz="1800" b="1" smtClean="0">
                <a:solidFill>
                  <a:srgbClr val="FFFFFF"/>
                </a:solidFill>
                <a:ea typeface="楷体_GB2312" pitchFamily="49" charset="-122"/>
              </a:rPr>
              <a:t>                                 0</a:t>
            </a:r>
          </a:p>
          <a:p>
            <a:pPr eaLnBrk="1" hangingPunct="1">
              <a:buClr>
                <a:srgbClr val="FF3300"/>
              </a:buClr>
              <a:buSzPct val="150000"/>
              <a:buFontTx/>
              <a:buChar char=" "/>
            </a:pPr>
            <a:r>
              <a:rPr lang="zh-CN" altLang="en-US" sz="1800" b="1" smtClean="0">
                <a:solidFill>
                  <a:srgbClr val="FFFFFF"/>
                </a:solidFill>
                <a:ea typeface="楷体_GB2312" pitchFamily="49" charset="-122"/>
              </a:rPr>
              <a:t>                                 1						</a:t>
            </a:r>
          </a:p>
          <a:p>
            <a:pPr eaLnBrk="1" hangingPunct="1">
              <a:buClr>
                <a:srgbClr val="FF3300"/>
              </a:buClr>
              <a:buSzPct val="150000"/>
              <a:buFontTx/>
              <a:buChar char=" "/>
            </a:pPr>
            <a:r>
              <a:rPr lang="zh-CN" altLang="en-US" sz="1800" b="1" smtClean="0">
                <a:solidFill>
                  <a:srgbClr val="FFFFFF"/>
                </a:solidFill>
                <a:ea typeface="楷体_GB2312" pitchFamily="49" charset="-122"/>
              </a:rPr>
              <a:t>                                 2						</a:t>
            </a:r>
          </a:p>
          <a:p>
            <a:pPr eaLnBrk="1" hangingPunct="1">
              <a:buClr>
                <a:srgbClr val="FF3300"/>
              </a:buClr>
              <a:buSzPct val="150000"/>
              <a:buFontTx/>
              <a:buChar char=" "/>
            </a:pPr>
            <a:r>
              <a:rPr lang="zh-CN" altLang="en-US" sz="1800" b="1" smtClean="0">
                <a:solidFill>
                  <a:srgbClr val="FFFFFF"/>
                </a:solidFill>
                <a:ea typeface="楷体_GB2312" pitchFamily="49" charset="-122"/>
              </a:rPr>
              <a:t>                                 3 						</a:t>
            </a:r>
          </a:p>
          <a:p>
            <a:pPr eaLnBrk="1" hangingPunct="1">
              <a:buClr>
                <a:srgbClr val="FF3300"/>
              </a:buClr>
              <a:buSzPct val="150000"/>
              <a:buFontTx/>
              <a:buChar char=" "/>
            </a:pPr>
            <a:r>
              <a:rPr lang="zh-CN" altLang="en-US" sz="1800" b="1" smtClean="0">
                <a:solidFill>
                  <a:srgbClr val="FFFFFF"/>
                </a:solidFill>
                <a:ea typeface="楷体_GB2312" pitchFamily="49" charset="-122"/>
              </a:rPr>
              <a:t>                                 4</a:t>
            </a:r>
          </a:p>
          <a:p>
            <a:pPr eaLnBrk="1" hangingPunct="1">
              <a:buClr>
                <a:srgbClr val="FF3300"/>
              </a:buClr>
              <a:buSzPct val="150000"/>
              <a:buFontTx/>
              <a:buChar char=" "/>
            </a:pPr>
            <a:r>
              <a:rPr lang="zh-CN" altLang="en-US" sz="1600" b="1" smtClean="0">
                <a:solidFill>
                  <a:srgbClr val="FFFFFF"/>
                </a:solidFill>
                <a:ea typeface="楷体_GB2312" pitchFamily="49" charset="-122"/>
              </a:rPr>
              <a:t>         </a:t>
            </a:r>
          </a:p>
          <a:p>
            <a:pPr marL="1981200" lvl="4" eaLnBrk="1" hangingPunct="1">
              <a:buClr>
                <a:srgbClr val="FF3300"/>
              </a:buClr>
              <a:buSzPct val="150000"/>
              <a:buFontTx/>
              <a:buChar char=" "/>
            </a:pPr>
            <a:r>
              <a:rPr lang="zh-CN" altLang="en-US" sz="1000" b="1" smtClean="0">
                <a:solidFill>
                  <a:srgbClr val="FFFFFF"/>
                </a:solidFill>
                <a:ea typeface="楷体_GB2312" pitchFamily="49" charset="-122"/>
              </a:rPr>
              <a:t>    </a:t>
            </a:r>
            <a:r>
              <a:rPr lang="zh-CN" altLang="en-US" sz="1600" b="1" smtClean="0">
                <a:solidFill>
                  <a:srgbClr val="FFFFFF"/>
                </a:solidFill>
                <a:ea typeface="楷体_GB2312" pitchFamily="49" charset="-122"/>
              </a:rPr>
              <a:t>0</a:t>
            </a:r>
            <a:r>
              <a:rPr lang="zh-CN" altLang="en-US" sz="1000" b="1" smtClean="0">
                <a:solidFill>
                  <a:srgbClr val="FFFFFF"/>
                </a:solidFill>
                <a:ea typeface="楷体_GB2312" pitchFamily="49" charset="-122"/>
              </a:rPr>
              <a:t>			                                    </a:t>
            </a:r>
            <a:r>
              <a:rPr lang="zh-CN" altLang="en-US" sz="1600" b="1" smtClean="0">
                <a:solidFill>
                  <a:srgbClr val="FFFFFF"/>
                </a:solidFill>
                <a:ea typeface="楷体_GB2312" pitchFamily="49" charset="-122"/>
              </a:rPr>
              <a:t>0</a:t>
            </a:r>
          </a:p>
          <a:p>
            <a:pPr eaLnBrk="1" hangingPunct="1">
              <a:buClr>
                <a:srgbClr val="FF3300"/>
              </a:buClr>
              <a:buSzPct val="150000"/>
              <a:buFontTx/>
              <a:buChar char=" "/>
            </a:pPr>
            <a:r>
              <a:rPr lang="zh-CN" altLang="en-US" sz="1600" b="1" smtClean="0">
                <a:solidFill>
                  <a:srgbClr val="FFFFFF"/>
                </a:solidFill>
                <a:ea typeface="楷体_GB2312" pitchFamily="49" charset="-122"/>
              </a:rPr>
              <a:t>                                   1				     1</a:t>
            </a:r>
          </a:p>
          <a:p>
            <a:pPr eaLnBrk="1" hangingPunct="1">
              <a:buClr>
                <a:srgbClr val="FF3300"/>
              </a:buClr>
              <a:buSzPct val="150000"/>
              <a:buFontTx/>
              <a:buChar char=" "/>
            </a:pPr>
            <a:r>
              <a:rPr lang="zh-CN" altLang="en-US" sz="1600" b="1" smtClean="0">
                <a:solidFill>
                  <a:srgbClr val="FFFFFF"/>
                </a:solidFill>
                <a:ea typeface="楷体_GB2312" pitchFamily="49" charset="-122"/>
              </a:rPr>
              <a:t>                                   2 				     2</a:t>
            </a:r>
          </a:p>
          <a:p>
            <a:pPr eaLnBrk="1" hangingPunct="1">
              <a:buClr>
                <a:srgbClr val="FF3300"/>
              </a:buClr>
              <a:buSzPct val="150000"/>
              <a:buFontTx/>
              <a:buChar char=" "/>
            </a:pPr>
            <a:r>
              <a:rPr lang="zh-CN" altLang="en-US" sz="1600" b="1" smtClean="0">
                <a:solidFill>
                  <a:srgbClr val="FFFFFF"/>
                </a:solidFill>
                <a:ea typeface="楷体_GB2312" pitchFamily="49" charset="-122"/>
              </a:rPr>
              <a:t>                                   3           			     3</a:t>
            </a:r>
          </a:p>
          <a:p>
            <a:pPr eaLnBrk="1" hangingPunct="1">
              <a:buClr>
                <a:srgbClr val="FF3300"/>
              </a:buClr>
              <a:buSzPct val="150000"/>
              <a:buFontTx/>
              <a:buChar char=" "/>
            </a:pPr>
            <a:endParaRPr lang="zh-CN" altLang="en-US" sz="1600" b="1" smtClean="0">
              <a:solidFill>
                <a:srgbClr val="FFFFFF"/>
              </a:solidFill>
              <a:ea typeface="楷体_GB2312" pitchFamily="49" charset="-122"/>
            </a:endParaRPr>
          </a:p>
          <a:p>
            <a:pPr eaLnBrk="1" hangingPunct="1">
              <a:buClr>
                <a:srgbClr val="FF3300"/>
              </a:buClr>
              <a:buSzPct val="150000"/>
              <a:buFontTx/>
              <a:buChar char=" "/>
            </a:pPr>
            <a:r>
              <a:rPr lang="zh-CN" altLang="en-US" sz="1600" b="1" smtClean="0">
                <a:solidFill>
                  <a:srgbClr val="FFFFFF"/>
                </a:solidFill>
                <a:ea typeface="楷体_GB2312" pitchFamily="49" charset="-122"/>
              </a:rPr>
              <a:t>         </a:t>
            </a:r>
            <a:r>
              <a:rPr lang="zh-CN" altLang="en-US" sz="2000" b="1" smtClean="0">
                <a:solidFill>
                  <a:schemeClr val="accent1"/>
                </a:solidFill>
                <a:ea typeface="楷体_GB2312" pitchFamily="49" charset="-122"/>
              </a:rPr>
              <a:t> 有向图  </a:t>
            </a:r>
            <a:r>
              <a:rPr lang="zh-CN" altLang="en-US" sz="1600" b="1" smtClean="0">
                <a:solidFill>
                  <a:srgbClr val="FFFFFF"/>
                </a:solidFill>
                <a:ea typeface="楷体_GB2312" pitchFamily="49" charset="-122"/>
              </a:rPr>
              <a:t>                             </a:t>
            </a:r>
            <a:r>
              <a:rPr lang="zh-CN" altLang="en-US" sz="2000" b="1" smtClean="0">
                <a:solidFill>
                  <a:srgbClr val="00FF00"/>
                </a:solidFill>
                <a:ea typeface="楷体_GB2312" pitchFamily="49" charset="-122"/>
              </a:rPr>
              <a:t>邻接表                                        逆邻接表</a:t>
            </a:r>
            <a:r>
              <a:rPr lang="zh-CN" altLang="en-US" sz="1600" b="1" smtClean="0">
                <a:solidFill>
                  <a:srgbClr val="FFFFFF"/>
                </a:solidFill>
                <a:ea typeface="楷体_GB2312" pitchFamily="49" charset="-122"/>
              </a:rPr>
              <a:t>    </a:t>
            </a:r>
          </a:p>
        </p:txBody>
      </p:sp>
      <p:sp>
        <p:nvSpPr>
          <p:cNvPr id="10243" name="Rectangle 26"/>
          <p:cNvSpPr>
            <a:spLocks noChangeArrowheads="1"/>
          </p:cNvSpPr>
          <p:nvPr/>
        </p:nvSpPr>
        <p:spPr bwMode="auto">
          <a:xfrm>
            <a:off x="20574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adjvex</a:t>
            </a:r>
          </a:p>
        </p:txBody>
      </p:sp>
      <p:sp>
        <p:nvSpPr>
          <p:cNvPr id="10244" name="Rectangle 27"/>
          <p:cNvSpPr>
            <a:spLocks noChangeArrowheads="1"/>
          </p:cNvSpPr>
          <p:nvPr/>
        </p:nvSpPr>
        <p:spPr bwMode="auto">
          <a:xfrm>
            <a:off x="28194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nextarc</a:t>
            </a:r>
          </a:p>
        </p:txBody>
      </p:sp>
      <p:sp>
        <p:nvSpPr>
          <p:cNvPr id="10245" name="Rectangle 28"/>
          <p:cNvSpPr>
            <a:spLocks noChangeArrowheads="1"/>
          </p:cNvSpPr>
          <p:nvPr/>
        </p:nvSpPr>
        <p:spPr bwMode="auto">
          <a:xfrm>
            <a:off x="35814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info</a:t>
            </a:r>
          </a:p>
        </p:txBody>
      </p:sp>
      <p:sp>
        <p:nvSpPr>
          <p:cNvPr id="10246" name="Rectangle 29"/>
          <p:cNvSpPr>
            <a:spLocks noChangeArrowheads="1"/>
          </p:cNvSpPr>
          <p:nvPr/>
        </p:nvSpPr>
        <p:spPr bwMode="auto">
          <a:xfrm>
            <a:off x="53340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data</a:t>
            </a:r>
          </a:p>
        </p:txBody>
      </p:sp>
      <p:sp>
        <p:nvSpPr>
          <p:cNvPr id="10247" name="Rectangle 30"/>
          <p:cNvSpPr>
            <a:spLocks noChangeArrowheads="1"/>
          </p:cNvSpPr>
          <p:nvPr/>
        </p:nvSpPr>
        <p:spPr bwMode="auto">
          <a:xfrm>
            <a:off x="6096000" y="1600200"/>
            <a:ext cx="762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b="1" smtClean="0">
                <a:solidFill>
                  <a:srgbClr val="6600FF"/>
                </a:solidFill>
                <a:latin typeface="Arial Narrow" panose="020B0606020202030204" pitchFamily="34" charset="0"/>
              </a:rPr>
              <a:t>firstarc</a:t>
            </a:r>
          </a:p>
        </p:txBody>
      </p:sp>
      <p:grpSp>
        <p:nvGrpSpPr>
          <p:cNvPr id="10248" name="Group 126"/>
          <p:cNvGrpSpPr>
            <a:grpSpLocks/>
          </p:cNvGrpSpPr>
          <p:nvPr/>
        </p:nvGrpSpPr>
        <p:grpSpPr bwMode="auto">
          <a:xfrm>
            <a:off x="1752600" y="2438400"/>
            <a:ext cx="6172200" cy="1524000"/>
            <a:chOff x="480" y="1872"/>
            <a:chExt cx="3888" cy="960"/>
          </a:xfrm>
        </p:grpSpPr>
        <p:sp>
          <p:nvSpPr>
            <p:cNvPr id="10298" name="Oval 12"/>
            <p:cNvSpPr>
              <a:spLocks noChangeArrowheads="1"/>
            </p:cNvSpPr>
            <p:nvPr/>
          </p:nvSpPr>
          <p:spPr bwMode="auto">
            <a:xfrm>
              <a:off x="480" y="196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10299" name="Oval 13"/>
            <p:cNvSpPr>
              <a:spLocks noChangeArrowheads="1"/>
            </p:cNvSpPr>
            <p:nvPr/>
          </p:nvSpPr>
          <p:spPr bwMode="auto">
            <a:xfrm>
              <a:off x="1008" y="24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10300" name="Oval 14"/>
            <p:cNvSpPr>
              <a:spLocks noChangeArrowheads="1"/>
            </p:cNvSpPr>
            <p:nvPr/>
          </p:nvSpPr>
          <p:spPr bwMode="auto">
            <a:xfrm>
              <a:off x="1008" y="196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10301" name="Oval 15"/>
            <p:cNvSpPr>
              <a:spLocks noChangeArrowheads="1"/>
            </p:cNvSpPr>
            <p:nvPr/>
          </p:nvSpPr>
          <p:spPr bwMode="auto">
            <a:xfrm>
              <a:off x="480" y="244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10302" name="Line 16"/>
            <p:cNvSpPr>
              <a:spLocks noChangeShapeType="1"/>
            </p:cNvSpPr>
            <p:nvPr/>
          </p:nvSpPr>
          <p:spPr bwMode="auto">
            <a:xfrm>
              <a:off x="672" y="2064"/>
              <a:ext cx="336" cy="1"/>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3" name="Line 17"/>
            <p:cNvSpPr>
              <a:spLocks noChangeShapeType="1"/>
            </p:cNvSpPr>
            <p:nvPr/>
          </p:nvSpPr>
          <p:spPr bwMode="auto">
            <a:xfrm>
              <a:off x="576" y="2208"/>
              <a:ext cx="1"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4" name="Oval 18"/>
            <p:cNvSpPr>
              <a:spLocks noChangeArrowheads="1"/>
            </p:cNvSpPr>
            <p:nvPr/>
          </p:nvSpPr>
          <p:spPr bwMode="auto">
            <a:xfrm>
              <a:off x="768" y="2208"/>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V5</a:t>
              </a:r>
              <a:endParaRPr lang="en-US" altLang="zh-CN" sz="1600" smtClean="0">
                <a:solidFill>
                  <a:srgbClr val="00FF00"/>
                </a:solidFill>
                <a:latin typeface="Arial Narrow" panose="020B0606020202030204" pitchFamily="34" charset="0"/>
              </a:endParaRPr>
            </a:p>
          </p:txBody>
        </p:sp>
        <p:sp>
          <p:nvSpPr>
            <p:cNvPr id="10305" name="Line 19"/>
            <p:cNvSpPr>
              <a:spLocks noChangeShapeType="1"/>
            </p:cNvSpPr>
            <p:nvPr/>
          </p:nvSpPr>
          <p:spPr bwMode="auto">
            <a:xfrm flipV="1">
              <a:off x="624" y="240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6" name="Line 20"/>
            <p:cNvSpPr>
              <a:spLocks noChangeShapeType="1"/>
            </p:cNvSpPr>
            <p:nvPr/>
          </p:nvSpPr>
          <p:spPr bwMode="auto">
            <a:xfrm flipV="1">
              <a:off x="960" y="2160"/>
              <a:ext cx="96"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7" name="Line 21"/>
            <p:cNvSpPr>
              <a:spLocks noChangeShapeType="1"/>
            </p:cNvSpPr>
            <p:nvPr/>
          </p:nvSpPr>
          <p:spPr bwMode="auto">
            <a:xfrm>
              <a:off x="1104" y="2208"/>
              <a:ext cx="1" cy="24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8" name="Line 22"/>
            <p:cNvSpPr>
              <a:spLocks noChangeShapeType="1"/>
            </p:cNvSpPr>
            <p:nvPr/>
          </p:nvSpPr>
          <p:spPr bwMode="auto">
            <a:xfrm>
              <a:off x="912" y="2400"/>
              <a:ext cx="144" cy="96"/>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09" name="Rectangle 31"/>
            <p:cNvSpPr>
              <a:spLocks noChangeArrowheads="1"/>
            </p:cNvSpPr>
            <p:nvPr/>
          </p:nvSpPr>
          <p:spPr bwMode="auto">
            <a:xfrm>
              <a:off x="1584" y="187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1</a:t>
              </a:r>
              <a:endParaRPr lang="en-US" altLang="zh-CN" sz="1600" smtClean="0">
                <a:solidFill>
                  <a:srgbClr val="000000"/>
                </a:solidFill>
                <a:latin typeface="Arial Narrow" panose="020B0606020202030204" pitchFamily="34" charset="0"/>
              </a:endParaRPr>
            </a:p>
          </p:txBody>
        </p:sp>
        <p:sp>
          <p:nvSpPr>
            <p:cNvPr id="10310" name="Rectangle 32"/>
            <p:cNvSpPr>
              <a:spLocks noChangeArrowheads="1"/>
            </p:cNvSpPr>
            <p:nvPr/>
          </p:nvSpPr>
          <p:spPr bwMode="auto">
            <a:xfrm>
              <a:off x="1584" y="2064"/>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2</a:t>
              </a:r>
              <a:endParaRPr lang="en-US" altLang="zh-CN" sz="1600" smtClean="0">
                <a:solidFill>
                  <a:srgbClr val="000000"/>
                </a:solidFill>
                <a:latin typeface="Arial Narrow" panose="020B0606020202030204" pitchFamily="34" charset="0"/>
              </a:endParaRPr>
            </a:p>
          </p:txBody>
        </p:sp>
        <p:sp>
          <p:nvSpPr>
            <p:cNvPr id="10311" name="Rectangle 33"/>
            <p:cNvSpPr>
              <a:spLocks noChangeArrowheads="1"/>
            </p:cNvSpPr>
            <p:nvPr/>
          </p:nvSpPr>
          <p:spPr bwMode="auto">
            <a:xfrm>
              <a:off x="1584" y="225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3</a:t>
              </a:r>
              <a:endParaRPr lang="en-US" altLang="zh-CN" sz="1600" smtClean="0">
                <a:solidFill>
                  <a:srgbClr val="000000"/>
                </a:solidFill>
                <a:latin typeface="Arial Narrow" panose="020B0606020202030204" pitchFamily="34" charset="0"/>
              </a:endParaRPr>
            </a:p>
          </p:txBody>
        </p:sp>
        <p:sp>
          <p:nvSpPr>
            <p:cNvPr id="10312" name="Rectangle 34"/>
            <p:cNvSpPr>
              <a:spLocks noChangeArrowheads="1"/>
            </p:cNvSpPr>
            <p:nvPr/>
          </p:nvSpPr>
          <p:spPr bwMode="auto">
            <a:xfrm>
              <a:off x="1584" y="244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4</a:t>
              </a:r>
              <a:endParaRPr lang="en-US" altLang="zh-CN" sz="1600" smtClean="0">
                <a:solidFill>
                  <a:srgbClr val="000000"/>
                </a:solidFill>
                <a:latin typeface="Arial Narrow" panose="020B0606020202030204" pitchFamily="34" charset="0"/>
              </a:endParaRPr>
            </a:p>
          </p:txBody>
        </p:sp>
        <p:sp>
          <p:nvSpPr>
            <p:cNvPr id="10313" name="Rectangle 35"/>
            <p:cNvSpPr>
              <a:spLocks noChangeArrowheads="1"/>
            </p:cNvSpPr>
            <p:nvPr/>
          </p:nvSpPr>
          <p:spPr bwMode="auto">
            <a:xfrm>
              <a:off x="1584" y="264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5</a:t>
              </a:r>
              <a:endParaRPr lang="en-US" altLang="zh-CN" sz="1600" smtClean="0">
                <a:solidFill>
                  <a:srgbClr val="000000"/>
                </a:solidFill>
                <a:latin typeface="Arial Narrow" panose="020B0606020202030204" pitchFamily="34" charset="0"/>
              </a:endParaRPr>
            </a:p>
          </p:txBody>
        </p:sp>
        <p:sp>
          <p:nvSpPr>
            <p:cNvPr id="10314" name="Rectangle 36"/>
            <p:cNvSpPr>
              <a:spLocks noChangeArrowheads="1"/>
            </p:cNvSpPr>
            <p:nvPr/>
          </p:nvSpPr>
          <p:spPr bwMode="auto">
            <a:xfrm>
              <a:off x="1872" y="187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5" name="Rectangle 37"/>
            <p:cNvSpPr>
              <a:spLocks noChangeArrowheads="1"/>
            </p:cNvSpPr>
            <p:nvPr/>
          </p:nvSpPr>
          <p:spPr bwMode="auto">
            <a:xfrm>
              <a:off x="1872" y="2064"/>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6" name="Rectangle 38"/>
            <p:cNvSpPr>
              <a:spLocks noChangeArrowheads="1"/>
            </p:cNvSpPr>
            <p:nvPr/>
          </p:nvSpPr>
          <p:spPr bwMode="auto">
            <a:xfrm>
              <a:off x="1872" y="225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7" name="Rectangle 39"/>
            <p:cNvSpPr>
              <a:spLocks noChangeArrowheads="1"/>
            </p:cNvSpPr>
            <p:nvPr/>
          </p:nvSpPr>
          <p:spPr bwMode="auto">
            <a:xfrm>
              <a:off x="1872" y="244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8" name="Rectangle 40"/>
            <p:cNvSpPr>
              <a:spLocks noChangeArrowheads="1"/>
            </p:cNvSpPr>
            <p:nvPr/>
          </p:nvSpPr>
          <p:spPr bwMode="auto">
            <a:xfrm>
              <a:off x="1872" y="264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19" name="Rectangle 41"/>
            <p:cNvSpPr>
              <a:spLocks noChangeArrowheads="1"/>
            </p:cNvSpPr>
            <p:nvPr/>
          </p:nvSpPr>
          <p:spPr bwMode="auto">
            <a:xfrm>
              <a:off x="244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320" name="Rectangle 42"/>
            <p:cNvSpPr>
              <a:spLocks noChangeArrowheads="1"/>
            </p:cNvSpPr>
            <p:nvPr/>
          </p:nvSpPr>
          <p:spPr bwMode="auto">
            <a:xfrm>
              <a:off x="268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1" name="Rectangle 43"/>
            <p:cNvSpPr>
              <a:spLocks noChangeArrowheads="1"/>
            </p:cNvSpPr>
            <p:nvPr/>
          </p:nvSpPr>
          <p:spPr bwMode="auto">
            <a:xfrm>
              <a:off x="244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4</a:t>
              </a:r>
            </a:p>
          </p:txBody>
        </p:sp>
        <p:sp>
          <p:nvSpPr>
            <p:cNvPr id="10322" name="Rectangle 44"/>
            <p:cNvSpPr>
              <a:spLocks noChangeArrowheads="1"/>
            </p:cNvSpPr>
            <p:nvPr/>
          </p:nvSpPr>
          <p:spPr bwMode="auto">
            <a:xfrm>
              <a:off x="268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3" name="Rectangle 45"/>
            <p:cNvSpPr>
              <a:spLocks noChangeArrowheads="1"/>
            </p:cNvSpPr>
            <p:nvPr/>
          </p:nvSpPr>
          <p:spPr bwMode="auto">
            <a:xfrm>
              <a:off x="244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4</a:t>
              </a:r>
            </a:p>
          </p:txBody>
        </p:sp>
        <p:sp>
          <p:nvSpPr>
            <p:cNvPr id="10324" name="Rectangle 46"/>
            <p:cNvSpPr>
              <a:spLocks noChangeArrowheads="1"/>
            </p:cNvSpPr>
            <p:nvPr/>
          </p:nvSpPr>
          <p:spPr bwMode="auto">
            <a:xfrm>
              <a:off x="268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5" name="Rectangle 47"/>
            <p:cNvSpPr>
              <a:spLocks noChangeArrowheads="1"/>
            </p:cNvSpPr>
            <p:nvPr/>
          </p:nvSpPr>
          <p:spPr bwMode="auto">
            <a:xfrm>
              <a:off x="244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326" name="Rectangle 48"/>
            <p:cNvSpPr>
              <a:spLocks noChangeArrowheads="1"/>
            </p:cNvSpPr>
            <p:nvPr/>
          </p:nvSpPr>
          <p:spPr bwMode="auto">
            <a:xfrm>
              <a:off x="268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7" name="Rectangle 49"/>
            <p:cNvSpPr>
              <a:spLocks noChangeArrowheads="1"/>
            </p:cNvSpPr>
            <p:nvPr/>
          </p:nvSpPr>
          <p:spPr bwMode="auto">
            <a:xfrm>
              <a:off x="244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328" name="Rectangle 50"/>
            <p:cNvSpPr>
              <a:spLocks noChangeArrowheads="1"/>
            </p:cNvSpPr>
            <p:nvPr/>
          </p:nvSpPr>
          <p:spPr bwMode="auto">
            <a:xfrm>
              <a:off x="268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29" name="Rectangle 51"/>
            <p:cNvSpPr>
              <a:spLocks noChangeArrowheads="1"/>
            </p:cNvSpPr>
            <p:nvPr/>
          </p:nvSpPr>
          <p:spPr bwMode="auto">
            <a:xfrm>
              <a:off x="316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330" name="Rectangle 52"/>
            <p:cNvSpPr>
              <a:spLocks noChangeArrowheads="1"/>
            </p:cNvSpPr>
            <p:nvPr/>
          </p:nvSpPr>
          <p:spPr bwMode="auto">
            <a:xfrm>
              <a:off x="3408" y="187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1" name="Rectangle 53"/>
            <p:cNvSpPr>
              <a:spLocks noChangeArrowheads="1"/>
            </p:cNvSpPr>
            <p:nvPr/>
          </p:nvSpPr>
          <p:spPr bwMode="auto">
            <a:xfrm>
              <a:off x="316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332" name="Rectangle 54"/>
            <p:cNvSpPr>
              <a:spLocks noChangeArrowheads="1"/>
            </p:cNvSpPr>
            <p:nvPr/>
          </p:nvSpPr>
          <p:spPr bwMode="auto">
            <a:xfrm>
              <a:off x="340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3" name="Rectangle 55"/>
            <p:cNvSpPr>
              <a:spLocks noChangeArrowheads="1"/>
            </p:cNvSpPr>
            <p:nvPr/>
          </p:nvSpPr>
          <p:spPr bwMode="auto">
            <a:xfrm>
              <a:off x="316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334" name="Rectangle 56"/>
            <p:cNvSpPr>
              <a:spLocks noChangeArrowheads="1"/>
            </p:cNvSpPr>
            <p:nvPr/>
          </p:nvSpPr>
          <p:spPr bwMode="auto">
            <a:xfrm>
              <a:off x="3408" y="225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5" name="Rectangle 57"/>
            <p:cNvSpPr>
              <a:spLocks noChangeArrowheads="1"/>
            </p:cNvSpPr>
            <p:nvPr/>
          </p:nvSpPr>
          <p:spPr bwMode="auto">
            <a:xfrm>
              <a:off x="316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4</a:t>
              </a:r>
            </a:p>
          </p:txBody>
        </p:sp>
        <p:sp>
          <p:nvSpPr>
            <p:cNvPr id="10336" name="Rectangle 58"/>
            <p:cNvSpPr>
              <a:spLocks noChangeArrowheads="1"/>
            </p:cNvSpPr>
            <p:nvPr/>
          </p:nvSpPr>
          <p:spPr bwMode="auto">
            <a:xfrm>
              <a:off x="3408" y="244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7" name="Rectangle 59"/>
            <p:cNvSpPr>
              <a:spLocks noChangeArrowheads="1"/>
            </p:cNvSpPr>
            <p:nvPr/>
          </p:nvSpPr>
          <p:spPr bwMode="auto">
            <a:xfrm>
              <a:off x="316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338" name="Rectangle 60"/>
            <p:cNvSpPr>
              <a:spLocks noChangeArrowheads="1"/>
            </p:cNvSpPr>
            <p:nvPr/>
          </p:nvSpPr>
          <p:spPr bwMode="auto">
            <a:xfrm>
              <a:off x="340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39" name="Rectangle 61"/>
            <p:cNvSpPr>
              <a:spLocks noChangeArrowheads="1"/>
            </p:cNvSpPr>
            <p:nvPr/>
          </p:nvSpPr>
          <p:spPr bwMode="auto">
            <a:xfrm>
              <a:off x="388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340" name="Rectangle 62"/>
            <p:cNvSpPr>
              <a:spLocks noChangeArrowheads="1"/>
            </p:cNvSpPr>
            <p:nvPr/>
          </p:nvSpPr>
          <p:spPr bwMode="auto">
            <a:xfrm>
              <a:off x="4128" y="264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41" name="Rectangle 63"/>
            <p:cNvSpPr>
              <a:spLocks noChangeArrowheads="1"/>
            </p:cNvSpPr>
            <p:nvPr/>
          </p:nvSpPr>
          <p:spPr bwMode="auto">
            <a:xfrm>
              <a:off x="388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342" name="Rectangle 64"/>
            <p:cNvSpPr>
              <a:spLocks noChangeArrowheads="1"/>
            </p:cNvSpPr>
            <p:nvPr/>
          </p:nvSpPr>
          <p:spPr bwMode="auto">
            <a:xfrm>
              <a:off x="4128" y="2064"/>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343" name="Line 66"/>
            <p:cNvSpPr>
              <a:spLocks noChangeShapeType="1"/>
            </p:cNvSpPr>
            <p:nvPr/>
          </p:nvSpPr>
          <p:spPr bwMode="auto">
            <a:xfrm>
              <a:off x="2016" y="1968"/>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4" name="Line 69"/>
            <p:cNvSpPr>
              <a:spLocks noChangeShapeType="1"/>
            </p:cNvSpPr>
            <p:nvPr/>
          </p:nvSpPr>
          <p:spPr bwMode="auto">
            <a:xfrm>
              <a:off x="2016" y="2160"/>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5" name="Line 70"/>
            <p:cNvSpPr>
              <a:spLocks noChangeShapeType="1"/>
            </p:cNvSpPr>
            <p:nvPr/>
          </p:nvSpPr>
          <p:spPr bwMode="auto">
            <a:xfrm>
              <a:off x="2016" y="2352"/>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6" name="Line 71"/>
            <p:cNvSpPr>
              <a:spLocks noChangeShapeType="1"/>
            </p:cNvSpPr>
            <p:nvPr/>
          </p:nvSpPr>
          <p:spPr bwMode="auto">
            <a:xfrm>
              <a:off x="2016" y="2544"/>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7" name="Line 72"/>
            <p:cNvSpPr>
              <a:spLocks noChangeShapeType="1"/>
            </p:cNvSpPr>
            <p:nvPr/>
          </p:nvSpPr>
          <p:spPr bwMode="auto">
            <a:xfrm>
              <a:off x="2016" y="2736"/>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8" name="Line 74"/>
            <p:cNvSpPr>
              <a:spLocks noChangeShapeType="1"/>
            </p:cNvSpPr>
            <p:nvPr/>
          </p:nvSpPr>
          <p:spPr bwMode="auto">
            <a:xfrm>
              <a:off x="2784" y="1968"/>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49" name="Line 75"/>
            <p:cNvSpPr>
              <a:spLocks noChangeShapeType="1"/>
            </p:cNvSpPr>
            <p:nvPr/>
          </p:nvSpPr>
          <p:spPr bwMode="auto">
            <a:xfrm>
              <a:off x="2784" y="2736"/>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0" name="Line 76"/>
            <p:cNvSpPr>
              <a:spLocks noChangeShapeType="1"/>
            </p:cNvSpPr>
            <p:nvPr/>
          </p:nvSpPr>
          <p:spPr bwMode="auto">
            <a:xfrm>
              <a:off x="2784" y="2544"/>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1" name="Line 77"/>
            <p:cNvSpPr>
              <a:spLocks noChangeShapeType="1"/>
            </p:cNvSpPr>
            <p:nvPr/>
          </p:nvSpPr>
          <p:spPr bwMode="auto">
            <a:xfrm>
              <a:off x="2784" y="2352"/>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2" name="Line 78"/>
            <p:cNvSpPr>
              <a:spLocks noChangeShapeType="1"/>
            </p:cNvSpPr>
            <p:nvPr/>
          </p:nvSpPr>
          <p:spPr bwMode="auto">
            <a:xfrm>
              <a:off x="3504" y="2736"/>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3" name="Line 79"/>
            <p:cNvSpPr>
              <a:spLocks noChangeShapeType="1"/>
            </p:cNvSpPr>
            <p:nvPr/>
          </p:nvSpPr>
          <p:spPr bwMode="auto">
            <a:xfrm>
              <a:off x="3504" y="2160"/>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354" name="Line 80"/>
            <p:cNvSpPr>
              <a:spLocks noChangeShapeType="1"/>
            </p:cNvSpPr>
            <p:nvPr/>
          </p:nvSpPr>
          <p:spPr bwMode="auto">
            <a:xfrm>
              <a:off x="2784" y="2160"/>
              <a:ext cx="384"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grpSp>
        <p:nvGrpSpPr>
          <p:cNvPr id="10249" name="Group 129"/>
          <p:cNvGrpSpPr>
            <a:grpSpLocks/>
          </p:cNvGrpSpPr>
          <p:nvPr/>
        </p:nvGrpSpPr>
        <p:grpSpPr bwMode="auto">
          <a:xfrm>
            <a:off x="1676400" y="4343400"/>
            <a:ext cx="7467600" cy="1219200"/>
            <a:chOff x="1056" y="2736"/>
            <a:chExt cx="4704" cy="768"/>
          </a:xfrm>
        </p:grpSpPr>
        <p:sp>
          <p:nvSpPr>
            <p:cNvPr id="10250" name="Oval 4"/>
            <p:cNvSpPr>
              <a:spLocks noChangeArrowheads="1"/>
            </p:cNvSpPr>
            <p:nvPr/>
          </p:nvSpPr>
          <p:spPr bwMode="auto">
            <a:xfrm>
              <a:off x="1056" y="278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V1</a:t>
              </a:r>
              <a:endParaRPr lang="en-US" altLang="zh-CN" sz="1600" smtClean="0">
                <a:solidFill>
                  <a:srgbClr val="EEB00B"/>
                </a:solidFill>
                <a:latin typeface="Arial Narrow" panose="020B0606020202030204" pitchFamily="34" charset="0"/>
              </a:endParaRPr>
            </a:p>
          </p:txBody>
        </p:sp>
        <p:sp>
          <p:nvSpPr>
            <p:cNvPr id="10251" name="Oval 5"/>
            <p:cNvSpPr>
              <a:spLocks noChangeArrowheads="1"/>
            </p:cNvSpPr>
            <p:nvPr/>
          </p:nvSpPr>
          <p:spPr bwMode="auto">
            <a:xfrm>
              <a:off x="1584" y="326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V4</a:t>
              </a:r>
              <a:endParaRPr lang="en-US" altLang="zh-CN" sz="1600" smtClean="0">
                <a:solidFill>
                  <a:srgbClr val="00FF00"/>
                </a:solidFill>
                <a:latin typeface="Arial Narrow" panose="020B0606020202030204" pitchFamily="34" charset="0"/>
              </a:endParaRPr>
            </a:p>
          </p:txBody>
        </p:sp>
        <p:sp>
          <p:nvSpPr>
            <p:cNvPr id="10252" name="Oval 6"/>
            <p:cNvSpPr>
              <a:spLocks noChangeArrowheads="1"/>
            </p:cNvSpPr>
            <p:nvPr/>
          </p:nvSpPr>
          <p:spPr bwMode="auto">
            <a:xfrm>
              <a:off x="1584" y="278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V2</a:t>
              </a:r>
              <a:endParaRPr lang="en-US" altLang="zh-CN" sz="1600" smtClean="0">
                <a:solidFill>
                  <a:srgbClr val="00FF00"/>
                </a:solidFill>
                <a:latin typeface="Arial Narrow" panose="020B0606020202030204" pitchFamily="34" charset="0"/>
              </a:endParaRPr>
            </a:p>
          </p:txBody>
        </p:sp>
        <p:sp>
          <p:nvSpPr>
            <p:cNvPr id="10253" name="Oval 7"/>
            <p:cNvSpPr>
              <a:spLocks noChangeArrowheads="1"/>
            </p:cNvSpPr>
            <p:nvPr/>
          </p:nvSpPr>
          <p:spPr bwMode="auto">
            <a:xfrm>
              <a:off x="1056" y="3264"/>
              <a:ext cx="192" cy="240"/>
            </a:xfrm>
            <a:prstGeom prst="ellipse">
              <a:avLst/>
            </a:prstGeom>
            <a:solidFill>
              <a:srgbClr val="FFFFFF"/>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FF"/>
                  </a:solidFill>
                  <a:latin typeface="Arial Narrow" panose="020B0606020202030204" pitchFamily="34" charset="0"/>
                </a:rPr>
                <a:t>V3</a:t>
              </a:r>
              <a:endParaRPr lang="en-US" altLang="zh-CN" sz="1600" smtClean="0">
                <a:solidFill>
                  <a:srgbClr val="00FF00"/>
                </a:solidFill>
                <a:latin typeface="Arial Narrow" panose="020B0606020202030204" pitchFamily="34" charset="0"/>
              </a:endParaRPr>
            </a:p>
          </p:txBody>
        </p:sp>
        <p:sp>
          <p:nvSpPr>
            <p:cNvPr id="10254" name="Line 8"/>
            <p:cNvSpPr>
              <a:spLocks noChangeShapeType="1"/>
            </p:cNvSpPr>
            <p:nvPr/>
          </p:nvSpPr>
          <p:spPr bwMode="auto">
            <a:xfrm>
              <a:off x="1248" y="2880"/>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5" name="Line 9"/>
            <p:cNvSpPr>
              <a:spLocks noChangeShapeType="1"/>
            </p:cNvSpPr>
            <p:nvPr/>
          </p:nvSpPr>
          <p:spPr bwMode="auto">
            <a:xfrm>
              <a:off x="1152" y="3024"/>
              <a:ext cx="0" cy="24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6" name="Line 10"/>
            <p:cNvSpPr>
              <a:spLocks noChangeShapeType="1"/>
            </p:cNvSpPr>
            <p:nvPr/>
          </p:nvSpPr>
          <p:spPr bwMode="auto">
            <a:xfrm>
              <a:off x="1248" y="3360"/>
              <a:ext cx="336"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7" name="Line 11"/>
            <p:cNvSpPr>
              <a:spLocks noChangeShapeType="1"/>
            </p:cNvSpPr>
            <p:nvPr/>
          </p:nvSpPr>
          <p:spPr bwMode="auto">
            <a:xfrm flipH="1" flipV="1">
              <a:off x="1248" y="2976"/>
              <a:ext cx="336" cy="336"/>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58" name="Rectangle 81"/>
            <p:cNvSpPr>
              <a:spLocks noChangeArrowheads="1"/>
            </p:cNvSpPr>
            <p:nvPr/>
          </p:nvSpPr>
          <p:spPr bwMode="auto">
            <a:xfrm>
              <a:off x="2112"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1</a:t>
              </a:r>
              <a:endParaRPr lang="en-US" altLang="zh-CN" sz="1600" smtClean="0">
                <a:solidFill>
                  <a:srgbClr val="000000"/>
                </a:solidFill>
                <a:latin typeface="Arial Narrow" panose="020B0606020202030204" pitchFamily="34" charset="0"/>
              </a:endParaRPr>
            </a:p>
          </p:txBody>
        </p:sp>
        <p:sp>
          <p:nvSpPr>
            <p:cNvPr id="10259" name="Rectangle 82"/>
            <p:cNvSpPr>
              <a:spLocks noChangeArrowheads="1"/>
            </p:cNvSpPr>
            <p:nvPr/>
          </p:nvSpPr>
          <p:spPr bwMode="auto">
            <a:xfrm>
              <a:off x="2112"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2</a:t>
              </a:r>
              <a:endParaRPr lang="en-US" altLang="zh-CN" sz="1600" smtClean="0">
                <a:solidFill>
                  <a:srgbClr val="000000"/>
                </a:solidFill>
                <a:latin typeface="Arial Narrow" panose="020B0606020202030204" pitchFamily="34" charset="0"/>
              </a:endParaRPr>
            </a:p>
          </p:txBody>
        </p:sp>
        <p:sp>
          <p:nvSpPr>
            <p:cNvPr id="10260" name="Rectangle 83"/>
            <p:cNvSpPr>
              <a:spLocks noChangeArrowheads="1"/>
            </p:cNvSpPr>
            <p:nvPr/>
          </p:nvSpPr>
          <p:spPr bwMode="auto">
            <a:xfrm>
              <a:off x="2112"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3</a:t>
              </a:r>
              <a:endParaRPr lang="en-US" altLang="zh-CN" sz="1600" smtClean="0">
                <a:solidFill>
                  <a:srgbClr val="000000"/>
                </a:solidFill>
                <a:latin typeface="Arial Narrow" panose="020B0606020202030204" pitchFamily="34" charset="0"/>
              </a:endParaRPr>
            </a:p>
          </p:txBody>
        </p:sp>
        <p:sp>
          <p:nvSpPr>
            <p:cNvPr id="10261" name="Rectangle 84"/>
            <p:cNvSpPr>
              <a:spLocks noChangeArrowheads="1"/>
            </p:cNvSpPr>
            <p:nvPr/>
          </p:nvSpPr>
          <p:spPr bwMode="auto">
            <a:xfrm>
              <a:off x="2112"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4</a:t>
              </a:r>
              <a:endParaRPr lang="en-US" altLang="zh-CN" sz="1600" smtClean="0">
                <a:solidFill>
                  <a:srgbClr val="000000"/>
                </a:solidFill>
                <a:latin typeface="Arial Narrow" panose="020B0606020202030204" pitchFamily="34" charset="0"/>
              </a:endParaRPr>
            </a:p>
          </p:txBody>
        </p:sp>
        <p:sp>
          <p:nvSpPr>
            <p:cNvPr id="10262" name="Rectangle 85"/>
            <p:cNvSpPr>
              <a:spLocks noChangeArrowheads="1"/>
            </p:cNvSpPr>
            <p:nvPr/>
          </p:nvSpPr>
          <p:spPr bwMode="auto">
            <a:xfrm>
              <a:off x="2400"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3" name="Rectangle 86"/>
            <p:cNvSpPr>
              <a:spLocks noChangeArrowheads="1"/>
            </p:cNvSpPr>
            <p:nvPr/>
          </p:nvSpPr>
          <p:spPr bwMode="auto">
            <a:xfrm>
              <a:off x="2400"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4" name="Rectangle 87"/>
            <p:cNvSpPr>
              <a:spLocks noChangeArrowheads="1"/>
            </p:cNvSpPr>
            <p:nvPr/>
          </p:nvSpPr>
          <p:spPr bwMode="auto">
            <a:xfrm>
              <a:off x="2400"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5" name="Rectangle 88"/>
            <p:cNvSpPr>
              <a:spLocks noChangeArrowheads="1"/>
            </p:cNvSpPr>
            <p:nvPr/>
          </p:nvSpPr>
          <p:spPr bwMode="auto">
            <a:xfrm>
              <a:off x="2400"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66" name="Line 89"/>
            <p:cNvSpPr>
              <a:spLocks noChangeShapeType="1"/>
            </p:cNvSpPr>
            <p:nvPr/>
          </p:nvSpPr>
          <p:spPr bwMode="auto">
            <a:xfrm>
              <a:off x="2544" y="2832"/>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67" name="Line 91"/>
            <p:cNvSpPr>
              <a:spLocks noChangeShapeType="1"/>
            </p:cNvSpPr>
            <p:nvPr/>
          </p:nvSpPr>
          <p:spPr bwMode="auto">
            <a:xfrm>
              <a:off x="2544" y="3216"/>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68" name="Line 92"/>
            <p:cNvSpPr>
              <a:spLocks noChangeShapeType="1"/>
            </p:cNvSpPr>
            <p:nvPr/>
          </p:nvSpPr>
          <p:spPr bwMode="auto">
            <a:xfrm>
              <a:off x="2544" y="3408"/>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69" name="Rectangle 93"/>
            <p:cNvSpPr>
              <a:spLocks noChangeArrowheads="1"/>
            </p:cNvSpPr>
            <p:nvPr/>
          </p:nvSpPr>
          <p:spPr bwMode="auto">
            <a:xfrm>
              <a:off x="2976"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270" name="Rectangle 94"/>
            <p:cNvSpPr>
              <a:spLocks noChangeArrowheads="1"/>
            </p:cNvSpPr>
            <p:nvPr/>
          </p:nvSpPr>
          <p:spPr bwMode="auto">
            <a:xfrm>
              <a:off x="3216"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1" name="Rectangle 97"/>
            <p:cNvSpPr>
              <a:spLocks noChangeArrowheads="1"/>
            </p:cNvSpPr>
            <p:nvPr/>
          </p:nvSpPr>
          <p:spPr bwMode="auto">
            <a:xfrm>
              <a:off x="2976"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272" name="Rectangle 98"/>
            <p:cNvSpPr>
              <a:spLocks noChangeArrowheads="1"/>
            </p:cNvSpPr>
            <p:nvPr/>
          </p:nvSpPr>
          <p:spPr bwMode="auto">
            <a:xfrm>
              <a:off x="3216"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3" name="Rectangle 99"/>
            <p:cNvSpPr>
              <a:spLocks noChangeArrowheads="1"/>
            </p:cNvSpPr>
            <p:nvPr/>
          </p:nvSpPr>
          <p:spPr bwMode="auto">
            <a:xfrm>
              <a:off x="2976"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274" name="Rectangle 100"/>
            <p:cNvSpPr>
              <a:spLocks noChangeArrowheads="1"/>
            </p:cNvSpPr>
            <p:nvPr/>
          </p:nvSpPr>
          <p:spPr bwMode="auto">
            <a:xfrm>
              <a:off x="3216"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5" name="Rectangle 101"/>
            <p:cNvSpPr>
              <a:spLocks noChangeArrowheads="1"/>
            </p:cNvSpPr>
            <p:nvPr/>
          </p:nvSpPr>
          <p:spPr bwMode="auto">
            <a:xfrm>
              <a:off x="3648"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1</a:t>
              </a:r>
            </a:p>
          </p:txBody>
        </p:sp>
        <p:sp>
          <p:nvSpPr>
            <p:cNvPr id="10276" name="Rectangle 102"/>
            <p:cNvSpPr>
              <a:spLocks noChangeArrowheads="1"/>
            </p:cNvSpPr>
            <p:nvPr/>
          </p:nvSpPr>
          <p:spPr bwMode="auto">
            <a:xfrm>
              <a:off x="3888"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77" name="Line 103"/>
            <p:cNvSpPr>
              <a:spLocks noChangeShapeType="1"/>
            </p:cNvSpPr>
            <p:nvPr/>
          </p:nvSpPr>
          <p:spPr bwMode="auto">
            <a:xfrm>
              <a:off x="3360" y="2832"/>
              <a:ext cx="288"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78" name="Rectangle 104"/>
            <p:cNvSpPr>
              <a:spLocks noChangeArrowheads="1"/>
            </p:cNvSpPr>
            <p:nvPr/>
          </p:nvSpPr>
          <p:spPr bwMode="auto">
            <a:xfrm>
              <a:off x="4416"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1</a:t>
              </a:r>
              <a:endParaRPr lang="en-US" altLang="zh-CN" sz="1600" smtClean="0">
                <a:solidFill>
                  <a:srgbClr val="000000"/>
                </a:solidFill>
                <a:latin typeface="Arial Narrow" panose="020B0606020202030204" pitchFamily="34" charset="0"/>
              </a:endParaRPr>
            </a:p>
          </p:txBody>
        </p:sp>
        <p:sp>
          <p:nvSpPr>
            <p:cNvPr id="10279" name="Rectangle 105"/>
            <p:cNvSpPr>
              <a:spLocks noChangeArrowheads="1"/>
            </p:cNvSpPr>
            <p:nvPr/>
          </p:nvSpPr>
          <p:spPr bwMode="auto">
            <a:xfrm>
              <a:off x="4416"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2</a:t>
              </a:r>
              <a:endParaRPr lang="en-US" altLang="zh-CN" sz="1600" smtClean="0">
                <a:solidFill>
                  <a:srgbClr val="000000"/>
                </a:solidFill>
                <a:latin typeface="Arial Narrow" panose="020B0606020202030204" pitchFamily="34" charset="0"/>
              </a:endParaRPr>
            </a:p>
          </p:txBody>
        </p:sp>
        <p:sp>
          <p:nvSpPr>
            <p:cNvPr id="10280" name="Rectangle 106"/>
            <p:cNvSpPr>
              <a:spLocks noChangeArrowheads="1"/>
            </p:cNvSpPr>
            <p:nvPr/>
          </p:nvSpPr>
          <p:spPr bwMode="auto">
            <a:xfrm>
              <a:off x="4416"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3</a:t>
              </a:r>
              <a:endParaRPr lang="en-US" altLang="zh-CN" sz="1600" smtClean="0">
                <a:solidFill>
                  <a:srgbClr val="000000"/>
                </a:solidFill>
                <a:latin typeface="Arial Narrow" panose="020B0606020202030204" pitchFamily="34" charset="0"/>
              </a:endParaRPr>
            </a:p>
          </p:txBody>
        </p:sp>
        <p:sp>
          <p:nvSpPr>
            <p:cNvPr id="10281" name="Rectangle 107"/>
            <p:cNvSpPr>
              <a:spLocks noChangeArrowheads="1"/>
            </p:cNvSpPr>
            <p:nvPr/>
          </p:nvSpPr>
          <p:spPr bwMode="auto">
            <a:xfrm>
              <a:off x="4416"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1600" smtClean="0">
                  <a:solidFill>
                    <a:srgbClr val="000000"/>
                  </a:solidFill>
                  <a:latin typeface="Arial Narrow" panose="020B0606020202030204" pitchFamily="34" charset="0"/>
                </a:rPr>
                <a:t>v</a:t>
              </a:r>
              <a:r>
                <a:rPr lang="en-US" altLang="zh-CN" sz="1600" baseline="-8000" smtClean="0">
                  <a:solidFill>
                    <a:srgbClr val="000000"/>
                  </a:solidFill>
                  <a:latin typeface="Arial Narrow" panose="020B0606020202030204" pitchFamily="34" charset="0"/>
                </a:rPr>
                <a:t>4</a:t>
              </a:r>
              <a:endParaRPr lang="en-US" altLang="zh-CN" sz="1600" smtClean="0">
                <a:solidFill>
                  <a:srgbClr val="000000"/>
                </a:solidFill>
                <a:latin typeface="Arial Narrow" panose="020B0606020202030204" pitchFamily="34" charset="0"/>
              </a:endParaRPr>
            </a:p>
          </p:txBody>
        </p:sp>
        <p:sp>
          <p:nvSpPr>
            <p:cNvPr id="10282" name="Rectangle 108"/>
            <p:cNvSpPr>
              <a:spLocks noChangeArrowheads="1"/>
            </p:cNvSpPr>
            <p:nvPr/>
          </p:nvSpPr>
          <p:spPr bwMode="auto">
            <a:xfrm>
              <a:off x="4704" y="2736"/>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3" name="Rectangle 109"/>
            <p:cNvSpPr>
              <a:spLocks noChangeArrowheads="1"/>
            </p:cNvSpPr>
            <p:nvPr/>
          </p:nvSpPr>
          <p:spPr bwMode="auto">
            <a:xfrm>
              <a:off x="4704" y="2928"/>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4" name="Rectangle 110"/>
            <p:cNvSpPr>
              <a:spLocks noChangeArrowheads="1"/>
            </p:cNvSpPr>
            <p:nvPr/>
          </p:nvSpPr>
          <p:spPr bwMode="auto">
            <a:xfrm>
              <a:off x="4704" y="3120"/>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5" name="Rectangle 111"/>
            <p:cNvSpPr>
              <a:spLocks noChangeArrowheads="1"/>
            </p:cNvSpPr>
            <p:nvPr/>
          </p:nvSpPr>
          <p:spPr bwMode="auto">
            <a:xfrm>
              <a:off x="4704" y="3312"/>
              <a:ext cx="288" cy="192"/>
            </a:xfrm>
            <a:prstGeom prst="rect">
              <a:avLst/>
            </a:prstGeom>
            <a:solidFill>
              <a:srgbClr val="CCECFF"/>
            </a:solidFill>
            <a:ln w="12700" cap="sq">
              <a:solidFill>
                <a:srgbClr val="FF33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86" name="Line 112"/>
            <p:cNvSpPr>
              <a:spLocks noChangeShapeType="1"/>
            </p:cNvSpPr>
            <p:nvPr/>
          </p:nvSpPr>
          <p:spPr bwMode="auto">
            <a:xfrm>
              <a:off x="4848" y="2832"/>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87" name="Line 113"/>
            <p:cNvSpPr>
              <a:spLocks noChangeShapeType="1"/>
            </p:cNvSpPr>
            <p:nvPr/>
          </p:nvSpPr>
          <p:spPr bwMode="auto">
            <a:xfrm>
              <a:off x="4848" y="3216"/>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88" name="Line 114"/>
            <p:cNvSpPr>
              <a:spLocks noChangeShapeType="1"/>
            </p:cNvSpPr>
            <p:nvPr/>
          </p:nvSpPr>
          <p:spPr bwMode="auto">
            <a:xfrm>
              <a:off x="4848" y="3408"/>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sp>
          <p:nvSpPr>
            <p:cNvPr id="10289" name="Rectangle 115"/>
            <p:cNvSpPr>
              <a:spLocks noChangeArrowheads="1"/>
            </p:cNvSpPr>
            <p:nvPr/>
          </p:nvSpPr>
          <p:spPr bwMode="auto">
            <a:xfrm>
              <a:off x="5280"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3</a:t>
              </a:r>
            </a:p>
          </p:txBody>
        </p:sp>
        <p:sp>
          <p:nvSpPr>
            <p:cNvPr id="10290" name="Rectangle 116"/>
            <p:cNvSpPr>
              <a:spLocks noChangeArrowheads="1"/>
            </p:cNvSpPr>
            <p:nvPr/>
          </p:nvSpPr>
          <p:spPr bwMode="auto">
            <a:xfrm>
              <a:off x="5520" y="2736"/>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1" name="Rectangle 117"/>
            <p:cNvSpPr>
              <a:spLocks noChangeArrowheads="1"/>
            </p:cNvSpPr>
            <p:nvPr/>
          </p:nvSpPr>
          <p:spPr bwMode="auto">
            <a:xfrm>
              <a:off x="5280"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292" name="Rectangle 118"/>
            <p:cNvSpPr>
              <a:spLocks noChangeArrowheads="1"/>
            </p:cNvSpPr>
            <p:nvPr/>
          </p:nvSpPr>
          <p:spPr bwMode="auto">
            <a:xfrm>
              <a:off x="5520" y="3120"/>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3" name="Rectangle 119"/>
            <p:cNvSpPr>
              <a:spLocks noChangeArrowheads="1"/>
            </p:cNvSpPr>
            <p:nvPr/>
          </p:nvSpPr>
          <p:spPr bwMode="auto">
            <a:xfrm>
              <a:off x="5280"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2</a:t>
              </a:r>
            </a:p>
          </p:txBody>
        </p:sp>
        <p:sp>
          <p:nvSpPr>
            <p:cNvPr id="10294" name="Rectangle 120"/>
            <p:cNvSpPr>
              <a:spLocks noChangeArrowheads="1"/>
            </p:cNvSpPr>
            <p:nvPr/>
          </p:nvSpPr>
          <p:spPr bwMode="auto">
            <a:xfrm>
              <a:off x="5520" y="3312"/>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5" name="Rectangle 121"/>
            <p:cNvSpPr>
              <a:spLocks noChangeArrowheads="1"/>
            </p:cNvSpPr>
            <p:nvPr/>
          </p:nvSpPr>
          <p:spPr bwMode="auto">
            <a:xfrm>
              <a:off x="5280" y="292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zh-CN" altLang="zh-CN" sz="1600" smtClean="0">
                  <a:solidFill>
                    <a:srgbClr val="000000"/>
                  </a:solidFill>
                  <a:latin typeface="Arial Narrow" panose="020B0606020202030204" pitchFamily="34" charset="0"/>
                </a:rPr>
                <a:t>0</a:t>
              </a:r>
            </a:p>
          </p:txBody>
        </p:sp>
        <p:sp>
          <p:nvSpPr>
            <p:cNvPr id="10296" name="Rectangle 122"/>
            <p:cNvSpPr>
              <a:spLocks noChangeArrowheads="1"/>
            </p:cNvSpPr>
            <p:nvPr/>
          </p:nvSpPr>
          <p:spPr bwMode="auto">
            <a:xfrm>
              <a:off x="5520" y="2928"/>
              <a:ext cx="240" cy="144"/>
            </a:xfrm>
            <a:prstGeom prst="rect">
              <a:avLst/>
            </a:prstGeom>
            <a:solidFill>
              <a:srgbClr val="CCECFF"/>
            </a:solidFill>
            <a:ln w="12700" cap="sq">
              <a:solidFill>
                <a:srgbClr val="00FF00"/>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endParaRPr lang="zh-CN" altLang="zh-CN" sz="1600" smtClean="0">
                <a:solidFill>
                  <a:srgbClr val="000000"/>
                </a:solidFill>
                <a:latin typeface="Arial Narrow" panose="020B0606020202030204" pitchFamily="34" charset="0"/>
              </a:endParaRPr>
            </a:p>
          </p:txBody>
        </p:sp>
        <p:sp>
          <p:nvSpPr>
            <p:cNvPr id="10297" name="Line 123"/>
            <p:cNvSpPr>
              <a:spLocks noChangeShapeType="1"/>
            </p:cNvSpPr>
            <p:nvPr/>
          </p:nvSpPr>
          <p:spPr bwMode="auto">
            <a:xfrm>
              <a:off x="4848" y="3024"/>
              <a:ext cx="432" cy="0"/>
            </a:xfrm>
            <a:prstGeom prst="line">
              <a:avLst/>
            </a:prstGeom>
            <a:noFill/>
            <a:ln w="28575" cap="sq">
              <a:solidFill>
                <a:schemeClr val="accent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kumimoji="1" lang="zh-CN" altLang="en-US" sz="2400" smtClean="0">
                <a:solidFill>
                  <a:srgbClr val="EAEAEA"/>
                </a:solidFill>
                <a:latin typeface="Times New Roman" panose="02020603050405020304" pitchFamily="18" charset="0"/>
              </a:endParaRPr>
            </a:p>
          </p:txBody>
        </p:sp>
      </p:grpSp>
    </p:spTree>
    <p:extLst>
      <p:ext uri="{BB962C8B-B14F-4D97-AF65-F5344CB8AC3E}">
        <p14:creationId xmlns:p14="http://schemas.microsoft.com/office/powerpoint/2010/main" val="3577580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我要找我爸爸</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268760"/>
            <a:ext cx="8229600" cy="1108720"/>
          </a:xfrm>
        </p:spPr>
        <p:txBody>
          <a:bodyPr/>
          <a:lstStyle/>
          <a:p>
            <a:r>
              <a:rPr lang="zh-CN" altLang="en-US" sz="2000" dirty="0" smtClean="0">
                <a:latin typeface="微软雅黑" panose="020B0503020204020204" pitchFamily="34" charset="-122"/>
                <a:ea typeface="微软雅黑" panose="020B0503020204020204" pitchFamily="34" charset="-122"/>
              </a:rPr>
              <a:t>设想有一群傻帽，他们记忆力都很差，只能记住自己的爸爸是谁，不过这里面还有一些大傻帽连爸爸都忘了。当那首儿歌</a:t>
            </a:r>
            <a:r>
              <a:rPr lang="zh-CN" altLang="en-US" sz="2000" dirty="0" smtClean="0">
                <a:latin typeface="微软雅黑" panose="020B0503020204020204" pitchFamily="34" charset="-122"/>
                <a:ea typeface="微软雅黑" panose="020B0503020204020204" pitchFamily="34" charset="-122"/>
                <a:hlinkClick r:id="rId2"/>
              </a:rPr>
              <a:t>“我要我要找我爸爸</a:t>
            </a:r>
            <a:r>
              <a:rPr lang="en-US" altLang="zh-CN" sz="2000" dirty="0" smtClean="0">
                <a:latin typeface="微软雅黑" panose="020B0503020204020204" pitchFamily="34" charset="-122"/>
                <a:ea typeface="微软雅黑" panose="020B0503020204020204" pitchFamily="34" charset="-122"/>
                <a:hlinkClick r:id="rId2"/>
              </a:rPr>
              <a:t>……”</a:t>
            </a:r>
            <a:r>
              <a:rPr lang="zh-CN" altLang="en-US" sz="2000" dirty="0" smtClean="0">
                <a:latin typeface="微软雅黑" panose="020B0503020204020204" pitchFamily="34" charset="-122"/>
                <a:ea typeface="微软雅黑" panose="020B0503020204020204" pitchFamily="34" charset="-122"/>
              </a:rPr>
              <a:t>响起时，他们就都去找自己的爸爸了。</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492896"/>
            <a:ext cx="3219450" cy="1905000"/>
          </a:xfrm>
          <a:prstGeom prst="rect">
            <a:avLst/>
          </a:prstGeom>
        </p:spPr>
      </p:pic>
      <p:sp>
        <p:nvSpPr>
          <p:cNvPr id="8" name="内容占位符 2"/>
          <p:cNvSpPr txBox="1">
            <a:spLocks/>
          </p:cNvSpPr>
          <p:nvPr/>
        </p:nvSpPr>
        <p:spPr bwMode="auto">
          <a:xfrm>
            <a:off x="446856" y="4651920"/>
            <a:ext cx="8229600" cy="194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latin typeface="微软雅黑" panose="020B0503020204020204" pitchFamily="34" charset="-122"/>
                <a:ea typeface="微软雅黑" panose="020B0503020204020204" pitchFamily="34" charset="-122"/>
              </a:rPr>
              <a:t>这时神奇的事情发生了，傻帽们以大傻冒为基准划分成了很多个集合，果然是一群傻帽啊，哈哈。</a:t>
            </a:r>
          </a:p>
          <a:p>
            <a:r>
              <a:rPr lang="zh-CN" altLang="en-US" sz="2000" dirty="0" smtClean="0">
                <a:latin typeface="微软雅黑" panose="020B0503020204020204" pitchFamily="34" charset="-122"/>
                <a:ea typeface="微软雅黑" panose="020B0503020204020204" pitchFamily="34" charset="-122"/>
              </a:rPr>
              <a:t>傻帽虽然傻得很，不过这么一帮傻帽却可以实现一个著名的数据结构</a:t>
            </a:r>
            <a:r>
              <a:rPr lang="en-US" altLang="zh-CN" sz="2000"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并查集</a:t>
            </a:r>
            <a:r>
              <a:rPr lang="zh-CN" altLang="en-US" sz="2000" dirty="0" smtClean="0">
                <a:latin typeface="微软雅黑" panose="020B0503020204020204" pitchFamily="34" charset="-122"/>
                <a:ea typeface="微软雅黑" panose="020B0503020204020204" pitchFamily="34" charset="-122"/>
              </a:rPr>
              <a:t>。从图里面可以看到并查集最基础的功能，就是集合划分，这也是她名字的由来吧。我们用</a:t>
            </a:r>
            <a:r>
              <a:rPr lang="en-US" altLang="zh-CN" sz="2000" dirty="0" smtClean="0">
                <a:latin typeface="微软雅黑" panose="020B0503020204020204" pitchFamily="34" charset="-122"/>
                <a:ea typeface="微软雅黑" panose="020B0503020204020204" pitchFamily="34" charset="-122"/>
              </a:rPr>
              <a:t>set</a:t>
            </a:r>
            <a:r>
              <a:rPr lang="zh-CN" altLang="en-US" sz="2000" dirty="0" smtClean="0">
                <a:latin typeface="微软雅黑" panose="020B0503020204020204" pitchFamily="34" charset="-122"/>
                <a:ea typeface="微软雅黑" panose="020B0503020204020204" pitchFamily="34" charset="-122"/>
              </a:rPr>
              <a:t>数组来代表这些傻帽，</a:t>
            </a:r>
            <a:r>
              <a:rPr lang="en-US" altLang="zh-CN" sz="2000" dirty="0" smtClean="0">
                <a:latin typeface="微软雅黑" panose="020B0503020204020204" pitchFamily="34" charset="-122"/>
                <a:ea typeface="微软雅黑" panose="020B0503020204020204" pitchFamily="34" charset="-122"/>
              </a:rPr>
              <a:t>set[</a:t>
            </a:r>
            <a:r>
              <a:rPr lang="en-US" altLang="zh-CN" sz="2000" dirty="0" err="1" smtClean="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记傻帽</a:t>
            </a:r>
            <a:r>
              <a:rPr lang="en-US" altLang="zh-CN" sz="2000" dirty="0" err="1" smtClean="0">
                <a:latin typeface="微软雅黑" panose="020B0503020204020204" pitchFamily="34" charset="-122"/>
                <a:ea typeface="微软雅黑" panose="020B0503020204020204" pitchFamily="34" charset="-122"/>
              </a:rPr>
              <a:t>i</a:t>
            </a:r>
            <a:r>
              <a:rPr lang="zh-CN" altLang="en-US" sz="2000" dirty="0" smtClean="0">
                <a:latin typeface="微软雅黑" panose="020B0503020204020204" pitchFamily="34" charset="-122"/>
                <a:ea typeface="微软雅黑" panose="020B0503020204020204" pitchFamily="34" charset="-122"/>
              </a:rPr>
              <a:t>的爸爸的</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，大傻冒的爸爸就记作</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1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648" y="620688"/>
            <a:ext cx="6174432" cy="5262979"/>
          </a:xfrm>
          <a:prstGeom prst="rect">
            <a:avLst/>
          </a:prstGeom>
        </p:spPr>
        <p:txBody>
          <a:bodyPr wrap="square">
            <a:spAutoFit/>
          </a:bodyPr>
          <a:lstStyle/>
          <a:p>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if</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40"/>
                </a:solidFill>
                <a:effectLst/>
                <a:latin typeface="Courier New" panose="02070309020205020404" pitchFamily="49" charset="0"/>
                <a:cs typeface="Courier New" panose="02070309020205020404" pitchFamily="49" charset="0"/>
              </a:rPr>
              <a:t>-</a:t>
            </a:r>
            <a:r>
              <a:rPr lang="en-US" altLang="zh-CN" sz="2400" b="1" dirty="0" smtClean="0">
                <a:solidFill>
                  <a:srgbClr val="0000DD"/>
                </a:solidFill>
                <a:effectLst/>
                <a:latin typeface="Courier New" panose="02070309020205020404" pitchFamily="49" charset="0"/>
                <a:cs typeface="Courier New" panose="02070309020205020404" pitchFamily="49" charset="0"/>
              </a:rPr>
              <a:t>1</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return</a:t>
            </a:r>
            <a:r>
              <a:rPr lang="en-US" altLang="zh-CN" sz="2400" b="1" dirty="0" smtClean="0">
                <a:latin typeface="Courier New" panose="02070309020205020404" pitchFamily="49" charset="0"/>
                <a:cs typeface="Courier New" panose="02070309020205020404" pitchFamily="49" charset="0"/>
              </a:rPr>
              <a:t> x</a:t>
            </a:r>
            <a:r>
              <a:rPr lang="en-US" altLang="zh-CN" sz="2400" b="1" dirty="0" smtClean="0">
                <a:solidFill>
                  <a:srgbClr val="008080"/>
                </a:solidFill>
                <a:effectLst/>
                <a:latin typeface="Courier New" panose="02070309020205020404" pitchFamily="49" charset="0"/>
                <a:cs typeface="Courier New" panose="02070309020205020404" pitchFamily="49" charset="0"/>
              </a:rPr>
              <a:t>;</a:t>
            </a:r>
          </a:p>
          <a:p>
            <a:r>
              <a:rPr lang="en-US" altLang="zh-CN" sz="2400" b="1" dirty="0">
                <a:solidFill>
                  <a:srgbClr val="008080"/>
                </a:solidFill>
                <a:latin typeface="Courier New" panose="02070309020205020404" pitchFamily="49" charset="0"/>
                <a:cs typeface="Courier New" panose="02070309020205020404" pitchFamily="49" charset="0"/>
              </a:rPr>
              <a:t> </a:t>
            </a:r>
            <a:r>
              <a:rPr lang="en-US" altLang="zh-CN" sz="2400" b="1" dirty="0" smtClean="0">
                <a:solidFill>
                  <a:srgbClr val="008080"/>
                </a:solidFill>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return</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p>
          <a:p>
            <a:endParaRPr lang="en-US" altLang="zh-CN" sz="2400" b="1" dirty="0" smtClean="0">
              <a:solidFill>
                <a:srgbClr val="0000FF"/>
              </a:solidFill>
              <a:effectLst/>
              <a:latin typeface="Courier New" panose="02070309020205020404" pitchFamily="49" charset="0"/>
              <a:cs typeface="Courier New" panose="02070309020205020404" pitchFamily="49" charset="0"/>
            </a:endParaRPr>
          </a:p>
          <a:p>
            <a:r>
              <a:rPr lang="en-US" altLang="zh-CN" sz="2400" b="1" dirty="0" smtClean="0">
                <a:solidFill>
                  <a:srgbClr val="0000FF"/>
                </a:solidFill>
                <a:effectLst/>
                <a:latin typeface="Courier New" panose="02070309020205020404" pitchFamily="49" charset="0"/>
                <a:cs typeface="Courier New" panose="02070309020205020404" pitchFamily="49" charset="0"/>
              </a:rPr>
              <a:t>void</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unionSet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x,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y</a:t>
            </a:r>
            <a:r>
              <a:rPr lang="en-US" altLang="zh-CN" sz="2400" b="1" dirty="0" smtClean="0">
                <a:solidFill>
                  <a:srgbClr val="008000"/>
                </a:solidFill>
                <a:effectLst/>
                <a:latin typeface="Courier New" panose="02070309020205020404" pitchFamily="49" charset="0"/>
                <a:cs typeface="Courier New" panose="02070309020205020404" pitchFamily="49" charset="0"/>
              </a:rPr>
              <a:t>)</a:t>
            </a:r>
          </a:p>
          <a:p>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a:t>
            </a:r>
            <a:r>
              <a:rPr lang="en-US" altLang="zh-CN" sz="2400" b="1" dirty="0" err="1" smtClean="0">
                <a:solidFill>
                  <a:srgbClr val="0000FF"/>
                </a:solidFill>
                <a:effectLst/>
                <a:latin typeface="Courier New" panose="02070309020205020404" pitchFamily="49" charset="0"/>
                <a:cs typeface="Courier New" panose="02070309020205020404" pitchFamily="49" charset="0"/>
              </a:rPr>
              <a:t>int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findSet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y</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solidFill>
                  <a:srgbClr val="0000FF"/>
                </a:solidFill>
                <a:effectLst/>
                <a:latin typeface="Courier New" panose="02070309020205020404" pitchFamily="49" charset="0"/>
                <a:cs typeface="Courier New" panose="02070309020205020404" pitchFamily="49" charset="0"/>
              </a:rPr>
              <a:t> </a:t>
            </a:r>
            <a:r>
              <a:rPr lang="en-US" altLang="zh-CN" sz="2400" b="1" dirty="0" smtClean="0">
                <a:solidFill>
                  <a:srgbClr val="0000FF"/>
                </a:solidFill>
                <a:effectLst/>
                <a:latin typeface="Courier New" panose="02070309020205020404" pitchFamily="49" charset="0"/>
                <a:cs typeface="Courier New" panose="02070309020205020404" pitchFamily="49" charset="0"/>
              </a:rPr>
              <a:t>     if</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40"/>
                </a:solidFill>
                <a:effectLst/>
                <a:latin typeface="Courier New" panose="02070309020205020404" pitchFamily="49" charset="0"/>
                <a:cs typeface="Courier New" panose="02070309020205020404" pitchFamily="49" charset="0"/>
              </a:rPr>
              <a:t>!</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solidFill>
                  <a:srgbClr val="008000"/>
                </a:solidFill>
                <a:effectLst/>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p>
          <a:p>
            <a:r>
              <a:rPr lang="en-US" altLang="zh-CN" sz="2400" b="1" dirty="0">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set</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err="1" smtClean="0">
                <a:latin typeface="Courier New" panose="02070309020205020404" pitchFamily="49" charset="0"/>
                <a:cs typeface="Courier New" panose="02070309020205020404" pitchFamily="49" charset="0"/>
              </a:rPr>
              <a:t>fx</a:t>
            </a:r>
            <a:r>
              <a:rPr lang="en-US" altLang="zh-CN" sz="2400" b="1" dirty="0" smtClean="0">
                <a:solidFill>
                  <a:srgbClr val="00800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r>
              <a:rPr lang="en-US" altLang="zh-CN" sz="2400" b="1" dirty="0" err="1" smtClean="0">
                <a:latin typeface="Courier New" panose="02070309020205020404" pitchFamily="49" charset="0"/>
                <a:cs typeface="Courier New" panose="02070309020205020404" pitchFamily="49" charset="0"/>
              </a:rPr>
              <a:t>fy</a:t>
            </a:r>
            <a:r>
              <a:rPr lang="en-US" altLang="zh-CN" sz="2400" b="1" dirty="0" smtClean="0">
                <a:solidFill>
                  <a:srgbClr val="008080"/>
                </a:solidFill>
                <a:effectLst/>
                <a:latin typeface="Courier New" panose="02070309020205020404" pitchFamily="49" charset="0"/>
                <a:cs typeface="Courier New" panose="02070309020205020404" pitchFamily="49" charset="0"/>
              </a:rPr>
              <a:t>;</a:t>
            </a:r>
            <a:r>
              <a:rPr lang="en-US" altLang="zh-CN" sz="2400" b="1" dirty="0" smtClean="0">
                <a:latin typeface="Courier New" panose="02070309020205020404" pitchFamily="49" charset="0"/>
                <a:cs typeface="Courier New" panose="02070309020205020404" pitchFamily="49" charset="0"/>
              </a:rPr>
              <a:t> </a:t>
            </a:r>
          </a:p>
          <a:p>
            <a:r>
              <a:rPr lang="en-US" altLang="zh-CN" sz="2400" b="1" dirty="0" smtClean="0">
                <a:solidFill>
                  <a:srgbClr val="008000"/>
                </a:solidFill>
                <a:effectLst/>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53530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428625" y="1214438"/>
            <a:ext cx="8001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pPr>
            <a:r>
              <a:rPr lang="zh-CN" altLang="en-US" sz="2800">
                <a:latin typeface="Courier New" panose="02070309020205020404" pitchFamily="49" charset="0"/>
                <a:ea typeface="微软雅黑" panose="020B0503020204020204" pitchFamily="34" charset="-122"/>
                <a:cs typeface="Times New Roman" panose="02020603050405020304" pitchFamily="18" charset="0"/>
              </a:rPr>
              <a:t>引例</a:t>
            </a:r>
            <a:endParaRPr lang="en-US" altLang="zh-CN" sz="2800">
              <a:latin typeface="Courier New" panose="02070309020205020404" pitchFamily="49" charset="0"/>
              <a:ea typeface="微软雅黑" panose="020B0503020204020204" pitchFamily="34" charset="-122"/>
              <a:cs typeface="Times New Roman" panose="02020603050405020304" pitchFamily="18" charset="0"/>
            </a:endParaRPr>
          </a:p>
          <a:p>
            <a:pPr lvl="1" eaLnBrk="1" hangingPunct="1">
              <a:lnSpc>
                <a:spcPct val="150000"/>
              </a:lnSpc>
              <a:buFont typeface="Wingdings" panose="05000000000000000000" pitchFamily="2" charset="2"/>
              <a:buChar char="l"/>
            </a:pPr>
            <a:endParaRPr lang="en-US" altLang="zh-CN" sz="2800">
              <a:latin typeface="Courier New" panose="02070309020205020404" pitchFamily="49" charset="0"/>
              <a:ea typeface="微软雅黑" panose="020B0503020204020204" pitchFamily="34" charset="-122"/>
              <a:cs typeface="Times New Roman" panose="02020603050405020304" pitchFamily="18" charset="0"/>
            </a:endParaRPr>
          </a:p>
          <a:p>
            <a:pPr lvl="1" eaLnBrk="1" hangingPunct="1">
              <a:lnSpc>
                <a:spcPct val="150000"/>
              </a:lnSpc>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两种操作：</a:t>
            </a:r>
          </a:p>
          <a:p>
            <a:pPr lvl="2" eaLnBrk="1" hangingPunct="1">
              <a:lnSpc>
                <a:spcPct val="150000"/>
              </a:lnSpc>
              <a:spcBef>
                <a:spcPct val="20000"/>
              </a:spcBef>
              <a:buFont typeface="Arial" panose="020B0604020202020204" pitchFamily="34" charset="0"/>
              <a:buChar char="•"/>
            </a:pP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合</a:t>
            </a: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并</a:t>
            </a: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(Union)</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两个集合</a:t>
            </a:r>
          </a:p>
          <a:p>
            <a:pPr lvl="2" eaLnBrk="1" hangingPunct="1">
              <a:lnSpc>
                <a:spcPct val="150000"/>
              </a:lnSpc>
              <a:spcBef>
                <a:spcPct val="20000"/>
              </a:spcBef>
              <a:buFont typeface="Arial" panose="020B0604020202020204" pitchFamily="34" charset="0"/>
              <a:buChar char="•"/>
            </a:pPr>
            <a:r>
              <a:rPr lang="zh-CN" altLang="en-US" sz="24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查</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找</a:t>
            </a: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(Find)</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某元素属于哪个集合</a:t>
            </a: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pPr>
            <a:r>
              <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所以叫做并查集。</a:t>
            </a: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集合如何表示？</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50000"/>
              </a:lnSpc>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6388"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428625" y="1214438"/>
            <a:ext cx="8001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每个集合用一棵“有根树”表示</a:t>
            </a:r>
          </a:p>
          <a:p>
            <a:pPr lvl="2" eaLnBrk="1" hangingPunct="1">
              <a:spcBef>
                <a:spcPct val="20000"/>
              </a:spcBef>
              <a:buFont typeface="Arial" panose="020B0604020202020204" pitchFamily="34" charset="0"/>
              <a:buChar char="•"/>
            </a:pPr>
            <a:r>
              <a:rPr lang="zh-CN" altLang="en-US" sz="2400">
                <a:solidFill>
                  <a:schemeClr val="accent1"/>
                </a:solidFill>
                <a:latin typeface="微软雅黑" panose="020B0503020204020204" pitchFamily="34" charset="-122"/>
                <a:ea typeface="微软雅黑" panose="020B0503020204020204" pitchFamily="34" charset="-122"/>
              </a:rPr>
              <a:t>定义数组 </a:t>
            </a:r>
            <a:r>
              <a:rPr lang="en-US" altLang="zh-CN" sz="2400">
                <a:solidFill>
                  <a:schemeClr val="accent1"/>
                </a:solidFill>
                <a:latin typeface="微软雅黑" panose="020B0503020204020204" pitchFamily="34" charset="-122"/>
                <a:ea typeface="微软雅黑" panose="020B0503020204020204" pitchFamily="34" charset="-122"/>
              </a:rPr>
              <a:t>set[1…n]</a:t>
            </a:r>
          </a:p>
          <a:p>
            <a:pPr lvl="2" eaLnBrk="1" hangingPunct="1">
              <a:spcBef>
                <a:spcPct val="20000"/>
              </a:spcBef>
              <a:buFont typeface="Arial" panose="020B0604020202020204" pitchFamily="34" charset="0"/>
              <a:buChar char="•"/>
            </a:pPr>
            <a:r>
              <a:rPr lang="en-US" altLang="zh-CN" sz="2400">
                <a:solidFill>
                  <a:schemeClr val="accent1"/>
                </a:solidFill>
                <a:latin typeface="微软雅黑" panose="020B0503020204020204" pitchFamily="34" charset="-122"/>
                <a:ea typeface="微软雅黑" panose="020B0503020204020204" pitchFamily="34" charset="-122"/>
              </a:rPr>
              <a:t>set[i] = i</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 </a:t>
            </a:r>
            <a:r>
              <a:rPr lang="zh-CN" altLang="en-US" sz="2400">
                <a:solidFill>
                  <a:schemeClr val="accent1"/>
                </a:solidFill>
                <a:latin typeface="微软雅黑" panose="020B0503020204020204" pitchFamily="34" charset="-122"/>
                <a:ea typeface="微软雅黑" panose="020B0503020204020204" pitchFamily="34" charset="-122"/>
              </a:rPr>
              <a:t>则</a:t>
            </a:r>
            <a:r>
              <a:rPr lang="en-US" altLang="zh-CN" sz="2400">
                <a:solidFill>
                  <a:schemeClr val="accent1"/>
                </a:solidFill>
                <a:latin typeface="微软雅黑" panose="020B0503020204020204" pitchFamily="34" charset="-122"/>
                <a:ea typeface="微软雅黑" panose="020B0503020204020204" pitchFamily="34" charset="-122"/>
              </a:rPr>
              <a:t>i</a:t>
            </a:r>
            <a:r>
              <a:rPr lang="zh-CN" altLang="en-US" sz="2400">
                <a:solidFill>
                  <a:schemeClr val="accent1"/>
                </a:solidFill>
                <a:latin typeface="微软雅黑" panose="020B0503020204020204" pitchFamily="34" charset="-122"/>
                <a:ea typeface="微软雅黑" panose="020B0503020204020204" pitchFamily="34" charset="-122"/>
              </a:rPr>
              <a:t>表示本集合，且是集合对应树的根</a:t>
            </a:r>
          </a:p>
          <a:p>
            <a:pPr lvl="2" eaLnBrk="1" hangingPunct="1">
              <a:spcBef>
                <a:spcPct val="20000"/>
              </a:spcBef>
              <a:buFont typeface="Arial" panose="020B0604020202020204" pitchFamily="34" charset="0"/>
              <a:buChar char="•"/>
            </a:pPr>
            <a:r>
              <a:rPr lang="en-US" altLang="zh-CN" sz="2400">
                <a:solidFill>
                  <a:schemeClr val="accent1"/>
                </a:solidFill>
                <a:latin typeface="微软雅黑" panose="020B0503020204020204" pitchFamily="34" charset="-122"/>
                <a:ea typeface="微软雅黑" panose="020B0503020204020204" pitchFamily="34" charset="-122"/>
              </a:rPr>
              <a:t>set[i] = j</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j&lt;&gt;i</a:t>
            </a:r>
            <a:r>
              <a:rPr lang="zh-CN" altLang="en-US" sz="2400">
                <a:solidFill>
                  <a:schemeClr val="accent1"/>
                </a:solidFill>
                <a:latin typeface="微软雅黑" panose="020B0503020204020204" pitchFamily="34" charset="-122"/>
                <a:ea typeface="微软雅黑" panose="020B0503020204020204" pitchFamily="34" charset="-122"/>
              </a:rPr>
              <a:t>，</a:t>
            </a:r>
            <a:r>
              <a:rPr lang="en-US" altLang="zh-CN" sz="2400">
                <a:solidFill>
                  <a:schemeClr val="accent1"/>
                </a:solidFill>
                <a:latin typeface="微软雅黑" panose="020B0503020204020204" pitchFamily="34" charset="-122"/>
                <a:ea typeface="微软雅黑" panose="020B0503020204020204" pitchFamily="34" charset="-122"/>
              </a:rPr>
              <a:t> </a:t>
            </a:r>
            <a:r>
              <a:rPr lang="zh-CN" altLang="en-US" sz="2400">
                <a:solidFill>
                  <a:schemeClr val="accent1"/>
                </a:solidFill>
                <a:latin typeface="微软雅黑" panose="020B0503020204020204" pitchFamily="34" charset="-122"/>
                <a:ea typeface="微软雅黑" panose="020B0503020204020204" pitchFamily="34" charset="-122"/>
              </a:rPr>
              <a:t>则 </a:t>
            </a:r>
            <a:r>
              <a:rPr lang="en-US" altLang="zh-CN" sz="2400">
                <a:solidFill>
                  <a:schemeClr val="accent1"/>
                </a:solidFill>
                <a:latin typeface="微软雅黑" panose="020B0503020204020204" pitchFamily="34" charset="-122"/>
                <a:ea typeface="微软雅黑" panose="020B0503020204020204" pitchFamily="34" charset="-122"/>
              </a:rPr>
              <a:t>j </a:t>
            </a:r>
            <a:r>
              <a:rPr lang="zh-CN" altLang="en-US" sz="2400">
                <a:solidFill>
                  <a:schemeClr val="accent1"/>
                </a:solidFill>
                <a:latin typeface="微软雅黑" panose="020B0503020204020204" pitchFamily="34" charset="-122"/>
                <a:ea typeface="微软雅黑" panose="020B0503020204020204" pitchFamily="34" charset="-122"/>
              </a:rPr>
              <a:t>是 </a:t>
            </a:r>
            <a:r>
              <a:rPr lang="en-US" altLang="zh-CN" sz="2400">
                <a:solidFill>
                  <a:schemeClr val="accent1"/>
                </a:solidFill>
                <a:latin typeface="微软雅黑" panose="020B0503020204020204" pitchFamily="34" charset="-122"/>
                <a:ea typeface="微软雅黑" panose="020B0503020204020204" pitchFamily="34" charset="-122"/>
              </a:rPr>
              <a:t>i </a:t>
            </a:r>
            <a:r>
              <a:rPr lang="zh-CN" altLang="en-US" sz="2400">
                <a:solidFill>
                  <a:schemeClr val="accent1"/>
                </a:solidFill>
                <a:latin typeface="微软雅黑" panose="020B0503020204020204" pitchFamily="34" charset="-122"/>
                <a:ea typeface="微软雅黑" panose="020B0503020204020204" pitchFamily="34" charset="-122"/>
              </a:rPr>
              <a:t>的父节点</a:t>
            </a:r>
            <a:r>
              <a:rPr lang="en-US" altLang="zh-CN" sz="2400">
                <a:solidFill>
                  <a:schemeClr val="accent1"/>
                </a:solidFill>
                <a:latin typeface="微软雅黑" panose="020B0503020204020204" pitchFamily="34" charset="-122"/>
                <a:ea typeface="微软雅黑" panose="020B0503020204020204" pitchFamily="34" charset="-122"/>
              </a:rPr>
              <a:t>.</a:t>
            </a:r>
          </a:p>
          <a:p>
            <a:pPr lvl="2" eaLnBrk="1" hangingPunct="1">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endParaRPr>
          </a:p>
          <a:p>
            <a:pPr lvl="1" eaLnBrk="1" hangingPunct="1">
              <a:spcBef>
                <a:spcPct val="20000"/>
              </a:spcBef>
            </a:pPr>
            <a:endParaRPr lang="en-US" altLang="zh-CN" sz="2400">
              <a:solidFill>
                <a:schemeClr val="accent1"/>
              </a:solidFill>
              <a:latin typeface="微软雅黑" panose="020B0503020204020204" pitchFamily="34" charset="-122"/>
              <a:ea typeface="微软雅黑" panose="020B0503020204020204" pitchFamily="34" charset="-122"/>
            </a:endParaRPr>
          </a:p>
        </p:txBody>
      </p:sp>
      <p:sp>
        <p:nvSpPr>
          <p:cNvPr id="17411"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7412"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50"/>
          <p:cNvGraphicFramePr>
            <a:graphicFrameLocks noGrp="1"/>
          </p:cNvGraphicFramePr>
          <p:nvPr/>
        </p:nvGraphicFramePr>
        <p:xfrm>
          <a:off x="1692275" y="3500438"/>
          <a:ext cx="6000750" cy="1143000"/>
        </p:xfrm>
        <a:graphic>
          <a:graphicData uri="http://schemas.openxmlformats.org/drawingml/2006/table">
            <a:tbl>
              <a:tblPr/>
              <a:tblGrid>
                <a:gridCol w="652463">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95313">
                  <a:extLst>
                    <a:ext uri="{9D8B030D-6E8A-4147-A177-3AD203B41FA5}">
                      <a16:colId xmlns:a16="http://schemas.microsoft.com/office/drawing/2014/main" val="20002"/>
                    </a:ext>
                  </a:extLst>
                </a:gridCol>
                <a:gridCol w="604837">
                  <a:extLst>
                    <a:ext uri="{9D8B030D-6E8A-4147-A177-3AD203B41FA5}">
                      <a16:colId xmlns:a16="http://schemas.microsoft.com/office/drawing/2014/main" val="20003"/>
                    </a:ext>
                  </a:extLst>
                </a:gridCol>
                <a:gridCol w="601663">
                  <a:extLst>
                    <a:ext uri="{9D8B030D-6E8A-4147-A177-3AD203B41FA5}">
                      <a16:colId xmlns:a16="http://schemas.microsoft.com/office/drawing/2014/main" val="20004"/>
                    </a:ext>
                  </a:extLst>
                </a:gridCol>
                <a:gridCol w="598487">
                  <a:extLst>
                    <a:ext uri="{9D8B030D-6E8A-4147-A177-3AD203B41FA5}">
                      <a16:colId xmlns:a16="http://schemas.microsoft.com/office/drawing/2014/main" val="20005"/>
                    </a:ext>
                  </a:extLst>
                </a:gridCol>
                <a:gridCol w="600075">
                  <a:extLst>
                    <a:ext uri="{9D8B030D-6E8A-4147-A177-3AD203B41FA5}">
                      <a16:colId xmlns:a16="http://schemas.microsoft.com/office/drawing/2014/main" val="20006"/>
                    </a:ext>
                  </a:extLst>
                </a:gridCol>
                <a:gridCol w="600075">
                  <a:extLst>
                    <a:ext uri="{9D8B030D-6E8A-4147-A177-3AD203B41FA5}">
                      <a16:colId xmlns:a16="http://schemas.microsoft.com/office/drawing/2014/main" val="20007"/>
                    </a:ext>
                  </a:extLst>
                </a:gridCol>
                <a:gridCol w="600075">
                  <a:extLst>
                    <a:ext uri="{9D8B030D-6E8A-4147-A177-3AD203B41FA5}">
                      <a16:colId xmlns:a16="http://schemas.microsoft.com/office/drawing/2014/main" val="20008"/>
                    </a:ext>
                  </a:extLst>
                </a:gridCol>
                <a:gridCol w="600075">
                  <a:extLst>
                    <a:ext uri="{9D8B030D-6E8A-4147-A177-3AD203B41FA5}">
                      <a16:colId xmlns:a16="http://schemas.microsoft.com/office/drawing/2014/main" val="20009"/>
                    </a:ext>
                  </a:extLst>
                </a:gridCol>
              </a:tblGrid>
              <a:tr h="5302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7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7448" name="Group 42"/>
          <p:cNvGrpSpPr>
            <a:grpSpLocks/>
          </p:cNvGrpSpPr>
          <p:nvPr/>
        </p:nvGrpSpPr>
        <p:grpSpPr bwMode="auto">
          <a:xfrm>
            <a:off x="755650" y="3573463"/>
            <a:ext cx="995363" cy="935037"/>
            <a:chOff x="864" y="2736"/>
            <a:chExt cx="528" cy="582"/>
          </a:xfrm>
        </p:grpSpPr>
        <p:sp>
          <p:nvSpPr>
            <p:cNvPr id="17470" name="Text Box 40"/>
            <p:cNvSpPr txBox="1">
              <a:spLocks noChangeArrowheads="1"/>
            </p:cNvSpPr>
            <p:nvPr/>
          </p:nvSpPr>
          <p:spPr bwMode="auto">
            <a:xfrm>
              <a:off x="1104" y="2736"/>
              <a:ext cx="16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Calibri" panose="020F0502020204030204" pitchFamily="34" charset="0"/>
                </a:rPr>
                <a:t>i</a:t>
              </a:r>
            </a:p>
          </p:txBody>
        </p:sp>
        <p:sp>
          <p:nvSpPr>
            <p:cNvPr id="17471" name="Text Box 41"/>
            <p:cNvSpPr txBox="1">
              <a:spLocks noChangeArrowheads="1"/>
            </p:cNvSpPr>
            <p:nvPr/>
          </p:nvSpPr>
          <p:spPr bwMode="auto">
            <a:xfrm>
              <a:off x="864" y="3071"/>
              <a:ext cx="52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Calibri" panose="020F0502020204030204" pitchFamily="34" charset="0"/>
                </a:rPr>
                <a:t>Set(i)</a:t>
              </a:r>
            </a:p>
          </p:txBody>
        </p:sp>
      </p:grpSp>
      <p:grpSp>
        <p:nvGrpSpPr>
          <p:cNvPr id="17449" name="Group 52"/>
          <p:cNvGrpSpPr>
            <a:grpSpLocks/>
          </p:cNvGrpSpPr>
          <p:nvPr/>
        </p:nvGrpSpPr>
        <p:grpSpPr bwMode="auto">
          <a:xfrm>
            <a:off x="1428750" y="4643438"/>
            <a:ext cx="6034088" cy="1343025"/>
            <a:chOff x="1488" y="2106"/>
            <a:chExt cx="3168" cy="1110"/>
          </a:xfrm>
        </p:grpSpPr>
        <p:grpSp>
          <p:nvGrpSpPr>
            <p:cNvPr id="17450" name="Group 53"/>
            <p:cNvGrpSpPr>
              <a:grpSpLocks/>
            </p:cNvGrpSpPr>
            <p:nvPr/>
          </p:nvGrpSpPr>
          <p:grpSpPr bwMode="auto">
            <a:xfrm>
              <a:off x="1488" y="2304"/>
              <a:ext cx="618" cy="882"/>
              <a:chOff x="1128" y="2274"/>
              <a:chExt cx="618" cy="882"/>
            </a:xfrm>
          </p:grpSpPr>
          <p:sp>
            <p:nvSpPr>
              <p:cNvPr id="17467" name="Oval 54"/>
              <p:cNvSpPr>
                <a:spLocks noChangeArrowheads="1"/>
              </p:cNvSpPr>
              <p:nvPr/>
            </p:nvSpPr>
            <p:spPr bwMode="auto">
              <a:xfrm>
                <a:off x="1458" y="2274"/>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17468" name="Oval 55"/>
              <p:cNvSpPr>
                <a:spLocks noChangeArrowheads="1"/>
              </p:cNvSpPr>
              <p:nvPr/>
            </p:nvSpPr>
            <p:spPr bwMode="auto">
              <a:xfrm>
                <a:off x="1128" y="286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5</a:t>
                </a:r>
              </a:p>
            </p:txBody>
          </p:sp>
          <p:sp>
            <p:nvSpPr>
              <p:cNvPr id="17469" name="Line 56"/>
              <p:cNvSpPr>
                <a:spLocks noChangeShapeType="1"/>
              </p:cNvSpPr>
              <p:nvPr/>
            </p:nvSpPr>
            <p:spPr bwMode="auto">
              <a:xfrm flipV="1">
                <a:off x="1344" y="2544"/>
                <a:ext cx="19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51" name="Group 57"/>
            <p:cNvGrpSpPr>
              <a:grpSpLocks/>
            </p:cNvGrpSpPr>
            <p:nvPr/>
          </p:nvGrpSpPr>
          <p:grpSpPr bwMode="auto">
            <a:xfrm>
              <a:off x="2370" y="2106"/>
              <a:ext cx="804" cy="1110"/>
              <a:chOff x="2370" y="2106"/>
              <a:chExt cx="804" cy="1110"/>
            </a:xfrm>
          </p:grpSpPr>
          <p:sp>
            <p:nvSpPr>
              <p:cNvPr id="17460" name="Oval 58"/>
              <p:cNvSpPr>
                <a:spLocks noChangeArrowheads="1"/>
              </p:cNvSpPr>
              <p:nvPr/>
            </p:nvSpPr>
            <p:spPr bwMode="auto">
              <a:xfrm>
                <a:off x="2586" y="2106"/>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a:t>
                </a:r>
              </a:p>
            </p:txBody>
          </p:sp>
          <p:sp>
            <p:nvSpPr>
              <p:cNvPr id="17461" name="Oval 59"/>
              <p:cNvSpPr>
                <a:spLocks noChangeArrowheads="1"/>
              </p:cNvSpPr>
              <p:nvPr/>
            </p:nvSpPr>
            <p:spPr bwMode="auto">
              <a:xfrm>
                <a:off x="2592" y="2532"/>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17462" name="Oval 60"/>
              <p:cNvSpPr>
                <a:spLocks noChangeArrowheads="1"/>
              </p:cNvSpPr>
              <p:nvPr/>
            </p:nvSpPr>
            <p:spPr bwMode="auto">
              <a:xfrm>
                <a:off x="2370" y="292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7</a:t>
                </a:r>
              </a:p>
            </p:txBody>
          </p:sp>
          <p:sp>
            <p:nvSpPr>
              <p:cNvPr id="17463" name="Oval 61"/>
              <p:cNvSpPr>
                <a:spLocks noChangeArrowheads="1"/>
              </p:cNvSpPr>
              <p:nvPr/>
            </p:nvSpPr>
            <p:spPr bwMode="auto">
              <a:xfrm>
                <a:off x="2886" y="2922"/>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17464" name="Line 62"/>
              <p:cNvSpPr>
                <a:spLocks noChangeShapeType="1"/>
              </p:cNvSpPr>
              <p:nvPr/>
            </p:nvSpPr>
            <p:spPr bwMode="auto">
              <a:xfrm flipV="1">
                <a:off x="2592" y="2802"/>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5" name="Line 63"/>
              <p:cNvSpPr>
                <a:spLocks noChangeShapeType="1"/>
              </p:cNvSpPr>
              <p:nvPr/>
            </p:nvSpPr>
            <p:spPr bwMode="auto">
              <a:xfrm flipH="1" flipV="1">
                <a:off x="2808" y="280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Line 64"/>
              <p:cNvSpPr>
                <a:spLocks noChangeShapeType="1"/>
              </p:cNvSpPr>
              <p:nvPr/>
            </p:nvSpPr>
            <p:spPr bwMode="auto">
              <a:xfrm flipV="1">
                <a:off x="2736" y="2400"/>
                <a:ext cx="0"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452" name="Group 65"/>
            <p:cNvGrpSpPr>
              <a:grpSpLocks/>
            </p:cNvGrpSpPr>
            <p:nvPr/>
          </p:nvGrpSpPr>
          <p:grpSpPr bwMode="auto">
            <a:xfrm>
              <a:off x="3552" y="2352"/>
              <a:ext cx="1104" cy="858"/>
              <a:chOff x="3690" y="2208"/>
              <a:chExt cx="1104" cy="858"/>
            </a:xfrm>
          </p:grpSpPr>
          <p:sp>
            <p:nvSpPr>
              <p:cNvPr id="17453" name="Oval 66"/>
              <p:cNvSpPr>
                <a:spLocks noChangeArrowheads="1"/>
              </p:cNvSpPr>
              <p:nvPr/>
            </p:nvSpPr>
            <p:spPr bwMode="auto">
              <a:xfrm>
                <a:off x="4080" y="220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3</a:t>
                </a:r>
              </a:p>
            </p:txBody>
          </p:sp>
          <p:sp>
            <p:nvSpPr>
              <p:cNvPr id="17454" name="Oval 67"/>
              <p:cNvSpPr>
                <a:spLocks noChangeArrowheads="1"/>
              </p:cNvSpPr>
              <p:nvPr/>
            </p:nvSpPr>
            <p:spPr bwMode="auto">
              <a:xfrm>
                <a:off x="3690" y="2778"/>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17455" name="Oval 68"/>
              <p:cNvSpPr>
                <a:spLocks noChangeArrowheads="1"/>
              </p:cNvSpPr>
              <p:nvPr/>
            </p:nvSpPr>
            <p:spPr bwMode="auto">
              <a:xfrm>
                <a:off x="4092" y="2754"/>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17456" name="Oval 69"/>
              <p:cNvSpPr>
                <a:spLocks noChangeArrowheads="1"/>
              </p:cNvSpPr>
              <p:nvPr/>
            </p:nvSpPr>
            <p:spPr bwMode="auto">
              <a:xfrm>
                <a:off x="4506" y="2760"/>
                <a:ext cx="288"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17457" name="Line 70"/>
              <p:cNvSpPr>
                <a:spLocks noChangeShapeType="1"/>
              </p:cNvSpPr>
              <p:nvPr/>
            </p:nvSpPr>
            <p:spPr bwMode="auto">
              <a:xfrm flipV="1">
                <a:off x="3888"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8" name="Line 71"/>
              <p:cNvSpPr>
                <a:spLocks noChangeShapeType="1"/>
              </p:cNvSpPr>
              <p:nvPr/>
            </p:nvSpPr>
            <p:spPr bwMode="auto">
              <a:xfrm flipV="1">
                <a:off x="4224" y="249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59" name="Line 72"/>
              <p:cNvSpPr>
                <a:spLocks noChangeShapeType="1"/>
              </p:cNvSpPr>
              <p:nvPr/>
            </p:nvSpPr>
            <p:spPr bwMode="auto">
              <a:xfrm flipH="1" flipV="1">
                <a:off x="4272" y="2496"/>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8"/>
          <p:cNvSpPr txBox="1">
            <a:spLocks noChangeArrowheads="1"/>
          </p:cNvSpPr>
          <p:nvPr/>
        </p:nvSpPr>
        <p:spPr bwMode="auto">
          <a:xfrm>
            <a:off x="857250" y="428625"/>
            <a:ext cx="742950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维护一个电话薄，方便进行插入删除和查找</a:t>
            </a:r>
          </a:p>
          <a:p>
            <a:pPr lvl="1" eaLnBrk="1" hangingPunct="1">
              <a:lnSpc>
                <a:spcPct val="150000"/>
              </a:lnSpc>
              <a:buFont typeface="Wingdings" panose="05000000000000000000" pitchFamily="2" charset="2"/>
              <a:buChar char="l"/>
            </a:pPr>
            <a:r>
              <a:rPr lang="zh-CN" altLang="en-US" sz="2400">
                <a:solidFill>
                  <a:schemeClr val="accent1"/>
                </a:solidFill>
                <a:latin typeface="微软雅黑" panose="020B0503020204020204" pitchFamily="34" charset="-122"/>
                <a:ea typeface="微软雅黑" panose="020B0503020204020204" pitchFamily="34" charset="-122"/>
              </a:rPr>
              <a:t>操作：插入，删除，查找</a:t>
            </a:r>
            <a:endParaRPr lang="en-US" altLang="zh-CN"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sz="2400">
              <a:solidFill>
                <a:schemeClr val="accent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a:latin typeface="微软雅黑" panose="020B0503020204020204" pitchFamily="34" charset="-122"/>
                <a:ea typeface="微软雅黑" panose="020B0503020204020204" pitchFamily="34" charset="-122"/>
              </a:rPr>
              <a:t>逻辑结构：有序线性表</a:t>
            </a: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储存结构：数组</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插入：最坏</a:t>
            </a:r>
            <a:r>
              <a:rPr lang="en-US" altLang="zh-CN" sz="2000">
                <a:solidFill>
                  <a:schemeClr val="accent1"/>
                </a:solidFill>
                <a:latin typeface="微软雅黑" panose="020B0503020204020204" pitchFamily="34" charset="-122"/>
                <a:ea typeface="微软雅黑" panose="020B0503020204020204" pitchFamily="34" charset="-122"/>
              </a:rPr>
              <a:t>O(n)</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删除：最坏</a:t>
            </a:r>
            <a:r>
              <a:rPr lang="en-US" altLang="zh-CN" sz="2000">
                <a:solidFill>
                  <a:schemeClr val="accent1"/>
                </a:solidFill>
                <a:latin typeface="微软雅黑" panose="020B0503020204020204" pitchFamily="34" charset="-122"/>
                <a:ea typeface="微软雅黑" panose="020B0503020204020204" pitchFamily="34" charset="-122"/>
              </a:rPr>
              <a:t>O(n)</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查找：二分查找，最坏</a:t>
            </a:r>
            <a:r>
              <a:rPr lang="en-US" altLang="zh-CN" sz="2000">
                <a:solidFill>
                  <a:schemeClr val="accent1"/>
                </a:solidFill>
                <a:latin typeface="微软雅黑" panose="020B0503020204020204" pitchFamily="34" charset="-122"/>
                <a:ea typeface="微软雅黑" panose="020B0503020204020204" pitchFamily="34" charset="-122"/>
              </a:rPr>
              <a:t>O(logn)</a:t>
            </a:r>
            <a:endParaRPr lang="zh-CN" altLang="en-US" sz="200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储存结构：链表</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插入：（找到后）最坏</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删除：（找到后）最坏</a:t>
            </a:r>
            <a:r>
              <a:rPr lang="en-US" altLang="zh-CN" sz="2000">
                <a:solidFill>
                  <a:schemeClr val="accent1"/>
                </a:solidFill>
                <a:latin typeface="微软雅黑" panose="020B0503020204020204" pitchFamily="34" charset="-122"/>
                <a:ea typeface="微软雅黑" panose="020B0503020204020204" pitchFamily="34" charset="-122"/>
              </a:rPr>
              <a:t>O(1)</a:t>
            </a:r>
          </a:p>
          <a:p>
            <a:pPr lvl="2" eaLnBrk="1" hangingPunct="1">
              <a:lnSpc>
                <a:spcPct val="150000"/>
              </a:lnSpc>
              <a:buFont typeface="Arial" panose="020B0604020202020204" pitchFamily="34" charset="0"/>
              <a:buChar char="•"/>
            </a:pPr>
            <a:r>
              <a:rPr lang="zh-CN" altLang="en-US" sz="2000">
                <a:solidFill>
                  <a:schemeClr val="accent1"/>
                </a:solidFill>
                <a:latin typeface="微软雅黑" panose="020B0503020204020204" pitchFamily="34" charset="-122"/>
                <a:ea typeface="微软雅黑" panose="020B0503020204020204" pitchFamily="34" charset="-122"/>
              </a:rPr>
              <a:t>查找：最坏</a:t>
            </a:r>
            <a:r>
              <a:rPr lang="en-US" altLang="zh-CN" sz="2000">
                <a:solidFill>
                  <a:schemeClr val="accent1"/>
                </a:solidFill>
                <a:latin typeface="微软雅黑" panose="020B0503020204020204" pitchFamily="34" charset="-122"/>
                <a:ea typeface="微软雅黑" panose="020B0503020204020204" pitchFamily="34" charset="-122"/>
              </a:rPr>
              <a:t>O(n)</a:t>
            </a:r>
          </a:p>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843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ChangeArrowheads="1"/>
          </p:cNvSpPr>
          <p:nvPr/>
        </p:nvSpPr>
        <p:spPr bwMode="auto">
          <a:xfrm>
            <a:off x="785813" y="1428750"/>
            <a:ext cx="80010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400" b="1" dirty="0" err="1">
                <a:latin typeface="Courier New" panose="02070309020205020404" pitchFamily="49" charset="0"/>
                <a:ea typeface="微软雅黑" panose="020B0503020204020204" pitchFamily="34" charset="-122"/>
                <a:cs typeface="Courier New" panose="02070309020205020404" pitchFamily="49" charset="0"/>
              </a:rPr>
              <a:t>findSet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400"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x)</a:t>
            </a:r>
            <a:endParaRPr lang="en-US" altLang="zh-CN" sz="2000" b="1" dirty="0">
              <a:ea typeface="微软雅黑" panose="020B0503020204020204" pitchFamily="34" charset="-122"/>
              <a:cs typeface="Courier New" panose="02070309020205020404" pitchFamily="49" charset="0"/>
            </a:endParaRPr>
          </a:p>
          <a:p>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cs typeface="Courier New" panose="02070309020205020404" pitchFamily="49" charset="0"/>
            </a:endParaRPr>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if</a:t>
            </a:r>
            <a:r>
              <a:rPr lang="en-US" altLang="zh-CN" sz="2400" b="1" dirty="0">
                <a:latin typeface="Courier New" panose="02070309020205020404" pitchFamily="49" charset="0"/>
                <a:ea typeface="微软雅黑" panose="020B0503020204020204" pitchFamily="34" charset="-122"/>
              </a:rPr>
              <a:t> (x == set[x])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return</a:t>
            </a:r>
            <a:r>
              <a:rPr lang="en-US" altLang="zh-CN" sz="2400" b="1" dirty="0">
                <a:latin typeface="Courier New" panose="02070309020205020404" pitchFamily="49" charset="0"/>
                <a:ea typeface="微软雅黑" panose="020B0503020204020204" pitchFamily="34" charset="-122"/>
              </a:rPr>
              <a:t> 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else</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a:solidFill>
                  <a:srgbClr val="0000FF"/>
                </a:solidFill>
                <a:latin typeface="Courier New" panose="02070309020205020404" pitchFamily="49" charset="0"/>
                <a:ea typeface="微软雅黑" panose="020B0503020204020204" pitchFamily="34" charset="-122"/>
              </a:rPr>
              <a:t>return</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(set[x]);</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solidFill>
                  <a:srgbClr val="0000FF"/>
                </a:solidFill>
                <a:latin typeface="Courier New" panose="02070309020205020404" pitchFamily="49" charset="0"/>
                <a:ea typeface="微软雅黑" panose="020B0503020204020204" pitchFamily="34" charset="-122"/>
              </a:rPr>
              <a:t>void</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unionSet</a:t>
            </a:r>
            <a:r>
              <a:rPr lang="en-US" altLang="zh-CN" sz="2400" b="1" dirty="0">
                <a:latin typeface="Courier New" panose="02070309020205020404" pitchFamily="49" charset="0"/>
                <a:ea typeface="微软雅黑" panose="020B0503020204020204" pitchFamily="34" charset="-122"/>
              </a:rPr>
              <a:t>(</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x,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y)</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fx</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(x);</a:t>
            </a:r>
            <a:endParaRPr lang="en-US" altLang="zh-CN" sz="2000" b="1" dirty="0"/>
          </a:p>
          <a:p>
            <a:r>
              <a:rPr lang="en-US" altLang="zh-CN" sz="2400" b="1" dirty="0">
                <a:latin typeface="Courier New" panose="02070309020205020404" pitchFamily="49" charset="0"/>
                <a:ea typeface="微软雅黑" panose="020B0503020204020204" pitchFamily="34" charset="-122"/>
              </a:rPr>
              <a:t>	</a:t>
            </a:r>
            <a:r>
              <a:rPr lang="en-US" altLang="zh-CN" sz="2400" b="1" dirty="0" err="1">
                <a:solidFill>
                  <a:srgbClr val="0000FF"/>
                </a:solidFill>
                <a:latin typeface="Courier New" panose="02070309020205020404" pitchFamily="49" charset="0"/>
                <a:ea typeface="微软雅黑" panose="020B0503020204020204" pitchFamily="34" charset="-122"/>
              </a:rPr>
              <a:t>int</a:t>
            </a:r>
            <a:r>
              <a:rPr lang="en-US" altLang="zh-CN" sz="2400" b="1" dirty="0">
                <a:latin typeface="Courier New" panose="02070309020205020404" pitchFamily="49" charset="0"/>
                <a:ea typeface="微软雅黑" panose="020B0503020204020204" pitchFamily="34" charset="-122"/>
              </a:rPr>
              <a:t> </a:t>
            </a:r>
            <a:r>
              <a:rPr lang="en-US" altLang="zh-CN" sz="2400" b="1" dirty="0" err="1">
                <a:latin typeface="Courier New" panose="02070309020205020404" pitchFamily="49" charset="0"/>
                <a:ea typeface="微软雅黑" panose="020B0503020204020204" pitchFamily="34" charset="-122"/>
              </a:rPr>
              <a:t>fy</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findSet</a:t>
            </a:r>
            <a:r>
              <a:rPr lang="en-US" altLang="zh-CN" sz="2400" b="1" dirty="0">
                <a:latin typeface="Courier New" panose="02070309020205020404" pitchFamily="49" charset="0"/>
                <a:ea typeface="微软雅黑" panose="020B0503020204020204" pitchFamily="34" charset="-122"/>
              </a:rPr>
              <a:t>(y);</a:t>
            </a:r>
            <a:endParaRPr lang="en-US" altLang="zh-CN" sz="2000" b="1" dirty="0"/>
          </a:p>
          <a:p>
            <a:r>
              <a:rPr lang="en-US" altLang="zh-CN" sz="2400" b="1" dirty="0">
                <a:latin typeface="Courier New" panose="02070309020205020404" pitchFamily="49" charset="0"/>
                <a:ea typeface="微软雅黑" panose="020B0503020204020204" pitchFamily="34" charset="-122"/>
              </a:rPr>
              <a:t>	set[</a:t>
            </a:r>
            <a:r>
              <a:rPr lang="en-US" altLang="zh-CN" sz="2400" b="1" dirty="0" err="1">
                <a:latin typeface="Courier New" panose="02070309020205020404" pitchFamily="49" charset="0"/>
                <a:ea typeface="微软雅黑" panose="020B0503020204020204" pitchFamily="34" charset="-122"/>
              </a:rPr>
              <a:t>fy</a:t>
            </a:r>
            <a:r>
              <a:rPr lang="en-US" altLang="zh-CN" sz="2400" b="1" dirty="0">
                <a:latin typeface="Courier New" panose="02070309020205020404" pitchFamily="49" charset="0"/>
                <a:ea typeface="微软雅黑" panose="020B0503020204020204" pitchFamily="34" charset="-122"/>
              </a:rPr>
              <a:t>] = </a:t>
            </a:r>
            <a:r>
              <a:rPr lang="en-US" altLang="zh-CN" sz="2400" b="1" dirty="0" err="1">
                <a:latin typeface="Courier New" panose="02070309020205020404" pitchFamily="49" charset="0"/>
                <a:ea typeface="微软雅黑" panose="020B0503020204020204" pitchFamily="34" charset="-122"/>
              </a:rPr>
              <a:t>fx</a:t>
            </a:r>
            <a:r>
              <a:rPr lang="en-US" altLang="zh-CN" sz="2400" b="1" dirty="0">
                <a:latin typeface="Courier New" panose="02070309020205020404" pitchFamily="49" charset="0"/>
                <a:ea typeface="微软雅黑" panose="020B0503020204020204" pitchFamily="34" charset="-122"/>
              </a:rPr>
              <a:t>;</a:t>
            </a:r>
            <a:endParaRPr lang="en-US" altLang="zh-CN" sz="2000" b="1" dirty="0"/>
          </a:p>
          <a:p>
            <a:r>
              <a:rPr lang="en-US" altLang="zh-CN" sz="2400" b="1" dirty="0">
                <a:latin typeface="Courier New" panose="02070309020205020404" pitchFamily="49" charset="0"/>
                <a:ea typeface="微软雅黑" panose="020B0503020204020204" pitchFamily="34" charset="-122"/>
              </a:rPr>
              <a:t>}</a:t>
            </a:r>
            <a:endParaRPr lang="en-US" altLang="zh-CN" sz="48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945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a:spLocks noChangeArrowheads="1"/>
          </p:cNvSpPr>
          <p:nvPr/>
        </p:nvSpPr>
        <p:spPr bwMode="auto">
          <a:xfrm>
            <a:off x="571500" y="1490663"/>
            <a:ext cx="61436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微软雅黑" panose="020B0503020204020204" pitchFamily="34" charset="-122"/>
                <a:ea typeface="微软雅黑" panose="020B0503020204020204" pitchFamily="34" charset="-122"/>
                <a:cs typeface="宋体" panose="02010600030101010101" pitchFamily="2" charset="-122"/>
              </a:rPr>
              <a:t>Step 1:</a:t>
            </a:r>
            <a:r>
              <a:rPr lang="en-US" altLang="zh-CN" sz="2400">
                <a:latin typeface="微软雅黑" panose="020B0503020204020204" pitchFamily="34" charset="-122"/>
                <a:ea typeface="微软雅黑" panose="020B0503020204020204" pitchFamily="34" charset="-122"/>
                <a:cs typeface="宋体" panose="02010600030101010101" pitchFamily="2" charset="-122"/>
              </a:rPr>
              <a:t> </a:t>
            </a:r>
            <a:r>
              <a:rPr lang="zh-CN" altLang="zh-CN" sz="2400">
                <a:latin typeface="微软雅黑" panose="020B0503020204020204" pitchFamily="34" charset="-122"/>
                <a:ea typeface="微软雅黑" panose="020B0503020204020204" pitchFamily="34" charset="-122"/>
                <a:cs typeface="宋体" panose="02010600030101010101" pitchFamily="2" charset="-122"/>
              </a:rPr>
              <a:t>nobody is anybody friend</a:t>
            </a:r>
            <a:r>
              <a:rPr lang="en-US" altLang="zh-CN" sz="2400">
                <a:latin typeface="微软雅黑" panose="020B0503020204020204" pitchFamily="34" charset="-122"/>
                <a:ea typeface="微软雅黑" panose="020B0503020204020204" pitchFamily="34" charset="-122"/>
                <a:cs typeface="宋体" panose="02010600030101010101" pitchFamily="2" charset="-122"/>
              </a:rPr>
              <a:t>. </a:t>
            </a:r>
          </a:p>
          <a:p>
            <a:pPr eaLnBrk="1" hangingPunct="1"/>
            <a:r>
              <a:rPr lang="en-US" altLang="zh-CN" sz="2400">
                <a:latin typeface="微软雅黑" panose="020B0503020204020204" pitchFamily="34" charset="-122"/>
                <a:ea typeface="微软雅黑" panose="020B0503020204020204" pitchFamily="34" charset="-122"/>
                <a:cs typeface="宋体" panose="02010600030101010101" pitchFamily="2" charset="-122"/>
              </a:rPr>
              <a:t>We have 5 trees and each tree has a single element, which is the root and the representative of that tree.</a:t>
            </a:r>
            <a:endParaRPr lang="zh-CN" altLang="zh-CN" sz="5400">
              <a:solidFill>
                <a:srgbClr val="FFFFFF"/>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19462" name="Picture 4" descr="http://www.topcoder.com/i/education/disjointDataStructure/disjoint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3500438"/>
            <a:ext cx="3878262"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extLst>
                    <a:ext uri="{9D8B030D-6E8A-4147-A177-3AD203B41FA5}">
                      <a16:colId xmlns:a16="http://schemas.microsoft.com/office/drawing/2014/main" val="20000"/>
                    </a:ext>
                  </a:extLst>
                </a:gridCol>
                <a:gridCol w="1059656">
                  <a:extLst>
                    <a:ext uri="{9D8B030D-6E8A-4147-A177-3AD203B41FA5}">
                      <a16:colId xmlns:a16="http://schemas.microsoft.com/office/drawing/2014/main" val="20001"/>
                    </a:ext>
                  </a:extLst>
                </a:gridCol>
                <a:gridCol w="1059656">
                  <a:extLst>
                    <a:ext uri="{9D8B030D-6E8A-4147-A177-3AD203B41FA5}">
                      <a16:colId xmlns:a16="http://schemas.microsoft.com/office/drawing/2014/main" val="20002"/>
                    </a:ext>
                  </a:extLst>
                </a:gridCol>
                <a:gridCol w="1059656">
                  <a:extLst>
                    <a:ext uri="{9D8B030D-6E8A-4147-A177-3AD203B41FA5}">
                      <a16:colId xmlns:a16="http://schemas.microsoft.com/office/drawing/2014/main" val="20003"/>
                    </a:ext>
                  </a:extLst>
                </a:gridCol>
                <a:gridCol w="1059656">
                  <a:extLst>
                    <a:ext uri="{9D8B030D-6E8A-4147-A177-3AD203B41FA5}">
                      <a16:colId xmlns:a16="http://schemas.microsoft.com/office/drawing/2014/main" val="20004"/>
                    </a:ext>
                  </a:extLst>
                </a:gridCol>
                <a:gridCol w="1059656">
                  <a:extLst>
                    <a:ext uri="{9D8B030D-6E8A-4147-A177-3AD203B41FA5}">
                      <a16:colId xmlns:a16="http://schemas.microsoft.com/office/drawing/2014/main" val="20005"/>
                    </a:ext>
                  </a:extLst>
                </a:gridCol>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0"/>
                  </a:ext>
                </a:extLst>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048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3"/>
          <p:cNvSpPr>
            <a:spLocks noChangeArrowheads="1"/>
          </p:cNvSpPr>
          <p:nvPr/>
        </p:nvSpPr>
        <p:spPr bwMode="auto">
          <a:xfrm>
            <a:off x="642938" y="1500188"/>
            <a:ext cx="69294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cs typeface="宋体" panose="02010600030101010101" pitchFamily="2" charset="-122"/>
              </a:rPr>
              <a:t>Step2</a:t>
            </a:r>
            <a:r>
              <a:rPr lang="en-US" altLang="zh-CN" sz="2400">
                <a:latin typeface="微软雅黑" panose="020B0503020204020204" pitchFamily="34" charset="-122"/>
                <a:ea typeface="微软雅黑" panose="020B0503020204020204" pitchFamily="34" charset="-122"/>
                <a:cs typeface="宋体" panose="02010600030101010101" pitchFamily="2" charset="-122"/>
              </a:rPr>
              <a:t>: 1 and 2 are friends, unionSet(1, 2)</a:t>
            </a:r>
          </a:p>
          <a:p>
            <a:pPr eaLnBrk="1" hangingPunct="1"/>
            <a:r>
              <a:rPr lang="en-US" altLang="zh-CN" sz="2400">
                <a:latin typeface="微软雅黑" panose="020B0503020204020204" pitchFamily="34" charset="-122"/>
                <a:ea typeface="微软雅黑" panose="020B0503020204020204" pitchFamily="34" charset="-122"/>
                <a:cs typeface="宋体" panose="02010600030101010101" pitchFamily="2" charset="-122"/>
              </a:rPr>
              <a:t>Then we have 4 trees one tree contain 2 elements and have the root 1. The other trees have a single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extLst>
                    <a:ext uri="{9D8B030D-6E8A-4147-A177-3AD203B41FA5}">
                      <a16:colId xmlns:a16="http://schemas.microsoft.com/office/drawing/2014/main" val="20000"/>
                    </a:ext>
                  </a:extLst>
                </a:gridCol>
                <a:gridCol w="1059656">
                  <a:extLst>
                    <a:ext uri="{9D8B030D-6E8A-4147-A177-3AD203B41FA5}">
                      <a16:colId xmlns:a16="http://schemas.microsoft.com/office/drawing/2014/main" val="20001"/>
                    </a:ext>
                  </a:extLst>
                </a:gridCol>
                <a:gridCol w="1059656">
                  <a:extLst>
                    <a:ext uri="{9D8B030D-6E8A-4147-A177-3AD203B41FA5}">
                      <a16:colId xmlns:a16="http://schemas.microsoft.com/office/drawing/2014/main" val="20002"/>
                    </a:ext>
                  </a:extLst>
                </a:gridCol>
                <a:gridCol w="1059656">
                  <a:extLst>
                    <a:ext uri="{9D8B030D-6E8A-4147-A177-3AD203B41FA5}">
                      <a16:colId xmlns:a16="http://schemas.microsoft.com/office/drawing/2014/main" val="20003"/>
                    </a:ext>
                  </a:extLst>
                </a:gridCol>
                <a:gridCol w="1059656">
                  <a:extLst>
                    <a:ext uri="{9D8B030D-6E8A-4147-A177-3AD203B41FA5}">
                      <a16:colId xmlns:a16="http://schemas.microsoft.com/office/drawing/2014/main" val="20004"/>
                    </a:ext>
                  </a:extLst>
                </a:gridCol>
                <a:gridCol w="1059656">
                  <a:extLst>
                    <a:ext uri="{9D8B030D-6E8A-4147-A177-3AD203B41FA5}">
                      <a16:colId xmlns:a16="http://schemas.microsoft.com/office/drawing/2014/main" val="20005"/>
                    </a:ext>
                  </a:extLst>
                </a:gridCol>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0"/>
                  </a:ext>
                </a:extLst>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1"/>
                  </a:ext>
                </a:extLst>
              </a:tr>
            </a:tbl>
          </a:graphicData>
        </a:graphic>
      </p:graphicFrame>
      <p:pic>
        <p:nvPicPr>
          <p:cNvPr id="20509" name="Picture 2" descr="http://www.topcoder.com/i/education/disjointDataStructure/disjoint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38" y="3143250"/>
            <a:ext cx="29527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150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5" y="1571625"/>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3"/>
          <p:cNvSpPr>
            <a:spLocks noChangeArrowheads="1"/>
          </p:cNvSpPr>
          <p:nvPr/>
        </p:nvSpPr>
        <p:spPr bwMode="auto">
          <a:xfrm>
            <a:off x="357188" y="1500188"/>
            <a:ext cx="70008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Step 3</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 5 and 4 are friends, </a:t>
            </a:r>
            <a:r>
              <a:rPr lang="en-US" altLang="zh-CN" sz="2400" dirty="0" err="1">
                <a:latin typeface="微软雅黑" panose="020B0503020204020204" pitchFamily="34" charset="-122"/>
                <a:ea typeface="微软雅黑" panose="020B0503020204020204" pitchFamily="34" charset="-122"/>
                <a:cs typeface="宋体" panose="02010600030101010101" pitchFamily="2" charset="-122"/>
              </a:rPr>
              <a:t>unionSet</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(5, 4)</a:t>
            </a:r>
          </a:p>
          <a:p>
            <a:pPr eaLnBrk="1" hangingPunct="1"/>
            <a:r>
              <a:rPr lang="en-US" altLang="zh-CN" sz="2400" dirty="0">
                <a:latin typeface="微软雅黑" panose="020B0503020204020204" pitchFamily="34" charset="-122"/>
                <a:ea typeface="微软雅黑" panose="020B0503020204020204" pitchFamily="34" charset="-122"/>
                <a:cs typeface="宋体" panose="02010600030101010101" pitchFamily="2" charset="-122"/>
              </a:rPr>
              <a:t>Now we have 3 trees, 2 trees with 2 elements and one tree with one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extLst>
                    <a:ext uri="{9D8B030D-6E8A-4147-A177-3AD203B41FA5}">
                      <a16:colId xmlns:a16="http://schemas.microsoft.com/office/drawing/2014/main" val="20000"/>
                    </a:ext>
                  </a:extLst>
                </a:gridCol>
                <a:gridCol w="1059656">
                  <a:extLst>
                    <a:ext uri="{9D8B030D-6E8A-4147-A177-3AD203B41FA5}">
                      <a16:colId xmlns:a16="http://schemas.microsoft.com/office/drawing/2014/main" val="20001"/>
                    </a:ext>
                  </a:extLst>
                </a:gridCol>
                <a:gridCol w="1059656">
                  <a:extLst>
                    <a:ext uri="{9D8B030D-6E8A-4147-A177-3AD203B41FA5}">
                      <a16:colId xmlns:a16="http://schemas.microsoft.com/office/drawing/2014/main" val="20002"/>
                    </a:ext>
                  </a:extLst>
                </a:gridCol>
                <a:gridCol w="1059656">
                  <a:extLst>
                    <a:ext uri="{9D8B030D-6E8A-4147-A177-3AD203B41FA5}">
                      <a16:colId xmlns:a16="http://schemas.microsoft.com/office/drawing/2014/main" val="20003"/>
                    </a:ext>
                  </a:extLst>
                </a:gridCol>
                <a:gridCol w="1059656">
                  <a:extLst>
                    <a:ext uri="{9D8B030D-6E8A-4147-A177-3AD203B41FA5}">
                      <a16:colId xmlns:a16="http://schemas.microsoft.com/office/drawing/2014/main" val="20004"/>
                    </a:ext>
                  </a:extLst>
                </a:gridCol>
                <a:gridCol w="1059656">
                  <a:extLst>
                    <a:ext uri="{9D8B030D-6E8A-4147-A177-3AD203B41FA5}">
                      <a16:colId xmlns:a16="http://schemas.microsoft.com/office/drawing/2014/main" val="20005"/>
                    </a:ext>
                  </a:extLst>
                </a:gridCol>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0"/>
                  </a:ext>
                </a:extLst>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1"/>
                  </a:ext>
                </a:extLst>
              </a:tr>
            </a:tbl>
          </a:graphicData>
        </a:graphic>
      </p:graphicFrame>
      <p:pic>
        <p:nvPicPr>
          <p:cNvPr id="21533" name="Picture 2" descr="http://www.topcoder.com/i/education/disjointDataStructure/disjoint5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57500"/>
            <a:ext cx="25717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253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2" descr="http://www.topcoder.com/i/education/disjointDataStructure/disjoi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428750"/>
            <a:ext cx="18097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3"/>
          <p:cNvSpPr>
            <a:spLocks noChangeArrowheads="1"/>
          </p:cNvSpPr>
          <p:nvPr/>
        </p:nvSpPr>
        <p:spPr bwMode="auto">
          <a:xfrm>
            <a:off x="428625" y="1500188"/>
            <a:ext cx="67865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cs typeface="宋体" panose="02010600030101010101" pitchFamily="2" charset="-122"/>
              </a:rPr>
              <a:t>Step 4: </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5 and 1 are friends, </a:t>
            </a:r>
            <a:r>
              <a:rPr lang="en-US" altLang="zh-CN" sz="2400" dirty="0" err="1" smtClean="0">
                <a:latin typeface="微软雅黑" panose="020B0503020204020204" pitchFamily="34" charset="-122"/>
                <a:ea typeface="微软雅黑" panose="020B0503020204020204" pitchFamily="34" charset="-122"/>
                <a:cs typeface="宋体" panose="02010600030101010101" pitchFamily="2" charset="-122"/>
              </a:rPr>
              <a:t>unionSet</a:t>
            </a:r>
            <a:r>
              <a:rPr lang="en-US" altLang="zh-CN" sz="2400" dirty="0" smtClean="0">
                <a:latin typeface="微软雅黑" panose="020B0503020204020204" pitchFamily="34" charset="-122"/>
                <a:ea typeface="微软雅黑" panose="020B0503020204020204" pitchFamily="34" charset="-122"/>
                <a:cs typeface="宋体" panose="02010600030101010101" pitchFamily="2" charset="-122"/>
              </a:rPr>
              <a:t>(1, 5) </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eaLnBrk="1" hangingPunct="1"/>
            <a:r>
              <a:rPr lang="en-US" altLang="zh-CN" sz="2400" dirty="0">
                <a:latin typeface="微软雅黑" panose="020B0503020204020204" pitchFamily="34" charset="-122"/>
                <a:ea typeface="微软雅黑" panose="020B0503020204020204" pitchFamily="34" charset="-122"/>
                <a:cs typeface="宋体" panose="02010600030101010101" pitchFamily="2" charset="-122"/>
              </a:rPr>
              <a:t>Now we have 2 trees, one tree has 4 elements and the other one has only one element.</a:t>
            </a:r>
          </a:p>
        </p:txBody>
      </p:sp>
      <p:graphicFrame>
        <p:nvGraphicFramePr>
          <p:cNvPr id="8" name="表格 7"/>
          <p:cNvGraphicFramePr>
            <a:graphicFrameLocks noGrp="1"/>
          </p:cNvGraphicFramePr>
          <p:nvPr/>
        </p:nvGraphicFramePr>
        <p:xfrm>
          <a:off x="1428750" y="5464175"/>
          <a:ext cx="6357936" cy="1036638"/>
        </p:xfrm>
        <a:graphic>
          <a:graphicData uri="http://schemas.openxmlformats.org/drawingml/2006/table">
            <a:tbl>
              <a:tblPr firstRow="1" bandRow="1">
                <a:tableStyleId>{22838BEF-8BB2-4498-84A7-C5851F593DF1}</a:tableStyleId>
              </a:tblPr>
              <a:tblGrid>
                <a:gridCol w="1059656">
                  <a:extLst>
                    <a:ext uri="{9D8B030D-6E8A-4147-A177-3AD203B41FA5}">
                      <a16:colId xmlns:a16="http://schemas.microsoft.com/office/drawing/2014/main" val="20000"/>
                    </a:ext>
                  </a:extLst>
                </a:gridCol>
                <a:gridCol w="1059656">
                  <a:extLst>
                    <a:ext uri="{9D8B030D-6E8A-4147-A177-3AD203B41FA5}">
                      <a16:colId xmlns:a16="http://schemas.microsoft.com/office/drawing/2014/main" val="20001"/>
                    </a:ext>
                  </a:extLst>
                </a:gridCol>
                <a:gridCol w="1059656">
                  <a:extLst>
                    <a:ext uri="{9D8B030D-6E8A-4147-A177-3AD203B41FA5}">
                      <a16:colId xmlns:a16="http://schemas.microsoft.com/office/drawing/2014/main" val="20002"/>
                    </a:ext>
                  </a:extLst>
                </a:gridCol>
                <a:gridCol w="1059656">
                  <a:extLst>
                    <a:ext uri="{9D8B030D-6E8A-4147-A177-3AD203B41FA5}">
                      <a16:colId xmlns:a16="http://schemas.microsoft.com/office/drawing/2014/main" val="20003"/>
                    </a:ext>
                  </a:extLst>
                </a:gridCol>
                <a:gridCol w="1059656">
                  <a:extLst>
                    <a:ext uri="{9D8B030D-6E8A-4147-A177-3AD203B41FA5}">
                      <a16:colId xmlns:a16="http://schemas.microsoft.com/office/drawing/2014/main" val="20004"/>
                    </a:ext>
                  </a:extLst>
                </a:gridCol>
                <a:gridCol w="1059656">
                  <a:extLst>
                    <a:ext uri="{9D8B030D-6E8A-4147-A177-3AD203B41FA5}">
                      <a16:colId xmlns:a16="http://schemas.microsoft.com/office/drawing/2014/main" val="20005"/>
                    </a:ext>
                  </a:extLst>
                </a:gridCol>
              </a:tblGrid>
              <a:tr h="518319">
                <a:tc>
                  <a:txBody>
                    <a:bodyPr/>
                    <a:lstStyle/>
                    <a:p>
                      <a:pPr algn="ctr"/>
                      <a:r>
                        <a:rPr lang="en-US" altLang="zh-CN" sz="2800" dirty="0" err="1" smtClean="0"/>
                        <a:t>i</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2</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4</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extLst>
                  <a:ext uri="{0D108BD9-81ED-4DB2-BD59-A6C34878D82A}">
                    <a16:rowId xmlns:a16="http://schemas.microsoft.com/office/drawing/2014/main" val="10000"/>
                  </a:ext>
                </a:extLst>
              </a:tr>
              <a:tr h="518319">
                <a:tc>
                  <a:txBody>
                    <a:bodyPr/>
                    <a:lstStyle/>
                    <a:p>
                      <a:pPr algn="ctr"/>
                      <a:r>
                        <a:rPr lang="en-US" altLang="zh-CN" sz="2800" dirty="0" smtClean="0"/>
                        <a:t>set[</a:t>
                      </a:r>
                      <a:r>
                        <a:rPr lang="en-US" altLang="zh-CN" sz="2800" dirty="0" err="1" smtClean="0"/>
                        <a:t>i</a:t>
                      </a:r>
                      <a:r>
                        <a:rPr lang="en-US" altLang="zh-CN" sz="2800" dirty="0" smtClean="0"/>
                        <a:t>]</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tc>
                  <a:txBody>
                    <a:bodyPr/>
                    <a:lstStyle/>
                    <a:p>
                      <a:pPr algn="ctr"/>
                      <a:r>
                        <a:rPr lang="en-US" altLang="zh-CN" sz="2800" dirty="0" smtClean="0"/>
                        <a:t>3</a:t>
                      </a:r>
                      <a:endParaRPr lang="zh-CN" altLang="en-US" sz="2800" dirty="0"/>
                    </a:p>
                  </a:txBody>
                  <a:tcPr marL="91439" marR="91439" marT="45734" marB="45734"/>
                </a:tc>
                <a:tc>
                  <a:txBody>
                    <a:bodyPr/>
                    <a:lstStyle/>
                    <a:p>
                      <a:pPr algn="ctr"/>
                      <a:r>
                        <a:rPr lang="en-US" altLang="zh-CN" sz="2800" dirty="0" smtClean="0"/>
                        <a:t>5</a:t>
                      </a:r>
                      <a:endParaRPr lang="zh-CN" altLang="en-US" sz="2800" dirty="0"/>
                    </a:p>
                  </a:txBody>
                  <a:tcPr marL="91439" marR="91439" marT="45734" marB="45734"/>
                </a:tc>
                <a:tc>
                  <a:txBody>
                    <a:bodyPr/>
                    <a:lstStyle/>
                    <a:p>
                      <a:pPr algn="ctr"/>
                      <a:r>
                        <a:rPr lang="en-US" altLang="zh-CN" sz="2800" dirty="0" smtClean="0"/>
                        <a:t>1</a:t>
                      </a:r>
                      <a:endParaRPr lang="zh-CN" altLang="en-US" sz="2800" dirty="0"/>
                    </a:p>
                  </a:txBody>
                  <a:tcPr marL="91439" marR="91439" marT="45734" marB="45734"/>
                </a:tc>
                <a:extLst>
                  <a:ext uri="{0D108BD9-81ED-4DB2-BD59-A6C34878D82A}">
                    <a16:rowId xmlns:a16="http://schemas.microsoft.com/office/drawing/2014/main" val="10001"/>
                  </a:ext>
                </a:extLst>
              </a:tr>
            </a:tbl>
          </a:graphicData>
        </a:graphic>
      </p:graphicFrame>
      <p:pic>
        <p:nvPicPr>
          <p:cNvPr id="225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2586038"/>
            <a:ext cx="26431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3555"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57250" y="1714500"/>
            <a:ext cx="7000875" cy="3232150"/>
          </a:xfrm>
          <a:prstGeom prst="rect">
            <a:avLst/>
          </a:prstGeom>
          <a:noFill/>
          <a:ln w="9525">
            <a:noFill/>
            <a:miter lim="800000"/>
            <a:headEnd/>
            <a:tailEnd/>
          </a:ln>
          <a:effectLst/>
        </p:spPr>
        <p:txBody>
          <a:bodyPr lIns="0" tIns="0" rIns="0" bIns="0" anchor="ctr">
            <a:spAutoFit/>
          </a:bodyPr>
          <a:lstStyle/>
          <a:p>
            <a:pPr>
              <a:lnSpc>
                <a:spcPct val="150000"/>
              </a:lnSpc>
              <a:buFont typeface="Wingdings" pitchFamily="2" charset="2"/>
              <a:buChar char="l"/>
              <a:defRPr/>
            </a:pPr>
            <a:r>
              <a:rPr lang="zh-CN" altLang="en-US" sz="2800" dirty="0">
                <a:latin typeface="微软雅黑" pitchFamily="34" charset="-122"/>
                <a:ea typeface="微软雅黑" pitchFamily="34" charset="-122"/>
                <a:cs typeface="宋体" pitchFamily="2" charset="-122"/>
              </a:rPr>
              <a:t>算法复杂度是怎样的？</a:t>
            </a:r>
            <a:endParaRPr lang="en-US" altLang="zh-CN" sz="2800" dirty="0">
              <a:latin typeface="微软雅黑" pitchFamily="34" charset="-122"/>
              <a:ea typeface="微软雅黑" pitchFamily="34" charset="-122"/>
              <a:cs typeface="宋体" pitchFamily="2" charset="-122"/>
            </a:endParaRPr>
          </a:p>
          <a:p>
            <a:pPr lvl="1">
              <a:lnSpc>
                <a:spcPct val="150000"/>
              </a:lnSpc>
              <a:buFont typeface="Arial" pitchFamily="34" charset="0"/>
              <a:buChar char="•"/>
              <a:defRPr/>
            </a:pPr>
            <a:r>
              <a:rPr lang="en-US" altLang="zh-CN" sz="2800" dirty="0" err="1">
                <a:solidFill>
                  <a:schemeClr val="accent1"/>
                </a:solidFill>
                <a:latin typeface="微软雅黑" pitchFamily="34" charset="-122"/>
                <a:ea typeface="微软雅黑" pitchFamily="34" charset="-122"/>
                <a:cs typeface="宋体" pitchFamily="2" charset="-122"/>
              </a:rPr>
              <a:t>findSet</a:t>
            </a:r>
            <a:r>
              <a:rPr lang="en-US" altLang="zh-CN" sz="2800" dirty="0">
                <a:solidFill>
                  <a:schemeClr val="accent1"/>
                </a:solidFill>
                <a:latin typeface="微软雅黑" pitchFamily="34" charset="-122"/>
                <a:ea typeface="微软雅黑" pitchFamily="34" charset="-122"/>
                <a:cs typeface="宋体" pitchFamily="2" charset="-122"/>
              </a:rPr>
              <a:t>(x) </a:t>
            </a:r>
            <a:r>
              <a:rPr lang="zh-CN" altLang="en-US" sz="2800" dirty="0">
                <a:solidFill>
                  <a:schemeClr val="accent1"/>
                </a:solidFill>
                <a:latin typeface="微软雅黑" pitchFamily="34" charset="-122"/>
                <a:ea typeface="微软雅黑" pitchFamily="34" charset="-122"/>
                <a:cs typeface="宋体" pitchFamily="2" charset="-122"/>
              </a:rPr>
              <a:t>最坏</a:t>
            </a:r>
            <a:r>
              <a:rPr lang="en-US" altLang="zh-CN" sz="2800" dirty="0">
                <a:solidFill>
                  <a:schemeClr val="accent1"/>
                </a:solidFill>
                <a:latin typeface="微软雅黑" pitchFamily="34" charset="-122"/>
                <a:ea typeface="微软雅黑" pitchFamily="34" charset="-122"/>
                <a:cs typeface="宋体" pitchFamily="2" charset="-122"/>
              </a:rPr>
              <a:t>O(n)</a:t>
            </a:r>
          </a:p>
          <a:p>
            <a:pPr lvl="1">
              <a:lnSpc>
                <a:spcPct val="150000"/>
              </a:lnSpc>
              <a:buFont typeface="Arial" pitchFamily="34" charset="0"/>
              <a:buChar char="•"/>
              <a:defRPr/>
            </a:pPr>
            <a:r>
              <a:rPr lang="en-US" altLang="zh-CN" sz="2800" dirty="0" err="1">
                <a:solidFill>
                  <a:schemeClr val="accent1"/>
                </a:solidFill>
                <a:latin typeface="微软雅黑" pitchFamily="34" charset="-122"/>
                <a:ea typeface="微软雅黑" pitchFamily="34" charset="-122"/>
                <a:cs typeface="宋体" pitchFamily="2" charset="-122"/>
              </a:rPr>
              <a:t>unionSet</a:t>
            </a:r>
            <a:r>
              <a:rPr lang="en-US" altLang="zh-CN" sz="2800" dirty="0">
                <a:solidFill>
                  <a:schemeClr val="accent1"/>
                </a:solidFill>
                <a:latin typeface="微软雅黑" pitchFamily="34" charset="-122"/>
                <a:ea typeface="微软雅黑" pitchFamily="34" charset="-122"/>
                <a:cs typeface="宋体" pitchFamily="2" charset="-122"/>
              </a:rPr>
              <a:t>(x, y) </a:t>
            </a:r>
            <a:r>
              <a:rPr lang="zh-CN" altLang="en-US" sz="2800" dirty="0">
                <a:solidFill>
                  <a:schemeClr val="accent1"/>
                </a:solidFill>
                <a:latin typeface="微软雅黑" pitchFamily="34" charset="-122"/>
                <a:ea typeface="微软雅黑" pitchFamily="34" charset="-122"/>
                <a:cs typeface="宋体" pitchFamily="2" charset="-122"/>
              </a:rPr>
              <a:t>最坏</a:t>
            </a:r>
            <a:r>
              <a:rPr lang="en-US" altLang="zh-CN" sz="2800" dirty="0">
                <a:solidFill>
                  <a:schemeClr val="accent1"/>
                </a:solidFill>
                <a:latin typeface="微软雅黑" pitchFamily="34" charset="-122"/>
                <a:ea typeface="微软雅黑" pitchFamily="34" charset="-122"/>
                <a:cs typeface="宋体" pitchFamily="2" charset="-122"/>
              </a:rPr>
              <a:t>O(n)</a:t>
            </a:r>
          </a:p>
          <a:p>
            <a:pPr lvl="1">
              <a:lnSpc>
                <a:spcPct val="150000"/>
              </a:lnSpc>
              <a:defRPr/>
            </a:pPr>
            <a:endParaRPr lang="en-US" altLang="zh-CN" sz="2800" dirty="0">
              <a:latin typeface="微软雅黑" pitchFamily="34" charset="-122"/>
              <a:ea typeface="微软雅黑" pitchFamily="34" charset="-122"/>
              <a:cs typeface="宋体" pitchFamily="2" charset="-122"/>
            </a:endParaRPr>
          </a:p>
          <a:p>
            <a:pPr marL="457200" indent="-457200">
              <a:lnSpc>
                <a:spcPct val="150000"/>
              </a:lnSpc>
              <a:buFont typeface="Wingdings" pitchFamily="2" charset="2"/>
              <a:buChar char="l"/>
              <a:defRPr/>
            </a:pPr>
            <a:r>
              <a:rPr lang="zh-CN" altLang="en-US" sz="2800" dirty="0">
                <a:latin typeface="微软雅黑" pitchFamily="34" charset="-122"/>
                <a:ea typeface="微软雅黑" pitchFamily="34" charset="-122"/>
                <a:cs typeface="宋体" pitchFamily="2" charset="-122"/>
              </a:rPr>
              <a:t>如何避免最坏情况（链状）？</a:t>
            </a:r>
            <a:endParaRPr lang="en-US" altLang="zh-CN" sz="2800" dirty="0">
              <a:latin typeface="微软雅黑" pitchFamily="34" charset="-122"/>
              <a:ea typeface="微软雅黑" pitchFamily="34" charset="-122"/>
              <a:cs typeface="宋体" pitchFamily="2" charset="-122"/>
            </a:endParaRPr>
          </a:p>
        </p:txBody>
      </p:sp>
      <p:pic>
        <p:nvPicPr>
          <p:cNvPr id="23557" name="Picture 2" descr="http://www.topcoder.com/i/education/disjointDataStructure/disjoint5b.jpg"/>
          <p:cNvPicPr>
            <a:picLocks noChangeAspect="1" noChangeArrowheads="1"/>
          </p:cNvPicPr>
          <p:nvPr/>
        </p:nvPicPr>
        <p:blipFill>
          <a:blip r:embed="rId3">
            <a:extLst>
              <a:ext uri="{28A0092B-C50C-407E-A947-70E740481C1C}">
                <a14:useLocalDpi xmlns:a14="http://schemas.microsoft.com/office/drawing/2010/main" val="0"/>
              </a:ext>
            </a:extLst>
          </a:blip>
          <a:srcRect r="51086"/>
          <a:stretch>
            <a:fillRect/>
          </a:stretch>
        </p:blipFill>
        <p:spPr bwMode="auto">
          <a:xfrm>
            <a:off x="6572250" y="1928813"/>
            <a:ext cx="7143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1028" name="Picture 2" descr="C:\Users\LiaoHongshu\Desktop\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ChangeArrowheads="1"/>
          </p:cNvSpPr>
          <p:nvPr/>
        </p:nvSpPr>
        <p:spPr bwMode="auto">
          <a:xfrm>
            <a:off x="857250" y="1285875"/>
            <a:ext cx="700087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sz="2800">
                <a:latin typeface="微软雅黑" panose="020B0503020204020204" pitchFamily="34" charset="-122"/>
                <a:ea typeface="微软雅黑" panose="020B0503020204020204" pitchFamily="34" charset="-122"/>
                <a:cs typeface="宋体" panose="02010600030101010101" pitchFamily="2" charset="-122"/>
              </a:rPr>
              <a:t>启发式合并</a:t>
            </a:r>
            <a:endParaRPr lang="en-US" altLang="zh-CN" sz="2800">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方法：</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将深度小的树合并到深度大的树</a:t>
            </a: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实现：</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假设两棵树的深度分别为</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h1</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h2, </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则合并后的树的高度</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h</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是</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a:t>
            </a:r>
          </a:p>
          <a:p>
            <a:pPr lvl="2" eaLnBrk="1" hangingPunct="1">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宋体" panose="02010600030101010101" pitchFamily="2" charset="-122"/>
              </a:rPr>
              <a:t>max(h1,h2), if h1&lt;&gt;h2.</a:t>
            </a:r>
          </a:p>
          <a:p>
            <a:pPr lvl="2" eaLnBrk="1" hangingPunct="1">
              <a:lnSpc>
                <a:spcPct val="150000"/>
              </a:lnSpc>
              <a:buFont typeface="Arial" panose="020B0604020202020204" pitchFamily="34" charset="0"/>
              <a:buChar char="•"/>
            </a:pPr>
            <a:r>
              <a:rPr lang="en-US" altLang="zh-CN" sz="2800">
                <a:latin typeface="微软雅黑" panose="020B0503020204020204" pitchFamily="34" charset="-122"/>
                <a:ea typeface="微软雅黑" panose="020B0503020204020204" pitchFamily="34" charset="-122"/>
                <a:cs typeface="宋体" panose="02010600030101010101" pitchFamily="2" charset="-122"/>
              </a:rPr>
              <a:t>h1+1, if h1=h2.</a:t>
            </a:r>
            <a:endPar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lnSpc>
                <a:spcPct val="150000"/>
              </a:lnSpc>
              <a:buFont typeface="Arial" panose="020B0604020202020204" pitchFamily="34" charset="0"/>
              <a:buChar char="•"/>
            </a:pPr>
            <a:r>
              <a:rPr lang="zh-CN" altLang="en-US" sz="2800">
                <a:latin typeface="微软雅黑" panose="020B0503020204020204" pitchFamily="34" charset="-122"/>
                <a:ea typeface="微软雅黑" panose="020B0503020204020204" pitchFamily="34" charset="-122"/>
                <a:cs typeface="宋体" panose="02010600030101010101" pitchFamily="2" charset="-122"/>
              </a:rPr>
              <a:t>效果：</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任意顺序的合并操作以后，包含</a:t>
            </a:r>
            <a:r>
              <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k</a:t>
            </a:r>
            <a:r>
              <a:rPr lang="zh-CN" altLang="en-US"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个节点的树的最大高度不超过</a:t>
            </a:r>
            <a:endParaRPr lang="en-US" altLang="zh-CN" sz="280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1026" name="Object 2"/>
          <p:cNvGraphicFramePr>
            <a:graphicFrameLocks noChangeAspect="1"/>
          </p:cNvGraphicFramePr>
          <p:nvPr/>
        </p:nvGraphicFramePr>
        <p:xfrm>
          <a:off x="5929313" y="5929313"/>
          <a:ext cx="928687" cy="577850"/>
        </p:xfrm>
        <a:graphic>
          <a:graphicData uri="http://schemas.openxmlformats.org/presentationml/2006/ole">
            <mc:AlternateContent xmlns:mc="http://schemas.openxmlformats.org/markup-compatibility/2006">
              <mc:Choice xmlns:v="urn:schemas-microsoft-com:vml" Requires="v">
                <p:oleObj spid="_x0000_s1145" name="Microsoft 公式 3.0" r:id="rId4" imgW="368280" imgH="228600" progId="Equation.3">
                  <p:embed/>
                </p:oleObj>
              </mc:Choice>
              <mc:Fallback>
                <p:oleObj name="Microsoft 公式 3.0" r:id="rId4" imgW="36828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313" y="5929313"/>
                        <a:ext cx="92868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4579"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a:spLocks noChangeArrowheads="1"/>
          </p:cNvSpPr>
          <p:nvPr/>
        </p:nvSpPr>
        <p:spPr bwMode="auto">
          <a:xfrm>
            <a:off x="642938" y="1285875"/>
            <a:ext cx="700087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000FF"/>
                </a:solidFill>
                <a:latin typeface="Courier New" panose="02070309020205020404" pitchFamily="49" charset="0"/>
                <a:ea typeface="微软雅黑" panose="020B0503020204020204" pitchFamily="34" charset="-122"/>
                <a:cs typeface="Courier New" panose="02070309020205020404" pitchFamily="49" charset="0"/>
              </a:rPr>
              <a:t>void</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err="1">
                <a:latin typeface="Courier New" panose="02070309020205020404" pitchFamily="49" charset="0"/>
                <a:ea typeface="微软雅黑" panose="020B0503020204020204" pitchFamily="34" charset="-122"/>
                <a:cs typeface="Courier New" panose="02070309020205020404" pitchFamily="49" charset="0"/>
              </a:rPr>
              <a:t>unionSet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x, </a:t>
            </a:r>
            <a:r>
              <a:rPr lang="en-US" altLang="zh-CN" b="1" dirty="0" err="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y)</a:t>
            </a:r>
            <a:endParaRPr lang="en-US" altLang="zh-CN" sz="1600" b="1" dirty="0">
              <a:ea typeface="微软雅黑" panose="020B0503020204020204" pitchFamily="34" charset="-122"/>
              <a:cs typeface="Courier New" panose="02070309020205020404" pitchFamily="49" charset="0"/>
            </a:endParaRPr>
          </a:p>
          <a:p>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b="1" dirty="0">
              <a:cs typeface="Courier New" panose="02070309020205020404" pitchFamily="49" charset="0"/>
            </a:endParaRPr>
          </a:p>
          <a:p>
            <a:r>
              <a:rPr lang="en-US" altLang="zh-CN" b="1" dirty="0">
                <a:latin typeface="Courier New" panose="02070309020205020404" pitchFamily="49" charset="0"/>
                <a:ea typeface="微软雅黑" panose="020B0503020204020204" pitchFamily="34" charset="-122"/>
              </a:rPr>
              <a:t>	</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findset</a:t>
            </a:r>
            <a:r>
              <a:rPr lang="en-US" altLang="zh-CN" b="1" dirty="0">
                <a:latin typeface="Courier New" panose="02070309020205020404" pitchFamily="49" charset="0"/>
                <a:ea typeface="微软雅黑" panose="020B0503020204020204" pitchFamily="34" charset="-122"/>
              </a:rPr>
              <a:t>(x);</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findset</a:t>
            </a:r>
            <a:r>
              <a:rPr lang="en-US" altLang="zh-CN" b="1" dirty="0">
                <a:latin typeface="Courier New" panose="02070309020205020404" pitchFamily="49" charset="0"/>
                <a:ea typeface="微软雅黑" panose="020B0503020204020204" pitchFamily="34" charset="-122"/>
              </a:rPr>
              <a:t>(y);</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if</a:t>
            </a:r>
            <a:r>
              <a:rPr lang="en-US" altLang="zh-CN" b="1" dirty="0">
                <a:latin typeface="Courier New" panose="02070309020205020404" pitchFamily="49" charset="0"/>
                <a:ea typeface="微软雅黑" panose="020B0503020204020204" pitchFamily="34" charset="-122"/>
              </a:rPr>
              <a:t>(rank[</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&gt;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set[</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else</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		set[</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r>
              <a:rPr lang="en-US" altLang="zh-CN" b="1" dirty="0">
                <a:solidFill>
                  <a:srgbClr val="0000FF"/>
                </a:solidFill>
                <a:latin typeface="Courier New" panose="02070309020205020404" pitchFamily="49" charset="0"/>
                <a:ea typeface="微软雅黑" panose="020B0503020204020204" pitchFamily="34" charset="-122"/>
              </a:rPr>
              <a:t>if</a:t>
            </a:r>
            <a:r>
              <a:rPr lang="en-US" altLang="zh-CN" b="1" dirty="0">
                <a:latin typeface="Courier New" panose="02070309020205020404" pitchFamily="49" charset="0"/>
                <a:ea typeface="微软雅黑" panose="020B0503020204020204" pitchFamily="34" charset="-122"/>
              </a:rPr>
              <a:t>(rank[</a:t>
            </a:r>
            <a:r>
              <a:rPr lang="en-US" altLang="zh-CN" b="1" dirty="0" err="1">
                <a:latin typeface="Courier New" panose="02070309020205020404" pitchFamily="49" charset="0"/>
                <a:ea typeface="微软雅黑" panose="020B0503020204020204" pitchFamily="34" charset="-122"/>
              </a:rPr>
              <a:t>fx</a:t>
            </a:r>
            <a:r>
              <a:rPr lang="en-US" altLang="zh-CN" b="1" dirty="0">
                <a:latin typeface="Courier New" panose="02070309020205020404" pitchFamily="49" charset="0"/>
                <a:ea typeface="微软雅黑" panose="020B0503020204020204" pitchFamily="34" charset="-122"/>
              </a:rPr>
              <a:t>] ==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rank[</a:t>
            </a:r>
            <a:r>
              <a:rPr lang="en-US" altLang="zh-CN" b="1" dirty="0" err="1">
                <a:latin typeface="Courier New" panose="02070309020205020404" pitchFamily="49" charset="0"/>
                <a:ea typeface="微软雅黑" panose="020B0503020204020204" pitchFamily="34" charset="-122"/>
              </a:rPr>
              <a:t>fy</a:t>
            </a:r>
            <a:r>
              <a:rPr lang="en-US" altLang="zh-CN" b="1" dirty="0">
                <a:latin typeface="Courier New" panose="02070309020205020404" pitchFamily="49" charset="0"/>
                <a:ea typeface="微软雅黑" panose="020B0503020204020204" pitchFamily="34" charset="-122"/>
              </a:rPr>
              <a:t>]++;</a:t>
            </a:r>
            <a:endParaRPr lang="en-US" altLang="zh-CN" sz="1600" b="1" dirty="0"/>
          </a:p>
          <a:p>
            <a:r>
              <a:rPr lang="en-US" altLang="zh-CN" b="1" dirty="0">
                <a:latin typeface="Courier New" panose="02070309020205020404" pitchFamily="49" charset="0"/>
                <a:ea typeface="微软雅黑" panose="020B0503020204020204" pitchFamily="34" charset="-122"/>
              </a:rPr>
              <a:t>	}</a:t>
            </a:r>
            <a:endParaRPr lang="en-US" altLang="zh-CN" sz="1600" b="1" dirty="0"/>
          </a:p>
          <a:p>
            <a:r>
              <a:rPr lang="en-US" altLang="zh-CN" b="1" dirty="0">
                <a:latin typeface="Courier New" panose="02070309020205020404" pitchFamily="49" charset="0"/>
                <a:ea typeface="微软雅黑" panose="020B0503020204020204" pitchFamily="34" charset="-122"/>
              </a:rPr>
              <a:t>}</a:t>
            </a:r>
          </a:p>
          <a:p>
            <a:endParaRPr lang="en-US" altLang="zh-CN" dirty="0">
              <a:latin typeface="Courier New" panose="02070309020205020404" pitchFamily="49" charset="0"/>
              <a:ea typeface="微软雅黑" panose="020B0503020204020204" pitchFamily="34" charset="-122"/>
            </a:endParaRPr>
          </a:p>
          <a:p>
            <a:pPr>
              <a:buFont typeface="Wingdings" panose="05000000000000000000" pitchFamily="2" charset="2"/>
              <a:buChar char="l"/>
            </a:pPr>
            <a:r>
              <a:rPr lang="zh-CN" altLang="en-US" sz="2400" dirty="0">
                <a:latin typeface="Courier New" panose="02070309020205020404" pitchFamily="49" charset="0"/>
                <a:ea typeface="微软雅黑" panose="020B0503020204020204" pitchFamily="34" charset="-122"/>
              </a:rPr>
              <a:t>每步操作的最坏情况为</a:t>
            </a:r>
            <a:r>
              <a:rPr lang="en-US" altLang="zh-CN" sz="2400" dirty="0">
                <a:latin typeface="Courier New" panose="02070309020205020404" pitchFamily="49" charset="0"/>
                <a:ea typeface="微软雅黑" panose="020B0503020204020204" pitchFamily="34" charset="-122"/>
              </a:rPr>
              <a:t>O(</a:t>
            </a:r>
            <a:r>
              <a:rPr lang="en-US" altLang="zh-CN" sz="2400" dirty="0" err="1">
                <a:latin typeface="Courier New" panose="02070309020205020404" pitchFamily="49" charset="0"/>
                <a:ea typeface="微软雅黑" panose="020B0503020204020204" pitchFamily="34" charset="-122"/>
              </a:rPr>
              <a:t>logn</a:t>
            </a:r>
            <a:r>
              <a:rPr lang="en-US" altLang="zh-CN" sz="2400" dirty="0">
                <a:latin typeface="Courier New" panose="02070309020205020404" pitchFamily="49" charset="0"/>
                <a:ea typeface="微软雅黑" panose="020B0503020204020204" pitchFamily="34" charset="-122"/>
              </a:rPr>
              <a:t>)</a:t>
            </a:r>
            <a:r>
              <a:rPr lang="zh-CN" altLang="en-US" sz="2400" dirty="0">
                <a:latin typeface="Courier New" panose="02070309020205020404" pitchFamily="49" charset="0"/>
                <a:ea typeface="微软雅黑" panose="020B0503020204020204" pitchFamily="34" charset="-122"/>
              </a:rPr>
              <a:t>，还能优化吗？</a:t>
            </a:r>
            <a:endParaRPr lang="en-US" altLang="zh-CN" sz="2400" dirty="0"/>
          </a:p>
          <a:p>
            <a:endParaRPr lang="en-US" altLang="zh-CN" sz="4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5603"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3"/>
          <p:cNvSpPr>
            <a:spLocks noChangeArrowheads="1"/>
          </p:cNvSpPr>
          <p:nvPr/>
        </p:nvSpPr>
        <p:spPr bwMode="auto">
          <a:xfrm>
            <a:off x="642938" y="1671638"/>
            <a:ext cx="771525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路径压缩（</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Path Compression</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思想：</a:t>
            </a: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每次查找的时候，把经过路径上的点的父亲都设为根</a:t>
            </a:r>
          </a:p>
          <a:p>
            <a:pPr eaLnBrk="1" hangingPunct="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cs typeface="宋体" panose="02010600030101010101" pitchFamily="2" charset="-122"/>
              </a:rPr>
              <a:t>步骤</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a:t>
            </a:r>
          </a:p>
          <a:p>
            <a:pPr lvl="1" eaLnBrk="1" hangingPunct="1">
              <a:buFont typeface="Arial" panose="020B0604020202020204" pitchFamily="34" charset="0"/>
              <a:buChar char="•"/>
            </a:pP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第一步，找到根结点</a:t>
            </a:r>
          </a:p>
          <a:p>
            <a:pPr lvl="1" eaLnBrk="1" hangingPunct="1">
              <a:buFont typeface="Arial" panose="020B0604020202020204" pitchFamily="34" charset="0"/>
              <a:buChar char="•"/>
            </a:pPr>
            <a:r>
              <a:rPr lang="zh-CN" altLang="en-US"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第二步，修改查找路径上的所有节点，将它们都指向根结点</a:t>
            </a:r>
            <a:endParaRPr lang="en-US" altLang="zh-CN"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buFont typeface="Arial" panose="020B0604020202020204" pitchFamily="34" charset="0"/>
              <a:buChar char="•"/>
            </a:pPr>
            <a:endParaRPr lang="en-US" altLang="zh-CN" sz="24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endParaRPr>
          </a:p>
          <a:p>
            <a:pP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可以证明</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次操作的总时间复杂度为</a:t>
            </a:r>
            <a:r>
              <a:rPr lang="en-US" altLang="zh-CN" sz="2400" dirty="0">
                <a:latin typeface="微软雅黑" panose="020B0503020204020204" pitchFamily="34" charset="-122"/>
                <a:ea typeface="微软雅黑" panose="020B0503020204020204" pitchFamily="34" charset="-122"/>
              </a:rPr>
              <a:t>k*O(m)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是一个接近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的常数，即几乎是线性的。</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cs typeface="宋体" panose="02010600030101010101" pitchFamily="2" charset="-122"/>
              </a:rPr>
              <a:t>使用</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路径压缩的并查集算法不需要再使用启发式合并。</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4000" dirty="0">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6627"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8" name="组合 56"/>
          <p:cNvGrpSpPr>
            <a:grpSpLocks/>
          </p:cNvGrpSpPr>
          <p:nvPr/>
        </p:nvGrpSpPr>
        <p:grpSpPr bwMode="auto">
          <a:xfrm>
            <a:off x="1114425" y="1214438"/>
            <a:ext cx="7100888" cy="3000375"/>
            <a:chOff x="1114428" y="1214422"/>
            <a:chExt cx="6886596" cy="2786082"/>
          </a:xfrm>
        </p:grpSpPr>
        <p:grpSp>
          <p:nvGrpSpPr>
            <p:cNvPr id="26630" name="Group 56"/>
            <p:cNvGrpSpPr>
              <a:grpSpLocks/>
            </p:cNvGrpSpPr>
            <p:nvPr/>
          </p:nvGrpSpPr>
          <p:grpSpPr bwMode="auto">
            <a:xfrm>
              <a:off x="1114428" y="1214422"/>
              <a:ext cx="2671754" cy="2786082"/>
              <a:chOff x="480" y="1456"/>
              <a:chExt cx="1584" cy="1904"/>
            </a:xfrm>
          </p:grpSpPr>
          <p:sp>
            <p:nvSpPr>
              <p:cNvPr id="26655" name="Oval 7"/>
              <p:cNvSpPr>
                <a:spLocks noChangeArrowheads="1"/>
              </p:cNvSpPr>
              <p:nvPr/>
            </p:nvSpPr>
            <p:spPr bwMode="auto">
              <a:xfrm>
                <a:off x="1574" y="1871"/>
                <a:ext cx="264" cy="208"/>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26656" name="Oval 10"/>
              <p:cNvSpPr>
                <a:spLocks noChangeArrowheads="1"/>
              </p:cNvSpPr>
              <p:nvPr/>
            </p:nvSpPr>
            <p:spPr bwMode="auto">
              <a:xfrm>
                <a:off x="1348" y="2252"/>
                <a:ext cx="264" cy="208"/>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26657" name="Oval 11"/>
              <p:cNvSpPr>
                <a:spLocks noChangeArrowheads="1"/>
              </p:cNvSpPr>
              <p:nvPr/>
            </p:nvSpPr>
            <p:spPr bwMode="auto">
              <a:xfrm>
                <a:off x="1800"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26658" name="Oval 12"/>
              <p:cNvSpPr>
                <a:spLocks noChangeArrowheads="1"/>
              </p:cNvSpPr>
              <p:nvPr/>
            </p:nvSpPr>
            <p:spPr bwMode="auto">
              <a:xfrm>
                <a:off x="1046" y="2703"/>
                <a:ext cx="264" cy="207"/>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12</a:t>
                </a:r>
              </a:p>
            </p:txBody>
          </p:sp>
          <p:sp>
            <p:nvSpPr>
              <p:cNvPr id="26659" name="Oval 13"/>
              <p:cNvSpPr>
                <a:spLocks noChangeArrowheads="1"/>
              </p:cNvSpPr>
              <p:nvPr/>
            </p:nvSpPr>
            <p:spPr bwMode="auto">
              <a:xfrm>
                <a:off x="1536" y="2703"/>
                <a:ext cx="264" cy="207"/>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20</a:t>
                </a:r>
              </a:p>
            </p:txBody>
          </p:sp>
          <p:sp>
            <p:nvSpPr>
              <p:cNvPr id="26660" name="Oval 14"/>
              <p:cNvSpPr>
                <a:spLocks noChangeArrowheads="1"/>
              </p:cNvSpPr>
              <p:nvPr/>
            </p:nvSpPr>
            <p:spPr bwMode="auto">
              <a:xfrm>
                <a:off x="1348" y="31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21</a:t>
                </a:r>
              </a:p>
            </p:txBody>
          </p:sp>
          <p:sp>
            <p:nvSpPr>
              <p:cNvPr id="26661" name="Oval 15"/>
              <p:cNvSpPr>
                <a:spLocks noChangeArrowheads="1"/>
              </p:cNvSpPr>
              <p:nvPr/>
            </p:nvSpPr>
            <p:spPr bwMode="auto">
              <a:xfrm>
                <a:off x="1800" y="3117"/>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16</a:t>
                </a:r>
              </a:p>
            </p:txBody>
          </p:sp>
          <p:sp>
            <p:nvSpPr>
              <p:cNvPr id="26662" name="Line 19"/>
              <p:cNvSpPr>
                <a:spLocks noChangeShapeType="1"/>
              </p:cNvSpPr>
              <p:nvPr/>
            </p:nvSpPr>
            <p:spPr bwMode="auto">
              <a:xfrm flipH="1" flipV="1">
                <a:off x="1423" y="1629"/>
                <a:ext cx="226"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20"/>
              <p:cNvSpPr>
                <a:spLocks noChangeShapeType="1"/>
              </p:cNvSpPr>
              <p:nvPr/>
            </p:nvSpPr>
            <p:spPr bwMode="auto">
              <a:xfrm flipV="1">
                <a:off x="1536" y="2079"/>
                <a:ext cx="151" cy="173"/>
              </a:xfrm>
              <a:prstGeom prst="line">
                <a:avLst/>
              </a:prstGeom>
              <a:noFill/>
              <a:ln w="2857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Line 21"/>
              <p:cNvSpPr>
                <a:spLocks noChangeShapeType="1"/>
              </p:cNvSpPr>
              <p:nvPr/>
            </p:nvSpPr>
            <p:spPr bwMode="auto">
              <a:xfrm flipH="1" flipV="1">
                <a:off x="1762" y="2044"/>
                <a:ext cx="151"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5" name="Line 22"/>
              <p:cNvSpPr>
                <a:spLocks noChangeShapeType="1"/>
              </p:cNvSpPr>
              <p:nvPr/>
            </p:nvSpPr>
            <p:spPr bwMode="auto">
              <a:xfrm flipV="1">
                <a:off x="1196" y="2460"/>
                <a:ext cx="227" cy="2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6" name="Line 23"/>
              <p:cNvSpPr>
                <a:spLocks noChangeShapeType="1"/>
              </p:cNvSpPr>
              <p:nvPr/>
            </p:nvSpPr>
            <p:spPr bwMode="auto">
              <a:xfrm flipH="1" flipV="1">
                <a:off x="1460" y="2460"/>
                <a:ext cx="114" cy="277"/>
              </a:xfrm>
              <a:prstGeom prst="line">
                <a:avLst/>
              </a:prstGeom>
              <a:noFill/>
              <a:ln w="2857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7" name="Line 24"/>
              <p:cNvSpPr>
                <a:spLocks noChangeShapeType="1"/>
              </p:cNvSpPr>
              <p:nvPr/>
            </p:nvSpPr>
            <p:spPr bwMode="auto">
              <a:xfrm flipV="1">
                <a:off x="1536" y="2910"/>
                <a:ext cx="113"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Line 25"/>
              <p:cNvSpPr>
                <a:spLocks noChangeShapeType="1"/>
              </p:cNvSpPr>
              <p:nvPr/>
            </p:nvSpPr>
            <p:spPr bwMode="auto">
              <a:xfrm flipH="1" flipV="1">
                <a:off x="1687" y="2910"/>
                <a:ext cx="189" cy="2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9" name="Oval 5"/>
              <p:cNvSpPr>
                <a:spLocks noChangeArrowheads="1"/>
              </p:cNvSpPr>
              <p:nvPr/>
            </p:nvSpPr>
            <p:spPr bwMode="auto">
              <a:xfrm>
                <a:off x="744" y="1837"/>
                <a:ext cx="264" cy="207"/>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26670" name="Oval 6"/>
              <p:cNvSpPr>
                <a:spLocks noChangeArrowheads="1"/>
              </p:cNvSpPr>
              <p:nvPr/>
            </p:nvSpPr>
            <p:spPr bwMode="auto">
              <a:xfrm>
                <a:off x="1196" y="1456"/>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26671" name="Oval 8"/>
              <p:cNvSpPr>
                <a:spLocks noChangeArrowheads="1"/>
              </p:cNvSpPr>
              <p:nvPr/>
            </p:nvSpPr>
            <p:spPr bwMode="auto">
              <a:xfrm>
                <a:off x="480"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11</a:t>
                </a:r>
              </a:p>
            </p:txBody>
          </p:sp>
          <p:sp>
            <p:nvSpPr>
              <p:cNvPr id="26672" name="Oval 9"/>
              <p:cNvSpPr>
                <a:spLocks noChangeArrowheads="1"/>
              </p:cNvSpPr>
              <p:nvPr/>
            </p:nvSpPr>
            <p:spPr bwMode="auto">
              <a:xfrm>
                <a:off x="932" y="2252"/>
                <a:ext cx="264" cy="20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26673" name="Line 16"/>
              <p:cNvSpPr>
                <a:spLocks noChangeShapeType="1"/>
              </p:cNvSpPr>
              <p:nvPr/>
            </p:nvSpPr>
            <p:spPr bwMode="auto">
              <a:xfrm flipV="1">
                <a:off x="932" y="1629"/>
                <a:ext cx="302"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Line 17"/>
              <p:cNvSpPr>
                <a:spLocks noChangeShapeType="1"/>
              </p:cNvSpPr>
              <p:nvPr/>
            </p:nvSpPr>
            <p:spPr bwMode="auto">
              <a:xfrm flipV="1">
                <a:off x="630" y="2044"/>
                <a:ext cx="190"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5" name="Line 18"/>
              <p:cNvSpPr>
                <a:spLocks noChangeShapeType="1"/>
              </p:cNvSpPr>
              <p:nvPr/>
            </p:nvSpPr>
            <p:spPr bwMode="auto">
              <a:xfrm flipH="1" flipV="1">
                <a:off x="932" y="2044"/>
                <a:ext cx="114"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6676" name="AutoShape 27"/>
              <p:cNvCxnSpPr>
                <a:cxnSpLocks noChangeShapeType="1"/>
                <a:stCxn id="26659" idx="6"/>
                <a:endCxn id="26670" idx="6"/>
              </p:cNvCxnSpPr>
              <p:nvPr/>
            </p:nvCxnSpPr>
            <p:spPr bwMode="auto">
              <a:xfrm flipH="1" flipV="1">
                <a:off x="1460" y="1560"/>
                <a:ext cx="340" cy="1247"/>
              </a:xfrm>
              <a:prstGeom prst="bentConnector3">
                <a:avLst>
                  <a:gd name="adj1" fmla="val -102648"/>
                </a:avLst>
              </a:prstGeom>
              <a:noFill/>
              <a:ln w="25400">
                <a:solidFill>
                  <a:schemeClr val="hlink"/>
                </a:solidFill>
                <a:miter lim="800000"/>
                <a:headEnd/>
                <a:tailEnd type="triangle" w="med" len="med"/>
              </a:ln>
              <a:extLst>
                <a:ext uri="{909E8E84-426E-40DD-AFC4-6F175D3DCCD1}">
                  <a14:hiddenFill xmlns:a14="http://schemas.microsoft.com/office/drawing/2010/main">
                    <a:noFill/>
                  </a14:hiddenFill>
                </a:ext>
              </a:extLst>
            </p:spPr>
          </p:cxnSp>
          <p:sp>
            <p:nvSpPr>
              <p:cNvPr id="26677" name="Line 28"/>
              <p:cNvSpPr>
                <a:spLocks noChangeShapeType="1"/>
              </p:cNvSpPr>
              <p:nvPr/>
            </p:nvSpPr>
            <p:spPr bwMode="auto">
              <a:xfrm flipH="1" flipV="1">
                <a:off x="1310" y="1664"/>
                <a:ext cx="113" cy="58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6631" name="Group 54"/>
            <p:cNvGrpSpPr>
              <a:grpSpLocks/>
            </p:cNvGrpSpPr>
            <p:nvPr/>
          </p:nvGrpSpPr>
          <p:grpSpPr bwMode="auto">
            <a:xfrm>
              <a:off x="4929190" y="1357298"/>
              <a:ext cx="3071834" cy="2571768"/>
              <a:chOff x="2784" y="1392"/>
              <a:chExt cx="2256" cy="1319"/>
            </a:xfrm>
          </p:grpSpPr>
          <p:sp>
            <p:nvSpPr>
              <p:cNvPr id="26633" name="Oval 32"/>
              <p:cNvSpPr>
                <a:spLocks noChangeArrowheads="1"/>
              </p:cNvSpPr>
              <p:nvPr/>
            </p:nvSpPr>
            <p:spPr bwMode="auto">
              <a:xfrm>
                <a:off x="3840" y="1392"/>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6</a:t>
                </a:r>
              </a:p>
            </p:txBody>
          </p:sp>
          <p:sp>
            <p:nvSpPr>
              <p:cNvPr id="26634" name="Line 35"/>
              <p:cNvSpPr>
                <a:spLocks noChangeShapeType="1"/>
              </p:cNvSpPr>
              <p:nvPr/>
            </p:nvSpPr>
            <p:spPr bwMode="auto">
              <a:xfrm flipV="1">
                <a:off x="3264" y="1584"/>
                <a:ext cx="62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35" name="Group 50"/>
              <p:cNvGrpSpPr>
                <a:grpSpLocks/>
              </p:cNvGrpSpPr>
              <p:nvPr/>
            </p:nvGrpSpPr>
            <p:grpSpPr bwMode="auto">
              <a:xfrm>
                <a:off x="2784" y="2016"/>
                <a:ext cx="712" cy="695"/>
                <a:chOff x="2784" y="1944"/>
                <a:chExt cx="712" cy="695"/>
              </a:xfrm>
            </p:grpSpPr>
            <p:sp>
              <p:nvSpPr>
                <p:cNvPr id="26650" name="Oval 31"/>
                <p:cNvSpPr>
                  <a:spLocks noChangeArrowheads="1"/>
                </p:cNvSpPr>
                <p:nvPr/>
              </p:nvSpPr>
              <p:spPr bwMode="auto">
                <a:xfrm>
                  <a:off x="3064" y="1944"/>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4</a:t>
                  </a:r>
                </a:p>
              </p:txBody>
            </p:sp>
            <p:sp>
              <p:nvSpPr>
                <p:cNvPr id="26651" name="Oval 33"/>
                <p:cNvSpPr>
                  <a:spLocks noChangeArrowheads="1"/>
                </p:cNvSpPr>
                <p:nvPr/>
              </p:nvSpPr>
              <p:spPr bwMode="auto">
                <a:xfrm>
                  <a:off x="2784" y="2400"/>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11</a:t>
                  </a:r>
                </a:p>
              </p:txBody>
            </p:sp>
            <p:sp>
              <p:nvSpPr>
                <p:cNvPr id="26652" name="Oval 34"/>
                <p:cNvSpPr>
                  <a:spLocks noChangeArrowheads="1"/>
                </p:cNvSpPr>
                <p:nvPr/>
              </p:nvSpPr>
              <p:spPr bwMode="auto">
                <a:xfrm>
                  <a:off x="3168" y="2400"/>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a:t>
                  </a:r>
                </a:p>
              </p:txBody>
            </p:sp>
            <p:sp>
              <p:nvSpPr>
                <p:cNvPr id="26653" name="Line 36"/>
                <p:cNvSpPr>
                  <a:spLocks noChangeShapeType="1"/>
                </p:cNvSpPr>
                <p:nvPr/>
              </p:nvSpPr>
              <p:spPr bwMode="auto">
                <a:xfrm flipV="1">
                  <a:off x="2976" y="216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37"/>
                <p:cNvSpPr>
                  <a:spLocks noChangeShapeType="1"/>
                </p:cNvSpPr>
                <p:nvPr/>
              </p:nvSpPr>
              <p:spPr bwMode="auto">
                <a:xfrm flipH="1" flipV="1">
                  <a:off x="3264" y="2183"/>
                  <a:ext cx="62" cy="2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36" name="Oval 39"/>
              <p:cNvSpPr>
                <a:spLocks noChangeArrowheads="1"/>
              </p:cNvSpPr>
              <p:nvPr/>
            </p:nvSpPr>
            <p:spPr bwMode="auto">
              <a:xfrm>
                <a:off x="3560" y="1968"/>
                <a:ext cx="328" cy="239"/>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10</a:t>
                </a:r>
              </a:p>
            </p:txBody>
          </p:sp>
          <p:sp>
            <p:nvSpPr>
              <p:cNvPr id="26637" name="Oval 40"/>
              <p:cNvSpPr>
                <a:spLocks noChangeArrowheads="1"/>
              </p:cNvSpPr>
              <p:nvPr/>
            </p:nvSpPr>
            <p:spPr bwMode="auto">
              <a:xfrm>
                <a:off x="3600" y="2448"/>
                <a:ext cx="328" cy="23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12</a:t>
                </a:r>
              </a:p>
            </p:txBody>
          </p:sp>
          <p:sp>
            <p:nvSpPr>
              <p:cNvPr id="26638" name="Line 41"/>
              <p:cNvSpPr>
                <a:spLocks noChangeShapeType="1"/>
              </p:cNvSpPr>
              <p:nvPr/>
            </p:nvSpPr>
            <p:spPr bwMode="auto">
              <a:xfrm flipH="1" flipV="1">
                <a:off x="3736"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Oval 42"/>
              <p:cNvSpPr>
                <a:spLocks noChangeArrowheads="1"/>
              </p:cNvSpPr>
              <p:nvPr/>
            </p:nvSpPr>
            <p:spPr bwMode="auto">
              <a:xfrm>
                <a:off x="3960" y="1968"/>
                <a:ext cx="328" cy="239"/>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9</a:t>
                </a:r>
              </a:p>
            </p:txBody>
          </p:sp>
          <p:sp>
            <p:nvSpPr>
              <p:cNvPr id="26640" name="Oval 43"/>
              <p:cNvSpPr>
                <a:spLocks noChangeArrowheads="1"/>
              </p:cNvSpPr>
              <p:nvPr/>
            </p:nvSpPr>
            <p:spPr bwMode="auto">
              <a:xfrm>
                <a:off x="3992" y="2448"/>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8</a:t>
                </a:r>
              </a:p>
            </p:txBody>
          </p:sp>
          <p:sp>
            <p:nvSpPr>
              <p:cNvPr id="26641" name="Line 44"/>
              <p:cNvSpPr>
                <a:spLocks noChangeShapeType="1"/>
              </p:cNvSpPr>
              <p:nvPr/>
            </p:nvSpPr>
            <p:spPr bwMode="auto">
              <a:xfrm flipH="1" flipV="1">
                <a:off x="4136" y="220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Oval 45"/>
              <p:cNvSpPr>
                <a:spLocks noChangeArrowheads="1"/>
              </p:cNvSpPr>
              <p:nvPr/>
            </p:nvSpPr>
            <p:spPr bwMode="auto">
              <a:xfrm>
                <a:off x="4464" y="1968"/>
                <a:ext cx="328" cy="23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20</a:t>
                </a:r>
              </a:p>
            </p:txBody>
          </p:sp>
          <p:sp>
            <p:nvSpPr>
              <p:cNvPr id="26643" name="Oval 46"/>
              <p:cNvSpPr>
                <a:spLocks noChangeArrowheads="1"/>
              </p:cNvSpPr>
              <p:nvPr/>
            </p:nvSpPr>
            <p:spPr bwMode="auto">
              <a:xfrm>
                <a:off x="4368" y="2448"/>
                <a:ext cx="32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21</a:t>
                </a:r>
              </a:p>
            </p:txBody>
          </p:sp>
          <p:sp>
            <p:nvSpPr>
              <p:cNvPr id="26644" name="Oval 47"/>
              <p:cNvSpPr>
                <a:spLocks noChangeArrowheads="1"/>
              </p:cNvSpPr>
              <p:nvPr/>
            </p:nvSpPr>
            <p:spPr bwMode="auto">
              <a:xfrm>
                <a:off x="4752" y="2448"/>
                <a:ext cx="288" cy="23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rPr>
                  <a:t>16</a:t>
                </a:r>
              </a:p>
            </p:txBody>
          </p:sp>
          <p:sp>
            <p:nvSpPr>
              <p:cNvPr id="26645" name="Line 48"/>
              <p:cNvSpPr>
                <a:spLocks noChangeShapeType="1"/>
              </p:cNvSpPr>
              <p:nvPr/>
            </p:nvSpPr>
            <p:spPr bwMode="auto">
              <a:xfrm flipV="1">
                <a:off x="4512" y="2208"/>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49"/>
              <p:cNvSpPr>
                <a:spLocks noChangeShapeType="1"/>
              </p:cNvSpPr>
              <p:nvPr/>
            </p:nvSpPr>
            <p:spPr bwMode="auto">
              <a:xfrm flipH="1" flipV="1">
                <a:off x="4656" y="2208"/>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51"/>
              <p:cNvSpPr>
                <a:spLocks noChangeShapeType="1"/>
              </p:cNvSpPr>
              <p:nvPr/>
            </p:nvSpPr>
            <p:spPr bwMode="auto">
              <a:xfrm flipV="1">
                <a:off x="3744" y="1632"/>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52"/>
              <p:cNvSpPr>
                <a:spLocks noChangeShapeType="1"/>
              </p:cNvSpPr>
              <p:nvPr/>
            </p:nvSpPr>
            <p:spPr bwMode="auto">
              <a:xfrm flipH="1" flipV="1">
                <a:off x="4032" y="1632"/>
                <a:ext cx="9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53"/>
              <p:cNvSpPr>
                <a:spLocks noChangeShapeType="1"/>
              </p:cNvSpPr>
              <p:nvPr/>
            </p:nvSpPr>
            <p:spPr bwMode="auto">
              <a:xfrm flipH="1" flipV="1">
                <a:off x="4128" y="1584"/>
                <a:ext cx="48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2" name="AutoShape 57"/>
            <p:cNvSpPr>
              <a:spLocks noChangeArrowheads="1"/>
            </p:cNvSpPr>
            <p:nvPr/>
          </p:nvSpPr>
          <p:spPr bwMode="auto">
            <a:xfrm>
              <a:off x="4286248" y="2428868"/>
              <a:ext cx="762000" cy="457200"/>
            </a:xfrm>
            <a:prstGeom prst="rightArrow">
              <a:avLst>
                <a:gd name="adj1" fmla="val 50000"/>
                <a:gd name="adj2" fmla="val 41667"/>
              </a:avLst>
            </a:prstGeom>
            <a:solidFill>
              <a:schemeClr val="accent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pSp>
      <p:sp>
        <p:nvSpPr>
          <p:cNvPr id="26629" name="Rectangle 2"/>
          <p:cNvSpPr>
            <a:spLocks noChangeArrowheads="1"/>
          </p:cNvSpPr>
          <p:nvPr/>
        </p:nvSpPr>
        <p:spPr bwMode="auto">
          <a:xfrm>
            <a:off x="785813" y="4286250"/>
            <a:ext cx="83581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b="1">
                <a:latin typeface="Courier New" panose="02070309020205020404" pitchFamily="49" charset="0"/>
                <a:ea typeface="微软雅黑" panose="020B0503020204020204" pitchFamily="34" charset="-122"/>
                <a:cs typeface="Courier New" panose="02070309020205020404" pitchFamily="49" charset="0"/>
              </a:rPr>
              <a:t> findSet(</a:t>
            </a:r>
            <a:r>
              <a:rPr lang="en-US" altLang="zh-CN" sz="2000" b="1">
                <a:solidFill>
                  <a:srgbClr val="0000FF"/>
                </a:solidFill>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b="1">
                <a:latin typeface="Courier New" panose="02070309020205020404" pitchFamily="49" charset="0"/>
                <a:ea typeface="微软雅黑" panose="020B0503020204020204" pitchFamily="34" charset="-122"/>
                <a:cs typeface="Courier New" panose="02070309020205020404" pitchFamily="49" charset="0"/>
              </a:rPr>
              <a:t> x)</a:t>
            </a:r>
            <a:endParaRPr lang="en-US" altLang="zh-CN" b="1">
              <a:ea typeface="微软雅黑" panose="020B0503020204020204" pitchFamily="34" charset="-122"/>
              <a:cs typeface="Courier New" panose="02070309020205020404" pitchFamily="49" charset="0"/>
            </a:endParaRPr>
          </a:p>
          <a:p>
            <a:r>
              <a:rPr lang="en-US" altLang="zh-CN" sz="2000" b="1">
                <a:latin typeface="Courier New" panose="02070309020205020404" pitchFamily="49" charset="0"/>
                <a:ea typeface="微软雅黑" panose="020B0503020204020204" pitchFamily="34" charset="-122"/>
                <a:cs typeface="Courier New" panose="02070309020205020404" pitchFamily="49" charset="0"/>
              </a:rPr>
              <a:t>{</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if</a:t>
            </a:r>
            <a:r>
              <a:rPr lang="en-US" altLang="zh-CN" sz="2000" b="1">
                <a:latin typeface="Courier New" panose="02070309020205020404" pitchFamily="49" charset="0"/>
                <a:ea typeface="微软雅黑" panose="020B0503020204020204" pitchFamily="34" charset="-122"/>
              </a:rPr>
              <a:t> (x == set[x])</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return</a:t>
            </a:r>
            <a:r>
              <a:rPr lang="en-US" altLang="zh-CN" sz="2000" b="1">
                <a:latin typeface="Courier New" panose="02070309020205020404" pitchFamily="49" charset="0"/>
                <a:ea typeface="微软雅黑" panose="020B0503020204020204" pitchFamily="34" charset="-122"/>
              </a:rPr>
              <a:t> x;</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else</a:t>
            </a:r>
            <a:endParaRPr lang="en-US" altLang="zh-CN" b="1"/>
          </a:p>
          <a:p>
            <a:r>
              <a:rPr lang="en-US" altLang="zh-CN" sz="2000" b="1">
                <a:latin typeface="Courier New" panose="02070309020205020404" pitchFamily="49" charset="0"/>
                <a:ea typeface="微软雅黑" panose="020B0503020204020204" pitchFamily="34" charset="-122"/>
              </a:rPr>
              <a:t>		</a:t>
            </a:r>
            <a:r>
              <a:rPr lang="en-US" altLang="zh-CN" sz="2000" b="1">
                <a:solidFill>
                  <a:srgbClr val="0000FF"/>
                </a:solidFill>
                <a:latin typeface="Courier New" panose="02070309020205020404" pitchFamily="49" charset="0"/>
                <a:ea typeface="微软雅黑" panose="020B0503020204020204" pitchFamily="34" charset="-122"/>
              </a:rPr>
              <a:t>return</a:t>
            </a:r>
            <a:r>
              <a:rPr lang="en-US" altLang="zh-CN" sz="2000" b="1">
                <a:latin typeface="Courier New" panose="02070309020205020404" pitchFamily="49" charset="0"/>
                <a:ea typeface="微软雅黑" panose="020B0503020204020204" pitchFamily="34" charset="-122"/>
              </a:rPr>
              <a:t> set[x] = findSet(set[x]);</a:t>
            </a:r>
            <a:endParaRPr lang="en-US" altLang="zh-CN" b="1"/>
          </a:p>
          <a:p>
            <a:r>
              <a:rPr lang="en-US" altLang="zh-CN" sz="2000" b="1">
                <a:latin typeface="Courier New" panose="02070309020205020404" pitchFamily="49" charset="0"/>
                <a:ea typeface="微软雅黑" panose="020B0503020204020204" pitchFamily="34" charset="-122"/>
              </a:rPr>
              <a:t>}</a:t>
            </a:r>
            <a:endParaRPr lang="en-US" altLang="zh-CN" sz="44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8196" name="TextBox 3"/>
          <p:cNvSpPr txBox="1">
            <a:spLocks noChangeArrowheads="1"/>
          </p:cNvSpPr>
          <p:nvPr/>
        </p:nvSpPr>
        <p:spPr bwMode="auto">
          <a:xfrm>
            <a:off x="1071563" y="2214563"/>
            <a:ext cx="7429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4400">
                <a:latin typeface="微软雅黑" panose="020B0503020204020204" pitchFamily="34" charset="-122"/>
                <a:ea typeface="微软雅黑" panose="020B0503020204020204" pitchFamily="34" charset="-122"/>
              </a:rPr>
              <a:t>数据结构</a:t>
            </a:r>
            <a:r>
              <a:rPr lang="zh-CN" altLang="en-US" sz="2400">
                <a:latin typeface="微软雅黑" panose="020B0503020204020204" pitchFamily="34" charset="-122"/>
                <a:ea typeface="微软雅黑" panose="020B0503020204020204" pitchFamily="34" charset="-122"/>
              </a:rPr>
              <a:t>即是研究数据的各种逻辑结构和储存结构，以及在此基础之上对数据的各种操作。</a:t>
            </a:r>
            <a:endParaRPr lang="en-US" altLang="zh-CN" sz="24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应用</a:t>
            </a:r>
          </a:p>
        </p:txBody>
      </p:sp>
      <p:sp>
        <p:nvSpPr>
          <p:cNvPr id="31747" name="Rectangle 3"/>
          <p:cNvSpPr>
            <a:spLocks noGrp="1" noChangeArrowheads="1"/>
          </p:cNvSpPr>
          <p:nvPr>
            <p:ph type="body" idx="4294967295"/>
          </p:nvPr>
        </p:nvSpPr>
        <p:spPr>
          <a:xfrm>
            <a:off x="469900" y="1196975"/>
            <a:ext cx="8423275" cy="4957763"/>
          </a:xfrm>
        </p:spPr>
        <p:txBody>
          <a:bodyPr/>
          <a:lstStyle/>
          <a:p>
            <a:endParaRPr lang="en-US" altLang="zh-CN" sz="2400" smtClean="0"/>
          </a:p>
          <a:p>
            <a:endParaRPr lang="en-US" altLang="zh-CN" sz="2400" smtClean="0"/>
          </a:p>
          <a:p>
            <a:r>
              <a:rPr lang="zh-CN" altLang="en-US" sz="2400" smtClean="0"/>
              <a:t>无向图最小生成树的</a:t>
            </a:r>
            <a:r>
              <a:rPr lang="en-US" altLang="zh-CN" sz="2400" smtClean="0"/>
              <a:t>Kruskal</a:t>
            </a:r>
            <a:r>
              <a:rPr lang="zh-CN" altLang="en-US" sz="2400" smtClean="0"/>
              <a:t>算法（请自行参考相应书籍）</a:t>
            </a:r>
            <a:endParaRPr lang="en-US" altLang="zh-CN" sz="2400" smtClean="0"/>
          </a:p>
          <a:p>
            <a:endParaRPr lang="en-US" altLang="zh-CN" sz="2400" smtClean="0"/>
          </a:p>
          <a:p>
            <a:r>
              <a:rPr lang="zh-CN" altLang="en-US" sz="2400" smtClean="0"/>
              <a:t>图的连通性判断，求两点是否属于同一集合</a:t>
            </a:r>
          </a:p>
        </p:txBody>
      </p:sp>
    </p:spTree>
    <p:extLst>
      <p:ext uri="{BB962C8B-B14F-4D97-AF65-F5344CB8AC3E}">
        <p14:creationId xmlns:p14="http://schemas.microsoft.com/office/powerpoint/2010/main" val="523150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txBox="1">
            <a:spLocks noChangeArrowheads="1"/>
          </p:cNvSpPr>
          <p:nvPr/>
        </p:nvSpPr>
        <p:spPr bwMode="auto">
          <a:xfrm>
            <a:off x="457200" y="2857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a:latin typeface="微软雅黑" panose="020B0503020204020204" pitchFamily="34" charset="-122"/>
                <a:ea typeface="微软雅黑" panose="020B0503020204020204" pitchFamily="34" charset="-122"/>
              </a:rPr>
              <a:t>并查集 </a:t>
            </a:r>
            <a:r>
              <a:rPr lang="en-US" altLang="zh-CN" sz="4400">
                <a:latin typeface="微软雅黑" panose="020B0503020204020204" pitchFamily="34" charset="-122"/>
                <a:ea typeface="微软雅黑" panose="020B0503020204020204" pitchFamily="34" charset="-122"/>
              </a:rPr>
              <a:t>(Disjoint-set)</a:t>
            </a:r>
            <a:endParaRPr lang="zh-CN" altLang="en-US" sz="4400">
              <a:latin typeface="微软雅黑" panose="020B0503020204020204" pitchFamily="34" charset="-122"/>
              <a:ea typeface="微软雅黑" panose="020B0503020204020204" pitchFamily="34" charset="-122"/>
            </a:endParaRPr>
          </a:p>
        </p:txBody>
      </p:sp>
      <p:pic>
        <p:nvPicPr>
          <p:cNvPr id="27651"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3"/>
          <p:cNvSpPr>
            <a:spLocks noChangeArrowheads="1"/>
          </p:cNvSpPr>
          <p:nvPr/>
        </p:nvSpPr>
        <p:spPr bwMode="auto">
          <a:xfrm>
            <a:off x="642938" y="1671638"/>
            <a:ext cx="77152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宋体" panose="02010600030101010101" pitchFamily="2" charset="-122"/>
              </a:rPr>
              <a:t>例一：</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lvl="1" eaLnBrk="1" hangingPunct="1">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cs typeface="宋体" panose="02010600030101010101" pitchFamily="2" charset="-122"/>
              </a:rPr>
              <a:t>无向图最小生成树（</a:t>
            </a:r>
            <a:r>
              <a:rPr lang="en-US" altLang="zh-CN" sz="2400">
                <a:latin typeface="微软雅黑" panose="020B0503020204020204" pitchFamily="34" charset="-122"/>
                <a:ea typeface="微软雅黑" panose="020B0503020204020204" pitchFamily="34" charset="-122"/>
                <a:cs typeface="宋体" panose="02010600030101010101" pitchFamily="2" charset="-122"/>
              </a:rPr>
              <a:t>Kruskal</a:t>
            </a:r>
            <a:r>
              <a:rPr lang="zh-CN" altLang="en-US" sz="2400">
                <a:latin typeface="微软雅黑" panose="020B0503020204020204" pitchFamily="34" charset="-122"/>
                <a:ea typeface="微软雅黑" panose="020B0503020204020204" pitchFamily="34" charset="-122"/>
                <a:cs typeface="宋体" panose="02010600030101010101" pitchFamily="2" charset="-122"/>
              </a:rPr>
              <a:t>算法）</a:t>
            </a:r>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pPr eaLnBrk="1" hangingPunct="1"/>
            <a:endParaRPr lang="en-US" altLang="zh-CN" sz="2400">
              <a:latin typeface="微软雅黑" panose="020B0503020204020204" pitchFamily="34" charset="-122"/>
              <a:ea typeface="微软雅黑" panose="020B0503020204020204" pitchFamily="34" charset="-122"/>
              <a:cs typeface="宋体" panose="02010600030101010101" pitchFamily="2" charset="-122"/>
            </a:endParaRPr>
          </a:p>
          <a:p>
            <a:endParaRPr lang="en-US" altLang="zh-CN" sz="4000">
              <a:ea typeface="微软雅黑" panose="020B0503020204020204" pitchFamily="34" charset="-122"/>
              <a:cs typeface="宋体" panose="02010600030101010101" pitchFamily="2" charset="-122"/>
            </a:endParaRPr>
          </a:p>
        </p:txBody>
      </p:sp>
      <p:pic>
        <p:nvPicPr>
          <p:cNvPr id="27653" name="Picture 2" descr="http://www.catonmat.net/blog/wp-content/uploads/2008/12/minimum-spanning-tr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28938"/>
            <a:ext cx="62738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219200" y="762000"/>
            <a:ext cx="7696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
            </a:pPr>
            <a:r>
              <a:rPr lang="zh-CN" altLang="en-US" b="1" dirty="0" smtClean="0">
                <a:ea typeface="楷体_GB2312" pitchFamily="49" charset="-122"/>
              </a:rPr>
              <a:t>最小生成树</a:t>
            </a:r>
            <a:endParaRPr lang="zh-CN" altLang="en-US" b="1" dirty="0">
              <a:ea typeface="楷体_GB2312" pitchFamily="49" charset="-122"/>
            </a:endParaRPr>
          </a:p>
          <a:p>
            <a:pPr eaLnBrk="1" hangingPunct="1">
              <a:spcBef>
                <a:spcPct val="50000"/>
              </a:spcBef>
              <a:buFontTx/>
              <a:buChar char=" "/>
            </a:pPr>
            <a:r>
              <a:rPr lang="zh-CN" altLang="en-US" sz="2000" b="1" dirty="0">
                <a:ea typeface="楷体_GB2312" pitchFamily="49" charset="-122"/>
              </a:rPr>
              <a:t>      </a:t>
            </a:r>
            <a:r>
              <a:rPr lang="en-US" altLang="zh-CN" sz="2000" b="1" dirty="0">
                <a:ea typeface="楷体_GB2312" pitchFamily="49" charset="-122"/>
              </a:rPr>
              <a:t>MST</a:t>
            </a:r>
            <a:r>
              <a:rPr lang="zh-CN" altLang="en-US" sz="2000" b="1" dirty="0">
                <a:ea typeface="楷体_GB2312" pitchFamily="49" charset="-122"/>
              </a:rPr>
              <a:t>的性质：假设</a:t>
            </a:r>
            <a:r>
              <a:rPr lang="en-US" altLang="zh-CN" sz="2000" b="1" dirty="0">
                <a:ea typeface="楷体_GB2312" pitchFamily="49" charset="-122"/>
              </a:rPr>
              <a:t>N=（V，{E}）</a:t>
            </a:r>
            <a:r>
              <a:rPr lang="zh-CN" altLang="en-US" sz="2000" b="1" dirty="0">
                <a:ea typeface="楷体_GB2312" pitchFamily="49" charset="-122"/>
              </a:rPr>
              <a:t>是一个连通网，</a:t>
            </a:r>
            <a:r>
              <a:rPr lang="en-US" altLang="zh-CN" sz="2000" b="1" dirty="0">
                <a:ea typeface="楷体_GB2312" pitchFamily="49" charset="-122"/>
              </a:rPr>
              <a:t>U</a:t>
            </a:r>
            <a:r>
              <a:rPr lang="zh-CN" altLang="en-US" sz="2000" b="1" dirty="0">
                <a:ea typeface="楷体_GB2312" pitchFamily="49" charset="-122"/>
              </a:rPr>
              <a:t>是顶点集</a:t>
            </a:r>
            <a:r>
              <a:rPr lang="en-US" altLang="zh-CN" sz="2000" b="1" dirty="0">
                <a:ea typeface="楷体_GB2312" pitchFamily="49" charset="-122"/>
              </a:rPr>
              <a:t>V</a:t>
            </a:r>
            <a:r>
              <a:rPr lang="zh-CN" altLang="en-US" sz="2000" b="1" dirty="0">
                <a:ea typeface="楷体_GB2312" pitchFamily="49" charset="-122"/>
              </a:rPr>
              <a:t>的一个非空子集。若(</a:t>
            </a:r>
            <a:r>
              <a:rPr lang="en-US" altLang="zh-CN" sz="2000" b="1" dirty="0" err="1">
                <a:ea typeface="楷体_GB2312" pitchFamily="49" charset="-122"/>
              </a:rPr>
              <a:t>u,v</a:t>
            </a:r>
            <a:r>
              <a:rPr lang="en-US" altLang="zh-CN" sz="2000" b="1" dirty="0">
                <a:ea typeface="楷体_GB2312" pitchFamily="49" charset="-122"/>
              </a:rPr>
              <a:t>)</a:t>
            </a:r>
            <a:r>
              <a:rPr lang="zh-CN" altLang="zh-CN" sz="2000" b="1" dirty="0">
                <a:ea typeface="楷体_GB2312" pitchFamily="49" charset="-122"/>
              </a:rPr>
              <a:t>是具有最小权值的边，其中</a:t>
            </a:r>
            <a:r>
              <a:rPr lang="en-US" altLang="zh-CN" sz="2000" b="1" dirty="0">
                <a:ea typeface="楷体_GB2312" pitchFamily="49" charset="-122"/>
              </a:rPr>
              <a:t>u</a:t>
            </a:r>
            <a:r>
              <a:rPr lang="zh-CN" altLang="en-US" sz="2000" b="1" dirty="0">
                <a:ea typeface="楷体_GB2312" pitchFamily="49" charset="-122"/>
              </a:rPr>
              <a:t>∈</a:t>
            </a:r>
            <a:r>
              <a:rPr lang="en-US" altLang="zh-CN" sz="2000" b="1" dirty="0" err="1">
                <a:ea typeface="楷体_GB2312" pitchFamily="49" charset="-122"/>
              </a:rPr>
              <a:t>U，v</a:t>
            </a:r>
            <a:r>
              <a:rPr lang="zh-CN" altLang="en-US" sz="2000" b="1" dirty="0">
                <a:ea typeface="楷体_GB2312" pitchFamily="49" charset="-122"/>
              </a:rPr>
              <a:t>∈</a:t>
            </a:r>
            <a:r>
              <a:rPr lang="en-US" altLang="zh-CN" sz="2000" b="1" dirty="0">
                <a:ea typeface="楷体_GB2312" pitchFamily="49" charset="-122"/>
              </a:rPr>
              <a:t>V-U，</a:t>
            </a:r>
            <a:r>
              <a:rPr lang="zh-CN" altLang="en-US" sz="2000" b="1" dirty="0">
                <a:ea typeface="楷体_GB2312" pitchFamily="49" charset="-122"/>
              </a:rPr>
              <a:t>则必定存在一棵包含边 (</a:t>
            </a:r>
            <a:r>
              <a:rPr lang="en-US" altLang="zh-CN" sz="2000" b="1" dirty="0" err="1">
                <a:ea typeface="楷体_GB2312" pitchFamily="49" charset="-122"/>
              </a:rPr>
              <a:t>u,v</a:t>
            </a:r>
            <a:r>
              <a:rPr lang="en-US" altLang="zh-CN" sz="2000" b="1" dirty="0">
                <a:ea typeface="楷体_GB2312" pitchFamily="49" charset="-122"/>
              </a:rPr>
              <a:t>)</a:t>
            </a:r>
            <a:r>
              <a:rPr lang="zh-CN" altLang="en-US" sz="2000" b="1" dirty="0">
                <a:ea typeface="楷体_GB2312" pitchFamily="49" charset="-122"/>
              </a:rPr>
              <a:t>的最小生成树。</a:t>
            </a:r>
          </a:p>
          <a:p>
            <a:pPr eaLnBrk="1" hangingPunct="1">
              <a:spcBef>
                <a:spcPct val="50000"/>
              </a:spcBef>
              <a:buFontTx/>
              <a:buChar char=" "/>
            </a:pPr>
            <a:endParaRPr lang="zh-CN" altLang="zh-CN" sz="2000" b="1" dirty="0">
              <a:ea typeface="楷体_GB2312" pitchFamily="49" charset="-122"/>
            </a:endParaRPr>
          </a:p>
        </p:txBody>
      </p:sp>
      <p:sp>
        <p:nvSpPr>
          <p:cNvPr id="44035" name="Oval 5"/>
          <p:cNvSpPr>
            <a:spLocks noChangeArrowheads="1"/>
          </p:cNvSpPr>
          <p:nvPr/>
        </p:nvSpPr>
        <p:spPr bwMode="auto">
          <a:xfrm>
            <a:off x="5416550" y="24018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1</a:t>
            </a:r>
          </a:p>
        </p:txBody>
      </p:sp>
      <p:sp>
        <p:nvSpPr>
          <p:cNvPr id="44036" name="Oval 6"/>
          <p:cNvSpPr>
            <a:spLocks noChangeArrowheads="1"/>
          </p:cNvSpPr>
          <p:nvPr/>
        </p:nvSpPr>
        <p:spPr bwMode="auto">
          <a:xfrm>
            <a:off x="6483350" y="3316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4</a:t>
            </a:r>
          </a:p>
        </p:txBody>
      </p:sp>
      <p:sp>
        <p:nvSpPr>
          <p:cNvPr id="44037" name="Oval 7"/>
          <p:cNvSpPr>
            <a:spLocks noChangeArrowheads="1"/>
          </p:cNvSpPr>
          <p:nvPr/>
        </p:nvSpPr>
        <p:spPr bwMode="auto">
          <a:xfrm>
            <a:off x="4273550" y="3316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2</a:t>
            </a:r>
          </a:p>
        </p:txBody>
      </p:sp>
      <p:sp>
        <p:nvSpPr>
          <p:cNvPr id="44038" name="Oval 8"/>
          <p:cNvSpPr>
            <a:spLocks noChangeArrowheads="1"/>
          </p:cNvSpPr>
          <p:nvPr/>
        </p:nvSpPr>
        <p:spPr bwMode="auto">
          <a:xfrm>
            <a:off x="5416550" y="36972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3</a:t>
            </a:r>
          </a:p>
        </p:txBody>
      </p:sp>
      <p:sp>
        <p:nvSpPr>
          <p:cNvPr id="44039" name="Oval 9"/>
          <p:cNvSpPr>
            <a:spLocks noChangeArrowheads="1"/>
          </p:cNvSpPr>
          <p:nvPr/>
        </p:nvSpPr>
        <p:spPr bwMode="auto">
          <a:xfrm>
            <a:off x="4654550" y="46878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5</a:t>
            </a:r>
          </a:p>
        </p:txBody>
      </p:sp>
      <p:sp>
        <p:nvSpPr>
          <p:cNvPr id="44040" name="Oval 10"/>
          <p:cNvSpPr>
            <a:spLocks noChangeArrowheads="1"/>
          </p:cNvSpPr>
          <p:nvPr/>
        </p:nvSpPr>
        <p:spPr bwMode="auto">
          <a:xfrm>
            <a:off x="6102350" y="4764088"/>
            <a:ext cx="609600" cy="609600"/>
          </a:xfrm>
          <a:prstGeom prst="ellipse">
            <a:avLst/>
          </a:prstGeom>
          <a:solidFill>
            <a:srgbClr val="FFFFFF"/>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6</a:t>
            </a:r>
          </a:p>
        </p:txBody>
      </p:sp>
      <p:sp>
        <p:nvSpPr>
          <p:cNvPr id="44041" name="Line 11"/>
          <p:cNvSpPr>
            <a:spLocks noChangeShapeType="1"/>
          </p:cNvSpPr>
          <p:nvPr/>
        </p:nvSpPr>
        <p:spPr bwMode="auto">
          <a:xfrm flipH="1">
            <a:off x="4806950" y="2859088"/>
            <a:ext cx="685800" cy="609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2" name="Line 12"/>
          <p:cNvSpPr>
            <a:spLocks noChangeShapeType="1"/>
          </p:cNvSpPr>
          <p:nvPr/>
        </p:nvSpPr>
        <p:spPr bwMode="auto">
          <a:xfrm>
            <a:off x="5949950" y="2859088"/>
            <a:ext cx="609600" cy="533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3" name="Line 13"/>
          <p:cNvSpPr>
            <a:spLocks noChangeShapeType="1"/>
          </p:cNvSpPr>
          <p:nvPr/>
        </p:nvSpPr>
        <p:spPr bwMode="auto">
          <a:xfrm>
            <a:off x="5721350" y="3011488"/>
            <a:ext cx="0" cy="6858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4" name="Line 14"/>
          <p:cNvSpPr>
            <a:spLocks noChangeShapeType="1"/>
          </p:cNvSpPr>
          <p:nvPr/>
        </p:nvSpPr>
        <p:spPr bwMode="auto">
          <a:xfrm>
            <a:off x="4883150" y="3697288"/>
            <a:ext cx="533400" cy="228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5" name="Line 15"/>
          <p:cNvSpPr>
            <a:spLocks noChangeShapeType="1"/>
          </p:cNvSpPr>
          <p:nvPr/>
        </p:nvSpPr>
        <p:spPr bwMode="auto">
          <a:xfrm flipV="1">
            <a:off x="6026150" y="3773488"/>
            <a:ext cx="457200" cy="152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6" name="Line 16"/>
          <p:cNvSpPr>
            <a:spLocks noChangeShapeType="1"/>
          </p:cNvSpPr>
          <p:nvPr/>
        </p:nvSpPr>
        <p:spPr bwMode="auto">
          <a:xfrm>
            <a:off x="4654550" y="3925888"/>
            <a:ext cx="228600" cy="7620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7" name="Line 17"/>
          <p:cNvSpPr>
            <a:spLocks noChangeShapeType="1"/>
          </p:cNvSpPr>
          <p:nvPr/>
        </p:nvSpPr>
        <p:spPr bwMode="auto">
          <a:xfrm flipH="1">
            <a:off x="6483350" y="3925888"/>
            <a:ext cx="228600" cy="8382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8" name="Line 18"/>
          <p:cNvSpPr>
            <a:spLocks noChangeShapeType="1"/>
          </p:cNvSpPr>
          <p:nvPr/>
        </p:nvSpPr>
        <p:spPr bwMode="auto">
          <a:xfrm>
            <a:off x="5264150" y="5068888"/>
            <a:ext cx="8382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49" name="Line 19"/>
          <p:cNvSpPr>
            <a:spLocks noChangeShapeType="1"/>
          </p:cNvSpPr>
          <p:nvPr/>
        </p:nvSpPr>
        <p:spPr bwMode="auto">
          <a:xfrm flipH="1">
            <a:off x="5111750" y="4230688"/>
            <a:ext cx="381000" cy="5334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0" name="Line 20"/>
          <p:cNvSpPr>
            <a:spLocks noChangeShapeType="1"/>
          </p:cNvSpPr>
          <p:nvPr/>
        </p:nvSpPr>
        <p:spPr bwMode="auto">
          <a:xfrm>
            <a:off x="5873750" y="4230688"/>
            <a:ext cx="381000" cy="60960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51" name="Text Box 21"/>
          <p:cNvSpPr txBox="1">
            <a:spLocks noChangeArrowheads="1"/>
          </p:cNvSpPr>
          <p:nvPr/>
        </p:nvSpPr>
        <p:spPr bwMode="auto">
          <a:xfrm>
            <a:off x="4883150" y="27828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4052" name="Text Box 22"/>
          <p:cNvSpPr txBox="1">
            <a:spLocks noChangeArrowheads="1"/>
          </p:cNvSpPr>
          <p:nvPr/>
        </p:nvSpPr>
        <p:spPr bwMode="auto">
          <a:xfrm>
            <a:off x="6178550" y="278288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3" name="Text Box 23"/>
          <p:cNvSpPr txBox="1">
            <a:spLocks noChangeArrowheads="1"/>
          </p:cNvSpPr>
          <p:nvPr/>
        </p:nvSpPr>
        <p:spPr bwMode="auto">
          <a:xfrm>
            <a:off x="5492750" y="31638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1</a:t>
            </a:r>
          </a:p>
        </p:txBody>
      </p:sp>
      <p:sp>
        <p:nvSpPr>
          <p:cNvPr id="44054" name="Text Box 24"/>
          <p:cNvSpPr txBox="1">
            <a:spLocks noChangeArrowheads="1"/>
          </p:cNvSpPr>
          <p:nvPr/>
        </p:nvSpPr>
        <p:spPr bwMode="auto">
          <a:xfrm>
            <a:off x="5111750" y="3468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5" name="Text Box 25"/>
          <p:cNvSpPr txBox="1">
            <a:spLocks noChangeArrowheads="1"/>
          </p:cNvSpPr>
          <p:nvPr/>
        </p:nvSpPr>
        <p:spPr bwMode="auto">
          <a:xfrm>
            <a:off x="6102350" y="3468688"/>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5</a:t>
            </a:r>
          </a:p>
        </p:txBody>
      </p:sp>
      <p:sp>
        <p:nvSpPr>
          <p:cNvPr id="44056" name="Text Box 26"/>
          <p:cNvSpPr txBox="1">
            <a:spLocks noChangeArrowheads="1"/>
          </p:cNvSpPr>
          <p:nvPr/>
        </p:nvSpPr>
        <p:spPr bwMode="auto">
          <a:xfrm>
            <a:off x="4502150" y="41544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3</a:t>
            </a:r>
          </a:p>
        </p:txBody>
      </p:sp>
      <p:sp>
        <p:nvSpPr>
          <p:cNvPr id="44057" name="Text Box 27"/>
          <p:cNvSpPr txBox="1">
            <a:spLocks noChangeArrowheads="1"/>
          </p:cNvSpPr>
          <p:nvPr/>
        </p:nvSpPr>
        <p:spPr bwMode="auto">
          <a:xfrm>
            <a:off x="5111750" y="40782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4058" name="Text Box 28"/>
          <p:cNvSpPr txBox="1">
            <a:spLocks noChangeArrowheads="1"/>
          </p:cNvSpPr>
          <p:nvPr/>
        </p:nvSpPr>
        <p:spPr bwMode="auto">
          <a:xfrm>
            <a:off x="6026150" y="41544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4</a:t>
            </a:r>
          </a:p>
        </p:txBody>
      </p:sp>
      <p:sp>
        <p:nvSpPr>
          <p:cNvPr id="44059" name="Text Box 29"/>
          <p:cNvSpPr txBox="1">
            <a:spLocks noChangeArrowheads="1"/>
          </p:cNvSpPr>
          <p:nvPr/>
        </p:nvSpPr>
        <p:spPr bwMode="auto">
          <a:xfrm>
            <a:off x="6559550" y="41544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2</a:t>
            </a:r>
          </a:p>
        </p:txBody>
      </p:sp>
      <p:sp>
        <p:nvSpPr>
          <p:cNvPr id="44060" name="Text Box 30"/>
          <p:cNvSpPr txBox="1">
            <a:spLocks noChangeArrowheads="1"/>
          </p:cNvSpPr>
          <p:nvPr/>
        </p:nvSpPr>
        <p:spPr bwMode="auto">
          <a:xfrm>
            <a:off x="5492750" y="46878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Arial Narrow" panose="020B0606020202030204" pitchFamily="34" charset="0"/>
              </a:rPr>
              <a:t>6</a:t>
            </a:r>
          </a:p>
        </p:txBody>
      </p:sp>
      <p:sp>
        <p:nvSpPr>
          <p:cNvPr id="455711" name="Oval 31"/>
          <p:cNvSpPr>
            <a:spLocks noChangeArrowheads="1"/>
          </p:cNvSpPr>
          <p:nvPr/>
        </p:nvSpPr>
        <p:spPr bwMode="auto">
          <a:xfrm>
            <a:off x="5416550" y="24018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1</a:t>
            </a:r>
          </a:p>
        </p:txBody>
      </p:sp>
      <p:sp>
        <p:nvSpPr>
          <p:cNvPr id="455712" name="Line 32"/>
          <p:cNvSpPr>
            <a:spLocks noChangeShapeType="1"/>
          </p:cNvSpPr>
          <p:nvPr/>
        </p:nvSpPr>
        <p:spPr bwMode="auto">
          <a:xfrm>
            <a:off x="5721350" y="3011488"/>
            <a:ext cx="0" cy="6858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3" name="Oval 33"/>
          <p:cNvSpPr>
            <a:spLocks noChangeArrowheads="1"/>
          </p:cNvSpPr>
          <p:nvPr/>
        </p:nvSpPr>
        <p:spPr bwMode="auto">
          <a:xfrm>
            <a:off x="5416550" y="3697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3</a:t>
            </a:r>
          </a:p>
        </p:txBody>
      </p:sp>
      <p:sp>
        <p:nvSpPr>
          <p:cNvPr id="455714" name="Oval 34"/>
          <p:cNvSpPr>
            <a:spLocks noChangeArrowheads="1"/>
          </p:cNvSpPr>
          <p:nvPr/>
        </p:nvSpPr>
        <p:spPr bwMode="auto">
          <a:xfrm>
            <a:off x="6102350" y="47640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6</a:t>
            </a:r>
          </a:p>
        </p:txBody>
      </p:sp>
      <p:sp>
        <p:nvSpPr>
          <p:cNvPr id="455715" name="Line 35"/>
          <p:cNvSpPr>
            <a:spLocks noChangeShapeType="1"/>
          </p:cNvSpPr>
          <p:nvPr/>
        </p:nvSpPr>
        <p:spPr bwMode="auto">
          <a:xfrm>
            <a:off x="5873750" y="4230688"/>
            <a:ext cx="381000" cy="6096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6" name="Oval 36"/>
          <p:cNvSpPr>
            <a:spLocks noChangeArrowheads="1"/>
          </p:cNvSpPr>
          <p:nvPr/>
        </p:nvSpPr>
        <p:spPr bwMode="auto">
          <a:xfrm>
            <a:off x="6483350" y="3316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4</a:t>
            </a:r>
          </a:p>
        </p:txBody>
      </p:sp>
      <p:sp>
        <p:nvSpPr>
          <p:cNvPr id="455717" name="Line 37"/>
          <p:cNvSpPr>
            <a:spLocks noChangeShapeType="1"/>
          </p:cNvSpPr>
          <p:nvPr/>
        </p:nvSpPr>
        <p:spPr bwMode="auto">
          <a:xfrm flipH="1">
            <a:off x="6483350" y="3925888"/>
            <a:ext cx="228600" cy="8382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18" name="Oval 38"/>
          <p:cNvSpPr>
            <a:spLocks noChangeArrowheads="1"/>
          </p:cNvSpPr>
          <p:nvPr/>
        </p:nvSpPr>
        <p:spPr bwMode="auto">
          <a:xfrm>
            <a:off x="4273550" y="33162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2</a:t>
            </a:r>
          </a:p>
        </p:txBody>
      </p:sp>
      <p:sp>
        <p:nvSpPr>
          <p:cNvPr id="455719" name="Line 39"/>
          <p:cNvSpPr>
            <a:spLocks noChangeShapeType="1"/>
          </p:cNvSpPr>
          <p:nvPr/>
        </p:nvSpPr>
        <p:spPr bwMode="auto">
          <a:xfrm>
            <a:off x="4883150" y="3697288"/>
            <a:ext cx="533400" cy="2286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720" name="Oval 40"/>
          <p:cNvSpPr>
            <a:spLocks noChangeArrowheads="1"/>
          </p:cNvSpPr>
          <p:nvPr/>
        </p:nvSpPr>
        <p:spPr bwMode="auto">
          <a:xfrm>
            <a:off x="4654550" y="4687888"/>
            <a:ext cx="609600" cy="609600"/>
          </a:xfrm>
          <a:prstGeom prst="ellipse">
            <a:avLst/>
          </a:prstGeom>
          <a:solidFill>
            <a:srgbClr val="FF5050"/>
          </a:solidFill>
          <a:ln w="12700" cap="sq">
            <a:solidFill>
              <a:srgbClr val="FFFFFF"/>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Tx/>
              <a:buChar char=" "/>
            </a:pPr>
            <a:r>
              <a:rPr lang="en-US" altLang="zh-CN" sz="2000" b="1">
                <a:latin typeface="Arial Narrow" panose="020B0606020202030204" pitchFamily="34" charset="0"/>
              </a:rPr>
              <a:t>V</a:t>
            </a:r>
            <a:r>
              <a:rPr lang="en-US" altLang="zh-CN" sz="2000" b="1" baseline="-25000">
                <a:latin typeface="Arial Narrow" panose="020B0606020202030204" pitchFamily="34" charset="0"/>
              </a:rPr>
              <a:t>5</a:t>
            </a:r>
          </a:p>
        </p:txBody>
      </p:sp>
      <p:sp>
        <p:nvSpPr>
          <p:cNvPr id="455721" name="Line 41"/>
          <p:cNvSpPr>
            <a:spLocks noChangeShapeType="1"/>
          </p:cNvSpPr>
          <p:nvPr/>
        </p:nvSpPr>
        <p:spPr bwMode="auto">
          <a:xfrm>
            <a:off x="4654550" y="3925888"/>
            <a:ext cx="228600" cy="762000"/>
          </a:xfrm>
          <a:prstGeom prst="line">
            <a:avLst/>
          </a:prstGeom>
          <a:noFill/>
          <a:ln w="38100" cap="sq">
            <a:solidFill>
              <a:srgbClr val="FF505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072" name="Text Box 44"/>
          <p:cNvSpPr txBox="1">
            <a:spLocks noChangeArrowheads="1"/>
          </p:cNvSpPr>
          <p:nvPr/>
        </p:nvSpPr>
        <p:spPr bwMode="auto">
          <a:xfrm>
            <a:off x="2063750" y="384968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en-US" sz="2000" b="1">
                <a:ea typeface="楷体_GB2312" pitchFamily="49" charset="-122"/>
              </a:rPr>
              <a:t>Kruskal</a:t>
            </a:r>
            <a:r>
              <a:rPr lang="zh-CN" altLang="zh-CN" sz="2000" b="1">
                <a:ea typeface="楷体_GB2312" pitchFamily="49" charset="-122"/>
              </a:rPr>
              <a:t>算法：</a:t>
            </a:r>
            <a:endParaRPr lang="zh-CN" altLang="en-US" sz="2000" b="1">
              <a:ea typeface="楷体_GB2312" pitchFamily="49" charset="-122"/>
            </a:endParaRPr>
          </a:p>
        </p:txBody>
      </p:sp>
      <p:sp>
        <p:nvSpPr>
          <p:cNvPr id="44073" name="Rectangle 2"/>
          <p:cNvSpPr>
            <a:spLocks noChangeArrowheads="1"/>
          </p:cNvSpPr>
          <p:nvPr/>
        </p:nvSpPr>
        <p:spPr bwMode="auto">
          <a:xfrm>
            <a:off x="1371600" y="5516563"/>
            <a:ext cx="7632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ea typeface="楷体_GB2312" pitchFamily="49" charset="-122"/>
              </a:rPr>
              <a:t>克鲁斯卡尔算法的基本思想为：为使生成树上总的权值之和达到最小，则应使每一条边上的权值尽可能地小，自然应从权值最小的边选起，直至选出 </a:t>
            </a:r>
            <a:r>
              <a:rPr lang="en-US" altLang="zh-CN" sz="2000" b="1">
                <a:ea typeface="楷体_GB2312" pitchFamily="49" charset="-122"/>
              </a:rPr>
              <a:t>n-1 </a:t>
            </a:r>
            <a:r>
              <a:rPr lang="zh-CN" altLang="en-US" sz="2000" b="1">
                <a:ea typeface="楷体_GB2312" pitchFamily="49" charset="-122"/>
              </a:rPr>
              <a:t>条互不构成回路的权值最小边为止。 </a:t>
            </a:r>
          </a:p>
        </p:txBody>
      </p:sp>
    </p:spTree>
    <p:extLst>
      <p:ext uri="{BB962C8B-B14F-4D97-AF65-F5344CB8AC3E}">
        <p14:creationId xmlns:p14="http://schemas.microsoft.com/office/powerpoint/2010/main" val="1346950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71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5571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557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5717"/>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5714"/>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57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5721"/>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455718"/>
                                        </p:tgtEl>
                                        <p:attrNameLst>
                                          <p:attrName>style.visibility</p:attrName>
                                        </p:attrNameLst>
                                      </p:cBhvr>
                                      <p:to>
                                        <p:strVal val="visible"/>
                                      </p:to>
                                    </p:set>
                                  </p:childTnLst>
                                </p:cTn>
                              </p:par>
                            </p:childTnLst>
                          </p:cTn>
                        </p:par>
                        <p:par>
                          <p:cTn id="30" fill="hold" nodeType="afterGroup">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4557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5571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5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11" grpId="0" animBg="1" autoUpdateAnimBg="0"/>
      <p:bldP spid="455712" grpId="0" animBg="1"/>
      <p:bldP spid="455713" grpId="0" animBg="1" autoUpdateAnimBg="0"/>
      <p:bldP spid="455714" grpId="0" animBg="1" autoUpdateAnimBg="0"/>
      <p:bldP spid="455715" grpId="0" animBg="1"/>
      <p:bldP spid="455716" grpId="0" animBg="1" autoUpdateAnimBg="0"/>
      <p:bldP spid="455717" grpId="0" animBg="1"/>
      <p:bldP spid="455718" grpId="0" animBg="1" autoUpdateAnimBg="0"/>
      <p:bldP spid="455719" grpId="0" animBg="1"/>
      <p:bldP spid="455720" grpId="0" animBg="1" autoUpdateAnimBg="0"/>
      <p:bldP spid="4557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ffectLst/>
                <a:latin typeface="Times New Roman" panose="02020603050405020304" pitchFamily="18" charset="0"/>
                <a:cs typeface="Times New Roman" panose="02020603050405020304" pitchFamily="18" charset="0"/>
              </a:rPr>
              <a:t>Earthquake</a:t>
            </a:r>
            <a:br>
              <a:rPr lang="en-US" altLang="zh-CN" b="1" dirty="0" smtClean="0">
                <a:effectLst/>
                <a:latin typeface="Times New Roman" panose="02020603050405020304" pitchFamily="18" charset="0"/>
                <a:cs typeface="Times New Roman" panose="02020603050405020304" pitchFamily="18" charset="0"/>
              </a:rPr>
            </a:br>
            <a:r>
              <a:rPr lang="en-US" altLang="zh-CN" sz="2800" b="1" dirty="0" smtClean="0">
                <a:effectLst/>
                <a:latin typeface="Times New Roman" panose="02020603050405020304" pitchFamily="18" charset="0"/>
                <a:cs typeface="Times New Roman" panose="02020603050405020304" pitchFamily="18" charset="0"/>
              </a:rPr>
              <a:t>http://acm.uestc.edu.cn/#/problem/show/145</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556792"/>
            <a:ext cx="8229600" cy="4968552"/>
          </a:xfrm>
        </p:spPr>
        <p:txBody>
          <a:bodyPr/>
          <a:lstStyle/>
          <a:p>
            <a:r>
              <a:rPr lang="en-US" altLang="zh-CN" sz="2800" dirty="0" smtClean="0">
                <a:effectLst/>
                <a:latin typeface="Times New Roman" panose="02020603050405020304" pitchFamily="18" charset="0"/>
                <a:cs typeface="Times New Roman" panose="02020603050405020304" pitchFamily="18" charset="0"/>
              </a:rPr>
              <a:t>After the big earthquake, a lot of roads have been destroyed, some towns are disconnected with each other. </a:t>
            </a:r>
          </a:p>
          <a:p>
            <a:r>
              <a:rPr lang="en-US" altLang="zh-CN" sz="2800" dirty="0" smtClean="0">
                <a:effectLst/>
                <a:latin typeface="Times New Roman" panose="02020603050405020304" pitchFamily="18" charset="0"/>
                <a:cs typeface="Times New Roman" panose="02020603050405020304" pitchFamily="18" charset="0"/>
              </a:rPr>
              <a:t>In order to save the trapped as soon as possible, we need to try our best to rebuild the roads, and make sure all the towns will be reconnected(that is any villages is connected to the others with a clear route at least). </a:t>
            </a:r>
          </a:p>
          <a:p>
            <a:r>
              <a:rPr lang="en-US" altLang="zh-CN" sz="2800" dirty="0" smtClean="0">
                <a:effectLst/>
                <a:latin typeface="Times New Roman" panose="02020603050405020304" pitchFamily="18" charset="0"/>
                <a:cs typeface="Times New Roman" panose="02020603050405020304" pitchFamily="18" charset="0"/>
              </a:rPr>
              <a:t>Unfortunately, we have only one team to rebuild the roads. </a:t>
            </a:r>
            <a:r>
              <a:rPr lang="en-US" altLang="zh-CN" sz="2800" dirty="0" err="1" smtClean="0">
                <a:effectLst/>
                <a:latin typeface="Times New Roman" panose="02020603050405020304" pitchFamily="18" charset="0"/>
                <a:cs typeface="Times New Roman" panose="02020603050405020304" pitchFamily="18" charset="0"/>
              </a:rPr>
              <a:t>Now,please</a:t>
            </a:r>
            <a:r>
              <a:rPr lang="en-US" altLang="zh-CN" sz="2800" dirty="0" smtClean="0">
                <a:effectLst/>
                <a:latin typeface="Times New Roman" panose="02020603050405020304" pitchFamily="18" charset="0"/>
                <a:cs typeface="Times New Roman" panose="02020603050405020304" pitchFamily="18" charset="0"/>
              </a:rPr>
              <a:t> tell us how long do you think these roads can be reconnected.</a:t>
            </a:r>
          </a:p>
        </p:txBody>
      </p:sp>
    </p:spTree>
    <p:extLst>
      <p:ext uri="{BB962C8B-B14F-4D97-AF65-F5344CB8AC3E}">
        <p14:creationId xmlns:p14="http://schemas.microsoft.com/office/powerpoint/2010/main" val="136273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1560" y="1124744"/>
            <a:ext cx="757118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first line contains a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 number of 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 each test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 the first line, you will get two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and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 number of towns and the number of roads.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next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lines, each contains three number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denotes there is a road between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and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that needed </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zh-CN" sz="20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 minutes to rebuild.</a:t>
            </a:r>
          </a:p>
        </p:txBody>
      </p:sp>
      <p:sp>
        <p:nvSpPr>
          <p:cNvPr id="5" name="矩形 4"/>
          <p:cNvSpPr/>
          <p:nvPr/>
        </p:nvSpPr>
        <p:spPr>
          <a:xfrm>
            <a:off x="611560" y="3666510"/>
            <a:ext cx="7571184" cy="1446550"/>
          </a:xfrm>
          <a:prstGeom prst="rect">
            <a:avLst/>
          </a:prstGeom>
        </p:spPr>
        <p:txBody>
          <a:bodyPr wrap="square">
            <a:spAutoFit/>
          </a:bodyPr>
          <a:lstStyle/>
          <a:p>
            <a:r>
              <a:rPr lang="en-US" altLang="zh-CN" sz="2800" b="1" dirty="0" smtClean="0">
                <a:latin typeface="Times New Roman" panose="02020603050405020304" pitchFamily="18" charset="0"/>
                <a:cs typeface="Times New Roman" panose="02020603050405020304" pitchFamily="18" charset="0"/>
              </a:rPr>
              <a:t>Output</a:t>
            </a:r>
          </a:p>
          <a:p>
            <a:r>
              <a:rPr lang="en-US" altLang="zh-CN" sz="2000" dirty="0" smtClean="0">
                <a:latin typeface="Times New Roman" panose="02020603050405020304" pitchFamily="18" charset="0"/>
                <a:cs typeface="Times New Roman" panose="02020603050405020304" pitchFamily="18" charset="0"/>
              </a:rPr>
              <a:t>For each test case, you should output a line contains a number denotes the minimal time need to rebuild the roads so that all the towns are connected.</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404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pPr algn="l"/>
            <a:r>
              <a:rPr lang="en-US" altLang="zh-CN" sz="3200" b="1" dirty="0" smtClean="0"/>
              <a:t>Sample input and output</a:t>
            </a:r>
            <a:endParaRPr lang="zh-CN" altLang="en-US" sz="32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35789747"/>
              </p:ext>
            </p:extLst>
          </p:nvPr>
        </p:nvGraphicFramePr>
        <p:xfrm>
          <a:off x="457200" y="1124744"/>
          <a:ext cx="8229600" cy="5181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ltLang="zh-CN" sz="2800" dirty="0" smtClean="0"/>
                        <a:t>Sample Input</a:t>
                      </a:r>
                      <a:endParaRPr lang="zh-CN" altLang="en-US" sz="2800" dirty="0"/>
                    </a:p>
                  </a:txBody>
                  <a:tcPr/>
                </a:tc>
                <a:tc>
                  <a:txBody>
                    <a:bodyPr/>
                    <a:lstStyle/>
                    <a:p>
                      <a:r>
                        <a:rPr lang="en-US" altLang="zh-CN" sz="2800" dirty="0" smtClean="0"/>
                        <a:t>Sample Output</a:t>
                      </a:r>
                      <a:endParaRPr lang="zh-CN" altLang="en-US" sz="2800" dirty="0"/>
                    </a:p>
                  </a:txBody>
                  <a:tcPr/>
                </a:tc>
                <a:extLst>
                  <a:ext uri="{0D108BD9-81ED-4DB2-BD59-A6C34878D82A}">
                    <a16:rowId xmlns:a16="http://schemas.microsoft.com/office/drawing/2014/main" val="10000"/>
                  </a:ext>
                </a:extLst>
              </a:tr>
              <a:tr h="370840">
                <a:tc>
                  <a:txBody>
                    <a:bodyPr/>
                    <a:lstStyle/>
                    <a:p>
                      <a:r>
                        <a:rPr lang="en-US" altLang="zh-CN" sz="2800" dirty="0" smtClean="0"/>
                        <a:t>2</a:t>
                      </a:r>
                      <a:endParaRPr lang="zh-CN" altLang="en-US" sz="2800" dirty="0"/>
                    </a:p>
                  </a:txBody>
                  <a:tcPr/>
                </a:tc>
                <a:tc>
                  <a:txBody>
                    <a:bodyPr/>
                    <a:lstStyle/>
                    <a:p>
                      <a:r>
                        <a:rPr lang="en-US" altLang="zh-CN" sz="2800" dirty="0" smtClean="0"/>
                        <a:t>6</a:t>
                      </a:r>
                      <a:endParaRPr lang="zh-CN" altLang="en-US" sz="2800" dirty="0"/>
                    </a:p>
                  </a:txBody>
                  <a:tcPr/>
                </a:tc>
                <a:extLst>
                  <a:ext uri="{0D108BD9-81ED-4DB2-BD59-A6C34878D82A}">
                    <a16:rowId xmlns:a16="http://schemas.microsoft.com/office/drawing/2014/main" val="10001"/>
                  </a:ext>
                </a:extLst>
              </a:tr>
              <a:tr h="370840">
                <a:tc>
                  <a:txBody>
                    <a:bodyPr/>
                    <a:lstStyle/>
                    <a:p>
                      <a:r>
                        <a:rPr lang="en-US" altLang="zh-CN" sz="2800" dirty="0" smtClean="0"/>
                        <a:t>3   3</a:t>
                      </a:r>
                      <a:endParaRPr lang="zh-CN" altLang="en-US" sz="2800" dirty="0"/>
                    </a:p>
                  </a:txBody>
                  <a:tcPr/>
                </a:tc>
                <a:tc>
                  <a:txBody>
                    <a:bodyPr/>
                    <a:lstStyle/>
                    <a:p>
                      <a:r>
                        <a:rPr lang="en-US" altLang="zh-CN" sz="2800" dirty="0" smtClean="0"/>
                        <a:t>4</a:t>
                      </a:r>
                      <a:endParaRPr lang="zh-CN" altLang="en-US" sz="2800" dirty="0"/>
                    </a:p>
                  </a:txBody>
                  <a:tcPr/>
                </a:tc>
                <a:extLst>
                  <a:ext uri="{0D108BD9-81ED-4DB2-BD59-A6C34878D82A}">
                    <a16:rowId xmlns:a16="http://schemas.microsoft.com/office/drawing/2014/main" val="10002"/>
                  </a:ext>
                </a:extLst>
              </a:tr>
              <a:tr h="370840">
                <a:tc>
                  <a:txBody>
                    <a:bodyPr/>
                    <a:lstStyle/>
                    <a:p>
                      <a:r>
                        <a:rPr lang="en-US" altLang="zh-CN" sz="2800" dirty="0" smtClean="0"/>
                        <a:t>1   2   3</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3"/>
                  </a:ext>
                </a:extLst>
              </a:tr>
              <a:tr h="370840">
                <a:tc>
                  <a:txBody>
                    <a:bodyPr/>
                    <a:lstStyle/>
                    <a:p>
                      <a:r>
                        <a:rPr lang="en-US" altLang="zh-CN" sz="2800" dirty="0" smtClean="0"/>
                        <a:t>2   3   3</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4"/>
                  </a:ext>
                </a:extLst>
              </a:tr>
              <a:tr h="370840">
                <a:tc>
                  <a:txBody>
                    <a:bodyPr/>
                    <a:lstStyle/>
                    <a:p>
                      <a:r>
                        <a:rPr lang="en-US" altLang="zh-CN" sz="2800" dirty="0" smtClean="0"/>
                        <a:t>3   1   7</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5"/>
                  </a:ext>
                </a:extLst>
              </a:tr>
              <a:tr h="370840">
                <a:tc>
                  <a:txBody>
                    <a:bodyPr/>
                    <a:lstStyle/>
                    <a:p>
                      <a:r>
                        <a:rPr lang="en-US" altLang="zh-CN" sz="2800" dirty="0" smtClean="0"/>
                        <a:t>3   3</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6"/>
                  </a:ext>
                </a:extLst>
              </a:tr>
              <a:tr h="370840">
                <a:tc>
                  <a:txBody>
                    <a:bodyPr/>
                    <a:lstStyle/>
                    <a:p>
                      <a:r>
                        <a:rPr lang="en-US" altLang="zh-CN" sz="2800" dirty="0" smtClean="0"/>
                        <a:t>1   2   3</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7"/>
                  </a:ext>
                </a:extLst>
              </a:tr>
              <a:tr h="370840">
                <a:tc>
                  <a:txBody>
                    <a:bodyPr/>
                    <a:lstStyle/>
                    <a:p>
                      <a:r>
                        <a:rPr lang="en-US" altLang="zh-CN" sz="2800" dirty="0" smtClean="0"/>
                        <a:t>2   3   3</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8"/>
                  </a:ext>
                </a:extLst>
              </a:tr>
              <a:tr h="147424">
                <a:tc>
                  <a:txBody>
                    <a:bodyPr/>
                    <a:lstStyle/>
                    <a:p>
                      <a:r>
                        <a:rPr lang="en-US" altLang="zh-CN" sz="2800" dirty="0" smtClean="0"/>
                        <a:t>3   1   1</a:t>
                      </a:r>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04658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16632"/>
            <a:ext cx="7992888" cy="6740307"/>
          </a:xfrm>
          <a:prstGeom prst="rect">
            <a:avLst/>
          </a:prstGeom>
        </p:spPr>
        <p:txBody>
          <a:bodyPr wrap="square">
            <a:spAutoFit/>
          </a:bodyPr>
          <a:lstStyle/>
          <a:p>
            <a:r>
              <a:rPr lang="en-US" altLang="zh-CN" b="1" dirty="0">
                <a:latin typeface="Courier New" panose="02070309020205020404" pitchFamily="49" charset="0"/>
                <a:cs typeface="Courier New" panose="02070309020205020404" pitchFamily="49" charset="0"/>
              </a:rPr>
              <a:t>#include&lt;</a:t>
            </a:r>
            <a:r>
              <a:rPr lang="en-US" altLang="zh-CN" b="1" dirty="0" err="1">
                <a:latin typeface="Courier New" panose="02070309020205020404" pitchFamily="49" charset="0"/>
                <a:cs typeface="Courier New" panose="02070309020205020404" pitchFamily="49" charset="0"/>
              </a:rPr>
              <a:t>stdio.h</a:t>
            </a:r>
            <a:r>
              <a:rPr lang="en-US" altLang="zh-CN" b="1" dirty="0">
                <a:latin typeface="Courier New" panose="02070309020205020404" pitchFamily="49" charset="0"/>
                <a:cs typeface="Courier New" panose="02070309020205020404" pitchFamily="49" charset="0"/>
              </a:rPr>
              <a:t>&gt;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#include&lt;</a:t>
            </a:r>
            <a:r>
              <a:rPr lang="en-US" altLang="zh-CN" b="1" dirty="0" err="1">
                <a:latin typeface="Courier New" panose="02070309020205020404" pitchFamily="49" charset="0"/>
                <a:cs typeface="Courier New" panose="02070309020205020404" pitchFamily="49" charset="0"/>
              </a:rPr>
              <a:t>string.h</a:t>
            </a:r>
            <a:r>
              <a:rPr lang="en-US" altLang="zh-CN" b="1" dirty="0">
                <a:latin typeface="Courier New" panose="02070309020205020404" pitchFamily="49" charset="0"/>
                <a:cs typeface="Courier New" panose="02070309020205020404" pitchFamily="49" charset="0"/>
              </a:rPr>
              <a:t>&gt;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#include&lt;algorithm&gt;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using namespace </a:t>
            </a:r>
            <a:r>
              <a:rPr lang="en-US" altLang="zh-CN" b="1" dirty="0" err="1">
                <a:latin typeface="Courier New" panose="02070309020205020404" pitchFamily="49" charset="0"/>
                <a:cs typeface="Courier New" panose="02070309020205020404" pitchFamily="49" charset="0"/>
              </a:rPr>
              <a:t>std</a:t>
            </a:r>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n,m,u</a:t>
            </a:r>
            <a:r>
              <a:rPr lang="en-US" altLang="zh-CN" b="1" dirty="0">
                <a:latin typeface="Courier New" panose="02070309020205020404" pitchFamily="49" charset="0"/>
                <a:cs typeface="Courier New" panose="02070309020205020404" pitchFamily="49" charset="0"/>
              </a:rPr>
              <a:t>[1000005],v[1000005],w[1000005],r[1000005],p[1005];</a:t>
            </a:r>
            <a:endParaRPr lang="zh-CN" altLang="zh-CN" b="1" dirty="0">
              <a:latin typeface="Courier New" panose="02070309020205020404" pitchFamily="49" charset="0"/>
              <a:cs typeface="Courier New" panose="02070309020205020404" pitchFamily="49" charset="0"/>
            </a:endParaRPr>
          </a:p>
          <a:p>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cmp</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i,const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j)</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    return w[</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]&lt;w[j];</a:t>
            </a:r>
            <a:endParaRPr lang="zh-CN"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a:t>
            </a:r>
            <a:endParaRPr lang="zh-CN" altLang="zh-CN" b="1" dirty="0">
              <a:latin typeface="Courier New" panose="02070309020205020404" pitchFamily="49" charset="0"/>
              <a:cs typeface="Courier New" panose="02070309020205020404" pitchFamily="49" charset="0"/>
            </a:endParaRPr>
          </a:p>
          <a:p>
            <a:pPr algn="just">
              <a:spcAft>
                <a:spcPts val="0"/>
              </a:spcAft>
            </a:pPr>
            <a:endParaRPr lang="en-US"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main()</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d",&amp;T</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while(T--)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d%d</a:t>
            </a:r>
            <a:r>
              <a:rPr lang="en-US" altLang="zh-CN" b="1" kern="100" dirty="0" smtClean="0">
                <a:latin typeface="Courier New" panose="02070309020205020404" pitchFamily="49" charset="0"/>
                <a:cs typeface="Courier New" panose="02070309020205020404" pitchFamily="49" charset="0"/>
              </a:rPr>
              <a:t>",&amp;</a:t>
            </a:r>
            <a:r>
              <a:rPr lang="en-US" altLang="zh-CN" b="1" kern="100" dirty="0" err="1" smtClean="0">
                <a:latin typeface="Courier New" panose="02070309020205020404" pitchFamily="49" charset="0"/>
                <a:cs typeface="Courier New" panose="02070309020205020404" pitchFamily="49" charset="0"/>
              </a:rPr>
              <a:t>n,&amp;m</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for(</a:t>
            </a:r>
            <a:r>
              <a:rPr lang="en-US" altLang="zh-CN" b="1" kern="100" dirty="0" err="1" smtClean="0">
                <a:latin typeface="Courier New" panose="02070309020205020404" pitchFamily="49" charset="0"/>
                <a:cs typeface="Courier New" panose="02070309020205020404" pitchFamily="49" charset="0"/>
              </a:rPr>
              <a:t>int</a:t>
            </a: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=0;i&lt;</a:t>
            </a:r>
            <a:r>
              <a:rPr lang="en-US" altLang="zh-CN" b="1" kern="100" dirty="0" err="1" smtClean="0">
                <a:latin typeface="Courier New" panose="02070309020205020404" pitchFamily="49" charset="0"/>
                <a:cs typeface="Courier New" panose="02070309020205020404" pitchFamily="49" charset="0"/>
              </a:rPr>
              <a:t>m;i</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scanf</a:t>
            </a:r>
            <a:r>
              <a:rPr lang="en-US" altLang="zh-CN" b="1" kern="100" dirty="0" smtClean="0">
                <a:latin typeface="Courier New" panose="02070309020205020404" pitchFamily="49" charset="0"/>
                <a:cs typeface="Courier New" panose="02070309020205020404" pitchFamily="49" charset="0"/>
              </a:rPr>
              <a:t>("%</a:t>
            </a:r>
            <a:r>
              <a:rPr lang="en-US" altLang="zh-CN" b="1" kern="100" dirty="0" err="1" smtClean="0">
                <a:latin typeface="Courier New" panose="02070309020205020404" pitchFamily="49" charset="0"/>
                <a:cs typeface="Courier New" panose="02070309020205020404" pitchFamily="49" charset="0"/>
              </a:rPr>
              <a:t>d%d%d</a:t>
            </a:r>
            <a:r>
              <a:rPr lang="en-US" altLang="zh-CN" b="1" kern="100" dirty="0" smtClean="0">
                <a:latin typeface="Courier New" panose="02070309020205020404" pitchFamily="49" charset="0"/>
                <a:cs typeface="Courier New" panose="02070309020205020404" pitchFamily="49" charset="0"/>
              </a:rPr>
              <a:t>",&amp;u[</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],&amp;v[</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],&amp;w[</a:t>
            </a:r>
            <a:r>
              <a:rPr lang="en-US" altLang="zh-CN" b="1" kern="100" dirty="0" err="1" smtClean="0">
                <a:latin typeface="Courier New" panose="02070309020205020404" pitchFamily="49" charset="0"/>
                <a:cs typeface="Courier New" panose="02070309020205020404" pitchFamily="49" charset="0"/>
              </a:rPr>
              <a:t>i</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r>
              <a:rPr lang="en-US" altLang="zh-CN" b="1" kern="100" dirty="0" err="1" smtClean="0">
                <a:latin typeface="Courier New" panose="02070309020205020404" pitchFamily="49" charset="0"/>
                <a:cs typeface="Courier New" panose="02070309020205020404" pitchFamily="49" charset="0"/>
              </a:rPr>
              <a:t>printf</a:t>
            </a:r>
            <a:r>
              <a:rPr lang="en-US" altLang="zh-CN" b="1" kern="100" dirty="0" smtClean="0">
                <a:latin typeface="Courier New" panose="02070309020205020404" pitchFamily="49" charset="0"/>
                <a:cs typeface="Courier New" panose="02070309020205020404" pitchFamily="49" charset="0"/>
              </a:rPr>
              <a:t>("%d\n",</a:t>
            </a:r>
            <a:r>
              <a:rPr lang="en-US" altLang="zh-CN" b="1" kern="100" dirty="0" err="1" smtClean="0">
                <a:latin typeface="Courier New" panose="02070309020205020404" pitchFamily="49" charset="0"/>
                <a:cs typeface="Courier New" panose="02070309020205020404" pitchFamily="49" charset="0"/>
              </a:rPr>
              <a:t>kruskal</a:t>
            </a:r>
            <a:r>
              <a:rPr lang="en-US" altLang="zh-CN" b="1" kern="100" dirty="0" smtClean="0">
                <a:latin typeface="Courier New" panose="02070309020205020404" pitchFamily="49" charset="0"/>
                <a:cs typeface="Courier New" panose="02070309020205020404" pitchFamily="49" charset="0"/>
              </a:rPr>
              <a:t>());</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    return 0;</a:t>
            </a:r>
            <a:endParaRPr lang="zh-CN" altLang="zh-CN" b="1" kern="100" dirty="0" smtClean="0">
              <a:latin typeface="Courier New" panose="02070309020205020404" pitchFamily="49" charset="0"/>
              <a:cs typeface="Courier New" panose="02070309020205020404" pitchFamily="49" charset="0"/>
            </a:endParaRPr>
          </a:p>
          <a:p>
            <a:pPr algn="just">
              <a:spcAft>
                <a:spcPts val="0"/>
              </a:spcAft>
            </a:pPr>
            <a:r>
              <a:rPr lang="en-US" altLang="zh-CN" b="1" kern="100" dirty="0" smtClean="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897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58847"/>
            <a:ext cx="7560840" cy="6740307"/>
          </a:xfrm>
          <a:prstGeom prst="rect">
            <a:avLst/>
          </a:prstGeom>
        </p:spPr>
        <p:txBody>
          <a:bodyPr wrap="square">
            <a:spAutoFit/>
          </a:bodyPr>
          <a:lstStyle/>
          <a:p>
            <a:pPr algn="just">
              <a:spcAft>
                <a:spcPts val="0"/>
              </a:spcAft>
            </a:pP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find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if(p[x]==x)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return 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else return p[x]=find(p[x]);</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kruskal</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=0;</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n;i</a:t>
            </a:r>
            <a:r>
              <a:rPr lang="en-US" altLang="zh-CN" b="1" kern="100" dirty="0">
                <a:latin typeface="Courier New" panose="02070309020205020404" pitchFamily="49" charset="0"/>
                <a:cs typeface="Courier New" panose="02070309020205020404" pitchFamily="49" charset="0"/>
              </a:rPr>
              <a:t>++) p[</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m;i</a:t>
            </a:r>
            <a:r>
              <a:rPr lang="en-US" altLang="zh-CN" b="1" kern="100" dirty="0">
                <a:latin typeface="Courier New" panose="02070309020205020404" pitchFamily="49" charset="0"/>
                <a:cs typeface="Courier New" panose="02070309020205020404" pitchFamily="49" charset="0"/>
              </a:rPr>
              <a:t>++) r[</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sort(</a:t>
            </a:r>
            <a:r>
              <a:rPr lang="en-US" altLang="zh-CN" b="1" kern="100" dirty="0" err="1">
                <a:latin typeface="Courier New" panose="02070309020205020404" pitchFamily="49" charset="0"/>
                <a:cs typeface="Courier New" panose="02070309020205020404" pitchFamily="49" charset="0"/>
              </a:rPr>
              <a:t>r,r+m,cmp</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for(</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=0;i&lt;</a:t>
            </a:r>
            <a:r>
              <a:rPr lang="en-US" altLang="zh-CN" b="1" kern="100" dirty="0" err="1">
                <a:latin typeface="Courier New" panose="02070309020205020404" pitchFamily="49" charset="0"/>
                <a:cs typeface="Courier New" panose="02070309020205020404" pitchFamily="49" charset="0"/>
              </a:rPr>
              <a:t>m;i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e=r[</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x=find(u[e]);</a:t>
            </a:r>
            <a:r>
              <a:rPr lang="en-US" altLang="zh-CN" b="1" kern="100" dirty="0" err="1">
                <a:latin typeface="Courier New" panose="02070309020205020404" pitchFamily="49" charset="0"/>
                <a:cs typeface="Courier New" panose="02070309020205020404" pitchFamily="49" charset="0"/>
              </a:rPr>
              <a:t>int</a:t>
            </a:r>
            <a:r>
              <a:rPr lang="en-US" altLang="zh-CN" b="1" kern="100" dirty="0">
                <a:latin typeface="Courier New" panose="02070309020205020404" pitchFamily="49" charset="0"/>
                <a:cs typeface="Courier New" panose="02070309020205020404" pitchFamily="49" charset="0"/>
              </a:rPr>
              <a:t> y=find(v[</a:t>
            </a:r>
            <a:r>
              <a:rPr lang="en-US" altLang="zh-CN" b="1" kern="100" dirty="0" err="1">
                <a:latin typeface="Courier New" panose="02070309020205020404" pitchFamily="49" charset="0"/>
                <a:cs typeface="Courier New" panose="02070309020205020404" pitchFamily="49" charset="0"/>
              </a:rPr>
              <a:t>i</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if(x!=y)</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+=w[e];</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p[x]=y;</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    return </a:t>
            </a:r>
            <a:r>
              <a:rPr lang="en-US" altLang="zh-CN" b="1" kern="100" dirty="0" err="1">
                <a:latin typeface="Courier New" panose="02070309020205020404" pitchFamily="49" charset="0"/>
                <a:cs typeface="Courier New" panose="02070309020205020404" pitchFamily="49" charset="0"/>
              </a:rPr>
              <a:t>ans</a:t>
            </a: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a:p>
            <a:pPr algn="just">
              <a:spcAft>
                <a:spcPts val="0"/>
              </a:spcAft>
            </a:pPr>
            <a:r>
              <a:rPr lang="en-US" altLang="zh-CN" b="1" kern="100" dirty="0">
                <a:latin typeface="Courier New" panose="02070309020205020404" pitchFamily="49" charset="0"/>
                <a:cs typeface="Courier New" panose="02070309020205020404" pitchFamily="49" charset="0"/>
              </a:rPr>
              <a:t>}</a:t>
            </a:r>
            <a:endParaRPr lang="zh-CN" altLang="zh-CN" b="1"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81040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5"/>
          <p:cNvSpPr txBox="1">
            <a:spLocks noGrp="1"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0103BFFD-5E3B-445C-A20C-B556B530C4F6}" type="slidenum">
              <a:rPr lang="zh-CN" altLang="en-US" sz="1400"/>
              <a:pPr algn="r" eaLnBrk="1" hangingPunct="1"/>
              <a:t>88</a:t>
            </a:fld>
            <a:endParaRPr lang="en-US" altLang="zh-CN" sz="1400"/>
          </a:p>
        </p:txBody>
      </p:sp>
      <p:sp>
        <p:nvSpPr>
          <p:cNvPr id="4099" name="Rectangle 2"/>
          <p:cNvSpPr>
            <a:spLocks noGrp="1" noChangeArrowheads="1"/>
          </p:cNvSpPr>
          <p:nvPr>
            <p:ph type="ctrTitle" idx="4294967295"/>
          </p:nvPr>
        </p:nvSpPr>
        <p:spPr>
          <a:xfrm>
            <a:off x="1907704" y="2060848"/>
            <a:ext cx="5902325" cy="885825"/>
          </a:xfrm>
        </p:spPr>
        <p:txBody>
          <a:bodyPr/>
          <a:lstStyle/>
          <a:p>
            <a:pPr eaLnBrk="1" hangingPunct="1"/>
            <a:r>
              <a:rPr lang="zh-CN" altLang="en-US" sz="4800" b="1" dirty="0" smtClean="0">
                <a:latin typeface="黑体" panose="02010609060101010101" pitchFamily="49" charset="-122"/>
                <a:ea typeface="黑体" panose="02010609060101010101" pitchFamily="49" charset="-122"/>
              </a:rPr>
              <a:t>线段树,树状数组  </a:t>
            </a:r>
          </a:p>
        </p:txBody>
      </p:sp>
    </p:spTree>
    <p:extLst>
      <p:ext uri="{BB962C8B-B14F-4D97-AF65-F5344CB8AC3E}">
        <p14:creationId xmlns:p14="http://schemas.microsoft.com/office/powerpoint/2010/main" val="166104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title" idx="4294967295"/>
          </p:nvPr>
        </p:nvSpPr>
        <p:spPr/>
        <p:txBody>
          <a:bodyPr/>
          <a:lstStyle/>
          <a:p>
            <a:pPr eaLnBrk="1" hangingPunct="1"/>
            <a:r>
              <a:rPr lang="zh-CN" altLang="en-US" sz="3800" smtClean="0">
                <a:latin typeface="楷体" panose="02010609060101010101" pitchFamily="49" charset="-122"/>
                <a:ea typeface="楷体" panose="02010609060101010101" pitchFamily="49" charset="-122"/>
              </a:rPr>
              <a:t>预备知识</a:t>
            </a:r>
          </a:p>
        </p:txBody>
      </p:sp>
      <p:sp>
        <p:nvSpPr>
          <p:cNvPr id="4" name="TextBox 3"/>
          <p:cNvSpPr txBox="1">
            <a:spLocks noChangeArrowheads="1"/>
          </p:cNvSpPr>
          <p:nvPr/>
        </p:nvSpPr>
        <p:spPr bwMode="auto">
          <a:xfrm>
            <a:off x="684213" y="1484313"/>
            <a:ext cx="741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考虑这样几个问题：</a:t>
            </a:r>
            <a:endParaRPr lang="en-US" altLang="zh-CN" sz="2400"/>
          </a:p>
          <a:p>
            <a:pPr eaLnBrk="1" hangingPunct="1"/>
            <a:r>
              <a:rPr lang="en-US" altLang="zh-CN" sz="2400"/>
              <a:t>	 1. </a:t>
            </a:r>
            <a:r>
              <a:rPr lang="zh-CN" altLang="en-US" sz="2400"/>
              <a:t>有一个整型数组， 多次查询某一个区间的和。</a:t>
            </a:r>
            <a:endParaRPr lang="en-US" altLang="zh-CN" sz="2400"/>
          </a:p>
          <a:p>
            <a:pPr eaLnBrk="1" hangingPunct="1"/>
            <a:endParaRPr lang="en-US" altLang="zh-CN" sz="2400"/>
          </a:p>
          <a:p>
            <a:pPr eaLnBrk="1" hangingPunct="1"/>
            <a:endParaRPr lang="en-US" altLang="zh-CN" sz="2400"/>
          </a:p>
          <a:p>
            <a:pPr eaLnBrk="1" hangingPunct="1"/>
            <a:r>
              <a:rPr lang="en-US" altLang="zh-CN" sz="2400"/>
              <a:t>         2. </a:t>
            </a:r>
            <a:r>
              <a:rPr lang="zh-CN" altLang="en-US" sz="2400"/>
              <a:t>有一个整型数组， 多次查询某一个区间中的最大值。</a:t>
            </a:r>
            <a:endParaRPr lang="en-US" altLang="zh-CN" sz="2400"/>
          </a:p>
          <a:p>
            <a:pPr eaLnBrk="1" hangingPunct="1"/>
            <a:endParaRPr lang="en-US" altLang="zh-CN" sz="2400"/>
          </a:p>
          <a:p>
            <a:pPr eaLnBrk="1" hangingPunct="1"/>
            <a:r>
              <a:rPr lang="en-US" altLang="zh-CN" sz="2400"/>
              <a:t>         4.</a:t>
            </a:r>
            <a:r>
              <a:rPr lang="zh-CN" altLang="en-US" sz="2400"/>
              <a:t> 有一个整型数组， 多次查询某一个区间中的和， 并且会需要修改某些位置上的数。</a:t>
            </a:r>
            <a:endParaRPr lang="en-US" altLang="zh-CN" sz="2400"/>
          </a:p>
          <a:p>
            <a:pPr eaLnBrk="1" hangingPunct="1"/>
            <a:endParaRPr lang="en-US" altLang="zh-CN" sz="2400"/>
          </a:p>
          <a:p>
            <a:pPr eaLnBrk="1" hangingPunct="1"/>
            <a:r>
              <a:rPr lang="en-US" altLang="zh-CN" sz="2400"/>
              <a:t>         5. </a:t>
            </a:r>
            <a:r>
              <a:rPr lang="zh-CN" altLang="en-US" sz="2400"/>
              <a:t>有一个整型数组， 多次在某些区间上加上一个值， 最后输出整个数组。</a:t>
            </a:r>
          </a:p>
        </p:txBody>
      </p:sp>
    </p:spTree>
    <p:extLst>
      <p:ext uri="{BB962C8B-B14F-4D97-AF65-F5344CB8AC3E}">
        <p14:creationId xmlns:p14="http://schemas.microsoft.com/office/powerpoint/2010/main" val="375845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1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LiaoHongshu\Desktop\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5250" y="5786438"/>
            <a:ext cx="14287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8"/>
          <p:cNvSpPr txBox="1">
            <a:spLocks noChangeArrowheads="1"/>
          </p:cNvSpPr>
          <p:nvPr/>
        </p:nvSpPr>
        <p:spPr bwMode="auto">
          <a:xfrm>
            <a:off x="928688" y="2000250"/>
            <a:ext cx="7429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lang="en-US" altLang="zh-CN" sz="200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u"/>
            </a:pPr>
            <a:endParaRPr lang="zh-CN" altLang="en-US">
              <a:latin typeface="微软雅黑" panose="020B0503020204020204" pitchFamily="34" charset="-122"/>
              <a:ea typeface="微软雅黑" panose="020B0503020204020204" pitchFamily="34" charset="-122"/>
            </a:endParaRPr>
          </a:p>
        </p:txBody>
      </p:sp>
      <p:sp>
        <p:nvSpPr>
          <p:cNvPr id="9220" name="TextBox 4"/>
          <p:cNvSpPr txBox="1">
            <a:spLocks noChangeArrowheads="1"/>
          </p:cNvSpPr>
          <p:nvPr/>
        </p:nvSpPr>
        <p:spPr bwMode="auto">
          <a:xfrm>
            <a:off x="714375" y="428625"/>
            <a:ext cx="785812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dirty="0">
                <a:latin typeface="微软雅黑" panose="020B0503020204020204" pitchFamily="34" charset="-122"/>
                <a:ea typeface="微软雅黑" panose="020B0503020204020204" pitchFamily="34" charset="-122"/>
              </a:rPr>
              <a:t>今天学什么？</a:t>
            </a:r>
            <a:endParaRPr lang="en-US" altLang="zh-CN" sz="2800" dirty="0">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栈 </a:t>
            </a:r>
            <a:r>
              <a:rPr lang="en-US" altLang="zh-CN" sz="2400" dirty="0">
                <a:solidFill>
                  <a:schemeClr val="accent1"/>
                </a:solidFill>
                <a:latin typeface="微软雅黑" panose="020B0503020204020204" pitchFamily="34" charset="-122"/>
                <a:ea typeface="微软雅黑" panose="020B0503020204020204" pitchFamily="34" charset="-122"/>
              </a:rPr>
              <a:t>(Stack)</a:t>
            </a: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队列 </a:t>
            </a:r>
            <a:r>
              <a:rPr lang="en-US" altLang="zh-CN" sz="2400" dirty="0">
                <a:solidFill>
                  <a:schemeClr val="accent1"/>
                </a:solidFill>
                <a:latin typeface="微软雅黑" panose="020B0503020204020204" pitchFamily="34" charset="-122"/>
                <a:ea typeface="微软雅黑" panose="020B0503020204020204" pitchFamily="34" charset="-122"/>
              </a:rPr>
              <a:t>(Queue)</a:t>
            </a: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并查集 </a:t>
            </a:r>
            <a:r>
              <a:rPr lang="en-US" altLang="zh-CN" sz="2400" dirty="0">
                <a:solidFill>
                  <a:schemeClr val="accent1"/>
                </a:solidFill>
                <a:latin typeface="微软雅黑" panose="020B0503020204020204" pitchFamily="34" charset="-122"/>
                <a:ea typeface="微软雅黑" panose="020B0503020204020204" pitchFamily="34" charset="-122"/>
              </a:rPr>
              <a:t>(Disjoint-set)</a:t>
            </a:r>
          </a:p>
          <a:p>
            <a:pPr lvl="1" eaLnBrk="1" hangingPunct="1">
              <a:lnSpc>
                <a:spcPct val="150000"/>
              </a:lnSpc>
              <a:buFont typeface="Wingdings" panose="05000000000000000000" pitchFamily="2" charset="2"/>
              <a:buChar char="l"/>
            </a:pPr>
            <a:r>
              <a:rPr lang="zh-CN" altLang="en-US" sz="2400" dirty="0" smtClean="0">
                <a:solidFill>
                  <a:schemeClr val="accent1"/>
                </a:solidFill>
                <a:latin typeface="微软雅黑" panose="020B0503020204020204" pitchFamily="34" charset="-122"/>
                <a:ea typeface="微软雅黑" panose="020B0503020204020204" pitchFamily="34" charset="-122"/>
              </a:rPr>
              <a:t>树</a:t>
            </a:r>
            <a:r>
              <a:rPr lang="en-US" altLang="zh-CN" sz="2400" dirty="0" smtClean="0">
                <a:solidFill>
                  <a:schemeClr val="accent1"/>
                </a:solidFill>
                <a:latin typeface="微软雅黑" panose="020B0503020204020204" pitchFamily="34" charset="-122"/>
                <a:ea typeface="微软雅黑" panose="020B0503020204020204" pitchFamily="34" charset="-122"/>
              </a:rPr>
              <a:t>(TREE)</a:t>
            </a:r>
            <a:endParaRPr lang="en-US" altLang="zh-CN" sz="24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smtClean="0">
                <a:solidFill>
                  <a:schemeClr val="accent1"/>
                </a:solidFill>
                <a:latin typeface="微软雅黑" panose="020B0503020204020204" pitchFamily="34" charset="-122"/>
                <a:ea typeface="微软雅黑" panose="020B0503020204020204" pitchFamily="34" charset="-122"/>
              </a:rPr>
              <a:t>图</a:t>
            </a:r>
            <a:r>
              <a:rPr lang="en-US" altLang="zh-CN" sz="2400" dirty="0" smtClean="0">
                <a:solidFill>
                  <a:schemeClr val="accent1"/>
                </a:solidFill>
                <a:latin typeface="微软雅黑" panose="020B0503020204020204" pitchFamily="34" charset="-122"/>
                <a:ea typeface="微软雅黑" panose="020B0503020204020204" pitchFamily="34" charset="-122"/>
              </a:rPr>
              <a:t> (Map)</a:t>
            </a:r>
            <a:endParaRPr lang="en-US" altLang="zh-CN" sz="24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smtClean="0">
                <a:solidFill>
                  <a:schemeClr val="accent1"/>
                </a:solidFill>
                <a:latin typeface="微软雅黑" panose="020B0503020204020204" pitchFamily="34" charset="-122"/>
                <a:ea typeface="微软雅黑" panose="020B0503020204020204" pitchFamily="34" charset="-122"/>
              </a:rPr>
              <a:t>查找（</a:t>
            </a:r>
            <a:r>
              <a:rPr lang="en-US" altLang="zh-CN" sz="2400" dirty="0" smtClean="0">
                <a:solidFill>
                  <a:schemeClr val="accent1"/>
                </a:solidFill>
                <a:latin typeface="微软雅黑" panose="020B0503020204020204" pitchFamily="34" charset="-122"/>
                <a:ea typeface="微软雅黑" panose="020B0503020204020204" pitchFamily="34" charset="-122"/>
              </a:rPr>
              <a:t>Search</a:t>
            </a:r>
            <a:r>
              <a:rPr lang="zh-CN" altLang="en-US" sz="2400" dirty="0" smtClean="0">
                <a:solidFill>
                  <a:schemeClr val="accent1"/>
                </a:solidFill>
                <a:latin typeface="微软雅黑" panose="020B0503020204020204" pitchFamily="34" charset="-122"/>
                <a:ea typeface="微软雅黑" panose="020B0503020204020204" pitchFamily="34" charset="-122"/>
              </a:rPr>
              <a:t>）</a:t>
            </a:r>
            <a:endParaRPr lang="en-US" altLang="zh-CN" sz="2400" dirty="0">
              <a:solidFill>
                <a:schemeClr val="accent1"/>
              </a:solidFill>
              <a:latin typeface="微软雅黑" panose="020B0503020204020204" pitchFamily="34" charset="-122"/>
              <a:ea typeface="微软雅黑" panose="020B0503020204020204" pitchFamily="34" charset="-122"/>
            </a:endParaRP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线段树 </a:t>
            </a:r>
            <a:r>
              <a:rPr lang="en-US" altLang="zh-CN" sz="2400" dirty="0">
                <a:solidFill>
                  <a:schemeClr val="accent1"/>
                </a:solidFill>
                <a:latin typeface="微软雅黑" panose="020B0503020204020204" pitchFamily="34" charset="-122"/>
                <a:ea typeface="微软雅黑" panose="020B0503020204020204" pitchFamily="34" charset="-122"/>
              </a:rPr>
              <a:t>(Interval Tree)</a:t>
            </a:r>
          </a:p>
          <a:p>
            <a:pPr lvl="1" eaLnBrk="1" hangingPunct="1">
              <a:lnSpc>
                <a:spcPct val="150000"/>
              </a:lnSpc>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树状数组 </a:t>
            </a:r>
            <a:r>
              <a:rPr lang="en-US" altLang="zh-CN" sz="2400" dirty="0">
                <a:solidFill>
                  <a:schemeClr val="accent1"/>
                </a:solidFill>
                <a:latin typeface="微软雅黑" panose="020B0503020204020204" pitchFamily="34" charset="-122"/>
                <a:ea typeface="微软雅黑" panose="020B0503020204020204" pitchFamily="34" charset="-122"/>
              </a:rPr>
              <a:t>(Binary Indexed Tree)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Problems with Intervals</a:t>
            </a:r>
          </a:p>
        </p:txBody>
      </p:sp>
      <p:sp>
        <p:nvSpPr>
          <p:cNvPr id="6147" name="Rectangle 4"/>
          <p:cNvSpPr>
            <a:spLocks noGrp="1" noChangeArrowheads="1"/>
          </p:cNvSpPr>
          <p:nvPr>
            <p:ph type="body" sz="half" idx="4294967295"/>
          </p:nvPr>
        </p:nvSpPr>
        <p:spPr>
          <a:xfrm>
            <a:off x="471488" y="1414463"/>
            <a:ext cx="8493125" cy="4741862"/>
          </a:xfrm>
        </p:spPr>
        <p:txBody>
          <a:bodyPr/>
          <a:lstStyle/>
          <a:p>
            <a:r>
              <a:rPr lang="zh-CN" altLang="en-US" smtClean="0">
                <a:sym typeface="Arial" panose="020B0604020202020204" pitchFamily="34" charset="0"/>
              </a:rPr>
              <a:t>区间查询</a:t>
            </a:r>
          </a:p>
          <a:p>
            <a:pPr lvl="1"/>
            <a:r>
              <a:rPr lang="zh-CN" altLang="en-US" sz="2700" smtClean="0">
                <a:sym typeface="Arial" panose="020B0604020202020204" pitchFamily="34" charset="0"/>
              </a:rPr>
              <a:t>询问某段区间的某些性质（极值，求和，etc）</a:t>
            </a:r>
          </a:p>
          <a:p>
            <a:r>
              <a:rPr lang="zh-CN" altLang="en-US" smtClean="0">
                <a:sym typeface="Arial" panose="020B0604020202020204" pitchFamily="34" charset="0"/>
              </a:rPr>
              <a:t>区间更新</a:t>
            </a:r>
          </a:p>
          <a:p>
            <a:pPr lvl="1"/>
            <a:r>
              <a:rPr lang="zh-CN" altLang="en-US" sz="2700" smtClean="0">
                <a:sym typeface="Arial" panose="020B0604020202020204" pitchFamily="34" charset="0"/>
              </a:rPr>
              <a:t>某些操作影响了某段区间（统一加一个值……）</a:t>
            </a:r>
          </a:p>
          <a:p>
            <a:r>
              <a:rPr lang="zh-CN" altLang="en-US" smtClean="0">
                <a:sym typeface="Arial" panose="020B0604020202020204" pitchFamily="34" charset="0"/>
              </a:rPr>
              <a:t>三个问题</a:t>
            </a:r>
          </a:p>
          <a:p>
            <a:pPr lvl="1"/>
            <a:r>
              <a:rPr lang="zh-CN" altLang="en-US" sz="2700" smtClean="0">
                <a:solidFill>
                  <a:srgbClr val="FF0000"/>
                </a:solidFill>
                <a:sym typeface="Arial" panose="020B0604020202020204" pitchFamily="34" charset="0"/>
              </a:rPr>
              <a:t>更新点，查询区间</a:t>
            </a:r>
          </a:p>
          <a:p>
            <a:pPr lvl="1"/>
            <a:r>
              <a:rPr lang="zh-CN" altLang="en-US" sz="2700" smtClean="0">
                <a:sym typeface="Arial" panose="020B0604020202020204" pitchFamily="34" charset="0"/>
              </a:rPr>
              <a:t>更新区间，查询点</a:t>
            </a:r>
          </a:p>
          <a:p>
            <a:pPr lvl="1"/>
            <a:r>
              <a:rPr lang="zh-CN" altLang="en-US" sz="2700" smtClean="0">
                <a:sym typeface="Arial" panose="020B0604020202020204" pitchFamily="34" charset="0"/>
              </a:rPr>
              <a:t>更新区间，查询区间</a:t>
            </a:r>
            <a:endParaRPr lang="zh-CN" altLang="en-US" sz="2000" smtClean="0">
              <a:sym typeface="Arial" panose="020B0604020202020204" pitchFamily="34" charset="0"/>
            </a:endParaRPr>
          </a:p>
          <a:p>
            <a:pPr lvl="1">
              <a:buFontTx/>
              <a:buNone/>
            </a:pPr>
            <a:endParaRPr lang="zh-CN" altLang="en-US" sz="2400" smtClean="0"/>
          </a:p>
        </p:txBody>
      </p:sp>
    </p:spTree>
    <p:extLst>
      <p:ext uri="{BB962C8B-B14F-4D97-AF65-F5344CB8AC3E}">
        <p14:creationId xmlns:p14="http://schemas.microsoft.com/office/powerpoint/2010/main" val="308866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3" dur="500"/>
                                        <p:tgtEl>
                                          <p:spTgt spid="614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6" dur="500"/>
                                        <p:tgtEl>
                                          <p:spTgt spid="614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9" dur="500"/>
                                        <p:tgtEl>
                                          <p:spTgt spid="614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2"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idx="4294967295"/>
          </p:nvPr>
        </p:nvSpPr>
        <p:spPr/>
        <p:txBody>
          <a:bodyPr/>
          <a:lstStyle/>
          <a:p>
            <a:pPr eaLnBrk="1" hangingPunct="1"/>
            <a:r>
              <a:rPr lang="zh-CN" altLang="en-US" sz="3800" smtClean="0">
                <a:latin typeface="楷体" panose="02010609060101010101" pitchFamily="49" charset="-122"/>
                <a:ea typeface="楷体" panose="02010609060101010101" pitchFamily="49" charset="-122"/>
              </a:rPr>
              <a:t>一个经典问题</a:t>
            </a:r>
          </a:p>
        </p:txBody>
      </p:sp>
      <p:sp>
        <p:nvSpPr>
          <p:cNvPr id="7171" name="Rectangle 4"/>
          <p:cNvSpPr>
            <a:spLocks noGrp="1" noChangeArrowheads="1"/>
          </p:cNvSpPr>
          <p:nvPr>
            <p:ph type="body" sz="half" idx="4294967295"/>
          </p:nvPr>
        </p:nvSpPr>
        <p:spPr>
          <a:xfrm>
            <a:off x="469900" y="1628775"/>
            <a:ext cx="8135938" cy="4525963"/>
          </a:xfrm>
        </p:spPr>
        <p:txBody>
          <a:bodyPr/>
          <a:lstStyle/>
          <a:p>
            <a:r>
              <a:rPr lang="zh-CN" altLang="en-US" sz="2800" smtClean="0">
                <a:sym typeface="Arial" panose="020B0604020202020204" pitchFamily="34" charset="0"/>
              </a:rPr>
              <a:t>一个长度为N的一维数组(a[1]~a[N])</a:t>
            </a:r>
          </a:p>
          <a:p>
            <a:r>
              <a:rPr lang="zh-CN" altLang="en-US" sz="2800" smtClean="0">
                <a:sym typeface="Arial" panose="020B0604020202020204" pitchFamily="34" charset="0"/>
              </a:rPr>
              <a:t>我们每次对该数组有一些操作：</a:t>
            </a:r>
          </a:p>
          <a:p>
            <a:r>
              <a:rPr lang="zh-CN" altLang="en-US" sz="2800" smtClean="0">
                <a:sym typeface="Arial" panose="020B0604020202020204" pitchFamily="34" charset="0"/>
              </a:rPr>
              <a:t>1、修改数组中某个元素的值</a:t>
            </a:r>
          </a:p>
          <a:p>
            <a:pPr lvl="1"/>
            <a:r>
              <a:rPr lang="zh-CN" altLang="en-US" sz="2400" smtClean="0">
                <a:sym typeface="Arial" panose="020B0604020202020204" pitchFamily="34" charset="0"/>
              </a:rPr>
              <a:t>【1,5,4,1,6】---(a[2]=3)---&gt; 【1,3,4,1,6】</a:t>
            </a:r>
          </a:p>
          <a:p>
            <a:r>
              <a:rPr lang="zh-CN" altLang="en-US" sz="2800" smtClean="0">
                <a:sym typeface="Arial" panose="020B0604020202020204" pitchFamily="34" charset="0"/>
              </a:rPr>
              <a:t>2、询问数组中某段区间的最大值</a:t>
            </a:r>
          </a:p>
          <a:p>
            <a:pPr lvl="1"/>
            <a:r>
              <a:rPr lang="zh-CN" altLang="en-US" sz="2400" smtClean="0">
                <a:sym typeface="Arial" panose="020B0604020202020204" pitchFamily="34" charset="0"/>
              </a:rPr>
              <a:t>【1,5,4,1,6】---(max(1,4)=?)---&gt; 5</a:t>
            </a:r>
          </a:p>
          <a:p>
            <a:r>
              <a:rPr lang="zh-CN" altLang="en-US" sz="2800" smtClean="0">
                <a:sym typeface="Arial" panose="020B0604020202020204" pitchFamily="34" charset="0"/>
              </a:rPr>
              <a:t>3、询问数组中某段区间的和</a:t>
            </a:r>
          </a:p>
          <a:p>
            <a:pPr lvl="1"/>
            <a:r>
              <a:rPr lang="zh-CN" altLang="en-US" sz="2400" smtClean="0">
                <a:sym typeface="Arial" panose="020B0604020202020204" pitchFamily="34" charset="0"/>
              </a:rPr>
              <a:t>【1,5,4,1,6】---(sum(3,5)=?)---&gt; 11</a:t>
            </a:r>
          </a:p>
          <a:p>
            <a:pPr lvl="1"/>
            <a:endParaRPr lang="zh-CN" altLang="en-US" smtClean="0">
              <a:sym typeface="Arial" panose="020B0604020202020204" pitchFamily="34" charset="0"/>
            </a:endParaRPr>
          </a:p>
          <a:p>
            <a:pPr lvl="1">
              <a:buFontTx/>
              <a:buNone/>
            </a:pPr>
            <a:endParaRPr lang="zh-CN" altLang="en-US" sz="2400" smtClean="0">
              <a:sym typeface="Arial" panose="020B0604020202020204" pitchFamily="34" charset="0"/>
            </a:endParaRPr>
          </a:p>
          <a:p>
            <a:pPr lvl="1">
              <a:buFontTx/>
              <a:buNone/>
            </a:pPr>
            <a:endParaRPr lang="zh-CN" altLang="en-US" sz="2400" smtClean="0"/>
          </a:p>
        </p:txBody>
      </p:sp>
    </p:spTree>
    <p:extLst>
      <p:ext uri="{BB962C8B-B14F-4D97-AF65-F5344CB8AC3E}">
        <p14:creationId xmlns:p14="http://schemas.microsoft.com/office/powerpoint/2010/main" val="385178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7" dur="500"/>
                                        <p:tgtEl>
                                          <p:spTgt spid="717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0" dur="500"/>
                                        <p:tgtEl>
                                          <p:spTgt spid="717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5" dur="500"/>
                                        <p:tgtEl>
                                          <p:spTgt spid="717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5" end="5"/>
                                            </p:txEl>
                                          </p:spTgt>
                                        </p:tgtEl>
                                        <p:attrNameLst>
                                          <p:attrName>style.visibility</p:attrName>
                                        </p:attrNameLst>
                                      </p:cBhvr>
                                      <p:to>
                                        <p:strVal val="visible"/>
                                      </p:to>
                                    </p:set>
                                    <p:animEffect transition="in" filter="blinds(horizontal)">
                                      <p:cBhvr>
                                        <p:cTn id="18" dur="500"/>
                                        <p:tgtEl>
                                          <p:spTgt spid="717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3" dur="500"/>
                                        <p:tgtEl>
                                          <p:spTgt spid="7171">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6"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a:t>
            </a:r>
          </a:p>
        </p:txBody>
      </p:sp>
      <p:sp>
        <p:nvSpPr>
          <p:cNvPr id="8195" name="Rectangle 3"/>
          <p:cNvSpPr>
            <a:spLocks noGrp="1" noChangeArrowheads="1"/>
          </p:cNvSpPr>
          <p:nvPr>
            <p:ph type="body" idx="4294967295"/>
          </p:nvPr>
        </p:nvSpPr>
        <p:spPr>
          <a:xfrm>
            <a:off x="468313" y="1341438"/>
            <a:ext cx="8229600" cy="4814887"/>
          </a:xfrm>
        </p:spPr>
        <p:txBody>
          <a:bodyPr/>
          <a:lstStyle/>
          <a:p>
            <a:r>
              <a:rPr lang="zh-CN" altLang="en-US" smtClean="0"/>
              <a:t>如果只有一次询问？</a:t>
            </a:r>
          </a:p>
          <a:p>
            <a:pPr lvl="1"/>
            <a:r>
              <a:rPr lang="zh-CN" altLang="en-US" smtClean="0"/>
              <a:t>枚举相应区间内的元素，输出答案   O(N)</a:t>
            </a:r>
          </a:p>
          <a:p>
            <a:pPr lvl="1"/>
            <a:r>
              <a:rPr lang="zh-CN" altLang="en-US" smtClean="0"/>
              <a:t>更多的询问？</a:t>
            </a:r>
          </a:p>
          <a:p>
            <a:pPr lvl="1"/>
            <a:r>
              <a:rPr lang="zh-CN" altLang="en-US" smtClean="0"/>
              <a:t>Q次询问，O(NQ)  </a:t>
            </a:r>
            <a:r>
              <a:rPr lang="zh-CN" altLang="en-US" smtClean="0">
                <a:solidFill>
                  <a:srgbClr val="FF0000"/>
                </a:solidFill>
              </a:rPr>
              <a:t>That's too SLOW!</a:t>
            </a:r>
          </a:p>
          <a:p>
            <a:endParaRPr lang="zh-CN" altLang="en-US" smtClean="0"/>
          </a:p>
          <a:p>
            <a:r>
              <a:rPr lang="zh-CN" altLang="en-US" smtClean="0"/>
              <a:t>线段树——在O(log</a:t>
            </a:r>
            <a:r>
              <a:rPr lang="zh-CN" altLang="en-US" baseline="-25000" smtClean="0"/>
              <a:t>2</a:t>
            </a:r>
            <a:r>
              <a:rPr lang="zh-CN" altLang="en-US" smtClean="0"/>
              <a:t>N)的时间内完成每次操作 O(Qlog</a:t>
            </a:r>
            <a:r>
              <a:rPr lang="zh-CN" altLang="en-US" baseline="-25000" smtClean="0"/>
              <a:t>2</a:t>
            </a:r>
            <a:r>
              <a:rPr lang="zh-CN" altLang="en-US" smtClean="0"/>
              <a:t>N)</a:t>
            </a:r>
          </a:p>
          <a:p>
            <a:pPr lvl="1"/>
            <a:r>
              <a:rPr lang="zh-CN" altLang="en-US" smtClean="0">
                <a:solidFill>
                  <a:srgbClr val="FF0000"/>
                </a:solidFill>
                <a:sym typeface="宋体" panose="02010600030101010101" pitchFamily="2" charset="-122"/>
              </a:rPr>
              <a:t>Less than 1 second when N=Q=100000</a:t>
            </a:r>
          </a:p>
        </p:txBody>
      </p:sp>
    </p:spTree>
    <p:extLst>
      <p:ext uri="{BB962C8B-B14F-4D97-AF65-F5344CB8AC3E}">
        <p14:creationId xmlns:p14="http://schemas.microsoft.com/office/powerpoint/2010/main" val="3146036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0" dur="500"/>
                                        <p:tgtEl>
                                          <p:spTgt spid="81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3" dur="500"/>
                                        <p:tgtEl>
                                          <p:spTgt spid="81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8" dur="500"/>
                                        <p:tgtEl>
                                          <p:spTgt spid="81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3" dur="500"/>
                                        <p:tgtEl>
                                          <p:spTgt spid="819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8195">
                                            <p:txEl>
                                              <p:pRg st="6" end="6"/>
                                            </p:txEl>
                                          </p:spTgt>
                                        </p:tgtEl>
                                        <p:attrNameLst>
                                          <p:attrName>style.visibility</p:attrName>
                                        </p:attrNameLst>
                                      </p:cBhvr>
                                      <p:to>
                                        <p:strVal val="visible"/>
                                      </p:to>
                                    </p:set>
                                    <p:animEffect transition="in" filter="blinds(horizontal)">
                                      <p:cBhvr>
                                        <p:cTn id="28"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线段树——结构</a:t>
            </a:r>
          </a:p>
        </p:txBody>
      </p:sp>
      <p:sp>
        <p:nvSpPr>
          <p:cNvPr id="9219" name="Rectangle 3"/>
          <p:cNvSpPr>
            <a:spLocks noGrp="1" noChangeArrowheads="1"/>
          </p:cNvSpPr>
          <p:nvPr>
            <p:ph type="body" idx="4294967295"/>
          </p:nvPr>
        </p:nvSpPr>
        <p:spPr>
          <a:xfrm>
            <a:off x="469900" y="1196975"/>
            <a:ext cx="8423275" cy="4957763"/>
          </a:xfrm>
        </p:spPr>
        <p:txBody>
          <a:bodyPr/>
          <a:lstStyle/>
          <a:p>
            <a:r>
              <a:rPr lang="zh-CN" altLang="en-US" sz="2800" smtClean="0"/>
              <a:t>线段树的本质是一棵二叉树，不同于其它二叉树，线段树的每一个节点记录的是</a:t>
            </a:r>
            <a:r>
              <a:rPr lang="zh-CN" altLang="en-US" sz="2800" smtClean="0">
                <a:solidFill>
                  <a:srgbClr val="FF0000"/>
                </a:solidFill>
              </a:rPr>
              <a:t>一段区间</a:t>
            </a:r>
            <a:r>
              <a:rPr lang="zh-CN" altLang="en-US" sz="2800" smtClean="0"/>
              <a:t>的信息。</a:t>
            </a:r>
          </a:p>
          <a:p>
            <a:r>
              <a:rPr lang="zh-CN" altLang="en-US" sz="2800" smtClean="0"/>
              <a:t>e.g. 对于长度为5的数组a[1]~a[5]</a:t>
            </a:r>
          </a:p>
          <a:p>
            <a:pPr>
              <a:buFontTx/>
              <a:buNone/>
            </a:pPr>
            <a:r>
              <a:rPr lang="zh-CN" altLang="en-US" sz="2400" smtClean="0"/>
              <a:t>			    [1,5]</a:t>
            </a:r>
          </a:p>
          <a:p>
            <a:pPr>
              <a:buFontTx/>
              <a:buNone/>
            </a:pPr>
            <a:r>
              <a:rPr lang="zh-CN" altLang="en-US" sz="2400" smtClean="0"/>
              <a:t>		    </a:t>
            </a:r>
          </a:p>
          <a:p>
            <a:pPr>
              <a:buFontTx/>
              <a:buNone/>
            </a:pPr>
            <a:r>
              <a:rPr lang="zh-CN" altLang="en-US" sz="2400" smtClean="0"/>
              <a:t>		    [1,3]              [4,5]</a:t>
            </a:r>
          </a:p>
          <a:p>
            <a:pPr>
              <a:buFontTx/>
              <a:buNone/>
            </a:pPr>
            <a:r>
              <a:rPr lang="zh-CN" altLang="en-US" sz="2400" smtClean="0"/>
              <a:t>         </a:t>
            </a:r>
          </a:p>
          <a:p>
            <a:pPr>
              <a:buFontTx/>
              <a:buNone/>
            </a:pPr>
            <a:r>
              <a:rPr lang="zh-CN" altLang="en-US" sz="2400" smtClean="0"/>
              <a:t>	     [1,2]   [3,3]     [4,4]   [5,5]</a:t>
            </a:r>
          </a:p>
          <a:p>
            <a:pPr>
              <a:buFontTx/>
              <a:buNone/>
            </a:pPr>
            <a:endParaRPr lang="zh-CN" altLang="en-US" sz="2400" smtClean="0"/>
          </a:p>
          <a:p>
            <a:pPr>
              <a:buFontTx/>
              <a:buNone/>
            </a:pPr>
            <a:r>
              <a:rPr lang="zh-CN" altLang="en-US" sz="2400" smtClean="0"/>
              <a:t>    [1,1]   [2,2]</a:t>
            </a:r>
          </a:p>
        </p:txBody>
      </p:sp>
      <p:sp>
        <p:nvSpPr>
          <p:cNvPr id="9220" name="Line 4"/>
          <p:cNvSpPr>
            <a:spLocks noChangeShapeType="1"/>
          </p:cNvSpPr>
          <p:nvPr/>
        </p:nvSpPr>
        <p:spPr bwMode="auto">
          <a:xfrm flipH="1">
            <a:off x="2268538" y="3070225"/>
            <a:ext cx="5762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Line 5"/>
          <p:cNvSpPr>
            <a:spLocks noChangeShapeType="1"/>
          </p:cNvSpPr>
          <p:nvPr/>
        </p:nvSpPr>
        <p:spPr bwMode="auto">
          <a:xfrm>
            <a:off x="3205163" y="3070225"/>
            <a:ext cx="5762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Line 6"/>
          <p:cNvSpPr>
            <a:spLocks noChangeShapeType="1"/>
          </p:cNvSpPr>
          <p:nvPr/>
        </p:nvSpPr>
        <p:spPr bwMode="auto">
          <a:xfrm flipH="1">
            <a:off x="1692275" y="3933825"/>
            <a:ext cx="360363" cy="5762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 name="Line 7"/>
          <p:cNvSpPr>
            <a:spLocks noChangeShapeType="1"/>
          </p:cNvSpPr>
          <p:nvPr/>
        </p:nvSpPr>
        <p:spPr bwMode="auto">
          <a:xfrm>
            <a:off x="2195513" y="3933825"/>
            <a:ext cx="288925"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8"/>
          <p:cNvSpPr>
            <a:spLocks noChangeShapeType="1"/>
          </p:cNvSpPr>
          <p:nvPr/>
        </p:nvSpPr>
        <p:spPr bwMode="auto">
          <a:xfrm flipH="1">
            <a:off x="3563938" y="3933825"/>
            <a:ext cx="287337"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9"/>
          <p:cNvSpPr>
            <a:spLocks noChangeShapeType="1"/>
          </p:cNvSpPr>
          <p:nvPr/>
        </p:nvSpPr>
        <p:spPr bwMode="auto">
          <a:xfrm>
            <a:off x="4068763" y="3933825"/>
            <a:ext cx="3603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10"/>
          <p:cNvSpPr>
            <a:spLocks noChangeShapeType="1"/>
          </p:cNvSpPr>
          <p:nvPr/>
        </p:nvSpPr>
        <p:spPr bwMode="auto">
          <a:xfrm flipH="1">
            <a:off x="1260475" y="4870450"/>
            <a:ext cx="358775"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Line 11"/>
          <p:cNvSpPr>
            <a:spLocks noChangeShapeType="1"/>
          </p:cNvSpPr>
          <p:nvPr/>
        </p:nvSpPr>
        <p:spPr bwMode="auto">
          <a:xfrm>
            <a:off x="1763713" y="4870450"/>
            <a:ext cx="360362"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Text Box 12"/>
          <p:cNvSpPr txBox="1">
            <a:spLocks noChangeArrowheads="1"/>
          </p:cNvSpPr>
          <p:nvPr/>
        </p:nvSpPr>
        <p:spPr bwMode="auto">
          <a:xfrm>
            <a:off x="5510213" y="2971800"/>
            <a:ext cx="33845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楷体" panose="02010609060101010101" pitchFamily="49" charset="-122"/>
                <a:ea typeface="楷体" panose="02010609060101010101" pitchFamily="49" charset="-122"/>
              </a:rPr>
              <a:t>对于任一非叶子节点，若该区间为[L,R],则</a:t>
            </a:r>
          </a:p>
          <a:p>
            <a:pPr eaLnBrk="1" hangingPunct="1"/>
            <a:r>
              <a:rPr lang="zh-CN" altLang="en-US" sz="2400" b="1">
                <a:latin typeface="楷体" panose="02010609060101010101" pitchFamily="49" charset="-122"/>
                <a:ea typeface="楷体" panose="02010609060101010101" pitchFamily="49" charset="-122"/>
              </a:rPr>
              <a:t>左儿子为[L,(L+R)/2]</a:t>
            </a:r>
          </a:p>
          <a:p>
            <a:pPr eaLnBrk="1" hangingPunct="1"/>
            <a:r>
              <a:rPr lang="zh-CN" altLang="en-US" sz="2400" b="1">
                <a:latin typeface="楷体" panose="02010609060101010101" pitchFamily="49" charset="-122"/>
                <a:ea typeface="楷体" panose="02010609060101010101" pitchFamily="49" charset="-122"/>
              </a:rPr>
              <a:t>右儿子为[(L+R)/2+1,R]</a:t>
            </a:r>
          </a:p>
        </p:txBody>
      </p:sp>
      <p:sp>
        <p:nvSpPr>
          <p:cNvPr id="9229" name="Text Box 13"/>
          <p:cNvSpPr txBox="1">
            <a:spLocks noChangeArrowheads="1"/>
          </p:cNvSpPr>
          <p:nvPr/>
        </p:nvSpPr>
        <p:spPr bwMode="auto">
          <a:xfrm>
            <a:off x="5254625" y="4652963"/>
            <a:ext cx="378142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如何建树？</a:t>
            </a:r>
          </a:p>
          <a:p>
            <a:pPr eaLnBrk="1" hangingPunct="1"/>
            <a:r>
              <a:rPr lang="zh-CN" altLang="en-US" sz="3600" b="1"/>
              <a:t>如何记录信息？</a:t>
            </a:r>
          </a:p>
        </p:txBody>
      </p:sp>
    </p:spTree>
    <p:extLst>
      <p:ext uri="{BB962C8B-B14F-4D97-AF65-F5344CB8AC3E}">
        <p14:creationId xmlns:p14="http://schemas.microsoft.com/office/powerpoint/2010/main" val="58377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blinds(horizontal)">
                                      <p:cBhvr>
                                        <p:cTn id="7" dur="500"/>
                                        <p:tgtEl>
                                          <p:spTgt spid="9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229"/>
                                        </p:tgtEl>
                                        <p:attrNameLst>
                                          <p:attrName>style.visibility</p:attrName>
                                        </p:attrNameLst>
                                      </p:cBhvr>
                                      <p:to>
                                        <p:strVal val="visible"/>
                                      </p:to>
                                    </p:set>
                                    <p:anim calcmode="lin" valueType="num">
                                      <p:cBhvr additive="base">
                                        <p:cTn id="12" dur="500" fill="hold"/>
                                        <p:tgtEl>
                                          <p:spTgt spid="9229"/>
                                        </p:tgtEl>
                                        <p:attrNameLst>
                                          <p:attrName>ppt_x</p:attrName>
                                        </p:attrNameLst>
                                      </p:cBhvr>
                                      <p:tavLst>
                                        <p:tav tm="0">
                                          <p:val>
                                            <p:strVal val="#ppt_x"/>
                                          </p:val>
                                        </p:tav>
                                        <p:tav tm="100000">
                                          <p:val>
                                            <p:strVal val="#ppt_x"/>
                                          </p:val>
                                        </p:tav>
                                      </p:tavLst>
                                    </p:anim>
                                    <p:anim calcmode="lin" valueType="num">
                                      <p:cBhvr additive="base">
                                        <p:cTn id="13" dur="500" fill="hold"/>
                                        <p:tgtEl>
                                          <p:spTgt spid="9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bldLvl="0" autoUpdateAnimBg="0"/>
      <p:bldP spid="9229" grpId="0" bldLvl="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171400"/>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数组[1,5,4,1,6]</a:t>
            </a:r>
          </a:p>
        </p:txBody>
      </p:sp>
      <p:sp>
        <p:nvSpPr>
          <p:cNvPr id="10243" name="Rectangle 3"/>
          <p:cNvSpPr>
            <a:spLocks noGrp="1" noChangeArrowheads="1"/>
          </p:cNvSpPr>
          <p:nvPr>
            <p:ph type="body" idx="4294967295"/>
          </p:nvPr>
        </p:nvSpPr>
        <p:spPr>
          <a:xfrm>
            <a:off x="468313" y="1125538"/>
            <a:ext cx="8229600" cy="5030787"/>
          </a:xfrm>
        </p:spPr>
        <p:txBody>
          <a:bodyPr/>
          <a:lstStyle/>
          <a:p>
            <a:pPr>
              <a:buFontTx/>
              <a:buNone/>
            </a:pPr>
            <a:r>
              <a:rPr lang="zh-CN" altLang="en-US" smtClean="0"/>
              <a:t>                 </a:t>
            </a:r>
          </a:p>
        </p:txBody>
      </p:sp>
      <p:sp>
        <p:nvSpPr>
          <p:cNvPr id="10244" name="AutoShape 4"/>
          <p:cNvSpPr>
            <a:spLocks noChangeArrowheads="1"/>
          </p:cNvSpPr>
          <p:nvPr/>
        </p:nvSpPr>
        <p:spPr bwMode="auto">
          <a:xfrm>
            <a:off x="2916238" y="5734050"/>
            <a:ext cx="1366837" cy="1008063"/>
          </a:xfrm>
          <a:prstGeom prst="wedgeEllipseCallout">
            <a:avLst>
              <a:gd name="adj1" fmla="val -22611"/>
              <a:gd name="adj2" fmla="val -8758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sum=5</a:t>
            </a:r>
          </a:p>
        </p:txBody>
      </p:sp>
      <p:sp>
        <p:nvSpPr>
          <p:cNvPr id="10245" name="AutoShape 5"/>
          <p:cNvSpPr>
            <a:spLocks noChangeArrowheads="1"/>
          </p:cNvSpPr>
          <p:nvPr/>
        </p:nvSpPr>
        <p:spPr bwMode="auto">
          <a:xfrm>
            <a:off x="4716463" y="5445125"/>
            <a:ext cx="1366837"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max=4</a:t>
            </a:r>
          </a:p>
          <a:p>
            <a:pPr algn="ctr" eaLnBrk="1" hangingPunct="1"/>
            <a:r>
              <a:rPr lang="zh-CN" altLang="en-US">
                <a:sym typeface="Arial" panose="020B0604020202020204" pitchFamily="34" charset="0"/>
              </a:rPr>
              <a:t>sum=4</a:t>
            </a:r>
          </a:p>
        </p:txBody>
      </p:sp>
      <p:sp>
        <p:nvSpPr>
          <p:cNvPr id="10246" name="AutoShape 6"/>
          <p:cNvSpPr>
            <a:spLocks noChangeArrowheads="1"/>
          </p:cNvSpPr>
          <p:nvPr/>
        </p:nvSpPr>
        <p:spPr bwMode="auto">
          <a:xfrm>
            <a:off x="7524750" y="5445125"/>
            <a:ext cx="1368425" cy="1009650"/>
          </a:xfrm>
          <a:prstGeom prst="wedgeEllipseCallout">
            <a:avLst>
              <a:gd name="adj1" fmla="val -56588"/>
              <a:gd name="adj2" fmla="val -189352"/>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sum=6</a:t>
            </a:r>
          </a:p>
        </p:txBody>
      </p:sp>
      <p:sp>
        <p:nvSpPr>
          <p:cNvPr id="10247" name="AutoShape 7"/>
          <p:cNvSpPr>
            <a:spLocks noChangeArrowheads="1"/>
          </p:cNvSpPr>
          <p:nvPr/>
        </p:nvSpPr>
        <p:spPr bwMode="auto">
          <a:xfrm>
            <a:off x="6156325" y="5445125"/>
            <a:ext cx="1368425"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0248" name="AutoShape 8"/>
          <p:cNvSpPr>
            <a:spLocks noChangeArrowheads="1"/>
          </p:cNvSpPr>
          <p:nvPr/>
        </p:nvSpPr>
        <p:spPr bwMode="auto">
          <a:xfrm>
            <a:off x="396875" y="5661025"/>
            <a:ext cx="1366838" cy="1009650"/>
          </a:xfrm>
          <a:prstGeom prst="wedgeEllipseCallout">
            <a:avLst>
              <a:gd name="adj1" fmla="val 27903"/>
              <a:gd name="adj2" fmla="val -7487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0249" name="AutoShape 9"/>
          <p:cNvSpPr>
            <a:spLocks noChangeArrowheads="1"/>
          </p:cNvSpPr>
          <p:nvPr/>
        </p:nvSpPr>
        <p:spPr bwMode="auto">
          <a:xfrm>
            <a:off x="107950" y="2276475"/>
            <a:ext cx="1368425" cy="1009650"/>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sum=6</a:t>
            </a:r>
          </a:p>
        </p:txBody>
      </p:sp>
      <p:sp>
        <p:nvSpPr>
          <p:cNvPr id="10250" name="AutoShape 10"/>
          <p:cNvSpPr>
            <a:spLocks noChangeArrowheads="1"/>
          </p:cNvSpPr>
          <p:nvPr/>
        </p:nvSpPr>
        <p:spPr bwMode="auto">
          <a:xfrm>
            <a:off x="1044575" y="1196975"/>
            <a:ext cx="1366838" cy="1008063"/>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sum=10</a:t>
            </a:r>
          </a:p>
        </p:txBody>
      </p:sp>
      <p:sp>
        <p:nvSpPr>
          <p:cNvPr id="10251" name="AutoShape 11"/>
          <p:cNvSpPr>
            <a:spLocks noChangeArrowheads="1"/>
          </p:cNvSpPr>
          <p:nvPr/>
        </p:nvSpPr>
        <p:spPr bwMode="auto">
          <a:xfrm>
            <a:off x="7596188" y="1701800"/>
            <a:ext cx="1368425" cy="1008063"/>
          </a:xfrm>
          <a:prstGeom prst="wedgeEllipseCallout">
            <a:avLst>
              <a:gd name="adj1" fmla="val -117685"/>
              <a:gd name="adj2" fmla="val 4294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sum=7</a:t>
            </a:r>
          </a:p>
        </p:txBody>
      </p:sp>
      <p:sp>
        <p:nvSpPr>
          <p:cNvPr id="10252" name="AutoShape 12"/>
          <p:cNvSpPr>
            <a:spLocks noChangeArrowheads="1"/>
          </p:cNvSpPr>
          <p:nvPr/>
        </p:nvSpPr>
        <p:spPr bwMode="auto">
          <a:xfrm>
            <a:off x="5795963" y="836613"/>
            <a:ext cx="1368425" cy="1008062"/>
          </a:xfrm>
          <a:prstGeom prst="wedgeEllipseCallout">
            <a:avLst>
              <a:gd name="adj1" fmla="val -87088"/>
              <a:gd name="adj2" fmla="val 2550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sum=17</a:t>
            </a:r>
          </a:p>
        </p:txBody>
      </p:sp>
      <p:grpSp>
        <p:nvGrpSpPr>
          <p:cNvPr id="2" name="Group 13"/>
          <p:cNvGrpSpPr>
            <a:grpSpLocks/>
          </p:cNvGrpSpPr>
          <p:nvPr/>
        </p:nvGrpSpPr>
        <p:grpSpPr bwMode="auto">
          <a:xfrm>
            <a:off x="1116013" y="1054100"/>
            <a:ext cx="6408737" cy="4319588"/>
            <a:chOff x="0" y="0"/>
            <a:chExt cx="10093" cy="6803"/>
          </a:xfrm>
        </p:grpSpPr>
        <p:sp>
          <p:nvSpPr>
            <p:cNvPr id="10254" name="Oval 14"/>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[1,5,4,1,6]</a:t>
              </a:r>
            </a:p>
          </p:txBody>
        </p:sp>
        <p:sp>
          <p:nvSpPr>
            <p:cNvPr id="10255" name="Oval 15"/>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[1,5,4]</a:t>
              </a:r>
            </a:p>
          </p:txBody>
        </p:sp>
        <p:sp>
          <p:nvSpPr>
            <p:cNvPr id="10256" name="Oval 16"/>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0257" name="Oval 17"/>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0258" name="Oval 18"/>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[1,6]</a:t>
              </a:r>
            </a:p>
          </p:txBody>
        </p:sp>
        <p:sp>
          <p:nvSpPr>
            <p:cNvPr id="10259" name="Oval 19"/>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[6,6]</a:t>
              </a:r>
            </a:p>
          </p:txBody>
        </p:sp>
        <p:sp>
          <p:nvSpPr>
            <p:cNvPr id="10260" name="Oval 20"/>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0261" name="Oval 21"/>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0262" name="Oval 22"/>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0263" name="Line 23"/>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4"/>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25"/>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26"/>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27"/>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28"/>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29"/>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Line 30"/>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06061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 calcmode="lin" valueType="num">
                                      <p:cBhvr additive="base">
                                        <p:cTn id="12" dur="500" fill="hold"/>
                                        <p:tgtEl>
                                          <p:spTgt spid="10248"/>
                                        </p:tgtEl>
                                        <p:attrNameLst>
                                          <p:attrName>ppt_x</p:attrName>
                                        </p:attrNameLst>
                                      </p:cBhvr>
                                      <p:tavLst>
                                        <p:tav tm="0">
                                          <p:val>
                                            <p:strVal val="#ppt_x"/>
                                          </p:val>
                                        </p:tav>
                                        <p:tav tm="100000">
                                          <p:val>
                                            <p:strVal val="#ppt_x"/>
                                          </p:val>
                                        </p:tav>
                                      </p:tavLst>
                                    </p:anim>
                                    <p:anim calcmode="lin" valueType="num">
                                      <p:cBhvr additive="base">
                                        <p:cTn id="13"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4"/>
                                        </p:tgtEl>
                                        <p:attrNameLst>
                                          <p:attrName>style.visibility</p:attrName>
                                        </p:attrNameLst>
                                      </p:cBhvr>
                                      <p:to>
                                        <p:strVal val="visible"/>
                                      </p:to>
                                    </p:set>
                                    <p:anim calcmode="lin" valueType="num">
                                      <p:cBhvr additive="base">
                                        <p:cTn id="18" dur="500" fill="hold"/>
                                        <p:tgtEl>
                                          <p:spTgt spid="10244"/>
                                        </p:tgtEl>
                                        <p:attrNameLst>
                                          <p:attrName>ppt_x</p:attrName>
                                        </p:attrNameLst>
                                      </p:cBhvr>
                                      <p:tavLst>
                                        <p:tav tm="0">
                                          <p:val>
                                            <p:strVal val="#ppt_x"/>
                                          </p:val>
                                        </p:tav>
                                        <p:tav tm="100000">
                                          <p:val>
                                            <p:strVal val="#ppt_x"/>
                                          </p:val>
                                        </p:tav>
                                      </p:tavLst>
                                    </p:anim>
                                    <p:anim calcmode="lin" valueType="num">
                                      <p:cBhvr additive="base">
                                        <p:cTn id="19"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45"/>
                                        </p:tgtEl>
                                        <p:attrNameLst>
                                          <p:attrName>style.visibility</p:attrName>
                                        </p:attrNameLst>
                                      </p:cBhvr>
                                      <p:to>
                                        <p:strVal val="visible"/>
                                      </p:to>
                                    </p:set>
                                    <p:anim calcmode="lin" valueType="num">
                                      <p:cBhvr additive="base">
                                        <p:cTn id="24" dur="500" fill="hold"/>
                                        <p:tgtEl>
                                          <p:spTgt spid="10245"/>
                                        </p:tgtEl>
                                        <p:attrNameLst>
                                          <p:attrName>ppt_x</p:attrName>
                                        </p:attrNameLst>
                                      </p:cBhvr>
                                      <p:tavLst>
                                        <p:tav tm="0">
                                          <p:val>
                                            <p:strVal val="#ppt_x"/>
                                          </p:val>
                                        </p:tav>
                                        <p:tav tm="100000">
                                          <p:val>
                                            <p:strVal val="#ppt_x"/>
                                          </p:val>
                                        </p:tav>
                                      </p:tavLst>
                                    </p:anim>
                                    <p:anim calcmode="lin" valueType="num">
                                      <p:cBhvr additive="base">
                                        <p:cTn id="25"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47"/>
                                        </p:tgtEl>
                                        <p:attrNameLst>
                                          <p:attrName>style.visibility</p:attrName>
                                        </p:attrNameLst>
                                      </p:cBhvr>
                                      <p:to>
                                        <p:strVal val="visible"/>
                                      </p:to>
                                    </p:set>
                                    <p:anim calcmode="lin" valueType="num">
                                      <p:cBhvr additive="base">
                                        <p:cTn id="30" dur="500" fill="hold"/>
                                        <p:tgtEl>
                                          <p:spTgt spid="10247"/>
                                        </p:tgtEl>
                                        <p:attrNameLst>
                                          <p:attrName>ppt_x</p:attrName>
                                        </p:attrNameLst>
                                      </p:cBhvr>
                                      <p:tavLst>
                                        <p:tav tm="0">
                                          <p:val>
                                            <p:strVal val="#ppt_x"/>
                                          </p:val>
                                        </p:tav>
                                        <p:tav tm="100000">
                                          <p:val>
                                            <p:strVal val="#ppt_x"/>
                                          </p:val>
                                        </p:tav>
                                      </p:tavLst>
                                    </p:anim>
                                    <p:anim calcmode="lin" valueType="num">
                                      <p:cBhvr additive="base">
                                        <p:cTn id="31"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246"/>
                                        </p:tgtEl>
                                        <p:attrNameLst>
                                          <p:attrName>style.visibility</p:attrName>
                                        </p:attrNameLst>
                                      </p:cBhvr>
                                      <p:to>
                                        <p:strVal val="visible"/>
                                      </p:to>
                                    </p:set>
                                    <p:anim calcmode="lin" valueType="num">
                                      <p:cBhvr additive="base">
                                        <p:cTn id="36" dur="500" fill="hold"/>
                                        <p:tgtEl>
                                          <p:spTgt spid="10246"/>
                                        </p:tgtEl>
                                        <p:attrNameLst>
                                          <p:attrName>ppt_x</p:attrName>
                                        </p:attrNameLst>
                                      </p:cBhvr>
                                      <p:tavLst>
                                        <p:tav tm="0">
                                          <p:val>
                                            <p:strVal val="#ppt_x"/>
                                          </p:val>
                                        </p:tav>
                                        <p:tav tm="100000">
                                          <p:val>
                                            <p:strVal val="#ppt_x"/>
                                          </p:val>
                                        </p:tav>
                                      </p:tavLst>
                                    </p:anim>
                                    <p:anim calcmode="lin" valueType="num">
                                      <p:cBhvr additive="base">
                                        <p:cTn id="37"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249"/>
                                        </p:tgtEl>
                                        <p:attrNameLst>
                                          <p:attrName>style.visibility</p:attrName>
                                        </p:attrNameLst>
                                      </p:cBhvr>
                                      <p:to>
                                        <p:strVal val="visible"/>
                                      </p:to>
                                    </p:set>
                                    <p:anim calcmode="lin" valueType="num">
                                      <p:cBhvr additive="base">
                                        <p:cTn id="42" dur="500" fill="hold"/>
                                        <p:tgtEl>
                                          <p:spTgt spid="10249"/>
                                        </p:tgtEl>
                                        <p:attrNameLst>
                                          <p:attrName>ppt_x</p:attrName>
                                        </p:attrNameLst>
                                      </p:cBhvr>
                                      <p:tavLst>
                                        <p:tav tm="0">
                                          <p:val>
                                            <p:strVal val="#ppt_x"/>
                                          </p:val>
                                        </p:tav>
                                        <p:tav tm="100000">
                                          <p:val>
                                            <p:strVal val="#ppt_x"/>
                                          </p:val>
                                        </p:tav>
                                      </p:tavLst>
                                    </p:anim>
                                    <p:anim calcmode="lin" valueType="num">
                                      <p:cBhvr additive="base">
                                        <p:cTn id="43"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251"/>
                                        </p:tgtEl>
                                        <p:attrNameLst>
                                          <p:attrName>style.visibility</p:attrName>
                                        </p:attrNameLst>
                                      </p:cBhvr>
                                      <p:to>
                                        <p:strVal val="visible"/>
                                      </p:to>
                                    </p:set>
                                    <p:anim calcmode="lin" valueType="num">
                                      <p:cBhvr additive="base">
                                        <p:cTn id="48" dur="500" fill="hold"/>
                                        <p:tgtEl>
                                          <p:spTgt spid="10251"/>
                                        </p:tgtEl>
                                        <p:attrNameLst>
                                          <p:attrName>ppt_x</p:attrName>
                                        </p:attrNameLst>
                                      </p:cBhvr>
                                      <p:tavLst>
                                        <p:tav tm="0">
                                          <p:val>
                                            <p:strVal val="#ppt_x"/>
                                          </p:val>
                                        </p:tav>
                                        <p:tav tm="100000">
                                          <p:val>
                                            <p:strVal val="#ppt_x"/>
                                          </p:val>
                                        </p:tav>
                                      </p:tavLst>
                                    </p:anim>
                                    <p:anim calcmode="lin" valueType="num">
                                      <p:cBhvr additive="base">
                                        <p:cTn id="49" dur="500" fill="hold"/>
                                        <p:tgtEl>
                                          <p:spTgt spid="10251"/>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250"/>
                                        </p:tgtEl>
                                        <p:attrNameLst>
                                          <p:attrName>style.visibility</p:attrName>
                                        </p:attrNameLst>
                                      </p:cBhvr>
                                      <p:to>
                                        <p:strVal val="visible"/>
                                      </p:to>
                                    </p:set>
                                    <p:anim calcmode="lin" valueType="num">
                                      <p:cBhvr additive="base">
                                        <p:cTn id="54" dur="500" fill="hold"/>
                                        <p:tgtEl>
                                          <p:spTgt spid="10250"/>
                                        </p:tgtEl>
                                        <p:attrNameLst>
                                          <p:attrName>ppt_x</p:attrName>
                                        </p:attrNameLst>
                                      </p:cBhvr>
                                      <p:tavLst>
                                        <p:tav tm="0">
                                          <p:val>
                                            <p:strVal val="#ppt_x"/>
                                          </p:val>
                                        </p:tav>
                                        <p:tav tm="100000">
                                          <p:val>
                                            <p:strVal val="#ppt_x"/>
                                          </p:val>
                                        </p:tav>
                                      </p:tavLst>
                                    </p:anim>
                                    <p:anim calcmode="lin" valueType="num">
                                      <p:cBhvr additive="base">
                                        <p:cTn id="55"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252"/>
                                        </p:tgtEl>
                                        <p:attrNameLst>
                                          <p:attrName>style.visibility</p:attrName>
                                        </p:attrNameLst>
                                      </p:cBhvr>
                                      <p:to>
                                        <p:strVal val="visible"/>
                                      </p:to>
                                    </p:set>
                                    <p:anim calcmode="lin" valueType="num">
                                      <p:cBhvr additive="base">
                                        <p:cTn id="60" dur="500" fill="hold"/>
                                        <p:tgtEl>
                                          <p:spTgt spid="10252"/>
                                        </p:tgtEl>
                                        <p:attrNameLst>
                                          <p:attrName>ppt_x</p:attrName>
                                        </p:attrNameLst>
                                      </p:cBhvr>
                                      <p:tavLst>
                                        <p:tav tm="0">
                                          <p:val>
                                            <p:strVal val="#ppt_x"/>
                                          </p:val>
                                        </p:tav>
                                        <p:tav tm="100000">
                                          <p:val>
                                            <p:strVal val="#ppt_x"/>
                                          </p:val>
                                        </p:tav>
                                      </p:tavLst>
                                    </p:anim>
                                    <p:anim calcmode="lin" valueType="num">
                                      <p:cBhvr additive="base">
                                        <p:cTn id="61"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autoUpdateAnimBg="0"/>
      <p:bldP spid="10245" grpId="0" bldLvl="0" animBg="1" autoUpdateAnimBg="0"/>
      <p:bldP spid="10246" grpId="0" bldLvl="0" animBg="1" autoUpdateAnimBg="0"/>
      <p:bldP spid="10247" grpId="0" bldLvl="0" animBg="1" autoUpdateAnimBg="0"/>
      <p:bldP spid="10248" grpId="0" bldLvl="0" animBg="1" autoUpdateAnimBg="0"/>
      <p:bldP spid="10249" grpId="0" bldLvl="0" animBg="1" autoUpdateAnimBg="0"/>
      <p:bldP spid="10250" grpId="0" bldLvl="0" animBg="1" autoUpdateAnimBg="0"/>
      <p:bldP spid="10251" grpId="0" bldLvl="0" animBg="1" autoUpdateAnimBg="0"/>
      <p:bldP spid="10252" grpId="0" bldLvl="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7384"/>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线段树——更新，a[2]=3 </a:t>
            </a:r>
          </a:p>
        </p:txBody>
      </p:sp>
      <p:sp>
        <p:nvSpPr>
          <p:cNvPr id="11267" name="AutoShape 3"/>
          <p:cNvSpPr>
            <a:spLocks noChangeArrowheads="1"/>
          </p:cNvSpPr>
          <p:nvPr/>
        </p:nvSpPr>
        <p:spPr bwMode="auto">
          <a:xfrm>
            <a:off x="2916238" y="5734050"/>
            <a:ext cx="1366837" cy="1008063"/>
          </a:xfrm>
          <a:prstGeom prst="wedgeEllipseCallout">
            <a:avLst>
              <a:gd name="adj1" fmla="val -22611"/>
              <a:gd name="adj2" fmla="val -8758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sum=5</a:t>
            </a:r>
          </a:p>
        </p:txBody>
      </p:sp>
      <p:sp>
        <p:nvSpPr>
          <p:cNvPr id="11268" name="AutoShape 4"/>
          <p:cNvSpPr>
            <a:spLocks noChangeArrowheads="1"/>
          </p:cNvSpPr>
          <p:nvPr/>
        </p:nvSpPr>
        <p:spPr bwMode="auto">
          <a:xfrm>
            <a:off x="4716463" y="5445125"/>
            <a:ext cx="1366837"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max=4</a:t>
            </a:r>
          </a:p>
          <a:p>
            <a:pPr algn="ctr" eaLnBrk="1" hangingPunct="1"/>
            <a:r>
              <a:rPr lang="zh-CN" altLang="en-US">
                <a:sym typeface="Arial" panose="020B0604020202020204" pitchFamily="34" charset="0"/>
              </a:rPr>
              <a:t>sum=4</a:t>
            </a:r>
          </a:p>
        </p:txBody>
      </p:sp>
      <p:sp>
        <p:nvSpPr>
          <p:cNvPr id="11269" name="AutoShape 5"/>
          <p:cNvSpPr>
            <a:spLocks noChangeArrowheads="1"/>
          </p:cNvSpPr>
          <p:nvPr/>
        </p:nvSpPr>
        <p:spPr bwMode="auto">
          <a:xfrm>
            <a:off x="7524750" y="5445125"/>
            <a:ext cx="1368425" cy="1009650"/>
          </a:xfrm>
          <a:prstGeom prst="wedgeEllipseCallout">
            <a:avLst>
              <a:gd name="adj1" fmla="val -56588"/>
              <a:gd name="adj2" fmla="val -189352"/>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sum=6</a:t>
            </a:r>
          </a:p>
        </p:txBody>
      </p:sp>
      <p:sp>
        <p:nvSpPr>
          <p:cNvPr id="11270" name="AutoShape 6"/>
          <p:cNvSpPr>
            <a:spLocks noChangeArrowheads="1"/>
          </p:cNvSpPr>
          <p:nvPr/>
        </p:nvSpPr>
        <p:spPr bwMode="auto">
          <a:xfrm>
            <a:off x="6156325" y="5445125"/>
            <a:ext cx="1368425" cy="1009650"/>
          </a:xfrm>
          <a:prstGeom prst="wedgeEllipseCallout">
            <a:avLst>
              <a:gd name="adj1" fmla="val -80125"/>
              <a:gd name="adj2" fmla="val -179907"/>
            </a:avLst>
          </a:prstGeom>
          <a:solidFill>
            <a:srgbClr val="FFFF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1271" name="AutoShape 7"/>
          <p:cNvSpPr>
            <a:spLocks noChangeArrowheads="1"/>
          </p:cNvSpPr>
          <p:nvPr/>
        </p:nvSpPr>
        <p:spPr bwMode="auto">
          <a:xfrm>
            <a:off x="396875" y="5661025"/>
            <a:ext cx="1366838" cy="1009650"/>
          </a:xfrm>
          <a:prstGeom prst="wedgeEllipseCallout">
            <a:avLst>
              <a:gd name="adj1" fmla="val 27903"/>
              <a:gd name="adj2" fmla="val -7487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max=1</a:t>
            </a:r>
          </a:p>
          <a:p>
            <a:pPr algn="ctr" eaLnBrk="1" hangingPunct="1"/>
            <a:r>
              <a:rPr lang="zh-CN" altLang="en-US">
                <a:sym typeface="Arial" panose="020B0604020202020204" pitchFamily="34" charset="0"/>
              </a:rPr>
              <a:t>sum=1</a:t>
            </a:r>
          </a:p>
        </p:txBody>
      </p:sp>
      <p:sp>
        <p:nvSpPr>
          <p:cNvPr id="11272" name="AutoShape 8"/>
          <p:cNvSpPr>
            <a:spLocks noChangeArrowheads="1"/>
          </p:cNvSpPr>
          <p:nvPr/>
        </p:nvSpPr>
        <p:spPr bwMode="auto">
          <a:xfrm>
            <a:off x="107950" y="2276475"/>
            <a:ext cx="1368425" cy="1009650"/>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sum=6</a:t>
            </a:r>
          </a:p>
        </p:txBody>
      </p:sp>
      <p:sp>
        <p:nvSpPr>
          <p:cNvPr id="11273" name="AutoShape 9"/>
          <p:cNvSpPr>
            <a:spLocks noChangeArrowheads="1"/>
          </p:cNvSpPr>
          <p:nvPr/>
        </p:nvSpPr>
        <p:spPr bwMode="auto">
          <a:xfrm>
            <a:off x="1044575" y="1196975"/>
            <a:ext cx="1366838" cy="1008063"/>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max=5</a:t>
            </a:r>
          </a:p>
          <a:p>
            <a:pPr algn="ctr" eaLnBrk="1" hangingPunct="1"/>
            <a:r>
              <a:rPr lang="zh-CN" altLang="en-US">
                <a:sym typeface="Arial" panose="020B0604020202020204" pitchFamily="34" charset="0"/>
              </a:rPr>
              <a:t>sum=10</a:t>
            </a:r>
          </a:p>
        </p:txBody>
      </p:sp>
      <p:sp>
        <p:nvSpPr>
          <p:cNvPr id="11274" name="AutoShape 10"/>
          <p:cNvSpPr>
            <a:spLocks noChangeArrowheads="1"/>
          </p:cNvSpPr>
          <p:nvPr/>
        </p:nvSpPr>
        <p:spPr bwMode="auto">
          <a:xfrm>
            <a:off x="7596188" y="1701800"/>
            <a:ext cx="1368425" cy="1008063"/>
          </a:xfrm>
          <a:prstGeom prst="wedgeEllipseCallout">
            <a:avLst>
              <a:gd name="adj1" fmla="val -117685"/>
              <a:gd name="adj2" fmla="val 4294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sum=7</a:t>
            </a:r>
          </a:p>
        </p:txBody>
      </p:sp>
      <p:sp>
        <p:nvSpPr>
          <p:cNvPr id="11275" name="AutoShape 11"/>
          <p:cNvSpPr>
            <a:spLocks noChangeArrowheads="1"/>
          </p:cNvSpPr>
          <p:nvPr/>
        </p:nvSpPr>
        <p:spPr bwMode="auto">
          <a:xfrm>
            <a:off x="5868988" y="981075"/>
            <a:ext cx="1366837" cy="1008063"/>
          </a:xfrm>
          <a:prstGeom prst="wedgeEllipseCallout">
            <a:avLst>
              <a:gd name="adj1" fmla="val -94097"/>
              <a:gd name="adj2" fmla="val 163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max=6</a:t>
            </a:r>
          </a:p>
          <a:p>
            <a:pPr algn="ctr" eaLnBrk="1" hangingPunct="1"/>
            <a:r>
              <a:rPr lang="zh-CN" altLang="en-US">
                <a:sym typeface="Arial" panose="020B0604020202020204" pitchFamily="34" charset="0"/>
              </a:rPr>
              <a:t>sum=17</a:t>
            </a:r>
          </a:p>
        </p:txBody>
      </p:sp>
      <p:grpSp>
        <p:nvGrpSpPr>
          <p:cNvPr id="11276" name="Group 12"/>
          <p:cNvGrpSpPr>
            <a:grpSpLocks/>
          </p:cNvGrpSpPr>
          <p:nvPr/>
        </p:nvGrpSpPr>
        <p:grpSpPr bwMode="auto">
          <a:xfrm>
            <a:off x="1116013" y="1054100"/>
            <a:ext cx="6408737" cy="4319588"/>
            <a:chOff x="0" y="0"/>
            <a:chExt cx="10093" cy="6803"/>
          </a:xfrm>
        </p:grpSpPr>
        <p:sp>
          <p:nvSpPr>
            <p:cNvPr id="11284" name="Oval 13"/>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1285" name="Oval 14"/>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[1,3]</a:t>
              </a:r>
            </a:p>
          </p:txBody>
        </p:sp>
        <p:sp>
          <p:nvSpPr>
            <p:cNvPr id="11286" name="Oval 15"/>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[1,2]</a:t>
              </a:r>
            </a:p>
          </p:txBody>
        </p:sp>
        <p:sp>
          <p:nvSpPr>
            <p:cNvPr id="11287" name="Oval 16"/>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[3,3]</a:t>
              </a:r>
            </a:p>
          </p:txBody>
        </p:sp>
        <p:sp>
          <p:nvSpPr>
            <p:cNvPr id="11288" name="Oval 17"/>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[4,5]</a:t>
              </a:r>
            </a:p>
          </p:txBody>
        </p:sp>
        <p:sp>
          <p:nvSpPr>
            <p:cNvPr id="11289" name="Oval 18"/>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1290" name="Oval 19"/>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1291" name="Oval 20"/>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[2,2]</a:t>
              </a:r>
            </a:p>
          </p:txBody>
        </p:sp>
        <p:sp>
          <p:nvSpPr>
            <p:cNvPr id="11292" name="Oval 21"/>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1293" name="Line 22"/>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23"/>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Line 24"/>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25"/>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26"/>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27"/>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28"/>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29"/>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4" name="Line 30"/>
          <p:cNvSpPr>
            <a:spLocks noChangeShapeType="1"/>
          </p:cNvSpPr>
          <p:nvPr/>
        </p:nvSpPr>
        <p:spPr bwMode="auto">
          <a:xfrm flipH="1">
            <a:off x="3635375" y="1485900"/>
            <a:ext cx="504825" cy="50323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Line 31"/>
          <p:cNvSpPr>
            <a:spLocks noChangeShapeType="1"/>
          </p:cNvSpPr>
          <p:nvPr/>
        </p:nvSpPr>
        <p:spPr bwMode="auto">
          <a:xfrm flipH="1">
            <a:off x="2413000" y="2709863"/>
            <a:ext cx="358775" cy="3603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6" name="Line 32"/>
          <p:cNvSpPr>
            <a:spLocks noChangeShapeType="1"/>
          </p:cNvSpPr>
          <p:nvPr/>
        </p:nvSpPr>
        <p:spPr bwMode="auto">
          <a:xfrm>
            <a:off x="2916238" y="3933825"/>
            <a:ext cx="215900" cy="35877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7" name="AutoShape 33"/>
          <p:cNvSpPr>
            <a:spLocks noChangeArrowheads="1"/>
          </p:cNvSpPr>
          <p:nvPr/>
        </p:nvSpPr>
        <p:spPr bwMode="auto">
          <a:xfrm>
            <a:off x="2916238" y="5734050"/>
            <a:ext cx="1366837" cy="1008063"/>
          </a:xfrm>
          <a:prstGeom prst="wedgeEllipseCallout">
            <a:avLst>
              <a:gd name="adj1" fmla="val -22611"/>
              <a:gd name="adj2" fmla="val -8758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max=3</a:t>
            </a:r>
          </a:p>
          <a:p>
            <a:pPr algn="ctr" eaLnBrk="1" hangingPunct="1"/>
            <a:r>
              <a:rPr lang="zh-CN" altLang="en-US" b="1">
                <a:solidFill>
                  <a:srgbClr val="FF0000"/>
                </a:solidFill>
                <a:sym typeface="Arial" panose="020B0604020202020204" pitchFamily="34" charset="0"/>
              </a:rPr>
              <a:t>sum=3</a:t>
            </a:r>
          </a:p>
        </p:txBody>
      </p:sp>
      <p:sp>
        <p:nvSpPr>
          <p:cNvPr id="11298" name="AutoShape 34"/>
          <p:cNvSpPr>
            <a:spLocks noChangeArrowheads="1"/>
          </p:cNvSpPr>
          <p:nvPr/>
        </p:nvSpPr>
        <p:spPr bwMode="auto">
          <a:xfrm>
            <a:off x="107950" y="2276475"/>
            <a:ext cx="1366838" cy="1009650"/>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max=3</a:t>
            </a:r>
          </a:p>
          <a:p>
            <a:pPr algn="ctr" eaLnBrk="1" hangingPunct="1"/>
            <a:r>
              <a:rPr lang="zh-CN" altLang="en-US" b="1">
                <a:solidFill>
                  <a:srgbClr val="FF0000"/>
                </a:solidFill>
                <a:sym typeface="Arial" panose="020B0604020202020204" pitchFamily="34" charset="0"/>
              </a:rPr>
              <a:t>sum=4</a:t>
            </a:r>
          </a:p>
        </p:txBody>
      </p:sp>
      <p:sp>
        <p:nvSpPr>
          <p:cNvPr id="11299" name="AutoShape 35"/>
          <p:cNvSpPr>
            <a:spLocks noChangeArrowheads="1"/>
          </p:cNvSpPr>
          <p:nvPr/>
        </p:nvSpPr>
        <p:spPr bwMode="auto">
          <a:xfrm>
            <a:off x="1044575" y="1196975"/>
            <a:ext cx="1366838" cy="1008063"/>
          </a:xfrm>
          <a:prstGeom prst="wedgeEllipseCallout">
            <a:avLst>
              <a:gd name="adj1" fmla="val 79574"/>
              <a:gd name="adj2" fmla="val 81236"/>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max=4</a:t>
            </a:r>
          </a:p>
          <a:p>
            <a:pPr algn="ctr" eaLnBrk="1" hangingPunct="1"/>
            <a:r>
              <a:rPr lang="zh-CN" altLang="en-US" b="1">
                <a:solidFill>
                  <a:srgbClr val="FF0000"/>
                </a:solidFill>
                <a:sym typeface="Arial" panose="020B0604020202020204" pitchFamily="34" charset="0"/>
              </a:rPr>
              <a:t>sum=7</a:t>
            </a:r>
          </a:p>
        </p:txBody>
      </p:sp>
      <p:sp>
        <p:nvSpPr>
          <p:cNvPr id="11300" name="AutoShape 36"/>
          <p:cNvSpPr>
            <a:spLocks noChangeArrowheads="1"/>
          </p:cNvSpPr>
          <p:nvPr/>
        </p:nvSpPr>
        <p:spPr bwMode="auto">
          <a:xfrm>
            <a:off x="5868988" y="981075"/>
            <a:ext cx="1366837" cy="1008063"/>
          </a:xfrm>
          <a:prstGeom prst="wedgeEllipseCallout">
            <a:avLst>
              <a:gd name="adj1" fmla="val -94097"/>
              <a:gd name="adj2" fmla="val 163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sym typeface="Arial" panose="020B0604020202020204" pitchFamily="34" charset="0"/>
              </a:rPr>
              <a:t>max=6</a:t>
            </a:r>
          </a:p>
          <a:p>
            <a:pPr algn="ctr" eaLnBrk="1" hangingPunct="1"/>
            <a:r>
              <a:rPr lang="zh-CN" altLang="en-US" b="1">
                <a:solidFill>
                  <a:srgbClr val="FF0000"/>
                </a:solidFill>
                <a:sym typeface="Arial" panose="020B0604020202020204" pitchFamily="34" charset="0"/>
              </a:rPr>
              <a:t>sum=14</a:t>
            </a:r>
          </a:p>
        </p:txBody>
      </p:sp>
    </p:spTree>
    <p:extLst>
      <p:ext uri="{BB962C8B-B14F-4D97-AF65-F5344CB8AC3E}">
        <p14:creationId xmlns:p14="http://schemas.microsoft.com/office/powerpoint/2010/main" val="1468477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4"/>
                                        </p:tgtEl>
                                        <p:attrNameLst>
                                          <p:attrName>style.visibility</p:attrName>
                                        </p:attrNameLst>
                                      </p:cBhvr>
                                      <p:to>
                                        <p:strVal val="visible"/>
                                      </p:to>
                                    </p:set>
                                    <p:animEffect transition="in" filter="blinds(horizontal)">
                                      <p:cBhvr>
                                        <p:cTn id="7" dur="500"/>
                                        <p:tgtEl>
                                          <p:spTgt spid="11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95"/>
                                        </p:tgtEl>
                                        <p:attrNameLst>
                                          <p:attrName>style.visibility</p:attrName>
                                        </p:attrNameLst>
                                      </p:cBhvr>
                                      <p:to>
                                        <p:strVal val="visible"/>
                                      </p:to>
                                    </p:set>
                                    <p:animEffect transition="in" filter="blinds(horizontal)">
                                      <p:cBhvr>
                                        <p:cTn id="12" dur="500"/>
                                        <p:tgtEl>
                                          <p:spTgt spid="11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96"/>
                                        </p:tgtEl>
                                        <p:attrNameLst>
                                          <p:attrName>style.visibility</p:attrName>
                                        </p:attrNameLst>
                                      </p:cBhvr>
                                      <p:to>
                                        <p:strVal val="visible"/>
                                      </p:to>
                                    </p:set>
                                    <p:animEffect transition="in" filter="blinds(horizontal)">
                                      <p:cBhvr>
                                        <p:cTn id="17" dur="500"/>
                                        <p:tgtEl>
                                          <p:spTgt spid="11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1267"/>
                                        </p:tgtEl>
                                      </p:cBhvr>
                                    </p:animEffect>
                                    <p:set>
                                      <p:cBhvr>
                                        <p:cTn id="22" dur="1" fill="hold">
                                          <p:stCondLst>
                                            <p:cond delay="499"/>
                                          </p:stCondLst>
                                        </p:cTn>
                                        <p:tgtEl>
                                          <p:spTgt spid="1126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97"/>
                                        </p:tgtEl>
                                        <p:attrNameLst>
                                          <p:attrName>style.visibility</p:attrName>
                                        </p:attrNameLst>
                                      </p:cBhvr>
                                      <p:to>
                                        <p:strVal val="visible"/>
                                      </p:to>
                                    </p:set>
                                    <p:animEffect transition="in" filter="blinds(horizontal)">
                                      <p:cBhvr>
                                        <p:cTn id="27" dur="500"/>
                                        <p:tgtEl>
                                          <p:spTgt spid="112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272"/>
                                        </p:tgtEl>
                                      </p:cBhvr>
                                    </p:animEffect>
                                    <p:set>
                                      <p:cBhvr>
                                        <p:cTn id="32" dur="1" fill="hold">
                                          <p:stCondLst>
                                            <p:cond delay="499"/>
                                          </p:stCondLst>
                                        </p:cTn>
                                        <p:tgtEl>
                                          <p:spTgt spid="1127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98"/>
                                        </p:tgtEl>
                                        <p:attrNameLst>
                                          <p:attrName>style.visibility</p:attrName>
                                        </p:attrNameLst>
                                      </p:cBhvr>
                                      <p:to>
                                        <p:strVal val="visible"/>
                                      </p:to>
                                    </p:set>
                                    <p:animEffect transition="in" filter="blinds(horizontal)">
                                      <p:cBhvr>
                                        <p:cTn id="37" dur="500"/>
                                        <p:tgtEl>
                                          <p:spTgt spid="112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1273"/>
                                        </p:tgtEl>
                                      </p:cBhvr>
                                    </p:animEffect>
                                    <p:set>
                                      <p:cBhvr>
                                        <p:cTn id="42" dur="1" fill="hold">
                                          <p:stCondLst>
                                            <p:cond delay="499"/>
                                          </p:stCondLst>
                                        </p:cTn>
                                        <p:tgtEl>
                                          <p:spTgt spid="1127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299"/>
                                        </p:tgtEl>
                                        <p:attrNameLst>
                                          <p:attrName>style.visibility</p:attrName>
                                        </p:attrNameLst>
                                      </p:cBhvr>
                                      <p:to>
                                        <p:strVal val="visible"/>
                                      </p:to>
                                    </p:set>
                                    <p:animEffect transition="in" filter="blinds(horizontal)">
                                      <p:cBhvr>
                                        <p:cTn id="47" dur="500"/>
                                        <p:tgtEl>
                                          <p:spTgt spid="112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0" nodeType="clickEffect">
                                  <p:stCondLst>
                                    <p:cond delay="0"/>
                                  </p:stCondLst>
                                  <p:childTnLst>
                                    <p:animEffect transition="out" filter="blinds(horizontal)">
                                      <p:cBhvr>
                                        <p:cTn id="51" dur="500"/>
                                        <p:tgtEl>
                                          <p:spTgt spid="11275"/>
                                        </p:tgtEl>
                                      </p:cBhvr>
                                    </p:animEffect>
                                    <p:set>
                                      <p:cBhvr>
                                        <p:cTn id="52" dur="1" fill="hold">
                                          <p:stCondLst>
                                            <p:cond delay="499"/>
                                          </p:stCondLst>
                                        </p:cTn>
                                        <p:tgtEl>
                                          <p:spTgt spid="1127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300"/>
                                        </p:tgtEl>
                                        <p:attrNameLst>
                                          <p:attrName>style.visibility</p:attrName>
                                        </p:attrNameLst>
                                      </p:cBhvr>
                                      <p:to>
                                        <p:strVal val="visible"/>
                                      </p:to>
                                    </p:set>
                                    <p:animEffect transition="in" filter="blinds(horizontal)">
                                      <p:cBhvr>
                                        <p:cTn id="57" dur="500"/>
                                        <p:tgtEl>
                                          <p:spTgt spid="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animBg="1" autoUpdateAnimBg="0"/>
      <p:bldP spid="11272" grpId="0" bldLvl="0" animBg="1" autoUpdateAnimBg="0"/>
      <p:bldP spid="11273" grpId="0" bldLvl="0" animBg="1" autoUpdateAnimBg="0"/>
      <p:bldP spid="11275" grpId="0" bldLvl="0" animBg="1" autoUpdateAnimBg="0"/>
      <p:bldP spid="11294" grpId="0" animBg="1"/>
      <p:bldP spid="11295" grpId="0" animBg="1"/>
      <p:bldP spid="11296" grpId="0" animBg="1"/>
      <p:bldP spid="11297" grpId="0" bldLvl="0" animBg="1" autoUpdateAnimBg="0"/>
      <p:bldP spid="11298" grpId="0" bldLvl="0" animBg="1" autoUpdateAnimBg="0"/>
      <p:bldP spid="11299" grpId="0" bldLvl="0" animBg="1" autoUpdateAnimBg="0"/>
      <p:bldP spid="11300" grpId="0" bldLvl="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99392"/>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线段树——查询 sum(3,5)?</a:t>
            </a:r>
          </a:p>
        </p:txBody>
      </p:sp>
      <p:grpSp>
        <p:nvGrpSpPr>
          <p:cNvPr id="12291" name="Group 3"/>
          <p:cNvGrpSpPr>
            <a:grpSpLocks/>
          </p:cNvGrpSpPr>
          <p:nvPr/>
        </p:nvGrpSpPr>
        <p:grpSpPr bwMode="auto">
          <a:xfrm>
            <a:off x="1116013" y="1412875"/>
            <a:ext cx="6408737" cy="4321175"/>
            <a:chOff x="0" y="0"/>
            <a:chExt cx="10093" cy="6803"/>
          </a:xfrm>
        </p:grpSpPr>
        <p:sp>
          <p:nvSpPr>
            <p:cNvPr id="12299" name="Oval 4"/>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2300" name="Oval 5"/>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[1,3]</a:t>
              </a:r>
            </a:p>
          </p:txBody>
        </p:sp>
        <p:sp>
          <p:nvSpPr>
            <p:cNvPr id="12301" name="Oval 6"/>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[1,2]</a:t>
              </a:r>
            </a:p>
          </p:txBody>
        </p:sp>
        <p:sp>
          <p:nvSpPr>
            <p:cNvPr id="12302" name="Oval 7"/>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[3,3]</a:t>
              </a:r>
            </a:p>
          </p:txBody>
        </p:sp>
        <p:sp>
          <p:nvSpPr>
            <p:cNvPr id="12303" name="Oval 8"/>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[4,5]</a:t>
              </a:r>
            </a:p>
          </p:txBody>
        </p:sp>
        <p:sp>
          <p:nvSpPr>
            <p:cNvPr id="12304" name="Oval 9"/>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2305" name="Oval 10"/>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2306" name="Oval 11"/>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[2,2]</a:t>
              </a:r>
            </a:p>
          </p:txBody>
        </p:sp>
        <p:sp>
          <p:nvSpPr>
            <p:cNvPr id="12307" name="Oval 12"/>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2308" name="Line 13"/>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14"/>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Line 15"/>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16"/>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17"/>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8"/>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9"/>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20"/>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9" name="Line 21"/>
          <p:cNvSpPr>
            <a:spLocks noChangeShapeType="1"/>
          </p:cNvSpPr>
          <p:nvPr/>
        </p:nvSpPr>
        <p:spPr bwMode="auto">
          <a:xfrm flipH="1">
            <a:off x="3563938" y="1844675"/>
            <a:ext cx="504825" cy="504825"/>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Line 22"/>
          <p:cNvSpPr>
            <a:spLocks noChangeShapeType="1"/>
          </p:cNvSpPr>
          <p:nvPr/>
        </p:nvSpPr>
        <p:spPr bwMode="auto">
          <a:xfrm>
            <a:off x="3779838" y="3141663"/>
            <a:ext cx="288925" cy="36036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Line 23"/>
          <p:cNvSpPr>
            <a:spLocks noChangeShapeType="1"/>
          </p:cNvSpPr>
          <p:nvPr/>
        </p:nvSpPr>
        <p:spPr bwMode="auto">
          <a:xfrm>
            <a:off x="5364163" y="1844675"/>
            <a:ext cx="576262" cy="4318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AutoShape 24"/>
          <p:cNvSpPr>
            <a:spLocks noChangeArrowheads="1"/>
          </p:cNvSpPr>
          <p:nvPr/>
        </p:nvSpPr>
        <p:spPr bwMode="auto">
          <a:xfrm>
            <a:off x="4500563" y="4870450"/>
            <a:ext cx="1512887" cy="1079500"/>
          </a:xfrm>
          <a:prstGeom prst="wedgeEllipseCallout">
            <a:avLst>
              <a:gd name="adj1" fmla="val -59653"/>
              <a:gd name="adj2" fmla="val -86032"/>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ans=4</a:t>
            </a:r>
          </a:p>
        </p:txBody>
      </p:sp>
      <p:sp>
        <p:nvSpPr>
          <p:cNvPr id="12313" name="AutoShape 25"/>
          <p:cNvSpPr>
            <a:spLocks noChangeArrowheads="1"/>
          </p:cNvSpPr>
          <p:nvPr/>
        </p:nvSpPr>
        <p:spPr bwMode="auto">
          <a:xfrm>
            <a:off x="755650" y="1844675"/>
            <a:ext cx="1512888" cy="1081088"/>
          </a:xfrm>
          <a:prstGeom prst="wedgeEllipseCallout">
            <a:avLst>
              <a:gd name="adj1" fmla="val 84801"/>
              <a:gd name="adj2" fmla="val 31481"/>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ans=4</a:t>
            </a:r>
          </a:p>
        </p:txBody>
      </p:sp>
      <p:sp>
        <p:nvSpPr>
          <p:cNvPr id="12314" name="AutoShape 26"/>
          <p:cNvSpPr>
            <a:spLocks noChangeArrowheads="1"/>
          </p:cNvSpPr>
          <p:nvPr/>
        </p:nvSpPr>
        <p:spPr bwMode="auto">
          <a:xfrm>
            <a:off x="7019925" y="2060575"/>
            <a:ext cx="1512888" cy="1081088"/>
          </a:xfrm>
          <a:prstGeom prst="wedgeEllipseCallout">
            <a:avLst>
              <a:gd name="adj1" fmla="val -73380"/>
              <a:gd name="adj2" fmla="val 13667"/>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ans=7</a:t>
            </a:r>
          </a:p>
        </p:txBody>
      </p:sp>
      <p:sp>
        <p:nvSpPr>
          <p:cNvPr id="12315" name="AutoShape 27"/>
          <p:cNvSpPr>
            <a:spLocks noChangeArrowheads="1"/>
          </p:cNvSpPr>
          <p:nvPr/>
        </p:nvSpPr>
        <p:spPr bwMode="auto">
          <a:xfrm>
            <a:off x="5940425" y="909638"/>
            <a:ext cx="1512888" cy="1079500"/>
          </a:xfrm>
          <a:prstGeom prst="wedgeEllipseCallout">
            <a:avLst>
              <a:gd name="adj1" fmla="val -98861"/>
              <a:gd name="adj2" fmla="val 18079"/>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ans=11</a:t>
            </a:r>
          </a:p>
        </p:txBody>
      </p:sp>
    </p:spTree>
    <p:extLst>
      <p:ext uri="{BB962C8B-B14F-4D97-AF65-F5344CB8AC3E}">
        <p14:creationId xmlns:p14="http://schemas.microsoft.com/office/powerpoint/2010/main" val="1833655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9"/>
                                        </p:tgtEl>
                                        <p:attrNameLst>
                                          <p:attrName>style.visibility</p:attrName>
                                        </p:attrNameLst>
                                      </p:cBhvr>
                                      <p:to>
                                        <p:strVal val="visible"/>
                                      </p:to>
                                    </p:set>
                                    <p:animEffect transition="in" filter="blinds(horizontal)">
                                      <p:cBhvr>
                                        <p:cTn id="7" dur="500"/>
                                        <p:tgtEl>
                                          <p:spTgt spid="12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10"/>
                                        </p:tgtEl>
                                        <p:attrNameLst>
                                          <p:attrName>style.visibility</p:attrName>
                                        </p:attrNameLst>
                                      </p:cBhvr>
                                      <p:to>
                                        <p:strVal val="visible"/>
                                      </p:to>
                                    </p:set>
                                    <p:animEffect transition="in" filter="blinds(horizontal)">
                                      <p:cBhvr>
                                        <p:cTn id="12" dur="500"/>
                                        <p:tgtEl>
                                          <p:spTgt spid="12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12"/>
                                        </p:tgtEl>
                                        <p:attrNameLst>
                                          <p:attrName>style.visibility</p:attrName>
                                        </p:attrNameLst>
                                      </p:cBhvr>
                                      <p:to>
                                        <p:strVal val="visible"/>
                                      </p:to>
                                    </p:set>
                                    <p:animEffect transition="in" filter="blinds(horizontal)">
                                      <p:cBhvr>
                                        <p:cTn id="17" dur="500"/>
                                        <p:tgtEl>
                                          <p:spTgt spid="123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313"/>
                                        </p:tgtEl>
                                        <p:attrNameLst>
                                          <p:attrName>style.visibility</p:attrName>
                                        </p:attrNameLst>
                                      </p:cBhvr>
                                      <p:to>
                                        <p:strVal val="visible"/>
                                      </p:to>
                                    </p:set>
                                    <p:anim calcmode="lin" valueType="num">
                                      <p:cBhvr additive="base">
                                        <p:cTn id="22" dur="500" fill="hold"/>
                                        <p:tgtEl>
                                          <p:spTgt spid="12313"/>
                                        </p:tgtEl>
                                        <p:attrNameLst>
                                          <p:attrName>ppt_x</p:attrName>
                                        </p:attrNameLst>
                                      </p:cBhvr>
                                      <p:tavLst>
                                        <p:tav tm="0">
                                          <p:val>
                                            <p:strVal val="#ppt_x"/>
                                          </p:val>
                                        </p:tav>
                                        <p:tav tm="100000">
                                          <p:val>
                                            <p:strVal val="#ppt_x"/>
                                          </p:val>
                                        </p:tav>
                                      </p:tavLst>
                                    </p:anim>
                                    <p:anim calcmode="lin" valueType="num">
                                      <p:cBhvr additive="base">
                                        <p:cTn id="23"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311"/>
                                        </p:tgtEl>
                                        <p:attrNameLst>
                                          <p:attrName>style.visibility</p:attrName>
                                        </p:attrNameLst>
                                      </p:cBhvr>
                                      <p:to>
                                        <p:strVal val="visible"/>
                                      </p:to>
                                    </p:set>
                                    <p:animEffect transition="in" filter="blinds(horizontal)">
                                      <p:cBhvr>
                                        <p:cTn id="28" dur="500"/>
                                        <p:tgtEl>
                                          <p:spTgt spid="123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314"/>
                                        </p:tgtEl>
                                        <p:attrNameLst>
                                          <p:attrName>style.visibility</p:attrName>
                                        </p:attrNameLst>
                                      </p:cBhvr>
                                      <p:to>
                                        <p:strVal val="visible"/>
                                      </p:to>
                                    </p:set>
                                    <p:animEffect transition="in" filter="blinds(horizontal)">
                                      <p:cBhvr>
                                        <p:cTn id="33" dur="500"/>
                                        <p:tgtEl>
                                          <p:spTgt spid="123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315"/>
                                        </p:tgtEl>
                                        <p:attrNameLst>
                                          <p:attrName>style.visibility</p:attrName>
                                        </p:attrNameLst>
                                      </p:cBhvr>
                                      <p:to>
                                        <p:strVal val="visible"/>
                                      </p:to>
                                    </p:set>
                                    <p:animEffect transition="in" filter="blinds(horizontal)">
                                      <p:cBhvr>
                                        <p:cTn id="38" dur="500"/>
                                        <p:tgtEl>
                                          <p:spTgt spid="12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9" grpId="0" animBg="1"/>
      <p:bldP spid="12310" grpId="0" animBg="1"/>
      <p:bldP spid="12311" grpId="0" animBg="1"/>
      <p:bldP spid="12312" grpId="0" bldLvl="0" animBg="1" autoUpdateAnimBg="0"/>
      <p:bldP spid="12313" grpId="0" bldLvl="0" animBg="1" autoUpdateAnimBg="0"/>
      <p:bldP spid="12314" grpId="0" bldLvl="0" animBg="1" autoUpdateAnimBg="0"/>
      <p:bldP spid="12315" grpId="0" bldLvl="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线段树——实现</a:t>
            </a:r>
          </a:p>
        </p:txBody>
      </p:sp>
      <p:sp>
        <p:nvSpPr>
          <p:cNvPr id="13315" name="Rectangle 3"/>
          <p:cNvSpPr>
            <a:spLocks noGrp="1" noChangeArrowheads="1"/>
          </p:cNvSpPr>
          <p:nvPr>
            <p:ph type="body" idx="4294967295"/>
          </p:nvPr>
        </p:nvSpPr>
        <p:spPr/>
        <p:txBody>
          <a:bodyPr/>
          <a:lstStyle/>
          <a:p>
            <a:r>
              <a:rPr lang="zh-CN" altLang="en-US" smtClean="0"/>
              <a:t>每一个节点记录的信息？</a:t>
            </a:r>
          </a:p>
          <a:p>
            <a:r>
              <a:rPr lang="en-US" altLang="zh-CN" smtClean="0"/>
              <a:t>struct Node {</a:t>
            </a:r>
          </a:p>
          <a:p>
            <a:r>
              <a:rPr lang="en-US" altLang="zh-CN" smtClean="0"/>
              <a:t>    int left, right;</a:t>
            </a:r>
          </a:p>
          <a:p>
            <a:r>
              <a:rPr lang="en-US" altLang="zh-CN" smtClean="0"/>
              <a:t>    int mx;</a:t>
            </a:r>
          </a:p>
          <a:p>
            <a:r>
              <a:rPr lang="en-US" altLang="zh-CN" smtClean="0"/>
              <a:t>}rt[MAXN &lt;&lt; 2];</a:t>
            </a:r>
          </a:p>
          <a:p>
            <a:r>
              <a:rPr lang="zh-CN" altLang="en-US" smtClean="0"/>
              <a:t>如何记录左儿子和右儿子？</a:t>
            </a:r>
          </a:p>
          <a:p>
            <a:pPr lvl="2">
              <a:buFontTx/>
              <a:buNone/>
            </a:pPr>
            <a:endParaRPr lang="zh-CN" altLang="en-US" smtClean="0"/>
          </a:p>
        </p:txBody>
      </p:sp>
    </p:spTree>
    <p:extLst>
      <p:ext uri="{BB962C8B-B14F-4D97-AF65-F5344CB8AC3E}">
        <p14:creationId xmlns:p14="http://schemas.microsoft.com/office/powerpoint/2010/main" val="322058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smtClean="0">
                <a:latin typeface="楷体" panose="02010609060101010101" pitchFamily="49" charset="-122"/>
                <a:ea typeface="楷体" panose="02010609060101010101" pitchFamily="49" charset="-122"/>
              </a:rPr>
              <a:t>线段树——实现（II）</a:t>
            </a:r>
          </a:p>
        </p:txBody>
      </p:sp>
      <p:sp>
        <p:nvSpPr>
          <p:cNvPr id="14339" name="Rectangle 3"/>
          <p:cNvSpPr>
            <a:spLocks noGrp="1" noChangeArrowheads="1"/>
          </p:cNvSpPr>
          <p:nvPr>
            <p:ph type="body" idx="4294967295"/>
          </p:nvPr>
        </p:nvSpPr>
        <p:spPr/>
        <p:txBody>
          <a:bodyPr/>
          <a:lstStyle/>
          <a:p>
            <a:endParaRPr lang="zh-CN" altLang="en-US" smtClean="0"/>
          </a:p>
          <a:p>
            <a:pPr lvl="2">
              <a:buFontTx/>
              <a:buNone/>
            </a:pPr>
            <a:endParaRPr lang="zh-CN" altLang="en-US" smtClean="0"/>
          </a:p>
        </p:txBody>
      </p:sp>
      <p:grpSp>
        <p:nvGrpSpPr>
          <p:cNvPr id="14340" name="Group 4"/>
          <p:cNvGrpSpPr>
            <a:grpSpLocks/>
          </p:cNvGrpSpPr>
          <p:nvPr/>
        </p:nvGrpSpPr>
        <p:grpSpPr bwMode="auto">
          <a:xfrm>
            <a:off x="396875" y="1341438"/>
            <a:ext cx="4248150" cy="4824412"/>
            <a:chOff x="0" y="0"/>
            <a:chExt cx="10093" cy="6803"/>
          </a:xfrm>
        </p:grpSpPr>
        <p:sp>
          <p:nvSpPr>
            <p:cNvPr id="14352" name="Oval 5"/>
            <p:cNvSpPr>
              <a:spLocks noChangeArrowheads="1"/>
            </p:cNvSpPr>
            <p:nvPr/>
          </p:nvSpPr>
          <p:spPr bwMode="auto">
            <a:xfrm>
              <a:off x="4990" y="0"/>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[1,5]</a:t>
              </a:r>
            </a:p>
          </p:txBody>
        </p:sp>
        <p:sp>
          <p:nvSpPr>
            <p:cNvPr id="14353" name="Oval 6"/>
            <p:cNvSpPr>
              <a:spLocks noChangeArrowheads="1"/>
            </p:cNvSpPr>
            <p:nvPr/>
          </p:nvSpPr>
          <p:spPr bwMode="auto">
            <a:xfrm>
              <a:off x="2722"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[1,3]</a:t>
              </a:r>
            </a:p>
          </p:txBody>
        </p:sp>
        <p:sp>
          <p:nvSpPr>
            <p:cNvPr id="14354" name="Oval 7"/>
            <p:cNvSpPr>
              <a:spLocks noChangeArrowheads="1"/>
            </p:cNvSpPr>
            <p:nvPr/>
          </p:nvSpPr>
          <p:spPr bwMode="auto">
            <a:xfrm>
              <a:off x="1248"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[1,2]</a:t>
              </a:r>
            </a:p>
          </p:txBody>
        </p:sp>
        <p:sp>
          <p:nvSpPr>
            <p:cNvPr id="14355" name="Oval 8"/>
            <p:cNvSpPr>
              <a:spLocks noChangeArrowheads="1"/>
            </p:cNvSpPr>
            <p:nvPr/>
          </p:nvSpPr>
          <p:spPr bwMode="auto">
            <a:xfrm>
              <a:off x="396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[3,3]</a:t>
              </a:r>
            </a:p>
          </p:txBody>
        </p:sp>
        <p:sp>
          <p:nvSpPr>
            <p:cNvPr id="14356" name="Oval 9"/>
            <p:cNvSpPr>
              <a:spLocks noChangeArrowheads="1"/>
            </p:cNvSpPr>
            <p:nvPr/>
          </p:nvSpPr>
          <p:spPr bwMode="auto">
            <a:xfrm>
              <a:off x="7258" y="1587"/>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[4,5]</a:t>
              </a:r>
            </a:p>
          </p:txBody>
        </p:sp>
        <p:sp>
          <p:nvSpPr>
            <p:cNvPr id="14357" name="Oval 10"/>
            <p:cNvSpPr>
              <a:spLocks noChangeArrowheads="1"/>
            </p:cNvSpPr>
            <p:nvPr/>
          </p:nvSpPr>
          <p:spPr bwMode="auto">
            <a:xfrm>
              <a:off x="8619"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[5,5]</a:t>
              </a:r>
            </a:p>
          </p:txBody>
        </p:sp>
        <p:sp>
          <p:nvSpPr>
            <p:cNvPr id="14358" name="Oval 11"/>
            <p:cNvSpPr>
              <a:spLocks noChangeArrowheads="1"/>
            </p:cNvSpPr>
            <p:nvPr/>
          </p:nvSpPr>
          <p:spPr bwMode="auto">
            <a:xfrm>
              <a:off x="6124" y="3401"/>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[4,4]</a:t>
              </a:r>
            </a:p>
          </p:txBody>
        </p:sp>
        <p:sp>
          <p:nvSpPr>
            <p:cNvPr id="14359" name="Oval 12"/>
            <p:cNvSpPr>
              <a:spLocks noChangeArrowheads="1"/>
            </p:cNvSpPr>
            <p:nvPr/>
          </p:nvSpPr>
          <p:spPr bwMode="auto">
            <a:xfrm>
              <a:off x="2382"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[2,2]</a:t>
              </a:r>
            </a:p>
          </p:txBody>
        </p:sp>
        <p:sp>
          <p:nvSpPr>
            <p:cNvPr id="14360" name="Oval 13"/>
            <p:cNvSpPr>
              <a:spLocks noChangeArrowheads="1"/>
            </p:cNvSpPr>
            <p:nvPr/>
          </p:nvSpPr>
          <p:spPr bwMode="auto">
            <a:xfrm>
              <a:off x="0" y="5329"/>
              <a:ext cx="1474" cy="14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ym typeface="Arial" panose="020B0604020202020204" pitchFamily="34" charset="0"/>
                </a:rPr>
                <a:t>[1,1]</a:t>
              </a:r>
            </a:p>
          </p:txBody>
        </p:sp>
        <p:sp>
          <p:nvSpPr>
            <p:cNvPr id="14361" name="Line 14"/>
            <p:cNvSpPr>
              <a:spLocks noChangeShapeType="1"/>
            </p:cNvSpPr>
            <p:nvPr/>
          </p:nvSpPr>
          <p:spPr bwMode="auto">
            <a:xfrm flipH="1">
              <a:off x="4196" y="1020"/>
              <a:ext cx="907"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Line 15"/>
            <p:cNvSpPr>
              <a:spLocks noChangeShapeType="1"/>
            </p:cNvSpPr>
            <p:nvPr/>
          </p:nvSpPr>
          <p:spPr bwMode="auto">
            <a:xfrm>
              <a:off x="6351" y="1134"/>
              <a:ext cx="1134" cy="7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16"/>
            <p:cNvSpPr>
              <a:spLocks noChangeShapeType="1"/>
            </p:cNvSpPr>
            <p:nvPr/>
          </p:nvSpPr>
          <p:spPr bwMode="auto">
            <a:xfrm flipH="1">
              <a:off x="2382" y="2948"/>
              <a:ext cx="680"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17"/>
            <p:cNvSpPr>
              <a:spLocks noChangeShapeType="1"/>
            </p:cNvSpPr>
            <p:nvPr/>
          </p:nvSpPr>
          <p:spPr bwMode="auto">
            <a:xfrm>
              <a:off x="3969" y="2834"/>
              <a:ext cx="341"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18"/>
            <p:cNvSpPr>
              <a:spLocks noChangeShapeType="1"/>
            </p:cNvSpPr>
            <p:nvPr/>
          </p:nvSpPr>
          <p:spPr bwMode="auto">
            <a:xfrm flipH="1">
              <a:off x="7145" y="2948"/>
              <a:ext cx="453"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19"/>
            <p:cNvSpPr>
              <a:spLocks noChangeShapeType="1"/>
            </p:cNvSpPr>
            <p:nvPr/>
          </p:nvSpPr>
          <p:spPr bwMode="auto">
            <a:xfrm>
              <a:off x="8505" y="2834"/>
              <a:ext cx="341" cy="6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20"/>
            <p:cNvSpPr>
              <a:spLocks noChangeShapeType="1"/>
            </p:cNvSpPr>
            <p:nvPr/>
          </p:nvSpPr>
          <p:spPr bwMode="auto">
            <a:xfrm flipH="1">
              <a:off x="1134" y="4762"/>
              <a:ext cx="454"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21"/>
            <p:cNvSpPr>
              <a:spLocks noChangeShapeType="1"/>
            </p:cNvSpPr>
            <p:nvPr/>
          </p:nvSpPr>
          <p:spPr bwMode="auto">
            <a:xfrm>
              <a:off x="2495" y="4762"/>
              <a:ext cx="340" cy="5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1" name="Text Box 22"/>
          <p:cNvSpPr txBox="1">
            <a:spLocks noChangeArrowheads="1"/>
          </p:cNvSpPr>
          <p:nvPr/>
        </p:nvSpPr>
        <p:spPr bwMode="auto">
          <a:xfrm>
            <a:off x="3182938" y="1477963"/>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1</a:t>
            </a:r>
          </a:p>
        </p:txBody>
      </p:sp>
      <p:sp>
        <p:nvSpPr>
          <p:cNvPr id="14342" name="Text Box 23"/>
          <p:cNvSpPr txBox="1">
            <a:spLocks noChangeArrowheads="1"/>
          </p:cNvSpPr>
          <p:nvPr/>
        </p:nvSpPr>
        <p:spPr bwMode="auto">
          <a:xfrm>
            <a:off x="1187450" y="2709863"/>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2</a:t>
            </a:r>
          </a:p>
        </p:txBody>
      </p:sp>
      <p:sp>
        <p:nvSpPr>
          <p:cNvPr id="14343" name="Text Box 24"/>
          <p:cNvSpPr txBox="1">
            <a:spLocks noChangeArrowheads="1"/>
          </p:cNvSpPr>
          <p:nvPr/>
        </p:nvSpPr>
        <p:spPr bwMode="auto">
          <a:xfrm>
            <a:off x="4140200" y="27813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3</a:t>
            </a:r>
          </a:p>
        </p:txBody>
      </p:sp>
      <p:sp>
        <p:nvSpPr>
          <p:cNvPr id="14344" name="Text Box 25"/>
          <p:cNvSpPr txBox="1">
            <a:spLocks noChangeArrowheads="1"/>
          </p:cNvSpPr>
          <p:nvPr/>
        </p:nvSpPr>
        <p:spPr bwMode="auto">
          <a:xfrm>
            <a:off x="612775" y="40767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4</a:t>
            </a:r>
          </a:p>
        </p:txBody>
      </p:sp>
      <p:sp>
        <p:nvSpPr>
          <p:cNvPr id="14345" name="Text Box 26"/>
          <p:cNvSpPr txBox="1">
            <a:spLocks noChangeArrowheads="1"/>
          </p:cNvSpPr>
          <p:nvPr/>
        </p:nvSpPr>
        <p:spPr bwMode="auto">
          <a:xfrm>
            <a:off x="2555875" y="3644900"/>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5</a:t>
            </a:r>
          </a:p>
        </p:txBody>
      </p:sp>
      <p:sp>
        <p:nvSpPr>
          <p:cNvPr id="14346" name="Text Box 27"/>
          <p:cNvSpPr txBox="1">
            <a:spLocks noChangeArrowheads="1"/>
          </p:cNvSpPr>
          <p:nvPr/>
        </p:nvSpPr>
        <p:spPr bwMode="auto">
          <a:xfrm>
            <a:off x="3563938" y="4149725"/>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6</a:t>
            </a:r>
          </a:p>
        </p:txBody>
      </p:sp>
      <p:sp>
        <p:nvSpPr>
          <p:cNvPr id="14347" name="Text Box 28"/>
          <p:cNvSpPr txBox="1">
            <a:spLocks noChangeArrowheads="1"/>
          </p:cNvSpPr>
          <p:nvPr/>
        </p:nvSpPr>
        <p:spPr bwMode="auto">
          <a:xfrm>
            <a:off x="4716463" y="4076700"/>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7</a:t>
            </a:r>
          </a:p>
        </p:txBody>
      </p:sp>
      <p:sp>
        <p:nvSpPr>
          <p:cNvPr id="14348" name="Text Box 29"/>
          <p:cNvSpPr txBox="1">
            <a:spLocks noChangeArrowheads="1"/>
          </p:cNvSpPr>
          <p:nvPr/>
        </p:nvSpPr>
        <p:spPr bwMode="auto">
          <a:xfrm>
            <a:off x="971550" y="5373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8</a:t>
            </a:r>
          </a:p>
        </p:txBody>
      </p:sp>
      <p:sp>
        <p:nvSpPr>
          <p:cNvPr id="14349" name="Text Box 30"/>
          <p:cNvSpPr txBox="1">
            <a:spLocks noChangeArrowheads="1"/>
          </p:cNvSpPr>
          <p:nvPr/>
        </p:nvSpPr>
        <p:spPr bwMode="auto">
          <a:xfrm>
            <a:off x="2052638" y="5302250"/>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9</a:t>
            </a:r>
          </a:p>
        </p:txBody>
      </p:sp>
      <p:sp>
        <p:nvSpPr>
          <p:cNvPr id="14350" name="Text Box 31"/>
          <p:cNvSpPr txBox="1">
            <a:spLocks noChangeArrowheads="1"/>
          </p:cNvSpPr>
          <p:nvPr/>
        </p:nvSpPr>
        <p:spPr bwMode="auto">
          <a:xfrm>
            <a:off x="4983163" y="1654175"/>
            <a:ext cx="369411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楷体" panose="02010609060101010101" pitchFamily="49" charset="-122"/>
                <a:ea typeface="楷体" panose="02010609060101010101" pitchFamily="49" charset="-122"/>
              </a:rPr>
              <a:t>我们用一个数组a记录节点，且根节点的下标为1，</a:t>
            </a:r>
          </a:p>
          <a:p>
            <a:pPr eaLnBrk="1" hangingPunct="1"/>
            <a:r>
              <a:rPr lang="zh-CN" altLang="en-US" sz="2800" b="1">
                <a:latin typeface="楷体" panose="02010609060101010101" pitchFamily="49" charset="-122"/>
                <a:ea typeface="楷体" panose="02010609060101010101" pitchFamily="49" charset="-122"/>
              </a:rPr>
              <a:t>对于任一节点tree[k]，</a:t>
            </a:r>
          </a:p>
          <a:p>
            <a:pPr eaLnBrk="1" hangingPunct="1"/>
            <a:r>
              <a:rPr lang="zh-CN" altLang="en-US" sz="2800" b="1">
                <a:latin typeface="楷体" panose="02010609060101010101" pitchFamily="49" charset="-122"/>
                <a:ea typeface="楷体" panose="02010609060101010101" pitchFamily="49" charset="-122"/>
              </a:rPr>
              <a:t>它的左儿子为tree[2*k]</a:t>
            </a:r>
          </a:p>
          <a:p>
            <a:pPr eaLnBrk="1" hangingPunct="1"/>
            <a:r>
              <a:rPr lang="zh-CN" altLang="en-US" sz="2800" b="1">
                <a:latin typeface="楷体" panose="02010609060101010101" pitchFamily="49" charset="-122"/>
                <a:ea typeface="楷体" panose="02010609060101010101" pitchFamily="49" charset="-122"/>
              </a:rPr>
              <a:t>它的右儿子为</a:t>
            </a:r>
          </a:p>
          <a:p>
            <a:pPr eaLnBrk="1" hangingPunct="1"/>
            <a:r>
              <a:rPr lang="zh-CN" altLang="en-US" sz="2800" b="1">
                <a:latin typeface="楷体" panose="02010609060101010101" pitchFamily="49" charset="-122"/>
                <a:ea typeface="楷体" panose="02010609060101010101" pitchFamily="49" charset="-122"/>
              </a:rPr>
              <a:t>tree[2*k+1]</a:t>
            </a:r>
          </a:p>
        </p:txBody>
      </p:sp>
      <p:sp>
        <p:nvSpPr>
          <p:cNvPr id="14351" name="Text Box 32"/>
          <p:cNvSpPr txBox="1">
            <a:spLocks noChangeArrowheads="1"/>
          </p:cNvSpPr>
          <p:nvPr/>
        </p:nvSpPr>
        <p:spPr bwMode="auto">
          <a:xfrm>
            <a:off x="4275138" y="5170512"/>
            <a:ext cx="44021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FF0000"/>
                </a:solidFill>
                <a:ea typeface="黑体" panose="02010609060101010101" pitchFamily="49" charset="-122"/>
              </a:rPr>
              <a:t>一维数组即实现了线段树节点信息的保存</a:t>
            </a:r>
          </a:p>
        </p:txBody>
      </p:sp>
    </p:spTree>
    <p:extLst>
      <p:ext uri="{BB962C8B-B14F-4D97-AF65-F5344CB8AC3E}">
        <p14:creationId xmlns:p14="http://schemas.microsoft.com/office/powerpoint/2010/main" val="80908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44624"/>
            <a:ext cx="8229600" cy="1143000"/>
          </a:xfrm>
        </p:spPr>
        <p:txBody>
          <a:bodyPr/>
          <a:lstStyle/>
          <a:p>
            <a:pPr eaLnBrk="1" hangingPunct="1"/>
            <a:r>
              <a:rPr lang="zh-CN" altLang="en-US" dirty="0" smtClean="0">
                <a:latin typeface="楷体" panose="02010609060101010101" pitchFamily="49" charset="-122"/>
                <a:ea typeface="楷体" panose="02010609060101010101" pitchFamily="49" charset="-122"/>
              </a:rPr>
              <a:t>线段树——代码实现(建树）</a:t>
            </a:r>
          </a:p>
        </p:txBody>
      </p:sp>
      <p:sp>
        <p:nvSpPr>
          <p:cNvPr id="15363" name="Rectangle 3"/>
          <p:cNvSpPr>
            <a:spLocks noGrp="1" noChangeArrowheads="1"/>
          </p:cNvSpPr>
          <p:nvPr>
            <p:ph type="body" idx="4294967295"/>
          </p:nvPr>
        </p:nvSpPr>
        <p:spPr>
          <a:xfrm>
            <a:off x="468313" y="1196975"/>
            <a:ext cx="8229600" cy="4957763"/>
          </a:xfrm>
        </p:spPr>
        <p:txBody>
          <a:bodyPr/>
          <a:lstStyle/>
          <a:p>
            <a:pPr>
              <a:lnSpc>
                <a:spcPct val="80000"/>
              </a:lnSpc>
            </a:pPr>
            <a:r>
              <a:rPr lang="zh-CN" altLang="en-US" sz="2800" b="1" smtClean="0">
                <a:ea typeface="楷体" panose="02010609060101010101" pitchFamily="49" charset="-122"/>
              </a:rPr>
              <a:t>建立一棵线段树，并记录原数组信息</a:t>
            </a:r>
            <a:endParaRPr lang="zh-CN" altLang="en-US" sz="2400" b="1" smtClean="0">
              <a:ea typeface="楷体" panose="02010609060101010101" pitchFamily="49" charset="-122"/>
            </a:endParaRPr>
          </a:p>
          <a:p>
            <a:pPr>
              <a:lnSpc>
                <a:spcPct val="80000"/>
              </a:lnSpc>
              <a:buFontTx/>
              <a:buNone/>
            </a:pPr>
            <a:r>
              <a:rPr lang="en-US" altLang="zh-CN" sz="2000" b="1" smtClean="0">
                <a:latin typeface="Courier New" panose="02070309020205020404" pitchFamily="49" charset="0"/>
              </a:rPr>
              <a:t>void build(int x, int L, int R) {</a:t>
            </a:r>
          </a:p>
          <a:p>
            <a:pPr>
              <a:lnSpc>
                <a:spcPct val="80000"/>
              </a:lnSpc>
              <a:buFontTx/>
              <a:buNone/>
            </a:pPr>
            <a:r>
              <a:rPr lang="en-US" altLang="zh-CN" sz="2000" b="1" smtClean="0">
                <a:latin typeface="Courier New" panose="02070309020205020404" pitchFamily="49" charset="0"/>
              </a:rPr>
              <a:t>    rt[x].left = L; rt[x].right = R;</a:t>
            </a:r>
          </a:p>
          <a:p>
            <a:pPr>
              <a:lnSpc>
                <a:spcPct val="80000"/>
              </a:lnSpc>
              <a:buFontTx/>
              <a:buNone/>
            </a:pPr>
            <a:r>
              <a:rPr lang="en-US" altLang="zh-CN" sz="2000" b="1" smtClean="0">
                <a:latin typeface="Courier New" panose="02070309020205020404" pitchFamily="49" charset="0"/>
              </a:rPr>
              <a:t>    if(L == R) {</a:t>
            </a:r>
          </a:p>
          <a:p>
            <a:pPr>
              <a:lnSpc>
                <a:spcPct val="80000"/>
              </a:lnSpc>
              <a:buFontTx/>
              <a:buNone/>
            </a:pPr>
            <a:r>
              <a:rPr lang="en-US" altLang="zh-CN" sz="2000" b="1" smtClean="0">
                <a:latin typeface="Courier New" panose="02070309020205020404" pitchFamily="49" charset="0"/>
              </a:rPr>
              <a:t>        rt[x].sum = bx[L];</a:t>
            </a:r>
          </a:p>
          <a:p>
            <a:pPr>
              <a:lnSpc>
                <a:spcPct val="80000"/>
              </a:lnSpc>
              <a:buFontTx/>
              <a:buNone/>
            </a:pPr>
            <a:r>
              <a:rPr lang="en-US" altLang="zh-CN" sz="2000" b="1" smtClean="0">
                <a:latin typeface="Courier New" panose="02070309020205020404" pitchFamily="49" charset="0"/>
              </a:rPr>
              <a:t>        return ;</a:t>
            </a:r>
          </a:p>
          <a:p>
            <a:pPr>
              <a:lnSpc>
                <a:spcPct val="80000"/>
              </a:lnSpc>
              <a:buFontTx/>
              <a:buNone/>
            </a:pPr>
            <a:r>
              <a:rPr lang="en-US" altLang="zh-CN" sz="2000" b="1" smtClean="0">
                <a:latin typeface="Courier New" panose="02070309020205020404" pitchFamily="49" charset="0"/>
              </a:rPr>
              <a:t>    }</a:t>
            </a:r>
          </a:p>
          <a:p>
            <a:pPr>
              <a:lnSpc>
                <a:spcPct val="80000"/>
              </a:lnSpc>
              <a:buFontTx/>
              <a:buNone/>
            </a:pPr>
            <a:r>
              <a:rPr lang="en-US" altLang="zh-CN" sz="2000" b="1" smtClean="0">
                <a:latin typeface="Courier New" panose="02070309020205020404" pitchFamily="49" charset="0"/>
              </a:rPr>
              <a:t>    int mid = L + R &gt;&gt; 1;</a:t>
            </a:r>
          </a:p>
          <a:p>
            <a:pPr>
              <a:lnSpc>
                <a:spcPct val="80000"/>
              </a:lnSpc>
              <a:buFontTx/>
              <a:buNone/>
            </a:pPr>
            <a:r>
              <a:rPr lang="en-US" altLang="zh-CN" sz="2000" b="1" smtClean="0">
                <a:latin typeface="Courier New" panose="02070309020205020404" pitchFamily="49" charset="0"/>
              </a:rPr>
              <a:t>    build(tl(x), L, mid); build(tr(x), mid + 1, R);</a:t>
            </a:r>
          </a:p>
          <a:p>
            <a:pPr>
              <a:lnSpc>
                <a:spcPct val="80000"/>
              </a:lnSpc>
              <a:buFontTx/>
              <a:buNone/>
            </a:pPr>
            <a:r>
              <a:rPr lang="en-US" altLang="zh-CN" sz="2000" b="1" smtClean="0">
                <a:latin typeface="Courier New" panose="02070309020205020404" pitchFamily="49" charset="0"/>
              </a:rPr>
              <a:t>    rt[x].sum = rt[tl(x)].sum + rt[tr(x)].sum;</a:t>
            </a:r>
          </a:p>
          <a:p>
            <a:pPr>
              <a:lnSpc>
                <a:spcPct val="80000"/>
              </a:lnSpc>
              <a:buFontTx/>
              <a:buNone/>
            </a:pPr>
            <a:r>
              <a:rPr lang="en-US" altLang="zh-CN" sz="2000" b="1" smtClean="0">
                <a:latin typeface="Courier New" panose="02070309020205020404" pitchFamily="49" charset="0"/>
              </a:rPr>
              <a:t>}</a:t>
            </a:r>
          </a:p>
          <a:p>
            <a:pPr>
              <a:lnSpc>
                <a:spcPct val="80000"/>
              </a:lnSpc>
              <a:buFontTx/>
              <a:buNone/>
            </a:pPr>
            <a:r>
              <a:rPr lang="zh-CN" altLang="en-US" sz="2800" b="1" smtClean="0">
                <a:ea typeface="楷体" panose="02010609060101010101" pitchFamily="49" charset="-122"/>
              </a:rPr>
              <a:t>如果原数组从</a:t>
            </a:r>
            <a:r>
              <a:rPr lang="zh-CN" altLang="en-US" sz="2800" b="1" smtClean="0">
                <a:ea typeface="楷体" panose="02010609060101010101" pitchFamily="49" charset="-122"/>
                <a:sym typeface="Arial" panose="020B0604020202020204" pitchFamily="34" charset="0"/>
              </a:rPr>
              <a:t>a[1]~a[n],调用build(1,1,n)即可</a:t>
            </a:r>
          </a:p>
        </p:txBody>
      </p:sp>
    </p:spTree>
    <p:extLst>
      <p:ext uri="{BB962C8B-B14F-4D97-AF65-F5344CB8AC3E}">
        <p14:creationId xmlns:p14="http://schemas.microsoft.com/office/powerpoint/2010/main" val="390033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彗星型模板">
  <a:themeElements>
    <a:clrScheme name="彗星型模板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彗星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Char char=" "/>
          <a:tabLst/>
          <a:defRPr kumimoji="1" lang="en-US" altLang="zh-CN" sz="40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Char char=" "/>
          <a:tabLst/>
          <a:defRPr kumimoji="1" lang="en-US" altLang="zh-CN" sz="4000" b="0"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彗星型模板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彗星型模板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彗星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TotalTime>
  <Words>7219</Words>
  <Application>Microsoft Office PowerPoint</Application>
  <PresentationFormat>全屏显示(4:3)</PresentationFormat>
  <Paragraphs>1447</Paragraphs>
  <Slides>111</Slides>
  <Notes>8</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2</vt:i4>
      </vt:variant>
      <vt:variant>
        <vt:lpstr>幻灯片标题</vt:lpstr>
      </vt:variant>
      <vt:variant>
        <vt:i4>111</vt:i4>
      </vt:variant>
    </vt:vector>
  </HeadingPairs>
  <TitlesOfParts>
    <vt:vector size="131" baseType="lpstr">
      <vt:lpstr>Hiragino Sans GB</vt:lpstr>
      <vt:lpstr>黑体</vt:lpstr>
      <vt:lpstr>楷体</vt:lpstr>
      <vt:lpstr>楷体_GB2312</vt:lpstr>
      <vt:lpstr>隶书</vt:lpstr>
      <vt:lpstr>宋体</vt:lpstr>
      <vt:lpstr>微软雅黑</vt:lpstr>
      <vt:lpstr>Arial</vt:lpstr>
      <vt:lpstr>Arial Narrow</vt:lpstr>
      <vt:lpstr>Calibri</vt:lpstr>
      <vt:lpstr>Courier New</vt:lpstr>
      <vt:lpstr>Symbol</vt:lpstr>
      <vt:lpstr>Tahoma</vt:lpstr>
      <vt:lpstr>Times New Roman</vt:lpstr>
      <vt:lpstr>Wingdings</vt:lpstr>
      <vt:lpstr>Office 主题</vt:lpstr>
      <vt:lpstr>2_彗星型模板</vt:lpstr>
      <vt:lpstr>2_Lock And Key</vt:lpstr>
      <vt:lpstr>包</vt:lpstr>
      <vt:lpstr>Microsoft 公式 3.0</vt:lpstr>
      <vt:lpstr>数据结构 Introduction to Data Structure</vt:lpstr>
      <vt:lpstr>https://acm.uestc.edu.cn/contest/83/summary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循环队列（顺序结构）</vt:lpstr>
      <vt:lpstr>PowerPoint 演示文稿</vt:lpstr>
      <vt:lpstr>题目：实现一个栈，带有出栈（pop），入栈（push），取最小元素（getMin）三个方法。要保证这三个方法的时间复杂度都是O（1）。</vt:lpstr>
      <vt:lpstr>PowerPoint 演示文稿</vt:lpstr>
      <vt:lpstr>PowerPoint 演示文稿</vt:lpstr>
      <vt:lpstr>PowerPoint 演示文稿</vt:lpstr>
      <vt:lpstr>PowerPoint 演示文稿</vt:lpstr>
      <vt:lpstr>PowerPoint 演示文稿</vt:lpstr>
      <vt:lpstr>STL简介</vt:lpstr>
      <vt:lpstr>PowerPoint 演示文稿</vt:lpstr>
      <vt:lpstr>STL-vector</vt:lpstr>
      <vt:lpstr>STL-stack</vt:lpstr>
      <vt:lpstr>STL-queue</vt:lpstr>
      <vt:lpstr>STL-priority_queue</vt:lpstr>
      <vt:lpstr>PowerPoint 演示文稿</vt:lpstr>
      <vt:lpstr>优先队列（单调队列）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优先队列</vt:lpstr>
      <vt:lpstr>PowerPoint 演示文稿</vt:lpstr>
      <vt:lpstr>树结构</vt:lpstr>
      <vt:lpstr>树结构</vt:lpstr>
      <vt:lpstr>树结构</vt:lpstr>
      <vt:lpstr>二叉树</vt:lpstr>
      <vt:lpstr>二叉树</vt:lpstr>
      <vt:lpstr>二叉树链表实现</vt:lpstr>
      <vt:lpstr>二叉树数组实现</vt:lpstr>
      <vt:lpstr>PowerPoint 演示文稿</vt:lpstr>
      <vt:lpstr>PowerPoint 演示文稿</vt:lpstr>
      <vt:lpstr>PowerPoint 演示文稿</vt:lpstr>
      <vt:lpstr>PowerPoint 演示文稿</vt:lpstr>
      <vt:lpstr>PowerPoint 演示文稿</vt:lpstr>
      <vt:lpstr>PowerPoint 演示文稿</vt:lpstr>
      <vt:lpstr>字典树</vt:lpstr>
      <vt:lpstr>字典树 Trie</vt:lpstr>
      <vt:lpstr>Trie</vt:lpstr>
      <vt:lpstr>字典树 Trie</vt:lpstr>
      <vt:lpstr>Trie</vt:lpstr>
      <vt:lpstr>PowerPoint 演示文稿</vt:lpstr>
      <vt:lpstr>PowerPoint 演示文稿</vt:lpstr>
      <vt:lpstr>PowerPoint 演示文稿</vt:lpstr>
      <vt:lpstr>PowerPoint 演示文稿</vt:lpstr>
      <vt:lpstr>PowerPoint 演示文稿</vt:lpstr>
      <vt:lpstr>有根树</vt:lpstr>
      <vt:lpstr>有根树</vt:lpstr>
      <vt:lpstr> 图的存储</vt:lpstr>
      <vt:lpstr>PowerPoint 演示文稿</vt:lpstr>
      <vt:lpstr>我要找我爸爸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vt:lpstr>
      <vt:lpstr>PowerPoint 演示文稿</vt:lpstr>
      <vt:lpstr>PowerPoint 演示文稿</vt:lpstr>
      <vt:lpstr>Earthquake http://acm.uestc.edu.cn/#/problem/show/145</vt:lpstr>
      <vt:lpstr>PowerPoint 演示文稿</vt:lpstr>
      <vt:lpstr>Sample input and output</vt:lpstr>
      <vt:lpstr>PowerPoint 演示文稿</vt:lpstr>
      <vt:lpstr>PowerPoint 演示文稿</vt:lpstr>
      <vt:lpstr>线段树,树状数组  </vt:lpstr>
      <vt:lpstr>预备知识</vt:lpstr>
      <vt:lpstr>Problems with Intervals</vt:lpstr>
      <vt:lpstr>一个经典问题</vt:lpstr>
      <vt:lpstr>线段树</vt:lpstr>
      <vt:lpstr>线段树——结构</vt:lpstr>
      <vt:lpstr>数组[1,5,4,1,6]</vt:lpstr>
      <vt:lpstr>线段树——更新，a[2]=3 </vt:lpstr>
      <vt:lpstr>线段树——查询 sum(3,5)?</vt:lpstr>
      <vt:lpstr>线段树——实现</vt:lpstr>
      <vt:lpstr>线段树——实现（II）</vt:lpstr>
      <vt:lpstr>线段树——代码实现(建树）</vt:lpstr>
      <vt:lpstr>线段树——代码实现(更新）</vt:lpstr>
      <vt:lpstr>线段树——代码实现(查询）</vt:lpstr>
      <vt:lpstr>线段树——时间复杂度</vt:lpstr>
      <vt:lpstr>线段树——空间复杂度</vt:lpstr>
      <vt:lpstr>线段树——空间复杂度（II）</vt:lpstr>
      <vt:lpstr>线段树——小结</vt:lpstr>
      <vt:lpstr>树状数组</vt:lpstr>
      <vt:lpstr>树状数组——操作</vt:lpstr>
      <vt:lpstr>树状数组——代码实现</vt:lpstr>
      <vt:lpstr>树状数组——代码实现</vt:lpstr>
      <vt:lpstr>树状数组——总结</vt:lpstr>
      <vt:lpstr>线段树和树状数组比较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LiaoHongshu</dc:creator>
  <cp:lastModifiedBy>PC20171211</cp:lastModifiedBy>
  <cp:revision>245</cp:revision>
  <dcterms:created xsi:type="dcterms:W3CDTF">2010-04-26T06:30:27Z</dcterms:created>
  <dcterms:modified xsi:type="dcterms:W3CDTF">2020-04-25T05:04:52Z</dcterms:modified>
</cp:coreProperties>
</file>