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757EC-0171-4B88-B231-730792148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704E4A-DCD9-4BF0-9C07-B069CBF1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4ECB2-8F9A-4F44-9B9E-9DD7500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BD8A7-C0C9-4420-9688-B3DC03A8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EE816-E005-44FF-95FC-04CB206A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2C9CA-154C-451F-A9DC-B736E03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F25DF1-3DA4-4666-B891-C6C115433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63D4-4291-4C85-9584-106B1FBA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86DB6-AE06-48A4-AD61-57E4150B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EEE84-46C2-4200-A02A-A8A08BE1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7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E5AAF3-EF43-4A20-A927-615190E21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171CC-55CD-478A-9EA1-E1977ACB5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6B8AB-6C78-4E27-B696-B438CA87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F0AA4-86E4-4150-94EA-AA9851DC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54DFB-60A6-4415-8AFC-1C4EACB4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D6DA4-5D69-4DB2-ABF0-26457328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BBDF8-6B80-4591-8036-24840298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9E81F-89CC-41DE-A57D-4F891285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ACE99-6684-4FA2-AACF-EAA850BD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71C19-89C7-4639-9AEB-78C244E0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5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FDCCD-0FCA-4141-AC26-28CEF4C6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E4DA9-2501-4210-B407-959A639A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636F2-CC40-480D-81CC-215E6C28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206C4-393E-4524-9344-260BC366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35233-759D-4B0C-B254-6F39FE51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D81E5-2885-4350-9A8C-F19938B1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A4A82-1691-4219-ABA2-820D5DD9F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1A1B7-4BEA-4ADC-837B-9CFEF4B8B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F241E-8EED-4445-AB1B-6917BB76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A8DC0-618F-4451-A1AD-CBF2AB1A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918E0-F0AB-49A1-B552-B4A4EBA2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0740C-6898-4A0A-B7E6-2C5CF2BF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1496C-0F05-4C5A-B553-185B0F2CF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5E9BC-ABE1-445A-A691-C82589C35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FE252E-2662-4F41-BCFE-B1DCF7139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4076D-6777-4EBF-B007-3638C720B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72E21-9C4F-48E6-9DEE-4515780C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726576-F684-4B63-BC58-90D1E7DC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5597D9-5BD3-4FAE-8947-B92A979A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5E7E8-62C8-47C8-9AF7-4397E5F9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105E8-FA36-4782-BADC-5ECE9E7A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B60C28-6BEA-4E21-B395-9FC1421A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4D8EF4-8869-457A-AC27-E6CDB4A8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3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D3281D-BEAD-4E70-AFF1-9B8EFF4E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275797-AD3C-4EA0-918E-3B691E98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024B9-91CD-4E81-A4FB-C16A31E6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4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9CC21-4B74-4673-BB4E-EACAB4F8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76F0F-81EE-49C3-8725-6103C64DC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12939B-D5C0-4D18-BD33-7D1769104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7657D-CE84-46E4-BA1A-22B178AC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E6B7B-3840-4ADD-B783-E3ED97D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58FB8-28D7-4AC8-8720-99532575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8C596-C4B0-4863-8C44-D28BCC8F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D02570-187A-44A6-A3B1-81662FDC3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D74F2-BC68-4533-83DD-EF2FD101E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428C8-A33A-4C83-9DB4-D1058186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691B8-6AFC-4B95-90B3-852166C4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64BD3-0ACF-4F10-BCBA-847CC34E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93F20-6BC8-4A66-928F-A907B5FF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3CB50-A120-4A30-9417-4FBA72E11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4F09-D6A6-4BC1-BEAA-775CBB70B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BF43-B60C-4EF4-86BB-ABACF1312736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7C439-F967-4784-BB19-93B5DE6B1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CDEAE-5D6E-4180-A603-9EBD5BABC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B85D-F753-4BFB-9DCE-6CA424DD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6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EF8E-6DF5-4882-AD9F-BEA2652F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3" y="1065516"/>
            <a:ext cx="10515600" cy="5335284"/>
          </a:xfrm>
        </p:spPr>
        <p:txBody>
          <a:bodyPr>
            <a:normAutofit/>
          </a:bodyPr>
          <a:lstStyle/>
          <a:p>
            <a:r>
              <a:rPr lang="zh-CN" altLang="en-US" dirty="0"/>
              <a:t>胖不胖？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能胖但是不一定要很胖！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FE82C2-5018-4169-826A-786095E5E396}"/>
              </a:ext>
            </a:extLst>
          </p:cNvPr>
          <p:cNvSpPr txBox="1"/>
          <p:nvPr/>
        </p:nvSpPr>
        <p:spPr>
          <a:xfrm>
            <a:off x="5226996" y="274608"/>
            <a:ext cx="511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PWN</a:t>
            </a:r>
            <a:r>
              <a:rPr lang="zh-CN" altLang="en-US" sz="4000" dirty="0"/>
              <a:t>！！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2E417F4E-5FDB-4A1C-B76D-E2476122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51" y="3994286"/>
            <a:ext cx="2794250" cy="227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bugku pwn4 canary">
            <a:extLst>
              <a:ext uri="{FF2B5EF4-FFF2-40B4-BE49-F238E27FC236}">
                <a16:creationId xmlns:a16="http://schemas.microsoft.com/office/drawing/2014/main" id="{C2FE93D0-0436-46C6-B61C-FB7C04558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bugku pwn4 canary">
            <a:extLst>
              <a:ext uri="{FF2B5EF4-FFF2-40B4-BE49-F238E27FC236}">
                <a16:creationId xmlns:a16="http://schemas.microsoft.com/office/drawing/2014/main" id="{3C11988F-E8A6-493F-B76D-D428D293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39" y="3930983"/>
            <a:ext cx="3585951" cy="23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乘号 5">
            <a:extLst>
              <a:ext uri="{FF2B5EF4-FFF2-40B4-BE49-F238E27FC236}">
                <a16:creationId xmlns:a16="http://schemas.microsoft.com/office/drawing/2014/main" id="{4793AAAE-EF00-45BE-A11E-C60262E16094}"/>
              </a:ext>
            </a:extLst>
          </p:cNvPr>
          <p:cNvSpPr/>
          <p:nvPr/>
        </p:nvSpPr>
        <p:spPr>
          <a:xfrm>
            <a:off x="5894961" y="3429000"/>
            <a:ext cx="1439693" cy="132944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3D464536-F564-4278-9248-9786D033CA97}"/>
              </a:ext>
            </a:extLst>
          </p:cNvPr>
          <p:cNvSpPr/>
          <p:nvPr/>
        </p:nvSpPr>
        <p:spPr>
          <a:xfrm>
            <a:off x="10885250" y="3537086"/>
            <a:ext cx="914400" cy="9144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8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6F3E1FD-99A0-4E49-944F-D0A37A7D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82" y="1504783"/>
            <a:ext cx="5250635" cy="38484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77DCEF-05E1-4544-AD6E-B53D9A81FE58}"/>
              </a:ext>
            </a:extLst>
          </p:cNvPr>
          <p:cNvSpPr txBox="1"/>
          <p:nvPr/>
        </p:nvSpPr>
        <p:spPr>
          <a:xfrm>
            <a:off x="4369811" y="363166"/>
            <a:ext cx="435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怎么玩栈</a:t>
            </a:r>
          </a:p>
        </p:txBody>
      </p:sp>
    </p:spTree>
    <p:extLst>
      <p:ext uri="{BB962C8B-B14F-4D97-AF65-F5344CB8AC3E}">
        <p14:creationId xmlns:p14="http://schemas.microsoft.com/office/powerpoint/2010/main" val="367575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DF28DD-1D76-4B21-89EA-94DE411C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20" y="1262009"/>
            <a:ext cx="4580017" cy="35817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503622-3BD6-454A-A146-2939A7AE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45" y="1206214"/>
            <a:ext cx="5344316" cy="44455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8E8767-5186-47C5-BD00-48B34F3473ED}"/>
              </a:ext>
            </a:extLst>
          </p:cNvPr>
          <p:cNvSpPr txBox="1"/>
          <p:nvPr/>
        </p:nvSpPr>
        <p:spPr>
          <a:xfrm>
            <a:off x="3611053" y="317770"/>
            <a:ext cx="435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更多情况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1502D5-3D98-417F-B61D-560BC0C70B35}"/>
              </a:ext>
            </a:extLst>
          </p:cNvPr>
          <p:cNvSpPr/>
          <p:nvPr/>
        </p:nvSpPr>
        <p:spPr>
          <a:xfrm>
            <a:off x="8741924" y="3333345"/>
            <a:ext cx="1219200" cy="251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26662E-4FA3-4B4E-BD74-9C833775BE9A}"/>
              </a:ext>
            </a:extLst>
          </p:cNvPr>
          <p:cNvSpPr txBox="1"/>
          <p:nvPr/>
        </p:nvSpPr>
        <p:spPr>
          <a:xfrm>
            <a:off x="784698" y="565178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格式化字符串等，就是在栈内部填充不同的东西，达到不同的效果</a:t>
            </a:r>
          </a:p>
        </p:txBody>
      </p:sp>
    </p:spTree>
    <p:extLst>
      <p:ext uri="{BB962C8B-B14F-4D97-AF65-F5344CB8AC3E}">
        <p14:creationId xmlns:p14="http://schemas.microsoft.com/office/powerpoint/2010/main" val="263113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F5986E9-35FC-49DF-801E-3FAB8D63A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77911"/>
              </p:ext>
            </p:extLst>
          </p:nvPr>
        </p:nvGraphicFramePr>
        <p:xfrm>
          <a:off x="207073" y="788183"/>
          <a:ext cx="1446246" cy="2985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8187">
                  <a:extLst>
                    <a:ext uri="{9D8B030D-6E8A-4147-A177-3AD203B41FA5}">
                      <a16:colId xmlns:a16="http://schemas.microsoft.com/office/drawing/2014/main" val="2090218600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3159260999"/>
                    </a:ext>
                  </a:extLst>
                </a:gridCol>
              </a:tblGrid>
              <a:tr h="362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724105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a*n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0586556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138921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fake_ebp1</a:t>
                      </a:r>
                      <a:r>
                        <a:rPr lang="zh-CN" altLang="en-US" sz="1100" u="none" strike="noStrike" dirty="0">
                          <a:effectLst/>
                        </a:rPr>
                        <a:t>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6676058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2185454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leave_ret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881009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95908823"/>
                  </a:ext>
                </a:extLst>
              </a:tr>
              <a:tr h="36738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fake_ebp1</a:t>
                      </a:r>
                      <a:r>
                        <a:rPr lang="zh-CN" altLang="en-US" sz="1100" u="none" strike="noStrike" dirty="0">
                          <a:effectLst/>
                        </a:rPr>
                        <a:t>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716208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0x100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588147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3056F22-5C1E-40CD-B0A9-5D9762A09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27361"/>
              </p:ext>
            </p:extLst>
          </p:nvPr>
        </p:nvGraphicFramePr>
        <p:xfrm>
          <a:off x="207073" y="3980835"/>
          <a:ext cx="1538710" cy="16244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6023">
                  <a:extLst>
                    <a:ext uri="{9D8B030D-6E8A-4147-A177-3AD203B41FA5}">
                      <a16:colId xmlns:a16="http://schemas.microsoft.com/office/drawing/2014/main" val="4088352064"/>
                    </a:ext>
                  </a:extLst>
                </a:gridCol>
                <a:gridCol w="892687">
                  <a:extLst>
                    <a:ext uri="{9D8B030D-6E8A-4147-A177-3AD203B41FA5}">
                      <a16:colId xmlns:a16="http://schemas.microsoft.com/office/drawing/2014/main" val="1163661415"/>
                    </a:ext>
                  </a:extLst>
                </a:gridCol>
              </a:tblGrid>
              <a:tr h="32333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bss</a:t>
                      </a:r>
                      <a:r>
                        <a:rPr lang="zh-CN" altLang="en-US" sz="1100" u="none" strike="noStrike" dirty="0">
                          <a:effectLst/>
                        </a:rPr>
                        <a:t>或者</a:t>
                      </a:r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r>
                        <a:rPr lang="zh-CN" altLang="en-US" sz="1100" u="none" strike="noStrike" dirty="0">
                          <a:effectLst/>
                        </a:rPr>
                        <a:t>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2134372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26827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1937954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172725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679483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fake_ebp2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19239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77E98A3-2057-49BE-82BF-52C173FA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76225"/>
              </p:ext>
            </p:extLst>
          </p:nvPr>
        </p:nvGraphicFramePr>
        <p:xfrm>
          <a:off x="3379481" y="788183"/>
          <a:ext cx="1676224" cy="29075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165">
                  <a:extLst>
                    <a:ext uri="{9D8B030D-6E8A-4147-A177-3AD203B41FA5}">
                      <a16:colId xmlns:a16="http://schemas.microsoft.com/office/drawing/2014/main" val="2090218600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3159260999"/>
                    </a:ext>
                  </a:extLst>
                </a:gridCol>
              </a:tblGrid>
              <a:tr h="3223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724105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a*n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0586556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138921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fake_ebp1</a:t>
                      </a:r>
                      <a:r>
                        <a:rPr lang="zh-CN" altLang="en-US" sz="1100" u="none" strike="noStrike">
                          <a:effectLst/>
                        </a:rPr>
                        <a:t>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6676058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eip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2185454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leave_ret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881009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95908823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fake_ebp1</a:t>
                      </a:r>
                      <a:r>
                        <a:rPr lang="zh-CN" altLang="en-US" sz="1100" u="none" strike="noStrike" dirty="0">
                          <a:effectLst/>
                        </a:rPr>
                        <a:t>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716208"/>
                  </a:ext>
                </a:extLst>
              </a:tr>
              <a:tr h="308454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0x100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588147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CBA717F-A338-480C-9717-ECE7DF9E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23013"/>
              </p:ext>
            </p:extLst>
          </p:nvPr>
        </p:nvGraphicFramePr>
        <p:xfrm>
          <a:off x="3379481" y="3982968"/>
          <a:ext cx="1538710" cy="17309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6023">
                  <a:extLst>
                    <a:ext uri="{9D8B030D-6E8A-4147-A177-3AD203B41FA5}">
                      <a16:colId xmlns:a16="http://schemas.microsoft.com/office/drawing/2014/main" val="4088352064"/>
                    </a:ext>
                  </a:extLst>
                </a:gridCol>
                <a:gridCol w="892687">
                  <a:extLst>
                    <a:ext uri="{9D8B030D-6E8A-4147-A177-3AD203B41FA5}">
                      <a16:colId xmlns:a16="http://schemas.microsoft.com/office/drawing/2014/main" val="1163661415"/>
                    </a:ext>
                  </a:extLst>
                </a:gridCol>
              </a:tblGrid>
              <a:tr h="32333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bss</a:t>
                      </a:r>
                      <a:r>
                        <a:rPr lang="zh-CN" altLang="en-US" sz="1100" u="none" strike="noStrike" dirty="0">
                          <a:effectLst/>
                        </a:rPr>
                        <a:t>或者</a:t>
                      </a:r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r>
                        <a:rPr lang="zh-CN" altLang="en-US" sz="1100" u="none" strike="noStrike" dirty="0">
                          <a:effectLst/>
                        </a:rPr>
                        <a:t>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2134372"/>
                  </a:ext>
                </a:extLst>
              </a:tr>
              <a:tr h="36286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 err="1">
                          <a:effectLst/>
                        </a:rPr>
                        <a:t>ebp</a:t>
                      </a:r>
                      <a:endParaRPr lang="en-US" altLang="zh-CN" sz="11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26827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1937954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172725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679483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fake_ebp2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192392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48EB1C-9528-469E-9730-BB13632743D4}"/>
              </a:ext>
            </a:extLst>
          </p:cNvPr>
          <p:cNvCxnSpPr>
            <a:cxnSpLocks/>
          </p:cNvCxnSpPr>
          <p:nvPr/>
        </p:nvCxnSpPr>
        <p:spPr>
          <a:xfrm>
            <a:off x="1896894" y="3306211"/>
            <a:ext cx="117070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3BE0993-5BCA-4E71-9FA3-D422C3FB30F2}"/>
              </a:ext>
            </a:extLst>
          </p:cNvPr>
          <p:cNvSpPr txBox="1"/>
          <p:nvPr/>
        </p:nvSpPr>
        <p:spPr>
          <a:xfrm>
            <a:off x="2164984" y="2983046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leave;</a:t>
            </a:r>
          </a:p>
          <a:p>
            <a:r>
              <a:rPr lang="en-US" altLang="zh-CN" dirty="0"/>
              <a:t>ret;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07B9F7-5752-4BD2-A9E1-6110EB5DBEBD}"/>
              </a:ext>
            </a:extLst>
          </p:cNvPr>
          <p:cNvCxnSpPr>
            <a:cxnSpLocks/>
          </p:cNvCxnSpPr>
          <p:nvPr/>
        </p:nvCxnSpPr>
        <p:spPr>
          <a:xfrm>
            <a:off x="5262664" y="3306212"/>
            <a:ext cx="1245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98C37EE-26C1-4ECC-9748-AF6D51769B3D}"/>
              </a:ext>
            </a:extLst>
          </p:cNvPr>
          <p:cNvSpPr txBox="1"/>
          <p:nvPr/>
        </p:nvSpPr>
        <p:spPr>
          <a:xfrm>
            <a:off x="5488646" y="298304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</a:t>
            </a:r>
            <a:endParaRPr lang="zh-CN" altLang="en-US" dirty="0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07E8050-E33B-442C-9E40-BFA0B7DD3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52200"/>
              </p:ext>
            </p:extLst>
          </p:nvPr>
        </p:nvGraphicFramePr>
        <p:xfrm>
          <a:off x="6618176" y="818913"/>
          <a:ext cx="1676224" cy="27743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165">
                  <a:extLst>
                    <a:ext uri="{9D8B030D-6E8A-4147-A177-3AD203B41FA5}">
                      <a16:colId xmlns:a16="http://schemas.microsoft.com/office/drawing/2014/main" val="2090218600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3159260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724105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a*n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0586556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138921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ebp</a:t>
                      </a:r>
                      <a:r>
                        <a:rPr lang="en-US" sz="1100" u="none" strike="noStrike" dirty="0">
                          <a:effectLst/>
                        </a:rPr>
                        <a:t>,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r>
                        <a:rPr lang="en-US" altLang="zh-CN" sz="1100" u="none" strike="noStrike" dirty="0" err="1">
                          <a:effectLst/>
                        </a:rPr>
                        <a:t>esp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fake_ebp1</a:t>
                      </a:r>
                      <a:r>
                        <a:rPr lang="zh-CN" altLang="en-US" sz="1100" u="none" strike="noStrike" dirty="0">
                          <a:effectLst/>
                        </a:rPr>
                        <a:t>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6676058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eip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2185454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leave_ret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881009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95908823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fake_ebp1</a:t>
                      </a:r>
                      <a:r>
                        <a:rPr lang="zh-CN" altLang="en-US" sz="1100" u="none" strike="noStrike" dirty="0">
                          <a:effectLst/>
                        </a:rPr>
                        <a:t>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716208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0x100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588147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89CD40D3-A717-45C2-9504-D42B49B2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91752"/>
              </p:ext>
            </p:extLst>
          </p:nvPr>
        </p:nvGraphicFramePr>
        <p:xfrm>
          <a:off x="6618176" y="4013698"/>
          <a:ext cx="1555627" cy="17197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4088352064"/>
                    </a:ext>
                  </a:extLst>
                </a:gridCol>
                <a:gridCol w="892687">
                  <a:extLst>
                    <a:ext uri="{9D8B030D-6E8A-4147-A177-3AD203B41FA5}">
                      <a16:colId xmlns:a16="http://schemas.microsoft.com/office/drawing/2014/main" val="1163661415"/>
                    </a:ext>
                  </a:extLst>
                </a:gridCol>
              </a:tblGrid>
              <a:tr h="32333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r>
                        <a:rPr lang="zh-CN" altLang="en-US" sz="1100" u="none" strike="noStrike">
                          <a:effectLst/>
                        </a:rPr>
                        <a:t>或者</a:t>
                      </a:r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r>
                        <a:rPr lang="zh-CN" altLang="en-US" sz="1100" u="none" strike="noStrike">
                          <a:effectLst/>
                        </a:rPr>
                        <a:t>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2134372"/>
                  </a:ext>
                </a:extLst>
              </a:tr>
              <a:tr h="35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ebp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fake_ebp2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26827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函数地址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1937954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172725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679483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fake_ebp2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192392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49447AD0-F2BD-4FBB-ADC4-7AC4E93F4495}"/>
              </a:ext>
            </a:extLst>
          </p:cNvPr>
          <p:cNvSpPr txBox="1"/>
          <p:nvPr/>
        </p:nvSpPr>
        <p:spPr>
          <a:xfrm>
            <a:off x="6258684" y="5836595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通过</a:t>
            </a:r>
            <a:r>
              <a:rPr lang="en-US" altLang="zh-CN" sz="1400" dirty="0"/>
              <a:t>read</a:t>
            </a:r>
            <a:r>
              <a:rPr lang="zh-CN" altLang="en-US" sz="1400" dirty="0"/>
              <a:t>读入</a:t>
            </a:r>
            <a:r>
              <a:rPr lang="en-US" altLang="zh-CN" sz="1400" dirty="0"/>
              <a:t>fake_ebp2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zh-CN" altLang="en-US" sz="1400" dirty="0"/>
              <a:t>和函数地址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EE34581-C363-4D3F-BFAC-D92FAB95F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58708"/>
              </p:ext>
            </p:extLst>
          </p:nvPr>
        </p:nvGraphicFramePr>
        <p:xfrm>
          <a:off x="9790584" y="818913"/>
          <a:ext cx="1676224" cy="29213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165">
                  <a:extLst>
                    <a:ext uri="{9D8B030D-6E8A-4147-A177-3AD203B41FA5}">
                      <a16:colId xmlns:a16="http://schemas.microsoft.com/office/drawing/2014/main" val="2090218600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3159260999"/>
                    </a:ext>
                  </a:extLst>
                </a:gridCol>
              </a:tblGrid>
              <a:tr h="3223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724105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a*n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0586556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138921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ebp</a:t>
                      </a:r>
                      <a:r>
                        <a:rPr lang="en-US" sz="1100" u="none" strike="noStrike" dirty="0">
                          <a:effectLst/>
                        </a:rPr>
                        <a:t>,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r>
                        <a:rPr lang="en-US" altLang="zh-CN" sz="1100" u="none" strike="noStrike" dirty="0" err="1">
                          <a:effectLst/>
                        </a:rPr>
                        <a:t>esp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fake_ebp1</a:t>
                      </a:r>
                      <a:r>
                        <a:rPr lang="zh-CN" altLang="en-US" sz="1100" u="none" strike="noStrike">
                          <a:effectLst/>
                        </a:rPr>
                        <a:t>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6676058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eip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2185454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leave_ret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881009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95908823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fake_ebp1</a:t>
                      </a:r>
                      <a:r>
                        <a:rPr lang="zh-CN" altLang="en-US" sz="1100" u="none" strike="noStrike">
                          <a:effectLst/>
                        </a:rPr>
                        <a:t>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716208"/>
                  </a:ext>
                </a:extLst>
              </a:tr>
              <a:tr h="32230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0x100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588147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853D21C-31D4-47B9-9329-29683FFE3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31466"/>
              </p:ext>
            </p:extLst>
          </p:nvPr>
        </p:nvGraphicFramePr>
        <p:xfrm>
          <a:off x="9790584" y="4013698"/>
          <a:ext cx="1538710" cy="17110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6023">
                  <a:extLst>
                    <a:ext uri="{9D8B030D-6E8A-4147-A177-3AD203B41FA5}">
                      <a16:colId xmlns:a16="http://schemas.microsoft.com/office/drawing/2014/main" val="4088352064"/>
                    </a:ext>
                  </a:extLst>
                </a:gridCol>
                <a:gridCol w="892687">
                  <a:extLst>
                    <a:ext uri="{9D8B030D-6E8A-4147-A177-3AD203B41FA5}">
                      <a16:colId xmlns:a16="http://schemas.microsoft.com/office/drawing/2014/main" val="1163661415"/>
                    </a:ext>
                  </a:extLst>
                </a:gridCol>
              </a:tblGrid>
              <a:tr h="32333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r>
                        <a:rPr lang="zh-CN" altLang="en-US" sz="1100" u="none" strike="noStrike">
                          <a:effectLst/>
                        </a:rPr>
                        <a:t>或者</a:t>
                      </a:r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r>
                        <a:rPr lang="zh-CN" altLang="en-US" sz="1100" u="none" strike="noStrike">
                          <a:effectLst/>
                        </a:rPr>
                        <a:t>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2134372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fake_ebp2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26827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函数地址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1937954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 err="1">
                          <a:effectLst/>
                        </a:rPr>
                        <a:t>esp</a:t>
                      </a:r>
                      <a:endParaRPr lang="en-US" altLang="zh-CN" sz="1100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172725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679483"/>
                  </a:ext>
                </a:extLst>
              </a:tr>
              <a:tr h="256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ebp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fake_ebp2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192392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165C5C-6B38-4AD8-A1BA-6A11BA8FFDCC}"/>
              </a:ext>
            </a:extLst>
          </p:cNvPr>
          <p:cNvCxnSpPr>
            <a:cxnSpLocks/>
          </p:cNvCxnSpPr>
          <p:nvPr/>
        </p:nvCxnSpPr>
        <p:spPr>
          <a:xfrm>
            <a:off x="8408859" y="3336943"/>
            <a:ext cx="1069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7E87A84-5A2C-4564-BA46-1260255C0AB9}"/>
              </a:ext>
            </a:extLst>
          </p:cNvPr>
          <p:cNvSpPr txBox="1"/>
          <p:nvPr/>
        </p:nvSpPr>
        <p:spPr>
          <a:xfrm>
            <a:off x="8606280" y="3013777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leave;</a:t>
            </a:r>
          </a:p>
          <a:p>
            <a:r>
              <a:rPr lang="en-US" altLang="zh-CN" dirty="0"/>
              <a:t>ret;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AFF947-6D22-4839-9023-BECB5B4449D7}"/>
              </a:ext>
            </a:extLst>
          </p:cNvPr>
          <p:cNvSpPr txBox="1"/>
          <p:nvPr/>
        </p:nvSpPr>
        <p:spPr>
          <a:xfrm>
            <a:off x="9241833" y="5885198"/>
            <a:ext cx="2876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通过</a:t>
            </a:r>
            <a:r>
              <a:rPr lang="en-US" altLang="zh-CN" sz="1400" dirty="0"/>
              <a:t>leave</a:t>
            </a:r>
            <a:r>
              <a:rPr lang="zh-CN" altLang="en-US" sz="1400" dirty="0"/>
              <a:t>第二部改变栈帧，</a:t>
            </a:r>
            <a:endParaRPr lang="en-US" altLang="zh-CN" sz="1400" dirty="0"/>
          </a:p>
          <a:p>
            <a:r>
              <a:rPr lang="en-US" altLang="zh-CN" sz="1400" dirty="0"/>
              <a:t>ret</a:t>
            </a:r>
            <a:r>
              <a:rPr lang="zh-CN" altLang="en-US" sz="1400" dirty="0"/>
              <a:t>弹出函数地址的</a:t>
            </a:r>
            <a:r>
              <a:rPr lang="en-US" altLang="zh-CN" sz="1400" dirty="0" err="1"/>
              <a:t>esp</a:t>
            </a:r>
            <a:r>
              <a:rPr lang="zh-CN" altLang="en-US" sz="1400" dirty="0"/>
              <a:t>位置到</a:t>
            </a:r>
            <a:r>
              <a:rPr lang="en-US" altLang="zh-CN" sz="1400" dirty="0" err="1"/>
              <a:t>eip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进行执行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74E769-2C54-42A3-A71C-83E26268F1C7}"/>
              </a:ext>
            </a:extLst>
          </p:cNvPr>
          <p:cNvSpPr txBox="1"/>
          <p:nvPr/>
        </p:nvSpPr>
        <p:spPr>
          <a:xfrm>
            <a:off x="776949" y="272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58176D-001B-4A5C-B9C9-9979817B9F98}"/>
              </a:ext>
            </a:extLst>
          </p:cNvPr>
          <p:cNvSpPr txBox="1"/>
          <p:nvPr/>
        </p:nvSpPr>
        <p:spPr>
          <a:xfrm>
            <a:off x="4134234" y="272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2E2EE9A-1FBF-4701-96F4-72C1D5BA3E81}"/>
              </a:ext>
            </a:extLst>
          </p:cNvPr>
          <p:cNvSpPr txBox="1"/>
          <p:nvPr/>
        </p:nvSpPr>
        <p:spPr>
          <a:xfrm>
            <a:off x="8874022" y="240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563549F-A433-438F-8032-6AC2F9268A2D}"/>
              </a:ext>
            </a:extLst>
          </p:cNvPr>
          <p:cNvSpPr txBox="1"/>
          <p:nvPr/>
        </p:nvSpPr>
        <p:spPr>
          <a:xfrm>
            <a:off x="7358393" y="272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E94A4C3-32AA-42AC-BC00-10D241326BD7}"/>
              </a:ext>
            </a:extLst>
          </p:cNvPr>
          <p:cNvSpPr txBox="1"/>
          <p:nvPr/>
        </p:nvSpPr>
        <p:spPr>
          <a:xfrm>
            <a:off x="10475449" y="272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B5BF32-4FE9-42F1-A371-3D4FC8B37D5C}"/>
              </a:ext>
            </a:extLst>
          </p:cNvPr>
          <p:cNvSpPr txBox="1"/>
          <p:nvPr/>
        </p:nvSpPr>
        <p:spPr>
          <a:xfrm>
            <a:off x="1410057" y="41825"/>
            <a:ext cx="435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栈迁移与劫持</a:t>
            </a:r>
          </a:p>
        </p:txBody>
      </p:sp>
    </p:spTree>
    <p:extLst>
      <p:ext uri="{BB962C8B-B14F-4D97-AF65-F5344CB8AC3E}">
        <p14:creationId xmlns:p14="http://schemas.microsoft.com/office/powerpoint/2010/main" val="128439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868E68-330F-44B1-B1BA-0D2A51E8200D}"/>
              </a:ext>
            </a:extLst>
          </p:cNvPr>
          <p:cNvSpPr txBox="1"/>
          <p:nvPr/>
        </p:nvSpPr>
        <p:spPr>
          <a:xfrm>
            <a:off x="4369811" y="363166"/>
            <a:ext cx="435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怎么玩堆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14FCAE-3162-4A88-871D-F3A6E3A5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5" y="947941"/>
            <a:ext cx="2189197" cy="38214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2569B1-2719-499E-8C98-07861B07681E}"/>
              </a:ext>
            </a:extLst>
          </p:cNvPr>
          <p:cNvSpPr txBox="1"/>
          <p:nvPr/>
        </p:nvSpPr>
        <p:spPr>
          <a:xfrm>
            <a:off x="162128" y="4941750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工作中的堆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pre</a:t>
            </a:r>
            <a:r>
              <a:rPr lang="zh-CN" altLang="en-US" dirty="0"/>
              <a:t>此时是公共空间）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BB184C-88C7-4B18-B23B-E9100049E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989" y="1014543"/>
            <a:ext cx="2655107" cy="36882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ACA95D-2574-45DF-9328-1AF621EE0774}"/>
              </a:ext>
            </a:extLst>
          </p:cNvPr>
          <p:cNvSpPr txBox="1"/>
          <p:nvPr/>
        </p:nvSpPr>
        <p:spPr>
          <a:xfrm>
            <a:off x="3068393" y="5043954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前两个堆下班了，把指针指向别人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pre</a:t>
            </a:r>
            <a:r>
              <a:rPr lang="zh-CN" altLang="en-US" dirty="0"/>
              <a:t>此时自己带走）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FCCA94-F557-43D7-B531-075F261825DC}"/>
              </a:ext>
            </a:extLst>
          </p:cNvPr>
          <p:cNvSpPr txBox="1"/>
          <p:nvPr/>
        </p:nvSpPr>
        <p:spPr>
          <a:xfrm>
            <a:off x="4877542" y="6187057"/>
            <a:ext cx="4351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玩堆就是学会骗人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5A1619-E707-4BB5-AFC5-7A2025785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00" y="1014543"/>
            <a:ext cx="4229582" cy="40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0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262F40-5C5E-4531-BC2D-38C397EF4F43}"/>
              </a:ext>
            </a:extLst>
          </p:cNvPr>
          <p:cNvSpPr txBox="1"/>
          <p:nvPr/>
        </p:nvSpPr>
        <p:spPr>
          <a:xfrm>
            <a:off x="1263445" y="1569395"/>
            <a:ext cx="7290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1.C</a:t>
            </a:r>
            <a:r>
              <a:rPr lang="zh-CN" altLang="en-US" dirty="0"/>
              <a:t>语言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简单汇编（能看懂就行）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3.Python</a:t>
            </a:r>
            <a:r>
              <a:rPr lang="zh-CN" altLang="en-US" dirty="0"/>
              <a:t>，主要是写脚本方便，其他语言也可以，但是不推荐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堆栈知识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5.Linux</a:t>
            </a:r>
            <a:r>
              <a:rPr lang="zh-CN" altLang="en-US" dirty="0"/>
              <a:t>基本操作（</a:t>
            </a:r>
            <a:r>
              <a:rPr lang="en-US" altLang="zh-CN" dirty="0" err="1"/>
              <a:t>gdb</a:t>
            </a:r>
            <a:r>
              <a:rPr lang="zh-CN" altLang="en-US" dirty="0"/>
              <a:t>调试最好掌握）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33523-C4C5-44CE-87D4-B87811434396}"/>
              </a:ext>
            </a:extLst>
          </p:cNvPr>
          <p:cNvSpPr txBox="1"/>
          <p:nvPr/>
        </p:nvSpPr>
        <p:spPr>
          <a:xfrm>
            <a:off x="4288747" y="398834"/>
            <a:ext cx="435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推荐路线</a:t>
            </a:r>
          </a:p>
        </p:txBody>
      </p:sp>
    </p:spTree>
    <p:extLst>
      <p:ext uri="{BB962C8B-B14F-4D97-AF65-F5344CB8AC3E}">
        <p14:creationId xmlns:p14="http://schemas.microsoft.com/office/powerpoint/2010/main" val="398317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306</Words>
  <Application>Microsoft Office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胖不胖？  能胖但是不一定要很胖！ 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2020-12-20T07:51:12Z</dcterms:created>
  <dcterms:modified xsi:type="dcterms:W3CDTF">2021-05-16T10:11:55Z</dcterms:modified>
</cp:coreProperties>
</file>