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60" r:id="rId5"/>
    <p:sldId id="261" r:id="rId6"/>
    <p:sldId id="262" r:id="rId7"/>
    <p:sldId id="264" r:id="rId8"/>
    <p:sldId id="259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29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7785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518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358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9775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670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608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3498316" y="2560193"/>
            <a:ext cx="5100755" cy="67710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88714E"/>
                </a:solidFill>
              </a:rPr>
              <a:t>FFT(</a:t>
            </a:r>
            <a:r>
              <a:rPr lang="zh-CN" altLang="en-US" sz="4400" b="1" dirty="0">
                <a:solidFill>
                  <a:srgbClr val="88714E"/>
                </a:solidFill>
              </a:rPr>
              <a:t>快速傅里叶变换</a:t>
            </a:r>
            <a:r>
              <a:rPr lang="en-US" altLang="zh-CN" sz="4400" b="1" dirty="0">
                <a:solidFill>
                  <a:srgbClr val="88714E"/>
                </a:solidFill>
              </a:rPr>
              <a:t>)</a:t>
            </a:r>
            <a:endParaRPr lang="zh-CN" altLang="zh-CN" sz="4400" b="1" dirty="0">
              <a:solidFill>
                <a:srgbClr val="88714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BC9753-6CE6-4304-921E-4230588DFF7C}"/>
              </a:ext>
            </a:extLst>
          </p:cNvPr>
          <p:cNvSpPr txBox="1"/>
          <p:nvPr/>
        </p:nvSpPr>
        <p:spPr>
          <a:xfrm>
            <a:off x="2057400" y="1845129"/>
            <a:ext cx="83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FFT</a:t>
            </a:r>
            <a:r>
              <a:rPr lang="zh-CN" altLang="en-US" dirty="0">
                <a:solidFill>
                  <a:schemeClr val="bg1"/>
                </a:solidFill>
              </a:rPr>
              <a:t>是一种离散傅里叶变换</a:t>
            </a:r>
            <a:r>
              <a:rPr lang="en-US" altLang="zh-CN" dirty="0">
                <a:solidFill>
                  <a:schemeClr val="bg1"/>
                </a:solidFill>
              </a:rPr>
              <a:t>(DFT)</a:t>
            </a:r>
            <a:r>
              <a:rPr lang="zh-CN" altLang="en-US" dirty="0">
                <a:solidFill>
                  <a:schemeClr val="bg1"/>
                </a:solidFill>
              </a:rPr>
              <a:t>的高效算法，称为快速傅里叶变换，用来加速多项式的乘法。</a:t>
            </a:r>
          </a:p>
        </p:txBody>
      </p:sp>
    </p:spTree>
    <p:extLst>
      <p:ext uri="{BB962C8B-B14F-4D97-AF65-F5344CB8AC3E}">
        <p14:creationId xmlns:p14="http://schemas.microsoft.com/office/powerpoint/2010/main" val="237097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/>
          <p:nvPr/>
        </p:nvSpPr>
        <p:spPr>
          <a:xfrm>
            <a:off x="311241" y="456837"/>
            <a:ext cx="3052445" cy="49244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88714E"/>
                </a:solidFill>
              </a:rPr>
              <a:t>一、数学基础</a:t>
            </a:r>
            <a:endParaRPr lang="zh-CN" altLang="zh-CN" b="1" dirty="0">
              <a:solidFill>
                <a:srgbClr val="88714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7442" y="703058"/>
                <a:ext cx="10956472" cy="4922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</a:rPr>
                  <a:t>                                                     单位根的一些性质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极坐标下复数的乘法可以看成是实部为模长相乘，虚部为角度相加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+ⅆⅈ=</m:t>
                    </m:r>
                    <m:d>
                      <m:d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2.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个根为单位根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+ⅈ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k=0,1,….,n-1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3.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消去引理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𝑑𝑛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𝑑𝑘</m:t>
                        </m:r>
                      </m:sup>
                    </m:sSub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4.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折半引理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: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如果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n&gt;0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为偶数，那么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次单位复数根的平方的集合就是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n/2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n/2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次单位复数根的集合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42" y="703058"/>
                <a:ext cx="10956472" cy="4922758"/>
              </a:xfrm>
              <a:prstGeom prst="rect">
                <a:avLst/>
              </a:prstGeom>
              <a:blipFill>
                <a:blip r:embed="rId4"/>
                <a:stretch>
                  <a:fillRect l="-501" t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hlinkClick r:id="rId5" action="ppaction://hlinksldjump"/>
            <a:extLst>
              <a:ext uri="{FF2B5EF4-FFF2-40B4-BE49-F238E27FC236}">
                <a16:creationId xmlns:a16="http://schemas.microsoft.com/office/drawing/2014/main" id="{C8598780-8ED5-431C-A3FA-191B1012EFE0}"/>
              </a:ext>
            </a:extLst>
          </p:cNvPr>
          <p:cNvSpPr/>
          <p:nvPr/>
        </p:nvSpPr>
        <p:spPr>
          <a:xfrm>
            <a:off x="10393680" y="5923280"/>
            <a:ext cx="853440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014E20-66A0-422D-ACBE-3C4D3871F5A3}"/>
              </a:ext>
            </a:extLst>
          </p:cNvPr>
          <p:cNvSpPr txBox="1"/>
          <p:nvPr/>
        </p:nvSpPr>
        <p:spPr>
          <a:xfrm>
            <a:off x="2808514" y="473529"/>
            <a:ext cx="996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多项式的系数表示法转化为点值表示法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ACF4E2-D798-40C6-BC08-B201BEC9929C}"/>
                  </a:ext>
                </a:extLst>
              </p:cNvPr>
              <p:cNvSpPr txBox="1"/>
              <p:nvPr/>
            </p:nvSpPr>
            <p:spPr>
              <a:xfrm flipH="1">
                <a:off x="602761" y="1493112"/>
                <a:ext cx="861888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系数表示法：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         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可令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点值表示法：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个方程可以解出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个未知数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ACF4E2-D798-40C6-BC08-B201BEC99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2761" y="1493112"/>
                <a:ext cx="8618885" cy="2031325"/>
              </a:xfrm>
              <a:prstGeom prst="rect">
                <a:avLst/>
              </a:prstGeom>
              <a:blipFill>
                <a:blip r:embed="rId4"/>
                <a:stretch>
                  <a:fillRect l="-636" t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B56C86-EC53-46AE-A5B1-05599B797FFE}"/>
                  </a:ext>
                </a:extLst>
              </p:cNvPr>
              <p:cNvSpPr txBox="1"/>
              <p:nvPr/>
            </p:nvSpPr>
            <p:spPr>
              <a:xfrm>
                <a:off x="602761" y="3554560"/>
                <a:ext cx="9756561" cy="132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离散傅里叶变换（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DFT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    时间复杂度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    记作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B56C86-EC53-46AE-A5B1-05599B797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61" y="3554560"/>
                <a:ext cx="9756561" cy="1321965"/>
              </a:xfrm>
              <a:prstGeom prst="rect">
                <a:avLst/>
              </a:prstGeom>
              <a:blipFill>
                <a:blip r:embed="rId5"/>
                <a:stretch>
                  <a:fillRect l="-563" t="-18894" b="-20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015988-4C68-47AA-B076-51588AF45832}"/>
                  </a:ext>
                </a:extLst>
              </p:cNvPr>
              <p:cNvSpPr txBox="1"/>
              <p:nvPr/>
            </p:nvSpPr>
            <p:spPr>
              <a:xfrm>
                <a:off x="602761" y="5220473"/>
                <a:ext cx="81230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快速傅里叶变换（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FFT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     时间复杂度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FFT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可以通过单位根的性质，奇偶变化，将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次求值的时间复杂度降为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015988-4C68-47AA-B076-51588AF45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61" y="5220473"/>
                <a:ext cx="8123069" cy="923330"/>
              </a:xfrm>
              <a:prstGeom prst="rect">
                <a:avLst/>
              </a:prstGeom>
              <a:blipFill>
                <a:blip r:embed="rId6"/>
                <a:stretch>
                  <a:fillRect l="-676" t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56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02DAFC-D66A-44A8-B64D-7CFE819C819B}"/>
                  </a:ext>
                </a:extLst>
              </p:cNvPr>
              <p:cNvSpPr txBox="1"/>
              <p:nvPr/>
            </p:nvSpPr>
            <p:spPr>
              <a:xfrm>
                <a:off x="697933" y="595986"/>
                <a:ext cx="10040644" cy="670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  提取系数中的奇偶项可得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b>
                    </m:sSub>
                    <m:r>
                      <a:rPr lang="zh-CN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由观察可得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那么就将求次数界为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的值转化为求两个次数界为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n/2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的值，然后再相加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just"/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k&lt;n/2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代入</a:t>
                </a:r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A(x)</a:t>
                </a:r>
                <a:endParaRPr lang="zh-CN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，代入得</a:t>
                </a:r>
              </a:p>
              <a:p>
                <a:pPr algn="just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bSup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)-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)-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)-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02DAFC-D66A-44A8-B64D-7CFE819C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33" y="595986"/>
                <a:ext cx="10040644" cy="6704336"/>
              </a:xfrm>
              <a:prstGeom prst="rect">
                <a:avLst/>
              </a:prstGeom>
              <a:blipFill>
                <a:blip r:embed="rId4"/>
                <a:stretch>
                  <a:fillRect l="-485" t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2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8755308-FADF-4FE9-9708-B68DBF211BE5}"/>
                  </a:ext>
                </a:extLst>
              </p:cNvPr>
              <p:cNvSpPr txBox="1"/>
              <p:nvPr/>
            </p:nvSpPr>
            <p:spPr>
              <a:xfrm>
                <a:off x="1363980" y="2743200"/>
                <a:ext cx="10043160" cy="2281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由上面两个式子可以知道，如果已知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的值，我们就可以同时知道</a:t>
                </a:r>
                <a:endParaRPr lang="en-US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</m:sSubSup>
                  </m:oMath>
                </a14:m>
                <a:r>
                  <a:rPr lang="en-US" altLang="zh-CN" kern="100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kern="100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的值，即只需要知道前面一半的序列，即可得出后面一半序列的答案</a:t>
                </a:r>
                <a:endParaRPr lang="en-US" altLang="zh-CN" kern="1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此时，时间复杂度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8755308-FADF-4FE9-9708-B68DBF21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2743200"/>
                <a:ext cx="10043160" cy="2281907"/>
              </a:xfrm>
              <a:prstGeom prst="rect">
                <a:avLst/>
              </a:prstGeom>
              <a:blipFill>
                <a:blip r:embed="rId4"/>
                <a:stretch>
                  <a:fillRect l="-546" t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13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4238912" y="2560193"/>
            <a:ext cx="3619581" cy="67710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88714E"/>
                </a:solidFill>
              </a:rPr>
              <a:t>FFT</a:t>
            </a:r>
            <a:r>
              <a:rPr lang="zh-CN" altLang="en-US" sz="4400" b="1" dirty="0">
                <a:solidFill>
                  <a:srgbClr val="88714E"/>
                </a:solidFill>
              </a:rPr>
              <a:t>的代码实现</a:t>
            </a:r>
            <a:endParaRPr lang="zh-CN" altLang="zh-CN" sz="4400" b="1" dirty="0">
              <a:solidFill>
                <a:srgbClr val="887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0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6A93C59-C84D-4C9E-A907-5731DFCCBD6D}"/>
                  </a:ext>
                </a:extLst>
              </p:cNvPr>
              <p:cNvSpPr txBox="1"/>
              <p:nvPr/>
            </p:nvSpPr>
            <p:spPr>
              <a:xfrm>
                <a:off x="1251751" y="994299"/>
                <a:ext cx="9348187" cy="396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FFT(</a:t>
                </a:r>
                <a:r>
                  <a:rPr lang="en-US" altLang="zh-CN" dirty="0" err="1">
                    <a:solidFill>
                      <a:schemeClr val="bg1"/>
                    </a:solidFill>
                  </a:rPr>
                  <a:t>a,lim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If </a:t>
                </a:r>
                <a:r>
                  <a:rPr lang="en-US" altLang="zh-CN" dirty="0" err="1">
                    <a:solidFill>
                      <a:schemeClr val="bg1"/>
                    </a:solidFill>
                  </a:rPr>
                  <a:t>lim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==1 return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FFT(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,lim/2)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FFT(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,lim/2)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+ⅈ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For  k=0…1,2,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6A93C59-C84D-4C9E-A907-5731DFCCB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994299"/>
                <a:ext cx="9348187" cy="3968459"/>
              </a:xfrm>
              <a:prstGeom prst="rect">
                <a:avLst/>
              </a:prstGeom>
              <a:blipFill>
                <a:blip r:embed="rId4"/>
                <a:stretch>
                  <a:fillRect l="-522" t="-768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560F2C-7CC3-4833-8576-09ED8799A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55" y="1058974"/>
            <a:ext cx="5639289" cy="4740051"/>
          </a:xfrm>
          <a:prstGeom prst="rect">
            <a:avLst/>
          </a:prstGeom>
        </p:spPr>
      </p:pic>
      <p:sp>
        <p:nvSpPr>
          <p:cNvPr id="4" name="箭头: 下弧形 3">
            <a:hlinkClick r:id="rId5" action="ppaction://hlinksldjump"/>
            <a:extLst>
              <a:ext uri="{FF2B5EF4-FFF2-40B4-BE49-F238E27FC236}">
                <a16:creationId xmlns:a16="http://schemas.microsoft.com/office/drawing/2014/main" id="{F8ECA1F8-229B-4434-9B03-D4F61463C1C8}"/>
              </a:ext>
            </a:extLst>
          </p:cNvPr>
          <p:cNvSpPr/>
          <p:nvPr/>
        </p:nvSpPr>
        <p:spPr>
          <a:xfrm>
            <a:off x="10759440" y="6106160"/>
            <a:ext cx="497840" cy="2641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649</Words>
  <Application>Microsoft Office PowerPoint</Application>
  <PresentationFormat>宽屏</PresentationFormat>
  <Paragraphs>76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dingyu LI</dc:creator>
  <cp:lastModifiedBy>潘 紫临</cp:lastModifiedBy>
  <cp:revision>36</cp:revision>
  <dcterms:created xsi:type="dcterms:W3CDTF">2020-11-05T13:32:00Z</dcterms:created>
  <dcterms:modified xsi:type="dcterms:W3CDTF">2021-01-24T09:07:11Z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