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4" r:id="rId4"/>
    <p:sldId id="261" r:id="rId5"/>
    <p:sldId id="262" r:id="rId6"/>
    <p:sldId id="263" r:id="rId7"/>
    <p:sldId id="264" r:id="rId8"/>
    <p:sldId id="265" r:id="rId9"/>
    <p:sldId id="259" r:id="rId10"/>
    <p:sldId id="266" r:id="rId11"/>
    <p:sldId id="30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10870-C506-45D6-8E31-EC65B8754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3C988D-2F77-4BF8-9A8F-2C4333CD7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90FAD-C476-4573-A2BA-5A3B0EF2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C49F-F768-4DF5-BEA3-BDD12E3E1FD9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522A5-A998-4567-9789-E441255A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9C0B0-3522-412D-9335-55F51DCA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1B3F-C42C-43FC-BAFC-729560527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47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C64D4-6A1A-4C13-A65B-D70A804A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E0247A-EE16-41BC-A862-28355B507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0A7AA6-AC25-40A7-91BE-46E1CC59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C49F-F768-4DF5-BEA3-BDD12E3E1FD9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CCDD7-FFCC-4D4C-9653-2F8F11CD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4EB013-3ABA-43DC-9055-CB7B32F7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1B3F-C42C-43FC-BAFC-729560527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95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0874E9-4F51-445D-B02F-27EE1008E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D74DA8-6667-428B-AFE8-537AA120F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9086B-DB29-4EFE-A2A8-66E1FD54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C49F-F768-4DF5-BEA3-BDD12E3E1FD9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A7B20-1407-40A0-B1EC-783BC7E7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0D545-1DDB-4F88-A3F3-4E3BCD62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1B3F-C42C-43FC-BAFC-729560527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25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45FD8-8475-43B9-96D9-C988FC5F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7AD45A-780E-4E5F-BD9C-210728319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7AA88-9EFD-463A-A639-8D535283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C49F-F768-4DF5-BEA3-BDD12E3E1FD9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8E71E-2864-454F-B8B0-03427E9D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2A3AC-8A20-485D-B336-ADD01E81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1B3F-C42C-43FC-BAFC-729560527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32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F1B6E-73D0-46F0-829E-FD26A835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B5C34-A0D9-4D1A-8A04-8A7BFFD82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4D0E6-9418-4FF7-B7CF-BFEDD629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C49F-F768-4DF5-BEA3-BDD12E3E1FD9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61E12-593F-4F99-A333-59638157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654FE-4310-47BC-9683-F441918E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1B3F-C42C-43FC-BAFC-729560527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9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C8E31-0538-4E7D-B4C3-625C8009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B8B72-D144-4F68-85CC-98A483F16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B3135C-F1B7-4C8B-9C21-5FE810DA8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997346-A2C3-41CD-AD31-0AAA10FE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C49F-F768-4DF5-BEA3-BDD12E3E1FD9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EA1FC7-1F8E-4FF7-BD37-B4547C1D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C1F75B-29F0-4115-BE4A-284B9A43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1B3F-C42C-43FC-BAFC-729560527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4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37B5D-11F9-4190-9F45-3C8FC05DC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0B3FD5-0AC6-4242-8AB6-C4A8984DD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81EB3E-7FD3-4B3F-9F89-26E10F86D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220F56-D80D-477C-A878-14DB73FA0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A8F433-30B1-4C91-B50D-4657852BB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82268C-D24F-41C0-BB5E-E1D86D98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C49F-F768-4DF5-BEA3-BDD12E3E1FD9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F75A30-CD5A-499F-953C-37A977C5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13A960-3EBC-4126-90C0-8695DC02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1B3F-C42C-43FC-BAFC-729560527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8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5CA54-88CB-4583-9213-452E0BD1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33CF33-26CD-4718-A45D-B3C12AAB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C49F-F768-4DF5-BEA3-BDD12E3E1FD9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38778C-A3B7-42B8-B166-1AEDFF36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6F567B-9042-43DF-95FD-C7D94FAE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1B3F-C42C-43FC-BAFC-729560527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5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6F3EDD-3CD3-42F5-8383-36D6A00E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C49F-F768-4DF5-BEA3-BDD12E3E1FD9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8B24F6-5EC3-462C-A725-FE8312B4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1A0B8F-DDC3-448F-87A5-DFF29367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1B3F-C42C-43FC-BAFC-729560527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13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6066C-A1EB-4AB9-A3BE-BFFBC659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AB005-92DF-45EF-B177-BD76CF523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C2361-7028-4531-9E2B-AC504CFFB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20F710-0510-4FFC-ABE9-D72787B4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C49F-F768-4DF5-BEA3-BDD12E3E1FD9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804316-45E2-4133-BD56-0DB3AE8F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7C268-A6D5-4EFA-995C-75CEE588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1B3F-C42C-43FC-BAFC-729560527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20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4229C-55CF-4036-81D1-2F2498BC2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6301A1-B39B-4EFB-84A0-4B56A8DD3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35487-ACE9-4269-BAFB-A517EB3C0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39BB9-73BC-44BA-ADD3-70FA4581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C49F-F768-4DF5-BEA3-BDD12E3E1FD9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A9FFDA-EB97-4D31-A3E6-7827023A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A8FF5E-BD78-4730-91CD-134E6187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1B3F-C42C-43FC-BAFC-729560527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66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DD5A9A-6A30-476C-B3F5-8028E270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83A75A-E1EA-4ADA-9A26-840FF00C3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D6F270-2729-427B-8978-CD3820A90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FC49F-F768-4DF5-BEA3-BDD12E3E1FD9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61A29-71C4-4178-855B-06AA2AEB3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E61AC-EB83-46B4-B085-0397535B3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B1B3F-C42C-43FC-BAFC-729560527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3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39DCC-EE36-4965-97D0-F9E876413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5114" y="1879000"/>
            <a:ext cx="2633613" cy="477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Linux Kernel</a:t>
            </a:r>
            <a:r>
              <a:rPr lang="zh-CN" altLang="en-US" sz="2400" dirty="0"/>
              <a:t>介绍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D25281B-3E97-4BA1-88F1-937794477D4E}"/>
              </a:ext>
            </a:extLst>
          </p:cNvPr>
          <p:cNvSpPr txBox="1">
            <a:spLocks/>
          </p:cNvSpPr>
          <p:nvPr/>
        </p:nvSpPr>
        <p:spPr>
          <a:xfrm>
            <a:off x="4435114" y="3035318"/>
            <a:ext cx="3189795" cy="477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Linux Kernel</a:t>
            </a:r>
            <a:r>
              <a:rPr lang="zh-CN" altLang="en-US" sz="2400" dirty="0"/>
              <a:t>漏洞分析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777AF87-4D38-4405-BF4A-FC2260A63CA2}"/>
              </a:ext>
            </a:extLst>
          </p:cNvPr>
          <p:cNvSpPr txBox="1">
            <a:spLocks/>
          </p:cNvSpPr>
          <p:nvPr/>
        </p:nvSpPr>
        <p:spPr>
          <a:xfrm>
            <a:off x="4435114" y="4191637"/>
            <a:ext cx="3717696" cy="477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err="1"/>
              <a:t>Syzkaller</a:t>
            </a:r>
            <a:r>
              <a:rPr lang="en-US" altLang="zh-CN" sz="2400" dirty="0"/>
              <a:t> </a:t>
            </a:r>
            <a:r>
              <a:rPr lang="zh-CN" altLang="en-US" sz="2400" dirty="0"/>
              <a:t>安装</a:t>
            </a:r>
          </a:p>
        </p:txBody>
      </p:sp>
    </p:spTree>
    <p:extLst>
      <p:ext uri="{BB962C8B-B14F-4D97-AF65-F5344CB8AC3E}">
        <p14:creationId xmlns:p14="http://schemas.microsoft.com/office/powerpoint/2010/main" val="63995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D0BD5D-4108-4594-A447-A130C22679FF}"/>
              </a:ext>
            </a:extLst>
          </p:cNvPr>
          <p:cNvSpPr/>
          <p:nvPr/>
        </p:nvSpPr>
        <p:spPr>
          <a:xfrm>
            <a:off x="1580561" y="1508289"/>
            <a:ext cx="90308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gdb</a:t>
            </a:r>
            <a:r>
              <a:rPr lang="en-US" altLang="zh-CN" b="1" dirty="0"/>
              <a:t> + </a:t>
            </a:r>
            <a:r>
              <a:rPr lang="en-US" altLang="zh-CN" b="1" dirty="0" err="1"/>
              <a:t>qemu</a:t>
            </a:r>
            <a:r>
              <a:rPr lang="zh-CN" altLang="en-US" b="1" dirty="0"/>
              <a:t>调试内核</a:t>
            </a:r>
            <a:endParaRPr lang="en-US" altLang="zh-CN" b="1" dirty="0"/>
          </a:p>
          <a:p>
            <a:pPr algn="ctr"/>
            <a:endParaRPr lang="en-US" altLang="zh-CN" b="1" dirty="0"/>
          </a:p>
          <a:p>
            <a:r>
              <a:rPr lang="en-US" altLang="zh-CN" dirty="0"/>
              <a:t>    1. </a:t>
            </a:r>
            <a:r>
              <a:rPr lang="zh-CN" altLang="en-US" dirty="0"/>
              <a:t>首先准备好</a:t>
            </a:r>
            <a:r>
              <a:rPr lang="en-US" altLang="zh-CN" dirty="0"/>
              <a:t>ubuntu 18.04</a:t>
            </a:r>
            <a:r>
              <a:rPr lang="zh-CN" altLang="en-US" dirty="0"/>
              <a:t>的环境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2.</a:t>
            </a:r>
            <a:r>
              <a:rPr lang="zh-CN" altLang="en-US" dirty="0"/>
              <a:t> 下载</a:t>
            </a:r>
            <a:r>
              <a:rPr lang="en-US" altLang="zh-CN" dirty="0"/>
              <a:t>linux-4.20</a:t>
            </a:r>
            <a:r>
              <a:rPr lang="zh-CN" altLang="en-US" dirty="0"/>
              <a:t>版本的源码，并解压（可以在</a:t>
            </a:r>
            <a:r>
              <a:rPr lang="zh-CN" altLang="en-US" b="1" dirty="0"/>
              <a:t>http://122.51.205.221:8000/linux-4.20.tar.</a:t>
            </a:r>
            <a:r>
              <a:rPr lang="en-US" altLang="zh-CN" b="1" dirty="0"/>
              <a:t>g</a:t>
            </a:r>
            <a:r>
              <a:rPr lang="zh-CN" altLang="en-US" b="1" dirty="0"/>
              <a:t>z</a:t>
            </a:r>
            <a:r>
              <a:rPr lang="zh-CN" altLang="en-US" dirty="0"/>
              <a:t>这里下载，也可以官网下载）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3.</a:t>
            </a:r>
            <a:r>
              <a:rPr lang="zh-CN" altLang="en-US" dirty="0"/>
              <a:t> 安装编译过程所需依赖（</a:t>
            </a:r>
            <a:r>
              <a:rPr lang="en-US" altLang="zh-CN" b="1" dirty="0"/>
              <a:t>make</a:t>
            </a:r>
            <a:r>
              <a:rPr lang="zh-CN" altLang="en-US" b="1" dirty="0"/>
              <a:t>，</a:t>
            </a:r>
            <a:r>
              <a:rPr lang="en-US" altLang="zh-CN" b="1" dirty="0" err="1"/>
              <a:t>gcc</a:t>
            </a:r>
            <a:r>
              <a:rPr lang="zh-CN" altLang="en-US" b="1" dirty="0"/>
              <a:t>，</a:t>
            </a:r>
            <a:r>
              <a:rPr lang="en-US" altLang="zh-CN" b="1" dirty="0"/>
              <a:t>bison</a:t>
            </a:r>
            <a:r>
              <a:rPr lang="zh-CN" altLang="en-US" b="1" dirty="0"/>
              <a:t>，</a:t>
            </a:r>
            <a:r>
              <a:rPr lang="en-US" altLang="zh-CN" b="1" dirty="0"/>
              <a:t>flex</a:t>
            </a:r>
            <a:r>
              <a:rPr lang="zh-CN" altLang="en-US" b="1" dirty="0"/>
              <a:t>，</a:t>
            </a:r>
            <a:r>
              <a:rPr lang="en-US" altLang="zh-CN" b="1" dirty="0" err="1"/>
              <a:t>libssl</a:t>
            </a:r>
            <a:r>
              <a:rPr lang="en-US" altLang="zh-CN" b="1" dirty="0"/>
              <a:t>-dev</a:t>
            </a:r>
            <a:r>
              <a:rPr lang="zh-CN" altLang="en-US" b="1" dirty="0"/>
              <a:t>，</a:t>
            </a:r>
            <a:r>
              <a:rPr lang="en-US" altLang="zh-CN" dirty="0"/>
              <a:t> </a:t>
            </a:r>
            <a:r>
              <a:rPr lang="en-US" altLang="zh-CN" b="1" dirty="0" err="1"/>
              <a:t>ncurses</a:t>
            </a:r>
            <a:r>
              <a:rPr lang="en-US" altLang="zh-CN" b="1" dirty="0"/>
              <a:t>-dev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4.</a:t>
            </a:r>
            <a:r>
              <a:rPr lang="zh-CN" altLang="en-US" dirty="0"/>
              <a:t> 编译</a:t>
            </a:r>
            <a:r>
              <a:rPr lang="en-US" altLang="zh-CN" dirty="0" err="1"/>
              <a:t>linux</a:t>
            </a:r>
            <a:r>
              <a:rPr lang="zh-CN" altLang="en-US" dirty="0"/>
              <a:t>内核（</a:t>
            </a:r>
            <a:r>
              <a:rPr lang="en-US" altLang="zh-CN" b="1" dirty="0"/>
              <a:t>make i386_defconfig; make </a:t>
            </a:r>
            <a:r>
              <a:rPr lang="en-US" altLang="zh-CN" b="1" dirty="0" err="1"/>
              <a:t>menuconfig</a:t>
            </a:r>
            <a:r>
              <a:rPr lang="en-US" altLang="zh-CN" b="1" dirty="0"/>
              <a:t>; make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5.</a:t>
            </a:r>
            <a:r>
              <a:rPr lang="zh-CN" altLang="en-US" dirty="0"/>
              <a:t> 通过</a:t>
            </a:r>
            <a:r>
              <a:rPr lang="en-US" altLang="zh-CN" dirty="0" err="1"/>
              <a:t>qemu</a:t>
            </a:r>
            <a:r>
              <a:rPr lang="zh-CN" altLang="en-US" dirty="0"/>
              <a:t>起</a:t>
            </a:r>
            <a:r>
              <a:rPr lang="en-US" altLang="zh-CN" dirty="0" err="1"/>
              <a:t>linux</a:t>
            </a:r>
            <a:r>
              <a:rPr lang="zh-CN" altLang="en-US" dirty="0"/>
              <a:t>内核（</a:t>
            </a:r>
            <a:r>
              <a:rPr lang="en-US" altLang="zh-CN" b="1" dirty="0"/>
              <a:t>qemu-system-x86_64 -</a:t>
            </a:r>
            <a:r>
              <a:rPr lang="en-US" altLang="zh-CN" b="1" dirty="0" err="1"/>
              <a:t>hda</a:t>
            </a:r>
            <a:r>
              <a:rPr lang="en-US" altLang="zh-CN" b="1" dirty="0"/>
              <a:t> </a:t>
            </a:r>
            <a:r>
              <a:rPr lang="en-US" altLang="zh-CN" b="1" dirty="0" err="1"/>
              <a:t>rootfs.img</a:t>
            </a:r>
            <a:r>
              <a:rPr lang="en-US" altLang="zh-CN" b="1" dirty="0"/>
              <a:t> -kernel </a:t>
            </a:r>
            <a:r>
              <a:rPr lang="en-US" altLang="zh-CN" b="1" dirty="0" err="1"/>
              <a:t>bzImage</a:t>
            </a:r>
            <a:r>
              <a:rPr lang="en-US" altLang="zh-CN" b="1" dirty="0"/>
              <a:t> -append ‘console=ttyS0 root=/dev/</a:t>
            </a:r>
            <a:r>
              <a:rPr lang="en-US" altLang="zh-CN" b="1" dirty="0" err="1"/>
              <a:t>sda</a:t>
            </a:r>
            <a:r>
              <a:rPr lang="en-US" altLang="zh-CN" b="1" dirty="0"/>
              <a:t> </a:t>
            </a:r>
            <a:r>
              <a:rPr lang="en-US" altLang="zh-CN" b="1" dirty="0" err="1"/>
              <a:t>rw</a:t>
            </a:r>
            <a:r>
              <a:rPr lang="en-US" altLang="zh-CN" b="1" dirty="0"/>
              <a:t> </a:t>
            </a:r>
            <a:r>
              <a:rPr lang="en-US" altLang="zh-CN" b="1" dirty="0" err="1"/>
              <a:t>nokaslr</a:t>
            </a:r>
            <a:r>
              <a:rPr lang="en-US" altLang="zh-CN" b="1" dirty="0"/>
              <a:t> quiet’ -m 128M –</a:t>
            </a:r>
            <a:r>
              <a:rPr lang="en-US" altLang="zh-CN" b="1" dirty="0" err="1"/>
              <a:t>nographic</a:t>
            </a:r>
            <a:r>
              <a:rPr lang="en-US" altLang="zh-CN" b="1" dirty="0"/>
              <a:t> –s -monitor /dev/null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885E83F7-4CB6-4DC4-B55F-39CF3A28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206" y="107311"/>
            <a:ext cx="2591586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环境搭建</a:t>
            </a:r>
          </a:p>
        </p:txBody>
      </p:sp>
    </p:spTree>
    <p:extLst>
      <p:ext uri="{BB962C8B-B14F-4D97-AF65-F5344CB8AC3E}">
        <p14:creationId xmlns:p14="http://schemas.microsoft.com/office/powerpoint/2010/main" val="864658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D0BD5D-4108-4594-A447-A130C22679FF}"/>
              </a:ext>
            </a:extLst>
          </p:cNvPr>
          <p:cNvSpPr/>
          <p:nvPr/>
        </p:nvSpPr>
        <p:spPr>
          <a:xfrm>
            <a:off x="1580560" y="1943718"/>
            <a:ext cx="90308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编译</a:t>
            </a:r>
            <a:r>
              <a:rPr lang="en-US" altLang="zh-CN" b="1" dirty="0"/>
              <a:t>exp</a:t>
            </a:r>
            <a:r>
              <a:rPr lang="zh-CN" altLang="en-US" b="1" dirty="0"/>
              <a:t>所需环境</a:t>
            </a:r>
            <a:endParaRPr lang="en-US" altLang="zh-CN" b="1" dirty="0"/>
          </a:p>
          <a:p>
            <a:pPr algn="ctr"/>
            <a:endParaRPr lang="en-US" altLang="zh-CN" b="1" dirty="0"/>
          </a:p>
          <a:p>
            <a:r>
              <a:rPr lang="en-US" altLang="zh-CN" dirty="0"/>
              <a:t>        </a:t>
            </a:r>
            <a:r>
              <a:rPr lang="zh-CN" altLang="en-US" dirty="0"/>
              <a:t>在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ubuntu 18.04</a:t>
            </a:r>
            <a:r>
              <a:rPr lang="zh-CN" altLang="en-US" dirty="0"/>
              <a:t>下用</a:t>
            </a:r>
            <a:r>
              <a:rPr lang="en-US" altLang="zh-CN" dirty="0" err="1"/>
              <a:t>gcc</a:t>
            </a:r>
            <a:r>
              <a:rPr lang="en-US" altLang="zh-CN" dirty="0"/>
              <a:t> –m32</a:t>
            </a:r>
            <a:r>
              <a:rPr lang="zh-CN" altLang="en-US" dirty="0"/>
              <a:t>编译</a:t>
            </a:r>
            <a:r>
              <a:rPr lang="en-US" altLang="zh-CN" dirty="0"/>
              <a:t>exp</a:t>
            </a:r>
            <a:r>
              <a:rPr lang="zh-CN" altLang="en-US" dirty="0"/>
              <a:t>会出错，所以通过</a:t>
            </a:r>
            <a:r>
              <a:rPr lang="en-US" altLang="zh-CN" dirty="0" err="1"/>
              <a:t>debootstrap</a:t>
            </a:r>
            <a:r>
              <a:rPr lang="zh-CN" altLang="en-US" dirty="0"/>
              <a:t>拉取</a:t>
            </a:r>
            <a:r>
              <a:rPr lang="en-US" altLang="zh-CN" dirty="0"/>
              <a:t>32</a:t>
            </a:r>
            <a:r>
              <a:rPr lang="zh-CN" altLang="en-US" dirty="0"/>
              <a:t>位文件系统来编译</a:t>
            </a:r>
            <a:r>
              <a:rPr lang="en-US" altLang="zh-CN" dirty="0"/>
              <a:t>exp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b="1" dirty="0"/>
              <a:t>1. </a:t>
            </a:r>
            <a:r>
              <a:rPr lang="en-US" altLang="zh-CN" b="1" dirty="0" err="1"/>
              <a:t>debootstrap</a:t>
            </a:r>
            <a:r>
              <a:rPr lang="en-US" altLang="zh-CN" b="1" dirty="0"/>
              <a:t> --arch i386 stretch debian_32 http://ftp.cn.debian.org/debian/</a:t>
            </a:r>
          </a:p>
          <a:p>
            <a:pPr lvl="1"/>
            <a:r>
              <a:rPr lang="en-US" altLang="zh-CN" b="1" dirty="0"/>
              <a:t>2. chroot debian_32 </a:t>
            </a:r>
          </a:p>
          <a:p>
            <a:pPr lvl="1"/>
            <a:r>
              <a:rPr lang="en-US" altLang="zh-CN" b="1" dirty="0"/>
              <a:t>3. apt install </a:t>
            </a:r>
            <a:r>
              <a:rPr lang="en-US" altLang="zh-CN" b="1" dirty="0" err="1"/>
              <a:t>gcc</a:t>
            </a:r>
            <a:r>
              <a:rPr lang="en-US" altLang="zh-CN" b="1" dirty="0"/>
              <a:t> </a:t>
            </a:r>
            <a:r>
              <a:rPr lang="en-US" altLang="zh-CN" b="1" dirty="0" err="1"/>
              <a:t>libsctp</a:t>
            </a:r>
            <a:r>
              <a:rPr lang="en-US" altLang="zh-CN" b="1" dirty="0"/>
              <a:t>-dev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885E83F7-4CB6-4DC4-B55F-39CF3A28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206" y="107311"/>
            <a:ext cx="2591586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环境搭建</a:t>
            </a:r>
          </a:p>
        </p:txBody>
      </p:sp>
    </p:spTree>
    <p:extLst>
      <p:ext uri="{BB962C8B-B14F-4D97-AF65-F5344CB8AC3E}">
        <p14:creationId xmlns:p14="http://schemas.microsoft.com/office/powerpoint/2010/main" val="364184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A109785-917C-4FCE-A040-30CB137B8930}"/>
              </a:ext>
            </a:extLst>
          </p:cNvPr>
          <p:cNvGrpSpPr/>
          <p:nvPr/>
        </p:nvGrpSpPr>
        <p:grpSpPr>
          <a:xfrm rot="5400000" flipH="1">
            <a:off x="6851048" y="-341382"/>
            <a:ext cx="48455" cy="3217696"/>
            <a:chOff x="1331617" y="1597980"/>
            <a:chExt cx="23548" cy="2364481"/>
          </a:xfrm>
          <a:solidFill>
            <a:schemeClr val="accent1"/>
          </a:solidFill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228FF4F3-4F3C-46B4-B0EA-74B0A50AB02D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E5AE44E-AC91-4563-A08F-CE9C7F5008F1}"/>
                </a:ext>
              </a:extLst>
            </p:cNvPr>
            <p:cNvSpPr/>
            <p:nvPr/>
          </p:nvSpPr>
          <p:spPr>
            <a:xfrm>
              <a:off x="1331617" y="1597985"/>
              <a:ext cx="23548" cy="18926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89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A46FE361-6AEA-4FD8-ABAE-44B33E07D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7555" y="3190151"/>
            <a:ext cx="2633613" cy="477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Linux Kernel</a:t>
            </a:r>
            <a:r>
              <a:rPr lang="zh-CN" altLang="en-US" sz="2400" dirty="0"/>
              <a:t>介绍</a:t>
            </a: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A8085C2D-CE46-4861-94A8-A20C44E835C3}"/>
              </a:ext>
            </a:extLst>
          </p:cNvPr>
          <p:cNvSpPr txBox="1">
            <a:spLocks/>
          </p:cNvSpPr>
          <p:nvPr/>
        </p:nvSpPr>
        <p:spPr>
          <a:xfrm>
            <a:off x="5854026" y="879032"/>
            <a:ext cx="2326514" cy="342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Linux Kernel</a:t>
            </a:r>
            <a:r>
              <a:rPr lang="zh-CN" altLang="en-US" sz="1800" dirty="0"/>
              <a:t>架构图</a:t>
            </a: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38428A0-85F5-414C-9DDF-3CC0AFC29635}"/>
              </a:ext>
            </a:extLst>
          </p:cNvPr>
          <p:cNvSpPr txBox="1">
            <a:spLocks/>
          </p:cNvSpPr>
          <p:nvPr/>
        </p:nvSpPr>
        <p:spPr>
          <a:xfrm>
            <a:off x="5816317" y="1944795"/>
            <a:ext cx="2364223" cy="334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Linux Kernel</a:t>
            </a:r>
            <a:r>
              <a:rPr lang="zh-CN" altLang="en-US" sz="1800" dirty="0"/>
              <a:t>目录结构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643D68B7-504C-4FDD-8AAF-F07852F9DB4D}"/>
              </a:ext>
            </a:extLst>
          </p:cNvPr>
          <p:cNvSpPr txBox="1">
            <a:spLocks/>
          </p:cNvSpPr>
          <p:nvPr/>
        </p:nvSpPr>
        <p:spPr>
          <a:xfrm>
            <a:off x="5828060" y="3016835"/>
            <a:ext cx="2250832" cy="334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Linux Kernel</a:t>
            </a:r>
            <a:r>
              <a:rPr lang="zh-CN" altLang="en-US" sz="1800" dirty="0"/>
              <a:t>攻击面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4B00C276-F83C-4F0F-BAA3-C973F0DFB0B4}"/>
              </a:ext>
            </a:extLst>
          </p:cNvPr>
          <p:cNvSpPr txBox="1">
            <a:spLocks/>
          </p:cNvSpPr>
          <p:nvPr/>
        </p:nvSpPr>
        <p:spPr>
          <a:xfrm>
            <a:off x="5828060" y="4034800"/>
            <a:ext cx="2326514" cy="334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Linux Kernel</a:t>
            </a:r>
            <a:r>
              <a:rPr lang="zh-CN" altLang="en-US" sz="1800" dirty="0"/>
              <a:t>漏洞类型</a:t>
            </a:r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B662CD0C-471D-4964-9C3E-4AB20578745E}"/>
              </a:ext>
            </a:extLst>
          </p:cNvPr>
          <p:cNvSpPr txBox="1">
            <a:spLocks/>
          </p:cNvSpPr>
          <p:nvPr/>
        </p:nvSpPr>
        <p:spPr>
          <a:xfrm>
            <a:off x="5816317" y="5113979"/>
            <a:ext cx="2755782" cy="334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Linux Kernel</a:t>
            </a:r>
            <a:r>
              <a:rPr lang="zh-CN" altLang="en-US" sz="1800" dirty="0"/>
              <a:t>漏洞缓解机制</a:t>
            </a: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005E1E30-490E-4A43-8B14-65199A8D8284}"/>
              </a:ext>
            </a:extLst>
          </p:cNvPr>
          <p:cNvSpPr/>
          <p:nvPr/>
        </p:nvSpPr>
        <p:spPr>
          <a:xfrm>
            <a:off x="5071622" y="1291698"/>
            <a:ext cx="194806" cy="423381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E56CE63-5C6A-4EEA-A59E-9C0EA1500F93}"/>
              </a:ext>
            </a:extLst>
          </p:cNvPr>
          <p:cNvGrpSpPr/>
          <p:nvPr/>
        </p:nvGrpSpPr>
        <p:grpSpPr>
          <a:xfrm rot="5400000" flipH="1">
            <a:off x="6851047" y="706455"/>
            <a:ext cx="48455" cy="3217696"/>
            <a:chOff x="1331615" y="1597980"/>
            <a:chExt cx="23548" cy="2364481"/>
          </a:xfrm>
          <a:solidFill>
            <a:schemeClr val="accent1"/>
          </a:solidFill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31964EA-70B2-46E5-BABD-467B5A0F5C8D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7C54639-84B7-411A-A9AB-FBBC5BAA3E53}"/>
                </a:ext>
              </a:extLst>
            </p:cNvPr>
            <p:cNvSpPr/>
            <p:nvPr/>
          </p:nvSpPr>
          <p:spPr>
            <a:xfrm>
              <a:off x="1331615" y="1597984"/>
              <a:ext cx="23548" cy="18926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89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FADB181-859F-4EE2-BB8D-3107511D2AF3}"/>
              </a:ext>
            </a:extLst>
          </p:cNvPr>
          <p:cNvGrpSpPr/>
          <p:nvPr/>
        </p:nvGrpSpPr>
        <p:grpSpPr>
          <a:xfrm rot="5400000" flipH="1">
            <a:off x="6851043" y="1764038"/>
            <a:ext cx="48455" cy="3217696"/>
            <a:chOff x="1331615" y="1597980"/>
            <a:chExt cx="23548" cy="2364481"/>
          </a:xfrm>
          <a:solidFill>
            <a:schemeClr val="accent1"/>
          </a:solidFill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44A1A70-DD9E-4C47-A00B-ACAB955FD206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64A1B20-4F12-4ACB-8DEC-54CF1BA8D151}"/>
                </a:ext>
              </a:extLst>
            </p:cNvPr>
            <p:cNvSpPr/>
            <p:nvPr/>
          </p:nvSpPr>
          <p:spPr>
            <a:xfrm>
              <a:off x="1331615" y="1597984"/>
              <a:ext cx="23548" cy="18926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89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55C7566-BCB3-40EB-BFED-96310ADAB4EA}"/>
              </a:ext>
            </a:extLst>
          </p:cNvPr>
          <p:cNvGrpSpPr/>
          <p:nvPr/>
        </p:nvGrpSpPr>
        <p:grpSpPr>
          <a:xfrm rot="5400000" flipH="1">
            <a:off x="6851039" y="2808803"/>
            <a:ext cx="48455" cy="3217696"/>
            <a:chOff x="1331615" y="1597980"/>
            <a:chExt cx="23548" cy="2364481"/>
          </a:xfrm>
          <a:solidFill>
            <a:schemeClr val="accent1"/>
          </a:solidFill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88BA1B89-D5ED-4DA5-B66C-5727E0A52876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45B9CD8-122A-4C26-AED3-4F7EE13A4F74}"/>
                </a:ext>
              </a:extLst>
            </p:cNvPr>
            <p:cNvSpPr/>
            <p:nvPr/>
          </p:nvSpPr>
          <p:spPr>
            <a:xfrm>
              <a:off x="1331615" y="1597984"/>
              <a:ext cx="23548" cy="18926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89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4D977C7-09A3-466F-BB47-722FB641DE3C}"/>
              </a:ext>
            </a:extLst>
          </p:cNvPr>
          <p:cNvGrpSpPr/>
          <p:nvPr/>
        </p:nvGrpSpPr>
        <p:grpSpPr>
          <a:xfrm rot="5400000" flipH="1">
            <a:off x="6851038" y="3880843"/>
            <a:ext cx="48457" cy="3217696"/>
            <a:chOff x="1331615" y="1597980"/>
            <a:chExt cx="23549" cy="2364481"/>
          </a:xfrm>
          <a:solidFill>
            <a:schemeClr val="accent1"/>
          </a:solidFill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B52CE77-BD03-4E05-AFC5-5B4F713ECFD6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DDE2BDF-7D61-47EA-99C2-6B34C2EEDFF9}"/>
                </a:ext>
              </a:extLst>
            </p:cNvPr>
            <p:cNvSpPr/>
            <p:nvPr/>
          </p:nvSpPr>
          <p:spPr>
            <a:xfrm>
              <a:off x="1331615" y="1597984"/>
              <a:ext cx="23549" cy="18926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89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13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972AD44-51C9-4EA8-A84D-8B84AFA4F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128" y="1330947"/>
            <a:ext cx="7459744" cy="4196106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B4811162-F1B7-4B6F-BD3C-0DAC3258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975" y="5384"/>
            <a:ext cx="4308050" cy="1325563"/>
          </a:xfrm>
        </p:spPr>
        <p:txBody>
          <a:bodyPr/>
          <a:lstStyle/>
          <a:p>
            <a:r>
              <a:rPr lang="en-US" altLang="zh-CN" dirty="0"/>
              <a:t>Linux Kernel</a:t>
            </a:r>
            <a:r>
              <a:rPr lang="zh-CN" altLang="en-US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103670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B529334-825A-47C4-9619-9EF32F534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3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4A59162-C2ED-48B6-9C0D-5D852649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573" y="0"/>
            <a:ext cx="5352854" cy="1325563"/>
          </a:xfrm>
        </p:spPr>
        <p:txBody>
          <a:bodyPr/>
          <a:lstStyle/>
          <a:p>
            <a:r>
              <a:rPr lang="en-US" altLang="zh-CN" dirty="0"/>
              <a:t>Linux Kernel</a:t>
            </a:r>
            <a:r>
              <a:rPr lang="zh-CN" altLang="en-US" dirty="0"/>
              <a:t>目录结构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3C2CD8-EC2B-4F52-9862-29B82CE07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45" y="1325563"/>
            <a:ext cx="9755509" cy="538851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B0E091A-741C-4CC0-B23C-EF288D0064F9}"/>
              </a:ext>
            </a:extLst>
          </p:cNvPr>
          <p:cNvSpPr/>
          <p:nvPr/>
        </p:nvSpPr>
        <p:spPr>
          <a:xfrm>
            <a:off x="3337089" y="1325563"/>
            <a:ext cx="45342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包含所有特定于系统架构（例如</a:t>
            </a:r>
            <a:r>
              <a:rPr lang="en-US" altLang="zh-CN" sz="1200" dirty="0">
                <a:solidFill>
                  <a:schemeClr val="bg1"/>
                </a:solidFill>
              </a:rPr>
              <a:t>x86</a:t>
            </a:r>
            <a:r>
              <a:rPr lang="zh-CN" altLang="en-US" sz="1200" dirty="0">
                <a:solidFill>
                  <a:schemeClr val="bg1"/>
                </a:solidFill>
              </a:rPr>
              <a:t>，</a:t>
            </a:r>
            <a:r>
              <a:rPr lang="en-US" altLang="zh-CN" sz="1200" dirty="0" err="1">
                <a:solidFill>
                  <a:schemeClr val="bg1"/>
                </a:solidFill>
              </a:rPr>
              <a:t>powerpc</a:t>
            </a:r>
            <a:r>
              <a:rPr lang="zh-CN" altLang="en-US" sz="1200" dirty="0">
                <a:solidFill>
                  <a:schemeClr val="bg1"/>
                </a:solidFill>
              </a:rPr>
              <a:t>等）的代码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F1DC58-0435-45FC-95BF-0E0C5FFBAF37}"/>
              </a:ext>
            </a:extLst>
          </p:cNvPr>
          <p:cNvSpPr/>
          <p:nvPr/>
        </p:nvSpPr>
        <p:spPr>
          <a:xfrm>
            <a:off x="3337088" y="1567762"/>
            <a:ext cx="52413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包含用于管理块设备（例如硬盘，</a:t>
            </a:r>
            <a:r>
              <a:rPr lang="en-US" altLang="zh-CN" sz="1200" dirty="0" err="1">
                <a:solidFill>
                  <a:schemeClr val="bg1"/>
                </a:solidFill>
              </a:rPr>
              <a:t>dvd</a:t>
            </a:r>
            <a:r>
              <a:rPr lang="zh-CN" altLang="en-US" sz="1200" dirty="0">
                <a:solidFill>
                  <a:schemeClr val="bg1"/>
                </a:solidFill>
              </a:rPr>
              <a:t>，软盘等）相关的代码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60F83A-EE94-4BB7-9157-4A4AA222CF74}"/>
              </a:ext>
            </a:extLst>
          </p:cNvPr>
          <p:cNvSpPr/>
          <p:nvPr/>
        </p:nvSpPr>
        <p:spPr>
          <a:xfrm>
            <a:off x="3337086" y="2018880"/>
            <a:ext cx="39869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Verdana" panose="020B0604030504040204" pitchFamily="34" charset="0"/>
              </a:rPr>
              <a:t>内核本身所用的加密</a:t>
            </a:r>
            <a:r>
              <a:rPr lang="en-US" altLang="zh-CN" sz="1200" dirty="0">
                <a:solidFill>
                  <a:schemeClr val="bg1"/>
                </a:solidFill>
                <a:latin typeface="Verdana" panose="020B0604030504040204" pitchFamily="34" charset="0"/>
              </a:rPr>
              <a:t>API</a:t>
            </a:r>
            <a:r>
              <a:rPr lang="zh-CN" altLang="en-US" sz="1200" dirty="0">
                <a:solidFill>
                  <a:schemeClr val="bg1"/>
                </a:solidFill>
                <a:latin typeface="Verdana" panose="020B0604030504040204" pitchFamily="34" charset="0"/>
              </a:rPr>
              <a:t>，实现了常用的加密和散列算法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50D8B6-4D93-4AB8-AD05-5F5A41A6A942}"/>
              </a:ext>
            </a:extLst>
          </p:cNvPr>
          <p:cNvSpPr/>
          <p:nvPr/>
        </p:nvSpPr>
        <p:spPr>
          <a:xfrm>
            <a:off x="3337087" y="1803049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Arimo"/>
              </a:rPr>
              <a:t>证书和签名文件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0110FB-804D-4EEA-86C3-FE06E5253144}"/>
              </a:ext>
            </a:extLst>
          </p:cNvPr>
          <p:cNvSpPr/>
          <p:nvPr/>
        </p:nvSpPr>
        <p:spPr>
          <a:xfrm>
            <a:off x="3337085" y="2271655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Arimo"/>
              </a:rPr>
              <a:t>内核相关说明文档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7619A6-0558-4512-BC8D-86B2E6CC1114}"/>
              </a:ext>
            </a:extLst>
          </p:cNvPr>
          <p:cNvSpPr/>
          <p:nvPr/>
        </p:nvSpPr>
        <p:spPr>
          <a:xfrm>
            <a:off x="3337086" y="2504974"/>
            <a:ext cx="4185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Arimo"/>
              </a:rPr>
              <a:t>包含硬件设备驱动相关代码，是内核中最庞大的一个目录。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1E1E9C3-DDE3-4DD1-B525-A218EA43CB45}"/>
              </a:ext>
            </a:extLst>
          </p:cNvPr>
          <p:cNvSpPr/>
          <p:nvPr/>
        </p:nvSpPr>
        <p:spPr>
          <a:xfrm>
            <a:off x="3337085" y="2940748"/>
            <a:ext cx="3108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Arimo"/>
              </a:rPr>
              <a:t>包含虚拟文件系统和其他文件系统相关代码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952091-C994-498D-909B-6CB7181EF58A}"/>
              </a:ext>
            </a:extLst>
          </p:cNvPr>
          <p:cNvSpPr/>
          <p:nvPr/>
        </p:nvSpPr>
        <p:spPr>
          <a:xfrm>
            <a:off x="3337085" y="3176268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Arimo"/>
              </a:rPr>
              <a:t>内核头文件相关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B4007B0-BF4B-4377-9686-7C72C0D88718}"/>
              </a:ext>
            </a:extLst>
          </p:cNvPr>
          <p:cNvSpPr/>
          <p:nvPr/>
        </p:nvSpPr>
        <p:spPr>
          <a:xfrm>
            <a:off x="3337085" y="3377357"/>
            <a:ext cx="23391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Arimo"/>
              </a:rPr>
              <a:t>包含与内核初始化有关的源代码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CEBA34-A9DA-4F9C-BC94-8D6AF55A9207}"/>
              </a:ext>
            </a:extLst>
          </p:cNvPr>
          <p:cNvSpPr/>
          <p:nvPr/>
        </p:nvSpPr>
        <p:spPr>
          <a:xfrm>
            <a:off x="3337085" y="3593421"/>
            <a:ext cx="32207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Arimo"/>
              </a:rPr>
              <a:t>包含进程间通信相关代码，例如信号和管道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84C0B45-7C7C-44ED-880C-34BE027B822C}"/>
              </a:ext>
            </a:extLst>
          </p:cNvPr>
          <p:cNvSpPr/>
          <p:nvPr/>
        </p:nvSpPr>
        <p:spPr>
          <a:xfrm>
            <a:off x="3337085" y="382892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内核的核心代码，包含进程调度子系统，以及和进程调度相关的模块。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B2F6833-4321-4A3D-B461-5CD286C8F23D}"/>
              </a:ext>
            </a:extLst>
          </p:cNvPr>
          <p:cNvSpPr/>
          <p:nvPr/>
        </p:nvSpPr>
        <p:spPr>
          <a:xfrm>
            <a:off x="3337085" y="4077608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内核代码中使用到的库函数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B2995A1-55B3-4918-B0AB-713843B8F864}"/>
              </a:ext>
            </a:extLst>
          </p:cNvPr>
          <p:cNvSpPr/>
          <p:nvPr/>
        </p:nvSpPr>
        <p:spPr>
          <a:xfrm>
            <a:off x="3337085" y="4522735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内存管理子系统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C5FBDD4-4087-41A4-90EE-3696627DB17C}"/>
              </a:ext>
            </a:extLst>
          </p:cNvPr>
          <p:cNvSpPr/>
          <p:nvPr/>
        </p:nvSpPr>
        <p:spPr>
          <a:xfrm>
            <a:off x="3337085" y="4758998"/>
            <a:ext cx="3922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Arimo"/>
              </a:rPr>
              <a:t>网络子系统，包含与通信协议相关代码，例如</a:t>
            </a:r>
            <a:r>
              <a:rPr lang="en-US" altLang="zh-CN" sz="1200" dirty="0">
                <a:solidFill>
                  <a:schemeClr val="bg1"/>
                </a:solidFill>
                <a:latin typeface="Arimo"/>
              </a:rPr>
              <a:t>IP</a:t>
            </a:r>
            <a:r>
              <a:rPr lang="zh-CN" altLang="en-US" sz="1200" dirty="0">
                <a:solidFill>
                  <a:schemeClr val="bg1"/>
                </a:solidFill>
                <a:latin typeface="Arimo"/>
              </a:rPr>
              <a:t>，</a:t>
            </a:r>
            <a:r>
              <a:rPr lang="en-US" altLang="zh-CN" sz="1200" dirty="0">
                <a:solidFill>
                  <a:schemeClr val="bg1"/>
                </a:solidFill>
                <a:latin typeface="Arimo"/>
              </a:rPr>
              <a:t>TCP</a:t>
            </a:r>
            <a:r>
              <a:rPr lang="zh-CN" altLang="en-US" sz="1200" dirty="0">
                <a:solidFill>
                  <a:schemeClr val="bg1"/>
                </a:solidFill>
                <a:latin typeface="Arimo"/>
              </a:rPr>
              <a:t>等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AB768CE-CA4C-44EC-A514-6EBE2AA8FFC2}"/>
              </a:ext>
            </a:extLst>
          </p:cNvPr>
          <p:cNvSpPr/>
          <p:nvPr/>
        </p:nvSpPr>
        <p:spPr>
          <a:xfrm>
            <a:off x="3337085" y="5259404"/>
            <a:ext cx="3416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Verdana" panose="020B0604030504040204" pitchFamily="34" charset="0"/>
              </a:rPr>
              <a:t>无内核代码，只包含了用来配置内核的脚本文件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E3E0F99-0D74-44B0-AE1E-C33543A1E425}"/>
              </a:ext>
            </a:extLst>
          </p:cNvPr>
          <p:cNvSpPr/>
          <p:nvPr/>
        </p:nvSpPr>
        <p:spPr>
          <a:xfrm>
            <a:off x="3337085" y="5468307"/>
            <a:ext cx="30027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Linux</a:t>
            </a:r>
            <a:r>
              <a:rPr lang="zh-CN" altLang="en-US" sz="1200" dirty="0">
                <a:solidFill>
                  <a:schemeClr val="bg1"/>
                </a:solidFill>
              </a:rPr>
              <a:t>安全模块（</a:t>
            </a:r>
            <a:r>
              <a:rPr lang="en-US" altLang="zh-CN" sz="1200" dirty="0">
                <a:solidFill>
                  <a:schemeClr val="bg1"/>
                </a:solidFill>
              </a:rPr>
              <a:t>LSM</a:t>
            </a:r>
            <a:r>
              <a:rPr lang="zh-CN" altLang="en-US" sz="1200" dirty="0">
                <a:solidFill>
                  <a:schemeClr val="bg1"/>
                </a:solidFill>
              </a:rPr>
              <a:t>），主要就是</a:t>
            </a:r>
            <a:r>
              <a:rPr lang="en-US" altLang="zh-CN" sz="1200" dirty="0" err="1">
                <a:solidFill>
                  <a:schemeClr val="bg1"/>
                </a:solidFill>
              </a:rPr>
              <a:t>SELinux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872AAB-35D9-4D3C-997E-37B2BAD7DAB4}"/>
              </a:ext>
            </a:extLst>
          </p:cNvPr>
          <p:cNvSpPr/>
          <p:nvPr/>
        </p:nvSpPr>
        <p:spPr>
          <a:xfrm>
            <a:off x="3337085" y="5709772"/>
            <a:ext cx="23391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Verdana" panose="020B0604030504040204" pitchFamily="34" charset="0"/>
              </a:rPr>
              <a:t>声卡驱动以及其他声音相关代码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729C33F-B1D6-4987-9940-B252FA1A0732}"/>
              </a:ext>
            </a:extLst>
          </p:cNvPr>
          <p:cNvSpPr/>
          <p:nvPr/>
        </p:nvSpPr>
        <p:spPr>
          <a:xfrm>
            <a:off x="3337085" y="6196630"/>
            <a:ext cx="1507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Arimo"/>
              </a:rPr>
              <a:t>主要与</a:t>
            </a:r>
            <a:r>
              <a:rPr lang="en-US" altLang="zh-CN" sz="1200" dirty="0" err="1">
                <a:solidFill>
                  <a:schemeClr val="bg1"/>
                </a:solidFill>
                <a:latin typeface="Arimo"/>
              </a:rPr>
              <a:t>initramfs</a:t>
            </a:r>
            <a:r>
              <a:rPr lang="zh-CN" altLang="en-US" sz="1200" dirty="0">
                <a:solidFill>
                  <a:schemeClr val="bg1"/>
                </a:solidFill>
                <a:latin typeface="Arimo"/>
              </a:rPr>
              <a:t>相关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8B9C30D-3178-418F-9275-0FD8915DAC70}"/>
              </a:ext>
            </a:extLst>
          </p:cNvPr>
          <p:cNvSpPr/>
          <p:nvPr/>
        </p:nvSpPr>
        <p:spPr>
          <a:xfrm>
            <a:off x="3337085" y="6416710"/>
            <a:ext cx="3421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虚拟化相关，提供虚拟机技术（</a:t>
            </a:r>
            <a:r>
              <a:rPr lang="en-US" altLang="zh-CN" sz="1200" dirty="0">
                <a:solidFill>
                  <a:schemeClr val="bg1"/>
                </a:solidFill>
              </a:rPr>
              <a:t>KVM</a:t>
            </a:r>
            <a:r>
              <a:rPr lang="zh-CN" altLang="en-US" sz="1200" dirty="0">
                <a:solidFill>
                  <a:schemeClr val="bg1"/>
                </a:solidFill>
              </a:rPr>
              <a:t>等）的支持</a:t>
            </a:r>
          </a:p>
        </p:txBody>
      </p:sp>
    </p:spTree>
    <p:extLst>
      <p:ext uri="{BB962C8B-B14F-4D97-AF65-F5344CB8AC3E}">
        <p14:creationId xmlns:p14="http://schemas.microsoft.com/office/powerpoint/2010/main" val="41661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95561F3-2D3A-4038-8F11-6CB78CC5C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9"/>
          <a:stretch/>
        </p:blipFill>
        <p:spPr>
          <a:xfrm>
            <a:off x="0" y="904973"/>
            <a:ext cx="12192000" cy="5953027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C256BD69-B355-4CCF-9A41-021D840D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573" y="0"/>
            <a:ext cx="5352854" cy="1325563"/>
          </a:xfrm>
        </p:spPr>
        <p:txBody>
          <a:bodyPr/>
          <a:lstStyle/>
          <a:p>
            <a:r>
              <a:rPr lang="en-US" altLang="zh-CN" dirty="0"/>
              <a:t>Linux Kernel</a:t>
            </a:r>
            <a:r>
              <a:rPr lang="zh-CN" altLang="en-US" dirty="0"/>
              <a:t>攻击面</a:t>
            </a:r>
          </a:p>
        </p:txBody>
      </p:sp>
    </p:spTree>
    <p:extLst>
      <p:ext uri="{BB962C8B-B14F-4D97-AF65-F5344CB8AC3E}">
        <p14:creationId xmlns:p14="http://schemas.microsoft.com/office/powerpoint/2010/main" val="239899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54BCFE39-03A3-4E58-9700-3F0538C74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9"/>
          <a:stretch/>
        </p:blipFill>
        <p:spPr>
          <a:xfrm>
            <a:off x="1912257" y="1483205"/>
            <a:ext cx="8367485" cy="5021290"/>
          </a:xfrm>
          <a:prstGeom prst="rect">
            <a:avLst/>
          </a:prstGeom>
        </p:spPr>
      </p:pic>
      <p:sp>
        <p:nvSpPr>
          <p:cNvPr id="27" name="标题 1">
            <a:extLst>
              <a:ext uri="{FF2B5EF4-FFF2-40B4-BE49-F238E27FC236}">
                <a16:creationId xmlns:a16="http://schemas.microsoft.com/office/drawing/2014/main" id="{DDD6D930-389A-48F3-A6FB-CBAF9F35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573" y="0"/>
            <a:ext cx="5352854" cy="1325563"/>
          </a:xfrm>
        </p:spPr>
        <p:txBody>
          <a:bodyPr/>
          <a:lstStyle/>
          <a:p>
            <a:r>
              <a:rPr lang="en-US" altLang="zh-CN" dirty="0"/>
              <a:t>Linux Kernel</a:t>
            </a:r>
            <a:r>
              <a:rPr lang="zh-CN" altLang="en-US" dirty="0"/>
              <a:t>漏洞类型</a:t>
            </a:r>
          </a:p>
        </p:txBody>
      </p:sp>
    </p:spTree>
    <p:extLst>
      <p:ext uri="{BB962C8B-B14F-4D97-AF65-F5344CB8AC3E}">
        <p14:creationId xmlns:p14="http://schemas.microsoft.com/office/powerpoint/2010/main" val="365851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481DC73F-D52C-4556-8A38-F0692902D533}"/>
              </a:ext>
            </a:extLst>
          </p:cNvPr>
          <p:cNvGrpSpPr/>
          <p:nvPr/>
        </p:nvGrpSpPr>
        <p:grpSpPr>
          <a:xfrm>
            <a:off x="240279" y="2071241"/>
            <a:ext cx="35996" cy="2364223"/>
            <a:chOff x="1331651" y="1597980"/>
            <a:chExt cx="36000" cy="2364481"/>
          </a:xfrm>
          <a:solidFill>
            <a:schemeClr val="accent1"/>
          </a:solidFill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A844D03C-789F-437D-9F31-08D30E2775F4}"/>
                </a:ext>
              </a:extLst>
            </p:cNvPr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3CA98A8-B03B-4FE8-92EA-C4FD219A5B96}"/>
                </a:ext>
              </a:extLst>
            </p:cNvPr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898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5D83BFD-3C94-44C5-A23D-B3400534474D}"/>
              </a:ext>
            </a:extLst>
          </p:cNvPr>
          <p:cNvGrpSpPr/>
          <p:nvPr/>
        </p:nvGrpSpPr>
        <p:grpSpPr>
          <a:xfrm flipV="1">
            <a:off x="2650669" y="3427807"/>
            <a:ext cx="35996" cy="2390065"/>
            <a:chOff x="1331651" y="1572132"/>
            <a:chExt cx="36000" cy="2390327"/>
          </a:xfrm>
          <a:solidFill>
            <a:schemeClr val="accent2"/>
          </a:solidFill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7F0C77EB-9D7F-4265-89CC-7715D29D409A}"/>
                </a:ext>
              </a:extLst>
            </p:cNvPr>
            <p:cNvCxnSpPr/>
            <p:nvPr/>
          </p:nvCxnSpPr>
          <p:spPr>
            <a:xfrm>
              <a:off x="1331651" y="1576008"/>
              <a:ext cx="0" cy="2386451"/>
            </a:xfrm>
            <a:prstGeom prst="lin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A643858-C9C2-4D16-9CA9-8A89C964E66A}"/>
                </a:ext>
              </a:extLst>
            </p:cNvPr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89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17940E1-AFF1-4663-B5F3-AEF166569D62}"/>
              </a:ext>
            </a:extLst>
          </p:cNvPr>
          <p:cNvGrpSpPr/>
          <p:nvPr/>
        </p:nvGrpSpPr>
        <p:grpSpPr>
          <a:xfrm>
            <a:off x="5061061" y="2071241"/>
            <a:ext cx="35996" cy="2364223"/>
            <a:chOff x="1331651" y="1597980"/>
            <a:chExt cx="36000" cy="2364481"/>
          </a:xfrm>
          <a:solidFill>
            <a:schemeClr val="accent3"/>
          </a:solidFill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EDF0F46-199A-4FCF-A264-498B2309E993}"/>
                </a:ext>
              </a:extLst>
            </p:cNvPr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AF09CCA-99FE-4788-A810-CE67801897E2}"/>
                </a:ext>
              </a:extLst>
            </p:cNvPr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89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9127841-B781-4BDF-B445-FB6FA9AD7E50}"/>
              </a:ext>
            </a:extLst>
          </p:cNvPr>
          <p:cNvGrpSpPr/>
          <p:nvPr/>
        </p:nvGrpSpPr>
        <p:grpSpPr>
          <a:xfrm flipV="1">
            <a:off x="7471450" y="3427806"/>
            <a:ext cx="35996" cy="2390066"/>
            <a:chOff x="1331651" y="1572132"/>
            <a:chExt cx="36000" cy="2390328"/>
          </a:xfrm>
          <a:solidFill>
            <a:schemeClr val="accent4"/>
          </a:solidFill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AE55294-DF51-4643-9978-0D8A40D54CAE}"/>
                </a:ext>
              </a:extLst>
            </p:cNvPr>
            <p:cNvCxnSpPr/>
            <p:nvPr/>
          </p:nvCxnSpPr>
          <p:spPr>
            <a:xfrm>
              <a:off x="1331651" y="1576008"/>
              <a:ext cx="0" cy="2386452"/>
            </a:xfrm>
            <a:prstGeom prst="line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0A1A545-1B5A-4D12-A7D1-33AC1C7E4377}"/>
                </a:ext>
              </a:extLst>
            </p:cNvPr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89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A221D8B-8D74-4F74-B71C-59CA86254511}"/>
              </a:ext>
            </a:extLst>
          </p:cNvPr>
          <p:cNvGrpSpPr/>
          <p:nvPr/>
        </p:nvGrpSpPr>
        <p:grpSpPr>
          <a:xfrm>
            <a:off x="240279" y="3427806"/>
            <a:ext cx="2099691" cy="1017183"/>
            <a:chOff x="1331651" y="2945166"/>
            <a:chExt cx="2099921" cy="1017295"/>
          </a:xfrm>
          <a:solidFill>
            <a:srgbClr val="298EC0"/>
          </a:soli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C5E0839-D3CB-4964-BFBB-21E8B742A3CC}"/>
                </a:ext>
              </a:extLst>
            </p:cNvPr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13" tIns="45705" rIns="91413" bIns="457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517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DBBBB55-3AFA-41A3-BDB3-BF79270FDF75}"/>
                </a:ext>
              </a:extLst>
            </p:cNvPr>
            <p:cNvSpPr txBox="1"/>
            <p:nvPr/>
          </p:nvSpPr>
          <p:spPr>
            <a:xfrm>
              <a:off x="1419946" y="3256155"/>
              <a:ext cx="1923330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13" tIns="45705" rIns="91413" bIns="457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2000" dirty="0">
                  <a:latin typeface="+mn-lt"/>
                  <a:cs typeface="+mn-ea"/>
                  <a:sym typeface="Arial" panose="020B0604020202020204" pitchFamily="34" charset="0"/>
                </a:rPr>
                <a:t>KPTI</a:t>
              </a:r>
              <a:endParaRPr lang="zh-CN" altLang="en-US" sz="2000" dirty="0">
                <a:latin typeface="+mn-lt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63BD25A-9A74-4DC8-8956-C7906ADB6F76}"/>
              </a:ext>
            </a:extLst>
          </p:cNvPr>
          <p:cNvGrpSpPr/>
          <p:nvPr/>
        </p:nvGrpSpPr>
        <p:grpSpPr>
          <a:xfrm>
            <a:off x="2650670" y="3427806"/>
            <a:ext cx="2099691" cy="1017183"/>
            <a:chOff x="3742306" y="2945166"/>
            <a:chExt cx="2099921" cy="1017295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05F4E8F-DCC9-48D2-A2DC-905370991671}"/>
                </a:ext>
              </a:extLst>
            </p:cNvPr>
            <p:cNvSpPr/>
            <p:nvPr/>
          </p:nvSpPr>
          <p:spPr>
            <a:xfrm flipV="1">
              <a:off x="3742306" y="2945166"/>
              <a:ext cx="2099921" cy="10172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517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6BD1D2A-1D32-4236-B385-FF2B6C851F3C}"/>
                </a:ext>
              </a:extLst>
            </p:cNvPr>
            <p:cNvSpPr txBox="1"/>
            <p:nvPr/>
          </p:nvSpPr>
          <p:spPr>
            <a:xfrm>
              <a:off x="3830040" y="3234848"/>
              <a:ext cx="1923330" cy="437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  <a:cs typeface="+mn-ea"/>
                  <a:sym typeface="Arial" panose="020B0604020202020204" pitchFamily="34" charset="0"/>
                </a:rPr>
                <a:t>KASLR</a:t>
              </a:r>
              <a:endParaRPr lang="zh-CN" altLang="en-US" sz="20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E84C9D2-4314-417F-B452-FB817D267575}"/>
              </a:ext>
            </a:extLst>
          </p:cNvPr>
          <p:cNvGrpSpPr/>
          <p:nvPr/>
        </p:nvGrpSpPr>
        <p:grpSpPr>
          <a:xfrm>
            <a:off x="5061060" y="3427806"/>
            <a:ext cx="2099691" cy="1017183"/>
            <a:chOff x="6152961" y="2945166"/>
            <a:chExt cx="2099921" cy="1017295"/>
          </a:xfrm>
          <a:solidFill>
            <a:srgbClr val="298EC0"/>
          </a:solidFill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5296D9A-EBEC-4B2E-8B37-43FD30229D8B}"/>
                </a:ext>
              </a:extLst>
            </p:cNvPr>
            <p:cNvSpPr/>
            <p:nvPr/>
          </p:nvSpPr>
          <p:spPr>
            <a:xfrm>
              <a:off x="6152961" y="2945166"/>
              <a:ext cx="2099921" cy="1017295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13" tIns="45705" rIns="91413" bIns="457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517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E485DBF-50EE-4D64-A8A9-5E11253E83CE}"/>
                </a:ext>
              </a:extLst>
            </p:cNvPr>
            <p:cNvSpPr txBox="1"/>
            <p:nvPr/>
          </p:nvSpPr>
          <p:spPr>
            <a:xfrm>
              <a:off x="6237981" y="3252525"/>
              <a:ext cx="1923330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13" tIns="45705" rIns="91413" bIns="457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  <a:spcBef>
                  <a:spcPts val="1000"/>
                </a:spcBef>
              </a:pPr>
              <a:r>
                <a:rPr lang="en-US" altLang="zh-CN" sz="2000" kern="1200" dirty="0">
                  <a:solidFill>
                    <a:schemeClr val="bg1"/>
                  </a:solidFill>
                  <a:latin typeface="+mn-ea"/>
                  <a:ea typeface="+mn-ea"/>
                  <a:cs typeface="+mn-ea"/>
                  <a:sym typeface="Arial" panose="020B0604020202020204" pitchFamily="34" charset="0"/>
                </a:rPr>
                <a:t>SMEP</a:t>
              </a:r>
              <a:endParaRPr lang="zh-CN" altLang="en-US" sz="2000" kern="1200" dirty="0">
                <a:solidFill>
                  <a:schemeClr val="bg1"/>
                </a:solidFill>
                <a:latin typeface="+mn-ea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DA02C48-AF62-4B93-8AFB-066BCBA431C7}"/>
              </a:ext>
            </a:extLst>
          </p:cNvPr>
          <p:cNvGrpSpPr/>
          <p:nvPr/>
        </p:nvGrpSpPr>
        <p:grpSpPr>
          <a:xfrm>
            <a:off x="7471449" y="3427806"/>
            <a:ext cx="2099691" cy="1017183"/>
            <a:chOff x="8563615" y="2945166"/>
            <a:chExt cx="2099921" cy="1017295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ED27F34-BB7B-4F44-8891-B9B1108D66E7}"/>
                </a:ext>
              </a:extLst>
            </p:cNvPr>
            <p:cNvSpPr/>
            <p:nvPr/>
          </p:nvSpPr>
          <p:spPr>
            <a:xfrm flipV="1">
              <a:off x="8563615" y="2945166"/>
              <a:ext cx="2099921" cy="10172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517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ED107BF-76DD-4F56-8C0B-7E6599F54BF1}"/>
                </a:ext>
              </a:extLst>
            </p:cNvPr>
            <p:cNvSpPr txBox="1"/>
            <p:nvPr/>
          </p:nvSpPr>
          <p:spPr>
            <a:xfrm>
              <a:off x="8657328" y="3231217"/>
              <a:ext cx="1923330" cy="437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  <a:cs typeface="+mn-ea"/>
                  <a:sym typeface="Arial" panose="020B0604020202020204" pitchFamily="34" charset="0"/>
                </a:rPr>
                <a:t>SMAP</a:t>
              </a:r>
              <a:endParaRPr lang="zh-CN" altLang="en-US" sz="20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E8BB5969-BD02-408C-9745-64BDD5A58F20}"/>
              </a:ext>
            </a:extLst>
          </p:cNvPr>
          <p:cNvSpPr txBox="1">
            <a:spLocks/>
          </p:cNvSpPr>
          <p:nvPr/>
        </p:nvSpPr>
        <p:spPr>
          <a:xfrm>
            <a:off x="490132" y="2068636"/>
            <a:ext cx="1793881" cy="1048211"/>
          </a:xfrm>
          <a:prstGeom prst="rect">
            <a:avLst/>
          </a:prstGeom>
        </p:spPr>
        <p:txBody>
          <a:bodyPr vert="horz" lIns="0" tIns="98475" rIns="0" bIns="98475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1400" b="0" dirty="0">
                <a:latin typeface="+mn-lt"/>
                <a:ea typeface="微软雅黑" panose="020B0503020204020204" pitchFamily="34" charset="-122"/>
              </a:rPr>
              <a:t>Kernel </a:t>
            </a:r>
            <a:r>
              <a:rPr lang="en-US" altLang="zh-CN" sz="1400" b="0" dirty="0" err="1">
                <a:latin typeface="+mn-lt"/>
                <a:ea typeface="微软雅黑" panose="020B0503020204020204" pitchFamily="34" charset="-122"/>
              </a:rPr>
              <a:t>PageTable</a:t>
            </a:r>
            <a:r>
              <a:rPr lang="en-US" altLang="zh-CN" sz="1400" b="0" dirty="0">
                <a:latin typeface="+mn-lt"/>
                <a:ea typeface="微软雅黑" panose="020B0503020204020204" pitchFamily="34" charset="-122"/>
              </a:rPr>
              <a:t> Isolation</a:t>
            </a:r>
            <a:r>
              <a:rPr lang="zh-CN" altLang="en-US" sz="1400" b="0" dirty="0">
                <a:latin typeface="+mn-lt"/>
                <a:ea typeface="微软雅黑" panose="020B0503020204020204" pitchFamily="34" charset="-122"/>
              </a:rPr>
              <a:t>，内核页表隔离</a:t>
            </a:r>
            <a:endParaRPr lang="zh-CN" altLang="en-US" sz="1400" b="0" dirty="0">
              <a:solidFill>
                <a:schemeClr val="bg1">
                  <a:lumMod val="65000"/>
                </a:schemeClr>
              </a:solidFill>
              <a:latin typeface="+mn-lt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FC8BEB4F-91CB-454D-8BD1-C0EACAC76FF9}"/>
              </a:ext>
            </a:extLst>
          </p:cNvPr>
          <p:cNvSpPr txBox="1">
            <a:spLocks/>
          </p:cNvSpPr>
          <p:nvPr/>
        </p:nvSpPr>
        <p:spPr>
          <a:xfrm>
            <a:off x="2838093" y="4803723"/>
            <a:ext cx="1912258" cy="981992"/>
          </a:xfrm>
          <a:prstGeom prst="rect">
            <a:avLst/>
          </a:prstGeom>
        </p:spPr>
        <p:txBody>
          <a:bodyPr vert="horz" lIns="0" tIns="98475" rIns="0" bIns="98475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1400" b="0" dirty="0">
                <a:latin typeface="+mn-lt"/>
              </a:rPr>
              <a:t>Kernel Address space layout randomization</a:t>
            </a:r>
            <a:r>
              <a:rPr lang="zh-CN" altLang="en-US" sz="1400" b="0" dirty="0">
                <a:latin typeface="+mn-lt"/>
              </a:rPr>
              <a:t>，内核地址空间布局随机化</a:t>
            </a:r>
            <a:endParaRPr lang="zh-CN" altLang="en-US" sz="1400" b="0" dirty="0">
              <a:solidFill>
                <a:schemeClr val="bg1">
                  <a:lumMod val="65000"/>
                </a:schemeClr>
              </a:solidFill>
              <a:latin typeface="+mn-lt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1CC2D7A0-6BA9-4FD5-8C56-1DF0568800FE}"/>
              </a:ext>
            </a:extLst>
          </p:cNvPr>
          <p:cNvSpPr txBox="1">
            <a:spLocks/>
          </p:cNvSpPr>
          <p:nvPr/>
        </p:nvSpPr>
        <p:spPr>
          <a:xfrm>
            <a:off x="5302628" y="2068636"/>
            <a:ext cx="1756316" cy="992181"/>
          </a:xfrm>
          <a:prstGeom prst="rect">
            <a:avLst/>
          </a:prstGeom>
        </p:spPr>
        <p:txBody>
          <a:bodyPr vert="horz" lIns="0" tIns="98475" rIns="0" bIns="98475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1400" b="0" dirty="0">
                <a:latin typeface="+mn-lt"/>
              </a:rPr>
              <a:t>Supervisor Mode Execution Prevention</a:t>
            </a:r>
            <a:r>
              <a:rPr lang="zh-CN" altLang="en-US" sz="1400" b="0" dirty="0">
                <a:latin typeface="+mn-lt"/>
              </a:rPr>
              <a:t>，管理模式执行保护</a:t>
            </a:r>
            <a:endParaRPr lang="zh-CN" altLang="en-US" sz="1400" b="0" dirty="0">
              <a:solidFill>
                <a:schemeClr val="bg1">
                  <a:lumMod val="65000"/>
                </a:schemeClr>
              </a:solidFill>
              <a:latin typeface="+mn-lt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2E0EE261-6B74-48D1-8080-2EF41C609630}"/>
              </a:ext>
            </a:extLst>
          </p:cNvPr>
          <p:cNvSpPr txBox="1">
            <a:spLocks/>
          </p:cNvSpPr>
          <p:nvPr/>
        </p:nvSpPr>
        <p:spPr>
          <a:xfrm>
            <a:off x="10054275" y="2068636"/>
            <a:ext cx="1671612" cy="901875"/>
          </a:xfrm>
          <a:prstGeom prst="rect">
            <a:avLst/>
          </a:prstGeom>
        </p:spPr>
        <p:txBody>
          <a:bodyPr vert="horz" lIns="0" tIns="98475" rIns="0" bIns="98475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1400" b="0" dirty="0">
                <a:latin typeface="+mn-lt"/>
              </a:rPr>
              <a:t>Stack Protector</a:t>
            </a:r>
            <a:r>
              <a:rPr lang="zh-CN" altLang="en-US" sz="1400" b="0" dirty="0">
                <a:latin typeface="+mn-lt"/>
              </a:rPr>
              <a:t>又名</a:t>
            </a:r>
            <a:r>
              <a:rPr lang="en-US" altLang="zh-CN" sz="1400" b="0" dirty="0">
                <a:latin typeface="+mn-lt"/>
              </a:rPr>
              <a:t>canary</a:t>
            </a:r>
            <a:r>
              <a:rPr lang="zh-CN" altLang="en-US" sz="1400" b="0" dirty="0">
                <a:latin typeface="+mn-lt"/>
              </a:rPr>
              <a:t>，</a:t>
            </a:r>
            <a:r>
              <a:rPr lang="en-US" altLang="zh-CN" sz="1400" b="0" dirty="0">
                <a:latin typeface="+mn-lt"/>
              </a:rPr>
              <a:t>stack cookie</a:t>
            </a:r>
            <a:endParaRPr lang="zh-CN" altLang="en-US" sz="1400" b="0" dirty="0">
              <a:solidFill>
                <a:schemeClr val="bg1">
                  <a:lumMod val="65000"/>
                </a:schemeClr>
              </a:solidFill>
              <a:latin typeface="+mn-lt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Text Placeholder 7">
            <a:extLst>
              <a:ext uri="{FF2B5EF4-FFF2-40B4-BE49-F238E27FC236}">
                <a16:creationId xmlns:a16="http://schemas.microsoft.com/office/drawing/2014/main" id="{1E416625-2D95-43FA-8139-EE932F0BFC5A}"/>
              </a:ext>
            </a:extLst>
          </p:cNvPr>
          <p:cNvSpPr txBox="1">
            <a:spLocks/>
          </p:cNvSpPr>
          <p:nvPr/>
        </p:nvSpPr>
        <p:spPr>
          <a:xfrm>
            <a:off x="7679850" y="4803723"/>
            <a:ext cx="1808421" cy="842933"/>
          </a:xfrm>
          <a:prstGeom prst="rect">
            <a:avLst/>
          </a:prstGeom>
        </p:spPr>
        <p:txBody>
          <a:bodyPr vert="horz" lIns="0" tIns="98475" rIns="0" bIns="98475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1400" b="0" dirty="0">
                <a:latin typeface="+mn-lt"/>
              </a:rPr>
              <a:t>Supervisor Mode Access Prevention</a:t>
            </a:r>
            <a:r>
              <a:rPr lang="zh-CN" altLang="en-US" sz="1400" b="0" dirty="0">
                <a:latin typeface="+mn-lt"/>
              </a:rPr>
              <a:t>，管理模式访问保护</a:t>
            </a:r>
            <a:endParaRPr lang="zh-CN" altLang="en-US" sz="1400" b="0" dirty="0">
              <a:solidFill>
                <a:schemeClr val="bg1">
                  <a:lumMod val="65000"/>
                </a:schemeClr>
              </a:solidFill>
              <a:latin typeface="+mn-lt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B4CD7A2B-95CF-4833-9773-5BFCFBECA152}"/>
              </a:ext>
            </a:extLst>
          </p:cNvPr>
          <p:cNvGrpSpPr/>
          <p:nvPr/>
        </p:nvGrpSpPr>
        <p:grpSpPr>
          <a:xfrm>
            <a:off x="9881839" y="3427805"/>
            <a:ext cx="2099691" cy="1017183"/>
            <a:chOff x="8563615" y="2945166"/>
            <a:chExt cx="2099921" cy="1017295"/>
          </a:xfrm>
          <a:solidFill>
            <a:schemeClr val="tx1"/>
          </a:solidFill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4D93FAE0-F6F9-4F51-997D-580ACBC599C3}"/>
                </a:ext>
              </a:extLst>
            </p:cNvPr>
            <p:cNvSpPr/>
            <p:nvPr/>
          </p:nvSpPr>
          <p:spPr>
            <a:xfrm flipV="1">
              <a:off x="8563615" y="2945166"/>
              <a:ext cx="2099921" cy="1017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517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7B591D5-E401-44E2-BFCE-CDE94388D5AA}"/>
                </a:ext>
              </a:extLst>
            </p:cNvPr>
            <p:cNvSpPr txBox="1"/>
            <p:nvPr/>
          </p:nvSpPr>
          <p:spPr>
            <a:xfrm>
              <a:off x="8651910" y="3252526"/>
              <a:ext cx="1923330" cy="4379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+mn-ea"/>
                  <a:cs typeface="+mn-ea"/>
                  <a:sym typeface="Arial" panose="020B0604020202020204" pitchFamily="34" charset="0"/>
                </a:rPr>
                <a:t>Stack Protector</a:t>
              </a:r>
              <a:endParaRPr lang="zh-CN" altLang="en-US" sz="20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FB72496-BB34-4CF5-9209-144DBE8484AC}"/>
              </a:ext>
            </a:extLst>
          </p:cNvPr>
          <p:cNvGrpSpPr/>
          <p:nvPr/>
        </p:nvGrpSpPr>
        <p:grpSpPr>
          <a:xfrm>
            <a:off x="9871988" y="2071541"/>
            <a:ext cx="35996" cy="2364223"/>
            <a:chOff x="1331651" y="1597980"/>
            <a:chExt cx="36000" cy="2364481"/>
          </a:xfrm>
          <a:solidFill>
            <a:schemeClr val="tx1"/>
          </a:solidFill>
        </p:grpSpPr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4531BCEB-A17E-4C1A-B23A-533DE4E61A05}"/>
                </a:ext>
              </a:extLst>
            </p:cNvPr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8086D57-9F18-4C9A-ABD5-F59305C0E8D6}"/>
                </a:ext>
              </a:extLst>
            </p:cNvPr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89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43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3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1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1756999-2D0E-4A4B-98BB-42B38E3612B0}"/>
              </a:ext>
            </a:extLst>
          </p:cNvPr>
          <p:cNvGrpSpPr/>
          <p:nvPr/>
        </p:nvGrpSpPr>
        <p:grpSpPr>
          <a:xfrm rot="5400000" flipH="1">
            <a:off x="6970251" y="199291"/>
            <a:ext cx="45719" cy="2133613"/>
            <a:chOff x="1331617" y="1597980"/>
            <a:chExt cx="23548" cy="2364481"/>
          </a:xfrm>
          <a:solidFill>
            <a:schemeClr val="accent1"/>
          </a:solidFill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23BE080D-F9B5-4E14-B0D6-8E0B02CCFC59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11766ED-960C-4861-B304-E430BAB3F1A5}"/>
                </a:ext>
              </a:extLst>
            </p:cNvPr>
            <p:cNvSpPr/>
            <p:nvPr/>
          </p:nvSpPr>
          <p:spPr>
            <a:xfrm>
              <a:off x="1331617" y="1597985"/>
              <a:ext cx="23548" cy="18926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89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5B02F20-AC95-42D8-8E09-FAA3D6440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3803" y="3190151"/>
            <a:ext cx="3077242" cy="4776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Linux Kernel</a:t>
            </a:r>
            <a:r>
              <a:rPr lang="zh-CN" altLang="en-US" sz="2400" dirty="0"/>
              <a:t>漏洞分析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3EEB033-E8D3-4EC4-AE00-A65AF6946A23}"/>
              </a:ext>
            </a:extLst>
          </p:cNvPr>
          <p:cNvSpPr txBox="1">
            <a:spLocks/>
          </p:cNvSpPr>
          <p:nvPr/>
        </p:nvSpPr>
        <p:spPr>
          <a:xfrm>
            <a:off x="6513902" y="879032"/>
            <a:ext cx="2326514" cy="342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/>
              <a:t>环境搭建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1936FCE-197F-4972-8469-B8C1888705F6}"/>
              </a:ext>
            </a:extLst>
          </p:cNvPr>
          <p:cNvSpPr txBox="1">
            <a:spLocks/>
          </p:cNvSpPr>
          <p:nvPr/>
        </p:nvSpPr>
        <p:spPr>
          <a:xfrm>
            <a:off x="6476193" y="1925941"/>
            <a:ext cx="2364223" cy="334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/>
              <a:t>漏洞原理分析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E4929CC7-1D7B-4A7C-84B4-4D5F7DF058A2}"/>
              </a:ext>
            </a:extLst>
          </p:cNvPr>
          <p:cNvSpPr txBox="1">
            <a:spLocks/>
          </p:cNvSpPr>
          <p:nvPr/>
        </p:nvSpPr>
        <p:spPr>
          <a:xfrm>
            <a:off x="6487936" y="3026262"/>
            <a:ext cx="2250832" cy="334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/>
              <a:t>编写</a:t>
            </a:r>
            <a:r>
              <a:rPr lang="en-US" altLang="zh-CN" sz="1800" dirty="0"/>
              <a:t>POC</a:t>
            </a:r>
            <a:endParaRPr lang="zh-CN" altLang="en-US" sz="1800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B579B8F-E887-4BEE-B4DB-E4DAB5C24512}"/>
              </a:ext>
            </a:extLst>
          </p:cNvPr>
          <p:cNvSpPr txBox="1">
            <a:spLocks/>
          </p:cNvSpPr>
          <p:nvPr/>
        </p:nvSpPr>
        <p:spPr>
          <a:xfrm>
            <a:off x="6487936" y="4034800"/>
            <a:ext cx="2326514" cy="334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/>
              <a:t>编写</a:t>
            </a:r>
            <a:r>
              <a:rPr lang="en-US" altLang="zh-CN" sz="1800" dirty="0"/>
              <a:t>EXP</a:t>
            </a:r>
            <a:endParaRPr lang="zh-CN" altLang="en-US" sz="1800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FD5A0EB-8A63-41B8-96C3-F14867AD2964}"/>
              </a:ext>
            </a:extLst>
          </p:cNvPr>
          <p:cNvSpPr txBox="1">
            <a:spLocks/>
          </p:cNvSpPr>
          <p:nvPr/>
        </p:nvSpPr>
        <p:spPr>
          <a:xfrm>
            <a:off x="6476193" y="5113979"/>
            <a:ext cx="1300646" cy="334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/>
              <a:t>绕过</a:t>
            </a:r>
            <a:r>
              <a:rPr lang="en-US" altLang="zh-CN" sz="1800" dirty="0"/>
              <a:t>SMEP</a:t>
            </a:r>
            <a:endParaRPr lang="zh-CN" altLang="en-US" sz="1800" dirty="0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D9415C2D-A3F8-4734-AE65-156225D531EC}"/>
              </a:ext>
            </a:extLst>
          </p:cNvPr>
          <p:cNvSpPr/>
          <p:nvPr/>
        </p:nvSpPr>
        <p:spPr>
          <a:xfrm>
            <a:off x="5731498" y="1291698"/>
            <a:ext cx="194806" cy="423381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C53CADF-7666-406D-BC95-57666CE40009}"/>
              </a:ext>
            </a:extLst>
          </p:cNvPr>
          <p:cNvGrpSpPr/>
          <p:nvPr/>
        </p:nvGrpSpPr>
        <p:grpSpPr>
          <a:xfrm rot="5400000" flipH="1">
            <a:off x="6970248" y="1228276"/>
            <a:ext cx="45719" cy="2133610"/>
            <a:chOff x="1331615" y="1597980"/>
            <a:chExt cx="23548" cy="2364481"/>
          </a:xfrm>
          <a:solidFill>
            <a:schemeClr val="accent1"/>
          </a:solidFill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7D398BA-2687-42F4-A9AF-0254124329FC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C19502F-2F1A-4D6C-A731-61192B21B5BB}"/>
                </a:ext>
              </a:extLst>
            </p:cNvPr>
            <p:cNvSpPr/>
            <p:nvPr/>
          </p:nvSpPr>
          <p:spPr>
            <a:xfrm>
              <a:off x="1331615" y="1597984"/>
              <a:ext cx="23548" cy="18926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89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EFCBDEF-E2A6-465A-A9EC-6C65B45D1EAA}"/>
              </a:ext>
            </a:extLst>
          </p:cNvPr>
          <p:cNvGrpSpPr/>
          <p:nvPr/>
        </p:nvGrpSpPr>
        <p:grpSpPr>
          <a:xfrm rot="5400000" flipH="1">
            <a:off x="6970244" y="2314140"/>
            <a:ext cx="45719" cy="2133609"/>
            <a:chOff x="1331615" y="1597980"/>
            <a:chExt cx="23548" cy="2364481"/>
          </a:xfrm>
          <a:solidFill>
            <a:schemeClr val="accent1"/>
          </a:solidFill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FCFDDC0-8FFA-4EAD-960E-FFC6052FF590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9AE5355-B11A-4612-872E-C1BB482B3E47}"/>
                </a:ext>
              </a:extLst>
            </p:cNvPr>
            <p:cNvSpPr/>
            <p:nvPr/>
          </p:nvSpPr>
          <p:spPr>
            <a:xfrm>
              <a:off x="1331615" y="1597984"/>
              <a:ext cx="23548" cy="18926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89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EBE2FFB-F5C1-4F4D-BD21-2CFC7E6CCD9A}"/>
              </a:ext>
            </a:extLst>
          </p:cNvPr>
          <p:cNvGrpSpPr/>
          <p:nvPr/>
        </p:nvGrpSpPr>
        <p:grpSpPr>
          <a:xfrm rot="5400000" flipH="1">
            <a:off x="6970240" y="3349478"/>
            <a:ext cx="45719" cy="2133610"/>
            <a:chOff x="1331615" y="1597980"/>
            <a:chExt cx="23548" cy="2364481"/>
          </a:xfrm>
          <a:solidFill>
            <a:schemeClr val="accent1"/>
          </a:solidFill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5AED0C6-F22E-4CDB-97A4-6412DE16A77D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826A4EB-7061-413F-88A1-625D815AC4FF}"/>
                </a:ext>
              </a:extLst>
            </p:cNvPr>
            <p:cNvSpPr/>
            <p:nvPr/>
          </p:nvSpPr>
          <p:spPr>
            <a:xfrm>
              <a:off x="1331615" y="1597984"/>
              <a:ext cx="23548" cy="18926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89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475BB7C-925C-4136-B577-BA251FFB1A8F}"/>
              </a:ext>
            </a:extLst>
          </p:cNvPr>
          <p:cNvGrpSpPr/>
          <p:nvPr/>
        </p:nvGrpSpPr>
        <p:grpSpPr>
          <a:xfrm rot="5400000" flipH="1">
            <a:off x="6970238" y="4421519"/>
            <a:ext cx="45719" cy="2133606"/>
            <a:chOff x="1331615" y="1597980"/>
            <a:chExt cx="23549" cy="2364481"/>
          </a:xfrm>
          <a:solidFill>
            <a:schemeClr val="accent1"/>
          </a:solidFill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01B865B-3B71-46BB-98D6-EBA65E30D8F9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12CB5E7-C381-4B84-92D2-47A1DA60AC2E}"/>
                </a:ext>
              </a:extLst>
            </p:cNvPr>
            <p:cNvSpPr/>
            <p:nvPr/>
          </p:nvSpPr>
          <p:spPr>
            <a:xfrm>
              <a:off x="1331615" y="1597984"/>
              <a:ext cx="23549" cy="18926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89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84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Office PowerPoint</Application>
  <PresentationFormat>宽屏</PresentationFormat>
  <Paragraphs>68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Arimo</vt:lpstr>
      <vt:lpstr>等线</vt:lpstr>
      <vt:lpstr>等线 Light</vt:lpstr>
      <vt:lpstr>Arial</vt:lpstr>
      <vt:lpstr>Verdana</vt:lpstr>
      <vt:lpstr>Office 主题​​</vt:lpstr>
      <vt:lpstr>PowerPoint 演示文稿</vt:lpstr>
      <vt:lpstr>PowerPoint 演示文稿</vt:lpstr>
      <vt:lpstr>Linux Kernel架构</vt:lpstr>
      <vt:lpstr>PowerPoint 演示文稿</vt:lpstr>
      <vt:lpstr>Linux Kernel目录结构</vt:lpstr>
      <vt:lpstr>Linux Kernel攻击面</vt:lpstr>
      <vt:lpstr>Linux Kernel漏洞类型</vt:lpstr>
      <vt:lpstr>PowerPoint 演示文稿</vt:lpstr>
      <vt:lpstr>PowerPoint 演示文稿</vt:lpstr>
      <vt:lpstr>环境搭建</vt:lpstr>
      <vt:lpstr>环境搭建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敏</dc:creator>
  <cp:lastModifiedBy>李 敏</cp:lastModifiedBy>
  <cp:revision>1</cp:revision>
  <dcterms:created xsi:type="dcterms:W3CDTF">2020-01-13T01:10:29Z</dcterms:created>
  <dcterms:modified xsi:type="dcterms:W3CDTF">2020-01-13T01:11:04Z</dcterms:modified>
</cp:coreProperties>
</file>