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5" r:id="rId4"/>
    <p:sldId id="270" r:id="rId5"/>
    <p:sldId id="267" r:id="rId6"/>
    <p:sldId id="269" r:id="rId7"/>
    <p:sldId id="268" r:id="rId8"/>
    <p:sldId id="271" r:id="rId10"/>
    <p:sldId id="272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566" y="43"/>
      </p:cViewPr>
      <p:guideLst>
        <p:guide orient="horz" pos="2160"/>
        <p:guide pos="2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CEF5A-AC92-4BA2-934F-85F9096FB1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BD81D-788E-4E10-9246-F8C134FFB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BD81D-788E-4E10-9246-F8C134FFB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zhouxue@uestc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43608" y="1628934"/>
            <a:ext cx="715935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>
                <a:solidFill>
                  <a:srgbClr val="C00000"/>
                </a:solidFill>
              </a:rPr>
              <a:t>《</a:t>
            </a:r>
            <a:r>
              <a:rPr lang="zh-CN" altLang="en-US" sz="4800" dirty="0">
                <a:solidFill>
                  <a:srgbClr val="C00000"/>
                </a:solidFill>
              </a:rPr>
              <a:t>模式识别</a:t>
            </a:r>
            <a:r>
              <a:rPr lang="en-US" altLang="zh-CN" sz="4800" dirty="0">
                <a:solidFill>
                  <a:srgbClr val="C00000"/>
                </a:solidFill>
              </a:rPr>
              <a:t>》</a:t>
            </a:r>
            <a:endParaRPr lang="en-US" altLang="zh-CN" sz="4800" dirty="0">
              <a:solidFill>
                <a:srgbClr val="C00000"/>
              </a:solidFill>
            </a:endParaRPr>
          </a:p>
          <a:p>
            <a:pPr algn="ctr"/>
            <a:r>
              <a:rPr lang="zh-CN" altLang="en-US" sz="4800" dirty="0">
                <a:solidFill>
                  <a:srgbClr val="C00000"/>
                </a:solidFill>
              </a:rPr>
              <a:t>课程大作业</a:t>
            </a:r>
            <a:r>
              <a:rPr lang="en-US" altLang="zh-CN" sz="4800" dirty="0">
                <a:solidFill>
                  <a:srgbClr val="C00000"/>
                </a:solidFill>
              </a:rPr>
              <a:t>4</a:t>
            </a:r>
            <a:endParaRPr lang="en-US" altLang="zh-CN" sz="4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353" y="4221088"/>
            <a:ext cx="643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电子科技大学</a:t>
            </a:r>
            <a:r>
              <a:rPr lang="en-US" altLang="zh-CN" sz="3600" dirty="0"/>
              <a:t>(</a:t>
            </a:r>
            <a:r>
              <a:rPr lang="zh-CN" altLang="en-US" sz="3600" dirty="0"/>
              <a:t>深圳</a:t>
            </a:r>
            <a:r>
              <a:rPr lang="en-US" altLang="zh-CN" sz="3600" dirty="0"/>
              <a:t>)</a:t>
            </a:r>
            <a:r>
              <a:rPr lang="zh-CN" altLang="en-US" sz="3600" dirty="0"/>
              <a:t>高等研究院</a:t>
            </a:r>
            <a:endParaRPr lang="en-US" altLang="zh-CN" sz="3600" dirty="0"/>
          </a:p>
          <a:p>
            <a:pPr algn="ctr"/>
            <a:r>
              <a:rPr lang="zh-CN" altLang="en-US" sz="3600" dirty="0"/>
              <a:t>周雪</a:t>
            </a:r>
            <a:endParaRPr lang="en-US" altLang="zh-CN" sz="3600" dirty="0"/>
          </a:p>
          <a:p>
            <a:pPr algn="ctr"/>
            <a:r>
              <a:rPr lang="en-US" altLang="zh-CN" sz="2400" dirty="0">
                <a:hlinkClick r:id="rId1"/>
              </a:rPr>
              <a:t>zhouxue@uestc.edu.cn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3712" y="188640"/>
            <a:ext cx="486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Face or Non-face?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24" y="3879342"/>
            <a:ext cx="2939591" cy="23516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21" y="3866518"/>
            <a:ext cx="3000328" cy="236449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427984" y="3726198"/>
            <a:ext cx="0" cy="2844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0" y="46858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正样本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34203" y="4795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负样本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0110" y="105283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任务介绍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28980" y="1888490"/>
            <a:ext cx="7694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本次大作业题目是人脸图片分类，针对老师提供的训练数据集</a:t>
            </a:r>
            <a:r>
              <a:rPr lang="en-US" altLang="zh-CN" sz="2400"/>
              <a:t>(</a:t>
            </a:r>
            <a:r>
              <a:rPr lang="zh-CN" altLang="en-US" sz="2400"/>
              <a:t>人脸和非人脸</a:t>
            </a:r>
            <a:r>
              <a:rPr lang="en-US" altLang="zh-CN" sz="2400"/>
              <a:t>)</a:t>
            </a:r>
            <a:r>
              <a:rPr lang="zh-CN" altLang="en-US" sz="2400"/>
              <a:t>，设计</a:t>
            </a:r>
            <a:r>
              <a:rPr lang="zh-CN" altLang="en-US" sz="2400">
                <a:solidFill>
                  <a:srgbClr val="FF0000"/>
                </a:solidFill>
              </a:rPr>
              <a:t>有监督模式识别方法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方法不限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，用于测试数据，将得到的</a:t>
            </a:r>
            <a:r>
              <a:rPr lang="en-US" altLang="zh-CN" sz="2400" u="sng"/>
              <a:t>label</a:t>
            </a:r>
            <a:r>
              <a:rPr lang="zh-CN" altLang="en-US" sz="2400" u="sng"/>
              <a:t>结果按照指定格式上传</a:t>
            </a:r>
            <a:r>
              <a:rPr lang="zh-CN" altLang="en-US" sz="2400"/>
              <a:t>，得到精度以及排名结果。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79705" y="1772285"/>
            <a:ext cx="8458200" cy="4373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00"/>
                </a:highlight>
              </a:rPr>
              <a:t>自行组队：</a:t>
            </a:r>
            <a:r>
              <a:rPr lang="en-US" altLang="zh-CN" sz="2400" dirty="0">
                <a:highlight>
                  <a:srgbClr val="FFFF00"/>
                </a:highlight>
              </a:rPr>
              <a:t>3-4</a:t>
            </a:r>
            <a:r>
              <a:rPr lang="zh-CN" altLang="en-US" sz="2400" dirty="0">
                <a:highlight>
                  <a:srgbClr val="FFFF00"/>
                </a:highlight>
              </a:rPr>
              <a:t>人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时间节点：</a:t>
            </a:r>
            <a:r>
              <a:rPr lang="en-US" altLang="zh-CN" sz="2400" u="sng" dirty="0">
                <a:solidFill>
                  <a:srgbClr val="FF0000"/>
                </a:solidFill>
              </a:rPr>
              <a:t>11</a:t>
            </a:r>
            <a:r>
              <a:rPr lang="zh-CN" altLang="en-US" sz="2400" u="sng" dirty="0">
                <a:solidFill>
                  <a:srgbClr val="FF0000"/>
                </a:solidFill>
              </a:rPr>
              <a:t>月</a:t>
            </a:r>
            <a:r>
              <a:rPr lang="en-US" altLang="zh-CN" sz="2400" u="sng" dirty="0">
                <a:solidFill>
                  <a:srgbClr val="FF0000"/>
                </a:solidFill>
              </a:rPr>
              <a:t>23</a:t>
            </a:r>
            <a:r>
              <a:rPr lang="zh-CN" altLang="en-US" sz="2400" u="sng" dirty="0">
                <a:solidFill>
                  <a:srgbClr val="FF0000"/>
                </a:solidFill>
              </a:rPr>
              <a:t>日</a:t>
            </a:r>
            <a:r>
              <a:rPr lang="en-US" altLang="zh-CN" sz="2400" u="sng" dirty="0">
                <a:solidFill>
                  <a:srgbClr val="FF0000"/>
                </a:solidFill>
              </a:rPr>
              <a:t>24:00</a:t>
            </a:r>
            <a:r>
              <a:rPr lang="zh-CN" altLang="en-US" sz="2400" u="sng" dirty="0">
                <a:solidFill>
                  <a:srgbClr val="FF0000"/>
                </a:solidFill>
              </a:rPr>
              <a:t>前  </a:t>
            </a:r>
            <a:r>
              <a:rPr lang="zh-CN" altLang="en-US" sz="2400" u="sng" dirty="0"/>
              <a:t>过时不候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</a:rPr>
              <a:t>提交内容：</a:t>
            </a:r>
            <a:r>
              <a:rPr lang="en-US" altLang="zh-CN" sz="2400" dirty="0">
                <a:solidFill>
                  <a:srgbClr val="00B050"/>
                </a:solidFill>
              </a:rPr>
              <a:t>1. </a:t>
            </a:r>
            <a:r>
              <a:rPr lang="zh-CN" altLang="en-US" sz="2400" dirty="0">
                <a:solidFill>
                  <a:srgbClr val="00B050"/>
                </a:solidFill>
              </a:rPr>
              <a:t>程序内容以及方案和结果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用</a:t>
            </a:r>
            <a:r>
              <a:rPr lang="en-US" altLang="zh-CN" sz="2400" dirty="0">
                <a:solidFill>
                  <a:srgbClr val="00B050"/>
                </a:solidFill>
              </a:rPr>
              <a:t>ppt</a:t>
            </a:r>
            <a:r>
              <a:rPr lang="zh-CN" altLang="en-US" sz="2400" dirty="0">
                <a:solidFill>
                  <a:srgbClr val="00B050"/>
                </a:solidFill>
              </a:rPr>
              <a:t>的形式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                      2. </a:t>
            </a:r>
            <a:r>
              <a:rPr lang="zh-CN" altLang="en-US" sz="2400" dirty="0">
                <a:solidFill>
                  <a:srgbClr val="00B050"/>
                </a:solidFill>
              </a:rPr>
              <a:t>将结果的</a:t>
            </a:r>
            <a:r>
              <a:rPr lang="en-US" altLang="zh-CN" sz="2400" dirty="0">
                <a:solidFill>
                  <a:srgbClr val="00B050"/>
                </a:solidFill>
              </a:rPr>
              <a:t>label</a:t>
            </a:r>
            <a:r>
              <a:rPr lang="zh-CN" altLang="en-US" sz="2400" dirty="0">
                <a:solidFill>
                  <a:srgbClr val="00B050"/>
                </a:solidFill>
              </a:rPr>
              <a:t>以要求的格式提交到网站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提交方式：</a:t>
            </a:r>
            <a:r>
              <a:rPr lang="zh-CN" altLang="en-US" dirty="0">
                <a:solidFill>
                  <a:srgbClr val="FF0000"/>
                </a:solidFill>
              </a:rPr>
              <a:t>打包文件夹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第四次大作业来命名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/>
              <a:t>                          </a:t>
            </a:r>
            <a:r>
              <a:rPr lang="zh-CN" altLang="en-US" dirty="0"/>
              <a:t>发送到助教邮箱：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202412281009@std.uestc.edu.cn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选出</a:t>
            </a:r>
            <a:r>
              <a:rPr lang="en-US" altLang="zh-CN" sz="2400" dirty="0"/>
              <a:t>2-4</a:t>
            </a:r>
            <a:r>
              <a:rPr lang="zh-CN" altLang="en-US" sz="2400" dirty="0"/>
              <a:t>组做的比较好的同学在后续课上做</a:t>
            </a:r>
            <a:r>
              <a:rPr lang="en-US" altLang="zh-CN" sz="2400" dirty="0"/>
              <a:t>presentation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67744" y="445224"/>
            <a:ext cx="486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Face or Non-face?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2132965"/>
            <a:ext cx="8329295" cy="4184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705" y="1060450"/>
            <a:ext cx="90538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网址</a:t>
            </a:r>
            <a:r>
              <a:rPr lang="en-US" altLang="zh-CN" sz="2800" dirty="0">
                <a:highlight>
                  <a:srgbClr val="FFFF00"/>
                </a:highlight>
              </a:rPr>
              <a:t> http://202.181.124.245/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zh-CN" altLang="en-US" sz="2800" u="sng" dirty="0"/>
              <a:t>推荐使用浏览器：</a:t>
            </a:r>
            <a:r>
              <a:rPr lang="en-US" altLang="zh-CN" sz="2800" u="sng" dirty="0"/>
              <a:t>Google Chrome</a:t>
            </a:r>
            <a:endParaRPr lang="zh-CN" altLang="en-US" sz="2800" u="sng" dirty="0"/>
          </a:p>
        </p:txBody>
      </p:sp>
      <p:sp>
        <p:nvSpPr>
          <p:cNvPr id="11" name="TextBox 1"/>
          <p:cNvSpPr txBox="1"/>
          <p:nvPr/>
        </p:nvSpPr>
        <p:spPr>
          <a:xfrm>
            <a:off x="611560" y="363493"/>
            <a:ext cx="4229100" cy="4940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大作业</a:t>
            </a:r>
            <a:r>
              <a:rPr lang="zh-CN" altLang="en-US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网站</a:t>
            </a:r>
            <a:r>
              <a:rPr lang="en-US" altLang="zh-CN" sz="3600" dirty="0" err="1">
                <a:solidFill>
                  <a:srgbClr val="D128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主界面</a:t>
            </a:r>
            <a:endParaRPr lang="en-US" altLang="zh-CN" sz="3600" dirty="0">
              <a:solidFill>
                <a:srgbClr val="D128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228028" y="3346399"/>
            <a:ext cx="1276350" cy="2374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主要功能</a:t>
            </a:r>
            <a:endParaRPr lang="en-US" altLang="zh-CN" sz="1595" b="1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470973" y="3447999"/>
            <a:ext cx="905510" cy="2981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595" b="1" dirty="0" err="1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  <a:r>
              <a:rPr lang="en-US" altLang="zh-CN" sz="1595" b="1" dirty="0">
                <a:solidFill>
                  <a:srgbClr val="F79646"/>
                </a:solidFill>
                <a:latin typeface="Calibri" panose="020F0502020204030204" charset="0"/>
                <a:cs typeface="Calibri" panose="020F0502020204030204" charset="0"/>
              </a:rPr>
              <a:t>/</a:t>
            </a:r>
            <a:r>
              <a:rPr lang="zh-CN" altLang="en-US" sz="1595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endParaRPr lang="en-US" altLang="zh-CN" sz="1595" b="1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130873" y="2660599"/>
            <a:ext cx="3276600" cy="0"/>
          </a:xfrm>
          <a:prstGeom prst="line">
            <a:avLst/>
          </a:prstGeom>
          <a:ln w="412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798893" y="2812999"/>
            <a:ext cx="246380" cy="36830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894518" y="2812999"/>
            <a:ext cx="46355" cy="53340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3993" y="82966"/>
            <a:ext cx="9783369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首次登陆操作顺序：用户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—&gt;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设置队伍信息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—&gt;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登陆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队伍不可以更改，信息填定后不可以更改，详情见</a:t>
            </a:r>
            <a:r>
              <a:rPr lang="zh-CN" altLang="en-US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网页说明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4480" y="3068955"/>
            <a:ext cx="30480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注意：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>
                <a:solidFill>
                  <a:srgbClr val="FF0000"/>
                </a:solidFill>
              </a:rPr>
              <a:t>每个人只能组队一次；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组队信息在设定之后不能更改，队伍用户名为队长的学号，密码为队伍公用密码请谨慎设置</a:t>
            </a:r>
            <a:r>
              <a:rPr lang="en-US" altLang="zh-CN" sz="2000"/>
              <a:t>(</a:t>
            </a:r>
            <a:r>
              <a:rPr lang="zh-CN" altLang="en-US" sz="2000"/>
              <a:t>防止设置私人密码造成不必要的纠纷</a:t>
            </a:r>
            <a:r>
              <a:rPr lang="en-US" altLang="zh-CN" sz="2000"/>
              <a:t>)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本平台有录入课程名单，参与者仅限该年选课同学；</a:t>
            </a:r>
            <a:endParaRPr lang="zh-CN" altLang="en-US" sz="2000"/>
          </a:p>
          <a:p>
            <a:r>
              <a:rPr lang="en-US" altLang="zh-CN" sz="2000"/>
              <a:t>4. </a:t>
            </a:r>
            <a:r>
              <a:rPr lang="zh-CN" altLang="en-US" sz="2000"/>
              <a:t>平台组队人数为</a:t>
            </a:r>
            <a:r>
              <a:rPr lang="en-US" altLang="zh-CN" sz="2000"/>
              <a:t>3~4</a:t>
            </a:r>
            <a:r>
              <a:rPr lang="zh-CN" altLang="en-US" sz="2000"/>
              <a:t>人；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844675"/>
            <a:ext cx="2657475" cy="4785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65" y="1412875"/>
            <a:ext cx="6166485" cy="150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7544" y="281021"/>
            <a:ext cx="7499176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功能模块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1484784"/>
            <a:ext cx="7823032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任务介绍：     请仔细阅读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提交说明：    </a:t>
            </a:r>
            <a:r>
              <a:rPr lang="en-US" altLang="zh-CN" sz="2400" dirty="0"/>
              <a:t>.txt</a:t>
            </a:r>
            <a:r>
              <a:rPr lang="zh-CN" altLang="en-US" sz="2400" dirty="0"/>
              <a:t>文件格式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数据集下载：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作业提交：    </a:t>
            </a:r>
            <a:r>
              <a:rPr lang="zh-CN" sz="2400" dirty="0"/>
              <a:t>每日提交上限</a:t>
            </a:r>
            <a:r>
              <a:rPr lang="en-US" altLang="zh-CN" sz="2400" dirty="0"/>
              <a:t>5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最新排名：    </a:t>
            </a:r>
            <a:r>
              <a:rPr lang="zh-CN" altLang="zh-CN" sz="2400" dirty="0"/>
              <a:t>对已经</a:t>
            </a:r>
            <a:r>
              <a:rPr lang="zh-CN" altLang="en-US" sz="2400" dirty="0"/>
              <a:t>注册提交结果</a:t>
            </a:r>
            <a:r>
              <a:rPr lang="zh-CN" altLang="zh-CN" sz="2400" dirty="0"/>
              <a:t>的队伍提供实时排名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               </a:t>
            </a:r>
            <a:r>
              <a:rPr lang="zh-CN" altLang="en-US" sz="2400" dirty="0"/>
              <a:t>排名依据总的正确率 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611046" y="2721114"/>
            <a:ext cx="57556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训练集提取码：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oais  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     测试集提取码：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zkwj        </a:t>
            </a:r>
            <a:endParaRPr lang="en-US" altLang="zh-CN" sz="2000" dirty="0">
              <a:solidFill>
                <a:srgbClr val="00B050"/>
              </a:solidFill>
              <a:highlight>
                <a:srgbClr val="FFFF00"/>
              </a:highlight>
              <a:sym typeface="+mn-ea"/>
            </a:endParaRPr>
          </a:p>
          <a:p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 </a:t>
            </a:r>
            <a:endParaRPr lang="zh-CN" altLang="en-US" sz="2000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11046" y="5373216"/>
          <a:ext cx="3518967" cy="76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1" imgW="46024800" imgH="10058400" progId="Equation.DSMT4">
                  <p:embed/>
                </p:oleObj>
              </mc:Choice>
              <mc:Fallback>
                <p:oleObj name="Equation" r:id="rId1" imgW="46024800" imgH="10058400" progId="Equation.DSMT4">
                  <p:embed/>
                  <p:pic>
                    <p:nvPicPr>
                      <p:cNvPr id="0" name="图片 226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046" y="5373216"/>
                        <a:ext cx="3518967" cy="76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7945" y="260985"/>
            <a:ext cx="338201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5486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提交格式说明：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197" y="1700808"/>
            <a:ext cx="814360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917065"/>
            <a:ext cx="7589520" cy="4033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835" y="62094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祝大家取得好成绩！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OTY2NzkxOGJjNGFkNzFiZWJmMTE5NTMyNGI3ZDNjZG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822</Words>
  <Application>WPS 演示</Application>
  <PresentationFormat>全屏显示(4:3)</PresentationFormat>
  <Paragraphs>62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Calibri</vt:lpstr>
      <vt:lpstr>微软雅黑</vt:lpstr>
      <vt:lpstr>Arial Black</vt:lpstr>
      <vt:lpstr>黑体</vt:lpstr>
      <vt:lpstr>Arial Unicode MS</vt:lpstr>
      <vt:lpstr>等线</vt:lpstr>
      <vt:lpstr>基本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周雪</cp:lastModifiedBy>
  <cp:revision>333</cp:revision>
  <dcterms:created xsi:type="dcterms:W3CDTF">2014-08-29T08:50:00Z</dcterms:created>
  <dcterms:modified xsi:type="dcterms:W3CDTF">2024-11-12T02:11:19Z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F9B94C8C9B1A4FF5A30AA923BBAFDD19_12</vt:lpwstr>
  </property>
  <property fmtid="{D5CDD505-2E9C-101B-9397-08002B2CF9AE}" pid="3" name="KSOProductBuildVer">
    <vt:lpwstr>2052-12.1.0.18608</vt:lpwstr>
  </property>
</Properties>
</file>