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486" r:id="rId2"/>
    <p:sldId id="487" r:id="rId3"/>
    <p:sldId id="539" r:id="rId4"/>
    <p:sldId id="515" r:id="rId5"/>
    <p:sldId id="552" r:id="rId6"/>
    <p:sldId id="544" r:id="rId7"/>
    <p:sldId id="557" r:id="rId8"/>
    <p:sldId id="554" r:id="rId9"/>
    <p:sldId id="540" r:id="rId10"/>
    <p:sldId id="551" r:id="rId11"/>
    <p:sldId id="553" r:id="rId12"/>
    <p:sldId id="555" r:id="rId13"/>
    <p:sldId id="556" r:id="rId14"/>
    <p:sldId id="54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A7D2"/>
    <a:srgbClr val="E4EFF9"/>
    <a:srgbClr val="9C0100"/>
    <a:srgbClr val="0231A7"/>
    <a:srgbClr val="8FC320"/>
    <a:srgbClr val="990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7" autoAdjust="0"/>
    <p:restoredTop sz="94660"/>
  </p:normalViewPr>
  <p:slideViewPr>
    <p:cSldViewPr snapToGrid="0">
      <p:cViewPr varScale="1">
        <p:scale>
          <a:sx n="105" d="100"/>
          <a:sy n="105"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30CF34-5466-4C09-8B8B-5A958BCAE99F}" type="datetimeFigureOut">
              <a:rPr lang="zh-CN" altLang="en-US" smtClean="0"/>
              <a:t>2024/11/24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3EEB3-6DEA-48F1-9CD4-EDC2A04DB057}" type="slidenum">
              <a:rPr lang="zh-CN" altLang="en-US" smtClean="0"/>
              <a:t>‹#›</a:t>
            </a:fld>
            <a:endParaRPr lang="zh-CN" altLang="en-US"/>
          </a:p>
        </p:txBody>
      </p:sp>
    </p:spTree>
    <p:extLst>
      <p:ext uri="{BB962C8B-B14F-4D97-AF65-F5344CB8AC3E}">
        <p14:creationId xmlns:p14="http://schemas.microsoft.com/office/powerpoint/2010/main" val="388955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9674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2</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35945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8C06F-1C49-6F79-F948-9908C2CCB1B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B5B0797-FADE-9D80-03D2-6341A2F8128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5BD5FEF-0EDC-A452-B31D-D129867F8EF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3003637-FD25-5719-E013-FF0107B6D9BF}"/>
              </a:ext>
            </a:extLst>
          </p:cNvPr>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3</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93877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4</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10477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D7EE1-BCEE-C9A3-3C67-0C78986EA6C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C8DF61D-4E9D-0338-BAEF-1BA2E2D301A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FC02CD1-C5DB-A648-AC0A-2BF8020E3B8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D30D872-1149-77CE-1905-5F29010A3A5F}"/>
              </a:ext>
            </a:extLst>
          </p:cNvPr>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6</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89074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D7EE1-BCEE-C9A3-3C67-0C78986EA6C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C8DF61D-4E9D-0338-BAEF-1BA2E2D301A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FC02CD1-C5DB-A648-AC0A-2BF8020E3B8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D30D872-1149-77CE-1905-5F29010A3A5F}"/>
              </a:ext>
            </a:extLst>
          </p:cNvPr>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64395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F8038-ABDC-3931-1A11-6E041938A8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BC70B09-FEBB-357F-176B-C2BEF989949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9FD42BF-C282-E468-C543-717CCEBA299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165C4EC-0BDC-78CD-A618-C49A2102AF99}"/>
              </a:ext>
            </a:extLst>
          </p:cNvPr>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1189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83B0F-7F3F-4DBF-F6B4-F4D2BC198FA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E34AE00-B3D5-FB57-81BB-DD474A700A5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E7AD77A-246F-EAF6-3439-AE1A4D39251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B44F4C4-3759-0EC9-3CA6-D076DEE0B1EF}"/>
              </a:ext>
            </a:extLst>
          </p:cNvPr>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11589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1D8B6-4FA8-2B1B-1BA5-2B4A9C2329C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1652940-2E85-BD83-C65E-63B6C6C89B4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85A3905-8B90-B3C2-9265-77A22699833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F209B05-C34A-0CC9-4AE4-BDC25FC77FFC}"/>
              </a:ext>
            </a:extLst>
          </p:cNvPr>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0039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57830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10849147" y="6382534"/>
            <a:ext cx="1093711" cy="369332"/>
          </a:xfrm>
          <a:prstGeom prst="rect">
            <a:avLst/>
          </a:prstGeom>
        </p:spPr>
        <p:txBody>
          <a:bodyPr lIns="91440" tIns="45720" rIns="91440" bIns="45720"/>
          <a:lstStyle/>
          <a:p>
            <a:pPr algn="ctr">
              <a:defRPr/>
            </a:pPr>
            <a:r>
              <a:rPr lang="zh-CN" altLang="en-US" sz="1600" dirty="0">
                <a:solidFill>
                  <a:schemeClr val="tx1">
                    <a:lumMod val="65000"/>
                    <a:lumOff val="35000"/>
                  </a:schemeClr>
                </a:solidFill>
                <a:latin typeface="微软雅黑" pitchFamily="34" charset="-122"/>
                <a:ea typeface="微软雅黑" pitchFamily="34" charset="-122"/>
              </a:rPr>
              <a:t>第 </a:t>
            </a:r>
            <a:fld id="{2EEF1883-7A0E-4F66-9932-E581691AD397}" type="slidenum">
              <a:rPr lang="zh-CN" altLang="en-US" sz="1600">
                <a:solidFill>
                  <a:schemeClr val="tx1">
                    <a:lumMod val="65000"/>
                    <a:lumOff val="35000"/>
                  </a:schemeClr>
                </a:solidFill>
              </a:rPr>
              <a:pPr algn="ctr">
                <a:defRPr/>
              </a:pPr>
              <a:t>‹#›</a:t>
            </a:fld>
            <a:r>
              <a:rPr lang="zh-CN" altLang="en-US" sz="1600" dirty="0">
                <a:solidFill>
                  <a:schemeClr val="tx1">
                    <a:lumMod val="65000"/>
                    <a:lumOff val="35000"/>
                  </a:schemeClr>
                </a:solidFill>
              </a:rPr>
              <a:t>  </a:t>
            </a:r>
            <a:r>
              <a:rPr lang="zh-CN" altLang="en-US" sz="1600" dirty="0">
                <a:solidFill>
                  <a:schemeClr val="tx1">
                    <a:lumMod val="65000"/>
                    <a:lumOff val="35000"/>
                  </a:schemeClr>
                </a:solidFill>
                <a:latin typeface="微软雅黑" pitchFamily="34" charset="-122"/>
                <a:ea typeface="微软雅黑" pitchFamily="34" charset="-122"/>
              </a:rPr>
              <a:t>页</a:t>
            </a:r>
          </a:p>
        </p:txBody>
      </p:sp>
      <p:sp>
        <p:nvSpPr>
          <p:cNvPr id="5" name="文本框 4">
            <a:extLst>
              <a:ext uri="{FF2B5EF4-FFF2-40B4-BE49-F238E27FC236}">
                <a16:creationId xmlns:a16="http://schemas.microsoft.com/office/drawing/2014/main" id="{2E64CD62-FC4F-35B8-86B3-6EB888CEC836}"/>
              </a:ext>
            </a:extLst>
          </p:cNvPr>
          <p:cNvSpPr txBox="1"/>
          <p:nvPr userDrawn="1"/>
        </p:nvSpPr>
        <p:spPr>
          <a:xfrm>
            <a:off x="0" y="6334780"/>
            <a:ext cx="3600400" cy="523220"/>
          </a:xfrm>
          <a:prstGeom prst="rect">
            <a:avLst/>
          </a:prstGeom>
          <a:noFill/>
        </p:spPr>
        <p:txBody>
          <a:bodyPr wrap="square">
            <a:spAutoFit/>
          </a:bodyPr>
          <a:lstStyle/>
          <a:p>
            <a:r>
              <a:rPr lang="zh-CN" altLang="en-US" sz="2800" b="0" i="0" dirty="0">
                <a:solidFill>
                  <a:schemeClr val="lt1">
                    <a:lumMod val="50000"/>
                  </a:schemeClr>
                </a:solidFill>
                <a:effectLst/>
                <a:latin typeface="隶书" panose="02010509060101010101" pitchFamily="49" charset="-122"/>
                <a:ea typeface="隶书" panose="02010509060101010101" pitchFamily="49" charset="-122"/>
              </a:rPr>
              <a:t>求实求真 大气大为</a:t>
            </a:r>
          </a:p>
        </p:txBody>
      </p:sp>
      <p:pic>
        <p:nvPicPr>
          <p:cNvPr id="6" name="图片 5">
            <a:extLst>
              <a:ext uri="{FF2B5EF4-FFF2-40B4-BE49-F238E27FC236}">
                <a16:creationId xmlns:a16="http://schemas.microsoft.com/office/drawing/2014/main" id="{8EF768A3-F39D-2634-3038-2C1B4BF364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84432" y="116632"/>
            <a:ext cx="2085066" cy="516302"/>
          </a:xfrm>
          <a:prstGeom prst="rect">
            <a:avLst/>
          </a:prstGeom>
        </p:spPr>
      </p:pic>
    </p:spTree>
    <p:extLst>
      <p:ext uri="{BB962C8B-B14F-4D97-AF65-F5344CB8AC3E}">
        <p14:creationId xmlns:p14="http://schemas.microsoft.com/office/powerpoint/2010/main" val="323156857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5142C58-0872-8347-AD16-5E85E2C9AA41}"/>
              </a:ext>
            </a:extLst>
          </p:cNvPr>
          <p:cNvSpPr txBox="1"/>
          <p:nvPr userDrawn="1"/>
        </p:nvSpPr>
        <p:spPr>
          <a:xfrm>
            <a:off x="0" y="6334780"/>
            <a:ext cx="3600400" cy="523220"/>
          </a:xfrm>
          <a:prstGeom prst="rect">
            <a:avLst/>
          </a:prstGeom>
          <a:noFill/>
        </p:spPr>
        <p:txBody>
          <a:bodyPr wrap="square">
            <a:spAutoFit/>
          </a:bodyPr>
          <a:lstStyle/>
          <a:p>
            <a:r>
              <a:rPr lang="zh-CN" altLang="en-US" sz="2800" b="0" i="0" dirty="0">
                <a:solidFill>
                  <a:schemeClr val="lt1">
                    <a:lumMod val="50000"/>
                  </a:schemeClr>
                </a:solidFill>
                <a:effectLst/>
                <a:latin typeface="隶书" panose="02010509060101010101" pitchFamily="49" charset="-122"/>
                <a:ea typeface="隶书" panose="02010509060101010101" pitchFamily="49" charset="-122"/>
              </a:rPr>
              <a:t>求实求真 大气大为</a:t>
            </a:r>
          </a:p>
        </p:txBody>
      </p:sp>
      <p:pic>
        <p:nvPicPr>
          <p:cNvPr id="5" name="图片 4">
            <a:extLst>
              <a:ext uri="{FF2B5EF4-FFF2-40B4-BE49-F238E27FC236}">
                <a16:creationId xmlns:a16="http://schemas.microsoft.com/office/drawing/2014/main" id="{D6C9AB04-FA79-8D4D-F8AB-C80E126ACF6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84432" y="116632"/>
            <a:ext cx="2085066" cy="516302"/>
          </a:xfrm>
          <a:prstGeom prst="rect">
            <a:avLst/>
          </a:prstGeom>
        </p:spPr>
      </p:pic>
    </p:spTree>
    <p:extLst>
      <p:ext uri="{BB962C8B-B14F-4D97-AF65-F5344CB8AC3E}">
        <p14:creationId xmlns:p14="http://schemas.microsoft.com/office/powerpoint/2010/main" val="4074672345"/>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hf hdr="0" dt="0"/>
  <p:txStyles>
    <p:titleStyle>
      <a:lvl1pPr algn="l" defTabSz="914377"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179" indent="-357179" algn="just" defTabSz="914377"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179" indent="-357179" algn="just" defTabSz="914377"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750BE054-0C4F-E873-3D71-B6DD4AB1DF3C}"/>
              </a:ext>
            </a:extLst>
          </p:cNvPr>
          <p:cNvPicPr>
            <a:picLocks noChangeAspect="1"/>
          </p:cNvPicPr>
          <p:nvPr/>
        </p:nvPicPr>
        <p:blipFill>
          <a:blip r:embed="rId4">
            <a:alphaModFix amt="30000"/>
            <a:extLst>
              <a:ext uri="{28A0092B-C50C-407E-A947-70E740481C1C}">
                <a14:useLocalDpi xmlns:a14="http://schemas.microsoft.com/office/drawing/2010/main" val="0"/>
              </a:ext>
            </a:extLst>
          </a:blip>
          <a:stretch>
            <a:fillRect/>
          </a:stretch>
        </p:blipFill>
        <p:spPr>
          <a:xfrm>
            <a:off x="7094558" y="1184750"/>
            <a:ext cx="5097441" cy="5072454"/>
          </a:xfrm>
          <a:prstGeom prst="rect">
            <a:avLst/>
          </a:prstGeom>
        </p:spPr>
      </p:pic>
      <p:sp>
        <p:nvSpPr>
          <p:cNvPr id="22" name="矩形 21"/>
          <p:cNvSpPr/>
          <p:nvPr/>
        </p:nvSpPr>
        <p:spPr>
          <a:xfrm>
            <a:off x="3349289" y="4922031"/>
            <a:ext cx="3767378" cy="379656"/>
          </a:xfrm>
          <a:prstGeom prst="rect">
            <a:avLst/>
          </a:prstGeom>
        </p:spPr>
        <p:txBody>
          <a:bodyPr wrap="none" lIns="91440" tIns="45720" rIns="91440" bIns="4572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1" lang="zh-CN" altLang="en-US" sz="1867" b="1" i="0" u="none" strike="noStrike" kern="1200" cap="none" spc="0" normalizeH="0" baseline="0" noProof="0" dirty="0">
                <a:ln>
                  <a:noFill/>
                </a:ln>
                <a:solidFill>
                  <a:schemeClr val="accent2">
                    <a:lumMod val="100000"/>
                  </a:schemeClr>
                </a:solidFill>
                <a:effectLst/>
                <a:uLnTx/>
                <a:uFillTx/>
                <a:latin typeface="微软雅黑" panose="020B0503020204020204" pitchFamily="34" charset="-122"/>
                <a:ea typeface="微软雅黑" panose="020B0503020204020204" pitchFamily="34" charset="-122"/>
                <a:cs typeface="微软雅黑"/>
              </a:rPr>
              <a:t>小组成员：郭昊、陈劭杰、蔡明珠</a:t>
            </a:r>
            <a:endParaRPr kumimoji="1" lang="en-US" altLang="zh-CN" sz="1867" b="1" i="0" u="none" strike="noStrike" kern="1200" cap="none" spc="0" normalizeH="0" baseline="0" noProof="0" dirty="0">
              <a:ln>
                <a:noFill/>
              </a:ln>
              <a:solidFill>
                <a:schemeClr val="accent2">
                  <a:lumMod val="100000"/>
                </a:schemeClr>
              </a:solidFill>
              <a:effectLst/>
              <a:uLnTx/>
              <a:uFillTx/>
              <a:latin typeface="微软雅黑" panose="020B0503020204020204" pitchFamily="34" charset="-122"/>
              <a:ea typeface="微软雅黑" panose="020B0503020204020204" pitchFamily="34" charset="-122"/>
              <a:cs typeface="微软雅黑"/>
            </a:endParaRPr>
          </a:p>
        </p:txBody>
      </p:sp>
      <p:sp>
        <p:nvSpPr>
          <p:cNvPr id="23" name="矩形 22"/>
          <p:cNvSpPr/>
          <p:nvPr/>
        </p:nvSpPr>
        <p:spPr>
          <a:xfrm>
            <a:off x="3187124" y="3120956"/>
            <a:ext cx="6825918" cy="1015663"/>
          </a:xfrm>
          <a:prstGeom prst="rect">
            <a:avLst/>
          </a:prstGeom>
        </p:spPr>
        <p:txBody>
          <a:bodyPr wrap="square" lIns="91440" tIns="45720" rIns="91440" bIns="4572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schemeClr val="accent2">
                    <a:lumMod val="100000"/>
                  </a:schemeClr>
                </a:solidFill>
                <a:effectLst/>
                <a:uLnTx/>
                <a:uFillTx/>
                <a:latin typeface="微软雅黑"/>
                <a:ea typeface="微软雅黑"/>
                <a:cs typeface="+mn-cs"/>
              </a:rPr>
              <a:t>人脸图片分类</a:t>
            </a:r>
          </a:p>
        </p:txBody>
      </p:sp>
      <p:cxnSp>
        <p:nvCxnSpPr>
          <p:cNvPr id="24" name="直接连接符 23"/>
          <p:cNvCxnSpPr/>
          <p:nvPr/>
        </p:nvCxnSpPr>
        <p:spPr>
          <a:xfrm flipH="1">
            <a:off x="3390108" y="4166691"/>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1" y="1552169"/>
            <a:ext cx="2387969" cy="3826419"/>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2">
              <a:lumMod val="100000"/>
            </a:schemeClr>
          </a:solidFill>
          <a:ln w="5" cap="flat">
            <a:solidFill>
              <a:schemeClr val="accent2">
                <a:lumMod val="100000"/>
              </a:schemeClr>
            </a:solidFill>
            <a:prstDash val="solid"/>
            <a:miter lim="800000"/>
            <a:headEnd/>
            <a:tailEnd/>
          </a:ln>
        </p:spPr>
        <p:txBody>
          <a:bodyPr vert="horz" wrap="square" lIns="121920" tIns="60960" rIns="121920" bIns="60960" numCol="1" anchor="t" anchorCtr="0" compatLnSpc="1">
            <a:prstTxWarp prst="textNoShape">
              <a:avLst/>
            </a:prstTxWarp>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5" name="Freeform 6"/>
          <p:cNvSpPr>
            <a:spLocks noEditPoints="1"/>
          </p:cNvSpPr>
          <p:nvPr/>
        </p:nvSpPr>
        <p:spPr bwMode="auto">
          <a:xfrm>
            <a:off x="2296560" y="2937549"/>
            <a:ext cx="182819"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2">
              <a:lumMod val="100000"/>
            </a:schemeClr>
          </a:solidFill>
          <a:ln>
            <a:solidFill>
              <a:schemeClr val="accent2">
                <a:lumMod val="100000"/>
              </a:schemeClr>
            </a:solidFill>
          </a:ln>
        </p:spPr>
        <p:txBody>
          <a:bodyPr vert="horz" wrap="square" lIns="121920" tIns="60960" rIns="121920" bIns="60960" numCol="1" anchor="t" anchorCtr="0" compatLnSpc="1">
            <a:prstTxWarp prst="textNoShape">
              <a:avLst/>
            </a:prstTxWarp>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CEF06D90-5A95-5CD8-15C5-20C35FC32ACE}"/>
              </a:ext>
            </a:extLst>
          </p:cNvPr>
          <p:cNvSpPr txBox="1"/>
          <p:nvPr/>
        </p:nvSpPr>
        <p:spPr>
          <a:xfrm>
            <a:off x="8235437" y="6257204"/>
            <a:ext cx="3956563" cy="523220"/>
          </a:xfrm>
          <a:prstGeom prst="rect">
            <a:avLst/>
          </a:prstGeom>
          <a:noFill/>
        </p:spPr>
        <p:txBody>
          <a:bodyPr wrap="square">
            <a:spAutoFit/>
          </a:bodyPr>
          <a:lstStyle/>
          <a:p>
            <a:pPr algn="r"/>
            <a:r>
              <a:rPr lang="zh-CN" altLang="en-US" sz="2800" b="0" i="0" dirty="0">
                <a:effectLst/>
                <a:latin typeface="隶书" panose="02010509060101010101" pitchFamily="49" charset="-122"/>
                <a:ea typeface="隶书" panose="02010509060101010101" pitchFamily="49" charset="-122"/>
              </a:rPr>
              <a:t>求实求真 大气大为</a:t>
            </a:r>
          </a:p>
        </p:txBody>
      </p:sp>
      <p:pic>
        <p:nvPicPr>
          <p:cNvPr id="8" name="图片 7">
            <a:extLst>
              <a:ext uri="{FF2B5EF4-FFF2-40B4-BE49-F238E27FC236}">
                <a16:creationId xmlns:a16="http://schemas.microsoft.com/office/drawing/2014/main" id="{E27E6A06-4226-11FE-4907-8FD9474D55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7048" y="1234511"/>
            <a:ext cx="4097535" cy="1014628"/>
          </a:xfrm>
          <a:prstGeom prst="rect">
            <a:avLst/>
          </a:prstGeom>
        </p:spPr>
      </p:pic>
      <p:sp>
        <p:nvSpPr>
          <p:cNvPr id="3" name="矩形 2">
            <a:extLst>
              <a:ext uri="{FF2B5EF4-FFF2-40B4-BE49-F238E27FC236}">
                <a16:creationId xmlns:a16="http://schemas.microsoft.com/office/drawing/2014/main" id="{97BEE7CC-24C7-D02C-A6C4-6B7DDCDFF225}"/>
              </a:ext>
            </a:extLst>
          </p:cNvPr>
          <p:cNvSpPr/>
          <p:nvPr/>
        </p:nvSpPr>
        <p:spPr>
          <a:xfrm>
            <a:off x="3348684" y="4405923"/>
            <a:ext cx="2573140" cy="379656"/>
          </a:xfrm>
          <a:prstGeom prst="rect">
            <a:avLst/>
          </a:prstGeom>
        </p:spPr>
        <p:txBody>
          <a:bodyPr wrap="none" lIns="91440" tIns="45720" rIns="91440" bIns="4572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1" lang="zh-CN" altLang="en-US" sz="1867" b="1" i="0" u="none" strike="noStrike" kern="1200" cap="none" spc="0" normalizeH="0" baseline="0" noProof="0" dirty="0">
                <a:ln>
                  <a:noFill/>
                </a:ln>
                <a:solidFill>
                  <a:schemeClr val="accent2">
                    <a:lumMod val="100000"/>
                  </a:schemeClr>
                </a:solidFill>
                <a:effectLst/>
                <a:uLnTx/>
                <a:uFillTx/>
                <a:latin typeface="微软雅黑" panose="020B0503020204020204" pitchFamily="34" charset="-122"/>
                <a:ea typeface="微软雅黑" panose="020B0503020204020204" pitchFamily="34" charset="-122"/>
                <a:cs typeface="微软雅黑"/>
              </a:rPr>
              <a:t>模式识别第</a:t>
            </a:r>
            <a:r>
              <a:rPr kumimoji="1" lang="zh-CN" altLang="en-US" sz="1867" b="1" dirty="0">
                <a:solidFill>
                  <a:schemeClr val="accent2">
                    <a:lumMod val="100000"/>
                  </a:schemeClr>
                </a:solidFill>
                <a:latin typeface="微软雅黑" panose="020B0503020204020204" pitchFamily="34" charset="-122"/>
                <a:ea typeface="微软雅黑" panose="020B0503020204020204" pitchFamily="34" charset="-122"/>
                <a:cs typeface="微软雅黑"/>
              </a:rPr>
              <a:t>四</a:t>
            </a:r>
            <a:r>
              <a:rPr kumimoji="1" lang="zh-CN" altLang="en-US" sz="1867" b="1" i="0" u="none" strike="noStrike" kern="1200" cap="none" spc="0" normalizeH="0" baseline="0" noProof="0" dirty="0">
                <a:ln>
                  <a:noFill/>
                </a:ln>
                <a:solidFill>
                  <a:schemeClr val="accent2">
                    <a:lumMod val="100000"/>
                  </a:schemeClr>
                </a:solidFill>
                <a:effectLst/>
                <a:uLnTx/>
                <a:uFillTx/>
                <a:latin typeface="微软雅黑" panose="020B0503020204020204" pitchFamily="34" charset="-122"/>
                <a:ea typeface="微软雅黑" panose="020B0503020204020204" pitchFamily="34" charset="-122"/>
                <a:cs typeface="微软雅黑"/>
              </a:rPr>
              <a:t>次大作业</a:t>
            </a:r>
            <a:endParaRPr kumimoji="1" lang="en-US" altLang="zh-CN" sz="1867" b="1" i="0" u="none" strike="noStrike" kern="1200" cap="none" spc="0" normalizeH="0" baseline="0" noProof="0" dirty="0">
              <a:ln>
                <a:noFill/>
              </a:ln>
              <a:solidFill>
                <a:schemeClr val="accent2">
                  <a:lumMod val="100000"/>
                </a:schemeClr>
              </a:solidFill>
              <a:effectLst/>
              <a:uLnTx/>
              <a:uFillTx/>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281300694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9337B8-79FE-65D8-2616-3417E09646CA}"/>
              </a:ext>
            </a:extLst>
          </p:cNvPr>
          <p:cNvSpPr>
            <a:spLocks noChangeArrowheads="1"/>
          </p:cNvSpPr>
          <p:nvPr/>
        </p:nvSpPr>
        <p:spPr bwMode="auto">
          <a:xfrm>
            <a:off x="634917" y="152281"/>
            <a:ext cx="188769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457189" rtl="0" eaLnBrk="1" fontAlgn="auto" latinLnBrk="0" hangingPunct="1">
              <a:lnSpc>
                <a:spcPct val="100000"/>
              </a:lnSpc>
              <a:spcBef>
                <a:spcPct val="20000"/>
              </a:spcBef>
              <a:spcAft>
                <a:spcPts val="0"/>
              </a:spcAft>
              <a:buClrTx/>
              <a:buSzTx/>
              <a:buFont typeface="Arial" charset="0"/>
              <a:buNone/>
              <a:tabLst/>
              <a:defRPr/>
            </a:pPr>
            <a:r>
              <a:rPr lang="zh-CN" altLang="en-US" b="1" dirty="0">
                <a:latin typeface="Arial" panose="020B0604020202020204" pitchFamily="34" charset="0"/>
              </a:rPr>
              <a:t>数据处理</a:t>
            </a:r>
            <a:endParaRPr kumimoji="0" lang="zh-CN" altLang="en-US" sz="3200" b="1" i="0" u="none" strike="noStrike" kern="1200" cap="none" spc="0" normalizeH="0" baseline="0" noProof="0" dirty="0">
              <a:ln>
                <a:noFill/>
              </a:ln>
              <a:effectLst/>
              <a:uLnTx/>
              <a:uFillTx/>
              <a:latin typeface="Arial" panose="020B0604020202020204" pitchFamily="34" charset="0"/>
              <a:ea typeface="微软雅黑" pitchFamily="34" charset="-122"/>
              <a:cs typeface="+mn-cs"/>
              <a:sym typeface="Calibri" pitchFamily="34" charset="0"/>
            </a:endParaRPr>
          </a:p>
        </p:txBody>
      </p:sp>
      <p:sp>
        <p:nvSpPr>
          <p:cNvPr id="3" name="等腰三角形 2">
            <a:extLst>
              <a:ext uri="{FF2B5EF4-FFF2-40B4-BE49-F238E27FC236}">
                <a16:creationId xmlns:a16="http://schemas.microsoft.com/office/drawing/2014/main" id="{D17C6B7E-EF59-AE86-5D81-5DB07DC0185D}"/>
              </a:ext>
            </a:extLst>
          </p:cNvPr>
          <p:cNvSpPr>
            <a:spLocks noChangeArrowheads="1"/>
          </p:cNvSpPr>
          <p:nvPr/>
        </p:nvSpPr>
        <p:spPr bwMode="auto">
          <a:xfrm rot="5400000">
            <a:off x="-53049" y="124878"/>
            <a:ext cx="774879" cy="668780"/>
          </a:xfrm>
          <a:prstGeom prst="triangle">
            <a:avLst>
              <a:gd name="adj" fmla="val 50000"/>
            </a:avLst>
          </a:prstGeom>
          <a:solidFill>
            <a:schemeClr val="accent2">
              <a:lumMod val="100000"/>
            </a:schemeClr>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457189" rtl="0" eaLnBrk="1" fontAlgn="auto" latinLnBrk="0" hangingPunct="1">
              <a:lnSpc>
                <a:spcPct val="100000"/>
              </a:lnSpc>
              <a:spcBef>
                <a:spcPct val="0"/>
              </a:spcBef>
              <a:spcAft>
                <a:spcPts val="0"/>
              </a:spcAft>
              <a:buClrTx/>
              <a:buSzTx/>
              <a:buFont typeface="Arial" charset="0"/>
              <a:buNone/>
              <a:tabLst/>
              <a:defRPr/>
            </a:pPr>
            <a:endParaRPr kumimoji="0" lang="zh-CN"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sym typeface="微软雅黑" pitchFamily="34" charset="-122"/>
            </a:endParaRPr>
          </a:p>
        </p:txBody>
      </p:sp>
      <p:pic>
        <p:nvPicPr>
          <p:cNvPr id="6" name="图片 5">
            <a:extLst>
              <a:ext uri="{FF2B5EF4-FFF2-40B4-BE49-F238E27FC236}">
                <a16:creationId xmlns:a16="http://schemas.microsoft.com/office/drawing/2014/main" id="{0167E2B7-98F9-BFCE-D556-7BAD500E2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240" y="1090946"/>
            <a:ext cx="4859999" cy="1620000"/>
          </a:xfrm>
          <a:prstGeom prst="rect">
            <a:avLst/>
          </a:prstGeom>
        </p:spPr>
      </p:pic>
      <p:pic>
        <p:nvPicPr>
          <p:cNvPr id="10" name="图片 9">
            <a:extLst>
              <a:ext uri="{FF2B5EF4-FFF2-40B4-BE49-F238E27FC236}">
                <a16:creationId xmlns:a16="http://schemas.microsoft.com/office/drawing/2014/main" id="{B5B4EB27-5147-BF8D-E2DD-222F0764E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157" y="1090946"/>
            <a:ext cx="4859999" cy="1620000"/>
          </a:xfrm>
          <a:prstGeom prst="rect">
            <a:avLst/>
          </a:prstGeom>
        </p:spPr>
      </p:pic>
      <p:pic>
        <p:nvPicPr>
          <p:cNvPr id="12" name="图片 11">
            <a:extLst>
              <a:ext uri="{FF2B5EF4-FFF2-40B4-BE49-F238E27FC236}">
                <a16:creationId xmlns:a16="http://schemas.microsoft.com/office/drawing/2014/main" id="{7B909AC0-FECF-E70F-080C-30B271BF2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3241" y="4277817"/>
            <a:ext cx="4859999" cy="1620000"/>
          </a:xfrm>
          <a:prstGeom prst="rect">
            <a:avLst/>
          </a:prstGeom>
        </p:spPr>
      </p:pic>
      <p:pic>
        <p:nvPicPr>
          <p:cNvPr id="14" name="图片 13">
            <a:extLst>
              <a:ext uri="{FF2B5EF4-FFF2-40B4-BE49-F238E27FC236}">
                <a16:creationId xmlns:a16="http://schemas.microsoft.com/office/drawing/2014/main" id="{D882A3DD-5DCB-3D9E-BA6D-16D0FDFCAF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157" y="2657817"/>
            <a:ext cx="4859998" cy="1620000"/>
          </a:xfrm>
          <a:prstGeom prst="rect">
            <a:avLst/>
          </a:prstGeom>
        </p:spPr>
      </p:pic>
      <p:pic>
        <p:nvPicPr>
          <p:cNvPr id="16" name="图片 15">
            <a:extLst>
              <a:ext uri="{FF2B5EF4-FFF2-40B4-BE49-F238E27FC236}">
                <a16:creationId xmlns:a16="http://schemas.microsoft.com/office/drawing/2014/main" id="{0DBE2AE3-77C4-1DD9-2E66-1349E0178C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157" y="4309597"/>
            <a:ext cx="4859998" cy="1620000"/>
          </a:xfrm>
          <a:prstGeom prst="rect">
            <a:avLst/>
          </a:prstGeom>
        </p:spPr>
      </p:pic>
      <p:sp>
        <p:nvSpPr>
          <p:cNvPr id="18" name="文本框 17">
            <a:extLst>
              <a:ext uri="{FF2B5EF4-FFF2-40B4-BE49-F238E27FC236}">
                <a16:creationId xmlns:a16="http://schemas.microsoft.com/office/drawing/2014/main" id="{8DE0E1A8-3008-B734-FA47-4BBC5BED6641}"/>
              </a:ext>
            </a:extLst>
          </p:cNvPr>
          <p:cNvSpPr txBox="1"/>
          <p:nvPr/>
        </p:nvSpPr>
        <p:spPr>
          <a:xfrm>
            <a:off x="7999912" y="2733842"/>
            <a:ext cx="1819003"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：Data_face</a:t>
            </a:r>
          </a:p>
        </p:txBody>
      </p:sp>
      <p:sp>
        <p:nvSpPr>
          <p:cNvPr id="20" name="文本框 19">
            <a:extLst>
              <a:ext uri="{FF2B5EF4-FFF2-40B4-BE49-F238E27FC236}">
                <a16:creationId xmlns:a16="http://schemas.microsoft.com/office/drawing/2014/main" id="{461BAFD1-E8EC-24C3-E2CF-C2DF21959CD1}"/>
              </a:ext>
            </a:extLst>
          </p:cNvPr>
          <p:cNvSpPr txBox="1"/>
          <p:nvPr/>
        </p:nvSpPr>
        <p:spPr>
          <a:xfrm>
            <a:off x="2276711" y="5929597"/>
            <a:ext cx="2210889"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：Data_noface</a:t>
            </a:r>
          </a:p>
        </p:txBody>
      </p:sp>
      <p:sp>
        <p:nvSpPr>
          <p:cNvPr id="4" name="文本框 3">
            <a:extLst>
              <a:ext uri="{FF2B5EF4-FFF2-40B4-BE49-F238E27FC236}">
                <a16:creationId xmlns:a16="http://schemas.microsoft.com/office/drawing/2014/main" id="{3978B084-7E47-BFFD-F679-2253BF3DCC67}"/>
              </a:ext>
            </a:extLst>
          </p:cNvPr>
          <p:cNvSpPr txBox="1"/>
          <p:nvPr/>
        </p:nvSpPr>
        <p:spPr>
          <a:xfrm>
            <a:off x="6133032" y="3126070"/>
            <a:ext cx="5420413" cy="1020985"/>
          </a:xfrm>
          <a:prstGeom prst="rect">
            <a:avLst/>
          </a:prstGeom>
          <a:noFill/>
          <a:ln>
            <a:solidFill>
              <a:srgbClr val="0231A7"/>
            </a:solidFill>
          </a:ln>
        </p:spPr>
        <p:txBody>
          <a:bodyPr wrap="square" rtlCol="0">
            <a:spAutoFit/>
          </a:bodyPr>
          <a:lstStyle/>
          <a:p>
            <a:pPr marL="0" marR="0" lvl="0" indent="457200" algn="l" defTabSz="457189"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叠加噪声后，图像对比度显著增强，边缘更加突出，但同时引入了较多随机噪点，导致细节信息被掩盖。从图像效果来看，高斯噪声提高了某些区域的视觉对比度，但也可能干扰模型的识别。</a:t>
            </a:r>
          </a:p>
        </p:txBody>
      </p:sp>
    </p:spTree>
    <p:extLst>
      <p:ext uri="{BB962C8B-B14F-4D97-AF65-F5344CB8AC3E}">
        <p14:creationId xmlns:p14="http://schemas.microsoft.com/office/powerpoint/2010/main" val="107217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F29E1-3817-0D4F-E77A-168A4EE86BEE}"/>
            </a:ext>
          </a:extLst>
        </p:cNvPr>
        <p:cNvGrpSpPr/>
        <p:nvPr/>
      </p:nvGrpSpPr>
      <p:grpSpPr>
        <a:xfrm>
          <a:off x="0" y="0"/>
          <a:ext cx="0" cy="0"/>
          <a:chOff x="0" y="0"/>
          <a:chExt cx="0" cy="0"/>
        </a:xfrm>
      </p:grpSpPr>
      <p:pic>
        <p:nvPicPr>
          <p:cNvPr id="7" name="图片 6">
            <a:extLst>
              <a:ext uri="{FF2B5EF4-FFF2-40B4-BE49-F238E27FC236}">
                <a16:creationId xmlns:a16="http://schemas.microsoft.com/office/drawing/2014/main" id="{77E18743-53DE-138A-FA31-9A63EB3E7D9F}"/>
              </a:ext>
            </a:extLst>
          </p:cNvPr>
          <p:cNvPicPr>
            <a:picLocks noChangeAspect="1"/>
          </p:cNvPicPr>
          <p:nvPr/>
        </p:nvPicPr>
        <p:blipFill>
          <a:blip r:embed="rId2">
            <a:extLst>
              <a:ext uri="{28A0092B-C50C-407E-A947-70E740481C1C}">
                <a14:useLocalDpi xmlns:a14="http://schemas.microsoft.com/office/drawing/2010/main" val="0"/>
              </a:ext>
            </a:extLst>
          </a:blip>
          <a:srcRect l="2358" t="4196" r="4607"/>
          <a:stretch/>
        </p:blipFill>
        <p:spPr>
          <a:xfrm>
            <a:off x="218260" y="1133400"/>
            <a:ext cx="2675769" cy="2066550"/>
          </a:xfrm>
          <a:prstGeom prst="rect">
            <a:avLst/>
          </a:prstGeom>
        </p:spPr>
      </p:pic>
      <p:sp>
        <p:nvSpPr>
          <p:cNvPr id="2" name="矩形 1">
            <a:extLst>
              <a:ext uri="{FF2B5EF4-FFF2-40B4-BE49-F238E27FC236}">
                <a16:creationId xmlns:a16="http://schemas.microsoft.com/office/drawing/2014/main" id="{5880E679-5E00-064B-5B1B-471FB0BFDAA9}"/>
              </a:ext>
            </a:extLst>
          </p:cNvPr>
          <p:cNvSpPr>
            <a:spLocks noChangeArrowheads="1"/>
          </p:cNvSpPr>
          <p:nvPr/>
        </p:nvSpPr>
        <p:spPr bwMode="auto">
          <a:xfrm>
            <a:off x="634917" y="152281"/>
            <a:ext cx="3118796"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457189" rtl="0" eaLnBrk="1" fontAlgn="auto" latinLnBrk="0" hangingPunct="1">
              <a:lnSpc>
                <a:spcPct val="100000"/>
              </a:lnSpc>
              <a:spcBef>
                <a:spcPct val="20000"/>
              </a:spcBef>
              <a:spcAft>
                <a:spcPts val="0"/>
              </a:spcAft>
              <a:buClrTx/>
              <a:buSzTx/>
              <a:buFont typeface="Arial" charset="0"/>
              <a:buNone/>
              <a:tabLst/>
              <a:defRPr/>
            </a:pPr>
            <a:r>
              <a:rPr lang="zh-CN" altLang="en-US" b="1" dirty="0">
                <a:latin typeface="Arial" panose="020B0604020202020204" pitchFamily="34" charset="0"/>
              </a:rPr>
              <a:t>模型参数及评估</a:t>
            </a:r>
            <a:endParaRPr kumimoji="0" lang="zh-CN" altLang="en-US" sz="3200" b="1" i="0" u="none" strike="noStrike" kern="1200" cap="none" spc="0" normalizeH="0" baseline="0" noProof="0" dirty="0">
              <a:ln>
                <a:noFill/>
              </a:ln>
              <a:effectLst/>
              <a:uLnTx/>
              <a:uFillTx/>
              <a:latin typeface="Arial" panose="020B0604020202020204" pitchFamily="34" charset="0"/>
              <a:ea typeface="微软雅黑" pitchFamily="34" charset="-122"/>
              <a:cs typeface="+mn-cs"/>
              <a:sym typeface="Calibri" pitchFamily="34" charset="0"/>
            </a:endParaRPr>
          </a:p>
        </p:txBody>
      </p:sp>
      <p:sp>
        <p:nvSpPr>
          <p:cNvPr id="3" name="等腰三角形 2">
            <a:extLst>
              <a:ext uri="{FF2B5EF4-FFF2-40B4-BE49-F238E27FC236}">
                <a16:creationId xmlns:a16="http://schemas.microsoft.com/office/drawing/2014/main" id="{C9D840DE-DCC7-A786-5AC0-07B1DCDBCA3F}"/>
              </a:ext>
            </a:extLst>
          </p:cNvPr>
          <p:cNvSpPr>
            <a:spLocks noChangeArrowheads="1"/>
          </p:cNvSpPr>
          <p:nvPr/>
        </p:nvSpPr>
        <p:spPr bwMode="auto">
          <a:xfrm rot="5400000">
            <a:off x="-53049" y="124878"/>
            <a:ext cx="774879" cy="668780"/>
          </a:xfrm>
          <a:prstGeom prst="triangle">
            <a:avLst>
              <a:gd name="adj" fmla="val 50000"/>
            </a:avLst>
          </a:prstGeom>
          <a:solidFill>
            <a:schemeClr val="accent2">
              <a:lumMod val="100000"/>
            </a:schemeClr>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457189" rtl="0" eaLnBrk="1" fontAlgn="auto" latinLnBrk="0" hangingPunct="1">
              <a:lnSpc>
                <a:spcPct val="100000"/>
              </a:lnSpc>
              <a:spcBef>
                <a:spcPct val="0"/>
              </a:spcBef>
              <a:spcAft>
                <a:spcPts val="0"/>
              </a:spcAft>
              <a:buClrTx/>
              <a:buSzTx/>
              <a:buFont typeface="Arial" charset="0"/>
              <a:buNone/>
              <a:tabLst/>
              <a:defRPr/>
            </a:pPr>
            <a:endParaRPr kumimoji="0" lang="zh-CN"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sym typeface="微软雅黑" pitchFamily="34" charset="-122"/>
            </a:endParaRPr>
          </a:p>
        </p:txBody>
      </p:sp>
      <p:sp>
        <p:nvSpPr>
          <p:cNvPr id="6" name="文本框 5">
            <a:extLst>
              <a:ext uri="{FF2B5EF4-FFF2-40B4-BE49-F238E27FC236}">
                <a16:creationId xmlns:a16="http://schemas.microsoft.com/office/drawing/2014/main" id="{BE7148FA-DDD5-4EB7-2DB6-F44274EC8F0E}"/>
              </a:ext>
            </a:extLst>
          </p:cNvPr>
          <p:cNvSpPr txBox="1"/>
          <p:nvPr/>
        </p:nvSpPr>
        <p:spPr>
          <a:xfrm>
            <a:off x="2123609" y="3279650"/>
            <a:ext cx="1789063"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：loss曲线</a:t>
            </a:r>
          </a:p>
        </p:txBody>
      </p:sp>
      <p:graphicFrame>
        <p:nvGraphicFramePr>
          <p:cNvPr id="11" name="表格 10">
            <a:extLst>
              <a:ext uri="{FF2B5EF4-FFF2-40B4-BE49-F238E27FC236}">
                <a16:creationId xmlns:a16="http://schemas.microsoft.com/office/drawing/2014/main" id="{9E1E305C-5DC7-7227-F08C-6997420857F6}"/>
              </a:ext>
            </a:extLst>
          </p:cNvPr>
          <p:cNvGraphicFramePr>
            <a:graphicFrameLocks noGrp="1"/>
          </p:cNvGraphicFramePr>
          <p:nvPr>
            <p:extLst>
              <p:ext uri="{D42A27DB-BD31-4B8C-83A1-F6EECF244321}">
                <p14:modId xmlns:p14="http://schemas.microsoft.com/office/powerpoint/2010/main" val="414641051"/>
              </p:ext>
            </p:extLst>
          </p:nvPr>
        </p:nvGraphicFramePr>
        <p:xfrm>
          <a:off x="6007704" y="1127963"/>
          <a:ext cx="5645456" cy="4526280"/>
        </p:xfrm>
        <a:graphic>
          <a:graphicData uri="http://schemas.openxmlformats.org/drawingml/2006/table">
            <a:tbl>
              <a:tblPr firstRow="1" bandRow="1">
                <a:tableStyleId>{5C22544A-7EE6-4342-B048-85BDC9FD1C3A}</a:tableStyleId>
              </a:tblPr>
              <a:tblGrid>
                <a:gridCol w="519132">
                  <a:extLst>
                    <a:ext uri="{9D8B030D-6E8A-4147-A177-3AD203B41FA5}">
                      <a16:colId xmlns:a16="http://schemas.microsoft.com/office/drawing/2014/main" val="1690379271"/>
                    </a:ext>
                  </a:extLst>
                </a:gridCol>
                <a:gridCol w="1280726">
                  <a:extLst>
                    <a:ext uri="{9D8B030D-6E8A-4147-A177-3AD203B41FA5}">
                      <a16:colId xmlns:a16="http://schemas.microsoft.com/office/drawing/2014/main" val="3378457970"/>
                    </a:ext>
                  </a:extLst>
                </a:gridCol>
                <a:gridCol w="817606">
                  <a:extLst>
                    <a:ext uri="{9D8B030D-6E8A-4147-A177-3AD203B41FA5}">
                      <a16:colId xmlns:a16="http://schemas.microsoft.com/office/drawing/2014/main" val="3846035562"/>
                    </a:ext>
                  </a:extLst>
                </a:gridCol>
                <a:gridCol w="3027992">
                  <a:extLst>
                    <a:ext uri="{9D8B030D-6E8A-4147-A177-3AD203B41FA5}">
                      <a16:colId xmlns:a16="http://schemas.microsoft.com/office/drawing/2014/main" val="4016686252"/>
                    </a:ext>
                  </a:extLst>
                </a:gridCol>
              </a:tblGrid>
              <a:tr h="304541">
                <a:tc>
                  <a:txBody>
                    <a:bodyPr/>
                    <a:lstStyle/>
                    <a:p>
                      <a:pPr algn="ct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60A7D2"/>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超参数</a:t>
                      </a:r>
                    </a:p>
                  </a:txBody>
                  <a:tcPr anchor="ctr">
                    <a:solidFill>
                      <a:srgbClr val="60A7D2"/>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数值</a:t>
                      </a:r>
                    </a:p>
                  </a:txBody>
                  <a:tcPr anchor="ctr">
                    <a:solidFill>
                      <a:srgbClr val="60A7D2"/>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a:t>
                      </a:r>
                    </a:p>
                  </a:txBody>
                  <a:tcPr anchor="ctr">
                    <a:solidFill>
                      <a:srgbClr val="60A7D2"/>
                    </a:solidFill>
                  </a:tcPr>
                </a:tc>
                <a:extLst>
                  <a:ext uri="{0D108BD9-81ED-4DB2-BD59-A6C34878D82A}">
                    <a16:rowId xmlns:a16="http://schemas.microsoft.com/office/drawing/2014/main" val="518621359"/>
                  </a:ext>
                </a:extLst>
              </a:tr>
              <a:tr h="304541">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学习率</a:t>
                      </a:r>
                    </a:p>
                  </a:txBody>
                  <a:tcPr anchor="ctr">
                    <a:solidFill>
                      <a:srgbClr val="E4EFF9"/>
                    </a:solidFill>
                  </a:tcPr>
                </a:tc>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0.007</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训练时使用的学习率</a:t>
                      </a:r>
                    </a:p>
                  </a:txBody>
                  <a:tcPr anchor="ctr">
                    <a:solidFill>
                      <a:srgbClr val="E4EFF9"/>
                    </a:solidFill>
                  </a:tcPr>
                </a:tc>
                <a:extLst>
                  <a:ext uri="{0D108BD9-81ED-4DB2-BD59-A6C34878D82A}">
                    <a16:rowId xmlns:a16="http://schemas.microsoft.com/office/drawing/2014/main" val="1601520574"/>
                  </a:ext>
                </a:extLst>
              </a:tr>
              <a:tr h="304541">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训练轮次 </a:t>
                      </a:r>
                    </a:p>
                  </a:txBody>
                  <a:tcPr anchor="ctr">
                    <a:solidFill>
                      <a:srgbClr val="E4EFF9"/>
                    </a:solidFill>
                  </a:tcPr>
                </a:tc>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训练的总轮次</a:t>
                      </a:r>
                    </a:p>
                  </a:txBody>
                  <a:tcPr anchor="ctr">
                    <a:solidFill>
                      <a:srgbClr val="E4EFF9"/>
                    </a:solidFill>
                  </a:tcPr>
                </a:tc>
                <a:extLst>
                  <a:ext uri="{0D108BD9-81ED-4DB2-BD59-A6C34878D82A}">
                    <a16:rowId xmlns:a16="http://schemas.microsoft.com/office/drawing/2014/main" val="65080170"/>
                  </a:ext>
                </a:extLst>
              </a:tr>
              <a:tr h="522069">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早停耐心值</a:t>
                      </a:r>
                    </a:p>
                  </a:txBody>
                  <a:tcPr anchor="ctr">
                    <a:solidFill>
                      <a:srgbClr val="E4EFF9"/>
                    </a:solidFill>
                  </a:tcPr>
                </a:tc>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早停的耐心值，若损失在此轮数内未改进则停止训练</a:t>
                      </a:r>
                    </a:p>
                  </a:txBody>
                  <a:tcPr anchor="ctr">
                    <a:solidFill>
                      <a:srgbClr val="E4EFF9"/>
                    </a:solidFill>
                  </a:tcPr>
                </a:tc>
                <a:extLst>
                  <a:ext uri="{0D108BD9-81ED-4DB2-BD59-A6C34878D82A}">
                    <a16:rowId xmlns:a16="http://schemas.microsoft.com/office/drawing/2014/main" val="1274716633"/>
                  </a:ext>
                </a:extLst>
              </a:tr>
              <a:tr h="304541">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图像高度</a:t>
                      </a:r>
                    </a:p>
                  </a:txBody>
                  <a:tcPr anchor="ctr">
                    <a:solidFill>
                      <a:srgbClr val="E4EFF9"/>
                    </a:solidFill>
                  </a:tcPr>
                </a:tc>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19 </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输入图像的高度</a:t>
                      </a:r>
                    </a:p>
                  </a:txBody>
                  <a:tcPr anchor="ctr">
                    <a:solidFill>
                      <a:srgbClr val="E4EFF9"/>
                    </a:solidFill>
                  </a:tcPr>
                </a:tc>
                <a:extLst>
                  <a:ext uri="{0D108BD9-81ED-4DB2-BD59-A6C34878D82A}">
                    <a16:rowId xmlns:a16="http://schemas.microsoft.com/office/drawing/2014/main" val="372956428"/>
                  </a:ext>
                </a:extLst>
              </a:tr>
              <a:tr h="304541">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图像宽度</a:t>
                      </a:r>
                    </a:p>
                  </a:txBody>
                  <a:tcPr anchor="ctr">
                    <a:solidFill>
                      <a:srgbClr val="E4EFF9"/>
                    </a:solidFill>
                  </a:tcPr>
                </a:tc>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19 </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输入图像的宽度</a:t>
                      </a:r>
                    </a:p>
                  </a:txBody>
                  <a:tcPr anchor="ctr">
                    <a:solidFill>
                      <a:srgbClr val="E4EFF9"/>
                    </a:solidFill>
                  </a:tcPr>
                </a:tc>
                <a:extLst>
                  <a:ext uri="{0D108BD9-81ED-4DB2-BD59-A6C34878D82A}">
                    <a16:rowId xmlns:a16="http://schemas.microsoft.com/office/drawing/2014/main" val="751580768"/>
                  </a:ext>
                </a:extLst>
              </a:tr>
              <a:tr h="304541">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批次大小</a:t>
                      </a:r>
                    </a:p>
                  </a:txBody>
                  <a:tcPr anchor="ctr">
                    <a:solidFill>
                      <a:srgbClr val="E4EFF9"/>
                    </a:solidFill>
                  </a:tcPr>
                </a:tc>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16</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每个训练批次的大小</a:t>
                      </a:r>
                    </a:p>
                  </a:txBody>
                  <a:tcPr anchor="ctr">
                    <a:solidFill>
                      <a:srgbClr val="E4EFF9"/>
                    </a:solidFill>
                  </a:tcPr>
                </a:tc>
                <a:extLst>
                  <a:ext uri="{0D108BD9-81ED-4DB2-BD59-A6C34878D82A}">
                    <a16:rowId xmlns:a16="http://schemas.microsoft.com/office/drawing/2014/main" val="163288535"/>
                  </a:ext>
                </a:extLst>
              </a:tr>
              <a:tr h="304541">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负类权重</a:t>
                      </a:r>
                    </a:p>
                  </a:txBody>
                  <a:tcPr anchor="ctr">
                    <a:solidFill>
                      <a:srgbClr val="E4EFF9"/>
                    </a:solidFill>
                  </a:tcPr>
                </a:tc>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负类（类别</a:t>
                      </a: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）的权重</a:t>
                      </a:r>
                    </a:p>
                  </a:txBody>
                  <a:tcPr anchor="ctr">
                    <a:solidFill>
                      <a:srgbClr val="E4EFF9"/>
                    </a:solidFill>
                  </a:tcPr>
                </a:tc>
                <a:extLst>
                  <a:ext uri="{0D108BD9-81ED-4DB2-BD59-A6C34878D82A}">
                    <a16:rowId xmlns:a16="http://schemas.microsoft.com/office/drawing/2014/main" val="3886334847"/>
                  </a:ext>
                </a:extLst>
              </a:tr>
              <a:tr h="304541">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8</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正类权重</a:t>
                      </a:r>
                    </a:p>
                  </a:txBody>
                  <a:tcPr anchor="ctr">
                    <a:solidFill>
                      <a:srgbClr val="E4EFF9"/>
                    </a:solidFill>
                  </a:tcPr>
                </a:tc>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160.0</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正类（类别</a:t>
                      </a: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）的权重</a:t>
                      </a:r>
                    </a:p>
                  </a:txBody>
                  <a:tcPr anchor="ctr">
                    <a:solidFill>
                      <a:srgbClr val="E4EFF9"/>
                    </a:solidFill>
                  </a:tcPr>
                </a:tc>
                <a:extLst>
                  <a:ext uri="{0D108BD9-81ED-4DB2-BD59-A6C34878D82A}">
                    <a16:rowId xmlns:a16="http://schemas.microsoft.com/office/drawing/2014/main" val="745873954"/>
                  </a:ext>
                </a:extLst>
              </a:tr>
              <a:tr h="304541">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权重衰减</a:t>
                      </a:r>
                    </a:p>
                  </a:txBody>
                  <a:tcPr anchor="ctr">
                    <a:solidFill>
                      <a:srgbClr val="E4EFF9"/>
                    </a:solidFill>
                  </a:tcPr>
                </a:tc>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0.0005</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L2</a:t>
                      </a: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正则化的权重衰减系数</a:t>
                      </a:r>
                    </a:p>
                  </a:txBody>
                  <a:tcPr anchor="ctr">
                    <a:solidFill>
                      <a:srgbClr val="E4EFF9"/>
                    </a:solidFill>
                  </a:tcPr>
                </a:tc>
                <a:extLst>
                  <a:ext uri="{0D108BD9-81ED-4DB2-BD59-A6C34878D82A}">
                    <a16:rowId xmlns:a16="http://schemas.microsoft.com/office/drawing/2014/main" val="1132093384"/>
                  </a:ext>
                </a:extLst>
              </a:tr>
              <a:tr h="522069">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学习率</a:t>
                      </a:r>
                      <a:endPar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衰减因子</a:t>
                      </a:r>
                    </a:p>
                  </a:txBody>
                  <a:tcPr anchor="ctr">
                    <a:solidFill>
                      <a:srgbClr val="E4EFF9"/>
                    </a:solidFill>
                  </a:tcPr>
                </a:tc>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0.7</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学习率衰减的因子</a:t>
                      </a:r>
                    </a:p>
                  </a:txBody>
                  <a:tcPr anchor="ctr">
                    <a:solidFill>
                      <a:srgbClr val="E4EFF9"/>
                    </a:solidFill>
                  </a:tcPr>
                </a:tc>
                <a:extLst>
                  <a:ext uri="{0D108BD9-81ED-4DB2-BD59-A6C34878D82A}">
                    <a16:rowId xmlns:a16="http://schemas.microsoft.com/office/drawing/2014/main" val="2609698686"/>
                  </a:ext>
                </a:extLst>
              </a:tr>
              <a:tr h="522069">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11</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学习率</a:t>
                      </a:r>
                      <a:endPar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衰减耐心值</a:t>
                      </a:r>
                    </a:p>
                  </a:txBody>
                  <a:tcPr anchor="ctr">
                    <a:solidFill>
                      <a:srgbClr val="E4EFF9"/>
                    </a:solidFill>
                  </a:tcPr>
                </a:tc>
                <a:tc>
                  <a:txBody>
                    <a:bodyPr/>
                    <a:lstStyle/>
                    <a:p>
                      <a:pPr algn="ctr"/>
                      <a:r>
                        <a:rPr lang="en-US" altLang="zh-CN"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solidFill>
                      <a:srgbClr val="E4EFF9"/>
                    </a:solidFill>
                  </a:tcPr>
                </a:tc>
                <a:tc>
                  <a:txBody>
                    <a:bodyPr/>
                    <a:lstStyle/>
                    <a:p>
                      <a:pPr algn="ctr"/>
                      <a:r>
                        <a:rPr lang="zh-CN" altLang="en-US" sz="15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学习率调度器的耐心值</a:t>
                      </a:r>
                    </a:p>
                  </a:txBody>
                  <a:tcPr anchor="ctr">
                    <a:solidFill>
                      <a:srgbClr val="E4EFF9"/>
                    </a:solidFill>
                  </a:tcPr>
                </a:tc>
                <a:extLst>
                  <a:ext uri="{0D108BD9-81ED-4DB2-BD59-A6C34878D82A}">
                    <a16:rowId xmlns:a16="http://schemas.microsoft.com/office/drawing/2014/main" val="1581235809"/>
                  </a:ext>
                </a:extLst>
              </a:tr>
            </a:tbl>
          </a:graphicData>
        </a:graphic>
      </p:graphicFrame>
      <p:sp>
        <p:nvSpPr>
          <p:cNvPr id="4" name="文本框 3">
            <a:extLst>
              <a:ext uri="{FF2B5EF4-FFF2-40B4-BE49-F238E27FC236}">
                <a16:creationId xmlns:a16="http://schemas.microsoft.com/office/drawing/2014/main" id="{63409418-F3B9-1664-11C9-17A8F1A2F2CA}"/>
              </a:ext>
            </a:extLst>
          </p:cNvPr>
          <p:cNvSpPr txBox="1"/>
          <p:nvPr/>
        </p:nvSpPr>
        <p:spPr>
          <a:xfrm>
            <a:off x="633039" y="3739556"/>
            <a:ext cx="4903281" cy="1667316"/>
          </a:xfrm>
          <a:prstGeom prst="rect">
            <a:avLst/>
          </a:prstGeom>
          <a:noFill/>
          <a:ln>
            <a:solidFill>
              <a:srgbClr val="0231A7"/>
            </a:solidFill>
          </a:ln>
        </p:spPr>
        <p:txBody>
          <a:bodyPr wrap="square" rtlCol="0">
            <a:spAutoFit/>
          </a:bodyPr>
          <a:lstStyle/>
          <a:p>
            <a:pPr marL="0" marR="0" lvl="0" indent="457200" algn="l" defTabSz="457189"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训练损失曲线显示了训练过程中的损失变化：损失下降趋势：损失从初始的较高值迅速下降，并在大约</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20</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个</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epoch</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后趋于平稳，表明模型在训练过程中逐渐学习到了有效的特征。在进行到大约</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37</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轮次的时候触发了早停机制，停止训练以防过拟合。</a:t>
            </a:r>
          </a:p>
        </p:txBody>
      </p:sp>
      <p:pic>
        <p:nvPicPr>
          <p:cNvPr id="5" name="图片 4">
            <a:extLst>
              <a:ext uri="{FF2B5EF4-FFF2-40B4-BE49-F238E27FC236}">
                <a16:creationId xmlns:a16="http://schemas.microsoft.com/office/drawing/2014/main" id="{2A10DC9A-E660-C781-6E10-2C14CD38A0B2}"/>
              </a:ext>
            </a:extLst>
          </p:cNvPr>
          <p:cNvPicPr>
            <a:picLocks noChangeAspect="1"/>
          </p:cNvPicPr>
          <p:nvPr/>
        </p:nvPicPr>
        <p:blipFill>
          <a:blip r:embed="rId3">
            <a:extLst>
              <a:ext uri="{28A0092B-C50C-407E-A947-70E740481C1C}">
                <a14:useLocalDpi xmlns:a14="http://schemas.microsoft.com/office/drawing/2010/main" val="0"/>
              </a:ext>
            </a:extLst>
          </a:blip>
          <a:srcRect t="3627"/>
          <a:stretch/>
        </p:blipFill>
        <p:spPr>
          <a:xfrm>
            <a:off x="3018141" y="1127963"/>
            <a:ext cx="2859113" cy="2066550"/>
          </a:xfrm>
          <a:prstGeom prst="rect">
            <a:avLst/>
          </a:prstGeom>
        </p:spPr>
      </p:pic>
    </p:spTree>
    <p:extLst>
      <p:ext uri="{BB962C8B-B14F-4D97-AF65-F5344CB8AC3E}">
        <p14:creationId xmlns:p14="http://schemas.microsoft.com/office/powerpoint/2010/main" val="297504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12AB8-F3D5-FD22-6075-8AA24826C8BA}"/>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BCCA60BA-FB4B-4DC4-792C-0BA8FF7F10EF}"/>
              </a:ext>
            </a:extLst>
          </p:cNvPr>
          <p:cNvSpPr>
            <a:spLocks noChangeArrowheads="1"/>
          </p:cNvSpPr>
          <p:nvPr/>
        </p:nvSpPr>
        <p:spPr bwMode="auto">
          <a:xfrm>
            <a:off x="634917" y="152281"/>
            <a:ext cx="3939534"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457189" rtl="0" eaLnBrk="1" fontAlgn="auto" latinLnBrk="0" hangingPunct="1">
              <a:lnSpc>
                <a:spcPct val="100000"/>
              </a:lnSpc>
              <a:spcBef>
                <a:spcPct val="20000"/>
              </a:spcBef>
              <a:spcAft>
                <a:spcPts val="0"/>
              </a:spcAft>
              <a:buClrTx/>
              <a:buSzTx/>
              <a:buFont typeface="Arial" charset="0"/>
              <a:buNone/>
              <a:tabLst/>
              <a:defRPr/>
            </a:pPr>
            <a:r>
              <a:rPr lang="zh-CN" altLang="en-US" b="1" dirty="0">
                <a:latin typeface="Arial" panose="020B0604020202020204" pitchFamily="34" charset="0"/>
              </a:rPr>
              <a:t>模型评估及结果分析</a:t>
            </a:r>
            <a:endParaRPr kumimoji="0" lang="zh-CN" altLang="en-US" sz="3200" b="1" i="0" u="none" strike="noStrike" kern="1200" cap="none" spc="0" normalizeH="0" baseline="0" noProof="0" dirty="0">
              <a:ln>
                <a:noFill/>
              </a:ln>
              <a:effectLst/>
              <a:uLnTx/>
              <a:uFillTx/>
              <a:latin typeface="Arial" panose="020B0604020202020204" pitchFamily="34" charset="0"/>
              <a:ea typeface="微软雅黑" pitchFamily="34" charset="-122"/>
              <a:cs typeface="+mn-cs"/>
              <a:sym typeface="Calibri" pitchFamily="34" charset="0"/>
            </a:endParaRPr>
          </a:p>
        </p:txBody>
      </p:sp>
      <p:sp>
        <p:nvSpPr>
          <p:cNvPr id="3" name="等腰三角形 2">
            <a:extLst>
              <a:ext uri="{FF2B5EF4-FFF2-40B4-BE49-F238E27FC236}">
                <a16:creationId xmlns:a16="http://schemas.microsoft.com/office/drawing/2014/main" id="{5618DB87-E021-857E-999E-AEA557D783BD}"/>
              </a:ext>
            </a:extLst>
          </p:cNvPr>
          <p:cNvSpPr>
            <a:spLocks noChangeArrowheads="1"/>
          </p:cNvSpPr>
          <p:nvPr/>
        </p:nvSpPr>
        <p:spPr bwMode="auto">
          <a:xfrm rot="5400000">
            <a:off x="-53049" y="124878"/>
            <a:ext cx="774879" cy="668780"/>
          </a:xfrm>
          <a:prstGeom prst="triangle">
            <a:avLst>
              <a:gd name="adj" fmla="val 50000"/>
            </a:avLst>
          </a:prstGeom>
          <a:solidFill>
            <a:schemeClr val="accent2">
              <a:lumMod val="100000"/>
            </a:schemeClr>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457189" rtl="0" eaLnBrk="1" fontAlgn="auto" latinLnBrk="0" hangingPunct="1">
              <a:lnSpc>
                <a:spcPct val="100000"/>
              </a:lnSpc>
              <a:spcBef>
                <a:spcPct val="0"/>
              </a:spcBef>
              <a:spcAft>
                <a:spcPts val="0"/>
              </a:spcAft>
              <a:buClrTx/>
              <a:buSzTx/>
              <a:buFont typeface="Arial" charset="0"/>
              <a:buNone/>
              <a:tabLst/>
              <a:defRPr/>
            </a:pPr>
            <a:endParaRPr kumimoji="0" lang="zh-CN"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sym typeface="微软雅黑" pitchFamily="34" charset="-122"/>
            </a:endParaRPr>
          </a:p>
        </p:txBody>
      </p:sp>
      <p:sp>
        <p:nvSpPr>
          <p:cNvPr id="16" name="文本框 15">
            <a:extLst>
              <a:ext uri="{FF2B5EF4-FFF2-40B4-BE49-F238E27FC236}">
                <a16:creationId xmlns:a16="http://schemas.microsoft.com/office/drawing/2014/main" id="{F90BE693-DEF6-4148-B622-BAC14BD86627}"/>
              </a:ext>
            </a:extLst>
          </p:cNvPr>
          <p:cNvSpPr txBox="1"/>
          <p:nvPr/>
        </p:nvSpPr>
        <p:spPr>
          <a:xfrm>
            <a:off x="2124707" y="3171882"/>
            <a:ext cx="2748217"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10: </a:t>
            </a:r>
            <a:r>
              <a:rPr lang="zh-CN" altLang="en-US" dirty="0">
                <a:latin typeface="Times New Roman" panose="02020603050405020304" pitchFamily="18" charset="0"/>
                <a:cs typeface="Times New Roman" panose="02020603050405020304" pitchFamily="18" charset="0"/>
              </a:rPr>
              <a:t>confusion_matrix</a:t>
            </a:r>
          </a:p>
        </p:txBody>
      </p:sp>
      <p:sp>
        <p:nvSpPr>
          <p:cNvPr id="18" name="文本框 17">
            <a:extLst>
              <a:ext uri="{FF2B5EF4-FFF2-40B4-BE49-F238E27FC236}">
                <a16:creationId xmlns:a16="http://schemas.microsoft.com/office/drawing/2014/main" id="{5AEB57D8-75C1-AF2A-9671-5D9B8EFC533D}"/>
              </a:ext>
            </a:extLst>
          </p:cNvPr>
          <p:cNvSpPr txBox="1"/>
          <p:nvPr/>
        </p:nvSpPr>
        <p:spPr>
          <a:xfrm>
            <a:off x="8392671" y="3339041"/>
            <a:ext cx="1328827"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pr_curve</a:t>
            </a:r>
          </a:p>
        </p:txBody>
      </p:sp>
      <p:sp>
        <p:nvSpPr>
          <p:cNvPr id="20" name="文本框 19">
            <a:extLst>
              <a:ext uri="{FF2B5EF4-FFF2-40B4-BE49-F238E27FC236}">
                <a16:creationId xmlns:a16="http://schemas.microsoft.com/office/drawing/2014/main" id="{7A7F0786-E947-AA08-8FF6-ACCAD164D341}"/>
              </a:ext>
            </a:extLst>
          </p:cNvPr>
          <p:cNvSpPr txBox="1"/>
          <p:nvPr/>
        </p:nvSpPr>
        <p:spPr>
          <a:xfrm>
            <a:off x="5567177" y="3339041"/>
            <a:ext cx="2127885"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11: (a)</a:t>
            </a:r>
            <a:r>
              <a:rPr lang="zh-CN" altLang="en-US" dirty="0">
                <a:latin typeface="Times New Roman" panose="02020603050405020304" pitchFamily="18" charset="0"/>
                <a:cs typeface="Times New Roman" panose="02020603050405020304" pitchFamily="18" charset="0"/>
              </a:rPr>
              <a:t>roc_curve</a:t>
            </a:r>
          </a:p>
        </p:txBody>
      </p:sp>
      <p:sp>
        <p:nvSpPr>
          <p:cNvPr id="8" name="文本框 7">
            <a:extLst>
              <a:ext uri="{FF2B5EF4-FFF2-40B4-BE49-F238E27FC236}">
                <a16:creationId xmlns:a16="http://schemas.microsoft.com/office/drawing/2014/main" id="{7370D310-1EAC-0A25-6810-681C77C1EDF6}"/>
              </a:ext>
            </a:extLst>
          </p:cNvPr>
          <p:cNvSpPr txBox="1"/>
          <p:nvPr/>
        </p:nvSpPr>
        <p:spPr>
          <a:xfrm>
            <a:off x="831939" y="3708150"/>
            <a:ext cx="5032469" cy="2313647"/>
          </a:xfrm>
          <a:prstGeom prst="rect">
            <a:avLst/>
          </a:prstGeom>
          <a:noFill/>
          <a:ln>
            <a:solidFill>
              <a:srgbClr val="0231A7"/>
            </a:solidFill>
          </a:ln>
        </p:spPr>
        <p:txBody>
          <a:bodyPr wrap="square" rtlCol="0">
            <a:spAutoFit/>
          </a:bodyPr>
          <a:lstStyle/>
          <a:p>
            <a:pPr marL="0" marR="0" lvl="0" indent="457200" algn="l" defTabSz="457189"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3. </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混淆矩阵高召回率：模型在识别人脸方面表现出色，大部分的人脸都被正确识别。</a:t>
            </a: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57200" algn="l" defTabSz="457189"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高精确率：大多数被识别为人脸的图像确实是人脸，误报率较低。</a:t>
            </a: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57200" algn="l" defTabSz="457189"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高准确率：整体上，模型的预测非常准确。这个混淆矩阵显示了一个在处理人脸图像识别任务时性能非常好的分类模型。</a:t>
            </a: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B8CFF493-B0DC-19BD-BEF6-50CDFF88ADE3}"/>
              </a:ext>
            </a:extLst>
          </p:cNvPr>
          <p:cNvSpPr txBox="1"/>
          <p:nvPr/>
        </p:nvSpPr>
        <p:spPr>
          <a:xfrm>
            <a:off x="6096000" y="4240406"/>
            <a:ext cx="5211580" cy="1462644"/>
          </a:xfrm>
          <a:prstGeom prst="rect">
            <a:avLst/>
          </a:prstGeom>
          <a:noFill/>
          <a:ln>
            <a:solidFill>
              <a:srgbClr val="0231A7"/>
            </a:solidFill>
          </a:ln>
        </p:spPr>
        <p:txBody>
          <a:bodyPr wrap="square" rtlCol="0">
            <a:spAutoFit/>
          </a:bodyPr>
          <a:lstStyle/>
          <a:p>
            <a:pPr indent="457189" defTabSz="457189">
              <a:lnSpc>
                <a:spcPct val="130000"/>
              </a:lnSpc>
              <a:defRPr/>
            </a:pPr>
            <a:r>
              <a:rPr kumimoji="0" lang="en-US" altLang="zh-CN"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4. ROC</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曲线和</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PR</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曲线展示了</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ROC</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曲线和</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PR</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曲线：</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indent="457189" defTabSz="457189">
              <a:lnSpc>
                <a:spcPct val="130000"/>
              </a:lnSpc>
              <a:defRPr/>
            </a:pPr>
            <a:r>
              <a:rPr kumimoji="0" lang="en-US" altLang="zh-CN"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ROC</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曲线：</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AUC</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值为</a:t>
            </a:r>
            <a:r>
              <a:rPr kumimoji="0" lang="en-US" altLang="zh-CN"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1.00</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，表示模型在不同阈值下都能完美地区分正负样本。</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indent="457189" defTabSz="457189">
              <a:lnSpc>
                <a:spcPct val="130000"/>
              </a:lnSpc>
              <a:defRPr/>
            </a:pPr>
            <a:r>
              <a:rPr kumimoji="0" lang="en-US" altLang="zh-CN"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PR</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曲线：展示了在不同召回率下的精确率，曲线接近右上角，表明模型在高召回率下仍能保持高精确率。</a:t>
            </a:r>
          </a:p>
        </p:txBody>
      </p:sp>
      <p:pic>
        <p:nvPicPr>
          <p:cNvPr id="11" name="图片 10">
            <a:extLst>
              <a:ext uri="{FF2B5EF4-FFF2-40B4-BE49-F238E27FC236}">
                <a16:creationId xmlns:a16="http://schemas.microsoft.com/office/drawing/2014/main" id="{E87A9ABA-C5B2-2EDE-6D1A-076873A4AA2C}"/>
              </a:ext>
            </a:extLst>
          </p:cNvPr>
          <p:cNvPicPr>
            <a:picLocks noChangeAspect="1"/>
          </p:cNvPicPr>
          <p:nvPr/>
        </p:nvPicPr>
        <p:blipFill>
          <a:blip r:embed="rId2">
            <a:extLst>
              <a:ext uri="{28A0092B-C50C-407E-A947-70E740481C1C}">
                <a14:useLocalDpi xmlns:a14="http://schemas.microsoft.com/office/drawing/2010/main" val="0"/>
              </a:ext>
            </a:extLst>
          </a:blip>
          <a:srcRect l="3389" t="3644" r="6945"/>
          <a:stretch/>
        </p:blipFill>
        <p:spPr>
          <a:xfrm>
            <a:off x="1969592" y="953552"/>
            <a:ext cx="2748218" cy="2214982"/>
          </a:xfrm>
          <a:prstGeom prst="rect">
            <a:avLst/>
          </a:prstGeom>
        </p:spPr>
      </p:pic>
      <p:pic>
        <p:nvPicPr>
          <p:cNvPr id="6" name="图片 5" descr="图表, 直方图&#10;&#10;描述已自动生成">
            <a:extLst>
              <a:ext uri="{FF2B5EF4-FFF2-40B4-BE49-F238E27FC236}">
                <a16:creationId xmlns:a16="http://schemas.microsoft.com/office/drawing/2014/main" id="{A31BC3AB-15C9-1CBD-ACC7-524F0FC18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467" y="859160"/>
            <a:ext cx="4792826" cy="2396413"/>
          </a:xfrm>
          <a:prstGeom prst="rect">
            <a:avLst/>
          </a:prstGeom>
        </p:spPr>
      </p:pic>
    </p:spTree>
    <p:extLst>
      <p:ext uri="{BB962C8B-B14F-4D97-AF65-F5344CB8AC3E}">
        <p14:creationId xmlns:p14="http://schemas.microsoft.com/office/powerpoint/2010/main" val="145396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0350E-3332-1C38-1CE0-D76BBB113DAC}"/>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50EB71AB-B6BC-1D40-0B77-FA93A08901F9}"/>
              </a:ext>
            </a:extLst>
          </p:cNvPr>
          <p:cNvSpPr>
            <a:spLocks noChangeArrowheads="1"/>
          </p:cNvSpPr>
          <p:nvPr/>
        </p:nvSpPr>
        <p:spPr bwMode="auto">
          <a:xfrm>
            <a:off x="634917" y="152281"/>
            <a:ext cx="3939534"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457189" rtl="0" eaLnBrk="1" fontAlgn="auto" latinLnBrk="0" hangingPunct="1">
              <a:lnSpc>
                <a:spcPct val="100000"/>
              </a:lnSpc>
              <a:spcBef>
                <a:spcPct val="20000"/>
              </a:spcBef>
              <a:spcAft>
                <a:spcPts val="0"/>
              </a:spcAft>
              <a:buClrTx/>
              <a:buSzTx/>
              <a:buFont typeface="Arial" charset="0"/>
              <a:buNone/>
              <a:tabLst/>
              <a:defRPr/>
            </a:pPr>
            <a:r>
              <a:rPr lang="zh-CN" altLang="en-US" b="1" dirty="0">
                <a:latin typeface="Arial" panose="020B0604020202020204" pitchFamily="34" charset="0"/>
              </a:rPr>
              <a:t>模型评估及结果分析</a:t>
            </a:r>
            <a:endParaRPr kumimoji="0" lang="zh-CN" altLang="en-US" sz="4800" b="1" i="0" u="none" strike="noStrike" kern="1200" cap="none" spc="0" normalizeH="0" baseline="0" noProof="0" dirty="0">
              <a:ln>
                <a:noFill/>
              </a:ln>
              <a:effectLst/>
              <a:uLnTx/>
              <a:uFillTx/>
              <a:latin typeface="Arial" panose="020B0604020202020204" pitchFamily="34" charset="0"/>
              <a:ea typeface="微软雅黑" pitchFamily="34" charset="-122"/>
              <a:cs typeface="+mn-cs"/>
              <a:sym typeface="Calibri" pitchFamily="34" charset="0"/>
            </a:endParaRPr>
          </a:p>
        </p:txBody>
      </p:sp>
      <p:sp>
        <p:nvSpPr>
          <p:cNvPr id="3" name="等腰三角形 2">
            <a:extLst>
              <a:ext uri="{FF2B5EF4-FFF2-40B4-BE49-F238E27FC236}">
                <a16:creationId xmlns:a16="http://schemas.microsoft.com/office/drawing/2014/main" id="{9E7B5887-C6F4-4FAC-9FD4-D56CE48E9834}"/>
              </a:ext>
            </a:extLst>
          </p:cNvPr>
          <p:cNvSpPr>
            <a:spLocks noChangeArrowheads="1"/>
          </p:cNvSpPr>
          <p:nvPr/>
        </p:nvSpPr>
        <p:spPr bwMode="auto">
          <a:xfrm rot="5400000">
            <a:off x="-53049" y="124878"/>
            <a:ext cx="774879" cy="668780"/>
          </a:xfrm>
          <a:prstGeom prst="triangle">
            <a:avLst>
              <a:gd name="adj" fmla="val 50000"/>
            </a:avLst>
          </a:prstGeom>
          <a:solidFill>
            <a:schemeClr val="accent2">
              <a:lumMod val="100000"/>
            </a:schemeClr>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457189" rtl="0" eaLnBrk="1" fontAlgn="auto" latinLnBrk="0" hangingPunct="1">
              <a:lnSpc>
                <a:spcPct val="100000"/>
              </a:lnSpc>
              <a:spcBef>
                <a:spcPct val="0"/>
              </a:spcBef>
              <a:spcAft>
                <a:spcPts val="0"/>
              </a:spcAft>
              <a:buClrTx/>
              <a:buSzTx/>
              <a:buFont typeface="Arial" charset="0"/>
              <a:buNone/>
              <a:tabLst/>
              <a:defRPr/>
            </a:pPr>
            <a:endParaRPr kumimoji="0" lang="zh-CN"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sym typeface="微软雅黑" pitchFamily="34" charset="-122"/>
            </a:endParaRPr>
          </a:p>
        </p:txBody>
      </p:sp>
      <p:graphicFrame>
        <p:nvGraphicFramePr>
          <p:cNvPr id="8" name="表格 7">
            <a:extLst>
              <a:ext uri="{FF2B5EF4-FFF2-40B4-BE49-F238E27FC236}">
                <a16:creationId xmlns:a16="http://schemas.microsoft.com/office/drawing/2014/main" id="{E9CF1E7A-3AEF-A943-BDC1-2864089A2F09}"/>
              </a:ext>
            </a:extLst>
          </p:cNvPr>
          <p:cNvGraphicFramePr>
            <a:graphicFrameLocks noGrp="1"/>
          </p:cNvGraphicFramePr>
          <p:nvPr>
            <p:extLst>
              <p:ext uri="{D42A27DB-BD31-4B8C-83A1-F6EECF244321}">
                <p14:modId xmlns:p14="http://schemas.microsoft.com/office/powerpoint/2010/main" val="2155458179"/>
              </p:ext>
            </p:extLst>
          </p:nvPr>
        </p:nvGraphicFramePr>
        <p:xfrm>
          <a:off x="1598932" y="2345126"/>
          <a:ext cx="4353484" cy="2283676"/>
        </p:xfrm>
        <a:graphic>
          <a:graphicData uri="http://schemas.openxmlformats.org/drawingml/2006/table">
            <a:tbl>
              <a:tblPr>
                <a:tableStyleId>{5C22544A-7EE6-4342-B048-85BDC9FD1C3A}</a:tableStyleId>
              </a:tblPr>
              <a:tblGrid>
                <a:gridCol w="1163144">
                  <a:extLst>
                    <a:ext uri="{9D8B030D-6E8A-4147-A177-3AD203B41FA5}">
                      <a16:colId xmlns:a16="http://schemas.microsoft.com/office/drawing/2014/main" val="1738807742"/>
                    </a:ext>
                  </a:extLst>
                </a:gridCol>
                <a:gridCol w="797585">
                  <a:extLst>
                    <a:ext uri="{9D8B030D-6E8A-4147-A177-3AD203B41FA5}">
                      <a16:colId xmlns:a16="http://schemas.microsoft.com/office/drawing/2014/main" val="1576209759"/>
                    </a:ext>
                  </a:extLst>
                </a:gridCol>
                <a:gridCol w="797585">
                  <a:extLst>
                    <a:ext uri="{9D8B030D-6E8A-4147-A177-3AD203B41FA5}">
                      <a16:colId xmlns:a16="http://schemas.microsoft.com/office/drawing/2014/main" val="2140255895"/>
                    </a:ext>
                  </a:extLst>
                </a:gridCol>
                <a:gridCol w="797585">
                  <a:extLst>
                    <a:ext uri="{9D8B030D-6E8A-4147-A177-3AD203B41FA5}">
                      <a16:colId xmlns:a16="http://schemas.microsoft.com/office/drawing/2014/main" val="2627164047"/>
                    </a:ext>
                  </a:extLst>
                </a:gridCol>
                <a:gridCol w="797585">
                  <a:extLst>
                    <a:ext uri="{9D8B030D-6E8A-4147-A177-3AD203B41FA5}">
                      <a16:colId xmlns:a16="http://schemas.microsoft.com/office/drawing/2014/main" val="1121534937"/>
                    </a:ext>
                  </a:extLst>
                </a:gridCol>
              </a:tblGrid>
              <a:tr h="503183">
                <a:tc>
                  <a:txBody>
                    <a:bodyPr/>
                    <a:lstStyle/>
                    <a:p>
                      <a:pPr algn="ctr" fontAlgn="ct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60A7D2"/>
                    </a:solidFill>
                  </a:tcP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precision </a:t>
                      </a:r>
                      <a:endParaRPr 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60A7D2"/>
                    </a:solidFill>
                  </a:tcP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recall</a:t>
                      </a:r>
                      <a:endParaRPr 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60A7D2"/>
                    </a:solidFill>
                  </a:tcP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f1-score</a:t>
                      </a:r>
                      <a:endParaRPr 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60A7D2"/>
                    </a:solidFill>
                  </a:tcP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support</a:t>
                      </a:r>
                      <a:endParaRPr 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60A7D2"/>
                    </a:solidFill>
                  </a:tcPr>
                </a:tc>
                <a:extLst>
                  <a:ext uri="{0D108BD9-81ED-4DB2-BD59-A6C34878D82A}">
                    <a16:rowId xmlns:a16="http://schemas.microsoft.com/office/drawing/2014/main" val="1998220992"/>
                  </a:ext>
                </a:extLst>
              </a:tr>
              <a:tr h="25546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0.00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0.92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0.98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0.95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308.00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extLst>
                  <a:ext uri="{0D108BD9-81ED-4DB2-BD59-A6C34878D82A}">
                    <a16:rowId xmlns:a16="http://schemas.microsoft.com/office/drawing/2014/main" val="1483839193"/>
                  </a:ext>
                </a:extLst>
              </a:tr>
              <a:tr h="255462">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1.00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0.95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0.77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0.85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112.00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extLst>
                  <a:ext uri="{0D108BD9-81ED-4DB2-BD59-A6C34878D82A}">
                    <a16:rowId xmlns:a16="http://schemas.microsoft.com/office/drawing/2014/main" val="4061443979"/>
                  </a:ext>
                </a:extLst>
              </a:tr>
              <a:tr h="255462">
                <a:tc gridSpan="5">
                  <a:txBody>
                    <a:bodyPr/>
                    <a:lstStyle/>
                    <a:p>
                      <a:pPr algn="ctr" fontAlgn="ct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hMerge="1">
                  <a:txBody>
                    <a:bodyPr/>
                    <a:lstStyle/>
                    <a:p>
                      <a:pPr algn="ctr" fontAlgn="ct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hMerge="1">
                  <a:txBody>
                    <a:bodyPr/>
                    <a:lstStyle/>
                    <a:p>
                      <a:pPr algn="ctr" fontAlgn="ct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hMerge="1">
                  <a:txBody>
                    <a:bodyPr/>
                    <a:lstStyle/>
                    <a:p>
                      <a:pPr algn="ctr" fontAlgn="ct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hMerge="1">
                  <a:txBody>
                    <a:bodyPr/>
                    <a:lstStyle/>
                    <a:p>
                      <a:pPr algn="ctr" fontAlgn="ct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extLst>
                  <a:ext uri="{0D108BD9-81ED-4DB2-BD59-A6C34878D82A}">
                    <a16:rowId xmlns:a16="http://schemas.microsoft.com/office/drawing/2014/main" val="298915820"/>
                  </a:ext>
                </a:extLst>
              </a:tr>
              <a:tr h="255462">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accuracy</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endParaRPr lang="zh-CN" alt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endParaRPr lang="zh-CN" alt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0.93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420.00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extLst>
                  <a:ext uri="{0D108BD9-81ED-4DB2-BD59-A6C34878D82A}">
                    <a16:rowId xmlns:a16="http://schemas.microsoft.com/office/drawing/2014/main" val="3761794133"/>
                  </a:ext>
                </a:extLst>
              </a:tr>
              <a:tr h="255462">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macro avg</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0.93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0.88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0.90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420.00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extLst>
                  <a:ext uri="{0D108BD9-81ED-4DB2-BD59-A6C34878D82A}">
                    <a16:rowId xmlns:a16="http://schemas.microsoft.com/office/drawing/2014/main" val="2363095058"/>
                  </a:ext>
                </a:extLst>
              </a:tr>
              <a:tr h="503183">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weighted avg</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0.93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0.93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0.92 </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tc>
                  <a:txBody>
                    <a:bodyPr/>
                    <a:lstStyle/>
                    <a:p>
                      <a:pPr algn="ctr" fontAlgn="ctr"/>
                      <a:r>
                        <a:rPr lang="en-US" altLang="zh-CN" sz="1600" u="none" strike="noStrike" dirty="0">
                          <a:effectLst/>
                          <a:latin typeface="Times New Roman" panose="02020603050405020304" pitchFamily="18" charset="0"/>
                          <a:cs typeface="Times New Roman" panose="02020603050405020304" pitchFamily="18" charset="0"/>
                        </a:rPr>
                        <a:t>420.00 </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solidFill>
                      <a:srgbClr val="E4EFF9"/>
                    </a:solidFill>
                  </a:tcPr>
                </a:tc>
                <a:extLst>
                  <a:ext uri="{0D108BD9-81ED-4DB2-BD59-A6C34878D82A}">
                    <a16:rowId xmlns:a16="http://schemas.microsoft.com/office/drawing/2014/main" val="3405763903"/>
                  </a:ext>
                </a:extLst>
              </a:tr>
            </a:tbl>
          </a:graphicData>
        </a:graphic>
      </p:graphicFrame>
      <p:sp>
        <p:nvSpPr>
          <p:cNvPr id="9" name="文本框 8">
            <a:extLst>
              <a:ext uri="{FF2B5EF4-FFF2-40B4-BE49-F238E27FC236}">
                <a16:creationId xmlns:a16="http://schemas.microsoft.com/office/drawing/2014/main" id="{B660DCAF-1A4D-EC92-1835-0D8A53B7EDCB}"/>
              </a:ext>
            </a:extLst>
          </p:cNvPr>
          <p:cNvSpPr txBox="1"/>
          <p:nvPr/>
        </p:nvSpPr>
        <p:spPr>
          <a:xfrm>
            <a:off x="2796797" y="1886371"/>
            <a:ext cx="2239029"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表</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：分类报告表</a:t>
            </a:r>
          </a:p>
        </p:txBody>
      </p:sp>
      <p:sp>
        <p:nvSpPr>
          <p:cNvPr id="15" name="文本框 65">
            <a:extLst>
              <a:ext uri="{FF2B5EF4-FFF2-40B4-BE49-F238E27FC236}">
                <a16:creationId xmlns:a16="http://schemas.microsoft.com/office/drawing/2014/main" id="{1CCC4323-589D-618D-CBD1-280666CE5CC8}"/>
              </a:ext>
            </a:extLst>
          </p:cNvPr>
          <p:cNvSpPr txBox="1"/>
          <p:nvPr/>
        </p:nvSpPr>
        <p:spPr>
          <a:xfrm>
            <a:off x="6394517" y="2852283"/>
            <a:ext cx="4097520" cy="1338251"/>
          </a:xfrm>
          <a:prstGeom prst="rect">
            <a:avLst/>
          </a:prstGeom>
          <a:noFill/>
          <a:ln>
            <a:solidFill>
              <a:srgbClr val="0231A7"/>
            </a:solidFill>
          </a:ln>
        </p:spPr>
        <p:txBody>
          <a:bodyPr wrap="square" lIns="91440" tIns="45720" rIns="91440" bIns="45720" rtlCol="0">
            <a:spAutoFit/>
          </a:bodyPr>
          <a:lstStyle/>
          <a:p>
            <a:pPr indent="457189" defTabSz="457189">
              <a:lnSpc>
                <a:spcPct val="130000"/>
              </a:lnSpc>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综合评价模型性能：模型在准确率、精确率、召回率和</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F1</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分数上都表现出色，特别是在召回率上接近完美，说明模型在识别人脸方面非常有效。</a:t>
            </a:r>
          </a:p>
        </p:txBody>
      </p:sp>
    </p:spTree>
    <p:extLst>
      <p:ext uri="{BB962C8B-B14F-4D97-AF65-F5344CB8AC3E}">
        <p14:creationId xmlns:p14="http://schemas.microsoft.com/office/powerpoint/2010/main" val="173555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64747-EE28-4CE3-D26C-20EB9BF6CEF2}"/>
            </a:ext>
          </a:extLst>
        </p:cNvPr>
        <p:cNvGrpSpPr/>
        <p:nvPr/>
      </p:nvGrpSpPr>
      <p:grpSpPr>
        <a:xfrm>
          <a:off x="0" y="0"/>
          <a:ext cx="0" cy="0"/>
          <a:chOff x="0" y="0"/>
          <a:chExt cx="0" cy="0"/>
        </a:xfrm>
      </p:grpSpPr>
      <p:pic>
        <p:nvPicPr>
          <p:cNvPr id="10" name="图片 9">
            <a:extLst>
              <a:ext uri="{FF2B5EF4-FFF2-40B4-BE49-F238E27FC236}">
                <a16:creationId xmlns:a16="http://schemas.microsoft.com/office/drawing/2014/main" id="{9EFCAF49-3DEA-7E12-3489-43BAA262867A}"/>
              </a:ext>
            </a:extLst>
          </p:cNvPr>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7094558" y="1184750"/>
            <a:ext cx="5097441" cy="5072454"/>
          </a:xfrm>
          <a:prstGeom prst="rect">
            <a:avLst/>
          </a:prstGeom>
        </p:spPr>
      </p:pic>
      <p:sp>
        <p:nvSpPr>
          <p:cNvPr id="22" name="矩形 21">
            <a:extLst>
              <a:ext uri="{FF2B5EF4-FFF2-40B4-BE49-F238E27FC236}">
                <a16:creationId xmlns:a16="http://schemas.microsoft.com/office/drawing/2014/main" id="{AED2855D-6D7F-D8D3-9A8F-BD8A80BB8A27}"/>
              </a:ext>
            </a:extLst>
          </p:cNvPr>
          <p:cNvSpPr/>
          <p:nvPr/>
        </p:nvSpPr>
        <p:spPr>
          <a:xfrm>
            <a:off x="3349289" y="4922031"/>
            <a:ext cx="3767378" cy="379656"/>
          </a:xfrm>
          <a:prstGeom prst="rect">
            <a:avLst/>
          </a:prstGeom>
        </p:spPr>
        <p:txBody>
          <a:bodyPr wrap="none" lIns="91440" tIns="45720" rIns="91440" bIns="4572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1" lang="zh-CN" altLang="en-US" sz="1867" b="1" i="0" u="none" strike="noStrike" kern="1200" cap="none" spc="0" normalizeH="0" baseline="0" noProof="0" dirty="0">
                <a:ln>
                  <a:noFill/>
                </a:ln>
                <a:solidFill>
                  <a:schemeClr val="accent2">
                    <a:lumMod val="100000"/>
                  </a:schemeClr>
                </a:solidFill>
                <a:effectLst/>
                <a:uLnTx/>
                <a:uFillTx/>
                <a:latin typeface="微软雅黑" panose="020B0503020204020204" pitchFamily="34" charset="-122"/>
                <a:ea typeface="微软雅黑" panose="020B0503020204020204" pitchFamily="34" charset="-122"/>
                <a:cs typeface="微软雅黑"/>
              </a:rPr>
              <a:t>小组成员：郭昊、陈劭杰、蔡明珠</a:t>
            </a:r>
            <a:endParaRPr kumimoji="1" lang="en-US" altLang="zh-CN" sz="1867" b="1" i="0" u="none" strike="noStrike" kern="1200" cap="none" spc="0" normalizeH="0" baseline="0" noProof="0" dirty="0">
              <a:ln>
                <a:noFill/>
              </a:ln>
              <a:solidFill>
                <a:schemeClr val="accent2">
                  <a:lumMod val="100000"/>
                </a:schemeClr>
              </a:solidFill>
              <a:effectLst/>
              <a:uLnTx/>
              <a:uFillTx/>
              <a:latin typeface="微软雅黑" panose="020B0503020204020204" pitchFamily="34" charset="-122"/>
              <a:ea typeface="微软雅黑" panose="020B0503020204020204" pitchFamily="34" charset="-122"/>
              <a:cs typeface="微软雅黑"/>
            </a:endParaRPr>
          </a:p>
        </p:txBody>
      </p:sp>
      <p:cxnSp>
        <p:nvCxnSpPr>
          <p:cNvPr id="24" name="直接连接符 23">
            <a:extLst>
              <a:ext uri="{FF2B5EF4-FFF2-40B4-BE49-F238E27FC236}">
                <a16:creationId xmlns:a16="http://schemas.microsoft.com/office/drawing/2014/main" id="{59011DC0-8E3C-C92A-C0D2-12F40AFEBBD9}"/>
              </a:ext>
            </a:extLst>
          </p:cNvPr>
          <p:cNvCxnSpPr/>
          <p:nvPr/>
        </p:nvCxnSpPr>
        <p:spPr>
          <a:xfrm flipH="1">
            <a:off x="3390108" y="4166691"/>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a:extLst>
              <a:ext uri="{FF2B5EF4-FFF2-40B4-BE49-F238E27FC236}">
                <a16:creationId xmlns:a16="http://schemas.microsoft.com/office/drawing/2014/main" id="{6C28E4A5-9C48-DADE-88C2-8FE70EECA3BA}"/>
              </a:ext>
            </a:extLst>
          </p:cNvPr>
          <p:cNvSpPr>
            <a:spLocks noEditPoints="1"/>
          </p:cNvSpPr>
          <p:nvPr/>
        </p:nvSpPr>
        <p:spPr bwMode="auto">
          <a:xfrm>
            <a:off x="1" y="1552169"/>
            <a:ext cx="2387969" cy="3826419"/>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2">
              <a:lumMod val="100000"/>
            </a:schemeClr>
          </a:solidFill>
          <a:ln w="5" cap="flat">
            <a:solidFill>
              <a:schemeClr val="accent2">
                <a:lumMod val="100000"/>
              </a:schemeClr>
            </a:solidFill>
            <a:prstDash val="solid"/>
            <a:miter lim="800000"/>
            <a:headEnd/>
            <a:tailEnd/>
          </a:ln>
        </p:spPr>
        <p:txBody>
          <a:bodyPr vert="horz" wrap="square" lIns="121920" tIns="60960" rIns="121920" bIns="60960" numCol="1" anchor="t" anchorCtr="0" compatLnSpc="1">
            <a:prstTxWarp prst="textNoShape">
              <a:avLst/>
            </a:prstTxWarp>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5" name="Freeform 6">
            <a:extLst>
              <a:ext uri="{FF2B5EF4-FFF2-40B4-BE49-F238E27FC236}">
                <a16:creationId xmlns:a16="http://schemas.microsoft.com/office/drawing/2014/main" id="{CFF4148C-0330-69CB-5DD3-5C5FE4E1375F}"/>
              </a:ext>
            </a:extLst>
          </p:cNvPr>
          <p:cNvSpPr>
            <a:spLocks noEditPoints="1"/>
          </p:cNvSpPr>
          <p:nvPr/>
        </p:nvSpPr>
        <p:spPr bwMode="auto">
          <a:xfrm>
            <a:off x="2296560" y="2937549"/>
            <a:ext cx="182819"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2">
              <a:lumMod val="100000"/>
            </a:schemeClr>
          </a:solidFill>
          <a:ln>
            <a:solidFill>
              <a:schemeClr val="accent2">
                <a:lumMod val="100000"/>
              </a:schemeClr>
            </a:solidFill>
          </a:ln>
        </p:spPr>
        <p:txBody>
          <a:bodyPr vert="horz" wrap="square" lIns="121920" tIns="60960" rIns="121920" bIns="60960" numCol="1" anchor="t" anchorCtr="0" compatLnSpc="1">
            <a:prstTxWarp prst="textNoShape">
              <a:avLst/>
            </a:prstTxWarp>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83A834D9-084B-3F24-08A4-0C7ED51B0C5D}"/>
              </a:ext>
            </a:extLst>
          </p:cNvPr>
          <p:cNvSpPr txBox="1"/>
          <p:nvPr/>
        </p:nvSpPr>
        <p:spPr>
          <a:xfrm>
            <a:off x="8235437" y="6257204"/>
            <a:ext cx="3956563" cy="523220"/>
          </a:xfrm>
          <a:prstGeom prst="rect">
            <a:avLst/>
          </a:prstGeom>
          <a:noFill/>
        </p:spPr>
        <p:txBody>
          <a:bodyPr wrap="square">
            <a:spAutoFit/>
          </a:bodyPr>
          <a:lstStyle/>
          <a:p>
            <a:pPr algn="r"/>
            <a:r>
              <a:rPr lang="zh-CN" altLang="en-US" sz="2800" b="0" i="0" dirty="0">
                <a:effectLst/>
                <a:latin typeface="隶书" panose="02010509060101010101" pitchFamily="49" charset="-122"/>
                <a:ea typeface="隶书" panose="02010509060101010101" pitchFamily="49" charset="-122"/>
              </a:rPr>
              <a:t>求实求真 大气大为</a:t>
            </a:r>
          </a:p>
        </p:txBody>
      </p:sp>
      <p:pic>
        <p:nvPicPr>
          <p:cNvPr id="8" name="图片 7">
            <a:extLst>
              <a:ext uri="{FF2B5EF4-FFF2-40B4-BE49-F238E27FC236}">
                <a16:creationId xmlns:a16="http://schemas.microsoft.com/office/drawing/2014/main" id="{8B8DBAFA-B2F4-8396-21B2-DF38DDF960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7048" y="1234511"/>
            <a:ext cx="4097535" cy="1014628"/>
          </a:xfrm>
          <a:prstGeom prst="rect">
            <a:avLst/>
          </a:prstGeom>
        </p:spPr>
      </p:pic>
      <p:sp>
        <p:nvSpPr>
          <p:cNvPr id="3" name="矩形 2">
            <a:extLst>
              <a:ext uri="{FF2B5EF4-FFF2-40B4-BE49-F238E27FC236}">
                <a16:creationId xmlns:a16="http://schemas.microsoft.com/office/drawing/2014/main" id="{C4A4AEBA-9AB7-A4DD-E4A9-F92D758A993D}"/>
              </a:ext>
            </a:extLst>
          </p:cNvPr>
          <p:cNvSpPr/>
          <p:nvPr/>
        </p:nvSpPr>
        <p:spPr>
          <a:xfrm>
            <a:off x="3348684" y="4405923"/>
            <a:ext cx="2573140" cy="379656"/>
          </a:xfrm>
          <a:prstGeom prst="rect">
            <a:avLst/>
          </a:prstGeom>
        </p:spPr>
        <p:txBody>
          <a:bodyPr wrap="none" lIns="91440" tIns="45720" rIns="91440" bIns="4572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1" lang="zh-CN" altLang="en-US" sz="1867" b="1" i="0" u="none" strike="noStrike" kern="1200" cap="none" spc="0" normalizeH="0" baseline="0" noProof="0" dirty="0">
                <a:ln>
                  <a:noFill/>
                </a:ln>
                <a:solidFill>
                  <a:schemeClr val="accent2">
                    <a:lumMod val="100000"/>
                  </a:schemeClr>
                </a:solidFill>
                <a:effectLst/>
                <a:uLnTx/>
                <a:uFillTx/>
                <a:latin typeface="微软雅黑" panose="020B0503020204020204" pitchFamily="34" charset="-122"/>
                <a:ea typeface="微软雅黑" panose="020B0503020204020204" pitchFamily="34" charset="-122"/>
                <a:cs typeface="微软雅黑"/>
              </a:rPr>
              <a:t>模式识别第四次大作业</a:t>
            </a:r>
            <a:endParaRPr kumimoji="1" lang="en-US" altLang="zh-CN" sz="1867" b="1" i="0" u="none" strike="noStrike" kern="1200" cap="none" spc="0" normalizeH="0" baseline="0" noProof="0" dirty="0">
              <a:ln>
                <a:noFill/>
              </a:ln>
              <a:solidFill>
                <a:schemeClr val="accent2">
                  <a:lumMod val="100000"/>
                </a:schemeClr>
              </a:solidFill>
              <a:effectLst/>
              <a:uLnTx/>
              <a:uFillTx/>
              <a:latin typeface="微软雅黑" panose="020B0503020204020204" pitchFamily="34" charset="-122"/>
              <a:ea typeface="微软雅黑" panose="020B0503020204020204" pitchFamily="34" charset="-122"/>
              <a:cs typeface="微软雅黑"/>
            </a:endParaRPr>
          </a:p>
        </p:txBody>
      </p:sp>
      <p:sp>
        <p:nvSpPr>
          <p:cNvPr id="4" name="矩形 3">
            <a:extLst>
              <a:ext uri="{FF2B5EF4-FFF2-40B4-BE49-F238E27FC236}">
                <a16:creationId xmlns:a16="http://schemas.microsoft.com/office/drawing/2014/main" id="{36E132ED-5EE1-24E3-8252-5F1A38C460C5}"/>
              </a:ext>
            </a:extLst>
          </p:cNvPr>
          <p:cNvSpPr/>
          <p:nvPr/>
        </p:nvSpPr>
        <p:spPr>
          <a:xfrm>
            <a:off x="3295589" y="2989689"/>
            <a:ext cx="7785980" cy="1118319"/>
          </a:xfrm>
          <a:prstGeom prst="rect">
            <a:avLst/>
          </a:prstGeom>
        </p:spPr>
        <p:txBody>
          <a:bodyPr wrap="square" lIns="91440" tIns="45720" rIns="91440" bIns="4572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zh-CN" altLang="en-US" sz="6667" b="1" u="none" strike="noStrike" kern="1200" cap="none" spc="0" normalizeH="0" baseline="0" noProof="0" dirty="0">
                <a:ln>
                  <a:noFill/>
                </a:ln>
                <a:solidFill>
                  <a:schemeClr val="accent2">
                    <a:lumMod val="100000"/>
                  </a:schemeClr>
                </a:solidFill>
                <a:effectLst/>
                <a:uLnTx/>
                <a:uFillTx/>
                <a:latin typeface="微软雅黑"/>
                <a:ea typeface="微软雅黑"/>
                <a:cs typeface="+mn-cs"/>
              </a:rPr>
              <a:t>敬请老师批评指正！</a:t>
            </a:r>
          </a:p>
        </p:txBody>
      </p:sp>
    </p:spTree>
    <p:extLst>
      <p:ext uri="{BB962C8B-B14F-4D97-AF65-F5344CB8AC3E}">
        <p14:creationId xmlns:p14="http://schemas.microsoft.com/office/powerpoint/2010/main" val="376482548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188" y="622441"/>
            <a:ext cx="1528413" cy="1528413"/>
            <a:chOff x="1602769" y="143838"/>
            <a:chExt cx="1331936" cy="1331936"/>
          </a:xfrm>
        </p:grpSpPr>
        <p:sp>
          <p:nvSpPr>
            <p:cNvPr id="4" name="椭圆 3"/>
            <p:cNvSpPr/>
            <p:nvPr/>
          </p:nvSpPr>
          <p:spPr>
            <a:xfrm>
              <a:off x="1602769" y="143838"/>
              <a:ext cx="1331936" cy="1331936"/>
            </a:xfrm>
            <a:prstGeom prst="ellipse">
              <a:avLst/>
            </a:prstGeom>
            <a:solidFill>
              <a:schemeClr val="accent2">
                <a:lumMod val="100000"/>
              </a:schemeClr>
            </a:solidFill>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46" name="TextBox 145"/>
            <p:cNvSpPr txBox="1"/>
            <p:nvPr/>
          </p:nvSpPr>
          <p:spPr>
            <a:xfrm>
              <a:off x="1679041" y="396413"/>
              <a:ext cx="1189310" cy="563245"/>
            </a:xfrm>
            <a:prstGeom prst="rect">
              <a:avLst/>
            </a:prstGeom>
            <a:noFill/>
          </p:spPr>
          <p:txBody>
            <a:bodyPr wrap="squar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目录</a:t>
              </a:r>
            </a:p>
          </p:txBody>
        </p:sp>
        <p:sp>
          <p:nvSpPr>
            <p:cNvPr id="147" name="TextBox 146"/>
            <p:cNvSpPr txBox="1"/>
            <p:nvPr/>
          </p:nvSpPr>
          <p:spPr>
            <a:xfrm>
              <a:off x="1638153" y="937949"/>
              <a:ext cx="1263808" cy="277208"/>
            </a:xfrm>
            <a:prstGeom prst="rect">
              <a:avLst/>
            </a:prstGeom>
            <a:noFill/>
          </p:spPr>
          <p:txBody>
            <a:bodyPr wrap="square"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altLang="zh-CN" sz="1467"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CONTENTS</a:t>
              </a:r>
              <a:endParaRPr kumimoji="0" lang="zh-CN" altLang="en-US" sz="1467"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grpSp>
      <p:sp>
        <p:nvSpPr>
          <p:cNvPr id="9" name="Freeform 5"/>
          <p:cNvSpPr>
            <a:spLocks/>
          </p:cNvSpPr>
          <p:nvPr/>
        </p:nvSpPr>
        <p:spPr bwMode="auto">
          <a:xfrm>
            <a:off x="3177" y="3514337"/>
            <a:ext cx="12188825" cy="1446568"/>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2">
                <a:lumMod val="10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Arial"/>
              <a:ea typeface="微软雅黑"/>
              <a:cs typeface="+mn-cs"/>
            </a:endParaRPr>
          </a:p>
        </p:txBody>
      </p:sp>
      <p:sp>
        <p:nvSpPr>
          <p:cNvPr id="46" name="矩形 64"/>
          <p:cNvSpPr>
            <a:spLocks noChangeArrowheads="1"/>
          </p:cNvSpPr>
          <p:nvPr/>
        </p:nvSpPr>
        <p:spPr bwMode="auto">
          <a:xfrm>
            <a:off x="2981347" y="3594397"/>
            <a:ext cx="2068801"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457189" rtl="0" eaLnBrk="1" fontAlgn="auto" latinLnBrk="0" hangingPunct="1">
              <a:lnSpc>
                <a:spcPct val="100000"/>
              </a:lnSpc>
              <a:spcBef>
                <a:spcPct val="0"/>
              </a:spcBef>
              <a:spcAft>
                <a:spcPts val="0"/>
              </a:spcAft>
              <a:buClrTx/>
              <a:buSzTx/>
              <a:buFont typeface="Arial" charset="0"/>
              <a:buNone/>
              <a:tabLst/>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n-cs"/>
                <a:sym typeface="微软雅黑" pitchFamily="34" charset="-122"/>
              </a:rPr>
              <a:t>研究方法与思路</a:t>
            </a:r>
          </a:p>
        </p:txBody>
      </p:sp>
      <p:sp>
        <p:nvSpPr>
          <p:cNvPr id="47" name="矩形 66"/>
          <p:cNvSpPr>
            <a:spLocks noChangeArrowheads="1"/>
          </p:cNvSpPr>
          <p:nvPr/>
        </p:nvSpPr>
        <p:spPr bwMode="auto">
          <a:xfrm>
            <a:off x="7141853" y="4266193"/>
            <a:ext cx="2700245"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457189" rtl="0" eaLnBrk="1" fontAlgn="auto" latinLnBrk="0" hangingPunct="1">
              <a:lnSpc>
                <a:spcPct val="100000"/>
              </a:lnSpc>
              <a:spcBef>
                <a:spcPct val="0"/>
              </a:spcBef>
              <a:spcAft>
                <a:spcPts val="0"/>
              </a:spcAft>
              <a:buClrTx/>
              <a:buSzTx/>
              <a:buFont typeface="Arial" charset="0"/>
              <a:buNone/>
              <a:tabLst/>
              <a:defRPr/>
            </a:pPr>
            <a:r>
              <a:rPr lang="zh-CN" altLang="en-US" sz="2000" b="1" dirty="0">
                <a:solidFill>
                  <a:schemeClr val="tx1">
                    <a:lumMod val="85000"/>
                    <a:lumOff val="15000"/>
                  </a:schemeClr>
                </a:solidFill>
                <a:sym typeface="微软雅黑" pitchFamily="34" charset="-122"/>
              </a:rPr>
              <a:t>模型</a:t>
            </a:r>
            <a:r>
              <a:rPr kumimoji="0" lang="zh-CN" altLang="en-US" sz="2000" b="1"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n-cs"/>
                <a:sym typeface="微软雅黑" pitchFamily="34" charset="-122"/>
              </a:rPr>
              <a:t>训练及结果分析</a:t>
            </a:r>
          </a:p>
        </p:txBody>
      </p:sp>
      <p:grpSp>
        <p:nvGrpSpPr>
          <p:cNvPr id="52" name="组合 51"/>
          <p:cNvGrpSpPr/>
          <p:nvPr/>
        </p:nvGrpSpPr>
        <p:grpSpPr>
          <a:xfrm>
            <a:off x="3529434" y="4283971"/>
            <a:ext cx="999564" cy="1001764"/>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2">
                <a:lumMod val="100000"/>
              </a:schemeClr>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457189" rtl="0" eaLnBrk="1" fontAlgn="auto" latinLnBrk="0" hangingPunct="1">
                <a:lnSpc>
                  <a:spcPct val="100000"/>
                </a:lnSpc>
                <a:spcBef>
                  <a:spcPct val="0"/>
                </a:spcBef>
                <a:spcAft>
                  <a:spcPts val="0"/>
                </a:spcAft>
                <a:buClrTx/>
                <a:buSzTx/>
                <a:buFont typeface="Arial" charset="0"/>
                <a:buNone/>
                <a:tabLst/>
                <a:defRPr/>
              </a:pPr>
              <a:endParaRPr kumimoji="0" lang="zh-CN" altLang="zh-CN" sz="24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sym typeface="微软雅黑" pitchFamily="34" charset="-122"/>
              </a:endParaRPr>
            </a:p>
          </p:txBody>
        </p:sp>
        <p:pic>
          <p:nvPicPr>
            <p:cNvPr id="54" name="图片 53"/>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3596360" y="2243692"/>
              <a:ext cx="553608" cy="567096"/>
            </a:xfrm>
            <a:prstGeom prst="rect">
              <a:avLst/>
            </a:prstGeom>
          </p:spPr>
        </p:pic>
      </p:grpSp>
      <p:grpSp>
        <p:nvGrpSpPr>
          <p:cNvPr id="55" name="组合 54"/>
          <p:cNvGrpSpPr/>
          <p:nvPr/>
        </p:nvGrpSpPr>
        <p:grpSpPr>
          <a:xfrm>
            <a:off x="7954172" y="3027750"/>
            <a:ext cx="999564" cy="999925"/>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2">
                <a:lumMod val="100000"/>
              </a:schemeClr>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457189" rtl="0" eaLnBrk="1" fontAlgn="auto" latinLnBrk="0" hangingPunct="1">
                <a:lnSpc>
                  <a:spcPct val="100000"/>
                </a:lnSpc>
                <a:spcBef>
                  <a:spcPct val="0"/>
                </a:spcBef>
                <a:spcAft>
                  <a:spcPts val="0"/>
                </a:spcAft>
                <a:buClrTx/>
                <a:buSzTx/>
                <a:buFont typeface="Arial" charset="0"/>
                <a:buNone/>
                <a:tabLst/>
                <a:defRPr/>
              </a:pPr>
              <a:endParaRPr kumimoji="0" lang="zh-CN" altLang="zh-CN" sz="24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sym typeface="微软雅黑"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a:spLocks/>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9" name="Freeform 6"/>
              <p:cNvSpPr>
                <a:spLocks/>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0" name="Freeform 7"/>
              <p:cNvSpPr>
                <a:spLocks/>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1" name="Freeform 8"/>
              <p:cNvSpPr>
                <a:spLocks/>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marL="0" marR="0" lvl="0" indent="0" algn="l" defTabSz="457189"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pic>
        <p:nvPicPr>
          <p:cNvPr id="6" name="图片 5">
            <a:extLst>
              <a:ext uri="{FF2B5EF4-FFF2-40B4-BE49-F238E27FC236}">
                <a16:creationId xmlns:a16="http://schemas.microsoft.com/office/drawing/2014/main" id="{C91252EE-759B-5D4B-CCF4-81BB2421E9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8033" y="118617"/>
            <a:ext cx="2393127" cy="592584"/>
          </a:xfrm>
          <a:prstGeom prst="rect">
            <a:avLst/>
          </a:prstGeom>
        </p:spPr>
      </p:pic>
    </p:spTree>
    <p:extLst>
      <p:ext uri="{BB962C8B-B14F-4D97-AF65-F5344CB8AC3E}">
        <p14:creationId xmlns:p14="http://schemas.microsoft.com/office/powerpoint/2010/main" val="171033244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DDE1F-36DA-165C-7961-59B261486B56}"/>
            </a:ext>
          </a:extLst>
        </p:cNvPr>
        <p:cNvGrpSpPr/>
        <p:nvPr/>
      </p:nvGrpSpPr>
      <p:grpSpPr>
        <a:xfrm>
          <a:off x="0" y="0"/>
          <a:ext cx="0" cy="0"/>
          <a:chOff x="0" y="0"/>
          <a:chExt cx="0" cy="0"/>
        </a:xfrm>
      </p:grpSpPr>
      <p:sp>
        <p:nvSpPr>
          <p:cNvPr id="37" name="梯形 36">
            <a:extLst>
              <a:ext uri="{FF2B5EF4-FFF2-40B4-BE49-F238E27FC236}">
                <a16:creationId xmlns:a16="http://schemas.microsoft.com/office/drawing/2014/main" id="{59DDE567-625A-CC18-11AF-C247BFE912C4}"/>
              </a:ext>
            </a:extLst>
          </p:cNvPr>
          <p:cNvSpPr/>
          <p:nvPr/>
        </p:nvSpPr>
        <p:spPr>
          <a:xfrm rot="5400000">
            <a:off x="1331640" y="636804"/>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梯形 34">
            <a:extLst>
              <a:ext uri="{FF2B5EF4-FFF2-40B4-BE49-F238E27FC236}">
                <a16:creationId xmlns:a16="http://schemas.microsoft.com/office/drawing/2014/main" id="{3058D77A-3322-EF48-3E1A-FAB668B4ACC4}"/>
              </a:ext>
            </a:extLst>
          </p:cNvPr>
          <p:cNvSpPr/>
          <p:nvPr/>
        </p:nvSpPr>
        <p:spPr>
          <a:xfrm rot="16200000">
            <a:off x="7446198" y="-451317"/>
            <a:ext cx="2291737" cy="7199871"/>
          </a:xfrm>
          <a:prstGeom prst="trapezoid">
            <a:avLst>
              <a:gd name="adj" fmla="val 1693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27" name="文本框 2">
            <a:extLst>
              <a:ext uri="{FF2B5EF4-FFF2-40B4-BE49-F238E27FC236}">
                <a16:creationId xmlns:a16="http://schemas.microsoft.com/office/drawing/2014/main" id="{61DF246A-2578-CBE1-75B0-D070E57CFD20}"/>
              </a:ext>
            </a:extLst>
          </p:cNvPr>
          <p:cNvSpPr txBox="1"/>
          <p:nvPr/>
        </p:nvSpPr>
        <p:spPr>
          <a:xfrm>
            <a:off x="3729079" y="2556165"/>
            <a:ext cx="1164101" cy="1200329"/>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altLang="zh-CN" sz="1867" b="1" i="0" u="none" strike="noStrike" kern="1200" cap="none" spc="0" normalizeH="0" baseline="0" noProof="0" dirty="0">
                <a:ln>
                  <a:noFill/>
                </a:ln>
                <a:solidFill>
                  <a:prstClr val="white"/>
                </a:solidFill>
                <a:effectLst/>
                <a:uLnTx/>
                <a:uFillTx/>
                <a:latin typeface="Arial"/>
                <a:ea typeface="微软雅黑"/>
                <a:cs typeface="+mn-cs"/>
              </a:rPr>
              <a:t>Part</a:t>
            </a:r>
            <a:r>
              <a:rPr kumimoji="0" lang="en-US" altLang="zh-CN" sz="7200" b="1" i="0" u="none" strike="noStrike" kern="1200" cap="none" spc="0" normalizeH="0" baseline="0" noProof="0" dirty="0">
                <a:ln>
                  <a:noFill/>
                </a:ln>
                <a:solidFill>
                  <a:prstClr val="white"/>
                </a:solidFill>
                <a:effectLst/>
                <a:uLnTx/>
                <a:uFillTx/>
                <a:latin typeface="Arial"/>
                <a:ea typeface="微软雅黑"/>
                <a:cs typeface="+mn-cs"/>
              </a:rPr>
              <a:t>1</a:t>
            </a:r>
            <a:endParaRPr kumimoji="0" lang="zh-CN" altLang="en-US" sz="72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9" name="矩形 28">
            <a:extLst>
              <a:ext uri="{FF2B5EF4-FFF2-40B4-BE49-F238E27FC236}">
                <a16:creationId xmlns:a16="http://schemas.microsoft.com/office/drawing/2014/main" id="{FF4F877F-E833-154C-FC6F-4D4D7981D700}"/>
              </a:ext>
            </a:extLst>
          </p:cNvPr>
          <p:cNvSpPr/>
          <p:nvPr/>
        </p:nvSpPr>
        <p:spPr>
          <a:xfrm>
            <a:off x="5638798" y="2692405"/>
            <a:ext cx="4493538" cy="830997"/>
          </a:xfrm>
          <a:prstGeom prst="rect">
            <a:avLst/>
          </a:prstGeom>
        </p:spPr>
        <p:txBody>
          <a:bodyPr wrap="none" lIns="91440" tIns="45720" rIns="91440" bIns="4572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white"/>
                </a:solidFill>
                <a:effectLst/>
                <a:uLnTx/>
                <a:uFillTx/>
                <a:latin typeface="Arial"/>
                <a:ea typeface="微软雅黑"/>
                <a:cs typeface="+mn-cs"/>
              </a:rPr>
              <a:t>研究方法与思路</a:t>
            </a:r>
          </a:p>
        </p:txBody>
      </p:sp>
      <p:pic>
        <p:nvPicPr>
          <p:cNvPr id="6" name="图片 5">
            <a:extLst>
              <a:ext uri="{FF2B5EF4-FFF2-40B4-BE49-F238E27FC236}">
                <a16:creationId xmlns:a16="http://schemas.microsoft.com/office/drawing/2014/main" id="{C987AC8F-8E18-5D16-D9E5-B99E8C4D7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42" y="1339022"/>
            <a:ext cx="3630128" cy="3612333"/>
          </a:xfrm>
          <a:prstGeom prst="rect">
            <a:avLst/>
          </a:prstGeom>
        </p:spPr>
      </p:pic>
    </p:spTree>
    <p:extLst>
      <p:ext uri="{BB962C8B-B14F-4D97-AF65-F5344CB8AC3E}">
        <p14:creationId xmlns:p14="http://schemas.microsoft.com/office/powerpoint/2010/main" val="202179144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7"/>
          <p:cNvSpPr txBox="1"/>
          <p:nvPr/>
        </p:nvSpPr>
        <p:spPr>
          <a:xfrm>
            <a:off x="5422235" y="1646553"/>
            <a:ext cx="5210798" cy="2298514"/>
          </a:xfrm>
          <a:prstGeom prst="rect">
            <a:avLst/>
          </a:prstGeom>
          <a:solidFill>
            <a:schemeClr val="bg1">
              <a:lumMod val="95000"/>
            </a:schemeClr>
          </a:solidFill>
          <a:ln w="12700">
            <a:solidFill>
              <a:schemeClr val="accent2">
                <a:lumMod val="100000"/>
              </a:schemeClr>
            </a:solidFill>
          </a:ln>
        </p:spPr>
        <p:txBody>
          <a:bodyPr wrap="square" lIns="91440" tIns="45720" rIns="91440" bIns="45720" rtlCol="0">
            <a:spAutoFit/>
          </a:bodyPr>
          <a:lstStyle/>
          <a:p>
            <a:pPr indent="432000" defTabSz="457189">
              <a:lnSpc>
                <a:spcPct val="130000"/>
              </a:lnSpc>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由于原始数据集的规模较小，为了增加训练样本的数量并提升数据的多样性，我们通过向每张图像添加</a:t>
            </a:r>
            <a:r>
              <a:rPr lang="zh-CN" altLang="en-US"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水平翻转和</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高斯噪声来进行数据扩充。提升模型的鲁棒性，并有效避免过拟合。</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indent="432000" defTabSz="457189">
              <a:lnSpc>
                <a:spcPct val="130000"/>
              </a:lnSpc>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经过增强后，数据集从原来的</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800</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张图片扩充至</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2400</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张，其中包括</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2000</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张训练集、</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400</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张验证集和</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400</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张测试集。</a:t>
            </a:r>
          </a:p>
        </p:txBody>
      </p:sp>
      <p:sp>
        <p:nvSpPr>
          <p:cNvPr id="7" name="矩形 6"/>
          <p:cNvSpPr/>
          <p:nvPr/>
        </p:nvSpPr>
        <p:spPr bwMode="auto">
          <a:xfrm>
            <a:off x="5118445" y="1191389"/>
            <a:ext cx="1519290" cy="455164"/>
          </a:xfrm>
          <a:prstGeom prst="rect">
            <a:avLst/>
          </a:prstGeom>
          <a:solidFill>
            <a:schemeClr val="accent2">
              <a:lumMod val="100000"/>
            </a:schemeClr>
          </a:solidFill>
          <a:ln>
            <a:noFill/>
          </a:ln>
        </p:spPr>
        <p:txBody>
          <a:bodyPr vert="horz" wrap="square" lIns="91440" tIns="45720" rIns="91440" bIns="45720" numCol="1" rtlCol="0" anchor="t" anchorCtr="0" compatLnSpc="1">
            <a:prstTxWarp prst="textNoShape">
              <a:avLst/>
            </a:prstTxWarp>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数据</a:t>
            </a:r>
            <a:r>
              <a:rPr lang="zh-CN" altLang="en-US" sz="2400" b="1" dirty="0">
                <a:solidFill>
                  <a:prstClr val="white"/>
                </a:solidFill>
                <a:latin typeface="微软雅黑" panose="020B0503020204020204" pitchFamily="34" charset="-122"/>
                <a:ea typeface="微软雅黑" panose="020B0503020204020204" pitchFamily="34" charset="-122"/>
              </a:rPr>
              <a:t>处理</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矩形 13"/>
          <p:cNvSpPr>
            <a:spLocks noChangeArrowheads="1"/>
          </p:cNvSpPr>
          <p:nvPr/>
        </p:nvSpPr>
        <p:spPr bwMode="auto">
          <a:xfrm>
            <a:off x="634918" y="237124"/>
            <a:ext cx="5741168"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457189" rtl="0" eaLnBrk="1" fontAlgn="auto" latinLnBrk="0" hangingPunct="1">
              <a:lnSpc>
                <a:spcPct val="100000"/>
              </a:lnSpc>
              <a:spcBef>
                <a:spcPct val="20000"/>
              </a:spcBef>
              <a:spcAft>
                <a:spcPts val="0"/>
              </a:spcAft>
              <a:buClrTx/>
              <a:buSzTx/>
              <a:buFont typeface="Arial" charset="0"/>
              <a:buNone/>
              <a:tabLst/>
              <a:defRPr/>
            </a:pPr>
            <a:r>
              <a:rPr kumimoji="0" lang="zh-CN" altLang="en-US" sz="3200" b="1" i="0" u="none" strike="noStrike" kern="1200" cap="none" spc="0" normalizeH="0" baseline="0" noProof="0" dirty="0">
                <a:ln>
                  <a:noFill/>
                </a:ln>
                <a:effectLst/>
                <a:uLnTx/>
                <a:uFillTx/>
                <a:latin typeface="Arial" panose="020B0604020202020204" pitchFamily="34" charset="0"/>
                <a:ea typeface="微软雅黑" pitchFamily="34" charset="-122"/>
                <a:cs typeface="+mn-cs"/>
                <a:sym typeface="Calibri" pitchFamily="34" charset="0"/>
              </a:rPr>
              <a:t>研究方法与思路</a:t>
            </a:r>
          </a:p>
        </p:txBody>
      </p:sp>
      <p:sp>
        <p:nvSpPr>
          <p:cNvPr id="15" name="等腰三角形 14"/>
          <p:cNvSpPr>
            <a:spLocks noChangeArrowheads="1"/>
          </p:cNvSpPr>
          <p:nvPr/>
        </p:nvSpPr>
        <p:spPr bwMode="auto">
          <a:xfrm rot="5400000">
            <a:off x="-53049" y="209721"/>
            <a:ext cx="774879" cy="668780"/>
          </a:xfrm>
          <a:prstGeom prst="triangle">
            <a:avLst>
              <a:gd name="adj" fmla="val 50000"/>
            </a:avLst>
          </a:prstGeom>
          <a:solidFill>
            <a:schemeClr val="accent2">
              <a:lumMod val="100000"/>
            </a:schemeClr>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457189" rtl="0" eaLnBrk="1" fontAlgn="auto" latinLnBrk="0" hangingPunct="1">
              <a:lnSpc>
                <a:spcPct val="100000"/>
              </a:lnSpc>
              <a:spcBef>
                <a:spcPct val="0"/>
              </a:spcBef>
              <a:spcAft>
                <a:spcPts val="0"/>
              </a:spcAft>
              <a:buClrTx/>
              <a:buSzTx/>
              <a:buFont typeface="Arial" charset="0"/>
              <a:buNone/>
              <a:tabLst/>
              <a:defRPr/>
            </a:pPr>
            <a:endParaRPr kumimoji="0" lang="zh-CN"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sym typeface="微软雅黑" pitchFamily="34" charset="-122"/>
            </a:endParaRPr>
          </a:p>
        </p:txBody>
      </p:sp>
      <p:grpSp>
        <p:nvGrpSpPr>
          <p:cNvPr id="13" name="组合 12"/>
          <p:cNvGrpSpPr/>
          <p:nvPr/>
        </p:nvGrpSpPr>
        <p:grpSpPr>
          <a:xfrm>
            <a:off x="1175444" y="1160838"/>
            <a:ext cx="3091059" cy="483707"/>
            <a:chOff x="3002037" y="1456966"/>
            <a:chExt cx="7067433" cy="378164"/>
          </a:xfrm>
          <a:solidFill>
            <a:schemeClr val="accent2">
              <a:lumMod val="75000"/>
            </a:schemeClr>
          </a:solidFill>
        </p:grpSpPr>
        <p:sp>
          <p:nvSpPr>
            <p:cNvPr id="2" name="矩形 1"/>
            <p:cNvSpPr/>
            <p:nvPr/>
          </p:nvSpPr>
          <p:spPr bwMode="auto">
            <a:xfrm>
              <a:off x="3002037" y="1465798"/>
              <a:ext cx="7067433" cy="369332"/>
            </a:xfrm>
            <a:prstGeom prst="rect">
              <a:avLst/>
            </a:prstGeom>
            <a:solidFill>
              <a:schemeClr val="accent2">
                <a:lumMod val="10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lvl="0" indent="0" algn="ctr" defTabSz="457189" rtl="0" eaLnBrk="1" fontAlgn="base" latinLnBrk="0" hangingPunct="1">
                <a:lnSpc>
                  <a:spcPct val="100000"/>
                </a:lnSpc>
                <a:spcBef>
                  <a:spcPct val="0"/>
                </a:spcBef>
                <a:spcAft>
                  <a:spcPct val="0"/>
                </a:spcAft>
                <a:buClrTx/>
                <a:buSzTx/>
                <a:buFontTx/>
                <a:buNone/>
                <a:tabLst/>
                <a:defRPr/>
              </a:pPr>
              <a:endParaRPr kumimoji="0" lang="zh-CN" altLang="en-US" sz="2133" b="0" i="0" u="none" strike="noStrike" kern="120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7" name="TextBox 16"/>
            <p:cNvSpPr txBox="1"/>
            <p:nvPr/>
          </p:nvSpPr>
          <p:spPr>
            <a:xfrm>
              <a:off x="3005707" y="1456966"/>
              <a:ext cx="7063763" cy="209553"/>
            </a:xfrm>
            <a:prstGeom prst="rect">
              <a:avLst/>
            </a:prstGeom>
            <a:noFill/>
          </p:spPr>
          <p:txBody>
            <a:bodyPr wrap="square" rtlCol="0">
              <a:spAutoFit/>
            </a:bodyPr>
            <a:lstStyle/>
            <a:p>
              <a:pPr algn="ctr" defTabSz="457189">
                <a:defRPr/>
              </a:pPr>
              <a:r>
                <a:rPr lang="en-US" altLang="zh-CN" sz="2400" dirty="0">
                  <a:solidFill>
                    <a:srgbClr val="FF0000"/>
                  </a:solidFill>
                </a:rPr>
                <a:t>Face or Non-face?</a:t>
              </a:r>
              <a:endParaRPr lang="zh-CN" altLang="en-US" sz="2400" dirty="0">
                <a:solidFill>
                  <a:srgbClr val="FF0000"/>
                </a:solidFill>
              </a:endParaRPr>
            </a:p>
          </p:txBody>
        </p:sp>
      </p:grpSp>
      <p:sp>
        <p:nvSpPr>
          <p:cNvPr id="21" name="TextBox 20"/>
          <p:cNvSpPr txBox="1"/>
          <p:nvPr/>
        </p:nvSpPr>
        <p:spPr>
          <a:xfrm>
            <a:off x="476997" y="1695629"/>
            <a:ext cx="3851851" cy="1658339"/>
          </a:xfrm>
          <a:prstGeom prst="rect">
            <a:avLst/>
          </a:prstGeom>
          <a:noFill/>
        </p:spPr>
        <p:txBody>
          <a:bodyPr wrap="square" lIns="91440" tIns="45720" rIns="91440" bIns="45720" rtlCol="0">
            <a:spAutoFit/>
          </a:bodyPr>
          <a:lstStyle/>
          <a:p>
            <a:pPr marL="720000" marR="0" lvl="0" indent="457200" defTabSz="457189"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针对提供的训练数据集</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人脸和非人脸</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，设计有监督模式识别方法，用于测试数据，将得到的</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label</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结果按照指定格式上传，得到精度以及排名结果。</a:t>
            </a:r>
            <a:endPar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7">
            <a:extLst>
              <a:ext uri="{FF2B5EF4-FFF2-40B4-BE49-F238E27FC236}">
                <a16:creationId xmlns:a16="http://schemas.microsoft.com/office/drawing/2014/main" id="{3E03F99B-CEBA-9B2D-4662-D4E9D1FD17DE}"/>
              </a:ext>
            </a:extLst>
          </p:cNvPr>
          <p:cNvSpPr txBox="1"/>
          <p:nvPr/>
        </p:nvSpPr>
        <p:spPr>
          <a:xfrm>
            <a:off x="5422234" y="4625997"/>
            <a:ext cx="5210797" cy="1018164"/>
          </a:xfrm>
          <a:prstGeom prst="rect">
            <a:avLst/>
          </a:prstGeom>
          <a:solidFill>
            <a:schemeClr val="bg1">
              <a:lumMod val="95000"/>
            </a:schemeClr>
          </a:solidFill>
          <a:ln w="12700">
            <a:solidFill>
              <a:schemeClr val="accent2">
                <a:lumMod val="100000"/>
              </a:schemeClr>
            </a:solidFill>
          </a:ln>
        </p:spPr>
        <p:txBody>
          <a:bodyPr wrap="square" lIns="91440" tIns="45720" rIns="91440" bIns="45720" rtlCol="0">
            <a:spAutoFit/>
          </a:bodyPr>
          <a:lstStyle/>
          <a:p>
            <a:pPr indent="432000" defTabSz="457189">
              <a:lnSpc>
                <a:spcPct val="130000"/>
              </a:lnSpc>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使用卷积神经网络（</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CNN</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）对处理后的数据进行分类，并且针对类别不平衡问题，采用了 </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SMOTE </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进行过采样。</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BED50AFC-76FF-6036-3CCF-E68386A49673}"/>
              </a:ext>
            </a:extLst>
          </p:cNvPr>
          <p:cNvSpPr/>
          <p:nvPr/>
        </p:nvSpPr>
        <p:spPr bwMode="auto">
          <a:xfrm>
            <a:off x="5118445" y="4173534"/>
            <a:ext cx="1519290" cy="455164"/>
          </a:xfrm>
          <a:prstGeom prst="rect">
            <a:avLst/>
          </a:prstGeom>
          <a:solidFill>
            <a:schemeClr val="accent2">
              <a:lumMod val="100000"/>
            </a:schemeClr>
          </a:solidFill>
          <a:ln>
            <a:noFill/>
          </a:ln>
        </p:spPr>
        <p:txBody>
          <a:bodyPr vert="horz" wrap="square" lIns="91440" tIns="45720" rIns="91440" bIns="45720" numCol="1" rtlCol="0" anchor="t" anchorCtr="0" compatLnSpc="1">
            <a:prstTxWarp prst="textNoShape">
              <a:avLst/>
            </a:prstTxWarp>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训练模型</a:t>
            </a:r>
          </a:p>
        </p:txBody>
      </p:sp>
      <p:pic>
        <p:nvPicPr>
          <p:cNvPr id="5" name="图片 4">
            <a:extLst>
              <a:ext uri="{FF2B5EF4-FFF2-40B4-BE49-F238E27FC236}">
                <a16:creationId xmlns:a16="http://schemas.microsoft.com/office/drawing/2014/main" id="{1DB323DC-C12A-3D11-CB61-62D1B49B7DC1}"/>
              </a:ext>
            </a:extLst>
          </p:cNvPr>
          <p:cNvPicPr>
            <a:picLocks noChangeAspect="1"/>
          </p:cNvPicPr>
          <p:nvPr/>
        </p:nvPicPr>
        <p:blipFill>
          <a:blip r:embed="rId3"/>
          <a:stretch>
            <a:fillRect/>
          </a:stretch>
        </p:blipFill>
        <p:spPr>
          <a:xfrm>
            <a:off x="839605" y="3353968"/>
            <a:ext cx="4004763" cy="2036600"/>
          </a:xfrm>
          <a:prstGeom prst="rect">
            <a:avLst/>
          </a:prstGeom>
        </p:spPr>
      </p:pic>
      <p:sp>
        <p:nvSpPr>
          <p:cNvPr id="9" name="文本框 8">
            <a:extLst>
              <a:ext uri="{FF2B5EF4-FFF2-40B4-BE49-F238E27FC236}">
                <a16:creationId xmlns:a16="http://schemas.microsoft.com/office/drawing/2014/main" id="{34AD4415-F5AD-9762-82DD-46E492635F18}"/>
              </a:ext>
            </a:extLst>
          </p:cNvPr>
          <p:cNvSpPr txBox="1"/>
          <p:nvPr/>
        </p:nvSpPr>
        <p:spPr>
          <a:xfrm>
            <a:off x="1506477" y="5459495"/>
            <a:ext cx="3079474"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：卷积神经网络结构</a:t>
            </a:r>
          </a:p>
        </p:txBody>
      </p:sp>
    </p:spTree>
    <p:extLst>
      <p:ext uri="{BB962C8B-B14F-4D97-AF65-F5344CB8AC3E}">
        <p14:creationId xmlns:p14="http://schemas.microsoft.com/office/powerpoint/2010/main" val="180659417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DD2FD-8B42-325D-5D48-841F4155B8F5}"/>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1CDAD842-F2F6-39A5-9F09-042251306266}"/>
              </a:ext>
            </a:extLst>
          </p:cNvPr>
          <p:cNvSpPr>
            <a:spLocks noChangeArrowheads="1"/>
          </p:cNvSpPr>
          <p:nvPr/>
        </p:nvSpPr>
        <p:spPr bwMode="auto">
          <a:xfrm>
            <a:off x="634917" y="152281"/>
            <a:ext cx="188769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457189" rtl="0" eaLnBrk="1" fontAlgn="auto" latinLnBrk="0" hangingPunct="1">
              <a:lnSpc>
                <a:spcPct val="100000"/>
              </a:lnSpc>
              <a:spcBef>
                <a:spcPct val="20000"/>
              </a:spcBef>
              <a:spcAft>
                <a:spcPts val="0"/>
              </a:spcAft>
              <a:buClrTx/>
              <a:buSzTx/>
              <a:buFont typeface="Arial" charset="0"/>
              <a:buNone/>
              <a:tabLst/>
              <a:defRPr/>
            </a:pPr>
            <a:r>
              <a:rPr lang="zh-CN" altLang="en-US" b="1" dirty="0">
                <a:latin typeface="Arial" panose="020B0604020202020204" pitchFamily="34" charset="0"/>
              </a:rPr>
              <a:t>模型选择</a:t>
            </a:r>
            <a:endParaRPr kumimoji="0" lang="zh-CN" altLang="en-US" sz="3200" b="1" i="0" u="none" strike="noStrike" kern="1200" cap="none" spc="0" normalizeH="0" baseline="0" noProof="0" dirty="0">
              <a:ln>
                <a:noFill/>
              </a:ln>
              <a:effectLst/>
              <a:uLnTx/>
              <a:uFillTx/>
              <a:latin typeface="Arial" panose="020B0604020202020204" pitchFamily="34" charset="0"/>
              <a:ea typeface="微软雅黑" pitchFamily="34" charset="-122"/>
              <a:cs typeface="+mn-cs"/>
              <a:sym typeface="Calibri" pitchFamily="34" charset="0"/>
            </a:endParaRPr>
          </a:p>
        </p:txBody>
      </p:sp>
      <p:sp>
        <p:nvSpPr>
          <p:cNvPr id="3" name="等腰三角形 2">
            <a:extLst>
              <a:ext uri="{FF2B5EF4-FFF2-40B4-BE49-F238E27FC236}">
                <a16:creationId xmlns:a16="http://schemas.microsoft.com/office/drawing/2014/main" id="{08A800D3-545C-4786-7096-B9FD80EAA589}"/>
              </a:ext>
            </a:extLst>
          </p:cNvPr>
          <p:cNvSpPr>
            <a:spLocks noChangeArrowheads="1"/>
          </p:cNvSpPr>
          <p:nvPr/>
        </p:nvSpPr>
        <p:spPr bwMode="auto">
          <a:xfrm rot="5400000">
            <a:off x="-53049" y="124878"/>
            <a:ext cx="774879" cy="668780"/>
          </a:xfrm>
          <a:prstGeom prst="triangle">
            <a:avLst>
              <a:gd name="adj" fmla="val 50000"/>
            </a:avLst>
          </a:prstGeom>
          <a:solidFill>
            <a:schemeClr val="accent2">
              <a:lumMod val="100000"/>
            </a:schemeClr>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457189" rtl="0" eaLnBrk="1" fontAlgn="auto" latinLnBrk="0" hangingPunct="1">
              <a:lnSpc>
                <a:spcPct val="100000"/>
              </a:lnSpc>
              <a:spcBef>
                <a:spcPct val="0"/>
              </a:spcBef>
              <a:spcAft>
                <a:spcPts val="0"/>
              </a:spcAft>
              <a:buClrTx/>
              <a:buSzTx/>
              <a:buFont typeface="Arial" charset="0"/>
              <a:buNone/>
              <a:tabLst/>
              <a:defRPr/>
            </a:pPr>
            <a:endParaRPr kumimoji="0" lang="zh-CN"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sym typeface="微软雅黑" pitchFamily="34" charset="-122"/>
            </a:endParaRPr>
          </a:p>
        </p:txBody>
      </p:sp>
      <p:pic>
        <p:nvPicPr>
          <p:cNvPr id="6" name="图片 5">
            <a:extLst>
              <a:ext uri="{FF2B5EF4-FFF2-40B4-BE49-F238E27FC236}">
                <a16:creationId xmlns:a16="http://schemas.microsoft.com/office/drawing/2014/main" id="{FE444F8E-8F56-EF82-6C28-4F78A080CB33}"/>
              </a:ext>
            </a:extLst>
          </p:cNvPr>
          <p:cNvPicPr>
            <a:picLocks noChangeAspect="1"/>
          </p:cNvPicPr>
          <p:nvPr/>
        </p:nvPicPr>
        <p:blipFill>
          <a:blip r:embed="rId2">
            <a:extLst>
              <a:ext uri="{28A0092B-C50C-407E-A947-70E740481C1C}">
                <a14:useLocalDpi xmlns:a14="http://schemas.microsoft.com/office/drawing/2010/main" val="0"/>
              </a:ext>
            </a:extLst>
          </a:blip>
          <a:srcRect l="2963" t="-630" r="7857" b="630"/>
          <a:stretch/>
        </p:blipFill>
        <p:spPr>
          <a:xfrm>
            <a:off x="1762636" y="1097492"/>
            <a:ext cx="2493029" cy="2329571"/>
          </a:xfrm>
          <a:prstGeom prst="rect">
            <a:avLst/>
          </a:prstGeom>
        </p:spPr>
      </p:pic>
      <p:pic>
        <p:nvPicPr>
          <p:cNvPr id="10" name="图片 9">
            <a:extLst>
              <a:ext uri="{FF2B5EF4-FFF2-40B4-BE49-F238E27FC236}">
                <a16:creationId xmlns:a16="http://schemas.microsoft.com/office/drawing/2014/main" id="{A61A41A8-AE8D-4DE2-9BF4-076CDC046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2672" y="1098465"/>
            <a:ext cx="2329570" cy="2329570"/>
          </a:xfrm>
          <a:prstGeom prst="rect">
            <a:avLst/>
          </a:prstGeom>
        </p:spPr>
      </p:pic>
      <p:pic>
        <p:nvPicPr>
          <p:cNvPr id="12" name="图片 11">
            <a:extLst>
              <a:ext uri="{FF2B5EF4-FFF2-40B4-BE49-F238E27FC236}">
                <a16:creationId xmlns:a16="http://schemas.microsoft.com/office/drawing/2014/main" id="{272C47BF-6EF8-1CB9-8A06-9C3796FDED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276" y="1102217"/>
            <a:ext cx="2329570" cy="2329570"/>
          </a:xfrm>
          <a:prstGeom prst="rect">
            <a:avLst/>
          </a:prstGeom>
        </p:spPr>
      </p:pic>
      <p:sp>
        <p:nvSpPr>
          <p:cNvPr id="16" name="文本框 15">
            <a:extLst>
              <a:ext uri="{FF2B5EF4-FFF2-40B4-BE49-F238E27FC236}">
                <a16:creationId xmlns:a16="http://schemas.microsoft.com/office/drawing/2014/main" id="{F59997C0-2785-5229-9872-EC86E35DAD05}"/>
              </a:ext>
            </a:extLst>
          </p:cNvPr>
          <p:cNvSpPr txBox="1"/>
          <p:nvPr/>
        </p:nvSpPr>
        <p:spPr>
          <a:xfrm>
            <a:off x="1882756" y="3484003"/>
            <a:ext cx="2632883"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：confusion_matrix</a:t>
            </a:r>
          </a:p>
        </p:txBody>
      </p:sp>
      <p:sp>
        <p:nvSpPr>
          <p:cNvPr id="18" name="文本框 17">
            <a:extLst>
              <a:ext uri="{FF2B5EF4-FFF2-40B4-BE49-F238E27FC236}">
                <a16:creationId xmlns:a16="http://schemas.microsoft.com/office/drawing/2014/main" id="{8CF00BC8-99D6-2B10-8829-4FA7EC288AE5}"/>
              </a:ext>
            </a:extLst>
          </p:cNvPr>
          <p:cNvSpPr txBox="1"/>
          <p:nvPr/>
        </p:nvSpPr>
        <p:spPr>
          <a:xfrm>
            <a:off x="5299130" y="3471112"/>
            <a:ext cx="1593739"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：pr_curve</a:t>
            </a:r>
          </a:p>
        </p:txBody>
      </p:sp>
      <p:sp>
        <p:nvSpPr>
          <p:cNvPr id="20" name="文本框 19">
            <a:extLst>
              <a:ext uri="{FF2B5EF4-FFF2-40B4-BE49-F238E27FC236}">
                <a16:creationId xmlns:a16="http://schemas.microsoft.com/office/drawing/2014/main" id="{7187A8BC-430D-1F1A-583A-22A6B01B7586}"/>
              </a:ext>
            </a:extLst>
          </p:cNvPr>
          <p:cNvSpPr txBox="1"/>
          <p:nvPr/>
        </p:nvSpPr>
        <p:spPr>
          <a:xfrm>
            <a:off x="8081393" y="3462516"/>
            <a:ext cx="1929677"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：roc_curve</a:t>
            </a:r>
          </a:p>
        </p:txBody>
      </p:sp>
      <p:sp>
        <p:nvSpPr>
          <p:cNvPr id="5" name="文本框 65">
            <a:extLst>
              <a:ext uri="{FF2B5EF4-FFF2-40B4-BE49-F238E27FC236}">
                <a16:creationId xmlns:a16="http://schemas.microsoft.com/office/drawing/2014/main" id="{DDCF7A17-3A8F-EC93-4FCB-0517CC635DA3}"/>
              </a:ext>
            </a:extLst>
          </p:cNvPr>
          <p:cNvSpPr txBox="1"/>
          <p:nvPr/>
        </p:nvSpPr>
        <p:spPr>
          <a:xfrm>
            <a:off x="2522607" y="4422257"/>
            <a:ext cx="7090027" cy="1338251"/>
          </a:xfrm>
          <a:prstGeom prst="rect">
            <a:avLst/>
          </a:prstGeom>
          <a:noFill/>
          <a:ln>
            <a:solidFill>
              <a:srgbClr val="0231A7"/>
            </a:solidFill>
          </a:ln>
        </p:spPr>
        <p:txBody>
          <a:bodyPr wrap="square" lIns="91440" tIns="45720" rIns="91440" bIns="45720" rtlCol="0">
            <a:spAutoFit/>
          </a:bodyPr>
          <a:lstStyle/>
          <a:p>
            <a:pPr indent="457189" defTabSz="457189">
              <a:lnSpc>
                <a:spcPct val="130000"/>
              </a:lnSpc>
              <a:defRPr/>
            </a:pPr>
            <a:r>
              <a:rPr lang="zh-CN" altLang="en-US" sz="1600" dirty="0">
                <a:solidFill>
                  <a:prstClr val="black">
                    <a:lumMod val="85000"/>
                    <a:lumOff val="15000"/>
                  </a:prstClr>
                </a:solidFill>
                <a:latin typeface="Times New Roman" panose="02020603050405020304" pitchFamily="18" charset="0"/>
                <a:ea typeface="宋体" panose="02010600030101010101" pitchFamily="2" charset="-122"/>
                <a:cs typeface="Times New Roman" panose="02020603050405020304" pitchFamily="18" charset="0"/>
              </a:rPr>
              <a:t>尽管随机森林模型</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在验证集上展示了良好的曲线和</a:t>
            </a:r>
            <a:r>
              <a:rPr lang="zh-CN" altLang="en-US" sz="1600" dirty="0">
                <a:solidFill>
                  <a:prstClr val="black">
                    <a:lumMod val="85000"/>
                    <a:lumOff val="15000"/>
                  </a:prstClr>
                </a:solidFill>
                <a:latin typeface="Times New Roman" panose="02020603050405020304" pitchFamily="18" charset="0"/>
                <a:ea typeface="宋体" panose="02010600030101010101" pitchFamily="2" charset="-122"/>
                <a:cs typeface="Times New Roman" panose="02020603050405020304" pitchFamily="18" charset="0"/>
              </a:rPr>
              <a:t>图像，但</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在网页端提交结果时，随机森林模型的表现只达到了</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0.843</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。分析表明，模型可能出现了过拟合的问题，这意味着它对某些类型的样本的实际预测效果并不理想，故最终选择效果更好的</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CNN</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算法。</a:t>
            </a:r>
          </a:p>
        </p:txBody>
      </p:sp>
      <p:sp>
        <p:nvSpPr>
          <p:cNvPr id="4" name="矩形 3">
            <a:extLst>
              <a:ext uri="{FF2B5EF4-FFF2-40B4-BE49-F238E27FC236}">
                <a16:creationId xmlns:a16="http://schemas.microsoft.com/office/drawing/2014/main" id="{1C1FE8FC-E490-998F-7E72-5F7334324A6D}"/>
              </a:ext>
            </a:extLst>
          </p:cNvPr>
          <p:cNvSpPr/>
          <p:nvPr/>
        </p:nvSpPr>
        <p:spPr bwMode="auto">
          <a:xfrm>
            <a:off x="2249506" y="3967093"/>
            <a:ext cx="1519290" cy="455164"/>
          </a:xfrm>
          <a:prstGeom prst="rect">
            <a:avLst/>
          </a:prstGeom>
          <a:solidFill>
            <a:schemeClr val="accent2">
              <a:lumMod val="100000"/>
            </a:schemeClr>
          </a:solidFill>
          <a:ln>
            <a:noFill/>
          </a:ln>
        </p:spPr>
        <p:txBody>
          <a:bodyPr vert="horz" wrap="square" lIns="91440" tIns="45720" rIns="91440" bIns="45720" numCol="1" rtlCol="0" anchor="t" anchorCtr="0" compatLnSpc="1">
            <a:prstTxWarp prst="textNoShape">
              <a:avLst/>
            </a:prstTxWarp>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训练选择</a:t>
            </a:r>
          </a:p>
        </p:txBody>
      </p:sp>
      <p:pic>
        <p:nvPicPr>
          <p:cNvPr id="7" name="图片 6">
            <a:extLst>
              <a:ext uri="{FF2B5EF4-FFF2-40B4-BE49-F238E27FC236}">
                <a16:creationId xmlns:a16="http://schemas.microsoft.com/office/drawing/2014/main" id="{2A1AA993-C25D-2F26-06F2-1DB18E2FB9CB}"/>
              </a:ext>
            </a:extLst>
          </p:cNvPr>
          <p:cNvPicPr>
            <a:picLocks noChangeAspect="1"/>
          </p:cNvPicPr>
          <p:nvPr/>
        </p:nvPicPr>
        <p:blipFill>
          <a:blip r:embed="rId5">
            <a:extLst>
              <a:ext uri="{28A0092B-C50C-407E-A947-70E740481C1C}">
                <a14:useLocalDpi xmlns:a14="http://schemas.microsoft.com/office/drawing/2010/main" val="0"/>
              </a:ext>
            </a:extLst>
          </a:blip>
          <a:srcRect t="16754"/>
          <a:stretch/>
        </p:blipFill>
        <p:spPr>
          <a:xfrm>
            <a:off x="4255665" y="4002546"/>
            <a:ext cx="4198984" cy="384258"/>
          </a:xfrm>
          <a:prstGeom prst="rect">
            <a:avLst/>
          </a:prstGeom>
        </p:spPr>
      </p:pic>
    </p:spTree>
    <p:extLst>
      <p:ext uri="{BB962C8B-B14F-4D97-AF65-F5344CB8AC3E}">
        <p14:creationId xmlns:p14="http://schemas.microsoft.com/office/powerpoint/2010/main" val="55035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43AE1-8CFC-50C7-E86F-87CCB6882645}"/>
            </a:ext>
          </a:extLst>
        </p:cNvPr>
        <p:cNvGrpSpPr/>
        <p:nvPr/>
      </p:nvGrpSpPr>
      <p:grpSpPr>
        <a:xfrm>
          <a:off x="0" y="0"/>
          <a:ext cx="0" cy="0"/>
          <a:chOff x="0" y="0"/>
          <a:chExt cx="0" cy="0"/>
        </a:xfrm>
      </p:grpSpPr>
      <p:sp>
        <p:nvSpPr>
          <p:cNvPr id="27" name="矩形 26">
            <a:extLst>
              <a:ext uri="{FF2B5EF4-FFF2-40B4-BE49-F238E27FC236}">
                <a16:creationId xmlns:a16="http://schemas.microsoft.com/office/drawing/2014/main" id="{74391E08-981D-601F-E86D-9666A687BC15}"/>
              </a:ext>
            </a:extLst>
          </p:cNvPr>
          <p:cNvSpPr>
            <a:spLocks noChangeArrowheads="1"/>
          </p:cNvSpPr>
          <p:nvPr/>
        </p:nvSpPr>
        <p:spPr bwMode="auto">
          <a:xfrm>
            <a:off x="634917" y="237124"/>
            <a:ext cx="188769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457189" rtl="0" eaLnBrk="1" fontAlgn="auto" latinLnBrk="0" hangingPunct="1">
              <a:lnSpc>
                <a:spcPct val="100000"/>
              </a:lnSpc>
              <a:spcBef>
                <a:spcPct val="20000"/>
              </a:spcBef>
              <a:spcAft>
                <a:spcPts val="0"/>
              </a:spcAft>
              <a:buClrTx/>
              <a:buSzTx/>
              <a:buFont typeface="Arial" charset="0"/>
              <a:buNone/>
              <a:tabLst/>
              <a:defRPr/>
            </a:pPr>
            <a:r>
              <a:rPr kumimoji="0" lang="zh-CN" altLang="en-US" sz="3200" b="1" i="0" u="none" strike="noStrike" kern="1200" cap="none" spc="0" normalizeH="0" baseline="0" noProof="0" dirty="0">
                <a:ln>
                  <a:noFill/>
                </a:ln>
                <a:effectLst/>
                <a:uLnTx/>
                <a:uFillTx/>
                <a:latin typeface="Arial" panose="020B0604020202020204" pitchFamily="34" charset="0"/>
                <a:ea typeface="微软雅黑" pitchFamily="34" charset="-122"/>
                <a:cs typeface="+mn-cs"/>
                <a:sym typeface="Calibri" pitchFamily="34" charset="0"/>
              </a:rPr>
              <a:t>算法流程</a:t>
            </a:r>
          </a:p>
        </p:txBody>
      </p:sp>
      <p:sp>
        <p:nvSpPr>
          <p:cNvPr id="28" name="等腰三角形 27">
            <a:extLst>
              <a:ext uri="{FF2B5EF4-FFF2-40B4-BE49-F238E27FC236}">
                <a16:creationId xmlns:a16="http://schemas.microsoft.com/office/drawing/2014/main" id="{26663CF2-4E0D-FA65-E343-25B8F2973973}"/>
              </a:ext>
            </a:extLst>
          </p:cNvPr>
          <p:cNvSpPr>
            <a:spLocks noChangeArrowheads="1"/>
          </p:cNvSpPr>
          <p:nvPr/>
        </p:nvSpPr>
        <p:spPr bwMode="auto">
          <a:xfrm rot="5400000">
            <a:off x="-53049" y="209721"/>
            <a:ext cx="774879" cy="668780"/>
          </a:xfrm>
          <a:prstGeom prst="triangle">
            <a:avLst>
              <a:gd name="adj" fmla="val 50000"/>
            </a:avLst>
          </a:prstGeom>
          <a:solidFill>
            <a:schemeClr val="accent2">
              <a:lumMod val="100000"/>
            </a:schemeClr>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457189" rtl="0" eaLnBrk="1" fontAlgn="auto" latinLnBrk="0" hangingPunct="1">
              <a:lnSpc>
                <a:spcPct val="100000"/>
              </a:lnSpc>
              <a:spcBef>
                <a:spcPct val="0"/>
              </a:spcBef>
              <a:spcAft>
                <a:spcPts val="0"/>
              </a:spcAft>
              <a:buClrTx/>
              <a:buSzTx/>
              <a:buFont typeface="Arial" charset="0"/>
              <a:buNone/>
              <a:tabLst/>
              <a:defRPr/>
            </a:pPr>
            <a:endParaRPr kumimoji="0" lang="zh-CN"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sym typeface="微软雅黑" pitchFamily="34" charset="-122"/>
            </a:endParaRPr>
          </a:p>
        </p:txBody>
      </p:sp>
      <p:sp>
        <p:nvSpPr>
          <p:cNvPr id="4" name="文本框 3">
            <a:extLst>
              <a:ext uri="{FF2B5EF4-FFF2-40B4-BE49-F238E27FC236}">
                <a16:creationId xmlns:a16="http://schemas.microsoft.com/office/drawing/2014/main" id="{C97C75AA-A95F-F56B-98CF-5C3BBD774BCF}"/>
              </a:ext>
            </a:extLst>
          </p:cNvPr>
          <p:cNvSpPr txBox="1"/>
          <p:nvPr/>
        </p:nvSpPr>
        <p:spPr>
          <a:xfrm>
            <a:off x="783632" y="2387039"/>
            <a:ext cx="3081673" cy="1344151"/>
          </a:xfrm>
          <a:prstGeom prst="rect">
            <a:avLst/>
          </a:prstGeom>
          <a:noFill/>
          <a:ln>
            <a:solidFill>
              <a:srgbClr val="0231A7"/>
            </a:solidFill>
          </a:ln>
        </p:spPr>
        <p:txBody>
          <a:bodyPr wrap="square" rtlCol="0">
            <a:spAutoFit/>
          </a:bodyPr>
          <a:lstStyle/>
          <a:p>
            <a:pPr marL="0" marR="0" lvl="0" indent="457200" algn="l" defTabSz="457189"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通过训练和测试模型，输出了多种分类性能指标，帮助评估模型的效果，并在训练过程中引入了早停机制以避免过拟合。</a:t>
            </a:r>
          </a:p>
        </p:txBody>
      </p:sp>
      <p:sp>
        <p:nvSpPr>
          <p:cNvPr id="22" name="TextBox 49">
            <a:extLst>
              <a:ext uri="{FF2B5EF4-FFF2-40B4-BE49-F238E27FC236}">
                <a16:creationId xmlns:a16="http://schemas.microsoft.com/office/drawing/2014/main" id="{ED3AB775-D38C-9998-B31F-2178773FBA0E}"/>
              </a:ext>
            </a:extLst>
          </p:cNvPr>
          <p:cNvSpPr txBox="1"/>
          <p:nvPr/>
        </p:nvSpPr>
        <p:spPr>
          <a:xfrm>
            <a:off x="7662554" y="5769272"/>
            <a:ext cx="2050542" cy="218265"/>
          </a:xfrm>
          <a:prstGeom prst="rect">
            <a:avLst/>
          </a:prstGeom>
          <a:noFill/>
        </p:spPr>
        <p:txBody>
          <a:bodyPr wrap="square" lIns="0" tIns="0" rIns="0" bIns="0" rtlCol="0">
            <a:spAutoFit/>
          </a:bodyPr>
          <a:lstStyle/>
          <a:p>
            <a:pPr marR="0" lvl="0" indent="0" fontAlgn="auto">
              <a:lnSpc>
                <a:spcPts val="1733"/>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：算法流程图</a:t>
            </a:r>
            <a:endParaRPr lang="en-US" altLang="zh-CN"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7623FB6E-EBE6-F5A1-5751-D4DD17DBC96E}"/>
              </a:ext>
            </a:extLst>
          </p:cNvPr>
          <p:cNvPicPr>
            <a:picLocks noChangeAspect="1"/>
          </p:cNvPicPr>
          <p:nvPr/>
        </p:nvPicPr>
        <p:blipFill>
          <a:blip r:embed="rId3"/>
          <a:stretch>
            <a:fillRect/>
          </a:stretch>
        </p:blipFill>
        <p:spPr>
          <a:xfrm>
            <a:off x="3580280" y="852675"/>
            <a:ext cx="7621536" cy="4538014"/>
          </a:xfrm>
          <a:prstGeom prst="rect">
            <a:avLst/>
          </a:prstGeom>
        </p:spPr>
      </p:pic>
    </p:spTree>
    <p:extLst>
      <p:ext uri="{BB962C8B-B14F-4D97-AF65-F5344CB8AC3E}">
        <p14:creationId xmlns:p14="http://schemas.microsoft.com/office/powerpoint/2010/main" val="36472474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43AE1-8CFC-50C7-E86F-87CCB6882645}"/>
            </a:ext>
          </a:extLst>
        </p:cNvPr>
        <p:cNvGrpSpPr/>
        <p:nvPr/>
      </p:nvGrpSpPr>
      <p:grpSpPr>
        <a:xfrm>
          <a:off x="0" y="0"/>
          <a:ext cx="0" cy="0"/>
          <a:chOff x="0" y="0"/>
          <a:chExt cx="0" cy="0"/>
        </a:xfrm>
      </p:grpSpPr>
      <p:sp>
        <p:nvSpPr>
          <p:cNvPr id="27" name="矩形 26">
            <a:extLst>
              <a:ext uri="{FF2B5EF4-FFF2-40B4-BE49-F238E27FC236}">
                <a16:creationId xmlns:a16="http://schemas.microsoft.com/office/drawing/2014/main" id="{74391E08-981D-601F-E86D-9666A687BC15}"/>
              </a:ext>
            </a:extLst>
          </p:cNvPr>
          <p:cNvSpPr>
            <a:spLocks noChangeArrowheads="1"/>
          </p:cNvSpPr>
          <p:nvPr/>
        </p:nvSpPr>
        <p:spPr bwMode="auto">
          <a:xfrm>
            <a:off x="634917" y="237124"/>
            <a:ext cx="2777357"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457189" rtl="0" eaLnBrk="1" fontAlgn="auto" latinLnBrk="0" hangingPunct="1">
              <a:lnSpc>
                <a:spcPct val="100000"/>
              </a:lnSpc>
              <a:spcBef>
                <a:spcPct val="20000"/>
              </a:spcBef>
              <a:spcAft>
                <a:spcPts val="0"/>
              </a:spcAft>
              <a:buClrTx/>
              <a:buSzTx/>
              <a:buFont typeface="Arial" charset="0"/>
              <a:buNone/>
              <a:tabLst/>
              <a:defRPr/>
            </a:pPr>
            <a:r>
              <a:rPr lang="en-US" altLang="zh-CN" b="1" dirty="0">
                <a:latin typeface="Arial" panose="020B0604020202020204" pitchFamily="34" charset="0"/>
              </a:rPr>
              <a:t>CNN</a:t>
            </a:r>
            <a:r>
              <a:rPr lang="zh-CN" altLang="en-US" b="1" dirty="0">
                <a:latin typeface="Arial" panose="020B0604020202020204" pitchFamily="34" charset="0"/>
              </a:rPr>
              <a:t>网络结构</a:t>
            </a:r>
            <a:endParaRPr kumimoji="0" lang="zh-CN" altLang="en-US" sz="3200" b="1" i="0" u="none" strike="noStrike" kern="1200" cap="none" spc="0" normalizeH="0" baseline="0" noProof="0" dirty="0">
              <a:ln>
                <a:noFill/>
              </a:ln>
              <a:effectLst/>
              <a:uLnTx/>
              <a:uFillTx/>
              <a:latin typeface="Arial" panose="020B0604020202020204" pitchFamily="34" charset="0"/>
              <a:ea typeface="微软雅黑" pitchFamily="34" charset="-122"/>
              <a:cs typeface="+mn-cs"/>
              <a:sym typeface="Calibri" pitchFamily="34" charset="0"/>
            </a:endParaRPr>
          </a:p>
        </p:txBody>
      </p:sp>
      <p:sp>
        <p:nvSpPr>
          <p:cNvPr id="28" name="等腰三角形 27">
            <a:extLst>
              <a:ext uri="{FF2B5EF4-FFF2-40B4-BE49-F238E27FC236}">
                <a16:creationId xmlns:a16="http://schemas.microsoft.com/office/drawing/2014/main" id="{26663CF2-4E0D-FA65-E343-25B8F2973973}"/>
              </a:ext>
            </a:extLst>
          </p:cNvPr>
          <p:cNvSpPr>
            <a:spLocks noChangeArrowheads="1"/>
          </p:cNvSpPr>
          <p:nvPr/>
        </p:nvSpPr>
        <p:spPr bwMode="auto">
          <a:xfrm rot="5400000">
            <a:off x="-53049" y="209721"/>
            <a:ext cx="774879" cy="668780"/>
          </a:xfrm>
          <a:prstGeom prst="triangle">
            <a:avLst>
              <a:gd name="adj" fmla="val 50000"/>
            </a:avLst>
          </a:prstGeom>
          <a:solidFill>
            <a:schemeClr val="accent2">
              <a:lumMod val="100000"/>
            </a:schemeClr>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457189" rtl="0" eaLnBrk="1" fontAlgn="auto" latinLnBrk="0" hangingPunct="1">
              <a:lnSpc>
                <a:spcPct val="100000"/>
              </a:lnSpc>
              <a:spcBef>
                <a:spcPct val="0"/>
              </a:spcBef>
              <a:spcAft>
                <a:spcPts val="0"/>
              </a:spcAft>
              <a:buClrTx/>
              <a:buSzTx/>
              <a:buFont typeface="Arial" charset="0"/>
              <a:buNone/>
              <a:tabLst/>
              <a:defRPr/>
            </a:pPr>
            <a:endParaRPr kumimoji="0" lang="zh-CN"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sym typeface="微软雅黑" pitchFamily="34" charset="-122"/>
            </a:endParaRPr>
          </a:p>
        </p:txBody>
      </p:sp>
      <p:sp>
        <p:nvSpPr>
          <p:cNvPr id="4" name="文本框 3">
            <a:extLst>
              <a:ext uri="{FF2B5EF4-FFF2-40B4-BE49-F238E27FC236}">
                <a16:creationId xmlns:a16="http://schemas.microsoft.com/office/drawing/2014/main" id="{C97C75AA-A95F-F56B-98CF-5C3BBD774BCF}"/>
              </a:ext>
            </a:extLst>
          </p:cNvPr>
          <p:cNvSpPr txBox="1"/>
          <p:nvPr/>
        </p:nvSpPr>
        <p:spPr>
          <a:xfrm>
            <a:off x="2776626" y="1040089"/>
            <a:ext cx="6422238" cy="2630913"/>
          </a:xfrm>
          <a:prstGeom prst="rect">
            <a:avLst/>
          </a:prstGeom>
          <a:noFill/>
          <a:ln>
            <a:solidFill>
              <a:srgbClr val="0231A7"/>
            </a:solidFill>
          </a:ln>
        </p:spPr>
        <p:txBody>
          <a:bodyPr wrap="square" rtlCol="0">
            <a:spAutoFit/>
          </a:bodyPr>
          <a:lstStyle/>
          <a:p>
            <a:pPr marL="0" marR="0" lvl="0" indent="457200" algn="l" defTabSz="457189" rtl="0" eaLnBrk="1" fontAlgn="auto" latinLnBrk="0" hangingPunct="1">
              <a:lnSpc>
                <a:spcPct val="150000"/>
              </a:lnSpc>
              <a:spcBef>
                <a:spcPts val="0"/>
              </a:spcBef>
              <a:spcAft>
                <a:spcPts val="0"/>
              </a:spcAft>
              <a:buClrTx/>
              <a:buSzTx/>
              <a:buFontTx/>
              <a:buNone/>
              <a:tabLst/>
              <a:defRPr/>
            </a:pPr>
            <a:r>
              <a:rPr lang="zh-CN" altLang="en-US"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输入图像 </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(1, H, W) -&gt;</a:t>
            </a:r>
          </a:p>
          <a:p>
            <a:pPr marL="0" marR="0" lvl="0" indent="457200" algn="l" defTabSz="457189" rtl="0" eaLnBrk="1" fontAlgn="auto" latinLnBrk="0" hangingPunct="1">
              <a:lnSpc>
                <a:spcPct val="150000"/>
              </a:lnSpc>
              <a:spcBef>
                <a:spcPts val="0"/>
              </a:spcBef>
              <a:spcAft>
                <a:spcPts val="0"/>
              </a:spcAft>
              <a:buClrTx/>
              <a:buSzTx/>
              <a:buFontTx/>
              <a:buNone/>
              <a:tabLst/>
              <a:defRPr/>
            </a:pPr>
            <a:r>
              <a:rPr lang="zh-CN" altLang="en-US"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卷积层</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1 (1-&gt;32) -&gt; </a:t>
            </a:r>
            <a:r>
              <a:rPr lang="en-US" altLang="zh-CN" sz="1600" dirty="0" err="1">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BatchNorm</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 -&gt; </a:t>
            </a:r>
            <a:r>
              <a:rPr lang="en-US" altLang="zh-CN" sz="1600" dirty="0" err="1">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 -&gt; </a:t>
            </a:r>
            <a:r>
              <a:rPr lang="zh-CN" altLang="en-US"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池化 </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-&gt;</a:t>
            </a:r>
          </a:p>
          <a:p>
            <a:pPr marL="0" marR="0" lvl="0" indent="457200" algn="l" defTabSz="457189" rtl="0" eaLnBrk="1" fontAlgn="auto" latinLnBrk="0" hangingPunct="1">
              <a:lnSpc>
                <a:spcPct val="150000"/>
              </a:lnSpc>
              <a:spcBef>
                <a:spcPts val="0"/>
              </a:spcBef>
              <a:spcAft>
                <a:spcPts val="0"/>
              </a:spcAft>
              <a:buClrTx/>
              <a:buSzTx/>
              <a:buFontTx/>
              <a:buNone/>
              <a:tabLst/>
              <a:defRPr/>
            </a:pPr>
            <a:r>
              <a:rPr lang="zh-CN" altLang="en-US"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卷积层</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2 (32-&gt;64) -&gt; </a:t>
            </a:r>
            <a:r>
              <a:rPr lang="en-US" altLang="zh-CN" sz="1600" dirty="0" err="1">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BatchNorm</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 -&gt; </a:t>
            </a:r>
            <a:r>
              <a:rPr lang="en-US" altLang="zh-CN" sz="1600" dirty="0" err="1">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 -&gt; </a:t>
            </a:r>
            <a:r>
              <a:rPr lang="zh-CN" altLang="en-US"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池化 </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-&gt; </a:t>
            </a:r>
          </a:p>
          <a:p>
            <a:pPr marL="0" marR="0" lvl="0" indent="457200" algn="l" defTabSz="457189" rtl="0" eaLnBrk="1" fontAlgn="auto" latinLnBrk="0" hangingPunct="1">
              <a:lnSpc>
                <a:spcPct val="150000"/>
              </a:lnSpc>
              <a:spcBef>
                <a:spcPts val="0"/>
              </a:spcBef>
              <a:spcAft>
                <a:spcPts val="0"/>
              </a:spcAft>
              <a:buClrTx/>
              <a:buSzTx/>
              <a:buFontTx/>
              <a:buNone/>
              <a:tabLst/>
              <a:defRPr/>
            </a:pPr>
            <a:r>
              <a:rPr lang="zh-CN" altLang="en-US"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卷积层</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3 (64-&gt;128) -&gt; </a:t>
            </a:r>
            <a:r>
              <a:rPr lang="en-US" altLang="zh-CN" sz="1600" dirty="0" err="1">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BatchNorm</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 -&gt; </a:t>
            </a:r>
            <a:r>
              <a:rPr lang="en-US" altLang="zh-CN" sz="1600" dirty="0" err="1">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 -&gt; </a:t>
            </a:r>
            <a:r>
              <a:rPr lang="zh-CN" altLang="en-US"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池化 </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-&gt; </a:t>
            </a:r>
            <a:r>
              <a:rPr lang="zh-CN" altLang="en-US"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展平 </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-&gt; </a:t>
            </a:r>
          </a:p>
          <a:p>
            <a:pPr marL="0" marR="0" lvl="0" indent="457200" algn="l" defTabSz="457189" rtl="0" eaLnBrk="1" fontAlgn="auto" latinLnBrk="0" hangingPunct="1">
              <a:lnSpc>
                <a:spcPct val="150000"/>
              </a:lnSpc>
              <a:spcBef>
                <a:spcPts val="0"/>
              </a:spcBef>
              <a:spcAft>
                <a:spcPts val="0"/>
              </a:spcAft>
              <a:buClrTx/>
              <a:buSzTx/>
              <a:buFontTx/>
              <a:buNone/>
              <a:tabLst/>
              <a:defRPr/>
            </a:pPr>
            <a:r>
              <a:rPr lang="zh-CN" altLang="en-US"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全连接层</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1 (128 * (H//8) * (W//8) -&gt; 128) -&gt; </a:t>
            </a:r>
            <a:r>
              <a:rPr lang="en-US" altLang="zh-CN" sz="1600" dirty="0" err="1">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 -&gt; Dropout -&gt; </a:t>
            </a:r>
          </a:p>
          <a:p>
            <a:pPr marL="0" marR="0" lvl="0" indent="457200" algn="l" defTabSz="457189" rtl="0" eaLnBrk="1" fontAlgn="auto" latinLnBrk="0" hangingPunct="1">
              <a:lnSpc>
                <a:spcPct val="150000"/>
              </a:lnSpc>
              <a:spcBef>
                <a:spcPts val="0"/>
              </a:spcBef>
              <a:spcAft>
                <a:spcPts val="0"/>
              </a:spcAft>
              <a:buClrTx/>
              <a:buSzTx/>
              <a:buFontTx/>
              <a:buNone/>
              <a:tabLst/>
              <a:defRPr/>
            </a:pPr>
            <a:r>
              <a:rPr lang="zh-CN" altLang="en-US"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全连接层</a:t>
            </a:r>
            <a:r>
              <a:rPr lang="en-US" altLang="zh-CN"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2 (128 -&gt; 2) -&gt; </a:t>
            </a:r>
          </a:p>
          <a:p>
            <a:pPr marL="0" marR="0" lvl="0" indent="457200" algn="l" defTabSz="457189" rtl="0" eaLnBrk="1" fontAlgn="auto" latinLnBrk="0" hangingPunct="1">
              <a:lnSpc>
                <a:spcPct val="150000"/>
              </a:lnSpc>
              <a:spcBef>
                <a:spcPts val="0"/>
              </a:spcBef>
              <a:spcAft>
                <a:spcPts val="0"/>
              </a:spcAft>
              <a:buClrTx/>
              <a:buSzTx/>
              <a:buFontTx/>
              <a:buNone/>
              <a:tabLst/>
              <a:defRPr/>
            </a:pPr>
            <a:r>
              <a:rPr lang="zh-CN" altLang="en-US" sz="1600"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输出</a:t>
            </a:r>
          </a:p>
        </p:txBody>
      </p:sp>
      <p:sp>
        <p:nvSpPr>
          <p:cNvPr id="2" name="文本框 15">
            <a:extLst>
              <a:ext uri="{FF2B5EF4-FFF2-40B4-BE49-F238E27FC236}">
                <a16:creationId xmlns:a16="http://schemas.microsoft.com/office/drawing/2014/main" id="{1214A191-22B4-C2CE-2378-88A934D7D8C5}"/>
              </a:ext>
            </a:extLst>
          </p:cNvPr>
          <p:cNvSpPr txBox="1"/>
          <p:nvPr/>
        </p:nvSpPr>
        <p:spPr>
          <a:xfrm>
            <a:off x="1958004" y="4002010"/>
            <a:ext cx="8896371" cy="1658339"/>
          </a:xfrm>
          <a:prstGeom prst="rect">
            <a:avLst/>
          </a:prstGeom>
          <a:solidFill>
            <a:schemeClr val="bg1">
              <a:lumMod val="95000"/>
            </a:schemeClr>
          </a:solidFill>
          <a:ln w="12700">
            <a:solidFill>
              <a:schemeClr val="accent2">
                <a:lumMod val="100000"/>
              </a:schemeClr>
            </a:solidFill>
          </a:ln>
        </p:spPr>
        <p:txBody>
          <a:bodyPr wrap="square" lIns="91440" tIns="45720" rIns="91440" bIns="45720" rtlCol="0">
            <a:spAutoFit/>
          </a:bodyPr>
          <a:lstStyle/>
          <a:p>
            <a:pPr marL="0" marR="0" lvl="0" indent="432000" algn="l" defTabSz="457189"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通过卷积神经网络（</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CNN</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），用于处理单通道输入图像，并进行二分类任务。网络包含三个卷积层，每层之后接批归一化、</a:t>
            </a:r>
            <a:r>
              <a:rPr kumimoji="0" lang="en-US" altLang="zh-CN" sz="1600" b="0" i="0" u="none" strike="noStrike" kern="1200" cap="none" spc="0" normalizeH="0" baseline="0" noProof="0" dirty="0" err="1">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ReLU</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激活函数和最大池化层，逐步提取特征并减少特征图尺寸。随后，将特征展平为一维向量并输入到两个全连接层中，第一个全连接层后加入 </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Dropout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来防止过拟合，最后通过第二个全连接层输出用于二分类的结果。整体架构有效地结合卷积、池化与全连接层，兼顾了特征提取和分类能力。</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4320860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99F7E-DAC7-CCE7-B34B-BB121EC4C19B}"/>
            </a:ext>
          </a:extLst>
        </p:cNvPr>
        <p:cNvGrpSpPr/>
        <p:nvPr/>
      </p:nvGrpSpPr>
      <p:grpSpPr>
        <a:xfrm>
          <a:off x="0" y="0"/>
          <a:ext cx="0" cy="0"/>
          <a:chOff x="0" y="0"/>
          <a:chExt cx="0" cy="0"/>
        </a:xfrm>
      </p:grpSpPr>
      <p:sp>
        <p:nvSpPr>
          <p:cNvPr id="8" name="文本框 15">
            <a:extLst>
              <a:ext uri="{FF2B5EF4-FFF2-40B4-BE49-F238E27FC236}">
                <a16:creationId xmlns:a16="http://schemas.microsoft.com/office/drawing/2014/main" id="{46405A5B-00B8-BC65-C4F5-27E82CECD454}"/>
              </a:ext>
            </a:extLst>
          </p:cNvPr>
          <p:cNvSpPr txBox="1"/>
          <p:nvPr/>
        </p:nvSpPr>
        <p:spPr>
          <a:xfrm>
            <a:off x="1491660" y="1416161"/>
            <a:ext cx="8896371" cy="2618602"/>
          </a:xfrm>
          <a:prstGeom prst="rect">
            <a:avLst/>
          </a:prstGeom>
          <a:solidFill>
            <a:schemeClr val="bg1">
              <a:lumMod val="95000"/>
            </a:schemeClr>
          </a:solidFill>
          <a:ln w="12700">
            <a:solidFill>
              <a:schemeClr val="accent2">
                <a:lumMod val="100000"/>
              </a:schemeClr>
            </a:solidFill>
          </a:ln>
        </p:spPr>
        <p:txBody>
          <a:bodyPr wrap="square" lIns="91440" tIns="45720" rIns="91440" bIns="45720" rtlCol="0">
            <a:spAutoFit/>
          </a:bodyPr>
          <a:lstStyle/>
          <a:p>
            <a:pPr marL="0" marR="0" lvl="0" indent="432000" algn="l" defTabSz="457189" rtl="0" eaLnBrk="1" fontAlgn="auto" latinLnBrk="0" hangingPunct="1">
              <a:lnSpc>
                <a:spcPct val="13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19x19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的图像尺寸相对较小，在某些情况下会限制特征工程的效果。</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32000" algn="l" defTabSz="457189"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分析如下：</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32000" algn="l" defTabSz="457189"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特征维度较高：特征工程如 </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HOG</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LBP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或 </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Gabor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滤波等方法通常适用于较高分辨率的图像。当这些方法应用于 </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19x19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的小图像时，可能会导致特征维度较高，但特征中包含的信息并不充分，从而影响分类器的性能。</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32000" algn="l" defTabSz="457189"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降维损失： </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PCA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等降维方法在减少特征维度的同时也会丢失部分信息。对于小尺寸图像，本身信息量就少，降维后丢失的信息会更显著，从而降低分类性能。</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indent="432000" defTabSz="457189">
              <a:lnSpc>
                <a:spcPct val="130000"/>
              </a:lnSpc>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以及信息有限；特征提取不稳定；过度拟合等问题。</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D8EA768C-E40C-06A8-9B3A-268AABDE9E1A}"/>
              </a:ext>
            </a:extLst>
          </p:cNvPr>
          <p:cNvSpPr/>
          <p:nvPr/>
        </p:nvSpPr>
        <p:spPr bwMode="auto">
          <a:xfrm>
            <a:off x="1070535" y="997540"/>
            <a:ext cx="5669630" cy="424633"/>
          </a:xfrm>
          <a:prstGeom prst="rect">
            <a:avLst/>
          </a:prstGeom>
          <a:solidFill>
            <a:schemeClr val="accent2">
              <a:lumMod val="100000"/>
            </a:schemeClr>
          </a:solidFill>
          <a:ln>
            <a:noFill/>
          </a:ln>
        </p:spPr>
        <p:txBody>
          <a:bodyPr vert="horz" wrap="square" lIns="91440" tIns="45720" rIns="91440" bIns="45720" numCol="1" rtlCol="0" anchor="t" anchorCtr="0" compatLnSpc="1">
            <a:prstTxWarp prst="textNoShape">
              <a:avLst/>
            </a:prstTxWarp>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特征工程的加入对结果的负面影响分析</a:t>
            </a:r>
          </a:p>
        </p:txBody>
      </p:sp>
      <p:sp>
        <p:nvSpPr>
          <p:cNvPr id="14" name="矩形 13">
            <a:extLst>
              <a:ext uri="{FF2B5EF4-FFF2-40B4-BE49-F238E27FC236}">
                <a16:creationId xmlns:a16="http://schemas.microsoft.com/office/drawing/2014/main" id="{046C0632-B470-8276-F4E5-3C1DDD634D99}"/>
              </a:ext>
            </a:extLst>
          </p:cNvPr>
          <p:cNvSpPr>
            <a:spLocks noChangeArrowheads="1"/>
          </p:cNvSpPr>
          <p:nvPr/>
        </p:nvSpPr>
        <p:spPr bwMode="auto">
          <a:xfrm>
            <a:off x="634918" y="237124"/>
            <a:ext cx="5741168"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457189" rtl="0" eaLnBrk="1" fontAlgn="auto" latinLnBrk="0" hangingPunct="1">
              <a:lnSpc>
                <a:spcPct val="100000"/>
              </a:lnSpc>
              <a:spcBef>
                <a:spcPct val="20000"/>
              </a:spcBef>
              <a:spcAft>
                <a:spcPts val="0"/>
              </a:spcAft>
              <a:buClrTx/>
              <a:buSzTx/>
              <a:buFont typeface="Arial" charset="0"/>
              <a:buNone/>
              <a:tabLst/>
              <a:defRPr/>
            </a:pPr>
            <a:r>
              <a:rPr kumimoji="0" lang="zh-CN" altLang="en-US" sz="3200" b="1" i="0" u="none" strike="noStrike" kern="1200" cap="none" spc="0" normalizeH="0" baseline="0" noProof="0" dirty="0">
                <a:ln>
                  <a:noFill/>
                </a:ln>
                <a:effectLst/>
                <a:uLnTx/>
                <a:uFillTx/>
                <a:latin typeface="Arial" panose="020B0604020202020204" pitchFamily="34" charset="0"/>
                <a:ea typeface="微软雅黑" pitchFamily="34" charset="-122"/>
                <a:cs typeface="+mn-cs"/>
                <a:sym typeface="Calibri" pitchFamily="34" charset="0"/>
              </a:rPr>
              <a:t>训练思路</a:t>
            </a:r>
          </a:p>
        </p:txBody>
      </p:sp>
      <p:sp>
        <p:nvSpPr>
          <p:cNvPr id="15" name="等腰三角形 14">
            <a:extLst>
              <a:ext uri="{FF2B5EF4-FFF2-40B4-BE49-F238E27FC236}">
                <a16:creationId xmlns:a16="http://schemas.microsoft.com/office/drawing/2014/main" id="{A41E5589-7B32-10F8-8842-EAFCE75CFED3}"/>
              </a:ext>
            </a:extLst>
          </p:cNvPr>
          <p:cNvSpPr>
            <a:spLocks noChangeArrowheads="1"/>
          </p:cNvSpPr>
          <p:nvPr/>
        </p:nvSpPr>
        <p:spPr bwMode="auto">
          <a:xfrm rot="5400000">
            <a:off x="-53049" y="209721"/>
            <a:ext cx="774879" cy="668780"/>
          </a:xfrm>
          <a:prstGeom prst="triangle">
            <a:avLst>
              <a:gd name="adj" fmla="val 50000"/>
            </a:avLst>
          </a:prstGeom>
          <a:solidFill>
            <a:schemeClr val="accent2">
              <a:lumMod val="100000"/>
            </a:schemeClr>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457189" rtl="0" eaLnBrk="1" fontAlgn="auto" latinLnBrk="0" hangingPunct="1">
              <a:lnSpc>
                <a:spcPct val="100000"/>
              </a:lnSpc>
              <a:spcBef>
                <a:spcPct val="0"/>
              </a:spcBef>
              <a:spcAft>
                <a:spcPts val="0"/>
              </a:spcAft>
              <a:buClrTx/>
              <a:buSzTx/>
              <a:buFont typeface="Arial" charset="0"/>
              <a:buNone/>
              <a:tabLst/>
              <a:defRPr/>
            </a:pPr>
            <a:endParaRPr kumimoji="0" lang="zh-CN" altLang="zh-CN" sz="24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sym typeface="微软雅黑" pitchFamily="34" charset="-122"/>
            </a:endParaRPr>
          </a:p>
        </p:txBody>
      </p:sp>
      <p:pic>
        <p:nvPicPr>
          <p:cNvPr id="4" name="图片 3">
            <a:extLst>
              <a:ext uri="{FF2B5EF4-FFF2-40B4-BE49-F238E27FC236}">
                <a16:creationId xmlns:a16="http://schemas.microsoft.com/office/drawing/2014/main" id="{05634A86-C9B5-0AFA-E342-9C1693A16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524" y="5701656"/>
            <a:ext cx="4198984" cy="381033"/>
          </a:xfrm>
          <a:prstGeom prst="rect">
            <a:avLst/>
          </a:prstGeom>
        </p:spPr>
      </p:pic>
      <p:sp>
        <p:nvSpPr>
          <p:cNvPr id="7" name="文本框 6">
            <a:extLst>
              <a:ext uri="{FF2B5EF4-FFF2-40B4-BE49-F238E27FC236}">
                <a16:creationId xmlns:a16="http://schemas.microsoft.com/office/drawing/2014/main" id="{E11242C6-A474-82C6-1B0F-E552FFF990D4}"/>
              </a:ext>
            </a:extLst>
          </p:cNvPr>
          <p:cNvSpPr txBox="1"/>
          <p:nvPr/>
        </p:nvSpPr>
        <p:spPr>
          <a:xfrm>
            <a:off x="6259398" y="4496107"/>
            <a:ext cx="3463231" cy="1020985"/>
          </a:xfrm>
          <a:prstGeom prst="rect">
            <a:avLst/>
          </a:prstGeom>
          <a:noFill/>
          <a:ln>
            <a:solidFill>
              <a:srgbClr val="0231A7"/>
            </a:solidFill>
          </a:ln>
        </p:spPr>
        <p:txBody>
          <a:bodyPr wrap="square" rtlCol="0">
            <a:spAutoFit/>
          </a:bodyPr>
          <a:lstStyle/>
          <a:p>
            <a:pPr marL="0" marR="0" lvl="0" indent="457200" algn="l" defTabSz="457189"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尝试加入</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HOG</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LBP</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等特征工程，对图片内容进行特征提取，但同一模型加入特征工程后，指标下降显著。</a:t>
            </a:r>
          </a:p>
        </p:txBody>
      </p:sp>
      <p:pic>
        <p:nvPicPr>
          <p:cNvPr id="3" name="图片 2">
            <a:extLst>
              <a:ext uri="{FF2B5EF4-FFF2-40B4-BE49-F238E27FC236}">
                <a16:creationId xmlns:a16="http://schemas.microsoft.com/office/drawing/2014/main" id="{30BA80B4-6073-13B1-74BF-F20050A94A43}"/>
              </a:ext>
            </a:extLst>
          </p:cNvPr>
          <p:cNvPicPr>
            <a:picLocks noChangeAspect="1"/>
          </p:cNvPicPr>
          <p:nvPr/>
        </p:nvPicPr>
        <p:blipFill>
          <a:blip r:embed="rId4"/>
          <a:srcRect l="3597" t="-532" r="37770" b="532"/>
          <a:stretch/>
        </p:blipFill>
        <p:spPr>
          <a:xfrm>
            <a:off x="1805858" y="4301424"/>
            <a:ext cx="4204650" cy="1392816"/>
          </a:xfrm>
          <a:prstGeom prst="rect">
            <a:avLst/>
          </a:prstGeom>
        </p:spPr>
      </p:pic>
      <p:sp>
        <p:nvSpPr>
          <p:cNvPr id="2" name="TextBox 49">
            <a:extLst>
              <a:ext uri="{FF2B5EF4-FFF2-40B4-BE49-F238E27FC236}">
                <a16:creationId xmlns:a16="http://schemas.microsoft.com/office/drawing/2014/main" id="{83E709E0-FE5C-42A8-300C-C9CD957F1EA7}"/>
              </a:ext>
            </a:extLst>
          </p:cNvPr>
          <p:cNvSpPr txBox="1"/>
          <p:nvPr/>
        </p:nvSpPr>
        <p:spPr>
          <a:xfrm>
            <a:off x="2694174" y="6180089"/>
            <a:ext cx="2422351" cy="218265"/>
          </a:xfrm>
          <a:prstGeom prst="rect">
            <a:avLst/>
          </a:prstGeom>
          <a:noFill/>
        </p:spPr>
        <p:txBody>
          <a:bodyPr wrap="square" lIns="0" tIns="0" rIns="0" bIns="0" rtlCol="0">
            <a:spAutoFit/>
          </a:bodyPr>
          <a:lstStyle/>
          <a:p>
            <a:pPr marR="0" lvl="0" indent="0" fontAlgn="auto">
              <a:lnSpc>
                <a:spcPts val="1733"/>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：提交测试结果对比</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3820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35AB9-820A-9926-02A3-8BDDD8A831A2}"/>
            </a:ext>
          </a:extLst>
        </p:cNvPr>
        <p:cNvGrpSpPr/>
        <p:nvPr/>
      </p:nvGrpSpPr>
      <p:grpSpPr>
        <a:xfrm>
          <a:off x="0" y="0"/>
          <a:ext cx="0" cy="0"/>
          <a:chOff x="0" y="0"/>
          <a:chExt cx="0" cy="0"/>
        </a:xfrm>
      </p:grpSpPr>
      <p:sp>
        <p:nvSpPr>
          <p:cNvPr id="37" name="梯形 36">
            <a:extLst>
              <a:ext uri="{FF2B5EF4-FFF2-40B4-BE49-F238E27FC236}">
                <a16:creationId xmlns:a16="http://schemas.microsoft.com/office/drawing/2014/main" id="{36D44D51-4C5D-E038-9A0A-EA144CF9656B}"/>
              </a:ext>
            </a:extLst>
          </p:cNvPr>
          <p:cNvSpPr/>
          <p:nvPr/>
        </p:nvSpPr>
        <p:spPr>
          <a:xfrm rot="5400000">
            <a:off x="1331640" y="636804"/>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梯形 34">
            <a:extLst>
              <a:ext uri="{FF2B5EF4-FFF2-40B4-BE49-F238E27FC236}">
                <a16:creationId xmlns:a16="http://schemas.microsoft.com/office/drawing/2014/main" id="{6F24CEA9-9E6C-99E9-B7CA-45079C8F4219}"/>
              </a:ext>
            </a:extLst>
          </p:cNvPr>
          <p:cNvSpPr/>
          <p:nvPr/>
        </p:nvSpPr>
        <p:spPr>
          <a:xfrm rot="16200000">
            <a:off x="7446198" y="-451317"/>
            <a:ext cx="2291737" cy="7199871"/>
          </a:xfrm>
          <a:prstGeom prst="trapezoid">
            <a:avLst>
              <a:gd name="adj" fmla="val 1693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27" name="文本框 2">
            <a:extLst>
              <a:ext uri="{FF2B5EF4-FFF2-40B4-BE49-F238E27FC236}">
                <a16:creationId xmlns:a16="http://schemas.microsoft.com/office/drawing/2014/main" id="{D8A406EF-FF83-C0E9-C0DE-1AAE2098AE5E}"/>
              </a:ext>
            </a:extLst>
          </p:cNvPr>
          <p:cNvSpPr txBox="1"/>
          <p:nvPr/>
        </p:nvSpPr>
        <p:spPr>
          <a:xfrm>
            <a:off x="3729079" y="2556165"/>
            <a:ext cx="1164101" cy="1200329"/>
          </a:xfrm>
          <a:prstGeom prst="rect">
            <a:avLst/>
          </a:prstGeom>
          <a:noFill/>
        </p:spPr>
        <p:txBody>
          <a:bodyPr wrap="none" lIns="91440" tIns="45720" rIns="91440" bIns="45720" rtlCol="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altLang="zh-CN" sz="1867" b="1" i="0" u="none" strike="noStrike" kern="1200" cap="none" spc="0" normalizeH="0" baseline="0" noProof="0" dirty="0">
                <a:ln>
                  <a:noFill/>
                </a:ln>
                <a:solidFill>
                  <a:prstClr val="white"/>
                </a:solidFill>
                <a:effectLst/>
                <a:uLnTx/>
                <a:uFillTx/>
                <a:latin typeface="Arial"/>
                <a:ea typeface="微软雅黑"/>
                <a:cs typeface="+mn-cs"/>
              </a:rPr>
              <a:t>Part</a:t>
            </a:r>
            <a:r>
              <a:rPr lang="en-US" altLang="zh-CN" sz="7200" b="1" dirty="0">
                <a:solidFill>
                  <a:prstClr val="white"/>
                </a:solidFill>
                <a:latin typeface="Arial"/>
                <a:ea typeface="微软雅黑"/>
              </a:rPr>
              <a:t>2</a:t>
            </a:r>
            <a:endParaRPr kumimoji="0" lang="zh-CN" altLang="en-US" sz="72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9" name="矩形 28">
            <a:extLst>
              <a:ext uri="{FF2B5EF4-FFF2-40B4-BE49-F238E27FC236}">
                <a16:creationId xmlns:a16="http://schemas.microsoft.com/office/drawing/2014/main" id="{DCBBE7DE-37C0-C6D0-0714-ACFE26EF61C1}"/>
              </a:ext>
            </a:extLst>
          </p:cNvPr>
          <p:cNvSpPr/>
          <p:nvPr/>
        </p:nvSpPr>
        <p:spPr>
          <a:xfrm>
            <a:off x="5638798" y="2692405"/>
            <a:ext cx="5724644" cy="830997"/>
          </a:xfrm>
          <a:prstGeom prst="rect">
            <a:avLst/>
          </a:prstGeom>
        </p:spPr>
        <p:txBody>
          <a:bodyPr wrap="none" lIns="91440" tIns="45720" rIns="91440" bIns="4572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zh-CN" altLang="en-US" sz="4800" b="1" dirty="0">
                <a:solidFill>
                  <a:prstClr val="white"/>
                </a:solidFill>
                <a:latin typeface="Arial"/>
                <a:ea typeface="微软雅黑"/>
              </a:rPr>
              <a:t>模型</a:t>
            </a:r>
            <a:r>
              <a:rPr kumimoji="0" lang="zh-CN" altLang="en-US" sz="4800" b="1" i="0" u="none" strike="noStrike" kern="1200" cap="none" spc="0" normalizeH="0" baseline="0" noProof="0" dirty="0">
                <a:ln>
                  <a:noFill/>
                </a:ln>
                <a:solidFill>
                  <a:prstClr val="white"/>
                </a:solidFill>
                <a:effectLst/>
                <a:uLnTx/>
                <a:uFillTx/>
                <a:latin typeface="Arial"/>
                <a:ea typeface="微软雅黑"/>
                <a:cs typeface="+mn-cs"/>
              </a:rPr>
              <a:t>训练及结果分析</a:t>
            </a:r>
          </a:p>
        </p:txBody>
      </p:sp>
      <p:pic>
        <p:nvPicPr>
          <p:cNvPr id="6" name="图片 5">
            <a:extLst>
              <a:ext uri="{FF2B5EF4-FFF2-40B4-BE49-F238E27FC236}">
                <a16:creationId xmlns:a16="http://schemas.microsoft.com/office/drawing/2014/main" id="{3CA5EFE6-74AA-71D0-8C02-128294EF3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42" y="1339022"/>
            <a:ext cx="3630128" cy="3612333"/>
          </a:xfrm>
          <a:prstGeom prst="rect">
            <a:avLst/>
          </a:prstGeom>
        </p:spPr>
      </p:pic>
    </p:spTree>
    <p:extLst>
      <p:ext uri="{BB962C8B-B14F-4D97-AF65-F5344CB8AC3E}">
        <p14:creationId xmlns:p14="http://schemas.microsoft.com/office/powerpoint/2010/main" val="2547569816"/>
      </p:ext>
    </p:extLst>
  </p:cSld>
  <p:clrMapOvr>
    <a:masterClrMapping/>
  </p:clrMapOvr>
  <p:transition spd="slow">
    <p:cover/>
  </p:transition>
</p:sld>
</file>

<file path=ppt/theme/theme1.xml><?xml version="1.0" encoding="utf-8"?>
<a:theme xmlns:a="http://schemas.openxmlformats.org/drawingml/2006/main" name="第一PPT，www.1ppt.com">
  <a:themeElements>
    <a:clrScheme name="自定义 2">
      <a:dk1>
        <a:srgbClr val="000000"/>
      </a:dk1>
      <a:lt1>
        <a:srgbClr val="FFFFFF"/>
      </a:lt1>
      <a:dk2>
        <a:srgbClr val="3F3F3F"/>
      </a:dk2>
      <a:lt2>
        <a:srgbClr val="E3DED1"/>
      </a:lt2>
      <a:accent1>
        <a:srgbClr val="8FC320"/>
      </a:accent1>
      <a:accent2>
        <a:srgbClr val="03358E"/>
      </a:accent2>
      <a:accent3>
        <a:srgbClr val="414456"/>
      </a:accent3>
      <a:accent4>
        <a:srgbClr val="444455"/>
      </a:accent4>
      <a:accent5>
        <a:srgbClr val="444455"/>
      </a:accent5>
      <a:accent6>
        <a:srgbClr val="7F7F7F"/>
      </a:accent6>
      <a:hlink>
        <a:srgbClr val="02368B"/>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3F3F3F"/>
    </a:dk2>
    <a:lt2>
      <a:srgbClr val="E3DED1"/>
    </a:lt2>
    <a:accent1>
      <a:srgbClr val="8FC320"/>
    </a:accent1>
    <a:accent2>
      <a:srgbClr val="03358E"/>
    </a:accent2>
    <a:accent3>
      <a:srgbClr val="414456"/>
    </a:accent3>
    <a:accent4>
      <a:srgbClr val="444455"/>
    </a:accent4>
    <a:accent5>
      <a:srgbClr val="444455"/>
    </a:accent5>
    <a:accent6>
      <a:srgbClr val="7F7F7F"/>
    </a:accent6>
    <a:hlink>
      <a:srgbClr val="02368B"/>
    </a:hlink>
    <a:folHlink>
      <a:srgbClr val="B26B02"/>
    </a:folHlink>
  </a:clrScheme>
</a:themeOverride>
</file>

<file path=ppt/theme/themeOverride2.xml><?xml version="1.0" encoding="utf-8"?>
<a:themeOverride xmlns:a="http://schemas.openxmlformats.org/drawingml/2006/main">
  <a:clrScheme name="自定义 2">
    <a:dk1>
      <a:srgbClr val="000000"/>
    </a:dk1>
    <a:lt1>
      <a:srgbClr val="FFFFFF"/>
    </a:lt1>
    <a:dk2>
      <a:srgbClr val="3F3F3F"/>
    </a:dk2>
    <a:lt2>
      <a:srgbClr val="E3DED1"/>
    </a:lt2>
    <a:accent1>
      <a:srgbClr val="8FC320"/>
    </a:accent1>
    <a:accent2>
      <a:srgbClr val="03358E"/>
    </a:accent2>
    <a:accent3>
      <a:srgbClr val="414456"/>
    </a:accent3>
    <a:accent4>
      <a:srgbClr val="444455"/>
    </a:accent4>
    <a:accent5>
      <a:srgbClr val="444455"/>
    </a:accent5>
    <a:accent6>
      <a:srgbClr val="7F7F7F"/>
    </a:accent6>
    <a:hlink>
      <a:srgbClr val="02368B"/>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1424</TotalTime>
  <Words>1291</Words>
  <Application>Microsoft Office PowerPoint</Application>
  <PresentationFormat>宽屏</PresentationFormat>
  <Paragraphs>157</Paragraphs>
  <Slides>14</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等线</vt:lpstr>
      <vt:lpstr>隶书</vt:lpstr>
      <vt:lpstr>微软雅黑</vt:lpstr>
      <vt:lpstr>幼圆</vt:lpstr>
      <vt:lpstr>Arial</vt:lpstr>
      <vt:lpstr>Arial Black</vt:lpstr>
      <vt:lpstr>Calibri</vt:lpstr>
      <vt:lpstr>Times New Roman</vt:lpstr>
      <vt:lpstr>Wingdings 2</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hao guo</cp:lastModifiedBy>
  <cp:revision>154</cp:revision>
  <cp:lastPrinted>2024-11-10T06:29:12Z</cp:lastPrinted>
  <dcterms:created xsi:type="dcterms:W3CDTF">2020-10-27T11:22:29Z</dcterms:created>
  <dcterms:modified xsi:type="dcterms:W3CDTF">2024-11-23T16:10:32Z</dcterms:modified>
</cp:coreProperties>
</file>