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68" r:id="rId5"/>
    <p:sldId id="257" r:id="rId6"/>
    <p:sldId id="266" r:id="rId7"/>
    <p:sldId id="267" r:id="rId8"/>
    <p:sldId id="270" r:id="rId9"/>
    <p:sldId id="271" r:id="rId10"/>
    <p:sldId id="272" r:id="rId11"/>
    <p:sldId id="273" r:id="rId12"/>
    <p:sldId id="276" r:id="rId13"/>
    <p:sldId id="277" r:id="rId14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dirty="0"/>
              <a:t>IEEE</a:t>
            </a:r>
            <a:r>
              <a:rPr lang="zh-CN" altLang="en-US" dirty="0"/>
              <a:t>极限编程赛前讲座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张悦田   </a:t>
            </a:r>
            <a:r>
              <a:rPr lang="en-US" altLang="zh-CN" dirty="0"/>
              <a:t>icerain94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短小精练又</a:t>
            </a:r>
            <a:r>
              <a:rPr lang="en-US" altLang="zh-CN" dirty="0"/>
              <a:t>powerful</a:t>
            </a:r>
            <a:r>
              <a:rPr lang="zh-CN" altLang="en-US" dirty="0"/>
              <a:t>的部分代码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600200"/>
            <a:ext cx="4928235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欧几里得和扩展欧几里得算法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int gcd(int a,int b)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{return b==0?a:gcd(b,a%b);}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2535" y="1600200"/>
            <a:ext cx="4928235" cy="4572000"/>
          </a:xfrm>
          <a:prstGeom prst="rect">
            <a:avLst/>
          </a:prstGeom>
        </p:spPr>
        <p:txBody>
          <a:bodyPr vert="horz" lIns="0" tIns="45720" rIns="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zh-CN" altLang="en-US" dirty="0"/>
              <a:t>扩展欧几里得算法</a:t>
            </a:r>
            <a:endParaRPr lang="en-US" altLang="zh-CN" dirty="0"/>
          </a:p>
          <a:p>
            <a:pPr marL="0" indent="0" fontAlgn="auto">
              <a:lnSpc>
                <a:spcPts val="960"/>
              </a:lnSpc>
              <a:buNone/>
            </a:pPr>
            <a:r>
              <a:rPr lang="en-US" altLang="zh-CN" dirty="0"/>
              <a:t>int x,y;</a:t>
            </a:r>
            <a:endParaRPr lang="en-US" altLang="zh-CN" dirty="0"/>
          </a:p>
          <a:p>
            <a:pPr marL="0" indent="0" fontAlgn="auto">
              <a:lnSpc>
                <a:spcPts val="960"/>
              </a:lnSpc>
              <a:buNone/>
            </a:pPr>
            <a:r>
              <a:rPr lang="en-US" altLang="zh-CN" dirty="0"/>
              <a:t>void exgcd(int a,int b)</a:t>
            </a:r>
            <a:endParaRPr lang="en-US" altLang="zh-CN" dirty="0"/>
          </a:p>
          <a:p>
            <a:pPr marL="0" indent="0" fontAlgn="auto">
              <a:lnSpc>
                <a:spcPts val="960"/>
              </a:lnSpc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 fontAlgn="auto">
              <a:lnSpc>
                <a:spcPts val="960"/>
              </a:lnSpc>
              <a:buNone/>
            </a:pPr>
            <a:r>
              <a:rPr lang="en-US" altLang="zh-CN" dirty="0"/>
              <a:t>	if(b==0){x=1;y=0;}</a:t>
            </a:r>
            <a:endParaRPr lang="en-US" altLang="zh-CN" dirty="0"/>
          </a:p>
          <a:p>
            <a:pPr marL="0" indent="0" fontAlgn="auto">
              <a:lnSpc>
                <a:spcPts val="960"/>
              </a:lnSpc>
              <a:buNone/>
            </a:pPr>
            <a:r>
              <a:rPr lang="en-US" altLang="zh-CN" dirty="0"/>
              <a:t>	else</a:t>
            </a:r>
            <a:endParaRPr lang="en-US" altLang="zh-CN" dirty="0"/>
          </a:p>
          <a:p>
            <a:pPr marL="0" indent="0" fontAlgn="auto">
              <a:lnSpc>
                <a:spcPts val="960"/>
              </a:lnSpc>
              <a:buNone/>
            </a:pPr>
            <a:r>
              <a:rPr lang="en-US" altLang="zh-CN" dirty="0"/>
              <a:t>	{</a:t>
            </a:r>
            <a:endParaRPr lang="en-US" altLang="zh-CN" dirty="0"/>
          </a:p>
          <a:p>
            <a:pPr marL="0" indent="0" fontAlgn="auto">
              <a:lnSpc>
                <a:spcPts val="960"/>
              </a:lnSpc>
              <a:buNone/>
            </a:pPr>
            <a:r>
              <a:rPr lang="en-US" altLang="zh-CN" dirty="0"/>
              <a:t>		exgcd(b,a%b);</a:t>
            </a:r>
            <a:endParaRPr lang="en-US" altLang="zh-CN" dirty="0"/>
          </a:p>
          <a:p>
            <a:pPr marL="0" indent="0" fontAlgn="auto">
              <a:lnSpc>
                <a:spcPts val="960"/>
              </a:lnSpc>
              <a:buNone/>
            </a:pPr>
            <a:r>
              <a:rPr lang="en-US" altLang="zh-CN" dirty="0"/>
              <a:t>		int temp=x;</a:t>
            </a:r>
            <a:endParaRPr lang="en-US" altLang="zh-CN" dirty="0"/>
          </a:p>
          <a:p>
            <a:pPr marL="0" indent="0" fontAlgn="auto">
              <a:lnSpc>
                <a:spcPts val="960"/>
              </a:lnSpc>
              <a:buNone/>
            </a:pPr>
            <a:r>
              <a:rPr lang="en-US" altLang="zh-CN" dirty="0"/>
              <a:t>		x=y;</a:t>
            </a:r>
            <a:endParaRPr lang="en-US" altLang="zh-CN" dirty="0"/>
          </a:p>
          <a:p>
            <a:pPr marL="0" indent="0" fontAlgn="auto">
              <a:lnSpc>
                <a:spcPts val="960"/>
              </a:lnSpc>
              <a:buNone/>
            </a:pPr>
            <a:r>
              <a:rPr lang="en-US" altLang="zh-CN" dirty="0"/>
              <a:t>		y=temp-(a/b)*y;</a:t>
            </a:r>
            <a:endParaRPr lang="en-US" altLang="zh-CN" dirty="0"/>
          </a:p>
          <a:p>
            <a:pPr marL="0" indent="0" fontAlgn="auto">
              <a:lnSpc>
                <a:spcPts val="960"/>
              </a:lnSpc>
              <a:buNone/>
            </a:pPr>
            <a:r>
              <a:rPr lang="en-US" altLang="zh-CN" dirty="0"/>
              <a:t>	}	</a:t>
            </a:r>
            <a:endParaRPr lang="en-US" altLang="zh-CN" dirty="0"/>
          </a:p>
          <a:p>
            <a:pPr marL="0" indent="0" fontAlgn="auto">
              <a:lnSpc>
                <a:spcPts val="960"/>
              </a:lnSpc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短小精练又</a:t>
            </a:r>
            <a:r>
              <a:rPr lang="en-US" altLang="zh-CN" dirty="0"/>
              <a:t>powerful</a:t>
            </a:r>
            <a:r>
              <a:rPr lang="zh-CN" altLang="en-US" dirty="0"/>
              <a:t>的部分代码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离散化 </a:t>
            </a:r>
            <a:r>
              <a:rPr lang="en-US" altLang="zh-CN" dirty="0"/>
              <a:t>:</a:t>
            </a:r>
            <a:r>
              <a:rPr lang="zh-CN" altLang="en-US" dirty="0"/>
              <a:t>把数组</a:t>
            </a:r>
            <a:r>
              <a:rPr lang="en-US" altLang="zh-CN" dirty="0"/>
              <a:t>a[maxn]</a:t>
            </a:r>
            <a:r>
              <a:rPr lang="zh-CN" altLang="en-US" dirty="0"/>
              <a:t>离散化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for(int i=0;i&lt;n;i++) b[i]=a[i];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sort(b,b+n);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tot=unique(b,b+n)-b;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for(int i=0;i&lt;n;i++) a[i]=lower_bound(b,b+tot)-b;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参赛需要哪些知识？    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293609" y="1540749"/>
            <a:ext cx="8493125" cy="4959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zh-CN" altLang="en-US" sz="2400" dirty="0">
                <a:sym typeface="Arial" panose="020B0604020202020204" pitchFamily="34" charset="0"/>
              </a:rPr>
              <a:t>每秒操作次数</a:t>
            </a:r>
            <a:r>
              <a:rPr lang="en-US" altLang="zh-CN" sz="2400" dirty="0">
                <a:sym typeface="Arial" panose="020B0604020202020204" pitchFamily="34" charset="0"/>
              </a:rPr>
              <a:t>: </a:t>
            </a:r>
            <a:r>
              <a:rPr lang="zh-CN" altLang="en-US" sz="2400" dirty="0">
                <a:sym typeface="Arial" panose="020B0604020202020204" pitchFamily="34" charset="0"/>
              </a:rPr>
              <a:t>约 </a:t>
            </a:r>
            <a:r>
              <a:rPr lang="en-US" altLang="zh-CN" sz="2400" dirty="0">
                <a:sym typeface="Arial" panose="020B0604020202020204" pitchFamily="34" charset="0"/>
              </a:rPr>
              <a:t>10^7</a:t>
            </a:r>
            <a:endParaRPr lang="en-US" altLang="zh-CN" sz="2400" dirty="0">
              <a:sym typeface="Arial" panose="020B0604020202020204" pitchFamily="34" charset="0"/>
            </a:endParaRPr>
          </a:p>
          <a:p>
            <a:r>
              <a:rPr lang="zh-CN" altLang="en-US" sz="2400" dirty="0"/>
              <a:t>在这个限制下时间复杂度一定的算法存在能处理的规模上限</a:t>
            </a:r>
            <a:endParaRPr lang="zh-CN" alt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</a:rPr>
              <a:t>复杂度		数量级		最大规模</a:t>
            </a:r>
            <a:endParaRPr lang="zh-CN" alt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</a:rPr>
              <a:t>O(</a:t>
            </a:r>
            <a:r>
              <a:rPr lang="en-US" altLang="zh-CN" sz="2000" dirty="0" err="1">
                <a:solidFill>
                  <a:schemeClr val="accent1"/>
                </a:solidFill>
              </a:rPr>
              <a:t>logN</a:t>
            </a:r>
            <a:r>
              <a:rPr lang="en-US" altLang="zh-CN" sz="2000" dirty="0">
                <a:solidFill>
                  <a:schemeClr val="accent1"/>
                </a:solidFill>
              </a:rPr>
              <a:t>)		&gt;&gt;10^20	</a:t>
            </a:r>
            <a:r>
              <a:rPr lang="zh-CN" altLang="en-US" sz="2000" dirty="0">
                <a:solidFill>
                  <a:schemeClr val="accent1"/>
                </a:solidFill>
              </a:rPr>
              <a:t>很大</a:t>
            </a:r>
            <a:endParaRPr lang="zh-CN" alt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</a:rPr>
              <a:t>O(N^1/2)	10^12		10^14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</a:rPr>
              <a:t>O(N)		10^6		10^7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</a:rPr>
              <a:t>O(</a:t>
            </a:r>
            <a:r>
              <a:rPr lang="en-US" altLang="zh-CN" sz="2000" dirty="0" err="1">
                <a:solidFill>
                  <a:schemeClr val="accent1"/>
                </a:solidFill>
              </a:rPr>
              <a:t>NlogN</a:t>
            </a:r>
            <a:r>
              <a:rPr lang="en-US" altLang="zh-CN" sz="2000" dirty="0">
                <a:solidFill>
                  <a:schemeClr val="accent1"/>
                </a:solidFill>
              </a:rPr>
              <a:t>)	10^5		10^6		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</a:rPr>
              <a:t>O(N^2)		1000		2500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</a:rPr>
              <a:t>O(N^3)		100		500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</a:rPr>
              <a:t>O(N^4)		50		50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</a:rPr>
              <a:t>O(2^N)		20		20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</a:rPr>
              <a:t>O(3^N)		14		15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</a:rPr>
              <a:t>O(N!)		9		10	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参赛需要哪些知识？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dirty="0"/>
              <a:t>数据结构：</a:t>
            </a:r>
            <a:endParaRPr lang="en-US" altLang="zh-CN" dirty="0"/>
          </a:p>
          <a:p>
            <a:pPr lvl="1"/>
            <a:r>
              <a:rPr lang="zh-CN" altLang="en-US" dirty="0"/>
              <a:t>栈，单调栈     </a:t>
            </a:r>
            <a:endParaRPr lang="en-US" altLang="zh-CN" dirty="0"/>
          </a:p>
          <a:p>
            <a:pPr lvl="1"/>
            <a:r>
              <a:rPr lang="zh-CN" altLang="en-US" dirty="0"/>
              <a:t>队列，单调队列   </a:t>
            </a:r>
            <a:r>
              <a:rPr lang="en-US" altLang="zh-CN" dirty="0"/>
              <a:t>(sliding window)</a:t>
            </a:r>
            <a:endParaRPr lang="en-US" altLang="zh-CN" dirty="0"/>
          </a:p>
          <a:p>
            <a:pPr lvl="1"/>
            <a:r>
              <a:rPr lang="zh-CN" altLang="en-US" dirty="0"/>
              <a:t>并查集   </a:t>
            </a:r>
            <a:endParaRPr lang="en-US" altLang="zh-CN" dirty="0"/>
          </a:p>
          <a:p>
            <a:pPr lvl="1"/>
            <a:r>
              <a:rPr lang="zh-CN" altLang="en-US" dirty="0"/>
              <a:t>线段树、树状数组   （看</a:t>
            </a:r>
            <a:r>
              <a:rPr lang="en-US" altLang="zh-CN" dirty="0" err="1"/>
              <a:t>acm</a:t>
            </a:r>
            <a:r>
              <a:rPr lang="zh-CN" altLang="en-US" dirty="0"/>
              <a:t>暑假前集训的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优先队列</a:t>
            </a:r>
            <a:endParaRPr lang="en-US" altLang="zh-CN" dirty="0"/>
          </a:p>
          <a:p>
            <a:pPr lvl="1"/>
            <a:r>
              <a:rPr lang="en-US" altLang="zh-CN" dirty="0"/>
              <a:t>SBT, </a:t>
            </a:r>
            <a:r>
              <a:rPr lang="en-US" altLang="zh-CN" dirty="0" err="1"/>
              <a:t>Treap</a:t>
            </a:r>
            <a:r>
              <a:rPr lang="en-US" altLang="zh-CN" dirty="0"/>
              <a:t>, Splay, LCT</a:t>
            </a:r>
            <a:r>
              <a:rPr lang="zh-CN" altLang="en-US" dirty="0"/>
              <a:t>（如果非要手撕</a:t>
            </a:r>
            <a:r>
              <a:rPr lang="en-US" altLang="zh-CN" dirty="0" err="1"/>
              <a:t>RBTree</a:t>
            </a:r>
            <a:r>
              <a:rPr lang="zh-CN" altLang="en-US" dirty="0"/>
              <a:t>，也是可以的）  </a:t>
            </a:r>
            <a:r>
              <a:rPr lang="en-US" altLang="zh-CN" dirty="0"/>
              <a:t>---</a:t>
            </a:r>
            <a:r>
              <a:rPr lang="zh-CN" altLang="en-US" dirty="0"/>
              <a:t>我建议，问大佬讨个接口和善的版  </a:t>
            </a:r>
            <a:endParaRPr lang="en-US" altLang="zh-CN" dirty="0"/>
          </a:p>
          <a:p>
            <a:pPr lvl="1"/>
            <a:r>
              <a:rPr lang="zh-CN" altLang="en-US" dirty="0"/>
              <a:t>树链剖分、树分治 （参考</a:t>
            </a:r>
            <a:r>
              <a:rPr lang="en-US" altLang="zh-CN" dirty="0"/>
              <a:t>&lt;&lt;</a:t>
            </a:r>
            <a:r>
              <a:rPr lang="zh-CN" altLang="en-US" dirty="0"/>
              <a:t>分治算法在树的路径问题中的应用</a:t>
            </a:r>
            <a:r>
              <a:rPr lang="en-US" altLang="zh-CN" dirty="0"/>
              <a:t>&gt;&gt;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字符串：</a:t>
            </a:r>
            <a:endParaRPr lang="en-US" altLang="zh-CN" dirty="0"/>
          </a:p>
          <a:p>
            <a:pPr lvl="1"/>
            <a:r>
              <a:rPr lang="zh-CN" altLang="en-US" dirty="0"/>
              <a:t>字典树</a:t>
            </a:r>
            <a:endParaRPr lang="zh-CN" altLang="en-US" dirty="0"/>
          </a:p>
          <a:p>
            <a:pPr lvl="1"/>
            <a:r>
              <a:rPr lang="zh-CN" altLang="en-US" dirty="0"/>
              <a:t>字符串最小表示法</a:t>
            </a:r>
            <a:endParaRPr lang="zh-CN" altLang="en-US" dirty="0"/>
          </a:p>
          <a:p>
            <a:pPr lvl="1"/>
            <a:r>
              <a:rPr lang="en-US" altLang="zh-CN" dirty="0"/>
              <a:t>KMP</a:t>
            </a:r>
            <a:r>
              <a:rPr lang="zh-CN" altLang="en-US" dirty="0"/>
              <a:t>算法    </a:t>
            </a:r>
            <a:endParaRPr lang="en-US" altLang="zh-CN" dirty="0"/>
          </a:p>
          <a:p>
            <a:pPr lvl="1"/>
            <a:r>
              <a:rPr lang="en-US" altLang="zh-CN" dirty="0"/>
              <a:t>Ac</a:t>
            </a:r>
            <a:r>
              <a:rPr lang="zh-CN" altLang="en-US" dirty="0"/>
              <a:t>自动机  （字典树</a:t>
            </a:r>
            <a:r>
              <a:rPr lang="en-US" altLang="zh-CN" dirty="0"/>
              <a:t>+KMP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后缀数组    （罗穗骞论文）</a:t>
            </a:r>
            <a:endParaRPr lang="en-US" altLang="zh-CN" dirty="0"/>
          </a:p>
          <a:p>
            <a:pPr lvl="1"/>
            <a:r>
              <a:rPr lang="zh-CN" altLang="en-US" dirty="0"/>
              <a:t>后缀自动机   （陈立杰的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Manacher</a:t>
            </a:r>
            <a:r>
              <a:rPr lang="zh-CN" altLang="en-US" dirty="0"/>
              <a:t>算法  </a:t>
            </a:r>
            <a:endParaRPr lang="en-US" altLang="zh-CN" dirty="0"/>
          </a:p>
          <a:p>
            <a:pPr lvl="1"/>
            <a:r>
              <a:rPr lang="en-US" altLang="zh-CN" dirty="0" err="1"/>
              <a:t>Eer</a:t>
            </a:r>
            <a:r>
              <a:rPr lang="zh-CN" altLang="en-US" dirty="0"/>
              <a:t>树      </a:t>
            </a:r>
            <a:r>
              <a:rPr lang="en-US" altLang="zh-CN" dirty="0"/>
              <a:t>https://arxiv.org/abs/1506.04862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参赛需要哪些知识？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图论：</a:t>
            </a:r>
            <a:endParaRPr lang="en-US" altLang="zh-CN" dirty="0"/>
          </a:p>
          <a:p>
            <a:pPr lvl="1"/>
            <a:r>
              <a:rPr lang="zh-CN" altLang="en-US" dirty="0"/>
              <a:t>图的存储：邻接矩阵，邻接表（</a:t>
            </a:r>
            <a:r>
              <a:rPr lang="en-US" altLang="zh-CN" dirty="0"/>
              <a:t>vector</a:t>
            </a:r>
            <a:r>
              <a:rPr lang="zh-CN" altLang="en-US" dirty="0"/>
              <a:t>、前向星）</a:t>
            </a:r>
            <a:endParaRPr lang="en-US" altLang="zh-CN" dirty="0"/>
          </a:p>
          <a:p>
            <a:pPr lvl="1"/>
            <a:r>
              <a:rPr lang="zh-CN" altLang="en-US" dirty="0"/>
              <a:t>最短路</a:t>
            </a:r>
            <a:r>
              <a:rPr lang="en-US" altLang="zh-CN" dirty="0"/>
              <a:t>: Dijkstra</a:t>
            </a:r>
            <a:r>
              <a:rPr lang="zh-CN" altLang="en-US" dirty="0"/>
              <a:t>算法，</a:t>
            </a:r>
            <a:r>
              <a:rPr lang="en-US" altLang="zh-CN" dirty="0"/>
              <a:t>bellman ford</a:t>
            </a:r>
            <a:r>
              <a:rPr lang="zh-CN" altLang="en-US" dirty="0"/>
              <a:t>算法，</a:t>
            </a:r>
            <a:r>
              <a:rPr lang="en-US" altLang="zh-CN" dirty="0" err="1"/>
              <a:t>floyd</a:t>
            </a:r>
            <a:r>
              <a:rPr lang="zh-CN" altLang="en-US" dirty="0"/>
              <a:t>算法，</a:t>
            </a:r>
            <a:r>
              <a:rPr lang="en-US" altLang="zh-CN" dirty="0" err="1"/>
              <a:t>spfa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最小生成树：</a:t>
            </a:r>
            <a:r>
              <a:rPr lang="en-US" altLang="zh-CN" dirty="0" err="1"/>
              <a:t>kruskal</a:t>
            </a:r>
            <a:r>
              <a:rPr lang="zh-CN" altLang="en-US" dirty="0"/>
              <a:t>算法，</a:t>
            </a:r>
            <a:r>
              <a:rPr lang="en-US" altLang="zh-CN" dirty="0"/>
              <a:t>prim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欧拉回路（判断、求解）</a:t>
            </a:r>
            <a:endParaRPr lang="en-US" altLang="zh-CN" dirty="0"/>
          </a:p>
          <a:p>
            <a:pPr lvl="1"/>
            <a:r>
              <a:rPr lang="en-US" altLang="zh-CN" dirty="0" err="1"/>
              <a:t>Tarjan</a:t>
            </a:r>
            <a:r>
              <a:rPr lang="zh-CN" altLang="en-US" dirty="0"/>
              <a:t>算法 （强联通分量、边双联通分量、割点、割边）</a:t>
            </a:r>
            <a:endParaRPr lang="en-US" altLang="zh-CN" dirty="0"/>
          </a:p>
          <a:p>
            <a:pPr lvl="1"/>
            <a:r>
              <a:rPr lang="en-US" altLang="zh-CN" dirty="0"/>
              <a:t>LCA </a:t>
            </a:r>
            <a:r>
              <a:rPr lang="zh-CN" altLang="en-US" dirty="0"/>
              <a:t>最近公共祖先的求解</a:t>
            </a:r>
            <a:endParaRPr lang="en-US" altLang="zh-CN" dirty="0"/>
          </a:p>
          <a:p>
            <a:pPr lvl="1"/>
            <a:r>
              <a:rPr lang="zh-CN" altLang="en-US" dirty="0"/>
              <a:t>二分图匹配：匈牙利算法、</a:t>
            </a:r>
            <a:r>
              <a:rPr lang="en-US" altLang="zh-CN" dirty="0"/>
              <a:t>KM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网络流：费用流以及最大流（</a:t>
            </a:r>
            <a:r>
              <a:rPr lang="en-US" altLang="zh-CN" dirty="0" err="1"/>
              <a:t>zkw</a:t>
            </a:r>
            <a:r>
              <a:rPr lang="zh-CN" altLang="en-US" dirty="0"/>
              <a:t>，</a:t>
            </a:r>
            <a:r>
              <a:rPr lang="en-US" altLang="zh-CN" dirty="0"/>
              <a:t>sap</a:t>
            </a:r>
            <a:r>
              <a:rPr lang="zh-CN" altLang="en-US" dirty="0"/>
              <a:t>，</a:t>
            </a:r>
            <a:r>
              <a:rPr lang="en-US" altLang="zh-CN" dirty="0" err="1"/>
              <a:t>dinic</a:t>
            </a:r>
            <a:r>
              <a:rPr lang="en-US" altLang="zh-CN" dirty="0"/>
              <a:t> </a:t>
            </a:r>
            <a:r>
              <a:rPr lang="zh-CN" altLang="en-US" dirty="0"/>
              <a:t>等等）</a:t>
            </a:r>
            <a:endParaRPr lang="en-US" altLang="zh-CN" dirty="0"/>
          </a:p>
          <a:p>
            <a:pPr lvl="1"/>
            <a:r>
              <a:rPr lang="en-US" altLang="zh-CN" dirty="0"/>
              <a:t>2-SAT 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最小树形图：朱刘算法</a:t>
            </a:r>
            <a:endParaRPr lang="en-US" altLang="zh-CN" dirty="0"/>
          </a:p>
          <a:p>
            <a:pPr lvl="1"/>
            <a:r>
              <a:rPr lang="zh-CN" altLang="en-US" dirty="0"/>
              <a:t>拓扑排序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参赛需要哪些知识？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339215"/>
            <a:ext cx="9982200" cy="512064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dirty="0"/>
              <a:t>搜索：</a:t>
            </a:r>
            <a:endParaRPr lang="en-US" altLang="zh-CN" dirty="0"/>
          </a:p>
          <a:p>
            <a:pPr lvl="1"/>
            <a:r>
              <a:rPr lang="en-US" altLang="zh-CN" dirty="0"/>
              <a:t>DFS </a:t>
            </a:r>
            <a:r>
              <a:rPr lang="zh-CN" altLang="en-US" dirty="0"/>
              <a:t>深度优先搜索    用于判断解是否存在、解的个数</a:t>
            </a:r>
            <a:endParaRPr lang="en-US" altLang="zh-CN" dirty="0"/>
          </a:p>
          <a:p>
            <a:pPr lvl="1"/>
            <a:r>
              <a:rPr lang="en-US" altLang="zh-CN" dirty="0"/>
              <a:t>BFS </a:t>
            </a:r>
            <a:r>
              <a:rPr lang="zh-CN" altLang="en-US" dirty="0"/>
              <a:t>宽度优先搜索    用于求解最优问题，比如迷宫问题</a:t>
            </a:r>
            <a:endParaRPr lang="en-US" altLang="zh-CN" dirty="0"/>
          </a:p>
          <a:p>
            <a:pPr lvl="1"/>
            <a:r>
              <a:rPr lang="zh-CN" altLang="en-US" dirty="0"/>
              <a:t>二分、三分</a:t>
            </a:r>
            <a:endParaRPr lang="en-US" altLang="zh-CN" dirty="0"/>
          </a:p>
          <a:p>
            <a:pPr lvl="1"/>
            <a:r>
              <a:rPr lang="en-US" altLang="zh-CN" dirty="0" err="1"/>
              <a:t>Kdtree</a:t>
            </a:r>
            <a:r>
              <a:rPr lang="zh-CN" altLang="en-US" dirty="0"/>
              <a:t>，</a:t>
            </a:r>
            <a:r>
              <a:rPr lang="en-US" altLang="zh-CN" dirty="0"/>
              <a:t>DLX</a:t>
            </a:r>
            <a:endParaRPr lang="en-US" altLang="zh-CN" dirty="0"/>
          </a:p>
          <a:p>
            <a:r>
              <a:rPr lang="zh-CN" altLang="en-US" dirty="0"/>
              <a:t>动态规划：</a:t>
            </a:r>
            <a:endParaRPr lang="en-US" altLang="zh-CN" dirty="0"/>
          </a:p>
          <a:p>
            <a:pPr lvl="1"/>
            <a:r>
              <a:rPr lang="zh-CN" altLang="en-US" dirty="0"/>
              <a:t>背包问题：参考背包九讲，</a:t>
            </a:r>
            <a:r>
              <a:rPr lang="en-US" altLang="zh-CN" dirty="0"/>
              <a:t>01</a:t>
            </a:r>
            <a:r>
              <a:rPr lang="zh-CN" altLang="en-US" dirty="0"/>
              <a:t>背包，分组背包，完全背包等，加上状态压缩 </a:t>
            </a:r>
            <a:endParaRPr lang="en-US" altLang="zh-CN" dirty="0"/>
          </a:p>
          <a:p>
            <a:pPr lvl="1"/>
            <a:r>
              <a:rPr lang="zh-CN" altLang="en-US" dirty="0"/>
              <a:t>区间</a:t>
            </a:r>
            <a:r>
              <a:rPr lang="en-US" altLang="zh-CN" dirty="0"/>
              <a:t>DP</a:t>
            </a:r>
            <a:r>
              <a:rPr lang="zh-CN" altLang="en-US" dirty="0"/>
              <a:t>、状压</a:t>
            </a:r>
            <a:r>
              <a:rPr lang="en-US" altLang="zh-CN" dirty="0"/>
              <a:t>DP</a:t>
            </a:r>
            <a:r>
              <a:rPr lang="zh-CN" altLang="en-US" dirty="0"/>
              <a:t>、树形</a:t>
            </a:r>
            <a:r>
              <a:rPr lang="en-US" altLang="zh-CN" dirty="0"/>
              <a:t>DP</a:t>
            </a:r>
            <a:r>
              <a:rPr lang="zh-CN" altLang="en-US" dirty="0"/>
              <a:t>、概率</a:t>
            </a:r>
            <a:r>
              <a:rPr lang="en-US" altLang="zh-CN" dirty="0"/>
              <a:t>DP</a:t>
            </a:r>
            <a:endParaRPr lang="en-US" altLang="zh-CN" dirty="0"/>
          </a:p>
          <a:p>
            <a:pPr lvl="1"/>
            <a:r>
              <a:rPr lang="zh-CN" altLang="en-US" dirty="0"/>
              <a:t>斜率优化的</a:t>
            </a:r>
            <a:r>
              <a:rPr lang="en-US" altLang="zh-CN" dirty="0"/>
              <a:t>DP</a:t>
            </a:r>
            <a:r>
              <a:rPr lang="zh-CN" altLang="en-US" dirty="0"/>
              <a:t>，单调队列优化的</a:t>
            </a:r>
            <a:r>
              <a:rPr lang="en-US" altLang="zh-CN" dirty="0"/>
              <a:t>DP</a:t>
            </a:r>
            <a:r>
              <a:rPr lang="zh-CN" altLang="en-US" dirty="0"/>
              <a:t>，四边形不等式优化</a:t>
            </a:r>
            <a:endParaRPr lang="zh-CN" altLang="en-US" dirty="0"/>
          </a:p>
          <a:p>
            <a:r>
              <a:rPr lang="zh-CN" altLang="en-US" dirty="0"/>
              <a:t>数学：</a:t>
            </a:r>
            <a:endParaRPr lang="en-US" altLang="zh-CN" dirty="0"/>
          </a:p>
          <a:p>
            <a:pPr lvl="1"/>
            <a:r>
              <a:rPr lang="zh-CN" altLang="en-US" dirty="0"/>
              <a:t>组合数学相关：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）的求解，</a:t>
            </a:r>
            <a:r>
              <a:rPr lang="en-US" altLang="zh-CN" dirty="0"/>
              <a:t>n</a:t>
            </a:r>
            <a:r>
              <a:rPr lang="zh-CN" altLang="en-US" dirty="0"/>
              <a:t>球</a:t>
            </a:r>
            <a:r>
              <a:rPr lang="en-US" altLang="zh-CN" dirty="0"/>
              <a:t>m</a:t>
            </a:r>
            <a:r>
              <a:rPr lang="zh-CN" altLang="en-US" dirty="0"/>
              <a:t>盒问题的</a:t>
            </a:r>
            <a:r>
              <a:rPr lang="en-US" altLang="zh-CN" dirty="0"/>
              <a:t>8</a:t>
            </a:r>
            <a:r>
              <a:rPr lang="zh-CN" altLang="en-US" dirty="0"/>
              <a:t>种问题，鸽笼原理，容斥等</a:t>
            </a:r>
            <a:endParaRPr lang="en-US" altLang="zh-CN" dirty="0"/>
          </a:p>
          <a:p>
            <a:pPr lvl="1"/>
            <a:r>
              <a:rPr lang="zh-CN" altLang="en-US" dirty="0"/>
              <a:t>博弈论相关：</a:t>
            </a:r>
            <a:r>
              <a:rPr lang="en-US" altLang="zh-CN" dirty="0" err="1"/>
              <a:t>nim</a:t>
            </a:r>
            <a:r>
              <a:rPr lang="zh-CN" altLang="en-US" dirty="0"/>
              <a:t>游戏，</a:t>
            </a:r>
            <a:r>
              <a:rPr lang="en-US" altLang="zh-CN" dirty="0"/>
              <a:t>SG</a:t>
            </a:r>
            <a:r>
              <a:rPr lang="zh-CN" altLang="en-US" dirty="0"/>
              <a:t>函数的应用（还有一堆打表猜结论）</a:t>
            </a:r>
            <a:endParaRPr lang="en-US" altLang="zh-CN" dirty="0"/>
          </a:p>
          <a:p>
            <a:pPr lvl="1"/>
            <a:r>
              <a:rPr lang="zh-CN" altLang="en-US" dirty="0"/>
              <a:t>数论相关：欧几里得算法，扩展欧几里得算法，筛素数，欧拉函数、莫比乌斯函数、莫比乌斯反演（建议百度搜索：贾志鹏线性筛），中国剩余定理</a:t>
            </a:r>
            <a:endParaRPr lang="en-US" altLang="zh-CN" dirty="0"/>
          </a:p>
          <a:p>
            <a:pPr lvl="1"/>
            <a:r>
              <a:rPr lang="zh-CN" altLang="en-US" dirty="0"/>
              <a:t>线性代数相关：高斯消元</a:t>
            </a:r>
            <a:endParaRPr lang="en-US" altLang="zh-CN" dirty="0"/>
          </a:p>
          <a:p>
            <a:pPr lvl="1"/>
            <a:r>
              <a:rPr lang="zh-CN" altLang="en-US" dirty="0"/>
              <a:t>微积分相关：数值积分</a:t>
            </a:r>
            <a:endParaRPr lang="en-US" altLang="zh-CN" dirty="0"/>
          </a:p>
          <a:p>
            <a:pPr lvl="1"/>
            <a:r>
              <a:rPr lang="zh-CN" altLang="en-US" dirty="0"/>
              <a:t>几何：   线段平面一堆搞来搞去，</a:t>
            </a:r>
            <a:r>
              <a:rPr lang="en-US" altLang="zh-CN" dirty="0" err="1"/>
              <a:t>wa</a:t>
            </a:r>
            <a:r>
              <a:rPr lang="zh-CN" altLang="en-US" dirty="0"/>
              <a:t>了调</a:t>
            </a:r>
            <a:r>
              <a:rPr lang="en-US" altLang="zh-CN" dirty="0"/>
              <a:t>eps</a:t>
            </a:r>
            <a:r>
              <a:rPr lang="zh-CN" altLang="en-US" dirty="0"/>
              <a:t>有奇效</a:t>
            </a:r>
            <a:endParaRPr lang="en-US" altLang="zh-CN" dirty="0"/>
          </a:p>
          <a:p>
            <a:pPr lvl="1"/>
            <a:r>
              <a:rPr lang="zh-CN" altLang="en-US" dirty="0"/>
              <a:t>还有一些懒得分类的：快速幂，矩阵快速幂，快速加，求期望，卡特兰数等等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参赛需要哪些知识？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440808"/>
            <a:ext cx="9982200" cy="5094215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还有一类题目：</a:t>
            </a:r>
            <a:endParaRPr lang="en-US" altLang="zh-CN" dirty="0"/>
          </a:p>
          <a:p>
            <a:pPr lvl="1"/>
            <a:r>
              <a:rPr lang="zh-CN" altLang="en-US" dirty="0"/>
              <a:t>不知道如何分类</a:t>
            </a:r>
            <a:endParaRPr lang="en-US" altLang="zh-CN" dirty="0"/>
          </a:p>
          <a:p>
            <a:pPr lvl="1"/>
            <a:r>
              <a:rPr lang="zh-CN" altLang="en-US" dirty="0"/>
              <a:t>不用什么算法铺垫</a:t>
            </a:r>
            <a:endParaRPr lang="en-US" altLang="zh-CN" dirty="0"/>
          </a:p>
          <a:p>
            <a:pPr lvl="1"/>
            <a:r>
              <a:rPr lang="zh-CN" altLang="en-US" dirty="0"/>
              <a:t>然而你就是做不出来</a:t>
            </a:r>
            <a:endParaRPr lang="en-US" altLang="zh-CN" dirty="0"/>
          </a:p>
          <a:p>
            <a:pPr lvl="1"/>
            <a:r>
              <a:rPr lang="zh-CN" altLang="en-US" dirty="0"/>
              <a:t>业内简称  </a:t>
            </a:r>
            <a:r>
              <a:rPr lang="zh-CN" altLang="en-US" dirty="0">
                <a:solidFill>
                  <a:srgbClr val="FF0000"/>
                </a:solidFill>
              </a:rPr>
              <a:t>乱搞题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这类题目，其实是出现的比较多的，就靠脑洞和智商，没啥好准备的</a:t>
            </a:r>
            <a:r>
              <a:rPr lang="en-US" altLang="zh-CN" dirty="0"/>
              <a:t>……..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的妙用以及居家常备的函数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79221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Vector    </a:t>
            </a:r>
            <a:r>
              <a:rPr lang="zh-CN" altLang="en-US" dirty="0"/>
              <a:t>用于保存图</a:t>
            </a:r>
            <a:endParaRPr lang="en-US" altLang="zh-CN" dirty="0"/>
          </a:p>
          <a:p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 err="1"/>
              <a:t>Unordered_map</a:t>
            </a:r>
            <a:r>
              <a:rPr lang="en-US" altLang="zh-CN" dirty="0"/>
              <a:t>  </a:t>
            </a:r>
            <a:r>
              <a:rPr lang="zh-CN" altLang="en-US" dirty="0"/>
              <a:t>处理一些</a:t>
            </a:r>
            <a:r>
              <a:rPr lang="en-US" altLang="zh-CN" dirty="0"/>
              <a:t>hash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multiset   </a:t>
            </a:r>
            <a:r>
              <a:rPr lang="zh-CN" altLang="en-US" dirty="0"/>
              <a:t>懒得写平衡树的时候，有奇效</a:t>
            </a:r>
            <a:endParaRPr lang="en-US" altLang="zh-CN" dirty="0"/>
          </a:p>
          <a:p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位运算， 不想写</a:t>
            </a:r>
            <a:r>
              <a:rPr lang="en-US" altLang="zh-CN" dirty="0"/>
              <a:t>FFT</a:t>
            </a:r>
            <a:r>
              <a:rPr lang="zh-CN" altLang="en-US" dirty="0"/>
              <a:t>的时候，有时候有奇效</a:t>
            </a:r>
            <a:r>
              <a:rPr lang="en-US" altLang="zh-CN" dirty="0"/>
              <a:t>…..</a:t>
            </a:r>
            <a:endParaRPr lang="en-US" altLang="zh-CN" dirty="0"/>
          </a:p>
          <a:p>
            <a:r>
              <a:rPr lang="en-US" altLang="zh-CN" dirty="0" err="1"/>
              <a:t>Priority_queue</a:t>
            </a:r>
            <a:r>
              <a:rPr lang="en-US" altLang="zh-CN" dirty="0"/>
              <a:t>  </a:t>
            </a:r>
            <a:r>
              <a:rPr lang="zh-CN" altLang="en-US" dirty="0"/>
              <a:t>不想写堆的时候</a:t>
            </a:r>
            <a:endParaRPr lang="en-US" altLang="zh-CN" dirty="0"/>
          </a:p>
          <a:p>
            <a:r>
              <a:rPr lang="en-US" altLang="zh-CN" dirty="0"/>
              <a:t>Deque </a:t>
            </a:r>
            <a:r>
              <a:rPr lang="zh-CN" altLang="en-US" dirty="0"/>
              <a:t>写单调队列优化的时候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sort()</a:t>
            </a:r>
            <a:r>
              <a:rPr lang="zh-CN" altLang="en-US" dirty="0"/>
              <a:t>，</a:t>
            </a:r>
            <a:r>
              <a:rPr lang="en-US" altLang="zh-CN" dirty="0"/>
              <a:t>unique()   </a:t>
            </a:r>
            <a:r>
              <a:rPr lang="zh-CN" altLang="en-US" dirty="0"/>
              <a:t>离散化必备二部曲</a:t>
            </a:r>
            <a:endParaRPr lang="en-US" altLang="zh-CN" dirty="0"/>
          </a:p>
          <a:p>
            <a:r>
              <a:rPr lang="en-US" altLang="zh-CN" dirty="0" err="1"/>
              <a:t>Lower_bound</a:t>
            </a:r>
            <a:r>
              <a:rPr lang="en-US" altLang="zh-CN" dirty="0"/>
              <a:t>(),</a:t>
            </a:r>
            <a:r>
              <a:rPr lang="en-US" altLang="zh-CN" dirty="0" err="1"/>
              <a:t>upper_bound</a:t>
            </a:r>
            <a:r>
              <a:rPr lang="en-US" altLang="zh-CN" dirty="0"/>
              <a:t>()   </a:t>
            </a:r>
            <a:r>
              <a:rPr lang="zh-CN" altLang="en-US" dirty="0"/>
              <a:t>懒得写二分</a:t>
            </a:r>
            <a:r>
              <a:rPr lang="en-US" altLang="zh-CN" dirty="0"/>
              <a:t>…  </a:t>
            </a:r>
            <a:endParaRPr lang="en-US" altLang="zh-CN" dirty="0"/>
          </a:p>
          <a:p>
            <a:r>
              <a:rPr lang="en-US" altLang="zh-CN" dirty="0"/>
              <a:t>Rope  </a:t>
            </a:r>
            <a:r>
              <a:rPr lang="zh-CN" altLang="en-US" dirty="0"/>
              <a:t>一种适合咸鱼选手的数据结构</a:t>
            </a:r>
            <a:r>
              <a:rPr lang="en-US" altLang="zh-CN" dirty="0"/>
              <a:t>-</a:t>
            </a:r>
            <a:r>
              <a:rPr lang="zh-CN" altLang="en-US" dirty="0"/>
              <a:t>块状链表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一些比赛的心得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一定要拉着队友一起做题</a:t>
            </a:r>
            <a:endParaRPr lang="en-US" altLang="zh-CN" dirty="0"/>
          </a:p>
          <a:p>
            <a:pPr lvl="1"/>
            <a:r>
              <a:rPr lang="zh-CN" altLang="en-US" dirty="0"/>
              <a:t>谨防队友号称想题，实际上睡着了</a:t>
            </a:r>
            <a:endParaRPr lang="en-US" altLang="zh-CN" dirty="0"/>
          </a:p>
          <a:p>
            <a:r>
              <a:rPr lang="zh-CN" altLang="en-US" dirty="0"/>
              <a:t>要准备好一定的娱乐活动</a:t>
            </a:r>
            <a:endParaRPr lang="en-US" altLang="zh-CN" dirty="0"/>
          </a:p>
          <a:p>
            <a:pPr lvl="1"/>
            <a:r>
              <a:rPr lang="zh-CN" altLang="en-US" dirty="0"/>
              <a:t>等题目的时候会很无聊</a:t>
            </a:r>
            <a:endParaRPr lang="en-US" altLang="zh-CN" dirty="0"/>
          </a:p>
          <a:p>
            <a:r>
              <a:rPr lang="zh-CN" altLang="en-US" dirty="0"/>
              <a:t>做完上次的比赛，发现自己的极限是</a:t>
            </a:r>
            <a:r>
              <a:rPr lang="en-US" altLang="zh-CN" dirty="0"/>
              <a:t>22</a:t>
            </a:r>
            <a:r>
              <a:rPr lang="zh-CN" altLang="en-US" dirty="0"/>
              <a:t>小时</a:t>
            </a:r>
            <a:endParaRPr lang="en-US" altLang="zh-CN" dirty="0"/>
          </a:p>
          <a:p>
            <a:pPr lvl="1"/>
            <a:r>
              <a:rPr lang="zh-CN" altLang="en-US" dirty="0"/>
              <a:t>还是跟队友轮流休息下</a:t>
            </a:r>
            <a:endParaRPr lang="en-US" altLang="zh-CN" dirty="0"/>
          </a:p>
          <a:p>
            <a:r>
              <a:rPr lang="zh-CN" altLang="en-US" dirty="0"/>
              <a:t>看到题目之后没有想法，可以看看</a:t>
            </a:r>
            <a:r>
              <a:rPr lang="en-US" altLang="zh-CN" dirty="0"/>
              <a:t>ppt</a:t>
            </a:r>
            <a:r>
              <a:rPr lang="zh-CN" altLang="en-US" dirty="0"/>
              <a:t>，看看属于哪部分的内容，然后对症下药</a:t>
            </a:r>
            <a:endParaRPr lang="en-US" altLang="zh-CN" dirty="0"/>
          </a:p>
          <a:p>
            <a:r>
              <a:rPr lang="zh-CN" altLang="en-US" dirty="0"/>
              <a:t>注意复杂度！注意复杂度！注意复杂度！</a:t>
            </a:r>
            <a:endParaRPr lang="en-US" altLang="zh-CN" dirty="0"/>
          </a:p>
          <a:p>
            <a:r>
              <a:rPr lang="zh-CN" altLang="en-US" dirty="0"/>
              <a:t>实在做不出来的，忽略我上面那一点，多骗分，暴力搞起，不会正解的话，启发式算法（模拟退火，粒子群，遗传算法，蚁群算法），部分搜索算法（搜其中的一部分），祖传小剪枝（阿卿剪枝</a:t>
            </a:r>
            <a:r>
              <a:rPr lang="en-US" altLang="zh-CN" dirty="0"/>
              <a:t>+q475517977</a:t>
            </a:r>
            <a:r>
              <a:rPr lang="zh-CN" altLang="en-US" dirty="0"/>
              <a:t>），随机化（调一调随机种子，我资次</a:t>
            </a:r>
            <a:r>
              <a:rPr lang="en-US" altLang="zh-CN" dirty="0"/>
              <a:t>772002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短小精练又</a:t>
            </a:r>
            <a:r>
              <a:rPr lang="en-US" altLang="zh-CN" dirty="0"/>
              <a:t>powerful</a:t>
            </a:r>
            <a:r>
              <a:rPr lang="zh-CN" altLang="en-US" dirty="0"/>
              <a:t>的部分代码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int quick_pow(int a,int p)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int res=1;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while(p)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if(p&amp;1) res=(res*a)%mod;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a=(a*a)%mod;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p&gt;&gt;=1;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return res;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2243</Words>
  <Application>WPS 演示</Application>
  <PresentationFormat>宽屏</PresentationFormat>
  <Paragraphs>185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学术文献 16x9</vt:lpstr>
      <vt:lpstr>IEEE极限编程赛前讲座</vt:lpstr>
      <vt:lpstr>参赛需要哪些知识？     </vt:lpstr>
      <vt:lpstr>参赛需要哪些知识？</vt:lpstr>
      <vt:lpstr>参赛需要哪些知识？</vt:lpstr>
      <vt:lpstr>参赛需要哪些知识？</vt:lpstr>
      <vt:lpstr>参赛需要哪些知识？</vt:lpstr>
      <vt:lpstr>STL的妙用以及居家常备的函数</vt:lpstr>
      <vt:lpstr>一些比赛的心得</vt:lpstr>
      <vt:lpstr>短小精练又powerful的部分代码</vt:lpstr>
      <vt:lpstr>短小精练又powerful的部分代码</vt:lpstr>
      <vt:lpstr>短小精练又powerful的部分代码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</cp:revision>
  <dcterms:created xsi:type="dcterms:W3CDTF">2017-09-28T13:38:00Z</dcterms:created>
  <dcterms:modified xsi:type="dcterms:W3CDTF">2017-09-29T11:16:03Z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2052-10.1.0.6750</vt:lpwstr>
  </property>
</Properties>
</file>