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wmv" ContentType="video/x-ms-wmv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76" r:id="rId7"/>
    <p:sldId id="791" r:id="rId8"/>
    <p:sldId id="285" r:id="rId9"/>
    <p:sldId id="737" r:id="rId10"/>
    <p:sldId id="792" r:id="rId11"/>
    <p:sldId id="812" r:id="rId12"/>
    <p:sldId id="816" r:id="rId13"/>
    <p:sldId id="817" r:id="rId14"/>
    <p:sldId id="655" r:id="rId15"/>
    <p:sldId id="831" r:id="rId16"/>
    <p:sldId id="855" r:id="rId17"/>
    <p:sldId id="856" r:id="rId18"/>
    <p:sldId id="832" r:id="rId19"/>
    <p:sldId id="834" r:id="rId20"/>
    <p:sldId id="840" r:id="rId21"/>
    <p:sldId id="843" r:id="rId22"/>
    <p:sldId id="853" r:id="rId23"/>
    <p:sldId id="844" r:id="rId24"/>
    <p:sldId id="845" r:id="rId25"/>
    <p:sldId id="847" r:id="rId26"/>
    <p:sldId id="849" r:id="rId27"/>
    <p:sldId id="850" r:id="rId28"/>
    <p:sldId id="865" r:id="rId29"/>
    <p:sldId id="866" r:id="rId30"/>
    <p:sldId id="852" r:id="rId31"/>
    <p:sldId id="854" r:id="rId32"/>
    <p:sldId id="860" r:id="rId33"/>
    <p:sldId id="857" r:id="rId34"/>
    <p:sldId id="858" r:id="rId35"/>
    <p:sldId id="859" r:id="rId36"/>
    <p:sldId id="821" r:id="rId37"/>
    <p:sldId id="826" r:id="rId38"/>
    <p:sldId id="421" r:id="rId39"/>
    <p:sldId id="424" r:id="rId40"/>
    <p:sldId id="425" r:id="rId41"/>
    <p:sldId id="426" r:id="rId42"/>
    <p:sldId id="861" r:id="rId43"/>
    <p:sldId id="790" r:id="rId44"/>
    <p:sldId id="803" r:id="rId45"/>
    <p:sldId id="427" r:id="rId46"/>
    <p:sldId id="428" r:id="rId47"/>
    <p:sldId id="876" r:id="rId48"/>
    <p:sldId id="867" r:id="rId49"/>
    <p:sldId id="868" r:id="rId50"/>
    <p:sldId id="869" r:id="rId51"/>
    <p:sldId id="722" r:id="rId52"/>
    <p:sldId id="723" r:id="rId53"/>
    <p:sldId id="724" r:id="rId54"/>
    <p:sldId id="725" r:id="rId55"/>
    <p:sldId id="726" r:id="rId56"/>
    <p:sldId id="291" r:id="rId57"/>
    <p:sldId id="870" r:id="rId58"/>
    <p:sldId id="560" r:id="rId59"/>
    <p:sldId id="729" r:id="rId60"/>
    <p:sldId id="728" r:id="rId61"/>
    <p:sldId id="438" r:id="rId62"/>
    <p:sldId id="440" r:id="rId63"/>
    <p:sldId id="448" r:id="rId64"/>
    <p:sldId id="871" r:id="rId65"/>
    <p:sldId id="807" r:id="rId66"/>
    <p:sldId id="447" r:id="rId67"/>
    <p:sldId id="463" r:id="rId68"/>
    <p:sldId id="468" r:id="rId69"/>
    <p:sldId id="474" r:id="rId70"/>
    <p:sldId id="487" r:id="rId71"/>
    <p:sldId id="872" r:id="rId72"/>
    <p:sldId id="562" r:id="rId73"/>
    <p:sldId id="808" r:id="rId74"/>
    <p:sldId id="874" r:id="rId75"/>
    <p:sldId id="875" r:id="rId76"/>
    <p:sldId id="601" r:id="rId77"/>
    <p:sldId id="735" r:id="rId78"/>
    <p:sldId id="545" r:id="rId79"/>
    <p:sldId id="757" r:id="rId80"/>
    <p:sldId id="809" r:id="rId81"/>
    <p:sldId id="608" r:id="rId82"/>
    <p:sldId id="609" r:id="rId83"/>
    <p:sldId id="736" r:id="rId84"/>
    <p:sldId id="739" r:id="rId85"/>
    <p:sldId id="811" r:id="rId86"/>
    <p:sldId id="610" r:id="rId87"/>
    <p:sldId id="611" r:id="rId88"/>
    <p:sldId id="612" r:id="rId89"/>
    <p:sldId id="742" r:id="rId90"/>
    <p:sldId id="743" r:id="rId91"/>
    <p:sldId id="744" r:id="rId92"/>
    <p:sldId id="613" r:id="rId93"/>
    <p:sldId id="603" r:id="rId94"/>
    <p:sldId id="786" r:id="rId95"/>
    <p:sldId id="623" r:id="rId96"/>
    <p:sldId id="624" r:id="rId97"/>
    <p:sldId id="746" r:id="rId98"/>
    <p:sldId id="626" r:id="rId99"/>
    <p:sldId id="747" r:id="rId100"/>
    <p:sldId id="749" r:id="rId101"/>
    <p:sldId id="625" r:id="rId102"/>
    <p:sldId id="759" r:id="rId103"/>
    <p:sldId id="751" r:id="rId104"/>
    <p:sldId id="760" r:id="rId105"/>
    <p:sldId id="761" r:id="rId106"/>
    <p:sldId id="766" r:id="rId107"/>
    <p:sldId id="762" r:id="rId108"/>
    <p:sldId id="767" r:id="rId109"/>
    <p:sldId id="771" r:id="rId110"/>
    <p:sldId id="772" r:id="rId111"/>
    <p:sldId id="755" r:id="rId1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10E2"/>
    <a:srgbClr val="1564A9"/>
    <a:srgbClr val="008EC0"/>
    <a:srgbClr val="FF6699"/>
    <a:srgbClr val="0C0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96" autoAdjust="0"/>
    <p:restoredTop sz="95534" autoAdjust="0"/>
  </p:normalViewPr>
  <p:slideViewPr>
    <p:cSldViewPr snapToGrid="0" snapToObjects="1" showGuides="1">
      <p:cViewPr>
        <p:scale>
          <a:sx n="90" d="100"/>
          <a:sy n="90" d="100"/>
        </p:scale>
        <p:origin x="-1134" y="66"/>
      </p:cViewPr>
      <p:guideLst>
        <p:guide orient="horz" pos="2160"/>
        <p:guide orient="horz" pos="2033"/>
        <p:guide orient="horz" pos="3106"/>
        <p:guide orient="horz" pos="3360"/>
        <p:guide orient="horz" pos="2539"/>
        <p:guide orient="horz" pos="2870"/>
        <p:guide orient="horz" pos="2207"/>
        <p:guide orient="horz" pos="4128"/>
        <p:guide orient="horz" pos="3855"/>
        <p:guide orient="horz" pos="1453"/>
        <p:guide orient="horz" pos="3099"/>
        <p:guide orient="horz" pos="3555"/>
        <p:guide pos="2920"/>
        <p:guide pos="26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25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5" Type="http://schemas.openxmlformats.org/officeDocument/2006/relationships/tableStyles" Target="tableStyles.xml"/><Relationship Id="rId114" Type="http://schemas.openxmlformats.org/officeDocument/2006/relationships/viewProps" Target="viewProps.xml"/><Relationship Id="rId113" Type="http://schemas.openxmlformats.org/officeDocument/2006/relationships/presProps" Target="presProps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B9AA1-670C-4F90-A47E-B5E60F2206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出发点：表达式的取值不重要，</a:t>
            </a:r>
            <a:r>
              <a:rPr lang="en-US" altLang="zh-CN" dirty="0" smtClean="0"/>
              <a:t>and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or</a:t>
            </a:r>
            <a:r>
              <a:rPr lang="zh-CN" altLang="en-US" dirty="0" smtClean="0"/>
              <a:t>的语义应用更重要。此处直接给出语义应用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4 (</a:t>
            </a:r>
            <a:r>
              <a:rPr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直接去掉小数部分</a:t>
            </a:r>
            <a:r>
              <a:rPr lang="en-US" altLang="zh-TW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TW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TW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4.0 (</a:t>
            </a:r>
            <a:r>
              <a:rPr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增加小数部分</a:t>
            </a:r>
            <a:r>
              <a:rPr lang="en-US" altLang="zh-TW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TW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注：字符串变量不要取名“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”，否则和类型转换函数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冲突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Python3.x 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祖国</a:t>
            </a:r>
            <a:r>
              <a:rPr lang="en-US" altLang="zh-CN" dirty="0" smtClean="0"/>
              <a:t>,</a:t>
            </a:r>
            <a:r>
              <a:rPr lang="zh-CN" altLang="en-US" dirty="0" smtClean="0"/>
              <a:t>您好</a:t>
            </a:r>
            <a:r>
              <a:rPr lang="en-US" altLang="zh-CN" dirty="0" smtClean="0"/>
              <a:t>”)  5   </a:t>
            </a:r>
            <a:r>
              <a:rPr lang="zh-CN" altLang="en-US" dirty="0" smtClean="0"/>
              <a:t>一个中文字符长度为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Python2.x 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祖国</a:t>
            </a:r>
            <a:r>
              <a:rPr lang="en-US" altLang="zh-CN" dirty="0" smtClean="0"/>
              <a:t>,</a:t>
            </a:r>
            <a:r>
              <a:rPr lang="zh-CN" altLang="en-US" dirty="0" smtClean="0"/>
              <a:t>您好</a:t>
            </a:r>
            <a:r>
              <a:rPr lang="en-US" altLang="zh-CN" dirty="0" smtClean="0"/>
              <a:t>”)  9  </a:t>
            </a:r>
            <a:r>
              <a:rPr lang="zh-CN" altLang="en-US" dirty="0" smtClean="0"/>
              <a:t>一个中文字符长度为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重点解释下</a:t>
            </a:r>
            <a:r>
              <a:rPr lang="en-US" altLang="zh-CN" dirty="0" smtClean="0"/>
              <a:t>range()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循环中将大量使用！！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）逻辑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）缩进：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以缩进来区别语句块，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能够组成一个有特定逻辑的控制结构，有相同的缩进。</a:t>
            </a:r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从这个案例出发，认识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中的编程元素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先判断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test1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表达式的值为真或者假，如果为真，则执行语句块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执行完语句块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后，会再次判断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test1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表达式的值为真或者假，再决定是否执行语句块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，直到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test1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的值为假，退出循环体，进入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语句块。</a:t>
            </a:r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x=10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，先判断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x&gt;0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，执行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，打印出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x=9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重复执行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。直到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，此时布尔表达式值为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，退出循环。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布尔表达式处若为数值类型，当值为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时表示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，一切非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值表示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结果相同，输出</a:t>
            </a:r>
            <a:endParaRPr lang="en-US" altLang="zh-CN" dirty="0" smtClean="0"/>
          </a:p>
          <a:p>
            <a:r>
              <a:rPr lang="en-US" altLang="zh-CN" dirty="0" smtClean="0"/>
              <a:t>0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[1, 2, 3, 'a', 'b', 'c']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从这个案例出发，认识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中的编程元素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红色部分：对列表的修改</a:t>
            </a:r>
            <a:endParaRPr lang="en-US" altLang="zh-CN" dirty="0" smtClean="0"/>
          </a:p>
          <a:p>
            <a:r>
              <a:rPr lang="zh-CN" altLang="en-US" dirty="0" smtClean="0"/>
              <a:t>可变是列表区分于元组的本质特征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&gt;&gt;&gt; sorted(</a:t>
            </a:r>
            <a:r>
              <a:rPr lang="en-US" altLang="zh-CN" dirty="0" err="1" smtClean="0"/>
              <a:t>aTuple</a:t>
            </a:r>
            <a:r>
              <a:rPr lang="en-US" altLang="zh-CN" dirty="0" smtClean="0"/>
              <a:t>)  </a:t>
            </a:r>
            <a:r>
              <a:rPr lang="zh-CN" altLang="en-US" dirty="0" smtClean="0"/>
              <a:t>产生新的</a:t>
            </a:r>
            <a:endParaRPr lang="en-US" altLang="zh-CN" dirty="0" smtClean="0"/>
          </a:p>
          <a:p>
            <a:r>
              <a:rPr lang="en-US" altLang="zh-CN" dirty="0" smtClean="0"/>
              <a:t>['apple', 'kiwifruit', 'watermelon']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aTuple.sort</a:t>
            </a:r>
            <a:r>
              <a:rPr lang="en-US" altLang="zh-CN" dirty="0" smtClean="0"/>
              <a:t>()  </a:t>
            </a:r>
            <a:r>
              <a:rPr lang="zh-CN" altLang="en-US" dirty="0" smtClean="0"/>
              <a:t>不产生新的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Traceback</a:t>
            </a:r>
            <a:r>
              <a:rPr lang="en-US" altLang="zh-CN" dirty="0" smtClean="0"/>
              <a:t> (most recent call last):</a:t>
            </a:r>
            <a:endParaRPr lang="en-US" altLang="zh-CN" dirty="0" smtClean="0"/>
          </a:p>
          <a:p>
            <a:r>
              <a:rPr lang="en-US" altLang="zh-CN" dirty="0" smtClean="0"/>
              <a:t>  File "&lt;pyshell#27&gt;", line 1, in &lt;module&gt;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aTuple.sort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err="1" smtClean="0"/>
              <a:t>AttributeError</a:t>
            </a:r>
            <a:r>
              <a:rPr lang="en-US" altLang="zh-CN" dirty="0" smtClean="0"/>
              <a:t>: 'tuple' object has no attribute 'sort'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演示视频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 smtClean="0">
                <a:ea typeface="微软雅黑" panose="020B0503020204020204" pitchFamily="34" charset="-122"/>
              </a:rPr>
              <a:t>小乌龟有三个属性，位置、方向、画笔（颜色、宽度等）。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 smtClean="0">
                <a:solidFill>
                  <a:srgbClr val="464646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dot(diameter,color)</a:t>
            </a:r>
            <a:r>
              <a:rPr lang="en-US" altLang="zh-CN" sz="1200" dirty="0" smtClean="0">
                <a:solidFill>
                  <a:srgbClr val="464646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	</a:t>
            </a:r>
            <a:r>
              <a:rPr lang="zh-CN" altLang="zh-CN" sz="1200" dirty="0" smtClean="0">
                <a:solidFill>
                  <a:srgbClr val="464646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-画</a:t>
            </a:r>
            <a:r>
              <a:rPr lang="zh-CN" altLang="en-US" sz="1200" dirty="0" smtClean="0">
                <a:solidFill>
                  <a:srgbClr val="464646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实心</a:t>
            </a:r>
            <a:r>
              <a:rPr lang="zh-CN" altLang="zh-CN" sz="1200" dirty="0" smtClean="0">
                <a:solidFill>
                  <a:srgbClr val="464646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圆(以坐标点为圆心）,diameter为半径</a:t>
            </a:r>
            <a:endParaRPr lang="en-US" altLang="zh-CN" sz="1200" dirty="0" smtClean="0">
              <a:solidFill>
                <a:srgbClr val="464646"/>
              </a:solidFill>
              <a:latin typeface="Arial" panose="020B0604020202020204" pitchFamily="34" charset="0"/>
              <a:ea typeface="Helvetica" panose="020B0604020202020204" pitchFamily="34" charset="0"/>
            </a:endParaRPr>
          </a:p>
          <a:p>
            <a:endParaRPr lang="en-US" altLang="zh-CN" sz="1200" dirty="0" smtClean="0">
              <a:solidFill>
                <a:srgbClr val="464646"/>
              </a:solidFill>
              <a:latin typeface="Arial" panose="020B0604020202020204" pitchFamily="34" charset="0"/>
            </a:endParaRPr>
          </a:p>
          <a:p>
            <a:r>
              <a:rPr lang="en-US" altLang="zh-CN" sz="1200" dirty="0" smtClean="0">
                <a:solidFill>
                  <a:srgbClr val="464646"/>
                </a:solidFill>
                <a:latin typeface="Arial" panose="020B0604020202020204" pitchFamily="34" charset="0"/>
              </a:rPr>
              <a:t>??</a:t>
            </a:r>
            <a:r>
              <a:rPr lang="zh-CN" altLang="en-US" sz="1200" dirty="0" smtClean="0">
                <a:solidFill>
                  <a:srgbClr val="464646"/>
                </a:solidFill>
                <a:latin typeface="Arial" panose="020B0604020202020204" pitchFamily="34" charset="0"/>
              </a:rPr>
              <a:t>默认速度是多少</a:t>
            </a:r>
            <a:endParaRPr lang="en-US" altLang="zh-CN" sz="1200" dirty="0" smtClean="0">
              <a:solidFill>
                <a:srgbClr val="464646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知识点：前进</a:t>
            </a:r>
            <a:r>
              <a:rPr lang="en-US" altLang="zh-CN" dirty="0" smtClean="0"/>
              <a:t>+</a:t>
            </a:r>
            <a:r>
              <a:rPr lang="zh-CN" altLang="en-US" dirty="0" smtClean="0"/>
              <a:t>转弯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华氏温度转换成摄氏温度：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C= 5/9×(F-32)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摄氏温度转换成华氏温度：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F= 1.8 × C+32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2" indent="0" algn="just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altLang="zh-CN" sz="1000" b="1" dirty="0" err="1" smtClean="0">
                <a:solidFill>
                  <a:srgbClr val="0078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</a:t>
            </a:r>
            <a:r>
              <a:rPr lang="en-US" altLang="zh-CN" sz="1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</a:t>
            </a:r>
            <a:r>
              <a:rPr lang="en-US" altLang="zh-CN" sz="1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(40, 80)</a:t>
            </a:r>
            <a:r>
              <a:rPr lang="en-US" altLang="zh-CN" sz="1000" b="1" dirty="0" smtClean="0">
                <a:solidFill>
                  <a:srgbClr val="0078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#radius 40, angle 80</a:t>
            </a:r>
            <a:endParaRPr lang="en-US" altLang="zh-CN" sz="1000" b="1" dirty="0" smtClean="0">
              <a:solidFill>
                <a:srgbClr val="0078D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 indent="0" algn="just">
              <a:lnSpc>
                <a:spcPct val="150000"/>
              </a:lnSpc>
              <a:buClr>
                <a:schemeClr val="accent2"/>
              </a:buClr>
              <a:buNone/>
            </a:pPr>
            <a:r>
              <a:rPr lang="zh-CN" altLang="en-US" sz="1000" b="1" dirty="0" smtClean="0">
                <a:solidFill>
                  <a:srgbClr val="0078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可以通过变更参数</a:t>
            </a:r>
            <a:r>
              <a:rPr lang="en-US" altLang="zh-CN" sz="1000" b="1" dirty="0" smtClean="0">
                <a:solidFill>
                  <a:srgbClr val="0078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000" b="1" dirty="0" smtClean="0">
                <a:solidFill>
                  <a:srgbClr val="0078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000" b="1" dirty="0" smtClean="0">
                <a:solidFill>
                  <a:srgbClr val="0078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1000" b="1" dirty="0" smtClean="0">
                <a:solidFill>
                  <a:srgbClr val="0078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b="1" dirty="0" smtClean="0">
                <a:solidFill>
                  <a:srgbClr val="0078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</a:t>
            </a:r>
            <a:r>
              <a:rPr lang="zh-CN" altLang="en-US" sz="1000" b="1" dirty="0" smtClean="0">
                <a:solidFill>
                  <a:srgbClr val="0078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b="1" dirty="0" smtClean="0">
                <a:solidFill>
                  <a:srgbClr val="0078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1000" b="1" dirty="0" smtClean="0">
                <a:solidFill>
                  <a:srgbClr val="0078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理解角度的含义</a:t>
            </a:r>
            <a:endParaRPr lang="en-US" altLang="zh-CN" sz="1000" b="1" dirty="0" smtClean="0">
              <a:solidFill>
                <a:srgbClr val="0078D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 indent="0" algn="just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zh-CN" altLang="en-US" sz="1000" b="1" dirty="0" smtClean="0">
                <a:solidFill>
                  <a:srgbClr val="0078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可以通过变更参数</a:t>
            </a:r>
            <a:r>
              <a:rPr lang="en-US" altLang="zh-CN" sz="1000" b="1" dirty="0" smtClean="0">
                <a:solidFill>
                  <a:srgbClr val="0078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1000" b="1" dirty="0" smtClean="0">
                <a:solidFill>
                  <a:srgbClr val="0078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000" b="1" dirty="0" smtClean="0">
                <a:solidFill>
                  <a:srgbClr val="0078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000" b="1" dirty="0" smtClean="0">
                <a:solidFill>
                  <a:srgbClr val="0078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b="1" dirty="0" smtClean="0">
                <a:solidFill>
                  <a:srgbClr val="0078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00" b="1" dirty="0" smtClean="0">
                <a:solidFill>
                  <a:srgbClr val="0078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b="1" dirty="0" smtClean="0">
                <a:solidFill>
                  <a:srgbClr val="0078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00" b="1" dirty="0" smtClean="0">
                <a:solidFill>
                  <a:srgbClr val="0078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理解半径的含义</a:t>
            </a:r>
            <a:endParaRPr lang="zh-CN" altLang="en-US" sz="1000" b="1" dirty="0" smtClean="0">
              <a:solidFill>
                <a:srgbClr val="0078D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x//y</a:t>
            </a:r>
            <a:r>
              <a:rPr lang="zh-CN" altLang="en-US" dirty="0" smtClean="0"/>
              <a:t>向下取“整”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divmod</a:t>
            </a:r>
            <a:r>
              <a:rPr lang="en-US" altLang="zh-CN" sz="1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(x, y)  </a:t>
            </a:r>
            <a:r>
              <a:rPr lang="zh-CN" altLang="en-US" sz="1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得到元组</a:t>
            </a:r>
            <a:endPara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FB78-C884-42E4-89B5-A0165CBBFB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21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108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53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430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10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1" Type="http://schemas.openxmlformats.org/officeDocument/2006/relationships/image" Target="../media/image58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58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58.png"/></Relationships>
</file>

<file path=ppt/slides/_rels/slide10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1" Type="http://schemas.openxmlformats.org/officeDocument/2006/relationships/image" Target="../media/image58.png"/></Relationships>
</file>

<file path=ppt/slides/_rels/slide10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4.png"/><Relationship Id="rId3" Type="http://schemas.microsoft.com/office/2007/relationships/media" Target="../media/media2.wmv"/><Relationship Id="rId2" Type="http://schemas.openxmlformats.org/officeDocument/2006/relationships/video" Target="../media/media2.wmv"/><Relationship Id="rId1" Type="http://schemas.openxmlformats.org/officeDocument/2006/relationships/image" Target="../media/image58.png"/></Relationships>
</file>

<file path=ppt/slides/_rels/slide10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microsoft.com/office/2007/relationships/media" Target="../media/media3.wmv"/><Relationship Id="rId3" Type="http://schemas.openxmlformats.org/officeDocument/2006/relationships/video" Target="../media/media3.wmv"/><Relationship Id="rId2" Type="http://schemas.openxmlformats.org/officeDocument/2006/relationships/image" Target="../media/image58.png"/><Relationship Id="rId1" Type="http://schemas.openxmlformats.org/officeDocument/2006/relationships/image" Target="../media/image65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2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wmf"/><Relationship Id="rId1" Type="http://schemas.openxmlformats.org/officeDocument/2006/relationships/oleObject" Target="../embeddings/oleObject1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5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microsoft.com/office/2007/relationships/media" Target="../media/media1.wmv"/><Relationship Id="rId1" Type="http://schemas.openxmlformats.org/officeDocument/2006/relationships/video" Target="../media/media1.wmv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7511" y="2566201"/>
            <a:ext cx="7808976" cy="108813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8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kumimoji="1" lang="zh-CN" altLang="en-US" sz="8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8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kumimoji="1" lang="zh-CN" altLang="en-US" sz="8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4766" y="4210258"/>
            <a:ext cx="413446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信息基础科学系</a:t>
            </a:r>
            <a:endParaRPr lang="en-US" altLang="zh-CN" sz="4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2017.10</a:t>
            </a:r>
            <a:endParaRPr lang="zh-CN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222" name="Picture 6" descr="http://jingyan.shangxueba.com/uploadfile/201407/20140704145712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7" y="481154"/>
            <a:ext cx="8418270" cy="138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0 </a:t>
            </a:r>
            <a:r>
              <a:rPr lang="en-US" altLang="zh-CN" dirty="0" smtClean="0"/>
              <a:t>python</a:t>
            </a:r>
            <a:r>
              <a:rPr lang="zh-CN" altLang="en-US" dirty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503" y="2133599"/>
            <a:ext cx="6724227" cy="410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海龟绘图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其他命令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begin_fill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：准备开始填充图形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end_fill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：填充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90" y="2133600"/>
            <a:ext cx="1429238" cy="226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427" y="2694300"/>
            <a:ext cx="39338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案例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【</a:t>
            </a:r>
            <a:r>
              <a:rPr lang="zh-CN" altLang="en-US" b="1" dirty="0" smtClean="0"/>
              <a:t>例</a:t>
            </a:r>
            <a:r>
              <a:rPr lang="en-US" altLang="zh-CN" b="1" dirty="0" smtClean="0"/>
              <a:t>15】</a:t>
            </a:r>
            <a:r>
              <a:rPr lang="zh-CN" altLang="en-US" b="1" dirty="0" smtClean="0"/>
              <a:t>画一个正方形。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53905" y="4246707"/>
            <a:ext cx="80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(0,0)</a:t>
            </a:r>
            <a:endParaRPr lang="zh-CN" altLang="en-US" b="1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060514" y="4640602"/>
            <a:ext cx="305635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6443120" y="3205698"/>
            <a:ext cx="0" cy="27316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6" y="1984402"/>
            <a:ext cx="1625497" cy="152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284163" y="3651274"/>
            <a:ext cx="3962160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from turtle import *</a:t>
            </a:r>
            <a:endParaRPr lang="en-US" altLang="zh-CN" dirty="0"/>
          </a:p>
          <a:p>
            <a:r>
              <a:rPr lang="en-US" altLang="zh-CN" dirty="0" err="1" smtClean="0"/>
              <a:t>colorlist</a:t>
            </a:r>
            <a:r>
              <a:rPr lang="en-US" altLang="zh-CN" dirty="0" smtClean="0"/>
              <a:t>=["</a:t>
            </a:r>
            <a:r>
              <a:rPr lang="en-US" altLang="zh-CN" dirty="0" err="1"/>
              <a:t>red","yellow","blue","green</a:t>
            </a:r>
            <a:r>
              <a:rPr lang="en-US" altLang="zh-CN" dirty="0"/>
              <a:t>"]</a:t>
            </a:r>
            <a:endParaRPr lang="en-US" altLang="zh-CN" dirty="0"/>
          </a:p>
          <a:p>
            <a:r>
              <a:rPr lang="en-US" altLang="zh-CN" dirty="0"/>
              <a:t>width(5)</a:t>
            </a:r>
            <a:endParaRPr lang="en-US" altLang="zh-CN" dirty="0"/>
          </a:p>
          <a:p>
            <a:r>
              <a:rPr lang="en-US" altLang="zh-CN" dirty="0"/>
              <a:t>speed(5)</a:t>
            </a:r>
            <a:endParaRPr lang="en-US" altLang="zh-CN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 smtClean="0"/>
              <a:t>inrange</a:t>
            </a:r>
            <a:r>
              <a:rPr lang="en-US" altLang="zh-CN" dirty="0" smtClean="0"/>
              <a:t> (</a:t>
            </a:r>
            <a:r>
              <a:rPr lang="en-US" altLang="zh-CN" dirty="0"/>
              <a:t>4):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smtClean="0"/>
              <a:t>color(</a:t>
            </a:r>
            <a:r>
              <a:rPr lang="en-US" altLang="zh-CN" dirty="0" err="1" smtClean="0"/>
              <a:t>colorlist</a:t>
            </a:r>
            <a:r>
              <a:rPr lang="en-US" altLang="zh-CN" dirty="0" smtClean="0"/>
              <a:t>[i])   #</a:t>
            </a:r>
            <a:r>
              <a:rPr lang="zh-CN" altLang="en-US" dirty="0" smtClean="0"/>
              <a:t>取一种颜色</a:t>
            </a:r>
            <a:endParaRPr lang="en-US" altLang="zh-CN" dirty="0"/>
          </a:p>
          <a:p>
            <a:r>
              <a:rPr lang="en-US" altLang="zh-CN" dirty="0"/>
              <a:t>      forward(100)</a:t>
            </a:r>
            <a:endParaRPr lang="en-US" altLang="zh-CN" dirty="0"/>
          </a:p>
          <a:p>
            <a:r>
              <a:rPr lang="en-US" altLang="zh-CN" dirty="0"/>
              <a:t>      right(90</a:t>
            </a:r>
            <a:r>
              <a:rPr lang="en-US" altLang="zh-CN" dirty="0" smtClean="0"/>
              <a:t>)                 #</a:t>
            </a:r>
            <a:r>
              <a:rPr lang="zh-CN" altLang="en-US" dirty="0" smtClean="0"/>
              <a:t>右转</a:t>
            </a:r>
            <a:r>
              <a:rPr lang="en-US" altLang="zh-CN" dirty="0" smtClean="0"/>
              <a:t>90</a:t>
            </a:r>
            <a:r>
              <a:rPr lang="zh-CN" altLang="en-US" dirty="0" smtClean="0"/>
              <a:t>度</a:t>
            </a:r>
            <a:endParaRPr lang="en-US" altLang="zh-CN" dirty="0"/>
          </a:p>
          <a:p>
            <a:r>
              <a:rPr lang="en-US" altLang="zh-CN" dirty="0"/>
              <a:t>done()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【</a:t>
            </a:r>
            <a:r>
              <a:rPr lang="zh-CN" altLang="en-US" b="1" dirty="0" smtClean="0"/>
              <a:t>例</a:t>
            </a:r>
            <a:r>
              <a:rPr lang="en-US" altLang="zh-CN" b="1" dirty="0" smtClean="0"/>
              <a:t>16】</a:t>
            </a:r>
            <a:r>
              <a:rPr lang="zh-CN" altLang="en-US" b="1" dirty="0" smtClean="0"/>
              <a:t>画</a:t>
            </a:r>
            <a:r>
              <a:rPr lang="zh-CN" altLang="en-US" b="1" dirty="0"/>
              <a:t>一</a:t>
            </a:r>
            <a:r>
              <a:rPr lang="zh-CN" altLang="en-US" b="1" dirty="0" smtClean="0"/>
              <a:t>个</a:t>
            </a:r>
            <a:r>
              <a:rPr lang="zh-CN" altLang="en-US" b="1" dirty="0"/>
              <a:t>五角星</a:t>
            </a:r>
            <a:r>
              <a:rPr lang="zh-CN" altLang="en-US" b="1" dirty="0" smtClean="0"/>
              <a:t>。</a:t>
            </a:r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6" y="1984402"/>
            <a:ext cx="1625497" cy="152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119706" y="2748163"/>
            <a:ext cx="3909879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from </a:t>
            </a:r>
            <a:r>
              <a:rPr lang="en-US" altLang="zh-CN" dirty="0"/>
              <a:t>turtle import *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color("purple")</a:t>
            </a:r>
            <a:endParaRPr lang="en-US" altLang="zh-CN" dirty="0"/>
          </a:p>
          <a:p>
            <a:r>
              <a:rPr lang="en-US" altLang="zh-CN" dirty="0"/>
              <a:t>width(10)</a:t>
            </a:r>
            <a:endParaRPr lang="en-US" altLang="zh-CN" dirty="0"/>
          </a:p>
          <a:p>
            <a:r>
              <a:rPr lang="en-US" altLang="zh-CN" dirty="0"/>
              <a:t>for i in range(5):</a:t>
            </a:r>
            <a:endParaRPr lang="en-US" altLang="zh-CN" dirty="0"/>
          </a:p>
          <a:p>
            <a:r>
              <a:rPr lang="en-US" altLang="zh-CN" dirty="0"/>
              <a:t>    forward(200)</a:t>
            </a:r>
            <a:endParaRPr lang="en-US" altLang="zh-CN" dirty="0"/>
          </a:p>
          <a:p>
            <a:r>
              <a:rPr lang="en-US" altLang="zh-CN" dirty="0"/>
              <a:t>    right(144) </a:t>
            </a:r>
            <a:endParaRPr lang="en-US" altLang="zh-CN" dirty="0"/>
          </a:p>
          <a:p>
            <a:r>
              <a:rPr lang="en-US" altLang="zh-CN" dirty="0"/>
              <a:t>up()</a:t>
            </a:r>
            <a:endParaRPr lang="en-US" altLang="zh-CN" dirty="0"/>
          </a:p>
          <a:p>
            <a:r>
              <a:rPr lang="en-US" altLang="zh-CN" dirty="0" err="1"/>
              <a:t>goto</a:t>
            </a:r>
            <a:r>
              <a:rPr lang="en-US" altLang="zh-CN" dirty="0"/>
              <a:t>(-100,-100</a:t>
            </a:r>
            <a:r>
              <a:rPr lang="en-US" altLang="zh-CN" dirty="0" smtClean="0"/>
              <a:t>)    #(0,0)</a:t>
            </a:r>
            <a:r>
              <a:rPr lang="zh-CN" altLang="en-US" dirty="0" smtClean="0"/>
              <a:t>的左下位置</a:t>
            </a:r>
            <a:endParaRPr lang="en-US" altLang="zh-CN" dirty="0"/>
          </a:p>
          <a:p>
            <a:r>
              <a:rPr lang="en-US" altLang="zh-CN" dirty="0"/>
              <a:t>color("red")</a:t>
            </a:r>
            <a:endParaRPr lang="en-US" altLang="zh-CN" dirty="0"/>
          </a:p>
          <a:p>
            <a:r>
              <a:rPr lang="en-US" altLang="zh-CN" dirty="0"/>
              <a:t>write("</a:t>
            </a:r>
            <a:r>
              <a:rPr lang="en-US" altLang="zh-CN" dirty="0" err="1"/>
              <a:t>ok",font</a:t>
            </a:r>
            <a:r>
              <a:rPr lang="en-US" altLang="zh-CN" dirty="0"/>
              <a:t>=("Arial",</a:t>
            </a:r>
            <a:r>
              <a:rPr lang="en-US" altLang="zh-CN" dirty="0" smtClean="0"/>
              <a:t>30))</a:t>
            </a:r>
            <a:endParaRPr lang="en-US" altLang="zh-CN" dirty="0"/>
          </a:p>
          <a:p>
            <a:r>
              <a:rPr lang="en-US" altLang="zh-CN" dirty="0" smtClean="0"/>
              <a:t>done()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585" y="2748163"/>
            <a:ext cx="2575795" cy="159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8079288" y="3306871"/>
            <a:ext cx="914400" cy="1252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>
            <a:off x="8354860" y="3331923"/>
            <a:ext cx="338203" cy="147529"/>
          </a:xfrm>
          <a:custGeom>
            <a:avLst/>
            <a:gdLst>
              <a:gd name="connsiteX0" fmla="*/ 0 w 338203"/>
              <a:gd name="connsiteY0" fmla="*/ 125261 h 147529"/>
              <a:gd name="connsiteX1" fmla="*/ 237995 w 338203"/>
              <a:gd name="connsiteY1" fmla="*/ 137787 h 147529"/>
              <a:gd name="connsiteX2" fmla="*/ 338203 w 338203"/>
              <a:gd name="connsiteY2" fmla="*/ 0 h 147529"/>
              <a:gd name="connsiteX3" fmla="*/ 338203 w 338203"/>
              <a:gd name="connsiteY3" fmla="*/ 0 h 14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203" h="147529">
                <a:moveTo>
                  <a:pt x="0" y="125261"/>
                </a:moveTo>
                <a:cubicBezTo>
                  <a:pt x="90814" y="141962"/>
                  <a:pt x="181628" y="158664"/>
                  <a:pt x="237995" y="137787"/>
                </a:cubicBezTo>
                <a:cubicBezTo>
                  <a:pt x="294362" y="116910"/>
                  <a:pt x="338203" y="0"/>
                  <a:pt x="338203" y="0"/>
                </a:cubicBezTo>
                <a:lnTo>
                  <a:pt x="338203" y="0"/>
                </a:lnTo>
              </a:path>
            </a:pathLst>
          </a:cu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354860" y="3544181"/>
            <a:ext cx="65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144</a:t>
            </a:r>
            <a:r>
              <a:rPr lang="zh-CN" altLang="en-US" sz="1400" b="1" dirty="0" smtClean="0"/>
              <a:t>度</a:t>
            </a:r>
            <a:endParaRPr lang="zh-CN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【</a:t>
            </a:r>
            <a:r>
              <a:rPr lang="zh-CN" altLang="en-US" b="1" dirty="0" smtClean="0"/>
              <a:t>例</a:t>
            </a:r>
            <a:r>
              <a:rPr lang="en-US" altLang="zh-CN" b="1" dirty="0" smtClean="0"/>
              <a:t>17】</a:t>
            </a:r>
            <a:r>
              <a:rPr lang="zh-CN" altLang="en-US" b="1" dirty="0" smtClean="0"/>
              <a:t>画</a:t>
            </a:r>
            <a:r>
              <a:rPr lang="zh-CN" altLang="en-US" b="1" dirty="0"/>
              <a:t>一</a:t>
            </a:r>
            <a:r>
              <a:rPr lang="zh-CN" altLang="en-US" b="1" dirty="0" smtClean="0"/>
              <a:t>个实心五角星。</a:t>
            </a:r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6" y="1984402"/>
            <a:ext cx="1625497" cy="152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119706" y="2748163"/>
            <a:ext cx="3909879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from turtle import *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color("blue")</a:t>
            </a:r>
            <a:endParaRPr lang="en-US" altLang="zh-CN" dirty="0"/>
          </a:p>
          <a:p>
            <a:r>
              <a:rPr lang="en-US" altLang="zh-CN" dirty="0"/>
              <a:t>width(10)</a:t>
            </a:r>
            <a:endParaRPr lang="en-US" altLang="zh-CN" dirty="0"/>
          </a:p>
          <a:p>
            <a:r>
              <a:rPr lang="en-US" altLang="zh-CN" b="1" dirty="0" err="1" smtClean="0">
                <a:solidFill>
                  <a:srgbClr val="FFFF00"/>
                </a:solidFill>
              </a:rPr>
              <a:t>begin_fill</a:t>
            </a:r>
            <a:r>
              <a:rPr lang="en-US" altLang="zh-CN" b="1" dirty="0">
                <a:solidFill>
                  <a:srgbClr val="FFFF00"/>
                </a:solidFill>
              </a:rPr>
              <a:t>()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en-US" altLang="zh-CN" b="1" dirty="0" err="1">
                <a:solidFill>
                  <a:srgbClr val="FFFF00"/>
                </a:solidFill>
              </a:rPr>
              <a:t>fillcolor</a:t>
            </a:r>
            <a:r>
              <a:rPr lang="en-US" altLang="zh-CN" b="1" dirty="0">
                <a:solidFill>
                  <a:srgbClr val="FFFF00"/>
                </a:solidFill>
              </a:rPr>
              <a:t>("blue")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en-US" altLang="zh-CN" dirty="0"/>
              <a:t>for i in range(5):</a:t>
            </a:r>
            <a:endParaRPr lang="en-US" altLang="zh-CN" dirty="0"/>
          </a:p>
          <a:p>
            <a:r>
              <a:rPr lang="en-US" altLang="zh-CN" dirty="0"/>
              <a:t>    forward(200)</a:t>
            </a:r>
            <a:endParaRPr lang="en-US" altLang="zh-CN" dirty="0"/>
          </a:p>
          <a:p>
            <a:r>
              <a:rPr lang="en-US" altLang="zh-CN" dirty="0"/>
              <a:t>    right(144) </a:t>
            </a:r>
            <a:endParaRPr lang="en-US" altLang="zh-CN" dirty="0"/>
          </a:p>
          <a:p>
            <a:r>
              <a:rPr lang="en-US" altLang="zh-CN" b="1" dirty="0" err="1">
                <a:solidFill>
                  <a:srgbClr val="FFFF00"/>
                </a:solidFill>
              </a:rPr>
              <a:t>end_fill</a:t>
            </a:r>
            <a:r>
              <a:rPr lang="en-US" altLang="zh-CN" b="1" dirty="0">
                <a:solidFill>
                  <a:srgbClr val="FFFF00"/>
                </a:solidFill>
              </a:rPr>
              <a:t>()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en-US" altLang="zh-CN" dirty="0" smtClean="0"/>
              <a:t>done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554" y="2748163"/>
            <a:ext cx="21907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【</a:t>
            </a:r>
            <a:r>
              <a:rPr lang="zh-CN" altLang="en-US" b="1" dirty="0" smtClean="0"/>
              <a:t>例</a:t>
            </a:r>
            <a:r>
              <a:rPr lang="en-US" altLang="zh-CN" b="1" dirty="0" smtClean="0"/>
              <a:t>18】</a:t>
            </a:r>
            <a:r>
              <a:rPr lang="zh-CN" altLang="en-US" b="1" dirty="0" smtClean="0"/>
              <a:t>画出</a:t>
            </a:r>
            <a:r>
              <a:rPr lang="zh-CN" altLang="en-US" b="1" dirty="0" smtClean="0">
                <a:solidFill>
                  <a:srgbClr val="C00000"/>
                </a:solidFill>
              </a:rPr>
              <a:t>一</a:t>
            </a:r>
            <a:r>
              <a:rPr lang="zh-CN" altLang="en-US" b="1" dirty="0">
                <a:solidFill>
                  <a:srgbClr val="C00000"/>
                </a:solidFill>
              </a:rPr>
              <a:t>片</a:t>
            </a:r>
            <a:r>
              <a:rPr lang="zh-CN" altLang="en-US" b="1" dirty="0" smtClean="0"/>
              <a:t>树叶。</a:t>
            </a:r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6" y="1984402"/>
            <a:ext cx="1625497" cy="152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119706" y="2748163"/>
            <a:ext cx="3909879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from turtle import *</a:t>
            </a:r>
            <a:endParaRPr lang="en-US" altLang="zh-CN" dirty="0"/>
          </a:p>
          <a:p>
            <a:r>
              <a:rPr lang="en-US" altLang="zh-CN" b="1" dirty="0" err="1" smtClean="0">
                <a:solidFill>
                  <a:srgbClr val="FFFF00"/>
                </a:solidFill>
              </a:rPr>
              <a:t>setheading</a:t>
            </a:r>
            <a:r>
              <a:rPr lang="en-US" altLang="zh-CN" b="1" dirty="0">
                <a:solidFill>
                  <a:srgbClr val="FFFF00"/>
                </a:solidFill>
              </a:rPr>
              <a:t>(-90)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en-US" altLang="zh-CN" dirty="0" err="1"/>
              <a:t>begin_fill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 err="1"/>
              <a:t>fillcolor</a:t>
            </a:r>
            <a:r>
              <a:rPr lang="en-US" altLang="zh-CN" dirty="0"/>
              <a:t>("green")</a:t>
            </a:r>
            <a:endParaRPr lang="en-US" altLang="zh-CN" dirty="0"/>
          </a:p>
          <a:p>
            <a:r>
              <a:rPr lang="en-US" altLang="zh-CN" b="1" dirty="0">
                <a:solidFill>
                  <a:srgbClr val="FFFF00"/>
                </a:solidFill>
              </a:rPr>
              <a:t>for x in range(1,61):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en-US" altLang="zh-CN" b="1" dirty="0">
                <a:solidFill>
                  <a:srgbClr val="FFFF00"/>
                </a:solidFill>
              </a:rPr>
              <a:t>     forward(2)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en-US" altLang="zh-CN" b="1" dirty="0">
                <a:solidFill>
                  <a:srgbClr val="FFFF00"/>
                </a:solidFill>
              </a:rPr>
              <a:t>     right(1)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en-US" altLang="zh-CN" dirty="0"/>
              <a:t>right(120)</a:t>
            </a:r>
            <a:endParaRPr lang="en-US" altLang="zh-CN" dirty="0"/>
          </a:p>
          <a:p>
            <a:r>
              <a:rPr lang="en-US" altLang="zh-CN" b="1" dirty="0">
                <a:solidFill>
                  <a:srgbClr val="FFFF00"/>
                </a:solidFill>
              </a:rPr>
              <a:t>for x in range(1,61):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en-US" altLang="zh-CN" b="1" dirty="0">
                <a:solidFill>
                  <a:srgbClr val="FFFF00"/>
                </a:solidFill>
              </a:rPr>
              <a:t>     forward(2)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en-US" altLang="zh-CN" b="1" dirty="0">
                <a:solidFill>
                  <a:srgbClr val="FFFF00"/>
                </a:solidFill>
              </a:rPr>
              <a:t>     right(1)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en-US" altLang="zh-CN" dirty="0" err="1" smtClean="0"/>
              <a:t>end_fill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done()</a:t>
            </a:r>
            <a:endParaRPr lang="en-US" altLang="zh-C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336" y="2748163"/>
            <a:ext cx="20193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爆炸形 1 4"/>
          <p:cNvSpPr/>
          <p:nvPr/>
        </p:nvSpPr>
        <p:spPr>
          <a:xfrm>
            <a:off x="6562165" y="4894729"/>
            <a:ext cx="2138082" cy="1358153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Which one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【</a:t>
            </a:r>
            <a:r>
              <a:rPr lang="zh-CN" altLang="en-US" b="1" dirty="0" smtClean="0"/>
              <a:t>例</a:t>
            </a:r>
            <a:r>
              <a:rPr lang="en-US" altLang="zh-CN" b="1" dirty="0" smtClean="0"/>
              <a:t>19】</a:t>
            </a:r>
            <a:r>
              <a:rPr lang="zh-CN" altLang="en-US" b="1" dirty="0" smtClean="0"/>
              <a:t>画</a:t>
            </a:r>
            <a:r>
              <a:rPr lang="zh-CN" altLang="en-US" b="1" dirty="0"/>
              <a:t>一</a:t>
            </a:r>
            <a:r>
              <a:rPr lang="zh-CN" altLang="en-US" b="1" dirty="0" smtClean="0"/>
              <a:t>个心形图案。</a:t>
            </a:r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6" y="1984402"/>
            <a:ext cx="1625497" cy="152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119706" y="2748163"/>
            <a:ext cx="3909879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from turtle import *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width(2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 err="1" smtClean="0"/>
              <a:t>begin_fill</a:t>
            </a:r>
            <a:r>
              <a:rPr lang="en-US" altLang="zh-CN" dirty="0" smtClean="0"/>
              <a:t>()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left(140)</a:t>
            </a:r>
            <a:endParaRPr lang="en-US" altLang="zh-CN" dirty="0" smtClean="0"/>
          </a:p>
          <a:p>
            <a:r>
              <a:rPr lang="en-US" altLang="zh-CN" dirty="0" smtClean="0"/>
              <a:t>#1</a:t>
            </a:r>
            <a:r>
              <a:rPr lang="zh-CN" altLang="en-US" dirty="0" smtClean="0"/>
              <a:t>左侧直线部分</a:t>
            </a:r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color('orange')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forward(110)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#2 </a:t>
            </a:r>
            <a:r>
              <a:rPr lang="zh-CN" altLang="en-US" dirty="0" smtClean="0"/>
              <a:t>左侧弧形部分</a:t>
            </a:r>
            <a:endParaRPr lang="en-US" altLang="zh-CN" dirty="0"/>
          </a:p>
          <a:p>
            <a:r>
              <a:rPr lang="en-US" altLang="zh-CN" dirty="0"/>
              <a:t>color('red')</a:t>
            </a:r>
            <a:endParaRPr lang="en-US" altLang="zh-CN" dirty="0"/>
          </a:p>
          <a:p>
            <a:r>
              <a:rPr lang="en-US" altLang="zh-CN" b="1" dirty="0">
                <a:solidFill>
                  <a:srgbClr val="FFFF00"/>
                </a:solidFill>
              </a:rPr>
              <a:t>for i in range(200):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en-US" altLang="zh-CN" b="1" dirty="0">
                <a:solidFill>
                  <a:srgbClr val="FFFF00"/>
                </a:solidFill>
              </a:rPr>
              <a:t>    right(1)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en-US" altLang="zh-CN" b="1" dirty="0">
                <a:solidFill>
                  <a:srgbClr val="FFFF00"/>
                </a:solidFill>
              </a:rPr>
              <a:t>    forward(1</a:t>
            </a:r>
            <a:r>
              <a:rPr lang="en-US" altLang="zh-CN" b="1" dirty="0" smtClean="0">
                <a:solidFill>
                  <a:srgbClr val="FFFF00"/>
                </a:solidFill>
              </a:rPr>
              <a:t>)</a:t>
            </a:r>
            <a:endParaRPr lang="en-US" altLang="zh-CN" b="1" dirty="0">
              <a:solidFill>
                <a:srgbClr val="FFFF0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479" y="1886150"/>
            <a:ext cx="22002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286250" y="3610175"/>
            <a:ext cx="3526491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#3 </a:t>
            </a:r>
            <a:r>
              <a:rPr lang="zh-CN" altLang="en-US" dirty="0" smtClean="0"/>
              <a:t>右侧弧形部分</a:t>
            </a:r>
            <a:endParaRPr lang="en-US" altLang="zh-CN" dirty="0" smtClean="0"/>
          </a:p>
          <a:p>
            <a:r>
              <a:rPr lang="en-US" altLang="zh-CN" dirty="0" smtClean="0"/>
              <a:t>left(120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b="1" dirty="0">
                <a:solidFill>
                  <a:srgbClr val="FFFF00"/>
                </a:solidFill>
              </a:rPr>
              <a:t>for i in range(200):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en-US" altLang="zh-CN" b="1" dirty="0">
                <a:solidFill>
                  <a:srgbClr val="FFFF00"/>
                </a:solidFill>
              </a:rPr>
              <a:t>    right(1)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en-US" altLang="zh-CN" b="1" dirty="0">
                <a:solidFill>
                  <a:srgbClr val="FFFF00"/>
                </a:solidFill>
              </a:rPr>
              <a:t>    forward(1)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en-US" altLang="zh-CN" dirty="0" smtClean="0"/>
              <a:t>#4 </a:t>
            </a:r>
            <a:r>
              <a:rPr lang="zh-CN" altLang="en-US" dirty="0" smtClean="0"/>
              <a:t>右侧直线部分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color</a:t>
            </a:r>
            <a:r>
              <a:rPr lang="en-US" altLang="zh-CN" b="1" dirty="0">
                <a:solidFill>
                  <a:srgbClr val="C00000"/>
                </a:solidFill>
              </a:rPr>
              <a:t>("orange")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forward(110)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dirty="0" err="1"/>
              <a:t>fillcolor</a:t>
            </a:r>
            <a:r>
              <a:rPr lang="en-US" altLang="zh-CN" dirty="0"/>
              <a:t>("pink")</a:t>
            </a:r>
            <a:endParaRPr lang="en-US" altLang="zh-CN" dirty="0"/>
          </a:p>
          <a:p>
            <a:r>
              <a:rPr lang="en-US" altLang="zh-CN" dirty="0" err="1"/>
              <a:t>end_fill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done()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【</a:t>
            </a:r>
            <a:r>
              <a:rPr lang="zh-CN" altLang="en-US" b="1" dirty="0" smtClean="0"/>
              <a:t>例</a:t>
            </a:r>
            <a:r>
              <a:rPr lang="en-US" altLang="zh-CN" b="1" dirty="0" smtClean="0"/>
              <a:t>20】</a:t>
            </a:r>
            <a:r>
              <a:rPr lang="zh-CN" altLang="en-US" b="1" dirty="0" smtClean="0"/>
              <a:t>画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蟒蛇。</a:t>
            </a:r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6" y="1984402"/>
            <a:ext cx="1625497" cy="152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167727" y="3541777"/>
            <a:ext cx="3909879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from turtle import *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setup(650, 350, 200, 200)</a:t>
            </a:r>
            <a:endParaRPr lang="en-US" altLang="zh-CN" dirty="0"/>
          </a:p>
          <a:p>
            <a:r>
              <a:rPr lang="en-US" altLang="zh-CN" dirty="0"/>
              <a:t>#up()</a:t>
            </a:r>
            <a:endParaRPr lang="en-US" altLang="zh-CN" dirty="0"/>
          </a:p>
          <a:p>
            <a:r>
              <a:rPr lang="en-US" altLang="zh-CN" dirty="0"/>
              <a:t>forward(-250)  </a:t>
            </a:r>
            <a:endParaRPr lang="en-US" altLang="zh-CN" dirty="0"/>
          </a:p>
          <a:p>
            <a:r>
              <a:rPr lang="en-US" altLang="zh-CN" dirty="0"/>
              <a:t>down()</a:t>
            </a:r>
            <a:endParaRPr lang="en-US" altLang="zh-CN" dirty="0"/>
          </a:p>
          <a:p>
            <a:r>
              <a:rPr lang="en-US" altLang="zh-CN" dirty="0"/>
              <a:t>width(25)</a:t>
            </a:r>
            <a:endParaRPr lang="en-US" altLang="zh-CN" dirty="0"/>
          </a:p>
          <a:p>
            <a:r>
              <a:rPr lang="en-US" altLang="zh-CN" dirty="0"/>
              <a:t>color("purple")</a:t>
            </a:r>
            <a:endParaRPr lang="en-US" altLang="zh-CN" dirty="0"/>
          </a:p>
          <a:p>
            <a:r>
              <a:rPr lang="en-US" altLang="zh-CN" dirty="0" err="1"/>
              <a:t>setheading</a:t>
            </a:r>
            <a:r>
              <a:rPr lang="en-US" altLang="zh-CN" dirty="0"/>
              <a:t>(-40)  #</a:t>
            </a:r>
            <a:r>
              <a:rPr lang="zh-CN" altLang="en-US" dirty="0"/>
              <a:t>设置出发</a:t>
            </a:r>
            <a:r>
              <a:rPr lang="zh-CN" altLang="en-US" dirty="0" smtClean="0"/>
              <a:t>方向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740" y="2609850"/>
            <a:ext cx="50768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453003" y="4329106"/>
            <a:ext cx="4572000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/>
              <a:t>for i in range(4):</a:t>
            </a:r>
            <a:endParaRPr lang="en-US" altLang="zh-CN" dirty="0"/>
          </a:p>
          <a:p>
            <a:r>
              <a:rPr lang="en-US" altLang="zh-CN" dirty="0"/>
              <a:t>    circle(40, 80)  #radius 40, angle 80</a:t>
            </a:r>
            <a:endParaRPr lang="en-US" altLang="zh-CN" dirty="0"/>
          </a:p>
          <a:p>
            <a:r>
              <a:rPr lang="en-US" altLang="zh-CN" dirty="0"/>
              <a:t>    circle(-40, 80) #radius -40, </a:t>
            </a:r>
            <a:r>
              <a:rPr lang="zh-CN" altLang="en-US" dirty="0"/>
              <a:t>反向画弧</a:t>
            </a:r>
            <a:endParaRPr lang="zh-CN" altLang="en-US" dirty="0"/>
          </a:p>
          <a:p>
            <a:r>
              <a:rPr lang="en-US" altLang="zh-CN" dirty="0"/>
              <a:t>circle(40, 80/2)</a:t>
            </a:r>
            <a:endParaRPr lang="en-US" altLang="zh-CN" dirty="0"/>
          </a:p>
          <a:p>
            <a:r>
              <a:rPr lang="en-US" altLang="zh-CN" dirty="0"/>
              <a:t>forward(40)</a:t>
            </a:r>
            <a:endParaRPr lang="en-US" altLang="zh-CN" dirty="0"/>
          </a:p>
          <a:p>
            <a:r>
              <a:rPr lang="en-US" altLang="zh-CN" dirty="0"/>
              <a:t>circle(16, 180)</a:t>
            </a:r>
            <a:endParaRPr lang="en-US" altLang="zh-CN" dirty="0"/>
          </a:p>
          <a:p>
            <a:r>
              <a:rPr lang="en-US" altLang="zh-CN" dirty="0"/>
              <a:t>forward(40*2/3)</a:t>
            </a:r>
            <a:endParaRPr lang="en-US" altLang="zh-CN" dirty="0"/>
          </a:p>
          <a:p>
            <a:r>
              <a:rPr lang="en-US" altLang="zh-CN" dirty="0"/>
              <a:t>done()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【</a:t>
            </a:r>
            <a:r>
              <a:rPr lang="zh-CN" altLang="en-US" b="1" dirty="0" smtClean="0"/>
              <a:t>例</a:t>
            </a:r>
            <a:r>
              <a:rPr lang="en-US" altLang="zh-CN" b="1" dirty="0" smtClean="0"/>
              <a:t>21】</a:t>
            </a:r>
            <a:r>
              <a:rPr lang="zh-CN" altLang="en-US" b="1" dirty="0" smtClean="0"/>
              <a:t>读程序，说出功能。</a:t>
            </a:r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6" y="1984402"/>
            <a:ext cx="1625497" cy="152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119707" y="2748163"/>
            <a:ext cx="2212264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from turtle import *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width(2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for x in range(50):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forward(x*5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left(</a:t>
            </a:r>
            <a:r>
              <a:rPr lang="en-US" altLang="zh-CN" b="1" dirty="0" smtClean="0">
                <a:solidFill>
                  <a:srgbClr val="FFFF00"/>
                </a:solidFill>
              </a:rPr>
              <a:t>90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done()</a:t>
            </a:r>
            <a:endParaRPr lang="en-US" altLang="zh-CN" dirty="0"/>
          </a:p>
        </p:txBody>
      </p:sp>
      <p:pic>
        <p:nvPicPr>
          <p:cNvPr id="9" name="Untitled3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9266621" y="2519563"/>
            <a:ext cx="4335308" cy="3820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4941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286" y="2352476"/>
            <a:ext cx="3261964" cy="282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【</a:t>
            </a:r>
            <a:r>
              <a:rPr lang="zh-CN" altLang="en-US" b="1" dirty="0" smtClean="0"/>
              <a:t>例</a:t>
            </a:r>
            <a:r>
              <a:rPr lang="en-US" altLang="zh-CN" b="1" dirty="0" smtClean="0"/>
              <a:t>22】</a:t>
            </a:r>
            <a:r>
              <a:rPr lang="zh-CN" altLang="en-US" b="1" dirty="0" smtClean="0"/>
              <a:t>读程序，说出功能。</a:t>
            </a:r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6" y="1984402"/>
            <a:ext cx="1625497" cy="152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502486" y="2748163"/>
            <a:ext cx="3846196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from turtle import *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colors </a:t>
            </a:r>
            <a:r>
              <a:rPr lang="en-US" altLang="zh-CN" dirty="0"/>
              <a:t>= ["</a:t>
            </a:r>
            <a:r>
              <a:rPr lang="en-US" altLang="zh-CN" dirty="0" err="1"/>
              <a:t>red","yellow","blue","green</a:t>
            </a:r>
            <a:r>
              <a:rPr lang="en-US" altLang="zh-CN" dirty="0"/>
              <a:t>"]</a:t>
            </a:r>
            <a:endParaRPr lang="zh-CN" altLang="zh-CN" dirty="0"/>
          </a:p>
          <a:p>
            <a:r>
              <a:rPr lang="en-US" altLang="zh-CN" dirty="0"/>
              <a:t>for x in range(100):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color(colors[x%4</a:t>
            </a:r>
            <a:r>
              <a:rPr lang="en-US" altLang="zh-CN" dirty="0"/>
              <a:t>])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forward(x*3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 smtClean="0"/>
              <a:t>    left(</a:t>
            </a:r>
            <a:r>
              <a:rPr lang="en-US" altLang="zh-CN" dirty="0" smtClean="0">
                <a:solidFill>
                  <a:srgbClr val="FFFF00"/>
                </a:solidFill>
              </a:rPr>
              <a:t>91</a:t>
            </a:r>
            <a:r>
              <a:rPr lang="en-US" altLang="zh-CN" dirty="0"/>
              <a:t>)</a:t>
            </a:r>
            <a:endParaRPr lang="en-US" altLang="zh-CN" dirty="0"/>
          </a:p>
        </p:txBody>
      </p:sp>
      <p:pic>
        <p:nvPicPr>
          <p:cNvPr id="6" name="Untitled~2.wmv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9500837" y="2568311"/>
            <a:ext cx="4698845" cy="4140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11111E-6 L -0.58594 1.1111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海龟绘图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Turtle</a:t>
            </a:r>
            <a:r>
              <a:rPr kumimoji="1" lang="zh-CN" altLang="en-US" dirty="0" smtClean="0"/>
              <a:t>绘图参考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</a:t>
            </a:r>
            <a:r>
              <a:rPr kumimoji="1" lang="en-US" altLang="zh-CN" dirty="0"/>
              <a:t>://</a:t>
            </a:r>
            <a:r>
              <a:rPr kumimoji="1" lang="en-US" altLang="zh-CN" dirty="0" smtClean="0"/>
              <a:t>www.epubit.com.cn/book/onlinechapter/37788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6" y="1984402"/>
            <a:ext cx="1625497" cy="152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/>
              <a:t> </a:t>
            </a:r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503" y="2133599"/>
            <a:ext cx="6596907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爆炸形 2 4"/>
          <p:cNvSpPr/>
          <p:nvPr/>
        </p:nvSpPr>
        <p:spPr>
          <a:xfrm>
            <a:off x="94129" y="1766888"/>
            <a:ext cx="1990164" cy="1331259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注释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2242296" y="1766888"/>
            <a:ext cx="6615954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程序员在代码中加入的说明信息，不被计算机 执行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7162" y="5530174"/>
            <a:ext cx="7826190" cy="70788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单行注释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注释：以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引号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和结尾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372" y="1847288"/>
            <a:ext cx="7335878" cy="28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爆炸形 2 12"/>
          <p:cNvSpPr/>
          <p:nvPr/>
        </p:nvSpPr>
        <p:spPr>
          <a:xfrm>
            <a:off x="-317308" y="2178422"/>
            <a:ext cx="3679360" cy="1331259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演示温度转换程序</a:t>
            </a:r>
            <a:endParaRPr lang="zh-CN" altLang="en-US" sz="16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2607607" y="2756645"/>
            <a:ext cx="6400800" cy="3845859"/>
            <a:chOff x="1506071" y="1815353"/>
            <a:chExt cx="6400800" cy="3845859"/>
          </a:xfrm>
        </p:grpSpPr>
        <p:sp>
          <p:nvSpPr>
            <p:cNvPr id="15" name="矩形 14"/>
            <p:cNvSpPr/>
            <p:nvPr/>
          </p:nvSpPr>
          <p:spPr>
            <a:xfrm>
              <a:off x="1506071" y="1815353"/>
              <a:ext cx="6400800" cy="38458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Group 3"/>
            <p:cNvGrpSpPr/>
            <p:nvPr/>
          </p:nvGrpSpPr>
          <p:grpSpPr bwMode="auto">
            <a:xfrm>
              <a:off x="3675528" y="4091483"/>
              <a:ext cx="2362200" cy="1325563"/>
              <a:chOff x="3048" y="3024"/>
              <a:chExt cx="1488" cy="835"/>
            </a:xfrm>
          </p:grpSpPr>
          <p:sp>
            <p:nvSpPr>
              <p:cNvPr id="28" name="Text Box 4"/>
              <p:cNvSpPr txBox="1">
                <a:spLocks noChangeArrowheads="1"/>
              </p:cNvSpPr>
              <p:nvPr/>
            </p:nvSpPr>
            <p:spPr bwMode="auto">
              <a:xfrm>
                <a:off x="3048" y="3452"/>
                <a:ext cx="1488" cy="407"/>
              </a:xfrm>
              <a:prstGeom prst="rect">
                <a:avLst/>
              </a:prstGeom>
              <a:noFill/>
              <a:ln w="9525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2800" b="1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400" b="1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200" b="1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18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输入完毕</a:t>
                </a:r>
                <a:r>
                  <a:rPr lang="zh-CN" altLang="en-US" sz="1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后，阻塞解除，进入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就绪状态</a:t>
                </a:r>
                <a:endPara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" name="Line 5"/>
              <p:cNvSpPr>
                <a:spLocks noChangeShapeType="1"/>
              </p:cNvSpPr>
              <p:nvPr/>
            </p:nvSpPr>
            <p:spPr bwMode="auto">
              <a:xfrm flipV="1">
                <a:off x="3456" y="302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</p:grpSp>
        <p:grpSp>
          <p:nvGrpSpPr>
            <p:cNvPr id="17" name="Group 6"/>
            <p:cNvGrpSpPr/>
            <p:nvPr/>
          </p:nvGrpSpPr>
          <p:grpSpPr bwMode="auto">
            <a:xfrm>
              <a:off x="4821246" y="2243688"/>
              <a:ext cx="2743200" cy="923925"/>
              <a:chOff x="3600" y="1320"/>
              <a:chExt cx="1728" cy="582"/>
            </a:xfrm>
          </p:grpSpPr>
          <p:sp>
            <p:nvSpPr>
              <p:cNvPr id="26" name="Text Box 7"/>
              <p:cNvSpPr txBox="1">
                <a:spLocks noChangeArrowheads="1"/>
              </p:cNvSpPr>
              <p:nvPr/>
            </p:nvSpPr>
            <p:spPr bwMode="auto">
              <a:xfrm>
                <a:off x="4032" y="1320"/>
                <a:ext cx="1296" cy="582"/>
              </a:xfrm>
              <a:prstGeom prst="rect">
                <a:avLst/>
              </a:prstGeom>
              <a:noFill/>
              <a:ln w="9525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2800" b="1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400" b="1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200" b="1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进程因</a:t>
                </a:r>
                <a:r>
                  <a:rPr lang="zh-CN" altLang="en-US" sz="1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某</a:t>
                </a:r>
                <a:r>
                  <a:rPr lang="zh-CN" altLang="en-US" sz="18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等待输入</a:t>
                </a:r>
                <a:r>
                  <a:rPr lang="zh-CN" altLang="en-US" sz="1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受阻，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转为等待状态</a:t>
                </a:r>
                <a:endParaRPr kumimoji="1" lang="zh-CN" altLang="en-US" sz="18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" name="Line 8"/>
              <p:cNvSpPr>
                <a:spLocks noChangeShapeType="1"/>
              </p:cNvSpPr>
              <p:nvPr/>
            </p:nvSpPr>
            <p:spPr bwMode="auto">
              <a:xfrm flipH="1">
                <a:off x="3600" y="182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</p:grpSp>
        <p:grpSp>
          <p:nvGrpSpPr>
            <p:cNvPr id="18" name="Group 17"/>
            <p:cNvGrpSpPr/>
            <p:nvPr/>
          </p:nvGrpSpPr>
          <p:grpSpPr bwMode="auto">
            <a:xfrm>
              <a:off x="1981199" y="1981200"/>
              <a:ext cx="4056529" cy="2496671"/>
              <a:chOff x="1248" y="1248"/>
              <a:chExt cx="3408" cy="201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1008" cy="62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2800" b="1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400" b="1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200" b="1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rgbClr val="FF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就绪状态</a:t>
                </a:r>
                <a:endParaRPr kumimoji="1" lang="zh-CN" altLang="en-US" sz="20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2544" y="1248"/>
                <a:ext cx="1008" cy="624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2800" b="1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400" b="1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200" b="1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rgbClr val="FF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运行状态</a:t>
                </a:r>
                <a:endParaRPr kumimoji="1" lang="zh-CN" altLang="en-US" sz="20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3648" y="2592"/>
                <a:ext cx="1008" cy="624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2800" b="1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400" b="1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200" b="1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rgbClr val="FF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等待状态</a:t>
                </a:r>
                <a:endParaRPr kumimoji="1" lang="zh-CN" altLang="en-US" sz="20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>
                <a:off x="3379" y="1798"/>
                <a:ext cx="515" cy="816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H="1">
                <a:off x="2290" y="2928"/>
                <a:ext cx="1344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 flipV="1">
                <a:off x="1632" y="1680"/>
                <a:ext cx="960" cy="96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 flipV="1">
                <a:off x="1989" y="1846"/>
                <a:ext cx="776" cy="816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spyder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控制台演示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575" y="3856927"/>
            <a:ext cx="2185379" cy="172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334" y="3812103"/>
            <a:ext cx="3468728" cy="1833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/>
          <p:cNvSpPr txBox="1"/>
          <p:nvPr/>
        </p:nvSpPr>
        <p:spPr>
          <a:xfrm>
            <a:off x="1755397" y="1801905"/>
            <a:ext cx="7076747" cy="17077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939925" indent="-3321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91080" indent="-34480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5725" indent="-3448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530" indent="-34480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313430" indent="-3448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input()</a:t>
            </a:r>
            <a:r>
              <a:rPr lang="zh-CN" altLang="en-US" dirty="0" smtClean="0"/>
              <a:t>函数从控制台获得用户输入</a:t>
            </a:r>
            <a:endParaRPr lang="zh-CN" altLang="en-US" dirty="0" smtClean="0"/>
          </a:p>
          <a:p>
            <a:r>
              <a:rPr lang="zh-CN" altLang="en-US" dirty="0" smtClean="0"/>
              <a:t>格式：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&gt;= input(&lt;</a:t>
            </a:r>
            <a:r>
              <a:rPr lang="zh-CN" altLang="en-US" dirty="0" smtClean="0"/>
              <a:t>可选的提示性文字</a:t>
            </a:r>
            <a:r>
              <a:rPr lang="en-US" altLang="zh-CN" dirty="0" smtClean="0"/>
              <a:t>&gt;)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以输入数据的类型</a:t>
            </a:r>
            <a:r>
              <a:rPr lang="zh-CN" altLang="en-US" dirty="0" smtClean="0"/>
              <a:t>将输入保存在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zh-CN" altLang="en-US" b="1" dirty="0"/>
          </a:p>
          <a:p>
            <a:endParaRPr lang="en-US" altLang="zh-CN" dirty="0" smtClean="0"/>
          </a:p>
        </p:txBody>
      </p:sp>
      <p:sp>
        <p:nvSpPr>
          <p:cNvPr id="11" name="爆炸形 2 10"/>
          <p:cNvSpPr/>
          <p:nvPr/>
        </p:nvSpPr>
        <p:spPr>
          <a:xfrm>
            <a:off x="0" y="1801905"/>
            <a:ext cx="1990164" cy="1331259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数据类型</a:t>
            </a:r>
            <a:endParaRPr lang="zh-CN" altLang="en-US" b="1" dirty="0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9" y="3785210"/>
            <a:ext cx="3071801" cy="1795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椭圆 9"/>
          <p:cNvSpPr/>
          <p:nvPr/>
        </p:nvSpPr>
        <p:spPr>
          <a:xfrm>
            <a:off x="0" y="5016500"/>
            <a:ext cx="7962900" cy="800100"/>
          </a:xfrm>
          <a:prstGeom prst="ellipse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注意</a:t>
            </a:r>
            <a:r>
              <a:rPr lang="zh-CN" altLang="en-US" dirty="0"/>
              <a:t>：输入字符串时注意要</a:t>
            </a:r>
            <a:r>
              <a:rPr lang="zh-CN" altLang="en-US" dirty="0" smtClean="0"/>
              <a:t>用单引号或双引号作为定界符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503" y="2937902"/>
            <a:ext cx="7321739" cy="2494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6413" y="2133600"/>
            <a:ext cx="7311838" cy="3992563"/>
          </a:xfrm>
        </p:spPr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raw_input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将所有的输入转换成字符串形式保存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4" y="2893110"/>
            <a:ext cx="4362201" cy="3050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标注 4"/>
          <p:cNvSpPr/>
          <p:nvPr/>
        </p:nvSpPr>
        <p:spPr bwMode="auto">
          <a:xfrm>
            <a:off x="6429125" y="2973292"/>
            <a:ext cx="2124368" cy="637095"/>
          </a:xfrm>
          <a:prstGeom prst="wedgeRoundRectCallout">
            <a:avLst>
              <a:gd name="adj1" fmla="val -121969"/>
              <a:gd name="adj2" fmla="val 33919"/>
              <a:gd name="adj3" fmla="val 16667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baseline="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不需要输入</a:t>
            </a:r>
            <a:r>
              <a:rPr lang="en-US" altLang="zh-CN" b="1" baseline="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’’</a:t>
            </a:r>
            <a:endParaRPr lang="zh-CN" altLang="en-US" b="1" baseline="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4631496" y="5699603"/>
            <a:ext cx="2599298" cy="853120"/>
          </a:xfrm>
          <a:prstGeom prst="wedgeRoundRectCallout">
            <a:avLst>
              <a:gd name="adj1" fmla="val -72970"/>
              <a:gd name="adj2" fmla="val -102419"/>
              <a:gd name="adj3" fmla="val 16667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baseline="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此时的</a:t>
            </a:r>
            <a:r>
              <a:rPr lang="en-US" altLang="zh-CN" b="1" baseline="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12345</a:t>
            </a:r>
            <a:r>
              <a:rPr lang="zh-CN" altLang="en-US" b="1" baseline="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是字符串，不是数值</a:t>
            </a:r>
            <a:endParaRPr lang="zh-CN" altLang="en-US" b="1" baseline="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变量：程序中值可以发生改变的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两个要素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6" name="线形标注 1 5"/>
          <p:cNvSpPr/>
          <p:nvPr/>
        </p:nvSpPr>
        <p:spPr>
          <a:xfrm>
            <a:off x="4843181" y="2944905"/>
            <a:ext cx="4300819" cy="1264023"/>
          </a:xfrm>
          <a:prstGeom prst="borderCallout1">
            <a:avLst>
              <a:gd name="adj1" fmla="val 17854"/>
              <a:gd name="adj2" fmla="val -549"/>
              <a:gd name="adj3" fmla="val 32489"/>
              <a:gd name="adj4" fmla="val -2236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字母、数字、下划线，不能数字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区分大小写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的保留字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582706" y="4402093"/>
            <a:ext cx="4260474" cy="627108"/>
          </a:xfrm>
          <a:prstGeom prst="borderCallout1">
            <a:avLst>
              <a:gd name="adj1" fmla="val -4487"/>
              <a:gd name="adj2" fmla="val 43971"/>
              <a:gd name="adj3" fmla="val -61295"/>
              <a:gd name="adj4" fmla="val 5385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中数据有类型，变量没有类型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0857" y="5312607"/>
            <a:ext cx="5481917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变量无需定义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直接使用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24393" y="2197456"/>
          <a:ext cx="8064896" cy="317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16224"/>
                <a:gridCol w="2016224"/>
                <a:gridCol w="2016224"/>
                <a:gridCol w="2016224"/>
              </a:tblGrid>
              <a:tr h="385129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and</a:t>
                      </a:r>
                      <a:endParaRPr lang="zh-CN" altLang="en-US" sz="2000" b="1" dirty="0"/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/>
                        <a:t>elif</a:t>
                      </a:r>
                      <a:endParaRPr lang="zh-CN" altLang="en-US" sz="2000" b="1" dirty="0"/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5" marB="45725" anchor="ctr"/>
                </a:tc>
              </a:tr>
              <a:tr h="365951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as</a:t>
                      </a:r>
                      <a:endParaRPr lang="zh-CN" altLang="en-US" sz="2000" b="1" dirty="0"/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else</a:t>
                      </a:r>
                      <a:endParaRPr lang="zh-CN" altLang="en-US" sz="2000" b="1" dirty="0"/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import</a:t>
                      </a:r>
                      <a:endParaRPr lang="zh-CN" altLang="en-US" sz="2000" b="1" dirty="0"/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raise</a:t>
                      </a:r>
                      <a:endParaRPr lang="zh-CN" altLang="en-US" sz="2000" b="1" dirty="0"/>
                    </a:p>
                  </a:txBody>
                  <a:tcPr marT="45725" marB="45725" anchor="ctr"/>
                </a:tc>
              </a:tr>
              <a:tr h="346773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assert</a:t>
                      </a:r>
                      <a:endParaRPr lang="zh-CN" altLang="en-US" sz="2000" b="1" dirty="0"/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except</a:t>
                      </a:r>
                      <a:endParaRPr lang="zh-CN" altLang="en-US" sz="2000" b="1" dirty="0"/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in</a:t>
                      </a:r>
                      <a:endParaRPr lang="zh-CN" altLang="en-US" sz="2000" b="1" dirty="0"/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return</a:t>
                      </a:r>
                      <a:endParaRPr lang="zh-CN" altLang="en-US" sz="2000" b="1" dirty="0"/>
                    </a:p>
                  </a:txBody>
                  <a:tcPr marT="45725" marB="45725" anchor="ctr"/>
                </a:tc>
              </a:tr>
              <a:tr h="365303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break</a:t>
                      </a:r>
                      <a:endParaRPr lang="zh-CN" altLang="en-US" sz="2000" b="1" dirty="0"/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finally</a:t>
                      </a:r>
                      <a:endParaRPr lang="zh-CN" altLang="en-US" sz="2000" b="1" dirty="0"/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is</a:t>
                      </a:r>
                      <a:endParaRPr lang="zh-CN" altLang="en-US" sz="2000" b="1" dirty="0"/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try</a:t>
                      </a:r>
                      <a:endParaRPr lang="zh-CN" altLang="en-US" sz="2000" b="1" dirty="0"/>
                    </a:p>
                  </a:txBody>
                  <a:tcPr marT="45725" marB="45725" anchor="ctr"/>
                </a:tc>
              </a:tr>
              <a:tr h="364979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class</a:t>
                      </a:r>
                      <a:endParaRPr lang="zh-CN" altLang="en-US" sz="2000" b="1" dirty="0"/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for</a:t>
                      </a:r>
                      <a:endParaRPr lang="zh-CN" altLang="en-US" sz="2000" b="1" dirty="0"/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lambda</a:t>
                      </a:r>
                      <a:endParaRPr lang="zh-CN" altLang="en-US" sz="2000" b="1" dirty="0"/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while</a:t>
                      </a:r>
                      <a:endParaRPr lang="zh-CN" altLang="en-US" sz="2000" b="1" dirty="0"/>
                    </a:p>
                  </a:txBody>
                  <a:tcPr marT="45725" marB="45725" anchor="ctr"/>
                </a:tc>
              </a:tr>
              <a:tr h="392935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continue</a:t>
                      </a:r>
                      <a:endParaRPr lang="zh-CN" altLang="en-US" sz="2000" b="1" dirty="0"/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from</a:t>
                      </a:r>
                      <a:endParaRPr lang="zh-CN" altLang="en-US" sz="2000" b="1" dirty="0"/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not</a:t>
                      </a:r>
                      <a:endParaRPr lang="zh-CN" altLang="en-US" sz="2000" b="1" dirty="0"/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with</a:t>
                      </a:r>
                      <a:endParaRPr lang="zh-CN" altLang="en-US" sz="2000" b="1" dirty="0"/>
                    </a:p>
                  </a:txBody>
                  <a:tcPr marT="45725" marB="45725" anchor="ctr"/>
                </a:tc>
              </a:tr>
              <a:tr h="38318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def</a:t>
                      </a:r>
                      <a:endParaRPr lang="zh-CN" altLang="en-US" sz="2000" b="1" dirty="0"/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global</a:t>
                      </a:r>
                      <a:endParaRPr lang="zh-CN" altLang="en-US" sz="2000" b="1" dirty="0"/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or</a:t>
                      </a:r>
                      <a:endParaRPr lang="zh-CN" altLang="en-US" sz="2000" b="1" dirty="0"/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yield</a:t>
                      </a:r>
                      <a:endParaRPr lang="zh-CN" altLang="en-US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5" marB="45725" anchor="ctr"/>
                </a:tc>
              </a:tr>
              <a:tr h="373433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del</a:t>
                      </a:r>
                      <a:endParaRPr lang="zh-CN" altLang="en-US" sz="2000" b="1" dirty="0"/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if</a:t>
                      </a:r>
                      <a:endParaRPr lang="zh-CN" altLang="en-US" sz="2000" b="1" dirty="0"/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pass</a:t>
                      </a:r>
                      <a:endParaRPr lang="zh-CN" altLang="en-US" sz="2000" b="1" dirty="0"/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marT="45725" marB="457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支持的数据类型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4139952" y="2354768"/>
            <a:ext cx="288032" cy="3240360"/>
          </a:xfrm>
          <a:prstGeom prst="leftBrace">
            <a:avLst>
              <a:gd name="adj1" fmla="val 63705"/>
              <a:gd name="adj2" fmla="val 4949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72208" y="3785636"/>
            <a:ext cx="2262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 smtClean="0"/>
              <a:t>Python</a:t>
            </a:r>
            <a:r>
              <a:rPr lang="zh-CN" altLang="en-US" b="1" dirty="0" smtClean="0"/>
              <a:t>内置</a:t>
            </a:r>
            <a:r>
              <a:rPr lang="zh-CN" altLang="zh-CN" b="1" dirty="0" smtClean="0"/>
              <a:t>数据类型</a:t>
            </a:r>
            <a:endParaRPr lang="zh-CN" altLang="zh-CN" b="1" dirty="0"/>
          </a:p>
        </p:txBody>
      </p:sp>
      <p:sp>
        <p:nvSpPr>
          <p:cNvPr id="8" name="矩形 7"/>
          <p:cNvSpPr/>
          <p:nvPr/>
        </p:nvSpPr>
        <p:spPr>
          <a:xfrm>
            <a:off x="4572000" y="22548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数值类型</a:t>
            </a:r>
            <a:endParaRPr lang="zh-CN" altLang="en-US" b="1" dirty="0"/>
          </a:p>
        </p:txBody>
      </p:sp>
      <p:sp>
        <p:nvSpPr>
          <p:cNvPr id="9" name="左大括号 8"/>
          <p:cNvSpPr/>
          <p:nvPr/>
        </p:nvSpPr>
        <p:spPr>
          <a:xfrm>
            <a:off x="5868144" y="1894844"/>
            <a:ext cx="216024" cy="1080120"/>
          </a:xfrm>
          <a:prstGeom prst="leftBrace">
            <a:avLst>
              <a:gd name="adj1" fmla="val 45248"/>
              <a:gd name="adj2" fmla="val 4949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228184" y="1813544"/>
            <a:ext cx="156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/>
              <a:t>整数类型</a:t>
            </a:r>
            <a:r>
              <a:rPr lang="en-US" altLang="zh-CN" b="1" dirty="0" smtClean="0"/>
              <a:t> 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228184" y="2245592"/>
            <a:ext cx="147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浮点型</a:t>
            </a:r>
            <a:r>
              <a:rPr lang="en-US" altLang="zh-CN" b="1" dirty="0" smtClean="0"/>
              <a:t>(float)</a:t>
            </a:r>
            <a:endParaRPr lang="en-US" altLang="zh-CN" b="1" dirty="0"/>
          </a:p>
        </p:txBody>
      </p:sp>
      <p:sp>
        <p:nvSpPr>
          <p:cNvPr id="12" name="矩形 11"/>
          <p:cNvSpPr/>
          <p:nvPr/>
        </p:nvSpPr>
        <p:spPr>
          <a:xfrm>
            <a:off x="6218752" y="2677640"/>
            <a:ext cx="1634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/>
              <a:t>复数</a:t>
            </a:r>
            <a:r>
              <a:rPr lang="en-US" altLang="zh-CN" b="1" dirty="0" smtClean="0"/>
              <a:t>(complex )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4559518" y="3190988"/>
            <a:ext cx="1452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布尔型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bool</a:t>
            </a:r>
            <a:r>
              <a:rPr lang="en-US" altLang="zh-CN" b="1" dirty="0" smtClean="0"/>
              <a:t>)</a:t>
            </a:r>
            <a:endParaRPr lang="en-US" altLang="zh-CN" b="1" dirty="0"/>
          </a:p>
        </p:txBody>
      </p:sp>
      <p:sp>
        <p:nvSpPr>
          <p:cNvPr id="14" name="矩形 13"/>
          <p:cNvSpPr/>
          <p:nvPr/>
        </p:nvSpPr>
        <p:spPr>
          <a:xfrm>
            <a:off x="5868144" y="3748468"/>
            <a:ext cx="2328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字符串类型（</a:t>
            </a:r>
            <a:r>
              <a:rPr lang="en-US" altLang="zh-CN" b="1" dirty="0" smtClean="0"/>
              <a:t>string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4572000" y="4243232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序列</a:t>
            </a:r>
            <a:endParaRPr lang="zh-CN" altLang="en-US" b="1" dirty="0"/>
          </a:p>
        </p:txBody>
      </p:sp>
      <p:sp>
        <p:nvSpPr>
          <p:cNvPr id="16" name="左大括号 15"/>
          <p:cNvSpPr/>
          <p:nvPr/>
        </p:nvSpPr>
        <p:spPr>
          <a:xfrm>
            <a:off x="5436096" y="3892484"/>
            <a:ext cx="216024" cy="1008112"/>
          </a:xfrm>
          <a:prstGeom prst="leftBrace">
            <a:avLst>
              <a:gd name="adj1" fmla="val 45248"/>
              <a:gd name="adj2" fmla="val 4949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868144" y="4180516"/>
            <a:ext cx="1074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列表</a:t>
            </a:r>
            <a:r>
              <a:rPr lang="en-US" altLang="zh-CN" b="1" dirty="0" smtClean="0"/>
              <a:t>(list)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5868144" y="4621856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元组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tuple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4572000" y="522579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映射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5868144" y="5207212"/>
            <a:ext cx="1758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字典</a:t>
            </a:r>
            <a:r>
              <a:rPr lang="en-US" altLang="zh-CN" b="1" dirty="0" smtClean="0"/>
              <a:t>(dictionary)</a:t>
            </a:r>
            <a:endParaRPr lang="zh-CN" altLang="en-US" b="1" dirty="0"/>
          </a:p>
        </p:txBody>
      </p:sp>
      <p:sp>
        <p:nvSpPr>
          <p:cNvPr id="21" name="矩形 20"/>
          <p:cNvSpPr/>
          <p:nvPr/>
        </p:nvSpPr>
        <p:spPr>
          <a:xfrm>
            <a:off x="5220072" y="5216504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——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1876895" y="6171192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自定义类型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4181151" y="6171192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类</a:t>
            </a:r>
            <a:r>
              <a:rPr lang="en-US" altLang="zh-CN" b="1" dirty="0" smtClean="0"/>
              <a:t>(class)</a:t>
            </a:r>
            <a:endParaRPr lang="zh-CN" alt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3389063" y="6171192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——</a:t>
            </a:r>
            <a:endParaRPr lang="zh-CN" altLang="en-US" b="1" dirty="0"/>
          </a:p>
        </p:txBody>
      </p:sp>
      <p:sp>
        <p:nvSpPr>
          <p:cNvPr id="25" name="左大括号 24"/>
          <p:cNvSpPr/>
          <p:nvPr/>
        </p:nvSpPr>
        <p:spPr>
          <a:xfrm>
            <a:off x="1516855" y="3938944"/>
            <a:ext cx="288032" cy="2448272"/>
          </a:xfrm>
          <a:prstGeom prst="leftBrace">
            <a:avLst>
              <a:gd name="adj1" fmla="val 63705"/>
              <a:gd name="adj2" fmla="val 4949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92719" y="4947056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/>
              <a:t>数据类型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/>
              <a:t>常量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1981760"/>
            <a:ext cx="6691872" cy="2583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爆炸形 2 5"/>
          <p:cNvSpPr/>
          <p:nvPr/>
        </p:nvSpPr>
        <p:spPr>
          <a:xfrm>
            <a:off x="0" y="1801905"/>
            <a:ext cx="1990164" cy="1331259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常量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833563" y="4684530"/>
            <a:ext cx="6691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常量：程序中值不发生变化的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284163" y="5378823"/>
            <a:ext cx="1880813" cy="1264023"/>
          </a:xfrm>
          <a:prstGeom prst="borderCallout1">
            <a:avLst>
              <a:gd name="adj1" fmla="val -4487"/>
              <a:gd name="adj2" fmla="val 68178"/>
              <a:gd name="adj3" fmla="val -1554"/>
              <a:gd name="adj4" fmla="val 654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十进制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八进制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十六进制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9a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2303929" y="5396752"/>
            <a:ext cx="2499378" cy="1264023"/>
          </a:xfrm>
          <a:prstGeom prst="borderCallout1">
            <a:avLst>
              <a:gd name="adj1" fmla="val -5551"/>
              <a:gd name="adj2" fmla="val 25238"/>
              <a:gd name="adj3" fmla="val -4746"/>
              <a:gd name="adj4" fmla="val 2587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</a:t>
            </a:r>
            <a:endParaRPr lang="en-US" altLang="zh-CN" sz="1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小数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法：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1.65  21.0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科学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计数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法：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1E-5</a:t>
            </a:r>
            <a:endParaRPr lang="en-US" altLang="zh-CN" sz="1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7568755" y="5396752"/>
            <a:ext cx="1456159" cy="1264023"/>
          </a:xfrm>
          <a:prstGeom prst="borderCallout1">
            <a:avLst>
              <a:gd name="adj1" fmla="val -3423"/>
              <a:gd name="adj2" fmla="val 38150"/>
              <a:gd name="adj3" fmla="val 574"/>
              <a:gd name="adj4" fmla="val 3824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布尔值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alse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4963739" y="5408084"/>
            <a:ext cx="2364907" cy="1264023"/>
          </a:xfrm>
          <a:prstGeom prst="borderCallout1">
            <a:avLst>
              <a:gd name="adj1" fmla="val -3423"/>
              <a:gd name="adj2" fmla="val 38150"/>
              <a:gd name="adj3" fmla="val -490"/>
              <a:gd name="adj4" fmla="val 378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一对‘ ’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“ ” 括起来的一系列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5179499" y="3433955"/>
            <a:ext cx="2976141" cy="1994646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065929" y="3388659"/>
            <a:ext cx="2501153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017" y="2133600"/>
            <a:ext cx="3944984" cy="4569678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变量、常量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输入、输出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流程控制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956447" y="2146300"/>
            <a:ext cx="376845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21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1080" indent="-34480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8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530" indent="-34480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430" indent="-3448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四、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五、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Turtle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/>
              <a:t>运算符和表达式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1142" y="4666130"/>
            <a:ext cx="6732212" cy="605117"/>
          </a:xfrm>
        </p:spPr>
        <p:txBody>
          <a:bodyPr/>
          <a:lstStyle/>
          <a:p>
            <a:r>
              <a:rPr lang="zh-CN" altLang="en-US" dirty="0" smtClean="0"/>
              <a:t>表达式：运算符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运算对象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66" y="2048995"/>
            <a:ext cx="6778613" cy="2617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爆炸形 2 4"/>
          <p:cNvSpPr/>
          <p:nvPr/>
        </p:nvSpPr>
        <p:spPr>
          <a:xfrm>
            <a:off x="-1" y="1801905"/>
            <a:ext cx="2420472" cy="1555657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表达式</a:t>
            </a:r>
            <a:endParaRPr lang="zh-CN" altLang="en-US" sz="1600" b="1" dirty="0"/>
          </a:p>
        </p:txBody>
      </p:sp>
      <p:sp>
        <p:nvSpPr>
          <p:cNvPr id="6" name="线形标注 1 5"/>
          <p:cNvSpPr/>
          <p:nvPr/>
        </p:nvSpPr>
        <p:spPr>
          <a:xfrm>
            <a:off x="6658069" y="4249271"/>
            <a:ext cx="1342931" cy="833718"/>
          </a:xfrm>
          <a:prstGeom prst="borderCallout1">
            <a:avLst>
              <a:gd name="adj1" fmla="val 30997"/>
              <a:gd name="adj2" fmla="val 257"/>
              <a:gd name="adj3" fmla="val 58123"/>
              <a:gd name="adj4" fmla="val -29651"/>
            </a:avLst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线形标注 1 6"/>
          <p:cNvSpPr/>
          <p:nvPr/>
        </p:nvSpPr>
        <p:spPr>
          <a:xfrm>
            <a:off x="2520858" y="5271247"/>
            <a:ext cx="1957013" cy="1479177"/>
          </a:xfrm>
          <a:prstGeom prst="borderCallout1">
            <a:avLst>
              <a:gd name="adj1" fmla="val -565"/>
              <a:gd name="adj2" fmla="val 55890"/>
              <a:gd name="adj3" fmla="val -17252"/>
              <a:gd name="adj4" fmla="val 73800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关系运算符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4163" y="2099733"/>
          <a:ext cx="8567776" cy="374823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672408"/>
                <a:gridCol w="4895368"/>
              </a:tblGrid>
              <a:tr h="3569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  作</a:t>
                      </a:r>
                      <a:endParaRPr lang="zh-CN" altLang="en-US" sz="20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45727" marB="45727" anchor="ctr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 作 含 义</a:t>
                      </a:r>
                      <a:endParaRPr lang="zh-CN" altLang="en-US" sz="20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45727" marB="45727" anchor="ctr">
                    <a:solidFill>
                      <a:srgbClr val="0099CC"/>
                    </a:solidFill>
                  </a:tcPr>
                </a:tc>
              </a:tr>
              <a:tr h="340154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+ y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 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 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之和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7" marB="45727"/>
                </a:tc>
              </a:tr>
              <a:tr h="445579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与 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之差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7" marB="45727"/>
                </a:tc>
              </a:tr>
              <a:tr h="445579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* 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与 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之积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7" marB="45727"/>
                </a:tc>
              </a:tr>
              <a:tr h="445579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/ y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 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之商（整数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-&gt;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商的整数部分）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7" marB="45727"/>
                </a:tc>
              </a:tr>
              <a:tr h="430226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// y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不大于 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 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 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之商的最大整数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向下取整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7" marB="45727"/>
                </a:tc>
              </a:tr>
              <a:tr h="389252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% y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 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 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之商的余数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7" marB="45727"/>
                </a:tc>
              </a:tr>
              <a:tr h="3482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x**y</a:t>
                      </a:r>
                      <a:r>
                        <a:rPr lang="zh-CN" altLang="en-US" sz="2000" b="1" baseline="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pow(x, y)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 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 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次幂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7" marB="45727"/>
                </a:tc>
              </a:tr>
              <a:tr h="348277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abs(x)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的绝对值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4742" y="2196124"/>
            <a:ext cx="1320800" cy="4001476"/>
          </a:xfrm>
          <a:solidFill>
            <a:srgbClr val="008EC0"/>
          </a:solidFill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3+4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3-4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5.0*8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5.0/8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3200" b="1" dirty="0" smtClean="0">
                <a:solidFill>
                  <a:srgbClr val="FFFF00"/>
                </a:solidFill>
              </a:rPr>
              <a:t>5.0</a:t>
            </a:r>
            <a:r>
              <a:rPr lang="en-US" altLang="zh-CN" sz="3200" b="1" dirty="0">
                <a:solidFill>
                  <a:srgbClr val="FFFF00"/>
                </a:solidFill>
              </a:rPr>
              <a:t>//8</a:t>
            </a:r>
            <a:endParaRPr lang="en-US" altLang="zh-CN" sz="3200" b="1" dirty="0">
              <a:solidFill>
                <a:srgbClr val="FFFF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3200" b="1" dirty="0" smtClean="0">
                <a:solidFill>
                  <a:srgbClr val="FFFF00"/>
                </a:solidFill>
              </a:rPr>
              <a:t>1/2</a:t>
            </a:r>
            <a:endParaRPr lang="en-US" altLang="zh-CN" sz="3200" b="1" dirty="0" smtClean="0">
              <a:solidFill>
                <a:srgbClr val="FFFF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3200" b="1" dirty="0" smtClean="0">
                <a:solidFill>
                  <a:srgbClr val="FFFF00"/>
                </a:solidFill>
              </a:rPr>
              <a:t>1/2.0</a:t>
            </a:r>
            <a:endParaRPr lang="en-US" altLang="zh-CN" sz="3200" b="1" dirty="0" smtClean="0">
              <a:solidFill>
                <a:srgbClr val="FFFF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64073" y="2458720"/>
            <a:ext cx="1910861" cy="3431709"/>
          </a:xfrm>
          <a:prstGeom prst="rect">
            <a:avLst/>
          </a:prstGeom>
          <a:solidFill>
            <a:srgbClr val="008EC0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200" dirty="0">
                <a:solidFill>
                  <a:schemeClr val="bg1"/>
                </a:solidFill>
              </a:rPr>
              <a:t>5//6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3200" dirty="0">
                <a:solidFill>
                  <a:schemeClr val="bg1"/>
                </a:solidFill>
              </a:rPr>
              <a:t>7%6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3200" dirty="0">
                <a:solidFill>
                  <a:schemeClr val="bg1"/>
                </a:solidFill>
              </a:rPr>
              <a:t>7.5%</a:t>
            </a:r>
            <a:r>
              <a:rPr lang="en-US" altLang="zh-CN" sz="3200" dirty="0" smtClean="0">
                <a:solidFill>
                  <a:schemeClr val="bg1"/>
                </a:solidFill>
              </a:rPr>
              <a:t>6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3200" dirty="0" err="1" smtClean="0">
                <a:solidFill>
                  <a:schemeClr val="bg1"/>
                </a:solidFill>
              </a:rPr>
              <a:t>pow</a:t>
            </a:r>
            <a:r>
              <a:rPr lang="en-US" altLang="zh-CN" sz="3200" dirty="0" smtClean="0">
                <a:solidFill>
                  <a:schemeClr val="bg1"/>
                </a:solidFill>
              </a:rPr>
              <a:t>(2,4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3200" dirty="0" smtClean="0">
                <a:solidFill>
                  <a:schemeClr val="bg1"/>
                </a:solidFill>
              </a:rPr>
              <a:t>abs</a:t>
            </a:r>
            <a:r>
              <a:rPr lang="en-US" altLang="zh-CN" sz="3200" dirty="0">
                <a:solidFill>
                  <a:schemeClr val="bg1"/>
                </a:solidFill>
              </a:rPr>
              <a:t>(-2.6)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3200" dirty="0" smtClean="0">
                <a:solidFill>
                  <a:schemeClr val="bg1"/>
                </a:solidFill>
              </a:rPr>
              <a:t>5</a:t>
            </a:r>
            <a:r>
              <a:rPr lang="zh-CN" altLang="en-US" sz="3200" dirty="0" smtClean="0">
                <a:solidFill>
                  <a:schemeClr val="bg1"/>
                </a:solidFill>
              </a:rPr>
              <a:t>**</a:t>
            </a:r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2895542" y="2196124"/>
            <a:ext cx="1151349" cy="371360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21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1080" indent="-34480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8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530" indent="-34480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430" indent="-3448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7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-1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40.0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0.625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0.0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0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0.5</a:t>
            </a:r>
            <a:endParaRPr lang="en-US" altLang="zh-CN" sz="3200" dirty="0" smtClean="0">
              <a:solidFill>
                <a:schemeClr val="tx1"/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6874934" y="2497250"/>
            <a:ext cx="1434820" cy="33762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21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1080" indent="-34480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8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530" indent="-34480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430" indent="-3448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0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1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zh-CN" sz="3200" dirty="0" smtClean="0">
                <a:solidFill>
                  <a:schemeClr val="tx1"/>
                </a:solidFill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</a:rPr>
              <a:t>.5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16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2.6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25</a:t>
            </a:r>
            <a:endParaRPr lang="en-US" altLang="zh-CN" sz="3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关系运算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1067" y="2133600"/>
            <a:ext cx="8367183" cy="4388224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关系运算符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 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小于等于：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!=   &lt;&gt;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：进行比较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运算，结果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为布尔型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数值按照大小比较，字符串按照字母顺序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(ASCII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zh-CN" altLang="en-US" dirty="0"/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30903" y="1891554"/>
            <a:ext cx="1210235" cy="421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5&gt;=3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7077632" y="1909483"/>
            <a:ext cx="1210235" cy="42134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True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235386" y="2514599"/>
            <a:ext cx="1210235" cy="421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6==6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082115" y="2532528"/>
            <a:ext cx="1210235" cy="42134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True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235386" y="3272116"/>
            <a:ext cx="1210235" cy="421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6!=6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7082115" y="3290045"/>
            <a:ext cx="1210235" cy="42134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False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5230902" y="3863786"/>
            <a:ext cx="1210235" cy="421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6&lt;&gt;6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7077631" y="3881715"/>
            <a:ext cx="1210235" cy="42134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False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4571997" y="4437527"/>
            <a:ext cx="2478740" cy="421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“apple”&lt;“banana”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7086596" y="4437526"/>
            <a:ext cx="1210235" cy="42134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True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1333" y="2133600"/>
            <a:ext cx="7926917" cy="39925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and   or   not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    或     非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and 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：用于表达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成立，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也成立的逻辑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or 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：用于表达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成立，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成立的逻辑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  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：用于表达对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取反的逻辑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逻辑运算举例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1504" y="2133601"/>
            <a:ext cx="6870128" cy="52519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三角形判定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1734" y="2733254"/>
            <a:ext cx="7059898" cy="461665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+b &gt;c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a+c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&gt;b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b+c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&gt;a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91734" y="4034430"/>
            <a:ext cx="7099754" cy="830997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en-US" altLang="zh-CN" sz="2400" b="1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a+b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*b==c*c 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a*</a:t>
            </a:r>
            <a:r>
              <a:rPr lang="en-US" altLang="zh-CN" sz="2400" b="1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a+c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*c==b*b 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b*</a:t>
            </a:r>
            <a:r>
              <a:rPr lang="en-US" altLang="zh-CN" sz="2400" b="1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b+c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*c==a*a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1821360" y="3467687"/>
            <a:ext cx="6870128" cy="525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21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1080" indent="-34480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8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530" indent="-34480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430" indent="-3448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能否构成直角三角形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4133" y="2099733"/>
            <a:ext cx="7076747" cy="3992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赋值操作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64"/>
          <p:cNvSpPr>
            <a:spLocks noChangeArrowheads="1"/>
          </p:cNvSpPr>
          <p:nvPr/>
        </p:nvSpPr>
        <p:spPr bwMode="auto">
          <a:xfrm>
            <a:off x="474133" y="2641486"/>
            <a:ext cx="8379539" cy="2263889"/>
          </a:xfrm>
          <a:prstGeom prst="roundRect">
            <a:avLst>
              <a:gd name="adj" fmla="val 5120"/>
            </a:avLst>
          </a:prstGeom>
          <a:solidFill>
            <a:srgbClr val="0070C0"/>
          </a:solidFill>
          <a:ln w="9525">
            <a:solidFill>
              <a:schemeClr val="bg1"/>
            </a:solidFill>
            <a:rou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square" anchor="ctr">
            <a:noAutofit/>
          </a:bodyPr>
          <a:lstStyle/>
          <a:p>
            <a:pPr marL="0" lvl="1">
              <a:lnSpc>
                <a:spcPct val="200000"/>
              </a:lnSpc>
            </a:pPr>
            <a:r>
              <a:rPr lang="zh-CN" altLang="en-US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赋值语句：</a:t>
            </a:r>
            <a:r>
              <a:rPr lang="zh-CN" altLang="en-US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用于建立对象引用值，变量名在首次赋值时会被创建，变量名在引用前必须先赋值。</a:t>
            </a:r>
            <a:endParaRPr lang="en-US" altLang="zh-CN" b="1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200000"/>
              </a:lnSpc>
            </a:pPr>
            <a:r>
              <a:rPr lang="zh-CN" altLang="en-US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en-US" altLang="zh-CN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 </a:t>
            </a:r>
            <a:r>
              <a:rPr lang="en-US" altLang="zh-CN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b="1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200000"/>
              </a:lnSpc>
            </a:pPr>
            <a:r>
              <a:rPr lang="zh-CN" altLang="en-US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en-US" altLang="zh-CN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1&gt;,…,&lt;</a:t>
            </a:r>
            <a:r>
              <a:rPr lang="zh-CN" altLang="en-US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变量Ｎ</a:t>
            </a:r>
            <a:r>
              <a:rPr lang="en-US" altLang="zh-CN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表达式１</a:t>
            </a:r>
            <a:r>
              <a:rPr lang="en-US" altLang="zh-CN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&gt;,…,&lt;</a:t>
            </a:r>
            <a:r>
              <a:rPr lang="zh-CN" altLang="en-US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表达式Ｎ</a:t>
            </a:r>
            <a:r>
              <a:rPr lang="en-US" altLang="zh-CN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4"/>
          <p:cNvSpPr>
            <a:spLocks noChangeArrowheads="1"/>
          </p:cNvSpPr>
          <p:nvPr/>
        </p:nvSpPr>
        <p:spPr bwMode="auto">
          <a:xfrm>
            <a:off x="474133" y="4905375"/>
            <a:ext cx="8425159" cy="1777131"/>
          </a:xfrm>
          <a:prstGeom prst="roundRect">
            <a:avLst>
              <a:gd name="adj" fmla="val 5120"/>
            </a:avLst>
          </a:prstGeom>
          <a:solidFill>
            <a:srgbClr val="0070C0"/>
          </a:solidFill>
          <a:ln w="9525">
            <a:solidFill>
              <a:schemeClr val="bg1"/>
            </a:solidFill>
            <a:rou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marL="0" lvl="2">
              <a:lnSpc>
                <a:spcPct val="150000"/>
              </a:lnSpc>
            </a:pPr>
            <a:r>
              <a:rPr lang="en-US" altLang="zh-CN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10</a:t>
            </a:r>
            <a:r>
              <a:rPr lang="zh-CN" altLang="en-US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  <a:r>
              <a:rPr lang="en-US" altLang="zh-CN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b=True</a:t>
            </a:r>
            <a:endParaRPr lang="en-US" altLang="zh-CN" sz="2000" b="1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>
              <a:lnSpc>
                <a:spcPct val="150000"/>
              </a:lnSpc>
            </a:pPr>
            <a:r>
              <a:rPr lang="en-US" altLang="zh-CN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 b, c=3, 4, 5</a:t>
            </a:r>
            <a:endParaRPr lang="en-US" altLang="zh-CN" sz="2000" b="1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a=b=c=6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>
              <a:lnSpc>
                <a:spcPct val="150000"/>
              </a:lnSpc>
            </a:pP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baseline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,b,c</a:t>
            </a:r>
            <a:r>
              <a:rPr lang="en-US" altLang="zh-CN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1, 2,</a:t>
            </a:r>
            <a:r>
              <a:rPr lang="zh-CN" altLang="en-US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zh-CN" altLang="en-US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3746175" y="5141731"/>
            <a:ext cx="2835376" cy="419928"/>
          </a:xfrm>
          <a:prstGeom prst="wedgeRoundRectCallout">
            <a:avLst>
              <a:gd name="adj1" fmla="val -52386"/>
              <a:gd name="adj2" fmla="val 170850"/>
              <a:gd name="adj3" fmla="val 16667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baseline="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同时给多个变量赋值</a:t>
            </a:r>
            <a:endParaRPr lang="zh-CN" altLang="en-US" sz="2000" b="1" baseline="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61622" y="1938595"/>
          <a:ext cx="7896628" cy="3118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64"/>
                <a:gridCol w="5221964"/>
              </a:tblGrid>
              <a:tr h="6236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操作符类型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操作（运算） 符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236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算术运算符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、*、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23699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比较（关系）运算符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、！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&lt;&gt;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&gt;=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&lt;=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23699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逻辑运算符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236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赋值运算符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961622" y="5250446"/>
            <a:ext cx="7896628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常量、变量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符等连接在一起组成表达式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内嵌</a:t>
            </a:r>
            <a:r>
              <a:rPr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TW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TW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TW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：将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转换为整数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TW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float(x)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转换为浮点数</a:t>
            </a:r>
            <a:endParaRPr lang="en-US" altLang="zh-TW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转换为字符串</a:t>
            </a:r>
            <a:endParaRPr kumimoji="1"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887" y="3953434"/>
            <a:ext cx="3093384" cy="2676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71" y="3953434"/>
            <a:ext cx="3039746" cy="13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1918448"/>
            <a:ext cx="6106702" cy="235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4276166"/>
            <a:ext cx="3932704" cy="531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105025" y="4970512"/>
            <a:ext cx="6482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如果要求输出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的温度</a:t>
            </a:r>
            <a:r>
              <a:rPr kumimoji="1"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是整数，如何修改</a:t>
            </a:r>
            <a:r>
              <a:rPr kumimoji="1"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?</a:t>
            </a:r>
            <a:endParaRPr kumimoji="1"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动作按钮: 帮助 3">
            <a:hlinkClick r:id="" action="ppaction://noaction" highlightClick="1"/>
          </p:cNvPr>
          <p:cNvSpPr/>
          <p:nvPr/>
        </p:nvSpPr>
        <p:spPr>
          <a:xfrm>
            <a:off x="1129553" y="4807612"/>
            <a:ext cx="704010" cy="988070"/>
          </a:xfrm>
          <a:prstGeom prst="actionButtonHelp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05025" y="5661524"/>
            <a:ext cx="6285940" cy="461665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print("it is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"+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(result)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)+"C")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zh-CN" altLang="en-US" dirty="0" smtClean="0"/>
              <a:t>一部分 </a:t>
            </a:r>
            <a:r>
              <a:rPr lang="en-US" altLang="zh-CN" dirty="0" smtClean="0"/>
              <a:t> </a:t>
            </a:r>
            <a:r>
              <a:rPr lang="en-US" altLang="zh-CN" sz="4400" dirty="0" smtClean="0"/>
              <a:t>Python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1503" y="2787532"/>
            <a:ext cx="7076747" cy="374231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解释型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的、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的、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交互式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的高级程序设计语言。它注重的是如何解决问题而不是编程语言的语法和结构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需编译，解释执行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持面向对象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动执行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由具有丰富和强大的类库和第三方库组成；根据需要单独下载并安装，才能使用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84163" y="1969175"/>
            <a:ext cx="2377388" cy="7279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95821" y="19691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蟒蛇</a:t>
            </a:r>
            <a:endParaRPr kumimoji="1" lang="zh-CN" altLang="en-US" sz="3600" b="1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2133600"/>
            <a:ext cx="6604298" cy="285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爆炸形 2 4"/>
          <p:cNvSpPr/>
          <p:nvPr/>
        </p:nvSpPr>
        <p:spPr>
          <a:xfrm>
            <a:off x="0" y="1801905"/>
            <a:ext cx="1990164" cy="1331259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输出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04951" y="2133600"/>
            <a:ext cx="5853299" cy="3992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各种数字、运算结果、比较结果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Python2.x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输出的内容可以在括号中，也可以不加括号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print(‘hello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world’)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‘hello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world’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13149" y="2005504"/>
            <a:ext cx="2391802" cy="4120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多个数据的方法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不加括号形式：多个数据之间用逗号“，”分隔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加括号形式：数值型数据转换为字符串后，用“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”号进行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53" y="3963802"/>
            <a:ext cx="4724533" cy="187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870" y="3963801"/>
            <a:ext cx="4529137" cy="1944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标注 8"/>
          <p:cNvSpPr/>
          <p:nvPr/>
        </p:nvSpPr>
        <p:spPr bwMode="auto">
          <a:xfrm>
            <a:off x="5015754" y="3739278"/>
            <a:ext cx="3975846" cy="578721"/>
          </a:xfrm>
          <a:prstGeom prst="wedgeRoundRectCallout">
            <a:avLst>
              <a:gd name="adj1" fmla="val 3207"/>
              <a:gd name="adj2" fmla="val 12379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baseline="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拼接</a:t>
            </a:r>
            <a:r>
              <a:rPr lang="zh-CN" altLang="en-US" sz="2000" b="1" baseline="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，默认没有空格分开</a:t>
            </a:r>
            <a:endParaRPr lang="zh-CN" altLang="en-US" sz="2000" b="1" baseline="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1151467" y="6101049"/>
            <a:ext cx="3471999" cy="684127"/>
          </a:xfrm>
          <a:prstGeom prst="wedgeRoundRectCallout">
            <a:avLst>
              <a:gd name="adj1" fmla="val -15366"/>
              <a:gd name="adj2" fmla="val -12243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逗号分隔，默认用空格分开</a:t>
            </a:r>
            <a:endParaRPr lang="zh-CN" altLang="en-US" sz="2000" b="1" baseline="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1329" y="3160059"/>
            <a:ext cx="8440271" cy="12640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注意：在</a:t>
            </a:r>
            <a:r>
              <a:rPr lang="en-US" altLang="zh-CN" sz="2000" b="1" dirty="0" smtClean="0"/>
              <a:t>Python2.x</a:t>
            </a:r>
            <a:r>
              <a:rPr lang="zh-CN" altLang="en-US" sz="2000" b="1" dirty="0"/>
              <a:t>中，使用带</a:t>
            </a:r>
            <a:r>
              <a:rPr lang="zh-CN" altLang="en-US" sz="2000" b="1" dirty="0" smtClean="0"/>
              <a:t>括号的</a:t>
            </a:r>
            <a:r>
              <a:rPr lang="en-US" altLang="zh-CN" sz="2000" b="1" dirty="0" smtClean="0"/>
              <a:t>print</a:t>
            </a:r>
            <a:r>
              <a:rPr lang="zh-CN" altLang="en-US" sz="2000" b="1" dirty="0" smtClean="0"/>
              <a:t>时，如果需要打印输出多个数据，彼此之间用“，”分隔时，将变为带括号、逗号的</a:t>
            </a:r>
            <a:r>
              <a:rPr lang="zh-CN" altLang="en-US" sz="2400" b="1" dirty="0" smtClean="0"/>
              <a:t>元组结构</a:t>
            </a:r>
            <a:endParaRPr lang="zh-CN" altLang="en-US" sz="20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8" y="630382"/>
            <a:ext cx="2163295" cy="155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1503" y="2133600"/>
            <a:ext cx="7076747" cy="1712259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输出的换行问题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带括号和不带括号形式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默认在输出后自动加一个换行符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去掉换行的方法：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不加括号形式，行末加逗号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610" y="3697941"/>
            <a:ext cx="2970959" cy="941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输入输出案例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1503" y="2133600"/>
            <a:ext cx="7076747" cy="121471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1】</a:t>
            </a:r>
            <a:r>
              <a:rPr lang="zh-CN" altLang="en-US" dirty="0" smtClean="0"/>
              <a:t>试用如下形式打印输出变量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的取值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a= **   ,   b=**  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47365" y="3348318"/>
            <a:ext cx="6252882" cy="15696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a=10</a:t>
            </a:r>
            <a:endParaRPr lang="en-US" altLang="zh-CN" sz="2400" dirty="0"/>
          </a:p>
          <a:p>
            <a:r>
              <a:rPr lang="en-US" altLang="zh-CN" sz="2400" dirty="0"/>
              <a:t>b=20</a:t>
            </a:r>
            <a:endParaRPr lang="en-US" altLang="zh-CN" sz="2400" dirty="0"/>
          </a:p>
          <a:p>
            <a:r>
              <a:rPr lang="en-US" altLang="zh-CN" sz="2400" dirty="0"/>
              <a:t>print "</a:t>
            </a:r>
            <a:r>
              <a:rPr lang="en-US" altLang="zh-CN" sz="2400" dirty="0">
                <a:solidFill>
                  <a:schemeClr val="tx1"/>
                </a:solidFill>
              </a:rPr>
              <a:t>a=</a:t>
            </a:r>
            <a:r>
              <a:rPr lang="en-US" altLang="zh-CN" sz="2400" dirty="0"/>
              <a:t>",</a:t>
            </a:r>
            <a:r>
              <a:rPr lang="en-US" altLang="zh-CN" sz="2400" dirty="0" err="1"/>
              <a:t>a</a:t>
            </a:r>
            <a:r>
              <a:rPr lang="en-US" altLang="zh-CN" sz="2400" dirty="0" err="1" smtClean="0"/>
              <a:t>,"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,b</a:t>
            </a:r>
            <a:r>
              <a:rPr lang="en-US" altLang="zh-CN" sz="2400" dirty="0">
                <a:solidFill>
                  <a:schemeClr val="tx1"/>
                </a:solidFill>
              </a:rPr>
              <a:t>=</a:t>
            </a:r>
            <a:r>
              <a:rPr lang="en-US" altLang="zh-CN" sz="2400" dirty="0"/>
              <a:t>",b</a:t>
            </a:r>
            <a:endParaRPr lang="en-US" altLang="zh-CN" sz="2400" dirty="0"/>
          </a:p>
          <a:p>
            <a:r>
              <a:rPr lang="en-US" altLang="zh-CN" sz="2400" dirty="0"/>
              <a:t>print("</a:t>
            </a:r>
            <a:r>
              <a:rPr lang="en-US" altLang="zh-CN" sz="2400" dirty="0">
                <a:solidFill>
                  <a:schemeClr val="tx1"/>
                </a:solidFill>
              </a:rPr>
              <a:t>a=</a:t>
            </a:r>
            <a:r>
              <a:rPr lang="en-US" altLang="zh-CN" sz="2400" dirty="0"/>
              <a:t>"+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(a</a:t>
            </a:r>
            <a:r>
              <a:rPr lang="en-US" altLang="zh-CN" sz="2400" dirty="0" smtClean="0"/>
              <a:t>)+"</a:t>
            </a:r>
            <a:r>
              <a:rPr lang="en-US" altLang="zh-CN" sz="2400" dirty="0" smtClean="0">
                <a:solidFill>
                  <a:schemeClr val="tx1"/>
                </a:solidFill>
              </a:rPr>
              <a:t>,b</a:t>
            </a:r>
            <a:r>
              <a:rPr lang="en-US" altLang="zh-CN" sz="2400" dirty="0">
                <a:solidFill>
                  <a:schemeClr val="tx1"/>
                </a:solidFill>
              </a:rPr>
              <a:t>=</a:t>
            </a:r>
            <a:r>
              <a:rPr lang="en-US" altLang="zh-CN" sz="2400" dirty="0"/>
              <a:t>"+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(b))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857499" y="3415552"/>
            <a:ext cx="443753" cy="363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57498" y="3778622"/>
            <a:ext cx="443753" cy="363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0.11024 -0.08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0.23385 -0.134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4" y="-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输入输出案例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【</a:t>
            </a:r>
            <a:r>
              <a:rPr kumimoji="1" lang="zh-CN" altLang="en-US" dirty="0" smtClean="0"/>
              <a:t>例</a:t>
            </a:r>
            <a:r>
              <a:rPr kumimoji="1" lang="en-US" altLang="zh-CN" dirty="0" smtClean="0"/>
              <a:t>2】</a:t>
            </a:r>
            <a:r>
              <a:rPr kumimoji="1" lang="zh-CN" altLang="en-US" dirty="0" smtClean="0"/>
              <a:t>输入两个数值，计算和输出它们的和差积商。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792" y="3043517"/>
            <a:ext cx="3421996" cy="192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855" y="4165350"/>
            <a:ext cx="5239395" cy="19935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字符串类型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4133" y="2133601"/>
            <a:ext cx="6062133" cy="208877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非数值型的数据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车牌照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身份证号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字符串是一个字符序列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u=3672087734,2943825043&amp;fm=27&amp;gp=0.jpg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49" y="2133601"/>
            <a:ext cx="1828800" cy="1227382"/>
          </a:xfrm>
          <a:prstGeom prst="rect">
            <a:avLst/>
          </a:prstGeom>
        </p:spPr>
      </p:pic>
      <p:pic>
        <p:nvPicPr>
          <p:cNvPr id="8" name="图片 7" descr="u=3159212893,1597595274&amp;fm=27&amp;gp=0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152" y="3689182"/>
            <a:ext cx="2928097" cy="18447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43000" y="4464424"/>
            <a:ext cx="4074459" cy="443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“辽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G S0019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3000" y="5312007"/>
            <a:ext cx="4074459" cy="443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‘11204416541220243X’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字符串索引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字符在字符串中的编号叫做“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字符串索引从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开始，一个长度为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的字符串最后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一个字符的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L-1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0"/>
              </a:spcBef>
            </a:pP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单个索引：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字符串中的特定位置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399181" y="3452645"/>
          <a:ext cx="6096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651873" y="4232438"/>
            <a:ext cx="3492127" cy="2625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允许使用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从字符串右边末尾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边进行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反向索引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最右侧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索引值是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，向左依次减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399181" y="4319716"/>
            <a:ext cx="2798530" cy="2387876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399181" y="3452645"/>
          <a:ext cx="49876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范围索引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：通过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两个索引值确定一个位置范围，返回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子串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字符串名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end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都是整数型数值，这个子序列从索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直到索引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第一部分 </a:t>
            </a:r>
            <a:r>
              <a:rPr lang="en-US" altLang="zh-CN" dirty="0"/>
              <a:t> </a:t>
            </a:r>
            <a:r>
              <a:rPr lang="en-US" altLang="zh-CN" sz="4400" dirty="0"/>
              <a:t>Python</a:t>
            </a:r>
            <a:r>
              <a:rPr lang="zh-CN" altLang="en-US" dirty="0"/>
              <a:t>简介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1503" y="2133600"/>
            <a:ext cx="7076747" cy="47244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Why 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单易学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是一种简单易学易用的语言，专注于解决问题而不是去搞明白语言本身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语言摒弃了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的复杂指针和数据类型，可以直接从源代码运行程序。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开发效率高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是一种胶水语言，可以和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等进行组合，发挥各种工具的优势。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是自由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开放源码软件之一，使用者可以自由地的拷贝、阅读源代码、做改动等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：可以在多种平台下运行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丰富的标准库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你所要写的程序基本上都已经被人写过了，拿来用！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316821" y="2196703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321306" y="3684488"/>
            <a:ext cx="1945896" cy="421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greet[0:3]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679024" y="3702417"/>
            <a:ext cx="1210235" cy="42134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‘Hel’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25789" y="4307533"/>
            <a:ext cx="1842245" cy="421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greet[2:5]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679023" y="4307532"/>
            <a:ext cx="1210235" cy="42134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llo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325789" y="5065050"/>
            <a:ext cx="1842245" cy="421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greet[1:-1]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656610" y="5082979"/>
            <a:ext cx="1936931" cy="42134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ello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Joh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21305" y="5656720"/>
            <a:ext cx="1846729" cy="421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greet[2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4679022" y="5674649"/>
            <a:ext cx="1820390" cy="42134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llo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John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字符串索引案例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【</a:t>
            </a:r>
            <a:r>
              <a:rPr kumimoji="1" lang="zh-CN" altLang="en-US" dirty="0" smtClean="0"/>
              <a:t>例</a:t>
            </a:r>
            <a:r>
              <a:rPr kumimoji="1" lang="en-US" altLang="zh-CN" dirty="0" smtClean="0"/>
              <a:t>3】</a:t>
            </a:r>
            <a:r>
              <a:rPr kumimoji="1" lang="zh-CN" altLang="en-US" dirty="0" smtClean="0"/>
              <a:t>根据给定的身份证号，获取其出生年月。</a:t>
            </a:r>
            <a:endParaRPr kumimoji="1" lang="en-US" altLang="zh-CN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102" y="3748088"/>
            <a:ext cx="5039578" cy="1697971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矩形 5"/>
          <p:cNvSpPr/>
          <p:nvPr/>
        </p:nvSpPr>
        <p:spPr>
          <a:xfrm>
            <a:off x="2173102" y="2837748"/>
            <a:ext cx="4074459" cy="443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‘112044</a:t>
            </a:r>
            <a:r>
              <a:rPr lang="en-US" altLang="zh-CN" sz="2400" b="1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16541220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243X’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75451" y="5701553"/>
            <a:ext cx="2037229" cy="6051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1654-12-20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字符串索引案例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【</a:t>
            </a:r>
            <a:r>
              <a:rPr kumimoji="1" lang="zh-CN" altLang="en-US" dirty="0" smtClean="0"/>
              <a:t>例</a:t>
            </a:r>
            <a:r>
              <a:rPr kumimoji="1" lang="en-US" altLang="zh-CN" dirty="0" smtClean="0"/>
              <a:t>4】</a:t>
            </a:r>
            <a:r>
              <a:rPr kumimoji="1" lang="zh-CN" altLang="en-US" dirty="0" smtClean="0"/>
              <a:t>通过身份证号计算年龄。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字符串转换为整数的方法：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571" y="3428999"/>
            <a:ext cx="4772390" cy="138504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字符串复制连接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字符串复制连接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乘法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(*)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：生成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一个由其本身字符串重复连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成的字符串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297593" y="3506195"/>
            <a:ext cx="3747014" cy="1966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函数：返回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一个字符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串的长度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Python2.x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中，一个中文字符计为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个长度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3428999"/>
            <a:ext cx="2850496" cy="1856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973" y="630382"/>
            <a:ext cx="8574087" cy="96784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字符串分割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通过指定分隔符对字符串进行切片，如果参数</a:t>
            </a:r>
            <a:r>
              <a:rPr lang="en-US" altLang="zh-CN" dirty="0" err="1"/>
              <a:t>num</a:t>
            </a:r>
            <a:r>
              <a:rPr lang="en-US" altLang="zh-CN" dirty="0"/>
              <a:t> </a:t>
            </a:r>
            <a:r>
              <a:rPr lang="zh-CN" altLang="en-US" dirty="0"/>
              <a:t>有指定值，则仅分隔 </a:t>
            </a:r>
            <a:r>
              <a:rPr lang="en-US" altLang="zh-CN" dirty="0" err="1"/>
              <a:t>num</a:t>
            </a:r>
            <a:r>
              <a:rPr lang="en-US" altLang="zh-CN" dirty="0"/>
              <a:t> </a:t>
            </a:r>
            <a:r>
              <a:rPr lang="zh-CN" altLang="en-US" dirty="0"/>
              <a:t>个子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479" y="3357153"/>
            <a:ext cx="6573753" cy="1201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(5)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成员运算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 in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64"/>
          <p:cNvSpPr>
            <a:spLocks noChangeArrowheads="1"/>
          </p:cNvSpPr>
          <p:nvPr/>
        </p:nvSpPr>
        <p:spPr bwMode="auto">
          <a:xfrm>
            <a:off x="2319383" y="2639882"/>
            <a:ext cx="6421205" cy="999180"/>
          </a:xfrm>
          <a:prstGeom prst="roundRect">
            <a:avLst>
              <a:gd name="adj" fmla="val 5120"/>
            </a:avLst>
          </a:prstGeom>
          <a:solidFill>
            <a:srgbClr val="0070C0"/>
          </a:solidFill>
          <a:ln w="9525">
            <a:solidFill>
              <a:schemeClr val="bg1"/>
            </a:solidFill>
            <a:rou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square" anchor="ctr">
            <a:noAutofit/>
          </a:bodyPr>
          <a:lstStyle/>
          <a:p>
            <a:pPr marL="0" lvl="1">
              <a:lnSpc>
                <a:spcPct val="200000"/>
              </a:lnSpc>
            </a:pPr>
            <a:r>
              <a:rPr lang="zh-CN" altLang="en-US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运算规则</a:t>
            </a:r>
            <a:r>
              <a:rPr lang="zh-CN" altLang="en-US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用于判断某个对象在</a:t>
            </a:r>
            <a:r>
              <a:rPr lang="en-US" altLang="zh-CN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不在某个集合（字符串、元组、列表等）中，返回</a:t>
            </a:r>
            <a:r>
              <a:rPr lang="en-US" altLang="zh-CN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True/False</a:t>
            </a:r>
            <a:r>
              <a:rPr lang="zh-CN" altLang="en-US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319383" y="3733800"/>
            <a:ext cx="2679700" cy="3124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99083" y="3742269"/>
            <a:ext cx="3746500" cy="1308100"/>
          </a:xfrm>
          <a:prstGeom prst="rect">
            <a:avLst/>
          </a:prstGeom>
        </p:spPr>
      </p:pic>
      <p:sp>
        <p:nvSpPr>
          <p:cNvPr id="10" name="圆角矩形标注 9"/>
          <p:cNvSpPr/>
          <p:nvPr/>
        </p:nvSpPr>
        <p:spPr bwMode="auto">
          <a:xfrm>
            <a:off x="5300133" y="5770969"/>
            <a:ext cx="3092777" cy="855618"/>
          </a:xfrm>
          <a:prstGeom prst="wedgeRoundRectCallout">
            <a:avLst>
              <a:gd name="adj1" fmla="val 19814"/>
              <a:gd name="adj2" fmla="val -246767"/>
              <a:gd name="adj3" fmla="val 16667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方括号表示的集合称为“列表”</a:t>
            </a:r>
            <a:endParaRPr lang="zh-CN" altLang="en-US" sz="2000" b="1" baseline="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Python 2.x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1503" y="2133601"/>
            <a:ext cx="7076747" cy="1318232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5】</a:t>
            </a:r>
            <a:r>
              <a:rPr lang="zh-CN" altLang="en-US" dirty="0" smtClean="0"/>
              <a:t>输入三角形的三边长，求三角形面积。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991580" y="2780261"/>
                <a:ext cx="1141908" cy="489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altLang="zh-CN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80" y="2780261"/>
                <a:ext cx="1141908" cy="489814"/>
              </a:xfrm>
              <a:prstGeom prst="rect">
                <a:avLst/>
              </a:prstGeom>
              <a:blipFill rotWithShape="1">
                <a:blip r:embed="rId1" cstate="print"/>
                <a:stretch>
                  <a:fillRect l="-4813" b="-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089199" y="2761426"/>
                <a:ext cx="3236271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area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  <m:r>
                          <a:rPr lang="en-US" altLang="zh-CN" i="1">
                            <a:latin typeface="Cambria Math"/>
                          </a:rPr>
                          <m:t>)(</m:t>
                        </m:r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ra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199" y="2761426"/>
                <a:ext cx="3236271" cy="427746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695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973495" y="2780261"/>
            <a:ext cx="1497340" cy="4898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输入</a:t>
            </a:r>
            <a:r>
              <a:rPr lang="en-US" altLang="zh-CN" b="1" dirty="0" err="1" smtClean="0">
                <a:solidFill>
                  <a:schemeClr val="bg1"/>
                </a:solidFill>
              </a:rPr>
              <a:t>a,b,c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9" name="直接箭头连接符 8"/>
          <p:cNvCxnSpPr>
            <a:endCxn id="7" idx="0"/>
          </p:cNvCxnSpPr>
          <p:nvPr/>
        </p:nvCxnSpPr>
        <p:spPr>
          <a:xfrm flipH="1">
            <a:off x="1722165" y="2321169"/>
            <a:ext cx="2544" cy="459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46883" y="3835833"/>
            <a:ext cx="1755652" cy="5392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151211" y="3885238"/>
                <a:ext cx="1141908" cy="495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bg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11" y="3885238"/>
                <a:ext cx="1141908" cy="49532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4813"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155007" y="4913597"/>
            <a:ext cx="3347848" cy="5392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163367" y="4969333"/>
                <a:ext cx="3279872" cy="427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bg1"/>
                    </a:solidFill>
                  </a:rPr>
                  <a:t>area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1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𝒔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𝒔</m:t>
                            </m:r>
                            <m: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)(</m:t>
                        </m:r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e>
                    </m:rad>
                  </m:oMath>
                </a14:m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67" y="4969333"/>
                <a:ext cx="3279872" cy="427746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1673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976039" y="5891260"/>
            <a:ext cx="1497340" cy="4898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输出</a:t>
            </a:r>
            <a:r>
              <a:rPr lang="en-US" altLang="zh-CN" b="1" dirty="0" smtClean="0">
                <a:solidFill>
                  <a:schemeClr val="bg1"/>
                </a:solidFill>
              </a:rPr>
              <a:t>area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697576" y="3189172"/>
            <a:ext cx="0" cy="646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676534" y="4380566"/>
            <a:ext cx="0" cy="521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662466" y="5452816"/>
            <a:ext cx="0" cy="438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Python 2.x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1503" y="2133601"/>
            <a:ext cx="7076747" cy="1318232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5】</a:t>
            </a:r>
            <a:r>
              <a:rPr lang="zh-CN" altLang="en-US" dirty="0" smtClean="0"/>
              <a:t>输入三角形的三边长，求三角形面积。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991580" y="2780261"/>
                <a:ext cx="1141908" cy="489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altLang="zh-CN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80" y="2780261"/>
                <a:ext cx="1141908" cy="489814"/>
              </a:xfrm>
              <a:prstGeom prst="rect">
                <a:avLst/>
              </a:prstGeom>
              <a:blipFill rotWithShape="1">
                <a:blip r:embed="rId1" cstate="print"/>
                <a:stretch>
                  <a:fillRect l="-4813" b="-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089199" y="2761426"/>
                <a:ext cx="3236271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area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  <m:r>
                          <a:rPr lang="en-US" altLang="zh-CN" i="1">
                            <a:latin typeface="Cambria Math"/>
                          </a:rPr>
                          <m:t>)(</m:t>
                        </m:r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ra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199" y="2761426"/>
                <a:ext cx="3236271" cy="427746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695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973495" y="2780261"/>
            <a:ext cx="1497340" cy="4898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输入</a:t>
            </a:r>
            <a:r>
              <a:rPr lang="en-US" altLang="zh-CN" b="1" dirty="0" err="1" smtClean="0">
                <a:solidFill>
                  <a:schemeClr val="bg1"/>
                </a:solidFill>
              </a:rPr>
              <a:t>a,b,c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9" name="直接箭头连接符 8"/>
          <p:cNvCxnSpPr>
            <a:endCxn id="7" idx="0"/>
          </p:cNvCxnSpPr>
          <p:nvPr/>
        </p:nvCxnSpPr>
        <p:spPr>
          <a:xfrm flipH="1">
            <a:off x="1722165" y="2321169"/>
            <a:ext cx="2544" cy="459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46883" y="3835833"/>
            <a:ext cx="1755652" cy="5392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151211" y="3885238"/>
                <a:ext cx="1141908" cy="495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bg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11" y="3885238"/>
                <a:ext cx="1141908" cy="49532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4813"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155007" y="4846362"/>
            <a:ext cx="3347848" cy="5392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163367" y="4902098"/>
                <a:ext cx="3279872" cy="427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bg1"/>
                    </a:solidFill>
                  </a:rPr>
                  <a:t>area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1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𝒔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𝒔</m:t>
                            </m:r>
                            <m: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)(</m:t>
                        </m:r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e>
                    </m:rad>
                  </m:oMath>
                </a14:m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67" y="4902098"/>
                <a:ext cx="3279872" cy="427746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1673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976039" y="5824025"/>
            <a:ext cx="1497340" cy="4898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输出</a:t>
            </a:r>
            <a:r>
              <a:rPr lang="en-US" altLang="zh-CN" b="1" dirty="0" smtClean="0">
                <a:solidFill>
                  <a:schemeClr val="bg1"/>
                </a:solidFill>
              </a:rPr>
              <a:t>area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697576" y="3189172"/>
            <a:ext cx="0" cy="646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676534" y="4255437"/>
            <a:ext cx="0" cy="646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662466" y="5385581"/>
            <a:ext cx="0" cy="438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133488" y="3270075"/>
            <a:ext cx="4572000" cy="286232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import </a:t>
            </a:r>
            <a:r>
              <a:rPr lang="en-US" altLang="zh-CN" dirty="0">
                <a:solidFill>
                  <a:schemeClr val="tx1"/>
                </a:solidFill>
              </a:rPr>
              <a:t>math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a=input("</a:t>
            </a:r>
            <a:r>
              <a:rPr lang="en-US" altLang="zh-CN" dirty="0" smtClean="0">
                <a:solidFill>
                  <a:schemeClr val="tx1"/>
                </a:solidFill>
              </a:rPr>
              <a:t>input a</a:t>
            </a:r>
            <a:r>
              <a:rPr lang="en-US" altLang="zh-CN" dirty="0">
                <a:solidFill>
                  <a:schemeClr val="tx1"/>
                </a:solidFill>
              </a:rPr>
              <a:t>:")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b=input("</a:t>
            </a:r>
            <a:r>
              <a:rPr lang="en-US" altLang="zh-CN" dirty="0" smtClean="0">
                <a:solidFill>
                  <a:schemeClr val="tx1"/>
                </a:solidFill>
              </a:rPr>
              <a:t>input b</a:t>
            </a:r>
            <a:r>
              <a:rPr lang="en-US" altLang="zh-CN" dirty="0">
                <a:solidFill>
                  <a:schemeClr val="tx1"/>
                </a:solidFill>
              </a:rPr>
              <a:t>:")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c=input("input 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:")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s=(</a:t>
            </a:r>
            <a:r>
              <a:rPr lang="en-US" altLang="zh-CN" dirty="0" err="1">
                <a:solidFill>
                  <a:schemeClr val="tx1"/>
                </a:solidFill>
              </a:rPr>
              <a:t>a+b+c</a:t>
            </a:r>
            <a:r>
              <a:rPr lang="en-US" altLang="zh-CN" dirty="0">
                <a:solidFill>
                  <a:schemeClr val="tx1"/>
                </a:solidFill>
              </a:rPr>
              <a:t>)/</a:t>
            </a:r>
            <a:r>
              <a:rPr lang="en-US" altLang="zh-CN" b="1" dirty="0">
                <a:solidFill>
                  <a:srgbClr val="FF0000"/>
                </a:solidFill>
              </a:rPr>
              <a:t>2.0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area=</a:t>
            </a:r>
            <a:r>
              <a:rPr lang="en-US" altLang="zh-CN" dirty="0" err="1">
                <a:solidFill>
                  <a:schemeClr val="tx1"/>
                </a:solidFill>
              </a:rPr>
              <a:t>math.sqrt</a:t>
            </a:r>
            <a:r>
              <a:rPr lang="en-US" altLang="zh-CN" dirty="0">
                <a:solidFill>
                  <a:schemeClr val="tx1"/>
                </a:solidFill>
              </a:rPr>
              <a:t>(s*(s-a)*(s-b)*(s-c))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print "area</a:t>
            </a:r>
            <a:r>
              <a:rPr lang="en-US" altLang="zh-CN" dirty="0">
                <a:solidFill>
                  <a:schemeClr val="tx1"/>
                </a:solidFill>
              </a:rPr>
              <a:t>=",</a:t>
            </a:r>
            <a:r>
              <a:rPr lang="en-US" altLang="zh-CN" dirty="0" smtClean="0">
                <a:solidFill>
                  <a:schemeClr val="tx1"/>
                </a:solidFill>
              </a:rPr>
              <a:t>area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8 Python</a:t>
            </a:r>
            <a:r>
              <a:rPr lang="zh-CN" altLang="en-US" dirty="0"/>
              <a:t>库函数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892064" y="2133600"/>
            <a:ext cx="7598793" cy="1944216"/>
          </a:xfrm>
          <a:prstGeom prst="flowChartAlternateProcess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algn="just">
              <a:lnSpc>
                <a:spcPct val="150000"/>
              </a:lnSpc>
              <a:buClr>
                <a:srgbClr val="FF0000"/>
              </a:buClr>
            </a:pPr>
            <a:r>
              <a:rPr lang="zh-CN" altLang="en-US" sz="2400" b="1" i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含义：</a:t>
            </a:r>
            <a:r>
              <a:rPr lang="zh-CN" altLang="en-US" sz="24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标准库函数是指由</a:t>
            </a:r>
            <a:r>
              <a:rPr lang="en-US" altLang="zh-CN" sz="24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自身提供的函数，用户在使用时需先声明、再引用。</a:t>
            </a:r>
            <a:endParaRPr lang="en-US" altLang="zh-CN" sz="2400" b="1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endParaRPr lang="en-US" altLang="zh-CN" sz="24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036"/>
          <p:cNvSpPr>
            <a:spLocks noChangeArrowheads="1"/>
          </p:cNvSpPr>
          <p:nvPr/>
        </p:nvSpPr>
        <p:spPr bwMode="auto">
          <a:xfrm>
            <a:off x="915701" y="4221832"/>
            <a:ext cx="7578072" cy="1944216"/>
          </a:xfrm>
          <a:prstGeom prst="wedgeRoundRectCallout">
            <a:avLst>
              <a:gd name="adj1" fmla="val -49140"/>
              <a:gd name="adj2" fmla="val 20316"/>
              <a:gd name="adj3" fmla="val 16667"/>
            </a:avLst>
          </a:prstGeom>
          <a:solidFill>
            <a:srgbClr val="0070C0"/>
          </a:solidFill>
          <a:ln w="127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tIns="0" anchor="ctr"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i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24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提供了非常丰富的库函数，使用时要注意函数名的引用与函数的参数。</a:t>
            </a:r>
            <a:endParaRPr lang="en-US" altLang="zh-CN" sz="2400" b="1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ath.sqrt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(4.3)</a:t>
            </a:r>
            <a:endParaRPr lang="zh-CN" altLang="en-US" sz="24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第一部分 </a:t>
            </a:r>
            <a:r>
              <a:rPr lang="en-US" altLang="zh-CN" dirty="0"/>
              <a:t> </a:t>
            </a:r>
            <a:r>
              <a:rPr lang="en-US" altLang="zh-CN" sz="4400" dirty="0"/>
              <a:t>Python</a:t>
            </a:r>
            <a:r>
              <a:rPr lang="zh-CN" altLang="en-US" dirty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1503" y="2133600"/>
            <a:ext cx="7076747" cy="448154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2800" dirty="0" smtClean="0"/>
              <a:t>Python</a:t>
            </a:r>
            <a:r>
              <a:rPr kumimoji="1" lang="zh-CN" altLang="en-US" sz="2800" dirty="0" smtClean="0"/>
              <a:t> 可以用来做什么</a:t>
            </a:r>
            <a:r>
              <a:rPr kumimoji="1" lang="en-US" altLang="zh-CN" sz="2800" dirty="0" smtClean="0"/>
              <a:t>?</a:t>
            </a:r>
            <a:endParaRPr kumimoji="1" lang="en-US" altLang="zh-CN" sz="2800" dirty="0" smtClean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你可以在任何场合应用</a:t>
            </a:r>
            <a:r>
              <a:rPr lang="en-US" altLang="zh-CN" dirty="0">
                <a:solidFill>
                  <a:srgbClr val="0000FF"/>
                </a:solidFill>
              </a:rPr>
              <a:t>Python, </a:t>
            </a:r>
            <a:r>
              <a:rPr lang="zh-CN" altLang="en-US" dirty="0">
                <a:solidFill>
                  <a:srgbClr val="0000FF"/>
                </a:solidFill>
              </a:rPr>
              <a:t>从网站和游戏开发到机器人和航天飞机控制</a:t>
            </a:r>
            <a:endParaRPr lang="zh-CN" altLang="en-US" dirty="0">
              <a:solidFill>
                <a:srgbClr val="0000FF"/>
              </a:solidFill>
            </a:endParaRPr>
          </a:p>
          <a:p>
            <a:pPr lvl="2"/>
            <a:r>
              <a:rPr kumimoji="1" lang="zh-CN" altLang="en-US" dirty="0" smtClean="0"/>
              <a:t>系统维护工具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用户图形接口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开发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数据开发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系统集成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数值计算和科学计算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人工智能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Youtube</a:t>
            </a:r>
            <a:r>
              <a:rPr kumimoji="1" lang="zh-CN" altLang="en-US" dirty="0" smtClean="0"/>
              <a:t>，豆瓣，</a:t>
            </a:r>
            <a:r>
              <a:rPr kumimoji="1" lang="en-US" altLang="zh-CN" dirty="0" err="1" smtClean="0"/>
              <a:t>dropbox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BT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NASA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Pythons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https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www.python.org</a:t>
            </a:r>
            <a:r>
              <a:rPr kumimoji="1" lang="en-US" altLang="zh-CN" dirty="0"/>
              <a:t>/about/success/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8 Python</a:t>
            </a:r>
            <a:r>
              <a:rPr lang="zh-CN" altLang="en-US" dirty="0"/>
              <a:t>库函数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数学库  </a:t>
            </a:r>
            <a:r>
              <a:rPr lang="en-US" altLang="zh-C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math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63636" y="6094932"/>
          <a:ext cx="276980" cy="262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公式" r:id="rId1" imgW="5791200" imgH="5486400" progId="Equation.3">
                  <p:embed/>
                </p:oleObj>
              </mc:Choice>
              <mc:Fallback>
                <p:oleObj name="公式" r:id="rId1" imgW="5791200" imgH="5486400" progId="Equation.3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3636" y="6094932"/>
                        <a:ext cx="276980" cy="2625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84551" y="2799795"/>
          <a:ext cx="7323810" cy="3686112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964924"/>
                <a:gridCol w="1726752"/>
                <a:gridCol w="3632134"/>
              </a:tblGrid>
              <a:tr h="4095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 数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数学表示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 义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568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π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π </a:t>
                      </a:r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的近似值，</a:t>
                      </a:r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</a:t>
                      </a:r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位小数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568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 </a:t>
                      </a:r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的近似值，</a:t>
                      </a:r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</a:t>
                      </a:r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位小数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568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ceil(x)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⌈</a:t>
                      </a:r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⌉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向上取整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568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floor(x)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⌊</a:t>
                      </a:r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⌋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向下取整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568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pow(x, y)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2000" b="0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2000" b="0" baseline="30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指数运算，</a:t>
                      </a:r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 </a:t>
                      </a:r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 </a:t>
                      </a:r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次方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568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log(x)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lg</a:t>
                      </a:r>
                      <a:r>
                        <a:rPr lang="zh-CN" altLang="en-US" sz="2000" b="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000" b="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en-US" altLang="zh-CN" sz="20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对数，以 </a:t>
                      </a:r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 </a:t>
                      </a:r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为基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568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log10(x)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</a:t>
                      </a:r>
                      <a:r>
                        <a:rPr lang="en-US" altLang="zh-CN" sz="2000" b="0" baseline="-25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对数，以 </a:t>
                      </a:r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为基</a:t>
                      </a:r>
                      <a:endParaRPr lang="zh-CN" altLang="en-US" sz="20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568">
                <a:tc>
                  <a:txBody>
                    <a:bodyPr/>
                    <a:lstStyle/>
                    <a:p>
                      <a:r>
                        <a:rPr lang="en-US" altLang="zh-CN" sz="20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sqrt</a:t>
                      </a:r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平方根</a:t>
                      </a:r>
                      <a:endParaRPr lang="en-US" altLang="zh-CN" sz="20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8 Python</a:t>
            </a:r>
            <a:r>
              <a:rPr lang="zh-CN" altLang="en-US" dirty="0"/>
              <a:t>库函数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数学库  </a:t>
            </a:r>
            <a:r>
              <a:rPr lang="en-US" altLang="zh-C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math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内容占位符 3"/>
          <p:cNvGraphicFramePr/>
          <p:nvPr/>
        </p:nvGraphicFramePr>
        <p:xfrm>
          <a:off x="1645461" y="2795137"/>
          <a:ext cx="7254993" cy="3390536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934665"/>
                <a:gridCol w="1692832"/>
                <a:gridCol w="3627496"/>
              </a:tblGrid>
              <a:tr h="4238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 数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数学表示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 义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817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exp(x)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en-US" altLang="zh-CN" sz="2000" b="0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2000" b="0" baseline="30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次幂，以 </a:t>
                      </a:r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 </a:t>
                      </a:r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为基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817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degrees(x)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弧度转换成角度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817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radians(x)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角度转换成弧度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817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sin(x)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sin x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正弦函数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817">
                <a:tc>
                  <a:txBody>
                    <a:bodyPr/>
                    <a:lstStyle/>
                    <a:p>
                      <a:r>
                        <a:rPr lang="en-US" altLang="zh-CN" sz="20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cos</a:t>
                      </a:r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cos</a:t>
                      </a:r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x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余弦函数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817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tan(x)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tan x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正切函数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817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…………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8 Python</a:t>
            </a:r>
            <a:r>
              <a:rPr lang="zh-CN" altLang="en-US" dirty="0"/>
              <a:t>库函数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64"/>
          <p:cNvSpPr>
            <a:spLocks noChangeArrowheads="1"/>
          </p:cNvSpPr>
          <p:nvPr/>
        </p:nvSpPr>
        <p:spPr bwMode="auto">
          <a:xfrm>
            <a:off x="935381" y="2044549"/>
            <a:ext cx="3505990" cy="1439416"/>
          </a:xfrm>
          <a:prstGeom prst="roundRect">
            <a:avLst>
              <a:gd name="adj" fmla="val 5120"/>
            </a:avLst>
          </a:prstGeom>
          <a:solidFill>
            <a:srgbClr val="0070C0"/>
          </a:solidFill>
          <a:ln w="9525">
            <a:solidFill>
              <a:schemeClr val="bg1"/>
            </a:solidFill>
            <a:rou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200000"/>
              </a:lnSpc>
            </a:pPr>
            <a:r>
              <a:rPr lang="zh-CN" altLang="en-US" sz="2000" b="1" i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</a:t>
            </a:r>
            <a:r>
              <a:rPr lang="en-US" altLang="zh-CN" sz="20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&lt;</a:t>
            </a:r>
            <a:r>
              <a:rPr lang="zh-CN" altLang="en-US" sz="20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库名</a:t>
            </a:r>
            <a:r>
              <a:rPr lang="en-US" altLang="zh-CN" sz="20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000" b="1" i="1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引用：</a:t>
            </a:r>
            <a:r>
              <a:rPr lang="en-US" altLang="zh-CN" sz="20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库名</a:t>
            </a:r>
            <a:r>
              <a:rPr lang="en-US" altLang="zh-CN" sz="20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&gt;.&lt;</a:t>
            </a:r>
            <a:r>
              <a:rPr lang="zh-CN" altLang="en-US" sz="20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4977458" y="2145563"/>
            <a:ext cx="3077330" cy="1054837"/>
          </a:xfrm>
          <a:prstGeom prst="wedgeRoundRectCallout">
            <a:avLst>
              <a:gd name="adj1" fmla="val -66802"/>
              <a:gd name="adj2" fmla="val 21125"/>
              <a:gd name="adj3" fmla="val 16667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2000" b="1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endParaRPr lang="en-US" altLang="zh-CN" sz="2000" b="1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baseline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en-US" altLang="zh-CN" sz="2000" b="1" baseline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.ceil</a:t>
            </a:r>
            <a:r>
              <a:rPr lang="en-US" altLang="zh-CN" sz="2000" b="1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(1.2)  </a:t>
            </a:r>
            <a:r>
              <a:rPr lang="en-US" altLang="zh-CN" sz="2000" b="1" baseline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#2.0</a:t>
            </a:r>
            <a:endParaRPr lang="en-US" altLang="zh-CN" sz="2000" b="1" baseline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64"/>
          <p:cNvSpPr>
            <a:spLocks noChangeArrowheads="1"/>
          </p:cNvSpPr>
          <p:nvPr/>
        </p:nvSpPr>
        <p:spPr bwMode="auto">
          <a:xfrm>
            <a:off x="935381" y="3779613"/>
            <a:ext cx="5233190" cy="1439416"/>
          </a:xfrm>
          <a:prstGeom prst="roundRect">
            <a:avLst>
              <a:gd name="adj" fmla="val 5120"/>
            </a:avLst>
          </a:prstGeom>
          <a:solidFill>
            <a:srgbClr val="0070C0"/>
          </a:solidFill>
          <a:ln w="9525">
            <a:solidFill>
              <a:schemeClr val="bg1"/>
            </a:solidFill>
            <a:rou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marL="0" lvl="1">
              <a:lnSpc>
                <a:spcPct val="200000"/>
              </a:lnSpc>
            </a:pPr>
            <a:r>
              <a:rPr lang="zh-CN" altLang="en-US" sz="2000" b="1" i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</a:t>
            </a:r>
            <a:r>
              <a:rPr lang="en-US" altLang="zh-CN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20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库名</a:t>
            </a:r>
            <a:r>
              <a:rPr lang="en-US" altLang="zh-CN" sz="20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import &lt;</a:t>
            </a:r>
            <a:r>
              <a:rPr lang="zh-CN" altLang="en-US" sz="20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sz="20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000" b="1" i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引用：</a:t>
            </a:r>
            <a:r>
              <a:rPr lang="en-US" altLang="zh-CN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4581494" y="5056094"/>
            <a:ext cx="3930494" cy="1066366"/>
          </a:xfrm>
          <a:prstGeom prst="wedgeRoundRectCallout">
            <a:avLst>
              <a:gd name="adj1" fmla="val -47504"/>
              <a:gd name="adj2" fmla="val -87167"/>
              <a:gd name="adj3" fmla="val 16667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2000" b="1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 import </a:t>
            </a:r>
            <a:r>
              <a:rPr lang="en-US" altLang="zh-CN" sz="2000" b="1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baseline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ceil,floor</a:t>
            </a:r>
            <a:r>
              <a:rPr lang="en-US" altLang="zh-CN" sz="2000" b="1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ceil(1.2)   </a:t>
            </a:r>
            <a:endParaRPr lang="en-US" altLang="zh-CN" sz="2000" b="1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638712" y="5318081"/>
            <a:ext cx="3583664" cy="1257531"/>
          </a:xfrm>
          <a:prstGeom prst="wedgeRoundRectCallout">
            <a:avLst>
              <a:gd name="adj1" fmla="val -14494"/>
              <a:gd name="adj2" fmla="val -70322"/>
              <a:gd name="adj3" fmla="val 16667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000" b="1" baseline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000" b="1" baseline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导入库中的所有函数</a:t>
            </a:r>
            <a:endParaRPr lang="en-US" altLang="zh-CN" sz="2000" b="1" baseline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b="1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2000" b="1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 import </a:t>
            </a:r>
            <a:r>
              <a:rPr lang="en-US" altLang="zh-CN" sz="2000" b="1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baseline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en-US" altLang="zh-CN" sz="2000" b="1" baseline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b="1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ceil(1.2)   </a:t>
            </a:r>
            <a:endParaRPr lang="en-US" altLang="zh-CN" sz="2000" b="1" baseline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8 Python</a:t>
            </a:r>
            <a:r>
              <a:rPr lang="zh-CN" altLang="en-US" dirty="0"/>
              <a:t>库函数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机数库  </a:t>
            </a:r>
            <a:r>
              <a:rPr lang="en-US" altLang="zh-C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random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67761" y="2685661"/>
          <a:ext cx="7290489" cy="309114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476036"/>
                <a:gridCol w="4814453"/>
              </a:tblGrid>
              <a:tr h="4223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 数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 义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905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seed(x)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给随机数一个种子值，默认为系统时钟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478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random()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生成一个</a:t>
                      </a:r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[0, 1.0)</a:t>
                      </a:r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之间的随机小数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866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uniform(</a:t>
                      </a:r>
                      <a:r>
                        <a:rPr lang="en-US" altLang="zh-CN" sz="20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a,b</a:t>
                      </a:r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生成一个</a:t>
                      </a:r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之间的随机小数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253">
                <a:tc>
                  <a:txBody>
                    <a:bodyPr/>
                    <a:lstStyle/>
                    <a:p>
                      <a:r>
                        <a:rPr lang="en-US" altLang="zh-CN" sz="20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randint</a:t>
                      </a:r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0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a,b</a:t>
                      </a:r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生成一个</a:t>
                      </a:r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之间的随机整数</a:t>
                      </a:r>
                      <a:endParaRPr lang="zh-CN" altLang="en-US" sz="20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331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流程控制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endParaRPr kumimoji="1"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kumimoji="1"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kumimoji="1"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分支控制</a:t>
            </a:r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73" y="1999128"/>
            <a:ext cx="6797577" cy="276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爆炸形 2 4"/>
          <p:cNvSpPr/>
          <p:nvPr/>
        </p:nvSpPr>
        <p:spPr>
          <a:xfrm>
            <a:off x="0" y="1801905"/>
            <a:ext cx="1990164" cy="1331259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分支</a:t>
            </a:r>
            <a:endParaRPr lang="zh-CN" altLang="en-US" b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187" y="4760257"/>
            <a:ext cx="3653860" cy="18269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分支控制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614" y="2106330"/>
            <a:ext cx="7076747" cy="3992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支语句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/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决策 3"/>
          <p:cNvSpPr/>
          <p:nvPr/>
        </p:nvSpPr>
        <p:spPr>
          <a:xfrm>
            <a:off x="696474" y="3161217"/>
            <a:ext cx="1984907" cy="95855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条件</a:t>
            </a:r>
            <a:endParaRPr lang="zh-CN" altLang="en-US" sz="2400" b="1" dirty="0"/>
          </a:p>
        </p:txBody>
      </p:sp>
      <p:sp>
        <p:nvSpPr>
          <p:cNvPr id="5" name="流程图: 过程 4"/>
          <p:cNvSpPr/>
          <p:nvPr/>
        </p:nvSpPr>
        <p:spPr>
          <a:xfrm>
            <a:off x="750262" y="4832290"/>
            <a:ext cx="1844066" cy="4953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语句块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667309" y="428727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真</a:t>
            </a:r>
            <a:endParaRPr lang="zh-CN" altLang="en-US" sz="2000" b="1" dirty="0"/>
          </a:p>
        </p:txBody>
      </p:sp>
      <p:cxnSp>
        <p:nvCxnSpPr>
          <p:cNvPr id="41" name="直接箭头连接符 40"/>
          <p:cNvCxnSpPr>
            <a:endCxn id="4" idx="0"/>
          </p:cNvCxnSpPr>
          <p:nvPr/>
        </p:nvCxnSpPr>
        <p:spPr>
          <a:xfrm>
            <a:off x="1688928" y="2597281"/>
            <a:ext cx="0" cy="563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2"/>
          </p:cNvCxnSpPr>
          <p:nvPr/>
        </p:nvCxnSpPr>
        <p:spPr>
          <a:xfrm flipH="1">
            <a:off x="1688927" y="4119773"/>
            <a:ext cx="1" cy="7125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667309" y="5327590"/>
            <a:ext cx="0" cy="798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127690" y="4102612"/>
            <a:ext cx="3711663" cy="2308324"/>
          </a:xfrm>
          <a:prstGeom prst="rect">
            <a:avLst/>
          </a:prstGeom>
          <a:solidFill>
            <a:srgbClr val="1564A9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(a&lt;b):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c=a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a=b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b=c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64"/>
          <p:cNvSpPr>
            <a:spLocks noChangeArrowheads="1"/>
          </p:cNvSpPr>
          <p:nvPr/>
        </p:nvSpPr>
        <p:spPr bwMode="auto">
          <a:xfrm>
            <a:off x="4127690" y="1929778"/>
            <a:ext cx="3711663" cy="1854431"/>
          </a:xfrm>
          <a:prstGeom prst="roundRect">
            <a:avLst>
              <a:gd name="adj" fmla="val 5120"/>
            </a:avLst>
          </a:prstGeom>
          <a:solidFill>
            <a:srgbClr val="0070C0"/>
          </a:solidFill>
          <a:ln w="9525">
            <a:solidFill>
              <a:schemeClr val="bg1"/>
            </a:solidFill>
            <a:rou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en-US" altLang="zh-CN" sz="28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8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8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&gt;:</a:t>
            </a:r>
            <a:endParaRPr lang="en-US" altLang="zh-CN" sz="28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8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8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z="28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8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>
            <a:stCxn id="4" idx="3"/>
          </p:cNvCxnSpPr>
          <p:nvPr/>
        </p:nvCxnSpPr>
        <p:spPr>
          <a:xfrm>
            <a:off x="2681381" y="3640495"/>
            <a:ext cx="6938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375212" y="3640495"/>
            <a:ext cx="0" cy="20863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1688927" y="5726876"/>
            <a:ext cx="1686285" cy="0"/>
          </a:xfrm>
          <a:prstGeom prst="straightConnector1">
            <a:avLst/>
          </a:pr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文本框 22"/>
          <p:cNvSpPr txBox="1"/>
          <p:nvPr/>
        </p:nvSpPr>
        <p:spPr>
          <a:xfrm>
            <a:off x="2681381" y="3257495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假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4638" y="4033934"/>
            <a:ext cx="2002516" cy="1938992"/>
          </a:xfrm>
          <a:prstGeom prst="rect">
            <a:avLst/>
          </a:prstGeom>
          <a:solidFill>
            <a:srgbClr val="1564A9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(a&lt;b):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c=a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a=b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b=c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46"/>
          <p:cNvSpPr>
            <a:spLocks noChangeArrowheads="1"/>
          </p:cNvSpPr>
          <p:nvPr/>
        </p:nvSpPr>
        <p:spPr bwMode="auto">
          <a:xfrm>
            <a:off x="424840" y="4635144"/>
            <a:ext cx="1781503" cy="1914129"/>
          </a:xfrm>
          <a:prstGeom prst="wedgeRoundRectCallout">
            <a:avLst>
              <a:gd name="adj1" fmla="val 95615"/>
              <a:gd name="adj2" fmla="val -52400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 anchorCtr="0"/>
          <a:lstStyle/>
          <a:p>
            <a:pPr algn="ctr" eaLnBrk="0" hangingPunct="0">
              <a:lnSpc>
                <a:spcPts val="4400"/>
              </a:lnSpc>
              <a:spcBef>
                <a:spcPts val="0"/>
              </a:spcBef>
              <a:buClr>
                <a:srgbClr val="FF0000"/>
              </a:buClr>
            </a:pPr>
            <a:r>
              <a:rPr kumimoji="1" lang="en-US" altLang="zh-CN" b="1" baseline="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b="1" baseline="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个缩进，如果没有程序会报错</a:t>
            </a:r>
            <a:endParaRPr kumimoji="1" lang="zh-CN" altLang="en-US" b="1" baseline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缩进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用于体现程序代码的层次框架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约定：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个缩进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 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个空格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缩进是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语言中表明程序框架的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唯一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手段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kumimoji="1" lang="zh-CN" altLang="en-US" dirty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45768" y="4033934"/>
            <a:ext cx="2002516" cy="1015663"/>
          </a:xfrm>
          <a:prstGeom prst="rect">
            <a:avLst/>
          </a:prstGeom>
          <a:solidFill>
            <a:srgbClr val="1564A9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(a&lt;b):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b,a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分支控制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支语句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流程图: 决策 24"/>
          <p:cNvSpPr/>
          <p:nvPr/>
        </p:nvSpPr>
        <p:spPr>
          <a:xfrm>
            <a:off x="1007562" y="3207561"/>
            <a:ext cx="1314450" cy="752475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条件</a:t>
            </a:r>
            <a:endParaRPr lang="zh-CN" altLang="en-US" dirty="0"/>
          </a:p>
        </p:txBody>
      </p:sp>
      <p:sp>
        <p:nvSpPr>
          <p:cNvPr id="26" name="流程图: 过程 25"/>
          <p:cNvSpPr/>
          <p:nvPr/>
        </p:nvSpPr>
        <p:spPr>
          <a:xfrm>
            <a:off x="2179137" y="4495415"/>
            <a:ext cx="1038225" cy="4953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语句块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7" name="流程图: 过程 26"/>
          <p:cNvSpPr/>
          <p:nvPr/>
        </p:nvSpPr>
        <p:spPr>
          <a:xfrm>
            <a:off x="114000" y="4494230"/>
            <a:ext cx="1090613" cy="4953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语句</a:t>
            </a:r>
            <a:r>
              <a:rPr lang="zh-CN" altLang="en-US" dirty="0" smtClean="0"/>
              <a:t>块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28" name="肘形连接符 27"/>
          <p:cNvCxnSpPr>
            <a:stCxn id="25" idx="3"/>
            <a:endCxn id="26" idx="0"/>
          </p:cNvCxnSpPr>
          <p:nvPr/>
        </p:nvCxnSpPr>
        <p:spPr>
          <a:xfrm>
            <a:off x="2322012" y="3583799"/>
            <a:ext cx="376238" cy="9116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5" idx="1"/>
          </p:cNvCxnSpPr>
          <p:nvPr/>
        </p:nvCxnSpPr>
        <p:spPr>
          <a:xfrm rot="10800000" flipV="1">
            <a:off x="655350" y="3583799"/>
            <a:ext cx="352212" cy="9116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26" idx="2"/>
          </p:cNvCxnSpPr>
          <p:nvPr/>
        </p:nvCxnSpPr>
        <p:spPr>
          <a:xfrm rot="5400000">
            <a:off x="1826517" y="4940904"/>
            <a:ext cx="821922" cy="9215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302382" y="32144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假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23706" y="32075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真</a:t>
            </a:r>
            <a:endParaRPr lang="zh-CN" altLang="en-US" dirty="0"/>
          </a:p>
        </p:txBody>
      </p:sp>
      <p:cxnSp>
        <p:nvCxnSpPr>
          <p:cNvPr id="37" name="肘形连接符 36"/>
          <p:cNvCxnSpPr/>
          <p:nvPr/>
        </p:nvCxnSpPr>
        <p:spPr>
          <a:xfrm rot="16200000" flipH="1">
            <a:off x="806453" y="4842383"/>
            <a:ext cx="823107" cy="11173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655262" y="2643625"/>
            <a:ext cx="0" cy="563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54568" y="4499269"/>
            <a:ext cx="4660965" cy="1938992"/>
          </a:xfrm>
          <a:prstGeom prst="rect">
            <a:avLst/>
          </a:prstGeom>
          <a:solidFill>
            <a:srgbClr val="1564A9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(a&lt;b):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smaller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b")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bigger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b")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AutoShape 64"/>
          <p:cNvSpPr>
            <a:spLocks noChangeArrowheads="1"/>
          </p:cNvSpPr>
          <p:nvPr/>
        </p:nvSpPr>
        <p:spPr bwMode="auto">
          <a:xfrm>
            <a:off x="3512364" y="2504049"/>
            <a:ext cx="4660965" cy="1885071"/>
          </a:xfrm>
          <a:prstGeom prst="roundRect">
            <a:avLst>
              <a:gd name="adj" fmla="val 5120"/>
            </a:avLst>
          </a:prstGeom>
          <a:solidFill>
            <a:srgbClr val="0070C0"/>
          </a:solidFill>
          <a:ln w="9525">
            <a:solidFill>
              <a:schemeClr val="bg1"/>
            </a:solidFill>
            <a:rou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marL="0"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en-US" altLang="zh-CN" sz="20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&gt;:</a:t>
            </a:r>
            <a:endParaRPr lang="en-US" altLang="zh-CN" sz="20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en-US" altLang="zh-CN" sz="20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2&gt;</a:t>
            </a:r>
            <a:endParaRPr lang="en-US" altLang="zh-CN" sz="20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分支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分支语句</a:t>
            </a:r>
            <a:endParaRPr lang="zh-CN" altLang="en-US" dirty="0"/>
          </a:p>
        </p:txBody>
      </p:sp>
      <p:sp>
        <p:nvSpPr>
          <p:cNvPr id="5" name="AutoShape 64"/>
          <p:cNvSpPr>
            <a:spLocks noChangeArrowheads="1"/>
          </p:cNvSpPr>
          <p:nvPr/>
        </p:nvSpPr>
        <p:spPr bwMode="auto">
          <a:xfrm>
            <a:off x="5458264" y="1985156"/>
            <a:ext cx="3535519" cy="4490485"/>
          </a:xfrm>
          <a:prstGeom prst="roundRect">
            <a:avLst>
              <a:gd name="adj" fmla="val 5120"/>
            </a:avLst>
          </a:prstGeom>
          <a:solidFill>
            <a:srgbClr val="0070C0"/>
          </a:solidFill>
          <a:ln w="9525">
            <a:solidFill>
              <a:schemeClr val="bg1"/>
            </a:solidFill>
            <a:rou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marL="450850" lvl="2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en-US" altLang="zh-CN" sz="24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sz="24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4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1&gt;:</a:t>
            </a:r>
            <a:endParaRPr lang="en-US" altLang="zh-CN" sz="24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0850" lvl="2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0850" lvl="2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b="1" baseline="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sz="24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4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2&gt;:</a:t>
            </a:r>
            <a:endParaRPr lang="en-US" altLang="zh-CN" sz="24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0850" lvl="2">
              <a:lnSpc>
                <a:spcPct val="120000"/>
              </a:lnSpc>
            </a:pPr>
            <a:r>
              <a:rPr lang="en-US" altLang="zh-CN" sz="24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0850" lvl="2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4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0850" lvl="2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b="1" baseline="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sz="2400" b="1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4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sz="24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&gt;:</a:t>
            </a:r>
            <a:endParaRPr lang="en-US" altLang="zh-CN" sz="24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0850" lvl="2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&lt;</a:t>
            </a:r>
            <a:r>
              <a:rPr lang="zh-CN" altLang="en-US" sz="24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sz="24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0850" lvl="2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b="1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en-US" altLang="zh-CN" sz="24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4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0850" lvl="2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&lt;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n&gt;</a:t>
            </a:r>
            <a:endParaRPr lang="en-US" altLang="zh-CN" sz="24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决策 17"/>
          <p:cNvSpPr/>
          <p:nvPr/>
        </p:nvSpPr>
        <p:spPr>
          <a:xfrm>
            <a:off x="467052" y="2549355"/>
            <a:ext cx="1629033" cy="752475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条件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299041" y="2001975"/>
            <a:ext cx="0" cy="563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8" idx="2"/>
          </p:cNvCxnSpPr>
          <p:nvPr/>
        </p:nvCxnSpPr>
        <p:spPr>
          <a:xfrm>
            <a:off x="1281569" y="3301830"/>
            <a:ext cx="17472" cy="2402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47114" y="5704132"/>
            <a:ext cx="1134389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语句块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23" name="肘形连接符 22"/>
          <p:cNvCxnSpPr>
            <a:stCxn id="18" idx="3"/>
          </p:cNvCxnSpPr>
          <p:nvPr/>
        </p:nvCxnSpPr>
        <p:spPr>
          <a:xfrm>
            <a:off x="2096085" y="2925593"/>
            <a:ext cx="647115" cy="612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流程图: 决策 24"/>
          <p:cNvSpPr/>
          <p:nvPr/>
        </p:nvSpPr>
        <p:spPr>
          <a:xfrm>
            <a:off x="1928683" y="3548162"/>
            <a:ext cx="1629033" cy="752475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条件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5" idx="2"/>
          </p:cNvCxnSpPr>
          <p:nvPr/>
        </p:nvCxnSpPr>
        <p:spPr>
          <a:xfrm>
            <a:off x="2743200" y="4300637"/>
            <a:ext cx="0" cy="1387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096085" y="5687720"/>
            <a:ext cx="1134389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语句块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30" name="肘形连接符 29"/>
          <p:cNvCxnSpPr/>
          <p:nvPr/>
        </p:nvCxnSpPr>
        <p:spPr>
          <a:xfrm>
            <a:off x="3555371" y="3924399"/>
            <a:ext cx="647115" cy="612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流程图: 决策 30"/>
          <p:cNvSpPr/>
          <p:nvPr/>
        </p:nvSpPr>
        <p:spPr>
          <a:xfrm>
            <a:off x="3387969" y="4541394"/>
            <a:ext cx="1629033" cy="752475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条件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635290" y="5678024"/>
            <a:ext cx="1134389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语句块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31" idx="2"/>
          </p:cNvCxnSpPr>
          <p:nvPr/>
        </p:nvCxnSpPr>
        <p:spPr>
          <a:xfrm>
            <a:off x="4202486" y="5293869"/>
            <a:ext cx="0" cy="412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0"/>
          <p:cNvSpPr txBox="1"/>
          <p:nvPr/>
        </p:nvSpPr>
        <p:spPr>
          <a:xfrm>
            <a:off x="1359797" y="34343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真</a:t>
            </a:r>
            <a:endParaRPr lang="zh-CN" altLang="en-US" dirty="0"/>
          </a:p>
        </p:txBody>
      </p:sp>
      <p:sp>
        <p:nvSpPr>
          <p:cNvPr id="38" name="文本框 30"/>
          <p:cNvSpPr txBox="1"/>
          <p:nvPr/>
        </p:nvSpPr>
        <p:spPr>
          <a:xfrm>
            <a:off x="2814976" y="43183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真</a:t>
            </a:r>
            <a:endParaRPr lang="zh-CN" altLang="en-US" dirty="0"/>
          </a:p>
        </p:txBody>
      </p:sp>
      <p:sp>
        <p:nvSpPr>
          <p:cNvPr id="39" name="文本框 30"/>
          <p:cNvSpPr txBox="1"/>
          <p:nvPr/>
        </p:nvSpPr>
        <p:spPr>
          <a:xfrm>
            <a:off x="4320950" y="52938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真</a:t>
            </a:r>
            <a:endParaRPr lang="zh-CN" altLang="en-US" dirty="0"/>
          </a:p>
        </p:txBody>
      </p:sp>
      <p:sp>
        <p:nvSpPr>
          <p:cNvPr id="40" name="文本框 31"/>
          <p:cNvSpPr txBox="1"/>
          <p:nvPr/>
        </p:nvSpPr>
        <p:spPr>
          <a:xfrm>
            <a:off x="2163375" y="25635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假</a:t>
            </a:r>
            <a:endParaRPr lang="zh-CN" altLang="en-US" dirty="0"/>
          </a:p>
        </p:txBody>
      </p:sp>
      <p:sp>
        <p:nvSpPr>
          <p:cNvPr id="41" name="文本框 31"/>
          <p:cNvSpPr txBox="1"/>
          <p:nvPr/>
        </p:nvSpPr>
        <p:spPr>
          <a:xfrm>
            <a:off x="3590337" y="35375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第二部分 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1503" y="2133600"/>
            <a:ext cx="7076747" cy="4129414"/>
          </a:xfrm>
        </p:spPr>
        <p:txBody>
          <a:bodyPr>
            <a:normAutofit/>
          </a:bodyPr>
          <a:lstStyle/>
          <a:p>
            <a:pPr lvl="1"/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输入和输出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变量和常量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4"/>
          <p:cNvSpPr>
            <a:spLocks noChangeArrowheads="1"/>
          </p:cNvSpPr>
          <p:nvPr/>
        </p:nvSpPr>
        <p:spPr bwMode="auto">
          <a:xfrm>
            <a:off x="516834" y="1824724"/>
            <a:ext cx="3912289" cy="4961268"/>
          </a:xfrm>
          <a:prstGeom prst="roundRect">
            <a:avLst>
              <a:gd name="adj" fmla="val 5120"/>
            </a:avLst>
          </a:prstGeom>
          <a:solidFill>
            <a:srgbClr val="0070C0"/>
          </a:solidFill>
          <a:ln w="9525">
            <a:solidFill>
              <a:schemeClr val="bg1"/>
            </a:solidFill>
            <a:rou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b="1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grade=80</a:t>
            </a:r>
            <a:endParaRPr lang="en-US" altLang="zh-CN" b="1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grade&gt;=60:</a:t>
            </a:r>
            <a:endParaRPr lang="en-US" altLang="zh-CN" b="1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print("Pass")</a:t>
            </a:r>
            <a:endParaRPr lang="en-US" altLang="zh-CN" b="1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  <a:endParaRPr lang="en-US" altLang="zh-CN" b="1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print(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Fail")</a:t>
            </a:r>
            <a:endParaRPr lang="en-US" altLang="zh-CN" b="1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altLang="zh-CN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</a:t>
            </a:r>
            <a:r>
              <a:rPr lang="en-US" altLang="zh-CN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endParaRPr lang="en-US" altLang="zh-CN" b="1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b="1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b="1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64"/>
          <p:cNvSpPr>
            <a:spLocks noChangeArrowheads="1"/>
          </p:cNvSpPr>
          <p:nvPr/>
        </p:nvSpPr>
        <p:spPr bwMode="auto">
          <a:xfrm>
            <a:off x="4571206" y="1824723"/>
            <a:ext cx="4007508" cy="4919473"/>
          </a:xfrm>
          <a:prstGeom prst="roundRect">
            <a:avLst>
              <a:gd name="adj" fmla="val 5120"/>
            </a:avLst>
          </a:prstGeom>
          <a:solidFill>
            <a:srgbClr val="0070C0"/>
          </a:solidFill>
          <a:ln w="9525">
            <a:solidFill>
              <a:schemeClr val="bg1"/>
            </a:solidFill>
            <a:rou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grade=input</a:t>
            </a:r>
            <a:r>
              <a:rPr lang="en-US" altLang="zh-CN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输入成绩：</a:t>
            </a:r>
            <a:r>
              <a:rPr lang="en-US" altLang="zh-CN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en-US" altLang="zh-CN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grade&gt;=90:</a:t>
            </a:r>
            <a:endParaRPr lang="en-US" altLang="zh-CN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print("A")</a:t>
            </a:r>
            <a:endParaRPr lang="en-US" altLang="zh-CN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b="1" baseline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grade&gt;=80:</a:t>
            </a:r>
            <a:endParaRPr lang="en-US" altLang="zh-CN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print("B")</a:t>
            </a:r>
            <a:endParaRPr lang="en-US" altLang="zh-CN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b="1" baseline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grade&gt;=70:</a:t>
            </a:r>
            <a:endParaRPr lang="en-US" altLang="zh-CN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print("C")</a:t>
            </a:r>
            <a:endParaRPr lang="en-US" altLang="zh-CN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b="1" baseline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grade</a:t>
            </a:r>
            <a:r>
              <a:rPr lang="en-US" altLang="zh-CN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&gt;=60:</a:t>
            </a:r>
            <a:endParaRPr lang="en-US" altLang="zh-CN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print("D")</a:t>
            </a:r>
            <a:endParaRPr lang="en-US" altLang="zh-CN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  <a:endParaRPr lang="en-US" altLang="zh-CN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E")</a:t>
            </a:r>
            <a:endParaRPr lang="en-US" altLang="zh-CN" b="1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endParaRPr lang="en-US" altLang="zh-CN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2011662" y="5369822"/>
            <a:ext cx="2113918" cy="713992"/>
          </a:xfrm>
          <a:prstGeom prst="wedgeRoundRectCallout">
            <a:avLst>
              <a:gd name="adj1" fmla="val 78168"/>
              <a:gd name="adj2" fmla="val -204802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baseline="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000" b="1" baseline="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</a:t>
            </a:r>
            <a:r>
              <a:rPr lang="zh-CN" altLang="en-US" sz="2000" b="1" baseline="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000" b="1" baseline="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分支案例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28869" y="1964206"/>
            <a:ext cx="3684105" cy="4582368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400" dirty="0" smtClean="0">
                <a:solidFill>
                  <a:schemeClr val="bg1"/>
                </a:solidFill>
              </a:rPr>
              <a:t>先</a:t>
            </a:r>
            <a:r>
              <a:rPr lang="zh-CN" altLang="zh-CN" sz="2400" dirty="0">
                <a:solidFill>
                  <a:schemeClr val="bg1"/>
                </a:solidFill>
              </a:rPr>
              <a:t>向程序输入一个值</a:t>
            </a:r>
            <a:r>
              <a:rPr lang="en-US" altLang="zh-CN" sz="2400" dirty="0">
                <a:solidFill>
                  <a:schemeClr val="bg1"/>
                </a:solidFill>
              </a:rPr>
              <a:t>x</a:t>
            </a:r>
            <a:r>
              <a:rPr lang="zh-CN" altLang="zh-CN" sz="2400" dirty="0">
                <a:solidFill>
                  <a:schemeClr val="bg1"/>
                </a:solidFill>
              </a:rPr>
              <a:t>，再输入一个值</a:t>
            </a:r>
            <a:r>
              <a:rPr lang="en-US" altLang="zh-CN" sz="2400" dirty="0">
                <a:solidFill>
                  <a:schemeClr val="bg1"/>
                </a:solidFill>
              </a:rPr>
              <a:t>y</a:t>
            </a:r>
            <a:r>
              <a:rPr lang="zh-CN" altLang="zh-CN" sz="2400" dirty="0">
                <a:solidFill>
                  <a:schemeClr val="bg1"/>
                </a:solidFill>
              </a:rPr>
              <a:t>。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</a:rPr>
              <a:t>x,y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r>
              <a:rPr lang="zh-CN" altLang="zh-CN" sz="2400" dirty="0">
                <a:solidFill>
                  <a:schemeClr val="bg1"/>
                </a:solidFill>
              </a:rPr>
              <a:t>表示一个点的坐标</a:t>
            </a:r>
            <a:r>
              <a:rPr lang="zh-CN" altLang="zh-CN" sz="2400" dirty="0" smtClean="0">
                <a:solidFill>
                  <a:schemeClr val="bg1"/>
                </a:solidFill>
              </a:rPr>
              <a:t>。</a:t>
            </a:r>
            <a:r>
              <a:rPr lang="zh-CN" altLang="en-US" sz="2400" dirty="0" smtClean="0">
                <a:solidFill>
                  <a:schemeClr val="bg1"/>
                </a:solidFill>
              </a:rPr>
              <a:t>求</a:t>
            </a:r>
            <a:r>
              <a:rPr lang="zh-CN" altLang="zh-CN" sz="2400" dirty="0" smtClean="0">
                <a:solidFill>
                  <a:schemeClr val="bg1"/>
                </a:solidFill>
              </a:rPr>
              <a:t>这个</a:t>
            </a:r>
            <a:r>
              <a:rPr lang="zh-CN" altLang="zh-CN" sz="2400" dirty="0">
                <a:solidFill>
                  <a:schemeClr val="bg1"/>
                </a:solidFill>
              </a:rPr>
              <a:t>点处在坐标系的哪一个</a:t>
            </a:r>
            <a:r>
              <a:rPr lang="zh-CN" altLang="zh-CN" sz="2400" dirty="0" smtClean="0">
                <a:solidFill>
                  <a:schemeClr val="bg1"/>
                </a:solidFill>
              </a:rPr>
              <a:t>象限</a:t>
            </a:r>
            <a:r>
              <a:rPr lang="zh-CN" altLang="en-US" sz="2400" dirty="0" smtClean="0">
                <a:solidFill>
                  <a:schemeClr val="bg1"/>
                </a:solidFill>
              </a:rPr>
              <a:t>？</a:t>
            </a:r>
            <a:endParaRPr lang="zh-CN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x&gt;=0</a:t>
            </a:r>
            <a:r>
              <a:rPr lang="zh-CN" altLang="zh-CN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y&gt;=0</a:t>
            </a:r>
            <a:r>
              <a:rPr lang="zh-CN" altLang="zh-CN" sz="2400" dirty="0">
                <a:solidFill>
                  <a:schemeClr val="bg1"/>
                </a:solidFill>
              </a:rPr>
              <a:t>，输出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zh-CN" sz="2400" dirty="0">
                <a:solidFill>
                  <a:schemeClr val="bg1"/>
                </a:solidFill>
              </a:rPr>
              <a:t>；</a:t>
            </a:r>
            <a:endParaRPr lang="zh-CN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x&lt;0</a:t>
            </a:r>
            <a:r>
              <a:rPr lang="zh-CN" altLang="zh-CN" sz="2400" dirty="0" smtClean="0">
                <a:solidFill>
                  <a:schemeClr val="bg1"/>
                </a:solidFill>
              </a:rPr>
              <a:t>，</a:t>
            </a:r>
            <a:r>
              <a:rPr lang="en-US" altLang="zh-CN" sz="2400" dirty="0" smtClean="0">
                <a:solidFill>
                  <a:schemeClr val="bg1"/>
                </a:solidFill>
              </a:rPr>
              <a:t>  y</a:t>
            </a:r>
            <a:r>
              <a:rPr lang="en-US" altLang="zh-CN" sz="2400" dirty="0">
                <a:solidFill>
                  <a:schemeClr val="bg1"/>
                </a:solidFill>
              </a:rPr>
              <a:t>&gt;=0</a:t>
            </a:r>
            <a:r>
              <a:rPr lang="zh-CN" altLang="zh-CN" sz="2400" dirty="0">
                <a:solidFill>
                  <a:schemeClr val="bg1"/>
                </a:solidFill>
              </a:rPr>
              <a:t>，输出</a:t>
            </a:r>
            <a:r>
              <a:rPr lang="en-US" altLang="zh-CN" sz="2400" dirty="0">
                <a:solidFill>
                  <a:schemeClr val="bg1"/>
                </a:solidFill>
              </a:rPr>
              <a:t>2</a:t>
            </a:r>
            <a:r>
              <a:rPr lang="zh-CN" altLang="zh-CN" sz="2400" dirty="0">
                <a:solidFill>
                  <a:schemeClr val="bg1"/>
                </a:solidFill>
              </a:rPr>
              <a:t>；</a:t>
            </a:r>
            <a:endParaRPr lang="zh-CN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x&lt;0</a:t>
            </a:r>
            <a:r>
              <a:rPr lang="zh-CN" altLang="zh-CN" sz="2400" dirty="0" smtClean="0">
                <a:solidFill>
                  <a:schemeClr val="bg1"/>
                </a:solidFill>
              </a:rPr>
              <a:t>，</a:t>
            </a:r>
            <a:r>
              <a:rPr lang="en-US" altLang="zh-CN" sz="2400" dirty="0" smtClean="0">
                <a:solidFill>
                  <a:schemeClr val="bg1"/>
                </a:solidFill>
              </a:rPr>
              <a:t>  y&lt;0</a:t>
            </a:r>
            <a:r>
              <a:rPr lang="zh-CN" altLang="zh-CN" sz="2400" dirty="0" smtClean="0">
                <a:solidFill>
                  <a:schemeClr val="bg1"/>
                </a:solidFill>
              </a:rPr>
              <a:t>，</a:t>
            </a:r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zh-CN" altLang="zh-CN" sz="2400" dirty="0" smtClean="0">
                <a:solidFill>
                  <a:schemeClr val="bg1"/>
                </a:solidFill>
              </a:rPr>
              <a:t>输出</a:t>
            </a:r>
            <a:r>
              <a:rPr lang="en-US" altLang="zh-CN" sz="2400" dirty="0">
                <a:solidFill>
                  <a:schemeClr val="bg1"/>
                </a:solidFill>
              </a:rPr>
              <a:t>3</a:t>
            </a:r>
            <a:r>
              <a:rPr lang="zh-CN" altLang="zh-CN" sz="2400" dirty="0">
                <a:solidFill>
                  <a:schemeClr val="bg1"/>
                </a:solidFill>
              </a:rPr>
              <a:t>；</a:t>
            </a:r>
            <a:endParaRPr lang="zh-CN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x&gt;=0</a:t>
            </a:r>
            <a:r>
              <a:rPr lang="zh-CN" altLang="zh-CN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y&lt;0</a:t>
            </a:r>
            <a:r>
              <a:rPr lang="zh-CN" altLang="zh-CN" sz="2400" dirty="0" smtClean="0">
                <a:solidFill>
                  <a:schemeClr val="bg1"/>
                </a:solidFill>
              </a:rPr>
              <a:t>，</a:t>
            </a:r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zh-CN" altLang="zh-CN" sz="2400" dirty="0" smtClean="0">
                <a:solidFill>
                  <a:schemeClr val="bg1"/>
                </a:solidFill>
              </a:rPr>
              <a:t>输出</a:t>
            </a:r>
            <a:r>
              <a:rPr lang="en-US" altLang="zh-CN" sz="2400" dirty="0">
                <a:solidFill>
                  <a:schemeClr val="bg1"/>
                </a:solidFill>
              </a:rPr>
              <a:t>4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412658" y="2227006"/>
            <a:ext cx="2934929" cy="398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if  </a:t>
            </a:r>
            <a:r>
              <a:rPr lang="en-US" altLang="zh-CN" sz="2400" dirty="0">
                <a:solidFill>
                  <a:schemeClr val="tx1"/>
                </a:solidFill>
              </a:rPr>
              <a:t>y &gt;= 0: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84605" y="2625213"/>
            <a:ext cx="2462981" cy="442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if x &gt;= 0: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12310" y="3072583"/>
            <a:ext cx="2035275" cy="442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print </a:t>
            </a:r>
            <a:r>
              <a:rPr lang="en-US" altLang="zh-CN" sz="2400" dirty="0" smtClean="0">
                <a:solidFill>
                  <a:schemeClr val="tx1"/>
                </a:solidFill>
              </a:rPr>
              <a:t>(“1”)</a:t>
            </a:r>
            <a:endParaRPr lang="zh-CN" altLang="en-US" sz="2400" dirty="0">
              <a:solidFill>
                <a:schemeClr val="dk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84604" y="3515036"/>
            <a:ext cx="2462981" cy="442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 else: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12309" y="3957488"/>
            <a:ext cx="2035275" cy="442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print(“2”)</a:t>
            </a:r>
            <a:endParaRPr lang="zh-CN" altLang="en-US" sz="2400" dirty="0">
              <a:solidFill>
                <a:schemeClr val="dk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12655" y="4392566"/>
            <a:ext cx="2934929" cy="398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else: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84606" y="4799983"/>
            <a:ext cx="2462981" cy="442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 if x &lt; 0: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12311" y="5232605"/>
            <a:ext cx="2035275" cy="442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print </a:t>
            </a:r>
            <a:r>
              <a:rPr lang="en-US" altLang="zh-CN" sz="2400" dirty="0" smtClean="0">
                <a:solidFill>
                  <a:schemeClr val="tx1"/>
                </a:solidFill>
              </a:rPr>
              <a:t>(“3”)</a:t>
            </a:r>
            <a:endParaRPr lang="zh-CN" altLang="en-US" sz="2400" dirty="0">
              <a:solidFill>
                <a:schemeClr val="dk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84605" y="5675058"/>
            <a:ext cx="2462981" cy="442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else:</a:t>
            </a:r>
            <a:endParaRPr lang="zh-CN" altLang="en-US" sz="2400" dirty="0">
              <a:solidFill>
                <a:schemeClr val="dk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12310" y="6117510"/>
            <a:ext cx="2035275" cy="442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print(“4”)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21032" y="1779540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每条语句属于哪一个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5355" y="2261423"/>
            <a:ext cx="3511826" cy="44365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 </a:t>
            </a:r>
            <a:r>
              <a:rPr lang="en-US" altLang="zh-CN" sz="2400" b="1" dirty="0">
                <a:solidFill>
                  <a:schemeClr val="bg1"/>
                </a:solidFill>
              </a:rPr>
              <a:t>if y &gt;= 0:</a:t>
            </a:r>
            <a:endParaRPr lang="zh-CN" altLang="zh-CN" sz="2400" b="1" dirty="0">
              <a:solidFill>
                <a:schemeClr val="bg1"/>
              </a:solidFill>
            </a:endParaRPr>
          </a:p>
          <a:p>
            <a:r>
              <a:rPr lang="en-US" altLang="zh-CN" sz="2400" b="1" dirty="0">
                <a:solidFill>
                  <a:schemeClr val="bg1"/>
                </a:solidFill>
              </a:rPr>
              <a:t>   if x &gt;= 0:</a:t>
            </a:r>
            <a:endParaRPr lang="zh-CN" altLang="zh-CN" sz="2400" b="1" dirty="0">
              <a:solidFill>
                <a:schemeClr val="bg1"/>
              </a:solidFill>
            </a:endParaRPr>
          </a:p>
          <a:p>
            <a:r>
              <a:rPr lang="en-US" altLang="zh-CN" sz="2400" b="1" dirty="0">
                <a:solidFill>
                  <a:schemeClr val="bg1"/>
                </a:solidFill>
              </a:rPr>
              <a:t>       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print(“1”)</a:t>
            </a:r>
            <a:endParaRPr lang="zh-CN" altLang="zh-CN" sz="2400" b="1" dirty="0">
              <a:solidFill>
                <a:schemeClr val="bg1"/>
              </a:solidFill>
            </a:endParaRPr>
          </a:p>
          <a:p>
            <a:r>
              <a:rPr lang="en-US" altLang="zh-CN" sz="2400" b="1" dirty="0">
                <a:solidFill>
                  <a:schemeClr val="bg1"/>
                </a:solidFill>
              </a:rPr>
              <a:t>   else:</a:t>
            </a:r>
            <a:endParaRPr lang="zh-CN" altLang="zh-CN" sz="2400" b="1" dirty="0">
              <a:solidFill>
                <a:schemeClr val="bg1"/>
              </a:solidFill>
            </a:endParaRPr>
          </a:p>
          <a:p>
            <a:r>
              <a:rPr lang="en-US" altLang="zh-CN" sz="2400" b="1" dirty="0">
                <a:solidFill>
                  <a:schemeClr val="bg1"/>
                </a:solidFill>
              </a:rPr>
              <a:t>       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print(“2”)</a:t>
            </a:r>
            <a:endParaRPr lang="zh-CN" altLang="zh-CN" sz="2400" b="1" dirty="0">
              <a:solidFill>
                <a:schemeClr val="bg1"/>
              </a:solidFill>
            </a:endParaRPr>
          </a:p>
          <a:p>
            <a:r>
              <a:rPr lang="en-US" altLang="zh-CN" sz="2400" b="1" dirty="0">
                <a:solidFill>
                  <a:schemeClr val="bg1"/>
                </a:solidFill>
              </a:rPr>
              <a:t>else:</a:t>
            </a:r>
            <a:endParaRPr lang="zh-CN" altLang="zh-CN" sz="2400" b="1" dirty="0">
              <a:solidFill>
                <a:schemeClr val="bg1"/>
              </a:solidFill>
            </a:endParaRPr>
          </a:p>
          <a:p>
            <a:r>
              <a:rPr lang="en-US" altLang="zh-CN" sz="2400" b="1" dirty="0">
                <a:solidFill>
                  <a:schemeClr val="bg1"/>
                </a:solidFill>
              </a:rPr>
              <a:t>   if x &lt; 0:</a:t>
            </a:r>
            <a:endParaRPr lang="zh-CN" altLang="zh-CN" sz="2400" b="1" dirty="0">
              <a:solidFill>
                <a:schemeClr val="bg1"/>
              </a:solidFill>
            </a:endParaRPr>
          </a:p>
          <a:p>
            <a:r>
              <a:rPr lang="en-US" altLang="zh-CN" sz="2400" b="1" dirty="0">
                <a:solidFill>
                  <a:schemeClr val="bg1"/>
                </a:solidFill>
              </a:rPr>
              <a:t>       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print(“3”)</a:t>
            </a:r>
            <a:endParaRPr lang="zh-CN" altLang="zh-CN" sz="2400" b="1" dirty="0">
              <a:solidFill>
                <a:schemeClr val="bg1"/>
              </a:solidFill>
            </a:endParaRPr>
          </a:p>
          <a:p>
            <a:r>
              <a:rPr lang="en-US" altLang="zh-CN" sz="2400" b="1" dirty="0">
                <a:solidFill>
                  <a:schemeClr val="bg1"/>
                </a:solidFill>
              </a:rPr>
              <a:t>   else:</a:t>
            </a:r>
            <a:endParaRPr lang="zh-CN" altLang="zh-CN" sz="2400" b="1" dirty="0">
              <a:solidFill>
                <a:schemeClr val="bg1"/>
              </a:solidFill>
            </a:endParaRPr>
          </a:p>
          <a:p>
            <a:r>
              <a:rPr lang="en-US" altLang="zh-CN" sz="2400" b="1" dirty="0">
                <a:solidFill>
                  <a:schemeClr val="bg1"/>
                </a:solidFill>
              </a:rPr>
              <a:t>       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print(“4”)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385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85 -0.06875 L 0.49306 -0.029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95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分支案例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2" y="1897754"/>
            <a:ext cx="3454119" cy="21343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输入某个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现代人的身份证号，求出该人的年龄，注意处理身份证未升级（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位）的情况。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流程图: 决策 4"/>
          <p:cNvSpPr/>
          <p:nvPr/>
        </p:nvSpPr>
        <p:spPr>
          <a:xfrm>
            <a:off x="5933172" y="3242715"/>
            <a:ext cx="1314450" cy="752475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y&lt;18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3782616" y="4529384"/>
            <a:ext cx="2737571" cy="4953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age=2017-1900-int(x[6:8])</a:t>
            </a:r>
            <a:endParaRPr lang="zh-CN" altLang="en-US" dirty="0"/>
          </a:p>
        </p:txBody>
      </p:sp>
      <p:cxnSp>
        <p:nvCxnSpPr>
          <p:cNvPr id="7" name="肘形连接符 6"/>
          <p:cNvCxnSpPr>
            <a:stCxn id="5" idx="3"/>
          </p:cNvCxnSpPr>
          <p:nvPr/>
        </p:nvCxnSpPr>
        <p:spPr>
          <a:xfrm>
            <a:off x="7247622" y="3618953"/>
            <a:ext cx="770818" cy="9104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5" idx="1"/>
            <a:endCxn id="6" idx="0"/>
          </p:cNvCxnSpPr>
          <p:nvPr/>
        </p:nvCxnSpPr>
        <p:spPr>
          <a:xfrm rot="10800000" flipV="1">
            <a:off x="5151402" y="3618952"/>
            <a:ext cx="781770" cy="9104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/>
          <p:nvPr/>
        </p:nvCxnSpPr>
        <p:spPr>
          <a:xfrm rot="5400000">
            <a:off x="6752127" y="4976058"/>
            <a:ext cx="821922" cy="9215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30"/>
          <p:cNvSpPr txBox="1"/>
          <p:nvPr/>
        </p:nvSpPr>
        <p:spPr>
          <a:xfrm>
            <a:off x="7548013" y="32496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假</a:t>
            </a:r>
            <a:endParaRPr lang="zh-CN" altLang="en-US" dirty="0"/>
          </a:p>
        </p:txBody>
      </p:sp>
      <p:sp>
        <p:nvSpPr>
          <p:cNvPr id="11" name="文本框 31"/>
          <p:cNvSpPr txBox="1"/>
          <p:nvPr/>
        </p:nvSpPr>
        <p:spPr>
          <a:xfrm>
            <a:off x="5169419" y="32496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真</a:t>
            </a:r>
            <a:endParaRPr lang="zh-CN" altLang="en-US" dirty="0"/>
          </a:p>
        </p:txBody>
      </p:sp>
      <p:cxnSp>
        <p:nvCxnSpPr>
          <p:cNvPr id="12" name="肘形连接符 11"/>
          <p:cNvCxnSpPr/>
          <p:nvPr/>
        </p:nvCxnSpPr>
        <p:spPr>
          <a:xfrm rot="16200000" flipH="1">
            <a:off x="5732063" y="4877537"/>
            <a:ext cx="823107" cy="11173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580872" y="2960747"/>
            <a:ext cx="0" cy="281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741534" y="1869765"/>
            <a:ext cx="1678676" cy="4045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输入身份证号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580872" y="2274272"/>
            <a:ext cx="0" cy="281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760000" y="2547275"/>
            <a:ext cx="1678676" cy="4045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y=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(x)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84163" y="3989248"/>
            <a:ext cx="3346944" cy="4437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‘112044</a:t>
            </a:r>
            <a:r>
              <a:rPr lang="en-US" altLang="zh-CN" sz="2000" b="1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54</a:t>
            </a:r>
            <a:r>
              <a:rPr lang="en-US" altLang="zh-CN" sz="2000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1220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243X’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4163" y="4675723"/>
            <a:ext cx="3346944" cy="4437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‘112044</a:t>
            </a:r>
            <a:r>
              <a:rPr lang="en-US" altLang="zh-CN" sz="2000" b="1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1954</a:t>
            </a:r>
            <a:r>
              <a:rPr lang="en-US" altLang="zh-CN" sz="2000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1220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243X’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" name="流程图: 过程 18"/>
          <p:cNvSpPr/>
          <p:nvPr/>
        </p:nvSpPr>
        <p:spPr>
          <a:xfrm>
            <a:off x="6743925" y="4530569"/>
            <a:ext cx="2293820" cy="4953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age=2017-int(x[6:10])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862978" y="5847791"/>
            <a:ext cx="1678676" cy="4045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</a:t>
            </a:r>
            <a:r>
              <a:rPr lang="en-US" altLang="zh-CN" dirty="0" smtClean="0"/>
              <a:t>age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/>
      <p:bldP spid="14" grpId="0" animBg="1"/>
      <p:bldP spid="16" grpId="0" animBg="1"/>
      <p:bldP spid="19" grpId="0" animBg="1"/>
      <p:bldP spid="2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分支案例</a:t>
            </a:r>
            <a:endParaRPr kumimoji="1"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5" y="2025463"/>
            <a:ext cx="8422315" cy="323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爆炸形 1 4"/>
          <p:cNvSpPr/>
          <p:nvPr/>
        </p:nvSpPr>
        <p:spPr>
          <a:xfrm>
            <a:off x="923963" y="5261257"/>
            <a:ext cx="7153835" cy="1465730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b="1" dirty="0"/>
              <a:t>如何实现对多个温度的连续转换</a:t>
            </a:r>
            <a:r>
              <a:rPr kumimoji="1" lang="en-US" altLang="zh-CN" sz="2000" b="1" dirty="0"/>
              <a:t>?</a:t>
            </a:r>
            <a:endParaRPr kumimoji="1"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一部分操作需要重复执行时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，采用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决策 3"/>
          <p:cNvSpPr/>
          <p:nvPr/>
        </p:nvSpPr>
        <p:spPr>
          <a:xfrm>
            <a:off x="2754527" y="3328615"/>
            <a:ext cx="1314450" cy="752475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条件</a:t>
            </a:r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2892639" y="4481647"/>
            <a:ext cx="1038225" cy="4953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语句块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2945198" y="5726315"/>
            <a:ext cx="1090613" cy="4953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语句块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515366" y="40810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真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126799" y="38271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假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endCxn id="4" idx="0"/>
          </p:cNvCxnSpPr>
          <p:nvPr/>
        </p:nvCxnSpPr>
        <p:spPr>
          <a:xfrm>
            <a:off x="3411752" y="2764679"/>
            <a:ext cx="0" cy="563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2"/>
          </p:cNvCxnSpPr>
          <p:nvPr/>
        </p:nvCxnSpPr>
        <p:spPr>
          <a:xfrm>
            <a:off x="3411752" y="4081090"/>
            <a:ext cx="0" cy="405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5" idx="2"/>
          </p:cNvCxnSpPr>
          <p:nvPr/>
        </p:nvCxnSpPr>
        <p:spPr>
          <a:xfrm rot="5400000" flipH="1">
            <a:off x="1910242" y="3475437"/>
            <a:ext cx="1930298" cy="1072723"/>
          </a:xfrm>
          <a:prstGeom prst="bentConnector3">
            <a:avLst>
              <a:gd name="adj1" fmla="val -1184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339029" y="3046647"/>
            <a:ext cx="10727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4" idx="3"/>
          </p:cNvCxnSpPr>
          <p:nvPr/>
        </p:nvCxnSpPr>
        <p:spPr>
          <a:xfrm>
            <a:off x="4068977" y="3704853"/>
            <a:ext cx="473320" cy="1669770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3456832" y="5374623"/>
            <a:ext cx="1085465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462368" y="5374623"/>
            <a:ext cx="1" cy="351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4921625" y="3049687"/>
            <a:ext cx="3468288" cy="156210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/>
              <a:t>while&lt;test&gt;:                 </a:t>
            </a:r>
            <a:endParaRPr lang="zh-CN" altLang="zh-CN" sz="2400" dirty="0"/>
          </a:p>
          <a:p>
            <a:r>
              <a:rPr lang="en-US" altLang="zh-CN" sz="2400" dirty="0"/>
              <a:t>	&lt;</a:t>
            </a:r>
            <a:r>
              <a:rPr lang="zh-CN" altLang="zh-CN" sz="2400" dirty="0" smtClean="0"/>
              <a:t>语句块</a:t>
            </a:r>
            <a:r>
              <a:rPr lang="en-US" altLang="zh-CN" sz="2400" dirty="0" smtClean="0"/>
              <a:t>1&gt;</a:t>
            </a:r>
            <a:endParaRPr lang="zh-CN" altLang="zh-CN" sz="2400" dirty="0"/>
          </a:p>
          <a:p>
            <a:r>
              <a:rPr lang="en-US" altLang="zh-CN" sz="2400" dirty="0"/>
              <a:t>else:</a:t>
            </a:r>
            <a:endParaRPr lang="zh-CN" altLang="zh-CN" sz="2400" dirty="0"/>
          </a:p>
          <a:p>
            <a:r>
              <a:rPr lang="en-US" altLang="zh-CN" sz="2400" dirty="0"/>
              <a:t>	&lt;</a:t>
            </a:r>
            <a:r>
              <a:rPr lang="zh-CN" altLang="zh-CN" sz="2400" dirty="0"/>
              <a:t>语句块</a:t>
            </a:r>
            <a:r>
              <a:rPr lang="en-US" altLang="zh-CN" sz="2400" dirty="0"/>
              <a:t>2&gt;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1503" y="2049192"/>
            <a:ext cx="7076747" cy="39925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7】</a:t>
            </a:r>
            <a:r>
              <a:rPr lang="zh-CN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大到小输出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2*x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这些数字（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0&lt;x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4" name="TextBox 9"/>
          <p:cNvSpPr txBox="1"/>
          <p:nvPr/>
        </p:nvSpPr>
        <p:spPr>
          <a:xfrm>
            <a:off x="2286236" y="2632465"/>
            <a:ext cx="3603731" cy="18158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x=10</a:t>
            </a:r>
            <a:endParaRPr lang="zh-CN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while x&gt;0:</a:t>
            </a:r>
            <a:endParaRPr lang="zh-CN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    print(2*x)</a:t>
            </a:r>
            <a:endParaRPr lang="zh-CN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    x=x-1</a:t>
            </a:r>
            <a:endParaRPr lang="zh-CN" altLang="zh-CN" sz="2800" dirty="0">
              <a:solidFill>
                <a:schemeClr val="bg1"/>
              </a:solidFill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6140783" y="2603222"/>
            <a:ext cx="1801865" cy="41549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400" dirty="0" smtClean="0">
                <a:solidFill>
                  <a:schemeClr val="tx2"/>
                </a:solidFill>
              </a:rPr>
              <a:t>输出结果：</a:t>
            </a:r>
            <a:endParaRPr lang="zh-CN" altLang="zh-CN" sz="2400" dirty="0" smtClean="0">
              <a:solidFill>
                <a:schemeClr val="tx2"/>
              </a:solidFill>
            </a:endParaRP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20 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18 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16 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14 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12 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10 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8 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6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4 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2</a:t>
            </a:r>
            <a:endParaRPr lang="zh-CN" altLang="zh-CN" sz="2400" dirty="0">
              <a:solidFill>
                <a:schemeClr val="tx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3895" y="2757268"/>
            <a:ext cx="1181687" cy="4220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x=10</a:t>
            </a:r>
            <a:endParaRPr lang="zh-CN" altLang="en-US" dirty="0"/>
          </a:p>
        </p:txBody>
      </p:sp>
      <p:sp>
        <p:nvSpPr>
          <p:cNvPr id="8" name="菱形 7"/>
          <p:cNvSpPr/>
          <p:nvPr/>
        </p:nvSpPr>
        <p:spPr>
          <a:xfrm>
            <a:off x="232116" y="3540406"/>
            <a:ext cx="1505243" cy="581428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x</a:t>
            </a:r>
            <a:r>
              <a:rPr lang="en-US" altLang="zh-CN" b="1" dirty="0" smtClean="0"/>
              <a:t>&gt;0</a:t>
            </a:r>
            <a:endParaRPr lang="zh-CN" altLang="en-US" b="1" dirty="0"/>
          </a:p>
        </p:txBody>
      </p:sp>
      <p:cxnSp>
        <p:nvCxnSpPr>
          <p:cNvPr id="12" name="直接箭头连接符 11"/>
          <p:cNvCxnSpPr>
            <a:stCxn id="8" idx="2"/>
          </p:cNvCxnSpPr>
          <p:nvPr/>
        </p:nvCxnSpPr>
        <p:spPr>
          <a:xfrm>
            <a:off x="984738" y="4121834"/>
            <a:ext cx="0" cy="436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93893" y="4555588"/>
            <a:ext cx="1181687" cy="4220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</a:t>
            </a:r>
            <a:r>
              <a:rPr lang="en-US" altLang="zh-CN" dirty="0" smtClean="0"/>
              <a:t>2x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968323" y="4977618"/>
            <a:ext cx="0" cy="436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93895" y="5394959"/>
            <a:ext cx="1181687" cy="4220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x=x-1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996461" y="3137094"/>
            <a:ext cx="0" cy="436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36317" y="2332870"/>
            <a:ext cx="0" cy="436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5" idx="2"/>
          </p:cNvCxnSpPr>
          <p:nvPr/>
        </p:nvCxnSpPr>
        <p:spPr>
          <a:xfrm rot="5400000" flipH="1">
            <a:off x="-682285" y="4149965"/>
            <a:ext cx="2461846" cy="872203"/>
          </a:xfrm>
          <a:prstGeom prst="bentConnector3">
            <a:avLst>
              <a:gd name="adj1" fmla="val -9286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12536" y="3355143"/>
            <a:ext cx="872202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8" idx="3"/>
          </p:cNvCxnSpPr>
          <p:nvPr/>
        </p:nvCxnSpPr>
        <p:spPr>
          <a:xfrm>
            <a:off x="1737359" y="3831120"/>
            <a:ext cx="232118" cy="2471206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968323" y="6302326"/>
            <a:ext cx="10011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968323" y="6302326"/>
            <a:ext cx="0" cy="351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0"/>
          <p:cNvSpPr txBox="1"/>
          <p:nvPr/>
        </p:nvSpPr>
        <p:spPr>
          <a:xfrm>
            <a:off x="1072660" y="41147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真</a:t>
            </a:r>
            <a:endParaRPr lang="zh-CN" altLang="en-US" dirty="0"/>
          </a:p>
        </p:txBody>
      </p:sp>
      <p:sp>
        <p:nvSpPr>
          <p:cNvPr id="34" name="文本框 31"/>
          <p:cNvSpPr txBox="1"/>
          <p:nvPr/>
        </p:nvSpPr>
        <p:spPr>
          <a:xfrm>
            <a:off x="1645669" y="33885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3" grpId="0" animBg="1"/>
      <p:bldP spid="15" grpId="0" animBg="1"/>
      <p:bldP spid="33" grpId="0"/>
      <p:bldP spid="3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64"/>
          <p:cNvSpPr>
            <a:spLocks noChangeArrowheads="1"/>
          </p:cNvSpPr>
          <p:nvPr/>
        </p:nvSpPr>
        <p:spPr bwMode="auto">
          <a:xfrm>
            <a:off x="368829" y="2253909"/>
            <a:ext cx="8298906" cy="1010385"/>
          </a:xfrm>
          <a:prstGeom prst="roundRect">
            <a:avLst>
              <a:gd name="adj" fmla="val 5120"/>
            </a:avLst>
          </a:prstGeom>
          <a:solidFill>
            <a:srgbClr val="0070C0"/>
          </a:solidFill>
          <a:ln w="9525">
            <a:solidFill>
              <a:schemeClr val="bg1"/>
            </a:solidFill>
            <a:rou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baseline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en-US" altLang="zh-CN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range </a:t>
            </a:r>
            <a:r>
              <a:rPr lang="en-US" altLang="zh-CN" sz="20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b="1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</a:t>
            </a:r>
            <a:r>
              <a:rPr lang="zh-CN" altLang="en-US" sz="20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0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endParaRPr lang="en-US" altLang="zh-CN" sz="20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6499248" y="2731019"/>
            <a:ext cx="2134552" cy="413339"/>
          </a:xfrm>
          <a:prstGeom prst="wedgeRoundRectCallout">
            <a:avLst>
              <a:gd name="adj1" fmla="val -164232"/>
              <a:gd name="adj2" fmla="val -83856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baseline="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en-US" altLang="zh-CN" sz="2000" b="1" baseline="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baseline="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64"/>
          <p:cNvSpPr>
            <a:spLocks noChangeArrowheads="1"/>
          </p:cNvSpPr>
          <p:nvPr/>
        </p:nvSpPr>
        <p:spPr bwMode="auto">
          <a:xfrm>
            <a:off x="368829" y="3610011"/>
            <a:ext cx="8298906" cy="987422"/>
          </a:xfrm>
          <a:prstGeom prst="roundRect">
            <a:avLst>
              <a:gd name="adj" fmla="val 5120"/>
            </a:avLst>
          </a:prstGeom>
          <a:solidFill>
            <a:srgbClr val="0070C0"/>
          </a:solidFill>
          <a:ln w="9525">
            <a:solidFill>
              <a:schemeClr val="bg1"/>
            </a:solidFill>
            <a:rou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baseline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en-US" altLang="zh-CN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range (</a:t>
            </a:r>
            <a:r>
              <a:rPr lang="en-US" altLang="zh-CN" sz="20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初值</a:t>
            </a:r>
            <a:r>
              <a:rPr lang="en-US" altLang="zh-CN" sz="20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终值</a:t>
            </a:r>
            <a:r>
              <a:rPr lang="en-US" altLang="zh-CN" sz="20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</a:t>
            </a:r>
            <a:r>
              <a:rPr lang="en-US" altLang="zh-CN" sz="20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endParaRPr lang="en-US" altLang="zh-CN" sz="20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64"/>
          <p:cNvSpPr>
            <a:spLocks noChangeArrowheads="1"/>
          </p:cNvSpPr>
          <p:nvPr/>
        </p:nvSpPr>
        <p:spPr bwMode="auto">
          <a:xfrm>
            <a:off x="368829" y="4918358"/>
            <a:ext cx="8264971" cy="1436721"/>
          </a:xfrm>
          <a:prstGeom prst="roundRect">
            <a:avLst>
              <a:gd name="adj" fmla="val 5120"/>
            </a:avLst>
          </a:prstGeom>
          <a:solidFill>
            <a:srgbClr val="0070C0"/>
          </a:solidFill>
          <a:ln w="9525">
            <a:solidFill>
              <a:schemeClr val="bg1"/>
            </a:solidFill>
            <a:rou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square" anchor="ctr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i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zh-CN" altLang="en-US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函数生成序列，默认情况</a:t>
            </a:r>
            <a:r>
              <a:rPr lang="zh-CN" altLang="en-US" sz="20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初值为</a:t>
            </a:r>
            <a:r>
              <a:rPr lang="en-US" altLang="zh-CN" sz="20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、步长为</a:t>
            </a:r>
            <a:r>
              <a:rPr lang="en-US" altLang="zh-CN" sz="20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循环然后遍历这个序列，</a:t>
            </a:r>
            <a:r>
              <a:rPr lang="zh-CN" altLang="en-US" sz="20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每次给 </a:t>
            </a:r>
            <a:r>
              <a:rPr lang="en-US" altLang="zh-CN" sz="2000" b="1" baseline="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一个增值，直到 </a:t>
            </a:r>
            <a:r>
              <a:rPr lang="en-US" altLang="zh-CN" sz="20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zh-CN" altLang="en-US" sz="20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大于等于终值，</a:t>
            </a:r>
            <a:r>
              <a:rPr lang="zh-CN" altLang="en-US" sz="20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结束循环。</a:t>
            </a:r>
            <a:endParaRPr lang="en-US" altLang="zh-CN" sz="2000" b="1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6499248" y="4048352"/>
            <a:ext cx="2134552" cy="436303"/>
          </a:xfrm>
          <a:prstGeom prst="wedgeRoundRectCallout">
            <a:avLst>
              <a:gd name="adj1" fmla="val -69994"/>
              <a:gd name="adj2" fmla="val -10061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baseline="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en-US" altLang="zh-CN" sz="2000" b="1" baseline="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 baseline="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循环*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4028" y="2133600"/>
            <a:ext cx="7076747" cy="3992563"/>
          </a:xfrm>
        </p:spPr>
        <p:txBody>
          <a:bodyPr>
            <a:normAutofit fontScale="92500" lnSpcReduction="20000"/>
          </a:bodyPr>
          <a:lstStyle/>
          <a:p>
            <a:pPr font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range()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通常用来产生整数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函数中只有一个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，会产生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步长为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的整数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[0,x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range(10) </a:t>
            </a:r>
            <a:r>
              <a:rPr lang="zh-CN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 1, 2, 3, 4, 5, 6, 7, 8, 9]</a:t>
            </a: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函数中有两个参数时，第一个为下边界，第二个为上边界。会产生两边界之间，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且步长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的整数列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range(3,10)</a:t>
            </a: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[3, 4, 5, 6, 7, 8, 9]</a:t>
            </a: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函数中有三个参数时，第一个视为下边界，第二个是上边界，第三个视为步长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range(-10,-100,-30) </a:t>
            </a:r>
            <a:r>
              <a:rPr lang="zh-CN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[-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10, -40, -70]</a:t>
            </a: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4"/>
          <p:cNvSpPr>
            <a:spLocks noChangeArrowheads="1"/>
          </p:cNvSpPr>
          <p:nvPr/>
        </p:nvSpPr>
        <p:spPr bwMode="auto">
          <a:xfrm>
            <a:off x="2002855" y="1769192"/>
            <a:ext cx="6840660" cy="1215573"/>
          </a:xfrm>
          <a:prstGeom prst="roundRect">
            <a:avLst>
              <a:gd name="adj" fmla="val 5120"/>
            </a:avLst>
          </a:prstGeom>
          <a:solidFill>
            <a:srgbClr val="0070C0"/>
          </a:solidFill>
          <a:ln w="9525">
            <a:solidFill>
              <a:schemeClr val="bg1"/>
            </a:solidFill>
            <a:rou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24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baseline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en-US" altLang="zh-CN" sz="24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range (</a:t>
            </a:r>
            <a:r>
              <a:rPr lang="en-US" altLang="zh-CN" sz="24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初值</a:t>
            </a:r>
            <a:r>
              <a:rPr lang="en-US" altLang="zh-CN" sz="24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终值</a:t>
            </a:r>
            <a:r>
              <a:rPr lang="en-US" altLang="zh-CN" sz="24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</a:t>
            </a:r>
            <a:r>
              <a:rPr lang="en-US" altLang="zh-CN" sz="2400" b="1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4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endParaRPr lang="en-US" altLang="zh-CN" sz="24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 b="1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11432" y="4378386"/>
            <a:ext cx="527664" cy="1387579"/>
            <a:chOff x="3691717" y="4769717"/>
            <a:chExt cx="376227" cy="1755627"/>
          </a:xfrm>
        </p:grpSpPr>
        <p:cxnSp>
          <p:nvCxnSpPr>
            <p:cNvPr id="19" name="直接连接符 18"/>
            <p:cNvCxnSpPr/>
            <p:nvPr/>
          </p:nvCxnSpPr>
          <p:spPr bwMode="auto">
            <a:xfrm flipH="1">
              <a:off x="3691717" y="4769717"/>
              <a:ext cx="376227" cy="0"/>
            </a:xfrm>
            <a:prstGeom prst="line">
              <a:avLst/>
            </a:prstGeom>
            <a:noFill/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3691717" y="4769717"/>
              <a:ext cx="0" cy="1755627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3691717" y="6525344"/>
              <a:ext cx="376227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4" name="矩形 23"/>
          <p:cNvSpPr/>
          <p:nvPr/>
        </p:nvSpPr>
        <p:spPr>
          <a:xfrm>
            <a:off x="552771" y="2508768"/>
            <a:ext cx="1181687" cy="4220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i=</a:t>
            </a:r>
            <a:r>
              <a:rPr lang="zh-CN" altLang="en-US" sz="2000" b="1" dirty="0" smtClean="0"/>
              <a:t>初值</a:t>
            </a:r>
            <a:endParaRPr lang="zh-CN" altLang="en-US" sz="2000" b="1" dirty="0"/>
          </a:p>
        </p:txBody>
      </p:sp>
      <p:sp>
        <p:nvSpPr>
          <p:cNvPr id="25" name="菱形 24"/>
          <p:cNvSpPr/>
          <p:nvPr/>
        </p:nvSpPr>
        <p:spPr>
          <a:xfrm>
            <a:off x="306583" y="3320042"/>
            <a:ext cx="1737362" cy="581428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i&lt;</a:t>
            </a:r>
            <a:r>
              <a:rPr lang="zh-CN" altLang="en-US" b="1" dirty="0" smtClean="0"/>
              <a:t>终值</a:t>
            </a:r>
            <a:endParaRPr lang="zh-CN" altLang="en-US" b="1" dirty="0"/>
          </a:p>
        </p:txBody>
      </p:sp>
      <p:cxnSp>
        <p:nvCxnSpPr>
          <p:cNvPr id="26" name="直接箭头连接符 25"/>
          <p:cNvCxnSpPr>
            <a:stCxn id="25" idx="2"/>
          </p:cNvCxnSpPr>
          <p:nvPr/>
        </p:nvCxnSpPr>
        <p:spPr>
          <a:xfrm>
            <a:off x="1175264" y="3901470"/>
            <a:ext cx="0" cy="464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94973" y="4349292"/>
            <a:ext cx="1181687" cy="4220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语句块</a:t>
            </a:r>
            <a:endParaRPr lang="zh-CN" altLang="en-US" sz="2000" b="1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169403" y="4771322"/>
            <a:ext cx="0" cy="436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94975" y="5188663"/>
            <a:ext cx="1181687" cy="4220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i=i+</a:t>
            </a:r>
            <a:r>
              <a:rPr lang="zh-CN" altLang="en-US" sz="2000" b="1" dirty="0" smtClean="0"/>
              <a:t>步长</a:t>
            </a:r>
            <a:endParaRPr lang="zh-CN" altLang="en-US" sz="2400" b="1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183473" y="2888594"/>
            <a:ext cx="0" cy="436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185820" y="2072670"/>
            <a:ext cx="0" cy="436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9" idx="2"/>
          </p:cNvCxnSpPr>
          <p:nvPr/>
        </p:nvCxnSpPr>
        <p:spPr>
          <a:xfrm rot="5400000" flipH="1">
            <a:off x="-481205" y="3943669"/>
            <a:ext cx="2461846" cy="872203"/>
          </a:xfrm>
          <a:prstGeom prst="bentConnector3">
            <a:avLst>
              <a:gd name="adj1" fmla="val -9286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99548" y="3134779"/>
            <a:ext cx="872202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1185818" y="6081962"/>
            <a:ext cx="10011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183473" y="6067894"/>
            <a:ext cx="2347" cy="485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25" idx="3"/>
          </p:cNvCxnSpPr>
          <p:nvPr/>
        </p:nvCxnSpPr>
        <p:spPr>
          <a:xfrm>
            <a:off x="2043945" y="3610756"/>
            <a:ext cx="150304" cy="2471206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926080" y="3209450"/>
            <a:ext cx="4572000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2800" dirty="0" smtClean="0"/>
              <a:t>for i in range(5):</a:t>
            </a:r>
            <a:endParaRPr lang="en-US" altLang="zh-CN" sz="2800" dirty="0" smtClean="0"/>
          </a:p>
          <a:p>
            <a:r>
              <a:rPr lang="en-US" altLang="zh-CN" sz="2800" dirty="0" smtClean="0"/>
              <a:t>	print(i)</a:t>
            </a:r>
            <a:endParaRPr lang="zh-CN" altLang="en-US" sz="2800" dirty="0"/>
          </a:p>
        </p:txBody>
      </p:sp>
      <p:sp>
        <p:nvSpPr>
          <p:cNvPr id="53" name="矩形 52"/>
          <p:cNvSpPr/>
          <p:nvPr/>
        </p:nvSpPr>
        <p:spPr>
          <a:xfrm>
            <a:off x="2926080" y="4448156"/>
            <a:ext cx="4572000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lt1"/>
                </a:solidFill>
              </a:rPr>
              <a:t>for i in range(0,5,1):</a:t>
            </a:r>
            <a:endParaRPr lang="en-US" altLang="zh-CN" sz="2800" dirty="0">
              <a:solidFill>
                <a:schemeClr val="lt1"/>
              </a:solidFill>
            </a:endParaRPr>
          </a:p>
          <a:p>
            <a:r>
              <a:rPr lang="en-US" altLang="zh-CN" sz="2800" dirty="0">
                <a:solidFill>
                  <a:schemeClr val="lt1"/>
                </a:solidFill>
              </a:rPr>
              <a:t>	print(i)</a:t>
            </a:r>
            <a:endParaRPr lang="zh-CN" altLang="en-US" sz="2800" dirty="0">
              <a:solidFill>
                <a:schemeClr val="lt1"/>
              </a:solidFill>
            </a:endParaRPr>
          </a:p>
        </p:txBody>
      </p:sp>
      <p:sp>
        <p:nvSpPr>
          <p:cNvPr id="55" name="文本框 30"/>
          <p:cNvSpPr txBox="1"/>
          <p:nvPr/>
        </p:nvSpPr>
        <p:spPr>
          <a:xfrm>
            <a:off x="1161677" y="39372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真</a:t>
            </a:r>
            <a:endParaRPr lang="zh-CN" altLang="en-US" dirty="0"/>
          </a:p>
        </p:txBody>
      </p:sp>
      <p:sp>
        <p:nvSpPr>
          <p:cNvPr id="56" name="文本框 31"/>
          <p:cNvSpPr txBox="1"/>
          <p:nvPr/>
        </p:nvSpPr>
        <p:spPr>
          <a:xfrm>
            <a:off x="1965255" y="32493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3506" y="2133600"/>
            <a:ext cx="5684744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0-100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之间的自然数之和。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025129" y="2971750"/>
            <a:ext cx="4572000" cy="18158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2800" dirty="0"/>
              <a:t>sum=0</a:t>
            </a:r>
            <a:endParaRPr lang="en-US" altLang="zh-CN" sz="2800" dirty="0"/>
          </a:p>
          <a:p>
            <a:r>
              <a:rPr lang="en-US" altLang="zh-CN" sz="2800" dirty="0"/>
              <a:t>for i in </a:t>
            </a:r>
            <a:r>
              <a:rPr lang="en-US" altLang="zh-CN" sz="2800" dirty="0" smtClean="0"/>
              <a:t>range(100+1):</a:t>
            </a:r>
            <a:endParaRPr lang="en-US" altLang="zh-CN" sz="2800" dirty="0"/>
          </a:p>
          <a:p>
            <a:r>
              <a:rPr lang="en-US" altLang="zh-CN" sz="2800" dirty="0"/>
              <a:t>      sum=</a:t>
            </a:r>
            <a:r>
              <a:rPr lang="en-US" altLang="zh-CN" sz="2800" dirty="0" err="1"/>
              <a:t>sum+i</a:t>
            </a:r>
            <a:endParaRPr lang="en-US" altLang="zh-CN" sz="2800" dirty="0"/>
          </a:p>
          <a:p>
            <a:r>
              <a:rPr lang="en-US" altLang="zh-CN" sz="2800" dirty="0"/>
              <a:t>print(sum)</a:t>
            </a:r>
            <a:endParaRPr lang="zh-CN" altLang="en-US" sz="2800" dirty="0"/>
          </a:p>
        </p:txBody>
      </p:sp>
      <p:sp>
        <p:nvSpPr>
          <p:cNvPr id="54" name="矩形 53"/>
          <p:cNvSpPr/>
          <p:nvPr/>
        </p:nvSpPr>
        <p:spPr>
          <a:xfrm>
            <a:off x="4025129" y="5013739"/>
            <a:ext cx="4572000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思考题：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0-200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的自然数之和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0-100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之间的偶数之和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0-100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之间的奇数之和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56"/>
          <p:cNvSpPr>
            <a:spLocks noChangeArrowheads="1"/>
          </p:cNvSpPr>
          <p:nvPr/>
        </p:nvSpPr>
        <p:spPr bwMode="auto">
          <a:xfrm>
            <a:off x="522560" y="3199946"/>
            <a:ext cx="2691773" cy="467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3025" tIns="36512" rIns="73025" bIns="36512" anchor="ctr"/>
          <a:lstStyle>
            <a:lvl1pPr eaLnBrk="0" hangingPunct="0">
              <a:spcBef>
                <a:spcPct val="20000"/>
              </a:spcBef>
              <a:buClr>
                <a:srgbClr val="CC0000"/>
              </a:buClr>
              <a:buSzPct val="85000"/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SzPct val="115000"/>
              <a:buFont typeface="Times New Roman" panose="02020603050405020304" pitchFamily="18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dirty="0" smtClean="0">
                <a:ea typeface="宋体" panose="02010600030101010101" pitchFamily="2" charset="-122"/>
              </a:rPr>
              <a:t>     </a:t>
            </a:r>
            <a:r>
              <a:rPr kumimoji="1" lang="en-US" altLang="zh-CN" sz="1800" dirty="0">
                <a:ea typeface="宋体" panose="02010600030101010101" pitchFamily="2" charset="-122"/>
              </a:rPr>
              <a:t>sum=0</a:t>
            </a:r>
            <a:endParaRPr kumimoji="1" lang="zh-CN" altLang="en-US" sz="18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4" name="Rectangle 58"/>
          <p:cNvSpPr>
            <a:spLocks noChangeArrowheads="1"/>
          </p:cNvSpPr>
          <p:nvPr/>
        </p:nvSpPr>
        <p:spPr bwMode="auto">
          <a:xfrm>
            <a:off x="522560" y="3661341"/>
            <a:ext cx="2691773" cy="9143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3025" tIns="36512" rIns="73025" bIns="36512"/>
          <a:lstStyle>
            <a:lvl1pPr eaLnBrk="0" hangingPunct="0">
              <a:spcBef>
                <a:spcPct val="20000"/>
              </a:spcBef>
              <a:buClr>
                <a:srgbClr val="CC0000"/>
              </a:buClr>
              <a:buSzPct val="85000"/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SzPct val="115000"/>
              <a:buFont typeface="Times New Roman" panose="02020603050405020304" pitchFamily="18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/>
              <a:t>     for </a:t>
            </a:r>
            <a:r>
              <a:rPr lang="en-US" altLang="zh-CN" sz="1800" dirty="0"/>
              <a:t>i in range(100+1)</a:t>
            </a:r>
            <a:endParaRPr kumimoji="1" lang="zh-CN" altLang="en-US" sz="18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5" name="Rectangle 59"/>
          <p:cNvSpPr>
            <a:spLocks noChangeArrowheads="1"/>
          </p:cNvSpPr>
          <p:nvPr/>
        </p:nvSpPr>
        <p:spPr bwMode="auto">
          <a:xfrm>
            <a:off x="1208360" y="4118538"/>
            <a:ext cx="2005973" cy="4571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3025" tIns="36512" rIns="73025" bIns="36512" anchor="ctr"/>
          <a:lstStyle>
            <a:lvl1pPr eaLnBrk="0" hangingPunct="0">
              <a:spcBef>
                <a:spcPct val="20000"/>
              </a:spcBef>
              <a:buClr>
                <a:srgbClr val="CC0000"/>
              </a:buClr>
              <a:buSzPct val="85000"/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SzPct val="115000"/>
              <a:buFont typeface="Times New Roman" panose="02020603050405020304" pitchFamily="18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6" name="Rectangle 60"/>
          <p:cNvSpPr>
            <a:spLocks noChangeArrowheads="1"/>
          </p:cNvSpPr>
          <p:nvPr/>
        </p:nvSpPr>
        <p:spPr bwMode="auto">
          <a:xfrm>
            <a:off x="1208360" y="4107905"/>
            <a:ext cx="2005973" cy="4571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3025" tIns="36512" rIns="73025" bIns="36512" anchor="ctr"/>
          <a:lstStyle>
            <a:lvl1pPr eaLnBrk="0" hangingPunct="0">
              <a:spcBef>
                <a:spcPct val="20000"/>
              </a:spcBef>
              <a:buClr>
                <a:srgbClr val="CC0000"/>
              </a:buClr>
              <a:buSzPct val="85000"/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SzPct val="115000"/>
              <a:buFont typeface="Times New Roman" panose="02020603050405020304" pitchFamily="18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dirty="0" smtClean="0">
                <a:latin typeface="+mn-lt"/>
                <a:ea typeface="宋体" panose="02010600030101010101" pitchFamily="2" charset="-122"/>
              </a:rPr>
              <a:t>    sum = sum +i</a:t>
            </a:r>
            <a:endParaRPr kumimoji="1" lang="zh-CN" altLang="en-US" sz="1800" dirty="0">
              <a:solidFill>
                <a:srgbClr val="C00000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2560" y="4575739"/>
            <a:ext cx="2691773" cy="4878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输出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sum</a:t>
            </a:r>
            <a:endParaRPr kumimoji="1"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32" grpId="0" animBg="1" autoUpdateAnimBg="0"/>
      <p:bldP spid="34" grpId="0" animBg="1" autoUpdateAnimBg="0"/>
      <p:bldP spid="35" grpId="0" animBg="1"/>
      <p:bldP spid="36" grpId="0" animBg="1" autoUpdateAnimBg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40" y="2420815"/>
            <a:ext cx="3400425" cy="2438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第二部分 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1503" y="2133600"/>
            <a:ext cx="7076747" cy="43516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温度转换程序。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华氏度：西欧、英美等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如何将华氏温度和摄氏温度进行转化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4800" y="1813468"/>
            <a:ext cx="4114800" cy="172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62200" y="3184242"/>
            <a:ext cx="4114800" cy="21544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0:101:2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766366" y="4655203"/>
            <a:ext cx="4114800" cy="2154436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1:100:2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14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rint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循环案例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4789" y="1814610"/>
            <a:ext cx="7076747" cy="51547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【</a:t>
            </a:r>
            <a:r>
              <a:rPr kumimoji="1" lang="zh-CN" altLang="en-US" dirty="0" smtClean="0"/>
              <a:t>例</a:t>
            </a:r>
            <a:r>
              <a:rPr kumimoji="1" lang="en-US" altLang="zh-CN" dirty="0" smtClean="0"/>
              <a:t>9】</a:t>
            </a:r>
            <a:r>
              <a:rPr kumimoji="1" lang="zh-CN" altLang="en-US" dirty="0" smtClean="0"/>
              <a:t>实现对多个温度的连续转换</a:t>
            </a:r>
            <a:r>
              <a:rPr kumimoji="1" lang="zh-CN" altLang="en-US" dirty="0"/>
              <a:t>。</a:t>
            </a:r>
            <a:endParaRPr kumimoji="1"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51" y="2330082"/>
            <a:ext cx="6164459" cy="251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89" y="2200941"/>
            <a:ext cx="7076747" cy="304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53" y="2330081"/>
            <a:ext cx="7152383" cy="317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409" y="4954777"/>
            <a:ext cx="4253024" cy="1818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循环嵌套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打印数字三角形。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49054" y="2768130"/>
            <a:ext cx="2622857" cy="3576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075" tIns="46038" rIns="92075" bIns="46038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1 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1 2 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1 2 3 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1 2 3 4 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1 2 3 4 5 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1 2 3 4 5 6 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1 2 3 4 5 6 7 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1 2 3 4 5 6 7 8 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1 2 3 4 5 6 7 8 9 </a:t>
            </a:r>
            <a:endParaRPr lang="en-US" altLang="zh-CN" sz="2000" baseline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Rectangle 58"/>
          <p:cNvSpPr>
            <a:spLocks noChangeArrowheads="1"/>
          </p:cNvSpPr>
          <p:nvPr/>
        </p:nvSpPr>
        <p:spPr bwMode="auto">
          <a:xfrm>
            <a:off x="3157311" y="2847413"/>
            <a:ext cx="2691773" cy="13715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3025" tIns="36512" rIns="73025" bIns="36512"/>
          <a:lstStyle>
            <a:lvl1pPr eaLnBrk="0" hangingPunct="0">
              <a:spcBef>
                <a:spcPct val="20000"/>
              </a:spcBef>
              <a:buClr>
                <a:srgbClr val="CC0000"/>
              </a:buClr>
              <a:buSzPct val="85000"/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SzPct val="115000"/>
              <a:buFont typeface="Times New Roman" panose="02020603050405020304" pitchFamily="18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None/>
            </a:pPr>
            <a:r>
              <a:rPr lang="en-US" altLang="zh-CN" sz="1800" dirty="0" smtClean="0"/>
              <a:t>     for  i  in  range(1,10 )</a:t>
            </a:r>
            <a:endParaRPr lang="zh-CN" altLang="en-US" sz="1800" dirty="0"/>
          </a:p>
        </p:txBody>
      </p:sp>
      <p:sp>
        <p:nvSpPr>
          <p:cNvPr id="56" name="Rectangle 59"/>
          <p:cNvSpPr>
            <a:spLocks noChangeArrowheads="1"/>
          </p:cNvSpPr>
          <p:nvPr/>
        </p:nvSpPr>
        <p:spPr bwMode="auto">
          <a:xfrm>
            <a:off x="3843111" y="3304610"/>
            <a:ext cx="2005973" cy="4571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3025" tIns="36512" rIns="73025" bIns="36512" anchor="ctr"/>
          <a:lstStyle>
            <a:lvl1pPr eaLnBrk="0" hangingPunct="0">
              <a:spcBef>
                <a:spcPct val="20000"/>
              </a:spcBef>
              <a:buClr>
                <a:srgbClr val="CC0000"/>
              </a:buClr>
              <a:buSzPct val="85000"/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SzPct val="115000"/>
              <a:buFont typeface="Times New Roman" panose="02020603050405020304" pitchFamily="18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7" name="Rectangle 60"/>
          <p:cNvSpPr>
            <a:spLocks noChangeArrowheads="1"/>
          </p:cNvSpPr>
          <p:nvPr/>
        </p:nvSpPr>
        <p:spPr bwMode="auto">
          <a:xfrm>
            <a:off x="3551461" y="3304611"/>
            <a:ext cx="2297623" cy="9143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3025" tIns="36512" rIns="73025" bIns="36512" anchor="ctr"/>
          <a:lstStyle>
            <a:lvl1pPr eaLnBrk="0" hangingPunct="0">
              <a:spcBef>
                <a:spcPct val="20000"/>
              </a:spcBef>
              <a:buClr>
                <a:srgbClr val="CC0000"/>
              </a:buClr>
              <a:buSzPct val="85000"/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SzPct val="115000"/>
              <a:buFont typeface="Times New Roman" panose="02020603050405020304" pitchFamily="18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buNone/>
            </a:pPr>
            <a:r>
              <a:rPr lang="zh-CN" altLang="en-US" sz="1800" dirty="0"/>
              <a:t>输出</a:t>
            </a:r>
            <a:r>
              <a:rPr lang="en-US" altLang="zh-CN" sz="1800" dirty="0"/>
              <a:t>i</a:t>
            </a:r>
            <a:r>
              <a:rPr lang="zh-CN" altLang="en-US" sz="1800" dirty="0"/>
              <a:t>行的数字</a:t>
            </a:r>
            <a:endParaRPr lang="zh-CN" altLang="en-US" sz="1800" dirty="0"/>
          </a:p>
        </p:txBody>
      </p:sp>
      <p:sp>
        <p:nvSpPr>
          <p:cNvPr id="58" name="矩形 57"/>
          <p:cNvSpPr/>
          <p:nvPr/>
        </p:nvSpPr>
        <p:spPr>
          <a:xfrm>
            <a:off x="3157310" y="4219009"/>
            <a:ext cx="2691773" cy="4816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换行</a:t>
            </a:r>
            <a:endParaRPr kumimoji="1"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矩形标注 34"/>
          <p:cNvSpPr/>
          <p:nvPr/>
        </p:nvSpPr>
        <p:spPr>
          <a:xfrm>
            <a:off x="6206297" y="2133600"/>
            <a:ext cx="2417736" cy="725193"/>
          </a:xfrm>
          <a:prstGeom prst="wedgeRectCallout">
            <a:avLst>
              <a:gd name="adj1" fmla="val -72901"/>
              <a:gd name="adj2" fmla="val 1574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输出</a:t>
            </a:r>
            <a:r>
              <a:rPr lang="en-US" altLang="zh-CN" sz="2800" dirty="0" smtClean="0"/>
              <a:t>1~i</a:t>
            </a:r>
            <a:endParaRPr lang="zh-CN" altLang="en-US" sz="2800" dirty="0"/>
          </a:p>
        </p:txBody>
      </p:sp>
      <p:grpSp>
        <p:nvGrpSpPr>
          <p:cNvPr id="5" name="组合 9"/>
          <p:cNvGrpSpPr/>
          <p:nvPr/>
        </p:nvGrpSpPr>
        <p:grpSpPr>
          <a:xfrm>
            <a:off x="6596189" y="3302081"/>
            <a:ext cx="2297623" cy="916927"/>
            <a:chOff x="6609252" y="3302081"/>
            <a:chExt cx="2297623" cy="916927"/>
          </a:xfrm>
        </p:grpSpPr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6609252" y="3302081"/>
              <a:ext cx="2297623" cy="91439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73025" tIns="36512" rIns="73025" bIns="36512"/>
            <a:lstStyle>
              <a:lvl1pPr eaLnBrk="0" hangingPunct="0">
                <a:spcBef>
                  <a:spcPct val="20000"/>
                </a:spcBef>
                <a:buClr>
                  <a:srgbClr val="CC0000"/>
                </a:buClr>
                <a:buSzPct val="85000"/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SzPct val="115000"/>
                <a:buFont typeface="Times New Roman" panose="02020603050405020304" pitchFamily="18" charset="0"/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/>
                <a:t>for j in </a:t>
              </a:r>
              <a:r>
                <a:rPr lang="en-US" altLang="zh-CN" sz="1800" dirty="0" smtClean="0"/>
                <a:t>range(1,i+1)</a:t>
              </a:r>
              <a:endParaRPr lang="zh-CN" altLang="en-US" sz="1800" dirty="0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892097" y="3761809"/>
              <a:ext cx="2005973" cy="45719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73025" tIns="36512" rIns="73025" bIns="36512" anchor="ctr"/>
            <a:lstStyle>
              <a:lvl1pPr eaLnBrk="0" hangingPunct="0">
                <a:spcBef>
                  <a:spcPct val="20000"/>
                </a:spcBef>
                <a:buClr>
                  <a:srgbClr val="CC0000"/>
                </a:buClr>
                <a:buSzPct val="85000"/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SzPct val="115000"/>
                <a:buFont typeface="Times New Roman" panose="02020603050405020304" pitchFamily="18" charset="0"/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None/>
              </a:pPr>
              <a:r>
                <a:rPr lang="zh-CN" altLang="en-US" sz="1800" dirty="0" smtClean="0"/>
                <a:t>   输出</a:t>
              </a:r>
              <a:r>
                <a:rPr lang="en-US" altLang="zh-CN" sz="1800" dirty="0" smtClean="0"/>
                <a:t>j</a:t>
              </a:r>
              <a:endParaRPr lang="zh-CN" alt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-0.34115 3.7037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 autoUpdateAnimBg="0"/>
      <p:bldP spid="56" grpId="0" animBg="1"/>
      <p:bldP spid="57" grpId="0" animBg="1" autoUpdateAnimBg="0"/>
      <p:bldP spid="58" grpId="0" animBg="1"/>
      <p:bldP spid="3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循环嵌套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04360" y="2506925"/>
            <a:ext cx="4206240" cy="18158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800" dirty="0"/>
              <a:t>for i in </a:t>
            </a:r>
            <a:r>
              <a:rPr lang="en-US" altLang="zh-CN" sz="2800" dirty="0" smtClean="0"/>
              <a:t>range(1,10):</a:t>
            </a:r>
            <a:endParaRPr lang="en-US" altLang="zh-CN" sz="2800" dirty="0"/>
          </a:p>
          <a:p>
            <a:r>
              <a:rPr lang="en-US" altLang="zh-CN" sz="2800" dirty="0"/>
              <a:t>      for j in </a:t>
            </a:r>
            <a:r>
              <a:rPr lang="en-US" altLang="zh-CN" sz="2800" dirty="0" smtClean="0"/>
              <a:t>range(1,i+1):</a:t>
            </a:r>
            <a:endParaRPr lang="en-US" altLang="zh-CN" sz="2800" dirty="0"/>
          </a:p>
          <a:p>
            <a:r>
              <a:rPr lang="en-US" altLang="zh-CN" sz="2800" dirty="0"/>
              <a:t>            print j,</a:t>
            </a:r>
            <a:endParaRPr lang="en-US" altLang="zh-CN" sz="2800" dirty="0"/>
          </a:p>
          <a:p>
            <a:r>
              <a:rPr lang="en-US" altLang="zh-CN" sz="2800" dirty="0"/>
              <a:t>      print("")</a:t>
            </a:r>
            <a:endParaRPr lang="zh-CN" altLang="en-US" sz="2800" dirty="0"/>
          </a:p>
        </p:txBody>
      </p:sp>
      <p:sp>
        <p:nvSpPr>
          <p:cNvPr id="53" name="矩形标注 52"/>
          <p:cNvSpPr/>
          <p:nvPr/>
        </p:nvSpPr>
        <p:spPr>
          <a:xfrm>
            <a:off x="5085568" y="5150735"/>
            <a:ext cx="3883068" cy="725193"/>
          </a:xfrm>
          <a:prstGeom prst="wedgeRectCallout">
            <a:avLst>
              <a:gd name="adj1" fmla="val -15995"/>
              <a:gd name="adj2" fmla="val -24243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Python2.7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print</a:t>
            </a:r>
            <a:r>
              <a:rPr lang="zh-CN" altLang="en-US" sz="2000" dirty="0" smtClean="0"/>
              <a:t>不输出换行的办法：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去掉括号</a:t>
            </a:r>
            <a:r>
              <a:rPr lang="zh-CN" altLang="en-US" sz="2000" dirty="0"/>
              <a:t>且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以逗号结尾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44" name="Rectangle 58"/>
          <p:cNvSpPr>
            <a:spLocks noChangeArrowheads="1"/>
          </p:cNvSpPr>
          <p:nvPr/>
        </p:nvSpPr>
        <p:spPr bwMode="auto">
          <a:xfrm>
            <a:off x="692688" y="2506925"/>
            <a:ext cx="2691773" cy="13715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3025" tIns="36512" rIns="73025" bIns="36512"/>
          <a:lstStyle>
            <a:lvl1pPr eaLnBrk="0" hangingPunct="0">
              <a:spcBef>
                <a:spcPct val="20000"/>
              </a:spcBef>
              <a:buClr>
                <a:srgbClr val="CC0000"/>
              </a:buClr>
              <a:buSzPct val="85000"/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SzPct val="115000"/>
              <a:buFont typeface="Times New Roman" panose="02020603050405020304" pitchFamily="18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None/>
            </a:pPr>
            <a:r>
              <a:rPr lang="en-US" altLang="zh-CN" sz="1800" dirty="0" smtClean="0"/>
              <a:t>     for  i  in  range(1,10 )</a:t>
            </a:r>
            <a:endParaRPr lang="zh-CN" altLang="en-US" sz="1800" dirty="0"/>
          </a:p>
        </p:txBody>
      </p:sp>
      <p:sp>
        <p:nvSpPr>
          <p:cNvPr id="45" name="Rectangle 59"/>
          <p:cNvSpPr>
            <a:spLocks noChangeArrowheads="1"/>
          </p:cNvSpPr>
          <p:nvPr/>
        </p:nvSpPr>
        <p:spPr bwMode="auto">
          <a:xfrm>
            <a:off x="1378488" y="2964122"/>
            <a:ext cx="2005973" cy="4571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3025" tIns="36512" rIns="73025" bIns="36512" anchor="ctr"/>
          <a:lstStyle>
            <a:lvl1pPr eaLnBrk="0" hangingPunct="0">
              <a:spcBef>
                <a:spcPct val="20000"/>
              </a:spcBef>
              <a:buClr>
                <a:srgbClr val="CC0000"/>
              </a:buClr>
              <a:buSzPct val="85000"/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SzPct val="115000"/>
              <a:buFont typeface="Times New Roman" panose="02020603050405020304" pitchFamily="18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6" name="Rectangle 60"/>
          <p:cNvSpPr>
            <a:spLocks noChangeArrowheads="1"/>
          </p:cNvSpPr>
          <p:nvPr/>
        </p:nvSpPr>
        <p:spPr bwMode="auto">
          <a:xfrm>
            <a:off x="1086838" y="2964123"/>
            <a:ext cx="2297623" cy="9143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3025" tIns="36512" rIns="73025" bIns="36512" anchor="ctr"/>
          <a:lstStyle>
            <a:lvl1pPr eaLnBrk="0" hangingPunct="0">
              <a:spcBef>
                <a:spcPct val="20000"/>
              </a:spcBef>
              <a:buClr>
                <a:srgbClr val="CC0000"/>
              </a:buClr>
              <a:buSzPct val="85000"/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SzPct val="115000"/>
              <a:buFont typeface="Times New Roman" panose="02020603050405020304" pitchFamily="18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buNone/>
            </a:pPr>
            <a:r>
              <a:rPr lang="zh-CN" altLang="en-US" sz="1800" dirty="0"/>
              <a:t>输出</a:t>
            </a:r>
            <a:r>
              <a:rPr lang="en-US" altLang="zh-CN" sz="1800" dirty="0"/>
              <a:t>i</a:t>
            </a:r>
            <a:r>
              <a:rPr lang="zh-CN" altLang="en-US" sz="1800" dirty="0"/>
              <a:t>行的数字</a:t>
            </a:r>
            <a:endParaRPr lang="zh-CN" altLang="en-US" sz="1800" dirty="0"/>
          </a:p>
        </p:txBody>
      </p:sp>
      <p:sp>
        <p:nvSpPr>
          <p:cNvPr id="47" name="矩形 46"/>
          <p:cNvSpPr/>
          <p:nvPr/>
        </p:nvSpPr>
        <p:spPr>
          <a:xfrm>
            <a:off x="692687" y="3878521"/>
            <a:ext cx="2691773" cy="4816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换行</a:t>
            </a:r>
            <a:endParaRPr kumimoji="1"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组合 48"/>
          <p:cNvGrpSpPr/>
          <p:nvPr/>
        </p:nvGrpSpPr>
        <p:grpSpPr>
          <a:xfrm>
            <a:off x="1086837" y="2962857"/>
            <a:ext cx="2297623" cy="916927"/>
            <a:chOff x="6609252" y="3302081"/>
            <a:chExt cx="2297623" cy="916927"/>
          </a:xfrm>
        </p:grpSpPr>
        <p:sp>
          <p:nvSpPr>
            <p:cNvPr id="51" name="Rectangle 58"/>
            <p:cNvSpPr>
              <a:spLocks noChangeArrowheads="1"/>
            </p:cNvSpPr>
            <p:nvPr/>
          </p:nvSpPr>
          <p:spPr bwMode="auto">
            <a:xfrm>
              <a:off x="6609252" y="3302081"/>
              <a:ext cx="2297623" cy="91439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73025" tIns="36512" rIns="73025" bIns="36512"/>
            <a:lstStyle>
              <a:lvl1pPr eaLnBrk="0" hangingPunct="0">
                <a:spcBef>
                  <a:spcPct val="20000"/>
                </a:spcBef>
                <a:buClr>
                  <a:srgbClr val="CC0000"/>
                </a:buClr>
                <a:buSzPct val="85000"/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SzPct val="115000"/>
                <a:buFont typeface="Times New Roman" panose="02020603050405020304" pitchFamily="18" charset="0"/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buNone/>
              </a:pPr>
              <a:r>
                <a:rPr lang="en-US" altLang="zh-CN" sz="1800" dirty="0"/>
                <a:t>for j in </a:t>
              </a:r>
              <a:r>
                <a:rPr lang="en-US" altLang="zh-CN" sz="1800" dirty="0" smtClean="0"/>
                <a:t>range(1,i+1)</a:t>
              </a:r>
              <a:endParaRPr lang="zh-CN" altLang="en-US" sz="1800" dirty="0"/>
            </a:p>
          </p:txBody>
        </p:sp>
        <p:sp>
          <p:nvSpPr>
            <p:cNvPr id="54" name="Rectangle 60"/>
            <p:cNvSpPr>
              <a:spLocks noChangeArrowheads="1"/>
            </p:cNvSpPr>
            <p:nvPr/>
          </p:nvSpPr>
          <p:spPr bwMode="auto">
            <a:xfrm>
              <a:off x="6892097" y="3761809"/>
              <a:ext cx="2005973" cy="45719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73025" tIns="36512" rIns="73025" bIns="36512" anchor="ctr"/>
            <a:lstStyle>
              <a:lvl1pPr eaLnBrk="0" hangingPunct="0">
                <a:spcBef>
                  <a:spcPct val="20000"/>
                </a:spcBef>
                <a:buClr>
                  <a:srgbClr val="CC0000"/>
                </a:buClr>
                <a:buSzPct val="85000"/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SzPct val="115000"/>
                <a:buFont typeface="Times New Roman" panose="02020603050405020304" pitchFamily="18" charset="0"/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None/>
              </a:pPr>
              <a:r>
                <a:rPr lang="zh-CN" altLang="en-US" sz="1800" dirty="0" smtClean="0"/>
                <a:t>   输出</a:t>
              </a:r>
              <a:r>
                <a:rPr lang="en-US" altLang="zh-CN" sz="1800" dirty="0" smtClean="0"/>
                <a:t>j</a:t>
              </a:r>
              <a:endParaRPr lang="zh-CN" alt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穷举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7698" y="2133600"/>
            <a:ext cx="7076747" cy="39925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穷举法的基本思想是根据题目的部分条件确定答案的大致范围，并在此范围内对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所有可能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的情况逐一验证，直到全部情况验证完毕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举法也称为枚举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法，暴力求解法，其运行效率低但简单有用。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限的搜索集合，穷举范围不能无限大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间内可解，穷举时间可接受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注意效率改进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穷举算法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2762" y="2668765"/>
            <a:ext cx="7076747" cy="3297903"/>
          </a:xfrm>
        </p:spPr>
        <p:txBody>
          <a:bodyPr/>
          <a:lstStyle/>
          <a:p>
            <a:r>
              <a:rPr lang="zh-CN" altLang="en-US" dirty="0" smtClean="0"/>
              <a:t>穷举算法实现步骤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(1) </a:t>
            </a:r>
            <a:r>
              <a:rPr lang="zh-CN" altLang="en-US" dirty="0" smtClean="0"/>
              <a:t>确定穷举对象，从问题解的表达形式出发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(2) </a:t>
            </a:r>
            <a:r>
              <a:rPr lang="zh-CN" altLang="en-US" dirty="0" smtClean="0"/>
              <a:t>逐一列举可能解，根据穷举的参数构造循环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列举每一种取值情况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(3) </a:t>
            </a:r>
            <a:r>
              <a:rPr lang="zh-CN" altLang="en-US" dirty="0" smtClean="0"/>
              <a:t>根据问题表达式逐一验证，满足条件采纳，否则抛弃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穷举算法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826" y="1908133"/>
            <a:ext cx="7076747" cy="1293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百钱百鸡问题：鸡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翁一值钱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，鸡母一值钱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，鸡雏三值钱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。百钱买百鸡，问鸡翁、母、雏各几何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36767" y="3201310"/>
            <a:ext cx="4714368" cy="830997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</a:rPr>
              <a:t>cock+hen+chick</a:t>
            </a:r>
            <a:r>
              <a:rPr lang="en-US" altLang="zh-CN" sz="2400" dirty="0" smtClean="0">
                <a:solidFill>
                  <a:schemeClr val="bg1"/>
                </a:solidFill>
              </a:rPr>
              <a:t>=100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5cock+3hen+chick/3=100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259112" y="3430224"/>
            <a:ext cx="2279736" cy="565579"/>
          </a:xfrm>
          <a:prstGeom prst="wedgeRectCallout">
            <a:avLst>
              <a:gd name="adj1" fmla="val 71886"/>
              <a:gd name="adj2" fmla="val -6332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</a:rPr>
              <a:t>(1) 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问题表达式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67" y="4308954"/>
            <a:ext cx="4714368" cy="830997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cock</a:t>
            </a:r>
            <a:r>
              <a:rPr lang="zh-CN" altLang="en-US" sz="2400" dirty="0" smtClean="0">
                <a:solidFill>
                  <a:schemeClr val="bg1"/>
                </a:solidFill>
              </a:rPr>
              <a:t>，</a:t>
            </a:r>
            <a:r>
              <a:rPr lang="en-US" altLang="zh-CN" sz="2400" dirty="0" smtClean="0">
                <a:solidFill>
                  <a:schemeClr val="bg1"/>
                </a:solidFill>
              </a:rPr>
              <a:t>hen</a:t>
            </a:r>
            <a:r>
              <a:rPr lang="zh-CN" altLang="en-US" sz="2400" dirty="0" smtClean="0">
                <a:solidFill>
                  <a:schemeClr val="bg1"/>
                </a:solidFill>
              </a:rPr>
              <a:t>，</a:t>
            </a:r>
            <a:r>
              <a:rPr lang="en-US" altLang="zh-CN" sz="2400" dirty="0" smtClean="0">
                <a:solidFill>
                  <a:schemeClr val="bg1"/>
                </a:solidFill>
              </a:rPr>
              <a:t>chick</a:t>
            </a:r>
            <a:r>
              <a:rPr lang="zh-CN" altLang="en-US" sz="2400" dirty="0" smtClean="0">
                <a:solidFill>
                  <a:schemeClr val="bg1"/>
                </a:solidFill>
              </a:rPr>
              <a:t>的</a:t>
            </a:r>
            <a:r>
              <a:rPr lang="zh-CN" altLang="en-US" sz="2400" dirty="0">
                <a:solidFill>
                  <a:schemeClr val="bg1"/>
                </a:solidFill>
              </a:rPr>
              <a:t>取值范围：</a:t>
            </a:r>
            <a:r>
              <a:rPr lang="en-US" altLang="zh-TW" sz="2400" dirty="0" smtClean="0">
                <a:solidFill>
                  <a:schemeClr val="bg1"/>
                </a:solidFill>
              </a:rPr>
              <a:t>0&lt;cock&lt;20</a:t>
            </a:r>
            <a:r>
              <a:rPr lang="en-US" altLang="zh-TW" sz="2400" dirty="0">
                <a:solidFill>
                  <a:schemeClr val="bg1"/>
                </a:solidFill>
              </a:rPr>
              <a:t>, </a:t>
            </a:r>
            <a:r>
              <a:rPr lang="zh-TW" altLang="en-US" sz="2400" dirty="0">
                <a:solidFill>
                  <a:schemeClr val="bg1"/>
                </a:solidFill>
              </a:rPr>
              <a:t> </a:t>
            </a:r>
            <a:r>
              <a:rPr lang="en-US" altLang="zh-TW" sz="2400" dirty="0" smtClean="0">
                <a:solidFill>
                  <a:schemeClr val="bg1"/>
                </a:solidFill>
              </a:rPr>
              <a:t>0&lt;hen&lt;33</a:t>
            </a:r>
            <a:r>
              <a:rPr lang="en-US" altLang="zh-TW" sz="2400" dirty="0">
                <a:solidFill>
                  <a:schemeClr val="bg1"/>
                </a:solidFill>
              </a:rPr>
              <a:t>,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</a:rPr>
              <a:t>0&lt;chick&lt;300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112734" y="4571147"/>
            <a:ext cx="2630466" cy="565579"/>
          </a:xfrm>
          <a:prstGeom prst="wedgeRectCallout">
            <a:avLst>
              <a:gd name="adj1" fmla="val 61886"/>
              <a:gd name="adj2" fmla="val -7661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</a:rPr>
              <a:t>(2) 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用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for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循环列举可能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54" y="5249396"/>
            <a:ext cx="8240408" cy="140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穷举算法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3899647" y="3388659"/>
            <a:ext cx="497541" cy="107576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99324" y="3563471"/>
            <a:ext cx="298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优化，去掉一重循环</a:t>
            </a:r>
            <a:endParaRPr lang="zh-CN" altLang="en-US" sz="24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937" y="4464424"/>
            <a:ext cx="7663556" cy="131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0" y="1954865"/>
            <a:ext cx="8240408" cy="140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452282" y="2528047"/>
            <a:ext cx="3671047" cy="242047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第四部分 复杂数据类型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如何对已存在的多个温度值进行批量转换</a:t>
            </a:r>
            <a:r>
              <a:rPr kumimoji="1" lang="en-US" altLang="zh-CN" dirty="0" smtClean="0"/>
              <a:t>?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     ’ </a:t>
            </a:r>
            <a:r>
              <a:rPr kumimoji="1" lang="en-US" altLang="zh-CN" dirty="0"/>
              <a:t>33c</a:t>
            </a:r>
            <a:r>
              <a:rPr kumimoji="1" lang="en-US" altLang="zh-CN" dirty="0" smtClean="0"/>
              <a:t>’      ’55f’         ’21c’         ’60c’         ’87f’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……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需要一个存储批量数据的数据类型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列表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元祖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1503" y="2133601"/>
            <a:ext cx="7076747" cy="2334270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括起来的有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序的元素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列表是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结构（可以加入新元素，删除已有元素）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中间用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分割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range()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的结果就是一个列表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2328781" y="4467871"/>
            <a:ext cx="4372644" cy="954107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FF00"/>
                </a:solidFill>
              </a:rPr>
              <a:t>&gt;&gt;&gt;range(2,10</a:t>
            </a:r>
            <a:r>
              <a:rPr lang="en-US" altLang="zh-CN" sz="2800" dirty="0">
                <a:solidFill>
                  <a:srgbClr val="FFFF00"/>
                </a:solidFill>
              </a:rPr>
              <a:t>)</a:t>
            </a:r>
            <a:endParaRPr lang="en-US" altLang="zh-CN" sz="2800" dirty="0">
              <a:solidFill>
                <a:srgbClr val="FFFF00"/>
              </a:solidFill>
            </a:endParaRPr>
          </a:p>
          <a:p>
            <a:r>
              <a:rPr lang="en-US" altLang="zh-CN" sz="2800" dirty="0" smtClean="0">
                <a:solidFill>
                  <a:srgbClr val="FFFF00"/>
                </a:solidFill>
              </a:rPr>
              <a:t>[2,3,4,5,6,7,8,9</a:t>
            </a:r>
            <a:r>
              <a:rPr lang="en-US" altLang="zh-CN" sz="2800" dirty="0">
                <a:solidFill>
                  <a:srgbClr val="FFFF00"/>
                </a:solidFill>
              </a:rPr>
              <a:t>]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en-US" altLang="zh-CN" dirty="0" smtClean="0"/>
              <a:t> python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1503" y="2133600"/>
            <a:ext cx="7076747" cy="43516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温度转换程序。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华氏温度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摄氏温度：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5/9×(F-32)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氏温度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成华氏温度：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F= 1.8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C+32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24600" y="3611320"/>
            <a:ext cx="1549400" cy="512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输入数据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24600" y="4442221"/>
            <a:ext cx="1549400" cy="512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处理数据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24600" y="5261612"/>
            <a:ext cx="1549400" cy="512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输出结果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4100" y="4242166"/>
            <a:ext cx="2988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2E10E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算法设计的三个步骤</a:t>
            </a:r>
            <a:endParaRPr lang="zh-CN" altLang="en-US" sz="2000" dirty="0">
              <a:solidFill>
                <a:srgbClr val="2E10E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924753" y="4325264"/>
            <a:ext cx="825500" cy="25601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4" idx="2"/>
            <a:endCxn id="24" idx="0"/>
          </p:cNvCxnSpPr>
          <p:nvPr/>
        </p:nvCxnSpPr>
        <p:spPr>
          <a:xfrm>
            <a:off x="7099300" y="4123348"/>
            <a:ext cx="0" cy="318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099300" y="4954249"/>
            <a:ext cx="0" cy="318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25" grpId="0" animBg="1"/>
      <p:bldP spid="5" grpId="0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1503" y="2050428"/>
            <a:ext cx="7076747" cy="3992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表中每个元素类型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可以不同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10319" y="2537084"/>
            <a:ext cx="5692709" cy="646331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la</a:t>
            </a:r>
            <a:r>
              <a:rPr lang="en-US" altLang="zh-CN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= </a:t>
            </a:r>
            <a:r>
              <a:rPr lang="en-US" altLang="zh-CN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[</a:t>
            </a: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365, 'everyday', 0.618, True]</a:t>
            </a:r>
            <a:endParaRPr lang="zh-CN" altLang="zh-CN" sz="24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10318" y="3140322"/>
            <a:ext cx="5692709" cy="646331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lb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= 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[1,2,3,4, </a:t>
            </a:r>
            <a:r>
              <a:rPr lang="en-US" altLang="zh-CN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la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]</a:t>
            </a:r>
            <a:endParaRPr lang="zh-CN" altLang="zh-CN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4962620" y="4147476"/>
            <a:ext cx="3163568" cy="663667"/>
          </a:xfrm>
          <a:prstGeom prst="wedgeRoundRectCallout">
            <a:avLst>
              <a:gd name="adj1" fmla="val -61517"/>
              <a:gd name="adj2" fmla="val -14296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表作为另一列表的元素</a:t>
            </a:r>
            <a:endParaRPr lang="en-US" altLang="zh-CN" sz="2000" b="1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1503" y="1934473"/>
            <a:ext cx="7076747" cy="3992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的每个元素都对应一个索引，第一个索引是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，第二个索引是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1……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依此类推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列表中元素时采用索引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81503" y="4782694"/>
            <a:ext cx="6127881" cy="1928733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la[0]           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" panose="05000000000000000000" pitchFamily="2" charset="2"/>
              </a:rPr>
              <a:t> 365</a:t>
            </a:r>
            <a:endParaRPr lang="en-US" altLang="zh-CN" sz="2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" panose="05000000000000000000" pitchFamily="2" charset="2"/>
              </a:rPr>
              <a:t>la[-1]          True</a:t>
            </a:r>
            <a:endParaRPr lang="en-US" altLang="zh-CN" sz="2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20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" panose="05000000000000000000" pitchFamily="2" charset="2"/>
              </a:rPr>
              <a:t>lb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" panose="05000000000000000000" pitchFamily="2" charset="2"/>
              </a:rPr>
              <a:t>[1]           2</a:t>
            </a:r>
            <a:endParaRPr lang="en-US" altLang="zh-CN" sz="2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" panose="05000000000000000000" pitchFamily="2" charset="2"/>
              </a:rPr>
              <a:t>lb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" panose="05000000000000000000" pitchFamily="2" charset="2"/>
              </a:rPr>
              <a:t>[-1]          </a:t>
            </a:r>
            <a:r>
              <a:rPr lang="en-US" altLang="zh-CN" sz="20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" panose="05000000000000000000" pitchFamily="2" charset="2"/>
              </a:rPr>
              <a:t>Ia</a:t>
            </a: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" panose="05000000000000000000" pitchFamily="2" charset="2"/>
              </a:rPr>
              <a:t>，即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[365, 'everyday', 0.618, True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]</a:t>
            </a:r>
            <a:endParaRPr lang="en-US" altLang="zh-CN" sz="2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" panose="05000000000000000000" pitchFamily="2" charset="2"/>
              </a:rPr>
              <a:t>lb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" panose="05000000000000000000" pitchFamily="2" charset="2"/>
              </a:rPr>
              <a:t>[4][0]       365  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81503" y="3527633"/>
            <a:ext cx="5692709" cy="49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la</a:t>
            </a:r>
            <a:r>
              <a:rPr lang="en-US" altLang="zh-CN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= </a:t>
            </a:r>
            <a:r>
              <a:rPr lang="en-US" altLang="zh-CN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[</a:t>
            </a:r>
            <a:r>
              <a:rPr lang="en-US" altLang="zh-CN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365, 'everyday', 0.618, True]</a:t>
            </a:r>
            <a:endParaRPr lang="zh-CN" altLang="zh-CN" sz="20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81502" y="4042268"/>
            <a:ext cx="5692709" cy="49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lb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= 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[1,2,3,4, </a:t>
            </a:r>
            <a:r>
              <a:rPr lang="en-US" altLang="zh-CN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la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]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列表的基本运算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两个列表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对列表进行整数次重复 *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列表中元素个数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列表元素遍历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&lt;list&gt;: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成员存在检查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&lt;expr&gt;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&lt;list&gt;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6214" y="4667664"/>
            <a:ext cx="2006257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/>
              <a:t>&gt;&gt;&gt; la=[1,2,3]</a:t>
            </a:r>
            <a:endParaRPr lang="en-US" altLang="zh-CN" sz="2000" dirty="0"/>
          </a:p>
          <a:p>
            <a:r>
              <a:rPr lang="en-US" altLang="zh-CN" sz="2000" dirty="0"/>
              <a:t>&gt;&gt;&gt; </a:t>
            </a:r>
            <a:r>
              <a:rPr lang="en-US" altLang="zh-CN" sz="2000" dirty="0" err="1"/>
              <a:t>lb</a:t>
            </a:r>
            <a:r>
              <a:rPr lang="en-US" altLang="zh-CN" sz="2000" dirty="0"/>
              <a:t>=['</a:t>
            </a:r>
            <a:r>
              <a:rPr lang="en-US" altLang="zh-CN" sz="2000" dirty="0" err="1"/>
              <a:t>a','b','c</a:t>
            </a:r>
            <a:r>
              <a:rPr lang="en-US" altLang="zh-CN" sz="2000" dirty="0"/>
              <a:t>']</a:t>
            </a:r>
            <a:endParaRPr lang="en-US" altLang="zh-CN" sz="2000" dirty="0"/>
          </a:p>
          <a:p>
            <a:r>
              <a:rPr lang="en-US" altLang="zh-CN" sz="2000" dirty="0"/>
              <a:t>&gt;&gt;&gt; </a:t>
            </a:r>
            <a:r>
              <a:rPr lang="en-US" altLang="zh-CN" sz="2000" dirty="0" err="1"/>
              <a:t>la+lb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386214" y="5866341"/>
            <a:ext cx="204414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000" dirty="0" smtClean="0"/>
              <a:t>[1, 2, 3, 'a', 'b', 'c']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568406" y="5313995"/>
            <a:ext cx="1729961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/>
              <a:t>&gt;&gt;&gt; la*2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568406" y="5881730"/>
            <a:ext cx="1729961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000" dirty="0"/>
              <a:t>[1, 2, 3, 1, 2, 3]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4465640" y="5344773"/>
            <a:ext cx="118974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&gt;&gt;&gt; 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lb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65639" y="5912508"/>
            <a:ext cx="118974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43392" y="5067774"/>
            <a:ext cx="1835063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&gt;&gt;&gt; for i in </a:t>
            </a:r>
            <a:r>
              <a:rPr lang="en-US" altLang="zh-CN" dirty="0" err="1"/>
              <a:t>lb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	print(i)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843392" y="5908243"/>
            <a:ext cx="1835063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895161" y="5338417"/>
            <a:ext cx="114486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&gt;&gt;&gt; 5 in la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895161" y="5912508"/>
            <a:ext cx="65293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False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列表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【</a:t>
            </a:r>
            <a:r>
              <a:rPr kumimoji="1" lang="zh-CN" altLang="en-US" dirty="0" smtClean="0"/>
              <a:t>例</a:t>
            </a:r>
            <a:r>
              <a:rPr kumimoji="1" lang="en-US" altLang="zh-CN" dirty="0" smtClean="0"/>
              <a:t>12】</a:t>
            </a:r>
            <a:r>
              <a:rPr kumimoji="1" lang="zh-CN" altLang="en-US" dirty="0" smtClean="0"/>
              <a:t>进行温度的批量转换。</a:t>
            </a:r>
            <a:endParaRPr kumimoji="1"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41" y="2647391"/>
            <a:ext cx="7167383" cy="3087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1503" y="2133600"/>
            <a:ext cx="7076747" cy="207532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列表切片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[begin: end]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内提供一对可选数字，用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分割。冒号前的数表示切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片开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始位置，冒号后的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数表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示切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片结束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位置：包括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开始位置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，但不包括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结束位置。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begin,end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069" y="4422684"/>
            <a:ext cx="200625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/>
              <a:t>&gt;&gt;&gt; </a:t>
            </a:r>
            <a:r>
              <a:rPr lang="en-US" altLang="zh-CN" sz="2000" dirty="0" err="1"/>
              <a:t>lb</a:t>
            </a:r>
            <a:r>
              <a:rPr lang="en-US" altLang="zh-CN" sz="2000" dirty="0" smtClean="0"/>
              <a:t>=[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1,2,3,4,5</a:t>
            </a:r>
            <a:r>
              <a:rPr lang="en-US" altLang="zh-CN" sz="2000" dirty="0" smtClean="0"/>
              <a:t>]</a:t>
            </a:r>
            <a:endParaRPr lang="en-US" altLang="zh-CN" sz="2000" dirty="0"/>
          </a:p>
          <a:p>
            <a:r>
              <a:rPr lang="en-US" altLang="zh-CN" sz="2000" dirty="0"/>
              <a:t>&gt;&gt;&gt; </a:t>
            </a:r>
            <a:r>
              <a:rPr lang="en-US" altLang="zh-CN" sz="2000" dirty="0" err="1" smtClean="0"/>
              <a:t>lb</a:t>
            </a:r>
            <a:r>
              <a:rPr lang="en-US" altLang="zh-CN" sz="2000" dirty="0" smtClean="0"/>
              <a:t>[1:3]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83009" y="5285186"/>
            <a:ext cx="1992853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000" dirty="0" smtClean="0"/>
              <a:t>[2,3]                       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565201" y="4732840"/>
            <a:ext cx="1729961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/>
              <a:t>&gt;&gt;&gt; </a:t>
            </a:r>
            <a:r>
              <a:rPr lang="en-US" altLang="zh-CN" sz="2000" dirty="0" err="1" smtClean="0"/>
              <a:t>lb</a:t>
            </a:r>
            <a:r>
              <a:rPr lang="en-US" altLang="zh-CN" sz="2000" dirty="0" smtClean="0"/>
              <a:t>[:2]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565201" y="5300575"/>
            <a:ext cx="1729961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/>
              <a:t>[1, </a:t>
            </a:r>
            <a:r>
              <a:rPr lang="en-US" altLang="zh-CN" sz="2000" dirty="0" smtClean="0"/>
              <a:t>2]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462435" y="4763618"/>
            <a:ext cx="118974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&gt;&gt;&gt; </a:t>
            </a:r>
            <a:r>
              <a:rPr lang="en-US" altLang="zh-CN" dirty="0" err="1" smtClean="0"/>
              <a:t>lb</a:t>
            </a:r>
            <a:r>
              <a:rPr lang="en-US" altLang="zh-CN" dirty="0" smtClean="0"/>
              <a:t>[1:]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462434" y="5331353"/>
            <a:ext cx="118974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[2,3,4,5]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840188" y="4769006"/>
            <a:ext cx="132389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 smtClean="0"/>
              <a:t>Lb</a:t>
            </a:r>
            <a:r>
              <a:rPr lang="en-US" altLang="zh-CN" dirty="0" smtClean="0"/>
              <a:t>[1:-1]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840187" y="5327088"/>
            <a:ext cx="132389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[2,3,4]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486808" y="4757262"/>
            <a:ext cx="1200559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 smtClean="0"/>
              <a:t>Lb</a:t>
            </a:r>
            <a:r>
              <a:rPr lang="en-US" altLang="zh-CN" dirty="0" smtClean="0"/>
              <a:t>[:-2]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486808" y="5331353"/>
            <a:ext cx="119735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[1,2,3]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72525" y="2147778"/>
          <a:ext cx="779301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846"/>
                <a:gridCol w="4758164"/>
              </a:tblGrid>
              <a:tr h="395689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j-lt"/>
                          <a:ea typeface="+mn-ea"/>
                        </a:rPr>
                        <a:t>列表操作</a:t>
                      </a:r>
                      <a:endParaRPr lang="zh-CN" altLang="en-US" sz="2400" dirty="0">
                        <a:latin typeface="+mj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j-lt"/>
                          <a:ea typeface="+mn-ea"/>
                        </a:rPr>
                        <a:t>功能</a:t>
                      </a:r>
                      <a:endParaRPr lang="zh-CN" altLang="en-US" sz="2400" dirty="0">
                        <a:latin typeface="+mj-lt"/>
                        <a:ea typeface="+mn-ea"/>
                      </a:endParaRPr>
                    </a:p>
                  </a:txBody>
                  <a:tcPr/>
                </a:tc>
              </a:tr>
              <a:tr h="395689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&lt;list&gt;.append(x)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将元素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x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增加到列表的最后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</a:tr>
              <a:tr h="3956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&lt;list&gt;.remove(x)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删除列表中第一次出现的元素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</a:tr>
              <a:tr h="395689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&lt;list&gt;.reverse()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将序列元素反转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</a:tr>
              <a:tr h="395689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&lt;list&gt;.sort()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将列表元素排序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</a:tr>
              <a:tr h="3956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&lt;list&gt;.index(x)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返回第一次出现元素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x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的索引值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781504" y="1958790"/>
            <a:ext cx="6873982" cy="230061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/>
              <a:t>vlist</a:t>
            </a:r>
            <a:r>
              <a:rPr lang="en-US" altLang="zh-CN" dirty="0"/>
              <a:t>=['</a:t>
            </a:r>
            <a:r>
              <a:rPr lang="en-US" altLang="zh-CN" dirty="0" err="1"/>
              <a:t>apple','apple','pie</a:t>
            </a:r>
            <a:r>
              <a:rPr lang="en-US" altLang="zh-CN" dirty="0"/>
              <a:t>']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vlist.</a:t>
            </a:r>
            <a:r>
              <a:rPr lang="en-US" altLang="zh-CN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altLang="zh-CN" dirty="0"/>
              <a:t>('oh yeah')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vlist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['apple', 'apple', 'pie', 'oh yeah']</a:t>
            </a:r>
            <a:endParaRPr lang="zh-CN" altLang="en-US" dirty="0"/>
          </a:p>
        </p:txBody>
      </p:sp>
      <p:sp>
        <p:nvSpPr>
          <p:cNvPr id="5" name="内容占位符 3"/>
          <p:cNvSpPr txBox="1"/>
          <p:nvPr/>
        </p:nvSpPr>
        <p:spPr>
          <a:xfrm>
            <a:off x="1781504" y="4434215"/>
            <a:ext cx="6873982" cy="2263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39925" indent="-3321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91080" indent="-34480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625725" indent="-3448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70530" indent="-34480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13430" indent="-3448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mtClean="0"/>
              <a:t>vlist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[‘banana’, ‘apple’, ‘apple’, ‘pie’, ‘oh yeah’]</a:t>
            </a:r>
            <a:endParaRPr lang="zh-CN" altLang="en-US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mtClean="0"/>
              <a:t>vlist.</a:t>
            </a:r>
            <a:r>
              <a:rPr lang="en-US" altLang="zh-CN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remove</a:t>
            </a:r>
            <a:r>
              <a:rPr lang="en-US" altLang="zh-CN" smtClean="0"/>
              <a:t>(‘pie’)     #</a:t>
            </a:r>
            <a:r>
              <a:rPr lang="zh-CN" altLang="en-US" smtClean="0"/>
              <a:t>按取值删除</a:t>
            </a:r>
            <a:endParaRPr lang="en-US" altLang="zh-CN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mtClean="0"/>
              <a:t>vlist</a:t>
            </a:r>
            <a:endParaRPr lang="en-US" altLang="zh-CN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mtClean="0"/>
              <a:t>['banana', 'apple', 'apple', 'oh yeah']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781504" y="2133601"/>
            <a:ext cx="6873982" cy="230061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 smtClean="0"/>
              <a:t>vlist</a:t>
            </a:r>
            <a:r>
              <a:rPr lang="en-US" altLang="zh-CN" dirty="0" smtClean="0"/>
              <a:t>=[‘banana’, ‘apple’, ‘oh yeah’]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 smtClean="0"/>
              <a:t>vlist</a:t>
            </a:r>
            <a:r>
              <a:rPr lang="en-US" altLang="zh-CN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.reverse</a:t>
            </a:r>
            <a:r>
              <a:rPr lang="en-US" altLang="zh-CN" dirty="0"/>
              <a:t>(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/>
              <a:t>vlist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['oh yeah', 'apple', 'banana']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81504" y="4658348"/>
            <a:ext cx="6873982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 err="1" smtClean="0"/>
              <a:t>vlist.</a:t>
            </a:r>
            <a:r>
              <a:rPr lang="en-US" altLang="zh-CN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sort</a:t>
            </a:r>
            <a:r>
              <a:rPr lang="en-US" altLang="zh-CN" sz="2400" dirty="0"/>
              <a:t>()</a:t>
            </a:r>
            <a:endParaRPr lang="en-US" altLang="zh-CN" sz="2400" dirty="0"/>
          </a:p>
          <a:p>
            <a:r>
              <a:rPr lang="en-US" altLang="zh-CN" sz="2400" dirty="0" err="1" smtClean="0"/>
              <a:t>vlist</a:t>
            </a:r>
            <a:r>
              <a:rPr lang="en-US" altLang="zh-CN" sz="2400" dirty="0" smtClean="0"/>
              <a:t>          #</a:t>
            </a:r>
            <a:r>
              <a:rPr lang="zh-CN" altLang="en-US" sz="2400" dirty="0" smtClean="0"/>
              <a:t>列表改变</a:t>
            </a:r>
            <a:endParaRPr lang="en-US" altLang="zh-CN" sz="2400" dirty="0"/>
          </a:p>
          <a:p>
            <a:r>
              <a:rPr lang="en-US" altLang="zh-CN" sz="2400" dirty="0"/>
              <a:t>['apple', 'banana', 'oh yeah']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781504" y="2133601"/>
            <a:ext cx="6873982" cy="181209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vlist</a:t>
            </a:r>
            <a:r>
              <a:rPr lang="en-US" altLang="zh-CN" dirty="0" smtClean="0"/>
              <a:t>=[</a:t>
            </a:r>
            <a:r>
              <a:rPr lang="en-US" altLang="zh-CN" dirty="0"/>
              <a:t>'apple', 'banana', 'oh yeah', 'apple']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/>
              <a:t>vlist.</a:t>
            </a:r>
            <a:r>
              <a:rPr lang="en-US" altLang="zh-CN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index</a:t>
            </a:r>
            <a:r>
              <a:rPr lang="en-US" altLang="zh-CN" dirty="0"/>
              <a:t>('apple')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【</a:t>
            </a:r>
            <a:r>
              <a:rPr lang="zh-CN" altLang="en-US" b="1" dirty="0" smtClean="0"/>
              <a:t>例</a:t>
            </a:r>
            <a:r>
              <a:rPr lang="en-US" altLang="zh-CN" b="1" dirty="0" smtClean="0"/>
              <a:t>13】</a:t>
            </a:r>
            <a:r>
              <a:rPr lang="zh-CN" altLang="en-US" b="1" dirty="0" smtClean="0"/>
              <a:t>猜颜色。随机产生红绿蓝三种颜色中的一种，你来猜猜看。</a:t>
            </a:r>
            <a:endParaRPr lang="en-US" altLang="zh-CN" b="1" dirty="0" smtClean="0"/>
          </a:p>
          <a:p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85999" y="2952670"/>
            <a:ext cx="6194121" cy="23083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Choose one color ,red, green or </a:t>
            </a:r>
            <a:r>
              <a:rPr lang="en-US" altLang="zh-CN" sz="2400" dirty="0" err="1"/>
              <a:t>yellow:green</a:t>
            </a:r>
            <a:endParaRPr lang="en-US" altLang="zh-CN" sz="2400" dirty="0"/>
          </a:p>
          <a:p>
            <a:r>
              <a:rPr lang="en-US" altLang="zh-CN" sz="2400" dirty="0" smtClean="0"/>
              <a:t>Your </a:t>
            </a:r>
            <a:r>
              <a:rPr lang="en-US" altLang="zh-CN" sz="2400" dirty="0">
                <a:solidFill>
                  <a:schemeClr val="bg1"/>
                </a:solidFill>
              </a:rPr>
              <a:t>choice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is</a:t>
            </a:r>
            <a:r>
              <a:rPr lang="en-US" altLang="zh-CN" sz="2400" dirty="0">
                <a:solidFill>
                  <a:schemeClr val="bg1"/>
                </a:solidFill>
              </a:rPr>
              <a:t> green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/>
              <a:t>Try again</a:t>
            </a:r>
            <a:endParaRPr lang="en-US" altLang="zh-CN" sz="2400" dirty="0"/>
          </a:p>
          <a:p>
            <a:r>
              <a:rPr lang="en-US" altLang="zh-CN" sz="2400" dirty="0"/>
              <a:t>Choose one color ,red, green or </a:t>
            </a:r>
            <a:r>
              <a:rPr lang="en-US" altLang="zh-CN" sz="2400" dirty="0" err="1"/>
              <a:t>yellow:red</a:t>
            </a:r>
            <a:endParaRPr lang="en-US" altLang="zh-CN" sz="2400" dirty="0"/>
          </a:p>
          <a:p>
            <a:r>
              <a:rPr lang="en-US" altLang="zh-CN" sz="2400" dirty="0" smtClean="0"/>
              <a:t>Your choice is red</a:t>
            </a:r>
            <a:endParaRPr lang="en-US" altLang="zh-CN" sz="2400" dirty="0" smtClean="0"/>
          </a:p>
          <a:p>
            <a:r>
              <a:rPr lang="en-US" altLang="zh-CN" sz="2400" dirty="0" smtClean="0"/>
              <a:t>Congratulations</a:t>
            </a:r>
            <a:r>
              <a:rPr lang="en-US" altLang="zh-CN" sz="2400" dirty="0"/>
              <a:t>! </a:t>
            </a:r>
            <a:endParaRPr lang="zh-CN" altLang="en-US" sz="2400" dirty="0"/>
          </a:p>
        </p:txBody>
      </p:sp>
      <p:sp>
        <p:nvSpPr>
          <p:cNvPr id="6" name="圆角矩形标注 5"/>
          <p:cNvSpPr/>
          <p:nvPr/>
        </p:nvSpPr>
        <p:spPr bwMode="auto">
          <a:xfrm>
            <a:off x="284163" y="3919155"/>
            <a:ext cx="1854549" cy="663667"/>
          </a:xfrm>
          <a:prstGeom prst="wedgeRoundRectCallout">
            <a:avLst>
              <a:gd name="adj1" fmla="val 147864"/>
              <a:gd name="adj2" fmla="val -25621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randint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(0,2)</a:t>
            </a:r>
            <a:endParaRPr lang="en-US" altLang="zh-CN" sz="2000" b="1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4797469" y="4929160"/>
            <a:ext cx="4060782" cy="907969"/>
          </a:xfrm>
          <a:prstGeom prst="wedgeRoundRectCallout">
            <a:avLst>
              <a:gd name="adj1" fmla="val -24896"/>
              <a:gd name="adj2" fmla="val -31375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color=['red', 'green', 'yellow']</a:t>
            </a:r>
            <a:endParaRPr lang="en-US" altLang="zh-CN" sz="2000" b="1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1781503" y="5912669"/>
            <a:ext cx="2539976" cy="663667"/>
          </a:xfrm>
          <a:prstGeom prst="wedgeRoundRectCallout">
            <a:avLst>
              <a:gd name="adj1" fmla="val -8297"/>
              <a:gd name="adj2" fmla="val -50346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循环，猜对后退出</a:t>
            </a:r>
            <a:endParaRPr lang="en-US" altLang="zh-CN" sz="2000" b="1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0 </a:t>
            </a:r>
            <a:r>
              <a:rPr lang="en-US" altLang="zh-CN" dirty="0" smtClean="0"/>
              <a:t>python</a:t>
            </a:r>
            <a:r>
              <a:rPr lang="zh-CN" altLang="en-US" dirty="0"/>
              <a:t>案例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33564" y="1679164"/>
            <a:ext cx="7291272" cy="50777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流程图: 决策 3"/>
          <p:cNvSpPr/>
          <p:nvPr/>
        </p:nvSpPr>
        <p:spPr>
          <a:xfrm>
            <a:off x="3765353" y="2875003"/>
            <a:ext cx="2595089" cy="95855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是</a:t>
            </a:r>
            <a:r>
              <a:rPr lang="zh-CN" altLang="en-US" sz="2000" b="1" dirty="0" smtClean="0"/>
              <a:t>摄氏温度吗</a:t>
            </a:r>
            <a:r>
              <a:rPr lang="en-US" altLang="zh-CN" sz="2000" b="1" dirty="0" smtClean="0"/>
              <a:t>?</a:t>
            </a:r>
            <a:endParaRPr lang="zh-CN" altLang="en-US" sz="2000" b="1" dirty="0"/>
          </a:p>
        </p:txBody>
      </p:sp>
      <p:sp>
        <p:nvSpPr>
          <p:cNvPr id="8" name="流程图: 过程 4"/>
          <p:cNvSpPr/>
          <p:nvPr/>
        </p:nvSpPr>
        <p:spPr>
          <a:xfrm>
            <a:off x="2018555" y="4766501"/>
            <a:ext cx="2844801" cy="4953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result=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1.8 ×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val+32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5"/>
          <p:cNvSpPr txBox="1"/>
          <p:nvPr/>
        </p:nvSpPr>
        <p:spPr>
          <a:xfrm>
            <a:off x="3324207" y="2954170"/>
            <a:ext cx="44114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</a:rPr>
              <a:t>真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40"/>
          <p:cNvCxnSpPr>
            <a:endCxn id="7" idx="0"/>
          </p:cNvCxnSpPr>
          <p:nvPr/>
        </p:nvCxnSpPr>
        <p:spPr>
          <a:xfrm>
            <a:off x="5062898" y="2311067"/>
            <a:ext cx="0" cy="563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1" name="流程图: 过程 4"/>
          <p:cNvSpPr/>
          <p:nvPr/>
        </p:nvSpPr>
        <p:spPr>
          <a:xfrm>
            <a:off x="5147167" y="5138569"/>
            <a:ext cx="2898436" cy="4953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result=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5/9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×(val-32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zh-CN" altLang="en-US" sz="2000" dirty="0"/>
          </a:p>
        </p:txBody>
      </p:sp>
      <p:sp>
        <p:nvSpPr>
          <p:cNvPr id="12" name="文本框 88"/>
          <p:cNvSpPr txBox="1"/>
          <p:nvPr/>
        </p:nvSpPr>
        <p:spPr>
          <a:xfrm>
            <a:off x="6296126" y="2971975"/>
            <a:ext cx="452593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假</a:t>
            </a:r>
            <a:endParaRPr lang="zh-CN" altLang="en-US" dirty="0"/>
          </a:p>
        </p:txBody>
      </p:sp>
      <p:sp>
        <p:nvSpPr>
          <p:cNvPr id="13" name="流程图: 过程 4"/>
          <p:cNvSpPr/>
          <p:nvPr/>
        </p:nvSpPr>
        <p:spPr>
          <a:xfrm>
            <a:off x="4157043" y="1815767"/>
            <a:ext cx="1844066" cy="4953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输入温度</a:t>
            </a:r>
            <a:r>
              <a:rPr lang="en-US" altLang="zh-CN" sz="2400" dirty="0" err="1" smtClean="0"/>
              <a:t>val</a:t>
            </a:r>
            <a:endParaRPr lang="zh-CN" altLang="en-US" sz="2400" dirty="0"/>
          </a:p>
        </p:txBody>
      </p:sp>
      <p:cxnSp>
        <p:nvCxnSpPr>
          <p:cNvPr id="14" name="肘形连接符 13"/>
          <p:cNvCxnSpPr>
            <a:stCxn id="7" idx="1"/>
            <a:endCxn id="8" idx="0"/>
          </p:cNvCxnSpPr>
          <p:nvPr/>
        </p:nvCxnSpPr>
        <p:spPr>
          <a:xfrm rot="10800000" flipV="1">
            <a:off x="3440957" y="3354281"/>
            <a:ext cx="324397" cy="14122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肘形连接符 14"/>
          <p:cNvCxnSpPr/>
          <p:nvPr/>
        </p:nvCxnSpPr>
        <p:spPr>
          <a:xfrm>
            <a:off x="6212525" y="3354281"/>
            <a:ext cx="341619" cy="5466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6" name="流程图: 过程 4"/>
          <p:cNvSpPr/>
          <p:nvPr/>
        </p:nvSpPr>
        <p:spPr>
          <a:xfrm>
            <a:off x="2101609" y="6037729"/>
            <a:ext cx="2678691" cy="4953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（华氏）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0034" y="2814054"/>
            <a:ext cx="1549400" cy="512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输入数据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0034" y="3644955"/>
            <a:ext cx="1549400" cy="512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处理数据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0034" y="4464346"/>
            <a:ext cx="1549400" cy="512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输出结果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接箭头连接符 25"/>
          <p:cNvCxnSpPr>
            <a:stCxn id="23" idx="2"/>
            <a:endCxn id="24" idx="0"/>
          </p:cNvCxnSpPr>
          <p:nvPr/>
        </p:nvCxnSpPr>
        <p:spPr>
          <a:xfrm>
            <a:off x="964734" y="3326082"/>
            <a:ext cx="0" cy="318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964734" y="4156983"/>
            <a:ext cx="0" cy="318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8" idx="2"/>
            <a:endCxn id="16" idx="0"/>
          </p:cNvCxnSpPr>
          <p:nvPr/>
        </p:nvCxnSpPr>
        <p:spPr>
          <a:xfrm flipH="1">
            <a:off x="3440955" y="5261801"/>
            <a:ext cx="1" cy="775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9" name="流程图: 过程 4"/>
          <p:cNvSpPr/>
          <p:nvPr/>
        </p:nvSpPr>
        <p:spPr>
          <a:xfrm>
            <a:off x="5256548" y="6037729"/>
            <a:ext cx="2678691" cy="4953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（摄氏）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>
            <a:stCxn id="11" idx="2"/>
            <a:endCxn id="29" idx="0"/>
          </p:cNvCxnSpPr>
          <p:nvPr/>
        </p:nvCxnSpPr>
        <p:spPr>
          <a:xfrm flipH="1">
            <a:off x="6595894" y="5633869"/>
            <a:ext cx="491" cy="403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1" name="流程图: 决策 3"/>
          <p:cNvSpPr/>
          <p:nvPr/>
        </p:nvSpPr>
        <p:spPr>
          <a:xfrm>
            <a:off x="5258499" y="3900969"/>
            <a:ext cx="2595089" cy="95855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是</a:t>
            </a:r>
            <a:r>
              <a:rPr lang="zh-CN" altLang="en-US" sz="2000" b="1" dirty="0"/>
              <a:t>华</a:t>
            </a:r>
            <a:r>
              <a:rPr lang="zh-CN" altLang="en-US" sz="2000" b="1" dirty="0" smtClean="0"/>
              <a:t>氏温度吗</a:t>
            </a:r>
            <a:r>
              <a:rPr lang="en-US" altLang="zh-CN" sz="2000" b="1" dirty="0" smtClean="0"/>
              <a:t>?</a:t>
            </a:r>
            <a:endParaRPr lang="zh-CN" altLang="en-US" sz="2000" b="1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565752" y="4859525"/>
            <a:ext cx="0" cy="279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4" name="文本框 88"/>
          <p:cNvSpPr txBox="1"/>
          <p:nvPr/>
        </p:nvSpPr>
        <p:spPr>
          <a:xfrm>
            <a:off x="7936944" y="3993584"/>
            <a:ext cx="452593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假</a:t>
            </a:r>
            <a:endParaRPr lang="zh-CN" altLang="en-US" dirty="0"/>
          </a:p>
        </p:txBody>
      </p:sp>
      <p:sp>
        <p:nvSpPr>
          <p:cNvPr id="42" name="流程图: 过程 4"/>
          <p:cNvSpPr/>
          <p:nvPr/>
        </p:nvSpPr>
        <p:spPr>
          <a:xfrm>
            <a:off x="8055688" y="6037729"/>
            <a:ext cx="980760" cy="4953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“error”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29" name="组合 9228"/>
          <p:cNvGrpSpPr/>
          <p:nvPr/>
        </p:nvGrpSpPr>
        <p:grpSpPr>
          <a:xfrm>
            <a:off x="7853588" y="4380247"/>
            <a:ext cx="692480" cy="1657482"/>
            <a:chOff x="7853588" y="4380247"/>
            <a:chExt cx="671847" cy="758322"/>
          </a:xfrm>
        </p:grpSpPr>
        <p:cxnSp>
          <p:nvCxnSpPr>
            <p:cNvPr id="9225" name="直接连接符 9224"/>
            <p:cNvCxnSpPr>
              <a:stCxn id="31" idx="3"/>
            </p:cNvCxnSpPr>
            <p:nvPr/>
          </p:nvCxnSpPr>
          <p:spPr>
            <a:xfrm>
              <a:off x="7853588" y="4380247"/>
              <a:ext cx="671847" cy="16023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27" name="直接箭头连接符 9226"/>
            <p:cNvCxnSpPr/>
            <p:nvPr/>
          </p:nvCxnSpPr>
          <p:spPr>
            <a:xfrm>
              <a:off x="8525435" y="4396270"/>
              <a:ext cx="0" cy="742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5" name="文本框 85"/>
          <p:cNvSpPr txBox="1"/>
          <p:nvPr/>
        </p:nvSpPr>
        <p:spPr>
          <a:xfrm>
            <a:off x="6596385" y="4754271"/>
            <a:ext cx="44114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</a:rPr>
              <a:t>真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9235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34" y="684757"/>
            <a:ext cx="3653860" cy="18269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1" grpId="0" animBg="1"/>
      <p:bldP spid="12" grpId="0"/>
      <p:bldP spid="13" grpId="0" animBg="1"/>
      <p:bldP spid="16" grpId="0" animBg="1"/>
      <p:bldP spid="29" grpId="0" animBg="1"/>
      <p:bldP spid="31" grpId="0" animBg="1"/>
      <p:bldP spid="34" grpId="0"/>
      <p:bldP spid="42" grpId="0" animBg="1"/>
      <p:bldP spid="5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2469" y="2088840"/>
            <a:ext cx="8314660" cy="3816429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from random import 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randint</a:t>
            </a:r>
            <a:endParaRPr lang="en-US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color=['red', 'green', 'yellow']</a:t>
            </a:r>
            <a:endParaRPr lang="en-US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20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std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= color[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randint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(0,2)]</a:t>
            </a:r>
            <a:endParaRPr lang="en-US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while 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True:</a:t>
            </a:r>
            <a:endParaRPr lang="en-US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0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yourColor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= 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raw_input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('Choose one color ,red, green or yellow:')</a:t>
            </a:r>
            <a:endParaRPr lang="en-US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print</a:t>
            </a: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'Your choice is',</a:t>
            </a: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yourColor</a:t>
            </a:r>
            <a:endParaRPr lang="en-US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if 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yourColor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== 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std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endParaRPr lang="en-US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print('Congratulations! ')</a:t>
            </a:r>
            <a:endParaRPr lang="en-US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break;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else:</a:t>
            </a:r>
            <a:endParaRPr lang="en-US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print('Try again')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4559473" y="5612597"/>
            <a:ext cx="1578280" cy="663667"/>
          </a:xfrm>
          <a:prstGeom prst="wedgeRoundRectCallout">
            <a:avLst>
              <a:gd name="adj1" fmla="val -190378"/>
              <a:gd name="adj2" fmla="val -14296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结束循环</a:t>
            </a:r>
            <a:endParaRPr lang="en-US" altLang="zh-CN" sz="2000" b="1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4559473" y="2088840"/>
            <a:ext cx="2164056" cy="663667"/>
          </a:xfrm>
          <a:prstGeom prst="wedgeRoundRectCallout">
            <a:avLst>
              <a:gd name="adj1" fmla="val -165880"/>
              <a:gd name="adj2" fmla="val 13597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恒为真的循环</a:t>
            </a:r>
            <a:endParaRPr lang="en-US" altLang="zh-CN" sz="2000" b="1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元组*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元组是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括起来的包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含多个元素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的集合，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元素之间用逗号分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割，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可以省略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元组中元素可以是不同类型；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 =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123,  456,“hello”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一个元组也可以作为另一个元组的元素，此时，作为元素的元组需要增加括号，从而避免歧义。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t= 123, 456,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("hello","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元组中各元素有序，通过索引访问元组中元素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x=t[0]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不可变（列表是可变的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不能更改元素的取值，也不能增加和删除元素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81503" y="3536628"/>
            <a:ext cx="6873982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&gt;&gt;&gt; </a:t>
            </a:r>
            <a:r>
              <a:rPr lang="en-US" altLang="zh-CN" dirty="0" err="1"/>
              <a:t>aTuple</a:t>
            </a:r>
            <a:r>
              <a:rPr lang="en-US" altLang="zh-CN" dirty="0"/>
              <a:t>=('</a:t>
            </a:r>
            <a:r>
              <a:rPr lang="en-US" altLang="zh-CN" dirty="0" err="1"/>
              <a:t>apple','watermelon','kiwifruit</a:t>
            </a:r>
            <a:r>
              <a:rPr lang="en-US" altLang="zh-CN" dirty="0"/>
              <a:t>')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aTuple</a:t>
            </a:r>
            <a:r>
              <a:rPr lang="en-US" altLang="zh-CN" dirty="0"/>
              <a:t>[1]='peach'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>
                <a:solidFill>
                  <a:srgbClr val="C00000"/>
                </a:solidFill>
              </a:rPr>
              <a:t>Traceback</a:t>
            </a:r>
            <a:r>
              <a:rPr lang="en-US" altLang="zh-CN" dirty="0">
                <a:solidFill>
                  <a:srgbClr val="C00000"/>
                </a:solidFill>
              </a:rPr>
              <a:t> (most recent call last):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File "&lt;pyshell#25&gt;", line 1, in &lt;module&gt;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</a:rPr>
              <a:t>aTuple</a:t>
            </a:r>
            <a:r>
              <a:rPr lang="en-US" altLang="zh-CN" dirty="0">
                <a:solidFill>
                  <a:srgbClr val="C00000"/>
                </a:solidFill>
              </a:rPr>
              <a:t>[1]='peach'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 err="1">
                <a:solidFill>
                  <a:srgbClr val="C00000"/>
                </a:solidFill>
              </a:rPr>
              <a:t>TypeError</a:t>
            </a:r>
            <a:r>
              <a:rPr lang="en-US" altLang="zh-CN" dirty="0">
                <a:solidFill>
                  <a:srgbClr val="C00000"/>
                </a:solidFill>
              </a:rPr>
              <a:t>: 'tuple' object does not support item assignment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乘号 5"/>
          <p:cNvSpPr/>
          <p:nvPr/>
        </p:nvSpPr>
        <p:spPr>
          <a:xfrm>
            <a:off x="5917757" y="3332753"/>
            <a:ext cx="1010093" cy="1116419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第五部分 图形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言中绘制图像的函数库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想象一个小海龟在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一个横轴为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、纵轴为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的坐标系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0,0)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位置出发，根据一组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函数指令的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控制在平面坐标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系中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移动，从而在它爬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行的路径上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绘制出了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pic>
        <p:nvPicPr>
          <p:cNvPr id="5" name="Untitled.wmv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 cstate="print"/>
          <a:stretch>
            <a:fillRect/>
          </a:stretch>
        </p:blipFill>
        <p:spPr>
          <a:xfrm>
            <a:off x="10650828" y="3075077"/>
            <a:ext cx="3731661" cy="3288296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35" y="2133600"/>
            <a:ext cx="1569895" cy="1949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1536E-6 L -0.84132 -1.4153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海龟属性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1503" y="2133600"/>
            <a:ext cx="7076747" cy="4521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zh-CN" sz="1800" b="1" dirty="0" smtClean="0">
                <a:ea typeface="微软雅黑" panose="020B0503020204020204" pitchFamily="34" charset="-122"/>
              </a:rPr>
              <a:t>位置</a:t>
            </a:r>
            <a:r>
              <a:rPr lang="zh-CN" altLang="zh-CN" sz="1800" b="1" dirty="0">
                <a:ea typeface="微软雅黑" panose="020B0503020204020204" pitchFamily="34" charset="-122"/>
              </a:rPr>
              <a:t>属性：</a:t>
            </a:r>
            <a:r>
              <a:rPr lang="zh-CN" altLang="zh-CN" sz="1800" dirty="0" smtClean="0">
                <a:ea typeface="微软雅黑" panose="020B0503020204020204" pitchFamily="34" charset="-122"/>
              </a:rPr>
              <a:t>整个画板对应平面直角坐标系，</a:t>
            </a:r>
            <a:r>
              <a:rPr lang="zh-CN" altLang="zh-CN" sz="1800" dirty="0">
                <a:ea typeface="微软雅黑" panose="020B0503020204020204" pitchFamily="34" charset="-122"/>
              </a:rPr>
              <a:t>画板的正中心为坐标系的原点（</a:t>
            </a:r>
            <a:r>
              <a:rPr lang="en-US" altLang="zh-CN" sz="1800" dirty="0">
                <a:ea typeface="微软雅黑" panose="020B0503020204020204" pitchFamily="34" charset="-122"/>
              </a:rPr>
              <a:t>0,0</a:t>
            </a:r>
            <a:r>
              <a:rPr lang="zh-CN" altLang="zh-CN" sz="1800" dirty="0">
                <a:ea typeface="微软雅黑" panose="020B0503020204020204" pitchFamily="34" charset="-122"/>
              </a:rPr>
              <a:t>）即</a:t>
            </a:r>
            <a:r>
              <a:rPr lang="en-US" altLang="zh-CN" sz="1800" dirty="0">
                <a:ea typeface="微软雅黑" panose="020B0503020204020204" pitchFamily="34" charset="-122"/>
              </a:rPr>
              <a:t>x=0,y=0</a:t>
            </a:r>
            <a:r>
              <a:rPr lang="zh-CN" altLang="zh-CN" sz="1800" dirty="0" smtClean="0">
                <a:ea typeface="微软雅黑" panose="020B0503020204020204" pitchFamily="34" charset="-122"/>
              </a:rPr>
              <a:t>。</a:t>
            </a:r>
            <a:r>
              <a:rPr lang="en-US" altLang="zh-CN" sz="1800" dirty="0" smtClean="0">
                <a:ea typeface="微软雅黑" panose="020B0503020204020204" pitchFamily="34" charset="-122"/>
              </a:rPr>
              <a:t>reset()</a:t>
            </a:r>
            <a:r>
              <a:rPr lang="zh-CN" altLang="en-US" sz="1800" dirty="0" smtClean="0">
                <a:ea typeface="微软雅黑" panose="020B0503020204020204" pitchFamily="34" charset="-122"/>
              </a:rPr>
              <a:t>函数使</a:t>
            </a:r>
            <a:r>
              <a:rPr lang="zh-CN" altLang="zh-CN" sz="1800" dirty="0" smtClean="0">
                <a:ea typeface="微软雅黑" panose="020B0503020204020204" pitchFamily="34" charset="-122"/>
              </a:rPr>
              <a:t>小</a:t>
            </a:r>
            <a:r>
              <a:rPr lang="zh-CN" altLang="en-US" sz="1800" dirty="0">
                <a:ea typeface="微软雅黑" panose="020B0503020204020204" pitchFamily="34" charset="-122"/>
              </a:rPr>
              <a:t>海</a:t>
            </a:r>
            <a:r>
              <a:rPr lang="zh-CN" altLang="zh-CN" sz="1800" dirty="0" smtClean="0">
                <a:ea typeface="微软雅黑" panose="020B0503020204020204" pitchFamily="34" charset="-122"/>
              </a:rPr>
              <a:t>龟</a:t>
            </a:r>
            <a:r>
              <a:rPr lang="zh-CN" altLang="zh-CN" sz="1800" dirty="0">
                <a:ea typeface="微软雅黑" panose="020B0503020204020204" pitchFamily="34" charset="-122"/>
              </a:rPr>
              <a:t>回到原点坐标。</a:t>
            </a:r>
            <a:endParaRPr lang="zh-CN" altLang="zh-CN" sz="1800" dirty="0"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1800" b="1" dirty="0" smtClean="0">
                <a:ea typeface="微软雅黑" panose="020B0503020204020204" pitchFamily="34" charset="-122"/>
              </a:rPr>
              <a:t>方向</a:t>
            </a:r>
            <a:r>
              <a:rPr lang="zh-CN" altLang="zh-CN" sz="1800" b="1" dirty="0">
                <a:ea typeface="微软雅黑" panose="020B0503020204020204" pitchFamily="34" charset="-122"/>
              </a:rPr>
              <a:t>属性：</a:t>
            </a:r>
            <a:r>
              <a:rPr lang="zh-CN" altLang="zh-CN" sz="1800" dirty="0">
                <a:ea typeface="微软雅黑" panose="020B0503020204020204" pitchFamily="34" charset="-122"/>
              </a:rPr>
              <a:t>小乌龟可以</a:t>
            </a:r>
            <a:r>
              <a:rPr lang="en-US" altLang="zh-CN" sz="1800" dirty="0">
                <a:ea typeface="微软雅黑" panose="020B0503020204020204" pitchFamily="34" charset="-122"/>
              </a:rPr>
              <a:t>360</a:t>
            </a:r>
            <a:r>
              <a:rPr lang="zh-CN" altLang="zh-CN" sz="1800" dirty="0">
                <a:ea typeface="微软雅黑" panose="020B0503020204020204" pitchFamily="34" charset="-122"/>
              </a:rPr>
              <a:t>度的</a:t>
            </a:r>
            <a:r>
              <a:rPr lang="zh-CN" altLang="zh-CN" sz="1800" dirty="0" smtClean="0">
                <a:ea typeface="微软雅黑" panose="020B0503020204020204" pitchFamily="34" charset="-122"/>
              </a:rPr>
              <a:t>旋转</a:t>
            </a:r>
            <a:endParaRPr lang="en-US" altLang="zh-CN" sz="1800" dirty="0" smtClean="0"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ea typeface="微软雅黑" panose="020B0503020204020204" pitchFamily="34" charset="-122"/>
              </a:rPr>
              <a:t>left(angle)</a:t>
            </a:r>
            <a:r>
              <a:rPr lang="zh-CN" altLang="en-US" sz="1800" dirty="0" smtClean="0">
                <a:ea typeface="微软雅黑" panose="020B0503020204020204" pitchFamily="34" charset="-122"/>
              </a:rPr>
              <a:t>，</a:t>
            </a:r>
            <a:r>
              <a:rPr lang="zh-CN" altLang="zh-CN" sz="1800" dirty="0" smtClean="0">
                <a:ea typeface="微软雅黑" panose="020B0503020204020204" pitchFamily="34" charset="-122"/>
              </a:rPr>
              <a:t>向左</a:t>
            </a:r>
            <a:r>
              <a:rPr lang="zh-CN" altLang="en-US" sz="1800" dirty="0" smtClean="0">
                <a:ea typeface="微软雅黑" panose="020B0503020204020204" pitchFamily="34" charset="-122"/>
              </a:rPr>
              <a:t>转</a:t>
            </a:r>
            <a:r>
              <a:rPr lang="en-US" altLang="zh-CN" sz="1800" dirty="0" smtClean="0">
                <a:ea typeface="微软雅黑" panose="020B0503020204020204" pitchFamily="34" charset="-122"/>
              </a:rPr>
              <a:t>angle</a:t>
            </a:r>
            <a:r>
              <a:rPr lang="zh-CN" altLang="zh-CN" sz="1800" dirty="0">
                <a:ea typeface="微软雅黑" panose="020B0503020204020204" pitchFamily="34" charset="-122"/>
              </a:rPr>
              <a:t>度</a:t>
            </a:r>
            <a:endParaRPr lang="en-US" altLang="zh-CN" sz="1800" dirty="0" smtClean="0"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ea typeface="微软雅黑" panose="020B0503020204020204" pitchFamily="34" charset="-122"/>
              </a:rPr>
              <a:t>right(angle</a:t>
            </a:r>
            <a:r>
              <a:rPr lang="en-US" altLang="zh-CN" sz="1800" dirty="0">
                <a:ea typeface="微软雅黑" panose="020B0503020204020204" pitchFamily="34" charset="-122"/>
              </a:rPr>
              <a:t>)</a:t>
            </a:r>
            <a:r>
              <a:rPr lang="zh-CN" altLang="zh-CN" sz="1800" dirty="0" smtClean="0">
                <a:ea typeface="微软雅黑" panose="020B0503020204020204" pitchFamily="34" charset="-122"/>
              </a:rPr>
              <a:t>，向右转</a:t>
            </a:r>
            <a:r>
              <a:rPr lang="en-US" altLang="zh-CN" sz="1800" dirty="0">
                <a:ea typeface="微软雅黑" panose="020B0503020204020204" pitchFamily="34" charset="-122"/>
              </a:rPr>
              <a:t>angle</a:t>
            </a:r>
            <a:r>
              <a:rPr lang="zh-CN" altLang="zh-CN" sz="1800" dirty="0" smtClean="0">
                <a:ea typeface="微软雅黑" panose="020B0503020204020204" pitchFamily="34" charset="-122"/>
              </a:rPr>
              <a:t>度</a:t>
            </a:r>
            <a:endParaRPr lang="zh-CN" altLang="zh-CN" sz="1800" dirty="0"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1800" b="1" dirty="0" smtClean="0">
                <a:ea typeface="微软雅黑" panose="020B0503020204020204" pitchFamily="34" charset="-122"/>
              </a:rPr>
              <a:t>画笔</a:t>
            </a:r>
            <a:r>
              <a:rPr lang="zh-CN" altLang="zh-CN" sz="1800" b="1" dirty="0">
                <a:ea typeface="微软雅黑" panose="020B0503020204020204" pitchFamily="34" charset="-122"/>
              </a:rPr>
              <a:t>属性：</a:t>
            </a:r>
            <a:r>
              <a:rPr lang="zh-CN" altLang="zh-CN" sz="1800" dirty="0">
                <a:ea typeface="微软雅黑" panose="020B0503020204020204" pitchFamily="34" charset="-122"/>
              </a:rPr>
              <a:t>通过改变画笔的属性，小乌龟可以画出不同</a:t>
            </a:r>
            <a:r>
              <a:rPr lang="zh-CN" altLang="zh-CN" sz="1800" dirty="0" smtClean="0">
                <a:ea typeface="微软雅黑" panose="020B0503020204020204" pitchFamily="34" charset="-122"/>
              </a:rPr>
              <a:t>颜色</a:t>
            </a:r>
            <a:r>
              <a:rPr lang="zh-CN" altLang="en-US" sz="1800" dirty="0" smtClean="0">
                <a:ea typeface="微软雅黑" panose="020B0503020204020204" pitchFamily="34" charset="-122"/>
              </a:rPr>
              <a:t>、</a:t>
            </a:r>
            <a:r>
              <a:rPr lang="zh-CN" altLang="zh-CN" sz="1800" dirty="0" smtClean="0">
                <a:ea typeface="微软雅黑" panose="020B0503020204020204" pitchFamily="34" charset="-122"/>
              </a:rPr>
              <a:t>不同</a:t>
            </a:r>
            <a:r>
              <a:rPr lang="zh-CN" altLang="zh-CN" sz="1800" dirty="0">
                <a:ea typeface="微软雅黑" panose="020B0503020204020204" pitchFamily="34" charset="-122"/>
              </a:rPr>
              <a:t>粗细的图案</a:t>
            </a:r>
            <a:r>
              <a:rPr lang="zh-CN" altLang="zh-CN" sz="1800" dirty="0" smtClean="0"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err="1" smtClean="0">
                <a:ea typeface="微软雅黑" panose="020B0503020204020204" pitchFamily="34" charset="-122"/>
              </a:rPr>
              <a:t>pencolor</a:t>
            </a:r>
            <a:r>
              <a:rPr lang="en-US" altLang="zh-CN" sz="1800" dirty="0" smtClean="0">
                <a:ea typeface="微软雅黑" panose="020B0503020204020204" pitchFamily="34" charset="-122"/>
              </a:rPr>
              <a:t>(</a:t>
            </a:r>
            <a:r>
              <a:rPr lang="en-US" altLang="zh-CN" sz="1800" dirty="0" err="1" smtClean="0">
                <a:ea typeface="微软雅黑" panose="020B0503020204020204" pitchFamily="34" charset="-122"/>
              </a:rPr>
              <a:t>args</a:t>
            </a:r>
            <a:r>
              <a:rPr lang="en-US" altLang="zh-CN" sz="1800" dirty="0">
                <a:ea typeface="微软雅黑" panose="020B0503020204020204" pitchFamily="34" charset="-122"/>
              </a:rPr>
              <a:t>)</a:t>
            </a:r>
            <a:r>
              <a:rPr lang="zh-CN" altLang="zh-CN" sz="1800" dirty="0">
                <a:ea typeface="微软雅黑" panose="020B0503020204020204" pitchFamily="34" charset="-122"/>
              </a:rPr>
              <a:t>，可以改变画笔的</a:t>
            </a:r>
            <a:r>
              <a:rPr lang="zh-CN" altLang="zh-CN" sz="1800" dirty="0" smtClean="0">
                <a:ea typeface="微软雅黑" panose="020B0503020204020204" pitchFamily="34" charset="-122"/>
              </a:rPr>
              <a:t>颜色</a:t>
            </a:r>
            <a:r>
              <a:rPr lang="en-US" altLang="zh-CN" sz="1800" dirty="0" smtClean="0">
                <a:ea typeface="微软雅黑" panose="020B0503020204020204" pitchFamily="34" charset="-122"/>
              </a:rPr>
              <a:t>"red”, ”blue”……</a:t>
            </a:r>
            <a:endParaRPr lang="en-US" altLang="zh-CN" sz="1800" dirty="0" smtClean="0"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ea typeface="微软雅黑" panose="020B0503020204020204" pitchFamily="34" charset="-122"/>
              </a:rPr>
              <a:t>width(w</a:t>
            </a:r>
            <a:r>
              <a:rPr lang="en-US" altLang="zh-CN" sz="1800" dirty="0">
                <a:ea typeface="微软雅黑" panose="020B0503020204020204" pitchFamily="34" charset="-122"/>
              </a:rPr>
              <a:t>)</a:t>
            </a:r>
            <a:r>
              <a:rPr lang="zh-CN" altLang="zh-CN" sz="1800" dirty="0">
                <a:ea typeface="微软雅黑" panose="020B0503020204020204" pitchFamily="34" charset="-122"/>
              </a:rPr>
              <a:t>，可以改变画笔的粗细，</a:t>
            </a:r>
            <a:r>
              <a:rPr lang="en-US" altLang="zh-CN" sz="1800" dirty="0">
                <a:ea typeface="微软雅黑" panose="020B0503020204020204" pitchFamily="34" charset="-122"/>
              </a:rPr>
              <a:t>w</a:t>
            </a:r>
            <a:r>
              <a:rPr lang="zh-CN" altLang="zh-CN" sz="1800" dirty="0">
                <a:ea typeface="微软雅黑" panose="020B0503020204020204" pitchFamily="34" charset="-122"/>
              </a:rPr>
              <a:t>为一个</a:t>
            </a:r>
            <a:r>
              <a:rPr lang="zh-CN" altLang="zh-CN" sz="1800" dirty="0" smtClean="0">
                <a:ea typeface="微软雅黑" panose="020B0503020204020204" pitchFamily="34" charset="-122"/>
              </a:rPr>
              <a:t>正数</a:t>
            </a:r>
            <a:endParaRPr lang="en-US" altLang="zh-CN" sz="1800" dirty="0" smtClean="0"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ea typeface="微软雅黑" panose="020B0503020204020204" pitchFamily="34" charset="-122"/>
              </a:rPr>
              <a:t>up</a:t>
            </a:r>
            <a:r>
              <a:rPr lang="en-US" altLang="zh-CN" sz="1800" dirty="0">
                <a:ea typeface="微软雅黑" panose="020B0503020204020204" pitchFamily="34" charset="-122"/>
              </a:rPr>
              <a:t>()</a:t>
            </a:r>
            <a:r>
              <a:rPr lang="zh-CN" altLang="zh-CN" sz="1800" dirty="0" smtClean="0">
                <a:ea typeface="微软雅黑" panose="020B0503020204020204" pitchFamily="34" charset="-122"/>
              </a:rPr>
              <a:t>，提起</a:t>
            </a:r>
            <a:r>
              <a:rPr lang="zh-CN" altLang="zh-CN" sz="1800" dirty="0">
                <a:ea typeface="微软雅黑" panose="020B0503020204020204" pitchFamily="34" charset="-122"/>
              </a:rPr>
              <a:t>画笔，暂时不画</a:t>
            </a:r>
            <a:r>
              <a:rPr lang="zh-CN" altLang="zh-CN" sz="1800" dirty="0" smtClean="0">
                <a:ea typeface="微软雅黑" panose="020B0503020204020204" pitchFamily="34" charset="-122"/>
              </a:rPr>
              <a:t>图像</a:t>
            </a:r>
            <a:endParaRPr lang="en-US" altLang="zh-CN" sz="1800" dirty="0" smtClean="0"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ea typeface="微软雅黑" panose="020B0503020204020204" pitchFamily="34" charset="-122"/>
              </a:rPr>
              <a:t>down()</a:t>
            </a:r>
            <a:r>
              <a:rPr lang="zh-CN" altLang="en-US" sz="1800" dirty="0">
                <a:ea typeface="微软雅黑" panose="020B0503020204020204" pitchFamily="34" charset="-122"/>
              </a:rPr>
              <a:t>，</a:t>
            </a:r>
            <a:r>
              <a:rPr lang="zh-CN" altLang="zh-CN" sz="1800" dirty="0" smtClean="0">
                <a:ea typeface="微软雅黑" panose="020B0503020204020204" pitchFamily="34" charset="-122"/>
              </a:rPr>
              <a:t>放下</a:t>
            </a:r>
            <a:r>
              <a:rPr lang="zh-CN" altLang="zh-CN" sz="1800" dirty="0">
                <a:ea typeface="微软雅黑" panose="020B0503020204020204" pitchFamily="34" charset="-122"/>
              </a:rPr>
              <a:t>画笔，开始</a:t>
            </a:r>
            <a:r>
              <a:rPr lang="zh-CN" altLang="zh-CN" sz="1800" dirty="0" smtClean="0">
                <a:ea typeface="微软雅黑" panose="020B0503020204020204" pitchFamily="34" charset="-122"/>
              </a:rPr>
              <a:t>绘图</a:t>
            </a:r>
            <a:r>
              <a:rPr lang="zh-CN" altLang="en-US" sz="1800" dirty="0" smtClean="0">
                <a:ea typeface="微软雅黑" panose="020B0503020204020204" pitchFamily="34" charset="-122"/>
              </a:rPr>
              <a:t>，默认状态</a:t>
            </a:r>
            <a:endParaRPr lang="zh-CN" altLang="zh-CN" sz="1800" dirty="0"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35" y="2133600"/>
            <a:ext cx="1569895" cy="1949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海龟绘图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1503" y="2133601"/>
            <a:ext cx="7076747" cy="2857500"/>
          </a:xfrm>
        </p:spPr>
        <p:txBody>
          <a:bodyPr/>
          <a:lstStyle/>
          <a:p>
            <a:r>
              <a:rPr lang="en-US" altLang="zh-CN" dirty="0" smtClean="0"/>
              <a:t>First Step</a:t>
            </a:r>
            <a:r>
              <a:rPr lang="zh-CN" altLang="en-US" dirty="0" smtClean="0"/>
              <a:t>：使用</a:t>
            </a:r>
            <a:r>
              <a:rPr lang="zh-CN" altLang="en-US" dirty="0"/>
              <a:t>海龟绘图</a:t>
            </a:r>
            <a:r>
              <a:rPr lang="zh-CN" altLang="en-US" dirty="0" smtClean="0"/>
              <a:t>首先需要</a:t>
            </a:r>
            <a:r>
              <a:rPr lang="zh-CN" altLang="en-US" dirty="0"/>
              <a:t>导入</a:t>
            </a:r>
            <a:r>
              <a:rPr lang="en-US" altLang="zh-CN" dirty="0" smtClean="0"/>
              <a:t>turtle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Last step</a:t>
            </a:r>
            <a:r>
              <a:rPr kumimoji="1" lang="zh-CN" altLang="en-US" dirty="0" smtClean="0"/>
              <a:t>：为了</a:t>
            </a:r>
            <a:r>
              <a:rPr kumimoji="1" lang="zh-CN" altLang="en-US" dirty="0"/>
              <a:t>让程序执行后保持住图片，最后加一个</a:t>
            </a:r>
            <a:r>
              <a:rPr kumimoji="1" lang="en-US" altLang="zh-CN" dirty="0"/>
              <a:t>done</a:t>
            </a:r>
            <a:r>
              <a:rPr kumimoji="1" lang="en-US" altLang="zh-CN" dirty="0" smtClean="0"/>
              <a:t>()</a:t>
            </a:r>
            <a:endParaRPr kumimoji="1"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13000" y="2782669"/>
            <a:ext cx="4572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2000" dirty="0"/>
              <a:t>#</a:t>
            </a:r>
            <a:r>
              <a:rPr lang="zh-CN" altLang="en-US" sz="2000" dirty="0"/>
              <a:t>将</a:t>
            </a:r>
            <a:r>
              <a:rPr lang="en-US" altLang="zh-CN" sz="2000" dirty="0" smtClean="0"/>
              <a:t>turtle</a:t>
            </a:r>
            <a:r>
              <a:rPr lang="zh-CN" altLang="en-US" sz="2000" dirty="0" smtClean="0"/>
              <a:t>库中</a:t>
            </a:r>
            <a:r>
              <a:rPr lang="zh-CN" altLang="en-US" sz="2000" dirty="0"/>
              <a:t>的所有方法导入</a:t>
            </a:r>
            <a:endParaRPr lang="en-US" altLang="zh-CN" sz="2000" dirty="0" smtClean="0"/>
          </a:p>
          <a:p>
            <a:r>
              <a:rPr lang="en-US" altLang="zh-CN" sz="2400" dirty="0" smtClean="0"/>
              <a:t>from </a:t>
            </a:r>
            <a:r>
              <a:rPr lang="en-US" altLang="zh-CN" sz="2400" dirty="0"/>
              <a:t>turtle import </a:t>
            </a:r>
            <a:r>
              <a:rPr lang="en-US" altLang="zh-CN" sz="2400" dirty="0" smtClean="0"/>
              <a:t>*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2374900" y="4941670"/>
            <a:ext cx="4572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2400" dirty="0" smtClean="0"/>
              <a:t>done()</a:t>
            </a:r>
            <a:endParaRPr lang="en-US" altLang="zh-CN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35" y="2133600"/>
            <a:ext cx="1569895" cy="1949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7095" y="2133600"/>
            <a:ext cx="7231156" cy="39925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【</a:t>
            </a:r>
            <a:r>
              <a:rPr lang="zh-CN" altLang="en-US" b="1" dirty="0" smtClean="0"/>
              <a:t>例</a:t>
            </a:r>
            <a:r>
              <a:rPr lang="en-US" altLang="zh-CN" b="1" dirty="0" smtClean="0"/>
              <a:t>14】</a:t>
            </a:r>
            <a:r>
              <a:rPr lang="zh-CN" altLang="en-US" b="1" dirty="0" smtClean="0"/>
              <a:t>由</a:t>
            </a:r>
            <a:r>
              <a:rPr lang="zh-CN" altLang="zh-CN" b="1" dirty="0" smtClean="0"/>
              <a:t>上至下依次绘制三条长度为</a:t>
            </a:r>
            <a:r>
              <a:rPr lang="en-US" altLang="zh-CN" b="1" dirty="0" smtClean="0"/>
              <a:t>100</a:t>
            </a:r>
            <a:r>
              <a:rPr lang="zh-CN" altLang="zh-CN" b="1" dirty="0" smtClean="0"/>
              <a:t>的水平线，线间距离为</a:t>
            </a:r>
            <a:r>
              <a:rPr lang="en-US" altLang="zh-CN" b="1" dirty="0" smtClean="0"/>
              <a:t>50</a:t>
            </a:r>
            <a:r>
              <a:rPr lang="zh-CN" altLang="zh-CN" b="1" dirty="0" smtClean="0"/>
              <a:t>，依次变粗，颜色分别为红、绿、</a:t>
            </a:r>
            <a:r>
              <a:rPr lang="zh-CN" altLang="en-US" b="1" dirty="0" smtClean="0"/>
              <a:t>蓝</a:t>
            </a:r>
            <a:r>
              <a:rPr lang="zh-CN" altLang="zh-CN" b="1" dirty="0" smtClean="0"/>
              <a:t>。</a:t>
            </a:r>
            <a:endParaRPr kumimoji="1" lang="zh-CN" altLang="en-US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3109913"/>
            <a:ext cx="29908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911600" y="3147676"/>
            <a:ext cx="2197100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from turtle import *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endParaRPr lang="en-US" altLang="zh-CN" b="1" dirty="0" smtClean="0"/>
          </a:p>
          <a:p>
            <a:r>
              <a:rPr lang="en-US" altLang="zh-CN" b="1" dirty="0" err="1" smtClean="0"/>
              <a:t>pencolor</a:t>
            </a:r>
            <a:r>
              <a:rPr lang="en-US" altLang="zh-CN" b="1" dirty="0" smtClean="0"/>
              <a:t>("red")</a:t>
            </a:r>
            <a:endParaRPr lang="en-US" altLang="zh-CN" b="1" dirty="0" smtClean="0"/>
          </a:p>
          <a:p>
            <a:r>
              <a:rPr lang="en-US" altLang="zh-CN" b="1" dirty="0" smtClean="0"/>
              <a:t>width(10)</a:t>
            </a:r>
            <a:endParaRPr lang="en-US" altLang="zh-CN" b="1" dirty="0" smtClean="0"/>
          </a:p>
          <a:p>
            <a:r>
              <a:rPr lang="en-US" altLang="zh-CN" b="1" dirty="0" smtClean="0"/>
              <a:t>forward(100)</a:t>
            </a:r>
            <a:endParaRPr lang="en-US" altLang="zh-CN" b="1" dirty="0" smtClean="0"/>
          </a:p>
          <a:p>
            <a:r>
              <a:rPr lang="en-US" altLang="zh-CN" b="1" dirty="0" smtClean="0"/>
              <a:t>up()</a:t>
            </a:r>
            <a:endParaRPr lang="en-US" altLang="zh-CN" b="1" dirty="0" smtClean="0"/>
          </a:p>
          <a:p>
            <a:r>
              <a:rPr lang="en-US" altLang="zh-CN" b="1" dirty="0" err="1" smtClean="0"/>
              <a:t>goto</a:t>
            </a:r>
            <a:r>
              <a:rPr lang="en-US" altLang="zh-CN" b="1" dirty="0" smtClean="0"/>
              <a:t>(0,-50)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6388100" y="3421888"/>
            <a:ext cx="2235200" cy="17543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down()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 err="1" smtClean="0">
                <a:solidFill>
                  <a:schemeClr val="tx1"/>
                </a:solidFill>
              </a:rPr>
              <a:t>pencolor</a:t>
            </a:r>
            <a:r>
              <a:rPr lang="en-US" altLang="zh-CN" b="1" dirty="0">
                <a:solidFill>
                  <a:schemeClr val="tx1"/>
                </a:solidFill>
              </a:rPr>
              <a:t>("green")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width(20)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forward(100)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up</a:t>
            </a:r>
            <a:r>
              <a:rPr lang="en-US" altLang="zh-CN" b="1" dirty="0" smtClean="0">
                <a:solidFill>
                  <a:schemeClr val="tx1"/>
                </a:solidFill>
              </a:rPr>
              <a:t>()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 err="1">
                <a:solidFill>
                  <a:schemeClr val="tx1"/>
                </a:solidFill>
              </a:rPr>
              <a:t>goto</a:t>
            </a:r>
            <a:r>
              <a:rPr lang="en-US" altLang="zh-CN" b="1" dirty="0">
                <a:solidFill>
                  <a:schemeClr val="tx1"/>
                </a:solidFill>
              </a:rPr>
              <a:t>(0,-100)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11600" y="5327472"/>
            <a:ext cx="4711700" cy="1477328"/>
          </a:xfrm>
          <a:prstGeom prst="rect">
            <a:avLst/>
          </a:prstGeom>
          <a:solidFill>
            <a:srgbClr val="2E10E2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down()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 err="1" smtClean="0">
                <a:solidFill>
                  <a:schemeClr val="bg1"/>
                </a:solidFill>
              </a:rPr>
              <a:t>pencolor</a:t>
            </a:r>
            <a:r>
              <a:rPr lang="en-US" altLang="zh-CN" b="1" dirty="0">
                <a:solidFill>
                  <a:schemeClr val="bg1"/>
                </a:solidFill>
              </a:rPr>
              <a:t>("blue")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width(30)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forward(100</a:t>
            </a:r>
            <a:r>
              <a:rPr lang="en-US" altLang="zh-CN" b="1" dirty="0" smtClean="0">
                <a:solidFill>
                  <a:schemeClr val="bg1"/>
                </a:solidFill>
              </a:rPr>
              <a:t>)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rgbClr val="FFFF00"/>
                </a:solidFill>
              </a:rPr>
              <a:t>done()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海龟绘图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操纵海龟绘图的命令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画笔控制命令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画笔运动命令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90" y="2133600"/>
            <a:ext cx="1429238" cy="226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海龟绘图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画笔控制命令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down()/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pendown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：落下画笔（缺省）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penup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：抬起画笔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width(x)/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pensize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：指定画笔的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宽度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pencolor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：指定画笔的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fillcolor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colorString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：指定绘制图形时的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填充颜色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color(color1,color2)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：同时指定画笔颜色和填充颜色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pencolor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=color1,fillcolor=color2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setheading(angle</a:t>
            </a:r>
            <a:r>
              <a:rPr lang="zh-CN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seth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(angle)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画笔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默认为东</a:t>
            </a: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 东  90北，18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西，270南）</a:t>
            </a:r>
            <a:endParaRPr lang="zh-CN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hideturtle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()/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showturtle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：隐藏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显示海龟箭头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90" y="2133600"/>
            <a:ext cx="1429238" cy="226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海龟绘图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1503" y="2133600"/>
            <a:ext cx="7076747" cy="450272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画笔</a:t>
            </a:r>
            <a:r>
              <a:rPr lang="zh-CN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运动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/>
              <a:t>forward(distance)</a:t>
            </a:r>
            <a:r>
              <a:rPr lang="zh-CN" altLang="zh-CN" dirty="0"/>
              <a:t>函数</a:t>
            </a:r>
            <a:r>
              <a:rPr lang="zh-CN" altLang="zh-CN" dirty="0" smtClean="0"/>
              <a:t>：向前移动</a:t>
            </a:r>
            <a:r>
              <a:rPr lang="en-US" altLang="zh-CN" dirty="0" smtClean="0"/>
              <a:t>distance</a:t>
            </a:r>
            <a:r>
              <a:rPr lang="zh-CN" altLang="en-US" dirty="0" smtClean="0"/>
              <a:t>像素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en-US" altLang="zh-CN" dirty="0" smtClean="0"/>
              <a:t>backward(distance)</a:t>
            </a:r>
            <a:r>
              <a:rPr lang="zh-CN" altLang="zh-CN" dirty="0"/>
              <a:t>函数</a:t>
            </a:r>
            <a:r>
              <a:rPr lang="zh-CN" altLang="zh-CN" dirty="0" smtClean="0"/>
              <a:t>：向后移动</a:t>
            </a:r>
            <a:r>
              <a:rPr lang="en-US" altLang="zh-CN" dirty="0" smtClean="0"/>
              <a:t>distance</a:t>
            </a:r>
            <a:r>
              <a:rPr lang="zh-CN" altLang="en-US" dirty="0" smtClean="0"/>
              <a:t>像素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en-US" altLang="zh-CN" dirty="0" err="1" smtClean="0"/>
              <a:t>goto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zh-CN" dirty="0"/>
              <a:t>函数</a:t>
            </a:r>
            <a:r>
              <a:rPr lang="zh-CN" altLang="zh-CN" dirty="0" smtClean="0"/>
              <a:t>：</a:t>
            </a:r>
            <a:r>
              <a:rPr lang="zh-CN" altLang="en-US" dirty="0" smtClean="0"/>
              <a:t>将画笔</a:t>
            </a:r>
            <a:r>
              <a:rPr lang="zh-CN" altLang="zh-CN" dirty="0" smtClean="0"/>
              <a:t>从</a:t>
            </a:r>
            <a:r>
              <a:rPr lang="zh-CN" altLang="zh-CN" dirty="0"/>
              <a:t>当前</a:t>
            </a:r>
            <a:r>
              <a:rPr lang="zh-CN" altLang="zh-CN" dirty="0" smtClean="0"/>
              <a:t>位置移动</a:t>
            </a:r>
            <a:r>
              <a:rPr lang="zh-CN" altLang="zh-CN" dirty="0"/>
              <a:t>到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zh-CN" dirty="0"/>
              <a:t>处</a:t>
            </a:r>
            <a:r>
              <a:rPr lang="zh-CN" altLang="zh-CN" dirty="0" smtClean="0"/>
              <a:t>，移动后方向不变。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up</a:t>
            </a:r>
            <a:r>
              <a:rPr lang="en-US" altLang="zh-CN" dirty="0"/>
              <a:t>();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);  </a:t>
            </a:r>
            <a:r>
              <a:rPr lang="en-US" altLang="zh-CN" dirty="0"/>
              <a:t>down(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pPr lvl="1"/>
            <a:r>
              <a:rPr lang="en-US" altLang="zh-CN" dirty="0" smtClean="0"/>
              <a:t>speed</a:t>
            </a:r>
            <a:r>
              <a:rPr lang="en-US" altLang="zh-CN" dirty="0"/>
              <a:t>(v)</a:t>
            </a:r>
            <a:r>
              <a:rPr lang="zh-CN" altLang="zh-CN" dirty="0"/>
              <a:t>函数</a:t>
            </a:r>
            <a:r>
              <a:rPr lang="zh-CN" altLang="zh-CN" dirty="0" smtClean="0"/>
              <a:t>：</a:t>
            </a:r>
            <a:r>
              <a:rPr lang="zh-CN" altLang="en-US" dirty="0" smtClean="0"/>
              <a:t>设置画笔</a:t>
            </a:r>
            <a:r>
              <a:rPr lang="zh-CN" altLang="zh-CN" dirty="0" smtClean="0"/>
              <a:t>移动</a:t>
            </a:r>
            <a:r>
              <a:rPr lang="zh-CN" altLang="zh-CN" dirty="0"/>
              <a:t>的速度，</a:t>
            </a:r>
            <a:r>
              <a:rPr lang="en-US" altLang="zh-CN" dirty="0" smtClean="0"/>
              <a:t>v</a:t>
            </a:r>
            <a:r>
              <a:rPr lang="zh-CN" altLang="zh-CN" dirty="0" smtClean="0"/>
              <a:t>取值为</a:t>
            </a:r>
            <a:r>
              <a:rPr lang="en-US" altLang="zh-CN" dirty="0" smtClean="0"/>
              <a:t>[0,10]</a:t>
            </a:r>
            <a:r>
              <a:rPr lang="zh-CN" altLang="zh-CN" dirty="0" smtClean="0"/>
              <a:t>的</a:t>
            </a:r>
            <a:r>
              <a:rPr lang="zh-CN" altLang="zh-CN" dirty="0"/>
              <a:t>整数，也可以使用</a:t>
            </a:r>
            <a:r>
              <a:rPr lang="en-US" altLang="zh-CN" dirty="0"/>
              <a:t>'slow'</a:t>
            </a:r>
            <a:r>
              <a:rPr lang="zh-CN" altLang="zh-CN" dirty="0"/>
              <a:t>，</a:t>
            </a:r>
            <a:r>
              <a:rPr lang="en-US" altLang="zh-CN" dirty="0"/>
              <a:t>'fast'</a:t>
            </a:r>
            <a:r>
              <a:rPr lang="zh-CN" altLang="zh-CN" dirty="0"/>
              <a:t>来控制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right(degree)</a:t>
            </a:r>
            <a:r>
              <a:rPr lang="zh-CN" altLang="en-US" dirty="0" smtClean="0"/>
              <a:t>：顺时针移动</a:t>
            </a:r>
            <a:r>
              <a:rPr lang="en-US" altLang="zh-CN" dirty="0" smtClean="0"/>
              <a:t>degree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left(degree)</a:t>
            </a:r>
            <a:r>
              <a:rPr lang="zh-CN" altLang="en-US" dirty="0" smtClean="0"/>
              <a:t>：逆时针移动</a:t>
            </a:r>
            <a:r>
              <a:rPr lang="en-US" altLang="zh-CN" dirty="0" smtClean="0"/>
              <a:t>degree</a:t>
            </a:r>
            <a:r>
              <a:rPr lang="zh-CN" altLang="en-US" dirty="0" smtClean="0"/>
              <a:t>度</a:t>
            </a:r>
            <a:endParaRPr lang="zh-CN" altLang="zh-CN" dirty="0"/>
          </a:p>
          <a:p>
            <a:pPr lvl="1"/>
            <a:r>
              <a:rPr lang="en-US" altLang="zh-CN" dirty="0" smtClean="0"/>
              <a:t>circle(radius[,</a:t>
            </a:r>
            <a:r>
              <a:rPr lang="en-US" altLang="zh-CN" dirty="0" err="1" smtClean="0"/>
              <a:t>extent,steps</a:t>
            </a:r>
            <a:r>
              <a:rPr lang="en-US" altLang="zh-CN" dirty="0" smtClean="0"/>
              <a:t>])</a:t>
            </a:r>
            <a:r>
              <a:rPr lang="zh-CN" altLang="en-US" dirty="0" smtClean="0"/>
              <a:t>：画圆或圆的内切多边形。半径</a:t>
            </a:r>
            <a:r>
              <a:rPr lang="en-US" altLang="zh-CN" dirty="0" smtClean="0"/>
              <a:t>radius</a:t>
            </a:r>
            <a:r>
              <a:rPr lang="zh-CN" altLang="en-US" dirty="0" smtClean="0"/>
              <a:t>为正，圆在画笔的左侧；半径为负，圆在画笔的右侧；</a:t>
            </a:r>
            <a:r>
              <a:rPr lang="en-US" altLang="zh-CN" dirty="0" smtClean="0"/>
              <a:t>extent</a:t>
            </a:r>
            <a:r>
              <a:rPr lang="zh-CN" altLang="en-US" dirty="0" smtClean="0"/>
              <a:t>指定弧度；</a:t>
            </a:r>
            <a:r>
              <a:rPr lang="en-US" altLang="zh-CN" dirty="0" smtClean="0"/>
              <a:t>steps</a:t>
            </a:r>
            <a:r>
              <a:rPr lang="zh-CN" altLang="en-US" dirty="0" smtClean="0"/>
              <a:t>指定圆的正内切多边形的边数。</a:t>
            </a:r>
            <a:endParaRPr lang="en-US" altLang="zh-CN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90" y="2133600"/>
            <a:ext cx="1429238" cy="226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光谱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0</TotalTime>
  <Words>14097</Words>
  <Application>WPS 演示</Application>
  <PresentationFormat>全屏显示(4:3)</PresentationFormat>
  <Paragraphs>1890</Paragraphs>
  <Slides>109</Slides>
  <Notes>40</Notes>
  <HiddenSlides>0</HiddenSlides>
  <MMClips>3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109</vt:i4>
      </vt:variant>
    </vt:vector>
  </HeadingPairs>
  <TitlesOfParts>
    <vt:vector size="130" baseType="lpstr">
      <vt:lpstr>Arial</vt:lpstr>
      <vt:lpstr>宋体</vt:lpstr>
      <vt:lpstr>Wingdings</vt:lpstr>
      <vt:lpstr>Wingdings</vt:lpstr>
      <vt:lpstr>微软雅黑</vt:lpstr>
      <vt:lpstr>华文中宋</vt:lpstr>
      <vt:lpstr>黑体</vt:lpstr>
      <vt:lpstr>Corbel</vt:lpstr>
      <vt:lpstr>Calibri</vt:lpstr>
      <vt:lpstr>Arial Unicode MS</vt:lpstr>
      <vt:lpstr>Arial</vt:lpstr>
      <vt:lpstr>楷体</vt:lpstr>
      <vt:lpstr>Times New Roman</vt:lpstr>
      <vt:lpstr>楷体_GB2312</vt:lpstr>
      <vt:lpstr>仿宋_GB2312</vt:lpstr>
      <vt:lpstr>Consolas</vt:lpstr>
      <vt:lpstr>Helvetica</vt:lpstr>
      <vt:lpstr>新宋体</vt:lpstr>
      <vt:lpstr>仿宋</vt:lpstr>
      <vt:lpstr>光谱</vt:lpstr>
      <vt:lpstr>Equation.3</vt:lpstr>
      <vt:lpstr>Python 基础</vt:lpstr>
      <vt:lpstr>目录</vt:lpstr>
      <vt:lpstr>第一部分  Python简介</vt:lpstr>
      <vt:lpstr>第一部分  Python简介</vt:lpstr>
      <vt:lpstr>第一部分  Python简介</vt:lpstr>
      <vt:lpstr>第二部分  Python基础</vt:lpstr>
      <vt:lpstr>第二部分  Python基础</vt:lpstr>
      <vt:lpstr>0 python案例</vt:lpstr>
      <vt:lpstr> 0 python案例</vt:lpstr>
      <vt:lpstr>0 python案例</vt:lpstr>
      <vt:lpstr>1 注释</vt:lpstr>
      <vt:lpstr>2 输入</vt:lpstr>
      <vt:lpstr>在spyder控制台演示input的使用</vt:lpstr>
      <vt:lpstr>2 输入</vt:lpstr>
      <vt:lpstr>2 输入</vt:lpstr>
      <vt:lpstr>3变量</vt:lpstr>
      <vt:lpstr>Python 保留字</vt:lpstr>
      <vt:lpstr>Python支持的数据类型</vt:lpstr>
      <vt:lpstr>4常量</vt:lpstr>
      <vt:lpstr>5运算符和表达式</vt:lpstr>
      <vt:lpstr>(1) 算术运算</vt:lpstr>
      <vt:lpstr>算术运算举例</vt:lpstr>
      <vt:lpstr>(2)关系运算</vt:lpstr>
      <vt:lpstr>(3)逻辑运算</vt:lpstr>
      <vt:lpstr>逻辑运算举例</vt:lpstr>
      <vt:lpstr>(4)赋值运算</vt:lpstr>
      <vt:lpstr>运算符和表达式</vt:lpstr>
      <vt:lpstr>(5)数据类型转换</vt:lpstr>
      <vt:lpstr>(5)数据类型转换</vt:lpstr>
      <vt:lpstr>6 输出</vt:lpstr>
      <vt:lpstr>6 输出</vt:lpstr>
      <vt:lpstr>6 输出</vt:lpstr>
      <vt:lpstr>6 输出</vt:lpstr>
      <vt:lpstr>输入输出案例</vt:lpstr>
      <vt:lpstr>输入输出案例</vt:lpstr>
      <vt:lpstr>7 字符串类型</vt:lpstr>
      <vt:lpstr>(1) 字符串索引</vt:lpstr>
      <vt:lpstr>(1) 字符串索引</vt:lpstr>
      <vt:lpstr>(1) 字符串索引</vt:lpstr>
      <vt:lpstr>(1) 字符串索引</vt:lpstr>
      <vt:lpstr>字符串索引案例</vt:lpstr>
      <vt:lpstr>字符串索引案例</vt:lpstr>
      <vt:lpstr>(2) 字符串复制连接</vt:lpstr>
      <vt:lpstr>(3) 字符串长度</vt:lpstr>
      <vt:lpstr>(4)字符串分割</vt:lpstr>
      <vt:lpstr>(5) 成员运算</vt:lpstr>
      <vt:lpstr> Python 2.x程序示例</vt:lpstr>
      <vt:lpstr> Python 2.x程序示例</vt:lpstr>
      <vt:lpstr>8 Python库函数</vt:lpstr>
      <vt:lpstr>8 Python库函数</vt:lpstr>
      <vt:lpstr>8 Python库函数</vt:lpstr>
      <vt:lpstr>8 Python库函数</vt:lpstr>
      <vt:lpstr>8 Python库函数*</vt:lpstr>
      <vt:lpstr>第三部分 Python 流程控制</vt:lpstr>
      <vt:lpstr>1 分支控制</vt:lpstr>
      <vt:lpstr>1 分支控制</vt:lpstr>
      <vt:lpstr>Python 缩进</vt:lpstr>
      <vt:lpstr>1 分支控制</vt:lpstr>
      <vt:lpstr>1 分支控制</vt:lpstr>
      <vt:lpstr>1分支控制</vt:lpstr>
      <vt:lpstr>分支案例</vt:lpstr>
      <vt:lpstr>分支案例</vt:lpstr>
      <vt:lpstr>分支案例</vt:lpstr>
      <vt:lpstr>2 循环控制</vt:lpstr>
      <vt:lpstr>例子</vt:lpstr>
      <vt:lpstr>for循环</vt:lpstr>
      <vt:lpstr>for 循环*</vt:lpstr>
      <vt:lpstr>for 循环</vt:lpstr>
      <vt:lpstr>例子</vt:lpstr>
      <vt:lpstr>for 循环</vt:lpstr>
      <vt:lpstr>循环案例</vt:lpstr>
      <vt:lpstr>循环嵌套</vt:lpstr>
      <vt:lpstr>循环嵌套</vt:lpstr>
      <vt:lpstr>穷举算法</vt:lpstr>
      <vt:lpstr>穷举算法</vt:lpstr>
      <vt:lpstr>穷举算法</vt:lpstr>
      <vt:lpstr>穷举算法</vt:lpstr>
      <vt:lpstr>第四部分 复杂数据类型</vt:lpstr>
      <vt:lpstr>1 列表</vt:lpstr>
      <vt:lpstr>1 列表</vt:lpstr>
      <vt:lpstr>1 列表</vt:lpstr>
      <vt:lpstr>1 列表</vt:lpstr>
      <vt:lpstr>1列表</vt:lpstr>
      <vt:lpstr>1 列表</vt:lpstr>
      <vt:lpstr>1 列表</vt:lpstr>
      <vt:lpstr>1 列表</vt:lpstr>
      <vt:lpstr>1 列表</vt:lpstr>
      <vt:lpstr>1 列表</vt:lpstr>
      <vt:lpstr>例子</vt:lpstr>
      <vt:lpstr>例子</vt:lpstr>
      <vt:lpstr>2 元组*</vt:lpstr>
      <vt:lpstr>2 元组</vt:lpstr>
      <vt:lpstr>第五部分 图形绘制</vt:lpstr>
      <vt:lpstr>1 海龟属性</vt:lpstr>
      <vt:lpstr>2 海龟绘图</vt:lpstr>
      <vt:lpstr>例子</vt:lpstr>
      <vt:lpstr>2 海龟绘图</vt:lpstr>
      <vt:lpstr>2 海龟绘图</vt:lpstr>
      <vt:lpstr>2 海龟绘图</vt:lpstr>
      <vt:lpstr>2 海龟绘图</vt:lpstr>
      <vt:lpstr>案例</vt:lpstr>
      <vt:lpstr>案例</vt:lpstr>
      <vt:lpstr>案例</vt:lpstr>
      <vt:lpstr>案例</vt:lpstr>
      <vt:lpstr>案例</vt:lpstr>
      <vt:lpstr>案例</vt:lpstr>
      <vt:lpstr>案例</vt:lpstr>
      <vt:lpstr>案例</vt:lpstr>
      <vt:lpstr>2 海龟绘图</vt:lpstr>
    </vt:vector>
  </TitlesOfParts>
  <Company>micl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入门</dc:title>
  <dc:creator>yadong wan</dc:creator>
  <cp:lastModifiedBy>Strickland</cp:lastModifiedBy>
  <cp:revision>942</cp:revision>
  <dcterms:created xsi:type="dcterms:W3CDTF">2016-11-02T13:56:00Z</dcterms:created>
  <dcterms:modified xsi:type="dcterms:W3CDTF">2018-01-10T14:55:43Z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