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6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e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e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emf"/><Relationship Id="rId4" Type="http://schemas.openxmlformats.org/officeDocument/2006/relationships/image" Target="../media/image7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emf"/><Relationship Id="rId4" Type="http://schemas.openxmlformats.org/officeDocument/2006/relationships/image" Target="../media/image105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29AC3-6185-448F-A639-416D0D44C4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320D1-8035-4322-A939-BA84956F1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20D1-8035-4322-A939-BA84956F10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2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20D1-8035-4322-A939-BA84956F10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2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20D1-8035-4322-A939-BA84956F10C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20D1-8035-4322-A939-BA84956F10C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4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20D1-8035-4322-A939-BA84956F10C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1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package" Target="../embeddings/Microsoft_Word___3.docx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11" Type="http://schemas.openxmlformats.org/officeDocument/2006/relationships/package" Target="../embeddings/Microsoft_Word___4.docx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package" Target="../embeddings/Microsoft_Word___10.docx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package" Target="../embeddings/Microsoft_Word___11.docx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9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__21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43.bin"/><Relationship Id="rId3" Type="http://schemas.openxmlformats.org/officeDocument/2006/relationships/package" Target="../embeddings/Microsoft_Word___22.docx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65.w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6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__23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7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5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7.wmf"/><Relationship Id="rId11" Type="http://schemas.openxmlformats.org/officeDocument/2006/relationships/package" Target="../embeddings/Microsoft_Word___25.docx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package" Target="../embeddings/Microsoft_Word___26.docx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8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8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85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5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6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9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9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9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9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9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10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101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package" Target="../embeddings/Microsoft_Word___35.docx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105.w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6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10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0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08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09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10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111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2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多项式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信息与软件学院</a:t>
            </a:r>
            <a:endParaRPr lang="en-US" altLang="zh-CN" dirty="0" smtClean="0"/>
          </a:p>
          <a:p>
            <a:r>
              <a:rPr lang="zh-CN" altLang="en-US" dirty="0" smtClean="0"/>
              <a:t>电子科技大学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5.1.1</a:t>
            </a:r>
            <a:r>
              <a:rPr lang="zh-CN" altLang="en-US" dirty="0" smtClean="0"/>
              <a:t>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38360"/>
              </p:ext>
            </p:extLst>
          </p:nvPr>
        </p:nvGraphicFramePr>
        <p:xfrm>
          <a:off x="1115616" y="1556792"/>
          <a:ext cx="6923088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文档" r:id="rId3" imgW="7131413" imgH="4801890" progId="Word.Document.12">
                  <p:embed/>
                </p:oleObj>
              </mc:Choice>
              <mc:Fallback>
                <p:oleObj name="文档" r:id="rId3" imgW="7131413" imgH="480189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56792"/>
                        <a:ext cx="6923088" cy="467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36688" y="1930400"/>
          <a:ext cx="6081712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文档" r:id="rId3" imgW="6161720" imgH="4054473" progId="Word.Document.12">
                  <p:embed/>
                </p:oleObj>
              </mc:Choice>
              <mc:Fallback>
                <p:oleObj name="文档" r:id="rId3" imgW="6161720" imgH="405447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930400"/>
                        <a:ext cx="6081712" cy="400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714612" y="3429000"/>
          <a:ext cx="3219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5" imgW="1511300" imgH="228600" progId="Equation.DSMT4">
                  <p:embed/>
                </p:oleObj>
              </mc:Choice>
              <mc:Fallback>
                <p:oleObj name="Equation" r:id="rId5" imgW="15113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429000"/>
                        <a:ext cx="3219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071670" y="4500570"/>
          <a:ext cx="42767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7" imgW="1752600" imgH="228600" progId="Equation.DSMT4">
                  <p:embed/>
                </p:oleObj>
              </mc:Choice>
              <mc:Fallback>
                <p:oleObj name="Equation" r:id="rId7" imgW="1752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500570"/>
                        <a:ext cx="42767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b="1" dirty="0" smtClean="0"/>
              <a:t>5.1.2 </a:t>
            </a:r>
            <a:r>
              <a:rPr lang="zh-CN" altLang="en-US" dirty="0" smtClean="0"/>
              <a:t>在有理数</a:t>
            </a:r>
            <a:r>
              <a:rPr lang="zh-CN" altLang="en-US" dirty="0" smtClean="0">
                <a:solidFill>
                  <a:srgbClr val="FF0000"/>
                </a:solidFill>
              </a:rPr>
              <a:t>域</a:t>
            </a:r>
            <a:r>
              <a:rPr lang="zh-CN" altLang="en-US" dirty="0" smtClean="0"/>
              <a:t>中取</a:t>
            </a:r>
            <a:r>
              <a:rPr lang="en-US" dirty="0" smtClean="0"/>
              <a:t>                                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求 </a:t>
            </a:r>
            <a:r>
              <a:rPr lang="en-US" dirty="0" smtClean="0"/>
              <a:t>      </a:t>
            </a:r>
            <a:r>
              <a:rPr lang="zh-CN" altLang="en-US" dirty="0" smtClean="0"/>
              <a:t>除</a:t>
            </a:r>
            <a:r>
              <a:rPr lang="en-US" dirty="0" smtClean="0"/>
              <a:t>       </a:t>
            </a:r>
            <a:r>
              <a:rPr lang="zh-CN" altLang="en-US" dirty="0" smtClean="0"/>
              <a:t>的商式和余式。</a:t>
            </a:r>
            <a:endParaRPr lang="zh-CN" altLang="en-US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5214942" y="1643063"/>
          <a:ext cx="32575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3" imgW="1371600" imgH="228600" progId="Equation.DSMT4">
                  <p:embed/>
                </p:oleObj>
              </mc:Choice>
              <mc:Fallback>
                <p:oleObj name="Equation" r:id="rId3" imgW="1371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1643063"/>
                        <a:ext cx="32575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714744" y="2214554"/>
          <a:ext cx="727338" cy="45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quation" r:id="rId5" imgW="330057" imgH="203112" progId="Equation.DSMT4">
                  <p:embed/>
                </p:oleObj>
              </mc:Choice>
              <mc:Fallback>
                <p:oleObj name="Equation" r:id="rId5" imgW="330057" imgH="20311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2214554"/>
                        <a:ext cx="727338" cy="457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4786314" y="2181234"/>
          <a:ext cx="755915" cy="46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2181234"/>
                        <a:ext cx="755915" cy="461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815975" y="2143125"/>
          <a:ext cx="241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2143125"/>
                        <a:ext cx="2413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03350" y="2724174"/>
          <a:ext cx="6264275" cy="406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文档" r:id="rId11" imgW="6436713" imgH="4060591" progId="Word.Document.12">
                  <p:embed/>
                </p:oleObj>
              </mc:Choice>
              <mc:Fallback>
                <p:oleObj name="文档" r:id="rId11" imgW="6436713" imgH="4060591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24174"/>
                        <a:ext cx="6264275" cy="406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000100" y="6143644"/>
          <a:ext cx="6188020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13" imgW="2832100" imgH="228600" progId="Equation.DSMT4">
                  <p:embed/>
                </p:oleObj>
              </mc:Choice>
              <mc:Fallback>
                <p:oleObj name="Equation" r:id="rId13" imgW="28321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6143644"/>
                        <a:ext cx="6188020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带余除法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1495425"/>
          <a:ext cx="7620000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文档" r:id="rId3" imgW="7712435" imgH="3473669" progId="Word.Document.12">
                  <p:embed/>
                </p:oleObj>
              </mc:Choice>
              <mc:Fallback>
                <p:oleObj name="文档" r:id="rId3" imgW="7712435" imgH="3473669" progId="Word.Document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495425"/>
                        <a:ext cx="7620000" cy="344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5357826"/>
            <a:ext cx="6858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证明思路：</a:t>
            </a:r>
            <a:r>
              <a:rPr lang="zh-CN" altLang="en-US" sz="2800" b="1" dirty="0" smtClean="0"/>
              <a:t>需要证明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存在性和惟一性</a:t>
            </a:r>
            <a:r>
              <a:rPr lang="zh-CN" altLang="en-US" sz="2800" b="1" dirty="0" smtClean="0"/>
              <a:t>，注意利用条件</a:t>
            </a:r>
            <a:endParaRPr lang="zh-CN" altLang="en-US" sz="2800" b="1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805673" y="5857892"/>
          <a:ext cx="2909335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5" imgW="1218671" imgH="203112" progId="Equation.DSMT4">
                  <p:embed/>
                </p:oleObj>
              </mc:Choice>
              <mc:Fallback>
                <p:oleObj name="Equation" r:id="rId5" imgW="1218671" imgH="20311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673" y="5857892"/>
                        <a:ext cx="2909335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带余除法的证明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0100" y="1357298"/>
          <a:ext cx="7532688" cy="524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文档" r:id="rId3" imgW="7551481" imgH="5241271" progId="Word.Document.12">
                  <p:embed/>
                </p:oleObj>
              </mc:Choice>
              <mc:Fallback>
                <p:oleObj name="文档" r:id="rId3" imgW="7551481" imgH="524127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357298"/>
                        <a:ext cx="7532688" cy="524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带余除法的证明（续）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17638" y="1327150"/>
          <a:ext cx="7413625" cy="531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文档" r:id="rId3" imgW="7413984" imgH="5316840" progId="Word.Document.12">
                  <p:embed/>
                </p:oleObj>
              </mc:Choice>
              <mc:Fallback>
                <p:oleObj name="文档" r:id="rId3" imgW="7413984" imgH="531684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1327150"/>
                        <a:ext cx="7413625" cy="531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带余除法的证明（续）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1538" y="1325563"/>
          <a:ext cx="7340600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文档" r:id="rId3" imgW="7340003" imgH="5345989" progId="Word.Document.12">
                  <p:embed/>
                </p:oleObj>
              </mc:Choice>
              <mc:Fallback>
                <p:oleObj name="文档" r:id="rId3" imgW="7340003" imgH="534598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325563"/>
                        <a:ext cx="7340600" cy="534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带余除法的证明（续）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1292225"/>
          <a:ext cx="7605712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文档" r:id="rId3" imgW="7747441" imgH="5155626" progId="Word.Document.12">
                  <p:embed/>
                </p:oleObj>
              </mc:Choice>
              <mc:Fallback>
                <p:oleObj name="文档" r:id="rId3" imgW="7747441" imgH="515562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292225"/>
                        <a:ext cx="7605712" cy="510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785794"/>
          <a:ext cx="7710488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文档" r:id="rId3" imgW="7709909" imgH="2574394" progId="Word.Document.12">
                  <p:embed/>
                </p:oleObj>
              </mc:Choice>
              <mc:Fallback>
                <p:oleObj name="文档" r:id="rId3" imgW="7709909" imgH="257439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785794"/>
                        <a:ext cx="7710488" cy="257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071670" y="3143248"/>
          <a:ext cx="5422144" cy="235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5" imgW="2184400" imgH="952500" progId="Equation.DSMT4">
                  <p:embed/>
                </p:oleObj>
              </mc:Choice>
              <mc:Fallback>
                <p:oleObj name="Equation" r:id="rId5" imgW="2184400" imgH="952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143248"/>
                        <a:ext cx="5422144" cy="2357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714348" y="5572140"/>
          <a:ext cx="4143404" cy="55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7" imgW="1689100" imgH="228600" progId="Equation.DSMT4">
                  <p:embed/>
                </p:oleObj>
              </mc:Choice>
              <mc:Fallback>
                <p:oleObj name="Equation" r:id="rId7" imgW="16891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572140"/>
                        <a:ext cx="4143404" cy="55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多项式整除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5350" y="1412875"/>
          <a:ext cx="7643813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文档" r:id="rId3" imgW="7643145" imgH="2574394" progId="Word.Document.12">
                  <p:embed/>
                </p:oleObj>
              </mc:Choice>
              <mc:Fallback>
                <p:oleObj name="文档" r:id="rId3" imgW="7643145" imgH="257439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412875"/>
                        <a:ext cx="7643813" cy="257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4071942"/>
            <a:ext cx="800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定理</a:t>
            </a:r>
            <a:r>
              <a:rPr lang="en-US" sz="2800" dirty="0" smtClean="0">
                <a:solidFill>
                  <a:srgbClr val="0070C0"/>
                </a:solidFill>
              </a:rPr>
              <a:t>5.1.3</a:t>
            </a:r>
            <a:r>
              <a:rPr lang="zh-CN" altLang="en-US" sz="2800" dirty="0" smtClean="0"/>
              <a:t>设  </a:t>
            </a:r>
            <a:r>
              <a:rPr lang="en-US" sz="2800" dirty="0" smtClean="0"/>
              <a:t>                         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            </a:t>
            </a:r>
            <a:r>
              <a:rPr lang="zh-CN" altLang="en-US" sz="2800" dirty="0" smtClean="0"/>
              <a:t>，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/>
              <a:t>整除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/>
              <a:t>)</a:t>
            </a:r>
            <a:r>
              <a:rPr lang="zh-CN" altLang="en-US" sz="2800" dirty="0" smtClean="0"/>
              <a:t>的充要条件是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/>
              <a:t>除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/>
              <a:t>)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0000"/>
                </a:solidFill>
              </a:rPr>
              <a:t>余式为零</a:t>
            </a:r>
            <a:r>
              <a:rPr lang="zh-CN" altLang="en-US" sz="2800" dirty="0" smtClean="0"/>
              <a:t>。</a:t>
            </a:r>
          </a:p>
          <a:p>
            <a:endParaRPr lang="zh-CN" altLang="en-US" sz="2800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500299" y="4071943"/>
          <a:ext cx="2357453" cy="44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5" imgW="1104900" imgH="203200" progId="Equation.DSMT4">
                  <p:embed/>
                </p:oleObj>
              </mc:Choice>
              <mc:Fallback>
                <p:oleObj name="Equation" r:id="rId5" imgW="11049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9" y="4071943"/>
                        <a:ext cx="2357453" cy="447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143504" y="4165562"/>
          <a:ext cx="1071539" cy="40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7" imgW="558558" imgH="203112" progId="Equation.DSMT4">
                  <p:embed/>
                </p:oleObj>
              </mc:Choice>
              <mc:Fallback>
                <p:oleObj name="Equation" r:id="rId7" imgW="558558" imgH="20311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165562"/>
                        <a:ext cx="1071539" cy="406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多项式相关概念</a:t>
            </a:r>
            <a:endParaRPr lang="en-US" altLang="zh-CN" dirty="0" smtClean="0"/>
          </a:p>
          <a:p>
            <a:r>
              <a:rPr lang="en-US" altLang="zh-CN" dirty="0" smtClean="0"/>
              <a:t>5.2 </a:t>
            </a:r>
            <a:r>
              <a:rPr lang="zh-CN" altLang="en-US" dirty="0" smtClean="0"/>
              <a:t>因式</a:t>
            </a:r>
            <a:endParaRPr lang="en-US" altLang="zh-CN" dirty="0" smtClean="0"/>
          </a:p>
          <a:p>
            <a:r>
              <a:rPr lang="en-US" altLang="zh-CN" dirty="0" smtClean="0"/>
              <a:t>5.3 </a:t>
            </a:r>
            <a:r>
              <a:rPr lang="zh-CN" altLang="en-US" dirty="0" smtClean="0"/>
              <a:t>多项式同余</a:t>
            </a:r>
            <a:endParaRPr lang="en-US" altLang="zh-CN" dirty="0" smtClean="0"/>
          </a:p>
          <a:p>
            <a:r>
              <a:rPr lang="en-US" altLang="zh-CN" dirty="0" smtClean="0"/>
              <a:t>5.4 </a:t>
            </a:r>
            <a:r>
              <a:rPr lang="zh-CN" altLang="en-US" dirty="0" smtClean="0"/>
              <a:t>多元多项式</a:t>
            </a:r>
            <a:endParaRPr lang="en-US" altLang="zh-CN" dirty="0" smtClean="0"/>
          </a:p>
          <a:p>
            <a:r>
              <a:rPr lang="en-US" altLang="zh-CN" dirty="0" smtClean="0"/>
              <a:t>5.5</a:t>
            </a:r>
            <a:r>
              <a:rPr lang="zh-CN" altLang="en-US" dirty="0" smtClean="0"/>
              <a:t>多项式环中的一些算法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多项式整除的性质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73601"/>
              </p:ext>
            </p:extLst>
          </p:nvPr>
        </p:nvGraphicFramePr>
        <p:xfrm>
          <a:off x="971600" y="1268760"/>
          <a:ext cx="7533902" cy="5453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文档" r:id="rId3" imgW="7408450" imgH="5354609" progId="Word.Document.12">
                  <p:embed/>
                </p:oleObj>
              </mc:Choice>
              <mc:Fallback>
                <p:oleObj name="文档" r:id="rId3" imgW="7408450" imgH="535460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268760"/>
                        <a:ext cx="7533902" cy="54539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多项式整除的性质（续）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20" y="1357334"/>
          <a:ext cx="863917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文档" r:id="rId3" imgW="8639544" imgH="5144111" progId="Word.Document.12">
                  <p:embed/>
                </p:oleObj>
              </mc:Choice>
              <mc:Fallback>
                <p:oleObj name="文档" r:id="rId3" imgW="8639544" imgH="514411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357334"/>
                        <a:ext cx="8639175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因式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22151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定义</a:t>
            </a:r>
            <a:r>
              <a:rPr lang="en-US" sz="2400" dirty="0" smtClean="0">
                <a:solidFill>
                  <a:srgbClr val="0070C0"/>
                </a:solidFill>
                <a:latin typeface="+mn-ea"/>
              </a:rPr>
              <a:t>5.2.1 </a:t>
            </a:r>
            <a:r>
              <a:rPr lang="zh-CN" altLang="en-US" sz="2400" dirty="0" smtClean="0">
                <a:latin typeface="+mn-ea"/>
              </a:rPr>
              <a:t>如果</a:t>
            </a:r>
            <a:r>
              <a:rPr lang="en-US" altLang="zh-CN" sz="2400" dirty="0" smtClean="0">
                <a:latin typeface="+mn-ea"/>
              </a:rPr>
              <a:t>h(x)</a:t>
            </a:r>
            <a:r>
              <a:rPr lang="zh-CN" altLang="en-US" sz="2400" dirty="0" smtClean="0">
                <a:latin typeface="+mn-ea"/>
              </a:rPr>
              <a:t>既是</a:t>
            </a:r>
            <a:r>
              <a:rPr lang="en-US" sz="2400" dirty="0" smtClean="0">
                <a:latin typeface="+mn-ea"/>
              </a:rPr>
              <a:t>f(x)</a:t>
            </a:r>
            <a:r>
              <a:rPr lang="zh-CN" altLang="en-US" sz="2400" dirty="0" smtClean="0">
                <a:latin typeface="+mn-ea"/>
              </a:rPr>
              <a:t>的因式，又是</a:t>
            </a:r>
            <a:r>
              <a:rPr lang="en-US" sz="2400" dirty="0" smtClean="0">
                <a:latin typeface="+mn-ea"/>
              </a:rPr>
              <a:t>g(x)</a:t>
            </a:r>
            <a:r>
              <a:rPr lang="zh-CN" altLang="en-US" sz="2400" dirty="0" smtClean="0">
                <a:latin typeface="+mn-ea"/>
              </a:rPr>
              <a:t>的因式，则称</a:t>
            </a:r>
            <a:r>
              <a:rPr lang="en-US" sz="2400" dirty="0" smtClean="0">
                <a:latin typeface="+mn-ea"/>
              </a:rPr>
              <a:t>h(x)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en-US" sz="2400" dirty="0" smtClean="0">
                <a:latin typeface="+mn-ea"/>
              </a:rPr>
              <a:t>f(x)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sz="2400" dirty="0" smtClean="0">
                <a:latin typeface="+mn-ea"/>
              </a:rPr>
              <a:t>g(x)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公因式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若</a:t>
            </a:r>
            <a:r>
              <a:rPr lang="en-US" sz="2400" dirty="0" smtClean="0">
                <a:latin typeface="+mn-ea"/>
              </a:rPr>
              <a:t>f(x)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sz="2400" dirty="0" smtClean="0">
                <a:latin typeface="+mn-ea"/>
              </a:rPr>
              <a:t>g(x)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首项系数为</a:t>
            </a:r>
            <a:r>
              <a:rPr lang="en-US" sz="2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的公因式</a:t>
            </a:r>
            <a:r>
              <a:rPr lang="en-US" sz="2400" dirty="0" smtClean="0">
                <a:latin typeface="+mn-ea"/>
              </a:rPr>
              <a:t>d(x)</a:t>
            </a:r>
            <a:r>
              <a:rPr lang="zh-CN" altLang="en-US" sz="2400" dirty="0" smtClean="0">
                <a:latin typeface="+mn-ea"/>
              </a:rPr>
              <a:t>满足</a:t>
            </a:r>
            <a:r>
              <a:rPr lang="en-US" sz="2400" dirty="0" smtClean="0">
                <a:latin typeface="+mn-ea"/>
              </a:rPr>
              <a:t>f(x)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sz="2400" dirty="0" smtClean="0">
                <a:latin typeface="+mn-ea"/>
              </a:rPr>
              <a:t>g(x)</a:t>
            </a:r>
            <a:r>
              <a:rPr lang="zh-CN" altLang="en-US" sz="2400" dirty="0" smtClean="0">
                <a:latin typeface="+mn-ea"/>
              </a:rPr>
              <a:t>的公因式都是</a:t>
            </a:r>
            <a:r>
              <a:rPr lang="en-US" sz="2400" dirty="0" smtClean="0">
                <a:latin typeface="+mn-ea"/>
              </a:rPr>
              <a:t>d(x)</a:t>
            </a:r>
            <a:r>
              <a:rPr lang="zh-CN" altLang="en-US" sz="2400" dirty="0" smtClean="0">
                <a:latin typeface="+mn-ea"/>
              </a:rPr>
              <a:t>的因式，则称</a:t>
            </a:r>
            <a:r>
              <a:rPr lang="en-US" sz="2400" dirty="0" smtClean="0">
                <a:latin typeface="+mn-ea"/>
              </a:rPr>
              <a:t>d(x)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en-US" sz="2400" dirty="0" smtClean="0">
                <a:latin typeface="+mn-ea"/>
              </a:rPr>
              <a:t>f(x)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sz="2400" dirty="0" smtClean="0">
                <a:latin typeface="+mn-ea"/>
              </a:rPr>
              <a:t>g(x)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最大公因式</a:t>
            </a:r>
            <a:r>
              <a:rPr lang="zh-CN" altLang="en-US" sz="2400" dirty="0" smtClean="0">
                <a:latin typeface="+mn-ea"/>
              </a:rPr>
              <a:t>，记为</a:t>
            </a:r>
            <a:r>
              <a:rPr lang="en-US" sz="2400" dirty="0" smtClean="0">
                <a:latin typeface="+mn-ea"/>
              </a:rPr>
              <a:t>d(x)=</a:t>
            </a:r>
            <a:r>
              <a:rPr lang="en-US" sz="2400" dirty="0" err="1" smtClean="0">
                <a:latin typeface="+mn-ea"/>
              </a:rPr>
              <a:t>gcd</a:t>
            </a:r>
            <a:r>
              <a:rPr lang="en-US" sz="2400" dirty="0" smtClean="0">
                <a:latin typeface="+mn-ea"/>
              </a:rPr>
              <a:t>(f(x),g(x))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020404"/>
              </p:ext>
            </p:extLst>
          </p:nvPr>
        </p:nvGraphicFramePr>
        <p:xfrm>
          <a:off x="538926" y="4293096"/>
          <a:ext cx="7866063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文档" r:id="rId3" imgW="8063071" imgH="2378745" progId="Word.Document.12">
                  <p:embed/>
                </p:oleObj>
              </mc:Choice>
              <mc:Fallback>
                <p:oleObj name="文档" r:id="rId3" imgW="8063071" imgH="237874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26" y="4293096"/>
                        <a:ext cx="7866063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最大公因式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96859"/>
              </p:ext>
            </p:extLst>
          </p:nvPr>
        </p:nvGraphicFramePr>
        <p:xfrm>
          <a:off x="683568" y="2132856"/>
          <a:ext cx="8224838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文档" r:id="rId3" imgW="8224167" imgH="2395187" progId="Word.Document.12">
                  <p:embed/>
                </p:oleObj>
              </mc:Choice>
              <mc:Fallback>
                <p:oleObj name="文档" r:id="rId3" imgW="8224167" imgH="239518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6"/>
                        <a:ext cx="8224838" cy="239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5.2.1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1257300"/>
          <a:ext cx="7939087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文档" r:id="rId3" imgW="7938348" imgH="5394929" progId="Word.Document.12">
                  <p:embed/>
                </p:oleObj>
              </mc:Choice>
              <mc:Fallback>
                <p:oleObj name="文档" r:id="rId3" imgW="7938348" imgH="539492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257300"/>
                        <a:ext cx="7939087" cy="539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5.2.1</a:t>
            </a:r>
            <a:r>
              <a:rPr lang="zh-CN" altLang="en-US" dirty="0" smtClean="0"/>
              <a:t>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60037"/>
              </p:ext>
            </p:extLst>
          </p:nvPr>
        </p:nvGraphicFramePr>
        <p:xfrm>
          <a:off x="933450" y="1371600"/>
          <a:ext cx="7791450" cy="528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文档" r:id="rId4" imgW="7984719" imgH="5398213" progId="Word.Document.12">
                  <p:embed/>
                </p:oleObj>
              </mc:Choice>
              <mc:Fallback>
                <p:oleObj name="文档" r:id="rId4" imgW="7984719" imgH="539821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371600"/>
                        <a:ext cx="7791450" cy="528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619672" y="1844824"/>
            <a:ext cx="6552728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5.2.1</a:t>
            </a:r>
            <a:r>
              <a:rPr lang="zh-CN" altLang="en-US" dirty="0" smtClean="0"/>
              <a:t>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1571637"/>
          <a:ext cx="7750175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文档" r:id="rId3" imgW="8028208" imgH="3658994" progId="Word.Document.12">
                  <p:embed/>
                </p:oleObj>
              </mc:Choice>
              <mc:Fallback>
                <p:oleObj name="文档" r:id="rId3" imgW="8028208" imgH="365899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571637"/>
                        <a:ext cx="7750175" cy="357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5429265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定理中所使用的方法也称为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辗转相除法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8286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sz="2800" b="1" dirty="0" smtClean="0"/>
              <a:t>5.2.1 </a:t>
            </a:r>
            <a:r>
              <a:rPr lang="zh-CN" altLang="en-US" sz="2800" b="1" dirty="0" smtClean="0"/>
              <a:t>求</a:t>
            </a:r>
            <a:r>
              <a:rPr lang="en-US" altLang="zh-CN" sz="2800" b="1" dirty="0" smtClean="0"/>
              <a:t>Z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[x]</a:t>
            </a:r>
            <a:r>
              <a:rPr lang="zh-CN" altLang="en-US" sz="2800" b="1" dirty="0" smtClean="0"/>
              <a:t>中的多项式             </a:t>
            </a:r>
            <a:r>
              <a:rPr lang="en-US" sz="2800" b="1" dirty="0" smtClean="0"/>
              <a:t>                     </a:t>
            </a:r>
            <a:r>
              <a:rPr lang="zh-CN" altLang="en-US" sz="2800" b="1" dirty="0" smtClean="0"/>
              <a:t>和</a:t>
            </a:r>
            <a:r>
              <a:rPr lang="en-US" sz="2800" b="1" dirty="0" smtClean="0"/>
              <a:t>       			</a:t>
            </a:r>
            <a:r>
              <a:rPr lang="zh-CN" altLang="en-US" sz="2800" b="1" dirty="0" smtClean="0"/>
              <a:t>的最大公因式，并将最大公因式表示成这两个多项式的组合。</a:t>
            </a:r>
            <a:endParaRPr lang="zh-CN" altLang="en-US" sz="2800" b="1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4786314" y="571480"/>
          <a:ext cx="2883336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Equation" r:id="rId3" imgW="1409088" imgH="203112" progId="Equation.DSMT4">
                  <p:embed/>
                </p:oleObj>
              </mc:Choice>
              <mc:Fallback>
                <p:oleObj name="Equation" r:id="rId3" imgW="1409088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571480"/>
                        <a:ext cx="2883336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928662" y="928670"/>
          <a:ext cx="2068356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tion" r:id="rId5" imgW="863225" imgH="203112" progId="Equation.DSMT4">
                  <p:embed/>
                </p:oleObj>
              </mc:Choice>
              <mc:Fallback>
                <p:oleObj name="Equation" r:id="rId5" imgW="863225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928670"/>
                        <a:ext cx="2068356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142976" y="1928802"/>
          <a:ext cx="7113588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文档" r:id="rId7" imgW="7113008" imgH="3699297" progId="Word.Document.12">
                  <p:embed/>
                </p:oleObj>
              </mc:Choice>
              <mc:Fallback>
                <p:oleObj name="文档" r:id="rId7" imgW="7113008" imgH="3699297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928802"/>
                        <a:ext cx="7113588" cy="369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285720" y="5715016"/>
          <a:ext cx="6604721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Equation" r:id="rId9" imgW="3022600" imgH="228600" progId="Equation.DSMT4">
                  <p:embed/>
                </p:oleObj>
              </mc:Choice>
              <mc:Fallback>
                <p:oleObj name="Equation" r:id="rId9" imgW="302260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715016"/>
                        <a:ext cx="6604721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5.2.1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71612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为了将</a:t>
            </a:r>
            <a:r>
              <a:rPr lang="en-US" sz="2800" b="1" dirty="0" smtClean="0"/>
              <a:t>x+1</a:t>
            </a:r>
            <a:r>
              <a:rPr lang="zh-CN" altLang="en-US" sz="2800" b="1" dirty="0" smtClean="0"/>
              <a:t>表示成               </a:t>
            </a:r>
            <a:r>
              <a:rPr lang="en-US" sz="2800" b="1" dirty="0" smtClean="0"/>
              <a:t>                   </a:t>
            </a:r>
            <a:r>
              <a:rPr lang="zh-CN" altLang="en-US" sz="2800" b="1" dirty="0" smtClean="0"/>
              <a:t>和</a:t>
            </a:r>
            <a:r>
              <a:rPr lang="en-US" sz="2800" b="1" dirty="0" smtClean="0"/>
              <a:t>                 </a:t>
            </a:r>
            <a:r>
              <a:rPr lang="zh-CN" altLang="en-US" sz="2800" b="1" dirty="0" smtClean="0"/>
              <a:t>的组合，可将上述竖式写成横式：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571868" y="1643050"/>
          <a:ext cx="2882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Equation" r:id="rId3" imgW="1409088" imgH="203112" progId="Equation.DSMT4">
                  <p:embed/>
                </p:oleObj>
              </mc:Choice>
              <mc:Fallback>
                <p:oleObj name="Equation" r:id="rId3" imgW="1409088" imgH="20311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1643050"/>
                        <a:ext cx="28829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858016" y="1571612"/>
          <a:ext cx="20685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5" imgW="863225" imgH="203112" progId="Equation.DSMT4">
                  <p:embed/>
                </p:oleObj>
              </mc:Choice>
              <mc:Fallback>
                <p:oleObj name="Equation" r:id="rId5" imgW="863225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1571612"/>
                        <a:ext cx="206851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714348" y="2500306"/>
          <a:ext cx="7825099" cy="17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Equation" r:id="rId7" imgW="3390900" imgH="736600" progId="Equation.DSMT4">
                  <p:embed/>
                </p:oleObj>
              </mc:Choice>
              <mc:Fallback>
                <p:oleObj name="Equation" r:id="rId7" imgW="3390900" imgH="736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500306"/>
                        <a:ext cx="7825099" cy="171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85720" y="4572008"/>
          <a:ext cx="8858280" cy="1346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9" imgW="4876800" imgH="736600" progId="Equation.DSMT4">
                  <p:embed/>
                </p:oleObj>
              </mc:Choice>
              <mc:Fallback>
                <p:oleObj name="Equation" r:id="rId9" imgW="4876800" imgH="736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572008"/>
                        <a:ext cx="8858280" cy="1346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多项式互素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585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定义</a:t>
            </a:r>
            <a:r>
              <a:rPr lang="en-US" b="1" dirty="0" smtClean="0">
                <a:solidFill>
                  <a:srgbClr val="0070C0"/>
                </a:solidFill>
              </a:rPr>
              <a:t>5.2.2 </a:t>
            </a:r>
            <a:r>
              <a:rPr lang="zh-CN" altLang="en-US" b="1" dirty="0" smtClean="0"/>
              <a:t>如果</a:t>
            </a:r>
            <a:r>
              <a:rPr lang="en-US" altLang="zh-CN" b="1" dirty="0" smtClean="0"/>
              <a:t>F[x]</a:t>
            </a:r>
            <a:r>
              <a:rPr lang="zh-CN" altLang="en-US" b="1" dirty="0" smtClean="0"/>
              <a:t>中的多项式</a:t>
            </a:r>
            <a:r>
              <a:rPr lang="en-US" b="1" dirty="0" smtClean="0"/>
              <a:t>f(x)</a:t>
            </a:r>
            <a:r>
              <a:rPr lang="zh-CN" altLang="en-US" b="1" dirty="0" smtClean="0"/>
              <a:t>和</a:t>
            </a:r>
            <a:r>
              <a:rPr lang="en-US" b="1" dirty="0" smtClean="0"/>
              <a:t>g(x)</a:t>
            </a:r>
            <a:r>
              <a:rPr lang="zh-CN" altLang="en-US" b="1" dirty="0" smtClean="0"/>
              <a:t>满足</a:t>
            </a:r>
            <a:r>
              <a:rPr lang="en-US" b="1" dirty="0" err="1" smtClean="0"/>
              <a:t>gcd</a:t>
            </a:r>
            <a:r>
              <a:rPr lang="en-US" b="1" dirty="0" smtClean="0"/>
              <a:t>(f(x),g(x))=1</a:t>
            </a:r>
            <a:r>
              <a:rPr lang="zh-CN" altLang="en-US" b="1" dirty="0" smtClean="0"/>
              <a:t>，则称</a:t>
            </a:r>
            <a:r>
              <a:rPr lang="en-US" b="1" dirty="0" smtClean="0"/>
              <a:t>f(x)</a:t>
            </a:r>
            <a:r>
              <a:rPr lang="zh-CN" altLang="en-US" b="1" dirty="0" smtClean="0"/>
              <a:t>与</a:t>
            </a:r>
            <a:r>
              <a:rPr lang="en-US" b="1" dirty="0" smtClean="0"/>
              <a:t>g(x)</a:t>
            </a:r>
            <a:r>
              <a:rPr lang="zh-CN" altLang="en-US" b="1" dirty="0" smtClean="0">
                <a:solidFill>
                  <a:srgbClr val="FF0000"/>
                </a:solidFill>
              </a:rPr>
              <a:t>互素</a:t>
            </a:r>
            <a:r>
              <a:rPr lang="zh-CN" altLang="en-US" b="1" dirty="0" smtClean="0"/>
              <a:t>。</a:t>
            </a:r>
          </a:p>
          <a:p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286124"/>
            <a:ext cx="7786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定理</a:t>
            </a:r>
            <a:r>
              <a:rPr lang="en-US" sz="2800" b="1" dirty="0" smtClean="0">
                <a:solidFill>
                  <a:srgbClr val="0070C0"/>
                </a:solidFill>
              </a:rPr>
              <a:t>5.2.2  </a:t>
            </a:r>
            <a:r>
              <a:rPr lang="en-US" sz="2800" b="1" dirty="0" smtClean="0"/>
              <a:t>F[x]</a:t>
            </a:r>
            <a:r>
              <a:rPr lang="zh-CN" altLang="en-US" sz="2800" b="1" dirty="0" smtClean="0"/>
              <a:t>中的两个多项式</a:t>
            </a:r>
            <a:r>
              <a:rPr lang="en-US" sz="2800" b="1" dirty="0" smtClean="0"/>
              <a:t> f(x)</a:t>
            </a:r>
            <a:r>
              <a:rPr lang="zh-CN" altLang="en-US" sz="2800" b="1" dirty="0" smtClean="0"/>
              <a:t>和</a:t>
            </a:r>
            <a:r>
              <a:rPr lang="en-US" sz="2800" b="1" dirty="0" smtClean="0"/>
              <a:t>g(x)</a:t>
            </a:r>
            <a:r>
              <a:rPr lang="zh-CN" altLang="en-US" sz="2800" b="1" dirty="0" smtClean="0"/>
              <a:t>互素的充要条件是存在                             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，使得</a:t>
            </a:r>
          </a:p>
          <a:p>
            <a:endParaRPr lang="zh-CN" altLang="en-US" sz="2800" b="1" dirty="0" smtClean="0"/>
          </a:p>
          <a:p>
            <a:endParaRPr lang="zh-CN" altLang="en-US" sz="2800" b="1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3500430" y="3786214"/>
          <a:ext cx="2522939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3" imgW="1054100" imgH="203200" progId="Equation.DSMT4">
                  <p:embed/>
                </p:oleObj>
              </mc:Choice>
              <mc:Fallback>
                <p:oleObj name="Equation" r:id="rId3" imgW="1054100" imgH="203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786214"/>
                        <a:ext cx="2522939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428860" y="4714884"/>
          <a:ext cx="4052313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5" imgW="1485900" imgH="203200" progId="Equation.DSMT4">
                  <p:embed/>
                </p:oleObj>
              </mc:Choice>
              <mc:Fallback>
                <p:oleObj name="Equation" r:id="rId5" imgW="14859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714884"/>
                        <a:ext cx="4052313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多项式相关概念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28096"/>
              </p:ext>
            </p:extLst>
          </p:nvPr>
        </p:nvGraphicFramePr>
        <p:xfrm>
          <a:off x="158750" y="1400175"/>
          <a:ext cx="8805738" cy="538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文档" r:id="rId4" imgW="8773298" imgH="5360014" progId="Word.Document.12">
                  <p:embed/>
                </p:oleObj>
              </mc:Choice>
              <mc:Fallback>
                <p:oleObj name="文档" r:id="rId4" imgW="8773298" imgH="536001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400175"/>
                        <a:ext cx="8805738" cy="53865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多项式互素的性质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537350"/>
              </p:ext>
            </p:extLst>
          </p:nvPr>
        </p:nvGraphicFramePr>
        <p:xfrm>
          <a:off x="757238" y="1614710"/>
          <a:ext cx="78613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文档" r:id="rId3" imgW="7861480" imgH="4045837" progId="Word.Document.12">
                  <p:embed/>
                </p:oleObj>
              </mc:Choice>
              <mc:Fallback>
                <p:oleObj name="文档" r:id="rId3" imgW="7861480" imgH="404583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614710"/>
                        <a:ext cx="7861300" cy="40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不可约多项式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1468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定义</a:t>
            </a:r>
            <a:r>
              <a:rPr lang="en-US" b="1" dirty="0" smtClean="0">
                <a:solidFill>
                  <a:srgbClr val="0070C0"/>
                </a:solidFill>
              </a:rPr>
              <a:t>5.2.3 </a:t>
            </a:r>
            <a:r>
              <a:rPr lang="zh-CN" altLang="en-US" b="1" dirty="0" smtClean="0"/>
              <a:t>如果域</a:t>
            </a:r>
            <a:r>
              <a:rPr lang="en-US" altLang="zh-CN" b="1" dirty="0" smtClean="0"/>
              <a:t>F</a:t>
            </a:r>
            <a:r>
              <a:rPr lang="zh-CN" altLang="en-US" b="1" dirty="0" smtClean="0"/>
              <a:t>上的次数大于</a:t>
            </a:r>
            <a:r>
              <a:rPr lang="en-US" b="1" dirty="0" smtClean="0"/>
              <a:t>1</a:t>
            </a:r>
            <a:r>
              <a:rPr lang="zh-CN" altLang="en-US" b="1" dirty="0" smtClean="0"/>
              <a:t>的多项式</a:t>
            </a:r>
            <a:r>
              <a:rPr lang="en-US" b="1" dirty="0" smtClean="0"/>
              <a:t>p(x)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在</a:t>
            </a:r>
            <a:r>
              <a:rPr lang="en-US" b="1" dirty="0" smtClean="0"/>
              <a:t>F[x]</a:t>
            </a:r>
            <a:r>
              <a:rPr lang="zh-CN" altLang="en-US" b="1" dirty="0" smtClean="0"/>
              <a:t>中只有</a:t>
            </a:r>
            <a:r>
              <a:rPr lang="en-US" b="1" dirty="0" smtClean="0"/>
              <a:t>F</a:t>
            </a:r>
            <a:r>
              <a:rPr lang="zh-CN" altLang="en-US" b="1" dirty="0" smtClean="0"/>
              <a:t>中不等于</a:t>
            </a:r>
            <a:r>
              <a:rPr lang="en-US" b="1" dirty="0" smtClean="0"/>
              <a:t>0</a:t>
            </a:r>
            <a:r>
              <a:rPr lang="zh-CN" altLang="en-US" b="1" dirty="0" smtClean="0"/>
              <a:t>的元素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和</a:t>
            </a:r>
            <a:r>
              <a:rPr lang="en-US" b="1" dirty="0" smtClean="0"/>
              <a:t>cp(x)</a:t>
            </a:r>
            <a:r>
              <a:rPr lang="zh-CN" altLang="en-US" b="1" dirty="0" smtClean="0"/>
              <a:t>为因式，则称</a:t>
            </a:r>
            <a:r>
              <a:rPr lang="en-US" b="1" dirty="0" smtClean="0"/>
              <a:t>p(x)</a:t>
            </a:r>
            <a:r>
              <a:rPr lang="zh-CN" altLang="en-US" b="1" dirty="0" smtClean="0"/>
              <a:t>为域</a:t>
            </a:r>
            <a:r>
              <a:rPr lang="en-US" b="1" dirty="0" smtClean="0"/>
              <a:t> </a:t>
            </a:r>
            <a:r>
              <a:rPr lang="zh-CN" altLang="en-US" b="1" dirty="0" smtClean="0"/>
              <a:t>上的</a:t>
            </a:r>
            <a:r>
              <a:rPr lang="zh-CN" altLang="en-US" b="1" dirty="0" smtClean="0">
                <a:solidFill>
                  <a:srgbClr val="FF0000"/>
                </a:solidFill>
              </a:rPr>
              <a:t>不可约多项式</a:t>
            </a:r>
            <a:r>
              <a:rPr lang="zh-CN" altLang="en-US" b="1" dirty="0" smtClean="0"/>
              <a:t>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521082"/>
              </p:ext>
            </p:extLst>
          </p:nvPr>
        </p:nvGraphicFramePr>
        <p:xfrm>
          <a:off x="611560" y="4077072"/>
          <a:ext cx="77406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文档" r:id="rId3" imgW="7739862" imgH="1782356" progId="Word.Document.12">
                  <p:embed/>
                </p:oleObj>
              </mc:Choice>
              <mc:Fallback>
                <p:oleObj name="文档" r:id="rId3" imgW="7739862" imgH="178235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77072"/>
                        <a:ext cx="774065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因式分解唯一性定理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902970"/>
              </p:ext>
            </p:extLst>
          </p:nvPr>
        </p:nvGraphicFramePr>
        <p:xfrm>
          <a:off x="541338" y="1912938"/>
          <a:ext cx="8443912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文档" r:id="rId3" imgW="8540046" imgH="4427039" progId="Word.Document.12">
                  <p:embed/>
                </p:oleObj>
              </mc:Choice>
              <mc:Fallback>
                <p:oleObj name="文档" r:id="rId3" imgW="8540046" imgH="442703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912938"/>
                        <a:ext cx="8443912" cy="438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重因式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2214554"/>
          <a:ext cx="6911975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文档" r:id="rId3" imgW="6911635" imgH="3168513" progId="Word.Document.12">
                  <p:embed/>
                </p:oleObj>
              </mc:Choice>
              <mc:Fallback>
                <p:oleObj name="文档" r:id="rId3" imgW="6911635" imgH="316851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214554"/>
                        <a:ext cx="6911975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43608" y="5517232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问题：如何判断一个多项式是否有重因式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形式微商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6175" y="1639888"/>
          <a:ext cx="7402513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文档" r:id="rId3" imgW="7794716" imgH="1980276" progId="Word.Document.12">
                  <p:embed/>
                </p:oleObj>
              </mc:Choice>
              <mc:Fallback>
                <p:oleObj name="文档" r:id="rId3" imgW="7794716" imgH="198027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639888"/>
                        <a:ext cx="7402513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978824"/>
              </p:ext>
            </p:extLst>
          </p:nvPr>
        </p:nvGraphicFramePr>
        <p:xfrm>
          <a:off x="2411760" y="3931860"/>
          <a:ext cx="4646558" cy="185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Equation" r:id="rId5" imgW="2298700" imgH="914400" progId="Equation.DSMT4">
                  <p:embed/>
                </p:oleObj>
              </mc:Choice>
              <mc:Fallback>
                <p:oleObj name="Equation" r:id="rId5" imgW="229870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931860"/>
                        <a:ext cx="4646558" cy="18509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043608" y="353218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微商性质如下：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重因式的判定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519113"/>
              </p:ext>
            </p:extLst>
          </p:nvPr>
        </p:nvGraphicFramePr>
        <p:xfrm>
          <a:off x="1000099" y="1428736"/>
          <a:ext cx="7637081" cy="140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文档" r:id="rId4" imgW="7552203" imgH="1386157" progId="Word.Document.12">
                  <p:embed/>
                </p:oleObj>
              </mc:Choice>
              <mc:Fallback>
                <p:oleObj name="文档" r:id="rId4" imgW="7552203" imgH="138615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099" y="1428736"/>
                        <a:ext cx="7637081" cy="1401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733459"/>
              </p:ext>
            </p:extLst>
          </p:nvPr>
        </p:nvGraphicFramePr>
        <p:xfrm>
          <a:off x="1363663" y="2608286"/>
          <a:ext cx="6807200" cy="410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文档" r:id="rId6" imgW="6922810" imgH="4164696" progId="Word.Document.12">
                  <p:embed/>
                </p:oleObj>
              </mc:Choice>
              <mc:Fallback>
                <p:oleObj name="文档" r:id="rId6" imgW="6922810" imgH="416469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608286"/>
                        <a:ext cx="6807200" cy="410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重因式的判定（续）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01553"/>
              </p:ext>
            </p:extLst>
          </p:nvPr>
        </p:nvGraphicFramePr>
        <p:xfrm>
          <a:off x="1193800" y="1708150"/>
          <a:ext cx="7250113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文档" r:id="rId3" imgW="7340208" imgH="4759652" progId="Word.Document.12">
                  <p:embed/>
                </p:oleObj>
              </mc:Choice>
              <mc:Fallback>
                <p:oleObj name="文档" r:id="rId3" imgW="7340208" imgH="475965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708150"/>
                        <a:ext cx="7250113" cy="471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多项式的根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990223"/>
              </p:ext>
            </p:extLst>
          </p:nvPr>
        </p:nvGraphicFramePr>
        <p:xfrm>
          <a:off x="971600" y="2132856"/>
          <a:ext cx="7594600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文档" r:id="rId3" imgW="8085458" imgH="3826677" progId="Word.Document.12">
                  <p:embed/>
                </p:oleObj>
              </mc:Choice>
              <mc:Fallback>
                <p:oleObj name="文档" r:id="rId3" imgW="8085458" imgH="382667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7594600" cy="36020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余元定理</a:t>
            </a:r>
            <a:r>
              <a:rPr lang="en-US" altLang="zh-CN" dirty="0" smtClean="0"/>
              <a:t>·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05641"/>
              </p:ext>
            </p:extLst>
          </p:nvPr>
        </p:nvGraphicFramePr>
        <p:xfrm>
          <a:off x="1186860" y="1480325"/>
          <a:ext cx="693578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" name="文档" r:id="rId3" imgW="6955663" imgH="1859725" progId="Word.Document.12">
                  <p:embed/>
                </p:oleObj>
              </mc:Choice>
              <mc:Fallback>
                <p:oleObj name="文档" r:id="rId3" imgW="6955663" imgH="185972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860" y="1480325"/>
                        <a:ext cx="693578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2437" y="3403563"/>
            <a:ext cx="7387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推论</a:t>
            </a:r>
            <a:r>
              <a:rPr lang="en-US" sz="2800" b="1" dirty="0" smtClean="0">
                <a:solidFill>
                  <a:srgbClr val="0070C0"/>
                </a:solidFill>
              </a:rPr>
              <a:t>5.2.1</a:t>
            </a:r>
            <a:r>
              <a:rPr lang="zh-CN" altLang="en-US" sz="2800" b="1" dirty="0" smtClean="0"/>
              <a:t>设         </a:t>
            </a:r>
            <a:r>
              <a:rPr lang="en-US" sz="2800" b="1" dirty="0" smtClean="0"/>
              <a:t>         </a:t>
            </a:r>
            <a:r>
              <a:rPr lang="zh-CN" altLang="en-US" sz="2800" b="1" dirty="0" smtClean="0"/>
              <a:t>，      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，则</a:t>
            </a:r>
            <a:r>
              <a:rPr lang="en-US" sz="2800" b="1" dirty="0" smtClean="0"/>
              <a:t>    </a:t>
            </a:r>
            <a:r>
              <a:rPr lang="zh-CN" altLang="en-US" sz="2800" b="1" dirty="0" smtClean="0"/>
              <a:t>是    </a:t>
            </a:r>
            <a:r>
              <a:rPr lang="en-US" sz="2800" b="1" dirty="0" smtClean="0"/>
              <a:t>     </a:t>
            </a:r>
            <a:r>
              <a:rPr lang="zh-CN" altLang="en-US" sz="2800" b="1" dirty="0" smtClean="0"/>
              <a:t>的根的充要条件是  </a:t>
            </a:r>
            <a:r>
              <a:rPr lang="en-US" sz="2800" b="1" dirty="0" smtClean="0"/>
              <a:t>                      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3000364" y="3500438"/>
          <a:ext cx="157804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" name="Equation" r:id="rId5" imgW="774364" imgH="203112" progId="Equation.DSMT4">
                  <p:embed/>
                </p:oleObj>
              </mc:Choice>
              <mc:Fallback>
                <p:oleObj name="Equation" r:id="rId5" imgW="774364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500438"/>
                        <a:ext cx="157804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4786314" y="3500438"/>
          <a:ext cx="873072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1" name="Equation" r:id="rId7" imgW="418918" imgH="177723" progId="Equation.DSMT4">
                  <p:embed/>
                </p:oleObj>
              </mc:Choice>
              <mc:Fallback>
                <p:oleObj name="Equation" r:id="rId7" imgW="418918" imgH="17772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500438"/>
                        <a:ext cx="873072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6286512" y="3500438"/>
          <a:ext cx="35719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" name="Equation" r:id="rId9" imgW="152334" imgH="139639" progId="Equation.DSMT4">
                  <p:embed/>
                </p:oleObj>
              </mc:Choice>
              <mc:Fallback>
                <p:oleObj name="Equation" r:id="rId9" imgW="152334" imgH="13963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500438"/>
                        <a:ext cx="35719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7000892" y="3500438"/>
          <a:ext cx="70135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" name="Equation" r:id="rId11" imgW="342751" imgH="203112" progId="Equation.DSMT4">
                  <p:embed/>
                </p:oleObj>
              </mc:Choice>
              <mc:Fallback>
                <p:oleObj name="Equation" r:id="rId11" imgW="342751" imgH="203112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3500438"/>
                        <a:ext cx="70135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3643306" y="3857628"/>
          <a:ext cx="2022897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" name="Equation" r:id="rId13" imgW="850531" imgH="203112" progId="Equation.DSMT4">
                  <p:embed/>
                </p:oleObj>
              </mc:Choice>
              <mc:Fallback>
                <p:oleObj name="Equation" r:id="rId13" imgW="850531" imgH="203112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857628"/>
                        <a:ext cx="2022897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578665"/>
              </p:ext>
            </p:extLst>
          </p:nvPr>
        </p:nvGraphicFramePr>
        <p:xfrm>
          <a:off x="1186860" y="4799750"/>
          <a:ext cx="7353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" name="文档" r:id="rId15" imgW="8257327" imgH="1189913" progId="Word.Document.12">
                  <p:embed/>
                </p:oleObj>
              </mc:Choice>
              <mc:Fallback>
                <p:oleObj name="文档" r:id="rId15" imgW="8257327" imgH="118991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860" y="4799750"/>
                        <a:ext cx="7353300" cy="1054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多项式同余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803466"/>
              </p:ext>
            </p:extLst>
          </p:nvPr>
        </p:nvGraphicFramePr>
        <p:xfrm>
          <a:off x="454602" y="1556792"/>
          <a:ext cx="843787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文档" r:id="rId4" imgW="8195657" imgH="1223863" progId="Word.Document.12">
                  <p:embed/>
                </p:oleObj>
              </mc:Choice>
              <mc:Fallback>
                <p:oleObj name="文档" r:id="rId4" imgW="8195657" imgH="122386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02" y="1556792"/>
                        <a:ext cx="8437878" cy="1174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254431"/>
              </p:ext>
            </p:extLst>
          </p:nvPr>
        </p:nvGraphicFramePr>
        <p:xfrm>
          <a:off x="569913" y="2930525"/>
          <a:ext cx="8181975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文档" r:id="rId6" imgW="8492746" imgH="3567577" progId="Word.Document.12">
                  <p:embed/>
                </p:oleObj>
              </mc:Choice>
              <mc:Fallback>
                <p:oleObj name="文档" r:id="rId6" imgW="8492746" imgH="356757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930525"/>
                        <a:ext cx="8181975" cy="344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65346"/>
              </p:ext>
            </p:extLst>
          </p:nvPr>
        </p:nvGraphicFramePr>
        <p:xfrm>
          <a:off x="914400" y="1316038"/>
          <a:ext cx="7370763" cy="279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文档" r:id="rId4" imgW="7849679" imgH="2973341" progId="Word.Document.12">
                  <p:embed/>
                </p:oleObj>
              </mc:Choice>
              <mc:Fallback>
                <p:oleObj name="文档" r:id="rId4" imgW="7849679" imgH="297334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16038"/>
                        <a:ext cx="7370763" cy="2798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5786" y="3573016"/>
            <a:ext cx="7572428" cy="1948290"/>
            <a:chOff x="714348" y="4500570"/>
            <a:chExt cx="7572428" cy="1948290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4500570"/>
              <a:ext cx="7572428" cy="194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0070C0"/>
                  </a:solidFill>
                </a:rPr>
                <a:t>定义</a:t>
              </a:r>
              <a:r>
                <a:rPr lang="en-US" sz="2800" dirty="0" smtClean="0">
                  <a:solidFill>
                    <a:srgbClr val="0070C0"/>
                  </a:solidFill>
                </a:rPr>
                <a:t>5.1.2 </a:t>
              </a:r>
              <a:r>
                <a:rPr lang="zh-CN" altLang="en-US" sz="2800" dirty="0" smtClean="0"/>
                <a:t>设    </a:t>
              </a:r>
              <a:r>
                <a:rPr lang="en-US" sz="2800" dirty="0" smtClean="0"/>
                <a:t>              </a:t>
              </a:r>
              <a:r>
                <a:rPr lang="zh-CN" altLang="en-US" sz="2800" dirty="0" smtClean="0"/>
                <a:t>和</a:t>
              </a:r>
              <a:r>
                <a:rPr lang="en-US" sz="2800" dirty="0" smtClean="0"/>
                <a:t>                  </a:t>
              </a:r>
              <a:r>
                <a:rPr lang="zh-CN" altLang="en-US" sz="2800" dirty="0" smtClean="0"/>
                <a:t>是整环</a:t>
              </a:r>
              <a:r>
                <a:rPr lang="en-US" sz="2800" dirty="0" smtClean="0"/>
                <a:t> </a:t>
              </a:r>
              <a:r>
                <a:rPr lang="zh-CN" altLang="en-US" sz="2800" dirty="0" smtClean="0"/>
                <a:t>上的两个多项式，若满足</a:t>
              </a:r>
              <a:r>
                <a:rPr lang="en-US" sz="2800" dirty="0" smtClean="0"/>
                <a:t>m=n</a:t>
              </a:r>
              <a:r>
                <a:rPr lang="zh-CN" altLang="en-US" sz="2800" dirty="0" smtClean="0"/>
                <a:t>且 </a:t>
              </a:r>
              <a:r>
                <a:rPr lang="en-US" sz="2800" dirty="0" smtClean="0"/>
                <a:t>                        </a:t>
              </a:r>
              <a:r>
                <a:rPr lang="zh-CN" altLang="en-US" sz="2800" dirty="0" smtClean="0"/>
                <a:t>，则称    </a:t>
              </a:r>
              <a:r>
                <a:rPr lang="en-US" sz="2800" dirty="0" smtClean="0"/>
                <a:t>               </a:t>
              </a:r>
              <a:r>
                <a:rPr lang="zh-CN" altLang="en-US" sz="2800" dirty="0" smtClean="0"/>
                <a:t>。</a:t>
              </a:r>
              <a:endParaRPr lang="zh-CN" altLang="en-US" sz="2800" dirty="0"/>
            </a:p>
          </p:txBody>
        </p:sp>
        <p:graphicFrame>
          <p:nvGraphicFramePr>
            <p:cNvPr id="20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7092427"/>
                </p:ext>
              </p:extLst>
            </p:nvPr>
          </p:nvGraphicFramePr>
          <p:xfrm>
            <a:off x="2803247" y="4533136"/>
            <a:ext cx="1523959" cy="714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name="Equation" r:id="rId6" imgW="914400" imgH="431800" progId="Equation.DSMT4">
                    <p:embed/>
                  </p:oleObj>
                </mc:Choice>
                <mc:Fallback>
                  <p:oleObj name="Equation" r:id="rId6" imgW="914400" imgH="431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247" y="4533136"/>
                          <a:ext cx="1523959" cy="714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2051439"/>
                </p:ext>
              </p:extLst>
            </p:nvPr>
          </p:nvGraphicFramePr>
          <p:xfrm>
            <a:off x="4735387" y="4533136"/>
            <a:ext cx="1571604" cy="752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" name="Equation" r:id="rId8" imgW="888614" imgH="431613" progId="Equation.DSMT4">
                    <p:embed/>
                  </p:oleObj>
                </mc:Choice>
                <mc:Fallback>
                  <p:oleObj name="Equation" r:id="rId8" imgW="888614" imgH="431613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387" y="4533136"/>
                          <a:ext cx="1571604" cy="752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727909"/>
                </p:ext>
              </p:extLst>
            </p:nvPr>
          </p:nvGraphicFramePr>
          <p:xfrm>
            <a:off x="5004048" y="5310991"/>
            <a:ext cx="2187789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" name="Equation" r:id="rId10" imgW="1002865" imgH="228501" progId="Equation.DSMT4">
                    <p:embed/>
                  </p:oleObj>
                </mc:Choice>
                <mc:Fallback>
                  <p:oleObj name="Equation" r:id="rId10" imgW="1002865" imgH="228501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5310991"/>
                          <a:ext cx="2187789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5161724"/>
                </p:ext>
              </p:extLst>
            </p:nvPr>
          </p:nvGraphicFramePr>
          <p:xfrm>
            <a:off x="1225205" y="5940730"/>
            <a:ext cx="1578042" cy="4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Equation" r:id="rId12" imgW="774364" imgH="203112" progId="Equation.DSMT4">
                    <p:embed/>
                  </p:oleObj>
                </mc:Choice>
                <mc:Fallback>
                  <p:oleObj name="Equation" r:id="rId12" imgW="774364" imgH="203112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205" y="5940730"/>
                          <a:ext cx="1578042" cy="428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5.3.1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981963"/>
              </p:ext>
            </p:extLst>
          </p:nvPr>
        </p:nvGraphicFramePr>
        <p:xfrm>
          <a:off x="1691680" y="1916832"/>
          <a:ext cx="6318250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文档" r:id="rId3" imgW="6469666" imgH="4414426" progId="Word.Document.12">
                  <p:embed/>
                </p:oleObj>
              </mc:Choice>
              <mc:Fallback>
                <p:oleObj name="文档" r:id="rId3" imgW="6469666" imgH="441442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16832"/>
                        <a:ext cx="6318250" cy="43195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5.3.1</a:t>
            </a:r>
            <a:r>
              <a:rPr lang="zh-CN" altLang="en-US" dirty="0" smtClean="0"/>
              <a:t>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24513"/>
              </p:ext>
            </p:extLst>
          </p:nvPr>
        </p:nvGraphicFramePr>
        <p:xfrm>
          <a:off x="457200" y="1427163"/>
          <a:ext cx="7734300" cy="530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文档" r:id="rId3" imgW="7828736" imgH="5352086" progId="Word.Document.12">
                  <p:embed/>
                </p:oleObj>
              </mc:Choice>
              <mc:Fallback>
                <p:oleObj name="文档" r:id="rId3" imgW="7828736" imgH="535208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27163"/>
                        <a:ext cx="7734300" cy="53006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多项式同余的性质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334651"/>
              </p:ext>
            </p:extLst>
          </p:nvPr>
        </p:nvGraphicFramePr>
        <p:xfrm>
          <a:off x="149221" y="1556792"/>
          <a:ext cx="8537579" cy="4473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文档" r:id="rId3" imgW="8419809" imgH="4401814" progId="Word.Document.12">
                  <p:embed/>
                </p:oleObj>
              </mc:Choice>
              <mc:Fallback>
                <p:oleObj name="文档" r:id="rId3" imgW="8419809" imgH="440181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1" y="1556792"/>
                        <a:ext cx="8537579" cy="44732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多项式剩余类环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90428"/>
              </p:ext>
            </p:extLst>
          </p:nvPr>
        </p:nvGraphicFramePr>
        <p:xfrm>
          <a:off x="457200" y="1484313"/>
          <a:ext cx="7202488" cy="49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文档" r:id="rId3" imgW="8452667" imgH="5755691" progId="Word.Document.12">
                  <p:embed/>
                </p:oleObj>
              </mc:Choice>
              <mc:Fallback>
                <p:oleObj name="文档" r:id="rId3" imgW="8452667" imgH="575569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84313"/>
                        <a:ext cx="7202488" cy="4916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2313" y="1465263"/>
          <a:ext cx="76835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文档" r:id="rId3" imgW="7683925" imgH="1293675" progId="Word.Document.12">
                  <p:embed/>
                </p:oleObj>
              </mc:Choice>
              <mc:Fallback>
                <p:oleObj name="文档" r:id="rId3" imgW="7683925" imgH="12936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465263"/>
                        <a:ext cx="7683500" cy="129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3071810"/>
          <a:ext cx="4000530" cy="2133600"/>
        </p:xfrm>
        <a:graphic>
          <a:graphicData uri="http://schemas.openxmlformats.org/drawingml/2006/table">
            <a:tbl>
              <a:tblPr/>
              <a:tblGrid>
                <a:gridCol w="80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+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786314" y="3071810"/>
          <a:ext cx="4071967" cy="2143140"/>
        </p:xfrm>
        <a:graphic>
          <a:graphicData uri="http://schemas.openxmlformats.org/drawingml/2006/table">
            <a:tbl>
              <a:tblPr/>
              <a:tblGrid>
                <a:gridCol w="84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*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模多项式乘法逆元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定理</a:t>
            </a:r>
            <a:r>
              <a:rPr lang="en-US" b="1" dirty="0" smtClean="0">
                <a:solidFill>
                  <a:srgbClr val="0070C0"/>
                </a:solidFill>
              </a:rPr>
              <a:t>5.3.3</a:t>
            </a:r>
            <a:r>
              <a:rPr lang="zh-CN" altLang="en-US" dirty="0" smtClean="0"/>
              <a:t>设   </a:t>
            </a:r>
            <a:r>
              <a:rPr lang="en-US" dirty="0" smtClean="0"/>
              <a:t>                    </a:t>
            </a:r>
            <a:r>
              <a:rPr lang="zh-CN" altLang="en-US" dirty="0" smtClean="0"/>
              <a:t>为非零多项式，</a:t>
            </a:r>
            <a:r>
              <a:rPr lang="en-US" dirty="0" smtClean="0"/>
              <a:t> </a:t>
            </a:r>
            <a:r>
              <a:rPr lang="zh-CN" altLang="en-US" dirty="0" smtClean="0"/>
              <a:t>模</a:t>
            </a:r>
            <a:r>
              <a:rPr lang="en-US" dirty="0" smtClean="0"/>
              <a:t>       </a:t>
            </a:r>
            <a:r>
              <a:rPr lang="zh-CN" altLang="en-US" dirty="0" smtClean="0"/>
              <a:t>有乘法逆元当且仅当</a:t>
            </a:r>
            <a:r>
              <a:rPr lang="en-US" dirty="0" smtClean="0"/>
              <a:t>                            </a:t>
            </a:r>
            <a:r>
              <a:rPr lang="zh-CN" altLang="en-US" dirty="0" smtClean="0"/>
              <a:t>。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3143240" y="1400148"/>
          <a:ext cx="225991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Equation" r:id="rId3" imgW="1104900" imgH="203200" progId="Equation.DSMT4">
                  <p:embed/>
                </p:oleObj>
              </mc:Choice>
              <mc:Fallback>
                <p:oleObj name="Equation" r:id="rId3" imgW="1104900" imgH="203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1400148"/>
                        <a:ext cx="225991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8001024" y="1400148"/>
          <a:ext cx="681870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Equation" r:id="rId5" imgW="330057" imgH="203112" progId="Equation.DSMT4">
                  <p:embed/>
                </p:oleObj>
              </mc:Choice>
              <mc:Fallback>
                <p:oleObj name="Equation" r:id="rId5" imgW="330057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24" y="1400148"/>
                        <a:ext cx="681870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285852" y="1828776"/>
          <a:ext cx="70135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9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828776"/>
                        <a:ext cx="70135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5715008" y="1828776"/>
          <a:ext cx="2886606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Equation" r:id="rId9" imgW="1206500" imgH="203200" progId="Equation.DSMT4">
                  <p:embed/>
                </p:oleObj>
              </mc:Choice>
              <mc:Fallback>
                <p:oleObj name="Equation" r:id="rId9" imgW="1206500" imgH="203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1828776"/>
                        <a:ext cx="2886606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14348" y="2357430"/>
          <a:ext cx="7837488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1" name="文档" r:id="rId11" imgW="8455493" imgH="4555030" progId="Word.Document.12">
                  <p:embed/>
                </p:oleObj>
              </mc:Choice>
              <mc:Fallback>
                <p:oleObj name="文档" r:id="rId11" imgW="8455493" imgH="4555030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357430"/>
                        <a:ext cx="7837488" cy="422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180283"/>
              </p:ext>
            </p:extLst>
          </p:nvPr>
        </p:nvGraphicFramePr>
        <p:xfrm>
          <a:off x="149244" y="1442967"/>
          <a:ext cx="8543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文档" r:id="rId3" imgW="8543910" imgH="594119" progId="Word.Document.12">
                  <p:embed/>
                </p:oleObj>
              </mc:Choice>
              <mc:Fallback>
                <p:oleObj name="文档" r:id="rId3" imgW="8543910" imgH="59411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44" y="1442967"/>
                        <a:ext cx="85439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61144"/>
              </p:ext>
            </p:extLst>
          </p:nvPr>
        </p:nvGraphicFramePr>
        <p:xfrm>
          <a:off x="179512" y="1988840"/>
          <a:ext cx="8382322" cy="2760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文档" r:id="rId5" imgW="8447612" imgH="2776584" progId="Word.Document.12">
                  <p:embed/>
                </p:oleObj>
              </mc:Choice>
              <mc:Fallback>
                <p:oleObj name="文档" r:id="rId5" imgW="8447612" imgH="277658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88840"/>
                        <a:ext cx="8382322" cy="27605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858796"/>
              </p:ext>
            </p:extLst>
          </p:nvPr>
        </p:nvGraphicFramePr>
        <p:xfrm>
          <a:off x="103188" y="4945063"/>
          <a:ext cx="897572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文档" r:id="rId7" imgW="10074236" imgH="1784870" progId="Word.Document.12">
                  <p:embed/>
                </p:oleObj>
              </mc:Choice>
              <mc:Fallback>
                <p:oleObj name="文档" r:id="rId7" imgW="10074236" imgH="178487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4945063"/>
                        <a:ext cx="8975725" cy="158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smtClean="0"/>
              <a:t>多元多项式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8596" y="1428736"/>
          <a:ext cx="8375650" cy="526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文档" r:id="rId3" imgW="8531640" imgH="5347068" progId="Word.Document.12">
                  <p:embed/>
                </p:oleObj>
              </mc:Choice>
              <mc:Fallback>
                <p:oleObj name="文档" r:id="rId3" imgW="8531640" imgH="534706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428736"/>
                        <a:ext cx="8375650" cy="526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多元多项式例子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1825631"/>
          <a:ext cx="68453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文档" r:id="rId3" imgW="6845593" imgH="2460681" progId="Word.Document.12">
                  <p:embed/>
                </p:oleObj>
              </mc:Choice>
              <mc:Fallback>
                <p:oleObj name="文档" r:id="rId3" imgW="6845593" imgH="246068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825631"/>
                        <a:ext cx="6845300" cy="246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多元多项式的加法与乘法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定义</a:t>
            </a:r>
            <a:r>
              <a:rPr lang="en-US" b="1" dirty="0" smtClean="0">
                <a:solidFill>
                  <a:srgbClr val="0070C0"/>
                </a:solidFill>
              </a:rPr>
              <a:t>5.4.2 </a:t>
            </a:r>
            <a:r>
              <a:rPr lang="zh-CN" altLang="en-US" b="1" dirty="0" smtClean="0"/>
              <a:t>在        </a:t>
            </a:r>
            <a:r>
              <a:rPr lang="en-US" b="1" dirty="0" smtClean="0"/>
              <a:t>               </a:t>
            </a:r>
            <a:r>
              <a:rPr lang="zh-CN" altLang="en-US" b="1" dirty="0" smtClean="0"/>
              <a:t>中定义加法与乘法如下</a:t>
            </a:r>
          </a:p>
          <a:p>
            <a:pPr lvl="1"/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）加法：同类项系数相加，即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）乘法：</a:t>
            </a:r>
            <a:endParaRPr lang="en-US" altLang="zh-CN" b="1" dirty="0" smtClean="0"/>
          </a:p>
          <a:p>
            <a:pPr lvl="1"/>
            <a:endParaRPr lang="zh-CN" altLang="en-US" b="1" dirty="0" smtClean="0"/>
          </a:p>
          <a:p>
            <a:pPr lvl="1">
              <a:buNone/>
            </a:pPr>
            <a:r>
              <a:rPr lang="zh-CN" altLang="en-US" b="1" dirty="0" smtClean="0"/>
              <a:t>其中                                                   </a:t>
            </a:r>
            <a:r>
              <a:rPr lang="en-US" b="1" dirty="0" smtClean="0"/>
              <a:t> 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3214678" y="1643050"/>
          <a:ext cx="2381167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3" name="Equation" r:id="rId3" imgW="952087" imgH="228501" progId="Equation.DSMT4">
                  <p:embed/>
                </p:oleObj>
              </mc:Choice>
              <mc:Fallback>
                <p:oleObj name="Equation" r:id="rId3" imgW="952087" imgH="228501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643050"/>
                        <a:ext cx="2381167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14314" y="3135313"/>
          <a:ext cx="8786842" cy="65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4" name="Equation" r:id="rId5" imgW="4889500" imgH="368300" progId="Equation.DSMT4">
                  <p:embed/>
                </p:oleObj>
              </mc:Choice>
              <mc:Fallback>
                <p:oleObj name="Equation" r:id="rId5" imgW="4889500" imgH="368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4" y="3135313"/>
                        <a:ext cx="8786842" cy="650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57158" y="4143380"/>
          <a:ext cx="8544042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5" name="Equation" r:id="rId7" imgW="4813300" imgH="368300" progId="Equation.DSMT4">
                  <p:embed/>
                </p:oleObj>
              </mc:Choice>
              <mc:Fallback>
                <p:oleObj name="Equation" r:id="rId7" imgW="4813300" imgH="368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143380"/>
                        <a:ext cx="8544042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785918" y="4857760"/>
          <a:ext cx="448367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6" name="Equation" r:id="rId9" imgW="2527300" imgH="368300" progId="Equation.DSMT4">
                  <p:embed/>
                </p:oleObj>
              </mc:Choice>
              <mc:Fallback>
                <p:oleObj name="Equation" r:id="rId9" imgW="2527300" imgH="368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857760"/>
                        <a:ext cx="448367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28794" y="585789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在上述加法和乘法下构成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有单位元的交换环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0" y="5857892"/>
          <a:ext cx="2083508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7" name="Equation" r:id="rId11" imgW="952087" imgH="228501" progId="Equation.DSMT4">
                  <p:embed/>
                </p:oleObj>
              </mc:Choice>
              <mc:Fallback>
                <p:oleObj name="Equation" r:id="rId11" imgW="952087" imgH="228501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892"/>
                        <a:ext cx="2083508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多项式的运算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9638" y="1316038"/>
          <a:ext cx="7688262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文档" r:id="rId3" imgW="7688977" imgH="4959865" progId="Word.Document.12">
                  <p:embed/>
                </p:oleObj>
              </mc:Choice>
              <mc:Fallback>
                <p:oleObj name="文档" r:id="rId3" imgW="7688977" imgH="495986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316038"/>
                        <a:ext cx="7688262" cy="495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298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sz="2800" b="1" dirty="0" smtClean="0">
                <a:solidFill>
                  <a:srgbClr val="0070C0"/>
                </a:solidFill>
              </a:rPr>
              <a:t>5.4.1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求有理数域上的多项式 </a:t>
            </a:r>
            <a:r>
              <a:rPr lang="en-US" sz="2800" b="1" dirty="0" smtClean="0"/>
              <a:t>                            </a:t>
            </a:r>
            <a:r>
              <a:rPr lang="zh-CN" altLang="en-US" sz="2800" b="1" dirty="0" smtClean="0"/>
              <a:t>与           </a:t>
            </a:r>
            <a:r>
              <a:rPr lang="en-US" sz="2800" b="1" dirty="0" smtClean="0"/>
              <a:t>                    </a:t>
            </a:r>
            <a:r>
              <a:rPr lang="zh-CN" altLang="en-US" sz="2800" b="1" dirty="0" smtClean="0"/>
              <a:t>的和与积。</a:t>
            </a:r>
            <a:endParaRPr lang="zh-CN" altLang="en-US" sz="2800" b="1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5875894" y="1643050"/>
          <a:ext cx="3268106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Equation" r:id="rId3" imgW="1739900" imgH="228600" progId="Equation.DSMT4">
                  <p:embed/>
                </p:oleObj>
              </mc:Choice>
              <mc:Fallback>
                <p:oleObj name="Equation" r:id="rId3" imgW="17399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894" y="1643050"/>
                        <a:ext cx="3268106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285852" y="2071678"/>
          <a:ext cx="2636585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name="Equation" r:id="rId5" imgW="1104900" imgH="203200" progId="Equation.DSMT4">
                  <p:embed/>
                </p:oleObj>
              </mc:Choice>
              <mc:Fallback>
                <p:oleObj name="Equation" r:id="rId5" imgW="11049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071678"/>
                        <a:ext cx="2636585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142976" y="2786058"/>
          <a:ext cx="6857904" cy="114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Equation" r:id="rId7" imgW="2921000" imgH="482600" progId="Equation.DSMT4">
                  <p:embed/>
                </p:oleObj>
              </mc:Choice>
              <mc:Fallback>
                <p:oleObj name="Equation" r:id="rId7" imgW="2921000" imgH="482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786058"/>
                        <a:ext cx="6857904" cy="1142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85720" y="4357694"/>
          <a:ext cx="8706823" cy="100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Equation" r:id="rId9" imgW="4229100" imgH="482600" progId="Equation.DSMT4">
                  <p:embed/>
                </p:oleObj>
              </mc:Choice>
              <mc:Fallback>
                <p:oleObj name="Equation" r:id="rId9" imgW="4229100" imgH="482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357694"/>
                        <a:ext cx="8706823" cy="1000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多元多项式的除法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792"/>
          </a:xfrm>
        </p:spPr>
        <p:txBody>
          <a:bodyPr/>
          <a:lstStyle/>
          <a:p>
            <a:r>
              <a:rPr lang="zh-CN" altLang="en-US" dirty="0" smtClean="0"/>
              <a:t>一些记号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2976" y="2428868"/>
          <a:ext cx="6965950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文档" r:id="rId3" imgW="7338921" imgH="2977071" progId="Word.Document.12">
                  <p:embed/>
                </p:oleObj>
              </mc:Choice>
              <mc:Fallback>
                <p:oleObj name="文档" r:id="rId3" imgW="7338921" imgH="297707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428868"/>
                        <a:ext cx="6965950" cy="285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多元多项式的除法（续）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435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全序和良序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0100" y="2643182"/>
          <a:ext cx="7445375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文档" r:id="rId3" imgW="7838022" imgH="3475468" progId="Word.Document.12">
                  <p:embed/>
                </p:oleObj>
              </mc:Choice>
              <mc:Fallback>
                <p:oleObj name="文档" r:id="rId3" imgW="7838022" imgH="347546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643182"/>
                        <a:ext cx="7445375" cy="333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多元多项式的除法（续）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435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项序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1713" y="2641600"/>
          <a:ext cx="7402512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文档" r:id="rId3" imgW="7857149" imgH="3473669" progId="Word.Document.12">
                  <p:embed/>
                </p:oleObj>
              </mc:Choice>
              <mc:Fallback>
                <p:oleObj name="文档" r:id="rId3" imgW="7857149" imgH="347366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641600"/>
                        <a:ext cx="7402512" cy="327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常用的项序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20" y="1139825"/>
          <a:ext cx="8620125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文档" r:id="rId3" imgW="9081626" imgH="6139107" progId="Word.Document.12">
                  <p:embed/>
                </p:oleObj>
              </mc:Choice>
              <mc:Fallback>
                <p:oleObj name="文档" r:id="rId3" imgW="9081626" imgH="613910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139825"/>
                        <a:ext cx="8620125" cy="571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例</a:t>
            </a:r>
            <a:r>
              <a:rPr lang="en-US" b="1" dirty="0" smtClean="0">
                <a:solidFill>
                  <a:srgbClr val="0070C0"/>
                </a:solidFill>
              </a:rPr>
              <a:t>5.4.3</a:t>
            </a:r>
            <a:r>
              <a:rPr lang="zh-CN" altLang="en-US" dirty="0" smtClean="0"/>
              <a:t>设</a:t>
            </a:r>
            <a:r>
              <a:rPr lang="en-US" altLang="zh-CN" b="1" i="1" dirty="0" smtClean="0"/>
              <a:t>F</a:t>
            </a:r>
            <a:r>
              <a:rPr lang="zh-CN" altLang="en-US" dirty="0" smtClean="0"/>
              <a:t>是域，将</a:t>
            </a:r>
            <a:r>
              <a:rPr lang="en-US" dirty="0" smtClean="0"/>
              <a:t> 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按照次数字典序进行重排列。</a:t>
            </a:r>
          </a:p>
          <a:p>
            <a:r>
              <a:rPr lang="zh-CN" altLang="en-US" b="1" dirty="0" smtClean="0"/>
              <a:t>解：</a:t>
            </a:r>
            <a:r>
              <a:rPr lang="en-US" dirty="0" smtClean="0"/>
              <a:t> </a:t>
            </a:r>
            <a:r>
              <a:rPr lang="zh-CN" altLang="en-US" dirty="0" smtClean="0"/>
              <a:t>按照次数字典序重排列为</a:t>
            </a:r>
          </a:p>
          <a:p>
            <a:endParaRPr lang="zh-CN" altLang="en-US" dirty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1071538" y="2143116"/>
          <a:ext cx="7445048" cy="98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Equation" r:id="rId3" imgW="3593880" imgH="482400" progId="Equation.DSMT4">
                  <p:embed/>
                </p:oleObj>
              </mc:Choice>
              <mc:Fallback>
                <p:oleObj name="Equation" r:id="rId3" imgW="3593880" imgH="4824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143116"/>
                        <a:ext cx="7445048" cy="984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14282" y="4786322"/>
          <a:ext cx="8772949" cy="85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Equation" r:id="rId5" imgW="4711700" imgH="457200" progId="Equation.DSMT4">
                  <p:embed/>
                </p:oleObj>
              </mc:Choice>
              <mc:Fallback>
                <p:oleObj name="Equation" r:id="rId5" imgW="47117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786322"/>
                        <a:ext cx="8772949" cy="857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一些定义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8782" y="1714488"/>
          <a:ext cx="8913812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文档" r:id="rId3" imgW="8913093" imgH="4752950" progId="Word.Document.12">
                  <p:embed/>
                </p:oleObj>
              </mc:Choice>
              <mc:Fallback>
                <p:oleObj name="文档" r:id="rId3" imgW="8913093" imgH="475295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82" y="1714488"/>
                        <a:ext cx="8913812" cy="475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约化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10" y="1714488"/>
          <a:ext cx="7908925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文档" r:id="rId3" imgW="8330628" imgH="3086466" progId="Word.Document.12">
                  <p:embed/>
                </p:oleObj>
              </mc:Choice>
              <mc:Fallback>
                <p:oleObj name="文档" r:id="rId3" imgW="8330628" imgH="308646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714488"/>
                        <a:ext cx="7908925" cy="291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4857760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这个约化过程实际上就是将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 smtClean="0"/>
              <a:t>中的一个项用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严格比它小</a:t>
            </a:r>
            <a:r>
              <a:rPr lang="zh-CN" altLang="en-US" sz="2800" b="1" dirty="0" smtClean="0"/>
              <a:t>的一些项的和来代替。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7681" y="217488"/>
          <a:ext cx="8753475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文档" r:id="rId3" imgW="9216235" imgH="2387270" progId="Word.Document.12">
                  <p:embed/>
                </p:oleObj>
              </mc:Choice>
              <mc:Fallback>
                <p:oleObj name="文档" r:id="rId3" imgW="9216235" imgH="238727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81" y="217488"/>
                        <a:ext cx="8753475" cy="229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2500306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解</a:t>
            </a:r>
            <a:r>
              <a:rPr lang="zh-CN" altLang="en-US" sz="2800" b="1" dirty="0" smtClean="0"/>
              <a:t>：由于                                  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   </a:t>
            </a:r>
            <a:r>
              <a:rPr lang="en-US" sz="2800" b="1" dirty="0" smtClean="0"/>
              <a:t>           </a:t>
            </a:r>
            <a:r>
              <a:rPr lang="zh-CN" altLang="en-US" sz="2800" b="1" dirty="0" smtClean="0"/>
              <a:t>，所以</a:t>
            </a:r>
            <a:endParaRPr lang="zh-CN" altLang="en-US" sz="2800" b="1" dirty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857356" y="2571744"/>
          <a:ext cx="319685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name="Equation" r:id="rId5" imgW="1701800" imgH="228600" progId="Equation.DSMT4">
                  <p:embed/>
                </p:oleObj>
              </mc:Choice>
              <mc:Fallback>
                <p:oleObj name="Equation" r:id="rId5" imgW="17018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571744"/>
                        <a:ext cx="319685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5143504" y="2571744"/>
          <a:ext cx="148063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6" name="Equation" r:id="rId7" imgW="723586" imgH="203112" progId="Equation.DSMT4">
                  <p:embed/>
                </p:oleObj>
              </mc:Choice>
              <mc:Fallback>
                <p:oleObj name="Equation" r:id="rId7" imgW="723586" imgH="20311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571744"/>
                        <a:ext cx="148063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26175" y="3286124"/>
          <a:ext cx="8946419" cy="242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7" name="Equation" r:id="rId9" imgW="4203700" imgH="1143000" progId="Equation.DSMT4">
                  <p:embed/>
                </p:oleObj>
              </mc:Choice>
              <mc:Fallback>
                <p:oleObj name="Equation" r:id="rId9" imgW="4203700" imgH="1143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75" y="3286124"/>
                        <a:ext cx="8946419" cy="24288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模约化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2003425"/>
          <a:ext cx="7431087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文档" r:id="rId3" imgW="7571690" imgH="2753602" progId="Word.Document.12">
                  <p:embed/>
                </p:oleObj>
              </mc:Choice>
              <mc:Fallback>
                <p:oleObj name="文档" r:id="rId3" imgW="7571690" imgH="275360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003425"/>
                        <a:ext cx="7431087" cy="272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多项式的运算（续）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多项式的乘法：</a:t>
            </a:r>
            <a:endParaRPr lang="zh-CN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1000099" y="2500306"/>
          <a:ext cx="7654071" cy="250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3" imgW="2857500" imgH="939800" progId="Equation.DSMT4">
                  <p:embed/>
                </p:oleObj>
              </mc:Choice>
              <mc:Fallback>
                <p:oleObj name="Equation" r:id="rId3" imgW="2857500" imgH="939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099" y="2500306"/>
                        <a:ext cx="7654071" cy="2500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既约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20" y="1857364"/>
          <a:ext cx="8555038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文档" r:id="rId3" imgW="8555819" imgH="3147282" progId="Word.Document.12">
                  <p:embed/>
                </p:oleObj>
              </mc:Choice>
              <mc:Fallback>
                <p:oleObj name="文档" r:id="rId3" imgW="8555819" imgH="314728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857364"/>
                        <a:ext cx="8555038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域上的多元多项式除法算法</a:t>
            </a:r>
            <a:endParaRPr lang="zh-CN" altLang="en-US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571472" y="1428736"/>
          <a:ext cx="7843838" cy="526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Picture" r:id="rId3" imgW="4328640" imgH="2900160" progId="Word.Picture.8">
                  <p:embed/>
                </p:oleObj>
              </mc:Choice>
              <mc:Fallback>
                <p:oleObj name="Picture" r:id="rId3" imgW="4328640" imgH="290016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428736"/>
                        <a:ext cx="7843838" cy="526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域上的多元多项式除法（续）</a:t>
            </a:r>
            <a:endParaRPr lang="zh-CN" alt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785786" y="1428736"/>
          <a:ext cx="6918491" cy="52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Picture" r:id="rId3" imgW="4328640" imgH="3260160" progId="Word.Picture.8">
                  <p:embed/>
                </p:oleObj>
              </mc:Choice>
              <mc:Fallback>
                <p:oleObj name="Picture" r:id="rId3" imgW="4328640" imgH="326016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428736"/>
                        <a:ext cx="6918491" cy="5221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多项式环中的一些算法</a:t>
            </a:r>
            <a:endParaRPr lang="zh-CN" altLang="en-US" dirty="0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/>
        </p:nvGraphicFramePr>
        <p:xfrm>
          <a:off x="506413" y="1574800"/>
          <a:ext cx="7585075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Picture" r:id="rId3" imgW="4328640" imgH="2720160" progId="Word.Picture.8">
                  <p:embed/>
                </p:oleObj>
              </mc:Choice>
              <mc:Fallback>
                <p:oleObj name="Picture" r:id="rId3" imgW="4328640" imgH="272016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574800"/>
                        <a:ext cx="7585075" cy="477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849" name="Object 1"/>
          <p:cNvGraphicFramePr>
            <a:graphicFrameLocks noChangeAspect="1"/>
          </p:cNvGraphicFramePr>
          <p:nvPr/>
        </p:nvGraphicFramePr>
        <p:xfrm>
          <a:off x="357158" y="928670"/>
          <a:ext cx="8381787" cy="545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Picture" r:id="rId3" imgW="4328640" imgH="2809800" progId="Word.Picture.8">
                  <p:embed/>
                </p:oleObj>
              </mc:Choice>
              <mc:Fallback>
                <p:oleObj name="Picture" r:id="rId3" imgW="4328640" imgH="280980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928670"/>
                        <a:ext cx="8381787" cy="545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500034" y="1214422"/>
          <a:ext cx="8005399" cy="5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Picture" r:id="rId3" imgW="4328640" imgH="2990160" progId="Word.Picture.8">
                  <p:embed/>
                </p:oleObj>
              </mc:Choice>
              <mc:Fallback>
                <p:oleObj name="Picture" r:id="rId3" imgW="4328640" imgH="299016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214422"/>
                        <a:ext cx="8005399" cy="554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P82-83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（</a:t>
            </a:r>
            <a:r>
              <a:rPr lang="en-US" altLang="zh-CN" b="1" dirty="0"/>
              <a:t>2</a:t>
            </a:r>
            <a:r>
              <a:rPr lang="zh-CN" altLang="en-US" b="1" dirty="0" smtClean="0"/>
              <a:t>），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），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），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， 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），</a:t>
            </a:r>
            <a:r>
              <a:rPr lang="en-US" altLang="zh-CN" b="1" dirty="0" smtClean="0"/>
              <a:t>10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多项式运算律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2463" y="1466870"/>
          <a:ext cx="8288337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文档" r:id="rId3" imgW="8585411" imgH="4950869" progId="Word.Document.12">
                  <p:embed/>
                </p:oleObj>
              </mc:Choice>
              <mc:Fallback>
                <p:oleObj name="文档" r:id="rId3" imgW="8585411" imgH="495086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1466870"/>
                        <a:ext cx="8288337" cy="481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736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定义</a:t>
            </a:r>
            <a:r>
              <a:rPr lang="en-US" b="1" dirty="0" smtClean="0">
                <a:solidFill>
                  <a:srgbClr val="0070C0"/>
                </a:solidFill>
              </a:rPr>
              <a:t>5.1.4 </a:t>
            </a:r>
            <a:r>
              <a:rPr lang="en-US" dirty="0" smtClean="0"/>
              <a:t>R</a:t>
            </a:r>
            <a:r>
              <a:rPr lang="zh-CN" altLang="en-US" dirty="0" smtClean="0"/>
              <a:t>为一个整环，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上的未定元，</a:t>
            </a:r>
            <a:r>
              <a:rPr lang="en-US" altLang="zh-CN" dirty="0" smtClean="0"/>
              <a:t>R[x]</a:t>
            </a:r>
            <a:r>
              <a:rPr lang="zh-CN" altLang="en-US" dirty="0" smtClean="0"/>
              <a:t>对于多项式的加法和乘法构成环，称为</a:t>
            </a:r>
            <a:r>
              <a:rPr lang="zh-CN" altLang="en-US" dirty="0" smtClean="0">
                <a:solidFill>
                  <a:srgbClr val="FF0000"/>
                </a:solidFill>
              </a:rPr>
              <a:t>多项式环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551028"/>
              </p:ext>
            </p:extLst>
          </p:nvPr>
        </p:nvGraphicFramePr>
        <p:xfrm>
          <a:off x="933450" y="3573463"/>
          <a:ext cx="7548563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文档" r:id="rId3" imgW="7637008" imgH="2379826" progId="Word.Document.12">
                  <p:embed/>
                </p:oleObj>
              </mc:Choice>
              <mc:Fallback>
                <p:oleObj name="文档" r:id="rId3" imgW="7637008" imgH="237982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573463"/>
                        <a:ext cx="7548563" cy="235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多项式环（续）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614354"/>
          </a:xfrm>
        </p:spPr>
        <p:txBody>
          <a:bodyPr/>
          <a:lstStyle/>
          <a:p>
            <a:r>
              <a:rPr lang="zh-CN" altLang="en-US" b="1" dirty="0" smtClean="0"/>
              <a:t>定理</a:t>
            </a:r>
            <a:r>
              <a:rPr lang="en-US" b="1" dirty="0" smtClean="0"/>
              <a:t>5.1.1 </a:t>
            </a:r>
            <a:r>
              <a:rPr lang="zh-CN" altLang="en-US" dirty="0" smtClean="0"/>
              <a:t>整环</a:t>
            </a:r>
            <a:r>
              <a:rPr lang="en-US" altLang="zh-CN" dirty="0" smtClean="0"/>
              <a:t>R</a:t>
            </a:r>
            <a:r>
              <a:rPr lang="zh-CN" altLang="en-US" dirty="0" smtClean="0"/>
              <a:t>上的多项式环</a:t>
            </a:r>
            <a:r>
              <a:rPr lang="en-US" dirty="0" smtClean="0"/>
              <a:t>R[x]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整环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857364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证明要点：</a:t>
            </a:r>
            <a:r>
              <a:rPr lang="zh-CN" altLang="en-US" sz="2400" b="1" dirty="0" smtClean="0"/>
              <a:t>紧扣整环定义，只需证明</a:t>
            </a:r>
            <a:r>
              <a:rPr lang="en-US" altLang="zh-CN" sz="2400" b="1" dirty="0" smtClean="0"/>
              <a:t>R[x]</a:t>
            </a:r>
            <a:r>
              <a:rPr lang="zh-CN" altLang="en-US" sz="2400" b="1" dirty="0" smtClean="0"/>
              <a:t>中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无零因子。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885508"/>
              </p:ext>
            </p:extLst>
          </p:nvPr>
        </p:nvGraphicFramePr>
        <p:xfrm>
          <a:off x="784225" y="2360613"/>
          <a:ext cx="7445375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文档" r:id="rId3" imgW="7789019" imgH="3371541" progId="Word.Document.12">
                  <p:embed/>
                </p:oleObj>
              </mc:Choice>
              <mc:Fallback>
                <p:oleObj name="文档" r:id="rId3" imgW="7789019" imgH="337154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2360613"/>
                        <a:ext cx="7445375" cy="288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271" y="4965817"/>
            <a:ext cx="6257143" cy="14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1618</TotalTime>
  <Words>816</Words>
  <Application>Microsoft Office PowerPoint</Application>
  <PresentationFormat>全屏显示(4:3)</PresentationFormat>
  <Paragraphs>160</Paragraphs>
  <Slides>66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66</vt:i4>
      </vt:variant>
    </vt:vector>
  </HeadingPairs>
  <TitlesOfParts>
    <vt:vector size="81" baseType="lpstr">
      <vt:lpstr>等线</vt:lpstr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Times New Roman</vt:lpstr>
      <vt:lpstr>Wingdings 2</vt:lpstr>
      <vt:lpstr>暗香扑面</vt:lpstr>
      <vt:lpstr>文档</vt:lpstr>
      <vt:lpstr>Equation</vt:lpstr>
      <vt:lpstr>Microsoft Word 文档</vt:lpstr>
      <vt:lpstr>Picture</vt:lpstr>
      <vt:lpstr>第五章 多项式</vt:lpstr>
      <vt:lpstr>内容安排</vt:lpstr>
      <vt:lpstr>5.1 多项式相关概念</vt:lpstr>
      <vt:lpstr>概念（续）</vt:lpstr>
      <vt:lpstr>多项式的运算</vt:lpstr>
      <vt:lpstr>多项式的运算（续）</vt:lpstr>
      <vt:lpstr>多项式运算律</vt:lpstr>
      <vt:lpstr>多项式环</vt:lpstr>
      <vt:lpstr>多项式环（续）</vt:lpstr>
      <vt:lpstr>定理5.1.1证明（续）</vt:lpstr>
      <vt:lpstr>PowerPoint 演示文稿</vt:lpstr>
      <vt:lpstr>多项式除法</vt:lpstr>
      <vt:lpstr>带余除法</vt:lpstr>
      <vt:lpstr>带余除法的证明</vt:lpstr>
      <vt:lpstr>带余除法的证明（续）</vt:lpstr>
      <vt:lpstr>带余除法的证明（续）</vt:lpstr>
      <vt:lpstr>带余除法的证明（续）</vt:lpstr>
      <vt:lpstr>PowerPoint 演示文稿</vt:lpstr>
      <vt:lpstr>多项式整除</vt:lpstr>
      <vt:lpstr>多项式整除的性质</vt:lpstr>
      <vt:lpstr>多项式整除的性质（续）</vt:lpstr>
      <vt:lpstr>5.2 因式</vt:lpstr>
      <vt:lpstr>最大公因式</vt:lpstr>
      <vt:lpstr>定理5.2.1的证明</vt:lpstr>
      <vt:lpstr>定理5.2.1的证明（续）</vt:lpstr>
      <vt:lpstr>定理5.2.1的证明（续）</vt:lpstr>
      <vt:lpstr>PowerPoint 演示文稿</vt:lpstr>
      <vt:lpstr>例5.2.1（续）</vt:lpstr>
      <vt:lpstr>多项式互素</vt:lpstr>
      <vt:lpstr>多项式互素的性质</vt:lpstr>
      <vt:lpstr>不可约多项式</vt:lpstr>
      <vt:lpstr>因式分解唯一性定理</vt:lpstr>
      <vt:lpstr>重因式</vt:lpstr>
      <vt:lpstr>形式微商</vt:lpstr>
      <vt:lpstr>重因式的判定</vt:lpstr>
      <vt:lpstr>重因式的判定（续）</vt:lpstr>
      <vt:lpstr>多项式的根</vt:lpstr>
      <vt:lpstr>余元定理·</vt:lpstr>
      <vt:lpstr>5.3 多项式同余</vt:lpstr>
      <vt:lpstr>定理5.3.1的证明</vt:lpstr>
      <vt:lpstr>定理5.3.1的证明（续）</vt:lpstr>
      <vt:lpstr>多项式同余的性质</vt:lpstr>
      <vt:lpstr>多项式剩余类环</vt:lpstr>
      <vt:lpstr>例</vt:lpstr>
      <vt:lpstr>模多项式乘法逆元</vt:lpstr>
      <vt:lpstr>域</vt:lpstr>
      <vt:lpstr>5.4 多元多项式</vt:lpstr>
      <vt:lpstr>多元多项式例子</vt:lpstr>
      <vt:lpstr>多元多项式的加法与乘法</vt:lpstr>
      <vt:lpstr>运算举例</vt:lpstr>
      <vt:lpstr>多元多项式的除法</vt:lpstr>
      <vt:lpstr>多元多项式的除法（续）</vt:lpstr>
      <vt:lpstr>多元多项式的除法（续）</vt:lpstr>
      <vt:lpstr>常用的项序</vt:lpstr>
      <vt:lpstr>PowerPoint 演示文稿</vt:lpstr>
      <vt:lpstr>一些定义</vt:lpstr>
      <vt:lpstr>约化</vt:lpstr>
      <vt:lpstr>PowerPoint 演示文稿</vt:lpstr>
      <vt:lpstr>模约化</vt:lpstr>
      <vt:lpstr>既约</vt:lpstr>
      <vt:lpstr>域上的多元多项式除法算法</vt:lpstr>
      <vt:lpstr>域上的多元多项式除法（续）</vt:lpstr>
      <vt:lpstr>5.5 多项式环中的一些算法</vt:lpstr>
      <vt:lpstr>PowerPoint 演示文稿</vt:lpstr>
      <vt:lpstr>PowerPoint 演示文稿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多项式</dc:title>
  <dc:creator>nxy7509</dc:creator>
  <cp:lastModifiedBy>Chen Dajiang</cp:lastModifiedBy>
  <cp:revision>87</cp:revision>
  <dcterms:created xsi:type="dcterms:W3CDTF">2013-10-01T07:34:12Z</dcterms:created>
  <dcterms:modified xsi:type="dcterms:W3CDTF">2018-11-27T07:48:14Z</dcterms:modified>
</cp:coreProperties>
</file>