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2" r:id="rId1"/>
  </p:sldMasterIdLst>
  <p:notesMasterIdLst>
    <p:notesMasterId r:id="rId32"/>
  </p:notesMasterIdLst>
  <p:handoutMasterIdLst>
    <p:handoutMasterId r:id="rId33"/>
  </p:handoutMasterIdLst>
  <p:sldIdLst>
    <p:sldId id="256" r:id="rId2"/>
    <p:sldId id="372" r:id="rId3"/>
    <p:sldId id="387" r:id="rId4"/>
    <p:sldId id="373" r:id="rId5"/>
    <p:sldId id="395" r:id="rId6"/>
    <p:sldId id="263" r:id="rId7"/>
    <p:sldId id="365" r:id="rId8"/>
    <p:sldId id="391" r:id="rId9"/>
    <p:sldId id="383" r:id="rId10"/>
    <p:sldId id="392" r:id="rId11"/>
    <p:sldId id="388" r:id="rId12"/>
    <p:sldId id="393" r:id="rId13"/>
    <p:sldId id="389" r:id="rId14"/>
    <p:sldId id="385" r:id="rId15"/>
    <p:sldId id="394" r:id="rId16"/>
    <p:sldId id="390" r:id="rId17"/>
    <p:sldId id="396" r:id="rId18"/>
    <p:sldId id="397" r:id="rId19"/>
    <p:sldId id="398" r:id="rId20"/>
    <p:sldId id="399" r:id="rId21"/>
    <p:sldId id="400" r:id="rId22"/>
    <p:sldId id="403" r:id="rId23"/>
    <p:sldId id="410" r:id="rId24"/>
    <p:sldId id="404" r:id="rId25"/>
    <p:sldId id="405" r:id="rId26"/>
    <p:sldId id="406" r:id="rId27"/>
    <p:sldId id="407" r:id="rId28"/>
    <p:sldId id="408" r:id="rId29"/>
    <p:sldId id="409" r:id="rId30"/>
    <p:sldId id="402" r:id="rId31"/>
  </p:sldIdLst>
  <p:sldSz cx="9144000" cy="6858000" type="screen4x3"/>
  <p:notesSz cx="6934200" cy="9398000"/>
  <p:custDataLst>
    <p:tags r:id="rId34"/>
  </p:custDataLst>
  <p:defaultTextStyle>
    <a:defPPr>
      <a:defRPr lang="en-US"/>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p:defaultTextStyle>
  <p:extLst>
    <p:ext uri="{EFAFB233-063F-42B5-8137-9DF3F51BA10A}">
      <p15:sldGuideLst xmlns:p15="http://schemas.microsoft.com/office/powerpoint/2012/main" xmlns="">
        <p15:guide id="1" orient="horz" pos="4032">
          <p15:clr>
            <a:srgbClr val="A4A3A4"/>
          </p15:clr>
        </p15:guide>
        <p15:guide id="2" pos="192">
          <p15:clr>
            <a:srgbClr val="A4A3A4"/>
          </p15:clr>
        </p15:guide>
      </p15:sldGuideLst>
    </p:ext>
    <p:ext uri="{2D200454-40CA-4A62-9FC3-DE9A4176ACB9}">
      <p15:notesGuideLst xmlns:p15="http://schemas.microsoft.com/office/powerpoint/2012/main" xmlns="">
        <p15:guide id="1" orient="horz" pos="2960">
          <p15:clr>
            <a:srgbClr val="A4A3A4"/>
          </p15:clr>
        </p15:guide>
        <p15:guide id="2" pos="218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0"/>
      </p:ext>
    </p:extLst>
  </p:showPr>
  <p:clrMru>
    <a:srgbClr val="990000"/>
    <a:srgbClr val="FF3300"/>
    <a:srgbClr val="FF9900"/>
    <a:srgbClr val="FFCCFF"/>
    <a:srgbClr val="CCECFF"/>
    <a:srgbClr val="CCCCFF"/>
    <a:srgbClr val="CC99FF"/>
    <a:srgbClr val="FFFF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2" autoAdjust="0"/>
    <p:restoredTop sz="94689" autoAdjust="0"/>
  </p:normalViewPr>
  <p:slideViewPr>
    <p:cSldViewPr>
      <p:cViewPr varScale="1">
        <p:scale>
          <a:sx n="66" d="100"/>
          <a:sy n="66" d="100"/>
        </p:scale>
        <p:origin x="-1506" y="-114"/>
      </p:cViewPr>
      <p:guideLst>
        <p:guide orient="horz" pos="4032"/>
        <p:guide pos="19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54"/>
    </p:cViewPr>
  </p:sorterViewPr>
  <p:notesViewPr>
    <p:cSldViewPr>
      <p:cViewPr varScale="1">
        <p:scale>
          <a:sx n="54" d="100"/>
          <a:sy n="54" d="100"/>
        </p:scale>
        <p:origin x="-1266" y="-108"/>
      </p:cViewPr>
      <p:guideLst>
        <p:guide orient="horz" pos="2960"/>
        <p:guide pos="2184"/>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hdr" sz="quarter"/>
          </p:nvPr>
        </p:nvSpPr>
        <p:spPr bwMode="auto">
          <a:xfrm>
            <a:off x="0" y="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zh-CN" altLang="en-US"/>
          </a:p>
        </p:txBody>
      </p:sp>
      <p:sp>
        <p:nvSpPr>
          <p:cNvPr id="13315" name="Rectangle 3"/>
          <p:cNvSpPr>
            <a:spLocks noGrp="1" noChangeArrowheads="1"/>
          </p:cNvSpPr>
          <p:nvPr>
            <p:ph type="dt" sz="quarter" idx="1"/>
          </p:nvPr>
        </p:nvSpPr>
        <p:spPr bwMode="auto">
          <a:xfrm>
            <a:off x="3962400" y="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ltLang="zh-CN"/>
          </a:p>
        </p:txBody>
      </p:sp>
      <p:sp>
        <p:nvSpPr>
          <p:cNvPr id="13316" name="Rectangle 4"/>
          <p:cNvSpPr>
            <a:spLocks noGrp="1" noChangeArrowheads="1"/>
          </p:cNvSpPr>
          <p:nvPr>
            <p:ph type="ftr" sz="quarter" idx="2"/>
          </p:nvPr>
        </p:nvSpPr>
        <p:spPr bwMode="auto">
          <a:xfrm>
            <a:off x="0" y="891540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ltLang="zh-CN"/>
          </a:p>
        </p:txBody>
      </p:sp>
      <p:sp>
        <p:nvSpPr>
          <p:cNvPr id="13317" name="Rectangle 5"/>
          <p:cNvSpPr>
            <a:spLocks noGrp="1" noChangeArrowheads="1"/>
          </p:cNvSpPr>
          <p:nvPr>
            <p:ph type="sldNum" sz="quarter" idx="3"/>
          </p:nvPr>
        </p:nvSpPr>
        <p:spPr bwMode="auto">
          <a:xfrm>
            <a:off x="3962400" y="891540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8F7063F5-FB94-43F8-AC49-9E53F094C0F6}" type="slidenum">
              <a:rPr lang="zh-CN" altLang="en-US"/>
              <a:pPr>
                <a:defRPr/>
              </a:pPr>
              <a:t>‹#›</a:t>
            </a:fld>
            <a:endParaRPr lang="en-US" altLang="zh-CN"/>
          </a:p>
        </p:txBody>
      </p:sp>
    </p:spTree>
    <p:extLst>
      <p:ext uri="{BB962C8B-B14F-4D97-AF65-F5344CB8AC3E}">
        <p14:creationId xmlns:p14="http://schemas.microsoft.com/office/powerpoint/2010/main" xmlns="" val="17783843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eaLnBrk="1" hangingPunct="1">
              <a:defRPr kumimoji="0" sz="1200"/>
            </a:lvl1pPr>
          </a:lstStyle>
          <a:p>
            <a:pPr>
              <a:defRPr/>
            </a:pPr>
            <a:endParaRPr lang="zh-CN" altLang="en-US"/>
          </a:p>
        </p:txBody>
      </p:sp>
      <p:sp>
        <p:nvSpPr>
          <p:cNvPr id="31747" name="Rectangle 3"/>
          <p:cNvSpPr>
            <a:spLocks noGrp="1" noRot="1" noChangeAspect="1" noChangeArrowheads="1"/>
          </p:cNvSpPr>
          <p:nvPr>
            <p:ph type="sldImg" idx="2"/>
          </p:nvPr>
        </p:nvSpPr>
        <p:spPr bwMode="auto">
          <a:xfrm>
            <a:off x="1079500" y="685800"/>
            <a:ext cx="4775200" cy="3581400"/>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2052" name="Rectangle 4"/>
          <p:cNvSpPr>
            <a:spLocks noGrp="1" noChangeArrowheads="1"/>
          </p:cNvSpPr>
          <p:nvPr>
            <p:ph type="body" sz="quarter" idx="3"/>
          </p:nvPr>
        </p:nvSpPr>
        <p:spPr bwMode="auto">
          <a:xfrm>
            <a:off x="914400" y="4495800"/>
            <a:ext cx="5105400" cy="41910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2053" name="Rectangle 5"/>
          <p:cNvSpPr>
            <a:spLocks noGrp="1" noChangeArrowheads="1"/>
          </p:cNvSpPr>
          <p:nvPr>
            <p:ph type="dt" idx="1"/>
          </p:nvPr>
        </p:nvSpPr>
        <p:spPr bwMode="auto">
          <a:xfrm>
            <a:off x="3962400" y="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eaLnBrk="1" hangingPunct="1">
              <a:defRPr kumimoji="0" sz="1200"/>
            </a:lvl1pPr>
          </a:lstStyle>
          <a:p>
            <a:pPr>
              <a:defRPr/>
            </a:pPr>
            <a:endParaRPr lang="en-US" altLang="zh-CN"/>
          </a:p>
        </p:txBody>
      </p:sp>
      <p:sp>
        <p:nvSpPr>
          <p:cNvPr id="2054" name="Rectangle 6"/>
          <p:cNvSpPr>
            <a:spLocks noGrp="1" noChangeArrowheads="1"/>
          </p:cNvSpPr>
          <p:nvPr>
            <p:ph type="ftr" sz="quarter" idx="4"/>
          </p:nvPr>
        </p:nvSpPr>
        <p:spPr bwMode="auto">
          <a:xfrm>
            <a:off x="0" y="891540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eaLnBrk="1" hangingPunct="1">
              <a:defRPr kumimoji="0" sz="1200"/>
            </a:lvl1pPr>
          </a:lstStyle>
          <a:p>
            <a:pPr>
              <a:defRPr/>
            </a:pPr>
            <a:endParaRPr lang="en-US" altLang="zh-CN"/>
          </a:p>
        </p:txBody>
      </p:sp>
      <p:sp>
        <p:nvSpPr>
          <p:cNvPr id="2055" name="Rectangle 7"/>
          <p:cNvSpPr>
            <a:spLocks noGrp="1" noChangeArrowheads="1"/>
          </p:cNvSpPr>
          <p:nvPr>
            <p:ph type="sldNum" sz="quarter" idx="5"/>
          </p:nvPr>
        </p:nvSpPr>
        <p:spPr bwMode="auto">
          <a:xfrm>
            <a:off x="3962400" y="891540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lgn="r" eaLnBrk="1" hangingPunct="1">
              <a:defRPr kumimoji="0" sz="1200"/>
            </a:lvl1pPr>
          </a:lstStyle>
          <a:p>
            <a:pPr>
              <a:defRPr/>
            </a:pPr>
            <a:fld id="{A97DFD9F-F6EF-48A9-82C7-AC4BB780BB51}" type="slidenum">
              <a:rPr lang="zh-CN" altLang="en-US"/>
              <a:pPr>
                <a:defRPr/>
              </a:pPr>
              <a:t>‹#›</a:t>
            </a:fld>
            <a:endParaRPr lang="en-US" altLang="zh-CN"/>
          </a:p>
        </p:txBody>
      </p:sp>
    </p:spTree>
    <p:extLst>
      <p:ext uri="{BB962C8B-B14F-4D97-AF65-F5344CB8AC3E}">
        <p14:creationId xmlns:p14="http://schemas.microsoft.com/office/powerpoint/2010/main" xmlns="" val="86050924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fld id="{7C9C7688-063E-4EE0-AB78-ECA6AF3D76B7}" type="slidenum">
              <a:rPr kumimoji="0" lang="zh-CN" altLang="en-US" sz="1200" smtClean="0"/>
              <a:pPr/>
              <a:t>1</a:t>
            </a:fld>
            <a:endParaRPr kumimoji="0" lang="en-US" altLang="zh-CN" sz="1200" smtClean="0"/>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sq">
                <a:solidFill>
                  <a:srgbClr val="000000"/>
                </a:solidFill>
                <a:miter lim="800000"/>
                <a:headEnd type="none" w="sm" len="sm"/>
                <a:tailEnd type="none" w="sm" len="sm"/>
              </a14:hiddenLine>
            </a:ext>
          </a:extLst>
        </p:spPr>
        <p:txBody>
          <a:bodyPr/>
          <a:lstStyle/>
          <a:p>
            <a:pPr eaLnBrk="1" hangingPunct="1"/>
            <a:endParaRPr lang="zh-CN" altLang="en-US" smtClean="0"/>
          </a:p>
        </p:txBody>
      </p:sp>
    </p:spTree>
    <p:extLst>
      <p:ext uri="{BB962C8B-B14F-4D97-AF65-F5344CB8AC3E}">
        <p14:creationId xmlns:p14="http://schemas.microsoft.com/office/powerpoint/2010/main" xmlns="" val="16259724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fld id="{34BA537B-D3FC-403A-9B6A-D42DA1E926E9}" type="slidenum">
              <a:rPr kumimoji="0" lang="zh-CN" altLang="en-US" sz="1200" smtClean="0"/>
              <a:pPr/>
              <a:t>4</a:t>
            </a:fld>
            <a:endParaRPr kumimoji="0" lang="en-US" altLang="zh-CN" sz="1200" smtClean="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sq">
                <a:solidFill>
                  <a:srgbClr val="000000"/>
                </a:solidFill>
                <a:miter lim="800000"/>
                <a:headEnd type="none" w="sm" len="sm"/>
                <a:tailEnd type="none" w="sm" len="sm"/>
              </a14:hiddenLine>
            </a:ext>
          </a:extLst>
        </p:spPr>
        <p:txBody>
          <a:bodyPr/>
          <a:lstStyle/>
          <a:p>
            <a:pPr eaLnBrk="1" hangingPunct="1"/>
            <a:endParaRPr lang="zh-CN" altLang="en-US" smtClean="0"/>
          </a:p>
        </p:txBody>
      </p:sp>
    </p:spTree>
    <p:extLst>
      <p:ext uri="{BB962C8B-B14F-4D97-AF65-F5344CB8AC3E}">
        <p14:creationId xmlns:p14="http://schemas.microsoft.com/office/powerpoint/2010/main" xmlns="" val="7433083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fld id="{34BA537B-D3FC-403A-9B6A-D42DA1E926E9}" type="slidenum">
              <a:rPr kumimoji="0" lang="zh-CN" altLang="en-US" sz="1200" smtClean="0"/>
              <a:pPr/>
              <a:t>5</a:t>
            </a:fld>
            <a:endParaRPr kumimoji="0" lang="en-US" altLang="zh-CN" sz="1200" smtClean="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sq">
                <a:solidFill>
                  <a:srgbClr val="000000"/>
                </a:solidFill>
                <a:miter lim="800000"/>
                <a:headEnd type="none" w="sm" len="sm"/>
                <a:tailEnd type="none" w="sm" len="sm"/>
              </a14:hiddenLine>
            </a:ext>
          </a:extLst>
        </p:spPr>
        <p:txBody>
          <a:bodyPr/>
          <a:lstStyle/>
          <a:p>
            <a:pPr eaLnBrk="1" hangingPunct="1"/>
            <a:endParaRPr lang="zh-CN" altLang="en-US" smtClean="0"/>
          </a:p>
        </p:txBody>
      </p:sp>
    </p:spTree>
    <p:extLst>
      <p:ext uri="{BB962C8B-B14F-4D97-AF65-F5344CB8AC3E}">
        <p14:creationId xmlns:p14="http://schemas.microsoft.com/office/powerpoint/2010/main" xmlns="" val="7433083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fld id="{BC34C1FD-96CE-486A-AB8B-69A09C544226}" type="slidenum">
              <a:rPr kumimoji="0" lang="zh-CN" altLang="en-US" sz="1200" smtClean="0"/>
              <a:pPr/>
              <a:t>6</a:t>
            </a:fld>
            <a:endParaRPr kumimoji="0" lang="en-US" altLang="zh-CN" sz="120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sq">
                <a:solidFill>
                  <a:srgbClr val="000000"/>
                </a:solidFill>
                <a:miter lim="800000"/>
                <a:headEnd type="none" w="sm" len="sm"/>
                <a:tailEnd type="none" w="sm" len="sm"/>
              </a14:hiddenLine>
            </a:ext>
          </a:extLst>
        </p:spPr>
        <p:txBody>
          <a:bodyPr/>
          <a:lstStyle/>
          <a:p>
            <a:pPr eaLnBrk="1" hangingPunct="1"/>
            <a:endParaRPr lang="zh-CN" altLang="en-US" smtClean="0"/>
          </a:p>
        </p:txBody>
      </p:sp>
    </p:spTree>
    <p:extLst>
      <p:ext uri="{BB962C8B-B14F-4D97-AF65-F5344CB8AC3E}">
        <p14:creationId xmlns:p14="http://schemas.microsoft.com/office/powerpoint/2010/main" xmlns="" val="1914317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fld id="{F74B1A50-416B-4E1F-9072-DDE6C7D47D70}" type="slidenum">
              <a:rPr kumimoji="0" lang="zh-CN" altLang="en-US" sz="1200" smtClean="0"/>
              <a:pPr/>
              <a:t>7</a:t>
            </a:fld>
            <a:endParaRPr kumimoji="0" lang="en-US" altLang="zh-CN" sz="1200" smtClean="0"/>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sq">
                <a:solidFill>
                  <a:srgbClr val="000000"/>
                </a:solidFill>
                <a:miter lim="800000"/>
                <a:headEnd type="none" w="sm" len="sm"/>
                <a:tailEnd type="none" w="sm" len="sm"/>
              </a14:hiddenLine>
            </a:ext>
          </a:extLst>
        </p:spPr>
        <p:txBody>
          <a:bodyPr/>
          <a:lstStyle/>
          <a:p>
            <a:pPr eaLnBrk="1" hangingPunct="1"/>
            <a:endParaRPr lang="zh-CN" altLang="en-US" smtClean="0"/>
          </a:p>
        </p:txBody>
      </p:sp>
    </p:spTree>
    <p:extLst>
      <p:ext uri="{BB962C8B-B14F-4D97-AF65-F5344CB8AC3E}">
        <p14:creationId xmlns:p14="http://schemas.microsoft.com/office/powerpoint/2010/main" xmlns="" val="8827251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defRPr/>
                </a:pPr>
                <a:endParaRPr lang="zh-CN" altLang="en-US" smtClean="0"/>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defRPr/>
                </a:pPr>
                <a:endParaRPr lang="zh-CN" altLang="en-US" smtClean="0"/>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defRPr/>
                </a:pPr>
                <a:endParaRPr lang="zh-CN" altLang="en-US" smtClean="0"/>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defRPr/>
                </a:pPr>
                <a:endParaRPr lang="zh-CN" altLang="en-US" smtClean="0"/>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defRPr/>
              </a:pPr>
              <a:endParaRPr lang="zh-CN" altLang="en-US" smtClean="0"/>
            </a:p>
          </p:txBody>
        </p:sp>
        <p:sp>
          <p:nvSpPr>
            <p:cNvPr id="8" name="Rectangle 10"/>
            <p:cNvSpPr>
              <a:spLocks noChangeArrowheads="1"/>
            </p:cNvSpPr>
            <p:nvPr/>
          </p:nvSpPr>
          <p:spPr bwMode="auto">
            <a:xfrm>
              <a:off x="400" y="1536"/>
              <a:ext cx="20" cy="663"/>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defRPr/>
              </a:pPr>
              <a:endParaRPr lang="zh-CN" altLang="en-US" smtClean="0"/>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defRPr/>
              </a:pPr>
              <a:endParaRPr lang="zh-CN" altLang="en-US" smtClean="0"/>
            </a:p>
          </p:txBody>
        </p:sp>
      </p:grpSp>
      <p:sp>
        <p:nvSpPr>
          <p:cNvPr id="211980" name="Rectangle 12"/>
          <p:cNvSpPr>
            <a:spLocks noGrp="1" noChangeArrowheads="1"/>
          </p:cNvSpPr>
          <p:nvPr>
            <p:ph type="ctrTitle"/>
          </p:nvPr>
        </p:nvSpPr>
        <p:spPr>
          <a:xfrm>
            <a:off x="990600" y="1676400"/>
            <a:ext cx="7772400" cy="1462088"/>
          </a:xfrm>
        </p:spPr>
        <p:txBody>
          <a:bodyPr/>
          <a:lstStyle>
            <a:lvl1pPr>
              <a:defRPr/>
            </a:lvl1pPr>
          </a:lstStyle>
          <a:p>
            <a:r>
              <a:rPr lang="zh-CN" altLang="en-US"/>
              <a:t>单击此处编辑母版标题样式</a:t>
            </a:r>
          </a:p>
        </p:txBody>
      </p:sp>
      <p:sp>
        <p:nvSpPr>
          <p:cNvPr id="211981"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zh-CN" altLang="en-US"/>
              <a:t>单击此处编辑母版副标题样式</a:t>
            </a:r>
          </a:p>
        </p:txBody>
      </p:sp>
      <p:sp>
        <p:nvSpPr>
          <p:cNvPr id="14" name="Rectangle 1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endParaRPr lang="en-US" altLang="zh-CN"/>
          </a:p>
        </p:txBody>
      </p:sp>
      <p:sp>
        <p:nvSpPr>
          <p:cNvPr id="15"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endParaRPr lang="en-US" altLang="zh-CN"/>
          </a:p>
        </p:txBody>
      </p:sp>
      <p:sp>
        <p:nvSpPr>
          <p:cNvPr id="16"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fld id="{CA2BD69B-69B2-4582-9E2C-D002E876BC87}" type="slidenum">
              <a:rPr lang="zh-CN" altLang="en-US"/>
              <a:pPr>
                <a:defRPr/>
              </a:pPr>
              <a:t>‹#›</a:t>
            </a:fld>
            <a:endParaRPr lang="en-US" altLang="zh-CN"/>
          </a:p>
        </p:txBody>
      </p:sp>
    </p:spTree>
    <p:extLst>
      <p:ext uri="{BB962C8B-B14F-4D97-AF65-F5344CB8AC3E}">
        <p14:creationId xmlns:p14="http://schemas.microsoft.com/office/powerpoint/2010/main" xmlns="" val="3066692040"/>
      </p:ext>
    </p:extLst>
  </p:cSld>
  <p:clrMapOvr>
    <a:masterClrMapping/>
  </p:clrMapOvr>
  <p:transition spd="slow">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8" y="214313"/>
            <a:ext cx="7793037" cy="838423"/>
          </a:xfr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7B05CF47-DE2A-446A-9F46-EE5D05FB1CAF}" type="slidenum">
              <a:rPr lang="zh-CN" altLang="en-US"/>
              <a:pPr>
                <a:defRPr/>
              </a:pPr>
              <a:t>‹#›</a:t>
            </a:fld>
            <a:endParaRPr lang="en-US" altLang="zh-CN"/>
          </a:p>
        </p:txBody>
      </p:sp>
    </p:spTree>
    <p:extLst>
      <p:ext uri="{BB962C8B-B14F-4D97-AF65-F5344CB8AC3E}">
        <p14:creationId xmlns:p14="http://schemas.microsoft.com/office/powerpoint/2010/main" xmlns="" val="3738692869"/>
      </p:ext>
    </p:extLst>
  </p:cSld>
  <p:clrMapOvr>
    <a:masterClrMapping/>
  </p:clrMapOvr>
  <p:transition spd="slow">
    <p:zoom/>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gi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ltGray">
          <a:xfrm>
            <a:off x="407988" y="655638"/>
            <a:ext cx="438150" cy="474662"/>
          </a:xfrm>
          <a:prstGeom prst="rect">
            <a:avLst/>
          </a:prstGeom>
          <a:solidFill>
            <a:schemeClr val="accent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defRPr/>
            </a:pPr>
            <a:endParaRPr lang="zh-CN" altLang="en-US" smtClean="0">
              <a:latin typeface="Tahoma" pitchFamily="34" charset="0"/>
            </a:endParaRPr>
          </a:p>
        </p:txBody>
      </p:sp>
      <p:sp>
        <p:nvSpPr>
          <p:cNvPr id="2051" name="Rectangle 3"/>
          <p:cNvSpPr>
            <a:spLocks noChangeArrowheads="1"/>
          </p:cNvSpPr>
          <p:nvPr/>
        </p:nvSpPr>
        <p:spPr bwMode="ltGray">
          <a:xfrm>
            <a:off x="790575" y="655638"/>
            <a:ext cx="328613" cy="474662"/>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defRPr/>
            </a:pPr>
            <a:endParaRPr lang="zh-CN" altLang="en-US" smtClean="0">
              <a:latin typeface="Tahoma" pitchFamily="34" charset="0"/>
            </a:endParaRPr>
          </a:p>
        </p:txBody>
      </p:sp>
      <p:sp>
        <p:nvSpPr>
          <p:cNvPr id="2052" name="Rectangle 4"/>
          <p:cNvSpPr>
            <a:spLocks noChangeArrowheads="1"/>
          </p:cNvSpPr>
          <p:nvPr/>
        </p:nvSpPr>
        <p:spPr bwMode="ltGray">
          <a:xfrm>
            <a:off x="531813" y="1077913"/>
            <a:ext cx="422275" cy="474662"/>
          </a:xfrm>
          <a:prstGeom prst="rect">
            <a:avLst/>
          </a:prstGeom>
          <a:solidFill>
            <a:schemeClr val="folHlink"/>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defRPr/>
            </a:pPr>
            <a:endParaRPr lang="zh-CN" altLang="en-US" smtClean="0">
              <a:latin typeface="Tahoma" pitchFamily="34" charset="0"/>
            </a:endParaRPr>
          </a:p>
        </p:txBody>
      </p:sp>
      <p:sp>
        <p:nvSpPr>
          <p:cNvPr id="2053" name="Rectangle 5"/>
          <p:cNvSpPr>
            <a:spLocks noChangeArrowheads="1"/>
          </p:cNvSpPr>
          <p:nvPr/>
        </p:nvSpPr>
        <p:spPr bwMode="ltGray">
          <a:xfrm>
            <a:off x="901700" y="1077913"/>
            <a:ext cx="368300" cy="474662"/>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defRPr/>
            </a:pPr>
            <a:endParaRPr lang="zh-CN" altLang="en-US" smtClean="0">
              <a:latin typeface="Tahoma" pitchFamily="34" charset="0"/>
            </a:endParaRPr>
          </a:p>
        </p:txBody>
      </p:sp>
      <p:sp>
        <p:nvSpPr>
          <p:cNvPr id="2054" name="Rectangle 6"/>
          <p:cNvSpPr>
            <a:spLocks noChangeArrowheads="1"/>
          </p:cNvSpPr>
          <p:nvPr/>
        </p:nvSpPr>
        <p:spPr bwMode="ltGray">
          <a:xfrm>
            <a:off x="117475" y="1004888"/>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defRPr/>
            </a:pPr>
            <a:endParaRPr lang="zh-CN" altLang="en-US" smtClean="0">
              <a:latin typeface="Tahoma" pitchFamily="34" charset="0"/>
            </a:endParaRPr>
          </a:p>
        </p:txBody>
      </p:sp>
      <p:sp>
        <p:nvSpPr>
          <p:cNvPr id="2055" name="Rectangle 7"/>
          <p:cNvSpPr>
            <a:spLocks noChangeArrowheads="1"/>
          </p:cNvSpPr>
          <p:nvPr/>
        </p:nvSpPr>
        <p:spPr bwMode="gray">
          <a:xfrm>
            <a:off x="752475" y="547688"/>
            <a:ext cx="31750" cy="1052512"/>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defRPr/>
            </a:pPr>
            <a:endParaRPr lang="zh-CN" altLang="en-US" smtClean="0">
              <a:latin typeface="Tahoma" pitchFamily="34" charset="0"/>
            </a:endParaRPr>
          </a:p>
        </p:txBody>
      </p:sp>
      <p:sp>
        <p:nvSpPr>
          <p:cNvPr id="2056" name="Rectangle 8"/>
          <p:cNvSpPr>
            <a:spLocks noChangeArrowheads="1"/>
          </p:cNvSpPr>
          <p:nvPr/>
        </p:nvSpPr>
        <p:spPr bwMode="gray">
          <a:xfrm>
            <a:off x="433388" y="1338263"/>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defRPr/>
            </a:pPr>
            <a:endParaRPr lang="zh-CN" altLang="en-US" smtClean="0">
              <a:latin typeface="Tahoma" pitchFamily="34" charset="0"/>
            </a:endParaRPr>
          </a:p>
        </p:txBody>
      </p:sp>
      <p:sp>
        <p:nvSpPr>
          <p:cNvPr id="2057" name="Rectangle 9"/>
          <p:cNvSpPr>
            <a:spLocks noGrp="1" noChangeArrowheads="1"/>
          </p:cNvSpPr>
          <p:nvPr>
            <p:ph type="title"/>
          </p:nvPr>
        </p:nvSpPr>
        <p:spPr bwMode="auto">
          <a:xfrm>
            <a:off x="1150938" y="214313"/>
            <a:ext cx="7793037" cy="7762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2058" name="Rectangle 10"/>
          <p:cNvSpPr>
            <a:spLocks noGrp="1" noChangeArrowheads="1"/>
          </p:cNvSpPr>
          <p:nvPr>
            <p:ph type="body" idx="1"/>
          </p:nvPr>
        </p:nvSpPr>
        <p:spPr bwMode="auto">
          <a:xfrm>
            <a:off x="1057275" y="1614488"/>
            <a:ext cx="7772400" cy="411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10955" name="Rectangle 11"/>
          <p:cNvSpPr>
            <a:spLocks noGrp="1" noChangeArrowheads="1"/>
          </p:cNvSpPr>
          <p:nvPr>
            <p:ph type="dt" sz="half" idx="2"/>
          </p:nvPr>
        </p:nvSpPr>
        <p:spPr bwMode="auto">
          <a:xfrm>
            <a:off x="11620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kumimoji="0" sz="1400">
                <a:latin typeface="+mn-lt"/>
              </a:defRPr>
            </a:lvl1pPr>
          </a:lstStyle>
          <a:p>
            <a:pPr>
              <a:defRPr/>
            </a:pPr>
            <a:endParaRPr lang="en-US" altLang="zh-CN"/>
          </a:p>
        </p:txBody>
      </p:sp>
      <p:sp>
        <p:nvSpPr>
          <p:cNvPr id="210956" name="Rectangle 12"/>
          <p:cNvSpPr>
            <a:spLocks noGrp="1" noChangeArrowheads="1"/>
          </p:cNvSpPr>
          <p:nvPr>
            <p:ph type="ftr" sz="quarter" idx="3"/>
          </p:nvPr>
        </p:nvSpPr>
        <p:spPr bwMode="auto">
          <a:xfrm>
            <a:off x="3657600" y="6243638"/>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kumimoji="0" sz="1400">
                <a:latin typeface="+mn-lt"/>
              </a:defRPr>
            </a:lvl1pPr>
          </a:lstStyle>
          <a:p>
            <a:pPr>
              <a:defRPr/>
            </a:pPr>
            <a:endParaRPr lang="en-US" altLang="zh-CN"/>
          </a:p>
        </p:txBody>
      </p:sp>
      <p:sp>
        <p:nvSpPr>
          <p:cNvPr id="210957" name="Rectangle 13"/>
          <p:cNvSpPr>
            <a:spLocks noGrp="1" noChangeArrowheads="1"/>
          </p:cNvSpPr>
          <p:nvPr>
            <p:ph type="sldNum" sz="quarter" idx="4"/>
          </p:nvPr>
        </p:nvSpPr>
        <p:spPr bwMode="auto">
          <a:xfrm>
            <a:off x="70421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kumimoji="0" sz="1400">
                <a:latin typeface="+mn-lt"/>
              </a:defRPr>
            </a:lvl1pPr>
          </a:lstStyle>
          <a:p>
            <a:pPr>
              <a:defRPr/>
            </a:pPr>
            <a:fld id="{90AF3C20-DD9A-411C-A2E7-D4833AFBE9A6}" type="slidenum">
              <a:rPr lang="zh-CN" altLang="en-US"/>
              <a:pPr>
                <a:defRPr/>
              </a:pPr>
              <a:t>‹#›</a:t>
            </a:fld>
            <a:endParaRPr lang="en-US" altLang="zh-CN"/>
          </a:p>
        </p:txBody>
      </p:sp>
      <p:pic>
        <p:nvPicPr>
          <p:cNvPr id="2062" name="Picture 14" descr="gif020"/>
          <p:cNvPicPr>
            <a:picLocks noChangeAspect="1" noChangeArrowheads="1" noCrop="1"/>
          </p:cNvPicPr>
          <p:nvPr userDrawn="1"/>
        </p:nvPicPr>
        <p:blipFill>
          <a:blip r:embed="rId4" cstate="print">
            <a:extLst>
              <a:ext uri="{28A0092B-C50C-407E-A947-70E740481C1C}">
                <a14:useLocalDpi xmlns:a14="http://schemas.microsoft.com/office/drawing/2010/main" xmlns="" val="0"/>
              </a:ext>
            </a:extLst>
          </a:blip>
          <a:srcRect/>
          <a:stretch>
            <a:fillRect/>
          </a:stretch>
        </p:blipFill>
        <p:spPr bwMode="auto">
          <a:xfrm>
            <a:off x="7019925" y="260350"/>
            <a:ext cx="3048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063" name="Picture 15" descr="gif020"/>
          <p:cNvPicPr>
            <a:picLocks noChangeAspect="1" noChangeArrowheads="1" noCrop="1"/>
          </p:cNvPicPr>
          <p:nvPr userDrawn="1"/>
        </p:nvPicPr>
        <p:blipFill>
          <a:blip r:embed="rId4" cstate="print">
            <a:extLst>
              <a:ext uri="{28A0092B-C50C-407E-A947-70E740481C1C}">
                <a14:useLocalDpi xmlns:a14="http://schemas.microsoft.com/office/drawing/2010/main" xmlns="" val="0"/>
              </a:ext>
            </a:extLst>
          </a:blip>
          <a:srcRect/>
          <a:stretch>
            <a:fillRect/>
          </a:stretch>
        </p:blipFill>
        <p:spPr bwMode="auto">
          <a:xfrm>
            <a:off x="379413" y="260350"/>
            <a:ext cx="3048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064" name="Picture 16" descr="gif020"/>
          <p:cNvPicPr>
            <a:picLocks noChangeAspect="1" noChangeArrowheads="1" noCrop="1"/>
          </p:cNvPicPr>
          <p:nvPr userDrawn="1"/>
        </p:nvPicPr>
        <p:blipFill>
          <a:blip r:embed="rId4" cstate="print">
            <a:extLst>
              <a:ext uri="{28A0092B-C50C-407E-A947-70E740481C1C}">
                <a14:useLocalDpi xmlns:a14="http://schemas.microsoft.com/office/drawing/2010/main" xmlns="" val="0"/>
              </a:ext>
            </a:extLst>
          </a:blip>
          <a:srcRect/>
          <a:stretch>
            <a:fillRect/>
          </a:stretch>
        </p:blipFill>
        <p:spPr bwMode="auto">
          <a:xfrm>
            <a:off x="8650288" y="898525"/>
            <a:ext cx="3048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030" r:id="rId1"/>
    <p:sldLayoutId id="2147484028" r:id="rId2"/>
  </p:sldLayoutIdLst>
  <p:transition spd="slow">
    <p:zoom/>
  </p:transition>
  <p:timing>
    <p:tnLst>
      <p:par>
        <p:cTn id="1" dur="indefinite" restart="never" nodeType="tmRoot"/>
      </p:par>
    </p:tnLst>
  </p:timing>
  <p:hf hdr="0" ftr="0" dt="0"/>
  <p:txStyles>
    <p:titleStyle>
      <a:lvl1pPr algn="l" rtl="0" eaLnBrk="0" fontAlgn="base" hangingPunct="0">
        <a:spcBef>
          <a:spcPct val="0"/>
        </a:spcBef>
        <a:spcAft>
          <a:spcPct val="0"/>
        </a:spcAft>
        <a:defRPr sz="4400">
          <a:solidFill>
            <a:srgbClr val="800000"/>
          </a:solidFill>
          <a:latin typeface="+mj-lt"/>
          <a:ea typeface="+mj-ea"/>
          <a:cs typeface="+mj-cs"/>
        </a:defRPr>
      </a:lvl1pPr>
      <a:lvl2pPr algn="l" rtl="0" eaLnBrk="0" fontAlgn="base" hangingPunct="0">
        <a:spcBef>
          <a:spcPct val="0"/>
        </a:spcBef>
        <a:spcAft>
          <a:spcPct val="0"/>
        </a:spcAft>
        <a:defRPr sz="4400">
          <a:solidFill>
            <a:srgbClr val="800000"/>
          </a:solidFill>
          <a:latin typeface="Tahoma" pitchFamily="34" charset="0"/>
          <a:ea typeface="隶书" pitchFamily="49" charset="-122"/>
        </a:defRPr>
      </a:lvl2pPr>
      <a:lvl3pPr algn="l" rtl="0" eaLnBrk="0" fontAlgn="base" hangingPunct="0">
        <a:spcBef>
          <a:spcPct val="0"/>
        </a:spcBef>
        <a:spcAft>
          <a:spcPct val="0"/>
        </a:spcAft>
        <a:defRPr sz="4400">
          <a:solidFill>
            <a:srgbClr val="800000"/>
          </a:solidFill>
          <a:latin typeface="Tahoma" pitchFamily="34" charset="0"/>
          <a:ea typeface="隶书" pitchFamily="49" charset="-122"/>
        </a:defRPr>
      </a:lvl3pPr>
      <a:lvl4pPr algn="l" rtl="0" eaLnBrk="0" fontAlgn="base" hangingPunct="0">
        <a:spcBef>
          <a:spcPct val="0"/>
        </a:spcBef>
        <a:spcAft>
          <a:spcPct val="0"/>
        </a:spcAft>
        <a:defRPr sz="4400">
          <a:solidFill>
            <a:srgbClr val="800000"/>
          </a:solidFill>
          <a:latin typeface="Tahoma" pitchFamily="34" charset="0"/>
          <a:ea typeface="隶书" pitchFamily="49" charset="-122"/>
        </a:defRPr>
      </a:lvl4pPr>
      <a:lvl5pPr algn="l" rtl="0" eaLnBrk="0" fontAlgn="base" hangingPunct="0">
        <a:spcBef>
          <a:spcPct val="0"/>
        </a:spcBef>
        <a:spcAft>
          <a:spcPct val="0"/>
        </a:spcAft>
        <a:defRPr sz="4400">
          <a:solidFill>
            <a:srgbClr val="800000"/>
          </a:solidFill>
          <a:latin typeface="Tahoma" pitchFamily="34" charset="0"/>
          <a:ea typeface="隶书" pitchFamily="49" charset="-122"/>
        </a:defRPr>
      </a:lvl5pPr>
      <a:lvl6pPr marL="457200" algn="l" rtl="0" fontAlgn="base">
        <a:spcBef>
          <a:spcPct val="0"/>
        </a:spcBef>
        <a:spcAft>
          <a:spcPct val="0"/>
        </a:spcAft>
        <a:defRPr sz="4400">
          <a:solidFill>
            <a:srgbClr val="800000"/>
          </a:solidFill>
          <a:latin typeface="Tahoma" pitchFamily="34" charset="0"/>
          <a:ea typeface="隶书" pitchFamily="49" charset="-122"/>
        </a:defRPr>
      </a:lvl6pPr>
      <a:lvl7pPr marL="914400" algn="l" rtl="0" fontAlgn="base">
        <a:spcBef>
          <a:spcPct val="0"/>
        </a:spcBef>
        <a:spcAft>
          <a:spcPct val="0"/>
        </a:spcAft>
        <a:defRPr sz="4400">
          <a:solidFill>
            <a:srgbClr val="800000"/>
          </a:solidFill>
          <a:latin typeface="Tahoma" pitchFamily="34" charset="0"/>
          <a:ea typeface="隶书" pitchFamily="49" charset="-122"/>
        </a:defRPr>
      </a:lvl7pPr>
      <a:lvl8pPr marL="1371600" algn="l" rtl="0" fontAlgn="base">
        <a:spcBef>
          <a:spcPct val="0"/>
        </a:spcBef>
        <a:spcAft>
          <a:spcPct val="0"/>
        </a:spcAft>
        <a:defRPr sz="4400">
          <a:solidFill>
            <a:srgbClr val="800000"/>
          </a:solidFill>
          <a:latin typeface="Tahoma" pitchFamily="34" charset="0"/>
          <a:ea typeface="隶书" pitchFamily="49" charset="-122"/>
        </a:defRPr>
      </a:lvl8pPr>
      <a:lvl9pPr marL="1828800" algn="l" rtl="0" fontAlgn="base">
        <a:spcBef>
          <a:spcPct val="0"/>
        </a:spcBef>
        <a:spcAft>
          <a:spcPct val="0"/>
        </a:spcAft>
        <a:defRPr sz="4400">
          <a:solidFill>
            <a:srgbClr val="800000"/>
          </a:solidFill>
          <a:latin typeface="Tahoma" pitchFamily="34" charset="0"/>
          <a:ea typeface="隶书" pitchFamily="49" charset="-122"/>
        </a:defRPr>
      </a:lvl9pPr>
    </p:titleStyle>
    <p:bodyStyle>
      <a:lvl1pPr marL="342900" indent="-342900" algn="l" rtl="0" eaLnBrk="0" fontAlgn="base" hangingPunct="0">
        <a:lnSpc>
          <a:spcPct val="110000"/>
        </a:lnSpc>
        <a:spcBef>
          <a:spcPct val="20000"/>
        </a:spcBef>
        <a:spcAft>
          <a:spcPct val="5000"/>
        </a:spcAft>
        <a:buClr>
          <a:schemeClr val="folHlink"/>
        </a:buClr>
        <a:buSzPct val="60000"/>
        <a:buFont typeface="Wingdings" pitchFamily="2" charset="2"/>
        <a:buChar char="n"/>
        <a:defRPr sz="2800" b="1">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itchFamily="2" charset="2"/>
        <a:buChar char="n"/>
        <a:defRPr sz="2400" b="1">
          <a:solidFill>
            <a:schemeClr val="tx1"/>
          </a:solidFill>
          <a:latin typeface="+mn-lt"/>
          <a:ea typeface="+mn-ea"/>
        </a:defRPr>
      </a:lvl2pPr>
      <a:lvl3pPr marL="1143000" indent="-228600" algn="l" rtl="0" eaLnBrk="0" fontAlgn="base" hangingPunct="0">
        <a:lnSpc>
          <a:spcPct val="110000"/>
        </a:lnSpc>
        <a:spcBef>
          <a:spcPct val="20000"/>
        </a:spcBef>
        <a:spcAft>
          <a:spcPct val="5000"/>
        </a:spcAft>
        <a:buClr>
          <a:schemeClr val="folHlink"/>
        </a:buClr>
        <a:buSzPct val="50000"/>
        <a:buFont typeface="Wingdings" pitchFamily="2" charset="2"/>
        <a:buChar char="n"/>
        <a:defRPr sz="2000" b="1">
          <a:solidFill>
            <a:srgbClr val="FF0000"/>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ea typeface="宋体" pitchFamily="2" charset="-122"/>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ea typeface="宋体" pitchFamily="2" charset="-122"/>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Grp="1" noChangeArrowheads="1"/>
          </p:cNvSpPr>
          <p:nvPr>
            <p:ph type="ctrTitle"/>
          </p:nvPr>
        </p:nvSpPr>
        <p:spPr>
          <a:noFill/>
        </p:spPr>
        <p:txBody>
          <a:bodyPr lIns="92075" tIns="46038" rIns="92075" bIns="46038" anchor="b"/>
          <a:lstStyle/>
          <a:p>
            <a:pPr algn="ctr" eaLnBrk="1" hangingPunct="1"/>
            <a:r>
              <a:rPr lang="zh-CN" altLang="en-US" sz="5400" b="1" dirty="0" smtClean="0">
                <a:solidFill>
                  <a:srgbClr val="660033"/>
                </a:solidFill>
                <a:latin typeface="+mn-ea"/>
                <a:ea typeface="+mn-ea"/>
              </a:rPr>
              <a:t>工程导论</a:t>
            </a:r>
            <a:endParaRPr lang="zh-CN" altLang="zh-CN" sz="5400" b="1" dirty="0" smtClean="0">
              <a:solidFill>
                <a:srgbClr val="660033"/>
              </a:solidFill>
              <a:latin typeface="+mn-ea"/>
              <a:ea typeface="+mn-ea"/>
            </a:endParaRPr>
          </a:p>
        </p:txBody>
      </p:sp>
      <p:sp>
        <p:nvSpPr>
          <p:cNvPr id="7" name="Rectangle 6"/>
          <p:cNvSpPr>
            <a:spLocks noGrp="1" noChangeArrowheads="1"/>
          </p:cNvSpPr>
          <p:nvPr>
            <p:ph type="sldNum" sz="quarter" idx="12"/>
          </p:nvPr>
        </p:nvSpPr>
        <p:spPr/>
        <p:txBody>
          <a:bodyPr/>
          <a:lstStyle/>
          <a:p>
            <a:pPr>
              <a:defRPr/>
            </a:pPr>
            <a:fld id="{D622D785-1706-4C9B-A770-8D08D7720858}" type="slidenum">
              <a:rPr lang="zh-CN" altLang="en-US"/>
              <a:pPr>
                <a:defRPr/>
              </a:pPr>
              <a:t>1</a:t>
            </a:fld>
            <a:endParaRPr lang="en-US" altLang="zh-CN"/>
          </a:p>
        </p:txBody>
      </p:sp>
      <p:sp>
        <p:nvSpPr>
          <p:cNvPr id="5125" name="TextBox 1"/>
          <p:cNvSpPr txBox="1">
            <a:spLocks noChangeArrowheads="1"/>
          </p:cNvSpPr>
          <p:nvPr/>
        </p:nvSpPr>
        <p:spPr bwMode="auto">
          <a:xfrm>
            <a:off x="755576" y="4652963"/>
            <a:ext cx="7200800" cy="175432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spcBef>
                <a:spcPct val="20000"/>
              </a:spcBef>
              <a:buClr>
                <a:schemeClr val="hlink"/>
              </a:buClr>
              <a:buSzPct val="75000"/>
              <a:buFont typeface="Wingdings" pitchFamily="2" charset="2"/>
              <a:buChar char="v"/>
              <a:defRPr sz="3200">
                <a:solidFill>
                  <a:schemeClr val="tx1"/>
                </a:solidFill>
                <a:latin typeface="Arial" charset="0"/>
                <a:ea typeface="宋体" pitchFamily="2" charset="-122"/>
              </a:defRPr>
            </a:lvl1pPr>
            <a:lvl2pPr marL="742950" indent="-28575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a:spcBef>
                <a:spcPct val="20000"/>
              </a:spcBef>
              <a:buClr>
                <a:schemeClr val="hlink"/>
              </a:buClr>
              <a:buSzPct val="85000"/>
              <a:buFont typeface="Wingdings" pitchFamily="2" charset="2"/>
              <a:buChar char="v"/>
              <a:defRPr sz="2400">
                <a:solidFill>
                  <a:schemeClr val="tx1"/>
                </a:solidFill>
                <a:latin typeface="Arial" charset="0"/>
                <a:ea typeface="宋体" pitchFamily="2" charset="-122"/>
              </a:defRPr>
            </a:lvl3pPr>
            <a:lvl4pPr marL="1600200" indent="-22860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a:spcBef>
                <a:spcPct val="0"/>
              </a:spcBef>
              <a:buClrTx/>
              <a:buSzTx/>
              <a:buNone/>
            </a:pPr>
            <a:r>
              <a:rPr lang="zh-CN" altLang="en-US" sz="3600" b="1" dirty="0" smtClean="0">
                <a:solidFill>
                  <a:srgbClr val="990000"/>
                </a:solidFill>
                <a:latin typeface="+mn-ea"/>
              </a:rPr>
              <a:t>计算机科学与工程学院</a:t>
            </a:r>
            <a:endParaRPr lang="en-US" altLang="zh-CN" sz="3600" b="1" dirty="0" smtClean="0">
              <a:solidFill>
                <a:srgbClr val="990000"/>
              </a:solidFill>
              <a:latin typeface="+mn-ea"/>
            </a:endParaRPr>
          </a:p>
          <a:p>
            <a:pPr algn="ctr">
              <a:spcBef>
                <a:spcPct val="0"/>
              </a:spcBef>
              <a:buClrTx/>
              <a:buSzTx/>
              <a:buFontTx/>
              <a:buNone/>
            </a:pPr>
            <a:r>
              <a:rPr lang="zh-CN" altLang="en-US" sz="3600" b="1" smtClean="0">
                <a:solidFill>
                  <a:srgbClr val="990000"/>
                </a:solidFill>
                <a:latin typeface="+mn-ea"/>
                <a:ea typeface="+mn-ea"/>
              </a:rPr>
              <a:t>邢建川</a:t>
            </a:r>
            <a:endParaRPr lang="en-US" altLang="zh-CN" sz="3600" b="1" dirty="0" smtClean="0">
              <a:solidFill>
                <a:srgbClr val="990000"/>
              </a:solidFill>
              <a:latin typeface="+mn-ea"/>
              <a:ea typeface="+mn-ea"/>
            </a:endParaRPr>
          </a:p>
          <a:p>
            <a:pPr algn="ctr">
              <a:spcBef>
                <a:spcPct val="0"/>
              </a:spcBef>
              <a:buClrTx/>
              <a:buSzTx/>
              <a:buFontTx/>
              <a:buNone/>
            </a:pPr>
            <a:r>
              <a:rPr lang="en-US" altLang="zh-CN" sz="3600" b="1" dirty="0" smtClean="0">
                <a:solidFill>
                  <a:srgbClr val="990000"/>
                </a:solidFill>
                <a:latin typeface="+mn-ea"/>
                <a:ea typeface="+mn-ea"/>
              </a:rPr>
              <a:t>E-mail</a:t>
            </a:r>
            <a:r>
              <a:rPr lang="zh-CN" altLang="en-US" sz="3600" b="1" dirty="0" smtClean="0">
                <a:solidFill>
                  <a:srgbClr val="990000"/>
                </a:solidFill>
                <a:latin typeface="+mn-ea"/>
                <a:ea typeface="+mn-ea"/>
              </a:rPr>
              <a:t>：</a:t>
            </a:r>
            <a:r>
              <a:rPr lang="en-US" altLang="zh-CN" sz="3600" b="1" dirty="0" smtClean="0">
                <a:solidFill>
                  <a:srgbClr val="990000"/>
                </a:solidFill>
                <a:latin typeface="+mn-ea"/>
                <a:ea typeface="+mn-ea"/>
              </a:rPr>
              <a:t>xingjianchuan@sina.com</a:t>
            </a:r>
            <a:endParaRPr lang="zh-CN" altLang="en-US" sz="3600" b="1" dirty="0">
              <a:solidFill>
                <a:srgbClr val="990000"/>
              </a:solidFill>
              <a:latin typeface="+mn-ea"/>
              <a:ea typeface="+mn-ea"/>
            </a:endParaRPr>
          </a:p>
        </p:txBody>
      </p:sp>
    </p:spTree>
  </p:cSld>
  <p:clrMapOvr>
    <a:masterClrMapping/>
  </p:clrMapOvr>
  <p:transition spd="slow">
    <p:zo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77151" y="518890"/>
            <a:ext cx="7793037" cy="838423"/>
          </a:xfrm>
        </p:spPr>
        <p:txBody>
          <a:bodyPr/>
          <a:lstStyle/>
          <a:p>
            <a:r>
              <a:rPr lang="en-US" altLang="zh-CN" b="1" dirty="0"/>
              <a:t>1.2</a:t>
            </a:r>
            <a:r>
              <a:rPr kumimoji="1" lang="en-US" altLang="zh-CN" b="1" dirty="0">
                <a:solidFill>
                  <a:srgbClr val="3333FF"/>
                </a:solidFill>
                <a:latin typeface="宋体" pitchFamily="2" charset="-122"/>
              </a:rPr>
              <a:t> </a:t>
            </a:r>
            <a:r>
              <a:rPr lang="zh-CN" altLang="zh-CN" b="1" dirty="0"/>
              <a:t>大学工程教育培养目标的基本</a:t>
            </a:r>
            <a:r>
              <a:rPr lang="zh-CN" altLang="zh-CN" b="1" dirty="0" smtClean="0"/>
              <a:t>要求</a:t>
            </a:r>
            <a:r>
              <a:rPr lang="zh-CN" altLang="en-US" b="1" dirty="0" smtClean="0"/>
              <a:t>（续）</a:t>
            </a:r>
            <a:endParaRPr lang="zh-CN" altLang="en-US" dirty="0"/>
          </a:p>
        </p:txBody>
      </p:sp>
      <p:sp>
        <p:nvSpPr>
          <p:cNvPr id="3" name="内容占位符 2"/>
          <p:cNvSpPr>
            <a:spLocks noGrp="1"/>
          </p:cNvSpPr>
          <p:nvPr>
            <p:ph idx="1"/>
          </p:nvPr>
        </p:nvSpPr>
        <p:spPr/>
        <p:txBody>
          <a:bodyPr/>
          <a:lstStyle/>
          <a:p>
            <a:r>
              <a:rPr lang="zh-CN" altLang="zh-CN" dirty="0"/>
              <a:t>我国高等工程教育培养目标的</a:t>
            </a:r>
            <a:r>
              <a:rPr lang="zh-CN" altLang="zh-CN" dirty="0" smtClean="0"/>
              <a:t>反思</a:t>
            </a:r>
            <a:endParaRPr lang="en-US" altLang="zh-CN" dirty="0" smtClean="0"/>
          </a:p>
          <a:p>
            <a:pPr lvl="1"/>
            <a:r>
              <a:rPr lang="zh-CN" altLang="en-US" dirty="0" smtClean="0"/>
              <a:t>人才培养规格过于单一</a:t>
            </a:r>
            <a:endParaRPr lang="en-US" altLang="zh-CN" dirty="0" smtClean="0"/>
          </a:p>
          <a:p>
            <a:pPr lvl="1"/>
            <a:r>
              <a:rPr lang="zh-CN" altLang="en-US" dirty="0" smtClean="0"/>
              <a:t>培养目标的专业性和功利性</a:t>
            </a:r>
            <a:endParaRPr lang="zh-CN" altLang="zh-CN" dirty="0"/>
          </a:p>
          <a:p>
            <a:r>
              <a:rPr lang="zh-CN" altLang="zh-CN" dirty="0"/>
              <a:t>我国高等工程教育培养目标的界定</a:t>
            </a:r>
          </a:p>
          <a:p>
            <a:pPr lvl="1"/>
            <a:r>
              <a:rPr lang="zh-CN" altLang="en-US" dirty="0" smtClean="0"/>
              <a:t>具有现代工程教育理念</a:t>
            </a:r>
            <a:endParaRPr lang="en-US" altLang="zh-CN" dirty="0" smtClean="0"/>
          </a:p>
          <a:p>
            <a:pPr lvl="1"/>
            <a:r>
              <a:rPr lang="zh-CN" altLang="en-US" dirty="0" smtClean="0"/>
              <a:t>具备完整知识结构和知识层次</a:t>
            </a:r>
            <a:endParaRPr lang="en-US" altLang="zh-CN" dirty="0" smtClean="0"/>
          </a:p>
          <a:p>
            <a:pPr lvl="1"/>
            <a:r>
              <a:rPr lang="zh-CN" altLang="en-US" dirty="0" smtClean="0"/>
              <a:t>突出创新能力的培养，形成自身特色</a:t>
            </a:r>
            <a:endParaRPr lang="zh-CN" altLang="en-US" dirty="0"/>
          </a:p>
        </p:txBody>
      </p:sp>
      <p:sp>
        <p:nvSpPr>
          <p:cNvPr id="4" name="灯片编号占位符 3"/>
          <p:cNvSpPr>
            <a:spLocks noGrp="1"/>
          </p:cNvSpPr>
          <p:nvPr>
            <p:ph type="sldNum" sz="quarter" idx="12"/>
          </p:nvPr>
        </p:nvSpPr>
        <p:spPr/>
        <p:txBody>
          <a:bodyPr/>
          <a:lstStyle/>
          <a:p>
            <a:pPr>
              <a:defRPr/>
            </a:pPr>
            <a:fld id="{7B05CF47-DE2A-446A-9F46-EE5D05FB1CAF}" type="slidenum">
              <a:rPr lang="zh-CN" altLang="en-US" smtClean="0"/>
              <a:pPr>
                <a:defRPr/>
              </a:pPr>
              <a:t>10</a:t>
            </a:fld>
            <a:endParaRPr lang="en-US" altLang="zh-CN"/>
          </a:p>
        </p:txBody>
      </p:sp>
    </p:spTree>
    <p:extLst>
      <p:ext uri="{BB962C8B-B14F-4D97-AF65-F5344CB8AC3E}">
        <p14:creationId xmlns:p14="http://schemas.microsoft.com/office/powerpoint/2010/main" xmlns="" val="243454323"/>
      </p:ext>
    </p:extLst>
  </p:cSld>
  <p:clrMapOvr>
    <a:masterClrMapping/>
  </p:clrMapOvr>
  <p:transition spd="slow">
    <p:zoom/>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50938" y="-819472"/>
            <a:ext cx="7793037" cy="2880319"/>
          </a:xfrm>
        </p:spPr>
        <p:txBody>
          <a:bodyPr/>
          <a:lstStyle/>
          <a:p>
            <a:r>
              <a:rPr lang="en-US" altLang="zh-CN" b="1" dirty="0"/>
              <a:t>1.3 </a:t>
            </a:r>
            <a:r>
              <a:rPr lang="zh-CN" altLang="en-US" b="1" dirty="0"/>
              <a:t>工程的概念和大学工程教育对知识的基本要求</a:t>
            </a:r>
            <a:r>
              <a:rPr lang="en-US" altLang="zh-CN" b="1" dirty="0"/>
              <a:t/>
            </a:r>
            <a:br>
              <a:rPr lang="en-US" altLang="zh-CN" b="1" dirty="0"/>
            </a:br>
            <a:endParaRPr lang="zh-CN" altLang="en-US" dirty="0"/>
          </a:p>
        </p:txBody>
      </p:sp>
      <p:sp>
        <p:nvSpPr>
          <p:cNvPr id="3" name="内容占位符 2"/>
          <p:cNvSpPr>
            <a:spLocks noGrp="1"/>
          </p:cNvSpPr>
          <p:nvPr>
            <p:ph idx="1"/>
          </p:nvPr>
        </p:nvSpPr>
        <p:spPr>
          <a:xfrm>
            <a:off x="323528" y="1614488"/>
            <a:ext cx="8506147" cy="4114800"/>
          </a:xfrm>
        </p:spPr>
        <p:txBody>
          <a:bodyPr/>
          <a:lstStyle/>
          <a:p>
            <a:r>
              <a:rPr lang="zh-CN" altLang="zh-CN" dirty="0"/>
              <a:t>工程的</a:t>
            </a:r>
            <a:r>
              <a:rPr lang="zh-CN" altLang="zh-CN" dirty="0" smtClean="0"/>
              <a:t>概念</a:t>
            </a:r>
            <a:endParaRPr lang="en-US" altLang="zh-CN" dirty="0" smtClean="0"/>
          </a:p>
          <a:p>
            <a:pPr lvl="1"/>
            <a:r>
              <a:rPr lang="zh-CN" altLang="en-US" dirty="0" smtClean="0"/>
              <a:t>人类以利用和改造客观世界为目标的实践活动。它具有两层基本含义：</a:t>
            </a:r>
            <a:endParaRPr lang="en-US" altLang="zh-CN" dirty="0" smtClean="0"/>
          </a:p>
          <a:p>
            <a:pPr lvl="1"/>
            <a:r>
              <a:rPr lang="zh-CN" altLang="en-US" dirty="0" smtClean="0"/>
              <a:t>第一，它是将科学知识和技术成果转化为现实生产力的活动；</a:t>
            </a:r>
            <a:endParaRPr lang="en-US" altLang="zh-CN" dirty="0" smtClean="0"/>
          </a:p>
          <a:p>
            <a:pPr lvl="1"/>
            <a:r>
              <a:rPr lang="zh-CN" altLang="en-US" dirty="0" smtClean="0"/>
              <a:t>第二，它是一种有计划、有组织的生产性活动，目的在于向社会提供有用的产品。工程是一种非常具有创造性和综合性的活动，担负着将科技成果转化为生产力，并为人类造福的重要使命。</a:t>
            </a:r>
            <a:endParaRPr lang="zh-CN" altLang="zh-CN" dirty="0"/>
          </a:p>
          <a:p>
            <a:endParaRPr lang="zh-CN" altLang="en-US" dirty="0"/>
          </a:p>
        </p:txBody>
      </p:sp>
      <p:sp>
        <p:nvSpPr>
          <p:cNvPr id="4" name="灯片编号占位符 3"/>
          <p:cNvSpPr>
            <a:spLocks noGrp="1"/>
          </p:cNvSpPr>
          <p:nvPr>
            <p:ph type="sldNum" sz="quarter" idx="12"/>
          </p:nvPr>
        </p:nvSpPr>
        <p:spPr/>
        <p:txBody>
          <a:bodyPr/>
          <a:lstStyle/>
          <a:p>
            <a:pPr>
              <a:defRPr/>
            </a:pPr>
            <a:fld id="{7B05CF47-DE2A-446A-9F46-EE5D05FB1CAF}" type="slidenum">
              <a:rPr lang="zh-CN" altLang="en-US" smtClean="0"/>
              <a:pPr>
                <a:defRPr/>
              </a:pPr>
              <a:t>11</a:t>
            </a:fld>
            <a:endParaRPr lang="en-US" altLang="zh-CN"/>
          </a:p>
        </p:txBody>
      </p:sp>
    </p:spTree>
    <p:extLst>
      <p:ext uri="{BB962C8B-B14F-4D97-AF65-F5344CB8AC3E}">
        <p14:creationId xmlns:p14="http://schemas.microsoft.com/office/powerpoint/2010/main" xmlns="" val="2167059954"/>
      </p:ext>
    </p:extLst>
  </p:cSld>
  <p:clrMapOvr>
    <a:masterClrMapping/>
  </p:clrMapOvr>
  <p:transition spd="slow">
    <p:zoom/>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50938" y="214313"/>
            <a:ext cx="7793037" cy="1126455"/>
          </a:xfrm>
        </p:spPr>
        <p:txBody>
          <a:bodyPr/>
          <a:lstStyle/>
          <a:p>
            <a:r>
              <a:rPr lang="en-US" altLang="zh-CN" b="1" dirty="0"/>
              <a:t>1.3 </a:t>
            </a:r>
            <a:r>
              <a:rPr lang="zh-CN" altLang="en-US" b="1" dirty="0"/>
              <a:t>工程的概念和大学工程教育对知识的基本</a:t>
            </a:r>
            <a:r>
              <a:rPr lang="zh-CN" altLang="en-US" b="1" dirty="0" smtClean="0"/>
              <a:t>要求（续）</a:t>
            </a:r>
            <a:endParaRPr lang="zh-CN" altLang="en-US" dirty="0"/>
          </a:p>
        </p:txBody>
      </p:sp>
      <p:sp>
        <p:nvSpPr>
          <p:cNvPr id="3" name="内容占位符 2"/>
          <p:cNvSpPr>
            <a:spLocks noGrp="1"/>
          </p:cNvSpPr>
          <p:nvPr>
            <p:ph idx="1"/>
          </p:nvPr>
        </p:nvSpPr>
        <p:spPr>
          <a:xfrm>
            <a:off x="0" y="1556792"/>
            <a:ext cx="9144000" cy="5301208"/>
          </a:xfrm>
        </p:spPr>
        <p:txBody>
          <a:bodyPr/>
          <a:lstStyle/>
          <a:p>
            <a:r>
              <a:rPr lang="zh-CN" altLang="zh-CN" dirty="0"/>
              <a:t>大学工程教育对知识的基本要求</a:t>
            </a:r>
          </a:p>
          <a:p>
            <a:pPr lvl="1" eaLnBrk="1"/>
            <a:r>
              <a:rPr lang="zh-CN" altLang="en-US" sz="2000" dirty="0" smtClean="0"/>
              <a:t>要求学生较为系统地掌握本专业所必需的数学、自然科学（物理、化学等）基础理论和技术科学理论知识。</a:t>
            </a:r>
            <a:endParaRPr lang="en-US" altLang="zh-CN" sz="2000" dirty="0" smtClean="0"/>
          </a:p>
          <a:p>
            <a:pPr lvl="1" eaLnBrk="1"/>
            <a:r>
              <a:rPr lang="zh-CN" altLang="en-US" sz="2000" dirty="0" smtClean="0"/>
              <a:t>要求学生学习政治理论和人文社会科学知识的目的在于端正政治方向，提高文化、心理素质，教会学生做人、做事，懂得人生意义，从而建立晚上的人格和正确的人生观。</a:t>
            </a:r>
            <a:endParaRPr lang="en-US" altLang="zh-CN" sz="2000" dirty="0" smtClean="0"/>
          </a:p>
          <a:p>
            <a:pPr lvl="1" eaLnBrk="1"/>
            <a:r>
              <a:rPr lang="zh-CN" altLang="en-US" sz="2000" dirty="0" smtClean="0"/>
              <a:t>在所有知识中，核心的数学、自然科学、技术科学和人文科学基础的理论知识“贵在稳”，专业工程技术和各类其他知识“贵在新”。</a:t>
            </a:r>
            <a:endParaRPr lang="en-US" altLang="zh-CN" sz="2000" dirty="0" smtClean="0"/>
          </a:p>
          <a:p>
            <a:pPr lvl="1" eaLnBrk="1"/>
            <a:r>
              <a:rPr lang="zh-CN" altLang="en-US" sz="2000" dirty="0" smtClean="0"/>
              <a:t>工程教育的教学内容并不是这些各自独立的自然科学知识、技术科学知识、工程技术知识和人文科学知识的简单相加，而是强调这些知识必须与工程和社会实践的需要紧密结合，能够反映学生在学习过程中和毕业以后自身发展的必然要求。</a:t>
            </a:r>
            <a:endParaRPr lang="en-US" altLang="zh-CN" sz="2000" dirty="0" smtClean="0"/>
          </a:p>
        </p:txBody>
      </p:sp>
      <p:sp>
        <p:nvSpPr>
          <p:cNvPr id="4" name="灯片编号占位符 3"/>
          <p:cNvSpPr>
            <a:spLocks noGrp="1"/>
          </p:cNvSpPr>
          <p:nvPr>
            <p:ph type="sldNum" sz="quarter" idx="12"/>
          </p:nvPr>
        </p:nvSpPr>
        <p:spPr/>
        <p:txBody>
          <a:bodyPr/>
          <a:lstStyle/>
          <a:p>
            <a:pPr>
              <a:defRPr/>
            </a:pPr>
            <a:fld id="{7B05CF47-DE2A-446A-9F46-EE5D05FB1CAF}" type="slidenum">
              <a:rPr lang="zh-CN" altLang="en-US" smtClean="0"/>
              <a:pPr>
                <a:defRPr/>
              </a:pPr>
              <a:t>12</a:t>
            </a:fld>
            <a:endParaRPr lang="en-US" altLang="zh-CN"/>
          </a:p>
        </p:txBody>
      </p:sp>
    </p:spTree>
    <p:extLst>
      <p:ext uri="{BB962C8B-B14F-4D97-AF65-F5344CB8AC3E}">
        <p14:creationId xmlns:p14="http://schemas.microsoft.com/office/powerpoint/2010/main" xmlns="" val="132528383"/>
      </p:ext>
    </p:extLst>
  </p:cSld>
  <p:clrMapOvr>
    <a:masterClrMapping/>
  </p:clrMapOvr>
  <p:transition spd="slow">
    <p:zoom/>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50938" y="-1035496"/>
            <a:ext cx="7793037" cy="3168351"/>
          </a:xfrm>
        </p:spPr>
        <p:txBody>
          <a:bodyPr/>
          <a:lstStyle/>
          <a:p>
            <a:r>
              <a:rPr lang="en-US" altLang="zh-CN" b="1" dirty="0"/>
              <a:t>1.4 </a:t>
            </a:r>
            <a:r>
              <a:rPr lang="zh-CN" altLang="zh-CN" b="1" dirty="0"/>
              <a:t>能力的概念和大学工程教育对能力的基本要求</a:t>
            </a:r>
            <a:br>
              <a:rPr lang="zh-CN" altLang="zh-CN" b="1" dirty="0"/>
            </a:br>
            <a:endParaRPr lang="zh-CN" altLang="en-US" dirty="0"/>
          </a:p>
        </p:txBody>
      </p:sp>
      <p:sp>
        <p:nvSpPr>
          <p:cNvPr id="3" name="内容占位符 2"/>
          <p:cNvSpPr>
            <a:spLocks noGrp="1"/>
          </p:cNvSpPr>
          <p:nvPr>
            <p:ph idx="1"/>
          </p:nvPr>
        </p:nvSpPr>
        <p:spPr>
          <a:xfrm>
            <a:off x="179512" y="1614488"/>
            <a:ext cx="8650163" cy="4766840"/>
          </a:xfrm>
        </p:spPr>
        <p:txBody>
          <a:bodyPr/>
          <a:lstStyle/>
          <a:p>
            <a:pPr eaLnBrk="1"/>
            <a:r>
              <a:rPr lang="zh-CN" altLang="zh-CN" dirty="0"/>
              <a:t>能力的</a:t>
            </a:r>
            <a:r>
              <a:rPr lang="zh-CN" altLang="zh-CN" dirty="0" smtClean="0"/>
              <a:t>概念</a:t>
            </a:r>
            <a:endParaRPr lang="en-US" altLang="zh-CN" dirty="0" smtClean="0"/>
          </a:p>
          <a:p>
            <a:pPr lvl="1" eaLnBrk="1"/>
            <a:r>
              <a:rPr lang="zh-CN" altLang="en-US" dirty="0"/>
              <a:t>一</a:t>
            </a:r>
            <a:r>
              <a:rPr lang="zh-CN" altLang="en-US" dirty="0" smtClean="0"/>
              <a:t>种观点认为能力是潜在的，持久的个人特征。</a:t>
            </a:r>
            <a:endParaRPr lang="en-US" altLang="zh-CN" dirty="0" smtClean="0"/>
          </a:p>
          <a:p>
            <a:pPr lvl="1" eaLnBrk="1"/>
            <a:r>
              <a:rPr lang="zh-CN" altLang="en-US" dirty="0"/>
              <a:t>另一</a:t>
            </a:r>
            <a:r>
              <a:rPr lang="zh-CN" altLang="en-US" dirty="0" smtClean="0"/>
              <a:t>种观点则认为能力是个体相关的行为类别。</a:t>
            </a:r>
            <a:endParaRPr lang="zh-CN" altLang="zh-CN" dirty="0"/>
          </a:p>
          <a:p>
            <a:pPr eaLnBrk="1"/>
            <a:r>
              <a:rPr lang="zh-CN" altLang="zh-CN" dirty="0"/>
              <a:t>大学工程教育对能力的基本</a:t>
            </a:r>
            <a:r>
              <a:rPr lang="zh-CN" altLang="zh-CN" dirty="0" smtClean="0"/>
              <a:t>要求</a:t>
            </a:r>
            <a:endParaRPr lang="en-US" altLang="zh-CN" dirty="0" smtClean="0"/>
          </a:p>
          <a:p>
            <a:pPr lvl="1" eaLnBrk="1"/>
            <a:r>
              <a:rPr lang="zh-CN" altLang="en-US" dirty="0"/>
              <a:t>很</a:t>
            </a:r>
            <a:r>
              <a:rPr lang="zh-CN" altLang="en-US" dirty="0" smtClean="0"/>
              <a:t>强的自主学习能力</a:t>
            </a:r>
            <a:endParaRPr lang="en-US" altLang="zh-CN" dirty="0" smtClean="0"/>
          </a:p>
          <a:p>
            <a:pPr lvl="1" eaLnBrk="1"/>
            <a:r>
              <a:rPr lang="zh-CN" altLang="en-US" dirty="0" smtClean="0"/>
              <a:t>较强的提出、分析、解决本专业一般工程实际问题的能力。</a:t>
            </a:r>
            <a:endParaRPr lang="en-US" altLang="zh-CN" dirty="0" smtClean="0"/>
          </a:p>
          <a:p>
            <a:pPr lvl="1" eaLnBrk="1"/>
            <a:r>
              <a:rPr lang="zh-CN" altLang="en-US" dirty="0" smtClean="0"/>
              <a:t>较好的实践和创新能力。</a:t>
            </a:r>
            <a:endParaRPr lang="en-US" altLang="zh-CN" dirty="0" smtClean="0"/>
          </a:p>
          <a:p>
            <a:pPr lvl="1" eaLnBrk="1"/>
            <a:r>
              <a:rPr lang="zh-CN" altLang="en-US" dirty="0" smtClean="0"/>
              <a:t>一定的组织管理能力。</a:t>
            </a:r>
            <a:endParaRPr lang="zh-CN" altLang="zh-CN" dirty="0"/>
          </a:p>
          <a:p>
            <a:endParaRPr lang="zh-CN" altLang="en-US" dirty="0"/>
          </a:p>
        </p:txBody>
      </p:sp>
      <p:sp>
        <p:nvSpPr>
          <p:cNvPr id="4" name="灯片编号占位符 3"/>
          <p:cNvSpPr>
            <a:spLocks noGrp="1"/>
          </p:cNvSpPr>
          <p:nvPr>
            <p:ph type="sldNum" sz="quarter" idx="12"/>
          </p:nvPr>
        </p:nvSpPr>
        <p:spPr/>
        <p:txBody>
          <a:bodyPr/>
          <a:lstStyle/>
          <a:p>
            <a:pPr>
              <a:defRPr/>
            </a:pPr>
            <a:fld id="{7B05CF47-DE2A-446A-9F46-EE5D05FB1CAF}" type="slidenum">
              <a:rPr lang="zh-CN" altLang="en-US" smtClean="0"/>
              <a:pPr>
                <a:defRPr/>
              </a:pPr>
              <a:t>13</a:t>
            </a:fld>
            <a:endParaRPr lang="en-US" altLang="zh-CN"/>
          </a:p>
        </p:txBody>
      </p:sp>
    </p:spTree>
    <p:extLst>
      <p:ext uri="{BB962C8B-B14F-4D97-AF65-F5344CB8AC3E}">
        <p14:creationId xmlns:p14="http://schemas.microsoft.com/office/powerpoint/2010/main" xmlns="" val="724117035"/>
      </p:ext>
    </p:extLst>
  </p:cSld>
  <p:clrMapOvr>
    <a:masterClrMapping/>
  </p:clrMapOvr>
  <p:transition spd="slow">
    <p:zoom/>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26446" y="-315416"/>
            <a:ext cx="7434058" cy="1774527"/>
          </a:xfrm>
        </p:spPr>
        <p:txBody>
          <a:bodyPr/>
          <a:lstStyle/>
          <a:p>
            <a:r>
              <a:rPr lang="en-US" altLang="zh-CN" b="1" dirty="0"/>
              <a:t>1.5 </a:t>
            </a:r>
            <a:r>
              <a:rPr lang="zh-CN" altLang="zh-CN" b="1" dirty="0"/>
              <a:t>素质的概念和大学工程教育对素质的基本要求</a:t>
            </a:r>
          </a:p>
        </p:txBody>
      </p:sp>
      <p:sp>
        <p:nvSpPr>
          <p:cNvPr id="3" name="内容占位符 2"/>
          <p:cNvSpPr>
            <a:spLocks noGrp="1"/>
          </p:cNvSpPr>
          <p:nvPr>
            <p:ph idx="1"/>
          </p:nvPr>
        </p:nvSpPr>
        <p:spPr>
          <a:xfrm>
            <a:off x="179512" y="1614488"/>
            <a:ext cx="8650163" cy="4629150"/>
          </a:xfrm>
        </p:spPr>
        <p:txBody>
          <a:bodyPr/>
          <a:lstStyle/>
          <a:p>
            <a:pPr eaLnBrk="1"/>
            <a:r>
              <a:rPr lang="zh-CN" altLang="zh-CN" dirty="0"/>
              <a:t>素质的</a:t>
            </a:r>
            <a:r>
              <a:rPr lang="zh-CN" altLang="zh-CN" dirty="0" smtClean="0"/>
              <a:t>概念</a:t>
            </a:r>
            <a:endParaRPr lang="en-US" altLang="zh-CN" dirty="0" smtClean="0"/>
          </a:p>
          <a:p>
            <a:pPr lvl="1" eaLnBrk="1"/>
            <a:r>
              <a:rPr lang="zh-CN" altLang="en-US" dirty="0" smtClean="0"/>
              <a:t>素质是人在先天生理的基础上，受后天环境和教育的影响，通过个体自身的认识与社会实践，养成的比较稳定的深吸发挥在那的基本品质。</a:t>
            </a:r>
            <a:endParaRPr lang="zh-CN" altLang="zh-CN" dirty="0"/>
          </a:p>
          <a:p>
            <a:pPr eaLnBrk="1"/>
            <a:r>
              <a:rPr lang="zh-CN" altLang="zh-CN" dirty="0"/>
              <a:t>大学工程教育对素质的基本</a:t>
            </a:r>
            <a:r>
              <a:rPr lang="zh-CN" altLang="zh-CN" dirty="0" smtClean="0"/>
              <a:t>要求</a:t>
            </a:r>
            <a:endParaRPr lang="en-US" altLang="zh-CN" dirty="0" smtClean="0"/>
          </a:p>
          <a:p>
            <a:pPr lvl="1" eaLnBrk="1"/>
            <a:r>
              <a:rPr lang="zh-CN" altLang="en-US" dirty="0" smtClean="0"/>
              <a:t>我国当前大力开展的素质教育，不是一种教育模式，而是一种教育观念，它要求教育必须促进和提高学生在德、智、体、美、智力和非智力、情操与意志、生理与心理诸方面全面、和谐、均衡地发展。</a:t>
            </a:r>
            <a:endParaRPr lang="zh-CN" altLang="zh-CN" dirty="0"/>
          </a:p>
          <a:p>
            <a:endParaRPr lang="zh-CN" altLang="en-US" dirty="0"/>
          </a:p>
        </p:txBody>
      </p:sp>
      <p:sp>
        <p:nvSpPr>
          <p:cNvPr id="4" name="灯片编号占位符 3"/>
          <p:cNvSpPr>
            <a:spLocks noGrp="1"/>
          </p:cNvSpPr>
          <p:nvPr>
            <p:ph type="sldNum" sz="quarter" idx="12"/>
          </p:nvPr>
        </p:nvSpPr>
        <p:spPr/>
        <p:txBody>
          <a:bodyPr/>
          <a:lstStyle/>
          <a:p>
            <a:pPr>
              <a:defRPr/>
            </a:pPr>
            <a:fld id="{7B05CF47-DE2A-446A-9F46-EE5D05FB1CAF}" type="slidenum">
              <a:rPr lang="zh-CN" altLang="en-US" smtClean="0"/>
              <a:pPr>
                <a:defRPr/>
              </a:pPr>
              <a:t>14</a:t>
            </a:fld>
            <a:endParaRPr lang="en-US" altLang="zh-CN" dirty="0"/>
          </a:p>
        </p:txBody>
      </p:sp>
    </p:spTree>
    <p:extLst>
      <p:ext uri="{BB962C8B-B14F-4D97-AF65-F5344CB8AC3E}">
        <p14:creationId xmlns:p14="http://schemas.microsoft.com/office/powerpoint/2010/main" xmlns="" val="2411516103"/>
      </p:ext>
    </p:extLst>
  </p:cSld>
  <p:clrMapOvr>
    <a:masterClrMapping/>
  </p:clrMapOvr>
  <p:transition spd="slow">
    <p:zoom/>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50938" y="214313"/>
            <a:ext cx="7793037" cy="1126455"/>
          </a:xfrm>
        </p:spPr>
        <p:txBody>
          <a:bodyPr/>
          <a:lstStyle/>
          <a:p>
            <a:r>
              <a:rPr lang="en-US" altLang="zh-CN" b="1" dirty="0"/>
              <a:t>1.5 </a:t>
            </a:r>
            <a:r>
              <a:rPr lang="zh-CN" altLang="zh-CN" b="1" dirty="0"/>
              <a:t>素质的概念和大学工程教育对素质的基本</a:t>
            </a:r>
            <a:r>
              <a:rPr lang="zh-CN" altLang="zh-CN" b="1" dirty="0" smtClean="0"/>
              <a:t>要求</a:t>
            </a:r>
            <a:r>
              <a:rPr lang="zh-CN" altLang="en-US" b="1" dirty="0" smtClean="0"/>
              <a:t>（续）</a:t>
            </a:r>
            <a:endParaRPr lang="zh-CN" altLang="en-US" dirty="0"/>
          </a:p>
        </p:txBody>
      </p:sp>
      <p:sp>
        <p:nvSpPr>
          <p:cNvPr id="3" name="内容占位符 2"/>
          <p:cNvSpPr>
            <a:spLocks noGrp="1"/>
          </p:cNvSpPr>
          <p:nvPr>
            <p:ph idx="1"/>
          </p:nvPr>
        </p:nvSpPr>
        <p:spPr/>
        <p:txBody>
          <a:bodyPr/>
          <a:lstStyle/>
          <a:p>
            <a:r>
              <a:rPr lang="zh-CN" altLang="zh-CN" dirty="0"/>
              <a:t>现代工程师的素质结构及其要素分析</a:t>
            </a:r>
          </a:p>
          <a:p>
            <a:pPr lvl="1"/>
            <a:r>
              <a:rPr lang="zh-CN" altLang="en-US" dirty="0" smtClean="0"/>
              <a:t>工程思维习惯</a:t>
            </a:r>
            <a:endParaRPr lang="en-US" altLang="zh-CN" dirty="0" smtClean="0"/>
          </a:p>
          <a:p>
            <a:pPr lvl="1"/>
            <a:r>
              <a:rPr lang="zh-CN" altLang="en-US" dirty="0" smtClean="0"/>
              <a:t>工程思维能力</a:t>
            </a:r>
            <a:endParaRPr lang="en-US" altLang="zh-CN" dirty="0" smtClean="0"/>
          </a:p>
          <a:p>
            <a:pPr lvl="1"/>
            <a:endParaRPr lang="zh-CN" altLang="en-US" dirty="0"/>
          </a:p>
        </p:txBody>
      </p:sp>
      <p:sp>
        <p:nvSpPr>
          <p:cNvPr id="4" name="灯片编号占位符 3"/>
          <p:cNvSpPr>
            <a:spLocks noGrp="1"/>
          </p:cNvSpPr>
          <p:nvPr>
            <p:ph type="sldNum" sz="quarter" idx="12"/>
          </p:nvPr>
        </p:nvSpPr>
        <p:spPr/>
        <p:txBody>
          <a:bodyPr/>
          <a:lstStyle/>
          <a:p>
            <a:pPr>
              <a:defRPr/>
            </a:pPr>
            <a:fld id="{7B05CF47-DE2A-446A-9F46-EE5D05FB1CAF}" type="slidenum">
              <a:rPr lang="zh-CN" altLang="en-US" smtClean="0"/>
              <a:pPr>
                <a:defRPr/>
              </a:pPr>
              <a:t>15</a:t>
            </a:fld>
            <a:endParaRPr lang="en-US" altLang="zh-CN"/>
          </a:p>
        </p:txBody>
      </p:sp>
    </p:spTree>
    <p:extLst>
      <p:ext uri="{BB962C8B-B14F-4D97-AF65-F5344CB8AC3E}">
        <p14:creationId xmlns:p14="http://schemas.microsoft.com/office/powerpoint/2010/main" xmlns="" val="709677664"/>
      </p:ext>
    </p:extLst>
  </p:cSld>
  <p:clrMapOvr>
    <a:masterClrMapping/>
  </p:clrMapOvr>
  <p:transition spd="slow">
    <p:zoom/>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50938" y="-963488"/>
            <a:ext cx="7793037" cy="3024335"/>
          </a:xfrm>
        </p:spPr>
        <p:txBody>
          <a:bodyPr/>
          <a:lstStyle/>
          <a:p>
            <a:r>
              <a:rPr lang="en-US" altLang="zh-CN" b="1" dirty="0"/>
              <a:t>1.6 </a:t>
            </a:r>
            <a:r>
              <a:rPr lang="zh-CN" altLang="zh-CN" b="1" dirty="0"/>
              <a:t>基于“以人为本”理念的高等工程教育目标分析</a:t>
            </a:r>
            <a:br>
              <a:rPr lang="zh-CN" altLang="zh-CN" b="1" dirty="0"/>
            </a:br>
            <a:endParaRPr lang="zh-CN" altLang="en-US" dirty="0"/>
          </a:p>
        </p:txBody>
      </p:sp>
      <p:sp>
        <p:nvSpPr>
          <p:cNvPr id="3" name="内容占位符 2"/>
          <p:cNvSpPr>
            <a:spLocks noGrp="1"/>
          </p:cNvSpPr>
          <p:nvPr>
            <p:ph idx="1"/>
          </p:nvPr>
        </p:nvSpPr>
        <p:spPr/>
        <p:txBody>
          <a:bodyPr/>
          <a:lstStyle/>
          <a:p>
            <a:r>
              <a:rPr lang="zh-CN" altLang="zh-CN" dirty="0"/>
              <a:t>高等工程教育要与社会发展相适应；</a:t>
            </a:r>
          </a:p>
          <a:p>
            <a:pPr lvl="1"/>
            <a:r>
              <a:rPr lang="zh-CN" altLang="en-US" dirty="0" smtClean="0"/>
              <a:t>首先，要使工程教育的科类专业结构与国民经济产业结构相适应。</a:t>
            </a:r>
            <a:endParaRPr lang="en-US" altLang="zh-CN" dirty="0" smtClean="0"/>
          </a:p>
          <a:p>
            <a:pPr lvl="1"/>
            <a:r>
              <a:rPr lang="zh-CN" altLang="en-US" dirty="0" smtClean="0"/>
              <a:t>其次，高等工程教育的层次结构要与工业经济技术结构相适应。</a:t>
            </a:r>
            <a:endParaRPr lang="zh-CN" altLang="en-US" dirty="0"/>
          </a:p>
        </p:txBody>
      </p:sp>
      <p:sp>
        <p:nvSpPr>
          <p:cNvPr id="4" name="灯片编号占位符 3"/>
          <p:cNvSpPr>
            <a:spLocks noGrp="1"/>
          </p:cNvSpPr>
          <p:nvPr>
            <p:ph type="sldNum" sz="quarter" idx="12"/>
          </p:nvPr>
        </p:nvSpPr>
        <p:spPr/>
        <p:txBody>
          <a:bodyPr/>
          <a:lstStyle/>
          <a:p>
            <a:pPr>
              <a:defRPr/>
            </a:pPr>
            <a:fld id="{7B05CF47-DE2A-446A-9F46-EE5D05FB1CAF}" type="slidenum">
              <a:rPr lang="zh-CN" altLang="en-US" smtClean="0"/>
              <a:pPr>
                <a:defRPr/>
              </a:pPr>
              <a:t>16</a:t>
            </a:fld>
            <a:endParaRPr lang="en-US" altLang="zh-CN"/>
          </a:p>
        </p:txBody>
      </p:sp>
    </p:spTree>
    <p:extLst>
      <p:ext uri="{BB962C8B-B14F-4D97-AF65-F5344CB8AC3E}">
        <p14:creationId xmlns:p14="http://schemas.microsoft.com/office/powerpoint/2010/main" xmlns="" val="2585313916"/>
      </p:ext>
    </p:extLst>
  </p:cSld>
  <p:clrMapOvr>
    <a:masterClrMapping/>
  </p:clrMapOvr>
  <p:transition spd="slow">
    <p:zoom/>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50938" y="0"/>
            <a:ext cx="7793037" cy="1340768"/>
          </a:xfrm>
        </p:spPr>
        <p:txBody>
          <a:bodyPr/>
          <a:lstStyle/>
          <a:p>
            <a:r>
              <a:rPr lang="en-US" altLang="zh-CN" b="1" dirty="0"/>
              <a:t>1.6 </a:t>
            </a:r>
            <a:r>
              <a:rPr lang="zh-CN" altLang="zh-CN" b="1" dirty="0"/>
              <a:t>基于“以人为本”理念的高等工程教育目标</a:t>
            </a:r>
            <a:r>
              <a:rPr lang="zh-CN" altLang="zh-CN" b="1" dirty="0" smtClean="0"/>
              <a:t>分析</a:t>
            </a:r>
            <a:r>
              <a:rPr lang="zh-CN" altLang="en-US" b="1" dirty="0" smtClean="0"/>
              <a:t>（续）</a:t>
            </a:r>
            <a:endParaRPr lang="zh-CN" altLang="en-US" dirty="0"/>
          </a:p>
        </p:txBody>
      </p:sp>
      <p:sp>
        <p:nvSpPr>
          <p:cNvPr id="3" name="内容占位符 2"/>
          <p:cNvSpPr>
            <a:spLocks noGrp="1"/>
          </p:cNvSpPr>
          <p:nvPr>
            <p:ph idx="1"/>
          </p:nvPr>
        </p:nvSpPr>
        <p:spPr/>
        <p:txBody>
          <a:bodyPr/>
          <a:lstStyle/>
          <a:p>
            <a:pPr eaLnBrk="1"/>
            <a:r>
              <a:rPr lang="zh-CN" altLang="zh-CN" dirty="0" smtClean="0"/>
              <a:t>高等</a:t>
            </a:r>
            <a:r>
              <a:rPr lang="zh-CN" altLang="zh-CN" dirty="0"/>
              <a:t>工程教育要与人的全面发展相适应；</a:t>
            </a:r>
          </a:p>
          <a:p>
            <a:pPr lvl="1" eaLnBrk="1"/>
            <a:r>
              <a:rPr lang="zh-CN" altLang="en-US" dirty="0" smtClean="0"/>
              <a:t>横向</a:t>
            </a:r>
            <a:endParaRPr lang="en-US" altLang="zh-CN" dirty="0" smtClean="0"/>
          </a:p>
          <a:p>
            <a:pPr lvl="2" eaLnBrk="1"/>
            <a:r>
              <a:rPr lang="zh-CN" altLang="en-US" dirty="0" smtClean="0"/>
              <a:t>知识结构：既要宽广的技术，又要精深的专业</a:t>
            </a:r>
            <a:r>
              <a:rPr lang="en-US" altLang="zh-CN" dirty="0" smtClean="0">
                <a:sym typeface="Wingdings" pitchFamily="2" charset="2"/>
              </a:rPr>
              <a:t></a:t>
            </a:r>
            <a:r>
              <a:rPr lang="zh-CN" altLang="en-US" dirty="0" smtClean="0"/>
              <a:t>宽度合理，深度适宜，可持续不断扩充的知识结构。</a:t>
            </a:r>
            <a:endParaRPr lang="en-US" altLang="zh-CN" dirty="0" smtClean="0"/>
          </a:p>
          <a:p>
            <a:pPr lvl="2" eaLnBrk="1"/>
            <a:r>
              <a:rPr lang="zh-CN" altLang="en-US" dirty="0" smtClean="0"/>
              <a:t>体现学科基础与专业核心的关系。</a:t>
            </a:r>
            <a:endParaRPr lang="en-US" altLang="zh-CN" dirty="0" smtClean="0"/>
          </a:p>
          <a:p>
            <a:pPr lvl="2" eaLnBrk="1"/>
            <a:r>
              <a:rPr lang="zh-CN" altLang="en-US" dirty="0" smtClean="0"/>
              <a:t>既要培养初步的工程技术能力，又全方位培养工程师的基本能力。</a:t>
            </a:r>
            <a:endParaRPr lang="en-US" altLang="zh-CN" dirty="0" smtClean="0"/>
          </a:p>
          <a:p>
            <a:pPr lvl="1" eaLnBrk="1"/>
            <a:r>
              <a:rPr lang="zh-CN" altLang="en-US" dirty="0" smtClean="0"/>
              <a:t>纵向</a:t>
            </a:r>
            <a:endParaRPr lang="en-US" altLang="zh-CN" dirty="0" smtClean="0"/>
          </a:p>
          <a:p>
            <a:pPr lvl="2" eaLnBrk="1"/>
            <a:r>
              <a:rPr lang="zh-CN" altLang="en-US" dirty="0" smtClean="0"/>
              <a:t>专</a:t>
            </a:r>
            <a:r>
              <a:rPr lang="zh-CN" altLang="en-US" dirty="0" smtClean="0"/>
              <a:t>科</a:t>
            </a:r>
            <a:r>
              <a:rPr lang="en-US" altLang="zh-CN" dirty="0" smtClean="0">
                <a:sym typeface="Wingdings" pitchFamily="2" charset="2"/>
              </a:rPr>
              <a:t></a:t>
            </a:r>
            <a:r>
              <a:rPr lang="zh-CN" altLang="en-US" dirty="0" smtClean="0">
                <a:sym typeface="Wingdings" pitchFamily="2" charset="2"/>
              </a:rPr>
              <a:t>本科</a:t>
            </a:r>
            <a:r>
              <a:rPr lang="en-US" altLang="zh-CN" dirty="0" smtClean="0">
                <a:sym typeface="Wingdings" pitchFamily="2" charset="2"/>
              </a:rPr>
              <a:t></a:t>
            </a:r>
            <a:r>
              <a:rPr lang="zh-CN" altLang="en-US" dirty="0" smtClean="0">
                <a:sym typeface="Wingdings" pitchFamily="2" charset="2"/>
              </a:rPr>
              <a:t>硕士</a:t>
            </a:r>
            <a:r>
              <a:rPr lang="en-US" altLang="zh-CN" dirty="0" smtClean="0">
                <a:sym typeface="Wingdings" pitchFamily="2" charset="2"/>
              </a:rPr>
              <a:t></a:t>
            </a:r>
            <a:r>
              <a:rPr lang="zh-CN" altLang="en-US" dirty="0" smtClean="0">
                <a:sym typeface="Wingdings" pitchFamily="2" charset="2"/>
              </a:rPr>
              <a:t>博士</a:t>
            </a:r>
            <a:endParaRPr lang="zh-CN" altLang="en-US" dirty="0"/>
          </a:p>
        </p:txBody>
      </p:sp>
      <p:sp>
        <p:nvSpPr>
          <p:cNvPr id="4" name="灯片编号占位符 3"/>
          <p:cNvSpPr>
            <a:spLocks noGrp="1"/>
          </p:cNvSpPr>
          <p:nvPr>
            <p:ph type="sldNum" sz="quarter" idx="12"/>
          </p:nvPr>
        </p:nvSpPr>
        <p:spPr/>
        <p:txBody>
          <a:bodyPr/>
          <a:lstStyle/>
          <a:p>
            <a:pPr>
              <a:defRPr/>
            </a:pPr>
            <a:fld id="{7B05CF47-DE2A-446A-9F46-EE5D05FB1CAF}" type="slidenum">
              <a:rPr lang="zh-CN" altLang="en-US" smtClean="0"/>
              <a:pPr>
                <a:defRPr/>
              </a:pPr>
              <a:t>17</a:t>
            </a:fld>
            <a:endParaRPr lang="en-US" altLang="zh-CN"/>
          </a:p>
        </p:txBody>
      </p:sp>
    </p:spTree>
    <p:extLst>
      <p:ext uri="{BB962C8B-B14F-4D97-AF65-F5344CB8AC3E}">
        <p14:creationId xmlns:p14="http://schemas.microsoft.com/office/powerpoint/2010/main" xmlns="" val="2585313916"/>
      </p:ext>
    </p:extLst>
  </p:cSld>
  <p:clrMapOvr>
    <a:masterClrMapping/>
  </p:clrMapOvr>
  <p:transition spd="slow">
    <p:zoom/>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zh-CN" dirty="0" smtClean="0"/>
              <a:t>高等</a:t>
            </a:r>
            <a:r>
              <a:rPr lang="zh-CN" altLang="zh-CN" dirty="0"/>
              <a:t>工程教育要与人与社会和谐发展相适应；</a:t>
            </a:r>
          </a:p>
          <a:p>
            <a:pPr lvl="1"/>
            <a:r>
              <a:rPr lang="zh-CN" altLang="en-US" dirty="0" smtClean="0"/>
              <a:t>还</a:t>
            </a:r>
            <a:r>
              <a:rPr lang="zh-CN" altLang="en-US" dirty="0" smtClean="0"/>
              <a:t>没有根据人才实际需要确定招生人数，招生计划带有计划经济色彩。</a:t>
            </a:r>
            <a:endParaRPr lang="en-US" altLang="zh-CN" dirty="0" smtClean="0"/>
          </a:p>
          <a:p>
            <a:pPr lvl="1"/>
            <a:r>
              <a:rPr lang="zh-CN" altLang="en-US" dirty="0" smtClean="0"/>
              <a:t>教育资源有效配置问题。</a:t>
            </a:r>
            <a:endParaRPr lang="en-US" altLang="zh-CN" dirty="0" smtClean="0"/>
          </a:p>
          <a:p>
            <a:pPr lvl="2"/>
            <a:r>
              <a:rPr lang="zh-CN" altLang="en-US" dirty="0" smtClean="0"/>
              <a:t>教育经费比重低。不能满足需求，矛盾。</a:t>
            </a:r>
            <a:endParaRPr lang="en-US" altLang="zh-CN" dirty="0" smtClean="0"/>
          </a:p>
          <a:p>
            <a:pPr lvl="2"/>
            <a:r>
              <a:rPr lang="zh-CN" altLang="en-US" dirty="0" smtClean="0"/>
              <a:t>地域分配</a:t>
            </a:r>
            <a:endParaRPr lang="en-US" altLang="zh-CN" dirty="0" smtClean="0"/>
          </a:p>
          <a:p>
            <a:pPr lvl="2"/>
            <a:r>
              <a:rPr lang="zh-CN" altLang="en-US" dirty="0" smtClean="0"/>
              <a:t>高等教育层次结构之间的分配</a:t>
            </a:r>
            <a:endParaRPr lang="en-US" altLang="zh-CN" dirty="0" smtClean="0"/>
          </a:p>
          <a:p>
            <a:pPr lvl="2"/>
            <a:r>
              <a:rPr lang="zh-CN" altLang="en-US" dirty="0" smtClean="0"/>
              <a:t>各专业类别结构之间的分配。</a:t>
            </a:r>
            <a:endParaRPr lang="en-US" altLang="zh-CN" dirty="0" smtClean="0"/>
          </a:p>
          <a:p>
            <a:pPr lvl="2"/>
            <a:endParaRPr lang="en-US" altLang="zh-CN" dirty="0" smtClean="0"/>
          </a:p>
          <a:p>
            <a:pPr lvl="2"/>
            <a:endParaRPr lang="en-US" altLang="zh-CN" dirty="0" smtClean="0"/>
          </a:p>
          <a:p>
            <a:pPr lvl="2"/>
            <a:endParaRPr lang="zh-CN" altLang="en-US" dirty="0"/>
          </a:p>
        </p:txBody>
      </p:sp>
      <p:sp>
        <p:nvSpPr>
          <p:cNvPr id="4" name="灯片编号占位符 3"/>
          <p:cNvSpPr>
            <a:spLocks noGrp="1"/>
          </p:cNvSpPr>
          <p:nvPr>
            <p:ph type="sldNum" sz="quarter" idx="12"/>
          </p:nvPr>
        </p:nvSpPr>
        <p:spPr/>
        <p:txBody>
          <a:bodyPr/>
          <a:lstStyle/>
          <a:p>
            <a:pPr>
              <a:defRPr/>
            </a:pPr>
            <a:fld id="{7B05CF47-DE2A-446A-9F46-EE5D05FB1CAF}" type="slidenum">
              <a:rPr lang="zh-CN" altLang="en-US" smtClean="0"/>
              <a:pPr>
                <a:defRPr/>
              </a:pPr>
              <a:t>18</a:t>
            </a:fld>
            <a:endParaRPr lang="en-US" altLang="zh-CN"/>
          </a:p>
        </p:txBody>
      </p:sp>
      <p:sp>
        <p:nvSpPr>
          <p:cNvPr id="7" name="标题 1"/>
          <p:cNvSpPr>
            <a:spLocks noGrp="1"/>
          </p:cNvSpPr>
          <p:nvPr>
            <p:ph type="title"/>
          </p:nvPr>
        </p:nvSpPr>
        <p:spPr>
          <a:xfrm>
            <a:off x="1150938" y="0"/>
            <a:ext cx="7793037" cy="1340768"/>
          </a:xfrm>
        </p:spPr>
        <p:txBody>
          <a:bodyPr/>
          <a:lstStyle/>
          <a:p>
            <a:r>
              <a:rPr lang="en-US" altLang="zh-CN" b="1" dirty="0"/>
              <a:t>1.6 </a:t>
            </a:r>
            <a:r>
              <a:rPr lang="zh-CN" altLang="zh-CN" b="1" dirty="0"/>
              <a:t>基于“以人为本”理念的高等工程教育目标</a:t>
            </a:r>
            <a:r>
              <a:rPr lang="zh-CN" altLang="zh-CN" b="1" dirty="0" smtClean="0"/>
              <a:t>分析</a:t>
            </a:r>
            <a:r>
              <a:rPr lang="zh-CN" altLang="en-US" b="1" dirty="0" smtClean="0"/>
              <a:t>（续）</a:t>
            </a:r>
            <a:endParaRPr lang="zh-CN" altLang="en-US" dirty="0"/>
          </a:p>
        </p:txBody>
      </p:sp>
    </p:spTree>
    <p:extLst>
      <p:ext uri="{BB962C8B-B14F-4D97-AF65-F5344CB8AC3E}">
        <p14:creationId xmlns:p14="http://schemas.microsoft.com/office/powerpoint/2010/main" xmlns="" val="2585313916"/>
      </p:ext>
    </p:extLst>
  </p:cSld>
  <p:clrMapOvr>
    <a:masterClrMapping/>
  </p:clrMapOvr>
  <p:transition spd="slow">
    <p:zoom/>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eaLnBrk="1"/>
            <a:r>
              <a:rPr lang="zh-CN" altLang="zh-CN" dirty="0" smtClean="0"/>
              <a:t>高等</a:t>
            </a:r>
            <a:r>
              <a:rPr lang="zh-CN" altLang="zh-CN" dirty="0"/>
              <a:t>工程教育应分层次确定培养目标</a:t>
            </a:r>
            <a:r>
              <a:rPr lang="zh-CN" altLang="zh-CN" dirty="0" smtClean="0"/>
              <a:t>。</a:t>
            </a:r>
            <a:endParaRPr lang="en-US" altLang="zh-CN" dirty="0" smtClean="0"/>
          </a:p>
          <a:p>
            <a:pPr lvl="1" eaLnBrk="1"/>
            <a:r>
              <a:rPr lang="zh-CN" altLang="en-US" dirty="0" smtClean="0"/>
              <a:t>分为研究生、本科生和专科三级。</a:t>
            </a:r>
            <a:endParaRPr lang="en-US" altLang="zh-CN" dirty="0" smtClean="0"/>
          </a:p>
          <a:p>
            <a:pPr lvl="2" eaLnBrk="1"/>
            <a:r>
              <a:rPr lang="zh-CN" altLang="en-US" dirty="0" smtClean="0"/>
              <a:t>专科（高职）：技术员的基本训练。</a:t>
            </a:r>
            <a:endParaRPr lang="en-US" altLang="zh-CN" dirty="0" smtClean="0"/>
          </a:p>
          <a:p>
            <a:pPr lvl="2" eaLnBrk="1"/>
            <a:r>
              <a:rPr lang="zh-CN" altLang="en-US" dirty="0" smtClean="0"/>
              <a:t>本科：工程师的基本训练，毛坯，非专家。（通识教育，层次）</a:t>
            </a:r>
            <a:endParaRPr lang="en-US" altLang="zh-CN" dirty="0" smtClean="0"/>
          </a:p>
          <a:p>
            <a:pPr lvl="2" eaLnBrk="1"/>
            <a:r>
              <a:rPr lang="zh-CN" altLang="en-US" dirty="0" smtClean="0"/>
              <a:t>硕士：比本科在深度和广度有更高要求，更接近工程师终极目标。重视工程类硕士生培养，对象：业务骨干。</a:t>
            </a:r>
            <a:endParaRPr lang="en-US" altLang="zh-CN" dirty="0" smtClean="0"/>
          </a:p>
          <a:p>
            <a:pPr lvl="2" eaLnBrk="1"/>
            <a:r>
              <a:rPr lang="zh-CN" altLang="en-US" dirty="0" smtClean="0"/>
              <a:t>博士：科研；教学；工程类博士生（厂矿），企业领导层，学术带头人后备（专业博士学位）。</a:t>
            </a:r>
            <a:endParaRPr lang="en-US" altLang="zh-CN" dirty="0" smtClean="0"/>
          </a:p>
          <a:p>
            <a:pPr lvl="1"/>
            <a:endParaRPr lang="zh-CN" altLang="zh-CN" dirty="0"/>
          </a:p>
          <a:p>
            <a:endParaRPr lang="zh-CN" altLang="en-US" dirty="0"/>
          </a:p>
        </p:txBody>
      </p:sp>
      <p:sp>
        <p:nvSpPr>
          <p:cNvPr id="4" name="灯片编号占位符 3"/>
          <p:cNvSpPr>
            <a:spLocks noGrp="1"/>
          </p:cNvSpPr>
          <p:nvPr>
            <p:ph type="sldNum" sz="quarter" idx="12"/>
          </p:nvPr>
        </p:nvSpPr>
        <p:spPr/>
        <p:txBody>
          <a:bodyPr/>
          <a:lstStyle/>
          <a:p>
            <a:pPr>
              <a:defRPr/>
            </a:pPr>
            <a:fld id="{7B05CF47-DE2A-446A-9F46-EE5D05FB1CAF}" type="slidenum">
              <a:rPr lang="zh-CN" altLang="en-US" smtClean="0"/>
              <a:pPr>
                <a:defRPr/>
              </a:pPr>
              <a:t>19</a:t>
            </a:fld>
            <a:endParaRPr lang="en-US" altLang="zh-CN"/>
          </a:p>
        </p:txBody>
      </p:sp>
      <p:sp>
        <p:nvSpPr>
          <p:cNvPr id="6" name="标题 1"/>
          <p:cNvSpPr>
            <a:spLocks noGrp="1"/>
          </p:cNvSpPr>
          <p:nvPr>
            <p:ph type="title"/>
          </p:nvPr>
        </p:nvSpPr>
        <p:spPr>
          <a:xfrm>
            <a:off x="1150938" y="0"/>
            <a:ext cx="7793037" cy="1340768"/>
          </a:xfrm>
        </p:spPr>
        <p:txBody>
          <a:bodyPr/>
          <a:lstStyle/>
          <a:p>
            <a:r>
              <a:rPr lang="en-US" altLang="zh-CN" b="1" dirty="0"/>
              <a:t>1.6 </a:t>
            </a:r>
            <a:r>
              <a:rPr lang="zh-CN" altLang="zh-CN" b="1" dirty="0"/>
              <a:t>基于“以人为本”理念的高等工程教育目标</a:t>
            </a:r>
            <a:r>
              <a:rPr lang="zh-CN" altLang="zh-CN" b="1" dirty="0" smtClean="0"/>
              <a:t>分析</a:t>
            </a:r>
            <a:r>
              <a:rPr lang="zh-CN" altLang="en-US" b="1" dirty="0" smtClean="0"/>
              <a:t>（续）</a:t>
            </a:r>
            <a:endParaRPr lang="zh-CN" altLang="en-US" dirty="0"/>
          </a:p>
        </p:txBody>
      </p:sp>
    </p:spTree>
    <p:extLst>
      <p:ext uri="{BB962C8B-B14F-4D97-AF65-F5344CB8AC3E}">
        <p14:creationId xmlns:p14="http://schemas.microsoft.com/office/powerpoint/2010/main" xmlns="" val="2585313916"/>
      </p:ext>
    </p:extLst>
  </p:cSld>
  <p:clrMapOvr>
    <a:masterClrMapping/>
  </p:clrMapOvr>
  <p:transition spd="slow">
    <p:zoom/>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a:xfrm>
            <a:off x="1150937" y="188640"/>
            <a:ext cx="7793037" cy="838200"/>
          </a:xfrm>
        </p:spPr>
        <p:txBody>
          <a:bodyPr/>
          <a:lstStyle/>
          <a:p>
            <a:r>
              <a:rPr lang="zh-CN" altLang="en-US" dirty="0" smtClean="0"/>
              <a:t>教学安排</a:t>
            </a:r>
          </a:p>
        </p:txBody>
      </p:sp>
      <p:sp>
        <p:nvSpPr>
          <p:cNvPr id="6147" name="内容占位符 2"/>
          <p:cNvSpPr>
            <a:spLocks noGrp="1"/>
          </p:cNvSpPr>
          <p:nvPr>
            <p:ph idx="1"/>
          </p:nvPr>
        </p:nvSpPr>
        <p:spPr>
          <a:xfrm>
            <a:off x="1042987" y="1628775"/>
            <a:ext cx="7900987" cy="5072063"/>
          </a:xfrm>
        </p:spPr>
        <p:txBody>
          <a:bodyPr/>
          <a:lstStyle/>
          <a:p>
            <a:r>
              <a:rPr lang="zh-CN" altLang="en-US" dirty="0" smtClean="0">
                <a:solidFill>
                  <a:schemeClr val="tx1"/>
                </a:solidFill>
                <a:latin typeface="宋体" pitchFamily="2" charset="-122"/>
              </a:rPr>
              <a:t>总学时数为</a:t>
            </a:r>
            <a:r>
              <a:rPr lang="en-US" altLang="zh-CN" dirty="0" smtClean="0">
                <a:solidFill>
                  <a:schemeClr val="tx1"/>
                </a:solidFill>
                <a:latin typeface="宋体" pitchFamily="2" charset="-122"/>
              </a:rPr>
              <a:t>32</a:t>
            </a:r>
            <a:r>
              <a:rPr lang="zh-CN" altLang="en-US" dirty="0">
                <a:solidFill>
                  <a:schemeClr val="tx1"/>
                </a:solidFill>
                <a:latin typeface="宋体" pitchFamily="2" charset="-122"/>
              </a:rPr>
              <a:t>，</a:t>
            </a:r>
            <a:r>
              <a:rPr lang="zh-CN" altLang="en-US" dirty="0" smtClean="0">
                <a:solidFill>
                  <a:schemeClr val="tx1"/>
                </a:solidFill>
                <a:latin typeface="宋体" pitchFamily="2" charset="-122"/>
              </a:rPr>
              <a:t>为</a:t>
            </a:r>
            <a:r>
              <a:rPr lang="zh-CN" altLang="en-US" dirty="0" smtClean="0">
                <a:solidFill>
                  <a:schemeClr val="bg2"/>
                </a:solidFill>
                <a:latin typeface="宋体" pitchFamily="2" charset="-122"/>
              </a:rPr>
              <a:t>课堂讲授。</a:t>
            </a:r>
            <a:endParaRPr lang="en-US" altLang="zh-CN" dirty="0" smtClean="0">
              <a:solidFill>
                <a:schemeClr val="bg2"/>
              </a:solidFill>
              <a:latin typeface="宋体" pitchFamily="2" charset="-122"/>
            </a:endParaRPr>
          </a:p>
          <a:p>
            <a:r>
              <a:rPr lang="zh-CN" altLang="en-US" dirty="0" smtClean="0"/>
              <a:t>最后成绩评定方法</a:t>
            </a:r>
            <a:r>
              <a:rPr lang="zh-CN" altLang="en-US" dirty="0"/>
              <a:t>：</a:t>
            </a:r>
            <a:r>
              <a:rPr lang="zh-CN" altLang="en-US" dirty="0" smtClean="0"/>
              <a:t>考查。成绩</a:t>
            </a:r>
            <a:r>
              <a:rPr lang="zh-CN" altLang="en-US" dirty="0"/>
              <a:t>构成及比例：期末（</a:t>
            </a:r>
            <a:r>
              <a:rPr lang="en-US" altLang="zh-CN" dirty="0"/>
              <a:t>70%</a:t>
            </a:r>
            <a:r>
              <a:rPr lang="zh-CN" altLang="en-US" dirty="0"/>
              <a:t>）＋平时（</a:t>
            </a:r>
            <a:r>
              <a:rPr lang="en-US" altLang="zh-CN" dirty="0"/>
              <a:t>30%</a:t>
            </a:r>
            <a:r>
              <a:rPr lang="zh-CN" altLang="en-US" dirty="0" smtClean="0"/>
              <a:t>）。</a:t>
            </a:r>
            <a:endParaRPr lang="en-US" altLang="zh-CN" dirty="0" smtClean="0"/>
          </a:p>
          <a:p>
            <a:r>
              <a:rPr lang="zh-CN" altLang="en-US" dirty="0" smtClean="0"/>
              <a:t>教材</a:t>
            </a:r>
            <a:r>
              <a:rPr lang="zh-CN" altLang="en-US" dirty="0"/>
              <a:t>：《</a:t>
            </a:r>
            <a:r>
              <a:rPr lang="zh-CN" altLang="zh-CN" dirty="0" smtClean="0"/>
              <a:t>工程导论</a:t>
            </a:r>
            <a:r>
              <a:rPr lang="zh-CN" altLang="en-US" dirty="0" smtClean="0"/>
              <a:t>》</a:t>
            </a:r>
            <a:r>
              <a:rPr lang="en-US" altLang="zh-CN" dirty="0" smtClean="0"/>
              <a:t>.</a:t>
            </a:r>
            <a:r>
              <a:rPr lang="zh-CN" altLang="zh-CN" dirty="0" smtClean="0"/>
              <a:t>姚立根</a:t>
            </a:r>
            <a:r>
              <a:rPr lang="en-US" altLang="zh-CN" dirty="0" smtClean="0"/>
              <a:t>,</a:t>
            </a:r>
            <a:r>
              <a:rPr lang="zh-CN" altLang="zh-CN" dirty="0" smtClean="0"/>
              <a:t>王学文</a:t>
            </a:r>
            <a:r>
              <a:rPr lang="zh-CN" altLang="en-US" dirty="0" smtClean="0"/>
              <a:t>主编</a:t>
            </a:r>
            <a:r>
              <a:rPr lang="en-US" altLang="zh-CN" dirty="0" smtClean="0"/>
              <a:t>.</a:t>
            </a:r>
            <a:r>
              <a:rPr lang="zh-CN" altLang="zh-CN" dirty="0" smtClean="0"/>
              <a:t>电子工业出版社</a:t>
            </a:r>
            <a:endParaRPr lang="en-US" altLang="zh-CN" dirty="0" smtClean="0"/>
          </a:p>
          <a:p>
            <a:r>
              <a:rPr lang="zh-CN" altLang="en-US" dirty="0" smtClean="0"/>
              <a:t>参考书目</a:t>
            </a:r>
            <a:r>
              <a:rPr lang="en-US" altLang="zh-CN" dirty="0" smtClean="0"/>
              <a:t>:</a:t>
            </a:r>
            <a:endParaRPr lang="en-US" altLang="zh-CN" dirty="0"/>
          </a:p>
        </p:txBody>
      </p:sp>
      <p:sp>
        <p:nvSpPr>
          <p:cNvPr id="4" name="灯片编号占位符 3"/>
          <p:cNvSpPr>
            <a:spLocks noGrp="1"/>
          </p:cNvSpPr>
          <p:nvPr>
            <p:ph type="sldNum" sz="quarter" idx="12"/>
          </p:nvPr>
        </p:nvSpPr>
        <p:spPr/>
        <p:txBody>
          <a:bodyPr/>
          <a:lstStyle/>
          <a:p>
            <a:pPr>
              <a:defRPr/>
            </a:pPr>
            <a:fld id="{92F4C90B-B0C6-4C3F-8F3F-135EFBE60FAB}" type="slidenum">
              <a:rPr lang="zh-CN" altLang="en-US" smtClean="0"/>
              <a:pPr>
                <a:defRPr/>
              </a:pPr>
              <a:t>2</a:t>
            </a:fld>
            <a:endParaRPr lang="en-US" altLang="zh-CN"/>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anim calcmode="lin" valueType="num">
                                      <p:cBhvr additive="base">
                                        <p:cTn id="7" dur="500" fill="hold"/>
                                        <p:tgtEl>
                                          <p:spTgt spid="614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14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147">
                                            <p:txEl>
                                              <p:pRg st="1" end="1"/>
                                            </p:txEl>
                                          </p:spTgt>
                                        </p:tgtEl>
                                        <p:attrNameLst>
                                          <p:attrName>style.visibility</p:attrName>
                                        </p:attrNameLst>
                                      </p:cBhvr>
                                      <p:to>
                                        <p:strVal val="visible"/>
                                      </p:to>
                                    </p:set>
                                    <p:anim calcmode="lin" valueType="num">
                                      <p:cBhvr additive="base">
                                        <p:cTn id="13" dur="500" fill="hold"/>
                                        <p:tgtEl>
                                          <p:spTgt spid="614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14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147">
                                            <p:txEl>
                                              <p:pRg st="2" end="2"/>
                                            </p:txEl>
                                          </p:spTgt>
                                        </p:tgtEl>
                                        <p:attrNameLst>
                                          <p:attrName>style.visibility</p:attrName>
                                        </p:attrNameLst>
                                      </p:cBhvr>
                                      <p:to>
                                        <p:strVal val="visible"/>
                                      </p:to>
                                    </p:set>
                                    <p:anim calcmode="lin" valueType="num">
                                      <p:cBhvr additive="base">
                                        <p:cTn id="19" dur="500" fill="hold"/>
                                        <p:tgtEl>
                                          <p:spTgt spid="614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14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147">
                                            <p:txEl>
                                              <p:pRg st="3" end="3"/>
                                            </p:txEl>
                                          </p:spTgt>
                                        </p:tgtEl>
                                        <p:attrNameLst>
                                          <p:attrName>style.visibility</p:attrName>
                                        </p:attrNameLst>
                                      </p:cBhvr>
                                      <p:to>
                                        <p:strVal val="visible"/>
                                      </p:to>
                                    </p:set>
                                    <p:anim calcmode="lin" valueType="num">
                                      <p:cBhvr additive="base">
                                        <p:cTn id="25" dur="500" fill="hold"/>
                                        <p:tgtEl>
                                          <p:spTgt spid="614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147">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eaLnBrk="1"/>
            <a:r>
              <a:rPr lang="zh-CN" altLang="en-US" dirty="0" smtClean="0"/>
              <a:t>高等工程教育认证：</a:t>
            </a:r>
            <a:r>
              <a:rPr lang="en-US" altLang="zh-CN" dirty="0" smtClean="0"/>
              <a:t>1988</a:t>
            </a:r>
            <a:r>
              <a:rPr lang="zh-CN" altLang="en-US" dirty="0" smtClean="0"/>
              <a:t>华盛顿协议</a:t>
            </a:r>
            <a:endParaRPr lang="en-US" altLang="zh-CN" dirty="0" smtClean="0"/>
          </a:p>
          <a:p>
            <a:pPr lvl="1" eaLnBrk="1"/>
            <a:r>
              <a:rPr lang="zh-CN" altLang="en-US" dirty="0" smtClean="0"/>
              <a:t>美、加、英、爱、澳、新</a:t>
            </a:r>
            <a:r>
              <a:rPr lang="en-US" altLang="zh-CN" dirty="0" smtClean="0"/>
              <a:t>6</a:t>
            </a:r>
            <a:r>
              <a:rPr lang="zh-CN" altLang="en-US" dirty="0" smtClean="0"/>
              <a:t>国</a:t>
            </a:r>
            <a:endParaRPr lang="en-US" altLang="zh-CN" dirty="0" smtClean="0"/>
          </a:p>
          <a:p>
            <a:pPr lvl="1" eaLnBrk="1"/>
            <a:r>
              <a:rPr lang="zh-CN" altLang="en-US" dirty="0" smtClean="0"/>
              <a:t>互相彼此的工程学士学位。</a:t>
            </a:r>
            <a:endParaRPr lang="en-US" altLang="zh-CN" dirty="0" smtClean="0"/>
          </a:p>
          <a:p>
            <a:pPr lvl="1" eaLnBrk="1"/>
            <a:endParaRPr lang="en-US" altLang="zh-CN" dirty="0" smtClean="0"/>
          </a:p>
          <a:p>
            <a:pPr lvl="1"/>
            <a:endParaRPr lang="zh-CN" altLang="zh-CN" dirty="0"/>
          </a:p>
          <a:p>
            <a:endParaRPr lang="zh-CN" altLang="en-US" dirty="0"/>
          </a:p>
        </p:txBody>
      </p:sp>
      <p:sp>
        <p:nvSpPr>
          <p:cNvPr id="4" name="灯片编号占位符 3"/>
          <p:cNvSpPr>
            <a:spLocks noGrp="1"/>
          </p:cNvSpPr>
          <p:nvPr>
            <p:ph type="sldNum" sz="quarter" idx="12"/>
          </p:nvPr>
        </p:nvSpPr>
        <p:spPr/>
        <p:txBody>
          <a:bodyPr/>
          <a:lstStyle/>
          <a:p>
            <a:pPr>
              <a:defRPr/>
            </a:pPr>
            <a:fld id="{7B05CF47-DE2A-446A-9F46-EE5D05FB1CAF}" type="slidenum">
              <a:rPr lang="zh-CN" altLang="en-US" smtClean="0"/>
              <a:pPr>
                <a:defRPr/>
              </a:pPr>
              <a:t>20</a:t>
            </a:fld>
            <a:endParaRPr lang="en-US" altLang="zh-CN"/>
          </a:p>
        </p:txBody>
      </p:sp>
      <p:sp>
        <p:nvSpPr>
          <p:cNvPr id="6" name="标题 1"/>
          <p:cNvSpPr>
            <a:spLocks noGrp="1"/>
          </p:cNvSpPr>
          <p:nvPr>
            <p:ph type="title"/>
          </p:nvPr>
        </p:nvSpPr>
        <p:spPr>
          <a:xfrm>
            <a:off x="1150938" y="0"/>
            <a:ext cx="7793037" cy="1340768"/>
          </a:xfrm>
        </p:spPr>
        <p:txBody>
          <a:bodyPr/>
          <a:lstStyle/>
          <a:p>
            <a:r>
              <a:rPr lang="en-US" altLang="zh-CN" b="1" dirty="0"/>
              <a:t>1.6 </a:t>
            </a:r>
            <a:r>
              <a:rPr lang="zh-CN" altLang="zh-CN" b="1" dirty="0"/>
              <a:t>基于“以人为本”理念的高等工程教育目标</a:t>
            </a:r>
            <a:r>
              <a:rPr lang="zh-CN" altLang="zh-CN" b="1" dirty="0" smtClean="0"/>
              <a:t>分析</a:t>
            </a:r>
            <a:r>
              <a:rPr lang="zh-CN" altLang="en-US" b="1" dirty="0" smtClean="0"/>
              <a:t>（续）</a:t>
            </a:r>
            <a:endParaRPr lang="zh-CN" altLang="en-US" dirty="0"/>
          </a:p>
        </p:txBody>
      </p:sp>
    </p:spTree>
    <p:extLst>
      <p:ext uri="{BB962C8B-B14F-4D97-AF65-F5344CB8AC3E}">
        <p14:creationId xmlns:p14="http://schemas.microsoft.com/office/powerpoint/2010/main" xmlns="" val="2585313916"/>
      </p:ext>
    </p:extLst>
  </p:cSld>
  <p:clrMapOvr>
    <a:masterClrMapping/>
  </p:clrMapOvr>
  <p:transition spd="slow">
    <p:zoom/>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1614488"/>
            <a:ext cx="9144000" cy="4114800"/>
          </a:xfrm>
        </p:spPr>
        <p:txBody>
          <a:bodyPr/>
          <a:lstStyle/>
          <a:p>
            <a:pPr eaLnBrk="1"/>
            <a:r>
              <a:rPr lang="en-US" altLang="zh-CN" dirty="0" smtClean="0"/>
              <a:t>CDIO</a:t>
            </a:r>
            <a:r>
              <a:rPr lang="zh-CN" altLang="en-US" dirty="0" smtClean="0"/>
              <a:t>工程教育模式</a:t>
            </a:r>
            <a:endParaRPr lang="en-US" altLang="zh-CN" dirty="0" smtClean="0"/>
          </a:p>
          <a:p>
            <a:pPr lvl="1" eaLnBrk="1"/>
            <a:r>
              <a:rPr lang="zh-CN" altLang="en-US" dirty="0" smtClean="0"/>
              <a:t>近年来</a:t>
            </a:r>
            <a:r>
              <a:rPr lang="zh-CN" altLang="en-US" dirty="0" smtClean="0"/>
              <a:t>国际工程教育改革的最新成果。从</a:t>
            </a:r>
            <a:r>
              <a:rPr lang="en-US" altLang="zh-CN" dirty="0" smtClean="0"/>
              <a:t>2000</a:t>
            </a:r>
            <a:r>
              <a:rPr lang="zh-CN" altLang="en-US" dirty="0" smtClean="0"/>
              <a:t>年起</a:t>
            </a:r>
            <a:r>
              <a:rPr lang="zh-CN" altLang="en-US" dirty="0" smtClean="0"/>
              <a:t>，</a:t>
            </a:r>
            <a:r>
              <a:rPr lang="en-US" altLang="zh-CN" dirty="0" smtClean="0"/>
              <a:t>MIT</a:t>
            </a:r>
            <a:r>
              <a:rPr lang="zh-CN" altLang="en-US" dirty="0" smtClean="0"/>
              <a:t>和</a:t>
            </a:r>
            <a:r>
              <a:rPr lang="zh-CN" altLang="en-US" dirty="0" smtClean="0"/>
              <a:t>瑞典皇家工学院等</a:t>
            </a:r>
            <a:r>
              <a:rPr lang="zh-CN" altLang="en-US" dirty="0" smtClean="0">
                <a:solidFill>
                  <a:srgbClr val="FF0000"/>
                </a:solidFill>
              </a:rPr>
              <a:t>四所</a:t>
            </a:r>
            <a:r>
              <a:rPr lang="zh-CN" altLang="en-US" dirty="0" smtClean="0"/>
              <a:t>大学组成的跨国研究获得</a:t>
            </a:r>
            <a:r>
              <a:rPr lang="en-US" altLang="zh-CN" dirty="0" smtClean="0"/>
              <a:t>Knut and Alice Wallenberg</a:t>
            </a:r>
            <a:r>
              <a:rPr lang="zh-CN" altLang="en-US" dirty="0" smtClean="0"/>
              <a:t>基金会近</a:t>
            </a:r>
            <a:r>
              <a:rPr lang="en-US" altLang="zh-CN" dirty="0" smtClean="0"/>
              <a:t>2000</a:t>
            </a:r>
            <a:r>
              <a:rPr lang="zh-CN" altLang="en-US" dirty="0" smtClean="0"/>
              <a:t>万美元巨额资助，经过</a:t>
            </a:r>
            <a:r>
              <a:rPr lang="zh-CN" altLang="en-US" dirty="0" smtClean="0">
                <a:solidFill>
                  <a:srgbClr val="FF0000"/>
                </a:solidFill>
              </a:rPr>
              <a:t>四年</a:t>
            </a:r>
            <a:r>
              <a:rPr lang="zh-CN" altLang="en-US" dirty="0" smtClean="0"/>
              <a:t>的探索研究，创立了 </a:t>
            </a:r>
            <a:r>
              <a:rPr lang="en-US" altLang="zh-CN" dirty="0" smtClean="0"/>
              <a:t>CDIO </a:t>
            </a:r>
            <a:r>
              <a:rPr lang="zh-CN" altLang="en-US" dirty="0" smtClean="0"/>
              <a:t>工程教育理念，并成立了以 </a:t>
            </a:r>
            <a:r>
              <a:rPr lang="en-US" altLang="zh-CN" dirty="0" smtClean="0"/>
              <a:t>CDIO</a:t>
            </a:r>
            <a:r>
              <a:rPr lang="zh-CN" altLang="en-US" dirty="0" smtClean="0"/>
              <a:t>命名的国际合作组织。</a:t>
            </a:r>
          </a:p>
          <a:p>
            <a:pPr lvl="1" eaLnBrk="1"/>
            <a:r>
              <a:rPr lang="en-US" altLang="zh-CN" dirty="0" smtClean="0"/>
              <a:t>CDIO</a:t>
            </a:r>
            <a:r>
              <a:rPr lang="zh-CN" altLang="en-US" dirty="0" smtClean="0"/>
              <a:t>代表构思（</a:t>
            </a:r>
            <a:r>
              <a:rPr lang="en-US" altLang="zh-CN" dirty="0" smtClean="0"/>
              <a:t>Conceive</a:t>
            </a:r>
            <a:r>
              <a:rPr lang="zh-CN" altLang="en-US" dirty="0" smtClean="0"/>
              <a:t>）、设计（</a:t>
            </a:r>
            <a:r>
              <a:rPr lang="en-US" altLang="zh-CN" dirty="0" smtClean="0"/>
              <a:t>Design</a:t>
            </a:r>
            <a:r>
              <a:rPr lang="zh-CN" altLang="en-US" dirty="0" smtClean="0"/>
              <a:t>）、实现（</a:t>
            </a:r>
            <a:r>
              <a:rPr lang="en-US" altLang="zh-CN" dirty="0" smtClean="0"/>
              <a:t>Implement</a:t>
            </a:r>
            <a:r>
              <a:rPr lang="zh-CN" altLang="en-US" dirty="0" smtClean="0"/>
              <a:t>）和运作（</a:t>
            </a:r>
            <a:r>
              <a:rPr lang="en-US" altLang="zh-CN" dirty="0" smtClean="0"/>
              <a:t>Operate</a:t>
            </a:r>
            <a:r>
              <a:rPr lang="zh-CN" altLang="en-US" dirty="0" smtClean="0"/>
              <a:t>）。</a:t>
            </a:r>
            <a:endParaRPr lang="zh-CN" altLang="en-US" dirty="0"/>
          </a:p>
        </p:txBody>
      </p:sp>
      <p:sp>
        <p:nvSpPr>
          <p:cNvPr id="4" name="灯片编号占位符 3"/>
          <p:cNvSpPr>
            <a:spLocks noGrp="1"/>
          </p:cNvSpPr>
          <p:nvPr>
            <p:ph type="sldNum" sz="quarter" idx="12"/>
          </p:nvPr>
        </p:nvSpPr>
        <p:spPr/>
        <p:txBody>
          <a:bodyPr/>
          <a:lstStyle/>
          <a:p>
            <a:pPr>
              <a:defRPr/>
            </a:pPr>
            <a:fld id="{7B05CF47-DE2A-446A-9F46-EE5D05FB1CAF}" type="slidenum">
              <a:rPr lang="zh-CN" altLang="en-US" smtClean="0"/>
              <a:pPr>
                <a:defRPr/>
              </a:pPr>
              <a:t>21</a:t>
            </a:fld>
            <a:endParaRPr lang="en-US" altLang="zh-CN"/>
          </a:p>
        </p:txBody>
      </p:sp>
      <p:sp>
        <p:nvSpPr>
          <p:cNvPr id="6" name="标题 1"/>
          <p:cNvSpPr>
            <a:spLocks noGrp="1"/>
          </p:cNvSpPr>
          <p:nvPr>
            <p:ph type="title"/>
          </p:nvPr>
        </p:nvSpPr>
        <p:spPr>
          <a:xfrm>
            <a:off x="1150938" y="0"/>
            <a:ext cx="7793037" cy="1340768"/>
          </a:xfrm>
        </p:spPr>
        <p:txBody>
          <a:bodyPr/>
          <a:lstStyle/>
          <a:p>
            <a:r>
              <a:rPr lang="en-US" altLang="zh-CN" b="1" dirty="0"/>
              <a:t>1.6 </a:t>
            </a:r>
            <a:r>
              <a:rPr lang="zh-CN" altLang="zh-CN" b="1" dirty="0"/>
              <a:t>基于“以人为本”理念的高等工程教育目标</a:t>
            </a:r>
            <a:r>
              <a:rPr lang="zh-CN" altLang="zh-CN" b="1" dirty="0" smtClean="0"/>
              <a:t>分析</a:t>
            </a:r>
            <a:r>
              <a:rPr lang="zh-CN" altLang="en-US" b="1" dirty="0" smtClean="0"/>
              <a:t>（续）</a:t>
            </a:r>
            <a:endParaRPr lang="zh-CN" altLang="en-US" dirty="0"/>
          </a:p>
        </p:txBody>
      </p:sp>
    </p:spTree>
    <p:extLst>
      <p:ext uri="{BB962C8B-B14F-4D97-AF65-F5344CB8AC3E}">
        <p14:creationId xmlns:p14="http://schemas.microsoft.com/office/powerpoint/2010/main" xmlns="" val="2585313916"/>
      </p:ext>
    </p:extLst>
  </p:cSld>
  <p:clrMapOvr>
    <a:masterClrMapping/>
  </p:clrMapOvr>
  <p:transition spd="slow">
    <p:zoom/>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1614488"/>
            <a:ext cx="9144000" cy="4114800"/>
          </a:xfrm>
        </p:spPr>
        <p:txBody>
          <a:bodyPr/>
          <a:lstStyle/>
          <a:p>
            <a:pPr eaLnBrk="1"/>
            <a:r>
              <a:rPr lang="en-US" altLang="zh-CN" dirty="0" smtClean="0"/>
              <a:t>CDIO</a:t>
            </a:r>
            <a:r>
              <a:rPr lang="zh-CN" altLang="en-US" dirty="0" smtClean="0"/>
              <a:t>工程教育模式</a:t>
            </a:r>
            <a:endParaRPr lang="en-US" altLang="zh-CN" dirty="0" smtClean="0"/>
          </a:p>
          <a:p>
            <a:pPr lvl="1" eaLnBrk="1"/>
            <a:r>
              <a:rPr lang="zh-CN" altLang="en-US" dirty="0" smtClean="0"/>
              <a:t>它</a:t>
            </a:r>
            <a:r>
              <a:rPr lang="zh-CN" altLang="en-US" dirty="0" smtClean="0"/>
              <a:t>以产品研发到产品运行的生命周期为载体 </a:t>
            </a:r>
            <a:r>
              <a:rPr lang="en-US" altLang="zh-CN" dirty="0" smtClean="0"/>
              <a:t>,</a:t>
            </a:r>
            <a:r>
              <a:rPr lang="zh-CN" altLang="en-US" dirty="0" smtClean="0"/>
              <a:t>让学生以主动的、 实践的、 课程之间有机联系的方式学习工程</a:t>
            </a:r>
            <a:r>
              <a:rPr lang="zh-CN" altLang="en-US" dirty="0" smtClean="0"/>
              <a:t>。（软件工程？）</a:t>
            </a:r>
            <a:endParaRPr lang="en-US" altLang="zh-CN" dirty="0" smtClean="0"/>
          </a:p>
          <a:p>
            <a:pPr lvl="1" eaLnBrk="1"/>
            <a:r>
              <a:rPr lang="en-US" altLang="zh-CN" dirty="0" smtClean="0"/>
              <a:t>CDIO</a:t>
            </a:r>
            <a:r>
              <a:rPr lang="zh-CN" altLang="en-US" dirty="0" smtClean="0"/>
              <a:t>培养大纲将工程毕业生的能力分为工程基础知识、 个人能力、 人际团队能力和工程系统能力四个层面，大纲要求以综合的培养方式使学生在这四个层面达到预定目标。</a:t>
            </a:r>
          </a:p>
          <a:p>
            <a:pPr lvl="1" eaLnBrk="1"/>
            <a:r>
              <a:rPr lang="zh-CN" altLang="en-US" dirty="0" smtClean="0"/>
              <a:t>截止</a:t>
            </a:r>
            <a:r>
              <a:rPr lang="en-US" altLang="zh-CN" dirty="0" smtClean="0"/>
              <a:t>2017</a:t>
            </a:r>
            <a:r>
              <a:rPr lang="zh-CN" altLang="en-US" dirty="0" smtClean="0"/>
              <a:t>年</a:t>
            </a:r>
            <a:r>
              <a:rPr lang="en-US" altLang="zh-CN" dirty="0" smtClean="0"/>
              <a:t>4</a:t>
            </a:r>
            <a:r>
              <a:rPr lang="zh-CN" altLang="en-US" dirty="0" smtClean="0"/>
              <a:t>月，共有</a:t>
            </a:r>
            <a:r>
              <a:rPr lang="en-US" altLang="zh-CN" dirty="0" smtClean="0"/>
              <a:t>104</a:t>
            </a:r>
            <a:r>
              <a:rPr lang="zh-CN" altLang="en-US" dirty="0" smtClean="0"/>
              <a:t>所高校自愿加入“</a:t>
            </a:r>
            <a:r>
              <a:rPr lang="en-US" altLang="zh-CN" dirty="0" smtClean="0"/>
              <a:t>CDIO</a:t>
            </a:r>
            <a:r>
              <a:rPr lang="zh-CN" altLang="en-US" dirty="0" smtClean="0"/>
              <a:t>工程教育联盟”</a:t>
            </a:r>
            <a:r>
              <a:rPr lang="zh-CN" altLang="en-US" dirty="0" smtClean="0"/>
              <a:t>。</a:t>
            </a:r>
            <a:endParaRPr lang="en-US" altLang="zh-CN" dirty="0" smtClean="0"/>
          </a:p>
          <a:p>
            <a:pPr lvl="1"/>
            <a:endParaRPr lang="zh-CN" altLang="zh-CN" dirty="0"/>
          </a:p>
          <a:p>
            <a:endParaRPr lang="zh-CN" altLang="en-US" dirty="0"/>
          </a:p>
        </p:txBody>
      </p:sp>
      <p:sp>
        <p:nvSpPr>
          <p:cNvPr id="4" name="灯片编号占位符 3"/>
          <p:cNvSpPr>
            <a:spLocks noGrp="1"/>
          </p:cNvSpPr>
          <p:nvPr>
            <p:ph type="sldNum" sz="quarter" idx="12"/>
          </p:nvPr>
        </p:nvSpPr>
        <p:spPr/>
        <p:txBody>
          <a:bodyPr/>
          <a:lstStyle/>
          <a:p>
            <a:pPr>
              <a:defRPr/>
            </a:pPr>
            <a:fld id="{7B05CF47-DE2A-446A-9F46-EE5D05FB1CAF}" type="slidenum">
              <a:rPr lang="zh-CN" altLang="en-US" smtClean="0"/>
              <a:pPr>
                <a:defRPr/>
              </a:pPr>
              <a:t>22</a:t>
            </a:fld>
            <a:endParaRPr lang="en-US" altLang="zh-CN"/>
          </a:p>
        </p:txBody>
      </p:sp>
      <p:sp>
        <p:nvSpPr>
          <p:cNvPr id="6" name="标题 1"/>
          <p:cNvSpPr>
            <a:spLocks noGrp="1"/>
          </p:cNvSpPr>
          <p:nvPr>
            <p:ph type="title"/>
          </p:nvPr>
        </p:nvSpPr>
        <p:spPr>
          <a:xfrm>
            <a:off x="1150938" y="0"/>
            <a:ext cx="7793037" cy="1340768"/>
          </a:xfrm>
        </p:spPr>
        <p:txBody>
          <a:bodyPr/>
          <a:lstStyle/>
          <a:p>
            <a:r>
              <a:rPr lang="en-US" altLang="zh-CN" b="1" dirty="0"/>
              <a:t>1.6 </a:t>
            </a:r>
            <a:r>
              <a:rPr lang="zh-CN" altLang="zh-CN" b="1" dirty="0"/>
              <a:t>基于“以人为本”理念的高等工程教育目标</a:t>
            </a:r>
            <a:r>
              <a:rPr lang="zh-CN" altLang="zh-CN" b="1" dirty="0" smtClean="0"/>
              <a:t>分析</a:t>
            </a:r>
            <a:r>
              <a:rPr lang="zh-CN" altLang="en-US" b="1" dirty="0" smtClean="0"/>
              <a:t>（续）</a:t>
            </a:r>
            <a:endParaRPr lang="zh-CN" altLang="en-US" dirty="0"/>
          </a:p>
        </p:txBody>
      </p:sp>
    </p:spTree>
    <p:extLst>
      <p:ext uri="{BB962C8B-B14F-4D97-AF65-F5344CB8AC3E}">
        <p14:creationId xmlns:p14="http://schemas.microsoft.com/office/powerpoint/2010/main" xmlns="" val="2585313916"/>
      </p:ext>
    </p:extLst>
  </p:cSld>
  <p:clrMapOvr>
    <a:masterClrMapping/>
  </p:clrMapOvr>
  <p:transition spd="slow">
    <p:zoom/>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1614488"/>
            <a:ext cx="9144000" cy="4114800"/>
          </a:xfrm>
        </p:spPr>
        <p:txBody>
          <a:bodyPr/>
          <a:lstStyle/>
          <a:p>
            <a:pPr eaLnBrk="1"/>
            <a:r>
              <a:rPr lang="zh-CN" altLang="en-US" dirty="0" smtClean="0"/>
              <a:t>卓越</a:t>
            </a:r>
            <a:r>
              <a:rPr lang="zh-CN" altLang="en-US" dirty="0" smtClean="0"/>
              <a:t>工程师</a:t>
            </a:r>
            <a:r>
              <a:rPr lang="zh-CN" altLang="en-US" dirty="0" smtClean="0"/>
              <a:t>计划（卓越计划）</a:t>
            </a:r>
            <a:endParaRPr lang="en-US" altLang="zh-CN" dirty="0" smtClean="0"/>
          </a:p>
          <a:p>
            <a:pPr lvl="1" eaLnBrk="1"/>
            <a:r>
              <a:rPr lang="zh-CN" altLang="en-US" dirty="0" smtClean="0"/>
              <a:t>贯彻</a:t>
            </a:r>
            <a:r>
              <a:rPr lang="zh-CN" altLang="en-US" dirty="0" smtClean="0"/>
              <a:t>落实</a:t>
            </a:r>
            <a:r>
              <a:rPr lang="en-US" altLang="zh-CN" dirty="0" smtClean="0"/>
              <a:t>《</a:t>
            </a:r>
            <a:r>
              <a:rPr lang="zh-CN" altLang="en-US" dirty="0" smtClean="0"/>
              <a:t>国家中长期教育改革和发展规划纲要（</a:t>
            </a:r>
            <a:r>
              <a:rPr lang="en-US" altLang="zh-CN" dirty="0" smtClean="0"/>
              <a:t>2010-2020</a:t>
            </a:r>
            <a:r>
              <a:rPr lang="zh-CN" altLang="en-US" dirty="0" smtClean="0"/>
              <a:t>年）</a:t>
            </a:r>
            <a:r>
              <a:rPr lang="en-US" altLang="zh-CN" dirty="0" smtClean="0"/>
              <a:t>》</a:t>
            </a:r>
            <a:r>
              <a:rPr lang="zh-CN" altLang="en-US" dirty="0" smtClean="0"/>
              <a:t>和</a:t>
            </a:r>
            <a:r>
              <a:rPr lang="en-US" altLang="zh-CN" dirty="0" smtClean="0"/>
              <a:t>《</a:t>
            </a:r>
            <a:r>
              <a:rPr lang="zh-CN" altLang="en-US" dirty="0" smtClean="0"/>
              <a:t>国家中长期人才发展规划纲要（</a:t>
            </a:r>
            <a:r>
              <a:rPr lang="en-US" altLang="zh-CN" dirty="0" smtClean="0"/>
              <a:t>2010-2020</a:t>
            </a:r>
            <a:r>
              <a:rPr lang="zh-CN" altLang="en-US" dirty="0" smtClean="0"/>
              <a:t>年）</a:t>
            </a:r>
            <a:r>
              <a:rPr lang="en-US" altLang="zh-CN" dirty="0" smtClean="0"/>
              <a:t>》</a:t>
            </a:r>
            <a:r>
              <a:rPr lang="zh-CN" altLang="en-US" dirty="0" smtClean="0"/>
              <a:t>的重大改革项目</a:t>
            </a:r>
            <a:r>
              <a:rPr lang="zh-CN" altLang="en-US" dirty="0" smtClean="0"/>
              <a:t>。</a:t>
            </a:r>
            <a:endParaRPr lang="en-US" altLang="zh-CN" dirty="0" smtClean="0"/>
          </a:p>
          <a:p>
            <a:pPr lvl="1" eaLnBrk="1"/>
            <a:r>
              <a:rPr lang="zh-CN" altLang="en-US" dirty="0" smtClean="0"/>
              <a:t>为</a:t>
            </a:r>
            <a:r>
              <a:rPr lang="zh-CN" altLang="en-US" dirty="0" smtClean="0"/>
              <a:t>建设创新型国家、实现工业化和现代化奠定人力资源优势。</a:t>
            </a:r>
            <a:endParaRPr lang="en-US" altLang="zh-CN" dirty="0" smtClean="0"/>
          </a:p>
          <a:p>
            <a:pPr lvl="1" eaLnBrk="1"/>
            <a:endParaRPr lang="en-US" altLang="zh-CN" dirty="0" smtClean="0"/>
          </a:p>
          <a:p>
            <a:pPr lvl="1"/>
            <a:endParaRPr lang="zh-CN" altLang="zh-CN" dirty="0"/>
          </a:p>
          <a:p>
            <a:endParaRPr lang="zh-CN" altLang="en-US" dirty="0"/>
          </a:p>
        </p:txBody>
      </p:sp>
      <p:sp>
        <p:nvSpPr>
          <p:cNvPr id="4" name="灯片编号占位符 3"/>
          <p:cNvSpPr>
            <a:spLocks noGrp="1"/>
          </p:cNvSpPr>
          <p:nvPr>
            <p:ph type="sldNum" sz="quarter" idx="12"/>
          </p:nvPr>
        </p:nvSpPr>
        <p:spPr/>
        <p:txBody>
          <a:bodyPr/>
          <a:lstStyle/>
          <a:p>
            <a:pPr>
              <a:defRPr/>
            </a:pPr>
            <a:fld id="{7B05CF47-DE2A-446A-9F46-EE5D05FB1CAF}" type="slidenum">
              <a:rPr lang="zh-CN" altLang="en-US" smtClean="0"/>
              <a:pPr>
                <a:defRPr/>
              </a:pPr>
              <a:t>23</a:t>
            </a:fld>
            <a:endParaRPr lang="en-US" altLang="zh-CN"/>
          </a:p>
        </p:txBody>
      </p:sp>
      <p:sp>
        <p:nvSpPr>
          <p:cNvPr id="6" name="标题 1"/>
          <p:cNvSpPr>
            <a:spLocks noGrp="1"/>
          </p:cNvSpPr>
          <p:nvPr>
            <p:ph type="title"/>
          </p:nvPr>
        </p:nvSpPr>
        <p:spPr>
          <a:xfrm>
            <a:off x="1150938" y="0"/>
            <a:ext cx="7793037" cy="1340768"/>
          </a:xfrm>
        </p:spPr>
        <p:txBody>
          <a:bodyPr/>
          <a:lstStyle/>
          <a:p>
            <a:r>
              <a:rPr lang="en-US" altLang="zh-CN" b="1" dirty="0"/>
              <a:t>1.6 </a:t>
            </a:r>
            <a:r>
              <a:rPr lang="zh-CN" altLang="zh-CN" b="1" dirty="0"/>
              <a:t>基于“以人为本”理念的高等工程教育目标</a:t>
            </a:r>
            <a:r>
              <a:rPr lang="zh-CN" altLang="zh-CN" b="1" dirty="0" smtClean="0"/>
              <a:t>分析</a:t>
            </a:r>
            <a:r>
              <a:rPr lang="zh-CN" altLang="en-US" b="1" dirty="0" smtClean="0"/>
              <a:t>（续）</a:t>
            </a:r>
            <a:endParaRPr lang="zh-CN" altLang="en-US" dirty="0"/>
          </a:p>
        </p:txBody>
      </p:sp>
    </p:spTree>
    <p:extLst>
      <p:ext uri="{BB962C8B-B14F-4D97-AF65-F5344CB8AC3E}">
        <p14:creationId xmlns:p14="http://schemas.microsoft.com/office/powerpoint/2010/main" xmlns="" val="2585313916"/>
      </p:ext>
    </p:extLst>
  </p:cSld>
  <p:clrMapOvr>
    <a:masterClrMapping/>
  </p:clrMapOvr>
  <p:transition spd="slow">
    <p:zoom/>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1614488"/>
            <a:ext cx="9144000" cy="4114800"/>
          </a:xfrm>
        </p:spPr>
        <p:txBody>
          <a:bodyPr/>
          <a:lstStyle/>
          <a:p>
            <a:pPr eaLnBrk="1"/>
            <a:r>
              <a:rPr lang="zh-CN" altLang="en-US" dirty="0" smtClean="0"/>
              <a:t>新工科</a:t>
            </a:r>
            <a:endParaRPr lang="en-US" altLang="zh-CN" dirty="0" smtClean="0"/>
          </a:p>
          <a:p>
            <a:pPr lvl="1" eaLnBrk="1"/>
            <a:r>
              <a:rPr lang="zh-CN" altLang="en-US" dirty="0" smtClean="0"/>
              <a:t>为</a:t>
            </a:r>
            <a:r>
              <a:rPr lang="zh-CN" altLang="en-US" dirty="0" smtClean="0">
                <a:solidFill>
                  <a:srgbClr val="FF0000"/>
                </a:solidFill>
              </a:rPr>
              <a:t>应对</a:t>
            </a:r>
            <a:r>
              <a:rPr lang="zh-CN" altLang="en-US" dirty="0" smtClean="0"/>
              <a:t>新一轮科技革命与产业变革，</a:t>
            </a:r>
            <a:r>
              <a:rPr lang="zh-CN" altLang="en-US" dirty="0" smtClean="0">
                <a:solidFill>
                  <a:srgbClr val="FF0000"/>
                </a:solidFill>
              </a:rPr>
              <a:t>支撑</a:t>
            </a:r>
            <a:r>
              <a:rPr lang="zh-CN" altLang="en-US" dirty="0" smtClean="0"/>
              <a:t>服务创新驱动发展、“中国制造</a:t>
            </a:r>
            <a:r>
              <a:rPr lang="en-US" altLang="zh-CN" dirty="0" smtClean="0"/>
              <a:t>2025”</a:t>
            </a:r>
            <a:r>
              <a:rPr lang="zh-CN" altLang="en-US" dirty="0" smtClean="0"/>
              <a:t>等一系列国家战略，</a:t>
            </a:r>
            <a:r>
              <a:rPr lang="en-US" altLang="zh-CN" dirty="0" smtClean="0"/>
              <a:t>2017</a:t>
            </a:r>
            <a:r>
              <a:rPr lang="zh-CN" altLang="en-US" dirty="0" smtClean="0"/>
              <a:t>年</a:t>
            </a:r>
            <a:r>
              <a:rPr lang="en-US" altLang="zh-CN" dirty="0" smtClean="0"/>
              <a:t>2</a:t>
            </a:r>
            <a:r>
              <a:rPr lang="zh-CN" altLang="en-US" dirty="0" smtClean="0"/>
              <a:t>月以来，教育部积极推进新工科建设，先后形成了“</a:t>
            </a:r>
            <a:r>
              <a:rPr lang="zh-CN" altLang="en-US" dirty="0" smtClean="0">
                <a:solidFill>
                  <a:srgbClr val="FF0000"/>
                </a:solidFill>
              </a:rPr>
              <a:t>复旦共识</a:t>
            </a:r>
            <a:r>
              <a:rPr lang="zh-CN" altLang="en-US" dirty="0" smtClean="0"/>
              <a:t>”、“</a:t>
            </a:r>
            <a:r>
              <a:rPr lang="zh-CN" altLang="en-US" dirty="0" smtClean="0">
                <a:solidFill>
                  <a:srgbClr val="FF0000"/>
                </a:solidFill>
              </a:rPr>
              <a:t>天大行动</a:t>
            </a:r>
            <a:r>
              <a:rPr lang="zh-CN" altLang="en-US" dirty="0" smtClean="0"/>
              <a:t>”和</a:t>
            </a:r>
            <a:r>
              <a:rPr lang="zh-CN" altLang="en-US" dirty="0" smtClean="0"/>
              <a:t>“</a:t>
            </a:r>
            <a:r>
              <a:rPr lang="zh-CN" altLang="en-US" dirty="0" smtClean="0">
                <a:solidFill>
                  <a:srgbClr val="FF0000"/>
                </a:solidFill>
              </a:rPr>
              <a:t>北京指南</a:t>
            </a:r>
            <a:r>
              <a:rPr lang="zh-CN" altLang="en-US" dirty="0" smtClean="0"/>
              <a:t>”</a:t>
            </a:r>
            <a:r>
              <a:rPr lang="zh-CN" altLang="en-US" dirty="0" smtClean="0"/>
              <a:t>。</a:t>
            </a:r>
            <a:endParaRPr lang="en-US" altLang="zh-CN" dirty="0" smtClean="0"/>
          </a:p>
          <a:p>
            <a:pPr lvl="1" eaLnBrk="1"/>
            <a:r>
              <a:rPr lang="zh-CN" altLang="en-US" dirty="0" smtClean="0"/>
              <a:t>发布</a:t>
            </a:r>
            <a:r>
              <a:rPr lang="en-US" altLang="zh-CN" dirty="0" smtClean="0"/>
              <a:t>《</a:t>
            </a:r>
            <a:r>
              <a:rPr lang="zh-CN" altLang="en-US" dirty="0" smtClean="0"/>
              <a:t>关于开展新工科研究与实践的通知</a:t>
            </a:r>
            <a:r>
              <a:rPr lang="en-US" altLang="zh-CN" dirty="0" smtClean="0"/>
              <a:t>》</a:t>
            </a:r>
            <a:r>
              <a:rPr lang="zh-CN" altLang="en-US" dirty="0" smtClean="0"/>
              <a:t>（教</a:t>
            </a:r>
            <a:r>
              <a:rPr lang="zh-CN" altLang="en-US" dirty="0" smtClean="0"/>
              <a:t>高司函</a:t>
            </a:r>
            <a:r>
              <a:rPr lang="en-US" altLang="zh-CN" dirty="0" smtClean="0"/>
              <a:t>〔2017〕6</a:t>
            </a:r>
            <a:r>
              <a:rPr lang="zh-CN" altLang="en-US" dirty="0" smtClean="0"/>
              <a:t>号）、</a:t>
            </a:r>
            <a:r>
              <a:rPr lang="en-US" altLang="zh-CN" dirty="0" smtClean="0"/>
              <a:t>《</a:t>
            </a:r>
            <a:r>
              <a:rPr lang="zh-CN" altLang="en-US" dirty="0" smtClean="0"/>
              <a:t>关于推进新工科研究与实践项目的通知</a:t>
            </a:r>
            <a:r>
              <a:rPr lang="en-US" altLang="zh-CN" dirty="0" smtClean="0"/>
              <a:t>》</a:t>
            </a:r>
            <a:r>
              <a:rPr lang="zh-CN" altLang="en-US" dirty="0" smtClean="0"/>
              <a:t>（教高厅函</a:t>
            </a:r>
            <a:r>
              <a:rPr lang="en-US" altLang="zh-CN" dirty="0" smtClean="0"/>
              <a:t>〔2017〕33</a:t>
            </a:r>
            <a:r>
              <a:rPr lang="zh-CN" altLang="en-US" dirty="0" smtClean="0"/>
              <a:t>号）。</a:t>
            </a:r>
            <a:endParaRPr lang="en-US" altLang="zh-CN" dirty="0" smtClean="0"/>
          </a:p>
          <a:p>
            <a:pPr lvl="1" eaLnBrk="1"/>
            <a:r>
              <a:rPr lang="zh-CN" altLang="en-US" dirty="0" smtClean="0">
                <a:solidFill>
                  <a:srgbClr val="FF0000"/>
                </a:solidFill>
              </a:rPr>
              <a:t>探索</a:t>
            </a:r>
            <a:r>
              <a:rPr lang="zh-CN" altLang="en-US" dirty="0" smtClean="0">
                <a:solidFill>
                  <a:srgbClr val="FF0000"/>
                </a:solidFill>
              </a:rPr>
              <a:t>形</a:t>
            </a:r>
            <a:r>
              <a:rPr lang="zh-CN" altLang="en-US" dirty="0" smtClean="0"/>
              <a:t>成领跑全球工程教育的中国模式、中国经验，</a:t>
            </a:r>
            <a:r>
              <a:rPr lang="zh-CN" altLang="en-US" dirty="0" smtClean="0">
                <a:solidFill>
                  <a:srgbClr val="FF0000"/>
                </a:solidFill>
              </a:rPr>
              <a:t>助力</a:t>
            </a:r>
            <a:r>
              <a:rPr lang="zh-CN" altLang="en-US" dirty="0" smtClean="0"/>
              <a:t>高等教育强国建设。</a:t>
            </a:r>
            <a:endParaRPr lang="en-US" altLang="zh-CN" dirty="0" smtClean="0"/>
          </a:p>
          <a:p>
            <a:pPr lvl="1"/>
            <a:endParaRPr lang="zh-CN" altLang="zh-CN" dirty="0"/>
          </a:p>
          <a:p>
            <a:endParaRPr lang="zh-CN" altLang="en-US" dirty="0"/>
          </a:p>
        </p:txBody>
      </p:sp>
      <p:sp>
        <p:nvSpPr>
          <p:cNvPr id="4" name="灯片编号占位符 3"/>
          <p:cNvSpPr>
            <a:spLocks noGrp="1"/>
          </p:cNvSpPr>
          <p:nvPr>
            <p:ph type="sldNum" sz="quarter" idx="12"/>
          </p:nvPr>
        </p:nvSpPr>
        <p:spPr/>
        <p:txBody>
          <a:bodyPr/>
          <a:lstStyle/>
          <a:p>
            <a:pPr>
              <a:defRPr/>
            </a:pPr>
            <a:fld id="{7B05CF47-DE2A-446A-9F46-EE5D05FB1CAF}" type="slidenum">
              <a:rPr lang="zh-CN" altLang="en-US" smtClean="0"/>
              <a:pPr>
                <a:defRPr/>
              </a:pPr>
              <a:t>24</a:t>
            </a:fld>
            <a:endParaRPr lang="en-US" altLang="zh-CN"/>
          </a:p>
        </p:txBody>
      </p:sp>
      <p:sp>
        <p:nvSpPr>
          <p:cNvPr id="6" name="标题 1"/>
          <p:cNvSpPr>
            <a:spLocks noGrp="1"/>
          </p:cNvSpPr>
          <p:nvPr>
            <p:ph type="title"/>
          </p:nvPr>
        </p:nvSpPr>
        <p:spPr>
          <a:xfrm>
            <a:off x="1150938" y="0"/>
            <a:ext cx="7793037" cy="1340768"/>
          </a:xfrm>
        </p:spPr>
        <p:txBody>
          <a:bodyPr/>
          <a:lstStyle/>
          <a:p>
            <a:r>
              <a:rPr lang="en-US" altLang="zh-CN" b="1" dirty="0"/>
              <a:t>1.6 </a:t>
            </a:r>
            <a:r>
              <a:rPr lang="zh-CN" altLang="zh-CN" b="1" dirty="0"/>
              <a:t>基于“以人为本”理念的高等工程教育目标</a:t>
            </a:r>
            <a:r>
              <a:rPr lang="zh-CN" altLang="zh-CN" b="1" dirty="0" smtClean="0"/>
              <a:t>分析</a:t>
            </a:r>
            <a:r>
              <a:rPr lang="zh-CN" altLang="en-US" b="1" dirty="0" smtClean="0"/>
              <a:t>（续）</a:t>
            </a:r>
            <a:endParaRPr lang="zh-CN" altLang="en-US" dirty="0"/>
          </a:p>
        </p:txBody>
      </p:sp>
    </p:spTree>
    <p:extLst>
      <p:ext uri="{BB962C8B-B14F-4D97-AF65-F5344CB8AC3E}">
        <p14:creationId xmlns:p14="http://schemas.microsoft.com/office/powerpoint/2010/main" xmlns="" val="2585313916"/>
      </p:ext>
    </p:extLst>
  </p:cSld>
  <p:clrMapOvr>
    <a:masterClrMapping/>
  </p:clrMapOvr>
  <p:transition spd="slow">
    <p:zoom/>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1556792"/>
            <a:ext cx="9144000" cy="5301208"/>
          </a:xfrm>
        </p:spPr>
        <p:txBody>
          <a:bodyPr/>
          <a:lstStyle/>
          <a:p>
            <a:pPr eaLnBrk="1"/>
            <a:r>
              <a:rPr lang="en-US" altLang="zh-CN" dirty="0" smtClean="0"/>
              <a:t>2017</a:t>
            </a:r>
            <a:r>
              <a:rPr lang="zh-CN" altLang="en-US" dirty="0" smtClean="0"/>
              <a:t>年</a:t>
            </a:r>
            <a:r>
              <a:rPr lang="en-US" altLang="zh-CN" dirty="0" smtClean="0"/>
              <a:t>2</a:t>
            </a:r>
            <a:r>
              <a:rPr lang="zh-CN" altLang="en-US" dirty="0" smtClean="0"/>
              <a:t>月</a:t>
            </a:r>
            <a:r>
              <a:rPr lang="en-US" altLang="zh-CN" dirty="0" smtClean="0"/>
              <a:t>18</a:t>
            </a:r>
            <a:r>
              <a:rPr lang="zh-CN" altLang="en-US" dirty="0" smtClean="0"/>
              <a:t>日，教育部在复旦大学</a:t>
            </a:r>
            <a:r>
              <a:rPr lang="zh-CN" altLang="en-US" dirty="0" smtClean="0"/>
              <a:t>召开高等</a:t>
            </a:r>
            <a:r>
              <a:rPr lang="zh-CN" altLang="en-US" dirty="0" smtClean="0"/>
              <a:t>工程教育发展战略</a:t>
            </a:r>
            <a:r>
              <a:rPr lang="zh-CN" altLang="en-US" dirty="0" smtClean="0"/>
              <a:t>研讨会。</a:t>
            </a:r>
            <a:endParaRPr lang="en-US" altLang="zh-CN" dirty="0" smtClean="0"/>
          </a:p>
          <a:p>
            <a:pPr lvl="1" eaLnBrk="1"/>
            <a:r>
              <a:rPr lang="zh-CN" altLang="en-US" sz="2000" dirty="0" smtClean="0"/>
              <a:t>我国</a:t>
            </a:r>
            <a:r>
              <a:rPr lang="zh-CN" altLang="en-US" sz="2000" dirty="0" smtClean="0"/>
              <a:t>高等工程教育改革发展已经站在新的历史起点。</a:t>
            </a:r>
          </a:p>
          <a:p>
            <a:pPr lvl="1" eaLnBrk="1"/>
            <a:r>
              <a:rPr lang="zh-CN" altLang="en-US" sz="2000" dirty="0" smtClean="0"/>
              <a:t>世界</a:t>
            </a:r>
            <a:r>
              <a:rPr lang="zh-CN" altLang="en-US" sz="2000" dirty="0" smtClean="0"/>
              <a:t>高等工程教育面临新机遇、新挑战。</a:t>
            </a:r>
          </a:p>
          <a:p>
            <a:pPr lvl="1" eaLnBrk="1"/>
            <a:r>
              <a:rPr lang="zh-CN" altLang="en-US" sz="2000" dirty="0" smtClean="0"/>
              <a:t>我国</a:t>
            </a:r>
            <a:r>
              <a:rPr lang="zh-CN" altLang="en-US" sz="2000" dirty="0" smtClean="0"/>
              <a:t>高校要加快建设和发展新工科。</a:t>
            </a:r>
          </a:p>
          <a:p>
            <a:pPr lvl="1" eaLnBrk="1"/>
            <a:r>
              <a:rPr lang="zh-CN" altLang="en-US" sz="2000" dirty="0" smtClean="0"/>
              <a:t>工科</a:t>
            </a:r>
            <a:r>
              <a:rPr lang="zh-CN" altLang="en-US" sz="2000" dirty="0" smtClean="0"/>
              <a:t>优势高校要对工程科技创新和产业创新发挥主体作用。</a:t>
            </a:r>
          </a:p>
          <a:p>
            <a:pPr lvl="1" eaLnBrk="1"/>
            <a:r>
              <a:rPr lang="zh-CN" altLang="en-US" sz="2000" dirty="0" smtClean="0"/>
              <a:t>综合性</a:t>
            </a:r>
            <a:r>
              <a:rPr lang="zh-CN" altLang="en-US" sz="2000" dirty="0" smtClean="0"/>
              <a:t>高校要对催生新技术和孕育新产业发挥引领作用。</a:t>
            </a:r>
          </a:p>
          <a:p>
            <a:pPr lvl="1" eaLnBrk="1"/>
            <a:r>
              <a:rPr lang="zh-CN" altLang="en-US" sz="2000" dirty="0" smtClean="0"/>
              <a:t>地方</a:t>
            </a:r>
            <a:r>
              <a:rPr lang="zh-CN" altLang="en-US" sz="2000" dirty="0" smtClean="0"/>
              <a:t>高校要对区域经济发展和产业转型升级发挥支撑作用。</a:t>
            </a:r>
          </a:p>
          <a:p>
            <a:pPr lvl="1" eaLnBrk="1"/>
            <a:r>
              <a:rPr lang="zh-CN" altLang="en-US" sz="2000" dirty="0" smtClean="0"/>
              <a:t>新</a:t>
            </a:r>
            <a:r>
              <a:rPr lang="zh-CN" altLang="en-US" sz="2000" dirty="0" smtClean="0"/>
              <a:t>工科建设需要政府部门大力支持。</a:t>
            </a:r>
          </a:p>
          <a:p>
            <a:pPr lvl="1" eaLnBrk="1"/>
            <a:r>
              <a:rPr lang="zh-CN" altLang="en-US" sz="2000" dirty="0" smtClean="0"/>
              <a:t>新</a:t>
            </a:r>
            <a:r>
              <a:rPr lang="zh-CN" altLang="en-US" sz="2000" dirty="0" smtClean="0"/>
              <a:t>工科建设需要社会力量积极参与。</a:t>
            </a:r>
          </a:p>
          <a:p>
            <a:pPr lvl="1" eaLnBrk="1"/>
            <a:r>
              <a:rPr lang="zh-CN" altLang="en-US" sz="2000" dirty="0" smtClean="0"/>
              <a:t>新</a:t>
            </a:r>
            <a:r>
              <a:rPr lang="zh-CN" altLang="en-US" sz="2000" dirty="0" smtClean="0"/>
              <a:t>工科建设需要借鉴国际经验、加强国际合作。</a:t>
            </a:r>
          </a:p>
          <a:p>
            <a:pPr lvl="1" eaLnBrk="1"/>
            <a:r>
              <a:rPr lang="zh-CN" altLang="en-US" sz="2000" dirty="0" smtClean="0"/>
              <a:t>新</a:t>
            </a:r>
            <a:r>
              <a:rPr lang="zh-CN" altLang="en-US" sz="2000" dirty="0" smtClean="0"/>
              <a:t>工科建设需要加强研究和实践。</a:t>
            </a:r>
            <a:endParaRPr lang="zh-CN" altLang="zh-CN" sz="2000" dirty="0"/>
          </a:p>
          <a:p>
            <a:endParaRPr lang="zh-CN" altLang="en-US" dirty="0"/>
          </a:p>
        </p:txBody>
      </p:sp>
      <p:sp>
        <p:nvSpPr>
          <p:cNvPr id="4" name="灯片编号占位符 3"/>
          <p:cNvSpPr>
            <a:spLocks noGrp="1"/>
          </p:cNvSpPr>
          <p:nvPr>
            <p:ph type="sldNum" sz="quarter" idx="12"/>
          </p:nvPr>
        </p:nvSpPr>
        <p:spPr/>
        <p:txBody>
          <a:bodyPr/>
          <a:lstStyle/>
          <a:p>
            <a:pPr>
              <a:defRPr/>
            </a:pPr>
            <a:fld id="{7B05CF47-DE2A-446A-9F46-EE5D05FB1CAF}" type="slidenum">
              <a:rPr lang="zh-CN" altLang="en-US" smtClean="0"/>
              <a:pPr>
                <a:defRPr/>
              </a:pPr>
              <a:t>25</a:t>
            </a:fld>
            <a:endParaRPr lang="en-US" altLang="zh-CN"/>
          </a:p>
        </p:txBody>
      </p:sp>
      <p:sp>
        <p:nvSpPr>
          <p:cNvPr id="6" name="标题 1"/>
          <p:cNvSpPr>
            <a:spLocks noGrp="1"/>
          </p:cNvSpPr>
          <p:nvPr>
            <p:ph type="title"/>
          </p:nvPr>
        </p:nvSpPr>
        <p:spPr>
          <a:xfrm>
            <a:off x="1150938" y="0"/>
            <a:ext cx="7793037" cy="1340768"/>
          </a:xfrm>
        </p:spPr>
        <p:txBody>
          <a:bodyPr/>
          <a:lstStyle/>
          <a:p>
            <a:r>
              <a:rPr lang="zh-CN" altLang="en-US" dirty="0" smtClean="0"/>
              <a:t>复旦共识</a:t>
            </a:r>
            <a:endParaRPr lang="zh-CN" altLang="en-US" dirty="0"/>
          </a:p>
        </p:txBody>
      </p:sp>
    </p:spTree>
    <p:extLst>
      <p:ext uri="{BB962C8B-B14F-4D97-AF65-F5344CB8AC3E}">
        <p14:creationId xmlns:p14="http://schemas.microsoft.com/office/powerpoint/2010/main" xmlns="" val="2585313916"/>
      </p:ext>
    </p:extLst>
  </p:cSld>
  <p:clrMapOvr>
    <a:masterClrMapping/>
  </p:clrMapOvr>
  <p:transition spd="slow">
    <p:zoom/>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1556792"/>
            <a:ext cx="9144000" cy="5301208"/>
          </a:xfrm>
        </p:spPr>
        <p:txBody>
          <a:bodyPr/>
          <a:lstStyle/>
          <a:p>
            <a:pPr eaLnBrk="1"/>
            <a:r>
              <a:rPr lang="en-US" altLang="zh-CN" dirty="0" smtClean="0"/>
              <a:t>2017</a:t>
            </a:r>
            <a:r>
              <a:rPr lang="zh-CN" altLang="en-US" dirty="0" smtClean="0"/>
              <a:t>年</a:t>
            </a:r>
            <a:r>
              <a:rPr lang="en-US" altLang="zh-CN" dirty="0" smtClean="0"/>
              <a:t>4</a:t>
            </a:r>
            <a:r>
              <a:rPr lang="zh-CN" altLang="en-US" dirty="0" smtClean="0"/>
              <a:t>月</a:t>
            </a:r>
            <a:r>
              <a:rPr lang="en-US" altLang="zh-CN" dirty="0" smtClean="0"/>
              <a:t>8</a:t>
            </a:r>
            <a:r>
              <a:rPr lang="zh-CN" altLang="en-US" dirty="0" smtClean="0"/>
              <a:t>日，教育部在天津大学召开新工科建设研讨会，</a:t>
            </a:r>
            <a:r>
              <a:rPr lang="en-US" altLang="zh-CN" dirty="0" smtClean="0"/>
              <a:t>60</a:t>
            </a:r>
            <a:r>
              <a:rPr lang="zh-CN" altLang="en-US" dirty="0" smtClean="0"/>
              <a:t>余所高校共商新工科建设的愿景与行动</a:t>
            </a:r>
            <a:r>
              <a:rPr lang="zh-CN" altLang="en-US" dirty="0" smtClean="0"/>
              <a:t>。</a:t>
            </a:r>
            <a:endParaRPr lang="en-US" altLang="zh-CN" dirty="0" smtClean="0"/>
          </a:p>
          <a:p>
            <a:pPr lvl="1" eaLnBrk="1"/>
            <a:r>
              <a:rPr lang="zh-CN" altLang="en-US" sz="2000" dirty="0" smtClean="0"/>
              <a:t>探索</a:t>
            </a:r>
            <a:r>
              <a:rPr lang="zh-CN" altLang="en-US" sz="2000" dirty="0" smtClean="0"/>
              <a:t>建立工科发展新范式</a:t>
            </a:r>
            <a:r>
              <a:rPr lang="zh-CN" altLang="en-US" sz="2000" dirty="0" smtClean="0"/>
              <a:t>。</a:t>
            </a:r>
          </a:p>
          <a:p>
            <a:pPr lvl="1" eaLnBrk="1"/>
            <a:r>
              <a:rPr lang="zh-CN" altLang="en-US" sz="2000" dirty="0" smtClean="0"/>
              <a:t>问</a:t>
            </a:r>
            <a:r>
              <a:rPr lang="zh-CN" altLang="en-US" sz="2000" dirty="0" smtClean="0"/>
              <a:t>产业需求建专业，构建工科专业新结构。</a:t>
            </a:r>
          </a:p>
          <a:p>
            <a:pPr lvl="1" eaLnBrk="1"/>
            <a:r>
              <a:rPr lang="zh-CN" altLang="en-US" sz="2000" dirty="0" smtClean="0"/>
              <a:t>问</a:t>
            </a:r>
            <a:r>
              <a:rPr lang="zh-CN" altLang="en-US" sz="2000" dirty="0" smtClean="0"/>
              <a:t>技术发展改内容，更新工程人才知识体系。</a:t>
            </a:r>
          </a:p>
          <a:p>
            <a:pPr lvl="1" eaLnBrk="1"/>
            <a:r>
              <a:rPr lang="zh-CN" altLang="en-US" sz="2000" dirty="0" smtClean="0"/>
              <a:t>问</a:t>
            </a:r>
            <a:r>
              <a:rPr lang="zh-CN" altLang="en-US" sz="2000" dirty="0" smtClean="0"/>
              <a:t>学生志趣变方法，创新工程教育方式与手段。</a:t>
            </a:r>
          </a:p>
          <a:p>
            <a:pPr lvl="1" eaLnBrk="1"/>
            <a:r>
              <a:rPr lang="zh-CN" altLang="en-US" sz="2000" dirty="0" smtClean="0"/>
              <a:t>问</a:t>
            </a:r>
            <a:r>
              <a:rPr lang="zh-CN" altLang="en-US" sz="2000" dirty="0" smtClean="0"/>
              <a:t>学校主体推改革，探索新工科自主发展、自我激励机制。</a:t>
            </a:r>
          </a:p>
          <a:p>
            <a:pPr lvl="1" eaLnBrk="1"/>
            <a:r>
              <a:rPr lang="zh-CN" altLang="en-US" sz="2000" dirty="0" smtClean="0"/>
              <a:t>问</a:t>
            </a:r>
            <a:r>
              <a:rPr lang="zh-CN" altLang="en-US" sz="2000" dirty="0" smtClean="0"/>
              <a:t>内外资源创条件，打造工程教育开放融合新生态。</a:t>
            </a:r>
          </a:p>
          <a:p>
            <a:pPr lvl="1" eaLnBrk="1"/>
            <a:r>
              <a:rPr lang="zh-CN" altLang="en-US" sz="2000" dirty="0" smtClean="0"/>
              <a:t>问</a:t>
            </a:r>
            <a:r>
              <a:rPr lang="zh-CN" altLang="en-US" sz="2000" dirty="0" smtClean="0"/>
              <a:t>国际前沿立标准，增强工程教育国际竞争力。</a:t>
            </a:r>
            <a:endParaRPr lang="zh-CN" altLang="zh-CN" sz="2000" dirty="0"/>
          </a:p>
          <a:p>
            <a:endParaRPr lang="zh-CN" altLang="en-US" dirty="0"/>
          </a:p>
        </p:txBody>
      </p:sp>
      <p:sp>
        <p:nvSpPr>
          <p:cNvPr id="4" name="灯片编号占位符 3"/>
          <p:cNvSpPr>
            <a:spLocks noGrp="1"/>
          </p:cNvSpPr>
          <p:nvPr>
            <p:ph type="sldNum" sz="quarter" idx="12"/>
          </p:nvPr>
        </p:nvSpPr>
        <p:spPr/>
        <p:txBody>
          <a:bodyPr/>
          <a:lstStyle/>
          <a:p>
            <a:pPr>
              <a:defRPr/>
            </a:pPr>
            <a:fld id="{7B05CF47-DE2A-446A-9F46-EE5D05FB1CAF}" type="slidenum">
              <a:rPr lang="zh-CN" altLang="en-US" smtClean="0"/>
              <a:pPr>
                <a:defRPr/>
              </a:pPr>
              <a:t>26</a:t>
            </a:fld>
            <a:endParaRPr lang="en-US" altLang="zh-CN"/>
          </a:p>
        </p:txBody>
      </p:sp>
      <p:sp>
        <p:nvSpPr>
          <p:cNvPr id="6" name="标题 1"/>
          <p:cNvSpPr>
            <a:spLocks noGrp="1"/>
          </p:cNvSpPr>
          <p:nvPr>
            <p:ph type="title"/>
          </p:nvPr>
        </p:nvSpPr>
        <p:spPr>
          <a:xfrm>
            <a:off x="1150938" y="0"/>
            <a:ext cx="7793037" cy="1340768"/>
          </a:xfrm>
        </p:spPr>
        <p:txBody>
          <a:bodyPr/>
          <a:lstStyle/>
          <a:p>
            <a:r>
              <a:rPr lang="zh-CN" altLang="en-US" dirty="0" smtClean="0"/>
              <a:t>天大行动</a:t>
            </a:r>
            <a:endParaRPr lang="zh-CN" altLang="en-US" dirty="0"/>
          </a:p>
        </p:txBody>
      </p:sp>
    </p:spTree>
    <p:extLst>
      <p:ext uri="{BB962C8B-B14F-4D97-AF65-F5344CB8AC3E}">
        <p14:creationId xmlns:p14="http://schemas.microsoft.com/office/powerpoint/2010/main" xmlns="" val="2585313916"/>
      </p:ext>
    </p:extLst>
  </p:cSld>
  <p:clrMapOvr>
    <a:masterClrMapping/>
  </p:clrMapOvr>
  <p:transition spd="slow">
    <p:zoom/>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1556792"/>
            <a:ext cx="9144000" cy="5301208"/>
          </a:xfrm>
        </p:spPr>
        <p:txBody>
          <a:bodyPr/>
          <a:lstStyle/>
          <a:p>
            <a:pPr eaLnBrk="1"/>
            <a:r>
              <a:rPr lang="en-US" altLang="zh-CN" dirty="0" smtClean="0"/>
              <a:t>2017</a:t>
            </a:r>
            <a:r>
              <a:rPr lang="zh-CN" altLang="en-US" dirty="0" smtClean="0"/>
              <a:t>年</a:t>
            </a:r>
            <a:r>
              <a:rPr lang="en-US" altLang="zh-CN" dirty="0" smtClean="0"/>
              <a:t>6</a:t>
            </a:r>
            <a:r>
              <a:rPr lang="zh-CN" altLang="en-US" dirty="0" smtClean="0"/>
              <a:t>月</a:t>
            </a:r>
            <a:r>
              <a:rPr lang="en-US" altLang="zh-CN" dirty="0" smtClean="0"/>
              <a:t>9</a:t>
            </a:r>
            <a:r>
              <a:rPr lang="zh-CN" altLang="en-US" dirty="0" smtClean="0"/>
              <a:t>日，教育部在北京召开新工科研究与实践专家组成立暨第一次工作会议，全面启动、系统部署新工科建设</a:t>
            </a:r>
            <a:r>
              <a:rPr lang="zh-CN" altLang="en-US" dirty="0" smtClean="0"/>
              <a:t>。</a:t>
            </a:r>
            <a:endParaRPr lang="en-US" altLang="zh-CN" dirty="0" smtClean="0"/>
          </a:p>
          <a:p>
            <a:pPr eaLnBrk="1"/>
            <a:r>
              <a:rPr lang="en-US" altLang="zh-CN" dirty="0" smtClean="0"/>
              <a:t>30</a:t>
            </a:r>
            <a:r>
              <a:rPr lang="zh-CN" altLang="en-US" dirty="0" smtClean="0"/>
              <a:t>余位来自高校、企业和研究机构的专家深入研讨新工业革命带来的时代新机遇、聚焦国家新需求、谋划工程教育新发展</a:t>
            </a:r>
            <a:r>
              <a:rPr lang="zh-CN" altLang="en-US" dirty="0" smtClean="0"/>
              <a:t>，</a:t>
            </a:r>
            <a:endParaRPr lang="en-US" altLang="zh-CN" dirty="0" smtClean="0"/>
          </a:p>
          <a:p>
            <a:pPr eaLnBrk="1"/>
            <a:r>
              <a:rPr lang="zh-CN" altLang="en-US" dirty="0" smtClean="0"/>
              <a:t>审议</a:t>
            </a:r>
            <a:r>
              <a:rPr lang="zh-CN" altLang="en-US" dirty="0" smtClean="0"/>
              <a:t>通过</a:t>
            </a:r>
            <a:r>
              <a:rPr lang="en-US" altLang="zh-CN" dirty="0" smtClean="0"/>
              <a:t>《</a:t>
            </a:r>
            <a:r>
              <a:rPr lang="zh-CN" altLang="en-US" dirty="0" smtClean="0"/>
              <a:t>新工科研究与实践项目指南</a:t>
            </a:r>
            <a:r>
              <a:rPr lang="en-US" altLang="zh-CN" dirty="0" smtClean="0"/>
              <a:t>》</a:t>
            </a:r>
            <a:r>
              <a:rPr lang="zh-CN" altLang="en-US" dirty="0" smtClean="0"/>
              <a:t>，提出新工科建设指导意见。</a:t>
            </a:r>
            <a:endParaRPr lang="zh-CN" altLang="en-US" dirty="0"/>
          </a:p>
        </p:txBody>
      </p:sp>
      <p:sp>
        <p:nvSpPr>
          <p:cNvPr id="4" name="灯片编号占位符 3"/>
          <p:cNvSpPr>
            <a:spLocks noGrp="1"/>
          </p:cNvSpPr>
          <p:nvPr>
            <p:ph type="sldNum" sz="quarter" idx="12"/>
          </p:nvPr>
        </p:nvSpPr>
        <p:spPr/>
        <p:txBody>
          <a:bodyPr/>
          <a:lstStyle/>
          <a:p>
            <a:pPr>
              <a:defRPr/>
            </a:pPr>
            <a:fld id="{7B05CF47-DE2A-446A-9F46-EE5D05FB1CAF}" type="slidenum">
              <a:rPr lang="zh-CN" altLang="en-US" smtClean="0"/>
              <a:pPr>
                <a:defRPr/>
              </a:pPr>
              <a:t>27</a:t>
            </a:fld>
            <a:endParaRPr lang="en-US" altLang="zh-CN"/>
          </a:p>
        </p:txBody>
      </p:sp>
      <p:sp>
        <p:nvSpPr>
          <p:cNvPr id="6" name="标题 1"/>
          <p:cNvSpPr>
            <a:spLocks noGrp="1"/>
          </p:cNvSpPr>
          <p:nvPr>
            <p:ph type="title"/>
          </p:nvPr>
        </p:nvSpPr>
        <p:spPr>
          <a:xfrm>
            <a:off x="1150938" y="0"/>
            <a:ext cx="7793037" cy="1340768"/>
          </a:xfrm>
        </p:spPr>
        <p:txBody>
          <a:bodyPr/>
          <a:lstStyle/>
          <a:p>
            <a:r>
              <a:rPr lang="zh-CN" altLang="en-US" dirty="0" smtClean="0"/>
              <a:t>北京指南（</a:t>
            </a:r>
            <a:r>
              <a:rPr lang="en-US" altLang="zh-CN" dirty="0" smtClean="0"/>
              <a:t>1</a:t>
            </a:r>
            <a:r>
              <a:rPr lang="zh-CN" altLang="en-US" dirty="0" smtClean="0"/>
              <a:t>）</a:t>
            </a:r>
            <a:endParaRPr lang="zh-CN" altLang="en-US" dirty="0"/>
          </a:p>
        </p:txBody>
      </p:sp>
    </p:spTree>
    <p:extLst>
      <p:ext uri="{BB962C8B-B14F-4D97-AF65-F5344CB8AC3E}">
        <p14:creationId xmlns:p14="http://schemas.microsoft.com/office/powerpoint/2010/main" xmlns="" val="2585313916"/>
      </p:ext>
    </p:extLst>
  </p:cSld>
  <p:clrMapOvr>
    <a:masterClrMapping/>
  </p:clrMapOvr>
  <p:transition spd="slow">
    <p:zoom/>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1556792"/>
            <a:ext cx="9144000" cy="5301208"/>
          </a:xfrm>
        </p:spPr>
        <p:txBody>
          <a:bodyPr/>
          <a:lstStyle/>
          <a:p>
            <a:pPr eaLnBrk="1"/>
            <a:r>
              <a:rPr lang="en-US" altLang="zh-CN" dirty="0" smtClean="0"/>
              <a:t>1.</a:t>
            </a:r>
            <a:r>
              <a:rPr lang="zh-CN" altLang="en-US" dirty="0" smtClean="0"/>
              <a:t>明确目标要求。</a:t>
            </a:r>
          </a:p>
          <a:p>
            <a:pPr eaLnBrk="1"/>
            <a:r>
              <a:rPr lang="en-US" altLang="zh-CN" dirty="0" smtClean="0"/>
              <a:t>2.</a:t>
            </a:r>
            <a:r>
              <a:rPr lang="zh-CN" altLang="en-US" dirty="0" smtClean="0"/>
              <a:t>更加注重理念引领。</a:t>
            </a:r>
          </a:p>
          <a:p>
            <a:pPr eaLnBrk="1"/>
            <a:r>
              <a:rPr lang="en-US" altLang="zh-CN" dirty="0" smtClean="0"/>
              <a:t>3.</a:t>
            </a:r>
            <a:r>
              <a:rPr lang="zh-CN" altLang="en-US" dirty="0" smtClean="0"/>
              <a:t>更加注重结构优化。</a:t>
            </a:r>
          </a:p>
          <a:p>
            <a:pPr eaLnBrk="1"/>
            <a:r>
              <a:rPr lang="en-US" altLang="zh-CN" dirty="0" smtClean="0"/>
              <a:t>4.</a:t>
            </a:r>
            <a:r>
              <a:rPr lang="zh-CN" altLang="en-US" dirty="0" smtClean="0"/>
              <a:t>更加注重模式创新。</a:t>
            </a:r>
          </a:p>
          <a:p>
            <a:pPr eaLnBrk="1"/>
            <a:r>
              <a:rPr lang="en-US" altLang="zh-CN" dirty="0" smtClean="0"/>
              <a:t>5.</a:t>
            </a:r>
            <a:r>
              <a:rPr lang="zh-CN" altLang="en-US" dirty="0" smtClean="0"/>
              <a:t>更加注重质量保障。</a:t>
            </a:r>
          </a:p>
          <a:p>
            <a:pPr eaLnBrk="1"/>
            <a:r>
              <a:rPr lang="en-US" altLang="zh-CN" dirty="0" smtClean="0"/>
              <a:t>6.</a:t>
            </a:r>
            <a:r>
              <a:rPr lang="zh-CN" altLang="en-US" dirty="0" smtClean="0"/>
              <a:t>更加注重分类发展。</a:t>
            </a:r>
          </a:p>
          <a:p>
            <a:pPr eaLnBrk="1"/>
            <a:endParaRPr lang="zh-CN" altLang="en-US" dirty="0"/>
          </a:p>
        </p:txBody>
      </p:sp>
      <p:sp>
        <p:nvSpPr>
          <p:cNvPr id="4" name="灯片编号占位符 3"/>
          <p:cNvSpPr>
            <a:spLocks noGrp="1"/>
          </p:cNvSpPr>
          <p:nvPr>
            <p:ph type="sldNum" sz="quarter" idx="12"/>
          </p:nvPr>
        </p:nvSpPr>
        <p:spPr/>
        <p:txBody>
          <a:bodyPr/>
          <a:lstStyle/>
          <a:p>
            <a:pPr>
              <a:defRPr/>
            </a:pPr>
            <a:fld id="{7B05CF47-DE2A-446A-9F46-EE5D05FB1CAF}" type="slidenum">
              <a:rPr lang="zh-CN" altLang="en-US" smtClean="0"/>
              <a:pPr>
                <a:defRPr/>
              </a:pPr>
              <a:t>28</a:t>
            </a:fld>
            <a:endParaRPr lang="en-US" altLang="zh-CN"/>
          </a:p>
        </p:txBody>
      </p:sp>
      <p:sp>
        <p:nvSpPr>
          <p:cNvPr id="6" name="标题 1"/>
          <p:cNvSpPr>
            <a:spLocks noGrp="1"/>
          </p:cNvSpPr>
          <p:nvPr>
            <p:ph type="title"/>
          </p:nvPr>
        </p:nvSpPr>
        <p:spPr>
          <a:xfrm>
            <a:off x="1150938" y="0"/>
            <a:ext cx="7793037" cy="1340768"/>
          </a:xfrm>
        </p:spPr>
        <p:txBody>
          <a:bodyPr/>
          <a:lstStyle/>
          <a:p>
            <a:r>
              <a:rPr lang="zh-CN" altLang="en-US" dirty="0" smtClean="0"/>
              <a:t>北京指南（</a:t>
            </a:r>
            <a:r>
              <a:rPr lang="en-US" altLang="zh-CN" dirty="0" smtClean="0"/>
              <a:t>2</a:t>
            </a:r>
            <a:r>
              <a:rPr lang="zh-CN" altLang="en-US" dirty="0" smtClean="0"/>
              <a:t>）</a:t>
            </a:r>
            <a:endParaRPr lang="zh-CN" altLang="en-US" dirty="0"/>
          </a:p>
        </p:txBody>
      </p:sp>
    </p:spTree>
    <p:extLst>
      <p:ext uri="{BB962C8B-B14F-4D97-AF65-F5344CB8AC3E}">
        <p14:creationId xmlns:p14="http://schemas.microsoft.com/office/powerpoint/2010/main" xmlns="" val="2585313916"/>
      </p:ext>
    </p:extLst>
  </p:cSld>
  <p:clrMapOvr>
    <a:masterClrMapping/>
  </p:clrMapOvr>
  <p:transition spd="slow">
    <p:zoom/>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1556792"/>
            <a:ext cx="9144000" cy="5301208"/>
          </a:xfrm>
        </p:spPr>
        <p:txBody>
          <a:bodyPr/>
          <a:lstStyle/>
          <a:p>
            <a:pPr eaLnBrk="1"/>
            <a:r>
              <a:rPr lang="en-US" altLang="zh-CN" dirty="0" smtClean="0"/>
              <a:t>7</a:t>
            </a:r>
            <a:r>
              <a:rPr lang="en-US" altLang="zh-CN" dirty="0" smtClean="0"/>
              <a:t>.</a:t>
            </a:r>
            <a:r>
              <a:rPr lang="zh-CN" altLang="en-US" dirty="0" smtClean="0"/>
              <a:t>形成一批示范成果</a:t>
            </a:r>
            <a:r>
              <a:rPr lang="zh-CN" altLang="en-US" dirty="0" smtClean="0"/>
              <a:t>。</a:t>
            </a:r>
          </a:p>
          <a:p>
            <a:pPr lvl="1" eaLnBrk="1"/>
            <a:r>
              <a:rPr lang="zh-CN" altLang="en-US" dirty="0" smtClean="0"/>
              <a:t>建设一批新型高水平理工科大学；</a:t>
            </a:r>
          </a:p>
          <a:p>
            <a:pPr lvl="1" eaLnBrk="1"/>
            <a:r>
              <a:rPr lang="zh-CN" altLang="en-US" dirty="0" smtClean="0"/>
              <a:t>建设</a:t>
            </a:r>
            <a:r>
              <a:rPr lang="zh-CN" altLang="en-US" dirty="0" smtClean="0"/>
              <a:t>一批多主体共建共管的产业化学院；</a:t>
            </a:r>
          </a:p>
          <a:p>
            <a:pPr lvl="1" eaLnBrk="1"/>
            <a:r>
              <a:rPr lang="zh-CN" altLang="en-US" dirty="0" smtClean="0"/>
              <a:t>建设一批产业急需的新兴工科专业；</a:t>
            </a:r>
          </a:p>
          <a:p>
            <a:pPr lvl="1" eaLnBrk="1"/>
            <a:r>
              <a:rPr lang="zh-CN" altLang="en-US" dirty="0" smtClean="0"/>
              <a:t>建设一批体现产业和技术最新发展的新课程；</a:t>
            </a:r>
          </a:p>
          <a:p>
            <a:pPr lvl="1" eaLnBrk="1"/>
            <a:r>
              <a:rPr lang="zh-CN" altLang="en-US" dirty="0" smtClean="0"/>
              <a:t>建设一批集教育、培训、研发于一体的实践平台；</a:t>
            </a:r>
          </a:p>
          <a:p>
            <a:pPr lvl="1" eaLnBrk="1"/>
            <a:r>
              <a:rPr lang="zh-CN" altLang="en-US" dirty="0" smtClean="0"/>
              <a:t>培养一批工程实践能力强的高水平专业教师；</a:t>
            </a:r>
          </a:p>
          <a:p>
            <a:pPr lvl="1" eaLnBrk="1"/>
            <a:r>
              <a:rPr lang="zh-CN" altLang="en-US" dirty="0" smtClean="0"/>
              <a:t>建设一批跨学科的新技术研发平台；</a:t>
            </a:r>
          </a:p>
          <a:p>
            <a:pPr lvl="1" eaLnBrk="1"/>
            <a:r>
              <a:rPr lang="zh-CN" altLang="en-US" dirty="0" smtClean="0"/>
              <a:t>建设一批直接面向当地产业的技术创新服务平台；</a:t>
            </a:r>
          </a:p>
          <a:p>
            <a:pPr lvl="1" eaLnBrk="1"/>
            <a:r>
              <a:rPr lang="zh-CN" altLang="en-US" dirty="0" smtClean="0"/>
              <a:t>形成一批可推广的新工科建设改革成果。</a:t>
            </a:r>
            <a:endParaRPr lang="zh-CN" altLang="en-US" dirty="0"/>
          </a:p>
        </p:txBody>
      </p:sp>
      <p:sp>
        <p:nvSpPr>
          <p:cNvPr id="4" name="灯片编号占位符 3"/>
          <p:cNvSpPr>
            <a:spLocks noGrp="1"/>
          </p:cNvSpPr>
          <p:nvPr>
            <p:ph type="sldNum" sz="quarter" idx="12"/>
          </p:nvPr>
        </p:nvSpPr>
        <p:spPr/>
        <p:txBody>
          <a:bodyPr/>
          <a:lstStyle/>
          <a:p>
            <a:pPr>
              <a:defRPr/>
            </a:pPr>
            <a:fld id="{7B05CF47-DE2A-446A-9F46-EE5D05FB1CAF}" type="slidenum">
              <a:rPr lang="zh-CN" altLang="en-US" smtClean="0"/>
              <a:pPr>
                <a:defRPr/>
              </a:pPr>
              <a:t>29</a:t>
            </a:fld>
            <a:endParaRPr lang="en-US" altLang="zh-CN"/>
          </a:p>
        </p:txBody>
      </p:sp>
      <p:sp>
        <p:nvSpPr>
          <p:cNvPr id="6" name="标题 1"/>
          <p:cNvSpPr>
            <a:spLocks noGrp="1"/>
          </p:cNvSpPr>
          <p:nvPr>
            <p:ph type="title"/>
          </p:nvPr>
        </p:nvSpPr>
        <p:spPr>
          <a:xfrm>
            <a:off x="1150938" y="0"/>
            <a:ext cx="7793037" cy="1340768"/>
          </a:xfrm>
        </p:spPr>
        <p:txBody>
          <a:bodyPr/>
          <a:lstStyle/>
          <a:p>
            <a:r>
              <a:rPr lang="zh-CN" altLang="en-US" dirty="0" smtClean="0"/>
              <a:t>北京指南（</a:t>
            </a:r>
            <a:r>
              <a:rPr lang="en-US" altLang="zh-CN" dirty="0" smtClean="0"/>
              <a:t>3</a:t>
            </a:r>
            <a:r>
              <a:rPr lang="zh-CN" altLang="en-US" dirty="0" smtClean="0"/>
              <a:t>）</a:t>
            </a:r>
            <a:endParaRPr lang="zh-CN" altLang="en-US" dirty="0"/>
          </a:p>
        </p:txBody>
      </p:sp>
    </p:spTree>
    <p:extLst>
      <p:ext uri="{BB962C8B-B14F-4D97-AF65-F5344CB8AC3E}">
        <p14:creationId xmlns:p14="http://schemas.microsoft.com/office/powerpoint/2010/main" xmlns="" val="2585313916"/>
      </p:ext>
    </p:extLst>
  </p:cSld>
  <p:clrMapOvr>
    <a:masterClrMapping/>
  </p:clrMapOvr>
  <p:transition spd="slow">
    <p:zo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教学</a:t>
            </a:r>
            <a:r>
              <a:rPr lang="zh-CN" altLang="en-US" dirty="0" smtClean="0"/>
              <a:t>安排（</a:t>
            </a:r>
            <a:r>
              <a:rPr lang="zh-CN" altLang="en-US" dirty="0"/>
              <a:t>续</a:t>
            </a:r>
            <a:r>
              <a:rPr lang="zh-CN" altLang="en-US" dirty="0" smtClean="0"/>
              <a:t>）</a:t>
            </a:r>
            <a:endParaRPr lang="zh-CN" altLang="en-US" dirty="0"/>
          </a:p>
        </p:txBody>
      </p:sp>
      <p:sp>
        <p:nvSpPr>
          <p:cNvPr id="3" name="内容占位符 2"/>
          <p:cNvSpPr>
            <a:spLocks noGrp="1"/>
          </p:cNvSpPr>
          <p:nvPr>
            <p:ph idx="1"/>
          </p:nvPr>
        </p:nvSpPr>
        <p:spPr>
          <a:xfrm>
            <a:off x="251520" y="1412776"/>
            <a:ext cx="8692455" cy="5760640"/>
          </a:xfrm>
        </p:spPr>
        <p:txBody>
          <a:bodyPr/>
          <a:lstStyle/>
          <a:p>
            <a:r>
              <a:rPr lang="en-US" altLang="zh-CN" sz="2400" dirty="0"/>
              <a:t>1. Richard Fellows, Anita Liu. Research Methods for Construction. </a:t>
            </a:r>
            <a:r>
              <a:rPr lang="zh-CN" altLang="zh-CN" sz="2400" dirty="0"/>
              <a:t>北京：北京交通大学出版社</a:t>
            </a:r>
            <a:r>
              <a:rPr lang="en-US" altLang="zh-CN" sz="2400" dirty="0"/>
              <a:t>,2010.</a:t>
            </a:r>
            <a:endParaRPr lang="zh-CN" altLang="zh-CN" sz="2400" dirty="0"/>
          </a:p>
          <a:p>
            <a:r>
              <a:rPr lang="en-US" altLang="zh-CN" sz="2400" dirty="0"/>
              <a:t>2. </a:t>
            </a:r>
            <a:r>
              <a:rPr lang="zh-CN" altLang="zh-CN" sz="2400" dirty="0"/>
              <a:t>宁先圣</a:t>
            </a:r>
            <a:r>
              <a:rPr lang="en-US" altLang="zh-CN" sz="2400" dirty="0"/>
              <a:t>. </a:t>
            </a:r>
            <a:r>
              <a:rPr lang="zh-CN" altLang="zh-CN" sz="2400" dirty="0"/>
              <a:t>工程技术人才观</a:t>
            </a:r>
            <a:r>
              <a:rPr lang="en-US" altLang="zh-CN" sz="2400" dirty="0"/>
              <a:t>. </a:t>
            </a:r>
            <a:r>
              <a:rPr lang="zh-CN" altLang="zh-CN" sz="2400" dirty="0"/>
              <a:t>北京：中国社会科学出版社，</a:t>
            </a:r>
            <a:r>
              <a:rPr lang="en-US" altLang="zh-CN" sz="2400" dirty="0"/>
              <a:t>2007.</a:t>
            </a:r>
            <a:endParaRPr lang="zh-CN" altLang="zh-CN" sz="2400" dirty="0"/>
          </a:p>
          <a:p>
            <a:r>
              <a:rPr lang="en-US" altLang="zh-CN" sz="2400" dirty="0"/>
              <a:t>3. </a:t>
            </a:r>
            <a:r>
              <a:rPr lang="zh-CN" altLang="zh-CN" sz="2400" dirty="0"/>
              <a:t>欧阳莹之</a:t>
            </a:r>
            <a:r>
              <a:rPr lang="en-US" altLang="zh-CN" sz="2400" dirty="0"/>
              <a:t>. </a:t>
            </a:r>
            <a:r>
              <a:rPr lang="zh-CN" altLang="zh-CN" sz="2400" dirty="0"/>
              <a:t>工程学</a:t>
            </a:r>
            <a:r>
              <a:rPr lang="en-US" altLang="zh-CN" sz="2400" dirty="0"/>
              <a:t>—</a:t>
            </a:r>
            <a:r>
              <a:rPr lang="zh-CN" altLang="zh-CN" sz="2400" dirty="0"/>
              <a:t>无尽的前沿</a:t>
            </a:r>
            <a:r>
              <a:rPr lang="en-US" altLang="zh-CN" sz="2400" dirty="0"/>
              <a:t>. </a:t>
            </a:r>
            <a:r>
              <a:rPr lang="zh-CN" altLang="zh-CN" sz="2400" dirty="0"/>
              <a:t>上海：上海科技教育出版社，</a:t>
            </a:r>
            <a:r>
              <a:rPr lang="en-US" altLang="zh-CN" sz="2400" dirty="0"/>
              <a:t> 2008.</a:t>
            </a:r>
            <a:endParaRPr lang="zh-CN" altLang="zh-CN" sz="2400" dirty="0"/>
          </a:p>
          <a:p>
            <a:r>
              <a:rPr lang="en-US" altLang="zh-CN" sz="2400" dirty="0"/>
              <a:t>4. </a:t>
            </a:r>
            <a:r>
              <a:rPr lang="zh-CN" altLang="zh-CN" sz="2400" dirty="0"/>
              <a:t>胡文发</a:t>
            </a:r>
            <a:r>
              <a:rPr lang="en-US" altLang="zh-CN" sz="2400" dirty="0"/>
              <a:t>. </a:t>
            </a:r>
            <a:r>
              <a:rPr lang="zh-CN" altLang="zh-CN" sz="2400" dirty="0"/>
              <a:t>工程信息技术与管理</a:t>
            </a:r>
            <a:r>
              <a:rPr lang="en-US" altLang="zh-CN" sz="2400" dirty="0"/>
              <a:t>. </a:t>
            </a:r>
            <a:r>
              <a:rPr lang="zh-CN" altLang="zh-CN" sz="2400" dirty="0"/>
              <a:t>北京：科学出版社，</a:t>
            </a:r>
            <a:r>
              <a:rPr lang="en-US" altLang="zh-CN" sz="2400" dirty="0"/>
              <a:t>2010.</a:t>
            </a:r>
            <a:endParaRPr lang="zh-CN" altLang="zh-CN" sz="2400" dirty="0"/>
          </a:p>
          <a:p>
            <a:r>
              <a:rPr lang="en-US" altLang="zh-CN" sz="2400" dirty="0"/>
              <a:t>5. </a:t>
            </a:r>
            <a:r>
              <a:rPr lang="zh-CN" altLang="zh-CN" sz="2400" dirty="0"/>
              <a:t>孔寒冰</a:t>
            </a:r>
            <a:r>
              <a:rPr lang="en-US" altLang="zh-CN" sz="2400" dirty="0"/>
              <a:t>. </a:t>
            </a:r>
            <a:r>
              <a:rPr lang="zh-CN" altLang="zh-CN" sz="2400" dirty="0"/>
              <a:t>工程学科：框架、本体与属性</a:t>
            </a:r>
            <a:r>
              <a:rPr lang="en-US" altLang="zh-CN" sz="2400" dirty="0"/>
              <a:t>. </a:t>
            </a:r>
            <a:r>
              <a:rPr lang="zh-CN" altLang="zh-CN" sz="2400" dirty="0"/>
              <a:t>杭州：浙江大学出版社，</a:t>
            </a:r>
            <a:r>
              <a:rPr lang="en-US" altLang="zh-CN" sz="2400" dirty="0"/>
              <a:t>2011.</a:t>
            </a:r>
            <a:endParaRPr lang="zh-CN" altLang="zh-CN" sz="2400" dirty="0"/>
          </a:p>
          <a:p>
            <a:r>
              <a:rPr lang="en-US" altLang="zh-CN" sz="2400" dirty="0"/>
              <a:t>6. </a:t>
            </a:r>
            <a:r>
              <a:rPr lang="zh-CN" altLang="zh-CN" sz="2400" dirty="0"/>
              <a:t>杜澄，李伯聪</a:t>
            </a:r>
            <a:r>
              <a:rPr lang="en-US" altLang="zh-CN" sz="2400" dirty="0"/>
              <a:t>. </a:t>
            </a:r>
            <a:r>
              <a:rPr lang="zh-CN" altLang="zh-CN" sz="2400" dirty="0"/>
              <a:t>工程研究</a:t>
            </a:r>
            <a:r>
              <a:rPr lang="en-US" altLang="zh-CN" sz="2400" dirty="0">
                <a:sym typeface="Symbol" panose="05050102010706020507" pitchFamily="18" charset="2"/>
              </a:rPr>
              <a:t></a:t>
            </a:r>
            <a:r>
              <a:rPr lang="zh-CN" altLang="zh-CN" sz="2400" dirty="0"/>
              <a:t>跨学科视野中的工程</a:t>
            </a:r>
            <a:r>
              <a:rPr lang="en-US" altLang="zh-CN" sz="2400" dirty="0"/>
              <a:t>(</a:t>
            </a:r>
            <a:r>
              <a:rPr lang="zh-CN" altLang="zh-CN" sz="2400" dirty="0"/>
              <a:t>第</a:t>
            </a:r>
            <a:r>
              <a:rPr lang="en-US" altLang="zh-CN" sz="2400" dirty="0"/>
              <a:t>1</a:t>
            </a:r>
            <a:r>
              <a:rPr lang="zh-CN" altLang="zh-CN" sz="2400" dirty="0"/>
              <a:t>卷</a:t>
            </a:r>
            <a:r>
              <a:rPr lang="en-US" altLang="zh-CN" sz="2400" dirty="0"/>
              <a:t>). </a:t>
            </a:r>
            <a:r>
              <a:rPr lang="zh-CN" altLang="zh-CN" sz="2400" dirty="0"/>
              <a:t>北京：北京理工大学出版社，</a:t>
            </a:r>
            <a:r>
              <a:rPr lang="en-US" altLang="zh-CN" sz="2400" dirty="0"/>
              <a:t>2004</a:t>
            </a:r>
            <a:r>
              <a:rPr lang="en-US" altLang="zh-CN" sz="2400" dirty="0" smtClean="0"/>
              <a:t>.</a:t>
            </a:r>
            <a:endParaRPr lang="zh-CN" altLang="en-US" dirty="0"/>
          </a:p>
        </p:txBody>
      </p:sp>
      <p:sp>
        <p:nvSpPr>
          <p:cNvPr id="4" name="灯片编号占位符 3"/>
          <p:cNvSpPr>
            <a:spLocks noGrp="1"/>
          </p:cNvSpPr>
          <p:nvPr>
            <p:ph type="sldNum" sz="quarter" idx="12"/>
          </p:nvPr>
        </p:nvSpPr>
        <p:spPr/>
        <p:txBody>
          <a:bodyPr/>
          <a:lstStyle/>
          <a:p>
            <a:pPr>
              <a:defRPr/>
            </a:pPr>
            <a:fld id="{7B05CF47-DE2A-446A-9F46-EE5D05FB1CAF}" type="slidenum">
              <a:rPr lang="zh-CN" altLang="en-US" smtClean="0"/>
              <a:pPr>
                <a:defRPr/>
              </a:pPr>
              <a:t>3</a:t>
            </a:fld>
            <a:endParaRPr lang="en-US" altLang="zh-CN"/>
          </a:p>
        </p:txBody>
      </p:sp>
    </p:spTree>
    <p:extLst>
      <p:ext uri="{BB962C8B-B14F-4D97-AF65-F5344CB8AC3E}">
        <p14:creationId xmlns:p14="http://schemas.microsoft.com/office/powerpoint/2010/main" xmlns="" val="3709555200"/>
      </p:ext>
    </p:extLst>
  </p:cSld>
  <p:clrMapOvr>
    <a:masterClrMapping/>
  </p:clrMapOvr>
  <p:transition spd="slow">
    <p:zoom/>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a:xfrm>
            <a:off x="1057275" y="2924944"/>
            <a:ext cx="7772400" cy="2804344"/>
          </a:xfrm>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buNone/>
            </a:pPr>
            <a:r>
              <a:rPr lang="zh-CN" altLang="en-US" sz="7200"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谢谢！</a:t>
            </a:r>
            <a:endParaRPr lang="zh-CN" altLang="zh-CN" sz="7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4" name="灯片编号占位符 3"/>
          <p:cNvSpPr>
            <a:spLocks noGrp="1"/>
          </p:cNvSpPr>
          <p:nvPr>
            <p:ph type="sldNum" sz="quarter" idx="12"/>
          </p:nvPr>
        </p:nvSpPr>
        <p:spPr/>
        <p:txBody>
          <a:bodyPr/>
          <a:lstStyle/>
          <a:p>
            <a:pPr>
              <a:defRPr/>
            </a:pPr>
            <a:fld id="{7B05CF47-DE2A-446A-9F46-EE5D05FB1CAF}" type="slidenum">
              <a:rPr lang="zh-CN" altLang="en-US" smtClean="0"/>
              <a:pPr>
                <a:defRPr/>
              </a:pPr>
              <a:t>30</a:t>
            </a:fld>
            <a:endParaRPr lang="en-US" altLang="zh-CN"/>
          </a:p>
        </p:txBody>
      </p:sp>
    </p:spTree>
    <p:extLst>
      <p:ext uri="{BB962C8B-B14F-4D97-AF65-F5344CB8AC3E}">
        <p14:creationId xmlns:p14="http://schemas.microsoft.com/office/powerpoint/2010/main" xmlns="" val="4191430349"/>
      </p:ext>
    </p:extLst>
  </p:cSld>
  <p:clrMapOvr>
    <a:masterClrMapping/>
  </p:clrMapOvr>
  <p:transition spd="slow">
    <p:zoom/>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B15509B1-36B1-4BD3-95C3-FD0724118492}" type="slidenum">
              <a:rPr lang="zh-CN" altLang="en-US"/>
              <a:pPr>
                <a:defRPr/>
              </a:pPr>
              <a:t>4</a:t>
            </a:fld>
            <a:endParaRPr lang="en-US" altLang="zh-CN"/>
          </a:p>
        </p:txBody>
      </p:sp>
      <p:sp>
        <p:nvSpPr>
          <p:cNvPr id="7171" name="Rectangle 2"/>
          <p:cNvSpPr>
            <a:spLocks noGrp="1" noChangeArrowheads="1"/>
          </p:cNvSpPr>
          <p:nvPr>
            <p:ph type="title"/>
          </p:nvPr>
        </p:nvSpPr>
        <p:spPr>
          <a:xfrm>
            <a:off x="1150938" y="214313"/>
            <a:ext cx="7793037" cy="838200"/>
          </a:xfrm>
        </p:spPr>
        <p:txBody>
          <a:bodyPr/>
          <a:lstStyle/>
          <a:p>
            <a:pPr eaLnBrk="1" hangingPunct="1"/>
            <a:r>
              <a:rPr lang="zh-CN" altLang="en-US" smtClean="0"/>
              <a:t>课程目标</a:t>
            </a:r>
            <a:endParaRPr lang="zh-CN" altLang="en-US" sz="7200" u="sng" smtClean="0"/>
          </a:p>
        </p:txBody>
      </p:sp>
      <p:sp>
        <p:nvSpPr>
          <p:cNvPr id="64515" name="Rectangle 3"/>
          <p:cNvSpPr>
            <a:spLocks noGrp="1" noChangeArrowheads="1"/>
          </p:cNvSpPr>
          <p:nvPr>
            <p:ph type="body" idx="1"/>
          </p:nvPr>
        </p:nvSpPr>
        <p:spPr>
          <a:xfrm>
            <a:off x="687388" y="2051050"/>
            <a:ext cx="7772400" cy="4114800"/>
          </a:xfrm>
        </p:spPr>
        <p:txBody>
          <a:bodyPr/>
          <a:lstStyle/>
          <a:p>
            <a:pPr>
              <a:spcBef>
                <a:spcPts val="1300"/>
              </a:spcBef>
              <a:spcAft>
                <a:spcPts val="100"/>
              </a:spcAft>
            </a:pPr>
            <a:r>
              <a:rPr lang="zh-CN" altLang="en-US" u="sng" dirty="0"/>
              <a:t>培养</a:t>
            </a:r>
            <a:r>
              <a:rPr lang="zh-CN" altLang="en-US" u="sng" dirty="0" smtClean="0"/>
              <a:t>：</a:t>
            </a:r>
          </a:p>
          <a:p>
            <a:pPr lvl="1">
              <a:spcBef>
                <a:spcPct val="10000"/>
              </a:spcBef>
              <a:spcAft>
                <a:spcPct val="10000"/>
              </a:spcAft>
            </a:pPr>
            <a:r>
              <a:rPr lang="zh-CN" altLang="zh-CN" dirty="0"/>
              <a:t>让工科大学生树立未来工程师应有的工程</a:t>
            </a:r>
            <a:r>
              <a:rPr lang="zh-CN" altLang="zh-CN" dirty="0" smtClean="0"/>
              <a:t>意识</a:t>
            </a:r>
            <a:endParaRPr lang="en-US" altLang="zh-CN" dirty="0" smtClean="0"/>
          </a:p>
          <a:p>
            <a:pPr lvl="1">
              <a:spcBef>
                <a:spcPct val="10000"/>
              </a:spcBef>
              <a:spcAft>
                <a:spcPct val="10000"/>
              </a:spcAft>
            </a:pPr>
            <a:r>
              <a:rPr lang="zh-CN" altLang="zh-CN" dirty="0" smtClean="0"/>
              <a:t>自觉</a:t>
            </a:r>
            <a:r>
              <a:rPr lang="zh-CN" altLang="zh-CN" dirty="0"/>
              <a:t>打造自身的知识能力</a:t>
            </a:r>
            <a:r>
              <a:rPr lang="zh-CN" altLang="zh-CN" dirty="0" smtClean="0"/>
              <a:t>结构</a:t>
            </a:r>
            <a:endParaRPr lang="en-US" altLang="zh-CN" dirty="0" smtClean="0"/>
          </a:p>
          <a:p>
            <a:pPr lvl="1">
              <a:spcBef>
                <a:spcPct val="10000"/>
              </a:spcBef>
              <a:spcAft>
                <a:spcPct val="10000"/>
              </a:spcAft>
            </a:pPr>
            <a:r>
              <a:rPr lang="en-US" altLang="zh-CN" dirty="0" smtClean="0"/>
              <a:t> </a:t>
            </a:r>
            <a:r>
              <a:rPr lang="zh-CN" altLang="zh-CN" dirty="0"/>
              <a:t>主动、顺利地完成大学本科学业</a:t>
            </a:r>
            <a:r>
              <a:rPr lang="en-US" altLang="zh-CN" dirty="0"/>
              <a:t>, </a:t>
            </a:r>
            <a:r>
              <a:rPr lang="zh-CN" altLang="zh-CN" dirty="0"/>
              <a:t>为未来的职业生涯与发展做好准备。</a:t>
            </a:r>
            <a:endParaRPr lang="zh-CN" altLang="en-US" dirty="0" smtClean="0">
              <a:solidFill>
                <a:schemeClr val="bg1"/>
              </a:solidFill>
            </a:endParaRPr>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0"/>
                                  </p:stCondLst>
                                  <p:childTnLst>
                                    <p:set>
                                      <p:cBhvr>
                                        <p:cTn id="6" dur="1" fill="hold">
                                          <p:stCondLst>
                                            <p:cond delay="0"/>
                                          </p:stCondLst>
                                        </p:cTn>
                                        <p:tgtEl>
                                          <p:spTgt spid="64515">
                                            <p:txEl>
                                              <p:pRg st="0" end="0"/>
                                            </p:txEl>
                                          </p:spTgt>
                                        </p:tgtEl>
                                        <p:attrNameLst>
                                          <p:attrName>style.visibility</p:attrName>
                                        </p:attrNameLst>
                                      </p:cBhvr>
                                      <p:to>
                                        <p:strVal val="visible"/>
                                      </p:to>
                                    </p:set>
                                    <p:animEffect transition="in" filter="wipe(up)">
                                      <p:cBhvr>
                                        <p:cTn id="7" dur="500"/>
                                        <p:tgtEl>
                                          <p:spTgt spid="645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B15509B1-36B1-4BD3-95C3-FD0724118492}" type="slidenum">
              <a:rPr lang="zh-CN" altLang="en-US"/>
              <a:pPr>
                <a:defRPr/>
              </a:pPr>
              <a:t>5</a:t>
            </a:fld>
            <a:endParaRPr lang="en-US" altLang="zh-CN"/>
          </a:p>
        </p:txBody>
      </p:sp>
      <p:sp>
        <p:nvSpPr>
          <p:cNvPr id="7171" name="Rectangle 2"/>
          <p:cNvSpPr>
            <a:spLocks noGrp="1" noChangeArrowheads="1"/>
          </p:cNvSpPr>
          <p:nvPr>
            <p:ph type="title"/>
          </p:nvPr>
        </p:nvSpPr>
        <p:spPr>
          <a:xfrm>
            <a:off x="1150938" y="214313"/>
            <a:ext cx="7793037" cy="838200"/>
          </a:xfrm>
        </p:spPr>
        <p:txBody>
          <a:bodyPr/>
          <a:lstStyle/>
          <a:p>
            <a:pPr eaLnBrk="1" hangingPunct="1"/>
            <a:r>
              <a:rPr lang="zh-CN" altLang="en-US" dirty="0" smtClean="0"/>
              <a:t>课程内容</a:t>
            </a:r>
            <a:endParaRPr lang="zh-CN" altLang="en-US" sz="7200" u="sng" dirty="0" smtClean="0"/>
          </a:p>
        </p:txBody>
      </p:sp>
      <p:sp>
        <p:nvSpPr>
          <p:cNvPr id="64515" name="Rectangle 3"/>
          <p:cNvSpPr>
            <a:spLocks noGrp="1" noChangeArrowheads="1"/>
          </p:cNvSpPr>
          <p:nvPr>
            <p:ph type="body" idx="1"/>
          </p:nvPr>
        </p:nvSpPr>
        <p:spPr>
          <a:xfrm>
            <a:off x="1192088" y="1412776"/>
            <a:ext cx="7772400" cy="5445224"/>
          </a:xfrm>
        </p:spPr>
        <p:txBody>
          <a:bodyPr/>
          <a:lstStyle/>
          <a:p>
            <a:pPr>
              <a:lnSpc>
                <a:spcPct val="100000"/>
              </a:lnSpc>
              <a:spcBef>
                <a:spcPts val="1300"/>
              </a:spcBef>
              <a:spcAft>
                <a:spcPts val="100"/>
              </a:spcAft>
            </a:pPr>
            <a:r>
              <a:rPr lang="zh-CN" altLang="en-US" sz="2400" u="sng" dirty="0" smtClean="0"/>
              <a:t>第一章  大学工程教育的培养目标 </a:t>
            </a:r>
          </a:p>
          <a:p>
            <a:pPr>
              <a:lnSpc>
                <a:spcPct val="100000"/>
              </a:lnSpc>
              <a:spcBef>
                <a:spcPts val="1300"/>
              </a:spcBef>
              <a:spcAft>
                <a:spcPts val="100"/>
              </a:spcAft>
            </a:pPr>
            <a:r>
              <a:rPr lang="zh-CN" altLang="en-US" sz="2400" u="sng" dirty="0" smtClean="0"/>
              <a:t>第二章  工程概述 </a:t>
            </a:r>
          </a:p>
          <a:p>
            <a:pPr>
              <a:lnSpc>
                <a:spcPct val="100000"/>
              </a:lnSpc>
              <a:spcBef>
                <a:spcPts val="1300"/>
              </a:spcBef>
              <a:spcAft>
                <a:spcPts val="100"/>
              </a:spcAft>
            </a:pPr>
            <a:r>
              <a:rPr lang="zh-CN" altLang="en-US" sz="2400" u="sng" dirty="0" smtClean="0"/>
              <a:t>第三章  信息技术和信息产业 </a:t>
            </a:r>
          </a:p>
          <a:p>
            <a:pPr>
              <a:lnSpc>
                <a:spcPct val="100000"/>
              </a:lnSpc>
              <a:spcBef>
                <a:spcPts val="1300"/>
              </a:spcBef>
              <a:spcAft>
                <a:spcPts val="100"/>
              </a:spcAft>
            </a:pPr>
            <a:r>
              <a:rPr lang="zh-CN" altLang="en-US" sz="2400" u="sng" dirty="0" smtClean="0"/>
              <a:t>第四章  土木工程 </a:t>
            </a:r>
          </a:p>
          <a:p>
            <a:pPr>
              <a:lnSpc>
                <a:spcPct val="100000"/>
              </a:lnSpc>
              <a:spcBef>
                <a:spcPts val="1300"/>
              </a:spcBef>
              <a:spcAft>
                <a:spcPts val="100"/>
              </a:spcAft>
            </a:pPr>
            <a:r>
              <a:rPr lang="zh-CN" altLang="en-US" sz="2400" u="sng" dirty="0" smtClean="0"/>
              <a:t>第五章  水利水电工程 </a:t>
            </a:r>
          </a:p>
          <a:p>
            <a:pPr>
              <a:lnSpc>
                <a:spcPct val="100000"/>
              </a:lnSpc>
              <a:spcBef>
                <a:spcPts val="1300"/>
              </a:spcBef>
              <a:spcAft>
                <a:spcPts val="100"/>
              </a:spcAft>
            </a:pPr>
            <a:r>
              <a:rPr lang="zh-CN" altLang="en-US" sz="2400" u="sng" dirty="0" smtClean="0"/>
              <a:t>第六章  矿业工程 </a:t>
            </a:r>
          </a:p>
          <a:p>
            <a:pPr>
              <a:lnSpc>
                <a:spcPct val="100000"/>
              </a:lnSpc>
              <a:spcBef>
                <a:spcPts val="1300"/>
              </a:spcBef>
              <a:spcAft>
                <a:spcPts val="100"/>
              </a:spcAft>
            </a:pPr>
            <a:r>
              <a:rPr lang="zh-CN" altLang="en-US" sz="2400" u="sng" dirty="0" smtClean="0"/>
              <a:t>第七章  工业工程  </a:t>
            </a:r>
          </a:p>
          <a:p>
            <a:pPr>
              <a:lnSpc>
                <a:spcPct val="100000"/>
              </a:lnSpc>
              <a:spcBef>
                <a:spcPts val="1300"/>
              </a:spcBef>
              <a:spcAft>
                <a:spcPts val="100"/>
              </a:spcAft>
            </a:pPr>
            <a:r>
              <a:rPr lang="zh-CN" altLang="en-US" sz="2400" u="sng" dirty="0" smtClean="0"/>
              <a:t>第八章  现代工程的拓展 </a:t>
            </a:r>
          </a:p>
          <a:p>
            <a:pPr>
              <a:lnSpc>
                <a:spcPct val="100000"/>
              </a:lnSpc>
              <a:spcBef>
                <a:spcPts val="1300"/>
              </a:spcBef>
              <a:spcAft>
                <a:spcPts val="100"/>
              </a:spcAft>
            </a:pPr>
            <a:r>
              <a:rPr lang="zh-CN" altLang="en-US" sz="2400" u="sng" dirty="0" smtClean="0"/>
              <a:t>第九章  工程管理 </a:t>
            </a:r>
          </a:p>
          <a:p>
            <a:pPr>
              <a:lnSpc>
                <a:spcPct val="100000"/>
              </a:lnSpc>
              <a:spcBef>
                <a:spcPts val="1300"/>
              </a:spcBef>
              <a:spcAft>
                <a:spcPts val="100"/>
              </a:spcAft>
            </a:pPr>
            <a:r>
              <a:rPr lang="zh-CN" altLang="en-US" sz="2400" u="sng" dirty="0" smtClean="0"/>
              <a:t>第十章  工程经济分析</a:t>
            </a:r>
          </a:p>
          <a:p>
            <a:pPr>
              <a:lnSpc>
                <a:spcPct val="100000"/>
              </a:lnSpc>
              <a:spcBef>
                <a:spcPts val="1300"/>
              </a:spcBef>
              <a:spcAft>
                <a:spcPts val="100"/>
              </a:spcAft>
            </a:pPr>
            <a:endParaRPr lang="zh-CN" altLang="en-US" sz="2400" dirty="0" smtClean="0">
              <a:solidFill>
                <a:schemeClr val="bg1"/>
              </a:solidFill>
            </a:endParaRPr>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64515">
                                            <p:txEl>
                                              <p:pRg st="0" end="0"/>
                                            </p:txEl>
                                          </p:spTgt>
                                        </p:tgtEl>
                                        <p:attrNameLst>
                                          <p:attrName>style.visibility</p:attrName>
                                        </p:attrNameLst>
                                      </p:cBhvr>
                                      <p:to>
                                        <p:strVal val="visible"/>
                                      </p:to>
                                    </p:set>
                                    <p:animEffect transition="in" filter="wipe(up)">
                                      <p:cBhvr>
                                        <p:cTn id="7" dur="500"/>
                                        <p:tgtEl>
                                          <p:spTgt spid="64515">
                                            <p:txEl>
                                              <p:pRg st="0" end="0"/>
                                            </p:txEl>
                                          </p:spTgt>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64515">
                                            <p:txEl>
                                              <p:pRg st="1" end="1"/>
                                            </p:txEl>
                                          </p:spTgt>
                                        </p:tgtEl>
                                        <p:attrNameLst>
                                          <p:attrName>style.visibility</p:attrName>
                                        </p:attrNameLst>
                                      </p:cBhvr>
                                      <p:to>
                                        <p:strVal val="visible"/>
                                      </p:to>
                                    </p:set>
                                    <p:animEffect transition="in" filter="wipe(up)">
                                      <p:cBhvr>
                                        <p:cTn id="11" dur="500"/>
                                        <p:tgtEl>
                                          <p:spTgt spid="64515">
                                            <p:txEl>
                                              <p:pRg st="1" end="1"/>
                                            </p:txEl>
                                          </p:spTgt>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64515">
                                            <p:txEl>
                                              <p:pRg st="2" end="2"/>
                                            </p:txEl>
                                          </p:spTgt>
                                        </p:tgtEl>
                                        <p:attrNameLst>
                                          <p:attrName>style.visibility</p:attrName>
                                        </p:attrNameLst>
                                      </p:cBhvr>
                                      <p:to>
                                        <p:strVal val="visible"/>
                                      </p:to>
                                    </p:set>
                                    <p:animEffect transition="in" filter="wipe(up)">
                                      <p:cBhvr>
                                        <p:cTn id="15" dur="500"/>
                                        <p:tgtEl>
                                          <p:spTgt spid="64515">
                                            <p:txEl>
                                              <p:pRg st="2" end="2"/>
                                            </p:txEl>
                                          </p:spTgt>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64515">
                                            <p:txEl>
                                              <p:pRg st="3" end="3"/>
                                            </p:txEl>
                                          </p:spTgt>
                                        </p:tgtEl>
                                        <p:attrNameLst>
                                          <p:attrName>style.visibility</p:attrName>
                                        </p:attrNameLst>
                                      </p:cBhvr>
                                      <p:to>
                                        <p:strVal val="visible"/>
                                      </p:to>
                                    </p:set>
                                    <p:animEffect transition="in" filter="wipe(up)">
                                      <p:cBhvr>
                                        <p:cTn id="19" dur="500"/>
                                        <p:tgtEl>
                                          <p:spTgt spid="64515">
                                            <p:txEl>
                                              <p:pRg st="3" end="3"/>
                                            </p:txEl>
                                          </p:spTgt>
                                        </p:tgtEl>
                                      </p:cBhvr>
                                    </p:animEffect>
                                  </p:childTnLst>
                                </p:cTn>
                              </p:par>
                            </p:childTnLst>
                          </p:cTn>
                        </p:par>
                        <p:par>
                          <p:cTn id="20" fill="hold">
                            <p:stCondLst>
                              <p:cond delay="2000"/>
                            </p:stCondLst>
                            <p:childTnLst>
                              <p:par>
                                <p:cTn id="21" presetID="22" presetClass="entr" presetSubtype="1" fill="hold" nodeType="afterEffect">
                                  <p:stCondLst>
                                    <p:cond delay="0"/>
                                  </p:stCondLst>
                                  <p:childTnLst>
                                    <p:set>
                                      <p:cBhvr>
                                        <p:cTn id="22" dur="1" fill="hold">
                                          <p:stCondLst>
                                            <p:cond delay="0"/>
                                          </p:stCondLst>
                                        </p:cTn>
                                        <p:tgtEl>
                                          <p:spTgt spid="64515">
                                            <p:txEl>
                                              <p:pRg st="4" end="4"/>
                                            </p:txEl>
                                          </p:spTgt>
                                        </p:tgtEl>
                                        <p:attrNameLst>
                                          <p:attrName>style.visibility</p:attrName>
                                        </p:attrNameLst>
                                      </p:cBhvr>
                                      <p:to>
                                        <p:strVal val="visible"/>
                                      </p:to>
                                    </p:set>
                                    <p:animEffect transition="in" filter="wipe(up)">
                                      <p:cBhvr>
                                        <p:cTn id="23" dur="500"/>
                                        <p:tgtEl>
                                          <p:spTgt spid="64515">
                                            <p:txEl>
                                              <p:pRg st="4" end="4"/>
                                            </p:txEl>
                                          </p:spTgt>
                                        </p:tgtEl>
                                      </p:cBhvr>
                                    </p:animEffect>
                                  </p:childTnLst>
                                </p:cTn>
                              </p:par>
                            </p:childTnLst>
                          </p:cTn>
                        </p:par>
                        <p:par>
                          <p:cTn id="24" fill="hold">
                            <p:stCondLst>
                              <p:cond delay="2500"/>
                            </p:stCondLst>
                            <p:childTnLst>
                              <p:par>
                                <p:cTn id="25" presetID="22" presetClass="entr" presetSubtype="1" fill="hold" nodeType="afterEffect">
                                  <p:stCondLst>
                                    <p:cond delay="0"/>
                                  </p:stCondLst>
                                  <p:childTnLst>
                                    <p:set>
                                      <p:cBhvr>
                                        <p:cTn id="26" dur="1" fill="hold">
                                          <p:stCondLst>
                                            <p:cond delay="0"/>
                                          </p:stCondLst>
                                        </p:cTn>
                                        <p:tgtEl>
                                          <p:spTgt spid="64515">
                                            <p:txEl>
                                              <p:pRg st="5" end="5"/>
                                            </p:txEl>
                                          </p:spTgt>
                                        </p:tgtEl>
                                        <p:attrNameLst>
                                          <p:attrName>style.visibility</p:attrName>
                                        </p:attrNameLst>
                                      </p:cBhvr>
                                      <p:to>
                                        <p:strVal val="visible"/>
                                      </p:to>
                                    </p:set>
                                    <p:animEffect transition="in" filter="wipe(up)">
                                      <p:cBhvr>
                                        <p:cTn id="27" dur="500"/>
                                        <p:tgtEl>
                                          <p:spTgt spid="64515">
                                            <p:txEl>
                                              <p:pRg st="5" end="5"/>
                                            </p:txEl>
                                          </p:spTgt>
                                        </p:tgtEl>
                                      </p:cBhvr>
                                    </p:animEffect>
                                  </p:childTnLst>
                                </p:cTn>
                              </p:par>
                            </p:childTnLst>
                          </p:cTn>
                        </p:par>
                        <p:par>
                          <p:cTn id="28" fill="hold">
                            <p:stCondLst>
                              <p:cond delay="3000"/>
                            </p:stCondLst>
                            <p:childTnLst>
                              <p:par>
                                <p:cTn id="29" presetID="22" presetClass="entr" presetSubtype="1" fill="hold" nodeType="afterEffect">
                                  <p:stCondLst>
                                    <p:cond delay="0"/>
                                  </p:stCondLst>
                                  <p:childTnLst>
                                    <p:set>
                                      <p:cBhvr>
                                        <p:cTn id="30" dur="1" fill="hold">
                                          <p:stCondLst>
                                            <p:cond delay="0"/>
                                          </p:stCondLst>
                                        </p:cTn>
                                        <p:tgtEl>
                                          <p:spTgt spid="64515">
                                            <p:txEl>
                                              <p:pRg st="6" end="6"/>
                                            </p:txEl>
                                          </p:spTgt>
                                        </p:tgtEl>
                                        <p:attrNameLst>
                                          <p:attrName>style.visibility</p:attrName>
                                        </p:attrNameLst>
                                      </p:cBhvr>
                                      <p:to>
                                        <p:strVal val="visible"/>
                                      </p:to>
                                    </p:set>
                                    <p:animEffect transition="in" filter="wipe(up)">
                                      <p:cBhvr>
                                        <p:cTn id="31" dur="500"/>
                                        <p:tgtEl>
                                          <p:spTgt spid="64515">
                                            <p:txEl>
                                              <p:pRg st="6" end="6"/>
                                            </p:txEl>
                                          </p:spTgt>
                                        </p:tgtEl>
                                      </p:cBhvr>
                                    </p:animEffect>
                                  </p:childTnLst>
                                </p:cTn>
                              </p:par>
                            </p:childTnLst>
                          </p:cTn>
                        </p:par>
                        <p:par>
                          <p:cTn id="32" fill="hold">
                            <p:stCondLst>
                              <p:cond delay="3500"/>
                            </p:stCondLst>
                            <p:childTnLst>
                              <p:par>
                                <p:cTn id="33" presetID="22" presetClass="entr" presetSubtype="1" fill="hold" nodeType="afterEffect">
                                  <p:stCondLst>
                                    <p:cond delay="0"/>
                                  </p:stCondLst>
                                  <p:childTnLst>
                                    <p:set>
                                      <p:cBhvr>
                                        <p:cTn id="34" dur="1" fill="hold">
                                          <p:stCondLst>
                                            <p:cond delay="0"/>
                                          </p:stCondLst>
                                        </p:cTn>
                                        <p:tgtEl>
                                          <p:spTgt spid="64515">
                                            <p:txEl>
                                              <p:pRg st="7" end="7"/>
                                            </p:txEl>
                                          </p:spTgt>
                                        </p:tgtEl>
                                        <p:attrNameLst>
                                          <p:attrName>style.visibility</p:attrName>
                                        </p:attrNameLst>
                                      </p:cBhvr>
                                      <p:to>
                                        <p:strVal val="visible"/>
                                      </p:to>
                                    </p:set>
                                    <p:animEffect transition="in" filter="wipe(up)">
                                      <p:cBhvr>
                                        <p:cTn id="35" dur="500"/>
                                        <p:tgtEl>
                                          <p:spTgt spid="64515">
                                            <p:txEl>
                                              <p:pRg st="7" end="7"/>
                                            </p:txEl>
                                          </p:spTgt>
                                        </p:tgtEl>
                                      </p:cBhvr>
                                    </p:animEffect>
                                  </p:childTnLst>
                                </p:cTn>
                              </p:par>
                            </p:childTnLst>
                          </p:cTn>
                        </p:par>
                        <p:par>
                          <p:cTn id="36" fill="hold">
                            <p:stCondLst>
                              <p:cond delay="4000"/>
                            </p:stCondLst>
                            <p:childTnLst>
                              <p:par>
                                <p:cTn id="37" presetID="22" presetClass="entr" presetSubtype="1" fill="hold" nodeType="afterEffect">
                                  <p:stCondLst>
                                    <p:cond delay="0"/>
                                  </p:stCondLst>
                                  <p:childTnLst>
                                    <p:set>
                                      <p:cBhvr>
                                        <p:cTn id="38" dur="1" fill="hold">
                                          <p:stCondLst>
                                            <p:cond delay="0"/>
                                          </p:stCondLst>
                                        </p:cTn>
                                        <p:tgtEl>
                                          <p:spTgt spid="64515">
                                            <p:txEl>
                                              <p:pRg st="8" end="8"/>
                                            </p:txEl>
                                          </p:spTgt>
                                        </p:tgtEl>
                                        <p:attrNameLst>
                                          <p:attrName>style.visibility</p:attrName>
                                        </p:attrNameLst>
                                      </p:cBhvr>
                                      <p:to>
                                        <p:strVal val="visible"/>
                                      </p:to>
                                    </p:set>
                                    <p:animEffect transition="in" filter="wipe(up)">
                                      <p:cBhvr>
                                        <p:cTn id="39" dur="500"/>
                                        <p:tgtEl>
                                          <p:spTgt spid="64515">
                                            <p:txEl>
                                              <p:pRg st="8" end="8"/>
                                            </p:txEl>
                                          </p:spTgt>
                                        </p:tgtEl>
                                      </p:cBhvr>
                                    </p:animEffect>
                                  </p:childTnLst>
                                </p:cTn>
                              </p:par>
                            </p:childTnLst>
                          </p:cTn>
                        </p:par>
                        <p:par>
                          <p:cTn id="40" fill="hold">
                            <p:stCondLst>
                              <p:cond delay="4500"/>
                            </p:stCondLst>
                            <p:childTnLst>
                              <p:par>
                                <p:cTn id="41" presetID="22" presetClass="entr" presetSubtype="1" fill="hold" nodeType="afterEffect">
                                  <p:stCondLst>
                                    <p:cond delay="0"/>
                                  </p:stCondLst>
                                  <p:childTnLst>
                                    <p:set>
                                      <p:cBhvr>
                                        <p:cTn id="42" dur="1" fill="hold">
                                          <p:stCondLst>
                                            <p:cond delay="0"/>
                                          </p:stCondLst>
                                        </p:cTn>
                                        <p:tgtEl>
                                          <p:spTgt spid="64515">
                                            <p:txEl>
                                              <p:pRg st="9" end="9"/>
                                            </p:txEl>
                                          </p:spTgt>
                                        </p:tgtEl>
                                        <p:attrNameLst>
                                          <p:attrName>style.visibility</p:attrName>
                                        </p:attrNameLst>
                                      </p:cBhvr>
                                      <p:to>
                                        <p:strVal val="visible"/>
                                      </p:to>
                                    </p:set>
                                    <p:animEffect transition="in" filter="wipe(up)">
                                      <p:cBhvr>
                                        <p:cTn id="43" dur="500"/>
                                        <p:tgtEl>
                                          <p:spTgt spid="6451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CCA7D620-2F3D-4CE4-B18B-5AA1195A2991}" type="slidenum">
              <a:rPr lang="zh-CN" altLang="en-US"/>
              <a:pPr>
                <a:defRPr/>
              </a:pPr>
              <a:t>6</a:t>
            </a:fld>
            <a:endParaRPr lang="en-US" altLang="zh-CN"/>
          </a:p>
        </p:txBody>
      </p:sp>
      <p:sp>
        <p:nvSpPr>
          <p:cNvPr id="8195" name="Rectangle 2"/>
          <p:cNvSpPr>
            <a:spLocks noGrp="1" noChangeArrowheads="1"/>
          </p:cNvSpPr>
          <p:nvPr>
            <p:ph type="title"/>
          </p:nvPr>
        </p:nvSpPr>
        <p:spPr>
          <a:xfrm>
            <a:off x="827584" y="214313"/>
            <a:ext cx="8116391" cy="838200"/>
          </a:xfrm>
        </p:spPr>
        <p:txBody>
          <a:bodyPr/>
          <a:lstStyle/>
          <a:p>
            <a:pPr eaLnBrk="1" hangingPunct="1"/>
            <a:r>
              <a:rPr lang="zh-CN" altLang="en-US" dirty="0" smtClean="0"/>
              <a:t>第</a:t>
            </a:r>
            <a:r>
              <a:rPr lang="zh-CN" altLang="en-US" sz="4000" b="1" dirty="0" smtClean="0"/>
              <a:t>1</a:t>
            </a:r>
            <a:r>
              <a:rPr lang="zh-CN" altLang="en-US" dirty="0" smtClean="0"/>
              <a:t>章 </a:t>
            </a:r>
            <a:r>
              <a:rPr lang="zh-CN" altLang="zh-CN" dirty="0" smtClean="0"/>
              <a:t>大学</a:t>
            </a:r>
            <a:r>
              <a:rPr lang="zh-CN" altLang="zh-CN" dirty="0"/>
              <a:t>工程教育的培养目标</a:t>
            </a:r>
            <a:endParaRPr lang="zh-CN" altLang="en-US" dirty="0" smtClean="0"/>
          </a:p>
        </p:txBody>
      </p:sp>
      <p:sp>
        <p:nvSpPr>
          <p:cNvPr id="20483" name="Rectangle 3"/>
          <p:cNvSpPr>
            <a:spLocks noGrp="1" noChangeArrowheads="1"/>
          </p:cNvSpPr>
          <p:nvPr>
            <p:ph type="body" idx="1"/>
          </p:nvPr>
        </p:nvSpPr>
        <p:spPr>
          <a:xfrm>
            <a:off x="685800" y="1962150"/>
            <a:ext cx="8207375" cy="4419600"/>
          </a:xfrm>
        </p:spPr>
        <p:txBody>
          <a:bodyPr/>
          <a:lstStyle/>
          <a:p>
            <a:pPr eaLnBrk="1" hangingPunct="1">
              <a:spcAft>
                <a:spcPct val="30000"/>
              </a:spcAft>
              <a:defRPr/>
            </a:pPr>
            <a:r>
              <a:rPr lang="zh-CN" altLang="en-US" u="sng" dirty="0" smtClean="0">
                <a:latin typeface="+mn-ea"/>
              </a:rPr>
              <a:t>主要内容</a:t>
            </a:r>
            <a:r>
              <a:rPr lang="zh-CN" altLang="en-US" u="sng" dirty="0" smtClean="0">
                <a:ea typeface=""/>
              </a:rPr>
              <a:t>：</a:t>
            </a:r>
            <a:endParaRPr lang="zh-CN" altLang="en-US" dirty="0" smtClean="0"/>
          </a:p>
          <a:p>
            <a:pPr lvl="1" eaLnBrk="1" hangingPunct="1">
              <a:defRPr/>
            </a:pPr>
            <a:r>
              <a:rPr lang="zh-CN" altLang="zh-CN" dirty="0"/>
              <a:t>培养目标</a:t>
            </a:r>
            <a:r>
              <a:rPr lang="zh-CN" altLang="zh-CN" dirty="0" smtClean="0"/>
              <a:t>概述</a:t>
            </a:r>
            <a:endParaRPr lang="en-US" altLang="zh-CN" dirty="0" smtClean="0"/>
          </a:p>
          <a:p>
            <a:pPr lvl="1" eaLnBrk="1" hangingPunct="1">
              <a:defRPr/>
            </a:pPr>
            <a:r>
              <a:rPr lang="zh-CN" altLang="en-US" dirty="0"/>
              <a:t>大学工程教育培养目标的基本</a:t>
            </a:r>
            <a:r>
              <a:rPr lang="zh-CN" altLang="en-US" dirty="0" smtClean="0"/>
              <a:t>要求</a:t>
            </a:r>
            <a:endParaRPr lang="en-US" altLang="zh-CN" dirty="0" smtClean="0"/>
          </a:p>
          <a:p>
            <a:pPr lvl="1" eaLnBrk="1" hangingPunct="1">
              <a:defRPr/>
            </a:pPr>
            <a:r>
              <a:rPr lang="zh-CN" altLang="en-US" dirty="0"/>
              <a:t>工程的概念和大学工程教育对知识的基本</a:t>
            </a:r>
            <a:r>
              <a:rPr lang="zh-CN" altLang="en-US" dirty="0" smtClean="0"/>
              <a:t>要求</a:t>
            </a:r>
            <a:endParaRPr lang="en-US" altLang="zh-CN" dirty="0" smtClean="0"/>
          </a:p>
          <a:p>
            <a:pPr lvl="1" eaLnBrk="1" hangingPunct="1">
              <a:defRPr/>
            </a:pPr>
            <a:r>
              <a:rPr lang="zh-CN" altLang="zh-CN" dirty="0"/>
              <a:t>能力的概念和大学工程教育对能力的基本要求</a:t>
            </a:r>
          </a:p>
          <a:p>
            <a:pPr lvl="1" eaLnBrk="1" hangingPunct="1">
              <a:defRPr/>
            </a:pPr>
            <a:r>
              <a:rPr lang="zh-CN" altLang="zh-CN" dirty="0"/>
              <a:t>素质的概念和大学工程教育对素质的基本要求</a:t>
            </a:r>
          </a:p>
          <a:p>
            <a:pPr lvl="1" eaLnBrk="1" hangingPunct="1">
              <a:defRPr/>
            </a:pPr>
            <a:r>
              <a:rPr lang="zh-CN" altLang="zh-CN" dirty="0"/>
              <a:t>基于“以人为本”理念的高等工程教育目标分析</a:t>
            </a:r>
            <a:endParaRPr lang="zh-CN" altLang="en-US" dirty="0" smtClean="0">
              <a:solidFill>
                <a:schemeClr val="tx2"/>
              </a:solidFill>
            </a:endParaRPr>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anim calcmode="lin" valueType="num">
                                      <p:cBhvr additive="base">
                                        <p:cTn id="7" dur="500" fill="hold"/>
                                        <p:tgtEl>
                                          <p:spTgt spid="2048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048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0483">
                                            <p:txEl>
                                              <p:pRg st="1" end="1"/>
                                            </p:txEl>
                                          </p:spTgt>
                                        </p:tgtEl>
                                        <p:attrNameLst>
                                          <p:attrName>style.visibility</p:attrName>
                                        </p:attrNameLst>
                                      </p:cBhvr>
                                      <p:to>
                                        <p:strVal val="visible"/>
                                      </p:to>
                                    </p:set>
                                    <p:anim calcmode="lin" valueType="num">
                                      <p:cBhvr additive="base">
                                        <p:cTn id="13" dur="500" fill="hold"/>
                                        <p:tgtEl>
                                          <p:spTgt spid="2048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048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0483">
                                            <p:txEl>
                                              <p:pRg st="2" end="2"/>
                                            </p:txEl>
                                          </p:spTgt>
                                        </p:tgtEl>
                                        <p:attrNameLst>
                                          <p:attrName>style.visibility</p:attrName>
                                        </p:attrNameLst>
                                      </p:cBhvr>
                                      <p:to>
                                        <p:strVal val="visible"/>
                                      </p:to>
                                    </p:set>
                                    <p:anim calcmode="lin" valueType="num">
                                      <p:cBhvr additive="base">
                                        <p:cTn id="19" dur="500" fill="hold"/>
                                        <p:tgtEl>
                                          <p:spTgt spid="2048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048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5"/>
          <p:cNvSpPr>
            <a:spLocks noGrp="1"/>
          </p:cNvSpPr>
          <p:nvPr>
            <p:ph type="sldNum" sz="quarter" idx="12"/>
          </p:nvPr>
        </p:nvSpPr>
        <p:spPr/>
        <p:txBody>
          <a:bodyPr/>
          <a:lstStyle/>
          <a:p>
            <a:pPr>
              <a:defRPr/>
            </a:pPr>
            <a:fld id="{21505243-891C-43D2-865C-F98C5AF1A9CD}" type="slidenum">
              <a:rPr lang="zh-CN" altLang="en-US" smtClean="0"/>
              <a:pPr>
                <a:defRPr/>
              </a:pPr>
              <a:t>7</a:t>
            </a:fld>
            <a:endParaRPr lang="en-US" altLang="zh-CN" smtClean="0"/>
          </a:p>
        </p:txBody>
      </p:sp>
      <p:sp>
        <p:nvSpPr>
          <p:cNvPr id="15" name="Rectangle 2"/>
          <p:cNvSpPr txBox="1">
            <a:spLocks noChangeArrowheads="1"/>
          </p:cNvSpPr>
          <p:nvPr/>
        </p:nvSpPr>
        <p:spPr bwMode="auto">
          <a:xfrm>
            <a:off x="1150938" y="502568"/>
            <a:ext cx="7793037" cy="838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4400">
                <a:solidFill>
                  <a:srgbClr val="800000"/>
                </a:solidFill>
                <a:latin typeface="+mj-lt"/>
                <a:ea typeface="+mj-ea"/>
                <a:cs typeface="+mj-cs"/>
              </a:defRPr>
            </a:lvl1pPr>
            <a:lvl2pPr algn="l" rtl="0" eaLnBrk="0" fontAlgn="base" hangingPunct="0">
              <a:spcBef>
                <a:spcPct val="0"/>
              </a:spcBef>
              <a:spcAft>
                <a:spcPct val="0"/>
              </a:spcAft>
              <a:defRPr sz="4400">
                <a:solidFill>
                  <a:srgbClr val="800000"/>
                </a:solidFill>
                <a:latin typeface="Tahoma" pitchFamily="34" charset="0"/>
                <a:ea typeface="隶书" pitchFamily="49" charset="-122"/>
              </a:defRPr>
            </a:lvl2pPr>
            <a:lvl3pPr algn="l" rtl="0" eaLnBrk="0" fontAlgn="base" hangingPunct="0">
              <a:spcBef>
                <a:spcPct val="0"/>
              </a:spcBef>
              <a:spcAft>
                <a:spcPct val="0"/>
              </a:spcAft>
              <a:defRPr sz="4400">
                <a:solidFill>
                  <a:srgbClr val="800000"/>
                </a:solidFill>
                <a:latin typeface="Tahoma" pitchFamily="34" charset="0"/>
                <a:ea typeface="隶书" pitchFamily="49" charset="-122"/>
              </a:defRPr>
            </a:lvl3pPr>
            <a:lvl4pPr algn="l" rtl="0" eaLnBrk="0" fontAlgn="base" hangingPunct="0">
              <a:spcBef>
                <a:spcPct val="0"/>
              </a:spcBef>
              <a:spcAft>
                <a:spcPct val="0"/>
              </a:spcAft>
              <a:defRPr sz="4400">
                <a:solidFill>
                  <a:srgbClr val="800000"/>
                </a:solidFill>
                <a:latin typeface="Tahoma" pitchFamily="34" charset="0"/>
                <a:ea typeface="隶书" pitchFamily="49" charset="-122"/>
              </a:defRPr>
            </a:lvl4pPr>
            <a:lvl5pPr algn="l" rtl="0" eaLnBrk="0" fontAlgn="base" hangingPunct="0">
              <a:spcBef>
                <a:spcPct val="0"/>
              </a:spcBef>
              <a:spcAft>
                <a:spcPct val="0"/>
              </a:spcAft>
              <a:defRPr sz="4400">
                <a:solidFill>
                  <a:srgbClr val="800000"/>
                </a:solidFill>
                <a:latin typeface="Tahoma" pitchFamily="34" charset="0"/>
                <a:ea typeface="隶书" pitchFamily="49" charset="-122"/>
              </a:defRPr>
            </a:lvl5pPr>
            <a:lvl6pPr marL="457200" algn="l" rtl="0" fontAlgn="base">
              <a:spcBef>
                <a:spcPct val="0"/>
              </a:spcBef>
              <a:spcAft>
                <a:spcPct val="0"/>
              </a:spcAft>
              <a:defRPr sz="4400">
                <a:solidFill>
                  <a:srgbClr val="800000"/>
                </a:solidFill>
                <a:latin typeface="Tahoma" pitchFamily="34" charset="0"/>
                <a:ea typeface="隶书" pitchFamily="49" charset="-122"/>
              </a:defRPr>
            </a:lvl6pPr>
            <a:lvl7pPr marL="914400" algn="l" rtl="0" fontAlgn="base">
              <a:spcBef>
                <a:spcPct val="0"/>
              </a:spcBef>
              <a:spcAft>
                <a:spcPct val="0"/>
              </a:spcAft>
              <a:defRPr sz="4400">
                <a:solidFill>
                  <a:srgbClr val="800000"/>
                </a:solidFill>
                <a:latin typeface="Tahoma" pitchFamily="34" charset="0"/>
                <a:ea typeface="隶书" pitchFamily="49" charset="-122"/>
              </a:defRPr>
            </a:lvl7pPr>
            <a:lvl8pPr marL="1371600" algn="l" rtl="0" fontAlgn="base">
              <a:spcBef>
                <a:spcPct val="0"/>
              </a:spcBef>
              <a:spcAft>
                <a:spcPct val="0"/>
              </a:spcAft>
              <a:defRPr sz="4400">
                <a:solidFill>
                  <a:srgbClr val="800000"/>
                </a:solidFill>
                <a:latin typeface="Tahoma" pitchFamily="34" charset="0"/>
                <a:ea typeface="隶书" pitchFamily="49" charset="-122"/>
              </a:defRPr>
            </a:lvl8pPr>
            <a:lvl9pPr marL="1828800" algn="l" rtl="0" fontAlgn="base">
              <a:spcBef>
                <a:spcPct val="0"/>
              </a:spcBef>
              <a:spcAft>
                <a:spcPct val="0"/>
              </a:spcAft>
              <a:defRPr sz="4400">
                <a:solidFill>
                  <a:srgbClr val="800000"/>
                </a:solidFill>
                <a:latin typeface="Tahoma" pitchFamily="34" charset="0"/>
                <a:ea typeface="隶书" pitchFamily="49" charset="-122"/>
              </a:defRPr>
            </a:lvl9pPr>
          </a:lstStyle>
          <a:p>
            <a:pPr eaLnBrk="1" hangingPunct="1"/>
            <a:r>
              <a:rPr lang="en-US" altLang="zh-CN" b="1" dirty="0">
                <a:ea typeface="华文行楷" pitchFamily="2" charset="-122"/>
              </a:rPr>
              <a:t>1.1 </a:t>
            </a:r>
            <a:r>
              <a:rPr lang="zh-CN" altLang="en-US" b="1" dirty="0">
                <a:ea typeface="华文行楷" pitchFamily="2" charset="-122"/>
              </a:rPr>
              <a:t>培养目标概述</a:t>
            </a:r>
            <a:endParaRPr kumimoji="0" lang="zh-CN" altLang="en-US" kern="0" dirty="0" smtClean="0">
              <a:latin typeface="隶书" pitchFamily="49" charset="-122"/>
            </a:endParaRPr>
          </a:p>
        </p:txBody>
      </p:sp>
      <p:sp>
        <p:nvSpPr>
          <p:cNvPr id="2" name="矩形 1"/>
          <p:cNvSpPr/>
          <p:nvPr/>
        </p:nvSpPr>
        <p:spPr>
          <a:xfrm>
            <a:off x="251520" y="1412776"/>
            <a:ext cx="8640960" cy="5001369"/>
          </a:xfrm>
          <a:prstGeom prst="rect">
            <a:avLst/>
          </a:prstGeom>
        </p:spPr>
        <p:txBody>
          <a:bodyPr wrap="square">
            <a:spAutoFit/>
          </a:bodyPr>
          <a:lstStyle/>
          <a:p>
            <a:pPr marL="742950" lvl="1" indent="-285750" eaLnBrk="1" hangingPunct="1">
              <a:lnSpc>
                <a:spcPct val="110000"/>
              </a:lnSpc>
              <a:spcBef>
                <a:spcPct val="20000"/>
              </a:spcBef>
              <a:spcAft>
                <a:spcPct val="5000"/>
              </a:spcAft>
              <a:buClr>
                <a:schemeClr val="hlink"/>
              </a:buClr>
              <a:buSzPct val="55000"/>
              <a:buFont typeface="Wingdings" pitchFamily="2" charset="2"/>
              <a:buChar char="n"/>
              <a:defRPr/>
            </a:pPr>
            <a:r>
              <a:rPr lang="zh-CN" altLang="zh-CN" sz="2800" b="1" dirty="0">
                <a:solidFill>
                  <a:schemeClr val="tx2"/>
                </a:solidFill>
                <a:latin typeface="+mn-lt"/>
                <a:ea typeface="+mn-ea"/>
              </a:rPr>
              <a:t>培养目标的</a:t>
            </a:r>
            <a:r>
              <a:rPr lang="zh-CN" altLang="zh-CN" sz="2800" b="1" dirty="0" smtClean="0">
                <a:solidFill>
                  <a:schemeClr val="tx2"/>
                </a:solidFill>
                <a:latin typeface="+mn-lt"/>
                <a:ea typeface="+mn-ea"/>
              </a:rPr>
              <a:t>概念</a:t>
            </a:r>
            <a:endParaRPr lang="en-US" altLang="zh-CN" sz="2800" b="1" dirty="0" smtClean="0">
              <a:solidFill>
                <a:schemeClr val="tx2"/>
              </a:solidFill>
              <a:latin typeface="+mn-lt"/>
              <a:ea typeface="+mn-ea"/>
            </a:endParaRPr>
          </a:p>
          <a:p>
            <a:pPr marL="1200150" lvl="2" indent="-285750" eaLnBrk="1" hangingPunct="1">
              <a:lnSpc>
                <a:spcPct val="110000"/>
              </a:lnSpc>
              <a:spcBef>
                <a:spcPct val="20000"/>
              </a:spcBef>
              <a:spcAft>
                <a:spcPct val="5000"/>
              </a:spcAft>
              <a:buClr>
                <a:schemeClr val="hlink"/>
              </a:buClr>
              <a:buSzPct val="55000"/>
              <a:buFont typeface="Wingdings" pitchFamily="2" charset="2"/>
              <a:buChar char="n"/>
              <a:defRPr/>
            </a:pPr>
            <a:r>
              <a:rPr lang="zh-CN" altLang="en-US" b="1" dirty="0" smtClean="0">
                <a:latin typeface="+mn-lt"/>
                <a:ea typeface="+mn-ea"/>
              </a:rPr>
              <a:t>学校教育的培养目标指的是“通过学校的教育活动，学生在毕业时应该具有的知识和能力水平、思想、和行为特征、体魄、和心理状态”。</a:t>
            </a:r>
            <a:endParaRPr lang="en-US" altLang="zh-CN" b="1" dirty="0" smtClean="0">
              <a:latin typeface="+mn-lt"/>
              <a:ea typeface="+mn-ea"/>
            </a:endParaRPr>
          </a:p>
          <a:p>
            <a:pPr marL="1200150" lvl="2" indent="-285750" eaLnBrk="1" hangingPunct="1">
              <a:lnSpc>
                <a:spcPct val="110000"/>
              </a:lnSpc>
              <a:spcBef>
                <a:spcPct val="20000"/>
              </a:spcBef>
              <a:spcAft>
                <a:spcPct val="5000"/>
              </a:spcAft>
              <a:buClr>
                <a:schemeClr val="hlink"/>
              </a:buClr>
              <a:buSzPct val="55000"/>
              <a:buFont typeface="Wingdings" pitchFamily="2" charset="2"/>
              <a:buChar char="n"/>
              <a:defRPr/>
            </a:pPr>
            <a:r>
              <a:rPr lang="zh-CN" altLang="en-US" b="1" dirty="0" smtClean="0">
                <a:latin typeface="+mn-lt"/>
                <a:ea typeface="+mn-ea"/>
              </a:rPr>
              <a:t>培养目标的依据是教育目的，也是教育目的的具体化。</a:t>
            </a:r>
            <a:endParaRPr lang="en-US" altLang="zh-CN" b="1" dirty="0" smtClean="0">
              <a:latin typeface="+mn-lt"/>
              <a:ea typeface="+mn-ea"/>
            </a:endParaRPr>
          </a:p>
          <a:p>
            <a:pPr marL="1200150" lvl="2" indent="-285750" eaLnBrk="1" hangingPunct="1">
              <a:lnSpc>
                <a:spcPct val="110000"/>
              </a:lnSpc>
              <a:spcBef>
                <a:spcPct val="20000"/>
              </a:spcBef>
              <a:spcAft>
                <a:spcPct val="5000"/>
              </a:spcAft>
              <a:buClr>
                <a:schemeClr val="hlink"/>
              </a:buClr>
              <a:buSzPct val="55000"/>
              <a:buFont typeface="Wingdings" pitchFamily="2" charset="2"/>
              <a:buChar char="n"/>
              <a:defRPr/>
            </a:pPr>
            <a:r>
              <a:rPr lang="zh-CN" altLang="en-US" b="1" dirty="0" smtClean="0">
                <a:latin typeface="+mn-lt"/>
                <a:ea typeface="+mn-ea"/>
              </a:rPr>
              <a:t>培养目标既反映了学校同社会发展之间的关系，又体现了学校同学生个人发展之间的关系。</a:t>
            </a:r>
            <a:endParaRPr lang="en-US" altLang="zh-CN" b="1" dirty="0" smtClean="0">
              <a:latin typeface="+mn-lt"/>
              <a:ea typeface="+mn-ea"/>
            </a:endParaRPr>
          </a:p>
          <a:p>
            <a:pPr marL="1200150" lvl="2" indent="-285750" eaLnBrk="1" hangingPunct="1">
              <a:lnSpc>
                <a:spcPct val="110000"/>
              </a:lnSpc>
              <a:spcBef>
                <a:spcPct val="20000"/>
              </a:spcBef>
              <a:spcAft>
                <a:spcPct val="5000"/>
              </a:spcAft>
              <a:buClr>
                <a:schemeClr val="hlink"/>
              </a:buClr>
              <a:buSzPct val="55000"/>
              <a:buFont typeface="Wingdings" pitchFamily="2" charset="2"/>
              <a:buChar char="n"/>
              <a:defRPr/>
            </a:pPr>
            <a:r>
              <a:rPr lang="zh-CN" altLang="en-US" b="1" dirty="0" smtClean="0">
                <a:latin typeface="+mn-lt"/>
                <a:ea typeface="+mn-ea"/>
              </a:rPr>
              <a:t>培养目标是学校价值的体现：它既有反映社会需要的政治、经济、文化、科技价值；也有反映学生需要的谋生求职和个人发展价值；还有反映学校自身发展需要的教育价值。</a:t>
            </a:r>
            <a:endParaRPr lang="zh-CN" altLang="zh-CN" b="1" dirty="0">
              <a:latin typeface="+mn-lt"/>
              <a:ea typeface="+mn-ea"/>
            </a:endParaRPr>
          </a:p>
        </p:txBody>
      </p:sp>
    </p:spTree>
  </p:cSld>
  <p:clrMapOvr>
    <a:masterClrMapping/>
  </p:clrMapOvr>
  <p:transition spd="slow">
    <p:zoom/>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57275" y="502345"/>
            <a:ext cx="7793037" cy="838423"/>
          </a:xfrm>
        </p:spPr>
        <p:txBody>
          <a:bodyPr/>
          <a:lstStyle/>
          <a:p>
            <a:r>
              <a:rPr lang="en-US" altLang="zh-CN" b="1" dirty="0">
                <a:ea typeface="华文行楷" pitchFamily="2" charset="-122"/>
              </a:rPr>
              <a:t>1.1 </a:t>
            </a:r>
            <a:r>
              <a:rPr lang="zh-CN" altLang="en-US" b="1" dirty="0">
                <a:ea typeface="华文行楷" pitchFamily="2" charset="-122"/>
              </a:rPr>
              <a:t>培养目标</a:t>
            </a:r>
            <a:r>
              <a:rPr lang="zh-CN" altLang="en-US" b="1" dirty="0" smtClean="0">
                <a:ea typeface="华文行楷" pitchFamily="2" charset="-122"/>
              </a:rPr>
              <a:t>概述（续</a:t>
            </a:r>
            <a:r>
              <a:rPr lang="zh-CN" altLang="en-US" b="1" dirty="0" smtClean="0">
                <a:ea typeface="华文行楷" pitchFamily="2" charset="-122"/>
              </a:rPr>
              <a:t>）</a:t>
            </a:r>
            <a:endParaRPr lang="zh-CN" altLang="en-US" dirty="0"/>
          </a:p>
        </p:txBody>
      </p:sp>
      <p:sp>
        <p:nvSpPr>
          <p:cNvPr id="3" name="内容占位符 2"/>
          <p:cNvSpPr>
            <a:spLocks noGrp="1"/>
          </p:cNvSpPr>
          <p:nvPr>
            <p:ph idx="1"/>
          </p:nvPr>
        </p:nvSpPr>
        <p:spPr>
          <a:xfrm>
            <a:off x="179512" y="1614488"/>
            <a:ext cx="8650163" cy="4550816"/>
          </a:xfrm>
        </p:spPr>
        <p:txBody>
          <a:bodyPr/>
          <a:lstStyle/>
          <a:p>
            <a:r>
              <a:rPr lang="zh-CN" altLang="zh-CN" dirty="0"/>
              <a:t>培养目标的</a:t>
            </a:r>
            <a:r>
              <a:rPr lang="zh-CN" altLang="zh-CN" dirty="0" smtClean="0"/>
              <a:t>作用</a:t>
            </a:r>
            <a:endParaRPr lang="en-US" altLang="zh-CN" dirty="0" smtClean="0"/>
          </a:p>
          <a:p>
            <a:pPr lvl="1"/>
            <a:r>
              <a:rPr lang="zh-CN" altLang="en-US" dirty="0" smtClean="0"/>
              <a:t>培养目标反映向社会输出人才产品的质量，因而培养目标是学校与社会发生关系的连接点，也是社会现实对学校教育制约作用的集中体现。</a:t>
            </a:r>
            <a:endParaRPr lang="en-US" altLang="zh-CN" dirty="0" smtClean="0"/>
          </a:p>
          <a:p>
            <a:pPr lvl="1" eaLnBrk="1"/>
            <a:r>
              <a:rPr lang="zh-CN" altLang="en-US" dirty="0" smtClean="0"/>
              <a:t>培养目标是学校各项教育活动的基本出发点和归宿。</a:t>
            </a:r>
            <a:endParaRPr lang="en-US" altLang="zh-CN" dirty="0" smtClean="0"/>
          </a:p>
          <a:p>
            <a:pPr lvl="1"/>
            <a:r>
              <a:rPr lang="zh-CN" altLang="en-US" dirty="0" smtClean="0"/>
              <a:t>培养目标是学生在校全部学习活动的动力和期望；如果能在学生入学之初就使他们了解学校对他们的培养目标，就能在很大程度上调动他们自主学习的自觉性、主动性和积极性。</a:t>
            </a:r>
            <a:endParaRPr lang="zh-CN" altLang="zh-CN" dirty="0"/>
          </a:p>
          <a:p>
            <a:endParaRPr lang="zh-CN" altLang="en-US" dirty="0"/>
          </a:p>
        </p:txBody>
      </p:sp>
      <p:sp>
        <p:nvSpPr>
          <p:cNvPr id="4" name="灯片编号占位符 3"/>
          <p:cNvSpPr>
            <a:spLocks noGrp="1"/>
          </p:cNvSpPr>
          <p:nvPr>
            <p:ph type="sldNum" sz="quarter" idx="12"/>
          </p:nvPr>
        </p:nvSpPr>
        <p:spPr/>
        <p:txBody>
          <a:bodyPr/>
          <a:lstStyle/>
          <a:p>
            <a:pPr>
              <a:defRPr/>
            </a:pPr>
            <a:fld id="{7B05CF47-DE2A-446A-9F46-EE5D05FB1CAF}" type="slidenum">
              <a:rPr lang="zh-CN" altLang="en-US" smtClean="0"/>
              <a:pPr>
                <a:defRPr/>
              </a:pPr>
              <a:t>8</a:t>
            </a:fld>
            <a:endParaRPr lang="en-US" altLang="zh-CN"/>
          </a:p>
        </p:txBody>
      </p:sp>
    </p:spTree>
    <p:extLst>
      <p:ext uri="{BB962C8B-B14F-4D97-AF65-F5344CB8AC3E}">
        <p14:creationId xmlns:p14="http://schemas.microsoft.com/office/powerpoint/2010/main" xmlns="" val="1666524202"/>
      </p:ext>
    </p:extLst>
  </p:cSld>
  <p:clrMapOvr>
    <a:masterClrMapping/>
  </p:clrMapOvr>
  <p:transition spd="slow">
    <p:zoom/>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50938" y="214313"/>
            <a:ext cx="7796212" cy="1198463"/>
          </a:xfrm>
        </p:spPr>
        <p:txBody>
          <a:bodyPr/>
          <a:lstStyle/>
          <a:p>
            <a:r>
              <a:rPr lang="en-US" altLang="zh-CN" b="1" dirty="0"/>
              <a:t>1.2</a:t>
            </a:r>
            <a:r>
              <a:rPr kumimoji="1" lang="en-US" altLang="zh-CN" b="1" dirty="0">
                <a:solidFill>
                  <a:srgbClr val="3333FF"/>
                </a:solidFill>
                <a:latin typeface="宋体" pitchFamily="2" charset="-122"/>
              </a:rPr>
              <a:t> </a:t>
            </a:r>
            <a:r>
              <a:rPr lang="zh-CN" altLang="zh-CN" b="1" dirty="0"/>
              <a:t>大学工程教育培养目标的基本要求</a:t>
            </a:r>
            <a:endParaRPr lang="zh-CN" altLang="en-US" dirty="0"/>
          </a:p>
        </p:txBody>
      </p:sp>
      <p:sp>
        <p:nvSpPr>
          <p:cNvPr id="3" name="内容占位符 2"/>
          <p:cNvSpPr>
            <a:spLocks noGrp="1"/>
          </p:cNvSpPr>
          <p:nvPr>
            <p:ph idx="1"/>
          </p:nvPr>
        </p:nvSpPr>
        <p:spPr>
          <a:xfrm>
            <a:off x="323528" y="1614488"/>
            <a:ext cx="8506147" cy="4114800"/>
          </a:xfrm>
        </p:spPr>
        <p:txBody>
          <a:bodyPr/>
          <a:lstStyle/>
          <a:p>
            <a:r>
              <a:rPr lang="zh-CN" altLang="zh-CN" dirty="0" smtClean="0"/>
              <a:t>基本要求</a:t>
            </a:r>
            <a:endParaRPr lang="en-US" altLang="zh-CN" dirty="0" smtClean="0"/>
          </a:p>
          <a:p>
            <a:pPr lvl="1"/>
            <a:r>
              <a:rPr lang="zh-CN" altLang="en-US" dirty="0" smtClean="0"/>
              <a:t>要符合党和国家的教育方针（为现代话建设服务，人的全面发展，教育与生产相结合，侧重实践能力和创新能力的</a:t>
            </a:r>
            <a:r>
              <a:rPr lang="zh-CN" altLang="en-US" dirty="0"/>
              <a:t>培养</a:t>
            </a:r>
            <a:r>
              <a:rPr lang="zh-CN" altLang="en-US" dirty="0" smtClean="0"/>
              <a:t>）。</a:t>
            </a:r>
            <a:endParaRPr lang="en-US" altLang="zh-CN" dirty="0" smtClean="0"/>
          </a:p>
          <a:p>
            <a:pPr lvl="1"/>
            <a:r>
              <a:rPr lang="zh-CN" altLang="en-US" dirty="0"/>
              <a:t>要</a:t>
            </a:r>
            <a:r>
              <a:rPr lang="zh-CN" altLang="en-US" dirty="0" smtClean="0"/>
              <a:t>符合社会、科技和工程发展的需求和趋势。</a:t>
            </a:r>
            <a:endParaRPr lang="en-US" altLang="zh-CN" dirty="0" smtClean="0"/>
          </a:p>
          <a:p>
            <a:pPr lvl="1"/>
            <a:r>
              <a:rPr lang="zh-CN" altLang="en-US" dirty="0" smtClean="0"/>
              <a:t>要体现多层次工程教育的不同需要。</a:t>
            </a:r>
            <a:endParaRPr lang="en-US" altLang="zh-CN" dirty="0" smtClean="0"/>
          </a:p>
          <a:p>
            <a:pPr lvl="1"/>
            <a:r>
              <a:rPr lang="zh-CN" altLang="en-US" dirty="0" smtClean="0"/>
              <a:t>能对学校开展的各种教育活动起指导作用，具有可操作性和可衡量性。</a:t>
            </a:r>
            <a:endParaRPr lang="en-US" altLang="zh-CN" dirty="0" smtClean="0"/>
          </a:p>
          <a:p>
            <a:pPr lvl="1"/>
            <a:endParaRPr lang="zh-CN" altLang="zh-CN" dirty="0"/>
          </a:p>
          <a:p>
            <a:endParaRPr lang="zh-CN" altLang="en-US" dirty="0"/>
          </a:p>
        </p:txBody>
      </p:sp>
      <p:sp>
        <p:nvSpPr>
          <p:cNvPr id="4" name="灯片编号占位符 3"/>
          <p:cNvSpPr>
            <a:spLocks noGrp="1"/>
          </p:cNvSpPr>
          <p:nvPr>
            <p:ph type="sldNum" sz="quarter" idx="12"/>
          </p:nvPr>
        </p:nvSpPr>
        <p:spPr/>
        <p:txBody>
          <a:bodyPr/>
          <a:lstStyle/>
          <a:p>
            <a:pPr>
              <a:defRPr/>
            </a:pPr>
            <a:fld id="{7B05CF47-DE2A-446A-9F46-EE5D05FB1CAF}" type="slidenum">
              <a:rPr lang="zh-CN" altLang="en-US" smtClean="0"/>
              <a:pPr>
                <a:defRPr/>
              </a:pPr>
              <a:t>9</a:t>
            </a:fld>
            <a:endParaRPr lang="en-US" altLang="zh-CN"/>
          </a:p>
        </p:txBody>
      </p:sp>
    </p:spTree>
    <p:extLst>
      <p:ext uri="{BB962C8B-B14F-4D97-AF65-F5344CB8AC3E}">
        <p14:creationId xmlns:p14="http://schemas.microsoft.com/office/powerpoint/2010/main" xmlns="" val="2297252360"/>
      </p:ext>
    </p:extLst>
  </p:cSld>
  <p:clrMapOvr>
    <a:masterClrMapping/>
  </p:clrMapOvr>
  <p:transition spd="slow">
    <p:zoom/>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BRANCHTO" val="257"/>
  <p:tag name="HOTSPOTTYPE" val="DefinedInNavigator"/>
  <p:tag name="DEFINEDINNAVIGATOR" val="True"/>
</p:tagLst>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隶书"/>
        <a:cs typeface=""/>
      </a:majorFont>
      <a:minorFont>
        <a:latin typeface="Tahoma"/>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Office\Templates\演示文稿\个人主页 (标准).pot</Template>
  <TotalTime>3452</TotalTime>
  <Words>2559</Words>
  <Application>Microsoft Office PowerPoint</Application>
  <PresentationFormat>全屏显示(4:3)</PresentationFormat>
  <Paragraphs>225</Paragraphs>
  <Slides>30</Slides>
  <Notes>5</Notes>
  <HiddenSlides>0</HiddenSlides>
  <MMClips>0</MMClips>
  <ScaleCrop>false</ScaleCrop>
  <HeadingPairs>
    <vt:vector size="4" baseType="variant">
      <vt:variant>
        <vt:lpstr>主题</vt:lpstr>
      </vt:variant>
      <vt:variant>
        <vt:i4>1</vt:i4>
      </vt:variant>
      <vt:variant>
        <vt:lpstr>幻灯片标题</vt:lpstr>
      </vt:variant>
      <vt:variant>
        <vt:i4>30</vt:i4>
      </vt:variant>
    </vt:vector>
  </HeadingPairs>
  <TitlesOfParts>
    <vt:vector size="31" baseType="lpstr">
      <vt:lpstr>Blends</vt:lpstr>
      <vt:lpstr>工程导论</vt:lpstr>
      <vt:lpstr>教学安排</vt:lpstr>
      <vt:lpstr>教学安排（续）</vt:lpstr>
      <vt:lpstr>课程目标</vt:lpstr>
      <vt:lpstr>课程内容</vt:lpstr>
      <vt:lpstr>第1章 大学工程教育的培养目标</vt:lpstr>
      <vt:lpstr>幻灯片 7</vt:lpstr>
      <vt:lpstr>1.1 培养目标概述（续）</vt:lpstr>
      <vt:lpstr>1.2 大学工程教育培养目标的基本要求</vt:lpstr>
      <vt:lpstr>1.2 大学工程教育培养目标的基本要求（续）</vt:lpstr>
      <vt:lpstr>1.3 工程的概念和大学工程教育对知识的基本要求 </vt:lpstr>
      <vt:lpstr>1.3 工程的概念和大学工程教育对知识的基本要求（续）</vt:lpstr>
      <vt:lpstr>1.4 能力的概念和大学工程教育对能力的基本要求 </vt:lpstr>
      <vt:lpstr>1.5 素质的概念和大学工程教育对素质的基本要求</vt:lpstr>
      <vt:lpstr>1.5 素质的概念和大学工程教育对素质的基本要求（续）</vt:lpstr>
      <vt:lpstr>1.6 基于“以人为本”理念的高等工程教育目标分析 </vt:lpstr>
      <vt:lpstr>1.6 基于“以人为本”理念的高等工程教育目标分析（续）</vt:lpstr>
      <vt:lpstr>1.6 基于“以人为本”理念的高等工程教育目标分析（续）</vt:lpstr>
      <vt:lpstr>1.6 基于“以人为本”理念的高等工程教育目标分析（续）</vt:lpstr>
      <vt:lpstr>1.6 基于“以人为本”理念的高等工程教育目标分析（续）</vt:lpstr>
      <vt:lpstr>1.6 基于“以人为本”理念的高等工程教育目标分析（续）</vt:lpstr>
      <vt:lpstr>1.6 基于“以人为本”理念的高等工程教育目标分析（续）</vt:lpstr>
      <vt:lpstr>1.6 基于“以人为本”理念的高等工程教育目标分析（续）</vt:lpstr>
      <vt:lpstr>1.6 基于“以人为本”理念的高等工程教育目标分析（续）</vt:lpstr>
      <vt:lpstr>复旦共识</vt:lpstr>
      <vt:lpstr>天大行动</vt:lpstr>
      <vt:lpstr>北京指南（1）</vt:lpstr>
      <vt:lpstr>北京指南（2）</vt:lpstr>
      <vt:lpstr>北京指南（3）</vt:lpstr>
      <vt:lpstr>幻灯片 30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微机原理与接口技术</dc:title>
  <dc:creator>cf08</dc:creator>
  <cp:lastModifiedBy>Windows 用户</cp:lastModifiedBy>
  <cp:revision>282</cp:revision>
  <cp:lastPrinted>1995-12-08T18:33:06Z</cp:lastPrinted>
  <dcterms:created xsi:type="dcterms:W3CDTF">2002-02-20T04:24:10Z</dcterms:created>
  <dcterms:modified xsi:type="dcterms:W3CDTF">2018-03-07T11:05:05Z</dcterms:modified>
</cp:coreProperties>
</file>