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263" r:id="rId2"/>
    <p:sldId id="391" r:id="rId3"/>
    <p:sldId id="407" r:id="rId4"/>
    <p:sldId id="408" r:id="rId5"/>
    <p:sldId id="394" r:id="rId6"/>
    <p:sldId id="383" r:id="rId7"/>
    <p:sldId id="409" r:id="rId8"/>
    <p:sldId id="395" r:id="rId9"/>
    <p:sldId id="410" r:id="rId10"/>
    <p:sldId id="388" r:id="rId11"/>
    <p:sldId id="396" r:id="rId12"/>
    <p:sldId id="397" r:id="rId13"/>
    <p:sldId id="392" r:id="rId14"/>
    <p:sldId id="398" r:id="rId15"/>
    <p:sldId id="389" r:id="rId16"/>
    <p:sldId id="399" r:id="rId17"/>
    <p:sldId id="400" r:id="rId18"/>
    <p:sldId id="401" r:id="rId19"/>
    <p:sldId id="393" r:id="rId20"/>
    <p:sldId id="402" r:id="rId21"/>
    <p:sldId id="403" r:id="rId22"/>
    <p:sldId id="404" r:id="rId23"/>
    <p:sldId id="406" r:id="rId24"/>
  </p:sldIdLst>
  <p:sldSz cx="9144000" cy="6858000" type="screen4x3"/>
  <p:notesSz cx="6934200" cy="93980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32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990000"/>
    <a:srgbClr val="FF3300"/>
    <a:srgbClr val="FF9900"/>
    <a:srgbClr val="FFCCFF"/>
    <a:srgbClr val="CCECFF"/>
    <a:srgbClr val="CCCCFF"/>
    <a:srgbClr val="CC99FF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89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4032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"/>
    </p:cViewPr>
  </p:sorterViewPr>
  <p:notesViewPr>
    <p:cSldViewPr>
      <p:cViewPr varScale="1">
        <p:scale>
          <a:sx n="54" d="100"/>
          <a:sy n="54" d="100"/>
        </p:scale>
        <p:origin x="-1266" y="-108"/>
      </p:cViewPr>
      <p:guideLst>
        <p:guide orient="horz" pos="2960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3.wmf"/><Relationship Id="rId4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2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7063F5-FB94-43F8-AC49-9E53F094C0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7838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74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A97DFD9F-F6EF-48A9-82C7-AC4BB780BB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60509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C34C1FD-96CE-486A-AB8B-69A09C544226}" type="slidenum">
              <a:rPr kumimoji="0" lang="zh-CN" altLang="en-US" sz="1200" smtClean="0"/>
              <a:pPr/>
              <a:t>1</a:t>
            </a:fld>
            <a:endParaRPr kumimoji="0" lang="en-US" altLang="zh-CN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143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2119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19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A2BD69B-69B2-4582-9E2C-D002E876BC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66692040"/>
      </p:ext>
    </p:extLst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384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5CF47-DE2A-446A-9F46-EE5D05FB1C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38692869"/>
      </p:ext>
    </p:extLst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07988" y="6556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790575" y="6556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31813" y="10779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01700" y="1077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17475" y="1004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52475" y="547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33388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7275" y="1614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09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90AF3C20-DD9A-411C-A2E7-D4833AFBE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14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88" y="898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28" r:id="rId2"/>
  </p:sldLayoutIdLst>
  <p:transition spd="slow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hlink"/>
        </a:buClr>
        <a:buSzPct val="5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7D620-2F3D-4CE4-B18B-5AA1195A2991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0759" y="548680"/>
            <a:ext cx="8116391" cy="83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sz="4000" b="1" dirty="0" smtClean="0"/>
              <a:t>10</a:t>
            </a:r>
            <a:r>
              <a:rPr lang="zh-CN" altLang="en-US" dirty="0" smtClean="0"/>
              <a:t>章    </a:t>
            </a:r>
            <a:r>
              <a:rPr lang="zh-CN" altLang="zh-CN" dirty="0" smtClean="0"/>
              <a:t>工程</a:t>
            </a:r>
            <a:r>
              <a:rPr lang="zh-CN" altLang="zh-CN" dirty="0"/>
              <a:t>经济分析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62150"/>
            <a:ext cx="8207375" cy="44196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zh-CN" altLang="en-US" u="sng" dirty="0" smtClean="0">
                <a:latin typeface="+mn-ea"/>
              </a:rPr>
              <a:t>主要内容</a:t>
            </a:r>
            <a:r>
              <a:rPr lang="zh-CN" altLang="en-US" u="sng" dirty="0" smtClean="0">
                <a:ea typeface=""/>
              </a:rPr>
              <a:t>：</a:t>
            </a:r>
            <a:endParaRPr lang="zh-CN" altLang="en-US" dirty="0" smtClean="0"/>
          </a:p>
          <a:p>
            <a:r>
              <a:rPr lang="zh-CN" altLang="zh-CN" dirty="0"/>
              <a:t>工程经济</a:t>
            </a:r>
            <a:r>
              <a:rPr lang="zh-CN" altLang="zh-CN" dirty="0" smtClean="0"/>
              <a:t>概述</a:t>
            </a:r>
            <a:endParaRPr lang="en-US" altLang="zh-CN" dirty="0" smtClean="0"/>
          </a:p>
          <a:p>
            <a:r>
              <a:rPr lang="zh-CN" altLang="zh-CN" dirty="0" smtClean="0"/>
              <a:t>资金</a:t>
            </a:r>
            <a:r>
              <a:rPr lang="zh-CN" altLang="zh-CN" dirty="0"/>
              <a:t>时间价值与等值</a:t>
            </a:r>
            <a:r>
              <a:rPr lang="zh-CN" altLang="zh-CN" dirty="0" smtClean="0"/>
              <a:t>计算</a:t>
            </a:r>
            <a:endParaRPr lang="en-US" altLang="zh-CN" dirty="0" smtClean="0"/>
          </a:p>
          <a:p>
            <a:r>
              <a:rPr lang="zh-CN" altLang="zh-CN" dirty="0" smtClean="0"/>
              <a:t>工程</a:t>
            </a:r>
            <a:r>
              <a:rPr lang="zh-CN" altLang="zh-CN" dirty="0"/>
              <a:t>经济分析的基本</a:t>
            </a:r>
            <a:r>
              <a:rPr lang="zh-CN" altLang="zh-CN" dirty="0" smtClean="0"/>
              <a:t>要素</a:t>
            </a:r>
            <a:endParaRPr lang="en-US" altLang="zh-CN" dirty="0" smtClean="0"/>
          </a:p>
          <a:p>
            <a:r>
              <a:rPr lang="zh-CN" altLang="zh-CN" dirty="0" smtClean="0"/>
              <a:t>经济效果</a:t>
            </a:r>
            <a:r>
              <a:rPr lang="zh-CN" altLang="zh-CN" dirty="0"/>
              <a:t>评价方法 </a:t>
            </a:r>
            <a:endParaRPr lang="en-US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7793037" cy="792087"/>
          </a:xfrm>
        </p:spPr>
        <p:txBody>
          <a:bodyPr/>
          <a:lstStyle/>
          <a:p>
            <a:r>
              <a:rPr lang="en-US" altLang="zh-CN" b="1" dirty="0"/>
              <a:t>10.3 </a:t>
            </a:r>
            <a:r>
              <a:rPr lang="zh-CN" altLang="zh-CN" b="1" dirty="0"/>
              <a:t>工程经济分析的基本要素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054872"/>
          </a:xfrm>
        </p:spPr>
        <p:txBody>
          <a:bodyPr/>
          <a:lstStyle/>
          <a:p>
            <a:pPr eaLnBrk="1"/>
            <a:r>
              <a:rPr lang="zh-CN" altLang="zh-CN" dirty="0" smtClean="0"/>
              <a:t>投资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投资的基本概念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投资构成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固定资产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无形资产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递延资产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流动资产</a:t>
            </a:r>
            <a:endParaRPr lang="zh-CN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70599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-1107503"/>
            <a:ext cx="7793037" cy="2520279"/>
          </a:xfrm>
        </p:spPr>
        <p:txBody>
          <a:bodyPr/>
          <a:lstStyle/>
          <a:p>
            <a:r>
              <a:rPr lang="en-US" altLang="zh-CN" b="1" dirty="0"/>
              <a:t>10.3 </a:t>
            </a:r>
            <a:r>
              <a:rPr lang="zh-CN" altLang="zh-CN" b="1" dirty="0"/>
              <a:t>工程经济分析的基本</a:t>
            </a:r>
            <a:r>
              <a:rPr lang="zh-CN" altLang="zh-CN" b="1" dirty="0" smtClean="0"/>
              <a:t>要素</a:t>
            </a:r>
            <a:r>
              <a:rPr lang="zh-CN" altLang="en-US" b="1" dirty="0" smtClean="0"/>
              <a:t>（续）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5054872"/>
          </a:xfrm>
        </p:spPr>
        <p:txBody>
          <a:bodyPr/>
          <a:lstStyle/>
          <a:p>
            <a:r>
              <a:rPr lang="zh-CN" altLang="zh-CN" dirty="0" smtClean="0"/>
              <a:t>费用和成本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费用和成本的基本概念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费用和成本的构成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总成本费用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生产成本：直接材料费，直接工资，其它直接费，制造费用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期间费用：管理费用，销售费用，财务费用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经营成本：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经营成本</a:t>
            </a:r>
            <a:r>
              <a:rPr lang="en-US" altLang="zh-CN" dirty="0" smtClean="0"/>
              <a:t>=</a:t>
            </a:r>
            <a:r>
              <a:rPr lang="zh-CN" altLang="en-US" dirty="0" smtClean="0"/>
              <a:t>总成本费用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折旧与摊销费</a:t>
            </a:r>
            <a:r>
              <a:rPr lang="en-US" altLang="zh-CN" dirty="0" smtClean="0"/>
              <a:t>-</a:t>
            </a:r>
            <a:r>
              <a:rPr lang="zh-CN" altLang="en-US" dirty="0" smtClean="0"/>
              <a:t>借款利息支出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10-10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沉没成本与机会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沉没成本：指以往发生的与当前决策无关的费用。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机会成本：指一种具有多种用途的有限资源于特定用途时所放弃的收益。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70599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-1107503"/>
            <a:ext cx="7793037" cy="2520279"/>
          </a:xfrm>
        </p:spPr>
        <p:txBody>
          <a:bodyPr/>
          <a:lstStyle/>
          <a:p>
            <a:r>
              <a:rPr lang="en-US" altLang="zh-CN" b="1" dirty="0"/>
              <a:t>10.3 </a:t>
            </a:r>
            <a:r>
              <a:rPr lang="zh-CN" altLang="zh-CN" b="1" dirty="0"/>
              <a:t>工程经济分析的基本</a:t>
            </a:r>
            <a:r>
              <a:rPr lang="zh-CN" altLang="zh-CN" b="1" dirty="0" smtClean="0"/>
              <a:t>要素</a:t>
            </a:r>
            <a:r>
              <a:rPr lang="zh-CN" altLang="en-US" b="1" dirty="0" smtClean="0"/>
              <a:t>（续）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5054872"/>
          </a:xfrm>
        </p:spPr>
        <p:txBody>
          <a:bodyPr/>
          <a:lstStyle/>
          <a:p>
            <a:r>
              <a:rPr lang="zh-CN" altLang="zh-CN" dirty="0" smtClean="0"/>
              <a:t>固定资产折旧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折旧的含义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折旧方法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直线折旧法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工作量法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双倍余额递减法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年数总和法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70599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518890"/>
            <a:ext cx="8086725" cy="838423"/>
          </a:xfrm>
        </p:spPr>
        <p:txBody>
          <a:bodyPr/>
          <a:lstStyle/>
          <a:p>
            <a:r>
              <a:rPr lang="en-US" altLang="zh-CN" b="1" dirty="0"/>
              <a:t>10.3 </a:t>
            </a:r>
            <a:r>
              <a:rPr lang="zh-CN" altLang="zh-CN" b="1" dirty="0"/>
              <a:t>工程经济分析的基本</a:t>
            </a:r>
            <a:r>
              <a:rPr lang="zh-CN" altLang="zh-CN" b="1" dirty="0" smtClean="0"/>
              <a:t>要素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5243512"/>
          </a:xfrm>
        </p:spPr>
        <p:txBody>
          <a:bodyPr/>
          <a:lstStyle/>
          <a:p>
            <a:r>
              <a:rPr lang="zh-CN" altLang="zh-CN" dirty="0"/>
              <a:t>销售收入、利润和税金</a:t>
            </a:r>
          </a:p>
          <a:p>
            <a:pPr lvl="1"/>
            <a:r>
              <a:rPr lang="zh-CN" altLang="en-US" dirty="0" smtClean="0"/>
              <a:t>销售收入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利润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利润总额</a:t>
            </a:r>
            <a:r>
              <a:rPr lang="en-US" altLang="zh-CN" dirty="0" smtClean="0"/>
              <a:t>=</a:t>
            </a:r>
            <a:r>
              <a:rPr lang="zh-CN" altLang="en-US" dirty="0" smtClean="0"/>
              <a:t>销售利润</a:t>
            </a:r>
            <a:r>
              <a:rPr lang="en-US" altLang="zh-CN" dirty="0" smtClean="0"/>
              <a:t>+</a:t>
            </a:r>
            <a:r>
              <a:rPr lang="zh-CN" altLang="en-US" dirty="0" smtClean="0"/>
              <a:t>投资净收益</a:t>
            </a:r>
            <a:r>
              <a:rPr lang="en-US" altLang="zh-CN" dirty="0" smtClean="0"/>
              <a:t>+</a:t>
            </a:r>
            <a:r>
              <a:rPr lang="zh-CN" altLang="en-US" dirty="0" smtClean="0"/>
              <a:t>营业外收支净额      （</a:t>
            </a:r>
            <a:r>
              <a:rPr lang="en-US" altLang="zh-CN" dirty="0" smtClean="0"/>
              <a:t>10-11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销售利润</a:t>
            </a:r>
            <a:r>
              <a:rPr lang="en-US" altLang="zh-CN" dirty="0" smtClean="0"/>
              <a:t>=</a:t>
            </a:r>
            <a:r>
              <a:rPr lang="zh-CN" altLang="en-US" dirty="0" smtClean="0"/>
              <a:t>销售收入</a:t>
            </a:r>
            <a:r>
              <a:rPr lang="en-US" altLang="zh-CN" dirty="0" smtClean="0"/>
              <a:t>-</a:t>
            </a:r>
            <a:r>
              <a:rPr lang="zh-CN" altLang="en-US" dirty="0" smtClean="0"/>
              <a:t>销售成本</a:t>
            </a:r>
            <a:r>
              <a:rPr lang="en-US" altLang="zh-CN" dirty="0" smtClean="0"/>
              <a:t>-</a:t>
            </a:r>
            <a:r>
              <a:rPr lang="zh-CN" altLang="en-US" dirty="0" smtClean="0"/>
              <a:t>销售费用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管理费用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财务费用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销售税金及附加                                                                       （</a:t>
            </a:r>
            <a:r>
              <a:rPr lang="en-US" altLang="zh-CN" dirty="0" smtClean="0"/>
              <a:t>10-12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净利润</a:t>
            </a:r>
            <a:r>
              <a:rPr lang="en-US" altLang="zh-CN" dirty="0" smtClean="0"/>
              <a:t>=</a:t>
            </a:r>
            <a:r>
              <a:rPr lang="zh-CN" altLang="en-US" dirty="0" smtClean="0"/>
              <a:t>利润总额</a:t>
            </a:r>
            <a:r>
              <a:rPr lang="en-US" altLang="zh-CN" dirty="0" smtClean="0"/>
              <a:t>-</a:t>
            </a:r>
            <a:r>
              <a:rPr lang="zh-CN" altLang="en-US" dirty="0" smtClean="0"/>
              <a:t>所得税                                               （</a:t>
            </a:r>
            <a:r>
              <a:rPr lang="en-US" altLang="zh-CN" dirty="0" smtClean="0"/>
              <a:t>10-13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净利润分配顺序：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提取盈余公积金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向投资者分配利润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未分配利润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4957484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518890"/>
            <a:ext cx="8086725" cy="838423"/>
          </a:xfrm>
        </p:spPr>
        <p:txBody>
          <a:bodyPr/>
          <a:lstStyle/>
          <a:p>
            <a:r>
              <a:rPr lang="en-US" altLang="zh-CN" b="1" dirty="0"/>
              <a:t>10.3 </a:t>
            </a:r>
            <a:r>
              <a:rPr lang="zh-CN" altLang="zh-CN" b="1" dirty="0"/>
              <a:t>工程经济分析的基本</a:t>
            </a:r>
            <a:r>
              <a:rPr lang="zh-CN" altLang="zh-CN" b="1" dirty="0" smtClean="0"/>
              <a:t>要素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5243512"/>
          </a:xfrm>
        </p:spPr>
        <p:txBody>
          <a:bodyPr/>
          <a:lstStyle/>
          <a:p>
            <a:pPr lvl="1"/>
            <a:r>
              <a:rPr lang="zh-CN" altLang="en-US" dirty="0" smtClean="0"/>
              <a:t>税金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增值税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消费税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营业税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企业所得税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资源税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4957484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810" y="548680"/>
            <a:ext cx="7828359" cy="792087"/>
          </a:xfrm>
        </p:spPr>
        <p:txBody>
          <a:bodyPr/>
          <a:lstStyle/>
          <a:p>
            <a:r>
              <a:rPr lang="en-US" altLang="zh-CN" b="1" dirty="0" smtClean="0"/>
              <a:t>10.4 </a:t>
            </a:r>
            <a:r>
              <a:rPr lang="zh-CN" altLang="zh-CN" b="1" dirty="0" smtClean="0"/>
              <a:t>经济效果评价方法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90786"/>
            <a:ext cx="9144000" cy="4862550"/>
          </a:xfrm>
        </p:spPr>
        <p:txBody>
          <a:bodyPr/>
          <a:lstStyle/>
          <a:p>
            <a:pPr eaLnBrk="1"/>
            <a:r>
              <a:rPr lang="zh-CN" altLang="zh-CN" dirty="0"/>
              <a:t>经济效果的评价</a:t>
            </a:r>
            <a:r>
              <a:rPr lang="zh-CN" altLang="zh-CN" dirty="0" smtClean="0"/>
              <a:t>指标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投资回收期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静态投资回收期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若投资项目每年的净收益相等，公式：</a:t>
            </a:r>
            <a:endParaRPr lang="en-US" altLang="zh-CN" dirty="0" smtClean="0"/>
          </a:p>
          <a:p>
            <a:pPr lvl="3" eaLnBrk="1">
              <a:buNone/>
            </a:pPr>
            <a:r>
              <a:rPr lang="en-US" altLang="zh-CN" dirty="0" smtClean="0"/>
              <a:t>								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10-14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若投资项目每年净收益不相等，通常用列表法求得，计算公式：</a:t>
            </a:r>
            <a:endParaRPr lang="en-US" altLang="zh-CN" dirty="0" smtClean="0"/>
          </a:p>
          <a:p>
            <a:pPr lvl="3" eaLnBrk="1">
              <a:buNone/>
            </a:pPr>
            <a:r>
              <a:rPr lang="en-US" altLang="zh-CN" dirty="0" smtClean="0"/>
              <a:t>								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10-15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动态投资回收期</a:t>
            </a:r>
            <a:endParaRPr lang="en-US" altLang="zh-CN" dirty="0" smtClean="0"/>
          </a:p>
          <a:p>
            <a:pPr lvl="2" eaLnBrk="1">
              <a:buNone/>
            </a:pPr>
            <a:endParaRPr lang="en-US" altLang="zh-CN" dirty="0" smtClean="0"/>
          </a:p>
          <a:p>
            <a:pPr lvl="2" eaLnBrk="1">
              <a:buNone/>
            </a:pPr>
            <a:r>
              <a:rPr lang="en-US" altLang="zh-CN" dirty="0" smtClean="0"/>
              <a:t>								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10-16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投资回收期指标的优缺点</a:t>
            </a:r>
            <a:endParaRPr lang="en-US" altLang="zh-CN" dirty="0" smtClean="0"/>
          </a:p>
          <a:p>
            <a:pPr lvl="1" eaLnBrk="1"/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62175" y="3429000"/>
          <a:ext cx="5457825" cy="431800"/>
        </p:xfrm>
        <a:graphic>
          <a:graphicData uri="http://schemas.openxmlformats.org/presentationml/2006/ole">
            <p:oleObj spid="_x0000_s3074" name="Equation" r:id="rId3" imgW="3047760" imgH="2412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75656" y="4293096"/>
          <a:ext cx="6264696" cy="327003"/>
        </p:xfrm>
        <a:graphic>
          <a:graphicData uri="http://schemas.openxmlformats.org/presentationml/2006/ole">
            <p:oleObj spid="_x0000_s3075" name="Equation" r:id="rId4" imgW="4622760" imgH="2412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552" y="5157192"/>
          <a:ext cx="4263632" cy="360040"/>
        </p:xfrm>
        <a:graphic>
          <a:graphicData uri="http://schemas.openxmlformats.org/presentationml/2006/ole">
            <p:oleObj spid="_x0000_s3076" name="Equation" r:id="rId5" imgW="2857320" imgH="2412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1854200"/>
          <a:ext cx="914400" cy="198438"/>
        </p:xfrm>
        <a:graphic>
          <a:graphicData uri="http://schemas.openxmlformats.org/presentationml/2006/ole">
            <p:oleObj spid="_x0000_s3077" name="Equation" r:id="rId6" imgW="914400" imgH="19872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99592" y="5517232"/>
          <a:ext cx="7092281" cy="344913"/>
        </p:xfrm>
        <a:graphic>
          <a:graphicData uri="http://schemas.openxmlformats.org/presentationml/2006/ole">
            <p:oleObj spid="_x0000_s3078" name="Equation" r:id="rId7" imgW="4178160" imgH="2030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2411703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810" y="548680"/>
            <a:ext cx="7828359" cy="792087"/>
          </a:xfrm>
        </p:spPr>
        <p:txBody>
          <a:bodyPr/>
          <a:lstStyle/>
          <a:p>
            <a:r>
              <a:rPr lang="en-US" altLang="zh-CN" b="1" dirty="0" smtClean="0"/>
              <a:t>10.4 </a:t>
            </a:r>
            <a:r>
              <a:rPr lang="zh-CN" altLang="zh-CN" b="1" dirty="0" smtClean="0"/>
              <a:t>经济效果评价方法</a:t>
            </a:r>
            <a:r>
              <a:rPr lang="zh-CN" altLang="en-US" b="1" dirty="0" smtClean="0"/>
              <a:t>（续）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862550"/>
          </a:xfrm>
        </p:spPr>
        <p:txBody>
          <a:bodyPr/>
          <a:lstStyle/>
          <a:p>
            <a:pPr lvl="1" eaLnBrk="1"/>
            <a:r>
              <a:rPr lang="zh-CN" altLang="en-US" dirty="0" smtClean="0"/>
              <a:t>净现值（</a:t>
            </a:r>
            <a:r>
              <a:rPr lang="en-US" altLang="zh-CN" dirty="0" smtClean="0"/>
              <a:t>NPV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>
              <a:buNone/>
            </a:pPr>
            <a:r>
              <a:rPr lang="en-US" altLang="zh-CN" dirty="0" smtClean="0"/>
              <a:t>									(10-17)</a:t>
            </a:r>
          </a:p>
          <a:p>
            <a:pPr lvl="1" eaLnBrk="1"/>
            <a:r>
              <a:rPr lang="zh-CN" altLang="en-US" dirty="0"/>
              <a:t>净年</a:t>
            </a:r>
            <a:r>
              <a:rPr lang="zh-CN" altLang="en-US" dirty="0" smtClean="0"/>
              <a:t>值（</a:t>
            </a:r>
            <a:r>
              <a:rPr lang="en-US" altLang="zh-CN" dirty="0" smtClean="0"/>
              <a:t>NAV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>
              <a:buNone/>
            </a:pPr>
            <a:r>
              <a:rPr lang="en-US" altLang="zh-CN" dirty="0" smtClean="0"/>
              <a:t>									(10-18)</a:t>
            </a:r>
          </a:p>
          <a:p>
            <a:pPr lvl="1" eaLnBrk="1"/>
            <a:r>
              <a:rPr lang="zh-CN" altLang="en-US" dirty="0" smtClean="0"/>
              <a:t>内部收益率（</a:t>
            </a:r>
            <a:r>
              <a:rPr lang="en-US" altLang="zh-CN" dirty="0" smtClean="0"/>
              <a:t>IRR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>
              <a:buNone/>
            </a:pPr>
            <a:r>
              <a:rPr lang="en-US" altLang="zh-CN" dirty="0" smtClean="0"/>
              <a:t>									(10-19)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1854200"/>
          <a:ext cx="914400" cy="198438"/>
        </p:xfrm>
        <a:graphic>
          <a:graphicData uri="http://schemas.openxmlformats.org/presentationml/2006/ole">
            <p:oleObj spid="_x0000_s4101" name="Equation" r:id="rId3" imgW="914400" imgH="19872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267744" y="2204864"/>
          <a:ext cx="3725631" cy="504056"/>
        </p:xfrm>
        <a:graphic>
          <a:graphicData uri="http://schemas.openxmlformats.org/presentationml/2006/ole">
            <p:oleObj spid="_x0000_s4103" name="Equation" r:id="rId4" imgW="2158920" imgH="29196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11760" y="3277535"/>
          <a:ext cx="2664296" cy="367489"/>
        </p:xfrm>
        <a:graphic>
          <a:graphicData uri="http://schemas.openxmlformats.org/presentationml/2006/ole">
            <p:oleObj spid="_x0000_s4104" name="Equation" r:id="rId5" imgW="1473120" imgH="20304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42789" y="4149080"/>
          <a:ext cx="3869371" cy="648072"/>
        </p:xfrm>
        <a:graphic>
          <a:graphicData uri="http://schemas.openxmlformats.org/presentationml/2006/ole">
            <p:oleObj spid="_x0000_s4105" name="Equation" r:id="rId6" imgW="257796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2411703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810" y="548680"/>
            <a:ext cx="7828359" cy="792087"/>
          </a:xfrm>
        </p:spPr>
        <p:txBody>
          <a:bodyPr/>
          <a:lstStyle/>
          <a:p>
            <a:r>
              <a:rPr lang="en-US" altLang="zh-CN" b="1" dirty="0" smtClean="0"/>
              <a:t>10.4 </a:t>
            </a:r>
            <a:r>
              <a:rPr lang="zh-CN" altLang="zh-CN" b="1" dirty="0" smtClean="0"/>
              <a:t>经济效果评价方法</a:t>
            </a:r>
            <a:r>
              <a:rPr lang="zh-CN" altLang="en-US" b="1" dirty="0" smtClean="0"/>
              <a:t>（续）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862550"/>
          </a:xfrm>
        </p:spPr>
        <p:txBody>
          <a:bodyPr/>
          <a:lstStyle/>
          <a:p>
            <a:pPr lvl="1" eaLnBrk="1"/>
            <a:r>
              <a:rPr lang="zh-CN" altLang="en-US" dirty="0" smtClean="0"/>
              <a:t>投资收益率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投资收益率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正常年份的净收益</a:t>
            </a:r>
            <a:r>
              <a:rPr lang="en-US" altLang="zh-CN" dirty="0" smtClean="0"/>
              <a:t>/</a:t>
            </a:r>
            <a:r>
              <a:rPr lang="zh-CN" altLang="en-US" dirty="0" smtClean="0"/>
              <a:t>投资总额 </a:t>
            </a:r>
            <a:r>
              <a:rPr lang="en-US" altLang="zh-CN" dirty="0" smtClean="0"/>
              <a:t>		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10-20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 eaLnBrk="1"/>
            <a:r>
              <a:rPr lang="zh-CN" altLang="en-US" dirty="0" smtClean="0"/>
              <a:t>投资收益率的常见形式：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投资利润率</a:t>
            </a:r>
            <a:endParaRPr lang="en-US" altLang="zh-CN" dirty="0" smtClean="0"/>
          </a:p>
          <a:p>
            <a:pPr lvl="3" eaLnBrk="1">
              <a:buNone/>
            </a:pPr>
            <a:r>
              <a:rPr lang="zh-CN" altLang="en-US" dirty="0" smtClean="0"/>
              <a:t>投资利润率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年利润总额或年平均利润总额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项目总投资</a:t>
            </a:r>
            <a:r>
              <a:rPr lang="en-US" altLang="zh-CN" dirty="0" smtClean="0"/>
              <a:t>×100%  				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10-21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投资利税率</a:t>
            </a:r>
            <a:endParaRPr lang="en-US" altLang="zh-CN" dirty="0" smtClean="0"/>
          </a:p>
          <a:p>
            <a:pPr lvl="3" eaLnBrk="1">
              <a:buNone/>
            </a:pPr>
            <a:r>
              <a:rPr lang="zh-CN" altLang="en-US" dirty="0" smtClean="0"/>
              <a:t>投资利税率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年利税总额或年平均利税总额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项目总投资</a:t>
            </a:r>
            <a:r>
              <a:rPr lang="en-US" altLang="zh-CN" dirty="0" smtClean="0"/>
              <a:t>×100% </a:t>
            </a:r>
          </a:p>
          <a:p>
            <a:pPr lvl="3" eaLnBrk="1">
              <a:buNone/>
            </a:pPr>
            <a:r>
              <a:rPr lang="en-US" altLang="zh-CN" dirty="0" smtClean="0"/>
              <a:t>					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10-22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资本金利润率</a:t>
            </a:r>
            <a:endParaRPr lang="en-US" altLang="zh-CN" dirty="0" smtClean="0"/>
          </a:p>
          <a:p>
            <a:pPr lvl="3" eaLnBrk="1">
              <a:buNone/>
            </a:pPr>
            <a:r>
              <a:rPr lang="zh-CN" altLang="en-US" dirty="0" smtClean="0"/>
              <a:t>资本金利润率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年利润总额或年平均利税总额</a:t>
            </a:r>
            <a:r>
              <a:rPr lang="en-US" altLang="zh-CN" dirty="0" smtClean="0"/>
              <a:t>/</a:t>
            </a:r>
            <a:r>
              <a:rPr lang="zh-CN" altLang="en-US" dirty="0" smtClean="0"/>
              <a:t>资本金</a:t>
            </a:r>
            <a:r>
              <a:rPr lang="en-US" altLang="zh-CN" dirty="0" smtClean="0"/>
              <a:t>×100% </a:t>
            </a:r>
          </a:p>
          <a:p>
            <a:pPr lvl="3" eaLnBrk="1">
              <a:buNone/>
            </a:pPr>
            <a:r>
              <a:rPr lang="en-US" altLang="zh-CN" dirty="0" smtClean="0"/>
              <a:t>					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10-23)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1854200"/>
          <a:ext cx="914400" cy="198438"/>
        </p:xfrm>
        <a:graphic>
          <a:graphicData uri="http://schemas.openxmlformats.org/presentationml/2006/ole">
            <p:oleObj spid="_x0000_s6146" name="Equation" r:id="rId3" imgW="914400" imgH="19872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2411703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810" y="548680"/>
            <a:ext cx="7828359" cy="792087"/>
          </a:xfrm>
        </p:spPr>
        <p:txBody>
          <a:bodyPr/>
          <a:lstStyle/>
          <a:p>
            <a:r>
              <a:rPr lang="en-US" altLang="zh-CN" b="1" dirty="0" smtClean="0"/>
              <a:t>10.4 </a:t>
            </a:r>
            <a:r>
              <a:rPr lang="zh-CN" altLang="zh-CN" b="1" dirty="0" smtClean="0"/>
              <a:t>经济效果评价方法</a:t>
            </a:r>
            <a:r>
              <a:rPr lang="zh-CN" altLang="en-US" b="1" dirty="0" smtClean="0"/>
              <a:t>（续）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862550"/>
          </a:xfrm>
        </p:spPr>
        <p:txBody>
          <a:bodyPr/>
          <a:lstStyle/>
          <a:p>
            <a:pPr lvl="1" eaLnBrk="1"/>
            <a:r>
              <a:rPr lang="zh-CN" altLang="en-US" dirty="0" smtClean="0"/>
              <a:t>费用现值（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）和费用年值（</a:t>
            </a:r>
            <a:r>
              <a:rPr lang="en-US" altLang="zh-CN" dirty="0" smtClean="0"/>
              <a:t>AC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>
              <a:buNone/>
            </a:pPr>
            <a:r>
              <a:rPr lang="en-US" altLang="zh-CN" dirty="0" smtClean="0"/>
              <a:t>									(10-24)</a:t>
            </a:r>
          </a:p>
          <a:p>
            <a:pPr lvl="1" eaLnBrk="1">
              <a:buNone/>
            </a:pPr>
            <a:r>
              <a:rPr lang="en-US" altLang="zh-CN" dirty="0" smtClean="0"/>
              <a:t>									(10-25)</a:t>
            </a:r>
          </a:p>
          <a:p>
            <a:pPr lvl="1" eaLnBrk="1"/>
            <a:r>
              <a:rPr lang="zh-CN" altLang="en-US" dirty="0" smtClean="0"/>
              <a:t>评价指标小结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4200" y="1854200"/>
          <a:ext cx="914400" cy="198438"/>
        </p:xfrm>
        <a:graphic>
          <a:graphicData uri="http://schemas.openxmlformats.org/presentationml/2006/ole">
            <p:oleObj spid="_x0000_s7170" name="Equation" r:id="rId3" imgW="914400" imgH="19872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39752" y="2060848"/>
          <a:ext cx="1948452" cy="576064"/>
        </p:xfrm>
        <a:graphic>
          <a:graphicData uri="http://schemas.openxmlformats.org/presentationml/2006/ole">
            <p:oleObj spid="_x0000_s7171" name="Equation" r:id="rId4" imgW="1460160" imgH="43164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35696" y="2636912"/>
          <a:ext cx="4151049" cy="576064"/>
        </p:xfrm>
        <a:graphic>
          <a:graphicData uri="http://schemas.openxmlformats.org/presentationml/2006/ole">
            <p:oleObj spid="_x0000_s7172" name="Equation" r:id="rId5" imgW="311148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2411703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638" y="476672"/>
            <a:ext cx="7793037" cy="838423"/>
          </a:xfrm>
        </p:spPr>
        <p:txBody>
          <a:bodyPr/>
          <a:lstStyle/>
          <a:p>
            <a:r>
              <a:rPr lang="en-US" altLang="zh-CN" b="1" dirty="0"/>
              <a:t>10.4 </a:t>
            </a:r>
            <a:r>
              <a:rPr lang="zh-CN" altLang="zh-CN" b="1" dirty="0"/>
              <a:t>经济效果评价</a:t>
            </a:r>
            <a:r>
              <a:rPr lang="zh-CN" altLang="zh-CN" b="1" dirty="0" smtClean="0"/>
              <a:t>方法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5243512"/>
          </a:xfrm>
        </p:spPr>
        <p:txBody>
          <a:bodyPr/>
          <a:lstStyle/>
          <a:p>
            <a:r>
              <a:rPr lang="zh-CN" altLang="zh-CN" dirty="0"/>
              <a:t>投资方案的评价和</a:t>
            </a:r>
            <a:r>
              <a:rPr lang="zh-CN" altLang="zh-CN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投资方案的类型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独立型方案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互斥性方案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混合型方案</a:t>
            </a:r>
            <a:endParaRPr lang="en-US" altLang="zh-CN" dirty="0" smtClean="0"/>
          </a:p>
          <a:p>
            <a:pPr lvl="1"/>
            <a:r>
              <a:rPr lang="zh-CN" altLang="en-US" dirty="0"/>
              <a:t>独立</a:t>
            </a:r>
            <a:r>
              <a:rPr lang="zh-CN" altLang="en-US" dirty="0" smtClean="0"/>
              <a:t>型方案的经济效果评价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互斥型方案的经济效果评价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增量分析</a:t>
            </a:r>
            <a:r>
              <a:rPr lang="zh-CN" altLang="en-US" dirty="0" smtClean="0"/>
              <a:t>法：通过计算增量净现金流量评价增量投资经济效果。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寿命期不等</a:t>
            </a:r>
            <a:r>
              <a:rPr lang="zh-CN" altLang="en-US" dirty="0" smtClean="0"/>
              <a:t>的互斥方案的比较选择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年值法：净年值，费用年值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现值法：寿命期最小公倍数法，合理分析期法，无限计算期法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9016078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1"/>
            <a:ext cx="7793037" cy="792089"/>
          </a:xfrm>
        </p:spPr>
        <p:txBody>
          <a:bodyPr/>
          <a:lstStyle/>
          <a:p>
            <a:r>
              <a:rPr lang="en-US" altLang="zh-CN" b="1" dirty="0"/>
              <a:t>10.1 </a:t>
            </a:r>
            <a:r>
              <a:rPr lang="zh-CN" altLang="zh-CN" b="1" dirty="0"/>
              <a:t>工程经济概述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054872"/>
          </a:xfrm>
        </p:spPr>
        <p:txBody>
          <a:bodyPr/>
          <a:lstStyle/>
          <a:p>
            <a:pPr eaLnBrk="1"/>
            <a:r>
              <a:rPr lang="zh-CN" altLang="zh-CN" dirty="0"/>
              <a:t>工程与工程</a:t>
            </a:r>
            <a:r>
              <a:rPr lang="zh-CN" altLang="zh-CN" dirty="0" smtClean="0"/>
              <a:t>经济分析</a:t>
            </a:r>
            <a:endParaRPr lang="en-US" altLang="zh-CN" dirty="0" smtClean="0"/>
          </a:p>
          <a:p>
            <a:pPr lvl="1" eaLnBrk="1"/>
            <a:r>
              <a:rPr lang="zh-CN" altLang="en-US" dirty="0"/>
              <a:t>工程</a:t>
            </a:r>
            <a:r>
              <a:rPr lang="zh-CN" altLang="en-US" dirty="0" smtClean="0"/>
              <a:t>经济的概念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工程经济学：是工程学与经济学交叉的学科，是研究工程技术实践活动及其经济效果的学科，是关于工程建设的经济合理性、工程建设方案的选择和评价的科学。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工程经济的实质：寻求工程技术与经济效果的内在联系，揭示二者协调发展的内在规律，促使技术的先进性和经济的合理性的有机统一。</a:t>
            </a:r>
            <a:endParaRPr lang="en-US" altLang="zh-CN" dirty="0" smtClean="0"/>
          </a:p>
          <a:p>
            <a:pPr lvl="1" eaLnBrk="1"/>
            <a:r>
              <a:rPr lang="zh-CN" altLang="en-US" dirty="0"/>
              <a:t>工程</a:t>
            </a:r>
            <a:r>
              <a:rPr lang="zh-CN" altLang="en-US" dirty="0" smtClean="0"/>
              <a:t>经济分析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工程经济分析的对象：是各种工程项目，如：投资项目、已建项目、新建项目、扩建项目、技术引进项目、技术改造项目等。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638" y="476672"/>
            <a:ext cx="7793037" cy="838423"/>
          </a:xfrm>
        </p:spPr>
        <p:txBody>
          <a:bodyPr/>
          <a:lstStyle/>
          <a:p>
            <a:r>
              <a:rPr lang="en-US" altLang="zh-CN" b="1" dirty="0"/>
              <a:t>10.4 </a:t>
            </a:r>
            <a:r>
              <a:rPr lang="zh-CN" altLang="zh-CN" b="1" dirty="0"/>
              <a:t>经济效果评价</a:t>
            </a:r>
            <a:r>
              <a:rPr lang="zh-CN" altLang="zh-CN" b="1" dirty="0" smtClean="0"/>
              <a:t>方法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5243512"/>
          </a:xfrm>
        </p:spPr>
        <p:txBody>
          <a:bodyPr/>
          <a:lstStyle/>
          <a:p>
            <a:pPr lvl="1"/>
            <a:r>
              <a:rPr lang="zh-CN" altLang="en-US" dirty="0" smtClean="0"/>
              <a:t>混合型方案的经济效果评价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完全互斥型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相互依存型和完全互补型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现金流相关型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资金约束导致的方案相关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混合相关型</a:t>
            </a:r>
            <a:endParaRPr lang="zh-CN" altLang="zh-CN" dirty="0"/>
          </a:p>
          <a:p>
            <a:r>
              <a:rPr lang="zh-CN" altLang="zh-CN" dirty="0"/>
              <a:t>投资方案的不确定性</a:t>
            </a:r>
            <a:r>
              <a:rPr lang="zh-CN" altLang="zh-CN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盈亏平衡分析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9016078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638" y="476672"/>
            <a:ext cx="7793037" cy="838423"/>
          </a:xfrm>
        </p:spPr>
        <p:txBody>
          <a:bodyPr/>
          <a:lstStyle/>
          <a:p>
            <a:r>
              <a:rPr lang="en-US" altLang="zh-CN" b="1" dirty="0"/>
              <a:t>10.4 </a:t>
            </a:r>
            <a:r>
              <a:rPr lang="zh-CN" altLang="zh-CN" b="1" dirty="0"/>
              <a:t>经济效果评价</a:t>
            </a:r>
            <a:r>
              <a:rPr lang="zh-CN" altLang="zh-CN" b="1" dirty="0" smtClean="0"/>
              <a:t>方法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5243512"/>
          </a:xfrm>
        </p:spPr>
        <p:txBody>
          <a:bodyPr/>
          <a:lstStyle/>
          <a:p>
            <a:pPr lvl="1"/>
            <a:r>
              <a:rPr lang="zh-CN" altLang="en-US" dirty="0" smtClean="0"/>
              <a:t>敏感性分析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确定不确定性因素在什么范围变化时，方案的经济效果最好或最差。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区分备选方案敏感性的大小，以便选出敏感性小，即风险小的方案。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找出敏感性因素，向决策者提出是否需要进一步收集资料进行研究，以提高经济分析的可靠性。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选择需要分析的不确定因素，并设定这些因素的变化范围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确定进行敏感性分析的经济指标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计算不确定因素变动对分析指标的影响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确定敏感因素，对方案的风险做出判断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9016078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638" y="476672"/>
            <a:ext cx="7793037" cy="838423"/>
          </a:xfrm>
        </p:spPr>
        <p:txBody>
          <a:bodyPr/>
          <a:lstStyle/>
          <a:p>
            <a:r>
              <a:rPr lang="en-US" altLang="zh-CN" b="1" dirty="0"/>
              <a:t>10.4 </a:t>
            </a:r>
            <a:r>
              <a:rPr lang="zh-CN" altLang="zh-CN" b="1" dirty="0"/>
              <a:t>经济效果评价</a:t>
            </a:r>
            <a:r>
              <a:rPr lang="zh-CN" altLang="zh-CN" b="1" dirty="0" smtClean="0"/>
              <a:t>方法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5243512"/>
          </a:xfrm>
        </p:spPr>
        <p:txBody>
          <a:bodyPr/>
          <a:lstStyle/>
          <a:p>
            <a:pPr lvl="1"/>
            <a:r>
              <a:rPr lang="zh-CN" altLang="en-US" dirty="0" smtClean="0"/>
              <a:t>概率分析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影响投资方案经济效果因素的概率描述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投资方案经济效果指标的概率分析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9016078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275" y="2924944"/>
            <a:ext cx="7772400" cy="2804344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r>
              <a:rPr lang="zh-CN" altLang="en-US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谢谢！</a:t>
            </a:r>
            <a:endParaRPr lang="zh-CN" altLang="zh-CN" sz="7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9143034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1"/>
            <a:ext cx="7793037" cy="792089"/>
          </a:xfrm>
        </p:spPr>
        <p:txBody>
          <a:bodyPr/>
          <a:lstStyle/>
          <a:p>
            <a:r>
              <a:rPr lang="en-US" altLang="zh-CN" b="1" dirty="0"/>
              <a:t>10.1 </a:t>
            </a:r>
            <a:r>
              <a:rPr lang="zh-CN" altLang="zh-CN" b="1" dirty="0"/>
              <a:t>工程经济概述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054872"/>
          </a:xfrm>
        </p:spPr>
        <p:txBody>
          <a:bodyPr/>
          <a:lstStyle/>
          <a:p>
            <a:pPr lvl="2" eaLnBrk="1"/>
            <a:r>
              <a:rPr lang="zh-CN" altLang="en-US" dirty="0" smtClean="0"/>
              <a:t>目的：运用工程经济分析的基本理论和经济效益的评价方法，对工程项目及其相应环节进行经济效益分析，对工程项目的各种备选方案进行分析、论证、评价，并对其经济效果做出判断，从而选择技术上可行、经济上合理的最佳方案，以获得最好的经济效果。</a:t>
            </a:r>
            <a:endParaRPr lang="en-US" altLang="zh-CN" dirty="0" smtClean="0"/>
          </a:p>
          <a:p>
            <a:pPr lvl="1" eaLnBrk="1"/>
            <a:r>
              <a:rPr lang="zh-CN" altLang="en-US" dirty="0"/>
              <a:t>工程</a:t>
            </a:r>
            <a:r>
              <a:rPr lang="zh-CN" altLang="en-US" dirty="0" smtClean="0"/>
              <a:t>经济活动的要素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活动主体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活动目标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活动效果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活动环境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自然环境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经济环境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1"/>
            <a:ext cx="7793037" cy="792089"/>
          </a:xfrm>
        </p:spPr>
        <p:txBody>
          <a:bodyPr/>
          <a:lstStyle/>
          <a:p>
            <a:r>
              <a:rPr lang="en-US" altLang="zh-CN" b="1" dirty="0"/>
              <a:t>10.1 </a:t>
            </a:r>
            <a:r>
              <a:rPr lang="zh-CN" altLang="zh-CN" b="1" dirty="0"/>
              <a:t>工程经济概述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054872"/>
          </a:xfrm>
        </p:spPr>
        <p:txBody>
          <a:bodyPr/>
          <a:lstStyle/>
          <a:p>
            <a:pPr eaLnBrk="1"/>
            <a:r>
              <a:rPr lang="zh-CN" altLang="zh-CN" dirty="0" smtClean="0"/>
              <a:t>工程</a:t>
            </a:r>
            <a:r>
              <a:rPr lang="zh-CN" altLang="zh-CN" dirty="0"/>
              <a:t>经济分析的作用和</a:t>
            </a:r>
            <a:r>
              <a:rPr lang="zh-CN" altLang="zh-CN" dirty="0" smtClean="0"/>
              <a:t>意义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减小失误。在项目实施初期从经济角度考查技术方案是否合理，尽可能避免投资失误，减少投资风险。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提高社会资源利用效率的有效途径，是企业生产出物美价廉产品的重要保证，是降低项目投资风险的可靠保证。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04663"/>
            <a:ext cx="7793037" cy="864097"/>
          </a:xfrm>
        </p:spPr>
        <p:txBody>
          <a:bodyPr/>
          <a:lstStyle/>
          <a:p>
            <a:r>
              <a:rPr lang="en-US" altLang="zh-CN" b="1" dirty="0"/>
              <a:t>10.1 </a:t>
            </a:r>
            <a:r>
              <a:rPr lang="zh-CN" altLang="zh-CN" b="1" dirty="0"/>
              <a:t>工程经济</a:t>
            </a:r>
            <a:r>
              <a:rPr lang="zh-CN" altLang="zh-CN" b="1" dirty="0" smtClean="0"/>
              <a:t>概述</a:t>
            </a:r>
            <a:r>
              <a:rPr lang="zh-CN" altLang="en-US" b="1" dirty="0" smtClean="0"/>
              <a:t>（续）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5054872"/>
          </a:xfrm>
        </p:spPr>
        <p:txBody>
          <a:bodyPr/>
          <a:lstStyle/>
          <a:p>
            <a:r>
              <a:rPr lang="zh-CN" altLang="zh-CN" dirty="0" smtClean="0"/>
              <a:t>工程</a:t>
            </a:r>
            <a:r>
              <a:rPr lang="zh-CN" altLang="zh-CN" dirty="0"/>
              <a:t>经济分析的</a:t>
            </a:r>
            <a:r>
              <a:rPr lang="zh-CN" altLang="zh-CN" dirty="0" smtClean="0"/>
              <a:t>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技术与经济相结合的原则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定性分析与定量分析相结合的原则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定性分析：主观性，属于经验型决策；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定量分析：能使与决策问题有关的研究更加精确。</a:t>
            </a:r>
            <a:endParaRPr lang="en-US" altLang="zh-CN" dirty="0" smtClean="0"/>
          </a:p>
          <a:p>
            <a:pPr lvl="1"/>
            <a:r>
              <a:rPr lang="zh-CN" altLang="en-US" dirty="0"/>
              <a:t>可比</a:t>
            </a:r>
            <a:r>
              <a:rPr lang="zh-CN" altLang="en-US" dirty="0" smtClean="0"/>
              <a:t>性原则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满足需要上的可比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消耗费用的可比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时间的可比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价格的可比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6212" cy="1198463"/>
          </a:xfrm>
        </p:spPr>
        <p:txBody>
          <a:bodyPr/>
          <a:lstStyle/>
          <a:p>
            <a:r>
              <a:rPr lang="en-US" altLang="zh-CN" b="1" dirty="0"/>
              <a:t>10.2 </a:t>
            </a:r>
            <a:r>
              <a:rPr lang="zh-CN" altLang="zh-CN" b="1" dirty="0"/>
              <a:t>资金时间价值与等值计算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243512"/>
          </a:xfrm>
        </p:spPr>
        <p:txBody>
          <a:bodyPr/>
          <a:lstStyle/>
          <a:p>
            <a:pPr eaLnBrk="1"/>
            <a:r>
              <a:rPr lang="zh-CN" altLang="zh-CN" dirty="0"/>
              <a:t>资金时间价值的基本</a:t>
            </a:r>
            <a:r>
              <a:rPr lang="zh-CN" altLang="zh-CN" dirty="0" smtClean="0"/>
              <a:t>概念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资金时间价值的概念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指资金 的价值随着时间的变化而发生变化。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资金时间价值存在的条件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将货币用于投资，通过资金的运动使货币增值（利润或收益）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货币借贷关系的存在，货币所有权及使用权分离，银行（利息）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资金时间价值的度量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绝对尺度：利息和利润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相对尺度：利率和利润率（资金报酬率）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单利和复利</a:t>
            </a:r>
            <a:endParaRPr lang="en-US" altLang="zh-CN" dirty="0" smtClean="0"/>
          </a:p>
          <a:p>
            <a:pPr lvl="2" algn="ctr" eaLnBrk="1">
              <a:buNone/>
            </a:pPr>
            <a:r>
              <a:rPr lang="en-US" altLang="zh-CN" dirty="0" smtClean="0"/>
              <a:t>            F=P(1+ni</a:t>
            </a:r>
            <a:r>
              <a:rPr lang="en-US" altLang="zh-CN" dirty="0" smtClean="0"/>
              <a:t>)           </a:t>
            </a:r>
            <a:r>
              <a:rPr lang="en-US" altLang="zh-CN" dirty="0" smtClean="0"/>
              <a:t>              </a:t>
            </a:r>
            <a:r>
              <a:rPr lang="en-US" altLang="zh-CN" dirty="0" smtClean="0"/>
              <a:t>(</a:t>
            </a:r>
            <a:r>
              <a:rPr lang="en-US" altLang="zh-CN" dirty="0" smtClean="0"/>
              <a:t>10-1)</a:t>
            </a:r>
          </a:p>
          <a:p>
            <a:pPr lvl="2" algn="ctr" eaLnBrk="1">
              <a:buNone/>
            </a:pPr>
            <a:r>
              <a:rPr lang="en-US" altLang="zh-CN" dirty="0" smtClean="0"/>
              <a:t>                                                        (10-2)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94200" y="1854200"/>
          <a:ext cx="914400" cy="198438"/>
        </p:xfrm>
        <a:graphic>
          <a:graphicData uri="http://schemas.openxmlformats.org/presentationml/2006/ole">
            <p:oleObj spid="_x0000_s1026" name="Equation" r:id="rId3" imgW="914400" imgH="19872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19872" y="6353944"/>
          <a:ext cx="1764196" cy="504056"/>
        </p:xfrm>
        <a:graphic>
          <a:graphicData uri="http://schemas.openxmlformats.org/presentationml/2006/ole">
            <p:oleObj spid="_x0000_s1027" name="Equation" r:id="rId4" imgW="79992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6212" cy="1198463"/>
          </a:xfrm>
        </p:spPr>
        <p:txBody>
          <a:bodyPr/>
          <a:lstStyle/>
          <a:p>
            <a:r>
              <a:rPr lang="en-US" altLang="zh-CN" b="1" dirty="0"/>
              <a:t>10.2 </a:t>
            </a:r>
            <a:r>
              <a:rPr lang="zh-CN" altLang="zh-CN" b="1" dirty="0"/>
              <a:t>资金时间价值与等值计算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243512"/>
          </a:xfrm>
        </p:spPr>
        <p:txBody>
          <a:bodyPr/>
          <a:lstStyle/>
          <a:p>
            <a:pPr lvl="1" eaLnBrk="1"/>
            <a:r>
              <a:rPr lang="zh-CN" altLang="en-US" dirty="0" smtClean="0"/>
              <a:t>名义利率和实际利率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复利计息常以年为周期，实际的周期有年、季、周、日等。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名义利率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每一计息周期的利率</a:t>
            </a:r>
            <a:r>
              <a:rPr lang="en-US" altLang="zh-CN" dirty="0" smtClean="0"/>
              <a:t>×</a:t>
            </a:r>
            <a:r>
              <a:rPr lang="zh-CN" altLang="en-US" dirty="0" smtClean="0"/>
              <a:t>计息周期数</a:t>
            </a:r>
            <a:endParaRPr lang="zh-CN" altLang="zh-CN" dirty="0"/>
          </a:p>
          <a:p>
            <a:pPr eaLnBrk="1"/>
            <a:r>
              <a:rPr lang="zh-CN" altLang="zh-CN" dirty="0"/>
              <a:t>现金</a:t>
            </a:r>
            <a:r>
              <a:rPr lang="zh-CN" altLang="zh-CN" dirty="0" smtClean="0"/>
              <a:t>流</a:t>
            </a:r>
            <a:r>
              <a:rPr lang="zh-CN" altLang="en-US" dirty="0" smtClean="0"/>
              <a:t>量</a:t>
            </a:r>
            <a:r>
              <a:rPr lang="zh-CN" altLang="zh-CN" dirty="0" smtClean="0"/>
              <a:t>图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是一种反映资金运动状态的图示。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横轴：时间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纵轴：箭头向上是流入，反之是流出。长短代表资金多少。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94200" y="1854200"/>
          <a:ext cx="914400" cy="198438"/>
        </p:xfrm>
        <a:graphic>
          <a:graphicData uri="http://schemas.openxmlformats.org/presentationml/2006/ole">
            <p:oleObj spid="_x0000_s20482" name="Equation" r:id="rId3" imgW="914400" imgH="19872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0"/>
            <a:ext cx="8064896" cy="1412776"/>
          </a:xfrm>
        </p:spPr>
        <p:txBody>
          <a:bodyPr/>
          <a:lstStyle/>
          <a:p>
            <a:r>
              <a:rPr lang="en-US" altLang="zh-CN" b="1" dirty="0"/>
              <a:t>10.2 </a:t>
            </a:r>
            <a:r>
              <a:rPr lang="zh-CN" altLang="zh-CN" b="1" dirty="0"/>
              <a:t>资金时间价值与等值</a:t>
            </a:r>
            <a:r>
              <a:rPr lang="zh-CN" altLang="zh-CN" b="1" dirty="0" smtClean="0"/>
              <a:t>计算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续）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243512"/>
          </a:xfrm>
        </p:spPr>
        <p:txBody>
          <a:bodyPr/>
          <a:lstStyle/>
          <a:p>
            <a:pPr eaLnBrk="1"/>
            <a:r>
              <a:rPr lang="zh-CN" altLang="zh-CN" dirty="0" smtClean="0"/>
              <a:t>资金的等值计算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资金等值的概念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指在考虑资金时间因素的情况下，不同时点上绝对值不等的资金可能具有相等的经济价值。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影响其的因素：资金的数额、资金发生的时间及利率。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利用资金等值概念，可把一个时点发生的资金金额换算成另一时点的等值金额（等值计算）。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把将来换算成现在：折现或贴现。折现后的金额：现值，将来某时点的资金金额：终值。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现值并非“现在”的价值，一个相对概念。（</a:t>
            </a:r>
            <a:r>
              <a:rPr lang="en-US" altLang="zh-CN" dirty="0" err="1" smtClean="0"/>
              <a:t>t+k</a:t>
            </a:r>
            <a:r>
              <a:rPr lang="zh-CN" altLang="en-US" dirty="0" smtClean="0"/>
              <a:t>）点折现到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个时点，所得是（</a:t>
            </a:r>
            <a:r>
              <a:rPr lang="en-US" altLang="zh-CN" dirty="0" err="1" smtClean="0"/>
              <a:t>t+k</a:t>
            </a:r>
            <a:r>
              <a:rPr lang="zh-CN" altLang="en-US" dirty="0" smtClean="0"/>
              <a:t>）时点上的现值。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折现率：反映资金时间价值的参数。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94200" y="1854200"/>
          <a:ext cx="914400" cy="198438"/>
        </p:xfrm>
        <a:graphic>
          <a:graphicData uri="http://schemas.openxmlformats.org/presentationml/2006/ole">
            <p:oleObj spid="_x0000_s2050" name="Equation" r:id="rId3" imgW="914400" imgH="19872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0"/>
            <a:ext cx="8064896" cy="1412776"/>
          </a:xfrm>
        </p:spPr>
        <p:txBody>
          <a:bodyPr/>
          <a:lstStyle/>
          <a:p>
            <a:r>
              <a:rPr lang="en-US" altLang="zh-CN" b="1" dirty="0"/>
              <a:t>10.2 </a:t>
            </a:r>
            <a:r>
              <a:rPr lang="zh-CN" altLang="zh-CN" b="1" dirty="0"/>
              <a:t>资金时间价值与等值</a:t>
            </a:r>
            <a:r>
              <a:rPr lang="zh-CN" altLang="zh-CN" b="1" dirty="0" smtClean="0"/>
              <a:t>计算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续）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5243512"/>
          </a:xfrm>
        </p:spPr>
        <p:txBody>
          <a:bodyPr/>
          <a:lstStyle/>
          <a:p>
            <a:r>
              <a:rPr lang="zh-CN" altLang="zh-CN" dirty="0" smtClean="0"/>
              <a:t>资金的等值计算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资金等值的概念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资金等值计算公式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一次支付类型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一次支付终值公式：                                                   </a:t>
            </a:r>
            <a:r>
              <a:rPr lang="en-US" altLang="zh-CN" dirty="0" smtClean="0"/>
              <a:t>(10-4)</a:t>
            </a:r>
          </a:p>
          <a:p>
            <a:pPr lvl="3"/>
            <a:r>
              <a:rPr lang="zh-CN" altLang="en-US" dirty="0" smtClean="0"/>
              <a:t>一次支付现值公式：                                                   </a:t>
            </a:r>
            <a:r>
              <a:rPr lang="en-US" altLang="zh-CN" dirty="0" smtClean="0"/>
              <a:t>(10-5)</a:t>
            </a:r>
          </a:p>
          <a:p>
            <a:pPr lvl="2"/>
            <a:r>
              <a:rPr lang="zh-CN" altLang="en-US" dirty="0" smtClean="0"/>
              <a:t>等额支付类型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等额分付终值公式</a:t>
            </a:r>
            <a:r>
              <a:rPr lang="en-US" altLang="zh-CN" dirty="0" smtClean="0"/>
              <a:t>:                                                      (10-6)</a:t>
            </a:r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等额分付偿债基金公式 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                                       </a:t>
            </a:r>
            <a:r>
              <a:rPr lang="en-US" altLang="zh-CN" dirty="0" smtClean="0"/>
              <a:t>(10-7)</a:t>
            </a:r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等额分付现金公式：                                                    </a:t>
            </a:r>
            <a:r>
              <a:rPr lang="en-US" altLang="zh-CN" dirty="0" smtClean="0"/>
              <a:t>(10-8)</a:t>
            </a:r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等额分付资本回收公式：                                              </a:t>
            </a:r>
            <a:r>
              <a:rPr lang="en-US" altLang="zh-CN" dirty="0" smtClean="0"/>
              <a:t>(10-9)</a:t>
            </a:r>
          </a:p>
          <a:p>
            <a:pPr lvl="3"/>
            <a:endParaRPr lang="en-US" altLang="zh-CN" dirty="0" smtClean="0"/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94200" y="1854200"/>
          <a:ext cx="914400" cy="198438"/>
        </p:xfrm>
        <a:graphic>
          <a:graphicData uri="http://schemas.openxmlformats.org/presentationml/2006/ole">
            <p:oleObj spid="_x0000_s21506" name="Equation" r:id="rId3" imgW="914400" imgH="19872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211959" y="3501008"/>
          <a:ext cx="3264363" cy="432048"/>
        </p:xfrm>
        <a:graphic>
          <a:graphicData uri="http://schemas.openxmlformats.org/presentationml/2006/ole">
            <p:oleObj spid="_x0000_s21507" name="Equation" r:id="rId4" imgW="1726920" imgH="2286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283967" y="3933056"/>
          <a:ext cx="2533373" cy="648072"/>
        </p:xfrm>
        <a:graphic>
          <a:graphicData uri="http://schemas.openxmlformats.org/presentationml/2006/ole">
            <p:oleObj spid="_x0000_s21508" name="Equation" r:id="rId5" imgW="1638000" imgH="41904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355975" y="4581128"/>
          <a:ext cx="2796942" cy="648072"/>
        </p:xfrm>
        <a:graphic>
          <a:graphicData uri="http://schemas.openxmlformats.org/presentationml/2006/ole">
            <p:oleObj spid="_x0000_s21509" name="Equation" r:id="rId6" imgW="2082600" imgH="4824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99991" y="5204048"/>
          <a:ext cx="2425537" cy="529208"/>
        </p:xfrm>
        <a:graphic>
          <a:graphicData uri="http://schemas.openxmlformats.org/presentationml/2006/ole">
            <p:oleObj spid="_x0000_s21510" name="Equation" r:id="rId7" imgW="2095200" imgH="4572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355975" y="5754712"/>
          <a:ext cx="2671363" cy="626616"/>
        </p:xfrm>
        <a:graphic>
          <a:graphicData uri="http://schemas.openxmlformats.org/presentationml/2006/ole">
            <p:oleObj spid="_x0000_s21511" name="Equation" r:id="rId8" imgW="2057400" imgH="482400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499991" y="6258768"/>
          <a:ext cx="2554621" cy="599232"/>
        </p:xfrm>
        <a:graphic>
          <a:graphicData uri="http://schemas.openxmlformats.org/presentationml/2006/ole">
            <p:oleObj spid="_x0000_s21512" name="Equation" r:id="rId9" imgW="2057400" imgH="4824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3747</TotalTime>
  <Words>1349</Words>
  <Application>Microsoft Office PowerPoint</Application>
  <PresentationFormat>全屏显示(4:3)</PresentationFormat>
  <Paragraphs>225</Paragraphs>
  <Slides>23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Blends</vt:lpstr>
      <vt:lpstr>Equation</vt:lpstr>
      <vt:lpstr>MathType 6.0 Equation</vt:lpstr>
      <vt:lpstr>第10章    工程经济分析</vt:lpstr>
      <vt:lpstr>10.1 工程经济概述</vt:lpstr>
      <vt:lpstr>10.1 工程经济概述</vt:lpstr>
      <vt:lpstr>10.1 工程经济概述</vt:lpstr>
      <vt:lpstr>10.1 工程经济概述（续）</vt:lpstr>
      <vt:lpstr>10.2 资金时间价值与等值计算</vt:lpstr>
      <vt:lpstr>10.2 资金时间价值与等值计算</vt:lpstr>
      <vt:lpstr>10.2 资金时间价值与等值计算 续）</vt:lpstr>
      <vt:lpstr>10.2 资金时间价值与等值计算 续）</vt:lpstr>
      <vt:lpstr>10.3 工程经济分析的基本要素</vt:lpstr>
      <vt:lpstr>10.3 工程经济分析的基本要素（续）</vt:lpstr>
      <vt:lpstr>10.3 工程经济分析的基本要素（续）</vt:lpstr>
      <vt:lpstr>10.3 工程经济分析的基本要素（续）</vt:lpstr>
      <vt:lpstr>10.3 工程经济分析的基本要素（续）</vt:lpstr>
      <vt:lpstr>10.4 经济效果评价方法</vt:lpstr>
      <vt:lpstr>10.4 经济效果评价方法（续）</vt:lpstr>
      <vt:lpstr>10.4 经济效果评价方法（续）</vt:lpstr>
      <vt:lpstr>10.4 经济效果评价方法（续）</vt:lpstr>
      <vt:lpstr>10.4 经济效果评价方法（续）</vt:lpstr>
      <vt:lpstr>10.4 经济效果评价方法（续）</vt:lpstr>
      <vt:lpstr>10.4 经济效果评价方法（续）</vt:lpstr>
      <vt:lpstr>10.4 经济效果评价方法（续）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cf08</dc:creator>
  <cp:lastModifiedBy>Windows 用户</cp:lastModifiedBy>
  <cp:revision>324</cp:revision>
  <cp:lastPrinted>1995-12-08T18:33:06Z</cp:lastPrinted>
  <dcterms:created xsi:type="dcterms:W3CDTF">2002-02-20T04:24:10Z</dcterms:created>
  <dcterms:modified xsi:type="dcterms:W3CDTF">2018-06-27T10:51:22Z</dcterms:modified>
</cp:coreProperties>
</file>