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63" r:id="rId2"/>
    <p:sldId id="391" r:id="rId3"/>
    <p:sldId id="396" r:id="rId4"/>
    <p:sldId id="393" r:id="rId5"/>
    <p:sldId id="402" r:id="rId6"/>
    <p:sldId id="383" r:id="rId7"/>
    <p:sldId id="397" r:id="rId8"/>
    <p:sldId id="398" r:id="rId9"/>
    <p:sldId id="399" r:id="rId10"/>
    <p:sldId id="388" r:id="rId11"/>
    <p:sldId id="394" r:id="rId12"/>
    <p:sldId id="400" r:id="rId13"/>
    <p:sldId id="389" r:id="rId14"/>
    <p:sldId id="385" r:id="rId15"/>
    <p:sldId id="390" r:id="rId16"/>
    <p:sldId id="404" r:id="rId17"/>
    <p:sldId id="407" r:id="rId18"/>
    <p:sldId id="408" r:id="rId19"/>
    <p:sldId id="410" r:id="rId20"/>
    <p:sldId id="409" r:id="rId21"/>
    <p:sldId id="411" r:id="rId22"/>
    <p:sldId id="405" r:id="rId23"/>
    <p:sldId id="412" r:id="rId24"/>
    <p:sldId id="413" r:id="rId25"/>
    <p:sldId id="392" r:id="rId26"/>
    <p:sldId id="414" r:id="rId27"/>
    <p:sldId id="395" r:id="rId28"/>
    <p:sldId id="403" r:id="rId29"/>
    <p:sldId id="401" r:id="rId30"/>
  </p:sldIdLst>
  <p:sldSz cx="9144000" cy="6858000" type="screen4x3"/>
  <p:notesSz cx="6934200" cy="9398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990000"/>
    <a:srgbClr val="FF3300"/>
    <a:srgbClr val="FF9900"/>
    <a:srgbClr val="FFCCFF"/>
    <a:srgbClr val="CCECFF"/>
    <a:srgbClr val="CCCCFF"/>
    <a:srgbClr val="CC99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9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notesViewPr>
    <p:cSldViewPr>
      <p:cViewPr varScale="1">
        <p:scale>
          <a:sx n="54" d="100"/>
          <a:sy n="54" d="100"/>
        </p:scale>
        <p:origin x="-1266" y="-108"/>
      </p:cViewPr>
      <p:guideLst>
        <p:guide orient="horz" pos="2960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7063F5-FB94-43F8-AC49-9E53F094C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7838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7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A97DFD9F-F6EF-48A9-82C7-AC4BB780B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605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C34C1FD-96CE-486A-AB8B-69A09C544226}" type="slidenum">
              <a:rPr kumimoji="0" lang="zh-CN" altLang="en-US" sz="1200" smtClean="0"/>
              <a:pPr/>
              <a:t>1</a:t>
            </a:fld>
            <a:endParaRPr kumimoji="0"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14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2BD69B-69B2-4582-9E2C-D002E876BC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66692040"/>
      </p:ext>
    </p:extLst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384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CF47-DE2A-446A-9F46-EE5D05FB1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8692869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07988" y="6556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790575" y="655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31813" y="1077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01700" y="1077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17475" y="1004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52475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33388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7275" y="1614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90AF3C20-DD9A-411C-A2E7-D4833AFBE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14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gif020"/>
          <p:cNvPicPr>
            <a:picLocks noChangeAspect="1" noChangeArrowheads="1" noCrop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88" y="898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28" r:id="rId2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D620-2F3D-4CE4-B18B-5AA1195A2991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8116391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sz="4000" b="1" dirty="0" smtClean="0"/>
              <a:t>2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工程</a:t>
            </a:r>
            <a:r>
              <a:rPr lang="zh-CN" altLang="zh-CN" dirty="0"/>
              <a:t>概述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2150"/>
            <a:ext cx="8207375" cy="44196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zh-CN" altLang="en-US" u="sng" dirty="0" smtClean="0">
                <a:latin typeface="+mn-ea"/>
              </a:rPr>
              <a:t>主要内容</a:t>
            </a:r>
            <a:r>
              <a:rPr lang="zh-CN" altLang="en-US" u="sng" dirty="0" smtClean="0">
                <a:ea typeface=""/>
              </a:rPr>
              <a:t>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zh-CN" dirty="0"/>
              <a:t>工程</a:t>
            </a:r>
            <a:r>
              <a:rPr lang="zh-CN" altLang="zh-CN"/>
              <a:t>的</a:t>
            </a:r>
            <a:r>
              <a:rPr lang="zh-CN" altLang="zh-CN" smtClean="0"/>
              <a:t>特点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/>
              <a:t>工程理念和工程</a:t>
            </a:r>
            <a:r>
              <a:rPr lang="zh-CN" altLang="zh-CN" dirty="0" smtClean="0"/>
              <a:t>思维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/>
              <a:t>工程的社会性与工程利益相关</a:t>
            </a:r>
            <a:r>
              <a:rPr lang="zh-CN" altLang="zh-CN" dirty="0" smtClean="0"/>
              <a:t>者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/>
              <a:t>第一产业涉及的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/>
              <a:t>第二产业涉及的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第三产业</a:t>
            </a:r>
            <a:r>
              <a:rPr lang="zh-CN" altLang="zh-CN" dirty="0"/>
              <a:t>涉及的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/>
              <a:t>大科学工程 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712968" cy="1008112"/>
          </a:xfrm>
        </p:spPr>
        <p:txBody>
          <a:bodyPr/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工程社会性与工程利益相关者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982864"/>
          </a:xfrm>
        </p:spPr>
        <p:txBody>
          <a:bodyPr/>
          <a:lstStyle/>
          <a:p>
            <a:r>
              <a:rPr lang="zh-CN" altLang="zh-CN" dirty="0"/>
              <a:t>利益相关者</a:t>
            </a:r>
            <a:r>
              <a:rPr lang="zh-CN" altLang="zh-CN" dirty="0" smtClean="0"/>
              <a:t>理论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stakeholder theory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的提出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企业伦理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企业社会责任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企业环境管理</a:t>
            </a:r>
            <a:endParaRPr lang="zh-CN" altLang="zh-CN" dirty="0"/>
          </a:p>
          <a:p>
            <a:r>
              <a:rPr lang="zh-CN" altLang="zh-CN" dirty="0"/>
              <a:t>工程的</a:t>
            </a:r>
            <a:r>
              <a:rPr lang="zh-CN" altLang="zh-CN" dirty="0" smtClean="0"/>
              <a:t>社会性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首先表现为实施工程的主体的社会性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工程决策者、工程设计者、工程管理者和工程实现者。</a:t>
            </a:r>
            <a:endParaRPr lang="en-US" altLang="zh-CN" dirty="0" smtClean="0"/>
          </a:p>
          <a:p>
            <a:pPr lvl="1"/>
            <a:r>
              <a:rPr lang="zh-CN" altLang="en-US" dirty="0"/>
              <a:t>另</a:t>
            </a:r>
            <a:r>
              <a:rPr lang="zh-CN" altLang="en-US" dirty="0" smtClean="0"/>
              <a:t>一个主要表现形式为：工程，特别是重大工程，往往对社会的经济、政治和文化的发展具有直接的、显著的影响和作用。如：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年圆明园防渗工程进行到不可行性论证阶段。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70599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993062" cy="1315095"/>
          </a:xfrm>
        </p:spPr>
        <p:txBody>
          <a:bodyPr/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工程社会性与工程利益相关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982864"/>
          </a:xfrm>
        </p:spPr>
        <p:txBody>
          <a:bodyPr/>
          <a:lstStyle/>
          <a:p>
            <a:r>
              <a:rPr lang="zh-CN" altLang="zh-CN" dirty="0"/>
              <a:t>工程的利益相关者</a:t>
            </a:r>
          </a:p>
          <a:p>
            <a:pPr lvl="1"/>
            <a:r>
              <a:rPr lang="zh-CN" altLang="en-US" dirty="0" smtClean="0"/>
              <a:t>工程共同体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工程的利益相关者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资本家（投资者）、企业家、管理者、设计师、工程师、会计师、工人、社区居民等。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工人是工程共同体的一个绝不可少的基本组成部分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工人是工程共同体中的弱势群体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政治地位和社会地位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经济方面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安全和工程风险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3101609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993062" cy="1315095"/>
          </a:xfrm>
        </p:spPr>
        <p:txBody>
          <a:bodyPr/>
          <a:lstStyle/>
          <a:p>
            <a:r>
              <a:rPr lang="en-US" altLang="zh-CN" b="1" dirty="0"/>
              <a:t>2.3 </a:t>
            </a:r>
            <a:r>
              <a:rPr lang="zh-CN" altLang="zh-CN" b="1" dirty="0"/>
              <a:t>工程社会性与工程利益相关</a:t>
            </a:r>
            <a:r>
              <a:rPr lang="zh-CN" altLang="zh-CN" b="1" dirty="0" smtClean="0"/>
              <a:t>者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982864"/>
          </a:xfrm>
        </p:spPr>
        <p:txBody>
          <a:bodyPr/>
          <a:lstStyle/>
          <a:p>
            <a:pPr lvl="1"/>
            <a:r>
              <a:rPr lang="zh-CN" altLang="en-US" dirty="0" smtClean="0"/>
              <a:t>工程共同体中的工程师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关系的四种模式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代理关系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平等关系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家长式关系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信托关系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工程建设的其他利益相关者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3101609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810" y="548680"/>
            <a:ext cx="7828359" cy="792087"/>
          </a:xfrm>
        </p:spPr>
        <p:txBody>
          <a:bodyPr/>
          <a:lstStyle/>
          <a:p>
            <a:r>
              <a:rPr lang="en-US" altLang="zh-CN" b="1" dirty="0"/>
              <a:t>2.4 </a:t>
            </a:r>
            <a:r>
              <a:rPr lang="zh-CN" altLang="zh-CN" b="1" dirty="0"/>
              <a:t>第一产业涉及的工程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18778"/>
            <a:ext cx="7772400" cy="5294598"/>
          </a:xfrm>
        </p:spPr>
        <p:txBody>
          <a:bodyPr/>
          <a:lstStyle/>
          <a:p>
            <a:r>
              <a:rPr lang="zh-CN" altLang="zh-CN" dirty="0" smtClean="0"/>
              <a:t>农业工程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农业工程的作用</a:t>
            </a:r>
            <a:endParaRPr lang="en-US" altLang="zh-CN" dirty="0" smtClean="0"/>
          </a:p>
          <a:p>
            <a:r>
              <a:rPr lang="zh-CN" altLang="zh-CN" dirty="0"/>
              <a:t>林业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我国实施的林业重点工程</a:t>
            </a:r>
            <a:endParaRPr lang="zh-CN" altLang="zh-CN" dirty="0"/>
          </a:p>
          <a:p>
            <a:r>
              <a:rPr lang="zh-CN" altLang="zh-CN" dirty="0"/>
              <a:t>畜牧</a:t>
            </a:r>
            <a:r>
              <a:rPr lang="zh-CN" altLang="zh-CN" dirty="0" smtClean="0"/>
              <a:t>工程</a:t>
            </a:r>
            <a:endParaRPr lang="zh-CN" altLang="zh-CN" dirty="0"/>
          </a:p>
          <a:p>
            <a:r>
              <a:rPr lang="zh-CN" altLang="zh-CN" dirty="0"/>
              <a:t>渔业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渔业工程的内容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41170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446" y="-315416"/>
            <a:ext cx="7434058" cy="1774527"/>
          </a:xfrm>
        </p:spPr>
        <p:txBody>
          <a:bodyPr/>
          <a:lstStyle/>
          <a:p>
            <a:r>
              <a:rPr lang="en-US" altLang="zh-CN" b="1" dirty="0"/>
              <a:t>2.5 </a:t>
            </a:r>
            <a:r>
              <a:rPr lang="zh-CN" altLang="zh-CN" b="1" dirty="0"/>
              <a:t>第二产业涉及的工程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制造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制造工程的分类</a:t>
            </a:r>
            <a:endParaRPr lang="zh-CN" altLang="zh-CN" dirty="0"/>
          </a:p>
          <a:p>
            <a:r>
              <a:rPr lang="zh-CN" altLang="zh-CN" dirty="0"/>
              <a:t>电力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/>
              <a:t>电力</a:t>
            </a:r>
            <a:r>
              <a:rPr lang="zh-CN" altLang="en-US" dirty="0" smtClean="0"/>
              <a:t>工程的分类</a:t>
            </a:r>
            <a:endParaRPr lang="zh-CN" altLang="zh-CN" dirty="0"/>
          </a:p>
          <a:p>
            <a:r>
              <a:rPr lang="zh-CN" altLang="zh-CN" dirty="0"/>
              <a:t>燃气工程及自来水工程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1151610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5086350"/>
          </a:xfrm>
        </p:spPr>
        <p:txBody>
          <a:bodyPr/>
          <a:lstStyle/>
          <a:p>
            <a:r>
              <a:rPr lang="zh-CN" altLang="en-US" dirty="0" smtClean="0"/>
              <a:t>第三产业指除第一、二产业以外的其它行业。包括：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交通运输、仓储和邮政业，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信息传输、计算机服务和软件业，批发和零售业，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住宿和餐饮业，金融业，房地产业，租赁和商务服务业，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科学研究、技术服务和地质勘探业，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水利、环境和公共设施管理业，居民服务和其它服务业，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教育，卫生、社会保障和社会福利业，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文化、体育、和娱乐业，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公共管理，社会组织和国家组织等。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83010"/>
            <a:ext cx="8650163" cy="5086350"/>
          </a:xfrm>
        </p:spPr>
        <p:txBody>
          <a:bodyPr/>
          <a:lstStyle/>
          <a:p>
            <a:pPr algn="just" eaLnBrk="1"/>
            <a:r>
              <a:rPr lang="zh-CN" altLang="zh-CN" dirty="0"/>
              <a:t>电子商务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电子商务：以电子信息技术（包括计算机技术、网络通信技术和其它电子信息技术）作为手段从事商务活动，以达到提高业务效率、降低经营成本、增加商业机会、提高管理水平等目的。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表现形式：网上商店、网络银行、电视广告、无纸贸易、电子数据交换（</a:t>
            </a:r>
            <a:r>
              <a:rPr lang="en-US" altLang="zh-CN" dirty="0" smtClean="0"/>
              <a:t>EDI</a:t>
            </a:r>
            <a:r>
              <a:rPr lang="zh-CN" altLang="en-US" dirty="0" smtClean="0"/>
              <a:t>）、管理信息系统（</a:t>
            </a:r>
            <a:r>
              <a:rPr lang="en-US" altLang="zh-CN" dirty="0" smtClean="0"/>
              <a:t>MIS</a:t>
            </a:r>
            <a:r>
              <a:rPr lang="zh-CN" altLang="en-US" dirty="0" smtClean="0"/>
              <a:t>）企业资源计划（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）、决策支持系统（</a:t>
            </a:r>
            <a:r>
              <a:rPr lang="en-US" altLang="zh-CN" dirty="0" smtClean="0"/>
              <a:t>DSS</a:t>
            </a:r>
            <a:r>
              <a:rPr lang="zh-CN" altLang="en-US" dirty="0" smtClean="0"/>
              <a:t>），办公自动化（</a:t>
            </a:r>
            <a:r>
              <a:rPr lang="en-US" altLang="zh-CN" dirty="0" smtClean="0"/>
              <a:t>OA</a:t>
            </a:r>
            <a:r>
              <a:rPr lang="zh-CN" altLang="en-US" dirty="0" smtClean="0"/>
              <a:t>）等。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实质：外部交易、内部管理，都实现电子化。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需要在相应的电子商务系统上进行。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电子商务工程：按照工程学原理建立电子商务系统的过程。包括：系统规划、系统分析、系统软硬件平台的建立、业务流程重组、商务模式创新等。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83010"/>
            <a:ext cx="9144000" cy="5086350"/>
          </a:xfrm>
        </p:spPr>
        <p:txBody>
          <a:bodyPr/>
          <a:lstStyle/>
          <a:p>
            <a:pPr lvl="1" algn="just" eaLnBrk="1"/>
            <a:r>
              <a:rPr lang="zh-CN" altLang="en-US" dirty="0" smtClean="0"/>
              <a:t>电子商务工程的分类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基础设施工程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概念：为保障各电子商务活动能够顺利进行的、大范围的（一个地区、一个国家甚至全世界范围）基础信息系统工程。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包括：广播电视系统工程、通信网络工程、网络互联协议和标准技术工程、大型开放式数据库工程、信息安全保密技术开发工程等。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83010"/>
            <a:ext cx="9144000" cy="5086350"/>
          </a:xfrm>
        </p:spPr>
        <p:txBody>
          <a:bodyPr/>
          <a:lstStyle/>
          <a:p>
            <a:pPr lvl="3" algn="just" eaLnBrk="1"/>
            <a:r>
              <a:rPr lang="zh-CN" altLang="en-US" dirty="0" smtClean="0"/>
              <a:t>美国的“信息高速公路”</a:t>
            </a:r>
            <a:endParaRPr lang="en-US" altLang="zh-CN" dirty="0" smtClean="0"/>
          </a:p>
          <a:p>
            <a:pPr lvl="4" algn="just" eaLnBrk="1"/>
            <a:r>
              <a:rPr lang="en-US" altLang="zh-CN" dirty="0" smtClean="0"/>
              <a:t>1993</a:t>
            </a:r>
            <a:r>
              <a:rPr lang="zh-CN" altLang="en-US" dirty="0" smtClean="0"/>
              <a:t>年，高科技计划“国家信息基础设施（</a:t>
            </a:r>
            <a:r>
              <a:rPr lang="en-US" altLang="zh-CN" dirty="0" smtClean="0"/>
              <a:t>NII</a:t>
            </a:r>
            <a:r>
              <a:rPr lang="zh-CN" altLang="en-US" dirty="0" smtClean="0"/>
              <a:t>）”，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2000-4000</a:t>
            </a:r>
            <a:r>
              <a:rPr lang="zh-CN" altLang="en-US" dirty="0" smtClean="0"/>
              <a:t>亿美元。喻为“信息高速公路”。以光缆为主干线，采用支线光纤和多媒体终端，交互式方式传输数据、电视、话音、图像等，千兆比特。在政府机构、大学、研究机构、企业以至普通家庭之间计算机联网。</a:t>
            </a:r>
            <a:endParaRPr lang="en-US" altLang="zh-CN" dirty="0" smtClean="0"/>
          </a:p>
          <a:p>
            <a:pPr lvl="4" algn="just" eaLnBrk="1"/>
            <a:r>
              <a:rPr lang="zh-CN" altLang="en-US" dirty="0" smtClean="0"/>
              <a:t>改变生活、工作和沟通方式，加快科技交流，提高工作质量和效率，享受影视娱乐，智慧医疗，远程教育（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等），视频会议，网购，交互式电视。</a:t>
            </a:r>
            <a:endParaRPr lang="en-US" altLang="zh-CN" dirty="0" smtClean="0"/>
          </a:p>
          <a:p>
            <a:pPr lvl="4" algn="just" eaLnBrk="1"/>
            <a:r>
              <a:rPr lang="zh-CN" altLang="en-US" dirty="0" smtClean="0"/>
              <a:t>至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年建成，美国国民生产总值增加</a:t>
            </a:r>
            <a:r>
              <a:rPr lang="en-US" altLang="zh-CN" dirty="0" smtClean="0"/>
              <a:t>3210</a:t>
            </a:r>
            <a:r>
              <a:rPr lang="zh-CN" altLang="en-US" dirty="0" smtClean="0"/>
              <a:t>亿美元；家庭办公减少交通运量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，能源消耗和污染，汽车废气排放量减少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万吨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年；远程教学和医疗，节约时间和资金；劳动生产率提高</a:t>
            </a:r>
            <a:r>
              <a:rPr lang="en-US" altLang="zh-CN" dirty="0" smtClean="0"/>
              <a:t>20%-40%.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83010"/>
            <a:ext cx="9144000" cy="5086350"/>
          </a:xfrm>
        </p:spPr>
        <p:txBody>
          <a:bodyPr/>
          <a:lstStyle/>
          <a:p>
            <a:pPr lvl="3" algn="just" eaLnBrk="1"/>
            <a:r>
              <a:rPr lang="zh-CN" altLang="en-US" dirty="0" smtClean="0"/>
              <a:t>我国的“三金工程”：继美国“信息高速公路”，世界，中国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年启动三金（金桥、金关、金卡）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金桥：中国信息高速公路的主体。金桥网是国家经济信息网，以光纤、微波、程控、卫星、无线移动等成空、地一体，建立国家公用信息平台。目标：覆盖全国，与国务院部委专用网相联，与</a:t>
            </a:r>
            <a:r>
              <a:rPr lang="en-US" altLang="zh-CN" dirty="0" smtClean="0"/>
              <a:t>31</a:t>
            </a:r>
            <a:r>
              <a:rPr lang="zh-CN" altLang="en-US" dirty="0" smtClean="0"/>
              <a:t>个省、市、自治区及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个中心城市、</a:t>
            </a:r>
            <a:r>
              <a:rPr lang="en-US" altLang="zh-CN" dirty="0" smtClean="0"/>
              <a:t>1.2</a:t>
            </a:r>
            <a:r>
              <a:rPr lang="zh-CN" altLang="en-US" dirty="0" smtClean="0"/>
              <a:t>万个大中型企业、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个计划单列重要企业集团及国家重点工程联结，最终形成电子信息高速公路大干线，并与全球信息高速公路互联。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金关：国家经济贸易信息网络工程，延伸到用计算机对整个国家的物资市场流动实施高效管理。还对外贸企业的信息系统实行联网，推广电子数据交换（</a:t>
            </a:r>
            <a:r>
              <a:rPr lang="en-US" altLang="zh-CN" dirty="0" smtClean="0"/>
              <a:t>EDI</a:t>
            </a:r>
            <a:r>
              <a:rPr lang="zh-CN" altLang="en-US" dirty="0" smtClean="0"/>
              <a:t>）业务，通过网络交换信息取代磁介质信息，消除进出口统计不及时、不准确，及在许可证、产地证、税额、收汇结汇、出口退税等方面存在的弊端，达到减少损失，实现通关自动化，并与国家</a:t>
            </a:r>
            <a:r>
              <a:rPr lang="en-US" altLang="zh-CN" dirty="0" smtClean="0"/>
              <a:t>EDI</a:t>
            </a:r>
            <a:r>
              <a:rPr lang="zh-CN" altLang="en-US" dirty="0" smtClean="0"/>
              <a:t>通关业务接轨的目的。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672"/>
            <a:ext cx="7793037" cy="864096"/>
          </a:xfrm>
        </p:spPr>
        <p:txBody>
          <a:bodyPr/>
          <a:lstStyle/>
          <a:p>
            <a:r>
              <a:rPr lang="en-US" altLang="zh-CN" b="1" dirty="0">
                <a:ea typeface="华文行楷" pitchFamily="2" charset="-122"/>
              </a:rPr>
              <a:t>2.1 </a:t>
            </a:r>
            <a:r>
              <a:rPr lang="zh-CN" altLang="zh-CN" b="1" dirty="0">
                <a:ea typeface="华文行楷" pitchFamily="2" charset="-122"/>
              </a:rPr>
              <a:t>工程的</a:t>
            </a:r>
            <a:r>
              <a:rPr lang="zh-CN" altLang="zh-CN" b="1" dirty="0" smtClean="0">
                <a:ea typeface="华文行楷" pitchFamily="2" charset="-122"/>
              </a:rPr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982864"/>
          </a:xfrm>
        </p:spPr>
        <p:txBody>
          <a:bodyPr/>
          <a:lstStyle/>
          <a:p>
            <a:r>
              <a:rPr lang="zh-CN" altLang="zh-CN" dirty="0"/>
              <a:t>“工程”一词的产生与</a:t>
            </a:r>
            <a:r>
              <a:rPr lang="zh-CN" altLang="zh-CN" dirty="0" smtClean="0"/>
              <a:t>演变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“工程”在中国的往昔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西方</a:t>
            </a:r>
            <a:r>
              <a:rPr lang="en-US" altLang="zh-CN" dirty="0" smtClean="0"/>
              <a:t>engineering</a:t>
            </a:r>
            <a:r>
              <a:rPr lang="zh-CN" altLang="en-US" dirty="0" smtClean="0"/>
              <a:t>此意的发展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《</a:t>
            </a:r>
            <a:r>
              <a:rPr lang="zh-CN" altLang="en-US" dirty="0" smtClean="0"/>
              <a:t>不列颠百科全书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解释</a:t>
            </a:r>
            <a:r>
              <a:rPr lang="en-US" altLang="zh-CN" dirty="0" smtClean="0"/>
              <a:t>Engineering</a:t>
            </a:r>
            <a:r>
              <a:rPr lang="zh-CN" altLang="en-US" dirty="0" smtClean="0"/>
              <a:t>对应工程师职能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Research</a:t>
            </a:r>
            <a:r>
              <a:rPr lang="zh-CN" altLang="en-US" dirty="0" smtClean="0"/>
              <a:t>（研究）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Development</a:t>
            </a:r>
            <a:r>
              <a:rPr lang="zh-CN" altLang="en-US" dirty="0" smtClean="0"/>
              <a:t>（开发）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Design</a:t>
            </a:r>
            <a:r>
              <a:rPr lang="zh-CN" altLang="en-US" dirty="0" smtClean="0"/>
              <a:t>（设计）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Construction</a:t>
            </a:r>
            <a:r>
              <a:rPr lang="zh-CN" altLang="en-US" dirty="0" smtClean="0"/>
              <a:t>（构建）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Production</a:t>
            </a:r>
            <a:r>
              <a:rPr lang="zh-CN" altLang="en-US" dirty="0" smtClean="0"/>
              <a:t>（生产）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Operation</a:t>
            </a:r>
            <a:r>
              <a:rPr lang="zh-CN" altLang="en-US" dirty="0" smtClean="0"/>
              <a:t>（操作）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Management and other function (</a:t>
            </a:r>
            <a:r>
              <a:rPr lang="zh-CN" altLang="en-US" dirty="0" smtClean="0"/>
              <a:t>管理及其它职能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b="1" dirty="0" smtClean="0">
                <a:ea typeface="+mn-ea"/>
              </a:rPr>
              <a:t>西方</a:t>
            </a:r>
            <a:r>
              <a:rPr lang="en-US" altLang="zh-CN" b="1" dirty="0" smtClean="0">
                <a:ea typeface="+mn-ea"/>
              </a:rPr>
              <a:t>engineering</a:t>
            </a:r>
            <a:r>
              <a:rPr lang="zh-CN" altLang="en-US" b="1" dirty="0" smtClean="0">
                <a:ea typeface="+mn-ea"/>
              </a:rPr>
              <a:t>引入中国</a:t>
            </a:r>
            <a:endParaRPr lang="en-US" altLang="zh-CN" b="1" dirty="0" smtClean="0">
              <a:ea typeface="+mn-ea"/>
            </a:endParaRPr>
          </a:p>
          <a:p>
            <a:pPr lvl="3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83010"/>
            <a:ext cx="9144000" cy="5086350"/>
          </a:xfrm>
        </p:spPr>
        <p:txBody>
          <a:bodyPr/>
          <a:lstStyle/>
          <a:p>
            <a:pPr lvl="3" algn="just" eaLnBrk="1"/>
            <a:r>
              <a:rPr lang="zh-CN" altLang="en-US" dirty="0" smtClean="0"/>
              <a:t>金卡：从电子货币工程起步，计划用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多年的时间，在城市</a:t>
            </a:r>
            <a:r>
              <a:rPr lang="en-US" altLang="zh-CN" dirty="0" smtClean="0"/>
              <a:t>3</a:t>
            </a:r>
            <a:r>
              <a:rPr lang="zh-CN" altLang="en-US" dirty="0" smtClean="0"/>
              <a:t>亿人中推广普及金融交易卡，实现支付手段的变化，跨入电子货币时代（移动支付？）。将信用卡发展成为个人与社会的全面信息凭证（个人身份、经历、储蓄记录、刑事记录等。与信用体系？）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应用系统工程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建立在电商基础设施之上，为支持电商业务流程、管理控制、战略决策等而对电商系统规划、设计、建造的过程。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商务活动参与方：厂商、消费者、银行、认证中心、物流部门、政府部门（工商、税务、质检、海关等）。商务活动要在参与方之间进行信息流、资金流、物流和商流运动。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电商有用系统工程就是在参与方之间建设电子桥梁，促进信息流、资金流、物流和商流的运动速度和降低成本。如：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，企业之间或企业与个人之间进行贸易活动的商务网站建设工程等。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83010"/>
            <a:ext cx="9144000" cy="5086350"/>
          </a:xfrm>
        </p:spPr>
        <p:txBody>
          <a:bodyPr/>
          <a:lstStyle/>
          <a:p>
            <a:pPr lvl="2" algn="just" eaLnBrk="1"/>
            <a:r>
              <a:rPr lang="zh-CN" altLang="en-US" dirty="0" smtClean="0"/>
              <a:t>模式创新工程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网上商店，网络银行（与手机银行），供应链管理对单个企业模式创新。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新模式的出现在相应的技术、经济、社会环境下产生，科技的发展为模式创新提供可能性，社会需要为模式创新提供动力，并不等于水到渠成。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模式创新凝结着商务人士和工程技术人员的智慧和汗水。经过构思、设计、实施、评价等，还要若干轮迭代。新模式是否有生命力，经过市场检验。</a:t>
            </a:r>
            <a:endParaRPr lang="en-US" altLang="zh-CN" dirty="0" smtClean="0"/>
          </a:p>
          <a:p>
            <a:pPr lvl="3" algn="just" eaLnBrk="1"/>
            <a:r>
              <a:rPr lang="zh-CN" altLang="en-US" dirty="0" smtClean="0"/>
              <a:t>电子商务是新领域，新技术飞快发展，各行业探索和创新电子商务模式。模式创新必将爆发性增长。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14488"/>
            <a:ext cx="8650163" cy="5086350"/>
          </a:xfrm>
        </p:spPr>
        <p:txBody>
          <a:bodyPr/>
          <a:lstStyle/>
          <a:p>
            <a:pPr eaLnBrk="1"/>
            <a:r>
              <a:rPr lang="zh-CN" altLang="zh-CN" dirty="0" smtClean="0"/>
              <a:t>金融工程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狭</a:t>
            </a:r>
            <a:r>
              <a:rPr lang="zh-CN" altLang="en-US" dirty="0" smtClean="0"/>
              <a:t>义</a:t>
            </a:r>
            <a:r>
              <a:rPr lang="zh-CN" altLang="en-US" dirty="0" smtClean="0"/>
              <a:t>：利用先进的数学及通信工具，在各种现有基本金融产品的基础上，进行不同形式的分解组合，设计出符合客户需要的新的金融产品。</a:t>
            </a:r>
            <a:endParaRPr lang="en-US" altLang="zh-CN" dirty="0" smtClean="0"/>
          </a:p>
          <a:p>
            <a:pPr lvl="2" algn="just" eaLnBrk="1"/>
            <a:r>
              <a:rPr lang="zh-CN" altLang="en-US" dirty="0" smtClean="0"/>
              <a:t>广义：一切利用工程化手段来解决金融问题的技术开发，除金融产品开发，还有金融产品定价、交易策略设计、金融风险管理等。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金融工程的内容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包括：创新型金融工具与金融手段的设计、开发与实施，及对金融问题给予创造性的解决。</a:t>
            </a:r>
            <a:r>
              <a:rPr lang="zh-CN" altLang="en-US" dirty="0" smtClean="0">
                <a:solidFill>
                  <a:srgbClr val="00B050"/>
                </a:solidFill>
              </a:rPr>
              <a:t>核心</a:t>
            </a:r>
            <a:r>
              <a:rPr lang="zh-CN" altLang="en-US" dirty="0" smtClean="0"/>
              <a:t>：对金融产品或业务的开发设计。</a:t>
            </a:r>
            <a:r>
              <a:rPr lang="zh-CN" altLang="en-US" dirty="0" smtClean="0">
                <a:solidFill>
                  <a:srgbClr val="00B050"/>
                </a:solidFill>
              </a:rPr>
              <a:t>实质</a:t>
            </a:r>
            <a:r>
              <a:rPr lang="zh-CN" altLang="en-US" dirty="0" smtClean="0"/>
              <a:t>：提高资源配置效率。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14488"/>
            <a:ext cx="8650163" cy="5086350"/>
          </a:xfrm>
        </p:spPr>
        <p:txBody>
          <a:bodyPr/>
          <a:lstStyle/>
          <a:p>
            <a:pPr lvl="2" eaLnBrk="1"/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新型金融工具的创造。信用卡，家庭理财产品（基金（公募、私募），股等）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已有工具的发展应用。如：把期货交易应用于新领域，发展出众多的期权及互换的品种。</a:t>
            </a:r>
            <a:endParaRPr lang="en-US" altLang="zh-CN" dirty="0" smtClean="0"/>
          </a:p>
          <a:p>
            <a:pPr lvl="3" eaLnBrk="1"/>
            <a:r>
              <a:rPr lang="zh-CN" altLang="en-US" dirty="0" smtClean="0"/>
              <a:t>已有金融工具和手段用组合、分解技术，复合出新的金融产品。如：远期互换、期货期权、新财务结构的构造。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金融工程的运作程序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诊断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定价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交付使用。</a:t>
            </a:r>
            <a:endParaRPr lang="zh-CN" altLang="zh-CN" dirty="0"/>
          </a:p>
          <a:p>
            <a:pPr ea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269" y="493218"/>
            <a:ext cx="7793037" cy="864095"/>
          </a:xfrm>
        </p:spPr>
        <p:txBody>
          <a:bodyPr/>
          <a:lstStyle/>
          <a:p>
            <a:r>
              <a:rPr lang="en-US" altLang="zh-CN" b="1" dirty="0"/>
              <a:t>2.6 </a:t>
            </a:r>
            <a:r>
              <a:rPr lang="zh-CN" altLang="zh-CN" b="1" dirty="0"/>
              <a:t>第三产业涉及的工程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086350"/>
          </a:xfrm>
        </p:spPr>
        <p:txBody>
          <a:bodyPr/>
          <a:lstStyle/>
          <a:p>
            <a:pPr eaLnBrk="1"/>
            <a:r>
              <a:rPr lang="zh-CN" altLang="zh-CN" dirty="0" smtClean="0"/>
              <a:t>医学工程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概念：用现代自然科学和工程技术的原理、方法，从工程学角度，在多层次上研究人体的结构、功能及其相互关系，揭示其生命现象，为疾病的预防、诊断、治疗和康复服务提供新的技术手段的综合性、高技术学科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医学工程的内容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新兴的</a:t>
            </a:r>
            <a:r>
              <a:rPr lang="zh-CN" altLang="en-US" dirty="0" smtClean="0">
                <a:solidFill>
                  <a:srgbClr val="00B050"/>
                </a:solidFill>
              </a:rPr>
              <a:t>边缘学科</a:t>
            </a:r>
            <a:r>
              <a:rPr lang="zh-CN" altLang="en-US" dirty="0" smtClean="0"/>
              <a:t>，综合了医学、生命科学、化学、电子、光学、材料机械、信息技术等学科进行工程化开发与研究。</a:t>
            </a:r>
            <a:endParaRPr lang="en-US" altLang="zh-CN" dirty="0" smtClean="0"/>
          </a:p>
          <a:p>
            <a:pPr lvl="2" eaLnBrk="1"/>
            <a:r>
              <a:rPr lang="zh-CN" altLang="en-US" dirty="0" smtClean="0">
                <a:solidFill>
                  <a:srgbClr val="00B050"/>
                </a:solidFill>
              </a:rPr>
              <a:t>应用领域</a:t>
            </a:r>
            <a:r>
              <a:rPr lang="zh-CN" altLang="en-US" dirty="0" smtClean="0"/>
              <a:t>：脑科学和医疗技术、认知神经科学与技术、光生物学与技术、超声影像与诊断、医疗电子技术、人工器官和生物医用材料、生物信息与控制、生物力学、医学仪器，医药工程、临床工程、生物组织研究、干细胞研究、医学植入物研究、器官移植研究、数字化医学研究、康复工程研究、基因工程、分子设计与纳米科学技术、医学物理与医学测量等。</a:t>
            </a:r>
            <a:endParaRPr lang="zh-CN" altLang="zh-CN" dirty="0"/>
          </a:p>
          <a:p>
            <a:pPr ea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531391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3"/>
            <a:ext cx="7793037" cy="864096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zh-CN" altLang="zh-CN" b="1" dirty="0"/>
              <a:t>大科学</a:t>
            </a:r>
            <a:r>
              <a:rPr lang="zh-CN" altLang="zh-CN" b="1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/>
          <a:lstStyle/>
          <a:p>
            <a:pPr algn="just" eaLnBrk="1"/>
            <a:r>
              <a:rPr lang="zh-CN" altLang="zh-CN" dirty="0" smtClean="0"/>
              <a:t>概述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科学技术是第一生产力</a:t>
            </a:r>
            <a:r>
              <a:rPr lang="zh-CN" altLang="en-US" dirty="0" smtClean="0"/>
              <a:t>：蒸汽机</a:t>
            </a:r>
            <a:r>
              <a:rPr lang="zh-CN" altLang="en-US" dirty="0" smtClean="0"/>
              <a:t>→工业革命，相对论→改变时空观念，计算机和通信技术→工业经济向信息经济转变。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科技的研究和探索需要相应的设施、设备和工具来实验或验证，而这些工具等的建造活动是科学</a:t>
            </a:r>
            <a:r>
              <a:rPr lang="zh-CN" altLang="en-US" dirty="0" smtClean="0"/>
              <a:t>工程。科技的研究和</a:t>
            </a:r>
            <a:r>
              <a:rPr lang="zh-CN" altLang="en-US" dirty="0" smtClean="0"/>
              <a:t>探索也是科学工程。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概念：为了进行基础性和前沿性科学研究，大规模集中人、财、物等各种资源建造大型研究设施，或者多学科、多机构的科学研究项目。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大</a:t>
            </a:r>
            <a:r>
              <a:rPr lang="zh-CN" altLang="en-US" dirty="0" smtClean="0"/>
              <a:t>科学工程师科学技术高度发展的综合体现，是一个国家科技和经济实力的重要标志。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562222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1440159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zh-CN" altLang="zh-CN" b="1" dirty="0"/>
              <a:t>大科学工程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/>
          <a:lstStyle/>
          <a:p>
            <a:pPr algn="just" eaLnBrk="1"/>
            <a:r>
              <a:rPr lang="zh-CN" altLang="zh-CN" dirty="0" smtClean="0"/>
              <a:t>分类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需要巨额投资建造、运行和维护的大型研究设备或设施。如：国际空间站计划、欧洲核子研究中心的大型强子对撞机计划（</a:t>
            </a:r>
            <a:r>
              <a:rPr lang="en-US" altLang="zh-CN" dirty="0" smtClean="0"/>
              <a:t>LHC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Cassini</a:t>
            </a:r>
            <a:r>
              <a:rPr lang="zh-CN" altLang="en-US" dirty="0" smtClean="0"/>
              <a:t>卫星探测计划、</a:t>
            </a:r>
            <a:r>
              <a:rPr lang="en-US" altLang="zh-CN" dirty="0" smtClean="0"/>
              <a:t>Gemini</a:t>
            </a:r>
            <a:r>
              <a:rPr lang="zh-CN" altLang="en-US" dirty="0" smtClean="0"/>
              <a:t>望远镜计划等。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需要跨学科合作的大规模、大尺度的前沿性科学研究项目。如：人类基因图谱研究、全球变化研究等。</a:t>
            </a:r>
            <a:endParaRPr lang="zh-CN" altLang="zh-CN" dirty="0"/>
          </a:p>
          <a:p>
            <a:pPr algn="just" eaLnBrk="1"/>
            <a:r>
              <a:rPr lang="zh-CN" altLang="zh-CN" dirty="0"/>
              <a:t>我国的大科学</a:t>
            </a:r>
            <a:r>
              <a:rPr lang="zh-CN" altLang="zh-CN" dirty="0" smtClean="0"/>
              <a:t>工程</a:t>
            </a:r>
            <a:endParaRPr lang="en-US" altLang="zh-CN" dirty="0" smtClean="0"/>
          </a:p>
          <a:p>
            <a:pPr lvl="1" algn="just" eaLnBrk="1"/>
            <a:r>
              <a:rPr lang="zh-CN" altLang="en-US" sz="2000" dirty="0" smtClean="0"/>
              <a:t>上海光源（简称</a:t>
            </a:r>
            <a:r>
              <a:rPr lang="en-US" altLang="zh-CN" sz="2000" dirty="0" smtClean="0"/>
              <a:t>SSRF</a:t>
            </a:r>
            <a:r>
              <a:rPr lang="zh-CN" altLang="en-US" sz="2000" dirty="0" smtClean="0"/>
              <a:t>）工程</a:t>
            </a:r>
            <a:endParaRPr lang="en-US" altLang="zh-CN" sz="2000" dirty="0" smtClean="0"/>
          </a:p>
          <a:p>
            <a:pPr lvl="1" algn="just" eaLnBrk="1"/>
            <a:r>
              <a:rPr lang="zh-CN" altLang="en-US" sz="2000" dirty="0"/>
              <a:t>大天</a:t>
            </a:r>
            <a:r>
              <a:rPr lang="zh-CN" altLang="en-US" sz="2000" dirty="0" smtClean="0"/>
              <a:t>区面积多目标管线光谱天文望远镜（简称</a:t>
            </a:r>
            <a:r>
              <a:rPr lang="en-US" altLang="zh-CN" sz="2000" dirty="0" smtClean="0"/>
              <a:t>LAMOST</a:t>
            </a:r>
            <a:r>
              <a:rPr lang="zh-CN" altLang="en-US" sz="2000" dirty="0" smtClean="0"/>
              <a:t>）工程</a:t>
            </a:r>
            <a:endParaRPr lang="en-US" altLang="zh-CN" sz="2000" dirty="0" smtClean="0"/>
          </a:p>
          <a:p>
            <a:pPr lvl="1" algn="just" eaLnBrk="1"/>
            <a:r>
              <a:rPr lang="zh-CN" altLang="en-US" sz="2000" dirty="0" smtClean="0"/>
              <a:t>北京正负电子对撞机重大改造工程（简称</a:t>
            </a:r>
            <a:r>
              <a:rPr lang="en-US" altLang="zh-CN" sz="2000" dirty="0" smtClean="0"/>
              <a:t>BEPCII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5622225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502345"/>
            <a:ext cx="7793037" cy="83842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zh-CN" altLang="zh-CN" b="1" dirty="0"/>
              <a:t>大科学</a:t>
            </a:r>
            <a:r>
              <a:rPr lang="zh-CN" altLang="zh-CN" b="1" dirty="0" smtClean="0"/>
              <a:t>工程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国际大科学工程</a:t>
            </a:r>
          </a:p>
          <a:p>
            <a:pPr lvl="1"/>
            <a:r>
              <a:rPr lang="zh-CN" altLang="en-US" dirty="0" smtClean="0"/>
              <a:t>高能物理实验研究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天文学大科学装置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受控热核聚变装置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14303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097264"/>
            <a:ext cx="8280920" cy="78812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altLang="zh-CN" sz="4000" b="0" dirty="0" smtClean="0"/>
              <a:t>500</a:t>
            </a:r>
            <a:r>
              <a:rPr lang="zh-CN" altLang="en-US" sz="4000" b="0" dirty="0" smtClean="0"/>
              <a:t>米口径球面射电望远镜（</a:t>
            </a:r>
            <a:r>
              <a:rPr lang="en-US" altLang="zh-CN" sz="4000" b="0" dirty="0" smtClean="0"/>
              <a:t>FAST</a:t>
            </a:r>
            <a:r>
              <a:rPr lang="zh-CN" altLang="en-US" sz="4000" b="0" dirty="0" smtClean="0"/>
              <a:t>）</a:t>
            </a:r>
            <a:endParaRPr lang="zh-CN" altLang="zh-CN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25602" name="Picture 2" descr="500米口径球面射电望远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620"/>
            <a:ext cx="8064896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914303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2924944"/>
            <a:ext cx="7772400" cy="2804344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zh-CN" altLang="en-US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谢谢！</a:t>
            </a:r>
            <a:endParaRPr lang="zh-CN" altLang="zh-CN" sz="7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14303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-315416"/>
            <a:ext cx="7793037" cy="2232247"/>
          </a:xfrm>
        </p:spPr>
        <p:txBody>
          <a:bodyPr/>
          <a:lstStyle/>
          <a:p>
            <a:r>
              <a:rPr lang="en-US" altLang="zh-CN" b="1" dirty="0">
                <a:ea typeface="华文行楷" pitchFamily="2" charset="-122"/>
              </a:rPr>
              <a:t>2.1 </a:t>
            </a:r>
            <a:r>
              <a:rPr lang="zh-CN" altLang="zh-CN" b="1" dirty="0">
                <a:ea typeface="华文行楷" pitchFamily="2" charset="-122"/>
              </a:rPr>
              <a:t>工程的特点</a:t>
            </a:r>
            <a:r>
              <a:rPr lang="en-US" altLang="zh-CN" b="1" dirty="0">
                <a:ea typeface="华文行楷" pitchFamily="2" charset="-122"/>
              </a:rPr>
              <a:t/>
            </a:r>
            <a:br>
              <a:rPr lang="en-US" altLang="zh-CN" b="1" dirty="0">
                <a:ea typeface="华文行楷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0040" y="1268760"/>
            <a:ext cx="9324528" cy="5589240"/>
          </a:xfrm>
        </p:spPr>
        <p:txBody>
          <a:bodyPr/>
          <a:lstStyle/>
          <a:p>
            <a:pPr lvl="1"/>
            <a:r>
              <a:rPr lang="zh-CN" altLang="en-US" dirty="0" smtClean="0"/>
              <a:t>我国工程研究机构的成立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中国工程院职能：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贯彻落实科学发展观，积极实施科教兴国战略、可持续发展战略和人才强国战略，组织研究、讨论工程科学技术领域的重大、关键性问题，结合国民经济和社会发展规划、计划，对工程科学技术的发展与应用，提出报告和建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对国家重要工程科学技术问题组织开展战略性研究、提供决策咨询，接受政府和有关方面委托，对重大工程科学技术发展规划、计划、方案及其实施提供咨询。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促进全国工程科学技术界的团结与合作，推动我国工程科学技术水平不断提高和工程科学技术队伍建设，激励优秀人才成长。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组织开展工程科学技术领域的学术交流与合作，代表中国工程科学技术届，参加相应的国际组织和有关国际学术活动。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弘扬科学精神，传播科学思想，倡导先进科学文化，维护科学道德尊严，普及科学技术知识。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0977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838423"/>
          </a:xfrm>
        </p:spPr>
        <p:txBody>
          <a:bodyPr/>
          <a:lstStyle/>
          <a:p>
            <a:r>
              <a:rPr lang="en-US" altLang="zh-CN" b="1" dirty="0">
                <a:ea typeface="华文行楷" pitchFamily="2" charset="-122"/>
              </a:rPr>
              <a:t>2.1 </a:t>
            </a:r>
            <a:r>
              <a:rPr lang="zh-CN" altLang="zh-CN" b="1" dirty="0">
                <a:ea typeface="华文行楷" pitchFamily="2" charset="-122"/>
              </a:rPr>
              <a:t>工程的</a:t>
            </a:r>
            <a:r>
              <a:rPr lang="zh-CN" altLang="zh-CN" b="1" dirty="0" smtClean="0">
                <a:ea typeface="华文行楷" pitchFamily="2" charset="-122"/>
              </a:rPr>
              <a:t>特点</a:t>
            </a:r>
            <a:r>
              <a:rPr lang="zh-CN" altLang="en-US" b="1" dirty="0" smtClean="0">
                <a:ea typeface="华文行楷" pitchFamily="2" charset="-122"/>
              </a:rPr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工程的</a:t>
            </a:r>
            <a:r>
              <a:rPr lang="zh-CN" altLang="zh-CN" dirty="0" smtClean="0"/>
              <a:t>内涵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李伯聪：“科学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工程”三元论。“人类改造物质自然界的完整的全部的实践活动和过程的总和”；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《2020</a:t>
            </a:r>
            <a:r>
              <a:rPr lang="zh-CN" altLang="en-US" dirty="0" smtClean="0"/>
              <a:t>年中国科学和技术发展研究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：人类为满足自身需求有目的地改造、适应并顺应自然和环境的活动。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B050"/>
                </a:solidFill>
              </a:rPr>
              <a:t>有目的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50"/>
                </a:solidFill>
              </a:rPr>
              <a:t>有组织</a:t>
            </a:r>
            <a:r>
              <a:rPr lang="zh-CN" altLang="en-US" dirty="0" smtClean="0"/>
              <a:t>地改造世界的活动。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自然工程（硬工程）和社会工程（软工程）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传统工程和现代工程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4821565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76672"/>
            <a:ext cx="7793037" cy="838423"/>
          </a:xfrm>
        </p:spPr>
        <p:txBody>
          <a:bodyPr/>
          <a:lstStyle/>
          <a:p>
            <a:r>
              <a:rPr lang="en-US" altLang="zh-CN" b="1" dirty="0">
                <a:ea typeface="华文行楷" pitchFamily="2" charset="-122"/>
              </a:rPr>
              <a:t>2.1 </a:t>
            </a:r>
            <a:r>
              <a:rPr lang="zh-CN" altLang="zh-CN" b="1" dirty="0">
                <a:ea typeface="华文行楷" pitchFamily="2" charset="-122"/>
              </a:rPr>
              <a:t>工程的</a:t>
            </a:r>
            <a:r>
              <a:rPr lang="zh-CN" altLang="zh-CN" b="1" dirty="0" smtClean="0">
                <a:ea typeface="华文行楷" pitchFamily="2" charset="-122"/>
              </a:rPr>
              <a:t>特点</a:t>
            </a:r>
            <a:r>
              <a:rPr lang="zh-CN" altLang="en-US" b="1" dirty="0" smtClean="0">
                <a:ea typeface="华文行楷" pitchFamily="2" charset="-122"/>
              </a:rPr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75" y="1614488"/>
            <a:ext cx="7772400" cy="4766840"/>
          </a:xfrm>
        </p:spPr>
        <p:txBody>
          <a:bodyPr/>
          <a:lstStyle/>
          <a:p>
            <a:r>
              <a:rPr lang="zh-CN" altLang="zh-CN" dirty="0"/>
              <a:t>工程的</a:t>
            </a:r>
            <a:r>
              <a:rPr lang="zh-CN" altLang="zh-CN" dirty="0" smtClean="0"/>
              <a:t>内涵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工程</a:t>
            </a:r>
            <a:r>
              <a:rPr lang="zh-CN" altLang="en-US" dirty="0"/>
              <a:t>活动是从制定计划开始的，或者说计划是工程活动的</a:t>
            </a:r>
            <a:r>
              <a:rPr lang="zh-CN" altLang="en-US" dirty="0">
                <a:solidFill>
                  <a:srgbClr val="00B050"/>
                </a:solidFill>
              </a:rPr>
              <a:t>起点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实施是工程活动最</a:t>
            </a:r>
            <a:r>
              <a:rPr lang="zh-CN" altLang="en-US" dirty="0">
                <a:solidFill>
                  <a:srgbClr val="00B050"/>
                </a:solidFill>
              </a:rPr>
              <a:t>核心</a:t>
            </a:r>
            <a:r>
              <a:rPr lang="zh-CN" altLang="en-US" dirty="0"/>
              <a:t>的阶段，工程活动的</a:t>
            </a:r>
            <a:r>
              <a:rPr lang="zh-CN" altLang="en-US" dirty="0">
                <a:solidFill>
                  <a:srgbClr val="00B050"/>
                </a:solidFill>
              </a:rPr>
              <a:t>本质</a:t>
            </a:r>
            <a:r>
              <a:rPr lang="zh-CN" altLang="en-US" dirty="0"/>
              <a:t>是实践，是行动。</a:t>
            </a:r>
            <a:endParaRPr lang="en-US" altLang="zh-CN" dirty="0"/>
          </a:p>
          <a:p>
            <a:pPr lvl="2"/>
            <a:r>
              <a:rPr lang="zh-CN" altLang="en-US" dirty="0"/>
              <a:t>工程的决策和方法在工程的成败和工程哲学中具有特殊的重要意义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涉及：自然、科学技术、环境、社会人文、价值等要素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工程伦理研究的核心问题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4821565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16632"/>
            <a:ext cx="7796212" cy="1198463"/>
          </a:xfrm>
        </p:spPr>
        <p:txBody>
          <a:bodyPr/>
          <a:lstStyle/>
          <a:p>
            <a:r>
              <a:rPr lang="en-US" altLang="zh-CN" b="1" dirty="0"/>
              <a:t>2.2 </a:t>
            </a:r>
            <a:r>
              <a:rPr lang="zh-CN" altLang="zh-CN" b="1" dirty="0"/>
              <a:t>工程理念与工程思维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599584"/>
          </a:xfrm>
        </p:spPr>
        <p:txBody>
          <a:bodyPr/>
          <a:lstStyle/>
          <a:p>
            <a:r>
              <a:rPr lang="zh-CN" altLang="zh-CN" dirty="0"/>
              <a:t>工程</a:t>
            </a:r>
            <a:r>
              <a:rPr lang="zh-CN" altLang="zh-CN" dirty="0" smtClean="0"/>
              <a:t>理念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现代大工程的特点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有明确的社会目标。（社会利益、社会目的）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工程设计方案的选择和实施，往往要受到社会、经济、技术设施、法律、公众等多种因素的制约，解决现代工程技术问题，需要综合运用多种专业知识。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讲究经济效益。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必须在尽可能做到的范围内实现综合平衡。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现代工程的自动化、智能化、信息化、动态化的发展趋势。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现代大工程理念：一种面向工程实际的理念。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从大工程理念来看，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世纪高素质工程人才的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种能力：</a:t>
            </a:r>
            <a:r>
              <a:rPr lang="zh-CN" altLang="en-US" i="1" u="sng" dirty="0" smtClean="0">
                <a:solidFill>
                  <a:srgbClr val="0070C0"/>
                </a:solidFill>
              </a:rPr>
              <a:t>工程知识、工程设计与创新、工程实施、价值判断、团队协作、交流沟通、考虑环境影响的能力、社会协调能力和终身学习能力。</a:t>
            </a:r>
            <a:endParaRPr lang="zh-CN" altLang="en-US" i="1" u="sng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16632"/>
            <a:ext cx="7796212" cy="1198463"/>
          </a:xfrm>
        </p:spPr>
        <p:txBody>
          <a:bodyPr/>
          <a:lstStyle/>
          <a:p>
            <a:r>
              <a:rPr lang="en-US" altLang="zh-CN" b="1" dirty="0"/>
              <a:t>2.2 </a:t>
            </a:r>
            <a:r>
              <a:rPr lang="zh-CN" altLang="zh-CN" b="1" dirty="0"/>
              <a:t>工程理念与工程思维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114800"/>
          </a:xfrm>
        </p:spPr>
        <p:txBody>
          <a:bodyPr/>
          <a:lstStyle/>
          <a:p>
            <a:pPr eaLnBrk="1"/>
            <a:r>
              <a:rPr lang="zh-CN" altLang="zh-CN" dirty="0" smtClean="0"/>
              <a:t>工程思维</a:t>
            </a:r>
            <a:endParaRPr lang="zh-CN" altLang="zh-CN" dirty="0"/>
          </a:p>
          <a:p>
            <a:pPr lvl="1" eaLnBrk="1"/>
            <a:r>
              <a:rPr lang="zh-CN" altLang="en-US" dirty="0" smtClean="0"/>
              <a:t>人类有两种思维活动：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一是认知，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二是筹划。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认知的结果是形成观念体系，是客观对象的主观化；筹划的结果是形成实存，它是主观意愿的客观化。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从两种思维的表现形式看，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认知型思维的高级形式是</a:t>
            </a:r>
            <a:r>
              <a:rPr lang="zh-CN" altLang="en-US" dirty="0" smtClean="0">
                <a:solidFill>
                  <a:srgbClr val="0070C0"/>
                </a:solidFill>
              </a:rPr>
              <a:t>理论思维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筹划型思维的高级形式则为</a:t>
            </a:r>
            <a:r>
              <a:rPr lang="zh-CN" altLang="en-US" dirty="0" smtClean="0">
                <a:solidFill>
                  <a:srgbClr val="0070C0"/>
                </a:solidFill>
              </a:rPr>
              <a:t>工程思维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16632"/>
            <a:ext cx="7993062" cy="1198463"/>
          </a:xfrm>
        </p:spPr>
        <p:txBody>
          <a:bodyPr/>
          <a:lstStyle/>
          <a:p>
            <a:r>
              <a:rPr lang="en-US" altLang="zh-CN" b="1" dirty="0"/>
              <a:t>2.2 </a:t>
            </a:r>
            <a:r>
              <a:rPr lang="zh-CN" altLang="zh-CN" b="1" dirty="0"/>
              <a:t>工程理念与工程</a:t>
            </a:r>
            <a:r>
              <a:rPr lang="zh-CN" altLang="zh-CN" b="1" dirty="0" smtClean="0"/>
              <a:t>思维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14488"/>
            <a:ext cx="9144000" cy="4114800"/>
          </a:xfrm>
        </p:spPr>
        <p:txBody>
          <a:bodyPr/>
          <a:lstStyle/>
          <a:p>
            <a:pPr lvl="1" eaLnBrk="1"/>
            <a:r>
              <a:rPr lang="zh-CN" altLang="en-US" dirty="0" smtClean="0">
                <a:solidFill>
                  <a:srgbClr val="FF0000"/>
                </a:solidFill>
              </a:rPr>
              <a:t>工程思维</a:t>
            </a:r>
            <a:r>
              <a:rPr lang="zh-CN" altLang="en-US" dirty="0" smtClean="0"/>
              <a:t>有别于</a:t>
            </a:r>
            <a:r>
              <a:rPr lang="zh-CN" altLang="en-US" dirty="0" smtClean="0">
                <a:solidFill>
                  <a:srgbClr val="FF0000"/>
                </a:solidFill>
              </a:rPr>
              <a:t>科学思维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艺术思维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4" y="2348880"/>
          <a:ext cx="878497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4"/>
                <a:gridCol w="1584176"/>
                <a:gridCol w="1584176"/>
                <a:gridCol w="1152128"/>
                <a:gridCol w="2016224"/>
                <a:gridCol w="12241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思维与现实关系的特征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思维特点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科学活动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研究和发现事物规律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发现、探索、追求真理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知识创新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反应性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抽象的普遍性思维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工程活动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人工造物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追求实用价值、创造价值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创造物质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创造性从无到有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具体的个别性思维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艺术活动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创造艺术作品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展现美感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创造美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想象性、虚构现实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设计个别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16632"/>
            <a:ext cx="7993062" cy="1198463"/>
          </a:xfrm>
        </p:spPr>
        <p:txBody>
          <a:bodyPr/>
          <a:lstStyle/>
          <a:p>
            <a:r>
              <a:rPr lang="en-US" altLang="zh-CN" b="1" dirty="0"/>
              <a:t>2.2 </a:t>
            </a:r>
            <a:r>
              <a:rPr lang="zh-CN" altLang="zh-CN" b="1" dirty="0"/>
              <a:t>工程理念与工程</a:t>
            </a:r>
            <a:r>
              <a:rPr lang="zh-CN" altLang="zh-CN" b="1" dirty="0" smtClean="0"/>
              <a:t>思维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70472"/>
            <a:ext cx="9144000" cy="5387528"/>
          </a:xfrm>
        </p:spPr>
        <p:txBody>
          <a:bodyPr/>
          <a:lstStyle/>
          <a:p>
            <a:pPr lvl="1" eaLnBrk="1"/>
            <a:r>
              <a:rPr lang="zh-CN" altLang="en-US" dirty="0" smtClean="0">
                <a:solidFill>
                  <a:srgbClr val="00B050"/>
                </a:solidFill>
              </a:rPr>
              <a:t>与科学思维相比</a:t>
            </a:r>
            <a:r>
              <a:rPr lang="zh-CN" altLang="en-US" dirty="0" smtClean="0"/>
              <a:t>，工程思维注重科学性，遵照科学规律开展创造性、构建性、设计性思维活动，消除违背科学规律的幻想。因为：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任何违背科学规律的做法都是徒劳的，“永动机”永远做不成；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科学规律指出了理论的</a:t>
            </a:r>
            <a:r>
              <a:rPr lang="zh-CN" altLang="en-US" dirty="0" smtClean="0">
                <a:solidFill>
                  <a:srgbClr val="00B050"/>
                </a:solidFill>
              </a:rPr>
              <a:t>限度</a:t>
            </a:r>
            <a:r>
              <a:rPr lang="zh-CN" altLang="en-US" dirty="0" smtClean="0"/>
              <a:t>和工程活动可能追求得到的</a:t>
            </a:r>
            <a:r>
              <a:rPr lang="zh-CN" altLang="en-US" dirty="0" smtClean="0">
                <a:solidFill>
                  <a:srgbClr val="00B050"/>
                </a:solidFill>
              </a:rPr>
              <a:t>目标</a:t>
            </a:r>
            <a:r>
              <a:rPr lang="zh-CN" altLang="en-US" dirty="0" smtClean="0"/>
              <a:t>，不能幻想达到违背科学规律的目标；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任何高新技术都是在自然科学的基础上发展的。</a:t>
            </a:r>
            <a:endParaRPr lang="en-US" altLang="zh-CN" dirty="0" smtClean="0"/>
          </a:p>
          <a:p>
            <a:pPr lvl="1" eaLnBrk="1"/>
            <a:r>
              <a:rPr lang="zh-CN" altLang="en-US" dirty="0" smtClean="0">
                <a:solidFill>
                  <a:srgbClr val="00B050"/>
                </a:solidFill>
              </a:rPr>
              <a:t>与艺术思维相比</a:t>
            </a:r>
            <a:r>
              <a:rPr lang="zh-CN" altLang="en-US" dirty="0" smtClean="0"/>
              <a:t>，工程思维也具有想象性与艺术性。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既注重目标和过程的想象；</a:t>
            </a:r>
            <a:endParaRPr lang="en-US" altLang="zh-CN" dirty="0" smtClean="0"/>
          </a:p>
          <a:p>
            <a:pPr lvl="2" eaLnBrk="1"/>
            <a:r>
              <a:rPr lang="zh-CN" altLang="en-US" dirty="0" smtClean="0"/>
              <a:t>也追求美与弘扬美。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工程思维渗透工程理念、工程分析、工程决策、工程设计、工程构建、工程运行以及工程评价等各个环节，从而决定工程的成败和效率。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CF47-DE2A-446A-9F46-EE5D05FB1CA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725236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3975</TotalTime>
  <Words>2966</Words>
  <Application>Microsoft Office PowerPoint</Application>
  <PresentationFormat>全屏显示(4:3)</PresentationFormat>
  <Paragraphs>261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Blends</vt:lpstr>
      <vt:lpstr>第2章  工程概述</vt:lpstr>
      <vt:lpstr>2.1 工程的特点</vt:lpstr>
      <vt:lpstr>2.1 工程的特点 </vt:lpstr>
      <vt:lpstr>2.1 工程的特点（续）</vt:lpstr>
      <vt:lpstr>2.1 工程的特点（续）</vt:lpstr>
      <vt:lpstr>2.2 工程理念与工程思维</vt:lpstr>
      <vt:lpstr>2.2 工程理念与工程思维</vt:lpstr>
      <vt:lpstr>2.2 工程理念与工程思维（续）</vt:lpstr>
      <vt:lpstr>2.2 工程理念与工程思维（续）</vt:lpstr>
      <vt:lpstr>2.3 工程社会性与工程利益相关者</vt:lpstr>
      <vt:lpstr>2.3 工程社会性与工程利益相关者（续）</vt:lpstr>
      <vt:lpstr>2.3 工程社会性与工程利益相关者（续）</vt:lpstr>
      <vt:lpstr>2.4 第一产业涉及的工程</vt:lpstr>
      <vt:lpstr>2.5 第二产业涉及的工程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2.6 第三产业涉及的工程</vt:lpstr>
      <vt:lpstr>2.7 大科学工程</vt:lpstr>
      <vt:lpstr>2.7 大科学工程 </vt:lpstr>
      <vt:lpstr>2.7 大科学工程（续）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Windows 用户</cp:lastModifiedBy>
  <cp:revision>357</cp:revision>
  <cp:lastPrinted>1995-12-08T18:33:06Z</cp:lastPrinted>
  <dcterms:created xsi:type="dcterms:W3CDTF">2002-02-20T04:24:10Z</dcterms:created>
  <dcterms:modified xsi:type="dcterms:W3CDTF">2018-04-04T09:12:14Z</dcterms:modified>
</cp:coreProperties>
</file>