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9"/>
  </p:notesMasterIdLst>
  <p:handoutMasterIdLst>
    <p:handoutMasterId r:id="rId20"/>
  </p:handoutMasterIdLst>
  <p:sldIdLst>
    <p:sldId id="263" r:id="rId2"/>
    <p:sldId id="391" r:id="rId3"/>
    <p:sldId id="392" r:id="rId4"/>
    <p:sldId id="393" r:id="rId5"/>
    <p:sldId id="394" r:id="rId6"/>
    <p:sldId id="383" r:id="rId7"/>
    <p:sldId id="399" r:id="rId8"/>
    <p:sldId id="400" r:id="rId9"/>
    <p:sldId id="401" r:id="rId10"/>
    <p:sldId id="396" r:id="rId11"/>
    <p:sldId id="397" r:id="rId12"/>
    <p:sldId id="388" r:id="rId13"/>
    <p:sldId id="398" r:id="rId14"/>
    <p:sldId id="389" r:id="rId15"/>
    <p:sldId id="402" r:id="rId16"/>
    <p:sldId id="403" r:id="rId17"/>
    <p:sldId id="395" r:id="rId18"/>
  </p:sldIdLst>
  <p:sldSz cx="9144000" cy="6858000" type="screen4x3"/>
  <p:notesSz cx="6934200" cy="9398000"/>
  <p:custDataLst>
    <p:tags r:id="rId21"/>
  </p:custDataLst>
  <p:defaultTextStyle>
    <a:defPPr>
      <a:defRPr lang="en-US"/>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 xmlns:p15="http://schemas.microsoft.com/office/powerpoint/2012/main">
        <p15:guide id="1" orient="horz" pos="4032">
          <p15:clr>
            <a:srgbClr val="A4A3A4"/>
          </p15:clr>
        </p15:guide>
        <p15:guide id="2" pos="192">
          <p15:clr>
            <a:srgbClr val="A4A3A4"/>
          </p15:clr>
        </p15:guide>
      </p15:sldGuideLst>
    </p:ext>
    <p:ext uri="{2D200454-40CA-4A62-9FC3-DE9A4176ACB9}">
      <p15:notesGuideLst xmlns="" xmlns:p15="http://schemas.microsoft.com/office/powerpoint/2012/main">
        <p15:guide id="1" orient="horz" pos="2960">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990000"/>
    <a:srgbClr val="FF3300"/>
    <a:srgbClr val="FF9900"/>
    <a:srgbClr val="FFCCFF"/>
    <a:srgbClr val="CCECFF"/>
    <a:srgbClr val="CCCCFF"/>
    <a:srgbClr val="CC99FF"/>
    <a:srgbClr val="FFFF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689" autoAdjust="0"/>
  </p:normalViewPr>
  <p:slideViewPr>
    <p:cSldViewPr>
      <p:cViewPr varScale="1">
        <p:scale>
          <a:sx n="66" d="100"/>
          <a:sy n="66" d="100"/>
        </p:scale>
        <p:origin x="-1506" y="-114"/>
      </p:cViewPr>
      <p:guideLst>
        <p:guide orient="horz" pos="4032"/>
        <p:guide pos="1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4"/>
    </p:cViewPr>
  </p:sorterViewPr>
  <p:notesViewPr>
    <p:cSldViewPr>
      <p:cViewPr varScale="1">
        <p:scale>
          <a:sx n="54" d="100"/>
          <a:sy n="54" d="100"/>
        </p:scale>
        <p:origin x="-1266" y="-108"/>
      </p:cViewPr>
      <p:guideLst>
        <p:guide orient="horz" pos="2960"/>
        <p:guide pos="218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13315" name="Rectangle 3"/>
          <p:cNvSpPr>
            <a:spLocks noGrp="1" noChangeArrowheads="1"/>
          </p:cNvSpPr>
          <p:nvPr>
            <p:ph type="dt" sz="quarter"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3316" name="Rectangle 4"/>
          <p:cNvSpPr>
            <a:spLocks noGrp="1" noChangeArrowheads="1"/>
          </p:cNvSpPr>
          <p:nvPr>
            <p:ph type="ftr" sz="quarter" idx="2"/>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7" name="Rectangle 5"/>
          <p:cNvSpPr>
            <a:spLocks noGrp="1" noChangeArrowheads="1"/>
          </p:cNvSpPr>
          <p:nvPr>
            <p:ph type="sldNum" sz="quarter" idx="3"/>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F7063F5-FB94-43F8-AC49-9E53F094C0F6}" type="slidenum">
              <a:rPr lang="zh-CN" altLang="en-US"/>
              <a:pPr>
                <a:defRPr/>
              </a:pPr>
              <a:t>‹#›</a:t>
            </a:fld>
            <a:endParaRPr lang="en-US" altLang="zh-CN"/>
          </a:p>
        </p:txBody>
      </p:sp>
    </p:spTree>
    <p:extLst>
      <p:ext uri="{BB962C8B-B14F-4D97-AF65-F5344CB8AC3E}">
        <p14:creationId xmlns="" xmlns:p14="http://schemas.microsoft.com/office/powerpoint/2010/main" val="177838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1" hangingPunct="1">
              <a:defRPr kumimoji="0" sz="1200"/>
            </a:lvl1pPr>
          </a:lstStyle>
          <a:p>
            <a:pPr>
              <a:defRPr/>
            </a:pPr>
            <a:endParaRPr lang="zh-CN" altLang="en-US"/>
          </a:p>
        </p:txBody>
      </p:sp>
      <p:sp>
        <p:nvSpPr>
          <p:cNvPr id="31747" name="Rectangle 3"/>
          <p:cNvSpPr>
            <a:spLocks noGrp="1" noRot="1" noChangeAspect="1" noChangeArrowheads="1"/>
          </p:cNvSpPr>
          <p:nvPr>
            <p:ph type="sldImg" idx="2"/>
          </p:nvPr>
        </p:nvSpPr>
        <p:spPr bwMode="auto">
          <a:xfrm>
            <a:off x="1079500" y="685800"/>
            <a:ext cx="4775200" cy="35814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052" name="Rectangle 4"/>
          <p:cNvSpPr>
            <a:spLocks noGrp="1" noChangeArrowheads="1"/>
          </p:cNvSpPr>
          <p:nvPr>
            <p:ph type="body" sz="quarter" idx="3"/>
          </p:nvPr>
        </p:nvSpPr>
        <p:spPr bwMode="auto">
          <a:xfrm>
            <a:off x="914400" y="4495800"/>
            <a:ext cx="5105400" cy="41910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3" name="Rectangle 5"/>
          <p:cNvSpPr>
            <a:spLocks noGrp="1" noChangeArrowheads="1"/>
          </p:cNvSpPr>
          <p:nvPr>
            <p:ph type="dt"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1" hangingPunct="1">
              <a:defRPr kumimoji="0" sz="1200"/>
            </a:lvl1pPr>
          </a:lstStyle>
          <a:p>
            <a:pPr>
              <a:defRPr/>
            </a:pPr>
            <a:endParaRPr lang="en-US" altLang="zh-CN"/>
          </a:p>
        </p:txBody>
      </p:sp>
      <p:sp>
        <p:nvSpPr>
          <p:cNvPr id="2054" name="Rectangle 6"/>
          <p:cNvSpPr>
            <a:spLocks noGrp="1" noChangeArrowheads="1"/>
          </p:cNvSpPr>
          <p:nvPr>
            <p:ph type="ftr" sz="quarter" idx="4"/>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1" hangingPunct="1">
              <a:defRPr kumimoji="0" sz="1200"/>
            </a:lvl1pPr>
          </a:lstStyle>
          <a:p>
            <a:pPr>
              <a:defRPr/>
            </a:pPr>
            <a:endParaRPr lang="en-US" altLang="zh-CN"/>
          </a:p>
        </p:txBody>
      </p:sp>
      <p:sp>
        <p:nvSpPr>
          <p:cNvPr id="2055" name="Rectangle 7"/>
          <p:cNvSpPr>
            <a:spLocks noGrp="1" noChangeArrowheads="1"/>
          </p:cNvSpPr>
          <p:nvPr>
            <p:ph type="sldNum" sz="quarter" idx="5"/>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1" hangingPunct="1">
              <a:defRPr kumimoji="0" sz="1200"/>
            </a:lvl1pPr>
          </a:lstStyle>
          <a:p>
            <a:pPr>
              <a:defRPr/>
            </a:pPr>
            <a:fld id="{A97DFD9F-F6EF-48A9-82C7-AC4BB780BB51}" type="slidenum">
              <a:rPr lang="zh-CN" altLang="en-US"/>
              <a:pPr>
                <a:defRPr/>
              </a:pPr>
              <a:t>‹#›</a:t>
            </a:fld>
            <a:endParaRPr lang="en-US" altLang="zh-CN"/>
          </a:p>
        </p:txBody>
      </p:sp>
    </p:spTree>
    <p:extLst>
      <p:ext uri="{BB962C8B-B14F-4D97-AF65-F5344CB8AC3E}">
        <p14:creationId xmlns="" xmlns:p14="http://schemas.microsoft.com/office/powerpoint/2010/main" val="8605092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BC34C1FD-96CE-486A-AB8B-69A09C544226}" type="slidenum">
              <a:rPr kumimoji="0" lang="zh-CN" altLang="en-US" sz="1200" smtClean="0"/>
              <a:pPr/>
              <a:t>1</a:t>
            </a:fld>
            <a:endParaRPr kumimoji="0" lang="en-US" altLang="zh-CN" sz="120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smtClean="0"/>
          </a:p>
        </p:txBody>
      </p:sp>
    </p:spTree>
    <p:extLst>
      <p:ext uri="{BB962C8B-B14F-4D97-AF65-F5344CB8AC3E}">
        <p14:creationId xmlns="" xmlns:p14="http://schemas.microsoft.com/office/powerpoint/2010/main" val="191431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grpSp>
      <p:sp>
        <p:nvSpPr>
          <p:cNvPr id="211980"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21198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CA2BD69B-69B2-4582-9E2C-D002E876BC87}" type="slidenum">
              <a:rPr lang="zh-CN" altLang="en-US"/>
              <a:pPr>
                <a:defRPr/>
              </a:pPr>
              <a:t>‹#›</a:t>
            </a:fld>
            <a:endParaRPr lang="en-US" altLang="zh-CN"/>
          </a:p>
        </p:txBody>
      </p:sp>
    </p:spTree>
    <p:extLst>
      <p:ext uri="{BB962C8B-B14F-4D97-AF65-F5344CB8AC3E}">
        <p14:creationId xmlns="" xmlns:p14="http://schemas.microsoft.com/office/powerpoint/2010/main" val="3066692040"/>
      </p:ext>
    </p:extLst>
  </p:cSld>
  <p:clrMapOvr>
    <a:masterClrMapping/>
  </p:clrMapOvr>
  <p:transition spd="slow">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838423"/>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B05CF47-DE2A-446A-9F46-EE5D05FB1CAF}" type="slidenum">
              <a:rPr lang="zh-CN" altLang="en-US"/>
              <a:pPr>
                <a:defRPr/>
              </a:pPr>
              <a:t>‹#›</a:t>
            </a:fld>
            <a:endParaRPr lang="en-US" altLang="zh-CN"/>
          </a:p>
        </p:txBody>
      </p:sp>
    </p:spTree>
    <p:extLst>
      <p:ext uri="{BB962C8B-B14F-4D97-AF65-F5344CB8AC3E}">
        <p14:creationId xmlns="" xmlns:p14="http://schemas.microsoft.com/office/powerpoint/2010/main" val="3738692869"/>
      </p:ext>
    </p:extLst>
  </p:cSld>
  <p:clrMapOvr>
    <a:masterClrMapping/>
  </p:clrMapOvr>
  <p:transition spd="slow">
    <p:zoom/>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ltGray">
          <a:xfrm>
            <a:off x="407988" y="655638"/>
            <a:ext cx="438150" cy="474662"/>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1" name="Rectangle 3"/>
          <p:cNvSpPr>
            <a:spLocks noChangeArrowheads="1"/>
          </p:cNvSpPr>
          <p:nvPr/>
        </p:nvSpPr>
        <p:spPr bwMode="ltGray">
          <a:xfrm>
            <a:off x="790575" y="6556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2" name="Rectangle 4"/>
          <p:cNvSpPr>
            <a:spLocks noChangeArrowheads="1"/>
          </p:cNvSpPr>
          <p:nvPr/>
        </p:nvSpPr>
        <p:spPr bwMode="ltGray">
          <a:xfrm>
            <a:off x="531813" y="1077913"/>
            <a:ext cx="422275" cy="474662"/>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3" name="Rectangle 5"/>
          <p:cNvSpPr>
            <a:spLocks noChangeArrowheads="1"/>
          </p:cNvSpPr>
          <p:nvPr/>
        </p:nvSpPr>
        <p:spPr bwMode="ltGray">
          <a:xfrm>
            <a:off x="901700" y="1077913"/>
            <a:ext cx="368300" cy="474662"/>
          </a:xfrm>
          <a:prstGeom prst="rect">
            <a:avLst/>
          </a:prstGeom>
          <a:gradFill rotWithShape="0">
            <a:gsLst>
              <a:gs pos="0">
                <a:schemeClr val="folHlink"/>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4" name="Rectangle 6"/>
          <p:cNvSpPr>
            <a:spLocks noChangeArrowheads="1"/>
          </p:cNvSpPr>
          <p:nvPr/>
        </p:nvSpPr>
        <p:spPr bwMode="ltGray">
          <a:xfrm>
            <a:off x="117475" y="10048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5" name="Rectangle 7"/>
          <p:cNvSpPr>
            <a:spLocks noChangeArrowheads="1"/>
          </p:cNvSpPr>
          <p:nvPr/>
        </p:nvSpPr>
        <p:spPr bwMode="gray">
          <a:xfrm>
            <a:off x="752475" y="547688"/>
            <a:ext cx="31750" cy="1052512"/>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6" name="Rectangle 8"/>
          <p:cNvSpPr>
            <a:spLocks noChangeArrowheads="1"/>
          </p:cNvSpPr>
          <p:nvPr/>
        </p:nvSpPr>
        <p:spPr bwMode="gray">
          <a:xfrm>
            <a:off x="433388" y="133826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7" name="Rectangle 9"/>
          <p:cNvSpPr>
            <a:spLocks noGrp="1" noChangeArrowheads="1"/>
          </p:cNvSpPr>
          <p:nvPr>
            <p:ph type="title"/>
          </p:nvPr>
        </p:nvSpPr>
        <p:spPr bwMode="auto">
          <a:xfrm>
            <a:off x="1150938" y="214313"/>
            <a:ext cx="7793037" cy="7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8" name="Rectangle 10"/>
          <p:cNvSpPr>
            <a:spLocks noGrp="1" noChangeArrowheads="1"/>
          </p:cNvSpPr>
          <p:nvPr>
            <p:ph type="body" idx="1"/>
          </p:nvPr>
        </p:nvSpPr>
        <p:spPr bwMode="auto">
          <a:xfrm>
            <a:off x="1057275" y="1614488"/>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095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latin typeface="+mn-lt"/>
              </a:defRPr>
            </a:lvl1pPr>
          </a:lstStyle>
          <a:p>
            <a:pPr>
              <a:defRPr/>
            </a:pPr>
            <a:endParaRPr lang="en-US" altLang="zh-CN"/>
          </a:p>
        </p:txBody>
      </p:sp>
      <p:sp>
        <p:nvSpPr>
          <p:cNvPr id="21095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latin typeface="+mn-lt"/>
              </a:defRPr>
            </a:lvl1pPr>
          </a:lstStyle>
          <a:p>
            <a:pPr>
              <a:defRPr/>
            </a:pPr>
            <a:endParaRPr lang="en-US" altLang="zh-CN"/>
          </a:p>
        </p:txBody>
      </p:sp>
      <p:sp>
        <p:nvSpPr>
          <p:cNvPr id="21095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atin typeface="+mn-lt"/>
              </a:defRPr>
            </a:lvl1pPr>
          </a:lstStyle>
          <a:p>
            <a:pPr>
              <a:defRPr/>
            </a:pPr>
            <a:fld id="{90AF3C20-DD9A-411C-A2E7-D4833AFBE9A6}" type="slidenum">
              <a:rPr lang="zh-CN" altLang="en-US"/>
              <a:pPr>
                <a:defRPr/>
              </a:pPr>
              <a:t>‹#›</a:t>
            </a:fld>
            <a:endParaRPr lang="en-US" altLang="zh-CN"/>
          </a:p>
        </p:txBody>
      </p:sp>
      <p:pic>
        <p:nvPicPr>
          <p:cNvPr id="2062" name="Picture 14" descr="gif020"/>
          <p:cNvPicPr>
            <a:picLocks noChangeAspect="1" noChangeArrowheads="1" noCrop="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a:off x="7019925" y="26035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63" name="Picture 15" descr="gif020"/>
          <p:cNvPicPr>
            <a:picLocks noChangeAspect="1" noChangeArrowheads="1" noCrop="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a:off x="379413" y="26035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64" name="Picture 16" descr="gif020"/>
          <p:cNvPicPr>
            <a:picLocks noChangeAspect="1" noChangeArrowheads="1" noCrop="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a:off x="8650288" y="898525"/>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30" r:id="rId1"/>
    <p:sldLayoutId id="2147484028" r:id="rId2"/>
  </p:sldLayoutIdLst>
  <p:transition spd="slow">
    <p:zoom/>
  </p:transition>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itchFamily="34" charset="0"/>
          <a:ea typeface="隶书" pitchFamily="49" charset="-122"/>
        </a:defRPr>
      </a:lvl2pPr>
      <a:lvl3pPr algn="l" rtl="0" eaLnBrk="0" fontAlgn="base" hangingPunct="0">
        <a:spcBef>
          <a:spcPct val="0"/>
        </a:spcBef>
        <a:spcAft>
          <a:spcPct val="0"/>
        </a:spcAft>
        <a:defRPr sz="4400">
          <a:solidFill>
            <a:srgbClr val="800000"/>
          </a:solidFill>
          <a:latin typeface="Tahoma" pitchFamily="34" charset="0"/>
          <a:ea typeface="隶书" pitchFamily="49" charset="-122"/>
        </a:defRPr>
      </a:lvl3pPr>
      <a:lvl4pPr algn="l" rtl="0" eaLnBrk="0" fontAlgn="base" hangingPunct="0">
        <a:spcBef>
          <a:spcPct val="0"/>
        </a:spcBef>
        <a:spcAft>
          <a:spcPct val="0"/>
        </a:spcAft>
        <a:defRPr sz="4400">
          <a:solidFill>
            <a:srgbClr val="800000"/>
          </a:solidFill>
          <a:latin typeface="Tahoma" pitchFamily="34" charset="0"/>
          <a:ea typeface="隶书" pitchFamily="49" charset="-122"/>
        </a:defRPr>
      </a:lvl4pPr>
      <a:lvl5pPr algn="l" rtl="0" eaLnBrk="0" fontAlgn="base" hangingPunct="0">
        <a:spcBef>
          <a:spcPct val="0"/>
        </a:spcBef>
        <a:spcAft>
          <a:spcPct val="0"/>
        </a:spcAft>
        <a:defRPr sz="4400">
          <a:solidFill>
            <a:srgbClr val="800000"/>
          </a:solidFill>
          <a:latin typeface="Tahoma" pitchFamily="34" charset="0"/>
          <a:ea typeface="隶书" pitchFamily="49" charset="-122"/>
        </a:defRPr>
      </a:lvl5pPr>
      <a:lvl6pPr marL="457200" algn="l" rtl="0" fontAlgn="base">
        <a:spcBef>
          <a:spcPct val="0"/>
        </a:spcBef>
        <a:spcAft>
          <a:spcPct val="0"/>
        </a:spcAft>
        <a:defRPr sz="4400">
          <a:solidFill>
            <a:srgbClr val="800000"/>
          </a:solidFill>
          <a:latin typeface="Tahoma" pitchFamily="34" charset="0"/>
          <a:ea typeface="隶书" pitchFamily="49" charset="-122"/>
        </a:defRPr>
      </a:lvl6pPr>
      <a:lvl7pPr marL="914400" algn="l" rtl="0" fontAlgn="base">
        <a:spcBef>
          <a:spcPct val="0"/>
        </a:spcBef>
        <a:spcAft>
          <a:spcPct val="0"/>
        </a:spcAft>
        <a:defRPr sz="4400">
          <a:solidFill>
            <a:srgbClr val="800000"/>
          </a:solidFill>
          <a:latin typeface="Tahoma" pitchFamily="34" charset="0"/>
          <a:ea typeface="隶书" pitchFamily="49" charset="-122"/>
        </a:defRPr>
      </a:lvl7pPr>
      <a:lvl8pPr marL="1371600" algn="l" rtl="0" fontAlgn="base">
        <a:spcBef>
          <a:spcPct val="0"/>
        </a:spcBef>
        <a:spcAft>
          <a:spcPct val="0"/>
        </a:spcAft>
        <a:defRPr sz="4400">
          <a:solidFill>
            <a:srgbClr val="800000"/>
          </a:solidFill>
          <a:latin typeface="Tahoma" pitchFamily="34" charset="0"/>
          <a:ea typeface="隶书" pitchFamily="49" charset="-122"/>
        </a:defRPr>
      </a:lvl8pPr>
      <a:lvl9pPr marL="1828800" algn="l" rtl="0" fontAlgn="base">
        <a:spcBef>
          <a:spcPct val="0"/>
        </a:spcBef>
        <a:spcAft>
          <a:spcPct val="0"/>
        </a:spcAft>
        <a:defRPr sz="4400">
          <a:solidFill>
            <a:srgbClr val="800000"/>
          </a:solidFill>
          <a:latin typeface="Tahoma" pitchFamily="34" charset="0"/>
          <a:ea typeface="隶书"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CCA7D620-2F3D-4CE4-B18B-5AA1195A2991}" type="slidenum">
              <a:rPr lang="zh-CN" altLang="en-US"/>
              <a:pPr>
                <a:defRPr/>
              </a:pPr>
              <a:t>1</a:t>
            </a:fld>
            <a:endParaRPr lang="en-US" altLang="zh-CN"/>
          </a:p>
        </p:txBody>
      </p:sp>
      <p:sp>
        <p:nvSpPr>
          <p:cNvPr id="8195" name="Rectangle 2"/>
          <p:cNvSpPr>
            <a:spLocks noGrp="1" noChangeArrowheads="1"/>
          </p:cNvSpPr>
          <p:nvPr>
            <p:ph type="title"/>
          </p:nvPr>
        </p:nvSpPr>
        <p:spPr>
          <a:xfrm>
            <a:off x="1187624" y="430560"/>
            <a:ext cx="7756351" cy="838200"/>
          </a:xfrm>
        </p:spPr>
        <p:txBody>
          <a:bodyPr/>
          <a:lstStyle/>
          <a:p>
            <a:pPr eaLnBrk="1" hangingPunct="1"/>
            <a:r>
              <a:rPr lang="zh-CN" altLang="en-US" dirty="0" smtClean="0"/>
              <a:t>第</a:t>
            </a:r>
            <a:r>
              <a:rPr lang="en-US" altLang="zh-CN" sz="4000" b="1" dirty="0" smtClean="0"/>
              <a:t>3</a:t>
            </a:r>
            <a:r>
              <a:rPr lang="zh-CN" altLang="en-US" dirty="0" smtClean="0"/>
              <a:t>章 </a:t>
            </a:r>
            <a:r>
              <a:rPr lang="zh-CN" altLang="zh-CN" dirty="0" smtClean="0"/>
              <a:t>信息技术</a:t>
            </a:r>
            <a:r>
              <a:rPr lang="zh-CN" altLang="zh-CN" dirty="0"/>
              <a:t>和信息产业</a:t>
            </a:r>
            <a:endParaRPr lang="zh-CN" altLang="en-US" dirty="0" smtClean="0"/>
          </a:p>
        </p:txBody>
      </p:sp>
      <p:sp>
        <p:nvSpPr>
          <p:cNvPr id="20483" name="Rectangle 3"/>
          <p:cNvSpPr>
            <a:spLocks noGrp="1" noChangeArrowheads="1"/>
          </p:cNvSpPr>
          <p:nvPr>
            <p:ph type="body" idx="1"/>
          </p:nvPr>
        </p:nvSpPr>
        <p:spPr>
          <a:xfrm>
            <a:off x="685800" y="1962150"/>
            <a:ext cx="8207375" cy="4419600"/>
          </a:xfrm>
        </p:spPr>
        <p:txBody>
          <a:bodyPr/>
          <a:lstStyle/>
          <a:p>
            <a:pPr eaLnBrk="1" hangingPunct="1">
              <a:spcAft>
                <a:spcPct val="30000"/>
              </a:spcAft>
              <a:defRPr/>
            </a:pPr>
            <a:r>
              <a:rPr lang="zh-CN" altLang="en-US" u="sng" dirty="0" smtClean="0">
                <a:latin typeface="+mn-ea"/>
              </a:rPr>
              <a:t>主要</a:t>
            </a:r>
            <a:r>
              <a:rPr lang="zh-CN" altLang="en-US" u="sng" smtClean="0">
                <a:latin typeface="+mn-ea"/>
              </a:rPr>
              <a:t>内容</a:t>
            </a:r>
            <a:r>
              <a:rPr lang="zh-CN" altLang="en-US" u="sng" smtClean="0">
                <a:ea typeface=""/>
              </a:rPr>
              <a:t>：</a:t>
            </a:r>
            <a:endParaRPr lang="zh-CN" altLang="en-US" dirty="0" smtClean="0"/>
          </a:p>
          <a:p>
            <a:r>
              <a:rPr lang="zh-CN" altLang="zh-CN" dirty="0"/>
              <a:t>信息产业及其行业</a:t>
            </a:r>
            <a:r>
              <a:rPr lang="zh-CN" altLang="zh-CN" dirty="0" smtClean="0"/>
              <a:t>概述</a:t>
            </a:r>
            <a:endParaRPr lang="en-US" altLang="zh-CN" dirty="0" smtClean="0"/>
          </a:p>
          <a:p>
            <a:r>
              <a:rPr lang="zh-CN" altLang="zh-CN" dirty="0" smtClean="0"/>
              <a:t>电子信息工程</a:t>
            </a:r>
            <a:endParaRPr lang="en-US" altLang="zh-CN" dirty="0" smtClean="0"/>
          </a:p>
          <a:p>
            <a:r>
              <a:rPr lang="zh-CN" altLang="zh-CN" dirty="0" smtClean="0"/>
              <a:t>信息技术</a:t>
            </a:r>
            <a:r>
              <a:rPr lang="zh-CN" altLang="zh-CN" dirty="0"/>
              <a:t>和信息产业在社会发展中的</a:t>
            </a:r>
            <a:r>
              <a:rPr lang="zh-CN" altLang="zh-CN" dirty="0" smtClean="0"/>
              <a:t>作用</a:t>
            </a:r>
            <a:endParaRPr lang="en-US" altLang="zh-CN" dirty="0" smtClean="0"/>
          </a:p>
          <a:p>
            <a:r>
              <a:rPr lang="zh-CN" altLang="zh-CN" dirty="0" smtClean="0"/>
              <a:t>信息技术</a:t>
            </a:r>
            <a:r>
              <a:rPr lang="zh-CN" altLang="zh-CN" dirty="0"/>
              <a:t>和信息产业的发展趋势 </a:t>
            </a:r>
            <a:endParaRPr lang="zh-CN" altLang="zh-CN" sz="2400" dirty="0"/>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6212" cy="982439"/>
          </a:xfrm>
        </p:spPr>
        <p:txBody>
          <a:bodyPr/>
          <a:lstStyle/>
          <a:p>
            <a:r>
              <a:rPr lang="en-US" altLang="zh-CN" b="1" dirty="0"/>
              <a:t>3.2 </a:t>
            </a:r>
            <a:r>
              <a:rPr lang="zh-CN" altLang="zh-CN" b="1" dirty="0"/>
              <a:t>电子信息工程</a:t>
            </a:r>
          </a:p>
        </p:txBody>
      </p:sp>
      <p:sp>
        <p:nvSpPr>
          <p:cNvPr id="3" name="内容占位符 2"/>
          <p:cNvSpPr>
            <a:spLocks noGrp="1"/>
          </p:cNvSpPr>
          <p:nvPr>
            <p:ph idx="1"/>
          </p:nvPr>
        </p:nvSpPr>
        <p:spPr>
          <a:xfrm>
            <a:off x="0" y="1614488"/>
            <a:ext cx="9144000" cy="5243512"/>
          </a:xfrm>
        </p:spPr>
        <p:txBody>
          <a:bodyPr/>
          <a:lstStyle/>
          <a:p>
            <a:pPr lvl="1" eaLnBrk="1"/>
            <a:r>
              <a:rPr lang="zh-CN" altLang="en-US" dirty="0" smtClean="0"/>
              <a:t>计算机技术</a:t>
            </a:r>
            <a:endParaRPr lang="en-US" altLang="zh-CN" dirty="0" smtClean="0"/>
          </a:p>
          <a:p>
            <a:pPr lvl="2" eaLnBrk="1"/>
            <a:r>
              <a:rPr lang="zh-CN" altLang="en-US" dirty="0" smtClean="0"/>
              <a:t>综合性：电子工程、应用物理、机械工程、现代通信技术、数学等。</a:t>
            </a:r>
            <a:endParaRPr lang="en-US" altLang="zh-CN" dirty="0" smtClean="0"/>
          </a:p>
          <a:p>
            <a:pPr lvl="2" eaLnBrk="1"/>
            <a:r>
              <a:rPr lang="zh-CN" altLang="en-US" dirty="0" smtClean="0"/>
              <a:t>第一台</a:t>
            </a:r>
            <a:r>
              <a:rPr lang="en-US" altLang="zh-CN" dirty="0" smtClean="0"/>
              <a:t>ENIAC</a:t>
            </a:r>
            <a:r>
              <a:rPr lang="zh-CN" altLang="en-US" dirty="0" smtClean="0"/>
              <a:t>以雷达脉冲技术、核物理</a:t>
            </a:r>
            <a:r>
              <a:rPr lang="zh-CN" altLang="en-US" dirty="0" smtClean="0"/>
              <a:t>电子计数、</a:t>
            </a:r>
            <a:r>
              <a:rPr lang="zh-CN" altLang="en-US" dirty="0" smtClean="0"/>
              <a:t>通信技术</a:t>
            </a:r>
            <a:r>
              <a:rPr lang="zh-CN" altLang="en-US" dirty="0" smtClean="0"/>
              <a:t>等基础</a:t>
            </a:r>
            <a:r>
              <a:rPr lang="zh-CN" altLang="en-US" dirty="0" smtClean="0"/>
              <a:t>。</a:t>
            </a:r>
            <a:endParaRPr lang="en-US" altLang="zh-CN" dirty="0" smtClean="0"/>
          </a:p>
          <a:p>
            <a:pPr lvl="2" eaLnBrk="1"/>
            <a:r>
              <a:rPr lang="zh-CN" altLang="en-US" dirty="0" smtClean="0"/>
              <a:t>电子技术，特别是微电子技术，大影响</a:t>
            </a:r>
            <a:r>
              <a:rPr lang="zh-CN" altLang="en-US" dirty="0" smtClean="0"/>
              <a:t>。相互渗透，密切结合。</a:t>
            </a:r>
            <a:endParaRPr lang="en-US" altLang="zh-CN" dirty="0" smtClean="0"/>
          </a:p>
          <a:p>
            <a:pPr lvl="2" eaLnBrk="1"/>
            <a:r>
              <a:rPr lang="zh-CN" altLang="en-US" dirty="0" smtClean="0"/>
              <a:t>应用物理，提供条件。</a:t>
            </a:r>
            <a:endParaRPr lang="en-US" altLang="zh-CN" dirty="0" smtClean="0"/>
          </a:p>
          <a:p>
            <a:pPr lvl="2" eaLnBrk="1"/>
            <a:r>
              <a:rPr lang="zh-CN" altLang="en-US" dirty="0" smtClean="0"/>
              <a:t>真空电子技术、</a:t>
            </a:r>
            <a:r>
              <a:rPr lang="zh-CN" altLang="en-US" dirty="0" smtClean="0"/>
              <a:t>磁记录、光学和激光、超导、光导纤维、热敏和光敏等</a:t>
            </a:r>
            <a:r>
              <a:rPr lang="zh-CN" altLang="en-US" dirty="0" smtClean="0"/>
              <a:t>在其广泛应用。</a:t>
            </a:r>
            <a:endParaRPr lang="en-US" altLang="zh-CN" dirty="0" smtClean="0"/>
          </a:p>
          <a:p>
            <a:pPr lvl="2" eaLnBrk="1"/>
            <a:r>
              <a:rPr lang="zh-CN" altLang="en-US" dirty="0" smtClean="0"/>
              <a:t>机械工程</a:t>
            </a:r>
            <a:r>
              <a:rPr lang="zh-CN" altLang="en-US" dirty="0" smtClean="0"/>
              <a:t>技术（尤其精密机械及其工艺和计量技术），</a:t>
            </a:r>
            <a:r>
              <a:rPr lang="zh-CN" altLang="en-US" dirty="0" smtClean="0"/>
              <a:t>为</a:t>
            </a:r>
            <a:r>
              <a:rPr lang="zh-CN" altLang="en-US" dirty="0" smtClean="0"/>
              <a:t>输入输出设备技术支柱。</a:t>
            </a:r>
            <a:endParaRPr lang="en-US" altLang="zh-CN" dirty="0" smtClean="0"/>
          </a:p>
          <a:p>
            <a:pPr lvl="2" eaLnBrk="1"/>
            <a:r>
              <a:rPr lang="zh-CN" altLang="en-US" dirty="0" smtClean="0"/>
              <a:t>随着计算机和通信技术进步，社会对于计算机组网以实现资源共享的需求，两者结合，社会强大的物质技术基础。</a:t>
            </a:r>
            <a:endParaRPr lang="en-US" altLang="zh-CN" dirty="0" smtClean="0"/>
          </a:p>
          <a:p>
            <a:pPr lvl="2" eaLnBrk="1"/>
            <a:r>
              <a:rPr lang="zh-CN" altLang="en-US" dirty="0" smtClean="0"/>
              <a:t>离散数学、算法论</a:t>
            </a:r>
            <a:r>
              <a:rPr lang="zh-CN" altLang="en-US" dirty="0" smtClean="0"/>
              <a:t>、语言理论、控制论、信息论等，</a:t>
            </a:r>
            <a:r>
              <a:rPr lang="zh-CN" altLang="en-US" dirty="0" smtClean="0"/>
              <a:t>理论基础</a:t>
            </a:r>
            <a:r>
              <a:rPr lang="zh-CN" altLang="en-US" dirty="0" smtClean="0"/>
              <a:t>。</a:t>
            </a:r>
            <a:endParaRPr lang="en-US" altLang="zh-CN" dirty="0" smtClean="0"/>
          </a:p>
          <a:p>
            <a:pPr lvl="2" eaLnBrk="1"/>
            <a:r>
              <a:rPr lang="zh-CN" altLang="en-US" dirty="0" smtClean="0"/>
              <a:t>从学科和工业技术中来，到其中去（应用）。</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10</a:t>
            </a:fld>
            <a:endParaRPr lang="en-US" altLang="zh-CN" dirty="0"/>
          </a:p>
        </p:txBody>
      </p:sp>
    </p:spTree>
    <p:extLst>
      <p:ext uri="{BB962C8B-B14F-4D97-AF65-F5344CB8AC3E}">
        <p14:creationId xmlns="" xmlns:p14="http://schemas.microsoft.com/office/powerpoint/2010/main" val="2297252360"/>
      </p:ext>
    </p:extLst>
  </p:cSld>
  <p:clrMapOvr>
    <a:masterClrMapping/>
  </p:clrMapOvr>
  <p:transition spd="slow">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6212" cy="982439"/>
          </a:xfrm>
        </p:spPr>
        <p:txBody>
          <a:bodyPr/>
          <a:lstStyle/>
          <a:p>
            <a:r>
              <a:rPr lang="en-US" altLang="zh-CN" b="1" dirty="0"/>
              <a:t>3.2 </a:t>
            </a:r>
            <a:r>
              <a:rPr lang="zh-CN" altLang="zh-CN" b="1" dirty="0"/>
              <a:t>电子信息工程</a:t>
            </a:r>
          </a:p>
        </p:txBody>
      </p:sp>
      <p:sp>
        <p:nvSpPr>
          <p:cNvPr id="3" name="内容占位符 2"/>
          <p:cNvSpPr>
            <a:spLocks noGrp="1"/>
          </p:cNvSpPr>
          <p:nvPr>
            <p:ph idx="1"/>
          </p:nvPr>
        </p:nvSpPr>
        <p:spPr>
          <a:xfrm>
            <a:off x="0" y="1614488"/>
            <a:ext cx="9144000" cy="5243512"/>
          </a:xfrm>
        </p:spPr>
        <p:txBody>
          <a:bodyPr/>
          <a:lstStyle/>
          <a:p>
            <a:pPr lvl="1" eaLnBrk="1"/>
            <a:r>
              <a:rPr lang="zh-CN" altLang="en-US" dirty="0" smtClean="0"/>
              <a:t>通信技术</a:t>
            </a:r>
            <a:r>
              <a:rPr lang="en-US" altLang="zh-CN" dirty="0" smtClean="0"/>
              <a:t> </a:t>
            </a:r>
            <a:endParaRPr lang="en-US" altLang="zh-CN" dirty="0" smtClean="0"/>
          </a:p>
          <a:p>
            <a:pPr lvl="2" eaLnBrk="1"/>
            <a:r>
              <a:rPr lang="en-US" altLang="zh-CN" dirty="0" smtClean="0"/>
              <a:t>20</a:t>
            </a:r>
            <a:r>
              <a:rPr lang="zh-CN" altLang="en-US" dirty="0" smtClean="0"/>
              <a:t>世纪</a:t>
            </a:r>
            <a:r>
              <a:rPr lang="en-US" altLang="zh-CN" dirty="0" smtClean="0"/>
              <a:t>80</a:t>
            </a:r>
            <a:r>
              <a:rPr lang="zh-CN" altLang="en-US" dirty="0" smtClean="0"/>
              <a:t>年代发展最快的领域之一（国际、国内），人类信息社会重要标志之一。</a:t>
            </a:r>
            <a:endParaRPr lang="en-US" altLang="zh-CN" dirty="0" smtClean="0"/>
          </a:p>
          <a:p>
            <a:pPr lvl="2" eaLnBrk="1"/>
            <a:r>
              <a:rPr lang="zh-CN" altLang="en-US" dirty="0" smtClean="0"/>
              <a:t>指互通信息。</a:t>
            </a:r>
            <a:endParaRPr lang="en-US" altLang="zh-CN" dirty="0" smtClean="0"/>
          </a:p>
          <a:p>
            <a:pPr lvl="2" eaLnBrk="1"/>
            <a:r>
              <a:rPr lang="zh-CN" altLang="en-US" dirty="0" smtClean="0"/>
              <a:t>远古有：对话，手势，烽火，快马驿站。</a:t>
            </a:r>
            <a:endParaRPr lang="en-US" altLang="zh-CN" dirty="0" smtClean="0"/>
          </a:p>
          <a:p>
            <a:pPr lvl="2" eaLnBrk="1"/>
            <a:r>
              <a:rPr lang="zh-CN" altLang="en-US" dirty="0" smtClean="0"/>
              <a:t>现代通信指电信，国际上称远程通信。</a:t>
            </a:r>
            <a:endParaRPr lang="en-US" altLang="zh-CN" dirty="0" smtClean="0"/>
          </a:p>
          <a:p>
            <a:pPr lvl="2" eaLnBrk="1"/>
            <a:r>
              <a:rPr lang="zh-CN" altLang="en-US" dirty="0" smtClean="0"/>
              <a:t>三个阶段</a:t>
            </a:r>
            <a:r>
              <a:rPr lang="zh-CN" altLang="en-US" dirty="0" smtClean="0"/>
              <a:t>：</a:t>
            </a:r>
            <a:endParaRPr lang="en-US" altLang="zh-CN" dirty="0" smtClean="0"/>
          </a:p>
          <a:p>
            <a:pPr lvl="3" eaLnBrk="1"/>
            <a:r>
              <a:rPr lang="zh-CN" altLang="en-US" dirty="0" smtClean="0"/>
              <a:t>语言、文字（方式简单，内容单一）。</a:t>
            </a:r>
            <a:endParaRPr lang="en-US" altLang="zh-CN" dirty="0" smtClean="0"/>
          </a:p>
          <a:p>
            <a:pPr lvl="3" eaLnBrk="1"/>
            <a:r>
              <a:rPr lang="zh-CN" altLang="en-US" dirty="0" smtClean="0"/>
              <a:t>电</a:t>
            </a:r>
            <a:r>
              <a:rPr lang="zh-CN" altLang="en-US" dirty="0" smtClean="0"/>
              <a:t>通信，</a:t>
            </a:r>
            <a:r>
              <a:rPr lang="en-US" altLang="zh-CN" dirty="0" smtClean="0"/>
              <a:t>1837</a:t>
            </a:r>
            <a:r>
              <a:rPr lang="zh-CN" altLang="en-US" dirty="0" smtClean="0"/>
              <a:t>莫尔斯电报机，码。</a:t>
            </a:r>
            <a:r>
              <a:rPr lang="en-US" altLang="zh-CN" dirty="0" smtClean="0"/>
              <a:t>1876</a:t>
            </a:r>
            <a:r>
              <a:rPr lang="zh-CN" altLang="en-US" dirty="0" smtClean="0"/>
              <a:t>贝尔电话机（格雷？</a:t>
            </a:r>
            <a:r>
              <a:rPr lang="zh-CN" altLang="en-US" dirty="0" smtClean="0"/>
              <a:t>）。电磁波传</a:t>
            </a:r>
            <a:r>
              <a:rPr lang="zh-CN" altLang="en-US" dirty="0" smtClean="0"/>
              <a:t>文字、语音。</a:t>
            </a:r>
            <a:r>
              <a:rPr lang="en-US" altLang="zh-CN" dirty="0" smtClean="0"/>
              <a:t>1895</a:t>
            </a:r>
            <a:r>
              <a:rPr lang="zh-CN" altLang="en-US" dirty="0" smtClean="0"/>
              <a:t>，</a:t>
            </a:r>
            <a:r>
              <a:rPr lang="zh-CN" altLang="en-US" dirty="0" smtClean="0"/>
              <a:t>马可尼，无线电设备</a:t>
            </a:r>
            <a:r>
              <a:rPr lang="zh-CN" altLang="en-US" dirty="0" smtClean="0"/>
              <a:t>。</a:t>
            </a:r>
            <a:endParaRPr lang="en-US" altLang="zh-CN" dirty="0" smtClean="0"/>
          </a:p>
          <a:p>
            <a:pPr lvl="3" eaLnBrk="1"/>
            <a:r>
              <a:rPr lang="zh-CN" altLang="en-US" dirty="0" smtClean="0"/>
              <a:t>电子</a:t>
            </a:r>
            <a:r>
              <a:rPr lang="zh-CN" altLang="en-US" dirty="0" smtClean="0"/>
              <a:t>信息通信。通信系统和</a:t>
            </a:r>
            <a:r>
              <a:rPr lang="zh-CN" altLang="en-US" dirty="0" smtClean="0"/>
              <a:t>通信网的技术（通信技术）。数字通信技术、</a:t>
            </a:r>
            <a:r>
              <a:rPr lang="zh-CN" altLang="en-US" dirty="0" smtClean="0"/>
              <a:t>程控交换、信息传输、通信网络、数据通信与通信网、</a:t>
            </a:r>
            <a:r>
              <a:rPr lang="en-US" altLang="zh-CN" dirty="0" smtClean="0"/>
              <a:t>ISDN</a:t>
            </a:r>
            <a:r>
              <a:rPr lang="zh-CN" altLang="en-US" dirty="0" smtClean="0"/>
              <a:t>、</a:t>
            </a:r>
            <a:r>
              <a:rPr lang="en-US" altLang="zh-CN" dirty="0" smtClean="0"/>
              <a:t>ATM</a:t>
            </a:r>
            <a:r>
              <a:rPr lang="zh-CN" altLang="en-US" dirty="0" smtClean="0"/>
              <a:t>、宽带</a:t>
            </a:r>
            <a:r>
              <a:rPr lang="en-US" altLang="zh-CN" dirty="0" smtClean="0"/>
              <a:t>IP</a:t>
            </a:r>
            <a:r>
              <a:rPr lang="zh-CN" altLang="en-US" dirty="0" smtClean="0"/>
              <a:t>、接入网与接入。</a:t>
            </a:r>
            <a:endParaRPr lang="en-US" altLang="zh-CN"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11</a:t>
            </a:fld>
            <a:endParaRPr lang="en-US" altLang="zh-CN"/>
          </a:p>
        </p:txBody>
      </p:sp>
    </p:spTree>
    <p:extLst>
      <p:ext uri="{BB962C8B-B14F-4D97-AF65-F5344CB8AC3E}">
        <p14:creationId xmlns="" xmlns:p14="http://schemas.microsoft.com/office/powerpoint/2010/main" val="2297252360"/>
      </p:ext>
    </p:extLst>
  </p:cSld>
  <p:clrMapOvr>
    <a:masterClrMapping/>
  </p:clrMapOvr>
  <p:transition spd="slow">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1107503"/>
            <a:ext cx="7793037" cy="2520279"/>
          </a:xfrm>
        </p:spPr>
        <p:txBody>
          <a:bodyPr/>
          <a:lstStyle/>
          <a:p>
            <a:r>
              <a:rPr lang="en-US" altLang="zh-CN" b="1" dirty="0"/>
              <a:t>3.3 </a:t>
            </a:r>
            <a:r>
              <a:rPr lang="zh-CN" altLang="zh-CN" b="1" dirty="0"/>
              <a:t>信息技术和信息产业在社会发展中的作用</a:t>
            </a:r>
          </a:p>
        </p:txBody>
      </p:sp>
      <p:sp>
        <p:nvSpPr>
          <p:cNvPr id="3" name="内容占位符 2"/>
          <p:cNvSpPr>
            <a:spLocks noGrp="1"/>
          </p:cNvSpPr>
          <p:nvPr>
            <p:ph idx="1"/>
          </p:nvPr>
        </p:nvSpPr>
        <p:spPr>
          <a:xfrm>
            <a:off x="0" y="1614488"/>
            <a:ext cx="9144000" cy="4982864"/>
          </a:xfrm>
        </p:spPr>
        <p:txBody>
          <a:bodyPr/>
          <a:lstStyle/>
          <a:p>
            <a:r>
              <a:rPr lang="zh-CN" altLang="zh-CN" dirty="0"/>
              <a:t>加快全球信息化</a:t>
            </a:r>
            <a:r>
              <a:rPr lang="zh-CN" altLang="zh-CN" dirty="0" smtClean="0"/>
              <a:t>进程</a:t>
            </a:r>
            <a:r>
              <a:rPr lang="en-US" altLang="zh-CN" dirty="0" smtClean="0"/>
              <a:t>                     </a:t>
            </a:r>
            <a:endParaRPr lang="zh-CN" altLang="zh-CN" dirty="0"/>
          </a:p>
          <a:p>
            <a:r>
              <a:rPr lang="zh-CN" altLang="zh-CN" dirty="0"/>
              <a:t>促进社会文明</a:t>
            </a:r>
            <a:r>
              <a:rPr lang="zh-CN" altLang="zh-CN" dirty="0" smtClean="0"/>
              <a:t>进步</a:t>
            </a:r>
            <a:endParaRPr lang="en-US" altLang="zh-CN" dirty="0" smtClean="0"/>
          </a:p>
          <a:p>
            <a:pPr lvl="1"/>
            <a:r>
              <a:rPr lang="zh-CN" altLang="en-US" dirty="0" smtClean="0"/>
              <a:t>教育领域</a:t>
            </a:r>
            <a:endParaRPr lang="en-US" altLang="zh-CN" dirty="0" smtClean="0"/>
          </a:p>
          <a:p>
            <a:pPr lvl="2"/>
            <a:r>
              <a:rPr lang="zh-CN" altLang="en-US" dirty="0" smtClean="0"/>
              <a:t>多媒体教学。</a:t>
            </a:r>
            <a:endParaRPr lang="en-US" altLang="zh-CN" dirty="0" smtClean="0"/>
          </a:p>
          <a:p>
            <a:pPr lvl="2"/>
            <a:r>
              <a:rPr lang="zh-CN" altLang="en-US" dirty="0" smtClean="0"/>
              <a:t>个性化、远程化。</a:t>
            </a:r>
            <a:endParaRPr lang="en-US" altLang="zh-CN" dirty="0" smtClean="0"/>
          </a:p>
          <a:p>
            <a:pPr lvl="1"/>
            <a:r>
              <a:rPr lang="zh-CN" altLang="en-US" dirty="0" smtClean="0"/>
              <a:t>环境领域（数字地球等）</a:t>
            </a:r>
            <a:endParaRPr lang="en-US" altLang="zh-CN" dirty="0" smtClean="0"/>
          </a:p>
          <a:p>
            <a:pPr lvl="1"/>
            <a:r>
              <a:rPr lang="zh-CN" altLang="en-US" dirty="0" smtClean="0"/>
              <a:t>工作方式领域</a:t>
            </a:r>
            <a:endParaRPr lang="en-US" altLang="zh-CN" dirty="0" smtClean="0"/>
          </a:p>
          <a:p>
            <a:pPr lvl="2"/>
            <a:r>
              <a:rPr lang="zh-CN" altLang="en-US" dirty="0" smtClean="0"/>
              <a:t>生产过程自动化</a:t>
            </a:r>
            <a:endParaRPr lang="en-US" altLang="zh-CN" dirty="0" smtClean="0"/>
          </a:p>
          <a:p>
            <a:pPr lvl="2"/>
            <a:r>
              <a:rPr lang="zh-CN" altLang="en-US" dirty="0" smtClean="0"/>
              <a:t>管理过程自动化（办公自动化）</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12</a:t>
            </a:fld>
            <a:endParaRPr lang="en-US" altLang="zh-CN"/>
          </a:p>
        </p:txBody>
      </p:sp>
    </p:spTree>
    <p:extLst>
      <p:ext uri="{BB962C8B-B14F-4D97-AF65-F5344CB8AC3E}">
        <p14:creationId xmlns="" xmlns:p14="http://schemas.microsoft.com/office/powerpoint/2010/main" val="2167059954"/>
      </p:ext>
    </p:extLst>
  </p:cSld>
  <p:clrMapOvr>
    <a:masterClrMapping/>
  </p:clrMapOvr>
  <p:transition spd="slow">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1107503"/>
            <a:ext cx="7793037" cy="2520279"/>
          </a:xfrm>
        </p:spPr>
        <p:txBody>
          <a:bodyPr/>
          <a:lstStyle/>
          <a:p>
            <a:r>
              <a:rPr lang="en-US" altLang="zh-CN" b="1" dirty="0"/>
              <a:t>3.3 </a:t>
            </a:r>
            <a:r>
              <a:rPr lang="zh-CN" altLang="zh-CN" b="1" dirty="0"/>
              <a:t>信息技术和信息产业在社会发展中的作用</a:t>
            </a:r>
          </a:p>
        </p:txBody>
      </p:sp>
      <p:sp>
        <p:nvSpPr>
          <p:cNvPr id="3" name="内容占位符 2"/>
          <p:cNvSpPr>
            <a:spLocks noGrp="1"/>
          </p:cNvSpPr>
          <p:nvPr>
            <p:ph idx="1"/>
          </p:nvPr>
        </p:nvSpPr>
        <p:spPr>
          <a:xfrm>
            <a:off x="0" y="1614488"/>
            <a:ext cx="9144000" cy="5243512"/>
          </a:xfrm>
        </p:spPr>
        <p:txBody>
          <a:bodyPr/>
          <a:lstStyle/>
          <a:p>
            <a:pPr lvl="1"/>
            <a:r>
              <a:rPr lang="zh-CN" altLang="en-US" dirty="0" smtClean="0"/>
              <a:t>生活方式领域</a:t>
            </a:r>
            <a:endParaRPr lang="en-US" altLang="zh-CN" dirty="0" smtClean="0"/>
          </a:p>
          <a:p>
            <a:pPr lvl="2"/>
            <a:r>
              <a:rPr lang="zh-CN" altLang="en-US" dirty="0" smtClean="0"/>
              <a:t>保健系统（磁卡，智慧医疗三方面</a:t>
            </a:r>
            <a:r>
              <a:rPr lang="zh-CN" altLang="en-US" dirty="0" smtClean="0"/>
              <a:t>）</a:t>
            </a:r>
            <a:endParaRPr lang="en-US" altLang="zh-CN" dirty="0" smtClean="0"/>
          </a:p>
          <a:p>
            <a:pPr lvl="2"/>
            <a:r>
              <a:rPr lang="zh-CN" altLang="en-US" dirty="0" smtClean="0"/>
              <a:t>邮政通信系统</a:t>
            </a:r>
            <a:endParaRPr lang="en-US" altLang="zh-CN" dirty="0" smtClean="0"/>
          </a:p>
          <a:p>
            <a:pPr lvl="2"/>
            <a:r>
              <a:rPr lang="zh-CN" altLang="en-US" dirty="0" smtClean="0"/>
              <a:t>金融（信用卡，通存通兑，电话银行）</a:t>
            </a:r>
            <a:endParaRPr lang="en-US" altLang="zh-CN" dirty="0" smtClean="0"/>
          </a:p>
          <a:p>
            <a:pPr lvl="2"/>
            <a:r>
              <a:rPr lang="zh-CN" altLang="en-US" dirty="0" smtClean="0"/>
              <a:t>商业服务系统（网购，虚拟商场）</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13</a:t>
            </a:fld>
            <a:endParaRPr lang="en-US" altLang="zh-CN"/>
          </a:p>
        </p:txBody>
      </p:sp>
    </p:spTree>
    <p:extLst>
      <p:ext uri="{BB962C8B-B14F-4D97-AF65-F5344CB8AC3E}">
        <p14:creationId xmlns="" xmlns:p14="http://schemas.microsoft.com/office/powerpoint/2010/main" val="2167059954"/>
      </p:ext>
    </p:extLst>
  </p:cSld>
  <p:clrMapOvr>
    <a:masterClrMapping/>
  </p:clrMapOvr>
  <p:transition spd="slow">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8983" y="48768"/>
            <a:ext cx="7828359" cy="1340767"/>
          </a:xfrm>
        </p:spPr>
        <p:txBody>
          <a:bodyPr/>
          <a:lstStyle/>
          <a:p>
            <a:r>
              <a:rPr lang="en-US" altLang="zh-CN" b="1" dirty="0"/>
              <a:t>3.4 </a:t>
            </a:r>
            <a:r>
              <a:rPr lang="zh-CN" altLang="zh-CN" b="1" dirty="0"/>
              <a:t>信息技术和信息产业的发展趋势</a:t>
            </a:r>
          </a:p>
        </p:txBody>
      </p:sp>
      <p:sp>
        <p:nvSpPr>
          <p:cNvPr id="3" name="内容占位符 2"/>
          <p:cNvSpPr>
            <a:spLocks noGrp="1"/>
          </p:cNvSpPr>
          <p:nvPr>
            <p:ph idx="1"/>
          </p:nvPr>
        </p:nvSpPr>
        <p:spPr>
          <a:xfrm>
            <a:off x="0" y="1734802"/>
            <a:ext cx="9144000" cy="5123198"/>
          </a:xfrm>
        </p:spPr>
        <p:txBody>
          <a:bodyPr/>
          <a:lstStyle/>
          <a:p>
            <a:pPr eaLnBrk="1"/>
            <a:r>
              <a:rPr lang="zh-CN" altLang="zh-CN" dirty="0"/>
              <a:t>信息技术的发展</a:t>
            </a:r>
            <a:r>
              <a:rPr lang="zh-CN" altLang="zh-CN" dirty="0" smtClean="0"/>
              <a:t>趋势</a:t>
            </a:r>
            <a:endParaRPr lang="en-US" altLang="zh-CN" dirty="0" smtClean="0"/>
          </a:p>
          <a:p>
            <a:pPr lvl="1" eaLnBrk="1"/>
            <a:r>
              <a:rPr lang="en-US" altLang="zh-CN" dirty="0" smtClean="0"/>
              <a:t>21</a:t>
            </a:r>
            <a:r>
              <a:rPr lang="zh-CN" altLang="en-US" dirty="0" smtClean="0"/>
              <a:t>世纪上半叶，信息技术仍是高新技术的主角，人类技术发展的助推器</a:t>
            </a:r>
            <a:endParaRPr lang="en-US" altLang="zh-CN" dirty="0" smtClean="0"/>
          </a:p>
          <a:p>
            <a:pPr lvl="2" eaLnBrk="1"/>
            <a:r>
              <a:rPr lang="en-US" altLang="zh-CN" dirty="0" smtClean="0"/>
              <a:t>21</a:t>
            </a:r>
            <a:r>
              <a:rPr lang="zh-CN" altLang="en-US" dirty="0" smtClean="0"/>
              <a:t>世纪前</a:t>
            </a:r>
            <a:r>
              <a:rPr lang="en-US" altLang="zh-CN" dirty="0" smtClean="0"/>
              <a:t>30</a:t>
            </a:r>
            <a:r>
              <a:rPr lang="zh-CN" altLang="en-US" dirty="0" smtClean="0"/>
              <a:t>年的信息技术</a:t>
            </a:r>
            <a:r>
              <a:rPr lang="zh-CN" altLang="en-US" dirty="0" smtClean="0"/>
              <a:t>，将</a:t>
            </a:r>
            <a:r>
              <a:rPr lang="zh-CN" altLang="en-US" dirty="0" smtClean="0"/>
              <a:t>由电子信息</a:t>
            </a:r>
            <a:r>
              <a:rPr lang="zh-CN" altLang="en-US" dirty="0" smtClean="0"/>
              <a:t>→光子和生物信息技术，信息的收集和存储向更全、广、海量发展</a:t>
            </a:r>
            <a:endParaRPr lang="en-US" altLang="zh-CN" dirty="0" smtClean="0"/>
          </a:p>
          <a:p>
            <a:pPr lvl="2" eaLnBrk="1"/>
            <a:r>
              <a:rPr lang="zh-CN" altLang="en-US" dirty="0" smtClean="0"/>
              <a:t>信息的加工、处理技术向智能化、快速、自动化</a:t>
            </a:r>
            <a:endParaRPr lang="en-US" altLang="zh-CN" dirty="0" smtClean="0"/>
          </a:p>
          <a:p>
            <a:pPr lvl="2" eaLnBrk="1"/>
            <a:r>
              <a:rPr lang="zh-CN" altLang="en-US" dirty="0" smtClean="0"/>
              <a:t>信息的传输、交流技术向宽带化、多媒体</a:t>
            </a:r>
            <a:endParaRPr lang="en-US" altLang="zh-CN" dirty="0" smtClean="0"/>
          </a:p>
          <a:p>
            <a:pPr lvl="2" eaLnBrk="1"/>
            <a:r>
              <a:rPr lang="zh-CN" altLang="en-US" dirty="0" smtClean="0"/>
              <a:t>信息的应用技术向综合化、数字化、智能化</a:t>
            </a:r>
            <a:endParaRPr lang="en-US" altLang="zh-CN" dirty="0" smtClean="0"/>
          </a:p>
          <a:p>
            <a:pPr lvl="1" eaLnBrk="1"/>
            <a:r>
              <a:rPr lang="zh-CN" altLang="en-US" dirty="0"/>
              <a:t>三</a:t>
            </a:r>
            <a:r>
              <a:rPr lang="zh-CN" altLang="en-US" dirty="0" smtClean="0"/>
              <a:t>网融合的</a:t>
            </a:r>
            <a:r>
              <a:rPr lang="zh-CN" altLang="en-US" dirty="0" smtClean="0"/>
              <a:t>问题（电信网、因特网、有线电视网）</a:t>
            </a:r>
            <a:endParaRPr lang="en-US" altLang="zh-CN" dirty="0" smtClean="0"/>
          </a:p>
          <a:p>
            <a:pPr lvl="2" eaLnBrk="1"/>
            <a:r>
              <a:rPr lang="zh-CN" altLang="en-US" dirty="0" smtClean="0"/>
              <a:t>一方面技术基础（光纤技术、软件等）有；另一，数据业务增长和顾客对语音、数据、图像业务融合的需求。</a:t>
            </a:r>
            <a:endParaRPr lang="en-US" altLang="zh-CN" dirty="0" smtClean="0"/>
          </a:p>
          <a:p>
            <a:pPr lvl="2" eaLnBrk="1"/>
            <a:r>
              <a:rPr lang="zh-CN" altLang="en-US" dirty="0" smtClean="0"/>
              <a:t>编码（</a:t>
            </a:r>
            <a:r>
              <a:rPr lang="en-US" altLang="zh-CN" dirty="0" smtClean="0"/>
              <a:t>0</a:t>
            </a:r>
            <a:r>
              <a:rPr lang="en-US" altLang="zh-CN" dirty="0" smtClean="0"/>
              <a:t>/</a:t>
            </a:r>
            <a:r>
              <a:rPr lang="en-US" altLang="zh-CN" dirty="0" smtClean="0"/>
              <a:t>1</a:t>
            </a:r>
            <a:r>
              <a:rPr lang="zh-CN" altLang="en-US" dirty="0" smtClean="0"/>
              <a:t>），传输协议（</a:t>
            </a:r>
            <a:r>
              <a:rPr lang="en-US" altLang="zh-CN" dirty="0" smtClean="0"/>
              <a:t>TCP/IP</a:t>
            </a:r>
            <a:r>
              <a:rPr lang="zh-CN" altLang="en-US" dirty="0" smtClean="0"/>
              <a:t>）。</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14</a:t>
            </a:fld>
            <a:endParaRPr lang="en-US" altLang="zh-CN"/>
          </a:p>
        </p:txBody>
      </p:sp>
    </p:spTree>
    <p:extLst>
      <p:ext uri="{BB962C8B-B14F-4D97-AF65-F5344CB8AC3E}">
        <p14:creationId xmlns="" xmlns:p14="http://schemas.microsoft.com/office/powerpoint/2010/main" val="724117035"/>
      </p:ext>
    </p:extLst>
  </p:cSld>
  <p:clrMapOvr>
    <a:masterClrMapping/>
  </p:clrMapOvr>
  <p:transition spd="slow">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8983" y="48768"/>
            <a:ext cx="7828359" cy="1340767"/>
          </a:xfrm>
        </p:spPr>
        <p:txBody>
          <a:bodyPr/>
          <a:lstStyle/>
          <a:p>
            <a:r>
              <a:rPr lang="en-US" altLang="zh-CN" b="1" dirty="0"/>
              <a:t>3.4 </a:t>
            </a:r>
            <a:r>
              <a:rPr lang="zh-CN" altLang="zh-CN" b="1" dirty="0"/>
              <a:t>信息技术和信息产业的发展趋势</a:t>
            </a:r>
          </a:p>
        </p:txBody>
      </p:sp>
      <p:sp>
        <p:nvSpPr>
          <p:cNvPr id="3" name="内容占位符 2"/>
          <p:cNvSpPr>
            <a:spLocks noGrp="1"/>
          </p:cNvSpPr>
          <p:nvPr>
            <p:ph idx="1"/>
          </p:nvPr>
        </p:nvSpPr>
        <p:spPr>
          <a:xfrm>
            <a:off x="0" y="1556792"/>
            <a:ext cx="9144000" cy="5123198"/>
          </a:xfrm>
        </p:spPr>
        <p:txBody>
          <a:bodyPr/>
          <a:lstStyle/>
          <a:p>
            <a:pPr lvl="2" eaLnBrk="1"/>
            <a:r>
              <a:rPr lang="zh-CN" altLang="en-US" dirty="0" smtClean="0"/>
              <a:t>指高层业务应用的融合。表现为技术趋于一致：网络层互联互通，业务层互相渗透和交叉，应用层趋向统一的</a:t>
            </a:r>
            <a:r>
              <a:rPr lang="en-US" altLang="zh-CN" dirty="0" smtClean="0"/>
              <a:t>TCP/IP</a:t>
            </a:r>
            <a:r>
              <a:rPr lang="zh-CN" altLang="en-US" dirty="0" smtClean="0"/>
              <a:t>。</a:t>
            </a:r>
            <a:endParaRPr lang="en-US" altLang="zh-CN" dirty="0" smtClean="0"/>
          </a:p>
          <a:p>
            <a:pPr lvl="2" eaLnBrk="1"/>
            <a:r>
              <a:rPr lang="zh-CN" altLang="en-US" dirty="0" smtClean="0"/>
              <a:t>历史原因和竞争，三网融合不等于三网合一，更不是相互替代，且概念也在发展。</a:t>
            </a:r>
            <a:endParaRPr lang="en-US" altLang="zh-CN" dirty="0" smtClean="0"/>
          </a:p>
          <a:p>
            <a:pPr lvl="1" eaLnBrk="1"/>
            <a:r>
              <a:rPr lang="zh-CN" altLang="en-US" dirty="0" smtClean="0"/>
              <a:t>新兴信息</a:t>
            </a:r>
            <a:r>
              <a:rPr lang="zh-CN" altLang="en-US" dirty="0" smtClean="0"/>
              <a:t>材料</a:t>
            </a:r>
            <a:endParaRPr lang="en-US" altLang="zh-CN" dirty="0" smtClean="0"/>
          </a:p>
          <a:p>
            <a:pPr lvl="2" eaLnBrk="1"/>
            <a:r>
              <a:rPr lang="zh-CN" altLang="en-US" dirty="0" smtClean="0"/>
              <a:t>微电子材料为了</a:t>
            </a:r>
            <a:r>
              <a:rPr lang="en-US" altLang="zh-CN" dirty="0" smtClean="0"/>
              <a:t>10-15</a:t>
            </a:r>
            <a:r>
              <a:rPr lang="zh-CN" altLang="en-US" dirty="0" smtClean="0"/>
              <a:t>年仍是主流</a:t>
            </a:r>
            <a:endParaRPr lang="en-US" altLang="zh-CN" dirty="0" smtClean="0"/>
          </a:p>
          <a:p>
            <a:pPr lvl="2" eaLnBrk="1"/>
            <a:r>
              <a:rPr lang="zh-CN" altLang="en-US" dirty="0" smtClean="0"/>
              <a:t>光电子材料、光子材料前景好。</a:t>
            </a:r>
            <a:endParaRPr lang="en-US" altLang="zh-CN" dirty="0" smtClean="0"/>
          </a:p>
          <a:p>
            <a:pPr lvl="2" eaLnBrk="1"/>
            <a:r>
              <a:rPr lang="zh-CN" altLang="en-US" dirty="0" smtClean="0"/>
              <a:t>电子、光电子、功能单晶向着大尺寸、高均匀性、晶格高完整性，元器件向着薄膜话、多功能化、片式化、超高集成度和低能耗方向</a:t>
            </a:r>
            <a:endParaRPr lang="en-US" altLang="zh-CN" dirty="0" smtClean="0"/>
          </a:p>
          <a:p>
            <a:pPr lvl="1" eaLnBrk="1"/>
            <a:r>
              <a:rPr lang="zh-CN" altLang="en-US" dirty="0" smtClean="0"/>
              <a:t>智能</a:t>
            </a:r>
            <a:r>
              <a:rPr lang="zh-CN" altLang="en-US" dirty="0" smtClean="0"/>
              <a:t>信息系统</a:t>
            </a:r>
            <a:endParaRPr lang="en-US" altLang="zh-CN" dirty="0" smtClean="0"/>
          </a:p>
          <a:p>
            <a:pPr lvl="2" eaLnBrk="1"/>
            <a:r>
              <a:rPr lang="zh-CN" altLang="en-US" dirty="0" smtClean="0"/>
              <a:t>小到个人手机、</a:t>
            </a:r>
            <a:r>
              <a:rPr lang="en-US" altLang="zh-CN" dirty="0" smtClean="0"/>
              <a:t>PC</a:t>
            </a:r>
            <a:r>
              <a:rPr lang="zh-CN" altLang="en-US" dirty="0" smtClean="0"/>
              <a:t>，大到地理信息系统，物联网系统。</a:t>
            </a:r>
            <a:endParaRPr lang="en-US" altLang="zh-CN" dirty="0" smtClean="0"/>
          </a:p>
          <a:p>
            <a:pPr lvl="2" eaLnBrk="1"/>
            <a:r>
              <a:rPr lang="zh-CN" altLang="en-US" dirty="0" smtClean="0"/>
              <a:t>出行买票，进行交易，办公信息系统，智能制造系统，电子政务系统。</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15</a:t>
            </a:fld>
            <a:endParaRPr lang="en-US" altLang="zh-CN"/>
          </a:p>
        </p:txBody>
      </p:sp>
    </p:spTree>
    <p:extLst>
      <p:ext uri="{BB962C8B-B14F-4D97-AF65-F5344CB8AC3E}">
        <p14:creationId xmlns="" xmlns:p14="http://schemas.microsoft.com/office/powerpoint/2010/main" val="724117035"/>
      </p:ext>
    </p:extLst>
  </p:cSld>
  <p:clrMapOvr>
    <a:masterClrMapping/>
  </p:clrMapOvr>
  <p:transition spd="slow">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8983" y="48768"/>
            <a:ext cx="7828359" cy="1340767"/>
          </a:xfrm>
        </p:spPr>
        <p:txBody>
          <a:bodyPr/>
          <a:lstStyle/>
          <a:p>
            <a:r>
              <a:rPr lang="en-US" altLang="zh-CN" b="1" dirty="0"/>
              <a:t>3.4 </a:t>
            </a:r>
            <a:r>
              <a:rPr lang="zh-CN" altLang="zh-CN" b="1" dirty="0"/>
              <a:t>信息技术和信息产业的发展趋势</a:t>
            </a:r>
          </a:p>
        </p:txBody>
      </p:sp>
      <p:sp>
        <p:nvSpPr>
          <p:cNvPr id="3" name="内容占位符 2"/>
          <p:cNvSpPr>
            <a:spLocks noGrp="1"/>
          </p:cNvSpPr>
          <p:nvPr>
            <p:ph idx="1"/>
          </p:nvPr>
        </p:nvSpPr>
        <p:spPr>
          <a:xfrm>
            <a:off x="0" y="1734802"/>
            <a:ext cx="9144000" cy="5123198"/>
          </a:xfrm>
        </p:spPr>
        <p:txBody>
          <a:bodyPr/>
          <a:lstStyle/>
          <a:p>
            <a:pPr eaLnBrk="1"/>
            <a:r>
              <a:rPr lang="zh-CN" altLang="zh-CN" dirty="0" smtClean="0"/>
              <a:t>信息</a:t>
            </a:r>
            <a:r>
              <a:rPr lang="zh-CN" altLang="zh-CN" dirty="0"/>
              <a:t>产业的发展</a:t>
            </a:r>
            <a:r>
              <a:rPr lang="zh-CN" altLang="zh-CN" dirty="0" smtClean="0"/>
              <a:t>趋势</a:t>
            </a:r>
            <a:endParaRPr lang="en-US" altLang="zh-CN" dirty="0" smtClean="0"/>
          </a:p>
          <a:p>
            <a:pPr lvl="1" eaLnBrk="1"/>
            <a:r>
              <a:rPr lang="zh-CN" altLang="en-US" dirty="0" smtClean="0"/>
              <a:t>推进国民经济和社会信息化优先。信息化带动工业化，实现信息产业跨越式</a:t>
            </a:r>
            <a:endParaRPr lang="en-US" altLang="zh-CN" dirty="0" smtClean="0"/>
          </a:p>
          <a:p>
            <a:pPr lvl="1" eaLnBrk="1"/>
            <a:r>
              <a:rPr lang="zh-CN" altLang="en-US" dirty="0" smtClean="0"/>
              <a:t>通信</a:t>
            </a:r>
            <a:r>
              <a:rPr lang="zh-CN" altLang="en-US" dirty="0" smtClean="0"/>
              <a:t>业。规模增长</a:t>
            </a:r>
            <a:r>
              <a:rPr lang="zh-CN" altLang="en-US" dirty="0" smtClean="0"/>
              <a:t>→效益增长</a:t>
            </a:r>
            <a:endParaRPr lang="en-US" altLang="zh-CN" dirty="0" smtClean="0"/>
          </a:p>
          <a:p>
            <a:pPr lvl="1" eaLnBrk="1"/>
            <a:r>
              <a:rPr lang="zh-CN" altLang="en-US" dirty="0" smtClean="0"/>
              <a:t>邮政</a:t>
            </a:r>
            <a:r>
              <a:rPr lang="zh-CN" altLang="en-US" dirty="0" smtClean="0"/>
              <a:t>业。传统邮政业，大力开发新物流业务等（邮储银行）</a:t>
            </a:r>
            <a:endParaRPr lang="en-US" altLang="zh-CN" dirty="0" smtClean="0"/>
          </a:p>
          <a:p>
            <a:pPr lvl="1" eaLnBrk="1"/>
            <a:r>
              <a:rPr lang="zh-CN" altLang="en-US" dirty="0" smtClean="0"/>
              <a:t>电子信息产品制造业。重点加强先进信息技术的引进、消化、吸收和创新。</a:t>
            </a:r>
            <a:endParaRPr lang="en-US" altLang="zh-CN" dirty="0" smtClean="0"/>
          </a:p>
          <a:p>
            <a:pPr lvl="1" eaLnBrk="1"/>
            <a:r>
              <a:rPr lang="zh-CN" altLang="en-US" dirty="0" smtClean="0"/>
              <a:t>软件业。以市场为导向，以国民经济发展需要和信息安全为出发点，实施软件产业化专项工程，建成我国软件产业体现。</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16</a:t>
            </a:fld>
            <a:endParaRPr lang="en-US" altLang="zh-CN"/>
          </a:p>
        </p:txBody>
      </p:sp>
    </p:spTree>
    <p:extLst>
      <p:ext uri="{BB962C8B-B14F-4D97-AF65-F5344CB8AC3E}">
        <p14:creationId xmlns="" xmlns:p14="http://schemas.microsoft.com/office/powerpoint/2010/main" val="724117035"/>
      </p:ext>
    </p:extLst>
  </p:cSld>
  <p:clrMapOvr>
    <a:masterClrMapping/>
  </p:clrMapOvr>
  <p:transition spd="slow">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057275" y="2924944"/>
            <a:ext cx="7772400" cy="2804344"/>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buNone/>
            </a:pPr>
            <a:r>
              <a:rPr lang="zh-CN" altLang="en-US" sz="7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谢谢！</a:t>
            </a:r>
            <a:endParaRPr lang="zh-CN" altLang="zh-CN" sz="7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17</a:t>
            </a:fld>
            <a:endParaRPr lang="en-US" altLang="zh-CN"/>
          </a:p>
        </p:txBody>
      </p:sp>
    </p:spTree>
    <p:extLst>
      <p:ext uri="{BB962C8B-B14F-4D97-AF65-F5344CB8AC3E}">
        <p14:creationId xmlns="" xmlns:p14="http://schemas.microsoft.com/office/powerpoint/2010/main" val="4191430349"/>
      </p:ext>
    </p:extLst>
  </p:cSld>
  <p:clrMapOvr>
    <a:masterClrMapping/>
  </p:clrMapOvr>
  <p:transition spd="slow">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6638" y="332656"/>
            <a:ext cx="7793037" cy="2232247"/>
          </a:xfrm>
        </p:spPr>
        <p:txBody>
          <a:bodyPr/>
          <a:lstStyle/>
          <a:p>
            <a:r>
              <a:rPr lang="en-US" altLang="zh-CN" b="1" dirty="0"/>
              <a:t>3.1 </a:t>
            </a:r>
            <a:r>
              <a:rPr lang="zh-CN" altLang="zh-CN" b="1" dirty="0"/>
              <a:t>信息产业及其行业概述</a:t>
            </a:r>
            <a:br>
              <a:rPr lang="zh-CN" altLang="zh-CN" b="1" dirty="0"/>
            </a:br>
            <a:r>
              <a:rPr lang="en-US" altLang="zh-CN" b="1" dirty="0">
                <a:ea typeface="华文行楷" pitchFamily="2" charset="-122"/>
              </a:rPr>
              <a:t/>
            </a:r>
            <a:br>
              <a:rPr lang="en-US" altLang="zh-CN" b="1" dirty="0">
                <a:ea typeface="华文行楷" pitchFamily="2" charset="-122"/>
              </a:rPr>
            </a:br>
            <a:endParaRPr lang="zh-CN" altLang="en-US" dirty="0"/>
          </a:p>
        </p:txBody>
      </p:sp>
      <p:sp>
        <p:nvSpPr>
          <p:cNvPr id="3" name="内容占位符 2"/>
          <p:cNvSpPr>
            <a:spLocks noGrp="1"/>
          </p:cNvSpPr>
          <p:nvPr>
            <p:ph idx="1"/>
          </p:nvPr>
        </p:nvSpPr>
        <p:spPr>
          <a:xfrm>
            <a:off x="0" y="1614488"/>
            <a:ext cx="9144000" cy="4694832"/>
          </a:xfrm>
        </p:spPr>
        <p:txBody>
          <a:bodyPr/>
          <a:lstStyle/>
          <a:p>
            <a:pPr eaLnBrk="1"/>
            <a:r>
              <a:rPr lang="zh-CN" altLang="en-US" dirty="0" smtClean="0"/>
              <a:t>信息产业：</a:t>
            </a:r>
            <a:r>
              <a:rPr lang="en-US" altLang="zh-CN" dirty="0" smtClean="0"/>
              <a:t>21</a:t>
            </a:r>
            <a:r>
              <a:rPr lang="zh-CN" altLang="en-US" dirty="0" smtClean="0"/>
              <a:t>世纪的朝阳和支柱。</a:t>
            </a:r>
            <a:endParaRPr lang="en-US" altLang="zh-CN" dirty="0" smtClean="0"/>
          </a:p>
          <a:p>
            <a:pPr lvl="1" eaLnBrk="1"/>
            <a:r>
              <a:rPr lang="zh-CN" altLang="en-US" dirty="0" smtClean="0"/>
              <a:t>关系工业、交通、环保、生物医学、军事及第三产业等，市场潜力大。信息技术和信息产业发展，对经济、科技和社会大影响。</a:t>
            </a:r>
            <a:endParaRPr lang="en-US" altLang="zh-CN" dirty="0" smtClean="0"/>
          </a:p>
          <a:p>
            <a:pPr lvl="1" eaLnBrk="1"/>
            <a:r>
              <a:rPr lang="zh-CN" altLang="en-US" dirty="0" smtClean="0"/>
              <a:t>我国新型工业化建设时期，两化融合。信息化带动工业化，工业化促进信息化。</a:t>
            </a:r>
            <a:endParaRPr lang="en-US" altLang="zh-CN" dirty="0" smtClean="0"/>
          </a:p>
          <a:p>
            <a:pPr lvl="1" eaLnBrk="1"/>
            <a:r>
              <a:rPr lang="zh-CN" altLang="en-US" dirty="0" smtClean="0"/>
              <a:t>实现带动，一是保证信息产业大发展，二是利用其高成长性、高渗透性和高关联性带动企业升级，→“新兴企业”（计算机软件、通信、光机电一体化，光学电子）</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a:t>
            </a:fld>
            <a:endParaRPr lang="en-US" altLang="zh-CN"/>
          </a:p>
        </p:txBody>
      </p:sp>
    </p:spTree>
    <p:extLst>
      <p:ext uri="{BB962C8B-B14F-4D97-AF65-F5344CB8AC3E}">
        <p14:creationId xmlns="" xmlns:p14="http://schemas.microsoft.com/office/powerpoint/2010/main" val="3650977805"/>
      </p:ext>
    </p:extLst>
  </p:cSld>
  <p:clrMapOvr>
    <a:masterClrMapping/>
  </p:clrMapOvr>
  <p:transition spd="slow">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6638" y="332656"/>
            <a:ext cx="7793037" cy="2232247"/>
          </a:xfrm>
        </p:spPr>
        <p:txBody>
          <a:bodyPr/>
          <a:lstStyle/>
          <a:p>
            <a:r>
              <a:rPr lang="en-US" altLang="zh-CN" b="1" dirty="0"/>
              <a:t>3.1 </a:t>
            </a:r>
            <a:r>
              <a:rPr lang="zh-CN" altLang="zh-CN" b="1" dirty="0"/>
              <a:t>信息产业及其行业概述</a:t>
            </a:r>
            <a:br>
              <a:rPr lang="zh-CN" altLang="zh-CN" b="1" dirty="0"/>
            </a:br>
            <a:r>
              <a:rPr lang="en-US" altLang="zh-CN" b="1" dirty="0">
                <a:ea typeface="华文行楷" pitchFamily="2" charset="-122"/>
              </a:rPr>
              <a:t/>
            </a:r>
            <a:br>
              <a:rPr lang="en-US" altLang="zh-CN" b="1" dirty="0">
                <a:ea typeface="华文行楷" pitchFamily="2" charset="-122"/>
              </a:rPr>
            </a:br>
            <a:endParaRPr lang="zh-CN" altLang="en-US" dirty="0"/>
          </a:p>
        </p:txBody>
      </p:sp>
      <p:sp>
        <p:nvSpPr>
          <p:cNvPr id="3" name="内容占位符 2"/>
          <p:cNvSpPr>
            <a:spLocks noGrp="1"/>
          </p:cNvSpPr>
          <p:nvPr>
            <p:ph idx="1"/>
          </p:nvPr>
        </p:nvSpPr>
        <p:spPr>
          <a:xfrm>
            <a:off x="0" y="1614488"/>
            <a:ext cx="9144000" cy="4694832"/>
          </a:xfrm>
        </p:spPr>
        <p:txBody>
          <a:bodyPr/>
          <a:lstStyle/>
          <a:p>
            <a:pPr eaLnBrk="1"/>
            <a:r>
              <a:rPr lang="zh-CN" altLang="zh-CN" dirty="0" smtClean="0"/>
              <a:t>信息</a:t>
            </a:r>
            <a:r>
              <a:rPr lang="zh-CN" altLang="zh-CN" dirty="0"/>
              <a:t>与</a:t>
            </a:r>
            <a:r>
              <a:rPr lang="zh-CN" altLang="zh-CN" dirty="0" smtClean="0"/>
              <a:t>信息技术</a:t>
            </a:r>
            <a:endParaRPr lang="en-US" altLang="zh-CN" dirty="0" smtClean="0"/>
          </a:p>
          <a:p>
            <a:pPr lvl="1" eaLnBrk="1"/>
            <a:r>
              <a:rPr lang="zh-CN" altLang="en-US" dirty="0" smtClean="0"/>
              <a:t>信息</a:t>
            </a:r>
            <a:endParaRPr lang="en-US" altLang="zh-CN" dirty="0" smtClean="0"/>
          </a:p>
          <a:p>
            <a:pPr lvl="2" eaLnBrk="1"/>
            <a:r>
              <a:rPr lang="zh-CN" altLang="en-US" dirty="0" smtClean="0"/>
              <a:t>指人类能够接受和使用的那部分信息。</a:t>
            </a:r>
            <a:endParaRPr lang="en-US" altLang="zh-CN" dirty="0" smtClean="0"/>
          </a:p>
          <a:p>
            <a:pPr lvl="2" eaLnBrk="1"/>
            <a:r>
              <a:rPr lang="zh-CN" altLang="en-US" dirty="0" smtClean="0"/>
              <a:t>马克思主义认识论。客观世界各种事物特征和变化的反映，范围广，任何运动着的事物都存储着信息。</a:t>
            </a:r>
            <a:endParaRPr lang="en-US" altLang="zh-CN" dirty="0" smtClean="0"/>
          </a:p>
          <a:p>
            <a:pPr lvl="1" eaLnBrk="1"/>
            <a:r>
              <a:rPr lang="zh-CN" altLang="en-US" dirty="0" smtClean="0"/>
              <a:t>信息技术</a:t>
            </a:r>
            <a:endParaRPr lang="en-US" altLang="zh-CN" dirty="0" smtClean="0"/>
          </a:p>
          <a:p>
            <a:pPr lvl="2" eaLnBrk="1"/>
            <a:r>
              <a:rPr lang="zh-CN" altLang="en-US" dirty="0" smtClean="0"/>
              <a:t>指完成信息的获取、加工、传递和利用等技术的总和。现代信息技术以计算机与通信技术为</a:t>
            </a:r>
            <a:r>
              <a:rPr lang="zh-CN" altLang="en-US" dirty="0" smtClean="0">
                <a:solidFill>
                  <a:srgbClr val="00B050"/>
                </a:solidFill>
              </a:rPr>
              <a:t>核心</a:t>
            </a:r>
            <a:r>
              <a:rPr lang="zh-CN" altLang="en-US" dirty="0" smtClean="0"/>
              <a:t>，对各种信息进行收集、存储、处理、检索、传递、分析与显示的高技术群。</a:t>
            </a:r>
            <a:endParaRPr lang="en-US" altLang="zh-CN" dirty="0" smtClean="0"/>
          </a:p>
          <a:p>
            <a:pPr lvl="2" eaLnBrk="1"/>
            <a:r>
              <a:rPr lang="zh-CN" altLang="en-US" dirty="0" smtClean="0"/>
              <a:t>“扩展人的信息功能”的手段和方法。人的信息功能是人同信息打交道的本领。传感技术、通信、存储、计算机和人工智能等。</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a:t>
            </a:fld>
            <a:endParaRPr lang="en-US" altLang="zh-CN"/>
          </a:p>
        </p:txBody>
      </p:sp>
    </p:spTree>
    <p:extLst>
      <p:ext uri="{BB962C8B-B14F-4D97-AF65-F5344CB8AC3E}">
        <p14:creationId xmlns="" xmlns:p14="http://schemas.microsoft.com/office/powerpoint/2010/main" val="3650977805"/>
      </p:ext>
    </p:extLst>
  </p:cSld>
  <p:clrMapOvr>
    <a:masterClrMapping/>
  </p:clrMapOvr>
  <p:transition spd="slow">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6638" y="332656"/>
            <a:ext cx="7793037" cy="2232247"/>
          </a:xfrm>
        </p:spPr>
        <p:txBody>
          <a:bodyPr/>
          <a:lstStyle/>
          <a:p>
            <a:r>
              <a:rPr lang="en-US" altLang="zh-CN" b="1" dirty="0"/>
              <a:t>3.1 </a:t>
            </a:r>
            <a:r>
              <a:rPr lang="zh-CN" altLang="zh-CN" b="1" dirty="0"/>
              <a:t>信息产业及其行业概述</a:t>
            </a:r>
            <a:br>
              <a:rPr lang="zh-CN" altLang="zh-CN" b="1" dirty="0"/>
            </a:br>
            <a:r>
              <a:rPr lang="en-US" altLang="zh-CN" b="1" dirty="0">
                <a:ea typeface="华文行楷" pitchFamily="2" charset="-122"/>
              </a:rPr>
              <a:t/>
            </a:r>
            <a:br>
              <a:rPr lang="en-US" altLang="zh-CN" b="1" dirty="0">
                <a:ea typeface="华文行楷" pitchFamily="2" charset="-122"/>
              </a:rPr>
            </a:br>
            <a:endParaRPr lang="zh-CN" altLang="en-US" dirty="0"/>
          </a:p>
        </p:txBody>
      </p:sp>
      <p:sp>
        <p:nvSpPr>
          <p:cNvPr id="3" name="内容占位符 2"/>
          <p:cNvSpPr>
            <a:spLocks noGrp="1"/>
          </p:cNvSpPr>
          <p:nvPr>
            <p:ph idx="1"/>
          </p:nvPr>
        </p:nvSpPr>
        <p:spPr>
          <a:xfrm>
            <a:off x="0" y="1614488"/>
            <a:ext cx="9144000" cy="4694832"/>
          </a:xfrm>
        </p:spPr>
        <p:txBody>
          <a:bodyPr/>
          <a:lstStyle/>
          <a:p>
            <a:pPr eaLnBrk="1"/>
            <a:r>
              <a:rPr lang="zh-CN" altLang="zh-CN" dirty="0" smtClean="0"/>
              <a:t>信息</a:t>
            </a:r>
            <a:r>
              <a:rPr lang="zh-CN" altLang="zh-CN" dirty="0"/>
              <a:t>产业及其</a:t>
            </a:r>
            <a:r>
              <a:rPr lang="zh-CN" altLang="zh-CN" dirty="0" smtClean="0"/>
              <a:t>行业</a:t>
            </a:r>
            <a:endParaRPr lang="en-US" altLang="zh-CN" dirty="0" smtClean="0"/>
          </a:p>
          <a:p>
            <a:pPr lvl="1" eaLnBrk="1"/>
            <a:r>
              <a:rPr lang="zh-CN" altLang="en-US" dirty="0" smtClean="0"/>
              <a:t>关于信息产业的定义，无统一说法。一般来说，信息产业是从事信息技术和产品的开发、生产以及提供信息服务的产业的统称。</a:t>
            </a:r>
            <a:endParaRPr lang="en-US" altLang="zh-CN" dirty="0" smtClean="0"/>
          </a:p>
          <a:p>
            <a:pPr lvl="1" eaLnBrk="1"/>
            <a:r>
              <a:rPr lang="zh-CN" altLang="en-US" dirty="0" smtClean="0"/>
              <a:t>美国：信息产业是提供信息产品和服务的产业。分为两大部门。第一信息部门，面向市场，</a:t>
            </a:r>
            <a:r>
              <a:rPr lang="en-US" altLang="zh-CN" dirty="0" smtClean="0"/>
              <a:t>8</a:t>
            </a:r>
            <a:r>
              <a:rPr lang="zh-CN" altLang="en-US" dirty="0" smtClean="0"/>
              <a:t>大类</a:t>
            </a:r>
            <a:r>
              <a:rPr lang="en-US" altLang="zh-CN" dirty="0" smtClean="0"/>
              <a:t>116</a:t>
            </a:r>
            <a:r>
              <a:rPr lang="zh-CN" altLang="en-US" dirty="0" smtClean="0"/>
              <a:t>小类；第二信息部门，面向政府、组织、企业内部，</a:t>
            </a:r>
            <a:r>
              <a:rPr lang="en-US" altLang="zh-CN" dirty="0" smtClean="0"/>
              <a:t>5</a:t>
            </a:r>
            <a:r>
              <a:rPr lang="zh-CN" altLang="en-US" dirty="0" smtClean="0"/>
              <a:t>大类，</a:t>
            </a:r>
            <a:r>
              <a:rPr lang="en-US" altLang="zh-CN" dirty="0" smtClean="0"/>
              <a:t>190</a:t>
            </a:r>
            <a:r>
              <a:rPr lang="zh-CN" altLang="en-US" dirty="0" smtClean="0"/>
              <a:t>个小类。</a:t>
            </a:r>
            <a:endParaRPr lang="en-US" altLang="zh-CN" dirty="0" smtClean="0"/>
          </a:p>
          <a:p>
            <a:pPr lvl="1" eaLnBrk="1"/>
            <a:r>
              <a:rPr lang="zh-CN" altLang="en-US" dirty="0" smtClean="0"/>
              <a:t>日本：信息产业是一切与各种信息的生产、采集、加工、存储、流通、传播与服务等有关的的产业。分为两部分：一是信息技术产业群，二是信息服务产业群。</a:t>
            </a:r>
            <a:endParaRPr lang="zh-CN" altLang="zh-CN" dirty="0"/>
          </a:p>
          <a:p>
            <a:pPr eaLnBrk="1"/>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4</a:t>
            </a:fld>
            <a:endParaRPr lang="en-US" altLang="zh-CN"/>
          </a:p>
        </p:txBody>
      </p:sp>
    </p:spTree>
    <p:extLst>
      <p:ext uri="{BB962C8B-B14F-4D97-AF65-F5344CB8AC3E}">
        <p14:creationId xmlns="" xmlns:p14="http://schemas.microsoft.com/office/powerpoint/2010/main" val="3650977805"/>
      </p:ext>
    </p:extLst>
  </p:cSld>
  <p:clrMapOvr>
    <a:masterClrMapping/>
  </p:clrMapOvr>
  <p:transition spd="slow">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6638" y="332656"/>
            <a:ext cx="7793037" cy="2232247"/>
          </a:xfrm>
        </p:spPr>
        <p:txBody>
          <a:bodyPr/>
          <a:lstStyle/>
          <a:p>
            <a:r>
              <a:rPr lang="en-US" altLang="zh-CN" b="1" dirty="0"/>
              <a:t>3.1 </a:t>
            </a:r>
            <a:r>
              <a:rPr lang="zh-CN" altLang="zh-CN" b="1" dirty="0"/>
              <a:t>信息产业及其行业概述</a:t>
            </a:r>
            <a:br>
              <a:rPr lang="zh-CN" altLang="zh-CN" b="1" dirty="0"/>
            </a:br>
            <a:r>
              <a:rPr lang="en-US" altLang="zh-CN" b="1" dirty="0">
                <a:ea typeface="华文行楷" pitchFamily="2" charset="-122"/>
              </a:rPr>
              <a:t/>
            </a:r>
            <a:br>
              <a:rPr lang="en-US" altLang="zh-CN" b="1" dirty="0">
                <a:ea typeface="华文行楷" pitchFamily="2" charset="-122"/>
              </a:rPr>
            </a:br>
            <a:endParaRPr lang="zh-CN" altLang="en-US" dirty="0"/>
          </a:p>
        </p:txBody>
      </p:sp>
      <p:sp>
        <p:nvSpPr>
          <p:cNvPr id="3" name="内容占位符 2"/>
          <p:cNvSpPr>
            <a:spLocks noGrp="1"/>
          </p:cNvSpPr>
          <p:nvPr>
            <p:ph idx="1"/>
          </p:nvPr>
        </p:nvSpPr>
        <p:spPr>
          <a:xfrm>
            <a:off x="0" y="1614488"/>
            <a:ext cx="9144000" cy="4694832"/>
          </a:xfrm>
        </p:spPr>
        <p:txBody>
          <a:bodyPr/>
          <a:lstStyle/>
          <a:p>
            <a:pPr lvl="1" eaLnBrk="1"/>
            <a:r>
              <a:rPr lang="zh-CN" altLang="en-US" dirty="0" smtClean="0"/>
              <a:t>我国：无统一，大致狭义和广义提法。</a:t>
            </a:r>
            <a:endParaRPr lang="en-US" altLang="zh-CN" dirty="0" smtClean="0"/>
          </a:p>
          <a:p>
            <a:pPr lvl="2" eaLnBrk="1"/>
            <a:r>
              <a:rPr lang="zh-CN" altLang="en-US" dirty="0" smtClean="0"/>
              <a:t>狭义：指电子信息产业，包括</a:t>
            </a:r>
            <a:r>
              <a:rPr lang="zh-CN" altLang="en-US" dirty="0" smtClean="0"/>
              <a:t>电子工业（电子信息产品制造业、软件业）和</a:t>
            </a:r>
            <a:r>
              <a:rPr lang="zh-CN" altLang="en-US" dirty="0" smtClean="0"/>
              <a:t>电信业。</a:t>
            </a:r>
            <a:endParaRPr lang="en-US" altLang="zh-CN" dirty="0" smtClean="0"/>
          </a:p>
          <a:p>
            <a:pPr lvl="2" eaLnBrk="1"/>
            <a:r>
              <a:rPr lang="zh-CN" altLang="en-US" dirty="0" smtClean="0"/>
              <a:t>广义：</a:t>
            </a:r>
            <a:r>
              <a:rPr lang="zh-CN" altLang="en-US" dirty="0" smtClean="0">
                <a:solidFill>
                  <a:srgbClr val="00B050"/>
                </a:solidFill>
              </a:rPr>
              <a:t>还</a:t>
            </a:r>
            <a:r>
              <a:rPr lang="zh-CN" altLang="en-US" dirty="0" smtClean="0"/>
              <a:t>包括印刷出版业、广播电视业、咨询服务业、金融保险业等。有专家还包括文教业、科技服务业，政府内部信息服务。</a:t>
            </a:r>
            <a:endParaRPr lang="en-US" altLang="zh-CN" dirty="0" smtClean="0"/>
          </a:p>
          <a:p>
            <a:pPr lvl="2" eaLnBrk="1"/>
            <a:r>
              <a:rPr lang="zh-CN" altLang="en-US" dirty="0" smtClean="0"/>
              <a:t>比较流行：将信息产业同义为电子信息产业</a:t>
            </a:r>
            <a:r>
              <a:rPr lang="zh-CN" altLang="en-US" dirty="0" smtClean="0"/>
              <a:t>。（狭义：电子信息技术产业；广义：才是）</a:t>
            </a:r>
            <a:endParaRPr lang="en-US" altLang="zh-CN" dirty="0" smtClean="0"/>
          </a:p>
          <a:p>
            <a:pPr lvl="2" eaLnBrk="1"/>
            <a:r>
              <a:rPr lang="zh-CN" altLang="en-US" dirty="0" smtClean="0"/>
              <a:t>本课程：信息产品制造业和信息服务业。</a:t>
            </a:r>
            <a:endParaRPr lang="en-US" altLang="zh-CN" dirty="0" smtClean="0"/>
          </a:p>
          <a:p>
            <a:pPr lvl="3" eaLnBrk="1"/>
            <a:r>
              <a:rPr lang="zh-CN" altLang="en-US" dirty="0" smtClean="0"/>
              <a:t>前者为其提供硬件：计算机、光电子、微电子、通信等</a:t>
            </a:r>
            <a:r>
              <a:rPr lang="zh-CN" altLang="en-US" dirty="0" smtClean="0"/>
              <a:t>。</a:t>
            </a:r>
            <a:endParaRPr lang="en-US" altLang="zh-CN" dirty="0" smtClean="0"/>
          </a:p>
          <a:p>
            <a:pPr lvl="3" eaLnBrk="1"/>
            <a:r>
              <a:rPr lang="zh-CN" altLang="en-US" dirty="0" smtClean="0"/>
              <a:t>后者指软件服务业、数据库、计算机信息处理、网络服务、咨询、保险、金融、广播电视、邮电通信、教育、图书馆、专利、博物馆，国家机关等。</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5</a:t>
            </a:fld>
            <a:endParaRPr lang="en-US" altLang="zh-CN"/>
          </a:p>
        </p:txBody>
      </p:sp>
    </p:spTree>
    <p:extLst>
      <p:ext uri="{BB962C8B-B14F-4D97-AF65-F5344CB8AC3E}">
        <p14:creationId xmlns="" xmlns:p14="http://schemas.microsoft.com/office/powerpoint/2010/main" val="3650977805"/>
      </p:ext>
    </p:extLst>
  </p:cSld>
  <p:clrMapOvr>
    <a:masterClrMapping/>
  </p:clrMapOvr>
  <p:transition spd="slow">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6212" cy="982439"/>
          </a:xfrm>
        </p:spPr>
        <p:txBody>
          <a:bodyPr/>
          <a:lstStyle/>
          <a:p>
            <a:r>
              <a:rPr lang="en-US" altLang="zh-CN" b="1" dirty="0"/>
              <a:t>3.2 </a:t>
            </a:r>
            <a:r>
              <a:rPr lang="zh-CN" altLang="zh-CN" b="1" dirty="0"/>
              <a:t>电子信息工程</a:t>
            </a:r>
          </a:p>
        </p:txBody>
      </p:sp>
      <p:sp>
        <p:nvSpPr>
          <p:cNvPr id="3" name="内容占位符 2"/>
          <p:cNvSpPr>
            <a:spLocks noGrp="1"/>
          </p:cNvSpPr>
          <p:nvPr>
            <p:ph idx="1"/>
          </p:nvPr>
        </p:nvSpPr>
        <p:spPr>
          <a:xfrm>
            <a:off x="0" y="1340768"/>
            <a:ext cx="9144000" cy="5517232"/>
          </a:xfrm>
        </p:spPr>
        <p:txBody>
          <a:bodyPr/>
          <a:lstStyle/>
          <a:p>
            <a:pPr eaLnBrk="1"/>
            <a:r>
              <a:rPr lang="zh-CN" altLang="zh-CN" dirty="0"/>
              <a:t>电子信息工程</a:t>
            </a:r>
            <a:r>
              <a:rPr lang="zh-CN" altLang="zh-CN" dirty="0" smtClean="0"/>
              <a:t>概述</a:t>
            </a:r>
            <a:endParaRPr lang="en-US" altLang="zh-CN" dirty="0" smtClean="0"/>
          </a:p>
          <a:p>
            <a:pPr lvl="1" eaLnBrk="1"/>
            <a:r>
              <a:rPr lang="zh-CN" altLang="en-US" dirty="0" smtClean="0"/>
              <a:t>涵盖社会诸多方面（电话交换局，手机，网络传递数据，军队信息传递的保密，等等。）</a:t>
            </a:r>
            <a:endParaRPr lang="en-US" altLang="zh-CN" dirty="0" smtClean="0"/>
          </a:p>
          <a:p>
            <a:pPr lvl="1" eaLnBrk="1"/>
            <a:r>
              <a:rPr lang="zh-CN" altLang="en-US" dirty="0" smtClean="0"/>
              <a:t>主要研究信息的获取与处理，电子设备与信息系统的设计、开发、应用和集成。</a:t>
            </a:r>
            <a:endParaRPr lang="zh-CN" altLang="zh-CN" dirty="0"/>
          </a:p>
          <a:p>
            <a:pPr eaLnBrk="1"/>
            <a:r>
              <a:rPr lang="zh-CN" altLang="zh-CN" dirty="0"/>
              <a:t>电子信息工程相关技术</a:t>
            </a:r>
            <a:r>
              <a:rPr lang="zh-CN" altLang="zh-CN" dirty="0" smtClean="0"/>
              <a:t>简介</a:t>
            </a:r>
            <a:r>
              <a:rPr lang="zh-CN" altLang="en-US" dirty="0" smtClean="0"/>
              <a:t>（</a:t>
            </a:r>
            <a:r>
              <a:rPr lang="zh-CN" altLang="en-US" dirty="0" smtClean="0"/>
              <a:t>集电子、计算机、通信技术于</a:t>
            </a:r>
            <a:r>
              <a:rPr lang="zh-CN" altLang="en-US" dirty="0" smtClean="0"/>
              <a:t>一体）</a:t>
            </a:r>
            <a:endParaRPr lang="en-US" altLang="zh-CN" dirty="0" smtClean="0"/>
          </a:p>
          <a:p>
            <a:pPr lvl="1" eaLnBrk="1"/>
            <a:r>
              <a:rPr lang="zh-CN" altLang="en-US" dirty="0" smtClean="0"/>
              <a:t>微电子技术</a:t>
            </a:r>
            <a:endParaRPr lang="en-US" altLang="zh-CN" dirty="0" smtClean="0"/>
          </a:p>
          <a:p>
            <a:pPr lvl="2" eaLnBrk="1"/>
            <a:r>
              <a:rPr lang="zh-CN" altLang="en-US" dirty="0" smtClean="0"/>
              <a:t>现代电子技术基础</a:t>
            </a:r>
            <a:r>
              <a:rPr lang="zh-CN" altLang="en-US" dirty="0" smtClean="0"/>
              <a:t>。</a:t>
            </a:r>
            <a:endParaRPr lang="en-US" altLang="zh-CN" dirty="0" smtClean="0"/>
          </a:p>
          <a:p>
            <a:pPr lvl="3" eaLnBrk="1"/>
            <a:r>
              <a:rPr lang="zh-CN" altLang="en-US" dirty="0" smtClean="0"/>
              <a:t>美国贝尔研究所三科学家，研结晶体三极管，</a:t>
            </a:r>
            <a:r>
              <a:rPr lang="en-US" altLang="zh-CN" dirty="0" smtClean="0"/>
              <a:t>1956</a:t>
            </a:r>
            <a:r>
              <a:rPr lang="zh-CN" altLang="en-US" dirty="0" smtClean="0"/>
              <a:t>诺奖</a:t>
            </a:r>
            <a:endParaRPr lang="en-US" altLang="zh-CN" dirty="0" smtClean="0"/>
          </a:p>
          <a:p>
            <a:pPr lvl="3" eaLnBrk="1"/>
            <a:r>
              <a:rPr lang="zh-CN" altLang="en-US" dirty="0" smtClean="0"/>
              <a:t>晶体管是集成电路技术基础，现代微电子技术建立在以集成电路为核心的半导体基础上的高新电子技术</a:t>
            </a:r>
            <a:endParaRPr lang="en-US" altLang="zh-CN" dirty="0" smtClean="0"/>
          </a:p>
          <a:p>
            <a:pPr lvl="3" eaLnBrk="1"/>
            <a:endParaRPr lang="en-US" altLang="zh-CN" dirty="0" smtClean="0"/>
          </a:p>
          <a:p>
            <a:pPr lvl="2" eaLnBrk="1"/>
            <a:r>
              <a:rPr lang="zh-CN" altLang="en-US" dirty="0" smtClean="0"/>
              <a:t>大规模集成电路</a:t>
            </a:r>
            <a:endParaRPr lang="en-US" altLang="zh-CN" dirty="0" smtClean="0"/>
          </a:p>
          <a:p>
            <a:pPr lvl="2" eaLnBrk="1"/>
            <a:r>
              <a:rPr lang="zh-CN" altLang="en-US" dirty="0" smtClean="0"/>
              <a:t>存储器</a:t>
            </a:r>
            <a:endParaRPr lang="en-US" altLang="zh-CN" dirty="0" smtClean="0"/>
          </a:p>
          <a:p>
            <a:pPr lvl="2" eaLnBrk="1"/>
            <a:r>
              <a:rPr lang="zh-CN" altLang="en-US" dirty="0" smtClean="0"/>
              <a:t>中央处理器</a:t>
            </a:r>
            <a:endParaRPr lang="en-US" altLang="zh-CN"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6</a:t>
            </a:fld>
            <a:endParaRPr lang="en-US" altLang="zh-CN"/>
          </a:p>
        </p:txBody>
      </p:sp>
    </p:spTree>
    <p:extLst>
      <p:ext uri="{BB962C8B-B14F-4D97-AF65-F5344CB8AC3E}">
        <p14:creationId xmlns="" xmlns:p14="http://schemas.microsoft.com/office/powerpoint/2010/main" val="2297252360"/>
      </p:ext>
    </p:extLst>
  </p:cSld>
  <p:clrMapOvr>
    <a:masterClrMapping/>
  </p:clrMapOvr>
  <p:transition spd="slow">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6212" cy="982439"/>
          </a:xfrm>
        </p:spPr>
        <p:txBody>
          <a:bodyPr/>
          <a:lstStyle/>
          <a:p>
            <a:r>
              <a:rPr lang="en-US" altLang="zh-CN" b="1" dirty="0"/>
              <a:t>3.2 </a:t>
            </a:r>
            <a:r>
              <a:rPr lang="zh-CN" altLang="zh-CN" b="1" dirty="0"/>
              <a:t>电子信息工程</a:t>
            </a:r>
          </a:p>
        </p:txBody>
      </p:sp>
      <p:sp>
        <p:nvSpPr>
          <p:cNvPr id="3" name="内容占位符 2"/>
          <p:cNvSpPr>
            <a:spLocks noGrp="1"/>
          </p:cNvSpPr>
          <p:nvPr>
            <p:ph idx="1"/>
          </p:nvPr>
        </p:nvSpPr>
        <p:spPr>
          <a:xfrm>
            <a:off x="0" y="1340768"/>
            <a:ext cx="9144000" cy="5517232"/>
          </a:xfrm>
        </p:spPr>
        <p:txBody>
          <a:bodyPr/>
          <a:lstStyle/>
          <a:p>
            <a:pPr lvl="3" eaLnBrk="1"/>
            <a:r>
              <a:rPr lang="zh-CN" altLang="en-US" dirty="0" smtClean="0"/>
              <a:t>集成电路生产始于</a:t>
            </a:r>
            <a:r>
              <a:rPr lang="en-US" altLang="zh-CN" dirty="0" smtClean="0"/>
              <a:t>1959</a:t>
            </a:r>
            <a:r>
              <a:rPr lang="zh-CN" altLang="en-US" dirty="0" smtClean="0"/>
              <a:t>年，体积小、重量轻、可靠性高、速度快</a:t>
            </a:r>
            <a:endParaRPr lang="en-US" altLang="zh-CN" dirty="0" smtClean="0"/>
          </a:p>
          <a:p>
            <a:pPr lvl="3" eaLnBrk="1"/>
            <a:r>
              <a:rPr lang="zh-CN" altLang="en-US" dirty="0" smtClean="0"/>
              <a:t>微电子技术进步标志</a:t>
            </a:r>
            <a:r>
              <a:rPr lang="zh-CN" altLang="en-US" dirty="0" smtClean="0">
                <a:sym typeface="Wingdings" pitchFamily="2" charset="2"/>
              </a:rPr>
              <a:t>：</a:t>
            </a:r>
            <a:endParaRPr lang="en-US" altLang="zh-CN" dirty="0" smtClean="0">
              <a:sym typeface="Wingdings" pitchFamily="2" charset="2"/>
            </a:endParaRPr>
          </a:p>
          <a:p>
            <a:pPr lvl="4" eaLnBrk="1"/>
            <a:r>
              <a:rPr lang="zh-CN" altLang="en-US" dirty="0" smtClean="0">
                <a:sym typeface="Wingdings" pitchFamily="2" charset="2"/>
              </a:rPr>
              <a:t>缩小芯片中器件结构尺寸（缩小加工线条宽度）</a:t>
            </a:r>
            <a:endParaRPr lang="en-US" altLang="zh-CN" dirty="0" smtClean="0">
              <a:sym typeface="Wingdings" pitchFamily="2" charset="2"/>
            </a:endParaRPr>
          </a:p>
          <a:p>
            <a:pPr lvl="4" eaLnBrk="1"/>
            <a:r>
              <a:rPr lang="zh-CN" altLang="en-US" dirty="0" smtClean="0">
                <a:sym typeface="Wingdings" pitchFamily="2" charset="2"/>
              </a:rPr>
              <a:t>增加芯片包含元器件数量（扩大集成规模）</a:t>
            </a:r>
            <a:endParaRPr lang="en-US" altLang="zh-CN" dirty="0" smtClean="0">
              <a:sym typeface="Wingdings" pitchFamily="2" charset="2"/>
            </a:endParaRPr>
          </a:p>
          <a:p>
            <a:pPr lvl="4" eaLnBrk="1"/>
            <a:r>
              <a:rPr lang="zh-CN" altLang="en-US" dirty="0" smtClean="0">
                <a:sym typeface="Wingdings" pitchFamily="2" charset="2"/>
              </a:rPr>
              <a:t>开展针对性的设计应用</a:t>
            </a:r>
            <a:endParaRPr lang="en-US" altLang="zh-CN" dirty="0" smtClean="0">
              <a:sym typeface="Wingdings" pitchFamily="2" charset="2"/>
            </a:endParaRPr>
          </a:p>
          <a:p>
            <a:pPr lvl="2" eaLnBrk="1"/>
            <a:r>
              <a:rPr lang="zh-CN" altLang="en-US" dirty="0" smtClean="0">
                <a:sym typeface="Wingdings" pitchFamily="2" charset="2"/>
              </a:rPr>
              <a:t>大规模集成电路</a:t>
            </a:r>
            <a:endParaRPr lang="en-US" altLang="zh-CN" dirty="0" smtClean="0">
              <a:sym typeface="Wingdings" pitchFamily="2" charset="2"/>
            </a:endParaRPr>
          </a:p>
          <a:p>
            <a:pPr lvl="3" eaLnBrk="1"/>
            <a:r>
              <a:rPr lang="zh-CN" altLang="en-US" dirty="0" smtClean="0">
                <a:sym typeface="Wingdings" pitchFamily="2" charset="2"/>
              </a:rPr>
              <a:t>每一单晶硅片集成</a:t>
            </a:r>
            <a:r>
              <a:rPr lang="en-US" altLang="zh-CN" dirty="0" smtClean="0">
                <a:sym typeface="Wingdings" pitchFamily="2" charset="2"/>
              </a:rPr>
              <a:t>1000</a:t>
            </a:r>
            <a:r>
              <a:rPr lang="zh-CN" altLang="en-US" dirty="0" smtClean="0">
                <a:sym typeface="Wingdings" pitchFamily="2" charset="2"/>
              </a:rPr>
              <a:t>个以上元器件的集成电路。</a:t>
            </a:r>
            <a:endParaRPr lang="en-US" altLang="zh-CN" dirty="0" smtClean="0">
              <a:sym typeface="Wingdings" pitchFamily="2" charset="2"/>
            </a:endParaRPr>
          </a:p>
          <a:p>
            <a:pPr lvl="3" eaLnBrk="1"/>
            <a:r>
              <a:rPr lang="zh-CN" altLang="en-US" dirty="0" smtClean="0">
                <a:sym typeface="Wingdings" pitchFamily="2" charset="2"/>
              </a:rPr>
              <a:t>超大规模集成电路：一万至十万以上元器件。国际</a:t>
            </a:r>
            <a:r>
              <a:rPr lang="en-US" altLang="zh-CN" dirty="0" smtClean="0">
                <a:sym typeface="Wingdings" pitchFamily="2" charset="2"/>
              </a:rPr>
              <a:t>80</a:t>
            </a:r>
            <a:r>
              <a:rPr lang="zh-CN" altLang="en-US" dirty="0" smtClean="0">
                <a:sym typeface="Wingdings" pitchFamily="2" charset="2"/>
              </a:rPr>
              <a:t>年代大规模和超大规模集成电路光刻标准线条宽度为</a:t>
            </a:r>
            <a:r>
              <a:rPr lang="en-US" altLang="zh-CN" dirty="0" smtClean="0">
                <a:sym typeface="Wingdings" pitchFamily="2" charset="2"/>
              </a:rPr>
              <a:t>0.7-0.8</a:t>
            </a:r>
            <a:r>
              <a:rPr lang="en-US" altLang="zh-CN" dirty="0" smtClean="0">
                <a:sym typeface="Symbol"/>
              </a:rPr>
              <a:t> </a:t>
            </a:r>
            <a:r>
              <a:rPr lang="en-US" altLang="zh-CN" dirty="0" smtClean="0">
                <a:sym typeface="Symbol"/>
              </a:rPr>
              <a:t>m</a:t>
            </a:r>
            <a:r>
              <a:rPr lang="zh-CN" altLang="en-US" dirty="0" smtClean="0">
                <a:sym typeface="Symbol"/>
              </a:rPr>
              <a:t>，集成度</a:t>
            </a:r>
            <a:r>
              <a:rPr lang="en-US" altLang="zh-CN" dirty="0" smtClean="0">
                <a:sym typeface="Symbol"/>
              </a:rPr>
              <a:t>108</a:t>
            </a:r>
            <a:r>
              <a:rPr lang="zh-CN" altLang="en-US" dirty="0" smtClean="0">
                <a:sym typeface="Symbol"/>
              </a:rPr>
              <a:t>。</a:t>
            </a:r>
            <a:r>
              <a:rPr lang="en-US" altLang="zh-CN" dirty="0" smtClean="0">
                <a:sym typeface="Symbol"/>
              </a:rPr>
              <a:t>90</a:t>
            </a:r>
            <a:r>
              <a:rPr lang="zh-CN" altLang="en-US" dirty="0" smtClean="0">
                <a:sym typeface="Symbol"/>
              </a:rPr>
              <a:t>年代宽度</a:t>
            </a:r>
            <a:r>
              <a:rPr lang="en-US" altLang="zh-CN" dirty="0" smtClean="0">
                <a:sym typeface="Symbol"/>
              </a:rPr>
              <a:t>0.3-0</a:t>
            </a:r>
            <a:r>
              <a:rPr lang="en-US" altLang="zh-CN" dirty="0" smtClean="0">
                <a:sym typeface="Wingdings" pitchFamily="2" charset="2"/>
              </a:rPr>
              <a:t>.8</a:t>
            </a:r>
            <a:r>
              <a:rPr lang="en-US" altLang="zh-CN" dirty="0" smtClean="0">
                <a:sym typeface="Symbol"/>
              </a:rPr>
              <a:t> </a:t>
            </a:r>
            <a:r>
              <a:rPr lang="en-US" altLang="zh-CN" dirty="0" smtClean="0">
                <a:sym typeface="Symbol"/>
              </a:rPr>
              <a:t>m</a:t>
            </a:r>
            <a:r>
              <a:rPr lang="zh-CN" altLang="en-US" dirty="0" smtClean="0">
                <a:sym typeface="Symbol"/>
              </a:rPr>
              <a:t>，集成度</a:t>
            </a:r>
            <a:r>
              <a:rPr lang="en-US" altLang="zh-CN" dirty="0" smtClean="0">
                <a:sym typeface="Symbol"/>
              </a:rPr>
              <a:t>109.</a:t>
            </a:r>
          </a:p>
          <a:p>
            <a:pPr lvl="3" eaLnBrk="1"/>
            <a:r>
              <a:rPr lang="zh-CN" altLang="en-US" dirty="0" smtClean="0">
                <a:sym typeface="Symbol"/>
              </a:rPr>
              <a:t>集成电路有专用电路（钟表、照相机、洗衣机等）和通用电路（存储器、处理器等）。计算机的换代取决于这两项的集成规模</a:t>
            </a:r>
            <a:endParaRPr lang="en-US" altLang="zh-CN" dirty="0" smtClean="0">
              <a:sym typeface="Symbol"/>
            </a:endParaRPr>
          </a:p>
          <a:p>
            <a:pPr lvl="2" eaLnBrk="1"/>
            <a:r>
              <a:rPr lang="zh-CN" altLang="en-US" dirty="0" smtClean="0">
                <a:sym typeface="Symbol"/>
              </a:rPr>
              <a:t>存储器</a:t>
            </a:r>
            <a:endParaRPr lang="en-US" altLang="zh-CN" dirty="0" smtClean="0">
              <a:sym typeface="Symbol"/>
            </a:endParaRPr>
          </a:p>
          <a:p>
            <a:pPr lvl="3" eaLnBrk="1"/>
            <a:r>
              <a:rPr lang="zh-CN" altLang="en-US" dirty="0" smtClean="0">
                <a:sym typeface="Symbol"/>
              </a:rPr>
              <a:t>具有信息存储能力的器件。随集成电路发展，半导体存储器取代磁性存储器，运算和信息处理时用。</a:t>
            </a:r>
            <a:endParaRPr lang="en-US" altLang="zh-CN" dirty="0" smtClean="0">
              <a:sym typeface="Wingdings" pitchFamily="2" charset="2"/>
            </a:endParaRPr>
          </a:p>
          <a:p>
            <a:pPr lvl="4" eaLnBrk="1"/>
            <a:endParaRPr lang="en-US" altLang="zh-CN" dirty="0" smtClean="0">
              <a:sym typeface="Wingdings" pitchFamily="2" charset="2"/>
            </a:endParaRPr>
          </a:p>
          <a:p>
            <a:pPr lvl="3" eaLnBrk="1"/>
            <a:endParaRPr lang="en-US" altLang="zh-CN"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7</a:t>
            </a:fld>
            <a:endParaRPr lang="en-US" altLang="zh-CN"/>
          </a:p>
        </p:txBody>
      </p:sp>
    </p:spTree>
    <p:extLst>
      <p:ext uri="{BB962C8B-B14F-4D97-AF65-F5344CB8AC3E}">
        <p14:creationId xmlns="" xmlns:p14="http://schemas.microsoft.com/office/powerpoint/2010/main" val="2297252360"/>
      </p:ext>
    </p:extLst>
  </p:cSld>
  <p:clrMapOvr>
    <a:masterClrMapping/>
  </p:clrMapOvr>
  <p:transition spd="slow">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6212" cy="982439"/>
          </a:xfrm>
        </p:spPr>
        <p:txBody>
          <a:bodyPr/>
          <a:lstStyle/>
          <a:p>
            <a:r>
              <a:rPr lang="en-US" altLang="zh-CN" b="1" dirty="0"/>
              <a:t>3.2 </a:t>
            </a:r>
            <a:r>
              <a:rPr lang="zh-CN" altLang="zh-CN" b="1" dirty="0"/>
              <a:t>电子信息工程</a:t>
            </a:r>
          </a:p>
        </p:txBody>
      </p:sp>
      <p:sp>
        <p:nvSpPr>
          <p:cNvPr id="3" name="内容占位符 2"/>
          <p:cNvSpPr>
            <a:spLocks noGrp="1"/>
          </p:cNvSpPr>
          <p:nvPr>
            <p:ph idx="1"/>
          </p:nvPr>
        </p:nvSpPr>
        <p:spPr>
          <a:xfrm>
            <a:off x="0" y="1340768"/>
            <a:ext cx="9144000" cy="5517232"/>
          </a:xfrm>
        </p:spPr>
        <p:txBody>
          <a:bodyPr/>
          <a:lstStyle/>
          <a:p>
            <a:pPr lvl="3" eaLnBrk="1"/>
            <a:r>
              <a:rPr lang="zh-CN" altLang="en-US" dirty="0" smtClean="0">
                <a:sym typeface="Symbol"/>
              </a:rPr>
              <a:t>字节（</a:t>
            </a:r>
            <a:r>
              <a:rPr lang="en-US" altLang="zh-CN" dirty="0" smtClean="0">
                <a:sym typeface="Symbol"/>
              </a:rPr>
              <a:t>B</a:t>
            </a:r>
            <a:r>
              <a:rPr lang="zh-CN" altLang="en-US" dirty="0" smtClean="0">
                <a:sym typeface="Symbol"/>
              </a:rPr>
              <a:t>）为单位，集成度以</a:t>
            </a:r>
            <a:r>
              <a:rPr lang="en-US" altLang="zh-CN" dirty="0" smtClean="0">
                <a:sym typeface="Symbol"/>
              </a:rPr>
              <a:t>MB</a:t>
            </a:r>
            <a:r>
              <a:rPr lang="zh-CN" altLang="en-US" dirty="0" smtClean="0">
                <a:sym typeface="Symbol"/>
              </a:rPr>
              <a:t>为单位。</a:t>
            </a:r>
            <a:endParaRPr lang="en-US" altLang="zh-CN" dirty="0" smtClean="0">
              <a:sym typeface="Symbol"/>
            </a:endParaRPr>
          </a:p>
          <a:p>
            <a:pPr lvl="3" eaLnBrk="1"/>
            <a:r>
              <a:rPr lang="zh-CN" altLang="en-US" dirty="0" smtClean="0">
                <a:sym typeface="Symbol"/>
              </a:rPr>
              <a:t>实验室做出</a:t>
            </a:r>
            <a:r>
              <a:rPr lang="en-US" altLang="zh-CN" dirty="0" smtClean="0">
                <a:sym typeface="Symbol"/>
              </a:rPr>
              <a:t>8MB+</a:t>
            </a:r>
            <a:r>
              <a:rPr lang="zh-CN" altLang="en-US" dirty="0" smtClean="0">
                <a:sym typeface="Symbol"/>
              </a:rPr>
              <a:t>的动态存储器芯片。一个汉字</a:t>
            </a:r>
            <a:r>
              <a:rPr lang="en-US" altLang="zh-CN" dirty="0" smtClean="0">
                <a:sym typeface="Symbol"/>
              </a:rPr>
              <a:t>2B</a:t>
            </a:r>
            <a:r>
              <a:rPr lang="zh-CN" altLang="en-US" dirty="0" smtClean="0">
                <a:sym typeface="Symbol"/>
              </a:rPr>
              <a:t>，</a:t>
            </a:r>
            <a:r>
              <a:rPr lang="en-US" altLang="zh-CN" dirty="0" smtClean="0">
                <a:sym typeface="Symbol"/>
              </a:rPr>
              <a:t>400</a:t>
            </a:r>
            <a:r>
              <a:rPr lang="zh-CN" altLang="en-US" dirty="0" smtClean="0">
                <a:sym typeface="Symbol"/>
              </a:rPr>
              <a:t>万汉字可放入指甲大小的硅片上。</a:t>
            </a:r>
            <a:endParaRPr lang="en-US" altLang="zh-CN" dirty="0" smtClean="0">
              <a:sym typeface="Symbol"/>
            </a:endParaRPr>
          </a:p>
          <a:p>
            <a:pPr lvl="3" eaLnBrk="1"/>
            <a:r>
              <a:rPr lang="zh-CN" altLang="en-US" dirty="0" smtClean="0">
                <a:sym typeface="Symbol"/>
              </a:rPr>
              <a:t>动态存储器的集成度每三年翻两番</a:t>
            </a:r>
            <a:endParaRPr lang="en-US" altLang="zh-CN" dirty="0" smtClean="0">
              <a:sym typeface="Symbol"/>
            </a:endParaRPr>
          </a:p>
          <a:p>
            <a:pPr lvl="3" eaLnBrk="1"/>
            <a:r>
              <a:rPr lang="zh-CN" altLang="en-US" dirty="0" smtClean="0">
                <a:sym typeface="Symbol"/>
              </a:rPr>
              <a:t>摩尔定律</a:t>
            </a:r>
            <a:r>
              <a:rPr lang="zh-CN" altLang="en-US" dirty="0" smtClean="0">
                <a:sym typeface="Symbol"/>
              </a:rPr>
              <a:t>：</a:t>
            </a:r>
            <a:endParaRPr lang="en-US" altLang="zh-CN" dirty="0" smtClean="0">
              <a:sym typeface="Symbol"/>
            </a:endParaRPr>
          </a:p>
          <a:p>
            <a:pPr lvl="4" algn="just" eaLnBrk="1"/>
            <a:r>
              <a:rPr lang="zh-CN" altLang="en-US" dirty="0" smtClean="0">
                <a:sym typeface="Symbol"/>
              </a:rPr>
              <a:t>英特尔</a:t>
            </a:r>
            <a:r>
              <a:rPr lang="zh-CN" altLang="en-US" dirty="0" smtClean="0">
                <a:sym typeface="Symbol"/>
              </a:rPr>
              <a:t>（</a:t>
            </a:r>
            <a:r>
              <a:rPr lang="en-US" altLang="zh-CN" dirty="0" smtClean="0">
                <a:sym typeface="Symbol"/>
              </a:rPr>
              <a:t>Intel</a:t>
            </a:r>
            <a:r>
              <a:rPr lang="zh-CN" altLang="en-US" dirty="0" smtClean="0">
                <a:sym typeface="Symbol"/>
              </a:rPr>
              <a:t>）创始人之一戈登</a:t>
            </a:r>
            <a:r>
              <a:rPr lang="en-US" altLang="zh-CN" dirty="0" smtClean="0">
                <a:sym typeface="Symbol"/>
              </a:rPr>
              <a:t>·</a:t>
            </a:r>
            <a:r>
              <a:rPr lang="zh-CN" altLang="en-US" dirty="0" smtClean="0">
                <a:sym typeface="Symbol"/>
              </a:rPr>
              <a:t>摩尔（</a:t>
            </a:r>
            <a:r>
              <a:rPr lang="en-US" altLang="zh-CN" dirty="0" smtClean="0">
                <a:sym typeface="Symbol"/>
              </a:rPr>
              <a:t>Gordon Moore</a:t>
            </a:r>
            <a:r>
              <a:rPr lang="zh-CN" altLang="en-US" dirty="0" smtClean="0">
                <a:sym typeface="Symbol"/>
              </a:rPr>
              <a:t>）。内容</a:t>
            </a:r>
            <a:r>
              <a:rPr lang="zh-CN" altLang="en-US" dirty="0" smtClean="0">
                <a:sym typeface="Symbol"/>
              </a:rPr>
              <a:t>为：当价格不变时，集成电路上可容纳的元器件的数目，约每隔</a:t>
            </a:r>
            <a:r>
              <a:rPr lang="en-US" altLang="zh-CN" dirty="0" smtClean="0">
                <a:sym typeface="Symbol"/>
              </a:rPr>
              <a:t>18-24</a:t>
            </a:r>
            <a:r>
              <a:rPr lang="zh-CN" altLang="en-US" dirty="0" smtClean="0">
                <a:sym typeface="Symbol"/>
              </a:rPr>
              <a:t>个</a:t>
            </a:r>
            <a:r>
              <a:rPr lang="zh-CN" altLang="en-US" dirty="0" smtClean="0">
                <a:sym typeface="Symbol"/>
              </a:rPr>
              <a:t>月增加</a:t>
            </a:r>
            <a:r>
              <a:rPr lang="zh-CN" altLang="en-US" dirty="0" smtClean="0">
                <a:sym typeface="Symbol"/>
              </a:rPr>
              <a:t>一倍，性能</a:t>
            </a:r>
            <a:r>
              <a:rPr lang="zh-CN" altLang="en-US" dirty="0" smtClean="0">
                <a:sym typeface="Symbol"/>
              </a:rPr>
              <a:t>也提升</a:t>
            </a:r>
            <a:r>
              <a:rPr lang="zh-CN" altLang="en-US" dirty="0" smtClean="0">
                <a:sym typeface="Symbol"/>
              </a:rPr>
              <a:t>一倍</a:t>
            </a:r>
            <a:r>
              <a:rPr lang="zh-CN" altLang="en-US" dirty="0" smtClean="0">
                <a:sym typeface="Symbol"/>
              </a:rPr>
              <a:t>。即每</a:t>
            </a:r>
            <a:r>
              <a:rPr lang="zh-CN" altLang="en-US" dirty="0" smtClean="0">
                <a:sym typeface="Symbol"/>
              </a:rPr>
              <a:t>一美元所能买到的电脑性能，将每隔</a:t>
            </a:r>
            <a:r>
              <a:rPr lang="en-US" altLang="zh-CN" dirty="0" smtClean="0">
                <a:sym typeface="Symbol"/>
              </a:rPr>
              <a:t>18-24</a:t>
            </a:r>
            <a:r>
              <a:rPr lang="zh-CN" altLang="en-US" dirty="0" smtClean="0">
                <a:sym typeface="Symbol"/>
              </a:rPr>
              <a:t>个月翻一倍以上</a:t>
            </a:r>
            <a:r>
              <a:rPr lang="zh-CN" altLang="en-US" dirty="0" smtClean="0">
                <a:sym typeface="Symbol"/>
              </a:rPr>
              <a:t>。揭示信息技术</a:t>
            </a:r>
            <a:r>
              <a:rPr lang="zh-CN" altLang="en-US" dirty="0" smtClean="0">
                <a:sym typeface="Symbol"/>
              </a:rPr>
              <a:t>进步的速度</a:t>
            </a:r>
            <a:r>
              <a:rPr lang="zh-CN" altLang="en-US" dirty="0" smtClean="0">
                <a:sym typeface="Symbol"/>
              </a:rPr>
              <a:t>。（</a:t>
            </a:r>
            <a:r>
              <a:rPr lang="zh-CN" altLang="en-US" dirty="0" smtClean="0">
                <a:solidFill>
                  <a:srgbClr val="FF0000"/>
                </a:solidFill>
                <a:sym typeface="Symbol"/>
              </a:rPr>
              <a:t>对吗？</a:t>
            </a:r>
            <a:r>
              <a:rPr lang="zh-CN" altLang="en-US" dirty="0" smtClean="0">
                <a:sym typeface="Symbol"/>
              </a:rPr>
              <a:t>）</a:t>
            </a:r>
            <a:endParaRPr lang="en-US" altLang="zh-CN" dirty="0" smtClean="0">
              <a:sym typeface="Symbol"/>
            </a:endParaRPr>
          </a:p>
          <a:p>
            <a:pPr lvl="4" algn="just" eaLnBrk="1"/>
            <a:r>
              <a:rPr lang="zh-CN" altLang="en-US" dirty="0" smtClean="0">
                <a:sym typeface="Symbol"/>
              </a:rPr>
              <a:t>该趋势持续了半个多世纪，仍</a:t>
            </a:r>
            <a:r>
              <a:rPr lang="zh-CN" altLang="en-US" dirty="0" smtClean="0">
                <a:sym typeface="Symbol"/>
              </a:rPr>
              <a:t>应该被认为是观测或推测，</a:t>
            </a:r>
            <a:r>
              <a:rPr lang="zh-CN" altLang="en-US" dirty="0" smtClean="0">
                <a:sym typeface="Symbol"/>
              </a:rPr>
              <a:t>而非物理</a:t>
            </a:r>
            <a:r>
              <a:rPr lang="zh-CN" altLang="en-US" dirty="0" smtClean="0">
                <a:sym typeface="Symbol"/>
              </a:rPr>
              <a:t>或自然法。预计定律将持续到至少</a:t>
            </a:r>
            <a:r>
              <a:rPr lang="en-US" altLang="zh-CN" dirty="0" smtClean="0">
                <a:sym typeface="Symbol"/>
              </a:rPr>
              <a:t>2015</a:t>
            </a:r>
            <a:r>
              <a:rPr lang="zh-CN" altLang="en-US" dirty="0" smtClean="0">
                <a:sym typeface="Symbol"/>
              </a:rPr>
              <a:t>年或</a:t>
            </a:r>
            <a:r>
              <a:rPr lang="en-US" altLang="zh-CN" dirty="0" smtClean="0">
                <a:sym typeface="Symbol"/>
              </a:rPr>
              <a:t>2020</a:t>
            </a:r>
            <a:r>
              <a:rPr lang="zh-CN" altLang="en-US" dirty="0" smtClean="0">
                <a:sym typeface="Symbol"/>
              </a:rPr>
              <a:t>年。</a:t>
            </a:r>
            <a:r>
              <a:rPr lang="zh-CN" altLang="en-US" dirty="0" smtClean="0">
                <a:sym typeface="Symbol"/>
              </a:rPr>
              <a:t>然而，</a:t>
            </a:r>
            <a:r>
              <a:rPr lang="en-US" altLang="zh-CN" dirty="0" smtClean="0">
                <a:sym typeface="Symbol"/>
              </a:rPr>
              <a:t>2010</a:t>
            </a:r>
            <a:r>
              <a:rPr lang="zh-CN" altLang="en-US" dirty="0" smtClean="0">
                <a:sym typeface="Symbol"/>
              </a:rPr>
              <a:t>年国际半导体技术发展路线图的更新增长已经放缓在</a:t>
            </a:r>
            <a:r>
              <a:rPr lang="en-US" altLang="zh-CN" dirty="0" smtClean="0">
                <a:sym typeface="Symbol"/>
              </a:rPr>
              <a:t>2013</a:t>
            </a:r>
            <a:r>
              <a:rPr lang="zh-CN" altLang="en-US" dirty="0" smtClean="0">
                <a:sym typeface="Symbol"/>
              </a:rPr>
              <a:t>年年底，之后的时间里晶体管数量密度预计只会每三年</a:t>
            </a:r>
            <a:r>
              <a:rPr lang="zh-CN" altLang="en-US" dirty="0" smtClean="0">
                <a:sym typeface="Symbol"/>
              </a:rPr>
              <a:t>翻一番。</a:t>
            </a:r>
            <a:endParaRPr lang="en-US" altLang="zh-CN" dirty="0" smtClean="0">
              <a:sym typeface="Symbol"/>
            </a:endParaRPr>
          </a:p>
          <a:p>
            <a:pPr lvl="3" eaLnBrk="1"/>
            <a:endParaRPr lang="en-US" altLang="zh-CN" dirty="0" smtClean="0">
              <a:sym typeface="Wingdings" pitchFamily="2" charset="2"/>
            </a:endParaRPr>
          </a:p>
          <a:p>
            <a:pPr lvl="4" eaLnBrk="1"/>
            <a:endParaRPr lang="en-US" altLang="zh-CN" dirty="0" smtClean="0">
              <a:sym typeface="Wingdings" pitchFamily="2" charset="2"/>
            </a:endParaRPr>
          </a:p>
          <a:p>
            <a:pPr lvl="3" eaLnBrk="1"/>
            <a:endParaRPr lang="en-US" altLang="zh-CN"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8</a:t>
            </a:fld>
            <a:endParaRPr lang="en-US" altLang="zh-CN"/>
          </a:p>
        </p:txBody>
      </p:sp>
    </p:spTree>
    <p:extLst>
      <p:ext uri="{BB962C8B-B14F-4D97-AF65-F5344CB8AC3E}">
        <p14:creationId xmlns="" xmlns:p14="http://schemas.microsoft.com/office/powerpoint/2010/main" val="2297252360"/>
      </p:ext>
    </p:extLst>
  </p:cSld>
  <p:clrMapOvr>
    <a:masterClrMapping/>
  </p:clrMapOvr>
  <p:transition spd="slow">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6212" cy="982439"/>
          </a:xfrm>
        </p:spPr>
        <p:txBody>
          <a:bodyPr/>
          <a:lstStyle/>
          <a:p>
            <a:r>
              <a:rPr lang="en-US" altLang="zh-CN" b="1" dirty="0"/>
              <a:t>3.2 </a:t>
            </a:r>
            <a:r>
              <a:rPr lang="zh-CN" altLang="zh-CN" b="1" dirty="0"/>
              <a:t>电子信息工程</a:t>
            </a:r>
          </a:p>
        </p:txBody>
      </p:sp>
      <p:sp>
        <p:nvSpPr>
          <p:cNvPr id="3" name="内容占位符 2"/>
          <p:cNvSpPr>
            <a:spLocks noGrp="1"/>
          </p:cNvSpPr>
          <p:nvPr>
            <p:ph idx="1"/>
          </p:nvPr>
        </p:nvSpPr>
        <p:spPr>
          <a:xfrm>
            <a:off x="0" y="1340768"/>
            <a:ext cx="9144000" cy="5517232"/>
          </a:xfrm>
        </p:spPr>
        <p:txBody>
          <a:bodyPr/>
          <a:lstStyle/>
          <a:p>
            <a:pPr lvl="2" algn="just" eaLnBrk="1"/>
            <a:r>
              <a:rPr lang="zh-CN" altLang="en-US" dirty="0" smtClean="0">
                <a:sym typeface="Symbol"/>
              </a:rPr>
              <a:t>中央处理器（</a:t>
            </a:r>
            <a:r>
              <a:rPr lang="en-US" altLang="zh-CN" dirty="0" smtClean="0">
                <a:sym typeface="Symbol"/>
              </a:rPr>
              <a:t>CPU</a:t>
            </a:r>
            <a:r>
              <a:rPr lang="zh-CN" altLang="en-US" dirty="0" smtClean="0">
                <a:sym typeface="Symbol"/>
              </a:rPr>
              <a:t>）：集成电路技术另一重要方面。功能：执行指令运算或数据处理。</a:t>
            </a:r>
            <a:endParaRPr lang="en-US" altLang="zh-CN" dirty="0" smtClean="0">
              <a:sym typeface="Symbol"/>
            </a:endParaRPr>
          </a:p>
          <a:p>
            <a:pPr lvl="3" algn="just" eaLnBrk="1"/>
            <a:r>
              <a:rPr lang="zh-CN" altLang="en-US" dirty="0" smtClean="0">
                <a:sym typeface="Symbol"/>
              </a:rPr>
              <a:t>现代</a:t>
            </a:r>
            <a:r>
              <a:rPr lang="en-US" altLang="zh-CN" dirty="0" smtClean="0">
                <a:sym typeface="Symbol"/>
              </a:rPr>
              <a:t>CPU</a:t>
            </a:r>
            <a:r>
              <a:rPr lang="zh-CN" altLang="en-US" dirty="0" smtClean="0">
                <a:sym typeface="Symbol"/>
              </a:rPr>
              <a:t>有</a:t>
            </a:r>
            <a:r>
              <a:rPr lang="zh-CN" altLang="en-US" dirty="0" smtClean="0">
                <a:sym typeface="Symbol"/>
              </a:rPr>
              <a:t>数十万到数百万晶体管。</a:t>
            </a:r>
            <a:endParaRPr lang="en-US" altLang="zh-CN" dirty="0" smtClean="0">
              <a:sym typeface="Symbol"/>
            </a:endParaRPr>
          </a:p>
          <a:p>
            <a:pPr lvl="3" algn="just" eaLnBrk="1"/>
            <a:r>
              <a:rPr lang="en-US" altLang="zh-CN" dirty="0" smtClean="0">
                <a:sym typeface="Symbol"/>
              </a:rPr>
              <a:t>20</a:t>
            </a:r>
            <a:r>
              <a:rPr lang="zh-CN" altLang="en-US" dirty="0" smtClean="0">
                <a:sym typeface="Symbol"/>
              </a:rPr>
              <a:t>世纪</a:t>
            </a:r>
            <a:r>
              <a:rPr lang="en-US" altLang="zh-CN" dirty="0" smtClean="0">
                <a:sym typeface="Symbol"/>
              </a:rPr>
              <a:t>60</a:t>
            </a:r>
            <a:r>
              <a:rPr lang="zh-CN" altLang="en-US" dirty="0" smtClean="0">
                <a:sym typeface="Symbol"/>
              </a:rPr>
              <a:t>年代初，</a:t>
            </a:r>
            <a:r>
              <a:rPr lang="en-US" altLang="zh-CN" dirty="0" smtClean="0">
                <a:sym typeface="Symbol"/>
              </a:rPr>
              <a:t>CPU</a:t>
            </a:r>
            <a:r>
              <a:rPr lang="zh-CN" altLang="en-US" dirty="0" smtClean="0">
                <a:sym typeface="Symbol"/>
              </a:rPr>
              <a:t>速度</a:t>
            </a:r>
            <a:r>
              <a:rPr lang="en-US" altLang="zh-CN" dirty="0" smtClean="0">
                <a:sym typeface="Symbol"/>
              </a:rPr>
              <a:t>1MIPS.</a:t>
            </a:r>
          </a:p>
          <a:p>
            <a:pPr lvl="3" algn="just" eaLnBrk="1"/>
            <a:r>
              <a:rPr lang="en-US" altLang="zh-CN" dirty="0" smtClean="0">
                <a:sym typeface="Symbol"/>
              </a:rPr>
              <a:t>70</a:t>
            </a:r>
            <a:r>
              <a:rPr lang="zh-CN" altLang="en-US" dirty="0" smtClean="0">
                <a:sym typeface="Symbol"/>
              </a:rPr>
              <a:t>年代一个完整</a:t>
            </a:r>
            <a:r>
              <a:rPr lang="en-US" altLang="zh-CN" dirty="0" smtClean="0">
                <a:sym typeface="Symbol"/>
              </a:rPr>
              <a:t>CPU</a:t>
            </a:r>
            <a:r>
              <a:rPr lang="zh-CN" altLang="en-US" dirty="0" smtClean="0">
                <a:sym typeface="Symbol"/>
              </a:rPr>
              <a:t>做在指甲大小的硅片上。</a:t>
            </a:r>
            <a:endParaRPr lang="en-US" altLang="zh-CN" dirty="0" smtClean="0">
              <a:sym typeface="Symbol"/>
            </a:endParaRPr>
          </a:p>
          <a:p>
            <a:pPr lvl="3" algn="just" eaLnBrk="1"/>
            <a:r>
              <a:rPr lang="en-US" altLang="zh-CN" dirty="0" smtClean="0">
                <a:sym typeface="Symbol"/>
              </a:rPr>
              <a:t>1991</a:t>
            </a:r>
            <a:r>
              <a:rPr lang="zh-CN" altLang="en-US" dirty="0" smtClean="0">
                <a:sym typeface="Symbol"/>
              </a:rPr>
              <a:t>年</a:t>
            </a:r>
            <a:r>
              <a:rPr lang="en-US" altLang="zh-CN" dirty="0" smtClean="0">
                <a:sym typeface="Symbol"/>
              </a:rPr>
              <a:t>CPU</a:t>
            </a:r>
            <a:r>
              <a:rPr lang="zh-CN" altLang="en-US" dirty="0" smtClean="0">
                <a:sym typeface="Symbol"/>
              </a:rPr>
              <a:t>可</a:t>
            </a:r>
            <a:r>
              <a:rPr lang="en-US" altLang="zh-CN" dirty="0" smtClean="0">
                <a:sym typeface="Symbol"/>
              </a:rPr>
              <a:t>5000</a:t>
            </a:r>
            <a:r>
              <a:rPr lang="zh-CN" altLang="en-US" dirty="0" smtClean="0">
                <a:sym typeface="Symbol"/>
              </a:rPr>
              <a:t>万</a:t>
            </a:r>
            <a:r>
              <a:rPr lang="en-US" altLang="zh-CN" dirty="0" smtClean="0">
                <a:sym typeface="Symbol"/>
              </a:rPr>
              <a:t>-8000</a:t>
            </a:r>
            <a:r>
              <a:rPr lang="zh-CN" altLang="en-US" dirty="0" smtClean="0">
                <a:sym typeface="Symbol"/>
              </a:rPr>
              <a:t>万次</a:t>
            </a:r>
            <a:r>
              <a:rPr lang="en-US" altLang="zh-CN" dirty="0" smtClean="0">
                <a:sym typeface="Symbol"/>
              </a:rPr>
              <a:t>/s</a:t>
            </a:r>
          </a:p>
          <a:p>
            <a:pPr lvl="3" algn="just" eaLnBrk="1"/>
            <a:r>
              <a:rPr lang="zh-CN" altLang="en-US" dirty="0" smtClean="0">
                <a:sym typeface="Symbol"/>
              </a:rPr>
              <a:t>度量</a:t>
            </a:r>
            <a:r>
              <a:rPr lang="en-US" altLang="zh-CN" dirty="0" smtClean="0">
                <a:sym typeface="Symbol"/>
              </a:rPr>
              <a:t>CPU</a:t>
            </a:r>
            <a:r>
              <a:rPr lang="zh-CN" altLang="en-US" dirty="0" smtClean="0">
                <a:sym typeface="Symbol"/>
              </a:rPr>
              <a:t>性能</a:t>
            </a:r>
            <a:r>
              <a:rPr lang="zh-CN" altLang="en-US" dirty="0" smtClean="0">
                <a:sym typeface="Symbol"/>
              </a:rPr>
              <a:t>→速度。方法：精简指令系统技术，并行运算技术。英特尔公司领先</a:t>
            </a:r>
            <a:endParaRPr lang="en-US" altLang="zh-CN" dirty="0" smtClean="0">
              <a:sym typeface="Symbol"/>
            </a:endParaRPr>
          </a:p>
          <a:p>
            <a:pPr lvl="2" algn="just" eaLnBrk="1"/>
            <a:r>
              <a:rPr lang="zh-CN" altLang="en-US" dirty="0" smtClean="0">
                <a:sym typeface="Symbol"/>
              </a:rPr>
              <a:t>光电子技术：光学与电子学结合，尖端中尖端，微电子技术进一步发展的新出路。</a:t>
            </a:r>
            <a:endParaRPr lang="en-US" altLang="zh-CN" dirty="0" smtClean="0">
              <a:sym typeface="Symbol"/>
            </a:endParaRPr>
          </a:p>
          <a:p>
            <a:pPr lvl="2" algn="just" eaLnBrk="1"/>
            <a:endParaRPr lang="en-US" altLang="zh-CN" dirty="0" smtClean="0">
              <a:sym typeface="Symbol"/>
            </a:endParaRPr>
          </a:p>
          <a:p>
            <a:pPr lvl="3" eaLnBrk="1"/>
            <a:endParaRPr lang="en-US" altLang="zh-CN" dirty="0" smtClean="0">
              <a:sym typeface="Wingdings" pitchFamily="2" charset="2"/>
            </a:endParaRPr>
          </a:p>
          <a:p>
            <a:pPr lvl="4" eaLnBrk="1"/>
            <a:endParaRPr lang="en-US" altLang="zh-CN" dirty="0" smtClean="0">
              <a:sym typeface="Wingdings" pitchFamily="2" charset="2"/>
            </a:endParaRPr>
          </a:p>
          <a:p>
            <a:pPr lvl="3" eaLnBrk="1"/>
            <a:endParaRPr lang="en-US" altLang="zh-CN"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9</a:t>
            </a:fld>
            <a:endParaRPr lang="en-US" altLang="zh-CN"/>
          </a:p>
        </p:txBody>
      </p:sp>
    </p:spTree>
    <p:extLst>
      <p:ext uri="{BB962C8B-B14F-4D97-AF65-F5344CB8AC3E}">
        <p14:creationId xmlns="" xmlns:p14="http://schemas.microsoft.com/office/powerpoint/2010/main" val="2297252360"/>
      </p:ext>
    </p:extLst>
  </p:cSld>
  <p:clrMapOvr>
    <a:masterClrMapping/>
  </p:clrMapOvr>
  <p:transition spd="slow">
    <p:zoom/>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RANCHTO" val="257"/>
  <p:tag name="HOTSPOTTYPE" val="DefinedInNavigator"/>
  <p:tag name="DEFINEDINNAVIGATOR" val="True"/>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Office\Templates\演示文稿\个人主页 (标准).pot</Template>
  <TotalTime>3556</TotalTime>
  <Words>1935</Words>
  <Application>Microsoft Office PowerPoint</Application>
  <PresentationFormat>全屏显示(4:3)</PresentationFormat>
  <Paragraphs>158</Paragraphs>
  <Slides>17</Slides>
  <Notes>1</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Blends</vt:lpstr>
      <vt:lpstr>第3章 信息技术和信息产业</vt:lpstr>
      <vt:lpstr>3.1 信息产业及其行业概述  </vt:lpstr>
      <vt:lpstr>3.1 信息产业及其行业概述  </vt:lpstr>
      <vt:lpstr>3.1 信息产业及其行业概述  </vt:lpstr>
      <vt:lpstr>3.1 信息产业及其行业概述  </vt:lpstr>
      <vt:lpstr>3.2 电子信息工程</vt:lpstr>
      <vt:lpstr>3.2 电子信息工程</vt:lpstr>
      <vt:lpstr>3.2 电子信息工程</vt:lpstr>
      <vt:lpstr>3.2 电子信息工程</vt:lpstr>
      <vt:lpstr>3.2 电子信息工程</vt:lpstr>
      <vt:lpstr>3.2 电子信息工程</vt:lpstr>
      <vt:lpstr>3.3 信息技术和信息产业在社会发展中的作用</vt:lpstr>
      <vt:lpstr>3.3 信息技术和信息产业在社会发展中的作用</vt:lpstr>
      <vt:lpstr>3.4 信息技术和信息产业的发展趋势</vt:lpstr>
      <vt:lpstr>3.4 信息技术和信息产业的发展趋势</vt:lpstr>
      <vt:lpstr>3.4 信息技术和信息产业的发展趋势</vt:lpstr>
      <vt:lpstr>幻灯片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微机原理与接口技术</dc:title>
  <dc:creator>cf08</dc:creator>
  <cp:lastModifiedBy>Windows 用户</cp:lastModifiedBy>
  <cp:revision>352</cp:revision>
  <cp:lastPrinted>1995-12-08T18:33:06Z</cp:lastPrinted>
  <dcterms:created xsi:type="dcterms:W3CDTF">2002-02-20T04:24:10Z</dcterms:created>
  <dcterms:modified xsi:type="dcterms:W3CDTF">2018-04-11T11:08:19Z</dcterms:modified>
</cp:coreProperties>
</file>