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1"/>
  </p:notesMasterIdLst>
  <p:handoutMasterIdLst>
    <p:handoutMasterId r:id="rId42"/>
  </p:handoutMasterIdLst>
  <p:sldIdLst>
    <p:sldId id="263" r:id="rId2"/>
    <p:sldId id="391" r:id="rId3"/>
    <p:sldId id="398" r:id="rId4"/>
    <p:sldId id="399" r:id="rId5"/>
    <p:sldId id="400" r:id="rId6"/>
    <p:sldId id="383" r:id="rId7"/>
    <p:sldId id="401" r:id="rId8"/>
    <p:sldId id="402" r:id="rId9"/>
    <p:sldId id="403" r:id="rId10"/>
    <p:sldId id="404" r:id="rId11"/>
    <p:sldId id="405" r:id="rId12"/>
    <p:sldId id="406" r:id="rId13"/>
    <p:sldId id="407" r:id="rId14"/>
    <p:sldId id="392" r:id="rId15"/>
    <p:sldId id="393" r:id="rId16"/>
    <p:sldId id="388" r:id="rId17"/>
    <p:sldId id="408" r:id="rId18"/>
    <p:sldId id="409" r:id="rId19"/>
    <p:sldId id="410" r:id="rId20"/>
    <p:sldId id="394" r:id="rId21"/>
    <p:sldId id="395" r:id="rId22"/>
    <p:sldId id="411" r:id="rId23"/>
    <p:sldId id="412" r:id="rId24"/>
    <p:sldId id="389" r:id="rId25"/>
    <p:sldId id="418" r:id="rId26"/>
    <p:sldId id="419" r:id="rId27"/>
    <p:sldId id="420" r:id="rId28"/>
    <p:sldId id="413" r:id="rId29"/>
    <p:sldId id="414" r:id="rId30"/>
    <p:sldId id="415" r:id="rId31"/>
    <p:sldId id="421" r:id="rId32"/>
    <p:sldId id="396" r:id="rId33"/>
    <p:sldId id="422" r:id="rId34"/>
    <p:sldId id="385" r:id="rId35"/>
    <p:sldId id="423" r:id="rId36"/>
    <p:sldId id="424" r:id="rId37"/>
    <p:sldId id="397" r:id="rId38"/>
    <p:sldId id="425" r:id="rId39"/>
    <p:sldId id="417" r:id="rId40"/>
  </p:sldIdLst>
  <p:sldSz cx="9144000" cy="6858000" type="screen4x3"/>
  <p:notesSz cx="6934200" cy="9398000"/>
  <p:custDataLst>
    <p:tags r:id="rId43"/>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4032">
          <p15:clr>
            <a:srgbClr val="A4A3A4"/>
          </p15:clr>
        </p15:guide>
        <p15:guide id="2" pos="192">
          <p15:clr>
            <a:srgbClr val="A4A3A4"/>
          </p15:clr>
        </p15:guide>
      </p15:sldGuideLst>
    </p:ext>
    <p:ext uri="{2D200454-40CA-4A62-9FC3-DE9A4176ACB9}">
      <p15:notesGuideLst xmlns=""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990000"/>
    <a:srgbClr val="FF3300"/>
    <a:srgbClr val="FF9900"/>
    <a:srgbClr val="FFCCFF"/>
    <a:srgbClr val="CCECFF"/>
    <a:srgbClr val="CCCCFF"/>
    <a:srgbClr val="CC99FF"/>
    <a:srgbClr val="FFFF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 xmlns:p14="http://schemas.microsoft.com/office/powerpoint/2010/main"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 xmlns:p14="http://schemas.microsoft.com/office/powerpoint/2010/main"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1</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 xmlns:p14="http://schemas.microsoft.com/office/powerpoint/2010/main" val="191431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 xmlns:p14="http://schemas.microsoft.com/office/powerpoint/2010/main"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 xmlns:p14="http://schemas.microsoft.com/office/powerpoint/2010/main"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7019925"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379413" y="260350"/>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8650288" y="898525"/>
            <a:ext cx="304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1</a:t>
            </a:fld>
            <a:endParaRPr lang="en-US" altLang="zh-CN"/>
          </a:p>
        </p:txBody>
      </p:sp>
      <p:sp>
        <p:nvSpPr>
          <p:cNvPr id="8195" name="Rectangle 2"/>
          <p:cNvSpPr>
            <a:spLocks noGrp="1" noChangeArrowheads="1"/>
          </p:cNvSpPr>
          <p:nvPr>
            <p:ph type="title"/>
          </p:nvPr>
        </p:nvSpPr>
        <p:spPr>
          <a:xfrm>
            <a:off x="1064121" y="430560"/>
            <a:ext cx="6964263" cy="838200"/>
          </a:xfrm>
        </p:spPr>
        <p:txBody>
          <a:bodyPr/>
          <a:lstStyle/>
          <a:p>
            <a:pPr eaLnBrk="1" hangingPunct="1"/>
            <a:r>
              <a:rPr lang="zh-CN" altLang="en-US" dirty="0" smtClean="0"/>
              <a:t>第</a:t>
            </a:r>
            <a:r>
              <a:rPr lang="en-US" altLang="zh-CN" sz="4000" b="1" dirty="0" smtClean="0"/>
              <a:t>4</a:t>
            </a:r>
            <a:r>
              <a:rPr lang="zh-CN" altLang="en-US" dirty="0" smtClean="0"/>
              <a:t>章  土木工程</a:t>
            </a:r>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主要内容</a:t>
            </a:r>
            <a:r>
              <a:rPr lang="zh-CN" altLang="en-US" u="sng" dirty="0" smtClean="0">
                <a:ea typeface=""/>
              </a:rPr>
              <a:t>：</a:t>
            </a:r>
            <a:endParaRPr lang="zh-CN" altLang="en-US" dirty="0" smtClean="0"/>
          </a:p>
          <a:p>
            <a:r>
              <a:rPr lang="zh-CN" altLang="zh-CN" dirty="0"/>
              <a:t>土木工程的性质和</a:t>
            </a:r>
            <a:r>
              <a:rPr lang="zh-CN" altLang="zh-CN" dirty="0" smtClean="0"/>
              <a:t>特点</a:t>
            </a:r>
            <a:endParaRPr lang="en-US" altLang="zh-CN" dirty="0" smtClean="0"/>
          </a:p>
          <a:p>
            <a:r>
              <a:rPr lang="zh-CN" altLang="zh-CN" dirty="0" smtClean="0"/>
              <a:t>土木工程</a:t>
            </a:r>
            <a:r>
              <a:rPr lang="zh-CN" altLang="zh-CN" dirty="0"/>
              <a:t>的发展历史及其</a:t>
            </a:r>
            <a:r>
              <a:rPr lang="zh-CN" altLang="zh-CN" dirty="0" smtClean="0"/>
              <a:t>展望</a:t>
            </a:r>
            <a:endParaRPr lang="en-US" altLang="zh-CN" dirty="0" smtClean="0"/>
          </a:p>
          <a:p>
            <a:r>
              <a:rPr lang="zh-CN" altLang="zh-CN" dirty="0" smtClean="0"/>
              <a:t>土木工程分类</a:t>
            </a:r>
            <a:endParaRPr lang="en-US" altLang="zh-CN" dirty="0" smtClean="0"/>
          </a:p>
          <a:p>
            <a:r>
              <a:rPr lang="zh-CN" altLang="zh-CN" dirty="0" smtClean="0"/>
              <a:t>土木工程施工</a:t>
            </a:r>
            <a:endParaRPr lang="en-US" altLang="zh-CN" dirty="0" smtClean="0"/>
          </a:p>
          <a:p>
            <a:r>
              <a:rPr lang="zh-CN" altLang="zh-CN" dirty="0" smtClean="0"/>
              <a:t>土木工程</a:t>
            </a:r>
            <a:r>
              <a:rPr lang="zh-CN" altLang="zh-CN"/>
              <a:t>项目管理 </a:t>
            </a:r>
            <a:endParaRPr lang="zh-CN" altLang="zh-CN" sz="2400"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lvl="1" algn="just" eaLnBrk="1"/>
            <a:r>
              <a:rPr lang="zh-CN" altLang="en-US" dirty="0" smtClean="0"/>
              <a:t>发达时期</a:t>
            </a:r>
            <a:endParaRPr lang="en-US" altLang="zh-CN" dirty="0" smtClean="0"/>
          </a:p>
          <a:p>
            <a:pPr lvl="2" algn="just" eaLnBrk="1"/>
            <a:r>
              <a:rPr lang="zh-CN" altLang="en-US" dirty="0" smtClean="0"/>
              <a:t>铁制工具普遍，提高工效</a:t>
            </a:r>
            <a:endParaRPr lang="en-US" altLang="zh-CN" dirty="0" smtClean="0"/>
          </a:p>
          <a:p>
            <a:pPr lvl="2" algn="just" eaLnBrk="1"/>
            <a:r>
              <a:rPr lang="zh-CN" altLang="en-US" dirty="0" smtClean="0"/>
              <a:t>工程材料使用复合材料</a:t>
            </a:r>
            <a:endParaRPr lang="en-US" altLang="zh-CN" dirty="0" smtClean="0"/>
          </a:p>
          <a:p>
            <a:pPr lvl="2" algn="just" eaLnBrk="1"/>
            <a:r>
              <a:rPr lang="zh-CN" altLang="en-US" dirty="0" smtClean="0"/>
              <a:t>随社会发展，道路、桥梁、水利、排水等工程增加</a:t>
            </a:r>
            <a:endParaRPr lang="en-US" altLang="zh-CN" dirty="0" smtClean="0"/>
          </a:p>
          <a:p>
            <a:pPr lvl="2" algn="just" eaLnBrk="1"/>
            <a:r>
              <a:rPr lang="zh-CN" altLang="en-US" dirty="0" smtClean="0"/>
              <a:t>营建大规模宫殿、寺庙</a:t>
            </a:r>
            <a:endParaRPr lang="en-US" altLang="zh-CN" dirty="0" smtClean="0"/>
          </a:p>
          <a:p>
            <a:pPr lvl="2" algn="just" eaLnBrk="1"/>
            <a:r>
              <a:rPr lang="zh-CN" altLang="en-US" dirty="0" smtClean="0"/>
              <a:t>专业分工日益细致，施工技术日益精湛，设计到施工一整套经验</a:t>
            </a:r>
            <a:endParaRPr lang="en-US" altLang="zh-CN" dirty="0" smtClean="0"/>
          </a:p>
          <a:p>
            <a:pPr lvl="3" algn="just" eaLnBrk="1"/>
            <a:r>
              <a:rPr lang="zh-CN" altLang="en-US" dirty="0" smtClean="0"/>
              <a:t>标准化配件方法加速设计进度，多数构建可按“材”或“斗口”、“柱径”的模数加工。</a:t>
            </a:r>
            <a:endParaRPr lang="en-US" altLang="zh-CN" dirty="0" smtClean="0"/>
          </a:p>
          <a:p>
            <a:pPr lvl="3" algn="just" eaLnBrk="1"/>
            <a:r>
              <a:rPr lang="zh-CN" altLang="en-US" dirty="0" smtClean="0"/>
              <a:t>预制构件，现场安装，缩短工期。</a:t>
            </a:r>
            <a:endParaRPr lang="en-US" altLang="zh-CN" dirty="0" smtClean="0"/>
          </a:p>
          <a:p>
            <a:pPr lvl="3" algn="just" eaLnBrk="1"/>
            <a:r>
              <a:rPr lang="zh-CN" altLang="en-US" dirty="0" smtClean="0"/>
              <a:t>统一筹划，提高效益（如北宋汴京宫殿，施工时先挖河引水，为施工运料和供水，竣工时渣土填河）</a:t>
            </a:r>
            <a:endParaRPr lang="en-US" altLang="zh-CN" dirty="0" smtClean="0"/>
          </a:p>
          <a:p>
            <a:pPr lvl="3" algn="just" eaLnBrk="1"/>
            <a:r>
              <a:rPr lang="zh-CN" altLang="en-US" dirty="0" smtClean="0"/>
              <a:t>改进吊装法，用木材制成绞磨等起重工具，可吊三百多吨，如：故宫三台的雕龙御路石，罗马圣彼得大教堂前方尖碑等。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algn="just" eaLnBrk="1"/>
            <a:r>
              <a:rPr lang="zh-CN" altLang="zh-CN" dirty="0" smtClean="0"/>
              <a:t>近代土木工程</a:t>
            </a:r>
            <a:endParaRPr lang="en-US" altLang="zh-CN" dirty="0" smtClean="0"/>
          </a:p>
          <a:p>
            <a:pPr lvl="1" algn="just" eaLnBrk="1"/>
            <a:r>
              <a:rPr lang="en-US" altLang="zh-CN" dirty="0" smtClean="0"/>
              <a:t>17</a:t>
            </a:r>
            <a:r>
              <a:rPr lang="zh-CN" altLang="en-US" dirty="0" smtClean="0"/>
              <a:t>世纪中叶</a:t>
            </a:r>
            <a:r>
              <a:rPr lang="en-US" altLang="zh-CN" dirty="0" smtClean="0"/>
              <a:t>-20</a:t>
            </a:r>
            <a:r>
              <a:rPr lang="zh-CN" altLang="en-US" dirty="0" smtClean="0"/>
              <a:t>世纪中叶</a:t>
            </a:r>
            <a:r>
              <a:rPr lang="en-US" altLang="zh-CN" dirty="0" smtClean="0"/>
              <a:t>300</a:t>
            </a:r>
            <a:r>
              <a:rPr lang="zh-CN" altLang="en-US" dirty="0" smtClean="0"/>
              <a:t>年间，发展迅猛。</a:t>
            </a:r>
            <a:endParaRPr lang="en-US" altLang="zh-CN" dirty="0" smtClean="0"/>
          </a:p>
          <a:p>
            <a:pPr lvl="1" algn="just" eaLnBrk="1"/>
            <a:r>
              <a:rPr lang="zh-CN" altLang="en-US" dirty="0" smtClean="0"/>
              <a:t>主要特征</a:t>
            </a:r>
            <a:endParaRPr lang="en-US" altLang="zh-CN" dirty="0" smtClean="0"/>
          </a:p>
          <a:p>
            <a:pPr lvl="2" algn="just" eaLnBrk="1"/>
            <a:r>
              <a:rPr lang="zh-CN" altLang="en-US" dirty="0" smtClean="0"/>
              <a:t>材料方面，木材、石料、砖瓦→铸铁、钢材、混凝土、钢筋混凝土→预应力混凝土</a:t>
            </a:r>
            <a:endParaRPr lang="en-US" altLang="zh-CN" dirty="0" smtClean="0"/>
          </a:p>
          <a:p>
            <a:pPr lvl="2" algn="just" eaLnBrk="1"/>
            <a:r>
              <a:rPr lang="zh-CN" altLang="en-US" dirty="0" smtClean="0"/>
              <a:t>理论方面，材料力学、理论力学、结构力学、岩土力学、工程结构设计理论等学科，保证工程结构安全和人力物力节约</a:t>
            </a:r>
            <a:endParaRPr lang="en-US" altLang="zh-CN" dirty="0" smtClean="0"/>
          </a:p>
          <a:p>
            <a:pPr lvl="2" algn="just" eaLnBrk="1"/>
            <a:r>
              <a:rPr lang="zh-CN" altLang="en-US" dirty="0" smtClean="0"/>
              <a:t>施工方面，出现新工艺、新机械，使施工技术进步，建造规模扩大，建造速度加快。</a:t>
            </a:r>
            <a:endParaRPr lang="en-US" altLang="zh-CN" dirty="0" smtClean="0"/>
          </a:p>
          <a:p>
            <a:pPr lvl="2" algn="just" eaLnBrk="1"/>
            <a:r>
              <a:rPr lang="zh-CN" altLang="en-US" dirty="0" smtClean="0"/>
              <a:t>包括房屋、道路、桥梁、铁路、隧道、港口、市政、卫生等工程建筑、设施，不仅地面，还地下，水域</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lvl="1" algn="just" eaLnBrk="1"/>
            <a:r>
              <a:rPr lang="zh-CN" altLang="en-US" dirty="0" smtClean="0"/>
              <a:t>三个阶段</a:t>
            </a:r>
            <a:endParaRPr lang="en-US" altLang="zh-CN" dirty="0" smtClean="0"/>
          </a:p>
          <a:p>
            <a:pPr lvl="2" algn="just" eaLnBrk="1"/>
            <a:r>
              <a:rPr lang="zh-CN" altLang="en-US" dirty="0" smtClean="0"/>
              <a:t>奠基时期</a:t>
            </a:r>
            <a:endParaRPr lang="en-US" altLang="zh-CN" dirty="0" smtClean="0"/>
          </a:p>
          <a:p>
            <a:pPr lvl="3" algn="just" eaLnBrk="1"/>
            <a:r>
              <a:rPr lang="en-US" altLang="zh-CN" dirty="0" smtClean="0"/>
              <a:t>17</a:t>
            </a:r>
            <a:r>
              <a:rPr lang="zh-CN" altLang="en-US" dirty="0" smtClean="0"/>
              <a:t>世纪到</a:t>
            </a:r>
            <a:r>
              <a:rPr lang="en-US" altLang="zh-CN" dirty="0" smtClean="0"/>
              <a:t>18</a:t>
            </a:r>
            <a:r>
              <a:rPr lang="zh-CN" altLang="en-US" dirty="0" smtClean="0"/>
              <a:t>世纪下半叶。</a:t>
            </a:r>
            <a:endParaRPr lang="en-US" altLang="zh-CN" dirty="0" smtClean="0"/>
          </a:p>
          <a:p>
            <a:pPr lvl="3" algn="just" eaLnBrk="1"/>
            <a:r>
              <a:rPr lang="zh-CN" altLang="en-US" dirty="0" smtClean="0"/>
              <a:t>伽利略、牛顿等力学原理是起点。</a:t>
            </a:r>
            <a:endParaRPr lang="en-US" altLang="zh-CN" dirty="0" smtClean="0"/>
          </a:p>
          <a:p>
            <a:pPr lvl="2" algn="just" eaLnBrk="1"/>
            <a:r>
              <a:rPr lang="zh-CN" altLang="en-US" dirty="0" smtClean="0"/>
              <a:t>进步时期</a:t>
            </a:r>
            <a:endParaRPr lang="en-US" altLang="zh-CN" dirty="0" smtClean="0"/>
          </a:p>
          <a:p>
            <a:pPr lvl="3" algn="just" eaLnBrk="1"/>
            <a:r>
              <a:rPr lang="en-US" altLang="zh-CN" dirty="0" smtClean="0"/>
              <a:t>18</a:t>
            </a:r>
            <a:r>
              <a:rPr lang="zh-CN" altLang="en-US" dirty="0" smtClean="0"/>
              <a:t>世纪下半叶，</a:t>
            </a:r>
            <a:r>
              <a:rPr lang="en-US" altLang="zh-CN" dirty="0" smtClean="0"/>
              <a:t>J·</a:t>
            </a:r>
            <a:r>
              <a:rPr lang="zh-CN" altLang="en-US" dirty="0" smtClean="0"/>
              <a:t>瓦特对蒸汽机根本改进。</a:t>
            </a:r>
            <a:endParaRPr lang="en-US" altLang="zh-CN" dirty="0" smtClean="0"/>
          </a:p>
          <a:p>
            <a:pPr lvl="3" algn="just" eaLnBrk="1"/>
            <a:r>
              <a:rPr lang="zh-CN" altLang="en-US" dirty="0" smtClean="0"/>
              <a:t>蒸汽机加快产业革命进程，规模宏大的产业革命对土木工程有新需求，如：提供性能优良的建筑材料和施工机具，使土木工程空前发展。</a:t>
            </a:r>
            <a:endParaRPr lang="en-US" altLang="zh-CN" dirty="0" smtClean="0"/>
          </a:p>
          <a:p>
            <a:pPr lvl="3" algn="just" eaLnBrk="1"/>
            <a:r>
              <a:rPr lang="zh-CN" altLang="en-US" dirty="0" smtClean="0"/>
              <a:t>随新材料、新设备不断问世，新型建筑物出现。</a:t>
            </a:r>
            <a:endParaRPr lang="en-US" altLang="zh-CN" dirty="0" smtClean="0"/>
          </a:p>
          <a:p>
            <a:pPr lvl="3" algn="just" eaLnBrk="1"/>
            <a:r>
              <a:rPr lang="en-US" altLang="zh-CN" dirty="0" smtClean="0"/>
              <a:t>1856</a:t>
            </a:r>
            <a:r>
              <a:rPr lang="zh-CN" altLang="en-US" dirty="0" smtClean="0"/>
              <a:t>年，大规模炼钢法</a:t>
            </a:r>
            <a:r>
              <a:rPr lang="en-US" altLang="zh-CN" dirty="0" smtClean="0"/>
              <a:t>——</a:t>
            </a:r>
            <a:r>
              <a:rPr lang="zh-CN" altLang="en-US" dirty="0" smtClean="0"/>
              <a:t>贝塞麦转炉炼钢法发明后，钢材应用多。</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lvl="2" algn="just" eaLnBrk="1"/>
            <a:r>
              <a:rPr lang="zh-CN" altLang="en-US" dirty="0" smtClean="0"/>
              <a:t>成熟时期</a:t>
            </a:r>
            <a:endParaRPr lang="en-US" altLang="zh-CN" dirty="0" smtClean="0"/>
          </a:p>
          <a:p>
            <a:pPr lvl="3" algn="just" eaLnBrk="1"/>
            <a:r>
              <a:rPr lang="zh-CN" altLang="en-US" dirty="0" smtClean="0"/>
              <a:t>一战后，到成熟阶段。标志之一：道路、桥梁、房屋建设大规模出现。</a:t>
            </a:r>
            <a:endParaRPr lang="en-US" altLang="zh-CN" dirty="0" smtClean="0"/>
          </a:p>
          <a:p>
            <a:pPr lvl="3" algn="just" eaLnBrk="1"/>
            <a:r>
              <a:rPr lang="zh-CN" altLang="en-US" dirty="0" smtClean="0"/>
              <a:t>交通运输方面，</a:t>
            </a:r>
            <a:endParaRPr lang="en-US" altLang="zh-CN" dirty="0" smtClean="0"/>
          </a:p>
          <a:p>
            <a:pPr lvl="4" algn="just" eaLnBrk="1"/>
            <a:r>
              <a:rPr lang="zh-CN" altLang="en-US" dirty="0" smtClean="0"/>
              <a:t>汽车快速机动灵活，道路重要。沥青和混凝土</a:t>
            </a:r>
            <a:endParaRPr lang="en-US" altLang="zh-CN" dirty="0" smtClean="0"/>
          </a:p>
          <a:p>
            <a:pPr lvl="4" algn="just" eaLnBrk="1"/>
            <a:r>
              <a:rPr lang="en-US" altLang="zh-CN" dirty="0" smtClean="0"/>
              <a:t>20</a:t>
            </a:r>
            <a:r>
              <a:rPr lang="zh-CN" altLang="en-US" dirty="0" smtClean="0"/>
              <a:t>世纪初有飞机，机场工程</a:t>
            </a:r>
            <a:endParaRPr lang="en-US" altLang="zh-CN" dirty="0" smtClean="0"/>
          </a:p>
          <a:p>
            <a:pPr lvl="4" algn="just" eaLnBrk="1"/>
            <a:r>
              <a:rPr lang="zh-CN" altLang="en-US" dirty="0" smtClean="0"/>
              <a:t>钢铁质量和产量上升，大跨度桥梁。</a:t>
            </a:r>
            <a:r>
              <a:rPr lang="en-US" altLang="zh-CN" dirty="0" smtClean="0"/>
              <a:t>1918</a:t>
            </a:r>
            <a:r>
              <a:rPr lang="zh-CN" altLang="en-US" dirty="0" smtClean="0"/>
              <a:t>年加拿大建成魁北克悬臂桥，跨度</a:t>
            </a:r>
            <a:r>
              <a:rPr lang="en-US" altLang="zh-CN" dirty="0" smtClean="0"/>
              <a:t>548.6m</a:t>
            </a:r>
            <a:r>
              <a:rPr lang="zh-CN" altLang="en-US" dirty="0" smtClean="0"/>
              <a:t>；</a:t>
            </a:r>
            <a:r>
              <a:rPr lang="en-US" altLang="zh-CN" dirty="0" smtClean="0"/>
              <a:t>1937</a:t>
            </a:r>
            <a:r>
              <a:rPr lang="zh-CN" altLang="en-US" dirty="0" smtClean="0"/>
              <a:t>年美国旧金山建成金门悬索桥，跨度</a:t>
            </a:r>
            <a:r>
              <a:rPr lang="en-US" altLang="zh-CN" dirty="0" smtClean="0"/>
              <a:t>1280m</a:t>
            </a:r>
            <a:r>
              <a:rPr lang="zh-CN" altLang="en-US" dirty="0" smtClean="0"/>
              <a:t>，全场</a:t>
            </a:r>
            <a:r>
              <a:rPr lang="en-US" altLang="zh-CN" dirty="0" smtClean="0"/>
              <a:t>2825m</a:t>
            </a:r>
            <a:r>
              <a:rPr lang="zh-CN" altLang="en-US" dirty="0" smtClean="0"/>
              <a:t>，公路桥代表性工程；</a:t>
            </a:r>
            <a:r>
              <a:rPr lang="en-US" altLang="zh-CN" dirty="0" smtClean="0"/>
              <a:t>1932</a:t>
            </a:r>
            <a:r>
              <a:rPr lang="zh-CN" altLang="en-US" dirty="0" smtClean="0"/>
              <a:t>年，澳大利亚建成悉尼港桥，双铰钢拱结构，跨度</a:t>
            </a:r>
            <a:r>
              <a:rPr lang="en-US" altLang="zh-CN" dirty="0" smtClean="0"/>
              <a:t>503m.</a:t>
            </a:r>
          </a:p>
          <a:p>
            <a:pPr lvl="4" algn="just" eaLnBrk="1"/>
            <a:endParaRPr lang="en-US" altLang="zh-CN" dirty="0" smtClean="0"/>
          </a:p>
          <a:p>
            <a:pPr lvl="3" algn="just" eaLnBrk="1"/>
            <a:endParaRPr lang="zh-CN" altLang="zh-CN" dirty="0"/>
          </a:p>
          <a:p>
            <a:pPr algn="just"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518890"/>
            <a:ext cx="7793037" cy="838423"/>
          </a:xfrm>
        </p:spPr>
        <p:txBody>
          <a:bodyPr/>
          <a:lstStyle/>
          <a:p>
            <a:r>
              <a:rPr lang="en-US" altLang="zh-CN" b="1" dirty="0"/>
              <a:t>4.2 </a:t>
            </a:r>
            <a:r>
              <a:rPr lang="zh-CN" altLang="zh-CN" b="1" dirty="0"/>
              <a:t>土木工程的发展历史及其</a:t>
            </a:r>
            <a:r>
              <a:rPr lang="zh-CN" altLang="zh-CN" b="1" dirty="0" smtClean="0"/>
              <a:t>展望</a:t>
            </a:r>
            <a:r>
              <a:rPr lang="zh-CN" altLang="en-US" b="1" dirty="0" smtClean="0"/>
              <a:t>（续）</a:t>
            </a:r>
            <a:endParaRPr lang="zh-CN" altLang="en-US" dirty="0"/>
          </a:p>
        </p:txBody>
      </p:sp>
      <p:sp>
        <p:nvSpPr>
          <p:cNvPr id="3" name="内容占位符 2"/>
          <p:cNvSpPr>
            <a:spLocks noGrp="1"/>
          </p:cNvSpPr>
          <p:nvPr>
            <p:ph idx="1"/>
          </p:nvPr>
        </p:nvSpPr>
        <p:spPr>
          <a:xfrm>
            <a:off x="0" y="1614488"/>
            <a:ext cx="9144000" cy="4114800"/>
          </a:xfrm>
        </p:spPr>
        <p:txBody>
          <a:bodyPr/>
          <a:lstStyle/>
          <a:p>
            <a:pPr algn="just" eaLnBrk="1"/>
            <a:r>
              <a:rPr lang="zh-CN" altLang="zh-CN" dirty="0"/>
              <a:t>现代</a:t>
            </a:r>
            <a:r>
              <a:rPr lang="zh-CN" altLang="zh-CN" dirty="0" smtClean="0"/>
              <a:t>土木工程</a:t>
            </a:r>
            <a:endParaRPr lang="en-US" altLang="zh-CN" dirty="0" smtClean="0"/>
          </a:p>
          <a:p>
            <a:pPr indent="0" algn="just" eaLnBrk="1">
              <a:buNone/>
            </a:pPr>
            <a:r>
              <a:rPr lang="zh-CN" altLang="en-US" sz="2400" dirty="0" smtClean="0"/>
              <a:t>二战后。近</a:t>
            </a:r>
            <a:r>
              <a:rPr lang="en-US" altLang="zh-CN" sz="2400" dirty="0" smtClean="0"/>
              <a:t>40</a:t>
            </a:r>
            <a:r>
              <a:rPr lang="zh-CN" altLang="en-US" sz="2400" dirty="0" smtClean="0"/>
              <a:t>年，前</a:t>
            </a:r>
            <a:r>
              <a:rPr lang="en-US" altLang="zh-CN" sz="2400" dirty="0" smtClean="0"/>
              <a:t>20</a:t>
            </a:r>
            <a:r>
              <a:rPr lang="zh-CN" altLang="en-US" sz="2400" dirty="0" smtClean="0"/>
              <a:t>年特点是大规模工业化，后</a:t>
            </a:r>
            <a:r>
              <a:rPr lang="en-US" altLang="zh-CN" sz="2400" dirty="0" smtClean="0"/>
              <a:t>20</a:t>
            </a:r>
            <a:r>
              <a:rPr lang="zh-CN" altLang="en-US" sz="2400" dirty="0" smtClean="0"/>
              <a:t>年特点是</a:t>
            </a:r>
            <a:r>
              <a:rPr lang="zh-CN" altLang="en-US" sz="2400" dirty="0" smtClean="0">
                <a:solidFill>
                  <a:srgbClr val="FF0000"/>
                </a:solidFill>
              </a:rPr>
              <a:t>现代科技</a:t>
            </a:r>
            <a:r>
              <a:rPr lang="zh-CN" altLang="en-US" sz="2400" dirty="0" smtClean="0"/>
              <a:t>对土木工程进一步渗透。特征：</a:t>
            </a:r>
            <a:endParaRPr lang="en-US" altLang="zh-CN" sz="2400" dirty="0" smtClean="0"/>
          </a:p>
          <a:p>
            <a:pPr lvl="1" algn="just" eaLnBrk="1"/>
            <a:r>
              <a:rPr lang="zh-CN" altLang="en-US" dirty="0" smtClean="0"/>
              <a:t>工程功能化</a:t>
            </a:r>
            <a:endParaRPr lang="en-US" altLang="zh-CN" dirty="0" smtClean="0"/>
          </a:p>
          <a:p>
            <a:pPr lvl="1" algn="just" eaLnBrk="1"/>
            <a:r>
              <a:rPr lang="zh-CN" altLang="en-US" dirty="0" smtClean="0"/>
              <a:t>城市立体化</a:t>
            </a:r>
            <a:endParaRPr lang="en-US" altLang="zh-CN" dirty="0" smtClean="0"/>
          </a:p>
          <a:p>
            <a:pPr lvl="1" algn="just" eaLnBrk="1"/>
            <a:r>
              <a:rPr lang="zh-CN" altLang="en-US" dirty="0" smtClean="0"/>
              <a:t>交通高速化</a:t>
            </a:r>
            <a:endParaRPr lang="en-US" altLang="zh-CN" dirty="0" smtClean="0"/>
          </a:p>
          <a:p>
            <a:pPr lvl="1" algn="just" eaLnBrk="1"/>
            <a:r>
              <a:rPr lang="zh-CN" altLang="en-US" dirty="0" smtClean="0"/>
              <a:t>材料轻质高强化</a:t>
            </a:r>
            <a:endParaRPr lang="en-US" altLang="zh-CN" dirty="0" smtClean="0"/>
          </a:p>
          <a:p>
            <a:pPr lvl="1" algn="just" eaLnBrk="1"/>
            <a:r>
              <a:rPr lang="zh-CN" altLang="en-US" dirty="0" smtClean="0"/>
              <a:t>施工过程工业化</a:t>
            </a:r>
            <a:endParaRPr lang="en-US" altLang="zh-CN" dirty="0" smtClean="0"/>
          </a:p>
          <a:p>
            <a:pPr algn="just" eaLnBrk="1"/>
            <a:endParaRPr lang="zh-CN" altLang="zh-CN" dirty="0"/>
          </a:p>
          <a:p>
            <a:pPr algn="just"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a:p>
        </p:txBody>
      </p:sp>
    </p:spTree>
    <p:extLst>
      <p:ext uri="{BB962C8B-B14F-4D97-AF65-F5344CB8AC3E}">
        <p14:creationId xmlns="" xmlns:p14="http://schemas.microsoft.com/office/powerpoint/2010/main" val="2843724469"/>
      </p:ext>
    </p:extLst>
  </p:cSld>
  <p:clrMapOvr>
    <a:masterClrMapping/>
  </p:clrMapOvr>
  <p:transition spd="slow">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518890"/>
            <a:ext cx="7793037" cy="838423"/>
          </a:xfrm>
        </p:spPr>
        <p:txBody>
          <a:bodyPr/>
          <a:lstStyle/>
          <a:p>
            <a:r>
              <a:rPr lang="en-US" altLang="zh-CN" b="1" dirty="0"/>
              <a:t>4.2 </a:t>
            </a:r>
            <a:r>
              <a:rPr lang="zh-CN" altLang="zh-CN" b="1" dirty="0"/>
              <a:t>土木工程的发展历史及其展望</a:t>
            </a:r>
            <a:r>
              <a:rPr lang="zh-CN" altLang="en-US" b="1" dirty="0"/>
              <a:t>（续）</a:t>
            </a:r>
            <a:endParaRPr lang="zh-CN" altLang="en-US" dirty="0"/>
          </a:p>
        </p:txBody>
      </p:sp>
      <p:sp>
        <p:nvSpPr>
          <p:cNvPr id="3" name="内容占位符 2"/>
          <p:cNvSpPr>
            <a:spLocks noGrp="1"/>
          </p:cNvSpPr>
          <p:nvPr>
            <p:ph idx="1"/>
          </p:nvPr>
        </p:nvSpPr>
        <p:spPr/>
        <p:txBody>
          <a:bodyPr/>
          <a:lstStyle/>
          <a:p>
            <a:r>
              <a:rPr lang="zh-CN" altLang="zh-CN" dirty="0"/>
              <a:t>土木工程的未来展望</a:t>
            </a:r>
          </a:p>
          <a:p>
            <a:pPr lvl="1"/>
            <a:r>
              <a:rPr lang="zh-CN" altLang="en-US" dirty="0" smtClean="0"/>
              <a:t>高性能材料的发展</a:t>
            </a:r>
            <a:endParaRPr lang="en-US" altLang="zh-CN" dirty="0" smtClean="0"/>
          </a:p>
          <a:p>
            <a:pPr lvl="1"/>
            <a:r>
              <a:rPr lang="zh-CN" altLang="en-US" dirty="0" smtClean="0"/>
              <a:t>计算机应用</a:t>
            </a:r>
            <a:endParaRPr lang="en-US" altLang="zh-CN" dirty="0" smtClean="0"/>
          </a:p>
          <a:p>
            <a:pPr lvl="1"/>
            <a:r>
              <a:rPr lang="zh-CN" altLang="en-US" dirty="0" smtClean="0"/>
              <a:t>环境工程</a:t>
            </a:r>
            <a:endParaRPr lang="en-US" altLang="zh-CN" dirty="0" smtClean="0"/>
          </a:p>
          <a:p>
            <a:pPr lvl="1"/>
            <a:r>
              <a:rPr lang="zh-CN" altLang="en-US" dirty="0" smtClean="0"/>
              <a:t>建筑工业化</a:t>
            </a:r>
            <a:endParaRPr lang="en-US" altLang="zh-CN" dirty="0" smtClean="0"/>
          </a:p>
          <a:p>
            <a:pPr lvl="1"/>
            <a:r>
              <a:rPr lang="zh-CN" altLang="en-US" dirty="0" smtClean="0"/>
              <a:t>空间站、海底建筑、地下建筑</a:t>
            </a:r>
            <a:endParaRPr lang="en-US" altLang="zh-CN" dirty="0" smtClean="0"/>
          </a:p>
          <a:p>
            <a:pPr lvl="1"/>
            <a:r>
              <a:rPr lang="zh-CN" altLang="en-US" dirty="0"/>
              <a:t>结构</a:t>
            </a:r>
            <a:r>
              <a:rPr lang="zh-CN" altLang="en-US" dirty="0" smtClean="0"/>
              <a:t>形式</a:t>
            </a:r>
            <a:endParaRPr lang="en-US" altLang="zh-CN" dirty="0" smtClean="0"/>
          </a:p>
          <a:p>
            <a:pPr lvl="1"/>
            <a:r>
              <a:rPr lang="zh-CN" altLang="en-US" dirty="0" smtClean="0"/>
              <a:t>新能源和能源多极化</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spTree>
    <p:extLst>
      <p:ext uri="{BB962C8B-B14F-4D97-AF65-F5344CB8AC3E}">
        <p14:creationId xmlns="" xmlns:p14="http://schemas.microsoft.com/office/powerpoint/2010/main" val="1828192577"/>
      </p:ext>
    </p:extLst>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648"/>
            <a:ext cx="7793037" cy="1008112"/>
          </a:xfrm>
        </p:spPr>
        <p:txBody>
          <a:bodyPr/>
          <a:lstStyle/>
          <a:p>
            <a:r>
              <a:rPr lang="en-US" altLang="zh-CN" b="1" dirty="0"/>
              <a:t>4.3 </a:t>
            </a:r>
            <a:r>
              <a:rPr lang="zh-CN" altLang="zh-CN" b="1" dirty="0"/>
              <a:t>土木工程分类</a:t>
            </a:r>
          </a:p>
        </p:txBody>
      </p:sp>
      <p:sp>
        <p:nvSpPr>
          <p:cNvPr id="3" name="内容占位符 2"/>
          <p:cNvSpPr>
            <a:spLocks noGrp="1"/>
          </p:cNvSpPr>
          <p:nvPr>
            <p:ph idx="1"/>
          </p:nvPr>
        </p:nvSpPr>
        <p:spPr>
          <a:xfrm>
            <a:off x="0" y="1614488"/>
            <a:ext cx="9144000" cy="4694832"/>
          </a:xfrm>
        </p:spPr>
        <p:txBody>
          <a:bodyPr/>
          <a:lstStyle/>
          <a:p>
            <a:r>
              <a:rPr lang="zh-CN" altLang="zh-CN" dirty="0" smtClean="0"/>
              <a:t>建筑工程</a:t>
            </a:r>
            <a:endParaRPr lang="en-US" altLang="zh-CN" dirty="0" smtClean="0"/>
          </a:p>
          <a:p>
            <a:pPr lvl="1"/>
            <a:r>
              <a:rPr lang="zh-CN" altLang="en-US" dirty="0" smtClean="0"/>
              <a:t>建筑工程的定义</a:t>
            </a:r>
            <a:endParaRPr lang="en-US" altLang="zh-CN" dirty="0" smtClean="0"/>
          </a:p>
          <a:p>
            <a:pPr lvl="1"/>
            <a:r>
              <a:rPr lang="zh-CN" altLang="en-US" dirty="0" smtClean="0"/>
              <a:t>建筑工程的分类</a:t>
            </a:r>
            <a:endParaRPr lang="en-US" altLang="zh-CN" dirty="0" smtClean="0"/>
          </a:p>
          <a:p>
            <a:pPr lvl="2"/>
            <a:r>
              <a:rPr lang="zh-CN" altLang="en-US" dirty="0" smtClean="0"/>
              <a:t>民用建筑</a:t>
            </a:r>
            <a:endParaRPr lang="en-US" altLang="zh-CN" dirty="0" smtClean="0"/>
          </a:p>
          <a:p>
            <a:pPr lvl="2"/>
            <a:r>
              <a:rPr lang="zh-CN" altLang="en-US" dirty="0" smtClean="0"/>
              <a:t>工业建筑</a:t>
            </a:r>
            <a:endParaRPr lang="en-US" altLang="zh-CN" dirty="0" smtClean="0"/>
          </a:p>
          <a:p>
            <a:pPr lvl="2"/>
            <a:r>
              <a:rPr lang="zh-CN" altLang="en-US" dirty="0" smtClean="0"/>
              <a:t>农业建筑</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648"/>
            <a:ext cx="7793037" cy="1008112"/>
          </a:xfrm>
        </p:spPr>
        <p:txBody>
          <a:bodyPr/>
          <a:lstStyle/>
          <a:p>
            <a:r>
              <a:rPr lang="en-US" altLang="zh-CN" b="1" dirty="0"/>
              <a:t>4.3 </a:t>
            </a:r>
            <a:r>
              <a:rPr lang="zh-CN" altLang="zh-CN" b="1" dirty="0"/>
              <a:t>土木工程分类</a:t>
            </a:r>
          </a:p>
        </p:txBody>
      </p:sp>
      <p:sp>
        <p:nvSpPr>
          <p:cNvPr id="3" name="内容占位符 2"/>
          <p:cNvSpPr>
            <a:spLocks noGrp="1"/>
          </p:cNvSpPr>
          <p:nvPr>
            <p:ph idx="1"/>
          </p:nvPr>
        </p:nvSpPr>
        <p:spPr>
          <a:xfrm>
            <a:off x="0" y="1614488"/>
            <a:ext cx="9144000" cy="4694832"/>
          </a:xfrm>
        </p:spPr>
        <p:txBody>
          <a:bodyPr/>
          <a:lstStyle/>
          <a:p>
            <a:pPr lvl="1"/>
            <a:r>
              <a:rPr lang="zh-CN" altLang="en-US" dirty="0" smtClean="0"/>
              <a:t>建筑工程结构基本构件</a:t>
            </a:r>
            <a:endParaRPr lang="en-US" altLang="zh-CN" dirty="0" smtClean="0"/>
          </a:p>
          <a:p>
            <a:pPr lvl="2"/>
            <a:r>
              <a:rPr lang="zh-CN" altLang="en-US" dirty="0" smtClean="0"/>
              <a:t>基础</a:t>
            </a:r>
            <a:endParaRPr lang="en-US" altLang="zh-CN" dirty="0" smtClean="0"/>
          </a:p>
          <a:p>
            <a:pPr lvl="2"/>
            <a:r>
              <a:rPr lang="zh-CN" altLang="en-US" dirty="0" smtClean="0"/>
              <a:t>墙</a:t>
            </a:r>
            <a:endParaRPr lang="en-US" altLang="zh-CN" dirty="0" smtClean="0"/>
          </a:p>
          <a:p>
            <a:pPr lvl="3"/>
            <a:r>
              <a:rPr lang="zh-CN" altLang="en-US" dirty="0" smtClean="0"/>
              <a:t>按位置：外墙、内墙（隔墙）</a:t>
            </a:r>
            <a:endParaRPr lang="en-US" altLang="zh-CN" dirty="0" smtClean="0"/>
          </a:p>
          <a:p>
            <a:pPr lvl="3"/>
            <a:r>
              <a:rPr lang="zh-CN" altLang="en-US" dirty="0" smtClean="0"/>
              <a:t>按受力情况：承重、非承重</a:t>
            </a:r>
            <a:endParaRPr lang="en-US" altLang="zh-CN" dirty="0" smtClean="0"/>
          </a:p>
          <a:p>
            <a:pPr lvl="3"/>
            <a:r>
              <a:rPr lang="zh-CN" altLang="en-US" dirty="0" smtClean="0"/>
              <a:t>按施工方式：现场砌筑，预制</a:t>
            </a:r>
            <a:endParaRPr lang="en-US" altLang="zh-CN" dirty="0" smtClean="0"/>
          </a:p>
          <a:p>
            <a:pPr lvl="3"/>
            <a:r>
              <a:rPr lang="zh-CN" altLang="en-US" dirty="0" smtClean="0"/>
              <a:t>按材料</a:t>
            </a:r>
            <a:endParaRPr lang="en-US" altLang="zh-CN" dirty="0" smtClean="0"/>
          </a:p>
          <a:p>
            <a:pPr lvl="3"/>
            <a:r>
              <a:rPr lang="zh-CN" altLang="en-US" dirty="0" smtClean="0"/>
              <a:t>按构造方式</a:t>
            </a:r>
            <a:endParaRPr lang="en-US" altLang="zh-CN" dirty="0" smtClean="0"/>
          </a:p>
          <a:p>
            <a:pPr lvl="2"/>
            <a:r>
              <a:rPr lang="zh-CN" altLang="en-US" dirty="0" smtClean="0"/>
              <a:t>柱</a:t>
            </a:r>
            <a:endParaRPr lang="en-US" altLang="zh-CN" dirty="0" smtClean="0"/>
          </a:p>
          <a:p>
            <a:pPr lvl="2"/>
            <a:r>
              <a:rPr lang="zh-CN" altLang="en-US" dirty="0" smtClean="0"/>
              <a:t>梁</a:t>
            </a:r>
            <a:endParaRPr lang="en-US" altLang="zh-CN" dirty="0" smtClean="0"/>
          </a:p>
          <a:p>
            <a:pPr lvl="2"/>
            <a:r>
              <a:rPr lang="zh-CN" altLang="en-US" dirty="0" smtClean="0"/>
              <a:t>板</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648"/>
            <a:ext cx="7793037" cy="1008112"/>
          </a:xfrm>
        </p:spPr>
        <p:txBody>
          <a:bodyPr/>
          <a:lstStyle/>
          <a:p>
            <a:r>
              <a:rPr lang="en-US" altLang="zh-CN" b="1" dirty="0"/>
              <a:t>4.3 </a:t>
            </a:r>
            <a:r>
              <a:rPr lang="zh-CN" altLang="zh-CN" b="1" dirty="0"/>
              <a:t>土木工程分类</a:t>
            </a:r>
          </a:p>
        </p:txBody>
      </p:sp>
      <p:sp>
        <p:nvSpPr>
          <p:cNvPr id="3" name="内容占位符 2"/>
          <p:cNvSpPr>
            <a:spLocks noGrp="1"/>
          </p:cNvSpPr>
          <p:nvPr>
            <p:ph idx="1"/>
          </p:nvPr>
        </p:nvSpPr>
        <p:spPr>
          <a:xfrm>
            <a:off x="0" y="1614488"/>
            <a:ext cx="9144000" cy="4622824"/>
          </a:xfrm>
        </p:spPr>
        <p:txBody>
          <a:bodyPr/>
          <a:lstStyle/>
          <a:p>
            <a:pPr lvl="1"/>
            <a:r>
              <a:rPr lang="zh-CN" altLang="en-US" dirty="0" smtClean="0"/>
              <a:t>建筑结构类型</a:t>
            </a:r>
            <a:endParaRPr lang="en-US" altLang="zh-CN" dirty="0" smtClean="0"/>
          </a:p>
          <a:p>
            <a:pPr lvl="2"/>
            <a:r>
              <a:rPr lang="zh-CN" altLang="en-US" dirty="0" smtClean="0"/>
              <a:t>砖木结构</a:t>
            </a:r>
            <a:endParaRPr lang="en-US" altLang="zh-CN" dirty="0" smtClean="0"/>
          </a:p>
          <a:p>
            <a:pPr lvl="2"/>
            <a:r>
              <a:rPr lang="zh-CN" altLang="en-US" dirty="0" smtClean="0"/>
              <a:t>砖混结构</a:t>
            </a:r>
            <a:endParaRPr lang="en-US" altLang="zh-CN" dirty="0" smtClean="0"/>
          </a:p>
          <a:p>
            <a:pPr lvl="2"/>
            <a:r>
              <a:rPr lang="zh-CN" altLang="en-US" dirty="0" smtClean="0"/>
              <a:t>钢筋混凝土结构</a:t>
            </a:r>
            <a:endParaRPr lang="en-US" altLang="zh-CN" dirty="0" smtClean="0"/>
          </a:p>
          <a:p>
            <a:pPr lvl="2"/>
            <a:r>
              <a:rPr lang="zh-CN" altLang="en-US" dirty="0" smtClean="0"/>
              <a:t>钢结构：成本高，多层公共建筑或跨度大的建筑</a:t>
            </a:r>
            <a:endParaRPr lang="zh-CN" altLang="zh-CN" dirty="0"/>
          </a:p>
          <a:p>
            <a:r>
              <a:rPr lang="zh-CN" altLang="zh-CN" dirty="0" smtClean="0"/>
              <a:t>地下工程</a:t>
            </a:r>
            <a:endParaRPr lang="en-US" altLang="zh-CN" dirty="0"/>
          </a:p>
          <a:p>
            <a:pPr lvl="1"/>
            <a:r>
              <a:rPr lang="zh-CN" altLang="en-US" dirty="0" smtClean="0"/>
              <a:t>地下工程概述</a:t>
            </a:r>
            <a:endParaRPr lang="en-US" altLang="zh-CN" dirty="0" smtClean="0"/>
          </a:p>
          <a:p>
            <a:pPr lvl="1"/>
            <a:r>
              <a:rPr lang="zh-CN" altLang="en-US" dirty="0" smtClean="0"/>
              <a:t>地下工程的发展趋势</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18</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60648"/>
            <a:ext cx="7793037" cy="1008112"/>
          </a:xfrm>
        </p:spPr>
        <p:txBody>
          <a:bodyPr/>
          <a:lstStyle/>
          <a:p>
            <a:r>
              <a:rPr lang="en-US" altLang="zh-CN" b="1" dirty="0"/>
              <a:t>4.3 </a:t>
            </a:r>
            <a:r>
              <a:rPr lang="zh-CN" altLang="zh-CN" b="1" dirty="0"/>
              <a:t>土木工程分类</a:t>
            </a:r>
          </a:p>
        </p:txBody>
      </p:sp>
      <p:sp>
        <p:nvSpPr>
          <p:cNvPr id="3" name="内容占位符 2"/>
          <p:cNvSpPr>
            <a:spLocks noGrp="1"/>
          </p:cNvSpPr>
          <p:nvPr>
            <p:ph idx="1"/>
          </p:nvPr>
        </p:nvSpPr>
        <p:spPr>
          <a:xfrm>
            <a:off x="0" y="1614488"/>
            <a:ext cx="9144000" cy="4622824"/>
          </a:xfrm>
        </p:spPr>
        <p:txBody>
          <a:bodyPr/>
          <a:lstStyle/>
          <a:p>
            <a:pPr lvl="1"/>
            <a:r>
              <a:rPr lang="zh-CN" altLang="en-US" dirty="0" smtClean="0"/>
              <a:t>城市地下综合体</a:t>
            </a:r>
            <a:endParaRPr lang="en-US" altLang="zh-CN" dirty="0" smtClean="0"/>
          </a:p>
          <a:p>
            <a:pPr lvl="2"/>
            <a:r>
              <a:rPr lang="zh-CN" altLang="en-US" dirty="0" smtClean="0"/>
              <a:t>地下街道</a:t>
            </a:r>
            <a:endParaRPr lang="en-US" altLang="zh-CN" dirty="0" smtClean="0"/>
          </a:p>
          <a:p>
            <a:pPr lvl="2"/>
            <a:r>
              <a:rPr lang="zh-CN" altLang="en-US" dirty="0" smtClean="0"/>
              <a:t>地下商场</a:t>
            </a:r>
            <a:endParaRPr lang="en-US" altLang="zh-CN" dirty="0" smtClean="0"/>
          </a:p>
          <a:p>
            <a:pPr lvl="2"/>
            <a:r>
              <a:rPr lang="zh-CN" altLang="en-US" dirty="0" smtClean="0"/>
              <a:t>地下停车场</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19</a:t>
            </a:fld>
            <a:endParaRPr lang="en-US" altLang="zh-CN"/>
          </a:p>
        </p:txBody>
      </p:sp>
    </p:spTree>
    <p:extLst>
      <p:ext uri="{BB962C8B-B14F-4D97-AF65-F5344CB8AC3E}">
        <p14:creationId xmlns="" xmlns:p14="http://schemas.microsoft.com/office/powerpoint/2010/main" val="2167059954"/>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656184"/>
          </a:xfrm>
        </p:spPr>
        <p:txBody>
          <a:bodyPr/>
          <a:lstStyle/>
          <a:p>
            <a:r>
              <a:rPr lang="en-US" altLang="zh-CN" b="1" dirty="0"/>
              <a:t>4.1 </a:t>
            </a:r>
            <a:r>
              <a:rPr lang="zh-CN" altLang="zh-CN" b="1" dirty="0"/>
              <a:t>土木工程的性质和特点</a:t>
            </a:r>
          </a:p>
        </p:txBody>
      </p:sp>
      <p:sp>
        <p:nvSpPr>
          <p:cNvPr id="3" name="内容占位符 2"/>
          <p:cNvSpPr>
            <a:spLocks noGrp="1"/>
          </p:cNvSpPr>
          <p:nvPr>
            <p:ph idx="1"/>
          </p:nvPr>
        </p:nvSpPr>
        <p:spPr>
          <a:xfrm>
            <a:off x="0" y="1614488"/>
            <a:ext cx="9144000" cy="4838848"/>
          </a:xfrm>
        </p:spPr>
        <p:txBody>
          <a:bodyPr/>
          <a:lstStyle/>
          <a:p>
            <a:pPr eaLnBrk="1"/>
            <a:r>
              <a:rPr lang="zh-CN" altLang="zh-CN" dirty="0"/>
              <a:t>土木工程的</a:t>
            </a:r>
            <a:r>
              <a:rPr lang="zh-CN" altLang="zh-CN" dirty="0" smtClean="0"/>
              <a:t>概念</a:t>
            </a:r>
            <a:endParaRPr lang="en-US" altLang="zh-CN" dirty="0" smtClean="0"/>
          </a:p>
          <a:p>
            <a:pPr lvl="1" eaLnBrk="1"/>
            <a:r>
              <a:rPr lang="zh-CN" altLang="en-US" dirty="0" smtClean="0"/>
              <a:t>建造各类工程设施的科学技术的统称。</a:t>
            </a:r>
            <a:endParaRPr lang="en-US" altLang="zh-CN" dirty="0" smtClean="0"/>
          </a:p>
          <a:p>
            <a:pPr lvl="2" eaLnBrk="1"/>
            <a:r>
              <a:rPr lang="zh-CN" altLang="en-US" dirty="0" smtClean="0"/>
              <a:t>既指所应用的材料、设备和所进行的勘测、设计、施工、保养维修等技术活动</a:t>
            </a:r>
            <a:endParaRPr lang="en-US" altLang="zh-CN" dirty="0" smtClean="0"/>
          </a:p>
          <a:p>
            <a:pPr lvl="2" eaLnBrk="1"/>
            <a:r>
              <a:rPr lang="zh-CN" altLang="en-US" dirty="0" smtClean="0"/>
              <a:t>也指工程建设的对象。</a:t>
            </a:r>
            <a:endParaRPr lang="en-US" altLang="zh-CN" dirty="0" smtClean="0"/>
          </a:p>
          <a:p>
            <a:pPr lvl="1" eaLnBrk="1"/>
            <a:r>
              <a:rPr lang="zh-CN" altLang="en-US" dirty="0" smtClean="0"/>
              <a:t>既是一种工程分科，也是一门学科。</a:t>
            </a:r>
            <a:endParaRPr lang="zh-CN" altLang="zh-CN" dirty="0"/>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4.3 </a:t>
            </a:r>
            <a:r>
              <a:rPr lang="zh-CN" altLang="zh-CN" b="1" dirty="0"/>
              <a:t>土木工程</a:t>
            </a:r>
            <a:r>
              <a:rPr lang="zh-CN" altLang="zh-CN" b="1" dirty="0" smtClean="0"/>
              <a:t>分类</a:t>
            </a:r>
            <a:r>
              <a:rPr lang="zh-CN" altLang="en-US" b="1" dirty="0" smtClean="0"/>
              <a:t>（续）</a:t>
            </a:r>
            <a:endParaRPr lang="zh-CN" altLang="en-US" dirty="0"/>
          </a:p>
        </p:txBody>
      </p:sp>
      <p:sp>
        <p:nvSpPr>
          <p:cNvPr id="3" name="内容占位符 2"/>
          <p:cNvSpPr>
            <a:spLocks noGrp="1"/>
          </p:cNvSpPr>
          <p:nvPr>
            <p:ph idx="1"/>
          </p:nvPr>
        </p:nvSpPr>
        <p:spPr>
          <a:xfrm>
            <a:off x="0" y="1614488"/>
            <a:ext cx="9144000" cy="4550816"/>
          </a:xfrm>
        </p:spPr>
        <p:txBody>
          <a:bodyPr/>
          <a:lstStyle/>
          <a:p>
            <a:r>
              <a:rPr lang="zh-CN" altLang="zh-CN" dirty="0"/>
              <a:t>道路与铁道</a:t>
            </a:r>
            <a:r>
              <a:rPr lang="zh-CN" altLang="zh-CN" dirty="0" smtClean="0"/>
              <a:t>工程</a:t>
            </a:r>
            <a:endParaRPr lang="en-US" altLang="zh-CN" dirty="0" smtClean="0"/>
          </a:p>
          <a:p>
            <a:pPr lvl="1"/>
            <a:r>
              <a:rPr lang="zh-CN" altLang="en-US" dirty="0"/>
              <a:t>道路</a:t>
            </a:r>
            <a:r>
              <a:rPr lang="zh-CN" altLang="en-US" dirty="0" smtClean="0"/>
              <a:t>工程</a:t>
            </a:r>
            <a:endParaRPr lang="en-US" altLang="zh-CN" dirty="0" smtClean="0"/>
          </a:p>
          <a:p>
            <a:pPr lvl="2"/>
            <a:r>
              <a:rPr lang="zh-CN" altLang="en-US" dirty="0" smtClean="0"/>
              <a:t>道路分类：国道，省道，县、乡道，城市道路</a:t>
            </a:r>
            <a:endParaRPr lang="en-US" altLang="zh-CN" dirty="0" smtClean="0"/>
          </a:p>
          <a:p>
            <a:pPr lvl="2"/>
            <a:r>
              <a:rPr lang="zh-CN" altLang="en-US" dirty="0" smtClean="0"/>
              <a:t>道路结构组成</a:t>
            </a:r>
            <a:endParaRPr lang="en-US" altLang="zh-CN" dirty="0" smtClean="0"/>
          </a:p>
          <a:p>
            <a:pPr lvl="3"/>
            <a:r>
              <a:rPr lang="zh-CN" altLang="en-US" dirty="0" smtClean="0"/>
              <a:t>路基（路堤式、路堑式、半填半挖式）</a:t>
            </a:r>
            <a:endParaRPr lang="en-US" altLang="zh-CN" dirty="0" smtClean="0"/>
          </a:p>
          <a:p>
            <a:pPr lvl="3"/>
            <a:r>
              <a:rPr lang="zh-CN" altLang="en-US" dirty="0" smtClean="0"/>
              <a:t>路肩</a:t>
            </a:r>
            <a:endParaRPr lang="en-US" altLang="zh-CN" dirty="0" smtClean="0"/>
          </a:p>
          <a:p>
            <a:pPr lvl="1"/>
            <a:r>
              <a:rPr lang="zh-CN" altLang="en-US" dirty="0"/>
              <a:t>铁路</a:t>
            </a:r>
            <a:r>
              <a:rPr lang="zh-CN" altLang="en-US" dirty="0" smtClean="0"/>
              <a:t>工程</a:t>
            </a:r>
            <a:endParaRPr lang="en-US" altLang="zh-CN" dirty="0" smtClean="0"/>
          </a:p>
          <a:p>
            <a:pPr lvl="2"/>
            <a:r>
              <a:rPr lang="zh-CN" altLang="en-US" dirty="0" smtClean="0"/>
              <a:t>铁路的组成（路基、轨道）</a:t>
            </a:r>
            <a:endParaRPr lang="en-US" altLang="zh-CN" dirty="0" smtClean="0"/>
          </a:p>
          <a:p>
            <a:pPr lvl="2"/>
            <a:r>
              <a:rPr lang="zh-CN" altLang="en-US" dirty="0" smtClean="0"/>
              <a:t>高速铁路</a:t>
            </a:r>
            <a:endParaRPr lang="en-US" altLang="zh-CN" dirty="0" smtClean="0"/>
          </a:p>
          <a:p>
            <a:pPr lvl="2"/>
            <a:r>
              <a:rPr lang="zh-CN" altLang="en-US" dirty="0" smtClean="0"/>
              <a:t>磁悬浮铁路</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Tree>
    <p:extLst>
      <p:ext uri="{BB962C8B-B14F-4D97-AF65-F5344CB8AC3E}">
        <p14:creationId xmlns="" xmlns:p14="http://schemas.microsoft.com/office/powerpoint/2010/main" val="1689024801"/>
      </p:ext>
    </p:extLst>
  </p:cSld>
  <p:clrMapOvr>
    <a:masterClrMapping/>
  </p:clrMapOvr>
  <p:transition spd="slow">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4.3 </a:t>
            </a:r>
            <a:r>
              <a:rPr lang="zh-CN" altLang="zh-CN" b="1" dirty="0"/>
              <a:t>土木工程分类</a:t>
            </a:r>
            <a:r>
              <a:rPr lang="zh-CN" altLang="en-US" b="1" dirty="0"/>
              <a:t>（续）</a:t>
            </a:r>
            <a:endParaRPr lang="zh-CN" altLang="en-US" dirty="0"/>
          </a:p>
        </p:txBody>
      </p:sp>
      <p:sp>
        <p:nvSpPr>
          <p:cNvPr id="3" name="内容占位符 2"/>
          <p:cNvSpPr>
            <a:spLocks noGrp="1"/>
          </p:cNvSpPr>
          <p:nvPr>
            <p:ph idx="1"/>
          </p:nvPr>
        </p:nvSpPr>
        <p:spPr>
          <a:xfrm>
            <a:off x="0" y="1614488"/>
            <a:ext cx="9144000" cy="4838848"/>
          </a:xfrm>
        </p:spPr>
        <p:txBody>
          <a:bodyPr/>
          <a:lstStyle/>
          <a:p>
            <a:pPr algn="just" eaLnBrk="1"/>
            <a:r>
              <a:rPr lang="zh-CN" altLang="zh-CN" dirty="0"/>
              <a:t>桥梁与隧道工程</a:t>
            </a:r>
          </a:p>
          <a:p>
            <a:pPr lvl="1" algn="just" eaLnBrk="1"/>
            <a:r>
              <a:rPr lang="zh-CN" altLang="en-US" dirty="0" smtClean="0"/>
              <a:t>桥梁工程</a:t>
            </a:r>
            <a:endParaRPr lang="en-US" altLang="zh-CN" dirty="0" smtClean="0"/>
          </a:p>
          <a:p>
            <a:pPr lvl="2" algn="just" eaLnBrk="1"/>
            <a:r>
              <a:rPr lang="zh-CN" altLang="en-US" dirty="0" smtClean="0"/>
              <a:t>桥梁的分类</a:t>
            </a:r>
            <a:endParaRPr lang="en-US" altLang="zh-CN" dirty="0" smtClean="0"/>
          </a:p>
          <a:p>
            <a:pPr lvl="3" algn="just" eaLnBrk="1"/>
            <a:r>
              <a:rPr lang="zh-CN" altLang="en-US" dirty="0" smtClean="0"/>
              <a:t>按用途：公路桥、公铁两用桥、人行桥、机耕桥、过水桥。</a:t>
            </a:r>
            <a:endParaRPr lang="en-US" altLang="zh-CN" dirty="0" smtClean="0"/>
          </a:p>
          <a:p>
            <a:pPr lvl="3" algn="just" eaLnBrk="1"/>
            <a:r>
              <a:rPr lang="zh-CN" altLang="en-US" dirty="0" smtClean="0"/>
              <a:t>按跨径大小和多跨总长：小、中、特大桥。</a:t>
            </a:r>
            <a:endParaRPr lang="en-US" altLang="zh-CN" dirty="0" smtClean="0"/>
          </a:p>
          <a:p>
            <a:pPr lvl="3" algn="just" eaLnBrk="1"/>
            <a:r>
              <a:rPr lang="zh-CN" altLang="en-US" dirty="0" smtClean="0"/>
              <a:t>按结构：梁式桥、拱桥、钢架桥、缆索承重桥（斜拉桥和悬索桥），组合体系桥。</a:t>
            </a:r>
            <a:endParaRPr lang="en-US" altLang="zh-CN" dirty="0" smtClean="0"/>
          </a:p>
          <a:p>
            <a:pPr lvl="3" algn="just" eaLnBrk="1"/>
            <a:r>
              <a:rPr lang="zh-CN" altLang="en-US" dirty="0" smtClean="0"/>
              <a:t>按行车道位置：上、中、下承式桥</a:t>
            </a:r>
            <a:endParaRPr lang="en-US" altLang="zh-CN" dirty="0" smtClean="0"/>
          </a:p>
          <a:p>
            <a:pPr lvl="3" algn="just" eaLnBrk="1"/>
            <a:r>
              <a:rPr lang="zh-CN" altLang="en-US" dirty="0" smtClean="0"/>
              <a:t>按使用年限：永久性桥、半永久性桥、临时桥。</a:t>
            </a:r>
            <a:endParaRPr lang="en-US" altLang="zh-CN" dirty="0" smtClean="0"/>
          </a:p>
          <a:p>
            <a:pPr lvl="3" algn="just" eaLnBrk="1"/>
            <a:r>
              <a:rPr lang="zh-CN" altLang="en-US" dirty="0" smtClean="0"/>
              <a:t>按材料类型：木桥、钢筋桥、预应力桥、钢桥。</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spTree>
    <p:extLst>
      <p:ext uri="{BB962C8B-B14F-4D97-AF65-F5344CB8AC3E}">
        <p14:creationId xmlns="" xmlns:p14="http://schemas.microsoft.com/office/powerpoint/2010/main" val="2153622732"/>
      </p:ext>
    </p:extLst>
  </p:cSld>
  <p:clrMapOvr>
    <a:masterClrMapping/>
  </p:clrMapOvr>
  <p:transition spd="slow">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4.3 </a:t>
            </a:r>
            <a:r>
              <a:rPr lang="zh-CN" altLang="zh-CN" b="1" dirty="0"/>
              <a:t>土木工程分类</a:t>
            </a:r>
            <a:r>
              <a:rPr lang="zh-CN" altLang="en-US" b="1" dirty="0"/>
              <a:t>（续）</a:t>
            </a:r>
            <a:endParaRPr lang="zh-CN" altLang="en-US" dirty="0"/>
          </a:p>
        </p:txBody>
      </p:sp>
      <p:sp>
        <p:nvSpPr>
          <p:cNvPr id="3" name="内容占位符 2"/>
          <p:cNvSpPr>
            <a:spLocks noGrp="1"/>
          </p:cNvSpPr>
          <p:nvPr>
            <p:ph idx="1"/>
          </p:nvPr>
        </p:nvSpPr>
        <p:spPr>
          <a:xfrm>
            <a:off x="0" y="1614488"/>
            <a:ext cx="9144000" cy="4838848"/>
          </a:xfrm>
        </p:spPr>
        <p:txBody>
          <a:bodyPr/>
          <a:lstStyle/>
          <a:p>
            <a:pPr lvl="2" algn="just" eaLnBrk="1"/>
            <a:r>
              <a:rPr lang="zh-CN" altLang="en-US" dirty="0" smtClean="0"/>
              <a:t>桥梁的构造形式及特点</a:t>
            </a:r>
            <a:endParaRPr lang="en-US" altLang="zh-CN" dirty="0" smtClean="0"/>
          </a:p>
          <a:p>
            <a:pPr lvl="3" algn="just" eaLnBrk="1"/>
            <a:r>
              <a:rPr lang="zh-CN" altLang="en-US" dirty="0" smtClean="0"/>
              <a:t>梁式桥</a:t>
            </a:r>
            <a:endParaRPr lang="en-US" altLang="zh-CN" dirty="0" smtClean="0"/>
          </a:p>
          <a:p>
            <a:pPr lvl="3" algn="just" eaLnBrk="1"/>
            <a:r>
              <a:rPr lang="zh-CN" altLang="en-US" dirty="0" smtClean="0"/>
              <a:t>拱桥</a:t>
            </a:r>
            <a:endParaRPr lang="en-US" altLang="zh-CN" dirty="0" smtClean="0"/>
          </a:p>
          <a:p>
            <a:pPr lvl="3" algn="just" eaLnBrk="1"/>
            <a:r>
              <a:rPr lang="zh-CN" altLang="en-US" dirty="0" smtClean="0"/>
              <a:t>钢架桥</a:t>
            </a:r>
            <a:endParaRPr lang="en-US" altLang="zh-CN" dirty="0" smtClean="0"/>
          </a:p>
          <a:p>
            <a:pPr lvl="3" algn="just" eaLnBrk="1"/>
            <a:r>
              <a:rPr lang="zh-CN" altLang="en-US" dirty="0" smtClean="0"/>
              <a:t>桁梁式桥</a:t>
            </a:r>
            <a:endParaRPr lang="en-US" altLang="zh-CN" dirty="0" smtClean="0"/>
          </a:p>
          <a:p>
            <a:pPr lvl="3" algn="just" eaLnBrk="1"/>
            <a:r>
              <a:rPr lang="zh-CN" altLang="en-US" dirty="0" smtClean="0"/>
              <a:t>悬臂桥</a:t>
            </a:r>
            <a:endParaRPr lang="en-US" altLang="zh-CN" dirty="0" smtClean="0"/>
          </a:p>
          <a:p>
            <a:pPr lvl="3" algn="just" eaLnBrk="1"/>
            <a:r>
              <a:rPr lang="zh-CN" altLang="en-US" dirty="0" smtClean="0"/>
              <a:t>吊桥</a:t>
            </a:r>
            <a:endParaRPr lang="en-US" altLang="zh-CN" dirty="0" smtClean="0"/>
          </a:p>
          <a:p>
            <a:pPr lvl="3" algn="just" eaLnBrk="1"/>
            <a:r>
              <a:rPr lang="zh-CN" altLang="en-US" dirty="0" smtClean="0"/>
              <a:t>拉索桥</a:t>
            </a:r>
            <a:endParaRPr lang="en-US" altLang="zh-CN" dirty="0" smtClean="0"/>
          </a:p>
          <a:p>
            <a:pPr lvl="1" algn="just" eaLnBrk="1"/>
            <a:r>
              <a:rPr lang="zh-CN" altLang="en-US" dirty="0" smtClean="0"/>
              <a:t>隧道工程</a:t>
            </a:r>
            <a:endParaRPr lang="en-US" altLang="zh-CN" dirty="0" smtClean="0"/>
          </a:p>
          <a:p>
            <a:pPr lvl="2" algn="just" eaLnBrk="1"/>
            <a:r>
              <a:rPr lang="zh-CN" altLang="en-US" dirty="0" smtClean="0"/>
              <a:t>隧道分类</a:t>
            </a:r>
            <a:endParaRPr lang="en-US" altLang="zh-CN" dirty="0" smtClean="0"/>
          </a:p>
          <a:p>
            <a:pPr lvl="3" algn="just" eaLnBrk="1"/>
            <a:r>
              <a:rPr lang="zh-CN" altLang="en-US" dirty="0" smtClean="0"/>
              <a:t>按地质：土质、石质隧道</a:t>
            </a:r>
            <a:endParaRPr lang="en-US" altLang="zh-CN" dirty="0" smtClean="0"/>
          </a:p>
          <a:p>
            <a:pPr lvl="3" algn="just" eaLnBrk="1"/>
            <a:r>
              <a:rPr lang="zh-CN" altLang="en-US" dirty="0" smtClean="0"/>
              <a:t>按长度：短、中长、长、特长</a:t>
            </a:r>
            <a:endParaRPr lang="en-US" altLang="zh-CN" dirty="0" smtClean="0"/>
          </a:p>
          <a:p>
            <a:pPr lvl="3" algn="just" eaLnBrk="1"/>
            <a:r>
              <a:rPr lang="zh-CN" altLang="en-US" dirty="0" smtClean="0"/>
              <a:t>按横断面积：极小断面、小、中等、、大、特大</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dirty="0"/>
          </a:p>
        </p:txBody>
      </p:sp>
    </p:spTree>
    <p:extLst>
      <p:ext uri="{BB962C8B-B14F-4D97-AF65-F5344CB8AC3E}">
        <p14:creationId xmlns="" xmlns:p14="http://schemas.microsoft.com/office/powerpoint/2010/main" val="2153622732"/>
      </p:ext>
    </p:extLst>
  </p:cSld>
  <p:clrMapOvr>
    <a:masterClrMapping/>
  </p:clrMapOvr>
  <p:transition spd="slow">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4.3 </a:t>
            </a:r>
            <a:r>
              <a:rPr lang="zh-CN" altLang="zh-CN" b="1" dirty="0"/>
              <a:t>土木工程分类</a:t>
            </a:r>
            <a:r>
              <a:rPr lang="zh-CN" altLang="en-US" b="1" dirty="0"/>
              <a:t>（续）</a:t>
            </a:r>
            <a:endParaRPr lang="zh-CN" altLang="en-US" dirty="0"/>
          </a:p>
        </p:txBody>
      </p:sp>
      <p:sp>
        <p:nvSpPr>
          <p:cNvPr id="3" name="内容占位符 2"/>
          <p:cNvSpPr>
            <a:spLocks noGrp="1"/>
          </p:cNvSpPr>
          <p:nvPr>
            <p:ph idx="1"/>
          </p:nvPr>
        </p:nvSpPr>
        <p:spPr>
          <a:xfrm>
            <a:off x="0" y="1614488"/>
            <a:ext cx="9144000" cy="4838848"/>
          </a:xfrm>
        </p:spPr>
        <p:txBody>
          <a:bodyPr/>
          <a:lstStyle/>
          <a:p>
            <a:pPr lvl="2" algn="just" eaLnBrk="1"/>
            <a:r>
              <a:rPr lang="zh-CN" altLang="en-US" dirty="0" smtClean="0"/>
              <a:t>隧道设计</a:t>
            </a:r>
            <a:endParaRPr lang="en-US" altLang="zh-CN" dirty="0" smtClean="0"/>
          </a:p>
          <a:p>
            <a:pPr lvl="3" algn="just" eaLnBrk="1"/>
            <a:r>
              <a:rPr lang="zh-CN" altLang="en-US" dirty="0" smtClean="0"/>
              <a:t>选线</a:t>
            </a:r>
            <a:endParaRPr lang="en-US" altLang="zh-CN" dirty="0" smtClean="0"/>
          </a:p>
          <a:p>
            <a:pPr lvl="3" algn="just" eaLnBrk="1"/>
            <a:r>
              <a:rPr lang="zh-CN" altLang="en-US" dirty="0" smtClean="0"/>
              <a:t>纵断面设计</a:t>
            </a:r>
            <a:endParaRPr lang="en-US" altLang="zh-CN" dirty="0" smtClean="0"/>
          </a:p>
          <a:p>
            <a:pPr lvl="3" algn="just" eaLnBrk="1"/>
            <a:r>
              <a:rPr lang="zh-CN" altLang="en-US" dirty="0" smtClean="0"/>
              <a:t>横断面设计</a:t>
            </a:r>
            <a:endParaRPr lang="en-US" altLang="zh-CN" dirty="0" smtClean="0"/>
          </a:p>
          <a:p>
            <a:pPr lvl="3" algn="just" eaLnBrk="1"/>
            <a:r>
              <a:rPr lang="zh-CN" altLang="en-US" dirty="0" smtClean="0"/>
              <a:t>辅助坑道设计</a:t>
            </a:r>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Tree>
    <p:extLst>
      <p:ext uri="{BB962C8B-B14F-4D97-AF65-F5344CB8AC3E}">
        <p14:creationId xmlns="" xmlns:p14="http://schemas.microsoft.com/office/powerpoint/2010/main" val="2153622732"/>
      </p:ext>
    </p:extLst>
  </p:cSld>
  <p:clrMapOvr>
    <a:masterClrMapping/>
  </p:clrMapOvr>
  <p:transition spd="slow">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734802"/>
            <a:ext cx="9144000" cy="4574518"/>
          </a:xfrm>
        </p:spPr>
        <p:txBody>
          <a:bodyPr/>
          <a:lstStyle/>
          <a:p>
            <a:pPr algn="just" eaLnBrk="1"/>
            <a:r>
              <a:rPr lang="zh-CN" altLang="zh-CN" dirty="0"/>
              <a:t>基础</a:t>
            </a:r>
            <a:r>
              <a:rPr lang="zh-CN" altLang="zh-CN" dirty="0" smtClean="0"/>
              <a:t>工程施工</a:t>
            </a:r>
            <a:endParaRPr lang="en-US" altLang="zh-CN" dirty="0" smtClean="0"/>
          </a:p>
          <a:p>
            <a:pPr lvl="1" algn="just" eaLnBrk="1"/>
            <a:r>
              <a:rPr lang="zh-CN" altLang="en-US" dirty="0" smtClean="0"/>
              <a:t>包括：施工技术和施工组织。</a:t>
            </a:r>
            <a:endParaRPr lang="en-US" altLang="zh-CN" dirty="0" smtClean="0"/>
          </a:p>
          <a:p>
            <a:pPr lvl="2" algn="just" eaLnBrk="1"/>
            <a:r>
              <a:rPr lang="zh-CN" altLang="en-US" dirty="0" smtClean="0"/>
              <a:t>施工技术：土方工程、桩基、砌筑、混凝土结构、预应力混凝土、结构安装、防水工程等。</a:t>
            </a:r>
            <a:endParaRPr lang="en-US" altLang="zh-CN" dirty="0" smtClean="0"/>
          </a:p>
          <a:p>
            <a:pPr lvl="2" algn="just" eaLnBrk="1"/>
            <a:r>
              <a:rPr lang="zh-CN" altLang="en-US" dirty="0" smtClean="0"/>
              <a:t>施工组织：建筑施工组织概论、流水施工原理、网络计划技术、单位工程施工组织设计、施工组织总设计等。</a:t>
            </a:r>
            <a:endParaRPr lang="en-US" altLang="zh-CN" dirty="0" smtClean="0"/>
          </a:p>
          <a:p>
            <a:pPr lvl="1" algn="just" eaLnBrk="1"/>
            <a:r>
              <a:rPr lang="zh-CN" altLang="en-US" dirty="0" smtClean="0"/>
              <a:t>土方工程施工</a:t>
            </a:r>
            <a:endParaRPr lang="en-US" altLang="zh-CN" dirty="0" smtClean="0"/>
          </a:p>
          <a:p>
            <a:pPr lvl="2" algn="just" eaLnBrk="1"/>
            <a:r>
              <a:rPr lang="zh-CN" altLang="en-US" dirty="0" smtClean="0"/>
              <a:t>首先进行。包括场地清理、场地平整、基坑沟槽开挖、边坡开挖、路基填筑和基坑沟槽回填等；排水、降水、边坡维护、基础支护等辅助</a:t>
            </a:r>
            <a:endParaRPr lang="en-US" altLang="zh-CN" dirty="0" smtClean="0"/>
          </a:p>
          <a:p>
            <a:pPr lvl="2" algn="just" eaLnBrk="1"/>
            <a:r>
              <a:rPr lang="zh-CN" altLang="en-US" dirty="0" smtClean="0"/>
              <a:t>特点：</a:t>
            </a:r>
            <a:endParaRPr lang="en-US" altLang="zh-CN" dirty="0" smtClean="0"/>
          </a:p>
          <a:p>
            <a:pPr lvl="3" algn="just" eaLnBrk="1"/>
            <a:r>
              <a:rPr lang="zh-CN" altLang="en-US" dirty="0" smtClean="0"/>
              <a:t>面广量大，劳动繁重机械施工，或机械与人工共同；</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734802"/>
            <a:ext cx="9144000" cy="4574518"/>
          </a:xfrm>
        </p:spPr>
        <p:txBody>
          <a:bodyPr/>
          <a:lstStyle/>
          <a:p>
            <a:pPr lvl="3" algn="just" eaLnBrk="1"/>
            <a:r>
              <a:rPr lang="zh-CN" altLang="en-US" dirty="0" smtClean="0"/>
              <a:t>施工条件复杂，露天作业，受自然环境影响大，地质情况不好探明</a:t>
            </a:r>
            <a:endParaRPr lang="en-US" altLang="zh-CN" dirty="0" smtClean="0"/>
          </a:p>
          <a:p>
            <a:pPr lvl="3" algn="just" eaLnBrk="1"/>
            <a:r>
              <a:rPr lang="zh-CN" altLang="en-US" dirty="0" smtClean="0"/>
              <a:t>施工空间狭小，管线密集，周边建筑物高耸林立，对施工安全要求高。</a:t>
            </a:r>
            <a:endParaRPr lang="en-US" altLang="zh-CN" dirty="0" smtClean="0"/>
          </a:p>
          <a:p>
            <a:pPr lvl="2" algn="just" eaLnBrk="1"/>
            <a:r>
              <a:rPr lang="zh-CN" altLang="en-US" dirty="0" smtClean="0"/>
              <a:t>土方施工要求：</a:t>
            </a:r>
            <a:endParaRPr lang="en-US" altLang="zh-CN" dirty="0" smtClean="0"/>
          </a:p>
          <a:p>
            <a:pPr lvl="3" algn="just" eaLnBrk="1"/>
            <a:r>
              <a:rPr lang="zh-CN" altLang="en-US" dirty="0" smtClean="0"/>
              <a:t>施工前做好调研工作，如：土性质，地下水位情况，管线情况，气象水文等</a:t>
            </a:r>
            <a:endParaRPr lang="en-US" altLang="zh-CN" dirty="0" smtClean="0"/>
          </a:p>
          <a:p>
            <a:pPr lvl="3" algn="just" eaLnBrk="1"/>
            <a:r>
              <a:rPr lang="zh-CN" altLang="en-US" dirty="0" smtClean="0"/>
              <a:t>根据工期、现场情况等制订详细施工方案</a:t>
            </a:r>
            <a:endParaRPr lang="en-US" altLang="zh-CN" dirty="0" smtClean="0"/>
          </a:p>
          <a:p>
            <a:pPr lvl="3" algn="just" eaLnBrk="1"/>
            <a:r>
              <a:rPr lang="zh-CN" altLang="en-US" dirty="0" smtClean="0"/>
              <a:t>做好土方协调调配，尽量少占农田，缩短运距，避免二次倒运</a:t>
            </a:r>
            <a:endParaRPr lang="en-US" altLang="zh-CN" dirty="0" smtClean="0"/>
          </a:p>
          <a:p>
            <a:pPr lvl="3" algn="just" eaLnBrk="1"/>
            <a:r>
              <a:rPr lang="zh-CN" altLang="en-US" dirty="0" smtClean="0"/>
              <a:t>尽可能采用机械化施工，降低劳动强度，提高效率</a:t>
            </a:r>
            <a:endParaRPr lang="en-US" altLang="zh-CN" dirty="0" smtClean="0"/>
          </a:p>
          <a:p>
            <a:pPr lvl="2" algn="just" eaLnBrk="1"/>
            <a:r>
              <a:rPr lang="zh-CN" altLang="en-US" dirty="0" smtClean="0"/>
              <a:t>场地平整</a:t>
            </a:r>
            <a:endParaRPr lang="en-US" altLang="zh-CN" dirty="0" smtClean="0"/>
          </a:p>
          <a:p>
            <a:pPr lvl="3" algn="just" eaLnBrk="1"/>
            <a:r>
              <a:rPr lang="zh-CN" altLang="en-US" dirty="0" smtClean="0"/>
              <a:t>通过挖高填低，将原始地面改造成满足人们生产、生活需要的场地平面。必须确定场地平衡增的设计标高，作为计算挖填土方工程量、土方平衡调配、选择施工机械、制定施工方案的依据。</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dirty="0"/>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734802"/>
            <a:ext cx="9144000" cy="4574518"/>
          </a:xfrm>
        </p:spPr>
        <p:txBody>
          <a:bodyPr/>
          <a:lstStyle/>
          <a:p>
            <a:pPr lvl="2" algn="just" eaLnBrk="1"/>
            <a:r>
              <a:rPr lang="zh-CN" altLang="en-US" dirty="0" smtClean="0"/>
              <a:t>基坑工程</a:t>
            </a:r>
            <a:endParaRPr lang="en-US" altLang="zh-CN" dirty="0" smtClean="0"/>
          </a:p>
          <a:p>
            <a:pPr lvl="3" algn="just" eaLnBrk="1"/>
            <a:r>
              <a:rPr lang="zh-CN" altLang="en-US" dirty="0" smtClean="0"/>
              <a:t>在有较深地下管线、地下室和其它建筑物时，在结构施工时一般须开挖基坑。</a:t>
            </a:r>
            <a:endParaRPr lang="en-US" altLang="zh-CN" dirty="0" smtClean="0"/>
          </a:p>
          <a:p>
            <a:pPr lvl="3" algn="just" eaLnBrk="1"/>
            <a:r>
              <a:rPr lang="zh-CN" altLang="en-US" dirty="0" smtClean="0"/>
              <a:t>为保证顺利，施工前需进行基坑土壁稳定验算或支护结构设计与施工。</a:t>
            </a:r>
            <a:endParaRPr lang="en-US" altLang="zh-CN" dirty="0" smtClean="0"/>
          </a:p>
          <a:p>
            <a:pPr lvl="1" algn="just" eaLnBrk="1"/>
            <a:r>
              <a:rPr lang="zh-CN" altLang="en-US" dirty="0" smtClean="0"/>
              <a:t>路基与软土地基施工</a:t>
            </a:r>
            <a:endParaRPr lang="en-US" altLang="zh-CN" dirty="0" smtClean="0"/>
          </a:p>
          <a:p>
            <a:pPr lvl="2" algn="just" eaLnBrk="1"/>
            <a:r>
              <a:rPr lang="zh-CN" altLang="en-US" dirty="0" smtClean="0"/>
              <a:t>路基工程施工</a:t>
            </a:r>
            <a:endParaRPr lang="en-US" altLang="zh-CN" dirty="0" smtClean="0"/>
          </a:p>
          <a:p>
            <a:pPr lvl="3" algn="just" eaLnBrk="1"/>
            <a:r>
              <a:rPr lang="zh-CN" altLang="en-US" dirty="0" smtClean="0"/>
              <a:t>是按照路线位置和一定技术要求修的带状构筑物，主要是路面下的天然地层或填筑的压实土层。</a:t>
            </a:r>
            <a:endParaRPr lang="en-US" altLang="zh-CN" dirty="0" smtClean="0"/>
          </a:p>
          <a:p>
            <a:pPr lvl="3" algn="just" eaLnBrk="1"/>
            <a:r>
              <a:rPr lang="zh-CN" altLang="en-US" dirty="0" smtClean="0"/>
              <a:t>作为公路和铁路的基础，承受由路面传下来的行车载荷，应有足够强度、稳定性和耐久性。</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734802"/>
            <a:ext cx="9144000" cy="4574518"/>
          </a:xfrm>
        </p:spPr>
        <p:txBody>
          <a:bodyPr/>
          <a:lstStyle/>
          <a:p>
            <a:pPr lvl="3" algn="just" eaLnBrk="1"/>
            <a:r>
              <a:rPr lang="zh-CN" altLang="en-US" dirty="0" smtClean="0"/>
              <a:t>路基施工按技术特点分：</a:t>
            </a:r>
            <a:endParaRPr lang="en-US" altLang="zh-CN" dirty="0" smtClean="0"/>
          </a:p>
          <a:p>
            <a:pPr lvl="4" algn="just" eaLnBrk="1"/>
            <a:r>
              <a:rPr lang="zh-CN" altLang="en-US" dirty="0" smtClean="0"/>
              <a:t>机械化施工法：用于一般土方工程</a:t>
            </a:r>
            <a:endParaRPr lang="en-US" altLang="zh-CN" dirty="0" smtClean="0"/>
          </a:p>
          <a:p>
            <a:pPr lvl="4" algn="just" eaLnBrk="1"/>
            <a:r>
              <a:rPr lang="zh-CN" altLang="en-US" dirty="0" smtClean="0"/>
              <a:t>爆破施工法：石质路基开挖</a:t>
            </a:r>
            <a:endParaRPr lang="en-US" altLang="zh-CN" dirty="0" smtClean="0"/>
          </a:p>
          <a:p>
            <a:pPr lvl="3" algn="just" eaLnBrk="1"/>
            <a:r>
              <a:rPr lang="zh-CN" altLang="en-US" dirty="0" smtClean="0"/>
              <a:t>施工机械：铲土运输机械（推土机、铲运机、平地机）、挖掘与装载机械（挖掘机、装载机）、工程运输车辆和压实机械。</a:t>
            </a:r>
            <a:endParaRPr lang="en-US" altLang="zh-CN" dirty="0" smtClean="0"/>
          </a:p>
          <a:p>
            <a:pPr lvl="2" algn="just" eaLnBrk="1"/>
            <a:r>
              <a:rPr lang="zh-CN" altLang="en-US" dirty="0" smtClean="0"/>
              <a:t>软土地基施工</a:t>
            </a:r>
            <a:endParaRPr lang="en-US" altLang="zh-CN" dirty="0" smtClean="0"/>
          </a:p>
          <a:p>
            <a:pPr lvl="3" algn="just" eaLnBrk="1"/>
            <a:r>
              <a:rPr lang="zh-CN" altLang="en-US" dirty="0" smtClean="0"/>
              <a:t>软土强度低、压缩性高。在我国滨海平原、河口三角洲、湖盆地周围。</a:t>
            </a:r>
            <a:endParaRPr lang="en-US" altLang="zh-CN" dirty="0" smtClean="0"/>
          </a:p>
          <a:p>
            <a:pPr lvl="3" algn="just" eaLnBrk="1"/>
            <a:r>
              <a:rPr lang="zh-CN" altLang="en-US" dirty="0" smtClean="0"/>
              <a:t>软土分为：软黏性土、淤泥质土、淤泥、泥炭质土及泥炭。</a:t>
            </a:r>
            <a:endParaRPr lang="en-US" altLang="zh-CN" dirty="0" smtClean="0"/>
          </a:p>
          <a:p>
            <a:pPr lvl="3" algn="just" eaLnBrk="1"/>
            <a:r>
              <a:rPr lang="zh-CN" altLang="en-US" dirty="0" smtClean="0"/>
              <a:t>软弱地基：由淤泥、淤泥质土、冲填土或其它高压缩性土层构成的地基。</a:t>
            </a:r>
            <a:endParaRPr lang="en-US" altLang="zh-CN" dirty="0" smtClean="0"/>
          </a:p>
          <a:p>
            <a:pPr lvl="3" algn="just" eaLnBrk="1"/>
            <a:r>
              <a:rPr lang="zh-CN" altLang="en-US" dirty="0" smtClean="0"/>
              <a:t>若天然不满足要求，须采用措施对其处理。处理方案应将上部结构、基础和地基统一考虑。地基处理关系基础的选择和造价。</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27</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556792"/>
            <a:ext cx="9144000" cy="4574518"/>
          </a:xfrm>
        </p:spPr>
        <p:txBody>
          <a:bodyPr/>
          <a:lstStyle/>
          <a:p>
            <a:pPr lvl="1" algn="just" eaLnBrk="1"/>
            <a:r>
              <a:rPr lang="zh-CN" altLang="en-US" dirty="0" smtClean="0"/>
              <a:t>深基础施工</a:t>
            </a:r>
            <a:endParaRPr lang="en-US" altLang="zh-CN" dirty="0" smtClean="0"/>
          </a:p>
          <a:p>
            <a:pPr lvl="2" algn="just" eaLnBrk="1"/>
            <a:r>
              <a:rPr lang="zh-CN" altLang="en-US" dirty="0" smtClean="0"/>
              <a:t>桩基</a:t>
            </a:r>
            <a:endParaRPr lang="en-US" altLang="zh-CN" dirty="0" smtClean="0"/>
          </a:p>
          <a:p>
            <a:pPr lvl="3" algn="just" eaLnBrk="1"/>
            <a:r>
              <a:rPr lang="zh-CN" altLang="en-US" dirty="0" smtClean="0"/>
              <a:t>预制桩</a:t>
            </a:r>
            <a:endParaRPr lang="en-US" altLang="zh-CN" dirty="0" smtClean="0"/>
          </a:p>
          <a:p>
            <a:pPr lvl="3" algn="just" eaLnBrk="1"/>
            <a:r>
              <a:rPr lang="zh-CN" altLang="en-US" dirty="0" smtClean="0"/>
              <a:t>灌注桩</a:t>
            </a:r>
            <a:endParaRPr lang="en-US" altLang="zh-CN" dirty="0" smtClean="0"/>
          </a:p>
          <a:p>
            <a:pPr lvl="2" algn="just" eaLnBrk="1"/>
            <a:r>
              <a:rPr lang="zh-CN" altLang="en-US" dirty="0" smtClean="0"/>
              <a:t>地下连续墙施工</a:t>
            </a:r>
            <a:endParaRPr lang="en-US" altLang="zh-CN" dirty="0" smtClean="0"/>
          </a:p>
          <a:p>
            <a:pPr lvl="2" algn="just" eaLnBrk="1"/>
            <a:r>
              <a:rPr lang="zh-CN" altLang="en-US" dirty="0" smtClean="0"/>
              <a:t>沉井基础施工</a:t>
            </a:r>
            <a:endParaRPr lang="zh-CN" altLang="zh-CN" dirty="0"/>
          </a:p>
          <a:p>
            <a:pPr algn="just" eaLnBrk="1"/>
            <a:r>
              <a:rPr lang="zh-CN" altLang="zh-CN" dirty="0"/>
              <a:t>结构</a:t>
            </a:r>
            <a:r>
              <a:rPr lang="zh-CN" altLang="zh-CN" dirty="0" smtClean="0"/>
              <a:t>工程施工</a:t>
            </a:r>
            <a:endParaRPr lang="en-US" altLang="zh-CN" dirty="0" smtClean="0"/>
          </a:p>
          <a:p>
            <a:pPr lvl="1" algn="just" eaLnBrk="1"/>
            <a:r>
              <a:rPr lang="zh-CN" altLang="en-US" dirty="0" smtClean="0"/>
              <a:t>砌筑工程施工</a:t>
            </a:r>
            <a:endParaRPr lang="en-US" altLang="zh-CN" dirty="0" smtClean="0"/>
          </a:p>
          <a:p>
            <a:pPr lvl="2" algn="just" eaLnBrk="1"/>
            <a:r>
              <a:rPr lang="zh-CN" altLang="en-US" dirty="0" smtClean="0"/>
              <a:t>砌筑材料</a:t>
            </a:r>
            <a:endParaRPr lang="en-US" altLang="zh-CN" dirty="0" smtClean="0"/>
          </a:p>
          <a:p>
            <a:pPr lvl="2" algn="just" eaLnBrk="1"/>
            <a:r>
              <a:rPr lang="zh-CN" altLang="en-US" dirty="0" smtClean="0"/>
              <a:t>砖砌体施工：抄平→ 放线→摆砖样→立皮数杆→立头角→挂线→立头角→铺灰→砌砖→勾缝等</a:t>
            </a:r>
            <a:endParaRPr lang="en-US" altLang="zh-CN" dirty="0" smtClean="0"/>
          </a:p>
          <a:p>
            <a:pPr lvl="2" algn="just" eaLnBrk="1"/>
            <a:r>
              <a:rPr lang="zh-CN" altLang="en-US" dirty="0" smtClean="0"/>
              <a:t>脚手架工程</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734802"/>
            <a:ext cx="9144000" cy="4574518"/>
          </a:xfrm>
        </p:spPr>
        <p:txBody>
          <a:bodyPr/>
          <a:lstStyle/>
          <a:p>
            <a:pPr lvl="1" algn="just" eaLnBrk="1"/>
            <a:r>
              <a:rPr lang="zh-CN" altLang="en-US" dirty="0" smtClean="0"/>
              <a:t>钢筋混凝土工程施工</a:t>
            </a:r>
            <a:endParaRPr lang="en-US" altLang="zh-CN" dirty="0" smtClean="0"/>
          </a:p>
          <a:p>
            <a:pPr lvl="2" algn="just" eaLnBrk="1"/>
            <a:r>
              <a:rPr lang="zh-CN" altLang="en-US" dirty="0" smtClean="0"/>
              <a:t>模板工程</a:t>
            </a:r>
            <a:endParaRPr lang="en-US" altLang="zh-CN" dirty="0" smtClean="0"/>
          </a:p>
          <a:p>
            <a:pPr lvl="3" algn="just" eaLnBrk="1"/>
            <a:r>
              <a:rPr lang="zh-CN" altLang="en-US" dirty="0" smtClean="0"/>
              <a:t>模板系统组成：模型板、支撑系统、紧固件等。</a:t>
            </a:r>
            <a:endParaRPr lang="en-US" altLang="zh-CN" dirty="0" smtClean="0"/>
          </a:p>
          <a:p>
            <a:pPr lvl="3" algn="just" eaLnBrk="1"/>
            <a:r>
              <a:rPr lang="zh-CN" altLang="en-US" dirty="0" smtClean="0"/>
              <a:t>模板系统基本要求：保证结构和构件形状、尺寸和相互位置正确</a:t>
            </a:r>
            <a:endParaRPr lang="en-US" altLang="zh-CN" dirty="0" smtClean="0"/>
          </a:p>
          <a:p>
            <a:pPr lvl="3" algn="just" eaLnBrk="1"/>
            <a:r>
              <a:rPr lang="zh-CN" altLang="en-US" dirty="0" smtClean="0"/>
              <a:t>模板拆除</a:t>
            </a:r>
            <a:endParaRPr lang="en-US" altLang="zh-CN" dirty="0" smtClean="0"/>
          </a:p>
          <a:p>
            <a:pPr lvl="2" algn="just" eaLnBrk="1"/>
            <a:r>
              <a:rPr lang="zh-CN" altLang="en-US" dirty="0" smtClean="0"/>
              <a:t>钢筋工程</a:t>
            </a:r>
            <a:endParaRPr lang="en-US" altLang="zh-CN" dirty="0" smtClean="0"/>
          </a:p>
          <a:p>
            <a:pPr lvl="3" algn="just" eaLnBrk="1"/>
            <a:r>
              <a:rPr lang="zh-CN" altLang="en-US" dirty="0" smtClean="0"/>
              <a:t>钢筋验收</a:t>
            </a:r>
            <a:endParaRPr lang="en-US" altLang="zh-CN" dirty="0" smtClean="0"/>
          </a:p>
          <a:p>
            <a:pPr lvl="3" algn="just" eaLnBrk="1"/>
            <a:r>
              <a:rPr lang="zh-CN" altLang="en-US" dirty="0" smtClean="0"/>
              <a:t>钢筋冷加工</a:t>
            </a:r>
            <a:endParaRPr lang="en-US" altLang="zh-CN" dirty="0" smtClean="0"/>
          </a:p>
          <a:p>
            <a:pPr lvl="3" algn="just" eaLnBrk="1"/>
            <a:r>
              <a:rPr lang="zh-CN" altLang="en-US" dirty="0" smtClean="0"/>
              <a:t>钢筋连接：绑扎连接、焊接、机械连接</a:t>
            </a:r>
            <a:endParaRPr lang="en-US" altLang="zh-CN" dirty="0" smtClean="0"/>
          </a:p>
          <a:p>
            <a:pPr lvl="3" algn="just" eaLnBrk="1"/>
            <a:r>
              <a:rPr lang="zh-CN" altLang="en-US" dirty="0" smtClean="0"/>
              <a:t>钢筋配料</a:t>
            </a:r>
            <a:endParaRPr lang="en-US" altLang="zh-CN" dirty="0" smtClean="0"/>
          </a:p>
          <a:p>
            <a:pPr lvl="3" algn="just" eaLnBrk="1"/>
            <a:r>
              <a:rPr lang="zh-CN" altLang="en-US" dirty="0" smtClean="0"/>
              <a:t>钢筋换代</a:t>
            </a:r>
            <a:endParaRPr lang="en-US" altLang="zh-CN" dirty="0" smtClean="0"/>
          </a:p>
          <a:p>
            <a:pPr lvl="3" algn="just" eaLnBrk="1"/>
            <a:r>
              <a:rPr lang="zh-CN" altLang="en-US" dirty="0" smtClean="0"/>
              <a:t>钢筋加工：调直、除锈下料剪切、接长、弯曲等</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29</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656184"/>
          </a:xfrm>
        </p:spPr>
        <p:txBody>
          <a:bodyPr/>
          <a:lstStyle/>
          <a:p>
            <a:r>
              <a:rPr lang="en-US" altLang="zh-CN" b="1" dirty="0"/>
              <a:t>4.1 </a:t>
            </a:r>
            <a:r>
              <a:rPr lang="zh-CN" altLang="zh-CN" b="1" dirty="0"/>
              <a:t>土木工程的性质和特点</a:t>
            </a:r>
          </a:p>
        </p:txBody>
      </p:sp>
      <p:sp>
        <p:nvSpPr>
          <p:cNvPr id="3" name="内容占位符 2"/>
          <p:cNvSpPr>
            <a:spLocks noGrp="1"/>
          </p:cNvSpPr>
          <p:nvPr>
            <p:ph idx="1"/>
          </p:nvPr>
        </p:nvSpPr>
        <p:spPr>
          <a:xfrm>
            <a:off x="0" y="1614488"/>
            <a:ext cx="9144000" cy="4838848"/>
          </a:xfrm>
        </p:spPr>
        <p:txBody>
          <a:bodyPr/>
          <a:lstStyle/>
          <a:p>
            <a:pPr algn="just" eaLnBrk="1"/>
            <a:r>
              <a:rPr lang="zh-CN" altLang="zh-CN" dirty="0" smtClean="0"/>
              <a:t>土木工程</a:t>
            </a:r>
            <a:r>
              <a:rPr lang="zh-CN" altLang="zh-CN" dirty="0"/>
              <a:t>的基本</a:t>
            </a:r>
            <a:r>
              <a:rPr lang="zh-CN" altLang="zh-CN" dirty="0" smtClean="0"/>
              <a:t>属性</a:t>
            </a:r>
            <a:endParaRPr lang="en-US" altLang="zh-CN" dirty="0" smtClean="0"/>
          </a:p>
          <a:p>
            <a:pPr lvl="1" algn="just" eaLnBrk="1"/>
            <a:r>
              <a:rPr lang="zh-CN" altLang="en-US" dirty="0" smtClean="0"/>
              <a:t>综合性</a:t>
            </a:r>
            <a:endParaRPr lang="en-US" altLang="zh-CN" dirty="0" smtClean="0"/>
          </a:p>
          <a:p>
            <a:pPr lvl="2" algn="just" eaLnBrk="1"/>
            <a:r>
              <a:rPr lang="zh-CN" altLang="en-US" dirty="0" smtClean="0"/>
              <a:t>一般要经过勘察、设计和施工三个阶段</a:t>
            </a:r>
            <a:endParaRPr lang="en-US" altLang="zh-CN" dirty="0" smtClean="0"/>
          </a:p>
          <a:p>
            <a:pPr lvl="2" algn="just" eaLnBrk="1"/>
            <a:r>
              <a:rPr lang="zh-CN" altLang="en-US" dirty="0" smtClean="0"/>
              <a:t>需要用工程地质勘察、水文地质勘察、工程测量、土力学、工程力学、工程设计、建筑材料、建筑设备、工程机械、建筑经济学等学科和施工技术、施工组织等知识以及电子计算机和力学测试等技术。</a:t>
            </a:r>
            <a:endParaRPr lang="en-US" altLang="zh-CN" dirty="0" smtClean="0"/>
          </a:p>
          <a:p>
            <a:pPr lvl="1" algn="just" eaLnBrk="1"/>
            <a:r>
              <a:rPr lang="zh-CN" altLang="en-US" dirty="0" smtClean="0"/>
              <a:t>社会性</a:t>
            </a:r>
            <a:endParaRPr lang="en-US" altLang="zh-CN" dirty="0" smtClean="0"/>
          </a:p>
          <a:p>
            <a:pPr lvl="2" algn="just" eaLnBrk="1"/>
            <a:r>
              <a:rPr lang="zh-CN" altLang="en-US" dirty="0" smtClean="0"/>
              <a:t>伴随着人类社会的发展而发展起来的。所建造工程设施反映出各个历史时期社会经济、文化、科学、技术发展的面貌。</a:t>
            </a:r>
            <a:endParaRPr lang="en-US" altLang="zh-CN" dirty="0" smtClean="0"/>
          </a:p>
          <a:p>
            <a:pPr lvl="3" algn="just" eaLnBrk="1"/>
            <a:r>
              <a:rPr lang="zh-CN" altLang="en-US" dirty="0" smtClean="0"/>
              <a:t>远古，简陋。后来，为适应战争、生产和生活及宗教传播等需要，兴建城池、运河、宫殿、寺庙等。如：长城、都江堰、大运河、赵州桥、应县木塔、金字塔、希腊巴台农神庙、罗马给水工程、科洛西姆圆形竞技场（罗马大斗兽场）等。</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dirty="0"/>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412776"/>
            <a:ext cx="9144000" cy="4574518"/>
          </a:xfrm>
        </p:spPr>
        <p:txBody>
          <a:bodyPr/>
          <a:lstStyle/>
          <a:p>
            <a:pPr lvl="2" algn="just" eaLnBrk="1"/>
            <a:r>
              <a:rPr lang="zh-CN" altLang="en-US" dirty="0" smtClean="0"/>
              <a:t>混凝土工程</a:t>
            </a:r>
            <a:endParaRPr lang="en-US" altLang="zh-CN" dirty="0" smtClean="0"/>
          </a:p>
          <a:p>
            <a:pPr lvl="3" algn="just" eaLnBrk="1"/>
            <a:r>
              <a:rPr lang="zh-CN" altLang="en-US" dirty="0" smtClean="0"/>
              <a:t>配料</a:t>
            </a:r>
            <a:endParaRPr lang="en-US" altLang="zh-CN" dirty="0" smtClean="0"/>
          </a:p>
          <a:p>
            <a:pPr lvl="3" algn="just" eaLnBrk="1"/>
            <a:r>
              <a:rPr lang="zh-CN" altLang="en-US" dirty="0" smtClean="0"/>
              <a:t>搅拌</a:t>
            </a:r>
            <a:endParaRPr lang="en-US" altLang="zh-CN" dirty="0" smtClean="0"/>
          </a:p>
          <a:p>
            <a:pPr lvl="3" algn="just" eaLnBrk="1"/>
            <a:r>
              <a:rPr lang="zh-CN" altLang="en-US" dirty="0" smtClean="0"/>
              <a:t>运输</a:t>
            </a:r>
            <a:endParaRPr lang="en-US" altLang="zh-CN" dirty="0" smtClean="0"/>
          </a:p>
          <a:p>
            <a:pPr lvl="3" algn="just" eaLnBrk="1"/>
            <a:r>
              <a:rPr lang="zh-CN" altLang="en-US" dirty="0" smtClean="0"/>
              <a:t>浇筑</a:t>
            </a:r>
            <a:endParaRPr lang="en-US" altLang="zh-CN" dirty="0" smtClean="0"/>
          </a:p>
          <a:p>
            <a:pPr lvl="4" algn="just" eaLnBrk="1"/>
            <a:r>
              <a:rPr lang="zh-CN" altLang="en-US" dirty="0" smtClean="0"/>
              <a:t>要求：混凝土均匀密实，填满模板整个空间</a:t>
            </a:r>
            <a:endParaRPr lang="en-US" altLang="zh-CN" dirty="0" smtClean="0"/>
          </a:p>
          <a:p>
            <a:pPr lvl="4" algn="just" eaLnBrk="1"/>
            <a:r>
              <a:rPr lang="zh-CN" altLang="en-US" dirty="0" smtClean="0"/>
              <a:t>新旧混凝土结合良好（施工缝）</a:t>
            </a:r>
            <a:endParaRPr lang="en-US" altLang="zh-CN" dirty="0" smtClean="0"/>
          </a:p>
          <a:p>
            <a:pPr lvl="4" algn="just" eaLnBrk="1"/>
            <a:r>
              <a:rPr lang="zh-CN" altLang="en-US" dirty="0" smtClean="0"/>
              <a:t>表面平整光滑</a:t>
            </a:r>
            <a:endParaRPr lang="en-US" altLang="zh-CN" dirty="0" smtClean="0"/>
          </a:p>
          <a:p>
            <a:pPr lvl="4" algn="just" eaLnBrk="1"/>
            <a:r>
              <a:rPr lang="zh-CN" altLang="en-US" dirty="0" smtClean="0"/>
              <a:t>钢筋及预埋件位置正确</a:t>
            </a:r>
            <a:endParaRPr lang="en-US" altLang="zh-CN" dirty="0" smtClean="0"/>
          </a:p>
          <a:p>
            <a:pPr lvl="3" algn="just" eaLnBrk="1"/>
            <a:r>
              <a:rPr lang="zh-CN" altLang="en-US" dirty="0" smtClean="0"/>
              <a:t>养护：创造温湿度条件。</a:t>
            </a:r>
            <a:endParaRPr lang="en-US" altLang="zh-CN" dirty="0" smtClean="0"/>
          </a:p>
          <a:p>
            <a:pPr lvl="3" algn="just" eaLnBrk="1"/>
            <a:r>
              <a:rPr lang="zh-CN" altLang="en-US" dirty="0" smtClean="0"/>
              <a:t>冬季施工</a:t>
            </a:r>
            <a:endParaRPr lang="en-US" altLang="zh-CN" dirty="0" smtClean="0"/>
          </a:p>
          <a:p>
            <a:pPr lvl="4" algn="just" eaLnBrk="1"/>
            <a:r>
              <a:rPr lang="zh-CN" altLang="en-US" dirty="0" smtClean="0"/>
              <a:t>不加热法</a:t>
            </a:r>
            <a:endParaRPr lang="en-US" altLang="zh-CN" dirty="0" smtClean="0"/>
          </a:p>
          <a:p>
            <a:pPr lvl="4" algn="just" eaLnBrk="1"/>
            <a:r>
              <a:rPr lang="zh-CN" altLang="en-US" dirty="0" smtClean="0"/>
              <a:t>加热法</a:t>
            </a:r>
            <a:endParaRPr lang="en-US" altLang="zh-CN" dirty="0" smtClean="0"/>
          </a:p>
          <a:p>
            <a:pPr lvl="4" algn="just" eaLnBrk="1"/>
            <a:r>
              <a:rPr lang="zh-CN" altLang="en-US" dirty="0" smtClean="0"/>
              <a:t>综合法</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30</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7810" y="548680"/>
            <a:ext cx="7828359" cy="792087"/>
          </a:xfrm>
        </p:spPr>
        <p:txBody>
          <a:bodyPr/>
          <a:lstStyle/>
          <a:p>
            <a:r>
              <a:rPr lang="en-US" altLang="zh-CN" b="1" dirty="0"/>
              <a:t>4.4 </a:t>
            </a:r>
            <a:r>
              <a:rPr lang="zh-CN" altLang="zh-CN" b="1" dirty="0"/>
              <a:t>土木工程施工</a:t>
            </a:r>
          </a:p>
        </p:txBody>
      </p:sp>
      <p:sp>
        <p:nvSpPr>
          <p:cNvPr id="3" name="内容占位符 2"/>
          <p:cNvSpPr>
            <a:spLocks noGrp="1"/>
          </p:cNvSpPr>
          <p:nvPr>
            <p:ph idx="1"/>
          </p:nvPr>
        </p:nvSpPr>
        <p:spPr>
          <a:xfrm>
            <a:off x="0" y="1518778"/>
            <a:ext cx="9144000" cy="4574518"/>
          </a:xfrm>
        </p:spPr>
        <p:txBody>
          <a:bodyPr/>
          <a:lstStyle/>
          <a:p>
            <a:pPr lvl="1" algn="just" eaLnBrk="1"/>
            <a:r>
              <a:rPr lang="zh-CN" altLang="en-US" dirty="0" smtClean="0"/>
              <a:t>结构安装工程施工</a:t>
            </a:r>
            <a:endParaRPr lang="en-US" altLang="zh-CN" dirty="0" smtClean="0"/>
          </a:p>
          <a:p>
            <a:pPr lvl="2" algn="just" eaLnBrk="1"/>
            <a:r>
              <a:rPr lang="zh-CN" altLang="en-US" dirty="0" smtClean="0"/>
              <a:t>用起重设备将预制成形的各种结构件安装到设计位置。</a:t>
            </a:r>
            <a:endParaRPr lang="en-US" altLang="zh-CN" dirty="0" smtClean="0"/>
          </a:p>
          <a:p>
            <a:pPr lvl="2" algn="just" eaLnBrk="1"/>
            <a:r>
              <a:rPr lang="zh-CN" altLang="en-US" dirty="0" smtClean="0"/>
              <a:t>分类</a:t>
            </a:r>
            <a:endParaRPr lang="en-US" altLang="zh-CN" dirty="0" smtClean="0"/>
          </a:p>
          <a:p>
            <a:pPr lvl="3" algn="just" eaLnBrk="1"/>
            <a:r>
              <a:rPr lang="zh-CN" altLang="en-US" dirty="0" smtClean="0"/>
              <a:t>桅杆式</a:t>
            </a:r>
            <a:endParaRPr lang="en-US" altLang="zh-CN" dirty="0" smtClean="0"/>
          </a:p>
          <a:p>
            <a:pPr lvl="3" algn="just" eaLnBrk="1"/>
            <a:r>
              <a:rPr lang="zh-CN" altLang="en-US" dirty="0" smtClean="0"/>
              <a:t>自行杆式：履带式、汽车式、轮胎式</a:t>
            </a:r>
            <a:endParaRPr lang="en-US" altLang="zh-CN" dirty="0" smtClean="0"/>
          </a:p>
          <a:p>
            <a:pPr lvl="3" algn="just" eaLnBrk="1"/>
            <a:r>
              <a:rPr lang="zh-CN" altLang="en-US" dirty="0" smtClean="0"/>
              <a:t>塔式：一般式，自升式</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31</a:t>
            </a:fld>
            <a:endParaRPr lang="en-US" altLang="zh-CN"/>
          </a:p>
        </p:txBody>
      </p:sp>
    </p:spTree>
    <p:extLst>
      <p:ext uri="{BB962C8B-B14F-4D97-AF65-F5344CB8AC3E}">
        <p14:creationId xmlns="" xmlns:p14="http://schemas.microsoft.com/office/powerpoint/2010/main" val="724117035"/>
      </p:ext>
    </p:extLst>
  </p:cSld>
  <p:clrMapOvr>
    <a:masterClrMapping/>
  </p:clrMapOvr>
  <p:transition spd="slow">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4.4 </a:t>
            </a:r>
            <a:r>
              <a:rPr lang="zh-CN" altLang="zh-CN" b="1" dirty="0"/>
              <a:t>土木工程</a:t>
            </a:r>
            <a:r>
              <a:rPr lang="zh-CN" altLang="zh-CN" b="1" dirty="0" smtClean="0"/>
              <a:t>施工</a:t>
            </a:r>
            <a:r>
              <a:rPr lang="zh-CN" altLang="en-US" b="1" dirty="0" smtClean="0"/>
              <a:t>（续）</a:t>
            </a:r>
            <a:endParaRPr lang="zh-CN" altLang="en-US" dirty="0"/>
          </a:p>
        </p:txBody>
      </p:sp>
      <p:sp>
        <p:nvSpPr>
          <p:cNvPr id="3" name="内容占位符 2"/>
          <p:cNvSpPr>
            <a:spLocks noGrp="1"/>
          </p:cNvSpPr>
          <p:nvPr>
            <p:ph idx="1"/>
          </p:nvPr>
        </p:nvSpPr>
        <p:spPr>
          <a:xfrm>
            <a:off x="0" y="1614488"/>
            <a:ext cx="9144000" cy="4622824"/>
          </a:xfrm>
        </p:spPr>
        <p:txBody>
          <a:bodyPr/>
          <a:lstStyle/>
          <a:p>
            <a:pPr eaLnBrk="1"/>
            <a:r>
              <a:rPr lang="zh-CN" altLang="zh-CN" dirty="0"/>
              <a:t>施工</a:t>
            </a:r>
            <a:r>
              <a:rPr lang="zh-CN" altLang="zh-CN" dirty="0" smtClean="0"/>
              <a:t>组织</a:t>
            </a:r>
            <a:endParaRPr lang="en-US" altLang="zh-CN" dirty="0" smtClean="0"/>
          </a:p>
          <a:p>
            <a:pPr lvl="1" eaLnBrk="1"/>
            <a:r>
              <a:rPr lang="zh-CN" altLang="en-US" dirty="0" smtClean="0"/>
              <a:t>以科学编制一个工程的施工组织设计为研究对象，编制出指导施工的技术纲领性文件，合理使用人力物力、空间和时间，着眼于工程施工中关键工序的安排，使之有组织、有秩序施工。</a:t>
            </a:r>
            <a:endParaRPr lang="zh-CN" altLang="zh-CN" dirty="0"/>
          </a:p>
          <a:p>
            <a:pPr lvl="1" eaLnBrk="1"/>
            <a:r>
              <a:rPr lang="zh-CN" altLang="en-US" dirty="0" smtClean="0"/>
              <a:t>施工准备</a:t>
            </a:r>
            <a:endParaRPr lang="en-US" altLang="zh-CN" dirty="0" smtClean="0"/>
          </a:p>
          <a:p>
            <a:pPr lvl="1" eaLnBrk="1"/>
            <a:r>
              <a:rPr lang="zh-CN" altLang="en-US" dirty="0" smtClean="0"/>
              <a:t>施工组织设计</a:t>
            </a:r>
            <a:endParaRPr lang="en-US" altLang="zh-CN" dirty="0" smtClean="0"/>
          </a:p>
          <a:p>
            <a:pPr lvl="2" eaLnBrk="1"/>
            <a:r>
              <a:rPr lang="zh-CN" altLang="en-US" dirty="0" smtClean="0"/>
              <a:t>指导整个施工活动从施工准备到竣工验收的组织、技术、经济的、综合性技术文件</a:t>
            </a:r>
            <a:endParaRPr lang="en-US" altLang="zh-CN" dirty="0" smtClean="0"/>
          </a:p>
          <a:p>
            <a:pPr lvl="2" eaLnBrk="1"/>
            <a:r>
              <a:rPr lang="zh-CN" altLang="en-US" dirty="0" smtClean="0"/>
              <a:t>编制工程建设计划，组织施工力量，规划物质资源，制定施工技术方案的依据。</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32</a:t>
            </a:fld>
            <a:endParaRPr lang="en-US" altLang="zh-CN"/>
          </a:p>
        </p:txBody>
      </p:sp>
    </p:spTree>
    <p:extLst>
      <p:ext uri="{BB962C8B-B14F-4D97-AF65-F5344CB8AC3E}">
        <p14:creationId xmlns="" xmlns:p14="http://schemas.microsoft.com/office/powerpoint/2010/main" val="801867857"/>
      </p:ext>
    </p:extLst>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4.4 </a:t>
            </a:r>
            <a:r>
              <a:rPr lang="zh-CN" altLang="zh-CN" b="1" dirty="0"/>
              <a:t>土木工程</a:t>
            </a:r>
            <a:r>
              <a:rPr lang="zh-CN" altLang="zh-CN" b="1" dirty="0" smtClean="0"/>
              <a:t>施工</a:t>
            </a:r>
            <a:r>
              <a:rPr lang="zh-CN" altLang="en-US" b="1" dirty="0" smtClean="0"/>
              <a:t>（续）</a:t>
            </a:r>
            <a:endParaRPr lang="zh-CN" altLang="en-US" dirty="0"/>
          </a:p>
        </p:txBody>
      </p:sp>
      <p:sp>
        <p:nvSpPr>
          <p:cNvPr id="3" name="内容占位符 2"/>
          <p:cNvSpPr>
            <a:spLocks noGrp="1"/>
          </p:cNvSpPr>
          <p:nvPr>
            <p:ph idx="1"/>
          </p:nvPr>
        </p:nvSpPr>
        <p:spPr>
          <a:xfrm>
            <a:off x="0" y="1614488"/>
            <a:ext cx="9144000" cy="4622824"/>
          </a:xfrm>
        </p:spPr>
        <p:txBody>
          <a:bodyPr/>
          <a:lstStyle/>
          <a:p>
            <a:pPr lvl="1" eaLnBrk="1"/>
            <a:r>
              <a:rPr lang="zh-CN" altLang="en-US" dirty="0" smtClean="0"/>
              <a:t>施工组织设计分类</a:t>
            </a:r>
            <a:endParaRPr lang="en-US" altLang="zh-CN" dirty="0" smtClean="0"/>
          </a:p>
          <a:p>
            <a:pPr lvl="2" eaLnBrk="1"/>
            <a:r>
              <a:rPr lang="zh-CN" altLang="en-US" dirty="0" smtClean="0"/>
              <a:t>施工组织总设计</a:t>
            </a:r>
            <a:endParaRPr lang="en-US" altLang="zh-CN" dirty="0" smtClean="0"/>
          </a:p>
          <a:p>
            <a:pPr lvl="2" eaLnBrk="1"/>
            <a:r>
              <a:rPr lang="zh-CN" altLang="en-US" dirty="0" smtClean="0"/>
              <a:t>单位工程施工组织设计</a:t>
            </a:r>
            <a:endParaRPr lang="en-US" altLang="zh-CN" dirty="0" smtClean="0"/>
          </a:p>
          <a:p>
            <a:pPr lvl="2" eaLnBrk="1"/>
            <a:r>
              <a:rPr lang="zh-CN" altLang="en-US" dirty="0" smtClean="0"/>
              <a:t>分部分项工程施工组织设计</a:t>
            </a:r>
            <a:endParaRPr lang="en-US" altLang="zh-CN" dirty="0" smtClean="0"/>
          </a:p>
          <a:p>
            <a:pPr lvl="1"/>
            <a:r>
              <a:rPr lang="zh-CN" altLang="en-US" dirty="0" smtClean="0"/>
              <a:t>施工组织设计应具备的基本内容</a:t>
            </a:r>
            <a:endParaRPr lang="en-US" altLang="zh-CN" dirty="0" smtClean="0"/>
          </a:p>
          <a:p>
            <a:pPr lvl="2"/>
            <a:r>
              <a:rPr lang="zh-CN" altLang="en-US" dirty="0" smtClean="0"/>
              <a:t>工程概况</a:t>
            </a:r>
            <a:endParaRPr lang="en-US" altLang="zh-CN" dirty="0" smtClean="0"/>
          </a:p>
          <a:p>
            <a:pPr lvl="2"/>
            <a:r>
              <a:rPr lang="zh-CN" altLang="en-US" dirty="0" smtClean="0"/>
              <a:t>施工方案：核心</a:t>
            </a:r>
            <a:endParaRPr lang="en-US" altLang="zh-CN" dirty="0" smtClean="0"/>
          </a:p>
          <a:p>
            <a:pPr lvl="2"/>
            <a:r>
              <a:rPr lang="zh-CN" altLang="en-US" dirty="0" smtClean="0"/>
              <a:t>施工程序和流程</a:t>
            </a:r>
            <a:endParaRPr lang="en-US" altLang="zh-CN" dirty="0" smtClean="0"/>
          </a:p>
          <a:p>
            <a:pPr lvl="1"/>
            <a:r>
              <a:rPr lang="zh-CN" altLang="en-US" dirty="0" smtClean="0"/>
              <a:t>施工总平面图</a:t>
            </a:r>
          </a:p>
          <a:p>
            <a:pPr lvl="2"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33</a:t>
            </a:fld>
            <a:endParaRPr lang="en-US" altLang="zh-CN"/>
          </a:p>
        </p:txBody>
      </p:sp>
    </p:spTree>
    <p:extLst>
      <p:ext uri="{BB962C8B-B14F-4D97-AF65-F5344CB8AC3E}">
        <p14:creationId xmlns="" xmlns:p14="http://schemas.microsoft.com/office/powerpoint/2010/main" val="801867857"/>
      </p:ext>
    </p:extLst>
  </p:cSld>
  <p:clrMapOvr>
    <a:masterClrMapping/>
  </p:clrMapOvr>
  <p:transition spd="slow">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620688"/>
            <a:ext cx="7434058" cy="720080"/>
          </a:xfrm>
        </p:spPr>
        <p:txBody>
          <a:bodyPr/>
          <a:lstStyle/>
          <a:p>
            <a:r>
              <a:rPr lang="en-US" altLang="zh-CN" b="1" dirty="0"/>
              <a:t>4.5 </a:t>
            </a:r>
            <a:r>
              <a:rPr lang="zh-CN" altLang="zh-CN" b="1" dirty="0"/>
              <a:t>土木工程项目管理</a:t>
            </a:r>
          </a:p>
        </p:txBody>
      </p:sp>
      <p:sp>
        <p:nvSpPr>
          <p:cNvPr id="3" name="内容占位符 2"/>
          <p:cNvSpPr>
            <a:spLocks noGrp="1"/>
          </p:cNvSpPr>
          <p:nvPr>
            <p:ph idx="1"/>
          </p:nvPr>
        </p:nvSpPr>
        <p:spPr>
          <a:xfrm>
            <a:off x="0" y="1614488"/>
            <a:ext cx="9144000" cy="4550816"/>
          </a:xfrm>
        </p:spPr>
        <p:txBody>
          <a:bodyPr/>
          <a:lstStyle/>
          <a:p>
            <a:r>
              <a:rPr lang="zh-CN" altLang="zh-CN" dirty="0"/>
              <a:t>项目管理的发展历史及基本</a:t>
            </a:r>
            <a:r>
              <a:rPr lang="zh-CN" altLang="zh-CN" dirty="0" smtClean="0"/>
              <a:t>概念</a:t>
            </a:r>
            <a:endParaRPr lang="en-US" altLang="zh-CN" dirty="0" smtClean="0"/>
          </a:p>
          <a:p>
            <a:pPr lvl="1"/>
            <a:r>
              <a:rPr lang="zh-CN" altLang="en-US" dirty="0" smtClean="0"/>
              <a:t>项目管理的发展历史</a:t>
            </a:r>
            <a:endParaRPr lang="en-US" altLang="zh-CN" dirty="0" smtClean="0"/>
          </a:p>
          <a:p>
            <a:pPr lvl="2"/>
            <a:r>
              <a:rPr lang="zh-CN" altLang="en-US" dirty="0" smtClean="0"/>
              <a:t>传统项目管理阶段</a:t>
            </a:r>
            <a:endParaRPr lang="en-US" altLang="zh-CN" dirty="0" smtClean="0"/>
          </a:p>
          <a:p>
            <a:pPr lvl="3"/>
            <a:r>
              <a:rPr lang="en-US" altLang="zh-CN" dirty="0" smtClean="0"/>
              <a:t>20</a:t>
            </a:r>
            <a:r>
              <a:rPr lang="zh-CN" altLang="en-US" dirty="0" smtClean="0"/>
              <a:t>世纪</a:t>
            </a:r>
            <a:r>
              <a:rPr lang="en-US" altLang="zh-CN" dirty="0" smtClean="0"/>
              <a:t>40</a:t>
            </a:r>
            <a:r>
              <a:rPr lang="zh-CN" altLang="en-US" dirty="0" smtClean="0"/>
              <a:t>年代中到</a:t>
            </a:r>
            <a:r>
              <a:rPr lang="en-US" altLang="zh-CN" dirty="0" smtClean="0"/>
              <a:t>60</a:t>
            </a:r>
            <a:r>
              <a:rPr lang="zh-CN" altLang="en-US" dirty="0" smtClean="0"/>
              <a:t>年代，应用于国防、工民建工程建设。</a:t>
            </a:r>
            <a:endParaRPr lang="en-US" altLang="zh-CN" dirty="0" smtClean="0"/>
          </a:p>
          <a:p>
            <a:pPr lvl="3"/>
            <a:r>
              <a:rPr lang="zh-CN" altLang="en-US" dirty="0" smtClean="0"/>
              <a:t>目标：致力于项目预算、规划和为达到特定目标而借用的一些运营管理方法，小范围内开展。</a:t>
            </a:r>
            <a:endParaRPr lang="en-US" altLang="zh-CN" dirty="0" smtClean="0"/>
          </a:p>
          <a:p>
            <a:pPr lvl="3"/>
            <a:r>
              <a:rPr lang="en-US" altLang="zh-CN" dirty="0" smtClean="0"/>
              <a:t>60</a:t>
            </a:r>
            <a:r>
              <a:rPr lang="zh-CN" altLang="en-US" dirty="0" smtClean="0"/>
              <a:t>年代起，建立两大国际性项目管理协会：以欧洲为主的国际项目管理协会（</a:t>
            </a:r>
            <a:r>
              <a:rPr lang="en-US" altLang="zh-CN" dirty="0" smtClean="0"/>
              <a:t>IPMA</a:t>
            </a:r>
            <a:r>
              <a:rPr lang="zh-CN" altLang="en-US" dirty="0" smtClean="0"/>
              <a:t>），以美国为首的美国项目管理协会（</a:t>
            </a:r>
            <a:r>
              <a:rPr lang="en-US" altLang="zh-CN" dirty="0" smtClean="0"/>
              <a:t>PMI</a:t>
            </a:r>
            <a:r>
              <a:rPr lang="zh-CN" altLang="en-US" dirty="0" smtClean="0"/>
              <a:t>）</a:t>
            </a:r>
            <a:endParaRPr lang="en-US" altLang="zh-CN" dirty="0" smtClean="0"/>
          </a:p>
          <a:p>
            <a:pPr lvl="2"/>
            <a:r>
              <a:rPr lang="zh-CN" altLang="en-US" dirty="0" smtClean="0"/>
              <a:t>现代项目管理：</a:t>
            </a:r>
            <a:r>
              <a:rPr lang="en-US" altLang="zh-CN" dirty="0" smtClean="0"/>
              <a:t>80</a:t>
            </a:r>
            <a:r>
              <a:rPr lang="zh-CN" altLang="en-US" dirty="0" smtClean="0"/>
              <a:t>年代后</a:t>
            </a:r>
            <a:endParaRPr lang="en-US" altLang="zh-CN" dirty="0" smtClean="0"/>
          </a:p>
          <a:p>
            <a:pPr lvl="2"/>
            <a:r>
              <a:rPr lang="zh-CN" altLang="en-US" dirty="0" smtClean="0"/>
              <a:t>两者区别：现代项目管理范式在管理思想的适用性、管理方法科学性和应用领域宽广性等方面更适应信息社会和知识经济需要。</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34</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620688"/>
            <a:ext cx="7434058" cy="720080"/>
          </a:xfrm>
        </p:spPr>
        <p:txBody>
          <a:bodyPr/>
          <a:lstStyle/>
          <a:p>
            <a:r>
              <a:rPr lang="en-US" altLang="zh-CN" b="1" dirty="0"/>
              <a:t>4.5 </a:t>
            </a:r>
            <a:r>
              <a:rPr lang="zh-CN" altLang="zh-CN" b="1" dirty="0"/>
              <a:t>土木工程项目管理</a:t>
            </a:r>
          </a:p>
        </p:txBody>
      </p:sp>
      <p:sp>
        <p:nvSpPr>
          <p:cNvPr id="3" name="内容占位符 2"/>
          <p:cNvSpPr>
            <a:spLocks noGrp="1"/>
          </p:cNvSpPr>
          <p:nvPr>
            <p:ph idx="1"/>
          </p:nvPr>
        </p:nvSpPr>
        <p:spPr>
          <a:xfrm>
            <a:off x="0" y="1614488"/>
            <a:ext cx="9144000" cy="4694832"/>
          </a:xfrm>
        </p:spPr>
        <p:txBody>
          <a:bodyPr/>
          <a:lstStyle/>
          <a:p>
            <a:pPr lvl="1"/>
            <a:r>
              <a:rPr lang="zh-CN" altLang="en-US" dirty="0" smtClean="0"/>
              <a:t>项目管理的基本概念</a:t>
            </a:r>
            <a:endParaRPr lang="en-US" altLang="zh-CN" dirty="0" smtClean="0"/>
          </a:p>
          <a:p>
            <a:pPr lvl="2"/>
            <a:r>
              <a:rPr lang="zh-CN" altLang="en-US" dirty="0" smtClean="0"/>
              <a:t>概念：通过项目经理和项目组织的努力，运用系统理论和方法对项目及其资源进行计划、组织、协调、控制，以实现项目的特定目标的管理方法体系。</a:t>
            </a:r>
            <a:endParaRPr lang="en-US" altLang="zh-CN" dirty="0" smtClean="0"/>
          </a:p>
          <a:p>
            <a:pPr lvl="2"/>
            <a:r>
              <a:rPr lang="zh-CN" altLang="en-US" dirty="0" smtClean="0"/>
              <a:t>根本目的：满足或超越建设项目相关利益主体的要求与期望。（两层含义：开展，识别和管理好）</a:t>
            </a:r>
            <a:endParaRPr lang="en-US" altLang="zh-CN" dirty="0" smtClean="0"/>
          </a:p>
          <a:p>
            <a:pPr lvl="2"/>
            <a:r>
              <a:rPr lang="zh-CN" altLang="en-US" dirty="0" smtClean="0"/>
              <a:t>特点</a:t>
            </a:r>
            <a:endParaRPr lang="en-US" altLang="zh-CN" dirty="0" smtClean="0"/>
          </a:p>
          <a:p>
            <a:pPr lvl="3"/>
            <a:r>
              <a:rPr lang="zh-CN" altLang="en-US" dirty="0" smtClean="0"/>
              <a:t>对象是项目或被看做项目来处理的运作。</a:t>
            </a:r>
            <a:endParaRPr lang="en-US" altLang="zh-CN" dirty="0" smtClean="0"/>
          </a:p>
          <a:p>
            <a:pPr lvl="3"/>
            <a:r>
              <a:rPr lang="zh-CN" altLang="en-US" dirty="0" smtClean="0"/>
              <a:t>全过程贯穿系统工程思想</a:t>
            </a:r>
            <a:endParaRPr lang="en-US" altLang="zh-CN" dirty="0" smtClean="0"/>
          </a:p>
          <a:p>
            <a:pPr lvl="3"/>
            <a:r>
              <a:rPr lang="zh-CN" altLang="en-US" dirty="0" smtClean="0"/>
              <a:t>组织有特殊性。体制是基于团队管理的个人负责制。</a:t>
            </a:r>
            <a:endParaRPr lang="en-US" altLang="zh-CN" dirty="0" smtClean="0"/>
          </a:p>
          <a:p>
            <a:pPr lvl="3"/>
            <a:r>
              <a:rPr lang="zh-CN" altLang="en-US" dirty="0" smtClean="0"/>
              <a:t>管理方式：目标管理。</a:t>
            </a:r>
            <a:endParaRPr lang="en-US" altLang="zh-CN" dirty="0" smtClean="0"/>
          </a:p>
          <a:p>
            <a:pPr lvl="3"/>
            <a:r>
              <a:rPr lang="zh-CN" altLang="en-US" dirty="0" smtClean="0"/>
              <a:t>要点：创造和保持使项目顺利进行的环境。</a:t>
            </a:r>
            <a:endParaRPr lang="en-US" altLang="zh-CN" dirty="0" smtClean="0"/>
          </a:p>
          <a:p>
            <a:pPr lvl="3"/>
            <a:r>
              <a:rPr lang="zh-CN" altLang="en-US" dirty="0" smtClean="0"/>
              <a:t>方法、工具和手段有先进性、开放性。</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35</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620688"/>
            <a:ext cx="7434058" cy="720080"/>
          </a:xfrm>
        </p:spPr>
        <p:txBody>
          <a:bodyPr/>
          <a:lstStyle/>
          <a:p>
            <a:r>
              <a:rPr lang="en-US" altLang="zh-CN" b="1" dirty="0"/>
              <a:t>4.5 </a:t>
            </a:r>
            <a:r>
              <a:rPr lang="zh-CN" altLang="zh-CN" b="1" dirty="0"/>
              <a:t>土木工程项目管理</a:t>
            </a:r>
          </a:p>
        </p:txBody>
      </p:sp>
      <p:sp>
        <p:nvSpPr>
          <p:cNvPr id="3" name="内容占位符 2"/>
          <p:cNvSpPr>
            <a:spLocks noGrp="1"/>
          </p:cNvSpPr>
          <p:nvPr>
            <p:ph idx="1"/>
          </p:nvPr>
        </p:nvSpPr>
        <p:spPr>
          <a:xfrm>
            <a:off x="0" y="1614488"/>
            <a:ext cx="9144000" cy="4694832"/>
          </a:xfrm>
        </p:spPr>
        <p:txBody>
          <a:bodyPr/>
          <a:lstStyle/>
          <a:p>
            <a:pPr eaLnBrk="1"/>
            <a:r>
              <a:rPr lang="zh-CN" altLang="zh-CN" dirty="0" smtClean="0"/>
              <a:t>项目管理</a:t>
            </a:r>
            <a:r>
              <a:rPr lang="zh-CN" altLang="zh-CN" dirty="0"/>
              <a:t>的知识体系和项目管理</a:t>
            </a:r>
            <a:r>
              <a:rPr lang="zh-CN" altLang="zh-CN" dirty="0" smtClean="0"/>
              <a:t>过程</a:t>
            </a:r>
            <a:endParaRPr lang="en-US" altLang="zh-CN" dirty="0" smtClean="0"/>
          </a:p>
          <a:p>
            <a:pPr lvl="1" eaLnBrk="1"/>
            <a:r>
              <a:rPr lang="zh-CN" altLang="en-US" dirty="0" smtClean="0"/>
              <a:t>项目管理知识体系</a:t>
            </a:r>
            <a:endParaRPr lang="en-US" altLang="zh-CN" dirty="0" smtClean="0"/>
          </a:p>
          <a:p>
            <a:pPr lvl="2" eaLnBrk="1"/>
            <a:r>
              <a:rPr lang="en-US" altLang="zh-CN" dirty="0" smtClean="0"/>
              <a:t>PMI</a:t>
            </a:r>
            <a:r>
              <a:rPr lang="zh-CN" altLang="en-US" dirty="0" smtClean="0"/>
              <a:t>从</a:t>
            </a:r>
            <a:r>
              <a:rPr lang="en-US" altLang="zh-CN" dirty="0" smtClean="0"/>
              <a:t>1984</a:t>
            </a:r>
            <a:r>
              <a:rPr lang="zh-CN" altLang="en-US" dirty="0" smtClean="0"/>
              <a:t>年始，并制订项目管理知识体系（</a:t>
            </a:r>
            <a:r>
              <a:rPr lang="en-US" altLang="zh-CN" dirty="0" smtClean="0"/>
              <a:t>PMBOK</a:t>
            </a:r>
            <a:r>
              <a:rPr lang="zh-CN" altLang="en-US" dirty="0" smtClean="0"/>
              <a:t>）。</a:t>
            </a:r>
            <a:r>
              <a:rPr lang="en-US" altLang="zh-CN" dirty="0" smtClean="0"/>
              <a:t>1996</a:t>
            </a:r>
            <a:r>
              <a:rPr lang="zh-CN" altLang="en-US" dirty="0" smtClean="0"/>
              <a:t>始，</a:t>
            </a:r>
            <a:r>
              <a:rPr lang="en-US" altLang="zh-CN" dirty="0" smtClean="0"/>
              <a:t>2000</a:t>
            </a:r>
            <a:r>
              <a:rPr lang="zh-CN" altLang="en-US" dirty="0" smtClean="0"/>
              <a:t>修订，</a:t>
            </a:r>
            <a:r>
              <a:rPr lang="en-US" altLang="zh-CN" dirty="0" smtClean="0"/>
              <a:t>ISO</a:t>
            </a:r>
            <a:r>
              <a:rPr lang="zh-CN" altLang="en-US" dirty="0" smtClean="0"/>
              <a:t>组织以此为蓝本制订</a:t>
            </a:r>
            <a:r>
              <a:rPr lang="en-US" altLang="zh-CN" dirty="0" smtClean="0"/>
              <a:t>ISO10006.</a:t>
            </a:r>
          </a:p>
          <a:p>
            <a:pPr lvl="2" eaLnBrk="1"/>
            <a:r>
              <a:rPr lang="zh-CN" altLang="en-US" dirty="0" smtClean="0"/>
              <a:t>分为</a:t>
            </a:r>
            <a:r>
              <a:rPr lang="en-US" altLang="zh-CN" dirty="0" smtClean="0"/>
              <a:t>9</a:t>
            </a:r>
            <a:r>
              <a:rPr lang="zh-CN" altLang="en-US" dirty="0" smtClean="0"/>
              <a:t>大知识领域：项目集成管理、范围管理、时间管理、成本管理、质量管理、人力资源管理、沟通管理、风险管理、采购管理。</a:t>
            </a:r>
            <a:endParaRPr lang="en-US" altLang="zh-CN" dirty="0" smtClean="0"/>
          </a:p>
          <a:p>
            <a:pPr lvl="1" eaLnBrk="1"/>
            <a:r>
              <a:rPr lang="zh-CN" altLang="en-US" dirty="0" smtClean="0"/>
              <a:t>项目管理过程</a:t>
            </a:r>
            <a:endParaRPr lang="en-US" altLang="zh-CN" dirty="0" smtClean="0"/>
          </a:p>
          <a:p>
            <a:pPr lvl="2" eaLnBrk="1"/>
            <a:r>
              <a:rPr lang="en-US" altLang="zh-CN" dirty="0" smtClean="0"/>
              <a:t>PMBOK 2000,39</a:t>
            </a:r>
            <a:r>
              <a:rPr lang="zh-CN" altLang="en-US" dirty="0" smtClean="0"/>
              <a:t>个管理过程。</a:t>
            </a:r>
            <a:endParaRPr lang="en-US" altLang="zh-CN" dirty="0" smtClean="0"/>
          </a:p>
          <a:p>
            <a:pPr lvl="2" eaLnBrk="1"/>
            <a:r>
              <a:rPr lang="en-US" altLang="zh-CN" dirty="0" smtClean="0"/>
              <a:t>5</a:t>
            </a:r>
            <a:r>
              <a:rPr lang="zh-CN" altLang="en-US" dirty="0" smtClean="0"/>
              <a:t>个项目管理过程组： 启动、计划、实施、控制、收尾。一个组包含一个或多个过程。</a:t>
            </a:r>
            <a:endParaRPr lang="en-US" altLang="zh-CN" dirty="0" smtClean="0"/>
          </a:p>
          <a:p>
            <a:pPr lvl="1" eaLnBrk="1"/>
            <a:r>
              <a:rPr lang="zh-CN" altLang="en-US" dirty="0" smtClean="0"/>
              <a:t>项目管理过程组之间的联系（输入是输出，迭代）</a:t>
            </a:r>
            <a:endParaRPr lang="zh-CN" altLang="zh-CN"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36</a:t>
            </a:fld>
            <a:endParaRPr lang="en-US" altLang="zh-CN"/>
          </a:p>
        </p:txBody>
      </p:sp>
    </p:spTree>
    <p:extLst>
      <p:ext uri="{BB962C8B-B14F-4D97-AF65-F5344CB8AC3E}">
        <p14:creationId xmlns="" xmlns:p14="http://schemas.microsoft.com/office/powerpoint/2010/main" val="2411516103"/>
      </p:ext>
    </p:extLst>
  </p:cSld>
  <p:clrMapOvr>
    <a:masterClrMapping/>
  </p:clrMapOvr>
  <p:transition spd="slow">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4.5 </a:t>
            </a:r>
            <a:r>
              <a:rPr lang="zh-CN" altLang="zh-CN" b="1" dirty="0"/>
              <a:t>土木工程</a:t>
            </a:r>
            <a:r>
              <a:rPr lang="zh-CN" altLang="zh-CN" b="1" dirty="0" smtClean="0"/>
              <a:t>项目管理</a:t>
            </a:r>
            <a:r>
              <a:rPr lang="zh-CN" altLang="en-US" b="1" dirty="0" smtClean="0"/>
              <a:t>（续）</a:t>
            </a:r>
            <a:endParaRPr lang="zh-CN" altLang="en-US" dirty="0"/>
          </a:p>
        </p:txBody>
      </p:sp>
      <p:sp>
        <p:nvSpPr>
          <p:cNvPr id="3" name="内容占位符 2"/>
          <p:cNvSpPr>
            <a:spLocks noGrp="1"/>
          </p:cNvSpPr>
          <p:nvPr>
            <p:ph idx="1"/>
          </p:nvPr>
        </p:nvSpPr>
        <p:spPr>
          <a:xfrm>
            <a:off x="0" y="1614488"/>
            <a:ext cx="9144000" cy="4694832"/>
          </a:xfrm>
        </p:spPr>
        <p:txBody>
          <a:bodyPr/>
          <a:lstStyle/>
          <a:p>
            <a:r>
              <a:rPr lang="zh-CN" altLang="zh-CN" dirty="0"/>
              <a:t>项目组织管理与项目经理</a:t>
            </a:r>
            <a:endParaRPr lang="en-US" altLang="zh-CN" dirty="0"/>
          </a:p>
          <a:p>
            <a:pPr lvl="1"/>
            <a:r>
              <a:rPr lang="zh-CN" altLang="en-US" dirty="0"/>
              <a:t>项目的</a:t>
            </a:r>
            <a:r>
              <a:rPr lang="zh-CN" altLang="en-US" dirty="0" smtClean="0"/>
              <a:t>组织系统</a:t>
            </a:r>
            <a:endParaRPr lang="en-US" altLang="zh-CN" dirty="0" smtClean="0"/>
          </a:p>
          <a:p>
            <a:pPr lvl="2"/>
            <a:r>
              <a:rPr lang="zh-CN" altLang="en-US" dirty="0" smtClean="0"/>
              <a:t>以项目为基础</a:t>
            </a:r>
            <a:endParaRPr lang="en-US" altLang="zh-CN" dirty="0" smtClean="0"/>
          </a:p>
          <a:p>
            <a:pPr lvl="2"/>
            <a:r>
              <a:rPr lang="zh-CN" altLang="en-US" dirty="0" smtClean="0"/>
              <a:t>不以项目为基础</a:t>
            </a:r>
            <a:endParaRPr lang="zh-CN" altLang="zh-CN" dirty="0"/>
          </a:p>
          <a:p>
            <a:pPr lvl="1"/>
            <a:r>
              <a:rPr lang="zh-CN" altLang="en-US" dirty="0" smtClean="0"/>
              <a:t>项目的组织结构</a:t>
            </a:r>
            <a:endParaRPr lang="en-US" altLang="zh-CN" dirty="0" smtClean="0"/>
          </a:p>
          <a:p>
            <a:pPr lvl="2"/>
            <a:r>
              <a:rPr lang="zh-CN" altLang="en-US" dirty="0" smtClean="0"/>
              <a:t>按照从面向功能到面向项目的程度划分：直线职能型、矩阵型、矩阵型、项目型和组合型。</a:t>
            </a:r>
            <a:endParaRPr lang="en-US" altLang="zh-CN" dirty="0" smtClean="0"/>
          </a:p>
          <a:p>
            <a:pPr lvl="1"/>
            <a:r>
              <a:rPr lang="zh-CN" altLang="en-US" dirty="0" smtClean="0"/>
              <a:t>项目团队</a:t>
            </a:r>
            <a:endParaRPr lang="en-US" altLang="zh-CN" dirty="0" smtClean="0"/>
          </a:p>
          <a:p>
            <a:pPr lvl="2"/>
            <a:r>
              <a:rPr lang="zh-CN" altLang="en-US" dirty="0" smtClean="0"/>
              <a:t>定义</a:t>
            </a:r>
            <a:r>
              <a:rPr lang="en-US" altLang="zh-CN" dirty="0" smtClean="0"/>
              <a:t>:</a:t>
            </a:r>
            <a:r>
              <a:rPr lang="zh-CN" altLang="en-US" dirty="0" smtClean="0"/>
              <a:t>由一组个体成员为实现一个具体项目的目标而组建的协同工作队伍。</a:t>
            </a:r>
            <a:endParaRPr lang="en-US" altLang="zh-CN" dirty="0" smtClean="0"/>
          </a:p>
          <a:p>
            <a:pPr lvl="2"/>
            <a:r>
              <a:rPr lang="zh-CN" altLang="en-US" dirty="0" smtClean="0"/>
              <a:t>特性：目的性。临时性。团队精神和团队合作。渐进性和灵活性。成员接受双重领导。</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37</a:t>
            </a:fld>
            <a:endParaRPr lang="en-US" altLang="zh-CN"/>
          </a:p>
        </p:txBody>
      </p:sp>
    </p:spTree>
    <p:extLst>
      <p:ext uri="{BB962C8B-B14F-4D97-AF65-F5344CB8AC3E}">
        <p14:creationId xmlns="" xmlns:p14="http://schemas.microsoft.com/office/powerpoint/2010/main" val="2910336976"/>
      </p:ext>
    </p:extLst>
  </p:cSld>
  <p:clrMapOvr>
    <a:masterClrMapping/>
  </p:clrMapOvr>
  <p:transition spd="slow">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430337"/>
            <a:ext cx="7793037" cy="838423"/>
          </a:xfrm>
        </p:spPr>
        <p:txBody>
          <a:bodyPr/>
          <a:lstStyle/>
          <a:p>
            <a:r>
              <a:rPr lang="en-US" altLang="zh-CN" b="1" dirty="0"/>
              <a:t>4.5 </a:t>
            </a:r>
            <a:r>
              <a:rPr lang="zh-CN" altLang="zh-CN" b="1" dirty="0"/>
              <a:t>土木工程</a:t>
            </a:r>
            <a:r>
              <a:rPr lang="zh-CN" altLang="zh-CN" b="1" dirty="0" smtClean="0"/>
              <a:t>项目管理</a:t>
            </a:r>
            <a:r>
              <a:rPr lang="zh-CN" altLang="en-US" b="1" dirty="0" smtClean="0"/>
              <a:t>（续）</a:t>
            </a:r>
            <a:endParaRPr lang="zh-CN" altLang="en-US" dirty="0"/>
          </a:p>
        </p:txBody>
      </p:sp>
      <p:sp>
        <p:nvSpPr>
          <p:cNvPr id="3" name="内容占位符 2"/>
          <p:cNvSpPr>
            <a:spLocks noGrp="1"/>
          </p:cNvSpPr>
          <p:nvPr>
            <p:ph idx="1"/>
          </p:nvPr>
        </p:nvSpPr>
        <p:spPr>
          <a:xfrm>
            <a:off x="0" y="1614488"/>
            <a:ext cx="9144000" cy="4694832"/>
          </a:xfrm>
        </p:spPr>
        <p:txBody>
          <a:bodyPr/>
          <a:lstStyle/>
          <a:p>
            <a:pPr lvl="1"/>
            <a:r>
              <a:rPr lang="zh-CN" altLang="en-US" dirty="0" smtClean="0"/>
              <a:t>项目经理</a:t>
            </a:r>
            <a:endParaRPr lang="en-US" altLang="zh-CN" dirty="0" smtClean="0"/>
          </a:p>
          <a:p>
            <a:pPr lvl="2"/>
            <a:r>
              <a:rPr lang="zh-CN" altLang="en-US" dirty="0" smtClean="0"/>
              <a:t>角色与职责</a:t>
            </a:r>
            <a:endParaRPr lang="en-US" altLang="zh-CN" dirty="0" smtClean="0"/>
          </a:p>
          <a:p>
            <a:pPr lvl="3"/>
            <a:r>
              <a:rPr lang="zh-CN" altLang="en-US" dirty="0" smtClean="0"/>
              <a:t>领导者</a:t>
            </a:r>
            <a:r>
              <a:rPr lang="en-US" altLang="zh-CN" dirty="0" smtClean="0"/>
              <a:t>/</a:t>
            </a:r>
            <a:r>
              <a:rPr lang="zh-CN" altLang="en-US" dirty="0" smtClean="0"/>
              <a:t>决策人</a:t>
            </a:r>
            <a:endParaRPr lang="en-US" altLang="zh-CN" dirty="0" smtClean="0"/>
          </a:p>
          <a:p>
            <a:pPr lvl="3"/>
            <a:r>
              <a:rPr lang="zh-CN" altLang="en-US" dirty="0" smtClean="0"/>
              <a:t>计划者</a:t>
            </a:r>
            <a:r>
              <a:rPr lang="en-US" altLang="zh-CN" dirty="0" smtClean="0"/>
              <a:t>/</a:t>
            </a:r>
            <a:r>
              <a:rPr lang="zh-CN" altLang="en-US" dirty="0" smtClean="0"/>
              <a:t>分析师</a:t>
            </a:r>
            <a:endParaRPr lang="en-US" altLang="zh-CN" dirty="0" smtClean="0"/>
          </a:p>
          <a:p>
            <a:pPr lvl="3"/>
            <a:r>
              <a:rPr lang="zh-CN" altLang="en-US" dirty="0" smtClean="0"/>
              <a:t>组织者</a:t>
            </a:r>
            <a:r>
              <a:rPr lang="en-US" altLang="zh-CN" dirty="0" smtClean="0"/>
              <a:t>/</a:t>
            </a:r>
            <a:r>
              <a:rPr lang="zh-CN" altLang="en-US" dirty="0" smtClean="0"/>
              <a:t>合作者</a:t>
            </a:r>
            <a:endParaRPr lang="en-US" altLang="zh-CN" dirty="0" smtClean="0"/>
          </a:p>
          <a:p>
            <a:pPr lvl="3"/>
            <a:r>
              <a:rPr lang="zh-CN" altLang="en-US" dirty="0" smtClean="0"/>
              <a:t>控制者</a:t>
            </a:r>
            <a:r>
              <a:rPr lang="en-US" altLang="zh-CN" dirty="0" smtClean="0"/>
              <a:t>/</a:t>
            </a:r>
            <a:r>
              <a:rPr lang="zh-CN" altLang="en-US" dirty="0" smtClean="0"/>
              <a:t>评价者</a:t>
            </a:r>
            <a:endParaRPr lang="en-US" altLang="zh-CN" dirty="0" smtClean="0"/>
          </a:p>
          <a:p>
            <a:pPr lvl="3"/>
            <a:r>
              <a:rPr lang="zh-CN" altLang="en-US" dirty="0" smtClean="0"/>
              <a:t>项目利益的协调人</a:t>
            </a:r>
            <a:r>
              <a:rPr lang="en-US" altLang="zh-CN" dirty="0" smtClean="0"/>
              <a:t>/</a:t>
            </a:r>
            <a:r>
              <a:rPr lang="zh-CN" altLang="en-US" dirty="0" smtClean="0"/>
              <a:t>促进者</a:t>
            </a:r>
            <a:endParaRPr lang="en-US" altLang="zh-CN" dirty="0" smtClean="0"/>
          </a:p>
          <a:p>
            <a:pPr lvl="2"/>
            <a:r>
              <a:rPr lang="zh-CN" altLang="en-US" dirty="0" smtClean="0"/>
              <a:t>素质要求：勇于承担责任、积极创新，实事求是、任劳任怨和积极肯干。</a:t>
            </a:r>
            <a:endParaRPr lang="en-US" altLang="zh-CN" dirty="0" smtClean="0"/>
          </a:p>
          <a:p>
            <a:pPr lvl="2"/>
            <a:r>
              <a:rPr lang="zh-CN" altLang="en-US" dirty="0" smtClean="0"/>
              <a:t>技能要求：概念性技能，人际关系能力，专业技能。</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38</a:t>
            </a:fld>
            <a:endParaRPr lang="en-US" altLang="zh-CN"/>
          </a:p>
        </p:txBody>
      </p:sp>
    </p:spTree>
    <p:extLst>
      <p:ext uri="{BB962C8B-B14F-4D97-AF65-F5344CB8AC3E}">
        <p14:creationId xmlns="" xmlns:p14="http://schemas.microsoft.com/office/powerpoint/2010/main" val="2910336976"/>
      </p:ext>
    </p:extLst>
  </p:cSld>
  <p:clrMapOvr>
    <a:masterClrMapping/>
  </p:clrMapOvr>
  <p:transition spd="slow">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39</a:t>
            </a:fld>
            <a:endParaRPr lang="en-US" altLang="zh-CN"/>
          </a:p>
        </p:txBody>
      </p:sp>
    </p:spTree>
    <p:extLst>
      <p:ext uri="{BB962C8B-B14F-4D97-AF65-F5344CB8AC3E}">
        <p14:creationId xmlns:p14="http://schemas.microsoft.com/office/powerpoint/2010/main" xmlns="" val="4191430349"/>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656184"/>
          </a:xfrm>
        </p:spPr>
        <p:txBody>
          <a:bodyPr/>
          <a:lstStyle/>
          <a:p>
            <a:r>
              <a:rPr lang="en-US" altLang="zh-CN" b="1" dirty="0"/>
              <a:t>4.1 </a:t>
            </a:r>
            <a:r>
              <a:rPr lang="zh-CN" altLang="zh-CN" b="1" dirty="0"/>
              <a:t>土木工程的性质和特点</a:t>
            </a:r>
          </a:p>
        </p:txBody>
      </p:sp>
      <p:sp>
        <p:nvSpPr>
          <p:cNvPr id="3" name="内容占位符 2"/>
          <p:cNvSpPr>
            <a:spLocks noGrp="1"/>
          </p:cNvSpPr>
          <p:nvPr>
            <p:ph idx="1"/>
          </p:nvPr>
        </p:nvSpPr>
        <p:spPr>
          <a:xfrm>
            <a:off x="0" y="1614488"/>
            <a:ext cx="9144000" cy="4838848"/>
          </a:xfrm>
        </p:spPr>
        <p:txBody>
          <a:bodyPr/>
          <a:lstStyle/>
          <a:p>
            <a:pPr lvl="1" algn="just" eaLnBrk="1"/>
            <a:r>
              <a:rPr lang="zh-CN" altLang="en-US" dirty="0" smtClean="0"/>
              <a:t>实践性：具有很强实践性。（实践是检验真理的唯一标准）</a:t>
            </a:r>
            <a:endParaRPr lang="en-US" altLang="zh-CN" dirty="0" smtClean="0"/>
          </a:p>
          <a:p>
            <a:pPr lvl="2" algn="just" eaLnBrk="1"/>
            <a:r>
              <a:rPr lang="zh-CN" altLang="en-US" dirty="0" smtClean="0"/>
              <a:t>早期，通过工程实践，总结成功经验，尤其 是吸取失败教训而发展。</a:t>
            </a:r>
            <a:endParaRPr lang="en-US" altLang="zh-CN" dirty="0" smtClean="0"/>
          </a:p>
          <a:p>
            <a:pPr lvl="2" algn="just" eaLnBrk="1"/>
            <a:r>
              <a:rPr lang="en-US" altLang="zh-CN" dirty="0" smtClean="0"/>
              <a:t>17</a:t>
            </a:r>
            <a:r>
              <a:rPr lang="zh-CN" altLang="en-US" dirty="0" smtClean="0"/>
              <a:t>世纪始，以伽利略和牛顿为先导的近代力学同土木工程实践结合，形成材料力学、结构力学流体力学、岩体力学等土木工程基础理论学科，从经验→科学。</a:t>
            </a:r>
            <a:endParaRPr lang="en-US" altLang="zh-CN" dirty="0" smtClean="0"/>
          </a:p>
          <a:p>
            <a:pPr lvl="2" algn="just" eaLnBrk="1"/>
            <a:r>
              <a:rPr lang="zh-CN" altLang="en-US" dirty="0" smtClean="0"/>
              <a:t>工程经验常先于理论</a:t>
            </a:r>
            <a:endParaRPr lang="en-US" altLang="zh-CN" dirty="0" smtClean="0"/>
          </a:p>
          <a:p>
            <a:pPr lvl="2" algn="just" eaLnBrk="1"/>
            <a:r>
              <a:rPr lang="zh-CN" altLang="en-US" dirty="0" smtClean="0"/>
              <a:t>工程事故常显示出未能预见的新因素，触发新理论研究和发展。</a:t>
            </a:r>
            <a:endParaRPr lang="en-US" altLang="zh-CN" dirty="0" smtClean="0"/>
          </a:p>
          <a:p>
            <a:pPr lvl="2" algn="just" eaLnBrk="1"/>
            <a:r>
              <a:rPr lang="zh-CN" altLang="en-US" dirty="0" smtClean="0"/>
              <a:t>不少工程问题处理，在很大程度上仍依靠实践经验。</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4</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315415"/>
            <a:ext cx="7793037" cy="1656184"/>
          </a:xfrm>
        </p:spPr>
        <p:txBody>
          <a:bodyPr/>
          <a:lstStyle/>
          <a:p>
            <a:r>
              <a:rPr lang="en-US" altLang="zh-CN" b="1" dirty="0"/>
              <a:t>4.1 </a:t>
            </a:r>
            <a:r>
              <a:rPr lang="zh-CN" altLang="zh-CN" b="1" dirty="0"/>
              <a:t>土木工程的性质和特点</a:t>
            </a:r>
          </a:p>
        </p:txBody>
      </p:sp>
      <p:sp>
        <p:nvSpPr>
          <p:cNvPr id="3" name="内容占位符 2"/>
          <p:cNvSpPr>
            <a:spLocks noGrp="1"/>
          </p:cNvSpPr>
          <p:nvPr>
            <p:ph idx="1"/>
          </p:nvPr>
        </p:nvSpPr>
        <p:spPr>
          <a:xfrm>
            <a:off x="0" y="1614488"/>
            <a:ext cx="9144000" cy="4838848"/>
          </a:xfrm>
        </p:spPr>
        <p:txBody>
          <a:bodyPr/>
          <a:lstStyle/>
          <a:p>
            <a:pPr algn="just" eaLnBrk="1"/>
            <a:r>
              <a:rPr lang="zh-CN" altLang="zh-CN" dirty="0" smtClean="0"/>
              <a:t>土木工程的培养目标</a:t>
            </a:r>
            <a:endParaRPr lang="en-US" altLang="zh-CN" dirty="0" smtClean="0"/>
          </a:p>
          <a:p>
            <a:pPr lvl="1" algn="just" eaLnBrk="1"/>
            <a:r>
              <a:rPr lang="zh-CN" altLang="en-US" dirty="0" smtClean="0"/>
              <a:t>培养掌握工程力学、流体力学、岩土力学和市政工程学科的基本理论和基本知识，具备从事土木工程的项目规划、设计、研究开发、施工及管理的能力，能在房屋建筑、地下建筑、隧道、道路、桥梁、矿井等的设计、研究、施工、教育、管理、投资、开发部门从事技术或管理工作的高级工程技术人才。</a:t>
            </a:r>
            <a:endParaRPr lang="zh-CN" altLang="zh-CN" dirty="0" smtClean="0"/>
          </a:p>
          <a:p>
            <a:pPr algn="just"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5</a:t>
            </a:fld>
            <a:endParaRPr lang="en-US" altLang="zh-CN"/>
          </a:p>
        </p:txBody>
      </p:sp>
    </p:spTree>
    <p:extLst>
      <p:ext uri="{BB962C8B-B14F-4D97-AF65-F5344CB8AC3E}">
        <p14:creationId xmlns="" xmlns:p14="http://schemas.microsoft.com/office/powerpoint/2010/main" val="3650977805"/>
      </p:ext>
    </p:extLst>
  </p:cSld>
  <p:clrMapOvr>
    <a:masterClrMapping/>
  </p:clrMapOvr>
  <p:transition spd="slow">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614488"/>
            <a:ext cx="9144000" cy="4629150"/>
          </a:xfrm>
        </p:spPr>
        <p:txBody>
          <a:bodyPr/>
          <a:lstStyle/>
          <a:p>
            <a:pPr algn="just" eaLnBrk="1"/>
            <a:r>
              <a:rPr lang="zh-CN" altLang="zh-CN" dirty="0"/>
              <a:t>土木工程发展历史</a:t>
            </a:r>
            <a:r>
              <a:rPr lang="zh-CN" altLang="zh-CN" dirty="0" smtClean="0"/>
              <a:t>概述</a:t>
            </a:r>
            <a:endParaRPr lang="en-US" altLang="zh-CN" dirty="0" smtClean="0"/>
          </a:p>
          <a:p>
            <a:pPr lvl="1" algn="just" eaLnBrk="1"/>
            <a:r>
              <a:rPr lang="zh-CN" altLang="en-US" dirty="0" smtClean="0"/>
              <a:t>自人类出现，为满足住行及生产活动需要，从构木为巢、掘土为穴，到今天造摩天大厦、万米长桥以至移山填海，漫长发展</a:t>
            </a:r>
            <a:endParaRPr lang="en-US" altLang="zh-CN" dirty="0" smtClean="0"/>
          </a:p>
          <a:p>
            <a:pPr lvl="1" algn="just" eaLnBrk="1"/>
            <a:r>
              <a:rPr lang="zh-CN" altLang="en-US" dirty="0" smtClean="0"/>
              <a:t>其发展贯通古今，同社会、经济，特别是与科学、技术发展密切</a:t>
            </a:r>
            <a:endParaRPr lang="en-US" altLang="zh-CN" dirty="0" smtClean="0"/>
          </a:p>
          <a:p>
            <a:pPr lvl="2" algn="just" eaLnBrk="1"/>
            <a:r>
              <a:rPr lang="zh-CN" altLang="en-US" dirty="0" smtClean="0"/>
              <a:t>内涵丰富，围绕材料、施工、理论、三方面演变而发展。</a:t>
            </a:r>
            <a:endParaRPr lang="en-US" altLang="zh-CN" dirty="0" smtClean="0"/>
          </a:p>
          <a:p>
            <a:pPr lvl="2" algn="just" eaLnBrk="1"/>
            <a:r>
              <a:rPr lang="zh-CN" altLang="en-US" dirty="0" smtClean="0"/>
              <a:t>发展史分为古代、近代和现代土木工程。以</a:t>
            </a:r>
            <a:r>
              <a:rPr lang="en-US" altLang="zh-CN" dirty="0" smtClean="0"/>
              <a:t>17</a:t>
            </a:r>
            <a:r>
              <a:rPr lang="zh-CN" altLang="en-US" dirty="0" smtClean="0"/>
              <a:t>世纪工程结构开始有定量分析，近代土木工程开端；二战后科技突飞猛进，作为现代土木工程起点。</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6</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614488"/>
            <a:ext cx="9144000" cy="4629150"/>
          </a:xfrm>
        </p:spPr>
        <p:txBody>
          <a:bodyPr/>
          <a:lstStyle/>
          <a:p>
            <a:pPr lvl="1" algn="just" eaLnBrk="1"/>
            <a:r>
              <a:rPr lang="zh-CN" altLang="en-US" dirty="0" smtClean="0"/>
              <a:t>古代</a:t>
            </a:r>
            <a:endParaRPr lang="en-US" altLang="zh-CN" dirty="0" smtClean="0"/>
          </a:p>
          <a:p>
            <a:pPr lvl="2" algn="just" eaLnBrk="1"/>
            <a:r>
              <a:rPr lang="zh-CN" altLang="en-US" dirty="0" smtClean="0"/>
              <a:t>人类最初居无定所，天然掩蔽物为居处。随农业发展出现原始村落，土木工程萌芽时期</a:t>
            </a:r>
            <a:endParaRPr lang="en-US" altLang="zh-CN" dirty="0" smtClean="0"/>
          </a:p>
          <a:p>
            <a:pPr lvl="2" algn="just" eaLnBrk="1"/>
            <a:r>
              <a:rPr lang="zh-CN" altLang="en-US" dirty="0" smtClean="0"/>
              <a:t>随古代文明发展和社会进步，古代土木工程经历形成时期和发达时期。但受社会经济条件制约，发展不平衡。</a:t>
            </a:r>
            <a:endParaRPr lang="en-US" altLang="zh-CN" dirty="0" smtClean="0"/>
          </a:p>
          <a:p>
            <a:pPr lvl="2" algn="just" eaLnBrk="1"/>
            <a:r>
              <a:rPr lang="zh-CN" altLang="en-US" dirty="0" smtClean="0"/>
              <a:t>古代无数伟大的工程建设，是灿烂古代文明的重要组成部分。</a:t>
            </a:r>
            <a:endParaRPr lang="en-US" altLang="zh-CN" dirty="0" smtClean="0"/>
          </a:p>
          <a:p>
            <a:pPr lvl="2" algn="just" eaLnBrk="1"/>
            <a:r>
              <a:rPr lang="zh-CN" altLang="en-US" dirty="0" smtClean="0"/>
              <a:t>古代土木工程最初用天然材料，后来又人工烧制的瓦、砖，是土木工程发展史的大事。</a:t>
            </a:r>
            <a:endParaRPr lang="zh-CN" altLang="zh-CN" dirty="0"/>
          </a:p>
          <a:p>
            <a:pPr algn="just" eaLnBrk="1"/>
            <a:r>
              <a:rPr lang="zh-CN" altLang="zh-CN" dirty="0"/>
              <a:t>古代</a:t>
            </a:r>
            <a:r>
              <a:rPr lang="zh-CN" altLang="zh-CN" dirty="0" smtClean="0"/>
              <a:t>土木工程</a:t>
            </a:r>
            <a:endParaRPr lang="en-US" altLang="zh-CN" dirty="0" smtClean="0"/>
          </a:p>
          <a:p>
            <a:pPr indent="0" algn="just" eaLnBrk="1">
              <a:buNone/>
            </a:pPr>
            <a:r>
              <a:rPr lang="zh-CN" altLang="en-US" sz="2400" dirty="0" smtClean="0"/>
              <a:t>从新石器时代（约公元前</a:t>
            </a:r>
            <a:r>
              <a:rPr lang="en-US" altLang="zh-CN" sz="2400" dirty="0" smtClean="0"/>
              <a:t>5000</a:t>
            </a:r>
            <a:r>
              <a:rPr lang="zh-CN" altLang="en-US" sz="2400" dirty="0" smtClean="0"/>
              <a:t>年起）开始至</a:t>
            </a:r>
            <a:r>
              <a:rPr lang="en-US" altLang="zh-CN" sz="2400" dirty="0" smtClean="0"/>
              <a:t>17</a:t>
            </a:r>
            <a:r>
              <a:rPr lang="zh-CN" altLang="en-US" sz="2400" dirty="0" smtClean="0"/>
              <a:t>世纪中叶。分为萌芽时期、形成时期和发达时期。</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7</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lvl="1" algn="just" eaLnBrk="1"/>
            <a:r>
              <a:rPr lang="zh-CN" altLang="en-US" dirty="0" smtClean="0"/>
              <a:t>萌芽时期</a:t>
            </a:r>
            <a:endParaRPr lang="en-US" altLang="zh-CN" dirty="0" smtClean="0"/>
          </a:p>
          <a:p>
            <a:pPr lvl="2" algn="just" eaLnBrk="1"/>
            <a:r>
              <a:rPr lang="zh-CN" altLang="en-US" dirty="0" smtClean="0"/>
              <a:t>新石器时代，原始人为避风雨、防虫害，利用天然掩蔽物（如山洞、森林等）为住处。</a:t>
            </a:r>
            <a:endParaRPr lang="en-US" altLang="zh-CN" dirty="0" smtClean="0"/>
          </a:p>
          <a:p>
            <a:pPr lvl="2" algn="just" eaLnBrk="1"/>
            <a:r>
              <a:rPr lang="zh-CN" altLang="en-US" dirty="0" smtClean="0"/>
              <a:t>学会播种收获、驯养动物后，天然山洞和森林不满足需要，使用简单木、石、骨制工具，伐木采石，以粘土、木材和石头等，模仿天然掩蔽物建造住所，开始最早的土木工程活动。</a:t>
            </a:r>
            <a:endParaRPr lang="en-US" altLang="zh-CN" dirty="0" smtClean="0"/>
          </a:p>
          <a:p>
            <a:pPr lvl="1" algn="just" eaLnBrk="1"/>
            <a:r>
              <a:rPr lang="zh-CN" altLang="en-US" dirty="0" smtClean="0"/>
              <a:t>形成时期</a:t>
            </a:r>
            <a:endParaRPr lang="en-US" altLang="zh-CN" dirty="0" smtClean="0"/>
          </a:p>
          <a:p>
            <a:pPr lvl="2" algn="just" eaLnBrk="1"/>
            <a:r>
              <a:rPr lang="zh-CN" altLang="en-US" dirty="0" smtClean="0"/>
              <a:t>随生产力发展，农业、手工业分工。约公元前</a:t>
            </a:r>
            <a:r>
              <a:rPr lang="en-US" altLang="zh-CN" dirty="0" smtClean="0"/>
              <a:t>3000</a:t>
            </a:r>
            <a:r>
              <a:rPr lang="zh-CN" altLang="en-US" dirty="0" smtClean="0"/>
              <a:t>年</a:t>
            </a:r>
            <a:endParaRPr lang="en-US" altLang="zh-CN" dirty="0" smtClean="0"/>
          </a:p>
          <a:p>
            <a:pPr lvl="3" algn="just" eaLnBrk="1"/>
            <a:r>
              <a:rPr lang="zh-CN" altLang="en-US" dirty="0" smtClean="0"/>
              <a:t>材料方面，出现烧制加工的瓦、砖</a:t>
            </a:r>
            <a:endParaRPr lang="en-US" altLang="zh-CN" dirty="0" smtClean="0"/>
          </a:p>
          <a:p>
            <a:pPr lvl="3" algn="just" eaLnBrk="1"/>
            <a:r>
              <a:rPr lang="zh-CN" altLang="en-US" dirty="0" smtClean="0"/>
              <a:t>构造方面，形成木构架、石梁柱等结构体系</a:t>
            </a:r>
            <a:endParaRPr lang="en-US" altLang="zh-CN" dirty="0" smtClean="0"/>
          </a:p>
          <a:p>
            <a:pPr lvl="3" algn="just" eaLnBrk="1"/>
            <a:r>
              <a:rPr lang="zh-CN" altLang="en-US" dirty="0" smtClean="0"/>
              <a:t>工程内容方面，有宫室、陵墓、庙堂，大型道路、桥梁、水利等</a:t>
            </a:r>
            <a:endParaRPr lang="en-US" altLang="zh-CN" dirty="0" smtClean="0"/>
          </a:p>
          <a:p>
            <a:pPr lvl="3" algn="just" eaLnBrk="1"/>
            <a:r>
              <a:rPr lang="zh-CN" altLang="en-US" dirty="0" smtClean="0"/>
              <a:t>工具方面，美索不达米亚（两河流域）和埃及在公元前</a:t>
            </a:r>
            <a:r>
              <a:rPr lang="en-US" altLang="zh-CN" dirty="0" smtClean="0"/>
              <a:t>3000</a:t>
            </a:r>
            <a:r>
              <a:rPr lang="zh-CN" altLang="en-US" dirty="0" smtClean="0"/>
              <a:t>年，中国在商代（公元前</a:t>
            </a:r>
            <a:r>
              <a:rPr lang="en-US" altLang="zh-CN" dirty="0" smtClean="0"/>
              <a:t>16-11</a:t>
            </a:r>
            <a:r>
              <a:rPr lang="zh-CN" altLang="en-US" dirty="0" smtClean="0"/>
              <a:t>世纪）开始使用青铜制的斧、凿、钻、锯、刀、铲等工具。</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88640"/>
            <a:ext cx="7796212" cy="1198463"/>
          </a:xfrm>
        </p:spPr>
        <p:txBody>
          <a:bodyPr/>
          <a:lstStyle/>
          <a:p>
            <a:r>
              <a:rPr lang="en-US" altLang="zh-CN" b="1" dirty="0"/>
              <a:t>4.2 </a:t>
            </a:r>
            <a:r>
              <a:rPr lang="zh-CN" altLang="zh-CN" b="1" dirty="0"/>
              <a:t>土木工程的发展历史及其展望</a:t>
            </a:r>
          </a:p>
        </p:txBody>
      </p:sp>
      <p:sp>
        <p:nvSpPr>
          <p:cNvPr id="3" name="内容占位符 2"/>
          <p:cNvSpPr>
            <a:spLocks noGrp="1"/>
          </p:cNvSpPr>
          <p:nvPr>
            <p:ph idx="1"/>
          </p:nvPr>
        </p:nvSpPr>
        <p:spPr>
          <a:xfrm>
            <a:off x="0" y="1484784"/>
            <a:ext cx="9144000" cy="4629150"/>
          </a:xfrm>
        </p:spPr>
        <p:txBody>
          <a:bodyPr/>
          <a:lstStyle/>
          <a:p>
            <a:pPr lvl="3" algn="just" eaLnBrk="1"/>
            <a:r>
              <a:rPr lang="zh-CN" altLang="en-US" dirty="0" smtClean="0"/>
              <a:t>后来铁制工具推广，有简单施工机械，有经验总结及形象描述的土木工程著作。</a:t>
            </a:r>
            <a:endParaRPr lang="en-US" altLang="zh-CN" dirty="0" smtClean="0"/>
          </a:p>
          <a:p>
            <a:pPr lvl="3" algn="just" eaLnBrk="1"/>
            <a:r>
              <a:rPr lang="zh-CN" altLang="en-US" dirty="0" smtClean="0"/>
              <a:t>公元前</a:t>
            </a:r>
            <a:r>
              <a:rPr lang="en-US" altLang="zh-CN" dirty="0" smtClean="0"/>
              <a:t>5</a:t>
            </a:r>
            <a:r>
              <a:rPr lang="zh-CN" altLang="en-US" dirty="0" smtClean="0"/>
              <a:t>世纪的</a:t>
            </a:r>
            <a:r>
              <a:rPr lang="en-US" altLang="zh-CN" dirty="0" smtClean="0"/>
              <a:t>《</a:t>
            </a:r>
            <a:r>
              <a:rPr lang="zh-CN" altLang="en-US" dirty="0" smtClean="0"/>
              <a:t>考工记</a:t>
            </a:r>
            <a:r>
              <a:rPr lang="en-US" altLang="zh-CN" dirty="0" smtClean="0"/>
              <a:t>》</a:t>
            </a:r>
            <a:r>
              <a:rPr lang="zh-CN" altLang="en-US" dirty="0" smtClean="0"/>
              <a:t>记述木工、金工等工艺，及城市、宫殿、房屋建筑规范，对后世宫殿、城池及祭祀建筑的布局影响大。</a:t>
            </a:r>
            <a:endParaRPr lang="en-US" altLang="zh-CN" dirty="0" smtClean="0"/>
          </a:p>
          <a:p>
            <a:pPr lvl="3" algn="just" eaLnBrk="1"/>
            <a:r>
              <a:rPr lang="zh-CN" altLang="en-US" dirty="0" smtClean="0"/>
              <a:t>一些国家或地区形成早期的土木工程。</a:t>
            </a:r>
            <a:endParaRPr lang="en-US" altLang="zh-CN" dirty="0" smtClean="0"/>
          </a:p>
          <a:p>
            <a:pPr lvl="2" algn="just" eaLnBrk="1"/>
            <a:r>
              <a:rPr lang="zh-CN" altLang="en-US" dirty="0" smtClean="0"/>
              <a:t>中国</a:t>
            </a:r>
            <a:endParaRPr lang="en-US" altLang="zh-CN" dirty="0" smtClean="0"/>
          </a:p>
          <a:p>
            <a:pPr lvl="3" algn="just" eaLnBrk="1"/>
            <a:r>
              <a:rPr lang="zh-CN" altLang="en-US" dirty="0" smtClean="0"/>
              <a:t>公元前</a:t>
            </a:r>
            <a:r>
              <a:rPr lang="en-US" altLang="zh-CN" dirty="0" smtClean="0"/>
              <a:t>21</a:t>
            </a:r>
            <a:r>
              <a:rPr lang="zh-CN" altLang="en-US" dirty="0" smtClean="0"/>
              <a:t>世纪，夏代部落领袖禹用疏导方法治水，挖沟灌溉。</a:t>
            </a:r>
            <a:endParaRPr lang="en-US" altLang="zh-CN" dirty="0" smtClean="0"/>
          </a:p>
          <a:p>
            <a:pPr lvl="3" algn="just" eaLnBrk="1"/>
            <a:r>
              <a:rPr lang="zh-CN" altLang="en-US" dirty="0" smtClean="0"/>
              <a:t>公元前</a:t>
            </a:r>
            <a:r>
              <a:rPr lang="en-US" altLang="zh-CN" dirty="0" smtClean="0"/>
              <a:t>5-4</a:t>
            </a:r>
            <a:r>
              <a:rPr lang="zh-CN" altLang="en-US" dirty="0" smtClean="0"/>
              <a:t>世纪，在河北临漳西门豹主持修筑引漳灌邺（中国最早的</a:t>
            </a:r>
            <a:r>
              <a:rPr lang="zh-CN" altLang="en-US" dirty="0" smtClean="0">
                <a:solidFill>
                  <a:srgbClr val="FF0000"/>
                </a:solidFill>
              </a:rPr>
              <a:t>多首制</a:t>
            </a:r>
            <a:r>
              <a:rPr lang="zh-CN" altLang="en-US" dirty="0" smtClean="0"/>
              <a:t>灌溉工程）。</a:t>
            </a:r>
            <a:endParaRPr lang="en-US" altLang="zh-CN" dirty="0" smtClean="0"/>
          </a:p>
          <a:p>
            <a:pPr lvl="3" algn="just" eaLnBrk="1"/>
            <a:r>
              <a:rPr lang="zh-CN" altLang="en-US" dirty="0" smtClean="0"/>
              <a:t>公元前</a:t>
            </a:r>
            <a:r>
              <a:rPr lang="en-US" altLang="zh-CN" dirty="0" smtClean="0"/>
              <a:t>3</a:t>
            </a:r>
            <a:r>
              <a:rPr lang="zh-CN" altLang="en-US" dirty="0" smtClean="0"/>
              <a:t>世纪中叶，四川灌县，李冰父子都江堰，解决围堰、防洪、灌溉及水陆交通等，世界最早的综合性大型水利工程。</a:t>
            </a:r>
            <a:endParaRPr lang="en-US" altLang="zh-CN"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 xmlns:p14="http://schemas.microsoft.com/office/powerpoint/2010/main" val="2297252360"/>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3712</TotalTime>
  <Words>3365</Words>
  <Application>Microsoft Office PowerPoint</Application>
  <PresentationFormat>全屏显示(4:3)</PresentationFormat>
  <Paragraphs>382</Paragraphs>
  <Slides>39</Slides>
  <Notes>1</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Blends</vt:lpstr>
      <vt:lpstr>第4章  土木工程</vt:lpstr>
      <vt:lpstr>4.1 土木工程的性质和特点</vt:lpstr>
      <vt:lpstr>4.1 土木工程的性质和特点</vt:lpstr>
      <vt:lpstr>4.1 土木工程的性质和特点</vt:lpstr>
      <vt:lpstr>4.1 土木工程的性质和特点</vt:lpstr>
      <vt:lpstr>4.2 土木工程的发展历史及其展望</vt:lpstr>
      <vt:lpstr>4.2 土木工程的发展历史及其展望</vt:lpstr>
      <vt:lpstr>4.2 土木工程的发展历史及其展望</vt:lpstr>
      <vt:lpstr>4.2 土木工程的发展历史及其展望</vt:lpstr>
      <vt:lpstr>4.2 土木工程的发展历史及其展望</vt:lpstr>
      <vt:lpstr>4.2 土木工程的发展历史及其展望</vt:lpstr>
      <vt:lpstr>4.2 土木工程的发展历史及其展望</vt:lpstr>
      <vt:lpstr>4.2 土木工程的发展历史及其展望</vt:lpstr>
      <vt:lpstr>4.2 土木工程的发展历史及其展望（续）</vt:lpstr>
      <vt:lpstr>4.2 土木工程的发展历史及其展望（续）</vt:lpstr>
      <vt:lpstr>4.3 土木工程分类</vt:lpstr>
      <vt:lpstr>4.3 土木工程分类</vt:lpstr>
      <vt:lpstr>4.3 土木工程分类</vt:lpstr>
      <vt:lpstr>4.3 土木工程分类</vt:lpstr>
      <vt:lpstr>4.3 土木工程分类（续）</vt:lpstr>
      <vt:lpstr>4.3 土木工程分类（续）</vt:lpstr>
      <vt:lpstr>4.3 土木工程分类（续）</vt:lpstr>
      <vt:lpstr>4.3 土木工程分类（续）</vt:lpstr>
      <vt:lpstr>4.4 土木工程施工</vt:lpstr>
      <vt:lpstr>4.4 土木工程施工</vt:lpstr>
      <vt:lpstr>4.4 土木工程施工</vt:lpstr>
      <vt:lpstr>4.4 土木工程施工</vt:lpstr>
      <vt:lpstr>4.4 土木工程施工</vt:lpstr>
      <vt:lpstr>4.4 土木工程施工</vt:lpstr>
      <vt:lpstr>4.4 土木工程施工</vt:lpstr>
      <vt:lpstr>4.4 土木工程施工</vt:lpstr>
      <vt:lpstr>4.4 土木工程施工（续）</vt:lpstr>
      <vt:lpstr>4.4 土木工程施工（续）</vt:lpstr>
      <vt:lpstr>4.5 土木工程项目管理</vt:lpstr>
      <vt:lpstr>4.5 土木工程项目管理</vt:lpstr>
      <vt:lpstr>4.5 土木工程项目管理</vt:lpstr>
      <vt:lpstr>4.5 土木工程项目管理（续）</vt:lpstr>
      <vt:lpstr>4.5 土木工程项目管理（续）</vt:lpstr>
      <vt:lpstr>幻灯片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406</cp:revision>
  <cp:lastPrinted>1995-12-08T18:33:06Z</cp:lastPrinted>
  <dcterms:created xsi:type="dcterms:W3CDTF">2002-02-20T04:24:10Z</dcterms:created>
  <dcterms:modified xsi:type="dcterms:W3CDTF">2018-05-02T11:09:50Z</dcterms:modified>
</cp:coreProperties>
</file>