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0"/>
  </p:notesMasterIdLst>
  <p:handoutMasterIdLst>
    <p:handoutMasterId r:id="rId21"/>
  </p:handoutMasterIdLst>
  <p:sldIdLst>
    <p:sldId id="263" r:id="rId2"/>
    <p:sldId id="391" r:id="rId3"/>
    <p:sldId id="400" r:id="rId4"/>
    <p:sldId id="401" r:id="rId5"/>
    <p:sldId id="392" r:id="rId6"/>
    <p:sldId id="383" r:id="rId7"/>
    <p:sldId id="395" r:id="rId8"/>
    <p:sldId id="396" r:id="rId9"/>
    <p:sldId id="397" r:id="rId10"/>
    <p:sldId id="398" r:id="rId11"/>
    <p:sldId id="402" r:id="rId12"/>
    <p:sldId id="388" r:id="rId13"/>
    <p:sldId id="393" r:id="rId14"/>
    <p:sldId id="389" r:id="rId15"/>
    <p:sldId id="394" r:id="rId16"/>
    <p:sldId id="403" r:id="rId17"/>
    <p:sldId id="404" r:id="rId18"/>
    <p:sldId id="399" r:id="rId19"/>
  </p:sldIdLst>
  <p:sldSz cx="9144000" cy="6858000" type="screen4x3"/>
  <p:notesSz cx="6934200" cy="9398000"/>
  <p:custDataLst>
    <p:tags r:id="rId2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032">
          <p15:clr>
            <a:srgbClr val="A4A3A4"/>
          </p15:clr>
        </p15:guide>
        <p15:guide id="2" pos="19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60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990000"/>
    <a:srgbClr val="FF3300"/>
    <a:srgbClr val="FF9900"/>
    <a:srgbClr val="FFCCFF"/>
    <a:srgbClr val="CCECFF"/>
    <a:srgbClr val="CCCCFF"/>
    <a:srgbClr val="CC99FF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89" autoAdjust="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4032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"/>
    </p:cViewPr>
  </p:sorterViewPr>
  <p:notesViewPr>
    <p:cSldViewPr>
      <p:cViewPr varScale="1">
        <p:scale>
          <a:sx n="54" d="100"/>
          <a:sy n="54" d="100"/>
        </p:scale>
        <p:origin x="-1266" y="-108"/>
      </p:cViewPr>
      <p:guideLst>
        <p:guide orient="horz" pos="2960"/>
        <p:guide pos="218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F7063F5-FB94-43F8-AC49-9E53F094C0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77838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747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79500" y="685800"/>
            <a:ext cx="4775200" cy="3581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95800"/>
            <a:ext cx="5105400" cy="419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/>
            </a:lvl1pPr>
          </a:lstStyle>
          <a:p>
            <a:pPr>
              <a:defRPr/>
            </a:pPr>
            <a:fld id="{A97DFD9F-F6EF-48A9-82C7-AC4BB780BB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60509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BC34C1FD-96CE-486A-AB8B-69A09C544226}" type="slidenum">
              <a:rPr kumimoji="0" lang="zh-CN" altLang="en-US" sz="1200" smtClean="0"/>
              <a:pPr/>
              <a:t>1</a:t>
            </a:fld>
            <a:endParaRPr kumimoji="0" lang="en-US" altLang="zh-CN" sz="120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91431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</p:grpSp>
      <p:sp>
        <p:nvSpPr>
          <p:cNvPr id="2119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119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A2BD69B-69B2-4582-9E2C-D002E876BC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66692040"/>
      </p:ext>
    </p:extLst>
  </p:cSld>
  <p:clrMapOvr>
    <a:masterClrMapping/>
  </p:clrMapOvr>
  <p:transition spd="slow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83842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5CF47-DE2A-446A-9F46-EE5D05FB1C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38692869"/>
      </p:ext>
    </p:extLst>
  </p:cSld>
  <p:clrMapOvr>
    <a:masterClrMapping/>
  </p:clrMapOvr>
  <p:transition spd="slow"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ltGray">
          <a:xfrm>
            <a:off x="407988" y="6556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latin typeface="Tahoma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ltGray">
          <a:xfrm>
            <a:off x="790575" y="6556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latin typeface="Tahoma" pitchFamily="34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531813" y="10779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latin typeface="Tahoma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901700" y="10779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latin typeface="Tahoma" pitchFamily="34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ltGray">
          <a:xfrm>
            <a:off x="117475" y="10048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latin typeface="Tahoma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gray">
          <a:xfrm>
            <a:off x="752475" y="5476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latin typeface="Tahoma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gray">
          <a:xfrm>
            <a:off x="433388" y="13382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latin typeface="Tahoma" pitchFamily="34" charset="0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57275" y="16144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09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09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fld id="{90AF3C20-DD9A-411C-A2E7-D4833AFBE9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62" name="Picture 14" descr="gif020"/>
          <p:cNvPicPr>
            <a:picLocks noChangeAspect="1" noChangeArrowheads="1" noCrop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260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15" descr="gif020"/>
          <p:cNvPicPr>
            <a:picLocks noChangeAspect="1" noChangeArrowheads="1" noCrop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260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" name="Picture 16" descr="gif020"/>
          <p:cNvPicPr>
            <a:picLocks noChangeAspect="1" noChangeArrowheads="1" noCrop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288" y="898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28" r:id="rId2"/>
  </p:sldLayoutIdLst>
  <p:transition spd="slow"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5000"/>
        </a:spcAft>
        <a:buClr>
          <a:schemeClr val="folHlink"/>
        </a:buClr>
        <a:buSzPct val="60000"/>
        <a:buFont typeface="Wingdings" pitchFamily="2" charset="2"/>
        <a:buChar char="n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0000"/>
        </a:spcBef>
        <a:spcAft>
          <a:spcPct val="5000"/>
        </a:spcAft>
        <a:buClr>
          <a:schemeClr val="hlink"/>
        </a:buClr>
        <a:buSzPct val="5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0000"/>
        </a:lnSpc>
        <a:spcBef>
          <a:spcPct val="20000"/>
        </a:spcBef>
        <a:spcAft>
          <a:spcPct val="5000"/>
        </a:spcAft>
        <a:buClr>
          <a:schemeClr val="folHlink"/>
        </a:buClr>
        <a:buSzPct val="50000"/>
        <a:buFont typeface="Wingdings" pitchFamily="2" charset="2"/>
        <a:buChar char="n"/>
        <a:defRPr sz="2000" b="1">
          <a:solidFill>
            <a:srgbClr val="FF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7D620-2F3D-4CE4-B18B-5AA1195A2991}" type="slidenum">
              <a:rPr lang="zh-CN" altLang="en-US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031393" y="476672"/>
            <a:ext cx="8116391" cy="8382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第</a:t>
            </a:r>
            <a:r>
              <a:rPr lang="en-US" altLang="zh-CN" sz="4000" b="1" dirty="0" smtClean="0"/>
              <a:t>5</a:t>
            </a:r>
            <a:r>
              <a:rPr lang="zh-CN" altLang="en-US" dirty="0" smtClean="0"/>
              <a:t>章  水利水电工程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62150"/>
            <a:ext cx="8207375" cy="4419600"/>
          </a:xfrm>
        </p:spPr>
        <p:txBody>
          <a:bodyPr/>
          <a:lstStyle/>
          <a:p>
            <a:pPr eaLnBrk="1" hangingPunct="1">
              <a:spcAft>
                <a:spcPct val="30000"/>
              </a:spcAft>
              <a:defRPr/>
            </a:pPr>
            <a:r>
              <a:rPr lang="zh-CN" altLang="en-US" u="sng" dirty="0" smtClean="0">
                <a:latin typeface="+mn-ea"/>
              </a:rPr>
              <a:t>主要内容</a:t>
            </a:r>
            <a:r>
              <a:rPr lang="zh-CN" altLang="en-US" u="sng" dirty="0" smtClean="0">
                <a:ea typeface=""/>
              </a:rPr>
              <a:t>：</a:t>
            </a:r>
            <a:endParaRPr lang="zh-CN" altLang="en-US" dirty="0" smtClean="0"/>
          </a:p>
          <a:p>
            <a:r>
              <a:rPr lang="zh-CN" altLang="zh-CN" dirty="0"/>
              <a:t>水利水电工程</a:t>
            </a:r>
            <a:r>
              <a:rPr lang="zh-CN" altLang="zh-CN" dirty="0" smtClean="0"/>
              <a:t>概述</a:t>
            </a:r>
            <a:endParaRPr lang="en-US" altLang="zh-CN" dirty="0" smtClean="0"/>
          </a:p>
          <a:p>
            <a:r>
              <a:rPr lang="zh-CN" altLang="zh-CN" dirty="0" smtClean="0"/>
              <a:t>水利</a:t>
            </a:r>
            <a:r>
              <a:rPr lang="zh-CN" altLang="zh-CN" dirty="0"/>
              <a:t>水电工程</a:t>
            </a:r>
            <a:r>
              <a:rPr lang="zh-CN" altLang="zh-CN" dirty="0" smtClean="0"/>
              <a:t>规划、设计</a:t>
            </a:r>
            <a:r>
              <a:rPr lang="zh-CN" altLang="zh-CN" dirty="0"/>
              <a:t>和</a:t>
            </a:r>
            <a:r>
              <a:rPr lang="zh-CN" altLang="zh-CN" dirty="0" smtClean="0"/>
              <a:t>施工</a:t>
            </a:r>
            <a:endParaRPr lang="en-US" altLang="zh-CN" dirty="0" smtClean="0"/>
          </a:p>
          <a:p>
            <a:r>
              <a:rPr lang="zh-CN" altLang="zh-CN" dirty="0" smtClean="0"/>
              <a:t>水利</a:t>
            </a:r>
            <a:r>
              <a:rPr lang="zh-CN" altLang="zh-CN" dirty="0"/>
              <a:t>水电工程对环境的</a:t>
            </a:r>
            <a:r>
              <a:rPr lang="zh-CN" altLang="zh-CN" dirty="0" smtClean="0"/>
              <a:t>影响</a:t>
            </a:r>
            <a:endParaRPr lang="en-US" altLang="zh-CN" dirty="0" smtClean="0"/>
          </a:p>
          <a:p>
            <a:r>
              <a:rPr lang="zh-CN" altLang="zh-CN" dirty="0" smtClean="0"/>
              <a:t>中国</a:t>
            </a:r>
            <a:r>
              <a:rPr lang="zh-CN" altLang="zh-CN" dirty="0"/>
              <a:t>的水利水电工程建设 </a:t>
            </a:r>
            <a:endParaRPr lang="zh-CN" altLang="zh-CN" sz="2400" dirty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2888" y="518890"/>
            <a:ext cx="7793037" cy="838423"/>
          </a:xfrm>
        </p:spPr>
        <p:txBody>
          <a:bodyPr/>
          <a:lstStyle/>
          <a:p>
            <a:r>
              <a:rPr lang="en-US" altLang="zh-CN" b="1" dirty="0"/>
              <a:t>5.2  </a:t>
            </a:r>
            <a:r>
              <a:rPr lang="zh-CN" altLang="zh-CN" b="1" dirty="0"/>
              <a:t>水利水电工程规划、设计和施工</a:t>
            </a:r>
            <a:r>
              <a:rPr lang="zh-CN" altLang="en-US" b="1" dirty="0"/>
              <a:t>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84784"/>
            <a:ext cx="8964488" cy="4968552"/>
          </a:xfrm>
        </p:spPr>
        <p:txBody>
          <a:bodyPr/>
          <a:lstStyle/>
          <a:p>
            <a:r>
              <a:rPr lang="zh-CN" altLang="en-US" dirty="0" smtClean="0"/>
              <a:t>水利</a:t>
            </a:r>
            <a:r>
              <a:rPr lang="zh-CN" altLang="zh-CN" dirty="0" smtClean="0"/>
              <a:t>水电</a:t>
            </a:r>
            <a:r>
              <a:rPr lang="zh-CN" altLang="zh-CN" dirty="0"/>
              <a:t>工程施工</a:t>
            </a:r>
            <a:endParaRPr lang="en-US" altLang="zh-CN" dirty="0"/>
          </a:p>
          <a:p>
            <a:pPr lvl="1"/>
            <a:r>
              <a:rPr lang="zh-CN" altLang="en-US" dirty="0"/>
              <a:t>水利水电工程的</a:t>
            </a:r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2"/>
            <a:r>
              <a:rPr lang="zh-CN" altLang="en-US" dirty="0"/>
              <a:t>工作</a:t>
            </a:r>
            <a:r>
              <a:rPr lang="zh-CN" altLang="en-US" dirty="0" smtClean="0"/>
              <a:t>条件复杂</a:t>
            </a:r>
            <a:endParaRPr lang="en-US" altLang="zh-CN" dirty="0" smtClean="0"/>
          </a:p>
          <a:p>
            <a:pPr lvl="2"/>
            <a:r>
              <a:rPr lang="zh-CN" altLang="en-US" dirty="0"/>
              <a:t>受</a:t>
            </a:r>
            <a:r>
              <a:rPr lang="zh-CN" altLang="en-US" dirty="0" smtClean="0"/>
              <a:t>自然条件制约，施工难度大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建设地点偏僻，条件艰苦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经济和社会效益明显，对环境影响大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工程一旦失误，后果十分严重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525702065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2888" y="518890"/>
            <a:ext cx="7793037" cy="838423"/>
          </a:xfrm>
        </p:spPr>
        <p:txBody>
          <a:bodyPr/>
          <a:lstStyle/>
          <a:p>
            <a:r>
              <a:rPr lang="en-US" altLang="zh-CN" b="1" dirty="0"/>
              <a:t>5.2  </a:t>
            </a:r>
            <a:r>
              <a:rPr lang="zh-CN" altLang="zh-CN" b="1" dirty="0"/>
              <a:t>水利水电工程规划、设计和施工</a:t>
            </a:r>
            <a:r>
              <a:rPr lang="zh-CN" altLang="en-US" b="1" dirty="0"/>
              <a:t>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84784"/>
            <a:ext cx="8964488" cy="4968552"/>
          </a:xfrm>
        </p:spPr>
        <p:txBody>
          <a:bodyPr/>
          <a:lstStyle/>
          <a:p>
            <a:pPr lvl="1"/>
            <a:r>
              <a:rPr lang="zh-CN" altLang="en-US" dirty="0" smtClean="0"/>
              <a:t>水利工程施工</a:t>
            </a:r>
            <a:endParaRPr lang="en-US" altLang="zh-CN" dirty="0" smtClean="0"/>
          </a:p>
          <a:p>
            <a:pPr lvl="2"/>
            <a:r>
              <a:rPr lang="zh-CN" altLang="en-US" dirty="0"/>
              <a:t>施工</a:t>
            </a:r>
            <a:r>
              <a:rPr lang="zh-CN" altLang="en-US" dirty="0" smtClean="0"/>
              <a:t>导流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爆破工程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土</a:t>
            </a:r>
            <a:r>
              <a:rPr lang="zh-CN" altLang="en-US" dirty="0"/>
              <a:t>石</a:t>
            </a:r>
            <a:r>
              <a:rPr lang="zh-CN" altLang="en-US" dirty="0" smtClean="0"/>
              <a:t>坝工程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凝土工程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基础防渗处理及地下工程</a:t>
            </a:r>
            <a:endParaRPr lang="zh-CN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525702065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620688"/>
            <a:ext cx="8280920" cy="747463"/>
          </a:xfrm>
        </p:spPr>
        <p:txBody>
          <a:bodyPr/>
          <a:lstStyle/>
          <a:p>
            <a:r>
              <a:rPr lang="en-US" altLang="zh-CN" b="1" dirty="0"/>
              <a:t>5.3  </a:t>
            </a:r>
            <a:r>
              <a:rPr lang="zh-CN" altLang="zh-CN" b="1" dirty="0"/>
              <a:t>水利水电工程对环境的影响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7275" y="1614488"/>
            <a:ext cx="7772400" cy="4910856"/>
          </a:xfrm>
        </p:spPr>
        <p:txBody>
          <a:bodyPr/>
          <a:lstStyle/>
          <a:p>
            <a:r>
              <a:rPr lang="zh-CN" altLang="zh-CN" dirty="0"/>
              <a:t>水利水电开发对环境的</a:t>
            </a:r>
            <a:r>
              <a:rPr lang="zh-CN" altLang="zh-CN" dirty="0" smtClean="0"/>
              <a:t>影响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对生态环境的影响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对水环境的影响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水库淹没与移民安置对环境的影响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施工期间对环境的影响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大坝和水闸阻隔作用对生态的影响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水库对气象的影响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大水库蓄水后有可能诱发地震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对水库下游原有生态环境的综合影响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水库溃坝后对生态环境的破坏作用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67059954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4398" y="548680"/>
            <a:ext cx="7793037" cy="838423"/>
          </a:xfrm>
        </p:spPr>
        <p:txBody>
          <a:bodyPr/>
          <a:lstStyle/>
          <a:p>
            <a:r>
              <a:rPr lang="en-US" altLang="zh-CN" b="1" dirty="0"/>
              <a:t>5.3  </a:t>
            </a:r>
            <a:r>
              <a:rPr lang="zh-CN" altLang="zh-CN" b="1" dirty="0"/>
              <a:t>水利水电工程对环境的</a:t>
            </a:r>
            <a:r>
              <a:rPr lang="zh-CN" altLang="zh-CN" b="1" dirty="0" smtClean="0"/>
              <a:t>影响</a:t>
            </a:r>
            <a:r>
              <a:rPr lang="zh-CN" altLang="en-US" b="1" dirty="0" smtClean="0"/>
              <a:t>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14488"/>
            <a:ext cx="8578155" cy="5086350"/>
          </a:xfrm>
        </p:spPr>
        <p:txBody>
          <a:bodyPr/>
          <a:lstStyle/>
          <a:p>
            <a:r>
              <a:rPr lang="zh-CN" altLang="zh-CN" dirty="0"/>
              <a:t>水利水电开发保护环境的措施</a:t>
            </a:r>
          </a:p>
          <a:p>
            <a:pPr lvl="1"/>
            <a:r>
              <a:rPr lang="zh-CN" altLang="en-US" dirty="0" smtClean="0"/>
              <a:t>提高水电建设的必要性和水电环境保护艰巨性的认识，加强对水电环保政策的研究，认真贯彻国家制定的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水土保持法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环境保护法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做好水坝建设的生物多样性保护工作。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明确水库蓄水后对地质条件的影响、诱发地震的机理，加强水工建筑物的抗震设计。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加强水工建筑物设计方法和设计原理的研究，尽可能采取新的设计原理、设计方法，使用新型的水工结构，确保水利工程万无一失，杜绝或减少水利工程失事后对环境造成的不利影响。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24429225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7810" y="548680"/>
            <a:ext cx="7828359" cy="792087"/>
          </a:xfrm>
        </p:spPr>
        <p:txBody>
          <a:bodyPr/>
          <a:lstStyle/>
          <a:p>
            <a:r>
              <a:rPr lang="en-US" altLang="zh-CN" b="1" dirty="0"/>
              <a:t>5.4  </a:t>
            </a:r>
            <a:r>
              <a:rPr lang="zh-CN" altLang="zh-CN" b="1" dirty="0"/>
              <a:t>中国的水利水电工程建设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734802"/>
            <a:ext cx="7772400" cy="5438614"/>
          </a:xfrm>
        </p:spPr>
        <p:txBody>
          <a:bodyPr/>
          <a:lstStyle/>
          <a:p>
            <a:r>
              <a:rPr lang="zh-CN" altLang="zh-CN" dirty="0"/>
              <a:t>当今世界水利水电建设的发展</a:t>
            </a:r>
            <a:r>
              <a:rPr lang="zh-CN" altLang="zh-CN" dirty="0" smtClean="0"/>
              <a:t>特点</a:t>
            </a:r>
            <a:endParaRPr lang="en-US" altLang="zh-CN" dirty="0" smtClean="0"/>
          </a:p>
          <a:p>
            <a:pPr lvl="1"/>
            <a:r>
              <a:rPr lang="zh-CN" altLang="en-US" sz="2000" dirty="0"/>
              <a:t>水利</a:t>
            </a:r>
            <a:r>
              <a:rPr lang="zh-CN" altLang="en-US" sz="2000" dirty="0" smtClean="0"/>
              <a:t>水电枢纽逐渐向高坝大库发展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碾压技术修建的混凝土坝和面板堆石坝发展很快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大</a:t>
            </a:r>
            <a:r>
              <a:rPr lang="zh-CN" altLang="en-US" sz="2000" dirty="0" smtClean="0"/>
              <a:t>流量、高水头的泄洪消能技术日趋完善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在高地应力、强地震区也可修建大型水电站枢纽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高度机械化的隧洞掘进技术得到广泛应用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在深厚覆盖层上筑坝和地基防渗处理技术获得成功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广</a:t>
            </a:r>
            <a:r>
              <a:rPr lang="zh-CN" altLang="en-US" sz="2000" dirty="0" smtClean="0"/>
              <a:t>发采用预应力锚固措施加固危岩和大坝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特大型地下厂房布置方案为高山峡谷坝址首选方案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峡谷坝址区的高坝施工以及大流量的导流技术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计算机技术在水利水电建设中广泛应用</a:t>
            </a:r>
            <a:endParaRPr lang="zh-CN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724117035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9850" y="518890"/>
            <a:ext cx="7793037" cy="838423"/>
          </a:xfrm>
        </p:spPr>
        <p:txBody>
          <a:bodyPr/>
          <a:lstStyle/>
          <a:p>
            <a:r>
              <a:rPr lang="en-US" altLang="zh-CN" b="1" dirty="0"/>
              <a:t>5.4  </a:t>
            </a:r>
            <a:r>
              <a:rPr lang="zh-CN" altLang="zh-CN" b="1" dirty="0"/>
              <a:t>中国的水利水电工程</a:t>
            </a:r>
            <a:r>
              <a:rPr lang="zh-CN" altLang="zh-CN" b="1" dirty="0" smtClean="0"/>
              <a:t>建设</a:t>
            </a:r>
            <a:r>
              <a:rPr lang="zh-CN" altLang="en-US" b="1" dirty="0" smtClean="0"/>
              <a:t>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中国水利水电建设的工程</a:t>
            </a:r>
            <a:r>
              <a:rPr lang="zh-CN" altLang="zh-CN" dirty="0" smtClean="0"/>
              <a:t>展望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发展超高压技术，逐步实施水电的“西电东送”和发展跨大区的电网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大力发展“龙头”水库和阶梯水电站，大江大河将逐步增加控制性水库惊醒径流调节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高</a:t>
            </a:r>
            <a:r>
              <a:rPr lang="zh-CN" altLang="en-US" sz="2000" dirty="0" smtClean="0"/>
              <a:t>坝建设的科技发展将上新台阶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水轮发电机组、高压电器制造以及超高压输电技术将有更大的发展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抽水蓄能电站和低水头贯流式机组</a:t>
            </a:r>
            <a:r>
              <a:rPr lang="zh-CN" altLang="en-US" sz="2000" dirty="0" smtClean="0"/>
              <a:t>电站</a:t>
            </a:r>
            <a:r>
              <a:rPr lang="zh-CN" altLang="en-US" sz="2000" dirty="0" smtClean="0"/>
              <a:t>将有</a:t>
            </a:r>
            <a:r>
              <a:rPr lang="zh-CN" altLang="en-US" sz="2000" dirty="0" smtClean="0"/>
              <a:t>很大</a:t>
            </a:r>
            <a:r>
              <a:rPr lang="zh-CN" altLang="en-US" sz="2000" dirty="0" smtClean="0"/>
              <a:t>发展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180809953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9850" y="518890"/>
            <a:ext cx="7793037" cy="838423"/>
          </a:xfrm>
        </p:spPr>
        <p:txBody>
          <a:bodyPr/>
          <a:lstStyle/>
          <a:p>
            <a:r>
              <a:rPr lang="en-US" altLang="zh-CN" b="1" dirty="0"/>
              <a:t>5.4  </a:t>
            </a:r>
            <a:r>
              <a:rPr lang="zh-CN" altLang="zh-CN" b="1" dirty="0"/>
              <a:t>中国的水利水电工程</a:t>
            </a:r>
            <a:r>
              <a:rPr lang="zh-CN" altLang="zh-CN" b="1" dirty="0" smtClean="0"/>
              <a:t>建设</a:t>
            </a:r>
            <a:r>
              <a:rPr lang="zh-CN" altLang="en-US" b="1" dirty="0" smtClean="0"/>
              <a:t>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14488"/>
            <a:ext cx="9144000" cy="4550816"/>
          </a:xfrm>
        </p:spPr>
        <p:txBody>
          <a:bodyPr/>
          <a:lstStyle/>
          <a:p>
            <a:r>
              <a:rPr lang="zh-CN" altLang="en-US" dirty="0" smtClean="0"/>
              <a:t>存在的问题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防洪标准不高，主要江河</a:t>
            </a:r>
            <a:r>
              <a:rPr lang="en-US" altLang="zh-CN" dirty="0" smtClean="0"/>
              <a:t>10-20</a:t>
            </a:r>
            <a:r>
              <a:rPr lang="zh-CN" altLang="en-US" dirty="0" smtClean="0"/>
              <a:t>年一遇，一般中小河流更低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供水能力的保证能力低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新中国，</a:t>
            </a:r>
            <a:r>
              <a:rPr lang="en-US" altLang="zh-CN" dirty="0" smtClean="0"/>
              <a:t>4717m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,</a:t>
            </a:r>
            <a:r>
              <a:rPr lang="zh-CN" altLang="en-US" dirty="0" smtClean="0"/>
              <a:t>半数以上农田无灌溉设施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城市供水矛盾突出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随时间更突出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水能资源开发利用率不高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至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，水电装机容量</a:t>
            </a:r>
            <a:r>
              <a:rPr lang="en-US" altLang="zh-CN" dirty="0" smtClean="0"/>
              <a:t>1.71</a:t>
            </a:r>
            <a:r>
              <a:rPr lang="zh-CN" altLang="en-US" dirty="0" smtClean="0"/>
              <a:t>亿千瓦，第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，仅占开发量的</a:t>
            </a:r>
            <a:r>
              <a:rPr lang="en-US" altLang="zh-CN" dirty="0" smtClean="0"/>
              <a:t>31.5%</a:t>
            </a:r>
          </a:p>
          <a:p>
            <a:pPr lvl="1"/>
            <a:r>
              <a:rPr lang="zh-CN" altLang="en-US" dirty="0" smtClean="0"/>
              <a:t>内河航运量不足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不足货运</a:t>
            </a:r>
            <a:r>
              <a:rPr lang="en-US" altLang="zh-CN" dirty="0" smtClean="0"/>
              <a:t>10%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180809953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9850" y="518890"/>
            <a:ext cx="7793037" cy="838423"/>
          </a:xfrm>
        </p:spPr>
        <p:txBody>
          <a:bodyPr/>
          <a:lstStyle/>
          <a:p>
            <a:r>
              <a:rPr lang="en-US" altLang="zh-CN" b="1" dirty="0"/>
              <a:t>5.4  </a:t>
            </a:r>
            <a:r>
              <a:rPr lang="zh-CN" altLang="zh-CN" b="1" dirty="0"/>
              <a:t>中国的水利水电工程</a:t>
            </a:r>
            <a:r>
              <a:rPr lang="zh-CN" altLang="zh-CN" b="1" dirty="0" smtClean="0"/>
              <a:t>建设</a:t>
            </a:r>
            <a:r>
              <a:rPr lang="zh-CN" altLang="en-US" b="1" dirty="0" smtClean="0"/>
              <a:t>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14488"/>
            <a:ext cx="9144000" cy="4550816"/>
          </a:xfrm>
        </p:spPr>
        <p:txBody>
          <a:bodyPr/>
          <a:lstStyle/>
          <a:p>
            <a:pPr lvl="1" eaLnBrk="1"/>
            <a:r>
              <a:rPr lang="zh-CN" altLang="en-US" dirty="0" smtClean="0"/>
              <a:t>水污染严重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任重道远</a:t>
            </a:r>
            <a:r>
              <a:rPr lang="zh-CN" altLang="en-US" dirty="0" smtClean="0"/>
              <a:t>。一方面</a:t>
            </a:r>
            <a:r>
              <a:rPr lang="zh-CN" altLang="en-US" dirty="0" smtClean="0"/>
              <a:t>，经济发展，另一方面，保护环境。可持续利用，解决两者矛盾。</a:t>
            </a:r>
            <a:endParaRPr lang="en-US" altLang="zh-CN" dirty="0" smtClean="0"/>
          </a:p>
          <a:p>
            <a:pPr eaLnBrk="1"/>
            <a:r>
              <a:rPr lang="zh-CN" altLang="zh-CN" dirty="0" smtClean="0"/>
              <a:t>积极</a:t>
            </a:r>
            <a:r>
              <a:rPr lang="zh-CN" altLang="zh-CN" dirty="0"/>
              <a:t>开发水电，实现人与自然的和谐</a:t>
            </a:r>
            <a:r>
              <a:rPr lang="zh-CN" altLang="zh-CN" dirty="0" smtClean="0"/>
              <a:t>发展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赞成者：保护，反对者：留一两条原汁原味。</a:t>
            </a:r>
            <a:endParaRPr lang="en-US" altLang="zh-CN" dirty="0" smtClean="0"/>
          </a:p>
          <a:p>
            <a:pPr lvl="1" eaLnBrk="1"/>
            <a:r>
              <a:rPr lang="en-US" altLang="zh-CN" dirty="0" smtClean="0"/>
              <a:t>86000</a:t>
            </a:r>
            <a:r>
              <a:rPr lang="zh-CN" altLang="en-US" dirty="0" smtClean="0"/>
              <a:t>水坝，开发利用率</a:t>
            </a:r>
            <a:r>
              <a:rPr lang="en-US" altLang="zh-CN" dirty="0" smtClean="0"/>
              <a:t>31.5%</a:t>
            </a:r>
            <a:r>
              <a:rPr lang="zh-CN" altLang="en-US" dirty="0" smtClean="0"/>
              <a:t>，潜力大。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经济高增长，电力重要。煤炭不可再生，新能源开发有限。火电、新能源不现实。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不仅满足经济社会、人民生活，也是电力及能源工业重中重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对策：一要开发，二要论证，三要保护。实现和谐发展。</a:t>
            </a:r>
            <a:endParaRPr lang="zh-CN" altLang="zh-CN" dirty="0"/>
          </a:p>
          <a:p>
            <a:pPr eaLnBrk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180809953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7275" y="2924944"/>
            <a:ext cx="7772400" cy="2804344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buNone/>
            </a:pPr>
            <a:r>
              <a:rPr lang="zh-CN" altLang="en-US" sz="7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谢谢！</a:t>
            </a:r>
            <a:endParaRPr lang="zh-CN" altLang="zh-CN" sz="7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191430349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421210"/>
            <a:ext cx="7793037" cy="936103"/>
          </a:xfrm>
        </p:spPr>
        <p:txBody>
          <a:bodyPr/>
          <a:lstStyle/>
          <a:p>
            <a:r>
              <a:rPr lang="en-US" altLang="zh-CN" b="1" dirty="0"/>
              <a:t>5.1 </a:t>
            </a:r>
            <a:r>
              <a:rPr lang="zh-CN" altLang="zh-CN" b="1" dirty="0"/>
              <a:t>水利水电工程概述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2088" y="1340768"/>
            <a:ext cx="7772400" cy="5486920"/>
          </a:xfrm>
        </p:spPr>
        <p:txBody>
          <a:bodyPr/>
          <a:lstStyle/>
          <a:p>
            <a:r>
              <a:rPr lang="zh-CN" altLang="zh-CN" dirty="0"/>
              <a:t>我国水资源的现状和基本</a:t>
            </a:r>
            <a:r>
              <a:rPr lang="zh-CN" altLang="zh-CN" dirty="0" smtClean="0"/>
              <a:t>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水资源与水环境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我国水资源的现状和基本特点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chemeClr val="tx1"/>
                </a:solidFill>
              </a:rPr>
              <a:t>水资源总量多，人均占有量少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3"/>
            <a:r>
              <a:rPr lang="zh-CN" altLang="en-US" dirty="0" smtClean="0"/>
              <a:t>总量仅次于巴西、俄罗斯、加拿大，第</a:t>
            </a:r>
            <a:r>
              <a:rPr lang="en-US" altLang="zh-CN" dirty="0" smtClean="0"/>
              <a:t>4.</a:t>
            </a:r>
            <a:r>
              <a:rPr lang="zh-CN" altLang="en-US" dirty="0" smtClean="0"/>
              <a:t>人均低。</a:t>
            </a:r>
            <a:endParaRPr lang="en-US" altLang="zh-CN" dirty="0" smtClean="0"/>
          </a:p>
          <a:p>
            <a:pPr lvl="3"/>
            <a:r>
              <a:rPr lang="zh-CN" altLang="en-US" dirty="0" smtClean="0">
                <a:solidFill>
                  <a:schemeClr val="tx1"/>
                </a:solidFill>
              </a:rPr>
              <a:t>国标：人均年</a:t>
            </a:r>
            <a:r>
              <a:rPr lang="en-US" altLang="zh-CN" dirty="0" smtClean="0">
                <a:solidFill>
                  <a:schemeClr val="tx1"/>
                </a:solidFill>
              </a:rPr>
              <a:t>1000-2000m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</a:rPr>
              <a:t>缺水；</a:t>
            </a:r>
            <a:r>
              <a:rPr lang="en-US" altLang="zh-CN" dirty="0" smtClean="0"/>
              <a:t>&lt;1000m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,</a:t>
            </a:r>
            <a:r>
              <a:rPr lang="zh-CN" altLang="en-US" dirty="0" smtClean="0"/>
              <a:t>严重缺</a:t>
            </a:r>
            <a:endParaRPr lang="en-US" altLang="zh-CN" dirty="0" smtClean="0"/>
          </a:p>
          <a:p>
            <a:pPr lvl="3"/>
            <a:r>
              <a:rPr lang="en-US" altLang="zh-CN" dirty="0" smtClean="0">
                <a:solidFill>
                  <a:schemeClr val="tx1"/>
                </a:solidFill>
              </a:rPr>
              <a:t>2030</a:t>
            </a:r>
            <a:r>
              <a:rPr lang="zh-CN" altLang="en-US" dirty="0" smtClean="0">
                <a:solidFill>
                  <a:schemeClr val="tx1"/>
                </a:solidFill>
              </a:rPr>
              <a:t>，我国</a:t>
            </a:r>
            <a:r>
              <a:rPr lang="en-US" altLang="zh-CN" dirty="0" smtClean="0"/>
              <a:t>1760m</a:t>
            </a:r>
            <a:r>
              <a:rPr lang="en-US" altLang="zh-CN" baseline="30000" dirty="0" smtClean="0"/>
              <a:t>3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dirty="0" smtClean="0">
                <a:solidFill>
                  <a:schemeClr val="tx1"/>
                </a:solidFill>
              </a:rPr>
              <a:t>河川径流量年际、年内变化大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3"/>
            <a:r>
              <a:rPr lang="zh-CN" altLang="en-US" dirty="0" smtClean="0"/>
              <a:t>北方连续丰水年和连续枯水年，造成水旱灾频繁、农业生产不稳</a:t>
            </a:r>
            <a:endParaRPr lang="en-US" altLang="zh-CN" dirty="0" smtClean="0"/>
          </a:p>
          <a:p>
            <a:pPr lvl="3"/>
            <a:r>
              <a:rPr lang="zh-CN" altLang="en-US" dirty="0" smtClean="0">
                <a:solidFill>
                  <a:schemeClr val="tx1"/>
                </a:solidFill>
              </a:rPr>
              <a:t>降水量年内分布不均，汛期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3"/>
            <a:r>
              <a:rPr lang="zh-CN" altLang="en-US" dirty="0" smtClean="0"/>
              <a:t>资源过度开采使用，人力作业影响气候大，和径流年际、内变化大和不均衡更突出。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650977805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421210"/>
            <a:ext cx="7793037" cy="936103"/>
          </a:xfrm>
        </p:spPr>
        <p:txBody>
          <a:bodyPr/>
          <a:lstStyle/>
          <a:p>
            <a:r>
              <a:rPr lang="en-US" altLang="zh-CN" b="1" dirty="0"/>
              <a:t>5.1 </a:t>
            </a:r>
            <a:r>
              <a:rPr lang="zh-CN" altLang="zh-CN" b="1" dirty="0"/>
              <a:t>水利水电工程概述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28800"/>
            <a:ext cx="8712968" cy="5198888"/>
          </a:xfrm>
        </p:spPr>
        <p:txBody>
          <a:bodyPr/>
          <a:lstStyle/>
          <a:p>
            <a:pPr lvl="2"/>
            <a:r>
              <a:rPr lang="zh-CN" altLang="en-US" dirty="0" smtClean="0">
                <a:solidFill>
                  <a:schemeClr val="tx1"/>
                </a:solidFill>
              </a:rPr>
              <a:t>水资源地区分布与其它重要资源布局不匹配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3"/>
            <a:r>
              <a:rPr lang="zh-CN" altLang="en-US" dirty="0" smtClean="0"/>
              <a:t>地区分布不均，南多北少，东多西少，悬殊</a:t>
            </a:r>
            <a:endParaRPr lang="en-US" altLang="zh-CN" dirty="0" smtClean="0"/>
          </a:p>
          <a:p>
            <a:pPr lvl="3"/>
            <a:r>
              <a:rPr lang="zh-CN" altLang="en-US" dirty="0" smtClean="0">
                <a:solidFill>
                  <a:schemeClr val="tx1"/>
                </a:solidFill>
              </a:rPr>
              <a:t>与人口、耕地、矿产和经济分布不匹配</a:t>
            </a:r>
            <a:endParaRPr lang="zh-CN" altLang="zh-CN" dirty="0" smtClean="0">
              <a:solidFill>
                <a:schemeClr val="tx1"/>
              </a:solidFill>
            </a:endParaRPr>
          </a:p>
          <a:p>
            <a:r>
              <a:rPr lang="zh-CN" altLang="zh-CN" dirty="0" smtClean="0"/>
              <a:t>水利工程概述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水利工程的概念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对自然界的地表水和地下水进行控制和调配，以达到兴水利除水害的目的而修建的各项工程。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做到因地制宜，统筹规划，满足需要同时保护生态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按服务对象：防洪工程、农田水利、水利发电、航道及港口、城镇供水及排水工程等。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按对水的作业：蓄水工程、排水工程、取水、输水、提水、水质净化、污水处理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650977805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421210"/>
            <a:ext cx="7793037" cy="936103"/>
          </a:xfrm>
        </p:spPr>
        <p:txBody>
          <a:bodyPr/>
          <a:lstStyle/>
          <a:p>
            <a:r>
              <a:rPr lang="en-US" altLang="zh-CN" b="1" dirty="0"/>
              <a:t>5.1 </a:t>
            </a:r>
            <a:r>
              <a:rPr lang="zh-CN" altLang="zh-CN" b="1" dirty="0"/>
              <a:t>水利水电工程概述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28800"/>
            <a:ext cx="8712968" cy="5198888"/>
          </a:xfrm>
        </p:spPr>
        <p:txBody>
          <a:bodyPr/>
          <a:lstStyle/>
          <a:p>
            <a:pPr lvl="1" eaLnBrk="1"/>
            <a:r>
              <a:rPr lang="zh-CN" altLang="en-US" dirty="0" smtClean="0"/>
              <a:t>水利工程的作用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蓄洪补枯、以丰补缺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消除旱涝灾害并合理利用水资源，发展灌溉、发电、供水、航运、养殖、旅游等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满足生活、工农业生产、交通运输、能源供应、环境保护和生态建设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水利工程的组成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控制和分配水流的水工建筑物，包括：挡水建筑物、泄水、输水、取（进）水、整治和专门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水利枢纽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单一、综合水利枢纽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水利枢纽的分等（五等）</a:t>
            </a:r>
            <a:endParaRPr lang="zh-CN" altLang="zh-CN" dirty="0"/>
          </a:p>
          <a:p>
            <a:pPr eaLnBrk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650977805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793037" cy="838423"/>
          </a:xfrm>
        </p:spPr>
        <p:txBody>
          <a:bodyPr/>
          <a:lstStyle/>
          <a:p>
            <a:r>
              <a:rPr lang="en-US" altLang="zh-CN" b="1" dirty="0"/>
              <a:t>5.1 </a:t>
            </a:r>
            <a:r>
              <a:rPr lang="zh-CN" altLang="zh-CN" b="1" dirty="0"/>
              <a:t>水利水电工程</a:t>
            </a:r>
            <a:r>
              <a:rPr lang="zh-CN" altLang="zh-CN" b="1" dirty="0" smtClean="0"/>
              <a:t>概述</a:t>
            </a:r>
            <a:r>
              <a:rPr lang="zh-CN" altLang="en-US" b="1" dirty="0" smtClean="0"/>
              <a:t>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水资源开发与利用的基本原则</a:t>
            </a:r>
          </a:p>
          <a:p>
            <a:pPr lvl="1"/>
            <a:r>
              <a:rPr lang="zh-CN" altLang="en-US" dirty="0" smtClean="0"/>
              <a:t>以人为本，科学配置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合理开发，全面节水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综合治水，有效保护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依法治水，深化改革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475717447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6212" cy="1198463"/>
          </a:xfrm>
        </p:spPr>
        <p:txBody>
          <a:bodyPr/>
          <a:lstStyle/>
          <a:p>
            <a:r>
              <a:rPr lang="en-US" altLang="zh-CN" b="1" dirty="0"/>
              <a:t>5.2  </a:t>
            </a:r>
            <a:r>
              <a:rPr lang="zh-CN" altLang="zh-CN" b="1" dirty="0"/>
              <a:t>水利水电工程规划、设计和施工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14488"/>
            <a:ext cx="9144000" cy="4838848"/>
          </a:xfrm>
        </p:spPr>
        <p:txBody>
          <a:bodyPr/>
          <a:lstStyle/>
          <a:p>
            <a:pPr eaLnBrk="1"/>
            <a:r>
              <a:rPr lang="zh-CN" altLang="zh-CN" dirty="0"/>
              <a:t>水利水电工程建设项目的</a:t>
            </a:r>
            <a:r>
              <a:rPr lang="zh-CN" altLang="zh-CN" dirty="0" smtClean="0"/>
              <a:t>划分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单项工程、单位、分部、分项</a:t>
            </a:r>
            <a:endParaRPr lang="zh-CN" altLang="zh-CN" dirty="0"/>
          </a:p>
          <a:p>
            <a:pPr eaLnBrk="1"/>
            <a:r>
              <a:rPr lang="zh-CN" altLang="zh-CN" dirty="0"/>
              <a:t>水利水电</a:t>
            </a:r>
            <a:r>
              <a:rPr lang="zh-CN" altLang="zh-CN" dirty="0" smtClean="0"/>
              <a:t>工程建设程序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水利水电工程基本建设程序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水利工程基本建设程序</a:t>
            </a:r>
            <a:endParaRPr lang="en-US" altLang="zh-CN" dirty="0" smtClean="0"/>
          </a:p>
          <a:p>
            <a:pPr lvl="3" eaLnBrk="1"/>
            <a:r>
              <a:rPr lang="zh-CN" altLang="en-US" dirty="0" smtClean="0"/>
              <a:t>项目建议书、可行性研究、初步设计、施工准备、建设实施、生产准备、竣工验收等阶段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水电工程基本建设程序</a:t>
            </a:r>
            <a:endParaRPr lang="en-US" altLang="zh-CN" dirty="0" smtClean="0"/>
          </a:p>
          <a:p>
            <a:pPr lvl="3" eaLnBrk="1"/>
            <a:r>
              <a:rPr lang="zh-CN" altLang="en-US" dirty="0" smtClean="0"/>
              <a:t>预可行性研究、可行性研究、工程筹建、工程施工和竣工验收等阶段</a:t>
            </a:r>
            <a:endParaRPr lang="en-US" altLang="zh-CN" dirty="0" smtClean="0"/>
          </a:p>
          <a:p>
            <a:pPr lvl="3" eaLnBrk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297252360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2283" y="620688"/>
            <a:ext cx="7793037" cy="838423"/>
          </a:xfrm>
        </p:spPr>
        <p:txBody>
          <a:bodyPr/>
          <a:lstStyle/>
          <a:p>
            <a:r>
              <a:rPr lang="en-US" altLang="zh-CN" b="1" dirty="0"/>
              <a:t>5.2  </a:t>
            </a:r>
            <a:r>
              <a:rPr lang="zh-CN" altLang="zh-CN" b="1" dirty="0"/>
              <a:t>水利水电工程规划、设计和</a:t>
            </a:r>
            <a:r>
              <a:rPr lang="zh-CN" altLang="zh-CN" b="1" dirty="0" smtClean="0"/>
              <a:t>施工</a:t>
            </a:r>
            <a:r>
              <a:rPr lang="zh-CN" altLang="en-US" b="1" dirty="0" smtClean="0"/>
              <a:t>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14488"/>
            <a:ext cx="9144000" cy="4629150"/>
          </a:xfrm>
        </p:spPr>
        <p:txBody>
          <a:bodyPr/>
          <a:lstStyle/>
          <a:p>
            <a:pPr lvl="1"/>
            <a:r>
              <a:rPr lang="zh-CN" altLang="en-US" dirty="0"/>
              <a:t>水利水电工程各</a:t>
            </a:r>
            <a:r>
              <a:rPr lang="zh-CN" altLang="en-US" dirty="0">
                <a:solidFill>
                  <a:srgbClr val="FF0000"/>
                </a:solidFill>
              </a:rPr>
              <a:t>设计阶段</a:t>
            </a:r>
            <a:r>
              <a:rPr lang="zh-CN" altLang="en-US" dirty="0"/>
              <a:t>的主要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水利工程各设计阶段的主要内容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项目建议书阶段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可行性研究报告阶段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初步设计阶段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招标设计阶段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施工详图阶段</a:t>
            </a:r>
            <a:endParaRPr lang="en-US" altLang="zh-CN" dirty="0" smtClean="0"/>
          </a:p>
          <a:p>
            <a:pPr lvl="2"/>
            <a:r>
              <a:rPr lang="zh-CN" altLang="en-US" dirty="0"/>
              <a:t>水电</a:t>
            </a:r>
            <a:r>
              <a:rPr lang="zh-CN" altLang="en-US" dirty="0" smtClean="0"/>
              <a:t>工程各设计阶段的主要内容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预可行性研究阶段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可行性研究阶段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招标设计阶段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施工详图阶段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853356102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2426" y="518890"/>
            <a:ext cx="7793037" cy="838423"/>
          </a:xfrm>
        </p:spPr>
        <p:txBody>
          <a:bodyPr/>
          <a:lstStyle/>
          <a:p>
            <a:r>
              <a:rPr lang="en-US" altLang="zh-CN" b="1" dirty="0"/>
              <a:t>5.2  </a:t>
            </a:r>
            <a:r>
              <a:rPr lang="zh-CN" altLang="zh-CN" b="1" dirty="0"/>
              <a:t>水利水电工程规划、设计和施工</a:t>
            </a:r>
            <a:r>
              <a:rPr lang="zh-CN" altLang="en-US" b="1" dirty="0"/>
              <a:t>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14488"/>
            <a:ext cx="8434139" cy="4910856"/>
          </a:xfrm>
        </p:spPr>
        <p:txBody>
          <a:bodyPr/>
          <a:lstStyle/>
          <a:p>
            <a:r>
              <a:rPr lang="zh-CN" altLang="zh-CN" dirty="0"/>
              <a:t>水利枢纽布置设计的</a:t>
            </a:r>
            <a:r>
              <a:rPr lang="zh-CN" altLang="zh-CN" dirty="0" smtClean="0"/>
              <a:t>原则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枢纽中主要建筑物如坝址、坝型及其他建筑物的类型选择和枢纽布置要做到施工方便、工期短、造价低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满足枢纽中各建筑物在布置上的要求，保证在任何工作条件下正常工作，避免枢纽中各建筑物在运行期间互相干扰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在满足建筑物强度、稳定和变形安全的条件下，降低枢纽总造价和年运行费用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枢纽中个建筑物布置紧凑，尽量将同一工种的建筑物布置在一起，以减少连接建筑，便于管理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377347503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965" y="518890"/>
            <a:ext cx="7793037" cy="838423"/>
          </a:xfrm>
        </p:spPr>
        <p:txBody>
          <a:bodyPr/>
          <a:lstStyle/>
          <a:p>
            <a:r>
              <a:rPr lang="en-US" altLang="zh-CN" b="1" dirty="0"/>
              <a:t>5.2  </a:t>
            </a:r>
            <a:r>
              <a:rPr lang="zh-CN" altLang="zh-CN" b="1" dirty="0"/>
              <a:t>水利水电工程规划、设计和施工</a:t>
            </a:r>
            <a:r>
              <a:rPr lang="zh-CN" altLang="en-US" b="1" dirty="0"/>
              <a:t>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14488"/>
            <a:ext cx="8892480" cy="4114800"/>
          </a:xfrm>
        </p:spPr>
        <p:txBody>
          <a:bodyPr/>
          <a:lstStyle/>
          <a:p>
            <a:pPr lvl="1"/>
            <a:r>
              <a:rPr lang="zh-CN" altLang="en-US" dirty="0" smtClean="0"/>
              <a:t>尽量</a:t>
            </a:r>
            <a:r>
              <a:rPr lang="zh-CN" altLang="en-US" dirty="0"/>
              <a:t>使一个建筑物发挥多种用途，临时建筑物和永久建筑物相结合，充分发挥综合效益。</a:t>
            </a:r>
            <a:endParaRPr lang="en-US" altLang="zh-CN" dirty="0"/>
          </a:p>
          <a:p>
            <a:pPr lvl="1"/>
            <a:r>
              <a:rPr lang="zh-CN" altLang="en-US" dirty="0"/>
              <a:t>尽可能使枢纽中的部分建筑物早期投产，提前发挥效益</a:t>
            </a:r>
            <a:endParaRPr lang="en-US" altLang="zh-CN" dirty="0"/>
          </a:p>
          <a:p>
            <a:pPr lvl="1"/>
            <a:r>
              <a:rPr lang="zh-CN" altLang="en-US" dirty="0"/>
              <a:t>枢纽的外观应与周围环境向协调，在可能的条件下注意美观</a:t>
            </a:r>
            <a:endParaRPr lang="en-US" altLang="zh-CN" dirty="0"/>
          </a:p>
          <a:p>
            <a:pPr lvl="1"/>
            <a:r>
              <a:rPr lang="zh-CN" altLang="en-US" dirty="0"/>
              <a:t>远景规划中有扩建需要时，枢纽布置应留有扩建余地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262816211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257"/>
  <p:tag name="HOTSPOTTYPE" val="DefinedInNavigator"/>
  <p:tag name="DEFINEDINNAVIGATOR" val="True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Office\Templates\演示文稿\个人主页 (标准).pot</Template>
  <TotalTime>3488</TotalTime>
  <Words>1466</Words>
  <Application>Microsoft Office PowerPoint</Application>
  <PresentationFormat>全屏显示(4:3)</PresentationFormat>
  <Paragraphs>168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Blends</vt:lpstr>
      <vt:lpstr>第5章  水利水电工程</vt:lpstr>
      <vt:lpstr>5.1 水利水电工程概述</vt:lpstr>
      <vt:lpstr>5.1 水利水电工程概述</vt:lpstr>
      <vt:lpstr>5.1 水利水电工程概述</vt:lpstr>
      <vt:lpstr>5.1 水利水电工程概述（续）</vt:lpstr>
      <vt:lpstr>5.2  水利水电工程规划、设计和施工</vt:lpstr>
      <vt:lpstr>5.2  水利水电工程规划、设计和施工（续）</vt:lpstr>
      <vt:lpstr>5.2  水利水电工程规划、设计和施工（续）</vt:lpstr>
      <vt:lpstr>5.2  水利水电工程规划、设计和施工（续）</vt:lpstr>
      <vt:lpstr>5.2  水利水电工程规划、设计和施工（续）</vt:lpstr>
      <vt:lpstr>5.2  水利水电工程规划、设计和施工（续）</vt:lpstr>
      <vt:lpstr>5.3  水利水电工程对环境的影响</vt:lpstr>
      <vt:lpstr>5.3  水利水电工程对环境的影响（续）</vt:lpstr>
      <vt:lpstr>5.4  中国的水利水电工程建设</vt:lpstr>
      <vt:lpstr>5.4  中国的水利水电工程建设（续）</vt:lpstr>
      <vt:lpstr>5.4  中国的水利水电工程建设（续）</vt:lpstr>
      <vt:lpstr>5.4  中国的水利水电工程建设（续）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微机原理与接口技术</dc:title>
  <dc:creator>cf08</dc:creator>
  <cp:lastModifiedBy>Windows 用户</cp:lastModifiedBy>
  <cp:revision>242</cp:revision>
  <cp:lastPrinted>1995-12-08T18:33:06Z</cp:lastPrinted>
  <dcterms:created xsi:type="dcterms:W3CDTF">2002-02-20T04:24:10Z</dcterms:created>
  <dcterms:modified xsi:type="dcterms:W3CDTF">2018-05-09T09:03:22Z</dcterms:modified>
</cp:coreProperties>
</file>