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22"/>
  </p:notesMasterIdLst>
  <p:handoutMasterIdLst>
    <p:handoutMasterId r:id="rId23"/>
  </p:handoutMasterIdLst>
  <p:sldIdLst>
    <p:sldId id="263" r:id="rId2"/>
    <p:sldId id="391" r:id="rId3"/>
    <p:sldId id="393" r:id="rId4"/>
    <p:sldId id="394" r:id="rId5"/>
    <p:sldId id="395" r:id="rId6"/>
    <p:sldId id="383" r:id="rId7"/>
    <p:sldId id="396" r:id="rId8"/>
    <p:sldId id="397" r:id="rId9"/>
    <p:sldId id="398" r:id="rId10"/>
    <p:sldId id="399" r:id="rId11"/>
    <p:sldId id="400" r:id="rId12"/>
    <p:sldId id="401" r:id="rId13"/>
    <p:sldId id="388" r:id="rId14"/>
    <p:sldId id="404" r:id="rId15"/>
    <p:sldId id="402" r:id="rId16"/>
    <p:sldId id="403" r:id="rId17"/>
    <p:sldId id="405" r:id="rId18"/>
    <p:sldId id="389" r:id="rId19"/>
    <p:sldId id="406" r:id="rId20"/>
    <p:sldId id="392" r:id="rId21"/>
  </p:sldIdLst>
  <p:sldSz cx="9144000" cy="6858000" type="screen4x3"/>
  <p:notesSz cx="6934200" cy="9398000"/>
  <p:custDataLst>
    <p:tags r:id="rId2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032">
          <p15:clr>
            <a:srgbClr val="A4A3A4"/>
          </p15:clr>
        </p15:guide>
        <p15:guide id="2" pos="19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60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clrMru>
    <a:srgbClr val="990000"/>
    <a:srgbClr val="FF3300"/>
    <a:srgbClr val="FF9900"/>
    <a:srgbClr val="FFCCFF"/>
    <a:srgbClr val="CCECFF"/>
    <a:srgbClr val="CCCCFF"/>
    <a:srgbClr val="CC99FF"/>
    <a:srgbClr val="FFFF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94689" autoAdjust="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4032"/>
        <p:guide pos="1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"/>
    </p:cViewPr>
  </p:sorterViewPr>
  <p:notesViewPr>
    <p:cSldViewPr>
      <p:cViewPr varScale="1">
        <p:scale>
          <a:sx n="54" d="100"/>
          <a:sy n="54" d="100"/>
        </p:scale>
        <p:origin x="-1266" y="-108"/>
      </p:cViewPr>
      <p:guideLst>
        <p:guide orient="horz" pos="2960"/>
        <p:guide pos="218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54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9154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F7063F5-FB94-43F8-AC49-9E53F094C0F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77838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747" name="Rectangle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079500" y="685800"/>
            <a:ext cx="4775200" cy="3581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95800"/>
            <a:ext cx="5105400" cy="4191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9154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/>
            </a:lvl1pPr>
          </a:lstStyle>
          <a:p>
            <a:pPr>
              <a:defRPr/>
            </a:pPr>
            <a:fld id="{A97DFD9F-F6EF-48A9-82C7-AC4BB780BB5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8605092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BC34C1FD-96CE-486A-AB8B-69A09C544226}" type="slidenum">
              <a:rPr kumimoji="0" lang="zh-CN" altLang="en-US" sz="1200" smtClean="0"/>
              <a:pPr/>
              <a:t>1</a:t>
            </a:fld>
            <a:endParaRPr kumimoji="0" lang="en-US" altLang="zh-CN" sz="120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91431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defRPr/>
                </a:pPr>
                <a:endParaRPr lang="zh-CN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defRPr/>
                </a:pPr>
                <a:endParaRPr lang="zh-CN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defRPr/>
                </a:pPr>
                <a:endParaRPr lang="zh-CN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defRPr/>
                </a:pPr>
                <a:endParaRPr lang="zh-CN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</p:grpSp>
      <p:sp>
        <p:nvSpPr>
          <p:cNvPr id="2119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119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A2BD69B-69B2-4582-9E2C-D002E876BC8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066692040"/>
      </p:ext>
    </p:extLst>
  </p:cSld>
  <p:clrMapOvr>
    <a:masterClrMapping/>
  </p:clrMapOvr>
  <p:transition spd="slow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83842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05CF47-DE2A-446A-9F46-EE5D05FB1CA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738692869"/>
      </p:ext>
    </p:extLst>
  </p:cSld>
  <p:clrMapOvr>
    <a:masterClrMapping/>
  </p:clrMapOvr>
  <p:transition spd="slow"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ltGray">
          <a:xfrm>
            <a:off x="407988" y="6556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latin typeface="Tahoma" pitchFamily="34" charset="0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ltGray">
          <a:xfrm>
            <a:off x="790575" y="6556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latin typeface="Tahoma" pitchFamily="34" charset="0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ltGray">
          <a:xfrm>
            <a:off x="531813" y="1077913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latin typeface="Tahoma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ltGray">
          <a:xfrm>
            <a:off x="901700" y="10779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latin typeface="Tahoma" pitchFamily="34" charset="0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ltGray">
          <a:xfrm>
            <a:off x="117475" y="10048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latin typeface="Tahoma" pitchFamily="34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gray">
          <a:xfrm>
            <a:off x="752475" y="5476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latin typeface="Tahoma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gray">
          <a:xfrm>
            <a:off x="433388" y="13382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latin typeface="Tahoma" pitchFamily="34" charset="0"/>
            </a:endParaRP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57275" y="161448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109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09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09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+mn-lt"/>
              </a:defRPr>
            </a:lvl1pPr>
          </a:lstStyle>
          <a:p>
            <a:pPr>
              <a:defRPr/>
            </a:pPr>
            <a:fld id="{90AF3C20-DD9A-411C-A2E7-D4833AFBE9A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2062" name="Picture 14" descr="gif020"/>
          <p:cNvPicPr>
            <a:picLocks noChangeAspect="1" noChangeArrowheads="1" noCrop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2603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3" name="Picture 15" descr="gif020"/>
          <p:cNvPicPr>
            <a:picLocks noChangeAspect="1" noChangeArrowheads="1" noCrop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2603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4" name="Picture 16" descr="gif020"/>
          <p:cNvPicPr>
            <a:picLocks noChangeAspect="1" noChangeArrowheads="1" noCrop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288" y="898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28" r:id="rId2"/>
  </p:sldLayoutIdLst>
  <p:transition spd="slow">
    <p:zoom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Tahoma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Tahoma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Tahoma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Tahoma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Tahoma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Tahoma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Tahoma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Tahoma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20000"/>
        </a:spcBef>
        <a:spcAft>
          <a:spcPct val="5000"/>
        </a:spcAft>
        <a:buClr>
          <a:schemeClr val="folHlink"/>
        </a:buClr>
        <a:buSzPct val="60000"/>
        <a:buFont typeface="Wingdings" pitchFamily="2" charset="2"/>
        <a:buChar char="n"/>
        <a:defRPr sz="2800" b="1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ct val="20000"/>
        </a:spcBef>
        <a:spcAft>
          <a:spcPct val="5000"/>
        </a:spcAft>
        <a:buClr>
          <a:schemeClr val="hlink"/>
        </a:buClr>
        <a:buSzPct val="5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0000"/>
        </a:lnSpc>
        <a:spcBef>
          <a:spcPct val="20000"/>
        </a:spcBef>
        <a:spcAft>
          <a:spcPct val="5000"/>
        </a:spcAft>
        <a:buClr>
          <a:schemeClr val="folHlink"/>
        </a:buClr>
        <a:buSzPct val="50000"/>
        <a:buFont typeface="Wingdings" pitchFamily="2" charset="2"/>
        <a:buChar char="n"/>
        <a:defRPr sz="2000" b="1">
          <a:solidFill>
            <a:srgbClr val="FF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A7D620-2F3D-4CE4-B18B-5AA1195A2991}" type="slidenum">
              <a:rPr lang="zh-CN" altLang="en-US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992113" y="358552"/>
            <a:ext cx="6532215" cy="838200"/>
          </a:xfrm>
        </p:spPr>
        <p:txBody>
          <a:bodyPr/>
          <a:lstStyle/>
          <a:p>
            <a:pPr eaLnBrk="1" hangingPunct="1"/>
            <a:r>
              <a:rPr lang="zh-CN" altLang="zh-CN" dirty="0" smtClean="0"/>
              <a:t>第</a:t>
            </a:r>
            <a:r>
              <a:rPr lang="en-US" altLang="zh-CN" dirty="0" smtClean="0"/>
              <a:t>6</a:t>
            </a:r>
            <a:r>
              <a:rPr lang="zh-CN" altLang="zh-CN" dirty="0" smtClean="0"/>
              <a:t>章</a:t>
            </a:r>
            <a:r>
              <a:rPr lang="en-US" altLang="zh-CN" dirty="0" smtClean="0"/>
              <a:t>  </a:t>
            </a:r>
            <a:r>
              <a:rPr lang="zh-CN" altLang="zh-CN" dirty="0"/>
              <a:t>矿业工程 </a:t>
            </a:r>
            <a:endParaRPr lang="zh-CN" altLang="en-US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62150"/>
            <a:ext cx="8207375" cy="4419600"/>
          </a:xfrm>
        </p:spPr>
        <p:txBody>
          <a:bodyPr/>
          <a:lstStyle/>
          <a:p>
            <a:pPr eaLnBrk="1" hangingPunct="1">
              <a:spcAft>
                <a:spcPct val="30000"/>
              </a:spcAft>
              <a:defRPr/>
            </a:pPr>
            <a:r>
              <a:rPr lang="zh-CN" altLang="en-US" u="sng" dirty="0" smtClean="0">
                <a:latin typeface="+mn-ea"/>
              </a:rPr>
              <a:t>主要内容</a:t>
            </a:r>
            <a:r>
              <a:rPr lang="zh-CN" altLang="en-US" u="sng" dirty="0" smtClean="0">
                <a:ea typeface=""/>
              </a:rPr>
              <a:t>：</a:t>
            </a:r>
            <a:endParaRPr lang="zh-CN" altLang="en-US" dirty="0" smtClean="0"/>
          </a:p>
          <a:p>
            <a:pPr lvl="1" eaLnBrk="1" hangingPunct="1">
              <a:defRPr/>
            </a:pPr>
            <a:r>
              <a:rPr lang="zh-CN" altLang="zh-CN" dirty="0"/>
              <a:t>矿业工程基本</a:t>
            </a:r>
            <a:r>
              <a:rPr lang="zh-CN" altLang="zh-CN" dirty="0" smtClean="0"/>
              <a:t>知识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zh-CN" dirty="0" smtClean="0"/>
              <a:t>矿山</a:t>
            </a:r>
            <a:r>
              <a:rPr lang="zh-CN" altLang="zh-CN" dirty="0"/>
              <a:t>企业</a:t>
            </a:r>
            <a:r>
              <a:rPr lang="zh-CN" altLang="zh-CN" dirty="0" smtClean="0"/>
              <a:t>设计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zh-CN" dirty="0" smtClean="0"/>
              <a:t>矿山</a:t>
            </a:r>
            <a:r>
              <a:rPr lang="zh-CN" altLang="zh-CN" dirty="0"/>
              <a:t>生产</a:t>
            </a:r>
            <a:r>
              <a:rPr lang="zh-CN" altLang="zh-CN" dirty="0" smtClean="0"/>
              <a:t>系统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zh-CN" dirty="0" smtClean="0"/>
              <a:t>矿山安全</a:t>
            </a:r>
            <a:r>
              <a:rPr lang="zh-CN" altLang="zh-CN" dirty="0"/>
              <a:t>与环境保护</a:t>
            </a:r>
            <a:endParaRPr lang="zh-CN" altLang="en-US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404664"/>
            <a:ext cx="7796212" cy="864096"/>
          </a:xfrm>
        </p:spPr>
        <p:txBody>
          <a:bodyPr/>
          <a:lstStyle/>
          <a:p>
            <a:r>
              <a:rPr lang="en-US" altLang="zh-CN" b="1" dirty="0"/>
              <a:t>6.2 </a:t>
            </a:r>
            <a:r>
              <a:rPr lang="zh-CN" altLang="zh-CN" b="1" dirty="0"/>
              <a:t>矿山企业设计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28800"/>
            <a:ext cx="8640960" cy="5112568"/>
          </a:xfrm>
        </p:spPr>
        <p:txBody>
          <a:bodyPr/>
          <a:lstStyle/>
          <a:p>
            <a:pPr lvl="2" eaLnBrk="1"/>
            <a:r>
              <a:rPr lang="zh-CN" altLang="en-US" dirty="0" smtClean="0"/>
              <a:t>原始资料</a:t>
            </a:r>
            <a:endParaRPr lang="en-US" altLang="zh-CN" dirty="0" smtClean="0"/>
          </a:p>
          <a:p>
            <a:pPr lvl="3" eaLnBrk="1"/>
            <a:r>
              <a:rPr lang="zh-CN" altLang="en-US" dirty="0" smtClean="0"/>
              <a:t>设计任务书</a:t>
            </a:r>
            <a:endParaRPr lang="en-US" altLang="zh-CN" dirty="0" smtClean="0"/>
          </a:p>
          <a:p>
            <a:pPr lvl="3" eaLnBrk="1"/>
            <a:r>
              <a:rPr lang="zh-CN" altLang="en-US" dirty="0" smtClean="0"/>
              <a:t>精查地质报告</a:t>
            </a:r>
            <a:endParaRPr lang="en-US" altLang="zh-CN" dirty="0" smtClean="0"/>
          </a:p>
          <a:p>
            <a:pPr lvl="3" eaLnBrk="1"/>
            <a:r>
              <a:rPr lang="zh-CN" altLang="en-US" dirty="0" smtClean="0"/>
              <a:t>国家与地方的矿山建设方针政策</a:t>
            </a:r>
            <a:endParaRPr lang="zh-CN" altLang="zh-CN" dirty="0"/>
          </a:p>
          <a:p>
            <a:pPr eaLnBrk="1"/>
            <a:r>
              <a:rPr lang="zh-CN" altLang="zh-CN" dirty="0"/>
              <a:t>评价矿山企业设计的主要技术</a:t>
            </a:r>
            <a:r>
              <a:rPr lang="zh-CN" altLang="zh-CN" dirty="0" smtClean="0"/>
              <a:t>经济指标</a:t>
            </a:r>
            <a:endParaRPr lang="en-US" altLang="zh-CN" dirty="0"/>
          </a:p>
          <a:p>
            <a:pPr lvl="1" eaLnBrk="1"/>
            <a:r>
              <a:rPr lang="zh-CN" altLang="en-US" dirty="0" smtClean="0"/>
              <a:t>反映资金占用的</a:t>
            </a:r>
            <a:r>
              <a:rPr lang="zh-CN" altLang="en-US" dirty="0" smtClean="0"/>
              <a:t>指标</a:t>
            </a:r>
            <a:endParaRPr lang="en-US" altLang="zh-CN" dirty="0" smtClean="0"/>
          </a:p>
          <a:p>
            <a:pPr lvl="2" eaLnBrk="1"/>
            <a:r>
              <a:rPr lang="zh-CN" altLang="en-US" dirty="0" smtClean="0"/>
              <a:t>投资总额</a:t>
            </a:r>
            <a:endParaRPr lang="en-US" altLang="zh-CN" dirty="0" smtClean="0"/>
          </a:p>
          <a:p>
            <a:pPr lvl="3" eaLnBrk="1"/>
            <a:r>
              <a:rPr lang="zh-CN" altLang="en-US" dirty="0" smtClean="0"/>
              <a:t>建筑工程费用</a:t>
            </a:r>
            <a:endParaRPr lang="en-US" altLang="zh-CN" dirty="0" smtClean="0"/>
          </a:p>
          <a:p>
            <a:pPr lvl="3" eaLnBrk="1"/>
            <a:r>
              <a:rPr lang="zh-CN" altLang="en-US" dirty="0" smtClean="0"/>
              <a:t>设备购置费</a:t>
            </a:r>
            <a:endParaRPr lang="en-US" altLang="zh-CN" dirty="0" smtClean="0"/>
          </a:p>
          <a:p>
            <a:pPr lvl="3" eaLnBrk="1"/>
            <a:r>
              <a:rPr lang="zh-CN" altLang="en-US" dirty="0" smtClean="0"/>
              <a:t>工、器具及生产器具购置费</a:t>
            </a:r>
            <a:endParaRPr lang="en-US" altLang="zh-CN" dirty="0" smtClean="0"/>
          </a:p>
          <a:p>
            <a:pPr lvl="3" eaLnBrk="1"/>
            <a:r>
              <a:rPr lang="zh-CN" altLang="en-US" dirty="0" smtClean="0"/>
              <a:t>设备安装工程费</a:t>
            </a:r>
            <a:endParaRPr lang="en-US" altLang="zh-CN" dirty="0" smtClean="0"/>
          </a:p>
          <a:p>
            <a:pPr lvl="3" eaLnBrk="1"/>
            <a:r>
              <a:rPr lang="zh-CN" altLang="en-US" dirty="0" smtClean="0"/>
              <a:t>其它费</a:t>
            </a:r>
            <a:r>
              <a:rPr lang="zh-CN" altLang="en-US" dirty="0" smtClean="0"/>
              <a:t>标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5CF47-DE2A-446A-9F46-EE5D05FB1CAF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297252360"/>
      </p:ext>
    </p:extLst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404664"/>
            <a:ext cx="7796212" cy="864096"/>
          </a:xfrm>
        </p:spPr>
        <p:txBody>
          <a:bodyPr/>
          <a:lstStyle/>
          <a:p>
            <a:r>
              <a:rPr lang="en-US" altLang="zh-CN" b="1" dirty="0"/>
              <a:t>6.2 </a:t>
            </a:r>
            <a:r>
              <a:rPr lang="zh-CN" altLang="zh-CN" b="1" dirty="0"/>
              <a:t>矿山企业设计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28800"/>
            <a:ext cx="8640960" cy="5112568"/>
          </a:xfrm>
        </p:spPr>
        <p:txBody>
          <a:bodyPr/>
          <a:lstStyle/>
          <a:p>
            <a:pPr lvl="2" eaLnBrk="1"/>
            <a:r>
              <a:rPr lang="zh-CN" altLang="en-US" dirty="0" smtClean="0"/>
              <a:t>吨矿投资</a:t>
            </a:r>
            <a:endParaRPr lang="en-US" altLang="zh-CN" dirty="0" smtClean="0"/>
          </a:p>
          <a:p>
            <a:pPr lvl="2" eaLnBrk="1"/>
            <a:r>
              <a:rPr lang="zh-CN" altLang="en-US" dirty="0" smtClean="0"/>
              <a:t>相关投资</a:t>
            </a:r>
            <a:endParaRPr lang="en-US" altLang="zh-CN" dirty="0" smtClean="0"/>
          </a:p>
          <a:p>
            <a:pPr lvl="1" eaLnBrk="1"/>
            <a:r>
              <a:rPr lang="zh-CN" altLang="en-US" dirty="0" smtClean="0"/>
              <a:t>产品</a:t>
            </a:r>
            <a:r>
              <a:rPr lang="zh-CN" altLang="en-US" dirty="0" smtClean="0"/>
              <a:t>成本</a:t>
            </a:r>
            <a:r>
              <a:rPr lang="zh-CN" altLang="en-US" dirty="0" smtClean="0"/>
              <a:t>指标</a:t>
            </a:r>
            <a:endParaRPr lang="en-US" altLang="zh-CN" dirty="0" smtClean="0"/>
          </a:p>
          <a:p>
            <a:pPr lvl="2" eaLnBrk="1"/>
            <a:r>
              <a:rPr lang="zh-CN" altLang="en-US" dirty="0" smtClean="0"/>
              <a:t>辅助材料费</a:t>
            </a:r>
            <a:endParaRPr lang="en-US" altLang="zh-CN" dirty="0" smtClean="0"/>
          </a:p>
          <a:p>
            <a:pPr lvl="2" eaLnBrk="1"/>
            <a:r>
              <a:rPr lang="zh-CN" altLang="en-US" dirty="0" smtClean="0"/>
              <a:t>工艺过程用燃料和动力费</a:t>
            </a:r>
            <a:endParaRPr lang="en-US" altLang="zh-CN" dirty="0" smtClean="0"/>
          </a:p>
          <a:p>
            <a:pPr lvl="2" eaLnBrk="1"/>
            <a:r>
              <a:rPr lang="zh-CN" altLang="en-US" dirty="0" smtClean="0"/>
              <a:t>生产工人工资</a:t>
            </a:r>
            <a:endParaRPr lang="en-US" altLang="zh-CN" dirty="0" smtClean="0"/>
          </a:p>
          <a:p>
            <a:pPr lvl="2" eaLnBrk="1"/>
            <a:r>
              <a:rPr lang="zh-CN" altLang="en-US" dirty="0" smtClean="0"/>
              <a:t>车间经费</a:t>
            </a:r>
            <a:endParaRPr lang="en-US" altLang="zh-CN" dirty="0" smtClean="0"/>
          </a:p>
          <a:p>
            <a:pPr lvl="2" eaLnBrk="1"/>
            <a:r>
              <a:rPr lang="zh-CN" altLang="en-US" dirty="0" smtClean="0"/>
              <a:t>企业管理费</a:t>
            </a:r>
            <a:endParaRPr lang="en-US" altLang="zh-CN" dirty="0" smtClean="0"/>
          </a:p>
          <a:p>
            <a:pPr lvl="2" eaLnBrk="1"/>
            <a:r>
              <a:rPr lang="zh-CN" altLang="en-US" dirty="0" smtClean="0"/>
              <a:t>销售</a:t>
            </a:r>
            <a:r>
              <a:rPr lang="zh-CN" altLang="en-US" dirty="0" smtClean="0"/>
              <a:t>费</a:t>
            </a:r>
            <a:endParaRPr lang="en-US" altLang="zh-CN" dirty="0" smtClean="0"/>
          </a:p>
          <a:p>
            <a:pPr lvl="2" indent="228600" eaLnBrk="1">
              <a:buNone/>
            </a:pPr>
            <a:r>
              <a:rPr lang="zh-CN" altLang="en-US" dirty="0" smtClean="0"/>
              <a:t>前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：矿石直接成本，前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：车间成本，前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：矿山成本，前</a:t>
            </a:r>
            <a:r>
              <a:rPr lang="en-US" altLang="zh-CN" dirty="0" smtClean="0"/>
              <a:t>6</a:t>
            </a:r>
            <a:r>
              <a:rPr lang="zh-CN" altLang="en-US" dirty="0" smtClean="0"/>
              <a:t>完全成本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5CF47-DE2A-446A-9F46-EE5D05FB1CAF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297252360"/>
      </p:ext>
    </p:extLst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404664"/>
            <a:ext cx="7796212" cy="864096"/>
          </a:xfrm>
        </p:spPr>
        <p:txBody>
          <a:bodyPr/>
          <a:lstStyle/>
          <a:p>
            <a:r>
              <a:rPr lang="en-US" altLang="zh-CN" b="1" dirty="0"/>
              <a:t>6.2 </a:t>
            </a:r>
            <a:r>
              <a:rPr lang="zh-CN" altLang="zh-CN" b="1" dirty="0"/>
              <a:t>矿山企业设计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28800"/>
            <a:ext cx="8640960" cy="5112568"/>
          </a:xfrm>
        </p:spPr>
        <p:txBody>
          <a:bodyPr/>
          <a:lstStyle/>
          <a:p>
            <a:pPr lvl="1" eaLnBrk="1"/>
            <a:r>
              <a:rPr lang="zh-CN" altLang="en-US" dirty="0" smtClean="0"/>
              <a:t>职工</a:t>
            </a:r>
            <a:r>
              <a:rPr lang="zh-CN" altLang="en-US" dirty="0" smtClean="0"/>
              <a:t>劳动生产率</a:t>
            </a:r>
            <a:r>
              <a:rPr lang="zh-CN" altLang="en-US" dirty="0" smtClean="0"/>
              <a:t>指标</a:t>
            </a:r>
            <a:endParaRPr lang="en-US" altLang="zh-CN" dirty="0" smtClean="0"/>
          </a:p>
          <a:p>
            <a:pPr lvl="2" eaLnBrk="1"/>
            <a:r>
              <a:rPr lang="zh-CN" altLang="en-US" dirty="0" smtClean="0"/>
              <a:t>回采工效</a:t>
            </a:r>
            <a:endParaRPr lang="en-US" altLang="zh-CN" dirty="0" smtClean="0"/>
          </a:p>
          <a:p>
            <a:pPr lvl="2" eaLnBrk="1"/>
            <a:r>
              <a:rPr lang="zh-CN" altLang="en-US" dirty="0" smtClean="0"/>
              <a:t>全员效率</a:t>
            </a:r>
            <a:endParaRPr lang="en-US" altLang="zh-CN" dirty="0" smtClean="0"/>
          </a:p>
          <a:p>
            <a:pPr lvl="1" eaLnBrk="1"/>
            <a:r>
              <a:rPr lang="zh-CN" altLang="en-US" dirty="0" smtClean="0"/>
              <a:t>投资效果系数与投资回收期</a:t>
            </a:r>
            <a:r>
              <a:rPr lang="zh-CN" altLang="en-US" dirty="0" smtClean="0"/>
              <a:t>指标</a:t>
            </a:r>
            <a:endParaRPr lang="en-US" altLang="zh-CN" dirty="0" smtClean="0"/>
          </a:p>
          <a:p>
            <a:pPr lvl="2" eaLnBrk="1"/>
            <a:r>
              <a:rPr lang="zh-CN" altLang="en-US" dirty="0" smtClean="0"/>
              <a:t>投资效果系数</a:t>
            </a:r>
            <a:r>
              <a:rPr lang="en-US" altLang="zh-CN" dirty="0" smtClean="0"/>
              <a:t>=</a:t>
            </a:r>
            <a:r>
              <a:rPr lang="zh-CN" altLang="en-US" dirty="0" smtClean="0"/>
              <a:t>年利润率</a:t>
            </a:r>
            <a:r>
              <a:rPr lang="en-US" altLang="zh-CN" dirty="0" smtClean="0"/>
              <a:t>/</a:t>
            </a:r>
            <a:r>
              <a:rPr lang="zh-CN" altLang="en-US" dirty="0" smtClean="0"/>
              <a:t>投资</a:t>
            </a:r>
            <a:r>
              <a:rPr lang="zh-CN" altLang="en-US" dirty="0" smtClean="0"/>
              <a:t>总额</a:t>
            </a:r>
            <a:endParaRPr lang="en-US" altLang="zh-CN" dirty="0" smtClean="0"/>
          </a:p>
          <a:p>
            <a:pPr lvl="1" eaLnBrk="1"/>
            <a:r>
              <a:rPr lang="zh-CN" altLang="en-US" dirty="0" smtClean="0"/>
              <a:t>投资差额回收期</a:t>
            </a:r>
            <a:r>
              <a:rPr lang="zh-CN" altLang="en-US" dirty="0" smtClean="0"/>
              <a:t>指标</a:t>
            </a:r>
            <a:endParaRPr lang="en-US" altLang="zh-CN" dirty="0" smtClean="0"/>
          </a:p>
          <a:p>
            <a:pPr lvl="2" eaLnBrk="1"/>
            <a:r>
              <a:rPr lang="zh-CN" altLang="en-US" dirty="0" smtClean="0"/>
              <a:t>投资差额回收年限</a:t>
            </a:r>
            <a:r>
              <a:rPr lang="en-US" altLang="zh-CN" dirty="0" smtClean="0"/>
              <a:t>T=</a:t>
            </a:r>
            <a:r>
              <a:rPr lang="zh-CN" altLang="en-US" dirty="0" smtClean="0"/>
              <a:t>（</a:t>
            </a:r>
            <a:r>
              <a:rPr lang="en-US" altLang="zh-CN" dirty="0" smtClean="0"/>
              <a:t>K1-K2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/(C2-C1), K:</a:t>
            </a:r>
            <a:r>
              <a:rPr lang="zh-CN" altLang="en-US" dirty="0" smtClean="0"/>
              <a:t>方案年经营费，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：方案投资额</a:t>
            </a:r>
            <a:endParaRPr lang="en-US" altLang="zh-CN" dirty="0" smtClean="0"/>
          </a:p>
          <a:p>
            <a:pPr lvl="1" eaLnBrk="1"/>
            <a:r>
              <a:rPr lang="zh-CN" altLang="en-US" dirty="0" smtClean="0"/>
              <a:t>其它指标</a:t>
            </a:r>
            <a:endParaRPr lang="en-US" altLang="zh-CN" dirty="0" smtClean="0"/>
          </a:p>
          <a:p>
            <a:pPr lvl="2" eaLnBrk="1"/>
            <a:r>
              <a:rPr lang="zh-CN" altLang="en-US" dirty="0" smtClean="0"/>
              <a:t>基本建设期</a:t>
            </a:r>
            <a:endParaRPr lang="en-US" altLang="zh-CN" dirty="0" smtClean="0"/>
          </a:p>
          <a:p>
            <a:pPr lvl="2" eaLnBrk="1"/>
            <a:r>
              <a:rPr lang="zh-CN" altLang="en-US" dirty="0" smtClean="0"/>
              <a:t>主要材料及能源需用量</a:t>
            </a:r>
            <a:endParaRPr lang="en-US" altLang="zh-CN" dirty="0" smtClean="0"/>
          </a:p>
          <a:p>
            <a:pPr lvl="2" eaLnBrk="1"/>
            <a:r>
              <a:rPr lang="zh-CN" altLang="en-US" dirty="0" smtClean="0"/>
              <a:t>矿产资源回收率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5CF47-DE2A-446A-9F46-EE5D05FB1CAF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297252360"/>
      </p:ext>
    </p:extLst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476672"/>
            <a:ext cx="7793037" cy="792088"/>
          </a:xfrm>
        </p:spPr>
        <p:txBody>
          <a:bodyPr/>
          <a:lstStyle/>
          <a:p>
            <a:r>
              <a:rPr lang="en-US" altLang="zh-CN" b="1" dirty="0"/>
              <a:t>6.3 </a:t>
            </a:r>
            <a:r>
              <a:rPr lang="zh-CN" altLang="zh-CN" b="1" dirty="0"/>
              <a:t>矿山生产系统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556792"/>
            <a:ext cx="8640960" cy="5342904"/>
          </a:xfrm>
        </p:spPr>
        <p:txBody>
          <a:bodyPr/>
          <a:lstStyle/>
          <a:p>
            <a:r>
              <a:rPr lang="zh-CN" altLang="zh-CN" dirty="0"/>
              <a:t>井田开拓与</a:t>
            </a:r>
            <a:r>
              <a:rPr lang="zh-CN" altLang="zh-CN" dirty="0" smtClean="0"/>
              <a:t>井巷掘进</a:t>
            </a:r>
            <a:endParaRPr lang="en-US" altLang="zh-CN" dirty="0" smtClean="0"/>
          </a:p>
          <a:p>
            <a:pPr lvl="1"/>
            <a:r>
              <a:rPr lang="zh-CN" altLang="en-US" dirty="0"/>
              <a:t>井田的</a:t>
            </a:r>
            <a:r>
              <a:rPr lang="zh-CN" altLang="en-US" dirty="0" smtClean="0"/>
              <a:t>划分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划分为阶段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阶段内布置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连续式：阶段走向长度和倾斜长度小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分区</a:t>
            </a:r>
            <a:r>
              <a:rPr lang="zh-CN" altLang="en-US" dirty="0" smtClean="0"/>
              <a:t>式：阶段走向长度和倾斜长度小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分带式：沿煤层走向，可不知一个采煤工作面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矿井</a:t>
            </a:r>
            <a:r>
              <a:rPr lang="zh-CN" altLang="en-US" dirty="0"/>
              <a:t>巷道的种类和</a:t>
            </a:r>
            <a:r>
              <a:rPr lang="zh-CN" altLang="en-US" dirty="0" smtClean="0"/>
              <a:t>名称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垂直巷道、水平、倾斜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井筒：垂直（立井、竖井），倾斜（斜井），从山脚或山腰</a:t>
            </a: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5CF47-DE2A-446A-9F46-EE5D05FB1CAF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167059954"/>
      </p:ext>
    </p:extLst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476672"/>
            <a:ext cx="7793037" cy="792088"/>
          </a:xfrm>
        </p:spPr>
        <p:txBody>
          <a:bodyPr/>
          <a:lstStyle/>
          <a:p>
            <a:r>
              <a:rPr lang="en-US" altLang="zh-CN" b="1" dirty="0"/>
              <a:t>6.3 </a:t>
            </a:r>
            <a:r>
              <a:rPr lang="zh-CN" altLang="zh-CN" b="1" dirty="0"/>
              <a:t>矿山生产系统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556792"/>
            <a:ext cx="8640960" cy="5342904"/>
          </a:xfrm>
        </p:spPr>
        <p:txBody>
          <a:bodyPr/>
          <a:lstStyle/>
          <a:p>
            <a:pPr lvl="1"/>
            <a:r>
              <a:rPr lang="zh-CN" altLang="en-US" dirty="0" smtClean="0"/>
              <a:t>井田开拓</a:t>
            </a:r>
            <a:r>
              <a:rPr lang="zh-CN" altLang="en-US" dirty="0"/>
              <a:t>的基本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井筒形式选择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井筒数目和位置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开采水平的设置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井底车场</a:t>
            </a:r>
            <a:endParaRPr lang="en-US" altLang="zh-CN" dirty="0"/>
          </a:p>
          <a:p>
            <a:pPr lvl="1"/>
            <a:r>
              <a:rPr lang="zh-CN" altLang="en-US" dirty="0"/>
              <a:t>井巷掘进与</a:t>
            </a:r>
            <a:r>
              <a:rPr lang="zh-CN" altLang="en-US" dirty="0" smtClean="0"/>
              <a:t>支护</a:t>
            </a: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5CF47-DE2A-446A-9F46-EE5D05FB1CAF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167059954"/>
      </p:ext>
    </p:extLst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476672"/>
            <a:ext cx="7793037" cy="792088"/>
          </a:xfrm>
        </p:spPr>
        <p:txBody>
          <a:bodyPr/>
          <a:lstStyle/>
          <a:p>
            <a:r>
              <a:rPr lang="en-US" altLang="zh-CN" b="1" dirty="0"/>
              <a:t>6.3 </a:t>
            </a:r>
            <a:r>
              <a:rPr lang="zh-CN" altLang="zh-CN" b="1" dirty="0"/>
              <a:t>矿山生产系统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556792"/>
            <a:ext cx="8640960" cy="5342904"/>
          </a:xfrm>
        </p:spPr>
        <p:txBody>
          <a:bodyPr/>
          <a:lstStyle/>
          <a:p>
            <a:r>
              <a:rPr lang="zh-CN" altLang="zh-CN" dirty="0" smtClean="0"/>
              <a:t>矿山</a:t>
            </a:r>
            <a:r>
              <a:rPr lang="zh-CN" altLang="zh-CN" dirty="0"/>
              <a:t>地面生产</a:t>
            </a:r>
            <a:r>
              <a:rPr lang="zh-CN" altLang="zh-CN" dirty="0" smtClean="0"/>
              <a:t>系统</a:t>
            </a:r>
            <a:endParaRPr lang="en-US" altLang="zh-CN" dirty="0" smtClean="0"/>
          </a:p>
          <a:p>
            <a:pPr lvl="1"/>
            <a:r>
              <a:rPr lang="zh-CN" altLang="en-US" dirty="0"/>
              <a:t>煤炭的运输、加工、储存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井架或井塔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选煤厂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铁路装车站</a:t>
            </a:r>
            <a:endParaRPr lang="en-US" altLang="zh-CN" dirty="0"/>
          </a:p>
          <a:p>
            <a:pPr lvl="1"/>
            <a:r>
              <a:rPr lang="zh-CN" altLang="en-US" dirty="0"/>
              <a:t>辅助</a:t>
            </a:r>
            <a:r>
              <a:rPr lang="zh-CN" altLang="en-US" dirty="0" smtClean="0"/>
              <a:t>运输系统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副井</a:t>
            </a:r>
            <a:endParaRPr lang="en-US" altLang="zh-CN" dirty="0"/>
          </a:p>
          <a:p>
            <a:pPr lvl="1"/>
            <a:r>
              <a:rPr lang="zh-CN" altLang="en-US" dirty="0"/>
              <a:t>行政</a:t>
            </a:r>
            <a:r>
              <a:rPr lang="zh-CN" altLang="en-US" dirty="0" smtClean="0"/>
              <a:t>公共设施</a:t>
            </a: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5CF47-DE2A-446A-9F46-EE5D05FB1CAF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167059954"/>
      </p:ext>
    </p:extLst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476672"/>
            <a:ext cx="7793037" cy="792088"/>
          </a:xfrm>
        </p:spPr>
        <p:txBody>
          <a:bodyPr/>
          <a:lstStyle/>
          <a:p>
            <a:r>
              <a:rPr lang="en-US" altLang="zh-CN" b="1" dirty="0"/>
              <a:t>6.3 </a:t>
            </a:r>
            <a:r>
              <a:rPr lang="zh-CN" altLang="zh-CN" b="1" dirty="0"/>
              <a:t>矿山生产系统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556792"/>
            <a:ext cx="8640960" cy="5342904"/>
          </a:xfrm>
        </p:spPr>
        <p:txBody>
          <a:bodyPr/>
          <a:lstStyle/>
          <a:p>
            <a:r>
              <a:rPr lang="zh-CN" altLang="zh-CN" dirty="0" smtClean="0"/>
              <a:t>矿山</a:t>
            </a:r>
            <a:r>
              <a:rPr lang="zh-CN" altLang="zh-CN" dirty="0"/>
              <a:t>地下生产</a:t>
            </a:r>
            <a:r>
              <a:rPr lang="zh-CN" altLang="zh-CN" dirty="0" smtClean="0"/>
              <a:t>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矿井</a:t>
            </a:r>
            <a:r>
              <a:rPr lang="zh-CN" altLang="en-US" dirty="0" smtClean="0"/>
              <a:t>运输系统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输送机运输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刮板输送机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带式输送机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轨道运输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电</a:t>
            </a:r>
            <a:r>
              <a:rPr lang="zh-CN" altLang="en-US" dirty="0" smtClean="0"/>
              <a:t>机车运输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无</a:t>
            </a:r>
            <a:r>
              <a:rPr lang="zh-CN" altLang="en-US" dirty="0" smtClean="0"/>
              <a:t>极绳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串车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单轨吊车</a:t>
            </a: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5CF47-DE2A-446A-9F46-EE5D05FB1CAF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167059954"/>
      </p:ext>
    </p:extLst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476672"/>
            <a:ext cx="7793037" cy="792088"/>
          </a:xfrm>
        </p:spPr>
        <p:txBody>
          <a:bodyPr/>
          <a:lstStyle/>
          <a:p>
            <a:r>
              <a:rPr lang="en-US" altLang="zh-CN" b="1" dirty="0"/>
              <a:t>6.3 </a:t>
            </a:r>
            <a:r>
              <a:rPr lang="zh-CN" altLang="zh-CN" b="1" dirty="0"/>
              <a:t>矿山生产系统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556792"/>
            <a:ext cx="8640960" cy="5342904"/>
          </a:xfrm>
        </p:spPr>
        <p:txBody>
          <a:bodyPr/>
          <a:lstStyle/>
          <a:p>
            <a:pPr lvl="1"/>
            <a:r>
              <a:rPr lang="zh-CN" altLang="en-US" dirty="0" smtClean="0"/>
              <a:t>矿井</a:t>
            </a:r>
            <a:r>
              <a:rPr lang="zh-CN" altLang="en-US" dirty="0" smtClean="0"/>
              <a:t>提升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立井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斜井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矿井通风系统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通风方法：自然，机械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按位置：中央式、对角式、混合式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通风构筑物：风墙、风门、风桥、反风装置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矿井供电系统和压气</a:t>
            </a:r>
            <a:r>
              <a:rPr lang="zh-CN" altLang="en-US" dirty="0" smtClean="0"/>
              <a:t>设备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供电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压气</a:t>
            </a: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5CF47-DE2A-446A-9F46-EE5D05FB1CAF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167059954"/>
      </p:ext>
    </p:extLst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7810" y="548680"/>
            <a:ext cx="7828359" cy="792087"/>
          </a:xfrm>
        </p:spPr>
        <p:txBody>
          <a:bodyPr/>
          <a:lstStyle/>
          <a:p>
            <a:r>
              <a:rPr lang="en-US" altLang="zh-CN" b="1" dirty="0"/>
              <a:t>6.4 </a:t>
            </a:r>
            <a:r>
              <a:rPr lang="zh-CN" altLang="zh-CN" b="1" dirty="0"/>
              <a:t>矿山安全与环境保护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84784"/>
            <a:ext cx="7772400" cy="5184576"/>
          </a:xfrm>
        </p:spPr>
        <p:txBody>
          <a:bodyPr/>
          <a:lstStyle/>
          <a:p>
            <a:r>
              <a:rPr lang="zh-CN" altLang="zh-CN" dirty="0"/>
              <a:t>矿山自然灾害及其</a:t>
            </a:r>
            <a:r>
              <a:rPr lang="zh-CN" altLang="zh-CN" dirty="0" smtClean="0"/>
              <a:t>防治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矿井瓦斯及其</a:t>
            </a:r>
            <a:r>
              <a:rPr lang="zh-CN" altLang="en-US" dirty="0" smtClean="0"/>
              <a:t>防治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瓦斯浓度、引火温度和氧气浓度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防止瓦斯集聚：通风，检查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防止引燃：明火 ，温度，</a:t>
            </a:r>
            <a:r>
              <a:rPr lang="zh-CN" altLang="en-US" dirty="0" smtClean="0"/>
              <a:t>火花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矿尘及其</a:t>
            </a:r>
            <a:r>
              <a:rPr lang="zh-CN" altLang="en-US" dirty="0" smtClean="0"/>
              <a:t>防治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矿井火灾</a:t>
            </a:r>
            <a:r>
              <a:rPr lang="zh-CN" altLang="en-US" dirty="0" smtClean="0"/>
              <a:t>的</a:t>
            </a:r>
            <a:r>
              <a:rPr lang="zh-CN" altLang="en-US" dirty="0" smtClean="0"/>
              <a:t>防治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外因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自燃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矿井</a:t>
            </a:r>
            <a:r>
              <a:rPr lang="zh-CN" altLang="en-US" dirty="0" smtClean="0"/>
              <a:t>水灾</a:t>
            </a:r>
            <a:r>
              <a:rPr lang="zh-CN" altLang="en-US" dirty="0" smtClean="0"/>
              <a:t>的防治（地面、井下）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冒顶</a:t>
            </a:r>
            <a:r>
              <a:rPr lang="zh-CN" altLang="en-US" dirty="0" smtClean="0"/>
              <a:t>事故及其</a:t>
            </a:r>
            <a:r>
              <a:rPr lang="zh-CN" altLang="en-US" dirty="0" smtClean="0"/>
              <a:t>防治</a:t>
            </a:r>
            <a:endParaRPr lang="zh-CN" altLang="zh-CN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5CF47-DE2A-446A-9F46-EE5D05FB1CAF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724117035"/>
      </p:ext>
    </p:extLst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7810" y="548680"/>
            <a:ext cx="7828359" cy="792087"/>
          </a:xfrm>
        </p:spPr>
        <p:txBody>
          <a:bodyPr/>
          <a:lstStyle/>
          <a:p>
            <a:r>
              <a:rPr lang="en-US" altLang="zh-CN" b="1" dirty="0"/>
              <a:t>6.4 </a:t>
            </a:r>
            <a:r>
              <a:rPr lang="zh-CN" altLang="zh-CN" b="1" dirty="0"/>
              <a:t>矿山安全与环境保护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84784"/>
            <a:ext cx="7772400" cy="5184576"/>
          </a:xfrm>
        </p:spPr>
        <p:txBody>
          <a:bodyPr/>
          <a:lstStyle/>
          <a:p>
            <a:r>
              <a:rPr lang="zh-CN" altLang="zh-CN" dirty="0" smtClean="0"/>
              <a:t>矿山</a:t>
            </a:r>
            <a:r>
              <a:rPr lang="zh-CN" altLang="zh-CN" dirty="0" smtClean="0"/>
              <a:t>环境保护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地表破坏及复用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大气污染及其防治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水污染及其治理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煤矿噪音以及控制</a:t>
            </a: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5CF47-DE2A-446A-9F46-EE5D05FB1CAF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724117035"/>
      </p:ext>
    </p:extLst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-315416"/>
            <a:ext cx="7793037" cy="2952328"/>
          </a:xfrm>
        </p:spPr>
        <p:txBody>
          <a:bodyPr/>
          <a:lstStyle/>
          <a:p>
            <a:r>
              <a:rPr lang="en-US" altLang="zh-CN" b="1" dirty="0"/>
              <a:t>6.1 </a:t>
            </a:r>
            <a:r>
              <a:rPr lang="zh-CN" altLang="zh-CN" b="1" dirty="0"/>
              <a:t>矿业工程基本知识</a:t>
            </a:r>
            <a:br>
              <a:rPr lang="zh-CN" altLang="zh-CN" b="1" dirty="0"/>
            </a:br>
            <a:r>
              <a:rPr lang="en-US" altLang="zh-CN" b="1" dirty="0">
                <a:ea typeface="华文行楷" pitchFamily="2" charset="-122"/>
              </a:rPr>
              <a:t/>
            </a:r>
            <a:br>
              <a:rPr lang="en-US" altLang="zh-CN" b="1" dirty="0">
                <a:ea typeface="华文行楷" pitchFamily="2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14488"/>
            <a:ext cx="8496944" cy="4838848"/>
          </a:xfrm>
        </p:spPr>
        <p:txBody>
          <a:bodyPr/>
          <a:lstStyle/>
          <a:p>
            <a:r>
              <a:rPr lang="zh-CN" altLang="zh-CN" dirty="0"/>
              <a:t>矿业工程</a:t>
            </a:r>
            <a:r>
              <a:rPr lang="zh-CN" altLang="zh-CN" dirty="0" smtClean="0"/>
              <a:t>概述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矿业工程的</a:t>
            </a:r>
            <a:r>
              <a:rPr lang="zh-CN" altLang="en-US" dirty="0" smtClean="0"/>
              <a:t>涵义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矿业是工业命脉，誉为“工业之母”，人类社会赖以生存和发展的基础产业，为国民经济提供能源和冶金等原料。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我国疆域辽阔、成矿地质资源优越、矿种齐全配套、资源总量丰富的矿产资源大国。世界矿物开采产量最高的国之一，很多城市因矿业发展而兴，数千万人从事矿业工程。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矿业工程师开发和利用资源的工程，即是把矿产资源从地壳中经济合理而又安全地开采出来并进行有效 加工的科学技术。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矿业工程学科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5CF47-DE2A-446A-9F46-EE5D05FB1CAF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650977805"/>
      </p:ext>
    </p:extLst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7275" y="2924944"/>
            <a:ext cx="7772400" cy="2804344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buNone/>
            </a:pPr>
            <a:r>
              <a:rPr lang="zh-CN" altLang="en-US" sz="7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谢谢！</a:t>
            </a:r>
            <a:endParaRPr lang="zh-CN" altLang="zh-CN" sz="7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5CF47-DE2A-446A-9F46-EE5D05FB1CAF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191430349"/>
      </p:ext>
    </p:extLst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-315416"/>
            <a:ext cx="7793037" cy="2952328"/>
          </a:xfrm>
        </p:spPr>
        <p:txBody>
          <a:bodyPr/>
          <a:lstStyle/>
          <a:p>
            <a:r>
              <a:rPr lang="en-US" altLang="zh-CN" b="1" dirty="0"/>
              <a:t>6.1 </a:t>
            </a:r>
            <a:r>
              <a:rPr lang="zh-CN" altLang="zh-CN" b="1" dirty="0"/>
              <a:t>矿业工程基本知识</a:t>
            </a:r>
            <a:br>
              <a:rPr lang="zh-CN" altLang="zh-CN" b="1" dirty="0"/>
            </a:br>
            <a:r>
              <a:rPr lang="en-US" altLang="zh-CN" b="1" dirty="0">
                <a:ea typeface="华文行楷" pitchFamily="2" charset="-122"/>
              </a:rPr>
              <a:t/>
            </a:r>
            <a:br>
              <a:rPr lang="en-US" altLang="zh-CN" b="1" dirty="0">
                <a:ea typeface="华文行楷" pitchFamily="2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14488"/>
            <a:ext cx="8496944" cy="4838848"/>
          </a:xfrm>
        </p:spPr>
        <p:txBody>
          <a:bodyPr/>
          <a:lstStyle/>
          <a:p>
            <a:r>
              <a:rPr lang="zh-CN" altLang="zh-CN" dirty="0" smtClean="0"/>
              <a:t>矿业</a:t>
            </a:r>
            <a:r>
              <a:rPr lang="zh-CN" altLang="zh-CN" dirty="0"/>
              <a:t>工程在我国国民经济中的地位和</a:t>
            </a:r>
            <a:r>
              <a:rPr lang="zh-CN" altLang="zh-CN" dirty="0" smtClean="0"/>
              <a:t>作用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矿业在国民经济中的</a:t>
            </a:r>
            <a:r>
              <a:rPr lang="zh-CN" altLang="en-US" dirty="0" smtClean="0"/>
              <a:t>地位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国民经济的战略产业。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国民经济的重要基础产业。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工业化的支撑产业。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推动我国经济增长特别是工业增长的重要产业。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矿业在国民经济中的</a:t>
            </a:r>
            <a:r>
              <a:rPr lang="zh-CN" altLang="en-US" dirty="0" smtClean="0"/>
              <a:t>作用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为我国国民经济发展和工业化进程提供大量资金。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为我国提供大量就业机会和岗位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我问过提供大量税收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其发展促进我国城市化进程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5CF47-DE2A-446A-9F46-EE5D05FB1CAF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650977805"/>
      </p:ext>
    </p:extLst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-315416"/>
            <a:ext cx="7793037" cy="2952328"/>
          </a:xfrm>
        </p:spPr>
        <p:txBody>
          <a:bodyPr/>
          <a:lstStyle/>
          <a:p>
            <a:r>
              <a:rPr lang="en-US" altLang="zh-CN" b="1" dirty="0"/>
              <a:t>6.1 </a:t>
            </a:r>
            <a:r>
              <a:rPr lang="zh-CN" altLang="zh-CN" b="1" dirty="0"/>
              <a:t>矿业工程基本知识</a:t>
            </a:r>
            <a:br>
              <a:rPr lang="zh-CN" altLang="zh-CN" b="1" dirty="0"/>
            </a:br>
            <a:r>
              <a:rPr lang="en-US" altLang="zh-CN" b="1" dirty="0">
                <a:ea typeface="华文行楷" pitchFamily="2" charset="-122"/>
              </a:rPr>
              <a:t/>
            </a:r>
            <a:br>
              <a:rPr lang="en-US" altLang="zh-CN" b="1" dirty="0">
                <a:ea typeface="华文行楷" pitchFamily="2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14488"/>
            <a:ext cx="8496944" cy="4838848"/>
          </a:xfrm>
        </p:spPr>
        <p:txBody>
          <a:bodyPr/>
          <a:lstStyle/>
          <a:p>
            <a:pPr lvl="2" eaLnBrk="1"/>
            <a:r>
              <a:rPr lang="zh-CN" altLang="en-US" dirty="0" smtClean="0"/>
              <a:t>其发展可改善我国后发地区交通条件和经济布局</a:t>
            </a:r>
            <a:endParaRPr lang="en-US" altLang="zh-CN" dirty="0" smtClean="0"/>
          </a:p>
          <a:p>
            <a:pPr lvl="2" eaLnBrk="1"/>
            <a:r>
              <a:rPr lang="zh-CN" altLang="en-US" dirty="0" smtClean="0"/>
              <a:t>其可持续发展有利于国民经济可持续发展</a:t>
            </a:r>
            <a:endParaRPr lang="zh-CN" altLang="zh-CN" dirty="0"/>
          </a:p>
          <a:p>
            <a:pPr eaLnBrk="1"/>
            <a:r>
              <a:rPr lang="zh-CN" altLang="zh-CN" dirty="0"/>
              <a:t>矿产资源定义与</a:t>
            </a:r>
            <a:r>
              <a:rPr lang="zh-CN" altLang="zh-CN" dirty="0" smtClean="0"/>
              <a:t>分类</a:t>
            </a:r>
            <a:endParaRPr lang="en-US" altLang="zh-CN" dirty="0" smtClean="0"/>
          </a:p>
          <a:p>
            <a:pPr lvl="1" eaLnBrk="1"/>
            <a:r>
              <a:rPr lang="zh-CN" altLang="en-US" dirty="0" smtClean="0"/>
              <a:t>矿产资源</a:t>
            </a:r>
            <a:r>
              <a:rPr lang="zh-CN" altLang="en-US" dirty="0" smtClean="0"/>
              <a:t>定义</a:t>
            </a:r>
            <a:endParaRPr lang="en-US" altLang="zh-CN" dirty="0" smtClean="0"/>
          </a:p>
          <a:p>
            <a:pPr lvl="2" eaLnBrk="1"/>
            <a:r>
              <a:rPr lang="zh-CN" altLang="en-US" dirty="0" smtClean="0"/>
              <a:t>指经过地质成矿作业，埋藏于地下或初露于地表，并具有开发利用价值的矿物或有用元素的集合体。</a:t>
            </a:r>
            <a:endParaRPr lang="en-US" altLang="zh-CN" dirty="0" smtClean="0"/>
          </a:p>
          <a:p>
            <a:pPr lvl="2" eaLnBrk="1"/>
            <a:r>
              <a:rPr lang="zh-CN" altLang="en-US" dirty="0" smtClean="0"/>
              <a:t>以元素或化合物的集合体形式产出，绝大多数为固态，少数为液态或气态，习惯称矿产。</a:t>
            </a:r>
            <a:endParaRPr lang="en-US" altLang="zh-CN" dirty="0" smtClean="0"/>
          </a:p>
          <a:p>
            <a:pPr lvl="2" eaLnBrk="1"/>
            <a:r>
              <a:rPr lang="zh-CN" altLang="en-US" dirty="0" smtClean="0"/>
              <a:t>从地质研究角度，矿产资源不仅包括已发现的经工程控制的矿产，还有目前虽未发现，但经预测（或推断）可能存在的矿产。</a:t>
            </a:r>
            <a:endParaRPr lang="en-US" altLang="zh-CN" dirty="0" smtClean="0"/>
          </a:p>
          <a:p>
            <a:pPr lvl="2" eaLnBrk="1"/>
            <a:r>
              <a:rPr lang="zh-CN" altLang="en-US" dirty="0" smtClean="0"/>
              <a:t>从技术经济条件，不仅包括当前条件下可利用的矿物质，还包括随技术进步和经济发展，在将来能够利用的矿物质。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5CF47-DE2A-446A-9F46-EE5D05FB1CAF}" type="slidenum">
              <a:rPr lang="zh-CN" altLang="en-US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650977805"/>
      </p:ext>
    </p:extLst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-315416"/>
            <a:ext cx="7793037" cy="2952328"/>
          </a:xfrm>
        </p:spPr>
        <p:txBody>
          <a:bodyPr/>
          <a:lstStyle/>
          <a:p>
            <a:r>
              <a:rPr lang="en-US" altLang="zh-CN" b="1" dirty="0"/>
              <a:t>6.1 </a:t>
            </a:r>
            <a:r>
              <a:rPr lang="zh-CN" altLang="zh-CN" b="1" dirty="0"/>
              <a:t>矿业工程基本知识</a:t>
            </a:r>
            <a:br>
              <a:rPr lang="zh-CN" altLang="zh-CN" b="1" dirty="0"/>
            </a:br>
            <a:r>
              <a:rPr lang="en-US" altLang="zh-CN" b="1" dirty="0">
                <a:ea typeface="华文行楷" pitchFamily="2" charset="-122"/>
              </a:rPr>
              <a:t/>
            </a:r>
            <a:br>
              <a:rPr lang="en-US" altLang="zh-CN" b="1" dirty="0">
                <a:ea typeface="华文行楷" pitchFamily="2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14488"/>
            <a:ext cx="8496944" cy="4838848"/>
          </a:xfrm>
        </p:spPr>
        <p:txBody>
          <a:bodyPr/>
          <a:lstStyle/>
          <a:p>
            <a:pPr lvl="2" eaLnBrk="1"/>
            <a:r>
              <a:rPr lang="zh-CN" altLang="en-US" dirty="0" smtClean="0"/>
              <a:t>几个概念：</a:t>
            </a:r>
            <a:endParaRPr lang="en-US" altLang="zh-CN" dirty="0" smtClean="0"/>
          </a:p>
          <a:p>
            <a:pPr lvl="3" eaLnBrk="1"/>
            <a:r>
              <a:rPr lang="zh-CN" altLang="en-US" dirty="0" smtClean="0"/>
              <a:t>矿物</a:t>
            </a:r>
            <a:endParaRPr lang="en-US" altLang="zh-CN" dirty="0" smtClean="0"/>
          </a:p>
          <a:p>
            <a:pPr lvl="3" eaLnBrk="1"/>
            <a:r>
              <a:rPr lang="zh-CN" altLang="en-US" dirty="0" smtClean="0"/>
              <a:t>矿石、矿体和矿床</a:t>
            </a:r>
            <a:endParaRPr lang="en-US" altLang="zh-CN" dirty="0" smtClean="0"/>
          </a:p>
          <a:p>
            <a:pPr lvl="3" eaLnBrk="1"/>
            <a:r>
              <a:rPr lang="zh-CN" altLang="en-US" dirty="0" smtClean="0"/>
              <a:t>围岩</a:t>
            </a:r>
            <a:endParaRPr lang="en-US" altLang="zh-CN" dirty="0" smtClean="0"/>
          </a:p>
          <a:p>
            <a:pPr lvl="4" eaLnBrk="1"/>
            <a:r>
              <a:rPr lang="zh-CN" altLang="en-US" dirty="0" smtClean="0"/>
              <a:t>上盘围岩、下盘围岩</a:t>
            </a:r>
            <a:endParaRPr lang="en-US" altLang="zh-CN" dirty="0" smtClean="0"/>
          </a:p>
          <a:p>
            <a:pPr lvl="4" eaLnBrk="1"/>
            <a:r>
              <a:rPr lang="zh-CN" altLang="en-US" dirty="0" smtClean="0"/>
              <a:t>顶板围岩、底板围岩</a:t>
            </a:r>
            <a:endParaRPr lang="en-US" altLang="zh-CN" dirty="0" smtClean="0"/>
          </a:p>
          <a:p>
            <a:pPr lvl="4" eaLnBrk="1"/>
            <a:r>
              <a:rPr lang="zh-CN" altLang="en-US" dirty="0" smtClean="0"/>
              <a:t>废石：矿体周围的岩石，夹在矿体中的岩石（夹石）</a:t>
            </a:r>
            <a:endParaRPr lang="en-US" altLang="zh-CN" dirty="0" smtClean="0"/>
          </a:p>
          <a:p>
            <a:pPr lvl="1" eaLnBrk="1"/>
            <a:r>
              <a:rPr lang="zh-CN" altLang="en-US" dirty="0" smtClean="0"/>
              <a:t>矿产资源</a:t>
            </a:r>
            <a:r>
              <a:rPr lang="zh-CN" altLang="en-US" dirty="0" smtClean="0"/>
              <a:t>分类</a:t>
            </a:r>
            <a:endParaRPr lang="en-US" altLang="zh-CN" dirty="0" smtClean="0"/>
          </a:p>
          <a:p>
            <a:pPr lvl="2" eaLnBrk="1"/>
            <a:r>
              <a:rPr lang="zh-CN" altLang="en-US" dirty="0" smtClean="0"/>
              <a:t>金属</a:t>
            </a:r>
            <a:endParaRPr lang="en-US" altLang="zh-CN" dirty="0" smtClean="0"/>
          </a:p>
          <a:p>
            <a:pPr lvl="2" eaLnBrk="1"/>
            <a:r>
              <a:rPr lang="zh-CN" altLang="en-US" dirty="0" smtClean="0"/>
              <a:t>非金属</a:t>
            </a:r>
            <a:endParaRPr lang="en-US" altLang="zh-CN" dirty="0" smtClean="0"/>
          </a:p>
          <a:p>
            <a:pPr lvl="2" eaLnBrk="1"/>
            <a:r>
              <a:rPr lang="zh-CN" altLang="en-US" dirty="0" smtClean="0"/>
              <a:t>能源类</a:t>
            </a:r>
            <a:endParaRPr lang="zh-CN" altLang="zh-CN" dirty="0"/>
          </a:p>
          <a:p>
            <a:pPr eaLnBrk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5CF47-DE2A-446A-9F46-EE5D05FB1CAF}" type="slidenum">
              <a:rPr lang="zh-CN" altLang="en-US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650977805"/>
      </p:ext>
    </p:extLst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404664"/>
            <a:ext cx="7796212" cy="864096"/>
          </a:xfrm>
        </p:spPr>
        <p:txBody>
          <a:bodyPr/>
          <a:lstStyle/>
          <a:p>
            <a:r>
              <a:rPr lang="en-US" altLang="zh-CN" b="1" dirty="0"/>
              <a:t>6.2 </a:t>
            </a:r>
            <a:r>
              <a:rPr lang="zh-CN" altLang="zh-CN" b="1" dirty="0"/>
              <a:t>矿山企业设计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28800"/>
            <a:ext cx="8640960" cy="5112568"/>
          </a:xfrm>
        </p:spPr>
        <p:txBody>
          <a:bodyPr/>
          <a:lstStyle/>
          <a:p>
            <a:r>
              <a:rPr lang="zh-CN" altLang="zh-CN" dirty="0"/>
              <a:t>矿山企业设计的基本</a:t>
            </a:r>
            <a:r>
              <a:rPr lang="zh-CN" altLang="zh-CN" dirty="0" smtClean="0"/>
              <a:t>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矿山可行性研究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主要内容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矿山建设外部环境分析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对资源条件的分析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矿山生产能力分析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矿田开拓与开采方法分析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经济分析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其报告主要内容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总论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矿山建设条件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市场预测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5CF47-DE2A-446A-9F46-EE5D05FB1CAF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297252360"/>
      </p:ext>
    </p:extLst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404664"/>
            <a:ext cx="7796212" cy="864096"/>
          </a:xfrm>
        </p:spPr>
        <p:txBody>
          <a:bodyPr/>
          <a:lstStyle/>
          <a:p>
            <a:r>
              <a:rPr lang="en-US" altLang="zh-CN" b="1" dirty="0"/>
              <a:t>6.2 </a:t>
            </a:r>
            <a:r>
              <a:rPr lang="zh-CN" altLang="zh-CN" b="1" dirty="0"/>
              <a:t>矿山企业设计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28800"/>
            <a:ext cx="8640960" cy="5112568"/>
          </a:xfrm>
        </p:spPr>
        <p:txBody>
          <a:bodyPr/>
          <a:lstStyle/>
          <a:p>
            <a:pPr lvl="3" eaLnBrk="1"/>
            <a:r>
              <a:rPr lang="zh-CN" altLang="en-US" dirty="0" smtClean="0"/>
              <a:t>井田开拓与开采</a:t>
            </a:r>
            <a:endParaRPr lang="en-US" altLang="zh-CN" dirty="0" smtClean="0"/>
          </a:p>
          <a:p>
            <a:pPr lvl="3" eaLnBrk="1"/>
            <a:r>
              <a:rPr lang="zh-CN" altLang="en-US" dirty="0" smtClean="0"/>
              <a:t>节能与环保</a:t>
            </a:r>
            <a:endParaRPr lang="en-US" altLang="zh-CN" dirty="0" smtClean="0"/>
          </a:p>
          <a:p>
            <a:pPr lvl="3" eaLnBrk="1"/>
            <a:r>
              <a:rPr lang="zh-CN" altLang="en-US" dirty="0" smtClean="0"/>
              <a:t>经济评价分析</a:t>
            </a:r>
            <a:endParaRPr lang="en-US" altLang="zh-CN" dirty="0" smtClean="0"/>
          </a:p>
          <a:p>
            <a:pPr lvl="3" eaLnBrk="1"/>
            <a:r>
              <a:rPr lang="zh-CN" altLang="en-US" dirty="0" smtClean="0"/>
              <a:t>研究结论与建议</a:t>
            </a:r>
            <a:endParaRPr lang="en-US" altLang="zh-CN" dirty="0" smtClean="0"/>
          </a:p>
          <a:p>
            <a:pPr lvl="1" eaLnBrk="1"/>
            <a:r>
              <a:rPr lang="zh-CN" altLang="en-US" dirty="0" smtClean="0"/>
              <a:t>矿区总体设计</a:t>
            </a:r>
            <a:endParaRPr lang="en-US" altLang="zh-CN" dirty="0" smtClean="0"/>
          </a:p>
          <a:p>
            <a:pPr lvl="3" eaLnBrk="1"/>
            <a:r>
              <a:rPr lang="zh-CN" altLang="en-US" dirty="0" smtClean="0"/>
              <a:t>矿区总体设计内容</a:t>
            </a:r>
            <a:endParaRPr lang="en-US" altLang="zh-CN" dirty="0" smtClean="0"/>
          </a:p>
          <a:p>
            <a:pPr lvl="4" eaLnBrk="1"/>
            <a:r>
              <a:rPr lang="zh-CN" altLang="en-US" dirty="0" smtClean="0"/>
              <a:t>合理确定矿区规模、服务年限，同时生产的矿山总量；确定矿田边界的划分方法与依据，矿山资源量、生产能力与服务年限；确定矿山建设的顺序和时间，矿山生产计划安排；初步确定矿山开拓方式、井口位置与开采方法等。</a:t>
            </a:r>
            <a:endParaRPr lang="en-US" altLang="zh-CN" dirty="0" smtClean="0"/>
          </a:p>
          <a:p>
            <a:pPr lvl="4" eaLnBrk="1"/>
            <a:r>
              <a:rPr lang="zh-CN" altLang="en-US" dirty="0" smtClean="0"/>
              <a:t>确定为矿山服务的附属企业规模、数量与位置；确定预制构件厂、总材料库、总火药库、汽车队、救护队和水泥厂、采石厂、综合利用厂等的规模、占地面积、职工人数及建设顺序；确定矿区工业场地与工人居住场地的位置并总体设计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5CF47-DE2A-446A-9F46-EE5D05FB1CAF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297252360"/>
      </p:ext>
    </p:extLst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404664"/>
            <a:ext cx="7796212" cy="864096"/>
          </a:xfrm>
        </p:spPr>
        <p:txBody>
          <a:bodyPr/>
          <a:lstStyle/>
          <a:p>
            <a:r>
              <a:rPr lang="en-US" altLang="zh-CN" b="1" dirty="0"/>
              <a:t>6.2 </a:t>
            </a:r>
            <a:r>
              <a:rPr lang="zh-CN" altLang="zh-CN" b="1" dirty="0"/>
              <a:t>矿山企业设计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28800"/>
            <a:ext cx="8640960" cy="5112568"/>
          </a:xfrm>
        </p:spPr>
        <p:txBody>
          <a:bodyPr/>
          <a:lstStyle/>
          <a:p>
            <a:pPr lvl="4" eaLnBrk="1"/>
            <a:r>
              <a:rPr lang="zh-CN" altLang="en-US" dirty="0" smtClean="0"/>
              <a:t>矿区内铁路、公路网设计；确定矿区供电规模、供电和通信系统方案。</a:t>
            </a:r>
            <a:endParaRPr lang="en-US" altLang="zh-CN" dirty="0" smtClean="0"/>
          </a:p>
          <a:p>
            <a:pPr lvl="4" eaLnBrk="1"/>
            <a:r>
              <a:rPr lang="zh-CN" altLang="en-US" dirty="0" smtClean="0"/>
              <a:t>合理确定矿区水文、水源概况、水源设计依据；阐述矿区污染因素和主要环保措施，统一规划对“三废”及开采副产品的综合利用与治理，对矿区的两化造林做出规划。</a:t>
            </a:r>
            <a:endParaRPr lang="en-US" altLang="zh-CN" dirty="0" smtClean="0"/>
          </a:p>
          <a:p>
            <a:pPr lvl="4" eaLnBrk="1"/>
            <a:r>
              <a:rPr lang="zh-CN" altLang="en-US" dirty="0" smtClean="0"/>
              <a:t>研究矿山劳动率及劳动定员估算，基本建设投资及三材（钢材、木材、水泥）估算，并附投资估算汇总表；研究单项工程投资及投资投资每年分配情况、单项工程三材需要量及逐年分配表，技术经济分析及主要技术经济指标；研究矿区建设规模及开发强度等的技术经济合理性及经济效益。</a:t>
            </a:r>
            <a:endParaRPr lang="en-US" altLang="zh-CN" dirty="0" smtClean="0"/>
          </a:p>
          <a:p>
            <a:pPr lvl="3" eaLnBrk="1"/>
            <a:r>
              <a:rPr lang="zh-CN" altLang="en-US" dirty="0" smtClean="0"/>
              <a:t>编制矿区总体设计应注意问题</a:t>
            </a:r>
            <a:endParaRPr lang="en-US" altLang="zh-CN" dirty="0" smtClean="0"/>
          </a:p>
          <a:p>
            <a:pPr lvl="4" eaLnBrk="1"/>
            <a:r>
              <a:rPr lang="zh-CN" altLang="en-US" dirty="0" smtClean="0"/>
              <a:t>合理确定矿区生产能力与服务年限</a:t>
            </a:r>
            <a:endParaRPr lang="en-US" altLang="zh-CN" dirty="0" smtClean="0"/>
          </a:p>
          <a:p>
            <a:pPr lvl="4" eaLnBrk="1"/>
            <a:r>
              <a:rPr lang="zh-CN" altLang="en-US" dirty="0" smtClean="0"/>
              <a:t>正确进行矿区地面总体布置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5CF47-DE2A-446A-9F46-EE5D05FB1CAF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297252360"/>
      </p:ext>
    </p:extLst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404664"/>
            <a:ext cx="7796212" cy="864096"/>
          </a:xfrm>
        </p:spPr>
        <p:txBody>
          <a:bodyPr/>
          <a:lstStyle/>
          <a:p>
            <a:r>
              <a:rPr lang="en-US" altLang="zh-CN" b="1" dirty="0"/>
              <a:t>6.2 </a:t>
            </a:r>
            <a:r>
              <a:rPr lang="zh-CN" altLang="zh-CN" b="1" dirty="0"/>
              <a:t>矿山企业设计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28800"/>
            <a:ext cx="8640960" cy="5112568"/>
          </a:xfrm>
        </p:spPr>
        <p:txBody>
          <a:bodyPr/>
          <a:lstStyle/>
          <a:p>
            <a:pPr lvl="4" eaLnBrk="1"/>
            <a:r>
              <a:rPr lang="zh-CN" altLang="en-US" dirty="0" smtClean="0"/>
              <a:t>重视环境保护工作</a:t>
            </a:r>
            <a:endParaRPr lang="en-US" altLang="zh-CN" dirty="0" smtClean="0"/>
          </a:p>
          <a:p>
            <a:pPr lvl="4" eaLnBrk="1"/>
            <a:r>
              <a:rPr lang="zh-CN" altLang="en-US" dirty="0" smtClean="0"/>
              <a:t>合理安排各项建设项目的顺序</a:t>
            </a:r>
            <a:endParaRPr lang="en-US" altLang="zh-CN" dirty="0" smtClean="0"/>
          </a:p>
          <a:p>
            <a:pPr lvl="1" eaLnBrk="1"/>
            <a:r>
              <a:rPr lang="zh-CN" altLang="en-US" dirty="0" smtClean="0"/>
              <a:t>矿山</a:t>
            </a:r>
            <a:r>
              <a:rPr lang="zh-CN" altLang="en-US" dirty="0" smtClean="0"/>
              <a:t>初步设计</a:t>
            </a:r>
            <a:endParaRPr lang="en-US" altLang="zh-CN" dirty="0" smtClean="0"/>
          </a:p>
          <a:p>
            <a:pPr lvl="2" eaLnBrk="1"/>
            <a:r>
              <a:rPr lang="zh-CN" altLang="en-US" dirty="0" smtClean="0"/>
              <a:t>其分析研究和确定的主要问题</a:t>
            </a:r>
            <a:endParaRPr lang="en-US" altLang="zh-CN" dirty="0" smtClean="0"/>
          </a:p>
          <a:p>
            <a:pPr lvl="3" eaLnBrk="1"/>
            <a:r>
              <a:rPr lang="zh-CN" altLang="en-US" dirty="0" smtClean="0"/>
              <a:t>详细分析外部环境与地质资料</a:t>
            </a:r>
            <a:endParaRPr lang="en-US" altLang="zh-CN" dirty="0" smtClean="0"/>
          </a:p>
          <a:p>
            <a:pPr lvl="3" eaLnBrk="1"/>
            <a:r>
              <a:rPr lang="zh-CN" altLang="en-US" dirty="0" smtClean="0"/>
              <a:t>详细分析矿田开拓与回采方案</a:t>
            </a:r>
            <a:endParaRPr lang="en-US" altLang="zh-CN" dirty="0" smtClean="0"/>
          </a:p>
          <a:p>
            <a:pPr lvl="3" eaLnBrk="1"/>
            <a:r>
              <a:rPr lang="zh-CN" altLang="en-US" dirty="0" smtClean="0"/>
              <a:t>说明矿石性质及用途</a:t>
            </a:r>
            <a:endParaRPr lang="en-US" altLang="zh-CN" dirty="0" smtClean="0"/>
          </a:p>
          <a:p>
            <a:pPr lvl="3" eaLnBrk="1"/>
            <a:r>
              <a:rPr lang="zh-CN" altLang="en-US" dirty="0" smtClean="0"/>
              <a:t>确定矿山工业场地总平面布置</a:t>
            </a:r>
            <a:endParaRPr lang="en-US" altLang="zh-CN" dirty="0" smtClean="0"/>
          </a:p>
          <a:p>
            <a:pPr lvl="3" eaLnBrk="1"/>
            <a:r>
              <a:rPr lang="zh-CN" altLang="en-US" dirty="0" smtClean="0"/>
              <a:t>设计矿山供电系统</a:t>
            </a:r>
            <a:endParaRPr lang="en-US" altLang="zh-CN" dirty="0" smtClean="0"/>
          </a:p>
          <a:p>
            <a:pPr lvl="3" eaLnBrk="1"/>
            <a:r>
              <a:rPr lang="zh-CN" altLang="en-US" dirty="0" smtClean="0"/>
              <a:t>确定全矿给排水系统与环境保护措施</a:t>
            </a:r>
            <a:endParaRPr lang="en-US" altLang="zh-CN" dirty="0" smtClean="0"/>
          </a:p>
          <a:p>
            <a:pPr lvl="3" eaLnBrk="1"/>
            <a:r>
              <a:rPr lang="zh-CN" altLang="en-US" dirty="0" smtClean="0"/>
              <a:t>计算和确定矿山建设工期</a:t>
            </a:r>
            <a:endParaRPr lang="en-US" altLang="zh-CN" dirty="0" smtClean="0"/>
          </a:p>
          <a:p>
            <a:pPr lvl="3" eaLnBrk="1"/>
            <a:r>
              <a:rPr lang="zh-CN" altLang="en-US" dirty="0" smtClean="0"/>
              <a:t>计算经济指标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5CF47-DE2A-446A-9F46-EE5D05FB1CAF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297252360"/>
      </p:ext>
    </p:extLst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ANCHTO" val="257"/>
  <p:tag name="HOTSPOTTYPE" val="DefinedInNavigator"/>
  <p:tag name="DEFINEDINNAVIGATOR" val="True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Office\Templates\演示文稿\个人主页 (标准).pot</Template>
  <TotalTime>3387</TotalTime>
  <Words>1260</Words>
  <Application>Microsoft Office PowerPoint</Application>
  <PresentationFormat>全屏显示(4:3)</PresentationFormat>
  <Paragraphs>213</Paragraphs>
  <Slides>20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Blends</vt:lpstr>
      <vt:lpstr>第6章  矿业工程 </vt:lpstr>
      <vt:lpstr>6.1 矿业工程基本知识  </vt:lpstr>
      <vt:lpstr>6.1 矿业工程基本知识  </vt:lpstr>
      <vt:lpstr>6.1 矿业工程基本知识  </vt:lpstr>
      <vt:lpstr>6.1 矿业工程基本知识  </vt:lpstr>
      <vt:lpstr>6.2 矿山企业设计</vt:lpstr>
      <vt:lpstr>6.2 矿山企业设计</vt:lpstr>
      <vt:lpstr>6.2 矿山企业设计</vt:lpstr>
      <vt:lpstr>6.2 矿山企业设计</vt:lpstr>
      <vt:lpstr>6.2 矿山企业设计</vt:lpstr>
      <vt:lpstr>6.2 矿山企业设计</vt:lpstr>
      <vt:lpstr>6.2 矿山企业设计</vt:lpstr>
      <vt:lpstr>6.3 矿山生产系统</vt:lpstr>
      <vt:lpstr>6.3 矿山生产系统</vt:lpstr>
      <vt:lpstr>6.3 矿山生产系统</vt:lpstr>
      <vt:lpstr>6.3 矿山生产系统</vt:lpstr>
      <vt:lpstr>6.3 矿山生产系统</vt:lpstr>
      <vt:lpstr>6.4 矿山安全与环境保护</vt:lpstr>
      <vt:lpstr>6.4 矿山安全与环境保护</vt:lpstr>
      <vt:lpstr>幻灯片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微机原理与接口技术</dc:title>
  <dc:creator>cf08</dc:creator>
  <cp:lastModifiedBy>Windows 用户</cp:lastModifiedBy>
  <cp:revision>293</cp:revision>
  <cp:lastPrinted>1995-12-08T18:33:06Z</cp:lastPrinted>
  <dcterms:created xsi:type="dcterms:W3CDTF">2002-02-20T04:24:10Z</dcterms:created>
  <dcterms:modified xsi:type="dcterms:W3CDTF">2018-05-09T11:05:46Z</dcterms:modified>
</cp:coreProperties>
</file>