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gif" ContentType="image/gi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71"/>
  </p:notesMasterIdLst>
  <p:handoutMasterIdLst>
    <p:handoutMasterId r:id="rId72"/>
  </p:handoutMasterIdLst>
  <p:sldIdLst>
    <p:sldId id="263" r:id="rId2"/>
    <p:sldId id="391" r:id="rId3"/>
    <p:sldId id="404" r:id="rId4"/>
    <p:sldId id="392" r:id="rId5"/>
    <p:sldId id="405" r:id="rId6"/>
    <p:sldId id="406" r:id="rId7"/>
    <p:sldId id="407" r:id="rId8"/>
    <p:sldId id="393" r:id="rId9"/>
    <p:sldId id="408" r:id="rId10"/>
    <p:sldId id="383" r:id="rId11"/>
    <p:sldId id="410" r:id="rId12"/>
    <p:sldId id="411" r:id="rId13"/>
    <p:sldId id="409" r:id="rId14"/>
    <p:sldId id="412" r:id="rId15"/>
    <p:sldId id="413" r:id="rId16"/>
    <p:sldId id="394" r:id="rId17"/>
    <p:sldId id="415" r:id="rId18"/>
    <p:sldId id="416" r:id="rId19"/>
    <p:sldId id="417" r:id="rId20"/>
    <p:sldId id="418" r:id="rId21"/>
    <p:sldId id="414" r:id="rId22"/>
    <p:sldId id="446" r:id="rId23"/>
    <p:sldId id="447" r:id="rId24"/>
    <p:sldId id="448" r:id="rId25"/>
    <p:sldId id="395" r:id="rId26"/>
    <p:sldId id="449" r:id="rId27"/>
    <p:sldId id="445" r:id="rId28"/>
    <p:sldId id="450" r:id="rId29"/>
    <p:sldId id="443" r:id="rId30"/>
    <p:sldId id="419" r:id="rId31"/>
    <p:sldId id="444" r:id="rId32"/>
    <p:sldId id="451" r:id="rId33"/>
    <p:sldId id="388" r:id="rId34"/>
    <p:sldId id="420" r:id="rId35"/>
    <p:sldId id="421" r:id="rId36"/>
    <p:sldId id="422" r:id="rId37"/>
    <p:sldId id="423" r:id="rId38"/>
    <p:sldId id="396" r:id="rId39"/>
    <p:sldId id="403" r:id="rId40"/>
    <p:sldId id="452" r:id="rId41"/>
    <p:sldId id="424" r:id="rId42"/>
    <p:sldId id="425" r:id="rId43"/>
    <p:sldId id="426" r:id="rId44"/>
    <p:sldId id="397" r:id="rId45"/>
    <p:sldId id="453" r:id="rId46"/>
    <p:sldId id="427" r:id="rId47"/>
    <p:sldId id="398" r:id="rId48"/>
    <p:sldId id="428" r:id="rId49"/>
    <p:sldId id="389" r:id="rId50"/>
    <p:sldId id="429" r:id="rId51"/>
    <p:sldId id="430" r:id="rId52"/>
    <p:sldId id="431" r:id="rId53"/>
    <p:sldId id="432" r:id="rId54"/>
    <p:sldId id="399" r:id="rId55"/>
    <p:sldId id="433" r:id="rId56"/>
    <p:sldId id="434" r:id="rId57"/>
    <p:sldId id="435" r:id="rId58"/>
    <p:sldId id="436" r:id="rId59"/>
    <p:sldId id="400" r:id="rId60"/>
    <p:sldId id="437" r:id="rId61"/>
    <p:sldId id="438" r:id="rId62"/>
    <p:sldId id="439" r:id="rId63"/>
    <p:sldId id="440" r:id="rId64"/>
    <p:sldId id="441" r:id="rId65"/>
    <p:sldId id="401" r:id="rId66"/>
    <p:sldId id="385" r:id="rId67"/>
    <p:sldId id="402" r:id="rId68"/>
    <p:sldId id="442" r:id="rId69"/>
    <p:sldId id="454" r:id="rId70"/>
  </p:sldIdLst>
  <p:sldSz cx="9144000" cy="6858000" type="screen4x3"/>
  <p:notesSz cx="6934200" cy="9398000"/>
  <p:custDataLst>
    <p:tags r:id="rId73"/>
  </p:custDataLst>
  <p:defaultTextStyle>
    <a:defPPr>
      <a:defRPr lang="en-US"/>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 xmlns:p15="http://schemas.microsoft.com/office/powerpoint/2012/main">
        <p15:guide id="1" orient="horz" pos="4032">
          <p15:clr>
            <a:srgbClr val="A4A3A4"/>
          </p15:clr>
        </p15:guide>
        <p15:guide id="2" pos="192">
          <p15:clr>
            <a:srgbClr val="A4A3A4"/>
          </p15:clr>
        </p15:guide>
      </p15:sldGuideLst>
    </p:ext>
    <p:ext uri="{2D200454-40CA-4A62-9FC3-DE9A4176ACB9}">
      <p15:notesGuideLst xmlns="" xmlns:p15="http://schemas.microsoft.com/office/powerpoint/2012/main">
        <p15:guide id="1" orient="horz" pos="2960">
          <p15:clr>
            <a:srgbClr val="A4A3A4"/>
          </p15:clr>
        </p15:guide>
        <p15:guide id="2" pos="218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0"/>
      </p:ext>
    </p:extLst>
  </p:showPr>
  <p:clrMru>
    <a:srgbClr val="990000"/>
    <a:srgbClr val="FF3300"/>
    <a:srgbClr val="FF9900"/>
    <a:srgbClr val="FFCCFF"/>
    <a:srgbClr val="CCECFF"/>
    <a:srgbClr val="CCCCFF"/>
    <a:srgbClr val="CC99FF"/>
    <a:srgbClr val="FFFF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2" autoAdjust="0"/>
    <p:restoredTop sz="94689" autoAdjust="0"/>
  </p:normalViewPr>
  <p:slideViewPr>
    <p:cSldViewPr>
      <p:cViewPr varScale="1">
        <p:scale>
          <a:sx n="66" d="100"/>
          <a:sy n="66" d="100"/>
        </p:scale>
        <p:origin x="-1506" y="-114"/>
      </p:cViewPr>
      <p:guideLst>
        <p:guide orient="horz" pos="4032"/>
        <p:guide pos="1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4"/>
    </p:cViewPr>
  </p:sorterViewPr>
  <p:notesViewPr>
    <p:cSldViewPr>
      <p:cViewPr varScale="1">
        <p:scale>
          <a:sx n="54" d="100"/>
          <a:sy n="54" d="100"/>
        </p:scale>
        <p:origin x="-1266" y="-108"/>
      </p:cViewPr>
      <p:guideLst>
        <p:guide orient="horz" pos="2960"/>
        <p:guide pos="2184"/>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zh-CN" altLang="en-US"/>
          </a:p>
        </p:txBody>
      </p:sp>
      <p:sp>
        <p:nvSpPr>
          <p:cNvPr id="13315" name="Rectangle 3"/>
          <p:cNvSpPr>
            <a:spLocks noGrp="1" noChangeArrowheads="1"/>
          </p:cNvSpPr>
          <p:nvPr>
            <p:ph type="dt" sz="quarter" idx="1"/>
          </p:nvPr>
        </p:nvSpPr>
        <p:spPr bwMode="auto">
          <a:xfrm>
            <a:off x="396240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13316" name="Rectangle 4"/>
          <p:cNvSpPr>
            <a:spLocks noGrp="1" noChangeArrowheads="1"/>
          </p:cNvSpPr>
          <p:nvPr>
            <p:ph type="ftr" sz="quarter" idx="2"/>
          </p:nvPr>
        </p:nvSpPr>
        <p:spPr bwMode="auto">
          <a:xfrm>
            <a:off x="0" y="89154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13317" name="Rectangle 5"/>
          <p:cNvSpPr>
            <a:spLocks noGrp="1" noChangeArrowheads="1"/>
          </p:cNvSpPr>
          <p:nvPr>
            <p:ph type="sldNum" sz="quarter" idx="3"/>
          </p:nvPr>
        </p:nvSpPr>
        <p:spPr bwMode="auto">
          <a:xfrm>
            <a:off x="3962400" y="89154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F7063F5-FB94-43F8-AC49-9E53F094C0F6}" type="slidenum">
              <a:rPr lang="zh-CN" altLang="en-US"/>
              <a:pPr>
                <a:defRPr/>
              </a:pPr>
              <a:t>‹#›</a:t>
            </a:fld>
            <a:endParaRPr lang="en-US" altLang="zh-CN"/>
          </a:p>
        </p:txBody>
      </p:sp>
    </p:spTree>
    <p:extLst>
      <p:ext uri="{BB962C8B-B14F-4D97-AF65-F5344CB8AC3E}">
        <p14:creationId xmlns="" xmlns:p14="http://schemas.microsoft.com/office/powerpoint/2010/main" val="17783843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1" hangingPunct="1">
              <a:defRPr kumimoji="0" sz="1200"/>
            </a:lvl1pPr>
          </a:lstStyle>
          <a:p>
            <a:pPr>
              <a:defRPr/>
            </a:pPr>
            <a:endParaRPr lang="zh-CN" altLang="en-US"/>
          </a:p>
        </p:txBody>
      </p:sp>
      <p:sp>
        <p:nvSpPr>
          <p:cNvPr id="31747" name="Rectangle 3"/>
          <p:cNvSpPr>
            <a:spLocks noGrp="1" noRot="1" noChangeAspect="1" noChangeArrowheads="1"/>
          </p:cNvSpPr>
          <p:nvPr>
            <p:ph type="sldImg" idx="2"/>
          </p:nvPr>
        </p:nvSpPr>
        <p:spPr bwMode="auto">
          <a:xfrm>
            <a:off x="1079500" y="685800"/>
            <a:ext cx="4775200" cy="35814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052" name="Rectangle 4"/>
          <p:cNvSpPr>
            <a:spLocks noGrp="1" noChangeArrowheads="1"/>
          </p:cNvSpPr>
          <p:nvPr>
            <p:ph type="body" sz="quarter" idx="3"/>
          </p:nvPr>
        </p:nvSpPr>
        <p:spPr bwMode="auto">
          <a:xfrm>
            <a:off x="914400" y="4495800"/>
            <a:ext cx="5105400" cy="41910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53" name="Rectangle 5"/>
          <p:cNvSpPr>
            <a:spLocks noGrp="1" noChangeArrowheads="1"/>
          </p:cNvSpPr>
          <p:nvPr>
            <p:ph type="dt" idx="1"/>
          </p:nvPr>
        </p:nvSpPr>
        <p:spPr bwMode="auto">
          <a:xfrm>
            <a:off x="396240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1" hangingPunct="1">
              <a:defRPr kumimoji="0" sz="1200"/>
            </a:lvl1pPr>
          </a:lstStyle>
          <a:p>
            <a:pPr>
              <a:defRPr/>
            </a:pPr>
            <a:endParaRPr lang="en-US" altLang="zh-CN"/>
          </a:p>
        </p:txBody>
      </p:sp>
      <p:sp>
        <p:nvSpPr>
          <p:cNvPr id="2054" name="Rectangle 6"/>
          <p:cNvSpPr>
            <a:spLocks noGrp="1" noChangeArrowheads="1"/>
          </p:cNvSpPr>
          <p:nvPr>
            <p:ph type="ftr" sz="quarter" idx="4"/>
          </p:nvPr>
        </p:nvSpPr>
        <p:spPr bwMode="auto">
          <a:xfrm>
            <a:off x="0" y="89154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1" hangingPunct="1">
              <a:defRPr kumimoji="0" sz="1200"/>
            </a:lvl1pPr>
          </a:lstStyle>
          <a:p>
            <a:pPr>
              <a:defRPr/>
            </a:pPr>
            <a:endParaRPr lang="en-US" altLang="zh-CN"/>
          </a:p>
        </p:txBody>
      </p:sp>
      <p:sp>
        <p:nvSpPr>
          <p:cNvPr id="2055" name="Rectangle 7"/>
          <p:cNvSpPr>
            <a:spLocks noGrp="1" noChangeArrowheads="1"/>
          </p:cNvSpPr>
          <p:nvPr>
            <p:ph type="sldNum" sz="quarter" idx="5"/>
          </p:nvPr>
        </p:nvSpPr>
        <p:spPr bwMode="auto">
          <a:xfrm>
            <a:off x="3962400" y="89154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1" hangingPunct="1">
              <a:defRPr kumimoji="0" sz="1200"/>
            </a:lvl1pPr>
          </a:lstStyle>
          <a:p>
            <a:pPr>
              <a:defRPr/>
            </a:pPr>
            <a:fld id="{A97DFD9F-F6EF-48A9-82C7-AC4BB780BB51}" type="slidenum">
              <a:rPr lang="zh-CN" altLang="en-US"/>
              <a:pPr>
                <a:defRPr/>
              </a:pPr>
              <a:t>‹#›</a:t>
            </a:fld>
            <a:endParaRPr lang="en-US" altLang="zh-CN"/>
          </a:p>
        </p:txBody>
      </p:sp>
    </p:spTree>
    <p:extLst>
      <p:ext uri="{BB962C8B-B14F-4D97-AF65-F5344CB8AC3E}">
        <p14:creationId xmlns="" xmlns:p14="http://schemas.microsoft.com/office/powerpoint/2010/main" val="8605092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fld id="{BC34C1FD-96CE-486A-AB8B-69A09C544226}" type="slidenum">
              <a:rPr kumimoji="0" lang="zh-CN" altLang="en-US" sz="1200" smtClean="0"/>
              <a:pPr/>
              <a:t>1</a:t>
            </a:fld>
            <a:endParaRPr kumimoji="0" lang="en-US" altLang="zh-CN" sz="120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en-US" smtClean="0"/>
          </a:p>
        </p:txBody>
      </p:sp>
    </p:spTree>
    <p:extLst>
      <p:ext uri="{BB962C8B-B14F-4D97-AF65-F5344CB8AC3E}">
        <p14:creationId xmlns="" xmlns:p14="http://schemas.microsoft.com/office/powerpoint/2010/main" val="191431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defRPr/>
                </a:pPr>
                <a:endParaRPr lang="zh-CN" altLang="en-US" smtClean="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defRPr/>
                </a:pPr>
                <a:endParaRPr lang="zh-CN" altLang="en-US" smtClean="0"/>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defRPr/>
                </a:pPr>
                <a:endParaRPr lang="zh-CN" altLang="en-US" smtClean="0"/>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defRPr/>
                </a:pPr>
                <a:endParaRPr lang="zh-CN" altLang="en-US"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defRPr/>
              </a:pPr>
              <a:endParaRPr lang="zh-CN" altLang="en-US"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defRPr/>
              </a:pPr>
              <a:endParaRPr lang="zh-CN" altLang="en-US"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defRPr/>
              </a:pPr>
              <a:endParaRPr lang="zh-CN" altLang="en-US" smtClean="0"/>
            </a:p>
          </p:txBody>
        </p:sp>
      </p:grpSp>
      <p:sp>
        <p:nvSpPr>
          <p:cNvPr id="211980" name="Rectangle 12"/>
          <p:cNvSpPr>
            <a:spLocks noGrp="1" noChangeArrowheads="1"/>
          </p:cNvSpPr>
          <p:nvPr>
            <p:ph type="ctrTitle"/>
          </p:nvPr>
        </p:nvSpPr>
        <p:spPr>
          <a:xfrm>
            <a:off x="990600" y="1676400"/>
            <a:ext cx="7772400" cy="1462088"/>
          </a:xfrm>
        </p:spPr>
        <p:txBody>
          <a:bodyPr/>
          <a:lstStyle>
            <a:lvl1pPr>
              <a:defRPr/>
            </a:lvl1pPr>
          </a:lstStyle>
          <a:p>
            <a:r>
              <a:rPr lang="zh-CN" altLang="en-US"/>
              <a:t>单击此处编辑母版标题样式</a:t>
            </a:r>
          </a:p>
        </p:txBody>
      </p:sp>
      <p:sp>
        <p:nvSpPr>
          <p:cNvPr id="211981"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CA2BD69B-69B2-4582-9E2C-D002E876BC87}" type="slidenum">
              <a:rPr lang="zh-CN" altLang="en-US"/>
              <a:pPr>
                <a:defRPr/>
              </a:pPr>
              <a:t>‹#›</a:t>
            </a:fld>
            <a:endParaRPr lang="en-US" altLang="zh-CN"/>
          </a:p>
        </p:txBody>
      </p:sp>
    </p:spTree>
    <p:extLst>
      <p:ext uri="{BB962C8B-B14F-4D97-AF65-F5344CB8AC3E}">
        <p14:creationId xmlns="" xmlns:p14="http://schemas.microsoft.com/office/powerpoint/2010/main" val="3066692040"/>
      </p:ext>
    </p:extLst>
  </p:cSld>
  <p:clrMapOvr>
    <a:masterClrMapping/>
  </p:clrMapOvr>
  <p:transition spd="slow">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838423"/>
          </a:xfr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7B05CF47-DE2A-446A-9F46-EE5D05FB1CAF}" type="slidenum">
              <a:rPr lang="zh-CN" altLang="en-US"/>
              <a:pPr>
                <a:defRPr/>
              </a:pPr>
              <a:t>‹#›</a:t>
            </a:fld>
            <a:endParaRPr lang="en-US" altLang="zh-CN"/>
          </a:p>
        </p:txBody>
      </p:sp>
    </p:spTree>
    <p:extLst>
      <p:ext uri="{BB962C8B-B14F-4D97-AF65-F5344CB8AC3E}">
        <p14:creationId xmlns="" xmlns:p14="http://schemas.microsoft.com/office/powerpoint/2010/main" val="3738692869"/>
      </p:ext>
    </p:extLst>
  </p:cSld>
  <p:clrMapOvr>
    <a:masterClrMapping/>
  </p:clrMapOvr>
  <p:transition spd="slow">
    <p:zoom/>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ltGray">
          <a:xfrm>
            <a:off x="407988" y="655638"/>
            <a:ext cx="438150" cy="474662"/>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defRPr/>
            </a:pPr>
            <a:endParaRPr lang="zh-CN" altLang="en-US" smtClean="0">
              <a:latin typeface="Tahoma" pitchFamily="34" charset="0"/>
            </a:endParaRPr>
          </a:p>
        </p:txBody>
      </p:sp>
      <p:sp>
        <p:nvSpPr>
          <p:cNvPr id="2051" name="Rectangle 3"/>
          <p:cNvSpPr>
            <a:spLocks noChangeArrowheads="1"/>
          </p:cNvSpPr>
          <p:nvPr/>
        </p:nvSpPr>
        <p:spPr bwMode="ltGray">
          <a:xfrm>
            <a:off x="790575" y="655638"/>
            <a:ext cx="328613" cy="474662"/>
          </a:xfrm>
          <a:prstGeom prst="rect">
            <a:avLst/>
          </a:prstGeom>
          <a:gradFill rotWithShape="0">
            <a:gsLst>
              <a:gs pos="0">
                <a:schemeClr val="accent2"/>
              </a:gs>
              <a:gs pos="100000">
                <a:schemeClr val="bg1"/>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defRPr/>
            </a:pPr>
            <a:endParaRPr lang="zh-CN" altLang="en-US" smtClean="0">
              <a:latin typeface="Tahoma" pitchFamily="34" charset="0"/>
            </a:endParaRPr>
          </a:p>
        </p:txBody>
      </p:sp>
      <p:sp>
        <p:nvSpPr>
          <p:cNvPr id="2052" name="Rectangle 4"/>
          <p:cNvSpPr>
            <a:spLocks noChangeArrowheads="1"/>
          </p:cNvSpPr>
          <p:nvPr/>
        </p:nvSpPr>
        <p:spPr bwMode="ltGray">
          <a:xfrm>
            <a:off x="531813" y="1077913"/>
            <a:ext cx="422275" cy="474662"/>
          </a:xfrm>
          <a:prstGeom prst="rect">
            <a:avLst/>
          </a:prstGeom>
          <a:solidFill>
            <a:schemeClr val="fo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defRPr/>
            </a:pPr>
            <a:endParaRPr lang="zh-CN" altLang="en-US" smtClean="0">
              <a:latin typeface="Tahoma" pitchFamily="34" charset="0"/>
            </a:endParaRPr>
          </a:p>
        </p:txBody>
      </p:sp>
      <p:sp>
        <p:nvSpPr>
          <p:cNvPr id="2053" name="Rectangle 5"/>
          <p:cNvSpPr>
            <a:spLocks noChangeArrowheads="1"/>
          </p:cNvSpPr>
          <p:nvPr/>
        </p:nvSpPr>
        <p:spPr bwMode="ltGray">
          <a:xfrm>
            <a:off x="901700" y="1077913"/>
            <a:ext cx="368300" cy="474662"/>
          </a:xfrm>
          <a:prstGeom prst="rect">
            <a:avLst/>
          </a:prstGeom>
          <a:gradFill rotWithShape="0">
            <a:gsLst>
              <a:gs pos="0">
                <a:schemeClr val="folHlink"/>
              </a:gs>
              <a:gs pos="100000">
                <a:schemeClr val="bg1"/>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defRPr/>
            </a:pPr>
            <a:endParaRPr lang="zh-CN" altLang="en-US" smtClean="0">
              <a:latin typeface="Tahoma" pitchFamily="34" charset="0"/>
            </a:endParaRPr>
          </a:p>
        </p:txBody>
      </p:sp>
      <p:sp>
        <p:nvSpPr>
          <p:cNvPr id="2054" name="Rectangle 6"/>
          <p:cNvSpPr>
            <a:spLocks noChangeArrowheads="1"/>
          </p:cNvSpPr>
          <p:nvPr/>
        </p:nvSpPr>
        <p:spPr bwMode="ltGray">
          <a:xfrm>
            <a:off x="117475" y="1004888"/>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defRPr/>
            </a:pPr>
            <a:endParaRPr lang="zh-CN" altLang="en-US" smtClean="0">
              <a:latin typeface="Tahoma" pitchFamily="34" charset="0"/>
            </a:endParaRPr>
          </a:p>
        </p:txBody>
      </p:sp>
      <p:sp>
        <p:nvSpPr>
          <p:cNvPr id="2055" name="Rectangle 7"/>
          <p:cNvSpPr>
            <a:spLocks noChangeArrowheads="1"/>
          </p:cNvSpPr>
          <p:nvPr/>
        </p:nvSpPr>
        <p:spPr bwMode="gray">
          <a:xfrm>
            <a:off x="752475" y="547688"/>
            <a:ext cx="31750" cy="1052512"/>
          </a:xfrm>
          <a:prstGeom prst="rect">
            <a:avLst/>
          </a:prstGeom>
          <a:solidFill>
            <a:schemeClr val="bg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defRPr/>
            </a:pPr>
            <a:endParaRPr lang="zh-CN" altLang="en-US" smtClean="0">
              <a:latin typeface="Tahoma" pitchFamily="34" charset="0"/>
            </a:endParaRPr>
          </a:p>
        </p:txBody>
      </p:sp>
      <p:sp>
        <p:nvSpPr>
          <p:cNvPr id="2056" name="Rectangle 8"/>
          <p:cNvSpPr>
            <a:spLocks noChangeArrowheads="1"/>
          </p:cNvSpPr>
          <p:nvPr/>
        </p:nvSpPr>
        <p:spPr bwMode="gray">
          <a:xfrm>
            <a:off x="433388" y="1338263"/>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defRPr/>
            </a:pPr>
            <a:endParaRPr lang="zh-CN" altLang="en-US" smtClean="0">
              <a:latin typeface="Tahoma" pitchFamily="34" charset="0"/>
            </a:endParaRPr>
          </a:p>
        </p:txBody>
      </p:sp>
      <p:sp>
        <p:nvSpPr>
          <p:cNvPr id="2057" name="Rectangle 9"/>
          <p:cNvSpPr>
            <a:spLocks noGrp="1" noChangeArrowheads="1"/>
          </p:cNvSpPr>
          <p:nvPr>
            <p:ph type="title"/>
          </p:nvPr>
        </p:nvSpPr>
        <p:spPr bwMode="auto">
          <a:xfrm>
            <a:off x="1150938" y="214313"/>
            <a:ext cx="7793037" cy="776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2058" name="Rectangle 10"/>
          <p:cNvSpPr>
            <a:spLocks noGrp="1" noChangeArrowheads="1"/>
          </p:cNvSpPr>
          <p:nvPr>
            <p:ph type="body" idx="1"/>
          </p:nvPr>
        </p:nvSpPr>
        <p:spPr bwMode="auto">
          <a:xfrm>
            <a:off x="1057275" y="1614488"/>
            <a:ext cx="7772400" cy="411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10955"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0" sz="1400">
                <a:latin typeface="+mn-lt"/>
              </a:defRPr>
            </a:lvl1pPr>
          </a:lstStyle>
          <a:p>
            <a:pPr>
              <a:defRPr/>
            </a:pPr>
            <a:endParaRPr lang="en-US" altLang="zh-CN"/>
          </a:p>
        </p:txBody>
      </p:sp>
      <p:sp>
        <p:nvSpPr>
          <p:cNvPr id="210956"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kumimoji="0" sz="1400">
                <a:latin typeface="+mn-lt"/>
              </a:defRPr>
            </a:lvl1pPr>
          </a:lstStyle>
          <a:p>
            <a:pPr>
              <a:defRPr/>
            </a:pPr>
            <a:endParaRPr lang="en-US" altLang="zh-CN"/>
          </a:p>
        </p:txBody>
      </p:sp>
      <p:sp>
        <p:nvSpPr>
          <p:cNvPr id="210957"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0" sz="1400">
                <a:latin typeface="+mn-lt"/>
              </a:defRPr>
            </a:lvl1pPr>
          </a:lstStyle>
          <a:p>
            <a:pPr>
              <a:defRPr/>
            </a:pPr>
            <a:fld id="{90AF3C20-DD9A-411C-A2E7-D4833AFBE9A6}" type="slidenum">
              <a:rPr lang="zh-CN" altLang="en-US"/>
              <a:pPr>
                <a:defRPr/>
              </a:pPr>
              <a:t>‹#›</a:t>
            </a:fld>
            <a:endParaRPr lang="en-US" altLang="zh-CN"/>
          </a:p>
        </p:txBody>
      </p:sp>
      <p:pic>
        <p:nvPicPr>
          <p:cNvPr id="2062" name="Picture 14" descr="gif020"/>
          <p:cNvPicPr>
            <a:picLocks noChangeAspect="1" noChangeArrowheads="1" noCrop="1"/>
          </p:cNvPicPr>
          <p:nvPr userDrawn="1"/>
        </p:nvPicPr>
        <p:blipFill>
          <a:blip r:embed="rId4" cstate="print">
            <a:extLst>
              <a:ext uri="{28A0092B-C50C-407E-A947-70E740481C1C}">
                <a14:useLocalDpi xmlns="" xmlns:a14="http://schemas.microsoft.com/office/drawing/2010/main" val="0"/>
              </a:ext>
            </a:extLst>
          </a:blip>
          <a:srcRect/>
          <a:stretch>
            <a:fillRect/>
          </a:stretch>
        </p:blipFill>
        <p:spPr bwMode="auto">
          <a:xfrm>
            <a:off x="7019925" y="260350"/>
            <a:ext cx="3048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63" name="Picture 15" descr="gif020"/>
          <p:cNvPicPr>
            <a:picLocks noChangeAspect="1" noChangeArrowheads="1" noCrop="1"/>
          </p:cNvPicPr>
          <p:nvPr userDrawn="1"/>
        </p:nvPicPr>
        <p:blipFill>
          <a:blip r:embed="rId4" cstate="print">
            <a:extLst>
              <a:ext uri="{28A0092B-C50C-407E-A947-70E740481C1C}">
                <a14:useLocalDpi xmlns="" xmlns:a14="http://schemas.microsoft.com/office/drawing/2010/main" val="0"/>
              </a:ext>
            </a:extLst>
          </a:blip>
          <a:srcRect/>
          <a:stretch>
            <a:fillRect/>
          </a:stretch>
        </p:blipFill>
        <p:spPr bwMode="auto">
          <a:xfrm>
            <a:off x="379413" y="260350"/>
            <a:ext cx="3048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64" name="Picture 16" descr="gif020"/>
          <p:cNvPicPr>
            <a:picLocks noChangeAspect="1" noChangeArrowheads="1" noCrop="1"/>
          </p:cNvPicPr>
          <p:nvPr userDrawn="1"/>
        </p:nvPicPr>
        <p:blipFill>
          <a:blip r:embed="rId4" cstate="print">
            <a:extLst>
              <a:ext uri="{28A0092B-C50C-407E-A947-70E740481C1C}">
                <a14:useLocalDpi xmlns="" xmlns:a14="http://schemas.microsoft.com/office/drawing/2010/main" val="0"/>
              </a:ext>
            </a:extLst>
          </a:blip>
          <a:srcRect/>
          <a:stretch>
            <a:fillRect/>
          </a:stretch>
        </p:blipFill>
        <p:spPr bwMode="auto">
          <a:xfrm>
            <a:off x="8650288" y="898525"/>
            <a:ext cx="3048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30" r:id="rId1"/>
    <p:sldLayoutId id="2147484028" r:id="rId2"/>
  </p:sldLayoutIdLst>
  <p:transition spd="slow">
    <p:zoom/>
  </p:transition>
  <p:timing>
    <p:tnLst>
      <p:par>
        <p:cTn id="1" dur="indefinite" restart="never" nodeType="tmRoot"/>
      </p:par>
    </p:tnLst>
  </p:timing>
  <p:hf hdr="0" ftr="0" dt="0"/>
  <p:txStyles>
    <p:titleStyle>
      <a:lvl1pPr algn="l" rtl="0" eaLnBrk="0" fontAlgn="base" hangingPunct="0">
        <a:spcBef>
          <a:spcPct val="0"/>
        </a:spcBef>
        <a:spcAft>
          <a:spcPct val="0"/>
        </a:spcAft>
        <a:defRPr sz="4400">
          <a:solidFill>
            <a:srgbClr val="800000"/>
          </a:solidFill>
          <a:latin typeface="+mj-lt"/>
          <a:ea typeface="+mj-ea"/>
          <a:cs typeface="+mj-cs"/>
        </a:defRPr>
      </a:lvl1pPr>
      <a:lvl2pPr algn="l" rtl="0" eaLnBrk="0" fontAlgn="base" hangingPunct="0">
        <a:spcBef>
          <a:spcPct val="0"/>
        </a:spcBef>
        <a:spcAft>
          <a:spcPct val="0"/>
        </a:spcAft>
        <a:defRPr sz="4400">
          <a:solidFill>
            <a:srgbClr val="800000"/>
          </a:solidFill>
          <a:latin typeface="Tahoma" pitchFamily="34" charset="0"/>
          <a:ea typeface="隶书" pitchFamily="49" charset="-122"/>
        </a:defRPr>
      </a:lvl2pPr>
      <a:lvl3pPr algn="l" rtl="0" eaLnBrk="0" fontAlgn="base" hangingPunct="0">
        <a:spcBef>
          <a:spcPct val="0"/>
        </a:spcBef>
        <a:spcAft>
          <a:spcPct val="0"/>
        </a:spcAft>
        <a:defRPr sz="4400">
          <a:solidFill>
            <a:srgbClr val="800000"/>
          </a:solidFill>
          <a:latin typeface="Tahoma" pitchFamily="34" charset="0"/>
          <a:ea typeface="隶书" pitchFamily="49" charset="-122"/>
        </a:defRPr>
      </a:lvl3pPr>
      <a:lvl4pPr algn="l" rtl="0" eaLnBrk="0" fontAlgn="base" hangingPunct="0">
        <a:spcBef>
          <a:spcPct val="0"/>
        </a:spcBef>
        <a:spcAft>
          <a:spcPct val="0"/>
        </a:spcAft>
        <a:defRPr sz="4400">
          <a:solidFill>
            <a:srgbClr val="800000"/>
          </a:solidFill>
          <a:latin typeface="Tahoma" pitchFamily="34" charset="0"/>
          <a:ea typeface="隶书" pitchFamily="49" charset="-122"/>
        </a:defRPr>
      </a:lvl4pPr>
      <a:lvl5pPr algn="l" rtl="0" eaLnBrk="0" fontAlgn="base" hangingPunct="0">
        <a:spcBef>
          <a:spcPct val="0"/>
        </a:spcBef>
        <a:spcAft>
          <a:spcPct val="0"/>
        </a:spcAft>
        <a:defRPr sz="4400">
          <a:solidFill>
            <a:srgbClr val="800000"/>
          </a:solidFill>
          <a:latin typeface="Tahoma" pitchFamily="34" charset="0"/>
          <a:ea typeface="隶书" pitchFamily="49" charset="-122"/>
        </a:defRPr>
      </a:lvl5pPr>
      <a:lvl6pPr marL="457200" algn="l" rtl="0" fontAlgn="base">
        <a:spcBef>
          <a:spcPct val="0"/>
        </a:spcBef>
        <a:spcAft>
          <a:spcPct val="0"/>
        </a:spcAft>
        <a:defRPr sz="4400">
          <a:solidFill>
            <a:srgbClr val="800000"/>
          </a:solidFill>
          <a:latin typeface="Tahoma" pitchFamily="34" charset="0"/>
          <a:ea typeface="隶书" pitchFamily="49" charset="-122"/>
        </a:defRPr>
      </a:lvl6pPr>
      <a:lvl7pPr marL="914400" algn="l" rtl="0" fontAlgn="base">
        <a:spcBef>
          <a:spcPct val="0"/>
        </a:spcBef>
        <a:spcAft>
          <a:spcPct val="0"/>
        </a:spcAft>
        <a:defRPr sz="4400">
          <a:solidFill>
            <a:srgbClr val="800000"/>
          </a:solidFill>
          <a:latin typeface="Tahoma" pitchFamily="34" charset="0"/>
          <a:ea typeface="隶书" pitchFamily="49" charset="-122"/>
        </a:defRPr>
      </a:lvl7pPr>
      <a:lvl8pPr marL="1371600" algn="l" rtl="0" fontAlgn="base">
        <a:spcBef>
          <a:spcPct val="0"/>
        </a:spcBef>
        <a:spcAft>
          <a:spcPct val="0"/>
        </a:spcAft>
        <a:defRPr sz="4400">
          <a:solidFill>
            <a:srgbClr val="800000"/>
          </a:solidFill>
          <a:latin typeface="Tahoma" pitchFamily="34" charset="0"/>
          <a:ea typeface="隶书" pitchFamily="49" charset="-122"/>
        </a:defRPr>
      </a:lvl8pPr>
      <a:lvl9pPr marL="1828800" algn="l" rtl="0" fontAlgn="base">
        <a:spcBef>
          <a:spcPct val="0"/>
        </a:spcBef>
        <a:spcAft>
          <a:spcPct val="0"/>
        </a:spcAft>
        <a:defRPr sz="4400">
          <a:solidFill>
            <a:srgbClr val="800000"/>
          </a:solidFill>
          <a:latin typeface="Tahoma" pitchFamily="34" charset="0"/>
          <a:ea typeface="隶书" pitchFamily="49" charset="-122"/>
        </a:defRPr>
      </a:lvl9pPr>
    </p:titleStyle>
    <p:bodyStyle>
      <a:lvl1pPr marL="342900" indent="-342900" algn="l" rtl="0" eaLnBrk="0" fontAlgn="base"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mn-lt"/>
          <a:ea typeface="+mn-ea"/>
        </a:defRPr>
      </a:lvl2pPr>
      <a:lvl3pPr marL="1143000" indent="-228600" algn="l" rtl="0" eaLnBrk="0" fontAlgn="base"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CCA7D620-2F3D-4CE4-B18B-5AA1195A2991}" type="slidenum">
              <a:rPr lang="zh-CN" altLang="en-US"/>
              <a:pPr>
                <a:defRPr/>
              </a:pPr>
              <a:t>1</a:t>
            </a:fld>
            <a:endParaRPr lang="en-US" altLang="zh-CN"/>
          </a:p>
        </p:txBody>
      </p:sp>
      <p:sp>
        <p:nvSpPr>
          <p:cNvPr id="8195" name="Rectangle 2"/>
          <p:cNvSpPr>
            <a:spLocks noGrp="1" noChangeArrowheads="1"/>
          </p:cNvSpPr>
          <p:nvPr>
            <p:ph type="title"/>
          </p:nvPr>
        </p:nvSpPr>
        <p:spPr>
          <a:xfrm>
            <a:off x="1021375" y="548680"/>
            <a:ext cx="8116391" cy="838200"/>
          </a:xfrm>
        </p:spPr>
        <p:txBody>
          <a:bodyPr/>
          <a:lstStyle/>
          <a:p>
            <a:pPr eaLnBrk="1" hangingPunct="1"/>
            <a:r>
              <a:rPr lang="zh-CN" altLang="en-US" dirty="0" smtClean="0"/>
              <a:t>第</a:t>
            </a:r>
            <a:r>
              <a:rPr lang="en-US" altLang="zh-CN" sz="4000" b="1" dirty="0" smtClean="0"/>
              <a:t>7</a:t>
            </a:r>
            <a:r>
              <a:rPr lang="zh-CN" altLang="en-US" dirty="0" smtClean="0"/>
              <a:t>章 </a:t>
            </a:r>
            <a:r>
              <a:rPr lang="zh-CN" altLang="zh-CN" dirty="0" smtClean="0"/>
              <a:t>工业工程</a:t>
            </a:r>
            <a:endParaRPr lang="zh-CN" altLang="en-US" dirty="0" smtClean="0"/>
          </a:p>
        </p:txBody>
      </p:sp>
      <p:sp>
        <p:nvSpPr>
          <p:cNvPr id="20483" name="Rectangle 3"/>
          <p:cNvSpPr>
            <a:spLocks noGrp="1" noChangeArrowheads="1"/>
          </p:cNvSpPr>
          <p:nvPr>
            <p:ph type="body" idx="1"/>
          </p:nvPr>
        </p:nvSpPr>
        <p:spPr>
          <a:xfrm>
            <a:off x="685800" y="1962150"/>
            <a:ext cx="8207375" cy="4419600"/>
          </a:xfrm>
        </p:spPr>
        <p:txBody>
          <a:bodyPr/>
          <a:lstStyle/>
          <a:p>
            <a:pPr eaLnBrk="1" hangingPunct="1">
              <a:spcAft>
                <a:spcPct val="30000"/>
              </a:spcAft>
              <a:defRPr/>
            </a:pPr>
            <a:r>
              <a:rPr lang="zh-CN" altLang="en-US" u="sng" dirty="0" smtClean="0">
                <a:latin typeface="+mn-ea"/>
              </a:rPr>
              <a:t>主要内容</a:t>
            </a:r>
            <a:r>
              <a:rPr lang="zh-CN" altLang="en-US" u="sng" dirty="0" smtClean="0">
                <a:ea typeface=""/>
              </a:rPr>
              <a:t>：</a:t>
            </a:r>
            <a:endParaRPr lang="zh-CN" altLang="en-US" dirty="0" smtClean="0"/>
          </a:p>
          <a:p>
            <a:pPr lvl="1" eaLnBrk="1" hangingPunct="1">
              <a:defRPr/>
            </a:pPr>
            <a:r>
              <a:rPr lang="zh-CN" altLang="zh-CN" dirty="0"/>
              <a:t>工业工程</a:t>
            </a:r>
            <a:r>
              <a:rPr lang="zh-CN" altLang="zh-CN" dirty="0" smtClean="0"/>
              <a:t>概述</a:t>
            </a:r>
            <a:endParaRPr lang="en-US" altLang="zh-CN" dirty="0" smtClean="0"/>
          </a:p>
          <a:p>
            <a:pPr lvl="1" eaLnBrk="1" hangingPunct="1">
              <a:defRPr/>
            </a:pPr>
            <a:r>
              <a:rPr lang="zh-CN" altLang="zh-CN" dirty="0" smtClean="0"/>
              <a:t>工业工程</a:t>
            </a:r>
            <a:r>
              <a:rPr lang="zh-CN" altLang="zh-CN" dirty="0"/>
              <a:t>基础</a:t>
            </a:r>
            <a:r>
              <a:rPr lang="zh-CN" altLang="zh-CN" dirty="0" smtClean="0"/>
              <a:t>应用技术</a:t>
            </a:r>
            <a:endParaRPr lang="en-US" altLang="zh-CN" dirty="0" smtClean="0"/>
          </a:p>
          <a:p>
            <a:pPr lvl="1" eaLnBrk="1" hangingPunct="1">
              <a:defRPr/>
            </a:pPr>
            <a:r>
              <a:rPr lang="zh-CN" altLang="zh-CN" dirty="0" smtClean="0"/>
              <a:t>人</a:t>
            </a:r>
            <a:r>
              <a:rPr lang="zh-CN" altLang="zh-CN" dirty="0"/>
              <a:t>因</a:t>
            </a:r>
            <a:r>
              <a:rPr lang="zh-CN" altLang="zh-CN" dirty="0" smtClean="0"/>
              <a:t>工程</a:t>
            </a:r>
            <a:endParaRPr lang="en-US" altLang="zh-CN" dirty="0" smtClean="0"/>
          </a:p>
          <a:p>
            <a:pPr lvl="1" eaLnBrk="1" hangingPunct="1">
              <a:defRPr/>
            </a:pPr>
            <a:r>
              <a:rPr lang="zh-CN" altLang="zh-CN" dirty="0" smtClean="0"/>
              <a:t>物流工程</a:t>
            </a:r>
            <a:endParaRPr lang="en-US" altLang="zh-CN" dirty="0" smtClean="0"/>
          </a:p>
          <a:p>
            <a:pPr lvl="1" eaLnBrk="1" hangingPunct="1">
              <a:defRPr/>
            </a:pPr>
            <a:r>
              <a:rPr lang="zh-CN" altLang="zh-CN" dirty="0" smtClean="0"/>
              <a:t>现代</a:t>
            </a:r>
            <a:r>
              <a:rPr lang="zh-CN" altLang="zh-CN" dirty="0"/>
              <a:t>制造系统</a:t>
            </a:r>
            <a:endParaRPr lang="zh-CN" altLang="en-US" dirty="0" smtClean="0">
              <a:solidFill>
                <a:schemeClr val="tx2"/>
              </a:solidFill>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 calcmode="lin" valueType="num">
                                      <p:cBhvr additive="base">
                                        <p:cTn id="7" dur="500" fill="hold"/>
                                        <p:tgtEl>
                                          <p:spTgt spid="204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48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6212" cy="1198463"/>
          </a:xfrm>
        </p:spPr>
        <p:txBody>
          <a:bodyPr/>
          <a:lstStyle/>
          <a:p>
            <a:r>
              <a:rPr lang="en-US" altLang="zh-CN" b="1" dirty="0"/>
              <a:t>7.2 </a:t>
            </a:r>
            <a:r>
              <a:rPr lang="zh-CN" altLang="zh-CN" b="1" dirty="0"/>
              <a:t>工业工程基础应用技术</a:t>
            </a:r>
          </a:p>
        </p:txBody>
      </p:sp>
      <p:sp>
        <p:nvSpPr>
          <p:cNvPr id="3" name="内容占位符 2"/>
          <p:cNvSpPr>
            <a:spLocks noGrp="1"/>
          </p:cNvSpPr>
          <p:nvPr>
            <p:ph idx="1"/>
          </p:nvPr>
        </p:nvSpPr>
        <p:spPr>
          <a:xfrm>
            <a:off x="179512" y="1614488"/>
            <a:ext cx="8650163" cy="5558928"/>
          </a:xfrm>
        </p:spPr>
        <p:txBody>
          <a:bodyPr/>
          <a:lstStyle/>
          <a:p>
            <a:r>
              <a:rPr lang="zh-CN" altLang="zh-CN" dirty="0"/>
              <a:t>生产率</a:t>
            </a:r>
            <a:r>
              <a:rPr lang="zh-CN" altLang="zh-CN" dirty="0" smtClean="0"/>
              <a:t>管理</a:t>
            </a:r>
            <a:endParaRPr lang="en-US" altLang="zh-CN" dirty="0" smtClean="0"/>
          </a:p>
          <a:p>
            <a:pPr lvl="1"/>
            <a:r>
              <a:rPr lang="zh-CN" altLang="en-US" sz="2000" dirty="0" smtClean="0"/>
              <a:t>生产率的定义</a:t>
            </a:r>
            <a:endParaRPr lang="en-US" altLang="zh-CN" sz="2000" dirty="0" smtClean="0"/>
          </a:p>
          <a:p>
            <a:pPr lvl="2"/>
            <a:endParaRPr lang="en-US" altLang="zh-CN" sz="1600" dirty="0" smtClean="0"/>
          </a:p>
          <a:p>
            <a:pPr lvl="1"/>
            <a:r>
              <a:rPr lang="zh-CN" altLang="en-US" sz="2000" dirty="0" smtClean="0"/>
              <a:t>提高生产率的意义</a:t>
            </a:r>
            <a:endParaRPr lang="en-US" altLang="zh-CN" sz="2000" dirty="0" smtClean="0"/>
          </a:p>
          <a:p>
            <a:pPr lvl="2"/>
            <a:r>
              <a:rPr lang="zh-CN" altLang="en-US" sz="1600" dirty="0" smtClean="0"/>
              <a:t>生产率的提高速度决定国民经济的发展速度</a:t>
            </a:r>
            <a:endParaRPr lang="en-US" altLang="zh-CN" sz="1600" dirty="0" smtClean="0"/>
          </a:p>
          <a:p>
            <a:pPr lvl="2"/>
            <a:r>
              <a:rPr lang="zh-CN" altLang="en-US" sz="1600" dirty="0" smtClean="0"/>
              <a:t>提高生产率是增加工资和改善人民生活的基本条件</a:t>
            </a:r>
            <a:endParaRPr lang="en-US" altLang="zh-CN" sz="1600" dirty="0" smtClean="0"/>
          </a:p>
          <a:p>
            <a:pPr lvl="2"/>
            <a:r>
              <a:rPr lang="zh-CN" altLang="en-US" sz="1600" dirty="0" smtClean="0"/>
              <a:t>提高生产率可以缓和通货膨胀</a:t>
            </a:r>
            <a:endParaRPr lang="en-US" altLang="zh-CN" sz="1600" dirty="0" smtClean="0"/>
          </a:p>
          <a:p>
            <a:pPr lvl="2"/>
            <a:r>
              <a:rPr lang="zh-CN" altLang="en-US" sz="1600" dirty="0" smtClean="0"/>
              <a:t>提高生产率可以增强国际市场竞争力，保持国际贸易平衡</a:t>
            </a:r>
            <a:endParaRPr lang="en-US" altLang="zh-CN" sz="1600" dirty="0" smtClean="0"/>
          </a:p>
          <a:p>
            <a:pPr lvl="2"/>
            <a:r>
              <a:rPr lang="zh-CN" altLang="en-US" sz="1600" dirty="0" smtClean="0"/>
              <a:t>提高生产率对就业和社会发展有促进作用</a:t>
            </a:r>
            <a:endParaRPr lang="en-US" altLang="zh-CN" sz="1600" dirty="0" smtClean="0"/>
          </a:p>
          <a:p>
            <a:pPr lvl="2"/>
            <a:r>
              <a:rPr lang="zh-CN" altLang="en-US" sz="1600" dirty="0" smtClean="0"/>
              <a:t>生产率与质量是同步发展的关系</a:t>
            </a:r>
            <a:endParaRPr lang="en-US" altLang="zh-CN" sz="1600" dirty="0" smtClean="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10</a:t>
            </a:fld>
            <a:endParaRPr lang="en-US" altLang="zh-CN"/>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027"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059832" y="2060848"/>
            <a:ext cx="2441574" cy="648072"/>
          </a:xfrm>
          <a:prstGeom prst="rect">
            <a:avLst/>
          </a:prstGeom>
          <a:noFill/>
        </p:spPr>
      </p:pic>
    </p:spTree>
    <p:extLst>
      <p:ext uri="{BB962C8B-B14F-4D97-AF65-F5344CB8AC3E}">
        <p14:creationId xmlns="" xmlns:p14="http://schemas.microsoft.com/office/powerpoint/2010/main" val="2297252360"/>
      </p:ext>
    </p:extLst>
  </p:cSld>
  <p:clrMapOvr>
    <a:masterClrMapping/>
  </p:clrMapOvr>
  <p:transition spd="slow">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1600" y="142305"/>
            <a:ext cx="8532440" cy="1198463"/>
          </a:xfrm>
        </p:spPr>
        <p:txBody>
          <a:bodyPr/>
          <a:lstStyle/>
          <a:p>
            <a:r>
              <a:rPr lang="en-US" altLang="zh-CN" b="1" dirty="0"/>
              <a:t>7.2 </a:t>
            </a:r>
            <a:r>
              <a:rPr lang="zh-CN" altLang="zh-CN" b="1" dirty="0"/>
              <a:t>工业工程基础</a:t>
            </a:r>
            <a:r>
              <a:rPr lang="zh-CN" altLang="zh-CN" b="1" dirty="0" smtClean="0"/>
              <a:t>应用技术</a:t>
            </a:r>
            <a:r>
              <a:rPr lang="zh-CN" altLang="en-US" b="1" dirty="0" smtClean="0"/>
              <a:t>（续）</a:t>
            </a:r>
            <a:endParaRPr lang="zh-CN" altLang="zh-CN" b="1" dirty="0"/>
          </a:p>
        </p:txBody>
      </p:sp>
      <p:sp>
        <p:nvSpPr>
          <p:cNvPr id="3" name="内容占位符 2"/>
          <p:cNvSpPr>
            <a:spLocks noGrp="1"/>
          </p:cNvSpPr>
          <p:nvPr>
            <p:ph idx="1"/>
          </p:nvPr>
        </p:nvSpPr>
        <p:spPr>
          <a:xfrm>
            <a:off x="179512" y="1614488"/>
            <a:ext cx="8650163" cy="5558928"/>
          </a:xfrm>
        </p:spPr>
        <p:txBody>
          <a:bodyPr/>
          <a:lstStyle/>
          <a:p>
            <a:pPr lvl="1"/>
            <a:r>
              <a:rPr lang="zh-CN" altLang="en-US" sz="2000" dirty="0" smtClean="0"/>
              <a:t>生产率的分类与测定</a:t>
            </a:r>
            <a:endParaRPr lang="en-US" altLang="zh-CN" sz="2000" dirty="0" smtClean="0"/>
          </a:p>
          <a:p>
            <a:pPr lvl="2"/>
            <a:r>
              <a:rPr lang="zh-CN" altLang="en-US" sz="1600" dirty="0" smtClean="0"/>
              <a:t>按生产要素的种类分类</a:t>
            </a:r>
            <a:endParaRPr lang="en-US" altLang="zh-CN" sz="1600" dirty="0" smtClean="0"/>
          </a:p>
          <a:p>
            <a:pPr lvl="3"/>
            <a:r>
              <a:rPr lang="zh-CN" altLang="en-US" sz="1600" dirty="0" smtClean="0"/>
              <a:t>劳动生产率：劳动力作为投入计算的生产率</a:t>
            </a:r>
            <a:endParaRPr lang="en-US" altLang="zh-CN" sz="1600" dirty="0" smtClean="0"/>
          </a:p>
          <a:p>
            <a:pPr lvl="3"/>
            <a:r>
              <a:rPr lang="zh-CN" altLang="en-US" sz="1600" dirty="0" smtClean="0"/>
              <a:t>资本生产率：固定资产或折旧费作为投入</a:t>
            </a:r>
            <a:endParaRPr lang="en-US" altLang="zh-CN" sz="1600" dirty="0" smtClean="0"/>
          </a:p>
          <a:p>
            <a:pPr lvl="3"/>
            <a:r>
              <a:rPr lang="zh-CN" altLang="en-US" sz="1600" dirty="0" smtClean="0"/>
              <a:t>能源生产率：投入某项能源</a:t>
            </a:r>
            <a:endParaRPr lang="en-US" altLang="zh-CN" sz="1600" dirty="0" smtClean="0"/>
          </a:p>
          <a:p>
            <a:pPr lvl="3"/>
            <a:r>
              <a:rPr lang="zh-CN" altLang="en-US" sz="1600" dirty="0" smtClean="0"/>
              <a:t>原材料生产率：以生产过程中投入的原材料重量或价值</a:t>
            </a:r>
            <a:endParaRPr lang="en-US" altLang="zh-CN" sz="1600" dirty="0" smtClean="0"/>
          </a:p>
          <a:p>
            <a:pPr lvl="3"/>
            <a:r>
              <a:rPr lang="zh-CN" altLang="en-US" sz="1600" dirty="0" smtClean="0"/>
              <a:t>总成本生产率：用所有生产要素的总成本作为投入</a:t>
            </a:r>
            <a:endParaRPr lang="en-US" altLang="zh-CN" sz="1600" dirty="0" smtClean="0"/>
          </a:p>
          <a:p>
            <a:pPr lvl="2"/>
            <a:r>
              <a:rPr lang="zh-CN" altLang="en-US" sz="1600" dirty="0" smtClean="0"/>
              <a:t>按生产要素的数量分类</a:t>
            </a:r>
            <a:endParaRPr lang="en-US" altLang="zh-CN" sz="1600" dirty="0" smtClean="0"/>
          </a:p>
          <a:p>
            <a:pPr lvl="3"/>
            <a:r>
              <a:rPr lang="zh-CN" altLang="en-US" sz="1600" dirty="0" smtClean="0"/>
              <a:t>总生产率或全要素生产率</a:t>
            </a:r>
            <a:endParaRPr lang="en-US" altLang="zh-CN" sz="1600" dirty="0" smtClean="0"/>
          </a:p>
          <a:p>
            <a:pPr lvl="3"/>
            <a:endParaRPr lang="en-US" altLang="zh-CN" sz="1600" dirty="0" smtClean="0"/>
          </a:p>
          <a:p>
            <a:pPr lvl="3"/>
            <a:r>
              <a:rPr lang="zh-CN" altLang="en-US" sz="1600" dirty="0" smtClean="0"/>
              <a:t>多要素生产率</a:t>
            </a:r>
            <a:endParaRPr lang="en-US" altLang="zh-CN" sz="1600" dirty="0" smtClean="0"/>
          </a:p>
          <a:p>
            <a:pPr lvl="3"/>
            <a:endParaRPr lang="en-US" altLang="zh-CN" sz="1600" dirty="0" smtClean="0"/>
          </a:p>
          <a:p>
            <a:pPr lvl="3"/>
            <a:r>
              <a:rPr lang="zh-CN" altLang="en-US" sz="1600" dirty="0" smtClean="0"/>
              <a:t>单要素生产率</a:t>
            </a:r>
            <a:endParaRPr lang="en-US" altLang="zh-CN" sz="1600" dirty="0" smtClean="0"/>
          </a:p>
          <a:p>
            <a:pPr lvl="3"/>
            <a:endParaRPr lang="en-US" altLang="zh-CN" sz="1600" dirty="0" smtClean="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11</a:t>
            </a:fld>
            <a:endParaRPr lang="en-US" altLang="zh-CN"/>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174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3174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360622" y="3789040"/>
            <a:ext cx="2875674" cy="891459"/>
          </a:xfrm>
          <a:prstGeom prst="rect">
            <a:avLst/>
          </a:prstGeom>
          <a:noFill/>
        </p:spPr>
      </p:pic>
      <p:sp>
        <p:nvSpPr>
          <p:cNvPr id="3174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31747"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275855" y="4494634"/>
            <a:ext cx="2601851" cy="806574"/>
          </a:xfrm>
          <a:prstGeom prst="rect">
            <a:avLst/>
          </a:prstGeom>
          <a:noFill/>
        </p:spPr>
      </p:pic>
      <p:sp>
        <p:nvSpPr>
          <p:cNvPr id="31750"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31749"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203848" y="5085184"/>
            <a:ext cx="2592288" cy="864096"/>
          </a:xfrm>
          <a:prstGeom prst="rect">
            <a:avLst/>
          </a:prstGeom>
          <a:noFill/>
        </p:spPr>
      </p:pic>
    </p:spTree>
    <p:extLst>
      <p:ext uri="{BB962C8B-B14F-4D97-AF65-F5344CB8AC3E}">
        <p14:creationId xmlns="" xmlns:p14="http://schemas.microsoft.com/office/powerpoint/2010/main" val="2297252360"/>
      </p:ext>
    </p:extLst>
  </p:cSld>
  <p:clrMapOvr>
    <a:masterClrMapping/>
  </p:clrMapOvr>
  <p:transition spd="slow">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614488"/>
            <a:ext cx="8650163" cy="5558928"/>
          </a:xfrm>
        </p:spPr>
        <p:txBody>
          <a:bodyPr/>
          <a:lstStyle/>
          <a:p>
            <a:pPr lvl="3"/>
            <a:endParaRPr lang="en-US" altLang="zh-CN" sz="1600" dirty="0" smtClean="0"/>
          </a:p>
          <a:p>
            <a:pPr lvl="2"/>
            <a:r>
              <a:rPr lang="zh-CN" altLang="en-US" sz="1600" dirty="0" smtClean="0"/>
              <a:t>按测定方式分类</a:t>
            </a:r>
            <a:endParaRPr lang="en-US" altLang="zh-CN" sz="1600" dirty="0" smtClean="0"/>
          </a:p>
          <a:p>
            <a:pPr lvl="3"/>
            <a:r>
              <a:rPr lang="zh-CN" altLang="en-US" sz="1600" dirty="0" smtClean="0"/>
              <a:t>静态生产率</a:t>
            </a:r>
            <a:endParaRPr lang="en-US" altLang="zh-CN" sz="1600" dirty="0" smtClean="0"/>
          </a:p>
          <a:p>
            <a:pPr lvl="3"/>
            <a:endParaRPr lang="en-US" altLang="zh-CN" sz="1600" dirty="0" smtClean="0"/>
          </a:p>
          <a:p>
            <a:pPr lvl="3"/>
            <a:r>
              <a:rPr lang="zh-CN" altLang="en-US" sz="1600" dirty="0" smtClean="0"/>
              <a:t>动态生产率  </a:t>
            </a:r>
            <a:endParaRPr lang="en-US" altLang="zh-CN" sz="1600" dirty="0" smtClean="0"/>
          </a:p>
          <a:p>
            <a:pPr lvl="1"/>
            <a:endParaRPr lang="en-US" altLang="zh-CN" sz="2000" dirty="0" smtClean="0"/>
          </a:p>
          <a:p>
            <a:pPr lvl="1"/>
            <a:r>
              <a:rPr lang="zh-CN" altLang="en-US" sz="2000" dirty="0" smtClean="0"/>
              <a:t>生产率管理</a:t>
            </a:r>
            <a:endParaRPr lang="en-US" altLang="zh-CN" sz="2000" dirty="0" smtClean="0"/>
          </a:p>
          <a:p>
            <a:pPr lvl="2"/>
            <a:r>
              <a:rPr lang="zh-CN" altLang="en-US" sz="1600" dirty="0" smtClean="0"/>
              <a:t>对生产率进行测量、分析和评价</a:t>
            </a:r>
            <a:endParaRPr lang="en-US" altLang="zh-CN" sz="1600" dirty="0" smtClean="0"/>
          </a:p>
          <a:p>
            <a:pPr lvl="2"/>
            <a:r>
              <a:rPr lang="zh-CN" altLang="en-US" sz="1600" dirty="0" smtClean="0"/>
              <a:t>根据测定和评价的信息，对生产率的控制和提高做出计划</a:t>
            </a:r>
            <a:endParaRPr lang="en-US" altLang="zh-CN" sz="1600" dirty="0" smtClean="0"/>
          </a:p>
          <a:p>
            <a:pPr lvl="2"/>
            <a:r>
              <a:rPr lang="zh-CN" altLang="en-US" sz="1600" dirty="0" smtClean="0"/>
              <a:t>控制和提高生产率的调节反馈</a:t>
            </a:r>
            <a:endParaRPr lang="en-US" altLang="zh-CN" sz="1600" dirty="0" smtClean="0"/>
          </a:p>
          <a:p>
            <a:pPr lvl="2"/>
            <a:r>
              <a:rPr lang="zh-CN" altLang="en-US" sz="1600" dirty="0" smtClean="0"/>
              <a:t>对控制和提高生产率的结果进行评价和反馈，进入新一轮的测定、控制和提高</a:t>
            </a:r>
            <a:endParaRPr lang="zh-CN" altLang="zh-CN" sz="1600"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12</a:t>
            </a:fld>
            <a:endParaRPr lang="en-US" altLang="zh-CN"/>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174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174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1750"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277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32769"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131839" y="1916832"/>
            <a:ext cx="3032525" cy="878582"/>
          </a:xfrm>
          <a:prstGeom prst="rect">
            <a:avLst/>
          </a:prstGeom>
          <a:noFill/>
        </p:spPr>
      </p:pic>
      <p:sp>
        <p:nvSpPr>
          <p:cNvPr id="32772"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32771"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059831" y="2708920"/>
            <a:ext cx="3091699" cy="792088"/>
          </a:xfrm>
          <a:prstGeom prst="rect">
            <a:avLst/>
          </a:prstGeom>
          <a:noFill/>
        </p:spPr>
      </p:pic>
      <p:sp>
        <p:nvSpPr>
          <p:cNvPr id="17" name="标题 1"/>
          <p:cNvSpPr txBox="1">
            <a:spLocks/>
          </p:cNvSpPr>
          <p:nvPr/>
        </p:nvSpPr>
        <p:spPr bwMode="auto">
          <a:xfrm>
            <a:off x="971600" y="142305"/>
            <a:ext cx="8532440" cy="1198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4400" b="1" i="0" u="none" strike="noStrike" kern="0" cap="none" spc="0" normalizeH="0" baseline="0" noProof="0" dirty="0" smtClean="0">
                <a:ln>
                  <a:noFill/>
                </a:ln>
                <a:solidFill>
                  <a:srgbClr val="800000"/>
                </a:solidFill>
                <a:effectLst/>
                <a:uLnTx/>
                <a:uFillTx/>
                <a:latin typeface="+mj-lt"/>
                <a:ea typeface="+mj-ea"/>
                <a:cs typeface="+mj-cs"/>
              </a:rPr>
              <a:t>7.2 </a:t>
            </a:r>
            <a:r>
              <a:rPr kumimoji="0" lang="zh-CN" altLang="zh-CN" sz="4400" b="1" i="0" u="none" strike="noStrike" kern="0" cap="none" spc="0" normalizeH="0" baseline="0" noProof="0" dirty="0" smtClean="0">
                <a:ln>
                  <a:noFill/>
                </a:ln>
                <a:solidFill>
                  <a:srgbClr val="800000"/>
                </a:solidFill>
                <a:effectLst/>
                <a:uLnTx/>
                <a:uFillTx/>
                <a:latin typeface="+mj-lt"/>
                <a:ea typeface="+mj-ea"/>
                <a:cs typeface="+mj-cs"/>
              </a:rPr>
              <a:t>工业工程基础应用技术</a:t>
            </a:r>
            <a:r>
              <a:rPr kumimoji="0" lang="zh-CN" altLang="en-US" sz="4400" b="1" i="0" u="none" strike="noStrike" kern="0" cap="none" spc="0" normalizeH="0" baseline="0" noProof="0" dirty="0" smtClean="0">
                <a:ln>
                  <a:noFill/>
                </a:ln>
                <a:solidFill>
                  <a:srgbClr val="800000"/>
                </a:solidFill>
                <a:effectLst/>
                <a:uLnTx/>
                <a:uFillTx/>
                <a:latin typeface="+mj-lt"/>
                <a:ea typeface="+mj-ea"/>
                <a:cs typeface="+mj-cs"/>
              </a:rPr>
              <a:t>（续）</a:t>
            </a:r>
            <a:endParaRPr kumimoji="0" lang="zh-CN" altLang="zh-CN" sz="4400" b="1" i="0" u="none" strike="noStrike" kern="0" cap="none" spc="0" normalizeH="0" baseline="0" noProof="0" dirty="0">
              <a:ln>
                <a:noFill/>
              </a:ln>
              <a:solidFill>
                <a:srgbClr val="800000"/>
              </a:solidFill>
              <a:effectLst/>
              <a:uLnTx/>
              <a:uFillTx/>
              <a:latin typeface="+mj-lt"/>
              <a:ea typeface="+mj-ea"/>
              <a:cs typeface="+mj-cs"/>
            </a:endParaRPr>
          </a:p>
        </p:txBody>
      </p:sp>
    </p:spTree>
    <p:extLst>
      <p:ext uri="{BB962C8B-B14F-4D97-AF65-F5344CB8AC3E}">
        <p14:creationId xmlns="" xmlns:p14="http://schemas.microsoft.com/office/powerpoint/2010/main" val="2297252360"/>
      </p:ext>
    </p:extLst>
  </p:cSld>
  <p:clrMapOvr>
    <a:masterClrMapping/>
  </p:clrMapOvr>
  <p:transition spd="slow">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0349" y="1268760"/>
            <a:ext cx="8650163" cy="5558928"/>
          </a:xfrm>
        </p:spPr>
        <p:txBody>
          <a:bodyPr/>
          <a:lstStyle/>
          <a:p>
            <a:pPr eaLnBrk="1"/>
            <a:r>
              <a:rPr lang="zh-CN" altLang="zh-CN" dirty="0" smtClean="0"/>
              <a:t>工作研究</a:t>
            </a:r>
            <a:endParaRPr lang="en-US" altLang="zh-CN" dirty="0" smtClean="0"/>
          </a:p>
          <a:p>
            <a:pPr lvl="1" eaLnBrk="1"/>
            <a:r>
              <a:rPr lang="zh-CN" altLang="en-US" sz="2000" dirty="0" smtClean="0"/>
              <a:t>工作研究的概念：方法研究</a:t>
            </a:r>
            <a:r>
              <a:rPr lang="en-US" altLang="zh-CN" sz="2000" dirty="0" smtClean="0"/>
              <a:t>+</a:t>
            </a:r>
            <a:r>
              <a:rPr lang="zh-CN" altLang="en-US" sz="2000" dirty="0" smtClean="0"/>
              <a:t>作业测定</a:t>
            </a:r>
            <a:endParaRPr lang="en-US" altLang="zh-CN" sz="2000" dirty="0" smtClean="0"/>
          </a:p>
          <a:p>
            <a:pPr lvl="1" eaLnBrk="1"/>
            <a:r>
              <a:rPr lang="zh-CN" altLang="en-US" sz="2000" dirty="0" smtClean="0"/>
              <a:t>工作研究的内容：包括方法研究和作业测定两大技术</a:t>
            </a:r>
            <a:endParaRPr lang="en-US" altLang="zh-CN" sz="2000" dirty="0" smtClean="0"/>
          </a:p>
          <a:p>
            <a:pPr lvl="2" eaLnBrk="1"/>
            <a:r>
              <a:rPr lang="zh-CN" altLang="en-US" sz="1600" dirty="0" smtClean="0"/>
              <a:t>方法研究是对现有的工作方法进行系统分析，寻求更简单有效的工作方法，包括：程序分析、操作分析和动作分析。</a:t>
            </a:r>
            <a:endParaRPr lang="en-US" altLang="zh-CN" sz="1600" dirty="0" smtClean="0"/>
          </a:p>
          <a:p>
            <a:pPr lvl="2" eaLnBrk="1"/>
            <a:r>
              <a:rPr lang="zh-CN" altLang="en-US" sz="1600" dirty="0" smtClean="0"/>
              <a:t>作业测定是衡量完成某项或一系列操作所需时间，并制定科学合理工时定额方法，包括：秒表测时、工作抽样、预定动作标准法和标准资料法。</a:t>
            </a:r>
            <a:endParaRPr lang="en-US" altLang="zh-CN" sz="1600" dirty="0" smtClean="0"/>
          </a:p>
          <a:p>
            <a:pPr lvl="1" eaLnBrk="1"/>
            <a:r>
              <a:rPr lang="zh-CN" altLang="en-US" sz="2000" dirty="0" smtClean="0"/>
              <a:t>工作研究的步骤</a:t>
            </a:r>
            <a:endParaRPr lang="en-US" altLang="zh-CN" sz="2000" dirty="0" smtClean="0"/>
          </a:p>
          <a:p>
            <a:pPr lvl="2" eaLnBrk="1"/>
            <a:r>
              <a:rPr lang="zh-CN" altLang="en-US" sz="1600" dirty="0" smtClean="0"/>
              <a:t>发掘问题，选定工作研究的对象</a:t>
            </a:r>
            <a:endParaRPr lang="en-US" altLang="zh-CN" sz="1600" dirty="0" smtClean="0"/>
          </a:p>
          <a:p>
            <a:pPr lvl="2" eaLnBrk="1"/>
            <a:r>
              <a:rPr lang="zh-CN" altLang="en-US" sz="1600" dirty="0" smtClean="0"/>
              <a:t>确定研究目标</a:t>
            </a:r>
            <a:endParaRPr lang="en-US" altLang="zh-CN" sz="1600" dirty="0" smtClean="0"/>
          </a:p>
          <a:p>
            <a:pPr lvl="2" eaLnBrk="1"/>
            <a:r>
              <a:rPr lang="zh-CN" altLang="en-US" sz="1600" dirty="0" smtClean="0"/>
              <a:t>观测，并选用合适的方法记录</a:t>
            </a:r>
            <a:endParaRPr lang="en-US" altLang="zh-CN" sz="1600" dirty="0" smtClean="0"/>
          </a:p>
          <a:p>
            <a:pPr lvl="2" eaLnBrk="1"/>
            <a:r>
              <a:rPr lang="zh-CN" altLang="en-US" sz="1600" dirty="0" smtClean="0"/>
              <a:t>详细分析现行方法</a:t>
            </a:r>
            <a:endParaRPr lang="en-US" altLang="zh-CN" sz="1600" dirty="0" smtClean="0"/>
          </a:p>
          <a:p>
            <a:pPr lvl="2" eaLnBrk="1"/>
            <a:r>
              <a:rPr lang="zh-CN" altLang="en-US" sz="1600" dirty="0" smtClean="0"/>
              <a:t>制定更经济的改进方法</a:t>
            </a:r>
            <a:endParaRPr lang="en-US" altLang="zh-CN" sz="1600" dirty="0" smtClean="0"/>
          </a:p>
          <a:p>
            <a:pPr lvl="2" eaLnBrk="1"/>
            <a:r>
              <a:rPr lang="zh-CN" altLang="en-US" sz="1600" dirty="0" smtClean="0"/>
              <a:t>制定作业标准和时间标准</a:t>
            </a:r>
            <a:endParaRPr lang="en-US" altLang="zh-CN" sz="1600" dirty="0" smtClean="0"/>
          </a:p>
          <a:p>
            <a:pPr lvl="2" eaLnBrk="1"/>
            <a:r>
              <a:rPr lang="zh-CN" altLang="en-US" sz="1600" dirty="0" smtClean="0"/>
              <a:t>新方法的组织实施</a:t>
            </a:r>
            <a:endParaRPr lang="en-US" altLang="zh-CN" sz="1600" dirty="0" smtClean="0"/>
          </a:p>
          <a:p>
            <a:pPr lvl="2" eaLnBrk="1"/>
            <a:r>
              <a:rPr lang="zh-CN" altLang="en-US" sz="1600" dirty="0" smtClean="0"/>
              <a:t>新方法的评价与调整</a:t>
            </a:r>
            <a:endParaRPr lang="en-US" altLang="zh-CN" sz="1600" dirty="0" smtClean="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13</a:t>
            </a:fld>
            <a:endParaRPr lang="en-US" altLang="zh-CN"/>
          </a:p>
        </p:txBody>
      </p:sp>
      <p:sp>
        <p:nvSpPr>
          <p:cNvPr id="6" name="标题 1"/>
          <p:cNvSpPr txBox="1">
            <a:spLocks/>
          </p:cNvSpPr>
          <p:nvPr/>
        </p:nvSpPr>
        <p:spPr bwMode="auto">
          <a:xfrm>
            <a:off x="971600" y="116632"/>
            <a:ext cx="8532440" cy="1198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4400" b="1" i="0" u="none" strike="noStrike" kern="0" cap="none" spc="0" normalizeH="0" baseline="0" noProof="0" dirty="0" smtClean="0">
                <a:ln>
                  <a:noFill/>
                </a:ln>
                <a:solidFill>
                  <a:srgbClr val="800000"/>
                </a:solidFill>
                <a:effectLst/>
                <a:uLnTx/>
                <a:uFillTx/>
                <a:latin typeface="+mj-lt"/>
                <a:ea typeface="+mj-ea"/>
                <a:cs typeface="+mj-cs"/>
              </a:rPr>
              <a:t>7.2 </a:t>
            </a:r>
            <a:r>
              <a:rPr kumimoji="0" lang="zh-CN" altLang="zh-CN" sz="4400" b="1" i="0" u="none" strike="noStrike" kern="0" cap="none" spc="0" normalizeH="0" baseline="0" noProof="0" dirty="0" smtClean="0">
                <a:ln>
                  <a:noFill/>
                </a:ln>
                <a:solidFill>
                  <a:srgbClr val="800000"/>
                </a:solidFill>
                <a:effectLst/>
                <a:uLnTx/>
                <a:uFillTx/>
                <a:latin typeface="+mj-lt"/>
                <a:ea typeface="+mj-ea"/>
                <a:cs typeface="+mj-cs"/>
              </a:rPr>
              <a:t>工业工程基础应用技术</a:t>
            </a:r>
            <a:r>
              <a:rPr kumimoji="0" lang="zh-CN" altLang="en-US" sz="4400" b="1" i="0" u="none" strike="noStrike" kern="0" cap="none" spc="0" normalizeH="0" baseline="0" noProof="0" dirty="0" smtClean="0">
                <a:ln>
                  <a:noFill/>
                </a:ln>
                <a:solidFill>
                  <a:srgbClr val="800000"/>
                </a:solidFill>
                <a:effectLst/>
                <a:uLnTx/>
                <a:uFillTx/>
                <a:latin typeface="+mj-lt"/>
                <a:ea typeface="+mj-ea"/>
                <a:cs typeface="+mj-cs"/>
              </a:rPr>
              <a:t>（续）</a:t>
            </a:r>
            <a:endParaRPr kumimoji="0" lang="zh-CN" altLang="zh-CN" sz="4400" b="1" i="0" u="none" strike="noStrike" kern="0" cap="none" spc="0" normalizeH="0" baseline="0" noProof="0" dirty="0">
              <a:ln>
                <a:noFill/>
              </a:ln>
              <a:solidFill>
                <a:srgbClr val="800000"/>
              </a:solidFill>
              <a:effectLst/>
              <a:uLnTx/>
              <a:uFillTx/>
              <a:latin typeface="+mj-lt"/>
              <a:ea typeface="+mj-ea"/>
              <a:cs typeface="+mj-cs"/>
            </a:endParaRPr>
          </a:p>
        </p:txBody>
      </p:sp>
    </p:spTree>
    <p:extLst>
      <p:ext uri="{BB962C8B-B14F-4D97-AF65-F5344CB8AC3E}">
        <p14:creationId xmlns="" xmlns:p14="http://schemas.microsoft.com/office/powerpoint/2010/main" val="2297252360"/>
      </p:ext>
    </p:extLst>
  </p:cSld>
  <p:clrMapOvr>
    <a:masterClrMapping/>
  </p:clrMapOvr>
  <p:transition spd="slow">
    <p:zo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0349" y="1412776"/>
            <a:ext cx="8650163" cy="5558928"/>
          </a:xfrm>
        </p:spPr>
        <p:txBody>
          <a:bodyPr/>
          <a:lstStyle/>
          <a:p>
            <a:pPr lvl="1" eaLnBrk="1"/>
            <a:r>
              <a:rPr lang="zh-CN" altLang="en-US" sz="2000" dirty="0" smtClean="0"/>
              <a:t>工作研究的分析技术</a:t>
            </a:r>
            <a:endParaRPr lang="en-US" altLang="zh-CN" sz="2000" dirty="0" smtClean="0"/>
          </a:p>
          <a:p>
            <a:pPr lvl="2" eaLnBrk="1"/>
            <a:r>
              <a:rPr lang="zh-CN" altLang="en-US" sz="1600" dirty="0" smtClean="0"/>
              <a:t>“</a:t>
            </a:r>
            <a:r>
              <a:rPr lang="en-US" altLang="zh-CN" sz="1600" dirty="0" smtClean="0"/>
              <a:t>5W1H</a:t>
            </a:r>
            <a:r>
              <a:rPr lang="zh-CN" altLang="en-US" sz="1600" dirty="0" smtClean="0"/>
              <a:t>”提问技术：</a:t>
            </a:r>
            <a:r>
              <a:rPr lang="en-US" altLang="zh-CN" sz="1600" dirty="0" smtClean="0"/>
              <a:t>What, Why, When, Where, Who, How</a:t>
            </a:r>
          </a:p>
          <a:p>
            <a:pPr lvl="2" eaLnBrk="1"/>
            <a:r>
              <a:rPr lang="en-US" altLang="zh-CN" sz="1600" dirty="0" smtClean="0"/>
              <a:t>“ECRS”</a:t>
            </a:r>
            <a:r>
              <a:rPr lang="zh-CN" altLang="en-US" sz="1600" dirty="0" smtClean="0"/>
              <a:t>原则</a:t>
            </a:r>
            <a:endParaRPr lang="en-US" altLang="zh-CN" sz="1600" dirty="0" smtClean="0"/>
          </a:p>
          <a:p>
            <a:pPr lvl="3" eaLnBrk="1"/>
            <a:r>
              <a:rPr lang="zh-CN" altLang="en-US" sz="1600" dirty="0" smtClean="0"/>
              <a:t>取消（</a:t>
            </a:r>
            <a:r>
              <a:rPr lang="en-US" altLang="zh-CN" sz="1600" dirty="0" smtClean="0"/>
              <a:t>Eliminate</a:t>
            </a:r>
            <a:r>
              <a:rPr lang="zh-CN" altLang="en-US" sz="1600" dirty="0" smtClean="0"/>
              <a:t>）</a:t>
            </a:r>
            <a:endParaRPr lang="en-US" altLang="zh-CN" sz="1600" dirty="0" smtClean="0"/>
          </a:p>
          <a:p>
            <a:pPr lvl="3" eaLnBrk="1"/>
            <a:r>
              <a:rPr lang="zh-CN" altLang="en-US" sz="1600" dirty="0" smtClean="0"/>
              <a:t>合并（</a:t>
            </a:r>
            <a:r>
              <a:rPr lang="en-US" altLang="zh-CN" sz="1600" dirty="0" smtClean="0"/>
              <a:t>Combine</a:t>
            </a:r>
            <a:r>
              <a:rPr lang="zh-CN" altLang="en-US" sz="1600" dirty="0" smtClean="0"/>
              <a:t>）</a:t>
            </a:r>
            <a:endParaRPr lang="en-US" altLang="zh-CN" sz="1600" dirty="0" smtClean="0"/>
          </a:p>
          <a:p>
            <a:pPr lvl="3" eaLnBrk="1"/>
            <a:r>
              <a:rPr lang="zh-CN" altLang="en-US" sz="1600" dirty="0" smtClean="0"/>
              <a:t>重排（</a:t>
            </a:r>
            <a:r>
              <a:rPr lang="en-US" altLang="zh-CN" sz="1600" dirty="0" smtClean="0"/>
              <a:t>Rearrange</a:t>
            </a:r>
            <a:r>
              <a:rPr lang="zh-CN" altLang="en-US" sz="1600" dirty="0" smtClean="0"/>
              <a:t>）</a:t>
            </a:r>
            <a:endParaRPr lang="en-US" altLang="zh-CN" sz="1600" dirty="0" smtClean="0"/>
          </a:p>
          <a:p>
            <a:pPr lvl="3" eaLnBrk="1"/>
            <a:r>
              <a:rPr lang="zh-CN" altLang="en-US" sz="1600" dirty="0" smtClean="0"/>
              <a:t>简化（</a:t>
            </a:r>
            <a:r>
              <a:rPr lang="en-US" altLang="zh-CN" sz="1600" dirty="0" smtClean="0"/>
              <a:t>Simple</a:t>
            </a:r>
            <a:r>
              <a:rPr lang="zh-CN" altLang="en-US" sz="1600" dirty="0" smtClean="0"/>
              <a:t>）</a:t>
            </a:r>
            <a:endParaRPr lang="en-US" altLang="zh-CN" sz="1600" dirty="0" smtClean="0"/>
          </a:p>
          <a:p>
            <a:pPr lvl="1" eaLnBrk="1"/>
            <a:r>
              <a:rPr lang="zh-CN" altLang="en-US" sz="2000" dirty="0" smtClean="0"/>
              <a:t>方法研究</a:t>
            </a:r>
            <a:endParaRPr lang="en-US" altLang="zh-CN" sz="2000" dirty="0" smtClean="0"/>
          </a:p>
          <a:p>
            <a:pPr lvl="2" eaLnBrk="1"/>
            <a:r>
              <a:rPr lang="zh-CN" altLang="en-US" sz="1600" dirty="0" smtClean="0"/>
              <a:t>方法研究的概念</a:t>
            </a:r>
            <a:endParaRPr lang="en-US" altLang="zh-CN" sz="1600" dirty="0" smtClean="0"/>
          </a:p>
          <a:p>
            <a:pPr lvl="2" eaLnBrk="1"/>
            <a:r>
              <a:rPr lang="zh-CN" altLang="en-US" sz="1600" dirty="0" smtClean="0"/>
              <a:t>方法研究的目的</a:t>
            </a:r>
            <a:endParaRPr lang="en-US" altLang="zh-CN" sz="1600" dirty="0" smtClean="0"/>
          </a:p>
          <a:p>
            <a:pPr lvl="3" eaLnBrk="1"/>
            <a:r>
              <a:rPr lang="zh-CN" altLang="en-US" sz="1600" dirty="0" smtClean="0"/>
              <a:t>改进工艺和程序</a:t>
            </a:r>
            <a:endParaRPr lang="en-US" altLang="zh-CN" sz="1600" dirty="0" smtClean="0"/>
          </a:p>
          <a:p>
            <a:pPr lvl="3" eaLnBrk="1"/>
            <a:r>
              <a:rPr lang="zh-CN" altLang="en-US" sz="1600" dirty="0" smtClean="0"/>
              <a:t>改进车间、工作场所和工厂的平面布置</a:t>
            </a:r>
            <a:endParaRPr lang="en-US" altLang="zh-CN" sz="1600" dirty="0" smtClean="0"/>
          </a:p>
          <a:p>
            <a:pPr lvl="3" eaLnBrk="1"/>
            <a:r>
              <a:rPr lang="zh-CN" altLang="en-US" sz="1600" dirty="0" smtClean="0"/>
              <a:t>经济地使用人、材、物等资源，减少不必要的浪费</a:t>
            </a:r>
            <a:endParaRPr lang="en-US" altLang="zh-CN" sz="1600" dirty="0" smtClean="0"/>
          </a:p>
          <a:p>
            <a:pPr lvl="3" eaLnBrk="1"/>
            <a:r>
              <a:rPr lang="zh-CN" altLang="en-US" sz="1600" dirty="0" smtClean="0"/>
              <a:t>改进机器、人力、物料的利用，提高生产率</a:t>
            </a:r>
            <a:endParaRPr lang="en-US" altLang="zh-CN" sz="1600" dirty="0" smtClean="0"/>
          </a:p>
          <a:p>
            <a:pPr lvl="3" eaLnBrk="1"/>
            <a:r>
              <a:rPr lang="zh-CN" altLang="en-US" sz="1600" dirty="0" smtClean="0"/>
              <a:t>改善工作环境，实现文明生产</a:t>
            </a:r>
            <a:endParaRPr lang="en-US" altLang="zh-CN" sz="1600" dirty="0" smtClean="0"/>
          </a:p>
          <a:p>
            <a:pPr lvl="3" eaLnBrk="1"/>
            <a:r>
              <a:rPr lang="zh-CN" altLang="en-US" sz="1600" dirty="0" smtClean="0"/>
              <a:t>降低劳动强度</a:t>
            </a:r>
            <a:endParaRPr lang="en-US" altLang="zh-CN" sz="1600" dirty="0" smtClean="0"/>
          </a:p>
          <a:p>
            <a:pPr lvl="2" eaLnBrk="1"/>
            <a:r>
              <a:rPr lang="zh-CN" altLang="en-US" sz="1600" dirty="0" smtClean="0"/>
              <a:t>方法研究与生产过程</a:t>
            </a:r>
            <a:endParaRPr lang="en-US" altLang="zh-CN" sz="1600" dirty="0" smtClean="0"/>
          </a:p>
          <a:p>
            <a:pPr lvl="3" eaLnBrk="1"/>
            <a:endParaRPr lang="zh-CN" altLang="zh-CN" sz="1600"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14</a:t>
            </a:fld>
            <a:endParaRPr lang="en-US" altLang="zh-CN"/>
          </a:p>
        </p:txBody>
      </p:sp>
      <p:sp>
        <p:nvSpPr>
          <p:cNvPr id="6" name="标题 1"/>
          <p:cNvSpPr txBox="1">
            <a:spLocks/>
          </p:cNvSpPr>
          <p:nvPr/>
        </p:nvSpPr>
        <p:spPr bwMode="auto">
          <a:xfrm>
            <a:off x="971600" y="116632"/>
            <a:ext cx="8532440" cy="1198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4400" b="1" i="0" u="none" strike="noStrike" kern="0" cap="none" spc="0" normalizeH="0" baseline="0" noProof="0" dirty="0" smtClean="0">
                <a:ln>
                  <a:noFill/>
                </a:ln>
                <a:solidFill>
                  <a:srgbClr val="800000"/>
                </a:solidFill>
                <a:effectLst/>
                <a:uLnTx/>
                <a:uFillTx/>
                <a:latin typeface="+mj-lt"/>
                <a:ea typeface="+mj-ea"/>
                <a:cs typeface="+mj-cs"/>
              </a:rPr>
              <a:t>7.2 </a:t>
            </a:r>
            <a:r>
              <a:rPr kumimoji="0" lang="zh-CN" altLang="zh-CN" sz="4400" b="1" i="0" u="none" strike="noStrike" kern="0" cap="none" spc="0" normalizeH="0" baseline="0" noProof="0" dirty="0" smtClean="0">
                <a:ln>
                  <a:noFill/>
                </a:ln>
                <a:solidFill>
                  <a:srgbClr val="800000"/>
                </a:solidFill>
                <a:effectLst/>
                <a:uLnTx/>
                <a:uFillTx/>
                <a:latin typeface="+mj-lt"/>
                <a:ea typeface="+mj-ea"/>
                <a:cs typeface="+mj-cs"/>
              </a:rPr>
              <a:t>工业工程基础应用技术</a:t>
            </a:r>
            <a:r>
              <a:rPr kumimoji="0" lang="zh-CN" altLang="en-US" sz="4400" b="1" i="0" u="none" strike="noStrike" kern="0" cap="none" spc="0" normalizeH="0" baseline="0" noProof="0" dirty="0" smtClean="0">
                <a:ln>
                  <a:noFill/>
                </a:ln>
                <a:solidFill>
                  <a:srgbClr val="800000"/>
                </a:solidFill>
                <a:effectLst/>
                <a:uLnTx/>
                <a:uFillTx/>
                <a:latin typeface="+mj-lt"/>
                <a:ea typeface="+mj-ea"/>
                <a:cs typeface="+mj-cs"/>
              </a:rPr>
              <a:t>（续）</a:t>
            </a:r>
            <a:endParaRPr kumimoji="0" lang="zh-CN" altLang="zh-CN" sz="4400" b="1" i="0" u="none" strike="noStrike" kern="0" cap="none" spc="0" normalizeH="0" baseline="0" noProof="0" dirty="0">
              <a:ln>
                <a:noFill/>
              </a:ln>
              <a:solidFill>
                <a:srgbClr val="800000"/>
              </a:solidFill>
              <a:effectLst/>
              <a:uLnTx/>
              <a:uFillTx/>
              <a:latin typeface="+mj-lt"/>
              <a:ea typeface="+mj-ea"/>
              <a:cs typeface="+mj-cs"/>
            </a:endParaRPr>
          </a:p>
        </p:txBody>
      </p:sp>
    </p:spTree>
    <p:extLst>
      <p:ext uri="{BB962C8B-B14F-4D97-AF65-F5344CB8AC3E}">
        <p14:creationId xmlns="" xmlns:p14="http://schemas.microsoft.com/office/powerpoint/2010/main" val="2297252360"/>
      </p:ext>
    </p:extLst>
  </p:cSld>
  <p:clrMapOvr>
    <a:masterClrMapping/>
  </p:clrMapOvr>
  <p:transition spd="slow">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0349" y="1542480"/>
            <a:ext cx="8650163" cy="5558928"/>
          </a:xfrm>
        </p:spPr>
        <p:txBody>
          <a:bodyPr/>
          <a:lstStyle/>
          <a:p>
            <a:pPr lvl="3" eaLnBrk="1"/>
            <a:endParaRPr lang="zh-CN" altLang="zh-CN" sz="1600"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15</a:t>
            </a:fld>
            <a:endParaRPr lang="en-US" altLang="zh-CN"/>
          </a:p>
        </p:txBody>
      </p:sp>
      <p:pic>
        <p:nvPicPr>
          <p:cNvPr id="33794" name="Picture 2"/>
          <p:cNvPicPr>
            <a:picLocks noChangeAspect="1" noChangeArrowheads="1"/>
          </p:cNvPicPr>
          <p:nvPr/>
        </p:nvPicPr>
        <p:blipFill>
          <a:blip r:embed="rId2" cstate="print"/>
          <a:srcRect/>
          <a:stretch>
            <a:fillRect/>
          </a:stretch>
        </p:blipFill>
        <p:spPr bwMode="auto">
          <a:xfrm>
            <a:off x="467544" y="692696"/>
            <a:ext cx="7632848" cy="5966244"/>
          </a:xfrm>
          <a:prstGeom prst="rect">
            <a:avLst/>
          </a:prstGeom>
          <a:noFill/>
          <a:ln w="9525">
            <a:noFill/>
            <a:miter lim="800000"/>
            <a:headEnd/>
            <a:tailEnd/>
          </a:ln>
        </p:spPr>
      </p:pic>
      <p:sp>
        <p:nvSpPr>
          <p:cNvPr id="7" name="标题 1"/>
          <p:cNvSpPr>
            <a:spLocks noGrp="1"/>
          </p:cNvSpPr>
          <p:nvPr>
            <p:ph type="title"/>
          </p:nvPr>
        </p:nvSpPr>
        <p:spPr>
          <a:xfrm>
            <a:off x="971600" y="116632"/>
            <a:ext cx="8532440" cy="720080"/>
          </a:xfrm>
        </p:spPr>
        <p:txBody>
          <a:bodyPr/>
          <a:lstStyle/>
          <a:p>
            <a:r>
              <a:rPr lang="en-US" altLang="zh-CN" b="1" dirty="0"/>
              <a:t>7.2 </a:t>
            </a:r>
            <a:r>
              <a:rPr lang="zh-CN" altLang="zh-CN" b="1" dirty="0"/>
              <a:t>工业工程基础</a:t>
            </a:r>
            <a:r>
              <a:rPr lang="zh-CN" altLang="zh-CN" b="1" dirty="0" smtClean="0"/>
              <a:t>应用技术</a:t>
            </a:r>
            <a:r>
              <a:rPr lang="zh-CN" altLang="en-US" b="1" dirty="0" smtClean="0"/>
              <a:t>（续）</a:t>
            </a:r>
            <a:endParaRPr lang="zh-CN" altLang="zh-CN" b="1" dirty="0"/>
          </a:p>
        </p:txBody>
      </p:sp>
      <p:sp>
        <p:nvSpPr>
          <p:cNvPr id="8" name="TextBox 7"/>
          <p:cNvSpPr txBox="1"/>
          <p:nvPr/>
        </p:nvSpPr>
        <p:spPr>
          <a:xfrm>
            <a:off x="2195736" y="6525344"/>
            <a:ext cx="3672408" cy="400110"/>
          </a:xfrm>
          <a:prstGeom prst="rect">
            <a:avLst/>
          </a:prstGeom>
          <a:noFill/>
        </p:spPr>
        <p:txBody>
          <a:bodyPr wrap="square" rtlCol="0">
            <a:spAutoFit/>
          </a:bodyPr>
          <a:lstStyle/>
          <a:p>
            <a:r>
              <a:rPr lang="zh-CN" altLang="en-US" sz="2000" dirty="0" smtClean="0"/>
              <a:t>图</a:t>
            </a:r>
            <a:r>
              <a:rPr lang="en-US" altLang="zh-CN" sz="2000" dirty="0" smtClean="0"/>
              <a:t>1  </a:t>
            </a:r>
            <a:r>
              <a:rPr lang="zh-CN" altLang="en-US" sz="2000" dirty="0" smtClean="0"/>
              <a:t>生产过程和方法研究</a:t>
            </a:r>
            <a:endParaRPr lang="zh-CN" altLang="en-US" sz="2000" dirty="0"/>
          </a:p>
        </p:txBody>
      </p:sp>
    </p:spTree>
    <p:extLst>
      <p:ext uri="{BB962C8B-B14F-4D97-AF65-F5344CB8AC3E}">
        <p14:creationId xmlns="" xmlns:p14="http://schemas.microsoft.com/office/powerpoint/2010/main" val="2297252360"/>
      </p:ext>
    </p:extLst>
  </p:cSld>
  <p:clrMapOvr>
    <a:masterClrMapping/>
  </p:clrMapOvr>
  <p:transition spd="slow">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2975" y="260648"/>
            <a:ext cx="7886700" cy="1224136"/>
          </a:xfrm>
        </p:spPr>
        <p:txBody>
          <a:bodyPr/>
          <a:lstStyle/>
          <a:p>
            <a:r>
              <a:rPr lang="en-US" altLang="zh-CN" b="1" dirty="0"/>
              <a:t>7.2 </a:t>
            </a:r>
            <a:r>
              <a:rPr lang="zh-CN" altLang="zh-CN" b="1" dirty="0"/>
              <a:t>工业工程基础</a:t>
            </a:r>
            <a:r>
              <a:rPr lang="zh-CN" altLang="zh-CN" b="1" dirty="0" smtClean="0"/>
              <a:t>应用技术</a:t>
            </a:r>
            <a:r>
              <a:rPr lang="en-US" altLang="zh-CN" b="1" dirty="0" smtClean="0"/>
              <a:t/>
            </a:r>
            <a:br>
              <a:rPr lang="en-US" altLang="zh-CN" b="1" dirty="0" smtClean="0"/>
            </a:br>
            <a:r>
              <a:rPr lang="zh-CN" altLang="en-US" b="1" dirty="0" smtClean="0"/>
              <a:t>（续）</a:t>
            </a:r>
            <a:endParaRPr lang="zh-CN" altLang="en-US" dirty="0"/>
          </a:p>
        </p:txBody>
      </p:sp>
      <p:sp>
        <p:nvSpPr>
          <p:cNvPr id="3" name="内容占位符 2"/>
          <p:cNvSpPr>
            <a:spLocks noGrp="1"/>
          </p:cNvSpPr>
          <p:nvPr>
            <p:ph idx="1"/>
          </p:nvPr>
        </p:nvSpPr>
        <p:spPr>
          <a:xfrm>
            <a:off x="0" y="1614488"/>
            <a:ext cx="8829675" cy="5243512"/>
          </a:xfrm>
        </p:spPr>
        <p:txBody>
          <a:bodyPr/>
          <a:lstStyle/>
          <a:p>
            <a:r>
              <a:rPr lang="zh-CN" altLang="zh-CN" dirty="0"/>
              <a:t>程序</a:t>
            </a:r>
            <a:r>
              <a:rPr lang="zh-CN" altLang="zh-CN" dirty="0" smtClean="0"/>
              <a:t>分析</a:t>
            </a:r>
            <a:endParaRPr lang="en-US" altLang="zh-CN" dirty="0" smtClean="0"/>
          </a:p>
          <a:p>
            <a:pPr lvl="1"/>
            <a:r>
              <a:rPr lang="zh-CN" altLang="en-US" dirty="0" smtClean="0"/>
              <a:t>程序分析的概念</a:t>
            </a:r>
            <a:endParaRPr lang="en-US" altLang="zh-CN" dirty="0" smtClean="0"/>
          </a:p>
          <a:p>
            <a:pPr lvl="1"/>
            <a:r>
              <a:rPr lang="zh-CN" altLang="en-US" dirty="0" smtClean="0"/>
              <a:t>程序分析常用符号及改进重点</a:t>
            </a:r>
            <a:endParaRPr lang="en-US" altLang="zh-CN" dirty="0" smtClean="0"/>
          </a:p>
          <a:p>
            <a:pPr lvl="1"/>
            <a:r>
              <a:rPr lang="zh-CN" altLang="en-US" dirty="0" smtClean="0"/>
              <a:t>程序分析的步骤：选择、记录、分析、建立、实施、维持</a:t>
            </a:r>
            <a:endParaRPr lang="en-US" altLang="zh-CN" dirty="0" smtClean="0"/>
          </a:p>
          <a:p>
            <a:pPr lvl="1"/>
            <a:r>
              <a:rPr lang="zh-CN" altLang="en-US" dirty="0"/>
              <a:t>程序</a:t>
            </a:r>
            <a:r>
              <a:rPr lang="zh-CN" altLang="en-US" dirty="0" smtClean="0"/>
              <a:t>分析的种类：</a:t>
            </a:r>
            <a:endParaRPr lang="en-US" altLang="zh-CN" dirty="0" smtClean="0"/>
          </a:p>
          <a:p>
            <a:pPr lvl="2"/>
            <a:r>
              <a:rPr lang="zh-CN" altLang="en-US" dirty="0" smtClean="0"/>
              <a:t>工艺程序分析</a:t>
            </a:r>
            <a:endParaRPr lang="en-US" altLang="zh-CN" dirty="0" smtClean="0"/>
          </a:p>
          <a:p>
            <a:pPr lvl="2"/>
            <a:r>
              <a:rPr lang="zh-CN" altLang="en-US" dirty="0" smtClean="0"/>
              <a:t>流程程序分析</a:t>
            </a:r>
            <a:endParaRPr lang="en-US" altLang="zh-CN" dirty="0" smtClean="0"/>
          </a:p>
          <a:p>
            <a:pPr lvl="2"/>
            <a:r>
              <a:rPr lang="zh-CN" altLang="en-US" dirty="0" smtClean="0"/>
              <a:t>线路图和线路分析</a:t>
            </a:r>
            <a:endParaRPr lang="en-US" altLang="zh-CN" dirty="0" smtClean="0"/>
          </a:p>
          <a:p>
            <a:pPr lvl="2"/>
            <a:r>
              <a:rPr lang="zh-CN" altLang="en-US" dirty="0" smtClean="0"/>
              <a:t>管理事务分析</a:t>
            </a:r>
            <a:endParaRPr lang="zh-CN" altLang="zh-CN" dirty="0"/>
          </a:p>
          <a:p>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16</a:t>
            </a:fld>
            <a:endParaRPr lang="en-US" altLang="zh-CN"/>
          </a:p>
        </p:txBody>
      </p:sp>
    </p:spTree>
    <p:extLst>
      <p:ext uri="{BB962C8B-B14F-4D97-AF65-F5344CB8AC3E}">
        <p14:creationId xmlns="" xmlns:p14="http://schemas.microsoft.com/office/powerpoint/2010/main" val="1215175569"/>
      </p:ext>
    </p:extLst>
  </p:cSld>
  <p:clrMapOvr>
    <a:masterClrMapping/>
  </p:clrMapOvr>
  <p:transition spd="slow">
    <p:zo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6104" y="44624"/>
            <a:ext cx="8676456" cy="1224136"/>
          </a:xfrm>
        </p:spPr>
        <p:txBody>
          <a:bodyPr/>
          <a:lstStyle/>
          <a:p>
            <a:r>
              <a:rPr lang="en-US" altLang="zh-CN" b="1" dirty="0"/>
              <a:t>7.2 </a:t>
            </a:r>
            <a:r>
              <a:rPr lang="zh-CN" altLang="zh-CN" b="1" dirty="0"/>
              <a:t>工业工程基础</a:t>
            </a:r>
            <a:r>
              <a:rPr lang="zh-CN" altLang="zh-CN" b="1" dirty="0" smtClean="0"/>
              <a:t>应用技术</a:t>
            </a:r>
            <a:r>
              <a:rPr lang="zh-CN" altLang="en-US" b="1" dirty="0" smtClean="0"/>
              <a:t>（续）</a:t>
            </a:r>
            <a:endParaRPr lang="zh-CN" altLang="en-US" dirty="0"/>
          </a:p>
        </p:txBody>
      </p:sp>
      <p:sp>
        <p:nvSpPr>
          <p:cNvPr id="3" name="内容占位符 2"/>
          <p:cNvSpPr>
            <a:spLocks noGrp="1"/>
          </p:cNvSpPr>
          <p:nvPr>
            <p:ph idx="1"/>
          </p:nvPr>
        </p:nvSpPr>
        <p:spPr>
          <a:xfrm>
            <a:off x="0" y="1614488"/>
            <a:ext cx="8829675" cy="5243512"/>
          </a:xfrm>
        </p:spPr>
        <p:txBody>
          <a:bodyPr/>
          <a:lstStyle/>
          <a:p>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17</a:t>
            </a:fld>
            <a:endParaRPr lang="en-US" altLang="zh-CN"/>
          </a:p>
        </p:txBody>
      </p:sp>
      <p:pic>
        <p:nvPicPr>
          <p:cNvPr id="34818" name="Picture 2"/>
          <p:cNvPicPr>
            <a:picLocks noChangeAspect="1" noChangeArrowheads="1"/>
          </p:cNvPicPr>
          <p:nvPr/>
        </p:nvPicPr>
        <p:blipFill>
          <a:blip r:embed="rId2" cstate="print"/>
          <a:srcRect/>
          <a:stretch>
            <a:fillRect/>
          </a:stretch>
        </p:blipFill>
        <p:spPr bwMode="auto">
          <a:xfrm>
            <a:off x="1619672" y="1179601"/>
            <a:ext cx="6110964" cy="5678399"/>
          </a:xfrm>
          <a:prstGeom prst="rect">
            <a:avLst/>
          </a:prstGeom>
          <a:noFill/>
          <a:ln w="9525">
            <a:noFill/>
            <a:miter lim="800000"/>
            <a:headEnd/>
            <a:tailEnd/>
          </a:ln>
        </p:spPr>
      </p:pic>
      <p:sp>
        <p:nvSpPr>
          <p:cNvPr id="7" name="TextBox 6"/>
          <p:cNvSpPr txBox="1"/>
          <p:nvPr/>
        </p:nvSpPr>
        <p:spPr>
          <a:xfrm>
            <a:off x="251520" y="5589240"/>
            <a:ext cx="6336704" cy="400110"/>
          </a:xfrm>
          <a:prstGeom prst="rect">
            <a:avLst/>
          </a:prstGeom>
          <a:noFill/>
        </p:spPr>
        <p:txBody>
          <a:bodyPr wrap="square" rtlCol="0">
            <a:spAutoFit/>
          </a:bodyPr>
          <a:lstStyle/>
          <a:p>
            <a:r>
              <a:rPr lang="zh-CN" altLang="en-US" sz="2000" dirty="0" smtClean="0"/>
              <a:t>工艺程序分析之：电视机及遥控器装箱的工艺程序图</a:t>
            </a:r>
            <a:endParaRPr lang="zh-CN" altLang="en-US" sz="2000" dirty="0"/>
          </a:p>
        </p:txBody>
      </p:sp>
    </p:spTree>
    <p:extLst>
      <p:ext uri="{BB962C8B-B14F-4D97-AF65-F5344CB8AC3E}">
        <p14:creationId xmlns="" xmlns:p14="http://schemas.microsoft.com/office/powerpoint/2010/main" val="1215175569"/>
      </p:ext>
    </p:extLst>
  </p:cSld>
  <p:clrMapOvr>
    <a:masterClrMapping/>
  </p:clrMapOvr>
  <p:transition spd="slow">
    <p:zo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6104" y="-603448"/>
            <a:ext cx="8676456" cy="1224136"/>
          </a:xfrm>
        </p:spPr>
        <p:txBody>
          <a:bodyPr/>
          <a:lstStyle/>
          <a:p>
            <a:r>
              <a:rPr lang="en-US" altLang="zh-CN" b="1" dirty="0"/>
              <a:t>7.2 </a:t>
            </a:r>
            <a:r>
              <a:rPr lang="zh-CN" altLang="zh-CN" b="1" dirty="0"/>
              <a:t>工业工程基础</a:t>
            </a:r>
            <a:r>
              <a:rPr lang="zh-CN" altLang="zh-CN" b="1" dirty="0" smtClean="0"/>
              <a:t>应用技术</a:t>
            </a:r>
            <a:r>
              <a:rPr lang="zh-CN" altLang="en-US" b="1" dirty="0" smtClean="0"/>
              <a:t>（续）</a:t>
            </a:r>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18</a:t>
            </a:fld>
            <a:endParaRPr lang="en-US" altLang="zh-CN"/>
          </a:p>
        </p:txBody>
      </p:sp>
      <p:sp>
        <p:nvSpPr>
          <p:cNvPr id="35854"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1" name="内容占位符 20"/>
          <p:cNvSpPr>
            <a:spLocks noGrp="1"/>
          </p:cNvSpPr>
          <p:nvPr>
            <p:ph idx="1"/>
          </p:nvPr>
        </p:nvSpPr>
        <p:spPr/>
        <p:txBody>
          <a:bodyPr/>
          <a:lstStyle/>
          <a:p>
            <a:endParaRPr lang="zh-CN" altLang="en-US"/>
          </a:p>
        </p:txBody>
      </p:sp>
      <p:pic>
        <p:nvPicPr>
          <p:cNvPr id="35855" name="Picture 15"/>
          <p:cNvPicPr>
            <a:picLocks noChangeAspect="1" noChangeArrowheads="1"/>
          </p:cNvPicPr>
          <p:nvPr/>
        </p:nvPicPr>
        <p:blipFill>
          <a:blip r:embed="rId2" cstate="print"/>
          <a:srcRect/>
          <a:stretch>
            <a:fillRect/>
          </a:stretch>
        </p:blipFill>
        <p:spPr bwMode="auto">
          <a:xfrm>
            <a:off x="4355976" y="260648"/>
            <a:ext cx="4072910" cy="6346162"/>
          </a:xfrm>
          <a:prstGeom prst="rect">
            <a:avLst/>
          </a:prstGeom>
          <a:noFill/>
          <a:ln w="9525">
            <a:noFill/>
            <a:miter lim="800000"/>
            <a:headEnd/>
            <a:tailEnd/>
          </a:ln>
        </p:spPr>
      </p:pic>
      <p:sp>
        <p:nvSpPr>
          <p:cNvPr id="7" name="TextBox 6"/>
          <p:cNvSpPr txBox="1"/>
          <p:nvPr/>
        </p:nvSpPr>
        <p:spPr>
          <a:xfrm>
            <a:off x="179512" y="5877272"/>
            <a:ext cx="3312368" cy="707886"/>
          </a:xfrm>
          <a:prstGeom prst="rect">
            <a:avLst/>
          </a:prstGeom>
          <a:noFill/>
        </p:spPr>
        <p:txBody>
          <a:bodyPr wrap="square" rtlCol="0">
            <a:spAutoFit/>
          </a:bodyPr>
          <a:lstStyle/>
          <a:p>
            <a:r>
              <a:rPr lang="zh-CN" altLang="en-US" sz="2000" dirty="0" smtClean="0"/>
              <a:t>流程程序分析之：套筒加工流程程序分析图</a:t>
            </a:r>
            <a:endParaRPr lang="zh-CN" altLang="en-US" sz="2000" dirty="0"/>
          </a:p>
        </p:txBody>
      </p:sp>
    </p:spTree>
    <p:extLst>
      <p:ext uri="{BB962C8B-B14F-4D97-AF65-F5344CB8AC3E}">
        <p14:creationId xmlns="" xmlns:p14="http://schemas.microsoft.com/office/powerpoint/2010/main" val="1215175569"/>
      </p:ext>
    </p:extLst>
  </p:cSld>
  <p:clrMapOvr>
    <a:masterClrMapping/>
  </p:clrMapOvr>
  <p:transition spd="slow">
    <p:zo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6104" y="-603448"/>
            <a:ext cx="8676456" cy="1224136"/>
          </a:xfrm>
        </p:spPr>
        <p:txBody>
          <a:bodyPr/>
          <a:lstStyle/>
          <a:p>
            <a:r>
              <a:rPr lang="en-US" altLang="zh-CN" b="1" dirty="0"/>
              <a:t>7.2 </a:t>
            </a:r>
            <a:r>
              <a:rPr lang="zh-CN" altLang="zh-CN" b="1" dirty="0"/>
              <a:t>工业工程基础</a:t>
            </a:r>
            <a:r>
              <a:rPr lang="zh-CN" altLang="zh-CN" b="1" dirty="0" smtClean="0"/>
              <a:t>应用技术</a:t>
            </a:r>
            <a:r>
              <a:rPr lang="zh-CN" altLang="en-US" b="1" dirty="0" smtClean="0"/>
              <a:t>（续）</a:t>
            </a:r>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19</a:t>
            </a:fld>
            <a:endParaRPr lang="en-US" altLang="zh-CN"/>
          </a:p>
        </p:txBody>
      </p:sp>
      <p:sp>
        <p:nvSpPr>
          <p:cNvPr id="35854"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1" name="内容占位符 20"/>
          <p:cNvSpPr>
            <a:spLocks noGrp="1"/>
          </p:cNvSpPr>
          <p:nvPr>
            <p:ph idx="1"/>
          </p:nvPr>
        </p:nvSpPr>
        <p:spPr/>
        <p:txBody>
          <a:bodyPr/>
          <a:lstStyle/>
          <a:p>
            <a:endParaRPr lang="zh-CN" altLang="en-US"/>
          </a:p>
        </p:txBody>
      </p:sp>
      <p:pic>
        <p:nvPicPr>
          <p:cNvPr id="38914" name="Picture 2"/>
          <p:cNvPicPr>
            <a:picLocks noChangeAspect="1" noChangeArrowheads="1"/>
          </p:cNvPicPr>
          <p:nvPr/>
        </p:nvPicPr>
        <p:blipFill>
          <a:blip r:embed="rId2" cstate="print"/>
          <a:srcRect/>
          <a:stretch>
            <a:fillRect/>
          </a:stretch>
        </p:blipFill>
        <p:spPr bwMode="auto">
          <a:xfrm>
            <a:off x="1763688" y="577233"/>
            <a:ext cx="6185061" cy="6280767"/>
          </a:xfrm>
          <a:prstGeom prst="rect">
            <a:avLst/>
          </a:prstGeom>
          <a:noFill/>
          <a:ln w="9525">
            <a:noFill/>
            <a:miter lim="800000"/>
            <a:headEnd/>
            <a:tailEnd/>
          </a:ln>
        </p:spPr>
      </p:pic>
      <p:sp>
        <p:nvSpPr>
          <p:cNvPr id="7" name="TextBox 6"/>
          <p:cNvSpPr txBox="1"/>
          <p:nvPr/>
        </p:nvSpPr>
        <p:spPr>
          <a:xfrm>
            <a:off x="0" y="5226784"/>
            <a:ext cx="1512168" cy="1631216"/>
          </a:xfrm>
          <a:prstGeom prst="rect">
            <a:avLst/>
          </a:prstGeom>
          <a:noFill/>
        </p:spPr>
        <p:txBody>
          <a:bodyPr wrap="square" rtlCol="0">
            <a:spAutoFit/>
          </a:bodyPr>
          <a:lstStyle/>
          <a:p>
            <a:r>
              <a:rPr lang="zh-CN" altLang="en-US" sz="2000" dirty="0" smtClean="0"/>
              <a:t>线路图和线路分析之：某外购件接收、检验线路图</a:t>
            </a:r>
            <a:endParaRPr lang="zh-CN" altLang="en-US" sz="2000" dirty="0"/>
          </a:p>
        </p:txBody>
      </p:sp>
    </p:spTree>
    <p:extLst>
      <p:ext uri="{BB962C8B-B14F-4D97-AF65-F5344CB8AC3E}">
        <p14:creationId xmlns="" xmlns:p14="http://schemas.microsoft.com/office/powerpoint/2010/main" val="1215175569"/>
      </p:ext>
    </p:extLst>
  </p:cSld>
  <p:clrMapOvr>
    <a:masterClrMapping/>
  </p:clrMapOvr>
  <p:transition spd="slow">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0938" y="-315416"/>
            <a:ext cx="7793037" cy="2952328"/>
          </a:xfrm>
        </p:spPr>
        <p:txBody>
          <a:bodyPr/>
          <a:lstStyle/>
          <a:p>
            <a:r>
              <a:rPr lang="en-US" altLang="zh-CN" b="1" dirty="0"/>
              <a:t>7.1 </a:t>
            </a:r>
            <a:r>
              <a:rPr lang="zh-CN" altLang="zh-CN" b="1" dirty="0"/>
              <a:t>工业工程概述</a:t>
            </a:r>
            <a:br>
              <a:rPr lang="zh-CN" altLang="zh-CN" b="1" dirty="0"/>
            </a:br>
            <a:r>
              <a:rPr lang="en-US" altLang="zh-CN" b="1" dirty="0">
                <a:ea typeface="华文行楷" pitchFamily="2" charset="-122"/>
              </a:rPr>
              <a:t/>
            </a:r>
            <a:br>
              <a:rPr lang="en-US" altLang="zh-CN" b="1" dirty="0">
                <a:ea typeface="华文行楷" pitchFamily="2" charset="-122"/>
              </a:rPr>
            </a:br>
            <a:endParaRPr lang="zh-CN" altLang="en-US" dirty="0"/>
          </a:p>
        </p:txBody>
      </p:sp>
      <p:sp>
        <p:nvSpPr>
          <p:cNvPr id="3" name="内容占位符 2"/>
          <p:cNvSpPr>
            <a:spLocks noGrp="1"/>
          </p:cNvSpPr>
          <p:nvPr>
            <p:ph idx="1"/>
          </p:nvPr>
        </p:nvSpPr>
        <p:spPr>
          <a:xfrm>
            <a:off x="179512" y="1614488"/>
            <a:ext cx="8964488" cy="5243512"/>
          </a:xfrm>
        </p:spPr>
        <p:txBody>
          <a:bodyPr/>
          <a:lstStyle/>
          <a:p>
            <a:pPr algn="just" eaLnBrk="1"/>
            <a:r>
              <a:rPr lang="zh-CN" altLang="zh-CN" dirty="0"/>
              <a:t>工业工程的产生和</a:t>
            </a:r>
            <a:r>
              <a:rPr lang="zh-CN" altLang="zh-CN" dirty="0" smtClean="0"/>
              <a:t>发展</a:t>
            </a:r>
            <a:endParaRPr lang="en-US" altLang="zh-CN" dirty="0" smtClean="0"/>
          </a:p>
          <a:p>
            <a:pPr lvl="1" algn="just" eaLnBrk="1"/>
            <a:r>
              <a:rPr lang="zh-CN" altLang="en-US" dirty="0" smtClean="0"/>
              <a:t>工业工程（</a:t>
            </a:r>
            <a:r>
              <a:rPr lang="en-US" altLang="zh-CN" dirty="0" smtClean="0"/>
              <a:t>Industrial Engineering, IE</a:t>
            </a:r>
            <a:r>
              <a:rPr lang="zh-CN" altLang="en-US" dirty="0" smtClean="0"/>
              <a:t>）是工业化的产物，起源于美国。</a:t>
            </a:r>
            <a:endParaRPr lang="en-US" altLang="zh-CN" dirty="0" smtClean="0"/>
          </a:p>
          <a:p>
            <a:pPr lvl="1" algn="just" eaLnBrk="1"/>
            <a:r>
              <a:rPr lang="en-US" altLang="zh-CN" dirty="0" smtClean="0"/>
              <a:t>1911</a:t>
            </a:r>
            <a:r>
              <a:rPr lang="zh-CN" altLang="en-US" dirty="0" smtClean="0"/>
              <a:t>年，美国工程师泰勒出版</a:t>
            </a:r>
            <a:r>
              <a:rPr lang="en-US" altLang="zh-CN" dirty="0" smtClean="0"/>
              <a:t>《</a:t>
            </a:r>
            <a:r>
              <a:rPr lang="zh-CN" altLang="en-US" dirty="0" smtClean="0"/>
              <a:t>科学管理原理</a:t>
            </a:r>
            <a:r>
              <a:rPr lang="en-US" altLang="zh-CN" dirty="0" smtClean="0"/>
              <a:t>》</a:t>
            </a:r>
            <a:r>
              <a:rPr lang="zh-CN" altLang="en-US" dirty="0" smtClean="0"/>
              <a:t>，提出工作定额、制定科学作业方法、专业分工、标准化、计件工资等理论，标志着工业进入“科学管理时代”，和工程的诞生。泰勒被称为“工业工程之父”。</a:t>
            </a:r>
            <a:endParaRPr lang="en-US" altLang="zh-CN" dirty="0" smtClean="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2</a:t>
            </a:fld>
            <a:endParaRPr lang="en-US" altLang="zh-CN"/>
          </a:p>
        </p:txBody>
      </p:sp>
    </p:spTree>
    <p:extLst>
      <p:ext uri="{BB962C8B-B14F-4D97-AF65-F5344CB8AC3E}">
        <p14:creationId xmlns="" xmlns:p14="http://schemas.microsoft.com/office/powerpoint/2010/main" val="3650977805"/>
      </p:ext>
    </p:extLst>
  </p:cSld>
  <p:clrMapOvr>
    <a:masterClrMapping/>
  </p:clrMapOvr>
  <p:transition spd="slow">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6104" y="-603448"/>
            <a:ext cx="8676456" cy="1224136"/>
          </a:xfrm>
        </p:spPr>
        <p:txBody>
          <a:bodyPr/>
          <a:lstStyle/>
          <a:p>
            <a:r>
              <a:rPr lang="en-US" altLang="zh-CN" b="1" dirty="0"/>
              <a:t>7.2 </a:t>
            </a:r>
            <a:r>
              <a:rPr lang="zh-CN" altLang="zh-CN" b="1" dirty="0"/>
              <a:t>工业工程基础</a:t>
            </a:r>
            <a:r>
              <a:rPr lang="zh-CN" altLang="zh-CN" b="1" dirty="0" smtClean="0"/>
              <a:t>应用技术</a:t>
            </a:r>
            <a:r>
              <a:rPr lang="zh-CN" altLang="en-US" b="1" dirty="0" smtClean="0"/>
              <a:t>（续）</a:t>
            </a:r>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20</a:t>
            </a:fld>
            <a:endParaRPr lang="en-US" altLang="zh-CN"/>
          </a:p>
        </p:txBody>
      </p:sp>
      <p:sp>
        <p:nvSpPr>
          <p:cNvPr id="35854"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1" name="内容占位符 20"/>
          <p:cNvSpPr>
            <a:spLocks noGrp="1"/>
          </p:cNvSpPr>
          <p:nvPr>
            <p:ph idx="1"/>
          </p:nvPr>
        </p:nvSpPr>
        <p:spPr/>
        <p:txBody>
          <a:bodyPr/>
          <a:lstStyle/>
          <a:p>
            <a:endParaRPr lang="zh-CN" altLang="en-US"/>
          </a:p>
        </p:txBody>
      </p:sp>
      <p:pic>
        <p:nvPicPr>
          <p:cNvPr id="39938" name="Picture 2"/>
          <p:cNvPicPr>
            <a:picLocks noChangeAspect="1" noChangeArrowheads="1"/>
          </p:cNvPicPr>
          <p:nvPr/>
        </p:nvPicPr>
        <p:blipFill>
          <a:blip r:embed="rId2" cstate="print"/>
          <a:srcRect/>
          <a:stretch>
            <a:fillRect/>
          </a:stretch>
        </p:blipFill>
        <p:spPr bwMode="auto">
          <a:xfrm>
            <a:off x="1259632" y="962195"/>
            <a:ext cx="7373373" cy="5491140"/>
          </a:xfrm>
          <a:prstGeom prst="rect">
            <a:avLst/>
          </a:prstGeom>
          <a:noFill/>
          <a:ln w="9525">
            <a:noFill/>
            <a:miter lim="800000"/>
            <a:headEnd/>
            <a:tailEnd/>
          </a:ln>
        </p:spPr>
      </p:pic>
      <p:sp>
        <p:nvSpPr>
          <p:cNvPr id="7" name="TextBox 6"/>
          <p:cNvSpPr txBox="1"/>
          <p:nvPr/>
        </p:nvSpPr>
        <p:spPr>
          <a:xfrm>
            <a:off x="467544" y="6457890"/>
            <a:ext cx="6336704" cy="400110"/>
          </a:xfrm>
          <a:prstGeom prst="rect">
            <a:avLst/>
          </a:prstGeom>
          <a:noFill/>
        </p:spPr>
        <p:txBody>
          <a:bodyPr wrap="square" rtlCol="0">
            <a:spAutoFit/>
          </a:bodyPr>
          <a:lstStyle/>
          <a:p>
            <a:pPr algn="ctr"/>
            <a:r>
              <a:rPr lang="zh-CN" altLang="en-US" sz="2000" dirty="0" smtClean="0"/>
              <a:t>线路图和线图分析之：线图</a:t>
            </a:r>
            <a:endParaRPr lang="zh-CN" altLang="en-US" sz="2000" dirty="0"/>
          </a:p>
        </p:txBody>
      </p:sp>
    </p:spTree>
    <p:extLst>
      <p:ext uri="{BB962C8B-B14F-4D97-AF65-F5344CB8AC3E}">
        <p14:creationId xmlns="" xmlns:p14="http://schemas.microsoft.com/office/powerpoint/2010/main" val="1215175569"/>
      </p:ext>
    </p:extLst>
  </p:cSld>
  <p:clrMapOvr>
    <a:masterClrMapping/>
  </p:clrMapOvr>
  <p:transition spd="slow">
    <p:zo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2975" y="260648"/>
            <a:ext cx="7886700" cy="1224136"/>
          </a:xfrm>
        </p:spPr>
        <p:txBody>
          <a:bodyPr/>
          <a:lstStyle/>
          <a:p>
            <a:r>
              <a:rPr lang="en-US" altLang="zh-CN" b="1" dirty="0"/>
              <a:t>7.2 </a:t>
            </a:r>
            <a:r>
              <a:rPr lang="zh-CN" altLang="zh-CN" b="1" dirty="0"/>
              <a:t>工业工程基础</a:t>
            </a:r>
            <a:r>
              <a:rPr lang="zh-CN" altLang="zh-CN" b="1" dirty="0" smtClean="0"/>
              <a:t>应用技术</a:t>
            </a:r>
            <a:r>
              <a:rPr lang="en-US" altLang="zh-CN" b="1" dirty="0" smtClean="0"/>
              <a:t/>
            </a:r>
            <a:br>
              <a:rPr lang="en-US" altLang="zh-CN" b="1" dirty="0" smtClean="0"/>
            </a:br>
            <a:r>
              <a:rPr lang="zh-CN" altLang="en-US" b="1" dirty="0" smtClean="0"/>
              <a:t>（续）</a:t>
            </a:r>
            <a:endParaRPr lang="zh-CN" altLang="en-US" dirty="0"/>
          </a:p>
        </p:txBody>
      </p:sp>
      <p:sp>
        <p:nvSpPr>
          <p:cNvPr id="3" name="内容占位符 2"/>
          <p:cNvSpPr>
            <a:spLocks noGrp="1"/>
          </p:cNvSpPr>
          <p:nvPr>
            <p:ph idx="1"/>
          </p:nvPr>
        </p:nvSpPr>
        <p:spPr>
          <a:xfrm>
            <a:off x="0" y="1484784"/>
            <a:ext cx="8829675" cy="5243512"/>
          </a:xfrm>
        </p:spPr>
        <p:txBody>
          <a:bodyPr/>
          <a:lstStyle/>
          <a:p>
            <a:pPr eaLnBrk="1"/>
            <a:r>
              <a:rPr lang="zh-CN" altLang="zh-CN" dirty="0" smtClean="0"/>
              <a:t>操作分析</a:t>
            </a:r>
            <a:endParaRPr lang="en-US" altLang="zh-CN" dirty="0" smtClean="0"/>
          </a:p>
          <a:p>
            <a:pPr lvl="1" eaLnBrk="1"/>
            <a:r>
              <a:rPr lang="zh-CN" altLang="en-US" dirty="0" smtClean="0"/>
              <a:t>操作分析的含义</a:t>
            </a:r>
            <a:endParaRPr lang="en-US" altLang="zh-CN" dirty="0" smtClean="0"/>
          </a:p>
          <a:p>
            <a:pPr lvl="2" eaLnBrk="1"/>
            <a:r>
              <a:rPr lang="zh-CN" altLang="en-US" dirty="0" smtClean="0"/>
              <a:t>操作是生产流程或工艺流程的组成部分，是生产过程的基本环节。由一个或多个工人在同一工作地完成的特定劳动对象的那部分工作。</a:t>
            </a:r>
            <a:endParaRPr lang="en-US" altLang="zh-CN" dirty="0" smtClean="0"/>
          </a:p>
          <a:p>
            <a:pPr lvl="2" eaLnBrk="1"/>
            <a:r>
              <a:rPr lang="zh-CN" altLang="en-US" dirty="0" smtClean="0"/>
              <a:t>操作分析是以某道工序为研究对象，观察分析工人的操作或工人和机器的作业活动，并进行改善的方法，目的是使操作者、操作对象、操作工具三者科学地组合、合理地布置，达到优化工序结构，减轻劳动强度，减少操作工时消耗，提高作业效率。</a:t>
            </a:r>
            <a:endParaRPr lang="en-US" altLang="zh-CN" dirty="0" smtClean="0"/>
          </a:p>
          <a:p>
            <a:pPr lvl="2" eaLnBrk="1"/>
            <a:r>
              <a:rPr lang="zh-CN" altLang="en-US" dirty="0" smtClean="0"/>
              <a:t>操作分析与程序分析区别：</a:t>
            </a:r>
            <a:endParaRPr lang="en-US" altLang="zh-CN" dirty="0" smtClean="0"/>
          </a:p>
          <a:p>
            <a:pPr lvl="3" eaLnBrk="1"/>
            <a:r>
              <a:rPr lang="zh-CN" altLang="en-US" dirty="0" smtClean="0"/>
              <a:t>程序分析演技整个生产的运行过程，分析到工序为止；</a:t>
            </a:r>
            <a:endParaRPr lang="en-US" altLang="zh-CN" dirty="0" smtClean="0"/>
          </a:p>
          <a:p>
            <a:pPr lvl="3" eaLnBrk="1"/>
            <a:r>
              <a:rPr lang="zh-CN" altLang="en-US" dirty="0" smtClean="0"/>
              <a:t>操作分析研究生产过程的某道工序，分析到操作为止。</a:t>
            </a:r>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21</a:t>
            </a:fld>
            <a:endParaRPr lang="en-US" altLang="zh-CN"/>
          </a:p>
        </p:txBody>
      </p:sp>
    </p:spTree>
    <p:extLst>
      <p:ext uri="{BB962C8B-B14F-4D97-AF65-F5344CB8AC3E}">
        <p14:creationId xmlns="" xmlns:p14="http://schemas.microsoft.com/office/powerpoint/2010/main" val="1215175569"/>
      </p:ext>
    </p:extLst>
  </p:cSld>
  <p:clrMapOvr>
    <a:masterClrMapping/>
  </p:clrMapOvr>
  <p:transition spd="slow">
    <p:zo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2975" y="260648"/>
            <a:ext cx="7886700" cy="1224136"/>
          </a:xfrm>
        </p:spPr>
        <p:txBody>
          <a:bodyPr/>
          <a:lstStyle/>
          <a:p>
            <a:r>
              <a:rPr lang="en-US" altLang="zh-CN" b="1" dirty="0"/>
              <a:t>7.2 </a:t>
            </a:r>
            <a:r>
              <a:rPr lang="zh-CN" altLang="zh-CN" b="1" dirty="0"/>
              <a:t>工业工程基础</a:t>
            </a:r>
            <a:r>
              <a:rPr lang="zh-CN" altLang="zh-CN" b="1" dirty="0" smtClean="0"/>
              <a:t>应用技术</a:t>
            </a:r>
            <a:r>
              <a:rPr lang="en-US" altLang="zh-CN" b="1" dirty="0" smtClean="0"/>
              <a:t/>
            </a:r>
            <a:br>
              <a:rPr lang="en-US" altLang="zh-CN" b="1" dirty="0" smtClean="0"/>
            </a:br>
            <a:r>
              <a:rPr lang="zh-CN" altLang="en-US" b="1" dirty="0" smtClean="0"/>
              <a:t>（续）</a:t>
            </a:r>
            <a:endParaRPr lang="zh-CN" altLang="en-US" dirty="0"/>
          </a:p>
        </p:txBody>
      </p:sp>
      <p:sp>
        <p:nvSpPr>
          <p:cNvPr id="3" name="内容占位符 2"/>
          <p:cNvSpPr>
            <a:spLocks noGrp="1"/>
          </p:cNvSpPr>
          <p:nvPr>
            <p:ph idx="1"/>
          </p:nvPr>
        </p:nvSpPr>
        <p:spPr>
          <a:xfrm>
            <a:off x="0" y="1484784"/>
            <a:ext cx="9144000" cy="5243512"/>
          </a:xfrm>
        </p:spPr>
        <p:txBody>
          <a:bodyPr/>
          <a:lstStyle/>
          <a:p>
            <a:pPr lvl="1" eaLnBrk="1"/>
            <a:r>
              <a:rPr lang="zh-CN" altLang="en-US" dirty="0" smtClean="0"/>
              <a:t>影响操作的主要因素：</a:t>
            </a:r>
            <a:endParaRPr lang="en-US" altLang="zh-CN" dirty="0" smtClean="0"/>
          </a:p>
          <a:p>
            <a:pPr lvl="2" eaLnBrk="1"/>
            <a:r>
              <a:rPr lang="zh-CN" altLang="en-US" dirty="0" smtClean="0"/>
              <a:t>操作者素质</a:t>
            </a:r>
            <a:endParaRPr lang="en-US" altLang="zh-CN" dirty="0" smtClean="0"/>
          </a:p>
          <a:p>
            <a:pPr lvl="2" eaLnBrk="1"/>
            <a:r>
              <a:rPr lang="zh-CN" altLang="en-US" dirty="0" smtClean="0"/>
              <a:t>操作工具</a:t>
            </a:r>
            <a:endParaRPr lang="en-US" altLang="zh-CN" dirty="0" smtClean="0"/>
          </a:p>
          <a:p>
            <a:pPr lvl="2" eaLnBrk="1"/>
            <a:r>
              <a:rPr lang="zh-CN" altLang="en-US" dirty="0" smtClean="0"/>
              <a:t>操作对象</a:t>
            </a:r>
            <a:endParaRPr lang="en-US" altLang="zh-CN" dirty="0" smtClean="0"/>
          </a:p>
          <a:p>
            <a:pPr lvl="2" eaLnBrk="1"/>
            <a:r>
              <a:rPr lang="zh-CN" altLang="en-US" dirty="0" smtClean="0"/>
              <a:t>工作环境</a:t>
            </a:r>
            <a:endParaRPr lang="en-US" altLang="zh-CN" dirty="0" smtClean="0"/>
          </a:p>
          <a:p>
            <a:pPr lvl="1" eaLnBrk="1"/>
            <a:r>
              <a:rPr lang="zh-CN" altLang="en-US" dirty="0" smtClean="0"/>
              <a:t>操作分析的基本要求</a:t>
            </a:r>
            <a:endParaRPr lang="en-US" altLang="zh-CN" dirty="0" smtClean="0"/>
          </a:p>
          <a:p>
            <a:pPr lvl="2" eaLnBrk="1"/>
            <a:r>
              <a:rPr lang="zh-CN" altLang="en-US" dirty="0" smtClean="0"/>
              <a:t>按照</a:t>
            </a:r>
            <a:r>
              <a:rPr lang="en-US" altLang="zh-CN" dirty="0" smtClean="0"/>
              <a:t>ECRS</a:t>
            </a:r>
            <a:r>
              <a:rPr lang="zh-CN" altLang="en-US" dirty="0" smtClean="0"/>
              <a:t>原则，取消、合并、简化、减少操作总数，优化工序排列</a:t>
            </a:r>
            <a:endParaRPr lang="en-US" altLang="zh-CN" dirty="0" smtClean="0"/>
          </a:p>
          <a:p>
            <a:pPr lvl="2" eaLnBrk="1"/>
            <a:r>
              <a:rPr lang="zh-CN" altLang="en-US" dirty="0" smtClean="0"/>
              <a:t>合理利用肌肉群，降低疲劳</a:t>
            </a:r>
            <a:endParaRPr lang="en-US" altLang="zh-CN" dirty="0" smtClean="0"/>
          </a:p>
          <a:p>
            <a:pPr lvl="2" eaLnBrk="1"/>
            <a:r>
              <a:rPr lang="zh-CN" altLang="en-US" dirty="0" smtClean="0"/>
              <a:t>改造设备，要求机器完成更多工作</a:t>
            </a:r>
            <a:endParaRPr lang="en-US" altLang="zh-CN" dirty="0" smtClean="0"/>
          </a:p>
          <a:p>
            <a:pPr lvl="2" eaLnBrk="1"/>
            <a:r>
              <a:rPr lang="zh-CN" altLang="en-US" dirty="0" smtClean="0"/>
              <a:t>减少作业循环的频率</a:t>
            </a:r>
            <a:endParaRPr lang="en-US" altLang="zh-CN" dirty="0" smtClean="0"/>
          </a:p>
          <a:p>
            <a:pPr lvl="2" eaLnBrk="1"/>
            <a:r>
              <a:rPr lang="zh-CN" altLang="en-US" dirty="0" smtClean="0"/>
              <a:t>工作地点有充足空间和良好的工作环境，便于操作者的作业活动</a:t>
            </a:r>
            <a:endParaRPr lang="en-US" altLang="zh-CN" dirty="0" smtClean="0"/>
          </a:p>
          <a:p>
            <a:pPr lvl="2" eaLnBrk="1"/>
            <a:r>
              <a:rPr lang="zh-CN" altLang="en-US" dirty="0" smtClean="0"/>
              <a:t>消除不合理的空闲时间，实现人机同步</a:t>
            </a:r>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22</a:t>
            </a:fld>
            <a:endParaRPr lang="en-US" altLang="zh-CN"/>
          </a:p>
        </p:txBody>
      </p:sp>
    </p:spTree>
    <p:extLst>
      <p:ext uri="{BB962C8B-B14F-4D97-AF65-F5344CB8AC3E}">
        <p14:creationId xmlns="" xmlns:p14="http://schemas.microsoft.com/office/powerpoint/2010/main" val="1215175569"/>
      </p:ext>
    </p:extLst>
  </p:cSld>
  <p:clrMapOvr>
    <a:masterClrMapping/>
  </p:clrMapOvr>
  <p:transition spd="slow">
    <p:zo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2975" y="260648"/>
            <a:ext cx="7886700" cy="1224136"/>
          </a:xfrm>
        </p:spPr>
        <p:txBody>
          <a:bodyPr/>
          <a:lstStyle/>
          <a:p>
            <a:r>
              <a:rPr lang="en-US" altLang="zh-CN" b="1" dirty="0"/>
              <a:t>7.2 </a:t>
            </a:r>
            <a:r>
              <a:rPr lang="zh-CN" altLang="zh-CN" b="1" dirty="0"/>
              <a:t>工业工程基础</a:t>
            </a:r>
            <a:r>
              <a:rPr lang="zh-CN" altLang="zh-CN" b="1" dirty="0" smtClean="0"/>
              <a:t>应用技术</a:t>
            </a:r>
            <a:r>
              <a:rPr lang="en-US" altLang="zh-CN" b="1" dirty="0" smtClean="0"/>
              <a:t/>
            </a:r>
            <a:br>
              <a:rPr lang="en-US" altLang="zh-CN" b="1" dirty="0" smtClean="0"/>
            </a:br>
            <a:r>
              <a:rPr lang="zh-CN" altLang="en-US" b="1" dirty="0" smtClean="0"/>
              <a:t>（续）</a:t>
            </a:r>
            <a:endParaRPr lang="zh-CN" altLang="en-US" dirty="0"/>
          </a:p>
        </p:txBody>
      </p:sp>
      <p:sp>
        <p:nvSpPr>
          <p:cNvPr id="3" name="内容占位符 2"/>
          <p:cNvSpPr>
            <a:spLocks noGrp="1"/>
          </p:cNvSpPr>
          <p:nvPr>
            <p:ph idx="1"/>
          </p:nvPr>
        </p:nvSpPr>
        <p:spPr>
          <a:xfrm>
            <a:off x="0" y="1484784"/>
            <a:ext cx="9144000" cy="5243512"/>
          </a:xfrm>
        </p:spPr>
        <p:txBody>
          <a:bodyPr/>
          <a:lstStyle/>
          <a:p>
            <a:pPr lvl="1" eaLnBrk="1"/>
            <a:r>
              <a:rPr lang="zh-CN" altLang="en-US" dirty="0" smtClean="0"/>
              <a:t>操作分析的类型（人机、联合、双手）：</a:t>
            </a:r>
            <a:endParaRPr lang="en-US" altLang="zh-CN" dirty="0" smtClean="0"/>
          </a:p>
          <a:p>
            <a:pPr lvl="2" eaLnBrk="1"/>
            <a:r>
              <a:rPr lang="zh-CN" altLang="en-US" dirty="0" smtClean="0"/>
              <a:t>人机操作</a:t>
            </a:r>
            <a:endParaRPr lang="en-US" altLang="zh-CN" dirty="0" smtClean="0"/>
          </a:p>
          <a:p>
            <a:pPr lvl="3" eaLnBrk="1"/>
            <a:r>
              <a:rPr lang="zh-CN" altLang="en-US" dirty="0" smtClean="0"/>
              <a:t>以机械化作业为研究对象，通过对某一项作业现场观察，分析操作者和机器设备之间的相互配合关系，尽量消除操作者和机器空闲，以提高人机效率的一种分析方法。</a:t>
            </a:r>
            <a:endParaRPr lang="en-US" altLang="zh-CN" dirty="0" smtClean="0"/>
          </a:p>
          <a:p>
            <a:pPr lvl="3" eaLnBrk="1"/>
            <a:r>
              <a:rPr lang="zh-CN" altLang="en-US" dirty="0" smtClean="0"/>
              <a:t>其主要工具是人机操作分析图，可显示操作者和机器的工作和空闲情况。</a:t>
            </a:r>
            <a:endParaRPr lang="en-US" altLang="zh-CN" dirty="0" smtClean="0"/>
          </a:p>
          <a:p>
            <a:pPr lvl="2" eaLnBrk="1"/>
            <a:r>
              <a:rPr lang="zh-CN" altLang="en-US" dirty="0" smtClean="0"/>
              <a:t>联合操作</a:t>
            </a:r>
            <a:endParaRPr lang="en-US" altLang="zh-CN" dirty="0" smtClean="0"/>
          </a:p>
          <a:p>
            <a:pPr lvl="3" eaLnBrk="1"/>
            <a:r>
              <a:rPr lang="zh-CN" altLang="en-US" dirty="0" smtClean="0"/>
              <a:t>对生产现场两个或以上操作人员同时作业于某一台设备的操作过程进行的分析，着力解决各操作者协作中的不合理、不均衡和浪费，以提高机器利用率、平衡人员负荷的一种分析方法。</a:t>
            </a:r>
            <a:endParaRPr lang="en-US" altLang="zh-CN" dirty="0" smtClean="0"/>
          </a:p>
          <a:p>
            <a:pPr lvl="3" eaLnBrk="1"/>
            <a:r>
              <a:rPr lang="zh-CN" altLang="en-US" dirty="0" smtClean="0"/>
              <a:t>其工具是联合操作分析图，可显示各操作者与机器的待工情况及工作效率。</a:t>
            </a:r>
            <a:endParaRPr lang="zh-CN" altLang="en-US" dirty="0"/>
          </a:p>
          <a:p>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23</a:t>
            </a:fld>
            <a:endParaRPr lang="en-US" altLang="zh-CN"/>
          </a:p>
        </p:txBody>
      </p:sp>
    </p:spTree>
    <p:extLst>
      <p:ext uri="{BB962C8B-B14F-4D97-AF65-F5344CB8AC3E}">
        <p14:creationId xmlns="" xmlns:p14="http://schemas.microsoft.com/office/powerpoint/2010/main" val="1215175569"/>
      </p:ext>
    </p:extLst>
  </p:cSld>
  <p:clrMapOvr>
    <a:masterClrMapping/>
  </p:clrMapOvr>
  <p:transition spd="slow">
    <p:zo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2975" y="260648"/>
            <a:ext cx="7886700" cy="1224136"/>
          </a:xfrm>
        </p:spPr>
        <p:txBody>
          <a:bodyPr/>
          <a:lstStyle/>
          <a:p>
            <a:r>
              <a:rPr lang="en-US" altLang="zh-CN" b="1" dirty="0"/>
              <a:t>7.2 </a:t>
            </a:r>
            <a:r>
              <a:rPr lang="zh-CN" altLang="zh-CN" b="1" dirty="0"/>
              <a:t>工业工程基础</a:t>
            </a:r>
            <a:r>
              <a:rPr lang="zh-CN" altLang="zh-CN" b="1" dirty="0" smtClean="0"/>
              <a:t>应用技术</a:t>
            </a:r>
            <a:r>
              <a:rPr lang="en-US" altLang="zh-CN" b="1" dirty="0" smtClean="0"/>
              <a:t/>
            </a:r>
            <a:br>
              <a:rPr lang="en-US" altLang="zh-CN" b="1" dirty="0" smtClean="0"/>
            </a:br>
            <a:r>
              <a:rPr lang="zh-CN" altLang="en-US" b="1" dirty="0" smtClean="0"/>
              <a:t>（续）</a:t>
            </a:r>
            <a:endParaRPr lang="zh-CN" altLang="en-US" dirty="0"/>
          </a:p>
        </p:txBody>
      </p:sp>
      <p:sp>
        <p:nvSpPr>
          <p:cNvPr id="3" name="内容占位符 2"/>
          <p:cNvSpPr>
            <a:spLocks noGrp="1"/>
          </p:cNvSpPr>
          <p:nvPr>
            <p:ph idx="1"/>
          </p:nvPr>
        </p:nvSpPr>
        <p:spPr>
          <a:xfrm>
            <a:off x="0" y="1484784"/>
            <a:ext cx="9144000" cy="5243512"/>
          </a:xfrm>
        </p:spPr>
        <p:txBody>
          <a:bodyPr/>
          <a:lstStyle/>
          <a:p>
            <a:pPr lvl="2" eaLnBrk="1"/>
            <a:r>
              <a:rPr lang="zh-CN" altLang="en-US" dirty="0" smtClean="0"/>
              <a:t>双手操作</a:t>
            </a:r>
            <a:endParaRPr lang="en-US" altLang="zh-CN" dirty="0" smtClean="0"/>
          </a:p>
          <a:p>
            <a:pPr lvl="3" eaLnBrk="1"/>
            <a:r>
              <a:rPr lang="zh-CN" altLang="en-US" dirty="0" smtClean="0"/>
              <a:t>以操作人员双手为研究对象，发现笨拙、无效动作，改善工具、物料、设备的布局，以达到平衡左右手的负荷、减轻疲劳、提高作业效率的一种方法。</a:t>
            </a:r>
            <a:endParaRPr lang="en-US" altLang="zh-CN" dirty="0" smtClean="0"/>
          </a:p>
          <a:p>
            <a:pPr lvl="3" eaLnBrk="1"/>
            <a:r>
              <a:rPr lang="zh-CN" altLang="en-US" dirty="0" smtClean="0"/>
              <a:t>其工具是双手操作分析图，通过程序分析的符号记录工作人员双手的动作及其相互关系。</a:t>
            </a:r>
            <a:endParaRPr lang="en-US" altLang="zh-CN" dirty="0" smtClean="0"/>
          </a:p>
          <a:p>
            <a:pPr eaLnBrk="1">
              <a:buNone/>
            </a:pPr>
            <a:endParaRPr lang="zh-CN" altLang="zh-CN" dirty="0"/>
          </a:p>
          <a:p>
            <a:endParaRPr lang="zh-CN" altLang="en-US" dirty="0"/>
          </a:p>
          <a:p>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24</a:t>
            </a:fld>
            <a:endParaRPr lang="en-US" altLang="zh-CN"/>
          </a:p>
        </p:txBody>
      </p:sp>
      <p:graphicFrame>
        <p:nvGraphicFramePr>
          <p:cNvPr id="5" name="表格 4"/>
          <p:cNvGraphicFramePr>
            <a:graphicFrameLocks noGrp="1"/>
          </p:cNvGraphicFramePr>
          <p:nvPr/>
        </p:nvGraphicFramePr>
        <p:xfrm>
          <a:off x="1907704" y="3645024"/>
          <a:ext cx="6096000" cy="2225040"/>
        </p:xfrm>
        <a:graphic>
          <a:graphicData uri="http://schemas.openxmlformats.org/drawingml/2006/table">
            <a:tbl>
              <a:tblPr firstRow="1" bandRow="1">
                <a:tableStyleId>{3C2FFA5D-87B4-456A-9821-1D502468CF0F}</a:tableStyleId>
              </a:tblPr>
              <a:tblGrid>
                <a:gridCol w="3048000"/>
                <a:gridCol w="3048000"/>
              </a:tblGrid>
              <a:tr h="370840">
                <a:tc>
                  <a:txBody>
                    <a:bodyPr/>
                    <a:lstStyle/>
                    <a:p>
                      <a:pPr algn="ctr"/>
                      <a:r>
                        <a:rPr lang="zh-CN" altLang="en-US" dirty="0" smtClean="0"/>
                        <a:t>符号</a:t>
                      </a:r>
                      <a:endParaRPr lang="zh-CN" altLang="en-US" dirty="0"/>
                    </a:p>
                  </a:txBody>
                  <a:tcPr/>
                </a:tc>
                <a:tc>
                  <a:txBody>
                    <a:bodyPr/>
                    <a:lstStyle/>
                    <a:p>
                      <a:pPr algn="ctr"/>
                      <a:r>
                        <a:rPr lang="zh-CN" altLang="en-US" dirty="0" smtClean="0"/>
                        <a:t>名称</a:t>
                      </a:r>
                      <a:endParaRPr lang="zh-CN" altLang="en-US" dirty="0"/>
                    </a:p>
                  </a:txBody>
                  <a:tcPr/>
                </a:tc>
              </a:tr>
              <a:tr h="370840">
                <a:tc>
                  <a:txBody>
                    <a:bodyPr/>
                    <a:lstStyle/>
                    <a:p>
                      <a:pPr algn="ctr"/>
                      <a:r>
                        <a:rPr lang="zh-CN" altLang="en-US" dirty="0" smtClean="0"/>
                        <a:t>○</a:t>
                      </a:r>
                      <a:endParaRPr lang="zh-CN" altLang="en-US" dirty="0"/>
                    </a:p>
                  </a:txBody>
                  <a:tcPr/>
                </a:tc>
                <a:tc>
                  <a:txBody>
                    <a:bodyPr/>
                    <a:lstStyle/>
                    <a:p>
                      <a:pPr algn="ctr"/>
                      <a:r>
                        <a:rPr lang="zh-CN" altLang="en-US" dirty="0" smtClean="0"/>
                        <a:t>加工</a:t>
                      </a:r>
                      <a:endParaRPr lang="zh-CN" altLang="en-US"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sym typeface="Symbol"/>
                        </a:rPr>
                        <a:t></a:t>
                      </a:r>
                      <a:endParaRPr lang="zh-CN" altLang="en-US" dirty="0"/>
                    </a:p>
                  </a:txBody>
                  <a:tcPr/>
                </a:tc>
                <a:tc>
                  <a:txBody>
                    <a:bodyPr/>
                    <a:lstStyle/>
                    <a:p>
                      <a:pPr algn="ctr"/>
                      <a:r>
                        <a:rPr lang="zh-CN" altLang="en-US" dirty="0" smtClean="0"/>
                        <a:t>搬运</a:t>
                      </a:r>
                      <a:endParaRPr lang="zh-CN" altLang="en-US" dirty="0"/>
                    </a:p>
                  </a:txBody>
                  <a:tcPr/>
                </a:tc>
              </a:tr>
              <a:tr h="370840">
                <a:tc>
                  <a:txBody>
                    <a:bodyPr/>
                    <a:lstStyle/>
                    <a:p>
                      <a:pPr algn="ctr"/>
                      <a:r>
                        <a:rPr lang="zh-CN" altLang="en-US" dirty="0" smtClean="0">
                          <a:sym typeface="Symbol"/>
                        </a:rPr>
                        <a:t></a:t>
                      </a:r>
                      <a:endParaRPr lang="zh-CN" altLang="en-US" dirty="0"/>
                    </a:p>
                  </a:txBody>
                  <a:tcPr/>
                </a:tc>
                <a:tc>
                  <a:txBody>
                    <a:bodyPr/>
                    <a:lstStyle/>
                    <a:p>
                      <a:pPr algn="ctr"/>
                      <a:r>
                        <a:rPr lang="zh-CN" altLang="en-US" dirty="0" smtClean="0"/>
                        <a:t>检验</a:t>
                      </a:r>
                      <a:endParaRPr lang="zh-CN" altLang="en-US" dirty="0"/>
                    </a:p>
                  </a:txBody>
                  <a:tcPr/>
                </a:tc>
              </a:tr>
              <a:tr h="370840">
                <a:tc>
                  <a:txBody>
                    <a:bodyPr/>
                    <a:lstStyle/>
                    <a:p>
                      <a:pPr algn="ctr"/>
                      <a:r>
                        <a:rPr lang="en-US" altLang="zh-CN" dirty="0" smtClean="0"/>
                        <a:t>D</a:t>
                      </a:r>
                      <a:endParaRPr lang="zh-CN" altLang="en-US" dirty="0"/>
                    </a:p>
                  </a:txBody>
                  <a:tcPr/>
                </a:tc>
                <a:tc>
                  <a:txBody>
                    <a:bodyPr/>
                    <a:lstStyle/>
                    <a:p>
                      <a:pPr algn="ctr"/>
                      <a:r>
                        <a:rPr lang="zh-CN" altLang="en-US" dirty="0" smtClean="0"/>
                        <a:t>等待</a:t>
                      </a:r>
                      <a:endParaRPr lang="zh-CN" altLang="en-US" dirty="0"/>
                    </a:p>
                  </a:txBody>
                  <a:tcPr/>
                </a:tc>
              </a:tr>
              <a:tr h="370840">
                <a:tc>
                  <a:txBody>
                    <a:bodyPr/>
                    <a:lstStyle/>
                    <a:p>
                      <a:pPr algn="ctr"/>
                      <a:r>
                        <a:rPr lang="zh-CN" altLang="en-US" dirty="0" smtClean="0">
                          <a:sym typeface="Symbol"/>
                        </a:rPr>
                        <a:t></a:t>
                      </a:r>
                      <a:endParaRPr lang="zh-CN" altLang="en-US" dirty="0"/>
                    </a:p>
                  </a:txBody>
                  <a:tcPr/>
                </a:tc>
                <a:tc>
                  <a:txBody>
                    <a:bodyPr/>
                    <a:lstStyle/>
                    <a:p>
                      <a:pPr algn="ctr"/>
                      <a:r>
                        <a:rPr lang="zh-CN" altLang="en-US" dirty="0" smtClean="0"/>
                        <a:t>存储</a:t>
                      </a:r>
                      <a:endParaRPr lang="zh-CN" altLang="en-US" dirty="0"/>
                    </a:p>
                  </a:txBody>
                  <a:tcPr/>
                </a:tc>
              </a:tr>
            </a:tbl>
          </a:graphicData>
        </a:graphic>
      </p:graphicFrame>
    </p:spTree>
    <p:extLst>
      <p:ext uri="{BB962C8B-B14F-4D97-AF65-F5344CB8AC3E}">
        <p14:creationId xmlns="" xmlns:p14="http://schemas.microsoft.com/office/powerpoint/2010/main" val="1215175569"/>
      </p:ext>
    </p:extLst>
  </p:cSld>
  <p:clrMapOvr>
    <a:masterClrMapping/>
  </p:clrMapOvr>
  <p:transition spd="slow">
    <p:zo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5321" y="680926"/>
            <a:ext cx="7793037" cy="838423"/>
          </a:xfrm>
        </p:spPr>
        <p:txBody>
          <a:bodyPr/>
          <a:lstStyle/>
          <a:p>
            <a:r>
              <a:rPr lang="en-US" altLang="zh-CN" b="1" dirty="0"/>
              <a:t>7.2 </a:t>
            </a:r>
            <a:r>
              <a:rPr lang="zh-CN" altLang="zh-CN" b="1" dirty="0"/>
              <a:t>工业工程基础应用技术</a:t>
            </a:r>
            <a:r>
              <a:rPr lang="en-US" altLang="zh-CN" b="1" dirty="0"/>
              <a:t/>
            </a:r>
            <a:br>
              <a:rPr lang="en-US" altLang="zh-CN" b="1" dirty="0"/>
            </a:br>
            <a:r>
              <a:rPr lang="zh-CN" altLang="en-US" b="1" dirty="0"/>
              <a:t>（续）</a:t>
            </a:r>
            <a:endParaRPr lang="zh-CN" altLang="en-US" dirty="0"/>
          </a:p>
        </p:txBody>
      </p:sp>
      <p:sp>
        <p:nvSpPr>
          <p:cNvPr id="3" name="内容占位符 2"/>
          <p:cNvSpPr>
            <a:spLocks noGrp="1"/>
          </p:cNvSpPr>
          <p:nvPr>
            <p:ph idx="1"/>
          </p:nvPr>
        </p:nvSpPr>
        <p:spPr>
          <a:xfrm>
            <a:off x="0" y="1556792"/>
            <a:ext cx="9144000" cy="5099496"/>
          </a:xfrm>
        </p:spPr>
        <p:txBody>
          <a:bodyPr/>
          <a:lstStyle/>
          <a:p>
            <a:r>
              <a:rPr lang="zh-CN" altLang="zh-CN" dirty="0"/>
              <a:t>动作</a:t>
            </a:r>
            <a:r>
              <a:rPr lang="zh-CN" altLang="zh-CN" dirty="0" smtClean="0"/>
              <a:t>分析</a:t>
            </a:r>
            <a:endParaRPr lang="en-US" altLang="zh-CN" dirty="0" smtClean="0"/>
          </a:p>
          <a:p>
            <a:pPr lvl="1"/>
            <a:r>
              <a:rPr lang="zh-CN" altLang="en-US" dirty="0" smtClean="0"/>
              <a:t>动作分析的定义</a:t>
            </a:r>
            <a:endParaRPr lang="en-US" altLang="zh-CN" dirty="0" smtClean="0"/>
          </a:p>
          <a:p>
            <a:pPr lvl="2"/>
            <a:r>
              <a:rPr lang="zh-CN" altLang="en-US" dirty="0" smtClean="0"/>
              <a:t>作业操作由一系列动作组成，如：寻找、伸手、抓取、移动等。动作的顺序、快慢、多少等，影响生产效率。</a:t>
            </a:r>
            <a:endParaRPr lang="en-US" altLang="zh-CN" dirty="0" smtClean="0"/>
          </a:p>
          <a:p>
            <a:pPr lvl="2"/>
            <a:r>
              <a:rPr lang="zh-CN" altLang="en-US" dirty="0" smtClean="0"/>
              <a:t>经过程序与操作分析之后，需要对作业活动进行改善，即动作分析。</a:t>
            </a:r>
            <a:endParaRPr lang="en-US" altLang="zh-CN" dirty="0" smtClean="0"/>
          </a:p>
          <a:p>
            <a:pPr lvl="2"/>
            <a:r>
              <a:rPr lang="zh-CN" altLang="en-US" dirty="0" smtClean="0"/>
              <a:t>动作分析：研究分析操作者的细微动作，以特定的符号记录身体部位的动作内容，消除不合理现象，简化操作方法，制定出轻松、省时、高效、安全的标准动作序列。</a:t>
            </a:r>
            <a:endParaRPr lang="en-US" altLang="zh-CN" dirty="0" smtClean="0"/>
          </a:p>
          <a:p>
            <a:pPr lvl="2"/>
            <a:r>
              <a:rPr lang="zh-CN" altLang="en-US" dirty="0" smtClean="0"/>
              <a:t>动作分析由吉尔布雷斯夫妇创始。</a:t>
            </a:r>
            <a:endParaRPr lang="en-US" altLang="zh-CN" dirty="0" smtClean="0"/>
          </a:p>
          <a:p>
            <a:pPr lvl="1"/>
            <a:r>
              <a:rPr lang="zh-CN" altLang="en-US" dirty="0" smtClean="0"/>
              <a:t>动作分析的目的</a:t>
            </a:r>
            <a:endParaRPr lang="en-US" altLang="zh-CN" dirty="0" smtClean="0"/>
          </a:p>
          <a:p>
            <a:pPr lvl="2"/>
            <a:r>
              <a:rPr lang="zh-CN" altLang="en-US" dirty="0" smtClean="0"/>
              <a:t>发现操作者的动作浪费，简化操作方法，减少工作疲劳</a:t>
            </a:r>
            <a:endParaRPr lang="en-US" altLang="zh-CN" dirty="0" smtClean="0"/>
          </a:p>
          <a:p>
            <a:pPr lvl="2"/>
            <a:r>
              <a:rPr lang="zh-CN" altLang="en-US" dirty="0" smtClean="0"/>
              <a:t>设计出最适合共组殴打工艺设备及位置，改善作业现场布置</a:t>
            </a:r>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25</a:t>
            </a:fld>
            <a:endParaRPr lang="en-US" altLang="zh-CN" dirty="0"/>
          </a:p>
        </p:txBody>
      </p:sp>
    </p:spTree>
    <p:extLst>
      <p:ext uri="{BB962C8B-B14F-4D97-AF65-F5344CB8AC3E}">
        <p14:creationId xmlns="" xmlns:p14="http://schemas.microsoft.com/office/powerpoint/2010/main" val="2257187632"/>
      </p:ext>
    </p:extLst>
  </p:cSld>
  <p:clrMapOvr>
    <a:masterClrMapping/>
  </p:clrMapOvr>
  <p:transition spd="slow">
    <p:zo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5321" y="680926"/>
            <a:ext cx="7793037" cy="838423"/>
          </a:xfrm>
        </p:spPr>
        <p:txBody>
          <a:bodyPr/>
          <a:lstStyle/>
          <a:p>
            <a:r>
              <a:rPr lang="en-US" altLang="zh-CN" b="1" dirty="0"/>
              <a:t>7.2 </a:t>
            </a:r>
            <a:r>
              <a:rPr lang="zh-CN" altLang="zh-CN" b="1" dirty="0"/>
              <a:t>工业工程基础应用技术</a:t>
            </a:r>
            <a:r>
              <a:rPr lang="en-US" altLang="zh-CN" b="1" dirty="0"/>
              <a:t/>
            </a:r>
            <a:br>
              <a:rPr lang="en-US" altLang="zh-CN" b="1" dirty="0"/>
            </a:br>
            <a:r>
              <a:rPr lang="zh-CN" altLang="en-US" b="1" dirty="0"/>
              <a:t>（续）</a:t>
            </a:r>
            <a:endParaRPr lang="zh-CN" altLang="en-US" dirty="0"/>
          </a:p>
        </p:txBody>
      </p:sp>
      <p:sp>
        <p:nvSpPr>
          <p:cNvPr id="3" name="内容占位符 2"/>
          <p:cNvSpPr>
            <a:spLocks noGrp="1"/>
          </p:cNvSpPr>
          <p:nvPr>
            <p:ph idx="1"/>
          </p:nvPr>
        </p:nvSpPr>
        <p:spPr>
          <a:xfrm>
            <a:off x="0" y="1556792"/>
            <a:ext cx="9144000" cy="5099496"/>
          </a:xfrm>
        </p:spPr>
        <p:txBody>
          <a:bodyPr/>
          <a:lstStyle/>
          <a:p>
            <a:pPr lvl="2"/>
            <a:r>
              <a:rPr lang="zh-CN" altLang="en-US" dirty="0" smtClean="0"/>
              <a:t>确定最合理的操作时间，为制定劳动定额和标准时间提供科学依据</a:t>
            </a:r>
            <a:endParaRPr lang="en-US" altLang="zh-CN" dirty="0" smtClean="0"/>
          </a:p>
          <a:p>
            <a:pPr lvl="2"/>
            <a:r>
              <a:rPr lang="zh-CN" altLang="en-US" dirty="0" smtClean="0"/>
              <a:t>提高操作者的技能水平</a:t>
            </a:r>
            <a:endParaRPr lang="en-US" altLang="zh-CN" dirty="0" smtClean="0"/>
          </a:p>
          <a:p>
            <a:pPr lvl="1"/>
            <a:r>
              <a:rPr lang="zh-CN" altLang="en-US" dirty="0" smtClean="0"/>
              <a:t>动作经济原则</a:t>
            </a:r>
            <a:endParaRPr lang="en-US" altLang="zh-CN" dirty="0" smtClean="0"/>
          </a:p>
          <a:p>
            <a:pPr lvl="2"/>
            <a:r>
              <a:rPr lang="zh-CN" altLang="en-US" dirty="0" smtClean="0"/>
              <a:t>基本思想：以最合理的作业动作，尽可能减少工人的疲劳，再配备有效的加工工具、机械设备和合理的工作布置，达到提高作业效率的目的。</a:t>
            </a:r>
            <a:endParaRPr lang="en-US" altLang="zh-CN" dirty="0" smtClean="0"/>
          </a:p>
          <a:p>
            <a:pPr lvl="2"/>
            <a:r>
              <a:rPr lang="zh-CN" altLang="en-US" dirty="0" smtClean="0"/>
              <a:t>吉尔布雷斯夫妇首创经济与效率法则，后发展，由加州大学巴恩斯分为三大类</a:t>
            </a:r>
            <a:r>
              <a:rPr lang="en-US" altLang="zh-CN" dirty="0" smtClean="0"/>
              <a:t>22</a:t>
            </a:r>
            <a:r>
              <a:rPr lang="zh-CN" altLang="en-US" dirty="0" smtClean="0"/>
              <a:t>条</a:t>
            </a:r>
            <a:endParaRPr lang="en-US" altLang="zh-CN" dirty="0" smtClean="0"/>
          </a:p>
          <a:p>
            <a:pPr lvl="2"/>
            <a:r>
              <a:rPr lang="zh-CN" altLang="en-US" dirty="0" smtClean="0"/>
              <a:t>人体运用</a:t>
            </a:r>
            <a:endParaRPr lang="en-US" altLang="zh-CN" dirty="0" smtClean="0"/>
          </a:p>
          <a:p>
            <a:pPr lvl="3"/>
            <a:r>
              <a:rPr lang="zh-CN" altLang="en-US" dirty="0" smtClean="0"/>
              <a:t>双手应同时开始并同时完成其动作</a:t>
            </a:r>
            <a:endParaRPr lang="en-US" altLang="zh-CN" dirty="0" smtClean="0"/>
          </a:p>
          <a:p>
            <a:pPr lvl="3"/>
            <a:r>
              <a:rPr lang="en-US" altLang="zh-CN" dirty="0" smtClean="0"/>
              <a:t>……</a:t>
            </a:r>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26</a:t>
            </a:fld>
            <a:endParaRPr lang="en-US" altLang="zh-CN" dirty="0"/>
          </a:p>
        </p:txBody>
      </p:sp>
    </p:spTree>
    <p:extLst>
      <p:ext uri="{BB962C8B-B14F-4D97-AF65-F5344CB8AC3E}">
        <p14:creationId xmlns="" xmlns:p14="http://schemas.microsoft.com/office/powerpoint/2010/main" val="2257187632"/>
      </p:ext>
    </p:extLst>
  </p:cSld>
  <p:clrMapOvr>
    <a:masterClrMapping/>
  </p:clrMapOvr>
  <p:transition spd="slow">
    <p:zo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5321" y="680926"/>
            <a:ext cx="7793037" cy="838423"/>
          </a:xfrm>
        </p:spPr>
        <p:txBody>
          <a:bodyPr/>
          <a:lstStyle/>
          <a:p>
            <a:r>
              <a:rPr lang="en-US" altLang="zh-CN" b="1" dirty="0"/>
              <a:t>7.2 </a:t>
            </a:r>
            <a:r>
              <a:rPr lang="zh-CN" altLang="zh-CN" b="1" dirty="0"/>
              <a:t>工业工程基础应用技术</a:t>
            </a:r>
            <a:r>
              <a:rPr lang="en-US" altLang="zh-CN" b="1" dirty="0"/>
              <a:t/>
            </a:r>
            <a:br>
              <a:rPr lang="en-US" altLang="zh-CN" b="1" dirty="0"/>
            </a:br>
            <a:r>
              <a:rPr lang="zh-CN" altLang="en-US" b="1" dirty="0"/>
              <a:t>（续）</a:t>
            </a:r>
            <a:endParaRPr lang="zh-CN" altLang="en-US" dirty="0"/>
          </a:p>
        </p:txBody>
      </p:sp>
      <p:sp>
        <p:nvSpPr>
          <p:cNvPr id="3" name="内容占位符 2"/>
          <p:cNvSpPr>
            <a:spLocks noGrp="1"/>
          </p:cNvSpPr>
          <p:nvPr>
            <p:ph idx="1"/>
          </p:nvPr>
        </p:nvSpPr>
        <p:spPr>
          <a:xfrm>
            <a:off x="0" y="1556792"/>
            <a:ext cx="9144000" cy="5099496"/>
          </a:xfrm>
        </p:spPr>
        <p:txBody>
          <a:bodyPr/>
          <a:lstStyle/>
          <a:p>
            <a:pPr lvl="2"/>
            <a:r>
              <a:rPr lang="zh-CN" altLang="en-US" dirty="0" smtClean="0"/>
              <a:t>工作地布置</a:t>
            </a:r>
            <a:endParaRPr lang="en-US" altLang="zh-CN" dirty="0" smtClean="0"/>
          </a:p>
          <a:p>
            <a:pPr lvl="3"/>
            <a:r>
              <a:rPr lang="zh-CN" altLang="en-US" dirty="0" smtClean="0"/>
              <a:t>工具物料应放置在固定的地方</a:t>
            </a:r>
            <a:endParaRPr lang="en-US" altLang="zh-CN" dirty="0" smtClean="0"/>
          </a:p>
          <a:p>
            <a:pPr lvl="3"/>
            <a:r>
              <a:rPr lang="en-US" altLang="zh-CN" dirty="0" smtClean="0"/>
              <a:t>……</a:t>
            </a:r>
          </a:p>
          <a:p>
            <a:pPr lvl="2"/>
            <a:r>
              <a:rPr lang="zh-CN" altLang="en-US" dirty="0" smtClean="0"/>
              <a:t>工具设备原则</a:t>
            </a:r>
            <a:endParaRPr lang="en-US" altLang="zh-CN" dirty="0" smtClean="0"/>
          </a:p>
          <a:p>
            <a:pPr lvl="3"/>
            <a:r>
              <a:rPr lang="zh-CN" altLang="en-US" dirty="0" smtClean="0"/>
              <a:t>尽量解除手的工作，而以夹具或脚踏工具代替</a:t>
            </a:r>
            <a:endParaRPr lang="en-US" altLang="zh-CN" dirty="0" smtClean="0"/>
          </a:p>
          <a:p>
            <a:pPr lvl="3"/>
            <a:r>
              <a:rPr lang="en-US" altLang="zh-CN" dirty="0" smtClean="0"/>
              <a:t>……</a:t>
            </a:r>
          </a:p>
          <a:p>
            <a:pPr lvl="1"/>
            <a:r>
              <a:rPr lang="zh-CN" altLang="en-US" dirty="0" smtClean="0"/>
              <a:t>动作分析的方法</a:t>
            </a:r>
            <a:endParaRPr lang="en-US" altLang="zh-CN" dirty="0" smtClean="0"/>
          </a:p>
          <a:p>
            <a:pPr lvl="2"/>
            <a:r>
              <a:rPr lang="zh-CN" altLang="en-US" dirty="0" smtClean="0"/>
              <a:t>动素分析</a:t>
            </a:r>
            <a:endParaRPr lang="en-US" altLang="zh-CN" dirty="0" smtClean="0"/>
          </a:p>
          <a:p>
            <a:pPr lvl="3"/>
            <a:r>
              <a:rPr lang="zh-CN" altLang="en-US" dirty="0" smtClean="0"/>
              <a:t>人完成操作动作的最基本组成元素，吉尔布雷斯认为人的作业有</a:t>
            </a:r>
            <a:r>
              <a:rPr lang="en-US" altLang="zh-CN" dirty="0" smtClean="0"/>
              <a:t>17</a:t>
            </a:r>
            <a:r>
              <a:rPr lang="zh-CN" altLang="en-US" dirty="0" smtClean="0"/>
              <a:t>种动素组成（不同方式、顺序）</a:t>
            </a:r>
            <a:endParaRPr lang="en-US" altLang="zh-CN" dirty="0" smtClean="0"/>
          </a:p>
          <a:p>
            <a:pPr lvl="3"/>
            <a:r>
              <a:rPr lang="zh-CN" altLang="en-US" dirty="0" smtClean="0"/>
              <a:t>有效动素（伸手、握取等）、无效（持住、休息等）、辅助（寻找、发现、选择等）</a:t>
            </a:r>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27</a:t>
            </a:fld>
            <a:endParaRPr lang="en-US" altLang="zh-CN"/>
          </a:p>
        </p:txBody>
      </p:sp>
    </p:spTree>
    <p:extLst>
      <p:ext uri="{BB962C8B-B14F-4D97-AF65-F5344CB8AC3E}">
        <p14:creationId xmlns="" xmlns:p14="http://schemas.microsoft.com/office/powerpoint/2010/main" val="2257187632"/>
      </p:ext>
    </p:extLst>
  </p:cSld>
  <p:clrMapOvr>
    <a:masterClrMapping/>
  </p:clrMapOvr>
  <p:transition spd="slow">
    <p:zo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5321" y="680926"/>
            <a:ext cx="7793037" cy="838423"/>
          </a:xfrm>
        </p:spPr>
        <p:txBody>
          <a:bodyPr/>
          <a:lstStyle/>
          <a:p>
            <a:r>
              <a:rPr lang="en-US" altLang="zh-CN" b="1" dirty="0"/>
              <a:t>7.2 </a:t>
            </a:r>
            <a:r>
              <a:rPr lang="zh-CN" altLang="zh-CN" b="1" dirty="0"/>
              <a:t>工业工程基础应用技术</a:t>
            </a:r>
            <a:r>
              <a:rPr lang="en-US" altLang="zh-CN" b="1" dirty="0"/>
              <a:t/>
            </a:r>
            <a:br>
              <a:rPr lang="en-US" altLang="zh-CN" b="1" dirty="0"/>
            </a:br>
            <a:r>
              <a:rPr lang="zh-CN" altLang="en-US" b="1" dirty="0"/>
              <a:t>（续）</a:t>
            </a:r>
            <a:endParaRPr lang="zh-CN" altLang="en-US" dirty="0"/>
          </a:p>
        </p:txBody>
      </p:sp>
      <p:sp>
        <p:nvSpPr>
          <p:cNvPr id="3" name="内容占位符 2"/>
          <p:cNvSpPr>
            <a:spLocks noGrp="1"/>
          </p:cNvSpPr>
          <p:nvPr>
            <p:ph idx="1"/>
          </p:nvPr>
        </p:nvSpPr>
        <p:spPr>
          <a:xfrm>
            <a:off x="0" y="1556792"/>
            <a:ext cx="9144000" cy="5099496"/>
          </a:xfrm>
        </p:spPr>
        <p:txBody>
          <a:bodyPr/>
          <a:lstStyle/>
          <a:p>
            <a:pPr lvl="2"/>
            <a:r>
              <a:rPr lang="zh-CN" altLang="en-US" dirty="0" smtClean="0"/>
              <a:t>影像分析</a:t>
            </a:r>
            <a:endParaRPr lang="en-US" altLang="zh-CN" dirty="0" smtClean="0"/>
          </a:p>
          <a:p>
            <a:pPr lvl="3"/>
            <a:r>
              <a:rPr lang="zh-CN" altLang="en-US" dirty="0" smtClean="0"/>
              <a:t>摄像机等拍摄记录分析。</a:t>
            </a:r>
            <a:endParaRPr lang="en-US" altLang="zh-CN" dirty="0" smtClean="0"/>
          </a:p>
          <a:p>
            <a:pPr lvl="3"/>
            <a:r>
              <a:rPr lang="zh-CN" altLang="en-US" dirty="0" smtClean="0"/>
              <a:t>分为：细微动作分析和慢速摄影动作分析。</a:t>
            </a:r>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28</a:t>
            </a:fld>
            <a:endParaRPr lang="en-US" altLang="zh-CN"/>
          </a:p>
        </p:txBody>
      </p:sp>
    </p:spTree>
    <p:extLst>
      <p:ext uri="{BB962C8B-B14F-4D97-AF65-F5344CB8AC3E}">
        <p14:creationId xmlns="" xmlns:p14="http://schemas.microsoft.com/office/powerpoint/2010/main" val="2257187632"/>
      </p:ext>
    </p:extLst>
  </p:cSld>
  <p:clrMapOvr>
    <a:masterClrMapping/>
  </p:clrMapOvr>
  <p:transition spd="slow">
    <p:zo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5321" y="680926"/>
            <a:ext cx="7793037" cy="838423"/>
          </a:xfrm>
        </p:spPr>
        <p:txBody>
          <a:bodyPr/>
          <a:lstStyle/>
          <a:p>
            <a:r>
              <a:rPr lang="en-US" altLang="zh-CN" b="1" dirty="0"/>
              <a:t>7.2 </a:t>
            </a:r>
            <a:r>
              <a:rPr lang="zh-CN" altLang="zh-CN" b="1" dirty="0"/>
              <a:t>工业工程基础应用技术</a:t>
            </a:r>
            <a:r>
              <a:rPr lang="en-US" altLang="zh-CN" b="1" dirty="0"/>
              <a:t/>
            </a:r>
            <a:br>
              <a:rPr lang="en-US" altLang="zh-CN" b="1" dirty="0"/>
            </a:br>
            <a:r>
              <a:rPr lang="zh-CN" altLang="en-US" b="1" dirty="0"/>
              <a:t>（续）</a:t>
            </a:r>
            <a:endParaRPr lang="zh-CN" altLang="en-US" dirty="0"/>
          </a:p>
        </p:txBody>
      </p:sp>
      <p:sp>
        <p:nvSpPr>
          <p:cNvPr id="3" name="内容占位符 2"/>
          <p:cNvSpPr>
            <a:spLocks noGrp="1"/>
          </p:cNvSpPr>
          <p:nvPr>
            <p:ph idx="1"/>
          </p:nvPr>
        </p:nvSpPr>
        <p:spPr>
          <a:xfrm>
            <a:off x="0" y="1556792"/>
            <a:ext cx="9144000" cy="5099496"/>
          </a:xfrm>
        </p:spPr>
        <p:txBody>
          <a:bodyPr/>
          <a:lstStyle/>
          <a:p>
            <a:r>
              <a:rPr lang="zh-CN" altLang="zh-CN" dirty="0" smtClean="0"/>
              <a:t>作业测定</a:t>
            </a:r>
            <a:endParaRPr lang="en-US" altLang="zh-CN" dirty="0" smtClean="0"/>
          </a:p>
          <a:p>
            <a:pPr lvl="1"/>
            <a:r>
              <a:rPr lang="zh-CN" altLang="en-US" sz="2000" dirty="0" smtClean="0"/>
              <a:t>作业测定概述</a:t>
            </a:r>
            <a:endParaRPr lang="en-US" altLang="zh-CN" sz="2000" dirty="0" smtClean="0"/>
          </a:p>
          <a:p>
            <a:pPr lvl="2"/>
            <a:r>
              <a:rPr lang="zh-CN" altLang="en-US" sz="1600" dirty="0" smtClean="0"/>
              <a:t>始于泰勒的时间研究，国际劳工组织：其是运用各种技术来确定合格工人按规定的作业标准，完成某项工作所需时间。</a:t>
            </a:r>
            <a:endParaRPr lang="en-US" altLang="zh-CN" sz="1600" dirty="0" smtClean="0"/>
          </a:p>
          <a:p>
            <a:pPr lvl="2"/>
            <a:r>
              <a:rPr lang="zh-CN" altLang="en-US" sz="1600" dirty="0" smtClean="0"/>
              <a:t>在方法研究基础上，对工作细节进行分析并制定标准时间的一种方法。</a:t>
            </a:r>
            <a:endParaRPr lang="en-US" altLang="zh-CN" sz="1600" dirty="0" smtClean="0"/>
          </a:p>
          <a:p>
            <a:pPr lvl="1"/>
            <a:r>
              <a:rPr lang="zh-CN" altLang="en-US" sz="2000" dirty="0" smtClean="0"/>
              <a:t>作业测定的目的</a:t>
            </a:r>
            <a:endParaRPr lang="en-US" altLang="zh-CN" sz="2000" dirty="0" smtClean="0"/>
          </a:p>
          <a:p>
            <a:pPr lvl="2"/>
            <a:r>
              <a:rPr lang="zh-CN" altLang="en-US" sz="1600" dirty="0" smtClean="0"/>
              <a:t>制定作业系统标准时间</a:t>
            </a:r>
            <a:endParaRPr lang="en-US" altLang="zh-CN" sz="1600" dirty="0" smtClean="0"/>
          </a:p>
          <a:p>
            <a:pPr lvl="2"/>
            <a:r>
              <a:rPr lang="zh-CN" altLang="en-US" sz="1600" dirty="0" smtClean="0"/>
              <a:t>为设计和选择最佳作业系统提供参考</a:t>
            </a:r>
            <a:endParaRPr lang="en-US" altLang="zh-CN" sz="1600" dirty="0" smtClean="0"/>
          </a:p>
          <a:p>
            <a:pPr lvl="2"/>
            <a:r>
              <a:rPr lang="zh-CN" altLang="en-US" sz="1600" dirty="0" smtClean="0"/>
              <a:t>为衡量生产能力和制定生产计划提供依据</a:t>
            </a:r>
            <a:endParaRPr lang="en-US" altLang="zh-CN" sz="1600" dirty="0" smtClean="0"/>
          </a:p>
          <a:p>
            <a:pPr lvl="2"/>
            <a:r>
              <a:rPr lang="zh-CN" altLang="en-US" sz="1600" dirty="0" smtClean="0"/>
              <a:t>确定机器工时利用率和劳动定额</a:t>
            </a:r>
            <a:endParaRPr lang="en-US" altLang="zh-CN" sz="1600" dirty="0" smtClean="0"/>
          </a:p>
          <a:p>
            <a:pPr lvl="2"/>
            <a:r>
              <a:rPr lang="zh-CN" altLang="en-US" sz="1600" dirty="0" smtClean="0"/>
              <a:t>平衡生产线</a:t>
            </a:r>
            <a:endParaRPr lang="en-US" altLang="zh-CN" sz="1600" dirty="0" smtClean="0"/>
          </a:p>
          <a:p>
            <a:pPr lvl="1"/>
            <a:r>
              <a:rPr lang="zh-CN" altLang="en-US" sz="2000" dirty="0"/>
              <a:t>标准时</a:t>
            </a:r>
            <a:r>
              <a:rPr lang="zh-CN" altLang="en-US" sz="2000" dirty="0" smtClean="0"/>
              <a:t>间：</a:t>
            </a:r>
            <a:endParaRPr lang="en-US" altLang="zh-CN" sz="2000" dirty="0" smtClean="0"/>
          </a:p>
          <a:p>
            <a:pPr lvl="2"/>
            <a:r>
              <a:rPr lang="zh-CN" altLang="en-US" sz="1600" dirty="0" smtClean="0"/>
              <a:t>正常时间</a:t>
            </a:r>
            <a:endParaRPr lang="en-US" altLang="zh-CN" sz="1600" dirty="0" smtClean="0"/>
          </a:p>
          <a:p>
            <a:pPr lvl="2"/>
            <a:r>
              <a:rPr lang="zh-CN" altLang="en-US" sz="1600" dirty="0" smtClean="0"/>
              <a:t>宽放时间</a:t>
            </a:r>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29</a:t>
            </a:fld>
            <a:endParaRPr lang="en-US" altLang="zh-CN"/>
          </a:p>
        </p:txBody>
      </p:sp>
    </p:spTree>
    <p:extLst>
      <p:ext uri="{BB962C8B-B14F-4D97-AF65-F5344CB8AC3E}">
        <p14:creationId xmlns="" xmlns:p14="http://schemas.microsoft.com/office/powerpoint/2010/main" val="2257187632"/>
      </p:ext>
    </p:extLst>
  </p:cSld>
  <p:clrMapOvr>
    <a:masterClrMapping/>
  </p:clrMapOvr>
  <p:transition spd="slow">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0938" y="548680"/>
            <a:ext cx="7793037" cy="792088"/>
          </a:xfrm>
        </p:spPr>
        <p:txBody>
          <a:bodyPr/>
          <a:lstStyle/>
          <a:p>
            <a:r>
              <a:rPr lang="en-US" altLang="zh-CN" b="1" dirty="0"/>
              <a:t>7.1 </a:t>
            </a:r>
            <a:r>
              <a:rPr lang="zh-CN" altLang="zh-CN" b="1" dirty="0"/>
              <a:t>工业工程</a:t>
            </a:r>
            <a:r>
              <a:rPr lang="zh-CN" altLang="zh-CN" b="1" dirty="0" smtClean="0"/>
              <a:t>概述</a:t>
            </a:r>
            <a:r>
              <a:rPr lang="zh-CN" altLang="en-US" b="1" dirty="0" smtClean="0"/>
              <a:t>（续）</a:t>
            </a:r>
            <a:endParaRPr lang="zh-CN" altLang="en-US" dirty="0"/>
          </a:p>
        </p:txBody>
      </p:sp>
      <p:sp>
        <p:nvSpPr>
          <p:cNvPr id="3" name="内容占位符 2"/>
          <p:cNvSpPr>
            <a:spLocks noGrp="1"/>
          </p:cNvSpPr>
          <p:nvPr>
            <p:ph idx="1"/>
          </p:nvPr>
        </p:nvSpPr>
        <p:spPr>
          <a:xfrm>
            <a:off x="179512" y="1614488"/>
            <a:ext cx="8964488" cy="5243512"/>
          </a:xfrm>
        </p:spPr>
        <p:txBody>
          <a:bodyPr/>
          <a:lstStyle/>
          <a:p>
            <a:pPr eaLnBrk="1"/>
            <a:r>
              <a:rPr lang="zh-CN" altLang="en-US" dirty="0" smtClean="0"/>
              <a:t>四个阶段（交叉）</a:t>
            </a:r>
            <a:endParaRPr lang="en-US" altLang="zh-CN" dirty="0" smtClean="0"/>
          </a:p>
          <a:p>
            <a:pPr lvl="1" eaLnBrk="1"/>
            <a:r>
              <a:rPr lang="zh-CN" altLang="en-US" dirty="0" smtClean="0"/>
              <a:t>科学管理阶段（</a:t>
            </a:r>
            <a:r>
              <a:rPr lang="en-US" altLang="zh-CN" dirty="0" smtClean="0"/>
              <a:t>18</a:t>
            </a:r>
            <a:r>
              <a:rPr lang="zh-CN" altLang="en-US" dirty="0" smtClean="0"/>
              <a:t>世纪</a:t>
            </a:r>
            <a:r>
              <a:rPr lang="en-US" altLang="zh-CN" dirty="0" smtClean="0"/>
              <a:t>-20</a:t>
            </a:r>
            <a:r>
              <a:rPr lang="zh-CN" altLang="en-US" dirty="0" smtClean="0"/>
              <a:t>世纪</a:t>
            </a:r>
            <a:r>
              <a:rPr lang="en-US" altLang="zh-CN" dirty="0" smtClean="0"/>
              <a:t>30s</a:t>
            </a:r>
            <a:r>
              <a:rPr lang="zh-CN" altLang="en-US" dirty="0" smtClean="0"/>
              <a:t>）</a:t>
            </a:r>
            <a:endParaRPr lang="en-US" altLang="zh-CN" dirty="0" smtClean="0"/>
          </a:p>
          <a:p>
            <a:pPr lvl="2" eaLnBrk="1"/>
            <a:r>
              <a:rPr lang="en-US" altLang="zh-CN" dirty="0" smtClean="0"/>
              <a:t>IE</a:t>
            </a:r>
            <a:r>
              <a:rPr lang="zh-CN" altLang="en-US" dirty="0" smtClean="0"/>
              <a:t>的孕育和奠基期。</a:t>
            </a:r>
            <a:endParaRPr lang="en-US" altLang="zh-CN" dirty="0" smtClean="0"/>
          </a:p>
          <a:p>
            <a:pPr lvl="1" eaLnBrk="1"/>
            <a:r>
              <a:rPr lang="zh-CN" altLang="en-US" dirty="0" smtClean="0"/>
              <a:t>工业工程时代（</a:t>
            </a:r>
            <a:r>
              <a:rPr lang="en-US" altLang="zh-CN" dirty="0" smtClean="0"/>
              <a:t>20</a:t>
            </a:r>
            <a:r>
              <a:rPr lang="zh-CN" altLang="en-US" dirty="0" smtClean="0"/>
              <a:t>世纪</a:t>
            </a:r>
            <a:r>
              <a:rPr lang="en-US" altLang="zh-CN" dirty="0" smtClean="0"/>
              <a:t>30s-40s</a:t>
            </a:r>
            <a:r>
              <a:rPr lang="zh-CN" altLang="en-US" dirty="0" smtClean="0"/>
              <a:t>后期）</a:t>
            </a:r>
            <a:endParaRPr lang="en-US" altLang="zh-CN" dirty="0" smtClean="0"/>
          </a:p>
          <a:p>
            <a:pPr lvl="2" eaLnBrk="1"/>
            <a:r>
              <a:rPr lang="en-US" altLang="zh-CN" dirty="0" smtClean="0"/>
              <a:t>IE</a:t>
            </a:r>
            <a:r>
              <a:rPr lang="zh-CN" altLang="en-US" dirty="0" smtClean="0"/>
              <a:t>的成长期。</a:t>
            </a:r>
            <a:endParaRPr lang="en-US" altLang="zh-CN" dirty="0" smtClean="0"/>
          </a:p>
          <a:p>
            <a:pPr lvl="1" eaLnBrk="1"/>
            <a:r>
              <a:rPr lang="zh-CN" altLang="en-US" dirty="0" smtClean="0"/>
              <a:t>工业工程与运筹学结合时期（</a:t>
            </a:r>
            <a:r>
              <a:rPr lang="en-US" altLang="zh-CN" dirty="0" smtClean="0"/>
              <a:t>20</a:t>
            </a:r>
            <a:r>
              <a:rPr lang="zh-CN" altLang="en-US" dirty="0" smtClean="0"/>
              <a:t>世纪</a:t>
            </a:r>
            <a:r>
              <a:rPr lang="en-US" altLang="zh-CN" dirty="0" smtClean="0"/>
              <a:t>40s</a:t>
            </a:r>
            <a:r>
              <a:rPr lang="zh-CN" altLang="en-US" dirty="0" smtClean="0"/>
              <a:t>后期</a:t>
            </a:r>
            <a:r>
              <a:rPr lang="en-US" altLang="zh-CN" dirty="0" smtClean="0"/>
              <a:t>-70s</a:t>
            </a:r>
            <a:r>
              <a:rPr lang="zh-CN" altLang="en-US" dirty="0" smtClean="0"/>
              <a:t>）</a:t>
            </a:r>
            <a:endParaRPr lang="en-US" altLang="zh-CN" dirty="0" smtClean="0"/>
          </a:p>
          <a:p>
            <a:pPr lvl="2" eaLnBrk="1"/>
            <a:r>
              <a:rPr lang="en-US" altLang="zh-CN" dirty="0" smtClean="0"/>
              <a:t>IE</a:t>
            </a:r>
            <a:r>
              <a:rPr lang="zh-CN" altLang="en-US" dirty="0" smtClean="0"/>
              <a:t>的成熟期。</a:t>
            </a:r>
            <a:endParaRPr lang="en-US" altLang="zh-CN" dirty="0"/>
          </a:p>
          <a:p>
            <a:pPr lvl="1" eaLnBrk="1"/>
            <a:r>
              <a:rPr lang="zh-CN" altLang="en-US" dirty="0" smtClean="0"/>
              <a:t>工业工程与系统工程结合时期（</a:t>
            </a:r>
            <a:r>
              <a:rPr lang="en-US" altLang="zh-CN" dirty="0" smtClean="0"/>
              <a:t>20</a:t>
            </a:r>
            <a:r>
              <a:rPr lang="zh-CN" altLang="en-US" dirty="0" smtClean="0"/>
              <a:t>世纪</a:t>
            </a:r>
            <a:r>
              <a:rPr lang="en-US" altLang="zh-CN" dirty="0" smtClean="0"/>
              <a:t>70s</a:t>
            </a:r>
            <a:r>
              <a:rPr lang="zh-CN" altLang="en-US" dirty="0" smtClean="0"/>
              <a:t>至今）</a:t>
            </a:r>
            <a:endParaRPr lang="en-US" altLang="zh-CN" dirty="0" smtClean="0"/>
          </a:p>
          <a:p>
            <a:pPr lvl="2" eaLnBrk="1"/>
            <a:r>
              <a:rPr lang="en-US" altLang="zh-CN" dirty="0" smtClean="0"/>
              <a:t>IE</a:t>
            </a:r>
            <a:r>
              <a:rPr lang="zh-CN" altLang="en-US" dirty="0" smtClean="0"/>
              <a:t>的革新发展期。</a:t>
            </a:r>
            <a:r>
              <a:rPr lang="en-US" altLang="zh-CN" dirty="0" smtClean="0"/>
              <a:t>TQC, MRP, JIT, AM, CE</a:t>
            </a:r>
            <a:r>
              <a:rPr lang="zh-CN" altLang="en-US" dirty="0" smtClean="0"/>
              <a:t>等。</a:t>
            </a:r>
            <a:endParaRPr lang="zh-CN" altLang="zh-CN"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3</a:t>
            </a:fld>
            <a:endParaRPr lang="en-US" altLang="zh-CN"/>
          </a:p>
        </p:txBody>
      </p:sp>
    </p:spTree>
    <p:extLst>
      <p:ext uri="{BB962C8B-B14F-4D97-AF65-F5344CB8AC3E}">
        <p14:creationId xmlns="" xmlns:p14="http://schemas.microsoft.com/office/powerpoint/2010/main" val="3650977805"/>
      </p:ext>
    </p:extLst>
  </p:cSld>
  <p:clrMapOvr>
    <a:masterClrMapping/>
  </p:clrMapOvr>
  <p:transition spd="slow">
    <p:zo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5321" y="680926"/>
            <a:ext cx="7793037" cy="838423"/>
          </a:xfrm>
        </p:spPr>
        <p:txBody>
          <a:bodyPr/>
          <a:lstStyle/>
          <a:p>
            <a:r>
              <a:rPr lang="en-US" altLang="zh-CN" b="1" dirty="0"/>
              <a:t>7.2 </a:t>
            </a:r>
            <a:r>
              <a:rPr lang="zh-CN" altLang="zh-CN" b="1" dirty="0"/>
              <a:t>工业工程基础应用技术</a:t>
            </a:r>
            <a:r>
              <a:rPr lang="en-US" altLang="zh-CN" b="1" dirty="0"/>
              <a:t/>
            </a:r>
            <a:br>
              <a:rPr lang="en-US" altLang="zh-CN" b="1" dirty="0"/>
            </a:br>
            <a:r>
              <a:rPr lang="zh-CN" altLang="en-US" b="1" dirty="0"/>
              <a:t>（续）</a:t>
            </a:r>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30</a:t>
            </a:fld>
            <a:endParaRPr lang="en-US" altLang="zh-CN"/>
          </a:p>
        </p:txBody>
      </p:sp>
      <p:pic>
        <p:nvPicPr>
          <p:cNvPr id="40962" name="Picture 2"/>
          <p:cNvPicPr>
            <a:picLocks noGrp="1" noChangeAspect="1" noChangeArrowheads="1"/>
          </p:cNvPicPr>
          <p:nvPr>
            <p:ph idx="1"/>
          </p:nvPr>
        </p:nvPicPr>
        <p:blipFill>
          <a:blip r:embed="rId2" cstate="print"/>
          <a:srcRect/>
          <a:stretch>
            <a:fillRect/>
          </a:stretch>
        </p:blipFill>
        <p:spPr bwMode="auto">
          <a:xfrm>
            <a:off x="244456" y="2204864"/>
            <a:ext cx="8899544" cy="3762895"/>
          </a:xfrm>
          <a:prstGeom prst="rect">
            <a:avLst/>
          </a:prstGeom>
          <a:noFill/>
          <a:ln w="9525">
            <a:noFill/>
            <a:miter lim="800000"/>
            <a:headEnd/>
            <a:tailEnd/>
          </a:ln>
        </p:spPr>
      </p:pic>
    </p:spTree>
    <p:extLst>
      <p:ext uri="{BB962C8B-B14F-4D97-AF65-F5344CB8AC3E}">
        <p14:creationId xmlns="" xmlns:p14="http://schemas.microsoft.com/office/powerpoint/2010/main" val="2257187632"/>
      </p:ext>
    </p:extLst>
  </p:cSld>
  <p:clrMapOvr>
    <a:masterClrMapping/>
  </p:clrMapOvr>
  <p:transition spd="slow">
    <p:zo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5321" y="680926"/>
            <a:ext cx="7793037" cy="838423"/>
          </a:xfrm>
        </p:spPr>
        <p:txBody>
          <a:bodyPr/>
          <a:lstStyle/>
          <a:p>
            <a:r>
              <a:rPr lang="en-US" altLang="zh-CN" b="1" dirty="0"/>
              <a:t>7.2 </a:t>
            </a:r>
            <a:r>
              <a:rPr lang="zh-CN" altLang="zh-CN" b="1" dirty="0"/>
              <a:t>工业工程基础应用技术</a:t>
            </a:r>
            <a:r>
              <a:rPr lang="en-US" altLang="zh-CN" b="1" dirty="0"/>
              <a:t/>
            </a:r>
            <a:br>
              <a:rPr lang="en-US" altLang="zh-CN" b="1" dirty="0"/>
            </a:br>
            <a:r>
              <a:rPr lang="zh-CN" altLang="en-US" b="1" dirty="0"/>
              <a:t>（续）</a:t>
            </a:r>
            <a:endParaRPr lang="zh-CN" altLang="en-US" dirty="0"/>
          </a:p>
        </p:txBody>
      </p:sp>
      <p:sp>
        <p:nvSpPr>
          <p:cNvPr id="3" name="内容占位符 2"/>
          <p:cNvSpPr>
            <a:spLocks noGrp="1"/>
          </p:cNvSpPr>
          <p:nvPr>
            <p:ph idx="1"/>
          </p:nvPr>
        </p:nvSpPr>
        <p:spPr>
          <a:xfrm>
            <a:off x="0" y="1556792"/>
            <a:ext cx="9144000" cy="5099496"/>
          </a:xfrm>
        </p:spPr>
        <p:txBody>
          <a:bodyPr/>
          <a:lstStyle/>
          <a:p>
            <a:pPr lvl="1"/>
            <a:r>
              <a:rPr lang="zh-CN" altLang="en-US" sz="2000" dirty="0" smtClean="0"/>
              <a:t>作业测定的程序</a:t>
            </a:r>
            <a:endParaRPr lang="en-US" altLang="zh-CN" sz="2000" dirty="0" smtClean="0"/>
          </a:p>
          <a:p>
            <a:pPr lvl="2"/>
            <a:r>
              <a:rPr lang="zh-CN" altLang="en-US" dirty="0" smtClean="0"/>
              <a:t>确定研究的作业，并使其标准化</a:t>
            </a:r>
            <a:endParaRPr lang="en-US" altLang="zh-CN" dirty="0" smtClean="0"/>
          </a:p>
          <a:p>
            <a:pPr lvl="2"/>
            <a:r>
              <a:rPr lang="zh-CN" altLang="en-US" dirty="0" smtClean="0"/>
              <a:t>收集操作者及作业的有关资料，做好测定准备</a:t>
            </a:r>
            <a:endParaRPr lang="en-US" altLang="zh-CN" dirty="0" smtClean="0"/>
          </a:p>
          <a:p>
            <a:pPr lvl="2"/>
            <a:r>
              <a:rPr lang="zh-CN" altLang="en-US" dirty="0" smtClean="0"/>
              <a:t>选定适当的测定方法</a:t>
            </a:r>
            <a:endParaRPr lang="en-US" altLang="zh-CN" dirty="0" smtClean="0"/>
          </a:p>
          <a:p>
            <a:pPr lvl="2"/>
            <a:r>
              <a:rPr lang="zh-CN" altLang="en-US" dirty="0" smtClean="0"/>
              <a:t>观测并得出“观测时间”</a:t>
            </a:r>
            <a:endParaRPr lang="en-US" altLang="zh-CN" dirty="0" smtClean="0"/>
          </a:p>
          <a:p>
            <a:pPr lvl="2"/>
            <a:r>
              <a:rPr lang="zh-CN" altLang="en-US" dirty="0" smtClean="0"/>
              <a:t>对“观测时间”进行评比，定评比系数，获得“正常时间”</a:t>
            </a:r>
            <a:endParaRPr lang="en-US" altLang="zh-CN" dirty="0" smtClean="0"/>
          </a:p>
          <a:p>
            <a:pPr lvl="2"/>
            <a:r>
              <a:rPr lang="zh-CN" altLang="en-US" dirty="0" smtClean="0"/>
              <a:t>决定宽放值</a:t>
            </a:r>
            <a:endParaRPr lang="en-US" altLang="zh-CN" dirty="0" smtClean="0"/>
          </a:p>
          <a:p>
            <a:pPr lvl="2"/>
            <a:r>
              <a:rPr lang="zh-CN" altLang="en-US" dirty="0" smtClean="0"/>
              <a:t>确定标准时间</a:t>
            </a:r>
            <a:endParaRPr lang="en-US" altLang="zh-CN" dirty="0" smtClean="0"/>
          </a:p>
          <a:p>
            <a:pPr lvl="1"/>
            <a:r>
              <a:rPr lang="zh-CN" altLang="en-US" sz="2000" dirty="0" smtClean="0"/>
              <a:t>作业测定的方法：</a:t>
            </a:r>
            <a:endParaRPr lang="en-US" altLang="zh-CN" sz="2000" dirty="0" smtClean="0"/>
          </a:p>
          <a:p>
            <a:pPr lvl="2"/>
            <a:r>
              <a:rPr lang="zh-CN" altLang="en-US" dirty="0" smtClean="0"/>
              <a:t>秒表测试法</a:t>
            </a:r>
            <a:endParaRPr lang="en-US" altLang="zh-CN" dirty="0" smtClean="0"/>
          </a:p>
          <a:p>
            <a:pPr lvl="2"/>
            <a:r>
              <a:rPr lang="zh-CN" altLang="en-US" dirty="0" smtClean="0"/>
              <a:t>工作抽样</a:t>
            </a:r>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31</a:t>
            </a:fld>
            <a:endParaRPr lang="en-US" altLang="zh-CN"/>
          </a:p>
        </p:txBody>
      </p:sp>
    </p:spTree>
    <p:extLst>
      <p:ext uri="{BB962C8B-B14F-4D97-AF65-F5344CB8AC3E}">
        <p14:creationId xmlns="" xmlns:p14="http://schemas.microsoft.com/office/powerpoint/2010/main" val="2257187632"/>
      </p:ext>
    </p:extLst>
  </p:cSld>
  <p:clrMapOvr>
    <a:masterClrMapping/>
  </p:clrMapOvr>
  <p:transition spd="slow">
    <p:zo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5321" y="680926"/>
            <a:ext cx="7793037" cy="838423"/>
          </a:xfrm>
        </p:spPr>
        <p:txBody>
          <a:bodyPr/>
          <a:lstStyle/>
          <a:p>
            <a:r>
              <a:rPr lang="en-US" altLang="zh-CN" b="1" dirty="0"/>
              <a:t>7.2 </a:t>
            </a:r>
            <a:r>
              <a:rPr lang="zh-CN" altLang="zh-CN" b="1" dirty="0"/>
              <a:t>工业工程基础应用技术</a:t>
            </a:r>
            <a:r>
              <a:rPr lang="en-US" altLang="zh-CN" b="1" dirty="0"/>
              <a:t/>
            </a:r>
            <a:br>
              <a:rPr lang="en-US" altLang="zh-CN" b="1" dirty="0"/>
            </a:br>
            <a:r>
              <a:rPr lang="zh-CN" altLang="en-US" b="1" dirty="0"/>
              <a:t>（续）</a:t>
            </a:r>
            <a:endParaRPr lang="zh-CN" altLang="en-US" dirty="0"/>
          </a:p>
        </p:txBody>
      </p:sp>
      <p:sp>
        <p:nvSpPr>
          <p:cNvPr id="3" name="内容占位符 2"/>
          <p:cNvSpPr>
            <a:spLocks noGrp="1"/>
          </p:cNvSpPr>
          <p:nvPr>
            <p:ph idx="1"/>
          </p:nvPr>
        </p:nvSpPr>
        <p:spPr>
          <a:xfrm>
            <a:off x="0" y="1556792"/>
            <a:ext cx="9144000" cy="5099496"/>
          </a:xfrm>
        </p:spPr>
        <p:txBody>
          <a:bodyPr/>
          <a:lstStyle/>
          <a:p>
            <a:pPr lvl="2"/>
            <a:r>
              <a:rPr lang="zh-CN" altLang="en-US" dirty="0" smtClean="0"/>
              <a:t>预定动作时间标准法：国际公认</a:t>
            </a:r>
            <a:endParaRPr lang="en-US" altLang="zh-CN" dirty="0" smtClean="0"/>
          </a:p>
          <a:p>
            <a:pPr lvl="2"/>
            <a:r>
              <a:rPr lang="zh-CN" altLang="en-US" dirty="0" smtClean="0"/>
              <a:t>标准资料法：在前三个基础上</a:t>
            </a:r>
            <a:endParaRPr lang="zh-CN" altLang="zh-CN" dirty="0"/>
          </a:p>
          <a:p>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32</a:t>
            </a:fld>
            <a:endParaRPr lang="en-US" altLang="zh-CN"/>
          </a:p>
        </p:txBody>
      </p:sp>
    </p:spTree>
    <p:extLst>
      <p:ext uri="{BB962C8B-B14F-4D97-AF65-F5344CB8AC3E}">
        <p14:creationId xmlns="" xmlns:p14="http://schemas.microsoft.com/office/powerpoint/2010/main" val="2257187632"/>
      </p:ext>
    </p:extLst>
  </p:cSld>
  <p:clrMapOvr>
    <a:masterClrMapping/>
  </p:clrMapOvr>
  <p:transition spd="slow">
    <p:zo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0938" y="-1107503"/>
            <a:ext cx="7793037" cy="2520279"/>
          </a:xfrm>
        </p:spPr>
        <p:txBody>
          <a:bodyPr/>
          <a:lstStyle/>
          <a:p>
            <a:r>
              <a:rPr lang="en-US" altLang="zh-CN" b="1" dirty="0"/>
              <a:t>7.3 </a:t>
            </a:r>
            <a:r>
              <a:rPr lang="zh-CN" altLang="zh-CN" b="1" dirty="0"/>
              <a:t>人因工程</a:t>
            </a:r>
          </a:p>
        </p:txBody>
      </p:sp>
      <p:sp>
        <p:nvSpPr>
          <p:cNvPr id="3" name="内容占位符 2"/>
          <p:cNvSpPr>
            <a:spLocks noGrp="1"/>
          </p:cNvSpPr>
          <p:nvPr>
            <p:ph idx="1"/>
          </p:nvPr>
        </p:nvSpPr>
        <p:spPr>
          <a:xfrm>
            <a:off x="0" y="1614488"/>
            <a:ext cx="9144000" cy="4114800"/>
          </a:xfrm>
        </p:spPr>
        <p:txBody>
          <a:bodyPr/>
          <a:lstStyle/>
          <a:p>
            <a:r>
              <a:rPr lang="zh-CN" altLang="zh-CN" dirty="0"/>
              <a:t>人因工程</a:t>
            </a:r>
            <a:r>
              <a:rPr lang="zh-CN" altLang="zh-CN" dirty="0" smtClean="0"/>
              <a:t>概述</a:t>
            </a:r>
            <a:endParaRPr lang="en-US" altLang="zh-CN" dirty="0" smtClean="0"/>
          </a:p>
          <a:p>
            <a:pPr lvl="1"/>
            <a:r>
              <a:rPr lang="zh-CN" altLang="en-US" dirty="0"/>
              <a:t>人</a:t>
            </a:r>
            <a:r>
              <a:rPr lang="zh-CN" altLang="en-US" dirty="0" smtClean="0"/>
              <a:t>因工程学的起源与发展</a:t>
            </a:r>
            <a:endParaRPr lang="en-US" altLang="zh-CN" dirty="0" smtClean="0"/>
          </a:p>
          <a:p>
            <a:pPr lvl="2"/>
            <a:r>
              <a:rPr lang="zh-CN" altLang="en-US" dirty="0" smtClean="0"/>
              <a:t>经验人因工程学（</a:t>
            </a:r>
            <a:r>
              <a:rPr lang="en-US" altLang="zh-CN" dirty="0" smtClean="0"/>
              <a:t>19</a:t>
            </a:r>
            <a:r>
              <a:rPr lang="zh-CN" altLang="en-US" dirty="0" smtClean="0"/>
              <a:t>世纪末至第二次世界大战）</a:t>
            </a:r>
            <a:endParaRPr lang="en-US" altLang="zh-CN" dirty="0" smtClean="0"/>
          </a:p>
          <a:p>
            <a:pPr lvl="3"/>
            <a:r>
              <a:rPr lang="zh-CN" altLang="en-US" dirty="0" smtClean="0"/>
              <a:t>泰勒“铁锹实验”，提出提高工作效率的科学创作方法。人适应机器</a:t>
            </a:r>
            <a:endParaRPr lang="en-US" altLang="zh-CN" dirty="0" smtClean="0"/>
          </a:p>
          <a:p>
            <a:pPr lvl="2"/>
            <a:r>
              <a:rPr lang="zh-CN" altLang="en-US" dirty="0" smtClean="0"/>
              <a:t>科学人因工程学（第二次世界大战至</a:t>
            </a:r>
            <a:r>
              <a:rPr lang="en-US" altLang="zh-CN" dirty="0" smtClean="0"/>
              <a:t>20</a:t>
            </a:r>
            <a:r>
              <a:rPr lang="zh-CN" altLang="en-US" dirty="0" smtClean="0"/>
              <a:t>世纪</a:t>
            </a:r>
            <a:r>
              <a:rPr lang="en-US" altLang="zh-CN" dirty="0" smtClean="0"/>
              <a:t>60</a:t>
            </a:r>
            <a:r>
              <a:rPr lang="zh-CN" altLang="en-US" dirty="0" smtClean="0"/>
              <a:t>年代）</a:t>
            </a:r>
            <a:endParaRPr lang="en-US" altLang="zh-CN" dirty="0" smtClean="0"/>
          </a:p>
          <a:p>
            <a:pPr lvl="3"/>
            <a:r>
              <a:rPr lang="zh-CN" altLang="en-US" dirty="0" smtClean="0"/>
              <a:t>机器适用于人。</a:t>
            </a:r>
            <a:endParaRPr lang="en-US" altLang="zh-CN" dirty="0" smtClean="0"/>
          </a:p>
          <a:p>
            <a:pPr lvl="2"/>
            <a:r>
              <a:rPr lang="zh-CN" altLang="en-US" dirty="0" smtClean="0"/>
              <a:t>现代人因工程学（</a:t>
            </a:r>
            <a:r>
              <a:rPr lang="en-US" altLang="zh-CN" dirty="0" smtClean="0"/>
              <a:t> 20</a:t>
            </a:r>
            <a:r>
              <a:rPr lang="zh-CN" altLang="en-US" dirty="0" smtClean="0"/>
              <a:t>世纪</a:t>
            </a:r>
            <a:r>
              <a:rPr lang="en-US" altLang="zh-CN" dirty="0" smtClean="0"/>
              <a:t>60</a:t>
            </a:r>
            <a:r>
              <a:rPr lang="zh-CN" altLang="en-US" dirty="0" smtClean="0"/>
              <a:t>年代至今）</a:t>
            </a:r>
            <a:endParaRPr lang="en-US" altLang="zh-CN" dirty="0" smtClean="0"/>
          </a:p>
          <a:p>
            <a:pPr lvl="3"/>
            <a:r>
              <a:rPr lang="zh-CN" altLang="en-US" dirty="0" smtClean="0"/>
              <a:t>人</a:t>
            </a:r>
            <a:r>
              <a:rPr lang="en-US" altLang="zh-CN" dirty="0" smtClean="0"/>
              <a:t>-</a:t>
            </a:r>
            <a:r>
              <a:rPr lang="zh-CN" altLang="en-US" dirty="0" smtClean="0"/>
              <a:t>机</a:t>
            </a:r>
            <a:r>
              <a:rPr lang="en-US" altLang="zh-CN" dirty="0" smtClean="0"/>
              <a:t>-</a:t>
            </a:r>
            <a:r>
              <a:rPr lang="zh-CN" altLang="en-US" dirty="0" smtClean="0"/>
              <a:t>环境系统相协调。</a:t>
            </a:r>
            <a:endParaRPr lang="en-US" altLang="zh-CN" dirty="0" smtClean="0"/>
          </a:p>
          <a:p>
            <a:pPr lvl="1"/>
            <a:endParaRPr lang="zh-CN" altLang="zh-CN" dirty="0"/>
          </a:p>
          <a:p>
            <a:endParaRPr lang="zh-CN" altLang="zh-CN"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33</a:t>
            </a:fld>
            <a:endParaRPr lang="en-US" altLang="zh-CN"/>
          </a:p>
        </p:txBody>
      </p:sp>
    </p:spTree>
    <p:extLst>
      <p:ext uri="{BB962C8B-B14F-4D97-AF65-F5344CB8AC3E}">
        <p14:creationId xmlns="" xmlns:p14="http://schemas.microsoft.com/office/powerpoint/2010/main" val="2167059954"/>
      </p:ext>
    </p:extLst>
  </p:cSld>
  <p:clrMapOvr>
    <a:masterClrMapping/>
  </p:clrMapOvr>
  <p:transition spd="slow">
    <p:zo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0938" y="692696"/>
            <a:ext cx="7793037" cy="720080"/>
          </a:xfrm>
        </p:spPr>
        <p:txBody>
          <a:bodyPr/>
          <a:lstStyle/>
          <a:p>
            <a:r>
              <a:rPr lang="en-US" altLang="zh-CN" b="1" dirty="0"/>
              <a:t>7.3 </a:t>
            </a:r>
            <a:r>
              <a:rPr lang="zh-CN" altLang="zh-CN" b="1" dirty="0"/>
              <a:t>人因</a:t>
            </a:r>
            <a:r>
              <a:rPr lang="zh-CN" altLang="zh-CN" b="1" dirty="0" smtClean="0"/>
              <a:t>工程</a:t>
            </a:r>
            <a:r>
              <a:rPr lang="zh-CN" altLang="en-US" b="1" dirty="0" smtClean="0"/>
              <a:t>（续）</a:t>
            </a:r>
            <a:endParaRPr lang="zh-CN" altLang="zh-CN" b="1" dirty="0"/>
          </a:p>
        </p:txBody>
      </p:sp>
      <p:sp>
        <p:nvSpPr>
          <p:cNvPr id="3" name="内容占位符 2"/>
          <p:cNvSpPr>
            <a:spLocks noGrp="1"/>
          </p:cNvSpPr>
          <p:nvPr>
            <p:ph idx="1"/>
          </p:nvPr>
        </p:nvSpPr>
        <p:spPr>
          <a:xfrm>
            <a:off x="0" y="1614488"/>
            <a:ext cx="9144000" cy="5054872"/>
          </a:xfrm>
        </p:spPr>
        <p:txBody>
          <a:bodyPr/>
          <a:lstStyle/>
          <a:p>
            <a:pPr lvl="1"/>
            <a:r>
              <a:rPr lang="zh-CN" altLang="en-US" dirty="0" smtClean="0"/>
              <a:t>人因工程学的定义</a:t>
            </a:r>
            <a:endParaRPr lang="en-US" altLang="zh-CN" dirty="0" smtClean="0"/>
          </a:p>
          <a:p>
            <a:pPr lvl="2"/>
            <a:r>
              <a:rPr lang="zh-CN" altLang="en-US" dirty="0" smtClean="0"/>
              <a:t>又称为人机工程学或工效学，是研究人、机器和工作环境三者相互关系的应用学科。</a:t>
            </a:r>
            <a:endParaRPr lang="en-US" altLang="zh-CN" dirty="0" smtClean="0"/>
          </a:p>
          <a:p>
            <a:pPr lvl="1"/>
            <a:r>
              <a:rPr lang="zh-CN" altLang="en-US" dirty="0"/>
              <a:t>人</a:t>
            </a:r>
            <a:r>
              <a:rPr lang="zh-CN" altLang="en-US" dirty="0" smtClean="0"/>
              <a:t>因工程学的研究内容</a:t>
            </a:r>
            <a:endParaRPr lang="en-US" altLang="zh-CN" dirty="0" smtClean="0"/>
          </a:p>
          <a:p>
            <a:pPr lvl="2"/>
            <a:r>
              <a:rPr lang="zh-CN" altLang="en-US" dirty="0" smtClean="0"/>
              <a:t>人的生理和心理特性</a:t>
            </a:r>
            <a:endParaRPr lang="en-US" altLang="zh-CN" dirty="0" smtClean="0"/>
          </a:p>
          <a:p>
            <a:pPr lvl="2"/>
            <a:r>
              <a:rPr lang="zh-CN" altLang="en-US" dirty="0" smtClean="0"/>
              <a:t>人机系统总体设计</a:t>
            </a:r>
            <a:endParaRPr lang="en-US" altLang="zh-CN" dirty="0" smtClean="0"/>
          </a:p>
          <a:p>
            <a:pPr lvl="2"/>
            <a:r>
              <a:rPr lang="zh-CN" altLang="en-US" dirty="0" smtClean="0"/>
              <a:t>人机界面设计</a:t>
            </a:r>
            <a:endParaRPr lang="en-US" altLang="zh-CN" dirty="0" smtClean="0"/>
          </a:p>
          <a:p>
            <a:pPr lvl="2"/>
            <a:r>
              <a:rPr lang="zh-CN" altLang="en-US" dirty="0" smtClean="0"/>
              <a:t>工作场所设计和改善</a:t>
            </a:r>
            <a:endParaRPr lang="en-US" altLang="zh-CN" dirty="0" smtClean="0"/>
          </a:p>
          <a:p>
            <a:pPr lvl="2"/>
            <a:r>
              <a:rPr lang="zh-CN" altLang="en-US" dirty="0" smtClean="0"/>
              <a:t>工作环境及其改善</a:t>
            </a:r>
            <a:endParaRPr lang="en-US" altLang="zh-CN" dirty="0" smtClean="0"/>
          </a:p>
          <a:p>
            <a:pPr lvl="2"/>
            <a:r>
              <a:rPr lang="zh-CN" altLang="en-US" dirty="0" smtClean="0"/>
              <a:t>作业方法及其改善</a:t>
            </a:r>
            <a:endParaRPr lang="en-US" altLang="zh-CN" dirty="0" smtClean="0"/>
          </a:p>
          <a:p>
            <a:pPr lvl="2"/>
            <a:r>
              <a:rPr lang="zh-CN" altLang="en-US" dirty="0" smtClean="0"/>
              <a:t>系统的安全性和可靠性</a:t>
            </a:r>
            <a:endParaRPr lang="en-US" altLang="zh-CN" dirty="0" smtClean="0"/>
          </a:p>
          <a:p>
            <a:pPr lvl="2"/>
            <a:r>
              <a:rPr lang="zh-CN" altLang="en-US" dirty="0" smtClean="0"/>
              <a:t>组织与管理的效率</a:t>
            </a:r>
            <a:endParaRPr lang="zh-CN" altLang="zh-CN"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34</a:t>
            </a:fld>
            <a:endParaRPr lang="en-US" altLang="zh-CN"/>
          </a:p>
        </p:txBody>
      </p:sp>
    </p:spTree>
    <p:extLst>
      <p:ext uri="{BB962C8B-B14F-4D97-AF65-F5344CB8AC3E}">
        <p14:creationId xmlns="" xmlns:p14="http://schemas.microsoft.com/office/powerpoint/2010/main" val="2167059954"/>
      </p:ext>
    </p:extLst>
  </p:cSld>
  <p:clrMapOvr>
    <a:masterClrMapping/>
  </p:clrMapOvr>
  <p:transition spd="slow">
    <p:zo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0938" y="548680"/>
            <a:ext cx="7793037" cy="864096"/>
          </a:xfrm>
        </p:spPr>
        <p:txBody>
          <a:bodyPr/>
          <a:lstStyle/>
          <a:p>
            <a:r>
              <a:rPr lang="en-US" altLang="zh-CN" b="1" dirty="0"/>
              <a:t>7.3 </a:t>
            </a:r>
            <a:r>
              <a:rPr lang="zh-CN" altLang="zh-CN" b="1" dirty="0"/>
              <a:t>人因</a:t>
            </a:r>
            <a:r>
              <a:rPr lang="zh-CN" altLang="zh-CN" b="1" dirty="0" smtClean="0"/>
              <a:t>工程</a:t>
            </a:r>
            <a:r>
              <a:rPr lang="zh-CN" altLang="en-US" b="1" dirty="0" smtClean="0"/>
              <a:t>（续）</a:t>
            </a:r>
            <a:endParaRPr lang="zh-CN" altLang="zh-CN" b="1" dirty="0"/>
          </a:p>
        </p:txBody>
      </p:sp>
      <p:sp>
        <p:nvSpPr>
          <p:cNvPr id="3" name="内容占位符 2"/>
          <p:cNvSpPr>
            <a:spLocks noGrp="1"/>
          </p:cNvSpPr>
          <p:nvPr>
            <p:ph idx="1"/>
          </p:nvPr>
        </p:nvSpPr>
        <p:spPr>
          <a:xfrm>
            <a:off x="0" y="1614488"/>
            <a:ext cx="9144000" cy="5054872"/>
          </a:xfrm>
        </p:spPr>
        <p:txBody>
          <a:bodyPr/>
          <a:lstStyle/>
          <a:p>
            <a:pPr lvl="1"/>
            <a:r>
              <a:rPr lang="zh-CN" altLang="en-US" dirty="0" smtClean="0"/>
              <a:t>人因工程学的研究方法</a:t>
            </a:r>
            <a:endParaRPr lang="en-US" altLang="zh-CN" dirty="0" smtClean="0"/>
          </a:p>
          <a:p>
            <a:pPr lvl="2"/>
            <a:r>
              <a:rPr lang="zh-CN" altLang="en-US" dirty="0" smtClean="0"/>
              <a:t>调查研究法</a:t>
            </a:r>
            <a:endParaRPr lang="en-US" altLang="zh-CN" dirty="0" smtClean="0"/>
          </a:p>
          <a:p>
            <a:pPr lvl="2"/>
            <a:r>
              <a:rPr lang="zh-CN" altLang="en-US" dirty="0" smtClean="0"/>
              <a:t>观察法</a:t>
            </a:r>
            <a:endParaRPr lang="en-US" altLang="zh-CN" dirty="0" smtClean="0"/>
          </a:p>
          <a:p>
            <a:pPr lvl="2"/>
            <a:r>
              <a:rPr lang="zh-CN" altLang="en-US" dirty="0" smtClean="0"/>
              <a:t>实测法</a:t>
            </a:r>
            <a:endParaRPr lang="en-US" altLang="zh-CN" dirty="0" smtClean="0"/>
          </a:p>
          <a:p>
            <a:pPr lvl="2"/>
            <a:r>
              <a:rPr lang="zh-CN" altLang="en-US" dirty="0" smtClean="0"/>
              <a:t>实验法</a:t>
            </a:r>
            <a:endParaRPr lang="en-US" altLang="zh-CN" dirty="0" smtClean="0"/>
          </a:p>
          <a:p>
            <a:pPr lvl="2"/>
            <a:r>
              <a:rPr lang="zh-CN" altLang="en-US" dirty="0" smtClean="0"/>
              <a:t>模拟和模型实验法</a:t>
            </a:r>
            <a:endParaRPr lang="en-US" altLang="zh-CN" dirty="0" smtClean="0"/>
          </a:p>
          <a:p>
            <a:pPr lvl="2"/>
            <a:r>
              <a:rPr lang="zh-CN" altLang="en-US" dirty="0" smtClean="0"/>
              <a:t>计算机数值仿真法</a:t>
            </a:r>
            <a:endParaRPr lang="en-US" altLang="zh-CN" dirty="0" smtClean="0"/>
          </a:p>
          <a:p>
            <a:pPr lvl="2"/>
            <a:r>
              <a:rPr lang="zh-CN" altLang="en-US" dirty="0" smtClean="0"/>
              <a:t>分析法：在上述基础上</a:t>
            </a:r>
            <a:endParaRPr lang="en-US" altLang="zh-CN" dirty="0" smtClean="0"/>
          </a:p>
          <a:p>
            <a:endParaRPr lang="zh-CN" altLang="zh-CN"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35</a:t>
            </a:fld>
            <a:endParaRPr lang="en-US" altLang="zh-CN"/>
          </a:p>
        </p:txBody>
      </p:sp>
    </p:spTree>
    <p:extLst>
      <p:ext uri="{BB962C8B-B14F-4D97-AF65-F5344CB8AC3E}">
        <p14:creationId xmlns="" xmlns:p14="http://schemas.microsoft.com/office/powerpoint/2010/main" val="2167059954"/>
      </p:ext>
    </p:extLst>
  </p:cSld>
  <p:clrMapOvr>
    <a:masterClrMapping/>
  </p:clrMapOvr>
  <p:transition spd="slow">
    <p:zo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0938" y="620688"/>
            <a:ext cx="7793037" cy="792088"/>
          </a:xfrm>
        </p:spPr>
        <p:txBody>
          <a:bodyPr/>
          <a:lstStyle/>
          <a:p>
            <a:r>
              <a:rPr lang="en-US" altLang="zh-CN" b="1" dirty="0"/>
              <a:t>7.3 </a:t>
            </a:r>
            <a:r>
              <a:rPr lang="zh-CN" altLang="zh-CN" b="1" dirty="0"/>
              <a:t>人因</a:t>
            </a:r>
            <a:r>
              <a:rPr lang="zh-CN" altLang="zh-CN" b="1" dirty="0" smtClean="0"/>
              <a:t>工程</a:t>
            </a:r>
            <a:r>
              <a:rPr lang="zh-CN" altLang="en-US" b="1" dirty="0" smtClean="0"/>
              <a:t>（续）</a:t>
            </a:r>
            <a:endParaRPr lang="zh-CN" altLang="zh-CN" b="1" dirty="0"/>
          </a:p>
        </p:txBody>
      </p:sp>
      <p:sp>
        <p:nvSpPr>
          <p:cNvPr id="3" name="内容占位符 2"/>
          <p:cNvSpPr>
            <a:spLocks noGrp="1"/>
          </p:cNvSpPr>
          <p:nvPr>
            <p:ph idx="1"/>
          </p:nvPr>
        </p:nvSpPr>
        <p:spPr>
          <a:xfrm>
            <a:off x="0" y="1484784"/>
            <a:ext cx="9144000" cy="5054872"/>
          </a:xfrm>
        </p:spPr>
        <p:txBody>
          <a:bodyPr/>
          <a:lstStyle/>
          <a:p>
            <a:pPr lvl="1"/>
            <a:r>
              <a:rPr lang="zh-CN" altLang="en-US" dirty="0" smtClean="0"/>
              <a:t>人因工程学的研究步骤</a:t>
            </a:r>
            <a:endParaRPr lang="en-US" altLang="zh-CN" dirty="0" smtClean="0"/>
          </a:p>
          <a:p>
            <a:pPr lvl="2"/>
            <a:r>
              <a:rPr lang="zh-CN" altLang="en-US" dirty="0" smtClean="0"/>
              <a:t>机具的研究步骤</a:t>
            </a:r>
            <a:endParaRPr lang="en-US" altLang="zh-CN" dirty="0" smtClean="0"/>
          </a:p>
          <a:p>
            <a:pPr lvl="3"/>
            <a:r>
              <a:rPr lang="zh-CN" altLang="en-US" dirty="0" smtClean="0"/>
              <a:t>确定设计和改进机具的目的，并找出实现目的的手段。</a:t>
            </a:r>
            <a:endParaRPr lang="en-US" altLang="zh-CN" dirty="0" smtClean="0"/>
          </a:p>
          <a:p>
            <a:pPr lvl="3"/>
            <a:r>
              <a:rPr lang="zh-CN" altLang="en-US" dirty="0" smtClean="0"/>
              <a:t>对人与机具进行功能分配，以充分发挥各自的特长。</a:t>
            </a:r>
            <a:endParaRPr lang="en-US" altLang="zh-CN" dirty="0" smtClean="0"/>
          </a:p>
          <a:p>
            <a:pPr lvl="3"/>
            <a:r>
              <a:rPr lang="zh-CN" altLang="en-US" dirty="0" smtClean="0"/>
              <a:t>通过模型对系统进行具体的描述。</a:t>
            </a:r>
            <a:endParaRPr lang="en-US" altLang="zh-CN" dirty="0" smtClean="0"/>
          </a:p>
          <a:p>
            <a:pPr lvl="3"/>
            <a:r>
              <a:rPr lang="zh-CN" altLang="en-US" dirty="0" smtClean="0"/>
              <a:t>对人、机具和系统的特性进行分析。</a:t>
            </a:r>
            <a:endParaRPr lang="en-US" altLang="zh-CN" dirty="0" smtClean="0"/>
          </a:p>
          <a:p>
            <a:pPr lvl="2"/>
            <a:r>
              <a:rPr lang="zh-CN" altLang="en-US" dirty="0" smtClean="0"/>
              <a:t>作业的研究步骤</a:t>
            </a:r>
            <a:endParaRPr lang="en-US" altLang="zh-CN" dirty="0" smtClean="0"/>
          </a:p>
          <a:p>
            <a:pPr lvl="3"/>
            <a:r>
              <a:rPr lang="zh-CN" altLang="en-US" dirty="0" smtClean="0"/>
              <a:t>确定作业的目的和实现该目的的功能。</a:t>
            </a:r>
            <a:endParaRPr lang="en-US" altLang="zh-CN" dirty="0" smtClean="0"/>
          </a:p>
          <a:p>
            <a:pPr lvl="3"/>
            <a:r>
              <a:rPr lang="zh-CN" altLang="en-US" dirty="0" smtClean="0"/>
              <a:t>作业中人员和机具的功能分配。</a:t>
            </a:r>
            <a:endParaRPr lang="en-US" altLang="zh-CN" dirty="0" smtClean="0"/>
          </a:p>
          <a:p>
            <a:pPr lvl="3"/>
            <a:r>
              <a:rPr lang="zh-CN" altLang="en-US" dirty="0" smtClean="0"/>
              <a:t>用作业模型表示作业对象的顺序、数量、时间、适用的机具和材料等。</a:t>
            </a:r>
            <a:endParaRPr lang="en-US" altLang="zh-CN" dirty="0" smtClean="0"/>
          </a:p>
          <a:p>
            <a:pPr lvl="3"/>
            <a:r>
              <a:rPr lang="zh-CN" altLang="en-US" dirty="0" smtClean="0"/>
              <a:t>对作业人员的特性进行计测、数据处理和分析。</a:t>
            </a:r>
            <a:endParaRPr lang="en-US" altLang="zh-CN" dirty="0" smtClean="0"/>
          </a:p>
          <a:p>
            <a:pPr lvl="3"/>
            <a:r>
              <a:rPr lang="zh-CN" altLang="en-US" dirty="0" smtClean="0"/>
              <a:t>提出方案，并进行作业研究和评价，以确定最佳的作业方案。</a:t>
            </a:r>
            <a:endParaRPr lang="en-US" altLang="zh-CN" dirty="0" smtClean="0"/>
          </a:p>
          <a:p>
            <a:pPr lvl="3"/>
            <a:r>
              <a:rPr lang="zh-CN" altLang="en-US" dirty="0" smtClean="0"/>
              <a:t>对作业进行设计、改进和 评价。</a:t>
            </a:r>
            <a:endParaRPr lang="zh-CN" altLang="zh-CN"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36</a:t>
            </a:fld>
            <a:endParaRPr lang="en-US" altLang="zh-CN"/>
          </a:p>
        </p:txBody>
      </p:sp>
    </p:spTree>
    <p:extLst>
      <p:ext uri="{BB962C8B-B14F-4D97-AF65-F5344CB8AC3E}">
        <p14:creationId xmlns="" xmlns:p14="http://schemas.microsoft.com/office/powerpoint/2010/main" val="2167059954"/>
      </p:ext>
    </p:extLst>
  </p:cSld>
  <p:clrMapOvr>
    <a:masterClrMapping/>
  </p:clrMapOvr>
  <p:transition spd="slow">
    <p:zo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0938" y="620688"/>
            <a:ext cx="7793037" cy="792088"/>
          </a:xfrm>
        </p:spPr>
        <p:txBody>
          <a:bodyPr/>
          <a:lstStyle/>
          <a:p>
            <a:r>
              <a:rPr lang="en-US" altLang="zh-CN" b="1" dirty="0"/>
              <a:t>7.3 </a:t>
            </a:r>
            <a:r>
              <a:rPr lang="zh-CN" altLang="zh-CN" b="1" dirty="0"/>
              <a:t>人因</a:t>
            </a:r>
            <a:r>
              <a:rPr lang="zh-CN" altLang="zh-CN" b="1" dirty="0" smtClean="0"/>
              <a:t>工程</a:t>
            </a:r>
            <a:r>
              <a:rPr lang="zh-CN" altLang="en-US" b="1" dirty="0" smtClean="0"/>
              <a:t>（续）</a:t>
            </a:r>
            <a:endParaRPr lang="zh-CN" altLang="zh-CN" b="1" dirty="0"/>
          </a:p>
        </p:txBody>
      </p:sp>
      <p:sp>
        <p:nvSpPr>
          <p:cNvPr id="3" name="内容占位符 2"/>
          <p:cNvSpPr>
            <a:spLocks noGrp="1"/>
          </p:cNvSpPr>
          <p:nvPr>
            <p:ph idx="1"/>
          </p:nvPr>
        </p:nvSpPr>
        <p:spPr>
          <a:xfrm>
            <a:off x="0" y="1484784"/>
            <a:ext cx="9144000" cy="5054872"/>
          </a:xfrm>
        </p:spPr>
        <p:txBody>
          <a:bodyPr/>
          <a:lstStyle/>
          <a:p>
            <a:pPr lvl="2"/>
            <a:r>
              <a:rPr lang="zh-CN" altLang="en-US" dirty="0" smtClean="0"/>
              <a:t>环境的研究步骤</a:t>
            </a:r>
            <a:endParaRPr lang="en-US" altLang="zh-CN" dirty="0" smtClean="0"/>
          </a:p>
          <a:p>
            <a:pPr lvl="3"/>
            <a:r>
              <a:rPr lang="zh-CN" altLang="en-US" dirty="0" smtClean="0"/>
              <a:t>明确研究环境的重点因素，如照明、噪声、微气候等。</a:t>
            </a:r>
            <a:endParaRPr lang="en-US" altLang="zh-CN" dirty="0" smtClean="0"/>
          </a:p>
          <a:p>
            <a:pPr lvl="3"/>
            <a:r>
              <a:rPr lang="zh-CN" altLang="en-US" dirty="0" smtClean="0"/>
              <a:t>通过实验和理论研究分析环境因素对人的影响。</a:t>
            </a:r>
            <a:endParaRPr lang="en-US" altLang="zh-CN" dirty="0" smtClean="0"/>
          </a:p>
          <a:p>
            <a:pPr lvl="3"/>
            <a:r>
              <a:rPr lang="zh-CN" altLang="en-US" dirty="0" smtClean="0"/>
              <a:t>提出方案，在进行分析评价的基础上，确定最佳方案。</a:t>
            </a:r>
            <a:endParaRPr lang="en-US" altLang="zh-CN" dirty="0" smtClean="0"/>
          </a:p>
          <a:p>
            <a:pPr lvl="3"/>
            <a:r>
              <a:rPr lang="zh-CN" altLang="en-US" dirty="0" smtClean="0"/>
              <a:t>对环境进行设计、改进和评价。</a:t>
            </a:r>
            <a:endParaRPr lang="zh-CN" altLang="zh-CN" dirty="0"/>
          </a:p>
          <a:p>
            <a:endParaRPr lang="zh-CN" altLang="zh-CN"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37</a:t>
            </a:fld>
            <a:endParaRPr lang="en-US" altLang="zh-CN"/>
          </a:p>
        </p:txBody>
      </p:sp>
    </p:spTree>
    <p:extLst>
      <p:ext uri="{BB962C8B-B14F-4D97-AF65-F5344CB8AC3E}">
        <p14:creationId xmlns="" xmlns:p14="http://schemas.microsoft.com/office/powerpoint/2010/main" val="2167059954"/>
      </p:ext>
    </p:extLst>
  </p:cSld>
  <p:clrMapOvr>
    <a:masterClrMapping/>
  </p:clrMapOvr>
  <p:transition spd="slow">
    <p:zo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36638" y="404664"/>
            <a:ext cx="7793037" cy="838423"/>
          </a:xfrm>
        </p:spPr>
        <p:txBody>
          <a:bodyPr/>
          <a:lstStyle/>
          <a:p>
            <a:r>
              <a:rPr lang="en-US" altLang="zh-CN" b="1" dirty="0"/>
              <a:t>7.3 </a:t>
            </a:r>
            <a:r>
              <a:rPr lang="zh-CN" altLang="zh-CN" b="1" dirty="0"/>
              <a:t>人因</a:t>
            </a:r>
            <a:r>
              <a:rPr lang="zh-CN" altLang="zh-CN" b="1" dirty="0" smtClean="0"/>
              <a:t>工程</a:t>
            </a:r>
            <a:r>
              <a:rPr lang="zh-CN" altLang="en-US" b="1" dirty="0" smtClean="0"/>
              <a:t>（续）</a:t>
            </a:r>
            <a:endParaRPr lang="zh-CN" altLang="en-US" dirty="0"/>
          </a:p>
        </p:txBody>
      </p:sp>
      <p:sp>
        <p:nvSpPr>
          <p:cNvPr id="3" name="内容占位符 2"/>
          <p:cNvSpPr>
            <a:spLocks noGrp="1"/>
          </p:cNvSpPr>
          <p:nvPr>
            <p:ph idx="1"/>
          </p:nvPr>
        </p:nvSpPr>
        <p:spPr>
          <a:xfrm>
            <a:off x="0" y="1614488"/>
            <a:ext cx="9144000" cy="5558928"/>
          </a:xfrm>
        </p:spPr>
        <p:txBody>
          <a:bodyPr/>
          <a:lstStyle/>
          <a:p>
            <a:pPr algn="just" eaLnBrk="1"/>
            <a:r>
              <a:rPr lang="zh-CN" altLang="zh-CN" dirty="0"/>
              <a:t>人体</a:t>
            </a:r>
            <a:r>
              <a:rPr lang="zh-CN" altLang="zh-CN" dirty="0" smtClean="0"/>
              <a:t>测量</a:t>
            </a:r>
            <a:endParaRPr lang="en-US" altLang="zh-CN" dirty="0" smtClean="0"/>
          </a:p>
          <a:p>
            <a:pPr lvl="1" algn="just" eaLnBrk="1"/>
            <a:r>
              <a:rPr lang="zh-CN" altLang="en-US" dirty="0" smtClean="0"/>
              <a:t>人体测量的概念</a:t>
            </a:r>
            <a:endParaRPr lang="en-US" altLang="zh-CN" dirty="0" smtClean="0"/>
          </a:p>
          <a:p>
            <a:pPr lvl="2" algn="just" eaLnBrk="1"/>
            <a:r>
              <a:rPr lang="zh-CN" altLang="en-US" b="0" dirty="0" smtClean="0">
                <a:solidFill>
                  <a:schemeClr val="tx1"/>
                </a:solidFill>
              </a:rPr>
              <a:t>指对人类身体各方面特性数据的度量，特别是人体的尺寸、形状和耐力，为各种设计活动提供依据，目的是使人</a:t>
            </a:r>
            <a:r>
              <a:rPr lang="en-US" altLang="zh-CN" b="0" dirty="0" smtClean="0">
                <a:solidFill>
                  <a:schemeClr val="tx1"/>
                </a:solidFill>
              </a:rPr>
              <a:t>-</a:t>
            </a:r>
            <a:r>
              <a:rPr lang="zh-CN" altLang="en-US" b="0" dirty="0" smtClean="0">
                <a:solidFill>
                  <a:schemeClr val="tx1"/>
                </a:solidFill>
              </a:rPr>
              <a:t>机系统中的人与技能有效的匹配。</a:t>
            </a:r>
            <a:endParaRPr lang="en-US" altLang="zh-CN" b="0" dirty="0" smtClean="0">
              <a:solidFill>
                <a:schemeClr val="tx1"/>
              </a:solidFill>
            </a:endParaRPr>
          </a:p>
          <a:p>
            <a:pPr lvl="1" algn="just" eaLnBrk="1"/>
            <a:r>
              <a:rPr lang="zh-CN" altLang="en-US" dirty="0" smtClean="0"/>
              <a:t>人体测量的分类</a:t>
            </a:r>
            <a:endParaRPr lang="en-US" altLang="zh-CN" dirty="0" smtClean="0"/>
          </a:p>
          <a:p>
            <a:pPr lvl="2" algn="just" eaLnBrk="1"/>
            <a:r>
              <a:rPr lang="zh-CN" altLang="en-US" b="0" dirty="0" smtClean="0">
                <a:solidFill>
                  <a:schemeClr val="tx1"/>
                </a:solidFill>
              </a:rPr>
              <a:t>形态测量    生理测量    运动测量</a:t>
            </a:r>
            <a:endParaRPr lang="en-US" altLang="zh-CN" b="0" dirty="0" smtClean="0">
              <a:solidFill>
                <a:schemeClr val="tx1"/>
              </a:solidFill>
            </a:endParaRPr>
          </a:p>
          <a:p>
            <a:pPr lvl="1" algn="just" eaLnBrk="1"/>
            <a:r>
              <a:rPr lang="zh-CN" altLang="en-US" dirty="0" smtClean="0"/>
              <a:t>人体测量数据的应用</a:t>
            </a:r>
            <a:endParaRPr lang="en-US" altLang="zh-CN" dirty="0" smtClean="0"/>
          </a:p>
          <a:p>
            <a:pPr lvl="2" algn="just" eaLnBrk="1"/>
            <a:r>
              <a:rPr lang="zh-CN" altLang="en-US" dirty="0" smtClean="0">
                <a:solidFill>
                  <a:schemeClr val="tx1"/>
                </a:solidFill>
              </a:rPr>
              <a:t>确定所设计产品的类型和等级</a:t>
            </a:r>
            <a:endParaRPr lang="en-US" altLang="zh-CN" dirty="0" smtClean="0">
              <a:solidFill>
                <a:schemeClr val="tx1"/>
              </a:solidFill>
            </a:endParaRPr>
          </a:p>
          <a:p>
            <a:pPr lvl="2" algn="just" eaLnBrk="1"/>
            <a:r>
              <a:rPr lang="zh-CN" altLang="en-US" dirty="0" smtClean="0">
                <a:solidFill>
                  <a:schemeClr val="tx1"/>
                </a:solidFill>
              </a:rPr>
              <a:t>确定人体尺寸的百分位数，如：</a:t>
            </a:r>
            <a:r>
              <a:rPr lang="en-US" altLang="zh-CN" dirty="0" smtClean="0">
                <a:solidFill>
                  <a:schemeClr val="tx1"/>
                </a:solidFill>
              </a:rPr>
              <a:t>P50</a:t>
            </a:r>
          </a:p>
          <a:p>
            <a:pPr lvl="2" algn="just" eaLnBrk="1"/>
            <a:r>
              <a:rPr lang="zh-CN" altLang="en-US" dirty="0" smtClean="0">
                <a:solidFill>
                  <a:schemeClr val="tx1"/>
                </a:solidFill>
              </a:rPr>
              <a:t>根据功能需求，进行数据修正</a:t>
            </a:r>
            <a:endParaRPr lang="en-US" altLang="zh-CN" dirty="0" smtClean="0">
              <a:solidFill>
                <a:schemeClr val="tx1"/>
              </a:solidFill>
            </a:endParaRPr>
          </a:p>
          <a:p>
            <a:pPr lvl="2" algn="just" eaLnBrk="1"/>
            <a:r>
              <a:rPr lang="zh-CN" altLang="en-US" dirty="0" smtClean="0">
                <a:solidFill>
                  <a:schemeClr val="tx1"/>
                </a:solidFill>
              </a:rPr>
              <a:t>根据心理需求，进行数据修正</a:t>
            </a:r>
            <a:endParaRPr lang="en-US" altLang="zh-CN" dirty="0" smtClean="0">
              <a:solidFill>
                <a:schemeClr val="tx1"/>
              </a:solidFill>
            </a:endParaRPr>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38</a:t>
            </a:fld>
            <a:endParaRPr lang="en-US" altLang="zh-CN" dirty="0"/>
          </a:p>
        </p:txBody>
      </p:sp>
    </p:spTree>
    <p:extLst>
      <p:ext uri="{BB962C8B-B14F-4D97-AF65-F5344CB8AC3E}">
        <p14:creationId xmlns="" xmlns:p14="http://schemas.microsoft.com/office/powerpoint/2010/main" val="4155161074"/>
      </p:ext>
    </p:extLst>
  </p:cSld>
  <p:clrMapOvr>
    <a:masterClrMapping/>
  </p:clrMapOvr>
  <p:transition spd="slow">
    <p:zo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518890"/>
            <a:ext cx="7793037" cy="838423"/>
          </a:xfrm>
        </p:spPr>
        <p:txBody>
          <a:bodyPr/>
          <a:lstStyle/>
          <a:p>
            <a:r>
              <a:rPr lang="en-US" altLang="zh-CN" b="1" dirty="0"/>
              <a:t>7.3 </a:t>
            </a:r>
            <a:r>
              <a:rPr lang="zh-CN" altLang="zh-CN" b="1" dirty="0"/>
              <a:t>人因工程</a:t>
            </a:r>
            <a:r>
              <a:rPr lang="zh-CN" altLang="en-US" b="1" dirty="0"/>
              <a:t>（续）</a:t>
            </a:r>
            <a:endParaRPr lang="zh-CN" altLang="en-US" dirty="0"/>
          </a:p>
        </p:txBody>
      </p:sp>
      <p:sp>
        <p:nvSpPr>
          <p:cNvPr id="3" name="内容占位符 2"/>
          <p:cNvSpPr>
            <a:spLocks noGrp="1"/>
          </p:cNvSpPr>
          <p:nvPr>
            <p:ph idx="1"/>
          </p:nvPr>
        </p:nvSpPr>
        <p:spPr>
          <a:xfrm>
            <a:off x="0" y="1614488"/>
            <a:ext cx="9144000" cy="4114800"/>
          </a:xfrm>
        </p:spPr>
        <p:txBody>
          <a:bodyPr/>
          <a:lstStyle/>
          <a:p>
            <a:r>
              <a:rPr lang="zh-CN" altLang="zh-CN" dirty="0"/>
              <a:t>作业能力与作业疲劳</a:t>
            </a:r>
            <a:endParaRPr lang="en-US" altLang="zh-CN" dirty="0"/>
          </a:p>
          <a:p>
            <a:pPr lvl="1"/>
            <a:r>
              <a:rPr lang="zh-CN" altLang="en-US" dirty="0"/>
              <a:t>作业能力的</a:t>
            </a:r>
            <a:r>
              <a:rPr lang="zh-CN" altLang="en-US" dirty="0" smtClean="0"/>
              <a:t>概念</a:t>
            </a:r>
            <a:endParaRPr lang="en-US" altLang="zh-CN" dirty="0" smtClean="0"/>
          </a:p>
          <a:p>
            <a:pPr lvl="2"/>
            <a:r>
              <a:rPr lang="zh-CN" altLang="en-US" dirty="0" smtClean="0"/>
              <a:t>指作业者完成某种作业所具备的心理、生理特征，综合体现了个体所蕴藏的内部潜力。</a:t>
            </a:r>
            <a:endParaRPr lang="en-US" altLang="zh-CN" dirty="0" smtClean="0"/>
          </a:p>
          <a:p>
            <a:pPr lvl="2"/>
            <a:r>
              <a:rPr lang="zh-CN" altLang="en-US" dirty="0" smtClean="0"/>
              <a:t>体力劳动：单位时间内产品产量和质量</a:t>
            </a:r>
            <a:endParaRPr lang="en-US" altLang="zh-CN" dirty="0" smtClean="0"/>
          </a:p>
          <a:p>
            <a:pPr lvl="2"/>
            <a:r>
              <a:rPr lang="zh-CN" altLang="en-US" dirty="0" smtClean="0"/>
              <a:t>脑力劳动：感受性、视觉反应时间等</a:t>
            </a:r>
            <a:endParaRPr lang="en-US" altLang="zh-CN" dirty="0"/>
          </a:p>
          <a:p>
            <a:pPr lvl="1"/>
            <a:r>
              <a:rPr lang="zh-CN" altLang="en-US" dirty="0"/>
              <a:t>作业能力的动态</a:t>
            </a:r>
            <a:r>
              <a:rPr lang="zh-CN" altLang="en-US" dirty="0" smtClean="0"/>
              <a:t>规律</a:t>
            </a:r>
            <a:endParaRPr lang="en-US" altLang="zh-CN" dirty="0" smtClean="0"/>
          </a:p>
          <a:p>
            <a:pPr lvl="2"/>
            <a:r>
              <a:rPr lang="zh-CN" altLang="en-US" dirty="0" smtClean="0"/>
              <a:t>随时间变化</a:t>
            </a:r>
            <a:endParaRPr lang="en-US" altLang="zh-CN" dirty="0" smtClean="0"/>
          </a:p>
          <a:p>
            <a:pPr lvl="2"/>
            <a:r>
              <a:rPr lang="zh-CN" altLang="en-US" dirty="0" smtClean="0"/>
              <a:t>作业能力曲线，规律性</a:t>
            </a:r>
            <a:endParaRPr lang="zh-CN" altLang="en-US" sz="2400"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39</a:t>
            </a:fld>
            <a:endParaRPr lang="en-US" altLang="zh-CN"/>
          </a:p>
        </p:txBody>
      </p:sp>
    </p:spTree>
    <p:extLst>
      <p:ext uri="{BB962C8B-B14F-4D97-AF65-F5344CB8AC3E}">
        <p14:creationId xmlns="" xmlns:p14="http://schemas.microsoft.com/office/powerpoint/2010/main" val="2732566461"/>
      </p:ext>
    </p:extLst>
  </p:cSld>
  <p:clrMapOvr>
    <a:masterClrMapping/>
  </p:clrMapOvr>
  <p:transition spd="slow">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57275" y="404664"/>
            <a:ext cx="7793037" cy="838423"/>
          </a:xfrm>
        </p:spPr>
        <p:txBody>
          <a:bodyPr/>
          <a:lstStyle/>
          <a:p>
            <a:r>
              <a:rPr lang="en-US" altLang="zh-CN" b="1" dirty="0"/>
              <a:t>7.1 </a:t>
            </a:r>
            <a:r>
              <a:rPr lang="zh-CN" altLang="zh-CN" b="1" dirty="0"/>
              <a:t>工业工程</a:t>
            </a:r>
            <a:r>
              <a:rPr lang="zh-CN" altLang="zh-CN" b="1" dirty="0" smtClean="0"/>
              <a:t>概述</a:t>
            </a:r>
            <a:r>
              <a:rPr lang="zh-CN" altLang="en-US" b="1" dirty="0" smtClean="0"/>
              <a:t>（续）</a:t>
            </a:r>
            <a:endParaRPr lang="zh-CN" altLang="en-US" dirty="0"/>
          </a:p>
        </p:txBody>
      </p:sp>
      <p:sp>
        <p:nvSpPr>
          <p:cNvPr id="3" name="内容占位符 2"/>
          <p:cNvSpPr>
            <a:spLocks noGrp="1"/>
          </p:cNvSpPr>
          <p:nvPr>
            <p:ph idx="1"/>
          </p:nvPr>
        </p:nvSpPr>
        <p:spPr>
          <a:xfrm>
            <a:off x="0" y="1614488"/>
            <a:ext cx="9144000" cy="5243512"/>
          </a:xfrm>
        </p:spPr>
        <p:txBody>
          <a:bodyPr/>
          <a:lstStyle/>
          <a:p>
            <a:r>
              <a:rPr lang="zh-CN" altLang="zh-CN" dirty="0"/>
              <a:t>工业工程的</a:t>
            </a:r>
            <a:r>
              <a:rPr lang="zh-CN" altLang="zh-CN" dirty="0" smtClean="0"/>
              <a:t>概念</a:t>
            </a:r>
            <a:endParaRPr lang="en-US" altLang="zh-CN" dirty="0" smtClean="0"/>
          </a:p>
          <a:p>
            <a:pPr lvl="1"/>
            <a:r>
              <a:rPr lang="zh-CN" altLang="en-US" dirty="0" smtClean="0"/>
              <a:t>工业工程的定义</a:t>
            </a:r>
            <a:endParaRPr lang="en-US" altLang="zh-CN" dirty="0" smtClean="0"/>
          </a:p>
          <a:p>
            <a:pPr lvl="2"/>
            <a:r>
              <a:rPr lang="zh-CN" altLang="en-US" dirty="0" smtClean="0"/>
              <a:t>美国工业工程师学会（</a:t>
            </a:r>
            <a:r>
              <a:rPr lang="en-US" altLang="zh-CN" dirty="0" smtClean="0"/>
              <a:t>AIIE</a:t>
            </a:r>
            <a:r>
              <a:rPr lang="zh-CN" altLang="en-US" dirty="0" smtClean="0"/>
              <a:t>）：工业工程师研究由人、物料、设备、能源和信息所组成的综合系统的设计、改善和设置的工程技术，它应用数学、物理学等自然科学和社会科学方面的专门知识和技术，以及工程分析和设计的原理和方法，来确定、预测和评价由该系统可得到的结果。</a:t>
            </a:r>
            <a:endParaRPr lang="en-US" altLang="zh-CN" dirty="0" smtClean="0"/>
          </a:p>
          <a:p>
            <a:pPr lvl="2"/>
            <a:r>
              <a:rPr lang="zh-CN" altLang="en-US" dirty="0" smtClean="0"/>
              <a:t>定义的共同点：</a:t>
            </a:r>
            <a:endParaRPr lang="en-US" altLang="zh-CN" dirty="0" smtClean="0"/>
          </a:p>
          <a:p>
            <a:pPr lvl="3"/>
            <a:r>
              <a:rPr lang="zh-CN" altLang="en-US" dirty="0" smtClean="0"/>
              <a:t>学科性质：技术与管理相结合。</a:t>
            </a:r>
            <a:endParaRPr lang="en-US" altLang="zh-CN" dirty="0" smtClean="0"/>
          </a:p>
          <a:p>
            <a:pPr lvl="3"/>
            <a:r>
              <a:rPr lang="zh-CN" altLang="en-US" dirty="0" smtClean="0"/>
              <a:t>研究对象：由人员、物料、设备、能源和信息组成的各种生产系统、经营管理系统以及服务系统。</a:t>
            </a:r>
            <a:endParaRPr lang="en-US" altLang="zh-CN" dirty="0" smtClean="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4</a:t>
            </a:fld>
            <a:endParaRPr lang="en-US" altLang="zh-CN"/>
          </a:p>
        </p:txBody>
      </p:sp>
    </p:spTree>
    <p:extLst>
      <p:ext uri="{BB962C8B-B14F-4D97-AF65-F5344CB8AC3E}">
        <p14:creationId xmlns="" xmlns:p14="http://schemas.microsoft.com/office/powerpoint/2010/main" val="3061510031"/>
      </p:ext>
    </p:extLst>
  </p:cSld>
  <p:clrMapOvr>
    <a:masterClrMapping/>
  </p:clrMapOvr>
  <p:transition spd="slow">
    <p:zo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518890"/>
            <a:ext cx="7793037" cy="838423"/>
          </a:xfrm>
        </p:spPr>
        <p:txBody>
          <a:bodyPr/>
          <a:lstStyle/>
          <a:p>
            <a:r>
              <a:rPr lang="en-US" altLang="zh-CN" b="1" dirty="0"/>
              <a:t>7.3 </a:t>
            </a:r>
            <a:r>
              <a:rPr lang="zh-CN" altLang="zh-CN" b="1" dirty="0"/>
              <a:t>人因工程</a:t>
            </a:r>
            <a:r>
              <a:rPr lang="zh-CN" altLang="en-US" b="1" dirty="0"/>
              <a:t>（续）</a:t>
            </a:r>
            <a:endParaRPr lang="zh-CN" altLang="en-US" dirty="0"/>
          </a:p>
        </p:txBody>
      </p:sp>
      <p:sp>
        <p:nvSpPr>
          <p:cNvPr id="3" name="内容占位符 2"/>
          <p:cNvSpPr>
            <a:spLocks noGrp="1"/>
          </p:cNvSpPr>
          <p:nvPr>
            <p:ph idx="1"/>
          </p:nvPr>
        </p:nvSpPr>
        <p:spPr>
          <a:xfrm>
            <a:off x="0" y="1614488"/>
            <a:ext cx="9144000" cy="4622824"/>
          </a:xfrm>
        </p:spPr>
        <p:txBody>
          <a:bodyPr/>
          <a:lstStyle/>
          <a:p>
            <a:pPr lvl="1"/>
            <a:r>
              <a:rPr lang="zh-CN" altLang="en-US" dirty="0" smtClean="0"/>
              <a:t>作业</a:t>
            </a:r>
            <a:r>
              <a:rPr lang="zh-CN" altLang="en-US" dirty="0"/>
              <a:t>能力的</a:t>
            </a:r>
            <a:r>
              <a:rPr lang="zh-CN" altLang="en-US" dirty="0" smtClean="0"/>
              <a:t>影响因素</a:t>
            </a:r>
            <a:endParaRPr lang="en-US" altLang="zh-CN" dirty="0" smtClean="0"/>
          </a:p>
          <a:p>
            <a:pPr lvl="2"/>
            <a:r>
              <a:rPr lang="zh-CN" altLang="en-US" dirty="0" smtClean="0"/>
              <a:t>生理和心理因素</a:t>
            </a:r>
            <a:endParaRPr lang="en-US" altLang="zh-CN" dirty="0" smtClean="0"/>
          </a:p>
          <a:p>
            <a:pPr lvl="2"/>
            <a:r>
              <a:rPr lang="zh-CN" altLang="en-US" dirty="0" smtClean="0"/>
              <a:t>环境因素</a:t>
            </a:r>
            <a:endParaRPr lang="en-US" altLang="zh-CN" dirty="0" smtClean="0"/>
          </a:p>
          <a:p>
            <a:pPr lvl="2"/>
            <a:r>
              <a:rPr lang="zh-CN" altLang="en-US" dirty="0" smtClean="0"/>
              <a:t>工作条件和性质</a:t>
            </a:r>
            <a:endParaRPr lang="en-US" altLang="zh-CN" dirty="0" smtClean="0"/>
          </a:p>
          <a:p>
            <a:pPr lvl="2"/>
            <a:r>
              <a:rPr lang="zh-CN" altLang="en-US" dirty="0" smtClean="0"/>
              <a:t>锻炼和熟练效应</a:t>
            </a:r>
            <a:endParaRPr lang="zh-CN" altLang="en-US" sz="2400"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40</a:t>
            </a:fld>
            <a:endParaRPr lang="en-US" altLang="zh-CN"/>
          </a:p>
        </p:txBody>
      </p:sp>
    </p:spTree>
    <p:extLst>
      <p:ext uri="{BB962C8B-B14F-4D97-AF65-F5344CB8AC3E}">
        <p14:creationId xmlns="" xmlns:p14="http://schemas.microsoft.com/office/powerpoint/2010/main" val="2732566461"/>
      </p:ext>
    </p:extLst>
  </p:cSld>
  <p:clrMapOvr>
    <a:masterClrMapping/>
  </p:clrMapOvr>
  <p:transition spd="slow">
    <p:zo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518890"/>
            <a:ext cx="7793037" cy="838423"/>
          </a:xfrm>
        </p:spPr>
        <p:txBody>
          <a:bodyPr/>
          <a:lstStyle/>
          <a:p>
            <a:r>
              <a:rPr lang="en-US" altLang="zh-CN" b="1" dirty="0"/>
              <a:t>7.3 </a:t>
            </a:r>
            <a:r>
              <a:rPr lang="zh-CN" altLang="zh-CN" b="1" dirty="0"/>
              <a:t>人因工程</a:t>
            </a:r>
            <a:r>
              <a:rPr lang="zh-CN" altLang="en-US" b="1" dirty="0"/>
              <a:t>（续）</a:t>
            </a:r>
            <a:endParaRPr lang="zh-CN" altLang="en-US" dirty="0"/>
          </a:p>
        </p:txBody>
      </p:sp>
      <p:sp>
        <p:nvSpPr>
          <p:cNvPr id="3" name="内容占位符 2"/>
          <p:cNvSpPr>
            <a:spLocks noGrp="1"/>
          </p:cNvSpPr>
          <p:nvPr>
            <p:ph idx="1"/>
          </p:nvPr>
        </p:nvSpPr>
        <p:spPr>
          <a:xfrm>
            <a:off x="0" y="1614488"/>
            <a:ext cx="9144000" cy="5054872"/>
          </a:xfrm>
        </p:spPr>
        <p:txBody>
          <a:bodyPr/>
          <a:lstStyle/>
          <a:p>
            <a:pPr lvl="1"/>
            <a:r>
              <a:rPr lang="zh-CN" altLang="en-US" dirty="0" smtClean="0"/>
              <a:t>作业疲劳的概念</a:t>
            </a:r>
            <a:endParaRPr lang="en-US" altLang="zh-CN" dirty="0" smtClean="0"/>
          </a:p>
          <a:p>
            <a:pPr lvl="1"/>
            <a:r>
              <a:rPr lang="zh-CN" altLang="en-US" dirty="0" smtClean="0"/>
              <a:t>疲劳的种类</a:t>
            </a:r>
            <a:endParaRPr lang="en-US" altLang="zh-CN" dirty="0" smtClean="0"/>
          </a:p>
          <a:p>
            <a:pPr lvl="2"/>
            <a:r>
              <a:rPr lang="zh-CN" altLang="en-US" dirty="0" smtClean="0"/>
              <a:t>局部疲劳</a:t>
            </a:r>
            <a:endParaRPr lang="en-US" altLang="zh-CN" dirty="0" smtClean="0"/>
          </a:p>
          <a:p>
            <a:pPr lvl="2"/>
            <a:r>
              <a:rPr lang="zh-CN" altLang="en-US" dirty="0" smtClean="0"/>
              <a:t>全身疲劳</a:t>
            </a:r>
            <a:endParaRPr lang="en-US" altLang="zh-CN" dirty="0" smtClean="0"/>
          </a:p>
          <a:p>
            <a:pPr lvl="2"/>
            <a:r>
              <a:rPr lang="zh-CN" altLang="en-US" dirty="0" smtClean="0"/>
              <a:t>智力疲劳</a:t>
            </a:r>
            <a:endParaRPr lang="en-US" altLang="zh-CN" dirty="0" smtClean="0"/>
          </a:p>
          <a:p>
            <a:pPr lvl="2"/>
            <a:r>
              <a:rPr lang="zh-CN" altLang="en-US" dirty="0" smtClean="0"/>
              <a:t>技术疲劳：脑力、体力，如：汽车驾驶、电话接线员。</a:t>
            </a:r>
            <a:endParaRPr lang="en-US" altLang="zh-CN" dirty="0" smtClean="0"/>
          </a:p>
          <a:p>
            <a:pPr lvl="1"/>
            <a:r>
              <a:rPr lang="zh-CN" altLang="en-US" dirty="0" smtClean="0"/>
              <a:t>作业疲劳的产生原因</a:t>
            </a:r>
            <a:endParaRPr lang="en-US" altLang="zh-CN" dirty="0" smtClean="0"/>
          </a:p>
          <a:p>
            <a:pPr lvl="2"/>
            <a:r>
              <a:rPr lang="zh-CN" altLang="en-US" dirty="0" smtClean="0"/>
              <a:t>工作条件因素</a:t>
            </a:r>
            <a:endParaRPr lang="en-US" altLang="zh-CN" dirty="0" smtClean="0"/>
          </a:p>
          <a:p>
            <a:pPr lvl="2"/>
            <a:r>
              <a:rPr lang="zh-CN" altLang="en-US" dirty="0" smtClean="0"/>
              <a:t>生理因素</a:t>
            </a:r>
            <a:endParaRPr lang="en-US" altLang="zh-CN" dirty="0" smtClean="0"/>
          </a:p>
          <a:p>
            <a:pPr lvl="2"/>
            <a:r>
              <a:rPr lang="zh-CN" altLang="en-US" dirty="0" smtClean="0"/>
              <a:t>心理因素</a:t>
            </a:r>
            <a:endParaRPr lang="zh-CN" altLang="zh-CN" dirty="0" smtClean="0"/>
          </a:p>
          <a:p>
            <a:endParaRPr lang="zh-CN" altLang="en-US" sz="2400"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41</a:t>
            </a:fld>
            <a:endParaRPr lang="en-US" altLang="zh-CN"/>
          </a:p>
        </p:txBody>
      </p:sp>
    </p:spTree>
    <p:extLst>
      <p:ext uri="{BB962C8B-B14F-4D97-AF65-F5344CB8AC3E}">
        <p14:creationId xmlns="" xmlns:p14="http://schemas.microsoft.com/office/powerpoint/2010/main" val="2732566461"/>
      </p:ext>
    </p:extLst>
  </p:cSld>
  <p:clrMapOvr>
    <a:masterClrMapping/>
  </p:clrMapOvr>
  <p:transition spd="slow">
    <p:zo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518890"/>
            <a:ext cx="7793037" cy="838423"/>
          </a:xfrm>
        </p:spPr>
        <p:txBody>
          <a:bodyPr/>
          <a:lstStyle/>
          <a:p>
            <a:r>
              <a:rPr lang="en-US" altLang="zh-CN" b="1" dirty="0"/>
              <a:t>7.3 </a:t>
            </a:r>
            <a:r>
              <a:rPr lang="zh-CN" altLang="zh-CN" b="1" dirty="0"/>
              <a:t>人因工程</a:t>
            </a:r>
            <a:r>
              <a:rPr lang="zh-CN" altLang="en-US" b="1" dirty="0"/>
              <a:t>（续）</a:t>
            </a:r>
            <a:endParaRPr lang="zh-CN" altLang="en-US" dirty="0"/>
          </a:p>
        </p:txBody>
      </p:sp>
      <p:sp>
        <p:nvSpPr>
          <p:cNvPr id="3" name="内容占位符 2"/>
          <p:cNvSpPr>
            <a:spLocks noGrp="1"/>
          </p:cNvSpPr>
          <p:nvPr>
            <p:ph idx="1"/>
          </p:nvPr>
        </p:nvSpPr>
        <p:spPr>
          <a:xfrm>
            <a:off x="0" y="1614488"/>
            <a:ext cx="9144000" cy="5054872"/>
          </a:xfrm>
        </p:spPr>
        <p:txBody>
          <a:bodyPr/>
          <a:lstStyle/>
          <a:p>
            <a:pPr lvl="1" eaLnBrk="1"/>
            <a:r>
              <a:rPr lang="zh-CN" altLang="en-US" dirty="0" smtClean="0"/>
              <a:t>提高作业能力及降低疲劳的途径</a:t>
            </a:r>
            <a:endParaRPr lang="en-US" altLang="zh-CN" dirty="0" smtClean="0"/>
          </a:p>
          <a:p>
            <a:pPr lvl="2" eaLnBrk="1"/>
            <a:r>
              <a:rPr lang="zh-CN" altLang="en-US" dirty="0" smtClean="0"/>
              <a:t>改进操作方法、合理利用体力</a:t>
            </a:r>
            <a:endParaRPr lang="en-US" altLang="zh-CN" dirty="0" smtClean="0"/>
          </a:p>
          <a:p>
            <a:pPr lvl="3" eaLnBrk="1"/>
            <a:r>
              <a:rPr lang="zh-CN" altLang="en-US" dirty="0" smtClean="0"/>
              <a:t>合理选择作业姿势和体位，包括避免和减少静态作业和不良体位，采用随意姿势，设计合适的座椅、工作台等。</a:t>
            </a:r>
            <a:endParaRPr lang="en-US" altLang="zh-CN" dirty="0" smtClean="0"/>
          </a:p>
          <a:p>
            <a:pPr lvl="3" eaLnBrk="1"/>
            <a:r>
              <a:rPr lang="zh-CN" altLang="en-US" dirty="0" smtClean="0"/>
              <a:t>合理设计作业中的用力方法，包括按生物力学原理和人体活动特点设计操作方法和工具，合理安排负荷，降低动作等级。</a:t>
            </a:r>
            <a:endParaRPr lang="en-US" altLang="zh-CN" dirty="0" smtClean="0"/>
          </a:p>
          <a:p>
            <a:pPr lvl="2" eaLnBrk="1"/>
            <a:r>
              <a:rPr lang="zh-CN" altLang="en-US" dirty="0" smtClean="0"/>
              <a:t>合理安排作业休息制度</a:t>
            </a:r>
            <a:endParaRPr lang="en-US" altLang="zh-CN" dirty="0" smtClean="0"/>
          </a:p>
          <a:p>
            <a:pPr lvl="3" eaLnBrk="1"/>
            <a:r>
              <a:rPr lang="zh-CN" altLang="en-US" dirty="0" smtClean="0"/>
              <a:t>休息时间</a:t>
            </a:r>
            <a:endParaRPr lang="en-US" altLang="zh-CN" dirty="0" smtClean="0"/>
          </a:p>
          <a:p>
            <a:pPr lvl="3" eaLnBrk="1"/>
            <a:r>
              <a:rPr lang="zh-CN" altLang="en-US" dirty="0" smtClean="0"/>
              <a:t>休息方式</a:t>
            </a:r>
            <a:endParaRPr lang="en-US" altLang="zh-CN" dirty="0" smtClean="0"/>
          </a:p>
          <a:p>
            <a:pPr lvl="3" eaLnBrk="1"/>
            <a:r>
              <a:rPr lang="zh-CN" altLang="en-US" dirty="0" smtClean="0"/>
              <a:t>换班制度</a:t>
            </a:r>
            <a:endParaRPr lang="en-US" altLang="zh-CN" dirty="0" smtClean="0"/>
          </a:p>
          <a:p>
            <a:pPr lvl="3" eaLnBrk="1"/>
            <a:r>
              <a:rPr lang="zh-CN" altLang="en-US" dirty="0" smtClean="0"/>
              <a:t>休息日制度</a:t>
            </a:r>
            <a:endParaRPr lang="en-US" altLang="zh-CN" dirty="0" smtClean="0"/>
          </a:p>
          <a:p>
            <a:pPr lvl="3" eaLnBrk="1"/>
            <a:endParaRPr lang="zh-CN" altLang="en-US" sz="2400"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42</a:t>
            </a:fld>
            <a:endParaRPr lang="en-US" altLang="zh-CN"/>
          </a:p>
        </p:txBody>
      </p:sp>
    </p:spTree>
    <p:extLst>
      <p:ext uri="{BB962C8B-B14F-4D97-AF65-F5344CB8AC3E}">
        <p14:creationId xmlns="" xmlns:p14="http://schemas.microsoft.com/office/powerpoint/2010/main" val="2732566461"/>
      </p:ext>
    </p:extLst>
  </p:cSld>
  <p:clrMapOvr>
    <a:masterClrMapping/>
  </p:clrMapOvr>
  <p:transition spd="slow">
    <p:zo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518890"/>
            <a:ext cx="7793037" cy="838423"/>
          </a:xfrm>
        </p:spPr>
        <p:txBody>
          <a:bodyPr/>
          <a:lstStyle/>
          <a:p>
            <a:r>
              <a:rPr lang="en-US" altLang="zh-CN" b="1" dirty="0"/>
              <a:t>7.3 </a:t>
            </a:r>
            <a:r>
              <a:rPr lang="zh-CN" altLang="zh-CN" b="1" dirty="0"/>
              <a:t>人因工程</a:t>
            </a:r>
            <a:r>
              <a:rPr lang="zh-CN" altLang="en-US" b="1" dirty="0"/>
              <a:t>（续）</a:t>
            </a:r>
            <a:endParaRPr lang="zh-CN" altLang="en-US" dirty="0"/>
          </a:p>
        </p:txBody>
      </p:sp>
      <p:sp>
        <p:nvSpPr>
          <p:cNvPr id="3" name="内容占位符 2"/>
          <p:cNvSpPr>
            <a:spLocks noGrp="1"/>
          </p:cNvSpPr>
          <p:nvPr>
            <p:ph idx="1"/>
          </p:nvPr>
        </p:nvSpPr>
        <p:spPr>
          <a:xfrm>
            <a:off x="0" y="1614488"/>
            <a:ext cx="9144000" cy="5054872"/>
          </a:xfrm>
        </p:spPr>
        <p:txBody>
          <a:bodyPr/>
          <a:lstStyle/>
          <a:p>
            <a:pPr lvl="2" eaLnBrk="1"/>
            <a:r>
              <a:rPr lang="zh-CN" altLang="en-US" dirty="0" smtClean="0"/>
              <a:t>改善工作内容，克服单调感</a:t>
            </a:r>
            <a:endParaRPr lang="en-US" altLang="zh-CN" dirty="0" smtClean="0"/>
          </a:p>
          <a:p>
            <a:pPr lvl="3" eaLnBrk="1"/>
            <a:r>
              <a:rPr lang="zh-CN" altLang="en-US" dirty="0" smtClean="0"/>
              <a:t>作业变换</a:t>
            </a:r>
            <a:endParaRPr lang="en-US" altLang="zh-CN" dirty="0" smtClean="0"/>
          </a:p>
          <a:p>
            <a:pPr lvl="3" eaLnBrk="1"/>
            <a:r>
              <a:rPr lang="zh-CN" altLang="en-US" dirty="0" smtClean="0"/>
              <a:t>工作延伸</a:t>
            </a:r>
            <a:endParaRPr lang="en-US" altLang="zh-CN" dirty="0" smtClean="0"/>
          </a:p>
          <a:p>
            <a:pPr lvl="3" eaLnBrk="1"/>
            <a:r>
              <a:rPr lang="zh-CN" altLang="en-US" dirty="0" smtClean="0"/>
              <a:t>操作再设计</a:t>
            </a:r>
            <a:endParaRPr lang="en-US" altLang="zh-CN" dirty="0" smtClean="0"/>
          </a:p>
          <a:p>
            <a:pPr lvl="3" eaLnBrk="1"/>
            <a:r>
              <a:rPr lang="zh-CN" altLang="en-US" dirty="0" smtClean="0"/>
              <a:t>突出目的性</a:t>
            </a:r>
            <a:endParaRPr lang="en-US" altLang="zh-CN" dirty="0" smtClean="0"/>
          </a:p>
          <a:p>
            <a:pPr lvl="3" eaLnBrk="1"/>
            <a:r>
              <a:rPr lang="zh-CN" altLang="en-US" dirty="0" smtClean="0"/>
              <a:t>动态信息报告</a:t>
            </a:r>
            <a:endParaRPr lang="en-US" altLang="zh-CN" dirty="0" smtClean="0"/>
          </a:p>
          <a:p>
            <a:pPr lvl="3" eaLnBrk="1"/>
            <a:r>
              <a:rPr lang="zh-CN" altLang="en-US" dirty="0" smtClean="0"/>
              <a:t>改善作业环境</a:t>
            </a:r>
            <a:endParaRPr lang="en-US" altLang="zh-CN" dirty="0" smtClean="0"/>
          </a:p>
          <a:p>
            <a:pPr lvl="3" eaLnBrk="1"/>
            <a:r>
              <a:rPr lang="zh-CN" altLang="en-US" dirty="0" smtClean="0"/>
              <a:t>合理调节作业速率</a:t>
            </a:r>
            <a:endParaRPr lang="en-US" altLang="zh-CN" dirty="0" smtClean="0"/>
          </a:p>
          <a:p>
            <a:pPr lvl="3" eaLnBrk="1"/>
            <a:endParaRPr lang="zh-CN" altLang="en-US" sz="2400"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43</a:t>
            </a:fld>
            <a:endParaRPr lang="en-US" altLang="zh-CN"/>
          </a:p>
        </p:txBody>
      </p:sp>
    </p:spTree>
    <p:extLst>
      <p:ext uri="{BB962C8B-B14F-4D97-AF65-F5344CB8AC3E}">
        <p14:creationId xmlns="" xmlns:p14="http://schemas.microsoft.com/office/powerpoint/2010/main" val="2732566461"/>
      </p:ext>
    </p:extLst>
  </p:cSld>
  <p:clrMapOvr>
    <a:masterClrMapping/>
  </p:clrMapOvr>
  <p:transition spd="slow">
    <p:zoom/>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8608" y="518890"/>
            <a:ext cx="7793037" cy="838423"/>
          </a:xfrm>
        </p:spPr>
        <p:txBody>
          <a:bodyPr/>
          <a:lstStyle/>
          <a:p>
            <a:r>
              <a:rPr lang="en-US" altLang="zh-CN" b="1" dirty="0"/>
              <a:t>7.3 </a:t>
            </a:r>
            <a:r>
              <a:rPr lang="zh-CN" altLang="zh-CN" b="1" dirty="0"/>
              <a:t>人因工程</a:t>
            </a:r>
            <a:r>
              <a:rPr lang="zh-CN" altLang="en-US" b="1" dirty="0"/>
              <a:t>（续）</a:t>
            </a:r>
          </a:p>
        </p:txBody>
      </p:sp>
      <p:sp>
        <p:nvSpPr>
          <p:cNvPr id="3" name="内容占位符 2"/>
          <p:cNvSpPr>
            <a:spLocks noGrp="1"/>
          </p:cNvSpPr>
          <p:nvPr>
            <p:ph idx="1"/>
          </p:nvPr>
        </p:nvSpPr>
        <p:spPr>
          <a:xfrm>
            <a:off x="0" y="1614488"/>
            <a:ext cx="9144000" cy="4694832"/>
          </a:xfrm>
        </p:spPr>
        <p:txBody>
          <a:bodyPr/>
          <a:lstStyle/>
          <a:p>
            <a:pPr eaLnBrk="1"/>
            <a:r>
              <a:rPr lang="zh-CN" altLang="zh-CN" dirty="0"/>
              <a:t>作业空间</a:t>
            </a:r>
            <a:r>
              <a:rPr lang="zh-CN" altLang="zh-CN" dirty="0" smtClean="0"/>
              <a:t>设计</a:t>
            </a:r>
            <a:endParaRPr lang="en-US" altLang="zh-CN" dirty="0" smtClean="0"/>
          </a:p>
          <a:p>
            <a:pPr lvl="1" eaLnBrk="1"/>
            <a:r>
              <a:rPr lang="zh-CN" altLang="en-US" dirty="0" smtClean="0"/>
              <a:t>作业空间设计的概念</a:t>
            </a:r>
            <a:endParaRPr lang="en-US" altLang="zh-CN" dirty="0" smtClean="0"/>
          </a:p>
          <a:p>
            <a:pPr lvl="2" eaLnBrk="1"/>
            <a:r>
              <a:rPr lang="zh-CN" altLang="en-US" dirty="0" smtClean="0"/>
              <a:t>指人在操作机器时所需的活动空间，以及机器、设备、工具和操作对象所占空间的总和。</a:t>
            </a:r>
            <a:endParaRPr lang="en-US" altLang="zh-CN" dirty="0" smtClean="0"/>
          </a:p>
          <a:p>
            <a:pPr lvl="2" eaLnBrk="1"/>
            <a:r>
              <a:rPr lang="zh-CN" altLang="en-US" dirty="0" smtClean="0"/>
              <a:t>广义和狭义</a:t>
            </a:r>
            <a:endParaRPr lang="en-US" altLang="zh-CN" dirty="0" smtClean="0"/>
          </a:p>
          <a:p>
            <a:pPr lvl="1" eaLnBrk="1"/>
            <a:r>
              <a:rPr lang="zh-CN" altLang="en-US" dirty="0" smtClean="0"/>
              <a:t>作业空间的分类</a:t>
            </a:r>
            <a:endParaRPr lang="en-US" altLang="zh-CN" dirty="0" smtClean="0"/>
          </a:p>
          <a:p>
            <a:pPr lvl="2" eaLnBrk="1"/>
            <a:r>
              <a:rPr lang="zh-CN" altLang="en-US" dirty="0" smtClean="0"/>
              <a:t>近身作业空间</a:t>
            </a:r>
            <a:endParaRPr lang="en-US" altLang="zh-CN" dirty="0" smtClean="0"/>
          </a:p>
          <a:p>
            <a:pPr lvl="2" eaLnBrk="1"/>
            <a:r>
              <a:rPr lang="zh-CN" altLang="en-US" dirty="0" smtClean="0"/>
              <a:t>个体作业场所：包含设备等因素，如：电脑、计算机桌、椅子</a:t>
            </a:r>
            <a:endParaRPr lang="en-US" altLang="zh-CN" dirty="0" smtClean="0"/>
          </a:p>
          <a:p>
            <a:pPr lvl="2" eaLnBrk="1"/>
            <a:r>
              <a:rPr lang="zh-CN" altLang="en-US" dirty="0" smtClean="0"/>
              <a:t>总体工作空间：多个个体作业场所</a:t>
            </a:r>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44</a:t>
            </a:fld>
            <a:endParaRPr lang="en-US" altLang="zh-CN"/>
          </a:p>
        </p:txBody>
      </p:sp>
    </p:spTree>
    <p:extLst>
      <p:ext uri="{BB962C8B-B14F-4D97-AF65-F5344CB8AC3E}">
        <p14:creationId xmlns="" xmlns:p14="http://schemas.microsoft.com/office/powerpoint/2010/main" val="2981758196"/>
      </p:ext>
    </p:extLst>
  </p:cSld>
  <p:clrMapOvr>
    <a:masterClrMapping/>
  </p:clrMapOvr>
  <p:transition spd="slow">
    <p:zoom/>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8608" y="518890"/>
            <a:ext cx="7793037" cy="838423"/>
          </a:xfrm>
        </p:spPr>
        <p:txBody>
          <a:bodyPr/>
          <a:lstStyle/>
          <a:p>
            <a:r>
              <a:rPr lang="en-US" altLang="zh-CN" b="1" dirty="0"/>
              <a:t>7.3 </a:t>
            </a:r>
            <a:r>
              <a:rPr lang="zh-CN" altLang="zh-CN" b="1" dirty="0"/>
              <a:t>人因工程</a:t>
            </a:r>
            <a:r>
              <a:rPr lang="zh-CN" altLang="en-US" b="1" dirty="0"/>
              <a:t>（续）</a:t>
            </a:r>
          </a:p>
        </p:txBody>
      </p:sp>
      <p:sp>
        <p:nvSpPr>
          <p:cNvPr id="3" name="内容占位符 2"/>
          <p:cNvSpPr>
            <a:spLocks noGrp="1"/>
          </p:cNvSpPr>
          <p:nvPr>
            <p:ph idx="1"/>
          </p:nvPr>
        </p:nvSpPr>
        <p:spPr>
          <a:xfrm>
            <a:off x="0" y="1614488"/>
            <a:ext cx="9144000" cy="4694832"/>
          </a:xfrm>
        </p:spPr>
        <p:txBody>
          <a:bodyPr/>
          <a:lstStyle/>
          <a:p>
            <a:pPr lvl="1" eaLnBrk="1"/>
            <a:r>
              <a:rPr lang="zh-CN" altLang="en-US" dirty="0" smtClean="0"/>
              <a:t>作业空间设计与人体因素</a:t>
            </a:r>
            <a:endParaRPr lang="en-US" altLang="zh-CN" dirty="0" smtClean="0"/>
          </a:p>
          <a:p>
            <a:pPr lvl="2" eaLnBrk="1"/>
            <a:r>
              <a:rPr lang="zh-CN" altLang="en-US" dirty="0" smtClean="0"/>
              <a:t>人体测量数据的运用</a:t>
            </a:r>
            <a:endParaRPr lang="en-US" altLang="zh-CN" dirty="0" smtClean="0"/>
          </a:p>
          <a:p>
            <a:pPr lvl="2" eaLnBrk="1"/>
            <a:r>
              <a:rPr lang="zh-CN" altLang="en-US" dirty="0" smtClean="0"/>
              <a:t>人体视觉范围</a:t>
            </a:r>
            <a:endParaRPr lang="en-US" altLang="zh-CN" dirty="0" smtClean="0"/>
          </a:p>
          <a:p>
            <a:pPr lvl="2" eaLnBrk="1"/>
            <a:r>
              <a:rPr lang="zh-CN" altLang="en-US" dirty="0" smtClean="0"/>
              <a:t>工作体位</a:t>
            </a:r>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45</a:t>
            </a:fld>
            <a:endParaRPr lang="en-US" altLang="zh-CN"/>
          </a:p>
        </p:txBody>
      </p:sp>
    </p:spTree>
    <p:extLst>
      <p:ext uri="{BB962C8B-B14F-4D97-AF65-F5344CB8AC3E}">
        <p14:creationId xmlns="" xmlns:p14="http://schemas.microsoft.com/office/powerpoint/2010/main" val="2981758196"/>
      </p:ext>
    </p:extLst>
  </p:cSld>
  <p:clrMapOvr>
    <a:masterClrMapping/>
  </p:clrMapOvr>
  <p:transition spd="slow">
    <p:zo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8608" y="518890"/>
            <a:ext cx="7793037" cy="838423"/>
          </a:xfrm>
        </p:spPr>
        <p:txBody>
          <a:bodyPr/>
          <a:lstStyle/>
          <a:p>
            <a:r>
              <a:rPr lang="en-US" altLang="zh-CN" b="1" dirty="0"/>
              <a:t>7.3 </a:t>
            </a:r>
            <a:r>
              <a:rPr lang="zh-CN" altLang="zh-CN" b="1" dirty="0"/>
              <a:t>人因工程</a:t>
            </a:r>
            <a:r>
              <a:rPr lang="zh-CN" altLang="en-US" b="1" dirty="0"/>
              <a:t>（续）</a:t>
            </a:r>
          </a:p>
        </p:txBody>
      </p:sp>
      <p:sp>
        <p:nvSpPr>
          <p:cNvPr id="3" name="内容占位符 2"/>
          <p:cNvSpPr>
            <a:spLocks noGrp="1"/>
          </p:cNvSpPr>
          <p:nvPr>
            <p:ph idx="1"/>
          </p:nvPr>
        </p:nvSpPr>
        <p:spPr>
          <a:xfrm>
            <a:off x="0" y="1614488"/>
            <a:ext cx="9144000" cy="4114800"/>
          </a:xfrm>
        </p:spPr>
        <p:txBody>
          <a:bodyPr/>
          <a:lstStyle/>
          <a:p>
            <a:pPr lvl="1" eaLnBrk="1"/>
            <a:r>
              <a:rPr lang="zh-CN" altLang="en-US" dirty="0" smtClean="0"/>
              <a:t>作业姿势与作业空间设计</a:t>
            </a:r>
            <a:endParaRPr lang="en-US" altLang="zh-CN" dirty="0" smtClean="0"/>
          </a:p>
          <a:p>
            <a:pPr lvl="2" eaLnBrk="1"/>
            <a:r>
              <a:rPr lang="zh-CN" altLang="en-US" dirty="0" smtClean="0"/>
              <a:t>坐姿，立姿，坐立交替</a:t>
            </a:r>
            <a:endParaRPr lang="en-US" altLang="zh-CN" dirty="0" smtClean="0"/>
          </a:p>
          <a:p>
            <a:pPr lvl="1" eaLnBrk="1"/>
            <a:r>
              <a:rPr lang="zh-CN" altLang="en-US" dirty="0" smtClean="0"/>
              <a:t>工作场所性质与作业空间设计</a:t>
            </a:r>
            <a:endParaRPr lang="en-US" altLang="zh-CN" dirty="0" smtClean="0"/>
          </a:p>
          <a:p>
            <a:pPr lvl="2" eaLnBrk="1"/>
            <a:r>
              <a:rPr lang="zh-CN" altLang="en-US" dirty="0" smtClean="0"/>
              <a:t>主要工作岗位</a:t>
            </a:r>
            <a:endParaRPr lang="en-US" altLang="zh-CN" dirty="0" smtClean="0"/>
          </a:p>
          <a:p>
            <a:pPr lvl="2" eaLnBrk="1"/>
            <a:r>
              <a:rPr lang="zh-CN" altLang="en-US" dirty="0" smtClean="0"/>
              <a:t>辅助性工作场地</a:t>
            </a:r>
            <a:endParaRPr lang="en-US" altLang="zh-CN" dirty="0"/>
          </a:p>
          <a:p>
            <a:pPr eaLnBrk="1"/>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46</a:t>
            </a:fld>
            <a:endParaRPr lang="en-US" altLang="zh-CN"/>
          </a:p>
        </p:txBody>
      </p:sp>
    </p:spTree>
    <p:extLst>
      <p:ext uri="{BB962C8B-B14F-4D97-AF65-F5344CB8AC3E}">
        <p14:creationId xmlns="" xmlns:p14="http://schemas.microsoft.com/office/powerpoint/2010/main" val="2981758196"/>
      </p:ext>
    </p:extLst>
  </p:cSld>
  <p:clrMapOvr>
    <a:masterClrMapping/>
  </p:clrMapOvr>
  <p:transition spd="slow">
    <p:zo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8181" y="518890"/>
            <a:ext cx="7793037" cy="838423"/>
          </a:xfrm>
        </p:spPr>
        <p:txBody>
          <a:bodyPr/>
          <a:lstStyle/>
          <a:p>
            <a:r>
              <a:rPr lang="en-US" altLang="zh-CN" b="1" dirty="0"/>
              <a:t>7.3 </a:t>
            </a:r>
            <a:r>
              <a:rPr lang="zh-CN" altLang="zh-CN" b="1" dirty="0"/>
              <a:t>人因工程</a:t>
            </a:r>
            <a:r>
              <a:rPr lang="zh-CN" altLang="en-US" b="1" dirty="0"/>
              <a:t>（续）</a:t>
            </a:r>
            <a:endParaRPr lang="zh-CN" altLang="en-US" dirty="0"/>
          </a:p>
        </p:txBody>
      </p:sp>
      <p:sp>
        <p:nvSpPr>
          <p:cNvPr id="3" name="内容占位符 2"/>
          <p:cNvSpPr>
            <a:spLocks noGrp="1"/>
          </p:cNvSpPr>
          <p:nvPr>
            <p:ph idx="1"/>
          </p:nvPr>
        </p:nvSpPr>
        <p:spPr>
          <a:xfrm>
            <a:off x="0" y="1614488"/>
            <a:ext cx="9144000" cy="4694832"/>
          </a:xfrm>
        </p:spPr>
        <p:txBody>
          <a:bodyPr/>
          <a:lstStyle/>
          <a:p>
            <a:r>
              <a:rPr lang="zh-CN" altLang="zh-CN" dirty="0"/>
              <a:t>人机系统</a:t>
            </a:r>
          </a:p>
          <a:p>
            <a:pPr lvl="1"/>
            <a:r>
              <a:rPr lang="zh-CN" altLang="en-US" dirty="0" smtClean="0"/>
              <a:t>人机系统的概念</a:t>
            </a:r>
            <a:endParaRPr lang="en-US" altLang="zh-CN" dirty="0" smtClean="0"/>
          </a:p>
          <a:p>
            <a:pPr lvl="1"/>
            <a:r>
              <a:rPr lang="zh-CN" altLang="en-US" dirty="0" smtClean="0"/>
              <a:t>人机系统的基本类型</a:t>
            </a:r>
            <a:endParaRPr lang="en-US" altLang="zh-CN" dirty="0" smtClean="0"/>
          </a:p>
          <a:p>
            <a:pPr lvl="2"/>
            <a:r>
              <a:rPr lang="zh-CN" altLang="en-US" dirty="0" smtClean="0"/>
              <a:t>手工（控制、动力），半自动化，自动化</a:t>
            </a:r>
            <a:endParaRPr lang="en-US" altLang="zh-CN" dirty="0" smtClean="0"/>
          </a:p>
          <a:p>
            <a:pPr lvl="1"/>
            <a:r>
              <a:rPr lang="zh-CN" altLang="en-US" dirty="0" smtClean="0"/>
              <a:t>人与机 的结合方式</a:t>
            </a:r>
            <a:endParaRPr lang="en-US" altLang="zh-CN" dirty="0" smtClean="0"/>
          </a:p>
          <a:p>
            <a:pPr lvl="2"/>
            <a:r>
              <a:rPr lang="zh-CN" altLang="en-US" dirty="0" smtClean="0"/>
              <a:t>串联，并联，混联</a:t>
            </a:r>
            <a:endParaRPr lang="en-US" altLang="zh-CN" dirty="0" smtClean="0"/>
          </a:p>
          <a:p>
            <a:pPr lvl="1"/>
            <a:r>
              <a:rPr lang="zh-CN" altLang="en-US" dirty="0" smtClean="0"/>
              <a:t>人机系统的设计思想</a:t>
            </a:r>
            <a:endParaRPr lang="en-US" altLang="zh-CN" dirty="0" smtClean="0"/>
          </a:p>
          <a:p>
            <a:pPr lvl="2"/>
            <a:r>
              <a:rPr lang="zh-CN" altLang="en-US" dirty="0" smtClean="0"/>
              <a:t>人适应机器，机器适应人，相互适应</a:t>
            </a:r>
            <a:endParaRPr lang="en-US" altLang="zh-CN" dirty="0" smtClean="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47</a:t>
            </a:fld>
            <a:endParaRPr lang="en-US" altLang="zh-CN"/>
          </a:p>
        </p:txBody>
      </p:sp>
    </p:spTree>
    <p:extLst>
      <p:ext uri="{BB962C8B-B14F-4D97-AF65-F5344CB8AC3E}">
        <p14:creationId xmlns="" xmlns:p14="http://schemas.microsoft.com/office/powerpoint/2010/main" val="1608482971"/>
      </p:ext>
    </p:extLst>
  </p:cSld>
  <p:clrMapOvr>
    <a:masterClrMapping/>
  </p:clrMapOvr>
  <p:transition spd="slow">
    <p:zo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8181" y="518890"/>
            <a:ext cx="7793037" cy="838423"/>
          </a:xfrm>
        </p:spPr>
        <p:txBody>
          <a:bodyPr/>
          <a:lstStyle/>
          <a:p>
            <a:r>
              <a:rPr lang="en-US" altLang="zh-CN" b="1" dirty="0"/>
              <a:t>7.3 </a:t>
            </a:r>
            <a:r>
              <a:rPr lang="zh-CN" altLang="zh-CN" b="1" dirty="0"/>
              <a:t>人因工程</a:t>
            </a:r>
            <a:r>
              <a:rPr lang="zh-CN" altLang="en-US" b="1" dirty="0"/>
              <a:t>（续）</a:t>
            </a:r>
            <a:endParaRPr lang="zh-CN" altLang="en-US" dirty="0"/>
          </a:p>
        </p:txBody>
      </p:sp>
      <p:sp>
        <p:nvSpPr>
          <p:cNvPr id="3" name="内容占位符 2"/>
          <p:cNvSpPr>
            <a:spLocks noGrp="1"/>
          </p:cNvSpPr>
          <p:nvPr>
            <p:ph idx="1"/>
          </p:nvPr>
        </p:nvSpPr>
        <p:spPr>
          <a:xfrm>
            <a:off x="0" y="1614488"/>
            <a:ext cx="9144000" cy="4694832"/>
          </a:xfrm>
        </p:spPr>
        <p:txBody>
          <a:bodyPr/>
          <a:lstStyle/>
          <a:p>
            <a:pPr lvl="1"/>
            <a:r>
              <a:rPr lang="zh-CN" altLang="en-US" dirty="0" smtClean="0"/>
              <a:t>人机系统的设计程序</a:t>
            </a:r>
            <a:endParaRPr lang="en-US" altLang="zh-CN" dirty="0" smtClean="0"/>
          </a:p>
          <a:p>
            <a:pPr lvl="2"/>
            <a:r>
              <a:rPr lang="zh-CN" altLang="en-US" dirty="0" smtClean="0"/>
              <a:t>明确系统的任务、目标、环境条件及要求</a:t>
            </a:r>
            <a:endParaRPr lang="en-US" altLang="zh-CN" dirty="0" smtClean="0"/>
          </a:p>
          <a:p>
            <a:pPr lvl="2"/>
            <a:r>
              <a:rPr lang="zh-CN" altLang="en-US" dirty="0" smtClean="0"/>
              <a:t>人和机械的功能分析</a:t>
            </a:r>
            <a:endParaRPr lang="en-US" altLang="zh-CN" dirty="0" smtClean="0"/>
          </a:p>
          <a:p>
            <a:pPr lvl="2"/>
            <a:r>
              <a:rPr lang="zh-CN" altLang="en-US" dirty="0" smtClean="0"/>
              <a:t>人和机械的功能分配</a:t>
            </a:r>
            <a:endParaRPr lang="en-US" altLang="zh-CN" dirty="0" smtClean="0"/>
          </a:p>
          <a:p>
            <a:pPr lvl="2"/>
            <a:r>
              <a:rPr lang="zh-CN" altLang="en-US" dirty="0" smtClean="0"/>
              <a:t>对系统或机械的设计</a:t>
            </a:r>
            <a:endParaRPr lang="en-US" altLang="zh-CN" dirty="0" smtClean="0"/>
          </a:p>
          <a:p>
            <a:pPr lvl="2"/>
            <a:r>
              <a:rPr lang="zh-CN" altLang="en-US" dirty="0" smtClean="0"/>
              <a:t>对系统进行分析评价</a:t>
            </a:r>
            <a:endParaRPr lang="en-US" altLang="zh-CN" dirty="0" smtClean="0"/>
          </a:p>
          <a:p>
            <a:pPr lvl="2"/>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48</a:t>
            </a:fld>
            <a:endParaRPr lang="en-US" altLang="zh-CN"/>
          </a:p>
        </p:txBody>
      </p:sp>
    </p:spTree>
    <p:extLst>
      <p:ext uri="{BB962C8B-B14F-4D97-AF65-F5344CB8AC3E}">
        <p14:creationId xmlns="" xmlns:p14="http://schemas.microsoft.com/office/powerpoint/2010/main" val="1608482971"/>
      </p:ext>
    </p:extLst>
  </p:cSld>
  <p:clrMapOvr>
    <a:masterClrMapping/>
  </p:clrMapOvr>
  <p:transition spd="slow">
    <p:zo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7810" y="548680"/>
            <a:ext cx="7828359" cy="792087"/>
          </a:xfrm>
        </p:spPr>
        <p:txBody>
          <a:bodyPr/>
          <a:lstStyle/>
          <a:p>
            <a:r>
              <a:rPr lang="en-US" altLang="zh-CN" b="1" dirty="0"/>
              <a:t>7.4 </a:t>
            </a:r>
            <a:r>
              <a:rPr lang="zh-CN" altLang="zh-CN" b="1" dirty="0"/>
              <a:t>物流工程</a:t>
            </a:r>
          </a:p>
        </p:txBody>
      </p:sp>
      <p:sp>
        <p:nvSpPr>
          <p:cNvPr id="3" name="内容占位符 2"/>
          <p:cNvSpPr>
            <a:spLocks noGrp="1"/>
          </p:cNvSpPr>
          <p:nvPr>
            <p:ph idx="1"/>
          </p:nvPr>
        </p:nvSpPr>
        <p:spPr>
          <a:xfrm>
            <a:off x="0" y="1734802"/>
            <a:ext cx="9144000" cy="5123198"/>
          </a:xfrm>
        </p:spPr>
        <p:txBody>
          <a:bodyPr/>
          <a:lstStyle/>
          <a:p>
            <a:pPr eaLnBrk="1"/>
            <a:r>
              <a:rPr lang="zh-CN" altLang="zh-CN" dirty="0"/>
              <a:t>物流工程</a:t>
            </a:r>
            <a:r>
              <a:rPr lang="zh-CN" altLang="zh-CN" dirty="0" smtClean="0"/>
              <a:t>概述</a:t>
            </a:r>
            <a:endParaRPr lang="en-US" altLang="zh-CN" dirty="0" smtClean="0"/>
          </a:p>
          <a:p>
            <a:pPr lvl="1" eaLnBrk="1"/>
            <a:r>
              <a:rPr lang="zh-CN" altLang="en-US" dirty="0" smtClean="0"/>
              <a:t>物流工程的产生和发展</a:t>
            </a:r>
            <a:endParaRPr lang="en-US" altLang="zh-CN" dirty="0" smtClean="0"/>
          </a:p>
          <a:p>
            <a:pPr lvl="1" eaLnBrk="1"/>
            <a:r>
              <a:rPr lang="zh-CN" altLang="en-US" dirty="0" smtClean="0"/>
              <a:t>物流与物流系统的概念</a:t>
            </a:r>
            <a:endParaRPr lang="en-US" altLang="zh-CN" dirty="0" smtClean="0"/>
          </a:p>
          <a:p>
            <a:pPr lvl="2" eaLnBrk="1"/>
            <a:r>
              <a:rPr lang="zh-CN" altLang="en-US" dirty="0" smtClean="0"/>
              <a:t>美国物流管理协会：物流是供应链过程的一部分，是对货物、服务及相关信息从起源地到消费地的有效率、有利益的正向和反向流动和储存进行计划、执行和控制，以满足顾客要求。</a:t>
            </a:r>
            <a:endParaRPr lang="en-US" altLang="zh-CN" dirty="0" smtClean="0"/>
          </a:p>
          <a:p>
            <a:pPr lvl="2" eaLnBrk="1"/>
            <a:r>
              <a:rPr lang="zh-CN" altLang="en-US" dirty="0" smtClean="0"/>
              <a:t>我国</a:t>
            </a:r>
            <a:r>
              <a:rPr lang="en-US" altLang="zh-CN" dirty="0" smtClean="0"/>
              <a:t>《</a:t>
            </a:r>
            <a:r>
              <a:rPr lang="zh-CN" altLang="en-US" dirty="0" smtClean="0"/>
              <a:t>物流术语国家标准</a:t>
            </a:r>
            <a:r>
              <a:rPr lang="en-US" altLang="zh-CN" dirty="0" smtClean="0"/>
              <a:t>》</a:t>
            </a:r>
            <a:r>
              <a:rPr lang="zh-CN" altLang="en-US" dirty="0" smtClean="0"/>
              <a:t>：物品从供应地向接收地的实体流动工程。根据实体需要，将运输、储存、装卸、搬运、包装、流通加工、配送、信息处理等基本功能实施有机结合。物流中的物是指有形和无形的物质资料，物流中的“流”是指各种运动状态。</a:t>
            </a:r>
            <a:endParaRPr lang="zh-CN" altLang="zh-CN"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49</a:t>
            </a:fld>
            <a:endParaRPr lang="en-US" altLang="zh-CN"/>
          </a:p>
        </p:txBody>
      </p:sp>
    </p:spTree>
    <p:extLst>
      <p:ext uri="{BB962C8B-B14F-4D97-AF65-F5344CB8AC3E}">
        <p14:creationId xmlns="" xmlns:p14="http://schemas.microsoft.com/office/powerpoint/2010/main" val="724117035"/>
      </p:ext>
    </p:extLst>
  </p:cSld>
  <p:clrMapOvr>
    <a:masterClrMapping/>
  </p:clrMapOvr>
  <p:transition spd="slow">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57275" y="404664"/>
            <a:ext cx="7793037" cy="838423"/>
          </a:xfrm>
        </p:spPr>
        <p:txBody>
          <a:bodyPr/>
          <a:lstStyle/>
          <a:p>
            <a:r>
              <a:rPr lang="en-US" altLang="zh-CN" b="1" dirty="0"/>
              <a:t>7.1 </a:t>
            </a:r>
            <a:r>
              <a:rPr lang="zh-CN" altLang="zh-CN" b="1" dirty="0"/>
              <a:t>工业工程</a:t>
            </a:r>
            <a:r>
              <a:rPr lang="zh-CN" altLang="zh-CN" b="1" dirty="0" smtClean="0"/>
              <a:t>概述</a:t>
            </a:r>
            <a:r>
              <a:rPr lang="zh-CN" altLang="en-US" b="1" dirty="0" smtClean="0"/>
              <a:t>（续）</a:t>
            </a:r>
            <a:endParaRPr lang="zh-CN" altLang="en-US" dirty="0"/>
          </a:p>
        </p:txBody>
      </p:sp>
      <p:sp>
        <p:nvSpPr>
          <p:cNvPr id="3" name="内容占位符 2"/>
          <p:cNvSpPr>
            <a:spLocks noGrp="1"/>
          </p:cNvSpPr>
          <p:nvPr>
            <p:ph idx="1"/>
          </p:nvPr>
        </p:nvSpPr>
        <p:spPr>
          <a:xfrm>
            <a:off x="0" y="1614488"/>
            <a:ext cx="9144000" cy="5243512"/>
          </a:xfrm>
        </p:spPr>
        <p:txBody>
          <a:bodyPr/>
          <a:lstStyle/>
          <a:p>
            <a:pPr lvl="3"/>
            <a:r>
              <a:rPr lang="zh-CN" altLang="en-US" dirty="0" smtClean="0"/>
              <a:t>研究方法：运用数学、物理学的基本方法和工程学中的分析、规划、设计等理论和技术，特别是与系统工程的理论与方法以及计算机系统技术具有密切关系。</a:t>
            </a:r>
            <a:endParaRPr lang="en-US" altLang="zh-CN" dirty="0" smtClean="0"/>
          </a:p>
          <a:p>
            <a:pPr lvl="3"/>
            <a:r>
              <a:rPr lang="zh-CN" altLang="en-US" dirty="0" smtClean="0"/>
              <a:t>任务：将人员、物料、设备、能源和信息等整合为一个高效率的集成系统，并不断改善，实现更有效的运行。</a:t>
            </a:r>
            <a:endParaRPr lang="en-US" altLang="zh-CN" dirty="0" smtClean="0"/>
          </a:p>
          <a:p>
            <a:pPr lvl="3"/>
            <a:r>
              <a:rPr lang="zh-CN" altLang="en-US" dirty="0" smtClean="0"/>
              <a:t>目标：提高生产率与效率、降低成本、保证质量和安全、提高环境水平，获取多方面的综合效益。</a:t>
            </a:r>
            <a:endParaRPr lang="en-US" altLang="zh-CN" dirty="0" smtClean="0"/>
          </a:p>
          <a:p>
            <a:pPr lvl="3"/>
            <a:r>
              <a:rPr lang="zh-CN" altLang="en-US" dirty="0" smtClean="0"/>
              <a:t>功能：为保障目标和任务的实现，</a:t>
            </a:r>
            <a:r>
              <a:rPr lang="en-US" altLang="zh-CN" dirty="0" smtClean="0"/>
              <a:t>IE </a:t>
            </a:r>
            <a:r>
              <a:rPr lang="zh-CN" altLang="en-US" dirty="0" smtClean="0"/>
              <a:t>要对生产系统进行规划、设计、实施、评价和创新。</a:t>
            </a:r>
            <a:endParaRPr lang="en-US" altLang="zh-CN" dirty="0" smtClean="0"/>
          </a:p>
          <a:p>
            <a:pPr lvl="1"/>
            <a:r>
              <a:rPr lang="zh-CN" altLang="en-US" dirty="0" smtClean="0"/>
              <a:t>工业工程的基本特征</a:t>
            </a:r>
            <a:endParaRPr lang="en-US" altLang="zh-CN" dirty="0" smtClean="0"/>
          </a:p>
          <a:p>
            <a:pPr lvl="2"/>
            <a:r>
              <a:rPr lang="en-US" altLang="zh-CN" dirty="0" smtClean="0"/>
              <a:t>IE</a:t>
            </a:r>
            <a:r>
              <a:rPr lang="zh-CN" altLang="en-US" dirty="0" smtClean="0"/>
              <a:t>是综合性的应用知识体系</a:t>
            </a:r>
            <a:endParaRPr lang="en-US" altLang="zh-CN" dirty="0" smtClean="0"/>
          </a:p>
          <a:p>
            <a:pPr lvl="2"/>
            <a:r>
              <a:rPr lang="en-US" altLang="zh-CN" dirty="0" smtClean="0"/>
              <a:t>IE</a:t>
            </a:r>
            <a:r>
              <a:rPr lang="zh-CN" altLang="en-US" dirty="0" smtClean="0"/>
              <a:t>注重研究人的因素</a:t>
            </a:r>
            <a:endParaRPr lang="en-US" altLang="zh-CN" dirty="0" smtClean="0"/>
          </a:p>
          <a:p>
            <a:pPr lvl="2"/>
            <a:r>
              <a:rPr lang="en-US" altLang="zh-CN" dirty="0" smtClean="0"/>
              <a:t>IE</a:t>
            </a:r>
            <a:r>
              <a:rPr lang="zh-CN" altLang="en-US" dirty="0" smtClean="0"/>
              <a:t>的核心是降低成本、提高质量和生产率</a:t>
            </a:r>
            <a:endParaRPr lang="en-US" altLang="zh-CN" dirty="0" smtClean="0"/>
          </a:p>
          <a:p>
            <a:pPr lvl="2"/>
            <a:r>
              <a:rPr lang="en-US" altLang="zh-CN" dirty="0" smtClean="0"/>
              <a:t>IE</a:t>
            </a:r>
            <a:r>
              <a:rPr lang="zh-CN" altLang="en-US" dirty="0" smtClean="0"/>
              <a:t>是</a:t>
            </a:r>
            <a:r>
              <a:rPr lang="zh-CN" altLang="en-US" dirty="0" smtClean="0">
                <a:solidFill>
                  <a:srgbClr val="00B050"/>
                </a:solidFill>
              </a:rPr>
              <a:t>系统</a:t>
            </a:r>
            <a:r>
              <a:rPr lang="zh-CN" altLang="en-US" dirty="0" smtClean="0">
                <a:solidFill>
                  <a:srgbClr val="0070C0"/>
                </a:solidFill>
              </a:rPr>
              <a:t>优化</a:t>
            </a:r>
            <a:r>
              <a:rPr lang="zh-CN" altLang="en-US" dirty="0" smtClean="0"/>
              <a:t>技术</a:t>
            </a:r>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5</a:t>
            </a:fld>
            <a:endParaRPr lang="en-US" altLang="zh-CN"/>
          </a:p>
        </p:txBody>
      </p:sp>
    </p:spTree>
    <p:extLst>
      <p:ext uri="{BB962C8B-B14F-4D97-AF65-F5344CB8AC3E}">
        <p14:creationId xmlns="" xmlns:p14="http://schemas.microsoft.com/office/powerpoint/2010/main" val="3061510031"/>
      </p:ext>
    </p:extLst>
  </p:cSld>
  <p:clrMapOvr>
    <a:masterClrMapping/>
  </p:clrMapOvr>
  <p:transition spd="slow">
    <p:zo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7810" y="548680"/>
            <a:ext cx="7828359" cy="792087"/>
          </a:xfrm>
        </p:spPr>
        <p:txBody>
          <a:bodyPr/>
          <a:lstStyle/>
          <a:p>
            <a:r>
              <a:rPr lang="en-US" altLang="zh-CN" b="1" dirty="0"/>
              <a:t>7.4 </a:t>
            </a:r>
            <a:r>
              <a:rPr lang="zh-CN" altLang="zh-CN" b="1" dirty="0"/>
              <a:t>物流</a:t>
            </a:r>
            <a:r>
              <a:rPr lang="zh-CN" altLang="zh-CN" b="1" dirty="0" smtClean="0"/>
              <a:t>工程</a:t>
            </a:r>
            <a:r>
              <a:rPr lang="zh-CN" altLang="en-US" b="1" dirty="0" smtClean="0"/>
              <a:t>（续）</a:t>
            </a:r>
            <a:endParaRPr lang="zh-CN" altLang="zh-CN" b="1" dirty="0"/>
          </a:p>
        </p:txBody>
      </p:sp>
      <p:sp>
        <p:nvSpPr>
          <p:cNvPr id="3" name="内容占位符 2"/>
          <p:cNvSpPr>
            <a:spLocks noGrp="1"/>
          </p:cNvSpPr>
          <p:nvPr>
            <p:ph idx="1"/>
          </p:nvPr>
        </p:nvSpPr>
        <p:spPr>
          <a:xfrm>
            <a:off x="0" y="1734802"/>
            <a:ext cx="9144000" cy="5123198"/>
          </a:xfrm>
        </p:spPr>
        <p:txBody>
          <a:bodyPr/>
          <a:lstStyle/>
          <a:p>
            <a:pPr lvl="2" eaLnBrk="1"/>
            <a:r>
              <a:rPr lang="zh-CN" altLang="en-US" dirty="0" smtClean="0"/>
              <a:t>美国密歇根大学斯麦基教授的“物流</a:t>
            </a:r>
            <a:r>
              <a:rPr lang="en-US" altLang="zh-CN" dirty="0" smtClean="0"/>
              <a:t>7R</a:t>
            </a:r>
            <a:r>
              <a:rPr lang="zh-CN" altLang="en-US" dirty="0" smtClean="0"/>
              <a:t>理论”：物流就是将恰当的质量（</a:t>
            </a:r>
            <a:r>
              <a:rPr lang="en-US" altLang="zh-CN" dirty="0" smtClean="0"/>
              <a:t>right quality</a:t>
            </a:r>
            <a:r>
              <a:rPr lang="zh-CN" altLang="en-US" dirty="0" smtClean="0"/>
              <a:t>）、恰当的数量（</a:t>
            </a:r>
            <a:r>
              <a:rPr lang="en-US" altLang="zh-CN" dirty="0" smtClean="0"/>
              <a:t>right quantity</a:t>
            </a:r>
            <a:r>
              <a:rPr lang="zh-CN" altLang="en-US" dirty="0" smtClean="0"/>
              <a:t>）、恰当的价格（</a:t>
            </a:r>
            <a:r>
              <a:rPr lang="en-US" altLang="zh-CN" dirty="0" smtClean="0"/>
              <a:t>right price</a:t>
            </a:r>
            <a:r>
              <a:rPr lang="zh-CN" altLang="en-US" dirty="0" smtClean="0"/>
              <a:t>）、恰当的商品（</a:t>
            </a:r>
            <a:r>
              <a:rPr lang="en-US" altLang="zh-CN" dirty="0" smtClean="0"/>
              <a:t>right commodity</a:t>
            </a:r>
            <a:r>
              <a:rPr lang="zh-CN" altLang="en-US" dirty="0" smtClean="0"/>
              <a:t>），中恰当的时间（</a:t>
            </a:r>
            <a:r>
              <a:rPr lang="en-US" altLang="zh-CN" dirty="0" smtClean="0"/>
              <a:t>right time</a:t>
            </a:r>
            <a:r>
              <a:rPr lang="zh-CN" altLang="en-US" dirty="0" smtClean="0"/>
              <a:t>），送到恰当的场所（</a:t>
            </a:r>
            <a:r>
              <a:rPr lang="en-US" altLang="zh-CN" dirty="0" smtClean="0"/>
              <a:t>right place</a:t>
            </a:r>
            <a:r>
              <a:rPr lang="zh-CN" altLang="en-US" dirty="0" smtClean="0"/>
              <a:t>）、恰当的顾客（</a:t>
            </a:r>
            <a:r>
              <a:rPr lang="en-US" altLang="zh-CN" dirty="0" smtClean="0"/>
              <a:t>right customers</a:t>
            </a:r>
            <a:r>
              <a:rPr lang="zh-CN" altLang="en-US" dirty="0" smtClean="0"/>
              <a:t>）手中。</a:t>
            </a:r>
            <a:endParaRPr lang="en-US" altLang="zh-CN" dirty="0" smtClean="0"/>
          </a:p>
          <a:p>
            <a:pPr lvl="2" eaLnBrk="1"/>
            <a:r>
              <a:rPr lang="zh-CN" altLang="en-US" dirty="0" smtClean="0"/>
              <a:t>物流系统：是指在一定的时间和空间里，由所需输送的物料和包括有关设备、输送工具、仓储设备、人员以及物流信息等若干相互制约的动态要素构成的具有特定功能的有机整体。最基本的物流系统由产品的包装、仓储、装卸、运输、检验、流通加工、配送及信息处理等子系统中的一个或几个组成。</a:t>
            </a:r>
            <a:endParaRPr lang="en-US" altLang="zh-CN" dirty="0" smtClean="0"/>
          </a:p>
          <a:p>
            <a:pPr lvl="1" eaLnBrk="1"/>
            <a:r>
              <a:rPr lang="zh-CN" altLang="en-US" dirty="0" smtClean="0"/>
              <a:t>物流系统的特点</a:t>
            </a:r>
            <a:endParaRPr lang="en-US" altLang="zh-CN" dirty="0" smtClean="0"/>
          </a:p>
          <a:p>
            <a:pPr lvl="2" eaLnBrk="1"/>
            <a:r>
              <a:rPr lang="zh-CN" altLang="en-US" dirty="0" smtClean="0"/>
              <a:t>一个“人</a:t>
            </a:r>
            <a:r>
              <a:rPr lang="en-US" altLang="zh-CN" dirty="0" smtClean="0"/>
              <a:t>-</a:t>
            </a:r>
            <a:r>
              <a:rPr lang="zh-CN" altLang="en-US" dirty="0" smtClean="0"/>
              <a:t>机系统”</a:t>
            </a:r>
            <a:endParaRPr lang="en-US" altLang="zh-CN" dirty="0" smtClean="0"/>
          </a:p>
          <a:p>
            <a:pPr lvl="2" eaLnBrk="1"/>
            <a:r>
              <a:rPr lang="zh-CN" altLang="en-US" dirty="0" smtClean="0"/>
              <a:t>一个大跨度系统</a:t>
            </a:r>
            <a:endParaRPr lang="zh-CN" altLang="zh-CN"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50</a:t>
            </a:fld>
            <a:endParaRPr lang="en-US" altLang="zh-CN"/>
          </a:p>
        </p:txBody>
      </p:sp>
    </p:spTree>
    <p:extLst>
      <p:ext uri="{BB962C8B-B14F-4D97-AF65-F5344CB8AC3E}">
        <p14:creationId xmlns="" xmlns:p14="http://schemas.microsoft.com/office/powerpoint/2010/main" val="724117035"/>
      </p:ext>
    </p:extLst>
  </p:cSld>
  <p:clrMapOvr>
    <a:masterClrMapping/>
  </p:clrMapOvr>
  <p:transition spd="slow">
    <p:zoom/>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7810" y="548680"/>
            <a:ext cx="7828359" cy="792087"/>
          </a:xfrm>
        </p:spPr>
        <p:txBody>
          <a:bodyPr/>
          <a:lstStyle/>
          <a:p>
            <a:r>
              <a:rPr lang="en-US" altLang="zh-CN" b="1" dirty="0"/>
              <a:t>7.4 </a:t>
            </a:r>
            <a:r>
              <a:rPr lang="zh-CN" altLang="zh-CN" b="1" dirty="0"/>
              <a:t>物流</a:t>
            </a:r>
            <a:r>
              <a:rPr lang="zh-CN" altLang="zh-CN" b="1" dirty="0" smtClean="0"/>
              <a:t>工程</a:t>
            </a:r>
            <a:r>
              <a:rPr lang="zh-CN" altLang="en-US" b="1" dirty="0" smtClean="0"/>
              <a:t>（续）</a:t>
            </a:r>
            <a:endParaRPr lang="zh-CN" altLang="zh-CN" b="1" dirty="0"/>
          </a:p>
        </p:txBody>
      </p:sp>
      <p:sp>
        <p:nvSpPr>
          <p:cNvPr id="3" name="内容占位符 2"/>
          <p:cNvSpPr>
            <a:spLocks noGrp="1"/>
          </p:cNvSpPr>
          <p:nvPr>
            <p:ph idx="1"/>
          </p:nvPr>
        </p:nvSpPr>
        <p:spPr>
          <a:xfrm>
            <a:off x="0" y="1734802"/>
            <a:ext cx="9144000" cy="5123198"/>
          </a:xfrm>
        </p:spPr>
        <p:txBody>
          <a:bodyPr/>
          <a:lstStyle/>
          <a:p>
            <a:pPr lvl="2" eaLnBrk="1"/>
            <a:r>
              <a:rPr lang="zh-CN" altLang="en-US" dirty="0" smtClean="0"/>
              <a:t>一个可分系统</a:t>
            </a:r>
            <a:endParaRPr lang="en-US" altLang="zh-CN" dirty="0" smtClean="0"/>
          </a:p>
          <a:p>
            <a:pPr lvl="2" eaLnBrk="1"/>
            <a:r>
              <a:rPr lang="zh-CN" altLang="en-US" dirty="0" smtClean="0"/>
              <a:t>一个动态系统</a:t>
            </a:r>
            <a:endParaRPr lang="en-US" altLang="zh-CN" dirty="0" smtClean="0"/>
          </a:p>
          <a:p>
            <a:pPr lvl="2" eaLnBrk="1"/>
            <a:r>
              <a:rPr lang="zh-CN" altLang="en-US" dirty="0" smtClean="0"/>
              <a:t>一个复杂系统</a:t>
            </a:r>
            <a:endParaRPr lang="en-US" altLang="zh-CN" dirty="0" smtClean="0"/>
          </a:p>
          <a:p>
            <a:pPr lvl="2" eaLnBrk="1"/>
            <a:r>
              <a:rPr lang="zh-CN" altLang="en-US" dirty="0" smtClean="0"/>
              <a:t>一个多目标函数系统</a:t>
            </a:r>
            <a:endParaRPr lang="en-US" altLang="zh-CN" dirty="0" smtClean="0"/>
          </a:p>
          <a:p>
            <a:pPr lvl="1" eaLnBrk="1"/>
            <a:r>
              <a:rPr lang="zh-CN" altLang="en-US" dirty="0" smtClean="0"/>
              <a:t>物流与物流系统的研究范围</a:t>
            </a:r>
            <a:endParaRPr lang="en-US" altLang="zh-CN" dirty="0" smtClean="0"/>
          </a:p>
          <a:p>
            <a:pPr lvl="2" eaLnBrk="1"/>
            <a:r>
              <a:rPr lang="zh-CN" altLang="en-US" dirty="0" smtClean="0"/>
              <a:t>宏观物流</a:t>
            </a:r>
            <a:endParaRPr lang="en-US" altLang="zh-CN" dirty="0" smtClean="0"/>
          </a:p>
          <a:p>
            <a:pPr lvl="3" eaLnBrk="1"/>
            <a:r>
              <a:rPr lang="zh-CN" altLang="en-US" dirty="0" smtClean="0"/>
              <a:t>部门物流</a:t>
            </a:r>
            <a:endParaRPr lang="en-US" altLang="zh-CN" dirty="0" smtClean="0"/>
          </a:p>
          <a:p>
            <a:pPr lvl="3" eaLnBrk="1"/>
            <a:r>
              <a:rPr lang="zh-CN" altLang="en-US" dirty="0" smtClean="0"/>
              <a:t>区域物流</a:t>
            </a:r>
            <a:endParaRPr lang="en-US" altLang="zh-CN" dirty="0" smtClean="0"/>
          </a:p>
          <a:p>
            <a:pPr lvl="3" eaLnBrk="1"/>
            <a:r>
              <a:rPr lang="zh-CN" altLang="en-US" dirty="0" smtClean="0"/>
              <a:t>国际物流</a:t>
            </a:r>
            <a:endParaRPr lang="zh-CN" altLang="zh-CN"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51</a:t>
            </a:fld>
            <a:endParaRPr lang="en-US" altLang="zh-CN"/>
          </a:p>
        </p:txBody>
      </p:sp>
    </p:spTree>
    <p:extLst>
      <p:ext uri="{BB962C8B-B14F-4D97-AF65-F5344CB8AC3E}">
        <p14:creationId xmlns="" xmlns:p14="http://schemas.microsoft.com/office/powerpoint/2010/main" val="724117035"/>
      </p:ext>
    </p:extLst>
  </p:cSld>
  <p:clrMapOvr>
    <a:masterClrMapping/>
  </p:clrMapOvr>
  <p:transition spd="slow">
    <p:zoom/>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7810" y="548680"/>
            <a:ext cx="7828359" cy="792087"/>
          </a:xfrm>
        </p:spPr>
        <p:txBody>
          <a:bodyPr/>
          <a:lstStyle/>
          <a:p>
            <a:r>
              <a:rPr lang="en-US" altLang="zh-CN" b="1" dirty="0"/>
              <a:t>7.4 </a:t>
            </a:r>
            <a:r>
              <a:rPr lang="zh-CN" altLang="zh-CN" b="1" dirty="0"/>
              <a:t>物流</a:t>
            </a:r>
            <a:r>
              <a:rPr lang="zh-CN" altLang="zh-CN" b="1" dirty="0" smtClean="0"/>
              <a:t>工程</a:t>
            </a:r>
            <a:r>
              <a:rPr lang="zh-CN" altLang="en-US" b="1" dirty="0" smtClean="0"/>
              <a:t>（续）</a:t>
            </a:r>
            <a:endParaRPr lang="zh-CN" altLang="zh-CN" b="1" dirty="0"/>
          </a:p>
        </p:txBody>
      </p:sp>
      <p:sp>
        <p:nvSpPr>
          <p:cNvPr id="3" name="内容占位符 2"/>
          <p:cNvSpPr>
            <a:spLocks noGrp="1"/>
          </p:cNvSpPr>
          <p:nvPr>
            <p:ph idx="1"/>
          </p:nvPr>
        </p:nvSpPr>
        <p:spPr>
          <a:xfrm>
            <a:off x="0" y="1734802"/>
            <a:ext cx="9144000" cy="5123198"/>
          </a:xfrm>
        </p:spPr>
        <p:txBody>
          <a:bodyPr/>
          <a:lstStyle/>
          <a:p>
            <a:pPr lvl="2" eaLnBrk="1"/>
            <a:r>
              <a:rPr lang="zh-CN" altLang="en-US" dirty="0" smtClean="0"/>
              <a:t>微观物流</a:t>
            </a:r>
            <a:endParaRPr lang="en-US" altLang="zh-CN" dirty="0" smtClean="0"/>
          </a:p>
          <a:p>
            <a:pPr lvl="3" eaLnBrk="1"/>
            <a:r>
              <a:rPr lang="zh-CN" altLang="en-US" dirty="0" smtClean="0"/>
              <a:t>供应物流</a:t>
            </a:r>
            <a:endParaRPr lang="en-US" altLang="zh-CN" dirty="0" smtClean="0"/>
          </a:p>
          <a:p>
            <a:pPr lvl="3" eaLnBrk="1"/>
            <a:r>
              <a:rPr lang="zh-CN" altLang="en-US" dirty="0" smtClean="0"/>
              <a:t>生产物流</a:t>
            </a:r>
            <a:endParaRPr lang="en-US" altLang="zh-CN" dirty="0" smtClean="0"/>
          </a:p>
          <a:p>
            <a:pPr lvl="3" eaLnBrk="1"/>
            <a:r>
              <a:rPr lang="zh-CN" altLang="en-US" dirty="0" smtClean="0"/>
              <a:t>销售物流</a:t>
            </a:r>
            <a:endParaRPr lang="en-US" altLang="zh-CN" dirty="0" smtClean="0"/>
          </a:p>
          <a:p>
            <a:pPr lvl="3" eaLnBrk="1"/>
            <a:r>
              <a:rPr lang="zh-CN" altLang="en-US" dirty="0" smtClean="0"/>
              <a:t>回收物流</a:t>
            </a:r>
            <a:endParaRPr lang="en-US" altLang="zh-CN" dirty="0" smtClean="0"/>
          </a:p>
          <a:p>
            <a:pPr lvl="3" eaLnBrk="1"/>
            <a:r>
              <a:rPr lang="zh-CN" altLang="en-US" dirty="0" smtClean="0"/>
              <a:t>废弃物流</a:t>
            </a:r>
            <a:endParaRPr lang="en-US" altLang="zh-CN" dirty="0" smtClean="0"/>
          </a:p>
          <a:p>
            <a:pPr lvl="1" eaLnBrk="1"/>
            <a:r>
              <a:rPr lang="zh-CN" altLang="en-US" dirty="0"/>
              <a:t>物流</a:t>
            </a:r>
            <a:r>
              <a:rPr lang="zh-CN" altLang="en-US" dirty="0" smtClean="0"/>
              <a:t>工程及其研究意义</a:t>
            </a:r>
            <a:endParaRPr lang="en-US" altLang="zh-CN" dirty="0" smtClean="0"/>
          </a:p>
          <a:p>
            <a:pPr lvl="2" eaLnBrk="1"/>
            <a:r>
              <a:rPr lang="zh-CN" altLang="en-US" dirty="0" smtClean="0"/>
              <a:t>指在物流管理中，从物流系统整体出发，把物流、信息流融为一体，看做一个系统，把生产、流通和消费全过程看做一个整体，运用系统工程的理论和方法进行物流系统的规划、管理、控制，选择最优方案，以低的物流费用、高的物流效率、好的顾客服务，达到提高社会经济效益和企业经济效益目的的综合性组织管理活动。</a:t>
            </a:r>
            <a:endParaRPr lang="zh-CN" altLang="zh-CN"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52</a:t>
            </a:fld>
            <a:endParaRPr lang="en-US" altLang="zh-CN" dirty="0"/>
          </a:p>
        </p:txBody>
      </p:sp>
    </p:spTree>
    <p:extLst>
      <p:ext uri="{BB962C8B-B14F-4D97-AF65-F5344CB8AC3E}">
        <p14:creationId xmlns="" xmlns:p14="http://schemas.microsoft.com/office/powerpoint/2010/main" val="724117035"/>
      </p:ext>
    </p:extLst>
  </p:cSld>
  <p:clrMapOvr>
    <a:masterClrMapping/>
  </p:clrMapOvr>
  <p:transition spd="slow">
    <p:zoom/>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7810" y="548680"/>
            <a:ext cx="7828359" cy="792087"/>
          </a:xfrm>
        </p:spPr>
        <p:txBody>
          <a:bodyPr/>
          <a:lstStyle/>
          <a:p>
            <a:r>
              <a:rPr lang="en-US" altLang="zh-CN" b="1" dirty="0"/>
              <a:t>7.4 </a:t>
            </a:r>
            <a:r>
              <a:rPr lang="zh-CN" altLang="zh-CN" b="1" dirty="0"/>
              <a:t>物流</a:t>
            </a:r>
            <a:r>
              <a:rPr lang="zh-CN" altLang="zh-CN" b="1" dirty="0" smtClean="0"/>
              <a:t>工程</a:t>
            </a:r>
            <a:r>
              <a:rPr lang="zh-CN" altLang="en-US" b="1" dirty="0" smtClean="0"/>
              <a:t>（续）</a:t>
            </a:r>
            <a:endParaRPr lang="zh-CN" altLang="zh-CN" b="1" dirty="0"/>
          </a:p>
        </p:txBody>
      </p:sp>
      <p:sp>
        <p:nvSpPr>
          <p:cNvPr id="3" name="内容占位符 2"/>
          <p:cNvSpPr>
            <a:spLocks noGrp="1"/>
          </p:cNvSpPr>
          <p:nvPr>
            <p:ph idx="1"/>
          </p:nvPr>
        </p:nvSpPr>
        <p:spPr>
          <a:xfrm>
            <a:off x="0" y="1556792"/>
            <a:ext cx="9144000" cy="5123198"/>
          </a:xfrm>
        </p:spPr>
        <p:txBody>
          <a:bodyPr/>
          <a:lstStyle/>
          <a:p>
            <a:pPr lvl="2" eaLnBrk="1"/>
            <a:r>
              <a:rPr lang="zh-CN" altLang="en-US" dirty="0" smtClean="0"/>
              <a:t>意义：</a:t>
            </a:r>
            <a:endParaRPr lang="en-US" altLang="zh-CN" dirty="0" smtClean="0"/>
          </a:p>
          <a:p>
            <a:pPr lvl="3" eaLnBrk="1"/>
            <a:r>
              <a:rPr lang="zh-CN" altLang="en-US" dirty="0" smtClean="0"/>
              <a:t>大幅度减少工作量，减少劳动力数量，减轻个人劳动强度；</a:t>
            </a:r>
            <a:endParaRPr lang="en-US" altLang="zh-CN" dirty="0" smtClean="0"/>
          </a:p>
          <a:p>
            <a:pPr lvl="3" eaLnBrk="1"/>
            <a:r>
              <a:rPr lang="zh-CN" altLang="en-US" dirty="0" smtClean="0"/>
              <a:t>大幅度缩短生产周期，加速资金周转；</a:t>
            </a:r>
            <a:endParaRPr lang="en-US" altLang="zh-CN" dirty="0" smtClean="0"/>
          </a:p>
          <a:p>
            <a:pPr lvl="3" eaLnBrk="1"/>
            <a:r>
              <a:rPr lang="zh-CN" altLang="en-US" dirty="0" smtClean="0"/>
              <a:t>降低物流费用，可降低生产成本，减少流动资金占用，增加企业利润，提高企业经济效益；</a:t>
            </a:r>
            <a:endParaRPr lang="en-US" altLang="zh-CN" dirty="0" smtClean="0"/>
          </a:p>
          <a:p>
            <a:pPr lvl="3" eaLnBrk="1"/>
            <a:r>
              <a:rPr lang="zh-CN" altLang="en-US" dirty="0" smtClean="0"/>
              <a:t>提高产品质量；</a:t>
            </a:r>
            <a:endParaRPr lang="en-US" altLang="zh-CN" dirty="0" smtClean="0"/>
          </a:p>
          <a:p>
            <a:pPr lvl="3" eaLnBrk="1"/>
            <a:r>
              <a:rPr lang="zh-CN" altLang="en-US" dirty="0" smtClean="0"/>
              <a:t>促进技术改造，为企业发展提出新要求；</a:t>
            </a:r>
            <a:endParaRPr lang="en-US" altLang="zh-CN" dirty="0" smtClean="0"/>
          </a:p>
          <a:p>
            <a:pPr lvl="3" eaLnBrk="1"/>
            <a:r>
              <a:rPr lang="zh-CN" altLang="en-US" dirty="0" smtClean="0"/>
              <a:t>文明生产、安全生产。</a:t>
            </a:r>
            <a:endParaRPr lang="en-US" altLang="zh-CN" dirty="0" smtClean="0"/>
          </a:p>
          <a:p>
            <a:pPr lvl="1" eaLnBrk="1"/>
            <a:r>
              <a:rPr lang="zh-CN" altLang="en-US" dirty="0" smtClean="0"/>
              <a:t>物流工程的研究对象和内容</a:t>
            </a:r>
            <a:endParaRPr lang="en-US" altLang="zh-CN" dirty="0" smtClean="0"/>
          </a:p>
          <a:p>
            <a:pPr lvl="2" eaLnBrk="1"/>
            <a:r>
              <a:rPr lang="zh-CN" altLang="en-US" dirty="0" smtClean="0"/>
              <a:t>研究对象：企业物流系统、运输及储存业物流系统、社会物资流通调配系统、服务和管理系统和社区、城市、区域规划系统。</a:t>
            </a:r>
            <a:endParaRPr lang="en-US" altLang="zh-CN" dirty="0" smtClean="0"/>
          </a:p>
          <a:p>
            <a:pPr lvl="2" eaLnBrk="1"/>
            <a:r>
              <a:rPr lang="zh-CN" altLang="en-US" dirty="0" smtClean="0"/>
              <a:t>研究内容：设施规划与设计、企业物流系统设计与仿真、物流搬运系统设计、仓储设计与管理、配送和运输系统设计、物流信息系统设计和物流设备、器具设计。</a:t>
            </a:r>
            <a:endParaRPr lang="zh-CN" altLang="zh-CN"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53</a:t>
            </a:fld>
            <a:endParaRPr lang="en-US" altLang="zh-CN" dirty="0"/>
          </a:p>
        </p:txBody>
      </p:sp>
    </p:spTree>
    <p:extLst>
      <p:ext uri="{BB962C8B-B14F-4D97-AF65-F5344CB8AC3E}">
        <p14:creationId xmlns="" xmlns:p14="http://schemas.microsoft.com/office/powerpoint/2010/main" val="724117035"/>
      </p:ext>
    </p:extLst>
  </p:cSld>
  <p:clrMapOvr>
    <a:masterClrMapping/>
  </p:clrMapOvr>
  <p:transition spd="slow">
    <p:zoom/>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4113" y="476672"/>
            <a:ext cx="7793037" cy="838423"/>
          </a:xfrm>
        </p:spPr>
        <p:txBody>
          <a:bodyPr/>
          <a:lstStyle/>
          <a:p>
            <a:r>
              <a:rPr lang="en-US" altLang="zh-CN" b="1" dirty="0"/>
              <a:t>7.4 </a:t>
            </a:r>
            <a:r>
              <a:rPr lang="zh-CN" altLang="zh-CN" b="1" dirty="0"/>
              <a:t>物流</a:t>
            </a:r>
            <a:r>
              <a:rPr lang="zh-CN" altLang="zh-CN" b="1" dirty="0" smtClean="0"/>
              <a:t>工程</a:t>
            </a:r>
            <a:r>
              <a:rPr lang="zh-CN" altLang="en-US" b="1" dirty="0" smtClean="0"/>
              <a:t>（续）</a:t>
            </a:r>
            <a:endParaRPr lang="zh-CN" altLang="en-US" dirty="0"/>
          </a:p>
        </p:txBody>
      </p:sp>
      <p:sp>
        <p:nvSpPr>
          <p:cNvPr id="3" name="内容占位符 2"/>
          <p:cNvSpPr>
            <a:spLocks noGrp="1"/>
          </p:cNvSpPr>
          <p:nvPr>
            <p:ph idx="1"/>
          </p:nvPr>
        </p:nvSpPr>
        <p:spPr>
          <a:xfrm>
            <a:off x="0" y="1628800"/>
            <a:ext cx="9144000" cy="5072038"/>
          </a:xfrm>
        </p:spPr>
        <p:txBody>
          <a:bodyPr/>
          <a:lstStyle/>
          <a:p>
            <a:pPr eaLnBrk="1"/>
            <a:r>
              <a:rPr lang="zh-CN" altLang="zh-CN" dirty="0"/>
              <a:t>设施规划与</a:t>
            </a:r>
            <a:r>
              <a:rPr lang="zh-CN" altLang="zh-CN" dirty="0" smtClean="0"/>
              <a:t>设计</a:t>
            </a:r>
            <a:endParaRPr lang="en-US" altLang="zh-CN" dirty="0" smtClean="0"/>
          </a:p>
          <a:p>
            <a:pPr lvl="1" eaLnBrk="1"/>
            <a:r>
              <a:rPr lang="zh-CN" altLang="en-US" dirty="0" smtClean="0"/>
              <a:t>设施规划的含义（整个系统、目的是优化布置设施）</a:t>
            </a:r>
            <a:endParaRPr lang="en-US" altLang="zh-CN" dirty="0" smtClean="0"/>
          </a:p>
          <a:p>
            <a:pPr lvl="1" eaLnBrk="1"/>
            <a:r>
              <a:rPr lang="zh-CN" altLang="en-US" dirty="0" smtClean="0"/>
              <a:t>设施规划与设计的目标</a:t>
            </a:r>
            <a:endParaRPr lang="en-US" altLang="zh-CN" dirty="0" smtClean="0"/>
          </a:p>
          <a:p>
            <a:pPr lvl="2" eaLnBrk="1"/>
            <a:r>
              <a:rPr lang="zh-CN" altLang="en-US" dirty="0" smtClean="0"/>
              <a:t>总：使人力、财力、物力和人流、物流、信息流得到最合理、最经济、最有效的配置和安排。</a:t>
            </a:r>
            <a:endParaRPr lang="en-US" altLang="zh-CN" dirty="0" smtClean="0"/>
          </a:p>
          <a:p>
            <a:pPr lvl="2" eaLnBrk="1"/>
            <a:r>
              <a:rPr lang="zh-CN" altLang="en-US" dirty="0" smtClean="0"/>
              <a:t>简化加工过程。有效地利用设备、空间、能源和人力资源。最大限度地减少物料搬运。缩短生产周期。力求投资最低。为职工提供方便、舒适、安全和卫生的职业条件。</a:t>
            </a:r>
            <a:endParaRPr lang="en-US" altLang="zh-CN" dirty="0" smtClean="0"/>
          </a:p>
          <a:p>
            <a:pPr lvl="1" eaLnBrk="1"/>
            <a:r>
              <a:rPr lang="zh-CN" altLang="en-US" dirty="0" smtClean="0"/>
              <a:t>设施规划与设计的范围</a:t>
            </a:r>
            <a:endParaRPr lang="en-US" altLang="zh-CN" dirty="0" smtClean="0"/>
          </a:p>
          <a:p>
            <a:pPr lvl="2" eaLnBrk="1"/>
            <a:r>
              <a:rPr lang="zh-CN" altLang="en-US" dirty="0" smtClean="0"/>
              <a:t>布置设计</a:t>
            </a:r>
            <a:endParaRPr lang="en-US" altLang="zh-CN" dirty="0" smtClean="0"/>
          </a:p>
          <a:p>
            <a:pPr lvl="2" eaLnBrk="1"/>
            <a:r>
              <a:rPr lang="zh-CN" altLang="en-US" dirty="0" smtClean="0"/>
              <a:t>物料搬运系统设计</a:t>
            </a:r>
            <a:endParaRPr lang="en-US" altLang="zh-CN" dirty="0" smtClean="0"/>
          </a:p>
          <a:p>
            <a:pPr lvl="2" eaLnBrk="1"/>
            <a:r>
              <a:rPr lang="zh-CN" altLang="en-US" dirty="0" smtClean="0"/>
              <a:t>建筑设计</a:t>
            </a:r>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54</a:t>
            </a:fld>
            <a:endParaRPr lang="en-US" altLang="zh-CN"/>
          </a:p>
        </p:txBody>
      </p:sp>
    </p:spTree>
    <p:extLst>
      <p:ext uri="{BB962C8B-B14F-4D97-AF65-F5344CB8AC3E}">
        <p14:creationId xmlns="" xmlns:p14="http://schemas.microsoft.com/office/powerpoint/2010/main" val="2260956917"/>
      </p:ext>
    </p:extLst>
  </p:cSld>
  <p:clrMapOvr>
    <a:masterClrMapping/>
  </p:clrMapOvr>
  <p:transition spd="slow">
    <p:zoom/>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4113" y="476672"/>
            <a:ext cx="7793037" cy="838423"/>
          </a:xfrm>
        </p:spPr>
        <p:txBody>
          <a:bodyPr/>
          <a:lstStyle/>
          <a:p>
            <a:r>
              <a:rPr lang="en-US" altLang="zh-CN" b="1" dirty="0"/>
              <a:t>7.4 </a:t>
            </a:r>
            <a:r>
              <a:rPr lang="zh-CN" altLang="zh-CN" b="1" dirty="0"/>
              <a:t>物流</a:t>
            </a:r>
            <a:r>
              <a:rPr lang="zh-CN" altLang="zh-CN" b="1" dirty="0" smtClean="0"/>
              <a:t>工程</a:t>
            </a:r>
            <a:r>
              <a:rPr lang="zh-CN" altLang="en-US" b="1" dirty="0" smtClean="0"/>
              <a:t>（续）</a:t>
            </a:r>
            <a:endParaRPr lang="zh-CN" altLang="en-US" dirty="0"/>
          </a:p>
        </p:txBody>
      </p:sp>
      <p:sp>
        <p:nvSpPr>
          <p:cNvPr id="3" name="内容占位符 2"/>
          <p:cNvSpPr>
            <a:spLocks noGrp="1"/>
          </p:cNvSpPr>
          <p:nvPr>
            <p:ph idx="1"/>
          </p:nvPr>
        </p:nvSpPr>
        <p:spPr>
          <a:xfrm>
            <a:off x="0" y="1628800"/>
            <a:ext cx="9144000" cy="5072038"/>
          </a:xfrm>
        </p:spPr>
        <p:txBody>
          <a:bodyPr/>
          <a:lstStyle/>
          <a:p>
            <a:pPr lvl="2" eaLnBrk="1"/>
            <a:r>
              <a:rPr lang="zh-CN" altLang="en-US" dirty="0" smtClean="0"/>
              <a:t>公用工程设计</a:t>
            </a:r>
            <a:endParaRPr lang="en-US" altLang="zh-CN" dirty="0" smtClean="0"/>
          </a:p>
          <a:p>
            <a:pPr lvl="2" eaLnBrk="1"/>
            <a:r>
              <a:rPr lang="zh-CN" altLang="en-US" dirty="0" smtClean="0"/>
              <a:t>信息通信设计</a:t>
            </a:r>
            <a:endParaRPr lang="en-US" altLang="zh-CN" dirty="0" smtClean="0"/>
          </a:p>
          <a:p>
            <a:pPr lvl="1" eaLnBrk="1"/>
            <a:r>
              <a:rPr lang="zh-CN" altLang="en-US" dirty="0" smtClean="0"/>
              <a:t>设施的场址选择</a:t>
            </a:r>
            <a:endParaRPr lang="en-US" altLang="zh-CN" dirty="0" smtClean="0"/>
          </a:p>
          <a:p>
            <a:pPr lvl="2" eaLnBrk="1"/>
            <a:r>
              <a:rPr lang="zh-CN" altLang="en-US" dirty="0" smtClean="0"/>
              <a:t>设施选址的分类：两种情况（单一设施、复合设施）</a:t>
            </a:r>
            <a:endParaRPr lang="en-US" altLang="zh-CN" dirty="0" smtClean="0"/>
          </a:p>
          <a:p>
            <a:pPr lvl="2" eaLnBrk="1"/>
            <a:r>
              <a:rPr lang="zh-CN" altLang="en-US" dirty="0" smtClean="0"/>
              <a:t>影响场址选择的主要因素</a:t>
            </a:r>
            <a:endParaRPr lang="en-US" altLang="zh-CN" dirty="0" smtClean="0"/>
          </a:p>
          <a:p>
            <a:pPr lvl="3" eaLnBrk="1"/>
            <a:r>
              <a:rPr lang="zh-CN" altLang="en-US" dirty="0" smtClean="0"/>
              <a:t>市场情况</a:t>
            </a:r>
            <a:endParaRPr lang="en-US" altLang="zh-CN" dirty="0" smtClean="0"/>
          </a:p>
          <a:p>
            <a:pPr lvl="3" eaLnBrk="1"/>
            <a:r>
              <a:rPr lang="zh-CN" altLang="en-US" dirty="0" smtClean="0"/>
              <a:t>社会环境</a:t>
            </a:r>
            <a:endParaRPr lang="en-US" altLang="zh-CN" dirty="0" smtClean="0"/>
          </a:p>
          <a:p>
            <a:pPr lvl="3" eaLnBrk="1"/>
            <a:r>
              <a:rPr lang="zh-CN" altLang="en-US" dirty="0" smtClean="0"/>
              <a:t>资源条件</a:t>
            </a:r>
            <a:endParaRPr lang="en-US" altLang="zh-CN" dirty="0" smtClean="0"/>
          </a:p>
          <a:p>
            <a:pPr lvl="3" eaLnBrk="1"/>
            <a:r>
              <a:rPr lang="zh-CN" altLang="en-US" dirty="0" smtClean="0"/>
              <a:t>基础设施</a:t>
            </a:r>
            <a:endParaRPr lang="en-US" altLang="zh-CN" dirty="0" smtClean="0"/>
          </a:p>
          <a:p>
            <a:pPr lvl="3" eaLnBrk="1"/>
            <a:r>
              <a:rPr lang="zh-CN" altLang="en-US" dirty="0" smtClean="0"/>
              <a:t>物料的供应与搬运</a:t>
            </a:r>
            <a:endParaRPr lang="en-US" altLang="zh-CN" dirty="0" smtClean="0"/>
          </a:p>
          <a:p>
            <a:pPr lvl="2" eaLnBrk="1"/>
            <a:r>
              <a:rPr lang="zh-CN" altLang="en-US" dirty="0" smtClean="0"/>
              <a:t>设施选址的步骤</a:t>
            </a:r>
            <a:endParaRPr lang="en-US" altLang="zh-CN" dirty="0" smtClean="0"/>
          </a:p>
          <a:p>
            <a:pPr lvl="3" eaLnBrk="1"/>
            <a:r>
              <a:rPr lang="zh-CN" altLang="en-US" dirty="0" smtClean="0"/>
              <a:t>准备阶段</a:t>
            </a:r>
            <a:endParaRPr lang="en-US" altLang="zh-CN" dirty="0" smtClean="0"/>
          </a:p>
          <a:p>
            <a:pPr lvl="3" eaLnBrk="1"/>
            <a:r>
              <a:rPr lang="zh-CN" altLang="en-US" dirty="0" smtClean="0"/>
              <a:t>地区选择阶段</a:t>
            </a:r>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55</a:t>
            </a:fld>
            <a:endParaRPr lang="en-US" altLang="zh-CN"/>
          </a:p>
        </p:txBody>
      </p:sp>
    </p:spTree>
    <p:extLst>
      <p:ext uri="{BB962C8B-B14F-4D97-AF65-F5344CB8AC3E}">
        <p14:creationId xmlns="" xmlns:p14="http://schemas.microsoft.com/office/powerpoint/2010/main" val="2260956917"/>
      </p:ext>
    </p:extLst>
  </p:cSld>
  <p:clrMapOvr>
    <a:masterClrMapping/>
  </p:clrMapOvr>
  <p:transition spd="slow">
    <p:zoom/>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4113" y="476672"/>
            <a:ext cx="7793037" cy="838423"/>
          </a:xfrm>
        </p:spPr>
        <p:txBody>
          <a:bodyPr/>
          <a:lstStyle/>
          <a:p>
            <a:r>
              <a:rPr lang="en-US" altLang="zh-CN" b="1" dirty="0"/>
              <a:t>7.4 </a:t>
            </a:r>
            <a:r>
              <a:rPr lang="zh-CN" altLang="zh-CN" b="1" dirty="0"/>
              <a:t>物流</a:t>
            </a:r>
            <a:r>
              <a:rPr lang="zh-CN" altLang="zh-CN" b="1" dirty="0" smtClean="0"/>
              <a:t>工程</a:t>
            </a:r>
            <a:r>
              <a:rPr lang="zh-CN" altLang="en-US" b="1" dirty="0" smtClean="0"/>
              <a:t>（续）</a:t>
            </a:r>
            <a:endParaRPr lang="zh-CN" altLang="en-US" dirty="0"/>
          </a:p>
        </p:txBody>
      </p:sp>
      <p:sp>
        <p:nvSpPr>
          <p:cNvPr id="3" name="内容占位符 2"/>
          <p:cNvSpPr>
            <a:spLocks noGrp="1"/>
          </p:cNvSpPr>
          <p:nvPr>
            <p:ph idx="1"/>
          </p:nvPr>
        </p:nvSpPr>
        <p:spPr>
          <a:xfrm>
            <a:off x="0" y="1628800"/>
            <a:ext cx="9144000" cy="5072038"/>
          </a:xfrm>
        </p:spPr>
        <p:txBody>
          <a:bodyPr/>
          <a:lstStyle/>
          <a:p>
            <a:pPr lvl="3" eaLnBrk="1"/>
            <a:r>
              <a:rPr lang="zh-CN" altLang="en-US" dirty="0" smtClean="0"/>
              <a:t>地点选择阶段</a:t>
            </a:r>
            <a:endParaRPr lang="en-US" altLang="zh-CN" dirty="0" smtClean="0"/>
          </a:p>
          <a:p>
            <a:pPr lvl="3" eaLnBrk="1"/>
            <a:r>
              <a:rPr lang="zh-CN" altLang="en-US" dirty="0" smtClean="0"/>
              <a:t>编制报告阶段</a:t>
            </a:r>
            <a:endParaRPr lang="zh-CN" altLang="zh-CN" dirty="0"/>
          </a:p>
          <a:p>
            <a:pPr eaLnBrk="1"/>
            <a:r>
              <a:rPr lang="zh-CN" altLang="zh-CN" dirty="0"/>
              <a:t>企业物流系统设计与</a:t>
            </a:r>
            <a:r>
              <a:rPr lang="zh-CN" altLang="zh-CN" dirty="0" smtClean="0"/>
              <a:t>仿真</a:t>
            </a:r>
            <a:endParaRPr lang="en-US" altLang="zh-CN" dirty="0" smtClean="0"/>
          </a:p>
          <a:p>
            <a:pPr lvl="1" eaLnBrk="1"/>
            <a:r>
              <a:rPr lang="zh-CN" altLang="en-US" dirty="0" smtClean="0"/>
              <a:t>企业物流系统的概念</a:t>
            </a:r>
            <a:endParaRPr lang="en-US" altLang="zh-CN" dirty="0" smtClean="0"/>
          </a:p>
          <a:p>
            <a:pPr lvl="1" eaLnBrk="1"/>
            <a:r>
              <a:rPr lang="zh-CN" altLang="en-US" dirty="0"/>
              <a:t>企业</a:t>
            </a:r>
            <a:r>
              <a:rPr lang="zh-CN" altLang="en-US" dirty="0" smtClean="0"/>
              <a:t>物流系统分析原则</a:t>
            </a:r>
            <a:endParaRPr lang="en-US" altLang="zh-CN" dirty="0" smtClean="0"/>
          </a:p>
          <a:p>
            <a:pPr lvl="2" eaLnBrk="1"/>
            <a:r>
              <a:rPr lang="zh-CN" altLang="en-US" dirty="0" smtClean="0"/>
              <a:t>相近</a:t>
            </a:r>
            <a:endParaRPr lang="en-US" altLang="zh-CN" dirty="0" smtClean="0"/>
          </a:p>
          <a:p>
            <a:pPr lvl="2" eaLnBrk="1"/>
            <a:r>
              <a:rPr lang="zh-CN" altLang="en-US" dirty="0" smtClean="0"/>
              <a:t>优先</a:t>
            </a:r>
            <a:endParaRPr lang="en-US" altLang="zh-CN" dirty="0" smtClean="0"/>
          </a:p>
          <a:p>
            <a:pPr lvl="2" eaLnBrk="1"/>
            <a:r>
              <a:rPr lang="zh-CN" altLang="en-US" dirty="0" smtClean="0"/>
              <a:t>避免迂回和倒流</a:t>
            </a:r>
            <a:endParaRPr lang="en-US" altLang="zh-CN" dirty="0" smtClean="0"/>
          </a:p>
          <a:p>
            <a:pPr lvl="2" eaLnBrk="1"/>
            <a:r>
              <a:rPr lang="zh-CN" altLang="en-US" dirty="0" smtClean="0"/>
              <a:t>在制品和库存量最少</a:t>
            </a:r>
            <a:endParaRPr lang="en-US" altLang="zh-CN" dirty="0" smtClean="0"/>
          </a:p>
          <a:p>
            <a:pPr lvl="2" eaLnBrk="1"/>
            <a:r>
              <a:rPr lang="zh-CN" altLang="en-US" dirty="0" smtClean="0"/>
              <a:t>集装单元和标准化搬运原则</a:t>
            </a:r>
            <a:endParaRPr lang="en-US" altLang="zh-CN" dirty="0" smtClean="0"/>
          </a:p>
          <a:p>
            <a:pPr lvl="2" eaLnBrk="1"/>
            <a:r>
              <a:rPr lang="zh-CN" altLang="en-US" dirty="0" smtClean="0"/>
              <a:t>简化搬运作业、减少搬运环节</a:t>
            </a:r>
            <a:endParaRPr lang="en-US" altLang="zh-CN" dirty="0" smtClean="0"/>
          </a:p>
          <a:p>
            <a:pPr lvl="2" eaLnBrk="1"/>
            <a:r>
              <a:rPr lang="zh-CN" altLang="en-US" dirty="0" smtClean="0"/>
              <a:t>重力利用</a:t>
            </a:r>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56</a:t>
            </a:fld>
            <a:endParaRPr lang="en-US" altLang="zh-CN"/>
          </a:p>
        </p:txBody>
      </p:sp>
    </p:spTree>
    <p:extLst>
      <p:ext uri="{BB962C8B-B14F-4D97-AF65-F5344CB8AC3E}">
        <p14:creationId xmlns="" xmlns:p14="http://schemas.microsoft.com/office/powerpoint/2010/main" val="2260956917"/>
      </p:ext>
    </p:extLst>
  </p:cSld>
  <p:clrMapOvr>
    <a:masterClrMapping/>
  </p:clrMapOvr>
  <p:transition spd="slow">
    <p:zoom/>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4113" y="476672"/>
            <a:ext cx="7793037" cy="838423"/>
          </a:xfrm>
        </p:spPr>
        <p:txBody>
          <a:bodyPr/>
          <a:lstStyle/>
          <a:p>
            <a:r>
              <a:rPr lang="en-US" altLang="zh-CN" b="1" dirty="0"/>
              <a:t>7.4 </a:t>
            </a:r>
            <a:r>
              <a:rPr lang="zh-CN" altLang="zh-CN" b="1" dirty="0"/>
              <a:t>物流</a:t>
            </a:r>
            <a:r>
              <a:rPr lang="zh-CN" altLang="zh-CN" b="1" dirty="0" smtClean="0"/>
              <a:t>工程</a:t>
            </a:r>
            <a:r>
              <a:rPr lang="zh-CN" altLang="en-US" b="1" dirty="0" smtClean="0"/>
              <a:t>（续）</a:t>
            </a:r>
            <a:endParaRPr lang="zh-CN" altLang="en-US" dirty="0"/>
          </a:p>
        </p:txBody>
      </p:sp>
      <p:sp>
        <p:nvSpPr>
          <p:cNvPr id="3" name="内容占位符 2"/>
          <p:cNvSpPr>
            <a:spLocks noGrp="1"/>
          </p:cNvSpPr>
          <p:nvPr>
            <p:ph idx="1"/>
          </p:nvPr>
        </p:nvSpPr>
        <p:spPr>
          <a:xfrm>
            <a:off x="0" y="1412776"/>
            <a:ext cx="9144000" cy="5072038"/>
          </a:xfrm>
        </p:spPr>
        <p:txBody>
          <a:bodyPr/>
          <a:lstStyle/>
          <a:p>
            <a:pPr lvl="2" eaLnBrk="1"/>
            <a:r>
              <a:rPr lang="zh-CN" altLang="en-US" dirty="0" smtClean="0"/>
              <a:t>合理提高搬运的机械化水平</a:t>
            </a:r>
            <a:endParaRPr lang="en-US" altLang="zh-CN" dirty="0" smtClean="0"/>
          </a:p>
          <a:p>
            <a:pPr lvl="2" eaLnBrk="1"/>
            <a:r>
              <a:rPr lang="zh-CN" altLang="en-US" dirty="0" smtClean="0"/>
              <a:t>安全原则</a:t>
            </a:r>
            <a:endParaRPr lang="en-US" altLang="zh-CN" dirty="0" smtClean="0"/>
          </a:p>
          <a:p>
            <a:pPr lvl="2" eaLnBrk="1"/>
            <a:r>
              <a:rPr lang="zh-CN" altLang="en-US" dirty="0" smtClean="0"/>
              <a:t>自动化：计算机辅助管理</a:t>
            </a:r>
            <a:endParaRPr lang="en-US" altLang="zh-CN" dirty="0" smtClean="0"/>
          </a:p>
          <a:p>
            <a:pPr lvl="2" eaLnBrk="1"/>
            <a:r>
              <a:rPr lang="zh-CN" altLang="en-US" dirty="0" smtClean="0"/>
              <a:t>系统化</a:t>
            </a:r>
            <a:endParaRPr lang="en-US" altLang="zh-CN" dirty="0" smtClean="0"/>
          </a:p>
          <a:p>
            <a:pPr lvl="2" eaLnBrk="1"/>
            <a:r>
              <a:rPr lang="zh-CN" altLang="en-US" dirty="0" smtClean="0"/>
              <a:t>柔性化</a:t>
            </a:r>
            <a:endParaRPr lang="en-US" altLang="zh-CN" dirty="0" smtClean="0"/>
          </a:p>
          <a:p>
            <a:pPr lvl="2" eaLnBrk="1"/>
            <a:r>
              <a:rPr lang="zh-CN" altLang="en-US" dirty="0" smtClean="0"/>
              <a:t>满足环境要求</a:t>
            </a:r>
            <a:endParaRPr lang="en-US" altLang="zh-CN" dirty="0" smtClean="0"/>
          </a:p>
          <a:p>
            <a:pPr lvl="1" eaLnBrk="1"/>
            <a:r>
              <a:rPr lang="zh-CN" altLang="en-US" dirty="0" smtClean="0"/>
              <a:t>企业物流系统的分析过程</a:t>
            </a:r>
            <a:endParaRPr lang="en-US" altLang="zh-CN" dirty="0" smtClean="0"/>
          </a:p>
          <a:p>
            <a:pPr lvl="2" eaLnBrk="1"/>
            <a:r>
              <a:rPr lang="zh-CN" altLang="en-US" dirty="0" smtClean="0"/>
              <a:t>外部衔接分析</a:t>
            </a:r>
            <a:endParaRPr lang="en-US" altLang="zh-CN" dirty="0" smtClean="0"/>
          </a:p>
          <a:p>
            <a:pPr lvl="2" eaLnBrk="1"/>
            <a:r>
              <a:rPr lang="en-US" altLang="zh-CN" dirty="0" smtClean="0"/>
              <a:t>P-Q</a:t>
            </a:r>
            <a:r>
              <a:rPr lang="zh-CN" altLang="en-US" dirty="0" smtClean="0"/>
              <a:t>分析（种类、数量）</a:t>
            </a:r>
            <a:endParaRPr lang="en-US" altLang="zh-CN" dirty="0" smtClean="0"/>
          </a:p>
          <a:p>
            <a:pPr lvl="2" eaLnBrk="1"/>
            <a:r>
              <a:rPr lang="zh-CN" altLang="en-US" dirty="0" smtClean="0"/>
              <a:t>当量物流量计算及物流分类</a:t>
            </a:r>
            <a:endParaRPr lang="en-US" altLang="zh-CN" dirty="0" smtClean="0"/>
          </a:p>
          <a:p>
            <a:pPr lvl="2" eaLnBrk="1"/>
            <a:r>
              <a:rPr lang="zh-CN" altLang="en-US" dirty="0" smtClean="0"/>
              <a:t>物流系统流程分析（</a:t>
            </a:r>
            <a:r>
              <a:rPr lang="en-US" altLang="zh-CN" dirty="0" smtClean="0"/>
              <a:t>R</a:t>
            </a:r>
            <a:r>
              <a:rPr lang="zh-CN" altLang="en-US" dirty="0" smtClean="0"/>
              <a:t>分析）</a:t>
            </a:r>
            <a:endParaRPr lang="en-US" altLang="zh-CN" dirty="0" smtClean="0"/>
          </a:p>
          <a:p>
            <a:pPr lvl="2" eaLnBrk="1"/>
            <a:r>
              <a:rPr lang="zh-CN" altLang="en-US" dirty="0" smtClean="0"/>
              <a:t>物流系统状态分析</a:t>
            </a:r>
            <a:endParaRPr lang="en-US" altLang="zh-CN" dirty="0" smtClean="0"/>
          </a:p>
          <a:p>
            <a:pPr lvl="2" eaLnBrk="1"/>
            <a:r>
              <a:rPr lang="zh-CN" altLang="en-US" dirty="0" smtClean="0"/>
              <a:t>可行方案的建立和调整</a:t>
            </a:r>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57</a:t>
            </a:fld>
            <a:endParaRPr lang="en-US" altLang="zh-CN"/>
          </a:p>
        </p:txBody>
      </p:sp>
    </p:spTree>
    <p:extLst>
      <p:ext uri="{BB962C8B-B14F-4D97-AF65-F5344CB8AC3E}">
        <p14:creationId xmlns="" xmlns:p14="http://schemas.microsoft.com/office/powerpoint/2010/main" val="2260956917"/>
      </p:ext>
    </p:extLst>
  </p:cSld>
  <p:clrMapOvr>
    <a:masterClrMapping/>
  </p:clrMapOvr>
  <p:transition spd="slow">
    <p:zoom/>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4113" y="476672"/>
            <a:ext cx="7793037" cy="838423"/>
          </a:xfrm>
        </p:spPr>
        <p:txBody>
          <a:bodyPr/>
          <a:lstStyle/>
          <a:p>
            <a:r>
              <a:rPr lang="en-US" altLang="zh-CN" b="1" dirty="0"/>
              <a:t>7.4 </a:t>
            </a:r>
            <a:r>
              <a:rPr lang="zh-CN" altLang="zh-CN" b="1" dirty="0"/>
              <a:t>物流</a:t>
            </a:r>
            <a:r>
              <a:rPr lang="zh-CN" altLang="zh-CN" b="1" dirty="0" smtClean="0"/>
              <a:t>工程</a:t>
            </a:r>
            <a:r>
              <a:rPr lang="zh-CN" altLang="en-US" b="1" dirty="0" smtClean="0"/>
              <a:t>（续）</a:t>
            </a:r>
            <a:endParaRPr lang="zh-CN" altLang="en-US" dirty="0"/>
          </a:p>
        </p:txBody>
      </p:sp>
      <p:sp>
        <p:nvSpPr>
          <p:cNvPr id="3" name="内容占位符 2"/>
          <p:cNvSpPr>
            <a:spLocks noGrp="1"/>
          </p:cNvSpPr>
          <p:nvPr>
            <p:ph idx="1"/>
          </p:nvPr>
        </p:nvSpPr>
        <p:spPr>
          <a:xfrm>
            <a:off x="0" y="1412776"/>
            <a:ext cx="9144000" cy="5072038"/>
          </a:xfrm>
        </p:spPr>
        <p:txBody>
          <a:bodyPr/>
          <a:lstStyle/>
          <a:p>
            <a:pPr lvl="1" eaLnBrk="1"/>
            <a:r>
              <a:rPr lang="zh-CN" altLang="en-US" dirty="0" smtClean="0"/>
              <a:t>企业物流系统的仿真</a:t>
            </a:r>
            <a:endParaRPr lang="en-US" altLang="zh-CN" dirty="0" smtClean="0"/>
          </a:p>
          <a:p>
            <a:pPr lvl="2" eaLnBrk="1"/>
            <a:r>
              <a:rPr lang="zh-CN" altLang="en-US" dirty="0" smtClean="0"/>
              <a:t>系统仿真的概念</a:t>
            </a:r>
            <a:endParaRPr lang="en-US" altLang="zh-CN" dirty="0" smtClean="0"/>
          </a:p>
          <a:p>
            <a:pPr lvl="2" eaLnBrk="1"/>
            <a:r>
              <a:rPr lang="zh-CN" altLang="en-US" dirty="0" smtClean="0"/>
              <a:t>系统仿真的优点</a:t>
            </a:r>
            <a:endParaRPr lang="en-US" altLang="zh-CN" dirty="0" smtClean="0"/>
          </a:p>
          <a:p>
            <a:pPr lvl="3" eaLnBrk="1"/>
            <a:r>
              <a:rPr lang="zh-CN" altLang="en-US" dirty="0" smtClean="0"/>
              <a:t>符合人们的思维习惯，有助于系统分析</a:t>
            </a:r>
            <a:endParaRPr lang="en-US" altLang="zh-CN" dirty="0" smtClean="0"/>
          </a:p>
          <a:p>
            <a:pPr lvl="3" eaLnBrk="1"/>
            <a:r>
              <a:rPr lang="zh-CN" altLang="en-US" dirty="0" smtClean="0"/>
              <a:t>系统仿真能够研究系统的各方面的细节问题，对各种复杂系统具有很好的适应性</a:t>
            </a:r>
            <a:endParaRPr lang="en-US" altLang="zh-CN" dirty="0" smtClean="0"/>
          </a:p>
          <a:p>
            <a:pPr lvl="3" eaLnBrk="1"/>
            <a:r>
              <a:rPr lang="zh-CN" altLang="en-US" dirty="0" smtClean="0"/>
              <a:t>有利于解决动态环境中的随机因素的影响</a:t>
            </a:r>
            <a:endParaRPr lang="en-US" altLang="zh-CN" dirty="0" smtClean="0"/>
          </a:p>
          <a:p>
            <a:pPr lvl="3" eaLnBrk="1"/>
            <a:r>
              <a:rPr lang="zh-CN" altLang="en-US" dirty="0" smtClean="0"/>
              <a:t>在仿真模型上进行各种虚拟试验，经过较短时间获得试验结果</a:t>
            </a:r>
            <a:endParaRPr lang="en-US" altLang="zh-CN" dirty="0" smtClean="0"/>
          </a:p>
          <a:p>
            <a:pPr lvl="3" eaLnBrk="1"/>
            <a:r>
              <a:rPr lang="zh-CN" altLang="en-US" dirty="0" smtClean="0"/>
              <a:t>可以帮助系统优化</a:t>
            </a:r>
            <a:endParaRPr lang="en-US" altLang="zh-CN" dirty="0" smtClean="0"/>
          </a:p>
          <a:p>
            <a:pPr lvl="2" eaLnBrk="1"/>
            <a:r>
              <a:rPr lang="zh-CN" altLang="en-US" dirty="0" smtClean="0"/>
              <a:t>常用软件</a:t>
            </a:r>
            <a:endParaRPr lang="en-US" altLang="zh-CN" dirty="0" smtClean="0"/>
          </a:p>
          <a:p>
            <a:pPr lvl="3" eaLnBrk="1"/>
            <a:r>
              <a:rPr lang="en-US" altLang="zh-CN" dirty="0" err="1" smtClean="0"/>
              <a:t>ProModel</a:t>
            </a:r>
            <a:r>
              <a:rPr lang="zh-CN" altLang="en-US" dirty="0" smtClean="0"/>
              <a:t>、</a:t>
            </a:r>
            <a:r>
              <a:rPr lang="en-US" altLang="zh-CN" dirty="0" err="1" smtClean="0"/>
              <a:t>AutoMod</a:t>
            </a:r>
            <a:r>
              <a:rPr lang="zh-CN" altLang="en-US" dirty="0" smtClean="0"/>
              <a:t>、</a:t>
            </a:r>
            <a:r>
              <a:rPr lang="en-US" altLang="zh-CN" dirty="0" smtClean="0"/>
              <a:t>Flexsim3.0</a:t>
            </a:r>
            <a:r>
              <a:rPr lang="zh-CN" altLang="en-US" dirty="0" smtClean="0"/>
              <a:t>，</a:t>
            </a:r>
            <a:r>
              <a:rPr lang="en-US" altLang="zh-CN" dirty="0" smtClean="0"/>
              <a:t>Extend</a:t>
            </a:r>
            <a:r>
              <a:rPr lang="zh-CN" altLang="en-US" dirty="0" smtClean="0"/>
              <a:t>、</a:t>
            </a:r>
            <a:r>
              <a:rPr lang="en-US" altLang="zh-CN" dirty="0" smtClean="0"/>
              <a:t>Arena</a:t>
            </a:r>
            <a:r>
              <a:rPr lang="zh-CN" altLang="en-US" dirty="0" smtClean="0"/>
              <a:t>、</a:t>
            </a:r>
            <a:r>
              <a:rPr lang="en-US" altLang="zh-CN" dirty="0" err="1" smtClean="0"/>
              <a:t>RaLC</a:t>
            </a:r>
            <a:r>
              <a:rPr lang="en-US" altLang="zh-CN" dirty="0" smtClean="0"/>
              <a:t>.</a:t>
            </a:r>
            <a:endParaRPr lang="zh-CN" altLang="zh-CN" dirty="0"/>
          </a:p>
          <a:p>
            <a:pPr eaLnBrk="1"/>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58</a:t>
            </a:fld>
            <a:endParaRPr lang="en-US" altLang="zh-CN"/>
          </a:p>
        </p:txBody>
      </p:sp>
    </p:spTree>
    <p:extLst>
      <p:ext uri="{BB962C8B-B14F-4D97-AF65-F5344CB8AC3E}">
        <p14:creationId xmlns="" xmlns:p14="http://schemas.microsoft.com/office/powerpoint/2010/main" val="2260956917"/>
      </p:ext>
    </p:extLst>
  </p:cSld>
  <p:clrMapOvr>
    <a:masterClrMapping/>
  </p:clrMapOvr>
  <p:transition spd="slow">
    <p:zoom/>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4113" y="476672"/>
            <a:ext cx="7793037" cy="838423"/>
          </a:xfrm>
        </p:spPr>
        <p:txBody>
          <a:bodyPr/>
          <a:lstStyle/>
          <a:p>
            <a:r>
              <a:rPr lang="en-US" altLang="zh-CN" b="1" dirty="0"/>
              <a:t>7.4 </a:t>
            </a:r>
            <a:r>
              <a:rPr lang="zh-CN" altLang="zh-CN" b="1" dirty="0"/>
              <a:t>物流工程</a:t>
            </a:r>
            <a:r>
              <a:rPr lang="zh-CN" altLang="en-US" b="1" dirty="0"/>
              <a:t>（续）</a:t>
            </a:r>
            <a:endParaRPr lang="zh-CN" altLang="en-US" dirty="0"/>
          </a:p>
        </p:txBody>
      </p:sp>
      <p:sp>
        <p:nvSpPr>
          <p:cNvPr id="3" name="内容占位符 2"/>
          <p:cNvSpPr>
            <a:spLocks noGrp="1"/>
          </p:cNvSpPr>
          <p:nvPr>
            <p:ph idx="1"/>
          </p:nvPr>
        </p:nvSpPr>
        <p:spPr>
          <a:xfrm>
            <a:off x="0" y="1614488"/>
            <a:ext cx="9144000" cy="5243512"/>
          </a:xfrm>
        </p:spPr>
        <p:txBody>
          <a:bodyPr/>
          <a:lstStyle/>
          <a:p>
            <a:r>
              <a:rPr lang="zh-CN" altLang="zh-CN" dirty="0"/>
              <a:t>物流搬运</a:t>
            </a:r>
            <a:r>
              <a:rPr lang="zh-CN" altLang="zh-CN" dirty="0" smtClean="0"/>
              <a:t>系统设计</a:t>
            </a:r>
            <a:endParaRPr lang="en-US" altLang="zh-CN" dirty="0" smtClean="0"/>
          </a:p>
          <a:p>
            <a:pPr lvl="1"/>
            <a:r>
              <a:rPr lang="zh-CN" altLang="en-US" dirty="0" smtClean="0"/>
              <a:t>物流搬运的概念</a:t>
            </a:r>
            <a:endParaRPr lang="en-US" altLang="zh-CN" dirty="0" smtClean="0"/>
          </a:p>
          <a:p>
            <a:pPr lvl="1"/>
            <a:r>
              <a:rPr lang="zh-CN" altLang="en-US" dirty="0" smtClean="0"/>
              <a:t>物流搬运的基本原则</a:t>
            </a:r>
            <a:endParaRPr lang="en-US" altLang="zh-CN" dirty="0" smtClean="0"/>
          </a:p>
          <a:p>
            <a:pPr lvl="2"/>
            <a:r>
              <a:rPr lang="zh-CN" altLang="en-US" dirty="0" smtClean="0"/>
              <a:t>规划原则</a:t>
            </a:r>
            <a:endParaRPr lang="en-US" altLang="zh-CN" dirty="0" smtClean="0"/>
          </a:p>
          <a:p>
            <a:pPr lvl="2"/>
            <a:r>
              <a:rPr lang="zh-CN" altLang="en-US" dirty="0" smtClean="0"/>
              <a:t>系统化</a:t>
            </a:r>
            <a:endParaRPr lang="en-US" altLang="zh-CN" dirty="0" smtClean="0"/>
          </a:p>
          <a:p>
            <a:pPr lvl="2"/>
            <a:r>
              <a:rPr lang="zh-CN" altLang="en-US" dirty="0" smtClean="0"/>
              <a:t>物流顺畅</a:t>
            </a:r>
            <a:endParaRPr lang="en-US" altLang="zh-CN" dirty="0" smtClean="0"/>
          </a:p>
          <a:p>
            <a:pPr lvl="2"/>
            <a:r>
              <a:rPr lang="zh-CN" altLang="en-US" dirty="0" smtClean="0"/>
              <a:t>精简</a:t>
            </a:r>
            <a:endParaRPr lang="en-US" altLang="zh-CN" dirty="0" smtClean="0"/>
          </a:p>
          <a:p>
            <a:pPr lvl="2"/>
            <a:r>
              <a:rPr lang="zh-CN" altLang="en-US" dirty="0" smtClean="0"/>
              <a:t>利用重力</a:t>
            </a:r>
            <a:endParaRPr lang="en-US" altLang="zh-CN" dirty="0" smtClean="0"/>
          </a:p>
          <a:p>
            <a:pPr lvl="2"/>
            <a:r>
              <a:rPr lang="zh-CN" altLang="en-US" dirty="0" smtClean="0"/>
              <a:t>利用空间</a:t>
            </a:r>
            <a:endParaRPr lang="en-US" altLang="zh-CN" dirty="0" smtClean="0"/>
          </a:p>
          <a:p>
            <a:pPr lvl="2"/>
            <a:r>
              <a:rPr lang="zh-CN" altLang="en-US" dirty="0" smtClean="0"/>
              <a:t>集装单元化</a:t>
            </a:r>
            <a:endParaRPr lang="en-US" altLang="zh-CN" dirty="0" smtClean="0"/>
          </a:p>
          <a:p>
            <a:pPr lvl="2"/>
            <a:r>
              <a:rPr lang="zh-CN" altLang="en-US" dirty="0" smtClean="0"/>
              <a:t>机械化</a:t>
            </a:r>
            <a:endParaRPr lang="en-US" altLang="zh-CN" dirty="0" smtClean="0"/>
          </a:p>
          <a:p>
            <a:pPr lvl="2"/>
            <a:r>
              <a:rPr lang="zh-CN" altLang="en-US" dirty="0" smtClean="0"/>
              <a:t>自动化</a:t>
            </a:r>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59</a:t>
            </a:fld>
            <a:endParaRPr lang="en-US" altLang="zh-CN"/>
          </a:p>
        </p:txBody>
      </p:sp>
    </p:spTree>
    <p:extLst>
      <p:ext uri="{BB962C8B-B14F-4D97-AF65-F5344CB8AC3E}">
        <p14:creationId xmlns="" xmlns:p14="http://schemas.microsoft.com/office/powerpoint/2010/main" val="3907368861"/>
      </p:ext>
    </p:extLst>
  </p:cSld>
  <p:clrMapOvr>
    <a:masterClrMapping/>
  </p:clrMapOvr>
  <p:transition spd="slow">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57275" y="404664"/>
            <a:ext cx="7793037" cy="838423"/>
          </a:xfrm>
        </p:spPr>
        <p:txBody>
          <a:bodyPr/>
          <a:lstStyle/>
          <a:p>
            <a:r>
              <a:rPr lang="en-US" altLang="zh-CN" b="1" dirty="0"/>
              <a:t>7.1 </a:t>
            </a:r>
            <a:r>
              <a:rPr lang="zh-CN" altLang="zh-CN" b="1" dirty="0"/>
              <a:t>工业工程</a:t>
            </a:r>
            <a:r>
              <a:rPr lang="zh-CN" altLang="zh-CN" b="1" dirty="0" smtClean="0"/>
              <a:t>概述</a:t>
            </a:r>
            <a:r>
              <a:rPr lang="zh-CN" altLang="en-US" b="1" dirty="0" smtClean="0"/>
              <a:t>（续）</a:t>
            </a:r>
            <a:endParaRPr lang="zh-CN" altLang="en-US" dirty="0"/>
          </a:p>
        </p:txBody>
      </p:sp>
      <p:sp>
        <p:nvSpPr>
          <p:cNvPr id="3" name="内容占位符 2"/>
          <p:cNvSpPr>
            <a:spLocks noGrp="1"/>
          </p:cNvSpPr>
          <p:nvPr>
            <p:ph idx="1"/>
          </p:nvPr>
        </p:nvSpPr>
        <p:spPr>
          <a:xfrm>
            <a:off x="0" y="1614488"/>
            <a:ext cx="9144000" cy="5243512"/>
          </a:xfrm>
        </p:spPr>
        <p:txBody>
          <a:bodyPr/>
          <a:lstStyle/>
          <a:p>
            <a:pPr lvl="1"/>
            <a:r>
              <a:rPr lang="zh-CN" altLang="en-US" dirty="0" smtClean="0"/>
              <a:t>工业工程的基本职能</a:t>
            </a:r>
            <a:endParaRPr lang="en-US" altLang="zh-CN" dirty="0" smtClean="0"/>
          </a:p>
          <a:p>
            <a:pPr lvl="2"/>
            <a:r>
              <a:rPr lang="zh-CN" altLang="en-US" dirty="0" smtClean="0"/>
              <a:t>规划</a:t>
            </a:r>
            <a:endParaRPr lang="en-US" altLang="zh-CN" dirty="0" smtClean="0"/>
          </a:p>
          <a:p>
            <a:pPr lvl="2"/>
            <a:r>
              <a:rPr lang="zh-CN" altLang="en-US" dirty="0" smtClean="0"/>
              <a:t>设计</a:t>
            </a:r>
            <a:endParaRPr lang="en-US" altLang="zh-CN" dirty="0" smtClean="0"/>
          </a:p>
          <a:p>
            <a:pPr lvl="2"/>
            <a:r>
              <a:rPr lang="zh-CN" altLang="en-US" dirty="0" smtClean="0"/>
              <a:t>实施</a:t>
            </a:r>
            <a:endParaRPr lang="en-US" altLang="zh-CN" dirty="0" smtClean="0"/>
          </a:p>
          <a:p>
            <a:pPr lvl="2"/>
            <a:r>
              <a:rPr lang="zh-CN" altLang="en-US" dirty="0" smtClean="0"/>
              <a:t>评价</a:t>
            </a:r>
            <a:endParaRPr lang="en-US" altLang="zh-CN" dirty="0" smtClean="0"/>
          </a:p>
          <a:p>
            <a:pPr lvl="2"/>
            <a:r>
              <a:rPr lang="zh-CN" altLang="en-US" dirty="0" smtClean="0"/>
              <a:t>创新</a:t>
            </a:r>
            <a:endParaRPr lang="zh-CN" altLang="zh-CN" dirty="0"/>
          </a:p>
          <a:p>
            <a:r>
              <a:rPr lang="zh-CN" altLang="zh-CN" dirty="0"/>
              <a:t>工业工程的内容</a:t>
            </a:r>
            <a:r>
              <a:rPr lang="zh-CN" altLang="zh-CN" dirty="0" smtClean="0"/>
              <a:t>体系</a:t>
            </a:r>
            <a:endParaRPr lang="en-US" altLang="zh-CN" dirty="0" smtClean="0"/>
          </a:p>
          <a:p>
            <a:pPr lvl="1"/>
            <a:r>
              <a:rPr lang="zh-CN" altLang="en-US" dirty="0" smtClean="0"/>
              <a:t>工业工程的范畴</a:t>
            </a:r>
            <a:endParaRPr lang="en-US" altLang="zh-CN" dirty="0" smtClean="0"/>
          </a:p>
          <a:p>
            <a:pPr lvl="2"/>
            <a:r>
              <a:rPr lang="zh-CN" altLang="en-US" dirty="0" smtClean="0"/>
              <a:t>美国国家标准委员会制订的</a:t>
            </a:r>
            <a:r>
              <a:rPr lang="en-US" altLang="zh-CN" dirty="0" smtClean="0"/>
              <a:t>ANSI-Z94</a:t>
            </a:r>
            <a:r>
              <a:rPr lang="zh-CN" altLang="en-US" dirty="0" smtClean="0"/>
              <a:t>标准，把知识和技术分为</a:t>
            </a:r>
            <a:r>
              <a:rPr lang="en-US" altLang="zh-CN" dirty="0" smtClean="0"/>
              <a:t>17</a:t>
            </a:r>
            <a:r>
              <a:rPr lang="zh-CN" altLang="en-US" dirty="0" smtClean="0"/>
              <a:t>个分支</a:t>
            </a:r>
            <a:r>
              <a:rPr lang="zh-CN" altLang="en-US" dirty="0" smtClean="0">
                <a:sym typeface="Wingdings" pitchFamily="2" charset="2"/>
              </a:rPr>
              <a:t>（</a:t>
            </a:r>
            <a:r>
              <a:rPr lang="en-US" altLang="zh-CN" dirty="0" smtClean="0">
                <a:sym typeface="Wingdings" pitchFamily="2" charset="2"/>
              </a:rPr>
              <a:t>1</a:t>
            </a:r>
            <a:r>
              <a:rPr lang="zh-CN" altLang="en-US" dirty="0" smtClean="0">
                <a:sym typeface="Wingdings" pitchFamily="2" charset="2"/>
              </a:rPr>
              <a:t>）生物力学；（</a:t>
            </a:r>
            <a:r>
              <a:rPr lang="en-US" altLang="zh-CN" dirty="0" smtClean="0">
                <a:sym typeface="Wingdings" pitchFamily="2" charset="2"/>
              </a:rPr>
              <a:t>2</a:t>
            </a:r>
            <a:r>
              <a:rPr lang="zh-CN" altLang="en-US" dirty="0" smtClean="0">
                <a:sym typeface="Wingdings" pitchFamily="2" charset="2"/>
              </a:rPr>
              <a:t>）成本管理，（</a:t>
            </a:r>
            <a:r>
              <a:rPr lang="en-US" altLang="zh-CN" dirty="0" smtClean="0">
                <a:sym typeface="Wingdings" pitchFamily="2" charset="2"/>
              </a:rPr>
              <a:t>3</a:t>
            </a:r>
            <a:r>
              <a:rPr lang="zh-CN" altLang="en-US" dirty="0" smtClean="0">
                <a:sym typeface="Wingdings" pitchFamily="2" charset="2"/>
              </a:rPr>
              <a:t>）数据处理与系统设计，（</a:t>
            </a:r>
            <a:r>
              <a:rPr lang="en-US" altLang="zh-CN" dirty="0" smtClean="0">
                <a:sym typeface="Wingdings" pitchFamily="2" charset="2"/>
              </a:rPr>
              <a:t>4</a:t>
            </a:r>
            <a:r>
              <a:rPr lang="zh-CN" altLang="en-US" dirty="0" smtClean="0">
                <a:sym typeface="Wingdings" pitchFamily="2" charset="2"/>
              </a:rPr>
              <a:t>）销售与市场，</a:t>
            </a:r>
            <a:r>
              <a:rPr lang="en-US" altLang="zh-CN" dirty="0" smtClean="0">
                <a:sym typeface="Wingdings" pitchFamily="2" charset="2"/>
              </a:rPr>
              <a:t>……</a:t>
            </a:r>
            <a:endParaRPr lang="en-US" altLang="zh-CN" dirty="0" smtClean="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6</a:t>
            </a:fld>
            <a:endParaRPr lang="en-US" altLang="zh-CN"/>
          </a:p>
        </p:txBody>
      </p:sp>
    </p:spTree>
    <p:extLst>
      <p:ext uri="{BB962C8B-B14F-4D97-AF65-F5344CB8AC3E}">
        <p14:creationId xmlns="" xmlns:p14="http://schemas.microsoft.com/office/powerpoint/2010/main" val="3061510031"/>
      </p:ext>
    </p:extLst>
  </p:cSld>
  <p:clrMapOvr>
    <a:masterClrMapping/>
  </p:clrMapOvr>
  <p:transition spd="slow">
    <p:zoom/>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4113" y="476672"/>
            <a:ext cx="7793037" cy="838423"/>
          </a:xfrm>
        </p:spPr>
        <p:txBody>
          <a:bodyPr/>
          <a:lstStyle/>
          <a:p>
            <a:r>
              <a:rPr lang="en-US" altLang="zh-CN" b="1" dirty="0"/>
              <a:t>7.4 </a:t>
            </a:r>
            <a:r>
              <a:rPr lang="zh-CN" altLang="zh-CN" b="1" dirty="0"/>
              <a:t>物流工程</a:t>
            </a:r>
            <a:r>
              <a:rPr lang="zh-CN" altLang="en-US" b="1" dirty="0"/>
              <a:t>（续）</a:t>
            </a:r>
            <a:endParaRPr lang="zh-CN" altLang="en-US" dirty="0"/>
          </a:p>
        </p:txBody>
      </p:sp>
      <p:sp>
        <p:nvSpPr>
          <p:cNvPr id="3" name="内容占位符 2"/>
          <p:cNvSpPr>
            <a:spLocks noGrp="1"/>
          </p:cNvSpPr>
          <p:nvPr>
            <p:ph idx="1"/>
          </p:nvPr>
        </p:nvSpPr>
        <p:spPr>
          <a:xfrm>
            <a:off x="0" y="1614488"/>
            <a:ext cx="9144000" cy="5054872"/>
          </a:xfrm>
        </p:spPr>
        <p:txBody>
          <a:bodyPr/>
          <a:lstStyle/>
          <a:p>
            <a:pPr lvl="2"/>
            <a:r>
              <a:rPr lang="zh-CN" altLang="en-US" dirty="0" smtClean="0"/>
              <a:t>最少设备</a:t>
            </a:r>
            <a:endParaRPr lang="en-US" altLang="zh-CN" dirty="0" smtClean="0"/>
          </a:p>
          <a:p>
            <a:pPr lvl="2"/>
            <a:r>
              <a:rPr lang="zh-CN" altLang="en-US" dirty="0" smtClean="0"/>
              <a:t>标准化</a:t>
            </a:r>
            <a:endParaRPr lang="en-US" altLang="zh-CN" dirty="0" smtClean="0"/>
          </a:p>
          <a:p>
            <a:pPr lvl="2"/>
            <a:r>
              <a:rPr lang="zh-CN" altLang="en-US" dirty="0" smtClean="0"/>
              <a:t>灵活化</a:t>
            </a:r>
            <a:endParaRPr lang="en-US" altLang="zh-CN" dirty="0" smtClean="0"/>
          </a:p>
          <a:p>
            <a:pPr lvl="2"/>
            <a:r>
              <a:rPr lang="zh-CN" altLang="en-US" dirty="0" smtClean="0"/>
              <a:t>减轻自重</a:t>
            </a:r>
            <a:endParaRPr lang="en-US" altLang="zh-CN" dirty="0" smtClean="0"/>
          </a:p>
          <a:p>
            <a:pPr lvl="2"/>
            <a:r>
              <a:rPr lang="zh-CN" altLang="en-US" dirty="0" smtClean="0"/>
              <a:t>充分利用</a:t>
            </a:r>
            <a:endParaRPr lang="en-US" altLang="zh-CN" dirty="0" smtClean="0"/>
          </a:p>
          <a:p>
            <a:pPr lvl="2"/>
            <a:r>
              <a:rPr lang="zh-CN" altLang="en-US" dirty="0" smtClean="0"/>
              <a:t>维修保养</a:t>
            </a:r>
            <a:endParaRPr lang="en-US" altLang="zh-CN" dirty="0" smtClean="0"/>
          </a:p>
          <a:p>
            <a:pPr lvl="2"/>
            <a:r>
              <a:rPr lang="zh-CN" altLang="en-US" dirty="0" smtClean="0"/>
              <a:t>摒弃落后</a:t>
            </a:r>
            <a:endParaRPr lang="en-US" altLang="zh-CN" dirty="0" smtClean="0"/>
          </a:p>
          <a:p>
            <a:pPr lvl="2"/>
            <a:r>
              <a:rPr lang="zh-CN" altLang="en-US" dirty="0" smtClean="0"/>
              <a:t>控制原则</a:t>
            </a:r>
            <a:endParaRPr lang="en-US" altLang="zh-CN" dirty="0" smtClean="0"/>
          </a:p>
          <a:p>
            <a:pPr lvl="2"/>
            <a:r>
              <a:rPr lang="zh-CN" altLang="en-US" dirty="0" smtClean="0"/>
              <a:t>生产能力</a:t>
            </a:r>
            <a:endParaRPr lang="en-US" altLang="zh-CN" dirty="0" smtClean="0"/>
          </a:p>
          <a:p>
            <a:pPr lvl="2"/>
            <a:r>
              <a:rPr lang="zh-CN" altLang="en-US" dirty="0" smtClean="0"/>
              <a:t>搬运作业效能</a:t>
            </a:r>
            <a:endParaRPr lang="en-US" altLang="zh-CN" dirty="0" smtClean="0"/>
          </a:p>
          <a:p>
            <a:pPr lvl="2"/>
            <a:r>
              <a:rPr lang="zh-CN" altLang="en-US" dirty="0" smtClean="0"/>
              <a:t>安全</a:t>
            </a:r>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60</a:t>
            </a:fld>
            <a:endParaRPr lang="en-US" altLang="zh-CN"/>
          </a:p>
        </p:txBody>
      </p:sp>
    </p:spTree>
    <p:extLst>
      <p:ext uri="{BB962C8B-B14F-4D97-AF65-F5344CB8AC3E}">
        <p14:creationId xmlns="" xmlns:p14="http://schemas.microsoft.com/office/powerpoint/2010/main" val="3907368861"/>
      </p:ext>
    </p:extLst>
  </p:cSld>
  <p:clrMapOvr>
    <a:masterClrMapping/>
  </p:clrMapOvr>
  <p:transition spd="slow">
    <p:zoom/>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4113" y="476672"/>
            <a:ext cx="7793037" cy="838423"/>
          </a:xfrm>
        </p:spPr>
        <p:txBody>
          <a:bodyPr/>
          <a:lstStyle/>
          <a:p>
            <a:r>
              <a:rPr lang="en-US" altLang="zh-CN" b="1" dirty="0"/>
              <a:t>7.4 </a:t>
            </a:r>
            <a:r>
              <a:rPr lang="zh-CN" altLang="zh-CN" b="1" dirty="0"/>
              <a:t>物流工程</a:t>
            </a:r>
            <a:r>
              <a:rPr lang="zh-CN" altLang="en-US" b="1" dirty="0"/>
              <a:t>（续）</a:t>
            </a:r>
            <a:endParaRPr lang="zh-CN" altLang="en-US" dirty="0"/>
          </a:p>
        </p:txBody>
      </p:sp>
      <p:sp>
        <p:nvSpPr>
          <p:cNvPr id="3" name="内容占位符 2"/>
          <p:cNvSpPr>
            <a:spLocks noGrp="1"/>
          </p:cNvSpPr>
          <p:nvPr>
            <p:ph idx="1"/>
          </p:nvPr>
        </p:nvSpPr>
        <p:spPr>
          <a:xfrm>
            <a:off x="0" y="1614488"/>
            <a:ext cx="9144000" cy="5054872"/>
          </a:xfrm>
        </p:spPr>
        <p:txBody>
          <a:bodyPr/>
          <a:lstStyle/>
          <a:p>
            <a:r>
              <a:rPr lang="zh-CN" altLang="zh-CN" dirty="0" smtClean="0"/>
              <a:t>库存控制</a:t>
            </a:r>
            <a:r>
              <a:rPr lang="zh-CN" altLang="zh-CN" dirty="0"/>
              <a:t>与仓库</a:t>
            </a:r>
            <a:r>
              <a:rPr lang="zh-CN" altLang="zh-CN" dirty="0" smtClean="0"/>
              <a:t>规划</a:t>
            </a:r>
            <a:endParaRPr lang="en-US" altLang="zh-CN" dirty="0" smtClean="0"/>
          </a:p>
          <a:p>
            <a:pPr lvl="1"/>
            <a:r>
              <a:rPr lang="zh-CN" altLang="en-US" dirty="0" smtClean="0"/>
              <a:t>库存的概念</a:t>
            </a:r>
            <a:endParaRPr lang="en-US" altLang="zh-CN" dirty="0" smtClean="0"/>
          </a:p>
          <a:p>
            <a:pPr lvl="1"/>
            <a:r>
              <a:rPr lang="zh-CN" altLang="en-US" dirty="0" smtClean="0"/>
              <a:t>库存的作用</a:t>
            </a:r>
            <a:endParaRPr lang="en-US" altLang="zh-CN" dirty="0" smtClean="0"/>
          </a:p>
          <a:p>
            <a:pPr lvl="2"/>
            <a:r>
              <a:rPr lang="zh-CN" altLang="en-US" dirty="0" smtClean="0"/>
              <a:t>保持生产运作的独立性，维持生产均衡、平稳</a:t>
            </a:r>
            <a:endParaRPr lang="en-US" altLang="zh-CN" dirty="0" smtClean="0"/>
          </a:p>
          <a:p>
            <a:pPr lvl="2"/>
            <a:r>
              <a:rPr lang="zh-CN" altLang="en-US" dirty="0" smtClean="0"/>
              <a:t>满足需求的变化，防止发生缺货</a:t>
            </a:r>
            <a:endParaRPr lang="en-US" altLang="zh-CN" dirty="0" smtClean="0"/>
          </a:p>
          <a:p>
            <a:pPr lvl="2"/>
            <a:r>
              <a:rPr lang="zh-CN" altLang="en-US" dirty="0" smtClean="0"/>
              <a:t>增强生产计划的柔性</a:t>
            </a:r>
            <a:endParaRPr lang="en-US" altLang="zh-CN" dirty="0" smtClean="0"/>
          </a:p>
          <a:p>
            <a:pPr lvl="2"/>
            <a:r>
              <a:rPr lang="zh-CN" altLang="en-US" dirty="0" smtClean="0"/>
              <a:t>克服原料交货时间的波动，起到应急和缓冲作用，使生产不中断</a:t>
            </a:r>
            <a:endParaRPr lang="en-US" altLang="zh-CN" dirty="0" smtClean="0"/>
          </a:p>
          <a:p>
            <a:pPr lvl="2"/>
            <a:r>
              <a:rPr lang="zh-CN" altLang="en-US" dirty="0" smtClean="0"/>
              <a:t>利用订购批量，形成规模经济</a:t>
            </a:r>
            <a:endParaRPr lang="en-US" altLang="zh-CN" dirty="0" smtClean="0"/>
          </a:p>
          <a:p>
            <a:pPr lvl="1"/>
            <a:r>
              <a:rPr lang="zh-CN" altLang="en-US" dirty="0" smtClean="0"/>
              <a:t>库存成本</a:t>
            </a:r>
            <a:endParaRPr lang="en-US" altLang="zh-CN" dirty="0" smtClean="0"/>
          </a:p>
          <a:p>
            <a:pPr lvl="2"/>
            <a:r>
              <a:rPr lang="zh-CN" altLang="en-US" dirty="0" smtClean="0"/>
              <a:t>存储成本</a:t>
            </a:r>
            <a:endParaRPr lang="en-US" altLang="zh-CN" dirty="0" smtClean="0"/>
          </a:p>
          <a:p>
            <a:pPr lvl="2"/>
            <a:r>
              <a:rPr lang="zh-CN" altLang="en-US" dirty="0" smtClean="0"/>
              <a:t>生产准备成本</a:t>
            </a:r>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61</a:t>
            </a:fld>
            <a:endParaRPr lang="en-US" altLang="zh-CN"/>
          </a:p>
        </p:txBody>
      </p:sp>
    </p:spTree>
    <p:extLst>
      <p:ext uri="{BB962C8B-B14F-4D97-AF65-F5344CB8AC3E}">
        <p14:creationId xmlns="" xmlns:p14="http://schemas.microsoft.com/office/powerpoint/2010/main" val="3907368861"/>
      </p:ext>
    </p:extLst>
  </p:cSld>
  <p:clrMapOvr>
    <a:masterClrMapping/>
  </p:clrMapOvr>
  <p:transition spd="slow">
    <p:zoom/>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4113" y="476672"/>
            <a:ext cx="7793037" cy="838423"/>
          </a:xfrm>
        </p:spPr>
        <p:txBody>
          <a:bodyPr/>
          <a:lstStyle/>
          <a:p>
            <a:r>
              <a:rPr lang="en-US" altLang="zh-CN" b="1" dirty="0"/>
              <a:t>7.4 </a:t>
            </a:r>
            <a:r>
              <a:rPr lang="zh-CN" altLang="zh-CN" b="1" dirty="0"/>
              <a:t>物流工程</a:t>
            </a:r>
            <a:r>
              <a:rPr lang="zh-CN" altLang="en-US" b="1" dirty="0"/>
              <a:t>（续）</a:t>
            </a:r>
            <a:endParaRPr lang="zh-CN" altLang="en-US" dirty="0"/>
          </a:p>
        </p:txBody>
      </p:sp>
      <p:sp>
        <p:nvSpPr>
          <p:cNvPr id="3" name="内容占位符 2"/>
          <p:cNvSpPr>
            <a:spLocks noGrp="1"/>
          </p:cNvSpPr>
          <p:nvPr>
            <p:ph idx="1"/>
          </p:nvPr>
        </p:nvSpPr>
        <p:spPr>
          <a:xfrm>
            <a:off x="0" y="1614488"/>
            <a:ext cx="9144000" cy="5054872"/>
          </a:xfrm>
        </p:spPr>
        <p:txBody>
          <a:bodyPr/>
          <a:lstStyle/>
          <a:p>
            <a:pPr lvl="2" eaLnBrk="1"/>
            <a:r>
              <a:rPr lang="zh-CN" altLang="en-US" dirty="0" smtClean="0"/>
              <a:t>订购成本</a:t>
            </a:r>
            <a:endParaRPr lang="en-US" altLang="zh-CN" dirty="0" smtClean="0"/>
          </a:p>
          <a:p>
            <a:pPr lvl="2" eaLnBrk="1"/>
            <a:r>
              <a:rPr lang="zh-CN" altLang="en-US" dirty="0" smtClean="0"/>
              <a:t>缺货成本</a:t>
            </a:r>
            <a:endParaRPr lang="en-US" altLang="zh-CN" dirty="0" smtClean="0"/>
          </a:p>
          <a:p>
            <a:pPr lvl="1" eaLnBrk="1"/>
            <a:r>
              <a:rPr lang="zh-CN" altLang="en-US" dirty="0" smtClean="0"/>
              <a:t>库存控制的意义</a:t>
            </a:r>
            <a:endParaRPr lang="en-US" altLang="zh-CN" dirty="0" smtClean="0"/>
          </a:p>
          <a:p>
            <a:pPr lvl="2" eaLnBrk="1"/>
            <a:r>
              <a:rPr lang="zh-CN" altLang="en-US" dirty="0" smtClean="0"/>
              <a:t>保证需求的前提下，使得库存量保持在合理的水平上。</a:t>
            </a:r>
            <a:endParaRPr lang="en-US" altLang="zh-CN" dirty="0" smtClean="0"/>
          </a:p>
          <a:p>
            <a:pPr lvl="2" eaLnBrk="1"/>
            <a:r>
              <a:rPr lang="zh-CN" altLang="en-US" dirty="0" smtClean="0"/>
              <a:t>掌握库存量动态，适时、适量地提出订货要求，避免货物短缺或过剩。</a:t>
            </a:r>
            <a:endParaRPr lang="en-US" altLang="zh-CN" dirty="0" smtClean="0"/>
          </a:p>
          <a:p>
            <a:pPr lvl="2" eaLnBrk="1"/>
            <a:r>
              <a:rPr lang="zh-CN" altLang="en-US" dirty="0" smtClean="0"/>
              <a:t>减少库存空间的占用，降低库存费用。</a:t>
            </a:r>
            <a:endParaRPr lang="en-US" altLang="zh-CN" dirty="0" smtClean="0"/>
          </a:p>
          <a:p>
            <a:pPr lvl="2" eaLnBrk="1"/>
            <a:r>
              <a:rPr lang="zh-CN" altLang="en-US" dirty="0" smtClean="0"/>
              <a:t>控制库存资金占用，加速资金周转速度。</a:t>
            </a:r>
            <a:endParaRPr lang="en-US" altLang="zh-CN" dirty="0" smtClean="0"/>
          </a:p>
          <a:p>
            <a:pPr lvl="1" eaLnBrk="1"/>
            <a:r>
              <a:rPr lang="zh-CN" altLang="en-US" dirty="0" smtClean="0"/>
              <a:t>库存控制系统的要素</a:t>
            </a:r>
            <a:endParaRPr lang="en-US" altLang="zh-CN" dirty="0" smtClean="0"/>
          </a:p>
          <a:p>
            <a:pPr lvl="2" eaLnBrk="1"/>
            <a:r>
              <a:rPr lang="zh-CN" altLang="en-US" dirty="0" smtClean="0"/>
              <a:t>企业的选地与选产</a:t>
            </a:r>
            <a:endParaRPr lang="en-US" altLang="zh-CN" dirty="0" smtClean="0"/>
          </a:p>
          <a:p>
            <a:pPr lvl="2" eaLnBrk="1"/>
            <a:r>
              <a:rPr lang="zh-CN" altLang="en-US" dirty="0" smtClean="0"/>
              <a:t>订货</a:t>
            </a:r>
            <a:endParaRPr lang="en-US" altLang="zh-CN" dirty="0" smtClean="0"/>
          </a:p>
          <a:p>
            <a:pPr lvl="2" eaLnBrk="1"/>
            <a:r>
              <a:rPr lang="zh-CN" altLang="en-US" dirty="0" smtClean="0"/>
              <a:t>运输</a:t>
            </a:r>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62</a:t>
            </a:fld>
            <a:endParaRPr lang="en-US" altLang="zh-CN"/>
          </a:p>
        </p:txBody>
      </p:sp>
    </p:spTree>
    <p:extLst>
      <p:ext uri="{BB962C8B-B14F-4D97-AF65-F5344CB8AC3E}">
        <p14:creationId xmlns="" xmlns:p14="http://schemas.microsoft.com/office/powerpoint/2010/main" val="3907368861"/>
      </p:ext>
    </p:extLst>
  </p:cSld>
  <p:clrMapOvr>
    <a:masterClrMapping/>
  </p:clrMapOvr>
  <p:transition spd="slow">
    <p:zoom/>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4113" y="476672"/>
            <a:ext cx="7793037" cy="838423"/>
          </a:xfrm>
        </p:spPr>
        <p:txBody>
          <a:bodyPr/>
          <a:lstStyle/>
          <a:p>
            <a:r>
              <a:rPr lang="en-US" altLang="zh-CN" b="1" dirty="0"/>
              <a:t>7.4 </a:t>
            </a:r>
            <a:r>
              <a:rPr lang="zh-CN" altLang="zh-CN" b="1" dirty="0"/>
              <a:t>物流工程</a:t>
            </a:r>
            <a:r>
              <a:rPr lang="zh-CN" altLang="en-US" b="1" dirty="0"/>
              <a:t>（续）</a:t>
            </a:r>
            <a:endParaRPr lang="zh-CN" altLang="en-US" dirty="0"/>
          </a:p>
        </p:txBody>
      </p:sp>
      <p:sp>
        <p:nvSpPr>
          <p:cNvPr id="3" name="内容占位符 2"/>
          <p:cNvSpPr>
            <a:spLocks noGrp="1"/>
          </p:cNvSpPr>
          <p:nvPr>
            <p:ph idx="1"/>
          </p:nvPr>
        </p:nvSpPr>
        <p:spPr>
          <a:xfrm>
            <a:off x="0" y="1614488"/>
            <a:ext cx="9144000" cy="5054872"/>
          </a:xfrm>
        </p:spPr>
        <p:txBody>
          <a:bodyPr/>
          <a:lstStyle/>
          <a:p>
            <a:pPr lvl="2" eaLnBrk="1"/>
            <a:r>
              <a:rPr lang="zh-CN" altLang="en-US" dirty="0" smtClean="0"/>
              <a:t>信息</a:t>
            </a:r>
            <a:endParaRPr lang="en-US" altLang="zh-CN" dirty="0" smtClean="0"/>
          </a:p>
          <a:p>
            <a:pPr lvl="2" eaLnBrk="1"/>
            <a:r>
              <a:rPr lang="zh-CN" altLang="en-US" dirty="0" smtClean="0"/>
              <a:t>管理</a:t>
            </a:r>
            <a:endParaRPr lang="en-US" altLang="zh-CN" dirty="0" smtClean="0"/>
          </a:p>
          <a:p>
            <a:pPr lvl="1" eaLnBrk="1"/>
            <a:r>
              <a:rPr lang="zh-CN" altLang="en-US" dirty="0" smtClean="0"/>
              <a:t>仓库规划</a:t>
            </a:r>
            <a:endParaRPr lang="en-US" altLang="zh-CN" dirty="0" smtClean="0"/>
          </a:p>
          <a:p>
            <a:pPr lvl="2" eaLnBrk="1"/>
            <a:r>
              <a:rPr lang="zh-CN" altLang="en-US" dirty="0" smtClean="0"/>
              <a:t>仓库的规划目标</a:t>
            </a:r>
            <a:endParaRPr lang="en-US" altLang="zh-CN" dirty="0" smtClean="0"/>
          </a:p>
          <a:p>
            <a:pPr lvl="3" eaLnBrk="1"/>
            <a:r>
              <a:rPr lang="zh-CN" altLang="en-US" dirty="0" smtClean="0"/>
              <a:t>空间利用最大化</a:t>
            </a:r>
            <a:endParaRPr lang="en-US" altLang="zh-CN" dirty="0" smtClean="0"/>
          </a:p>
          <a:p>
            <a:pPr lvl="3" eaLnBrk="1"/>
            <a:r>
              <a:rPr lang="zh-CN" altLang="en-US" dirty="0" smtClean="0"/>
              <a:t>设备利用最大化</a:t>
            </a:r>
            <a:endParaRPr lang="en-US" altLang="zh-CN" dirty="0" smtClean="0"/>
          </a:p>
          <a:p>
            <a:pPr lvl="3" eaLnBrk="1"/>
            <a:r>
              <a:rPr lang="zh-CN" altLang="en-US" dirty="0" smtClean="0"/>
              <a:t>劳动力利用最大化</a:t>
            </a:r>
            <a:endParaRPr lang="en-US" altLang="zh-CN" dirty="0" smtClean="0"/>
          </a:p>
          <a:p>
            <a:pPr lvl="3" eaLnBrk="1"/>
            <a:r>
              <a:rPr lang="zh-CN" altLang="en-US" dirty="0" smtClean="0"/>
              <a:t>所有物料最容易接近所有物料得到最好保护</a:t>
            </a:r>
            <a:endParaRPr lang="en-US" altLang="zh-CN" dirty="0" smtClean="0"/>
          </a:p>
          <a:p>
            <a:pPr lvl="2" eaLnBrk="1"/>
            <a:r>
              <a:rPr lang="zh-CN" altLang="en-US" dirty="0" smtClean="0"/>
              <a:t>仓库合理布置的要求</a:t>
            </a:r>
            <a:endParaRPr lang="en-US" altLang="zh-CN" dirty="0" smtClean="0"/>
          </a:p>
          <a:p>
            <a:pPr lvl="3" eaLnBrk="1"/>
            <a:r>
              <a:rPr lang="zh-CN" altLang="en-US" dirty="0" smtClean="0"/>
              <a:t>按仓库作业的顺序布置，提高作业效率</a:t>
            </a:r>
            <a:endParaRPr lang="en-US" altLang="zh-CN" dirty="0" smtClean="0"/>
          </a:p>
          <a:p>
            <a:pPr lvl="3" eaLnBrk="1"/>
            <a:r>
              <a:rPr lang="zh-CN" altLang="en-US" dirty="0" smtClean="0"/>
              <a:t>缩短货物与人员的移动距离，节约仓库空间，也便于提高效率</a:t>
            </a:r>
            <a:endParaRPr lang="en-US" altLang="zh-CN" dirty="0" smtClean="0"/>
          </a:p>
          <a:p>
            <a:pPr lvl="3" eaLnBrk="1"/>
            <a:r>
              <a:rPr lang="zh-CN" altLang="en-US" dirty="0" smtClean="0"/>
              <a:t>应便于仓库各种设施、各种搬运和储存设备等都能充分发挥效率。</a:t>
            </a:r>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63</a:t>
            </a:fld>
            <a:endParaRPr lang="en-US" altLang="zh-CN"/>
          </a:p>
        </p:txBody>
      </p:sp>
    </p:spTree>
    <p:extLst>
      <p:ext uri="{BB962C8B-B14F-4D97-AF65-F5344CB8AC3E}">
        <p14:creationId xmlns="" xmlns:p14="http://schemas.microsoft.com/office/powerpoint/2010/main" val="3907368861"/>
      </p:ext>
    </p:extLst>
  </p:cSld>
  <p:clrMapOvr>
    <a:masterClrMapping/>
  </p:clrMapOvr>
  <p:transition spd="slow">
    <p:zoom/>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4113" y="476672"/>
            <a:ext cx="7793037" cy="838423"/>
          </a:xfrm>
        </p:spPr>
        <p:txBody>
          <a:bodyPr/>
          <a:lstStyle/>
          <a:p>
            <a:r>
              <a:rPr lang="en-US" altLang="zh-CN" b="1" dirty="0"/>
              <a:t>7.4 </a:t>
            </a:r>
            <a:r>
              <a:rPr lang="zh-CN" altLang="zh-CN" b="1" dirty="0"/>
              <a:t>物流工程</a:t>
            </a:r>
            <a:r>
              <a:rPr lang="zh-CN" altLang="en-US" b="1" dirty="0"/>
              <a:t>（续）</a:t>
            </a:r>
            <a:endParaRPr lang="zh-CN" altLang="en-US" dirty="0"/>
          </a:p>
        </p:txBody>
      </p:sp>
      <p:sp>
        <p:nvSpPr>
          <p:cNvPr id="3" name="内容占位符 2"/>
          <p:cNvSpPr>
            <a:spLocks noGrp="1"/>
          </p:cNvSpPr>
          <p:nvPr>
            <p:ph idx="1"/>
          </p:nvPr>
        </p:nvSpPr>
        <p:spPr>
          <a:xfrm>
            <a:off x="0" y="1614488"/>
            <a:ext cx="9144000" cy="5054872"/>
          </a:xfrm>
        </p:spPr>
        <p:txBody>
          <a:bodyPr/>
          <a:lstStyle/>
          <a:p>
            <a:pPr lvl="3" eaLnBrk="1"/>
            <a:r>
              <a:rPr lang="zh-CN" altLang="en-US" dirty="0" smtClean="0"/>
              <a:t>充分利用仓库空间，提高仓库利用率。</a:t>
            </a:r>
            <a:endParaRPr lang="en-US" altLang="zh-CN" dirty="0" smtClean="0"/>
          </a:p>
          <a:p>
            <a:pPr lvl="3" eaLnBrk="1"/>
            <a:r>
              <a:rPr lang="zh-CN" altLang="en-US" dirty="0" smtClean="0"/>
              <a:t>保证仓库安全</a:t>
            </a:r>
            <a:endParaRPr lang="en-US" altLang="zh-CN" dirty="0" smtClean="0"/>
          </a:p>
          <a:p>
            <a:pPr lvl="2" eaLnBrk="1"/>
            <a:r>
              <a:rPr lang="zh-CN" altLang="en-US" dirty="0" smtClean="0"/>
              <a:t>仓库规划和设计要解决的问题</a:t>
            </a:r>
            <a:endParaRPr lang="en-US" altLang="zh-CN" dirty="0" smtClean="0"/>
          </a:p>
          <a:p>
            <a:pPr lvl="3" eaLnBrk="1"/>
            <a:r>
              <a:rPr lang="zh-CN" altLang="en-US" dirty="0" smtClean="0"/>
              <a:t>存储系统的大小</a:t>
            </a:r>
            <a:endParaRPr lang="en-US" altLang="zh-CN" dirty="0" smtClean="0"/>
          </a:p>
          <a:p>
            <a:pPr lvl="3" eaLnBrk="1"/>
            <a:r>
              <a:rPr lang="zh-CN" altLang="en-US" dirty="0" smtClean="0"/>
              <a:t>对个别物品的储存和拣货办法</a:t>
            </a:r>
            <a:endParaRPr lang="en-US" altLang="zh-CN" dirty="0" smtClean="0"/>
          </a:p>
          <a:p>
            <a:pPr lvl="3" eaLnBrk="1"/>
            <a:r>
              <a:rPr lang="zh-CN" altLang="en-US" dirty="0" smtClean="0"/>
              <a:t>货品储存位置的分配</a:t>
            </a:r>
            <a:endParaRPr lang="en-US" altLang="zh-CN" dirty="0" smtClean="0"/>
          </a:p>
          <a:p>
            <a:pPr lvl="3" eaLnBrk="1"/>
            <a:r>
              <a:rPr lang="zh-CN" altLang="en-US" dirty="0" smtClean="0"/>
              <a:t>达到一定程度的高效率和高水平所增加的成本</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64</a:t>
            </a:fld>
            <a:endParaRPr lang="en-US" altLang="zh-CN"/>
          </a:p>
        </p:txBody>
      </p:sp>
    </p:spTree>
    <p:extLst>
      <p:ext uri="{BB962C8B-B14F-4D97-AF65-F5344CB8AC3E}">
        <p14:creationId xmlns="" xmlns:p14="http://schemas.microsoft.com/office/powerpoint/2010/main" val="3907368861"/>
      </p:ext>
    </p:extLst>
  </p:cSld>
  <p:clrMapOvr>
    <a:masterClrMapping/>
  </p:clrMapOvr>
  <p:transition spd="slow">
    <p:zoom/>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4113" y="476672"/>
            <a:ext cx="7793037" cy="838423"/>
          </a:xfrm>
        </p:spPr>
        <p:txBody>
          <a:bodyPr/>
          <a:lstStyle/>
          <a:p>
            <a:r>
              <a:rPr lang="en-US" altLang="zh-CN" b="1" dirty="0"/>
              <a:t>7.4 </a:t>
            </a:r>
            <a:r>
              <a:rPr lang="zh-CN" altLang="zh-CN" b="1" dirty="0"/>
              <a:t>物流工程</a:t>
            </a:r>
            <a:r>
              <a:rPr lang="zh-CN" altLang="en-US" b="1" dirty="0"/>
              <a:t>（续）</a:t>
            </a:r>
            <a:endParaRPr lang="zh-CN" altLang="en-US" dirty="0"/>
          </a:p>
        </p:txBody>
      </p:sp>
      <p:sp>
        <p:nvSpPr>
          <p:cNvPr id="3" name="内容占位符 2"/>
          <p:cNvSpPr>
            <a:spLocks noGrp="1"/>
          </p:cNvSpPr>
          <p:nvPr>
            <p:ph idx="1"/>
          </p:nvPr>
        </p:nvSpPr>
        <p:spPr/>
        <p:txBody>
          <a:bodyPr/>
          <a:lstStyle/>
          <a:p>
            <a:r>
              <a:rPr lang="zh-CN" altLang="zh-CN" dirty="0"/>
              <a:t>物流运输管理</a:t>
            </a:r>
          </a:p>
          <a:p>
            <a:pPr lvl="1"/>
            <a:r>
              <a:rPr lang="zh-CN" altLang="en-US" dirty="0" smtClean="0"/>
              <a:t>运输的概念</a:t>
            </a:r>
            <a:endParaRPr lang="en-US" altLang="zh-CN" dirty="0" smtClean="0"/>
          </a:p>
          <a:p>
            <a:pPr lvl="1"/>
            <a:r>
              <a:rPr lang="zh-CN" altLang="en-US" dirty="0" smtClean="0"/>
              <a:t>运输管理的工作</a:t>
            </a:r>
            <a:endParaRPr lang="en-US" altLang="zh-CN" dirty="0" smtClean="0"/>
          </a:p>
          <a:p>
            <a:pPr lvl="1"/>
            <a:r>
              <a:rPr lang="zh-CN" altLang="en-US" dirty="0"/>
              <a:t>不</a:t>
            </a:r>
            <a:r>
              <a:rPr lang="zh-CN" altLang="en-US" dirty="0" smtClean="0"/>
              <a:t>合理运输的表现形式（方向、运输距离、运量、运力）</a:t>
            </a:r>
            <a:endParaRPr lang="en-US" altLang="zh-CN" dirty="0" smtClean="0"/>
          </a:p>
          <a:p>
            <a:pPr lvl="1"/>
            <a:r>
              <a:rPr lang="zh-CN" altLang="en-US" dirty="0" smtClean="0"/>
              <a:t>运输合理化的有效途径</a:t>
            </a:r>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65</a:t>
            </a:fld>
            <a:endParaRPr lang="en-US" altLang="zh-CN"/>
          </a:p>
        </p:txBody>
      </p:sp>
    </p:spTree>
    <p:extLst>
      <p:ext uri="{BB962C8B-B14F-4D97-AF65-F5344CB8AC3E}">
        <p14:creationId xmlns="" xmlns:p14="http://schemas.microsoft.com/office/powerpoint/2010/main" val="218571197"/>
      </p:ext>
    </p:extLst>
  </p:cSld>
  <p:clrMapOvr>
    <a:masterClrMapping/>
  </p:clrMapOvr>
  <p:transition spd="slow">
    <p:zoom/>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26446" y="-315416"/>
            <a:ext cx="7434058" cy="1774527"/>
          </a:xfrm>
        </p:spPr>
        <p:txBody>
          <a:bodyPr/>
          <a:lstStyle/>
          <a:p>
            <a:r>
              <a:rPr lang="en-US" altLang="zh-CN" b="1" dirty="0"/>
              <a:t>7.5 </a:t>
            </a:r>
            <a:r>
              <a:rPr lang="zh-CN" altLang="zh-CN" b="1" dirty="0"/>
              <a:t>现代制造系统</a:t>
            </a:r>
          </a:p>
        </p:txBody>
      </p:sp>
      <p:sp>
        <p:nvSpPr>
          <p:cNvPr id="3" name="内容占位符 2"/>
          <p:cNvSpPr>
            <a:spLocks noGrp="1"/>
          </p:cNvSpPr>
          <p:nvPr>
            <p:ph idx="1"/>
          </p:nvPr>
        </p:nvSpPr>
        <p:spPr>
          <a:xfrm>
            <a:off x="1057275" y="1614488"/>
            <a:ext cx="7772400" cy="4982864"/>
          </a:xfrm>
        </p:spPr>
        <p:txBody>
          <a:bodyPr/>
          <a:lstStyle/>
          <a:p>
            <a:r>
              <a:rPr lang="zh-CN" altLang="zh-CN" dirty="0"/>
              <a:t>制造</a:t>
            </a:r>
            <a:r>
              <a:rPr lang="zh-CN" altLang="zh-CN" dirty="0" smtClean="0"/>
              <a:t>系统概述</a:t>
            </a:r>
            <a:endParaRPr lang="en-US" altLang="zh-CN" dirty="0" smtClean="0"/>
          </a:p>
          <a:p>
            <a:pPr lvl="1"/>
            <a:r>
              <a:rPr lang="zh-CN" altLang="en-US" dirty="0" smtClean="0"/>
              <a:t>制造系统的概念</a:t>
            </a:r>
            <a:endParaRPr lang="en-US" altLang="zh-CN" dirty="0" smtClean="0"/>
          </a:p>
          <a:p>
            <a:pPr lvl="1"/>
            <a:r>
              <a:rPr lang="zh-CN" altLang="en-US" dirty="0"/>
              <a:t>先进</a:t>
            </a:r>
            <a:r>
              <a:rPr lang="zh-CN" altLang="en-US" dirty="0" smtClean="0"/>
              <a:t>制造系统的特点</a:t>
            </a:r>
            <a:endParaRPr lang="zh-CN" altLang="zh-CN" dirty="0"/>
          </a:p>
          <a:p>
            <a:r>
              <a:rPr lang="zh-CN" altLang="zh-CN" dirty="0"/>
              <a:t>典型的现代制造</a:t>
            </a:r>
            <a:r>
              <a:rPr lang="zh-CN" altLang="zh-CN" dirty="0" smtClean="0"/>
              <a:t>系统</a:t>
            </a:r>
            <a:endParaRPr lang="en-US" altLang="zh-CN" dirty="0" smtClean="0"/>
          </a:p>
          <a:p>
            <a:pPr lvl="1"/>
            <a:r>
              <a:rPr lang="zh-CN" altLang="en-US" sz="2000" dirty="0" smtClean="0"/>
              <a:t>并行工程</a:t>
            </a:r>
            <a:endParaRPr lang="en-US" altLang="zh-CN" sz="2000" dirty="0" smtClean="0"/>
          </a:p>
          <a:p>
            <a:pPr lvl="1"/>
            <a:r>
              <a:rPr lang="zh-CN" altLang="en-US" sz="2000" dirty="0" smtClean="0"/>
              <a:t>敏捷制造</a:t>
            </a:r>
            <a:endParaRPr lang="en-US" altLang="zh-CN" sz="2000" dirty="0" smtClean="0"/>
          </a:p>
          <a:p>
            <a:pPr lvl="1"/>
            <a:r>
              <a:rPr lang="zh-CN" altLang="en-US" sz="2000" dirty="0" smtClean="0"/>
              <a:t>虚拟制造</a:t>
            </a:r>
            <a:endParaRPr lang="en-US" altLang="zh-CN" sz="2000" dirty="0" smtClean="0"/>
          </a:p>
          <a:p>
            <a:pPr lvl="1"/>
            <a:r>
              <a:rPr lang="zh-CN" altLang="en-US" sz="2000" dirty="0" smtClean="0"/>
              <a:t>计算机集成制造</a:t>
            </a:r>
            <a:endParaRPr lang="en-US" altLang="zh-CN" sz="2000" dirty="0" smtClean="0"/>
          </a:p>
          <a:p>
            <a:pPr lvl="1"/>
            <a:r>
              <a:rPr lang="zh-CN" altLang="en-US" sz="2000" dirty="0" smtClean="0"/>
              <a:t>大规模定制</a:t>
            </a:r>
            <a:endParaRPr lang="en-US" altLang="zh-CN" sz="2000" dirty="0" smtClean="0"/>
          </a:p>
          <a:p>
            <a:pPr lvl="1"/>
            <a:r>
              <a:rPr lang="zh-CN" altLang="en-US" sz="2000" dirty="0" smtClean="0"/>
              <a:t>成组技术</a:t>
            </a:r>
            <a:endParaRPr lang="en-US" altLang="zh-CN" sz="2000" dirty="0" smtClean="0"/>
          </a:p>
          <a:p>
            <a:pPr lvl="1"/>
            <a:r>
              <a:rPr lang="zh-CN" altLang="en-US" sz="2000" dirty="0" smtClean="0"/>
              <a:t>精益生产</a:t>
            </a:r>
            <a:endParaRPr lang="zh-CN" altLang="zh-CN" sz="2000"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66</a:t>
            </a:fld>
            <a:endParaRPr lang="en-US" altLang="zh-CN"/>
          </a:p>
        </p:txBody>
      </p:sp>
    </p:spTree>
    <p:extLst>
      <p:ext uri="{BB962C8B-B14F-4D97-AF65-F5344CB8AC3E}">
        <p14:creationId xmlns="" xmlns:p14="http://schemas.microsoft.com/office/powerpoint/2010/main" val="2411516103"/>
      </p:ext>
    </p:extLst>
  </p:cSld>
  <p:clrMapOvr>
    <a:masterClrMapping/>
  </p:clrMapOvr>
  <p:transition spd="slow">
    <p:zoom/>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4842" y="518890"/>
            <a:ext cx="7793037" cy="838423"/>
          </a:xfrm>
        </p:spPr>
        <p:txBody>
          <a:bodyPr/>
          <a:lstStyle/>
          <a:p>
            <a:r>
              <a:rPr lang="en-US" altLang="zh-CN" b="1" dirty="0"/>
              <a:t>7.5 </a:t>
            </a:r>
            <a:r>
              <a:rPr lang="zh-CN" altLang="zh-CN" b="1" dirty="0"/>
              <a:t>现代制造</a:t>
            </a:r>
            <a:r>
              <a:rPr lang="zh-CN" altLang="zh-CN" b="1" dirty="0" smtClean="0"/>
              <a:t>系统</a:t>
            </a:r>
            <a:r>
              <a:rPr lang="zh-CN" altLang="en-US" b="1" dirty="0" smtClean="0"/>
              <a:t>（续）</a:t>
            </a:r>
            <a:endParaRPr lang="zh-CN" altLang="en-US" dirty="0"/>
          </a:p>
        </p:txBody>
      </p:sp>
      <p:sp>
        <p:nvSpPr>
          <p:cNvPr id="3" name="内容占位符 2"/>
          <p:cNvSpPr>
            <a:spLocks noGrp="1"/>
          </p:cNvSpPr>
          <p:nvPr>
            <p:ph idx="1"/>
          </p:nvPr>
        </p:nvSpPr>
        <p:spPr/>
        <p:txBody>
          <a:bodyPr/>
          <a:lstStyle/>
          <a:p>
            <a:r>
              <a:rPr lang="zh-CN" altLang="zh-CN" dirty="0"/>
              <a:t>先进制造装备及技术</a:t>
            </a:r>
            <a:endParaRPr lang="zh-CN" altLang="en-US" dirty="0"/>
          </a:p>
          <a:p>
            <a:pPr lvl="1"/>
            <a:r>
              <a:rPr lang="zh-CN" altLang="en-US" dirty="0" smtClean="0"/>
              <a:t>几种先进制造装备</a:t>
            </a:r>
            <a:endParaRPr lang="en-US" altLang="zh-CN" dirty="0" smtClean="0"/>
          </a:p>
          <a:p>
            <a:pPr lvl="2"/>
            <a:r>
              <a:rPr lang="zh-CN" altLang="en-US" b="0" dirty="0" smtClean="0">
                <a:solidFill>
                  <a:schemeClr val="tx1"/>
                </a:solidFill>
              </a:rPr>
              <a:t>数据机床    加工中心    工业机器人    装配线</a:t>
            </a:r>
            <a:endParaRPr lang="en-US" altLang="zh-CN" b="0" dirty="0" smtClean="0">
              <a:solidFill>
                <a:schemeClr val="tx1"/>
              </a:solidFill>
            </a:endParaRPr>
          </a:p>
          <a:p>
            <a:pPr lvl="1"/>
            <a:r>
              <a:rPr lang="zh-CN" altLang="en-US" dirty="0" smtClean="0"/>
              <a:t>柔性制造系统</a:t>
            </a:r>
            <a:endParaRPr lang="en-US" altLang="zh-CN" dirty="0" smtClean="0"/>
          </a:p>
          <a:p>
            <a:pPr lvl="2"/>
            <a:r>
              <a:rPr lang="zh-CN" altLang="en-US" b="0" dirty="0" smtClean="0">
                <a:solidFill>
                  <a:schemeClr val="tx1"/>
                </a:solidFill>
              </a:rPr>
              <a:t>柔性制造系统的概念</a:t>
            </a:r>
            <a:endParaRPr lang="en-US" altLang="zh-CN" b="0" dirty="0" smtClean="0">
              <a:solidFill>
                <a:schemeClr val="tx1"/>
              </a:solidFill>
            </a:endParaRPr>
          </a:p>
          <a:p>
            <a:pPr lvl="2"/>
            <a:r>
              <a:rPr lang="zh-CN" altLang="en-US" b="0" dirty="0" smtClean="0">
                <a:solidFill>
                  <a:schemeClr val="tx1"/>
                </a:solidFill>
              </a:rPr>
              <a:t>柔性制造系统的组成</a:t>
            </a:r>
            <a:endParaRPr lang="en-US" altLang="zh-CN" b="0" dirty="0" smtClean="0">
              <a:solidFill>
                <a:schemeClr val="tx1"/>
              </a:solidFill>
            </a:endParaRPr>
          </a:p>
          <a:p>
            <a:pPr lvl="3"/>
            <a:r>
              <a:rPr lang="zh-CN" altLang="en-US" dirty="0" smtClean="0"/>
              <a:t>加工系统    物流系统    信息系统</a:t>
            </a:r>
            <a:endParaRPr lang="en-US" altLang="zh-CN" dirty="0" smtClean="0"/>
          </a:p>
          <a:p>
            <a:pPr lvl="1"/>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67</a:t>
            </a:fld>
            <a:endParaRPr lang="en-US" altLang="zh-CN"/>
          </a:p>
        </p:txBody>
      </p:sp>
    </p:spTree>
    <p:extLst>
      <p:ext uri="{BB962C8B-B14F-4D97-AF65-F5344CB8AC3E}">
        <p14:creationId xmlns="" xmlns:p14="http://schemas.microsoft.com/office/powerpoint/2010/main" val="3618016430"/>
      </p:ext>
    </p:extLst>
  </p:cSld>
  <p:clrMapOvr>
    <a:masterClrMapping/>
  </p:clrMapOvr>
  <p:transition spd="slow">
    <p:zoom/>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4842" y="518890"/>
            <a:ext cx="7793037" cy="838423"/>
          </a:xfrm>
        </p:spPr>
        <p:txBody>
          <a:bodyPr/>
          <a:lstStyle/>
          <a:p>
            <a:r>
              <a:rPr lang="en-US" altLang="zh-CN" b="1" dirty="0" smtClean="0"/>
              <a:t>7.6 </a:t>
            </a:r>
            <a:r>
              <a:rPr lang="zh-CN" altLang="en-US" b="1" dirty="0" smtClean="0"/>
              <a:t>工业</a:t>
            </a:r>
            <a:r>
              <a:rPr lang="en-US" altLang="zh-CN" b="1" dirty="0" smtClean="0"/>
              <a:t>4.0</a:t>
            </a:r>
            <a:endParaRPr lang="zh-CN" altLang="en-US" dirty="0"/>
          </a:p>
        </p:txBody>
      </p:sp>
      <p:sp>
        <p:nvSpPr>
          <p:cNvPr id="3" name="内容占位符 2"/>
          <p:cNvSpPr>
            <a:spLocks noGrp="1"/>
          </p:cNvSpPr>
          <p:nvPr>
            <p:ph idx="1"/>
          </p:nvPr>
        </p:nvSpPr>
        <p:spPr/>
        <p:txBody>
          <a:bodyPr/>
          <a:lstStyle/>
          <a:p>
            <a:r>
              <a:rPr lang="zh-CN" altLang="en-US" dirty="0" smtClean="0"/>
              <a:t>工业</a:t>
            </a:r>
            <a:r>
              <a:rPr lang="en-US" altLang="zh-CN" dirty="0" smtClean="0"/>
              <a:t>1.0</a:t>
            </a:r>
          </a:p>
          <a:p>
            <a:r>
              <a:rPr lang="zh-CN" altLang="en-US" dirty="0" smtClean="0"/>
              <a:t>工业</a:t>
            </a:r>
            <a:r>
              <a:rPr lang="en-US" altLang="zh-CN" dirty="0" smtClean="0"/>
              <a:t>2.0</a:t>
            </a:r>
          </a:p>
          <a:p>
            <a:r>
              <a:rPr lang="zh-CN" altLang="en-US" dirty="0" smtClean="0"/>
              <a:t>工业</a:t>
            </a:r>
            <a:r>
              <a:rPr lang="en-US" altLang="zh-CN" dirty="0" smtClean="0"/>
              <a:t>3.0</a:t>
            </a:r>
          </a:p>
          <a:p>
            <a:r>
              <a:rPr lang="zh-CN" altLang="en-US" dirty="0" smtClean="0"/>
              <a:t>工业</a:t>
            </a:r>
            <a:r>
              <a:rPr lang="en-US" altLang="zh-CN" smtClean="0"/>
              <a:t>4.0</a:t>
            </a:r>
            <a:endParaRPr lang="zh-CN" altLang="en-US" dirty="0"/>
          </a:p>
          <a:p>
            <a:pPr lvl="1"/>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68</a:t>
            </a:fld>
            <a:endParaRPr lang="en-US" altLang="zh-CN"/>
          </a:p>
        </p:txBody>
      </p:sp>
    </p:spTree>
    <p:extLst>
      <p:ext uri="{BB962C8B-B14F-4D97-AF65-F5344CB8AC3E}">
        <p14:creationId xmlns="" xmlns:p14="http://schemas.microsoft.com/office/powerpoint/2010/main" val="3618016430"/>
      </p:ext>
    </p:extLst>
  </p:cSld>
  <p:clrMapOvr>
    <a:masterClrMapping/>
  </p:clrMapOvr>
  <p:transition spd="slow">
    <p:zoom/>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1057275" y="2924944"/>
            <a:ext cx="7772400" cy="2804344"/>
          </a:xfrm>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buNone/>
            </a:pPr>
            <a:r>
              <a:rPr lang="zh-CN" altLang="en-US" sz="7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谢谢！</a:t>
            </a:r>
            <a:endParaRPr lang="zh-CN" altLang="zh-CN" sz="7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69</a:t>
            </a:fld>
            <a:endParaRPr lang="en-US" altLang="zh-CN"/>
          </a:p>
        </p:txBody>
      </p:sp>
    </p:spTree>
    <p:extLst>
      <p:ext uri="{BB962C8B-B14F-4D97-AF65-F5344CB8AC3E}">
        <p14:creationId xmlns="" xmlns:p14="http://schemas.microsoft.com/office/powerpoint/2010/main" val="4191430349"/>
      </p:ext>
    </p:extLst>
  </p:cSld>
  <p:clrMapOvr>
    <a:masterClrMapping/>
  </p:clrMapOvr>
  <p:transition spd="slow">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57275" y="404664"/>
            <a:ext cx="7793037" cy="838423"/>
          </a:xfrm>
        </p:spPr>
        <p:txBody>
          <a:bodyPr/>
          <a:lstStyle/>
          <a:p>
            <a:r>
              <a:rPr lang="en-US" altLang="zh-CN" b="1" dirty="0"/>
              <a:t>7.1 </a:t>
            </a:r>
            <a:r>
              <a:rPr lang="zh-CN" altLang="zh-CN" b="1" dirty="0"/>
              <a:t>工业工程</a:t>
            </a:r>
            <a:r>
              <a:rPr lang="zh-CN" altLang="zh-CN" b="1" dirty="0" smtClean="0"/>
              <a:t>概述</a:t>
            </a:r>
            <a:r>
              <a:rPr lang="zh-CN" altLang="en-US" b="1" dirty="0" smtClean="0"/>
              <a:t>（续）</a:t>
            </a:r>
            <a:endParaRPr lang="zh-CN" altLang="en-US" dirty="0"/>
          </a:p>
        </p:txBody>
      </p:sp>
      <p:sp>
        <p:nvSpPr>
          <p:cNvPr id="3" name="内容占位符 2"/>
          <p:cNvSpPr>
            <a:spLocks noGrp="1"/>
          </p:cNvSpPr>
          <p:nvPr>
            <p:ph idx="1"/>
          </p:nvPr>
        </p:nvSpPr>
        <p:spPr>
          <a:xfrm>
            <a:off x="0" y="1614488"/>
            <a:ext cx="9144000" cy="5243512"/>
          </a:xfrm>
        </p:spPr>
        <p:txBody>
          <a:bodyPr/>
          <a:lstStyle/>
          <a:p>
            <a:pPr lvl="1"/>
            <a:r>
              <a:rPr lang="zh-CN" altLang="en-US" dirty="0" smtClean="0"/>
              <a:t>工业工程常用技术</a:t>
            </a:r>
            <a:endParaRPr lang="en-US" altLang="zh-CN" dirty="0" smtClean="0"/>
          </a:p>
          <a:p>
            <a:pPr lvl="2"/>
            <a:r>
              <a:rPr lang="en-US" altLang="zh-CN" dirty="0" smtClean="0"/>
              <a:t>32</a:t>
            </a:r>
            <a:r>
              <a:rPr lang="zh-CN" altLang="en-US" dirty="0" smtClean="0"/>
              <a:t>种：</a:t>
            </a:r>
            <a:r>
              <a:rPr lang="zh-CN" altLang="en-US" dirty="0" smtClean="0">
                <a:sym typeface="Wingdings" pitchFamily="2" charset="2"/>
              </a:rPr>
              <a:t>（</a:t>
            </a:r>
            <a:r>
              <a:rPr lang="en-US" altLang="zh-CN" dirty="0" smtClean="0">
                <a:sym typeface="Wingdings" pitchFamily="2" charset="2"/>
              </a:rPr>
              <a:t>1</a:t>
            </a:r>
            <a:r>
              <a:rPr lang="zh-CN" altLang="en-US" dirty="0" smtClean="0">
                <a:sym typeface="Wingdings" pitchFamily="2" charset="2"/>
              </a:rPr>
              <a:t>）方法研究，（</a:t>
            </a:r>
            <a:r>
              <a:rPr lang="en-US" altLang="zh-CN" dirty="0" smtClean="0">
                <a:sym typeface="Wingdings" pitchFamily="2" charset="2"/>
              </a:rPr>
              <a:t>2</a:t>
            </a:r>
            <a:r>
              <a:rPr lang="zh-CN" altLang="en-US" dirty="0" smtClean="0">
                <a:sym typeface="Wingdings" pitchFamily="2" charset="2"/>
              </a:rPr>
              <a:t>）作业测定（直接劳动），（</a:t>
            </a:r>
            <a:r>
              <a:rPr lang="en-US" altLang="zh-CN" dirty="0" smtClean="0">
                <a:sym typeface="Wingdings" pitchFamily="2" charset="2"/>
              </a:rPr>
              <a:t>3</a:t>
            </a:r>
            <a:r>
              <a:rPr lang="zh-CN" altLang="en-US" dirty="0" smtClean="0">
                <a:sym typeface="Wingdings" pitchFamily="2" charset="2"/>
              </a:rPr>
              <a:t>）奖励，（</a:t>
            </a:r>
            <a:r>
              <a:rPr lang="en-US" altLang="zh-CN" dirty="0" smtClean="0">
                <a:sym typeface="Wingdings" pitchFamily="2" charset="2"/>
              </a:rPr>
              <a:t>4</a:t>
            </a:r>
            <a:r>
              <a:rPr lang="zh-CN" altLang="en-US" dirty="0" smtClean="0">
                <a:sym typeface="Wingdings" pitchFamily="2" charset="2"/>
              </a:rPr>
              <a:t>）工厂布置，</a:t>
            </a:r>
            <a:r>
              <a:rPr lang="en-US" altLang="zh-CN" dirty="0" smtClean="0">
                <a:sym typeface="Wingdings" pitchFamily="2" charset="2"/>
              </a:rPr>
              <a:t>……</a:t>
            </a:r>
            <a:endParaRPr lang="en-US" altLang="zh-CN" dirty="0" smtClean="0"/>
          </a:p>
          <a:p>
            <a:pPr lvl="1"/>
            <a:r>
              <a:rPr lang="zh-CN" altLang="en-US" dirty="0" smtClean="0"/>
              <a:t>工业工程的应用</a:t>
            </a:r>
            <a:endParaRPr lang="en-US" altLang="zh-CN" dirty="0" smtClean="0"/>
          </a:p>
          <a:p>
            <a:pPr lvl="2"/>
            <a:r>
              <a:rPr lang="zh-CN" altLang="en-US" dirty="0" smtClean="0"/>
              <a:t>工作研究：利用方法研究和作业测定</a:t>
            </a:r>
            <a:endParaRPr lang="en-US" altLang="zh-CN" dirty="0" smtClean="0"/>
          </a:p>
          <a:p>
            <a:pPr lvl="2"/>
            <a:r>
              <a:rPr lang="zh-CN" altLang="en-US" dirty="0" smtClean="0"/>
              <a:t>设施规划与设计</a:t>
            </a:r>
            <a:endParaRPr lang="en-US" altLang="zh-CN" dirty="0" smtClean="0"/>
          </a:p>
          <a:p>
            <a:pPr lvl="2"/>
            <a:r>
              <a:rPr lang="zh-CN" altLang="en-US" dirty="0" smtClean="0"/>
              <a:t>生产计划与控制</a:t>
            </a:r>
            <a:endParaRPr lang="en-US" altLang="zh-CN" dirty="0" smtClean="0"/>
          </a:p>
          <a:p>
            <a:pPr lvl="2"/>
            <a:r>
              <a:rPr lang="zh-CN" altLang="en-US" dirty="0" smtClean="0"/>
              <a:t>工程经济</a:t>
            </a:r>
            <a:endParaRPr lang="en-US" altLang="zh-CN" dirty="0" smtClean="0"/>
          </a:p>
          <a:p>
            <a:pPr lvl="2"/>
            <a:r>
              <a:rPr lang="zh-CN" altLang="en-US" dirty="0" smtClean="0"/>
              <a:t>质量管理与可靠性技术</a:t>
            </a:r>
            <a:endParaRPr lang="en-US" altLang="zh-CN" dirty="0" smtClean="0"/>
          </a:p>
          <a:p>
            <a:pPr lvl="2"/>
            <a:r>
              <a:rPr lang="zh-CN" altLang="en-US" dirty="0" smtClean="0"/>
              <a:t>工效学</a:t>
            </a:r>
            <a:endParaRPr lang="en-US" altLang="zh-CN" dirty="0" smtClean="0"/>
          </a:p>
          <a:p>
            <a:pPr lvl="2"/>
            <a:r>
              <a:rPr lang="zh-CN" altLang="en-US" dirty="0" smtClean="0"/>
              <a:t>管理信息系统</a:t>
            </a:r>
            <a:endParaRPr lang="en-US" altLang="zh-CN" dirty="0" smtClean="0"/>
          </a:p>
          <a:p>
            <a:pPr lvl="2"/>
            <a:r>
              <a:rPr lang="zh-CN" altLang="en-US" dirty="0" smtClean="0"/>
              <a:t>现代制造系统：</a:t>
            </a:r>
            <a:r>
              <a:rPr lang="en-US" altLang="zh-CN" dirty="0" smtClean="0"/>
              <a:t>NC/CNC,GT,CAD/CAM,CAPP,FMC/FMS,CIM</a:t>
            </a:r>
          </a:p>
          <a:p>
            <a:pPr lvl="1"/>
            <a:endParaRPr lang="en-US" altLang="zh-CN" dirty="0" smtClean="0"/>
          </a:p>
          <a:p>
            <a:pPr lvl="1"/>
            <a:endParaRPr lang="en-US" altLang="zh-CN" dirty="0" smtClean="0"/>
          </a:p>
          <a:p>
            <a:pPr lvl="1"/>
            <a:endParaRPr lang="zh-CN" altLang="zh-CN" dirty="0"/>
          </a:p>
          <a:p>
            <a:endParaRPr lang="zh-CN" altLang="en-US" dirty="0"/>
          </a:p>
          <a:p>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7</a:t>
            </a:fld>
            <a:endParaRPr lang="en-US" altLang="zh-CN"/>
          </a:p>
        </p:txBody>
      </p:sp>
    </p:spTree>
    <p:extLst>
      <p:ext uri="{BB962C8B-B14F-4D97-AF65-F5344CB8AC3E}">
        <p14:creationId xmlns="" xmlns:p14="http://schemas.microsoft.com/office/powerpoint/2010/main" val="3061510031"/>
      </p:ext>
    </p:extLst>
  </p:cSld>
  <p:clrMapOvr>
    <a:masterClrMapping/>
  </p:clrMapOvr>
  <p:transition spd="slow">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4859" y="404664"/>
            <a:ext cx="7793037" cy="838423"/>
          </a:xfrm>
        </p:spPr>
        <p:txBody>
          <a:bodyPr/>
          <a:lstStyle/>
          <a:p>
            <a:r>
              <a:rPr lang="en-US" altLang="zh-CN" b="1" dirty="0"/>
              <a:t>7.1 </a:t>
            </a:r>
            <a:r>
              <a:rPr lang="zh-CN" altLang="zh-CN" b="1" dirty="0"/>
              <a:t>工业工程概述</a:t>
            </a:r>
            <a:r>
              <a:rPr lang="zh-CN" altLang="en-US" b="1" dirty="0"/>
              <a:t>（续）</a:t>
            </a:r>
            <a:endParaRPr lang="zh-CN" altLang="en-US" dirty="0"/>
          </a:p>
        </p:txBody>
      </p:sp>
      <p:sp>
        <p:nvSpPr>
          <p:cNvPr id="3" name="内容占位符 2"/>
          <p:cNvSpPr>
            <a:spLocks noGrp="1"/>
          </p:cNvSpPr>
          <p:nvPr>
            <p:ph idx="1"/>
          </p:nvPr>
        </p:nvSpPr>
        <p:spPr>
          <a:xfrm>
            <a:off x="0" y="1614488"/>
            <a:ext cx="9144000" cy="4114800"/>
          </a:xfrm>
        </p:spPr>
        <p:txBody>
          <a:bodyPr/>
          <a:lstStyle/>
          <a:p>
            <a:r>
              <a:rPr lang="zh-CN" altLang="zh-CN" dirty="0"/>
              <a:t>工业工程</a:t>
            </a:r>
            <a:r>
              <a:rPr lang="zh-CN" altLang="zh-CN" dirty="0" smtClean="0"/>
              <a:t>人才</a:t>
            </a:r>
            <a:r>
              <a:rPr lang="zh-CN" altLang="en-US" dirty="0" smtClean="0"/>
              <a:t>的</a:t>
            </a:r>
            <a:r>
              <a:rPr lang="zh-CN" altLang="zh-CN" dirty="0" smtClean="0"/>
              <a:t>素质</a:t>
            </a:r>
            <a:r>
              <a:rPr lang="zh-CN" altLang="zh-CN" dirty="0"/>
              <a:t>结构</a:t>
            </a:r>
          </a:p>
          <a:p>
            <a:pPr lvl="1"/>
            <a:r>
              <a:rPr lang="zh-CN" altLang="en-US" dirty="0" smtClean="0"/>
              <a:t>工业工程技术人员职责</a:t>
            </a:r>
            <a:endParaRPr lang="en-US" altLang="zh-CN" dirty="0" smtClean="0"/>
          </a:p>
          <a:p>
            <a:pPr lvl="2"/>
            <a:r>
              <a:rPr lang="zh-CN" altLang="en-US" dirty="0" smtClean="0"/>
              <a:t>把人员、物料、设备、能源和信息等联系在一起，使之有效地运行。</a:t>
            </a:r>
            <a:endParaRPr lang="en-US" altLang="zh-CN" dirty="0" smtClean="0"/>
          </a:p>
          <a:p>
            <a:pPr lvl="1"/>
            <a:r>
              <a:rPr lang="zh-CN" altLang="en-US" dirty="0" smtClean="0"/>
              <a:t>工业工程师知识结构</a:t>
            </a:r>
            <a:endParaRPr lang="en-US" altLang="zh-CN" dirty="0" smtClean="0"/>
          </a:p>
          <a:p>
            <a:pPr lvl="2"/>
            <a:r>
              <a:rPr lang="zh-CN" altLang="en-US" dirty="0" smtClean="0"/>
              <a:t>具备机械工程、电子工程、信息工程等基础知识；</a:t>
            </a:r>
            <a:endParaRPr lang="en-US" altLang="zh-CN" dirty="0" smtClean="0"/>
          </a:p>
          <a:p>
            <a:pPr lvl="2"/>
            <a:r>
              <a:rPr lang="zh-CN" altLang="en-US" dirty="0" smtClean="0"/>
              <a:t>具备运筹学、系统工程、管理学、组织行为学、项目管理等</a:t>
            </a:r>
            <a:r>
              <a:rPr lang="en-US" altLang="zh-CN" dirty="0" smtClean="0"/>
              <a:t>IE </a:t>
            </a:r>
            <a:r>
              <a:rPr lang="zh-CN" altLang="en-US" dirty="0" smtClean="0"/>
              <a:t>学科基础理论；</a:t>
            </a:r>
            <a:endParaRPr lang="en-US" altLang="zh-CN" dirty="0" smtClean="0"/>
          </a:p>
          <a:p>
            <a:pPr lvl="2"/>
            <a:r>
              <a:rPr lang="zh-CN" altLang="en-US" dirty="0" smtClean="0"/>
              <a:t>掌握工作研究、工程经济、人因工程、设施规划与物流分析、生产计划与控制、管理信息系统等</a:t>
            </a:r>
            <a:r>
              <a:rPr lang="en-US" altLang="zh-CN" dirty="0" smtClean="0"/>
              <a:t>IE </a:t>
            </a:r>
            <a:r>
              <a:rPr lang="zh-CN" altLang="en-US" dirty="0" smtClean="0"/>
              <a:t>专业知识；</a:t>
            </a:r>
            <a:endParaRPr lang="en-US" altLang="zh-CN" dirty="0" smtClean="0"/>
          </a:p>
          <a:p>
            <a:pPr lvl="2"/>
            <a:r>
              <a:rPr lang="zh-CN" altLang="en-US" dirty="0" smtClean="0"/>
              <a:t>掌握计算机应用、仿真及信息技术；</a:t>
            </a:r>
            <a:endParaRPr lang="en-US" altLang="zh-CN" dirty="0" smtClean="0"/>
          </a:p>
          <a:p>
            <a:pPr lvl="2"/>
            <a:r>
              <a:rPr lang="zh-CN" altLang="en-US" dirty="0" smtClean="0"/>
              <a:t>掌握工程设计、产品设计与开发、生产工艺等知识；</a:t>
            </a:r>
            <a:endParaRPr lang="en-US" altLang="zh-CN" dirty="0" smtClean="0"/>
          </a:p>
          <a:p>
            <a:pPr lvl="2"/>
            <a:r>
              <a:rPr lang="zh-CN" altLang="en-US" dirty="0" smtClean="0"/>
              <a:t>掌握经济与技术方面的法律、法规。</a:t>
            </a:r>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8</a:t>
            </a:fld>
            <a:endParaRPr lang="en-US" altLang="zh-CN"/>
          </a:p>
        </p:txBody>
      </p:sp>
    </p:spTree>
    <p:extLst>
      <p:ext uri="{BB962C8B-B14F-4D97-AF65-F5344CB8AC3E}">
        <p14:creationId xmlns="" xmlns:p14="http://schemas.microsoft.com/office/powerpoint/2010/main" val="2268253008"/>
      </p:ext>
    </p:extLst>
  </p:cSld>
  <p:clrMapOvr>
    <a:masterClrMapping/>
  </p:clrMapOvr>
  <p:transition spd="slow">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4859" y="404664"/>
            <a:ext cx="7793037" cy="838423"/>
          </a:xfrm>
        </p:spPr>
        <p:txBody>
          <a:bodyPr/>
          <a:lstStyle/>
          <a:p>
            <a:r>
              <a:rPr lang="en-US" altLang="zh-CN" b="1" dirty="0"/>
              <a:t>7.1 </a:t>
            </a:r>
            <a:r>
              <a:rPr lang="zh-CN" altLang="zh-CN" b="1" dirty="0"/>
              <a:t>工业工程概述</a:t>
            </a:r>
            <a:r>
              <a:rPr lang="zh-CN" altLang="en-US" b="1" dirty="0"/>
              <a:t>（续）</a:t>
            </a:r>
            <a:endParaRPr lang="zh-CN" altLang="en-US" dirty="0"/>
          </a:p>
        </p:txBody>
      </p:sp>
      <p:sp>
        <p:nvSpPr>
          <p:cNvPr id="3" name="内容占位符 2"/>
          <p:cNvSpPr>
            <a:spLocks noGrp="1"/>
          </p:cNvSpPr>
          <p:nvPr>
            <p:ph idx="1"/>
          </p:nvPr>
        </p:nvSpPr>
        <p:spPr>
          <a:xfrm>
            <a:off x="0" y="1614488"/>
            <a:ext cx="9144000" cy="5243512"/>
          </a:xfrm>
        </p:spPr>
        <p:txBody>
          <a:bodyPr/>
          <a:lstStyle/>
          <a:p>
            <a:pPr lvl="1"/>
            <a:r>
              <a:rPr lang="zh-CN" altLang="en-US" dirty="0" smtClean="0"/>
              <a:t>工业工程师技能结构</a:t>
            </a:r>
            <a:endParaRPr lang="en-US" altLang="zh-CN" dirty="0" smtClean="0"/>
          </a:p>
          <a:p>
            <a:pPr lvl="2"/>
            <a:r>
              <a:rPr lang="zh-CN" altLang="en-US" dirty="0" smtClean="0"/>
              <a:t>观察试验、调查研究、综合分析与集成、规划设计、协调与社交、适应、创新、语言与文字表达、外语阅读等。</a:t>
            </a:r>
            <a:endParaRPr lang="en-US" altLang="zh-CN" dirty="0" smtClean="0"/>
          </a:p>
          <a:p>
            <a:pPr lvl="1"/>
            <a:r>
              <a:rPr lang="zh-CN" altLang="en-US" dirty="0" smtClean="0"/>
              <a:t>工业工程意识</a:t>
            </a:r>
            <a:endParaRPr lang="en-US" altLang="zh-CN" dirty="0" smtClean="0"/>
          </a:p>
          <a:p>
            <a:pPr lvl="2"/>
            <a:r>
              <a:rPr lang="zh-CN" altLang="en-US" dirty="0" smtClean="0"/>
              <a:t>成本和效率意识</a:t>
            </a:r>
            <a:endParaRPr lang="en-US" altLang="zh-CN" dirty="0" smtClean="0"/>
          </a:p>
          <a:p>
            <a:pPr lvl="2"/>
            <a:r>
              <a:rPr lang="zh-CN" altLang="en-US" dirty="0" smtClean="0"/>
              <a:t>问题和改革意识</a:t>
            </a:r>
            <a:endParaRPr lang="en-US" altLang="zh-CN" dirty="0" smtClean="0"/>
          </a:p>
          <a:p>
            <a:pPr lvl="2"/>
            <a:r>
              <a:rPr lang="zh-CN" altLang="en-US" dirty="0" smtClean="0"/>
              <a:t>工作简化和标准化意识</a:t>
            </a:r>
            <a:endParaRPr lang="en-US" altLang="zh-CN" dirty="0" smtClean="0"/>
          </a:p>
          <a:p>
            <a:pPr lvl="2"/>
            <a:r>
              <a:rPr lang="zh-CN" altLang="en-US" dirty="0" smtClean="0"/>
              <a:t>全局和整体优化意识</a:t>
            </a:r>
            <a:endParaRPr lang="en-US" altLang="zh-CN" dirty="0" smtClean="0"/>
          </a:p>
          <a:p>
            <a:pPr lvl="2"/>
            <a:r>
              <a:rPr lang="zh-CN" altLang="en-US" dirty="0" smtClean="0"/>
              <a:t>以人为中心的意识</a:t>
            </a:r>
            <a:endParaRPr lang="en-US" altLang="zh-CN" dirty="0" smtClean="0"/>
          </a:p>
          <a:p>
            <a:pPr lvl="1"/>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9</a:t>
            </a:fld>
            <a:endParaRPr lang="en-US" altLang="zh-CN"/>
          </a:p>
        </p:txBody>
      </p:sp>
    </p:spTree>
    <p:extLst>
      <p:ext uri="{BB962C8B-B14F-4D97-AF65-F5344CB8AC3E}">
        <p14:creationId xmlns="" xmlns:p14="http://schemas.microsoft.com/office/powerpoint/2010/main" val="2268253008"/>
      </p:ext>
    </p:extLst>
  </p:cSld>
  <p:clrMapOvr>
    <a:masterClrMapping/>
  </p:clrMapOvr>
  <p:transition spd="slow">
    <p:zoom/>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BRANCHTO" val="257"/>
  <p:tag name="HOTSPOTTYPE" val="DefinedInNavigator"/>
  <p:tag name="DEFINEDINNAVIGATOR" val="True"/>
</p:tagLst>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隶书"/>
        <a:cs typeface=""/>
      </a:majorFont>
      <a:minorFont>
        <a:latin typeface="Tahoma"/>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Office\Templates\演示文稿\个人主页 (标准).pot</Template>
  <TotalTime>3852</TotalTime>
  <Words>4898</Words>
  <Application>Microsoft Office PowerPoint</Application>
  <PresentationFormat>全屏显示(4:3)</PresentationFormat>
  <Paragraphs>701</Paragraphs>
  <Slides>69</Slides>
  <Notes>1</Notes>
  <HiddenSlides>0</HiddenSlides>
  <MMClips>0</MMClips>
  <ScaleCrop>false</ScaleCrop>
  <HeadingPairs>
    <vt:vector size="4" baseType="variant">
      <vt:variant>
        <vt:lpstr>主题</vt:lpstr>
      </vt:variant>
      <vt:variant>
        <vt:i4>1</vt:i4>
      </vt:variant>
      <vt:variant>
        <vt:lpstr>幻灯片标题</vt:lpstr>
      </vt:variant>
      <vt:variant>
        <vt:i4>69</vt:i4>
      </vt:variant>
    </vt:vector>
  </HeadingPairs>
  <TitlesOfParts>
    <vt:vector size="70" baseType="lpstr">
      <vt:lpstr>Blends</vt:lpstr>
      <vt:lpstr>第7章 工业工程</vt:lpstr>
      <vt:lpstr>7.1 工业工程概述  </vt:lpstr>
      <vt:lpstr>7.1 工业工程概述（续）</vt:lpstr>
      <vt:lpstr>7.1 工业工程概述（续）</vt:lpstr>
      <vt:lpstr>7.1 工业工程概述（续）</vt:lpstr>
      <vt:lpstr>7.1 工业工程概述（续）</vt:lpstr>
      <vt:lpstr>7.1 工业工程概述（续）</vt:lpstr>
      <vt:lpstr>7.1 工业工程概述（续）</vt:lpstr>
      <vt:lpstr>7.1 工业工程概述（续）</vt:lpstr>
      <vt:lpstr>7.2 工业工程基础应用技术</vt:lpstr>
      <vt:lpstr>7.2 工业工程基础应用技术（续）</vt:lpstr>
      <vt:lpstr>幻灯片 12</vt:lpstr>
      <vt:lpstr>幻灯片 13</vt:lpstr>
      <vt:lpstr>幻灯片 14</vt:lpstr>
      <vt:lpstr>7.2 工业工程基础应用技术（续）</vt:lpstr>
      <vt:lpstr>7.2 工业工程基础应用技术 （续）</vt:lpstr>
      <vt:lpstr>7.2 工业工程基础应用技术（续）</vt:lpstr>
      <vt:lpstr>7.2 工业工程基础应用技术（续）</vt:lpstr>
      <vt:lpstr>7.2 工业工程基础应用技术（续）</vt:lpstr>
      <vt:lpstr>7.2 工业工程基础应用技术（续）</vt:lpstr>
      <vt:lpstr>7.2 工业工程基础应用技术 （续）</vt:lpstr>
      <vt:lpstr>7.2 工业工程基础应用技术 （续）</vt:lpstr>
      <vt:lpstr>7.2 工业工程基础应用技术 （续）</vt:lpstr>
      <vt:lpstr>7.2 工业工程基础应用技术 （续）</vt:lpstr>
      <vt:lpstr>7.2 工业工程基础应用技术 （续）</vt:lpstr>
      <vt:lpstr>7.2 工业工程基础应用技术 （续）</vt:lpstr>
      <vt:lpstr>7.2 工业工程基础应用技术 （续）</vt:lpstr>
      <vt:lpstr>7.2 工业工程基础应用技术 （续）</vt:lpstr>
      <vt:lpstr>7.2 工业工程基础应用技术 （续）</vt:lpstr>
      <vt:lpstr>7.2 工业工程基础应用技术 （续）</vt:lpstr>
      <vt:lpstr>7.2 工业工程基础应用技术 （续）</vt:lpstr>
      <vt:lpstr>7.2 工业工程基础应用技术 （续）</vt:lpstr>
      <vt:lpstr>7.3 人因工程</vt:lpstr>
      <vt:lpstr>7.3 人因工程（续）</vt:lpstr>
      <vt:lpstr>7.3 人因工程（续）</vt:lpstr>
      <vt:lpstr>7.3 人因工程（续）</vt:lpstr>
      <vt:lpstr>7.3 人因工程（续）</vt:lpstr>
      <vt:lpstr>7.3 人因工程（续）</vt:lpstr>
      <vt:lpstr>7.3 人因工程（续）</vt:lpstr>
      <vt:lpstr>7.3 人因工程（续）</vt:lpstr>
      <vt:lpstr>7.3 人因工程（续）</vt:lpstr>
      <vt:lpstr>7.3 人因工程（续）</vt:lpstr>
      <vt:lpstr>7.3 人因工程（续）</vt:lpstr>
      <vt:lpstr>7.3 人因工程（续）</vt:lpstr>
      <vt:lpstr>7.3 人因工程（续）</vt:lpstr>
      <vt:lpstr>7.3 人因工程（续）</vt:lpstr>
      <vt:lpstr>7.3 人因工程（续）</vt:lpstr>
      <vt:lpstr>7.3 人因工程（续）</vt:lpstr>
      <vt:lpstr>7.4 物流工程</vt:lpstr>
      <vt:lpstr>7.4 物流工程（续）</vt:lpstr>
      <vt:lpstr>7.4 物流工程（续）</vt:lpstr>
      <vt:lpstr>7.4 物流工程（续）</vt:lpstr>
      <vt:lpstr>7.4 物流工程（续）</vt:lpstr>
      <vt:lpstr>7.4 物流工程（续）</vt:lpstr>
      <vt:lpstr>7.4 物流工程（续）</vt:lpstr>
      <vt:lpstr>7.4 物流工程（续）</vt:lpstr>
      <vt:lpstr>7.4 物流工程（续）</vt:lpstr>
      <vt:lpstr>7.4 物流工程（续）</vt:lpstr>
      <vt:lpstr>7.4 物流工程（续）</vt:lpstr>
      <vt:lpstr>7.4 物流工程（续）</vt:lpstr>
      <vt:lpstr>7.4 物流工程（续）</vt:lpstr>
      <vt:lpstr>7.4 物流工程（续）</vt:lpstr>
      <vt:lpstr>7.4 物流工程（续）</vt:lpstr>
      <vt:lpstr>7.4 物流工程（续）</vt:lpstr>
      <vt:lpstr>7.4 物流工程（续）</vt:lpstr>
      <vt:lpstr>7.5 现代制造系统</vt:lpstr>
      <vt:lpstr>7.5 现代制造系统（续）</vt:lpstr>
      <vt:lpstr>7.6 工业4.0</vt:lpstr>
      <vt:lpstr>幻灯片 69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微机原理与接口技术</dc:title>
  <dc:creator>cf08</dc:creator>
  <cp:lastModifiedBy>Windows 用户</cp:lastModifiedBy>
  <cp:revision>452</cp:revision>
  <cp:lastPrinted>1995-12-08T18:33:06Z</cp:lastPrinted>
  <dcterms:created xsi:type="dcterms:W3CDTF">2002-02-20T04:24:10Z</dcterms:created>
  <dcterms:modified xsi:type="dcterms:W3CDTF">2018-05-30T03:21:02Z</dcterms:modified>
</cp:coreProperties>
</file>