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1"/>
  </p:notesMasterIdLst>
  <p:handoutMasterIdLst>
    <p:handoutMasterId r:id="rId62"/>
  </p:handoutMasterIdLst>
  <p:sldIdLst>
    <p:sldId id="263" r:id="rId2"/>
    <p:sldId id="391" r:id="rId3"/>
    <p:sldId id="403" r:id="rId4"/>
    <p:sldId id="404" r:id="rId5"/>
    <p:sldId id="405" r:id="rId6"/>
    <p:sldId id="406" r:id="rId7"/>
    <p:sldId id="407" r:id="rId8"/>
    <p:sldId id="408" r:id="rId9"/>
    <p:sldId id="409" r:id="rId10"/>
    <p:sldId id="399" r:id="rId11"/>
    <p:sldId id="410" r:id="rId12"/>
    <p:sldId id="392" r:id="rId13"/>
    <p:sldId id="411" r:id="rId14"/>
    <p:sldId id="393" r:id="rId15"/>
    <p:sldId id="401" r:id="rId16"/>
    <p:sldId id="400" r:id="rId17"/>
    <p:sldId id="394" r:id="rId18"/>
    <p:sldId id="383" r:id="rId19"/>
    <p:sldId id="395" r:id="rId20"/>
    <p:sldId id="396" r:id="rId21"/>
    <p:sldId id="388" r:id="rId22"/>
    <p:sldId id="412" r:id="rId23"/>
    <p:sldId id="413" r:id="rId24"/>
    <p:sldId id="414" r:id="rId25"/>
    <p:sldId id="418" r:id="rId26"/>
    <p:sldId id="415" r:id="rId27"/>
    <p:sldId id="419" r:id="rId28"/>
    <p:sldId id="420" r:id="rId29"/>
    <p:sldId id="421" r:id="rId30"/>
    <p:sldId id="422" r:id="rId31"/>
    <p:sldId id="423" r:id="rId32"/>
    <p:sldId id="424" r:id="rId33"/>
    <p:sldId id="389" r:id="rId34"/>
    <p:sldId id="425" r:id="rId35"/>
    <p:sldId id="426" r:id="rId36"/>
    <p:sldId id="427" r:id="rId37"/>
    <p:sldId id="428" r:id="rId38"/>
    <p:sldId id="397" r:id="rId39"/>
    <p:sldId id="429" r:id="rId40"/>
    <p:sldId id="430" r:id="rId41"/>
    <p:sldId id="431" r:id="rId42"/>
    <p:sldId id="432" r:id="rId43"/>
    <p:sldId id="433" r:id="rId44"/>
    <p:sldId id="434" r:id="rId45"/>
    <p:sldId id="435" r:id="rId46"/>
    <p:sldId id="436" r:id="rId47"/>
    <p:sldId id="385" r:id="rId48"/>
    <p:sldId id="437" r:id="rId49"/>
    <p:sldId id="438" r:id="rId50"/>
    <p:sldId id="439" r:id="rId51"/>
    <p:sldId id="440" r:id="rId52"/>
    <p:sldId id="441" r:id="rId53"/>
    <p:sldId id="442" r:id="rId54"/>
    <p:sldId id="443" r:id="rId55"/>
    <p:sldId id="417" r:id="rId56"/>
    <p:sldId id="444" r:id="rId57"/>
    <p:sldId id="446" r:id="rId58"/>
    <p:sldId id="445" r:id="rId59"/>
    <p:sldId id="402" r:id="rId60"/>
  </p:sldIdLst>
  <p:sldSz cx="9144000" cy="6858000" type="screen4x3"/>
  <p:notesSz cx="6934200" cy="9398000"/>
  <p:custDataLst>
    <p:tags r:id="rId63"/>
  </p:custDataLst>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 xmlns:p15="http://schemas.microsoft.com/office/powerpoint/2012/main">
        <p15:guide id="1" orient="horz" pos="4032">
          <p15:clr>
            <a:srgbClr val="A4A3A4"/>
          </p15:clr>
        </p15:guide>
        <p15:guide id="2" pos="192">
          <p15:clr>
            <a:srgbClr val="A4A3A4"/>
          </p15:clr>
        </p15:guide>
      </p15:sldGuideLst>
    </p:ext>
    <p:ext uri="{2D200454-40CA-4A62-9FC3-DE9A4176ACB9}">
      <p15:notesGuideLst xmlns="" xmlns:p15="http://schemas.microsoft.com/office/powerpoint/2012/main">
        <p15:guide id="1" orient="horz" pos="29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990000"/>
    <a:srgbClr val="FF3300"/>
    <a:srgbClr val="FF9900"/>
    <a:srgbClr val="FFCCFF"/>
    <a:srgbClr val="CCECFF"/>
    <a:srgbClr val="CCCCFF"/>
    <a:srgbClr val="CC99FF"/>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689" autoAdjust="0"/>
  </p:normalViewPr>
  <p:slideViewPr>
    <p:cSldViewPr>
      <p:cViewPr varScale="1">
        <p:scale>
          <a:sx n="66" d="100"/>
          <a:sy n="66" d="100"/>
        </p:scale>
        <p:origin x="-1506" y="-114"/>
      </p:cViewPr>
      <p:guideLst>
        <p:guide orient="horz" pos="4032"/>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
    </p:cViewPr>
  </p:sorterViewPr>
  <p:notesViewPr>
    <p:cSldViewPr>
      <p:cViewPr varScale="1">
        <p:scale>
          <a:sx n="54" d="100"/>
          <a:sy n="54" d="100"/>
        </p:scale>
        <p:origin x="-1266" y="-108"/>
      </p:cViewPr>
      <p:guideLst>
        <p:guide orient="horz" pos="2960"/>
        <p:guide pos="218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F7063F5-FB94-43F8-AC49-9E53F094C0F6}" type="slidenum">
              <a:rPr lang="zh-CN" altLang="en-US"/>
              <a:pPr>
                <a:defRPr/>
              </a:pPr>
              <a:t>‹#›</a:t>
            </a:fld>
            <a:endParaRPr lang="en-US" altLang="zh-CN"/>
          </a:p>
        </p:txBody>
      </p:sp>
    </p:spTree>
    <p:extLst>
      <p:ext uri="{BB962C8B-B14F-4D97-AF65-F5344CB8AC3E}">
        <p14:creationId xmlns="" xmlns:p14="http://schemas.microsoft.com/office/powerpoint/2010/main" val="177838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defRPr kumimoji="0" sz="1200"/>
            </a:lvl1pPr>
          </a:lstStyle>
          <a:p>
            <a:pPr>
              <a:defRPr/>
            </a:pPr>
            <a:endParaRPr lang="zh-CN" altLang="en-US"/>
          </a:p>
        </p:txBody>
      </p:sp>
      <p:sp>
        <p:nvSpPr>
          <p:cNvPr id="31747" name="Rectangle 3"/>
          <p:cNvSpPr>
            <a:spLocks noGrp="1" noRot="1" noChangeAspect="1" noChangeArrowheads="1"/>
          </p:cNvSpPr>
          <p:nvPr>
            <p:ph type="sldImg" idx="2"/>
          </p:nvPr>
        </p:nvSpPr>
        <p:spPr bwMode="auto">
          <a:xfrm>
            <a:off x="1079500" y="685800"/>
            <a:ext cx="4775200" cy="35814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14400" y="4495800"/>
            <a:ext cx="51054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3" name="Rectangle 5"/>
          <p:cNvSpPr>
            <a:spLocks noGrp="1" noChangeArrowheads="1"/>
          </p:cNvSpPr>
          <p:nvPr>
            <p:ph type="dt"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kumimoji="0" sz="1200"/>
            </a:lvl1pPr>
          </a:lstStyle>
          <a:p>
            <a:pPr>
              <a:defRPr/>
            </a:pPr>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defRPr kumimoji="0" sz="1200"/>
            </a:lvl1pPr>
          </a:lstStyle>
          <a:p>
            <a:pPr>
              <a:defRPr/>
            </a:pPr>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kumimoji="0" sz="1200"/>
            </a:lvl1pPr>
          </a:lstStyle>
          <a:p>
            <a:pPr>
              <a:defRPr/>
            </a:pPr>
            <a:fld id="{A97DFD9F-F6EF-48A9-82C7-AC4BB780BB51}" type="slidenum">
              <a:rPr lang="zh-CN" altLang="en-US"/>
              <a:pPr>
                <a:defRPr/>
              </a:pPr>
              <a:t>‹#›</a:t>
            </a:fld>
            <a:endParaRPr lang="en-US" altLang="zh-CN"/>
          </a:p>
        </p:txBody>
      </p:sp>
    </p:spTree>
    <p:extLst>
      <p:ext uri="{BB962C8B-B14F-4D97-AF65-F5344CB8AC3E}">
        <p14:creationId xmlns="" xmlns:p14="http://schemas.microsoft.com/office/powerpoint/2010/main" val="860509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BC34C1FD-96CE-486A-AB8B-69A09C544226}" type="slidenum">
              <a:rPr kumimoji="0" lang="zh-CN" altLang="en-US" sz="1200" smtClean="0"/>
              <a:pPr/>
              <a:t>1</a:t>
            </a:fld>
            <a:endParaRPr kumimoji="0" lang="en-US" altLang="zh-CN"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smtClean="0"/>
          </a:p>
        </p:txBody>
      </p:sp>
    </p:spTree>
    <p:extLst>
      <p:ext uri="{BB962C8B-B14F-4D97-AF65-F5344CB8AC3E}">
        <p14:creationId xmlns="" xmlns:p14="http://schemas.microsoft.com/office/powerpoint/2010/main" val="191431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sp>
        <p:nvSpPr>
          <p:cNvPr id="21198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119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A2BD69B-69B2-4582-9E2C-D002E876BC87}" type="slidenum">
              <a:rPr lang="zh-CN" altLang="en-US"/>
              <a:pPr>
                <a:defRPr/>
              </a:pPr>
              <a:t>‹#›</a:t>
            </a:fld>
            <a:endParaRPr lang="en-US" altLang="zh-CN"/>
          </a:p>
        </p:txBody>
      </p:sp>
    </p:spTree>
    <p:extLst>
      <p:ext uri="{BB962C8B-B14F-4D97-AF65-F5344CB8AC3E}">
        <p14:creationId xmlns="" xmlns:p14="http://schemas.microsoft.com/office/powerpoint/2010/main" val="3066692040"/>
      </p:ext>
    </p:extLst>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3842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B05CF47-DE2A-446A-9F46-EE5D05FB1CAF}" type="slidenum">
              <a:rPr lang="zh-CN" altLang="en-US"/>
              <a:pPr>
                <a:defRPr/>
              </a:pPr>
              <a:t>‹#›</a:t>
            </a:fld>
            <a:endParaRPr lang="en-US" altLang="zh-CN"/>
          </a:p>
        </p:txBody>
      </p:sp>
    </p:spTree>
    <p:extLst>
      <p:ext uri="{BB962C8B-B14F-4D97-AF65-F5344CB8AC3E}">
        <p14:creationId xmlns="" xmlns:p14="http://schemas.microsoft.com/office/powerpoint/2010/main" val="3738692869"/>
      </p:ext>
    </p:extLst>
  </p:cSld>
  <p:clrMapOvr>
    <a:masterClrMapping/>
  </p:clrMapOvr>
  <p:transition spd="slow">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07988" y="655638"/>
            <a:ext cx="438150" cy="47466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1" name="Rectangle 3"/>
          <p:cNvSpPr>
            <a:spLocks noChangeArrowheads="1"/>
          </p:cNvSpPr>
          <p:nvPr/>
        </p:nvSpPr>
        <p:spPr bwMode="ltGray">
          <a:xfrm>
            <a:off x="790575" y="6556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2" name="Rectangle 4"/>
          <p:cNvSpPr>
            <a:spLocks noChangeArrowheads="1"/>
          </p:cNvSpPr>
          <p:nvPr/>
        </p:nvSpPr>
        <p:spPr bwMode="ltGray">
          <a:xfrm>
            <a:off x="531813" y="1077913"/>
            <a:ext cx="422275" cy="474662"/>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3" name="Rectangle 5"/>
          <p:cNvSpPr>
            <a:spLocks noChangeArrowheads="1"/>
          </p:cNvSpPr>
          <p:nvPr/>
        </p:nvSpPr>
        <p:spPr bwMode="ltGray">
          <a:xfrm>
            <a:off x="901700" y="107791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4" name="Rectangle 6"/>
          <p:cNvSpPr>
            <a:spLocks noChangeArrowheads="1"/>
          </p:cNvSpPr>
          <p:nvPr/>
        </p:nvSpPr>
        <p:spPr bwMode="ltGray">
          <a:xfrm>
            <a:off x="117475" y="10048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5" name="Rectangle 7"/>
          <p:cNvSpPr>
            <a:spLocks noChangeArrowheads="1"/>
          </p:cNvSpPr>
          <p:nvPr/>
        </p:nvSpPr>
        <p:spPr bwMode="gray">
          <a:xfrm>
            <a:off x="752475" y="547688"/>
            <a:ext cx="31750" cy="1052512"/>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6" name="Rectangle 8"/>
          <p:cNvSpPr>
            <a:spLocks noChangeArrowheads="1"/>
          </p:cNvSpPr>
          <p:nvPr/>
        </p:nvSpPr>
        <p:spPr bwMode="gray">
          <a:xfrm>
            <a:off x="433388" y="133826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7" name="Rectangle 9"/>
          <p:cNvSpPr>
            <a:spLocks noGrp="1" noChangeArrowheads="1"/>
          </p:cNvSpPr>
          <p:nvPr>
            <p:ph type="title"/>
          </p:nvPr>
        </p:nvSpPr>
        <p:spPr bwMode="auto">
          <a:xfrm>
            <a:off x="1150938" y="214313"/>
            <a:ext cx="7793037" cy="7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10"/>
          <p:cNvSpPr>
            <a:spLocks noGrp="1" noChangeArrowheads="1"/>
          </p:cNvSpPr>
          <p:nvPr>
            <p:ph type="body" idx="1"/>
          </p:nvPr>
        </p:nvSpPr>
        <p:spPr bwMode="auto">
          <a:xfrm>
            <a:off x="1057275" y="1614488"/>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09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mn-lt"/>
              </a:defRPr>
            </a:lvl1pPr>
          </a:lstStyle>
          <a:p>
            <a:pPr>
              <a:defRPr/>
            </a:pPr>
            <a:endParaRPr lang="en-US" altLang="zh-CN"/>
          </a:p>
        </p:txBody>
      </p:sp>
      <p:sp>
        <p:nvSpPr>
          <p:cNvPr id="2109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mn-lt"/>
              </a:defRPr>
            </a:lvl1pPr>
          </a:lstStyle>
          <a:p>
            <a:pPr>
              <a:defRPr/>
            </a:pPr>
            <a:endParaRPr lang="en-US" altLang="zh-CN"/>
          </a:p>
        </p:txBody>
      </p:sp>
      <p:sp>
        <p:nvSpPr>
          <p:cNvPr id="2109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mn-lt"/>
              </a:defRPr>
            </a:lvl1pPr>
          </a:lstStyle>
          <a:p>
            <a:pPr>
              <a:defRPr/>
            </a:pPr>
            <a:fld id="{90AF3C20-DD9A-411C-A2E7-D4833AFBE9A6}" type="slidenum">
              <a:rPr lang="zh-CN" altLang="en-US"/>
              <a:pPr>
                <a:defRPr/>
              </a:pPr>
              <a:t>‹#›</a:t>
            </a:fld>
            <a:endParaRPr lang="en-US" altLang="zh-CN"/>
          </a:p>
        </p:txBody>
      </p:sp>
      <p:pic>
        <p:nvPicPr>
          <p:cNvPr id="2062" name="Picture 14" descr="gif020"/>
          <p:cNvPicPr>
            <a:picLocks noChangeAspect="1" noChangeArrowheads="1" noCrop="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7019925" y="26035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63" name="Picture 15" descr="gif020"/>
          <p:cNvPicPr>
            <a:picLocks noChangeAspect="1" noChangeArrowheads="1" noCrop="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379413" y="26035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64" name="Picture 16" descr="gif020"/>
          <p:cNvPicPr>
            <a:picLocks noChangeAspect="1" noChangeArrowheads="1" noCrop="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8650288" y="898525"/>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30" r:id="rId1"/>
    <p:sldLayoutId id="2147484028" r:id="rId2"/>
  </p:sldLayoutIdLst>
  <p:transition spd="slow">
    <p:zoom/>
  </p:transition>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itchFamily="34" charset="0"/>
          <a:ea typeface="隶书" pitchFamily="49" charset="-122"/>
        </a:defRPr>
      </a:lvl2pPr>
      <a:lvl3pPr algn="l" rtl="0" eaLnBrk="0" fontAlgn="base" hangingPunct="0">
        <a:spcBef>
          <a:spcPct val="0"/>
        </a:spcBef>
        <a:spcAft>
          <a:spcPct val="0"/>
        </a:spcAft>
        <a:defRPr sz="4400">
          <a:solidFill>
            <a:srgbClr val="800000"/>
          </a:solidFill>
          <a:latin typeface="Tahoma" pitchFamily="34" charset="0"/>
          <a:ea typeface="隶书" pitchFamily="49" charset="-122"/>
        </a:defRPr>
      </a:lvl3pPr>
      <a:lvl4pPr algn="l" rtl="0" eaLnBrk="0" fontAlgn="base" hangingPunct="0">
        <a:spcBef>
          <a:spcPct val="0"/>
        </a:spcBef>
        <a:spcAft>
          <a:spcPct val="0"/>
        </a:spcAft>
        <a:defRPr sz="4400">
          <a:solidFill>
            <a:srgbClr val="800000"/>
          </a:solidFill>
          <a:latin typeface="Tahoma" pitchFamily="34" charset="0"/>
          <a:ea typeface="隶书" pitchFamily="49" charset="-122"/>
        </a:defRPr>
      </a:lvl4pPr>
      <a:lvl5pPr algn="l" rtl="0" eaLnBrk="0" fontAlgn="base" hangingPunct="0">
        <a:spcBef>
          <a:spcPct val="0"/>
        </a:spcBef>
        <a:spcAft>
          <a:spcPct val="0"/>
        </a:spcAft>
        <a:defRPr sz="4400">
          <a:solidFill>
            <a:srgbClr val="800000"/>
          </a:solidFill>
          <a:latin typeface="Tahoma" pitchFamily="34" charset="0"/>
          <a:ea typeface="隶书" pitchFamily="49" charset="-122"/>
        </a:defRPr>
      </a:lvl5pPr>
      <a:lvl6pPr marL="457200" algn="l" rtl="0" fontAlgn="base">
        <a:spcBef>
          <a:spcPct val="0"/>
        </a:spcBef>
        <a:spcAft>
          <a:spcPct val="0"/>
        </a:spcAft>
        <a:defRPr sz="4400">
          <a:solidFill>
            <a:srgbClr val="800000"/>
          </a:solidFill>
          <a:latin typeface="Tahoma" pitchFamily="34" charset="0"/>
          <a:ea typeface="隶书" pitchFamily="49" charset="-122"/>
        </a:defRPr>
      </a:lvl6pPr>
      <a:lvl7pPr marL="914400" algn="l" rtl="0" fontAlgn="base">
        <a:spcBef>
          <a:spcPct val="0"/>
        </a:spcBef>
        <a:spcAft>
          <a:spcPct val="0"/>
        </a:spcAft>
        <a:defRPr sz="4400">
          <a:solidFill>
            <a:srgbClr val="800000"/>
          </a:solidFill>
          <a:latin typeface="Tahoma" pitchFamily="34" charset="0"/>
          <a:ea typeface="隶书" pitchFamily="49" charset="-122"/>
        </a:defRPr>
      </a:lvl7pPr>
      <a:lvl8pPr marL="1371600" algn="l" rtl="0" fontAlgn="base">
        <a:spcBef>
          <a:spcPct val="0"/>
        </a:spcBef>
        <a:spcAft>
          <a:spcPct val="0"/>
        </a:spcAft>
        <a:defRPr sz="4400">
          <a:solidFill>
            <a:srgbClr val="800000"/>
          </a:solidFill>
          <a:latin typeface="Tahoma" pitchFamily="34" charset="0"/>
          <a:ea typeface="隶书" pitchFamily="49" charset="-122"/>
        </a:defRPr>
      </a:lvl8pPr>
      <a:lvl9pPr marL="1828800" algn="l" rtl="0" fontAlgn="base">
        <a:spcBef>
          <a:spcPct val="0"/>
        </a:spcBef>
        <a:spcAft>
          <a:spcPct val="0"/>
        </a:spcAft>
        <a:defRPr sz="4400">
          <a:solidFill>
            <a:srgbClr val="800000"/>
          </a:solidFill>
          <a:latin typeface="Tahoma" pitchFamily="34" charset="0"/>
          <a:ea typeface="隶书"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CA7D620-2F3D-4CE4-B18B-5AA1195A2991}" type="slidenum">
              <a:rPr lang="zh-CN" altLang="en-US"/>
              <a:pPr>
                <a:defRPr/>
              </a:pPr>
              <a:t>1</a:t>
            </a:fld>
            <a:endParaRPr lang="en-US" altLang="zh-CN"/>
          </a:p>
        </p:txBody>
      </p:sp>
      <p:sp>
        <p:nvSpPr>
          <p:cNvPr id="8195" name="Rectangle 2"/>
          <p:cNvSpPr>
            <a:spLocks noGrp="1" noChangeArrowheads="1"/>
          </p:cNvSpPr>
          <p:nvPr>
            <p:ph type="title"/>
          </p:nvPr>
        </p:nvSpPr>
        <p:spPr>
          <a:xfrm>
            <a:off x="1023045" y="548680"/>
            <a:ext cx="8116391" cy="838200"/>
          </a:xfrm>
        </p:spPr>
        <p:txBody>
          <a:bodyPr/>
          <a:lstStyle/>
          <a:p>
            <a:pPr eaLnBrk="1" hangingPunct="1"/>
            <a:r>
              <a:rPr lang="zh-CN" altLang="en-US" dirty="0" smtClean="0"/>
              <a:t>第</a:t>
            </a:r>
            <a:r>
              <a:rPr lang="en-US" altLang="zh-CN" sz="4000" b="1" dirty="0" smtClean="0"/>
              <a:t>8</a:t>
            </a:r>
            <a:r>
              <a:rPr lang="zh-CN" altLang="en-US" dirty="0" smtClean="0"/>
              <a:t>章   </a:t>
            </a:r>
            <a:r>
              <a:rPr lang="zh-CN" altLang="zh-CN" dirty="0" smtClean="0"/>
              <a:t>现代</a:t>
            </a:r>
            <a:r>
              <a:rPr lang="zh-CN" altLang="zh-CN" dirty="0"/>
              <a:t>工程的拓展</a:t>
            </a:r>
            <a:endParaRPr lang="zh-CN" altLang="en-US" dirty="0" smtClean="0"/>
          </a:p>
        </p:txBody>
      </p:sp>
      <p:sp>
        <p:nvSpPr>
          <p:cNvPr id="20483" name="Rectangle 3"/>
          <p:cNvSpPr>
            <a:spLocks noGrp="1" noChangeArrowheads="1"/>
          </p:cNvSpPr>
          <p:nvPr>
            <p:ph type="body" idx="1"/>
          </p:nvPr>
        </p:nvSpPr>
        <p:spPr>
          <a:xfrm>
            <a:off x="685800" y="1962150"/>
            <a:ext cx="8207375" cy="4419600"/>
          </a:xfrm>
        </p:spPr>
        <p:txBody>
          <a:bodyPr/>
          <a:lstStyle/>
          <a:p>
            <a:pPr eaLnBrk="1" hangingPunct="1">
              <a:spcAft>
                <a:spcPct val="30000"/>
              </a:spcAft>
              <a:defRPr/>
            </a:pPr>
            <a:r>
              <a:rPr lang="zh-CN" altLang="en-US" u="sng" dirty="0" smtClean="0">
                <a:latin typeface="+mn-ea"/>
              </a:rPr>
              <a:t>主要内容</a:t>
            </a:r>
            <a:r>
              <a:rPr lang="zh-CN" altLang="en-US" u="sng" dirty="0" smtClean="0">
                <a:ea typeface=""/>
              </a:rPr>
              <a:t>：</a:t>
            </a:r>
            <a:endParaRPr lang="zh-CN" altLang="en-US" dirty="0" smtClean="0"/>
          </a:p>
          <a:p>
            <a:r>
              <a:rPr lang="zh-CN" altLang="zh-CN" dirty="0"/>
              <a:t>可靠性</a:t>
            </a:r>
            <a:r>
              <a:rPr lang="zh-CN" altLang="zh-CN" dirty="0" smtClean="0"/>
              <a:t>工程</a:t>
            </a:r>
            <a:endParaRPr lang="en-US" altLang="zh-CN" dirty="0" smtClean="0"/>
          </a:p>
          <a:p>
            <a:r>
              <a:rPr lang="zh-CN" altLang="zh-CN" dirty="0" smtClean="0"/>
              <a:t>标准化工程</a:t>
            </a:r>
            <a:endParaRPr lang="en-US" altLang="zh-CN" dirty="0" smtClean="0"/>
          </a:p>
          <a:p>
            <a:r>
              <a:rPr lang="zh-CN" altLang="zh-CN" dirty="0" smtClean="0"/>
              <a:t>系统工程</a:t>
            </a:r>
            <a:endParaRPr lang="en-US" altLang="zh-CN" dirty="0" smtClean="0"/>
          </a:p>
          <a:p>
            <a:r>
              <a:rPr lang="zh-CN" altLang="zh-CN" dirty="0" smtClean="0"/>
              <a:t>价值工程</a:t>
            </a:r>
            <a:endParaRPr lang="en-US" altLang="zh-CN" dirty="0" smtClean="0"/>
          </a:p>
          <a:p>
            <a:r>
              <a:rPr lang="zh-CN" altLang="zh-CN" dirty="0" smtClean="0"/>
              <a:t>质量</a:t>
            </a:r>
            <a:r>
              <a:rPr lang="zh-CN" altLang="zh-CN" dirty="0"/>
              <a:t>工程 </a:t>
            </a:r>
            <a:endParaRPr lang="zh-CN" altLang="zh-CN" sz="2400"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8.1 </a:t>
            </a:r>
            <a:r>
              <a:rPr lang="zh-CN" altLang="zh-CN" b="1" dirty="0"/>
              <a:t>可靠性</a:t>
            </a:r>
            <a:r>
              <a:rPr lang="zh-CN" altLang="zh-CN" b="1" dirty="0" smtClean="0"/>
              <a:t>工程</a:t>
            </a:r>
            <a:r>
              <a:rPr lang="zh-CN" altLang="en-US" b="1" dirty="0" smtClean="0"/>
              <a:t>（续）</a:t>
            </a:r>
            <a:endParaRPr lang="zh-CN" altLang="en-US" dirty="0"/>
          </a:p>
        </p:txBody>
      </p:sp>
      <p:sp>
        <p:nvSpPr>
          <p:cNvPr id="3" name="内容占位符 2"/>
          <p:cNvSpPr>
            <a:spLocks noGrp="1"/>
          </p:cNvSpPr>
          <p:nvPr>
            <p:ph idx="1"/>
          </p:nvPr>
        </p:nvSpPr>
        <p:spPr>
          <a:xfrm>
            <a:off x="0" y="1556792"/>
            <a:ext cx="9144000" cy="5243512"/>
          </a:xfrm>
        </p:spPr>
        <p:txBody>
          <a:bodyPr/>
          <a:lstStyle/>
          <a:p>
            <a:pPr lvl="1" eaLnBrk="1"/>
            <a:r>
              <a:rPr lang="zh-CN" altLang="en-US" dirty="0"/>
              <a:t>可靠性工程及其研究</a:t>
            </a:r>
            <a:r>
              <a:rPr lang="zh-CN" altLang="en-US" dirty="0" smtClean="0"/>
              <a:t>内容</a:t>
            </a:r>
            <a:endParaRPr lang="en-US" altLang="zh-CN" dirty="0" smtClean="0"/>
          </a:p>
          <a:p>
            <a:pPr lvl="2" eaLnBrk="1"/>
            <a:r>
              <a:rPr lang="zh-CN" altLang="en-US" dirty="0" smtClean="0"/>
              <a:t>可靠性工程：指为保证产品在设计、生产及使用过程中达到预定的可靠性指标，应该采取的技术、组织管理、试验和生产等一系列工作的综合，它与系统整个寿命周期内的全部可靠性活动有关。</a:t>
            </a:r>
            <a:endParaRPr lang="en-US" altLang="zh-CN" dirty="0" smtClean="0"/>
          </a:p>
          <a:p>
            <a:pPr lvl="2" eaLnBrk="1"/>
            <a:r>
              <a:rPr lang="zh-CN" altLang="en-US" dirty="0" smtClean="0"/>
              <a:t>研究内容</a:t>
            </a:r>
            <a:endParaRPr lang="en-US" altLang="zh-CN" dirty="0" smtClean="0"/>
          </a:p>
          <a:p>
            <a:pPr lvl="3" eaLnBrk="1"/>
            <a:r>
              <a:rPr lang="zh-CN" altLang="en-US" dirty="0" smtClean="0"/>
              <a:t>可靠性设计</a:t>
            </a:r>
            <a:endParaRPr lang="en-US" altLang="zh-CN" dirty="0"/>
          </a:p>
          <a:p>
            <a:pPr lvl="3" eaLnBrk="1"/>
            <a:r>
              <a:rPr lang="zh-CN" altLang="en-US" dirty="0" smtClean="0">
                <a:solidFill>
                  <a:schemeClr val="tx1"/>
                </a:solidFill>
                <a:ea typeface="宋体" pitchFamily="2" charset="-122"/>
              </a:rPr>
              <a:t>可靠性试验</a:t>
            </a:r>
            <a:endParaRPr lang="en-US" altLang="zh-CN" dirty="0" smtClean="0">
              <a:solidFill>
                <a:schemeClr val="tx1"/>
              </a:solidFill>
              <a:ea typeface="宋体" pitchFamily="2" charset="-122"/>
            </a:endParaRPr>
          </a:p>
          <a:p>
            <a:pPr lvl="3" eaLnBrk="1"/>
            <a:r>
              <a:rPr lang="zh-CN" altLang="en-US" dirty="0" smtClean="0">
                <a:solidFill>
                  <a:schemeClr val="tx1"/>
                </a:solidFill>
                <a:ea typeface="宋体" pitchFamily="2" charset="-122"/>
              </a:rPr>
              <a:t>可靠性分析</a:t>
            </a:r>
            <a:endParaRPr lang="en-US" altLang="zh-CN" dirty="0" smtClean="0">
              <a:solidFill>
                <a:schemeClr val="tx1"/>
              </a:solidFill>
              <a:ea typeface="宋体" pitchFamily="2" charset="-122"/>
            </a:endParaRPr>
          </a:p>
          <a:p>
            <a:pPr lvl="3" eaLnBrk="1"/>
            <a:r>
              <a:rPr lang="zh-CN" altLang="en-US" dirty="0" smtClean="0">
                <a:solidFill>
                  <a:schemeClr val="tx1"/>
                </a:solidFill>
                <a:ea typeface="宋体" pitchFamily="2" charset="-122"/>
              </a:rPr>
              <a:t>制造阶段的可靠性</a:t>
            </a:r>
            <a:endParaRPr lang="en-US" altLang="zh-CN" dirty="0" smtClean="0">
              <a:solidFill>
                <a:schemeClr val="tx1"/>
              </a:solidFill>
              <a:ea typeface="宋体" pitchFamily="2" charset="-122"/>
            </a:endParaRPr>
          </a:p>
          <a:p>
            <a:pPr lvl="3" eaLnBrk="1"/>
            <a:r>
              <a:rPr lang="zh-CN" altLang="en-US" dirty="0" smtClean="0">
                <a:solidFill>
                  <a:schemeClr val="tx1"/>
                </a:solidFill>
                <a:ea typeface="宋体" pitchFamily="2" charset="-122"/>
              </a:rPr>
              <a:t>使用阶段的可靠性</a:t>
            </a:r>
            <a:endParaRPr lang="en-US" altLang="zh-CN" dirty="0" smtClean="0">
              <a:solidFill>
                <a:schemeClr val="tx1"/>
              </a:solidFill>
              <a:ea typeface="宋体" pitchFamily="2" charset="-122"/>
            </a:endParaRPr>
          </a:p>
          <a:p>
            <a:pPr lvl="3" eaLnBrk="1"/>
            <a:r>
              <a:rPr lang="zh-CN" altLang="en-US" dirty="0" smtClean="0">
                <a:solidFill>
                  <a:schemeClr val="tx1"/>
                </a:solidFill>
                <a:ea typeface="宋体" pitchFamily="2" charset="-122"/>
              </a:rPr>
              <a:t>可靠性管理</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10</a:t>
            </a:fld>
            <a:endParaRPr lang="en-US" altLang="zh-CN"/>
          </a:p>
        </p:txBody>
      </p:sp>
    </p:spTree>
    <p:extLst>
      <p:ext uri="{BB962C8B-B14F-4D97-AF65-F5344CB8AC3E}">
        <p14:creationId xmlns="" xmlns:p14="http://schemas.microsoft.com/office/powerpoint/2010/main" val="366721380"/>
      </p:ext>
    </p:extLst>
  </p:cSld>
  <p:clrMapOvr>
    <a:masterClrMapping/>
  </p:clrMapOvr>
  <p:transition spd="slow">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8.1 </a:t>
            </a:r>
            <a:r>
              <a:rPr lang="zh-CN" altLang="zh-CN" b="1" dirty="0"/>
              <a:t>可靠性</a:t>
            </a:r>
            <a:r>
              <a:rPr lang="zh-CN" altLang="zh-CN" b="1" dirty="0" smtClean="0"/>
              <a:t>工程</a:t>
            </a:r>
            <a:r>
              <a:rPr lang="zh-CN" altLang="en-US" b="1" dirty="0" smtClean="0"/>
              <a:t>（续）</a:t>
            </a:r>
            <a:endParaRPr lang="zh-CN" altLang="en-US" dirty="0"/>
          </a:p>
        </p:txBody>
      </p:sp>
      <p:sp>
        <p:nvSpPr>
          <p:cNvPr id="3" name="内容占位符 2"/>
          <p:cNvSpPr>
            <a:spLocks noGrp="1"/>
          </p:cNvSpPr>
          <p:nvPr>
            <p:ph idx="1"/>
          </p:nvPr>
        </p:nvSpPr>
        <p:spPr>
          <a:xfrm>
            <a:off x="0" y="1556792"/>
            <a:ext cx="9144000" cy="5243512"/>
          </a:xfrm>
        </p:spPr>
        <p:txBody>
          <a:bodyPr/>
          <a:lstStyle/>
          <a:p>
            <a:pPr lvl="1" eaLnBrk="1"/>
            <a:r>
              <a:rPr lang="zh-CN" altLang="en-US" dirty="0" smtClean="0"/>
              <a:t>可靠性</a:t>
            </a:r>
            <a:r>
              <a:rPr lang="zh-CN" altLang="en-US" dirty="0"/>
              <a:t>研究的</a:t>
            </a:r>
            <a:r>
              <a:rPr lang="zh-CN" altLang="en-US" dirty="0" smtClean="0"/>
              <a:t>意义</a:t>
            </a:r>
            <a:endParaRPr lang="en-US" altLang="zh-CN" dirty="0" smtClean="0"/>
          </a:p>
          <a:p>
            <a:pPr lvl="2" eaLnBrk="1"/>
            <a:r>
              <a:rPr lang="zh-CN" altLang="en-US" dirty="0" smtClean="0"/>
              <a:t>提高产品可靠性，可以防止故障和事故的发生，尤其是避免灾难性事故发生，从而保证人民生命财产安全。</a:t>
            </a:r>
            <a:endParaRPr lang="en-US" altLang="zh-CN" dirty="0" smtClean="0"/>
          </a:p>
          <a:p>
            <a:pPr lvl="3" eaLnBrk="1"/>
            <a:r>
              <a:rPr lang="en-US" altLang="zh-CN" dirty="0" smtClean="0"/>
              <a:t>1986</a:t>
            </a:r>
            <a:r>
              <a:rPr lang="zh-CN" altLang="en-US" dirty="0" smtClean="0"/>
              <a:t>年</a:t>
            </a:r>
            <a:r>
              <a:rPr lang="en-US" altLang="zh-CN" dirty="0" smtClean="0"/>
              <a:t>1</a:t>
            </a:r>
            <a:r>
              <a:rPr lang="zh-CN" altLang="en-US" dirty="0" smtClean="0"/>
              <a:t>月</a:t>
            </a:r>
            <a:r>
              <a:rPr lang="en-US" altLang="zh-CN" dirty="0" smtClean="0"/>
              <a:t>28</a:t>
            </a:r>
            <a:r>
              <a:rPr lang="zh-CN" altLang="en-US" dirty="0" smtClean="0"/>
              <a:t>日，美国航天飞机“挑战者”号由于一个密封圈失效，起飞</a:t>
            </a:r>
            <a:r>
              <a:rPr lang="en-US" altLang="zh-CN" dirty="0" smtClean="0"/>
              <a:t>76</a:t>
            </a:r>
            <a:r>
              <a:rPr lang="zh-CN" altLang="en-US" dirty="0" smtClean="0"/>
              <a:t>秒后爆炸。</a:t>
            </a:r>
            <a:r>
              <a:rPr lang="en-US" altLang="zh-CN" dirty="0" smtClean="0"/>
              <a:t>7</a:t>
            </a:r>
            <a:r>
              <a:rPr lang="zh-CN" altLang="en-US" dirty="0" smtClean="0"/>
              <a:t>名宇航员丧生，</a:t>
            </a:r>
            <a:r>
              <a:rPr lang="en-US" altLang="zh-CN" dirty="0" smtClean="0"/>
              <a:t>12</a:t>
            </a:r>
            <a:r>
              <a:rPr lang="zh-CN" altLang="en-US" dirty="0" smtClean="0"/>
              <a:t>亿美元经济损失。</a:t>
            </a:r>
            <a:endParaRPr lang="en-US" altLang="zh-CN" dirty="0" smtClean="0"/>
          </a:p>
          <a:p>
            <a:pPr lvl="3" eaLnBrk="1"/>
            <a:r>
              <a:rPr lang="zh-CN" altLang="en-US" dirty="0" smtClean="0"/>
              <a:t>自动生产线上一台设备故障，导致整条线停产。</a:t>
            </a:r>
            <a:endParaRPr lang="en-US" altLang="zh-CN" dirty="0" smtClean="0"/>
          </a:p>
          <a:p>
            <a:pPr lvl="2" eaLnBrk="1"/>
            <a:r>
              <a:rPr lang="zh-CN" altLang="en-US" dirty="0" smtClean="0"/>
              <a:t>提高产品可靠性，可以获得较高的经济效益</a:t>
            </a:r>
            <a:endParaRPr lang="en-US" altLang="zh-CN" dirty="0" smtClean="0"/>
          </a:p>
          <a:p>
            <a:pPr lvl="3" eaLnBrk="1"/>
            <a:r>
              <a:rPr lang="zh-CN" altLang="en-US" dirty="0" smtClean="0"/>
              <a:t>飞机、汽车、机床的购置费与维修费之比为</a:t>
            </a:r>
            <a:r>
              <a:rPr lang="en-US" altLang="zh-CN" dirty="0" smtClean="0"/>
              <a:t>5</a:t>
            </a:r>
            <a:r>
              <a:rPr lang="zh-CN" altLang="en-US" dirty="0" smtClean="0"/>
              <a:t>、</a:t>
            </a:r>
            <a:r>
              <a:rPr lang="en-US" altLang="zh-CN" dirty="0" smtClean="0"/>
              <a:t>6</a:t>
            </a:r>
            <a:r>
              <a:rPr lang="zh-CN" altLang="en-US" dirty="0" smtClean="0"/>
              <a:t>和</a:t>
            </a:r>
            <a:r>
              <a:rPr lang="en-US" altLang="zh-CN" dirty="0" smtClean="0"/>
              <a:t>8</a:t>
            </a:r>
            <a:r>
              <a:rPr lang="zh-CN" altLang="en-US" dirty="0" smtClean="0"/>
              <a:t>倍。</a:t>
            </a:r>
            <a:endParaRPr lang="en-US" altLang="zh-CN" dirty="0" smtClean="0"/>
          </a:p>
          <a:p>
            <a:pPr lvl="2" eaLnBrk="1"/>
            <a:r>
              <a:rPr lang="zh-CN" altLang="en-US" dirty="0" smtClean="0"/>
              <a:t>提高产品的可靠性，可以提高企业竞争能力</a:t>
            </a:r>
            <a:endParaRPr lang="en-US" altLang="zh-CN" dirty="0" smtClean="0"/>
          </a:p>
          <a:p>
            <a:pPr lvl="3" eaLnBrk="1"/>
            <a:r>
              <a:rPr lang="zh-CN" altLang="en-US" dirty="0" smtClean="0"/>
              <a:t>如日本汽车曾一度因可靠性差，在美国大量退货，几乎失去美国市场。日本总结经验，提高可靠性水平，故使日本汽车在世界市场竞争力强。</a:t>
            </a:r>
            <a:endParaRPr lang="zh-CN" altLang="zh-CN" dirty="0"/>
          </a:p>
          <a:p>
            <a:pPr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11</a:t>
            </a:fld>
            <a:endParaRPr lang="en-US" altLang="zh-CN"/>
          </a:p>
        </p:txBody>
      </p:sp>
    </p:spTree>
    <p:extLst>
      <p:ext uri="{BB962C8B-B14F-4D97-AF65-F5344CB8AC3E}">
        <p14:creationId xmlns="" xmlns:p14="http://schemas.microsoft.com/office/powerpoint/2010/main" val="366721380"/>
      </p:ext>
    </p:extLst>
  </p:cSld>
  <p:clrMapOvr>
    <a:masterClrMapping/>
  </p:clrMapOvr>
  <p:transition spd="slow">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1076" y="404664"/>
            <a:ext cx="7793037" cy="838423"/>
          </a:xfrm>
        </p:spPr>
        <p:txBody>
          <a:bodyPr/>
          <a:lstStyle/>
          <a:p>
            <a:r>
              <a:rPr lang="en-US" altLang="zh-CN" b="1" dirty="0"/>
              <a:t>8.1 </a:t>
            </a:r>
            <a:r>
              <a:rPr lang="zh-CN" altLang="zh-CN" b="1" dirty="0"/>
              <a:t>可靠性</a:t>
            </a:r>
            <a:r>
              <a:rPr lang="zh-CN" altLang="zh-CN" b="1" dirty="0" smtClean="0"/>
              <a:t>工程</a:t>
            </a:r>
            <a:r>
              <a:rPr lang="zh-CN" altLang="en-US" b="1" dirty="0" smtClean="0"/>
              <a:t>（续）</a:t>
            </a:r>
            <a:endParaRPr lang="zh-CN" altLang="en-US" dirty="0"/>
          </a:p>
        </p:txBody>
      </p:sp>
      <p:sp>
        <p:nvSpPr>
          <p:cNvPr id="3" name="内容占位符 2"/>
          <p:cNvSpPr>
            <a:spLocks noGrp="1"/>
          </p:cNvSpPr>
          <p:nvPr>
            <p:ph idx="1"/>
          </p:nvPr>
        </p:nvSpPr>
        <p:spPr>
          <a:xfrm>
            <a:off x="0" y="1546448"/>
            <a:ext cx="9144000" cy="4834880"/>
          </a:xfrm>
        </p:spPr>
        <p:txBody>
          <a:bodyPr/>
          <a:lstStyle/>
          <a:p>
            <a:pPr eaLnBrk="1"/>
            <a:r>
              <a:rPr lang="zh-CN" altLang="zh-CN" dirty="0"/>
              <a:t>可靠性的常用指标</a:t>
            </a:r>
            <a:endParaRPr lang="en-US" altLang="zh-CN" dirty="0"/>
          </a:p>
          <a:p>
            <a:pPr lvl="1" eaLnBrk="1"/>
            <a:r>
              <a:rPr lang="zh-CN" altLang="en-US" dirty="0" smtClean="0"/>
              <a:t>可靠度：</a:t>
            </a:r>
            <a:endParaRPr lang="en-US" altLang="zh-CN" dirty="0"/>
          </a:p>
          <a:p>
            <a:pPr lvl="1" eaLnBrk="1"/>
            <a:r>
              <a:rPr lang="zh-CN" altLang="en-US" dirty="0" smtClean="0"/>
              <a:t>失效率：</a:t>
            </a:r>
            <a:endParaRPr lang="en-US" altLang="zh-CN" dirty="0" smtClean="0"/>
          </a:p>
          <a:p>
            <a:pPr lvl="2" eaLnBrk="1"/>
            <a:r>
              <a:rPr lang="zh-CN" altLang="en-US" dirty="0" smtClean="0"/>
              <a:t>早期失效期</a:t>
            </a:r>
            <a:endParaRPr lang="en-US" altLang="zh-CN" dirty="0" smtClean="0"/>
          </a:p>
          <a:p>
            <a:pPr lvl="2" eaLnBrk="1"/>
            <a:r>
              <a:rPr lang="zh-CN" altLang="en-US" dirty="0" smtClean="0"/>
              <a:t>偶然失效期</a:t>
            </a:r>
            <a:endParaRPr lang="en-US" altLang="zh-CN" dirty="0" smtClean="0"/>
          </a:p>
          <a:p>
            <a:pPr lvl="2" eaLnBrk="1"/>
            <a:r>
              <a:rPr lang="zh-CN" altLang="en-US" dirty="0" smtClean="0"/>
              <a:t>耗损失效期</a:t>
            </a:r>
            <a:endParaRPr lang="en-US" altLang="zh-CN" dirty="0"/>
          </a:p>
          <a:p>
            <a:pPr lvl="1" eaLnBrk="1"/>
            <a:r>
              <a:rPr lang="zh-CN" altLang="en-US" dirty="0" smtClean="0"/>
              <a:t>平均故障间隔时间：</a:t>
            </a:r>
            <a:endParaRPr lang="en-US" altLang="zh-CN" dirty="0"/>
          </a:p>
          <a:p>
            <a:pPr lvl="1" eaLnBrk="1"/>
            <a:r>
              <a:rPr lang="zh-CN" altLang="en-US" dirty="0"/>
              <a:t>平均故障</a:t>
            </a:r>
            <a:r>
              <a:rPr lang="zh-CN" altLang="en-US" dirty="0" smtClean="0"/>
              <a:t>修复时间：</a:t>
            </a:r>
            <a:endParaRPr lang="en-US" altLang="zh-CN" dirty="0"/>
          </a:p>
          <a:p>
            <a:pPr lvl="1" eaLnBrk="1"/>
            <a:r>
              <a:rPr lang="zh-CN" altLang="en-US" dirty="0" smtClean="0"/>
              <a:t>维修度</a:t>
            </a:r>
            <a:endParaRPr lang="en-US" altLang="zh-CN" dirty="0" smtClean="0"/>
          </a:p>
          <a:p>
            <a:pPr lvl="2" eaLnBrk="1"/>
            <a:r>
              <a:rPr lang="zh-CN" altLang="en-US" dirty="0" smtClean="0"/>
              <a:t>指在规定的条件下使用的产品，在规定时间内，按照规定的程序和方法进行维修时，保持或恢复到能完成规定功能的概率，</a:t>
            </a:r>
            <a:r>
              <a:rPr lang="en-US" altLang="zh-CN" dirty="0" smtClean="0"/>
              <a:t>M(t).</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12</a:t>
            </a:fld>
            <a:endParaRPr lang="en-US" altLang="zh-CN" dirty="0"/>
          </a:p>
        </p:txBody>
      </p:sp>
      <p:graphicFrame>
        <p:nvGraphicFramePr>
          <p:cNvPr id="5" name="对象 4"/>
          <p:cNvGraphicFramePr>
            <a:graphicFrameLocks noChangeAspect="1"/>
          </p:cNvGraphicFramePr>
          <p:nvPr/>
        </p:nvGraphicFramePr>
        <p:xfrm>
          <a:off x="2195735" y="2060848"/>
          <a:ext cx="1355445" cy="576064"/>
        </p:xfrm>
        <a:graphic>
          <a:graphicData uri="http://schemas.openxmlformats.org/presentationml/2006/ole">
            <p:oleObj spid="_x0000_s1026" name="Equation" r:id="rId3" imgW="1015920" imgH="431640" progId="Equation.DSMT4">
              <p:embed/>
            </p:oleObj>
          </a:graphicData>
        </a:graphic>
      </p:graphicFrame>
      <p:graphicFrame>
        <p:nvGraphicFramePr>
          <p:cNvPr id="6" name="对象 5"/>
          <p:cNvGraphicFramePr>
            <a:graphicFrameLocks noChangeAspect="1"/>
          </p:cNvGraphicFramePr>
          <p:nvPr/>
        </p:nvGraphicFramePr>
        <p:xfrm>
          <a:off x="2195736" y="2564904"/>
          <a:ext cx="1224136" cy="554942"/>
        </p:xfrm>
        <a:graphic>
          <a:graphicData uri="http://schemas.openxmlformats.org/presentationml/2006/ole">
            <p:oleObj spid="_x0000_s1027" name="Equation" r:id="rId4" imgW="952200" imgH="431640" progId="Equation.DSMT4">
              <p:embed/>
            </p:oleObj>
          </a:graphicData>
        </a:graphic>
      </p:graphicFrame>
      <p:graphicFrame>
        <p:nvGraphicFramePr>
          <p:cNvPr id="7" name="对象 6"/>
          <p:cNvGraphicFramePr>
            <a:graphicFrameLocks noChangeAspect="1"/>
          </p:cNvGraphicFramePr>
          <p:nvPr/>
        </p:nvGraphicFramePr>
        <p:xfrm>
          <a:off x="3707904" y="4256172"/>
          <a:ext cx="1368152" cy="566132"/>
        </p:xfrm>
        <a:graphic>
          <a:graphicData uri="http://schemas.openxmlformats.org/presentationml/2006/ole">
            <p:oleObj spid="_x0000_s1028" name="Equation" r:id="rId5" imgW="1104840" imgH="457200" progId="Equation.DSMT4">
              <p:embed/>
            </p:oleObj>
          </a:graphicData>
        </a:graphic>
      </p:graphicFrame>
      <p:graphicFrame>
        <p:nvGraphicFramePr>
          <p:cNvPr id="1029" name="Object 5"/>
          <p:cNvGraphicFramePr>
            <a:graphicFrameLocks noChangeAspect="1"/>
          </p:cNvGraphicFramePr>
          <p:nvPr/>
        </p:nvGraphicFramePr>
        <p:xfrm>
          <a:off x="3841750" y="4703763"/>
          <a:ext cx="1100138" cy="755650"/>
        </p:xfrm>
        <a:graphic>
          <a:graphicData uri="http://schemas.openxmlformats.org/presentationml/2006/ole">
            <p:oleObj spid="_x0000_s1029" name="Equation" r:id="rId6" imgW="888840" imgH="609480" progId="Equation.DSMT4">
              <p:embed/>
            </p:oleObj>
          </a:graphicData>
        </a:graphic>
      </p:graphicFrame>
    </p:spTree>
    <p:extLst>
      <p:ext uri="{BB962C8B-B14F-4D97-AF65-F5344CB8AC3E}">
        <p14:creationId xmlns="" xmlns:p14="http://schemas.microsoft.com/office/powerpoint/2010/main" val="151447454"/>
      </p:ext>
    </p:extLst>
  </p:cSld>
  <p:clrMapOvr>
    <a:masterClrMapping/>
  </p:clrMapOvr>
  <p:transition spd="slow">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1076" y="404664"/>
            <a:ext cx="7793037" cy="838423"/>
          </a:xfrm>
        </p:spPr>
        <p:txBody>
          <a:bodyPr/>
          <a:lstStyle/>
          <a:p>
            <a:r>
              <a:rPr lang="en-US" altLang="zh-CN" b="1" dirty="0"/>
              <a:t>8.1 </a:t>
            </a:r>
            <a:r>
              <a:rPr lang="zh-CN" altLang="zh-CN" b="1" dirty="0"/>
              <a:t>可靠性</a:t>
            </a:r>
            <a:r>
              <a:rPr lang="zh-CN" altLang="zh-CN" b="1" dirty="0" smtClean="0"/>
              <a:t>工程</a:t>
            </a:r>
            <a:r>
              <a:rPr lang="zh-CN" altLang="en-US" b="1" dirty="0" smtClean="0"/>
              <a:t>（续）</a:t>
            </a:r>
            <a:endParaRPr lang="zh-CN" altLang="en-US" dirty="0"/>
          </a:p>
        </p:txBody>
      </p:sp>
      <p:sp>
        <p:nvSpPr>
          <p:cNvPr id="3" name="内容占位符 2"/>
          <p:cNvSpPr>
            <a:spLocks noGrp="1"/>
          </p:cNvSpPr>
          <p:nvPr>
            <p:ph idx="1"/>
          </p:nvPr>
        </p:nvSpPr>
        <p:spPr>
          <a:xfrm>
            <a:off x="0" y="1546448"/>
            <a:ext cx="9144000" cy="4834880"/>
          </a:xfrm>
        </p:spPr>
        <p:txBody>
          <a:bodyPr/>
          <a:lstStyle/>
          <a:p>
            <a:pPr lvl="1" eaLnBrk="1"/>
            <a:r>
              <a:rPr lang="zh-CN" altLang="en-US" dirty="0" smtClean="0"/>
              <a:t>有</a:t>
            </a:r>
            <a:r>
              <a:rPr lang="zh-CN" altLang="en-US" dirty="0"/>
              <a:t>效度</a:t>
            </a:r>
            <a:endParaRPr lang="en-US" altLang="zh-CN" dirty="0"/>
          </a:p>
          <a:p>
            <a:pPr lvl="1" eaLnBrk="1"/>
            <a:endParaRPr lang="en-US" altLang="zh-CN" dirty="0"/>
          </a:p>
          <a:p>
            <a:pPr lvl="1" eaLnBrk="1"/>
            <a:endParaRPr lang="zh-CN" altLang="zh-CN" dirty="0"/>
          </a:p>
          <a:p>
            <a:pPr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13</a:t>
            </a:fld>
            <a:endParaRPr lang="en-US" altLang="zh-CN" dirty="0"/>
          </a:p>
        </p:txBody>
      </p:sp>
      <p:graphicFrame>
        <p:nvGraphicFramePr>
          <p:cNvPr id="5" name="对象 4"/>
          <p:cNvGraphicFramePr>
            <a:graphicFrameLocks noChangeAspect="1"/>
          </p:cNvGraphicFramePr>
          <p:nvPr/>
        </p:nvGraphicFramePr>
        <p:xfrm>
          <a:off x="950913" y="2068513"/>
          <a:ext cx="3846512" cy="558800"/>
        </p:xfrm>
        <a:graphic>
          <a:graphicData uri="http://schemas.openxmlformats.org/presentationml/2006/ole">
            <p:oleObj spid="_x0000_s2050" name="Equation" r:id="rId3" imgW="2882880" imgH="419040" progId="Equation.DSMT4">
              <p:embed/>
            </p:oleObj>
          </a:graphicData>
        </a:graphic>
      </p:graphicFrame>
    </p:spTree>
    <p:extLst>
      <p:ext uri="{BB962C8B-B14F-4D97-AF65-F5344CB8AC3E}">
        <p14:creationId xmlns="" xmlns:p14="http://schemas.microsoft.com/office/powerpoint/2010/main" val="151447454"/>
      </p:ext>
    </p:extLst>
  </p:cSld>
  <p:clrMapOvr>
    <a:masterClrMapping/>
  </p:clrMapOvr>
  <p:transition spd="slow">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3634" y="404664"/>
            <a:ext cx="7793037" cy="838423"/>
          </a:xfrm>
        </p:spPr>
        <p:txBody>
          <a:bodyPr/>
          <a:lstStyle/>
          <a:p>
            <a:r>
              <a:rPr lang="en-US" altLang="zh-CN" b="1" dirty="0"/>
              <a:t>8.1 </a:t>
            </a:r>
            <a:r>
              <a:rPr lang="zh-CN" altLang="zh-CN" b="1" dirty="0"/>
              <a:t>可靠性工程</a:t>
            </a:r>
            <a:r>
              <a:rPr lang="zh-CN" altLang="en-US" b="1" dirty="0"/>
              <a:t>（续）</a:t>
            </a:r>
            <a:endParaRPr lang="zh-CN" altLang="en-US" dirty="0"/>
          </a:p>
        </p:txBody>
      </p:sp>
      <p:sp>
        <p:nvSpPr>
          <p:cNvPr id="3" name="内容占位符 2"/>
          <p:cNvSpPr>
            <a:spLocks noGrp="1"/>
          </p:cNvSpPr>
          <p:nvPr>
            <p:ph idx="1"/>
          </p:nvPr>
        </p:nvSpPr>
        <p:spPr>
          <a:xfrm>
            <a:off x="0" y="1556792"/>
            <a:ext cx="9144000" cy="4392488"/>
          </a:xfrm>
        </p:spPr>
        <p:txBody>
          <a:bodyPr/>
          <a:lstStyle/>
          <a:p>
            <a:r>
              <a:rPr lang="zh-CN" altLang="zh-CN" dirty="0" smtClean="0"/>
              <a:t>可靠性设计</a:t>
            </a:r>
            <a:endParaRPr lang="en-US" altLang="zh-CN" dirty="0" smtClean="0"/>
          </a:p>
          <a:p>
            <a:pPr lvl="1"/>
            <a:r>
              <a:rPr lang="zh-CN" altLang="en-US" dirty="0" smtClean="0"/>
              <a:t>可靠性设计的主要内容</a:t>
            </a:r>
            <a:endParaRPr lang="en-US" altLang="zh-CN" dirty="0" smtClean="0"/>
          </a:p>
          <a:p>
            <a:pPr lvl="2"/>
            <a:r>
              <a:rPr lang="zh-CN" altLang="en-US" sz="2400" dirty="0" smtClean="0"/>
              <a:t>明确产品的可靠性组成，监理可靠性模型，进行可靠性指标的预计和分配</a:t>
            </a:r>
            <a:endParaRPr lang="en-US" altLang="zh-CN" sz="2400" dirty="0" smtClean="0"/>
          </a:p>
          <a:p>
            <a:pPr lvl="2"/>
            <a:r>
              <a:rPr lang="zh-CN" altLang="en-US" sz="2400" dirty="0" smtClean="0"/>
              <a:t>进行可靠性试验和分析，确定影响可靠性的相关因素</a:t>
            </a:r>
            <a:endParaRPr lang="en-US" altLang="zh-CN" sz="2400" dirty="0" smtClean="0"/>
          </a:p>
          <a:p>
            <a:pPr lvl="2"/>
            <a:r>
              <a:rPr lang="zh-CN" altLang="en-US" sz="2400" dirty="0" smtClean="0"/>
              <a:t>采用有效的可靠性设计方法</a:t>
            </a:r>
            <a:endParaRPr lang="en-US" altLang="zh-CN" sz="2400"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14</a:t>
            </a:fld>
            <a:endParaRPr lang="en-US" altLang="zh-CN"/>
          </a:p>
        </p:txBody>
      </p:sp>
    </p:spTree>
    <p:extLst>
      <p:ext uri="{BB962C8B-B14F-4D97-AF65-F5344CB8AC3E}">
        <p14:creationId xmlns="" xmlns:p14="http://schemas.microsoft.com/office/powerpoint/2010/main" val="3532457628"/>
      </p:ext>
    </p:extLst>
  </p:cSld>
  <p:clrMapOvr>
    <a:masterClrMapping/>
  </p:clrMapOvr>
  <p:transition spd="slow">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518890"/>
            <a:ext cx="7793037" cy="838423"/>
          </a:xfrm>
        </p:spPr>
        <p:txBody>
          <a:bodyPr/>
          <a:lstStyle/>
          <a:p>
            <a:r>
              <a:rPr lang="en-US" altLang="zh-CN" b="1" dirty="0"/>
              <a:t>8.1 </a:t>
            </a:r>
            <a:r>
              <a:rPr lang="zh-CN" altLang="zh-CN" b="1" dirty="0"/>
              <a:t>可靠性工程</a:t>
            </a:r>
            <a:r>
              <a:rPr lang="zh-CN" altLang="en-US" b="1" dirty="0"/>
              <a:t>（续）</a:t>
            </a:r>
            <a:endParaRPr lang="zh-CN" altLang="en-US" dirty="0"/>
          </a:p>
        </p:txBody>
      </p:sp>
      <p:sp>
        <p:nvSpPr>
          <p:cNvPr id="3" name="内容占位符 2"/>
          <p:cNvSpPr>
            <a:spLocks noGrp="1"/>
          </p:cNvSpPr>
          <p:nvPr>
            <p:ph idx="1"/>
          </p:nvPr>
        </p:nvSpPr>
        <p:spPr>
          <a:xfrm>
            <a:off x="0" y="1542480"/>
            <a:ext cx="9144000" cy="4694832"/>
          </a:xfrm>
        </p:spPr>
        <p:txBody>
          <a:bodyPr/>
          <a:lstStyle/>
          <a:p>
            <a:pPr lvl="1"/>
            <a:r>
              <a:rPr lang="zh-CN" altLang="en-US" dirty="0"/>
              <a:t>可靠性设计的基本原则</a:t>
            </a:r>
            <a:endParaRPr lang="en-US" altLang="zh-CN" dirty="0"/>
          </a:p>
          <a:p>
            <a:pPr lvl="2"/>
            <a:r>
              <a:rPr lang="zh-CN" altLang="en-US" sz="2400" dirty="0"/>
              <a:t>设计应有明确的可靠性指标和可靠性评估方案</a:t>
            </a:r>
            <a:endParaRPr lang="en-US" altLang="zh-CN" sz="2400" dirty="0"/>
          </a:p>
          <a:p>
            <a:pPr lvl="2"/>
            <a:r>
              <a:rPr lang="zh-CN" altLang="en-US" sz="2400" dirty="0"/>
              <a:t>设计必须贯穿于功能设计的各个环节，全面考虑影响可靠性的各种因素</a:t>
            </a:r>
            <a:endParaRPr lang="en-US" altLang="zh-CN" sz="2400" dirty="0"/>
          </a:p>
          <a:p>
            <a:pPr lvl="2"/>
            <a:r>
              <a:rPr lang="zh-CN" altLang="en-US" sz="2400" dirty="0"/>
              <a:t>应针对故障模式进行设计，最大限度地消除或控制产品在寿命周期内可能出现的故障模式</a:t>
            </a:r>
            <a:endParaRPr lang="en-US" altLang="zh-CN" sz="2400" dirty="0"/>
          </a:p>
          <a:p>
            <a:pPr lvl="2"/>
            <a:r>
              <a:rPr lang="zh-CN" altLang="en-US" sz="2400" dirty="0"/>
              <a:t>设计时要积极采用先进的</a:t>
            </a:r>
            <a:r>
              <a:rPr lang="zh-CN" altLang="en-US" sz="2400" dirty="0">
                <a:solidFill>
                  <a:srgbClr val="0070C0"/>
                </a:solidFill>
              </a:rPr>
              <a:t>设计原理</a:t>
            </a:r>
            <a:r>
              <a:rPr lang="zh-CN" altLang="en-US" sz="2400" dirty="0"/>
              <a:t>和可靠性</a:t>
            </a:r>
            <a:r>
              <a:rPr lang="zh-CN" altLang="en-US" sz="2400" dirty="0">
                <a:solidFill>
                  <a:srgbClr val="0070C0"/>
                </a:solidFill>
              </a:rPr>
              <a:t>设计技术</a:t>
            </a:r>
            <a:endParaRPr lang="en-US" altLang="zh-CN" sz="2400" dirty="0">
              <a:solidFill>
                <a:srgbClr val="0070C0"/>
              </a:solidFill>
            </a:endParaRPr>
          </a:p>
          <a:p>
            <a:pPr lvl="2"/>
            <a:r>
              <a:rPr lang="zh-CN" altLang="en-US" sz="2400" dirty="0"/>
              <a:t>设计时要对产品的性能、可靠性、费用、时间等各方面因素进行权衡，追求总体效果最优化</a:t>
            </a:r>
            <a:endParaRPr lang="zh-CN"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15</a:t>
            </a:fld>
            <a:endParaRPr lang="en-US" altLang="zh-CN"/>
          </a:p>
        </p:txBody>
      </p:sp>
    </p:spTree>
    <p:extLst>
      <p:ext uri="{BB962C8B-B14F-4D97-AF65-F5344CB8AC3E}">
        <p14:creationId xmlns="" xmlns:p14="http://schemas.microsoft.com/office/powerpoint/2010/main" val="681746954"/>
      </p:ext>
    </p:extLst>
  </p:cSld>
  <p:clrMapOvr>
    <a:masterClrMapping/>
  </p:clrMapOvr>
  <p:transition spd="slow">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4097" y="518890"/>
            <a:ext cx="7793037" cy="838423"/>
          </a:xfrm>
        </p:spPr>
        <p:txBody>
          <a:bodyPr/>
          <a:lstStyle/>
          <a:p>
            <a:r>
              <a:rPr lang="en-US" altLang="zh-CN" b="1" dirty="0"/>
              <a:t>8.1 </a:t>
            </a:r>
            <a:r>
              <a:rPr lang="zh-CN" altLang="zh-CN" b="1" dirty="0"/>
              <a:t>可靠性工程</a:t>
            </a:r>
            <a:r>
              <a:rPr lang="zh-CN" altLang="en-US" b="1" dirty="0"/>
              <a:t>（续）</a:t>
            </a:r>
            <a:endParaRPr lang="zh-CN" altLang="en-US" dirty="0"/>
          </a:p>
        </p:txBody>
      </p:sp>
      <p:sp>
        <p:nvSpPr>
          <p:cNvPr id="3" name="内容占位符 2"/>
          <p:cNvSpPr>
            <a:spLocks noGrp="1"/>
          </p:cNvSpPr>
          <p:nvPr>
            <p:ph idx="1"/>
          </p:nvPr>
        </p:nvSpPr>
        <p:spPr>
          <a:xfrm>
            <a:off x="251520" y="1614488"/>
            <a:ext cx="8578155" cy="4838848"/>
          </a:xfrm>
        </p:spPr>
        <p:txBody>
          <a:bodyPr/>
          <a:lstStyle/>
          <a:p>
            <a:r>
              <a:rPr lang="zh-CN" altLang="zh-CN" dirty="0"/>
              <a:t>可靠性模型</a:t>
            </a:r>
            <a:endParaRPr lang="en-US" altLang="zh-CN" dirty="0"/>
          </a:p>
          <a:p>
            <a:pPr lvl="1"/>
            <a:r>
              <a:rPr lang="zh-CN" altLang="en-US" dirty="0"/>
              <a:t>可靠性模型的定义</a:t>
            </a:r>
            <a:endParaRPr lang="en-US" altLang="zh-CN" dirty="0"/>
          </a:p>
          <a:p>
            <a:pPr lvl="1"/>
            <a:r>
              <a:rPr lang="zh-CN" altLang="en-US" dirty="0"/>
              <a:t>可靠性模型的</a:t>
            </a:r>
            <a:r>
              <a:rPr lang="zh-CN" altLang="en-US" dirty="0" smtClean="0"/>
              <a:t>分类</a:t>
            </a:r>
            <a:endParaRPr lang="en-US" altLang="zh-CN" dirty="0" smtClean="0"/>
          </a:p>
          <a:p>
            <a:pPr lvl="2"/>
            <a:r>
              <a:rPr lang="zh-CN" altLang="en-US" dirty="0" smtClean="0"/>
              <a:t>按用途：基本可靠性模型，任务可靠性模型</a:t>
            </a:r>
            <a:endParaRPr lang="en-US" altLang="zh-CN" dirty="0" smtClean="0"/>
          </a:p>
          <a:p>
            <a:pPr lvl="2"/>
            <a:r>
              <a:rPr lang="zh-CN" altLang="en-US" dirty="0" smtClean="0"/>
              <a:t>按结构类型：串联、并联、混联、桥联、旁联</a:t>
            </a:r>
            <a:endParaRPr lang="zh-CN" altLang="zh-CN" dirty="0"/>
          </a:p>
          <a:p>
            <a:r>
              <a:rPr lang="zh-CN" altLang="zh-CN" dirty="0"/>
              <a:t>可靠性预测</a:t>
            </a:r>
            <a:endParaRPr lang="en-US" altLang="zh-CN" dirty="0"/>
          </a:p>
          <a:p>
            <a:pPr lvl="1"/>
            <a:r>
              <a:rPr lang="zh-CN" altLang="en-US" dirty="0"/>
              <a:t>可靠性预测的定义</a:t>
            </a:r>
            <a:endParaRPr lang="en-US" altLang="zh-CN" dirty="0"/>
          </a:p>
          <a:p>
            <a:pPr lvl="1"/>
            <a:r>
              <a:rPr lang="zh-CN" altLang="en-US" dirty="0"/>
              <a:t>可靠性预测的目的</a:t>
            </a:r>
            <a:endParaRPr lang="en-US" altLang="zh-CN" dirty="0"/>
          </a:p>
          <a:p>
            <a:pPr lvl="1"/>
            <a:r>
              <a:rPr lang="zh-CN" altLang="en-US" dirty="0"/>
              <a:t>可靠性预测的程序</a:t>
            </a:r>
            <a:endParaRPr lang="zh-CN"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16</a:t>
            </a:fld>
            <a:endParaRPr lang="en-US" altLang="zh-CN"/>
          </a:p>
        </p:txBody>
      </p:sp>
    </p:spTree>
    <p:extLst>
      <p:ext uri="{BB962C8B-B14F-4D97-AF65-F5344CB8AC3E}">
        <p14:creationId xmlns="" xmlns:p14="http://schemas.microsoft.com/office/powerpoint/2010/main" val="1041383317"/>
      </p:ext>
    </p:extLst>
  </p:cSld>
  <p:clrMapOvr>
    <a:masterClrMapping/>
  </p:clrMapOvr>
  <p:transition spd="slow">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4842" y="518890"/>
            <a:ext cx="7793037" cy="838423"/>
          </a:xfrm>
        </p:spPr>
        <p:txBody>
          <a:bodyPr/>
          <a:lstStyle/>
          <a:p>
            <a:r>
              <a:rPr lang="en-US" altLang="zh-CN" b="1" dirty="0"/>
              <a:t>8.1 </a:t>
            </a:r>
            <a:r>
              <a:rPr lang="zh-CN" altLang="zh-CN" b="1" dirty="0"/>
              <a:t>可靠性工程</a:t>
            </a:r>
            <a:r>
              <a:rPr lang="zh-CN" altLang="en-US" b="1" dirty="0"/>
              <a:t>（续）</a:t>
            </a:r>
            <a:endParaRPr lang="zh-CN" altLang="en-US" dirty="0"/>
          </a:p>
        </p:txBody>
      </p:sp>
      <p:sp>
        <p:nvSpPr>
          <p:cNvPr id="3" name="内容占位符 2"/>
          <p:cNvSpPr>
            <a:spLocks noGrp="1"/>
          </p:cNvSpPr>
          <p:nvPr>
            <p:ph idx="1"/>
          </p:nvPr>
        </p:nvSpPr>
        <p:spPr>
          <a:xfrm>
            <a:off x="0" y="1556792"/>
            <a:ext cx="9144000" cy="4114800"/>
          </a:xfrm>
        </p:spPr>
        <p:txBody>
          <a:bodyPr/>
          <a:lstStyle/>
          <a:p>
            <a:r>
              <a:rPr lang="zh-CN" altLang="zh-CN" dirty="0" smtClean="0"/>
              <a:t>可靠性分配</a:t>
            </a:r>
            <a:endParaRPr lang="en-US" altLang="zh-CN" dirty="0" smtClean="0"/>
          </a:p>
          <a:p>
            <a:pPr lvl="1"/>
            <a:r>
              <a:rPr lang="zh-CN" altLang="en-US" dirty="0" smtClean="0"/>
              <a:t>可靠性分配的定义及目的</a:t>
            </a:r>
            <a:endParaRPr lang="en-US" altLang="zh-CN" dirty="0" smtClean="0"/>
          </a:p>
          <a:p>
            <a:pPr lvl="1"/>
            <a:r>
              <a:rPr lang="zh-CN" altLang="en-US" dirty="0" smtClean="0"/>
              <a:t>可靠性分配的原则</a:t>
            </a:r>
            <a:endParaRPr lang="zh-CN" altLang="zh-CN" dirty="0"/>
          </a:p>
          <a:p>
            <a:r>
              <a:rPr lang="zh-CN" altLang="zh-CN" dirty="0" smtClean="0"/>
              <a:t>可靠性试验</a:t>
            </a:r>
            <a:endParaRPr lang="en-US" altLang="zh-CN" dirty="0" smtClean="0"/>
          </a:p>
          <a:p>
            <a:pPr lvl="1"/>
            <a:r>
              <a:rPr lang="zh-CN" altLang="en-US" dirty="0" smtClean="0"/>
              <a:t>可靠性试验的定义</a:t>
            </a:r>
            <a:endParaRPr lang="en-US" altLang="zh-CN" dirty="0" smtClean="0"/>
          </a:p>
          <a:p>
            <a:pPr lvl="1"/>
            <a:r>
              <a:rPr lang="zh-CN" altLang="en-US" dirty="0" smtClean="0"/>
              <a:t>可靠性试验的分类</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17</a:t>
            </a:fld>
            <a:endParaRPr lang="en-US" altLang="zh-CN"/>
          </a:p>
        </p:txBody>
      </p:sp>
    </p:spTree>
    <p:extLst>
      <p:ext uri="{BB962C8B-B14F-4D97-AF65-F5344CB8AC3E}">
        <p14:creationId xmlns="" xmlns:p14="http://schemas.microsoft.com/office/powerpoint/2010/main" val="2786985521"/>
      </p:ext>
    </p:extLst>
  </p:cSld>
  <p:clrMapOvr>
    <a:masterClrMapping/>
  </p:clrMapOvr>
  <p:transition spd="slow">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6212" cy="1198463"/>
          </a:xfrm>
        </p:spPr>
        <p:txBody>
          <a:bodyPr/>
          <a:lstStyle/>
          <a:p>
            <a:r>
              <a:rPr lang="en-US" altLang="zh-CN" b="1" dirty="0"/>
              <a:t>8.2 </a:t>
            </a:r>
            <a:r>
              <a:rPr lang="zh-CN" altLang="zh-CN" b="1" dirty="0"/>
              <a:t>标准化工程</a:t>
            </a:r>
          </a:p>
        </p:txBody>
      </p:sp>
      <p:sp>
        <p:nvSpPr>
          <p:cNvPr id="3" name="内容占位符 2"/>
          <p:cNvSpPr>
            <a:spLocks noGrp="1"/>
          </p:cNvSpPr>
          <p:nvPr>
            <p:ph idx="1"/>
          </p:nvPr>
        </p:nvSpPr>
        <p:spPr>
          <a:xfrm>
            <a:off x="1" y="1556792"/>
            <a:ext cx="9144000" cy="4838848"/>
          </a:xfrm>
        </p:spPr>
        <p:txBody>
          <a:bodyPr/>
          <a:lstStyle/>
          <a:p>
            <a:r>
              <a:rPr lang="zh-CN" altLang="zh-CN" dirty="0"/>
              <a:t>标准化工程</a:t>
            </a:r>
            <a:r>
              <a:rPr lang="zh-CN" altLang="zh-CN" dirty="0" smtClean="0"/>
              <a:t>概述</a:t>
            </a:r>
            <a:endParaRPr lang="en-US" altLang="zh-CN" dirty="0" smtClean="0"/>
          </a:p>
          <a:p>
            <a:pPr lvl="1"/>
            <a:r>
              <a:rPr lang="zh-CN" altLang="en-US" dirty="0" smtClean="0"/>
              <a:t>标准化发展历程</a:t>
            </a:r>
            <a:endParaRPr lang="en-US" altLang="zh-CN" dirty="0" smtClean="0"/>
          </a:p>
          <a:p>
            <a:pPr lvl="1"/>
            <a:r>
              <a:rPr lang="zh-CN" altLang="en-US" dirty="0" smtClean="0"/>
              <a:t>标准和标准化概念</a:t>
            </a:r>
            <a:endParaRPr lang="en-US" altLang="zh-CN" dirty="0" smtClean="0"/>
          </a:p>
          <a:p>
            <a:pPr lvl="1"/>
            <a:r>
              <a:rPr lang="zh-CN" altLang="en-US" dirty="0" smtClean="0"/>
              <a:t>标准化研究的内容</a:t>
            </a:r>
            <a:endParaRPr lang="en-US" altLang="zh-CN" dirty="0" smtClean="0"/>
          </a:p>
          <a:p>
            <a:pPr lvl="1"/>
            <a:r>
              <a:rPr lang="zh-CN" altLang="en-US" dirty="0" smtClean="0"/>
              <a:t>标准化的作用</a:t>
            </a:r>
            <a:endParaRPr lang="en-US" altLang="zh-CN" dirty="0" smtClean="0"/>
          </a:p>
          <a:p>
            <a:r>
              <a:rPr lang="zh-CN" altLang="zh-CN" dirty="0" smtClean="0"/>
              <a:t>标准</a:t>
            </a:r>
            <a:r>
              <a:rPr lang="zh-CN" altLang="zh-CN" dirty="0"/>
              <a:t>种类及标准</a:t>
            </a:r>
            <a:r>
              <a:rPr lang="zh-CN" altLang="zh-CN" dirty="0" smtClean="0"/>
              <a:t>体系</a:t>
            </a:r>
            <a:endParaRPr lang="en-US" altLang="zh-CN" dirty="0" smtClean="0"/>
          </a:p>
          <a:p>
            <a:pPr lvl="1"/>
            <a:r>
              <a:rPr lang="zh-CN" altLang="en-US" dirty="0" smtClean="0"/>
              <a:t>标准种类</a:t>
            </a:r>
            <a:endParaRPr lang="en-US" altLang="zh-CN" dirty="0" smtClean="0"/>
          </a:p>
          <a:p>
            <a:pPr lvl="1"/>
            <a:r>
              <a:rPr lang="zh-CN" altLang="en-US" dirty="0" smtClean="0"/>
              <a:t>标准的级别</a:t>
            </a:r>
            <a:endParaRPr lang="en-US" altLang="zh-CN" dirty="0" smtClean="0"/>
          </a:p>
          <a:p>
            <a:pPr lvl="1"/>
            <a:r>
              <a:rPr lang="zh-CN" altLang="en-US" dirty="0" smtClean="0"/>
              <a:t>标准的体系</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18</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6176" y="518890"/>
            <a:ext cx="7793037" cy="838423"/>
          </a:xfrm>
        </p:spPr>
        <p:txBody>
          <a:bodyPr/>
          <a:lstStyle/>
          <a:p>
            <a:r>
              <a:rPr lang="en-US" altLang="zh-CN" b="1" dirty="0"/>
              <a:t>8.2 </a:t>
            </a:r>
            <a:r>
              <a:rPr lang="zh-CN" altLang="zh-CN" b="1" dirty="0"/>
              <a:t>标准化</a:t>
            </a:r>
            <a:r>
              <a:rPr lang="zh-CN" altLang="zh-CN" b="1" dirty="0" smtClean="0"/>
              <a:t>工程</a:t>
            </a:r>
            <a:r>
              <a:rPr lang="zh-CN" altLang="en-US" b="1" dirty="0" smtClean="0"/>
              <a:t>（续）</a:t>
            </a:r>
            <a:endParaRPr lang="zh-CN" altLang="en-US" dirty="0"/>
          </a:p>
        </p:txBody>
      </p:sp>
      <p:sp>
        <p:nvSpPr>
          <p:cNvPr id="3" name="内容占位符 2"/>
          <p:cNvSpPr>
            <a:spLocks noGrp="1"/>
          </p:cNvSpPr>
          <p:nvPr>
            <p:ph idx="1"/>
          </p:nvPr>
        </p:nvSpPr>
        <p:spPr>
          <a:xfrm>
            <a:off x="0" y="1614488"/>
            <a:ext cx="9144000" cy="4114800"/>
          </a:xfrm>
        </p:spPr>
        <p:txBody>
          <a:bodyPr/>
          <a:lstStyle/>
          <a:p>
            <a:r>
              <a:rPr lang="zh-CN" altLang="zh-CN" dirty="0"/>
              <a:t>标准化的</a:t>
            </a:r>
            <a:r>
              <a:rPr lang="zh-CN" altLang="zh-CN" dirty="0" smtClean="0"/>
              <a:t>形式</a:t>
            </a:r>
            <a:endParaRPr lang="en-US" altLang="zh-CN" dirty="0" smtClean="0"/>
          </a:p>
          <a:p>
            <a:pPr lvl="1"/>
            <a:r>
              <a:rPr lang="zh-CN" altLang="en-US" dirty="0" smtClean="0"/>
              <a:t>简化</a:t>
            </a:r>
            <a:endParaRPr lang="en-US" altLang="zh-CN" dirty="0" smtClean="0"/>
          </a:p>
          <a:p>
            <a:pPr lvl="1"/>
            <a:r>
              <a:rPr lang="zh-CN" altLang="en-US" dirty="0" smtClean="0"/>
              <a:t>统一化</a:t>
            </a:r>
            <a:endParaRPr lang="en-US" altLang="zh-CN" dirty="0" smtClean="0"/>
          </a:p>
          <a:p>
            <a:pPr lvl="1"/>
            <a:r>
              <a:rPr lang="zh-CN" altLang="en-US" dirty="0" smtClean="0"/>
              <a:t>通用化</a:t>
            </a:r>
            <a:endParaRPr lang="en-US" altLang="zh-CN" dirty="0" smtClean="0"/>
          </a:p>
          <a:p>
            <a:pPr lvl="1"/>
            <a:r>
              <a:rPr lang="zh-CN" altLang="en-US" dirty="0" smtClean="0"/>
              <a:t>系列化</a:t>
            </a:r>
            <a:endParaRPr lang="en-US" altLang="zh-CN" dirty="0" smtClean="0"/>
          </a:p>
          <a:p>
            <a:pPr lvl="1"/>
            <a:r>
              <a:rPr lang="zh-CN" altLang="en-US" dirty="0"/>
              <a:t>组合</a:t>
            </a:r>
            <a:r>
              <a:rPr lang="zh-CN" altLang="en-US" dirty="0" smtClean="0"/>
              <a:t>化</a:t>
            </a:r>
            <a:endParaRPr lang="en-US" altLang="zh-CN" dirty="0" smtClean="0"/>
          </a:p>
          <a:p>
            <a:pPr lvl="1"/>
            <a:r>
              <a:rPr lang="zh-CN" altLang="en-US" dirty="0" smtClean="0"/>
              <a:t>模块化</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19</a:t>
            </a:fld>
            <a:endParaRPr lang="en-US" altLang="zh-CN"/>
          </a:p>
        </p:txBody>
      </p:sp>
    </p:spTree>
    <p:extLst>
      <p:ext uri="{BB962C8B-B14F-4D97-AF65-F5344CB8AC3E}">
        <p14:creationId xmlns="" xmlns:p14="http://schemas.microsoft.com/office/powerpoint/2010/main" val="32243039"/>
      </p:ext>
    </p:extLst>
  </p:cSld>
  <p:clrMapOvr>
    <a:masterClrMapping/>
  </p:clrMapOvr>
  <p:transition spd="slow">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315415"/>
            <a:ext cx="7793037" cy="1584176"/>
          </a:xfrm>
        </p:spPr>
        <p:txBody>
          <a:bodyPr/>
          <a:lstStyle/>
          <a:p>
            <a:r>
              <a:rPr lang="en-US" altLang="zh-CN" b="1" dirty="0"/>
              <a:t>8.1 </a:t>
            </a:r>
            <a:r>
              <a:rPr lang="zh-CN" altLang="zh-CN" b="1" dirty="0"/>
              <a:t>可靠性工程</a:t>
            </a:r>
          </a:p>
        </p:txBody>
      </p:sp>
      <p:sp>
        <p:nvSpPr>
          <p:cNvPr id="3" name="内容占位符 2"/>
          <p:cNvSpPr>
            <a:spLocks noGrp="1"/>
          </p:cNvSpPr>
          <p:nvPr>
            <p:ph idx="1"/>
          </p:nvPr>
        </p:nvSpPr>
        <p:spPr>
          <a:xfrm>
            <a:off x="0" y="1556792"/>
            <a:ext cx="9144000" cy="4896544"/>
          </a:xfrm>
        </p:spPr>
        <p:txBody>
          <a:bodyPr/>
          <a:lstStyle/>
          <a:p>
            <a:pPr eaLnBrk="1"/>
            <a:r>
              <a:rPr lang="zh-CN" altLang="zh-CN" dirty="0"/>
              <a:t>可靠性工程的产生和</a:t>
            </a:r>
            <a:r>
              <a:rPr lang="zh-CN" altLang="zh-CN" dirty="0" smtClean="0"/>
              <a:t>发展</a:t>
            </a:r>
            <a:endParaRPr lang="en-US" altLang="zh-CN" dirty="0" smtClean="0"/>
          </a:p>
          <a:p>
            <a:pPr lvl="1" eaLnBrk="1"/>
            <a:r>
              <a:rPr lang="zh-CN" altLang="en-US" dirty="0" smtClean="0"/>
              <a:t>起源于二战。德国在火箭袭击中多次事故，要求对飞机、火箭及电子设备的可靠性研究。德国科技人员提出并用串联模型得出火箭系统可靠度，研制出第一个运用系统可靠性理论的飞行器。</a:t>
            </a:r>
            <a:endParaRPr lang="en-US" altLang="zh-CN" dirty="0" smtClean="0"/>
          </a:p>
          <a:p>
            <a:pPr lvl="1" eaLnBrk="1"/>
            <a:r>
              <a:rPr lang="en-US" altLang="zh-CN" dirty="0" smtClean="0"/>
              <a:t>20</a:t>
            </a:r>
            <a:r>
              <a:rPr lang="zh-CN" altLang="en-US" dirty="0" smtClean="0"/>
              <a:t>世纪</a:t>
            </a:r>
            <a:r>
              <a:rPr lang="en-US" altLang="zh-CN" dirty="0" smtClean="0"/>
              <a:t>50s</a:t>
            </a:r>
            <a:r>
              <a:rPr lang="zh-CN" altLang="en-US" dirty="0" smtClean="0"/>
              <a:t>，美国为发展军事，投入大量人力、物力对可靠性研究，成立“电子设备可靠性专门委员会”、“电子设备可靠性咨询组（</a:t>
            </a:r>
            <a:r>
              <a:rPr lang="en-US" altLang="zh-CN" dirty="0" smtClean="0"/>
              <a:t>AGREE</a:t>
            </a:r>
            <a:r>
              <a:rPr lang="zh-CN" altLang="en-US" dirty="0" smtClean="0"/>
              <a:t>）”等专门机构。</a:t>
            </a:r>
            <a:r>
              <a:rPr lang="en-US" altLang="zh-CN" dirty="0" smtClean="0"/>
              <a:t>1957</a:t>
            </a:r>
            <a:r>
              <a:rPr lang="zh-CN" altLang="en-US" dirty="0" smtClean="0"/>
              <a:t>年，电子设备可靠性咨询组发表</a:t>
            </a:r>
            <a:r>
              <a:rPr lang="en-US" altLang="zh-CN" dirty="0" smtClean="0"/>
              <a:t>《</a:t>
            </a:r>
            <a:r>
              <a:rPr lang="zh-CN" altLang="en-US" dirty="0" smtClean="0"/>
              <a:t>军用电子设备可靠性</a:t>
            </a:r>
            <a:r>
              <a:rPr lang="en-US" altLang="zh-CN" dirty="0" smtClean="0"/>
              <a:t>》</a:t>
            </a:r>
            <a:r>
              <a:rPr lang="zh-CN" altLang="en-US" dirty="0" smtClean="0"/>
              <a:t>研究报告，称为奠基性文件和重要里程碑。</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a:t>
            </a:fld>
            <a:endParaRPr lang="en-US" altLang="zh-CN"/>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275" y="518890"/>
            <a:ext cx="7793037" cy="838423"/>
          </a:xfrm>
        </p:spPr>
        <p:txBody>
          <a:bodyPr/>
          <a:lstStyle/>
          <a:p>
            <a:r>
              <a:rPr lang="en-US" altLang="zh-CN" b="1" dirty="0"/>
              <a:t>8.2 </a:t>
            </a:r>
            <a:r>
              <a:rPr lang="zh-CN" altLang="zh-CN" b="1" dirty="0"/>
              <a:t>标准化工程</a:t>
            </a:r>
            <a:r>
              <a:rPr lang="zh-CN" altLang="en-US" b="1" dirty="0"/>
              <a:t>（续）</a:t>
            </a:r>
            <a:endParaRPr lang="zh-CN" altLang="en-US" dirty="0"/>
          </a:p>
        </p:txBody>
      </p:sp>
      <p:sp>
        <p:nvSpPr>
          <p:cNvPr id="3" name="内容占位符 2"/>
          <p:cNvSpPr>
            <a:spLocks noGrp="1"/>
          </p:cNvSpPr>
          <p:nvPr>
            <p:ph idx="1"/>
          </p:nvPr>
        </p:nvSpPr>
        <p:spPr>
          <a:xfrm>
            <a:off x="0" y="1614488"/>
            <a:ext cx="9144000" cy="4114800"/>
          </a:xfrm>
        </p:spPr>
        <p:txBody>
          <a:bodyPr/>
          <a:lstStyle/>
          <a:p>
            <a:r>
              <a:rPr lang="zh-CN" altLang="zh-CN" dirty="0"/>
              <a:t>标准化的制定与</a:t>
            </a:r>
            <a:r>
              <a:rPr lang="zh-CN" altLang="zh-CN" dirty="0" smtClean="0"/>
              <a:t>实施</a:t>
            </a:r>
            <a:endParaRPr lang="en-US" altLang="zh-CN" dirty="0" smtClean="0"/>
          </a:p>
          <a:p>
            <a:pPr lvl="1"/>
            <a:r>
              <a:rPr lang="zh-CN" altLang="en-US" dirty="0" smtClean="0"/>
              <a:t>标准化制定</a:t>
            </a:r>
            <a:endParaRPr lang="en-US" altLang="zh-CN" dirty="0" smtClean="0"/>
          </a:p>
          <a:p>
            <a:pPr lvl="1"/>
            <a:r>
              <a:rPr lang="zh-CN" altLang="en-US" dirty="0" smtClean="0"/>
              <a:t>标准化的实施</a:t>
            </a:r>
            <a:endParaRPr lang="zh-CN" altLang="zh-CN" dirty="0"/>
          </a:p>
          <a:p>
            <a:r>
              <a:rPr lang="zh-CN" altLang="zh-CN" dirty="0"/>
              <a:t>标准化的经济效果</a:t>
            </a:r>
            <a:r>
              <a:rPr lang="zh-CN" altLang="zh-CN" dirty="0" smtClean="0"/>
              <a:t>评价</a:t>
            </a:r>
            <a:endParaRPr lang="en-US" altLang="zh-CN" dirty="0" smtClean="0"/>
          </a:p>
          <a:p>
            <a:pPr lvl="1"/>
            <a:r>
              <a:rPr lang="zh-CN" altLang="en-US" dirty="0" smtClean="0"/>
              <a:t>标准化经济效果的概念</a:t>
            </a:r>
            <a:endParaRPr lang="en-US" altLang="zh-CN" dirty="0" smtClean="0"/>
          </a:p>
          <a:p>
            <a:pPr lvl="1"/>
            <a:r>
              <a:rPr lang="zh-CN" altLang="en-US" dirty="0" smtClean="0"/>
              <a:t>标准化经济效果的指标体系</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20</a:t>
            </a:fld>
            <a:endParaRPr lang="en-US" altLang="zh-CN"/>
          </a:p>
        </p:txBody>
      </p:sp>
    </p:spTree>
    <p:extLst>
      <p:ext uri="{BB962C8B-B14F-4D97-AF65-F5344CB8AC3E}">
        <p14:creationId xmlns="" xmlns:p14="http://schemas.microsoft.com/office/powerpoint/2010/main" val="1701231799"/>
      </p:ext>
    </p:extLst>
  </p:cSld>
  <p:clrMapOvr>
    <a:masterClrMapping/>
  </p:clrMapOvr>
  <p:transition spd="slow">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07503"/>
            <a:ext cx="7793037" cy="2520279"/>
          </a:xfrm>
        </p:spPr>
        <p:txBody>
          <a:bodyPr/>
          <a:lstStyle/>
          <a:p>
            <a:r>
              <a:rPr lang="en-US" altLang="zh-CN" b="1" dirty="0"/>
              <a:t>8.3 </a:t>
            </a:r>
            <a:r>
              <a:rPr lang="zh-CN" altLang="zh-CN" b="1" dirty="0"/>
              <a:t>系统工程</a:t>
            </a:r>
          </a:p>
        </p:txBody>
      </p:sp>
      <p:sp>
        <p:nvSpPr>
          <p:cNvPr id="3" name="内容占位符 2"/>
          <p:cNvSpPr>
            <a:spLocks noGrp="1"/>
          </p:cNvSpPr>
          <p:nvPr>
            <p:ph idx="1"/>
          </p:nvPr>
        </p:nvSpPr>
        <p:spPr>
          <a:xfrm>
            <a:off x="0" y="1556792"/>
            <a:ext cx="9144000" cy="4896544"/>
          </a:xfrm>
        </p:spPr>
        <p:txBody>
          <a:bodyPr/>
          <a:lstStyle/>
          <a:p>
            <a:pPr eaLnBrk="1"/>
            <a:r>
              <a:rPr lang="zh-CN" altLang="zh-CN" dirty="0"/>
              <a:t>系统工程科学的</a:t>
            </a:r>
            <a:r>
              <a:rPr lang="zh-CN" altLang="zh-CN" dirty="0" smtClean="0"/>
              <a:t>提出</a:t>
            </a:r>
            <a:endParaRPr lang="en-US" altLang="zh-CN" dirty="0" smtClean="0"/>
          </a:p>
          <a:p>
            <a:pPr lvl="1" eaLnBrk="1"/>
            <a:r>
              <a:rPr lang="zh-CN" altLang="en-US" dirty="0" smtClean="0"/>
              <a:t>起源于美国。它发展的萌芽阶段，追溯到</a:t>
            </a:r>
            <a:r>
              <a:rPr lang="en-US" altLang="zh-CN" dirty="0" smtClean="0"/>
              <a:t>20</a:t>
            </a:r>
            <a:r>
              <a:rPr lang="zh-CN" altLang="en-US" dirty="0" smtClean="0"/>
              <a:t>世纪初的泰罗系统，它从合理定排工序、提高工作效率入手，研究管理活动的行动与时间的关系，探索管理科学的基本规律。</a:t>
            </a:r>
            <a:endParaRPr lang="en-US" altLang="zh-CN" dirty="0" smtClean="0"/>
          </a:p>
          <a:p>
            <a:pPr lvl="1" eaLnBrk="1"/>
            <a:r>
              <a:rPr lang="en-US" altLang="zh-CN" dirty="0" smtClean="0"/>
              <a:t>20</a:t>
            </a:r>
            <a:r>
              <a:rPr lang="zh-CN" altLang="en-US" dirty="0" smtClean="0"/>
              <a:t>世纪</a:t>
            </a:r>
            <a:r>
              <a:rPr lang="en-US" altLang="zh-CN" dirty="0" smtClean="0"/>
              <a:t>20s</a:t>
            </a:r>
            <a:r>
              <a:rPr lang="zh-CN" altLang="en-US" dirty="0" smtClean="0"/>
              <a:t>，形成为“工业工程”，研究生产在空间和时间上的管理技术。</a:t>
            </a:r>
            <a:endParaRPr lang="en-US" altLang="zh-CN" dirty="0" smtClean="0"/>
          </a:p>
          <a:p>
            <a:pPr lvl="1" eaLnBrk="1"/>
            <a:r>
              <a:rPr lang="en-US" altLang="zh-CN" dirty="0" smtClean="0"/>
              <a:t>20</a:t>
            </a:r>
            <a:r>
              <a:rPr lang="zh-CN" altLang="en-US" dirty="0" smtClean="0"/>
              <a:t>世纪</a:t>
            </a:r>
            <a:r>
              <a:rPr lang="en-US" altLang="zh-CN" dirty="0" smtClean="0"/>
              <a:t>40s</a:t>
            </a:r>
            <a:r>
              <a:rPr lang="zh-CN" altLang="en-US" dirty="0" smtClean="0"/>
              <a:t>后，数学</a:t>
            </a:r>
            <a:r>
              <a:rPr lang="en-US" altLang="zh-CN" dirty="0" smtClean="0"/>
              <a:t>—</a:t>
            </a:r>
            <a:r>
              <a:rPr lang="zh-CN" altLang="en-US" dirty="0" smtClean="0"/>
              <a:t>运筹学进入管理领域，使管理与最优化产生关联。</a:t>
            </a:r>
            <a:endParaRPr lang="en-US" altLang="zh-CN" dirty="0" smtClean="0"/>
          </a:p>
          <a:p>
            <a:pPr lvl="1" eaLnBrk="1"/>
            <a:r>
              <a:rPr lang="en-US" altLang="zh-CN" dirty="0" smtClean="0"/>
              <a:t>20</a:t>
            </a:r>
            <a:r>
              <a:rPr lang="zh-CN" altLang="en-US" dirty="0" smtClean="0"/>
              <a:t>世纪</a:t>
            </a:r>
            <a:r>
              <a:rPr lang="en-US" altLang="zh-CN" dirty="0" smtClean="0"/>
              <a:t>50s</a:t>
            </a:r>
            <a:r>
              <a:rPr lang="zh-CN" altLang="en-US" dirty="0" smtClean="0"/>
              <a:t>后，计算机系统投入使用，运筹学扩大了计算机的应用范围，并对系统管理提供方法，产生了系统工程的概念。</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21</a:t>
            </a:fld>
            <a:endParaRPr lang="en-US" altLang="zh-CN"/>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07503"/>
            <a:ext cx="7793037" cy="2520279"/>
          </a:xfrm>
        </p:spPr>
        <p:txBody>
          <a:bodyPr/>
          <a:lstStyle/>
          <a:p>
            <a:r>
              <a:rPr lang="en-US" altLang="zh-CN" b="1" dirty="0"/>
              <a:t>8.3 </a:t>
            </a:r>
            <a:r>
              <a:rPr lang="zh-CN" altLang="zh-CN" b="1" dirty="0"/>
              <a:t>系统工程</a:t>
            </a:r>
          </a:p>
        </p:txBody>
      </p:sp>
      <p:sp>
        <p:nvSpPr>
          <p:cNvPr id="3" name="内容占位符 2"/>
          <p:cNvSpPr>
            <a:spLocks noGrp="1"/>
          </p:cNvSpPr>
          <p:nvPr>
            <p:ph idx="1"/>
          </p:nvPr>
        </p:nvSpPr>
        <p:spPr>
          <a:xfrm>
            <a:off x="0" y="1556792"/>
            <a:ext cx="9144000" cy="4968552"/>
          </a:xfrm>
        </p:spPr>
        <p:txBody>
          <a:bodyPr/>
          <a:lstStyle/>
          <a:p>
            <a:pPr lvl="1" eaLnBrk="1"/>
            <a:r>
              <a:rPr lang="zh-CN" altLang="en-US" dirty="0" smtClean="0"/>
              <a:t>贝尔电话公司发展美国微波通信网络全国电视网时，为缩短科学发明投入应用时间，在全国电视网中采用新技术，提出系统工程的名称。它采用一套方法论按照时间顺序，把工作分为规划、研究、研制、研制阶段的研究和通用工程</a:t>
            </a:r>
            <a:r>
              <a:rPr lang="en-US" altLang="zh-CN" dirty="0" smtClean="0"/>
              <a:t>5</a:t>
            </a:r>
            <a:r>
              <a:rPr lang="zh-CN" altLang="en-US" dirty="0" smtClean="0"/>
              <a:t>阶段。</a:t>
            </a:r>
            <a:endParaRPr lang="zh-CN" altLang="zh-CN" dirty="0"/>
          </a:p>
          <a:p>
            <a:pPr eaLnBrk="1"/>
            <a:r>
              <a:rPr lang="zh-CN" altLang="zh-CN" dirty="0"/>
              <a:t>系统工程学的</a:t>
            </a:r>
            <a:r>
              <a:rPr lang="zh-CN" altLang="zh-CN" dirty="0" smtClean="0"/>
              <a:t>界定</a:t>
            </a:r>
            <a:endParaRPr lang="en-US" altLang="zh-CN" dirty="0" smtClean="0"/>
          </a:p>
          <a:p>
            <a:pPr lvl="1" eaLnBrk="1"/>
            <a:r>
              <a:rPr lang="zh-CN" altLang="en-US" dirty="0" smtClean="0"/>
              <a:t>目前处于发展阶段，且设计范围广泛，故人们对其认识不一致，各国学者对其定义不尽相同，甚至连名称也有区别。</a:t>
            </a:r>
            <a:endParaRPr lang="en-US" altLang="zh-CN" dirty="0" smtClean="0"/>
          </a:p>
          <a:p>
            <a:pPr lvl="1" eaLnBrk="1"/>
            <a:r>
              <a:rPr lang="en-US" altLang="zh-CN" dirty="0" smtClean="0"/>
              <a:t>1975</a:t>
            </a:r>
            <a:r>
              <a:rPr lang="zh-CN" altLang="en-US" dirty="0" smtClean="0"/>
              <a:t>年，美国科学技术辞典：系统工程学是研究许多密切联系的元件所组成的复杂系统的设计的科学。</a:t>
            </a:r>
            <a:endParaRPr lang="en-US" altLang="zh-CN" dirty="0" smtClean="0"/>
          </a:p>
          <a:p>
            <a:pPr lvl="1" eaLnBrk="1"/>
            <a:r>
              <a:rPr lang="zh-CN" altLang="en-US" dirty="0" smtClean="0"/>
              <a:t>设计该系统，应有明确的预定功能及目标，并使得各个组成元件之间以及各元件与系统整体之间有机相联、配合协调，从而使系统总体能达到最佳目标。</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22</a:t>
            </a:fld>
            <a:endParaRPr lang="en-US" altLang="zh-CN"/>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07503"/>
            <a:ext cx="7793037" cy="2520279"/>
          </a:xfrm>
        </p:spPr>
        <p:txBody>
          <a:bodyPr/>
          <a:lstStyle/>
          <a:p>
            <a:r>
              <a:rPr lang="en-US" altLang="zh-CN" b="1" dirty="0"/>
              <a:t>8.3 </a:t>
            </a:r>
            <a:r>
              <a:rPr lang="zh-CN" altLang="zh-CN" b="1" dirty="0"/>
              <a:t>系统工程</a:t>
            </a:r>
          </a:p>
        </p:txBody>
      </p:sp>
      <p:sp>
        <p:nvSpPr>
          <p:cNvPr id="3" name="内容占位符 2"/>
          <p:cNvSpPr>
            <a:spLocks noGrp="1"/>
          </p:cNvSpPr>
          <p:nvPr>
            <p:ph idx="1"/>
          </p:nvPr>
        </p:nvSpPr>
        <p:spPr>
          <a:xfrm>
            <a:off x="0" y="1556792"/>
            <a:ext cx="9144000" cy="4968552"/>
          </a:xfrm>
        </p:spPr>
        <p:txBody>
          <a:bodyPr/>
          <a:lstStyle/>
          <a:p>
            <a:pPr lvl="1" eaLnBrk="1"/>
            <a:r>
              <a:rPr lang="en-US" altLang="zh-CN" dirty="0" smtClean="0"/>
              <a:t>1977</a:t>
            </a:r>
            <a:r>
              <a:rPr lang="zh-CN" altLang="en-US" dirty="0" smtClean="0"/>
              <a:t>年，美国人</a:t>
            </a:r>
            <a:r>
              <a:rPr lang="en-US" altLang="zh-CN" dirty="0" smtClean="0"/>
              <a:t>A. P. Sage</a:t>
            </a:r>
            <a:r>
              <a:rPr lang="zh-CN" altLang="en-US" dirty="0" smtClean="0"/>
              <a:t>在</a:t>
            </a:r>
            <a:r>
              <a:rPr lang="en-US" altLang="zh-CN" dirty="0" smtClean="0"/>
              <a:t>《</a:t>
            </a:r>
            <a:r>
              <a:rPr lang="zh-CN" altLang="en-US" dirty="0" smtClean="0"/>
              <a:t>系统工程学及其应用导论</a:t>
            </a:r>
            <a:r>
              <a:rPr lang="en-US" altLang="zh-CN" dirty="0" smtClean="0"/>
              <a:t>》</a:t>
            </a:r>
            <a:r>
              <a:rPr lang="zh-CN" altLang="en-US" dirty="0" smtClean="0"/>
              <a:t>一文中指出。</a:t>
            </a:r>
            <a:endParaRPr lang="en-US" altLang="zh-CN" dirty="0" smtClean="0"/>
          </a:p>
          <a:p>
            <a:pPr lvl="1" eaLnBrk="1"/>
            <a:r>
              <a:rPr lang="zh-CN" altLang="en-US" dirty="0" smtClean="0"/>
              <a:t>英国学者</a:t>
            </a:r>
            <a:r>
              <a:rPr lang="en-US" altLang="zh-CN" dirty="0" smtClean="0"/>
              <a:t>P. B. </a:t>
            </a:r>
            <a:r>
              <a:rPr lang="zh-CN" altLang="en-US" dirty="0" smtClean="0"/>
              <a:t>契克兰定义。</a:t>
            </a:r>
            <a:endParaRPr lang="en-US" altLang="zh-CN" dirty="0" smtClean="0"/>
          </a:p>
          <a:p>
            <a:pPr lvl="1" eaLnBrk="1"/>
            <a:r>
              <a:rPr lang="zh-CN" altLang="en-US" dirty="0" smtClean="0"/>
              <a:t>日本一些学者定义。</a:t>
            </a:r>
            <a:endParaRPr lang="en-US" altLang="zh-CN" dirty="0" smtClean="0"/>
          </a:p>
          <a:p>
            <a:pPr lvl="1" eaLnBrk="1"/>
            <a:r>
              <a:rPr lang="zh-CN" altLang="en-US" dirty="0" smtClean="0"/>
              <a:t>最终：系统工程学的任务是把工程技术和科学理论方法用于规划和设计大规模的、复杂的考虑到人机因素的大系统，使之达到信息、能量与物质等的综合平衡，而又具有良好的性能指标和经济指标。</a:t>
            </a:r>
            <a:endParaRPr lang="en-US" altLang="zh-CN" dirty="0" smtClean="0"/>
          </a:p>
          <a:p>
            <a:pPr lvl="1" eaLnBrk="1"/>
            <a:r>
              <a:rPr lang="zh-CN" altLang="en-US" dirty="0" smtClean="0"/>
              <a:t>高度综合的边缘科学，基础理论：运筹学、概率论和统计学、模糊数学、图论、自动控制理论、电子计算机技术、仿真技术、经济学、哲学、心理学等。</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23</a:t>
            </a:fld>
            <a:endParaRPr lang="en-US" altLang="zh-CN"/>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07503"/>
            <a:ext cx="7793037" cy="2520279"/>
          </a:xfrm>
        </p:spPr>
        <p:txBody>
          <a:bodyPr/>
          <a:lstStyle/>
          <a:p>
            <a:r>
              <a:rPr lang="en-US" altLang="zh-CN" b="1" dirty="0"/>
              <a:t>8.3 </a:t>
            </a:r>
            <a:r>
              <a:rPr lang="zh-CN" altLang="zh-CN" b="1" dirty="0"/>
              <a:t>系统工程</a:t>
            </a:r>
          </a:p>
        </p:txBody>
      </p:sp>
      <p:sp>
        <p:nvSpPr>
          <p:cNvPr id="3" name="内容占位符 2"/>
          <p:cNvSpPr>
            <a:spLocks noGrp="1"/>
          </p:cNvSpPr>
          <p:nvPr>
            <p:ph idx="1"/>
          </p:nvPr>
        </p:nvSpPr>
        <p:spPr>
          <a:xfrm>
            <a:off x="0" y="1556792"/>
            <a:ext cx="9144000" cy="4968552"/>
          </a:xfrm>
        </p:spPr>
        <p:txBody>
          <a:bodyPr/>
          <a:lstStyle/>
          <a:p>
            <a:pPr eaLnBrk="1"/>
            <a:r>
              <a:rPr lang="zh-CN" altLang="zh-CN" dirty="0" smtClean="0"/>
              <a:t>系统工程</a:t>
            </a:r>
            <a:r>
              <a:rPr lang="zh-CN" altLang="en-US" dirty="0" smtClean="0"/>
              <a:t>科</a:t>
            </a:r>
            <a:r>
              <a:rPr lang="zh-CN" altLang="zh-CN" dirty="0" smtClean="0"/>
              <a:t>学</a:t>
            </a:r>
            <a:r>
              <a:rPr lang="zh-CN" altLang="zh-CN" dirty="0"/>
              <a:t>与</a:t>
            </a:r>
            <a:r>
              <a:rPr lang="zh-CN" altLang="zh-CN" dirty="0" smtClean="0"/>
              <a:t>系统科学</a:t>
            </a:r>
            <a:endParaRPr lang="en-US" altLang="zh-CN" dirty="0" smtClean="0"/>
          </a:p>
          <a:p>
            <a:pPr lvl="1" eaLnBrk="1"/>
            <a:r>
              <a:rPr lang="zh-CN" altLang="en-US" dirty="0" smtClean="0"/>
              <a:t>两者既有紧密联系，又有明显区别。</a:t>
            </a:r>
            <a:endParaRPr lang="en-US" altLang="zh-CN" dirty="0" smtClean="0"/>
          </a:p>
          <a:p>
            <a:pPr lvl="1" eaLnBrk="1"/>
            <a:r>
              <a:rPr lang="zh-CN" altLang="en-US" dirty="0" smtClean="0"/>
              <a:t>前者更侧重应用，后者主要作为一门科学技术。</a:t>
            </a:r>
            <a:endParaRPr lang="zh-CN" altLang="zh-CN" dirty="0"/>
          </a:p>
          <a:p>
            <a:pPr eaLnBrk="1"/>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24</a:t>
            </a:fld>
            <a:endParaRPr lang="en-US" altLang="zh-CN"/>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07503"/>
            <a:ext cx="7793037" cy="2520279"/>
          </a:xfrm>
        </p:spPr>
        <p:txBody>
          <a:bodyPr/>
          <a:lstStyle/>
          <a:p>
            <a:r>
              <a:rPr lang="en-US" altLang="zh-CN" b="1" dirty="0"/>
              <a:t>8.3 </a:t>
            </a:r>
            <a:r>
              <a:rPr lang="zh-CN" altLang="zh-CN" b="1" dirty="0"/>
              <a:t>系统工程</a:t>
            </a:r>
          </a:p>
        </p:txBody>
      </p:sp>
      <p:sp>
        <p:nvSpPr>
          <p:cNvPr id="3" name="内容占位符 2"/>
          <p:cNvSpPr>
            <a:spLocks noGrp="1"/>
          </p:cNvSpPr>
          <p:nvPr>
            <p:ph idx="1"/>
          </p:nvPr>
        </p:nvSpPr>
        <p:spPr>
          <a:xfrm>
            <a:off x="0" y="1556792"/>
            <a:ext cx="9144000" cy="4968552"/>
          </a:xfrm>
        </p:spPr>
        <p:txBody>
          <a:bodyPr/>
          <a:lstStyle/>
          <a:p>
            <a:pPr eaLnBrk="1"/>
            <a:r>
              <a:rPr lang="zh-CN" altLang="zh-CN" dirty="0" smtClean="0"/>
              <a:t>系统工程</a:t>
            </a:r>
            <a:r>
              <a:rPr lang="zh-CN" altLang="zh-CN" dirty="0"/>
              <a:t>学的</a:t>
            </a:r>
            <a:r>
              <a:rPr lang="zh-CN" altLang="zh-CN" dirty="0" smtClean="0"/>
              <a:t>体系结构</a:t>
            </a:r>
            <a:endParaRPr lang="en-US" altLang="zh-CN" dirty="0" smtClean="0"/>
          </a:p>
          <a:p>
            <a:pPr lvl="1" eaLnBrk="1"/>
            <a:r>
              <a:rPr lang="zh-CN" altLang="en-US" dirty="0" smtClean="0"/>
              <a:t>按照“是什么</a:t>
            </a:r>
            <a:r>
              <a:rPr lang="en-US" altLang="zh-CN" dirty="0" smtClean="0"/>
              <a:t>——</a:t>
            </a:r>
            <a:r>
              <a:rPr lang="zh-CN" altLang="en-US" dirty="0" smtClean="0"/>
              <a:t>为什么</a:t>
            </a:r>
            <a:r>
              <a:rPr lang="en-US" altLang="zh-CN" dirty="0" smtClean="0"/>
              <a:t>——</a:t>
            </a:r>
            <a:r>
              <a:rPr lang="zh-CN" altLang="en-US" dirty="0" smtClean="0"/>
              <a:t>怎么做</a:t>
            </a:r>
            <a:r>
              <a:rPr lang="en-US" altLang="zh-CN" dirty="0" smtClean="0"/>
              <a:t>——</a:t>
            </a:r>
            <a:r>
              <a:rPr lang="zh-CN" altLang="en-US" dirty="0" smtClean="0"/>
              <a:t>何处用”四维逻辑</a:t>
            </a:r>
            <a:endParaRPr lang="en-US" altLang="zh-CN" dirty="0" smtClean="0"/>
          </a:p>
          <a:p>
            <a:pPr lvl="1" eaLnBrk="1"/>
            <a:r>
              <a:rPr lang="zh-CN" altLang="en-US" dirty="0" smtClean="0"/>
              <a:t>回答四个问题</a:t>
            </a:r>
            <a:endParaRPr lang="en-US" altLang="zh-CN" dirty="0" smtClean="0"/>
          </a:p>
          <a:p>
            <a:pPr lvl="2" eaLnBrk="1"/>
            <a:r>
              <a:rPr lang="zh-CN" altLang="en-US" dirty="0" smtClean="0"/>
              <a:t>如何从思想认识上溯本清源，给</a:t>
            </a:r>
            <a:r>
              <a:rPr lang="zh-CN" altLang="en-US" dirty="0" smtClean="0">
                <a:solidFill>
                  <a:srgbClr val="00B0F0"/>
                </a:solidFill>
              </a:rPr>
              <a:t>系统工程研究</a:t>
            </a:r>
            <a:r>
              <a:rPr lang="zh-CN" altLang="en-US" dirty="0" smtClean="0"/>
              <a:t>一个清晰的历史脉络？</a:t>
            </a:r>
            <a:endParaRPr lang="en-US" altLang="zh-CN" dirty="0" smtClean="0"/>
          </a:p>
          <a:p>
            <a:pPr lvl="2" eaLnBrk="1"/>
            <a:r>
              <a:rPr lang="zh-CN" altLang="en-US" dirty="0" smtClean="0"/>
              <a:t>如何从理论探索上融会贯通，使其达到左右逢源？</a:t>
            </a:r>
            <a:endParaRPr lang="en-US" altLang="zh-CN" dirty="0" smtClean="0"/>
          </a:p>
          <a:p>
            <a:pPr lvl="2" eaLnBrk="1"/>
            <a:r>
              <a:rPr lang="zh-CN" altLang="en-US" dirty="0" smtClean="0"/>
              <a:t>如何从技术操作上继承创新，为其提供丰富的工具？</a:t>
            </a:r>
            <a:endParaRPr lang="en-US" altLang="zh-CN" dirty="0" smtClean="0"/>
          </a:p>
          <a:p>
            <a:pPr lvl="2" eaLnBrk="1"/>
            <a:r>
              <a:rPr lang="zh-CN" altLang="en-US" dirty="0" smtClean="0"/>
              <a:t>如何从实践应用上举一反三，让系统工程研究实现新辉煌？</a:t>
            </a:r>
            <a:endParaRPr lang="en-US" altLang="zh-CN" dirty="0" smtClean="0"/>
          </a:p>
          <a:p>
            <a:pPr lvl="1" eaLnBrk="1"/>
            <a:r>
              <a:rPr lang="zh-CN" altLang="en-US" dirty="0" smtClean="0"/>
              <a:t>对四个问题的回答，形成“认知系统工程学</a:t>
            </a:r>
            <a:r>
              <a:rPr lang="en-US" altLang="zh-CN" dirty="0" smtClean="0"/>
              <a:t>——</a:t>
            </a:r>
            <a:r>
              <a:rPr lang="zh-CN" altLang="en-US" dirty="0" smtClean="0"/>
              <a:t>理论系统工程学</a:t>
            </a:r>
            <a:r>
              <a:rPr lang="en-US" altLang="zh-CN" dirty="0" smtClean="0"/>
              <a:t>——</a:t>
            </a:r>
            <a:r>
              <a:rPr lang="zh-CN" altLang="en-US" dirty="0" smtClean="0"/>
              <a:t>技术系统工程学</a:t>
            </a:r>
            <a:r>
              <a:rPr lang="en-US" altLang="zh-CN" dirty="0" smtClean="0"/>
              <a:t>——</a:t>
            </a:r>
            <a:r>
              <a:rPr lang="zh-CN" altLang="en-US" dirty="0" smtClean="0"/>
              <a:t>实践系统工程学”的系统工程学架构。学</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25</a:t>
            </a:fld>
            <a:endParaRPr lang="en-US" altLang="zh-CN"/>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07503"/>
            <a:ext cx="7793037" cy="2520279"/>
          </a:xfrm>
        </p:spPr>
        <p:txBody>
          <a:bodyPr/>
          <a:lstStyle/>
          <a:p>
            <a:r>
              <a:rPr lang="en-US" altLang="zh-CN" b="1" dirty="0"/>
              <a:t>8.3 </a:t>
            </a:r>
            <a:r>
              <a:rPr lang="zh-CN" altLang="zh-CN" b="1" dirty="0"/>
              <a:t>系统工程</a:t>
            </a:r>
          </a:p>
        </p:txBody>
      </p:sp>
      <p:sp>
        <p:nvSpPr>
          <p:cNvPr id="3" name="内容占位符 2"/>
          <p:cNvSpPr>
            <a:spLocks noGrp="1"/>
          </p:cNvSpPr>
          <p:nvPr>
            <p:ph idx="1"/>
          </p:nvPr>
        </p:nvSpPr>
        <p:spPr>
          <a:xfrm>
            <a:off x="0" y="1556792"/>
            <a:ext cx="9144000" cy="4968552"/>
          </a:xfrm>
        </p:spPr>
        <p:txBody>
          <a:bodyPr/>
          <a:lstStyle/>
          <a:p>
            <a:pPr eaLnBrk="1"/>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26</a:t>
            </a:fld>
            <a:endParaRPr lang="en-US" altLang="zh-CN"/>
          </a:p>
        </p:txBody>
      </p:sp>
      <p:sp>
        <p:nvSpPr>
          <p:cNvPr id="6" name="内容占位符 6"/>
          <p:cNvSpPr txBox="1">
            <a:spLocks/>
          </p:cNvSpPr>
          <p:nvPr/>
        </p:nvSpPr>
        <p:spPr bwMode="auto">
          <a:xfrm>
            <a:off x="1547664" y="6021288"/>
            <a:ext cx="5544616" cy="4320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10000"/>
              </a:lnSpc>
              <a:spcBef>
                <a:spcPct val="20000"/>
              </a:spcBef>
              <a:spcAft>
                <a:spcPct val="5000"/>
              </a:spcAft>
              <a:buClr>
                <a:schemeClr val="folHlink"/>
              </a:buClr>
              <a:buSzPct val="60000"/>
              <a:buFont typeface="Wingdings" pitchFamily="2" charset="2"/>
              <a:buNone/>
              <a:tabLst/>
              <a:defRPr/>
            </a:pPr>
            <a:r>
              <a:rPr kumimoji="0" lang="zh-CN" altLang="en-US" b="1" i="0" u="none" strike="noStrike" kern="0" cap="none" spc="0" normalizeH="0" baseline="0" noProof="0" dirty="0" smtClean="0">
                <a:ln>
                  <a:noFill/>
                </a:ln>
                <a:solidFill>
                  <a:schemeClr val="tx2"/>
                </a:solidFill>
                <a:effectLst/>
                <a:uLnTx/>
                <a:uFillTx/>
                <a:latin typeface="+mn-lt"/>
                <a:ea typeface="+mn-ea"/>
                <a:cs typeface="+mn-cs"/>
              </a:rPr>
              <a:t>系统工程学科体系示意图</a:t>
            </a:r>
            <a:endParaRPr kumimoji="0" lang="zh-CN" altLang="en-US" b="1" i="0" u="none" strike="noStrike" kern="0" cap="none" spc="0" normalizeH="0" baseline="0" noProof="0" dirty="0">
              <a:ln>
                <a:noFill/>
              </a:ln>
              <a:solidFill>
                <a:schemeClr val="tx2"/>
              </a:solidFill>
              <a:effectLst/>
              <a:uLnTx/>
              <a:uFillTx/>
              <a:latin typeface="+mn-lt"/>
              <a:ea typeface="+mn-ea"/>
              <a:cs typeface="+mn-cs"/>
            </a:endParaRPr>
          </a:p>
        </p:txBody>
      </p:sp>
      <p:pic>
        <p:nvPicPr>
          <p:cNvPr id="5122" name="Picture 2"/>
          <p:cNvPicPr>
            <a:picLocks noChangeAspect="1" noChangeArrowheads="1"/>
          </p:cNvPicPr>
          <p:nvPr/>
        </p:nvPicPr>
        <p:blipFill>
          <a:blip r:embed="rId2" cstate="print"/>
          <a:srcRect/>
          <a:stretch>
            <a:fillRect/>
          </a:stretch>
        </p:blipFill>
        <p:spPr bwMode="auto">
          <a:xfrm>
            <a:off x="2051720" y="1340768"/>
            <a:ext cx="4464496" cy="4464496"/>
          </a:xfrm>
          <a:prstGeom prst="rect">
            <a:avLst/>
          </a:prstGeom>
          <a:noFill/>
          <a:ln w="9525">
            <a:noFill/>
            <a:miter lim="800000"/>
            <a:headEnd/>
            <a:tailEnd/>
          </a:ln>
        </p:spPr>
      </p:pic>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07503"/>
            <a:ext cx="7793037" cy="2520279"/>
          </a:xfrm>
        </p:spPr>
        <p:txBody>
          <a:bodyPr/>
          <a:lstStyle/>
          <a:p>
            <a:r>
              <a:rPr lang="en-US" altLang="zh-CN" b="1" dirty="0"/>
              <a:t>8.3 </a:t>
            </a:r>
            <a:r>
              <a:rPr lang="zh-CN" altLang="zh-CN" b="1" dirty="0"/>
              <a:t>系统工程</a:t>
            </a:r>
          </a:p>
        </p:txBody>
      </p:sp>
      <p:sp>
        <p:nvSpPr>
          <p:cNvPr id="3" name="内容占位符 2"/>
          <p:cNvSpPr>
            <a:spLocks noGrp="1"/>
          </p:cNvSpPr>
          <p:nvPr>
            <p:ph idx="1"/>
          </p:nvPr>
        </p:nvSpPr>
        <p:spPr>
          <a:xfrm>
            <a:off x="0" y="1556792"/>
            <a:ext cx="9144000" cy="4968552"/>
          </a:xfrm>
        </p:spPr>
        <p:txBody>
          <a:bodyPr/>
          <a:lstStyle/>
          <a:p>
            <a:pPr lvl="1" eaLnBrk="1"/>
            <a:r>
              <a:rPr lang="zh-CN" altLang="en-US" dirty="0" smtClean="0"/>
              <a:t>新体系的思路</a:t>
            </a:r>
            <a:endParaRPr lang="en-US" altLang="zh-CN" dirty="0" smtClean="0"/>
          </a:p>
          <a:p>
            <a:pPr lvl="2" eaLnBrk="1"/>
            <a:r>
              <a:rPr lang="zh-CN" altLang="en-US" dirty="0" smtClean="0"/>
              <a:t>从历史发展角度论述对系统工程的全面认知</a:t>
            </a:r>
            <a:endParaRPr lang="en-US" altLang="zh-CN" dirty="0" smtClean="0"/>
          </a:p>
          <a:p>
            <a:pPr lvl="2" eaLnBrk="1"/>
            <a:r>
              <a:rPr lang="zh-CN" altLang="en-US" dirty="0" smtClean="0"/>
              <a:t>从哲学方法论的层面论述系统工程的深层基石</a:t>
            </a:r>
            <a:endParaRPr lang="en-US" altLang="zh-CN" dirty="0" smtClean="0"/>
          </a:p>
          <a:p>
            <a:pPr lvl="2" eaLnBrk="1"/>
            <a:r>
              <a:rPr lang="zh-CN" altLang="en-US" dirty="0" smtClean="0"/>
              <a:t>从技术支撑方面论述系统其一般方法</a:t>
            </a:r>
            <a:endParaRPr lang="en-US" altLang="zh-CN" dirty="0" smtClean="0"/>
          </a:p>
          <a:p>
            <a:pPr lvl="2" eaLnBrk="1"/>
            <a:r>
              <a:rPr lang="zh-CN" altLang="en-US" dirty="0" smtClean="0"/>
              <a:t>论述系统工程在纵横两个方面的广泛应用</a:t>
            </a:r>
            <a:endParaRPr lang="en-US" altLang="zh-CN" dirty="0" smtClean="0"/>
          </a:p>
          <a:p>
            <a:pPr lvl="1" eaLnBrk="1"/>
            <a:r>
              <a:rPr lang="zh-CN" altLang="en-US" dirty="0" smtClean="0"/>
              <a:t>认知系统工程学分析</a:t>
            </a:r>
            <a:endParaRPr lang="en-US" altLang="zh-CN" dirty="0" smtClean="0"/>
          </a:p>
          <a:p>
            <a:pPr lvl="2" eaLnBrk="1"/>
            <a:r>
              <a:rPr lang="zh-CN" altLang="en-US" dirty="0" smtClean="0"/>
              <a:t>系统思想发展史</a:t>
            </a:r>
            <a:endParaRPr lang="en-US" altLang="zh-CN" dirty="0" smtClean="0"/>
          </a:p>
          <a:p>
            <a:pPr lvl="3" eaLnBrk="1"/>
            <a:r>
              <a:rPr lang="zh-CN" altLang="en-US" dirty="0" smtClean="0"/>
              <a:t>西方，亚里士多德之后千余年，系统思想没有突破，直到贝朗塔非</a:t>
            </a:r>
            <a:endParaRPr lang="en-US" altLang="zh-CN" dirty="0" smtClean="0"/>
          </a:p>
          <a:p>
            <a:pPr lvl="3" eaLnBrk="1"/>
            <a:r>
              <a:rPr lang="zh-CN" altLang="en-US" dirty="0" smtClean="0"/>
              <a:t>贝朗塔非后，美国系统学家拉兹洛推动“系统运动”强有力。</a:t>
            </a:r>
            <a:endParaRPr lang="en-US" altLang="zh-CN" dirty="0" smtClean="0"/>
          </a:p>
          <a:p>
            <a:pPr lvl="3" eaLnBrk="1"/>
            <a:r>
              <a:rPr lang="zh-CN" altLang="en-US" dirty="0" smtClean="0"/>
              <a:t>近二十多年，我国系统学界对许多问题广泛研究，取得大量成果，初步构建系统哲学理论框架，形成具有总故宫特色的系统哲学理论体系。</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27</a:t>
            </a:fld>
            <a:endParaRPr lang="en-US" altLang="zh-CN"/>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07503"/>
            <a:ext cx="7793037" cy="2520279"/>
          </a:xfrm>
        </p:spPr>
        <p:txBody>
          <a:bodyPr/>
          <a:lstStyle/>
          <a:p>
            <a:r>
              <a:rPr lang="en-US" altLang="zh-CN" b="1" dirty="0"/>
              <a:t>8.3 </a:t>
            </a:r>
            <a:r>
              <a:rPr lang="zh-CN" altLang="zh-CN" b="1" dirty="0"/>
              <a:t>系统工程</a:t>
            </a:r>
          </a:p>
        </p:txBody>
      </p:sp>
      <p:sp>
        <p:nvSpPr>
          <p:cNvPr id="3" name="内容占位符 2"/>
          <p:cNvSpPr>
            <a:spLocks noGrp="1"/>
          </p:cNvSpPr>
          <p:nvPr>
            <p:ph idx="1"/>
          </p:nvPr>
        </p:nvSpPr>
        <p:spPr>
          <a:xfrm>
            <a:off x="0" y="1556792"/>
            <a:ext cx="9144000" cy="4968552"/>
          </a:xfrm>
        </p:spPr>
        <p:txBody>
          <a:bodyPr/>
          <a:lstStyle/>
          <a:p>
            <a:pPr lvl="2" eaLnBrk="1"/>
            <a:r>
              <a:rPr lang="zh-CN" altLang="en-US" dirty="0" smtClean="0"/>
              <a:t>系统工程学科发展史</a:t>
            </a:r>
            <a:endParaRPr lang="en-US" altLang="zh-CN" dirty="0" smtClean="0"/>
          </a:p>
          <a:p>
            <a:pPr lvl="3" eaLnBrk="1"/>
            <a:r>
              <a:rPr lang="en-US" altLang="zh-CN" dirty="0" smtClean="0"/>
              <a:t>1957</a:t>
            </a:r>
            <a:r>
              <a:rPr lang="zh-CN" altLang="en-US" dirty="0" smtClean="0"/>
              <a:t>年，古德和麦克霍尔出版第一本以系统工程命名的专著，随后编著</a:t>
            </a:r>
            <a:r>
              <a:rPr lang="en-US" altLang="zh-CN" dirty="0" smtClean="0"/>
              <a:t>《</a:t>
            </a:r>
            <a:r>
              <a:rPr lang="zh-CN" altLang="en-US" dirty="0" smtClean="0"/>
              <a:t>系统工程手册</a:t>
            </a:r>
            <a:r>
              <a:rPr lang="en-US" altLang="zh-CN" dirty="0" smtClean="0"/>
              <a:t>》</a:t>
            </a:r>
            <a:r>
              <a:rPr lang="zh-CN" altLang="en-US" dirty="0" smtClean="0"/>
              <a:t>。</a:t>
            </a:r>
            <a:endParaRPr lang="en-US" altLang="zh-CN" dirty="0" smtClean="0"/>
          </a:p>
          <a:p>
            <a:pPr lvl="3" eaLnBrk="1"/>
            <a:r>
              <a:rPr lang="en-US" altLang="zh-CN" dirty="0" smtClean="0"/>
              <a:t>20</a:t>
            </a:r>
            <a:r>
              <a:rPr lang="zh-CN" altLang="en-US" dirty="0" smtClean="0"/>
              <a:t>世纪</a:t>
            </a:r>
            <a:r>
              <a:rPr lang="en-US" altLang="zh-CN" dirty="0" smtClean="0"/>
              <a:t>60s </a:t>
            </a:r>
            <a:r>
              <a:rPr lang="zh-CN" altLang="en-US" dirty="0" smtClean="0"/>
              <a:t>初，霍尔发表</a:t>
            </a:r>
            <a:r>
              <a:rPr lang="en-US" altLang="zh-CN" dirty="0" smtClean="0"/>
              <a:t>《</a:t>
            </a:r>
            <a:r>
              <a:rPr lang="zh-CN" altLang="en-US" dirty="0" smtClean="0"/>
              <a:t>系统工程方法论</a:t>
            </a:r>
            <a:r>
              <a:rPr lang="en-US" altLang="zh-CN" dirty="0" smtClean="0"/>
              <a:t>》</a:t>
            </a:r>
            <a:r>
              <a:rPr lang="zh-CN" altLang="en-US" dirty="0" smtClean="0"/>
              <a:t>，</a:t>
            </a:r>
            <a:r>
              <a:rPr lang="en-US" altLang="zh-CN" dirty="0" smtClean="0"/>
              <a:t>1969</a:t>
            </a:r>
            <a:r>
              <a:rPr lang="zh-CN" altLang="en-US" dirty="0" smtClean="0"/>
              <a:t>年又提出霍尔三维结构。</a:t>
            </a:r>
            <a:endParaRPr lang="en-US" altLang="zh-CN" dirty="0" smtClean="0"/>
          </a:p>
          <a:p>
            <a:pPr lvl="3" eaLnBrk="1"/>
            <a:r>
              <a:rPr lang="en-US" altLang="zh-CN" dirty="0" smtClean="0"/>
              <a:t>20</a:t>
            </a:r>
            <a:r>
              <a:rPr lang="zh-CN" altLang="en-US" dirty="0" smtClean="0"/>
              <a:t>世纪</a:t>
            </a:r>
            <a:r>
              <a:rPr lang="en-US" altLang="zh-CN" dirty="0" smtClean="0"/>
              <a:t>70s</a:t>
            </a:r>
            <a:r>
              <a:rPr lang="zh-CN" altLang="en-US" dirty="0" smtClean="0"/>
              <a:t>后期，钱学森等发表</a:t>
            </a:r>
            <a:r>
              <a:rPr lang="en-US" altLang="zh-CN" dirty="0" smtClean="0"/>
              <a:t>《</a:t>
            </a:r>
            <a:r>
              <a:rPr lang="zh-CN" altLang="en-US" dirty="0" smtClean="0"/>
              <a:t>组织管理的技术</a:t>
            </a:r>
            <a:r>
              <a:rPr lang="en-US" altLang="zh-CN" dirty="0" smtClean="0"/>
              <a:t>——</a:t>
            </a:r>
            <a:r>
              <a:rPr lang="zh-CN" altLang="en-US" dirty="0" smtClean="0"/>
              <a:t>系统工程</a:t>
            </a:r>
            <a:r>
              <a:rPr lang="en-US" altLang="zh-CN" dirty="0" smtClean="0"/>
              <a:t>》</a:t>
            </a:r>
            <a:r>
              <a:rPr lang="zh-CN" altLang="en-US" dirty="0" smtClean="0"/>
              <a:t>，把系统工程看成是系统科学中直接改造客观世界的工程技术。</a:t>
            </a:r>
            <a:endParaRPr lang="en-US" altLang="zh-CN" dirty="0" smtClean="0"/>
          </a:p>
          <a:p>
            <a:pPr lvl="3" eaLnBrk="1"/>
            <a:r>
              <a:rPr lang="zh-CN" altLang="en-US" dirty="0" smtClean="0"/>
              <a:t>运筹学、管理科学、控制论及信息论等应用基础层次上学科群形成，使系统科学从思辨的方法论层次发展为定量的以数学科学为基础的学科。</a:t>
            </a:r>
            <a:endParaRPr lang="en-US" altLang="zh-CN" dirty="0" smtClean="0"/>
          </a:p>
          <a:p>
            <a:pPr lvl="3" eaLnBrk="1"/>
            <a:r>
              <a:rPr lang="zh-CN" altLang="en-US" dirty="0" smtClean="0"/>
              <a:t>非线性规划、博弈论、随机过程分析等非线性方法，以及现代信息理论和技术，使控制论、运筹学、信息论等在系统科学基础层次上的学科发展得更成熟完善。</a:t>
            </a:r>
            <a:endParaRPr lang="en-US" altLang="zh-CN" dirty="0" smtClean="0"/>
          </a:p>
          <a:p>
            <a:pPr lvl="3" eaLnBrk="1"/>
            <a:r>
              <a:rPr lang="zh-CN" altLang="en-US" dirty="0" smtClean="0"/>
              <a:t>在具体应用，人们更多注重研究社会系统、经济系统。</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28</a:t>
            </a:fld>
            <a:endParaRPr lang="en-US" altLang="zh-CN" dirty="0"/>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07503"/>
            <a:ext cx="7793037" cy="2520279"/>
          </a:xfrm>
        </p:spPr>
        <p:txBody>
          <a:bodyPr/>
          <a:lstStyle/>
          <a:p>
            <a:r>
              <a:rPr lang="en-US" altLang="zh-CN" b="1" dirty="0"/>
              <a:t>8.3 </a:t>
            </a:r>
            <a:r>
              <a:rPr lang="zh-CN" altLang="zh-CN" b="1" dirty="0"/>
              <a:t>系统工程</a:t>
            </a:r>
          </a:p>
        </p:txBody>
      </p:sp>
      <p:sp>
        <p:nvSpPr>
          <p:cNvPr id="3" name="内容占位符 2"/>
          <p:cNvSpPr>
            <a:spLocks noGrp="1"/>
          </p:cNvSpPr>
          <p:nvPr>
            <p:ph idx="1"/>
          </p:nvPr>
        </p:nvSpPr>
        <p:spPr>
          <a:xfrm>
            <a:off x="0" y="1556792"/>
            <a:ext cx="9144000" cy="4968552"/>
          </a:xfrm>
        </p:spPr>
        <p:txBody>
          <a:bodyPr/>
          <a:lstStyle/>
          <a:p>
            <a:pPr lvl="2" eaLnBrk="1"/>
            <a:r>
              <a:rPr lang="zh-CN" altLang="en-US" dirty="0" smtClean="0"/>
              <a:t>发展系统工程学</a:t>
            </a:r>
            <a:endParaRPr lang="en-US" altLang="zh-CN" dirty="0" smtClean="0"/>
          </a:p>
          <a:p>
            <a:pPr lvl="3" eaLnBrk="1"/>
            <a:r>
              <a:rPr lang="zh-CN" altLang="en-US" dirty="0" smtClean="0"/>
              <a:t>系统工程发展三方面值得关注：软化、跨学科融合和多文明交汇。</a:t>
            </a:r>
            <a:endParaRPr lang="en-US" altLang="zh-CN" dirty="0" smtClean="0"/>
          </a:p>
          <a:p>
            <a:pPr lvl="3" eaLnBrk="1"/>
            <a:r>
              <a:rPr lang="zh-CN" altLang="en-US" dirty="0" smtClean="0"/>
              <a:t>研究对象从硬件到软件、从运算到软运算、从运筹到软运筹。事实证明，系统工程求解社会经济问题的出路在于软化。</a:t>
            </a:r>
            <a:endParaRPr lang="en-US" altLang="zh-CN" dirty="0" smtClean="0"/>
          </a:p>
          <a:p>
            <a:pPr lvl="3" eaLnBrk="1"/>
            <a:r>
              <a:rPr lang="zh-CN" altLang="en-US" dirty="0" smtClean="0"/>
              <a:t>系统工程本身就是跨学科产物，学科交叉是系统工程之母。</a:t>
            </a:r>
            <a:endParaRPr lang="en-US" altLang="zh-CN" dirty="0" smtClean="0"/>
          </a:p>
          <a:p>
            <a:pPr lvl="3" eaLnBrk="1"/>
            <a:r>
              <a:rPr lang="zh-CN" altLang="en-US" dirty="0" smtClean="0"/>
              <a:t>一些西方学者注意东方传统。如：卡普拉</a:t>
            </a:r>
            <a:r>
              <a:rPr lang="en-US" altLang="zh-CN" dirty="0" smtClean="0"/>
              <a:t>《</a:t>
            </a:r>
            <a:r>
              <a:rPr lang="zh-CN" altLang="en-US" dirty="0" smtClean="0"/>
              <a:t>物理学之道</a:t>
            </a:r>
            <a:r>
              <a:rPr lang="en-US" altLang="zh-CN" dirty="0" smtClean="0"/>
              <a:t>——</a:t>
            </a:r>
            <a:r>
              <a:rPr lang="zh-CN" altLang="en-US" dirty="0" smtClean="0"/>
              <a:t>现代物理和东方神秘主义的相似性探讨</a:t>
            </a:r>
            <a:r>
              <a:rPr lang="en-US" altLang="zh-CN" dirty="0" smtClean="0"/>
              <a:t>》</a:t>
            </a:r>
            <a:r>
              <a:rPr lang="zh-CN" altLang="en-US" dirty="0" smtClean="0"/>
              <a:t>，译成十几种语言。普里斯曼</a:t>
            </a:r>
            <a:r>
              <a:rPr lang="en-US" altLang="zh-CN" dirty="0" smtClean="0"/>
              <a:t>1992</a:t>
            </a:r>
            <a:r>
              <a:rPr lang="zh-CN" altLang="en-US" dirty="0" smtClean="0"/>
              <a:t>年把系统方法论与东方方法论综合，认为可形成新方法论。韩国系统学家李永辟</a:t>
            </a:r>
            <a:r>
              <a:rPr lang="en-US" altLang="zh-CN" dirty="0" smtClean="0"/>
              <a:t>1997</a:t>
            </a:r>
            <a:r>
              <a:rPr lang="zh-CN" altLang="en-US" dirty="0" smtClean="0"/>
              <a:t>年的文章专门介绍老子</a:t>
            </a:r>
            <a:r>
              <a:rPr lang="en-US" altLang="zh-CN" dirty="0" smtClean="0"/>
              <a:t>《</a:t>
            </a:r>
            <a:r>
              <a:rPr lang="zh-CN" altLang="en-US" dirty="0" smtClean="0"/>
              <a:t>道德经</a:t>
            </a:r>
            <a:r>
              <a:rPr lang="en-US" altLang="zh-CN" dirty="0" smtClean="0"/>
              <a:t>》</a:t>
            </a:r>
            <a:r>
              <a:rPr lang="zh-CN" altLang="en-US" dirty="0" smtClean="0"/>
              <a:t>，并用于解释近代物理中的现象、观点。</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29</a:t>
            </a:fld>
            <a:endParaRPr lang="en-US" altLang="zh-CN" dirty="0"/>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315415"/>
            <a:ext cx="7793037" cy="1584176"/>
          </a:xfrm>
        </p:spPr>
        <p:txBody>
          <a:bodyPr/>
          <a:lstStyle/>
          <a:p>
            <a:r>
              <a:rPr lang="en-US" altLang="zh-CN" b="1" dirty="0"/>
              <a:t>8.1 </a:t>
            </a:r>
            <a:r>
              <a:rPr lang="zh-CN" altLang="zh-CN" b="1" dirty="0"/>
              <a:t>可靠性工程</a:t>
            </a:r>
          </a:p>
        </p:txBody>
      </p:sp>
      <p:sp>
        <p:nvSpPr>
          <p:cNvPr id="3" name="内容占位符 2"/>
          <p:cNvSpPr>
            <a:spLocks noGrp="1"/>
          </p:cNvSpPr>
          <p:nvPr>
            <p:ph idx="1"/>
          </p:nvPr>
        </p:nvSpPr>
        <p:spPr>
          <a:xfrm>
            <a:off x="0" y="1556792"/>
            <a:ext cx="9144000" cy="4896544"/>
          </a:xfrm>
        </p:spPr>
        <p:txBody>
          <a:bodyPr/>
          <a:lstStyle/>
          <a:p>
            <a:pPr lvl="1" eaLnBrk="1"/>
            <a:r>
              <a:rPr lang="en-US" altLang="zh-CN" dirty="0" smtClean="0"/>
              <a:t>1961</a:t>
            </a:r>
            <a:r>
              <a:rPr lang="zh-CN" altLang="en-US" dirty="0" smtClean="0"/>
              <a:t>年，前苏联发射第一艘载人宇宙飞船，研究人员把宇宙飞船系统的可靠性转化为各元器件的可靠性，成功。</a:t>
            </a:r>
            <a:endParaRPr lang="en-US" altLang="zh-CN" dirty="0" smtClean="0"/>
          </a:p>
          <a:p>
            <a:pPr lvl="1" eaLnBrk="1"/>
            <a:r>
              <a:rPr lang="en-US" altLang="zh-CN" dirty="0" smtClean="0"/>
              <a:t>20</a:t>
            </a:r>
            <a:r>
              <a:rPr lang="zh-CN" altLang="en-US" dirty="0" smtClean="0"/>
              <a:t>世纪</a:t>
            </a:r>
            <a:r>
              <a:rPr lang="en-US" altLang="zh-CN" dirty="0" smtClean="0"/>
              <a:t>70s</a:t>
            </a:r>
            <a:r>
              <a:rPr lang="zh-CN" altLang="en-US" dirty="0" smtClean="0"/>
              <a:t>，美国建立统一的可靠性管理机构，负责组织、协调国防部范围的可靠性政策、标准、手册和重大研究课题。</a:t>
            </a:r>
            <a:endParaRPr lang="en-US" altLang="zh-CN" dirty="0" smtClean="0"/>
          </a:p>
          <a:p>
            <a:pPr lvl="1" eaLnBrk="1"/>
            <a:r>
              <a:rPr lang="zh-CN" altLang="en-US" dirty="0" smtClean="0"/>
              <a:t>随着电子设备在各个领域广泛应用，其可靠性直接影响系统、设备的效率和安全，对可靠性的研究日益重要，可靠性已成为产品设备综合指标的一个重要组成部分。</a:t>
            </a:r>
            <a:endParaRPr lang="en-US" altLang="zh-CN" dirty="0" smtClean="0"/>
          </a:p>
          <a:p>
            <a:pPr lvl="1" eaLnBrk="1"/>
            <a:r>
              <a:rPr lang="zh-CN" altLang="en-US" dirty="0" smtClean="0"/>
              <a:t>我国从</a:t>
            </a:r>
            <a:r>
              <a:rPr lang="en-US" altLang="zh-CN" dirty="0" smtClean="0"/>
              <a:t>20</a:t>
            </a:r>
            <a:r>
              <a:rPr lang="zh-CN" altLang="en-US" dirty="0" smtClean="0"/>
              <a:t>世纪</a:t>
            </a:r>
            <a:r>
              <a:rPr lang="en-US" altLang="zh-CN" dirty="0" smtClean="0"/>
              <a:t>50s</a:t>
            </a:r>
            <a:r>
              <a:rPr lang="zh-CN" altLang="en-US" dirty="0" smtClean="0"/>
              <a:t>开始在广州成立亚热带环境适应性试验基地，</a:t>
            </a:r>
            <a:r>
              <a:rPr lang="en-US" altLang="zh-CN" dirty="0" smtClean="0"/>
              <a:t>1972</a:t>
            </a:r>
            <a:r>
              <a:rPr lang="zh-CN" altLang="en-US" dirty="0" smtClean="0"/>
              <a:t>年组建成为我国电子产品可靠性与环境试验研究所，从国外引进可靠性工程的概念和方法。</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a:t>
            </a:fld>
            <a:endParaRPr lang="en-US" altLang="zh-CN"/>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07503"/>
            <a:ext cx="7793037" cy="2520279"/>
          </a:xfrm>
        </p:spPr>
        <p:txBody>
          <a:bodyPr/>
          <a:lstStyle/>
          <a:p>
            <a:r>
              <a:rPr lang="en-US" altLang="zh-CN" b="1" dirty="0"/>
              <a:t>8.3 </a:t>
            </a:r>
            <a:r>
              <a:rPr lang="zh-CN" altLang="zh-CN" b="1" dirty="0"/>
              <a:t>系统工程</a:t>
            </a:r>
          </a:p>
        </p:txBody>
      </p:sp>
      <p:sp>
        <p:nvSpPr>
          <p:cNvPr id="3" name="内容占位符 2"/>
          <p:cNvSpPr>
            <a:spLocks noGrp="1"/>
          </p:cNvSpPr>
          <p:nvPr>
            <p:ph idx="1"/>
          </p:nvPr>
        </p:nvSpPr>
        <p:spPr>
          <a:xfrm>
            <a:off x="0" y="1556792"/>
            <a:ext cx="9144000" cy="4968552"/>
          </a:xfrm>
        </p:spPr>
        <p:txBody>
          <a:bodyPr/>
          <a:lstStyle/>
          <a:p>
            <a:pPr lvl="1" eaLnBrk="1"/>
            <a:r>
              <a:rPr lang="zh-CN" altLang="en-US" dirty="0" smtClean="0"/>
              <a:t>理论系统工程学分析</a:t>
            </a:r>
            <a:endParaRPr lang="en-US" altLang="zh-CN" dirty="0" smtClean="0"/>
          </a:p>
          <a:p>
            <a:pPr lvl="2" eaLnBrk="1"/>
            <a:r>
              <a:rPr lang="zh-CN" altLang="en-US" dirty="0" smtClean="0"/>
              <a:t>基础关联理论</a:t>
            </a:r>
            <a:endParaRPr lang="en-US" altLang="zh-CN" dirty="0" smtClean="0"/>
          </a:p>
          <a:p>
            <a:pPr lvl="3" eaLnBrk="1"/>
            <a:r>
              <a:rPr lang="en-US" altLang="zh-CN" dirty="0" smtClean="0"/>
              <a:t>20</a:t>
            </a:r>
            <a:r>
              <a:rPr lang="zh-CN" altLang="en-US" dirty="0" smtClean="0"/>
              <a:t>世纪</a:t>
            </a:r>
            <a:r>
              <a:rPr lang="en-US" altLang="zh-CN" dirty="0" smtClean="0"/>
              <a:t>40s—50s</a:t>
            </a:r>
            <a:r>
              <a:rPr lang="zh-CN" altLang="en-US" dirty="0" smtClean="0"/>
              <a:t>崛起的横向学科群。</a:t>
            </a:r>
            <a:endParaRPr lang="en-US" altLang="zh-CN" dirty="0" smtClean="0"/>
          </a:p>
          <a:p>
            <a:pPr lvl="3" eaLnBrk="1"/>
            <a:r>
              <a:rPr lang="zh-CN" altLang="en-US" dirty="0" smtClean="0"/>
              <a:t>老三论：贝朗塔非创立的一般系统论、维纳的控制论和申农的信息论</a:t>
            </a:r>
            <a:endParaRPr lang="en-US" altLang="zh-CN" dirty="0" smtClean="0"/>
          </a:p>
          <a:p>
            <a:pPr lvl="3" eaLnBrk="1"/>
            <a:r>
              <a:rPr lang="zh-CN" altLang="en-US" dirty="0" smtClean="0"/>
              <a:t>新三论：普利高津为首的布鲁塞尔学派耗散结构理论、哈肯等的协同学、托姆的突变论</a:t>
            </a:r>
            <a:endParaRPr lang="en-US" altLang="zh-CN" dirty="0" smtClean="0"/>
          </a:p>
          <a:p>
            <a:pPr lvl="3" eaLnBrk="1"/>
            <a:r>
              <a:rPr lang="zh-CN" altLang="en-US" dirty="0" smtClean="0"/>
              <a:t>非线性科学的主题：混沌理论、分形几何学和孤立子理论</a:t>
            </a:r>
            <a:endParaRPr lang="en-US" altLang="zh-CN" dirty="0" smtClean="0"/>
          </a:p>
          <a:p>
            <a:pPr lvl="3" eaLnBrk="1"/>
            <a:r>
              <a:rPr lang="zh-CN" altLang="en-US" dirty="0" smtClean="0"/>
              <a:t>复杂科学中的</a:t>
            </a:r>
            <a:r>
              <a:rPr lang="en-US" altLang="zh-CN" dirty="0" smtClean="0"/>
              <a:t>CAS</a:t>
            </a:r>
            <a:r>
              <a:rPr lang="zh-CN" altLang="en-US" dirty="0" smtClean="0"/>
              <a:t>理论、人工生命和人工智能等</a:t>
            </a:r>
            <a:endParaRPr lang="en-US" altLang="zh-CN" dirty="0" smtClean="0"/>
          </a:p>
          <a:p>
            <a:pPr lvl="2" eaLnBrk="1"/>
            <a:r>
              <a:rPr lang="zh-CN" altLang="en-US" dirty="0" smtClean="0"/>
              <a:t>系统理论思潮</a:t>
            </a:r>
            <a:endParaRPr lang="en-US" altLang="zh-CN" dirty="0" smtClean="0"/>
          </a:p>
          <a:p>
            <a:pPr lvl="3" eaLnBrk="1"/>
            <a:r>
              <a:rPr lang="zh-CN" altLang="en-US" dirty="0" smtClean="0"/>
              <a:t>结构功能主义、整体主义与还原注意、不确定性理论等。</a:t>
            </a:r>
            <a:endParaRPr lang="en-US" altLang="zh-CN" dirty="0" smtClean="0"/>
          </a:p>
          <a:p>
            <a:pPr lvl="2" eaLnBrk="1"/>
            <a:r>
              <a:rPr lang="zh-CN" altLang="en-US" dirty="0" smtClean="0"/>
              <a:t>系统工程方法论</a:t>
            </a:r>
            <a:endParaRPr lang="en-US" altLang="zh-CN" dirty="0" smtClean="0"/>
          </a:p>
          <a:p>
            <a:pPr lvl="3" eaLnBrk="1"/>
            <a:r>
              <a:rPr lang="zh-CN" altLang="en-US" dirty="0" smtClean="0"/>
              <a:t>研究对象：各种系统工程方法的形成和发展、基本特征、应用范围、方法间相互关系以及如何构建、选择和应用系统方法</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30</a:t>
            </a:fld>
            <a:endParaRPr lang="en-US" altLang="zh-CN" dirty="0"/>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07503"/>
            <a:ext cx="7793037" cy="2520279"/>
          </a:xfrm>
        </p:spPr>
        <p:txBody>
          <a:bodyPr/>
          <a:lstStyle/>
          <a:p>
            <a:r>
              <a:rPr lang="en-US" altLang="zh-CN" b="1" dirty="0"/>
              <a:t>8.3 </a:t>
            </a:r>
            <a:r>
              <a:rPr lang="zh-CN" altLang="zh-CN" b="1" dirty="0"/>
              <a:t>系统工程</a:t>
            </a:r>
          </a:p>
        </p:txBody>
      </p:sp>
      <p:sp>
        <p:nvSpPr>
          <p:cNvPr id="3" name="内容占位符 2"/>
          <p:cNvSpPr>
            <a:spLocks noGrp="1"/>
          </p:cNvSpPr>
          <p:nvPr>
            <p:ph idx="1"/>
          </p:nvPr>
        </p:nvSpPr>
        <p:spPr>
          <a:xfrm>
            <a:off x="0" y="1556792"/>
            <a:ext cx="9144000" cy="4968552"/>
          </a:xfrm>
        </p:spPr>
        <p:txBody>
          <a:bodyPr/>
          <a:lstStyle/>
          <a:p>
            <a:pPr lvl="1" eaLnBrk="1"/>
            <a:r>
              <a:rPr lang="zh-CN" altLang="en-US" dirty="0" smtClean="0"/>
              <a:t>技术系统工程学</a:t>
            </a:r>
            <a:endParaRPr lang="en-US" altLang="zh-CN" dirty="0" smtClean="0"/>
          </a:p>
          <a:p>
            <a:pPr lvl="2" eaLnBrk="1"/>
            <a:r>
              <a:rPr lang="zh-CN" altLang="en-US" dirty="0" smtClean="0"/>
              <a:t>时间流程技术</a:t>
            </a:r>
            <a:endParaRPr lang="en-US" altLang="zh-CN" dirty="0" smtClean="0"/>
          </a:p>
          <a:p>
            <a:pPr lvl="3" eaLnBrk="1"/>
            <a:r>
              <a:rPr lang="zh-CN" altLang="en-US" dirty="0" smtClean="0"/>
              <a:t>建模、仿真、控制与预测。</a:t>
            </a:r>
            <a:endParaRPr lang="en-US" altLang="zh-CN" dirty="0" smtClean="0"/>
          </a:p>
          <a:p>
            <a:pPr lvl="2" eaLnBrk="1"/>
            <a:r>
              <a:rPr lang="zh-CN" altLang="en-US" dirty="0" smtClean="0"/>
              <a:t>空间定位技术</a:t>
            </a:r>
            <a:endParaRPr lang="en-US" altLang="zh-CN" dirty="0" smtClean="0"/>
          </a:p>
          <a:p>
            <a:pPr lvl="3" eaLnBrk="1"/>
            <a:r>
              <a:rPr lang="zh-CN" altLang="en-US" dirty="0" smtClean="0"/>
              <a:t>以地理信息系统、遥感、全球定位系统为研究对象，内容包括：空间信息、空间模型、空间分析和空间决策等。</a:t>
            </a:r>
            <a:endParaRPr lang="en-US" altLang="zh-CN" dirty="0" smtClean="0"/>
          </a:p>
          <a:p>
            <a:pPr lvl="2" eaLnBrk="1"/>
            <a:r>
              <a:rPr lang="zh-CN" altLang="en-US" dirty="0" smtClean="0"/>
              <a:t>系统动力技术</a:t>
            </a:r>
            <a:endParaRPr lang="en-US" altLang="zh-CN" dirty="0" smtClean="0"/>
          </a:p>
          <a:p>
            <a:pPr lvl="3" eaLnBrk="1"/>
            <a:r>
              <a:rPr lang="zh-CN" altLang="en-US" dirty="0" smtClean="0"/>
              <a:t>确定系统：主成分分析、灰色关联度分析等。</a:t>
            </a:r>
            <a:endParaRPr lang="en-US" altLang="zh-CN" dirty="0" smtClean="0"/>
          </a:p>
          <a:p>
            <a:pPr lvl="3" eaLnBrk="1"/>
            <a:r>
              <a:rPr lang="zh-CN" altLang="en-US" dirty="0" smtClean="0"/>
              <a:t>不确定系统：以系统动力学和混沌动力学为理论基础。</a:t>
            </a:r>
            <a:endParaRPr lang="en-US" altLang="zh-CN" dirty="0" smtClean="0"/>
          </a:p>
          <a:p>
            <a:pPr lvl="2" eaLnBrk="1"/>
            <a:r>
              <a:rPr lang="zh-CN" altLang="en-US" dirty="0" smtClean="0"/>
              <a:t>管理决策技术</a:t>
            </a:r>
            <a:endParaRPr lang="en-US" altLang="zh-CN" dirty="0" smtClean="0"/>
          </a:p>
          <a:p>
            <a:pPr lvl="3" eaLnBrk="1"/>
            <a:r>
              <a:rPr lang="zh-CN" altLang="en-US" dirty="0" smtClean="0"/>
              <a:t>以管理信息系统和决策支持系统为研究对象。</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31</a:t>
            </a:fld>
            <a:endParaRPr lang="en-US" altLang="zh-CN" dirty="0"/>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07503"/>
            <a:ext cx="7793037" cy="2520279"/>
          </a:xfrm>
        </p:spPr>
        <p:txBody>
          <a:bodyPr/>
          <a:lstStyle/>
          <a:p>
            <a:r>
              <a:rPr lang="en-US" altLang="zh-CN" b="1" dirty="0"/>
              <a:t>8.3 </a:t>
            </a:r>
            <a:r>
              <a:rPr lang="zh-CN" altLang="zh-CN" b="1" dirty="0"/>
              <a:t>系统工程</a:t>
            </a:r>
          </a:p>
        </p:txBody>
      </p:sp>
      <p:sp>
        <p:nvSpPr>
          <p:cNvPr id="3" name="内容占位符 2"/>
          <p:cNvSpPr>
            <a:spLocks noGrp="1"/>
          </p:cNvSpPr>
          <p:nvPr>
            <p:ph idx="1"/>
          </p:nvPr>
        </p:nvSpPr>
        <p:spPr>
          <a:xfrm>
            <a:off x="0" y="1556792"/>
            <a:ext cx="9144000" cy="4968552"/>
          </a:xfrm>
        </p:spPr>
        <p:txBody>
          <a:bodyPr/>
          <a:lstStyle/>
          <a:p>
            <a:pPr lvl="1" eaLnBrk="1"/>
            <a:r>
              <a:rPr lang="zh-CN" altLang="en-US" dirty="0" smtClean="0"/>
              <a:t>实践系统工程学</a:t>
            </a:r>
            <a:endParaRPr lang="en-US" altLang="zh-CN" dirty="0" smtClean="0"/>
          </a:p>
          <a:p>
            <a:pPr lvl="2" eaLnBrk="1"/>
            <a:r>
              <a:rPr lang="zh-CN" altLang="en-US" dirty="0" smtClean="0"/>
              <a:t>领域系统工程</a:t>
            </a:r>
            <a:endParaRPr lang="en-US" altLang="zh-CN" dirty="0" smtClean="0"/>
          </a:p>
          <a:p>
            <a:pPr lvl="3" eaLnBrk="1"/>
            <a:r>
              <a:rPr lang="zh-CN" altLang="en-US" dirty="0" smtClean="0"/>
              <a:t>军事系统工程、社会经济系统工程、管理系统工程、人</a:t>
            </a:r>
            <a:r>
              <a:rPr lang="en-US" altLang="zh-CN" dirty="0" smtClean="0"/>
              <a:t>—</a:t>
            </a:r>
            <a:r>
              <a:rPr lang="zh-CN" altLang="en-US" dirty="0" smtClean="0"/>
              <a:t>机</a:t>
            </a:r>
            <a:r>
              <a:rPr lang="en-US" altLang="zh-CN" dirty="0" smtClean="0"/>
              <a:t>—</a:t>
            </a:r>
            <a:r>
              <a:rPr lang="zh-CN" altLang="en-US" dirty="0" smtClean="0"/>
              <a:t>环境系统工程等。</a:t>
            </a:r>
            <a:endParaRPr lang="en-US" altLang="zh-CN" dirty="0" smtClean="0"/>
          </a:p>
          <a:p>
            <a:pPr lvl="2" eaLnBrk="1"/>
            <a:r>
              <a:rPr lang="zh-CN" altLang="en-US" dirty="0" smtClean="0"/>
              <a:t>区域系统工程</a:t>
            </a:r>
            <a:endParaRPr lang="en-US" altLang="zh-CN" dirty="0" smtClean="0"/>
          </a:p>
          <a:p>
            <a:pPr lvl="3" eaLnBrk="1"/>
            <a:r>
              <a:rPr lang="zh-CN" altLang="en-US" dirty="0" smtClean="0"/>
              <a:t>即“块块系统工程”（领域系统工程的“条条系统工程”）</a:t>
            </a:r>
            <a:endParaRPr lang="en-US" altLang="zh-CN" dirty="0" smtClean="0"/>
          </a:p>
          <a:p>
            <a:pPr lvl="3" eaLnBrk="1"/>
            <a:r>
              <a:rPr lang="zh-CN" altLang="en-US" dirty="0" smtClean="0"/>
              <a:t>可划分为城市系统工程和县域系统工程。</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32</a:t>
            </a:fld>
            <a:endParaRPr lang="en-US" altLang="zh-CN" dirty="0"/>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dirty="0" smtClean="0"/>
              <a:t>8.4  </a:t>
            </a:r>
            <a:r>
              <a:rPr lang="zh-CN" altLang="zh-CN" dirty="0" smtClean="0"/>
              <a:t>价值工程</a:t>
            </a:r>
            <a:endParaRPr lang="zh-CN" altLang="zh-CN" b="1" dirty="0"/>
          </a:p>
        </p:txBody>
      </p:sp>
      <p:sp>
        <p:nvSpPr>
          <p:cNvPr id="3" name="内容占位符 2"/>
          <p:cNvSpPr>
            <a:spLocks noGrp="1"/>
          </p:cNvSpPr>
          <p:nvPr>
            <p:ph idx="1"/>
          </p:nvPr>
        </p:nvSpPr>
        <p:spPr>
          <a:xfrm>
            <a:off x="0" y="1556792"/>
            <a:ext cx="9144000" cy="4896544"/>
          </a:xfrm>
        </p:spPr>
        <p:txBody>
          <a:bodyPr/>
          <a:lstStyle/>
          <a:p>
            <a:pPr eaLnBrk="1"/>
            <a:r>
              <a:rPr lang="zh-CN" altLang="zh-CN" dirty="0"/>
              <a:t>价值工程的产生与</a:t>
            </a:r>
            <a:r>
              <a:rPr lang="zh-CN" altLang="zh-CN" dirty="0" smtClean="0"/>
              <a:t>发展</a:t>
            </a:r>
            <a:endParaRPr lang="en-US" altLang="zh-CN" dirty="0" smtClean="0"/>
          </a:p>
          <a:p>
            <a:pPr lvl="1" eaLnBrk="1"/>
            <a:r>
              <a:rPr lang="zh-CN" altLang="en-US" dirty="0" smtClean="0"/>
              <a:t>价值工程的起源</a:t>
            </a:r>
            <a:endParaRPr lang="en-US" altLang="zh-CN" dirty="0" smtClean="0"/>
          </a:p>
          <a:p>
            <a:pPr lvl="2" eaLnBrk="1"/>
            <a:r>
              <a:rPr lang="zh-CN" altLang="en-US" dirty="0" smtClean="0"/>
              <a:t>起源于美国。</a:t>
            </a:r>
            <a:r>
              <a:rPr lang="en-US" altLang="zh-CN" dirty="0" smtClean="0"/>
              <a:t>1941</a:t>
            </a:r>
            <a:r>
              <a:rPr lang="zh-CN" altLang="en-US" dirty="0" smtClean="0"/>
              <a:t>年二战爆发后，通用电气公司和其它公司转型生产军用装备，采购部工程师麦尔斯。石棉板紧缺、昂贵。功能：隔热、防火，且廉价的纸板。</a:t>
            </a:r>
            <a:endParaRPr lang="en-US" altLang="zh-CN" dirty="0" smtClean="0"/>
          </a:p>
          <a:p>
            <a:pPr lvl="2" eaLnBrk="1"/>
            <a:r>
              <a:rPr lang="zh-CN" altLang="en-US" dirty="0" smtClean="0"/>
              <a:t>麦尔斯发现：采购材料的目的不在于材料本身，而是功能。可替代。从研究代用带来开始，摸索出一套工作方法，把技术设计和经济分析结合，用技术与经济价值统一对比的标准衡量问题，把“以最低费用向用户提供所需功能”作为产品设计依据，总结出系统和科学的方法。</a:t>
            </a:r>
            <a:endParaRPr lang="en-US" altLang="zh-CN" dirty="0" smtClean="0"/>
          </a:p>
          <a:p>
            <a:pPr lvl="2" eaLnBrk="1"/>
            <a:r>
              <a:rPr lang="zh-CN" altLang="en-US" dirty="0" smtClean="0"/>
              <a:t>用户按照产品功能满足程度付款，并将其看成产品价值，麦尔斯把该方法叫“价值分析”（</a:t>
            </a:r>
            <a:r>
              <a:rPr lang="en-US" altLang="zh-CN" dirty="0" smtClean="0"/>
              <a:t>VA</a:t>
            </a:r>
            <a:r>
              <a:rPr lang="zh-CN" altLang="en-US" dirty="0" smtClean="0"/>
              <a:t>），</a:t>
            </a:r>
            <a:r>
              <a:rPr lang="en-US" altLang="zh-CN" dirty="0" smtClean="0"/>
              <a:t>1947</a:t>
            </a:r>
            <a:r>
              <a:rPr lang="zh-CN" altLang="en-US" dirty="0" smtClean="0"/>
              <a:t>年以</a:t>
            </a:r>
            <a:r>
              <a:rPr lang="en-US" altLang="zh-CN" dirty="0" smtClean="0"/>
              <a:t>《</a:t>
            </a:r>
            <a:r>
              <a:rPr lang="zh-CN" altLang="en-US" dirty="0" smtClean="0"/>
              <a:t>价值分析</a:t>
            </a:r>
            <a:r>
              <a:rPr lang="en-US" altLang="zh-CN" dirty="0" smtClean="0"/>
              <a:t>》</a:t>
            </a:r>
            <a:r>
              <a:rPr lang="zh-CN" altLang="en-US" dirty="0" smtClean="0"/>
              <a:t>为题发表成果。</a:t>
            </a:r>
            <a:r>
              <a:rPr lang="en-US" altLang="zh-CN" dirty="0" smtClean="0"/>
              <a:t>1954</a:t>
            </a:r>
            <a:r>
              <a:rPr lang="zh-CN" altLang="en-US" dirty="0" smtClean="0"/>
              <a:t>年美国海军舰船局定该方法为“价值工程”（</a:t>
            </a:r>
            <a:r>
              <a:rPr lang="en-US" altLang="zh-CN" dirty="0" smtClean="0"/>
              <a:t>VE</a:t>
            </a:r>
            <a:r>
              <a:rPr lang="zh-CN" altLang="en-US" dirty="0" smtClean="0"/>
              <a:t>）。</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33</a:t>
            </a:fld>
            <a:endParaRPr lang="en-US" altLang="zh-CN" dirty="0"/>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dirty="0" smtClean="0"/>
              <a:t>8.4  </a:t>
            </a:r>
            <a:r>
              <a:rPr lang="zh-CN" altLang="zh-CN" dirty="0" smtClean="0"/>
              <a:t>价值工程</a:t>
            </a:r>
            <a:endParaRPr lang="zh-CN" altLang="zh-CN" b="1" dirty="0"/>
          </a:p>
        </p:txBody>
      </p:sp>
      <p:sp>
        <p:nvSpPr>
          <p:cNvPr id="3" name="内容占位符 2"/>
          <p:cNvSpPr>
            <a:spLocks noGrp="1"/>
          </p:cNvSpPr>
          <p:nvPr>
            <p:ph idx="1"/>
          </p:nvPr>
        </p:nvSpPr>
        <p:spPr>
          <a:xfrm>
            <a:off x="0" y="1556792"/>
            <a:ext cx="9144000" cy="4896544"/>
          </a:xfrm>
        </p:spPr>
        <p:txBody>
          <a:bodyPr/>
          <a:lstStyle/>
          <a:p>
            <a:pPr lvl="1" eaLnBrk="1"/>
            <a:r>
              <a:rPr lang="zh-CN" altLang="en-US" dirty="0" smtClean="0"/>
              <a:t>价值工程的发展过程（四个阶段）</a:t>
            </a:r>
            <a:endParaRPr lang="en-US" altLang="zh-CN" dirty="0" smtClean="0"/>
          </a:p>
          <a:p>
            <a:pPr lvl="2" eaLnBrk="1"/>
            <a:r>
              <a:rPr lang="zh-CN" altLang="en-US" dirty="0" smtClean="0"/>
              <a:t>降低材料费用。如：改变产品形式、尺寸和材质等。</a:t>
            </a:r>
            <a:endParaRPr lang="en-US" altLang="zh-CN" dirty="0" smtClean="0"/>
          </a:p>
          <a:p>
            <a:pPr lvl="2" eaLnBrk="1"/>
            <a:r>
              <a:rPr lang="zh-CN" altLang="en-US" dirty="0" smtClean="0"/>
              <a:t>改进现有产品。如：改变设计、加工方法等。</a:t>
            </a:r>
            <a:endParaRPr lang="en-US" altLang="zh-CN" dirty="0" smtClean="0"/>
          </a:p>
          <a:p>
            <a:pPr lvl="2" eaLnBrk="1"/>
            <a:r>
              <a:rPr lang="zh-CN" altLang="en-US" dirty="0" smtClean="0"/>
              <a:t>新产品的价值工程。产品成本</a:t>
            </a:r>
            <a:r>
              <a:rPr lang="en-US" altLang="zh-CN" dirty="0" smtClean="0"/>
              <a:t>70%~80%</a:t>
            </a:r>
            <a:r>
              <a:rPr lang="zh-CN" altLang="en-US" dirty="0" smtClean="0"/>
              <a:t>由开发设计阶段决定。</a:t>
            </a:r>
            <a:endParaRPr lang="en-US" altLang="zh-CN" dirty="0" smtClean="0"/>
          </a:p>
          <a:p>
            <a:pPr lvl="2" eaLnBrk="1"/>
            <a:r>
              <a:rPr lang="zh-CN" altLang="en-US" dirty="0" smtClean="0"/>
              <a:t>系统的价值工程。从产品扩到整个系统的其它部分，如设备、程序、工艺、流通、组织体制等。</a:t>
            </a:r>
            <a:endParaRPr lang="en-US" altLang="zh-CN" dirty="0" smtClean="0"/>
          </a:p>
          <a:p>
            <a:pPr lvl="1" eaLnBrk="1"/>
            <a:r>
              <a:rPr lang="zh-CN" altLang="en-US" dirty="0" smtClean="0"/>
              <a:t>价值分析的创新点</a:t>
            </a:r>
            <a:endParaRPr lang="en-US" altLang="zh-CN" dirty="0" smtClean="0"/>
          </a:p>
          <a:p>
            <a:pPr lvl="2" eaLnBrk="1"/>
            <a:r>
              <a:rPr lang="zh-CN" altLang="en-US" dirty="0" smtClean="0"/>
              <a:t>麦尔斯发现用户购买非产品而是功能。</a:t>
            </a:r>
            <a:endParaRPr lang="en-US" altLang="zh-CN" dirty="0" smtClean="0"/>
          </a:p>
          <a:p>
            <a:pPr lvl="2" eaLnBrk="1"/>
            <a:r>
              <a:rPr lang="zh-CN" altLang="en-US" dirty="0" smtClean="0"/>
              <a:t>用户购买功能，费用越少越好。</a:t>
            </a:r>
            <a:endParaRPr lang="en-US" altLang="zh-CN" dirty="0" smtClean="0"/>
          </a:p>
          <a:p>
            <a:pPr lvl="2" eaLnBrk="1"/>
            <a:r>
              <a:rPr lang="zh-CN" altLang="en-US" dirty="0" smtClean="0"/>
              <a:t>从功能和费用之间关系，提出“价值”，并公式化，可量化测定。</a:t>
            </a:r>
            <a:endParaRPr lang="en-US" altLang="zh-CN" dirty="0" smtClean="0"/>
          </a:p>
          <a:p>
            <a:pPr lvl="2" eaLnBrk="1"/>
            <a:r>
              <a:rPr lang="zh-CN" altLang="en-US" dirty="0" smtClean="0"/>
              <a:t>研究功能和投入资源的关系，提出提高价值方法，即价值分析。</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34</a:t>
            </a:fld>
            <a:endParaRPr lang="en-US" altLang="zh-CN" dirty="0"/>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dirty="0" smtClean="0"/>
              <a:t>8.4  </a:t>
            </a:r>
            <a:r>
              <a:rPr lang="zh-CN" altLang="zh-CN" dirty="0" smtClean="0"/>
              <a:t>价值工程</a:t>
            </a:r>
            <a:endParaRPr lang="zh-CN" altLang="zh-CN" b="1" dirty="0"/>
          </a:p>
        </p:txBody>
      </p:sp>
      <p:sp>
        <p:nvSpPr>
          <p:cNvPr id="3" name="内容占位符 2"/>
          <p:cNvSpPr>
            <a:spLocks noGrp="1"/>
          </p:cNvSpPr>
          <p:nvPr>
            <p:ph idx="1"/>
          </p:nvPr>
        </p:nvSpPr>
        <p:spPr>
          <a:xfrm>
            <a:off x="0" y="1556792"/>
            <a:ext cx="9144000" cy="4896544"/>
          </a:xfrm>
        </p:spPr>
        <p:txBody>
          <a:bodyPr/>
          <a:lstStyle/>
          <a:p>
            <a:pPr eaLnBrk="1"/>
            <a:r>
              <a:rPr lang="zh-CN" altLang="zh-CN" dirty="0" smtClean="0"/>
              <a:t>价值工程</a:t>
            </a:r>
            <a:r>
              <a:rPr lang="zh-CN" altLang="zh-CN" dirty="0"/>
              <a:t>的</a:t>
            </a:r>
            <a:r>
              <a:rPr lang="zh-CN" altLang="zh-CN" dirty="0" smtClean="0"/>
              <a:t>概念</a:t>
            </a:r>
            <a:endParaRPr lang="en-US" altLang="zh-CN" dirty="0" smtClean="0"/>
          </a:p>
          <a:p>
            <a:pPr lvl="1" eaLnBrk="1"/>
            <a:r>
              <a:rPr lang="zh-CN" altLang="en-US" dirty="0" smtClean="0"/>
              <a:t>价值工程的定义及特点</a:t>
            </a:r>
            <a:endParaRPr lang="en-US" altLang="zh-CN" dirty="0" smtClean="0"/>
          </a:p>
          <a:p>
            <a:pPr lvl="2" eaLnBrk="1"/>
            <a:r>
              <a:rPr lang="zh-CN" altLang="en-US" dirty="0" smtClean="0"/>
              <a:t>指以产品或作业的功能分析为核心，以提高产品或作业的价值为目的，力求以最低寿命周期成本实现产品或作业使用所要求的必要功能的一项有组织的创造性活动。</a:t>
            </a:r>
            <a:endParaRPr lang="en-US" altLang="zh-CN" dirty="0" smtClean="0"/>
          </a:p>
          <a:p>
            <a:pPr lvl="2" eaLnBrk="1"/>
            <a:r>
              <a:rPr lang="zh-CN" altLang="en-US" dirty="0" smtClean="0"/>
              <a:t>定义三要素：价值、功能和寿命周期成本。特点</a:t>
            </a:r>
            <a:r>
              <a:rPr lang="en-US" altLang="zh-CN" dirty="0" smtClean="0"/>
              <a:t>:</a:t>
            </a:r>
          </a:p>
          <a:p>
            <a:pPr lvl="3" eaLnBrk="1"/>
            <a:r>
              <a:rPr lang="en-US" altLang="zh-CN" dirty="0" smtClean="0"/>
              <a:t>VE</a:t>
            </a:r>
            <a:r>
              <a:rPr lang="zh-CN" altLang="en-US" dirty="0" smtClean="0"/>
              <a:t>目标是以最低总费用（寿命周期成本），实现必要功能。</a:t>
            </a:r>
            <a:endParaRPr lang="en-US" altLang="zh-CN" dirty="0" smtClean="0"/>
          </a:p>
          <a:p>
            <a:pPr lvl="3" eaLnBrk="1"/>
            <a:r>
              <a:rPr lang="en-US" altLang="zh-CN" dirty="0" smtClean="0"/>
              <a:t>VE</a:t>
            </a:r>
            <a:r>
              <a:rPr lang="zh-CN" altLang="en-US" dirty="0" smtClean="0"/>
              <a:t>研究对象广。包括所有为功能发生费用的事物，如产品、工艺、工程、服务、或它们的组成部分等。</a:t>
            </a:r>
            <a:endParaRPr lang="en-US" altLang="zh-CN" dirty="0" smtClean="0"/>
          </a:p>
          <a:p>
            <a:pPr lvl="3" eaLnBrk="1"/>
            <a:r>
              <a:rPr lang="en-US" altLang="zh-CN" dirty="0" smtClean="0"/>
              <a:t>VE</a:t>
            </a:r>
            <a:r>
              <a:rPr lang="zh-CN" altLang="en-US" dirty="0" smtClean="0"/>
              <a:t>将价值、功能和成本作为整体考虑。</a:t>
            </a:r>
            <a:endParaRPr lang="en-US" altLang="zh-CN" dirty="0" smtClean="0"/>
          </a:p>
          <a:p>
            <a:pPr lvl="3" eaLnBrk="1"/>
            <a:r>
              <a:rPr lang="en-US" altLang="zh-CN" dirty="0" smtClean="0"/>
              <a:t>VE</a:t>
            </a:r>
            <a:r>
              <a:rPr lang="zh-CN" altLang="en-US" dirty="0" smtClean="0"/>
              <a:t>核心是对研究对象功能分析。</a:t>
            </a:r>
            <a:endParaRPr lang="en-US" altLang="zh-CN" dirty="0" smtClean="0"/>
          </a:p>
          <a:p>
            <a:pPr lvl="3" eaLnBrk="1"/>
            <a:r>
              <a:rPr lang="en-US" altLang="zh-CN" dirty="0" smtClean="0"/>
              <a:t>VE</a:t>
            </a:r>
            <a:r>
              <a:rPr lang="zh-CN" altLang="en-US" dirty="0" smtClean="0"/>
              <a:t>将功能转化为与成本直接相比的量化值。</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35</a:t>
            </a:fld>
            <a:endParaRPr lang="en-US" altLang="zh-CN" dirty="0"/>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dirty="0" smtClean="0"/>
              <a:t>8.4  </a:t>
            </a:r>
            <a:r>
              <a:rPr lang="zh-CN" altLang="zh-CN" dirty="0" smtClean="0"/>
              <a:t>价值工程</a:t>
            </a:r>
            <a:endParaRPr lang="zh-CN" altLang="zh-CN" b="1" dirty="0"/>
          </a:p>
        </p:txBody>
      </p:sp>
      <p:sp>
        <p:nvSpPr>
          <p:cNvPr id="3" name="内容占位符 2"/>
          <p:cNvSpPr>
            <a:spLocks noGrp="1"/>
          </p:cNvSpPr>
          <p:nvPr>
            <p:ph idx="1"/>
          </p:nvPr>
        </p:nvSpPr>
        <p:spPr>
          <a:xfrm>
            <a:off x="0" y="1556792"/>
            <a:ext cx="9144000" cy="4896544"/>
          </a:xfrm>
        </p:spPr>
        <p:txBody>
          <a:bodyPr/>
          <a:lstStyle/>
          <a:p>
            <a:pPr lvl="3" eaLnBrk="1"/>
            <a:r>
              <a:rPr lang="en-US" altLang="zh-CN" dirty="0" smtClean="0"/>
              <a:t>VE</a:t>
            </a:r>
            <a:r>
              <a:rPr lang="zh-CN" altLang="en-US" dirty="0" smtClean="0"/>
              <a:t>强调不断改革和创新。</a:t>
            </a:r>
            <a:endParaRPr lang="en-US" altLang="zh-CN" dirty="0" smtClean="0"/>
          </a:p>
          <a:p>
            <a:pPr lvl="3" eaLnBrk="1"/>
            <a:r>
              <a:rPr lang="en-US" altLang="zh-CN" dirty="0" smtClean="0"/>
              <a:t>VE</a:t>
            </a:r>
            <a:r>
              <a:rPr lang="zh-CN" altLang="en-US" dirty="0" smtClean="0"/>
              <a:t>是综合运用创造工程的理论和技巧，开发集体智力资源、有组织的多领域协作活动。</a:t>
            </a:r>
            <a:endParaRPr lang="en-US" altLang="zh-CN" dirty="0" smtClean="0"/>
          </a:p>
          <a:p>
            <a:pPr lvl="1" eaLnBrk="1"/>
            <a:r>
              <a:rPr lang="zh-CN" altLang="en-US" dirty="0" smtClean="0"/>
              <a:t>价值工程中的价值</a:t>
            </a:r>
            <a:endParaRPr lang="en-US" altLang="zh-CN" dirty="0" smtClean="0"/>
          </a:p>
          <a:p>
            <a:pPr lvl="2" eaLnBrk="1"/>
            <a:r>
              <a:rPr lang="zh-CN" altLang="en-US" dirty="0" smtClean="0"/>
              <a:t>价值定义：</a:t>
            </a:r>
            <a:r>
              <a:rPr lang="en-US" altLang="zh-CN" dirty="0" smtClean="0"/>
              <a:t>V=F/C</a:t>
            </a:r>
          </a:p>
          <a:p>
            <a:pPr lvl="2" eaLnBrk="1"/>
            <a:r>
              <a:rPr lang="zh-CN" altLang="en-US" dirty="0" smtClean="0"/>
              <a:t>价值提高的途径（</a:t>
            </a:r>
            <a:r>
              <a:rPr lang="en-US" altLang="zh-CN" dirty="0" smtClean="0"/>
              <a:t>5</a:t>
            </a:r>
            <a:r>
              <a:rPr lang="zh-CN" altLang="en-US" dirty="0" smtClean="0"/>
              <a:t>种）</a:t>
            </a:r>
            <a:endParaRPr lang="en-US" altLang="zh-CN" dirty="0" smtClean="0"/>
          </a:p>
          <a:p>
            <a:pPr lvl="3" eaLnBrk="1"/>
            <a:r>
              <a:rPr lang="en-US" altLang="zh-CN" dirty="0" smtClean="0"/>
              <a:t>V↑=F ↑ /C ↓</a:t>
            </a:r>
          </a:p>
          <a:p>
            <a:pPr lvl="3" eaLnBrk="1"/>
            <a:r>
              <a:rPr lang="en-US" altLang="zh-CN" dirty="0" smtClean="0"/>
              <a:t>V↑=F → /C ↓</a:t>
            </a:r>
          </a:p>
          <a:p>
            <a:pPr lvl="3" eaLnBrk="1"/>
            <a:r>
              <a:rPr lang="en-US" altLang="zh-CN" dirty="0" smtClean="0"/>
              <a:t>V↑=F ↑ /C → </a:t>
            </a:r>
          </a:p>
          <a:p>
            <a:pPr lvl="3" eaLnBrk="1"/>
            <a:r>
              <a:rPr lang="en-US" altLang="zh-CN" dirty="0" smtClean="0"/>
              <a:t>V↑=F ↑ ↑ /C ↑</a:t>
            </a:r>
          </a:p>
          <a:p>
            <a:pPr lvl="3" eaLnBrk="1"/>
            <a:r>
              <a:rPr lang="en-US" altLang="zh-CN" dirty="0" smtClean="0"/>
              <a:t>V↑=F ↓ /C ↓ ↓</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36</a:t>
            </a:fld>
            <a:endParaRPr lang="en-US" altLang="zh-CN" dirty="0"/>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dirty="0" smtClean="0"/>
              <a:t>8.4  </a:t>
            </a:r>
            <a:r>
              <a:rPr lang="zh-CN" altLang="zh-CN" dirty="0" smtClean="0"/>
              <a:t>价值工程</a:t>
            </a:r>
            <a:endParaRPr lang="zh-CN" altLang="zh-CN" b="1" dirty="0"/>
          </a:p>
        </p:txBody>
      </p:sp>
      <p:sp>
        <p:nvSpPr>
          <p:cNvPr id="3" name="内容占位符 2"/>
          <p:cNvSpPr>
            <a:spLocks noGrp="1"/>
          </p:cNvSpPr>
          <p:nvPr>
            <p:ph idx="1"/>
          </p:nvPr>
        </p:nvSpPr>
        <p:spPr>
          <a:xfrm>
            <a:off x="0" y="1556792"/>
            <a:ext cx="9144000" cy="4896544"/>
          </a:xfrm>
        </p:spPr>
        <p:txBody>
          <a:bodyPr/>
          <a:lstStyle/>
          <a:p>
            <a:pPr lvl="1" eaLnBrk="1"/>
            <a:r>
              <a:rPr lang="zh-CN" altLang="en-US" dirty="0" smtClean="0"/>
              <a:t>价值工程中的功能</a:t>
            </a:r>
            <a:endParaRPr lang="en-US" altLang="zh-CN" dirty="0" smtClean="0"/>
          </a:p>
          <a:p>
            <a:pPr lvl="2" eaLnBrk="1"/>
            <a:r>
              <a:rPr lang="zh-CN" altLang="en-US" dirty="0" smtClean="0"/>
              <a:t>国标</a:t>
            </a:r>
            <a:r>
              <a:rPr lang="en-US" altLang="zh-CN" dirty="0" smtClean="0"/>
              <a:t>GB8223</a:t>
            </a:r>
            <a:r>
              <a:rPr lang="zh-CN" altLang="en-US" dirty="0" smtClean="0"/>
              <a:t>：“对象能够满足某种需求的任何一种属性。”包括：产品或服务的性能、用途、功用等。功能是使用价值的具体表现形式。</a:t>
            </a:r>
            <a:endParaRPr lang="en-US" altLang="zh-CN" dirty="0" smtClean="0"/>
          </a:p>
          <a:p>
            <a:pPr lvl="2" eaLnBrk="1"/>
            <a:r>
              <a:rPr lang="zh-CN" altLang="en-US" dirty="0" smtClean="0"/>
              <a:t>功能可用性能指标和货币单位衡量，</a:t>
            </a:r>
            <a:r>
              <a:rPr lang="en-US" altLang="zh-CN" dirty="0" smtClean="0"/>
              <a:t>VA</a:t>
            </a:r>
            <a:r>
              <a:rPr lang="zh-CN" altLang="en-US" dirty="0" smtClean="0"/>
              <a:t>主要用后者。</a:t>
            </a:r>
            <a:endParaRPr lang="en-US" altLang="zh-CN" dirty="0" smtClean="0"/>
          </a:p>
          <a:p>
            <a:pPr lvl="1" eaLnBrk="1"/>
            <a:r>
              <a:rPr lang="zh-CN" altLang="en-US" dirty="0" smtClean="0"/>
              <a:t>产品寿命周期成本</a:t>
            </a:r>
            <a:endParaRPr lang="en-US" altLang="zh-CN" dirty="0" smtClean="0"/>
          </a:p>
          <a:p>
            <a:pPr lvl="2" eaLnBrk="1"/>
            <a:r>
              <a:rPr lang="zh-CN" altLang="en-US" dirty="0" smtClean="0"/>
              <a:t>产品寿命周期</a:t>
            </a:r>
            <a:endParaRPr lang="en-US" altLang="zh-CN" dirty="0" smtClean="0"/>
          </a:p>
          <a:p>
            <a:pPr lvl="3" eaLnBrk="1"/>
            <a:r>
              <a:rPr lang="zh-CN" altLang="en-US" dirty="0" smtClean="0"/>
              <a:t>自然寿命</a:t>
            </a:r>
            <a:endParaRPr lang="en-US" altLang="zh-CN" dirty="0" smtClean="0"/>
          </a:p>
          <a:p>
            <a:pPr lvl="3" eaLnBrk="1"/>
            <a:r>
              <a:rPr lang="zh-CN" altLang="en-US" dirty="0" smtClean="0"/>
              <a:t>经济寿命</a:t>
            </a:r>
            <a:endParaRPr lang="en-US" altLang="zh-CN" dirty="0" smtClean="0"/>
          </a:p>
          <a:p>
            <a:pPr lvl="2" eaLnBrk="1"/>
            <a:r>
              <a:rPr lang="zh-CN" altLang="en-US" dirty="0" smtClean="0"/>
              <a:t>产品寿命周期成本</a:t>
            </a:r>
            <a:r>
              <a:rPr lang="en-US" altLang="zh-CN" dirty="0" smtClean="0"/>
              <a:t>: LCC=C1(</a:t>
            </a:r>
            <a:r>
              <a:rPr lang="zh-CN" altLang="en-US" dirty="0" smtClean="0"/>
              <a:t>生产成本</a:t>
            </a:r>
            <a:r>
              <a:rPr lang="en-US" altLang="zh-CN" dirty="0" smtClean="0"/>
              <a:t>)+C2</a:t>
            </a:r>
            <a:r>
              <a:rPr lang="zh-CN" altLang="en-US" dirty="0" smtClean="0"/>
              <a:t>（使用成本）</a:t>
            </a:r>
            <a:endParaRPr lang="en-US" altLang="zh-CN" dirty="0" smtClean="0"/>
          </a:p>
          <a:p>
            <a:pPr lvl="2" eaLnBrk="1"/>
            <a:r>
              <a:rPr lang="zh-CN" altLang="en-US" dirty="0" smtClean="0"/>
              <a:t>产品成本与功能的关系</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37</a:t>
            </a:fld>
            <a:endParaRPr lang="en-US" altLang="zh-CN" dirty="0"/>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dirty="0"/>
              <a:t>8.4  </a:t>
            </a:r>
            <a:r>
              <a:rPr lang="zh-CN" altLang="zh-CN" dirty="0" smtClean="0"/>
              <a:t>价值工程</a:t>
            </a:r>
            <a:r>
              <a:rPr lang="zh-CN" altLang="en-US" dirty="0" smtClean="0"/>
              <a:t>（续）</a:t>
            </a:r>
            <a:endParaRPr lang="zh-CN" altLang="en-US" dirty="0"/>
          </a:p>
        </p:txBody>
      </p:sp>
      <p:sp>
        <p:nvSpPr>
          <p:cNvPr id="3" name="内容占位符 2"/>
          <p:cNvSpPr>
            <a:spLocks noGrp="1"/>
          </p:cNvSpPr>
          <p:nvPr>
            <p:ph idx="1"/>
          </p:nvPr>
        </p:nvSpPr>
        <p:spPr>
          <a:xfrm>
            <a:off x="0" y="1556792"/>
            <a:ext cx="9144000" cy="4838848"/>
          </a:xfrm>
        </p:spPr>
        <p:txBody>
          <a:bodyPr/>
          <a:lstStyle/>
          <a:p>
            <a:r>
              <a:rPr lang="zh-CN" altLang="zh-CN" dirty="0"/>
              <a:t>价值工程的工作</a:t>
            </a:r>
            <a:r>
              <a:rPr lang="zh-CN" altLang="zh-CN" dirty="0" smtClean="0"/>
              <a:t>程序</a:t>
            </a:r>
            <a:endParaRPr lang="en-US" altLang="zh-CN" dirty="0" smtClean="0"/>
          </a:p>
          <a:p>
            <a:pPr lvl="1"/>
            <a:r>
              <a:rPr lang="zh-CN" altLang="en-US" dirty="0" smtClean="0"/>
              <a:t>价值工程的工作步骤</a:t>
            </a:r>
            <a:endParaRPr lang="en-US" altLang="zh-CN" dirty="0" smtClean="0"/>
          </a:p>
          <a:p>
            <a:pPr lvl="2"/>
            <a:r>
              <a:rPr lang="zh-CN" altLang="en-US" dirty="0" smtClean="0"/>
              <a:t>不断地发现问题、解决问题的过程。</a:t>
            </a:r>
            <a:r>
              <a:rPr lang="en-US" altLang="zh-CN" dirty="0" smtClean="0"/>
              <a:t>7</a:t>
            </a:r>
            <a:r>
              <a:rPr lang="zh-CN" altLang="en-US" dirty="0" smtClean="0"/>
              <a:t>个问题顺序工作：</a:t>
            </a:r>
            <a:endParaRPr lang="en-US" altLang="zh-CN" dirty="0" smtClean="0"/>
          </a:p>
          <a:p>
            <a:pPr lvl="3"/>
            <a:r>
              <a:rPr lang="en-US" altLang="zh-CN" dirty="0" smtClean="0"/>
              <a:t>VE</a:t>
            </a:r>
            <a:r>
              <a:rPr lang="zh-CN" altLang="en-US" dirty="0" smtClean="0"/>
              <a:t>的研究对象？</a:t>
            </a:r>
            <a:endParaRPr lang="en-US" altLang="zh-CN" dirty="0" smtClean="0"/>
          </a:p>
          <a:p>
            <a:pPr lvl="3"/>
            <a:r>
              <a:rPr lang="zh-CN" altLang="en-US" dirty="0" smtClean="0"/>
              <a:t>它的用途？</a:t>
            </a:r>
            <a:endParaRPr lang="en-US" altLang="zh-CN" dirty="0" smtClean="0"/>
          </a:p>
          <a:p>
            <a:pPr lvl="3"/>
            <a:r>
              <a:rPr lang="zh-CN" altLang="en-US" dirty="0" smtClean="0"/>
              <a:t>它的成本？</a:t>
            </a:r>
            <a:endParaRPr lang="en-US" altLang="zh-CN" dirty="0" smtClean="0"/>
          </a:p>
          <a:p>
            <a:pPr lvl="3"/>
            <a:r>
              <a:rPr lang="zh-CN" altLang="en-US" dirty="0" smtClean="0"/>
              <a:t>它的价值？</a:t>
            </a:r>
            <a:endParaRPr lang="en-US" altLang="zh-CN" dirty="0" smtClean="0"/>
          </a:p>
          <a:p>
            <a:pPr lvl="3"/>
            <a:r>
              <a:rPr lang="zh-CN" altLang="en-US" dirty="0" smtClean="0"/>
              <a:t>有无其它方法实现相同功能？</a:t>
            </a:r>
            <a:endParaRPr lang="en-US" altLang="zh-CN" dirty="0" smtClean="0"/>
          </a:p>
          <a:p>
            <a:pPr lvl="3"/>
            <a:r>
              <a:rPr lang="zh-CN" altLang="en-US" dirty="0" smtClean="0"/>
              <a:t>新方案成本？</a:t>
            </a:r>
            <a:endParaRPr lang="en-US" altLang="zh-CN" dirty="0" smtClean="0"/>
          </a:p>
          <a:p>
            <a:pPr lvl="3"/>
            <a:r>
              <a:rPr lang="zh-CN" altLang="en-US" dirty="0" smtClean="0"/>
              <a:t>新方案能否满足要求？</a:t>
            </a:r>
            <a:endParaRPr lang="en-US" altLang="zh-CN" dirty="0" smtClean="0"/>
          </a:p>
          <a:p>
            <a:pPr lvl="2"/>
            <a:r>
              <a:rPr lang="zh-CN" altLang="en-US" dirty="0" smtClean="0"/>
              <a:t>围绕这</a:t>
            </a:r>
            <a:r>
              <a:rPr lang="en-US" altLang="zh-CN" dirty="0" smtClean="0"/>
              <a:t>7</a:t>
            </a:r>
            <a:r>
              <a:rPr lang="zh-CN" altLang="en-US" dirty="0" smtClean="0"/>
              <a:t>个问题，</a:t>
            </a:r>
            <a:r>
              <a:rPr lang="en-US" altLang="zh-CN" dirty="0" smtClean="0"/>
              <a:t>VE</a:t>
            </a:r>
            <a:r>
              <a:rPr lang="zh-CN" altLang="en-US" dirty="0" smtClean="0"/>
              <a:t>工作程序分为准备、分析、创新和实施</a:t>
            </a:r>
            <a:r>
              <a:rPr lang="en-US" altLang="zh-CN" dirty="0" smtClean="0"/>
              <a:t>4</a:t>
            </a:r>
            <a:r>
              <a:rPr lang="zh-CN" altLang="en-US" dirty="0" smtClean="0"/>
              <a:t>个阶段，</a:t>
            </a:r>
            <a:r>
              <a:rPr lang="en-US" altLang="zh-CN" dirty="0" smtClean="0"/>
              <a:t>12</a:t>
            </a:r>
            <a:r>
              <a:rPr lang="zh-CN" altLang="en-US" dirty="0" smtClean="0"/>
              <a:t>个步骤。</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38</a:t>
            </a:fld>
            <a:endParaRPr lang="en-US" altLang="zh-CN"/>
          </a:p>
        </p:txBody>
      </p:sp>
    </p:spTree>
    <p:extLst>
      <p:ext uri="{BB962C8B-B14F-4D97-AF65-F5344CB8AC3E}">
        <p14:creationId xmlns="" xmlns:p14="http://schemas.microsoft.com/office/powerpoint/2010/main" val="195767259"/>
      </p:ext>
    </p:extLst>
  </p:cSld>
  <p:clrMapOvr>
    <a:masterClrMapping/>
  </p:clrMapOvr>
  <p:transition spd="slow">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dirty="0"/>
              <a:t>8.4  </a:t>
            </a:r>
            <a:r>
              <a:rPr lang="zh-CN" altLang="zh-CN" dirty="0" smtClean="0"/>
              <a:t>价值工程</a:t>
            </a:r>
            <a:r>
              <a:rPr lang="zh-CN" altLang="en-US" dirty="0" smtClean="0"/>
              <a:t>（续）</a:t>
            </a:r>
            <a:endParaRPr lang="zh-CN" altLang="en-US" dirty="0"/>
          </a:p>
        </p:txBody>
      </p:sp>
      <p:sp>
        <p:nvSpPr>
          <p:cNvPr id="3" name="内容占位符 2"/>
          <p:cNvSpPr>
            <a:spLocks noGrp="1"/>
          </p:cNvSpPr>
          <p:nvPr>
            <p:ph idx="1"/>
          </p:nvPr>
        </p:nvSpPr>
        <p:spPr>
          <a:xfrm>
            <a:off x="0" y="1556792"/>
            <a:ext cx="9144000" cy="4838848"/>
          </a:xfrm>
        </p:spPr>
        <p:txBody>
          <a:bodyPr/>
          <a:lstStyle/>
          <a:p>
            <a:pPr lvl="1" eaLnBrk="1"/>
            <a:r>
              <a:rPr lang="zh-CN" altLang="en-US" dirty="0" smtClean="0"/>
              <a:t>价值工程的对象选择</a:t>
            </a:r>
            <a:endParaRPr lang="en-US" altLang="zh-CN" dirty="0" smtClean="0"/>
          </a:p>
          <a:p>
            <a:pPr lvl="2" eaLnBrk="1"/>
            <a:r>
              <a:rPr lang="zh-CN" altLang="en-US" dirty="0" smtClean="0"/>
              <a:t>一般原则</a:t>
            </a:r>
            <a:endParaRPr lang="en-US" altLang="zh-CN" dirty="0" smtClean="0"/>
          </a:p>
          <a:p>
            <a:pPr lvl="3" eaLnBrk="1"/>
            <a:r>
              <a:rPr lang="en-US" altLang="zh-CN" dirty="0" smtClean="0"/>
              <a:t>VE</a:t>
            </a:r>
            <a:r>
              <a:rPr lang="zh-CN" altLang="en-US" dirty="0" smtClean="0"/>
              <a:t>对象可为产品，也可为工艺或管理方法。其选择要根据企业</a:t>
            </a:r>
            <a:r>
              <a:rPr lang="en-US" altLang="zh-CN" dirty="0" smtClean="0"/>
              <a:t>VE</a:t>
            </a:r>
            <a:r>
              <a:rPr lang="zh-CN" altLang="en-US" dirty="0" smtClean="0"/>
              <a:t>人员和资金情况，选择迫切需要改进的，且成本可挖掘潜力较大的项目为基本原则，一般从几方面考虑：</a:t>
            </a:r>
            <a:endParaRPr lang="en-US" altLang="zh-CN" dirty="0" smtClean="0"/>
          </a:p>
          <a:p>
            <a:pPr lvl="4" eaLnBrk="1"/>
            <a:r>
              <a:rPr lang="zh-CN" altLang="en-US" dirty="0" smtClean="0"/>
              <a:t>设计方面：设计研究费用高、结构复杂、原材料贵、性能差、重量及尺寸大、技术水平低的产品或零部件。</a:t>
            </a:r>
            <a:endParaRPr lang="en-US" altLang="zh-CN" dirty="0" smtClean="0"/>
          </a:p>
          <a:p>
            <a:pPr lvl="4" eaLnBrk="1"/>
            <a:r>
              <a:rPr lang="zh-CN" altLang="en-US" dirty="0" smtClean="0"/>
              <a:t>制造方面：数量多、工艺复杂、原材料消耗多、加工效率低、废品率高的。</a:t>
            </a:r>
            <a:endParaRPr lang="en-US" altLang="zh-CN" dirty="0" smtClean="0"/>
          </a:p>
          <a:p>
            <a:pPr lvl="4" eaLnBrk="1"/>
            <a:r>
              <a:rPr lang="zh-CN" altLang="en-US" dirty="0" smtClean="0"/>
              <a:t>成本方面：成本高或材料费、管理费等在总成本中比重大 的。</a:t>
            </a:r>
            <a:endParaRPr lang="en-US" altLang="zh-CN" dirty="0" smtClean="0"/>
          </a:p>
          <a:p>
            <a:pPr lvl="4" eaLnBrk="1"/>
            <a:r>
              <a:rPr lang="zh-CN" altLang="en-US" dirty="0" smtClean="0"/>
              <a:t>销售方面：需要更新换代、用户意见多、竞争力弱、利润少的。</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39</a:t>
            </a:fld>
            <a:endParaRPr lang="en-US" altLang="zh-CN"/>
          </a:p>
        </p:txBody>
      </p:sp>
    </p:spTree>
    <p:extLst>
      <p:ext uri="{BB962C8B-B14F-4D97-AF65-F5344CB8AC3E}">
        <p14:creationId xmlns="" xmlns:p14="http://schemas.microsoft.com/office/powerpoint/2010/main" val="195767259"/>
      </p:ext>
    </p:extLst>
  </p:cSld>
  <p:clrMapOvr>
    <a:masterClrMapping/>
  </p:clrMapOvr>
  <p:transition spd="slow">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315415"/>
            <a:ext cx="7793037" cy="1584176"/>
          </a:xfrm>
        </p:spPr>
        <p:txBody>
          <a:bodyPr/>
          <a:lstStyle/>
          <a:p>
            <a:r>
              <a:rPr lang="en-US" altLang="zh-CN" b="1" dirty="0"/>
              <a:t>8.1 </a:t>
            </a:r>
            <a:r>
              <a:rPr lang="zh-CN" altLang="zh-CN" b="1" dirty="0"/>
              <a:t>可靠性工程</a:t>
            </a:r>
          </a:p>
        </p:txBody>
      </p:sp>
      <p:sp>
        <p:nvSpPr>
          <p:cNvPr id="3" name="内容占位符 2"/>
          <p:cNvSpPr>
            <a:spLocks noGrp="1"/>
          </p:cNvSpPr>
          <p:nvPr>
            <p:ph idx="1"/>
          </p:nvPr>
        </p:nvSpPr>
        <p:spPr>
          <a:xfrm>
            <a:off x="0" y="1556792"/>
            <a:ext cx="9144000" cy="4896544"/>
          </a:xfrm>
        </p:spPr>
        <p:txBody>
          <a:bodyPr/>
          <a:lstStyle/>
          <a:p>
            <a:pPr lvl="1" eaLnBrk="1"/>
            <a:r>
              <a:rPr lang="en-US" altLang="zh-CN" dirty="0" smtClean="0"/>
              <a:t>1978</a:t>
            </a:r>
            <a:r>
              <a:rPr lang="zh-CN" altLang="en-US" dirty="0" smtClean="0"/>
              <a:t>年在电视机质量工作会议上对电视机等明确提出可靠性、安全性要求和可靠性指标。</a:t>
            </a:r>
            <a:endParaRPr lang="en-US" altLang="zh-CN" dirty="0" smtClean="0"/>
          </a:p>
          <a:p>
            <a:pPr lvl="1" eaLnBrk="1"/>
            <a:r>
              <a:rPr lang="en-US" altLang="zh-CN" dirty="0" smtClean="0"/>
              <a:t>20</a:t>
            </a:r>
            <a:r>
              <a:rPr lang="zh-CN" altLang="en-US" dirty="0" smtClean="0"/>
              <a:t>世纪</a:t>
            </a:r>
            <a:r>
              <a:rPr lang="en-US" altLang="zh-CN" dirty="0" smtClean="0"/>
              <a:t>80s</a:t>
            </a:r>
            <a:r>
              <a:rPr lang="zh-CN" altLang="en-US" dirty="0" smtClean="0"/>
              <a:t>，在武器装备中开展可靠性工程，各工业部门及兵种部纷纷进行可靠性普及培训教育，建立可靠性工作组织管理机构，进行可靠性试验和可靠性设计及信息收集与反馈；同时，组织制定制定可靠性的国家标准、国军标和专业标准，使可靠性管理工作在我国纳入标准化轨道。</a:t>
            </a:r>
            <a:endParaRPr lang="zh-CN" altLang="zh-CN" dirty="0" smtClean="0"/>
          </a:p>
          <a:p>
            <a:pPr eaLnBrk="1"/>
            <a:r>
              <a:rPr lang="zh-CN" altLang="zh-CN" dirty="0" smtClean="0"/>
              <a:t>可靠性</a:t>
            </a:r>
            <a:r>
              <a:rPr lang="zh-CN" altLang="zh-CN" dirty="0"/>
              <a:t>的</a:t>
            </a:r>
            <a:r>
              <a:rPr lang="zh-CN" altLang="zh-CN" dirty="0" smtClean="0"/>
              <a:t>概念</a:t>
            </a:r>
            <a:endParaRPr lang="en-US" altLang="zh-CN" dirty="0" smtClean="0"/>
          </a:p>
          <a:p>
            <a:pPr lvl="1" eaLnBrk="1"/>
            <a:r>
              <a:rPr lang="zh-CN" altLang="en-US" dirty="0" smtClean="0"/>
              <a:t>可靠性的定义</a:t>
            </a:r>
            <a:endParaRPr lang="en-US" altLang="zh-CN" dirty="0" smtClean="0"/>
          </a:p>
          <a:p>
            <a:pPr lvl="2" eaLnBrk="1"/>
            <a:r>
              <a:rPr lang="en-US" altLang="zh-CN" b="0" dirty="0" smtClean="0"/>
              <a:t>1966</a:t>
            </a:r>
            <a:r>
              <a:rPr lang="zh-CN" altLang="en-US" b="0" dirty="0" smtClean="0"/>
              <a:t>年美国的军队标准：产品在规定的条件下和规定的时间内完成规定功能的能力。</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a:t>
            </a:fld>
            <a:endParaRPr lang="en-US" altLang="zh-CN"/>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dirty="0"/>
              <a:t>8.4  </a:t>
            </a:r>
            <a:r>
              <a:rPr lang="zh-CN" altLang="zh-CN" dirty="0" smtClean="0"/>
              <a:t>价值工程</a:t>
            </a:r>
            <a:r>
              <a:rPr lang="zh-CN" altLang="en-US" dirty="0" smtClean="0"/>
              <a:t>（续）</a:t>
            </a:r>
            <a:endParaRPr lang="zh-CN" altLang="en-US" dirty="0"/>
          </a:p>
        </p:txBody>
      </p:sp>
      <p:sp>
        <p:nvSpPr>
          <p:cNvPr id="3" name="内容占位符 2"/>
          <p:cNvSpPr>
            <a:spLocks noGrp="1"/>
          </p:cNvSpPr>
          <p:nvPr>
            <p:ph idx="1"/>
          </p:nvPr>
        </p:nvSpPr>
        <p:spPr>
          <a:xfrm>
            <a:off x="0" y="1556792"/>
            <a:ext cx="9144000" cy="4838848"/>
          </a:xfrm>
        </p:spPr>
        <p:txBody>
          <a:bodyPr/>
          <a:lstStyle/>
          <a:p>
            <a:pPr lvl="2" eaLnBrk="1"/>
            <a:r>
              <a:rPr lang="zh-CN" altLang="en-US" dirty="0" smtClean="0"/>
              <a:t>方法</a:t>
            </a:r>
            <a:endParaRPr lang="en-US" altLang="zh-CN" dirty="0" smtClean="0"/>
          </a:p>
          <a:p>
            <a:pPr lvl="3" eaLnBrk="1"/>
            <a:r>
              <a:rPr lang="zh-CN" altLang="en-US" dirty="0" smtClean="0"/>
              <a:t>因素分析法</a:t>
            </a:r>
            <a:endParaRPr lang="en-US" altLang="zh-CN" dirty="0" smtClean="0"/>
          </a:p>
          <a:p>
            <a:pPr lvl="4" eaLnBrk="1"/>
            <a:r>
              <a:rPr lang="zh-CN" altLang="en-US" dirty="0" smtClean="0"/>
              <a:t>又称经验分析法。定性分析。</a:t>
            </a:r>
            <a:endParaRPr lang="en-US" altLang="zh-CN" dirty="0" smtClean="0"/>
          </a:p>
          <a:p>
            <a:pPr lvl="4" eaLnBrk="1"/>
            <a:r>
              <a:rPr lang="zh-CN" altLang="en-US" dirty="0" smtClean="0"/>
              <a:t>缺点：无定量分析，主观影响大。</a:t>
            </a:r>
            <a:endParaRPr lang="en-US" altLang="zh-CN" dirty="0" smtClean="0"/>
          </a:p>
          <a:p>
            <a:pPr lvl="3" eaLnBrk="1"/>
            <a:r>
              <a:rPr lang="en-US" altLang="zh-CN" dirty="0" smtClean="0"/>
              <a:t>ABC</a:t>
            </a:r>
            <a:r>
              <a:rPr lang="zh-CN" altLang="en-US" dirty="0" smtClean="0"/>
              <a:t>分析法</a:t>
            </a:r>
            <a:endParaRPr lang="en-US" altLang="zh-CN" dirty="0" smtClean="0"/>
          </a:p>
          <a:p>
            <a:pPr lvl="4" eaLnBrk="1"/>
            <a:r>
              <a:rPr lang="zh-CN" altLang="en-US" dirty="0" smtClean="0"/>
              <a:t>经济学家维尔弗雷多</a:t>
            </a:r>
            <a:r>
              <a:rPr lang="en-US" altLang="zh-CN" dirty="0" smtClean="0"/>
              <a:t>·</a:t>
            </a:r>
            <a:r>
              <a:rPr lang="zh-CN" altLang="en-US" dirty="0" smtClean="0"/>
              <a:t>帕累托提出。</a:t>
            </a:r>
            <a:endParaRPr lang="en-US" altLang="zh-CN" dirty="0" smtClean="0"/>
          </a:p>
          <a:p>
            <a:pPr lvl="4" eaLnBrk="1"/>
            <a:r>
              <a:rPr lang="en-US" altLang="zh-CN" dirty="0" smtClean="0"/>
              <a:t>A</a:t>
            </a:r>
            <a:r>
              <a:rPr lang="zh-CN" altLang="en-US" dirty="0" smtClean="0"/>
              <a:t>：费用占</a:t>
            </a:r>
            <a:r>
              <a:rPr lang="en-US" altLang="zh-CN" dirty="0" smtClean="0"/>
              <a:t>70%-80%</a:t>
            </a:r>
            <a:r>
              <a:rPr lang="zh-CN" altLang="en-US" dirty="0" smtClean="0"/>
              <a:t>，总数占</a:t>
            </a:r>
            <a:r>
              <a:rPr lang="en-US" altLang="zh-CN" dirty="0" smtClean="0"/>
              <a:t>10%-20%</a:t>
            </a:r>
            <a:r>
              <a:rPr lang="zh-CN" altLang="en-US" dirty="0" smtClean="0"/>
              <a:t>的。</a:t>
            </a:r>
            <a:r>
              <a:rPr lang="en-US" altLang="zh-CN" dirty="0" smtClean="0"/>
              <a:t>B:</a:t>
            </a:r>
            <a:r>
              <a:rPr lang="zh-CN" altLang="en-US" dirty="0" smtClean="0"/>
              <a:t>总成本</a:t>
            </a:r>
            <a:r>
              <a:rPr lang="en-US" altLang="zh-CN" dirty="0" smtClean="0"/>
              <a:t>20%</a:t>
            </a:r>
            <a:r>
              <a:rPr lang="zh-CN" altLang="en-US" dirty="0" smtClean="0"/>
              <a:t>。</a:t>
            </a:r>
            <a:r>
              <a:rPr lang="en-US" altLang="zh-CN" dirty="0" smtClean="0"/>
              <a:t>C</a:t>
            </a:r>
            <a:r>
              <a:rPr lang="zh-CN" altLang="en-US" dirty="0" smtClean="0"/>
              <a:t>：其余。</a:t>
            </a:r>
            <a:endParaRPr lang="en-US" altLang="zh-CN" dirty="0" smtClean="0"/>
          </a:p>
          <a:p>
            <a:pPr lvl="4" eaLnBrk="1"/>
            <a:r>
              <a:rPr lang="en-US" altLang="zh-CN" dirty="0" smtClean="0"/>
              <a:t>A</a:t>
            </a:r>
            <a:r>
              <a:rPr lang="zh-CN" altLang="en-US" dirty="0" smtClean="0"/>
              <a:t>类是</a:t>
            </a:r>
            <a:r>
              <a:rPr lang="en-US" altLang="zh-CN" dirty="0" smtClean="0"/>
              <a:t>VE</a:t>
            </a:r>
            <a:r>
              <a:rPr lang="zh-CN" altLang="en-US" dirty="0" smtClean="0"/>
              <a:t>主要研究对象。</a:t>
            </a:r>
            <a:endParaRPr lang="en-US" altLang="zh-CN" dirty="0" smtClean="0"/>
          </a:p>
          <a:p>
            <a:pPr lvl="3" eaLnBrk="1"/>
            <a:r>
              <a:rPr lang="zh-CN" altLang="en-US" dirty="0" smtClean="0"/>
              <a:t>强制决定法</a:t>
            </a:r>
            <a:endParaRPr lang="en-US" altLang="zh-CN" dirty="0" smtClean="0"/>
          </a:p>
          <a:p>
            <a:pPr lvl="4" eaLnBrk="1"/>
            <a:r>
              <a:rPr lang="zh-CN" altLang="en-US" dirty="0" smtClean="0"/>
              <a:t>以功能重要程度来决定</a:t>
            </a:r>
            <a:r>
              <a:rPr lang="en-US" altLang="zh-CN" dirty="0" smtClean="0"/>
              <a:t>VE</a:t>
            </a:r>
            <a:r>
              <a:rPr lang="zh-CN" altLang="en-US" dirty="0" smtClean="0"/>
              <a:t>对象。价值系数</a:t>
            </a:r>
            <a:r>
              <a:rPr lang="en-US" altLang="zh-CN" dirty="0" smtClean="0"/>
              <a:t>V=</a:t>
            </a:r>
            <a:r>
              <a:rPr lang="zh-CN" altLang="en-US" dirty="0" smtClean="0"/>
              <a:t>功能系数</a:t>
            </a:r>
            <a:r>
              <a:rPr lang="en-US" altLang="zh-CN" dirty="0" smtClean="0"/>
              <a:t>/</a:t>
            </a:r>
            <a:r>
              <a:rPr lang="zh-CN" altLang="en-US" dirty="0" smtClean="0"/>
              <a:t>成本系数。</a:t>
            </a:r>
            <a:endParaRPr lang="en-US" altLang="zh-CN" dirty="0" smtClean="0"/>
          </a:p>
          <a:p>
            <a:pPr lvl="4" eaLnBrk="1"/>
            <a:r>
              <a:rPr lang="en-US" altLang="zh-CN" dirty="0" smtClean="0"/>
              <a:t>V=1,</a:t>
            </a:r>
            <a:r>
              <a:rPr lang="zh-CN" altLang="en-US" dirty="0" smtClean="0"/>
              <a:t>不改进；</a:t>
            </a:r>
            <a:r>
              <a:rPr lang="en-US" altLang="zh-CN" dirty="0" smtClean="0"/>
              <a:t>V&gt;1</a:t>
            </a:r>
            <a:r>
              <a:rPr lang="zh-CN" altLang="en-US" dirty="0" smtClean="0"/>
              <a:t>，增加成本来提高功能；</a:t>
            </a:r>
            <a:r>
              <a:rPr lang="en-US" altLang="zh-CN" dirty="0" smtClean="0"/>
              <a:t>v&lt;1</a:t>
            </a:r>
            <a:r>
              <a:rPr lang="zh-CN" altLang="en-US" dirty="0" smtClean="0"/>
              <a:t>，功能少，成本高，为</a:t>
            </a:r>
            <a:r>
              <a:rPr lang="en-US" altLang="zh-CN" dirty="0" smtClean="0"/>
              <a:t>VE</a:t>
            </a:r>
            <a:r>
              <a:rPr lang="zh-CN" altLang="en-US" dirty="0" smtClean="0"/>
              <a:t>对象。</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40</a:t>
            </a:fld>
            <a:endParaRPr lang="en-US" altLang="zh-CN"/>
          </a:p>
        </p:txBody>
      </p:sp>
    </p:spTree>
    <p:extLst>
      <p:ext uri="{BB962C8B-B14F-4D97-AF65-F5344CB8AC3E}">
        <p14:creationId xmlns="" xmlns:p14="http://schemas.microsoft.com/office/powerpoint/2010/main" val="195767259"/>
      </p:ext>
    </p:extLst>
  </p:cSld>
  <p:clrMapOvr>
    <a:masterClrMapping/>
  </p:clrMapOvr>
  <p:transition spd="slow">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dirty="0"/>
              <a:t>8.4  </a:t>
            </a:r>
            <a:r>
              <a:rPr lang="zh-CN" altLang="zh-CN" dirty="0" smtClean="0"/>
              <a:t>价值工程</a:t>
            </a:r>
            <a:r>
              <a:rPr lang="zh-CN" altLang="en-US" dirty="0" smtClean="0"/>
              <a:t>（续）</a:t>
            </a:r>
            <a:endParaRPr lang="zh-CN" altLang="en-US" dirty="0"/>
          </a:p>
        </p:txBody>
      </p:sp>
      <p:sp>
        <p:nvSpPr>
          <p:cNvPr id="3" name="内容占位符 2"/>
          <p:cNvSpPr>
            <a:spLocks noGrp="1"/>
          </p:cNvSpPr>
          <p:nvPr>
            <p:ph idx="1"/>
          </p:nvPr>
        </p:nvSpPr>
        <p:spPr>
          <a:xfrm>
            <a:off x="0" y="1556792"/>
            <a:ext cx="9144000" cy="4838848"/>
          </a:xfrm>
        </p:spPr>
        <p:txBody>
          <a:bodyPr/>
          <a:lstStyle/>
          <a:p>
            <a:pPr lvl="1" eaLnBrk="1"/>
            <a:r>
              <a:rPr lang="zh-CN" altLang="en-US" dirty="0" smtClean="0"/>
              <a:t>功能分析</a:t>
            </a:r>
            <a:endParaRPr lang="en-US" altLang="zh-CN" dirty="0" smtClean="0"/>
          </a:p>
          <a:p>
            <a:pPr lvl="2" eaLnBrk="1"/>
            <a:r>
              <a:rPr lang="zh-CN" altLang="en-US" dirty="0" smtClean="0"/>
              <a:t>分主要功能和次要功能。</a:t>
            </a:r>
            <a:r>
              <a:rPr lang="en-US" altLang="zh-CN" dirty="0" smtClean="0"/>
              <a:t>VE</a:t>
            </a:r>
            <a:r>
              <a:rPr lang="zh-CN" altLang="en-US" dirty="0" smtClean="0"/>
              <a:t>的核心，包括功能分类、功能定义、功能整理和功能评价等。</a:t>
            </a:r>
            <a:endParaRPr lang="en-US" altLang="zh-CN" dirty="0" smtClean="0"/>
          </a:p>
          <a:p>
            <a:pPr lvl="2" eaLnBrk="1"/>
            <a:r>
              <a:rPr lang="zh-CN" altLang="en-US" dirty="0" smtClean="0"/>
              <a:t>功能的分类</a:t>
            </a:r>
            <a:endParaRPr lang="en-US" altLang="zh-CN" dirty="0" smtClean="0"/>
          </a:p>
          <a:p>
            <a:pPr lvl="3" eaLnBrk="1"/>
            <a:r>
              <a:rPr lang="zh-CN" altLang="en-US" dirty="0" smtClean="0"/>
              <a:t>按功能性质特点：使用、美学功能。</a:t>
            </a:r>
            <a:endParaRPr lang="en-US" altLang="zh-CN" dirty="0" smtClean="0"/>
          </a:p>
          <a:p>
            <a:pPr lvl="3" eaLnBrk="1"/>
            <a:r>
              <a:rPr lang="zh-CN" altLang="en-US" dirty="0" smtClean="0"/>
              <a:t>按用户需求：必要、多余和不足功能。</a:t>
            </a:r>
            <a:endParaRPr lang="en-US" altLang="zh-CN" dirty="0" smtClean="0"/>
          </a:p>
          <a:p>
            <a:pPr lvl="3" eaLnBrk="1"/>
            <a:r>
              <a:rPr lang="zh-CN" altLang="en-US" dirty="0" smtClean="0"/>
              <a:t>按功能重要性：基本、辅助功能。</a:t>
            </a:r>
            <a:endParaRPr lang="en-US" altLang="zh-CN" dirty="0" smtClean="0"/>
          </a:p>
          <a:p>
            <a:pPr lvl="2" eaLnBrk="1"/>
            <a:r>
              <a:rPr lang="zh-CN" altLang="en-US" dirty="0" smtClean="0"/>
              <a:t>功能定义</a:t>
            </a:r>
            <a:endParaRPr lang="en-US" altLang="zh-CN" dirty="0" smtClean="0"/>
          </a:p>
          <a:p>
            <a:pPr lvl="3" eaLnBrk="1"/>
            <a:r>
              <a:rPr lang="zh-CN" altLang="en-US" dirty="0" smtClean="0"/>
              <a:t>动词</a:t>
            </a:r>
            <a:r>
              <a:rPr lang="en-US" altLang="zh-CN" dirty="0" smtClean="0"/>
              <a:t>+</a:t>
            </a:r>
            <a:r>
              <a:rPr lang="zh-CN" altLang="en-US" dirty="0" smtClean="0"/>
              <a:t>名词：钢笔“流出墨水”，汽车“运送重量”</a:t>
            </a:r>
            <a:endParaRPr lang="en-US" altLang="zh-CN" dirty="0" smtClean="0"/>
          </a:p>
          <a:p>
            <a:pPr lvl="3" eaLnBrk="1"/>
            <a:r>
              <a:rPr lang="zh-CN" altLang="en-US" dirty="0" smtClean="0"/>
              <a:t>名词</a:t>
            </a:r>
            <a:r>
              <a:rPr lang="en-US" altLang="zh-CN" dirty="0" smtClean="0"/>
              <a:t>+</a:t>
            </a:r>
            <a:r>
              <a:rPr lang="zh-CN" altLang="en-US" dirty="0" smtClean="0"/>
              <a:t>形容词：家电“造型美观”、“样式新颖”，电视机“色彩柔和”</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41</a:t>
            </a:fld>
            <a:endParaRPr lang="en-US" altLang="zh-CN"/>
          </a:p>
        </p:txBody>
      </p:sp>
    </p:spTree>
    <p:extLst>
      <p:ext uri="{BB962C8B-B14F-4D97-AF65-F5344CB8AC3E}">
        <p14:creationId xmlns="" xmlns:p14="http://schemas.microsoft.com/office/powerpoint/2010/main" val="195767259"/>
      </p:ext>
    </p:extLst>
  </p:cSld>
  <p:clrMapOvr>
    <a:masterClrMapping/>
  </p:clrMapOvr>
  <p:transition spd="slow">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dirty="0"/>
              <a:t>8.4  </a:t>
            </a:r>
            <a:r>
              <a:rPr lang="zh-CN" altLang="zh-CN" dirty="0" smtClean="0"/>
              <a:t>价值工程</a:t>
            </a:r>
            <a:r>
              <a:rPr lang="zh-CN" altLang="en-US" dirty="0" smtClean="0"/>
              <a:t>（续）</a:t>
            </a:r>
            <a:endParaRPr lang="zh-CN" altLang="en-US" dirty="0"/>
          </a:p>
        </p:txBody>
      </p:sp>
      <p:sp>
        <p:nvSpPr>
          <p:cNvPr id="3" name="内容占位符 2"/>
          <p:cNvSpPr>
            <a:spLocks noGrp="1"/>
          </p:cNvSpPr>
          <p:nvPr>
            <p:ph idx="1"/>
          </p:nvPr>
        </p:nvSpPr>
        <p:spPr>
          <a:xfrm>
            <a:off x="0" y="1556792"/>
            <a:ext cx="9144000" cy="4838848"/>
          </a:xfrm>
        </p:spPr>
        <p:txBody>
          <a:bodyPr/>
          <a:lstStyle/>
          <a:p>
            <a:pPr lvl="1" eaLnBrk="1"/>
            <a:r>
              <a:rPr lang="zh-CN" altLang="en-US" dirty="0" smtClean="0"/>
              <a:t>功能整理</a:t>
            </a:r>
            <a:endParaRPr lang="en-US" altLang="zh-CN" dirty="0" smtClean="0"/>
          </a:p>
          <a:p>
            <a:pPr lvl="2" eaLnBrk="1"/>
            <a:r>
              <a:rPr lang="zh-CN" altLang="en-US" dirty="0" smtClean="0"/>
              <a:t>对</a:t>
            </a:r>
            <a:r>
              <a:rPr lang="en-US" altLang="zh-CN" dirty="0" smtClean="0"/>
              <a:t>VE</a:t>
            </a:r>
            <a:r>
              <a:rPr lang="zh-CN" altLang="en-US" dirty="0" smtClean="0"/>
              <a:t>对象功能定义后，应用系统思想方法，找出功能之间逻辑关系，组成体系，用图表形式表达。</a:t>
            </a:r>
            <a:endParaRPr lang="en-US" altLang="zh-CN" dirty="0" smtClean="0"/>
          </a:p>
          <a:p>
            <a:pPr lvl="2" eaLnBrk="1"/>
            <a:r>
              <a:rPr lang="zh-CN" altLang="en-US" dirty="0" smtClean="0"/>
              <a:t>目的：掌握必要功能，发现和消除不必要功能，认定功能定义的正确性，划分功能领域，为功能价值的定量评价作准备。</a:t>
            </a:r>
            <a:endParaRPr lang="en-US" altLang="zh-CN" dirty="0" smtClean="0"/>
          </a:p>
          <a:p>
            <a:pPr lvl="2" eaLnBrk="1"/>
            <a:r>
              <a:rPr lang="zh-CN" altLang="en-US" dirty="0" smtClean="0"/>
              <a:t>用功能分析系统技术（</a:t>
            </a:r>
            <a:r>
              <a:rPr lang="en-US" altLang="zh-CN" dirty="0" smtClean="0"/>
              <a:t>FAST</a:t>
            </a:r>
            <a:r>
              <a:rPr lang="zh-CN" altLang="en-US" dirty="0" smtClean="0"/>
              <a:t>），步骤：</a:t>
            </a:r>
            <a:endParaRPr lang="en-US" altLang="zh-CN" dirty="0" smtClean="0"/>
          </a:p>
          <a:p>
            <a:pPr lvl="3" eaLnBrk="1"/>
            <a:r>
              <a:rPr lang="zh-CN" altLang="en-US" dirty="0" smtClean="0"/>
              <a:t>编制功能卡片。包括：产品名称、功能定义、功能成本。</a:t>
            </a:r>
            <a:endParaRPr lang="en-US" altLang="zh-CN" dirty="0" smtClean="0"/>
          </a:p>
          <a:p>
            <a:pPr lvl="3" eaLnBrk="1"/>
            <a:r>
              <a:rPr lang="zh-CN" altLang="en-US" dirty="0" smtClean="0"/>
              <a:t>明确功能之间关系。</a:t>
            </a:r>
            <a:endParaRPr lang="en-US" altLang="zh-CN" dirty="0" smtClean="0"/>
          </a:p>
          <a:p>
            <a:pPr lvl="4" eaLnBrk="1"/>
            <a:r>
              <a:rPr lang="zh-CN" altLang="en-US" dirty="0" smtClean="0"/>
              <a:t>提两个问题：“它的目的？”（上位功能），“实现其手段？”（下位功能）</a:t>
            </a:r>
            <a:endParaRPr lang="en-US" altLang="zh-CN" dirty="0" smtClean="0"/>
          </a:p>
          <a:p>
            <a:pPr lvl="4" eaLnBrk="1"/>
            <a:r>
              <a:rPr lang="zh-CN" altLang="en-US" dirty="0" smtClean="0"/>
              <a:t>对功能定义存在的难题修改，明确其上下位和并列关系。</a:t>
            </a:r>
            <a:endParaRPr lang="en-US" altLang="zh-CN" dirty="0" smtClean="0"/>
          </a:p>
          <a:p>
            <a:pPr lvl="3" eaLnBrk="1"/>
            <a:r>
              <a:rPr lang="zh-CN" altLang="en-US" dirty="0" smtClean="0"/>
              <a:t>做出功能系统图。</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42</a:t>
            </a:fld>
            <a:endParaRPr lang="en-US" altLang="zh-CN"/>
          </a:p>
        </p:txBody>
      </p:sp>
    </p:spTree>
    <p:extLst>
      <p:ext uri="{BB962C8B-B14F-4D97-AF65-F5344CB8AC3E}">
        <p14:creationId xmlns="" xmlns:p14="http://schemas.microsoft.com/office/powerpoint/2010/main" val="195767259"/>
      </p:ext>
    </p:extLst>
  </p:cSld>
  <p:clrMapOvr>
    <a:masterClrMapping/>
  </p:clrMapOvr>
  <p:transition spd="slow">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dirty="0"/>
              <a:t>8.4  </a:t>
            </a:r>
            <a:r>
              <a:rPr lang="zh-CN" altLang="zh-CN" dirty="0" smtClean="0"/>
              <a:t>价值工程</a:t>
            </a:r>
            <a:r>
              <a:rPr lang="zh-CN" altLang="en-US" dirty="0" smtClean="0"/>
              <a:t>（续）</a:t>
            </a:r>
            <a:endParaRPr lang="zh-CN" altLang="en-US" dirty="0"/>
          </a:p>
        </p:txBody>
      </p:sp>
      <p:sp>
        <p:nvSpPr>
          <p:cNvPr id="3" name="内容占位符 2"/>
          <p:cNvSpPr>
            <a:spLocks noGrp="1"/>
          </p:cNvSpPr>
          <p:nvPr>
            <p:ph idx="1"/>
          </p:nvPr>
        </p:nvSpPr>
        <p:spPr>
          <a:xfrm>
            <a:off x="0" y="1556792"/>
            <a:ext cx="9144000" cy="4838848"/>
          </a:xfrm>
        </p:spPr>
        <p:txBody>
          <a:bodyPr/>
          <a:lstStyle/>
          <a:p>
            <a:pPr lvl="1" eaLnBrk="1"/>
            <a:r>
              <a:rPr lang="zh-CN" altLang="en-US" dirty="0" smtClean="0"/>
              <a:t>功能评价</a:t>
            </a:r>
            <a:endParaRPr lang="en-US" altLang="zh-CN" dirty="0" smtClean="0"/>
          </a:p>
          <a:p>
            <a:pPr lvl="2" eaLnBrk="1"/>
            <a:r>
              <a:rPr lang="zh-CN" altLang="en-US" dirty="0" smtClean="0"/>
              <a:t>目的</a:t>
            </a:r>
            <a:endParaRPr lang="en-US" altLang="zh-CN" dirty="0" smtClean="0"/>
          </a:p>
          <a:p>
            <a:pPr lvl="3" eaLnBrk="1"/>
            <a:r>
              <a:rPr lang="zh-CN" altLang="en-US" dirty="0" smtClean="0"/>
              <a:t>定义：对功能领域的价值定量评价，从中选择价值低的功能领域作为改善对象，以期通过降低成本或不降低成本而提高功能水平等创新方案，提高其价值。</a:t>
            </a:r>
            <a:endParaRPr lang="en-US" altLang="zh-CN" dirty="0" smtClean="0"/>
          </a:p>
          <a:p>
            <a:pPr lvl="3" eaLnBrk="1"/>
            <a:r>
              <a:rPr lang="zh-CN" altLang="en-US" dirty="0" smtClean="0"/>
              <a:t>目的：确定改进目标、寻找第价值功能、提出改进方案。</a:t>
            </a:r>
            <a:endParaRPr lang="en-US" altLang="zh-CN" dirty="0" smtClean="0"/>
          </a:p>
          <a:p>
            <a:pPr lvl="2" eaLnBrk="1"/>
            <a:r>
              <a:rPr lang="zh-CN" altLang="en-US" dirty="0" smtClean="0"/>
              <a:t>方法和步骤</a:t>
            </a:r>
            <a:endParaRPr lang="en-US" altLang="zh-CN" dirty="0" smtClean="0"/>
          </a:p>
          <a:p>
            <a:pPr lvl="3" eaLnBrk="1"/>
            <a:r>
              <a:rPr lang="zh-CN" altLang="en-US" dirty="0" smtClean="0"/>
              <a:t>计算功能目前成本；</a:t>
            </a:r>
            <a:endParaRPr lang="en-US" altLang="zh-CN" dirty="0" smtClean="0"/>
          </a:p>
          <a:p>
            <a:pPr lvl="3" eaLnBrk="1"/>
            <a:r>
              <a:rPr lang="zh-CN" altLang="en-US" dirty="0" smtClean="0"/>
              <a:t>计算功能的评价值（目标值）；</a:t>
            </a:r>
            <a:endParaRPr lang="en-US" altLang="zh-CN" dirty="0" smtClean="0"/>
          </a:p>
          <a:p>
            <a:pPr lvl="3" eaLnBrk="1"/>
            <a:r>
              <a:rPr lang="zh-CN" altLang="en-US" dirty="0" smtClean="0"/>
              <a:t>计算功能的价值（价值系数）；</a:t>
            </a:r>
            <a:endParaRPr lang="en-US" altLang="zh-CN" dirty="0" smtClean="0"/>
          </a:p>
          <a:p>
            <a:pPr lvl="3" eaLnBrk="1"/>
            <a:r>
              <a:rPr lang="zh-CN" altLang="en-US" dirty="0" smtClean="0"/>
              <a:t>计算成本改善期望值（目前成本与目标成本之差）；</a:t>
            </a:r>
            <a:endParaRPr lang="en-US" altLang="zh-CN" dirty="0" smtClean="0"/>
          </a:p>
          <a:p>
            <a:pPr lvl="3" eaLnBrk="1"/>
            <a:r>
              <a:rPr lang="zh-CN" altLang="en-US" dirty="0" smtClean="0"/>
              <a:t>选择价值系数低、成本改善期望值大的功能或功能区域为重点改进对象。</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43</a:t>
            </a:fld>
            <a:endParaRPr lang="en-US" altLang="zh-CN"/>
          </a:p>
        </p:txBody>
      </p:sp>
    </p:spTree>
    <p:extLst>
      <p:ext uri="{BB962C8B-B14F-4D97-AF65-F5344CB8AC3E}">
        <p14:creationId xmlns="" xmlns:p14="http://schemas.microsoft.com/office/powerpoint/2010/main" val="195767259"/>
      </p:ext>
    </p:extLst>
  </p:cSld>
  <p:clrMapOvr>
    <a:masterClrMapping/>
  </p:clrMapOvr>
  <p:transition spd="slow">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dirty="0"/>
              <a:t>8.4  </a:t>
            </a:r>
            <a:r>
              <a:rPr lang="zh-CN" altLang="zh-CN" dirty="0" smtClean="0"/>
              <a:t>价值工程</a:t>
            </a:r>
            <a:r>
              <a:rPr lang="zh-CN" altLang="en-US" dirty="0" smtClean="0"/>
              <a:t>（续）</a:t>
            </a:r>
            <a:endParaRPr lang="zh-CN" altLang="en-US" dirty="0"/>
          </a:p>
        </p:txBody>
      </p:sp>
      <p:sp>
        <p:nvSpPr>
          <p:cNvPr id="3" name="内容占位符 2"/>
          <p:cNvSpPr>
            <a:spLocks noGrp="1"/>
          </p:cNvSpPr>
          <p:nvPr>
            <p:ph idx="1"/>
          </p:nvPr>
        </p:nvSpPr>
        <p:spPr>
          <a:xfrm>
            <a:off x="0" y="1556792"/>
            <a:ext cx="9144000" cy="4838848"/>
          </a:xfrm>
        </p:spPr>
        <p:txBody>
          <a:bodyPr/>
          <a:lstStyle/>
          <a:p>
            <a:pPr eaLnBrk="1"/>
            <a:r>
              <a:rPr lang="zh-CN" altLang="zh-CN" dirty="0" smtClean="0"/>
              <a:t>改进</a:t>
            </a:r>
            <a:r>
              <a:rPr lang="zh-CN" altLang="zh-CN" dirty="0"/>
              <a:t>方案的</a:t>
            </a:r>
            <a:r>
              <a:rPr lang="zh-CN" altLang="zh-CN" dirty="0" smtClean="0"/>
              <a:t>制定</a:t>
            </a:r>
            <a:endParaRPr lang="en-US" altLang="zh-CN" dirty="0" smtClean="0"/>
          </a:p>
          <a:p>
            <a:pPr lvl="1" eaLnBrk="1"/>
            <a:r>
              <a:rPr lang="zh-CN" altLang="en-US" dirty="0" smtClean="0"/>
              <a:t>改进方案制定原则</a:t>
            </a:r>
            <a:endParaRPr lang="en-US" altLang="zh-CN" dirty="0" smtClean="0"/>
          </a:p>
          <a:p>
            <a:pPr lvl="2" eaLnBrk="1"/>
            <a:r>
              <a:rPr lang="zh-CN" altLang="en-US" dirty="0" smtClean="0"/>
              <a:t>积极思考，大胆创新；</a:t>
            </a:r>
            <a:endParaRPr lang="en-US" altLang="zh-CN" dirty="0" smtClean="0"/>
          </a:p>
          <a:p>
            <a:pPr lvl="2" eaLnBrk="1"/>
            <a:r>
              <a:rPr lang="zh-CN" altLang="en-US" dirty="0" smtClean="0"/>
              <a:t>多提方案，从中选优；</a:t>
            </a:r>
            <a:endParaRPr lang="en-US" altLang="zh-CN" dirty="0" smtClean="0"/>
          </a:p>
          <a:p>
            <a:pPr lvl="2" eaLnBrk="1"/>
            <a:r>
              <a:rPr lang="zh-CN" altLang="en-US" dirty="0" smtClean="0"/>
              <a:t>从功能出发，创造新方案；</a:t>
            </a:r>
            <a:endParaRPr lang="en-US" altLang="zh-CN" dirty="0" smtClean="0"/>
          </a:p>
          <a:p>
            <a:pPr lvl="2" eaLnBrk="1"/>
            <a:r>
              <a:rPr lang="zh-CN" altLang="en-US" dirty="0" smtClean="0"/>
              <a:t>群策群力，发挥集体智慧。</a:t>
            </a:r>
            <a:endParaRPr lang="en-US" altLang="zh-CN" dirty="0" smtClean="0"/>
          </a:p>
          <a:p>
            <a:pPr lvl="1" eaLnBrk="1"/>
            <a:r>
              <a:rPr lang="zh-CN" altLang="en-US" dirty="0" smtClean="0"/>
              <a:t>改进方案制定的创新方法（</a:t>
            </a:r>
            <a:r>
              <a:rPr lang="en-US" altLang="zh-CN" dirty="0" smtClean="0"/>
              <a:t>4</a:t>
            </a:r>
            <a:r>
              <a:rPr lang="zh-CN" altLang="en-US" dirty="0" smtClean="0"/>
              <a:t>种）</a:t>
            </a:r>
            <a:endParaRPr lang="en-US" altLang="zh-CN" dirty="0" smtClean="0"/>
          </a:p>
          <a:p>
            <a:pPr lvl="2" eaLnBrk="1"/>
            <a:r>
              <a:rPr lang="zh-CN" altLang="en-US" dirty="0" smtClean="0"/>
              <a:t>头脑风暴法</a:t>
            </a:r>
            <a:endParaRPr lang="en-US" altLang="zh-CN" dirty="0" smtClean="0"/>
          </a:p>
          <a:p>
            <a:pPr lvl="3" eaLnBrk="1"/>
            <a:r>
              <a:rPr lang="zh-CN" altLang="en-US" dirty="0" smtClean="0"/>
              <a:t>由美国</a:t>
            </a:r>
            <a:r>
              <a:rPr lang="en-US" altLang="zh-CN" dirty="0" smtClean="0"/>
              <a:t>BBDO</a:t>
            </a:r>
            <a:r>
              <a:rPr lang="zh-CN" altLang="en-US" dirty="0" smtClean="0"/>
              <a:t>广告公司的奥斯本首创。在正常融洽和不受限制的气氛中以会议形式讨论、座谈、打破常规，积极思考，畅所欲言。</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44</a:t>
            </a:fld>
            <a:endParaRPr lang="en-US" altLang="zh-CN"/>
          </a:p>
        </p:txBody>
      </p:sp>
    </p:spTree>
    <p:extLst>
      <p:ext uri="{BB962C8B-B14F-4D97-AF65-F5344CB8AC3E}">
        <p14:creationId xmlns="" xmlns:p14="http://schemas.microsoft.com/office/powerpoint/2010/main" val="195767259"/>
      </p:ext>
    </p:extLst>
  </p:cSld>
  <p:clrMapOvr>
    <a:masterClrMapping/>
  </p:clrMapOvr>
  <p:transition spd="slow">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dirty="0"/>
              <a:t>8.4  </a:t>
            </a:r>
            <a:r>
              <a:rPr lang="zh-CN" altLang="zh-CN" dirty="0" smtClean="0"/>
              <a:t>价值工程</a:t>
            </a:r>
            <a:r>
              <a:rPr lang="zh-CN" altLang="en-US" dirty="0" smtClean="0"/>
              <a:t>（续）</a:t>
            </a:r>
            <a:endParaRPr lang="zh-CN" altLang="en-US" dirty="0"/>
          </a:p>
        </p:txBody>
      </p:sp>
      <p:sp>
        <p:nvSpPr>
          <p:cNvPr id="3" name="内容占位符 2"/>
          <p:cNvSpPr>
            <a:spLocks noGrp="1"/>
          </p:cNvSpPr>
          <p:nvPr>
            <p:ph idx="1"/>
          </p:nvPr>
        </p:nvSpPr>
        <p:spPr>
          <a:xfrm>
            <a:off x="0" y="1556792"/>
            <a:ext cx="9144000" cy="4838848"/>
          </a:xfrm>
        </p:spPr>
        <p:txBody>
          <a:bodyPr/>
          <a:lstStyle/>
          <a:p>
            <a:pPr lvl="2" eaLnBrk="1"/>
            <a:r>
              <a:rPr lang="zh-CN" altLang="en-US" dirty="0" smtClean="0"/>
              <a:t>哥顿法</a:t>
            </a:r>
            <a:endParaRPr lang="en-US" altLang="zh-CN" dirty="0" smtClean="0"/>
          </a:p>
          <a:p>
            <a:pPr lvl="3" eaLnBrk="1"/>
            <a:r>
              <a:rPr lang="zh-CN" altLang="en-US" dirty="0" smtClean="0"/>
              <a:t>由美国人哥顿提出。会议上，主持人抽象介绍要解决的问题，参加者不清楚研究的问题和目的，一遍无拘束地开拓思路，提出设想，激发有价值的创新方案。</a:t>
            </a:r>
            <a:endParaRPr lang="en-US" altLang="zh-CN" dirty="0" smtClean="0"/>
          </a:p>
          <a:p>
            <a:pPr lvl="2" eaLnBrk="1"/>
            <a:r>
              <a:rPr lang="zh-CN" altLang="en-US" dirty="0" smtClean="0"/>
              <a:t>德尔菲法</a:t>
            </a:r>
            <a:endParaRPr lang="en-US" altLang="zh-CN" dirty="0" smtClean="0"/>
          </a:p>
          <a:p>
            <a:pPr lvl="3" eaLnBrk="1"/>
            <a:r>
              <a:rPr lang="zh-CN" altLang="en-US" dirty="0" smtClean="0"/>
              <a:t>组织者将要解决的问题分解，选择一定数量专家，将研究对象的问题和要求以信函寄出。专家方案寄回后，再整理、归纳，形成不同改进方案，再次寄给专业人士，在此收到意见后，确定较集中的几个方案再寄出。如此反复，最后形成最优方案。</a:t>
            </a:r>
            <a:endParaRPr lang="en-US" altLang="zh-CN" dirty="0" smtClean="0"/>
          </a:p>
          <a:p>
            <a:pPr lvl="2" eaLnBrk="1"/>
            <a:r>
              <a:rPr lang="zh-CN" altLang="en-US" dirty="0" smtClean="0"/>
              <a:t>缺点列举法</a:t>
            </a:r>
            <a:endParaRPr lang="en-US" altLang="zh-CN" dirty="0" smtClean="0"/>
          </a:p>
          <a:p>
            <a:pPr lvl="3" eaLnBrk="1"/>
            <a:r>
              <a:rPr lang="zh-CN" altLang="en-US" dirty="0" smtClean="0"/>
              <a:t>列出缺点，再消除。</a:t>
            </a:r>
            <a:endParaRPr lang="en-US" altLang="zh-CN" dirty="0" smtClean="0"/>
          </a:p>
          <a:p>
            <a:pPr lvl="1" eaLnBrk="1"/>
            <a:r>
              <a:rPr lang="zh-CN" altLang="en-US" dirty="0" smtClean="0"/>
              <a:t>改进方案的评价</a:t>
            </a:r>
            <a:endParaRPr lang="en-US" altLang="zh-CN" dirty="0" smtClean="0"/>
          </a:p>
          <a:p>
            <a:pPr lvl="2" eaLnBrk="1"/>
            <a:r>
              <a:rPr lang="zh-CN" altLang="en-US" dirty="0" smtClean="0"/>
              <a:t>从技术、经济和社会效果等评估，以选择最佳。包括：</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45</a:t>
            </a:fld>
            <a:endParaRPr lang="en-US" altLang="zh-CN"/>
          </a:p>
        </p:txBody>
      </p:sp>
    </p:spTree>
    <p:extLst>
      <p:ext uri="{BB962C8B-B14F-4D97-AF65-F5344CB8AC3E}">
        <p14:creationId xmlns="" xmlns:p14="http://schemas.microsoft.com/office/powerpoint/2010/main" val="195767259"/>
      </p:ext>
    </p:extLst>
  </p:cSld>
  <p:clrMapOvr>
    <a:masterClrMapping/>
  </p:clrMapOvr>
  <p:transition spd="slow">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dirty="0"/>
              <a:t>8.4  </a:t>
            </a:r>
            <a:r>
              <a:rPr lang="zh-CN" altLang="zh-CN" dirty="0" smtClean="0"/>
              <a:t>价值工程</a:t>
            </a:r>
            <a:r>
              <a:rPr lang="zh-CN" altLang="en-US" dirty="0" smtClean="0"/>
              <a:t>（续）</a:t>
            </a:r>
            <a:endParaRPr lang="zh-CN" altLang="en-US" dirty="0"/>
          </a:p>
        </p:txBody>
      </p:sp>
      <p:sp>
        <p:nvSpPr>
          <p:cNvPr id="3" name="内容占位符 2"/>
          <p:cNvSpPr>
            <a:spLocks noGrp="1"/>
          </p:cNvSpPr>
          <p:nvPr>
            <p:ph idx="1"/>
          </p:nvPr>
        </p:nvSpPr>
        <p:spPr>
          <a:xfrm>
            <a:off x="0" y="1556792"/>
            <a:ext cx="9144000" cy="4838848"/>
          </a:xfrm>
        </p:spPr>
        <p:txBody>
          <a:bodyPr/>
          <a:lstStyle/>
          <a:p>
            <a:pPr lvl="3" eaLnBrk="1"/>
            <a:r>
              <a:rPr lang="zh-CN" altLang="en-US" dirty="0" smtClean="0"/>
              <a:t>技术评价</a:t>
            </a:r>
            <a:endParaRPr lang="en-US" altLang="zh-CN" dirty="0" smtClean="0"/>
          </a:p>
          <a:p>
            <a:pPr lvl="3" eaLnBrk="1"/>
            <a:r>
              <a:rPr lang="zh-CN" altLang="en-US" dirty="0" smtClean="0"/>
              <a:t>经济评价</a:t>
            </a:r>
            <a:endParaRPr lang="en-US" altLang="zh-CN" dirty="0" smtClean="0"/>
          </a:p>
          <a:p>
            <a:pPr lvl="3" eaLnBrk="1"/>
            <a:r>
              <a:rPr lang="zh-CN" altLang="en-US" dirty="0" smtClean="0"/>
              <a:t>社会评价：如污染、噪声等。</a:t>
            </a:r>
            <a:endParaRPr lang="en-US" altLang="zh-CN" dirty="0" smtClean="0"/>
          </a:p>
          <a:p>
            <a:pPr lvl="3" eaLnBrk="1"/>
            <a:r>
              <a:rPr lang="zh-CN" altLang="en-US" dirty="0" smtClean="0"/>
              <a:t>综合评价：在前三基础上。</a:t>
            </a:r>
            <a:endParaRPr lang="zh-CN" altLang="zh-CN" dirty="0"/>
          </a:p>
          <a:p>
            <a:pPr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46</a:t>
            </a:fld>
            <a:endParaRPr lang="en-US" altLang="zh-CN"/>
          </a:p>
        </p:txBody>
      </p:sp>
    </p:spTree>
    <p:extLst>
      <p:ext uri="{BB962C8B-B14F-4D97-AF65-F5344CB8AC3E}">
        <p14:creationId xmlns="" xmlns:p14="http://schemas.microsoft.com/office/powerpoint/2010/main" val="195767259"/>
      </p:ext>
    </p:extLst>
  </p:cSld>
  <p:clrMapOvr>
    <a:masterClrMapping/>
  </p:clrMapOvr>
  <p:transition spd="slow">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446" y="332656"/>
            <a:ext cx="7434058" cy="982439"/>
          </a:xfrm>
        </p:spPr>
        <p:txBody>
          <a:bodyPr/>
          <a:lstStyle/>
          <a:p>
            <a:r>
              <a:rPr lang="en-US" altLang="zh-CN" b="1" dirty="0"/>
              <a:t>8.5 </a:t>
            </a:r>
            <a:r>
              <a:rPr lang="zh-CN" altLang="zh-CN" b="1" dirty="0"/>
              <a:t>质量工程</a:t>
            </a:r>
          </a:p>
        </p:txBody>
      </p:sp>
      <p:sp>
        <p:nvSpPr>
          <p:cNvPr id="3" name="内容占位符 2"/>
          <p:cNvSpPr>
            <a:spLocks noGrp="1"/>
          </p:cNvSpPr>
          <p:nvPr>
            <p:ph idx="1"/>
          </p:nvPr>
        </p:nvSpPr>
        <p:spPr>
          <a:xfrm>
            <a:off x="0" y="1556792"/>
            <a:ext cx="9144000" cy="4896544"/>
          </a:xfrm>
        </p:spPr>
        <p:txBody>
          <a:bodyPr/>
          <a:lstStyle/>
          <a:p>
            <a:pPr eaLnBrk="1"/>
            <a:r>
              <a:rPr lang="zh-CN" altLang="zh-CN" dirty="0"/>
              <a:t>质量与质量工程</a:t>
            </a:r>
            <a:r>
              <a:rPr lang="zh-CN" altLang="zh-CN" dirty="0" smtClean="0"/>
              <a:t>概述</a:t>
            </a:r>
            <a:endParaRPr lang="en-US" altLang="zh-CN" dirty="0" smtClean="0"/>
          </a:p>
          <a:p>
            <a:pPr lvl="1" eaLnBrk="1"/>
            <a:r>
              <a:rPr lang="zh-CN" altLang="en-US" dirty="0" smtClean="0"/>
              <a:t>质量的定义及分类</a:t>
            </a:r>
            <a:endParaRPr lang="en-US" altLang="zh-CN" dirty="0" smtClean="0"/>
          </a:p>
          <a:p>
            <a:pPr lvl="2" eaLnBrk="1"/>
            <a:r>
              <a:rPr lang="zh-CN" altLang="en-US" dirty="0" smtClean="0"/>
              <a:t>定义</a:t>
            </a:r>
            <a:endParaRPr lang="en-US" altLang="zh-CN" dirty="0" smtClean="0"/>
          </a:p>
          <a:p>
            <a:pPr lvl="3" eaLnBrk="1"/>
            <a:r>
              <a:rPr lang="zh-CN" altLang="en-US" dirty="0" smtClean="0"/>
              <a:t>不同时期、不同人士而不同。如：</a:t>
            </a:r>
            <a:r>
              <a:rPr lang="en-US" altLang="zh-CN" dirty="0" smtClean="0"/>
              <a:t>20</a:t>
            </a:r>
            <a:r>
              <a:rPr lang="zh-CN" altLang="en-US" dirty="0" smtClean="0"/>
              <a:t>世纪</a:t>
            </a:r>
            <a:r>
              <a:rPr lang="en-US" altLang="zh-CN" dirty="0" smtClean="0"/>
              <a:t>80s</a:t>
            </a:r>
            <a:r>
              <a:rPr lang="zh-CN" altLang="en-US" dirty="0" smtClean="0"/>
              <a:t>前，认为质量就是符合标准规定的要求，即“符合性质量”。</a:t>
            </a:r>
            <a:endParaRPr lang="en-US" altLang="zh-CN" dirty="0" smtClean="0"/>
          </a:p>
          <a:p>
            <a:pPr lvl="3" eaLnBrk="1"/>
            <a:r>
              <a:rPr lang="zh-CN" altLang="en-US" dirty="0" smtClean="0"/>
              <a:t>质量竞争加剧，质量专家提出“适用性质量”。</a:t>
            </a:r>
            <a:endParaRPr lang="en-US" altLang="zh-CN" dirty="0" smtClean="0"/>
          </a:p>
          <a:p>
            <a:pPr lvl="4" eaLnBrk="1"/>
            <a:r>
              <a:rPr lang="zh-CN" altLang="en-US" dirty="0" smtClean="0"/>
              <a:t>石川磐：达到顾客满意的质量；</a:t>
            </a:r>
            <a:endParaRPr lang="en-US" altLang="zh-CN" dirty="0" smtClean="0"/>
          </a:p>
          <a:p>
            <a:pPr lvl="4" eaLnBrk="1"/>
            <a:r>
              <a:rPr lang="zh-CN" altLang="en-US" dirty="0" smtClean="0"/>
              <a:t>菲根鲍姆（</a:t>
            </a:r>
            <a:r>
              <a:rPr lang="en-US" altLang="zh-CN" dirty="0" smtClean="0"/>
              <a:t>A. V. </a:t>
            </a:r>
            <a:r>
              <a:rPr lang="en-US" altLang="zh-CN" dirty="0" err="1" smtClean="0"/>
              <a:t>Feigenbaum</a:t>
            </a:r>
            <a:r>
              <a:rPr lang="zh-CN" altLang="en-US" dirty="0" smtClean="0"/>
              <a:t>）：质量是指产品或服务在营销、设计、制造、维修中各种特性的综合体，借助于这一综合体，产品和服务在使用中就能满足客户的期望；</a:t>
            </a:r>
            <a:endParaRPr lang="en-US" altLang="zh-CN" dirty="0" smtClean="0"/>
          </a:p>
          <a:p>
            <a:pPr lvl="4" eaLnBrk="1"/>
            <a:r>
              <a:rPr lang="zh-CN" altLang="en-US" dirty="0" smtClean="0"/>
              <a:t>朱兰（</a:t>
            </a:r>
            <a:r>
              <a:rPr lang="en-US" altLang="zh-CN" dirty="0" smtClean="0"/>
              <a:t>Dr. J. M. </a:t>
            </a:r>
            <a:r>
              <a:rPr lang="en-US" altLang="zh-CN" dirty="0" err="1" smtClean="0"/>
              <a:t>Juran</a:t>
            </a:r>
            <a:r>
              <a:rPr lang="zh-CN" altLang="en-US" dirty="0" smtClean="0"/>
              <a:t>）博士：对顾客来说，质量就是适应性。</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47</a:t>
            </a:fld>
            <a:endParaRPr lang="en-US" altLang="zh-CN"/>
          </a:p>
        </p:txBody>
      </p:sp>
    </p:spTree>
    <p:extLst>
      <p:ext uri="{BB962C8B-B14F-4D97-AF65-F5344CB8AC3E}">
        <p14:creationId xmlns="" xmlns:p14="http://schemas.microsoft.com/office/powerpoint/2010/main" val="2411516103"/>
      </p:ext>
    </p:extLst>
  </p:cSld>
  <p:clrMapOvr>
    <a:masterClrMapping/>
  </p:clrMapOvr>
  <p:transition spd="slow">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446" y="332656"/>
            <a:ext cx="7434058" cy="982439"/>
          </a:xfrm>
        </p:spPr>
        <p:txBody>
          <a:bodyPr/>
          <a:lstStyle/>
          <a:p>
            <a:r>
              <a:rPr lang="en-US" altLang="zh-CN" b="1" dirty="0"/>
              <a:t>8.5 </a:t>
            </a:r>
            <a:r>
              <a:rPr lang="zh-CN" altLang="zh-CN" b="1" dirty="0"/>
              <a:t>质量工程</a:t>
            </a:r>
          </a:p>
        </p:txBody>
      </p:sp>
      <p:sp>
        <p:nvSpPr>
          <p:cNvPr id="3" name="内容占位符 2"/>
          <p:cNvSpPr>
            <a:spLocks noGrp="1"/>
          </p:cNvSpPr>
          <p:nvPr>
            <p:ph idx="1"/>
          </p:nvPr>
        </p:nvSpPr>
        <p:spPr>
          <a:xfrm>
            <a:off x="0" y="1556792"/>
            <a:ext cx="9144000" cy="4896544"/>
          </a:xfrm>
        </p:spPr>
        <p:txBody>
          <a:bodyPr/>
          <a:lstStyle/>
          <a:p>
            <a:pPr lvl="3" eaLnBrk="1"/>
            <a:r>
              <a:rPr lang="zh-CN" altLang="en-US" dirty="0" smtClean="0"/>
              <a:t>实际应兼顾“符合性”和“适用性”。</a:t>
            </a:r>
            <a:r>
              <a:rPr lang="en-US" altLang="zh-CN" dirty="0" smtClean="0"/>
              <a:t>ISO9000</a:t>
            </a:r>
            <a:r>
              <a:rPr lang="zh-CN" altLang="en-US" dirty="0" smtClean="0"/>
              <a:t>：一组固有特性，满足要求的程度。“要求”：明示的、通常隐含的或必须履行的需求或期望；“特性”：可区分的特征，即：</a:t>
            </a:r>
            <a:endParaRPr lang="en-US" altLang="zh-CN" dirty="0" smtClean="0"/>
          </a:p>
          <a:p>
            <a:pPr lvl="4" eaLnBrk="1"/>
            <a:r>
              <a:rPr lang="zh-CN" altLang="en-US" dirty="0" smtClean="0"/>
              <a:t>特性可以是固有的或赋予的；</a:t>
            </a:r>
            <a:endParaRPr lang="en-US" altLang="zh-CN" dirty="0" smtClean="0"/>
          </a:p>
          <a:p>
            <a:pPr lvl="4" eaLnBrk="1"/>
            <a:r>
              <a:rPr lang="zh-CN" altLang="en-US" dirty="0" smtClean="0"/>
              <a:t>可以是定性的或定量的；</a:t>
            </a:r>
            <a:endParaRPr lang="en-US" altLang="zh-CN" dirty="0" smtClean="0"/>
          </a:p>
          <a:p>
            <a:pPr lvl="4" eaLnBrk="1"/>
            <a:r>
              <a:rPr lang="zh-CN" altLang="en-US" dirty="0" smtClean="0"/>
              <a:t>有各种类别的特性。</a:t>
            </a:r>
            <a:endParaRPr lang="en-US" altLang="zh-CN" dirty="0" smtClean="0"/>
          </a:p>
          <a:p>
            <a:pPr lvl="5"/>
            <a:r>
              <a:rPr lang="zh-CN" altLang="en-US" dirty="0" smtClean="0"/>
              <a:t>物理特性：机械的、电的、化学的特性；</a:t>
            </a:r>
            <a:endParaRPr lang="en-US" altLang="zh-CN" dirty="0" smtClean="0"/>
          </a:p>
          <a:p>
            <a:pPr lvl="5"/>
            <a:r>
              <a:rPr lang="zh-CN" altLang="en-US" dirty="0" smtClean="0"/>
              <a:t>感官特性：嗅、触、味、视和听觉特性；</a:t>
            </a:r>
            <a:endParaRPr lang="en-US" altLang="zh-CN" dirty="0" smtClean="0"/>
          </a:p>
          <a:p>
            <a:pPr lvl="5"/>
            <a:r>
              <a:rPr lang="zh-CN" altLang="en-US" dirty="0" smtClean="0"/>
              <a:t>行为特性：诚实、正直等；</a:t>
            </a:r>
            <a:endParaRPr lang="en-US" altLang="zh-CN" dirty="0" smtClean="0"/>
          </a:p>
          <a:p>
            <a:pPr lvl="5"/>
            <a:r>
              <a:rPr lang="zh-CN" altLang="en-US" dirty="0" smtClean="0"/>
              <a:t>功能特性：汽车的最高时速，</a:t>
            </a:r>
            <a:endParaRPr lang="en-US" altLang="zh-CN" dirty="0" smtClean="0"/>
          </a:p>
          <a:p>
            <a:pPr lvl="5"/>
            <a:r>
              <a:rPr lang="zh-CN" altLang="en-US" dirty="0" smtClean="0"/>
              <a:t>时间特性：准确性、可靠性。</a:t>
            </a:r>
            <a:endParaRPr lang="en-US" altLang="zh-CN" dirty="0" smtClean="0"/>
          </a:p>
          <a:p>
            <a:pPr lvl="3"/>
            <a:r>
              <a:rPr lang="zh-CN" altLang="en-US" dirty="0" smtClean="0"/>
              <a:t>汇总：一组衡量满足各种需求或期望要求程度的固有特性。</a:t>
            </a:r>
            <a:endParaRPr lang="en-US" altLang="zh-CN" dirty="0" smtClean="0"/>
          </a:p>
          <a:p>
            <a:pPr lvl="2" eaLnBrk="1"/>
            <a:r>
              <a:rPr lang="zh-CN" altLang="en-US" dirty="0" smtClean="0"/>
              <a:t>分类：产品质量、服务质量、过程质量和工作质量等。</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48</a:t>
            </a:fld>
            <a:endParaRPr lang="en-US" altLang="zh-CN"/>
          </a:p>
        </p:txBody>
      </p:sp>
    </p:spTree>
    <p:extLst>
      <p:ext uri="{BB962C8B-B14F-4D97-AF65-F5344CB8AC3E}">
        <p14:creationId xmlns="" xmlns:p14="http://schemas.microsoft.com/office/powerpoint/2010/main" val="2411516103"/>
      </p:ext>
    </p:extLst>
  </p:cSld>
  <p:clrMapOvr>
    <a:masterClrMapping/>
  </p:clrMapOvr>
  <p:transition spd="slow">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446" y="332656"/>
            <a:ext cx="7434058" cy="982439"/>
          </a:xfrm>
        </p:spPr>
        <p:txBody>
          <a:bodyPr/>
          <a:lstStyle/>
          <a:p>
            <a:r>
              <a:rPr lang="en-US" altLang="zh-CN" b="1" dirty="0"/>
              <a:t>8.5 </a:t>
            </a:r>
            <a:r>
              <a:rPr lang="zh-CN" altLang="zh-CN" b="1" dirty="0"/>
              <a:t>质量工程</a:t>
            </a:r>
          </a:p>
        </p:txBody>
      </p:sp>
      <p:sp>
        <p:nvSpPr>
          <p:cNvPr id="3" name="内容占位符 2"/>
          <p:cNvSpPr>
            <a:spLocks noGrp="1"/>
          </p:cNvSpPr>
          <p:nvPr>
            <p:ph idx="1"/>
          </p:nvPr>
        </p:nvSpPr>
        <p:spPr>
          <a:xfrm>
            <a:off x="0" y="1556792"/>
            <a:ext cx="9144000" cy="4896544"/>
          </a:xfrm>
        </p:spPr>
        <p:txBody>
          <a:bodyPr/>
          <a:lstStyle/>
          <a:p>
            <a:pPr lvl="3" eaLnBrk="1"/>
            <a:r>
              <a:rPr lang="zh-CN" altLang="en-US" dirty="0" smtClean="0"/>
              <a:t>产品质量</a:t>
            </a:r>
            <a:endParaRPr lang="en-US" altLang="zh-CN" dirty="0" smtClean="0"/>
          </a:p>
          <a:p>
            <a:pPr lvl="4" eaLnBrk="1"/>
            <a:r>
              <a:rPr lang="zh-CN" altLang="en-US" dirty="0" smtClean="0"/>
              <a:t>归纳</a:t>
            </a:r>
            <a:r>
              <a:rPr lang="en-US" altLang="zh-CN" dirty="0" smtClean="0"/>
              <a:t>6</a:t>
            </a:r>
            <a:r>
              <a:rPr lang="zh-CN" altLang="en-US" dirty="0" smtClean="0"/>
              <a:t>个方面：性能、寿命（耐用性）、可靠性与维修性、安全性、适应性、经济性。</a:t>
            </a:r>
            <a:endParaRPr lang="en-US" altLang="zh-CN" dirty="0" smtClean="0"/>
          </a:p>
          <a:p>
            <a:pPr lvl="3" eaLnBrk="1"/>
            <a:r>
              <a:rPr lang="zh-CN" altLang="en-US" dirty="0" smtClean="0"/>
              <a:t>服务质量</a:t>
            </a:r>
            <a:endParaRPr lang="en-US" altLang="zh-CN" dirty="0" smtClean="0"/>
          </a:p>
          <a:p>
            <a:pPr lvl="4" eaLnBrk="1"/>
            <a:r>
              <a:rPr lang="zh-CN" altLang="en-US" dirty="0" smtClean="0"/>
              <a:t>取决于：服务的技能、态度和及时性等服务者与消费者之间的行为关系。</a:t>
            </a:r>
            <a:endParaRPr lang="en-US" altLang="zh-CN" dirty="0" smtClean="0"/>
          </a:p>
          <a:p>
            <a:pPr lvl="3" eaLnBrk="1"/>
            <a:r>
              <a:rPr lang="zh-CN" altLang="en-US" dirty="0" smtClean="0"/>
              <a:t>过程质量</a:t>
            </a:r>
            <a:endParaRPr lang="en-US" altLang="zh-CN" dirty="0" smtClean="0"/>
          </a:p>
          <a:p>
            <a:pPr lvl="4" eaLnBrk="1"/>
            <a:r>
              <a:rPr lang="zh-CN" altLang="en-US" dirty="0" smtClean="0"/>
              <a:t>可分：设计过程质量、制造过程质量、使用过程质量、服务过程质量。</a:t>
            </a:r>
            <a:endParaRPr lang="en-US" altLang="zh-CN" dirty="0" smtClean="0"/>
          </a:p>
          <a:p>
            <a:pPr lvl="3" eaLnBrk="1"/>
            <a:r>
              <a:rPr lang="zh-CN" altLang="en-US" dirty="0" smtClean="0"/>
              <a:t>工作质量</a:t>
            </a:r>
            <a:endParaRPr lang="en-US" altLang="zh-CN" dirty="0" smtClean="0"/>
          </a:p>
          <a:p>
            <a:pPr lvl="4" eaLnBrk="1"/>
            <a:r>
              <a:rPr lang="zh-CN" altLang="en-US" dirty="0" smtClean="0"/>
              <a:t>指与质量有关的各项工作，对产品质量、服务质量的保证程度。如：工业企业中管理工作、技术工作。</a:t>
            </a:r>
            <a:endParaRPr lang="en-US" altLang="zh-CN" dirty="0" smtClean="0"/>
          </a:p>
          <a:p>
            <a:pPr lvl="4" eaLnBrk="1"/>
            <a:r>
              <a:rPr lang="zh-CN" altLang="en-US" dirty="0" smtClean="0"/>
              <a:t>取决于人的素质。</a:t>
            </a:r>
            <a:endParaRPr lang="en-US" altLang="zh-CN" dirty="0" smtClean="0"/>
          </a:p>
          <a:p>
            <a:pPr lvl="4" eaLnBrk="1"/>
            <a:r>
              <a:rPr lang="zh-CN" altLang="en-US" dirty="0" smtClean="0"/>
              <a:t>不像产品形式直观体现。</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49</a:t>
            </a:fld>
            <a:endParaRPr lang="en-US" altLang="zh-CN"/>
          </a:p>
        </p:txBody>
      </p:sp>
    </p:spTree>
    <p:extLst>
      <p:ext uri="{BB962C8B-B14F-4D97-AF65-F5344CB8AC3E}">
        <p14:creationId xmlns="" xmlns:p14="http://schemas.microsoft.com/office/powerpoint/2010/main" val="2411516103"/>
      </p:ext>
    </p:extLst>
  </p:cSld>
  <p:clrMapOvr>
    <a:masterClrMapping/>
  </p:clrMapOvr>
  <p:transition spd="slow">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315415"/>
            <a:ext cx="7793037" cy="1584176"/>
          </a:xfrm>
        </p:spPr>
        <p:txBody>
          <a:bodyPr/>
          <a:lstStyle/>
          <a:p>
            <a:r>
              <a:rPr lang="en-US" altLang="zh-CN" b="1" dirty="0"/>
              <a:t>8.1 </a:t>
            </a:r>
            <a:r>
              <a:rPr lang="zh-CN" altLang="zh-CN" b="1" dirty="0"/>
              <a:t>可靠性工程</a:t>
            </a:r>
          </a:p>
        </p:txBody>
      </p:sp>
      <p:sp>
        <p:nvSpPr>
          <p:cNvPr id="3" name="内容占位符 2"/>
          <p:cNvSpPr>
            <a:spLocks noGrp="1"/>
          </p:cNvSpPr>
          <p:nvPr>
            <p:ph idx="1"/>
          </p:nvPr>
        </p:nvSpPr>
        <p:spPr>
          <a:xfrm>
            <a:off x="0" y="1556792"/>
            <a:ext cx="9144000" cy="4896544"/>
          </a:xfrm>
        </p:spPr>
        <p:txBody>
          <a:bodyPr/>
          <a:lstStyle/>
          <a:p>
            <a:pPr lvl="2" eaLnBrk="1"/>
            <a:r>
              <a:rPr lang="zh-CN" altLang="en-US" b="0" dirty="0" smtClean="0"/>
              <a:t>我国的国标的可靠性定义与此同，其内涵：</a:t>
            </a:r>
            <a:endParaRPr lang="en-US" altLang="zh-CN" b="0" dirty="0" smtClean="0"/>
          </a:p>
          <a:p>
            <a:pPr lvl="3" eaLnBrk="1"/>
            <a:r>
              <a:rPr lang="zh-CN" altLang="en-US" dirty="0" smtClean="0"/>
              <a:t>产品：指作为单独研究和分别试验的对象的任何元器件、设备和系统。可以是零件，或由其装配成的机器，或由其组成的机组和成套设备，甚至包括人的作用。</a:t>
            </a:r>
            <a:endParaRPr lang="en-US" altLang="zh-CN" dirty="0" smtClean="0"/>
          </a:p>
          <a:p>
            <a:pPr lvl="3" eaLnBrk="1"/>
            <a:r>
              <a:rPr lang="zh-CN" altLang="en-US" b="0" dirty="0" smtClean="0"/>
              <a:t>规定的条件：指产品所处的使用环境与维护条件，包括使用条件（使用者技术水平、连续工作等），运输、储存、使用时的环境条件（温度、压力、湿度、载荷、振动、腐蚀、磨损等），使用方法、维修水平（如保养措施、修理技术水平）等。条件不同，可靠性也会不同。</a:t>
            </a:r>
            <a:endParaRPr lang="en-US" altLang="zh-CN" b="0" dirty="0" smtClean="0"/>
          </a:p>
          <a:p>
            <a:pPr lvl="3" eaLnBrk="1"/>
            <a:r>
              <a:rPr lang="zh-CN" altLang="en-US" dirty="0" smtClean="0"/>
              <a:t>规定的时间：指产品执行任务的时间，是可靠性区别于产品其它质量属性的重要特征。时间包括被研究产品的任何观察期或实际工作时间、储存期、周期、起落次数、里程等。不同时期和时间，对产品失效的影响也不同。</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a:t>
            </a:fld>
            <a:endParaRPr lang="en-US" altLang="zh-CN"/>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446" y="332656"/>
            <a:ext cx="7434058" cy="982439"/>
          </a:xfrm>
        </p:spPr>
        <p:txBody>
          <a:bodyPr/>
          <a:lstStyle/>
          <a:p>
            <a:r>
              <a:rPr lang="en-US" altLang="zh-CN" b="1" dirty="0"/>
              <a:t>8.5 </a:t>
            </a:r>
            <a:r>
              <a:rPr lang="zh-CN" altLang="zh-CN" b="1" dirty="0"/>
              <a:t>质量工程</a:t>
            </a:r>
          </a:p>
        </p:txBody>
      </p:sp>
      <p:sp>
        <p:nvSpPr>
          <p:cNvPr id="3" name="内容占位符 2"/>
          <p:cNvSpPr>
            <a:spLocks noGrp="1"/>
          </p:cNvSpPr>
          <p:nvPr>
            <p:ph idx="1"/>
          </p:nvPr>
        </p:nvSpPr>
        <p:spPr>
          <a:xfrm>
            <a:off x="0" y="1556792"/>
            <a:ext cx="9144000" cy="4896544"/>
          </a:xfrm>
        </p:spPr>
        <p:txBody>
          <a:bodyPr/>
          <a:lstStyle/>
          <a:p>
            <a:pPr lvl="1" eaLnBrk="1"/>
            <a:r>
              <a:rPr lang="zh-CN" altLang="en-US" dirty="0" smtClean="0"/>
              <a:t>质量工程的定义</a:t>
            </a:r>
            <a:endParaRPr lang="en-US" altLang="zh-CN" dirty="0" smtClean="0"/>
          </a:p>
          <a:p>
            <a:pPr lvl="2" eaLnBrk="1"/>
            <a:r>
              <a:rPr lang="en-US" altLang="zh-CN" dirty="0" smtClean="0"/>
              <a:t>1978</a:t>
            </a:r>
            <a:r>
              <a:rPr lang="zh-CN" altLang="en-US" dirty="0" smtClean="0"/>
              <a:t>年美国国标</a:t>
            </a:r>
            <a:r>
              <a:rPr lang="en-US" altLang="zh-CN" dirty="0" smtClean="0"/>
              <a:t>ANSI/ASQC  A3《</a:t>
            </a:r>
            <a:r>
              <a:rPr lang="zh-CN" altLang="en-US" dirty="0" smtClean="0"/>
              <a:t>质量管理和质量保证词汇</a:t>
            </a:r>
            <a:r>
              <a:rPr lang="en-US" altLang="zh-CN" dirty="0" smtClean="0"/>
              <a:t>》</a:t>
            </a:r>
            <a:r>
              <a:rPr lang="zh-CN" altLang="en-US" dirty="0" smtClean="0"/>
              <a:t>：“质量工程是有关产品或服务的质量保证和质量控制的原理及其实践的一个工程分支学科。该工程分支学科包括（但不限于）：</a:t>
            </a:r>
            <a:endParaRPr lang="en-US" altLang="zh-CN" dirty="0" smtClean="0"/>
          </a:p>
          <a:p>
            <a:pPr lvl="3" eaLnBrk="1"/>
            <a:r>
              <a:rPr lang="zh-CN" altLang="en-US" dirty="0" smtClean="0"/>
              <a:t>质量体系的开发和运行；</a:t>
            </a:r>
            <a:endParaRPr lang="en-US" altLang="zh-CN" dirty="0" smtClean="0"/>
          </a:p>
          <a:p>
            <a:pPr lvl="3" eaLnBrk="1"/>
            <a:r>
              <a:rPr lang="zh-CN" altLang="en-US" dirty="0" smtClean="0"/>
              <a:t>质量保证和质量控制技术的开发和应用；</a:t>
            </a:r>
            <a:endParaRPr lang="en-US" altLang="zh-CN" dirty="0" smtClean="0"/>
          </a:p>
          <a:p>
            <a:pPr lvl="3" eaLnBrk="1"/>
            <a:r>
              <a:rPr lang="zh-CN" altLang="en-US" dirty="0" smtClean="0"/>
              <a:t>为了控制和改进，对质量参数进行分析所采用的统计方法与计量方法；</a:t>
            </a:r>
            <a:endParaRPr lang="en-US" altLang="zh-CN" dirty="0" smtClean="0"/>
          </a:p>
          <a:p>
            <a:pPr lvl="3" eaLnBrk="1"/>
            <a:r>
              <a:rPr lang="zh-CN" altLang="en-US" dirty="0" smtClean="0"/>
              <a:t>检验、试验和抽样程序的开发和分析；</a:t>
            </a:r>
            <a:endParaRPr lang="en-US" altLang="zh-CN" dirty="0" smtClean="0"/>
          </a:p>
          <a:p>
            <a:pPr lvl="3" eaLnBrk="1"/>
            <a:r>
              <a:rPr lang="zh-CN" altLang="en-US" dirty="0" smtClean="0"/>
              <a:t>对人的因素及其积极性与质量关系的理解；</a:t>
            </a:r>
            <a:endParaRPr lang="en-US" altLang="zh-CN" dirty="0" smtClean="0"/>
          </a:p>
          <a:p>
            <a:pPr lvl="3" eaLnBrk="1"/>
            <a:r>
              <a:rPr lang="zh-CN" altLang="en-US" dirty="0" smtClean="0"/>
              <a:t>质量成本概念和核算、分析技术的掌握；</a:t>
            </a:r>
            <a:endParaRPr lang="en-US" altLang="zh-CN" dirty="0" smtClean="0"/>
          </a:p>
          <a:p>
            <a:pPr lvl="3" eaLnBrk="1"/>
            <a:r>
              <a:rPr lang="zh-CN" altLang="en-US" dirty="0" smtClean="0"/>
              <a:t>开发和支配信息管理的知识和能力，包括审核质量大纲以确定和纠正质量缺陷；</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50</a:t>
            </a:fld>
            <a:endParaRPr lang="en-US" altLang="zh-CN"/>
          </a:p>
        </p:txBody>
      </p:sp>
    </p:spTree>
    <p:extLst>
      <p:ext uri="{BB962C8B-B14F-4D97-AF65-F5344CB8AC3E}">
        <p14:creationId xmlns="" xmlns:p14="http://schemas.microsoft.com/office/powerpoint/2010/main" val="2411516103"/>
      </p:ext>
    </p:extLst>
  </p:cSld>
  <p:clrMapOvr>
    <a:masterClrMapping/>
  </p:clrMapOvr>
  <p:transition spd="slow">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446" y="332656"/>
            <a:ext cx="7434058" cy="982439"/>
          </a:xfrm>
        </p:spPr>
        <p:txBody>
          <a:bodyPr/>
          <a:lstStyle/>
          <a:p>
            <a:r>
              <a:rPr lang="en-US" altLang="zh-CN" b="1" dirty="0"/>
              <a:t>8.5 </a:t>
            </a:r>
            <a:r>
              <a:rPr lang="zh-CN" altLang="zh-CN" b="1" dirty="0"/>
              <a:t>质量工程</a:t>
            </a:r>
          </a:p>
        </p:txBody>
      </p:sp>
      <p:sp>
        <p:nvSpPr>
          <p:cNvPr id="3" name="内容占位符 2"/>
          <p:cNvSpPr>
            <a:spLocks noGrp="1"/>
          </p:cNvSpPr>
          <p:nvPr>
            <p:ph idx="1"/>
          </p:nvPr>
        </p:nvSpPr>
        <p:spPr>
          <a:xfrm>
            <a:off x="0" y="1556792"/>
            <a:ext cx="9144000" cy="4896544"/>
          </a:xfrm>
        </p:spPr>
        <p:txBody>
          <a:bodyPr/>
          <a:lstStyle/>
          <a:p>
            <a:pPr lvl="3" eaLnBrk="1"/>
            <a:r>
              <a:rPr lang="zh-CN" altLang="en-US" dirty="0" smtClean="0"/>
              <a:t>开发和实施产品过程和服务过程的设计评审知识和能力；</a:t>
            </a:r>
            <a:endParaRPr lang="en-US" altLang="zh-CN" dirty="0" smtClean="0"/>
          </a:p>
          <a:p>
            <a:pPr lvl="3" eaLnBrk="1"/>
            <a:r>
              <a:rPr lang="zh-CN" altLang="en-US" dirty="0" smtClean="0"/>
              <a:t>作业过程分析及采取纠正措施的能力。”</a:t>
            </a:r>
            <a:endParaRPr lang="en-US" altLang="zh-CN" dirty="0" smtClean="0"/>
          </a:p>
          <a:p>
            <a:pPr lvl="3" eaLnBrk="1"/>
            <a:r>
              <a:rPr lang="zh-CN" altLang="en-US" dirty="0" smtClean="0"/>
              <a:t>广义：本质和范围</a:t>
            </a:r>
            <a:r>
              <a:rPr lang="en-US" altLang="zh-CN" dirty="0" smtClean="0"/>
              <a:t>.</a:t>
            </a:r>
          </a:p>
          <a:p>
            <a:pPr lvl="2" eaLnBrk="1"/>
            <a:r>
              <a:rPr lang="en-US" altLang="zh-CN" dirty="0" smtClean="0"/>
              <a:t>1979</a:t>
            </a:r>
            <a:r>
              <a:rPr lang="zh-CN" altLang="en-US" dirty="0" smtClean="0"/>
              <a:t>年，英国国标</a:t>
            </a:r>
            <a:r>
              <a:rPr lang="en-US" altLang="zh-CN" dirty="0" smtClean="0"/>
              <a:t>BS4778《</a:t>
            </a:r>
            <a:r>
              <a:rPr lang="zh-CN" altLang="en-US" dirty="0" smtClean="0"/>
              <a:t>质量词汇</a:t>
            </a:r>
            <a:r>
              <a:rPr lang="en-US" altLang="zh-CN" dirty="0" smtClean="0"/>
              <a:t>》</a:t>
            </a:r>
            <a:r>
              <a:rPr lang="zh-CN" altLang="en-US" dirty="0" smtClean="0"/>
              <a:t>：“质量工程是在达到所需要的质量过程中适当的技术和技能的应用。”（狭义）</a:t>
            </a:r>
            <a:endParaRPr lang="en-US" altLang="zh-CN" dirty="0" smtClean="0"/>
          </a:p>
          <a:p>
            <a:pPr lvl="2" eaLnBrk="1"/>
            <a:r>
              <a:rPr lang="zh-CN" altLang="en-US" dirty="0" smtClean="0"/>
              <a:t>我国：质量工程是指采用工程技术的手段从事质量活动，以满足顾客与社会对产品和服务质量的要求，它是组织与社会就质量所采取的一切相关活动的总和。</a:t>
            </a:r>
            <a:endParaRPr lang="en-US" altLang="zh-CN" dirty="0" smtClean="0"/>
          </a:p>
          <a:p>
            <a:pPr lvl="2" eaLnBrk="1"/>
            <a:r>
              <a:rPr lang="zh-CN" altLang="en-US" dirty="0" smtClean="0"/>
              <a:t>质量工程是系统工程， 包括管理，技术，社会环境和政策环境等。</a:t>
            </a:r>
            <a:endParaRPr lang="en-US" altLang="zh-CN" dirty="0" smtClean="0"/>
          </a:p>
          <a:p>
            <a:pPr lvl="2" eaLnBrk="1"/>
            <a:r>
              <a:rPr lang="zh-CN" altLang="en-US" dirty="0" smtClean="0"/>
              <a:t>是一门工程技术和管理技术综合的交叉学科，也是一门以提高产品质量为目的的综合性管理技术方法的科学。</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51</a:t>
            </a:fld>
            <a:endParaRPr lang="en-US" altLang="zh-CN"/>
          </a:p>
        </p:txBody>
      </p:sp>
    </p:spTree>
    <p:extLst>
      <p:ext uri="{BB962C8B-B14F-4D97-AF65-F5344CB8AC3E}">
        <p14:creationId xmlns="" xmlns:p14="http://schemas.microsoft.com/office/powerpoint/2010/main" val="2411516103"/>
      </p:ext>
    </p:extLst>
  </p:cSld>
  <p:clrMapOvr>
    <a:masterClrMapping/>
  </p:clrMapOvr>
  <p:transition spd="slow">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446" y="332656"/>
            <a:ext cx="7434058" cy="982439"/>
          </a:xfrm>
        </p:spPr>
        <p:txBody>
          <a:bodyPr/>
          <a:lstStyle/>
          <a:p>
            <a:r>
              <a:rPr lang="en-US" altLang="zh-CN" b="1" dirty="0"/>
              <a:t>8.5 </a:t>
            </a:r>
            <a:r>
              <a:rPr lang="zh-CN" altLang="zh-CN" b="1" dirty="0"/>
              <a:t>质量工程</a:t>
            </a:r>
          </a:p>
        </p:txBody>
      </p:sp>
      <p:sp>
        <p:nvSpPr>
          <p:cNvPr id="3" name="内容占位符 2"/>
          <p:cNvSpPr>
            <a:spLocks noGrp="1"/>
          </p:cNvSpPr>
          <p:nvPr>
            <p:ph idx="1"/>
          </p:nvPr>
        </p:nvSpPr>
        <p:spPr>
          <a:xfrm>
            <a:off x="0" y="1556792"/>
            <a:ext cx="9144000" cy="4896544"/>
          </a:xfrm>
        </p:spPr>
        <p:txBody>
          <a:bodyPr/>
          <a:lstStyle/>
          <a:p>
            <a:pPr lvl="1" eaLnBrk="1"/>
            <a:r>
              <a:rPr lang="zh-CN" altLang="en-US" dirty="0" smtClean="0"/>
              <a:t>质量工程的特点（</a:t>
            </a:r>
            <a:r>
              <a:rPr lang="en-US" altLang="zh-CN" dirty="0" smtClean="0"/>
              <a:t>5</a:t>
            </a:r>
            <a:r>
              <a:rPr lang="zh-CN" altLang="en-US" dirty="0" smtClean="0"/>
              <a:t>个）</a:t>
            </a:r>
            <a:endParaRPr lang="en-US" altLang="zh-CN" dirty="0" smtClean="0"/>
          </a:p>
          <a:p>
            <a:pPr lvl="2" eaLnBrk="1"/>
            <a:r>
              <a:rPr lang="zh-CN" altLang="en-US" dirty="0" smtClean="0"/>
              <a:t>满足客户需求是质量工程追求的唯一目标</a:t>
            </a:r>
            <a:endParaRPr lang="en-US" altLang="zh-CN" dirty="0" smtClean="0"/>
          </a:p>
          <a:p>
            <a:pPr lvl="2" eaLnBrk="1"/>
            <a:r>
              <a:rPr lang="zh-CN" altLang="en-US" dirty="0" smtClean="0"/>
              <a:t>始终强调技术和管理并重</a:t>
            </a:r>
            <a:endParaRPr lang="en-US" altLang="zh-CN" dirty="0" smtClean="0"/>
          </a:p>
          <a:p>
            <a:pPr lvl="2" eaLnBrk="1"/>
            <a:r>
              <a:rPr lang="zh-CN" altLang="en-US" dirty="0" smtClean="0"/>
              <a:t>产品质量首先是设计出来的</a:t>
            </a:r>
            <a:endParaRPr lang="en-US" altLang="zh-CN" dirty="0" smtClean="0"/>
          </a:p>
          <a:p>
            <a:pPr lvl="3" eaLnBrk="1"/>
            <a:r>
              <a:rPr lang="zh-CN" altLang="en-US" dirty="0" smtClean="0"/>
              <a:t>要求通过以质量功能展开（</a:t>
            </a:r>
            <a:r>
              <a:rPr lang="en-US" altLang="zh-CN" dirty="0" smtClean="0"/>
              <a:t>QFD</a:t>
            </a:r>
            <a:r>
              <a:rPr lang="zh-CN" altLang="en-US" dirty="0" smtClean="0"/>
              <a:t>）和“三次设计”为主要内容的稳健性设计技术。</a:t>
            </a:r>
            <a:endParaRPr lang="en-US" altLang="zh-CN" dirty="0" smtClean="0"/>
          </a:p>
          <a:p>
            <a:pPr lvl="2" eaLnBrk="1"/>
            <a:r>
              <a:rPr lang="zh-CN" altLang="en-US" dirty="0" smtClean="0"/>
              <a:t>质量工程是以质量为核心的系统管理工程</a:t>
            </a:r>
            <a:endParaRPr lang="en-US" altLang="zh-CN" dirty="0" smtClean="0"/>
          </a:p>
          <a:p>
            <a:pPr lvl="2" eaLnBrk="1"/>
            <a:r>
              <a:rPr lang="zh-CN" altLang="en-US" dirty="0" smtClean="0"/>
              <a:t>质量工程具有广泛的适应性和灵活 的扩展性</a:t>
            </a:r>
            <a:endParaRPr lang="en-US" altLang="zh-CN" dirty="0" smtClean="0"/>
          </a:p>
          <a:p>
            <a:pPr lvl="3" eaLnBrk="1"/>
            <a:r>
              <a:rPr lang="zh-CN" altLang="en-US" dirty="0" smtClean="0"/>
              <a:t>适用于硬件或流程性材料产品，也软件与服务产品</a:t>
            </a:r>
            <a:endParaRPr lang="en-US" altLang="zh-CN" dirty="0" smtClean="0"/>
          </a:p>
          <a:p>
            <a:pPr lvl="3" eaLnBrk="1"/>
            <a:r>
              <a:rPr lang="zh-CN" altLang="en-US" dirty="0" smtClean="0"/>
              <a:t>适用于一般的简单产品，也复杂的高科技成套产品。</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52</a:t>
            </a:fld>
            <a:endParaRPr lang="en-US" altLang="zh-CN"/>
          </a:p>
        </p:txBody>
      </p:sp>
    </p:spTree>
    <p:extLst>
      <p:ext uri="{BB962C8B-B14F-4D97-AF65-F5344CB8AC3E}">
        <p14:creationId xmlns="" xmlns:p14="http://schemas.microsoft.com/office/powerpoint/2010/main" val="2411516103"/>
      </p:ext>
    </p:extLst>
  </p:cSld>
  <p:clrMapOvr>
    <a:masterClrMapping/>
  </p:clrMapOvr>
  <p:transition spd="slow">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446" y="332656"/>
            <a:ext cx="7434058" cy="982439"/>
          </a:xfrm>
        </p:spPr>
        <p:txBody>
          <a:bodyPr/>
          <a:lstStyle/>
          <a:p>
            <a:r>
              <a:rPr lang="en-US" altLang="zh-CN" b="1" dirty="0"/>
              <a:t>8.5 </a:t>
            </a:r>
            <a:r>
              <a:rPr lang="zh-CN" altLang="zh-CN" b="1" dirty="0"/>
              <a:t>质量工程</a:t>
            </a:r>
          </a:p>
        </p:txBody>
      </p:sp>
      <p:sp>
        <p:nvSpPr>
          <p:cNvPr id="3" name="内容占位符 2"/>
          <p:cNvSpPr>
            <a:spLocks noGrp="1"/>
          </p:cNvSpPr>
          <p:nvPr>
            <p:ph idx="1"/>
          </p:nvPr>
        </p:nvSpPr>
        <p:spPr>
          <a:xfrm>
            <a:off x="0" y="1556792"/>
            <a:ext cx="9144000" cy="4896544"/>
          </a:xfrm>
        </p:spPr>
        <p:txBody>
          <a:bodyPr/>
          <a:lstStyle/>
          <a:p>
            <a:pPr eaLnBrk="1"/>
            <a:r>
              <a:rPr lang="zh-CN" altLang="zh-CN" dirty="0" smtClean="0"/>
              <a:t>质量</a:t>
            </a:r>
            <a:r>
              <a:rPr lang="zh-CN" altLang="zh-CN" dirty="0"/>
              <a:t>工程的基本</a:t>
            </a:r>
            <a:r>
              <a:rPr lang="zh-CN" altLang="zh-CN" dirty="0" smtClean="0"/>
              <a:t>工具</a:t>
            </a:r>
            <a:endParaRPr lang="en-US" altLang="zh-CN" dirty="0" smtClean="0"/>
          </a:p>
          <a:p>
            <a:pPr lvl="1" indent="0" eaLnBrk="1">
              <a:buNone/>
            </a:pPr>
            <a:r>
              <a:rPr lang="zh-CN" altLang="en-US" dirty="0" smtClean="0"/>
              <a:t>质量工具是对质量数据的分布规律、质量影响因素、质量过程和质量改进进行统计、分析和决策的科学方法。</a:t>
            </a:r>
            <a:r>
              <a:rPr lang="en-US" altLang="zh-CN" dirty="0" smtClean="0"/>
              <a:t>3</a:t>
            </a:r>
            <a:r>
              <a:rPr lang="zh-CN" altLang="en-US" dirty="0" smtClean="0"/>
              <a:t>工具：</a:t>
            </a:r>
            <a:endParaRPr lang="en-US" altLang="zh-CN" dirty="0" smtClean="0"/>
          </a:p>
          <a:p>
            <a:pPr lvl="1" eaLnBrk="1"/>
            <a:r>
              <a:rPr lang="zh-CN" altLang="en-US" dirty="0" smtClean="0"/>
              <a:t>质量定量分析工具</a:t>
            </a:r>
            <a:endParaRPr lang="en-US" altLang="zh-CN" dirty="0" smtClean="0"/>
          </a:p>
          <a:p>
            <a:pPr lvl="2" eaLnBrk="1"/>
            <a:r>
              <a:rPr lang="zh-CN" altLang="en-US" dirty="0" smtClean="0"/>
              <a:t>直方图</a:t>
            </a:r>
            <a:endParaRPr lang="en-US" altLang="zh-CN" dirty="0" smtClean="0"/>
          </a:p>
          <a:p>
            <a:pPr lvl="3" eaLnBrk="1"/>
            <a:r>
              <a:rPr lang="zh-CN" altLang="en-US" dirty="0" smtClean="0"/>
              <a:t>又称质量分布图。一种统计报告图，由一系列高度不等的纵向条纹或线段表示数据分布情况。</a:t>
            </a:r>
            <a:endParaRPr lang="en-US" altLang="zh-CN" dirty="0" smtClean="0"/>
          </a:p>
          <a:p>
            <a:pPr lvl="2" eaLnBrk="1"/>
            <a:r>
              <a:rPr lang="zh-CN" altLang="en-US" dirty="0" smtClean="0"/>
              <a:t>排列图</a:t>
            </a:r>
            <a:endParaRPr lang="en-US" altLang="zh-CN" dirty="0" smtClean="0"/>
          </a:p>
          <a:p>
            <a:pPr lvl="3" eaLnBrk="1"/>
            <a:r>
              <a:rPr lang="zh-CN" altLang="en-US" dirty="0" smtClean="0"/>
              <a:t>又称主次因素分析图或帕累托图。</a:t>
            </a:r>
            <a:endParaRPr lang="en-US" altLang="zh-CN" dirty="0" smtClean="0"/>
          </a:p>
          <a:p>
            <a:pPr lvl="2" eaLnBrk="1"/>
            <a:r>
              <a:rPr lang="zh-CN" altLang="en-US" dirty="0" smtClean="0"/>
              <a:t>散布图</a:t>
            </a:r>
            <a:endParaRPr lang="en-US" altLang="zh-CN" dirty="0" smtClean="0"/>
          </a:p>
          <a:p>
            <a:pPr lvl="3" eaLnBrk="1"/>
            <a:r>
              <a:rPr lang="zh-CN" altLang="en-US" dirty="0" smtClean="0"/>
              <a:t>又称相关图。用来研究两个变量之间是否存在相关关系。</a:t>
            </a:r>
            <a:endParaRPr lang="en-US" altLang="zh-CN" dirty="0" smtClean="0"/>
          </a:p>
          <a:p>
            <a:pPr lvl="2" eaLnBrk="1"/>
            <a:r>
              <a:rPr lang="zh-CN" altLang="en-US" dirty="0" smtClean="0"/>
              <a:t>调查表、控制图等。</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53</a:t>
            </a:fld>
            <a:endParaRPr lang="en-US" altLang="zh-CN" dirty="0"/>
          </a:p>
        </p:txBody>
      </p:sp>
    </p:spTree>
    <p:extLst>
      <p:ext uri="{BB962C8B-B14F-4D97-AF65-F5344CB8AC3E}">
        <p14:creationId xmlns="" xmlns:p14="http://schemas.microsoft.com/office/powerpoint/2010/main" val="2411516103"/>
      </p:ext>
    </p:extLst>
  </p:cSld>
  <p:clrMapOvr>
    <a:masterClrMapping/>
  </p:clrMapOvr>
  <p:transition spd="slow">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446" y="332656"/>
            <a:ext cx="7434058" cy="982439"/>
          </a:xfrm>
        </p:spPr>
        <p:txBody>
          <a:bodyPr/>
          <a:lstStyle/>
          <a:p>
            <a:r>
              <a:rPr lang="en-US" altLang="zh-CN" b="1" dirty="0"/>
              <a:t>8.5 </a:t>
            </a:r>
            <a:r>
              <a:rPr lang="zh-CN" altLang="zh-CN" b="1" dirty="0"/>
              <a:t>质量工程</a:t>
            </a:r>
          </a:p>
        </p:txBody>
      </p:sp>
      <p:sp>
        <p:nvSpPr>
          <p:cNvPr id="3" name="内容占位符 2"/>
          <p:cNvSpPr>
            <a:spLocks noGrp="1"/>
          </p:cNvSpPr>
          <p:nvPr>
            <p:ph idx="1"/>
          </p:nvPr>
        </p:nvSpPr>
        <p:spPr>
          <a:xfrm>
            <a:off x="0" y="1556792"/>
            <a:ext cx="9144000" cy="4896544"/>
          </a:xfrm>
        </p:spPr>
        <p:txBody>
          <a:bodyPr/>
          <a:lstStyle/>
          <a:p>
            <a:pPr lvl="1" eaLnBrk="1"/>
            <a:r>
              <a:rPr lang="zh-CN" altLang="en-US" dirty="0" smtClean="0"/>
              <a:t>质量定性分析工具</a:t>
            </a:r>
            <a:endParaRPr lang="en-US" altLang="zh-CN" dirty="0" smtClean="0"/>
          </a:p>
          <a:p>
            <a:pPr lvl="2" eaLnBrk="1"/>
            <a:r>
              <a:rPr lang="zh-CN" altLang="en-US" dirty="0" smtClean="0"/>
              <a:t>因果</a:t>
            </a:r>
            <a:r>
              <a:rPr lang="zh-CN" altLang="en-US" dirty="0" smtClean="0"/>
              <a:t>图：</a:t>
            </a:r>
            <a:r>
              <a:rPr lang="en-US" altLang="zh-CN" dirty="0" smtClean="0"/>
              <a:t>1943</a:t>
            </a:r>
            <a:r>
              <a:rPr lang="zh-CN" altLang="en-US" dirty="0" smtClean="0"/>
              <a:t>日本石川磐，鱼骨。问题或缺陷（鱼头），原因。</a:t>
            </a:r>
            <a:endParaRPr lang="en-US" altLang="zh-CN" dirty="0" smtClean="0"/>
          </a:p>
          <a:p>
            <a:pPr lvl="2" eaLnBrk="1"/>
            <a:r>
              <a:rPr lang="zh-CN" altLang="en-US" dirty="0" smtClean="0"/>
              <a:t>分层法</a:t>
            </a:r>
            <a:endParaRPr lang="en-US" altLang="zh-CN" dirty="0" smtClean="0"/>
          </a:p>
          <a:p>
            <a:pPr lvl="2" eaLnBrk="1"/>
            <a:r>
              <a:rPr lang="zh-CN" altLang="en-US" dirty="0" smtClean="0"/>
              <a:t>系统图</a:t>
            </a:r>
            <a:r>
              <a:rPr lang="zh-CN" altLang="en-US" dirty="0" smtClean="0"/>
              <a:t>法：树形图或树图，目的与手段。</a:t>
            </a:r>
            <a:endParaRPr lang="en-US" altLang="zh-CN" dirty="0" smtClean="0"/>
          </a:p>
          <a:p>
            <a:pPr lvl="2" eaLnBrk="1"/>
            <a:r>
              <a:rPr lang="zh-CN" altLang="en-US" dirty="0" smtClean="0"/>
              <a:t>过程决策程序图法、矩阵图法、亲和图法、关联图法、流程图法等。</a:t>
            </a:r>
            <a:endParaRPr lang="en-US" altLang="zh-CN" dirty="0" smtClean="0"/>
          </a:p>
          <a:p>
            <a:pPr lvl="1" eaLnBrk="1"/>
            <a:r>
              <a:rPr lang="zh-CN" altLang="en-US" dirty="0" smtClean="0"/>
              <a:t>质量功能展开</a:t>
            </a:r>
            <a:endParaRPr lang="en-US" altLang="zh-CN" dirty="0" smtClean="0"/>
          </a:p>
          <a:p>
            <a:pPr lvl="2" eaLnBrk="1"/>
            <a:r>
              <a:rPr lang="en-US" altLang="zh-CN" dirty="0" smtClean="0"/>
              <a:t>QFD</a:t>
            </a:r>
            <a:r>
              <a:rPr lang="zh-CN" altLang="en-US" dirty="0" smtClean="0"/>
              <a:t>，也称质量机能展开或质量功能配置，</a:t>
            </a:r>
            <a:r>
              <a:rPr lang="en-US" altLang="zh-CN" dirty="0" smtClean="0"/>
              <a:t>20</a:t>
            </a:r>
            <a:r>
              <a:rPr lang="zh-CN" altLang="en-US" dirty="0" smtClean="0"/>
              <a:t>世纪</a:t>
            </a:r>
            <a:r>
              <a:rPr lang="en-US" altLang="zh-CN" dirty="0" smtClean="0"/>
              <a:t>60s</a:t>
            </a:r>
            <a:r>
              <a:rPr lang="zh-CN" altLang="en-US" dirty="0" smtClean="0"/>
              <a:t>后期在日本制造业中产生的一种系统分析方法。</a:t>
            </a:r>
            <a:endParaRPr lang="en-US" altLang="zh-CN" dirty="0" smtClean="0"/>
          </a:p>
          <a:p>
            <a:pPr lvl="2" eaLnBrk="1"/>
            <a:r>
              <a:rPr lang="zh-CN" altLang="en-US" dirty="0" smtClean="0"/>
              <a:t>是一种立足于在产品开发过程中最大限度满足顾客需要的系统化、用户驱动式质量保证方法。</a:t>
            </a:r>
            <a:endParaRPr lang="en-US" altLang="zh-CN" dirty="0" smtClean="0"/>
          </a:p>
          <a:p>
            <a:pPr lvl="2" eaLnBrk="1"/>
            <a:r>
              <a:rPr lang="zh-CN" altLang="en-US" dirty="0" smtClean="0"/>
              <a:t>基本原理“质量屋”，量化分析顾客需求与工程措施间的关系度。</a:t>
            </a:r>
            <a:endParaRPr lang="en-US" altLang="zh-CN" dirty="0" smtClean="0"/>
          </a:p>
          <a:p>
            <a:pPr marL="457200" lvl="1" indent="0" eaLnBrk="1">
              <a:buNone/>
            </a:pP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54</a:t>
            </a:fld>
            <a:endParaRPr lang="en-US" altLang="zh-CN" dirty="0"/>
          </a:p>
        </p:txBody>
      </p:sp>
    </p:spTree>
    <p:extLst>
      <p:ext uri="{BB962C8B-B14F-4D97-AF65-F5344CB8AC3E}">
        <p14:creationId xmlns="" xmlns:p14="http://schemas.microsoft.com/office/powerpoint/2010/main" val="2411516103"/>
      </p:ext>
    </p:extLst>
  </p:cSld>
  <p:clrMapOvr>
    <a:masterClrMapping/>
  </p:clrMapOvr>
  <p:transition spd="slow">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446" y="332656"/>
            <a:ext cx="7434058" cy="982439"/>
          </a:xfrm>
        </p:spPr>
        <p:txBody>
          <a:bodyPr/>
          <a:lstStyle/>
          <a:p>
            <a:r>
              <a:rPr lang="en-US" altLang="zh-CN" b="1" dirty="0"/>
              <a:t>8.5 </a:t>
            </a:r>
            <a:r>
              <a:rPr lang="zh-CN" altLang="zh-CN" b="1" dirty="0"/>
              <a:t>质量</a:t>
            </a:r>
            <a:r>
              <a:rPr lang="zh-CN" altLang="zh-CN" b="1" dirty="0" smtClean="0"/>
              <a:t>工程</a:t>
            </a:r>
            <a:r>
              <a:rPr lang="zh-CN" altLang="en-US" b="1" dirty="0" smtClean="0"/>
              <a:t>（续）</a:t>
            </a:r>
            <a:endParaRPr lang="zh-CN" altLang="zh-CN" b="1" dirty="0"/>
          </a:p>
        </p:txBody>
      </p:sp>
      <p:sp>
        <p:nvSpPr>
          <p:cNvPr id="3" name="内容占位符 2"/>
          <p:cNvSpPr>
            <a:spLocks noGrp="1"/>
          </p:cNvSpPr>
          <p:nvPr>
            <p:ph idx="1"/>
          </p:nvPr>
        </p:nvSpPr>
        <p:spPr>
          <a:xfrm>
            <a:off x="0" y="1556792"/>
            <a:ext cx="9144000" cy="4114800"/>
          </a:xfrm>
        </p:spPr>
        <p:txBody>
          <a:bodyPr/>
          <a:lstStyle/>
          <a:p>
            <a:pPr eaLnBrk="1"/>
            <a:r>
              <a:rPr lang="zh-CN" altLang="zh-CN" dirty="0" smtClean="0"/>
              <a:t>质量工程</a:t>
            </a:r>
            <a:r>
              <a:rPr lang="zh-CN" altLang="en-US" dirty="0" smtClean="0"/>
              <a:t>管理（主要</a:t>
            </a:r>
            <a:r>
              <a:rPr lang="en-US" altLang="zh-CN" dirty="0" smtClean="0"/>
              <a:t>4</a:t>
            </a:r>
            <a:r>
              <a:rPr lang="zh-CN" altLang="en-US" dirty="0" smtClean="0"/>
              <a:t>方法）</a:t>
            </a:r>
            <a:endParaRPr lang="en-US" altLang="zh-CN" dirty="0" smtClean="0"/>
          </a:p>
          <a:p>
            <a:pPr lvl="1" eaLnBrk="1"/>
            <a:r>
              <a:rPr lang="zh-CN" altLang="en-US" dirty="0" smtClean="0"/>
              <a:t>全面质量管理：“三全”和“一多样”</a:t>
            </a:r>
            <a:endParaRPr lang="en-US" altLang="zh-CN" dirty="0" smtClean="0"/>
          </a:p>
          <a:p>
            <a:pPr lvl="2" eaLnBrk="1"/>
            <a:r>
              <a:rPr lang="zh-CN" altLang="en-US" dirty="0" smtClean="0"/>
              <a:t>全面的质量管理。不限于狭义的产品质量。</a:t>
            </a:r>
            <a:endParaRPr lang="en-US" altLang="zh-CN" dirty="0" smtClean="0"/>
          </a:p>
          <a:p>
            <a:pPr lvl="2" eaLnBrk="1"/>
            <a:r>
              <a:rPr lang="zh-CN" altLang="en-US" dirty="0" smtClean="0"/>
              <a:t>全过程的管理。</a:t>
            </a:r>
            <a:endParaRPr lang="en-US" altLang="zh-CN" dirty="0" smtClean="0"/>
          </a:p>
          <a:p>
            <a:pPr lvl="2" eaLnBrk="1"/>
            <a:r>
              <a:rPr lang="zh-CN" altLang="en-US" dirty="0" smtClean="0"/>
              <a:t>全员参加的管理。</a:t>
            </a:r>
            <a:endParaRPr lang="en-US" altLang="zh-CN" dirty="0" smtClean="0"/>
          </a:p>
          <a:p>
            <a:pPr lvl="2" eaLnBrk="1"/>
            <a:r>
              <a:rPr lang="zh-CN" altLang="en-US" dirty="0" smtClean="0"/>
              <a:t>质量管理方法多样化。全面质量管理集管理科学和多种技术方法为一体的一门科学。</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55</a:t>
            </a:fld>
            <a:endParaRPr lang="en-US" altLang="zh-CN"/>
          </a:p>
        </p:txBody>
      </p:sp>
    </p:spTree>
    <p:extLst>
      <p:ext uri="{BB962C8B-B14F-4D97-AF65-F5344CB8AC3E}">
        <p14:creationId xmlns="" xmlns:p14="http://schemas.microsoft.com/office/powerpoint/2010/main" val="2411516103"/>
      </p:ext>
    </p:extLst>
  </p:cSld>
  <p:clrMapOvr>
    <a:masterClrMapping/>
  </p:clrMapOvr>
  <p:transition spd="slow">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446" y="332656"/>
            <a:ext cx="7434058" cy="982439"/>
          </a:xfrm>
        </p:spPr>
        <p:txBody>
          <a:bodyPr/>
          <a:lstStyle/>
          <a:p>
            <a:r>
              <a:rPr lang="en-US" altLang="zh-CN" b="1" dirty="0"/>
              <a:t>8.5 </a:t>
            </a:r>
            <a:r>
              <a:rPr lang="zh-CN" altLang="zh-CN" b="1" dirty="0"/>
              <a:t>质量</a:t>
            </a:r>
            <a:r>
              <a:rPr lang="zh-CN" altLang="zh-CN" b="1" dirty="0" smtClean="0"/>
              <a:t>工程</a:t>
            </a:r>
            <a:r>
              <a:rPr lang="zh-CN" altLang="en-US" b="1" dirty="0" smtClean="0"/>
              <a:t>（续）</a:t>
            </a:r>
            <a:endParaRPr lang="zh-CN" altLang="zh-CN" b="1" dirty="0"/>
          </a:p>
        </p:txBody>
      </p:sp>
      <p:sp>
        <p:nvSpPr>
          <p:cNvPr id="3" name="内容占位符 2"/>
          <p:cNvSpPr>
            <a:spLocks noGrp="1"/>
          </p:cNvSpPr>
          <p:nvPr>
            <p:ph idx="1"/>
          </p:nvPr>
        </p:nvSpPr>
        <p:spPr>
          <a:xfrm>
            <a:off x="0" y="1556792"/>
            <a:ext cx="9144000" cy="4114800"/>
          </a:xfrm>
        </p:spPr>
        <p:txBody>
          <a:bodyPr/>
          <a:lstStyle/>
          <a:p>
            <a:pPr lvl="1" eaLnBrk="1"/>
            <a:r>
              <a:rPr lang="zh-CN" altLang="en-US" dirty="0" smtClean="0"/>
              <a:t>质量成本管理</a:t>
            </a:r>
            <a:endParaRPr lang="en-US" altLang="zh-CN" dirty="0" smtClean="0"/>
          </a:p>
          <a:p>
            <a:pPr lvl="2" eaLnBrk="1"/>
            <a:r>
              <a:rPr lang="zh-CN" altLang="en-US" dirty="0" smtClean="0"/>
              <a:t>质量成本的定义与分类</a:t>
            </a:r>
            <a:endParaRPr lang="en-US" altLang="zh-CN" dirty="0" smtClean="0"/>
          </a:p>
          <a:p>
            <a:pPr lvl="3" eaLnBrk="1"/>
            <a:r>
              <a:rPr lang="zh-CN" altLang="en-US" dirty="0" smtClean="0"/>
              <a:t>定义：</a:t>
            </a:r>
            <a:r>
              <a:rPr lang="en-US" altLang="zh-CN" dirty="0" smtClean="0"/>
              <a:t>20</a:t>
            </a:r>
            <a:r>
              <a:rPr lang="zh-CN" altLang="en-US" dirty="0" smtClean="0"/>
              <a:t>世纪</a:t>
            </a:r>
            <a:r>
              <a:rPr lang="en-US" altLang="zh-CN" dirty="0" smtClean="0"/>
              <a:t>50s</a:t>
            </a:r>
            <a:r>
              <a:rPr lang="zh-CN" altLang="en-US" dirty="0" smtClean="0"/>
              <a:t>美国质量管理专家朱兰和菲根鲍姆等：为了确保和保证满意的质量而发生的费用以及没有达到满意的质量所造成的损失。</a:t>
            </a:r>
            <a:endParaRPr lang="en-US" altLang="zh-CN" dirty="0" smtClean="0"/>
          </a:p>
          <a:p>
            <a:pPr lvl="3" eaLnBrk="1"/>
            <a:r>
              <a:rPr lang="zh-CN" altLang="en-US" dirty="0" smtClean="0"/>
              <a:t>分两部分：</a:t>
            </a:r>
            <a:endParaRPr lang="en-US" altLang="zh-CN" dirty="0" smtClean="0"/>
          </a:p>
          <a:p>
            <a:pPr lvl="4" eaLnBrk="1"/>
            <a:r>
              <a:rPr lang="zh-CN" altLang="en-US" dirty="0" smtClean="0"/>
              <a:t>运行质量成本：预防成本、鉴定成本、内部故障成本、外部故障成本。</a:t>
            </a:r>
            <a:endParaRPr lang="en-US" altLang="zh-CN" dirty="0" smtClean="0"/>
          </a:p>
          <a:p>
            <a:pPr lvl="4" eaLnBrk="1"/>
            <a:r>
              <a:rPr lang="zh-CN" altLang="en-US" dirty="0" smtClean="0"/>
              <a:t>外部质量保证成本</a:t>
            </a:r>
            <a:endParaRPr lang="en-US" altLang="zh-CN" dirty="0" smtClean="0"/>
          </a:p>
          <a:p>
            <a:pPr lvl="2" eaLnBrk="1"/>
            <a:r>
              <a:rPr lang="zh-CN" altLang="en-US" dirty="0" smtClean="0"/>
              <a:t>质量成本管理的概念和内容</a:t>
            </a:r>
            <a:endParaRPr lang="en-US" altLang="zh-CN" dirty="0" smtClean="0"/>
          </a:p>
          <a:p>
            <a:pPr lvl="3" eaLnBrk="1"/>
            <a:r>
              <a:rPr lang="zh-CN" altLang="en-US" dirty="0" smtClean="0"/>
              <a:t>定义：对质量成本的计划、组织与控制。</a:t>
            </a:r>
            <a:endParaRPr lang="en-US" altLang="zh-CN" dirty="0" smtClean="0"/>
          </a:p>
          <a:p>
            <a:pPr lvl="3" eaLnBrk="1"/>
            <a:r>
              <a:rPr lang="zh-CN" altLang="en-US" dirty="0" smtClean="0"/>
              <a:t>包括：质量成本的预测和计划、质量成本的核算、质量成本的分析、质量成本的控制。</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56</a:t>
            </a:fld>
            <a:endParaRPr lang="en-US" altLang="zh-CN"/>
          </a:p>
        </p:txBody>
      </p:sp>
    </p:spTree>
    <p:extLst>
      <p:ext uri="{BB962C8B-B14F-4D97-AF65-F5344CB8AC3E}">
        <p14:creationId xmlns="" xmlns:p14="http://schemas.microsoft.com/office/powerpoint/2010/main" val="2411516103"/>
      </p:ext>
    </p:extLst>
  </p:cSld>
  <p:clrMapOvr>
    <a:masterClrMapping/>
  </p:clrMapOvr>
  <p:transition spd="slow">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446" y="332656"/>
            <a:ext cx="7434058" cy="982439"/>
          </a:xfrm>
        </p:spPr>
        <p:txBody>
          <a:bodyPr/>
          <a:lstStyle/>
          <a:p>
            <a:r>
              <a:rPr lang="en-US" altLang="zh-CN" b="1" dirty="0"/>
              <a:t>8.5 </a:t>
            </a:r>
            <a:r>
              <a:rPr lang="zh-CN" altLang="zh-CN" b="1" dirty="0"/>
              <a:t>质量</a:t>
            </a:r>
            <a:r>
              <a:rPr lang="zh-CN" altLang="zh-CN" b="1" dirty="0" smtClean="0"/>
              <a:t>工程</a:t>
            </a:r>
            <a:r>
              <a:rPr lang="zh-CN" altLang="en-US" b="1" dirty="0" smtClean="0"/>
              <a:t>（续）</a:t>
            </a:r>
            <a:endParaRPr lang="zh-CN" altLang="zh-CN" b="1" dirty="0"/>
          </a:p>
        </p:txBody>
      </p:sp>
      <p:sp>
        <p:nvSpPr>
          <p:cNvPr id="3" name="内容占位符 2"/>
          <p:cNvSpPr>
            <a:spLocks noGrp="1"/>
          </p:cNvSpPr>
          <p:nvPr>
            <p:ph idx="1"/>
          </p:nvPr>
        </p:nvSpPr>
        <p:spPr>
          <a:xfrm>
            <a:off x="0" y="1556792"/>
            <a:ext cx="9144000" cy="4824536"/>
          </a:xfrm>
        </p:spPr>
        <p:txBody>
          <a:bodyPr/>
          <a:lstStyle/>
          <a:p>
            <a:pPr lvl="1" eaLnBrk="1"/>
            <a:r>
              <a:rPr lang="en-US" altLang="zh-CN" dirty="0" smtClean="0"/>
              <a:t>6</a:t>
            </a:r>
            <a:r>
              <a:rPr lang="en-US" altLang="zh-CN" dirty="0" smtClean="0">
                <a:sym typeface="Symbol"/>
              </a:rPr>
              <a:t></a:t>
            </a:r>
            <a:r>
              <a:rPr lang="zh-CN" altLang="en-US" dirty="0" smtClean="0">
                <a:sym typeface="Symbol"/>
              </a:rPr>
              <a:t>管理</a:t>
            </a:r>
            <a:endParaRPr lang="en-US" altLang="zh-CN" dirty="0" smtClean="0">
              <a:sym typeface="Symbol"/>
            </a:endParaRPr>
          </a:p>
          <a:p>
            <a:pPr lvl="2" eaLnBrk="1"/>
            <a:r>
              <a:rPr lang="en-US" altLang="zh-CN" dirty="0" smtClean="0">
                <a:sym typeface="Symbol"/>
              </a:rPr>
              <a:t>6 </a:t>
            </a:r>
            <a:r>
              <a:rPr lang="zh-CN" altLang="en-US" dirty="0" smtClean="0">
                <a:sym typeface="Symbol"/>
              </a:rPr>
              <a:t>管理原理</a:t>
            </a:r>
            <a:endParaRPr lang="en-US" altLang="zh-CN" dirty="0" smtClean="0">
              <a:sym typeface="Symbol"/>
            </a:endParaRPr>
          </a:p>
          <a:p>
            <a:pPr lvl="3" eaLnBrk="1"/>
            <a:r>
              <a:rPr lang="zh-CN" altLang="en-US" dirty="0" smtClean="0">
                <a:sym typeface="Symbol"/>
              </a:rPr>
              <a:t>统计学</a:t>
            </a:r>
            <a:r>
              <a:rPr lang="en-US" altLang="zh-CN" dirty="0" smtClean="0">
                <a:sym typeface="Symbol"/>
              </a:rPr>
              <a:t></a:t>
            </a:r>
            <a:r>
              <a:rPr lang="zh-CN" altLang="en-US" dirty="0" smtClean="0">
                <a:sym typeface="Symbol"/>
              </a:rPr>
              <a:t>表示数据分散程度。引申后：一般</a:t>
            </a:r>
            <a:r>
              <a:rPr lang="zh-CN" altLang="en-US" dirty="0" smtClean="0">
                <a:sym typeface="Symbol"/>
              </a:rPr>
              <a:t>企业</a:t>
            </a:r>
            <a:r>
              <a:rPr lang="zh-CN" altLang="en-US" dirty="0" smtClean="0">
                <a:sym typeface="Symbol"/>
              </a:rPr>
              <a:t>瑕疵</a:t>
            </a:r>
            <a:r>
              <a:rPr lang="zh-CN" altLang="en-US" dirty="0" smtClean="0">
                <a:sym typeface="Symbol"/>
              </a:rPr>
              <a:t>率</a:t>
            </a:r>
            <a:r>
              <a:rPr lang="zh-CN" altLang="en-US" dirty="0" smtClean="0">
                <a:sym typeface="Symbol"/>
              </a:rPr>
              <a:t>约为</a:t>
            </a:r>
            <a:r>
              <a:rPr lang="en-US" altLang="zh-CN" dirty="0" smtClean="0">
                <a:sym typeface="Symbol"/>
              </a:rPr>
              <a:t>3~4 </a:t>
            </a:r>
            <a:r>
              <a:rPr lang="zh-CN" altLang="en-US" dirty="0" smtClean="0">
                <a:sym typeface="Symbol"/>
              </a:rPr>
              <a:t>。若</a:t>
            </a:r>
            <a:r>
              <a:rPr lang="en-US" altLang="zh-CN" dirty="0" smtClean="0">
                <a:sym typeface="Symbol"/>
              </a:rPr>
              <a:t>4 </a:t>
            </a:r>
            <a:r>
              <a:rPr lang="zh-CN" altLang="en-US" dirty="0" smtClean="0">
                <a:sym typeface="Symbol"/>
              </a:rPr>
              <a:t>，每一百万个机会，有</a:t>
            </a:r>
            <a:r>
              <a:rPr lang="en-US" altLang="zh-CN" dirty="0" smtClean="0">
                <a:sym typeface="Symbol"/>
              </a:rPr>
              <a:t>6210</a:t>
            </a:r>
            <a:r>
              <a:rPr lang="zh-CN" altLang="en-US" dirty="0" smtClean="0">
                <a:sym typeface="Symbol"/>
              </a:rPr>
              <a:t>次误差。若</a:t>
            </a:r>
            <a:r>
              <a:rPr lang="en-US" altLang="zh-CN" dirty="0" smtClean="0">
                <a:sym typeface="Symbol"/>
              </a:rPr>
              <a:t>6 </a:t>
            </a:r>
            <a:r>
              <a:rPr lang="zh-CN" altLang="en-US" dirty="0" smtClean="0">
                <a:sym typeface="Symbol"/>
              </a:rPr>
              <a:t>，每一百万个机会有</a:t>
            </a:r>
            <a:r>
              <a:rPr lang="en-US" altLang="zh-CN" dirty="0" smtClean="0">
                <a:sym typeface="Symbol"/>
              </a:rPr>
              <a:t>3.4</a:t>
            </a:r>
            <a:r>
              <a:rPr lang="zh-CN" altLang="en-US" dirty="0" smtClean="0">
                <a:sym typeface="Symbol"/>
              </a:rPr>
              <a:t>个瑕疵。</a:t>
            </a:r>
            <a:endParaRPr lang="en-US" altLang="zh-CN" dirty="0" smtClean="0">
              <a:sym typeface="Symbol"/>
            </a:endParaRPr>
          </a:p>
          <a:p>
            <a:pPr lvl="2" eaLnBrk="1"/>
            <a:r>
              <a:rPr lang="zh-CN" altLang="en-US" dirty="0" smtClean="0">
                <a:sym typeface="Symbol"/>
              </a:rPr>
              <a:t>精益</a:t>
            </a:r>
            <a:r>
              <a:rPr lang="en-US" altLang="zh-CN" dirty="0" smtClean="0">
                <a:sym typeface="Symbol"/>
              </a:rPr>
              <a:t>6 </a:t>
            </a:r>
            <a:r>
              <a:rPr lang="zh-CN" altLang="en-US" dirty="0" smtClean="0">
                <a:sym typeface="Symbol"/>
              </a:rPr>
              <a:t>管理</a:t>
            </a:r>
            <a:endParaRPr lang="en-US" altLang="zh-CN" dirty="0" smtClean="0">
              <a:sym typeface="Symbol"/>
            </a:endParaRPr>
          </a:p>
          <a:p>
            <a:pPr lvl="3" eaLnBrk="1"/>
            <a:r>
              <a:rPr lang="zh-CN" altLang="en-US" dirty="0" smtClean="0">
                <a:sym typeface="Symbol"/>
              </a:rPr>
              <a:t>精益</a:t>
            </a:r>
            <a:r>
              <a:rPr lang="en-US" altLang="zh-CN" dirty="0" smtClean="0">
                <a:sym typeface="Symbol"/>
              </a:rPr>
              <a:t>6 </a:t>
            </a:r>
            <a:r>
              <a:rPr lang="zh-CN" altLang="en-US" dirty="0" smtClean="0">
                <a:sym typeface="Symbol"/>
              </a:rPr>
              <a:t>管理：精益生产与</a:t>
            </a:r>
            <a:r>
              <a:rPr lang="en-US" altLang="zh-CN" dirty="0" smtClean="0">
                <a:sym typeface="Symbol"/>
              </a:rPr>
              <a:t>6 </a:t>
            </a:r>
            <a:r>
              <a:rPr lang="zh-CN" altLang="en-US" dirty="0" smtClean="0">
                <a:sym typeface="Symbol"/>
              </a:rPr>
              <a:t>管理的结合，本质是消除浪费。</a:t>
            </a:r>
            <a:endParaRPr lang="en-US" altLang="zh-CN" dirty="0" smtClean="0">
              <a:sym typeface="Symbol"/>
            </a:endParaRPr>
          </a:p>
          <a:p>
            <a:pPr lvl="3" eaLnBrk="1"/>
            <a:r>
              <a:rPr lang="zh-CN" altLang="en-US" dirty="0" smtClean="0">
                <a:sym typeface="Symbol"/>
              </a:rPr>
              <a:t>目的：吸收两种生产模式的优点，弥补单个生产模式的不足，达到更佳管理效果。</a:t>
            </a:r>
            <a:endParaRPr lang="en-US" altLang="zh-CN" dirty="0" smtClean="0">
              <a:sym typeface="Symbol"/>
            </a:endParaRPr>
          </a:p>
          <a:p>
            <a:pPr lvl="3" eaLnBrk="1"/>
            <a:r>
              <a:rPr lang="zh-CN" altLang="en-US" dirty="0" smtClean="0">
                <a:sym typeface="Symbol"/>
              </a:rPr>
              <a:t>不是两者的简单相加，而是互相补充、有机结合。</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57</a:t>
            </a:fld>
            <a:endParaRPr lang="en-US" altLang="zh-CN"/>
          </a:p>
        </p:txBody>
      </p:sp>
    </p:spTree>
    <p:extLst>
      <p:ext uri="{BB962C8B-B14F-4D97-AF65-F5344CB8AC3E}">
        <p14:creationId xmlns="" xmlns:p14="http://schemas.microsoft.com/office/powerpoint/2010/main" val="2411516103"/>
      </p:ext>
    </p:extLst>
  </p:cSld>
  <p:clrMapOvr>
    <a:masterClrMapping/>
  </p:clrMapOvr>
  <p:transition spd="slow">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446" y="332656"/>
            <a:ext cx="7434058" cy="982439"/>
          </a:xfrm>
        </p:spPr>
        <p:txBody>
          <a:bodyPr/>
          <a:lstStyle/>
          <a:p>
            <a:r>
              <a:rPr lang="en-US" altLang="zh-CN" b="1" dirty="0"/>
              <a:t>8.5 </a:t>
            </a:r>
            <a:r>
              <a:rPr lang="zh-CN" altLang="zh-CN" b="1" dirty="0"/>
              <a:t>质量</a:t>
            </a:r>
            <a:r>
              <a:rPr lang="zh-CN" altLang="zh-CN" b="1" dirty="0" smtClean="0"/>
              <a:t>工程</a:t>
            </a:r>
            <a:r>
              <a:rPr lang="zh-CN" altLang="en-US" b="1" dirty="0" smtClean="0"/>
              <a:t>（续）</a:t>
            </a:r>
            <a:endParaRPr lang="zh-CN" altLang="zh-CN" b="1" dirty="0"/>
          </a:p>
        </p:txBody>
      </p:sp>
      <p:sp>
        <p:nvSpPr>
          <p:cNvPr id="3" name="内容占位符 2"/>
          <p:cNvSpPr>
            <a:spLocks noGrp="1"/>
          </p:cNvSpPr>
          <p:nvPr>
            <p:ph idx="1"/>
          </p:nvPr>
        </p:nvSpPr>
        <p:spPr>
          <a:xfrm>
            <a:off x="0" y="1556792"/>
            <a:ext cx="9144000" cy="4824536"/>
          </a:xfrm>
        </p:spPr>
        <p:txBody>
          <a:bodyPr/>
          <a:lstStyle/>
          <a:p>
            <a:pPr lvl="1" eaLnBrk="1"/>
            <a:r>
              <a:rPr lang="zh-CN" altLang="en-US" dirty="0" smtClean="0">
                <a:sym typeface="Symbol"/>
              </a:rPr>
              <a:t>零缺陷管理</a:t>
            </a:r>
            <a:endParaRPr lang="en-US" altLang="zh-CN" dirty="0" smtClean="0">
              <a:sym typeface="Symbol"/>
            </a:endParaRPr>
          </a:p>
          <a:p>
            <a:pPr lvl="2" eaLnBrk="1"/>
            <a:r>
              <a:rPr lang="zh-CN" altLang="en-US" dirty="0" smtClean="0">
                <a:sym typeface="Symbol"/>
              </a:rPr>
              <a:t>被誉为“全球质量管理大师”、“零缺陷之父”和“伟大的管理思想家”的菲利浦</a:t>
            </a:r>
            <a:r>
              <a:rPr lang="en-US" altLang="zh-CN" dirty="0" smtClean="0">
                <a:sym typeface="Symbol"/>
              </a:rPr>
              <a:t>·</a:t>
            </a:r>
            <a:r>
              <a:rPr lang="zh-CN" altLang="en-US" dirty="0" smtClean="0">
                <a:sym typeface="Symbol"/>
              </a:rPr>
              <a:t>克劳斯比在</a:t>
            </a:r>
            <a:r>
              <a:rPr lang="en-US" altLang="zh-CN" dirty="0" smtClean="0">
                <a:sym typeface="Symbol"/>
              </a:rPr>
              <a:t>20</a:t>
            </a:r>
            <a:r>
              <a:rPr lang="zh-CN" altLang="en-US" dirty="0" smtClean="0">
                <a:sym typeface="Symbol"/>
              </a:rPr>
              <a:t>世纪</a:t>
            </a:r>
            <a:r>
              <a:rPr lang="en-US" altLang="zh-CN" dirty="0" smtClean="0">
                <a:sym typeface="Symbol"/>
              </a:rPr>
              <a:t>60s</a:t>
            </a:r>
            <a:r>
              <a:rPr lang="zh-CN" altLang="en-US" dirty="0" smtClean="0">
                <a:sym typeface="Symbol"/>
              </a:rPr>
              <a:t>初提出该思想，并在美国推行零缺陷运动。</a:t>
            </a:r>
            <a:endParaRPr lang="en-US" altLang="zh-CN" dirty="0" smtClean="0">
              <a:sym typeface="Symbol"/>
            </a:endParaRPr>
          </a:p>
          <a:p>
            <a:pPr lvl="2" eaLnBrk="1"/>
            <a:r>
              <a:rPr lang="zh-CN" altLang="en-US" dirty="0" smtClean="0">
                <a:sym typeface="Symbol"/>
              </a:rPr>
              <a:t>传至日本，在制造业中推广，使其质量迅速提高，且领先世界，继而扩至工商业所有领域。</a:t>
            </a:r>
            <a:endParaRPr lang="en-US" altLang="zh-CN" dirty="0" smtClean="0">
              <a:sym typeface="Symbol"/>
            </a:endParaRPr>
          </a:p>
          <a:p>
            <a:pPr lvl="2" eaLnBrk="1"/>
            <a:r>
              <a:rPr lang="zh-CN" altLang="en-US" dirty="0" smtClean="0">
                <a:sym typeface="Symbol"/>
              </a:rPr>
              <a:t>零缺陷管理简称</a:t>
            </a:r>
            <a:r>
              <a:rPr lang="en-US" altLang="zh-CN" dirty="0" smtClean="0">
                <a:sym typeface="Symbol"/>
              </a:rPr>
              <a:t>ZD</a:t>
            </a:r>
            <a:r>
              <a:rPr lang="zh-CN" altLang="en-US" dirty="0" smtClean="0">
                <a:sym typeface="Symbol"/>
              </a:rPr>
              <a:t>，也称“缺点预防”。其思想主张：企业发挥人的主观能动性来经营管理，生产者、工作者要努力使自己产品、业务没有缺点，并向着高质量标准的目而奋斗。</a:t>
            </a:r>
            <a:endParaRPr lang="en-US" altLang="zh-CN" dirty="0" smtClean="0">
              <a:sym typeface="Symbol"/>
            </a:endParaRPr>
          </a:p>
          <a:p>
            <a:pPr lvl="2" eaLnBrk="1"/>
            <a:r>
              <a:rPr lang="zh-CN" altLang="en-US" dirty="0" smtClean="0">
                <a:sym typeface="Symbol"/>
              </a:rPr>
              <a:t>抛弃“缺点难免论”，树立“无缺点”的哲学观念，要求“从开始就正确地进行工作”。</a:t>
            </a:r>
            <a:endParaRPr lang="en-US" altLang="zh-CN" dirty="0" smtClean="0">
              <a:sym typeface="Symbol"/>
            </a:endParaRPr>
          </a:p>
          <a:p>
            <a:pPr lvl="2" eaLnBrk="1"/>
            <a:r>
              <a:rPr lang="zh-CN" altLang="en-US" dirty="0" smtClean="0">
                <a:sym typeface="Symbol"/>
              </a:rPr>
              <a:t>不是说绝对无缺点，而是“以缺点等于零为最终目标，每个人</a:t>
            </a:r>
            <a:r>
              <a:rPr lang="en-US" altLang="zh-CN" dirty="0" smtClean="0">
                <a:sym typeface="Symbol"/>
              </a:rPr>
              <a:t>……</a:t>
            </a:r>
            <a:r>
              <a:rPr lang="zh-CN" altLang="en-US" dirty="0" smtClean="0">
                <a:sym typeface="Symbol"/>
              </a:rPr>
              <a:t>”</a:t>
            </a:r>
            <a:endParaRPr lang="en-US" altLang="zh-CN" dirty="0" smtClean="0">
              <a:sym typeface="Symbol"/>
            </a:endParaRPr>
          </a:p>
          <a:p>
            <a:pPr lvl="2" eaLnBrk="1"/>
            <a:r>
              <a:rPr lang="zh-CN" altLang="en-US" dirty="0" smtClean="0">
                <a:sym typeface="Symbol"/>
              </a:rPr>
              <a:t>强调预防和过程控制。</a:t>
            </a:r>
            <a:endParaRPr lang="en-US" altLang="zh-CN" dirty="0" smtClean="0">
              <a:sym typeface="Symbol"/>
            </a:endParaRPr>
          </a:p>
          <a:p>
            <a:pPr lvl="2" eaLnBrk="1"/>
            <a:endParaRPr lang="zh-CN" altLang="zh-CN" dirty="0"/>
          </a:p>
          <a:p>
            <a:pPr marL="457200" lvl="1" indent="0" eaLnBrk="1">
              <a:buNone/>
            </a:pP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58</a:t>
            </a:fld>
            <a:endParaRPr lang="en-US" altLang="zh-CN"/>
          </a:p>
        </p:txBody>
      </p:sp>
    </p:spTree>
    <p:extLst>
      <p:ext uri="{BB962C8B-B14F-4D97-AF65-F5344CB8AC3E}">
        <p14:creationId xmlns="" xmlns:p14="http://schemas.microsoft.com/office/powerpoint/2010/main" val="2411516103"/>
      </p:ext>
    </p:extLst>
  </p:cSld>
  <p:clrMapOvr>
    <a:masterClrMapping/>
  </p:clrMapOvr>
  <p:transition spd="slow">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057275" y="2924944"/>
            <a:ext cx="7772400" cy="2804344"/>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None/>
            </a:pPr>
            <a:r>
              <a:rPr lang="zh-CN" altLang="en-US" sz="7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谢谢！</a:t>
            </a:r>
            <a:endParaRPr lang="zh-CN" altLang="zh-CN" sz="7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59</a:t>
            </a:fld>
            <a:endParaRPr lang="en-US" altLang="zh-CN"/>
          </a:p>
        </p:txBody>
      </p:sp>
    </p:spTree>
    <p:extLst>
      <p:ext uri="{BB962C8B-B14F-4D97-AF65-F5344CB8AC3E}">
        <p14:creationId xmlns="" xmlns:p14="http://schemas.microsoft.com/office/powerpoint/2010/main" val="4191430349"/>
      </p:ext>
    </p:extLst>
  </p:cSld>
  <p:clrMapOvr>
    <a:masterClrMapping/>
  </p:clrMapOvr>
  <p:transition spd="slow">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315415"/>
            <a:ext cx="7793037" cy="1584176"/>
          </a:xfrm>
        </p:spPr>
        <p:txBody>
          <a:bodyPr/>
          <a:lstStyle/>
          <a:p>
            <a:r>
              <a:rPr lang="en-US" altLang="zh-CN" b="1" dirty="0"/>
              <a:t>8.1 </a:t>
            </a:r>
            <a:r>
              <a:rPr lang="zh-CN" altLang="zh-CN" b="1" dirty="0"/>
              <a:t>可靠性工程</a:t>
            </a:r>
          </a:p>
        </p:txBody>
      </p:sp>
      <p:sp>
        <p:nvSpPr>
          <p:cNvPr id="3" name="内容占位符 2"/>
          <p:cNvSpPr>
            <a:spLocks noGrp="1"/>
          </p:cNvSpPr>
          <p:nvPr>
            <p:ph idx="1"/>
          </p:nvPr>
        </p:nvSpPr>
        <p:spPr>
          <a:xfrm>
            <a:off x="0" y="1556792"/>
            <a:ext cx="9144000" cy="4896544"/>
          </a:xfrm>
        </p:spPr>
        <p:txBody>
          <a:bodyPr/>
          <a:lstStyle/>
          <a:p>
            <a:pPr lvl="3" eaLnBrk="1"/>
            <a:r>
              <a:rPr lang="zh-CN" altLang="en-US" b="0" dirty="0" smtClean="0"/>
              <a:t>规定的功能：指产品设计文件上对产品规定的技术性能。各产品在系统中承担不同任务，有不同功能。产品完成规定的功能要求，就是可靠的，否则，是不可靠的。丧失规定功能是失效，对可修复产品也成为故障。</a:t>
            </a:r>
            <a:endParaRPr lang="en-US" altLang="zh-CN" b="0" dirty="0" smtClean="0"/>
          </a:p>
          <a:p>
            <a:pPr lvl="3" eaLnBrk="1"/>
            <a:r>
              <a:rPr lang="zh-CN" altLang="en-US" dirty="0" smtClean="0"/>
              <a:t>能力：完成功能的能力，表示可靠性的定性要求。对能力的度量需用概率和数理统计的方法，包括概率（失效率、可靠度、维修度、有效度等）、平均寿命、平均修复时间等。</a:t>
            </a:r>
            <a:endParaRPr lang="en-US" altLang="zh-CN" dirty="0" smtClean="0"/>
          </a:p>
          <a:p>
            <a:pPr lvl="3" indent="228600" eaLnBrk="1">
              <a:buNone/>
            </a:pPr>
            <a:r>
              <a:rPr lang="zh-CN" altLang="en-US" dirty="0" smtClean="0"/>
              <a:t>定量角度，可靠性是系统在时间</a:t>
            </a:r>
            <a:r>
              <a:rPr lang="en-US" altLang="zh-CN" dirty="0" smtClean="0"/>
              <a:t>t</a:t>
            </a:r>
            <a:r>
              <a:rPr lang="zh-CN" altLang="en-US" dirty="0" smtClean="0"/>
              <a:t>内不失效的概率</a:t>
            </a:r>
            <a:r>
              <a:rPr lang="en-US" altLang="zh-CN" dirty="0" smtClean="0"/>
              <a:t>p(t)</a:t>
            </a:r>
            <a:r>
              <a:rPr lang="zh-CN" altLang="en-US" dirty="0" smtClean="0"/>
              <a:t>。若</a:t>
            </a:r>
            <a:r>
              <a:rPr lang="en-US" altLang="zh-CN" dirty="0" smtClean="0"/>
              <a:t>T</a:t>
            </a:r>
            <a:r>
              <a:rPr lang="zh-CN" altLang="en-US" dirty="0" smtClean="0"/>
              <a:t>为系统从开始工作到首次故障的时间，系统无故障工作的概率：</a:t>
            </a:r>
            <a:endParaRPr lang="en-US" altLang="zh-CN" dirty="0" smtClean="0"/>
          </a:p>
          <a:p>
            <a:pPr lvl="3" indent="0" algn="ctr" eaLnBrk="1">
              <a:buNone/>
            </a:pPr>
            <a:r>
              <a:rPr lang="en-US" altLang="zh-CN" dirty="0" smtClean="0"/>
              <a:t>P(t)=p(T&gt;t)</a:t>
            </a:r>
            <a:endParaRPr lang="en-US" altLang="zh-CN" b="0" dirty="0" smtClean="0"/>
          </a:p>
          <a:p>
            <a:pPr lvl="1" eaLnBrk="1"/>
            <a:r>
              <a:rPr lang="zh-CN" altLang="en-US" dirty="0" smtClean="0"/>
              <a:t>可靠性的三要素（耐久性、可维修性、设计可靠性）</a:t>
            </a:r>
            <a:endParaRPr lang="en-US" altLang="zh-CN" dirty="0" smtClean="0"/>
          </a:p>
          <a:p>
            <a:pPr lvl="2" eaLnBrk="1"/>
            <a:r>
              <a:rPr lang="zh-CN" altLang="en-US" dirty="0" smtClean="0"/>
              <a:t>耐久性：产品能够无故障使用较长时间或使用寿命长就是耐久性。如：空间探测卫星发射后，希望能无故障地长时间工作。</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6</a:t>
            </a:fld>
            <a:endParaRPr lang="en-US" altLang="zh-CN"/>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315415"/>
            <a:ext cx="7793037" cy="1584176"/>
          </a:xfrm>
        </p:spPr>
        <p:txBody>
          <a:bodyPr/>
          <a:lstStyle/>
          <a:p>
            <a:r>
              <a:rPr lang="en-US" altLang="zh-CN" b="1" dirty="0"/>
              <a:t>8.1 </a:t>
            </a:r>
            <a:r>
              <a:rPr lang="zh-CN" altLang="zh-CN" b="1" dirty="0"/>
              <a:t>可靠性工程</a:t>
            </a:r>
          </a:p>
        </p:txBody>
      </p:sp>
      <p:sp>
        <p:nvSpPr>
          <p:cNvPr id="3" name="内容占位符 2"/>
          <p:cNvSpPr>
            <a:spLocks noGrp="1"/>
          </p:cNvSpPr>
          <p:nvPr>
            <p:ph idx="1"/>
          </p:nvPr>
        </p:nvSpPr>
        <p:spPr>
          <a:xfrm>
            <a:off x="0" y="1556792"/>
            <a:ext cx="9144000" cy="4896544"/>
          </a:xfrm>
        </p:spPr>
        <p:txBody>
          <a:bodyPr/>
          <a:lstStyle/>
          <a:p>
            <a:pPr lvl="2" eaLnBrk="1"/>
            <a:r>
              <a:rPr lang="zh-CN" altLang="en-US" dirty="0" smtClean="0"/>
              <a:t>可维修性</a:t>
            </a:r>
            <a:endParaRPr lang="en-US" altLang="zh-CN" dirty="0" smtClean="0"/>
          </a:p>
          <a:p>
            <a:pPr lvl="3" eaLnBrk="1"/>
            <a:r>
              <a:rPr lang="zh-CN" altLang="en-US" dirty="0" smtClean="0"/>
              <a:t>产品故障后，能很快很容易地通过维护或维修排除故障，即可维修性。像自行车、手表等通过维修能排除故障。</a:t>
            </a:r>
            <a:endParaRPr lang="en-US" altLang="zh-CN" dirty="0" smtClean="0"/>
          </a:p>
          <a:p>
            <a:pPr lvl="3" eaLnBrk="1"/>
            <a:r>
              <a:rPr lang="zh-CN" altLang="en-US" dirty="0" smtClean="0"/>
              <a:t>可维修性与产品结构有很大关系。</a:t>
            </a:r>
            <a:endParaRPr lang="en-US" altLang="zh-CN" dirty="0" smtClean="0"/>
          </a:p>
          <a:p>
            <a:pPr lvl="2" eaLnBrk="1"/>
            <a:r>
              <a:rPr lang="zh-CN" altLang="en-US" dirty="0" smtClean="0"/>
              <a:t>设计可靠性</a:t>
            </a:r>
            <a:endParaRPr lang="en-US" altLang="zh-CN" dirty="0" smtClean="0"/>
          </a:p>
          <a:p>
            <a:pPr lvl="3" eaLnBrk="1"/>
            <a:r>
              <a:rPr lang="zh-CN" altLang="en-US" dirty="0" smtClean="0"/>
              <a:t>由于人机系统的复杂性，以及人在操作中可能存在的差错和操作使用环境等因素，存在发生错误的可能性，故设计时必须考虑易使用性和易操作性，即设计可靠性。</a:t>
            </a:r>
            <a:endParaRPr lang="en-US" altLang="zh-CN" dirty="0" smtClean="0"/>
          </a:p>
          <a:p>
            <a:pPr lvl="3" eaLnBrk="1"/>
            <a:r>
              <a:rPr lang="zh-CN" altLang="en-US" dirty="0" smtClean="0"/>
              <a:t>一般，产品越容易操作，发生人为失误或其它问题造成的故障和安全问题的可能性越小。</a:t>
            </a:r>
            <a:endParaRPr lang="en-US" altLang="zh-CN" dirty="0" smtClean="0"/>
          </a:p>
          <a:p>
            <a:pPr lvl="3" eaLnBrk="1"/>
            <a:r>
              <a:rPr lang="zh-CN" altLang="en-US" dirty="0" smtClean="0"/>
              <a:t>另外角度，如果发生故障或安全性问题，采取必要措施和预防措施非常重要。如：汽车安全气囊保护。</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7</a:t>
            </a:fld>
            <a:endParaRPr lang="en-US" altLang="zh-CN"/>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315415"/>
            <a:ext cx="7793037" cy="1584176"/>
          </a:xfrm>
        </p:spPr>
        <p:txBody>
          <a:bodyPr/>
          <a:lstStyle/>
          <a:p>
            <a:r>
              <a:rPr lang="en-US" altLang="zh-CN" b="1" dirty="0"/>
              <a:t>8.1 </a:t>
            </a:r>
            <a:r>
              <a:rPr lang="zh-CN" altLang="zh-CN" b="1" dirty="0"/>
              <a:t>可靠性工程</a:t>
            </a:r>
          </a:p>
        </p:txBody>
      </p:sp>
      <p:sp>
        <p:nvSpPr>
          <p:cNvPr id="3" name="内容占位符 2"/>
          <p:cNvSpPr>
            <a:spLocks noGrp="1"/>
          </p:cNvSpPr>
          <p:nvPr>
            <p:ph idx="1"/>
          </p:nvPr>
        </p:nvSpPr>
        <p:spPr>
          <a:xfrm>
            <a:off x="0" y="1556792"/>
            <a:ext cx="9144000" cy="4896544"/>
          </a:xfrm>
        </p:spPr>
        <p:txBody>
          <a:bodyPr/>
          <a:lstStyle/>
          <a:p>
            <a:pPr lvl="1" eaLnBrk="1"/>
            <a:r>
              <a:rPr lang="zh-CN" altLang="en-US" dirty="0" smtClean="0"/>
              <a:t>可靠性中的名词术语</a:t>
            </a:r>
            <a:endParaRPr lang="en-US" altLang="zh-CN" dirty="0" smtClean="0"/>
          </a:p>
          <a:p>
            <a:pPr lvl="2" eaLnBrk="1"/>
            <a:r>
              <a:rPr lang="zh-CN" altLang="en-US" dirty="0"/>
              <a:t>基本</a:t>
            </a:r>
            <a:r>
              <a:rPr lang="zh-CN" altLang="en-US" dirty="0" smtClean="0"/>
              <a:t>可靠性：在规定条件和时间，无故障工作的能力。</a:t>
            </a:r>
            <a:endParaRPr lang="en-US" altLang="zh-CN" dirty="0" smtClean="0"/>
          </a:p>
          <a:p>
            <a:pPr lvl="2" eaLnBrk="1"/>
            <a:r>
              <a:rPr lang="zh-CN" altLang="en-US" dirty="0" smtClean="0"/>
              <a:t>任务可靠性</a:t>
            </a:r>
            <a:endParaRPr lang="en-US" altLang="zh-CN" dirty="0" smtClean="0"/>
          </a:p>
          <a:p>
            <a:pPr lvl="3" eaLnBrk="1"/>
            <a:r>
              <a:rPr lang="zh-CN" altLang="en-US" dirty="0" smtClean="0"/>
              <a:t>在规定的任务剖面内完成规定功能的能力。</a:t>
            </a:r>
            <a:endParaRPr lang="en-US" altLang="zh-CN" dirty="0" smtClean="0"/>
          </a:p>
          <a:p>
            <a:pPr lvl="3" eaLnBrk="1"/>
            <a:r>
              <a:rPr lang="zh-CN" altLang="en-US" dirty="0" smtClean="0"/>
              <a:t>任务剖面：指产品在完成规定任务这段时间内所经历的全部事件和环境的时序描述。</a:t>
            </a:r>
            <a:endParaRPr lang="en-US" altLang="zh-CN" dirty="0" smtClean="0"/>
          </a:p>
          <a:p>
            <a:pPr lvl="2" eaLnBrk="1"/>
            <a:r>
              <a:rPr lang="zh-CN" altLang="en-US" dirty="0" smtClean="0"/>
              <a:t>固有可靠性</a:t>
            </a:r>
            <a:endParaRPr lang="en-US" altLang="zh-CN" dirty="0" smtClean="0"/>
          </a:p>
          <a:p>
            <a:pPr lvl="3" eaLnBrk="1"/>
            <a:r>
              <a:rPr lang="zh-CN" altLang="en-US" dirty="0" smtClean="0"/>
              <a:t>设计和制造赋予产品的，并在理想使用和保障条件下所具有的可靠性。</a:t>
            </a:r>
            <a:endParaRPr lang="en-US" altLang="zh-CN" dirty="0" smtClean="0"/>
          </a:p>
          <a:p>
            <a:pPr lvl="2" eaLnBrk="1"/>
            <a:r>
              <a:rPr lang="zh-CN" altLang="en-US" dirty="0" smtClean="0"/>
              <a:t>使用可靠性</a:t>
            </a:r>
            <a:endParaRPr lang="en-US" altLang="zh-CN" dirty="0" smtClean="0"/>
          </a:p>
          <a:p>
            <a:pPr lvl="3" eaLnBrk="1"/>
            <a:r>
              <a:rPr lang="zh-CN" altLang="en-US" dirty="0" smtClean="0"/>
              <a:t>产品在实际环境使用时所呈现的可靠性，它反映产品设计、制造、使用、维修、环境等因素的综合影响。</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8</a:t>
            </a:fld>
            <a:endParaRPr lang="en-US" altLang="zh-CN"/>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315415"/>
            <a:ext cx="7793037" cy="1584176"/>
          </a:xfrm>
        </p:spPr>
        <p:txBody>
          <a:bodyPr/>
          <a:lstStyle/>
          <a:p>
            <a:r>
              <a:rPr lang="en-US" altLang="zh-CN" b="1" dirty="0"/>
              <a:t>8.1 </a:t>
            </a:r>
            <a:r>
              <a:rPr lang="zh-CN" altLang="zh-CN" b="1" dirty="0"/>
              <a:t>可靠性工程</a:t>
            </a:r>
          </a:p>
        </p:txBody>
      </p:sp>
      <p:sp>
        <p:nvSpPr>
          <p:cNvPr id="3" name="内容占位符 2"/>
          <p:cNvSpPr>
            <a:spLocks noGrp="1"/>
          </p:cNvSpPr>
          <p:nvPr>
            <p:ph idx="1"/>
          </p:nvPr>
        </p:nvSpPr>
        <p:spPr>
          <a:xfrm>
            <a:off x="0" y="1556792"/>
            <a:ext cx="9144000" cy="4896544"/>
          </a:xfrm>
        </p:spPr>
        <p:txBody>
          <a:bodyPr/>
          <a:lstStyle/>
          <a:p>
            <a:pPr lvl="2" eaLnBrk="1"/>
            <a:r>
              <a:rPr lang="zh-CN" altLang="en-US" dirty="0" smtClean="0"/>
              <a:t>故障</a:t>
            </a:r>
            <a:endParaRPr lang="en-US" altLang="zh-CN" dirty="0" smtClean="0"/>
          </a:p>
          <a:p>
            <a:pPr lvl="3" eaLnBrk="1"/>
            <a:r>
              <a:rPr lang="zh-CN" altLang="en-US" dirty="0" smtClean="0"/>
              <a:t>产品不能执行规定功能的状态，如：自行车掉链。</a:t>
            </a:r>
            <a:endParaRPr lang="en-US" altLang="zh-CN" dirty="0" smtClean="0"/>
          </a:p>
          <a:p>
            <a:pPr lvl="2" eaLnBrk="1"/>
            <a:r>
              <a:rPr lang="zh-CN" altLang="en-US" dirty="0" smtClean="0"/>
              <a:t>失效</a:t>
            </a:r>
            <a:endParaRPr lang="en-US" altLang="zh-CN" dirty="0" smtClean="0"/>
          </a:p>
          <a:p>
            <a:pPr lvl="3" eaLnBrk="1"/>
            <a:r>
              <a:rPr lang="zh-CN" altLang="en-US" dirty="0" smtClean="0"/>
              <a:t>产品丧失完成规定功能的能力的事件，如：灯泡损坏。</a:t>
            </a:r>
            <a:endParaRPr lang="en-US" altLang="zh-CN" dirty="0" smtClean="0"/>
          </a:p>
          <a:p>
            <a:pPr lvl="2" eaLnBrk="1"/>
            <a:r>
              <a:rPr lang="zh-CN" altLang="en-US" dirty="0" smtClean="0"/>
              <a:t>可靠性特征量</a:t>
            </a:r>
            <a:endParaRPr lang="en-US" altLang="zh-CN" dirty="0" smtClean="0"/>
          </a:p>
          <a:p>
            <a:pPr lvl="3" eaLnBrk="1"/>
            <a:r>
              <a:rPr lang="zh-CN" altLang="en-US" dirty="0" smtClean="0"/>
              <a:t>表示产品总体可靠性高低的各种可靠性参数指标。</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9</a:t>
            </a:fld>
            <a:endParaRPr lang="en-US" altLang="zh-CN"/>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57"/>
  <p:tag name="HOTSPOTTYPE" val="DefinedInNavigator"/>
  <p:tag name="DEFINEDINNAVIGATOR" val="True"/>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Office\Templates\演示文稿\个人主页 (标准).pot</Template>
  <TotalTime>4185</TotalTime>
  <Words>5996</Words>
  <Application>Microsoft Office PowerPoint</Application>
  <PresentationFormat>全屏显示(4:3)</PresentationFormat>
  <Paragraphs>545</Paragraphs>
  <Slides>59</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1" baseType="lpstr">
      <vt:lpstr>Blends</vt:lpstr>
      <vt:lpstr>Equation</vt:lpstr>
      <vt:lpstr>第8章   现代工程的拓展</vt:lpstr>
      <vt:lpstr>8.1 可靠性工程</vt:lpstr>
      <vt:lpstr>8.1 可靠性工程</vt:lpstr>
      <vt:lpstr>8.1 可靠性工程</vt:lpstr>
      <vt:lpstr>8.1 可靠性工程</vt:lpstr>
      <vt:lpstr>8.1 可靠性工程</vt:lpstr>
      <vt:lpstr>8.1 可靠性工程</vt:lpstr>
      <vt:lpstr>8.1 可靠性工程</vt:lpstr>
      <vt:lpstr>8.1 可靠性工程</vt:lpstr>
      <vt:lpstr>8.1 可靠性工程（续）</vt:lpstr>
      <vt:lpstr>8.1 可靠性工程（续）</vt:lpstr>
      <vt:lpstr>8.1 可靠性工程（续）</vt:lpstr>
      <vt:lpstr>8.1 可靠性工程（续）</vt:lpstr>
      <vt:lpstr>8.1 可靠性工程（续）</vt:lpstr>
      <vt:lpstr>8.1 可靠性工程（续）</vt:lpstr>
      <vt:lpstr>8.1 可靠性工程（续）</vt:lpstr>
      <vt:lpstr>8.1 可靠性工程（续）</vt:lpstr>
      <vt:lpstr>8.2 标准化工程</vt:lpstr>
      <vt:lpstr>8.2 标准化工程（续）</vt:lpstr>
      <vt:lpstr>8.2 标准化工程（续）</vt:lpstr>
      <vt:lpstr>8.3 系统工程</vt:lpstr>
      <vt:lpstr>8.3 系统工程</vt:lpstr>
      <vt:lpstr>8.3 系统工程</vt:lpstr>
      <vt:lpstr>8.3 系统工程</vt:lpstr>
      <vt:lpstr>8.3 系统工程</vt:lpstr>
      <vt:lpstr>8.3 系统工程</vt:lpstr>
      <vt:lpstr>8.3 系统工程</vt:lpstr>
      <vt:lpstr>8.3 系统工程</vt:lpstr>
      <vt:lpstr>8.3 系统工程</vt:lpstr>
      <vt:lpstr>8.3 系统工程</vt:lpstr>
      <vt:lpstr>8.3 系统工程</vt:lpstr>
      <vt:lpstr>8.3 系统工程</vt:lpstr>
      <vt:lpstr>8.4  价值工程</vt:lpstr>
      <vt:lpstr>8.4  价值工程</vt:lpstr>
      <vt:lpstr>8.4  价值工程</vt:lpstr>
      <vt:lpstr>8.4  价值工程</vt:lpstr>
      <vt:lpstr>8.4  价值工程</vt:lpstr>
      <vt:lpstr>8.4  价值工程（续）</vt:lpstr>
      <vt:lpstr>8.4  价值工程（续）</vt:lpstr>
      <vt:lpstr>8.4  价值工程（续）</vt:lpstr>
      <vt:lpstr>8.4  价值工程（续）</vt:lpstr>
      <vt:lpstr>8.4  价值工程（续）</vt:lpstr>
      <vt:lpstr>8.4  价值工程（续）</vt:lpstr>
      <vt:lpstr>8.4  价值工程（续）</vt:lpstr>
      <vt:lpstr>8.4  价值工程（续）</vt:lpstr>
      <vt:lpstr>8.4  价值工程（续）</vt:lpstr>
      <vt:lpstr>8.5 质量工程</vt:lpstr>
      <vt:lpstr>8.5 质量工程</vt:lpstr>
      <vt:lpstr>8.5 质量工程</vt:lpstr>
      <vt:lpstr>8.5 质量工程</vt:lpstr>
      <vt:lpstr>8.5 质量工程</vt:lpstr>
      <vt:lpstr>8.5 质量工程</vt:lpstr>
      <vt:lpstr>8.5 质量工程</vt:lpstr>
      <vt:lpstr>8.5 质量工程</vt:lpstr>
      <vt:lpstr>8.5 质量工程（续）</vt:lpstr>
      <vt:lpstr>8.5 质量工程（续）</vt:lpstr>
      <vt:lpstr>8.5 质量工程（续）</vt:lpstr>
      <vt:lpstr>8.5 质量工程（续）</vt:lpstr>
      <vt:lpstr>幻灯片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微机原理与接口技术</dc:title>
  <dc:creator>cf08</dc:creator>
  <cp:lastModifiedBy>Windows 用户</cp:lastModifiedBy>
  <cp:revision>506</cp:revision>
  <cp:lastPrinted>1995-12-08T18:33:06Z</cp:lastPrinted>
  <dcterms:created xsi:type="dcterms:W3CDTF">2002-02-20T04:24:10Z</dcterms:created>
  <dcterms:modified xsi:type="dcterms:W3CDTF">2018-06-20T11:08:49Z</dcterms:modified>
</cp:coreProperties>
</file>