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0"/>
  </p:notesMasterIdLst>
  <p:handoutMasterIdLst>
    <p:handoutMasterId r:id="rId41"/>
  </p:handoutMasterIdLst>
  <p:sldIdLst>
    <p:sldId id="263" r:id="rId2"/>
    <p:sldId id="391" r:id="rId3"/>
    <p:sldId id="407" r:id="rId4"/>
    <p:sldId id="408" r:id="rId5"/>
    <p:sldId id="397" r:id="rId6"/>
    <p:sldId id="409" r:id="rId7"/>
    <p:sldId id="410" r:id="rId8"/>
    <p:sldId id="392" r:id="rId9"/>
    <p:sldId id="411" r:id="rId10"/>
    <p:sldId id="399" r:id="rId11"/>
    <p:sldId id="393" r:id="rId12"/>
    <p:sldId id="412" r:id="rId13"/>
    <p:sldId id="413" r:id="rId14"/>
    <p:sldId id="394" r:id="rId15"/>
    <p:sldId id="395" r:id="rId16"/>
    <p:sldId id="400" r:id="rId17"/>
    <p:sldId id="401" r:id="rId18"/>
    <p:sldId id="402" r:id="rId19"/>
    <p:sldId id="403" r:id="rId20"/>
    <p:sldId id="404" r:id="rId21"/>
    <p:sldId id="414" r:id="rId22"/>
    <p:sldId id="415" r:id="rId23"/>
    <p:sldId id="416" r:id="rId24"/>
    <p:sldId id="417" r:id="rId25"/>
    <p:sldId id="418" r:id="rId26"/>
    <p:sldId id="419" r:id="rId27"/>
    <p:sldId id="420" r:id="rId28"/>
    <p:sldId id="383" r:id="rId29"/>
    <p:sldId id="421" r:id="rId30"/>
    <p:sldId id="405" r:id="rId31"/>
    <p:sldId id="422" r:id="rId32"/>
    <p:sldId id="396" r:id="rId33"/>
    <p:sldId id="426" r:id="rId34"/>
    <p:sldId id="425" r:id="rId35"/>
    <p:sldId id="423" r:id="rId36"/>
    <p:sldId id="424" r:id="rId37"/>
    <p:sldId id="398" r:id="rId38"/>
    <p:sldId id="406" r:id="rId39"/>
  </p:sldIdLst>
  <p:sldSz cx="9144000" cy="6858000" type="screen4x3"/>
  <p:notesSz cx="6934200" cy="9398000"/>
  <p:custDataLst>
    <p:tags r:id="rId42"/>
  </p:custDataLst>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 xmlns:p15="http://schemas.microsoft.com/office/powerpoint/2012/main">
        <p15:guide id="1" orient="horz" pos="4032">
          <p15:clr>
            <a:srgbClr val="A4A3A4"/>
          </p15:clr>
        </p15:guide>
        <p15:guide id="2" pos="192">
          <p15:clr>
            <a:srgbClr val="A4A3A4"/>
          </p15:clr>
        </p15:guide>
      </p15:sldGuideLst>
    </p:ext>
    <p:ext uri="{2D200454-40CA-4A62-9FC3-DE9A4176ACB9}">
      <p15:notesGuideLst xmlns=""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990000"/>
    <a:srgbClr val="FF3300"/>
    <a:srgbClr val="FF9900"/>
    <a:srgbClr val="FFCCFF"/>
    <a:srgbClr val="CCECFF"/>
    <a:srgbClr val="CCCCFF"/>
    <a:srgbClr val="CC99FF"/>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689" autoAdjust="0"/>
  </p:normalViewPr>
  <p:slideViewPr>
    <p:cSldViewPr>
      <p:cViewPr varScale="1">
        <p:scale>
          <a:sx n="66" d="100"/>
          <a:sy n="66" d="100"/>
        </p:scale>
        <p:origin x="-1506" y="-114"/>
      </p:cViewPr>
      <p:guideLst>
        <p:guide orient="horz" pos="4032"/>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
    </p:cViewPr>
  </p:sorterViewPr>
  <p:notesViewPr>
    <p:cSldViewPr>
      <p:cViewPr varScale="1">
        <p:scale>
          <a:sx n="54" d="100"/>
          <a:sy n="54" d="100"/>
        </p:scale>
        <p:origin x="-1266" y="-108"/>
      </p:cViewPr>
      <p:guideLst>
        <p:guide orient="horz" pos="2960"/>
        <p:guide pos="218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F7063F5-FB94-43F8-AC49-9E53F094C0F6}" type="slidenum">
              <a:rPr lang="zh-CN" altLang="en-US"/>
              <a:pPr>
                <a:defRPr/>
              </a:pPr>
              <a:t>‹#›</a:t>
            </a:fld>
            <a:endParaRPr lang="en-US" altLang="zh-CN"/>
          </a:p>
        </p:txBody>
      </p:sp>
    </p:spTree>
    <p:extLst>
      <p:ext uri="{BB962C8B-B14F-4D97-AF65-F5344CB8AC3E}">
        <p14:creationId xmlns="" xmlns:p14="http://schemas.microsoft.com/office/powerpoint/2010/main" val="17783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kumimoji="0" sz="1200"/>
            </a:lvl1pPr>
          </a:lstStyle>
          <a:p>
            <a:pPr>
              <a:defRPr/>
            </a:pPr>
            <a:endParaRPr lang="zh-CN" altLang="en-US"/>
          </a:p>
        </p:txBody>
      </p:sp>
      <p:sp>
        <p:nvSpPr>
          <p:cNvPr id="31747" name="Rectangle 3"/>
          <p:cNvSpPr>
            <a:spLocks noGrp="1" noRot="1" noChangeAspect="1" noChangeArrowheads="1"/>
          </p:cNvSpPr>
          <p:nvPr>
            <p:ph type="sldImg" idx="2"/>
          </p:nvPr>
        </p:nvSpPr>
        <p:spPr bwMode="auto">
          <a:xfrm>
            <a:off x="1079500" y="685800"/>
            <a:ext cx="4775200" cy="35814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kumimoji="0" sz="1200"/>
            </a:lvl1pPr>
          </a:lstStyle>
          <a:p>
            <a:pPr>
              <a:defRPr/>
            </a:pPr>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kumimoji="0" sz="1200"/>
            </a:lvl1pPr>
          </a:lstStyle>
          <a:p>
            <a:pPr>
              <a:defRPr/>
            </a:pPr>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kumimoji="0" sz="1200"/>
            </a:lvl1pPr>
          </a:lstStyle>
          <a:p>
            <a:pPr>
              <a:defRPr/>
            </a:pPr>
            <a:fld id="{A97DFD9F-F6EF-48A9-82C7-AC4BB780BB51}" type="slidenum">
              <a:rPr lang="zh-CN" altLang="en-US"/>
              <a:pPr>
                <a:defRPr/>
              </a:pPr>
              <a:t>‹#›</a:t>
            </a:fld>
            <a:endParaRPr lang="en-US" altLang="zh-CN"/>
          </a:p>
        </p:txBody>
      </p:sp>
    </p:spTree>
    <p:extLst>
      <p:ext uri="{BB962C8B-B14F-4D97-AF65-F5344CB8AC3E}">
        <p14:creationId xmlns="" xmlns:p14="http://schemas.microsoft.com/office/powerpoint/2010/main" val="860509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BC34C1FD-96CE-486A-AB8B-69A09C544226}" type="slidenum">
              <a:rPr kumimoji="0" lang="zh-CN" altLang="en-US" sz="1200" smtClean="0"/>
              <a:pPr/>
              <a:t>1</a:t>
            </a:fld>
            <a:endParaRPr kumimoji="0" lang="en-US" altLang="zh-CN"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smtClean="0"/>
          </a:p>
        </p:txBody>
      </p:sp>
    </p:spTree>
    <p:extLst>
      <p:ext uri="{BB962C8B-B14F-4D97-AF65-F5344CB8AC3E}">
        <p14:creationId xmlns="" xmlns:p14="http://schemas.microsoft.com/office/powerpoint/2010/main" val="19143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sp>
        <p:nvSpPr>
          <p:cNvPr id="21198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119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A2BD69B-69B2-4582-9E2C-D002E876BC87}" type="slidenum">
              <a:rPr lang="zh-CN" altLang="en-US"/>
              <a:pPr>
                <a:defRPr/>
              </a:pPr>
              <a:t>‹#›</a:t>
            </a:fld>
            <a:endParaRPr lang="en-US" altLang="zh-CN"/>
          </a:p>
        </p:txBody>
      </p:sp>
    </p:spTree>
    <p:extLst>
      <p:ext uri="{BB962C8B-B14F-4D97-AF65-F5344CB8AC3E}">
        <p14:creationId xmlns="" xmlns:p14="http://schemas.microsoft.com/office/powerpoint/2010/main" val="3066692040"/>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3842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B05CF47-DE2A-446A-9F46-EE5D05FB1CAF}" type="slidenum">
              <a:rPr lang="zh-CN" altLang="en-US"/>
              <a:pPr>
                <a:defRPr/>
              </a:pPr>
              <a:t>‹#›</a:t>
            </a:fld>
            <a:endParaRPr lang="en-US" altLang="zh-CN"/>
          </a:p>
        </p:txBody>
      </p:sp>
    </p:spTree>
    <p:extLst>
      <p:ext uri="{BB962C8B-B14F-4D97-AF65-F5344CB8AC3E}">
        <p14:creationId xmlns="" xmlns:p14="http://schemas.microsoft.com/office/powerpoint/2010/main" val="3738692869"/>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07988" y="655638"/>
            <a:ext cx="438150" cy="47466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1" name="Rectangle 3"/>
          <p:cNvSpPr>
            <a:spLocks noChangeArrowheads="1"/>
          </p:cNvSpPr>
          <p:nvPr/>
        </p:nvSpPr>
        <p:spPr bwMode="ltGray">
          <a:xfrm>
            <a:off x="790575" y="6556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2" name="Rectangle 4"/>
          <p:cNvSpPr>
            <a:spLocks noChangeArrowheads="1"/>
          </p:cNvSpPr>
          <p:nvPr/>
        </p:nvSpPr>
        <p:spPr bwMode="ltGray">
          <a:xfrm>
            <a:off x="531813" y="1077913"/>
            <a:ext cx="422275" cy="47466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3" name="Rectangle 5"/>
          <p:cNvSpPr>
            <a:spLocks noChangeArrowheads="1"/>
          </p:cNvSpPr>
          <p:nvPr/>
        </p:nvSpPr>
        <p:spPr bwMode="ltGray">
          <a:xfrm>
            <a:off x="901700" y="10779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4" name="Rectangle 6"/>
          <p:cNvSpPr>
            <a:spLocks noChangeArrowheads="1"/>
          </p:cNvSpPr>
          <p:nvPr/>
        </p:nvSpPr>
        <p:spPr bwMode="ltGray">
          <a:xfrm>
            <a:off x="117475" y="10048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5" name="Rectangle 7"/>
          <p:cNvSpPr>
            <a:spLocks noChangeArrowheads="1"/>
          </p:cNvSpPr>
          <p:nvPr/>
        </p:nvSpPr>
        <p:spPr bwMode="gray">
          <a:xfrm>
            <a:off x="752475" y="547688"/>
            <a:ext cx="31750" cy="1052512"/>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6" name="Rectangle 8"/>
          <p:cNvSpPr>
            <a:spLocks noChangeArrowheads="1"/>
          </p:cNvSpPr>
          <p:nvPr/>
        </p:nvSpPr>
        <p:spPr bwMode="gray">
          <a:xfrm>
            <a:off x="433388" y="133826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7" name="Rectangle 9"/>
          <p:cNvSpPr>
            <a:spLocks noGrp="1" noChangeArrowheads="1"/>
          </p:cNvSpPr>
          <p:nvPr>
            <p:ph type="title"/>
          </p:nvPr>
        </p:nvSpPr>
        <p:spPr bwMode="auto">
          <a:xfrm>
            <a:off x="1150938" y="214313"/>
            <a:ext cx="7793037" cy="7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057275" y="1614488"/>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09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mn-lt"/>
              </a:defRPr>
            </a:lvl1pPr>
          </a:lstStyle>
          <a:p>
            <a:pPr>
              <a:defRPr/>
            </a:pPr>
            <a:endParaRPr lang="en-US" altLang="zh-CN"/>
          </a:p>
        </p:txBody>
      </p:sp>
      <p:sp>
        <p:nvSpPr>
          <p:cNvPr id="2109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mn-lt"/>
              </a:defRPr>
            </a:lvl1pPr>
          </a:lstStyle>
          <a:p>
            <a:pPr>
              <a:defRPr/>
            </a:pPr>
            <a:endParaRPr lang="en-US" altLang="zh-CN"/>
          </a:p>
        </p:txBody>
      </p:sp>
      <p:sp>
        <p:nvSpPr>
          <p:cNvPr id="2109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mn-lt"/>
              </a:defRPr>
            </a:lvl1pPr>
          </a:lstStyle>
          <a:p>
            <a:pPr>
              <a:defRPr/>
            </a:pPr>
            <a:fld id="{90AF3C20-DD9A-411C-A2E7-D4833AFBE9A6}" type="slidenum">
              <a:rPr lang="zh-CN" altLang="en-US"/>
              <a:pPr>
                <a:defRPr/>
              </a:pPr>
              <a:t>‹#›</a:t>
            </a:fld>
            <a:endParaRPr lang="en-US" altLang="zh-CN"/>
          </a:p>
        </p:txBody>
      </p:sp>
      <p:pic>
        <p:nvPicPr>
          <p:cNvPr id="2062" name="Picture 14"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7019925" y="26035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63" name="Picture 15"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379413" y="26035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64" name="Picture 16"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8650288" y="898525"/>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0" r:id="rId1"/>
    <p:sldLayoutId id="2147484028" r:id="rId2"/>
  </p:sldLayoutIdLst>
  <p:transition spd="slow">
    <p:zoom/>
  </p:transition>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itchFamily="34" charset="0"/>
          <a:ea typeface="隶书" pitchFamily="49" charset="-122"/>
        </a:defRPr>
      </a:lvl2pPr>
      <a:lvl3pPr algn="l" rtl="0" eaLnBrk="0" fontAlgn="base" hangingPunct="0">
        <a:spcBef>
          <a:spcPct val="0"/>
        </a:spcBef>
        <a:spcAft>
          <a:spcPct val="0"/>
        </a:spcAft>
        <a:defRPr sz="4400">
          <a:solidFill>
            <a:srgbClr val="800000"/>
          </a:solidFill>
          <a:latin typeface="Tahoma" pitchFamily="34" charset="0"/>
          <a:ea typeface="隶书" pitchFamily="49" charset="-122"/>
        </a:defRPr>
      </a:lvl3pPr>
      <a:lvl4pPr algn="l" rtl="0" eaLnBrk="0" fontAlgn="base" hangingPunct="0">
        <a:spcBef>
          <a:spcPct val="0"/>
        </a:spcBef>
        <a:spcAft>
          <a:spcPct val="0"/>
        </a:spcAft>
        <a:defRPr sz="4400">
          <a:solidFill>
            <a:srgbClr val="800000"/>
          </a:solidFill>
          <a:latin typeface="Tahoma" pitchFamily="34" charset="0"/>
          <a:ea typeface="隶书" pitchFamily="49" charset="-122"/>
        </a:defRPr>
      </a:lvl4pPr>
      <a:lvl5pPr algn="l" rtl="0" eaLnBrk="0" fontAlgn="base" hangingPunct="0">
        <a:spcBef>
          <a:spcPct val="0"/>
        </a:spcBef>
        <a:spcAft>
          <a:spcPct val="0"/>
        </a:spcAft>
        <a:defRPr sz="4400">
          <a:solidFill>
            <a:srgbClr val="800000"/>
          </a:solidFill>
          <a:latin typeface="Tahoma" pitchFamily="34" charset="0"/>
          <a:ea typeface="隶书" pitchFamily="49" charset="-122"/>
        </a:defRPr>
      </a:lvl5pPr>
      <a:lvl6pPr marL="457200" algn="l" rtl="0" fontAlgn="base">
        <a:spcBef>
          <a:spcPct val="0"/>
        </a:spcBef>
        <a:spcAft>
          <a:spcPct val="0"/>
        </a:spcAft>
        <a:defRPr sz="4400">
          <a:solidFill>
            <a:srgbClr val="800000"/>
          </a:solidFill>
          <a:latin typeface="Tahoma" pitchFamily="34" charset="0"/>
          <a:ea typeface="隶书" pitchFamily="49" charset="-122"/>
        </a:defRPr>
      </a:lvl6pPr>
      <a:lvl7pPr marL="914400" algn="l" rtl="0" fontAlgn="base">
        <a:spcBef>
          <a:spcPct val="0"/>
        </a:spcBef>
        <a:spcAft>
          <a:spcPct val="0"/>
        </a:spcAft>
        <a:defRPr sz="4400">
          <a:solidFill>
            <a:srgbClr val="800000"/>
          </a:solidFill>
          <a:latin typeface="Tahoma" pitchFamily="34" charset="0"/>
          <a:ea typeface="隶书" pitchFamily="49" charset="-122"/>
        </a:defRPr>
      </a:lvl7pPr>
      <a:lvl8pPr marL="1371600" algn="l" rtl="0" fontAlgn="base">
        <a:spcBef>
          <a:spcPct val="0"/>
        </a:spcBef>
        <a:spcAft>
          <a:spcPct val="0"/>
        </a:spcAft>
        <a:defRPr sz="4400">
          <a:solidFill>
            <a:srgbClr val="800000"/>
          </a:solidFill>
          <a:latin typeface="Tahoma" pitchFamily="34" charset="0"/>
          <a:ea typeface="隶书" pitchFamily="49" charset="-122"/>
        </a:defRPr>
      </a:lvl8pPr>
      <a:lvl9pPr marL="1828800" algn="l" rtl="0" fontAlgn="base">
        <a:spcBef>
          <a:spcPct val="0"/>
        </a:spcBef>
        <a:spcAft>
          <a:spcPct val="0"/>
        </a:spcAft>
        <a:defRPr sz="4400">
          <a:solidFill>
            <a:srgbClr val="800000"/>
          </a:solidFill>
          <a:latin typeface="Tahoma" pitchFamily="34" charset="0"/>
          <a:ea typeface="隶书"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CA7D620-2F3D-4CE4-B18B-5AA1195A2991}" type="slidenum">
              <a:rPr lang="zh-CN" altLang="en-US"/>
              <a:pPr>
                <a:defRPr/>
              </a:pPr>
              <a:t>1</a:t>
            </a:fld>
            <a:endParaRPr lang="en-US" altLang="zh-CN"/>
          </a:p>
        </p:txBody>
      </p:sp>
      <p:sp>
        <p:nvSpPr>
          <p:cNvPr id="8195" name="Rectangle 2"/>
          <p:cNvSpPr>
            <a:spLocks noGrp="1" noChangeArrowheads="1"/>
          </p:cNvSpPr>
          <p:nvPr>
            <p:ph type="title"/>
          </p:nvPr>
        </p:nvSpPr>
        <p:spPr>
          <a:xfrm>
            <a:off x="1027609" y="476672"/>
            <a:ext cx="8116391" cy="838200"/>
          </a:xfrm>
        </p:spPr>
        <p:txBody>
          <a:bodyPr/>
          <a:lstStyle/>
          <a:p>
            <a:pPr eaLnBrk="1" hangingPunct="1"/>
            <a:r>
              <a:rPr lang="zh-CN" altLang="en-US" dirty="0" smtClean="0"/>
              <a:t>第</a:t>
            </a:r>
            <a:r>
              <a:rPr lang="en-US" altLang="zh-CN" sz="4000" b="1" dirty="0" smtClean="0"/>
              <a:t>9</a:t>
            </a:r>
            <a:r>
              <a:rPr lang="zh-CN" altLang="en-US" dirty="0" smtClean="0"/>
              <a:t>章   </a:t>
            </a:r>
            <a:r>
              <a:rPr lang="zh-CN" altLang="zh-CN" dirty="0" smtClean="0"/>
              <a:t>工程</a:t>
            </a:r>
            <a:r>
              <a:rPr lang="zh-CN" altLang="zh-CN" dirty="0"/>
              <a:t>管理</a:t>
            </a:r>
            <a:endParaRPr lang="zh-CN" altLang="en-US" dirty="0" smtClean="0"/>
          </a:p>
        </p:txBody>
      </p:sp>
      <p:sp>
        <p:nvSpPr>
          <p:cNvPr id="20483" name="Rectangle 3"/>
          <p:cNvSpPr>
            <a:spLocks noGrp="1" noChangeArrowheads="1"/>
          </p:cNvSpPr>
          <p:nvPr>
            <p:ph type="body" idx="1"/>
          </p:nvPr>
        </p:nvSpPr>
        <p:spPr>
          <a:xfrm>
            <a:off x="685800" y="1962150"/>
            <a:ext cx="8207375" cy="4419600"/>
          </a:xfrm>
        </p:spPr>
        <p:txBody>
          <a:bodyPr/>
          <a:lstStyle/>
          <a:p>
            <a:pPr eaLnBrk="1" hangingPunct="1">
              <a:spcAft>
                <a:spcPct val="30000"/>
              </a:spcAft>
              <a:defRPr/>
            </a:pPr>
            <a:r>
              <a:rPr lang="zh-CN" altLang="en-US" u="sng" dirty="0" smtClean="0">
                <a:latin typeface="+mn-ea"/>
              </a:rPr>
              <a:t>主要内容</a:t>
            </a:r>
            <a:r>
              <a:rPr lang="zh-CN" altLang="en-US" u="sng" dirty="0" smtClean="0">
                <a:ea typeface=""/>
              </a:rPr>
              <a:t>：</a:t>
            </a:r>
            <a:endParaRPr lang="zh-CN" altLang="en-US" dirty="0" smtClean="0"/>
          </a:p>
          <a:p>
            <a:r>
              <a:rPr lang="zh-CN" altLang="zh-CN" dirty="0"/>
              <a:t>工程项目</a:t>
            </a:r>
            <a:r>
              <a:rPr lang="zh-CN" altLang="zh-CN" dirty="0" smtClean="0"/>
              <a:t>管理</a:t>
            </a:r>
            <a:endParaRPr lang="en-US" altLang="zh-CN" dirty="0" smtClean="0"/>
          </a:p>
          <a:p>
            <a:r>
              <a:rPr lang="zh-CN" altLang="zh-CN" dirty="0" smtClean="0"/>
              <a:t>工程监理</a:t>
            </a:r>
            <a:r>
              <a:rPr lang="zh-CN" altLang="zh-CN" dirty="0"/>
              <a:t>与审计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9.1 </a:t>
            </a:r>
            <a:r>
              <a:rPr lang="zh-CN" altLang="zh-CN" b="1" dirty="0"/>
              <a:t>工程项目</a:t>
            </a:r>
            <a:r>
              <a:rPr lang="zh-CN" altLang="zh-CN" b="1" dirty="0" smtClean="0"/>
              <a:t>管理</a:t>
            </a:r>
            <a:r>
              <a:rPr lang="zh-CN" altLang="en-US" b="1" dirty="0" smtClean="0"/>
              <a:t>（续）</a:t>
            </a:r>
            <a:endParaRPr lang="zh-CN" altLang="en-US" dirty="0"/>
          </a:p>
        </p:txBody>
      </p:sp>
      <p:sp>
        <p:nvSpPr>
          <p:cNvPr id="3" name="内容占位符 2"/>
          <p:cNvSpPr>
            <a:spLocks noGrp="1"/>
          </p:cNvSpPr>
          <p:nvPr>
            <p:ph idx="1"/>
          </p:nvPr>
        </p:nvSpPr>
        <p:spPr>
          <a:xfrm>
            <a:off x="0" y="1556792"/>
            <a:ext cx="9144000" cy="4896544"/>
          </a:xfrm>
        </p:spPr>
        <p:txBody>
          <a:bodyPr/>
          <a:lstStyle/>
          <a:p>
            <a:pPr eaLnBrk="1"/>
            <a:r>
              <a:rPr lang="zh-CN" altLang="zh-CN" dirty="0" smtClean="0"/>
              <a:t>项目</a:t>
            </a:r>
            <a:r>
              <a:rPr lang="zh-CN" altLang="en-US" dirty="0" smtClean="0"/>
              <a:t>集成</a:t>
            </a:r>
            <a:r>
              <a:rPr lang="zh-CN" altLang="en-US" dirty="0" smtClean="0"/>
              <a:t>管理</a:t>
            </a:r>
            <a:endParaRPr lang="en-US" altLang="zh-CN" dirty="0" smtClean="0"/>
          </a:p>
          <a:p>
            <a:pPr lvl="1" eaLnBrk="1"/>
            <a:r>
              <a:rPr lang="zh-CN" altLang="en-US" dirty="0" smtClean="0"/>
              <a:t>作用：保证各项目要素协调运作，对冲突目标进行权衡折衷，最大限度满足项目相关人员的利益要求和期望。</a:t>
            </a:r>
            <a:endParaRPr lang="en-US" altLang="zh-CN" dirty="0" smtClean="0"/>
          </a:p>
          <a:p>
            <a:pPr lvl="1" eaLnBrk="1"/>
            <a:r>
              <a:rPr lang="zh-CN" altLang="en-US" dirty="0" smtClean="0"/>
              <a:t>集成性体现：</a:t>
            </a:r>
            <a:endParaRPr lang="en-US" altLang="zh-CN" dirty="0" smtClean="0"/>
          </a:p>
          <a:p>
            <a:pPr lvl="2" eaLnBrk="1"/>
            <a:r>
              <a:rPr lang="zh-CN" altLang="en-US" dirty="0" smtClean="0"/>
              <a:t>不同知识领域的活动项目相互关联和集成</a:t>
            </a:r>
            <a:endParaRPr lang="en-US" altLang="zh-CN" dirty="0" smtClean="0"/>
          </a:p>
          <a:p>
            <a:pPr lvl="2" eaLnBrk="1"/>
            <a:r>
              <a:rPr lang="zh-CN" altLang="en-US" dirty="0" smtClean="0"/>
              <a:t>项目工作和组织的日常工作相互关联和集成 </a:t>
            </a:r>
            <a:endParaRPr lang="en-US" altLang="zh-CN" dirty="0" smtClean="0"/>
          </a:p>
          <a:p>
            <a:pPr lvl="2" eaLnBrk="1"/>
            <a:r>
              <a:rPr lang="zh-CN" altLang="en-US" dirty="0" smtClean="0"/>
              <a:t>项目管理活动和项目具体活动</a:t>
            </a:r>
            <a:r>
              <a:rPr lang="zh-CN" altLang="en-US" dirty="0" smtClean="0"/>
              <a:t>相互关联和集成 </a:t>
            </a:r>
            <a:endParaRPr lang="en-US" altLang="zh-CN" dirty="0" smtClean="0"/>
          </a:p>
          <a:p>
            <a:pPr lvl="1" eaLnBrk="1"/>
            <a:r>
              <a:rPr lang="zh-CN" altLang="en-US" dirty="0" smtClean="0"/>
              <a:t>包括的过程：</a:t>
            </a:r>
            <a:endParaRPr lang="en-US" altLang="zh-CN" dirty="0" smtClean="0"/>
          </a:p>
          <a:p>
            <a:pPr lvl="2" eaLnBrk="1"/>
            <a:r>
              <a:rPr lang="zh-CN" altLang="en-US" dirty="0" smtClean="0"/>
              <a:t>项目计划制定</a:t>
            </a:r>
            <a:endParaRPr lang="en-US" altLang="zh-CN" dirty="0" smtClean="0"/>
          </a:p>
          <a:p>
            <a:pPr lvl="2" eaLnBrk="1"/>
            <a:r>
              <a:rPr lang="zh-CN" altLang="en-US" dirty="0" smtClean="0"/>
              <a:t>项目计划</a:t>
            </a:r>
            <a:r>
              <a:rPr lang="zh-CN" altLang="en-US" dirty="0" smtClean="0"/>
              <a:t>执行</a:t>
            </a:r>
            <a:endParaRPr lang="en-US" altLang="zh-CN" dirty="0" smtClean="0"/>
          </a:p>
          <a:p>
            <a:pPr lvl="2" eaLnBrk="1"/>
            <a:r>
              <a:rPr lang="zh-CN" altLang="en-US" dirty="0" smtClean="0"/>
              <a:t>总体变更控制</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10</a:t>
            </a:fld>
            <a:endParaRPr lang="en-US" altLang="zh-CN"/>
          </a:p>
        </p:txBody>
      </p:sp>
    </p:spTree>
    <p:extLst>
      <p:ext uri="{BB962C8B-B14F-4D97-AF65-F5344CB8AC3E}">
        <p14:creationId xmlns="" xmlns:p14="http://schemas.microsoft.com/office/powerpoint/2010/main" val="1355227556"/>
      </p:ext>
    </p:extLst>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974" y="476672"/>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96544"/>
          </a:xfrm>
        </p:spPr>
        <p:txBody>
          <a:bodyPr/>
          <a:lstStyle/>
          <a:p>
            <a:pPr eaLnBrk="1"/>
            <a:r>
              <a:rPr lang="zh-CN" altLang="zh-CN" dirty="0"/>
              <a:t>项目范围</a:t>
            </a:r>
            <a:r>
              <a:rPr lang="zh-CN" altLang="zh-CN" dirty="0" smtClean="0"/>
              <a:t>管理</a:t>
            </a:r>
            <a:endParaRPr lang="en-US" altLang="zh-CN" dirty="0" smtClean="0"/>
          </a:p>
          <a:p>
            <a:pPr lvl="1" eaLnBrk="1"/>
            <a:r>
              <a:rPr lang="zh-CN" altLang="en-US" dirty="0" smtClean="0"/>
              <a:t>作用：保证项目计划包括且仅包括为成功地完成项目所需要进行的所有工作。</a:t>
            </a:r>
            <a:endParaRPr lang="en-US" altLang="zh-CN" dirty="0" smtClean="0"/>
          </a:p>
          <a:p>
            <a:pPr lvl="1" eaLnBrk="1"/>
            <a:r>
              <a:rPr lang="zh-CN" altLang="en-US" dirty="0" smtClean="0"/>
              <a:t>分为产品范围和项目范围。</a:t>
            </a:r>
            <a:endParaRPr lang="en-US" altLang="zh-CN" dirty="0" smtClean="0"/>
          </a:p>
          <a:p>
            <a:pPr lvl="2" eaLnBrk="1"/>
            <a:r>
              <a:rPr lang="zh-CN" altLang="en-US" dirty="0" smtClean="0"/>
              <a:t>产品范围：包含在产品</a:t>
            </a:r>
            <a:r>
              <a:rPr lang="zh-CN" altLang="en-US" dirty="0" smtClean="0">
                <a:solidFill>
                  <a:srgbClr val="FF0000"/>
                </a:solidFill>
              </a:rPr>
              <a:t>或</a:t>
            </a:r>
            <a:r>
              <a:rPr lang="zh-CN" altLang="en-US" dirty="0" smtClean="0"/>
              <a:t>服务中的特性和功能，完成与否用</a:t>
            </a:r>
            <a:r>
              <a:rPr lang="zh-CN" altLang="en-US" dirty="0" smtClean="0">
                <a:solidFill>
                  <a:srgbClr val="FF0000"/>
                </a:solidFill>
              </a:rPr>
              <a:t>需求</a:t>
            </a:r>
            <a:r>
              <a:rPr lang="zh-CN" altLang="en-US" dirty="0" smtClean="0"/>
              <a:t>度量。</a:t>
            </a:r>
            <a:endParaRPr lang="en-US" altLang="zh-CN" dirty="0" smtClean="0"/>
          </a:p>
          <a:p>
            <a:pPr lvl="2" eaLnBrk="1"/>
            <a:r>
              <a:rPr lang="zh-CN" altLang="en-US" dirty="0" smtClean="0"/>
              <a:t>项目范围：指为了完成规定的特性或功能而必须进行的工作，完成与否用</a:t>
            </a:r>
            <a:r>
              <a:rPr lang="zh-CN" altLang="en-US" dirty="0" smtClean="0">
                <a:solidFill>
                  <a:srgbClr val="FF0000"/>
                </a:solidFill>
              </a:rPr>
              <a:t>计划</a:t>
            </a:r>
            <a:r>
              <a:rPr lang="zh-CN" altLang="en-US" dirty="0" smtClean="0"/>
              <a:t>来度量</a:t>
            </a:r>
            <a:r>
              <a:rPr lang="zh-CN" altLang="en-US" dirty="0" smtClean="0"/>
              <a:t>。</a:t>
            </a:r>
            <a:endParaRPr lang="en-US" altLang="zh-CN" dirty="0" smtClean="0"/>
          </a:p>
          <a:p>
            <a:pPr lvl="2" eaLnBrk="1"/>
            <a:r>
              <a:rPr lang="zh-CN" altLang="en-US" dirty="0" smtClean="0"/>
              <a:t>二者必须很好结合，才能确保项目的工作符合事先确定的规格。</a:t>
            </a:r>
            <a:endParaRPr lang="en-US" altLang="zh-CN" dirty="0" smtClean="0"/>
          </a:p>
          <a:p>
            <a:pPr lvl="1" eaLnBrk="1"/>
            <a:r>
              <a:rPr lang="zh-CN" altLang="en-US" dirty="0" smtClean="0"/>
              <a:t>包括的项目管理过程</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11</a:t>
            </a:fld>
            <a:endParaRPr lang="en-US" altLang="zh-CN"/>
          </a:p>
        </p:txBody>
      </p:sp>
    </p:spTree>
    <p:extLst>
      <p:ext uri="{BB962C8B-B14F-4D97-AF65-F5344CB8AC3E}">
        <p14:creationId xmlns="" xmlns:p14="http://schemas.microsoft.com/office/powerpoint/2010/main" val="2073827706"/>
      </p:ext>
    </p:extLst>
  </p:cSld>
  <p:clrMapOvr>
    <a:masterClrMapping/>
  </p:clrMapOvr>
  <p:transition spd="slow">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974" y="476672"/>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96544"/>
          </a:xfrm>
        </p:spPr>
        <p:txBody>
          <a:bodyPr/>
          <a:lstStyle/>
          <a:p>
            <a:pPr lvl="2" eaLnBrk="1"/>
            <a:r>
              <a:rPr lang="zh-CN" altLang="en-US" dirty="0" smtClean="0"/>
              <a:t>启动</a:t>
            </a:r>
            <a:endParaRPr lang="en-US" altLang="zh-CN" dirty="0" smtClean="0"/>
          </a:p>
          <a:p>
            <a:pPr lvl="3" eaLnBrk="1"/>
            <a:r>
              <a:rPr lang="zh-CN" altLang="en-US" dirty="0" smtClean="0"/>
              <a:t>一</a:t>
            </a:r>
            <a:r>
              <a:rPr lang="zh-CN" altLang="en-US" dirty="0" smtClean="0"/>
              <a:t>种认可过程，正式认可一个新项目，或一个当前</a:t>
            </a:r>
            <a:r>
              <a:rPr lang="zh-CN" altLang="en-US" dirty="0" smtClean="0"/>
              <a:t>项目新</a:t>
            </a:r>
            <a:r>
              <a:rPr lang="zh-CN" altLang="en-US" dirty="0" smtClean="0"/>
              <a:t>阶段</a:t>
            </a:r>
            <a:r>
              <a:rPr lang="zh-CN" altLang="en-US" dirty="0" smtClean="0"/>
              <a:t>。</a:t>
            </a:r>
            <a:endParaRPr lang="en-US" altLang="zh-CN" dirty="0" smtClean="0"/>
          </a:p>
          <a:p>
            <a:pPr lvl="3" eaLnBrk="1"/>
            <a:r>
              <a:rPr lang="zh-CN" altLang="en-US" dirty="0" smtClean="0"/>
              <a:t>输出：项目</a:t>
            </a:r>
            <a:r>
              <a:rPr lang="zh-CN" altLang="en-US" dirty="0" smtClean="0"/>
              <a:t>任务书。</a:t>
            </a:r>
          </a:p>
          <a:p>
            <a:pPr lvl="2" eaLnBrk="1"/>
            <a:r>
              <a:rPr lang="zh-CN" altLang="en-US" dirty="0" smtClean="0"/>
              <a:t>范围规划</a:t>
            </a:r>
            <a:endParaRPr lang="en-US" altLang="zh-CN" dirty="0" smtClean="0"/>
          </a:p>
          <a:p>
            <a:pPr lvl="3" eaLnBrk="1"/>
            <a:r>
              <a:rPr lang="zh-CN" altLang="en-US" dirty="0" smtClean="0"/>
              <a:t>生成书面的有关范围文件的过程。</a:t>
            </a:r>
            <a:endParaRPr lang="en-US" altLang="zh-CN" dirty="0" smtClean="0"/>
          </a:p>
          <a:p>
            <a:pPr lvl="3" eaLnBrk="1"/>
            <a:r>
              <a:rPr lang="zh-CN" altLang="en-US" dirty="0" smtClean="0"/>
              <a:t>输出：范围说明、项目产品和交付件定义。</a:t>
            </a:r>
            <a:endParaRPr lang="en-US" altLang="zh-CN" dirty="0" smtClean="0"/>
          </a:p>
          <a:p>
            <a:pPr lvl="2" eaLnBrk="1"/>
            <a:r>
              <a:rPr lang="zh-CN" altLang="en-US" dirty="0" smtClean="0"/>
              <a:t>范围定义</a:t>
            </a:r>
            <a:endParaRPr lang="en-US" altLang="zh-CN" dirty="0" smtClean="0"/>
          </a:p>
          <a:p>
            <a:pPr lvl="3" eaLnBrk="1"/>
            <a:r>
              <a:rPr lang="zh-CN" altLang="en-US" dirty="0" smtClean="0"/>
              <a:t>将主要的项目可交付部分分成更小的、更易于管理的活动。</a:t>
            </a:r>
            <a:endParaRPr lang="en-US" altLang="zh-CN" dirty="0" smtClean="0"/>
          </a:p>
          <a:p>
            <a:pPr lvl="3" eaLnBrk="1"/>
            <a:r>
              <a:rPr lang="zh-CN" altLang="en-US" dirty="0" smtClean="0"/>
              <a:t>输出：工作任务分解（</a:t>
            </a:r>
            <a:r>
              <a:rPr lang="en-US" altLang="zh-CN" dirty="0" smtClean="0"/>
              <a:t>WBS</a:t>
            </a:r>
            <a:r>
              <a:rPr lang="zh-CN" altLang="en-US" dirty="0" smtClean="0"/>
              <a:t>）</a:t>
            </a:r>
            <a:r>
              <a:rPr lang="en-US" altLang="zh-CN" dirty="0" smtClean="0"/>
              <a:t>.</a:t>
            </a:r>
            <a:endParaRPr lang="en-US" altLang="zh-CN" dirty="0" smtClean="0"/>
          </a:p>
          <a:p>
            <a:pPr lvl="2" eaLnBrk="1"/>
            <a:r>
              <a:rPr lang="zh-CN" altLang="en-US" dirty="0" smtClean="0"/>
              <a:t>范围</a:t>
            </a:r>
            <a:r>
              <a:rPr lang="zh-CN" altLang="en-US" dirty="0" smtClean="0"/>
              <a:t>审核</a:t>
            </a:r>
            <a:endParaRPr lang="en-US" altLang="zh-CN" dirty="0" smtClean="0"/>
          </a:p>
          <a:p>
            <a:pPr lvl="3" eaLnBrk="1"/>
            <a:r>
              <a:rPr lang="zh-CN" altLang="en-US" dirty="0" smtClean="0"/>
              <a:t>是投资者、赞助人、用户、客户等正式接收项目范围的一种过程。审核工作产品和结果，进行验收。</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12</a:t>
            </a:fld>
            <a:endParaRPr lang="en-US" altLang="zh-CN"/>
          </a:p>
        </p:txBody>
      </p:sp>
    </p:spTree>
    <p:extLst>
      <p:ext uri="{BB962C8B-B14F-4D97-AF65-F5344CB8AC3E}">
        <p14:creationId xmlns="" xmlns:p14="http://schemas.microsoft.com/office/powerpoint/2010/main" val="2073827706"/>
      </p:ext>
    </p:extLst>
  </p:cSld>
  <p:clrMapOvr>
    <a:masterClrMapping/>
  </p:clrMapOvr>
  <p:transition spd="slow">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974" y="476672"/>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96544"/>
          </a:xfrm>
        </p:spPr>
        <p:txBody>
          <a:bodyPr/>
          <a:lstStyle/>
          <a:p>
            <a:pPr lvl="2" eaLnBrk="1"/>
            <a:r>
              <a:rPr lang="zh-CN" altLang="en-US" dirty="0" smtClean="0"/>
              <a:t>范围</a:t>
            </a:r>
            <a:r>
              <a:rPr lang="zh-CN" altLang="en-US" dirty="0" smtClean="0"/>
              <a:t>变更</a:t>
            </a:r>
            <a:r>
              <a:rPr lang="zh-CN" altLang="en-US" dirty="0" smtClean="0"/>
              <a:t>控制</a:t>
            </a:r>
            <a:endParaRPr lang="en-US" altLang="zh-CN" dirty="0" smtClean="0"/>
          </a:p>
          <a:p>
            <a:pPr lvl="3" eaLnBrk="1"/>
            <a:r>
              <a:rPr lang="zh-CN" altLang="en-US" dirty="0" smtClean="0"/>
              <a:t>控制项目范围变化。必须与其它控制（时间、成本、质量控制等）综合。</a:t>
            </a:r>
            <a:endParaRPr lang="zh-CN" altLang="zh-CN" dirty="0"/>
          </a:p>
          <a:p>
            <a:pPr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13</a:t>
            </a:fld>
            <a:endParaRPr lang="en-US" altLang="zh-CN"/>
          </a:p>
        </p:txBody>
      </p:sp>
    </p:spTree>
    <p:extLst>
      <p:ext uri="{BB962C8B-B14F-4D97-AF65-F5344CB8AC3E}">
        <p14:creationId xmlns="" xmlns:p14="http://schemas.microsoft.com/office/powerpoint/2010/main" val="2073827706"/>
      </p:ext>
    </p:extLst>
  </p:cSld>
  <p:clrMapOvr>
    <a:masterClrMapping/>
  </p:clrMapOvr>
  <p:transition spd="slow">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96544"/>
          </a:xfrm>
        </p:spPr>
        <p:txBody>
          <a:bodyPr/>
          <a:lstStyle/>
          <a:p>
            <a:pPr eaLnBrk="1"/>
            <a:r>
              <a:rPr lang="zh-CN" altLang="zh-CN" dirty="0"/>
              <a:t>项目时间</a:t>
            </a:r>
            <a:r>
              <a:rPr lang="zh-CN" altLang="zh-CN" dirty="0" smtClean="0"/>
              <a:t>管理</a:t>
            </a:r>
            <a:endParaRPr lang="en-US" altLang="zh-CN" dirty="0" smtClean="0"/>
          </a:p>
          <a:p>
            <a:pPr lvl="1" eaLnBrk="1"/>
            <a:r>
              <a:rPr lang="zh-CN" altLang="en-US" dirty="0" smtClean="0"/>
              <a:t>作用：保证在规定时间内完成项目。</a:t>
            </a:r>
            <a:endParaRPr lang="en-US" altLang="zh-CN" dirty="0" smtClean="0"/>
          </a:p>
          <a:p>
            <a:pPr lvl="1" eaLnBrk="1"/>
            <a:r>
              <a:rPr lang="zh-CN" altLang="en-US" dirty="0" smtClean="0"/>
              <a:t>包括的管理过程：</a:t>
            </a:r>
            <a:endParaRPr lang="en-US" altLang="zh-CN" dirty="0" smtClean="0"/>
          </a:p>
          <a:p>
            <a:pPr lvl="2" eaLnBrk="1"/>
            <a:r>
              <a:rPr lang="zh-CN" altLang="en-US" dirty="0" smtClean="0"/>
              <a:t>活动</a:t>
            </a:r>
            <a:r>
              <a:rPr lang="zh-CN" altLang="en-US" dirty="0" smtClean="0"/>
              <a:t>定义</a:t>
            </a:r>
            <a:endParaRPr lang="en-US" altLang="zh-CN" dirty="0" smtClean="0"/>
          </a:p>
          <a:p>
            <a:pPr lvl="2" eaLnBrk="1"/>
            <a:r>
              <a:rPr lang="zh-CN" altLang="en-US" dirty="0" smtClean="0"/>
              <a:t>项目活动排序</a:t>
            </a:r>
            <a:endParaRPr lang="en-US" altLang="zh-CN" dirty="0" smtClean="0"/>
          </a:p>
          <a:p>
            <a:pPr lvl="2" eaLnBrk="1"/>
            <a:r>
              <a:rPr lang="zh-CN" altLang="en-US" dirty="0" smtClean="0"/>
              <a:t>项目活动时间估计</a:t>
            </a:r>
            <a:endParaRPr lang="en-US" altLang="zh-CN" dirty="0" smtClean="0"/>
          </a:p>
          <a:p>
            <a:pPr lvl="2" eaLnBrk="1"/>
            <a:r>
              <a:rPr lang="zh-CN" altLang="en-US" dirty="0" smtClean="0"/>
              <a:t>项目进度安排</a:t>
            </a:r>
            <a:endParaRPr lang="en-US" altLang="zh-CN" dirty="0" smtClean="0"/>
          </a:p>
          <a:p>
            <a:pPr lvl="2" eaLnBrk="1"/>
            <a:r>
              <a:rPr lang="zh-CN" altLang="en-US" dirty="0" smtClean="0"/>
              <a:t>项目进度控制</a:t>
            </a:r>
            <a:endParaRPr lang="en-US" altLang="zh-CN" dirty="0" smtClean="0"/>
          </a:p>
          <a:p>
            <a:pPr lvl="1" eaLnBrk="1"/>
            <a:endParaRPr lang="zh-CN" altLang="zh-CN" dirty="0"/>
          </a:p>
          <a:p>
            <a:pPr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14</a:t>
            </a:fld>
            <a:endParaRPr lang="en-US" altLang="zh-CN"/>
          </a:p>
        </p:txBody>
      </p:sp>
    </p:spTree>
    <p:extLst>
      <p:ext uri="{BB962C8B-B14F-4D97-AF65-F5344CB8AC3E}">
        <p14:creationId xmlns="" xmlns:p14="http://schemas.microsoft.com/office/powerpoint/2010/main" val="3488884982"/>
      </p:ext>
    </p:extLst>
  </p:cSld>
  <p:clrMapOvr>
    <a:masterClrMapping/>
  </p:clrMapOvr>
  <p:transition spd="slow">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872" y="451764"/>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96544"/>
          </a:xfrm>
        </p:spPr>
        <p:txBody>
          <a:bodyPr/>
          <a:lstStyle/>
          <a:p>
            <a:pPr eaLnBrk="1"/>
            <a:r>
              <a:rPr lang="zh-CN" altLang="zh-CN" dirty="0"/>
              <a:t>项目成本</a:t>
            </a:r>
            <a:r>
              <a:rPr lang="zh-CN" altLang="zh-CN" dirty="0" smtClean="0"/>
              <a:t>管理</a:t>
            </a:r>
            <a:endParaRPr lang="en-US" altLang="zh-CN" dirty="0" smtClean="0"/>
          </a:p>
          <a:p>
            <a:pPr lvl="1" eaLnBrk="1"/>
            <a:r>
              <a:rPr lang="zh-CN" altLang="en-US" dirty="0" smtClean="0"/>
              <a:t>作用：保证在规定预算内完成 。</a:t>
            </a:r>
            <a:endParaRPr lang="en-US" altLang="zh-CN" dirty="0" smtClean="0"/>
          </a:p>
          <a:p>
            <a:pPr lvl="1" eaLnBrk="1"/>
            <a:r>
              <a:rPr lang="zh-CN" altLang="en-US" dirty="0" smtClean="0"/>
              <a:t>项目</a:t>
            </a:r>
            <a:r>
              <a:rPr lang="zh-CN" altLang="en-US" dirty="0" smtClean="0"/>
              <a:t>成本管理的过程</a:t>
            </a:r>
            <a:endParaRPr lang="en-US" altLang="zh-CN" dirty="0" smtClean="0"/>
          </a:p>
          <a:p>
            <a:pPr lvl="2" eaLnBrk="1"/>
            <a:r>
              <a:rPr lang="zh-CN" altLang="en-US" dirty="0" smtClean="0"/>
              <a:t>资源计划</a:t>
            </a:r>
            <a:endParaRPr lang="en-US" altLang="zh-CN" dirty="0" smtClean="0"/>
          </a:p>
          <a:p>
            <a:pPr lvl="2" eaLnBrk="1"/>
            <a:r>
              <a:rPr lang="zh-CN" altLang="en-US" dirty="0" smtClean="0"/>
              <a:t>成本估计</a:t>
            </a:r>
            <a:endParaRPr lang="en-US" altLang="zh-CN" dirty="0" smtClean="0"/>
          </a:p>
          <a:p>
            <a:pPr lvl="2" eaLnBrk="1"/>
            <a:r>
              <a:rPr lang="zh-CN" altLang="en-US" dirty="0" smtClean="0"/>
              <a:t>成本预算</a:t>
            </a:r>
            <a:endParaRPr lang="en-US" altLang="zh-CN" dirty="0" smtClean="0"/>
          </a:p>
          <a:p>
            <a:pPr lvl="2" eaLnBrk="1"/>
            <a:r>
              <a:rPr lang="zh-CN" altLang="en-US" dirty="0" smtClean="0"/>
              <a:t>成本控制</a:t>
            </a:r>
            <a:endParaRPr lang="en-US" altLang="zh-CN" dirty="0" smtClean="0"/>
          </a:p>
          <a:p>
            <a:pPr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15</a:t>
            </a:fld>
            <a:endParaRPr lang="en-US" altLang="zh-CN"/>
          </a:p>
        </p:txBody>
      </p:sp>
    </p:spTree>
    <p:extLst>
      <p:ext uri="{BB962C8B-B14F-4D97-AF65-F5344CB8AC3E}">
        <p14:creationId xmlns="" xmlns:p14="http://schemas.microsoft.com/office/powerpoint/2010/main" val="1557827790"/>
      </p:ext>
    </p:extLst>
  </p:cSld>
  <p:clrMapOvr>
    <a:masterClrMapping/>
  </p:clrMapOvr>
  <p:transition spd="slow">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872" y="451764"/>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96544"/>
          </a:xfrm>
        </p:spPr>
        <p:txBody>
          <a:bodyPr/>
          <a:lstStyle/>
          <a:p>
            <a:pPr eaLnBrk="1"/>
            <a:r>
              <a:rPr lang="zh-CN" altLang="zh-CN" dirty="0" smtClean="0"/>
              <a:t>项目</a:t>
            </a:r>
            <a:r>
              <a:rPr lang="zh-CN" altLang="en-US" dirty="0" smtClean="0"/>
              <a:t>质量</a:t>
            </a:r>
            <a:r>
              <a:rPr lang="zh-CN" altLang="zh-CN" dirty="0" smtClean="0"/>
              <a:t>管理</a:t>
            </a:r>
            <a:endParaRPr lang="en-US" altLang="zh-CN" dirty="0" smtClean="0"/>
          </a:p>
          <a:p>
            <a:pPr lvl="1" eaLnBrk="1"/>
            <a:r>
              <a:rPr lang="zh-CN" altLang="en-US" dirty="0" smtClean="0"/>
              <a:t>作用：保证满足承诺的项目质量要求。</a:t>
            </a:r>
            <a:endParaRPr lang="en-US" altLang="zh-CN" dirty="0" smtClean="0"/>
          </a:p>
          <a:p>
            <a:pPr lvl="1" eaLnBrk="1"/>
            <a:r>
              <a:rPr lang="zh-CN" altLang="en-US" dirty="0" smtClean="0"/>
              <a:t>包括的过程：</a:t>
            </a:r>
            <a:endParaRPr lang="en-US" altLang="zh-CN" dirty="0" smtClean="0"/>
          </a:p>
          <a:p>
            <a:pPr lvl="2" eaLnBrk="1"/>
            <a:r>
              <a:rPr lang="zh-CN" altLang="en-US" dirty="0" smtClean="0"/>
              <a:t>质量</a:t>
            </a:r>
            <a:r>
              <a:rPr lang="zh-CN" altLang="en-US" dirty="0" smtClean="0"/>
              <a:t>计划</a:t>
            </a:r>
            <a:endParaRPr lang="en-US" altLang="zh-CN" dirty="0" smtClean="0"/>
          </a:p>
          <a:p>
            <a:pPr lvl="2" eaLnBrk="1"/>
            <a:r>
              <a:rPr lang="zh-CN" altLang="en-US" dirty="0" smtClean="0"/>
              <a:t>质量保证</a:t>
            </a:r>
            <a:endParaRPr lang="en-US" altLang="zh-CN" dirty="0" smtClean="0"/>
          </a:p>
          <a:p>
            <a:pPr lvl="3" eaLnBrk="1"/>
            <a:r>
              <a:rPr lang="zh-CN" altLang="en-US" dirty="0" smtClean="0"/>
              <a:t>内部质量保证</a:t>
            </a:r>
            <a:endParaRPr lang="en-US" altLang="zh-CN" dirty="0" smtClean="0"/>
          </a:p>
          <a:p>
            <a:pPr lvl="3" eaLnBrk="1"/>
            <a:r>
              <a:rPr lang="zh-CN" altLang="en-US" dirty="0" smtClean="0"/>
              <a:t>外部质量保证</a:t>
            </a:r>
            <a:endParaRPr lang="en-US" altLang="zh-CN" dirty="0" smtClean="0"/>
          </a:p>
          <a:p>
            <a:pPr lvl="2" eaLnBrk="1"/>
            <a:r>
              <a:rPr lang="zh-CN" altLang="en-US" dirty="0" smtClean="0"/>
              <a:t>质量控制</a:t>
            </a:r>
            <a:endParaRPr lang="en-US" altLang="zh-CN" dirty="0" smtClean="0"/>
          </a:p>
          <a:p>
            <a:pPr lvl="3" eaLnBrk="1"/>
            <a:r>
              <a:rPr lang="zh-CN" altLang="en-US" dirty="0" smtClean="0"/>
              <a:t>监控特定的项目结果。</a:t>
            </a:r>
            <a:endParaRPr lang="en-US" altLang="zh-CN" dirty="0" smtClean="0"/>
          </a:p>
          <a:p>
            <a:pPr lvl="3" eaLnBrk="1"/>
            <a:r>
              <a:rPr lang="zh-CN" altLang="en-US" dirty="0" smtClean="0"/>
              <a:t>项目结果包括产品结果（可交付使用部分）和管理成果（如成本、进度等）</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16</a:t>
            </a:fld>
            <a:endParaRPr lang="en-US" altLang="zh-CN"/>
          </a:p>
        </p:txBody>
      </p:sp>
    </p:spTree>
    <p:extLst>
      <p:ext uri="{BB962C8B-B14F-4D97-AF65-F5344CB8AC3E}">
        <p14:creationId xmlns="" xmlns:p14="http://schemas.microsoft.com/office/powerpoint/2010/main" val="1557827790"/>
      </p:ext>
    </p:extLst>
  </p:cSld>
  <p:clrMapOvr>
    <a:masterClrMapping/>
  </p:clrMapOvr>
  <p:transition spd="slow">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872" y="451764"/>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766840"/>
          </a:xfrm>
        </p:spPr>
        <p:txBody>
          <a:bodyPr/>
          <a:lstStyle/>
          <a:p>
            <a:pPr eaLnBrk="1"/>
            <a:r>
              <a:rPr lang="zh-CN" altLang="zh-CN" dirty="0" smtClean="0"/>
              <a:t>项目</a:t>
            </a:r>
            <a:r>
              <a:rPr lang="zh-CN" altLang="en-US" dirty="0" smtClean="0"/>
              <a:t>人力资源</a:t>
            </a:r>
            <a:r>
              <a:rPr lang="zh-CN" altLang="zh-CN" dirty="0" smtClean="0"/>
              <a:t>管理</a:t>
            </a:r>
            <a:endParaRPr lang="en-US" altLang="zh-CN" dirty="0" smtClean="0"/>
          </a:p>
          <a:p>
            <a:pPr lvl="1" eaLnBrk="1"/>
            <a:r>
              <a:rPr lang="zh-CN" altLang="en-US" dirty="0" smtClean="0"/>
              <a:t>作用：保证最有效地使用项目人力资源完成项目活动。</a:t>
            </a:r>
            <a:endParaRPr lang="en-US" altLang="zh-CN" dirty="0" smtClean="0"/>
          </a:p>
          <a:p>
            <a:pPr lvl="1" eaLnBrk="1"/>
            <a:r>
              <a:rPr lang="zh-CN" altLang="en-US" dirty="0" smtClean="0"/>
              <a:t>包括的过程：</a:t>
            </a:r>
            <a:endParaRPr lang="en-US" altLang="zh-CN" dirty="0" smtClean="0"/>
          </a:p>
          <a:p>
            <a:pPr lvl="2" eaLnBrk="1"/>
            <a:r>
              <a:rPr lang="zh-CN" altLang="en-US" dirty="0" smtClean="0"/>
              <a:t>人力资源计划</a:t>
            </a:r>
            <a:endParaRPr lang="en-US" altLang="zh-CN" dirty="0" smtClean="0"/>
          </a:p>
          <a:p>
            <a:pPr lvl="2" eaLnBrk="1"/>
            <a:r>
              <a:rPr lang="zh-CN" altLang="en-US" dirty="0" smtClean="0"/>
              <a:t>团队组建</a:t>
            </a:r>
            <a:endParaRPr lang="en-US" altLang="zh-CN" dirty="0" smtClean="0"/>
          </a:p>
          <a:p>
            <a:pPr lvl="2" eaLnBrk="1"/>
            <a:r>
              <a:rPr lang="zh-CN" altLang="en-US" dirty="0" smtClean="0"/>
              <a:t>团队建设</a:t>
            </a:r>
            <a:endParaRPr lang="en-US" altLang="zh-CN" dirty="0" smtClean="0"/>
          </a:p>
          <a:p>
            <a:pPr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17</a:t>
            </a:fld>
            <a:endParaRPr lang="en-US" altLang="zh-CN"/>
          </a:p>
        </p:txBody>
      </p:sp>
    </p:spTree>
    <p:extLst>
      <p:ext uri="{BB962C8B-B14F-4D97-AF65-F5344CB8AC3E}">
        <p14:creationId xmlns="" xmlns:p14="http://schemas.microsoft.com/office/powerpoint/2010/main" val="1557827790"/>
      </p:ext>
    </p:extLst>
  </p:cSld>
  <p:clrMapOvr>
    <a:masterClrMapping/>
  </p:clrMapOvr>
  <p:transition spd="slow">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872" y="451764"/>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96544"/>
          </a:xfrm>
        </p:spPr>
        <p:txBody>
          <a:bodyPr/>
          <a:lstStyle/>
          <a:p>
            <a:pPr eaLnBrk="1"/>
            <a:r>
              <a:rPr lang="zh-CN" altLang="zh-CN" dirty="0" smtClean="0"/>
              <a:t>项目</a:t>
            </a:r>
            <a:r>
              <a:rPr lang="zh-CN" altLang="en-US" dirty="0" smtClean="0"/>
              <a:t>沟通</a:t>
            </a:r>
            <a:r>
              <a:rPr lang="zh-CN" altLang="zh-CN" dirty="0" smtClean="0"/>
              <a:t>管理</a:t>
            </a:r>
            <a:endParaRPr lang="en-US" altLang="zh-CN" dirty="0" smtClean="0"/>
          </a:p>
          <a:p>
            <a:pPr lvl="1" eaLnBrk="1"/>
            <a:r>
              <a:rPr lang="zh-CN" altLang="en-US" dirty="0" smtClean="0"/>
              <a:t>作用：保证及时准确地产生、收集、传播、储存以及最终处理项目信息。</a:t>
            </a:r>
            <a:endParaRPr lang="en-US" altLang="zh-CN" dirty="0" smtClean="0"/>
          </a:p>
          <a:p>
            <a:pPr lvl="1" eaLnBrk="1"/>
            <a:r>
              <a:rPr lang="zh-CN" altLang="en-US" dirty="0" smtClean="0"/>
              <a:t>包括的过程：</a:t>
            </a:r>
            <a:endParaRPr lang="en-US" altLang="zh-CN" dirty="0" smtClean="0"/>
          </a:p>
          <a:p>
            <a:pPr lvl="2" eaLnBrk="1"/>
            <a:r>
              <a:rPr lang="zh-CN" altLang="en-US" dirty="0" smtClean="0"/>
              <a:t>沟通计划</a:t>
            </a:r>
            <a:endParaRPr lang="en-US" altLang="zh-CN" dirty="0" smtClean="0"/>
          </a:p>
          <a:p>
            <a:pPr lvl="2" eaLnBrk="1"/>
            <a:r>
              <a:rPr lang="zh-CN" altLang="en-US" dirty="0" smtClean="0"/>
              <a:t>信息发布</a:t>
            </a:r>
            <a:endParaRPr lang="en-US" altLang="zh-CN" dirty="0" smtClean="0"/>
          </a:p>
          <a:p>
            <a:pPr lvl="2" eaLnBrk="1"/>
            <a:r>
              <a:rPr lang="zh-CN" altLang="en-US" dirty="0" smtClean="0"/>
              <a:t>绩效报告</a:t>
            </a:r>
            <a:endParaRPr lang="en-US" altLang="zh-CN" dirty="0" smtClean="0"/>
          </a:p>
          <a:p>
            <a:pPr lvl="2" eaLnBrk="1"/>
            <a:r>
              <a:rPr lang="zh-CN" altLang="en-US" dirty="0" smtClean="0"/>
              <a:t>项目关闭</a:t>
            </a:r>
            <a:endParaRPr lang="en-US" altLang="zh-CN" dirty="0" smtClean="0"/>
          </a:p>
          <a:p>
            <a:pPr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18</a:t>
            </a:fld>
            <a:endParaRPr lang="en-US" altLang="zh-CN"/>
          </a:p>
        </p:txBody>
      </p:sp>
    </p:spTree>
    <p:extLst>
      <p:ext uri="{BB962C8B-B14F-4D97-AF65-F5344CB8AC3E}">
        <p14:creationId xmlns="" xmlns:p14="http://schemas.microsoft.com/office/powerpoint/2010/main" val="1557827790"/>
      </p:ext>
    </p:extLst>
  </p:cSld>
  <p:clrMapOvr>
    <a:masterClrMapping/>
  </p:clrMapOvr>
  <p:transition spd="slow">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872" y="451764"/>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766840"/>
          </a:xfrm>
        </p:spPr>
        <p:txBody>
          <a:bodyPr/>
          <a:lstStyle/>
          <a:p>
            <a:pPr eaLnBrk="1"/>
            <a:r>
              <a:rPr lang="zh-CN" altLang="zh-CN" dirty="0" smtClean="0"/>
              <a:t>项目</a:t>
            </a:r>
            <a:r>
              <a:rPr lang="zh-CN" altLang="en-US" dirty="0" smtClean="0"/>
              <a:t>风险</a:t>
            </a:r>
            <a:r>
              <a:rPr lang="zh-CN" altLang="zh-CN" dirty="0" smtClean="0"/>
              <a:t>管理</a:t>
            </a:r>
            <a:endParaRPr lang="en-US" altLang="zh-CN" dirty="0" smtClean="0"/>
          </a:p>
          <a:p>
            <a:pPr lvl="1" eaLnBrk="1"/>
            <a:r>
              <a:rPr lang="zh-CN" altLang="en-US" dirty="0" smtClean="0"/>
              <a:t>作用：识别、分析以及对项目风险做出响应。</a:t>
            </a:r>
            <a:endParaRPr lang="en-US" altLang="zh-CN" dirty="0" smtClean="0"/>
          </a:p>
          <a:p>
            <a:pPr lvl="1" eaLnBrk="1"/>
            <a:r>
              <a:rPr lang="zh-CN" altLang="en-US" dirty="0" smtClean="0"/>
              <a:t>包括的过程：</a:t>
            </a:r>
            <a:endParaRPr lang="en-US" altLang="zh-CN" dirty="0" smtClean="0"/>
          </a:p>
          <a:p>
            <a:pPr lvl="2" eaLnBrk="1"/>
            <a:r>
              <a:rPr lang="zh-CN" altLang="en-US" dirty="0" smtClean="0"/>
              <a:t>风险管理计划</a:t>
            </a:r>
            <a:endParaRPr lang="en-US" altLang="zh-CN" dirty="0" smtClean="0"/>
          </a:p>
          <a:p>
            <a:pPr lvl="2" eaLnBrk="1"/>
            <a:r>
              <a:rPr lang="zh-CN" altLang="en-US" dirty="0" smtClean="0"/>
              <a:t>风险辨识</a:t>
            </a:r>
            <a:endParaRPr lang="en-US" altLang="zh-CN" dirty="0" smtClean="0"/>
          </a:p>
          <a:p>
            <a:pPr lvl="2" eaLnBrk="1"/>
            <a:r>
              <a:rPr lang="zh-CN" altLang="en-US" dirty="0" smtClean="0"/>
              <a:t>定性风险分析</a:t>
            </a:r>
            <a:endParaRPr lang="en-US" altLang="zh-CN" dirty="0" smtClean="0"/>
          </a:p>
          <a:p>
            <a:pPr lvl="2" eaLnBrk="1"/>
            <a:r>
              <a:rPr lang="zh-CN" altLang="en-US" dirty="0" smtClean="0"/>
              <a:t>定量风险分析</a:t>
            </a:r>
            <a:endParaRPr lang="en-US" altLang="zh-CN" dirty="0" smtClean="0"/>
          </a:p>
          <a:p>
            <a:pPr lvl="2" eaLnBrk="1"/>
            <a:r>
              <a:rPr lang="zh-CN" altLang="en-US" dirty="0" smtClean="0"/>
              <a:t>风险应对计划</a:t>
            </a:r>
            <a:endParaRPr lang="en-US" altLang="zh-CN" dirty="0" smtClean="0"/>
          </a:p>
          <a:p>
            <a:pPr lvl="2" eaLnBrk="1"/>
            <a:r>
              <a:rPr lang="zh-CN" altLang="en-US" dirty="0" smtClean="0"/>
              <a:t>风险监控</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19</a:t>
            </a:fld>
            <a:endParaRPr lang="en-US" altLang="zh-CN"/>
          </a:p>
        </p:txBody>
      </p:sp>
    </p:spTree>
    <p:extLst>
      <p:ext uri="{BB962C8B-B14F-4D97-AF65-F5344CB8AC3E}">
        <p14:creationId xmlns="" xmlns:p14="http://schemas.microsoft.com/office/powerpoint/2010/main" val="1557827790"/>
      </p:ext>
    </p:extLst>
  </p:cSld>
  <p:clrMapOvr>
    <a:masterClrMapping/>
  </p:clrMapOvr>
  <p:transition spd="slow">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584176"/>
          </a:xfrm>
        </p:spPr>
        <p:txBody>
          <a:bodyPr/>
          <a:lstStyle/>
          <a:p>
            <a:r>
              <a:rPr lang="en-US" altLang="zh-CN" b="1" dirty="0"/>
              <a:t>9.1 </a:t>
            </a:r>
            <a:r>
              <a:rPr lang="zh-CN" altLang="zh-CN" b="1" dirty="0"/>
              <a:t>工程项目管理</a:t>
            </a:r>
          </a:p>
        </p:txBody>
      </p:sp>
      <p:sp>
        <p:nvSpPr>
          <p:cNvPr id="3" name="内容占位符 2"/>
          <p:cNvSpPr>
            <a:spLocks noGrp="1"/>
          </p:cNvSpPr>
          <p:nvPr>
            <p:ph idx="1"/>
          </p:nvPr>
        </p:nvSpPr>
        <p:spPr>
          <a:xfrm>
            <a:off x="0" y="1556792"/>
            <a:ext cx="9144000" cy="4896544"/>
          </a:xfrm>
        </p:spPr>
        <p:txBody>
          <a:bodyPr/>
          <a:lstStyle/>
          <a:p>
            <a:pPr eaLnBrk="1"/>
            <a:r>
              <a:rPr lang="zh-CN" altLang="zh-CN" dirty="0" smtClean="0"/>
              <a:t>项目</a:t>
            </a:r>
            <a:endParaRPr lang="en-US" altLang="zh-CN" dirty="0" smtClean="0"/>
          </a:p>
          <a:p>
            <a:pPr lvl="1" eaLnBrk="1"/>
            <a:r>
              <a:rPr lang="zh-CN" altLang="en-US" dirty="0" smtClean="0"/>
              <a:t>项目的定义</a:t>
            </a:r>
            <a:endParaRPr lang="en-US" altLang="zh-CN" dirty="0" smtClean="0"/>
          </a:p>
          <a:p>
            <a:pPr lvl="2" eaLnBrk="1"/>
            <a:r>
              <a:rPr lang="zh-CN" altLang="en-US" dirty="0" smtClean="0"/>
              <a:t>项目是一个组织为实现既定的目标，在一定的时间、人员和</a:t>
            </a:r>
            <a:r>
              <a:rPr lang="zh-CN" altLang="en-US" dirty="0" smtClean="0"/>
              <a:t>其它资源</a:t>
            </a:r>
            <a:r>
              <a:rPr lang="zh-CN" altLang="en-US" dirty="0" smtClean="0"/>
              <a:t>的约束条件下，所开展的一种有一定独特性、一次性的工作。</a:t>
            </a:r>
            <a:endParaRPr lang="en-US" altLang="zh-CN" dirty="0" smtClean="0"/>
          </a:p>
          <a:p>
            <a:pPr lvl="1" eaLnBrk="1"/>
            <a:r>
              <a:rPr lang="zh-CN" altLang="en-US" dirty="0" smtClean="0"/>
              <a:t>项目的</a:t>
            </a:r>
            <a:r>
              <a:rPr lang="zh-CN" altLang="en-US" dirty="0" smtClean="0"/>
              <a:t>特性（目的性、独特性、一次性、制约性、其它）</a:t>
            </a:r>
            <a:endParaRPr lang="en-US" altLang="zh-CN" dirty="0" smtClean="0"/>
          </a:p>
          <a:p>
            <a:pPr lvl="2" eaLnBrk="1"/>
            <a:r>
              <a:rPr lang="zh-CN" altLang="en-US" dirty="0" smtClean="0"/>
              <a:t>目的性 </a:t>
            </a:r>
            <a:endParaRPr lang="en-US" altLang="zh-CN" dirty="0" smtClean="0"/>
          </a:p>
          <a:p>
            <a:pPr lvl="2" eaLnBrk="1"/>
            <a:r>
              <a:rPr lang="zh-CN" altLang="en-US" dirty="0" smtClean="0"/>
              <a:t>独立性 </a:t>
            </a:r>
            <a:endParaRPr lang="en-US" altLang="zh-CN" dirty="0" smtClean="0"/>
          </a:p>
          <a:p>
            <a:pPr lvl="2" eaLnBrk="1"/>
            <a:r>
              <a:rPr lang="zh-CN" altLang="en-US" dirty="0" smtClean="0"/>
              <a:t>一次性。有时间起点和终点，生命周期。</a:t>
            </a:r>
            <a:endParaRPr lang="en-US" altLang="zh-CN" dirty="0" smtClean="0"/>
          </a:p>
          <a:p>
            <a:pPr lvl="3" eaLnBrk="1"/>
            <a:r>
              <a:rPr lang="zh-CN" altLang="en-US" dirty="0" smtClean="0"/>
              <a:t>概念阶段</a:t>
            </a:r>
            <a:endParaRPr lang="en-US" altLang="zh-CN" dirty="0" smtClean="0"/>
          </a:p>
          <a:p>
            <a:pPr lvl="3" eaLnBrk="1"/>
            <a:r>
              <a:rPr lang="zh-CN" altLang="en-US" dirty="0" smtClean="0"/>
              <a:t>规划阶段</a:t>
            </a:r>
            <a:endParaRPr lang="en-US" altLang="zh-CN" dirty="0" smtClean="0"/>
          </a:p>
          <a:p>
            <a:pPr lvl="3" eaLnBrk="1"/>
            <a:r>
              <a:rPr lang="zh-CN" altLang="en-US" dirty="0" smtClean="0"/>
              <a:t>实施阶段</a:t>
            </a:r>
            <a:endParaRPr lang="en-US" altLang="zh-CN" dirty="0" smtClean="0"/>
          </a:p>
          <a:p>
            <a:pPr lvl="3" eaLnBrk="1"/>
            <a:r>
              <a:rPr lang="zh-CN" altLang="en-US" dirty="0" smtClean="0"/>
              <a:t>收尾阶段</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a:t>
            </a:fld>
            <a:endParaRPr lang="en-US" altLang="zh-CN" dirty="0"/>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872" y="451764"/>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24536"/>
          </a:xfrm>
        </p:spPr>
        <p:txBody>
          <a:bodyPr/>
          <a:lstStyle/>
          <a:p>
            <a:pPr algn="just" eaLnBrk="1"/>
            <a:r>
              <a:rPr lang="zh-CN" altLang="zh-CN" dirty="0" smtClean="0"/>
              <a:t>项目</a:t>
            </a:r>
            <a:r>
              <a:rPr lang="zh-CN" altLang="en-US" dirty="0" smtClean="0"/>
              <a:t>采购</a:t>
            </a:r>
            <a:r>
              <a:rPr lang="zh-CN" altLang="zh-CN" dirty="0" smtClean="0"/>
              <a:t>管理</a:t>
            </a:r>
            <a:endParaRPr lang="en-US" altLang="zh-CN" dirty="0" smtClean="0"/>
          </a:p>
          <a:p>
            <a:pPr lvl="1" algn="just" eaLnBrk="1"/>
            <a:r>
              <a:rPr lang="zh-CN" altLang="en-US" dirty="0" smtClean="0"/>
              <a:t>作用：从机构外获得项目所需的产品和服务。</a:t>
            </a:r>
            <a:endParaRPr lang="en-US" altLang="zh-CN" dirty="0" smtClean="0"/>
          </a:p>
          <a:p>
            <a:pPr lvl="1" algn="just" eaLnBrk="1"/>
            <a:r>
              <a:rPr lang="zh-CN" altLang="en-US" dirty="0" smtClean="0"/>
              <a:t>包括的过程：</a:t>
            </a:r>
            <a:endParaRPr lang="en-US" altLang="zh-CN" dirty="0" smtClean="0"/>
          </a:p>
          <a:p>
            <a:pPr lvl="2" algn="just" eaLnBrk="1"/>
            <a:r>
              <a:rPr lang="zh-CN" altLang="en-US" dirty="0" smtClean="0"/>
              <a:t>采购计划</a:t>
            </a:r>
            <a:endParaRPr lang="en-US" altLang="zh-CN" dirty="0" smtClean="0"/>
          </a:p>
          <a:p>
            <a:pPr lvl="2" algn="just" eaLnBrk="1"/>
            <a:r>
              <a:rPr lang="zh-CN" altLang="en-US" dirty="0" smtClean="0"/>
              <a:t>招标</a:t>
            </a:r>
            <a:endParaRPr lang="en-US" altLang="zh-CN" dirty="0" smtClean="0"/>
          </a:p>
          <a:p>
            <a:pPr lvl="2" algn="just" eaLnBrk="1"/>
            <a:r>
              <a:rPr lang="zh-CN" altLang="en-US" dirty="0" smtClean="0"/>
              <a:t>招标对象选择</a:t>
            </a:r>
            <a:endParaRPr lang="en-US" altLang="zh-CN" dirty="0" smtClean="0"/>
          </a:p>
          <a:p>
            <a:pPr lvl="2" algn="just" eaLnBrk="1"/>
            <a:r>
              <a:rPr lang="zh-CN" altLang="en-US" dirty="0" smtClean="0"/>
              <a:t>合同管理</a:t>
            </a:r>
            <a:endParaRPr lang="en-US" altLang="zh-CN" dirty="0" smtClean="0"/>
          </a:p>
          <a:p>
            <a:pPr lvl="2" algn="just" eaLnBrk="1"/>
            <a:r>
              <a:rPr lang="zh-CN" altLang="en-US" dirty="0" smtClean="0"/>
              <a:t>合同收尾</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20</a:t>
            </a:fld>
            <a:endParaRPr lang="en-US" altLang="zh-CN"/>
          </a:p>
        </p:txBody>
      </p:sp>
    </p:spTree>
    <p:extLst>
      <p:ext uri="{BB962C8B-B14F-4D97-AF65-F5344CB8AC3E}">
        <p14:creationId xmlns="" xmlns:p14="http://schemas.microsoft.com/office/powerpoint/2010/main" val="1557827790"/>
      </p:ext>
    </p:extLst>
  </p:cSld>
  <p:clrMapOvr>
    <a:masterClrMapping/>
  </p:clrMapOvr>
  <p:transition spd="slow">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872" y="451764"/>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24536"/>
          </a:xfrm>
        </p:spPr>
        <p:txBody>
          <a:bodyPr/>
          <a:lstStyle/>
          <a:p>
            <a:pPr algn="just" eaLnBrk="1"/>
            <a:r>
              <a:rPr lang="zh-CN" altLang="zh-CN" dirty="0" smtClean="0"/>
              <a:t>项目</a:t>
            </a:r>
            <a:r>
              <a:rPr lang="zh-CN" altLang="en-US" dirty="0" smtClean="0"/>
              <a:t>范围</a:t>
            </a:r>
            <a:r>
              <a:rPr lang="zh-CN" altLang="zh-CN" dirty="0" smtClean="0"/>
              <a:t>管理</a:t>
            </a:r>
            <a:endParaRPr lang="en-US" altLang="zh-CN" dirty="0" smtClean="0"/>
          </a:p>
          <a:p>
            <a:pPr lvl="1" algn="just" eaLnBrk="1"/>
            <a:r>
              <a:rPr lang="zh-CN" altLang="en-US" dirty="0" smtClean="0"/>
              <a:t>概述</a:t>
            </a:r>
            <a:endParaRPr lang="en-US" altLang="zh-CN" dirty="0" smtClean="0"/>
          </a:p>
          <a:p>
            <a:pPr lvl="1" algn="just" eaLnBrk="1"/>
            <a:r>
              <a:rPr lang="zh-CN" altLang="en-US" dirty="0" smtClean="0"/>
              <a:t>项目启动</a:t>
            </a:r>
            <a:endParaRPr lang="en-US" altLang="zh-CN" dirty="0" smtClean="0"/>
          </a:p>
          <a:p>
            <a:pPr lvl="1" algn="just" eaLnBrk="1"/>
            <a:r>
              <a:rPr lang="zh-CN" altLang="en-US" dirty="0" smtClean="0"/>
              <a:t>项目范围规划</a:t>
            </a:r>
            <a:endParaRPr lang="en-US" altLang="zh-CN" dirty="0" smtClean="0"/>
          </a:p>
          <a:p>
            <a:pPr lvl="1" algn="just" eaLnBrk="1"/>
            <a:r>
              <a:rPr lang="zh-CN" altLang="en-US" dirty="0" smtClean="0"/>
              <a:t>项目范围定义</a:t>
            </a:r>
            <a:endParaRPr lang="en-US" altLang="zh-CN" dirty="0" smtClean="0"/>
          </a:p>
          <a:p>
            <a:pPr lvl="1" algn="just" eaLnBrk="1"/>
            <a:r>
              <a:rPr lang="zh-CN" altLang="en-US" dirty="0" smtClean="0"/>
              <a:t>项目范围确认</a:t>
            </a:r>
            <a:endParaRPr lang="en-US" altLang="zh-CN" dirty="0" smtClean="0"/>
          </a:p>
          <a:p>
            <a:pPr lvl="1" algn="just" eaLnBrk="1"/>
            <a:r>
              <a:rPr lang="zh-CN" altLang="en-US" dirty="0" smtClean="0"/>
              <a:t>项目范围变更控制</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21</a:t>
            </a:fld>
            <a:endParaRPr lang="en-US" altLang="zh-CN"/>
          </a:p>
        </p:txBody>
      </p:sp>
    </p:spTree>
    <p:extLst>
      <p:ext uri="{BB962C8B-B14F-4D97-AF65-F5344CB8AC3E}">
        <p14:creationId xmlns="" xmlns:p14="http://schemas.microsoft.com/office/powerpoint/2010/main" val="1557827790"/>
      </p:ext>
    </p:extLst>
  </p:cSld>
  <p:clrMapOvr>
    <a:masterClrMapping/>
  </p:clrMapOvr>
  <p:transition spd="slow">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872" y="451764"/>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24536"/>
          </a:xfrm>
        </p:spPr>
        <p:txBody>
          <a:bodyPr/>
          <a:lstStyle/>
          <a:p>
            <a:pPr algn="just" eaLnBrk="1"/>
            <a:r>
              <a:rPr lang="zh-CN" altLang="zh-CN" dirty="0" smtClean="0"/>
              <a:t>项目</a:t>
            </a:r>
            <a:r>
              <a:rPr lang="zh-CN" altLang="en-US" dirty="0" smtClean="0"/>
              <a:t>时间</a:t>
            </a:r>
            <a:r>
              <a:rPr lang="zh-CN" altLang="zh-CN" dirty="0" smtClean="0"/>
              <a:t>管理</a:t>
            </a:r>
            <a:endParaRPr lang="en-US" altLang="zh-CN" dirty="0" smtClean="0"/>
          </a:p>
          <a:p>
            <a:pPr lvl="1" algn="just" eaLnBrk="1"/>
            <a:r>
              <a:rPr lang="zh-CN" altLang="en-US" dirty="0" smtClean="0"/>
              <a:t>也</a:t>
            </a:r>
            <a:r>
              <a:rPr lang="zh-CN" altLang="en-US" dirty="0" smtClean="0"/>
              <a:t>称项目进度管理，指采用科学方法确定进度目标，编制进度计划和资源供应计划，进行进度控制，在与质量、费用目标协调的基础上，实现工期目标。</a:t>
            </a:r>
            <a:endParaRPr lang="en-US" altLang="zh-CN" dirty="0" smtClean="0"/>
          </a:p>
          <a:p>
            <a:pPr lvl="1" algn="just" eaLnBrk="1"/>
            <a:r>
              <a:rPr lang="zh-CN" altLang="en-US" dirty="0" smtClean="0"/>
              <a:t>目标：在规定的时间内，制定出合理、经济的进度计划，然后在该计划的执行过程中，检查实际进度是否与计划进度相一致，保证项目按时完成。</a:t>
            </a:r>
            <a:endParaRPr lang="en-US" altLang="zh-CN" dirty="0" smtClean="0"/>
          </a:p>
          <a:p>
            <a:pPr lvl="1" algn="just" eaLnBrk="1"/>
            <a:r>
              <a:rPr lang="zh-CN" altLang="en-US" dirty="0" smtClean="0"/>
              <a:t>内容：活动定义、活动排序、活动周期估计、进度安排和进度控制等。</a:t>
            </a:r>
            <a:endParaRPr lang="en-US" altLang="zh-CN" dirty="0" smtClean="0"/>
          </a:p>
          <a:p>
            <a:pPr lvl="2" algn="just" eaLnBrk="1"/>
            <a:r>
              <a:rPr lang="zh-CN" altLang="en-US" dirty="0" smtClean="0"/>
              <a:t>活动定义</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22</a:t>
            </a:fld>
            <a:endParaRPr lang="en-US" altLang="zh-CN"/>
          </a:p>
        </p:txBody>
      </p:sp>
    </p:spTree>
    <p:extLst>
      <p:ext uri="{BB962C8B-B14F-4D97-AF65-F5344CB8AC3E}">
        <p14:creationId xmlns="" xmlns:p14="http://schemas.microsoft.com/office/powerpoint/2010/main" val="1557827790"/>
      </p:ext>
    </p:extLst>
  </p:cSld>
  <p:clrMapOvr>
    <a:masterClrMapping/>
  </p:clrMapOvr>
  <p:transition spd="slow">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872" y="451764"/>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24536"/>
          </a:xfrm>
        </p:spPr>
        <p:txBody>
          <a:bodyPr/>
          <a:lstStyle/>
          <a:p>
            <a:pPr lvl="2" algn="just" eaLnBrk="1"/>
            <a:r>
              <a:rPr lang="zh-CN" altLang="en-US" dirty="0" smtClean="0"/>
              <a:t>活动排序</a:t>
            </a:r>
            <a:endParaRPr lang="en-US" altLang="zh-CN" dirty="0" smtClean="0"/>
          </a:p>
          <a:p>
            <a:pPr lvl="3" algn="just" eaLnBrk="1"/>
            <a:r>
              <a:rPr lang="zh-CN" altLang="en-US" dirty="0" smtClean="0"/>
              <a:t>先后顺序关系（逻辑关系）分两类：</a:t>
            </a:r>
            <a:endParaRPr lang="en-US" altLang="zh-CN" dirty="0" smtClean="0"/>
          </a:p>
          <a:p>
            <a:pPr lvl="4" algn="just" eaLnBrk="1"/>
            <a:r>
              <a:rPr lang="zh-CN" altLang="en-US" dirty="0" smtClean="0"/>
              <a:t>强制性逻辑关系：客观的、不变的；</a:t>
            </a:r>
            <a:endParaRPr lang="en-US" altLang="zh-CN" dirty="0" smtClean="0"/>
          </a:p>
          <a:p>
            <a:pPr lvl="4" algn="just" eaLnBrk="1"/>
            <a:r>
              <a:rPr lang="zh-CN" altLang="en-US" dirty="0" smtClean="0"/>
              <a:t>组织关系：可变的。</a:t>
            </a:r>
            <a:endParaRPr lang="en-US" altLang="zh-CN" dirty="0" smtClean="0"/>
          </a:p>
          <a:p>
            <a:pPr lvl="3" algn="just" eaLnBrk="1"/>
            <a:r>
              <a:rPr lang="zh-CN" altLang="en-US" dirty="0" smtClean="0"/>
              <a:t>项目活动排序应考虑的因素</a:t>
            </a:r>
            <a:endParaRPr lang="en-US" altLang="zh-CN" dirty="0" smtClean="0"/>
          </a:p>
          <a:p>
            <a:pPr lvl="4" algn="just" eaLnBrk="1"/>
            <a:r>
              <a:rPr lang="zh-CN" altLang="en-US" dirty="0" smtClean="0"/>
              <a:t>以提高经济效益为目标，选择所需费用最少的排序方案。</a:t>
            </a:r>
            <a:endParaRPr lang="en-US" altLang="zh-CN" dirty="0" smtClean="0"/>
          </a:p>
          <a:p>
            <a:pPr lvl="4" algn="just" eaLnBrk="1"/>
            <a:r>
              <a:rPr lang="zh-CN" altLang="en-US" dirty="0" smtClean="0"/>
              <a:t>以缩短工期为目标，选择能有效节省工期的排序方案。</a:t>
            </a:r>
            <a:endParaRPr lang="en-US" altLang="zh-CN" dirty="0" smtClean="0"/>
          </a:p>
          <a:p>
            <a:pPr lvl="4" algn="just" eaLnBrk="1"/>
            <a:r>
              <a:rPr lang="zh-CN" altLang="en-US" dirty="0" smtClean="0"/>
              <a:t>优先安排重点工作，持续时间长、技术复杂、难度大的工作，续先期完成的关键工作。</a:t>
            </a:r>
            <a:endParaRPr lang="en-US" altLang="zh-CN" dirty="0" smtClean="0"/>
          </a:p>
          <a:p>
            <a:pPr lvl="4" algn="just" eaLnBrk="1"/>
            <a:r>
              <a:rPr lang="zh-CN" altLang="en-US" dirty="0" smtClean="0"/>
              <a:t>考虑资源利用和供应之间的平衡、均衡，合理利用资源。</a:t>
            </a:r>
            <a:endParaRPr lang="en-US" altLang="zh-CN" dirty="0" smtClean="0"/>
          </a:p>
          <a:p>
            <a:pPr lvl="4" algn="just" eaLnBrk="1"/>
            <a:r>
              <a:rPr lang="zh-CN" altLang="en-US" dirty="0" smtClean="0"/>
              <a:t>考虑环境、气候对排序的影响。</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23</a:t>
            </a:fld>
            <a:endParaRPr lang="en-US" altLang="zh-CN"/>
          </a:p>
        </p:txBody>
      </p:sp>
    </p:spTree>
    <p:extLst>
      <p:ext uri="{BB962C8B-B14F-4D97-AF65-F5344CB8AC3E}">
        <p14:creationId xmlns="" xmlns:p14="http://schemas.microsoft.com/office/powerpoint/2010/main" val="1557827790"/>
      </p:ext>
    </p:extLst>
  </p:cSld>
  <p:clrMapOvr>
    <a:masterClrMapping/>
  </p:clrMapOvr>
  <p:transition spd="slow">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872" y="451764"/>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24536"/>
          </a:xfrm>
        </p:spPr>
        <p:txBody>
          <a:bodyPr/>
          <a:lstStyle/>
          <a:p>
            <a:pPr lvl="3" algn="just" eaLnBrk="1"/>
            <a:r>
              <a:rPr lang="zh-CN" altLang="en-US" dirty="0" smtClean="0"/>
              <a:t>项目活动排序应确定的主要内容</a:t>
            </a:r>
            <a:endParaRPr lang="en-US" altLang="zh-CN" dirty="0" smtClean="0"/>
          </a:p>
          <a:p>
            <a:pPr lvl="4" algn="just" eaLnBrk="1"/>
            <a:r>
              <a:rPr lang="zh-CN" altLang="en-US" dirty="0" smtClean="0"/>
              <a:t>客观存在的逻辑关系确定。</a:t>
            </a:r>
            <a:endParaRPr lang="en-US" altLang="zh-CN" dirty="0" smtClean="0"/>
          </a:p>
          <a:p>
            <a:pPr lvl="4" algn="just" eaLnBrk="1"/>
            <a:r>
              <a:rPr lang="zh-CN" altLang="en-US" dirty="0" smtClean="0"/>
              <a:t>可变逻辑关系的确定。</a:t>
            </a:r>
            <a:endParaRPr lang="en-US" altLang="zh-CN" dirty="0" smtClean="0"/>
          </a:p>
          <a:p>
            <a:pPr lvl="4" algn="just" eaLnBrk="1"/>
            <a:r>
              <a:rPr lang="zh-CN" altLang="en-US" dirty="0" smtClean="0"/>
              <a:t>外部制约关系确定。</a:t>
            </a:r>
            <a:endParaRPr lang="en-US" altLang="zh-CN" dirty="0" smtClean="0"/>
          </a:p>
          <a:p>
            <a:pPr lvl="4" algn="just" eaLnBrk="1"/>
            <a:r>
              <a:rPr lang="zh-CN" altLang="en-US" dirty="0" smtClean="0"/>
              <a:t>实施过程中的限制和假设。</a:t>
            </a:r>
            <a:endParaRPr lang="en-US" altLang="zh-CN" dirty="0" smtClean="0"/>
          </a:p>
          <a:p>
            <a:pPr lvl="3" algn="just" eaLnBrk="1"/>
            <a:r>
              <a:rPr lang="zh-CN" altLang="en-US" dirty="0" smtClean="0"/>
              <a:t>工具和方法</a:t>
            </a:r>
            <a:endParaRPr lang="en-US" altLang="zh-CN" dirty="0" smtClean="0"/>
          </a:p>
          <a:p>
            <a:pPr lvl="4" algn="just" eaLnBrk="1"/>
            <a:r>
              <a:rPr lang="zh-CN" altLang="en-US" dirty="0" smtClean="0"/>
              <a:t>节点</a:t>
            </a:r>
            <a:r>
              <a:rPr lang="zh-CN" altLang="en-US" dirty="0" smtClean="0"/>
              <a:t>法（</a:t>
            </a:r>
            <a:r>
              <a:rPr lang="en-US" altLang="zh-CN" dirty="0" smtClean="0"/>
              <a:t>Precedence Diagramming Method, PDM</a:t>
            </a:r>
            <a:r>
              <a:rPr lang="zh-CN" altLang="en-US" dirty="0" smtClean="0"/>
              <a:t>）</a:t>
            </a:r>
            <a:r>
              <a:rPr lang="en-US" altLang="zh-CN" dirty="0" smtClean="0"/>
              <a:t>:</a:t>
            </a:r>
            <a:r>
              <a:rPr lang="zh-CN" altLang="en-US" dirty="0" smtClean="0"/>
              <a:t>节点代表活动，箭线表示活动之间关系。</a:t>
            </a:r>
            <a:endParaRPr lang="en-US" altLang="zh-CN" dirty="0" smtClean="0"/>
          </a:p>
          <a:p>
            <a:pPr lvl="4" algn="just" eaLnBrk="1"/>
            <a:r>
              <a:rPr lang="zh-CN" altLang="en-US" dirty="0" smtClean="0"/>
              <a:t>箭线图法（</a:t>
            </a:r>
            <a:r>
              <a:rPr lang="en-US" altLang="zh-CN" dirty="0" smtClean="0"/>
              <a:t>Arrow Diagramming Method, ADM</a:t>
            </a:r>
            <a:r>
              <a:rPr lang="zh-CN" altLang="en-US" dirty="0" smtClean="0"/>
              <a:t>）</a:t>
            </a:r>
            <a:r>
              <a:rPr lang="en-US" altLang="zh-CN" dirty="0" smtClean="0"/>
              <a:t>:</a:t>
            </a:r>
            <a:r>
              <a:rPr lang="zh-CN" altLang="en-US" dirty="0" smtClean="0"/>
              <a:t>又称双代号网络图法。箭线表示活动，节点表示活动之间关系。</a:t>
            </a:r>
            <a:endParaRPr lang="en-US" altLang="zh-CN" dirty="0" smtClean="0"/>
          </a:p>
          <a:p>
            <a:pPr lvl="2" algn="just" eaLnBrk="1"/>
            <a:r>
              <a:rPr lang="zh-CN" altLang="en-US" dirty="0" smtClean="0"/>
              <a:t>活动时间估计</a:t>
            </a:r>
            <a:endParaRPr lang="en-US" altLang="zh-CN" dirty="0" smtClean="0"/>
          </a:p>
          <a:p>
            <a:pPr lvl="3" algn="just" eaLnBrk="1"/>
            <a:r>
              <a:rPr lang="zh-CN" altLang="en-US" dirty="0" smtClean="0"/>
              <a:t>包括所消耗的实际工作时间和间歇时间。</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24</a:t>
            </a:fld>
            <a:endParaRPr lang="en-US" altLang="zh-CN"/>
          </a:p>
        </p:txBody>
      </p:sp>
    </p:spTree>
    <p:extLst>
      <p:ext uri="{BB962C8B-B14F-4D97-AF65-F5344CB8AC3E}">
        <p14:creationId xmlns="" xmlns:p14="http://schemas.microsoft.com/office/powerpoint/2010/main" val="1557827790"/>
      </p:ext>
    </p:extLst>
  </p:cSld>
  <p:clrMapOvr>
    <a:masterClrMapping/>
  </p:clrMapOvr>
  <p:transition spd="slow">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872" y="451764"/>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24536"/>
          </a:xfrm>
        </p:spPr>
        <p:txBody>
          <a:bodyPr/>
          <a:lstStyle/>
          <a:p>
            <a:pPr lvl="3" algn="just" eaLnBrk="1"/>
            <a:r>
              <a:rPr lang="zh-CN" altLang="en-US" dirty="0" smtClean="0"/>
              <a:t>项目活动时间估计依据</a:t>
            </a:r>
            <a:endParaRPr lang="en-US" altLang="zh-CN" dirty="0" smtClean="0"/>
          </a:p>
          <a:p>
            <a:pPr lvl="4" algn="just" eaLnBrk="1"/>
            <a:r>
              <a:rPr lang="zh-CN" altLang="en-US" dirty="0" smtClean="0"/>
              <a:t>项目活动清单</a:t>
            </a:r>
            <a:endParaRPr lang="en-US" altLang="zh-CN" dirty="0" smtClean="0"/>
          </a:p>
          <a:p>
            <a:pPr lvl="4" algn="just" eaLnBrk="1"/>
            <a:r>
              <a:rPr lang="zh-CN" altLang="en-US" dirty="0" smtClean="0"/>
              <a:t>项目的约束和假设条件</a:t>
            </a:r>
            <a:endParaRPr lang="en-US" altLang="zh-CN" dirty="0" smtClean="0"/>
          </a:p>
          <a:p>
            <a:pPr lvl="4" algn="just" eaLnBrk="1"/>
            <a:r>
              <a:rPr lang="zh-CN" altLang="en-US" dirty="0" smtClean="0"/>
              <a:t>项目资源的数量和质量要求</a:t>
            </a:r>
            <a:endParaRPr lang="en-US" altLang="zh-CN" dirty="0" smtClean="0"/>
          </a:p>
          <a:p>
            <a:pPr lvl="4" algn="just" eaLnBrk="1"/>
            <a:r>
              <a:rPr lang="zh-CN" altLang="en-US" dirty="0" smtClean="0"/>
              <a:t>项目实施组织可能提供的各种资源</a:t>
            </a:r>
            <a:endParaRPr lang="en-US" altLang="zh-CN" dirty="0" smtClean="0"/>
          </a:p>
          <a:p>
            <a:pPr lvl="4" algn="just" eaLnBrk="1"/>
            <a:r>
              <a:rPr lang="zh-CN" altLang="en-US" dirty="0" smtClean="0"/>
              <a:t>历史信息和其它参考资料</a:t>
            </a:r>
            <a:endParaRPr lang="en-US" altLang="zh-CN" dirty="0" smtClean="0"/>
          </a:p>
          <a:p>
            <a:pPr lvl="4" algn="just" eaLnBrk="1"/>
            <a:r>
              <a:rPr lang="zh-CN" altLang="en-US" dirty="0" smtClean="0"/>
              <a:t>已识别项目风险情况</a:t>
            </a:r>
            <a:endParaRPr lang="en-US" altLang="zh-CN" dirty="0" smtClean="0"/>
          </a:p>
          <a:p>
            <a:pPr lvl="3" algn="just" eaLnBrk="1"/>
            <a:r>
              <a:rPr lang="zh-CN" altLang="en-US" dirty="0" smtClean="0"/>
              <a:t>项目活动</a:t>
            </a:r>
            <a:r>
              <a:rPr lang="zh-CN" altLang="en-US" dirty="0" smtClean="0"/>
              <a:t>时间估计方法</a:t>
            </a:r>
            <a:endParaRPr lang="en-US" altLang="zh-CN" dirty="0" smtClean="0"/>
          </a:p>
          <a:p>
            <a:pPr lvl="4" algn="just" eaLnBrk="1"/>
            <a:r>
              <a:rPr lang="zh-CN" altLang="en-US" dirty="0" smtClean="0"/>
              <a:t>专家估算法</a:t>
            </a:r>
            <a:endParaRPr lang="en-US" altLang="zh-CN" dirty="0" smtClean="0"/>
          </a:p>
          <a:p>
            <a:pPr lvl="4" algn="just" eaLnBrk="1"/>
            <a:r>
              <a:rPr lang="zh-CN" altLang="en-US" dirty="0" smtClean="0"/>
              <a:t>类比</a:t>
            </a:r>
            <a:r>
              <a:rPr lang="zh-CN" altLang="en-US" dirty="0" smtClean="0"/>
              <a:t>法</a:t>
            </a:r>
            <a:endParaRPr lang="en-US" altLang="zh-CN" dirty="0" smtClean="0"/>
          </a:p>
          <a:p>
            <a:pPr lvl="4" algn="just" eaLnBrk="1"/>
            <a:r>
              <a:rPr lang="zh-CN" altLang="en-US" dirty="0" smtClean="0"/>
              <a:t>模拟法</a:t>
            </a:r>
            <a:endParaRPr lang="en-US" altLang="zh-CN" dirty="0" smtClean="0"/>
          </a:p>
          <a:p>
            <a:pPr lvl="5" algn="just"/>
            <a:r>
              <a:rPr lang="zh-CN" altLang="en-US" dirty="0" smtClean="0"/>
              <a:t>以一定的假设条件和数据为前提，借助仿真技术。</a:t>
            </a:r>
            <a:endParaRPr lang="en-US" altLang="zh-CN" dirty="0" smtClean="0"/>
          </a:p>
          <a:p>
            <a:pPr lvl="5" algn="just"/>
            <a:r>
              <a:rPr lang="zh-CN" altLang="en-US" dirty="0" smtClean="0"/>
              <a:t>常用方法：蒙特卡洛模拟、三角模拟等。</a:t>
            </a:r>
            <a:endParaRPr lang="en-US" altLang="zh-CN" dirty="0" smtClean="0"/>
          </a:p>
          <a:p>
            <a:pPr lvl="5" algn="just"/>
            <a:r>
              <a:rPr lang="zh-CN" altLang="en-US" dirty="0" smtClean="0"/>
              <a:t>计算量大，计算机辅助。</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25</a:t>
            </a:fld>
            <a:endParaRPr lang="en-US" altLang="zh-CN"/>
          </a:p>
        </p:txBody>
      </p:sp>
    </p:spTree>
    <p:extLst>
      <p:ext uri="{BB962C8B-B14F-4D97-AF65-F5344CB8AC3E}">
        <p14:creationId xmlns="" xmlns:p14="http://schemas.microsoft.com/office/powerpoint/2010/main" val="1557827790"/>
      </p:ext>
    </p:extLst>
  </p:cSld>
  <p:clrMapOvr>
    <a:masterClrMapping/>
  </p:clrMapOvr>
  <p:transition spd="slow">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872" y="451764"/>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24536"/>
          </a:xfrm>
        </p:spPr>
        <p:txBody>
          <a:bodyPr/>
          <a:lstStyle/>
          <a:p>
            <a:pPr lvl="2" algn="just" eaLnBrk="1"/>
            <a:r>
              <a:rPr lang="zh-CN" altLang="en-US" dirty="0" smtClean="0"/>
              <a:t>项目进度安排</a:t>
            </a:r>
            <a:endParaRPr lang="en-US" altLang="zh-CN" dirty="0" smtClean="0"/>
          </a:p>
          <a:p>
            <a:pPr lvl="3" algn="just" eaLnBrk="1"/>
            <a:r>
              <a:rPr lang="zh-CN" altLang="en-US" dirty="0" smtClean="0"/>
              <a:t>依据</a:t>
            </a:r>
            <a:endParaRPr lang="en-US" altLang="zh-CN" dirty="0" smtClean="0"/>
          </a:p>
          <a:p>
            <a:pPr lvl="4" algn="just" eaLnBrk="1"/>
            <a:r>
              <a:rPr lang="zh-CN" altLang="en-US" dirty="0" smtClean="0"/>
              <a:t>项目网络图</a:t>
            </a:r>
            <a:endParaRPr lang="en-US" altLang="zh-CN" dirty="0" smtClean="0"/>
          </a:p>
          <a:p>
            <a:pPr lvl="4" algn="just" eaLnBrk="1"/>
            <a:r>
              <a:rPr lang="zh-CN" altLang="en-US" dirty="0" smtClean="0"/>
              <a:t>项目活动工期估计</a:t>
            </a:r>
            <a:endParaRPr lang="en-US" altLang="zh-CN" dirty="0" smtClean="0"/>
          </a:p>
          <a:p>
            <a:pPr lvl="4" algn="just" eaLnBrk="1"/>
            <a:r>
              <a:rPr lang="zh-CN" altLang="en-US" dirty="0" smtClean="0"/>
              <a:t>项目资源需求和供给情况</a:t>
            </a:r>
            <a:endParaRPr lang="en-US" altLang="zh-CN" dirty="0" smtClean="0"/>
          </a:p>
          <a:p>
            <a:pPr lvl="4" algn="just" eaLnBrk="1"/>
            <a:r>
              <a:rPr lang="zh-CN" altLang="en-US" dirty="0" smtClean="0"/>
              <a:t>项目工期日历</a:t>
            </a:r>
            <a:endParaRPr lang="en-US" altLang="zh-CN" dirty="0" smtClean="0"/>
          </a:p>
          <a:p>
            <a:pPr lvl="4" algn="just" eaLnBrk="1"/>
            <a:r>
              <a:rPr lang="zh-CN" altLang="en-US" dirty="0" smtClean="0"/>
              <a:t>约束条件和假设前提条件</a:t>
            </a:r>
            <a:endParaRPr lang="en-US" altLang="zh-CN" dirty="0" smtClean="0"/>
          </a:p>
          <a:p>
            <a:pPr lvl="4" algn="just" eaLnBrk="1"/>
            <a:r>
              <a:rPr lang="zh-CN" altLang="en-US" dirty="0" smtClean="0"/>
              <a:t>项目活动特性和允许的提前与滞后时间</a:t>
            </a:r>
            <a:endParaRPr lang="en-US" altLang="zh-CN" dirty="0" smtClean="0"/>
          </a:p>
          <a:p>
            <a:pPr lvl="4" algn="just" eaLnBrk="1"/>
            <a:r>
              <a:rPr lang="zh-CN" altLang="en-US" dirty="0" smtClean="0"/>
              <a:t>项目风险管理计划</a:t>
            </a:r>
            <a:endParaRPr lang="en-US" altLang="zh-CN" dirty="0" smtClean="0"/>
          </a:p>
          <a:p>
            <a:pPr lvl="3" algn="just" eaLnBrk="1"/>
            <a:r>
              <a:rPr lang="zh-CN" altLang="en-US" dirty="0" smtClean="0"/>
              <a:t>工具和方法</a:t>
            </a:r>
            <a:endParaRPr lang="en-US" altLang="zh-CN" dirty="0" smtClean="0"/>
          </a:p>
          <a:p>
            <a:pPr lvl="4" algn="just" eaLnBrk="1"/>
            <a:r>
              <a:rPr lang="zh-CN" altLang="en-US" dirty="0" smtClean="0"/>
              <a:t>甘特</a:t>
            </a:r>
            <a:r>
              <a:rPr lang="zh-CN" altLang="en-US" dirty="0" smtClean="0"/>
              <a:t>图</a:t>
            </a:r>
            <a:endParaRPr lang="en-US" altLang="zh-CN" dirty="0" smtClean="0"/>
          </a:p>
          <a:p>
            <a:pPr lvl="4" algn="just" eaLnBrk="1"/>
            <a:r>
              <a:rPr lang="zh-CN" altLang="en-US" dirty="0" smtClean="0"/>
              <a:t>关键路径法（</a:t>
            </a:r>
            <a:r>
              <a:rPr lang="en-US" altLang="zh-CN" dirty="0" smtClean="0"/>
              <a:t>Critical Path </a:t>
            </a:r>
            <a:r>
              <a:rPr lang="en-US" altLang="zh-CN" dirty="0" err="1" smtClean="0"/>
              <a:t>Method,CPM</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26</a:t>
            </a:fld>
            <a:endParaRPr lang="en-US" altLang="zh-CN"/>
          </a:p>
        </p:txBody>
      </p:sp>
    </p:spTree>
    <p:extLst>
      <p:ext uri="{BB962C8B-B14F-4D97-AF65-F5344CB8AC3E}">
        <p14:creationId xmlns="" xmlns:p14="http://schemas.microsoft.com/office/powerpoint/2010/main" val="1557827790"/>
      </p:ext>
    </p:extLst>
  </p:cSld>
  <p:clrMapOvr>
    <a:masterClrMapping/>
  </p:clrMapOvr>
  <p:transition spd="slow">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872" y="451764"/>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24536"/>
          </a:xfrm>
        </p:spPr>
        <p:txBody>
          <a:bodyPr/>
          <a:lstStyle/>
          <a:p>
            <a:pPr lvl="4" algn="just" eaLnBrk="1"/>
            <a:r>
              <a:rPr lang="zh-CN" altLang="en-US" dirty="0" smtClean="0"/>
              <a:t>计划评审技术（</a:t>
            </a:r>
            <a:r>
              <a:rPr lang="en-US" altLang="zh-CN" dirty="0" smtClean="0"/>
              <a:t>Program Evaluation and Review Technique, PERT</a:t>
            </a:r>
            <a:r>
              <a:rPr lang="zh-CN" altLang="en-US" dirty="0" smtClean="0"/>
              <a:t>）</a:t>
            </a:r>
            <a:endParaRPr lang="en-US" altLang="zh-CN" dirty="0" smtClean="0"/>
          </a:p>
          <a:p>
            <a:pPr lvl="4" algn="just" eaLnBrk="1"/>
            <a:r>
              <a:rPr lang="zh-CN" altLang="en-US" dirty="0" smtClean="0"/>
              <a:t>图表评审技术（</a:t>
            </a:r>
            <a:r>
              <a:rPr lang="en-US" altLang="zh-CN" dirty="0" smtClean="0"/>
              <a:t>Graphical Evaluation and Review Technique, GERT</a:t>
            </a:r>
            <a:r>
              <a:rPr lang="zh-CN" altLang="en-US" dirty="0" smtClean="0"/>
              <a:t>）</a:t>
            </a:r>
            <a:endParaRPr lang="en-US" altLang="zh-CN" dirty="0" smtClean="0"/>
          </a:p>
          <a:p>
            <a:pPr lvl="2" algn="just" eaLnBrk="1"/>
            <a:r>
              <a:rPr lang="zh-CN" altLang="en-US" dirty="0" smtClean="0"/>
              <a:t>项目进度控制</a:t>
            </a:r>
            <a:endParaRPr lang="en-US" altLang="zh-CN" dirty="0" smtClean="0"/>
          </a:p>
          <a:p>
            <a:pPr lvl="3" algn="just" eaLnBrk="1"/>
            <a:r>
              <a:rPr lang="zh-CN" altLang="en-US" dirty="0" smtClean="0"/>
              <a:t>主要内容</a:t>
            </a:r>
            <a:endParaRPr lang="en-US" altLang="zh-CN" dirty="0" smtClean="0"/>
          </a:p>
          <a:p>
            <a:pPr lvl="4" algn="just" eaLnBrk="1"/>
            <a:r>
              <a:rPr lang="zh-CN" altLang="en-US" dirty="0" smtClean="0"/>
              <a:t>通过对项目活动进行跟踪，收集项目进度信息，并对照项目计划，确定项目的进度是否发生偏差。</a:t>
            </a:r>
            <a:endParaRPr lang="en-US" altLang="zh-CN" dirty="0" smtClean="0"/>
          </a:p>
          <a:p>
            <a:pPr lvl="4" algn="just" eaLnBrk="1"/>
            <a:r>
              <a:rPr lang="zh-CN" altLang="en-US" dirty="0" smtClean="0"/>
              <a:t>对造成项目进度偏差的因素进行控制。</a:t>
            </a:r>
            <a:endParaRPr lang="en-US" altLang="zh-CN" dirty="0" smtClean="0"/>
          </a:p>
          <a:p>
            <a:pPr lvl="3" algn="just" eaLnBrk="1"/>
            <a:r>
              <a:rPr lang="zh-CN" altLang="en-US" dirty="0" smtClean="0"/>
              <a:t>方法</a:t>
            </a:r>
            <a:endParaRPr lang="en-US" altLang="zh-CN" dirty="0" smtClean="0"/>
          </a:p>
          <a:p>
            <a:pPr lvl="4" algn="just" eaLnBrk="1"/>
            <a:r>
              <a:rPr lang="zh-CN" altLang="en-US" dirty="0" smtClean="0"/>
              <a:t>增加更多资源来加速活动的进程。</a:t>
            </a:r>
            <a:endParaRPr lang="en-US" altLang="zh-CN" dirty="0" smtClean="0"/>
          </a:p>
          <a:p>
            <a:pPr lvl="4" algn="just" eaLnBrk="1"/>
            <a:r>
              <a:rPr lang="zh-CN" altLang="en-US" dirty="0" smtClean="0"/>
              <a:t>缩小项目范围或降低项目质量要求。</a:t>
            </a:r>
            <a:endParaRPr lang="en-US" altLang="zh-CN" dirty="0" smtClean="0"/>
          </a:p>
          <a:p>
            <a:pPr lvl="4" algn="just" eaLnBrk="1"/>
            <a:r>
              <a:rPr lang="zh-CN" altLang="en-US" dirty="0" smtClean="0"/>
              <a:t>提高生产率。</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27</a:t>
            </a:fld>
            <a:endParaRPr lang="en-US" altLang="zh-CN"/>
          </a:p>
        </p:txBody>
      </p:sp>
    </p:spTree>
    <p:extLst>
      <p:ext uri="{BB962C8B-B14F-4D97-AF65-F5344CB8AC3E}">
        <p14:creationId xmlns="" xmlns:p14="http://schemas.microsoft.com/office/powerpoint/2010/main" val="1557827790"/>
      </p:ext>
    </p:extLst>
  </p:cSld>
  <p:clrMapOvr>
    <a:masterClrMapping/>
  </p:clrMapOvr>
  <p:transition spd="slow">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6212" cy="1198463"/>
          </a:xfrm>
        </p:spPr>
        <p:txBody>
          <a:bodyPr/>
          <a:lstStyle/>
          <a:p>
            <a:r>
              <a:rPr lang="en-US" altLang="zh-CN" b="1" dirty="0"/>
              <a:t>9.2 </a:t>
            </a:r>
            <a:r>
              <a:rPr lang="zh-CN" altLang="zh-CN" b="1" dirty="0"/>
              <a:t>工程监理与审计</a:t>
            </a:r>
          </a:p>
        </p:txBody>
      </p:sp>
      <p:sp>
        <p:nvSpPr>
          <p:cNvPr id="3" name="内容占位符 2"/>
          <p:cNvSpPr>
            <a:spLocks noGrp="1"/>
          </p:cNvSpPr>
          <p:nvPr>
            <p:ph idx="1"/>
          </p:nvPr>
        </p:nvSpPr>
        <p:spPr>
          <a:xfrm>
            <a:off x="0" y="1556792"/>
            <a:ext cx="9144000" cy="4896544"/>
          </a:xfrm>
        </p:spPr>
        <p:txBody>
          <a:bodyPr/>
          <a:lstStyle/>
          <a:p>
            <a:pPr algn="just" eaLnBrk="1"/>
            <a:r>
              <a:rPr lang="zh-CN" altLang="zh-CN" dirty="0" smtClean="0"/>
              <a:t>工程监理</a:t>
            </a:r>
            <a:endParaRPr lang="en-US" altLang="zh-CN" dirty="0" smtClean="0"/>
          </a:p>
          <a:p>
            <a:pPr lvl="1" algn="just" eaLnBrk="1"/>
            <a:r>
              <a:rPr lang="zh-CN" altLang="en-US" dirty="0" smtClean="0"/>
              <a:t>工程监理的</a:t>
            </a:r>
            <a:r>
              <a:rPr lang="zh-CN" altLang="en-US" dirty="0" smtClean="0"/>
              <a:t>定义</a:t>
            </a:r>
            <a:endParaRPr lang="en-US" altLang="zh-CN" dirty="0" smtClean="0"/>
          </a:p>
          <a:p>
            <a:pPr lvl="2" algn="just" eaLnBrk="1"/>
            <a:r>
              <a:rPr lang="zh-CN" altLang="en-US" dirty="0" smtClean="0"/>
              <a:t>指具有相关资质的监理单位收甲方的委托，依据国家批准的工程项目建设文件、有关工程建设的法律、法规和工程建设监理合同及其它工程建设合同，代替甲方对乙方的工程建设实施监控的一种专业化服务活动。</a:t>
            </a:r>
            <a:endParaRPr lang="en-US" altLang="zh-CN" dirty="0" smtClean="0"/>
          </a:p>
          <a:p>
            <a:pPr lvl="1" algn="just" eaLnBrk="1"/>
            <a:r>
              <a:rPr lang="zh-CN" altLang="en-US" dirty="0" smtClean="0"/>
              <a:t>工程监理的内容</a:t>
            </a:r>
            <a:endParaRPr lang="en-US" altLang="zh-CN" dirty="0" smtClean="0"/>
          </a:p>
          <a:p>
            <a:pPr lvl="2" algn="just" eaLnBrk="1"/>
            <a:r>
              <a:rPr lang="zh-CN" altLang="en-US" dirty="0" smtClean="0"/>
              <a:t>质量控制主要通过质量控制点在监理各个阶段进行控制。</a:t>
            </a:r>
            <a:endParaRPr lang="en-US" altLang="zh-CN" dirty="0" smtClean="0"/>
          </a:p>
          <a:p>
            <a:pPr lvl="2" algn="just" eaLnBrk="1"/>
            <a:r>
              <a:rPr lang="zh-CN" altLang="en-US" dirty="0" smtClean="0"/>
              <a:t>进度控制是通过一系列手段，运用运筹、网络计划等措施，使工程项目建设工期控制在项目计划工期以内。</a:t>
            </a:r>
            <a:endParaRPr lang="en-US" altLang="zh-CN" dirty="0" smtClean="0"/>
          </a:p>
          <a:p>
            <a:pPr lvl="2" algn="just" eaLnBrk="1"/>
            <a:r>
              <a:rPr lang="zh-CN" altLang="en-US" dirty="0" smtClean="0"/>
              <a:t>投资</a:t>
            </a:r>
            <a:r>
              <a:rPr lang="zh-CN" altLang="en-US" dirty="0" smtClean="0"/>
              <a:t>控制</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28</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6212" cy="1198463"/>
          </a:xfrm>
        </p:spPr>
        <p:txBody>
          <a:bodyPr/>
          <a:lstStyle/>
          <a:p>
            <a:r>
              <a:rPr lang="en-US" altLang="zh-CN" b="1" dirty="0"/>
              <a:t>9.2 </a:t>
            </a:r>
            <a:r>
              <a:rPr lang="zh-CN" altLang="zh-CN" b="1" dirty="0"/>
              <a:t>工程监理与审计</a:t>
            </a:r>
          </a:p>
        </p:txBody>
      </p:sp>
      <p:sp>
        <p:nvSpPr>
          <p:cNvPr id="3" name="内容占位符 2"/>
          <p:cNvSpPr>
            <a:spLocks noGrp="1"/>
          </p:cNvSpPr>
          <p:nvPr>
            <p:ph idx="1"/>
          </p:nvPr>
        </p:nvSpPr>
        <p:spPr>
          <a:xfrm>
            <a:off x="0" y="1556792"/>
            <a:ext cx="9144000" cy="4896544"/>
          </a:xfrm>
        </p:spPr>
        <p:txBody>
          <a:bodyPr/>
          <a:lstStyle/>
          <a:p>
            <a:pPr lvl="2" algn="just" eaLnBrk="1"/>
            <a:r>
              <a:rPr lang="zh-CN" altLang="en-US" dirty="0" smtClean="0"/>
              <a:t>合同管理</a:t>
            </a:r>
            <a:endParaRPr lang="en-US" altLang="zh-CN" dirty="0" smtClean="0"/>
          </a:p>
          <a:p>
            <a:pPr lvl="2" algn="just" eaLnBrk="1"/>
            <a:r>
              <a:rPr lang="zh-CN" altLang="en-US" dirty="0" smtClean="0"/>
              <a:t>信息管理</a:t>
            </a:r>
            <a:endParaRPr lang="en-US" altLang="zh-CN" dirty="0" smtClean="0"/>
          </a:p>
          <a:p>
            <a:pPr lvl="2" algn="just" eaLnBrk="1"/>
            <a:r>
              <a:rPr lang="zh-CN" altLang="en-US" dirty="0" smtClean="0"/>
              <a:t>项目的组织协调</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29</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584176"/>
          </a:xfrm>
        </p:spPr>
        <p:txBody>
          <a:bodyPr/>
          <a:lstStyle/>
          <a:p>
            <a:r>
              <a:rPr lang="en-US" altLang="zh-CN" b="1" dirty="0"/>
              <a:t>9.1 </a:t>
            </a:r>
            <a:r>
              <a:rPr lang="zh-CN" altLang="zh-CN" b="1" dirty="0"/>
              <a:t>工程项目管理</a:t>
            </a:r>
          </a:p>
        </p:txBody>
      </p:sp>
      <p:sp>
        <p:nvSpPr>
          <p:cNvPr id="3" name="内容占位符 2"/>
          <p:cNvSpPr>
            <a:spLocks noGrp="1"/>
          </p:cNvSpPr>
          <p:nvPr>
            <p:ph idx="1"/>
          </p:nvPr>
        </p:nvSpPr>
        <p:spPr>
          <a:xfrm>
            <a:off x="0" y="1556792"/>
            <a:ext cx="9144000" cy="4896544"/>
          </a:xfrm>
        </p:spPr>
        <p:txBody>
          <a:bodyPr/>
          <a:lstStyle/>
          <a:p>
            <a:pPr lvl="2" eaLnBrk="1"/>
            <a:r>
              <a:rPr lang="zh-CN" altLang="en-US" dirty="0" smtClean="0"/>
              <a:t>制约性：受客观条件和资源。</a:t>
            </a:r>
            <a:endParaRPr lang="en-US" altLang="zh-CN" dirty="0" smtClean="0"/>
          </a:p>
          <a:p>
            <a:pPr lvl="2" eaLnBrk="1"/>
            <a:r>
              <a:rPr lang="zh-CN" altLang="en-US" dirty="0" smtClean="0"/>
              <a:t>其它特性：创新性和风险性、过程的渐进性、成果的不可挽回性、项目组织的临时性和开放性，等等。</a:t>
            </a:r>
            <a:endParaRPr lang="en-US" altLang="zh-CN" dirty="0" smtClean="0"/>
          </a:p>
          <a:p>
            <a:pPr lvl="1" eaLnBrk="1"/>
            <a:r>
              <a:rPr lang="zh-CN" altLang="en-US" dirty="0" smtClean="0"/>
              <a:t>项目的分类</a:t>
            </a:r>
            <a:endParaRPr lang="en-US" altLang="zh-CN" dirty="0" smtClean="0"/>
          </a:p>
          <a:p>
            <a:pPr lvl="2" eaLnBrk="1"/>
            <a:r>
              <a:rPr lang="zh-CN" altLang="en-US" dirty="0"/>
              <a:t>按</a:t>
            </a:r>
            <a:r>
              <a:rPr lang="zh-CN" altLang="en-US" dirty="0" smtClean="0"/>
              <a:t>项目建设方与承建方的关系</a:t>
            </a:r>
            <a:r>
              <a:rPr lang="zh-CN" altLang="en-US" dirty="0" smtClean="0"/>
              <a:t>分类</a:t>
            </a:r>
            <a:endParaRPr lang="en-US" altLang="zh-CN" dirty="0" smtClean="0"/>
          </a:p>
          <a:p>
            <a:pPr lvl="3" eaLnBrk="1"/>
            <a:r>
              <a:rPr lang="zh-CN" altLang="en-US" dirty="0" smtClean="0"/>
              <a:t>业务项目</a:t>
            </a:r>
            <a:endParaRPr lang="en-US" altLang="zh-CN" dirty="0" smtClean="0"/>
          </a:p>
          <a:p>
            <a:pPr lvl="3" eaLnBrk="1"/>
            <a:r>
              <a:rPr lang="zh-CN" altLang="en-US" dirty="0" smtClean="0"/>
              <a:t>自我</a:t>
            </a:r>
            <a:r>
              <a:rPr lang="zh-CN" altLang="en-US" dirty="0" smtClean="0"/>
              <a:t>开发项目</a:t>
            </a:r>
            <a:endParaRPr lang="en-US" altLang="zh-CN" dirty="0" smtClean="0"/>
          </a:p>
          <a:p>
            <a:pPr lvl="2" eaLnBrk="1"/>
            <a:r>
              <a:rPr lang="zh-CN" altLang="en-US" dirty="0"/>
              <a:t>按</a:t>
            </a:r>
            <a:r>
              <a:rPr lang="zh-CN" altLang="en-US" dirty="0" smtClean="0"/>
              <a:t>项目业主的性质</a:t>
            </a:r>
            <a:r>
              <a:rPr lang="zh-CN" altLang="en-US" dirty="0" smtClean="0"/>
              <a:t>分类</a:t>
            </a:r>
            <a:endParaRPr lang="en-US" altLang="zh-CN" dirty="0" smtClean="0"/>
          </a:p>
          <a:p>
            <a:pPr lvl="3" eaLnBrk="1"/>
            <a:r>
              <a:rPr lang="zh-CN" altLang="en-US" dirty="0" smtClean="0"/>
              <a:t>企业项目</a:t>
            </a:r>
            <a:endParaRPr lang="en-US" altLang="zh-CN" dirty="0" smtClean="0"/>
          </a:p>
          <a:p>
            <a:pPr lvl="3" eaLnBrk="1"/>
            <a:r>
              <a:rPr lang="zh-CN" altLang="en-US" dirty="0" smtClean="0"/>
              <a:t>政府项目</a:t>
            </a:r>
            <a:endParaRPr lang="en-US" altLang="zh-CN" dirty="0" smtClean="0"/>
          </a:p>
          <a:p>
            <a:pPr lvl="3" eaLnBrk="1"/>
            <a:r>
              <a:rPr lang="zh-CN" altLang="en-US" dirty="0" smtClean="0"/>
              <a:t>非</a:t>
            </a:r>
            <a:r>
              <a:rPr lang="zh-CN" altLang="en-US" dirty="0" smtClean="0"/>
              <a:t>盈利机构</a:t>
            </a:r>
            <a:r>
              <a:rPr lang="zh-CN" altLang="en-US" dirty="0" smtClean="0"/>
              <a:t>项目</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a:t>
            </a:fld>
            <a:endParaRPr lang="en-US" altLang="zh-CN" dirty="0"/>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6212" cy="1198463"/>
          </a:xfrm>
        </p:spPr>
        <p:txBody>
          <a:bodyPr/>
          <a:lstStyle/>
          <a:p>
            <a:r>
              <a:rPr lang="en-US" altLang="zh-CN" b="1" dirty="0"/>
              <a:t>9.2 </a:t>
            </a:r>
            <a:r>
              <a:rPr lang="zh-CN" altLang="zh-CN" b="1" dirty="0"/>
              <a:t>工程监理与审计</a:t>
            </a:r>
          </a:p>
        </p:txBody>
      </p:sp>
      <p:sp>
        <p:nvSpPr>
          <p:cNvPr id="3" name="内容占位符 2"/>
          <p:cNvSpPr>
            <a:spLocks noGrp="1"/>
          </p:cNvSpPr>
          <p:nvPr>
            <p:ph idx="1"/>
          </p:nvPr>
        </p:nvSpPr>
        <p:spPr>
          <a:xfrm>
            <a:off x="0" y="1614488"/>
            <a:ext cx="9144000" cy="4114800"/>
          </a:xfrm>
        </p:spPr>
        <p:txBody>
          <a:bodyPr/>
          <a:lstStyle/>
          <a:p>
            <a:pPr lvl="1" eaLnBrk="1"/>
            <a:r>
              <a:rPr lang="zh-CN" altLang="en-US" dirty="0" smtClean="0"/>
              <a:t>工程监理的</a:t>
            </a:r>
            <a:r>
              <a:rPr lang="zh-CN" altLang="en-US" dirty="0" smtClean="0"/>
              <a:t>分类</a:t>
            </a:r>
            <a:endParaRPr lang="en-US" altLang="zh-CN" dirty="0" smtClean="0"/>
          </a:p>
          <a:p>
            <a:pPr lvl="2" eaLnBrk="1"/>
            <a:r>
              <a:rPr lang="zh-CN" altLang="en-US" dirty="0" smtClean="0"/>
              <a:t>根据监理内容和程度的不同</a:t>
            </a:r>
            <a:endParaRPr lang="en-US" altLang="zh-CN" dirty="0" smtClean="0"/>
          </a:p>
          <a:p>
            <a:pPr lvl="3" eaLnBrk="1"/>
            <a:r>
              <a:rPr lang="zh-CN" altLang="en-US" dirty="0" smtClean="0"/>
              <a:t>咨询</a:t>
            </a:r>
            <a:r>
              <a:rPr lang="zh-CN" altLang="en-US" dirty="0" smtClean="0"/>
              <a:t>式监理</a:t>
            </a:r>
            <a:endParaRPr lang="en-US" altLang="zh-CN" dirty="0" smtClean="0"/>
          </a:p>
          <a:p>
            <a:pPr lvl="3" eaLnBrk="1"/>
            <a:r>
              <a:rPr lang="zh-CN" altLang="en-US" dirty="0" smtClean="0"/>
              <a:t>里程碑式监理</a:t>
            </a:r>
            <a:endParaRPr lang="en-US" altLang="zh-CN" dirty="0" smtClean="0"/>
          </a:p>
          <a:p>
            <a:pPr lvl="3" eaLnBrk="1"/>
            <a:r>
              <a:rPr lang="zh-CN" altLang="en-US" dirty="0" smtClean="0"/>
              <a:t>全程</a:t>
            </a:r>
            <a:r>
              <a:rPr lang="zh-CN" altLang="en-US" dirty="0" smtClean="0"/>
              <a:t>式监理</a:t>
            </a:r>
            <a:endParaRPr lang="en-US" altLang="zh-CN" dirty="0" smtClean="0"/>
          </a:p>
          <a:p>
            <a:pPr lvl="2" eaLnBrk="1"/>
            <a:r>
              <a:rPr lang="zh-CN" altLang="en-US" dirty="0" smtClean="0"/>
              <a:t>按监理阶段的不同</a:t>
            </a:r>
            <a:endParaRPr lang="en-US" altLang="zh-CN" dirty="0" smtClean="0"/>
          </a:p>
          <a:p>
            <a:pPr lvl="3" eaLnBrk="1"/>
            <a:r>
              <a:rPr lang="zh-CN" altLang="en-US" dirty="0" smtClean="0"/>
              <a:t>设计监理</a:t>
            </a:r>
            <a:endParaRPr lang="en-US" altLang="zh-CN" dirty="0" smtClean="0"/>
          </a:p>
          <a:p>
            <a:pPr lvl="3" eaLnBrk="1"/>
            <a:r>
              <a:rPr lang="zh-CN" altLang="en-US" dirty="0" smtClean="0"/>
              <a:t>施工监理</a:t>
            </a:r>
            <a:endParaRPr lang="en-US" altLang="zh-CN" dirty="0" smtClean="0"/>
          </a:p>
          <a:p>
            <a:pPr lvl="2" eaLnBrk="1"/>
            <a:r>
              <a:rPr lang="zh-CN" altLang="en-US" dirty="0" smtClean="0"/>
              <a:t>按工程对象的不同</a:t>
            </a:r>
            <a:endParaRPr lang="en-US" altLang="zh-CN" dirty="0" smtClean="0"/>
          </a:p>
          <a:p>
            <a:pPr lvl="3" eaLnBrk="1"/>
            <a:r>
              <a:rPr lang="zh-CN" altLang="en-US" dirty="0" smtClean="0"/>
              <a:t>建筑工程监理、</a:t>
            </a:r>
            <a:r>
              <a:rPr lang="zh-CN" altLang="en-US" dirty="0" smtClean="0"/>
              <a:t>电力工程监理、</a:t>
            </a:r>
            <a:r>
              <a:rPr lang="zh-CN" altLang="en-US" dirty="0" smtClean="0"/>
              <a:t>农林工程监理、航天工程监理、信息系统工程监理，等等。</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30</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6212" cy="1198463"/>
          </a:xfrm>
        </p:spPr>
        <p:txBody>
          <a:bodyPr/>
          <a:lstStyle/>
          <a:p>
            <a:r>
              <a:rPr lang="en-US" altLang="zh-CN" b="1" dirty="0"/>
              <a:t>9.2 </a:t>
            </a:r>
            <a:r>
              <a:rPr lang="zh-CN" altLang="zh-CN" b="1" dirty="0"/>
              <a:t>工程监理与审计</a:t>
            </a:r>
          </a:p>
        </p:txBody>
      </p:sp>
      <p:sp>
        <p:nvSpPr>
          <p:cNvPr id="3" name="内容占位符 2"/>
          <p:cNvSpPr>
            <a:spLocks noGrp="1"/>
          </p:cNvSpPr>
          <p:nvPr>
            <p:ph idx="1"/>
          </p:nvPr>
        </p:nvSpPr>
        <p:spPr>
          <a:xfrm>
            <a:off x="0" y="1614488"/>
            <a:ext cx="9144000" cy="4114800"/>
          </a:xfrm>
        </p:spPr>
        <p:txBody>
          <a:bodyPr/>
          <a:lstStyle/>
          <a:p>
            <a:pPr lvl="1" eaLnBrk="1"/>
            <a:r>
              <a:rPr lang="zh-CN" altLang="en-US" dirty="0" smtClean="0"/>
              <a:t>工程监理的工作步骤</a:t>
            </a:r>
            <a:endParaRPr lang="en-US" altLang="zh-CN" dirty="0" smtClean="0"/>
          </a:p>
          <a:p>
            <a:pPr lvl="2" eaLnBrk="1"/>
            <a:r>
              <a:rPr lang="zh-CN" altLang="en-US" dirty="0" smtClean="0"/>
              <a:t>监理</a:t>
            </a:r>
            <a:r>
              <a:rPr lang="zh-CN" altLang="en-US" dirty="0" smtClean="0"/>
              <a:t>准备</a:t>
            </a:r>
            <a:endParaRPr lang="en-US" altLang="zh-CN" dirty="0" smtClean="0"/>
          </a:p>
          <a:p>
            <a:pPr lvl="2" eaLnBrk="1"/>
            <a:r>
              <a:rPr lang="zh-CN" altLang="en-US" dirty="0" smtClean="0"/>
              <a:t>监理规划</a:t>
            </a:r>
            <a:endParaRPr lang="en-US" altLang="zh-CN" dirty="0" smtClean="0"/>
          </a:p>
          <a:p>
            <a:pPr lvl="2" eaLnBrk="1"/>
            <a:r>
              <a:rPr lang="zh-CN" altLang="en-US" dirty="0" smtClean="0"/>
              <a:t>监理执行</a:t>
            </a:r>
            <a:endParaRPr lang="en-US" altLang="zh-CN" dirty="0" smtClean="0"/>
          </a:p>
          <a:p>
            <a:pPr lvl="2" eaLnBrk="1"/>
            <a:r>
              <a:rPr lang="zh-CN" altLang="en-US" dirty="0" smtClean="0"/>
              <a:t>监理收尾</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31</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0799" y="447503"/>
            <a:ext cx="7756351" cy="838423"/>
          </a:xfrm>
        </p:spPr>
        <p:txBody>
          <a:bodyPr/>
          <a:lstStyle/>
          <a:p>
            <a:r>
              <a:rPr lang="en-US" altLang="zh-CN" b="1" dirty="0"/>
              <a:t>9.2 </a:t>
            </a:r>
            <a:r>
              <a:rPr lang="zh-CN" altLang="zh-CN" b="1" dirty="0"/>
              <a:t>工程监理与</a:t>
            </a:r>
            <a:r>
              <a:rPr lang="zh-CN" altLang="zh-CN" b="1" dirty="0" smtClean="0"/>
              <a:t>审计</a:t>
            </a:r>
            <a:r>
              <a:rPr lang="zh-CN" altLang="en-US" b="1" dirty="0" smtClean="0"/>
              <a:t>（续）</a:t>
            </a:r>
            <a:endParaRPr lang="zh-CN" altLang="en-US" dirty="0"/>
          </a:p>
        </p:txBody>
      </p:sp>
      <p:sp>
        <p:nvSpPr>
          <p:cNvPr id="3" name="内容占位符 2"/>
          <p:cNvSpPr>
            <a:spLocks noGrp="1"/>
          </p:cNvSpPr>
          <p:nvPr>
            <p:ph idx="1"/>
          </p:nvPr>
        </p:nvSpPr>
        <p:spPr>
          <a:xfrm>
            <a:off x="0" y="1556792"/>
            <a:ext cx="9144000" cy="4824536"/>
          </a:xfrm>
        </p:spPr>
        <p:txBody>
          <a:bodyPr/>
          <a:lstStyle/>
          <a:p>
            <a:pPr eaLnBrk="1"/>
            <a:r>
              <a:rPr lang="zh-CN" altLang="zh-CN" dirty="0"/>
              <a:t>工程</a:t>
            </a:r>
            <a:r>
              <a:rPr lang="zh-CN" altLang="zh-CN" dirty="0" smtClean="0"/>
              <a:t>审计</a:t>
            </a:r>
            <a:endParaRPr lang="en-US" altLang="zh-CN" dirty="0" smtClean="0"/>
          </a:p>
          <a:p>
            <a:pPr lvl="1" eaLnBrk="1"/>
            <a:r>
              <a:rPr lang="zh-CN" altLang="en-US" dirty="0" smtClean="0"/>
              <a:t>定义：指审计机构依据国家的法令和财务制度、企业的经营方针、管理标准和规章制度，对工程项目的工作，用科学的方法和程序进行审核检查，判断其是否合法、合理和有效，以期发现错误、纠正弊端、改善管理，保证工程项目目标顺利实现的活动。</a:t>
            </a:r>
            <a:endParaRPr lang="zh-CN" altLang="zh-CN" dirty="0"/>
          </a:p>
          <a:p>
            <a:pPr lvl="1" eaLnBrk="1"/>
            <a:r>
              <a:rPr lang="zh-CN" altLang="en-US" dirty="0" smtClean="0"/>
              <a:t>工程审计的</a:t>
            </a:r>
            <a:r>
              <a:rPr lang="zh-CN" altLang="en-US" dirty="0" smtClean="0"/>
              <a:t>职能（</a:t>
            </a:r>
            <a:r>
              <a:rPr lang="en-US" altLang="zh-CN" dirty="0" smtClean="0"/>
              <a:t>3</a:t>
            </a:r>
            <a:r>
              <a:rPr lang="zh-CN" altLang="en-US" dirty="0" smtClean="0"/>
              <a:t>个）</a:t>
            </a:r>
            <a:endParaRPr lang="en-US" altLang="zh-CN" dirty="0" smtClean="0"/>
          </a:p>
          <a:p>
            <a:pPr lvl="2" eaLnBrk="1"/>
            <a:r>
              <a:rPr lang="zh-CN" altLang="en-US" dirty="0" smtClean="0"/>
              <a:t>经济</a:t>
            </a:r>
            <a:r>
              <a:rPr lang="zh-CN" altLang="en-US" dirty="0" smtClean="0"/>
              <a:t>监督</a:t>
            </a:r>
            <a:endParaRPr lang="en-US" altLang="zh-CN" dirty="0" smtClean="0"/>
          </a:p>
          <a:p>
            <a:pPr lvl="3" eaLnBrk="1"/>
            <a:r>
              <a:rPr lang="zh-CN" altLang="en-US" dirty="0" smtClean="0"/>
              <a:t>对项目管理人员监督；</a:t>
            </a:r>
            <a:endParaRPr lang="en-US" altLang="zh-CN" dirty="0" smtClean="0"/>
          </a:p>
          <a:p>
            <a:pPr lvl="3" eaLnBrk="1"/>
            <a:r>
              <a:rPr lang="zh-CN" altLang="en-US" dirty="0" smtClean="0"/>
              <a:t>对项目建设各种活动监督。</a:t>
            </a:r>
            <a:endParaRPr lang="zh-CN" altLang="en-US"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32</a:t>
            </a:fld>
            <a:endParaRPr lang="en-US" altLang="zh-CN"/>
          </a:p>
        </p:txBody>
      </p:sp>
    </p:spTree>
    <p:extLst>
      <p:ext uri="{BB962C8B-B14F-4D97-AF65-F5344CB8AC3E}">
        <p14:creationId xmlns="" xmlns:p14="http://schemas.microsoft.com/office/powerpoint/2010/main" val="3102234993"/>
      </p:ext>
    </p:extLst>
  </p:cSld>
  <p:clrMapOvr>
    <a:masterClrMapping/>
  </p:clrMapOvr>
  <p:transition spd="slow">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0799" y="447503"/>
            <a:ext cx="7756351" cy="838423"/>
          </a:xfrm>
        </p:spPr>
        <p:txBody>
          <a:bodyPr/>
          <a:lstStyle/>
          <a:p>
            <a:r>
              <a:rPr lang="en-US" altLang="zh-CN" b="1" dirty="0"/>
              <a:t>9.2 </a:t>
            </a:r>
            <a:r>
              <a:rPr lang="zh-CN" altLang="zh-CN" b="1" dirty="0"/>
              <a:t>工程监理与</a:t>
            </a:r>
            <a:r>
              <a:rPr lang="zh-CN" altLang="zh-CN" b="1" dirty="0" smtClean="0"/>
              <a:t>审计</a:t>
            </a:r>
            <a:r>
              <a:rPr lang="zh-CN" altLang="en-US" b="1" dirty="0" smtClean="0"/>
              <a:t>（续）</a:t>
            </a:r>
            <a:endParaRPr lang="zh-CN" altLang="en-US" dirty="0"/>
          </a:p>
        </p:txBody>
      </p:sp>
      <p:sp>
        <p:nvSpPr>
          <p:cNvPr id="3" name="内容占位符 2"/>
          <p:cNvSpPr>
            <a:spLocks noGrp="1"/>
          </p:cNvSpPr>
          <p:nvPr>
            <p:ph idx="1"/>
          </p:nvPr>
        </p:nvSpPr>
        <p:spPr>
          <a:xfrm>
            <a:off x="0" y="1556792"/>
            <a:ext cx="9144000" cy="4824536"/>
          </a:xfrm>
        </p:spPr>
        <p:txBody>
          <a:bodyPr/>
          <a:lstStyle/>
          <a:p>
            <a:pPr lvl="2" eaLnBrk="1"/>
            <a:r>
              <a:rPr lang="zh-CN" altLang="en-US" dirty="0" smtClean="0"/>
              <a:t>经济评价</a:t>
            </a:r>
            <a:endParaRPr lang="en-US" altLang="zh-CN" dirty="0" smtClean="0"/>
          </a:p>
          <a:p>
            <a:pPr lvl="3" eaLnBrk="1"/>
            <a:r>
              <a:rPr lang="zh-CN" altLang="en-US" dirty="0" smtClean="0"/>
              <a:t>指通过审计和检查，评定工程项目的重大决策是否正确，项目计划是否科学、完备和可行，实施状况是否满足工程进度、费用和质量目标的要求，资源利用是否优化，以及控制系统是否健全、有效，机构运行是否合理，等等。</a:t>
            </a:r>
            <a:endParaRPr lang="en-US" altLang="zh-CN" dirty="0" smtClean="0"/>
          </a:p>
          <a:p>
            <a:pPr lvl="3" eaLnBrk="1"/>
            <a:r>
              <a:rPr lang="zh-CN" altLang="en-US" dirty="0" smtClean="0"/>
              <a:t>评价的过程是查明真相，并对照标准进行分析研究，从而发现问题，肯定成绩的过程。</a:t>
            </a:r>
            <a:endParaRPr lang="en-US" altLang="zh-CN" dirty="0" smtClean="0"/>
          </a:p>
          <a:p>
            <a:pPr lvl="2" eaLnBrk="1"/>
            <a:r>
              <a:rPr lang="zh-CN" altLang="en-US" dirty="0" smtClean="0"/>
              <a:t>经济鉴定</a:t>
            </a:r>
            <a:endParaRPr lang="en-US" altLang="zh-CN" dirty="0" smtClean="0"/>
          </a:p>
          <a:p>
            <a:pPr lvl="3" eaLnBrk="1"/>
            <a:r>
              <a:rPr lang="zh-CN" altLang="en-US" dirty="0" smtClean="0"/>
              <a:t>指通过审查项目实施和管理的审计情况，确定相关资料是否符合实际，并在认真鉴定的基础上做出书面的证明。</a:t>
            </a:r>
            <a:endParaRPr lang="en-US" altLang="zh-CN" dirty="0" smtClean="0"/>
          </a:p>
          <a:p>
            <a:pPr lvl="3" eaLnBrk="1"/>
            <a:r>
              <a:rPr lang="zh-CN" altLang="en-US" dirty="0" smtClean="0"/>
              <a:t>需鉴定的材料：进度报告、质量报告、成本报告、会计记录和财务报表等。</a:t>
            </a:r>
            <a:endParaRPr lang="en-US" altLang="zh-CN" dirty="0" smtClean="0"/>
          </a:p>
          <a:p>
            <a:pPr lvl="3" eaLnBrk="1"/>
            <a:r>
              <a:rPr lang="zh-CN" altLang="en-US" dirty="0" smtClean="0"/>
              <a:t>对资料真实性和正确性鉴证，需大量艰苦细致的工作。</a:t>
            </a:r>
            <a:endParaRPr lang="en-US" altLang="zh-CN" dirty="0" smtClean="0"/>
          </a:p>
          <a:p>
            <a:pPr lvl="3" eaLnBrk="1"/>
            <a:r>
              <a:rPr lang="zh-CN" altLang="en-US" dirty="0" smtClean="0"/>
              <a:t>审计部门须拥有国家或企业授予的足够权利，审计人员是专家。</a:t>
            </a:r>
            <a:endParaRPr lang="zh-CN" altLang="en-US"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33</a:t>
            </a:fld>
            <a:endParaRPr lang="en-US" altLang="zh-CN"/>
          </a:p>
        </p:txBody>
      </p:sp>
    </p:spTree>
    <p:extLst>
      <p:ext uri="{BB962C8B-B14F-4D97-AF65-F5344CB8AC3E}">
        <p14:creationId xmlns="" xmlns:p14="http://schemas.microsoft.com/office/powerpoint/2010/main" val="3102234993"/>
      </p:ext>
    </p:extLst>
  </p:cSld>
  <p:clrMapOvr>
    <a:masterClrMapping/>
  </p:clrMapOvr>
  <p:transition spd="slow">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0799" y="447503"/>
            <a:ext cx="7756351" cy="838423"/>
          </a:xfrm>
        </p:spPr>
        <p:txBody>
          <a:bodyPr/>
          <a:lstStyle/>
          <a:p>
            <a:r>
              <a:rPr lang="en-US" altLang="zh-CN" b="1" dirty="0"/>
              <a:t>9.2 </a:t>
            </a:r>
            <a:r>
              <a:rPr lang="zh-CN" altLang="zh-CN" b="1" dirty="0"/>
              <a:t>工程监理与</a:t>
            </a:r>
            <a:r>
              <a:rPr lang="zh-CN" altLang="zh-CN" b="1" dirty="0" smtClean="0"/>
              <a:t>审计</a:t>
            </a:r>
            <a:r>
              <a:rPr lang="zh-CN" altLang="en-US" b="1" dirty="0" smtClean="0"/>
              <a:t>（续）</a:t>
            </a:r>
            <a:endParaRPr lang="zh-CN" altLang="en-US" dirty="0"/>
          </a:p>
        </p:txBody>
      </p:sp>
      <p:sp>
        <p:nvSpPr>
          <p:cNvPr id="3" name="内容占位符 2"/>
          <p:cNvSpPr>
            <a:spLocks noGrp="1"/>
          </p:cNvSpPr>
          <p:nvPr>
            <p:ph idx="1"/>
          </p:nvPr>
        </p:nvSpPr>
        <p:spPr>
          <a:xfrm>
            <a:off x="0" y="1556792"/>
            <a:ext cx="9144000" cy="4824536"/>
          </a:xfrm>
        </p:spPr>
        <p:txBody>
          <a:bodyPr/>
          <a:lstStyle/>
          <a:p>
            <a:pPr eaLnBrk="1"/>
            <a:r>
              <a:rPr lang="zh-CN" altLang="zh-CN" dirty="0"/>
              <a:t>工程</a:t>
            </a:r>
            <a:r>
              <a:rPr lang="zh-CN" altLang="zh-CN" dirty="0" smtClean="0"/>
              <a:t>审计</a:t>
            </a:r>
            <a:endParaRPr lang="en-US" altLang="zh-CN" dirty="0" smtClean="0"/>
          </a:p>
          <a:p>
            <a:pPr lvl="1" eaLnBrk="1"/>
            <a:r>
              <a:rPr lang="zh-CN" altLang="en-US" dirty="0" smtClean="0"/>
              <a:t>定义：指审计机构依据国家的法令和财务制度、企业的经营方针、管理标准和规章制度，对工程项目的工作，用科学的方法和程序进行审核检查，判断其是否合法、合理和有效，以期发现错误、纠正弊端、改善管理，保证工程项目目标顺利实现的活动。</a:t>
            </a:r>
            <a:endParaRPr lang="zh-CN" altLang="zh-CN" dirty="0"/>
          </a:p>
          <a:p>
            <a:pPr lvl="1" eaLnBrk="1"/>
            <a:r>
              <a:rPr lang="zh-CN" altLang="en-US" dirty="0" smtClean="0"/>
              <a:t>工程审计的</a:t>
            </a:r>
            <a:r>
              <a:rPr lang="zh-CN" altLang="en-US" dirty="0" smtClean="0"/>
              <a:t>职能（</a:t>
            </a:r>
            <a:r>
              <a:rPr lang="en-US" altLang="zh-CN" dirty="0" smtClean="0"/>
              <a:t>3</a:t>
            </a:r>
            <a:r>
              <a:rPr lang="zh-CN" altLang="en-US" dirty="0" smtClean="0"/>
              <a:t>个）</a:t>
            </a:r>
            <a:endParaRPr lang="en-US" altLang="zh-CN" dirty="0" smtClean="0"/>
          </a:p>
          <a:p>
            <a:pPr lvl="2" eaLnBrk="1"/>
            <a:r>
              <a:rPr lang="zh-CN" altLang="en-US" dirty="0" smtClean="0"/>
              <a:t>经济</a:t>
            </a:r>
            <a:r>
              <a:rPr lang="zh-CN" altLang="en-US" dirty="0" smtClean="0"/>
              <a:t>监督</a:t>
            </a:r>
            <a:endParaRPr lang="en-US" altLang="zh-CN" dirty="0" smtClean="0"/>
          </a:p>
          <a:p>
            <a:pPr lvl="3" eaLnBrk="1"/>
            <a:r>
              <a:rPr lang="zh-CN" altLang="en-US" dirty="0" smtClean="0"/>
              <a:t>审计两方面：对项目管理人员监督；对项目建设各种活动监督。</a:t>
            </a:r>
            <a:endParaRPr lang="en-US" altLang="zh-CN" dirty="0" smtClean="0"/>
          </a:p>
          <a:p>
            <a:pPr lvl="2" eaLnBrk="1"/>
            <a:r>
              <a:rPr lang="zh-CN" altLang="en-US" dirty="0" smtClean="0"/>
              <a:t>经济评价</a:t>
            </a:r>
            <a:endParaRPr lang="en-US" altLang="zh-CN" dirty="0" smtClean="0"/>
          </a:p>
          <a:p>
            <a:pPr lvl="2" eaLnBrk="1"/>
            <a:r>
              <a:rPr lang="zh-CN" altLang="en-US" dirty="0" smtClean="0"/>
              <a:t>经济鉴定</a:t>
            </a:r>
            <a:endParaRPr lang="zh-CN" altLang="en-US"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34</a:t>
            </a:fld>
            <a:endParaRPr lang="en-US" altLang="zh-CN"/>
          </a:p>
        </p:txBody>
      </p:sp>
    </p:spTree>
    <p:extLst>
      <p:ext uri="{BB962C8B-B14F-4D97-AF65-F5344CB8AC3E}">
        <p14:creationId xmlns="" xmlns:p14="http://schemas.microsoft.com/office/powerpoint/2010/main" val="3102234993"/>
      </p:ext>
    </p:extLst>
  </p:cSld>
  <p:clrMapOvr>
    <a:masterClrMapping/>
  </p:clrMapOvr>
  <p:transition spd="slow">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0799" y="447503"/>
            <a:ext cx="7756351" cy="838423"/>
          </a:xfrm>
        </p:spPr>
        <p:txBody>
          <a:bodyPr/>
          <a:lstStyle/>
          <a:p>
            <a:r>
              <a:rPr lang="en-US" altLang="zh-CN" b="1" dirty="0"/>
              <a:t>9.2 </a:t>
            </a:r>
            <a:r>
              <a:rPr lang="zh-CN" altLang="zh-CN" b="1" dirty="0"/>
              <a:t>工程监理与</a:t>
            </a:r>
            <a:r>
              <a:rPr lang="zh-CN" altLang="zh-CN" b="1" dirty="0" smtClean="0"/>
              <a:t>审计</a:t>
            </a:r>
            <a:r>
              <a:rPr lang="zh-CN" altLang="en-US" b="1" dirty="0" smtClean="0"/>
              <a:t>（续）</a:t>
            </a:r>
            <a:endParaRPr lang="zh-CN" altLang="en-US" dirty="0"/>
          </a:p>
        </p:txBody>
      </p:sp>
      <p:sp>
        <p:nvSpPr>
          <p:cNvPr id="3" name="内容占位符 2"/>
          <p:cNvSpPr>
            <a:spLocks noGrp="1"/>
          </p:cNvSpPr>
          <p:nvPr>
            <p:ph idx="1"/>
          </p:nvPr>
        </p:nvSpPr>
        <p:spPr>
          <a:xfrm>
            <a:off x="0" y="1556792"/>
            <a:ext cx="9144000" cy="4824536"/>
          </a:xfrm>
        </p:spPr>
        <p:txBody>
          <a:bodyPr/>
          <a:lstStyle/>
          <a:p>
            <a:pPr lvl="1" eaLnBrk="1"/>
            <a:r>
              <a:rPr lang="zh-CN" altLang="en-US" dirty="0" smtClean="0"/>
              <a:t>工程</a:t>
            </a:r>
            <a:r>
              <a:rPr lang="zh-CN" altLang="en-US" dirty="0" smtClean="0"/>
              <a:t>审计的内容</a:t>
            </a:r>
            <a:endParaRPr lang="en-US" altLang="zh-CN" dirty="0" smtClean="0"/>
          </a:p>
          <a:p>
            <a:pPr lvl="2" eaLnBrk="1"/>
            <a:r>
              <a:rPr lang="zh-CN" altLang="en-US" dirty="0" smtClean="0"/>
              <a:t>项目概念阶段和规划阶段的</a:t>
            </a:r>
            <a:r>
              <a:rPr lang="zh-CN" altLang="en-US" dirty="0" smtClean="0"/>
              <a:t>审计</a:t>
            </a:r>
            <a:endParaRPr lang="en-US" altLang="zh-CN" dirty="0" smtClean="0"/>
          </a:p>
          <a:p>
            <a:pPr lvl="3" eaLnBrk="1"/>
            <a:r>
              <a:rPr lang="zh-CN" altLang="en-US" dirty="0" smtClean="0"/>
              <a:t>包括：项目可行性研究审计、项目计划审计、项目组织审计、招投标审计和项目合同审计等。</a:t>
            </a:r>
            <a:endParaRPr lang="en-US" altLang="zh-CN" dirty="0" smtClean="0"/>
          </a:p>
          <a:p>
            <a:pPr lvl="2" eaLnBrk="1"/>
            <a:r>
              <a:rPr lang="zh-CN" altLang="en-US" dirty="0" smtClean="0"/>
              <a:t>项目实施阶段的</a:t>
            </a:r>
            <a:r>
              <a:rPr lang="zh-CN" altLang="en-US" dirty="0" smtClean="0"/>
              <a:t>审计</a:t>
            </a:r>
            <a:endParaRPr lang="en-US" altLang="zh-CN" dirty="0" smtClean="0"/>
          </a:p>
          <a:p>
            <a:pPr lvl="3" eaLnBrk="1"/>
            <a:r>
              <a:rPr lang="zh-CN" altLang="en-US" dirty="0" smtClean="0"/>
              <a:t>包括：项目组织审计、报表和报告审计、设备和材料审计、项目进度审计和项目合同审计等。</a:t>
            </a:r>
            <a:endParaRPr lang="en-US" altLang="zh-CN" dirty="0" smtClean="0"/>
          </a:p>
          <a:p>
            <a:pPr lvl="2" eaLnBrk="1"/>
            <a:r>
              <a:rPr lang="zh-CN" altLang="en-US" dirty="0" smtClean="0"/>
              <a:t>项目收尾阶段的</a:t>
            </a:r>
            <a:r>
              <a:rPr lang="zh-CN" altLang="en-US" dirty="0" smtClean="0"/>
              <a:t>审计</a:t>
            </a:r>
            <a:endParaRPr lang="en-US" altLang="zh-CN" dirty="0" smtClean="0"/>
          </a:p>
          <a:p>
            <a:pPr lvl="3" eaLnBrk="1"/>
            <a:r>
              <a:rPr lang="zh-CN" altLang="en-US" dirty="0" smtClean="0"/>
              <a:t>包括：仅供验收审计、竣工决算审计、经济效益审计和项目人员业绩评价等。</a:t>
            </a:r>
            <a:endParaRPr lang="zh-CN" altLang="en-US"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35</a:t>
            </a:fld>
            <a:endParaRPr lang="en-US" altLang="zh-CN"/>
          </a:p>
        </p:txBody>
      </p:sp>
    </p:spTree>
    <p:extLst>
      <p:ext uri="{BB962C8B-B14F-4D97-AF65-F5344CB8AC3E}">
        <p14:creationId xmlns="" xmlns:p14="http://schemas.microsoft.com/office/powerpoint/2010/main" val="3102234993"/>
      </p:ext>
    </p:extLst>
  </p:cSld>
  <p:clrMapOvr>
    <a:masterClrMapping/>
  </p:clrMapOvr>
  <p:transition spd="slow">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0799" y="447503"/>
            <a:ext cx="7756351" cy="838423"/>
          </a:xfrm>
        </p:spPr>
        <p:txBody>
          <a:bodyPr/>
          <a:lstStyle/>
          <a:p>
            <a:r>
              <a:rPr lang="en-US" altLang="zh-CN" b="1" dirty="0"/>
              <a:t>9.2 </a:t>
            </a:r>
            <a:r>
              <a:rPr lang="zh-CN" altLang="zh-CN" b="1" dirty="0"/>
              <a:t>工程监理与</a:t>
            </a:r>
            <a:r>
              <a:rPr lang="zh-CN" altLang="zh-CN" b="1" dirty="0" smtClean="0"/>
              <a:t>审计</a:t>
            </a:r>
            <a:r>
              <a:rPr lang="zh-CN" altLang="en-US" b="1" dirty="0" smtClean="0"/>
              <a:t>（续）</a:t>
            </a:r>
            <a:endParaRPr lang="zh-CN" altLang="en-US" dirty="0"/>
          </a:p>
        </p:txBody>
      </p:sp>
      <p:sp>
        <p:nvSpPr>
          <p:cNvPr id="3" name="内容占位符 2"/>
          <p:cNvSpPr>
            <a:spLocks noGrp="1"/>
          </p:cNvSpPr>
          <p:nvPr>
            <p:ph idx="1"/>
          </p:nvPr>
        </p:nvSpPr>
        <p:spPr>
          <a:xfrm>
            <a:off x="0" y="1556792"/>
            <a:ext cx="9144000" cy="4824536"/>
          </a:xfrm>
        </p:spPr>
        <p:txBody>
          <a:bodyPr/>
          <a:lstStyle/>
          <a:p>
            <a:pPr lvl="1" eaLnBrk="1"/>
            <a:r>
              <a:rPr lang="zh-CN" altLang="en-US" dirty="0" smtClean="0"/>
              <a:t>工程</a:t>
            </a:r>
            <a:r>
              <a:rPr lang="zh-CN" altLang="en-US" dirty="0" smtClean="0"/>
              <a:t>审计的种类</a:t>
            </a:r>
            <a:endParaRPr lang="en-US" altLang="zh-CN" dirty="0" smtClean="0"/>
          </a:p>
          <a:p>
            <a:pPr lvl="2" eaLnBrk="1"/>
            <a:r>
              <a:rPr lang="zh-CN" altLang="en-US" dirty="0" smtClean="0"/>
              <a:t>工程造价审计</a:t>
            </a:r>
            <a:endParaRPr lang="en-US" altLang="zh-CN" dirty="0" smtClean="0"/>
          </a:p>
          <a:p>
            <a:pPr lvl="3" eaLnBrk="1"/>
            <a:r>
              <a:rPr lang="zh-CN" altLang="en-US" dirty="0" smtClean="0"/>
              <a:t>对单项、单位工程的造价审核。</a:t>
            </a:r>
            <a:endParaRPr lang="en-US" altLang="zh-CN" dirty="0" smtClean="0"/>
          </a:p>
          <a:p>
            <a:pPr lvl="3" eaLnBrk="1"/>
            <a:r>
              <a:rPr lang="zh-CN" altLang="en-US" dirty="0" smtClean="0"/>
              <a:t>由造价工程师。</a:t>
            </a:r>
            <a:endParaRPr lang="en-US" altLang="zh-CN" dirty="0" smtClean="0"/>
          </a:p>
          <a:p>
            <a:pPr lvl="2" eaLnBrk="1"/>
            <a:r>
              <a:rPr lang="zh-CN" altLang="en-US" dirty="0" smtClean="0"/>
              <a:t>竣工财务决算审计</a:t>
            </a:r>
            <a:endParaRPr lang="en-US" altLang="zh-CN" dirty="0" smtClean="0"/>
          </a:p>
          <a:p>
            <a:pPr lvl="3" eaLnBrk="1"/>
            <a:r>
              <a:rPr lang="zh-CN" altLang="en-US" dirty="0" smtClean="0"/>
              <a:t>总造价。</a:t>
            </a:r>
            <a:endParaRPr lang="en-US" altLang="zh-CN" dirty="0" smtClean="0"/>
          </a:p>
          <a:p>
            <a:pPr lvl="3" eaLnBrk="1"/>
            <a:r>
              <a:rPr lang="zh-CN" altLang="en-US" dirty="0" smtClean="0"/>
              <a:t>由注册会计师</a:t>
            </a:r>
            <a:r>
              <a:rPr lang="zh-CN" altLang="en-US" dirty="0" smtClean="0"/>
              <a:t>。</a:t>
            </a:r>
            <a:endParaRPr lang="en-US" altLang="zh-CN" dirty="0" smtClean="0"/>
          </a:p>
          <a:p>
            <a:pPr lvl="1" eaLnBrk="1"/>
            <a:r>
              <a:rPr lang="zh-CN" altLang="en-US" dirty="0" smtClean="0"/>
              <a:t>工程</a:t>
            </a:r>
            <a:r>
              <a:rPr lang="zh-CN" altLang="en-US" dirty="0" smtClean="0"/>
              <a:t>审计的</a:t>
            </a:r>
            <a:r>
              <a:rPr lang="zh-CN" altLang="en-US" dirty="0" smtClean="0"/>
              <a:t>范围</a:t>
            </a:r>
            <a:endParaRPr lang="en-US" altLang="zh-CN" dirty="0" smtClean="0"/>
          </a:p>
          <a:p>
            <a:pPr lvl="2" eaLnBrk="1"/>
            <a:r>
              <a:rPr lang="zh-CN" altLang="en-US" dirty="0" smtClean="0"/>
              <a:t>有政府性投资的建设项目</a:t>
            </a:r>
            <a:endParaRPr lang="en-US" altLang="zh-CN" dirty="0" smtClean="0"/>
          </a:p>
          <a:p>
            <a:pPr lvl="2" eaLnBrk="1"/>
            <a:r>
              <a:rPr lang="zh-CN" altLang="en-US" dirty="0" smtClean="0"/>
              <a:t>非政府性投资的项目，规模较大而且涉及的利害关系人较多的</a:t>
            </a:r>
            <a:endParaRPr lang="zh-CN" altLang="en-US"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36</a:t>
            </a:fld>
            <a:endParaRPr lang="en-US" altLang="zh-CN"/>
          </a:p>
        </p:txBody>
      </p:sp>
    </p:spTree>
    <p:extLst>
      <p:ext uri="{BB962C8B-B14F-4D97-AF65-F5344CB8AC3E}">
        <p14:creationId xmlns="" xmlns:p14="http://schemas.microsoft.com/office/powerpoint/2010/main" val="3102234993"/>
      </p:ext>
    </p:extLst>
  </p:cSld>
  <p:clrMapOvr>
    <a:masterClrMapping/>
  </p:clrMapOvr>
  <p:transition spd="slow">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518890"/>
            <a:ext cx="7793037" cy="838423"/>
          </a:xfrm>
        </p:spPr>
        <p:txBody>
          <a:bodyPr/>
          <a:lstStyle/>
          <a:p>
            <a:r>
              <a:rPr lang="en-US" altLang="zh-CN" b="1" dirty="0"/>
              <a:t>9.2 </a:t>
            </a:r>
            <a:r>
              <a:rPr lang="zh-CN" altLang="zh-CN" b="1" dirty="0"/>
              <a:t>工程监理与审计</a:t>
            </a:r>
            <a:r>
              <a:rPr lang="zh-CN" altLang="en-US" b="1" dirty="0"/>
              <a:t>（续）</a:t>
            </a:r>
            <a:endParaRPr lang="zh-CN" altLang="en-US" dirty="0"/>
          </a:p>
        </p:txBody>
      </p:sp>
      <p:sp>
        <p:nvSpPr>
          <p:cNvPr id="3" name="内容占位符 2"/>
          <p:cNvSpPr>
            <a:spLocks noGrp="1"/>
          </p:cNvSpPr>
          <p:nvPr>
            <p:ph idx="1"/>
          </p:nvPr>
        </p:nvSpPr>
        <p:spPr>
          <a:xfrm>
            <a:off x="0" y="1556792"/>
            <a:ext cx="9144000" cy="4896544"/>
          </a:xfrm>
        </p:spPr>
        <p:txBody>
          <a:bodyPr/>
          <a:lstStyle/>
          <a:p>
            <a:pPr lvl="1" algn="just" eaLnBrk="1"/>
            <a:r>
              <a:rPr lang="zh-CN" altLang="en-US" dirty="0"/>
              <a:t>工程审计的程序</a:t>
            </a:r>
          </a:p>
          <a:p>
            <a:pPr lvl="2" algn="just" eaLnBrk="1"/>
            <a:r>
              <a:rPr lang="zh-CN" altLang="en-US" dirty="0" smtClean="0"/>
              <a:t>明确审计目的，确定审计范围</a:t>
            </a:r>
            <a:endParaRPr lang="en-US" altLang="zh-CN" dirty="0" smtClean="0"/>
          </a:p>
          <a:p>
            <a:pPr lvl="2" algn="just" eaLnBrk="1"/>
            <a:r>
              <a:rPr lang="zh-CN" altLang="en-US" dirty="0" smtClean="0"/>
              <a:t>了解情况，收集资料</a:t>
            </a:r>
            <a:endParaRPr lang="en-US" altLang="zh-CN" dirty="0" smtClean="0"/>
          </a:p>
          <a:p>
            <a:pPr lvl="2" algn="just" eaLnBrk="1"/>
            <a:r>
              <a:rPr lang="zh-CN" altLang="en-US" dirty="0" smtClean="0"/>
              <a:t>针对确定的审计范围实施常规检查，从中发现常规型的错误和弊端。</a:t>
            </a:r>
            <a:endParaRPr lang="en-US" altLang="zh-CN" dirty="0" smtClean="0"/>
          </a:p>
          <a:p>
            <a:pPr lvl="2" algn="just" eaLnBrk="1"/>
            <a:r>
              <a:rPr lang="zh-CN" altLang="en-US" dirty="0" smtClean="0"/>
              <a:t>协同项目管理人员纠正错弊事项</a:t>
            </a:r>
            <a:endParaRPr lang="en-US" altLang="zh-CN" dirty="0" smtClean="0"/>
          </a:p>
          <a:p>
            <a:pPr lvl="2" algn="just" eaLnBrk="1"/>
            <a:r>
              <a:rPr lang="zh-CN" altLang="en-US" dirty="0" smtClean="0"/>
              <a:t>对所获得的资料进行综合归纳，分析研究，对审计事项做出客观、公正的评价，形成审计报告。</a:t>
            </a:r>
            <a:endParaRPr lang="en-US" altLang="zh-CN" dirty="0" smtClean="0"/>
          </a:p>
          <a:p>
            <a:pPr lvl="2" algn="just" eaLnBrk="1"/>
            <a:r>
              <a:rPr lang="zh-CN" altLang="en-US" dirty="0" smtClean="0"/>
              <a:t>审计过程中的全部文档，包括审计记录以及各种原始资料管理归档，监理审计档案，以备日后查考和研究。</a:t>
            </a:r>
            <a:endParaRPr lang="en-US" altLang="zh-CN" dirty="0" smtClean="0"/>
          </a:p>
          <a:p>
            <a:pPr lvl="2" algn="just"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37</a:t>
            </a:fld>
            <a:endParaRPr lang="en-US" altLang="zh-CN"/>
          </a:p>
        </p:txBody>
      </p:sp>
    </p:spTree>
    <p:extLst>
      <p:ext uri="{BB962C8B-B14F-4D97-AF65-F5344CB8AC3E}">
        <p14:creationId xmlns="" xmlns:p14="http://schemas.microsoft.com/office/powerpoint/2010/main" val="2697949075"/>
      </p:ext>
    </p:extLst>
  </p:cSld>
  <p:clrMapOvr>
    <a:masterClrMapping/>
  </p:clrMapOvr>
  <p:transition spd="slow">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057275" y="2924944"/>
            <a:ext cx="7772400" cy="2804344"/>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None/>
            </a:pPr>
            <a:r>
              <a:rPr lang="zh-CN" altLang="en-US" sz="7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谢谢！</a:t>
            </a:r>
            <a:endParaRPr lang="zh-CN" altLang="zh-CN" sz="7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38</a:t>
            </a:fld>
            <a:endParaRPr lang="en-US" altLang="zh-CN"/>
          </a:p>
        </p:txBody>
      </p:sp>
    </p:spTree>
    <p:extLst>
      <p:ext uri="{BB962C8B-B14F-4D97-AF65-F5344CB8AC3E}">
        <p14:creationId xmlns="" xmlns:p14="http://schemas.microsoft.com/office/powerpoint/2010/main" val="4191430349"/>
      </p:ext>
    </p:extLst>
  </p:cSld>
  <p:clrMapOvr>
    <a:masterClrMapping/>
  </p:clrMapOvr>
  <p:transition spd="slow">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584176"/>
          </a:xfrm>
        </p:spPr>
        <p:txBody>
          <a:bodyPr/>
          <a:lstStyle/>
          <a:p>
            <a:r>
              <a:rPr lang="en-US" altLang="zh-CN" b="1" dirty="0"/>
              <a:t>9.1 </a:t>
            </a:r>
            <a:r>
              <a:rPr lang="zh-CN" altLang="zh-CN" b="1" dirty="0"/>
              <a:t>工程项目管理</a:t>
            </a:r>
          </a:p>
        </p:txBody>
      </p:sp>
      <p:sp>
        <p:nvSpPr>
          <p:cNvPr id="3" name="内容占位符 2"/>
          <p:cNvSpPr>
            <a:spLocks noGrp="1"/>
          </p:cNvSpPr>
          <p:nvPr>
            <p:ph idx="1"/>
          </p:nvPr>
        </p:nvSpPr>
        <p:spPr>
          <a:xfrm>
            <a:off x="0" y="1556792"/>
            <a:ext cx="9144000" cy="4896544"/>
          </a:xfrm>
        </p:spPr>
        <p:txBody>
          <a:bodyPr/>
          <a:lstStyle/>
          <a:p>
            <a:pPr lvl="2" eaLnBrk="1"/>
            <a:r>
              <a:rPr lang="zh-CN" altLang="en-US" dirty="0" smtClean="0"/>
              <a:t>按</a:t>
            </a:r>
            <a:r>
              <a:rPr lang="zh-CN" altLang="en-US" dirty="0" smtClean="0"/>
              <a:t>项目的经济性质</a:t>
            </a:r>
            <a:r>
              <a:rPr lang="zh-CN" altLang="en-US" dirty="0" smtClean="0"/>
              <a:t>分类</a:t>
            </a:r>
            <a:endParaRPr lang="en-US" altLang="zh-CN" dirty="0" smtClean="0"/>
          </a:p>
          <a:p>
            <a:pPr lvl="3" eaLnBrk="1"/>
            <a:r>
              <a:rPr lang="zh-CN" altLang="en-US" dirty="0" smtClean="0"/>
              <a:t>盈利</a:t>
            </a:r>
            <a:r>
              <a:rPr lang="zh-CN" altLang="en-US" dirty="0" smtClean="0"/>
              <a:t>性</a:t>
            </a:r>
            <a:r>
              <a:rPr lang="zh-CN" altLang="en-US" dirty="0" smtClean="0"/>
              <a:t>项目</a:t>
            </a:r>
            <a:endParaRPr lang="en-US" altLang="zh-CN" dirty="0" smtClean="0"/>
          </a:p>
          <a:p>
            <a:pPr lvl="3" eaLnBrk="1"/>
            <a:r>
              <a:rPr lang="zh-CN" altLang="en-US" dirty="0" smtClean="0"/>
              <a:t>非</a:t>
            </a:r>
            <a:r>
              <a:rPr lang="zh-CN" altLang="en-US" dirty="0" smtClean="0"/>
              <a:t>盈利性项目</a:t>
            </a:r>
            <a:endParaRPr lang="en-US" altLang="zh-CN" dirty="0" smtClean="0"/>
          </a:p>
          <a:p>
            <a:pPr lvl="2" eaLnBrk="1"/>
            <a:r>
              <a:rPr lang="zh-CN" altLang="en-US" dirty="0" smtClean="0"/>
              <a:t>按项目的规模和层次</a:t>
            </a:r>
            <a:r>
              <a:rPr lang="zh-CN" altLang="en-US" dirty="0" smtClean="0"/>
              <a:t>分类</a:t>
            </a:r>
            <a:endParaRPr lang="en-US" altLang="zh-CN" dirty="0" smtClean="0"/>
          </a:p>
          <a:p>
            <a:pPr lvl="3" eaLnBrk="1"/>
            <a:r>
              <a:rPr lang="zh-CN" altLang="en-US" dirty="0" smtClean="0"/>
              <a:t>大项目</a:t>
            </a:r>
            <a:endParaRPr lang="en-US" altLang="zh-CN" dirty="0" smtClean="0"/>
          </a:p>
          <a:p>
            <a:pPr lvl="3" eaLnBrk="1"/>
            <a:r>
              <a:rPr lang="zh-CN" altLang="en-US" dirty="0" smtClean="0"/>
              <a:t>项目</a:t>
            </a:r>
            <a:endParaRPr lang="en-US" altLang="zh-CN" dirty="0" smtClean="0"/>
          </a:p>
          <a:p>
            <a:pPr lvl="3" eaLnBrk="1"/>
            <a:r>
              <a:rPr lang="zh-CN" altLang="en-US" dirty="0" smtClean="0"/>
              <a:t>子</a:t>
            </a:r>
            <a:r>
              <a:rPr lang="zh-CN" altLang="en-US" dirty="0" smtClean="0"/>
              <a:t>项目</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a:t>
            </a:fld>
            <a:endParaRPr lang="en-US" altLang="zh-CN" dirty="0"/>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614488"/>
            <a:ext cx="9144000" cy="4478808"/>
          </a:xfrm>
        </p:spPr>
        <p:txBody>
          <a:bodyPr/>
          <a:lstStyle/>
          <a:p>
            <a:r>
              <a:rPr lang="zh-CN" altLang="zh-CN" dirty="0"/>
              <a:t>项目管理</a:t>
            </a:r>
            <a:endParaRPr lang="en-US" altLang="zh-CN" dirty="0"/>
          </a:p>
          <a:p>
            <a:pPr lvl="1"/>
            <a:r>
              <a:rPr lang="zh-CN" altLang="en-US" dirty="0"/>
              <a:t>项目管理的</a:t>
            </a:r>
            <a:r>
              <a:rPr lang="zh-CN" altLang="en-US" dirty="0" smtClean="0"/>
              <a:t>定义</a:t>
            </a:r>
            <a:endParaRPr lang="en-US" altLang="zh-CN" dirty="0" smtClean="0"/>
          </a:p>
          <a:p>
            <a:pPr lvl="2"/>
            <a:r>
              <a:rPr lang="zh-CN" altLang="en-US" dirty="0" smtClean="0"/>
              <a:t>项目管理是以项目及其资源为对象，运用系统的理论和方法对项目进行高效率的计划、组织、实施和控制，以实现项目目标的管理方法体系</a:t>
            </a:r>
            <a:r>
              <a:rPr lang="zh-CN" altLang="en-US" dirty="0" smtClean="0"/>
              <a:t>。</a:t>
            </a:r>
            <a:endParaRPr lang="en-US" altLang="zh-CN" dirty="0" smtClean="0"/>
          </a:p>
          <a:p>
            <a:pPr lvl="2"/>
            <a:r>
              <a:rPr lang="zh-CN" altLang="en-US" dirty="0" smtClean="0"/>
              <a:t>其主体：项目经理</a:t>
            </a:r>
            <a:endParaRPr lang="en-US" altLang="zh-CN" dirty="0" smtClean="0"/>
          </a:p>
          <a:p>
            <a:pPr lvl="2"/>
            <a:r>
              <a:rPr lang="zh-CN" altLang="en-US" dirty="0" smtClean="0"/>
              <a:t>其客体：项目</a:t>
            </a:r>
            <a:endParaRPr lang="en-US" altLang="zh-CN" dirty="0" smtClean="0"/>
          </a:p>
          <a:p>
            <a:pPr lvl="2"/>
            <a:r>
              <a:rPr lang="zh-CN" altLang="en-US" dirty="0" smtClean="0"/>
              <a:t>其职能：由计划、组织、协调和控制组成</a:t>
            </a:r>
            <a:endParaRPr lang="en-US" altLang="zh-CN" dirty="0" smtClean="0"/>
          </a:p>
          <a:p>
            <a:pPr lvl="2"/>
            <a:r>
              <a:rPr lang="zh-CN" altLang="en-US" dirty="0" smtClean="0"/>
              <a:t>其任务：对项目及资源进行计划、组织、协调和控制</a:t>
            </a:r>
            <a:endParaRPr lang="en-US" altLang="zh-CN" dirty="0" smtClean="0"/>
          </a:p>
          <a:p>
            <a:pPr lvl="2"/>
            <a:r>
              <a:rPr lang="zh-CN" altLang="en-US" dirty="0" smtClean="0"/>
              <a:t>其目的：实现项目的目标</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a:t>
            </a:fld>
            <a:endParaRPr lang="en-US" altLang="zh-CN"/>
          </a:p>
        </p:txBody>
      </p:sp>
    </p:spTree>
    <p:extLst>
      <p:ext uri="{BB962C8B-B14F-4D97-AF65-F5344CB8AC3E}">
        <p14:creationId xmlns="" xmlns:p14="http://schemas.microsoft.com/office/powerpoint/2010/main" val="3322338041"/>
      </p:ext>
    </p:extLst>
  </p:cSld>
  <p:clrMapOvr>
    <a:masterClrMapping/>
  </p:clrMapOvr>
  <p:transition spd="slow">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42480"/>
            <a:ext cx="9144000" cy="4910856"/>
          </a:xfrm>
        </p:spPr>
        <p:txBody>
          <a:bodyPr/>
          <a:lstStyle/>
          <a:p>
            <a:pPr lvl="1" eaLnBrk="1"/>
            <a:r>
              <a:rPr lang="zh-CN" altLang="en-US" dirty="0" smtClean="0"/>
              <a:t>项目管理</a:t>
            </a:r>
            <a:r>
              <a:rPr lang="zh-CN" altLang="en-US" dirty="0"/>
              <a:t>的基本</a:t>
            </a:r>
            <a:r>
              <a:rPr lang="zh-CN" altLang="en-US" dirty="0" smtClean="0"/>
              <a:t>特性</a:t>
            </a:r>
            <a:endParaRPr lang="en-US" altLang="zh-CN" dirty="0" smtClean="0"/>
          </a:p>
          <a:p>
            <a:pPr lvl="2" eaLnBrk="1"/>
            <a:r>
              <a:rPr lang="zh-CN" altLang="en-US" dirty="0" smtClean="0"/>
              <a:t>普遍性</a:t>
            </a:r>
            <a:endParaRPr lang="en-US" altLang="zh-CN" dirty="0" smtClean="0"/>
          </a:p>
          <a:p>
            <a:pPr lvl="3" eaLnBrk="1"/>
            <a:r>
              <a:rPr lang="zh-CN" altLang="en-US" dirty="0" smtClean="0"/>
              <a:t>现有各种文化物质成果最初都通过项目方式实现，先有项目后有日常运营。</a:t>
            </a:r>
            <a:endParaRPr lang="en-US" altLang="zh-CN" dirty="0" smtClean="0"/>
          </a:p>
          <a:p>
            <a:pPr lvl="2" eaLnBrk="1"/>
            <a:r>
              <a:rPr lang="zh-CN" altLang="en-US" dirty="0" smtClean="0"/>
              <a:t>目的性</a:t>
            </a:r>
            <a:endParaRPr lang="en-US" altLang="zh-CN" dirty="0" smtClean="0"/>
          </a:p>
          <a:p>
            <a:pPr lvl="3" eaLnBrk="1"/>
            <a:r>
              <a:rPr lang="zh-CN" altLang="en-US" dirty="0" smtClean="0"/>
              <a:t>为实现“满足或超越项目有关各方对项目的要求与期望”服务。</a:t>
            </a:r>
            <a:endParaRPr lang="en-US" altLang="zh-CN" dirty="0" smtClean="0"/>
          </a:p>
          <a:p>
            <a:pPr lvl="2" eaLnBrk="1"/>
            <a:r>
              <a:rPr lang="zh-CN" altLang="en-US" dirty="0" smtClean="0"/>
              <a:t>独特性</a:t>
            </a:r>
            <a:endParaRPr lang="en-US" altLang="zh-CN" dirty="0" smtClean="0"/>
          </a:p>
          <a:p>
            <a:pPr lvl="3" eaLnBrk="1"/>
            <a:r>
              <a:rPr lang="zh-CN" altLang="en-US" dirty="0" smtClean="0"/>
              <a:t>不</a:t>
            </a:r>
            <a:r>
              <a:rPr lang="zh-CN" altLang="en-US" dirty="0" smtClean="0"/>
              <a:t>用于一般的生产服务运营管理，以及常规的行政管理。</a:t>
            </a:r>
            <a:endParaRPr lang="en-US" altLang="zh-CN" dirty="0" smtClean="0"/>
          </a:p>
          <a:p>
            <a:pPr lvl="2" eaLnBrk="1"/>
            <a:r>
              <a:rPr lang="zh-CN" altLang="en-US" dirty="0" smtClean="0"/>
              <a:t>集成性</a:t>
            </a:r>
            <a:endParaRPr lang="en-US" altLang="zh-CN" dirty="0" smtClean="0"/>
          </a:p>
          <a:p>
            <a:pPr lvl="3" eaLnBrk="1"/>
            <a:r>
              <a:rPr lang="zh-CN" altLang="en-US" dirty="0" smtClean="0"/>
              <a:t>对各要素和各阶段的集成管理等。</a:t>
            </a:r>
            <a:endParaRPr lang="en-US" altLang="zh-CN" dirty="0" smtClean="0"/>
          </a:p>
          <a:p>
            <a:pPr lvl="2" eaLnBrk="1"/>
            <a:r>
              <a:rPr lang="zh-CN" altLang="en-US" dirty="0" smtClean="0"/>
              <a:t>创新性</a:t>
            </a:r>
            <a:endParaRPr lang="en-US" altLang="zh-CN" dirty="0" smtClean="0"/>
          </a:p>
          <a:p>
            <a:pPr lvl="3" eaLnBrk="1"/>
            <a:r>
              <a:rPr lang="zh-CN" altLang="en-US" dirty="0" smtClean="0"/>
              <a:t>是对于创新的管理，项目管理本身需要创新，没有一成不变的模式和方法。</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a:t>
            </a:fld>
            <a:endParaRPr lang="en-US" altLang="zh-CN"/>
          </a:p>
        </p:txBody>
      </p:sp>
    </p:spTree>
    <p:extLst>
      <p:ext uri="{BB962C8B-B14F-4D97-AF65-F5344CB8AC3E}">
        <p14:creationId xmlns="" xmlns:p14="http://schemas.microsoft.com/office/powerpoint/2010/main" val="3322338041"/>
      </p:ext>
    </p:extLst>
  </p:cSld>
  <p:clrMapOvr>
    <a:masterClrMapping/>
  </p:clrMapOvr>
  <p:transition spd="slow">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9.1 </a:t>
            </a:r>
            <a:r>
              <a:rPr lang="zh-CN" altLang="zh-CN" b="1" dirty="0"/>
              <a:t>工程项目管理</a:t>
            </a:r>
            <a:r>
              <a:rPr lang="zh-CN" altLang="en-US" b="1" dirty="0"/>
              <a:t>（续）</a:t>
            </a:r>
            <a:endParaRPr lang="zh-CN" altLang="en-US" dirty="0"/>
          </a:p>
        </p:txBody>
      </p:sp>
      <p:sp>
        <p:nvSpPr>
          <p:cNvPr id="3" name="内容占位符 2"/>
          <p:cNvSpPr>
            <a:spLocks noGrp="1"/>
          </p:cNvSpPr>
          <p:nvPr>
            <p:ph idx="1"/>
          </p:nvPr>
        </p:nvSpPr>
        <p:spPr>
          <a:xfrm>
            <a:off x="0" y="1556792"/>
            <a:ext cx="9144000" cy="4896544"/>
          </a:xfrm>
        </p:spPr>
        <p:txBody>
          <a:bodyPr/>
          <a:lstStyle/>
          <a:p>
            <a:pPr lvl="1"/>
            <a:r>
              <a:rPr lang="zh-CN" altLang="en-US" dirty="0" smtClean="0"/>
              <a:t>项目管理工作过程</a:t>
            </a:r>
            <a:endParaRPr lang="en-US" altLang="zh-CN" dirty="0" smtClean="0"/>
          </a:p>
          <a:p>
            <a:pPr lvl="2"/>
            <a:r>
              <a:rPr lang="zh-CN" altLang="en-US" dirty="0" smtClean="0"/>
              <a:t>启动</a:t>
            </a:r>
            <a:r>
              <a:rPr lang="zh-CN" altLang="en-US" dirty="0" smtClean="0"/>
              <a:t>工作过程（</a:t>
            </a:r>
            <a:r>
              <a:rPr lang="en-US" altLang="zh-CN" dirty="0" smtClean="0"/>
              <a:t>Initiating Processes</a:t>
            </a:r>
            <a:r>
              <a:rPr lang="zh-CN" altLang="en-US" dirty="0" smtClean="0"/>
              <a:t>）</a:t>
            </a:r>
            <a:endParaRPr lang="en-US" altLang="zh-CN" dirty="0" smtClean="0"/>
          </a:p>
          <a:p>
            <a:pPr lvl="2"/>
            <a:r>
              <a:rPr lang="zh-CN" altLang="en-US" dirty="0" smtClean="0"/>
              <a:t>计划工作过程</a:t>
            </a:r>
            <a:r>
              <a:rPr lang="zh-CN" altLang="en-US" dirty="0" smtClean="0"/>
              <a:t>（</a:t>
            </a:r>
            <a:r>
              <a:rPr lang="en-US" altLang="zh-CN" dirty="0" smtClean="0"/>
              <a:t>Planning </a:t>
            </a:r>
            <a:r>
              <a:rPr lang="en-US" altLang="zh-CN" dirty="0" smtClean="0"/>
              <a:t>Processes</a:t>
            </a:r>
            <a:r>
              <a:rPr lang="zh-CN" altLang="en-US" dirty="0" smtClean="0"/>
              <a:t>）</a:t>
            </a:r>
            <a:endParaRPr lang="en-US" altLang="zh-CN" dirty="0" smtClean="0"/>
          </a:p>
          <a:p>
            <a:pPr lvl="2"/>
            <a:r>
              <a:rPr lang="zh-CN" altLang="en-US" dirty="0" smtClean="0"/>
              <a:t>执行工作过程</a:t>
            </a:r>
            <a:r>
              <a:rPr lang="zh-CN" altLang="en-US" dirty="0" smtClean="0"/>
              <a:t>（</a:t>
            </a:r>
            <a:r>
              <a:rPr lang="en-US" altLang="zh-CN" dirty="0" smtClean="0"/>
              <a:t>Executing </a:t>
            </a:r>
            <a:r>
              <a:rPr lang="en-US" altLang="zh-CN" dirty="0" smtClean="0"/>
              <a:t>Processes</a:t>
            </a:r>
            <a:r>
              <a:rPr lang="zh-CN" altLang="en-US" dirty="0" smtClean="0"/>
              <a:t>）</a:t>
            </a:r>
            <a:endParaRPr lang="en-US" altLang="zh-CN" dirty="0" smtClean="0"/>
          </a:p>
          <a:p>
            <a:pPr lvl="2"/>
            <a:r>
              <a:rPr lang="zh-CN" altLang="en-US" dirty="0" smtClean="0"/>
              <a:t>控制工作过程</a:t>
            </a:r>
            <a:r>
              <a:rPr lang="zh-CN" altLang="en-US" dirty="0" smtClean="0"/>
              <a:t>（</a:t>
            </a:r>
            <a:r>
              <a:rPr lang="en-US" altLang="zh-CN" dirty="0" smtClean="0"/>
              <a:t>Controlling </a:t>
            </a:r>
            <a:r>
              <a:rPr lang="en-US" altLang="zh-CN" dirty="0" smtClean="0"/>
              <a:t>Processes</a:t>
            </a:r>
            <a:r>
              <a:rPr lang="zh-CN" altLang="en-US" dirty="0" smtClean="0"/>
              <a:t>）</a:t>
            </a:r>
            <a:endParaRPr lang="en-US" altLang="zh-CN" dirty="0" smtClean="0"/>
          </a:p>
          <a:p>
            <a:pPr lvl="2"/>
            <a:r>
              <a:rPr lang="zh-CN" altLang="en-US" dirty="0" smtClean="0"/>
              <a:t>收尾工作过程</a:t>
            </a:r>
            <a:r>
              <a:rPr lang="zh-CN" altLang="en-US" dirty="0" smtClean="0"/>
              <a:t>（</a:t>
            </a:r>
            <a:r>
              <a:rPr lang="en-US" altLang="zh-CN" dirty="0" smtClean="0"/>
              <a:t>Closing </a:t>
            </a:r>
            <a:r>
              <a:rPr lang="en-US" altLang="zh-CN" dirty="0" smtClean="0"/>
              <a:t>Processes</a:t>
            </a:r>
            <a:r>
              <a:rPr lang="zh-CN" altLang="en-US" dirty="0" smtClean="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7</a:t>
            </a:fld>
            <a:endParaRPr lang="en-US" altLang="zh-CN"/>
          </a:p>
        </p:txBody>
      </p:sp>
    </p:spTree>
    <p:extLst>
      <p:ext uri="{BB962C8B-B14F-4D97-AF65-F5344CB8AC3E}">
        <p14:creationId xmlns="" xmlns:p14="http://schemas.microsoft.com/office/powerpoint/2010/main" val="3322338041"/>
      </p:ext>
    </p:extLst>
  </p:cSld>
  <p:clrMapOvr>
    <a:masterClrMapping/>
  </p:clrMapOvr>
  <p:transition spd="slow">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9.1 </a:t>
            </a:r>
            <a:r>
              <a:rPr lang="zh-CN" altLang="zh-CN" b="1" dirty="0"/>
              <a:t>工程项目</a:t>
            </a:r>
            <a:r>
              <a:rPr lang="zh-CN" altLang="zh-CN" b="1" dirty="0" smtClean="0"/>
              <a:t>管理</a:t>
            </a:r>
            <a:r>
              <a:rPr lang="zh-CN" altLang="en-US" b="1" dirty="0" smtClean="0"/>
              <a:t>（续）</a:t>
            </a:r>
            <a:endParaRPr lang="zh-CN" altLang="en-US" dirty="0"/>
          </a:p>
        </p:txBody>
      </p:sp>
      <p:sp>
        <p:nvSpPr>
          <p:cNvPr id="3" name="内容占位符 2"/>
          <p:cNvSpPr>
            <a:spLocks noGrp="1"/>
          </p:cNvSpPr>
          <p:nvPr>
            <p:ph idx="1"/>
          </p:nvPr>
        </p:nvSpPr>
        <p:spPr>
          <a:xfrm>
            <a:off x="0" y="1556792"/>
            <a:ext cx="9144000" cy="4896544"/>
          </a:xfrm>
        </p:spPr>
        <p:txBody>
          <a:bodyPr/>
          <a:lstStyle/>
          <a:p>
            <a:pPr algn="just" eaLnBrk="1"/>
            <a:r>
              <a:rPr lang="zh-CN" altLang="zh-CN" dirty="0"/>
              <a:t>项目管理知识</a:t>
            </a:r>
            <a:r>
              <a:rPr lang="zh-CN" altLang="zh-CN" dirty="0" smtClean="0"/>
              <a:t>体系</a:t>
            </a:r>
            <a:endParaRPr lang="en-US" altLang="zh-CN" dirty="0" smtClean="0"/>
          </a:p>
          <a:p>
            <a:pPr lvl="1" algn="just" eaLnBrk="1"/>
            <a:r>
              <a:rPr lang="zh-CN" altLang="en-US" dirty="0" smtClean="0"/>
              <a:t>项目管理知识体系（</a:t>
            </a:r>
            <a:r>
              <a:rPr lang="en-US" altLang="zh-CN" dirty="0" smtClean="0"/>
              <a:t>Project Management Body Of Knowledge, PMBOK</a:t>
            </a:r>
            <a:r>
              <a:rPr lang="zh-CN" altLang="en-US" dirty="0" smtClean="0"/>
              <a:t>）由美国项目管理协会（</a:t>
            </a:r>
            <a:r>
              <a:rPr lang="en-US" altLang="zh-CN" dirty="0" smtClean="0"/>
              <a:t>Project Management Institution, PMI</a:t>
            </a:r>
            <a:r>
              <a:rPr lang="zh-CN" altLang="en-US" dirty="0" smtClean="0"/>
              <a:t>）在</a:t>
            </a:r>
            <a:r>
              <a:rPr lang="en-US" altLang="zh-CN" dirty="0" smtClean="0"/>
              <a:t>20</a:t>
            </a:r>
            <a:r>
              <a:rPr lang="zh-CN" altLang="en-US" dirty="0" smtClean="0"/>
              <a:t>世纪</a:t>
            </a:r>
            <a:r>
              <a:rPr lang="en-US" altLang="zh-CN" dirty="0" smtClean="0"/>
              <a:t>80s</a:t>
            </a:r>
            <a:r>
              <a:rPr lang="zh-CN" altLang="en-US" dirty="0" smtClean="0"/>
              <a:t>初提出。</a:t>
            </a:r>
            <a:endParaRPr lang="en-US" altLang="zh-CN" dirty="0" smtClean="0"/>
          </a:p>
          <a:p>
            <a:pPr lvl="1" algn="just" eaLnBrk="1"/>
            <a:r>
              <a:rPr lang="en-US" altLang="zh-CN" dirty="0" smtClean="0"/>
              <a:t>PMI</a:t>
            </a:r>
            <a:r>
              <a:rPr lang="zh-CN" altLang="en-US" dirty="0" smtClean="0"/>
              <a:t>于</a:t>
            </a:r>
            <a:r>
              <a:rPr lang="en-US" altLang="zh-CN" dirty="0" smtClean="0"/>
              <a:t>19</a:t>
            </a:r>
            <a:r>
              <a:rPr lang="en-US" altLang="zh-CN" dirty="0" smtClean="0"/>
              <a:t>66</a:t>
            </a:r>
            <a:r>
              <a:rPr lang="zh-CN" altLang="en-US" dirty="0" smtClean="0"/>
              <a:t>年成立，目前全球影响最大的项目管理专业机构。</a:t>
            </a:r>
            <a:endParaRPr lang="en-US" altLang="zh-CN" dirty="0" smtClean="0"/>
          </a:p>
          <a:p>
            <a:pPr lvl="1" algn="just" eaLnBrk="1"/>
            <a:r>
              <a:rPr lang="en-US" altLang="zh-CN" dirty="0" smtClean="0"/>
              <a:t>PMI</a:t>
            </a:r>
            <a:r>
              <a:rPr lang="zh-CN" altLang="en-US" dirty="0" smtClean="0"/>
              <a:t>总结项目管理实践中具有共性的方法、工具和技术编制</a:t>
            </a:r>
            <a:r>
              <a:rPr lang="en-US" altLang="zh-CN" dirty="0" smtClean="0"/>
              <a:t>PMBOK</a:t>
            </a:r>
            <a:r>
              <a:rPr lang="zh-CN" altLang="en-US" dirty="0" smtClean="0"/>
              <a:t>，用于人员培训和规范化管理。</a:t>
            </a:r>
            <a:endParaRPr lang="en-US" altLang="zh-CN" dirty="0" smtClean="0"/>
          </a:p>
          <a:p>
            <a:pPr lvl="1" algn="just" eaLnBrk="1"/>
            <a:r>
              <a:rPr lang="en-US" altLang="zh-CN" dirty="0" smtClean="0"/>
              <a:t>PMBOK</a:t>
            </a:r>
            <a:r>
              <a:rPr lang="zh-CN" altLang="en-US" dirty="0" smtClean="0"/>
              <a:t>把项目管理归纳为</a:t>
            </a:r>
            <a:r>
              <a:rPr lang="en-US" altLang="zh-CN" dirty="0" smtClean="0"/>
              <a:t>39</a:t>
            </a:r>
            <a:r>
              <a:rPr lang="zh-CN" altLang="en-US" dirty="0" smtClean="0"/>
              <a:t>个项目管理过程，</a:t>
            </a:r>
            <a:r>
              <a:rPr lang="zh-CN" altLang="en-US" dirty="0" smtClean="0"/>
              <a:t>按</a:t>
            </a:r>
            <a:r>
              <a:rPr lang="zh-CN" altLang="en-US" dirty="0" smtClean="0"/>
              <a:t>知识领域</a:t>
            </a:r>
            <a:r>
              <a:rPr lang="en-US" altLang="zh-CN" dirty="0" smtClean="0"/>
              <a:t>9</a:t>
            </a:r>
            <a:r>
              <a:rPr lang="zh-CN" altLang="en-US" dirty="0" smtClean="0"/>
              <a:t>个，按时间逻辑为</a:t>
            </a:r>
            <a:r>
              <a:rPr lang="en-US" altLang="zh-CN" dirty="0" smtClean="0"/>
              <a:t>5</a:t>
            </a:r>
            <a:r>
              <a:rPr lang="zh-CN" altLang="en-US" dirty="0" smtClean="0"/>
              <a:t>大阶段。</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8</a:t>
            </a:fld>
            <a:endParaRPr lang="en-US" altLang="zh-CN"/>
          </a:p>
        </p:txBody>
      </p:sp>
    </p:spTree>
    <p:extLst>
      <p:ext uri="{BB962C8B-B14F-4D97-AF65-F5344CB8AC3E}">
        <p14:creationId xmlns="" xmlns:p14="http://schemas.microsoft.com/office/powerpoint/2010/main" val="1355227556"/>
      </p:ext>
    </p:extLst>
  </p:cSld>
  <p:clrMapOvr>
    <a:masterClrMapping/>
  </p:clrMapOvr>
  <p:transition spd="slow">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476672"/>
            <a:ext cx="7793037" cy="838423"/>
          </a:xfrm>
        </p:spPr>
        <p:txBody>
          <a:bodyPr/>
          <a:lstStyle/>
          <a:p>
            <a:r>
              <a:rPr lang="en-US" altLang="zh-CN" b="1" dirty="0"/>
              <a:t>9.1 </a:t>
            </a:r>
            <a:r>
              <a:rPr lang="zh-CN" altLang="zh-CN" b="1" dirty="0"/>
              <a:t>工程项目</a:t>
            </a:r>
            <a:r>
              <a:rPr lang="zh-CN" altLang="zh-CN" b="1" dirty="0" smtClean="0"/>
              <a:t>管理</a:t>
            </a:r>
            <a:r>
              <a:rPr lang="zh-CN" altLang="en-US" b="1" dirty="0" smtClean="0"/>
              <a:t>（续）</a:t>
            </a:r>
            <a:endParaRPr lang="zh-CN" altLang="en-US" dirty="0"/>
          </a:p>
        </p:txBody>
      </p:sp>
      <p:sp>
        <p:nvSpPr>
          <p:cNvPr id="3" name="内容占位符 2"/>
          <p:cNvSpPr>
            <a:spLocks noGrp="1"/>
          </p:cNvSpPr>
          <p:nvPr>
            <p:ph idx="1"/>
          </p:nvPr>
        </p:nvSpPr>
        <p:spPr>
          <a:xfrm>
            <a:off x="0" y="1556792"/>
            <a:ext cx="9144000" cy="4896544"/>
          </a:xfrm>
        </p:spPr>
        <p:txBody>
          <a:bodyPr/>
          <a:lstStyle/>
          <a:p>
            <a:pPr lvl="1" algn="just" eaLnBrk="1"/>
            <a:r>
              <a:rPr lang="zh-CN" altLang="en-US" dirty="0" smtClean="0"/>
              <a:t>知识领域</a:t>
            </a:r>
            <a:r>
              <a:rPr lang="en-US" altLang="zh-CN" dirty="0" smtClean="0"/>
              <a:t>9</a:t>
            </a:r>
            <a:r>
              <a:rPr lang="zh-CN" altLang="en-US" dirty="0" smtClean="0"/>
              <a:t>个</a:t>
            </a:r>
            <a:endParaRPr lang="en-US" altLang="zh-CN" dirty="0" smtClean="0"/>
          </a:p>
          <a:p>
            <a:pPr lvl="2" algn="just" eaLnBrk="1"/>
            <a:r>
              <a:rPr lang="zh-CN" altLang="en-US" dirty="0" smtClean="0"/>
              <a:t>集成管理、范围管理、时间管理、成本管理、质量管理、人力资源管理、沟通管理、采购管理和风险管理。</a:t>
            </a:r>
            <a:endParaRPr lang="en-US" altLang="zh-CN" dirty="0" smtClean="0"/>
          </a:p>
          <a:p>
            <a:pPr lvl="1" algn="just" eaLnBrk="1"/>
            <a:r>
              <a:rPr lang="zh-CN" altLang="en-US" dirty="0" smtClean="0"/>
              <a:t>按时间逻辑为</a:t>
            </a:r>
            <a:r>
              <a:rPr lang="en-US" altLang="zh-CN" dirty="0" smtClean="0"/>
              <a:t>5</a:t>
            </a:r>
            <a:r>
              <a:rPr lang="zh-CN" altLang="en-US" dirty="0" smtClean="0"/>
              <a:t>大阶段</a:t>
            </a:r>
            <a:endParaRPr lang="en-US" altLang="zh-CN" dirty="0" smtClean="0"/>
          </a:p>
          <a:p>
            <a:pPr lvl="2" algn="just" eaLnBrk="1"/>
            <a:r>
              <a:rPr lang="zh-CN" altLang="en-US" dirty="0" smtClean="0"/>
              <a:t>启动、计划、执行、控制、结束。</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9</a:t>
            </a:fld>
            <a:endParaRPr lang="en-US" altLang="zh-CN"/>
          </a:p>
        </p:txBody>
      </p:sp>
    </p:spTree>
    <p:extLst>
      <p:ext uri="{BB962C8B-B14F-4D97-AF65-F5344CB8AC3E}">
        <p14:creationId xmlns="" xmlns:p14="http://schemas.microsoft.com/office/powerpoint/2010/main" val="1355227556"/>
      </p:ext>
    </p:extLst>
  </p:cSld>
  <p:clrMapOvr>
    <a:masterClrMapping/>
  </p:clrMapOvr>
  <p:transition spd="slow">
    <p:zo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3754</TotalTime>
  <Words>2596</Words>
  <Application>Microsoft Office PowerPoint</Application>
  <PresentationFormat>全屏显示(4:3)</PresentationFormat>
  <Paragraphs>365</Paragraphs>
  <Slides>38</Slides>
  <Notes>1</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Blends</vt:lpstr>
      <vt:lpstr>第9章   工程管理</vt:lpstr>
      <vt:lpstr>9.1 工程项目管理</vt:lpstr>
      <vt:lpstr>9.1 工程项目管理</vt:lpstr>
      <vt:lpstr>9.1 工程项目管理</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9.1 工程项目管理（续）</vt:lpstr>
      <vt:lpstr>9.2 工程监理与审计</vt:lpstr>
      <vt:lpstr>9.2 工程监理与审计</vt:lpstr>
      <vt:lpstr>9.2 工程监理与审计</vt:lpstr>
      <vt:lpstr>9.2 工程监理与审计</vt:lpstr>
      <vt:lpstr>9.2 工程监理与审计（续）</vt:lpstr>
      <vt:lpstr>9.2 工程监理与审计（续）</vt:lpstr>
      <vt:lpstr>9.2 工程监理与审计（续）</vt:lpstr>
      <vt:lpstr>9.2 工程监理与审计（续）</vt:lpstr>
      <vt:lpstr>9.2 工程监理与审计（续）</vt:lpstr>
      <vt:lpstr>9.2 工程监理与审计（续）</vt:lpstr>
      <vt:lpstr>幻灯片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微机原理与接口技术</dc:title>
  <dc:creator>cf08</dc:creator>
  <cp:lastModifiedBy>Windows 用户</cp:lastModifiedBy>
  <cp:revision>364</cp:revision>
  <cp:lastPrinted>1995-12-08T18:33:06Z</cp:lastPrinted>
  <dcterms:created xsi:type="dcterms:W3CDTF">2002-02-20T04:24:10Z</dcterms:created>
  <dcterms:modified xsi:type="dcterms:W3CDTF">2018-06-20T11:09:38Z</dcterms:modified>
</cp:coreProperties>
</file>