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2"/>
  </p:sldMasterIdLst>
  <p:notesMasterIdLst>
    <p:notesMasterId r:id="rId86"/>
  </p:notesMasterIdLst>
  <p:handoutMasterIdLst>
    <p:handoutMasterId r:id="rId87"/>
  </p:handoutMasterIdLst>
  <p:sldIdLst>
    <p:sldId id="2537" r:id="rId3"/>
    <p:sldId id="2536" r:id="rId4"/>
    <p:sldId id="2857" r:id="rId5"/>
    <p:sldId id="2859" r:id="rId6"/>
    <p:sldId id="2860" r:id="rId7"/>
    <p:sldId id="2861" r:id="rId8"/>
    <p:sldId id="2863" r:id="rId9"/>
    <p:sldId id="2864" r:id="rId10"/>
    <p:sldId id="2865" r:id="rId11"/>
    <p:sldId id="2866" r:id="rId12"/>
    <p:sldId id="2869" r:id="rId13"/>
    <p:sldId id="2873" r:id="rId14"/>
    <p:sldId id="2874" r:id="rId15"/>
    <p:sldId id="2875" r:id="rId16"/>
    <p:sldId id="2876" r:id="rId17"/>
    <p:sldId id="2880" r:id="rId18"/>
    <p:sldId id="2881" r:id="rId19"/>
    <p:sldId id="2882" r:id="rId20"/>
    <p:sldId id="2883" r:id="rId21"/>
    <p:sldId id="2884" r:id="rId22"/>
    <p:sldId id="2885" r:id="rId23"/>
    <p:sldId id="2886" r:id="rId24"/>
    <p:sldId id="2891" r:id="rId25"/>
    <p:sldId id="2892" r:id="rId26"/>
    <p:sldId id="2894" r:id="rId27"/>
    <p:sldId id="2895" r:id="rId28"/>
    <p:sldId id="2904" r:id="rId29"/>
    <p:sldId id="2906" r:id="rId30"/>
    <p:sldId id="2907" r:id="rId31"/>
    <p:sldId id="2908" r:id="rId32"/>
    <p:sldId id="2909" r:id="rId33"/>
    <p:sldId id="2911" r:id="rId34"/>
    <p:sldId id="2912" r:id="rId35"/>
    <p:sldId id="2914" r:id="rId36"/>
    <p:sldId id="2917" r:id="rId37"/>
    <p:sldId id="2918" r:id="rId38"/>
    <p:sldId id="2919" r:id="rId39"/>
    <p:sldId id="2923" r:id="rId40"/>
    <p:sldId id="2924" r:id="rId41"/>
    <p:sldId id="2925" r:id="rId42"/>
    <p:sldId id="2926" r:id="rId43"/>
    <p:sldId id="2927" r:id="rId44"/>
    <p:sldId id="2928" r:id="rId45"/>
    <p:sldId id="2964" r:id="rId46"/>
    <p:sldId id="2966" r:id="rId47"/>
    <p:sldId id="2968" r:id="rId48"/>
    <p:sldId id="2969" r:id="rId49"/>
    <p:sldId id="2971" r:id="rId50"/>
    <p:sldId id="2972" r:id="rId51"/>
    <p:sldId id="2973" r:id="rId52"/>
    <p:sldId id="2974" r:id="rId53"/>
    <p:sldId id="2975" r:id="rId54"/>
    <p:sldId id="2976" r:id="rId55"/>
    <p:sldId id="2977" r:id="rId56"/>
    <p:sldId id="2978" r:id="rId57"/>
    <p:sldId id="2983" r:id="rId58"/>
    <p:sldId id="2984" r:id="rId59"/>
    <p:sldId id="2986" r:id="rId60"/>
    <p:sldId id="2987" r:id="rId61"/>
    <p:sldId id="2988" r:id="rId62"/>
    <p:sldId id="3016" r:id="rId63"/>
    <p:sldId id="3018" r:id="rId64"/>
    <p:sldId id="3019" r:id="rId65"/>
    <p:sldId id="3021" r:id="rId66"/>
    <p:sldId id="3022" r:id="rId67"/>
    <p:sldId id="3024" r:id="rId68"/>
    <p:sldId id="3025" r:id="rId69"/>
    <p:sldId id="3026" r:id="rId70"/>
    <p:sldId id="3027" r:id="rId71"/>
    <p:sldId id="3031" r:id="rId72"/>
    <p:sldId id="3065" r:id="rId73"/>
    <p:sldId id="3067" r:id="rId74"/>
    <p:sldId id="3068" r:id="rId75"/>
    <p:sldId id="3071" r:id="rId76"/>
    <p:sldId id="3073" r:id="rId77"/>
    <p:sldId id="3074" r:id="rId78"/>
    <p:sldId id="3076" r:id="rId79"/>
    <p:sldId id="3077" r:id="rId80"/>
    <p:sldId id="3079" r:id="rId81"/>
    <p:sldId id="3081" r:id="rId82"/>
    <p:sldId id="3082" r:id="rId83"/>
    <p:sldId id="3087" r:id="rId84"/>
    <p:sldId id="3088" r:id="rId85"/>
  </p:sldIdLst>
  <p:sldSz cx="12192000" cy="6858000"/>
  <p:notesSz cx="6669088" cy="9928225"/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8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216">
          <p15:clr>
            <a:srgbClr val="A4A3A4"/>
          </p15:clr>
        </p15:guide>
        <p15:guide id="4" pos="7423">
          <p15:clr>
            <a:srgbClr val="A4A3A4"/>
          </p15:clr>
        </p15:guide>
        <p15:guide id="5" pos="3838">
          <p15:clr>
            <a:srgbClr val="A4A3A4"/>
          </p15:clr>
        </p15:guide>
        <p15:guide id="6" pos="13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FFFF"/>
    <a:srgbClr val="FFFFCC"/>
    <a:srgbClr val="41D5E5"/>
    <a:srgbClr val="FF9900"/>
    <a:srgbClr val="00FFFF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3"/>
    <p:restoredTop sz="92803"/>
  </p:normalViewPr>
  <p:slideViewPr>
    <p:cSldViewPr snapToObjects="1" showGuides="1">
      <p:cViewPr varScale="1">
        <p:scale>
          <a:sx n="67" d="100"/>
          <a:sy n="67" d="100"/>
        </p:scale>
        <p:origin x="784" y="56"/>
      </p:cViewPr>
      <p:guideLst>
        <p:guide orient="horz" pos="3908"/>
        <p:guide orient="horz" pos="1071"/>
        <p:guide pos="216"/>
        <p:guide pos="7423"/>
        <p:guide pos="3838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fld id="{9600AC2D-FFE4-42EF-A4C2-4F6C0D659C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6125"/>
            <a:ext cx="6610350" cy="37195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마스터 텍스트 스타일을 편집합니다</a:t>
            </a: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둘째 수준</a:t>
            </a: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셋째 수준</a:t>
            </a: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넷째 수준</a:t>
            </a: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887B6-D3EF-4176-B009-F3D10618EF3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4529" rIns="0" bIns="34529" anchor="ctr"/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F52876-DD73-4AB6-9079-099B179D0F54}" type="slidenum">
              <a:rPr kumimoji="0" lang="en-GB" altLang="en-US" sz="675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t>‹#›</a:t>
            </a:fld>
            <a:r>
              <a:rPr kumimoji="0" lang="en-GB" altLang="en-US" sz="675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t> </a:t>
            </a:r>
            <a:endParaRPr kumimoji="0" lang="ko-KR" altLang="en-US" sz="675" b="0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数据库原理及应用</a:t>
            </a:r>
          </a:p>
        </p:txBody>
      </p:sp>
      <p:pic>
        <p:nvPicPr>
          <p:cNvPr id="1028" name="Picture 2" descr="subbar"/>
          <p:cNvPicPr>
            <a:picLocks noChangeAspect="1"/>
          </p:cNvPicPr>
          <p:nvPr userDrawn="1"/>
        </p:nvPicPr>
        <p:blipFill>
          <a:blip r:embed="rId13"/>
          <a:srcRect l="189" r="267"/>
          <a:stretch>
            <a:fillRect/>
          </a:stretch>
        </p:blipFill>
        <p:spPr>
          <a:xfrm>
            <a:off x="0" y="-793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813" y="4763"/>
            <a:ext cx="2365375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数据库系统原理与开发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036175" y="44450"/>
            <a:ext cx="2052638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陆鑫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pitchFamily="3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pitchFamily="3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343400"/>
            <a:ext cx="12192000" cy="2528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1" descr="Untitled-5 copy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2689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Group 4"/>
          <p:cNvGrpSpPr/>
          <p:nvPr userDrawn="1"/>
        </p:nvGrpSpPr>
        <p:grpSpPr>
          <a:xfrm>
            <a:off x="4244975" y="1300163"/>
            <a:ext cx="6967538" cy="912812"/>
            <a:chOff x="0" y="0"/>
            <a:chExt cx="3629" cy="575"/>
          </a:xfrm>
        </p:grpSpPr>
        <p:sp>
          <p:nvSpPr>
            <p:cNvPr id="2054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6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7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8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9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709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943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6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7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8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9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0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1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2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3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4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5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6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7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8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9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0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1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2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3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4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5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6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7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8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9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0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1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2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3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4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5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6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7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8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9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0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1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2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3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4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5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6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7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8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9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0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1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2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3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4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5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6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7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8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9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0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1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2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3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4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5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6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7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8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9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0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1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2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3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4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5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6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7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8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9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0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1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2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3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4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5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6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7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8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9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0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1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2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3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4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5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6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7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8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+mn-ea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3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33575" y="2552700"/>
            <a:ext cx="87852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 7 章 NoSQL 数据库技术 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4. 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大数据处理挑战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7042150" cy="2744787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数据的异构性和不完备性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数据处理的时效性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数据的安全与隐私保护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大数据的能耗问题 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大数据管理易用性问题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 NoSQL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特点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326517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面对海量大数据的存储和管理， 需要对关系数据库进行补充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数据模型简单--增强可扩展性，避免复杂对象操作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元数据和应用数据分离： 高水平扩展和低端硬件集群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弱一致性--减少副本同步开销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63525" y="508000"/>
            <a:ext cx="6662738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四、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CAP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理论</a:t>
            </a:r>
          </a:p>
        </p:txBody>
      </p:sp>
      <p:sp>
        <p:nvSpPr>
          <p:cNvPr id="9219" name="Rectangle 3"/>
          <p:cNvSpPr/>
          <p:nvPr/>
        </p:nvSpPr>
        <p:spPr>
          <a:xfrm>
            <a:off x="758825" y="1263650"/>
            <a:ext cx="11339513" cy="184658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分布式事务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分布式数据库的不一致--原因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分布式环境的3个核心需求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CAP理论的核心</a:t>
            </a:r>
          </a:p>
        </p:txBody>
      </p:sp>
      <p:sp>
        <p:nvSpPr>
          <p:cNvPr id="4" name="Rectangle 2"/>
          <p:cNvSpPr/>
          <p:nvPr/>
        </p:nvSpPr>
        <p:spPr>
          <a:xfrm>
            <a:off x="479425" y="3429000"/>
            <a:ext cx="5748338" cy="547370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en-US" altLang="zh-CN" sz="2800" dirty="0">
                <a:sym typeface="+mn-ea"/>
              </a:rPr>
              <a:t>分布式事务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758825" y="4294188"/>
            <a:ext cx="11433175" cy="227711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分布式数据库系统中的事务是一个分布式操作序列，被操作的数据分布在不同的结点上。</a:t>
            </a: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分布式事务ACID特征，原子性（Atomicity）、一致性（Consistency）、隔离性（Isolation，又称独立性）、持久性（Durability）。</a:t>
            </a: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网络、服务器、软件故障</a:t>
            </a:r>
            <a:r>
              <a:rPr lang="en-US" altLang="zh-CN" sz="2800" dirty="0">
                <a:sym typeface="+mn-ea"/>
              </a:rPr>
              <a:t>----</a:t>
            </a:r>
            <a:r>
              <a:rPr lang="zh-CN" altLang="en-US" sz="2800" dirty="0">
                <a:sym typeface="+mn-ea"/>
              </a:rPr>
              <a:t>不一致？？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lang="zh-CN" altLang="zh-CN" sz="3200">
                <a:sym typeface="+mn-ea"/>
              </a:rPr>
              <a:t>分布式数据库的不一致</a:t>
            </a:r>
            <a:r>
              <a:rPr lang="en-US" altLang="zh-CN" sz="3200">
                <a:sym typeface="+mn-ea"/>
              </a:rPr>
              <a:t>--</a:t>
            </a:r>
            <a:r>
              <a:rPr lang="zh-CN" altLang="en-US" sz="3200">
                <a:sym typeface="+mn-ea"/>
              </a:rPr>
              <a:t>原因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356997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在分布式DBMS环境中，事务在下列情况会导致不一致性： 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 数据项的多个副本</a:t>
            </a:r>
            <a:r>
              <a:rPr lang="en-US" altLang="zh-CN" sz="2800" dirty="0">
                <a:sym typeface="+mn-ea"/>
              </a:rPr>
              <a:t>---</a:t>
            </a:r>
            <a:r>
              <a:rPr lang="zh-CN" altLang="zh-CN" sz="2800" dirty="0">
                <a:sym typeface="+mn-ea"/>
              </a:rPr>
              <a:t>如何保证多个副本的数据一致性？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 单点网络故障</a:t>
            </a:r>
            <a:r>
              <a:rPr lang="en-US" altLang="zh-CN" sz="2800" dirty="0">
                <a:sym typeface="+mn-ea"/>
              </a:rPr>
              <a:t>---</a:t>
            </a:r>
            <a:r>
              <a:rPr lang="zh-CN" altLang="en-US" sz="2800" dirty="0">
                <a:sym typeface="+mn-ea"/>
              </a:rPr>
              <a:t>如何通知所有的节点？事务是否继续？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 通信网络的故障</a:t>
            </a:r>
            <a:r>
              <a:rPr lang="en-US" altLang="zh-CN" sz="2800" dirty="0">
                <a:sym typeface="+mn-ea"/>
              </a:rPr>
              <a:t>---</a:t>
            </a:r>
            <a:r>
              <a:rPr lang="zh-CN" altLang="en-US" sz="2800" dirty="0">
                <a:sym typeface="+mn-ea"/>
              </a:rPr>
              <a:t>数据通讯？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）分布式提交等</a:t>
            </a:r>
            <a:r>
              <a:rPr lang="en-US" altLang="zh-CN" sz="2800" dirty="0">
                <a:sym typeface="+mn-ea"/>
              </a:rPr>
              <a:t>-- </a:t>
            </a:r>
            <a:r>
              <a:rPr lang="zh-CN" altLang="en-US" sz="2800" dirty="0">
                <a:sym typeface="+mn-ea"/>
              </a:rPr>
              <a:t>两阶段 、 三阶段提交过程中的问题？ 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63525" y="508000"/>
            <a:ext cx="6662738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lang="en-US" altLang="zh-CN" sz="3200" dirty="0">
                <a:sym typeface="+mn-ea"/>
              </a:rPr>
              <a:t>分布式环境的3个核心需求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758825" y="1263650"/>
            <a:ext cx="11339513" cy="400113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在分布式的环境下设计和部署系统时，有3个核心的需求：CAP对应一致性（Consistency），可用性（Availability）和分区容忍性（Partition Tolerance）</a:t>
            </a: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Consistency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Availability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Partition Tolerance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79425" y="476250"/>
            <a:ext cx="11339513" cy="356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3885" tIns="61943" rIns="123885" bIns="61943">
            <a:spAutoFit/>
          </a:bodyPr>
          <a:lstStyle>
            <a:lvl1pPr marL="457200" indent="-4572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 </a:t>
            </a:r>
            <a:r>
              <a:rPr lang="zh-CN" altLang="en-US" sz="2800">
                <a:sym typeface="+mn-ea"/>
              </a:rPr>
              <a:t>CAP理论的核心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sym typeface="+mn-ea"/>
              </a:rPr>
              <a:t>一个分布式系统不可能同时很好的满足一致性、可用性和分区容错性这三个需求，最多只能同时较好的满足两个。</a:t>
            </a:r>
            <a:endParaRPr lang="zh-CN" altLang="en-US" sz="2800"/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sym typeface="+mn-ea"/>
              </a:rPr>
              <a:t>CA - 单点集群，满足一致性，可用性的系统，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800">
              <a:sym typeface="+mn-ea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sym typeface="+mn-ea"/>
              </a:rPr>
              <a:t>CP - 满足一致性，分区容忍性的系统，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800"/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sym typeface="+mn-ea"/>
              </a:rPr>
              <a:t>AP - 满足可用性，分区容忍性的系统，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79425" y="476250"/>
            <a:ext cx="11339513" cy="40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3885" tIns="61943" rIns="123885" bIns="61943">
            <a:spAutoFit/>
          </a:bodyPr>
          <a:lstStyle>
            <a:lvl1pPr marL="457200" indent="-4572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lang="zh-CN" altLang="en-US" sz="2800" dirty="0">
                <a:sym typeface="+mn-ea"/>
              </a:rPr>
              <a:t>ＣＡＰ目的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ym typeface="+mn-ea"/>
              </a:rPr>
              <a:t>CAP是为了探索不同应用的一致性C与可用性A之间的平衡，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ym typeface="+mn-ea"/>
              </a:rPr>
              <a:t>通过牺牲一定的一致性C来获得更好的性能与扩展性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ym typeface="+mn-ea"/>
              </a:rPr>
              <a:t>在有分区发生时，选择可用性A，集中关注分区的恢复，需要分隔前、中、后期的处理策略， 及合适的补偿处理机制。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ym typeface="+mn-ea"/>
              </a:rPr>
              <a:t>选择什么样的方式： 放弃Ｐ？放弃Ａ？放弃Ｃ？</a:t>
            </a:r>
            <a:r>
              <a:rPr lang="en-US" altLang="zh-CN" sz="2800" dirty="0">
                <a:sym typeface="+mn-ea"/>
              </a:rPr>
              <a:t>BASE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/>
        </p:nvSpPr>
        <p:spPr>
          <a:xfrm>
            <a:off x="190500" y="438150"/>
            <a:ext cx="5748338" cy="547370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五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. BASE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550863" y="1049338"/>
            <a:ext cx="8937625" cy="461137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Basically Available --</a:t>
            </a:r>
            <a:r>
              <a:rPr lang="zh-CN" altLang="en-US" sz="2800" dirty="0">
                <a:sym typeface="+mn-ea"/>
              </a:rPr>
              <a:t>基本可用；系统能够基本运行，一直提供服务。</a:t>
            </a:r>
            <a:endParaRPr lang="zh-CN" altLang="en-US" sz="2800" dirty="0"/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Soft-state --</a:t>
            </a:r>
            <a:r>
              <a:rPr lang="zh-CN" altLang="en-US" sz="2800" dirty="0">
                <a:sym typeface="+mn-ea"/>
              </a:rPr>
              <a:t>软状态</a:t>
            </a:r>
            <a:r>
              <a:rPr lang="en-US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柔性事务。</a:t>
            </a:r>
            <a:r>
              <a:rPr lang="en-US" sz="2800" dirty="0">
                <a:sym typeface="+mn-ea"/>
              </a:rPr>
              <a:t>"Soft state" </a:t>
            </a:r>
            <a:r>
              <a:rPr lang="zh-CN" altLang="en-US" sz="2800" dirty="0">
                <a:sym typeface="+mn-ea"/>
              </a:rPr>
              <a:t>可以理解为</a:t>
            </a:r>
            <a:r>
              <a:rPr lang="en-US" sz="2800" dirty="0">
                <a:sym typeface="+mn-ea"/>
              </a:rPr>
              <a:t>"</a:t>
            </a:r>
            <a:r>
              <a:rPr lang="zh-CN" altLang="en-US" sz="2800" dirty="0">
                <a:sym typeface="+mn-ea"/>
              </a:rPr>
              <a:t>无连接</a:t>
            </a:r>
            <a:r>
              <a:rPr lang="en-US" sz="2800" dirty="0">
                <a:sym typeface="+mn-ea"/>
              </a:rPr>
              <a:t>"</a:t>
            </a:r>
            <a:r>
              <a:rPr lang="zh-CN" altLang="en-US" sz="2800" dirty="0">
                <a:sym typeface="+mn-ea"/>
              </a:rPr>
              <a:t>的</a:t>
            </a:r>
            <a:r>
              <a:rPr lang="en-US" sz="2800" dirty="0">
                <a:sym typeface="+mn-ea"/>
              </a:rPr>
              <a:t>, </a:t>
            </a:r>
            <a:r>
              <a:rPr lang="zh-CN" altLang="en-US" sz="2800" dirty="0">
                <a:sym typeface="+mn-ea"/>
              </a:rPr>
              <a:t>而</a:t>
            </a:r>
            <a:r>
              <a:rPr lang="en-US" sz="2800" dirty="0">
                <a:sym typeface="+mn-ea"/>
              </a:rPr>
              <a:t> "Hard state" 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sz="2800" dirty="0">
                <a:sym typeface="+mn-ea"/>
              </a:rPr>
              <a:t>"</a:t>
            </a:r>
            <a:r>
              <a:rPr lang="zh-CN" altLang="en-US" sz="2800" dirty="0">
                <a:sym typeface="+mn-ea"/>
              </a:rPr>
              <a:t>面向连接</a:t>
            </a:r>
            <a:r>
              <a:rPr lang="en-US" sz="2800" dirty="0">
                <a:sym typeface="+mn-ea"/>
              </a:rPr>
              <a:t>"</a:t>
            </a:r>
            <a:r>
              <a:rPr lang="zh-CN" altLang="en-US" sz="2800" dirty="0">
                <a:sym typeface="+mn-ea"/>
              </a:rPr>
              <a:t>的；系统不要求一直保持强一致状态。 </a:t>
            </a:r>
            <a:endParaRPr lang="zh-CN" altLang="en-US" sz="2800" dirty="0"/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Eventual Consistency --</a:t>
            </a:r>
            <a:r>
              <a:rPr lang="zh-CN" altLang="en-US" sz="2800" dirty="0">
                <a:sym typeface="+mn-ea"/>
              </a:rPr>
              <a:t>最终一致性 系统在某个时刻达到最终一致性。</a:t>
            </a:r>
            <a:endParaRPr lang="zh-CN" altLang="en-US" sz="2800" dirty="0"/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BASE</a:t>
            </a:r>
            <a:r>
              <a:rPr lang="zh-CN" altLang="en-US" sz="2800" dirty="0">
                <a:sym typeface="+mn-ea"/>
              </a:rPr>
              <a:t>定义为</a:t>
            </a:r>
            <a:r>
              <a:rPr lang="en-US" sz="2800" dirty="0">
                <a:sym typeface="+mn-ea"/>
              </a:rPr>
              <a:t>CAP</a:t>
            </a:r>
            <a:r>
              <a:rPr lang="zh-CN" altLang="en-US" sz="2800" dirty="0">
                <a:sym typeface="+mn-ea"/>
              </a:rPr>
              <a:t>中</a:t>
            </a:r>
            <a:r>
              <a:rPr lang="en-US" sz="2800" dirty="0">
                <a:sym typeface="+mn-ea"/>
              </a:rPr>
              <a:t>AP</a:t>
            </a:r>
            <a:r>
              <a:rPr lang="zh-CN" altLang="en-US" sz="2800" dirty="0">
                <a:sym typeface="+mn-ea"/>
              </a:rPr>
              <a:t>的衍生，在分布式环境下，</a:t>
            </a:r>
            <a:r>
              <a:rPr lang="en-US" sz="2800" dirty="0">
                <a:sym typeface="+mn-ea"/>
              </a:rPr>
              <a:t> BASE</a:t>
            </a:r>
            <a:r>
              <a:rPr lang="zh-CN" altLang="en-US" sz="2800" dirty="0">
                <a:sym typeface="+mn-ea"/>
              </a:rPr>
              <a:t>是数据的属性，</a:t>
            </a:r>
            <a:r>
              <a:rPr lang="en-US" sz="2800" dirty="0">
                <a:sym typeface="+mn-ea"/>
              </a:rPr>
              <a:t>BASE</a:t>
            </a:r>
            <a:r>
              <a:rPr lang="zh-CN" altLang="en-US" sz="2800" dirty="0">
                <a:sym typeface="+mn-ea"/>
              </a:rPr>
              <a:t>强调基本的可用性，按照功能划分数据库</a:t>
            </a:r>
            <a:r>
              <a:rPr lang="en-US" sz="2800" dirty="0">
                <a:sym typeface="+mn-ea"/>
              </a:rPr>
              <a:t>. 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 </a:t>
            </a:r>
            <a:r>
              <a:rPr lang="en-US" sz="3145" dirty="0">
                <a:sym typeface="+mn-ea"/>
              </a:rPr>
              <a:t>BASE—</a:t>
            </a:r>
            <a:r>
              <a:rPr lang="zh-CN" altLang="en-US" sz="3145" dirty="0">
                <a:sym typeface="+mn-ea"/>
              </a:rPr>
              <a:t>特点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4" y="1484313"/>
            <a:ext cx="9401203" cy="4433968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ACID</a:t>
            </a:r>
            <a:r>
              <a:rPr lang="zh-CN" altLang="en-US" sz="2800" dirty="0">
                <a:sym typeface="+mn-ea"/>
              </a:rPr>
              <a:t>是事务的特征，</a:t>
            </a:r>
            <a:r>
              <a:rPr lang="en-US" sz="2800" dirty="0">
                <a:sym typeface="+mn-ea"/>
              </a:rPr>
              <a:t> A</a:t>
            </a:r>
            <a:r>
              <a:rPr lang="zh-CN" altLang="en-US" sz="2800" dirty="0">
                <a:sym typeface="+mn-ea"/>
              </a:rPr>
              <a:t>（原子性）</a:t>
            </a:r>
            <a:r>
              <a:rPr lang="en-US" sz="2800" dirty="0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（一致性）</a:t>
            </a:r>
            <a:r>
              <a:rPr lang="en-US" sz="2800" dirty="0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（隔离性）</a:t>
            </a:r>
            <a:r>
              <a:rPr lang="en-US" sz="2800" dirty="0">
                <a:sym typeface="+mn-ea"/>
              </a:rPr>
              <a:t>D</a:t>
            </a:r>
            <a:r>
              <a:rPr lang="zh-CN" altLang="en-US" sz="2800" dirty="0">
                <a:sym typeface="+mn-ea"/>
              </a:rPr>
              <a:t>（持久性），</a:t>
            </a:r>
            <a:r>
              <a:rPr lang="en-US" sz="2800" dirty="0">
                <a:sym typeface="+mn-ea"/>
              </a:rPr>
              <a:t>ACID</a:t>
            </a:r>
            <a:r>
              <a:rPr lang="zh-CN" altLang="en-US" sz="2800" dirty="0">
                <a:sym typeface="+mn-ea"/>
              </a:rPr>
              <a:t>的特点是强一致性、隔离性、采用悲观保守方法、难以变化；</a:t>
            </a:r>
            <a:endParaRPr lang="en-US" altLang="zh-CN" sz="2800" dirty="0"/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BASE</a:t>
            </a:r>
            <a:r>
              <a:rPr lang="zh-CN" altLang="en-US" sz="2800" dirty="0">
                <a:sym typeface="+mn-ea"/>
              </a:rPr>
              <a:t>的特点是弱一致性、可用性优先、采用乐观方法、适应变化并且简单快捷。</a:t>
            </a:r>
            <a:endParaRPr lang="zh-CN" altLang="en-US" sz="2800" dirty="0"/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对数据不断增长的系统， 大数据环境下系统的可用性及分隔容忍性的要求要高于强一致性，很难满足事务要求的</a:t>
            </a:r>
            <a:r>
              <a:rPr lang="en-US" sz="2800" dirty="0">
                <a:sym typeface="+mn-ea"/>
              </a:rPr>
              <a:t>ACID</a:t>
            </a:r>
            <a:r>
              <a:rPr lang="zh-CN" altLang="en-US" sz="2800" dirty="0">
                <a:sym typeface="+mn-ea"/>
              </a:rPr>
              <a:t>特性。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 </a:t>
            </a:r>
            <a:r>
              <a:rPr lang="zh-CN" altLang="en-US" sz="3145" dirty="0">
                <a:sym typeface="+mn-ea"/>
              </a:rPr>
              <a:t>最终一致性</a:t>
            </a:r>
            <a:r>
              <a:rPr lang="en-US" altLang="zh-CN" sz="3145" dirty="0">
                <a:sym typeface="+mn-ea"/>
              </a:rPr>
              <a:t>—</a:t>
            </a:r>
            <a:r>
              <a:rPr lang="zh-CN" altLang="en-US" sz="3145" dirty="0">
                <a:sym typeface="+mn-ea"/>
              </a:rPr>
              <a:t>一致性模型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459359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lvl="0"/>
            <a:endParaRPr lang="zh-CN" altLang="en-US" sz="2800" dirty="0">
              <a:latin typeface="黑体" panose="02010609060101010101" pitchFamily="49" charset="-122"/>
            </a:endParaRP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强一致性： 要求无论更新操作实在哪一个副本执行，之后所有的读操作都要能获得最新的数据。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弱一致性：用户读到某一操作对系统特定数据的更新需要一段时间，称这段时间为“不一致性窗口”。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最终一致性： 弱一致性的一种特例，保证用户最终能够读取到某操作对系统特定数据的更新。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600">
                <a:ea typeface="宋体" panose="02010600030101010101" pitchFamily="2" charset="-122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7.1 NoSQL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数据库概述</a:t>
            </a:r>
          </a:p>
          <a:p>
            <a:r>
              <a:rPr 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7.2 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列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存储数据库（基本概念，集群自学）</a:t>
            </a:r>
            <a:endParaRPr lang="zh-CN" altLang="en-US" sz="3600" kern="120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7.3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键值对数据库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（基本概念，集群自学）</a:t>
            </a:r>
            <a:endParaRPr lang="zh-CN" altLang="zh-CN" sz="3600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7.4 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文档型数据库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（基本概念，集群自学）</a:t>
            </a:r>
            <a:endParaRPr lang="zh-CN" altLang="zh-CN" sz="3600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7.5 </a:t>
            </a:r>
            <a:r>
              <a:rPr lang="zh-CN" altLang="en-US" sz="3600" kern="12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图形数据库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（基本概念，集群自学）</a:t>
            </a:r>
            <a:endParaRPr lang="zh-CN" altLang="zh-CN" sz="3600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7.6 NoSQL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数据库项目实践（自学）</a:t>
            </a:r>
            <a:endParaRPr lang="zh-CN" altLang="zh-CN" sz="3600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 </a:t>
            </a:r>
            <a:r>
              <a:rPr lang="zh-CN" altLang="en-US" sz="3145" dirty="0">
                <a:sym typeface="+mn-ea"/>
              </a:rPr>
              <a:t>最终一致性</a:t>
            </a:r>
            <a:r>
              <a:rPr lang="en-US" altLang="zh-CN" sz="3145" dirty="0">
                <a:sym typeface="+mn-ea"/>
              </a:rPr>
              <a:t>—</a:t>
            </a:r>
            <a:r>
              <a:rPr lang="zh-CN" altLang="en-US" sz="3145" dirty="0">
                <a:sym typeface="+mn-ea"/>
              </a:rPr>
              <a:t>两个角度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443166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一致性可以从客户端和服务器端两个角度来看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客户端关注的是多并发访问的更新过的数据如何获取的问题，对多进程并发进行访问时， </a:t>
            </a:r>
            <a:r>
              <a:rPr lang="en-US" altLang="zh-CN" sz="2800" dirty="0" err="1">
                <a:latin typeface="黑体" panose="02010609060101010101" pitchFamily="49" charset="-122"/>
                <a:sym typeface="+mn-ea"/>
              </a:rPr>
              <a:t>更新的数据在不同进程如何获得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，</a:t>
            </a:r>
            <a:r>
              <a:rPr lang="en-US" altLang="zh-CN" sz="2800" dirty="0" err="1">
                <a:latin typeface="黑体" panose="02010609060101010101" pitchFamily="49" charset="-122"/>
                <a:sym typeface="+mn-ea"/>
              </a:rPr>
              <a:t>不同策略</a:t>
            </a: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， 决定了不同的一致性。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latin typeface="黑体" panose="02010609060101010101" pitchFamily="49" charset="-122"/>
              <a:sym typeface="+mn-ea"/>
            </a:endParaRP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服务器关注的是更新如何复制分布到整个系统， 以保证最终的一致性。 一致性因为有并发读写才出现问题， 一定要结合并发读写的场地应用要求。 如何要求一段时间后能够访问更新后的数据， 即为最终一致性。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4. </a:t>
            </a:r>
            <a:r>
              <a:rPr lang="zh-CN" altLang="en-US" sz="3145" dirty="0">
                <a:sym typeface="+mn-ea"/>
              </a:rPr>
              <a:t>最终一致性</a:t>
            </a:r>
            <a:r>
              <a:rPr lang="en-US" altLang="zh-CN" sz="3145" dirty="0">
                <a:sym typeface="+mn-ea"/>
              </a:rPr>
              <a:t>—</a:t>
            </a:r>
            <a:r>
              <a:rPr lang="zh-CN" altLang="en-US" sz="3145" dirty="0">
                <a:sym typeface="+mn-ea"/>
              </a:rPr>
              <a:t>模型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281622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）因果一致性： 无因果关系的数据的读写不保证一致性。</a:t>
            </a:r>
            <a:endParaRPr lang="zh-CN" altLang="en-US" sz="2800" dirty="0"/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）读一致性： 用户自己总能够读到更新后的数据。 </a:t>
            </a:r>
            <a:endParaRPr lang="zh-CN" altLang="en-US" sz="2800" dirty="0"/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）会话一致性： 把读取存储系统的进程限制在一个会话范围内。 </a:t>
            </a:r>
            <a:endParaRPr lang="zh-CN" altLang="en-US" sz="2800" dirty="0"/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）单调读一致性：后续的操作都不会返回到给数据之前的值。</a:t>
            </a:r>
            <a:endParaRPr lang="zh-CN" altLang="en-US" sz="2800" dirty="0"/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5</a:t>
            </a:r>
            <a:r>
              <a:rPr lang="zh-CN" altLang="en-US" sz="2800" dirty="0">
                <a:sym typeface="+mn-ea"/>
              </a:rPr>
              <a:t>）单调写一致性： 来自同一个进程的更新操作按照时间顺序执行， 也叫时间轴一致性。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355"/>
            <a:ext cx="7872095" cy="60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 </a:t>
            </a:r>
            <a:r>
              <a:rPr lang="zh-CN" altLang="en-US" sz="3145" dirty="0">
                <a:sym typeface="+mn-ea"/>
              </a:rPr>
              <a:t>最终一致性</a:t>
            </a:r>
            <a:r>
              <a:rPr lang="en-US" altLang="zh-CN" sz="3145" dirty="0">
                <a:sym typeface="+mn-ea"/>
              </a:rPr>
              <a:t>---</a:t>
            </a:r>
            <a:r>
              <a:rPr lang="zh-CN" altLang="en-US" sz="3145" dirty="0">
                <a:sym typeface="+mn-ea"/>
              </a:rPr>
              <a:t>一致性与可用性的决择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506031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很多</a:t>
            </a:r>
            <a:r>
              <a:rPr lang="en-US" sz="2800" dirty="0">
                <a:sym typeface="+mn-ea"/>
              </a:rPr>
              <a:t>web</a:t>
            </a:r>
            <a:r>
              <a:rPr lang="zh-CN" altLang="en-US" sz="2800" dirty="0">
                <a:sym typeface="+mn-ea"/>
              </a:rPr>
              <a:t>实时系统对读一致性的要求很低， 有些场合对写一致性要求并不高。允许实现最终一致性。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很多</a:t>
            </a:r>
            <a:r>
              <a:rPr lang="en-US" sz="2800" dirty="0">
                <a:sym typeface="+mn-ea"/>
              </a:rPr>
              <a:t>web</a:t>
            </a:r>
            <a:r>
              <a:rPr lang="zh-CN" altLang="en-US" sz="2800" dirty="0">
                <a:sym typeface="+mn-ea"/>
              </a:rPr>
              <a:t>应用来说，并不要求这么高的实时性， </a:t>
            </a:r>
            <a:r>
              <a:rPr lang="en-US" sz="2800" dirty="0">
                <a:sym typeface="+mn-ea"/>
              </a:rPr>
              <a:t>SNS</a:t>
            </a:r>
            <a:r>
              <a:rPr lang="zh-CN" altLang="en-US" sz="2800" dirty="0">
                <a:sym typeface="+mn-ea"/>
              </a:rPr>
              <a:t>类型的网站，从需求以及产品设计角度，就避免了复杂多表的关联查询。往往更多的只是单表的主键查询，以及单表的简单条件分页查询，</a:t>
            </a:r>
            <a:r>
              <a:rPr lang="en-US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的功能被极大的弱化了。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海量大数据的存储和管理， 需要对关系数据库进行补充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110172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六、</a:t>
            </a:r>
            <a:r>
              <a:rPr lang="en-US" sz="3200" dirty="0" err="1">
                <a:solidFill>
                  <a:srgbClr val="0070C0"/>
                </a:solidFill>
                <a:cs typeface="黑体" panose="02010609060101010101" pitchFamily="49" charset="-122"/>
                <a:sym typeface="+mn-ea"/>
              </a:rPr>
              <a:t>NoSQL</a:t>
            </a:r>
            <a:r>
              <a:rPr lang="zh-CN" altLang="en-US" sz="3200" dirty="0">
                <a:solidFill>
                  <a:srgbClr val="0070C0"/>
                </a:solidFill>
                <a:cs typeface="黑体" panose="02010609060101010101" pitchFamily="49" charset="-122"/>
                <a:sym typeface="+mn-ea"/>
              </a:rPr>
              <a:t>的基本概念</a:t>
            </a:r>
          </a:p>
          <a:p>
            <a:pPr defTabSz="967105" eaLnBrk="1" hangingPunct="1"/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1  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什么是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NoSQL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003081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algn="just" defTabSz="967105">
              <a:buClr>
                <a:srgbClr val="FF0000"/>
              </a:buClr>
            </a:pPr>
            <a:r>
              <a:rPr lang="en-US" altLang="zh-CN" sz="2800" dirty="0">
                <a:sym typeface="+mn-ea"/>
              </a:rPr>
              <a:t>NoSQL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dirty="0">
                <a:sym typeface="+mn-ea"/>
              </a:rPr>
              <a:t>Not Only SQL</a:t>
            </a:r>
            <a:r>
              <a:rPr lang="zh-CN" altLang="en-US" sz="2800" dirty="0">
                <a:sym typeface="+mn-ea"/>
              </a:rPr>
              <a:t>的缩写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意即</a:t>
            </a:r>
            <a:r>
              <a:rPr lang="en-US" sz="2800" dirty="0">
                <a:sym typeface="+mn-ea"/>
              </a:rPr>
              <a:t>“</a:t>
            </a:r>
            <a:r>
              <a:rPr lang="zh-CN" altLang="en-US" sz="2800" dirty="0">
                <a:sym typeface="+mn-ea"/>
              </a:rPr>
              <a:t>不仅仅是</a:t>
            </a:r>
            <a:r>
              <a:rPr lang="en-US" sz="2800" dirty="0">
                <a:sym typeface="+mn-ea"/>
              </a:rPr>
              <a:t>SQL”</a:t>
            </a:r>
            <a:r>
              <a:rPr lang="zh-CN" altLang="en-US" sz="2800" dirty="0">
                <a:sym typeface="+mn-ea"/>
              </a:rPr>
              <a:t>，即对关系型</a:t>
            </a:r>
            <a:r>
              <a:rPr lang="en-US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数据库系统的补充。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非关系数据存储系统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通常不需要一个固定的表的模式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所有的</a:t>
            </a:r>
            <a:r>
              <a:rPr lang="en-US" altLang="zh-CN" sz="2800" dirty="0">
                <a:sym typeface="+mn-ea"/>
              </a:rPr>
              <a:t>NoSQL</a:t>
            </a:r>
            <a:r>
              <a:rPr lang="zh-CN" altLang="en-US" sz="2800" dirty="0">
                <a:sym typeface="+mn-ea"/>
              </a:rPr>
              <a:t>淡化了一个或更多的</a:t>
            </a:r>
            <a:r>
              <a:rPr lang="en-US" altLang="zh-CN" sz="2800" dirty="0">
                <a:sym typeface="+mn-ea"/>
              </a:rPr>
              <a:t>ACID</a:t>
            </a:r>
            <a:r>
              <a:rPr lang="zh-CN" altLang="en-US" sz="2800" dirty="0">
                <a:sym typeface="+mn-ea"/>
              </a:rPr>
              <a:t>属性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相比传统数据库叫它分布式数据库管理系统更贴切， 数据存储被简化， 重点被放在了分布式数据管理上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NoSQL</a:t>
            </a:r>
            <a:r>
              <a:rPr lang="zh-CN" altLang="en-US" sz="2800" dirty="0">
                <a:sym typeface="+mn-ea"/>
              </a:rPr>
              <a:t>并不单指一个产品或一种技术，它代表一族产品，以及一系列不同的、有时相互关联的、有关数据存储及处理的概念。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lang="en-US" sz="3200" dirty="0" err="1">
                <a:sym typeface="+mn-ea"/>
              </a:rPr>
              <a:t>NoSQL</a:t>
            </a:r>
            <a:r>
              <a:rPr lang="zh-CN" altLang="en-US" sz="3200" dirty="0">
                <a:sym typeface="+mn-ea"/>
              </a:rPr>
              <a:t>的技术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486485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简单数据类型</a:t>
            </a:r>
            <a:r>
              <a:rPr lang="en-US" altLang="zh-CN" sz="2800" dirty="0">
                <a:sym typeface="+mn-ea"/>
              </a:rPr>
              <a:t>--</a:t>
            </a:r>
            <a:r>
              <a:rPr lang="zh-CN" altLang="en-US" sz="2800" dirty="0">
                <a:sym typeface="+mn-ea"/>
              </a:rPr>
              <a:t>键值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系统只需支持单记录级别的原子性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系统的扩展性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元数据和应用数据的分离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弱一致性开销，用最终一致性和时间一致性来满足用户对数据一致性的要求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适应数据增长，并且能灵活适应半结构化数据和稀疏数据集。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没有声明性查询语言</a:t>
            </a:r>
            <a:r>
              <a:rPr lang="en-US" sz="2800" dirty="0">
                <a:sym typeface="+mn-ea"/>
              </a:rPr>
              <a:t>, </a:t>
            </a:r>
            <a:r>
              <a:rPr lang="zh-CN" altLang="en-US" sz="2800" dirty="0">
                <a:sym typeface="+mn-ea"/>
              </a:rPr>
              <a:t>没有预定义的模式</a:t>
            </a:r>
            <a:r>
              <a:rPr lang="en-US" sz="2800" dirty="0">
                <a:sym typeface="+mn-ea"/>
              </a:rPr>
              <a:t>, </a:t>
            </a:r>
            <a:endParaRPr 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存储方式灵活包括键</a:t>
            </a:r>
            <a:r>
              <a:rPr lang="en-US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值对存储、列存储、文档存储、图形存储数据库等， 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最终一致性，非结构化和不可预知的数据， 遵守</a:t>
            </a:r>
            <a:r>
              <a:rPr lang="en-US" sz="2800" dirty="0">
                <a:sym typeface="+mn-ea"/>
              </a:rPr>
              <a:t>CAP</a:t>
            </a:r>
            <a:r>
              <a:rPr lang="zh-CN" altLang="en-US" sz="2800" dirty="0">
                <a:sym typeface="+mn-ea"/>
              </a:rPr>
              <a:t>定理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3 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NoSQL</a:t>
            </a:r>
            <a:r>
              <a:rPr lang="zh-CN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的</a:t>
            </a:r>
            <a:r>
              <a:rPr lang="zh-CN" altLang="en-US" sz="3200" dirty="0">
                <a:sym typeface="+mn-ea"/>
              </a:rPr>
              <a:t>整体框架</a:t>
            </a:r>
            <a:endParaRPr lang="zh-CN" altLang="zh-CN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EAFF0A-C6B5-44F7-84FD-F8709991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545569"/>
            <a:ext cx="9196459" cy="4475719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63525" y="508000"/>
            <a:ext cx="6662738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七、</a:t>
            </a:r>
            <a:r>
              <a:rPr lang="en-US" sz="3200" dirty="0" err="1">
                <a:sym typeface="+mn-ea"/>
              </a:rPr>
              <a:t>NoSQL</a:t>
            </a:r>
            <a:r>
              <a:rPr lang="zh-CN" altLang="en-US" sz="3200" dirty="0">
                <a:sym typeface="+mn-ea"/>
              </a:rPr>
              <a:t>数据库的存储模型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758825" y="1263650"/>
            <a:ext cx="11339513" cy="486283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列存储数据库，将同一列的数据存储在一起，可以存储结构化和半结构化数据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键值存储数据库，存储的数据是有键（</a:t>
            </a:r>
            <a:r>
              <a:rPr lang="en-US" sz="2800" dirty="0">
                <a:sym typeface="+mn-ea"/>
              </a:rPr>
              <a:t>key</a:t>
            </a:r>
            <a:r>
              <a:rPr lang="zh-CN" altLang="en-US" sz="2800" dirty="0">
                <a:sym typeface="+mn-ea"/>
              </a:rPr>
              <a:t>）和值（</a:t>
            </a:r>
            <a:r>
              <a:rPr lang="en-US" sz="2800" dirty="0">
                <a:sym typeface="+mn-ea"/>
              </a:rPr>
              <a:t>value</a:t>
            </a:r>
            <a:r>
              <a:rPr lang="zh-CN" altLang="en-US" sz="2800" dirty="0">
                <a:sym typeface="+mn-ea"/>
              </a:rPr>
              <a:t>）两部分组成，通过</a:t>
            </a:r>
            <a:r>
              <a:rPr lang="en-US" sz="2800" dirty="0">
                <a:sym typeface="+mn-ea"/>
              </a:rPr>
              <a:t>key</a:t>
            </a:r>
            <a:r>
              <a:rPr lang="zh-CN" altLang="en-US" sz="2800" dirty="0">
                <a:sym typeface="+mn-ea"/>
              </a:rPr>
              <a:t>快速查询到其</a:t>
            </a:r>
            <a:r>
              <a:rPr lang="en-US" sz="2800" dirty="0">
                <a:sym typeface="+mn-ea"/>
              </a:rPr>
              <a:t>value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sz="2800" dirty="0">
                <a:sym typeface="+mn-ea"/>
              </a:rPr>
              <a:t>value</a:t>
            </a:r>
            <a:r>
              <a:rPr lang="zh-CN" altLang="en-US" sz="2800" dirty="0">
                <a:sym typeface="+mn-ea"/>
              </a:rPr>
              <a:t>的格式可以根据具体应用来确定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文档存储数据库，存储的内容是文档型的，可以用格式化文件（类似</a:t>
            </a:r>
            <a:r>
              <a:rPr lang="en-US" sz="2800" dirty="0" err="1">
                <a:sym typeface="+mn-ea"/>
              </a:rPr>
              <a:t>json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sz="2800" dirty="0">
                <a:sym typeface="+mn-ea"/>
              </a:rPr>
              <a:t>XML</a:t>
            </a:r>
            <a:r>
              <a:rPr lang="zh-CN" altLang="en-US" sz="2800" dirty="0">
                <a:sym typeface="+mn-ea"/>
              </a:rPr>
              <a:t>等）的格式存储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图存储数据库，数据以有向加权图方式进行存储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738438"/>
            <a:ext cx="8882063" cy="8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5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7.2 </a:t>
            </a:r>
            <a:r>
              <a:rPr lang="zh-CN" altLang="en-US" sz="5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列</a:t>
            </a:r>
            <a:r>
              <a:rPr lang="zh-CN" altLang="en-US" sz="5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存储数据库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一、列存储数据库简介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003081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数据库以行、列的二维表的形式表示数据，以一维字符串的方式存储</a:t>
            </a:r>
            <a:endParaRPr lang="en-US" altLang="zh-CN" sz="2800" dirty="0">
              <a:sym typeface="+mn-ea"/>
            </a:endParaRPr>
          </a:p>
          <a:p>
            <a:pPr algn="just" defTabSz="967105">
              <a:buClr>
                <a:srgbClr val="FF0000"/>
              </a:buClr>
            </a:pPr>
            <a:endParaRPr lang="en-US" altLang="zh-CN" sz="2800" dirty="0">
              <a:sym typeface="+mn-ea"/>
            </a:endParaRPr>
          </a:p>
          <a:p>
            <a:pPr algn="just" defTabSz="967105">
              <a:buClr>
                <a:srgbClr val="FF0000"/>
              </a:buClr>
            </a:pPr>
            <a:r>
              <a:rPr lang="zh-CN" altLang="en-US" sz="2800" dirty="0">
                <a:sym typeface="+mn-ea"/>
              </a:rPr>
              <a:t>课程数据库：</a:t>
            </a:r>
            <a:endParaRPr lang="en-US" altLang="zh-CN" sz="2800" dirty="0">
              <a:sym typeface="+mn-ea"/>
            </a:endParaRPr>
          </a:p>
          <a:p>
            <a:pPr algn="just" defTabSz="967105">
              <a:buClr>
                <a:srgbClr val="FF0000"/>
              </a:buClr>
            </a:pP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Course_id Course_name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Course_type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Course_hours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Course_credit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C001   </a:t>
            </a:r>
            <a:r>
              <a:rPr lang="zh-CN" altLang="en-US" sz="2800" dirty="0">
                <a:sym typeface="+mn-ea"/>
              </a:rPr>
              <a:t>数据库原理及应用</a:t>
            </a:r>
            <a:r>
              <a:rPr lang="en-US" sz="2800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学科基础</a:t>
            </a:r>
            <a:r>
              <a:rPr lang="en-US" sz="2800" dirty="0">
                <a:sym typeface="+mn-ea"/>
              </a:rPr>
              <a:t>      64            4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C002     </a:t>
            </a:r>
            <a:r>
              <a:rPr lang="zh-CN" altLang="en-US" sz="2800" dirty="0">
                <a:sym typeface="+mn-ea"/>
              </a:rPr>
              <a:t>操作系统基础</a:t>
            </a:r>
            <a:r>
              <a:rPr lang="en-US" sz="2800" dirty="0">
                <a:sym typeface="+mn-ea"/>
              </a:rPr>
              <a:t>     </a:t>
            </a:r>
            <a:r>
              <a:rPr lang="zh-CN" altLang="en-US" sz="2800" dirty="0">
                <a:sym typeface="+mn-ea"/>
              </a:rPr>
              <a:t>学科基础</a:t>
            </a:r>
            <a:r>
              <a:rPr lang="en-US" sz="2800" dirty="0">
                <a:sym typeface="+mn-ea"/>
              </a:rPr>
              <a:t>      64            4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C003   </a:t>
            </a:r>
            <a:r>
              <a:rPr lang="zh-CN" altLang="en-US" sz="2800" dirty="0">
                <a:sym typeface="+mn-ea"/>
              </a:rPr>
              <a:t>面向对象程序设计</a:t>
            </a:r>
            <a:r>
              <a:rPr lang="en-US" sz="2800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学科基础</a:t>
            </a:r>
            <a:r>
              <a:rPr lang="en-US" sz="2800" dirty="0">
                <a:sym typeface="+mn-ea"/>
              </a:rPr>
              <a:t>      48            3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一、列存储数据库简介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43166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这个表包括课程代码</a:t>
            </a:r>
            <a:r>
              <a:rPr lang="en-US" sz="2800" dirty="0">
                <a:sym typeface="+mn-ea"/>
              </a:rPr>
              <a:t>(</a:t>
            </a:r>
            <a:r>
              <a:rPr lang="en-US" sz="2800" dirty="0" err="1">
                <a:sym typeface="+mn-ea"/>
              </a:rPr>
              <a:t>Course_id</a:t>
            </a:r>
            <a:r>
              <a:rPr lang="en-US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、课程名称</a:t>
            </a:r>
            <a:r>
              <a:rPr lang="en-US" sz="2800" dirty="0">
                <a:sym typeface="+mn-ea"/>
              </a:rPr>
              <a:t>(</a:t>
            </a:r>
            <a:r>
              <a:rPr lang="en-US" sz="2800" dirty="0" err="1">
                <a:sym typeface="+mn-ea"/>
              </a:rPr>
              <a:t>Course_name</a:t>
            </a:r>
            <a:r>
              <a:rPr lang="en-US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、类型</a:t>
            </a:r>
            <a:r>
              <a:rPr lang="en-US" sz="2800" dirty="0">
                <a:sym typeface="+mn-ea"/>
              </a:rPr>
              <a:t>(</a:t>
            </a:r>
            <a:r>
              <a:rPr lang="en-US" sz="2800" dirty="0" err="1">
                <a:sym typeface="+mn-ea"/>
              </a:rPr>
              <a:t>Course_type</a:t>
            </a:r>
            <a:r>
              <a:rPr lang="en-US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、学时数</a:t>
            </a:r>
            <a:r>
              <a:rPr lang="en-US" sz="2800" dirty="0">
                <a:sym typeface="+mn-ea"/>
              </a:rPr>
              <a:t>(</a:t>
            </a:r>
            <a:r>
              <a:rPr lang="en-US" sz="2800" dirty="0" err="1">
                <a:sym typeface="+mn-ea"/>
              </a:rPr>
              <a:t>Course_hours</a:t>
            </a:r>
            <a:r>
              <a:rPr lang="en-US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、学分</a:t>
            </a:r>
            <a:r>
              <a:rPr lang="en-US" sz="2800" dirty="0">
                <a:sym typeface="+mn-ea"/>
              </a:rPr>
              <a:t>(</a:t>
            </a:r>
            <a:r>
              <a:rPr lang="en-US" sz="2800" dirty="0" err="1">
                <a:sym typeface="+mn-ea"/>
              </a:rPr>
              <a:t>Course_credit</a:t>
            </a:r>
            <a:r>
              <a:rPr lang="en-US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行式数据库把一行中的数据值串在一起存储起来，然后再存储下一行的数据，以此类推（逗号是分隔符）。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存储的效果是字符串：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C001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，数据库原理及应用，学科基础，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64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C002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，操作系统基础，学科基础，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64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C003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，面向对象程序设计，学科基础，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48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3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accent1"/>
              </a:solidFill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一串字符，通过行的定义来定位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738438"/>
            <a:ext cx="88820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7.1 NoSQL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数据库概述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一、列存储数据库简介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356997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列式数据库把一列中的数据值串在一起存储起来，然后再存储下一列的数据，以此类推。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存储的效果是字符串：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C001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C002,C003,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数据库原理及应用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,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操作系统基础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,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面向对象程序设计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,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学科基础，学科基础，学科基础，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64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64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48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sz="2800" i="1" dirty="0">
                <a:solidFill>
                  <a:schemeClr val="accent1"/>
                </a:solidFill>
                <a:sym typeface="+mn-ea"/>
              </a:rPr>
              <a:t>4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查询中的选择规则是通过列来定义的，列式存储数据库是自动索引化的；数据压缩比高，查询速度高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3141306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HBase</a:t>
            </a:r>
            <a:r>
              <a:rPr lang="zh-CN" altLang="en-US" sz="2800" dirty="0"/>
              <a:t>全称是</a:t>
            </a:r>
            <a:r>
              <a:rPr lang="en-US" altLang="zh-CN" sz="2800" dirty="0" err="1"/>
              <a:t>Hadoop</a:t>
            </a:r>
            <a:r>
              <a:rPr lang="en-US" altLang="zh-CN" sz="2800" dirty="0"/>
              <a:t> Database, </a:t>
            </a:r>
            <a:r>
              <a:rPr lang="zh-CN" altLang="en-US" sz="2800" dirty="0"/>
              <a:t>是一个构建在</a:t>
            </a:r>
            <a:r>
              <a:rPr lang="en-US" altLang="zh-CN" sz="2800" dirty="0"/>
              <a:t>Apache </a:t>
            </a:r>
            <a:r>
              <a:rPr lang="en-US" altLang="zh-CN" sz="2800" dirty="0" err="1"/>
              <a:t>Hadoop</a:t>
            </a:r>
            <a:r>
              <a:rPr lang="zh-CN" altLang="en-US" sz="2800" dirty="0"/>
              <a:t>上的列式数据库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HBase</a:t>
            </a:r>
            <a:r>
              <a:rPr lang="zh-CN" altLang="en-US" sz="2800" dirty="0"/>
              <a:t>是一个开源的非关系型分布式数据库（</a:t>
            </a:r>
            <a:r>
              <a:rPr lang="en-US" altLang="zh-CN" sz="2800" dirty="0" err="1"/>
              <a:t>NoSQL</a:t>
            </a:r>
            <a:r>
              <a:rPr lang="zh-CN" altLang="en-US" sz="2800" dirty="0"/>
              <a:t>），实现的编程语言为 </a:t>
            </a:r>
            <a:r>
              <a:rPr lang="en-US" altLang="zh-CN" sz="2800" dirty="0"/>
              <a:t>Java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HBase</a:t>
            </a:r>
            <a:r>
              <a:rPr lang="zh-CN" altLang="en-US" sz="2800" dirty="0"/>
              <a:t>的表能够作为不同任务的输入和输出，通过</a:t>
            </a:r>
            <a:r>
              <a:rPr lang="en-US" altLang="zh-CN" sz="2800" dirty="0"/>
              <a:t>API</a:t>
            </a:r>
            <a:r>
              <a:rPr lang="zh-CN" altLang="en-US" sz="2800" dirty="0"/>
              <a:t>来存取数据，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 </a:t>
            </a:r>
            <a:r>
              <a:rPr lang="en-US" altLang="zh-CN" sz="2800" dirty="0" err="1"/>
              <a:t>Hbase</a:t>
            </a:r>
            <a:r>
              <a:rPr lang="zh-CN" altLang="en-US" sz="2800" dirty="0"/>
              <a:t>建立在</a:t>
            </a:r>
            <a:r>
              <a:rPr lang="en-US" altLang="zh-CN" sz="2800" dirty="0"/>
              <a:t>DFS</a:t>
            </a:r>
            <a:r>
              <a:rPr lang="zh-CN" altLang="en-US" sz="2800" dirty="0"/>
              <a:t>上，提供高可靠性、高性能、列存储、可伸缩、实时读写的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2279532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HBase</a:t>
            </a:r>
            <a:r>
              <a:rPr lang="en-US" altLang="zh-CN" sz="2800" dirty="0"/>
              <a:t> </a:t>
            </a:r>
            <a:r>
              <a:rPr lang="zh-CN" altLang="en-US" sz="2800" dirty="0"/>
              <a:t>以表的形式表达和存储数据，表由行和列组成，列划分为若干个列族（</a:t>
            </a:r>
            <a:r>
              <a:rPr lang="en-US" altLang="zh-CN" sz="2800" dirty="0"/>
              <a:t>row family</a:t>
            </a:r>
            <a:r>
              <a:rPr lang="zh-CN" altLang="en-US" sz="2800" dirty="0"/>
              <a:t>）。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HBase</a:t>
            </a:r>
            <a:r>
              <a:rPr lang="zh-CN" altLang="en-US" sz="2800" dirty="0"/>
              <a:t>表的逻辑视图是基于行键（</a:t>
            </a:r>
            <a:r>
              <a:rPr lang="en-US" altLang="zh-CN" sz="2800" dirty="0" err="1"/>
              <a:t>rowkey</a:t>
            </a:r>
            <a:r>
              <a:rPr lang="zh-CN" altLang="en-US" sz="2800" dirty="0"/>
              <a:t>）、列族（</a:t>
            </a:r>
            <a:r>
              <a:rPr lang="en-US" altLang="zh-CN" sz="2800" dirty="0"/>
              <a:t>column family</a:t>
            </a:r>
            <a:r>
              <a:rPr lang="zh-CN" altLang="en-US" sz="2800" dirty="0"/>
              <a:t>）、列限定符（</a:t>
            </a:r>
            <a:r>
              <a:rPr lang="en-US" altLang="zh-CN" sz="2800" dirty="0"/>
              <a:t>column qualifier</a:t>
            </a:r>
            <a:r>
              <a:rPr lang="zh-CN" altLang="en-US" sz="2800" dirty="0"/>
              <a:t>）和时间版本（</a:t>
            </a:r>
            <a:r>
              <a:rPr lang="en-US" altLang="zh-CN" sz="2800" dirty="0"/>
              <a:t>version</a:t>
            </a:r>
            <a:r>
              <a:rPr lang="zh-CN" altLang="en-US" sz="2800" dirty="0"/>
              <a:t>）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1027" y="4071942"/>
          <a:ext cx="9715568" cy="2143139"/>
        </p:xfrm>
        <a:graphic>
          <a:graphicData uri="http://schemas.openxmlformats.org/drawingml/2006/table">
            <a:tbl>
              <a:tblPr/>
              <a:tblGrid>
                <a:gridCol w="153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0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0461">
                <a:tc rowSpan="2"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RowKey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ColumnFamily</a:t>
                      </a:r>
                      <a:r>
                        <a:rPr lang="en-US" sz="2000" kern="0" dirty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: CF1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ColumnFamily : CF2</a:t>
                      </a:r>
                      <a:endParaRPr lang="zh-CN" sz="2000" kern="10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TimeStamp</a:t>
                      </a:r>
                      <a:endParaRPr lang="zh-CN" sz="2000" kern="10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Column: C11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Column: C12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Column: C21</a:t>
                      </a:r>
                      <a:endParaRPr lang="zh-CN" sz="2000" kern="10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339966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Column: C22</a:t>
                      </a:r>
                      <a:endParaRPr lang="zh-CN" sz="2000" kern="10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39">
                <a:tc>
                  <a:txBody>
                    <a:bodyPr/>
                    <a:lstStyle/>
                    <a:p>
                      <a:pPr algn="l" fontAlgn="auto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“com.google”</a:t>
                      </a:r>
                      <a:endParaRPr lang="zh-CN" sz="2000" kern="10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“C11 good”</a:t>
                      </a:r>
                      <a:endParaRPr lang="zh-CN" sz="2000" kern="10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“C12 good”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“C12 bad”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“C12 bad”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T1</a:t>
                      </a:r>
                      <a:endParaRPr lang="zh-CN" sz="2000" kern="1000" dirty="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4605" marR="14605" marT="14605" marB="14605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5295742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）表（</a:t>
            </a:r>
            <a:r>
              <a:rPr lang="en-US" altLang="zh-CN" sz="2800" dirty="0"/>
              <a:t>table</a:t>
            </a:r>
            <a:r>
              <a:rPr lang="zh-CN" altLang="en-US" sz="2800" dirty="0"/>
              <a:t>）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）行键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RowKey</a:t>
            </a:r>
            <a:r>
              <a:rPr lang="en-US" altLang="zh-CN" sz="2800" dirty="0"/>
              <a:t>, </a:t>
            </a:r>
            <a:r>
              <a:rPr lang="zh-CN" altLang="en-US" sz="2800" dirty="0"/>
              <a:t>行</a:t>
            </a:r>
            <a:r>
              <a:rPr lang="en-US" altLang="zh-CN" sz="2800" dirty="0"/>
              <a:t>row</a:t>
            </a:r>
            <a:r>
              <a:rPr lang="zh-CN" altLang="en-US" sz="2800" dirty="0"/>
              <a:t>）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）列族（</a:t>
            </a:r>
            <a:r>
              <a:rPr lang="en-US" altLang="zh-CN" sz="2800" dirty="0"/>
              <a:t>column family</a:t>
            </a:r>
            <a:r>
              <a:rPr lang="zh-CN" altLang="en-US" sz="2800" dirty="0"/>
              <a:t>）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(4)</a:t>
            </a:r>
            <a:r>
              <a:rPr lang="zh-CN" altLang="en-US" sz="2800" dirty="0"/>
              <a:t>列</a:t>
            </a:r>
            <a:r>
              <a:rPr lang="en-US" altLang="zh-CN" sz="2800" dirty="0"/>
              <a:t>(Column)</a:t>
            </a:r>
            <a:r>
              <a:rPr lang="zh-CN" altLang="en-US" sz="2800" dirty="0"/>
              <a:t>：属于某一个列族，列族名称：列名称（</a:t>
            </a:r>
            <a:r>
              <a:rPr lang="en-US" altLang="zh-CN" sz="2800" dirty="0" err="1"/>
              <a:t>columnfamilyName:columnName</a:t>
            </a:r>
            <a:r>
              <a:rPr lang="zh-CN" altLang="en-US" sz="2800" dirty="0"/>
              <a:t>）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）单元（</a:t>
            </a:r>
            <a:r>
              <a:rPr lang="en-US" altLang="zh-CN" sz="2800" dirty="0"/>
              <a:t>cell</a:t>
            </a:r>
            <a:r>
              <a:rPr lang="zh-CN" altLang="en-US" sz="2800" dirty="0"/>
              <a:t>）：单元是由行、列族、列限定符、值和代表值版本的时间戳组成的，存储在单元里的数据成为单元值。行和列的交叉点称为单元格，内容是列的值，以二进制形式存储。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）时间版本（</a:t>
            </a:r>
            <a:r>
              <a:rPr lang="en-US" altLang="zh-CN" sz="2800" dirty="0"/>
              <a:t>Timestamp</a:t>
            </a:r>
            <a:r>
              <a:rPr lang="zh-CN" altLang="en-US" sz="2800" dirty="0"/>
              <a:t>时间戳）：类型为</a:t>
            </a:r>
            <a:r>
              <a:rPr lang="en-US" altLang="zh-CN" sz="2800" dirty="0"/>
              <a:t>64</a:t>
            </a:r>
            <a:r>
              <a:rPr lang="zh-CN" altLang="en-US" sz="2800" dirty="0"/>
              <a:t>位整型（</a:t>
            </a:r>
            <a:r>
              <a:rPr lang="en-US" altLang="zh-CN" sz="2800" dirty="0"/>
              <a:t>Long</a:t>
            </a:r>
            <a:r>
              <a:rPr lang="zh-CN" altLang="en-US" sz="2800" dirty="0"/>
              <a:t>），默认是系统时间戳，用户可自定义；每个 </a:t>
            </a:r>
            <a:r>
              <a:rPr lang="en-US" altLang="zh-CN" sz="2800" dirty="0"/>
              <a:t>cell</a:t>
            </a:r>
            <a:r>
              <a:rPr lang="zh-CN" altLang="en-US" sz="2800" dirty="0"/>
              <a:t>都保存着多个版本。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两种数据版本回收方式。一是保存数据的最后</a:t>
            </a:r>
            <a:r>
              <a:rPr lang="en-US" altLang="zh-CN" sz="2800" dirty="0"/>
              <a:t>n</a:t>
            </a:r>
            <a:r>
              <a:rPr lang="zh-CN" altLang="en-US" sz="2800" dirty="0"/>
              <a:t>个版本，二是保存最近一段时间内的版本（比如最近七天）。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3141306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例关系型数据库</a:t>
            </a:r>
            <a:r>
              <a:rPr lang="en-US" altLang="zh-CN" sz="2800" dirty="0" err="1"/>
              <a:t>Hblog</a:t>
            </a:r>
            <a:r>
              <a:rPr lang="zh-CN" altLang="en-US" sz="2800" dirty="0"/>
              <a:t>有</a:t>
            </a:r>
            <a:r>
              <a:rPr lang="en-US" altLang="zh-CN" sz="2800" dirty="0"/>
              <a:t>3</a:t>
            </a:r>
            <a:r>
              <a:rPr lang="zh-CN" altLang="en-US" sz="2800" dirty="0"/>
              <a:t>个表格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文章表</a:t>
            </a:r>
            <a:r>
              <a:rPr lang="en-US" altLang="zh-CN" sz="2800" dirty="0"/>
              <a:t>Article(id, title, content, tags, </a:t>
            </a:r>
            <a:r>
              <a:rPr lang="en-US" altLang="zh-CN" sz="2800" dirty="0" err="1"/>
              <a:t>author_id</a:t>
            </a:r>
            <a:r>
              <a:rPr lang="en-US" altLang="zh-CN" sz="2800" dirty="0"/>
              <a:t>)</a:t>
            </a:r>
            <a:r>
              <a:rPr lang="zh-CN" altLang="en-US" sz="2800" dirty="0"/>
              <a:t>和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作者表</a:t>
            </a:r>
            <a:r>
              <a:rPr lang="en-US" altLang="zh-CN" sz="2800" dirty="0"/>
              <a:t>Author(id, name, nickname),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日志表</a:t>
            </a:r>
            <a:r>
              <a:rPr lang="en-US" altLang="zh-CN" sz="2800" dirty="0"/>
              <a:t>blog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blog_ID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article_id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author_id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pub_time</a:t>
            </a:r>
            <a:r>
              <a:rPr lang="en-US" altLang="zh-CN" sz="2800" dirty="0"/>
              <a:t>, ...)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用</a:t>
            </a:r>
            <a:r>
              <a:rPr lang="en-US" altLang="zh-CN" sz="2800" dirty="0"/>
              <a:t>HBASE</a:t>
            </a:r>
            <a:r>
              <a:rPr lang="zh-CN" altLang="en-US" sz="2800" dirty="0"/>
              <a:t>设计表结构为</a:t>
            </a:r>
            <a:r>
              <a:rPr lang="en-US" altLang="zh-CN" sz="2800" dirty="0" err="1"/>
              <a:t>Hblog</a:t>
            </a:r>
            <a:r>
              <a:rPr lang="zh-CN" altLang="en-US" sz="2800" dirty="0"/>
              <a:t>， 这里行键是</a:t>
            </a:r>
            <a:r>
              <a:rPr lang="en-US" altLang="zh-CN" sz="2800" dirty="0"/>
              <a:t>ID</a:t>
            </a:r>
            <a:r>
              <a:rPr lang="zh-CN" altLang="en-US" sz="2800" dirty="0"/>
              <a:t>， 列族有两个</a:t>
            </a:r>
            <a:r>
              <a:rPr lang="en-US" altLang="zh-CN" sz="2800" dirty="0"/>
              <a:t>article</a:t>
            </a:r>
            <a:r>
              <a:rPr lang="zh-CN" altLang="en-US" sz="2800" dirty="0"/>
              <a:t>和</a:t>
            </a:r>
            <a:r>
              <a:rPr lang="en-US" altLang="zh-CN" sz="2800" dirty="0"/>
              <a:t>author</a:t>
            </a:r>
            <a:r>
              <a:rPr lang="zh-CN" altLang="en-US" sz="2800" dirty="0"/>
              <a:t>，</a:t>
            </a:r>
            <a:r>
              <a:rPr lang="en-US" altLang="zh-CN" sz="2800" dirty="0"/>
              <a:t>article</a:t>
            </a:r>
            <a:r>
              <a:rPr lang="zh-CN" altLang="en-US" sz="2800" dirty="0"/>
              <a:t>列族中有</a:t>
            </a:r>
            <a:r>
              <a:rPr lang="en-US" altLang="zh-CN" sz="2800" dirty="0"/>
              <a:t>3</a:t>
            </a:r>
            <a:r>
              <a:rPr lang="zh-CN" altLang="en-US" sz="2800" dirty="0"/>
              <a:t>个列</a:t>
            </a:r>
            <a:r>
              <a:rPr lang="en-US" altLang="zh-CN" sz="2800" dirty="0"/>
              <a:t>title</a:t>
            </a:r>
            <a:r>
              <a:rPr lang="zh-CN" altLang="en-US" sz="2800" dirty="0"/>
              <a:t>， </a:t>
            </a:r>
            <a:r>
              <a:rPr lang="en-US" altLang="zh-CN" sz="2800" dirty="0"/>
              <a:t>content</a:t>
            </a:r>
            <a:r>
              <a:rPr lang="zh-CN" altLang="en-US" sz="2800" dirty="0"/>
              <a:t>， </a:t>
            </a:r>
            <a:r>
              <a:rPr lang="en-US" altLang="zh-CN" sz="2800" dirty="0"/>
              <a:t>tags</a:t>
            </a:r>
            <a:r>
              <a:rPr lang="zh-CN" altLang="en-US" sz="2800" dirty="0"/>
              <a:t>，  </a:t>
            </a:r>
            <a:r>
              <a:rPr lang="en-US" altLang="zh-CN" sz="2800" dirty="0"/>
              <a:t>author</a:t>
            </a:r>
            <a:r>
              <a:rPr lang="zh-CN" altLang="en-US" sz="2800" dirty="0"/>
              <a:t>列族有</a:t>
            </a:r>
            <a:r>
              <a:rPr lang="en-US" altLang="zh-CN" sz="2800" dirty="0"/>
              <a:t>2</a:t>
            </a:r>
            <a:r>
              <a:rPr lang="zh-CN" altLang="en-US" sz="2800" dirty="0"/>
              <a:t>个列</a:t>
            </a:r>
            <a:r>
              <a:rPr lang="en-US" altLang="zh-CN" sz="2800" dirty="0"/>
              <a:t>name</a:t>
            </a:r>
            <a:r>
              <a:rPr lang="zh-CN" altLang="en-US" sz="2800" dirty="0"/>
              <a:t>，  </a:t>
            </a:r>
            <a:r>
              <a:rPr lang="en-US" altLang="zh-CN" sz="2800" dirty="0"/>
              <a:t>nickname</a:t>
            </a:r>
            <a:r>
              <a:rPr lang="zh-CN" altLang="en-US" sz="2800" dirty="0"/>
              <a:t>。 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902" y="5014841"/>
            <a:ext cx="9144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RowKey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ColumnFamily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 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ColumnKeys</a:t>
            </a:r>
            <a:endParaRPr kumimoji="0" lang="en-US" altLang="zh-CN" b="1" i="1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       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article      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　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tags</a:t>
            </a:r>
            <a:endParaRPr kumimoji="0" lang="en-US" altLang="zh-CN" b="1" i="1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       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   　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kumimoji="0" lang="zh-CN" altLang="en-US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nickname </a:t>
            </a:r>
            <a:endParaRPr kumimoji="0" lang="en-US" altLang="zh-CN" b="1" i="1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2279532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HBAS</a:t>
            </a:r>
            <a:r>
              <a:rPr lang="zh-CN" altLang="en-US" sz="2800" dirty="0"/>
              <a:t>数据的存储类型： </a:t>
            </a:r>
            <a:r>
              <a:rPr lang="en-US" altLang="zh-CN" sz="2800" dirty="0" err="1"/>
              <a:t>TableName</a:t>
            </a:r>
            <a:r>
              <a:rPr lang="en-US" altLang="zh-CN" sz="2800" dirty="0"/>
              <a:t> </a:t>
            </a:r>
            <a:r>
              <a:rPr lang="zh-CN" altLang="en-US" sz="2800" dirty="0"/>
              <a:t>是字符串；</a:t>
            </a:r>
            <a:r>
              <a:rPr lang="en-US" altLang="zh-CN" sz="2800" dirty="0" err="1"/>
              <a:t>RowKey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ColumnName</a:t>
            </a:r>
            <a:r>
              <a:rPr lang="en-US" altLang="zh-CN" sz="2800" dirty="0"/>
              <a:t> </a:t>
            </a:r>
            <a:r>
              <a:rPr lang="zh-CN" altLang="en-US" sz="2800" dirty="0"/>
              <a:t>是二进制值（</a:t>
            </a:r>
            <a:r>
              <a:rPr lang="en-US" altLang="zh-CN" sz="2800" dirty="0"/>
              <a:t>Java </a:t>
            </a:r>
            <a:r>
              <a:rPr lang="zh-CN" altLang="en-US" sz="2800" dirty="0"/>
              <a:t>类型 </a:t>
            </a:r>
            <a:r>
              <a:rPr lang="en-US" altLang="zh-CN" sz="2800" dirty="0"/>
              <a:t>byte[]</a:t>
            </a:r>
            <a:r>
              <a:rPr lang="zh-CN" altLang="en-US" sz="2800" dirty="0"/>
              <a:t>）；</a:t>
            </a:r>
            <a:r>
              <a:rPr lang="en-US" altLang="zh-CN" sz="2800" dirty="0"/>
              <a:t>Timestamp </a:t>
            </a:r>
            <a:r>
              <a:rPr lang="zh-CN" altLang="en-US" sz="2800" dirty="0"/>
              <a:t>是一个 </a:t>
            </a:r>
            <a:r>
              <a:rPr lang="en-US" altLang="zh-CN" sz="2800" dirty="0"/>
              <a:t>64 </a:t>
            </a:r>
            <a:r>
              <a:rPr lang="zh-CN" altLang="en-US" sz="2800" dirty="0"/>
              <a:t>位整数（</a:t>
            </a:r>
            <a:r>
              <a:rPr lang="en-US" altLang="zh-CN" sz="2800" dirty="0"/>
              <a:t>Java </a:t>
            </a:r>
            <a:r>
              <a:rPr lang="zh-CN" altLang="en-US" sz="2800" dirty="0"/>
              <a:t>类型 </a:t>
            </a:r>
            <a:r>
              <a:rPr lang="en-US" altLang="zh-CN" sz="2800" dirty="0"/>
              <a:t>long</a:t>
            </a:r>
            <a:r>
              <a:rPr lang="zh-CN" altLang="en-US" sz="2800" dirty="0"/>
              <a:t>）；</a:t>
            </a:r>
            <a:r>
              <a:rPr lang="en-US" altLang="zh-CN" sz="2800" dirty="0"/>
              <a:t>value </a:t>
            </a:r>
            <a:r>
              <a:rPr lang="zh-CN" altLang="en-US" sz="2800" dirty="0"/>
              <a:t>是一个字节数组（</a:t>
            </a:r>
            <a:r>
              <a:rPr lang="en-US" altLang="zh-CN" sz="2800" dirty="0"/>
              <a:t>Java</a:t>
            </a:r>
            <a:r>
              <a:rPr lang="zh-CN" altLang="en-US" sz="2800" dirty="0"/>
              <a:t>类型 </a:t>
            </a:r>
            <a:r>
              <a:rPr lang="en-US" altLang="zh-CN" sz="2800" dirty="0"/>
              <a:t>byte[]</a:t>
            </a:r>
            <a:r>
              <a:rPr lang="zh-CN" altLang="en-US" sz="2800" dirty="0"/>
              <a:t>）。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HBASE</a:t>
            </a:r>
            <a:r>
              <a:rPr lang="zh-CN" altLang="en-US" sz="2800" dirty="0"/>
              <a:t>的数据模型的定义的层次是：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Schema--&gt;Table--&gt;Column Family--&gt;</a:t>
            </a:r>
            <a:r>
              <a:rPr lang="en-US" altLang="zh-CN" sz="2800" dirty="0" err="1"/>
              <a:t>Rowkey</a:t>
            </a:r>
            <a:r>
              <a:rPr lang="en-US" altLang="zh-CN" sz="2800" dirty="0"/>
              <a:t>--&gt;</a:t>
            </a:r>
            <a:r>
              <a:rPr lang="en-US" altLang="zh-CN" sz="2800" dirty="0" err="1"/>
              <a:t>TimeStamp</a:t>
            </a:r>
            <a:r>
              <a:rPr lang="en-US" altLang="zh-CN" sz="2800" dirty="0"/>
              <a:t>--&gt;Value</a:t>
            </a: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486485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RowKey</a:t>
            </a:r>
            <a:r>
              <a:rPr lang="zh-CN" altLang="en-US" sz="2800" dirty="0"/>
              <a:t>：是</a:t>
            </a:r>
            <a:r>
              <a:rPr lang="en-US" altLang="zh-CN" sz="2800" dirty="0"/>
              <a:t>Byte array</a:t>
            </a:r>
            <a:r>
              <a:rPr lang="zh-CN" altLang="en-US" sz="2800" dirty="0"/>
              <a:t>，是表中每条记录的“主键”，方便快速查找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Column Family</a:t>
            </a:r>
            <a:r>
              <a:rPr lang="zh-CN" altLang="en-US" sz="2800" dirty="0"/>
              <a:t>：列族，拥有一个名称</a:t>
            </a:r>
            <a:r>
              <a:rPr lang="en-US" altLang="zh-CN" sz="2800" dirty="0"/>
              <a:t>(string)</a:t>
            </a:r>
            <a:r>
              <a:rPr lang="zh-CN" altLang="en-US" sz="2800" dirty="0"/>
              <a:t>，包含一个或者多个相关列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Column</a:t>
            </a:r>
            <a:r>
              <a:rPr lang="zh-CN" altLang="en-US" sz="2800" dirty="0"/>
              <a:t>：属于某一个</a:t>
            </a:r>
            <a:r>
              <a:rPr lang="en-US" altLang="zh-CN" sz="2800" dirty="0" err="1"/>
              <a:t>columnfamily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familyName:columnName</a:t>
            </a:r>
            <a:r>
              <a:rPr lang="zh-CN" altLang="en-US" sz="2800" dirty="0"/>
              <a:t>，每条记录可动态添加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Version Number</a:t>
            </a:r>
            <a:r>
              <a:rPr lang="zh-CN" altLang="en-US" sz="2800" dirty="0"/>
              <a:t>：类型为</a:t>
            </a:r>
            <a:r>
              <a:rPr lang="en-US" altLang="zh-CN" sz="2800" dirty="0"/>
              <a:t>Long</a:t>
            </a:r>
            <a:r>
              <a:rPr lang="zh-CN" altLang="en-US" sz="2800" dirty="0"/>
              <a:t>，默认值是系统时间戳，可用户自定义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Value(Cell)</a:t>
            </a:r>
            <a:r>
              <a:rPr lang="zh-CN" altLang="en-US" sz="2800" dirty="0"/>
              <a:t>：</a:t>
            </a:r>
            <a:r>
              <a:rPr lang="en-US" altLang="zh-CN" sz="2800" dirty="0"/>
              <a:t>Byte array 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数据模型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总结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4003081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HBase</a:t>
            </a:r>
            <a:r>
              <a:rPr lang="zh-CN" altLang="en-US" sz="2800" dirty="0"/>
              <a:t>的数据模型也是由一张张的表组成，每一张表里也有数据行和列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 表</a:t>
            </a:r>
            <a:r>
              <a:rPr lang="en-US" altLang="zh-CN" sz="2800" dirty="0"/>
              <a:t>(Table): </a:t>
            </a:r>
            <a:r>
              <a:rPr lang="zh-CN" altLang="en-US" sz="2800" dirty="0"/>
              <a:t>数据组织进表里面，表名</a:t>
            </a:r>
            <a:r>
              <a:rPr lang="en-US" altLang="zh-CN" sz="2800" dirty="0"/>
              <a:t>--</a:t>
            </a:r>
            <a:r>
              <a:rPr lang="zh-CN" altLang="en-US" sz="2800" dirty="0"/>
              <a:t>文件路径里的合法名字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hdfs</a:t>
            </a:r>
            <a:r>
              <a:rPr lang="zh-CN" altLang="en-US" sz="2800" dirty="0"/>
              <a:t>上面的文件。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行</a:t>
            </a:r>
            <a:r>
              <a:rPr lang="en-US" altLang="zh-CN" sz="2800" dirty="0"/>
              <a:t>(Row): </a:t>
            </a:r>
            <a:r>
              <a:rPr lang="zh-CN" altLang="en-US" sz="2800" dirty="0"/>
              <a:t>每一行代表一个数据对象，行键（</a:t>
            </a:r>
            <a:r>
              <a:rPr lang="en-US" altLang="zh-CN" sz="2800" dirty="0"/>
              <a:t>Row Key</a:t>
            </a:r>
            <a:r>
              <a:rPr lang="zh-CN" altLang="en-US" sz="2800" dirty="0"/>
              <a:t>）来进行唯一标识的，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列族</a:t>
            </a:r>
            <a:r>
              <a:rPr lang="en-US" altLang="zh-CN" sz="2800" dirty="0"/>
              <a:t>(Column Family): </a:t>
            </a:r>
            <a:r>
              <a:rPr lang="zh-CN" altLang="en-US" sz="2800" dirty="0"/>
              <a:t>设置好列族</a:t>
            </a:r>
            <a:r>
              <a:rPr lang="en-US" altLang="zh-CN" sz="2800" dirty="0"/>
              <a:t>, </a:t>
            </a:r>
            <a:r>
              <a:rPr lang="zh-CN" altLang="en-US" sz="2800" dirty="0"/>
              <a:t>列组织在列族里，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列标识</a:t>
            </a:r>
            <a:r>
              <a:rPr lang="en-US" altLang="zh-CN" sz="2800" dirty="0"/>
              <a:t>(Column Qualifier):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单元</a:t>
            </a:r>
            <a:r>
              <a:rPr lang="en-US" altLang="zh-CN" sz="2800" dirty="0"/>
              <a:t>(Cell): </a:t>
            </a:r>
            <a:r>
              <a:rPr lang="zh-CN" altLang="en-US" sz="2800" dirty="0"/>
              <a:t>每一个 行键，列族和列标识共同组成一个单元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时间戳</a:t>
            </a:r>
            <a:r>
              <a:rPr lang="en-US" altLang="zh-CN" sz="2800" dirty="0"/>
              <a:t>(Timestamp):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HBASE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存储结构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--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含义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433968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回顾</a:t>
            </a:r>
            <a:r>
              <a:rPr lang="en-US" altLang="zh-CN" sz="2800" dirty="0">
                <a:sym typeface="+mn-ea"/>
              </a:rPr>
              <a:t>HBASE</a:t>
            </a:r>
            <a:r>
              <a:rPr lang="zh-CN" altLang="en-US" sz="2800" dirty="0">
                <a:sym typeface="+mn-ea"/>
              </a:rPr>
              <a:t>的逻辑模型： 表的形式表达和存储数据，表</a:t>
            </a:r>
            <a:r>
              <a:rPr lang="en-US" altLang="zh-CN" sz="2800" dirty="0">
                <a:sym typeface="+mn-ea"/>
              </a:rPr>
              <a:t>--</a:t>
            </a:r>
            <a:r>
              <a:rPr lang="zh-CN" altLang="en-US" sz="2800" dirty="0">
                <a:sym typeface="+mn-ea"/>
              </a:rPr>
              <a:t>行和列，列</a:t>
            </a:r>
            <a:r>
              <a:rPr lang="en-US" altLang="zh-CN" sz="2800" dirty="0">
                <a:sym typeface="+mn-ea"/>
              </a:rPr>
              <a:t>---</a:t>
            </a:r>
            <a:r>
              <a:rPr lang="zh-CN" altLang="en-US" sz="2800" dirty="0">
                <a:sym typeface="+mn-ea"/>
              </a:rPr>
              <a:t>若干个列族。表基于行键、列族、列限定符和时间版本。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Key </a:t>
            </a:r>
            <a:r>
              <a:rPr lang="zh-CN" altLang="en-US" sz="2800" dirty="0">
                <a:sym typeface="+mn-ea"/>
              </a:rPr>
              <a:t>和 </a:t>
            </a:r>
            <a:r>
              <a:rPr lang="en-US" altLang="zh-CN" sz="2800" dirty="0">
                <a:sym typeface="+mn-ea"/>
              </a:rPr>
              <a:t>Version number</a:t>
            </a:r>
            <a:r>
              <a:rPr lang="zh-CN" altLang="en-US" sz="2800" dirty="0">
                <a:sym typeface="+mn-ea"/>
              </a:rPr>
              <a:t>在每个 </a:t>
            </a:r>
            <a:r>
              <a:rPr lang="en-US" altLang="zh-CN" sz="2800" dirty="0">
                <a:sym typeface="+mn-ea"/>
              </a:rPr>
              <a:t>column family</a:t>
            </a:r>
            <a:r>
              <a:rPr lang="zh-CN" altLang="en-US" sz="2800" dirty="0">
                <a:sym typeface="+mn-ea"/>
              </a:rPr>
              <a:t>中均有一份；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HBase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为每个值维护了多级索引，即：</a:t>
            </a:r>
            <a:r>
              <a:rPr lang="en-US" altLang="zh-CN" sz="2800" dirty="0">
                <a:sym typeface="+mn-ea"/>
              </a:rPr>
              <a:t>&lt;key, column family, column name, timestamp&gt;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物理存储</a:t>
            </a:r>
            <a:r>
              <a:rPr lang="en-US" altLang="zh-CN" sz="2800" dirty="0">
                <a:sym typeface="+mn-ea"/>
              </a:rPr>
              <a:t>----</a:t>
            </a:r>
            <a:r>
              <a:rPr lang="zh-CN" altLang="en-US" sz="2800" dirty="0">
                <a:sym typeface="+mn-ea"/>
              </a:rPr>
              <a:t>上面的逻辑模型对于物理文件的过程</a:t>
            </a:r>
            <a:br>
              <a:rPr lang="zh-CN" altLang="en-US" sz="2800" dirty="0">
                <a:sym typeface="+mn-ea"/>
              </a:rPr>
            </a:b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HBASE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存储结构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—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物理存储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433968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、表中所有行都按照</a:t>
            </a:r>
            <a:r>
              <a:rPr lang="en-US" altLang="zh-CN" sz="2800" dirty="0">
                <a:sym typeface="+mn-ea"/>
              </a:rPr>
              <a:t>row key</a:t>
            </a:r>
            <a:r>
              <a:rPr lang="zh-CN" altLang="en-US" sz="2800" dirty="0">
                <a:sym typeface="+mn-ea"/>
              </a:rPr>
              <a:t>的字典序排列；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在行的方向上分割为多个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；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按大小分割，每个表开始只有一个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，随着数据增多，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不断增大，当增大到一个阀值的时候，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就会等分会两个新的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，之后会有越来越多的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；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dirty="0" err="1">
                <a:sym typeface="+mn-ea"/>
              </a:rPr>
              <a:t>Hbase</a:t>
            </a:r>
            <a:r>
              <a:rPr lang="zh-CN" altLang="en-US" sz="2800" dirty="0">
                <a:sym typeface="+mn-ea"/>
              </a:rPr>
              <a:t>中分布式存储和负载均衡的最小单元，不同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分布到不同</a:t>
            </a:r>
            <a:r>
              <a:rPr lang="en-US" altLang="zh-CN" sz="2800" dirty="0" err="1">
                <a:sym typeface="+mn-ea"/>
              </a:rPr>
              <a:t>RegionServer</a:t>
            </a:r>
            <a:r>
              <a:rPr lang="zh-CN" altLang="en-US" sz="2800" dirty="0">
                <a:sym typeface="+mn-ea"/>
              </a:rPr>
              <a:t>上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127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一、数据库管理目标与内容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002087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数据类型多样化，数字、字符、文本等，还需要视频、音频、图形、图像、动画、HTML/XML、流数据等更复杂的数据类型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数据结构需要结构化、半结构化、非结构化等各种结构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数据存储方式多样化（列式存储、键值存储、图存储、文档存储等）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存储位置</a:t>
            </a: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--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分布透明， 存储量</a:t>
            </a:r>
            <a:r>
              <a:rPr lang="en-US" altLang="zh-CN" sz="2800" dirty="0">
                <a:latin typeface="黑体" panose="02010609060101010101" pitchFamily="49" charset="-122"/>
                <a:sym typeface="+mn-ea"/>
              </a:rPr>
              <a:t>--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海量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查询要求多层次：时空、关联、分析、挖掘等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自定义操作、各种数据统计分析、分类、聚类、预测、离群点发现等操作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数据库的发展必须满足不断发展的新的领域需求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HBASE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存储结构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—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存储模型图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555983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模型层次图</a:t>
            </a:r>
          </a:p>
        </p:txBody>
      </p:sp>
      <p:pic>
        <p:nvPicPr>
          <p:cNvPr id="4" name="图片 3" descr="IMG_259"/>
          <p:cNvPicPr/>
          <p:nvPr/>
        </p:nvPicPr>
        <p:blipFill>
          <a:blip r:embed="rId2"/>
          <a:stretch>
            <a:fillRect/>
          </a:stretch>
        </p:blipFill>
        <p:spPr>
          <a:xfrm>
            <a:off x="809588" y="1897420"/>
            <a:ext cx="10429948" cy="453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HBASE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存储结构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--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存储部件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356997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1)</a:t>
            </a:r>
            <a:r>
              <a:rPr lang="zh-CN" altLang="en-US" sz="2800" dirty="0">
                <a:sym typeface="+mn-ea"/>
              </a:rPr>
              <a:t>表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： 面向列（族）的存储和权限控制，列（族）独立检索的稀疏存储。按行健的字典排序；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在行的方向上分割多个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２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　区域</a:t>
            </a:r>
            <a:r>
              <a:rPr lang="en-US" altLang="zh-CN" sz="2800" dirty="0">
                <a:sym typeface="+mn-ea"/>
              </a:rPr>
              <a:t>Region(</a:t>
            </a:r>
            <a:r>
              <a:rPr lang="zh-CN" altLang="en-US" sz="2800" dirty="0">
                <a:sym typeface="+mn-ea"/>
              </a:rPr>
              <a:t>表的</a:t>
            </a:r>
            <a:r>
              <a:rPr lang="en-US" altLang="zh-CN" sz="2800" dirty="0">
                <a:sym typeface="+mn-ea"/>
              </a:rPr>
              <a:t>Regions)</a:t>
            </a:r>
            <a:r>
              <a:rPr lang="zh-CN" altLang="en-US" sz="2800" dirty="0">
                <a:sym typeface="+mn-ea"/>
              </a:rPr>
              <a:t>：每个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存储着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的若干行，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是分布式存储的最小单元。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３</a:t>
            </a:r>
            <a:r>
              <a:rPr lang="en-US" altLang="zh-CN" sz="2800" dirty="0">
                <a:sym typeface="+mn-ea"/>
              </a:rPr>
              <a:t> ) Store(Region</a:t>
            </a:r>
            <a:r>
              <a:rPr lang="zh-CN" altLang="en-US" sz="2800" dirty="0">
                <a:sym typeface="+mn-ea"/>
              </a:rPr>
              <a:t>中以列族为单位的单元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： 区域由一个或者多个</a:t>
            </a:r>
            <a:r>
              <a:rPr lang="en-US" altLang="zh-CN" sz="2800" dirty="0">
                <a:sym typeface="+mn-ea"/>
              </a:rPr>
              <a:t>Store</a:t>
            </a:r>
            <a:r>
              <a:rPr lang="zh-CN" altLang="en-US" sz="2800" dirty="0">
                <a:sym typeface="+mn-ea"/>
              </a:rPr>
              <a:t>组成，每个</a:t>
            </a:r>
            <a:r>
              <a:rPr lang="en-US" altLang="zh-CN" sz="2800" dirty="0">
                <a:sym typeface="+mn-ea"/>
              </a:rPr>
              <a:t>store</a:t>
            </a:r>
            <a:r>
              <a:rPr lang="zh-CN" altLang="en-US" sz="2800" dirty="0">
                <a:sym typeface="+mn-ea"/>
              </a:rPr>
              <a:t>保存一个列族。</a:t>
            </a:r>
            <a:r>
              <a:rPr lang="en-US" altLang="zh-CN" sz="2800" dirty="0" err="1">
                <a:sym typeface="+mn-ea"/>
              </a:rPr>
              <a:t>Strore</a:t>
            </a:r>
            <a:r>
              <a:rPr lang="zh-CN" altLang="en-US" sz="2800" dirty="0">
                <a:sym typeface="+mn-ea"/>
              </a:rPr>
              <a:t>由</a:t>
            </a:r>
            <a:r>
              <a:rPr lang="en-US" altLang="zh-CN" sz="2800" dirty="0" err="1">
                <a:sym typeface="+mn-ea"/>
              </a:rPr>
              <a:t>memStore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至多个</a:t>
            </a:r>
            <a:r>
              <a:rPr lang="en-US" altLang="zh-CN" sz="2800" dirty="0" err="1">
                <a:sym typeface="+mn-ea"/>
              </a:rPr>
              <a:t>StoreFile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４</a:t>
            </a:r>
            <a:r>
              <a:rPr lang="en-US" altLang="zh-CN" sz="2800" dirty="0" err="1">
                <a:sym typeface="+mn-ea"/>
              </a:rPr>
              <a:t>StoreFile</a:t>
            </a:r>
            <a:r>
              <a:rPr lang="zh-CN" altLang="en-US" sz="2800" dirty="0">
                <a:sym typeface="+mn-ea"/>
              </a:rPr>
              <a:t>：以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的格式存储在分布式文件系统（</a:t>
            </a:r>
            <a:r>
              <a:rPr lang="en-US" altLang="zh-CN" sz="2800" dirty="0">
                <a:sym typeface="+mn-ea"/>
              </a:rPr>
              <a:t>HDFS</a:t>
            </a:r>
            <a:r>
              <a:rPr lang="zh-CN" altLang="en-US" sz="2800" dirty="0">
                <a:sym typeface="+mn-ea"/>
              </a:rPr>
              <a:t>）上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2" y="512763"/>
            <a:ext cx="7797813" cy="608965"/>
          </a:xfrm>
          <a:prstGeom prst="rect">
            <a:avLst/>
          </a:prstGeom>
          <a:noFill/>
          <a:ln w="9525">
            <a:noFill/>
          </a:ln>
        </p:spPr>
        <p:txBody>
          <a:bodyPr wrap="square"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HBASE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存储结构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—</a:t>
            </a:r>
            <a:r>
              <a:rPr lang="en-US" altLang="zh-CN" sz="3200" dirty="0" err="1">
                <a:solidFill>
                  <a:srgbClr val="0033CC"/>
                </a:solidFill>
                <a:latin typeface="黑体" panose="02010609060101010101" pitchFamily="49" charset="-122"/>
              </a:rPr>
              <a:t>storefile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的结构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86485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StoreFile</a:t>
            </a:r>
            <a:r>
              <a:rPr lang="zh-CN" altLang="en-US" sz="2800" dirty="0">
                <a:sym typeface="+mn-ea"/>
              </a:rPr>
              <a:t>：以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存储在</a:t>
            </a:r>
            <a:r>
              <a:rPr lang="en-US" altLang="zh-CN" sz="2800" dirty="0">
                <a:sym typeface="+mn-ea"/>
              </a:rPr>
              <a:t>HDFS</a:t>
            </a:r>
            <a:r>
              <a:rPr lang="zh-CN" altLang="en-US" sz="2800" dirty="0">
                <a:sym typeface="+mn-ea"/>
              </a:rPr>
              <a:t>上，组成：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 err="1">
                <a:sym typeface="+mn-ea"/>
              </a:rPr>
              <a:t>DataBlock</a:t>
            </a:r>
            <a:r>
              <a:rPr lang="zh-CN" altLang="en-US" sz="2800" dirty="0">
                <a:sym typeface="+mn-ea"/>
              </a:rPr>
              <a:t>保存表中的数据，可压缩；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 err="1">
                <a:sym typeface="+mn-ea"/>
              </a:rPr>
              <a:t>MetaBlock</a:t>
            </a:r>
            <a:r>
              <a:rPr lang="zh-CN" altLang="en-US" sz="2800" dirty="0">
                <a:sym typeface="+mn-ea"/>
              </a:rPr>
              <a:t>用户自定义的键值对，可压缩；　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３）</a:t>
            </a:r>
            <a:r>
              <a:rPr lang="en-US" altLang="zh-CN" sz="2800" dirty="0">
                <a:sym typeface="+mn-ea"/>
              </a:rPr>
              <a:t>File Info</a:t>
            </a:r>
            <a:r>
              <a:rPr lang="zh-CN" altLang="en-US" sz="2800" dirty="0">
                <a:sym typeface="+mn-ea"/>
              </a:rPr>
              <a:t>存储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的元信息，不能压缩，用户也可以在这一部分添加自己的元信息；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４）</a:t>
            </a:r>
            <a:r>
              <a:rPr lang="en-US" altLang="zh-CN" sz="2800" dirty="0" err="1">
                <a:sym typeface="+mn-ea"/>
              </a:rPr>
              <a:t>DataBlockIndex</a:t>
            </a:r>
            <a:r>
              <a:rPr lang="zh-CN" altLang="en-US" sz="2800" dirty="0">
                <a:sym typeface="+mn-ea"/>
              </a:rPr>
              <a:t>存储数据块索引，索引的键值是第一条记录的键值（</a:t>
            </a:r>
            <a:r>
              <a:rPr lang="en-US" altLang="zh-CN" sz="2800" dirty="0">
                <a:sym typeface="+mn-ea"/>
              </a:rPr>
              <a:t>key</a:t>
            </a:r>
            <a:r>
              <a:rPr lang="zh-CN" altLang="en-US" sz="2800" dirty="0">
                <a:sym typeface="+mn-ea"/>
              </a:rPr>
              <a:t>）；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5</a:t>
            </a:r>
            <a:r>
              <a:rPr lang="zh-CN" altLang="en-US" sz="2800" dirty="0">
                <a:sym typeface="+mn-ea"/>
              </a:rPr>
              <a:t>） </a:t>
            </a:r>
            <a:r>
              <a:rPr lang="en-US" altLang="zh-CN" sz="2800" dirty="0" err="1">
                <a:sym typeface="+mn-ea"/>
              </a:rPr>
              <a:t>MetaBlockIndex</a:t>
            </a:r>
            <a:r>
              <a:rPr lang="zh-CN" altLang="en-US" sz="2800" dirty="0">
                <a:sym typeface="+mn-ea"/>
              </a:rPr>
              <a:t>元数据块的索引；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） </a:t>
            </a:r>
            <a:r>
              <a:rPr lang="en-US" altLang="zh-CN" sz="2800" dirty="0">
                <a:sym typeface="+mn-ea"/>
              </a:rPr>
              <a:t>Trailer</a:t>
            </a:r>
            <a:r>
              <a:rPr lang="zh-CN" altLang="en-US" sz="2800" dirty="0">
                <a:sym typeface="+mn-ea"/>
              </a:rPr>
              <a:t>保存每一段的偏移量，读取一个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时，会首先读取</a:t>
            </a:r>
            <a:r>
              <a:rPr lang="en-US" altLang="zh-CN" sz="2800" dirty="0">
                <a:sym typeface="+mn-ea"/>
              </a:rPr>
              <a:t>Trailer</a:t>
            </a:r>
            <a:r>
              <a:rPr lang="zh-CN" altLang="en-US" sz="2800" dirty="0">
                <a:sym typeface="+mn-ea"/>
              </a:rPr>
              <a:t>（段的开始位置）。</a:t>
            </a:r>
            <a:r>
              <a:rPr lang="en-US" altLang="zh-CN" sz="2800" dirty="0">
                <a:sym typeface="+mn-ea"/>
              </a:rPr>
              <a:t>Block (</a:t>
            </a:r>
            <a:r>
              <a:rPr lang="zh-CN" altLang="en-US" sz="2800" dirty="0">
                <a:sym typeface="+mn-ea"/>
              </a:rPr>
              <a:t>读写最小单元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，存储管理的最小单位。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10646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sz="3200" dirty="0" err="1"/>
              <a:t>HBase</a:t>
            </a:r>
            <a:r>
              <a:rPr lang="zh-CN" altLang="en-US" sz="3200" dirty="0"/>
              <a:t>数据存储的层次的关系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003081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１）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的关系 </a:t>
            </a:r>
            <a:r>
              <a:rPr lang="en-US" altLang="zh-CN" sz="2800" dirty="0">
                <a:sym typeface="+mn-ea"/>
              </a:rPr>
              <a:t>1—</a:t>
            </a:r>
            <a:r>
              <a:rPr lang="zh-CN" altLang="en-US" sz="2800" dirty="0">
                <a:sym typeface="+mn-ea"/>
              </a:rPr>
              <a:t>多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Store</a:t>
            </a:r>
            <a:r>
              <a:rPr lang="zh-CN" altLang="en-US" sz="2800" dirty="0">
                <a:sym typeface="+mn-ea"/>
              </a:rPr>
              <a:t>的关系：每一行都包含一或多个列族，所以每个</a:t>
            </a:r>
            <a:r>
              <a:rPr lang="en-US" altLang="zh-CN" sz="2800" dirty="0">
                <a:sym typeface="+mn-ea"/>
              </a:rPr>
              <a:t>Region</a:t>
            </a:r>
            <a:r>
              <a:rPr lang="zh-CN" altLang="en-US" sz="2800" dirty="0">
                <a:sym typeface="+mn-ea"/>
              </a:rPr>
              <a:t>包括一到多个</a:t>
            </a:r>
            <a:r>
              <a:rPr lang="en-US" altLang="zh-CN" sz="2800" dirty="0">
                <a:sym typeface="+mn-ea"/>
              </a:rPr>
              <a:t>Store</a:t>
            </a:r>
            <a:r>
              <a:rPr lang="zh-CN" altLang="en-US" sz="2800" dirty="0">
                <a:sym typeface="+mn-ea"/>
              </a:rPr>
              <a:t>。 </a:t>
            </a:r>
            <a:r>
              <a:rPr lang="en-US" altLang="zh-CN" sz="2800" dirty="0">
                <a:sym typeface="+mn-ea"/>
              </a:rPr>
              <a:t>1—</a:t>
            </a:r>
            <a:r>
              <a:rPr lang="zh-CN" altLang="en-US" sz="2800" dirty="0">
                <a:sym typeface="+mn-ea"/>
              </a:rPr>
              <a:t>多</a:t>
            </a:r>
            <a:endParaRPr lang="en-US" altLang="zh-CN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Store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的关系：每个</a:t>
            </a:r>
            <a:r>
              <a:rPr lang="en-US" altLang="zh-CN" sz="2800" dirty="0">
                <a:sym typeface="+mn-ea"/>
              </a:rPr>
              <a:t>store</a:t>
            </a:r>
            <a:r>
              <a:rPr lang="zh-CN" altLang="en-US" sz="2800" dirty="0">
                <a:sym typeface="+mn-ea"/>
              </a:rPr>
              <a:t>由一个</a:t>
            </a:r>
            <a:r>
              <a:rPr lang="en-US" altLang="zh-CN" sz="2800" dirty="0" err="1">
                <a:sym typeface="+mn-ea"/>
              </a:rPr>
              <a:t>memStore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至多个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组成，在</a:t>
            </a:r>
            <a:r>
              <a:rPr lang="en-US" altLang="zh-CN" sz="2800" dirty="0">
                <a:sym typeface="+mn-ea"/>
              </a:rPr>
              <a:t>client</a:t>
            </a:r>
            <a:r>
              <a:rPr lang="zh-CN" altLang="en-US" sz="2800" dirty="0">
                <a:sym typeface="+mn-ea"/>
              </a:rPr>
              <a:t>进行数据写过程中，数据会先写入缓冲（</a:t>
            </a:r>
            <a:r>
              <a:rPr lang="en-US" altLang="zh-CN" sz="2800" dirty="0" err="1">
                <a:sym typeface="+mn-ea"/>
              </a:rPr>
              <a:t>memStore</a:t>
            </a:r>
            <a:r>
              <a:rPr lang="zh-CN" altLang="en-US" sz="2800" dirty="0">
                <a:sym typeface="+mn-ea"/>
              </a:rPr>
              <a:t>），当缓冲（</a:t>
            </a:r>
            <a:r>
              <a:rPr lang="en-US" altLang="zh-CN" sz="2800" dirty="0" err="1">
                <a:sym typeface="+mn-ea"/>
              </a:rPr>
              <a:t>memStore</a:t>
            </a:r>
            <a:r>
              <a:rPr lang="zh-CN" altLang="en-US" sz="2800" dirty="0">
                <a:sym typeface="+mn-ea"/>
              </a:rPr>
              <a:t>）到达一定大小的时候，就会</a:t>
            </a:r>
            <a:r>
              <a:rPr lang="en-US" altLang="zh-CN" sz="2800" dirty="0">
                <a:sym typeface="+mn-ea"/>
              </a:rPr>
              <a:t>flush</a:t>
            </a:r>
            <a:r>
              <a:rPr lang="zh-CN" altLang="en-US" sz="2800" dirty="0">
                <a:sym typeface="+mn-ea"/>
              </a:rPr>
              <a:t>到硬盘生成一个</a:t>
            </a:r>
            <a:r>
              <a:rPr lang="en-US" altLang="zh-CN" sz="2800" dirty="0" err="1">
                <a:sym typeface="+mn-ea"/>
              </a:rPr>
              <a:t>Hfile</a:t>
            </a:r>
            <a:r>
              <a:rPr lang="zh-CN" altLang="en-US" sz="2800" dirty="0">
                <a:sym typeface="+mn-ea"/>
              </a:rPr>
              <a:t>。  </a:t>
            </a:r>
            <a:r>
              <a:rPr lang="en-US" altLang="zh-CN" sz="2800" dirty="0">
                <a:sym typeface="+mn-ea"/>
              </a:rPr>
              <a:t>1—</a:t>
            </a:r>
            <a:r>
              <a:rPr lang="zh-CN" altLang="en-US" sz="2800" dirty="0">
                <a:sym typeface="+mn-ea"/>
              </a:rPr>
              <a:t>多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738438"/>
            <a:ext cx="8882063" cy="83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lvl="0" algn="ctr" latinLnBrk="1"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7.3  </a:t>
            </a:r>
            <a:r>
              <a:rPr lang="zh-CN" altLang="en-US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键值对数据库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10646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</a:t>
            </a:r>
            <a:r>
              <a:rPr lang="zh-CN" altLang="en-US" sz="3200" dirty="0">
                <a:solidFill>
                  <a:srgbClr val="0033CC"/>
                </a:solidFill>
              </a:rPr>
              <a:t>键值数据库的基本概念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287165" cy="3141306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KV</a:t>
            </a:r>
            <a:r>
              <a:rPr lang="zh-CN" altLang="en-US" sz="2800" dirty="0"/>
              <a:t>：</a:t>
            </a:r>
            <a:r>
              <a:rPr lang="en-US" altLang="zh-CN" sz="2800" dirty="0"/>
              <a:t>Key-Value</a:t>
            </a:r>
            <a:r>
              <a:rPr lang="zh-CN" altLang="en-US" sz="2800" dirty="0"/>
              <a:t>（键值）存储模型是</a:t>
            </a:r>
            <a:r>
              <a:rPr lang="en-US" altLang="zh-CN" sz="2800" dirty="0" err="1"/>
              <a:t>Nosql</a:t>
            </a:r>
            <a:r>
              <a:rPr lang="zh-CN" altLang="en-US" sz="2800" dirty="0"/>
              <a:t>中最基本的数据存储模型，　</a:t>
            </a:r>
            <a:r>
              <a:rPr lang="en-US" altLang="zh-CN" sz="2800" dirty="0"/>
              <a:t>KV</a:t>
            </a:r>
            <a:r>
              <a:rPr lang="zh-CN" altLang="en-US" sz="2800" dirty="0"/>
              <a:t>类似于哈希表，在键和值之间建立映射关系，键值模型极大的简化了关系数据模型，具有高效灵活的特点。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键值数据库一致性表现在针对单个键的操作包括获取、设置、或者删除</a:t>
            </a:r>
            <a:r>
              <a:rPr lang="en-US" altLang="zh-CN" sz="2800" dirty="0"/>
              <a:t>, </a:t>
            </a:r>
            <a:r>
              <a:rPr lang="zh-CN" altLang="en-US" sz="2800" dirty="0"/>
              <a:t>保证一致性</a:t>
            </a:r>
            <a:r>
              <a:rPr lang="en-US" altLang="zh-CN" sz="2800" dirty="0"/>
              <a:t>, </a:t>
            </a:r>
            <a:r>
              <a:rPr lang="zh-CN" altLang="en-US" sz="2800" dirty="0"/>
              <a:t>也可以用最终一致性模型实现一致性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1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</a:t>
            </a:r>
            <a:r>
              <a:rPr lang="zh-CN" altLang="en-US" sz="3200" dirty="0">
                <a:solidFill>
                  <a:srgbClr val="0033CC"/>
                </a:solidFill>
                <a:latin typeface="+mn-ea"/>
                <a:ea typeface="+mn-ea"/>
              </a:rPr>
              <a:t>键值数据库的数据模型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215727" cy="2710419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1 </a:t>
            </a:r>
            <a:r>
              <a:rPr lang="zh-CN" altLang="en-US" sz="2800" dirty="0"/>
              <a:t>数据结构：键值模型（</a:t>
            </a:r>
            <a:r>
              <a:rPr lang="en-US" altLang="zh-CN" sz="2800" dirty="0"/>
              <a:t>Key-Value</a:t>
            </a:r>
            <a:r>
              <a:rPr lang="zh-CN" altLang="en-US" sz="2800" dirty="0"/>
              <a:t>模型），每行记录由主键和值两个部分组成，值可以是各种类型的数据 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2 </a:t>
            </a:r>
            <a:r>
              <a:rPr lang="zh-CN" altLang="en-US" sz="2800" dirty="0"/>
              <a:t>数据操作： </a:t>
            </a:r>
            <a:r>
              <a:rPr lang="en-US" altLang="zh-CN" sz="2800" dirty="0"/>
              <a:t>Get( key )</a:t>
            </a:r>
            <a:r>
              <a:rPr lang="zh-CN" altLang="en-US" sz="2800" dirty="0"/>
              <a:t>、</a:t>
            </a:r>
            <a:r>
              <a:rPr lang="en-US" altLang="zh-CN" sz="2800" dirty="0"/>
              <a:t>Set( key, value )</a:t>
            </a:r>
            <a:r>
              <a:rPr lang="zh-CN" altLang="en-US" sz="2800" dirty="0"/>
              <a:t>、</a:t>
            </a:r>
            <a:r>
              <a:rPr lang="en-US" altLang="zh-CN" sz="2800" dirty="0"/>
              <a:t>Delete( key )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3 </a:t>
            </a:r>
            <a:r>
              <a:rPr lang="zh-CN" altLang="en-US" sz="2800" dirty="0"/>
              <a:t>数据完整性： 针对单个键的操作才区别“一致性”。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1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err="1">
                <a:solidFill>
                  <a:srgbClr val="0033CC"/>
                </a:solidFill>
              </a:rPr>
              <a:t>Redis</a:t>
            </a:r>
            <a:r>
              <a:rPr lang="zh-CN" altLang="en-US" sz="3200" dirty="0">
                <a:solidFill>
                  <a:srgbClr val="0033CC"/>
                </a:solidFill>
              </a:rPr>
              <a:t>数据库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215727" cy="4864855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dirty="0"/>
              <a:t>Remote Dictionary Server</a:t>
            </a:r>
            <a:r>
              <a:rPr lang="zh-CN" altLang="en-US" sz="2800" dirty="0"/>
              <a:t>的缩写，开源的</a:t>
            </a:r>
            <a:r>
              <a:rPr lang="en-US" altLang="zh-CN" sz="2800" dirty="0"/>
              <a:t>KV</a:t>
            </a:r>
            <a:r>
              <a:rPr lang="zh-CN" altLang="en-US" sz="2800" dirty="0"/>
              <a:t>数据库。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是</a:t>
            </a:r>
            <a:r>
              <a:rPr lang="en-US" altLang="zh-CN" sz="2800" dirty="0"/>
              <a:t>KV</a:t>
            </a:r>
            <a:r>
              <a:rPr lang="zh-CN" altLang="en-US" sz="2800" dirty="0"/>
              <a:t>类型的内存数据库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通过</a:t>
            </a:r>
            <a:r>
              <a:rPr lang="en-US" altLang="zh-CN" sz="2800" dirty="0"/>
              <a:t>Key-Value</a:t>
            </a:r>
            <a:r>
              <a:rPr lang="zh-CN" altLang="en-US" sz="2800" dirty="0"/>
              <a:t>的单值不同类型来区分</a:t>
            </a:r>
            <a:r>
              <a:rPr lang="en-US" altLang="zh-CN" sz="2800" dirty="0"/>
              <a:t>, </a:t>
            </a:r>
            <a:r>
              <a:rPr lang="zh-CN" altLang="en-US" sz="2800" dirty="0"/>
              <a:t>支持的数据类型：字符串类型（</a:t>
            </a:r>
            <a:r>
              <a:rPr lang="en-US" altLang="zh-CN" sz="2800" dirty="0"/>
              <a:t>String</a:t>
            </a:r>
            <a:r>
              <a:rPr lang="zh-CN" altLang="en-US" sz="2800" dirty="0"/>
              <a:t>）、哈希表类型（</a:t>
            </a:r>
            <a:r>
              <a:rPr lang="en-US" altLang="zh-CN" sz="2800" dirty="0"/>
              <a:t>Hash</a:t>
            </a:r>
            <a:r>
              <a:rPr lang="zh-CN" altLang="en-US" sz="2800" dirty="0"/>
              <a:t>）、链表类型（</a:t>
            </a:r>
            <a:r>
              <a:rPr lang="en-US" altLang="zh-CN" sz="2800" dirty="0"/>
              <a:t>List</a:t>
            </a:r>
            <a:r>
              <a:rPr lang="zh-CN" altLang="en-US" sz="2800" dirty="0"/>
              <a:t>）、集合类型</a:t>
            </a:r>
            <a:r>
              <a:rPr lang="en-US" altLang="zh-CN" sz="2800" dirty="0"/>
              <a:t>(Set)</a:t>
            </a:r>
            <a:r>
              <a:rPr lang="zh-CN" altLang="en-US" sz="2800" dirty="0"/>
              <a:t>、有序集合类型（</a:t>
            </a:r>
            <a:r>
              <a:rPr lang="en-US" altLang="zh-CN" sz="2800" dirty="0"/>
              <a:t>ordered set</a:t>
            </a:r>
            <a:r>
              <a:rPr lang="zh-CN" altLang="en-US" sz="2800" dirty="0"/>
              <a:t>， </a:t>
            </a:r>
            <a:r>
              <a:rPr lang="en-US" altLang="zh-CN" sz="2800" dirty="0" err="1"/>
              <a:t>zset</a:t>
            </a:r>
            <a:r>
              <a:rPr lang="zh-CN" altLang="en-US" sz="2800" dirty="0"/>
              <a:t>）。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的缺点是数据库容量受到物理内存的限制。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可保存多种数据结构，单个值的最大限制是</a:t>
            </a:r>
            <a:r>
              <a:rPr lang="en-US" altLang="zh-CN" sz="2800" dirty="0"/>
              <a:t>1GB</a:t>
            </a:r>
            <a:r>
              <a:rPr lang="zh-CN" altLang="en-US" sz="2800" dirty="0"/>
              <a:t>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用</a:t>
            </a:r>
            <a:r>
              <a:rPr lang="en-US" altLang="zh-CN" sz="2800" dirty="0"/>
              <a:t>List</a:t>
            </a:r>
            <a:r>
              <a:rPr lang="zh-CN" altLang="en-US" sz="2800" dirty="0"/>
              <a:t>来做</a:t>
            </a:r>
            <a:r>
              <a:rPr lang="en-US" altLang="zh-CN" sz="2800" dirty="0"/>
              <a:t>FIFO</a:t>
            </a:r>
            <a:r>
              <a:rPr lang="zh-CN" altLang="en-US" sz="2800" dirty="0"/>
              <a:t>双向链表可实现轻量级的高性能消息队列服务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用</a:t>
            </a:r>
            <a:r>
              <a:rPr lang="en-US" altLang="zh-CN" sz="2800" dirty="0"/>
              <a:t>Set</a:t>
            </a:r>
            <a:r>
              <a:rPr lang="zh-CN" altLang="en-US" sz="2800" dirty="0"/>
              <a:t>可做高性能的</a:t>
            </a:r>
            <a:r>
              <a:rPr lang="en-US" altLang="zh-CN" sz="2800" dirty="0"/>
              <a:t>tag</a:t>
            </a:r>
            <a:r>
              <a:rPr lang="zh-CN" altLang="en-US" sz="2800" dirty="0"/>
              <a:t>系统等，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对存入的</a:t>
            </a:r>
            <a:r>
              <a:rPr lang="en-US" altLang="zh-CN" sz="2800" dirty="0"/>
              <a:t>KV</a:t>
            </a:r>
            <a:r>
              <a:rPr lang="zh-CN" altLang="en-US" sz="2800" dirty="0"/>
              <a:t>设置</a:t>
            </a:r>
            <a:r>
              <a:rPr lang="en-US" altLang="zh-CN" sz="2800" dirty="0"/>
              <a:t>expire</a:t>
            </a:r>
            <a:r>
              <a:rPr lang="zh-CN" altLang="en-US" sz="2800" dirty="0"/>
              <a:t>时间，通过异步的方式将数据写入磁盘，具有快速和数据持久化的特征。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Redis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lang="zh-CN" altLang="en-US" sz="3200" dirty="0">
                <a:solidFill>
                  <a:srgbClr val="0033CC"/>
                </a:solidFill>
                <a:latin typeface="+mn-ea"/>
                <a:ea typeface="+mn-ea"/>
              </a:rPr>
              <a:t>数据类型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215727" cy="3572193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的每个数据库中的所有数据都是</a:t>
            </a:r>
            <a:r>
              <a:rPr lang="en-US" altLang="zh-CN" sz="2800" dirty="0"/>
              <a:t>Key-Value</a:t>
            </a:r>
            <a:r>
              <a:rPr lang="zh-CN" altLang="en-US" sz="2800" dirty="0"/>
              <a:t>对，底层的都是二进制字节数组的格式存放。客户端取的时候需要自己来转换。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en-US" altLang="zh-CN" sz="2800" dirty="0"/>
              <a:t> </a:t>
            </a:r>
            <a:r>
              <a:rPr lang="zh-CN" altLang="en-US" sz="2800" dirty="0"/>
              <a:t>键值是二进制的，用任何二进制序列作为</a:t>
            </a:r>
            <a:r>
              <a:rPr lang="en-US" altLang="zh-CN" sz="2800" dirty="0"/>
              <a:t>key</a:t>
            </a:r>
            <a:r>
              <a:rPr lang="zh-CN" altLang="en-US" sz="2800" dirty="0"/>
              <a:t>值。空字符串也是有效</a:t>
            </a:r>
            <a:r>
              <a:rPr lang="en-US" altLang="zh-CN" sz="2800" dirty="0"/>
              <a:t>key</a:t>
            </a:r>
            <a:r>
              <a:rPr lang="zh-CN" altLang="en-US" sz="2800" dirty="0"/>
              <a:t>值；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key</a:t>
            </a:r>
            <a:r>
              <a:rPr lang="zh-CN" altLang="en-US" sz="2800" dirty="0"/>
              <a:t>取值太长导致查找键值的计算成本高、太短可读性较差。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支持</a:t>
            </a:r>
            <a:r>
              <a:rPr lang="en-US" altLang="zh-CN" sz="2800" dirty="0"/>
              <a:t>Value</a:t>
            </a:r>
            <a:r>
              <a:rPr lang="zh-CN" altLang="en-US" sz="2800" dirty="0"/>
              <a:t>类型：</a:t>
            </a:r>
            <a:r>
              <a:rPr lang="zh-CN" altLang="en-US" sz="2800" dirty="0">
                <a:solidFill>
                  <a:srgbClr val="FF3300"/>
                </a:solidFill>
              </a:rPr>
              <a:t>字符串类型（</a:t>
            </a:r>
            <a:r>
              <a:rPr lang="en-US" altLang="zh-CN" sz="2800" dirty="0">
                <a:solidFill>
                  <a:srgbClr val="FF3300"/>
                </a:solidFill>
              </a:rPr>
              <a:t>String</a:t>
            </a:r>
            <a:r>
              <a:rPr lang="zh-CN" altLang="en-US" sz="2800" dirty="0">
                <a:solidFill>
                  <a:srgbClr val="FF3300"/>
                </a:solidFill>
              </a:rPr>
              <a:t>）、哈希表类型（</a:t>
            </a:r>
            <a:r>
              <a:rPr lang="en-US" altLang="zh-CN" sz="2800" dirty="0">
                <a:solidFill>
                  <a:srgbClr val="FF3300"/>
                </a:solidFill>
              </a:rPr>
              <a:t>Hash</a:t>
            </a:r>
            <a:r>
              <a:rPr lang="zh-CN" altLang="en-US" sz="2800" dirty="0">
                <a:solidFill>
                  <a:srgbClr val="FF3300"/>
                </a:solidFill>
              </a:rPr>
              <a:t>）、链表类型（</a:t>
            </a:r>
            <a:r>
              <a:rPr lang="en-US" altLang="zh-CN" sz="2800" dirty="0">
                <a:solidFill>
                  <a:srgbClr val="FF3300"/>
                </a:solidFill>
              </a:rPr>
              <a:t>List</a:t>
            </a:r>
            <a:r>
              <a:rPr lang="zh-CN" altLang="en-US" sz="2800" dirty="0">
                <a:solidFill>
                  <a:srgbClr val="FF3300"/>
                </a:solidFill>
              </a:rPr>
              <a:t>）、集合类型</a:t>
            </a:r>
            <a:r>
              <a:rPr lang="en-US" altLang="zh-CN" sz="2800" dirty="0">
                <a:solidFill>
                  <a:srgbClr val="FF3300"/>
                </a:solidFill>
              </a:rPr>
              <a:t>(Set)</a:t>
            </a:r>
            <a:r>
              <a:rPr lang="zh-CN" altLang="en-US" sz="2800" dirty="0">
                <a:solidFill>
                  <a:srgbClr val="FF3300"/>
                </a:solidFill>
              </a:rPr>
              <a:t>、有序集合类型（</a:t>
            </a:r>
            <a:r>
              <a:rPr lang="en-US" altLang="zh-CN" sz="2800" dirty="0">
                <a:solidFill>
                  <a:srgbClr val="FF3300"/>
                </a:solidFill>
              </a:rPr>
              <a:t>order set</a:t>
            </a:r>
            <a:r>
              <a:rPr lang="zh-CN" altLang="en-US" sz="2800" dirty="0">
                <a:solidFill>
                  <a:srgbClr val="FF3300"/>
                </a:solidFill>
              </a:rPr>
              <a:t>）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--string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5" y="1039813"/>
            <a:ext cx="11044277" cy="4003081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最基本的类型，</a:t>
            </a:r>
            <a:r>
              <a:rPr lang="en-US" altLang="zh-CN" sz="2800" dirty="0"/>
              <a:t>string</a:t>
            </a:r>
            <a:r>
              <a:rPr lang="zh-CN" altLang="en-US" sz="2800" dirty="0"/>
              <a:t>类型是二进制安全的，</a:t>
            </a:r>
            <a:r>
              <a:rPr lang="en-US" altLang="zh-CN" sz="2800" dirty="0"/>
              <a:t>string</a:t>
            </a:r>
            <a:r>
              <a:rPr lang="zh-CN" altLang="en-US" sz="2800" dirty="0"/>
              <a:t>可以包含任何数据。</a:t>
            </a:r>
            <a:endParaRPr lang="en-US" altLang="zh-CN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String</a:t>
            </a:r>
            <a:r>
              <a:rPr lang="zh-CN" altLang="en-US" sz="2800" dirty="0"/>
              <a:t>是最常用的一种数据类型，可应用于普通的</a:t>
            </a:r>
            <a:r>
              <a:rPr lang="en-US" altLang="zh-CN" sz="2800" dirty="0"/>
              <a:t>key/ value </a:t>
            </a:r>
            <a:r>
              <a:rPr lang="zh-CN" altLang="en-US" sz="2800" dirty="0"/>
              <a:t>存储，具有定时持久化、操作日志及 </a:t>
            </a:r>
            <a:r>
              <a:rPr lang="en-US" altLang="zh-CN" sz="2800" dirty="0"/>
              <a:t>Replication</a:t>
            </a:r>
            <a:r>
              <a:rPr lang="zh-CN" altLang="en-US" sz="2800" dirty="0"/>
              <a:t>等功能。</a:t>
            </a:r>
            <a:endParaRPr lang="en-US" altLang="zh-CN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字符串操作包括</a:t>
            </a:r>
            <a:r>
              <a:rPr lang="en-US" altLang="zh-CN" sz="2800" dirty="0"/>
              <a:t>set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decr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incr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mget</a:t>
            </a:r>
            <a:r>
              <a:rPr lang="zh-CN" altLang="en-US" sz="2800" dirty="0"/>
              <a:t>等， 获取字符串长度、</a:t>
            </a:r>
            <a:r>
              <a:rPr lang="en-US" altLang="zh-CN" sz="2800" dirty="0"/>
              <a:t>append</a:t>
            </a:r>
            <a:r>
              <a:rPr lang="zh-CN" altLang="en-US" sz="2800" dirty="0"/>
              <a:t>、设置和获取字符串的某一段内容、设置及获取字符串的某一位（</a:t>
            </a:r>
            <a:r>
              <a:rPr lang="en-US" altLang="zh-CN" sz="2800" dirty="0"/>
              <a:t>bit</a:t>
            </a:r>
            <a:r>
              <a:rPr lang="zh-CN" altLang="en-US" sz="2800" dirty="0"/>
              <a:t>）、批量设置一系列字符串的内容等。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二、关系数据库局限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486410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用二维表的方式来存储数据和数据之间的关系，OLTP（OnLine Transaction Process在线事务处理）提供了数据处理平台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数据库高并发读写需求   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海量数据的高效存储和处理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数据库高扩展性和高可用性需求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在处理</a:t>
            </a:r>
            <a:r>
              <a:rPr lang="en-US" altLang="zh-CN" sz="2800" dirty="0">
                <a:latin typeface="黑体" panose="02010609060101010101" pitchFamily="49" charset="-122"/>
              </a:rPr>
              <a:t>WEB2.0</a:t>
            </a:r>
            <a:r>
              <a:rPr lang="zh-CN" altLang="en-US" sz="2800" dirty="0">
                <a:latin typeface="黑体" panose="02010609060101010101" pitchFamily="49" charset="-122"/>
              </a:rPr>
              <a:t>网站， 特别是超大规模和</a:t>
            </a:r>
            <a:r>
              <a:rPr lang="en-US" altLang="zh-CN" sz="2800" dirty="0">
                <a:latin typeface="黑体" panose="02010609060101010101" pitchFamily="49" charset="-122"/>
              </a:rPr>
              <a:t>SNS</a:t>
            </a:r>
            <a:r>
              <a:rPr lang="zh-CN" altLang="en-US" sz="2800" dirty="0">
                <a:latin typeface="黑体" panose="02010609060101010101" pitchFamily="49" charset="-122"/>
              </a:rPr>
              <a:t>类动态网站：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黑体" panose="02010609060101010101" pitchFamily="49" charset="-122"/>
              </a:rPr>
              <a:t>Hign</a:t>
            </a:r>
            <a:r>
              <a:rPr lang="en-US" altLang="zh-CN" sz="2800" dirty="0">
                <a:latin typeface="黑体" panose="02010609060101010101" pitchFamily="49" charset="-122"/>
              </a:rPr>
              <a:t> Performance--</a:t>
            </a:r>
            <a:r>
              <a:rPr lang="zh-CN" altLang="en-US" sz="2800" dirty="0">
                <a:latin typeface="黑体" panose="02010609060101010101" pitchFamily="49" charset="-122"/>
              </a:rPr>
              <a:t>主从分离，分库、分表， 缓解写压力， 增强读扩展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Huge Storage--</a:t>
            </a:r>
            <a:r>
              <a:rPr lang="zh-CN" altLang="en-US" sz="2800" dirty="0">
                <a:latin typeface="黑体" panose="02010609060101010101" pitchFamily="49" charset="-122"/>
              </a:rPr>
              <a:t>海量存储</a:t>
            </a:r>
            <a:r>
              <a:rPr lang="en-US" altLang="zh-CN" sz="2800" dirty="0">
                <a:latin typeface="黑体" panose="02010609060101010101" pitchFamily="49" charset="-122"/>
              </a:rPr>
              <a:t>--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分库、分表， 缓解数据增长压力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High Scalability and Hign Avbailability--</a:t>
            </a:r>
            <a:r>
              <a:rPr lang="zh-CN" altLang="en-US" sz="2800" dirty="0">
                <a:latin typeface="黑体" panose="02010609060101010101" pitchFamily="49" charset="-122"/>
              </a:rPr>
              <a:t>高扩展和高可用</a:t>
            </a:r>
            <a:r>
              <a:rPr lang="en-US" altLang="zh-CN" sz="2800" dirty="0">
                <a:latin typeface="黑体" panose="02010609060101010101" pitchFamily="49" charset="-122"/>
              </a:rPr>
              <a:t> -- </a:t>
            </a:r>
            <a:r>
              <a:rPr lang="zh-CN" altLang="en-US" sz="2800" dirty="0">
                <a:latin typeface="黑体" panose="02010609060101010101" pitchFamily="49" charset="-122"/>
              </a:rPr>
              <a:t>主从、复制等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/>
        </p:nvSpPr>
        <p:spPr>
          <a:xfrm>
            <a:off x="190500" y="438150"/>
            <a:ext cx="5748338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 List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550863" y="1049338"/>
            <a:ext cx="11403053" cy="2369300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List</a:t>
            </a:r>
            <a:r>
              <a:rPr lang="zh-CN" altLang="en-US" sz="2800" dirty="0"/>
              <a:t>列表即数组是简单的字符串列表，按照插入顺序排序，</a:t>
            </a:r>
            <a:r>
              <a:rPr lang="en-US" altLang="zh-CN" sz="2800" dirty="0" err="1"/>
              <a:t>lpush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rpush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lpop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rpop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lrange</a:t>
            </a:r>
            <a:r>
              <a:rPr lang="zh-CN" altLang="en-US" sz="2800" dirty="0"/>
              <a:t>等。</a:t>
            </a:r>
            <a:r>
              <a:rPr lang="en-US" altLang="zh-CN" sz="2800" dirty="0"/>
              <a:t>l</a:t>
            </a:r>
            <a:r>
              <a:rPr lang="zh-CN" altLang="en-US" sz="2800" dirty="0"/>
              <a:t>和 </a:t>
            </a:r>
            <a:r>
              <a:rPr lang="en-US" altLang="zh-CN" sz="2800" dirty="0"/>
              <a:t>r</a:t>
            </a:r>
            <a:r>
              <a:rPr lang="zh-CN" altLang="en-US" sz="2800" dirty="0"/>
              <a:t>表示左和右。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用来实现</a:t>
            </a:r>
            <a:r>
              <a:rPr lang="en-US" altLang="zh-CN" sz="2800" dirty="0"/>
              <a:t>twitter</a:t>
            </a:r>
            <a:r>
              <a:rPr lang="zh-CN" altLang="en-US" sz="2800" dirty="0"/>
              <a:t>的关注列表、粉丝列表等、最新消息排行等功能。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实现为一个双向链表，支持反向查找和遍历，使用时要考虑部分额外的内存开销，发送缓冲队列等也都是用的这个数据结构。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graphicFrame>
        <p:nvGraphicFramePr>
          <p:cNvPr id="37890" name="Object 2"/>
          <p:cNvGraphicFramePr/>
          <p:nvPr/>
        </p:nvGraphicFramePr>
        <p:xfrm>
          <a:off x="1309654" y="3643314"/>
          <a:ext cx="9715568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4" imgW="11229975" imgH="2609850" progId="PBrush">
                  <p:embed/>
                </p:oleObj>
              </mc:Choice>
              <mc:Fallback>
                <p:oleObj r:id="rId4" imgW="11229975" imgH="2609850" progId="PBrush">
                  <p:embed/>
                  <p:pic>
                    <p:nvPicPr>
                      <p:cNvPr id="0" name="图片 2048" descr="image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9654" y="3643314"/>
                        <a:ext cx="9715568" cy="2611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 List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的特征</a:t>
            </a: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链表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4" y="1484313"/>
            <a:ext cx="11044278" cy="5511186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双端：链表节点都有</a:t>
            </a:r>
            <a:r>
              <a:rPr lang="en-US" altLang="zh-CN" sz="2800" dirty="0" err="1"/>
              <a:t>prev</a:t>
            </a:r>
            <a:r>
              <a:rPr lang="zh-CN" altLang="en-US" sz="2800" dirty="0"/>
              <a:t>和</a:t>
            </a:r>
            <a:r>
              <a:rPr lang="en-US" altLang="zh-CN" sz="2800" dirty="0"/>
              <a:t>next</a:t>
            </a:r>
            <a:r>
              <a:rPr lang="zh-CN" altLang="en-US" sz="2800" dirty="0"/>
              <a:t>指针，获取一个节点前置和后置的算法复杂度都为</a:t>
            </a:r>
            <a:r>
              <a:rPr lang="en-US" altLang="zh-CN" sz="2800" dirty="0"/>
              <a:t>O(1)</a:t>
            </a:r>
            <a:r>
              <a:rPr lang="zh-CN" altLang="en-US" sz="2800" dirty="0"/>
              <a:t>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无环：</a:t>
            </a:r>
            <a:r>
              <a:rPr lang="en-US" altLang="zh-CN" sz="2800" dirty="0"/>
              <a:t>list</a:t>
            </a:r>
            <a:r>
              <a:rPr lang="zh-CN" altLang="en-US" sz="2800" dirty="0"/>
              <a:t>的第一个节点（头节点）的</a:t>
            </a:r>
            <a:r>
              <a:rPr lang="en-US" altLang="zh-CN" sz="2800" dirty="0" err="1"/>
              <a:t>prev</a:t>
            </a:r>
            <a:r>
              <a:rPr lang="zh-CN" altLang="en-US" sz="2800" dirty="0"/>
              <a:t>和最后一个节点（尾节点）的</a:t>
            </a:r>
            <a:r>
              <a:rPr lang="en-US" altLang="zh-CN" sz="2800" dirty="0"/>
              <a:t>next</a:t>
            </a:r>
            <a:r>
              <a:rPr lang="zh-CN" altLang="en-US" sz="2800" dirty="0"/>
              <a:t>都指向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带表头指针和表尾指针：通过</a:t>
            </a:r>
            <a:r>
              <a:rPr lang="en-US" altLang="zh-CN" sz="2800" dirty="0"/>
              <a:t>list</a:t>
            </a:r>
            <a:r>
              <a:rPr lang="zh-CN" altLang="en-US" sz="2800" dirty="0"/>
              <a:t>的</a:t>
            </a:r>
            <a:r>
              <a:rPr lang="en-US" altLang="zh-CN" sz="2800" dirty="0"/>
              <a:t>head</a:t>
            </a:r>
            <a:r>
              <a:rPr lang="zh-CN" altLang="en-US" sz="2800" dirty="0"/>
              <a:t>和</a:t>
            </a:r>
            <a:r>
              <a:rPr lang="en-US" altLang="zh-CN" sz="2800" dirty="0"/>
              <a:t>tail</a:t>
            </a:r>
            <a:r>
              <a:rPr lang="zh-CN" altLang="en-US" sz="2800" dirty="0"/>
              <a:t>两个指针，链表的头和尾进行操作。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带链表长度计数器：可以通过</a:t>
            </a:r>
            <a:r>
              <a:rPr lang="en-US" altLang="zh-CN" sz="2800" dirty="0" err="1"/>
              <a:t>len</a:t>
            </a:r>
            <a:r>
              <a:rPr lang="zh-CN" altLang="en-US" sz="2800" dirty="0"/>
              <a:t>成员来获取链表的节点的个数，复杂度</a:t>
            </a:r>
            <a:r>
              <a:rPr lang="en-US" altLang="zh-CN" sz="2800" dirty="0"/>
              <a:t>O(1)</a:t>
            </a:r>
            <a:r>
              <a:rPr lang="zh-CN" altLang="en-US" sz="2800" dirty="0"/>
              <a:t>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多态：链表使用</a:t>
            </a:r>
            <a:r>
              <a:rPr lang="en-US" altLang="zh-CN" sz="2800" dirty="0"/>
              <a:t>void *</a:t>
            </a:r>
            <a:r>
              <a:rPr lang="zh-CN" altLang="en-US" sz="2800" dirty="0"/>
              <a:t>指针来保存</a:t>
            </a:r>
            <a:r>
              <a:rPr lang="en-US" altLang="zh-CN" sz="2800" dirty="0"/>
              <a:t>value</a:t>
            </a:r>
            <a:r>
              <a:rPr lang="zh-CN" altLang="en-US" sz="2800" dirty="0"/>
              <a:t>，并且可以通过</a:t>
            </a:r>
            <a:r>
              <a:rPr lang="en-US" altLang="zh-CN" sz="2800" dirty="0"/>
              <a:t>dup</a:t>
            </a:r>
            <a:r>
              <a:rPr lang="zh-CN" altLang="en-US" sz="2800" dirty="0"/>
              <a:t>，</a:t>
            </a:r>
            <a:r>
              <a:rPr lang="en-US" altLang="zh-CN" sz="2800" dirty="0"/>
              <a:t>free</a:t>
            </a:r>
            <a:r>
              <a:rPr lang="zh-CN" altLang="en-US" sz="2800" dirty="0"/>
              <a:t>，</a:t>
            </a:r>
            <a:r>
              <a:rPr lang="en-US" altLang="zh-CN" sz="2800" dirty="0"/>
              <a:t>match</a:t>
            </a:r>
            <a:r>
              <a:rPr lang="zh-CN" altLang="en-US" sz="2800" dirty="0"/>
              <a:t>来操控节点的</a:t>
            </a:r>
            <a:r>
              <a:rPr lang="en-US" altLang="zh-CN" sz="2800" dirty="0"/>
              <a:t>value</a:t>
            </a:r>
            <a:r>
              <a:rPr lang="zh-CN" altLang="en-US" sz="2800" dirty="0"/>
              <a:t>值，因此，该链表可以保存任意类型的值。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1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 </a:t>
            </a:r>
            <a:r>
              <a:rPr lang="en-US" altLang="zh-CN" sz="3200" dirty="0"/>
              <a:t>Hash</a:t>
            </a:r>
            <a:r>
              <a:rPr lang="zh-CN" altLang="en-US" sz="3200" dirty="0"/>
              <a:t>（哈希）表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3664206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/>
              <a:t>Hash</a:t>
            </a:r>
            <a:r>
              <a:rPr lang="zh-CN" altLang="en-US" sz="2800" dirty="0"/>
              <a:t>（哈希）是一个键值对集合，一个 </a:t>
            </a:r>
            <a:r>
              <a:rPr lang="en-US" altLang="zh-CN" sz="2800" dirty="0"/>
              <a:t>string </a:t>
            </a:r>
            <a:r>
              <a:rPr lang="zh-CN" altLang="en-US" sz="2800" dirty="0"/>
              <a:t>类型的 </a:t>
            </a:r>
            <a:r>
              <a:rPr lang="en-US" altLang="zh-CN" sz="2800" dirty="0"/>
              <a:t>field </a:t>
            </a:r>
            <a:r>
              <a:rPr lang="zh-CN" altLang="en-US" sz="2800" dirty="0"/>
              <a:t>和 </a:t>
            </a:r>
            <a:r>
              <a:rPr lang="en-US" altLang="zh-CN" sz="2800" dirty="0"/>
              <a:t>value </a:t>
            </a:r>
            <a:r>
              <a:rPr lang="zh-CN" altLang="en-US" sz="2800" dirty="0"/>
              <a:t>的映射表。常用命令：</a:t>
            </a:r>
            <a:r>
              <a:rPr lang="en-US" altLang="zh-CN" sz="2800" dirty="0" err="1"/>
              <a:t>hget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hset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hgetall</a:t>
            </a:r>
            <a:r>
              <a:rPr lang="zh-CN" altLang="en-US" sz="2800" dirty="0"/>
              <a:t>等。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实例：用户信息包含：</a:t>
            </a:r>
            <a:r>
              <a:rPr lang="en-US" altLang="zh-CN" sz="2800" dirty="0"/>
              <a:t>ID</a:t>
            </a:r>
            <a:r>
              <a:rPr lang="zh-CN" altLang="en-US" sz="2800" dirty="0"/>
              <a:t>为</a:t>
            </a:r>
            <a:r>
              <a:rPr lang="en-US" altLang="zh-CN" sz="2800" dirty="0"/>
              <a:t>key</a:t>
            </a:r>
            <a:r>
              <a:rPr lang="zh-CN" altLang="en-US" sz="2800" dirty="0"/>
              <a:t>，</a:t>
            </a:r>
            <a:r>
              <a:rPr lang="en-US" altLang="zh-CN" sz="2800" dirty="0"/>
              <a:t>value</a:t>
            </a:r>
            <a:r>
              <a:rPr lang="zh-CN" altLang="en-US" sz="2800" dirty="0"/>
              <a:t>包含姓名、年龄、生日、专业等信息，如果用普通的</a:t>
            </a:r>
            <a:r>
              <a:rPr lang="en-US" altLang="zh-CN" sz="2800" dirty="0"/>
              <a:t>key/value</a:t>
            </a:r>
            <a:r>
              <a:rPr lang="zh-CN" altLang="en-US" sz="2800" dirty="0"/>
              <a:t>结构来存储：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第一种：将用户</a:t>
            </a:r>
            <a:r>
              <a:rPr lang="en-US" altLang="zh-CN" sz="2800" dirty="0"/>
              <a:t>ID</a:t>
            </a:r>
            <a:r>
              <a:rPr lang="zh-CN" altLang="en-US" sz="2800" dirty="0"/>
              <a:t>作为查找</a:t>
            </a:r>
            <a:r>
              <a:rPr lang="en-US" altLang="zh-CN" sz="2800" dirty="0"/>
              <a:t>key</a:t>
            </a:r>
            <a:r>
              <a:rPr lang="zh-CN" altLang="en-US" sz="2800" dirty="0"/>
              <a:t>，其他信息封装成一个对象以序列化的方式存储。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第二种：把用户信息对象中所有成员都存成单个</a:t>
            </a:r>
            <a:r>
              <a:rPr lang="en-US" altLang="zh-CN" sz="2800" dirty="0"/>
              <a:t>key-value</a:t>
            </a:r>
            <a:r>
              <a:rPr lang="zh-CN" altLang="en-US" sz="2800" dirty="0"/>
              <a:t>对，用用户</a:t>
            </a:r>
            <a:r>
              <a:rPr lang="en-US" altLang="zh-CN" sz="2800" dirty="0"/>
              <a:t>ID+</a:t>
            </a:r>
            <a:r>
              <a:rPr lang="zh-CN" altLang="en-US" sz="2800" dirty="0"/>
              <a:t>对应属性的名称作为唯一标识来标示对应属性值。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1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 </a:t>
            </a:r>
            <a:r>
              <a:rPr lang="en-US" altLang="zh-CN" sz="3200" dirty="0"/>
              <a:t>Hash</a:t>
            </a:r>
            <a:r>
              <a:rPr lang="zh-CN" altLang="en-US" sz="3200" dirty="0"/>
              <a:t>（哈希）表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1471618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 err="1"/>
              <a:t>Redis</a:t>
            </a:r>
            <a:r>
              <a:rPr lang="en-US" altLang="zh-CN" sz="2800" dirty="0"/>
              <a:t> Hash</a:t>
            </a:r>
            <a:r>
              <a:rPr lang="zh-CN" altLang="en-US" sz="2800" dirty="0"/>
              <a:t>的解决方案，内部存储的</a:t>
            </a:r>
            <a:r>
              <a:rPr lang="en-US" altLang="zh-CN" sz="2800" dirty="0"/>
              <a:t>Value</a:t>
            </a:r>
            <a:r>
              <a:rPr lang="zh-CN" altLang="en-US" sz="2800" dirty="0"/>
              <a:t>为一个</a:t>
            </a:r>
            <a:r>
              <a:rPr lang="en-US" altLang="zh-CN" sz="2800" dirty="0" err="1"/>
              <a:t>HashMap</a:t>
            </a:r>
            <a:r>
              <a:rPr lang="zh-CN" altLang="en-US" sz="2800" dirty="0"/>
              <a:t>，提供直接存取这个</a:t>
            </a:r>
            <a:r>
              <a:rPr lang="en-US" altLang="zh-CN" sz="2800" dirty="0"/>
              <a:t>Map</a:t>
            </a:r>
            <a:r>
              <a:rPr lang="zh-CN" altLang="en-US" sz="2800" dirty="0"/>
              <a:t>成员的接口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5" name="文本框 99"/>
          <p:cNvSpPr txBox="1"/>
          <p:nvPr/>
        </p:nvSpPr>
        <p:spPr>
          <a:xfrm>
            <a:off x="1381092" y="2955931"/>
            <a:ext cx="10144196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70510"/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1   Key           Hash</a:t>
            </a: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2   person         field          value </a:t>
            </a: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3                  ID              10086</a:t>
            </a: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4                  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姓名           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Peter 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5                  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性别           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male 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6                  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生日           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2001-1-29 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 7                  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专业           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computer science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4. 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集合 </a:t>
            </a: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Set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486485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Redis</a:t>
            </a:r>
            <a:r>
              <a:rPr lang="zh-CN" altLang="en-US" sz="2800" dirty="0">
                <a:sym typeface="+mn-ea"/>
              </a:rPr>
              <a:t>中的集合是</a:t>
            </a:r>
            <a:r>
              <a:rPr lang="en-US" altLang="zh-CN" sz="2800" dirty="0">
                <a:sym typeface="+mn-ea"/>
              </a:rPr>
              <a:t>string</a:t>
            </a:r>
            <a:r>
              <a:rPr lang="zh-CN" altLang="en-US" sz="2800" dirty="0">
                <a:sym typeface="+mn-ea"/>
              </a:rPr>
              <a:t>类型一个无序的、去重的集合， 元素是字符串类型。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对外提供的功能是一个列表，</a:t>
            </a:r>
            <a:r>
              <a:rPr lang="en-US" altLang="zh-CN" sz="2800" dirty="0">
                <a:sym typeface="+mn-ea"/>
              </a:rPr>
              <a:t>set</a:t>
            </a:r>
            <a:r>
              <a:rPr lang="zh-CN" altLang="en-US" sz="2800" dirty="0">
                <a:sym typeface="+mn-ea"/>
              </a:rPr>
              <a:t>是自动排重的，用</a:t>
            </a:r>
            <a:r>
              <a:rPr lang="en-US" altLang="zh-CN" sz="2800" dirty="0">
                <a:sym typeface="+mn-ea"/>
              </a:rPr>
              <a:t>set</a:t>
            </a:r>
            <a:r>
              <a:rPr lang="zh-CN" altLang="en-US" sz="2800" dirty="0">
                <a:sym typeface="+mn-ea"/>
              </a:rPr>
              <a:t>存储一个列表数据且数据不重复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set </a:t>
            </a:r>
            <a:r>
              <a:rPr lang="zh-CN" altLang="en-US" sz="2800" dirty="0">
                <a:sym typeface="+mn-ea"/>
              </a:rPr>
              <a:t>的内部实现是一个 </a:t>
            </a:r>
            <a:r>
              <a:rPr lang="en-US" altLang="zh-CN" sz="2800" dirty="0">
                <a:sym typeface="+mn-ea"/>
              </a:rPr>
              <a:t>value</a:t>
            </a:r>
            <a:r>
              <a:rPr lang="zh-CN" altLang="en-US" sz="2800" dirty="0">
                <a:sym typeface="+mn-ea"/>
              </a:rPr>
              <a:t>永远为</a:t>
            </a:r>
            <a:r>
              <a:rPr lang="en-US" altLang="zh-CN" sz="2800" dirty="0">
                <a:sym typeface="+mn-ea"/>
              </a:rPr>
              <a:t>null</a:t>
            </a:r>
            <a:r>
              <a:rPr lang="zh-CN" altLang="en-US" sz="2800" dirty="0">
                <a:sym typeface="+mn-ea"/>
              </a:rPr>
              <a:t>的</a:t>
            </a:r>
            <a:r>
              <a:rPr lang="en-US" altLang="zh-CN" sz="2800" dirty="0" err="1">
                <a:sym typeface="+mn-ea"/>
              </a:rPr>
              <a:t>HashMap</a:t>
            </a:r>
            <a:r>
              <a:rPr lang="zh-CN" altLang="en-US" sz="2800" dirty="0">
                <a:sym typeface="+mn-ea"/>
              </a:rPr>
              <a:t>，通过计算</a:t>
            </a:r>
            <a:r>
              <a:rPr lang="en-US" altLang="zh-CN" sz="2800" dirty="0">
                <a:sym typeface="+mn-ea"/>
              </a:rPr>
              <a:t>hash</a:t>
            </a:r>
            <a:r>
              <a:rPr lang="zh-CN" altLang="en-US" sz="2800" dirty="0">
                <a:sym typeface="+mn-ea"/>
              </a:rPr>
              <a:t>的方式来快速排重的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存储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sadd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、删除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srem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、读取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smembers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、元素是否存在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sismember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、差集运算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sdiff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、交集运算</a:t>
            </a:r>
            <a:r>
              <a:rPr lang="en-US" altLang="zh-CN" sz="2800" dirty="0">
                <a:sym typeface="+mn-ea"/>
              </a:rPr>
              <a:t>(sinter)</a:t>
            </a:r>
            <a:r>
              <a:rPr lang="zh-CN" altLang="en-US" sz="2800" dirty="0">
                <a:sym typeface="+mn-ea"/>
              </a:rPr>
              <a:t>、并集运算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sunion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、获取元素数量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scard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、随机获得元素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srandmember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、存储差集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sdiffstore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、交集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sinterstore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和并集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sunionstore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等。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 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有序集合</a:t>
            </a: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Sorted</a:t>
            </a:r>
            <a:r>
              <a:rPr kumimoji="0" lang="en-US" altLang="zh-CN" sz="3145" b="0" i="0" u="none" strike="noStrike" kern="1200" cap="none" spc="0" normalizeH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set/</a:t>
            </a:r>
            <a:r>
              <a:rPr kumimoji="0" lang="en-US" altLang="zh-CN" sz="3145" b="0" i="0" u="none" strike="noStrike" kern="1200" cap="none" spc="0" normalizeH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zset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4613504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有序集合的操作类似</a:t>
            </a:r>
            <a:r>
              <a:rPr lang="en-US" altLang="zh-CN" sz="2800" dirty="0"/>
              <a:t>Set</a:t>
            </a:r>
            <a:r>
              <a:rPr lang="zh-CN" altLang="en-US" sz="2800" dirty="0"/>
              <a:t>集合，有序的、去重的、元素是字符串类型、不允许重复的成员，每一个元素都关联着一个浮点数分值（</a:t>
            </a:r>
            <a:r>
              <a:rPr lang="en-US" altLang="zh-CN" sz="2800" dirty="0"/>
              <a:t>Score</a:t>
            </a:r>
            <a:r>
              <a:rPr lang="zh-CN" altLang="en-US" sz="2800" dirty="0"/>
              <a:t>），按照分值从小到大的顺序排列集合中的元素。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成员唯一</a:t>
            </a:r>
            <a:r>
              <a:rPr lang="en-US" altLang="zh-CN" sz="2800" dirty="0"/>
              <a:t>,</a:t>
            </a:r>
            <a:r>
              <a:rPr lang="zh-CN" altLang="en-US" sz="2800" dirty="0"/>
              <a:t>但分数</a:t>
            </a:r>
            <a:r>
              <a:rPr lang="en-US" altLang="zh-CN" sz="2800" dirty="0"/>
              <a:t>(score)</a:t>
            </a:r>
            <a:r>
              <a:rPr lang="zh-CN" altLang="en-US" sz="2800" dirty="0"/>
              <a:t>可重复。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常用命令：</a:t>
            </a:r>
            <a:r>
              <a:rPr lang="en-US" altLang="zh-CN" sz="2800" dirty="0" err="1"/>
              <a:t>zadd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zrange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zrem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zcard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通过用户额外提供一个优先级</a:t>
            </a:r>
            <a:r>
              <a:rPr lang="en-US" altLang="zh-CN" sz="2800" dirty="0"/>
              <a:t>(score)</a:t>
            </a:r>
            <a:r>
              <a:rPr lang="zh-CN" altLang="en-US" sz="2800" dirty="0"/>
              <a:t>的参数来为成员排序，并且是插入有序的，即自动排序。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内部使用</a:t>
            </a:r>
            <a:r>
              <a:rPr lang="en-US" altLang="zh-CN" sz="2800" dirty="0" err="1"/>
              <a:t>HashMap</a:t>
            </a:r>
            <a:r>
              <a:rPr lang="zh-CN" altLang="en-US" sz="2800" dirty="0"/>
              <a:t>和跳跃表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SkipList</a:t>
            </a:r>
            <a:r>
              <a:rPr lang="en-US" altLang="zh-CN" sz="2800" dirty="0"/>
              <a:t>)</a:t>
            </a:r>
            <a:r>
              <a:rPr lang="zh-CN" altLang="en-US" sz="2800" dirty="0"/>
              <a:t>来保证数据的存储和有序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HashMap</a:t>
            </a:r>
            <a:r>
              <a:rPr lang="zh-CN" altLang="en-US" sz="2800" dirty="0"/>
              <a:t>里放的是成员到</a:t>
            </a:r>
            <a:r>
              <a:rPr lang="en-US" altLang="zh-CN" sz="2800" dirty="0"/>
              <a:t>score</a:t>
            </a:r>
            <a:r>
              <a:rPr lang="zh-CN" altLang="en-US" sz="2800" dirty="0"/>
              <a:t>的映射，</a:t>
            </a:r>
          </a:p>
          <a:p>
            <a:pPr indent="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跳跃表里存放的是所有的成员，排序依据是</a:t>
            </a:r>
            <a:r>
              <a:rPr lang="en-US" altLang="zh-CN" sz="2800" dirty="0" err="1"/>
              <a:t>HashMap</a:t>
            </a:r>
            <a:r>
              <a:rPr lang="zh-CN" altLang="en-US" sz="2800" dirty="0"/>
              <a:t>里存的</a:t>
            </a:r>
            <a:r>
              <a:rPr lang="en-US" altLang="zh-CN" sz="2800" dirty="0"/>
              <a:t>score</a:t>
            </a: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 dirty="0" err="1">
                <a:solidFill>
                  <a:srgbClr val="0033CC"/>
                </a:solidFill>
                <a:latin typeface="黑体" panose="02010609060101010101" pitchFamily="49" charset="-122"/>
              </a:rPr>
              <a:t>Redis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0033CC"/>
                </a:solidFill>
              </a:rPr>
              <a:t>数据库结构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287165" cy="4433968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存储效率（</a:t>
            </a:r>
            <a:r>
              <a:rPr lang="en-US" altLang="zh-CN" sz="2800" dirty="0"/>
              <a:t>memory) 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内部维护一个</a:t>
            </a:r>
            <a:r>
              <a:rPr lang="en-US" altLang="zh-CN" sz="2800" dirty="0"/>
              <a:t>db</a:t>
            </a:r>
            <a:r>
              <a:rPr lang="zh-CN" altLang="en-US" sz="2800" dirty="0"/>
              <a:t>数组，每个</a:t>
            </a:r>
            <a:r>
              <a:rPr lang="en-US" altLang="zh-CN" sz="2800" dirty="0"/>
              <a:t>db</a:t>
            </a:r>
            <a:r>
              <a:rPr lang="zh-CN" altLang="en-US" sz="2800" dirty="0"/>
              <a:t>都是一个数据库，默认</a:t>
            </a:r>
            <a:r>
              <a:rPr lang="en-US" altLang="zh-CN" sz="2800" dirty="0"/>
              <a:t>16</a:t>
            </a:r>
            <a:r>
              <a:rPr lang="zh-CN" altLang="en-US" sz="2800" dirty="0"/>
              <a:t>个数据库。用</a:t>
            </a:r>
            <a:r>
              <a:rPr lang="en-US" altLang="zh-CN" sz="2800" dirty="0"/>
              <a:t>select</a:t>
            </a:r>
            <a:r>
              <a:rPr lang="zh-CN" altLang="en-US" sz="2800" dirty="0"/>
              <a:t>命令来切换数据库。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基于</a:t>
            </a:r>
            <a:r>
              <a:rPr lang="en-US" altLang="zh-CN" sz="2800" dirty="0"/>
              <a:t>efficiency</a:t>
            </a:r>
            <a:r>
              <a:rPr lang="zh-CN" altLang="en-US" sz="2800" dirty="0"/>
              <a:t>的考虑，压缩数据、减少内存碎片等问题；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 快速响应时间（</a:t>
            </a:r>
            <a:r>
              <a:rPr lang="en-US" altLang="zh-CN" sz="2800" dirty="0"/>
              <a:t>fast response time</a:t>
            </a:r>
            <a:r>
              <a:rPr lang="zh-CN" altLang="en-US" sz="2800" dirty="0"/>
              <a:t>）与高吞吐量（</a:t>
            </a:r>
            <a:r>
              <a:rPr lang="en-US" altLang="zh-CN" sz="2800" dirty="0"/>
              <a:t>high throughput</a:t>
            </a:r>
            <a:r>
              <a:rPr lang="zh-CN" altLang="en-US" sz="2800" dirty="0"/>
              <a:t>）的折中方案；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 单线程（</a:t>
            </a:r>
            <a:r>
              <a:rPr lang="en-US" altLang="zh-CN" sz="2800" dirty="0"/>
              <a:t>single-threaded</a:t>
            </a:r>
            <a:r>
              <a:rPr lang="zh-CN" altLang="en-US" sz="2800" dirty="0"/>
              <a:t>）： 简化数据结构和算法的实现，通过异步</a:t>
            </a:r>
            <a:r>
              <a:rPr lang="en-US" altLang="zh-CN" sz="2800" dirty="0"/>
              <a:t>IO</a:t>
            </a:r>
            <a:r>
              <a:rPr lang="zh-CN" altLang="en-US" sz="2800" dirty="0"/>
              <a:t>和</a:t>
            </a:r>
            <a:r>
              <a:rPr lang="en-US" altLang="zh-CN" sz="2800" dirty="0"/>
              <a:t>pipelining</a:t>
            </a:r>
            <a:r>
              <a:rPr lang="zh-CN" altLang="en-US" sz="2800" dirty="0"/>
              <a:t>等机制来实现高速的并发访问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1039813"/>
            <a:ext cx="11044277" cy="5726629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服务器中的数据库，</a:t>
            </a:r>
            <a:r>
              <a:rPr lang="en-US" altLang="zh-CN" sz="2800" dirty="0" err="1"/>
              <a:t>redis.h</a:t>
            </a:r>
            <a:r>
              <a:rPr lang="en-US" altLang="zh-CN" sz="2800" dirty="0"/>
              <a:t>/</a:t>
            </a:r>
            <a:r>
              <a:rPr lang="en-US" altLang="zh-CN" sz="2800" dirty="0" err="1"/>
              <a:t>redisServer</a:t>
            </a:r>
            <a:r>
              <a:rPr lang="zh-CN" altLang="en-US" sz="2800" dirty="0"/>
              <a:t>结构的</a:t>
            </a:r>
            <a:r>
              <a:rPr lang="en-US" altLang="zh-CN" sz="2800" dirty="0"/>
              <a:t>db</a:t>
            </a:r>
            <a:r>
              <a:rPr lang="zh-CN" altLang="en-US" sz="2800" dirty="0"/>
              <a:t>数组中，每个</a:t>
            </a:r>
            <a:r>
              <a:rPr lang="en-US" altLang="zh-CN" sz="2800" dirty="0" err="1"/>
              <a:t>redisDb</a:t>
            </a:r>
            <a:r>
              <a:rPr lang="zh-CN" altLang="en-US" sz="2800" dirty="0"/>
              <a:t>结构就代表一个数据库。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redisServer</a:t>
            </a:r>
            <a:r>
              <a:rPr lang="en-US" altLang="zh-CN" sz="2800" dirty="0"/>
              <a:t>{       ...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 // </a:t>
            </a:r>
            <a:r>
              <a:rPr lang="zh-CN" altLang="en-US" sz="2800" dirty="0"/>
              <a:t>一个保存着</a:t>
            </a:r>
            <a:r>
              <a:rPr lang="en-US" altLang="zh-CN" sz="2800" dirty="0" err="1"/>
              <a:t>redisDb</a:t>
            </a:r>
            <a:r>
              <a:rPr lang="zh-CN" altLang="en-US" sz="2800" dirty="0"/>
              <a:t>的数组，</a:t>
            </a:r>
            <a:r>
              <a:rPr lang="en-US" altLang="zh-CN" sz="2800" dirty="0"/>
              <a:t>db</a:t>
            </a:r>
            <a:r>
              <a:rPr lang="zh-CN" altLang="en-US" sz="2800" dirty="0"/>
              <a:t>中的每一项就是一个数据库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        </a:t>
            </a:r>
            <a:r>
              <a:rPr lang="en-US" altLang="zh-CN" sz="2800" dirty="0" err="1"/>
              <a:t>redisDb</a:t>
            </a:r>
            <a:r>
              <a:rPr lang="en-US" altLang="zh-CN" sz="2800" dirty="0"/>
              <a:t> *db;        ...}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每个数据库由一个</a:t>
            </a:r>
            <a:r>
              <a:rPr lang="en-US" altLang="zh-CN" sz="2800" dirty="0" err="1"/>
              <a:t>redisDb</a:t>
            </a:r>
            <a:r>
              <a:rPr lang="zh-CN" altLang="en-US" sz="2800" dirty="0"/>
              <a:t>结构表示，其中</a:t>
            </a:r>
            <a:r>
              <a:rPr lang="en-US" altLang="zh-CN" sz="2800" dirty="0" err="1"/>
              <a:t>redisDb</a:t>
            </a:r>
            <a:r>
              <a:rPr lang="zh-CN" altLang="en-US" sz="2800" dirty="0"/>
              <a:t>结构中的字典</a:t>
            </a:r>
            <a:r>
              <a:rPr lang="en-US" altLang="zh-CN" sz="2800" dirty="0" err="1"/>
              <a:t>dict</a:t>
            </a:r>
            <a:r>
              <a:rPr lang="zh-CN" altLang="en-US" sz="2800" dirty="0"/>
              <a:t>保存了数据库中所有的键值对。 </a:t>
            </a:r>
            <a:r>
              <a:rPr lang="en-US" altLang="zh-CN" sz="2800" dirty="0" err="1"/>
              <a:t>redisDB</a:t>
            </a:r>
            <a:r>
              <a:rPr lang="zh-CN" altLang="en-US" sz="2800" dirty="0"/>
              <a:t>结构体的定义：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redisDb</a:t>
            </a:r>
            <a:r>
              <a:rPr lang="en-US" altLang="zh-CN" sz="2800" dirty="0"/>
              <a:t>{       ...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        //</a:t>
            </a:r>
            <a:r>
              <a:rPr lang="zh-CN" altLang="en-US" sz="2800" dirty="0"/>
              <a:t>保存数据库中所有的键值对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       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;       ...}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</a:t>
            </a:r>
            <a:r>
              <a:rPr lang="zh-CN" altLang="en-US" sz="2800" dirty="0"/>
              <a:t>中的字典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, </a:t>
            </a:r>
            <a:r>
              <a:rPr lang="zh-CN" altLang="en-US" sz="2800" dirty="0"/>
              <a:t>又称为符号表、关联数组或映射，是一种用于保存键值对的抽象数据结构</a:t>
            </a:r>
            <a:r>
              <a:rPr lang="en-US" altLang="zh-CN" sz="2800" dirty="0"/>
              <a:t>; </a:t>
            </a:r>
            <a:r>
              <a:rPr lang="zh-CN" altLang="en-US" sz="2800" dirty="0"/>
              <a:t>字典中的每个键是独一无二的</a:t>
            </a:r>
            <a:endParaRPr lang="en-US" altLang="zh-CN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字典结构图示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1039813"/>
            <a:ext cx="11044277" cy="555983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字典层次结构</a:t>
            </a:r>
          </a:p>
        </p:txBody>
      </p:sp>
      <p:pic>
        <p:nvPicPr>
          <p:cNvPr id="5" name="图片 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357" y="954088"/>
            <a:ext cx="91440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090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Rehash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1039813"/>
            <a:ext cx="11044277" cy="3141306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过程：创建一个新的哈希表，大小是当前的两倍（准确说还必须是</a:t>
            </a:r>
            <a:r>
              <a:rPr lang="en-US" altLang="zh-CN" sz="2800" dirty="0"/>
              <a:t>2</a:t>
            </a:r>
            <a:r>
              <a:rPr lang="zh-CN" altLang="en-US" sz="2800" dirty="0"/>
              <a:t>的幂次），然后把全部键值对重新散列到新的哈希表中，最后再用它替换原来的哈希表；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rehash</a:t>
            </a:r>
            <a:r>
              <a:rPr lang="zh-CN" altLang="en-US" sz="2800" dirty="0"/>
              <a:t>问题：具体过程如下：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1). </a:t>
            </a:r>
            <a:r>
              <a:rPr lang="zh-CN" altLang="en-US" sz="2800" dirty="0"/>
              <a:t>在</a:t>
            </a:r>
            <a:r>
              <a:rPr lang="en-US" altLang="zh-CN" sz="2800" dirty="0"/>
              <a:t>ht[1]</a:t>
            </a:r>
            <a:r>
              <a:rPr lang="zh-CN" altLang="en-US" sz="2800" dirty="0"/>
              <a:t>上分配一个更大的哈希表；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2). “</a:t>
            </a:r>
            <a:r>
              <a:rPr lang="zh-CN" altLang="en-US" sz="2800" dirty="0"/>
              <a:t>分多次”把</a:t>
            </a:r>
            <a:r>
              <a:rPr lang="en-US" altLang="zh-CN" sz="2800" dirty="0"/>
              <a:t>ht[0]</a:t>
            </a:r>
            <a:r>
              <a:rPr lang="zh-CN" altLang="en-US" sz="2800" dirty="0"/>
              <a:t>上的键值对重新散列到</a:t>
            </a:r>
            <a:r>
              <a:rPr lang="en-US" altLang="zh-CN" sz="2800" dirty="0"/>
              <a:t>ht[1]</a:t>
            </a:r>
            <a:r>
              <a:rPr lang="zh-CN" altLang="en-US" sz="2800" dirty="0"/>
              <a:t>上；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3). </a:t>
            </a:r>
            <a:r>
              <a:rPr lang="zh-CN" altLang="en-US" sz="2800" dirty="0"/>
              <a:t>当处理完所有键值对时，让</a:t>
            </a:r>
            <a:r>
              <a:rPr lang="en-US" altLang="zh-CN" sz="2800" dirty="0"/>
              <a:t>ht[0]</a:t>
            </a:r>
            <a:r>
              <a:rPr lang="zh-CN" altLang="en-US" sz="2800" dirty="0"/>
              <a:t>指向新的哈希表；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63525" y="508000"/>
            <a:ext cx="6662738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三、分布式大数据处理</a:t>
            </a:r>
          </a:p>
        </p:txBody>
      </p:sp>
      <p:sp>
        <p:nvSpPr>
          <p:cNvPr id="9219" name="Rectangle 3"/>
          <p:cNvSpPr/>
          <p:nvPr/>
        </p:nvSpPr>
        <p:spPr>
          <a:xfrm>
            <a:off x="758825" y="1263650"/>
            <a:ext cx="11339513" cy="1849438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分布式文件系统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分布式数据库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大数据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分布式大数据</a:t>
            </a:r>
          </a:p>
        </p:txBody>
      </p:sp>
      <p:sp>
        <p:nvSpPr>
          <p:cNvPr id="4" name="Rectangle 2"/>
          <p:cNvSpPr/>
          <p:nvPr/>
        </p:nvSpPr>
        <p:spPr>
          <a:xfrm>
            <a:off x="479425" y="3429000"/>
            <a:ext cx="5748338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分布式文件系统</a:t>
            </a:r>
          </a:p>
        </p:txBody>
      </p:sp>
      <p:sp>
        <p:nvSpPr>
          <p:cNvPr id="5" name="Rectangle 3"/>
          <p:cNvSpPr/>
          <p:nvPr/>
        </p:nvSpPr>
        <p:spPr>
          <a:xfrm>
            <a:off x="758825" y="4294188"/>
            <a:ext cx="11433175" cy="227965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分布式文件系统（Distributed File System：DFS ）是指文件系统的物理存储资源不在本地节点上，通过计算机网络与节点相连。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DFS</a:t>
            </a:r>
            <a:r>
              <a:rPr lang="en-US" altLang="zh-CN" sz="2800" dirty="0">
                <a:latin typeface="黑体" panose="02010609060101010101" pitchFamily="49" charset="-122"/>
              </a:rPr>
              <a:t>--</a:t>
            </a:r>
            <a:r>
              <a:rPr lang="zh-CN" altLang="en-US" sz="2800" dirty="0">
                <a:latin typeface="黑体" panose="02010609060101010101" pitchFamily="49" charset="-122"/>
              </a:rPr>
              <a:t>单个访问点和一个逻辑结构，用户透明访问系统中的任何文件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DFS将统一网络中的不同计算机上的共享文件夹组织起来，形成一个单独的、逻辑的、层次式的共享文件系统。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/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对象结构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1039813"/>
            <a:ext cx="11044277" cy="555983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redisObject</a:t>
            </a:r>
            <a:r>
              <a:rPr lang="zh-CN" altLang="en-US" sz="2800" dirty="0"/>
              <a:t>对象来表示所有的</a:t>
            </a:r>
            <a:r>
              <a:rPr lang="en-US" altLang="zh-CN" sz="2800" dirty="0"/>
              <a:t>key</a:t>
            </a:r>
            <a:r>
              <a:rPr lang="zh-CN" altLang="en-US" sz="2800" dirty="0"/>
              <a:t>和</a:t>
            </a:r>
            <a:r>
              <a:rPr lang="en-US" altLang="zh-CN" sz="2800" dirty="0"/>
              <a:t>value</a:t>
            </a:r>
            <a:r>
              <a:rPr lang="zh-CN" altLang="en-US" sz="2800" dirty="0"/>
              <a:t>。</a:t>
            </a:r>
          </a:p>
        </p:txBody>
      </p:sp>
      <p:pic>
        <p:nvPicPr>
          <p:cNvPr id="5" name="图片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2740" y="1595796"/>
            <a:ext cx="8215370" cy="407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738438"/>
            <a:ext cx="8882063" cy="8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7.4 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文档型数据库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127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一、文档数据库的基本概念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00113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文档是处理信息的基本单位。一文档可以很长、很复杂、可以无结构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一个文档对包含的数据类型和内容进行“自我描述”。</a:t>
            </a:r>
            <a:r>
              <a:rPr lang="en-US" altLang="zh-CN" sz="2800" dirty="0"/>
              <a:t>XML</a:t>
            </a:r>
            <a:r>
              <a:rPr lang="zh-CN" altLang="en-US" sz="2800" dirty="0"/>
              <a:t>文档、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文档和</a:t>
            </a:r>
            <a:r>
              <a:rPr lang="en-US" altLang="zh-CN" sz="2800" dirty="0"/>
              <a:t>JSON </a:t>
            </a:r>
            <a:r>
              <a:rPr lang="zh-CN" altLang="en-US" sz="2800" dirty="0"/>
              <a:t>文档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嵌入式文档 </a:t>
            </a:r>
            <a:r>
              <a:rPr lang="en-US" altLang="zh-CN" sz="2800" dirty="0"/>
              <a:t>--</a:t>
            </a:r>
            <a:r>
              <a:rPr lang="zh-CN" altLang="en-US" sz="2800" dirty="0"/>
              <a:t>文档存储模型支持嵌套结构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每个文档的</a:t>
            </a:r>
            <a:r>
              <a:rPr lang="en-US" altLang="zh-CN" sz="2800" dirty="0"/>
              <a:t>ID</a:t>
            </a:r>
            <a:r>
              <a:rPr lang="zh-CN" altLang="en-US" sz="2800" dirty="0"/>
              <a:t>就是它唯一的键，</a:t>
            </a:r>
            <a:r>
              <a:rPr lang="en-US" altLang="zh-CN" sz="2800" dirty="0"/>
              <a:t>ID</a:t>
            </a:r>
            <a:r>
              <a:rPr lang="zh-CN" altLang="en-US" sz="2800" dirty="0"/>
              <a:t>在一个数据库“集合”中是唯一的， 检索排序的</a:t>
            </a:r>
            <a:r>
              <a:rPr lang="en-US" altLang="zh-CN" sz="2800" dirty="0"/>
              <a:t>ID</a:t>
            </a:r>
            <a:r>
              <a:rPr lang="zh-CN" altLang="en-US" sz="2800" dirty="0"/>
              <a:t>性能好。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MongoDB</a:t>
            </a:r>
            <a:r>
              <a:rPr lang="zh-CN" altLang="en-US" sz="3200" dirty="0">
                <a:solidFill>
                  <a:srgbClr val="0033CC"/>
                </a:solidFill>
                <a:latin typeface="+mn-ea"/>
                <a:ea typeface="+mn-ea"/>
              </a:rPr>
              <a:t>数据库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5295742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MongoDB</a:t>
            </a:r>
            <a:r>
              <a:rPr lang="en-US" altLang="zh-CN" sz="2800" dirty="0"/>
              <a:t> </a:t>
            </a:r>
            <a:r>
              <a:rPr lang="zh-CN" altLang="en-US" sz="2800" dirty="0"/>
              <a:t>是基于分布式文件存储的开源数据库系统。 将数据存储为一个文档，数据结构由键值对组成，字段值可以包含其他文档，数组及文档数组。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每一行的存储格式为 </a:t>
            </a:r>
            <a:r>
              <a:rPr lang="en-US" altLang="zh-CN" sz="2800" dirty="0"/>
              <a:t>field</a:t>
            </a:r>
            <a:r>
              <a:rPr lang="zh-CN" altLang="en-US" sz="2800" dirty="0"/>
              <a:t>：</a:t>
            </a:r>
            <a:r>
              <a:rPr lang="en-US" altLang="zh-CN" sz="2800" dirty="0"/>
              <a:t>value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每个文档可以匹配所表示实体的数据域。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数据关系有两种：引用和嵌入文档。</a:t>
            </a:r>
            <a:endParaRPr lang="en-US" altLang="zh-CN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写操作在文档级别是原子性的。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63525" y="508000"/>
            <a:ext cx="6662738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三、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mongoDB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的数据模型</a:t>
            </a:r>
          </a:p>
        </p:txBody>
      </p:sp>
      <p:sp>
        <p:nvSpPr>
          <p:cNvPr id="9219" name="Rectangle 3"/>
          <p:cNvSpPr/>
          <p:nvPr/>
        </p:nvSpPr>
        <p:spPr>
          <a:xfrm>
            <a:off x="758825" y="1263650"/>
            <a:ext cx="11339513" cy="313944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基本的概念是文档、集合、数据库。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文档是</a:t>
            </a:r>
            <a:r>
              <a:rPr lang="en-US" altLang="zh-CN" sz="2800" dirty="0" err="1"/>
              <a:t>MongoDB</a:t>
            </a:r>
            <a:r>
              <a:rPr lang="zh-CN" altLang="en-US" sz="2800" dirty="0"/>
              <a:t>中数据的基本单元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集合可以被看作没有模式的表，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每个实例都可容纳多个独立数据库，每个数据库都有自己的集合和权限。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层次关系：  文档</a:t>
            </a:r>
            <a:r>
              <a:rPr lang="en-US" altLang="zh-CN" sz="2800" dirty="0"/>
              <a:t>—</a:t>
            </a:r>
            <a:r>
              <a:rPr lang="zh-CN" altLang="en-US" sz="2800" dirty="0"/>
              <a:t>集合</a:t>
            </a:r>
            <a:r>
              <a:rPr lang="en-US" altLang="zh-CN" sz="2800" dirty="0"/>
              <a:t>---</a:t>
            </a:r>
            <a:r>
              <a:rPr lang="zh-CN" altLang="en-US" sz="2800" dirty="0"/>
              <a:t>数据库。</a:t>
            </a:r>
          </a:p>
        </p:txBody>
      </p:sp>
      <p:graphicFrame>
        <p:nvGraphicFramePr>
          <p:cNvPr id="6145" name="Object 1" descr="clipboard/media/image3.wmf"/>
          <p:cNvGraphicFramePr/>
          <p:nvPr/>
        </p:nvGraphicFramePr>
        <p:xfrm>
          <a:off x="7386642" y="3166744"/>
          <a:ext cx="39941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r:id="rId4" imgW="2847975" imgH="2800350" progId="PBrush">
                  <p:embed/>
                </p:oleObj>
              </mc:Choice>
              <mc:Fallback>
                <p:oleObj r:id="rId4" imgW="2847975" imgH="2800350" progId="PBrush">
                  <p:embed/>
                  <p:pic>
                    <p:nvPicPr>
                      <p:cNvPr id="0" name="图片 3072" descr="image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6642" y="3166744"/>
                        <a:ext cx="3994150" cy="3571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文档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1326833"/>
            <a:ext cx="10901401" cy="3572193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多个键及其关联的值有序地放置在一起就是文档。 文档是一组键值</a:t>
            </a:r>
            <a:r>
              <a:rPr lang="en-US" altLang="zh-CN" sz="2800" dirty="0"/>
              <a:t>(key-value)</a:t>
            </a:r>
            <a:r>
              <a:rPr lang="zh-CN" altLang="en-US" sz="2800" dirty="0"/>
              <a:t>对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/>
              <a:t>BSON)</a:t>
            </a:r>
            <a:r>
              <a:rPr lang="zh-CN" altLang="en-US" sz="2800" dirty="0"/>
              <a:t>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文档不需要设置相同的字段，相同的字段不需要相同的数据类型</a:t>
            </a:r>
            <a:endParaRPr lang="en-US" altLang="zh-CN" sz="2800" dirty="0"/>
          </a:p>
          <a:p>
            <a:pPr defTabSz="967105">
              <a:buClr>
                <a:srgbClr val="FF0000"/>
              </a:buClr>
            </a:pPr>
            <a:r>
              <a:rPr lang="zh-CN" altLang="en-US" sz="2800" dirty="0"/>
              <a:t>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一个文档包含一组字段，每一个字段都是一个</a:t>
            </a:r>
            <a:r>
              <a:rPr lang="en-US" altLang="zh-CN" sz="2800" dirty="0"/>
              <a:t>key/value</a:t>
            </a:r>
            <a:r>
              <a:rPr lang="zh-CN" altLang="en-US" sz="2800" dirty="0"/>
              <a:t>对， 其中</a:t>
            </a:r>
            <a:r>
              <a:rPr lang="en-US" altLang="zh-CN" sz="2800" dirty="0"/>
              <a:t>key</a:t>
            </a:r>
            <a:r>
              <a:rPr lang="zh-CN" altLang="en-US" sz="2800" dirty="0"/>
              <a:t>必须为字符串类型， </a:t>
            </a:r>
            <a:r>
              <a:rPr lang="en-US" altLang="zh-CN" sz="2800" dirty="0"/>
              <a:t>value</a:t>
            </a:r>
            <a:r>
              <a:rPr lang="zh-CN" altLang="en-US" sz="2800" dirty="0"/>
              <a:t>包含</a:t>
            </a:r>
            <a:r>
              <a:rPr lang="en-US" altLang="zh-CN" sz="2800" dirty="0"/>
              <a:t>string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，</a:t>
            </a:r>
            <a:r>
              <a:rPr lang="en-US" altLang="zh-CN" sz="2800" dirty="0"/>
              <a:t>float</a:t>
            </a:r>
            <a:r>
              <a:rPr lang="zh-CN" altLang="en-US" sz="2800" dirty="0"/>
              <a:t>，</a:t>
            </a:r>
            <a:r>
              <a:rPr lang="en-US" altLang="zh-CN" sz="2800" dirty="0"/>
              <a:t>timestamp</a:t>
            </a:r>
            <a:r>
              <a:rPr lang="zh-CN" altLang="en-US" sz="2800" dirty="0"/>
              <a:t>，</a:t>
            </a:r>
            <a:r>
              <a:rPr lang="en-US" altLang="zh-CN" sz="2800" dirty="0"/>
              <a:t>binary </a:t>
            </a:r>
            <a:r>
              <a:rPr lang="zh-CN" altLang="en-US" sz="2800" dirty="0"/>
              <a:t>等类型， 或一个文档， 或数组类型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单值文档、多值文档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4" y="1484313"/>
            <a:ext cx="10258459" cy="4472940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单键值文档</a:t>
            </a:r>
            <a:r>
              <a:rPr lang="en-US" altLang="zh-CN" sz="2800" dirty="0"/>
              <a:t>{“</a:t>
            </a:r>
            <a:r>
              <a:rPr lang="en-US" altLang="zh-CN" sz="2800" dirty="0" err="1"/>
              <a:t>userName</a:t>
            </a:r>
            <a:r>
              <a:rPr lang="en-US" altLang="zh-CN" sz="2800" dirty="0"/>
              <a:t>”</a:t>
            </a:r>
            <a:r>
              <a:rPr lang="zh-CN" altLang="en-US" sz="2800" dirty="0"/>
              <a:t>：“</a:t>
            </a:r>
            <a:r>
              <a:rPr lang="en-US" altLang="zh-CN" sz="2800" dirty="0"/>
              <a:t>BBS11”}</a:t>
            </a:r>
            <a:r>
              <a:rPr lang="zh-CN" altLang="en-US" sz="2800" dirty="0"/>
              <a:t>， 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多键值文档</a:t>
            </a:r>
            <a:r>
              <a:rPr lang="en-US" altLang="zh-CN" sz="2800" dirty="0"/>
              <a:t>{ "_id" : </a:t>
            </a:r>
            <a:r>
              <a:rPr lang="en-US" altLang="zh-CN" sz="2800" dirty="0" err="1"/>
              <a:t>ObjectId</a:t>
            </a:r>
            <a:r>
              <a:rPr lang="en-US" altLang="zh-CN" sz="2800" dirty="0"/>
              <a:t>("580dfe72729"),  "name" :  "test", "add": "china" }</a:t>
            </a:r>
            <a:r>
              <a:rPr lang="zh-CN" altLang="en-US" sz="2800" dirty="0"/>
              <a:t>，文档中的键</a:t>
            </a:r>
            <a:r>
              <a:rPr lang="en-US" altLang="zh-CN" sz="2800" dirty="0"/>
              <a:t>/</a:t>
            </a:r>
            <a:r>
              <a:rPr lang="zh-CN" altLang="en-US" sz="2800" dirty="0"/>
              <a:t>值对是有序的。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文档中的值可以是在双引号里面的字符串，还可以是其他几种数据类型（甚至可以是整个嵌入的文档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MongoDB</a:t>
            </a:r>
            <a:r>
              <a:rPr lang="zh-CN" altLang="en-US" sz="2800" dirty="0"/>
              <a:t>文档不能有重复的键。文档的键是字符串。文档中的值不仅可以是字符串，也可以是其他数据类型（或者嵌入其他文档）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集合</a:t>
            </a: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collection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416242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把一组相关的文档放到一起组成了集合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集合是模式自由的，一个集合里面的文档可以是各式各样的。例如：下面的两个文档可以出现在同一集合中。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{“name”:”</a:t>
            </a:r>
            <a:r>
              <a:rPr lang="en-US" altLang="zh-CN" sz="2800" dirty="0" err="1"/>
              <a:t>arthur</a:t>
            </a:r>
            <a:r>
              <a:rPr lang="en-US" altLang="zh-CN" sz="2800" dirty="0"/>
              <a:t>”}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{“name”:”</a:t>
            </a:r>
            <a:r>
              <a:rPr lang="en-US" altLang="zh-CN" sz="2800" dirty="0" err="1"/>
              <a:t>arthur”,”sex</a:t>
            </a:r>
            <a:r>
              <a:rPr lang="en-US" altLang="zh-CN" sz="2800" dirty="0"/>
              <a:t>”:”male”}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MongoDB</a:t>
            </a:r>
            <a:r>
              <a:rPr lang="zh-CN" altLang="en-US" sz="2800" dirty="0"/>
              <a:t>提供了一些特殊功能的集合，例如：</a:t>
            </a:r>
            <a:r>
              <a:rPr lang="en-US" altLang="zh-CN" sz="2800" dirty="0"/>
              <a:t>capped collection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system.indexes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system.namespaces</a:t>
            </a:r>
            <a:r>
              <a:rPr lang="zh-CN" altLang="en-US" sz="2800" dirty="0"/>
              <a:t>等。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元数据的集合</a:t>
            </a: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collection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400113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元数据是定义数据的数据， 数据库的信息是存储在集合中。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名字空间 </a:t>
            </a:r>
            <a:r>
              <a:rPr lang="en-US" altLang="zh-CN" sz="2800" dirty="0">
                <a:sym typeface="+mn-ea"/>
              </a:rPr>
              <a:t>&lt;</a:t>
            </a:r>
            <a:r>
              <a:rPr lang="en-US" altLang="zh-CN" sz="2800" dirty="0" err="1">
                <a:sym typeface="+mn-ea"/>
              </a:rPr>
              <a:t>dbname</a:t>
            </a:r>
            <a:r>
              <a:rPr lang="en-US" altLang="zh-CN" sz="2800" dirty="0">
                <a:sym typeface="+mn-ea"/>
              </a:rPr>
              <a:t>&gt;.system.* </a:t>
            </a:r>
            <a:r>
              <a:rPr lang="zh-CN" altLang="en-US" sz="2800" dirty="0">
                <a:sym typeface="+mn-ea"/>
              </a:rPr>
              <a:t>是包含多种系统信息的特殊集合</a:t>
            </a:r>
            <a:r>
              <a:rPr lang="en-US" altLang="zh-CN" sz="2800" dirty="0">
                <a:sym typeface="+mn-ea"/>
              </a:rPr>
              <a:t>(Collection)</a:t>
            </a:r>
            <a:r>
              <a:rPr lang="zh-CN" altLang="en-US" sz="2800" dirty="0">
                <a:sym typeface="+mn-ea"/>
              </a:rPr>
              <a:t>，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dbname.system.namespaces</a:t>
            </a:r>
            <a:r>
              <a:rPr lang="zh-CN" altLang="en-US" sz="2800" dirty="0">
                <a:sym typeface="+mn-ea"/>
              </a:rPr>
              <a:t>数据库中所有名字空间；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dbname.system.indexes</a:t>
            </a:r>
            <a:r>
              <a:rPr lang="zh-CN" altLang="en-US" sz="2800" dirty="0">
                <a:sym typeface="+mn-ea"/>
              </a:rPr>
              <a:t>所有索引；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dbname.system.profile</a:t>
            </a:r>
            <a:r>
              <a:rPr lang="zh-CN" altLang="en-US" sz="2800" dirty="0">
                <a:sym typeface="+mn-ea"/>
              </a:rPr>
              <a:t>数据库概要</a:t>
            </a:r>
            <a:r>
              <a:rPr lang="en-US" altLang="zh-CN" sz="2800" dirty="0">
                <a:sym typeface="+mn-ea"/>
              </a:rPr>
              <a:t>(profile)</a:t>
            </a:r>
            <a:r>
              <a:rPr lang="zh-CN" altLang="en-US" sz="2800" dirty="0">
                <a:sym typeface="+mn-ea"/>
              </a:rPr>
              <a:t>信息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dbname.system.users</a:t>
            </a:r>
            <a:r>
              <a:rPr lang="zh-CN" altLang="en-US" sz="2800" dirty="0">
                <a:sym typeface="+mn-ea"/>
              </a:rPr>
              <a:t>数据库的用户；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>
                <a:sym typeface="+mn-ea"/>
              </a:rPr>
              <a:t>dbname.local.sources</a:t>
            </a:r>
            <a:r>
              <a:rPr lang="zh-CN" altLang="en-US" sz="2800" dirty="0">
                <a:sym typeface="+mn-ea"/>
              </a:rPr>
              <a:t>复制对端（</a:t>
            </a:r>
            <a:r>
              <a:rPr lang="en-US" altLang="zh-CN" sz="2800" dirty="0">
                <a:sym typeface="+mn-ea"/>
              </a:rPr>
              <a:t>slave</a:t>
            </a:r>
            <a:r>
              <a:rPr lang="zh-CN" altLang="en-US" sz="2800" dirty="0">
                <a:sym typeface="+mn-ea"/>
              </a:rPr>
              <a:t>）的服务器信息和状态。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 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</a:t>
            </a: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database</a:t>
            </a:r>
            <a:endParaRPr kumimoji="0" lang="zh-CN" altLang="en-US" sz="3145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95325" y="1484313"/>
            <a:ext cx="11088688" cy="5459569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多个文档组成集合，数据库由多个集合组成</a:t>
            </a:r>
            <a:endParaRPr lang="en-US" altLang="zh-CN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</a:pPr>
            <a:endParaRPr lang="zh-CN" altLang="en-US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MongoDB</a:t>
            </a:r>
            <a:r>
              <a:rPr lang="zh-CN" altLang="en-US" sz="2800" dirty="0"/>
              <a:t>实例可承载多个数据库，互相之间彼此独立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开发中通常将一个应用（或同一种业务类型）的所有数据存放到同一个数据库中；磁盘上，</a:t>
            </a:r>
            <a:r>
              <a:rPr lang="en-US" altLang="zh-CN" sz="2800" dirty="0" err="1"/>
              <a:t>MongoDB</a:t>
            </a:r>
            <a:r>
              <a:rPr lang="zh-CN" altLang="en-US" sz="2800" dirty="0"/>
              <a:t>将不同数据库存放在不同文件中。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一个</a:t>
            </a:r>
            <a:r>
              <a:rPr lang="en-US" altLang="zh-CN" sz="2800" dirty="0" err="1"/>
              <a:t>MongoDB</a:t>
            </a:r>
            <a:r>
              <a:rPr lang="en-US" altLang="zh-CN" sz="2800" dirty="0"/>
              <a:t> </a:t>
            </a:r>
            <a:r>
              <a:rPr lang="zh-CN" altLang="en-US" sz="2800" dirty="0"/>
              <a:t>实例可以包含一组数据库，一个数据库可以包含一组集合（</a:t>
            </a:r>
            <a:r>
              <a:rPr lang="en-US" altLang="zh-CN" sz="2800" dirty="0"/>
              <a:t>Collection</a:t>
            </a:r>
            <a:r>
              <a:rPr lang="zh-CN" altLang="en-US" sz="2800" dirty="0"/>
              <a:t>集合），一个集合可以包含一组文档。一个</a:t>
            </a:r>
            <a:r>
              <a:rPr lang="en-US" altLang="zh-CN" sz="2800" dirty="0" err="1"/>
              <a:t>mongodb</a:t>
            </a:r>
            <a:r>
              <a:rPr lang="zh-CN" altLang="en-US" sz="2800" dirty="0"/>
              <a:t>中可以建立多个数据库。</a:t>
            </a:r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系统数据库包括：</a:t>
            </a:r>
            <a:r>
              <a:rPr lang="en-US" altLang="zh-CN" sz="2800" dirty="0"/>
              <a:t>admin</a:t>
            </a:r>
            <a:r>
              <a:rPr lang="zh-CN" altLang="en-US" sz="2800" dirty="0"/>
              <a:t>、</a:t>
            </a:r>
            <a:r>
              <a:rPr lang="en-US" altLang="zh-CN" sz="2800" dirty="0"/>
              <a:t>local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config</a:t>
            </a:r>
            <a:r>
              <a:rPr lang="zh-CN" altLang="en-US" sz="2800" dirty="0"/>
              <a:t>等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分布式数据库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1039813"/>
            <a:ext cx="11496675" cy="1417637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分布式数据库</a:t>
            </a:r>
            <a:r>
              <a:rPr lang="en-US" altLang="zh-CN" sz="2800" dirty="0">
                <a:latin typeface="黑体" panose="02010609060101010101" pitchFamily="49" charset="-122"/>
              </a:rPr>
              <a:t>=</a:t>
            </a:r>
            <a:r>
              <a:rPr lang="zh-CN" altLang="en-US" sz="2800" dirty="0">
                <a:latin typeface="黑体" panose="02010609060101010101" pitchFamily="49" charset="-122"/>
              </a:rPr>
              <a:t>数据库 </a:t>
            </a:r>
            <a:r>
              <a:rPr lang="en-US" altLang="zh-CN" sz="2800" dirty="0">
                <a:latin typeface="黑体" panose="02010609060101010101" pitchFamily="49" charset="-122"/>
              </a:rPr>
              <a:t>+  </a:t>
            </a:r>
            <a:r>
              <a:rPr lang="zh-CN" altLang="en-US" sz="2800" dirty="0">
                <a:latin typeface="黑体" panose="02010609060101010101" pitchFamily="49" charset="-122"/>
              </a:rPr>
              <a:t>网络技术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思想： 将数据分散存储，海量数据逻辑分片，存储容量大，并发访问量高  </a:t>
            </a:r>
          </a:p>
        </p:txBody>
      </p:sp>
      <p:graphicFrame>
        <p:nvGraphicFramePr>
          <p:cNvPr id="5" name="Object 14"/>
          <p:cNvGraphicFramePr/>
          <p:nvPr/>
        </p:nvGraphicFramePr>
        <p:xfrm>
          <a:off x="4800600" y="2708275"/>
          <a:ext cx="4983163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3" imgW="6134100" imgH="2971800" progId="Visio.Drawing.11">
                  <p:embed/>
                </p:oleObj>
              </mc:Choice>
              <mc:Fallback>
                <p:oleObj r:id="rId3" imgW="6134100" imgH="2971800" progId="Visio.Drawing.11">
                  <p:embed/>
                  <p:pic>
                    <p:nvPicPr>
                      <p:cNvPr id="0" name="图片 1024" descr="image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2708275"/>
                        <a:ext cx="4983163" cy="329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四、文档</a:t>
            </a:r>
            <a:r>
              <a:rPr lang="zh-CN" altLang="en-US" sz="3200">
                <a:solidFill>
                  <a:srgbClr val="0033CC"/>
                </a:solidFill>
                <a:latin typeface="黑体" panose="02010609060101010101" pitchFamily="49" charset="-122"/>
              </a:rPr>
              <a:t>数据库的组成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072851" cy="4003081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面向集合</a:t>
            </a:r>
            <a:r>
              <a:rPr lang="en-US" altLang="zh-CN" sz="2800" dirty="0"/>
              <a:t>--</a:t>
            </a:r>
            <a:r>
              <a:rPr lang="zh-CN" altLang="en-US" sz="2800" dirty="0"/>
              <a:t>数据被分组为集合</a:t>
            </a:r>
            <a:r>
              <a:rPr lang="en-US" altLang="zh-CN" sz="2800" dirty="0"/>
              <a:t>(</a:t>
            </a:r>
            <a:r>
              <a:rPr lang="zh-CN" altLang="en-US" sz="2800" dirty="0"/>
              <a:t>文档</a:t>
            </a:r>
            <a:r>
              <a:rPr lang="en-US" altLang="zh-CN" sz="2800" dirty="0"/>
              <a:t>)</a:t>
            </a:r>
            <a:r>
              <a:rPr lang="zh-CN" altLang="en-US" sz="2800" dirty="0"/>
              <a:t>；数据模式自由；存储的数据是键值对的集合，键是字符串，值是任意类型，包括数组和文档。</a:t>
            </a:r>
            <a:endParaRPr lang="en-US" altLang="zh-CN" sz="2800" dirty="0"/>
          </a:p>
          <a:p>
            <a:pPr algn="just" defTabSz="967105">
              <a:buClr>
                <a:srgbClr val="FF0000"/>
              </a:buClr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文档是</a:t>
            </a:r>
            <a:r>
              <a:rPr lang="en-US" altLang="zh-CN" sz="2800" dirty="0" err="1"/>
              <a:t>MongoDB</a:t>
            </a:r>
            <a:r>
              <a:rPr lang="zh-CN" altLang="en-US" sz="2800" dirty="0"/>
              <a:t>中数据的基本单元，集合可以被看作没有模式的表，</a:t>
            </a:r>
            <a:r>
              <a:rPr lang="en-US" altLang="zh-CN" sz="2800" dirty="0" err="1"/>
              <a:t>MongoDB</a:t>
            </a:r>
            <a:r>
              <a:rPr lang="zh-CN" altLang="en-US" sz="2800" dirty="0"/>
              <a:t>每个实例都可容纳多个独立数据库，每个数据库都有自己的集合和权限（数据库）。</a:t>
            </a:r>
            <a:endParaRPr lang="en-US" altLang="zh-CN" sz="2800" dirty="0"/>
          </a:p>
          <a:p>
            <a:pPr algn="just" defTabSz="967105">
              <a:buClr>
                <a:srgbClr val="FF0000"/>
              </a:buClr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文档</a:t>
            </a:r>
            <a:r>
              <a:rPr lang="en-US" altLang="zh-CN" sz="2800" dirty="0"/>
              <a:t>(Document)---</a:t>
            </a:r>
            <a:r>
              <a:rPr lang="zh-CN" altLang="en-US" sz="2800" dirty="0"/>
              <a:t>文档组集合</a:t>
            </a:r>
            <a:r>
              <a:rPr lang="en-US" altLang="zh-CN" sz="2800" dirty="0"/>
              <a:t>:Collection -- </a:t>
            </a:r>
            <a:r>
              <a:rPr lang="zh-CN" altLang="en-US" sz="2800" dirty="0"/>
              <a:t>多个集合</a:t>
            </a:r>
            <a:r>
              <a:rPr lang="en-US" altLang="zh-CN" sz="2800" dirty="0"/>
              <a:t>:</a:t>
            </a:r>
            <a:r>
              <a:rPr lang="zh-CN" altLang="en-US" sz="2800" dirty="0"/>
              <a:t>数据库</a:t>
            </a:r>
            <a:r>
              <a:rPr lang="en-US" altLang="zh-CN" sz="2800" dirty="0"/>
              <a:t>(database)</a:t>
            </a:r>
            <a:r>
              <a:rPr lang="zh-CN" altLang="en-US" sz="2800" dirty="0"/>
              <a:t>。一个实例支持多个数据库</a:t>
            </a:r>
            <a:r>
              <a:rPr lang="en-US" altLang="zh-CN" sz="2800" dirty="0"/>
              <a:t>(database)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738438"/>
            <a:ext cx="88820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7.5 </a:t>
            </a:r>
            <a:r>
              <a:rPr kumimoji="0" lang="zh-CN" altLang="en-US" sz="5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图形数据库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3" y="512763"/>
            <a:ext cx="6661150" cy="6127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一、图形数据库的基本概念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862830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互联网</a:t>
            </a:r>
            <a:r>
              <a:rPr lang="en-US" altLang="zh-CN" sz="2800" dirty="0"/>
              <a:t>+</a:t>
            </a:r>
            <a:r>
              <a:rPr lang="zh-CN" altLang="en-US" sz="2800" dirty="0"/>
              <a:t>、社交网络，智能推荐等的大规模兴起和繁荣。寻找直接朋友或是寻找朋友的朋友这样的遍历查询</a:t>
            </a:r>
            <a:r>
              <a:rPr lang="en-US" altLang="zh-CN" sz="2800" dirty="0"/>
              <a:t>----</a:t>
            </a:r>
            <a:r>
              <a:rPr lang="zh-CN" altLang="en-US" sz="2800" dirty="0"/>
              <a:t>图数据库。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 图数据库源起欧拉和图理论，面向</a:t>
            </a:r>
            <a:r>
              <a:rPr lang="en-US" altLang="zh-CN" sz="2800" dirty="0"/>
              <a:t>/</a:t>
            </a:r>
            <a:r>
              <a:rPr lang="zh-CN" altLang="en-US" sz="2800" dirty="0"/>
              <a:t>基于图的数据库。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以“图”数据结构存储和查询数据，数据模型以节点和关系（边）体现。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图特征：包含节点和边；节点上有属性（键值对）；边有名字和方向，开始</a:t>
            </a:r>
            <a:r>
              <a:rPr lang="en-US" altLang="zh-CN" sz="2800" dirty="0"/>
              <a:t>\</a:t>
            </a:r>
            <a:r>
              <a:rPr lang="zh-CN" altLang="en-US" sz="2800" dirty="0"/>
              <a:t>结束节点；边可有属性。图是顶点和边的集合，或图是一些节点和关联联系（</a:t>
            </a:r>
            <a:r>
              <a:rPr lang="en-US" altLang="zh-CN" sz="2800" dirty="0"/>
              <a:t>relationship</a:t>
            </a:r>
            <a:r>
              <a:rPr lang="zh-CN" altLang="en-US" sz="2800" dirty="0"/>
              <a:t>）的集合。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2" y="512763"/>
            <a:ext cx="7440623" cy="610646"/>
          </a:xfrm>
          <a:prstGeom prst="rect">
            <a:avLst/>
          </a:prstGeom>
          <a:noFill/>
          <a:ln w="9525">
            <a:noFill/>
          </a:ln>
        </p:spPr>
        <p:txBody>
          <a:bodyPr wrap="square"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一、图形数据库的基本概念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—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图元素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126490"/>
            <a:ext cx="11386820" cy="4864855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G=(V, E) </a:t>
            </a:r>
            <a:r>
              <a:rPr lang="zh-CN" altLang="en-US" sz="2800" dirty="0"/>
              <a:t>， </a:t>
            </a:r>
            <a:r>
              <a:rPr lang="en-US" altLang="zh-CN" sz="2800" dirty="0"/>
              <a:t>V=vertex</a:t>
            </a:r>
            <a:r>
              <a:rPr lang="zh-CN" altLang="en-US" sz="2800" dirty="0"/>
              <a:t>（节点） ， </a:t>
            </a:r>
            <a:r>
              <a:rPr lang="en-US" altLang="zh-CN" sz="2800" dirty="0"/>
              <a:t>E=edge</a:t>
            </a:r>
            <a:r>
              <a:rPr lang="zh-CN" altLang="en-US" sz="2800" dirty="0"/>
              <a:t>（边） 。节点和关系都有属性；节点可以有多个标签</a:t>
            </a:r>
            <a:r>
              <a:rPr lang="en-US" altLang="zh-CN" sz="2800" dirty="0"/>
              <a:t>(</a:t>
            </a:r>
            <a:r>
              <a:rPr lang="zh-CN" altLang="en-US" sz="2800" dirty="0"/>
              <a:t>类别</a:t>
            </a:r>
            <a:r>
              <a:rPr lang="en-US" altLang="zh-CN" sz="2800" dirty="0"/>
              <a:t>)</a:t>
            </a:r>
            <a:r>
              <a:rPr lang="zh-CN" altLang="en-US" sz="2800" dirty="0"/>
              <a:t>；一个属性图是由顶点（</a:t>
            </a:r>
            <a:r>
              <a:rPr lang="en-US" altLang="zh-CN" sz="2800" dirty="0"/>
              <a:t>Vertex</a:t>
            </a:r>
            <a:r>
              <a:rPr lang="zh-CN" altLang="en-US" sz="2800" dirty="0"/>
              <a:t>），边（</a:t>
            </a:r>
            <a:r>
              <a:rPr lang="en-US" altLang="zh-CN" sz="2800" dirty="0"/>
              <a:t>Edge</a:t>
            </a:r>
            <a:r>
              <a:rPr lang="zh-CN" altLang="en-US" sz="2800" dirty="0"/>
              <a:t>），标签（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），关系类型和属性组成的有向图。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节点（</a:t>
            </a:r>
            <a:r>
              <a:rPr lang="en-US" altLang="zh-CN" sz="2800" dirty="0"/>
              <a:t>Node</a:t>
            </a:r>
            <a:r>
              <a:rPr lang="zh-CN" altLang="en-US" sz="2800" dirty="0"/>
              <a:t>）节点是独立存在的，相同标签节点属于一个分组或集合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关系通过关系类型来分组，类型相同的关系属于同一个集合。关系是有向的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图数据库可处理大量的、复杂的、互联的、多变的网状数据，适用于社交网络、实时推荐、银行交易环路、金融征信系统等广泛的领域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二、图数据模型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144145" y="1341755"/>
            <a:ext cx="11968480" cy="3139440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图就是二元关系。利用一系列由线（称为边）或箭头（称为弧）连接的点（称为节点）。 有向图： 节点集合，弧集合 </a:t>
            </a:r>
            <a:r>
              <a:rPr lang="en-US" altLang="zh-CN" sz="2800" dirty="0">
                <a:sym typeface="+mn-ea"/>
              </a:rPr>
              <a:t>--</a:t>
            </a:r>
            <a:r>
              <a:rPr lang="zh-CN" altLang="en-US" sz="2800" dirty="0">
                <a:sym typeface="+mn-ea"/>
              </a:rPr>
              <a:t>节点的有序对。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图的实现</a:t>
            </a:r>
            <a:r>
              <a:rPr lang="en-US" altLang="zh-CN" sz="2800" dirty="0"/>
              <a:t>--</a:t>
            </a:r>
            <a:r>
              <a:rPr lang="zh-CN" altLang="en-US" sz="2800" dirty="0"/>
              <a:t>两种。一种叫作邻接表，大致上与二元关系的实现方法类似。第二种叫作邻接矩阵，是一种表示二元关系的新方法，图的应用包括最短路径、可达集、 各种搜索算法等。这些都给图的应用提供理论基础。 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56920" y="4050030"/>
          <a:ext cx="4003675" cy="243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r:id="rId4" imgW="4000500" imgH="1933575" progId="PBrush">
                  <p:embed/>
                </p:oleObj>
              </mc:Choice>
              <mc:Fallback>
                <p:oleObj r:id="rId4" imgW="4000500" imgH="1933575" progId="PBrush">
                  <p:embed/>
                  <p:pic>
                    <p:nvPicPr>
                      <p:cNvPr id="0" name="图片 2" descr="image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920" y="4050030"/>
                        <a:ext cx="4003675" cy="24390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936615" y="4050030"/>
          <a:ext cx="4709160" cy="233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r:id="rId6" imgW="4476750" imgH="1628775" progId="PBrush">
                  <p:embed/>
                </p:oleObj>
              </mc:Choice>
              <mc:Fallback>
                <p:oleObj r:id="rId6" imgW="4476750" imgH="1628775" progId="PBrush">
                  <p:embed/>
                  <p:pic>
                    <p:nvPicPr>
                      <p:cNvPr id="0" name="图片 5" descr="image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6615" y="4050030"/>
                        <a:ext cx="4709160" cy="23361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二、图数据模型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2279532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如果两个实体之间拥有多种关系，就需要在它们之间创建多个关联表。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在一个图形数据库中，只需要标明两者之间存在着不同的关系，例如用</a:t>
            </a:r>
            <a:r>
              <a:rPr lang="en-US" altLang="zh-CN" sz="2800" dirty="0" err="1"/>
              <a:t>DirectBy</a:t>
            </a:r>
            <a:r>
              <a:rPr lang="zh-CN" altLang="en-US" sz="2800" dirty="0"/>
              <a:t>关系指向电影的导演，或用</a:t>
            </a:r>
            <a:r>
              <a:rPr lang="en-US" altLang="zh-CN" sz="2800" dirty="0" err="1"/>
              <a:t>ActBy</a:t>
            </a:r>
            <a:r>
              <a:rPr lang="zh-CN" altLang="en-US" sz="2800" dirty="0"/>
              <a:t>关系来指定参与电影拍摄的各个演员。</a:t>
            </a:r>
          </a:p>
        </p:txBody>
      </p:sp>
      <p:pic>
        <p:nvPicPr>
          <p:cNvPr id="4" name="图片 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38" y="4107661"/>
            <a:ext cx="621510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33CC"/>
                </a:solidFill>
                <a:latin typeface="+mn-ea"/>
                <a:ea typeface="+mn-ea"/>
              </a:rPr>
              <a:t>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Neo4J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图数据库</a:t>
            </a:r>
          </a:p>
        </p:txBody>
      </p:sp>
      <p:sp>
        <p:nvSpPr>
          <p:cNvPr id="5" name="Rectangle 6"/>
          <p:cNvSpPr/>
          <p:nvPr/>
        </p:nvSpPr>
        <p:spPr>
          <a:xfrm>
            <a:off x="523875" y="1341438"/>
            <a:ext cx="11664950" cy="5293995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Neo4j</a:t>
            </a:r>
            <a:r>
              <a:rPr lang="zh-CN" altLang="en-US" sz="2800" dirty="0"/>
              <a:t>是用</a:t>
            </a:r>
            <a:r>
              <a:rPr lang="en-US" altLang="zh-CN" sz="2800" dirty="0"/>
              <a:t>Java</a:t>
            </a:r>
            <a:r>
              <a:rPr lang="zh-CN" altLang="en-US" sz="2800" dirty="0"/>
              <a:t>实现的开源的图数据库，有两种运行方式，一种是服务的方式，对外提供</a:t>
            </a:r>
            <a:r>
              <a:rPr lang="en-US" altLang="zh-CN" sz="2800" dirty="0"/>
              <a:t>REST</a:t>
            </a:r>
            <a:r>
              <a:rPr lang="zh-CN" altLang="en-US" sz="2800" dirty="0"/>
              <a:t>接口；另外一种是嵌入式模式，数据以文件的形式存放在本地，直接对本地文件进行操作。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Neo4j</a:t>
            </a:r>
            <a:r>
              <a:rPr lang="zh-CN" altLang="en-US" sz="2800" dirty="0"/>
              <a:t>是一个高性能的</a:t>
            </a:r>
            <a:r>
              <a:rPr lang="en-US" altLang="zh-CN" sz="2800" dirty="0"/>
              <a:t>NOSQL</a:t>
            </a:r>
            <a:r>
              <a:rPr lang="zh-CN" altLang="en-US" sz="2800" dirty="0"/>
              <a:t>图形数据库，它将结构化数据存储在网络上而不是表中。</a:t>
            </a:r>
            <a:r>
              <a:rPr lang="en-US" altLang="zh-CN" sz="2800" dirty="0"/>
              <a:t>Neo4j</a:t>
            </a:r>
            <a:r>
              <a:rPr lang="zh-CN" altLang="en-US" sz="2800" dirty="0"/>
              <a:t>也可以被看作是一个高性能的图引擎，该引擎具有成熟数据库的所有特性。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因其嵌入式、高性能、轻量级等优势，越来越受到关注。</a:t>
            </a: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图形数据结构</a:t>
            </a:r>
            <a:r>
              <a:rPr lang="en-US" altLang="zh-CN" sz="2800" dirty="0">
                <a:sym typeface="+mn-ea"/>
              </a:rPr>
              <a:t>, </a:t>
            </a:r>
            <a:r>
              <a:rPr lang="zh-CN" altLang="en-US" sz="2800" dirty="0">
                <a:sym typeface="+mn-ea"/>
              </a:rPr>
              <a:t>在一个图中包含两种基本的数据类型：</a:t>
            </a:r>
            <a:r>
              <a:rPr lang="en-US" altLang="zh-CN" sz="2800" dirty="0">
                <a:sym typeface="+mn-ea"/>
              </a:rPr>
              <a:t>Nodes</a:t>
            </a:r>
            <a:r>
              <a:rPr lang="zh-CN" altLang="en-US" sz="2800" dirty="0">
                <a:sym typeface="+mn-ea"/>
              </a:rPr>
              <a:t>（节点） 和 </a:t>
            </a:r>
            <a:r>
              <a:rPr lang="en-US" altLang="zh-CN" sz="2800" dirty="0">
                <a:sym typeface="+mn-ea"/>
              </a:rPr>
              <a:t>Relationships</a:t>
            </a:r>
            <a:r>
              <a:rPr lang="zh-CN" altLang="en-US" sz="2800" dirty="0">
                <a:sym typeface="+mn-ea"/>
              </a:rPr>
              <a:t>（关系）。</a:t>
            </a: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Nodes </a:t>
            </a:r>
            <a:r>
              <a:rPr lang="zh-CN" altLang="en-US" sz="2800" dirty="0">
                <a:sym typeface="+mn-ea"/>
              </a:rPr>
              <a:t>和 </a:t>
            </a:r>
            <a:r>
              <a:rPr lang="en-US" altLang="zh-CN" sz="2800" dirty="0">
                <a:sym typeface="+mn-ea"/>
              </a:rPr>
              <a:t>Relationships </a:t>
            </a:r>
            <a:r>
              <a:rPr lang="zh-CN" altLang="en-US" sz="2800" dirty="0">
                <a:sym typeface="+mn-ea"/>
              </a:rPr>
              <a:t>包含</a:t>
            </a:r>
            <a:r>
              <a:rPr lang="en-US" altLang="zh-CN" sz="2800" dirty="0">
                <a:sym typeface="+mn-ea"/>
              </a:rPr>
              <a:t>key/value</a:t>
            </a:r>
            <a:r>
              <a:rPr lang="zh-CN" altLang="en-US" sz="2800" dirty="0">
                <a:sym typeface="+mn-ea"/>
              </a:rPr>
              <a:t>形式的属性。</a:t>
            </a:r>
            <a:endParaRPr lang="zh-CN" altLang="en-US" sz="2800" dirty="0"/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Nodes</a:t>
            </a:r>
            <a:r>
              <a:rPr lang="zh-CN" altLang="en-US" sz="2800" dirty="0">
                <a:sym typeface="+mn-ea"/>
              </a:rPr>
              <a:t>通过</a:t>
            </a:r>
            <a:r>
              <a:rPr lang="en-US" altLang="zh-CN" sz="2800" dirty="0">
                <a:sym typeface="+mn-ea"/>
              </a:rPr>
              <a:t>Relationships</a:t>
            </a:r>
            <a:r>
              <a:rPr lang="zh-CN" altLang="en-US" sz="2800" dirty="0">
                <a:sym typeface="+mn-ea"/>
              </a:rPr>
              <a:t>所定义的关系相连起来，形成关系型网络结构。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04813"/>
            <a:ext cx="57483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查询语言</a:t>
            </a:r>
          </a:p>
        </p:txBody>
      </p:sp>
      <p:sp>
        <p:nvSpPr>
          <p:cNvPr id="4" name="矩形 3"/>
          <p:cNvSpPr/>
          <p:nvPr/>
        </p:nvSpPr>
        <p:spPr>
          <a:xfrm>
            <a:off x="695325" y="968058"/>
            <a:ext cx="11496675" cy="5295742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Neo4j</a:t>
            </a:r>
            <a:r>
              <a:rPr lang="zh-CN" altLang="en-US" sz="2800" dirty="0"/>
              <a:t>查询语言名为</a:t>
            </a:r>
            <a:r>
              <a:rPr lang="en-US" altLang="zh-CN" sz="2800" dirty="0"/>
              <a:t>Cypher</a:t>
            </a:r>
            <a:r>
              <a:rPr lang="zh-CN" altLang="en-US" sz="2800" dirty="0"/>
              <a:t>，可以满足任何形式的需求， </a:t>
            </a:r>
          </a:p>
          <a:p>
            <a:pPr marL="457200" indent="-457200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CQL</a:t>
            </a:r>
            <a:r>
              <a:rPr lang="zh-CN" altLang="en-US" sz="2800" dirty="0">
                <a:sym typeface="+mn-ea"/>
              </a:rPr>
              <a:t>代表</a:t>
            </a:r>
            <a:r>
              <a:rPr lang="en-US" altLang="zh-CN" sz="2800" dirty="0" err="1">
                <a:sym typeface="+mn-ea"/>
              </a:rPr>
              <a:t>Cypher</a:t>
            </a:r>
            <a:r>
              <a:rPr lang="en-US" altLang="zh-CN" sz="2800" dirty="0">
                <a:sym typeface="+mn-ea"/>
              </a:rPr>
              <a:t> Query Language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dirty="0">
                <a:sym typeface="+mn-ea"/>
              </a:rPr>
              <a:t>Neo4j</a:t>
            </a:r>
            <a:r>
              <a:rPr lang="zh-CN" altLang="en-US" sz="2800" dirty="0">
                <a:sym typeface="+mn-ea"/>
              </a:rPr>
              <a:t>图形数据库的查询语言；是一种声明性模式匹配语言；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Neo4j CQL </a:t>
            </a:r>
            <a:r>
              <a:rPr lang="zh-CN" altLang="en-US" sz="2800" dirty="0">
                <a:sym typeface="+mn-ea"/>
              </a:rPr>
              <a:t>用命令来执行数据库操作。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Neo4j CQL </a:t>
            </a:r>
            <a:r>
              <a:rPr lang="zh-CN" altLang="en-US" sz="2800" dirty="0">
                <a:sym typeface="+mn-ea"/>
              </a:rPr>
              <a:t>支持多个子句例如</a:t>
            </a:r>
            <a:r>
              <a:rPr lang="en-US" altLang="zh-CN" sz="2800" dirty="0">
                <a:sym typeface="+mn-ea"/>
              </a:rPr>
              <a:t>where</a:t>
            </a:r>
            <a:r>
              <a:rPr lang="zh-CN" altLang="en-US" sz="2800" dirty="0">
                <a:sym typeface="+mn-ea"/>
              </a:rPr>
              <a:t>， </a:t>
            </a:r>
            <a:r>
              <a:rPr lang="en-US" altLang="zh-CN" sz="2800" dirty="0">
                <a:sym typeface="+mn-ea"/>
              </a:rPr>
              <a:t>order by</a:t>
            </a:r>
            <a:r>
              <a:rPr lang="zh-CN" altLang="en-US" sz="2800" dirty="0">
                <a:sym typeface="+mn-ea"/>
              </a:rPr>
              <a:t>等操作符，可编写非常复杂的查询。</a:t>
            </a: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Neo4j CQL </a:t>
            </a:r>
            <a:r>
              <a:rPr lang="zh-CN" altLang="en-US" sz="2800" dirty="0">
                <a:sym typeface="+mn-ea"/>
              </a:rPr>
              <a:t>支持一些功能，如字符串操作、聚合等，还有一些关系功能。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/>
        </p:nvSpPr>
        <p:spPr>
          <a:xfrm>
            <a:off x="190500" y="438150"/>
            <a:ext cx="5748338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四 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Nei4J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的数据模型</a:t>
            </a:r>
          </a:p>
        </p:txBody>
      </p:sp>
      <p:sp>
        <p:nvSpPr>
          <p:cNvPr id="13316" name="Rectangle 4"/>
          <p:cNvSpPr/>
          <p:nvPr/>
        </p:nvSpPr>
        <p:spPr>
          <a:xfrm>
            <a:off x="550863" y="905828"/>
            <a:ext cx="11260177" cy="5958205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每个实体都有</a:t>
            </a:r>
            <a:r>
              <a:rPr lang="en-US" altLang="zh-CN" sz="2800" dirty="0"/>
              <a:t>ID</a:t>
            </a:r>
            <a:r>
              <a:rPr lang="zh-CN" altLang="en-US" sz="2800" dirty="0"/>
              <a:t>（</a:t>
            </a:r>
            <a:r>
              <a:rPr lang="en-US" altLang="zh-CN" sz="2800" dirty="0"/>
              <a:t>Identity</a:t>
            </a:r>
            <a:r>
              <a:rPr lang="zh-CN" altLang="en-US" sz="2800" dirty="0"/>
              <a:t>）唯一标识，每个节点由标签（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）分组，每个关系都有一个唯一的类型，属性图模型的基本概念有：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实体（</a:t>
            </a:r>
            <a:r>
              <a:rPr lang="en-US" altLang="zh-CN" sz="2800" dirty="0"/>
              <a:t>Entity</a:t>
            </a:r>
            <a:r>
              <a:rPr lang="zh-CN" altLang="en-US" sz="2800" dirty="0"/>
              <a:t>）是指节点（</a:t>
            </a:r>
            <a:r>
              <a:rPr lang="en-US" altLang="zh-CN" sz="2800" dirty="0"/>
              <a:t>Node</a:t>
            </a:r>
            <a:r>
              <a:rPr lang="zh-CN" altLang="en-US" sz="2800" dirty="0"/>
              <a:t>）和关系（</a:t>
            </a:r>
            <a:r>
              <a:rPr lang="en-US" altLang="zh-CN" sz="2800" dirty="0"/>
              <a:t>Relationship</a:t>
            </a:r>
            <a:r>
              <a:rPr lang="zh-CN" altLang="en-US" sz="2800" dirty="0"/>
              <a:t>）；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每个实体都有零个、一个或多个属性，一个实体的属性键是唯一的；每个节点都有零个、一个或多个标签，属于一个或多个分组；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每个关系都只有一个类型，用于连接两个节点；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路径（</a:t>
            </a:r>
            <a:r>
              <a:rPr lang="en-US" altLang="zh-CN" sz="2800" dirty="0"/>
              <a:t>Path</a:t>
            </a:r>
            <a:r>
              <a:rPr lang="zh-CN" altLang="en-US" sz="2800" dirty="0"/>
              <a:t>）是指由起始节点和终止节点之间的实体（节点和关系）构成的有序组合；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标记（</a:t>
            </a:r>
            <a:r>
              <a:rPr lang="en-US" altLang="zh-CN" sz="2800" dirty="0"/>
              <a:t>Token</a:t>
            </a:r>
            <a:r>
              <a:rPr lang="zh-CN" altLang="en-US" sz="2800" dirty="0"/>
              <a:t>）是非空的字符串，用于标识标签（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），关系类型（</a:t>
            </a:r>
            <a:r>
              <a:rPr lang="en-US" altLang="zh-CN" sz="2800" dirty="0"/>
              <a:t>Relationship Type</a:t>
            </a:r>
            <a:r>
              <a:rPr lang="zh-CN" altLang="en-US" sz="2800" dirty="0"/>
              <a:t>），或属性键（</a:t>
            </a:r>
            <a:r>
              <a:rPr lang="en-US" altLang="zh-CN" sz="2800" dirty="0"/>
              <a:t>Property Key</a:t>
            </a:r>
            <a:r>
              <a:rPr lang="zh-CN" altLang="en-US" sz="2800" dirty="0"/>
              <a:t>）；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标签：用于标记节点的分组，多个节点可以有相同的标签，一个节点可以有多个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用于对节点进行分组；	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关系类型：用于标记关系的类型，多个关系可以有相同的关系类型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Neo4J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4" y="1125538"/>
            <a:ext cx="10829963" cy="3895359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在下面的图形中，存在三个节点和两个关系共</a:t>
            </a:r>
            <a:r>
              <a:rPr lang="en-US" altLang="zh-CN" sz="2800" dirty="0"/>
              <a:t>5</a:t>
            </a:r>
            <a:r>
              <a:rPr lang="zh-CN" altLang="en-US" sz="2800" dirty="0"/>
              <a:t>个实体；</a:t>
            </a:r>
            <a:r>
              <a:rPr lang="en-US" altLang="zh-CN" sz="2800" dirty="0"/>
              <a:t>Person</a:t>
            </a:r>
            <a:r>
              <a:rPr lang="zh-CN" altLang="en-US" sz="2800" dirty="0"/>
              <a:t>和</a:t>
            </a:r>
            <a:r>
              <a:rPr lang="en-US" altLang="zh-CN" sz="2800" dirty="0"/>
              <a:t>Movie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，</a:t>
            </a:r>
            <a:r>
              <a:rPr lang="en-US" altLang="zh-CN" sz="2800" dirty="0"/>
              <a:t>ACTED_IN</a:t>
            </a:r>
            <a:r>
              <a:rPr lang="zh-CN" altLang="en-US" sz="2800" dirty="0"/>
              <a:t>和</a:t>
            </a:r>
            <a:r>
              <a:rPr lang="en-US" altLang="zh-CN" sz="2800" dirty="0"/>
              <a:t>DIRECTED</a:t>
            </a:r>
            <a:r>
              <a:rPr lang="zh-CN" altLang="en-US" sz="2800" dirty="0"/>
              <a:t>是关系类型，</a:t>
            </a:r>
            <a:r>
              <a:rPr lang="en-US" altLang="zh-CN" sz="2800" dirty="0"/>
              <a:t>name</a:t>
            </a:r>
            <a:r>
              <a:rPr lang="zh-CN" altLang="en-US" sz="2800" dirty="0"/>
              <a:t>，</a:t>
            </a:r>
            <a:r>
              <a:rPr lang="en-US" altLang="zh-CN" sz="2800" dirty="0"/>
              <a:t>title</a:t>
            </a:r>
            <a:r>
              <a:rPr lang="zh-CN" altLang="en-US" sz="2800" dirty="0"/>
              <a:t>，</a:t>
            </a:r>
            <a:r>
              <a:rPr lang="en-US" altLang="zh-CN" sz="2800" dirty="0"/>
              <a:t>roles</a:t>
            </a:r>
            <a:r>
              <a:rPr lang="zh-CN" altLang="en-US" sz="2800" dirty="0"/>
              <a:t>等是节点和关系的属性。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实体包括节点和关系，节点有标签和属性，关系是有向的，链接两个节点，具有属性和关系类型。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4" name="图片 3" descr="IMG_25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68" y="3929700"/>
            <a:ext cx="6858048" cy="269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79425" y="476250"/>
            <a:ext cx="11339513" cy="443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3885" tIns="61943" rIns="123885" bIns="61943">
            <a:spAutoFit/>
          </a:bodyPr>
          <a:lstStyle>
            <a:lvl1pPr marL="457200" indent="-4572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分布式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数据库特点：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数据的物理分布性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数据的逻辑整体性 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数据的分布独立性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场地自治和协调</a:t>
            </a: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数据的冗余及冗余透明性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554038"/>
            <a:ext cx="5749925" cy="6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Neo4J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4" y="1484313"/>
            <a:ext cx="10901401" cy="5437127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defTabSz="967105" eaLnBrk="1" hangingPunct="1">
              <a:lnSpc>
                <a:spcPts val="4240"/>
              </a:lnSpc>
              <a:buClr>
                <a:srgbClr val="FF0000"/>
              </a:buClr>
            </a:pPr>
            <a:r>
              <a:rPr lang="zh-CN" altLang="en-US" sz="2800" dirty="0"/>
              <a:t>标签（</a:t>
            </a:r>
            <a:r>
              <a:rPr lang="en-US" altLang="zh-CN" sz="2800" dirty="0" err="1"/>
              <a:t>Lable</a:t>
            </a:r>
            <a:r>
              <a:rPr lang="zh-CN" altLang="en-US" sz="2800" dirty="0"/>
              <a:t>）</a:t>
            </a:r>
          </a:p>
          <a:p>
            <a:pPr defTabSz="967105" eaLnBrk="1" hangingPunct="1">
              <a:lnSpc>
                <a:spcPts val="4240"/>
              </a:lnSpc>
              <a:buClr>
                <a:srgbClr val="FF0000"/>
              </a:buClr>
            </a:pPr>
            <a:r>
              <a:rPr lang="en-US" altLang="zh-CN" sz="2800" dirty="0"/>
              <a:t>	</a:t>
            </a:r>
            <a:r>
              <a:rPr lang="zh-CN" altLang="en-US" sz="2800" dirty="0"/>
              <a:t>在图形结构中，标签用于对节点进行分组，相当于节点的类型，拥有相同标签的节点属于同一个分组。一个节点可以拥有零个、一个或多个标签，因此，一个节点可以属于多个分组。对分组进行查询，能够缩小查询的节点范围，提高查询的性能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defTabSz="967105" eaLnBrk="1" hangingPunct="1">
              <a:lnSpc>
                <a:spcPts val="4240"/>
              </a:lnSpc>
              <a:buClr>
                <a:srgbClr val="FF0000"/>
              </a:buClr>
            </a:pPr>
            <a:r>
              <a:rPr lang="en-US" altLang="zh-CN" sz="2800" dirty="0"/>
              <a:t>	</a:t>
            </a:r>
            <a:r>
              <a:rPr lang="zh-CN" altLang="en-US" sz="2800" dirty="0"/>
              <a:t>在示例图形中，有两个标签</a:t>
            </a:r>
            <a:r>
              <a:rPr lang="en-US" altLang="zh-CN" sz="2800" dirty="0"/>
              <a:t>Person</a:t>
            </a:r>
            <a:r>
              <a:rPr lang="zh-CN" altLang="en-US" sz="2800" dirty="0"/>
              <a:t>和</a:t>
            </a:r>
            <a:r>
              <a:rPr lang="en-US" altLang="zh-CN" sz="2800" dirty="0"/>
              <a:t>Movie</a:t>
            </a:r>
            <a:r>
              <a:rPr lang="zh-CN" altLang="en-US" sz="2800" dirty="0"/>
              <a:t>，两个节点是</a:t>
            </a:r>
            <a:r>
              <a:rPr lang="en-US" altLang="zh-CN" sz="2800" dirty="0"/>
              <a:t>Person</a:t>
            </a:r>
            <a:r>
              <a:rPr lang="zh-CN" altLang="en-US" sz="2800" dirty="0"/>
              <a:t>，一个节点是</a:t>
            </a:r>
            <a:r>
              <a:rPr lang="en-US" altLang="zh-CN" sz="2800" dirty="0"/>
              <a:t>Movie</a:t>
            </a:r>
            <a:r>
              <a:rPr lang="zh-CN" altLang="en-US" sz="2800" dirty="0"/>
              <a:t>，标签有点像节点的类型，每个节点可以有多个标签。</a:t>
            </a:r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</p:cSld>
  <p:clrMapOvr>
    <a:masterClrMapping/>
  </p:clrMapOvr>
  <p:transition spd="slow">
    <p:zoom dir="in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" y="308408"/>
            <a:ext cx="5749925" cy="6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Neo4J</a:t>
            </a:r>
            <a:r>
              <a:rPr kumimoji="0" lang="zh-CN" altLang="en-US" sz="3145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95324" y="836712"/>
            <a:ext cx="11377339" cy="5975736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2800" dirty="0" err="1"/>
              <a:t>属性（Property</a:t>
            </a:r>
            <a:r>
              <a:rPr sz="2800" dirty="0"/>
              <a:t>）</a:t>
            </a:r>
            <a:r>
              <a:rPr lang="en-US" sz="2800" dirty="0"/>
              <a:t>, </a:t>
            </a:r>
            <a:r>
              <a:rPr sz="2800" dirty="0"/>
              <a:t>是一个键值对（Key/Value），用于为节点或关系提供信息。每个节点都由name属性，用于命名节点。</a:t>
            </a:r>
          </a:p>
          <a:p>
            <a:pPr defTabSz="967105" eaLnBrk="1" hangingPunct="1">
              <a:lnSpc>
                <a:spcPts val="4240"/>
              </a:lnSpc>
              <a:buClr>
                <a:srgbClr val="FF0000"/>
              </a:buClr>
            </a:pPr>
            <a:r>
              <a:rPr lang="en-US" altLang="zh-CN" sz="2800" dirty="0"/>
              <a:t>	</a:t>
            </a:r>
            <a:r>
              <a:rPr sz="2800" dirty="0"/>
              <a:t>在示例图形中，Person节点有两个属性name和born，Movie节点有两个属性：title和released。关系类型ACTED_IN有一个属性：roles（扮演的角色），</a:t>
            </a:r>
            <a:r>
              <a:rPr sz="2800" dirty="0" err="1"/>
              <a:t>而关系类型为DIRECTED的关系没有属性</a:t>
            </a:r>
            <a:r>
              <a:rPr sz="2800" dirty="0"/>
              <a:t>。</a:t>
            </a:r>
            <a:endParaRPr lang="en-US" altLang="zh-CN" sz="2800" dirty="0"/>
          </a:p>
          <a:p>
            <a:pPr defTabSz="967105" eaLnBrk="1" hangingPunct="1">
              <a:lnSpc>
                <a:spcPts val="4240"/>
              </a:lnSpc>
              <a:buClr>
                <a:srgbClr val="FF0000"/>
              </a:buClr>
            </a:pPr>
            <a:endParaRPr sz="2800" dirty="0"/>
          </a:p>
          <a:p>
            <a:pPr marL="457200" indent="-457200" defTabSz="967105" eaLnBrk="1" hangingPunct="1">
              <a:lnSpc>
                <a:spcPts val="424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sz="2800" dirty="0"/>
              <a:t>遍历（Traversal）一个图形，是指沿着关系及其方向，访问图形的节点。关系是有向的，从起始节点沿着关系，一步一步导航到结束节点的过程叫做遍历，遍历经过的节点和关系的有序组合称路径。</a:t>
            </a:r>
          </a:p>
          <a:p>
            <a:pPr defTabSz="967105" eaLnBrk="1" hangingPunct="1">
              <a:lnSpc>
                <a:spcPts val="4240"/>
              </a:lnSpc>
              <a:buClr>
                <a:srgbClr val="FF0000"/>
              </a:buClr>
            </a:pPr>
            <a:r>
              <a:rPr lang="en-US" altLang="zh-CN" sz="2800" dirty="0"/>
              <a:t>	</a:t>
            </a:r>
            <a:r>
              <a:rPr sz="2800" dirty="0" err="1"/>
              <a:t>在示例图形中，查找Tom</a:t>
            </a:r>
            <a:r>
              <a:rPr sz="2800" dirty="0"/>
              <a:t> Hanks参演的电影，遍历的过程是：从Tom </a:t>
            </a:r>
            <a:r>
              <a:rPr sz="2800" dirty="0" err="1"/>
              <a:t>Hanks节点开始，沿着ACTED_IN关系，寻找标签为Movie的目标节</a:t>
            </a:r>
            <a:r>
              <a:rPr lang="zh-CN" altLang="en-US" sz="2800" dirty="0"/>
              <a:t>点</a:t>
            </a:r>
          </a:p>
        </p:txBody>
      </p:sp>
    </p:spTree>
  </p:cSld>
  <p:clrMapOvr>
    <a:masterClrMapping/>
  </p:clrMapOvr>
  <p:transition spd="slow">
    <p:zoom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2" y="512763"/>
            <a:ext cx="8155003" cy="608965"/>
          </a:xfrm>
          <a:prstGeom prst="rect">
            <a:avLst/>
          </a:prstGeom>
          <a:noFill/>
          <a:ln w="9525">
            <a:noFill/>
          </a:ln>
        </p:spPr>
        <p:txBody>
          <a:bodyPr wrap="square"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Neo4J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数据库的存储结构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– 1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核心概念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523875" y="1341755"/>
            <a:ext cx="11056620" cy="4433968"/>
          </a:xfrm>
          <a:prstGeom prst="rect">
            <a:avLst/>
          </a:prstGeom>
          <a:noFill/>
          <a:ln w="9525">
            <a:noFill/>
          </a:ln>
        </p:spPr>
        <p:txBody>
          <a:bodyPr wrap="square"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Nodes</a:t>
            </a:r>
            <a:r>
              <a:rPr lang="zh-CN" altLang="en-US" sz="2800" dirty="0"/>
              <a:t>（节点，类似地铁图里的一个地铁站）</a:t>
            </a:r>
            <a:r>
              <a:rPr lang="en-US" altLang="zh-CN" sz="2800" dirty="0"/>
              <a:t>: </a:t>
            </a:r>
            <a:r>
              <a:rPr lang="zh-CN" altLang="en-US" sz="2800" dirty="0"/>
              <a:t>图的基本单位节点和关系，都可包含属性，关系和节点还可以有零到多个标签。</a:t>
            </a:r>
            <a:endParaRPr lang="en-US" altLang="zh-CN" sz="2800" dirty="0"/>
          </a:p>
          <a:p>
            <a:pPr algn="just" defTabSz="967105">
              <a:buClr>
                <a:srgbClr val="FF0000"/>
              </a:buClr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Relationships</a:t>
            </a:r>
            <a:r>
              <a:rPr lang="zh-CN" altLang="en-US" sz="2800" dirty="0"/>
              <a:t>（关系，类似两个相邻地铁站之间路线）</a:t>
            </a:r>
            <a:r>
              <a:rPr lang="en-US" altLang="zh-CN" sz="2800" dirty="0"/>
              <a:t>: </a:t>
            </a:r>
            <a:r>
              <a:rPr lang="zh-CN" altLang="en-US" sz="2800" dirty="0"/>
              <a:t>组织和连接节点，一个开始节点和一个结束节点。关系有方向进和出。</a:t>
            </a:r>
            <a:endParaRPr lang="en-US" altLang="zh-CN" sz="2800" dirty="0"/>
          </a:p>
          <a:p>
            <a:pPr algn="just" defTabSz="967105">
              <a:buClr>
                <a:srgbClr val="FF0000"/>
              </a:buClr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Properties</a:t>
            </a:r>
            <a:r>
              <a:rPr lang="zh-CN" altLang="en-US" sz="2800" dirty="0"/>
              <a:t>（属性，类似地铁站的名字，位置，大小，进出口数量等）</a:t>
            </a:r>
            <a:r>
              <a:rPr lang="en-US" altLang="zh-CN" sz="2800" dirty="0"/>
              <a:t>:</a:t>
            </a:r>
            <a:r>
              <a:rPr lang="zh-CN" altLang="en-US" sz="2800" dirty="0"/>
              <a:t>节点和关系可以拥有</a:t>
            </a:r>
            <a:r>
              <a:rPr lang="en-US" altLang="zh-CN" sz="2800" dirty="0"/>
              <a:t>0</a:t>
            </a:r>
            <a:r>
              <a:rPr lang="zh-CN" altLang="en-US" sz="2800" dirty="0"/>
              <a:t>到多个属性，属性类型与</a:t>
            </a:r>
            <a:r>
              <a:rPr lang="en-US" altLang="zh-CN" sz="2800" dirty="0"/>
              <a:t>java</a:t>
            </a:r>
            <a:r>
              <a:rPr lang="zh-CN" altLang="en-US" sz="2800" dirty="0"/>
              <a:t>的数据类型一致，分为数值、字符串、布尔、以及其他的一些类型，字段名必须是字符串。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27012" y="512763"/>
            <a:ext cx="7440623" cy="610646"/>
          </a:xfrm>
          <a:prstGeom prst="rect">
            <a:avLst/>
          </a:prstGeom>
          <a:noFill/>
          <a:ln w="9525">
            <a:noFill/>
          </a:ln>
        </p:spPr>
        <p:txBody>
          <a:bodyPr wrap="square"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1 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核心概念</a:t>
            </a:r>
            <a:r>
              <a:rPr lang="en-US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-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523875" y="1341438"/>
            <a:ext cx="11664950" cy="4431665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Labels</a:t>
            </a:r>
            <a:r>
              <a:rPr lang="zh-CN" altLang="en-US" sz="2800" dirty="0"/>
              <a:t>（标签，类似地铁站的属于哪个区）</a:t>
            </a:r>
            <a:r>
              <a:rPr lang="en-US" altLang="zh-CN" sz="2800" dirty="0"/>
              <a:t>: </a:t>
            </a:r>
            <a:r>
              <a:rPr lang="zh-CN" altLang="en-US" sz="2800" dirty="0"/>
              <a:t>标签通过形容一种角色或者给节点加上一种类型，一个节点可有多个类型，标签在给属性建立索引或者约束时候也会用到。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Traversal</a:t>
            </a:r>
            <a:r>
              <a:rPr lang="zh-CN" altLang="en-US" sz="2800" dirty="0"/>
              <a:t>（遍历，类似看地图找路径）</a:t>
            </a:r>
            <a:r>
              <a:rPr lang="en-US" altLang="zh-CN" sz="2800" dirty="0"/>
              <a:t>: </a:t>
            </a:r>
            <a:r>
              <a:rPr lang="zh-CN" altLang="en-US" sz="2800" dirty="0"/>
              <a:t>查询是遍历图谱然后找到路径，一个开始节点，遍历相关路径上的节点和关系，得到最终的结果。</a:t>
            </a:r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 algn="just" defTabSz="96710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Paths</a:t>
            </a:r>
            <a:r>
              <a:rPr lang="zh-CN" altLang="en-US" sz="2800" dirty="0"/>
              <a:t>（路径，类似从一个地铁站到另一个地铁站的所有的到达路径）</a:t>
            </a:r>
            <a:r>
              <a:rPr lang="en-US" altLang="zh-CN" sz="2800" dirty="0"/>
              <a:t>: </a:t>
            </a:r>
            <a:r>
              <a:rPr lang="zh-CN" altLang="en-US" sz="2800" dirty="0"/>
              <a:t>路径是一个或多个节点通过关系连接起来的产物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/>
        </p:nvSpPr>
        <p:spPr>
          <a:xfrm>
            <a:off x="190500" y="438150"/>
            <a:ext cx="5748338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大数据</a:t>
            </a:r>
          </a:p>
        </p:txBody>
      </p:sp>
      <p:sp>
        <p:nvSpPr>
          <p:cNvPr id="13316" name="Rectangle 4"/>
          <p:cNvSpPr/>
          <p:nvPr/>
        </p:nvSpPr>
        <p:spPr>
          <a:xfrm>
            <a:off x="550863" y="1049338"/>
            <a:ext cx="8937625" cy="3716337"/>
          </a:xfrm>
          <a:prstGeom prst="rect">
            <a:avLst/>
          </a:prstGeom>
          <a:noFill/>
          <a:ln w="9525">
            <a:noFill/>
          </a:ln>
        </p:spPr>
        <p:txBody>
          <a:bodyPr lIns="123885" tIns="61943" rIns="123885" bIns="61943">
            <a:spAutoFit/>
          </a:bodyPr>
          <a:lstStyle/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大数据就是海量数据+复杂计算。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5V</a:t>
            </a:r>
            <a:r>
              <a:rPr lang="zh-CN" altLang="en-US" sz="2800" dirty="0">
                <a:latin typeface="黑体" panose="02010609060101010101" pitchFamily="49" charset="-122"/>
              </a:rPr>
              <a:t>特征： 超量Volume、高速Velocity、异构Variety、真实Veracity、价值Value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Volume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Velocity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Variety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Veracity</a:t>
            </a:r>
          </a:p>
          <a:p>
            <a:pPr marL="457200" indent="-457200" algn="just" defTabSz="967105">
              <a:lnSpc>
                <a:spcPts val="3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Value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theme/theme1.xml><?xml version="1.0" encoding="utf-8"?>
<a:theme xmlns:a="http://schemas.openxmlformats.org/drawingml/2006/main" name="5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8142</Words>
  <Application>Microsoft Office PowerPoint</Application>
  <PresentationFormat>宽屏</PresentationFormat>
  <Paragraphs>580</Paragraphs>
  <Slides>83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Gulim</vt:lpstr>
      <vt:lpstr>黑体</vt:lpstr>
      <vt:lpstr>隶书</vt:lpstr>
      <vt:lpstr>宋体</vt:lpstr>
      <vt:lpstr>Arial</vt:lpstr>
      <vt:lpstr>Calibri</vt:lpstr>
      <vt:lpstr>Cambria</vt:lpstr>
      <vt:lpstr>Tahoma</vt:lpstr>
      <vt:lpstr>Times New Roman</vt:lpstr>
      <vt:lpstr>Verdana</vt:lpstr>
      <vt:lpstr>Wingdings</vt:lpstr>
      <vt:lpstr>5_색종이 상자_2</vt:lpstr>
      <vt:lpstr>5_색종이 상자</vt:lpstr>
      <vt:lpstr>Visio.Drawing.11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creator>kmac</dc:creator>
  <cp:lastModifiedBy>wyd</cp:lastModifiedBy>
  <cp:revision>3134</cp:revision>
  <dcterms:created xsi:type="dcterms:W3CDTF">2001-08-06T11:10:00Z</dcterms:created>
  <dcterms:modified xsi:type="dcterms:W3CDTF">2019-05-29T00:34:21Z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