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1" r:id="rId2"/>
    <p:sldId id="267" r:id="rId3"/>
    <p:sldId id="268" r:id="rId4"/>
    <p:sldId id="272" r:id="rId5"/>
    <p:sldId id="279" r:id="rId6"/>
    <p:sldId id="289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292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325">
          <p15:clr>
            <a:srgbClr val="A4A3A4"/>
          </p15:clr>
        </p15:guide>
        <p15:guide id="3" pos="6562">
          <p15:clr>
            <a:srgbClr val="A4A3A4"/>
          </p15:clr>
        </p15:guide>
        <p15:guide id="4" pos="3863">
          <p15:clr>
            <a:srgbClr val="A4A3A4"/>
          </p15:clr>
        </p15:guide>
        <p15:guide id="5" pos="4770">
          <p15:clr>
            <a:srgbClr val="A4A3A4"/>
          </p15:clr>
        </p15:guide>
        <p15:guide id="6" pos="29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DD"/>
    <a:srgbClr val="F49100"/>
    <a:srgbClr val="006277"/>
    <a:srgbClr val="333333"/>
    <a:srgbClr val="007B99"/>
    <a:srgbClr val="009ABB"/>
    <a:srgbClr val="004755"/>
    <a:srgbClr val="009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151" autoAdjust="0"/>
  </p:normalViewPr>
  <p:slideViewPr>
    <p:cSldViewPr snapToGrid="0">
      <p:cViewPr varScale="1">
        <p:scale>
          <a:sx n="103" d="100"/>
          <a:sy n="103" d="100"/>
        </p:scale>
        <p:origin x="1152" y="24"/>
      </p:cViewPr>
      <p:guideLst>
        <p:guide orient="horz" pos="2591"/>
        <p:guide pos="325"/>
        <p:guide pos="6562"/>
        <p:guide pos="3863"/>
        <p:guide pos="4770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01A0E6-AD94-4F39-A948-85A8E3553DDC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8BDEEC-9F4F-4739-B69C-6AB661A94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99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0ADB296B-0E3A-4148-BA6D-088628FF53B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20550" y="0"/>
            <a:ext cx="190500" cy="6858000"/>
          </a:xfrm>
          <a:prstGeom prst="rect">
            <a:avLst/>
          </a:prstGeom>
          <a:solidFill>
            <a:srgbClr val="00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6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44450" y="0"/>
            <a:ext cx="4784725" cy="6899275"/>
          </a:xfrm>
          <a:prstGeom prst="rect">
            <a:avLst/>
          </a:prstGeom>
          <a:solidFill>
            <a:srgbClr val="006277"/>
          </a:solidFill>
          <a:ln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473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88" y="6719888"/>
            <a:ext cx="12188825" cy="138112"/>
          </a:xfrm>
          <a:prstGeom prst="rect">
            <a:avLst/>
          </a:prstGeom>
          <a:solidFill>
            <a:srgbClr val="006277"/>
          </a:solidFill>
          <a:ln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1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 userDrawn="1"/>
        </p:nvGrpSpPr>
        <p:grpSpPr bwMode="auto">
          <a:xfrm flipH="1">
            <a:off x="0" y="-28575"/>
            <a:ext cx="12192000" cy="6886575"/>
            <a:chOff x="1" y="-28470"/>
            <a:chExt cx="12191999" cy="6886470"/>
          </a:xfrm>
        </p:grpSpPr>
        <p:sp>
          <p:nvSpPr>
            <p:cNvPr id="3" name="任意多边形 2"/>
            <p:cNvSpPr/>
            <p:nvPr/>
          </p:nvSpPr>
          <p:spPr>
            <a:xfrm>
              <a:off x="1" y="-28470"/>
              <a:ext cx="1052512" cy="6886470"/>
            </a:xfrm>
            <a:custGeom>
              <a:avLst/>
              <a:gdLst>
                <a:gd name="connsiteX0" fmla="*/ 4649 w 1053193"/>
                <a:gd name="connsiteY0" fmla="*/ 0 h 6886470"/>
                <a:gd name="connsiteX1" fmla="*/ 1053193 w 1053193"/>
                <a:gd name="connsiteY1" fmla="*/ 6886470 h 6886470"/>
                <a:gd name="connsiteX2" fmla="*/ 0 w 1053193"/>
                <a:gd name="connsiteY2" fmla="*/ 6886470 h 6886470"/>
                <a:gd name="connsiteX3" fmla="*/ 0 w 1053193"/>
                <a:gd name="connsiteY3" fmla="*/ 30533 h 6886470"/>
                <a:gd name="connsiteX4" fmla="*/ 4649 w 1053193"/>
                <a:gd name="connsiteY4" fmla="*/ 0 h 688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193" h="6886470">
                  <a:moveTo>
                    <a:pt x="4649" y="0"/>
                  </a:moveTo>
                  <a:lnTo>
                    <a:pt x="1053193" y="6886470"/>
                  </a:lnTo>
                  <a:lnTo>
                    <a:pt x="0" y="6886470"/>
                  </a:lnTo>
                  <a:lnTo>
                    <a:pt x="0" y="30533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006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1139487" y="-28470"/>
              <a:ext cx="1052513" cy="6886470"/>
            </a:xfrm>
            <a:custGeom>
              <a:avLst/>
              <a:gdLst>
                <a:gd name="connsiteX0" fmla="*/ 4649 w 1053193"/>
                <a:gd name="connsiteY0" fmla="*/ 0 h 6886470"/>
                <a:gd name="connsiteX1" fmla="*/ 1053193 w 1053193"/>
                <a:gd name="connsiteY1" fmla="*/ 6886470 h 6886470"/>
                <a:gd name="connsiteX2" fmla="*/ 0 w 1053193"/>
                <a:gd name="connsiteY2" fmla="*/ 6886470 h 6886470"/>
                <a:gd name="connsiteX3" fmla="*/ 0 w 1053193"/>
                <a:gd name="connsiteY3" fmla="*/ 30533 h 6886470"/>
                <a:gd name="connsiteX4" fmla="*/ 4649 w 1053193"/>
                <a:gd name="connsiteY4" fmla="*/ 0 h 688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193" h="6886470">
                  <a:moveTo>
                    <a:pt x="4649" y="0"/>
                  </a:moveTo>
                  <a:lnTo>
                    <a:pt x="1053193" y="6886470"/>
                  </a:lnTo>
                  <a:lnTo>
                    <a:pt x="0" y="6886470"/>
                  </a:lnTo>
                  <a:lnTo>
                    <a:pt x="0" y="30533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006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65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1355725"/>
          </a:xfrm>
          <a:prstGeom prst="rect">
            <a:avLst/>
          </a:prstGeom>
          <a:solidFill>
            <a:srgbClr val="00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46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37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solidFill>
            <a:srgbClr val="00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2020550" y="0"/>
            <a:ext cx="190500" cy="6858000"/>
          </a:xfrm>
          <a:prstGeom prst="rect">
            <a:avLst/>
          </a:prstGeom>
          <a:solidFill>
            <a:srgbClr val="009A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 userDrawn="1"/>
        </p:nvGrpSpPr>
        <p:grpSpPr bwMode="auto">
          <a:xfrm>
            <a:off x="0" y="5116513"/>
            <a:ext cx="1747838" cy="1819275"/>
            <a:chOff x="0" y="3431550"/>
            <a:chExt cx="3426449" cy="3565571"/>
          </a:xfrm>
        </p:grpSpPr>
        <p:sp>
          <p:nvSpPr>
            <p:cNvPr id="5" name="直角三角形 4"/>
            <p:cNvSpPr/>
            <p:nvPr userDrawn="1"/>
          </p:nvSpPr>
          <p:spPr>
            <a:xfrm rot="5400000" flipH="1">
              <a:off x="443" y="3431107"/>
              <a:ext cx="3425561" cy="3426449"/>
            </a:xfrm>
            <a:prstGeom prst="rtTriangle">
              <a:avLst/>
            </a:prstGeom>
            <a:solidFill>
              <a:srgbClr val="007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" name="组合 5"/>
            <p:cNvGrpSpPr>
              <a:grpSpLocks/>
            </p:cNvGrpSpPr>
            <p:nvPr userDrawn="1"/>
          </p:nvGrpSpPr>
          <p:grpSpPr bwMode="auto">
            <a:xfrm>
              <a:off x="0" y="4363519"/>
              <a:ext cx="2209678" cy="2633602"/>
              <a:chOff x="0" y="4363519"/>
              <a:chExt cx="2209678" cy="2633602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047777" y="6412193"/>
                <a:ext cx="161830" cy="161789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0" y="4364946"/>
                <a:ext cx="1599631" cy="1599218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0" y="4772528"/>
                <a:ext cx="485491" cy="485366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0" y="6169510"/>
                <a:ext cx="485491" cy="485366"/>
              </a:xfrm>
              <a:prstGeom prst="line">
                <a:avLst/>
              </a:prstGeom>
              <a:ln w="9525">
                <a:solidFill>
                  <a:schemeClr val="bg1">
                    <a:alpha val="3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0" y="5886379"/>
                <a:ext cx="1114140" cy="1110742"/>
              </a:xfrm>
              <a:prstGeom prst="line">
                <a:avLst/>
              </a:prstGeom>
              <a:ln w="9525">
                <a:solidFill>
                  <a:schemeClr val="bg1">
                    <a:alpha val="3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85079" y="5824153"/>
                <a:ext cx="1070570" cy="1070293"/>
              </a:xfrm>
              <a:prstGeom prst="line">
                <a:avLst/>
              </a:prstGeom>
              <a:ln w="9525">
                <a:solidFill>
                  <a:schemeClr val="bg1">
                    <a:alpha val="3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/>
          <p:cNvGrpSpPr>
            <a:grpSpLocks/>
          </p:cNvGrpSpPr>
          <p:nvPr userDrawn="1"/>
        </p:nvGrpSpPr>
        <p:grpSpPr bwMode="auto">
          <a:xfrm rot="10800000">
            <a:off x="1681163" y="-63500"/>
            <a:ext cx="1747837" cy="1819275"/>
            <a:chOff x="0" y="3431550"/>
            <a:chExt cx="3426449" cy="3565571"/>
          </a:xfrm>
        </p:grpSpPr>
        <p:sp>
          <p:nvSpPr>
            <p:cNvPr id="14" name="直角三角形 13"/>
            <p:cNvSpPr/>
            <p:nvPr userDrawn="1"/>
          </p:nvSpPr>
          <p:spPr>
            <a:xfrm rot="5400000" flipH="1">
              <a:off x="442" y="3449776"/>
              <a:ext cx="3425563" cy="3426449"/>
            </a:xfrm>
            <a:prstGeom prst="rtTriangle">
              <a:avLst/>
            </a:prstGeom>
            <a:solidFill>
              <a:srgbClr val="007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5" name="组合 14"/>
            <p:cNvGrpSpPr>
              <a:grpSpLocks/>
            </p:cNvGrpSpPr>
            <p:nvPr userDrawn="1"/>
          </p:nvGrpSpPr>
          <p:grpSpPr bwMode="auto">
            <a:xfrm>
              <a:off x="0" y="4363519"/>
              <a:ext cx="2209678" cy="2633602"/>
              <a:chOff x="0" y="4363519"/>
              <a:chExt cx="2209678" cy="2633602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2029106" y="6421526"/>
                <a:ext cx="161831" cy="161789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-18673" y="4374279"/>
                <a:ext cx="1599633" cy="1599218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-18673" y="4781862"/>
                <a:ext cx="485492" cy="485366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-18673" y="6188178"/>
                <a:ext cx="485492" cy="485366"/>
              </a:xfrm>
              <a:prstGeom prst="line">
                <a:avLst/>
              </a:prstGeom>
              <a:ln w="9525">
                <a:solidFill>
                  <a:schemeClr val="bg1">
                    <a:alpha val="3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-18673" y="5923715"/>
                <a:ext cx="1114141" cy="1110742"/>
              </a:xfrm>
              <a:prstGeom prst="line">
                <a:avLst/>
              </a:prstGeom>
              <a:ln w="9525">
                <a:solidFill>
                  <a:schemeClr val="bg1">
                    <a:alpha val="3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66407" y="5833488"/>
                <a:ext cx="1070571" cy="1070293"/>
              </a:xfrm>
              <a:prstGeom prst="line">
                <a:avLst/>
              </a:prstGeom>
              <a:ln w="9525">
                <a:solidFill>
                  <a:schemeClr val="bg1">
                    <a:alpha val="3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7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solidFill>
            <a:srgbClr val="00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2020550" y="0"/>
            <a:ext cx="190500" cy="6858000"/>
          </a:xfrm>
          <a:prstGeom prst="rect">
            <a:avLst/>
          </a:prstGeom>
          <a:solidFill>
            <a:srgbClr val="009A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6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solidFill>
            <a:srgbClr val="00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2020550" y="0"/>
            <a:ext cx="190500" cy="6858000"/>
          </a:xfrm>
          <a:prstGeom prst="rect">
            <a:avLst/>
          </a:prstGeom>
          <a:solidFill>
            <a:srgbClr val="009A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Freeform 38"/>
          <p:cNvSpPr>
            <a:spLocks noChangeAspect="1" noEditPoints="1"/>
          </p:cNvSpPr>
          <p:nvPr userDrawn="1"/>
        </p:nvSpPr>
        <p:spPr bwMode="auto">
          <a:xfrm>
            <a:off x="0" y="3360738"/>
            <a:ext cx="3419475" cy="3497262"/>
          </a:xfrm>
          <a:custGeom>
            <a:avLst/>
            <a:gdLst>
              <a:gd name="T0" fmla="*/ 2147483647 w 188"/>
              <a:gd name="T1" fmla="*/ 2147483647 h 192"/>
              <a:gd name="T2" fmla="*/ 2147483647 w 188"/>
              <a:gd name="T3" fmla="*/ 0 h 192"/>
              <a:gd name="T4" fmla="*/ 0 w 188"/>
              <a:gd name="T5" fmla="*/ 2147483647 h 192"/>
              <a:gd name="T6" fmla="*/ 2147483647 w 188"/>
              <a:gd name="T7" fmla="*/ 2147483647 h 192"/>
              <a:gd name="T8" fmla="*/ 2147483647 w 188"/>
              <a:gd name="T9" fmla="*/ 2147483647 h 192"/>
              <a:gd name="T10" fmla="*/ 2147483647 w 188"/>
              <a:gd name="T11" fmla="*/ 2147483647 h 192"/>
              <a:gd name="T12" fmla="*/ 2147483647 w 188"/>
              <a:gd name="T13" fmla="*/ 2147483647 h 192"/>
              <a:gd name="T14" fmla="*/ 2147483647 w 188"/>
              <a:gd name="T15" fmla="*/ 2147483647 h 192"/>
              <a:gd name="T16" fmla="*/ 2147483647 w 188"/>
              <a:gd name="T17" fmla="*/ 2147483647 h 192"/>
              <a:gd name="T18" fmla="*/ 2147483647 w 188"/>
              <a:gd name="T19" fmla="*/ 2147483647 h 192"/>
              <a:gd name="T20" fmla="*/ 2147483647 w 188"/>
              <a:gd name="T21" fmla="*/ 2147483647 h 192"/>
              <a:gd name="T22" fmla="*/ 2147483647 w 188"/>
              <a:gd name="T23" fmla="*/ 2147483647 h 192"/>
              <a:gd name="T24" fmla="*/ 2147483647 w 188"/>
              <a:gd name="T25" fmla="*/ 2147483647 h 192"/>
              <a:gd name="T26" fmla="*/ 2147483647 w 188"/>
              <a:gd name="T27" fmla="*/ 2147483647 h 192"/>
              <a:gd name="T28" fmla="*/ 2147483647 w 188"/>
              <a:gd name="T29" fmla="*/ 2147483647 h 192"/>
              <a:gd name="T30" fmla="*/ 2147483647 w 188"/>
              <a:gd name="T31" fmla="*/ 2147483647 h 192"/>
              <a:gd name="T32" fmla="*/ 2147483647 w 188"/>
              <a:gd name="T33" fmla="*/ 2147483647 h 192"/>
              <a:gd name="T34" fmla="*/ 2147483647 w 188"/>
              <a:gd name="T35" fmla="*/ 2147483647 h 192"/>
              <a:gd name="T36" fmla="*/ 2147483647 w 188"/>
              <a:gd name="T37" fmla="*/ 2147483647 h 192"/>
              <a:gd name="T38" fmla="*/ 2147483647 w 188"/>
              <a:gd name="T39" fmla="*/ 2147483647 h 192"/>
              <a:gd name="T40" fmla="*/ 2147483647 w 188"/>
              <a:gd name="T41" fmla="*/ 0 h 192"/>
              <a:gd name="T42" fmla="*/ 2147483647 w 188"/>
              <a:gd name="T43" fmla="*/ 2147483647 h 192"/>
              <a:gd name="T44" fmla="*/ 2147483647 w 188"/>
              <a:gd name="T45" fmla="*/ 2147483647 h 192"/>
              <a:gd name="T46" fmla="*/ 2147483647 w 188"/>
              <a:gd name="T47" fmla="*/ 2147483647 h 192"/>
              <a:gd name="T48" fmla="*/ 2147483647 w 188"/>
              <a:gd name="T49" fmla="*/ 2147483647 h 192"/>
              <a:gd name="T50" fmla="*/ 2147483647 w 188"/>
              <a:gd name="T51" fmla="*/ 2147483647 h 192"/>
              <a:gd name="T52" fmla="*/ 2147483647 w 188"/>
              <a:gd name="T53" fmla="*/ 2147483647 h 192"/>
              <a:gd name="T54" fmla="*/ 2147483647 w 188"/>
              <a:gd name="T55" fmla="*/ 2147483647 h 192"/>
              <a:gd name="T56" fmla="*/ 2147483647 w 188"/>
              <a:gd name="T57" fmla="*/ 2147483647 h 192"/>
              <a:gd name="T58" fmla="*/ 2147483647 w 188"/>
              <a:gd name="T59" fmla="*/ 2147483647 h 192"/>
              <a:gd name="T60" fmla="*/ 2147483647 w 188"/>
              <a:gd name="T61" fmla="*/ 2147483647 h 192"/>
              <a:gd name="T62" fmla="*/ 2147483647 w 188"/>
              <a:gd name="T63" fmla="*/ 2147483647 h 192"/>
              <a:gd name="T64" fmla="*/ 2147483647 w 188"/>
              <a:gd name="T65" fmla="*/ 2147483647 h 192"/>
              <a:gd name="T66" fmla="*/ 2147483647 w 188"/>
              <a:gd name="T67" fmla="*/ 2147483647 h 192"/>
              <a:gd name="T68" fmla="*/ 2147483647 w 188"/>
              <a:gd name="T69" fmla="*/ 2147483647 h 192"/>
              <a:gd name="T70" fmla="*/ 2147483647 w 188"/>
              <a:gd name="T71" fmla="*/ 2147483647 h 192"/>
              <a:gd name="T72" fmla="*/ 2147483647 w 188"/>
              <a:gd name="T73" fmla="*/ 2147483647 h 192"/>
              <a:gd name="T74" fmla="*/ 2147483647 w 188"/>
              <a:gd name="T75" fmla="*/ 2147483647 h 192"/>
              <a:gd name="T76" fmla="*/ 2147483647 w 188"/>
              <a:gd name="T77" fmla="*/ 2147483647 h 192"/>
              <a:gd name="T78" fmla="*/ 2147483647 w 188"/>
              <a:gd name="T79" fmla="*/ 2147483647 h 19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88" h="192">
                <a:moveTo>
                  <a:pt x="44" y="4"/>
                </a:moveTo>
                <a:cubicBezTo>
                  <a:pt x="41" y="2"/>
                  <a:pt x="36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58"/>
                  <a:pt x="27" y="67"/>
                  <a:pt x="44" y="80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110"/>
                  <a:pt x="61" y="130"/>
                  <a:pt x="84" y="135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84" y="168"/>
                  <a:pt x="80" y="172"/>
                  <a:pt x="76" y="172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48" y="172"/>
                  <a:pt x="44" y="176"/>
                  <a:pt x="44" y="182"/>
                </a:cubicBezTo>
                <a:cubicBezTo>
                  <a:pt x="44" y="188"/>
                  <a:pt x="48" y="192"/>
                  <a:pt x="5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40" y="192"/>
                  <a:pt x="144" y="188"/>
                  <a:pt x="144" y="182"/>
                </a:cubicBezTo>
                <a:cubicBezTo>
                  <a:pt x="144" y="176"/>
                  <a:pt x="140" y="172"/>
                  <a:pt x="134" y="172"/>
                </a:cubicBezTo>
                <a:cubicBezTo>
                  <a:pt x="112" y="172"/>
                  <a:pt x="112" y="172"/>
                  <a:pt x="112" y="172"/>
                </a:cubicBezTo>
                <a:cubicBezTo>
                  <a:pt x="108" y="172"/>
                  <a:pt x="104" y="168"/>
                  <a:pt x="104" y="16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27" y="130"/>
                  <a:pt x="144" y="110"/>
                  <a:pt x="144" y="86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61" y="67"/>
                  <a:pt x="188" y="58"/>
                  <a:pt x="188" y="32"/>
                </a:cubicBezTo>
                <a:cubicBezTo>
                  <a:pt x="188" y="14"/>
                  <a:pt x="174" y="0"/>
                  <a:pt x="156" y="0"/>
                </a:cubicBezTo>
                <a:cubicBezTo>
                  <a:pt x="152" y="0"/>
                  <a:pt x="147" y="2"/>
                  <a:pt x="144" y="4"/>
                </a:cubicBezTo>
                <a:lnTo>
                  <a:pt x="44" y="4"/>
                </a:lnTo>
                <a:close/>
                <a:moveTo>
                  <a:pt x="80" y="32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4"/>
                  <a:pt x="76" y="88"/>
                  <a:pt x="72" y="88"/>
                </a:cubicBezTo>
                <a:cubicBezTo>
                  <a:pt x="68" y="88"/>
                  <a:pt x="64" y="84"/>
                  <a:pt x="64" y="80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8"/>
                  <a:pt x="68" y="24"/>
                  <a:pt x="72" y="24"/>
                </a:cubicBezTo>
                <a:cubicBezTo>
                  <a:pt x="76" y="24"/>
                  <a:pt x="80" y="28"/>
                  <a:pt x="80" y="32"/>
                </a:cubicBezTo>
                <a:close/>
                <a:moveTo>
                  <a:pt x="20" y="32"/>
                </a:moveTo>
                <a:cubicBezTo>
                  <a:pt x="20" y="26"/>
                  <a:pt x="25" y="20"/>
                  <a:pt x="32" y="20"/>
                </a:cubicBezTo>
                <a:cubicBezTo>
                  <a:pt x="39" y="20"/>
                  <a:pt x="44" y="26"/>
                  <a:pt x="44" y="32"/>
                </a:cubicBezTo>
                <a:cubicBezTo>
                  <a:pt x="44" y="57"/>
                  <a:pt x="44" y="57"/>
                  <a:pt x="44" y="57"/>
                </a:cubicBezTo>
                <a:cubicBezTo>
                  <a:pt x="32" y="50"/>
                  <a:pt x="20" y="45"/>
                  <a:pt x="20" y="32"/>
                </a:cubicBezTo>
                <a:close/>
                <a:moveTo>
                  <a:pt x="168" y="32"/>
                </a:moveTo>
                <a:cubicBezTo>
                  <a:pt x="168" y="45"/>
                  <a:pt x="156" y="50"/>
                  <a:pt x="144" y="57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6"/>
                  <a:pt x="149" y="20"/>
                  <a:pt x="156" y="20"/>
                </a:cubicBezTo>
                <a:cubicBezTo>
                  <a:pt x="163" y="20"/>
                  <a:pt x="168" y="26"/>
                  <a:pt x="168" y="32"/>
                </a:cubicBez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4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3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4288" y="0"/>
            <a:ext cx="12222163" cy="3451225"/>
          </a:xfrm>
          <a:prstGeom prst="rect">
            <a:avLst/>
          </a:prstGeom>
          <a:solidFill>
            <a:srgbClr val="00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4288" y="0"/>
            <a:ext cx="12222163" cy="6899275"/>
          </a:xfrm>
          <a:prstGeom prst="rect">
            <a:avLst/>
          </a:prstGeom>
          <a:solidFill>
            <a:srgbClr val="00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7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195263" y="-195263"/>
            <a:ext cx="6858000" cy="7248525"/>
          </a:xfrm>
          <a:prstGeom prst="rtTriangle">
            <a:avLst/>
          </a:prstGeom>
          <a:solidFill>
            <a:srgbClr val="00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9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38113"/>
            <a:ext cx="12595226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73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23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dbc.postgresql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FE038C-7238-4C21-A9D6-883C398C14E5}"/>
              </a:ext>
            </a:extLst>
          </p:cNvPr>
          <p:cNvSpPr txBox="1"/>
          <p:nvPr/>
        </p:nvSpPr>
        <p:spPr>
          <a:xfrm>
            <a:off x="3530081" y="2524551"/>
            <a:ext cx="781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在高级语言中利用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ODBC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连接数据库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E33AE2-DB2E-4E75-856F-8B7A4831FCCA}"/>
              </a:ext>
            </a:extLst>
          </p:cNvPr>
          <p:cNvSpPr txBox="1"/>
          <p:nvPr/>
        </p:nvSpPr>
        <p:spPr>
          <a:xfrm>
            <a:off x="7588898" y="4404049"/>
            <a:ext cx="42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周玉川，孙逸翔，陈子琦，郑智伟</a:t>
            </a:r>
          </a:p>
        </p:txBody>
      </p:sp>
    </p:spTree>
    <p:extLst>
      <p:ext uri="{BB962C8B-B14F-4D97-AF65-F5344CB8AC3E}">
        <p14:creationId xmlns:p14="http://schemas.microsoft.com/office/powerpoint/2010/main" val="150889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8A3615-F9D0-480E-9E8B-0054AC675DEA}"/>
              </a:ext>
            </a:extLst>
          </p:cNvPr>
          <p:cNvSpPr/>
          <p:nvPr/>
        </p:nvSpPr>
        <p:spPr>
          <a:xfrm>
            <a:off x="1343283" y="221019"/>
            <a:ext cx="6485101" cy="714375"/>
          </a:xfrm>
          <a:prstGeom prst="rect">
            <a:avLst/>
          </a:prstGeom>
          <a:solidFill>
            <a:schemeClr val="bg1"/>
          </a:solidFill>
          <a:ln w="9525"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步骤三：为</a:t>
            </a:r>
            <a:r>
              <a:rPr lang="en-US" altLang="zh-CN" sz="2400" dirty="0">
                <a:solidFill>
                  <a:schemeClr val="tx1"/>
                </a:solidFill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</a:rPr>
              <a:t>安装</a:t>
            </a:r>
            <a:r>
              <a:rPr lang="en-US" altLang="zh-CN" sz="2400" dirty="0">
                <a:solidFill>
                  <a:schemeClr val="tx1"/>
                </a:solidFill>
              </a:rPr>
              <a:t>pyodbc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6452D-795D-406A-AB5D-2B3F0A42752E}"/>
              </a:ext>
            </a:extLst>
          </p:cNvPr>
          <p:cNvSpPr txBox="1"/>
          <p:nvPr/>
        </p:nvSpPr>
        <p:spPr>
          <a:xfrm>
            <a:off x="1477022" y="1038955"/>
            <a:ext cx="949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法一：如果你能使用</a:t>
            </a:r>
            <a:r>
              <a:rPr lang="en-US" altLang="zh-CN" dirty="0"/>
              <a:t>pip</a:t>
            </a:r>
            <a:r>
              <a:rPr lang="zh-CN" altLang="en-US" dirty="0"/>
              <a:t>，直接在</a:t>
            </a:r>
            <a:r>
              <a:rPr lang="en-US" altLang="zh-CN" dirty="0"/>
              <a:t>windows terminal</a:t>
            </a:r>
            <a:r>
              <a:rPr lang="zh-CN" altLang="en-US" dirty="0"/>
              <a:t>里面使用命令</a:t>
            </a:r>
            <a:endParaRPr lang="en-US" altLang="zh-CN" dirty="0"/>
          </a:p>
          <a:p>
            <a:r>
              <a:rPr lang="en-US" altLang="zh-CN" dirty="0"/>
              <a:t>	pip install pyodbc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399A49-F462-422F-B928-0E8737C4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00" y="1788847"/>
            <a:ext cx="6981825" cy="1276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3CF549-8476-4C74-B850-AE613F24C7DF}"/>
              </a:ext>
            </a:extLst>
          </p:cNvPr>
          <p:cNvSpPr txBox="1"/>
          <p:nvPr/>
        </p:nvSpPr>
        <p:spPr>
          <a:xfrm>
            <a:off x="1477022" y="3356057"/>
            <a:ext cx="949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法二：如果你使用</a:t>
            </a:r>
            <a:r>
              <a:rPr lang="en-US" altLang="zh-CN" dirty="0"/>
              <a:t>pycharm</a:t>
            </a:r>
            <a:r>
              <a:rPr lang="zh-CN" altLang="en-US" dirty="0"/>
              <a:t>，进入</a:t>
            </a:r>
            <a:r>
              <a:rPr lang="en-US" altLang="zh-CN" dirty="0"/>
              <a:t>File-&gt;setting-&gt;Project: </a:t>
            </a:r>
            <a:r>
              <a:rPr lang="en-US" altLang="zh-CN" dirty="0" err="1"/>
              <a:t>ProjectName</a:t>
            </a:r>
            <a:r>
              <a:rPr lang="en-US" altLang="zh-CN" dirty="0"/>
              <a:t>-&gt;Project Interpreter</a:t>
            </a:r>
          </a:p>
          <a:p>
            <a:r>
              <a:rPr lang="zh-CN" altLang="en-US" dirty="0"/>
              <a:t>点击右上角的加号，搜索</a:t>
            </a:r>
            <a:r>
              <a:rPr lang="en-US" altLang="zh-CN" dirty="0"/>
              <a:t>pyodbc</a:t>
            </a:r>
            <a:r>
              <a:rPr lang="zh-CN" altLang="en-US" dirty="0"/>
              <a:t>并安装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102856-F992-4E24-82DD-A3112DF4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003" y="4002388"/>
            <a:ext cx="8693993" cy="25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9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8A3615-F9D0-480E-9E8B-0054AC675DEA}"/>
              </a:ext>
            </a:extLst>
          </p:cNvPr>
          <p:cNvSpPr/>
          <p:nvPr/>
        </p:nvSpPr>
        <p:spPr>
          <a:xfrm>
            <a:off x="1343283" y="221019"/>
            <a:ext cx="6485101" cy="714375"/>
          </a:xfrm>
          <a:prstGeom prst="rect">
            <a:avLst/>
          </a:prstGeom>
          <a:solidFill>
            <a:schemeClr val="bg1"/>
          </a:solidFill>
          <a:ln w="9525"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步骤四：编写代码，访问</a:t>
            </a:r>
            <a:r>
              <a:rPr lang="en-US" altLang="zh-CN" sz="2400" dirty="0">
                <a:solidFill>
                  <a:schemeClr val="tx1"/>
                </a:solidFill>
              </a:rPr>
              <a:t>postgreSQL</a:t>
            </a:r>
            <a:r>
              <a:rPr lang="zh-CN" altLang="en-US" sz="24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6452D-795D-406A-AB5D-2B3F0A42752E}"/>
              </a:ext>
            </a:extLst>
          </p:cNvPr>
          <p:cNvSpPr txBox="1"/>
          <p:nvPr/>
        </p:nvSpPr>
        <p:spPr>
          <a:xfrm>
            <a:off x="1477022" y="1038955"/>
            <a:ext cx="980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//1 </a:t>
            </a:r>
            <a:r>
              <a:rPr lang="zh-CN" altLang="en-US" dirty="0"/>
              <a:t>首先你可能要去学习一下</a:t>
            </a:r>
            <a:r>
              <a:rPr lang="en-US" altLang="zh-CN" dirty="0"/>
              <a:t>pyodbc</a:t>
            </a:r>
            <a:r>
              <a:rPr lang="zh-CN" altLang="en-US" dirty="0"/>
              <a:t>的官方文档，地址是</a:t>
            </a:r>
            <a:r>
              <a:rPr lang="en-US" altLang="zh-CN" dirty="0"/>
              <a:t>https://github.com/mkleehammer/pyodbc/wiki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CCFEC6-1541-4257-962E-48EBB51F9858}"/>
              </a:ext>
            </a:extLst>
          </p:cNvPr>
          <p:cNvSpPr txBox="1"/>
          <p:nvPr/>
        </p:nvSpPr>
        <p:spPr>
          <a:xfrm>
            <a:off x="1477022" y="1881821"/>
            <a:ext cx="9803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//2 </a:t>
            </a:r>
            <a:r>
              <a:rPr lang="zh-CN" altLang="en-US" dirty="0"/>
              <a:t>下面举几个入门操作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使用</a:t>
            </a:r>
            <a:r>
              <a:rPr lang="en-US" altLang="zh-CN" dirty="0"/>
              <a:t>DSN(</a:t>
            </a:r>
            <a:r>
              <a:rPr lang="zh-CN" altLang="en-US" dirty="0"/>
              <a:t>数据源，步骤二讲的，记住你的</a:t>
            </a:r>
            <a:r>
              <a:rPr lang="en-US" altLang="zh-CN" dirty="0"/>
              <a:t>DSN</a:t>
            </a:r>
            <a:r>
              <a:rPr lang="zh-CN" altLang="en-US" dirty="0"/>
              <a:t>的名字，要用</a:t>
            </a:r>
            <a:r>
              <a:rPr lang="en-US" altLang="zh-CN" dirty="0"/>
              <a:t>)</a:t>
            </a:r>
            <a:r>
              <a:rPr lang="zh-CN" altLang="en-US" dirty="0"/>
              <a:t>，以及</a:t>
            </a:r>
            <a:r>
              <a:rPr lang="en-US" altLang="zh-CN" dirty="0"/>
              <a:t>password</a:t>
            </a:r>
            <a:r>
              <a:rPr lang="zh-CN" altLang="en-US" dirty="0"/>
              <a:t>连接数据库，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把</a:t>
            </a:r>
            <a:r>
              <a:rPr lang="en-US" altLang="zh-CN" dirty="0" err="1"/>
              <a:t>DSN_name</a:t>
            </a:r>
            <a:r>
              <a:rPr lang="zh-CN" altLang="en-US" dirty="0"/>
              <a:t>和</a:t>
            </a:r>
            <a:r>
              <a:rPr lang="en-US" altLang="zh-CN" dirty="0"/>
              <a:t>password</a:t>
            </a:r>
            <a:r>
              <a:rPr lang="zh-CN" altLang="en-US" dirty="0"/>
              <a:t>改成你自己的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connect = </a:t>
            </a:r>
            <a:r>
              <a:rPr lang="en-US" altLang="zh-CN" dirty="0" err="1"/>
              <a:t>pyodbc.connect</a:t>
            </a:r>
            <a:r>
              <a:rPr lang="en-US" altLang="zh-CN" dirty="0"/>
              <a:t>(‘DSN=</a:t>
            </a:r>
            <a:r>
              <a:rPr lang="en-US" altLang="zh-CN" dirty="0" err="1"/>
              <a:t>your_DSN_name;PWD</a:t>
            </a:r>
            <a:r>
              <a:rPr lang="en-US" altLang="zh-CN" dirty="0"/>
              <a:t>=password’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为连接创建一个游标</a:t>
            </a:r>
            <a:endParaRPr lang="en-US" altLang="zh-CN" dirty="0"/>
          </a:p>
          <a:p>
            <a:r>
              <a:rPr lang="en-US" altLang="zh-CN" dirty="0"/>
              <a:t>cursor = </a:t>
            </a:r>
            <a:r>
              <a:rPr lang="en-US" altLang="zh-CN" dirty="0" err="1"/>
              <a:t>connect.cursor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向</a:t>
            </a:r>
            <a:r>
              <a:rPr lang="en-US" altLang="zh-CN" dirty="0"/>
              <a:t>ODBC</a:t>
            </a:r>
            <a:r>
              <a:rPr lang="zh-CN" altLang="en-US" dirty="0"/>
              <a:t>传递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/>
              <a:t>cursor.execute</a:t>
            </a:r>
            <a:r>
              <a:rPr lang="en-US" altLang="zh-CN" dirty="0"/>
              <a:t>(“SQL</a:t>
            </a:r>
            <a:r>
              <a:rPr lang="zh-CN" altLang="en-US" dirty="0"/>
              <a:t>语句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例如查询表操作</a:t>
            </a:r>
            <a:r>
              <a:rPr lang="en-US" altLang="zh-CN" dirty="0"/>
              <a:t>,</a:t>
            </a:r>
            <a:r>
              <a:rPr lang="zh-CN" altLang="en-US" dirty="0"/>
              <a:t>返回值是</a:t>
            </a:r>
            <a:r>
              <a:rPr lang="en-US" altLang="zh-CN" dirty="0"/>
              <a:t>‘</a:t>
            </a:r>
            <a:r>
              <a:rPr lang="en-US" altLang="zh-CN" dirty="0" err="1"/>
              <a:t>pyodbc.Cursor</a:t>
            </a:r>
            <a:r>
              <a:rPr lang="en-US" altLang="zh-CN" dirty="0"/>
              <a:t>‘</a:t>
            </a:r>
            <a:r>
              <a:rPr lang="zh-CN" altLang="en-US" dirty="0"/>
              <a:t>对象，可以按行访问它，每一行对应着数据库中的行</a:t>
            </a:r>
            <a:endParaRPr lang="en-US" altLang="zh-CN" dirty="0"/>
          </a:p>
          <a:p>
            <a:r>
              <a:rPr lang="en-US" altLang="zh-CN" dirty="0" err="1"/>
              <a:t>cursor.execute</a:t>
            </a:r>
            <a:r>
              <a:rPr lang="en-US" altLang="zh-CN" dirty="0"/>
              <a:t>(“	select * </a:t>
            </a:r>
          </a:p>
          <a:p>
            <a:r>
              <a:rPr lang="en-US" altLang="zh-CN" dirty="0"/>
              <a:t>	           	from project</a:t>
            </a:r>
          </a:p>
          <a:p>
            <a:r>
              <a:rPr lang="en-US" altLang="zh-CN" dirty="0"/>
              <a:t>		where </a:t>
            </a:r>
            <a:r>
              <a:rPr lang="en-US" altLang="zh-CN" dirty="0" err="1"/>
              <a:t>estimatehours</a:t>
            </a:r>
            <a:r>
              <a:rPr lang="en-US" altLang="zh-CN" dirty="0"/>
              <a:t> &gt; 100”)</a:t>
            </a:r>
          </a:p>
        </p:txBody>
      </p:sp>
    </p:spTree>
    <p:extLst>
      <p:ext uri="{BB962C8B-B14F-4D97-AF65-F5344CB8AC3E}">
        <p14:creationId xmlns:p14="http://schemas.microsoft.com/office/powerpoint/2010/main" val="151312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FCFD034-3CEA-4538-A6C4-327FB08F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521295"/>
            <a:ext cx="7623111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https://github.com/mkleehammer/pyodbc/wiki/Connecting-to-PostgreSQL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官方文档，学习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pyodbc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的配置以及用法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载入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pyodbc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pyodbc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initConnec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(DSN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PWD):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connec = pyodbc.connect(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"DSN={0};PWD={1}"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.format(DSN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PWD))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connec.setdecoding(pyodbc.SQL_WCHAR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connec.setencoding(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"Connect fail"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"Connect success"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enQuery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(cursor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tableName):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rows=cursor.execute(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from {}"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.format(tableName))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"table cursor: 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(rows)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cursor)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"**************************************************************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table cursor.descroption:"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cursor.description: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(item)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"**************************************************************"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cursor.description: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(column[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cursor: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(row)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connect postgreSQL using DSN and password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 = initConnec(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"PostgreSQL35W"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"081849"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"Connection: 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create cursor for database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cursor = connec.cursor()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"Cursor: 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cursor)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query with cursor and tableName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enQuery(cursor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"project"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0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E48539-9A40-441D-88AD-2EE2ABCCF387}"/>
              </a:ext>
            </a:extLst>
          </p:cNvPr>
          <p:cNvSpPr txBox="1"/>
          <p:nvPr/>
        </p:nvSpPr>
        <p:spPr>
          <a:xfrm>
            <a:off x="485192" y="447869"/>
            <a:ext cx="3844212" cy="584775"/>
          </a:xfrm>
          <a:prstGeom prst="rect">
            <a:avLst/>
          </a:prstGeom>
          <a:solidFill>
            <a:srgbClr val="00B6DD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发现一些好玩的东西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C5CBE-C722-48CE-A694-92BE85CFB40E}"/>
              </a:ext>
            </a:extLst>
          </p:cNvPr>
          <p:cNvSpPr txBox="1"/>
          <p:nvPr/>
        </p:nvSpPr>
        <p:spPr>
          <a:xfrm>
            <a:off x="4889241" y="563094"/>
            <a:ext cx="637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我连接上数据库后尝试把</a:t>
            </a:r>
            <a:r>
              <a:rPr lang="en-US" altLang="zh-CN" dirty="0"/>
              <a:t>connection</a:t>
            </a:r>
            <a:r>
              <a:rPr lang="zh-CN" altLang="en-US" dirty="0"/>
              <a:t>对象以及游标</a:t>
            </a:r>
            <a:r>
              <a:rPr lang="en-US" altLang="zh-CN" dirty="0"/>
              <a:t>cursor</a:t>
            </a:r>
            <a:r>
              <a:rPr lang="zh-CN" altLang="en-US" dirty="0"/>
              <a:t>对象打印出来，发现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9653B2-AB87-4609-B54E-32DCB2F3E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0" y="1610642"/>
            <a:ext cx="7388348" cy="44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E48539-9A40-441D-88AD-2EE2ABCCF387}"/>
              </a:ext>
            </a:extLst>
          </p:cNvPr>
          <p:cNvSpPr txBox="1"/>
          <p:nvPr/>
        </p:nvSpPr>
        <p:spPr>
          <a:xfrm>
            <a:off x="485192" y="447869"/>
            <a:ext cx="3844212" cy="584775"/>
          </a:xfrm>
          <a:prstGeom prst="rect">
            <a:avLst/>
          </a:prstGeom>
          <a:solidFill>
            <a:srgbClr val="00B6DD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发现一些好玩的东西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C5CBE-C722-48CE-A694-92BE85CFB40E}"/>
              </a:ext>
            </a:extLst>
          </p:cNvPr>
          <p:cNvSpPr txBox="1"/>
          <p:nvPr/>
        </p:nvSpPr>
        <p:spPr>
          <a:xfrm>
            <a:off x="4889241" y="563094"/>
            <a:ext cx="637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对比游标</a:t>
            </a:r>
            <a:r>
              <a:rPr lang="en-US" altLang="zh-CN" dirty="0"/>
              <a:t>cursor</a:t>
            </a:r>
            <a:r>
              <a:rPr lang="zh-CN" altLang="en-US" dirty="0"/>
              <a:t>对象的列</a:t>
            </a:r>
            <a:r>
              <a:rPr lang="zh-CN" altLang="en-US"/>
              <a:t>，与对应数据库</a:t>
            </a:r>
            <a:r>
              <a:rPr lang="zh-CN" altLang="en-US" dirty="0"/>
              <a:t>表的列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77D523-F17D-4DAB-AD4B-6554B8B0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01" y="1274740"/>
            <a:ext cx="5222399" cy="426327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3748B2-3096-415B-BEB3-5417CCA3BF67}"/>
              </a:ext>
            </a:extLst>
          </p:cNvPr>
          <p:cNvSpPr/>
          <p:nvPr/>
        </p:nvSpPr>
        <p:spPr>
          <a:xfrm>
            <a:off x="485192" y="1159543"/>
            <a:ext cx="6096000" cy="563231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**************************************************************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table cursor.descroption: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('projectid', &lt;class 'int'&gt;, None, 10, 10, 0, False)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('projectname', &lt;class 'str'&gt;, None, 50, 50, 0, False)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('department', &lt;class 'str'&gt;, None, 3, 3, 0, False)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('estimatehours', &lt;class 'int'&gt;, None, 10, 10, 0, False)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('startdate', &lt;class 'datetime.date'&gt;, None, 10, 10, 0, True)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('enddate', &lt;class 'datetime.date'&gt;, None, 10, 10, 0, True)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**************************************************************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22153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116"/>
          <p:cNvSpPr>
            <a:spLocks/>
          </p:cNvSpPr>
          <p:nvPr/>
        </p:nvSpPr>
        <p:spPr bwMode="auto">
          <a:xfrm>
            <a:off x="3919538" y="2879725"/>
            <a:ext cx="4405312" cy="2627313"/>
          </a:xfrm>
          <a:custGeom>
            <a:avLst/>
            <a:gdLst>
              <a:gd name="T0" fmla="*/ 0 w 590"/>
              <a:gd name="T1" fmla="*/ 0 h 352"/>
              <a:gd name="T2" fmla="*/ 0 w 590"/>
              <a:gd name="T3" fmla="*/ 2147483647 h 352"/>
              <a:gd name="T4" fmla="*/ 2147483647 w 590"/>
              <a:gd name="T5" fmla="*/ 2147483647 h 352"/>
              <a:gd name="T6" fmla="*/ 2147483647 w 590"/>
              <a:gd name="T7" fmla="*/ 2147483647 h 352"/>
              <a:gd name="T8" fmla="*/ 2147483647 w 590"/>
              <a:gd name="T9" fmla="*/ 2147483647 h 352"/>
              <a:gd name="T10" fmla="*/ 2147483647 w 590"/>
              <a:gd name="T11" fmla="*/ 0 h 352"/>
              <a:gd name="T12" fmla="*/ 0 w 590"/>
              <a:gd name="T13" fmla="*/ 0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0" h="352">
                <a:moveTo>
                  <a:pt x="0" y="0"/>
                </a:moveTo>
                <a:cubicBezTo>
                  <a:pt x="0" y="309"/>
                  <a:pt x="0" y="309"/>
                  <a:pt x="0" y="309"/>
                </a:cubicBezTo>
                <a:cubicBezTo>
                  <a:pt x="0" y="333"/>
                  <a:pt x="19" y="352"/>
                  <a:pt x="43" y="352"/>
                </a:cubicBezTo>
                <a:cubicBezTo>
                  <a:pt x="548" y="352"/>
                  <a:pt x="548" y="352"/>
                  <a:pt x="548" y="352"/>
                </a:cubicBezTo>
                <a:cubicBezTo>
                  <a:pt x="571" y="352"/>
                  <a:pt x="590" y="333"/>
                  <a:pt x="590" y="309"/>
                </a:cubicBezTo>
                <a:cubicBezTo>
                  <a:pt x="590" y="0"/>
                  <a:pt x="590" y="0"/>
                  <a:pt x="59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80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Freeform 117"/>
          <p:cNvSpPr>
            <a:spLocks/>
          </p:cNvSpPr>
          <p:nvPr/>
        </p:nvSpPr>
        <p:spPr bwMode="auto">
          <a:xfrm>
            <a:off x="6118225" y="2879725"/>
            <a:ext cx="2206625" cy="2627313"/>
          </a:xfrm>
          <a:custGeom>
            <a:avLst/>
            <a:gdLst>
              <a:gd name="T0" fmla="*/ 2147483647 w 295"/>
              <a:gd name="T1" fmla="*/ 0 h 352"/>
              <a:gd name="T2" fmla="*/ 0 w 295"/>
              <a:gd name="T3" fmla="*/ 0 h 352"/>
              <a:gd name="T4" fmla="*/ 0 w 295"/>
              <a:gd name="T5" fmla="*/ 2147483647 h 352"/>
              <a:gd name="T6" fmla="*/ 2147483647 w 295"/>
              <a:gd name="T7" fmla="*/ 2147483647 h 352"/>
              <a:gd name="T8" fmla="*/ 2147483647 w 295"/>
              <a:gd name="T9" fmla="*/ 2147483647 h 352"/>
              <a:gd name="T10" fmla="*/ 2147483647 w 295"/>
              <a:gd name="T11" fmla="*/ 0 h 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" h="352">
                <a:moveTo>
                  <a:pt x="29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2"/>
                  <a:pt x="0" y="352"/>
                  <a:pt x="0" y="352"/>
                </a:cubicBezTo>
                <a:cubicBezTo>
                  <a:pt x="253" y="352"/>
                  <a:pt x="253" y="352"/>
                  <a:pt x="253" y="352"/>
                </a:cubicBezTo>
                <a:cubicBezTo>
                  <a:pt x="276" y="352"/>
                  <a:pt x="295" y="333"/>
                  <a:pt x="295" y="309"/>
                </a:cubicBezTo>
                <a:cubicBezTo>
                  <a:pt x="295" y="0"/>
                  <a:pt x="295" y="0"/>
                  <a:pt x="295" y="0"/>
                </a:cubicBezTo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Freeform 118"/>
          <p:cNvSpPr>
            <a:spLocks/>
          </p:cNvSpPr>
          <p:nvPr/>
        </p:nvSpPr>
        <p:spPr bwMode="auto">
          <a:xfrm>
            <a:off x="3919538" y="928688"/>
            <a:ext cx="4405312" cy="1951037"/>
          </a:xfrm>
          <a:custGeom>
            <a:avLst/>
            <a:gdLst>
              <a:gd name="T0" fmla="*/ 0 w 637"/>
              <a:gd name="T1" fmla="*/ 2147483647 h 282"/>
              <a:gd name="T2" fmla="*/ 2147483647 w 637"/>
              <a:gd name="T3" fmla="*/ 0 h 282"/>
              <a:gd name="T4" fmla="*/ 2147483647 w 637"/>
              <a:gd name="T5" fmla="*/ 2147483647 h 282"/>
              <a:gd name="T6" fmla="*/ 0 w 637"/>
              <a:gd name="T7" fmla="*/ 2147483647 h 2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7" h="282">
                <a:moveTo>
                  <a:pt x="0" y="282"/>
                </a:moveTo>
                <a:lnTo>
                  <a:pt x="318" y="0"/>
                </a:lnTo>
                <a:lnTo>
                  <a:pt x="637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Rectangle 120"/>
          <p:cNvSpPr>
            <a:spLocks noChangeArrowheads="1"/>
          </p:cNvSpPr>
          <p:nvPr/>
        </p:nvSpPr>
        <p:spPr bwMode="auto">
          <a:xfrm>
            <a:off x="4230688" y="4773613"/>
            <a:ext cx="6286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6" name="Rectangle 122"/>
          <p:cNvSpPr>
            <a:spLocks noChangeArrowheads="1"/>
          </p:cNvSpPr>
          <p:nvPr/>
        </p:nvSpPr>
        <p:spPr bwMode="auto">
          <a:xfrm>
            <a:off x="4321175" y="4835525"/>
            <a:ext cx="4492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7" name="Freeform 124"/>
          <p:cNvSpPr>
            <a:spLocks/>
          </p:cNvSpPr>
          <p:nvPr/>
        </p:nvSpPr>
        <p:spPr bwMode="auto">
          <a:xfrm>
            <a:off x="4321175" y="4835525"/>
            <a:ext cx="449263" cy="325438"/>
          </a:xfrm>
          <a:custGeom>
            <a:avLst/>
            <a:gdLst>
              <a:gd name="T0" fmla="*/ 2147483647 w 65"/>
              <a:gd name="T1" fmla="*/ 0 h 47"/>
              <a:gd name="T2" fmla="*/ 0 w 65"/>
              <a:gd name="T3" fmla="*/ 0 h 47"/>
              <a:gd name="T4" fmla="*/ 0 w 65"/>
              <a:gd name="T5" fmla="*/ 2147483647 h 47"/>
              <a:gd name="T6" fmla="*/ 2147483647 w 65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" h="47">
                <a:moveTo>
                  <a:pt x="65" y="0"/>
                </a:moveTo>
                <a:lnTo>
                  <a:pt x="0" y="0"/>
                </a:lnTo>
                <a:lnTo>
                  <a:pt x="0" y="47"/>
                </a:lnTo>
                <a:lnTo>
                  <a:pt x="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Rectangle 125"/>
          <p:cNvSpPr>
            <a:spLocks noChangeArrowheads="1"/>
          </p:cNvSpPr>
          <p:nvPr/>
        </p:nvSpPr>
        <p:spPr bwMode="auto">
          <a:xfrm>
            <a:off x="4230688" y="1385888"/>
            <a:ext cx="3733800" cy="1493837"/>
          </a:xfrm>
          <a:prstGeom prst="rect">
            <a:avLst/>
          </a:prstGeom>
          <a:solidFill>
            <a:srgbClr val="0CA8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9" name="Rectangle 126"/>
          <p:cNvSpPr>
            <a:spLocks noChangeArrowheads="1"/>
          </p:cNvSpPr>
          <p:nvPr/>
        </p:nvSpPr>
        <p:spPr bwMode="auto">
          <a:xfrm>
            <a:off x="4521200" y="1654175"/>
            <a:ext cx="3154363" cy="1225550"/>
          </a:xfrm>
          <a:prstGeom prst="rect">
            <a:avLst/>
          </a:prstGeom>
          <a:solidFill>
            <a:srgbClr val="10C3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10" name="Rectangle 140"/>
          <p:cNvSpPr>
            <a:spLocks noChangeArrowheads="1"/>
          </p:cNvSpPr>
          <p:nvPr/>
        </p:nvSpPr>
        <p:spPr bwMode="auto">
          <a:xfrm>
            <a:off x="4770438" y="1931988"/>
            <a:ext cx="2689225" cy="55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11" name="Freeform 71"/>
          <p:cNvSpPr>
            <a:spLocks noEditPoints="1"/>
          </p:cNvSpPr>
          <p:nvPr/>
        </p:nvSpPr>
        <p:spPr bwMode="auto">
          <a:xfrm>
            <a:off x="7435850" y="1601788"/>
            <a:ext cx="336550" cy="339725"/>
          </a:xfrm>
          <a:custGeom>
            <a:avLst/>
            <a:gdLst>
              <a:gd name="T0" fmla="*/ 2147483647 w 192"/>
              <a:gd name="T1" fmla="*/ 2147483647 h 193"/>
              <a:gd name="T2" fmla="*/ 2147483647 w 192"/>
              <a:gd name="T3" fmla="*/ 2147483647 h 193"/>
              <a:gd name="T4" fmla="*/ 2147483647 w 192"/>
              <a:gd name="T5" fmla="*/ 2147483647 h 193"/>
              <a:gd name="T6" fmla="*/ 2147483647 w 192"/>
              <a:gd name="T7" fmla="*/ 2147483647 h 193"/>
              <a:gd name="T8" fmla="*/ 2147483647 w 192"/>
              <a:gd name="T9" fmla="*/ 2147483647 h 193"/>
              <a:gd name="T10" fmla="*/ 2147483647 w 192"/>
              <a:gd name="T11" fmla="*/ 2147483647 h 193"/>
              <a:gd name="T12" fmla="*/ 2147483647 w 192"/>
              <a:gd name="T13" fmla="*/ 2147483647 h 193"/>
              <a:gd name="T14" fmla="*/ 2147483647 w 192"/>
              <a:gd name="T15" fmla="*/ 2147483647 h 193"/>
              <a:gd name="T16" fmla="*/ 2147483647 w 192"/>
              <a:gd name="T17" fmla="*/ 2147483647 h 193"/>
              <a:gd name="T18" fmla="*/ 2147483647 w 192"/>
              <a:gd name="T19" fmla="*/ 2147483647 h 193"/>
              <a:gd name="T20" fmla="*/ 2147483647 w 192"/>
              <a:gd name="T21" fmla="*/ 2147483647 h 193"/>
              <a:gd name="T22" fmla="*/ 2147483647 w 192"/>
              <a:gd name="T23" fmla="*/ 2147483647 h 193"/>
              <a:gd name="T24" fmla="*/ 2147483647 w 192"/>
              <a:gd name="T25" fmla="*/ 2147483647 h 193"/>
              <a:gd name="T26" fmla="*/ 2147483647 w 192"/>
              <a:gd name="T27" fmla="*/ 2147483647 h 193"/>
              <a:gd name="T28" fmla="*/ 2147483647 w 192"/>
              <a:gd name="T29" fmla="*/ 2147483647 h 193"/>
              <a:gd name="T30" fmla="*/ 2147483647 w 192"/>
              <a:gd name="T31" fmla="*/ 2147483647 h 193"/>
              <a:gd name="T32" fmla="*/ 2147483647 w 192"/>
              <a:gd name="T33" fmla="*/ 2147483647 h 193"/>
              <a:gd name="T34" fmla="*/ 2147483647 w 192"/>
              <a:gd name="T35" fmla="*/ 2147483647 h 193"/>
              <a:gd name="T36" fmla="*/ 2147483647 w 192"/>
              <a:gd name="T37" fmla="*/ 2147483647 h 193"/>
              <a:gd name="T38" fmla="*/ 2147483647 w 192"/>
              <a:gd name="T39" fmla="*/ 2147483647 h 193"/>
              <a:gd name="T40" fmla="*/ 2147483647 w 192"/>
              <a:gd name="T41" fmla="*/ 2147483647 h 193"/>
              <a:gd name="T42" fmla="*/ 2147483647 w 192"/>
              <a:gd name="T43" fmla="*/ 2147483647 h 193"/>
              <a:gd name="T44" fmla="*/ 2147483647 w 192"/>
              <a:gd name="T45" fmla="*/ 2147483647 h 19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3">
                <a:moveTo>
                  <a:pt x="186" y="34"/>
                </a:moveTo>
                <a:cubicBezTo>
                  <a:pt x="159" y="6"/>
                  <a:pt x="159" y="6"/>
                  <a:pt x="159" y="6"/>
                </a:cubicBezTo>
                <a:cubicBezTo>
                  <a:pt x="153" y="0"/>
                  <a:pt x="143" y="0"/>
                  <a:pt x="136" y="6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18" y="124"/>
                  <a:pt x="17" y="128"/>
                  <a:pt x="17" y="131"/>
                </a:cubicBezTo>
                <a:cubicBezTo>
                  <a:pt x="1" y="182"/>
                  <a:pt x="1" y="182"/>
                  <a:pt x="1" y="182"/>
                </a:cubicBezTo>
                <a:cubicBezTo>
                  <a:pt x="0" y="185"/>
                  <a:pt x="1" y="188"/>
                  <a:pt x="3" y="190"/>
                </a:cubicBezTo>
                <a:cubicBezTo>
                  <a:pt x="5" y="192"/>
                  <a:pt x="8" y="193"/>
                  <a:pt x="11" y="192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5" y="176"/>
                  <a:pt x="68" y="174"/>
                  <a:pt x="71" y="171"/>
                </a:cubicBezTo>
                <a:cubicBezTo>
                  <a:pt x="186" y="56"/>
                  <a:pt x="186" y="56"/>
                  <a:pt x="186" y="56"/>
                </a:cubicBezTo>
                <a:cubicBezTo>
                  <a:pt x="192" y="50"/>
                  <a:pt x="192" y="40"/>
                  <a:pt x="186" y="34"/>
                </a:cubicBezTo>
                <a:close/>
                <a:moveTo>
                  <a:pt x="55" y="162"/>
                </a:moveTo>
                <a:cubicBezTo>
                  <a:pt x="20" y="172"/>
                  <a:pt x="20" y="172"/>
                  <a:pt x="20" y="172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7"/>
                  <a:pt x="31" y="137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55" y="161"/>
                  <a:pt x="55" y="161"/>
                  <a:pt x="55" y="162"/>
                </a:cubicBezTo>
                <a:close/>
                <a:moveTo>
                  <a:pt x="63" y="157"/>
                </a:moveTo>
                <a:cubicBezTo>
                  <a:pt x="35" y="130"/>
                  <a:pt x="35" y="130"/>
                  <a:pt x="35" y="130"/>
                </a:cubicBezTo>
                <a:cubicBezTo>
                  <a:pt x="148" y="18"/>
                  <a:pt x="148" y="18"/>
                  <a:pt x="148" y="18"/>
                </a:cubicBezTo>
                <a:cubicBezTo>
                  <a:pt x="175" y="45"/>
                  <a:pt x="175" y="45"/>
                  <a:pt x="175" y="45"/>
                </a:cubicBezTo>
                <a:lnTo>
                  <a:pt x="63" y="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文本框 56"/>
          <p:cNvSpPr txBox="1">
            <a:spLocks noChangeArrowheads="1"/>
          </p:cNvSpPr>
          <p:nvPr/>
        </p:nvSpPr>
        <p:spPr bwMode="auto">
          <a:xfrm>
            <a:off x="5308600" y="2170113"/>
            <a:ext cx="157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END</a:t>
            </a:r>
            <a:endParaRPr lang="zh-CN" altLang="en-US" sz="2400" dirty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5613" name="文本框 57"/>
          <p:cNvSpPr txBox="1">
            <a:spLocks noChangeArrowheads="1"/>
          </p:cNvSpPr>
          <p:nvPr/>
        </p:nvSpPr>
        <p:spPr bwMode="auto">
          <a:xfrm>
            <a:off x="4826000" y="2570163"/>
            <a:ext cx="254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PRESENTATION</a:t>
            </a:r>
            <a:r>
              <a:rPr lang="zh-CN" altLang="en-US" sz="2000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！</a:t>
            </a:r>
          </a:p>
        </p:txBody>
      </p:sp>
      <p:pic>
        <p:nvPicPr>
          <p:cNvPr id="256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4492625"/>
            <a:ext cx="42926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3213100"/>
            <a:ext cx="494982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 bwMode="auto">
          <a:xfrm>
            <a:off x="6378575" y="355600"/>
            <a:ext cx="3971925" cy="504825"/>
          </a:xfrm>
          <a:custGeom>
            <a:avLst/>
            <a:gdLst>
              <a:gd name="connsiteX0" fmla="*/ 252806 w 3971925"/>
              <a:gd name="connsiteY0" fmla="*/ 0 h 504825"/>
              <a:gd name="connsiteX1" fmla="*/ 992188 w 3971925"/>
              <a:gd name="connsiteY1" fmla="*/ 0 h 504825"/>
              <a:gd name="connsiteX2" fmla="*/ 1527175 w 3971925"/>
              <a:gd name="connsiteY2" fmla="*/ 0 h 504825"/>
              <a:gd name="connsiteX3" fmla="*/ 3971925 w 3971925"/>
              <a:gd name="connsiteY3" fmla="*/ 0 h 504825"/>
              <a:gd name="connsiteX4" fmla="*/ 3971925 w 3971925"/>
              <a:gd name="connsiteY4" fmla="*/ 503238 h 504825"/>
              <a:gd name="connsiteX5" fmla="*/ 1527175 w 3971925"/>
              <a:gd name="connsiteY5" fmla="*/ 503238 h 504825"/>
              <a:gd name="connsiteX6" fmla="*/ 1527175 w 3971925"/>
              <a:gd name="connsiteY6" fmla="*/ 504825 h 504825"/>
              <a:gd name="connsiteX7" fmla="*/ 252806 w 3971925"/>
              <a:gd name="connsiteY7" fmla="*/ 504825 h 504825"/>
              <a:gd name="connsiteX8" fmla="*/ 252806 w 3971925"/>
              <a:gd name="connsiteY8" fmla="*/ 504825 h 504825"/>
              <a:gd name="connsiteX9" fmla="*/ 0 w 3971925"/>
              <a:gd name="connsiteY9" fmla="*/ 252413 h 504825"/>
              <a:gd name="connsiteX10" fmla="*/ 252806 w 3971925"/>
              <a:gd name="connsiteY10" fmla="*/ 0 h 504825"/>
              <a:gd name="connsiteX0" fmla="*/ 252806 w 3971925"/>
              <a:gd name="connsiteY0" fmla="*/ 0 h 504825"/>
              <a:gd name="connsiteX1" fmla="*/ 992188 w 3971925"/>
              <a:gd name="connsiteY1" fmla="*/ 0 h 504825"/>
              <a:gd name="connsiteX2" fmla="*/ 1527175 w 3971925"/>
              <a:gd name="connsiteY2" fmla="*/ 0 h 504825"/>
              <a:gd name="connsiteX3" fmla="*/ 3971925 w 3971925"/>
              <a:gd name="connsiteY3" fmla="*/ 0 h 504825"/>
              <a:gd name="connsiteX4" fmla="*/ 3971925 w 3971925"/>
              <a:gd name="connsiteY4" fmla="*/ 503238 h 504825"/>
              <a:gd name="connsiteX5" fmla="*/ 1527175 w 3971925"/>
              <a:gd name="connsiteY5" fmla="*/ 503238 h 504825"/>
              <a:gd name="connsiteX6" fmla="*/ 252806 w 3971925"/>
              <a:gd name="connsiteY6" fmla="*/ 504825 h 504825"/>
              <a:gd name="connsiteX7" fmla="*/ 252806 w 3971925"/>
              <a:gd name="connsiteY7" fmla="*/ 504825 h 504825"/>
              <a:gd name="connsiteX8" fmla="*/ 0 w 3971925"/>
              <a:gd name="connsiteY8" fmla="*/ 252413 h 504825"/>
              <a:gd name="connsiteX9" fmla="*/ 252806 w 3971925"/>
              <a:gd name="connsiteY9" fmla="*/ 0 h 504825"/>
              <a:gd name="connsiteX0" fmla="*/ 252806 w 3971925"/>
              <a:gd name="connsiteY0" fmla="*/ 0 h 504825"/>
              <a:gd name="connsiteX1" fmla="*/ 992188 w 3971925"/>
              <a:gd name="connsiteY1" fmla="*/ 0 h 504825"/>
              <a:gd name="connsiteX2" fmla="*/ 1527175 w 3971925"/>
              <a:gd name="connsiteY2" fmla="*/ 0 h 504825"/>
              <a:gd name="connsiteX3" fmla="*/ 3971925 w 3971925"/>
              <a:gd name="connsiteY3" fmla="*/ 0 h 504825"/>
              <a:gd name="connsiteX4" fmla="*/ 3971925 w 3971925"/>
              <a:gd name="connsiteY4" fmla="*/ 503238 h 504825"/>
              <a:gd name="connsiteX5" fmla="*/ 252806 w 3971925"/>
              <a:gd name="connsiteY5" fmla="*/ 504825 h 504825"/>
              <a:gd name="connsiteX6" fmla="*/ 252806 w 3971925"/>
              <a:gd name="connsiteY6" fmla="*/ 504825 h 504825"/>
              <a:gd name="connsiteX7" fmla="*/ 0 w 3971925"/>
              <a:gd name="connsiteY7" fmla="*/ 252413 h 504825"/>
              <a:gd name="connsiteX8" fmla="*/ 252806 w 3971925"/>
              <a:gd name="connsiteY8" fmla="*/ 0 h 504825"/>
              <a:gd name="connsiteX0" fmla="*/ 252806 w 3971925"/>
              <a:gd name="connsiteY0" fmla="*/ 0 h 504825"/>
              <a:gd name="connsiteX1" fmla="*/ 992188 w 3971925"/>
              <a:gd name="connsiteY1" fmla="*/ 0 h 504825"/>
              <a:gd name="connsiteX2" fmla="*/ 3971925 w 3971925"/>
              <a:gd name="connsiteY2" fmla="*/ 0 h 504825"/>
              <a:gd name="connsiteX3" fmla="*/ 3971925 w 3971925"/>
              <a:gd name="connsiteY3" fmla="*/ 503238 h 504825"/>
              <a:gd name="connsiteX4" fmla="*/ 252806 w 3971925"/>
              <a:gd name="connsiteY4" fmla="*/ 504825 h 504825"/>
              <a:gd name="connsiteX5" fmla="*/ 252806 w 3971925"/>
              <a:gd name="connsiteY5" fmla="*/ 504825 h 504825"/>
              <a:gd name="connsiteX6" fmla="*/ 0 w 3971925"/>
              <a:gd name="connsiteY6" fmla="*/ 252413 h 504825"/>
              <a:gd name="connsiteX7" fmla="*/ 252806 w 3971925"/>
              <a:gd name="connsiteY7" fmla="*/ 0 h 504825"/>
              <a:gd name="connsiteX0" fmla="*/ 252806 w 3971925"/>
              <a:gd name="connsiteY0" fmla="*/ 0 h 504825"/>
              <a:gd name="connsiteX1" fmla="*/ 3971925 w 3971925"/>
              <a:gd name="connsiteY1" fmla="*/ 0 h 504825"/>
              <a:gd name="connsiteX2" fmla="*/ 3971925 w 3971925"/>
              <a:gd name="connsiteY2" fmla="*/ 503238 h 504825"/>
              <a:gd name="connsiteX3" fmla="*/ 252806 w 3971925"/>
              <a:gd name="connsiteY3" fmla="*/ 504825 h 504825"/>
              <a:gd name="connsiteX4" fmla="*/ 252806 w 3971925"/>
              <a:gd name="connsiteY4" fmla="*/ 504825 h 504825"/>
              <a:gd name="connsiteX5" fmla="*/ 0 w 3971925"/>
              <a:gd name="connsiteY5" fmla="*/ 252413 h 504825"/>
              <a:gd name="connsiteX6" fmla="*/ 252806 w 3971925"/>
              <a:gd name="connsiteY6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1925" h="504825">
                <a:moveTo>
                  <a:pt x="252806" y="0"/>
                </a:moveTo>
                <a:lnTo>
                  <a:pt x="3971925" y="0"/>
                </a:lnTo>
                <a:lnTo>
                  <a:pt x="3971925" y="503238"/>
                </a:lnTo>
                <a:lnTo>
                  <a:pt x="252806" y="504825"/>
                </a:lnTo>
                <a:lnTo>
                  <a:pt x="252806" y="504825"/>
                </a:lnTo>
                <a:lnTo>
                  <a:pt x="0" y="252413"/>
                </a:lnTo>
                <a:lnTo>
                  <a:pt x="252806" y="0"/>
                </a:lnTo>
                <a:close/>
              </a:path>
            </a:pathLst>
          </a:custGeom>
          <a:solidFill>
            <a:srgbClr val="006277"/>
          </a:solidFill>
          <a:ln w="12700">
            <a:solidFill>
              <a:srgbClr val="00627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2225">
            <a:solidFill>
              <a:srgbClr val="00B6DD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Freeform 39"/>
          <p:cNvSpPr>
            <a:spLocks noEditPoints="1"/>
          </p:cNvSpPr>
          <p:nvPr/>
        </p:nvSpPr>
        <p:spPr bwMode="auto">
          <a:xfrm rot="6777680">
            <a:off x="721519" y="2229644"/>
            <a:ext cx="355600" cy="544512"/>
          </a:xfrm>
          <a:custGeom>
            <a:avLst/>
            <a:gdLst>
              <a:gd name="T0" fmla="*/ 2147483647 w 128"/>
              <a:gd name="T1" fmla="*/ 0 h 192"/>
              <a:gd name="T2" fmla="*/ 0 w 128"/>
              <a:gd name="T3" fmla="*/ 2147483647 h 192"/>
              <a:gd name="T4" fmla="*/ 0 w 128"/>
              <a:gd name="T5" fmla="*/ 2147483647 h 192"/>
              <a:gd name="T6" fmla="*/ 2147483647 w 128"/>
              <a:gd name="T7" fmla="*/ 2147483647 h 192"/>
              <a:gd name="T8" fmla="*/ 2147483647 w 128"/>
              <a:gd name="T9" fmla="*/ 2147483647 h 192"/>
              <a:gd name="T10" fmla="*/ 2147483647 w 128"/>
              <a:gd name="T11" fmla="*/ 2147483647 h 192"/>
              <a:gd name="T12" fmla="*/ 2147483647 w 128"/>
              <a:gd name="T13" fmla="*/ 2147483647 h 192"/>
              <a:gd name="T14" fmla="*/ 2147483647 w 128"/>
              <a:gd name="T15" fmla="*/ 2147483647 h 192"/>
              <a:gd name="T16" fmla="*/ 2147483647 w 128"/>
              <a:gd name="T17" fmla="*/ 2147483647 h 192"/>
              <a:gd name="T18" fmla="*/ 2147483647 w 128"/>
              <a:gd name="T19" fmla="*/ 2147483647 h 192"/>
              <a:gd name="T20" fmla="*/ 2147483647 w 128"/>
              <a:gd name="T21" fmla="*/ 2147483647 h 192"/>
              <a:gd name="T22" fmla="*/ 2147483647 w 128"/>
              <a:gd name="T23" fmla="*/ 2147483647 h 192"/>
              <a:gd name="T24" fmla="*/ 2147483647 w 128"/>
              <a:gd name="T25" fmla="*/ 0 h 192"/>
              <a:gd name="T26" fmla="*/ 2147483647 w 128"/>
              <a:gd name="T27" fmla="*/ 0 h 192"/>
              <a:gd name="T28" fmla="*/ 2147483647 w 128"/>
              <a:gd name="T29" fmla="*/ 2147483647 h 192"/>
              <a:gd name="T30" fmla="*/ 2147483647 w 128"/>
              <a:gd name="T31" fmla="*/ 2147483647 h 192"/>
              <a:gd name="T32" fmla="*/ 2147483647 w 128"/>
              <a:gd name="T33" fmla="*/ 2147483647 h 192"/>
              <a:gd name="T34" fmla="*/ 2147483647 w 128"/>
              <a:gd name="T35" fmla="*/ 2147483647 h 192"/>
              <a:gd name="T36" fmla="*/ 2147483647 w 128"/>
              <a:gd name="T37" fmla="*/ 2147483647 h 192"/>
              <a:gd name="T38" fmla="*/ 2147483647 w 128"/>
              <a:gd name="T39" fmla="*/ 2147483647 h 192"/>
              <a:gd name="T40" fmla="*/ 2147483647 w 128"/>
              <a:gd name="T41" fmla="*/ 2147483647 h 192"/>
              <a:gd name="T42" fmla="*/ 2147483647 w 128"/>
              <a:gd name="T43" fmla="*/ 2147483647 h 192"/>
              <a:gd name="T44" fmla="*/ 2147483647 w 128"/>
              <a:gd name="T45" fmla="*/ 2147483647 h 192"/>
              <a:gd name="T46" fmla="*/ 2147483647 w 128"/>
              <a:gd name="T47" fmla="*/ 2147483647 h 192"/>
              <a:gd name="T48" fmla="*/ 2147483647 w 128"/>
              <a:gd name="T49" fmla="*/ 2147483647 h 192"/>
              <a:gd name="T50" fmla="*/ 2147483647 w 128"/>
              <a:gd name="T51" fmla="*/ 2147483647 h 192"/>
              <a:gd name="T52" fmla="*/ 2147483647 w 128"/>
              <a:gd name="T53" fmla="*/ 2147483647 h 192"/>
              <a:gd name="T54" fmla="*/ 2147483647 w 128"/>
              <a:gd name="T55" fmla="*/ 2147483647 h 192"/>
              <a:gd name="T56" fmla="*/ 2147483647 w 128"/>
              <a:gd name="T57" fmla="*/ 2147483647 h 192"/>
              <a:gd name="T58" fmla="*/ 2147483647 w 128"/>
              <a:gd name="T59" fmla="*/ 2147483647 h 192"/>
              <a:gd name="T60" fmla="*/ 2147483647 w 128"/>
              <a:gd name="T61" fmla="*/ 2147483647 h 192"/>
              <a:gd name="T62" fmla="*/ 2147483647 w 128"/>
              <a:gd name="T63" fmla="*/ 2147483647 h 192"/>
              <a:gd name="T64" fmla="*/ 2147483647 w 128"/>
              <a:gd name="T65" fmla="*/ 2147483647 h 192"/>
              <a:gd name="T66" fmla="*/ 2147483647 w 128"/>
              <a:gd name="T67" fmla="*/ 2147483647 h 192"/>
              <a:gd name="T68" fmla="*/ 2147483647 w 128"/>
              <a:gd name="T69" fmla="*/ 2147483647 h 192"/>
              <a:gd name="T70" fmla="*/ 2147483647 w 128"/>
              <a:gd name="T71" fmla="*/ 2147483647 h 192"/>
              <a:gd name="T72" fmla="*/ 2147483647 w 128"/>
              <a:gd name="T73" fmla="*/ 2147483647 h 192"/>
              <a:gd name="T74" fmla="*/ 2147483647 w 128"/>
              <a:gd name="T75" fmla="*/ 2147483647 h 192"/>
              <a:gd name="T76" fmla="*/ 2147483647 w 128"/>
              <a:gd name="T77" fmla="*/ 2147483647 h 192"/>
              <a:gd name="T78" fmla="*/ 2147483647 w 128"/>
              <a:gd name="T79" fmla="*/ 2147483647 h 192"/>
              <a:gd name="T80" fmla="*/ 2147483647 w 128"/>
              <a:gd name="T81" fmla="*/ 2147483647 h 192"/>
              <a:gd name="T82" fmla="*/ 2147483647 w 128"/>
              <a:gd name="T83" fmla="*/ 2147483647 h 192"/>
              <a:gd name="T84" fmla="*/ 2147483647 w 128"/>
              <a:gd name="T85" fmla="*/ 2147483647 h 192"/>
              <a:gd name="T86" fmla="*/ 2147483647 w 128"/>
              <a:gd name="T87" fmla="*/ 2147483647 h 192"/>
              <a:gd name="T88" fmla="*/ 2147483647 w 128"/>
              <a:gd name="T89" fmla="*/ 2147483647 h 192"/>
              <a:gd name="T90" fmla="*/ 2147483647 w 128"/>
              <a:gd name="T91" fmla="*/ 2147483647 h 192"/>
              <a:gd name="T92" fmla="*/ 2147483647 w 128"/>
              <a:gd name="T93" fmla="*/ 2147483647 h 192"/>
              <a:gd name="T94" fmla="*/ 2147483647 w 128"/>
              <a:gd name="T95" fmla="*/ 2147483647 h 192"/>
              <a:gd name="T96" fmla="*/ 2147483647 w 128"/>
              <a:gd name="T97" fmla="*/ 2147483647 h 192"/>
              <a:gd name="T98" fmla="*/ 2147483647 w 128"/>
              <a:gd name="T99" fmla="*/ 2147483647 h 192"/>
              <a:gd name="T100" fmla="*/ 2147483647 w 128"/>
              <a:gd name="T101" fmla="*/ 2147483647 h 192"/>
              <a:gd name="T102" fmla="*/ 2147483647 w 128"/>
              <a:gd name="T103" fmla="*/ 2147483647 h 192"/>
              <a:gd name="T104" fmla="*/ 2147483647 w 128"/>
              <a:gd name="T105" fmla="*/ 2147483647 h 192"/>
              <a:gd name="T106" fmla="*/ 2147483647 w 128"/>
              <a:gd name="T107" fmla="*/ 2147483647 h 192"/>
              <a:gd name="T108" fmla="*/ 2147483647 w 128"/>
              <a:gd name="T109" fmla="*/ 2147483647 h 192"/>
              <a:gd name="T110" fmla="*/ 2147483647 w 128"/>
              <a:gd name="T111" fmla="*/ 2147483647 h 192"/>
              <a:gd name="T112" fmla="*/ 2147483647 w 128"/>
              <a:gd name="T113" fmla="*/ 2147483647 h 192"/>
              <a:gd name="T114" fmla="*/ 2147483647 w 128"/>
              <a:gd name="T115" fmla="*/ 2147483647 h 19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2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2"/>
                  <a:pt x="2" y="67"/>
                  <a:pt x="6" y="70"/>
                </a:cubicBezTo>
                <a:cubicBezTo>
                  <a:pt x="23" y="88"/>
                  <a:pt x="23" y="88"/>
                  <a:pt x="23" y="88"/>
                </a:cubicBezTo>
                <a:cubicBezTo>
                  <a:pt x="12" y="99"/>
                  <a:pt x="4" y="114"/>
                  <a:pt x="4" y="132"/>
                </a:cubicBezTo>
                <a:cubicBezTo>
                  <a:pt x="4" y="165"/>
                  <a:pt x="31" y="192"/>
                  <a:pt x="64" y="192"/>
                </a:cubicBezTo>
                <a:cubicBezTo>
                  <a:pt x="97" y="192"/>
                  <a:pt x="124" y="165"/>
                  <a:pt x="124" y="132"/>
                </a:cubicBezTo>
                <a:cubicBezTo>
                  <a:pt x="124" y="114"/>
                  <a:pt x="116" y="99"/>
                  <a:pt x="105" y="88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26" y="67"/>
                  <a:pt x="128" y="62"/>
                  <a:pt x="128" y="5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lnTo>
                  <a:pt x="16" y="0"/>
                </a:lnTo>
                <a:close/>
                <a:moveTo>
                  <a:pt x="64" y="100"/>
                </a:moveTo>
                <a:cubicBezTo>
                  <a:pt x="65" y="100"/>
                  <a:pt x="67" y="101"/>
                  <a:pt x="67" y="102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5" y="120"/>
                  <a:pt x="96" y="122"/>
                  <a:pt x="96" y="123"/>
                </a:cubicBezTo>
                <a:cubicBezTo>
                  <a:pt x="96" y="124"/>
                  <a:pt x="96" y="125"/>
                  <a:pt x="95" y="126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9" y="137"/>
                  <a:pt x="84" y="156"/>
                  <a:pt x="84" y="156"/>
                </a:cubicBezTo>
                <a:cubicBezTo>
                  <a:pt x="84" y="156"/>
                  <a:pt x="84" y="157"/>
                  <a:pt x="84" y="157"/>
                </a:cubicBezTo>
                <a:cubicBezTo>
                  <a:pt x="84" y="159"/>
                  <a:pt x="83" y="160"/>
                  <a:pt x="81" y="160"/>
                </a:cubicBezTo>
                <a:cubicBezTo>
                  <a:pt x="81" y="160"/>
                  <a:pt x="80" y="160"/>
                  <a:pt x="79" y="159"/>
                </a:cubicBezTo>
                <a:cubicBezTo>
                  <a:pt x="64" y="147"/>
                  <a:pt x="64" y="147"/>
                  <a:pt x="64" y="147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8" y="160"/>
                  <a:pt x="47" y="160"/>
                  <a:pt x="47" y="160"/>
                </a:cubicBezTo>
                <a:cubicBezTo>
                  <a:pt x="45" y="160"/>
                  <a:pt x="44" y="159"/>
                  <a:pt x="44" y="157"/>
                </a:cubicBezTo>
                <a:cubicBezTo>
                  <a:pt x="44" y="157"/>
                  <a:pt x="44" y="156"/>
                  <a:pt x="44" y="156"/>
                </a:cubicBezTo>
                <a:cubicBezTo>
                  <a:pt x="44" y="156"/>
                  <a:pt x="49" y="137"/>
                  <a:pt x="49" y="137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2" y="125"/>
                  <a:pt x="32" y="124"/>
                  <a:pt x="32" y="123"/>
                </a:cubicBezTo>
                <a:cubicBezTo>
                  <a:pt x="32" y="122"/>
                  <a:pt x="33" y="120"/>
                  <a:pt x="35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1"/>
                  <a:pt x="63" y="100"/>
                  <a:pt x="64" y="100"/>
                </a:cubicBezTo>
                <a:close/>
                <a:moveTo>
                  <a:pt x="36" y="28"/>
                </a:moveTo>
                <a:cubicBezTo>
                  <a:pt x="36" y="56"/>
                  <a:pt x="36" y="56"/>
                  <a:pt x="36" y="56"/>
                </a:cubicBezTo>
                <a:cubicBezTo>
                  <a:pt x="36" y="60"/>
                  <a:pt x="32" y="64"/>
                  <a:pt x="28" y="64"/>
                </a:cubicBezTo>
                <a:cubicBezTo>
                  <a:pt x="24" y="64"/>
                  <a:pt x="20" y="60"/>
                  <a:pt x="20" y="5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72" y="28"/>
                </a:moveTo>
                <a:cubicBezTo>
                  <a:pt x="72" y="64"/>
                  <a:pt x="72" y="64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4"/>
                  <a:pt x="60" y="20"/>
                  <a:pt x="64" y="20"/>
                </a:cubicBezTo>
                <a:cubicBezTo>
                  <a:pt x="68" y="20"/>
                  <a:pt x="72" y="24"/>
                  <a:pt x="72" y="28"/>
                </a:cubicBezTo>
                <a:close/>
                <a:moveTo>
                  <a:pt x="108" y="28"/>
                </a:move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4" y="64"/>
                  <a:pt x="100" y="64"/>
                </a:cubicBezTo>
                <a:cubicBezTo>
                  <a:pt x="96" y="64"/>
                  <a:pt x="92" y="60"/>
                  <a:pt x="92" y="56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4"/>
                  <a:pt x="96" y="20"/>
                  <a:pt x="100" y="20"/>
                </a:cubicBezTo>
                <a:cubicBezTo>
                  <a:pt x="104" y="20"/>
                  <a:pt x="108" y="24"/>
                  <a:pt x="108" y="28"/>
                </a:cubicBez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18782742">
            <a:off x="2378055" y="2092856"/>
            <a:ext cx="446720" cy="482942"/>
            <a:chOff x="8676689" y="4642719"/>
            <a:chExt cx="604817" cy="653859"/>
          </a:xfrm>
          <a:solidFill>
            <a:srgbClr val="006277"/>
          </a:solidFill>
        </p:grpSpPr>
        <p:sp>
          <p:nvSpPr>
            <p:cNvPr id="9" name="Freeform 163"/>
            <p:cNvSpPr>
              <a:spLocks noEditPoints="1"/>
            </p:cNvSpPr>
            <p:nvPr/>
          </p:nvSpPr>
          <p:spPr bwMode="auto">
            <a:xfrm>
              <a:off x="8676689" y="4642719"/>
              <a:ext cx="604817" cy="404575"/>
            </a:xfrm>
            <a:custGeom>
              <a:avLst/>
              <a:gdLst>
                <a:gd name="T0" fmla="*/ 0 w 192"/>
                <a:gd name="T1" fmla="*/ 128 h 128"/>
                <a:gd name="T2" fmla="*/ 93 w 192"/>
                <a:gd name="T3" fmla="*/ 128 h 128"/>
                <a:gd name="T4" fmla="*/ 93 w 192"/>
                <a:gd name="T5" fmla="*/ 70 h 128"/>
                <a:gd name="T6" fmla="*/ 93 w 192"/>
                <a:gd name="T7" fmla="*/ 64 h 128"/>
                <a:gd name="T8" fmla="*/ 93 w 192"/>
                <a:gd name="T9" fmla="*/ 56 h 128"/>
                <a:gd name="T10" fmla="*/ 101 w 192"/>
                <a:gd name="T11" fmla="*/ 56 h 128"/>
                <a:gd name="T12" fmla="*/ 101 w 192"/>
                <a:gd name="T13" fmla="*/ 64 h 128"/>
                <a:gd name="T14" fmla="*/ 101 w 192"/>
                <a:gd name="T15" fmla="*/ 77 h 128"/>
                <a:gd name="T16" fmla="*/ 101 w 192"/>
                <a:gd name="T17" fmla="*/ 128 h 128"/>
                <a:gd name="T18" fmla="*/ 192 w 192"/>
                <a:gd name="T19" fmla="*/ 128 h 128"/>
                <a:gd name="T20" fmla="*/ 192 w 192"/>
                <a:gd name="T21" fmla="*/ 56 h 128"/>
                <a:gd name="T22" fmla="*/ 146 w 192"/>
                <a:gd name="T23" fmla="*/ 56 h 128"/>
                <a:gd name="T24" fmla="*/ 156 w 192"/>
                <a:gd name="T25" fmla="*/ 32 h 128"/>
                <a:gd name="T26" fmla="*/ 124 w 192"/>
                <a:gd name="T27" fmla="*/ 0 h 128"/>
                <a:gd name="T28" fmla="*/ 96 w 192"/>
                <a:gd name="T29" fmla="*/ 17 h 128"/>
                <a:gd name="T30" fmla="*/ 68 w 192"/>
                <a:gd name="T31" fmla="*/ 0 h 128"/>
                <a:gd name="T32" fmla="*/ 36 w 192"/>
                <a:gd name="T33" fmla="*/ 32 h 128"/>
                <a:gd name="T34" fmla="*/ 47 w 192"/>
                <a:gd name="T35" fmla="*/ 56 h 128"/>
                <a:gd name="T36" fmla="*/ 0 w 192"/>
                <a:gd name="T37" fmla="*/ 56 h 128"/>
                <a:gd name="T38" fmla="*/ 0 w 192"/>
                <a:gd name="T39" fmla="*/ 128 h 128"/>
                <a:gd name="T40" fmla="*/ 125 w 192"/>
                <a:gd name="T41" fmla="*/ 98 h 128"/>
                <a:gd name="T42" fmla="*/ 101 w 192"/>
                <a:gd name="T43" fmla="*/ 56 h 128"/>
                <a:gd name="T44" fmla="*/ 110 w 192"/>
                <a:gd name="T45" fmla="*/ 56 h 128"/>
                <a:gd name="T46" fmla="*/ 132 w 192"/>
                <a:gd name="T47" fmla="*/ 94 h 128"/>
                <a:gd name="T48" fmla="*/ 125 w 192"/>
                <a:gd name="T49" fmla="*/ 98 h 128"/>
                <a:gd name="T50" fmla="*/ 124 w 192"/>
                <a:gd name="T51" fmla="*/ 8 h 128"/>
                <a:gd name="T52" fmla="*/ 148 w 192"/>
                <a:gd name="T53" fmla="*/ 32 h 128"/>
                <a:gd name="T54" fmla="*/ 124 w 192"/>
                <a:gd name="T55" fmla="*/ 56 h 128"/>
                <a:gd name="T56" fmla="*/ 100 w 192"/>
                <a:gd name="T57" fmla="*/ 32 h 128"/>
                <a:gd name="T58" fmla="*/ 124 w 192"/>
                <a:gd name="T59" fmla="*/ 8 h 128"/>
                <a:gd name="T60" fmla="*/ 68 w 192"/>
                <a:gd name="T61" fmla="*/ 98 h 128"/>
                <a:gd name="T62" fmla="*/ 61 w 192"/>
                <a:gd name="T63" fmla="*/ 94 h 128"/>
                <a:gd name="T64" fmla="*/ 83 w 192"/>
                <a:gd name="T65" fmla="*/ 56 h 128"/>
                <a:gd name="T66" fmla="*/ 92 w 192"/>
                <a:gd name="T67" fmla="*/ 56 h 128"/>
                <a:gd name="T68" fmla="*/ 68 w 192"/>
                <a:gd name="T69" fmla="*/ 98 h 128"/>
                <a:gd name="T70" fmla="*/ 44 w 192"/>
                <a:gd name="T71" fmla="*/ 32 h 128"/>
                <a:gd name="T72" fmla="*/ 68 w 192"/>
                <a:gd name="T73" fmla="*/ 8 h 128"/>
                <a:gd name="T74" fmla="*/ 92 w 192"/>
                <a:gd name="T75" fmla="*/ 32 h 128"/>
                <a:gd name="T76" fmla="*/ 68 w 192"/>
                <a:gd name="T77" fmla="*/ 56 h 128"/>
                <a:gd name="T78" fmla="*/ 44 w 192"/>
                <a:gd name="T79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128">
                  <a:moveTo>
                    <a:pt x="0" y="128"/>
                  </a:moveTo>
                  <a:cubicBezTo>
                    <a:pt x="93" y="128"/>
                    <a:pt x="93" y="128"/>
                    <a:pt x="93" y="128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52" y="50"/>
                    <a:pt x="156" y="42"/>
                    <a:pt x="156" y="32"/>
                  </a:cubicBezTo>
                  <a:cubicBezTo>
                    <a:pt x="156" y="15"/>
                    <a:pt x="142" y="0"/>
                    <a:pt x="124" y="0"/>
                  </a:cubicBezTo>
                  <a:cubicBezTo>
                    <a:pt x="112" y="0"/>
                    <a:pt x="102" y="7"/>
                    <a:pt x="96" y="17"/>
                  </a:cubicBezTo>
                  <a:cubicBezTo>
                    <a:pt x="91" y="7"/>
                    <a:pt x="81" y="0"/>
                    <a:pt x="68" y="0"/>
                  </a:cubicBezTo>
                  <a:cubicBezTo>
                    <a:pt x="51" y="0"/>
                    <a:pt x="36" y="15"/>
                    <a:pt x="36" y="32"/>
                  </a:cubicBezTo>
                  <a:cubicBezTo>
                    <a:pt x="36" y="42"/>
                    <a:pt x="41" y="50"/>
                    <a:pt x="47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128"/>
                  </a:lnTo>
                  <a:close/>
                  <a:moveTo>
                    <a:pt x="125" y="98"/>
                  </a:moveTo>
                  <a:cubicBezTo>
                    <a:pt x="101" y="56"/>
                    <a:pt x="101" y="56"/>
                    <a:pt x="101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32" y="94"/>
                    <a:pt x="132" y="94"/>
                    <a:pt x="132" y="94"/>
                  </a:cubicBezTo>
                  <a:lnTo>
                    <a:pt x="125" y="98"/>
                  </a:lnTo>
                  <a:close/>
                  <a:moveTo>
                    <a:pt x="124" y="8"/>
                  </a:moveTo>
                  <a:cubicBezTo>
                    <a:pt x="138" y="8"/>
                    <a:pt x="148" y="19"/>
                    <a:pt x="148" y="32"/>
                  </a:cubicBezTo>
                  <a:cubicBezTo>
                    <a:pt x="148" y="46"/>
                    <a:pt x="138" y="56"/>
                    <a:pt x="124" y="56"/>
                  </a:cubicBezTo>
                  <a:cubicBezTo>
                    <a:pt x="111" y="56"/>
                    <a:pt x="100" y="46"/>
                    <a:pt x="100" y="32"/>
                  </a:cubicBezTo>
                  <a:cubicBezTo>
                    <a:pt x="100" y="19"/>
                    <a:pt x="111" y="8"/>
                    <a:pt x="124" y="8"/>
                  </a:cubicBezTo>
                  <a:close/>
                  <a:moveTo>
                    <a:pt x="68" y="98"/>
                  </a:moveTo>
                  <a:cubicBezTo>
                    <a:pt x="61" y="94"/>
                    <a:pt x="61" y="94"/>
                    <a:pt x="61" y="9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92" y="56"/>
                    <a:pt x="92" y="56"/>
                    <a:pt x="92" y="56"/>
                  </a:cubicBezTo>
                  <a:lnTo>
                    <a:pt x="68" y="98"/>
                  </a:lnTo>
                  <a:close/>
                  <a:moveTo>
                    <a:pt x="44" y="32"/>
                  </a:moveTo>
                  <a:cubicBezTo>
                    <a:pt x="44" y="19"/>
                    <a:pt x="55" y="8"/>
                    <a:pt x="68" y="8"/>
                  </a:cubicBezTo>
                  <a:cubicBezTo>
                    <a:pt x="82" y="8"/>
                    <a:pt x="92" y="19"/>
                    <a:pt x="92" y="32"/>
                  </a:cubicBezTo>
                  <a:cubicBezTo>
                    <a:pt x="92" y="46"/>
                    <a:pt x="82" y="56"/>
                    <a:pt x="68" y="56"/>
                  </a:cubicBezTo>
                  <a:cubicBezTo>
                    <a:pt x="55" y="56"/>
                    <a:pt x="44" y="46"/>
                    <a:pt x="44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Rectangle 164"/>
            <p:cNvSpPr>
              <a:spLocks noChangeArrowheads="1"/>
            </p:cNvSpPr>
            <p:nvPr/>
          </p:nvSpPr>
          <p:spPr bwMode="auto">
            <a:xfrm>
              <a:off x="8995444" y="5071814"/>
              <a:ext cx="286062" cy="224764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165"/>
            <p:cNvSpPr>
              <a:spLocks noChangeArrowheads="1"/>
            </p:cNvSpPr>
            <p:nvPr/>
          </p:nvSpPr>
          <p:spPr bwMode="auto">
            <a:xfrm>
              <a:off x="8676689" y="5071814"/>
              <a:ext cx="290150" cy="224764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390" name="Freeform 55"/>
          <p:cNvSpPr>
            <a:spLocks noEditPoints="1"/>
          </p:cNvSpPr>
          <p:nvPr/>
        </p:nvSpPr>
        <p:spPr bwMode="auto">
          <a:xfrm rot="5400000">
            <a:off x="1396207" y="310356"/>
            <a:ext cx="709612" cy="752475"/>
          </a:xfrm>
          <a:custGeom>
            <a:avLst/>
            <a:gdLst>
              <a:gd name="T0" fmla="*/ 2147483647 w 182"/>
              <a:gd name="T1" fmla="*/ 2147483647 h 193"/>
              <a:gd name="T2" fmla="*/ 2147483647 w 182"/>
              <a:gd name="T3" fmla="*/ 2147483647 h 193"/>
              <a:gd name="T4" fmla="*/ 2147483647 w 182"/>
              <a:gd name="T5" fmla="*/ 2147483647 h 193"/>
              <a:gd name="T6" fmla="*/ 2147483647 w 182"/>
              <a:gd name="T7" fmla="*/ 2147483647 h 193"/>
              <a:gd name="T8" fmla="*/ 2147483647 w 182"/>
              <a:gd name="T9" fmla="*/ 2147483647 h 193"/>
              <a:gd name="T10" fmla="*/ 2147483647 w 182"/>
              <a:gd name="T11" fmla="*/ 2147483647 h 193"/>
              <a:gd name="T12" fmla="*/ 2147483647 w 182"/>
              <a:gd name="T13" fmla="*/ 2147483647 h 193"/>
              <a:gd name="T14" fmla="*/ 2147483647 w 182"/>
              <a:gd name="T15" fmla="*/ 2147483647 h 193"/>
              <a:gd name="T16" fmla="*/ 2147483647 w 182"/>
              <a:gd name="T17" fmla="*/ 2147483647 h 193"/>
              <a:gd name="T18" fmla="*/ 2147483647 w 182"/>
              <a:gd name="T19" fmla="*/ 2147483647 h 193"/>
              <a:gd name="T20" fmla="*/ 2147483647 w 182"/>
              <a:gd name="T21" fmla="*/ 2147483647 h 193"/>
              <a:gd name="T22" fmla="*/ 2147483647 w 182"/>
              <a:gd name="T23" fmla="*/ 2147483647 h 193"/>
              <a:gd name="T24" fmla="*/ 2147483647 w 182"/>
              <a:gd name="T25" fmla="*/ 0 h 193"/>
              <a:gd name="T26" fmla="*/ 2147483647 w 182"/>
              <a:gd name="T27" fmla="*/ 2147483647 h 193"/>
              <a:gd name="T28" fmla="*/ 2147483647 w 182"/>
              <a:gd name="T29" fmla="*/ 2147483647 h 193"/>
              <a:gd name="T30" fmla="*/ 2147483647 w 182"/>
              <a:gd name="T31" fmla="*/ 2147483647 h 193"/>
              <a:gd name="T32" fmla="*/ 2147483647 w 182"/>
              <a:gd name="T33" fmla="*/ 2147483647 h 193"/>
              <a:gd name="T34" fmla="*/ 2147483647 w 182"/>
              <a:gd name="T35" fmla="*/ 2147483647 h 193"/>
              <a:gd name="T36" fmla="*/ 2147483647 w 182"/>
              <a:gd name="T37" fmla="*/ 2147483647 h 193"/>
              <a:gd name="T38" fmla="*/ 2147483647 w 182"/>
              <a:gd name="T39" fmla="*/ 2147483647 h 193"/>
              <a:gd name="T40" fmla="*/ 2147483647 w 182"/>
              <a:gd name="T41" fmla="*/ 2147483647 h 19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2" h="193"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34" y="171"/>
                  <a:pt x="34" y="171"/>
                  <a:pt x="34" y="171"/>
                </a:cubicBezTo>
                <a:cubicBezTo>
                  <a:pt x="52" y="190"/>
                  <a:pt x="52" y="190"/>
                  <a:pt x="52" y="190"/>
                </a:cubicBezTo>
                <a:cubicBezTo>
                  <a:pt x="55" y="193"/>
                  <a:pt x="61" y="193"/>
                  <a:pt x="64" y="190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5" y="159"/>
                  <a:pt x="95" y="153"/>
                  <a:pt x="92" y="15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13" y="102"/>
                  <a:pt x="121" y="104"/>
                  <a:pt x="130" y="104"/>
                </a:cubicBezTo>
                <a:cubicBezTo>
                  <a:pt x="159" y="104"/>
                  <a:pt x="182" y="81"/>
                  <a:pt x="182" y="52"/>
                </a:cubicBezTo>
                <a:cubicBezTo>
                  <a:pt x="182" y="23"/>
                  <a:pt x="159" y="0"/>
                  <a:pt x="130" y="0"/>
                </a:cubicBezTo>
                <a:cubicBezTo>
                  <a:pt x="101" y="0"/>
                  <a:pt x="78" y="23"/>
                  <a:pt x="78" y="52"/>
                </a:cubicBezTo>
                <a:cubicBezTo>
                  <a:pt x="78" y="61"/>
                  <a:pt x="80" y="69"/>
                  <a:pt x="84" y="76"/>
                </a:cubicBezTo>
                <a:lnTo>
                  <a:pt x="7" y="153"/>
                </a:lnTo>
                <a:close/>
                <a:moveTo>
                  <a:pt x="110" y="52"/>
                </a:moveTo>
                <a:cubicBezTo>
                  <a:pt x="110" y="41"/>
                  <a:pt x="119" y="32"/>
                  <a:pt x="130" y="32"/>
                </a:cubicBezTo>
                <a:cubicBezTo>
                  <a:pt x="141" y="32"/>
                  <a:pt x="150" y="41"/>
                  <a:pt x="150" y="52"/>
                </a:cubicBezTo>
                <a:cubicBezTo>
                  <a:pt x="150" y="63"/>
                  <a:pt x="141" y="72"/>
                  <a:pt x="130" y="72"/>
                </a:cubicBezTo>
                <a:cubicBezTo>
                  <a:pt x="119" y="72"/>
                  <a:pt x="110" y="63"/>
                  <a:pt x="110" y="52"/>
                </a:cubicBez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Freeform 61"/>
          <p:cNvSpPr>
            <a:spLocks noEditPoints="1"/>
          </p:cNvSpPr>
          <p:nvPr/>
        </p:nvSpPr>
        <p:spPr bwMode="auto">
          <a:xfrm rot="2464212">
            <a:off x="655638" y="1233488"/>
            <a:ext cx="582612" cy="588962"/>
          </a:xfrm>
          <a:custGeom>
            <a:avLst/>
            <a:gdLst>
              <a:gd name="T0" fmla="*/ 0 w 192"/>
              <a:gd name="T1" fmla="*/ 2147483647 h 194"/>
              <a:gd name="T2" fmla="*/ 2147483647 w 192"/>
              <a:gd name="T3" fmla="*/ 2147483647 h 194"/>
              <a:gd name="T4" fmla="*/ 2147483647 w 192"/>
              <a:gd name="T5" fmla="*/ 2147483647 h 194"/>
              <a:gd name="T6" fmla="*/ 2147483647 w 192"/>
              <a:gd name="T7" fmla="*/ 2147483647 h 194"/>
              <a:gd name="T8" fmla="*/ 2147483647 w 192"/>
              <a:gd name="T9" fmla="*/ 2147483647 h 194"/>
              <a:gd name="T10" fmla="*/ 2147483647 w 192"/>
              <a:gd name="T11" fmla="*/ 2147483647 h 194"/>
              <a:gd name="T12" fmla="*/ 2147483647 w 192"/>
              <a:gd name="T13" fmla="*/ 2147483647 h 194"/>
              <a:gd name="T14" fmla="*/ 2147483647 w 192"/>
              <a:gd name="T15" fmla="*/ 2147483647 h 194"/>
              <a:gd name="T16" fmla="*/ 2147483647 w 192"/>
              <a:gd name="T17" fmla="*/ 2147483647 h 194"/>
              <a:gd name="T18" fmla="*/ 2147483647 w 192"/>
              <a:gd name="T19" fmla="*/ 2147483647 h 194"/>
              <a:gd name="T20" fmla="*/ 2147483647 w 192"/>
              <a:gd name="T21" fmla="*/ 2147483647 h 194"/>
              <a:gd name="T22" fmla="*/ 2147483647 w 192"/>
              <a:gd name="T23" fmla="*/ 2147483647 h 194"/>
              <a:gd name="T24" fmla="*/ 2147483647 w 192"/>
              <a:gd name="T25" fmla="*/ 2147483647 h 194"/>
              <a:gd name="T26" fmla="*/ 2147483647 w 192"/>
              <a:gd name="T27" fmla="*/ 2147483647 h 194"/>
              <a:gd name="T28" fmla="*/ 2147483647 w 192"/>
              <a:gd name="T29" fmla="*/ 2147483647 h 194"/>
              <a:gd name="T30" fmla="*/ 2147483647 w 192"/>
              <a:gd name="T31" fmla="*/ 2147483647 h 194"/>
              <a:gd name="T32" fmla="*/ 2147483647 w 192"/>
              <a:gd name="T33" fmla="*/ 2147483647 h 194"/>
              <a:gd name="T34" fmla="*/ 2147483647 w 192"/>
              <a:gd name="T35" fmla="*/ 2147483647 h 194"/>
              <a:gd name="T36" fmla="*/ 2147483647 w 192"/>
              <a:gd name="T37" fmla="*/ 2147483647 h 194"/>
              <a:gd name="T38" fmla="*/ 2147483647 w 192"/>
              <a:gd name="T39" fmla="*/ 2147483647 h 194"/>
              <a:gd name="T40" fmla="*/ 2147483647 w 192"/>
              <a:gd name="T41" fmla="*/ 2147483647 h 194"/>
              <a:gd name="T42" fmla="*/ 2147483647 w 192"/>
              <a:gd name="T43" fmla="*/ 2147483647 h 194"/>
              <a:gd name="T44" fmla="*/ 2147483647 w 192"/>
              <a:gd name="T45" fmla="*/ 2147483647 h 194"/>
              <a:gd name="T46" fmla="*/ 2147483647 w 192"/>
              <a:gd name="T47" fmla="*/ 2147483647 h 194"/>
              <a:gd name="T48" fmla="*/ 2147483647 w 192"/>
              <a:gd name="T49" fmla="*/ 2147483647 h 194"/>
              <a:gd name="T50" fmla="*/ 2147483647 w 192"/>
              <a:gd name="T51" fmla="*/ 2147483647 h 194"/>
              <a:gd name="T52" fmla="*/ 2147483647 w 192"/>
              <a:gd name="T53" fmla="*/ 2147483647 h 194"/>
              <a:gd name="T54" fmla="*/ 2147483647 w 192"/>
              <a:gd name="T55" fmla="*/ 0 h 194"/>
              <a:gd name="T56" fmla="*/ 2147483647 w 192"/>
              <a:gd name="T57" fmla="*/ 0 h 194"/>
              <a:gd name="T58" fmla="*/ 2147483647 w 192"/>
              <a:gd name="T59" fmla="*/ 2147483647 h 194"/>
              <a:gd name="T60" fmla="*/ 2147483647 w 192"/>
              <a:gd name="T61" fmla="*/ 2147483647 h 194"/>
              <a:gd name="T62" fmla="*/ 2147483647 w 192"/>
              <a:gd name="T63" fmla="*/ 2147483647 h 194"/>
              <a:gd name="T64" fmla="*/ 2147483647 w 192"/>
              <a:gd name="T65" fmla="*/ 2147483647 h 194"/>
              <a:gd name="T66" fmla="*/ 2147483647 w 192"/>
              <a:gd name="T67" fmla="*/ 2147483647 h 194"/>
              <a:gd name="T68" fmla="*/ 2147483647 w 192"/>
              <a:gd name="T69" fmla="*/ 2147483647 h 194"/>
              <a:gd name="T70" fmla="*/ 0 w 192"/>
              <a:gd name="T71" fmla="*/ 2147483647 h 194"/>
              <a:gd name="T72" fmla="*/ 2147483647 w 192"/>
              <a:gd name="T73" fmla="*/ 2147483647 h 194"/>
              <a:gd name="T74" fmla="*/ 2147483647 w 192"/>
              <a:gd name="T75" fmla="*/ 2147483647 h 194"/>
              <a:gd name="T76" fmla="*/ 2147483647 w 192"/>
              <a:gd name="T77" fmla="*/ 2147483647 h 194"/>
              <a:gd name="T78" fmla="*/ 2147483647 w 192"/>
              <a:gd name="T79" fmla="*/ 2147483647 h 194"/>
              <a:gd name="T80" fmla="*/ 0 w 192"/>
              <a:gd name="T81" fmla="*/ 2147483647 h 194"/>
              <a:gd name="T82" fmla="*/ 2147483647 w 192"/>
              <a:gd name="T83" fmla="*/ 2147483647 h 194"/>
              <a:gd name="T84" fmla="*/ 2147483647 w 192"/>
              <a:gd name="T85" fmla="*/ 2147483647 h 194"/>
              <a:gd name="T86" fmla="*/ 2147483647 w 192"/>
              <a:gd name="T87" fmla="*/ 2147483647 h 194"/>
              <a:gd name="T88" fmla="*/ 2147483647 w 192"/>
              <a:gd name="T89" fmla="*/ 2147483647 h 194"/>
              <a:gd name="T90" fmla="*/ 2147483647 w 192"/>
              <a:gd name="T91" fmla="*/ 2147483647 h 19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92" h="194">
                <a:moveTo>
                  <a:pt x="0" y="164"/>
                </a:moveTo>
                <a:cubicBezTo>
                  <a:pt x="0" y="179"/>
                  <a:pt x="13" y="192"/>
                  <a:pt x="28" y="192"/>
                </a:cubicBezTo>
                <a:cubicBezTo>
                  <a:pt x="36" y="192"/>
                  <a:pt x="43" y="189"/>
                  <a:pt x="48" y="184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1" y="153"/>
                  <a:pt x="113" y="161"/>
                  <a:pt x="118" y="166"/>
                </a:cubicBezTo>
                <a:cubicBezTo>
                  <a:pt x="138" y="186"/>
                  <a:pt x="138" y="186"/>
                  <a:pt x="138" y="186"/>
                </a:cubicBezTo>
                <a:cubicBezTo>
                  <a:pt x="146" y="194"/>
                  <a:pt x="158" y="194"/>
                  <a:pt x="166" y="186"/>
                </a:cubicBezTo>
                <a:cubicBezTo>
                  <a:pt x="174" y="178"/>
                  <a:pt x="174" y="166"/>
                  <a:pt x="166" y="15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1" y="133"/>
                  <a:pt x="133" y="131"/>
                  <a:pt x="127" y="13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40" y="115"/>
                  <a:pt x="161" y="110"/>
                  <a:pt x="176" y="96"/>
                </a:cubicBezTo>
                <a:cubicBezTo>
                  <a:pt x="186" y="86"/>
                  <a:pt x="191" y="73"/>
                  <a:pt x="192" y="61"/>
                </a:cubicBezTo>
                <a:cubicBezTo>
                  <a:pt x="192" y="60"/>
                  <a:pt x="192" y="60"/>
                  <a:pt x="192" y="60"/>
                </a:cubicBezTo>
                <a:cubicBezTo>
                  <a:pt x="192" y="56"/>
                  <a:pt x="188" y="52"/>
                  <a:pt x="184" y="52"/>
                </a:cubicBezTo>
                <a:cubicBezTo>
                  <a:pt x="182" y="52"/>
                  <a:pt x="180" y="53"/>
                  <a:pt x="178" y="54"/>
                </a:cubicBezTo>
                <a:cubicBezTo>
                  <a:pt x="176" y="57"/>
                  <a:pt x="176" y="57"/>
                  <a:pt x="176" y="57"/>
                </a:cubicBezTo>
                <a:cubicBezTo>
                  <a:pt x="168" y="65"/>
                  <a:pt x="168" y="65"/>
                  <a:pt x="168" y="65"/>
                </a:cubicBezTo>
                <a:cubicBezTo>
                  <a:pt x="163" y="69"/>
                  <a:pt x="156" y="72"/>
                  <a:pt x="148" y="72"/>
                </a:cubicBezTo>
                <a:cubicBezTo>
                  <a:pt x="140" y="72"/>
                  <a:pt x="133" y="69"/>
                  <a:pt x="128" y="64"/>
                </a:cubicBezTo>
                <a:cubicBezTo>
                  <a:pt x="123" y="59"/>
                  <a:pt x="120" y="52"/>
                  <a:pt x="120" y="44"/>
                </a:cubicBezTo>
                <a:cubicBezTo>
                  <a:pt x="120" y="36"/>
                  <a:pt x="123" y="29"/>
                  <a:pt x="127" y="24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9" y="12"/>
                  <a:pt x="140" y="10"/>
                  <a:pt x="140" y="8"/>
                </a:cubicBezTo>
                <a:cubicBezTo>
                  <a:pt x="140" y="4"/>
                  <a:pt x="136" y="0"/>
                  <a:pt x="13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19" y="1"/>
                  <a:pt x="106" y="6"/>
                  <a:pt x="96" y="16"/>
                </a:cubicBezTo>
                <a:cubicBezTo>
                  <a:pt x="82" y="31"/>
                  <a:pt x="77" y="52"/>
                  <a:pt x="82" y="70"/>
                </a:cubicBezTo>
                <a:cubicBezTo>
                  <a:pt x="73" y="79"/>
                  <a:pt x="73" y="79"/>
                  <a:pt x="73" y="7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2"/>
                  <a:pt x="36" y="32"/>
                  <a:pt x="36" y="32"/>
                </a:cubicBezTo>
                <a:cubicBezTo>
                  <a:pt x="12" y="20"/>
                  <a:pt x="12" y="20"/>
                  <a:pt x="12" y="20"/>
                </a:cubicBezTo>
                <a:cubicBezTo>
                  <a:pt x="0" y="32"/>
                  <a:pt x="0" y="32"/>
                  <a:pt x="0" y="32"/>
                </a:cubicBezTo>
                <a:cubicBezTo>
                  <a:pt x="12" y="56"/>
                  <a:pt x="12" y="56"/>
                  <a:pt x="1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59" y="93"/>
                  <a:pt x="59" y="93"/>
                  <a:pt x="59" y="93"/>
                </a:cubicBezTo>
                <a:cubicBezTo>
                  <a:pt x="8" y="144"/>
                  <a:pt x="8" y="144"/>
                  <a:pt x="8" y="144"/>
                </a:cubicBezTo>
                <a:cubicBezTo>
                  <a:pt x="3" y="149"/>
                  <a:pt x="0" y="156"/>
                  <a:pt x="0" y="164"/>
                </a:cubicBezTo>
                <a:close/>
                <a:moveTo>
                  <a:pt x="20" y="162"/>
                </a:moveTo>
                <a:cubicBezTo>
                  <a:pt x="20" y="156"/>
                  <a:pt x="24" y="152"/>
                  <a:pt x="30" y="152"/>
                </a:cubicBezTo>
                <a:cubicBezTo>
                  <a:pt x="36" y="152"/>
                  <a:pt x="40" y="156"/>
                  <a:pt x="40" y="162"/>
                </a:cubicBezTo>
                <a:cubicBezTo>
                  <a:pt x="40" y="168"/>
                  <a:pt x="36" y="172"/>
                  <a:pt x="30" y="172"/>
                </a:cubicBezTo>
                <a:cubicBezTo>
                  <a:pt x="24" y="172"/>
                  <a:pt x="20" y="168"/>
                  <a:pt x="20" y="162"/>
                </a:cubicBez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Freeform 56"/>
          <p:cNvSpPr>
            <a:spLocks noEditPoints="1"/>
          </p:cNvSpPr>
          <p:nvPr/>
        </p:nvSpPr>
        <p:spPr bwMode="auto">
          <a:xfrm rot="8548972">
            <a:off x="2182813" y="3125788"/>
            <a:ext cx="258762" cy="307975"/>
          </a:xfrm>
          <a:custGeom>
            <a:avLst/>
            <a:gdLst>
              <a:gd name="T0" fmla="*/ 0 w 160"/>
              <a:gd name="T1" fmla="*/ 2147483647 h 192"/>
              <a:gd name="T2" fmla="*/ 2147483647 w 160"/>
              <a:gd name="T3" fmla="*/ 2147483647 h 192"/>
              <a:gd name="T4" fmla="*/ 2147483647 w 160"/>
              <a:gd name="T5" fmla="*/ 2147483647 h 192"/>
              <a:gd name="T6" fmla="*/ 2147483647 w 160"/>
              <a:gd name="T7" fmla="*/ 2147483647 h 192"/>
              <a:gd name="T8" fmla="*/ 2147483647 w 160"/>
              <a:gd name="T9" fmla="*/ 2147483647 h 192"/>
              <a:gd name="T10" fmla="*/ 2147483647 w 160"/>
              <a:gd name="T11" fmla="*/ 2147483647 h 192"/>
              <a:gd name="T12" fmla="*/ 2147483647 w 160"/>
              <a:gd name="T13" fmla="*/ 2147483647 h 192"/>
              <a:gd name="T14" fmla="*/ 2147483647 w 160"/>
              <a:gd name="T15" fmla="*/ 2147483647 h 192"/>
              <a:gd name="T16" fmla="*/ 2147483647 w 160"/>
              <a:gd name="T17" fmla="*/ 2147483647 h 192"/>
              <a:gd name="T18" fmla="*/ 2147483647 w 160"/>
              <a:gd name="T19" fmla="*/ 2147483647 h 192"/>
              <a:gd name="T20" fmla="*/ 2147483647 w 160"/>
              <a:gd name="T21" fmla="*/ 2147483647 h 192"/>
              <a:gd name="T22" fmla="*/ 2147483647 w 160"/>
              <a:gd name="T23" fmla="*/ 2147483647 h 192"/>
              <a:gd name="T24" fmla="*/ 2147483647 w 160"/>
              <a:gd name="T25" fmla="*/ 2147483647 h 192"/>
              <a:gd name="T26" fmla="*/ 2147483647 w 160"/>
              <a:gd name="T27" fmla="*/ 2147483647 h 192"/>
              <a:gd name="T28" fmla="*/ 2147483647 w 160"/>
              <a:gd name="T29" fmla="*/ 0 h 192"/>
              <a:gd name="T30" fmla="*/ 2147483647 w 160"/>
              <a:gd name="T31" fmla="*/ 2147483647 h 192"/>
              <a:gd name="T32" fmla="*/ 2147483647 w 160"/>
              <a:gd name="T33" fmla="*/ 2147483647 h 192"/>
              <a:gd name="T34" fmla="*/ 2147483647 w 160"/>
              <a:gd name="T35" fmla="*/ 2147483647 h 192"/>
              <a:gd name="T36" fmla="*/ 0 w 160"/>
              <a:gd name="T37" fmla="*/ 2147483647 h 192"/>
              <a:gd name="T38" fmla="*/ 0 w 160"/>
              <a:gd name="T39" fmla="*/ 2147483647 h 192"/>
              <a:gd name="T40" fmla="*/ 2147483647 w 160"/>
              <a:gd name="T41" fmla="*/ 2147483647 h 192"/>
              <a:gd name="T42" fmla="*/ 2147483647 w 160"/>
              <a:gd name="T43" fmla="*/ 2147483647 h 192"/>
              <a:gd name="T44" fmla="*/ 2147483647 w 160"/>
              <a:gd name="T45" fmla="*/ 2147483647 h 192"/>
              <a:gd name="T46" fmla="*/ 2147483647 w 160"/>
              <a:gd name="T47" fmla="*/ 2147483647 h 192"/>
              <a:gd name="T48" fmla="*/ 2147483647 w 160"/>
              <a:gd name="T49" fmla="*/ 2147483647 h 192"/>
              <a:gd name="T50" fmla="*/ 2147483647 w 160"/>
              <a:gd name="T51" fmla="*/ 2147483647 h 192"/>
              <a:gd name="T52" fmla="*/ 2147483647 w 160"/>
              <a:gd name="T53" fmla="*/ 2147483647 h 192"/>
              <a:gd name="T54" fmla="*/ 2147483647 w 160"/>
              <a:gd name="T55" fmla="*/ 2147483647 h 192"/>
              <a:gd name="T56" fmla="*/ 2147483647 w 160"/>
              <a:gd name="T57" fmla="*/ 2147483647 h 192"/>
              <a:gd name="T58" fmla="*/ 2147483647 w 160"/>
              <a:gd name="T59" fmla="*/ 2147483647 h 1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60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60"/>
                  <a:pt x="116" y="64"/>
                  <a:pt x="122" y="64"/>
                </a:cubicBezTo>
                <a:cubicBezTo>
                  <a:pt x="128" y="64"/>
                  <a:pt x="132" y="60"/>
                  <a:pt x="132" y="54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lnTo>
                  <a:pt x="0" y="176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Freeform 66"/>
          <p:cNvSpPr>
            <a:spLocks noEditPoints="1"/>
          </p:cNvSpPr>
          <p:nvPr/>
        </p:nvSpPr>
        <p:spPr bwMode="auto">
          <a:xfrm rot="10435987">
            <a:off x="1557338" y="1893888"/>
            <a:ext cx="385762" cy="352425"/>
          </a:xfrm>
          <a:custGeom>
            <a:avLst/>
            <a:gdLst>
              <a:gd name="T0" fmla="*/ 2147483647 w 192"/>
              <a:gd name="T1" fmla="*/ 2147483647 h 176"/>
              <a:gd name="T2" fmla="*/ 2147483647 w 192"/>
              <a:gd name="T3" fmla="*/ 2147483647 h 176"/>
              <a:gd name="T4" fmla="*/ 2147483647 w 192"/>
              <a:gd name="T5" fmla="*/ 0 h 176"/>
              <a:gd name="T6" fmla="*/ 2147483647 w 192"/>
              <a:gd name="T7" fmla="*/ 0 h 176"/>
              <a:gd name="T8" fmla="*/ 2147483647 w 192"/>
              <a:gd name="T9" fmla="*/ 2147483647 h 176"/>
              <a:gd name="T10" fmla="*/ 2147483647 w 192"/>
              <a:gd name="T11" fmla="*/ 2147483647 h 176"/>
              <a:gd name="T12" fmla="*/ 2147483647 w 192"/>
              <a:gd name="T13" fmla="*/ 2147483647 h 176"/>
              <a:gd name="T14" fmla="*/ 0 w 192"/>
              <a:gd name="T15" fmla="*/ 2147483647 h 176"/>
              <a:gd name="T16" fmla="*/ 0 w 192"/>
              <a:gd name="T17" fmla="*/ 2147483647 h 176"/>
              <a:gd name="T18" fmla="*/ 2147483647 w 192"/>
              <a:gd name="T19" fmla="*/ 2147483647 h 176"/>
              <a:gd name="T20" fmla="*/ 2147483647 w 192"/>
              <a:gd name="T21" fmla="*/ 2147483647 h 176"/>
              <a:gd name="T22" fmla="*/ 2147483647 w 192"/>
              <a:gd name="T23" fmla="*/ 2147483647 h 176"/>
              <a:gd name="T24" fmla="*/ 2147483647 w 192"/>
              <a:gd name="T25" fmla="*/ 2147483647 h 176"/>
              <a:gd name="T26" fmla="*/ 2147483647 w 192"/>
              <a:gd name="T27" fmla="*/ 2147483647 h 176"/>
              <a:gd name="T28" fmla="*/ 2147483647 w 192"/>
              <a:gd name="T29" fmla="*/ 2147483647 h 176"/>
              <a:gd name="T30" fmla="*/ 2147483647 w 192"/>
              <a:gd name="T31" fmla="*/ 2147483647 h 176"/>
              <a:gd name="T32" fmla="*/ 2147483647 w 192"/>
              <a:gd name="T33" fmla="*/ 2147483647 h 176"/>
              <a:gd name="T34" fmla="*/ 2147483647 w 192"/>
              <a:gd name="T35" fmla="*/ 2147483647 h 176"/>
              <a:gd name="T36" fmla="*/ 2147483647 w 192"/>
              <a:gd name="T37" fmla="*/ 2147483647 h 176"/>
              <a:gd name="T38" fmla="*/ 2147483647 w 192"/>
              <a:gd name="T39" fmla="*/ 2147483647 h 176"/>
              <a:gd name="T40" fmla="*/ 2147483647 w 192"/>
              <a:gd name="T41" fmla="*/ 2147483647 h 176"/>
              <a:gd name="T42" fmla="*/ 2147483647 w 192"/>
              <a:gd name="T43" fmla="*/ 2147483647 h 176"/>
              <a:gd name="T44" fmla="*/ 2147483647 w 192"/>
              <a:gd name="T45" fmla="*/ 2147483647 h 176"/>
              <a:gd name="T46" fmla="*/ 2147483647 w 192"/>
              <a:gd name="T47" fmla="*/ 2147483647 h 176"/>
              <a:gd name="T48" fmla="*/ 2147483647 w 192"/>
              <a:gd name="T49" fmla="*/ 2147483647 h 176"/>
              <a:gd name="T50" fmla="*/ 2147483647 w 192"/>
              <a:gd name="T51" fmla="*/ 2147483647 h 176"/>
              <a:gd name="T52" fmla="*/ 2147483647 w 192"/>
              <a:gd name="T53" fmla="*/ 2147483647 h 176"/>
              <a:gd name="T54" fmla="*/ 2147483647 w 192"/>
              <a:gd name="T55" fmla="*/ 2147483647 h 176"/>
              <a:gd name="T56" fmla="*/ 2147483647 w 192"/>
              <a:gd name="T57" fmla="*/ 2147483647 h 176"/>
              <a:gd name="T58" fmla="*/ 2147483647 w 192"/>
              <a:gd name="T59" fmla="*/ 2147483647 h 176"/>
              <a:gd name="T60" fmla="*/ 2147483647 w 192"/>
              <a:gd name="T61" fmla="*/ 2147483647 h 176"/>
              <a:gd name="T62" fmla="*/ 2147483647 w 192"/>
              <a:gd name="T63" fmla="*/ 2147483647 h 176"/>
              <a:gd name="T64" fmla="*/ 2147483647 w 192"/>
              <a:gd name="T65" fmla="*/ 2147483647 h 176"/>
              <a:gd name="T66" fmla="*/ 2147483647 w 192"/>
              <a:gd name="T67" fmla="*/ 2147483647 h 176"/>
              <a:gd name="T68" fmla="*/ 2147483647 w 192"/>
              <a:gd name="T69" fmla="*/ 2147483647 h 176"/>
              <a:gd name="T70" fmla="*/ 2147483647 w 192"/>
              <a:gd name="T71" fmla="*/ 2147483647 h 17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92" h="176">
                <a:moveTo>
                  <a:pt x="144" y="40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lnTo>
                  <a:pt x="144" y="40"/>
                </a:lnTo>
                <a:close/>
                <a:moveTo>
                  <a:pt x="77" y="20"/>
                </a:move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lose/>
                <a:moveTo>
                  <a:pt x="48" y="68"/>
                </a:moveTo>
                <a:cubicBezTo>
                  <a:pt x="48" y="148"/>
                  <a:pt x="48" y="148"/>
                  <a:pt x="48" y="148"/>
                </a:cubicBezTo>
                <a:cubicBezTo>
                  <a:pt x="48" y="152"/>
                  <a:pt x="44" y="156"/>
                  <a:pt x="40" y="156"/>
                </a:cubicBezTo>
                <a:cubicBezTo>
                  <a:pt x="36" y="156"/>
                  <a:pt x="32" y="152"/>
                  <a:pt x="32" y="14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4"/>
                  <a:pt x="36" y="60"/>
                  <a:pt x="40" y="60"/>
                </a:cubicBezTo>
                <a:cubicBezTo>
                  <a:pt x="44" y="60"/>
                  <a:pt x="48" y="64"/>
                  <a:pt x="48" y="68"/>
                </a:cubicBezTo>
                <a:close/>
                <a:moveTo>
                  <a:pt x="160" y="68"/>
                </a:moveTo>
                <a:cubicBezTo>
                  <a:pt x="160" y="148"/>
                  <a:pt x="160" y="148"/>
                  <a:pt x="160" y="148"/>
                </a:cubicBezTo>
                <a:cubicBezTo>
                  <a:pt x="160" y="152"/>
                  <a:pt x="156" y="156"/>
                  <a:pt x="152" y="156"/>
                </a:cubicBezTo>
                <a:cubicBezTo>
                  <a:pt x="148" y="156"/>
                  <a:pt x="144" y="152"/>
                  <a:pt x="144" y="14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4" y="64"/>
                  <a:pt x="148" y="60"/>
                  <a:pt x="152" y="60"/>
                </a:cubicBezTo>
                <a:cubicBezTo>
                  <a:pt x="156" y="60"/>
                  <a:pt x="160" y="64"/>
                  <a:pt x="160" y="68"/>
                </a:cubicBez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74"/>
          <p:cNvSpPr>
            <a:spLocks noEditPoints="1"/>
          </p:cNvSpPr>
          <p:nvPr/>
        </p:nvSpPr>
        <p:spPr bwMode="auto">
          <a:xfrm>
            <a:off x="1204913" y="2921000"/>
            <a:ext cx="390525" cy="388938"/>
          </a:xfrm>
          <a:custGeom>
            <a:avLst/>
            <a:gdLst>
              <a:gd name="T0" fmla="*/ 2147483647 w 196"/>
              <a:gd name="T1" fmla="*/ 2147483647 h 196"/>
              <a:gd name="T2" fmla="*/ 2147483647 w 196"/>
              <a:gd name="T3" fmla="*/ 2147483647 h 196"/>
              <a:gd name="T4" fmla="*/ 2147483647 w 196"/>
              <a:gd name="T5" fmla="*/ 2147483647 h 196"/>
              <a:gd name="T6" fmla="*/ 2147483647 w 196"/>
              <a:gd name="T7" fmla="*/ 2147483647 h 196"/>
              <a:gd name="T8" fmla="*/ 2147483647 w 196"/>
              <a:gd name="T9" fmla="*/ 2147483647 h 196"/>
              <a:gd name="T10" fmla="*/ 2147483647 w 196"/>
              <a:gd name="T11" fmla="*/ 2147483647 h 196"/>
              <a:gd name="T12" fmla="*/ 2147483647 w 196"/>
              <a:gd name="T13" fmla="*/ 2147483647 h 196"/>
              <a:gd name="T14" fmla="*/ 2147483647 w 196"/>
              <a:gd name="T15" fmla="*/ 2147483647 h 196"/>
              <a:gd name="T16" fmla="*/ 2147483647 w 196"/>
              <a:gd name="T17" fmla="*/ 2147483647 h 196"/>
              <a:gd name="T18" fmla="*/ 2147483647 w 196"/>
              <a:gd name="T19" fmla="*/ 2147483647 h 196"/>
              <a:gd name="T20" fmla="*/ 2147483647 w 196"/>
              <a:gd name="T21" fmla="*/ 2147483647 h 196"/>
              <a:gd name="T22" fmla="*/ 2147483647 w 196"/>
              <a:gd name="T23" fmla="*/ 2147483647 h 196"/>
              <a:gd name="T24" fmla="*/ 2147483647 w 196"/>
              <a:gd name="T25" fmla="*/ 2147483647 h 196"/>
              <a:gd name="T26" fmla="*/ 2147483647 w 196"/>
              <a:gd name="T27" fmla="*/ 2147483647 h 196"/>
              <a:gd name="T28" fmla="*/ 2147483647 w 196"/>
              <a:gd name="T29" fmla="*/ 2147483647 h 196"/>
              <a:gd name="T30" fmla="*/ 2147483647 w 196"/>
              <a:gd name="T31" fmla="*/ 2147483647 h 196"/>
              <a:gd name="T32" fmla="*/ 2147483647 w 196"/>
              <a:gd name="T33" fmla="*/ 2147483647 h 196"/>
              <a:gd name="T34" fmla="*/ 2147483647 w 196"/>
              <a:gd name="T35" fmla="*/ 2147483647 h 196"/>
              <a:gd name="T36" fmla="*/ 2147483647 w 196"/>
              <a:gd name="T37" fmla="*/ 2147483647 h 196"/>
              <a:gd name="T38" fmla="*/ 2147483647 w 196"/>
              <a:gd name="T39" fmla="*/ 2147483647 h 196"/>
              <a:gd name="T40" fmla="*/ 2147483647 w 196"/>
              <a:gd name="T41" fmla="*/ 2147483647 h 196"/>
              <a:gd name="T42" fmla="*/ 2147483647 w 196"/>
              <a:gd name="T43" fmla="*/ 2147483647 h 196"/>
              <a:gd name="T44" fmla="*/ 2147483647 w 196"/>
              <a:gd name="T45" fmla="*/ 2147483647 h 196"/>
              <a:gd name="T46" fmla="*/ 2147483647 w 196"/>
              <a:gd name="T47" fmla="*/ 2147483647 h 196"/>
              <a:gd name="T48" fmla="*/ 2147483647 w 196"/>
              <a:gd name="T49" fmla="*/ 2147483647 h 196"/>
              <a:gd name="T50" fmla="*/ 2147483647 w 196"/>
              <a:gd name="T51" fmla="*/ 2147483647 h 196"/>
              <a:gd name="T52" fmla="*/ 2147483647 w 196"/>
              <a:gd name="T53" fmla="*/ 2147483647 h 196"/>
              <a:gd name="T54" fmla="*/ 2147483647 w 196"/>
              <a:gd name="T55" fmla="*/ 2147483647 h 196"/>
              <a:gd name="T56" fmla="*/ 2147483647 w 196"/>
              <a:gd name="T57" fmla="*/ 2147483647 h 196"/>
              <a:gd name="T58" fmla="*/ 2147483647 w 196"/>
              <a:gd name="T59" fmla="*/ 2147483647 h 196"/>
              <a:gd name="T60" fmla="*/ 2147483647 w 196"/>
              <a:gd name="T61" fmla="*/ 2147483647 h 19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96" h="196">
                <a:moveTo>
                  <a:pt x="24" y="83"/>
                </a:moveTo>
                <a:cubicBezTo>
                  <a:pt x="20" y="87"/>
                  <a:pt x="18" y="92"/>
                  <a:pt x="17" y="98"/>
                </a:cubicBezTo>
                <a:cubicBezTo>
                  <a:pt x="2" y="170"/>
                  <a:pt x="2" y="170"/>
                  <a:pt x="2" y="170"/>
                </a:cubicBezTo>
                <a:cubicBezTo>
                  <a:pt x="0" y="183"/>
                  <a:pt x="13" y="196"/>
                  <a:pt x="26" y="194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03" y="178"/>
                  <a:pt x="109" y="176"/>
                  <a:pt x="113" y="172"/>
                </a:cubicBezTo>
                <a:cubicBezTo>
                  <a:pt x="189" y="96"/>
                  <a:pt x="189" y="96"/>
                  <a:pt x="189" y="96"/>
                </a:cubicBezTo>
                <a:cubicBezTo>
                  <a:pt x="196" y="90"/>
                  <a:pt x="196" y="80"/>
                  <a:pt x="189" y="73"/>
                </a:cubicBezTo>
                <a:cubicBezTo>
                  <a:pt x="123" y="7"/>
                  <a:pt x="123" y="7"/>
                  <a:pt x="123" y="7"/>
                </a:cubicBezTo>
                <a:cubicBezTo>
                  <a:pt x="116" y="0"/>
                  <a:pt x="107" y="0"/>
                  <a:pt x="100" y="7"/>
                </a:cubicBezTo>
                <a:lnTo>
                  <a:pt x="24" y="83"/>
                </a:lnTo>
                <a:close/>
                <a:moveTo>
                  <a:pt x="98" y="160"/>
                </a:moveTo>
                <a:cubicBezTo>
                  <a:pt x="60" y="167"/>
                  <a:pt x="60" y="167"/>
                  <a:pt x="60" y="167"/>
                </a:cubicBezTo>
                <a:cubicBezTo>
                  <a:pt x="29" y="136"/>
                  <a:pt x="29" y="136"/>
                  <a:pt x="29" y="1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2" y="43"/>
                  <a:pt x="92" y="43"/>
                  <a:pt x="92" y="43"/>
                </a:cubicBezTo>
                <a:cubicBezTo>
                  <a:pt x="95" y="40"/>
                  <a:pt x="100" y="40"/>
                  <a:pt x="103" y="43"/>
                </a:cubicBezTo>
                <a:cubicBezTo>
                  <a:pt x="106" y="46"/>
                  <a:pt x="106" y="51"/>
                  <a:pt x="103" y="54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48" y="109"/>
                  <a:pt x="48" y="116"/>
                  <a:pt x="52" y="119"/>
                </a:cubicBezTo>
                <a:cubicBezTo>
                  <a:pt x="56" y="123"/>
                  <a:pt x="62" y="123"/>
                  <a:pt x="66" y="119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20" y="65"/>
                  <a:pt x="125" y="65"/>
                  <a:pt x="128" y="68"/>
                </a:cubicBezTo>
                <a:cubicBezTo>
                  <a:pt x="131" y="71"/>
                  <a:pt x="131" y="76"/>
                  <a:pt x="128" y="79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3" y="134"/>
                  <a:pt x="73" y="141"/>
                  <a:pt x="77" y="144"/>
                </a:cubicBezTo>
                <a:cubicBezTo>
                  <a:pt x="81" y="148"/>
                  <a:pt x="87" y="148"/>
                  <a:pt x="91" y="144"/>
                </a:cubicBezTo>
                <a:cubicBezTo>
                  <a:pt x="142" y="93"/>
                  <a:pt x="142" y="93"/>
                  <a:pt x="142" y="93"/>
                </a:cubicBezTo>
                <a:cubicBezTo>
                  <a:pt x="145" y="90"/>
                  <a:pt x="150" y="90"/>
                  <a:pt x="153" y="93"/>
                </a:cubicBezTo>
                <a:cubicBezTo>
                  <a:pt x="156" y="96"/>
                  <a:pt x="156" y="101"/>
                  <a:pt x="153" y="104"/>
                </a:cubicBezTo>
                <a:lnTo>
                  <a:pt x="98" y="160"/>
                </a:ln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Freeform 78"/>
          <p:cNvSpPr>
            <a:spLocks noEditPoints="1"/>
          </p:cNvSpPr>
          <p:nvPr/>
        </p:nvSpPr>
        <p:spPr bwMode="auto">
          <a:xfrm rot="3032987">
            <a:off x="2472531" y="1232694"/>
            <a:ext cx="585788" cy="590550"/>
          </a:xfrm>
          <a:custGeom>
            <a:avLst/>
            <a:gdLst>
              <a:gd name="T0" fmla="*/ 2147483647 w 192"/>
              <a:gd name="T1" fmla="*/ 2147483647 h 192"/>
              <a:gd name="T2" fmla="*/ 2147483647 w 192"/>
              <a:gd name="T3" fmla="*/ 2147483647 h 192"/>
              <a:gd name="T4" fmla="*/ 2147483647 w 192"/>
              <a:gd name="T5" fmla="*/ 2147483647 h 192"/>
              <a:gd name="T6" fmla="*/ 2147483647 w 192"/>
              <a:gd name="T7" fmla="*/ 2147483647 h 192"/>
              <a:gd name="T8" fmla="*/ 2147483647 w 192"/>
              <a:gd name="T9" fmla="*/ 2147483647 h 192"/>
              <a:gd name="T10" fmla="*/ 2147483647 w 192"/>
              <a:gd name="T11" fmla="*/ 2147483647 h 192"/>
              <a:gd name="T12" fmla="*/ 2147483647 w 192"/>
              <a:gd name="T13" fmla="*/ 2147483647 h 192"/>
              <a:gd name="T14" fmla="*/ 2147483647 w 192"/>
              <a:gd name="T15" fmla="*/ 0 h 192"/>
              <a:gd name="T16" fmla="*/ 2147483647 w 192"/>
              <a:gd name="T17" fmla="*/ 2147483647 h 192"/>
              <a:gd name="T18" fmla="*/ 2147483647 w 192"/>
              <a:gd name="T19" fmla="*/ 2147483647 h 192"/>
              <a:gd name="T20" fmla="*/ 2147483647 w 192"/>
              <a:gd name="T21" fmla="*/ 2147483647 h 192"/>
              <a:gd name="T22" fmla="*/ 2147483647 w 192"/>
              <a:gd name="T23" fmla="*/ 2147483647 h 192"/>
              <a:gd name="T24" fmla="*/ 0 w 192"/>
              <a:gd name="T25" fmla="*/ 2147483647 h 192"/>
              <a:gd name="T26" fmla="*/ 2147483647 w 192"/>
              <a:gd name="T27" fmla="*/ 2147483647 h 192"/>
              <a:gd name="T28" fmla="*/ 2147483647 w 192"/>
              <a:gd name="T29" fmla="*/ 2147483647 h 192"/>
              <a:gd name="T30" fmla="*/ 2147483647 w 192"/>
              <a:gd name="T31" fmla="*/ 2147483647 h 192"/>
              <a:gd name="T32" fmla="*/ 2147483647 w 192"/>
              <a:gd name="T33" fmla="*/ 2147483647 h 192"/>
              <a:gd name="T34" fmla="*/ 0 w 192"/>
              <a:gd name="T35" fmla="*/ 2147483647 h 192"/>
              <a:gd name="T36" fmla="*/ 2147483647 w 192"/>
              <a:gd name="T37" fmla="*/ 2147483647 h 192"/>
              <a:gd name="T38" fmla="*/ 2147483647 w 192"/>
              <a:gd name="T39" fmla="*/ 2147483647 h 192"/>
              <a:gd name="T40" fmla="*/ 2147483647 w 192"/>
              <a:gd name="T41" fmla="*/ 2147483647 h 192"/>
              <a:gd name="T42" fmla="*/ 2147483647 w 192"/>
              <a:gd name="T43" fmla="*/ 2147483647 h 192"/>
              <a:gd name="T44" fmla="*/ 2147483647 w 192"/>
              <a:gd name="T45" fmla="*/ 2147483647 h 192"/>
              <a:gd name="T46" fmla="*/ 2147483647 w 192"/>
              <a:gd name="T47" fmla="*/ 2147483647 h 192"/>
              <a:gd name="T48" fmla="*/ 2147483647 w 192"/>
              <a:gd name="T49" fmla="*/ 2147483647 h 192"/>
              <a:gd name="T50" fmla="*/ 2147483647 w 192"/>
              <a:gd name="T51" fmla="*/ 2147483647 h 192"/>
              <a:gd name="T52" fmla="*/ 2147483647 w 192"/>
              <a:gd name="T53" fmla="*/ 2147483647 h 192"/>
              <a:gd name="T54" fmla="*/ 2147483647 w 192"/>
              <a:gd name="T55" fmla="*/ 2147483647 h 192"/>
              <a:gd name="T56" fmla="*/ 2147483647 w 192"/>
              <a:gd name="T57" fmla="*/ 2147483647 h 192"/>
              <a:gd name="T58" fmla="*/ 2147483647 w 192"/>
              <a:gd name="T59" fmla="*/ 2147483647 h 192"/>
              <a:gd name="T60" fmla="*/ 2147483647 w 192"/>
              <a:gd name="T61" fmla="*/ 2147483647 h 192"/>
              <a:gd name="T62" fmla="*/ 2147483647 w 192"/>
              <a:gd name="T63" fmla="*/ 2147483647 h 192"/>
              <a:gd name="T64" fmla="*/ 2147483647 w 192"/>
              <a:gd name="T65" fmla="*/ 2147483647 h 192"/>
              <a:gd name="T66" fmla="*/ 2147483647 w 192"/>
              <a:gd name="T67" fmla="*/ 2147483647 h 192"/>
              <a:gd name="T68" fmla="*/ 2147483647 w 192"/>
              <a:gd name="T69" fmla="*/ 2147483647 h 19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92" h="192">
                <a:moveTo>
                  <a:pt x="160" y="192"/>
                </a:moveTo>
                <a:cubicBezTo>
                  <a:pt x="169" y="192"/>
                  <a:pt x="176" y="185"/>
                  <a:pt x="176" y="17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3" y="156"/>
                  <a:pt x="183" y="156"/>
                  <a:pt x="183" y="156"/>
                </a:cubicBezTo>
                <a:cubicBezTo>
                  <a:pt x="188" y="156"/>
                  <a:pt x="192" y="152"/>
                  <a:pt x="192" y="147"/>
                </a:cubicBezTo>
                <a:cubicBezTo>
                  <a:pt x="192" y="105"/>
                  <a:pt x="192" y="105"/>
                  <a:pt x="192" y="105"/>
                </a:cubicBezTo>
                <a:cubicBezTo>
                  <a:pt x="192" y="100"/>
                  <a:pt x="188" y="96"/>
                  <a:pt x="183" y="96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8" y="80"/>
                  <a:pt x="192" y="76"/>
                  <a:pt x="192" y="71"/>
                </a:cubicBezTo>
                <a:cubicBezTo>
                  <a:pt x="192" y="29"/>
                  <a:pt x="192" y="29"/>
                  <a:pt x="192" y="29"/>
                </a:cubicBezTo>
                <a:cubicBezTo>
                  <a:pt x="192" y="24"/>
                  <a:pt x="188" y="20"/>
                  <a:pt x="183" y="20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0" y="7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4" y="32"/>
                  <a:pt x="0" y="36"/>
                  <a:pt x="0" y="42"/>
                </a:cubicBezTo>
                <a:cubicBezTo>
                  <a:pt x="0" y="48"/>
                  <a:pt x="4" y="52"/>
                  <a:pt x="1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68"/>
                  <a:pt x="20" y="68"/>
                  <a:pt x="20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4" y="68"/>
                  <a:pt x="0" y="72"/>
                  <a:pt x="0" y="78"/>
                </a:cubicBezTo>
                <a:cubicBezTo>
                  <a:pt x="0" y="84"/>
                  <a:pt x="4" y="88"/>
                  <a:pt x="1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4" y="104"/>
                  <a:pt x="0" y="108"/>
                  <a:pt x="0" y="114"/>
                </a:cubicBezTo>
                <a:cubicBezTo>
                  <a:pt x="0" y="120"/>
                  <a:pt x="4" y="124"/>
                  <a:pt x="10" y="124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20" y="140"/>
                  <a:pt x="20" y="140"/>
                  <a:pt x="2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4" y="140"/>
                  <a:pt x="0" y="144"/>
                  <a:pt x="0" y="150"/>
                </a:cubicBezTo>
                <a:cubicBezTo>
                  <a:pt x="0" y="156"/>
                  <a:pt x="4" y="160"/>
                  <a:pt x="10" y="160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76"/>
                  <a:pt x="20" y="176"/>
                  <a:pt x="20" y="176"/>
                </a:cubicBezTo>
                <a:cubicBezTo>
                  <a:pt x="20" y="185"/>
                  <a:pt x="27" y="192"/>
                  <a:pt x="36" y="192"/>
                </a:cubicBezTo>
                <a:lnTo>
                  <a:pt x="160" y="192"/>
                </a:lnTo>
                <a:close/>
                <a:moveTo>
                  <a:pt x="40" y="163"/>
                </a:moveTo>
                <a:cubicBezTo>
                  <a:pt x="40" y="160"/>
                  <a:pt x="40" y="160"/>
                  <a:pt x="40" y="160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60" y="160"/>
                  <a:pt x="64" y="156"/>
                  <a:pt x="64" y="150"/>
                </a:cubicBezTo>
                <a:cubicBezTo>
                  <a:pt x="64" y="144"/>
                  <a:pt x="60" y="140"/>
                  <a:pt x="54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60" y="124"/>
                  <a:pt x="64" y="120"/>
                  <a:pt x="64" y="114"/>
                </a:cubicBezTo>
                <a:cubicBezTo>
                  <a:pt x="64" y="108"/>
                  <a:pt x="60" y="104"/>
                  <a:pt x="54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88"/>
                  <a:pt x="40" y="88"/>
                  <a:pt x="40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60" y="88"/>
                  <a:pt x="64" y="84"/>
                  <a:pt x="64" y="78"/>
                </a:cubicBezTo>
                <a:cubicBezTo>
                  <a:pt x="64" y="72"/>
                  <a:pt x="60" y="68"/>
                  <a:pt x="54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52"/>
                  <a:pt x="40" y="52"/>
                  <a:pt x="4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60" y="52"/>
                  <a:pt x="64" y="48"/>
                  <a:pt x="64" y="42"/>
                </a:cubicBezTo>
                <a:cubicBezTo>
                  <a:pt x="64" y="36"/>
                  <a:pt x="60" y="32"/>
                  <a:pt x="54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4"/>
                  <a:pt x="44" y="20"/>
                  <a:pt x="49" y="20"/>
                </a:cubicBezTo>
                <a:cubicBezTo>
                  <a:pt x="75" y="20"/>
                  <a:pt x="75" y="20"/>
                  <a:pt x="75" y="20"/>
                </a:cubicBezTo>
                <a:cubicBezTo>
                  <a:pt x="80" y="20"/>
                  <a:pt x="84" y="24"/>
                  <a:pt x="84" y="29"/>
                </a:cubicBezTo>
                <a:cubicBezTo>
                  <a:pt x="84" y="163"/>
                  <a:pt x="84" y="163"/>
                  <a:pt x="84" y="163"/>
                </a:cubicBezTo>
                <a:cubicBezTo>
                  <a:pt x="84" y="168"/>
                  <a:pt x="80" y="172"/>
                  <a:pt x="75" y="17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4" y="172"/>
                  <a:pt x="40" y="168"/>
                  <a:pt x="40" y="163"/>
                </a:cubicBez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Freeform 89"/>
          <p:cNvSpPr>
            <a:spLocks noEditPoints="1"/>
          </p:cNvSpPr>
          <p:nvPr/>
        </p:nvSpPr>
        <p:spPr bwMode="auto">
          <a:xfrm>
            <a:off x="1701800" y="2590800"/>
            <a:ext cx="292100" cy="292100"/>
          </a:xfrm>
          <a:custGeom>
            <a:avLst/>
            <a:gdLst>
              <a:gd name="T0" fmla="*/ 0 w 192"/>
              <a:gd name="T1" fmla="*/ 2147483647 h 192"/>
              <a:gd name="T2" fmla="*/ 2147483647 w 192"/>
              <a:gd name="T3" fmla="*/ 2147483647 h 192"/>
              <a:gd name="T4" fmla="*/ 2147483647 w 192"/>
              <a:gd name="T5" fmla="*/ 2147483647 h 192"/>
              <a:gd name="T6" fmla="*/ 2147483647 w 192"/>
              <a:gd name="T7" fmla="*/ 2147483647 h 192"/>
              <a:gd name="T8" fmla="*/ 2147483647 w 192"/>
              <a:gd name="T9" fmla="*/ 2147483647 h 192"/>
              <a:gd name="T10" fmla="*/ 2147483647 w 192"/>
              <a:gd name="T11" fmla="*/ 2147483647 h 192"/>
              <a:gd name="T12" fmla="*/ 2147483647 w 192"/>
              <a:gd name="T13" fmla="*/ 2147483647 h 192"/>
              <a:gd name="T14" fmla="*/ 2147483647 w 192"/>
              <a:gd name="T15" fmla="*/ 2147483647 h 192"/>
              <a:gd name="T16" fmla="*/ 2147483647 w 192"/>
              <a:gd name="T17" fmla="*/ 2147483647 h 192"/>
              <a:gd name="T18" fmla="*/ 2147483647 w 192"/>
              <a:gd name="T19" fmla="*/ 2147483647 h 192"/>
              <a:gd name="T20" fmla="*/ 2147483647 w 192"/>
              <a:gd name="T21" fmla="*/ 2147483647 h 192"/>
              <a:gd name="T22" fmla="*/ 2147483647 w 192"/>
              <a:gd name="T23" fmla="*/ 2147483647 h 192"/>
              <a:gd name="T24" fmla="*/ 2147483647 w 192"/>
              <a:gd name="T25" fmla="*/ 2147483647 h 192"/>
              <a:gd name="T26" fmla="*/ 2147483647 w 192"/>
              <a:gd name="T27" fmla="*/ 2147483647 h 192"/>
              <a:gd name="T28" fmla="*/ 2147483647 w 192"/>
              <a:gd name="T29" fmla="*/ 2147483647 h 192"/>
              <a:gd name="T30" fmla="*/ 2147483647 w 192"/>
              <a:gd name="T31" fmla="*/ 2147483647 h 192"/>
              <a:gd name="T32" fmla="*/ 2147483647 w 192"/>
              <a:gd name="T33" fmla="*/ 0 h 192"/>
              <a:gd name="T34" fmla="*/ 2147483647 w 192"/>
              <a:gd name="T35" fmla="*/ 0 h 192"/>
              <a:gd name="T36" fmla="*/ 2147483647 w 192"/>
              <a:gd name="T37" fmla="*/ 2147483647 h 192"/>
              <a:gd name="T38" fmla="*/ 2147483647 w 192"/>
              <a:gd name="T39" fmla="*/ 2147483647 h 192"/>
              <a:gd name="T40" fmla="*/ 2147483647 w 192"/>
              <a:gd name="T41" fmla="*/ 2147483647 h 192"/>
              <a:gd name="T42" fmla="*/ 2147483647 w 192"/>
              <a:gd name="T43" fmla="*/ 2147483647 h 192"/>
              <a:gd name="T44" fmla="*/ 2147483647 w 192"/>
              <a:gd name="T45" fmla="*/ 2147483647 h 192"/>
              <a:gd name="T46" fmla="*/ 2147483647 w 192"/>
              <a:gd name="T47" fmla="*/ 2147483647 h 192"/>
              <a:gd name="T48" fmla="*/ 2147483647 w 192"/>
              <a:gd name="T49" fmla="*/ 2147483647 h 192"/>
              <a:gd name="T50" fmla="*/ 2147483647 w 192"/>
              <a:gd name="T51" fmla="*/ 2147483647 h 192"/>
              <a:gd name="T52" fmla="*/ 2147483647 w 192"/>
              <a:gd name="T53" fmla="*/ 0 h 192"/>
              <a:gd name="T54" fmla="*/ 2147483647 w 192"/>
              <a:gd name="T55" fmla="*/ 0 h 192"/>
              <a:gd name="T56" fmla="*/ 2147483647 w 192"/>
              <a:gd name="T57" fmla="*/ 2147483647 h 192"/>
              <a:gd name="T58" fmla="*/ 2147483647 w 192"/>
              <a:gd name="T59" fmla="*/ 2147483647 h 192"/>
              <a:gd name="T60" fmla="*/ 2147483647 w 192"/>
              <a:gd name="T61" fmla="*/ 2147483647 h 192"/>
              <a:gd name="T62" fmla="*/ 2147483647 w 192"/>
              <a:gd name="T63" fmla="*/ 2147483647 h 192"/>
              <a:gd name="T64" fmla="*/ 2147483647 w 192"/>
              <a:gd name="T65" fmla="*/ 2147483647 h 192"/>
              <a:gd name="T66" fmla="*/ 0 w 192"/>
              <a:gd name="T67" fmla="*/ 2147483647 h 192"/>
              <a:gd name="T68" fmla="*/ 0 w 192"/>
              <a:gd name="T69" fmla="*/ 2147483647 h 192"/>
              <a:gd name="T70" fmla="*/ 2147483647 w 192"/>
              <a:gd name="T71" fmla="*/ 2147483647 h 192"/>
              <a:gd name="T72" fmla="*/ 2147483647 w 192"/>
              <a:gd name="T73" fmla="*/ 2147483647 h 192"/>
              <a:gd name="T74" fmla="*/ 2147483647 w 192"/>
              <a:gd name="T75" fmla="*/ 2147483647 h 192"/>
              <a:gd name="T76" fmla="*/ 2147483647 w 192"/>
              <a:gd name="T77" fmla="*/ 2147483647 h 192"/>
              <a:gd name="T78" fmla="*/ 2147483647 w 192"/>
              <a:gd name="T79" fmla="*/ 2147483647 h 192"/>
              <a:gd name="T80" fmla="*/ 2147483647 w 192"/>
              <a:gd name="T81" fmla="*/ 2147483647 h 192"/>
              <a:gd name="T82" fmla="*/ 2147483647 w 192"/>
              <a:gd name="T83" fmla="*/ 2147483647 h 1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7" y="192"/>
                  <a:pt x="84" y="185"/>
                  <a:pt x="84" y="176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8" y="185"/>
                  <a:pt x="115" y="192"/>
                  <a:pt x="124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70" y="20"/>
                  <a:pt x="170" y="20"/>
                  <a:pt x="170" y="20"/>
                </a:cubicBezTo>
                <a:cubicBezTo>
                  <a:pt x="176" y="20"/>
                  <a:pt x="180" y="16"/>
                  <a:pt x="180" y="10"/>
                </a:cubicBezTo>
                <a:cubicBezTo>
                  <a:pt x="180" y="4"/>
                  <a:pt x="176" y="0"/>
                  <a:pt x="17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2" y="0"/>
                  <a:pt x="108" y="4"/>
                  <a:pt x="108" y="10"/>
                </a:cubicBezTo>
                <a:cubicBezTo>
                  <a:pt x="108" y="16"/>
                  <a:pt x="112" y="20"/>
                  <a:pt x="118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20"/>
                  <a:pt x="72" y="20"/>
                  <a:pt x="72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80" y="20"/>
                  <a:pt x="84" y="16"/>
                  <a:pt x="84" y="10"/>
                </a:cubicBezTo>
                <a:cubicBezTo>
                  <a:pt x="84" y="4"/>
                  <a:pt x="80" y="0"/>
                  <a:pt x="7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6" y="0"/>
                  <a:pt x="12" y="4"/>
                  <a:pt x="12" y="10"/>
                </a:cubicBezTo>
                <a:cubicBezTo>
                  <a:pt x="12" y="16"/>
                  <a:pt x="16" y="20"/>
                  <a:pt x="22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56"/>
                  <a:pt x="24" y="56"/>
                  <a:pt x="2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lnTo>
                  <a:pt x="0" y="176"/>
                </a:lnTo>
                <a:close/>
                <a:moveTo>
                  <a:pt x="104" y="92"/>
                </a:moveTo>
                <a:cubicBezTo>
                  <a:pt x="88" y="92"/>
                  <a:pt x="88" y="92"/>
                  <a:pt x="88" y="92"/>
                </a:cubicBezTo>
                <a:cubicBezTo>
                  <a:pt x="84" y="92"/>
                  <a:pt x="80" y="88"/>
                  <a:pt x="80" y="84"/>
                </a:cubicBezTo>
                <a:cubicBezTo>
                  <a:pt x="80" y="80"/>
                  <a:pt x="84" y="76"/>
                  <a:pt x="88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8" y="76"/>
                  <a:pt x="112" y="80"/>
                  <a:pt x="112" y="84"/>
                </a:cubicBezTo>
                <a:cubicBezTo>
                  <a:pt x="112" y="88"/>
                  <a:pt x="108" y="92"/>
                  <a:pt x="104" y="92"/>
                </a:cubicBez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97" name="组合 49"/>
          <p:cNvGrpSpPr>
            <a:grpSpLocks/>
          </p:cNvGrpSpPr>
          <p:nvPr/>
        </p:nvGrpSpPr>
        <p:grpSpPr bwMode="auto">
          <a:xfrm>
            <a:off x="4619625" y="1444625"/>
            <a:ext cx="1222375" cy="461963"/>
            <a:chOff x="4874089" y="1507747"/>
            <a:chExt cx="1221911" cy="461665"/>
          </a:xfrm>
        </p:grpSpPr>
        <p:grpSp>
          <p:nvGrpSpPr>
            <p:cNvPr id="16426" name="组合 45"/>
            <p:cNvGrpSpPr>
              <a:grpSpLocks/>
            </p:cNvGrpSpPr>
            <p:nvPr/>
          </p:nvGrpSpPr>
          <p:grpSpPr bwMode="auto">
            <a:xfrm>
              <a:off x="4874090" y="1536308"/>
              <a:ext cx="1221910" cy="404547"/>
              <a:chOff x="7295147" y="1923085"/>
              <a:chExt cx="376238" cy="124564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7295147" y="1923084"/>
                <a:ext cx="376238" cy="124566"/>
              </a:xfrm>
              <a:custGeom>
                <a:avLst/>
                <a:gdLst>
                  <a:gd name="connsiteX0" fmla="*/ 0 w 10764302"/>
                  <a:gd name="connsiteY0" fmla="*/ 0 h 3563820"/>
                  <a:gd name="connsiteX1" fmla="*/ 8982394 w 10764302"/>
                  <a:gd name="connsiteY1" fmla="*/ 0 h 3563820"/>
                  <a:gd name="connsiteX2" fmla="*/ 8982394 w 10764302"/>
                  <a:gd name="connsiteY2" fmla="*/ 2 h 3563820"/>
                  <a:gd name="connsiteX3" fmla="*/ 10764302 w 10764302"/>
                  <a:gd name="connsiteY3" fmla="*/ 1781910 h 3563820"/>
                  <a:gd name="connsiteX4" fmla="*/ 8982394 w 10764302"/>
                  <a:gd name="connsiteY4" fmla="*/ 3563818 h 3563820"/>
                  <a:gd name="connsiteX5" fmla="*/ 8982394 w 10764302"/>
                  <a:gd name="connsiteY5" fmla="*/ 3563820 h 3563820"/>
                  <a:gd name="connsiteX6" fmla="*/ 0 w 10764302"/>
                  <a:gd name="connsiteY6" fmla="*/ 3563820 h 356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4302" h="3563820">
                    <a:moveTo>
                      <a:pt x="0" y="0"/>
                    </a:moveTo>
                    <a:lnTo>
                      <a:pt x="8982394" y="0"/>
                    </a:lnTo>
                    <a:lnTo>
                      <a:pt x="8982394" y="2"/>
                    </a:lnTo>
                    <a:lnTo>
                      <a:pt x="10764302" y="1781910"/>
                    </a:lnTo>
                    <a:lnTo>
                      <a:pt x="8982394" y="3563818"/>
                    </a:lnTo>
                    <a:lnTo>
                      <a:pt x="8982394" y="3563820"/>
                    </a:lnTo>
                    <a:lnTo>
                      <a:pt x="0" y="3563820"/>
                    </a:lnTo>
                    <a:close/>
                  </a:path>
                </a:pathLst>
              </a:custGeom>
              <a:solidFill>
                <a:srgbClr val="006277"/>
              </a:solidFill>
              <a:ln w="12700">
                <a:solidFill>
                  <a:srgbClr val="00627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/>
            </p:nvSpPr>
            <p:spPr>
              <a:xfrm>
                <a:off x="7585876" y="1962652"/>
                <a:ext cx="44464" cy="439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6427" name="文本框 48"/>
            <p:cNvSpPr txBox="1">
              <a:spLocks noChangeArrowheads="1"/>
            </p:cNvSpPr>
            <p:nvPr/>
          </p:nvSpPr>
          <p:spPr bwMode="auto">
            <a:xfrm>
              <a:off x="4874089" y="1507747"/>
              <a:ext cx="98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椭圆 50"/>
          <p:cNvSpPr>
            <a:spLocks noChangeAspect="1"/>
          </p:cNvSpPr>
          <p:nvPr/>
        </p:nvSpPr>
        <p:spPr>
          <a:xfrm>
            <a:off x="6024563" y="1604963"/>
            <a:ext cx="142875" cy="144462"/>
          </a:xfrm>
          <a:prstGeom prst="ellipse">
            <a:avLst/>
          </a:prstGeom>
          <a:solidFill>
            <a:srgbClr val="0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9" name="矩形 53"/>
          <p:cNvSpPr>
            <a:spLocks noChangeArrowheads="1"/>
          </p:cNvSpPr>
          <p:nvPr/>
        </p:nvSpPr>
        <p:spPr bwMode="auto">
          <a:xfrm>
            <a:off x="6865938" y="1466850"/>
            <a:ext cx="2960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6277"/>
                </a:solidFill>
              </a:rPr>
              <a:t>Introduction Of ODBC</a:t>
            </a:r>
            <a:endParaRPr lang="zh-CN" altLang="en-US" sz="2400" b="1" dirty="0">
              <a:solidFill>
                <a:srgbClr val="006277"/>
              </a:solidFill>
            </a:endParaRPr>
          </a:p>
        </p:txBody>
      </p:sp>
      <p:sp>
        <p:nvSpPr>
          <p:cNvPr id="16400" name="Freeform 49"/>
          <p:cNvSpPr>
            <a:spLocks noEditPoints="1"/>
          </p:cNvSpPr>
          <p:nvPr/>
        </p:nvSpPr>
        <p:spPr bwMode="auto">
          <a:xfrm>
            <a:off x="6432550" y="1557338"/>
            <a:ext cx="282575" cy="279400"/>
          </a:xfrm>
          <a:custGeom>
            <a:avLst/>
            <a:gdLst>
              <a:gd name="T0" fmla="*/ 0 w 92"/>
              <a:gd name="T1" fmla="*/ 2147483647 h 91"/>
              <a:gd name="T2" fmla="*/ 2147483647 w 92"/>
              <a:gd name="T3" fmla="*/ 2147483647 h 91"/>
              <a:gd name="T4" fmla="*/ 2147483647 w 92"/>
              <a:gd name="T5" fmla="*/ 2147483647 h 91"/>
              <a:gd name="T6" fmla="*/ 2147483647 w 92"/>
              <a:gd name="T7" fmla="*/ 2147483647 h 91"/>
              <a:gd name="T8" fmla="*/ 2147483647 w 92"/>
              <a:gd name="T9" fmla="*/ 2147483647 h 91"/>
              <a:gd name="T10" fmla="*/ 2147483647 w 92"/>
              <a:gd name="T11" fmla="*/ 2147483647 h 91"/>
              <a:gd name="T12" fmla="*/ 2147483647 w 92"/>
              <a:gd name="T13" fmla="*/ 2147483647 h 91"/>
              <a:gd name="T14" fmla="*/ 2147483647 w 92"/>
              <a:gd name="T15" fmla="*/ 0 h 91"/>
              <a:gd name="T16" fmla="*/ 0 w 92"/>
              <a:gd name="T17" fmla="*/ 0 h 91"/>
              <a:gd name="T18" fmla="*/ 0 w 92"/>
              <a:gd name="T19" fmla="*/ 2147483647 h 91"/>
              <a:gd name="T20" fmla="*/ 2147483647 w 92"/>
              <a:gd name="T21" fmla="*/ 2147483647 h 91"/>
              <a:gd name="T22" fmla="*/ 2147483647 w 92"/>
              <a:gd name="T23" fmla="*/ 2147483647 h 91"/>
              <a:gd name="T24" fmla="*/ 2147483647 w 92"/>
              <a:gd name="T25" fmla="*/ 2147483647 h 91"/>
              <a:gd name="T26" fmla="*/ 2147483647 w 92"/>
              <a:gd name="T27" fmla="*/ 2147483647 h 91"/>
              <a:gd name="T28" fmla="*/ 2147483647 w 92"/>
              <a:gd name="T29" fmla="*/ 2147483647 h 91"/>
              <a:gd name="T30" fmla="*/ 2147483647 w 92"/>
              <a:gd name="T31" fmla="*/ 2147483647 h 91"/>
              <a:gd name="T32" fmla="*/ 2147483647 w 92"/>
              <a:gd name="T33" fmla="*/ 2147483647 h 91"/>
              <a:gd name="T34" fmla="*/ 2147483647 w 92"/>
              <a:gd name="T35" fmla="*/ 2147483647 h 91"/>
              <a:gd name="T36" fmla="*/ 2147483647 w 92"/>
              <a:gd name="T37" fmla="*/ 2147483647 h 91"/>
              <a:gd name="T38" fmla="*/ 2147483647 w 92"/>
              <a:gd name="T39" fmla="*/ 2147483647 h 91"/>
              <a:gd name="T40" fmla="*/ 2147483647 w 92"/>
              <a:gd name="T41" fmla="*/ 2147483647 h 91"/>
              <a:gd name="T42" fmla="*/ 2147483647 w 92"/>
              <a:gd name="T43" fmla="*/ 2147483647 h 91"/>
              <a:gd name="T44" fmla="*/ 2147483647 w 92"/>
              <a:gd name="T45" fmla="*/ 2147483647 h 91"/>
              <a:gd name="T46" fmla="*/ 2147483647 w 92"/>
              <a:gd name="T47" fmla="*/ 2147483647 h 91"/>
              <a:gd name="T48" fmla="*/ 2147483647 w 92"/>
              <a:gd name="T49" fmla="*/ 2147483647 h 91"/>
              <a:gd name="T50" fmla="*/ 2147483647 w 92"/>
              <a:gd name="T51" fmla="*/ 2147483647 h 91"/>
              <a:gd name="T52" fmla="*/ 2147483647 w 92"/>
              <a:gd name="T53" fmla="*/ 2147483647 h 91"/>
              <a:gd name="T54" fmla="*/ 2147483647 w 92"/>
              <a:gd name="T55" fmla="*/ 2147483647 h 91"/>
              <a:gd name="T56" fmla="*/ 2147483647 w 92"/>
              <a:gd name="T57" fmla="*/ 2147483647 h 91"/>
              <a:gd name="T58" fmla="*/ 2147483647 w 92"/>
              <a:gd name="T59" fmla="*/ 2147483647 h 91"/>
              <a:gd name="T60" fmla="*/ 2147483647 w 92"/>
              <a:gd name="T61" fmla="*/ 2147483647 h 91"/>
              <a:gd name="T62" fmla="*/ 2147483647 w 92"/>
              <a:gd name="T63" fmla="*/ 2147483647 h 91"/>
              <a:gd name="T64" fmla="*/ 2147483647 w 92"/>
              <a:gd name="T65" fmla="*/ 2147483647 h 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2" h="91">
                <a:moveTo>
                  <a:pt x="0" y="36"/>
                </a:moveTo>
                <a:cubicBezTo>
                  <a:pt x="25" y="42"/>
                  <a:pt x="25" y="42"/>
                  <a:pt x="25" y="42"/>
                </a:cubicBezTo>
                <a:cubicBezTo>
                  <a:pt x="20" y="48"/>
                  <a:pt x="17" y="55"/>
                  <a:pt x="17" y="62"/>
                </a:cubicBezTo>
                <a:cubicBezTo>
                  <a:pt x="17" y="78"/>
                  <a:pt x="30" y="91"/>
                  <a:pt x="46" y="91"/>
                </a:cubicBezTo>
                <a:cubicBezTo>
                  <a:pt x="62" y="91"/>
                  <a:pt x="75" y="78"/>
                  <a:pt x="75" y="62"/>
                </a:cubicBezTo>
                <a:cubicBezTo>
                  <a:pt x="75" y="55"/>
                  <a:pt x="72" y="48"/>
                  <a:pt x="67" y="42"/>
                </a:cubicBezTo>
                <a:cubicBezTo>
                  <a:pt x="92" y="36"/>
                  <a:pt x="92" y="36"/>
                  <a:pt x="92" y="36"/>
                </a:cubicBezTo>
                <a:cubicBezTo>
                  <a:pt x="92" y="0"/>
                  <a:pt x="92" y="0"/>
                  <a:pt x="92" y="0"/>
                </a:cubicBezTo>
                <a:cubicBezTo>
                  <a:pt x="0" y="0"/>
                  <a:pt x="0" y="0"/>
                  <a:pt x="0" y="0"/>
                </a:cubicBezTo>
                <a:lnTo>
                  <a:pt x="0" y="36"/>
                </a:lnTo>
                <a:close/>
                <a:moveTo>
                  <a:pt x="72" y="62"/>
                </a:moveTo>
                <a:cubicBezTo>
                  <a:pt x="72" y="77"/>
                  <a:pt x="60" y="88"/>
                  <a:pt x="46" y="88"/>
                </a:cubicBezTo>
                <a:cubicBezTo>
                  <a:pt x="32" y="88"/>
                  <a:pt x="20" y="77"/>
                  <a:pt x="20" y="62"/>
                </a:cubicBezTo>
                <a:cubicBezTo>
                  <a:pt x="20" y="55"/>
                  <a:pt x="23" y="48"/>
                  <a:pt x="29" y="43"/>
                </a:cubicBezTo>
                <a:cubicBezTo>
                  <a:pt x="46" y="47"/>
                  <a:pt x="46" y="47"/>
                  <a:pt x="46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69" y="48"/>
                  <a:pt x="72" y="55"/>
                  <a:pt x="72" y="62"/>
                </a:cubicBezTo>
                <a:close/>
                <a:moveTo>
                  <a:pt x="62" y="3"/>
                </a:moveTo>
                <a:cubicBezTo>
                  <a:pt x="89" y="3"/>
                  <a:pt x="89" y="3"/>
                  <a:pt x="89" y="3"/>
                </a:cubicBezTo>
                <a:cubicBezTo>
                  <a:pt x="89" y="34"/>
                  <a:pt x="89" y="34"/>
                  <a:pt x="89" y="34"/>
                </a:cubicBezTo>
                <a:cubicBezTo>
                  <a:pt x="62" y="40"/>
                  <a:pt x="62" y="40"/>
                  <a:pt x="62" y="40"/>
                </a:cubicBezTo>
                <a:lnTo>
                  <a:pt x="62" y="3"/>
                </a:lnTo>
                <a:close/>
                <a:moveTo>
                  <a:pt x="33" y="3"/>
                </a:moveTo>
                <a:cubicBezTo>
                  <a:pt x="59" y="3"/>
                  <a:pt x="59" y="3"/>
                  <a:pt x="59" y="3"/>
                </a:cubicBezTo>
                <a:cubicBezTo>
                  <a:pt x="59" y="41"/>
                  <a:pt x="59" y="41"/>
                  <a:pt x="59" y="41"/>
                </a:cubicBezTo>
                <a:cubicBezTo>
                  <a:pt x="46" y="44"/>
                  <a:pt x="46" y="44"/>
                  <a:pt x="46" y="44"/>
                </a:cubicBezTo>
                <a:cubicBezTo>
                  <a:pt x="33" y="41"/>
                  <a:pt x="33" y="41"/>
                  <a:pt x="33" y="41"/>
                </a:cubicBezTo>
                <a:lnTo>
                  <a:pt x="33" y="3"/>
                </a:lnTo>
                <a:close/>
                <a:moveTo>
                  <a:pt x="4" y="3"/>
                </a:moveTo>
                <a:cubicBezTo>
                  <a:pt x="30" y="3"/>
                  <a:pt x="30" y="3"/>
                  <a:pt x="30" y="3"/>
                </a:cubicBezTo>
                <a:cubicBezTo>
                  <a:pt x="30" y="40"/>
                  <a:pt x="30" y="40"/>
                  <a:pt x="30" y="40"/>
                </a:cubicBezTo>
                <a:cubicBezTo>
                  <a:pt x="4" y="34"/>
                  <a:pt x="4" y="34"/>
                  <a:pt x="4" y="34"/>
                </a:cubicBezTo>
                <a:lnTo>
                  <a:pt x="4" y="3"/>
                </a:ln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6792913" y="1549400"/>
            <a:ext cx="0" cy="295275"/>
          </a:xfrm>
          <a:prstGeom prst="line">
            <a:avLst/>
          </a:prstGeom>
          <a:ln w="9525">
            <a:solidFill>
              <a:srgbClr val="00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2" name="矩形 58"/>
          <p:cNvSpPr>
            <a:spLocks noChangeArrowheads="1"/>
          </p:cNvSpPr>
          <p:nvPr/>
        </p:nvSpPr>
        <p:spPr bwMode="auto">
          <a:xfrm>
            <a:off x="6870700" y="1860550"/>
            <a:ext cx="456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简单理解</a:t>
            </a:r>
            <a:r>
              <a:rPr lang="en-US" altLang="zh-CN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ODBC</a:t>
            </a:r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>
              <a:solidFill>
                <a:srgbClr val="00627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03" name="矩形 64"/>
          <p:cNvSpPr>
            <a:spLocks noChangeArrowheads="1"/>
          </p:cNvSpPr>
          <p:nvPr/>
        </p:nvSpPr>
        <p:spPr bwMode="auto">
          <a:xfrm>
            <a:off x="6865937" y="3197225"/>
            <a:ext cx="46946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6277"/>
                </a:solidFill>
              </a:rPr>
              <a:t>Install PostgreSQL ODBC Driver</a:t>
            </a:r>
            <a:endParaRPr lang="zh-CN" altLang="en-US" sz="2400" b="1" dirty="0">
              <a:solidFill>
                <a:srgbClr val="006277"/>
              </a:solidFill>
            </a:endParaRPr>
          </a:p>
        </p:txBody>
      </p:sp>
      <p:grpSp>
        <p:nvGrpSpPr>
          <p:cNvPr id="16404" name="组合 62"/>
          <p:cNvGrpSpPr>
            <a:grpSpLocks/>
          </p:cNvGrpSpPr>
          <p:nvPr/>
        </p:nvGrpSpPr>
        <p:grpSpPr bwMode="auto">
          <a:xfrm>
            <a:off x="4619625" y="3173413"/>
            <a:ext cx="1222375" cy="461962"/>
            <a:chOff x="4874089" y="1507747"/>
            <a:chExt cx="1221911" cy="461665"/>
          </a:xfrm>
        </p:grpSpPr>
        <p:grpSp>
          <p:nvGrpSpPr>
            <p:cNvPr id="16422" name="组合 68"/>
            <p:cNvGrpSpPr>
              <a:grpSpLocks/>
            </p:cNvGrpSpPr>
            <p:nvPr/>
          </p:nvGrpSpPr>
          <p:grpSpPr bwMode="auto">
            <a:xfrm>
              <a:off x="4874090" y="1536308"/>
              <a:ext cx="1221910" cy="404547"/>
              <a:chOff x="7295147" y="1923085"/>
              <a:chExt cx="376238" cy="124564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7295147" y="1923084"/>
                <a:ext cx="376238" cy="124566"/>
              </a:xfrm>
              <a:custGeom>
                <a:avLst/>
                <a:gdLst>
                  <a:gd name="connsiteX0" fmla="*/ 0 w 10764302"/>
                  <a:gd name="connsiteY0" fmla="*/ 0 h 3563820"/>
                  <a:gd name="connsiteX1" fmla="*/ 8982394 w 10764302"/>
                  <a:gd name="connsiteY1" fmla="*/ 0 h 3563820"/>
                  <a:gd name="connsiteX2" fmla="*/ 8982394 w 10764302"/>
                  <a:gd name="connsiteY2" fmla="*/ 2 h 3563820"/>
                  <a:gd name="connsiteX3" fmla="*/ 10764302 w 10764302"/>
                  <a:gd name="connsiteY3" fmla="*/ 1781910 h 3563820"/>
                  <a:gd name="connsiteX4" fmla="*/ 8982394 w 10764302"/>
                  <a:gd name="connsiteY4" fmla="*/ 3563818 h 3563820"/>
                  <a:gd name="connsiteX5" fmla="*/ 8982394 w 10764302"/>
                  <a:gd name="connsiteY5" fmla="*/ 3563820 h 3563820"/>
                  <a:gd name="connsiteX6" fmla="*/ 0 w 10764302"/>
                  <a:gd name="connsiteY6" fmla="*/ 3563820 h 356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4302" h="3563820">
                    <a:moveTo>
                      <a:pt x="0" y="0"/>
                    </a:moveTo>
                    <a:lnTo>
                      <a:pt x="8982394" y="0"/>
                    </a:lnTo>
                    <a:lnTo>
                      <a:pt x="8982394" y="2"/>
                    </a:lnTo>
                    <a:lnTo>
                      <a:pt x="10764302" y="1781910"/>
                    </a:lnTo>
                    <a:lnTo>
                      <a:pt x="8982394" y="3563818"/>
                    </a:lnTo>
                    <a:lnTo>
                      <a:pt x="8982394" y="3563820"/>
                    </a:lnTo>
                    <a:lnTo>
                      <a:pt x="0" y="3563820"/>
                    </a:lnTo>
                    <a:close/>
                  </a:path>
                </a:pathLst>
              </a:custGeom>
              <a:solidFill>
                <a:srgbClr val="006277"/>
              </a:solidFill>
              <a:ln w="12700">
                <a:solidFill>
                  <a:srgbClr val="00627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/>
            </p:nvSpPr>
            <p:spPr>
              <a:xfrm>
                <a:off x="7585876" y="1962652"/>
                <a:ext cx="44464" cy="439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6423" name="文本框 69"/>
            <p:cNvSpPr txBox="1">
              <a:spLocks noChangeArrowheads="1"/>
            </p:cNvSpPr>
            <p:nvPr/>
          </p:nvSpPr>
          <p:spPr bwMode="auto">
            <a:xfrm>
              <a:off x="4874089" y="1507747"/>
              <a:ext cx="98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椭圆 63"/>
          <p:cNvSpPr>
            <a:spLocks noChangeAspect="1"/>
          </p:cNvSpPr>
          <p:nvPr/>
        </p:nvSpPr>
        <p:spPr>
          <a:xfrm>
            <a:off x="6024563" y="3335338"/>
            <a:ext cx="142875" cy="142875"/>
          </a:xfrm>
          <a:prstGeom prst="ellipse">
            <a:avLst/>
          </a:prstGeom>
          <a:solidFill>
            <a:srgbClr val="0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406" name="Freeform 49"/>
          <p:cNvSpPr>
            <a:spLocks noEditPoints="1"/>
          </p:cNvSpPr>
          <p:nvPr/>
        </p:nvSpPr>
        <p:spPr bwMode="auto">
          <a:xfrm>
            <a:off x="6432550" y="3287713"/>
            <a:ext cx="282575" cy="277812"/>
          </a:xfrm>
          <a:custGeom>
            <a:avLst/>
            <a:gdLst>
              <a:gd name="T0" fmla="*/ 0 w 92"/>
              <a:gd name="T1" fmla="*/ 2147483647 h 91"/>
              <a:gd name="T2" fmla="*/ 2147483647 w 92"/>
              <a:gd name="T3" fmla="*/ 2147483647 h 91"/>
              <a:gd name="T4" fmla="*/ 2147483647 w 92"/>
              <a:gd name="T5" fmla="*/ 2147483647 h 91"/>
              <a:gd name="T6" fmla="*/ 2147483647 w 92"/>
              <a:gd name="T7" fmla="*/ 2147483647 h 91"/>
              <a:gd name="T8" fmla="*/ 2147483647 w 92"/>
              <a:gd name="T9" fmla="*/ 2147483647 h 91"/>
              <a:gd name="T10" fmla="*/ 2147483647 w 92"/>
              <a:gd name="T11" fmla="*/ 2147483647 h 91"/>
              <a:gd name="T12" fmla="*/ 2147483647 w 92"/>
              <a:gd name="T13" fmla="*/ 2147483647 h 91"/>
              <a:gd name="T14" fmla="*/ 2147483647 w 92"/>
              <a:gd name="T15" fmla="*/ 0 h 91"/>
              <a:gd name="T16" fmla="*/ 0 w 92"/>
              <a:gd name="T17" fmla="*/ 0 h 91"/>
              <a:gd name="T18" fmla="*/ 0 w 92"/>
              <a:gd name="T19" fmla="*/ 2147483647 h 91"/>
              <a:gd name="T20" fmla="*/ 2147483647 w 92"/>
              <a:gd name="T21" fmla="*/ 2147483647 h 91"/>
              <a:gd name="T22" fmla="*/ 2147483647 w 92"/>
              <a:gd name="T23" fmla="*/ 2147483647 h 91"/>
              <a:gd name="T24" fmla="*/ 2147483647 w 92"/>
              <a:gd name="T25" fmla="*/ 2147483647 h 91"/>
              <a:gd name="T26" fmla="*/ 2147483647 w 92"/>
              <a:gd name="T27" fmla="*/ 2147483647 h 91"/>
              <a:gd name="T28" fmla="*/ 2147483647 w 92"/>
              <a:gd name="T29" fmla="*/ 2147483647 h 91"/>
              <a:gd name="T30" fmla="*/ 2147483647 w 92"/>
              <a:gd name="T31" fmla="*/ 2147483647 h 91"/>
              <a:gd name="T32" fmla="*/ 2147483647 w 92"/>
              <a:gd name="T33" fmla="*/ 2147483647 h 91"/>
              <a:gd name="T34" fmla="*/ 2147483647 w 92"/>
              <a:gd name="T35" fmla="*/ 2147483647 h 91"/>
              <a:gd name="T36" fmla="*/ 2147483647 w 92"/>
              <a:gd name="T37" fmla="*/ 2147483647 h 91"/>
              <a:gd name="T38" fmla="*/ 2147483647 w 92"/>
              <a:gd name="T39" fmla="*/ 2147483647 h 91"/>
              <a:gd name="T40" fmla="*/ 2147483647 w 92"/>
              <a:gd name="T41" fmla="*/ 2147483647 h 91"/>
              <a:gd name="T42" fmla="*/ 2147483647 w 92"/>
              <a:gd name="T43" fmla="*/ 2147483647 h 91"/>
              <a:gd name="T44" fmla="*/ 2147483647 w 92"/>
              <a:gd name="T45" fmla="*/ 2147483647 h 91"/>
              <a:gd name="T46" fmla="*/ 2147483647 w 92"/>
              <a:gd name="T47" fmla="*/ 2147483647 h 91"/>
              <a:gd name="T48" fmla="*/ 2147483647 w 92"/>
              <a:gd name="T49" fmla="*/ 2147483647 h 91"/>
              <a:gd name="T50" fmla="*/ 2147483647 w 92"/>
              <a:gd name="T51" fmla="*/ 2147483647 h 91"/>
              <a:gd name="T52" fmla="*/ 2147483647 w 92"/>
              <a:gd name="T53" fmla="*/ 2147483647 h 91"/>
              <a:gd name="T54" fmla="*/ 2147483647 w 92"/>
              <a:gd name="T55" fmla="*/ 2147483647 h 91"/>
              <a:gd name="T56" fmla="*/ 2147483647 w 92"/>
              <a:gd name="T57" fmla="*/ 2147483647 h 91"/>
              <a:gd name="T58" fmla="*/ 2147483647 w 92"/>
              <a:gd name="T59" fmla="*/ 2147483647 h 91"/>
              <a:gd name="T60" fmla="*/ 2147483647 w 92"/>
              <a:gd name="T61" fmla="*/ 2147483647 h 91"/>
              <a:gd name="T62" fmla="*/ 2147483647 w 92"/>
              <a:gd name="T63" fmla="*/ 2147483647 h 91"/>
              <a:gd name="T64" fmla="*/ 2147483647 w 92"/>
              <a:gd name="T65" fmla="*/ 2147483647 h 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2" h="91">
                <a:moveTo>
                  <a:pt x="0" y="36"/>
                </a:moveTo>
                <a:cubicBezTo>
                  <a:pt x="25" y="42"/>
                  <a:pt x="25" y="42"/>
                  <a:pt x="25" y="42"/>
                </a:cubicBezTo>
                <a:cubicBezTo>
                  <a:pt x="20" y="48"/>
                  <a:pt x="17" y="55"/>
                  <a:pt x="17" y="62"/>
                </a:cubicBezTo>
                <a:cubicBezTo>
                  <a:pt x="17" y="78"/>
                  <a:pt x="30" y="91"/>
                  <a:pt x="46" y="91"/>
                </a:cubicBezTo>
                <a:cubicBezTo>
                  <a:pt x="62" y="91"/>
                  <a:pt x="75" y="78"/>
                  <a:pt x="75" y="62"/>
                </a:cubicBezTo>
                <a:cubicBezTo>
                  <a:pt x="75" y="55"/>
                  <a:pt x="72" y="48"/>
                  <a:pt x="67" y="42"/>
                </a:cubicBezTo>
                <a:cubicBezTo>
                  <a:pt x="92" y="36"/>
                  <a:pt x="92" y="36"/>
                  <a:pt x="92" y="36"/>
                </a:cubicBezTo>
                <a:cubicBezTo>
                  <a:pt x="92" y="0"/>
                  <a:pt x="92" y="0"/>
                  <a:pt x="92" y="0"/>
                </a:cubicBezTo>
                <a:cubicBezTo>
                  <a:pt x="0" y="0"/>
                  <a:pt x="0" y="0"/>
                  <a:pt x="0" y="0"/>
                </a:cubicBezTo>
                <a:lnTo>
                  <a:pt x="0" y="36"/>
                </a:lnTo>
                <a:close/>
                <a:moveTo>
                  <a:pt x="72" y="62"/>
                </a:moveTo>
                <a:cubicBezTo>
                  <a:pt x="72" y="77"/>
                  <a:pt x="60" y="88"/>
                  <a:pt x="46" y="88"/>
                </a:cubicBezTo>
                <a:cubicBezTo>
                  <a:pt x="32" y="88"/>
                  <a:pt x="20" y="77"/>
                  <a:pt x="20" y="62"/>
                </a:cubicBezTo>
                <a:cubicBezTo>
                  <a:pt x="20" y="55"/>
                  <a:pt x="23" y="48"/>
                  <a:pt x="29" y="43"/>
                </a:cubicBezTo>
                <a:cubicBezTo>
                  <a:pt x="46" y="47"/>
                  <a:pt x="46" y="47"/>
                  <a:pt x="46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69" y="48"/>
                  <a:pt x="72" y="55"/>
                  <a:pt x="72" y="62"/>
                </a:cubicBezTo>
                <a:close/>
                <a:moveTo>
                  <a:pt x="62" y="3"/>
                </a:moveTo>
                <a:cubicBezTo>
                  <a:pt x="89" y="3"/>
                  <a:pt x="89" y="3"/>
                  <a:pt x="89" y="3"/>
                </a:cubicBezTo>
                <a:cubicBezTo>
                  <a:pt x="89" y="34"/>
                  <a:pt x="89" y="34"/>
                  <a:pt x="89" y="34"/>
                </a:cubicBezTo>
                <a:cubicBezTo>
                  <a:pt x="62" y="40"/>
                  <a:pt x="62" y="40"/>
                  <a:pt x="62" y="40"/>
                </a:cubicBezTo>
                <a:lnTo>
                  <a:pt x="62" y="3"/>
                </a:lnTo>
                <a:close/>
                <a:moveTo>
                  <a:pt x="33" y="3"/>
                </a:moveTo>
                <a:cubicBezTo>
                  <a:pt x="59" y="3"/>
                  <a:pt x="59" y="3"/>
                  <a:pt x="59" y="3"/>
                </a:cubicBezTo>
                <a:cubicBezTo>
                  <a:pt x="59" y="41"/>
                  <a:pt x="59" y="41"/>
                  <a:pt x="59" y="41"/>
                </a:cubicBezTo>
                <a:cubicBezTo>
                  <a:pt x="46" y="44"/>
                  <a:pt x="46" y="44"/>
                  <a:pt x="46" y="44"/>
                </a:cubicBezTo>
                <a:cubicBezTo>
                  <a:pt x="33" y="41"/>
                  <a:pt x="33" y="41"/>
                  <a:pt x="33" y="41"/>
                </a:cubicBezTo>
                <a:lnTo>
                  <a:pt x="33" y="3"/>
                </a:lnTo>
                <a:close/>
                <a:moveTo>
                  <a:pt x="4" y="3"/>
                </a:moveTo>
                <a:cubicBezTo>
                  <a:pt x="30" y="3"/>
                  <a:pt x="30" y="3"/>
                  <a:pt x="30" y="3"/>
                </a:cubicBezTo>
                <a:cubicBezTo>
                  <a:pt x="30" y="40"/>
                  <a:pt x="30" y="40"/>
                  <a:pt x="30" y="40"/>
                </a:cubicBezTo>
                <a:cubicBezTo>
                  <a:pt x="4" y="34"/>
                  <a:pt x="4" y="34"/>
                  <a:pt x="4" y="34"/>
                </a:cubicBezTo>
                <a:lnTo>
                  <a:pt x="4" y="3"/>
                </a:ln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6792913" y="3279775"/>
            <a:ext cx="0" cy="295275"/>
          </a:xfrm>
          <a:prstGeom prst="line">
            <a:avLst/>
          </a:prstGeom>
          <a:ln w="9525">
            <a:solidFill>
              <a:srgbClr val="00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8" name="矩形 67"/>
          <p:cNvSpPr>
            <a:spLocks noChangeArrowheads="1"/>
          </p:cNvSpPr>
          <p:nvPr/>
        </p:nvSpPr>
        <p:spPr bwMode="auto">
          <a:xfrm>
            <a:off x="6870700" y="3590925"/>
            <a:ext cx="45608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下载</a:t>
            </a:r>
            <a:r>
              <a:rPr lang="en-US" altLang="zh-CN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PostgreSQL</a:t>
            </a:r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ODBC</a:t>
            </a:r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驱动，添加到系统</a:t>
            </a:r>
            <a:r>
              <a:rPr lang="en-US" altLang="zh-CN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DSN</a:t>
            </a:r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中。</a:t>
            </a:r>
          </a:p>
        </p:txBody>
      </p:sp>
      <p:grpSp>
        <p:nvGrpSpPr>
          <p:cNvPr id="16409" name="组合 73"/>
          <p:cNvGrpSpPr>
            <a:grpSpLocks/>
          </p:cNvGrpSpPr>
          <p:nvPr/>
        </p:nvGrpSpPr>
        <p:grpSpPr bwMode="auto">
          <a:xfrm>
            <a:off x="4619625" y="5180013"/>
            <a:ext cx="1222375" cy="461962"/>
            <a:chOff x="4874089" y="1507747"/>
            <a:chExt cx="1221911" cy="461665"/>
          </a:xfrm>
        </p:grpSpPr>
        <p:grpSp>
          <p:nvGrpSpPr>
            <p:cNvPr id="16418" name="组合 79"/>
            <p:cNvGrpSpPr>
              <a:grpSpLocks/>
            </p:cNvGrpSpPr>
            <p:nvPr/>
          </p:nvGrpSpPr>
          <p:grpSpPr bwMode="auto">
            <a:xfrm>
              <a:off x="4874090" y="1536308"/>
              <a:ext cx="1221910" cy="404547"/>
              <a:chOff x="7295147" y="1923085"/>
              <a:chExt cx="376238" cy="124564"/>
            </a:xfrm>
          </p:grpSpPr>
          <p:sp>
            <p:nvSpPr>
              <p:cNvPr id="82" name="任意多边形 81"/>
              <p:cNvSpPr/>
              <p:nvPr/>
            </p:nvSpPr>
            <p:spPr>
              <a:xfrm>
                <a:off x="7295147" y="1923084"/>
                <a:ext cx="376238" cy="124566"/>
              </a:xfrm>
              <a:custGeom>
                <a:avLst/>
                <a:gdLst>
                  <a:gd name="connsiteX0" fmla="*/ 0 w 10764302"/>
                  <a:gd name="connsiteY0" fmla="*/ 0 h 3563820"/>
                  <a:gd name="connsiteX1" fmla="*/ 8982394 w 10764302"/>
                  <a:gd name="connsiteY1" fmla="*/ 0 h 3563820"/>
                  <a:gd name="connsiteX2" fmla="*/ 8982394 w 10764302"/>
                  <a:gd name="connsiteY2" fmla="*/ 2 h 3563820"/>
                  <a:gd name="connsiteX3" fmla="*/ 10764302 w 10764302"/>
                  <a:gd name="connsiteY3" fmla="*/ 1781910 h 3563820"/>
                  <a:gd name="connsiteX4" fmla="*/ 8982394 w 10764302"/>
                  <a:gd name="connsiteY4" fmla="*/ 3563818 h 3563820"/>
                  <a:gd name="connsiteX5" fmla="*/ 8982394 w 10764302"/>
                  <a:gd name="connsiteY5" fmla="*/ 3563820 h 3563820"/>
                  <a:gd name="connsiteX6" fmla="*/ 0 w 10764302"/>
                  <a:gd name="connsiteY6" fmla="*/ 3563820 h 356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4302" h="3563820">
                    <a:moveTo>
                      <a:pt x="0" y="0"/>
                    </a:moveTo>
                    <a:lnTo>
                      <a:pt x="8982394" y="0"/>
                    </a:lnTo>
                    <a:lnTo>
                      <a:pt x="8982394" y="2"/>
                    </a:lnTo>
                    <a:lnTo>
                      <a:pt x="10764302" y="1781910"/>
                    </a:lnTo>
                    <a:lnTo>
                      <a:pt x="8982394" y="3563818"/>
                    </a:lnTo>
                    <a:lnTo>
                      <a:pt x="8982394" y="3563820"/>
                    </a:lnTo>
                    <a:lnTo>
                      <a:pt x="0" y="3563820"/>
                    </a:lnTo>
                    <a:close/>
                  </a:path>
                </a:pathLst>
              </a:custGeom>
              <a:solidFill>
                <a:srgbClr val="006277"/>
              </a:solidFill>
              <a:ln w="12700">
                <a:solidFill>
                  <a:srgbClr val="00627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/>
            </p:nvSpPr>
            <p:spPr>
              <a:xfrm>
                <a:off x="7585876" y="1962652"/>
                <a:ext cx="44464" cy="439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6419" name="文本框 80"/>
            <p:cNvSpPr txBox="1">
              <a:spLocks noChangeArrowheads="1"/>
            </p:cNvSpPr>
            <p:nvPr/>
          </p:nvSpPr>
          <p:spPr bwMode="auto">
            <a:xfrm>
              <a:off x="4874089" y="1507747"/>
              <a:ext cx="98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椭圆 74"/>
          <p:cNvSpPr>
            <a:spLocks noChangeAspect="1"/>
          </p:cNvSpPr>
          <p:nvPr/>
        </p:nvSpPr>
        <p:spPr>
          <a:xfrm>
            <a:off x="6024563" y="5340350"/>
            <a:ext cx="142875" cy="144463"/>
          </a:xfrm>
          <a:prstGeom prst="ellipse">
            <a:avLst/>
          </a:prstGeom>
          <a:solidFill>
            <a:srgbClr val="0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411" name="矩形 75"/>
          <p:cNvSpPr>
            <a:spLocks noChangeArrowheads="1"/>
          </p:cNvSpPr>
          <p:nvPr/>
        </p:nvSpPr>
        <p:spPr bwMode="auto">
          <a:xfrm>
            <a:off x="6786561" y="5203825"/>
            <a:ext cx="51099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6277"/>
                </a:solidFill>
              </a:rPr>
              <a:t>Connect PostgreSQL With ODBC</a:t>
            </a:r>
            <a:endParaRPr lang="zh-CN" altLang="en-US" sz="2400" b="1" dirty="0">
              <a:solidFill>
                <a:srgbClr val="006277"/>
              </a:solidFill>
            </a:endParaRPr>
          </a:p>
        </p:txBody>
      </p:sp>
      <p:sp>
        <p:nvSpPr>
          <p:cNvPr id="16412" name="Freeform 49"/>
          <p:cNvSpPr>
            <a:spLocks noEditPoints="1"/>
          </p:cNvSpPr>
          <p:nvPr/>
        </p:nvSpPr>
        <p:spPr bwMode="auto">
          <a:xfrm>
            <a:off x="6432550" y="5292725"/>
            <a:ext cx="282575" cy="279400"/>
          </a:xfrm>
          <a:custGeom>
            <a:avLst/>
            <a:gdLst>
              <a:gd name="T0" fmla="*/ 0 w 92"/>
              <a:gd name="T1" fmla="*/ 2147483647 h 91"/>
              <a:gd name="T2" fmla="*/ 2147483647 w 92"/>
              <a:gd name="T3" fmla="*/ 2147483647 h 91"/>
              <a:gd name="T4" fmla="*/ 2147483647 w 92"/>
              <a:gd name="T5" fmla="*/ 2147483647 h 91"/>
              <a:gd name="T6" fmla="*/ 2147483647 w 92"/>
              <a:gd name="T7" fmla="*/ 2147483647 h 91"/>
              <a:gd name="T8" fmla="*/ 2147483647 w 92"/>
              <a:gd name="T9" fmla="*/ 2147483647 h 91"/>
              <a:gd name="T10" fmla="*/ 2147483647 w 92"/>
              <a:gd name="T11" fmla="*/ 2147483647 h 91"/>
              <a:gd name="T12" fmla="*/ 2147483647 w 92"/>
              <a:gd name="T13" fmla="*/ 2147483647 h 91"/>
              <a:gd name="T14" fmla="*/ 2147483647 w 92"/>
              <a:gd name="T15" fmla="*/ 0 h 91"/>
              <a:gd name="T16" fmla="*/ 0 w 92"/>
              <a:gd name="T17" fmla="*/ 0 h 91"/>
              <a:gd name="T18" fmla="*/ 0 w 92"/>
              <a:gd name="T19" fmla="*/ 2147483647 h 91"/>
              <a:gd name="T20" fmla="*/ 2147483647 w 92"/>
              <a:gd name="T21" fmla="*/ 2147483647 h 91"/>
              <a:gd name="T22" fmla="*/ 2147483647 w 92"/>
              <a:gd name="T23" fmla="*/ 2147483647 h 91"/>
              <a:gd name="T24" fmla="*/ 2147483647 w 92"/>
              <a:gd name="T25" fmla="*/ 2147483647 h 91"/>
              <a:gd name="T26" fmla="*/ 2147483647 w 92"/>
              <a:gd name="T27" fmla="*/ 2147483647 h 91"/>
              <a:gd name="T28" fmla="*/ 2147483647 w 92"/>
              <a:gd name="T29" fmla="*/ 2147483647 h 91"/>
              <a:gd name="T30" fmla="*/ 2147483647 w 92"/>
              <a:gd name="T31" fmla="*/ 2147483647 h 91"/>
              <a:gd name="T32" fmla="*/ 2147483647 w 92"/>
              <a:gd name="T33" fmla="*/ 2147483647 h 91"/>
              <a:gd name="T34" fmla="*/ 2147483647 w 92"/>
              <a:gd name="T35" fmla="*/ 2147483647 h 91"/>
              <a:gd name="T36" fmla="*/ 2147483647 w 92"/>
              <a:gd name="T37" fmla="*/ 2147483647 h 91"/>
              <a:gd name="T38" fmla="*/ 2147483647 w 92"/>
              <a:gd name="T39" fmla="*/ 2147483647 h 91"/>
              <a:gd name="T40" fmla="*/ 2147483647 w 92"/>
              <a:gd name="T41" fmla="*/ 2147483647 h 91"/>
              <a:gd name="T42" fmla="*/ 2147483647 w 92"/>
              <a:gd name="T43" fmla="*/ 2147483647 h 91"/>
              <a:gd name="T44" fmla="*/ 2147483647 w 92"/>
              <a:gd name="T45" fmla="*/ 2147483647 h 91"/>
              <a:gd name="T46" fmla="*/ 2147483647 w 92"/>
              <a:gd name="T47" fmla="*/ 2147483647 h 91"/>
              <a:gd name="T48" fmla="*/ 2147483647 w 92"/>
              <a:gd name="T49" fmla="*/ 2147483647 h 91"/>
              <a:gd name="T50" fmla="*/ 2147483647 w 92"/>
              <a:gd name="T51" fmla="*/ 2147483647 h 91"/>
              <a:gd name="T52" fmla="*/ 2147483647 w 92"/>
              <a:gd name="T53" fmla="*/ 2147483647 h 91"/>
              <a:gd name="T54" fmla="*/ 2147483647 w 92"/>
              <a:gd name="T55" fmla="*/ 2147483647 h 91"/>
              <a:gd name="T56" fmla="*/ 2147483647 w 92"/>
              <a:gd name="T57" fmla="*/ 2147483647 h 91"/>
              <a:gd name="T58" fmla="*/ 2147483647 w 92"/>
              <a:gd name="T59" fmla="*/ 2147483647 h 91"/>
              <a:gd name="T60" fmla="*/ 2147483647 w 92"/>
              <a:gd name="T61" fmla="*/ 2147483647 h 91"/>
              <a:gd name="T62" fmla="*/ 2147483647 w 92"/>
              <a:gd name="T63" fmla="*/ 2147483647 h 91"/>
              <a:gd name="T64" fmla="*/ 2147483647 w 92"/>
              <a:gd name="T65" fmla="*/ 2147483647 h 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2" h="91">
                <a:moveTo>
                  <a:pt x="0" y="36"/>
                </a:moveTo>
                <a:cubicBezTo>
                  <a:pt x="25" y="42"/>
                  <a:pt x="25" y="42"/>
                  <a:pt x="25" y="42"/>
                </a:cubicBezTo>
                <a:cubicBezTo>
                  <a:pt x="20" y="48"/>
                  <a:pt x="17" y="55"/>
                  <a:pt x="17" y="62"/>
                </a:cubicBezTo>
                <a:cubicBezTo>
                  <a:pt x="17" y="78"/>
                  <a:pt x="30" y="91"/>
                  <a:pt x="46" y="91"/>
                </a:cubicBezTo>
                <a:cubicBezTo>
                  <a:pt x="62" y="91"/>
                  <a:pt x="75" y="78"/>
                  <a:pt x="75" y="62"/>
                </a:cubicBezTo>
                <a:cubicBezTo>
                  <a:pt x="75" y="55"/>
                  <a:pt x="72" y="48"/>
                  <a:pt x="67" y="42"/>
                </a:cubicBezTo>
                <a:cubicBezTo>
                  <a:pt x="92" y="36"/>
                  <a:pt x="92" y="36"/>
                  <a:pt x="92" y="36"/>
                </a:cubicBezTo>
                <a:cubicBezTo>
                  <a:pt x="92" y="0"/>
                  <a:pt x="92" y="0"/>
                  <a:pt x="92" y="0"/>
                </a:cubicBezTo>
                <a:cubicBezTo>
                  <a:pt x="0" y="0"/>
                  <a:pt x="0" y="0"/>
                  <a:pt x="0" y="0"/>
                </a:cubicBezTo>
                <a:lnTo>
                  <a:pt x="0" y="36"/>
                </a:lnTo>
                <a:close/>
                <a:moveTo>
                  <a:pt x="72" y="62"/>
                </a:moveTo>
                <a:cubicBezTo>
                  <a:pt x="72" y="77"/>
                  <a:pt x="60" y="88"/>
                  <a:pt x="46" y="88"/>
                </a:cubicBezTo>
                <a:cubicBezTo>
                  <a:pt x="32" y="88"/>
                  <a:pt x="20" y="77"/>
                  <a:pt x="20" y="62"/>
                </a:cubicBezTo>
                <a:cubicBezTo>
                  <a:pt x="20" y="55"/>
                  <a:pt x="23" y="48"/>
                  <a:pt x="29" y="43"/>
                </a:cubicBezTo>
                <a:cubicBezTo>
                  <a:pt x="46" y="47"/>
                  <a:pt x="46" y="47"/>
                  <a:pt x="46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69" y="48"/>
                  <a:pt x="72" y="55"/>
                  <a:pt x="72" y="62"/>
                </a:cubicBezTo>
                <a:close/>
                <a:moveTo>
                  <a:pt x="62" y="3"/>
                </a:moveTo>
                <a:cubicBezTo>
                  <a:pt x="89" y="3"/>
                  <a:pt x="89" y="3"/>
                  <a:pt x="89" y="3"/>
                </a:cubicBezTo>
                <a:cubicBezTo>
                  <a:pt x="89" y="34"/>
                  <a:pt x="89" y="34"/>
                  <a:pt x="89" y="34"/>
                </a:cubicBezTo>
                <a:cubicBezTo>
                  <a:pt x="62" y="40"/>
                  <a:pt x="62" y="40"/>
                  <a:pt x="62" y="40"/>
                </a:cubicBezTo>
                <a:lnTo>
                  <a:pt x="62" y="3"/>
                </a:lnTo>
                <a:close/>
                <a:moveTo>
                  <a:pt x="33" y="3"/>
                </a:moveTo>
                <a:cubicBezTo>
                  <a:pt x="59" y="3"/>
                  <a:pt x="59" y="3"/>
                  <a:pt x="59" y="3"/>
                </a:cubicBezTo>
                <a:cubicBezTo>
                  <a:pt x="59" y="41"/>
                  <a:pt x="59" y="41"/>
                  <a:pt x="59" y="41"/>
                </a:cubicBezTo>
                <a:cubicBezTo>
                  <a:pt x="46" y="44"/>
                  <a:pt x="46" y="44"/>
                  <a:pt x="46" y="44"/>
                </a:cubicBezTo>
                <a:cubicBezTo>
                  <a:pt x="33" y="41"/>
                  <a:pt x="33" y="41"/>
                  <a:pt x="33" y="41"/>
                </a:cubicBezTo>
                <a:lnTo>
                  <a:pt x="33" y="3"/>
                </a:lnTo>
                <a:close/>
                <a:moveTo>
                  <a:pt x="4" y="3"/>
                </a:moveTo>
                <a:cubicBezTo>
                  <a:pt x="30" y="3"/>
                  <a:pt x="30" y="3"/>
                  <a:pt x="30" y="3"/>
                </a:cubicBezTo>
                <a:cubicBezTo>
                  <a:pt x="30" y="40"/>
                  <a:pt x="30" y="40"/>
                  <a:pt x="30" y="40"/>
                </a:cubicBezTo>
                <a:cubicBezTo>
                  <a:pt x="4" y="34"/>
                  <a:pt x="4" y="34"/>
                  <a:pt x="4" y="34"/>
                </a:cubicBezTo>
                <a:lnTo>
                  <a:pt x="4" y="3"/>
                </a:ln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6792913" y="5284788"/>
            <a:ext cx="0" cy="295275"/>
          </a:xfrm>
          <a:prstGeom prst="line">
            <a:avLst/>
          </a:prstGeom>
          <a:ln w="9525">
            <a:solidFill>
              <a:srgbClr val="00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4" name="矩形 78"/>
          <p:cNvSpPr>
            <a:spLocks noChangeArrowheads="1"/>
          </p:cNvSpPr>
          <p:nvPr/>
        </p:nvSpPr>
        <p:spPr bwMode="auto">
          <a:xfrm>
            <a:off x="6870700" y="5595938"/>
            <a:ext cx="456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中利用</a:t>
            </a:r>
            <a:r>
              <a:rPr lang="en-US" altLang="zh-CN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ODBC</a:t>
            </a:r>
            <a:r>
              <a:rPr lang="zh-CN" altLang="en-US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连接</a:t>
            </a:r>
            <a:r>
              <a:rPr lang="en-US" altLang="zh-CN" dirty="0">
                <a:solidFill>
                  <a:srgbClr val="006277"/>
                </a:solidFill>
                <a:latin typeface="Arial" pitchFamily="34" charset="0"/>
                <a:cs typeface="Arial" pitchFamily="34" charset="0"/>
              </a:rPr>
              <a:t>PostgreSQL</a:t>
            </a:r>
            <a:endParaRPr lang="zh-CN" altLang="en-US" dirty="0">
              <a:solidFill>
                <a:srgbClr val="00627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椭圆 93"/>
          <p:cNvSpPr>
            <a:spLocks noChangeAspect="1"/>
          </p:cNvSpPr>
          <p:nvPr/>
        </p:nvSpPr>
        <p:spPr bwMode="auto">
          <a:xfrm flipH="1">
            <a:off x="6545263" y="517525"/>
            <a:ext cx="179387" cy="179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416" name="矩形 87"/>
          <p:cNvSpPr>
            <a:spLocks noChangeArrowheads="1"/>
          </p:cNvSpPr>
          <p:nvPr/>
        </p:nvSpPr>
        <p:spPr bwMode="auto">
          <a:xfrm>
            <a:off x="6869113" y="341313"/>
            <a:ext cx="2768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Table Of Contents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6024563" y="530225"/>
            <a:ext cx="142875" cy="144463"/>
          </a:xfrm>
          <a:prstGeom prst="ellipse">
            <a:avLst/>
          </a:prstGeom>
          <a:solidFill>
            <a:srgbClr val="0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359525" y="3941763"/>
            <a:ext cx="2735263" cy="379412"/>
          </a:xfrm>
          <a:prstGeom prst="rect">
            <a:avLst/>
          </a:prstGeom>
          <a:solidFill>
            <a:srgbClr val="0062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7411" name="文本框 21"/>
          <p:cNvSpPr txBox="1">
            <a:spLocks noChangeArrowheads="1"/>
          </p:cNvSpPr>
          <p:nvPr/>
        </p:nvSpPr>
        <p:spPr bwMode="auto">
          <a:xfrm>
            <a:off x="6481763" y="3900488"/>
            <a:ext cx="2490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</a:rPr>
              <a:t>ODBC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412" name="文本框 22"/>
          <p:cNvSpPr txBox="1">
            <a:spLocks noChangeArrowheads="1"/>
          </p:cNvSpPr>
          <p:nvPr/>
        </p:nvSpPr>
        <p:spPr bwMode="auto">
          <a:xfrm>
            <a:off x="6219031" y="4507924"/>
            <a:ext cx="424021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35877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35877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35877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35877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400" dirty="0"/>
              <a:t>1.</a:t>
            </a:r>
            <a:r>
              <a:rPr lang="zh-CN" altLang="en-US" sz="2400" dirty="0"/>
              <a:t>什么是</a:t>
            </a:r>
            <a:r>
              <a:rPr lang="en-US" altLang="zh-CN" sz="2400" dirty="0"/>
              <a:t>ODBC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eaLnBrk="1" hangingPunct="1">
              <a:spcAft>
                <a:spcPts val="600"/>
              </a:spcAft>
            </a:pPr>
            <a:r>
              <a:rPr lang="en-US" altLang="zh-CN" sz="2400" dirty="0"/>
              <a:t>2.</a:t>
            </a:r>
            <a:r>
              <a:rPr lang="zh-CN" altLang="en-US" sz="2400" dirty="0"/>
              <a:t>他的作用是什么？</a:t>
            </a:r>
            <a:endParaRPr lang="en-US" altLang="zh-CN" sz="2400" dirty="0"/>
          </a:p>
          <a:p>
            <a:pPr eaLnBrk="1" hangingPunct="1">
              <a:spcAft>
                <a:spcPts val="600"/>
              </a:spcAft>
            </a:pPr>
            <a:r>
              <a:rPr lang="en-US" altLang="zh-CN" sz="2400" dirty="0"/>
              <a:t>3.</a:t>
            </a:r>
            <a:r>
              <a:rPr lang="zh-CN" altLang="en-US" sz="2400" dirty="0"/>
              <a:t>怎么去使用它？</a:t>
            </a:r>
            <a:endParaRPr lang="en-US" altLang="zh-CN" sz="2400" dirty="0"/>
          </a:p>
        </p:txBody>
      </p:sp>
      <p:sp>
        <p:nvSpPr>
          <p:cNvPr id="13" name="椭圆 12"/>
          <p:cNvSpPr/>
          <p:nvPr/>
        </p:nvSpPr>
        <p:spPr>
          <a:xfrm>
            <a:off x="7146925" y="1557338"/>
            <a:ext cx="1003300" cy="1003300"/>
          </a:xfrm>
          <a:prstGeom prst="ellipse">
            <a:avLst/>
          </a:prstGeom>
          <a:solidFill>
            <a:srgbClr val="006277"/>
          </a:solidFill>
          <a:ln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/>
          <p:cNvCxnSpPr>
            <a:stCxn id="13" idx="3"/>
            <a:endCxn id="20" idx="7"/>
          </p:cNvCxnSpPr>
          <p:nvPr/>
        </p:nvCxnSpPr>
        <p:spPr>
          <a:xfrm flipH="1">
            <a:off x="7007225" y="2413000"/>
            <a:ext cx="287338" cy="287338"/>
          </a:xfrm>
          <a:prstGeom prst="line">
            <a:avLst/>
          </a:prstGeom>
          <a:ln w="19050" cap="rnd">
            <a:solidFill>
              <a:srgbClr val="00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667500" y="2641600"/>
            <a:ext cx="398463" cy="398463"/>
          </a:xfrm>
          <a:prstGeom prst="ellipse">
            <a:avLst/>
          </a:prstGeom>
          <a:solidFill>
            <a:srgbClr val="006277"/>
          </a:solidFill>
          <a:ln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695950" y="2852738"/>
            <a:ext cx="1046163" cy="0"/>
          </a:xfrm>
          <a:prstGeom prst="line">
            <a:avLst/>
          </a:prstGeom>
          <a:ln w="19050" cap="rnd">
            <a:solidFill>
              <a:srgbClr val="00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790950" y="1901825"/>
            <a:ext cx="1905000" cy="1903413"/>
          </a:xfrm>
          <a:prstGeom prst="ellipse">
            <a:avLst/>
          </a:prstGeom>
          <a:solidFill>
            <a:srgbClr val="006277"/>
          </a:solidFill>
          <a:ln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198729" y="2329969"/>
            <a:ext cx="1052711" cy="1045914"/>
            <a:chOff x="1762156" y="1189542"/>
            <a:chExt cx="633425" cy="629337"/>
          </a:xfrm>
          <a:solidFill>
            <a:schemeClr val="bg1"/>
          </a:solidFill>
        </p:grpSpPr>
        <p:sp>
          <p:nvSpPr>
            <p:cNvPr id="33" name="Freeform 130"/>
            <p:cNvSpPr>
              <a:spLocks/>
            </p:cNvSpPr>
            <p:nvPr/>
          </p:nvSpPr>
          <p:spPr bwMode="auto">
            <a:xfrm>
              <a:off x="1762156" y="1540990"/>
              <a:ext cx="126686" cy="277889"/>
            </a:xfrm>
            <a:custGeom>
              <a:avLst/>
              <a:gdLst>
                <a:gd name="T0" fmla="*/ 40 w 40"/>
                <a:gd name="T1" fmla="*/ 0 h 88"/>
                <a:gd name="T2" fmla="*/ 0 w 40"/>
                <a:gd name="T3" fmla="*/ 0 h 88"/>
                <a:gd name="T4" fmla="*/ 0 w 40"/>
                <a:gd name="T5" fmla="*/ 66 h 88"/>
                <a:gd name="T6" fmla="*/ 23 w 40"/>
                <a:gd name="T7" fmla="*/ 88 h 88"/>
                <a:gd name="T8" fmla="*/ 40 w 40"/>
                <a:gd name="T9" fmla="*/ 71 h 88"/>
                <a:gd name="T10" fmla="*/ 40 w 40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8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0"/>
                    <a:pt x="0" y="66"/>
                  </a:cubicBezTo>
                  <a:cubicBezTo>
                    <a:pt x="0" y="80"/>
                    <a:pt x="12" y="87"/>
                    <a:pt x="23" y="88"/>
                  </a:cubicBezTo>
                  <a:cubicBezTo>
                    <a:pt x="33" y="87"/>
                    <a:pt x="40" y="78"/>
                    <a:pt x="40" y="71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1"/>
            <p:cNvSpPr>
              <a:spLocks noEditPoints="1"/>
            </p:cNvSpPr>
            <p:nvPr/>
          </p:nvSpPr>
          <p:spPr bwMode="auto">
            <a:xfrm>
              <a:off x="1888842" y="1189542"/>
              <a:ext cx="506739" cy="629337"/>
            </a:xfrm>
            <a:custGeom>
              <a:avLst/>
              <a:gdLst>
                <a:gd name="T0" fmla="*/ 8 w 160"/>
                <a:gd name="T1" fmla="*/ 0 h 200"/>
                <a:gd name="T2" fmla="*/ 8 w 160"/>
                <a:gd name="T3" fmla="*/ 108 h 200"/>
                <a:gd name="T4" fmla="*/ 8 w 160"/>
                <a:gd name="T5" fmla="*/ 112 h 200"/>
                <a:gd name="T6" fmla="*/ 8 w 160"/>
                <a:gd name="T7" fmla="*/ 183 h 200"/>
                <a:gd name="T8" fmla="*/ 0 w 160"/>
                <a:gd name="T9" fmla="*/ 200 h 200"/>
                <a:gd name="T10" fmla="*/ 136 w 160"/>
                <a:gd name="T11" fmla="*/ 200 h 200"/>
                <a:gd name="T12" fmla="*/ 160 w 160"/>
                <a:gd name="T13" fmla="*/ 176 h 200"/>
                <a:gd name="T14" fmla="*/ 160 w 160"/>
                <a:gd name="T15" fmla="*/ 0 h 200"/>
                <a:gd name="T16" fmla="*/ 8 w 160"/>
                <a:gd name="T17" fmla="*/ 0 h 200"/>
                <a:gd name="T18" fmla="*/ 136 w 160"/>
                <a:gd name="T19" fmla="*/ 168 h 200"/>
                <a:gd name="T20" fmla="*/ 32 w 160"/>
                <a:gd name="T21" fmla="*/ 168 h 200"/>
                <a:gd name="T22" fmla="*/ 32 w 160"/>
                <a:gd name="T23" fmla="*/ 160 h 200"/>
                <a:gd name="T24" fmla="*/ 136 w 160"/>
                <a:gd name="T25" fmla="*/ 160 h 200"/>
                <a:gd name="T26" fmla="*/ 136 w 160"/>
                <a:gd name="T27" fmla="*/ 168 h 200"/>
                <a:gd name="T28" fmla="*/ 136 w 160"/>
                <a:gd name="T29" fmla="*/ 140 h 200"/>
                <a:gd name="T30" fmla="*/ 32 w 160"/>
                <a:gd name="T31" fmla="*/ 140 h 200"/>
                <a:gd name="T32" fmla="*/ 32 w 160"/>
                <a:gd name="T33" fmla="*/ 132 h 200"/>
                <a:gd name="T34" fmla="*/ 136 w 160"/>
                <a:gd name="T35" fmla="*/ 132 h 200"/>
                <a:gd name="T36" fmla="*/ 136 w 160"/>
                <a:gd name="T37" fmla="*/ 140 h 200"/>
                <a:gd name="T38" fmla="*/ 136 w 160"/>
                <a:gd name="T39" fmla="*/ 112 h 200"/>
                <a:gd name="T40" fmla="*/ 32 w 160"/>
                <a:gd name="T41" fmla="*/ 112 h 200"/>
                <a:gd name="T42" fmla="*/ 32 w 160"/>
                <a:gd name="T43" fmla="*/ 52 h 200"/>
                <a:gd name="T44" fmla="*/ 136 w 160"/>
                <a:gd name="T45" fmla="*/ 52 h 200"/>
                <a:gd name="T46" fmla="*/ 136 w 160"/>
                <a:gd name="T47" fmla="*/ 112 h 200"/>
                <a:gd name="T48" fmla="*/ 136 w 160"/>
                <a:gd name="T49" fmla="*/ 32 h 200"/>
                <a:gd name="T50" fmla="*/ 32 w 160"/>
                <a:gd name="T51" fmla="*/ 32 h 200"/>
                <a:gd name="T52" fmla="*/ 32 w 160"/>
                <a:gd name="T53" fmla="*/ 24 h 200"/>
                <a:gd name="T54" fmla="*/ 136 w 160"/>
                <a:gd name="T55" fmla="*/ 24 h 200"/>
                <a:gd name="T56" fmla="*/ 136 w 160"/>
                <a:gd name="T57" fmla="*/ 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0" h="200">
                  <a:moveTo>
                    <a:pt x="8" y="0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83"/>
                    <a:pt x="8" y="183"/>
                    <a:pt x="8" y="183"/>
                  </a:cubicBezTo>
                  <a:cubicBezTo>
                    <a:pt x="8" y="189"/>
                    <a:pt x="5" y="195"/>
                    <a:pt x="0" y="200"/>
                  </a:cubicBezTo>
                  <a:cubicBezTo>
                    <a:pt x="34" y="200"/>
                    <a:pt x="113" y="200"/>
                    <a:pt x="136" y="200"/>
                  </a:cubicBezTo>
                  <a:cubicBezTo>
                    <a:pt x="149" y="200"/>
                    <a:pt x="160" y="189"/>
                    <a:pt x="160" y="176"/>
                  </a:cubicBezTo>
                  <a:cubicBezTo>
                    <a:pt x="160" y="168"/>
                    <a:pt x="160" y="0"/>
                    <a:pt x="160" y="0"/>
                  </a:cubicBezTo>
                  <a:lnTo>
                    <a:pt x="8" y="0"/>
                  </a:lnTo>
                  <a:close/>
                  <a:moveTo>
                    <a:pt x="136" y="168"/>
                  </a:moveTo>
                  <a:cubicBezTo>
                    <a:pt x="32" y="168"/>
                    <a:pt x="32" y="168"/>
                    <a:pt x="32" y="168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136" y="160"/>
                    <a:pt x="136" y="160"/>
                    <a:pt x="136" y="160"/>
                  </a:cubicBezTo>
                  <a:lnTo>
                    <a:pt x="136" y="168"/>
                  </a:lnTo>
                  <a:close/>
                  <a:moveTo>
                    <a:pt x="136" y="140"/>
                  </a:moveTo>
                  <a:cubicBezTo>
                    <a:pt x="32" y="140"/>
                    <a:pt x="32" y="140"/>
                    <a:pt x="32" y="14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136" y="132"/>
                    <a:pt x="136" y="132"/>
                    <a:pt x="136" y="132"/>
                  </a:cubicBezTo>
                  <a:lnTo>
                    <a:pt x="136" y="140"/>
                  </a:lnTo>
                  <a:close/>
                  <a:moveTo>
                    <a:pt x="136" y="112"/>
                  </a:moveTo>
                  <a:cubicBezTo>
                    <a:pt x="32" y="112"/>
                    <a:pt x="32" y="112"/>
                    <a:pt x="32" y="11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136" y="52"/>
                    <a:pt x="136" y="52"/>
                    <a:pt x="136" y="52"/>
                  </a:cubicBezTo>
                  <a:lnTo>
                    <a:pt x="136" y="112"/>
                  </a:lnTo>
                  <a:close/>
                  <a:moveTo>
                    <a:pt x="136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419" name="Freeform 73"/>
          <p:cNvSpPr>
            <a:spLocks noChangeAspect="1"/>
          </p:cNvSpPr>
          <p:nvPr/>
        </p:nvSpPr>
        <p:spPr bwMode="auto">
          <a:xfrm>
            <a:off x="7386638" y="1781175"/>
            <a:ext cx="560387" cy="560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2147483647 h 193"/>
              <a:gd name="T6" fmla="*/ 2147483647 w 193"/>
              <a:gd name="T7" fmla="*/ 2147483647 h 193"/>
              <a:gd name="T8" fmla="*/ 2147483647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2147483647 w 193"/>
              <a:gd name="T19" fmla="*/ 2147483647 h 193"/>
              <a:gd name="T20" fmla="*/ 2147483647 w 193"/>
              <a:gd name="T21" fmla="*/ 2147483647 h 193"/>
              <a:gd name="T22" fmla="*/ 2147483647 w 193"/>
              <a:gd name="T23" fmla="*/ 2147483647 h 193"/>
              <a:gd name="T24" fmla="*/ 2147483647 w 193"/>
              <a:gd name="T25" fmla="*/ 2147483647 h 193"/>
              <a:gd name="T26" fmla="*/ 2147483647 w 193"/>
              <a:gd name="T27" fmla="*/ 2147483647 h 193"/>
              <a:gd name="T28" fmla="*/ 2147483647 w 193"/>
              <a:gd name="T29" fmla="*/ 2147483647 h 193"/>
              <a:gd name="T30" fmla="*/ 2147483647 w 193"/>
              <a:gd name="T31" fmla="*/ 2147483647 h 193"/>
              <a:gd name="T32" fmla="*/ 2147483647 w 193"/>
              <a:gd name="T33" fmla="*/ 2147483647 h 193"/>
              <a:gd name="T34" fmla="*/ 2147483647 w 193"/>
              <a:gd name="T35" fmla="*/ 2147483647 h 193"/>
              <a:gd name="T36" fmla="*/ 0 w 193"/>
              <a:gd name="T37" fmla="*/ 2147483647 h 193"/>
              <a:gd name="T38" fmla="*/ 2147483647 w 193"/>
              <a:gd name="T39" fmla="*/ 2147483647 h 193"/>
              <a:gd name="T40" fmla="*/ 2147483647 w 193"/>
              <a:gd name="T41" fmla="*/ 2147483647 h 193"/>
              <a:gd name="T42" fmla="*/ 2147483647 w 193"/>
              <a:gd name="T43" fmla="*/ 2147483647 h 193"/>
              <a:gd name="T44" fmla="*/ 2147483647 w 193"/>
              <a:gd name="T45" fmla="*/ 2147483647 h 193"/>
              <a:gd name="T46" fmla="*/ 2147483647 w 193"/>
              <a:gd name="T47" fmla="*/ 2147483647 h 193"/>
              <a:gd name="T48" fmla="*/ 2147483647 w 193"/>
              <a:gd name="T49" fmla="*/ 2147483647 h 193"/>
              <a:gd name="T50" fmla="*/ 2147483647 w 193"/>
              <a:gd name="T51" fmla="*/ 2147483647 h 193"/>
              <a:gd name="T52" fmla="*/ 2147483647 w 193"/>
              <a:gd name="T53" fmla="*/ 2147483647 h 19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93" h="193">
                <a:moveTo>
                  <a:pt x="92" y="112"/>
                </a:moveTo>
                <a:cubicBezTo>
                  <a:pt x="25" y="179"/>
                  <a:pt x="25" y="179"/>
                  <a:pt x="25" y="179"/>
                </a:cubicBezTo>
                <a:cubicBezTo>
                  <a:pt x="23" y="181"/>
                  <a:pt x="22" y="183"/>
                  <a:pt x="22" y="185"/>
                </a:cubicBezTo>
                <a:cubicBezTo>
                  <a:pt x="22" y="189"/>
                  <a:pt x="26" y="193"/>
                  <a:pt x="30" y="193"/>
                </a:cubicBezTo>
                <a:cubicBezTo>
                  <a:pt x="31" y="193"/>
                  <a:pt x="33" y="193"/>
                  <a:pt x="34" y="192"/>
                </a:cubicBezTo>
                <a:cubicBezTo>
                  <a:pt x="34" y="192"/>
                  <a:pt x="147" y="143"/>
                  <a:pt x="148" y="143"/>
                </a:cubicBezTo>
                <a:cubicBezTo>
                  <a:pt x="150" y="142"/>
                  <a:pt x="152" y="139"/>
                  <a:pt x="153" y="136"/>
                </a:cubicBezTo>
                <a:cubicBezTo>
                  <a:pt x="172" y="70"/>
                  <a:pt x="172" y="70"/>
                  <a:pt x="172" y="70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9" y="78"/>
                  <a:pt x="185" y="78"/>
                  <a:pt x="189" y="74"/>
                </a:cubicBezTo>
                <a:cubicBezTo>
                  <a:pt x="193" y="70"/>
                  <a:pt x="193" y="64"/>
                  <a:pt x="189" y="60"/>
                </a:cubicBezTo>
                <a:cubicBezTo>
                  <a:pt x="133" y="4"/>
                  <a:pt x="133" y="4"/>
                  <a:pt x="133" y="4"/>
                </a:cubicBezTo>
                <a:cubicBezTo>
                  <a:pt x="129" y="0"/>
                  <a:pt x="123" y="0"/>
                  <a:pt x="119" y="4"/>
                </a:cubicBezTo>
                <a:cubicBezTo>
                  <a:pt x="115" y="8"/>
                  <a:pt x="115" y="14"/>
                  <a:pt x="119" y="18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57" y="40"/>
                  <a:pt x="57" y="40"/>
                  <a:pt x="57" y="40"/>
                </a:cubicBezTo>
                <a:cubicBezTo>
                  <a:pt x="54" y="41"/>
                  <a:pt x="51" y="43"/>
                  <a:pt x="50" y="45"/>
                </a:cubicBezTo>
                <a:cubicBezTo>
                  <a:pt x="1" y="160"/>
                  <a:pt x="1" y="160"/>
                  <a:pt x="1" y="160"/>
                </a:cubicBezTo>
                <a:cubicBezTo>
                  <a:pt x="0" y="161"/>
                  <a:pt x="0" y="162"/>
                  <a:pt x="0" y="163"/>
                </a:cubicBezTo>
                <a:cubicBezTo>
                  <a:pt x="0" y="167"/>
                  <a:pt x="4" y="171"/>
                  <a:pt x="8" y="171"/>
                </a:cubicBezTo>
                <a:cubicBezTo>
                  <a:pt x="10" y="171"/>
                  <a:pt x="12" y="170"/>
                  <a:pt x="14" y="168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81" y="98"/>
                  <a:pt x="80" y="96"/>
                  <a:pt x="80" y="93"/>
                </a:cubicBezTo>
                <a:cubicBezTo>
                  <a:pt x="80" y="82"/>
                  <a:pt x="89" y="73"/>
                  <a:pt x="100" y="73"/>
                </a:cubicBezTo>
                <a:cubicBezTo>
                  <a:pt x="111" y="73"/>
                  <a:pt x="120" y="82"/>
                  <a:pt x="120" y="93"/>
                </a:cubicBezTo>
                <a:cubicBezTo>
                  <a:pt x="120" y="104"/>
                  <a:pt x="111" y="113"/>
                  <a:pt x="100" y="113"/>
                </a:cubicBezTo>
                <a:cubicBezTo>
                  <a:pt x="97" y="113"/>
                  <a:pt x="95" y="112"/>
                  <a:pt x="92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4748213" y="3805238"/>
            <a:ext cx="0" cy="3052762"/>
          </a:xfrm>
          <a:prstGeom prst="line">
            <a:avLst/>
          </a:prstGeom>
          <a:ln w="19050">
            <a:solidFill>
              <a:srgbClr val="006277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243388" y="4540250"/>
            <a:ext cx="1008062" cy="1008063"/>
          </a:xfrm>
          <a:prstGeom prst="ellipse">
            <a:avLst/>
          </a:prstGeom>
          <a:solidFill>
            <a:srgbClr val="006277"/>
          </a:solidFill>
          <a:ln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534904" y="4737454"/>
            <a:ext cx="425043" cy="613572"/>
            <a:chOff x="2289210" y="4437780"/>
            <a:chExt cx="464152" cy="670027"/>
          </a:xfrm>
          <a:solidFill>
            <a:schemeClr val="bg1"/>
          </a:solidFill>
        </p:grpSpPr>
        <p:sp>
          <p:nvSpPr>
            <p:cNvPr id="38" name="Freeform 175"/>
            <p:cNvSpPr>
              <a:spLocks/>
            </p:cNvSpPr>
            <p:nvPr/>
          </p:nvSpPr>
          <p:spPr bwMode="auto">
            <a:xfrm>
              <a:off x="2289210" y="4437780"/>
              <a:ext cx="464152" cy="553987"/>
            </a:xfrm>
            <a:custGeom>
              <a:avLst/>
              <a:gdLst>
                <a:gd name="T0" fmla="*/ 32 w 160"/>
                <a:gd name="T1" fmla="*/ 144 h 192"/>
                <a:gd name="T2" fmla="*/ 33 w 160"/>
                <a:gd name="T3" fmla="*/ 145 h 192"/>
                <a:gd name="T4" fmla="*/ 33 w 160"/>
                <a:gd name="T5" fmla="*/ 145 h 192"/>
                <a:gd name="T6" fmla="*/ 48 w 160"/>
                <a:gd name="T7" fmla="*/ 176 h 192"/>
                <a:gd name="T8" fmla="*/ 48 w 160"/>
                <a:gd name="T9" fmla="*/ 192 h 192"/>
                <a:gd name="T10" fmla="*/ 76 w 160"/>
                <a:gd name="T11" fmla="*/ 192 h 192"/>
                <a:gd name="T12" fmla="*/ 76 w 160"/>
                <a:gd name="T13" fmla="*/ 95 h 192"/>
                <a:gd name="T14" fmla="*/ 64 w 160"/>
                <a:gd name="T15" fmla="*/ 80 h 192"/>
                <a:gd name="T16" fmla="*/ 80 w 160"/>
                <a:gd name="T17" fmla="*/ 64 h 192"/>
                <a:gd name="T18" fmla="*/ 96 w 160"/>
                <a:gd name="T19" fmla="*/ 80 h 192"/>
                <a:gd name="T20" fmla="*/ 84 w 160"/>
                <a:gd name="T21" fmla="*/ 95 h 192"/>
                <a:gd name="T22" fmla="*/ 84 w 160"/>
                <a:gd name="T23" fmla="*/ 192 h 192"/>
                <a:gd name="T24" fmla="*/ 112 w 160"/>
                <a:gd name="T25" fmla="*/ 192 h 192"/>
                <a:gd name="T26" fmla="*/ 112 w 160"/>
                <a:gd name="T27" fmla="*/ 176 h 192"/>
                <a:gd name="T28" fmla="*/ 128 w 160"/>
                <a:gd name="T29" fmla="*/ 144 h 192"/>
                <a:gd name="T30" fmla="*/ 128 w 160"/>
                <a:gd name="T31" fmla="*/ 144 h 192"/>
                <a:gd name="T32" fmla="*/ 160 w 160"/>
                <a:gd name="T33" fmla="*/ 80 h 192"/>
                <a:gd name="T34" fmla="*/ 80 w 160"/>
                <a:gd name="T35" fmla="*/ 0 h 192"/>
                <a:gd name="T36" fmla="*/ 0 w 160"/>
                <a:gd name="T37" fmla="*/ 80 h 192"/>
                <a:gd name="T38" fmla="*/ 32 w 160"/>
                <a:gd name="T39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192">
                  <a:moveTo>
                    <a:pt x="32" y="144"/>
                  </a:moveTo>
                  <a:cubicBezTo>
                    <a:pt x="32" y="144"/>
                    <a:pt x="32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9" y="149"/>
                    <a:pt x="48" y="161"/>
                    <a:pt x="48" y="176"/>
                  </a:cubicBezTo>
                  <a:cubicBezTo>
                    <a:pt x="48" y="192"/>
                    <a:pt x="48" y="192"/>
                    <a:pt x="48" y="192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9" y="93"/>
                    <a:pt x="64" y="87"/>
                    <a:pt x="64" y="80"/>
                  </a:cubicBezTo>
                  <a:cubicBezTo>
                    <a:pt x="64" y="71"/>
                    <a:pt x="71" y="64"/>
                    <a:pt x="80" y="64"/>
                  </a:cubicBezTo>
                  <a:cubicBezTo>
                    <a:pt x="89" y="64"/>
                    <a:pt x="96" y="71"/>
                    <a:pt x="96" y="80"/>
                  </a:cubicBezTo>
                  <a:cubicBezTo>
                    <a:pt x="96" y="87"/>
                    <a:pt x="91" y="93"/>
                    <a:pt x="84" y="95"/>
                  </a:cubicBezTo>
                  <a:cubicBezTo>
                    <a:pt x="84" y="192"/>
                    <a:pt x="84" y="192"/>
                    <a:pt x="84" y="192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12" y="160"/>
                    <a:pt x="121" y="148"/>
                    <a:pt x="128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7" y="129"/>
                    <a:pt x="160" y="106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06"/>
                    <a:pt x="12" y="129"/>
                    <a:pt x="32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Rectangle 176"/>
            <p:cNvSpPr>
              <a:spLocks noChangeArrowheads="1"/>
            </p:cNvSpPr>
            <p:nvPr/>
          </p:nvSpPr>
          <p:spPr bwMode="auto">
            <a:xfrm>
              <a:off x="2431450" y="5014227"/>
              <a:ext cx="183416" cy="935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6096000" y="-114300"/>
            <a:ext cx="0" cy="914400"/>
          </a:xfrm>
          <a:prstGeom prst="line">
            <a:avLst/>
          </a:prstGeom>
          <a:ln w="19050" cap="rnd">
            <a:solidFill>
              <a:srgbClr val="00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6096000" y="800100"/>
            <a:ext cx="1552575" cy="0"/>
          </a:xfrm>
          <a:prstGeom prst="line">
            <a:avLst/>
          </a:prstGeom>
          <a:ln w="19050" cap="rnd">
            <a:solidFill>
              <a:srgbClr val="006277"/>
            </a:solidFill>
            <a:headEnd type="oval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648575" y="800100"/>
            <a:ext cx="0" cy="914400"/>
          </a:xfrm>
          <a:prstGeom prst="line">
            <a:avLst/>
          </a:prstGeom>
          <a:ln w="19050" cap="rnd">
            <a:solidFill>
              <a:srgbClr val="00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632154" y="-17532"/>
            <a:ext cx="0" cy="2673350"/>
          </a:xfrm>
          <a:prstGeom prst="line">
            <a:avLst/>
          </a:prstGeom>
          <a:ln w="19050">
            <a:solidFill>
              <a:srgbClr val="006277"/>
            </a:solidFill>
            <a:prstDash val="solid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35" name="组合 111"/>
          <p:cNvGrpSpPr>
            <a:grpSpLocks/>
          </p:cNvGrpSpPr>
          <p:nvPr/>
        </p:nvGrpSpPr>
        <p:grpSpPr bwMode="auto">
          <a:xfrm>
            <a:off x="5197475" y="869087"/>
            <a:ext cx="898525" cy="900113"/>
            <a:chOff x="4277574" y="783686"/>
            <a:chExt cx="900002" cy="900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4277574" y="783686"/>
              <a:ext cx="900002" cy="900000"/>
            </a:xfrm>
            <a:prstGeom prst="ellipse">
              <a:avLst/>
            </a:prstGeom>
            <a:solidFill>
              <a:srgbClr val="006277"/>
            </a:solidFill>
            <a:ln>
              <a:solidFill>
                <a:srgbClr val="0062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83" name="Freeform 228"/>
            <p:cNvSpPr>
              <a:spLocks noEditPoints="1"/>
            </p:cNvSpPr>
            <p:nvPr/>
          </p:nvSpPr>
          <p:spPr bwMode="auto">
            <a:xfrm flipH="1">
              <a:off x="4461776" y="975876"/>
              <a:ext cx="523608" cy="523610"/>
            </a:xfrm>
            <a:custGeom>
              <a:avLst/>
              <a:gdLst>
                <a:gd name="T0" fmla="*/ 2147483647 w 92"/>
                <a:gd name="T1" fmla="*/ 2147483647 h 92"/>
                <a:gd name="T2" fmla="*/ 2147483647 w 92"/>
                <a:gd name="T3" fmla="*/ 2147483647 h 92"/>
                <a:gd name="T4" fmla="*/ 2147483647 w 92"/>
                <a:gd name="T5" fmla="*/ 2147483647 h 92"/>
                <a:gd name="T6" fmla="*/ 2147483647 w 92"/>
                <a:gd name="T7" fmla="*/ 2147483647 h 92"/>
                <a:gd name="T8" fmla="*/ 0 w 92"/>
                <a:gd name="T9" fmla="*/ 2147483647 h 92"/>
                <a:gd name="T10" fmla="*/ 0 w 92"/>
                <a:gd name="T11" fmla="*/ 2147483647 h 92"/>
                <a:gd name="T12" fmla="*/ 0 w 92"/>
                <a:gd name="T13" fmla="*/ 2147483647 h 92"/>
                <a:gd name="T14" fmla="*/ 2147483647 w 92"/>
                <a:gd name="T15" fmla="*/ 2147483647 h 92"/>
                <a:gd name="T16" fmla="*/ 2147483647 w 92"/>
                <a:gd name="T17" fmla="*/ 2147483647 h 92"/>
                <a:gd name="T18" fmla="*/ 2147483647 w 92"/>
                <a:gd name="T19" fmla="*/ 2147483647 h 92"/>
                <a:gd name="T20" fmla="*/ 2147483647 w 92"/>
                <a:gd name="T21" fmla="*/ 2147483647 h 92"/>
                <a:gd name="T22" fmla="*/ 2147483647 w 92"/>
                <a:gd name="T23" fmla="*/ 2147483647 h 92"/>
                <a:gd name="T24" fmla="*/ 2147483647 w 92"/>
                <a:gd name="T25" fmla="*/ 2147483647 h 92"/>
                <a:gd name="T26" fmla="*/ 2147483647 w 92"/>
                <a:gd name="T27" fmla="*/ 2147483647 h 92"/>
                <a:gd name="T28" fmla="*/ 2147483647 w 92"/>
                <a:gd name="T29" fmla="*/ 2147483647 h 92"/>
                <a:gd name="T30" fmla="*/ 2147483647 w 92"/>
                <a:gd name="T31" fmla="*/ 2147483647 h 92"/>
                <a:gd name="T32" fmla="*/ 2147483647 w 92"/>
                <a:gd name="T33" fmla="*/ 2147483647 h 92"/>
                <a:gd name="T34" fmla="*/ 2147483647 w 92"/>
                <a:gd name="T35" fmla="*/ 2147483647 h 92"/>
                <a:gd name="T36" fmla="*/ 2147483647 w 92"/>
                <a:gd name="T37" fmla="*/ 2147483647 h 92"/>
                <a:gd name="T38" fmla="*/ 2147483647 w 92"/>
                <a:gd name="T39" fmla="*/ 2147483647 h 92"/>
                <a:gd name="T40" fmla="*/ 2147483647 w 92"/>
                <a:gd name="T41" fmla="*/ 2147483647 h 92"/>
                <a:gd name="T42" fmla="*/ 2147483647 w 92"/>
                <a:gd name="T43" fmla="*/ 2147483647 h 92"/>
                <a:gd name="T44" fmla="*/ 2147483647 w 92"/>
                <a:gd name="T45" fmla="*/ 2147483647 h 92"/>
                <a:gd name="T46" fmla="*/ 2147483647 w 92"/>
                <a:gd name="T47" fmla="*/ 2147483647 h 92"/>
                <a:gd name="T48" fmla="*/ 2147483647 w 92"/>
                <a:gd name="T49" fmla="*/ 2147483647 h 92"/>
                <a:gd name="T50" fmla="*/ 2147483647 w 92"/>
                <a:gd name="T51" fmla="*/ 2147483647 h 92"/>
                <a:gd name="T52" fmla="*/ 2147483647 w 92"/>
                <a:gd name="T53" fmla="*/ 2147483647 h 92"/>
                <a:gd name="T54" fmla="*/ 2147483647 w 92"/>
                <a:gd name="T55" fmla="*/ 2147483647 h 92"/>
                <a:gd name="T56" fmla="*/ 2147483647 w 92"/>
                <a:gd name="T57" fmla="*/ 2147483647 h 92"/>
                <a:gd name="T58" fmla="*/ 2147483647 w 92"/>
                <a:gd name="T59" fmla="*/ 2147483647 h 92"/>
                <a:gd name="T60" fmla="*/ 2147483647 w 92"/>
                <a:gd name="T61" fmla="*/ 2147483647 h 92"/>
                <a:gd name="T62" fmla="*/ 2147483647 w 92"/>
                <a:gd name="T63" fmla="*/ 2147483647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2" h="92">
                  <a:moveTo>
                    <a:pt x="64" y="6"/>
                  </a:move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1" y="92"/>
                    <a:pt x="1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2" y="92"/>
                    <a:pt x="22" y="92"/>
                    <a:pt x="23" y="92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2" y="22"/>
                    <a:pt x="92" y="12"/>
                    <a:pt x="86" y="6"/>
                  </a:cubicBezTo>
                  <a:cubicBezTo>
                    <a:pt x="80" y="0"/>
                    <a:pt x="70" y="0"/>
                    <a:pt x="64" y="6"/>
                  </a:cubicBezTo>
                  <a:close/>
                  <a:moveTo>
                    <a:pt x="3" y="89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17" y="89"/>
                    <a:pt x="17" y="89"/>
                    <a:pt x="17" y="89"/>
                  </a:cubicBezTo>
                  <a:lnTo>
                    <a:pt x="3" y="89"/>
                  </a:lnTo>
                  <a:close/>
                  <a:moveTo>
                    <a:pt x="21" y="88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77" y="32"/>
                    <a:pt x="77" y="32"/>
                    <a:pt x="77" y="32"/>
                  </a:cubicBezTo>
                  <a:lnTo>
                    <a:pt x="21" y="88"/>
                  </a:lnTo>
                  <a:close/>
                  <a:moveTo>
                    <a:pt x="80" y="3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82" y="27"/>
                    <a:pt x="82" y="27"/>
                    <a:pt x="82" y="27"/>
                  </a:cubicBezTo>
                  <a:lnTo>
                    <a:pt x="80" y="30"/>
                  </a:lnTo>
                  <a:close/>
                  <a:moveTo>
                    <a:pt x="85" y="25"/>
                  </a:moveTo>
                  <a:cubicBezTo>
                    <a:pt x="67" y="7"/>
                    <a:pt x="67" y="7"/>
                    <a:pt x="67" y="7"/>
                  </a:cubicBezTo>
                  <a:cubicBezTo>
                    <a:pt x="72" y="4"/>
                    <a:pt x="79" y="4"/>
                    <a:pt x="84" y="8"/>
                  </a:cubicBezTo>
                  <a:cubicBezTo>
                    <a:pt x="88" y="13"/>
                    <a:pt x="88" y="20"/>
                    <a:pt x="85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200413" y="2717007"/>
            <a:ext cx="5075838" cy="3168650"/>
          </a:xfrm>
          <a:prstGeom prst="rect">
            <a:avLst/>
          </a:prstGeom>
          <a:noFill/>
          <a:ln w="19050">
            <a:solidFill>
              <a:srgbClr val="0062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43" name="文本框 103"/>
          <p:cNvSpPr txBox="1">
            <a:spLocks noChangeArrowheads="1"/>
          </p:cNvSpPr>
          <p:nvPr/>
        </p:nvSpPr>
        <p:spPr bwMode="auto">
          <a:xfrm>
            <a:off x="1234650" y="3140869"/>
            <a:ext cx="217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</a:rPr>
              <a:t>Work Experience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444" name="矩形 104"/>
          <p:cNvSpPr>
            <a:spLocks noChangeArrowheads="1"/>
          </p:cNvSpPr>
          <p:nvPr/>
        </p:nvSpPr>
        <p:spPr bwMode="auto">
          <a:xfrm>
            <a:off x="3414288" y="2942284"/>
            <a:ext cx="458204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358775" eaLnBrk="1" hangingPunct="1"/>
            <a:r>
              <a:rPr lang="en-US" altLang="zh-CN" sz="2000" dirty="0"/>
              <a:t>ODBC(Open Database Connectivity)</a:t>
            </a:r>
            <a:r>
              <a:rPr lang="zh-CN" altLang="en-US" sz="2000" dirty="0"/>
              <a:t>是微软公司开放服务结构中有关数据库的一个组成部分，它建立了一组规范，并提供了一组对数据库访问的标准</a:t>
            </a:r>
            <a:r>
              <a:rPr lang="en-US" altLang="zh-CN" sz="2000" dirty="0"/>
              <a:t>API</a:t>
            </a:r>
            <a:r>
              <a:rPr lang="zh-CN" altLang="en-US" sz="2000" dirty="0"/>
              <a:t>。这些</a:t>
            </a:r>
            <a:r>
              <a:rPr lang="en-US" altLang="zh-CN" sz="2000" dirty="0"/>
              <a:t>API</a:t>
            </a:r>
            <a:r>
              <a:rPr lang="zh-CN" altLang="en-US" sz="2000" dirty="0"/>
              <a:t>利用</a:t>
            </a:r>
            <a:r>
              <a:rPr lang="en-US" altLang="zh-CN" sz="2000" dirty="0"/>
              <a:t>SQL</a:t>
            </a:r>
            <a:r>
              <a:rPr lang="zh-CN" altLang="en-US" sz="2000" dirty="0"/>
              <a:t>来完成其大部分任务。</a:t>
            </a:r>
            <a:r>
              <a:rPr lang="en-US" altLang="zh-CN" sz="2000" dirty="0"/>
              <a:t>ODBC</a:t>
            </a:r>
            <a:r>
              <a:rPr lang="zh-CN" altLang="en-US" sz="2000" dirty="0"/>
              <a:t>本身也提供了对</a:t>
            </a:r>
            <a:r>
              <a:rPr lang="en-US" altLang="zh-CN" sz="2000" dirty="0"/>
              <a:t>SQL</a:t>
            </a:r>
            <a:r>
              <a:rPr lang="zh-CN" altLang="en-US" sz="2000" dirty="0"/>
              <a:t>语言的支持，用户可以直接将</a:t>
            </a:r>
            <a:r>
              <a:rPr lang="en-US" altLang="zh-CN" sz="2000" dirty="0"/>
              <a:t>SQL</a:t>
            </a:r>
            <a:r>
              <a:rPr lang="zh-CN" altLang="en-US" sz="2000" dirty="0"/>
              <a:t>语句送给</a:t>
            </a:r>
            <a:r>
              <a:rPr lang="en-US" altLang="zh-CN" sz="2000" dirty="0"/>
              <a:t>ODBC</a:t>
            </a:r>
            <a:r>
              <a:rPr lang="zh-CN" altLang="en-US" sz="2000" dirty="0"/>
              <a:t>。用户需要提前安装相应数据库驱动，并且添加数据源。</a:t>
            </a:r>
          </a:p>
        </p:txBody>
      </p:sp>
      <p:sp>
        <p:nvSpPr>
          <p:cNvPr id="18445" name="文本框 105"/>
          <p:cNvSpPr txBox="1">
            <a:spLocks noChangeArrowheads="1"/>
          </p:cNvSpPr>
          <p:nvPr/>
        </p:nvSpPr>
        <p:spPr bwMode="auto">
          <a:xfrm>
            <a:off x="7372350" y="5254625"/>
            <a:ext cx="2179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</a:rPr>
              <a:t>Beijing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5632153" y="5885657"/>
            <a:ext cx="0" cy="1016000"/>
          </a:xfrm>
          <a:prstGeom prst="line">
            <a:avLst/>
          </a:prstGeom>
          <a:ln w="19050">
            <a:solidFill>
              <a:srgbClr val="006277"/>
            </a:solidFill>
            <a:prstDash val="solid"/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7" name="文本框 110"/>
          <p:cNvSpPr txBox="1">
            <a:spLocks noChangeArrowheads="1"/>
          </p:cNvSpPr>
          <p:nvPr/>
        </p:nvSpPr>
        <p:spPr bwMode="auto">
          <a:xfrm>
            <a:off x="6260356" y="972343"/>
            <a:ext cx="419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6277"/>
                </a:solidFill>
              </a:rPr>
              <a:t>#1 What is ODBC?</a:t>
            </a:r>
            <a:endParaRPr lang="zh-CN" altLang="en-US" sz="2800" b="1" dirty="0">
              <a:solidFill>
                <a:srgbClr val="006277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圆角矩形 99"/>
          <p:cNvSpPr/>
          <p:nvPr/>
        </p:nvSpPr>
        <p:spPr>
          <a:xfrm>
            <a:off x="661988" y="608013"/>
            <a:ext cx="3440112" cy="576262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9" name="Freeform 294"/>
          <p:cNvSpPr>
            <a:spLocks/>
          </p:cNvSpPr>
          <p:nvPr/>
        </p:nvSpPr>
        <p:spPr bwMode="auto">
          <a:xfrm>
            <a:off x="8731250" y="484188"/>
            <a:ext cx="3079750" cy="6161087"/>
          </a:xfrm>
          <a:custGeom>
            <a:avLst/>
            <a:gdLst>
              <a:gd name="T0" fmla="*/ 0 w 5000"/>
              <a:gd name="T1" fmla="*/ 0 h 10000"/>
              <a:gd name="T2" fmla="*/ 2147483647 w 5000"/>
              <a:gd name="T3" fmla="*/ 2147483647 h 10000"/>
              <a:gd name="T4" fmla="*/ 0 w 5000"/>
              <a:gd name="T5" fmla="*/ 2147483647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00" h="10000">
                <a:moveTo>
                  <a:pt x="0" y="0"/>
                </a:moveTo>
                <a:cubicBezTo>
                  <a:pt x="2772" y="0"/>
                  <a:pt x="5000" y="2228"/>
                  <a:pt x="5000" y="5000"/>
                </a:cubicBezTo>
                <a:cubicBezTo>
                  <a:pt x="5000" y="7745"/>
                  <a:pt x="2772" y="10000"/>
                  <a:pt x="0" y="10000"/>
                </a:cubicBezTo>
              </a:path>
            </a:pathLst>
          </a:custGeom>
          <a:noFill/>
          <a:ln w="22225" cap="flat">
            <a:solidFill>
              <a:srgbClr val="00B6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Freeform 295"/>
          <p:cNvSpPr>
            <a:spLocks noEditPoints="1"/>
          </p:cNvSpPr>
          <p:nvPr/>
        </p:nvSpPr>
        <p:spPr bwMode="auto">
          <a:xfrm rot="-6797624">
            <a:off x="7324725" y="26988"/>
            <a:ext cx="890588" cy="1103312"/>
          </a:xfrm>
          <a:custGeom>
            <a:avLst/>
            <a:gdLst>
              <a:gd name="T0" fmla="*/ 2147483647 w 88"/>
              <a:gd name="T1" fmla="*/ 2147483647 h 109"/>
              <a:gd name="T2" fmla="*/ 2147483647 w 88"/>
              <a:gd name="T3" fmla="*/ 2147483647 h 109"/>
              <a:gd name="T4" fmla="*/ 2147483647 w 88"/>
              <a:gd name="T5" fmla="*/ 2147483647 h 109"/>
              <a:gd name="T6" fmla="*/ 2147483647 w 88"/>
              <a:gd name="T7" fmla="*/ 2147483647 h 109"/>
              <a:gd name="T8" fmla="*/ 2147483647 w 88"/>
              <a:gd name="T9" fmla="*/ 2147483647 h 109"/>
              <a:gd name="T10" fmla="*/ 2147483647 w 88"/>
              <a:gd name="T11" fmla="*/ 2147483647 h 109"/>
              <a:gd name="T12" fmla="*/ 2147483647 w 88"/>
              <a:gd name="T13" fmla="*/ 2147483647 h 109"/>
              <a:gd name="T14" fmla="*/ 2147483647 w 88"/>
              <a:gd name="T15" fmla="*/ 2147483647 h 109"/>
              <a:gd name="T16" fmla="*/ 2147483647 w 88"/>
              <a:gd name="T17" fmla="*/ 2147483647 h 109"/>
              <a:gd name="T18" fmla="*/ 2147483647 w 88"/>
              <a:gd name="T19" fmla="*/ 2147483647 h 109"/>
              <a:gd name="T20" fmla="*/ 2147483647 w 88"/>
              <a:gd name="T21" fmla="*/ 2147483647 h 109"/>
              <a:gd name="T22" fmla="*/ 2147483647 w 88"/>
              <a:gd name="T23" fmla="*/ 2147483647 h 109"/>
              <a:gd name="T24" fmla="*/ 2147483647 w 88"/>
              <a:gd name="T25" fmla="*/ 2147483647 h 109"/>
              <a:gd name="T26" fmla="*/ 2147483647 w 88"/>
              <a:gd name="T27" fmla="*/ 2147483647 h 109"/>
              <a:gd name="T28" fmla="*/ 2147483647 w 88"/>
              <a:gd name="T29" fmla="*/ 2147483647 h 109"/>
              <a:gd name="T30" fmla="*/ 2147483647 w 88"/>
              <a:gd name="T31" fmla="*/ 2147483647 h 109"/>
              <a:gd name="T32" fmla="*/ 2147483647 w 88"/>
              <a:gd name="T33" fmla="*/ 2147483647 h 109"/>
              <a:gd name="T34" fmla="*/ 2147483647 w 88"/>
              <a:gd name="T35" fmla="*/ 2147483647 h 109"/>
              <a:gd name="T36" fmla="*/ 2147483647 w 88"/>
              <a:gd name="T37" fmla="*/ 0 h 109"/>
              <a:gd name="T38" fmla="*/ 2147483647 w 88"/>
              <a:gd name="T39" fmla="*/ 2147483647 h 109"/>
              <a:gd name="T40" fmla="*/ 2147483647 w 88"/>
              <a:gd name="T41" fmla="*/ 2147483647 h 109"/>
              <a:gd name="T42" fmla="*/ 2147483647 w 88"/>
              <a:gd name="T43" fmla="*/ 2147483647 h 109"/>
              <a:gd name="T44" fmla="*/ 2147483647 w 88"/>
              <a:gd name="T45" fmla="*/ 2147483647 h 109"/>
              <a:gd name="T46" fmla="*/ 2147483647 w 88"/>
              <a:gd name="T47" fmla="*/ 2147483647 h 109"/>
              <a:gd name="T48" fmla="*/ 2147483647 w 88"/>
              <a:gd name="T49" fmla="*/ 2147483647 h 109"/>
              <a:gd name="T50" fmla="*/ 2147483647 w 88"/>
              <a:gd name="T51" fmla="*/ 0 h 109"/>
              <a:gd name="T52" fmla="*/ 2147483647 w 88"/>
              <a:gd name="T53" fmla="*/ 0 h 109"/>
              <a:gd name="T54" fmla="*/ 2147483647 w 88"/>
              <a:gd name="T55" fmla="*/ 2147483647 h 109"/>
              <a:gd name="T56" fmla="*/ 2147483647 w 88"/>
              <a:gd name="T57" fmla="*/ 2147483647 h 109"/>
              <a:gd name="T58" fmla="*/ 2147483647 w 88"/>
              <a:gd name="T59" fmla="*/ 2147483647 h 109"/>
              <a:gd name="T60" fmla="*/ 2147483647 w 88"/>
              <a:gd name="T61" fmla="*/ 2147483647 h 109"/>
              <a:gd name="T62" fmla="*/ 2147483647 w 88"/>
              <a:gd name="T63" fmla="*/ 2147483647 h 109"/>
              <a:gd name="T64" fmla="*/ 2147483647 w 88"/>
              <a:gd name="T65" fmla="*/ 2147483647 h 109"/>
              <a:gd name="T66" fmla="*/ 2147483647 w 88"/>
              <a:gd name="T67" fmla="*/ 2147483647 h 109"/>
              <a:gd name="T68" fmla="*/ 2147483647 w 88"/>
              <a:gd name="T69" fmla="*/ 2147483647 h 109"/>
              <a:gd name="T70" fmla="*/ 2147483647 w 88"/>
              <a:gd name="T71" fmla="*/ 2147483647 h 109"/>
              <a:gd name="T72" fmla="*/ 2147483647 w 88"/>
              <a:gd name="T73" fmla="*/ 2147483647 h 109"/>
              <a:gd name="T74" fmla="*/ 2147483647 w 88"/>
              <a:gd name="T75" fmla="*/ 2147483647 h 109"/>
              <a:gd name="T76" fmla="*/ 0 w 88"/>
              <a:gd name="T77" fmla="*/ 2147483647 h 109"/>
              <a:gd name="T78" fmla="*/ 2147483647 w 88"/>
              <a:gd name="T79" fmla="*/ 2147483647 h 109"/>
              <a:gd name="T80" fmla="*/ 2147483647 w 88"/>
              <a:gd name="T81" fmla="*/ 2147483647 h 109"/>
              <a:gd name="T82" fmla="*/ 2147483647 w 88"/>
              <a:gd name="T83" fmla="*/ 2147483647 h 109"/>
              <a:gd name="T84" fmla="*/ 2147483647 w 88"/>
              <a:gd name="T85" fmla="*/ 2147483647 h 109"/>
              <a:gd name="T86" fmla="*/ 2147483647 w 88"/>
              <a:gd name="T87" fmla="*/ 2147483647 h 109"/>
              <a:gd name="T88" fmla="*/ 2147483647 w 88"/>
              <a:gd name="T89" fmla="*/ 2147483647 h 109"/>
              <a:gd name="T90" fmla="*/ 2147483647 w 88"/>
              <a:gd name="T91" fmla="*/ 2147483647 h 109"/>
              <a:gd name="T92" fmla="*/ 2147483647 w 88"/>
              <a:gd name="T93" fmla="*/ 2147483647 h 109"/>
              <a:gd name="T94" fmla="*/ 2147483647 w 88"/>
              <a:gd name="T95" fmla="*/ 2147483647 h 109"/>
              <a:gd name="T96" fmla="*/ 2147483647 w 88"/>
              <a:gd name="T97" fmla="*/ 2147483647 h 109"/>
              <a:gd name="T98" fmla="*/ 2147483647 w 88"/>
              <a:gd name="T99" fmla="*/ 2147483647 h 109"/>
              <a:gd name="T100" fmla="*/ 2147483647 w 88"/>
              <a:gd name="T101" fmla="*/ 2147483647 h 109"/>
              <a:gd name="T102" fmla="*/ 2147483647 w 88"/>
              <a:gd name="T103" fmla="*/ 2147483647 h 109"/>
              <a:gd name="T104" fmla="*/ 2147483647 w 88"/>
              <a:gd name="T105" fmla="*/ 2147483647 h 109"/>
              <a:gd name="T106" fmla="*/ 2147483647 w 88"/>
              <a:gd name="T107" fmla="*/ 2147483647 h 10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8" h="109">
                <a:moveTo>
                  <a:pt x="70" y="9"/>
                </a:moveTo>
                <a:cubicBezTo>
                  <a:pt x="72" y="13"/>
                  <a:pt x="74" y="20"/>
                  <a:pt x="75" y="28"/>
                </a:cubicBezTo>
                <a:cubicBezTo>
                  <a:pt x="73" y="24"/>
                  <a:pt x="70" y="21"/>
                  <a:pt x="66" y="20"/>
                </a:cubicBezTo>
                <a:cubicBezTo>
                  <a:pt x="64" y="19"/>
                  <a:pt x="63" y="19"/>
                  <a:pt x="61" y="19"/>
                </a:cubicBezTo>
                <a:cubicBezTo>
                  <a:pt x="58" y="19"/>
                  <a:pt x="56" y="19"/>
                  <a:pt x="54" y="20"/>
                </a:cubicBezTo>
                <a:cubicBezTo>
                  <a:pt x="60" y="15"/>
                  <a:pt x="66" y="11"/>
                  <a:pt x="70" y="9"/>
                </a:cubicBezTo>
                <a:moveTo>
                  <a:pt x="46" y="30"/>
                </a:moveTo>
                <a:cubicBezTo>
                  <a:pt x="44" y="34"/>
                  <a:pt x="45" y="38"/>
                  <a:pt x="46" y="41"/>
                </a:cubicBezTo>
                <a:cubicBezTo>
                  <a:pt x="48" y="45"/>
                  <a:pt x="51" y="48"/>
                  <a:pt x="55" y="49"/>
                </a:cubicBezTo>
                <a:cubicBezTo>
                  <a:pt x="57" y="50"/>
                  <a:pt x="59" y="50"/>
                  <a:pt x="61" y="50"/>
                </a:cubicBezTo>
                <a:cubicBezTo>
                  <a:pt x="67" y="50"/>
                  <a:pt x="72" y="47"/>
                  <a:pt x="75" y="41"/>
                </a:cubicBezTo>
                <a:cubicBezTo>
                  <a:pt x="74" y="45"/>
                  <a:pt x="74" y="48"/>
                  <a:pt x="73" y="51"/>
                </a:cubicBezTo>
                <a:cubicBezTo>
                  <a:pt x="64" y="74"/>
                  <a:pt x="57" y="83"/>
                  <a:pt x="54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0" y="86"/>
                  <a:pt x="46" y="86"/>
                  <a:pt x="42" y="84"/>
                </a:cubicBezTo>
                <a:cubicBezTo>
                  <a:pt x="38" y="83"/>
                  <a:pt x="34" y="79"/>
                  <a:pt x="32" y="77"/>
                </a:cubicBezTo>
                <a:cubicBezTo>
                  <a:pt x="32" y="73"/>
                  <a:pt x="32" y="61"/>
                  <a:pt x="41" y="38"/>
                </a:cubicBezTo>
                <a:cubicBezTo>
                  <a:pt x="42" y="35"/>
                  <a:pt x="44" y="33"/>
                  <a:pt x="46" y="30"/>
                </a:cubicBezTo>
                <a:moveTo>
                  <a:pt x="73" y="0"/>
                </a:moveTo>
                <a:cubicBezTo>
                  <a:pt x="67" y="0"/>
                  <a:pt x="41" y="15"/>
                  <a:pt x="34" y="36"/>
                </a:cubicBezTo>
                <a:cubicBezTo>
                  <a:pt x="21" y="69"/>
                  <a:pt x="24" y="81"/>
                  <a:pt x="24" y="81"/>
                </a:cubicBezTo>
                <a:cubicBezTo>
                  <a:pt x="24" y="81"/>
                  <a:pt x="30" y="88"/>
                  <a:pt x="39" y="92"/>
                </a:cubicBezTo>
                <a:cubicBezTo>
                  <a:pt x="44" y="93"/>
                  <a:pt x="49" y="94"/>
                  <a:pt x="52" y="94"/>
                </a:cubicBezTo>
                <a:cubicBezTo>
                  <a:pt x="56" y="94"/>
                  <a:pt x="58" y="94"/>
                  <a:pt x="58" y="94"/>
                </a:cubicBezTo>
                <a:cubicBezTo>
                  <a:pt x="58" y="94"/>
                  <a:pt x="67" y="87"/>
                  <a:pt x="80" y="54"/>
                </a:cubicBezTo>
                <a:cubicBezTo>
                  <a:pt x="88" y="32"/>
                  <a:pt x="78" y="2"/>
                  <a:pt x="74" y="0"/>
                </a:cubicBezTo>
                <a:cubicBezTo>
                  <a:pt x="74" y="0"/>
                  <a:pt x="73" y="0"/>
                  <a:pt x="73" y="0"/>
                </a:cubicBezTo>
                <a:close/>
                <a:moveTo>
                  <a:pt x="61" y="42"/>
                </a:moveTo>
                <a:cubicBezTo>
                  <a:pt x="60" y="42"/>
                  <a:pt x="59" y="42"/>
                  <a:pt x="58" y="42"/>
                </a:cubicBezTo>
                <a:cubicBezTo>
                  <a:pt x="54" y="40"/>
                  <a:pt x="52" y="36"/>
                  <a:pt x="53" y="32"/>
                </a:cubicBezTo>
                <a:cubicBezTo>
                  <a:pt x="55" y="29"/>
                  <a:pt x="57" y="27"/>
                  <a:pt x="61" y="27"/>
                </a:cubicBezTo>
                <a:cubicBezTo>
                  <a:pt x="62" y="27"/>
                  <a:pt x="62" y="27"/>
                  <a:pt x="63" y="27"/>
                </a:cubicBezTo>
                <a:cubicBezTo>
                  <a:pt x="67" y="29"/>
                  <a:pt x="69" y="33"/>
                  <a:pt x="68" y="37"/>
                </a:cubicBezTo>
                <a:cubicBezTo>
                  <a:pt x="67" y="40"/>
                  <a:pt x="64" y="42"/>
                  <a:pt x="61" y="42"/>
                </a:cubicBezTo>
                <a:close/>
                <a:moveTo>
                  <a:pt x="28" y="39"/>
                </a:moveTo>
                <a:cubicBezTo>
                  <a:pt x="28" y="39"/>
                  <a:pt x="28" y="39"/>
                  <a:pt x="28" y="39"/>
                </a:cubicBezTo>
                <a:close/>
                <a:moveTo>
                  <a:pt x="28" y="39"/>
                </a:moveTo>
                <a:cubicBezTo>
                  <a:pt x="24" y="40"/>
                  <a:pt x="20" y="41"/>
                  <a:pt x="15" y="45"/>
                </a:cubicBezTo>
                <a:cubicBezTo>
                  <a:pt x="6" y="54"/>
                  <a:pt x="0" y="76"/>
                  <a:pt x="0" y="76"/>
                </a:cubicBezTo>
                <a:cubicBezTo>
                  <a:pt x="0" y="76"/>
                  <a:pt x="11" y="70"/>
                  <a:pt x="18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20" y="69"/>
                  <a:pt x="20" y="70"/>
                </a:cubicBezTo>
                <a:cubicBezTo>
                  <a:pt x="21" y="63"/>
                  <a:pt x="23" y="53"/>
                  <a:pt x="28" y="39"/>
                </a:cubicBezTo>
                <a:close/>
                <a:moveTo>
                  <a:pt x="82" y="60"/>
                </a:moveTo>
                <a:cubicBezTo>
                  <a:pt x="76" y="74"/>
                  <a:pt x="71" y="82"/>
                  <a:pt x="67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73" y="93"/>
                  <a:pt x="76" y="105"/>
                  <a:pt x="76" y="105"/>
                </a:cubicBezTo>
                <a:cubicBezTo>
                  <a:pt x="76" y="105"/>
                  <a:pt x="86" y="85"/>
                  <a:pt x="86" y="72"/>
                </a:cubicBezTo>
                <a:cubicBezTo>
                  <a:pt x="85" y="67"/>
                  <a:pt x="84" y="63"/>
                  <a:pt x="82" y="60"/>
                </a:cubicBezTo>
                <a:close/>
                <a:moveTo>
                  <a:pt x="29" y="90"/>
                </a:moveTo>
                <a:cubicBezTo>
                  <a:pt x="31" y="109"/>
                  <a:pt x="31" y="109"/>
                  <a:pt x="31" y="109"/>
                </a:cubicBezTo>
                <a:cubicBezTo>
                  <a:pt x="45" y="97"/>
                  <a:pt x="45" y="97"/>
                  <a:pt x="45" y="97"/>
                </a:cubicBezTo>
                <a:cubicBezTo>
                  <a:pt x="43" y="97"/>
                  <a:pt x="40" y="96"/>
                  <a:pt x="38" y="95"/>
                </a:cubicBezTo>
                <a:cubicBezTo>
                  <a:pt x="35" y="94"/>
                  <a:pt x="32" y="92"/>
                  <a:pt x="29" y="90"/>
                </a:cubicBezTo>
                <a:close/>
              </a:path>
            </a:pathLst>
          </a:custGeom>
          <a:solidFill>
            <a:srgbClr val="00B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696325" y="6540500"/>
            <a:ext cx="204788" cy="204788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696325" y="385763"/>
            <a:ext cx="204788" cy="204787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7743825" y="1257300"/>
            <a:ext cx="1362075" cy="1519238"/>
          </a:xfrm>
          <a:custGeom>
            <a:avLst/>
            <a:gdLst>
              <a:gd name="connsiteX0" fmla="*/ 0 w 1052402"/>
              <a:gd name="connsiteY0" fmla="*/ 1446431 h 1446431"/>
              <a:gd name="connsiteX1" fmla="*/ 526201 w 1052402"/>
              <a:gd name="connsiteY1" fmla="*/ 0 h 1446431"/>
              <a:gd name="connsiteX2" fmla="*/ 526201 w 1052402"/>
              <a:gd name="connsiteY2" fmla="*/ 0 h 1446431"/>
              <a:gd name="connsiteX3" fmla="*/ 1052402 w 1052402"/>
              <a:gd name="connsiteY3" fmla="*/ 1446431 h 1446431"/>
              <a:gd name="connsiteX4" fmla="*/ 0 w 1052402"/>
              <a:gd name="connsiteY4" fmla="*/ 1446431 h 14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2402" h="1446431">
                <a:moveTo>
                  <a:pt x="0" y="1446431"/>
                </a:moveTo>
                <a:lnTo>
                  <a:pt x="526201" y="0"/>
                </a:lnTo>
                <a:lnTo>
                  <a:pt x="526201" y="0"/>
                </a:lnTo>
                <a:lnTo>
                  <a:pt x="1052402" y="1446431"/>
                </a:lnTo>
                <a:lnTo>
                  <a:pt x="0" y="1446431"/>
                </a:lnTo>
                <a:close/>
              </a:path>
            </a:pathLst>
          </a:custGeom>
          <a:solidFill>
            <a:srgbClr val="00B6DD"/>
          </a:solidFill>
          <a:ln>
            <a:solidFill>
              <a:schemeClr val="bg1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1910" tIns="41910" rIns="41910" bIns="41910" spcCol="1270" anchor="ctr"/>
          <a:lstStyle/>
          <a:p>
            <a:pPr algn="ctr" defTabSz="146685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300"/>
          </a:p>
        </p:txBody>
      </p:sp>
      <p:sp>
        <p:nvSpPr>
          <p:cNvPr id="55" name="任意多边形 54"/>
          <p:cNvSpPr/>
          <p:nvPr/>
        </p:nvSpPr>
        <p:spPr>
          <a:xfrm>
            <a:off x="7062788" y="2776538"/>
            <a:ext cx="2724150" cy="1519237"/>
          </a:xfrm>
          <a:custGeom>
            <a:avLst/>
            <a:gdLst>
              <a:gd name="connsiteX0" fmla="*/ 0 w 2104804"/>
              <a:gd name="connsiteY0" fmla="*/ 1446431 h 1446431"/>
              <a:gd name="connsiteX1" fmla="*/ 526197 w 2104804"/>
              <a:gd name="connsiteY1" fmla="*/ 0 h 1446431"/>
              <a:gd name="connsiteX2" fmla="*/ 1578607 w 2104804"/>
              <a:gd name="connsiteY2" fmla="*/ 0 h 1446431"/>
              <a:gd name="connsiteX3" fmla="*/ 2104804 w 2104804"/>
              <a:gd name="connsiteY3" fmla="*/ 1446431 h 1446431"/>
              <a:gd name="connsiteX4" fmla="*/ 0 w 2104804"/>
              <a:gd name="connsiteY4" fmla="*/ 1446431 h 14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04" h="1446431">
                <a:moveTo>
                  <a:pt x="0" y="1446431"/>
                </a:moveTo>
                <a:lnTo>
                  <a:pt x="526197" y="0"/>
                </a:lnTo>
                <a:lnTo>
                  <a:pt x="1578607" y="0"/>
                </a:lnTo>
                <a:lnTo>
                  <a:pt x="2104804" y="1446431"/>
                </a:lnTo>
                <a:lnTo>
                  <a:pt x="0" y="1446431"/>
                </a:lnTo>
                <a:close/>
              </a:path>
            </a:pathLst>
          </a:custGeom>
          <a:solidFill>
            <a:srgbClr val="00B6DD"/>
          </a:solidFill>
          <a:ln>
            <a:solidFill>
              <a:schemeClr val="bg1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21680" tIns="53340" rIns="421681" bIns="53340" spcCol="1270" anchor="ctr"/>
          <a:lstStyle/>
          <a:p>
            <a:pPr algn="ctr" defTabSz="18669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200"/>
          </a:p>
        </p:txBody>
      </p:sp>
      <p:sp>
        <p:nvSpPr>
          <p:cNvPr id="56" name="任意多边形 55"/>
          <p:cNvSpPr/>
          <p:nvPr/>
        </p:nvSpPr>
        <p:spPr>
          <a:xfrm>
            <a:off x="6381750" y="4295775"/>
            <a:ext cx="4086225" cy="1519238"/>
          </a:xfrm>
          <a:custGeom>
            <a:avLst/>
            <a:gdLst>
              <a:gd name="connsiteX0" fmla="*/ 0 w 3157207"/>
              <a:gd name="connsiteY0" fmla="*/ 1446431 h 1446431"/>
              <a:gd name="connsiteX1" fmla="*/ 526197 w 3157207"/>
              <a:gd name="connsiteY1" fmla="*/ 0 h 1446431"/>
              <a:gd name="connsiteX2" fmla="*/ 2631010 w 3157207"/>
              <a:gd name="connsiteY2" fmla="*/ 0 h 1446431"/>
              <a:gd name="connsiteX3" fmla="*/ 3157207 w 3157207"/>
              <a:gd name="connsiteY3" fmla="*/ 1446431 h 1446431"/>
              <a:gd name="connsiteX4" fmla="*/ 0 w 3157207"/>
              <a:gd name="connsiteY4" fmla="*/ 1446431 h 14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7207" h="1446431">
                <a:moveTo>
                  <a:pt x="0" y="1446431"/>
                </a:moveTo>
                <a:lnTo>
                  <a:pt x="526197" y="0"/>
                </a:lnTo>
                <a:lnTo>
                  <a:pt x="2631010" y="0"/>
                </a:lnTo>
                <a:lnTo>
                  <a:pt x="3157207" y="1446431"/>
                </a:lnTo>
                <a:lnTo>
                  <a:pt x="0" y="1446431"/>
                </a:lnTo>
                <a:close/>
              </a:path>
            </a:pathLst>
          </a:custGeom>
          <a:solidFill>
            <a:srgbClr val="00B6DD"/>
          </a:solidFill>
          <a:ln>
            <a:solidFill>
              <a:schemeClr val="bg1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33791" tIns="81280" rIns="633792" bIns="81280" spcCol="1270" anchor="ctr"/>
          <a:lstStyle/>
          <a:p>
            <a:pPr algn="ctr" defTabSz="2844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400" dirty="0"/>
          </a:p>
        </p:txBody>
      </p:sp>
      <p:sp>
        <p:nvSpPr>
          <p:cNvPr id="57" name="椭圆 56"/>
          <p:cNvSpPr/>
          <p:nvPr/>
        </p:nvSpPr>
        <p:spPr>
          <a:xfrm>
            <a:off x="11704638" y="3462338"/>
            <a:ext cx="204787" cy="204787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9" name="文本框 91"/>
          <p:cNvSpPr txBox="1">
            <a:spLocks noChangeArrowheads="1"/>
          </p:cNvSpPr>
          <p:nvPr/>
        </p:nvSpPr>
        <p:spPr bwMode="auto">
          <a:xfrm>
            <a:off x="7534275" y="4926013"/>
            <a:ext cx="178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</a:rPr>
              <a:t>数据库</a:t>
            </a:r>
          </a:p>
        </p:txBody>
      </p:sp>
      <p:sp>
        <p:nvSpPr>
          <p:cNvPr id="19470" name="文本框 92"/>
          <p:cNvSpPr txBox="1">
            <a:spLocks noChangeArrowheads="1"/>
          </p:cNvSpPr>
          <p:nvPr/>
        </p:nvSpPr>
        <p:spPr bwMode="auto">
          <a:xfrm>
            <a:off x="7534275" y="3663950"/>
            <a:ext cx="178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</a:rPr>
              <a:t>ODBC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471" name="文本框 93"/>
          <p:cNvSpPr txBox="1">
            <a:spLocks noChangeArrowheads="1"/>
          </p:cNvSpPr>
          <p:nvPr/>
        </p:nvSpPr>
        <p:spPr bwMode="auto">
          <a:xfrm>
            <a:off x="7534275" y="2249488"/>
            <a:ext cx="178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</a:rPr>
              <a:t>用户</a:t>
            </a:r>
          </a:p>
        </p:txBody>
      </p:sp>
      <p:sp>
        <p:nvSpPr>
          <p:cNvPr id="19472" name="Freeform 229"/>
          <p:cNvSpPr>
            <a:spLocks noEditPoints="1"/>
          </p:cNvSpPr>
          <p:nvPr/>
        </p:nvSpPr>
        <p:spPr bwMode="auto">
          <a:xfrm>
            <a:off x="8039100" y="4683125"/>
            <a:ext cx="771525" cy="263525"/>
          </a:xfrm>
          <a:custGeom>
            <a:avLst/>
            <a:gdLst>
              <a:gd name="T0" fmla="*/ 2147483647 w 192"/>
              <a:gd name="T1" fmla="*/ 2147483647 h 66"/>
              <a:gd name="T2" fmla="*/ 2147483647 w 192"/>
              <a:gd name="T3" fmla="*/ 2147483647 h 66"/>
              <a:gd name="T4" fmla="*/ 2147483647 w 192"/>
              <a:gd name="T5" fmla="*/ 0 h 66"/>
              <a:gd name="T6" fmla="*/ 2147483647 w 192"/>
              <a:gd name="T7" fmla="*/ 2147483647 h 66"/>
              <a:gd name="T8" fmla="*/ 2147483647 w 192"/>
              <a:gd name="T9" fmla="*/ 2147483647 h 66"/>
              <a:gd name="T10" fmla="*/ 2147483647 w 192"/>
              <a:gd name="T11" fmla="*/ 2147483647 h 66"/>
              <a:gd name="T12" fmla="*/ 2147483647 w 192"/>
              <a:gd name="T13" fmla="*/ 0 h 66"/>
              <a:gd name="T14" fmla="*/ 2147483647 w 192"/>
              <a:gd name="T15" fmla="*/ 2147483647 h 66"/>
              <a:gd name="T16" fmla="*/ 0 w 192"/>
              <a:gd name="T17" fmla="*/ 2147483647 h 66"/>
              <a:gd name="T18" fmla="*/ 0 w 192"/>
              <a:gd name="T19" fmla="*/ 2147483647 h 66"/>
              <a:gd name="T20" fmla="*/ 2147483647 w 192"/>
              <a:gd name="T21" fmla="*/ 2147483647 h 66"/>
              <a:gd name="T22" fmla="*/ 2147483647 w 192"/>
              <a:gd name="T23" fmla="*/ 2147483647 h 66"/>
              <a:gd name="T24" fmla="*/ 2147483647 w 192"/>
              <a:gd name="T25" fmla="*/ 2147483647 h 66"/>
              <a:gd name="T26" fmla="*/ 2147483647 w 192"/>
              <a:gd name="T27" fmla="*/ 2147483647 h 66"/>
              <a:gd name="T28" fmla="*/ 2147483647 w 192"/>
              <a:gd name="T29" fmla="*/ 2147483647 h 66"/>
              <a:gd name="T30" fmla="*/ 2147483647 w 192"/>
              <a:gd name="T31" fmla="*/ 2147483647 h 66"/>
              <a:gd name="T32" fmla="*/ 2147483647 w 192"/>
              <a:gd name="T33" fmla="*/ 2147483647 h 66"/>
              <a:gd name="T34" fmla="*/ 2147483647 w 192"/>
              <a:gd name="T35" fmla="*/ 2147483647 h 66"/>
              <a:gd name="T36" fmla="*/ 2147483647 w 192"/>
              <a:gd name="T37" fmla="*/ 2147483647 h 66"/>
              <a:gd name="T38" fmla="*/ 2147483647 w 192"/>
              <a:gd name="T39" fmla="*/ 2147483647 h 66"/>
              <a:gd name="T40" fmla="*/ 2147483647 w 192"/>
              <a:gd name="T41" fmla="*/ 2147483647 h 66"/>
              <a:gd name="T42" fmla="*/ 2147483647 w 192"/>
              <a:gd name="T43" fmla="*/ 2147483647 h 66"/>
              <a:gd name="T44" fmla="*/ 2147483647 w 192"/>
              <a:gd name="T45" fmla="*/ 2147483647 h 66"/>
              <a:gd name="T46" fmla="*/ 2147483647 w 192"/>
              <a:gd name="T47" fmla="*/ 2147483647 h 66"/>
              <a:gd name="T48" fmla="*/ 2147483647 w 192"/>
              <a:gd name="T49" fmla="*/ 2147483647 h 66"/>
              <a:gd name="T50" fmla="*/ 2147483647 w 192"/>
              <a:gd name="T51" fmla="*/ 2147483647 h 66"/>
              <a:gd name="T52" fmla="*/ 2147483647 w 192"/>
              <a:gd name="T53" fmla="*/ 2147483647 h 66"/>
              <a:gd name="T54" fmla="*/ 2147483647 w 192"/>
              <a:gd name="T55" fmla="*/ 2147483647 h 66"/>
              <a:gd name="T56" fmla="*/ 2147483647 w 192"/>
              <a:gd name="T57" fmla="*/ 2147483647 h 66"/>
              <a:gd name="T58" fmla="*/ 2147483647 w 192"/>
              <a:gd name="T59" fmla="*/ 2147483647 h 66"/>
              <a:gd name="T60" fmla="*/ 2147483647 w 192"/>
              <a:gd name="T61" fmla="*/ 2147483647 h 6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92" h="66">
                <a:moveTo>
                  <a:pt x="192" y="30"/>
                </a:moveTo>
                <a:cubicBezTo>
                  <a:pt x="185" y="30"/>
                  <a:pt x="185" y="30"/>
                  <a:pt x="185" y="30"/>
                </a:cubicBezTo>
                <a:cubicBezTo>
                  <a:pt x="184" y="13"/>
                  <a:pt x="167" y="0"/>
                  <a:pt x="147" y="0"/>
                </a:cubicBezTo>
                <a:cubicBezTo>
                  <a:pt x="131" y="0"/>
                  <a:pt x="117" y="9"/>
                  <a:pt x="111" y="22"/>
                </a:cubicBezTo>
                <a:cubicBezTo>
                  <a:pt x="108" y="18"/>
                  <a:pt x="102" y="15"/>
                  <a:pt x="96" y="15"/>
                </a:cubicBezTo>
                <a:cubicBezTo>
                  <a:pt x="90" y="15"/>
                  <a:pt x="84" y="18"/>
                  <a:pt x="81" y="22"/>
                </a:cubicBezTo>
                <a:cubicBezTo>
                  <a:pt x="75" y="9"/>
                  <a:pt x="61" y="0"/>
                  <a:pt x="45" y="0"/>
                </a:cubicBezTo>
                <a:cubicBezTo>
                  <a:pt x="25" y="0"/>
                  <a:pt x="8" y="13"/>
                  <a:pt x="7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0" y="35"/>
                  <a:pt x="0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52"/>
                  <a:pt x="25" y="66"/>
                  <a:pt x="45" y="66"/>
                </a:cubicBezTo>
                <a:cubicBezTo>
                  <a:pt x="66" y="66"/>
                  <a:pt x="83" y="51"/>
                  <a:pt x="83" y="33"/>
                </a:cubicBezTo>
                <a:cubicBezTo>
                  <a:pt x="83" y="33"/>
                  <a:pt x="83" y="33"/>
                  <a:pt x="83" y="33"/>
                </a:cubicBezTo>
                <a:cubicBezTo>
                  <a:pt x="83" y="26"/>
                  <a:pt x="89" y="21"/>
                  <a:pt x="96" y="21"/>
                </a:cubicBezTo>
                <a:cubicBezTo>
                  <a:pt x="103" y="21"/>
                  <a:pt x="109" y="26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51"/>
                  <a:pt x="126" y="66"/>
                  <a:pt x="147" y="66"/>
                </a:cubicBezTo>
                <a:cubicBezTo>
                  <a:pt x="167" y="66"/>
                  <a:pt x="184" y="52"/>
                  <a:pt x="185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30"/>
                </a:lnTo>
                <a:close/>
                <a:moveTo>
                  <a:pt x="45" y="60"/>
                </a:moveTo>
                <a:cubicBezTo>
                  <a:pt x="27" y="60"/>
                  <a:pt x="13" y="48"/>
                  <a:pt x="13" y="33"/>
                </a:cubicBezTo>
                <a:cubicBezTo>
                  <a:pt x="13" y="17"/>
                  <a:pt x="27" y="5"/>
                  <a:pt x="45" y="5"/>
                </a:cubicBezTo>
                <a:cubicBezTo>
                  <a:pt x="62" y="5"/>
                  <a:pt x="76" y="17"/>
                  <a:pt x="76" y="33"/>
                </a:cubicBezTo>
                <a:cubicBezTo>
                  <a:pt x="76" y="48"/>
                  <a:pt x="62" y="60"/>
                  <a:pt x="45" y="60"/>
                </a:cubicBezTo>
                <a:close/>
                <a:moveTo>
                  <a:pt x="147" y="60"/>
                </a:moveTo>
                <a:cubicBezTo>
                  <a:pt x="130" y="60"/>
                  <a:pt x="116" y="48"/>
                  <a:pt x="116" y="33"/>
                </a:cubicBezTo>
                <a:cubicBezTo>
                  <a:pt x="116" y="17"/>
                  <a:pt x="130" y="5"/>
                  <a:pt x="147" y="5"/>
                </a:cubicBezTo>
                <a:cubicBezTo>
                  <a:pt x="165" y="5"/>
                  <a:pt x="179" y="17"/>
                  <a:pt x="179" y="33"/>
                </a:cubicBezTo>
                <a:cubicBezTo>
                  <a:pt x="179" y="48"/>
                  <a:pt x="165" y="60"/>
                  <a:pt x="147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Freeform 410"/>
          <p:cNvSpPr>
            <a:spLocks/>
          </p:cNvSpPr>
          <p:nvPr/>
        </p:nvSpPr>
        <p:spPr bwMode="auto">
          <a:xfrm>
            <a:off x="8320088" y="2062163"/>
            <a:ext cx="209550" cy="209550"/>
          </a:xfrm>
          <a:custGeom>
            <a:avLst/>
            <a:gdLst>
              <a:gd name="T0" fmla="*/ 2147483647 w 75"/>
              <a:gd name="T1" fmla="*/ 2147483647 h 75"/>
              <a:gd name="T2" fmla="*/ 2147483647 w 75"/>
              <a:gd name="T3" fmla="*/ 2147483647 h 75"/>
              <a:gd name="T4" fmla="*/ 2147483647 w 75"/>
              <a:gd name="T5" fmla="*/ 2147483647 h 75"/>
              <a:gd name="T6" fmla="*/ 2147483647 w 75"/>
              <a:gd name="T7" fmla="*/ 2147483647 h 75"/>
              <a:gd name="T8" fmla="*/ 2147483647 w 75"/>
              <a:gd name="T9" fmla="*/ 2147483647 h 75"/>
              <a:gd name="T10" fmla="*/ 2147483647 w 75"/>
              <a:gd name="T11" fmla="*/ 2147483647 h 75"/>
              <a:gd name="T12" fmla="*/ 2147483647 w 75"/>
              <a:gd name="T13" fmla="*/ 2147483647 h 75"/>
              <a:gd name="T14" fmla="*/ 2147483647 w 75"/>
              <a:gd name="T15" fmla="*/ 2147483647 h 75"/>
              <a:gd name="T16" fmla="*/ 2147483647 w 75"/>
              <a:gd name="T17" fmla="*/ 0 h 75"/>
              <a:gd name="T18" fmla="*/ 2147483647 w 75"/>
              <a:gd name="T19" fmla="*/ 2147483647 h 75"/>
              <a:gd name="T20" fmla="*/ 2147483647 w 75"/>
              <a:gd name="T21" fmla="*/ 2147483647 h 75"/>
              <a:gd name="T22" fmla="*/ 2147483647 w 75"/>
              <a:gd name="T23" fmla="*/ 2147483647 h 75"/>
              <a:gd name="T24" fmla="*/ 2147483647 w 75"/>
              <a:gd name="T25" fmla="*/ 2147483647 h 75"/>
              <a:gd name="T26" fmla="*/ 2147483647 w 75"/>
              <a:gd name="T27" fmla="*/ 2147483647 h 75"/>
              <a:gd name="T28" fmla="*/ 2147483647 w 75"/>
              <a:gd name="T29" fmla="*/ 2147483647 h 75"/>
              <a:gd name="T30" fmla="*/ 2147483647 w 75"/>
              <a:gd name="T31" fmla="*/ 2147483647 h 75"/>
              <a:gd name="T32" fmla="*/ 2147483647 w 75"/>
              <a:gd name="T33" fmla="*/ 2147483647 h 75"/>
              <a:gd name="T34" fmla="*/ 2147483647 w 75"/>
              <a:gd name="T35" fmla="*/ 2147483647 h 75"/>
              <a:gd name="T36" fmla="*/ 2147483647 w 75"/>
              <a:gd name="T37" fmla="*/ 2147483647 h 75"/>
              <a:gd name="T38" fmla="*/ 2147483647 w 75"/>
              <a:gd name="T39" fmla="*/ 2147483647 h 75"/>
              <a:gd name="T40" fmla="*/ 2147483647 w 75"/>
              <a:gd name="T41" fmla="*/ 2147483647 h 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5" h="75">
                <a:moveTo>
                  <a:pt x="73" y="57"/>
                </a:moveTo>
                <a:cubicBezTo>
                  <a:pt x="70" y="54"/>
                  <a:pt x="63" y="52"/>
                  <a:pt x="56" y="48"/>
                </a:cubicBezTo>
                <a:cubicBezTo>
                  <a:pt x="48" y="45"/>
                  <a:pt x="47" y="44"/>
                  <a:pt x="47" y="44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9" y="35"/>
                  <a:pt x="50" y="29"/>
                </a:cubicBezTo>
                <a:cubicBezTo>
                  <a:pt x="52" y="29"/>
                  <a:pt x="54" y="26"/>
                  <a:pt x="54" y="25"/>
                </a:cubicBezTo>
                <a:cubicBezTo>
                  <a:pt x="54" y="23"/>
                  <a:pt x="54" y="19"/>
                  <a:pt x="51" y="19"/>
                </a:cubicBezTo>
                <a:cubicBezTo>
                  <a:pt x="52" y="16"/>
                  <a:pt x="52" y="13"/>
                  <a:pt x="52" y="11"/>
                </a:cubicBezTo>
                <a:cubicBezTo>
                  <a:pt x="52" y="6"/>
                  <a:pt x="46" y="0"/>
                  <a:pt x="37" y="0"/>
                </a:cubicBezTo>
                <a:cubicBezTo>
                  <a:pt x="29" y="0"/>
                  <a:pt x="23" y="6"/>
                  <a:pt x="23" y="11"/>
                </a:cubicBezTo>
                <a:cubicBezTo>
                  <a:pt x="23" y="13"/>
                  <a:pt x="23" y="16"/>
                  <a:pt x="23" y="19"/>
                </a:cubicBezTo>
                <a:cubicBezTo>
                  <a:pt x="21" y="19"/>
                  <a:pt x="21" y="23"/>
                  <a:pt x="21" y="25"/>
                </a:cubicBezTo>
                <a:cubicBezTo>
                  <a:pt x="21" y="26"/>
                  <a:pt x="23" y="29"/>
                  <a:pt x="25" y="29"/>
                </a:cubicBezTo>
                <a:cubicBezTo>
                  <a:pt x="26" y="35"/>
                  <a:pt x="28" y="37"/>
                  <a:pt x="28" y="37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4"/>
                  <a:pt x="27" y="45"/>
                  <a:pt x="19" y="48"/>
                </a:cubicBezTo>
                <a:cubicBezTo>
                  <a:pt x="12" y="52"/>
                  <a:pt x="5" y="54"/>
                  <a:pt x="2" y="57"/>
                </a:cubicBezTo>
                <a:cubicBezTo>
                  <a:pt x="0" y="60"/>
                  <a:pt x="1" y="75"/>
                  <a:pt x="1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75"/>
                  <a:pt x="75" y="60"/>
                  <a:pt x="73" y="57"/>
                </a:cubicBezTo>
                <a:close/>
              </a:path>
            </a:pathLst>
          </a:custGeom>
          <a:noFill/>
          <a:ln w="222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Freeform 247"/>
          <p:cNvSpPr>
            <a:spLocks noEditPoints="1"/>
          </p:cNvSpPr>
          <p:nvPr/>
        </p:nvSpPr>
        <p:spPr bwMode="auto">
          <a:xfrm>
            <a:off x="8154988" y="3165475"/>
            <a:ext cx="541337" cy="544513"/>
          </a:xfrm>
          <a:custGeom>
            <a:avLst/>
            <a:gdLst>
              <a:gd name="T0" fmla="*/ 2147483647 w 223"/>
              <a:gd name="T1" fmla="*/ 2147483647 h 224"/>
              <a:gd name="T2" fmla="*/ 2147483647 w 223"/>
              <a:gd name="T3" fmla="*/ 2147483647 h 224"/>
              <a:gd name="T4" fmla="*/ 2147483647 w 223"/>
              <a:gd name="T5" fmla="*/ 2147483647 h 224"/>
              <a:gd name="T6" fmla="*/ 2147483647 w 223"/>
              <a:gd name="T7" fmla="*/ 2147483647 h 224"/>
              <a:gd name="T8" fmla="*/ 2147483647 w 223"/>
              <a:gd name="T9" fmla="*/ 2147483647 h 224"/>
              <a:gd name="T10" fmla="*/ 2147483647 w 223"/>
              <a:gd name="T11" fmla="*/ 2147483647 h 224"/>
              <a:gd name="T12" fmla="*/ 2147483647 w 223"/>
              <a:gd name="T13" fmla="*/ 2147483647 h 224"/>
              <a:gd name="T14" fmla="*/ 2147483647 w 223"/>
              <a:gd name="T15" fmla="*/ 2147483647 h 224"/>
              <a:gd name="T16" fmla="*/ 2147483647 w 223"/>
              <a:gd name="T17" fmla="*/ 2147483647 h 224"/>
              <a:gd name="T18" fmla="*/ 2147483647 w 223"/>
              <a:gd name="T19" fmla="*/ 2147483647 h 224"/>
              <a:gd name="T20" fmla="*/ 2147483647 w 223"/>
              <a:gd name="T21" fmla="*/ 2147483647 h 224"/>
              <a:gd name="T22" fmla="*/ 2147483647 w 223"/>
              <a:gd name="T23" fmla="*/ 2147483647 h 224"/>
              <a:gd name="T24" fmla="*/ 2147483647 w 223"/>
              <a:gd name="T25" fmla="*/ 2147483647 h 224"/>
              <a:gd name="T26" fmla="*/ 2147483647 w 223"/>
              <a:gd name="T27" fmla="*/ 2147483647 h 224"/>
              <a:gd name="T28" fmla="*/ 2147483647 w 223"/>
              <a:gd name="T29" fmla="*/ 2147483647 h 224"/>
              <a:gd name="T30" fmla="*/ 2147483647 w 223"/>
              <a:gd name="T31" fmla="*/ 2147483647 h 224"/>
              <a:gd name="T32" fmla="*/ 2147483647 w 223"/>
              <a:gd name="T33" fmla="*/ 2147483647 h 224"/>
              <a:gd name="T34" fmla="*/ 2147483647 w 223"/>
              <a:gd name="T35" fmla="*/ 2147483647 h 224"/>
              <a:gd name="T36" fmla="*/ 2147483647 w 223"/>
              <a:gd name="T37" fmla="*/ 2147483647 h 224"/>
              <a:gd name="T38" fmla="*/ 2147483647 w 223"/>
              <a:gd name="T39" fmla="*/ 2147483647 h 224"/>
              <a:gd name="T40" fmla="*/ 2147483647 w 223"/>
              <a:gd name="T41" fmla="*/ 2147483647 h 224"/>
              <a:gd name="T42" fmla="*/ 2147483647 w 223"/>
              <a:gd name="T43" fmla="*/ 2147483647 h 224"/>
              <a:gd name="T44" fmla="*/ 2147483647 w 223"/>
              <a:gd name="T45" fmla="*/ 2147483647 h 224"/>
              <a:gd name="T46" fmla="*/ 2147483647 w 223"/>
              <a:gd name="T47" fmla="*/ 2147483647 h 224"/>
              <a:gd name="T48" fmla="*/ 2147483647 w 223"/>
              <a:gd name="T49" fmla="*/ 2147483647 h 224"/>
              <a:gd name="T50" fmla="*/ 2147483647 w 223"/>
              <a:gd name="T51" fmla="*/ 2147483647 h 224"/>
              <a:gd name="T52" fmla="*/ 2147483647 w 223"/>
              <a:gd name="T53" fmla="*/ 2147483647 h 224"/>
              <a:gd name="T54" fmla="*/ 2147483647 w 223"/>
              <a:gd name="T55" fmla="*/ 2147483647 h 224"/>
              <a:gd name="T56" fmla="*/ 2147483647 w 223"/>
              <a:gd name="T57" fmla="*/ 2147483647 h 224"/>
              <a:gd name="T58" fmla="*/ 2147483647 w 223"/>
              <a:gd name="T59" fmla="*/ 2147483647 h 224"/>
              <a:gd name="T60" fmla="*/ 2147483647 w 223"/>
              <a:gd name="T61" fmla="*/ 2147483647 h 224"/>
              <a:gd name="T62" fmla="*/ 2147483647 w 223"/>
              <a:gd name="T63" fmla="*/ 2147483647 h 224"/>
              <a:gd name="T64" fmla="*/ 2147483647 w 223"/>
              <a:gd name="T65" fmla="*/ 2147483647 h 224"/>
              <a:gd name="T66" fmla="*/ 2147483647 w 223"/>
              <a:gd name="T67" fmla="*/ 2147483647 h 224"/>
              <a:gd name="T68" fmla="*/ 2147483647 w 223"/>
              <a:gd name="T69" fmla="*/ 2147483647 h 224"/>
              <a:gd name="T70" fmla="*/ 2147483647 w 223"/>
              <a:gd name="T71" fmla="*/ 2147483647 h 224"/>
              <a:gd name="T72" fmla="*/ 2147483647 w 223"/>
              <a:gd name="T73" fmla="*/ 2147483647 h 224"/>
              <a:gd name="T74" fmla="*/ 2147483647 w 223"/>
              <a:gd name="T75" fmla="*/ 2147483647 h 224"/>
              <a:gd name="T76" fmla="*/ 2147483647 w 223"/>
              <a:gd name="T77" fmla="*/ 2147483647 h 224"/>
              <a:gd name="T78" fmla="*/ 2147483647 w 223"/>
              <a:gd name="T79" fmla="*/ 2147483647 h 224"/>
              <a:gd name="T80" fmla="*/ 2147483647 w 223"/>
              <a:gd name="T81" fmla="*/ 2147483647 h 224"/>
              <a:gd name="T82" fmla="*/ 2147483647 w 223"/>
              <a:gd name="T83" fmla="*/ 2147483647 h 2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23" h="224">
                <a:moveTo>
                  <a:pt x="222" y="111"/>
                </a:moveTo>
                <a:cubicBezTo>
                  <a:pt x="183" y="80"/>
                  <a:pt x="183" y="80"/>
                  <a:pt x="183" y="80"/>
                </a:cubicBezTo>
                <a:cubicBezTo>
                  <a:pt x="183" y="80"/>
                  <a:pt x="182" y="80"/>
                  <a:pt x="181" y="80"/>
                </a:cubicBezTo>
                <a:cubicBezTo>
                  <a:pt x="181" y="96"/>
                  <a:pt x="181" y="96"/>
                  <a:pt x="181" y="96"/>
                </a:cubicBezTo>
                <a:cubicBezTo>
                  <a:pt x="127" y="96"/>
                  <a:pt x="127" y="96"/>
                  <a:pt x="127" y="96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44" y="42"/>
                  <a:pt x="144" y="42"/>
                  <a:pt x="144" y="42"/>
                </a:cubicBezTo>
                <a:cubicBezTo>
                  <a:pt x="144" y="42"/>
                  <a:pt x="144" y="41"/>
                  <a:pt x="144" y="40"/>
                </a:cubicBezTo>
                <a:cubicBezTo>
                  <a:pt x="113" y="1"/>
                  <a:pt x="113" y="1"/>
                  <a:pt x="113" y="1"/>
                </a:cubicBezTo>
                <a:cubicBezTo>
                  <a:pt x="112" y="0"/>
                  <a:pt x="111" y="0"/>
                  <a:pt x="110" y="1"/>
                </a:cubicBezTo>
                <a:cubicBezTo>
                  <a:pt x="80" y="40"/>
                  <a:pt x="80" y="40"/>
                  <a:pt x="80" y="40"/>
                </a:cubicBezTo>
                <a:cubicBezTo>
                  <a:pt x="79" y="41"/>
                  <a:pt x="79" y="42"/>
                  <a:pt x="79" y="42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96"/>
                  <a:pt x="96" y="96"/>
                  <a:pt x="9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80"/>
                  <a:pt x="42" y="80"/>
                  <a:pt x="42" y="80"/>
                </a:cubicBezTo>
                <a:cubicBezTo>
                  <a:pt x="41" y="80"/>
                  <a:pt x="40" y="80"/>
                  <a:pt x="40" y="80"/>
                </a:cubicBezTo>
                <a:cubicBezTo>
                  <a:pt x="1" y="111"/>
                  <a:pt x="1" y="111"/>
                  <a:pt x="1" y="111"/>
                </a:cubicBezTo>
                <a:cubicBezTo>
                  <a:pt x="0" y="112"/>
                  <a:pt x="0" y="113"/>
                  <a:pt x="1" y="11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0" y="145"/>
                  <a:pt x="41" y="145"/>
                  <a:pt x="42" y="145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82"/>
                  <a:pt x="96" y="182"/>
                  <a:pt x="96" y="182"/>
                </a:cubicBezTo>
                <a:cubicBezTo>
                  <a:pt x="79" y="182"/>
                  <a:pt x="79" y="182"/>
                  <a:pt x="79" y="182"/>
                </a:cubicBezTo>
                <a:cubicBezTo>
                  <a:pt x="79" y="183"/>
                  <a:pt x="79" y="183"/>
                  <a:pt x="80" y="184"/>
                </a:cubicBezTo>
                <a:cubicBezTo>
                  <a:pt x="110" y="223"/>
                  <a:pt x="110" y="223"/>
                  <a:pt x="110" y="223"/>
                </a:cubicBezTo>
                <a:cubicBezTo>
                  <a:pt x="111" y="224"/>
                  <a:pt x="112" y="224"/>
                  <a:pt x="113" y="223"/>
                </a:cubicBezTo>
                <a:cubicBezTo>
                  <a:pt x="144" y="184"/>
                  <a:pt x="144" y="184"/>
                  <a:pt x="144" y="184"/>
                </a:cubicBezTo>
                <a:cubicBezTo>
                  <a:pt x="144" y="183"/>
                  <a:pt x="144" y="183"/>
                  <a:pt x="144" y="182"/>
                </a:cubicBezTo>
                <a:cubicBezTo>
                  <a:pt x="127" y="182"/>
                  <a:pt x="127" y="182"/>
                  <a:pt x="127" y="182"/>
                </a:cubicBezTo>
                <a:cubicBezTo>
                  <a:pt x="127" y="128"/>
                  <a:pt x="127" y="128"/>
                  <a:pt x="127" y="128"/>
                </a:cubicBezTo>
                <a:cubicBezTo>
                  <a:pt x="181" y="128"/>
                  <a:pt x="181" y="128"/>
                  <a:pt x="181" y="128"/>
                </a:cubicBezTo>
                <a:cubicBezTo>
                  <a:pt x="181" y="145"/>
                  <a:pt x="181" y="145"/>
                  <a:pt x="181" y="145"/>
                </a:cubicBezTo>
                <a:cubicBezTo>
                  <a:pt x="182" y="145"/>
                  <a:pt x="183" y="145"/>
                  <a:pt x="183" y="144"/>
                </a:cubicBezTo>
                <a:cubicBezTo>
                  <a:pt x="222" y="114"/>
                  <a:pt x="222" y="114"/>
                  <a:pt x="222" y="114"/>
                </a:cubicBezTo>
                <a:cubicBezTo>
                  <a:pt x="223" y="113"/>
                  <a:pt x="223" y="112"/>
                  <a:pt x="222" y="111"/>
                </a:cubicBezTo>
                <a:close/>
                <a:moveTo>
                  <a:pt x="122" y="122"/>
                </a:moveTo>
                <a:cubicBezTo>
                  <a:pt x="102" y="122"/>
                  <a:pt x="102" y="122"/>
                  <a:pt x="102" y="12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22" y="102"/>
                  <a:pt x="122" y="102"/>
                  <a:pt x="122" y="102"/>
                </a:cubicBezTo>
                <a:lnTo>
                  <a:pt x="122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文本框 98"/>
          <p:cNvSpPr txBox="1">
            <a:spLocks noChangeArrowheads="1"/>
          </p:cNvSpPr>
          <p:nvPr/>
        </p:nvSpPr>
        <p:spPr bwMode="auto">
          <a:xfrm>
            <a:off x="661988" y="635000"/>
            <a:ext cx="3440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006277"/>
                </a:solidFill>
              </a:rPr>
              <a:t>#2 The Use Of ODBC</a:t>
            </a:r>
            <a:endParaRPr lang="zh-CN" altLang="en-US" sz="2800" b="1" dirty="0">
              <a:solidFill>
                <a:srgbClr val="006277"/>
              </a:solidFill>
            </a:endParaRPr>
          </a:p>
        </p:txBody>
      </p:sp>
      <p:grpSp>
        <p:nvGrpSpPr>
          <p:cNvPr id="19476" name="组合 114"/>
          <p:cNvGrpSpPr>
            <a:grpSpLocks/>
          </p:cNvGrpSpPr>
          <p:nvPr/>
        </p:nvGrpSpPr>
        <p:grpSpPr bwMode="auto">
          <a:xfrm>
            <a:off x="684213" y="1827884"/>
            <a:ext cx="4040187" cy="832140"/>
            <a:chOff x="780021" y="1956894"/>
            <a:chExt cx="4039947" cy="832334"/>
          </a:xfrm>
        </p:grpSpPr>
        <p:grpSp>
          <p:nvGrpSpPr>
            <p:cNvPr id="63" name="组合 62"/>
            <p:cNvGrpSpPr/>
            <p:nvPr/>
          </p:nvGrpSpPr>
          <p:grpSpPr>
            <a:xfrm rot="16200000">
              <a:off x="621212" y="2115703"/>
              <a:ext cx="539115" cy="221498"/>
              <a:chOff x="5391810" y="2093754"/>
              <a:chExt cx="539115" cy="221498"/>
            </a:xfrm>
            <a:solidFill>
              <a:schemeClr val="bg1"/>
            </a:solidFill>
          </p:grpSpPr>
          <p:sp>
            <p:nvSpPr>
              <p:cNvPr id="64" name="Freeform 140"/>
              <p:cNvSpPr>
                <a:spLocks noEditPoints="1"/>
              </p:cNvSpPr>
              <p:nvPr/>
            </p:nvSpPr>
            <p:spPr bwMode="auto">
              <a:xfrm>
                <a:off x="5391810" y="2093754"/>
                <a:ext cx="539115" cy="221498"/>
              </a:xfrm>
              <a:custGeom>
                <a:avLst/>
                <a:gdLst>
                  <a:gd name="T0" fmla="*/ 201 w 215"/>
                  <a:gd name="T1" fmla="*/ 13 h 88"/>
                  <a:gd name="T2" fmla="*/ 190 w 215"/>
                  <a:gd name="T3" fmla="*/ 13 h 88"/>
                  <a:gd name="T4" fmla="*/ 174 w 215"/>
                  <a:gd name="T5" fmla="*/ 0 h 88"/>
                  <a:gd name="T6" fmla="*/ 16 w 215"/>
                  <a:gd name="T7" fmla="*/ 0 h 88"/>
                  <a:gd name="T8" fmla="*/ 0 w 215"/>
                  <a:gd name="T9" fmla="*/ 16 h 88"/>
                  <a:gd name="T10" fmla="*/ 0 w 215"/>
                  <a:gd name="T11" fmla="*/ 72 h 88"/>
                  <a:gd name="T12" fmla="*/ 16 w 215"/>
                  <a:gd name="T13" fmla="*/ 88 h 88"/>
                  <a:gd name="T14" fmla="*/ 174 w 215"/>
                  <a:gd name="T15" fmla="*/ 88 h 88"/>
                  <a:gd name="T16" fmla="*/ 190 w 215"/>
                  <a:gd name="T17" fmla="*/ 75 h 88"/>
                  <a:gd name="T18" fmla="*/ 201 w 215"/>
                  <a:gd name="T19" fmla="*/ 75 h 88"/>
                  <a:gd name="T20" fmla="*/ 215 w 215"/>
                  <a:gd name="T21" fmla="*/ 61 h 88"/>
                  <a:gd name="T22" fmla="*/ 215 w 215"/>
                  <a:gd name="T23" fmla="*/ 27 h 88"/>
                  <a:gd name="T24" fmla="*/ 201 w 215"/>
                  <a:gd name="T25" fmla="*/ 13 h 88"/>
                  <a:gd name="T26" fmla="*/ 16 w 215"/>
                  <a:gd name="T27" fmla="*/ 72 h 88"/>
                  <a:gd name="T28" fmla="*/ 16 w 215"/>
                  <a:gd name="T29" fmla="*/ 16 h 88"/>
                  <a:gd name="T30" fmla="*/ 174 w 215"/>
                  <a:gd name="T31" fmla="*/ 16 h 88"/>
                  <a:gd name="T32" fmla="*/ 174 w 215"/>
                  <a:gd name="T33" fmla="*/ 72 h 88"/>
                  <a:gd name="T34" fmla="*/ 16 w 215"/>
                  <a:gd name="T35" fmla="*/ 72 h 88"/>
                  <a:gd name="T36" fmla="*/ 203 w 215"/>
                  <a:gd name="T37" fmla="*/ 61 h 88"/>
                  <a:gd name="T38" fmla="*/ 201 w 215"/>
                  <a:gd name="T39" fmla="*/ 63 h 88"/>
                  <a:gd name="T40" fmla="*/ 190 w 215"/>
                  <a:gd name="T41" fmla="*/ 63 h 88"/>
                  <a:gd name="T42" fmla="*/ 190 w 215"/>
                  <a:gd name="T43" fmla="*/ 25 h 88"/>
                  <a:gd name="T44" fmla="*/ 201 w 215"/>
                  <a:gd name="T45" fmla="*/ 25 h 88"/>
                  <a:gd name="T46" fmla="*/ 203 w 215"/>
                  <a:gd name="T47" fmla="*/ 27 h 88"/>
                  <a:gd name="T48" fmla="*/ 203 w 215"/>
                  <a:gd name="T4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5" h="88">
                    <a:moveTo>
                      <a:pt x="201" y="13"/>
                    </a:moveTo>
                    <a:cubicBezTo>
                      <a:pt x="190" y="13"/>
                      <a:pt x="190" y="13"/>
                      <a:pt x="190" y="13"/>
                    </a:cubicBezTo>
                    <a:cubicBezTo>
                      <a:pt x="188" y="6"/>
                      <a:pt x="182" y="0"/>
                      <a:pt x="17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1"/>
                      <a:pt x="7" y="88"/>
                      <a:pt x="16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82" y="88"/>
                      <a:pt x="188" y="83"/>
                      <a:pt x="190" y="75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9" y="75"/>
                      <a:pt x="215" y="69"/>
                      <a:pt x="215" y="61"/>
                    </a:cubicBezTo>
                    <a:cubicBezTo>
                      <a:pt x="215" y="27"/>
                      <a:pt x="215" y="27"/>
                      <a:pt x="215" y="27"/>
                    </a:cubicBezTo>
                    <a:cubicBezTo>
                      <a:pt x="215" y="19"/>
                      <a:pt x="209" y="13"/>
                      <a:pt x="201" y="13"/>
                    </a:cubicBezTo>
                    <a:close/>
                    <a:moveTo>
                      <a:pt x="16" y="72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74" y="16"/>
                      <a:pt x="174" y="16"/>
                      <a:pt x="174" y="16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16" y="72"/>
                    </a:lnTo>
                    <a:close/>
                    <a:moveTo>
                      <a:pt x="203" y="61"/>
                    </a:moveTo>
                    <a:cubicBezTo>
                      <a:pt x="203" y="63"/>
                      <a:pt x="202" y="63"/>
                      <a:pt x="201" y="63"/>
                    </a:cubicBezTo>
                    <a:cubicBezTo>
                      <a:pt x="190" y="63"/>
                      <a:pt x="190" y="63"/>
                      <a:pt x="190" y="63"/>
                    </a:cubicBezTo>
                    <a:cubicBezTo>
                      <a:pt x="190" y="25"/>
                      <a:pt x="190" y="25"/>
                      <a:pt x="190" y="25"/>
                    </a:cubicBezTo>
                    <a:cubicBezTo>
                      <a:pt x="201" y="25"/>
                      <a:pt x="201" y="25"/>
                      <a:pt x="201" y="25"/>
                    </a:cubicBezTo>
                    <a:cubicBezTo>
                      <a:pt x="202" y="25"/>
                      <a:pt x="203" y="26"/>
                      <a:pt x="203" y="27"/>
                    </a:cubicBezTo>
                    <a:lnTo>
                      <a:pt x="20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Rectangle 141"/>
              <p:cNvSpPr>
                <a:spLocks noChangeArrowheads="1"/>
              </p:cNvSpPr>
              <p:nvPr/>
            </p:nvSpPr>
            <p:spPr bwMode="auto">
              <a:xfrm>
                <a:off x="5446138" y="2152262"/>
                <a:ext cx="41792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Rectangle 142"/>
              <p:cNvSpPr>
                <a:spLocks noChangeArrowheads="1"/>
              </p:cNvSpPr>
              <p:nvPr/>
            </p:nvSpPr>
            <p:spPr bwMode="auto">
              <a:xfrm>
                <a:off x="5446138" y="2152262"/>
                <a:ext cx="41792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9493" name="文本框 60"/>
            <p:cNvSpPr txBox="1">
              <a:spLocks noChangeArrowheads="1"/>
            </p:cNvSpPr>
            <p:nvPr/>
          </p:nvSpPr>
          <p:spPr bwMode="auto">
            <a:xfrm>
              <a:off x="977932" y="2026396"/>
              <a:ext cx="1047750" cy="461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492" name="矩形 102"/>
            <p:cNvSpPr>
              <a:spLocks noChangeArrowheads="1"/>
            </p:cNvSpPr>
            <p:nvPr/>
          </p:nvSpPr>
          <p:spPr bwMode="auto">
            <a:xfrm>
              <a:off x="965870" y="2419810"/>
              <a:ext cx="3854098" cy="36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</a:rPr>
                <a:t>实现了用同一个</a:t>
              </a:r>
              <a:r>
                <a:rPr lang="en-US" altLang="zh-CN" dirty="0">
                  <a:solidFill>
                    <a:schemeClr val="bg1"/>
                  </a:solidFill>
                </a:rPr>
                <a:t>API</a:t>
              </a:r>
              <a:r>
                <a:rPr lang="zh-CN" altLang="en-US" dirty="0">
                  <a:solidFill>
                    <a:schemeClr val="bg1"/>
                  </a:solidFill>
                </a:rPr>
                <a:t>连接不同的</a:t>
              </a:r>
              <a:r>
                <a:rPr lang="en-US" altLang="zh-CN" dirty="0">
                  <a:solidFill>
                    <a:schemeClr val="bg1"/>
                  </a:solidFill>
                </a:rPr>
                <a:t>DBMS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77" name="组合 111"/>
          <p:cNvGrpSpPr>
            <a:grpSpLocks/>
          </p:cNvGrpSpPr>
          <p:nvPr/>
        </p:nvGrpSpPr>
        <p:grpSpPr bwMode="auto">
          <a:xfrm>
            <a:off x="684213" y="3625184"/>
            <a:ext cx="4040187" cy="1126034"/>
            <a:chOff x="780021" y="3942076"/>
            <a:chExt cx="4039947" cy="1125742"/>
          </a:xfrm>
        </p:grpSpPr>
        <p:grpSp>
          <p:nvGrpSpPr>
            <p:cNvPr id="76" name="组合 75"/>
            <p:cNvGrpSpPr/>
            <p:nvPr/>
          </p:nvGrpSpPr>
          <p:grpSpPr>
            <a:xfrm rot="16200000">
              <a:off x="621212" y="4100885"/>
              <a:ext cx="539115" cy="221498"/>
              <a:chOff x="4246715" y="2093754"/>
              <a:chExt cx="539115" cy="221498"/>
            </a:xfrm>
            <a:solidFill>
              <a:schemeClr val="bg1"/>
            </a:solidFill>
          </p:grpSpPr>
          <p:sp>
            <p:nvSpPr>
              <p:cNvPr id="77" name="Freeform 136"/>
              <p:cNvSpPr>
                <a:spLocks noEditPoints="1"/>
              </p:cNvSpPr>
              <p:nvPr/>
            </p:nvSpPr>
            <p:spPr bwMode="auto">
              <a:xfrm>
                <a:off x="4246715" y="2093754"/>
                <a:ext cx="539115" cy="221498"/>
              </a:xfrm>
              <a:custGeom>
                <a:avLst/>
                <a:gdLst>
                  <a:gd name="T0" fmla="*/ 201 w 215"/>
                  <a:gd name="T1" fmla="*/ 13 h 88"/>
                  <a:gd name="T2" fmla="*/ 190 w 215"/>
                  <a:gd name="T3" fmla="*/ 13 h 88"/>
                  <a:gd name="T4" fmla="*/ 174 w 215"/>
                  <a:gd name="T5" fmla="*/ 0 h 88"/>
                  <a:gd name="T6" fmla="*/ 16 w 215"/>
                  <a:gd name="T7" fmla="*/ 0 h 88"/>
                  <a:gd name="T8" fmla="*/ 0 w 215"/>
                  <a:gd name="T9" fmla="*/ 16 h 88"/>
                  <a:gd name="T10" fmla="*/ 0 w 215"/>
                  <a:gd name="T11" fmla="*/ 72 h 88"/>
                  <a:gd name="T12" fmla="*/ 16 w 215"/>
                  <a:gd name="T13" fmla="*/ 88 h 88"/>
                  <a:gd name="T14" fmla="*/ 174 w 215"/>
                  <a:gd name="T15" fmla="*/ 88 h 88"/>
                  <a:gd name="T16" fmla="*/ 190 w 215"/>
                  <a:gd name="T17" fmla="*/ 75 h 88"/>
                  <a:gd name="T18" fmla="*/ 201 w 215"/>
                  <a:gd name="T19" fmla="*/ 75 h 88"/>
                  <a:gd name="T20" fmla="*/ 215 w 215"/>
                  <a:gd name="T21" fmla="*/ 61 h 88"/>
                  <a:gd name="T22" fmla="*/ 215 w 215"/>
                  <a:gd name="T23" fmla="*/ 27 h 88"/>
                  <a:gd name="T24" fmla="*/ 201 w 215"/>
                  <a:gd name="T25" fmla="*/ 13 h 88"/>
                  <a:gd name="T26" fmla="*/ 16 w 215"/>
                  <a:gd name="T27" fmla="*/ 72 h 88"/>
                  <a:gd name="T28" fmla="*/ 16 w 215"/>
                  <a:gd name="T29" fmla="*/ 16 h 88"/>
                  <a:gd name="T30" fmla="*/ 174 w 215"/>
                  <a:gd name="T31" fmla="*/ 16 h 88"/>
                  <a:gd name="T32" fmla="*/ 174 w 215"/>
                  <a:gd name="T33" fmla="*/ 72 h 88"/>
                  <a:gd name="T34" fmla="*/ 16 w 215"/>
                  <a:gd name="T35" fmla="*/ 72 h 88"/>
                  <a:gd name="T36" fmla="*/ 203 w 215"/>
                  <a:gd name="T37" fmla="*/ 61 h 88"/>
                  <a:gd name="T38" fmla="*/ 201 w 215"/>
                  <a:gd name="T39" fmla="*/ 63 h 88"/>
                  <a:gd name="T40" fmla="*/ 190 w 215"/>
                  <a:gd name="T41" fmla="*/ 63 h 88"/>
                  <a:gd name="T42" fmla="*/ 190 w 215"/>
                  <a:gd name="T43" fmla="*/ 25 h 88"/>
                  <a:gd name="T44" fmla="*/ 201 w 215"/>
                  <a:gd name="T45" fmla="*/ 25 h 88"/>
                  <a:gd name="T46" fmla="*/ 203 w 215"/>
                  <a:gd name="T47" fmla="*/ 27 h 88"/>
                  <a:gd name="T48" fmla="*/ 203 w 215"/>
                  <a:gd name="T4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5" h="88">
                    <a:moveTo>
                      <a:pt x="201" y="13"/>
                    </a:moveTo>
                    <a:cubicBezTo>
                      <a:pt x="190" y="13"/>
                      <a:pt x="190" y="13"/>
                      <a:pt x="190" y="13"/>
                    </a:cubicBezTo>
                    <a:cubicBezTo>
                      <a:pt x="188" y="6"/>
                      <a:pt x="182" y="0"/>
                      <a:pt x="17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1"/>
                      <a:pt x="8" y="88"/>
                      <a:pt x="16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82" y="88"/>
                      <a:pt x="188" y="83"/>
                      <a:pt x="190" y="75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9" y="75"/>
                      <a:pt x="215" y="69"/>
                      <a:pt x="215" y="61"/>
                    </a:cubicBezTo>
                    <a:cubicBezTo>
                      <a:pt x="215" y="27"/>
                      <a:pt x="215" y="27"/>
                      <a:pt x="215" y="27"/>
                    </a:cubicBezTo>
                    <a:cubicBezTo>
                      <a:pt x="215" y="19"/>
                      <a:pt x="209" y="13"/>
                      <a:pt x="201" y="13"/>
                    </a:cubicBezTo>
                    <a:close/>
                    <a:moveTo>
                      <a:pt x="16" y="72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74" y="16"/>
                      <a:pt x="174" y="16"/>
                      <a:pt x="174" y="16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16" y="72"/>
                    </a:lnTo>
                    <a:close/>
                    <a:moveTo>
                      <a:pt x="203" y="61"/>
                    </a:moveTo>
                    <a:cubicBezTo>
                      <a:pt x="203" y="63"/>
                      <a:pt x="203" y="63"/>
                      <a:pt x="201" y="63"/>
                    </a:cubicBezTo>
                    <a:cubicBezTo>
                      <a:pt x="190" y="63"/>
                      <a:pt x="190" y="63"/>
                      <a:pt x="190" y="63"/>
                    </a:cubicBezTo>
                    <a:cubicBezTo>
                      <a:pt x="190" y="25"/>
                      <a:pt x="190" y="25"/>
                      <a:pt x="190" y="25"/>
                    </a:cubicBezTo>
                    <a:cubicBezTo>
                      <a:pt x="201" y="25"/>
                      <a:pt x="201" y="25"/>
                      <a:pt x="201" y="25"/>
                    </a:cubicBezTo>
                    <a:cubicBezTo>
                      <a:pt x="203" y="25"/>
                      <a:pt x="203" y="26"/>
                      <a:pt x="203" y="27"/>
                    </a:cubicBezTo>
                    <a:lnTo>
                      <a:pt x="20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Rectangle 137"/>
              <p:cNvSpPr>
                <a:spLocks noChangeArrowheads="1"/>
              </p:cNvSpPr>
              <p:nvPr/>
            </p:nvSpPr>
            <p:spPr bwMode="auto">
              <a:xfrm>
                <a:off x="4301043" y="2152262"/>
                <a:ext cx="41792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Rectangle 138"/>
              <p:cNvSpPr>
                <a:spLocks noChangeArrowheads="1"/>
              </p:cNvSpPr>
              <p:nvPr/>
            </p:nvSpPr>
            <p:spPr bwMode="auto">
              <a:xfrm>
                <a:off x="4355374" y="2152262"/>
                <a:ext cx="41792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Rectangle 139"/>
              <p:cNvSpPr>
                <a:spLocks noChangeArrowheads="1"/>
              </p:cNvSpPr>
              <p:nvPr/>
            </p:nvSpPr>
            <p:spPr bwMode="auto">
              <a:xfrm>
                <a:off x="4409702" y="2152262"/>
                <a:ext cx="41792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9488" name="文本框 105"/>
            <p:cNvSpPr txBox="1">
              <a:spLocks noChangeArrowheads="1"/>
            </p:cNvSpPr>
            <p:nvPr/>
          </p:nvSpPr>
          <p:spPr bwMode="auto">
            <a:xfrm>
              <a:off x="977932" y="4035095"/>
              <a:ext cx="1047750" cy="46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487" name="矩形 110"/>
            <p:cNvSpPr>
              <a:spLocks noChangeArrowheads="1"/>
            </p:cNvSpPr>
            <p:nvPr/>
          </p:nvSpPr>
          <p:spPr bwMode="auto">
            <a:xfrm>
              <a:off x="965870" y="4421654"/>
              <a:ext cx="3854098" cy="646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</a:rPr>
                <a:t>ODBC</a:t>
              </a:r>
              <a:r>
                <a:rPr lang="zh-CN" altLang="en-US" dirty="0">
                  <a:solidFill>
                    <a:schemeClr val="bg1"/>
                  </a:solidFill>
                </a:rPr>
                <a:t>定义了一套基于</a:t>
              </a:r>
              <a:r>
                <a:rPr lang="en-US" altLang="zh-CN" dirty="0">
                  <a:solidFill>
                    <a:schemeClr val="bg1"/>
                  </a:solidFill>
                </a:rPr>
                <a:t>SQL</a:t>
              </a:r>
              <a:r>
                <a:rPr lang="zh-CN" altLang="en-US" dirty="0">
                  <a:solidFill>
                    <a:schemeClr val="bg1"/>
                  </a:solidFill>
                </a:rPr>
                <a:t>，公共的，与数据库无关的</a:t>
              </a:r>
              <a:r>
                <a:rPr lang="en-US" altLang="zh-CN" dirty="0">
                  <a:solidFill>
                    <a:schemeClr val="bg1"/>
                  </a:solidFill>
                </a:rPr>
                <a:t>API</a:t>
              </a:r>
              <a:r>
                <a:rPr lang="zh-CN" altLang="en-US" dirty="0">
                  <a:solidFill>
                    <a:schemeClr val="bg1"/>
                  </a:solidFill>
                </a:rPr>
                <a:t>。</a:t>
              </a:r>
            </a:p>
          </p:txBody>
        </p:sp>
      </p:grpSp>
      <p:grpSp>
        <p:nvGrpSpPr>
          <p:cNvPr id="19478" name="组合 113"/>
          <p:cNvGrpSpPr>
            <a:grpSpLocks/>
          </p:cNvGrpSpPr>
          <p:nvPr/>
        </p:nvGrpSpPr>
        <p:grpSpPr bwMode="auto">
          <a:xfrm>
            <a:off x="684213" y="5353045"/>
            <a:ext cx="4037461" cy="1107995"/>
            <a:chOff x="780021" y="5444516"/>
            <a:chExt cx="4036525" cy="1107862"/>
          </a:xfrm>
        </p:grpSpPr>
        <p:grpSp>
          <p:nvGrpSpPr>
            <p:cNvPr id="67" name="组合 66"/>
            <p:cNvGrpSpPr/>
            <p:nvPr/>
          </p:nvGrpSpPr>
          <p:grpSpPr>
            <a:xfrm rot="16200000">
              <a:off x="621212" y="5642802"/>
              <a:ext cx="539115" cy="221498"/>
              <a:chOff x="2817436" y="2093754"/>
              <a:chExt cx="539115" cy="221498"/>
            </a:xfrm>
            <a:solidFill>
              <a:schemeClr val="bg1"/>
            </a:solidFill>
          </p:grpSpPr>
          <p:sp>
            <p:nvSpPr>
              <p:cNvPr id="68" name="Freeform 128"/>
              <p:cNvSpPr>
                <a:spLocks noEditPoints="1"/>
              </p:cNvSpPr>
              <p:nvPr/>
            </p:nvSpPr>
            <p:spPr bwMode="auto">
              <a:xfrm>
                <a:off x="2817436" y="2093754"/>
                <a:ext cx="539115" cy="221498"/>
              </a:xfrm>
              <a:custGeom>
                <a:avLst/>
                <a:gdLst>
                  <a:gd name="T0" fmla="*/ 201 w 215"/>
                  <a:gd name="T1" fmla="*/ 13 h 88"/>
                  <a:gd name="T2" fmla="*/ 189 w 215"/>
                  <a:gd name="T3" fmla="*/ 13 h 88"/>
                  <a:gd name="T4" fmla="*/ 174 w 215"/>
                  <a:gd name="T5" fmla="*/ 0 h 88"/>
                  <a:gd name="T6" fmla="*/ 16 w 215"/>
                  <a:gd name="T7" fmla="*/ 0 h 88"/>
                  <a:gd name="T8" fmla="*/ 0 w 215"/>
                  <a:gd name="T9" fmla="*/ 16 h 88"/>
                  <a:gd name="T10" fmla="*/ 0 w 215"/>
                  <a:gd name="T11" fmla="*/ 72 h 88"/>
                  <a:gd name="T12" fmla="*/ 16 w 215"/>
                  <a:gd name="T13" fmla="*/ 88 h 88"/>
                  <a:gd name="T14" fmla="*/ 174 w 215"/>
                  <a:gd name="T15" fmla="*/ 88 h 88"/>
                  <a:gd name="T16" fmla="*/ 189 w 215"/>
                  <a:gd name="T17" fmla="*/ 75 h 88"/>
                  <a:gd name="T18" fmla="*/ 201 w 215"/>
                  <a:gd name="T19" fmla="*/ 75 h 88"/>
                  <a:gd name="T20" fmla="*/ 215 w 215"/>
                  <a:gd name="T21" fmla="*/ 61 h 88"/>
                  <a:gd name="T22" fmla="*/ 215 w 215"/>
                  <a:gd name="T23" fmla="*/ 27 h 88"/>
                  <a:gd name="T24" fmla="*/ 201 w 215"/>
                  <a:gd name="T25" fmla="*/ 13 h 88"/>
                  <a:gd name="T26" fmla="*/ 16 w 215"/>
                  <a:gd name="T27" fmla="*/ 72 h 88"/>
                  <a:gd name="T28" fmla="*/ 16 w 215"/>
                  <a:gd name="T29" fmla="*/ 16 h 88"/>
                  <a:gd name="T30" fmla="*/ 174 w 215"/>
                  <a:gd name="T31" fmla="*/ 16 h 88"/>
                  <a:gd name="T32" fmla="*/ 174 w 215"/>
                  <a:gd name="T33" fmla="*/ 72 h 88"/>
                  <a:gd name="T34" fmla="*/ 16 w 215"/>
                  <a:gd name="T35" fmla="*/ 72 h 88"/>
                  <a:gd name="T36" fmla="*/ 203 w 215"/>
                  <a:gd name="T37" fmla="*/ 61 h 88"/>
                  <a:gd name="T38" fmla="*/ 201 w 215"/>
                  <a:gd name="T39" fmla="*/ 63 h 88"/>
                  <a:gd name="T40" fmla="*/ 190 w 215"/>
                  <a:gd name="T41" fmla="*/ 63 h 88"/>
                  <a:gd name="T42" fmla="*/ 190 w 215"/>
                  <a:gd name="T43" fmla="*/ 25 h 88"/>
                  <a:gd name="T44" fmla="*/ 201 w 215"/>
                  <a:gd name="T45" fmla="*/ 25 h 88"/>
                  <a:gd name="T46" fmla="*/ 203 w 215"/>
                  <a:gd name="T47" fmla="*/ 27 h 88"/>
                  <a:gd name="T48" fmla="*/ 203 w 215"/>
                  <a:gd name="T4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5" h="88">
                    <a:moveTo>
                      <a:pt x="201" y="13"/>
                    </a:moveTo>
                    <a:cubicBezTo>
                      <a:pt x="189" y="13"/>
                      <a:pt x="189" y="13"/>
                      <a:pt x="189" y="13"/>
                    </a:cubicBezTo>
                    <a:cubicBezTo>
                      <a:pt x="187" y="6"/>
                      <a:pt x="181" y="0"/>
                      <a:pt x="17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1"/>
                      <a:pt x="7" y="88"/>
                      <a:pt x="16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81" y="88"/>
                      <a:pt x="187" y="83"/>
                      <a:pt x="189" y="75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8" y="75"/>
                      <a:pt x="215" y="69"/>
                      <a:pt x="215" y="61"/>
                    </a:cubicBezTo>
                    <a:cubicBezTo>
                      <a:pt x="215" y="27"/>
                      <a:pt x="215" y="27"/>
                      <a:pt x="215" y="27"/>
                    </a:cubicBezTo>
                    <a:cubicBezTo>
                      <a:pt x="215" y="19"/>
                      <a:pt x="208" y="13"/>
                      <a:pt x="201" y="13"/>
                    </a:cubicBezTo>
                    <a:close/>
                    <a:moveTo>
                      <a:pt x="16" y="72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74" y="16"/>
                      <a:pt x="174" y="16"/>
                      <a:pt x="174" y="16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16" y="72"/>
                    </a:lnTo>
                    <a:close/>
                    <a:moveTo>
                      <a:pt x="203" y="61"/>
                    </a:moveTo>
                    <a:cubicBezTo>
                      <a:pt x="203" y="63"/>
                      <a:pt x="202" y="63"/>
                      <a:pt x="201" y="63"/>
                    </a:cubicBezTo>
                    <a:cubicBezTo>
                      <a:pt x="190" y="63"/>
                      <a:pt x="190" y="63"/>
                      <a:pt x="190" y="63"/>
                    </a:cubicBezTo>
                    <a:cubicBezTo>
                      <a:pt x="190" y="25"/>
                      <a:pt x="190" y="25"/>
                      <a:pt x="190" y="25"/>
                    </a:cubicBezTo>
                    <a:cubicBezTo>
                      <a:pt x="201" y="25"/>
                      <a:pt x="201" y="25"/>
                      <a:pt x="201" y="25"/>
                    </a:cubicBezTo>
                    <a:cubicBezTo>
                      <a:pt x="202" y="25"/>
                      <a:pt x="203" y="26"/>
                      <a:pt x="203" y="27"/>
                    </a:cubicBezTo>
                    <a:lnTo>
                      <a:pt x="20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Rectangle 129"/>
              <p:cNvSpPr>
                <a:spLocks noChangeArrowheads="1"/>
              </p:cNvSpPr>
              <p:nvPr/>
            </p:nvSpPr>
            <p:spPr bwMode="auto">
              <a:xfrm>
                <a:off x="2871764" y="2152262"/>
                <a:ext cx="41792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Rectangle 130"/>
              <p:cNvSpPr>
                <a:spLocks noChangeArrowheads="1"/>
              </p:cNvSpPr>
              <p:nvPr/>
            </p:nvSpPr>
            <p:spPr bwMode="auto">
              <a:xfrm>
                <a:off x="2930272" y="2152262"/>
                <a:ext cx="37614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31"/>
              <p:cNvSpPr>
                <a:spLocks noChangeArrowheads="1"/>
              </p:cNvSpPr>
              <p:nvPr/>
            </p:nvSpPr>
            <p:spPr bwMode="auto">
              <a:xfrm>
                <a:off x="2980422" y="2152262"/>
                <a:ext cx="41792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32"/>
              <p:cNvSpPr>
                <a:spLocks noChangeArrowheads="1"/>
              </p:cNvSpPr>
              <p:nvPr/>
            </p:nvSpPr>
            <p:spPr bwMode="auto">
              <a:xfrm>
                <a:off x="3034753" y="2152262"/>
                <a:ext cx="41792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33"/>
              <p:cNvSpPr>
                <a:spLocks noChangeArrowheads="1"/>
              </p:cNvSpPr>
              <p:nvPr/>
            </p:nvSpPr>
            <p:spPr bwMode="auto">
              <a:xfrm>
                <a:off x="3093262" y="2152262"/>
                <a:ext cx="37614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34"/>
              <p:cNvSpPr>
                <a:spLocks noChangeArrowheads="1"/>
              </p:cNvSpPr>
              <p:nvPr/>
            </p:nvSpPr>
            <p:spPr bwMode="auto">
              <a:xfrm>
                <a:off x="3147590" y="2152262"/>
                <a:ext cx="37614" cy="1044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9483" name="文本框 108"/>
            <p:cNvSpPr txBox="1">
              <a:spLocks noChangeArrowheads="1"/>
            </p:cNvSpPr>
            <p:nvPr/>
          </p:nvSpPr>
          <p:spPr bwMode="auto">
            <a:xfrm>
              <a:off x="967239" y="5444516"/>
              <a:ext cx="1047750" cy="4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482" name="矩形 112"/>
            <p:cNvSpPr>
              <a:spLocks noChangeArrowheads="1"/>
            </p:cNvSpPr>
            <p:nvPr/>
          </p:nvSpPr>
          <p:spPr bwMode="auto">
            <a:xfrm>
              <a:off x="962448" y="5906125"/>
              <a:ext cx="3854098" cy="646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</a:rPr>
                <a:t>相同的源代码就可以访问不同的数据库，极大缩减了工作量。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1" name="组合 2"/>
          <p:cNvGrpSpPr>
            <a:grpSpLocks/>
          </p:cNvGrpSpPr>
          <p:nvPr/>
        </p:nvGrpSpPr>
        <p:grpSpPr bwMode="auto">
          <a:xfrm>
            <a:off x="5918200" y="185738"/>
            <a:ext cx="355600" cy="373062"/>
            <a:chOff x="6451643" y="4135894"/>
            <a:chExt cx="649815" cy="680548"/>
          </a:xfrm>
        </p:grpSpPr>
        <p:sp>
          <p:nvSpPr>
            <p:cNvPr id="21537" name="Rectangle 78"/>
            <p:cNvSpPr>
              <a:spLocks noChangeArrowheads="1"/>
            </p:cNvSpPr>
            <p:nvPr/>
          </p:nvSpPr>
          <p:spPr bwMode="auto">
            <a:xfrm>
              <a:off x="6758988" y="4135894"/>
              <a:ext cx="30736" cy="324907"/>
            </a:xfrm>
            <a:prstGeom prst="rect">
              <a:avLst/>
            </a:prstGeom>
            <a:solidFill>
              <a:srgbClr val="006277"/>
            </a:solidFill>
            <a:ln w="9525">
              <a:solidFill>
                <a:srgbClr val="006277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1538" name="Freeform 79"/>
            <p:cNvSpPr>
              <a:spLocks/>
            </p:cNvSpPr>
            <p:nvPr/>
          </p:nvSpPr>
          <p:spPr bwMode="auto">
            <a:xfrm>
              <a:off x="6451643" y="4192971"/>
              <a:ext cx="649815" cy="623471"/>
            </a:xfrm>
            <a:custGeom>
              <a:avLst/>
              <a:gdLst>
                <a:gd name="T0" fmla="*/ 2147483647 w 192"/>
                <a:gd name="T1" fmla="*/ 0 h 184"/>
                <a:gd name="T2" fmla="*/ 2147483647 w 192"/>
                <a:gd name="T3" fmla="*/ 2147483647 h 184"/>
                <a:gd name="T4" fmla="*/ 2147483647 w 192"/>
                <a:gd name="T5" fmla="*/ 2147483647 h 184"/>
                <a:gd name="T6" fmla="*/ 2147483647 w 192"/>
                <a:gd name="T7" fmla="*/ 2147483647 h 184"/>
                <a:gd name="T8" fmla="*/ 2147483647 w 192"/>
                <a:gd name="T9" fmla="*/ 2147483647 h 184"/>
                <a:gd name="T10" fmla="*/ 2147483647 w 192"/>
                <a:gd name="T11" fmla="*/ 2147483647 h 184"/>
                <a:gd name="T12" fmla="*/ 2147483647 w 192"/>
                <a:gd name="T13" fmla="*/ 2147483647 h 184"/>
                <a:gd name="T14" fmla="*/ 0 w 192"/>
                <a:gd name="T15" fmla="*/ 2147483647 h 184"/>
                <a:gd name="T16" fmla="*/ 2147483647 w 192"/>
                <a:gd name="T17" fmla="*/ 2147483647 h 184"/>
                <a:gd name="T18" fmla="*/ 2147483647 w 192"/>
                <a:gd name="T19" fmla="*/ 2147483647 h 184"/>
                <a:gd name="T20" fmla="*/ 2147483647 w 192"/>
                <a:gd name="T21" fmla="*/ 0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2" h="184">
                  <a:moveTo>
                    <a:pt x="135" y="0"/>
                  </a:moveTo>
                  <a:cubicBezTo>
                    <a:pt x="135" y="9"/>
                    <a:pt x="135" y="9"/>
                    <a:pt x="135" y="9"/>
                  </a:cubicBezTo>
                  <a:cubicBezTo>
                    <a:pt x="164" y="24"/>
                    <a:pt x="184" y="54"/>
                    <a:pt x="184" y="88"/>
                  </a:cubicBezTo>
                  <a:cubicBezTo>
                    <a:pt x="184" y="137"/>
                    <a:pt x="145" y="176"/>
                    <a:pt x="96" y="176"/>
                  </a:cubicBezTo>
                  <a:cubicBezTo>
                    <a:pt x="48" y="176"/>
                    <a:pt x="8" y="137"/>
                    <a:pt x="8" y="88"/>
                  </a:cubicBezTo>
                  <a:cubicBezTo>
                    <a:pt x="8" y="55"/>
                    <a:pt x="27" y="25"/>
                    <a:pt x="55" y="1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23" y="17"/>
                    <a:pt x="0" y="50"/>
                    <a:pt x="0" y="88"/>
                  </a:cubicBezTo>
                  <a:cubicBezTo>
                    <a:pt x="0" y="141"/>
                    <a:pt x="43" y="184"/>
                    <a:pt x="96" y="184"/>
                  </a:cubicBezTo>
                  <a:cubicBezTo>
                    <a:pt x="149" y="184"/>
                    <a:pt x="192" y="141"/>
                    <a:pt x="192" y="88"/>
                  </a:cubicBezTo>
                  <a:cubicBezTo>
                    <a:pt x="192" y="49"/>
                    <a:pt x="169" y="15"/>
                    <a:pt x="135" y="0"/>
                  </a:cubicBezTo>
                  <a:close/>
                </a:path>
              </a:pathLst>
            </a:custGeom>
            <a:solidFill>
              <a:srgbClr val="006277"/>
            </a:solidFill>
            <a:ln w="9525">
              <a:solidFill>
                <a:srgbClr val="00627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6096000" y="558800"/>
            <a:ext cx="0" cy="6048375"/>
          </a:xfrm>
          <a:prstGeom prst="line">
            <a:avLst/>
          </a:prstGeom>
          <a:ln w="15875">
            <a:solidFill>
              <a:srgbClr val="00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/>
        </p:nvSpPr>
        <p:spPr>
          <a:xfrm>
            <a:off x="5735638" y="1409700"/>
            <a:ext cx="720725" cy="719138"/>
          </a:xfrm>
          <a:prstGeom prst="ellipse">
            <a:avLst/>
          </a:prstGeom>
          <a:solidFill>
            <a:schemeClr val="bg1"/>
          </a:solidFill>
          <a:ln>
            <a:solidFill>
              <a:srgbClr val="00B6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1515" name="文本框 27"/>
          <p:cNvSpPr txBox="1">
            <a:spLocks noChangeArrowheads="1"/>
          </p:cNvSpPr>
          <p:nvPr/>
        </p:nvSpPr>
        <p:spPr bwMode="auto">
          <a:xfrm>
            <a:off x="3637353" y="1480580"/>
            <a:ext cx="20601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006277"/>
                </a:solidFill>
              </a:rPr>
              <a:t>下载</a:t>
            </a:r>
            <a:r>
              <a:rPr lang="en-US" altLang="zh-CN" sz="2000" b="1" dirty="0">
                <a:solidFill>
                  <a:srgbClr val="006277"/>
                </a:solidFill>
              </a:rPr>
              <a:t>ODBC</a:t>
            </a:r>
            <a:r>
              <a:rPr lang="zh-CN" altLang="en-US" sz="2000" b="1" dirty="0">
                <a:solidFill>
                  <a:srgbClr val="006277"/>
                </a:solidFill>
              </a:rPr>
              <a:t>驱动</a:t>
            </a:r>
          </a:p>
        </p:txBody>
      </p:sp>
      <p:grpSp>
        <p:nvGrpSpPr>
          <p:cNvPr id="21517" name="组合 35"/>
          <p:cNvGrpSpPr>
            <a:grpSpLocks/>
          </p:cNvGrpSpPr>
          <p:nvPr/>
        </p:nvGrpSpPr>
        <p:grpSpPr bwMode="auto">
          <a:xfrm>
            <a:off x="5735638" y="3097213"/>
            <a:ext cx="720725" cy="719137"/>
            <a:chOff x="5735998" y="3714451"/>
            <a:chExt cx="720004" cy="720000"/>
          </a:xfrm>
        </p:grpSpPr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5735998" y="3714451"/>
              <a:ext cx="720004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491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5961000" y="3836595"/>
              <a:ext cx="270000" cy="475712"/>
              <a:chOff x="3060340" y="1701389"/>
              <a:chExt cx="431904" cy="760972"/>
            </a:xfrm>
            <a:solidFill>
              <a:srgbClr val="00B6DD"/>
            </a:solidFill>
          </p:grpSpPr>
          <p:sp>
            <p:nvSpPr>
              <p:cNvPr id="33" name="Freeform 44"/>
              <p:cNvSpPr>
                <a:spLocks noEditPoints="1"/>
              </p:cNvSpPr>
              <p:nvPr/>
            </p:nvSpPr>
            <p:spPr bwMode="auto">
              <a:xfrm>
                <a:off x="3138495" y="1701389"/>
                <a:ext cx="279709" cy="534737"/>
              </a:xfrm>
              <a:custGeom>
                <a:avLst/>
                <a:gdLst>
                  <a:gd name="T0" fmla="*/ 44 w 88"/>
                  <a:gd name="T1" fmla="*/ 168 h 168"/>
                  <a:gd name="T2" fmla="*/ 88 w 88"/>
                  <a:gd name="T3" fmla="*/ 124 h 168"/>
                  <a:gd name="T4" fmla="*/ 88 w 88"/>
                  <a:gd name="T5" fmla="*/ 44 h 168"/>
                  <a:gd name="T6" fmla="*/ 44 w 88"/>
                  <a:gd name="T7" fmla="*/ 0 h 168"/>
                  <a:gd name="T8" fmla="*/ 0 w 88"/>
                  <a:gd name="T9" fmla="*/ 44 h 168"/>
                  <a:gd name="T10" fmla="*/ 0 w 88"/>
                  <a:gd name="T11" fmla="*/ 124 h 168"/>
                  <a:gd name="T12" fmla="*/ 44 w 88"/>
                  <a:gd name="T13" fmla="*/ 168 h 168"/>
                  <a:gd name="T14" fmla="*/ 8 w 88"/>
                  <a:gd name="T15" fmla="*/ 44 h 168"/>
                  <a:gd name="T16" fmla="*/ 44 w 88"/>
                  <a:gd name="T17" fmla="*/ 8 h 168"/>
                  <a:gd name="T18" fmla="*/ 80 w 88"/>
                  <a:gd name="T19" fmla="*/ 44 h 168"/>
                  <a:gd name="T20" fmla="*/ 80 w 88"/>
                  <a:gd name="T21" fmla="*/ 124 h 168"/>
                  <a:gd name="T22" fmla="*/ 44 w 88"/>
                  <a:gd name="T23" fmla="*/ 160 h 168"/>
                  <a:gd name="T24" fmla="*/ 8 w 88"/>
                  <a:gd name="T25" fmla="*/ 124 h 168"/>
                  <a:gd name="T26" fmla="*/ 8 w 88"/>
                  <a:gd name="T27" fmla="*/ 4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" h="168">
                    <a:moveTo>
                      <a:pt x="44" y="168"/>
                    </a:moveTo>
                    <a:cubicBezTo>
                      <a:pt x="68" y="168"/>
                      <a:pt x="88" y="148"/>
                      <a:pt x="88" y="12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19"/>
                      <a:pt x="68" y="0"/>
                      <a:pt x="44" y="0"/>
                    </a:cubicBezTo>
                    <a:cubicBezTo>
                      <a:pt x="19" y="0"/>
                      <a:pt x="0" y="19"/>
                      <a:pt x="0" y="4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48"/>
                      <a:pt x="19" y="168"/>
                      <a:pt x="44" y="168"/>
                    </a:cubicBezTo>
                    <a:close/>
                    <a:moveTo>
                      <a:pt x="8" y="44"/>
                    </a:move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80" y="143"/>
                      <a:pt x="64" y="160"/>
                      <a:pt x="44" y="160"/>
                    </a:cubicBezTo>
                    <a:cubicBezTo>
                      <a:pt x="24" y="160"/>
                      <a:pt x="8" y="143"/>
                      <a:pt x="8" y="124"/>
                    </a:cubicBezTo>
                    <a:lnTo>
                      <a:pt x="8" y="44"/>
                    </a:lnTo>
                    <a:close/>
                  </a:path>
                </a:pathLst>
              </a:custGeom>
              <a:solidFill>
                <a:srgbClr val="F4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45"/>
              <p:cNvSpPr>
                <a:spLocks/>
              </p:cNvSpPr>
              <p:nvPr/>
            </p:nvSpPr>
            <p:spPr bwMode="auto">
              <a:xfrm>
                <a:off x="3060340" y="1968758"/>
                <a:ext cx="431904" cy="493603"/>
              </a:xfrm>
              <a:custGeom>
                <a:avLst/>
                <a:gdLst>
                  <a:gd name="T0" fmla="*/ 128 w 136"/>
                  <a:gd name="T1" fmla="*/ 0 h 156"/>
                  <a:gd name="T2" fmla="*/ 128 w 136"/>
                  <a:gd name="T3" fmla="*/ 40 h 156"/>
                  <a:gd name="T4" fmla="*/ 68 w 136"/>
                  <a:gd name="T5" fmla="*/ 100 h 156"/>
                  <a:gd name="T6" fmla="*/ 8 w 136"/>
                  <a:gd name="T7" fmla="*/ 40 h 156"/>
                  <a:gd name="T8" fmla="*/ 8 w 136"/>
                  <a:gd name="T9" fmla="*/ 0 h 156"/>
                  <a:gd name="T10" fmla="*/ 0 w 136"/>
                  <a:gd name="T11" fmla="*/ 0 h 156"/>
                  <a:gd name="T12" fmla="*/ 0 w 136"/>
                  <a:gd name="T13" fmla="*/ 40 h 156"/>
                  <a:gd name="T14" fmla="*/ 64 w 136"/>
                  <a:gd name="T15" fmla="*/ 107 h 156"/>
                  <a:gd name="T16" fmla="*/ 64 w 136"/>
                  <a:gd name="T17" fmla="*/ 107 h 156"/>
                  <a:gd name="T18" fmla="*/ 64 w 136"/>
                  <a:gd name="T19" fmla="*/ 148 h 156"/>
                  <a:gd name="T20" fmla="*/ 28 w 136"/>
                  <a:gd name="T21" fmla="*/ 148 h 156"/>
                  <a:gd name="T22" fmla="*/ 28 w 136"/>
                  <a:gd name="T23" fmla="*/ 156 h 156"/>
                  <a:gd name="T24" fmla="*/ 108 w 136"/>
                  <a:gd name="T25" fmla="*/ 156 h 156"/>
                  <a:gd name="T26" fmla="*/ 108 w 136"/>
                  <a:gd name="T27" fmla="*/ 148 h 156"/>
                  <a:gd name="T28" fmla="*/ 72 w 136"/>
                  <a:gd name="T29" fmla="*/ 148 h 156"/>
                  <a:gd name="T30" fmla="*/ 72 w 136"/>
                  <a:gd name="T31" fmla="*/ 107 h 156"/>
                  <a:gd name="T32" fmla="*/ 71 w 136"/>
                  <a:gd name="T33" fmla="*/ 107 h 156"/>
                  <a:gd name="T34" fmla="*/ 136 w 136"/>
                  <a:gd name="T35" fmla="*/ 40 h 156"/>
                  <a:gd name="T36" fmla="*/ 136 w 136"/>
                  <a:gd name="T37" fmla="*/ 0 h 156"/>
                  <a:gd name="T38" fmla="*/ 128 w 136"/>
                  <a:gd name="T3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56">
                    <a:moveTo>
                      <a:pt x="128" y="0"/>
                    </a:moveTo>
                    <a:cubicBezTo>
                      <a:pt x="128" y="40"/>
                      <a:pt x="128" y="40"/>
                      <a:pt x="128" y="40"/>
                    </a:cubicBezTo>
                    <a:cubicBezTo>
                      <a:pt x="128" y="73"/>
                      <a:pt x="101" y="100"/>
                      <a:pt x="68" y="100"/>
                    </a:cubicBezTo>
                    <a:cubicBezTo>
                      <a:pt x="35" y="100"/>
                      <a:pt x="8" y="73"/>
                      <a:pt x="8" y="4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76"/>
                      <a:pt x="28" y="106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48"/>
                      <a:pt x="64" y="148"/>
                      <a:pt x="64" y="148"/>
                    </a:cubicBezTo>
                    <a:cubicBezTo>
                      <a:pt x="28" y="148"/>
                      <a:pt x="28" y="148"/>
                      <a:pt x="28" y="148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108" y="156"/>
                      <a:pt x="108" y="156"/>
                      <a:pt x="108" y="156"/>
                    </a:cubicBezTo>
                    <a:cubicBezTo>
                      <a:pt x="108" y="148"/>
                      <a:pt x="108" y="148"/>
                      <a:pt x="108" y="148"/>
                    </a:cubicBezTo>
                    <a:cubicBezTo>
                      <a:pt x="72" y="148"/>
                      <a:pt x="72" y="148"/>
                      <a:pt x="72" y="148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1" y="107"/>
                      <a:pt x="71" y="107"/>
                      <a:pt x="71" y="107"/>
                    </a:cubicBezTo>
                    <a:cubicBezTo>
                      <a:pt x="107" y="106"/>
                      <a:pt x="136" y="76"/>
                      <a:pt x="136" y="40"/>
                    </a:cubicBezTo>
                    <a:cubicBezTo>
                      <a:pt x="136" y="0"/>
                      <a:pt x="136" y="0"/>
                      <a:pt x="136" y="0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4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519" name="文本框 39"/>
          <p:cNvSpPr txBox="1">
            <a:spLocks noChangeArrowheads="1"/>
          </p:cNvSpPr>
          <p:nvPr/>
        </p:nvSpPr>
        <p:spPr bwMode="auto">
          <a:xfrm>
            <a:off x="6542591" y="3238022"/>
            <a:ext cx="2209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6277"/>
                </a:solidFill>
              </a:rPr>
              <a:t>下载</a:t>
            </a:r>
            <a:r>
              <a:rPr lang="en-US" altLang="zh-CN" sz="2000" b="1" dirty="0">
                <a:solidFill>
                  <a:srgbClr val="006277"/>
                </a:solidFill>
              </a:rPr>
              <a:t>pyodbc</a:t>
            </a:r>
            <a:r>
              <a:rPr lang="zh-CN" altLang="en-US" sz="2000" b="1" dirty="0">
                <a:solidFill>
                  <a:srgbClr val="006277"/>
                </a:solidFill>
              </a:rPr>
              <a:t>模块</a:t>
            </a:r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5735638" y="4879975"/>
            <a:ext cx="720725" cy="720725"/>
          </a:xfrm>
          <a:prstGeom prst="ellipse">
            <a:avLst/>
          </a:prstGeom>
          <a:solidFill>
            <a:schemeClr val="bg1"/>
          </a:solidFill>
          <a:ln>
            <a:solidFill>
              <a:srgbClr val="00B6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22" name="文本框 82"/>
          <p:cNvSpPr txBox="1">
            <a:spLocks noChangeArrowheads="1"/>
          </p:cNvSpPr>
          <p:nvPr/>
        </p:nvSpPr>
        <p:spPr bwMode="auto">
          <a:xfrm>
            <a:off x="3806899" y="5040312"/>
            <a:ext cx="1733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6277"/>
                </a:solidFill>
              </a:rPr>
              <a:t>查看官方文档，编写代码。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916050" y="5073061"/>
            <a:ext cx="358292" cy="358292"/>
            <a:chOff x="1838673" y="1795997"/>
            <a:chExt cx="584098" cy="584098"/>
          </a:xfrm>
          <a:solidFill>
            <a:srgbClr val="00B6DD"/>
          </a:solidFill>
        </p:grpSpPr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1838673" y="2227899"/>
              <a:ext cx="152196" cy="15219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0 h 48"/>
                <a:gd name="T12" fmla="*/ 8 w 48"/>
                <a:gd name="T13" fmla="*/ 24 h 48"/>
                <a:gd name="T14" fmla="*/ 24 w 48"/>
                <a:gd name="T15" fmla="*/ 8 h 48"/>
                <a:gd name="T16" fmla="*/ 40 w 48"/>
                <a:gd name="T17" fmla="*/ 24 h 48"/>
                <a:gd name="T18" fmla="*/ 24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6"/>
                    <a:pt x="15" y="8"/>
                    <a:pt x="24" y="8"/>
                  </a:cubicBezTo>
                  <a:cubicBezTo>
                    <a:pt x="33" y="8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36"/>
            <p:cNvSpPr>
              <a:spLocks noEditPoints="1"/>
            </p:cNvSpPr>
            <p:nvPr/>
          </p:nvSpPr>
          <p:spPr bwMode="auto">
            <a:xfrm>
              <a:off x="1838673" y="1795997"/>
              <a:ext cx="152196" cy="15219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0 h 48"/>
                <a:gd name="T12" fmla="*/ 8 w 48"/>
                <a:gd name="T13" fmla="*/ 24 h 48"/>
                <a:gd name="T14" fmla="*/ 24 w 48"/>
                <a:gd name="T15" fmla="*/ 8 h 48"/>
                <a:gd name="T16" fmla="*/ 40 w 48"/>
                <a:gd name="T17" fmla="*/ 24 h 48"/>
                <a:gd name="T18" fmla="*/ 24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6"/>
                    <a:pt x="15" y="8"/>
                    <a:pt x="24" y="8"/>
                  </a:cubicBezTo>
                  <a:cubicBezTo>
                    <a:pt x="33" y="8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1838673" y="2014004"/>
              <a:ext cx="152196" cy="15219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0 h 48"/>
                <a:gd name="T12" fmla="*/ 8 w 48"/>
                <a:gd name="T13" fmla="*/ 24 h 48"/>
                <a:gd name="T14" fmla="*/ 24 w 48"/>
                <a:gd name="T15" fmla="*/ 8 h 48"/>
                <a:gd name="T16" fmla="*/ 40 w 48"/>
                <a:gd name="T17" fmla="*/ 24 h 48"/>
                <a:gd name="T18" fmla="*/ 24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3" y="8"/>
                    <a:pt x="40" y="15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38"/>
            <p:cNvSpPr>
              <a:spLocks noEditPoints="1"/>
            </p:cNvSpPr>
            <p:nvPr/>
          </p:nvSpPr>
          <p:spPr bwMode="auto">
            <a:xfrm>
              <a:off x="2052568" y="2227899"/>
              <a:ext cx="152196" cy="15219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0 h 48"/>
                <a:gd name="T12" fmla="*/ 8 w 48"/>
                <a:gd name="T13" fmla="*/ 24 h 48"/>
                <a:gd name="T14" fmla="*/ 24 w 48"/>
                <a:gd name="T15" fmla="*/ 8 h 48"/>
                <a:gd name="T16" fmla="*/ 40 w 48"/>
                <a:gd name="T17" fmla="*/ 24 h 48"/>
                <a:gd name="T18" fmla="*/ 24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6"/>
                    <a:pt x="15" y="8"/>
                    <a:pt x="24" y="8"/>
                  </a:cubicBezTo>
                  <a:cubicBezTo>
                    <a:pt x="33" y="8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2052568" y="1795997"/>
              <a:ext cx="152196" cy="15219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0 h 48"/>
                <a:gd name="T12" fmla="*/ 8 w 48"/>
                <a:gd name="T13" fmla="*/ 24 h 48"/>
                <a:gd name="T14" fmla="*/ 24 w 48"/>
                <a:gd name="T15" fmla="*/ 8 h 48"/>
                <a:gd name="T16" fmla="*/ 40 w 48"/>
                <a:gd name="T17" fmla="*/ 24 h 48"/>
                <a:gd name="T18" fmla="*/ 24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6"/>
                    <a:pt x="15" y="8"/>
                    <a:pt x="24" y="8"/>
                  </a:cubicBezTo>
                  <a:cubicBezTo>
                    <a:pt x="33" y="8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2052568" y="2014004"/>
              <a:ext cx="152196" cy="15219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0 h 48"/>
                <a:gd name="T12" fmla="*/ 8 w 48"/>
                <a:gd name="T13" fmla="*/ 24 h 48"/>
                <a:gd name="T14" fmla="*/ 24 w 48"/>
                <a:gd name="T15" fmla="*/ 8 h 48"/>
                <a:gd name="T16" fmla="*/ 40 w 48"/>
                <a:gd name="T17" fmla="*/ 24 h 48"/>
                <a:gd name="T18" fmla="*/ 24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3" y="8"/>
                    <a:pt x="40" y="15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2270575" y="2227899"/>
              <a:ext cx="152196" cy="15219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0 h 48"/>
                <a:gd name="T12" fmla="*/ 8 w 48"/>
                <a:gd name="T13" fmla="*/ 24 h 48"/>
                <a:gd name="T14" fmla="*/ 24 w 48"/>
                <a:gd name="T15" fmla="*/ 8 h 48"/>
                <a:gd name="T16" fmla="*/ 40 w 48"/>
                <a:gd name="T17" fmla="*/ 24 h 48"/>
                <a:gd name="T18" fmla="*/ 24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6"/>
                    <a:pt x="15" y="8"/>
                    <a:pt x="24" y="8"/>
                  </a:cubicBezTo>
                  <a:cubicBezTo>
                    <a:pt x="33" y="8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270575" y="1795997"/>
              <a:ext cx="152196" cy="152196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40 w 48"/>
                <a:gd name="T13" fmla="*/ 24 h 48"/>
                <a:gd name="T14" fmla="*/ 24 w 48"/>
                <a:gd name="T15" fmla="*/ 40 h 48"/>
                <a:gd name="T16" fmla="*/ 8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lose/>
                  <a:moveTo>
                    <a:pt x="24" y="8"/>
                  </a:moveTo>
                  <a:cubicBezTo>
                    <a:pt x="33" y="8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5" y="40"/>
                    <a:pt x="8" y="33"/>
                    <a:pt x="8" y="24"/>
                  </a:cubicBezTo>
                  <a:cubicBezTo>
                    <a:pt x="8" y="16"/>
                    <a:pt x="15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270575" y="2014004"/>
              <a:ext cx="152196" cy="15219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0 h 48"/>
                <a:gd name="T12" fmla="*/ 8 w 48"/>
                <a:gd name="T13" fmla="*/ 24 h 48"/>
                <a:gd name="T14" fmla="*/ 24 w 48"/>
                <a:gd name="T15" fmla="*/ 8 h 48"/>
                <a:gd name="T16" fmla="*/ 40 w 48"/>
                <a:gd name="T17" fmla="*/ 24 h 48"/>
                <a:gd name="T18" fmla="*/ 24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3" y="8"/>
                    <a:pt x="40" y="15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1528" name="Freeform 256"/>
          <p:cNvSpPr>
            <a:spLocks noEditPoints="1"/>
          </p:cNvSpPr>
          <p:nvPr/>
        </p:nvSpPr>
        <p:spPr bwMode="auto">
          <a:xfrm>
            <a:off x="5826125" y="6586538"/>
            <a:ext cx="534988" cy="271462"/>
          </a:xfrm>
          <a:custGeom>
            <a:avLst/>
            <a:gdLst>
              <a:gd name="T0" fmla="*/ 2147483647 w 92"/>
              <a:gd name="T1" fmla="*/ 2147483647 h 47"/>
              <a:gd name="T2" fmla="*/ 2147483647 w 92"/>
              <a:gd name="T3" fmla="*/ 2147483647 h 47"/>
              <a:gd name="T4" fmla="*/ 2147483647 w 92"/>
              <a:gd name="T5" fmla="*/ 2147483647 h 47"/>
              <a:gd name="T6" fmla="*/ 2147483647 w 92"/>
              <a:gd name="T7" fmla="*/ 2147483647 h 47"/>
              <a:gd name="T8" fmla="*/ 2147483647 w 92"/>
              <a:gd name="T9" fmla="*/ 2147483647 h 47"/>
              <a:gd name="T10" fmla="*/ 2147483647 w 92"/>
              <a:gd name="T11" fmla="*/ 2147483647 h 47"/>
              <a:gd name="T12" fmla="*/ 0 w 92"/>
              <a:gd name="T13" fmla="*/ 2147483647 h 47"/>
              <a:gd name="T14" fmla="*/ 2147483647 w 92"/>
              <a:gd name="T15" fmla="*/ 2147483647 h 47"/>
              <a:gd name="T16" fmla="*/ 2147483647 w 92"/>
              <a:gd name="T17" fmla="*/ 2147483647 h 47"/>
              <a:gd name="T18" fmla="*/ 2147483647 w 92"/>
              <a:gd name="T19" fmla="*/ 2147483647 h 47"/>
              <a:gd name="T20" fmla="*/ 2147483647 w 92"/>
              <a:gd name="T21" fmla="*/ 2147483647 h 47"/>
              <a:gd name="T22" fmla="*/ 2147483647 w 92"/>
              <a:gd name="T23" fmla="*/ 2147483647 h 47"/>
              <a:gd name="T24" fmla="*/ 2147483647 w 92"/>
              <a:gd name="T25" fmla="*/ 2147483647 h 47"/>
              <a:gd name="T26" fmla="*/ 2147483647 w 92"/>
              <a:gd name="T27" fmla="*/ 2147483647 h 47"/>
              <a:gd name="T28" fmla="*/ 2147483647 w 92"/>
              <a:gd name="T29" fmla="*/ 2147483647 h 47"/>
              <a:gd name="T30" fmla="*/ 2147483647 w 92"/>
              <a:gd name="T31" fmla="*/ 2147483647 h 47"/>
              <a:gd name="T32" fmla="*/ 2147483647 w 92"/>
              <a:gd name="T33" fmla="*/ 2147483647 h 47"/>
              <a:gd name="T34" fmla="*/ 2147483647 w 92"/>
              <a:gd name="T35" fmla="*/ 2147483647 h 47"/>
              <a:gd name="T36" fmla="*/ 2147483647 w 92"/>
              <a:gd name="T37" fmla="*/ 2147483647 h 47"/>
              <a:gd name="T38" fmla="*/ 2147483647 w 92"/>
              <a:gd name="T39" fmla="*/ 2147483647 h 47"/>
              <a:gd name="T40" fmla="*/ 2147483647 w 92"/>
              <a:gd name="T41" fmla="*/ 2147483647 h 47"/>
              <a:gd name="T42" fmla="*/ 2147483647 w 92"/>
              <a:gd name="T43" fmla="*/ 2147483647 h 47"/>
              <a:gd name="T44" fmla="*/ 2147483647 w 92"/>
              <a:gd name="T45" fmla="*/ 2147483647 h 47"/>
              <a:gd name="T46" fmla="*/ 2147483647 w 92"/>
              <a:gd name="T47" fmla="*/ 2147483647 h 47"/>
              <a:gd name="T48" fmla="*/ 2147483647 w 92"/>
              <a:gd name="T49" fmla="*/ 2147483647 h 47"/>
              <a:gd name="T50" fmla="*/ 2147483647 w 92"/>
              <a:gd name="T51" fmla="*/ 2147483647 h 47"/>
              <a:gd name="T52" fmla="*/ 2147483647 w 92"/>
              <a:gd name="T53" fmla="*/ 2147483647 h 47"/>
              <a:gd name="T54" fmla="*/ 2147483647 w 92"/>
              <a:gd name="T55" fmla="*/ 2147483647 h 47"/>
              <a:gd name="T56" fmla="*/ 2147483647 w 92"/>
              <a:gd name="T57" fmla="*/ 2147483647 h 47"/>
              <a:gd name="T58" fmla="*/ 2147483647 w 92"/>
              <a:gd name="T59" fmla="*/ 2147483647 h 47"/>
              <a:gd name="T60" fmla="*/ 2147483647 w 92"/>
              <a:gd name="T61" fmla="*/ 2147483647 h 47"/>
              <a:gd name="T62" fmla="*/ 2147483647 w 92"/>
              <a:gd name="T63" fmla="*/ 2147483647 h 4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2" h="47">
                <a:moveTo>
                  <a:pt x="86" y="23"/>
                </a:moveTo>
                <a:cubicBezTo>
                  <a:pt x="85" y="23"/>
                  <a:pt x="86" y="23"/>
                  <a:pt x="85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1" y="16"/>
                  <a:pt x="76" y="10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2" y="2"/>
                  <a:pt x="54" y="0"/>
                  <a:pt x="46" y="0"/>
                </a:cubicBezTo>
                <a:cubicBezTo>
                  <a:pt x="38" y="0"/>
                  <a:pt x="30" y="2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16" y="10"/>
                  <a:pt x="10" y="16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2" y="30"/>
                  <a:pt x="0" y="37"/>
                  <a:pt x="0" y="46"/>
                </a:cubicBezTo>
                <a:cubicBezTo>
                  <a:pt x="0" y="47"/>
                  <a:pt x="1" y="47"/>
                  <a:pt x="2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1" y="47"/>
                  <a:pt x="92" y="47"/>
                  <a:pt x="92" y="46"/>
                </a:cubicBezTo>
                <a:cubicBezTo>
                  <a:pt x="92" y="37"/>
                  <a:pt x="89" y="30"/>
                  <a:pt x="86" y="23"/>
                </a:cubicBezTo>
                <a:close/>
                <a:moveTo>
                  <a:pt x="42" y="40"/>
                </a:moveTo>
                <a:cubicBezTo>
                  <a:pt x="42" y="38"/>
                  <a:pt x="44" y="36"/>
                  <a:pt x="46" y="36"/>
                </a:cubicBezTo>
                <a:cubicBezTo>
                  <a:pt x="48" y="36"/>
                  <a:pt x="50" y="38"/>
                  <a:pt x="50" y="40"/>
                </a:cubicBezTo>
                <a:cubicBezTo>
                  <a:pt x="50" y="42"/>
                  <a:pt x="48" y="44"/>
                  <a:pt x="46" y="44"/>
                </a:cubicBezTo>
                <a:cubicBezTo>
                  <a:pt x="44" y="44"/>
                  <a:pt x="42" y="42"/>
                  <a:pt x="42" y="40"/>
                </a:cubicBezTo>
                <a:close/>
                <a:moveTo>
                  <a:pt x="52" y="44"/>
                </a:moveTo>
                <a:cubicBezTo>
                  <a:pt x="53" y="43"/>
                  <a:pt x="53" y="42"/>
                  <a:pt x="53" y="40"/>
                </a:cubicBezTo>
                <a:cubicBezTo>
                  <a:pt x="53" y="39"/>
                  <a:pt x="53" y="38"/>
                  <a:pt x="52" y="36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5"/>
                  <a:pt x="63" y="24"/>
                  <a:pt x="63" y="23"/>
                </a:cubicBezTo>
                <a:cubicBezTo>
                  <a:pt x="62" y="23"/>
                  <a:pt x="61" y="23"/>
                  <a:pt x="60" y="23"/>
                </a:cubicBezTo>
                <a:cubicBezTo>
                  <a:pt x="50" y="34"/>
                  <a:pt x="50" y="34"/>
                  <a:pt x="50" y="34"/>
                </a:cubicBezTo>
                <a:cubicBezTo>
                  <a:pt x="49" y="33"/>
                  <a:pt x="47" y="33"/>
                  <a:pt x="46" y="33"/>
                </a:cubicBezTo>
                <a:cubicBezTo>
                  <a:pt x="42" y="33"/>
                  <a:pt x="39" y="36"/>
                  <a:pt x="39" y="40"/>
                </a:cubicBezTo>
                <a:cubicBezTo>
                  <a:pt x="39" y="42"/>
                  <a:pt x="39" y="43"/>
                  <a:pt x="4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37"/>
                  <a:pt x="6" y="31"/>
                  <a:pt x="8" y="26"/>
                </a:cubicBezTo>
                <a:cubicBezTo>
                  <a:pt x="16" y="31"/>
                  <a:pt x="16" y="31"/>
                  <a:pt x="1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8" y="31"/>
                  <a:pt x="18" y="30"/>
                  <a:pt x="19" y="30"/>
                </a:cubicBezTo>
                <a:cubicBezTo>
                  <a:pt x="19" y="29"/>
                  <a:pt x="19" y="28"/>
                  <a:pt x="18" y="28"/>
                </a:cubicBezTo>
                <a:cubicBezTo>
                  <a:pt x="10" y="23"/>
                  <a:pt x="10" y="23"/>
                  <a:pt x="10" y="23"/>
                </a:cubicBezTo>
                <a:cubicBezTo>
                  <a:pt x="13" y="18"/>
                  <a:pt x="18" y="13"/>
                  <a:pt x="23" y="10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9" y="19"/>
                  <a:pt x="29" y="19"/>
                </a:cubicBezTo>
                <a:cubicBezTo>
                  <a:pt x="30" y="19"/>
                  <a:pt x="30" y="19"/>
                  <a:pt x="30" y="18"/>
                </a:cubicBezTo>
                <a:cubicBezTo>
                  <a:pt x="31" y="18"/>
                  <a:pt x="31" y="17"/>
                  <a:pt x="31" y="16"/>
                </a:cubicBezTo>
                <a:cubicBezTo>
                  <a:pt x="26" y="8"/>
                  <a:pt x="26" y="8"/>
                  <a:pt x="26" y="8"/>
                </a:cubicBezTo>
                <a:cubicBezTo>
                  <a:pt x="32" y="5"/>
                  <a:pt x="38" y="4"/>
                  <a:pt x="44" y="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5" y="14"/>
                  <a:pt x="46" y="14"/>
                </a:cubicBezTo>
                <a:cubicBezTo>
                  <a:pt x="47" y="14"/>
                  <a:pt x="48" y="13"/>
                  <a:pt x="48" y="13"/>
                </a:cubicBezTo>
                <a:cubicBezTo>
                  <a:pt x="48" y="3"/>
                  <a:pt x="48" y="3"/>
                  <a:pt x="48" y="3"/>
                </a:cubicBezTo>
                <a:cubicBezTo>
                  <a:pt x="54" y="4"/>
                  <a:pt x="60" y="5"/>
                  <a:pt x="66" y="8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1" y="18"/>
                  <a:pt x="62" y="18"/>
                </a:cubicBezTo>
                <a:cubicBezTo>
                  <a:pt x="62" y="19"/>
                  <a:pt x="62" y="19"/>
                  <a:pt x="62" y="19"/>
                </a:cubicBezTo>
                <a:cubicBezTo>
                  <a:pt x="63" y="19"/>
                  <a:pt x="64" y="18"/>
                  <a:pt x="64" y="18"/>
                </a:cubicBezTo>
                <a:cubicBezTo>
                  <a:pt x="69" y="10"/>
                  <a:pt x="69" y="10"/>
                  <a:pt x="69" y="10"/>
                </a:cubicBezTo>
                <a:cubicBezTo>
                  <a:pt x="74" y="13"/>
                  <a:pt x="78" y="18"/>
                  <a:pt x="82" y="23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28"/>
                  <a:pt x="73" y="29"/>
                  <a:pt x="73" y="30"/>
                </a:cubicBezTo>
                <a:cubicBezTo>
                  <a:pt x="73" y="30"/>
                  <a:pt x="74" y="31"/>
                  <a:pt x="75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83" y="26"/>
                  <a:pt x="83" y="26"/>
                  <a:pt x="83" y="26"/>
                </a:cubicBezTo>
                <a:cubicBezTo>
                  <a:pt x="86" y="31"/>
                  <a:pt x="88" y="37"/>
                  <a:pt x="88" y="44"/>
                </a:cubicBezTo>
                <a:lnTo>
                  <a:pt x="52" y="44"/>
                </a:lnTo>
                <a:close/>
              </a:path>
            </a:pathLst>
          </a:custGeom>
          <a:solidFill>
            <a:srgbClr val="0062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8925" y="314325"/>
            <a:ext cx="2582863" cy="714375"/>
          </a:xfrm>
          <a:prstGeom prst="rect">
            <a:avLst/>
          </a:prstGeom>
          <a:solidFill>
            <a:schemeClr val="bg1"/>
          </a:solidFill>
          <a:ln w="9525"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2813050" y="263525"/>
            <a:ext cx="107950" cy="107950"/>
          </a:xfrm>
          <a:prstGeom prst="ellipse">
            <a:avLst/>
          </a:prstGeom>
          <a:solidFill>
            <a:srgbClr val="0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31" name="文本框 13"/>
          <p:cNvSpPr txBox="1">
            <a:spLocks noChangeArrowheads="1"/>
          </p:cNvSpPr>
          <p:nvPr/>
        </p:nvSpPr>
        <p:spPr bwMode="auto">
          <a:xfrm>
            <a:off x="288925" y="468313"/>
            <a:ext cx="2582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6277"/>
                </a:solidFill>
              </a:rPr>
              <a:t>开始使用</a:t>
            </a:r>
            <a:r>
              <a:rPr lang="en-US" altLang="zh-CN" sz="2400" b="1" dirty="0">
                <a:solidFill>
                  <a:srgbClr val="006277"/>
                </a:solidFill>
              </a:rPr>
              <a:t>ODBC</a:t>
            </a:r>
            <a:endParaRPr lang="zh-CN" altLang="en-US" sz="2400" b="1" dirty="0">
              <a:solidFill>
                <a:srgbClr val="006277"/>
              </a:solidFill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2816225" y="971550"/>
            <a:ext cx="107950" cy="107950"/>
          </a:xfrm>
          <a:prstGeom prst="ellipse">
            <a:avLst/>
          </a:prstGeom>
          <a:solidFill>
            <a:srgbClr val="0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233363" y="971550"/>
            <a:ext cx="107950" cy="107950"/>
          </a:xfrm>
          <a:prstGeom prst="ellipse">
            <a:avLst/>
          </a:prstGeom>
          <a:solidFill>
            <a:srgbClr val="0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233363" y="263525"/>
            <a:ext cx="107950" cy="107950"/>
          </a:xfrm>
          <a:prstGeom prst="ellipse">
            <a:avLst/>
          </a:prstGeom>
          <a:solidFill>
            <a:srgbClr val="0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Freeform 240">
            <a:extLst>
              <a:ext uri="{FF2B5EF4-FFF2-40B4-BE49-F238E27FC236}">
                <a16:creationId xmlns:a16="http://schemas.microsoft.com/office/drawing/2014/main" id="{7E24DDAD-6D48-491E-8C42-E9A3EB47C49B}"/>
              </a:ext>
            </a:extLst>
          </p:cNvPr>
          <p:cNvSpPr>
            <a:spLocks/>
          </p:cNvSpPr>
          <p:nvPr/>
        </p:nvSpPr>
        <p:spPr bwMode="auto">
          <a:xfrm>
            <a:off x="5985777" y="1513787"/>
            <a:ext cx="215683" cy="333696"/>
          </a:xfrm>
          <a:custGeom>
            <a:avLst/>
            <a:gdLst>
              <a:gd name="T0" fmla="*/ 42 w 88"/>
              <a:gd name="T1" fmla="*/ 136 h 137"/>
              <a:gd name="T2" fmla="*/ 46 w 88"/>
              <a:gd name="T3" fmla="*/ 136 h 137"/>
              <a:gd name="T4" fmla="*/ 87 w 88"/>
              <a:gd name="T5" fmla="*/ 83 h 137"/>
              <a:gd name="T6" fmla="*/ 88 w 88"/>
              <a:gd name="T7" fmla="*/ 80 h 137"/>
              <a:gd name="T8" fmla="*/ 65 w 88"/>
              <a:gd name="T9" fmla="*/ 80 h 137"/>
              <a:gd name="T10" fmla="*/ 65 w 88"/>
              <a:gd name="T11" fmla="*/ 5 h 137"/>
              <a:gd name="T12" fmla="*/ 59 w 88"/>
              <a:gd name="T13" fmla="*/ 0 h 137"/>
              <a:gd name="T14" fmla="*/ 29 w 88"/>
              <a:gd name="T15" fmla="*/ 0 h 137"/>
              <a:gd name="T16" fmla="*/ 23 w 88"/>
              <a:gd name="T17" fmla="*/ 5 h 137"/>
              <a:gd name="T18" fmla="*/ 23 w 88"/>
              <a:gd name="T19" fmla="*/ 80 h 137"/>
              <a:gd name="T20" fmla="*/ 0 w 88"/>
              <a:gd name="T21" fmla="*/ 80 h 137"/>
              <a:gd name="T22" fmla="*/ 1 w 88"/>
              <a:gd name="T23" fmla="*/ 83 h 137"/>
              <a:gd name="T24" fmla="*/ 42 w 88"/>
              <a:gd name="T2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137">
                <a:moveTo>
                  <a:pt x="42" y="136"/>
                </a:moveTo>
                <a:cubicBezTo>
                  <a:pt x="43" y="137"/>
                  <a:pt x="45" y="137"/>
                  <a:pt x="46" y="136"/>
                </a:cubicBezTo>
                <a:cubicBezTo>
                  <a:pt x="87" y="83"/>
                  <a:pt x="87" y="83"/>
                  <a:pt x="87" y="83"/>
                </a:cubicBezTo>
                <a:cubicBezTo>
                  <a:pt x="88" y="82"/>
                  <a:pt x="88" y="81"/>
                  <a:pt x="88" y="80"/>
                </a:cubicBezTo>
                <a:cubicBezTo>
                  <a:pt x="65" y="80"/>
                  <a:pt x="65" y="80"/>
                  <a:pt x="65" y="80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2"/>
                  <a:pt x="63" y="0"/>
                  <a:pt x="5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2"/>
                  <a:pt x="23" y="5"/>
                </a:cubicBezTo>
                <a:cubicBezTo>
                  <a:pt x="23" y="80"/>
                  <a:pt x="23" y="80"/>
                  <a:pt x="23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2"/>
                  <a:pt x="1" y="83"/>
                </a:cubicBezTo>
                <a:lnTo>
                  <a:pt x="42" y="136"/>
                </a:lnTo>
                <a:close/>
              </a:path>
            </a:pathLst>
          </a:custGeom>
          <a:solidFill>
            <a:srgbClr val="00B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5" name="Freeform 239">
            <a:extLst>
              <a:ext uri="{FF2B5EF4-FFF2-40B4-BE49-F238E27FC236}">
                <a16:creationId xmlns:a16="http://schemas.microsoft.com/office/drawing/2014/main" id="{CC88C999-EC6A-4E97-8899-EC374C025A0B}"/>
              </a:ext>
            </a:extLst>
          </p:cNvPr>
          <p:cNvSpPr>
            <a:spLocks/>
          </p:cNvSpPr>
          <p:nvPr/>
        </p:nvSpPr>
        <p:spPr bwMode="auto">
          <a:xfrm>
            <a:off x="5861075" y="1712405"/>
            <a:ext cx="484267" cy="219751"/>
          </a:xfrm>
          <a:custGeom>
            <a:avLst/>
            <a:gdLst>
              <a:gd name="T0" fmla="*/ 190 w 198"/>
              <a:gd name="T1" fmla="*/ 0 h 90"/>
              <a:gd name="T2" fmla="*/ 182 w 198"/>
              <a:gd name="T3" fmla="*/ 8 h 90"/>
              <a:gd name="T4" fmla="*/ 182 w 198"/>
              <a:gd name="T5" fmla="*/ 74 h 90"/>
              <a:gd name="T6" fmla="*/ 16 w 198"/>
              <a:gd name="T7" fmla="*/ 74 h 90"/>
              <a:gd name="T8" fmla="*/ 16 w 198"/>
              <a:gd name="T9" fmla="*/ 8 h 90"/>
              <a:gd name="T10" fmla="*/ 8 w 198"/>
              <a:gd name="T11" fmla="*/ 0 h 90"/>
              <a:gd name="T12" fmla="*/ 0 w 198"/>
              <a:gd name="T13" fmla="*/ 8 h 90"/>
              <a:gd name="T14" fmla="*/ 0 w 198"/>
              <a:gd name="T15" fmla="*/ 75 h 90"/>
              <a:gd name="T16" fmla="*/ 15 w 198"/>
              <a:gd name="T17" fmla="*/ 90 h 90"/>
              <a:gd name="T18" fmla="*/ 183 w 198"/>
              <a:gd name="T19" fmla="*/ 90 h 90"/>
              <a:gd name="T20" fmla="*/ 198 w 198"/>
              <a:gd name="T21" fmla="*/ 75 h 90"/>
              <a:gd name="T22" fmla="*/ 198 w 198"/>
              <a:gd name="T23" fmla="*/ 8 h 90"/>
              <a:gd name="T24" fmla="*/ 190 w 198"/>
              <a:gd name="T2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90">
                <a:moveTo>
                  <a:pt x="190" y="0"/>
                </a:moveTo>
                <a:cubicBezTo>
                  <a:pt x="185" y="0"/>
                  <a:pt x="182" y="4"/>
                  <a:pt x="182" y="8"/>
                </a:cubicBezTo>
                <a:cubicBezTo>
                  <a:pt x="182" y="74"/>
                  <a:pt x="182" y="74"/>
                  <a:pt x="182" y="74"/>
                </a:cubicBezTo>
                <a:cubicBezTo>
                  <a:pt x="16" y="74"/>
                  <a:pt x="16" y="74"/>
                  <a:pt x="16" y="74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3"/>
                  <a:pt x="7" y="90"/>
                  <a:pt x="15" y="90"/>
                </a:cubicBezTo>
                <a:cubicBezTo>
                  <a:pt x="183" y="90"/>
                  <a:pt x="183" y="90"/>
                  <a:pt x="183" y="90"/>
                </a:cubicBezTo>
                <a:cubicBezTo>
                  <a:pt x="191" y="90"/>
                  <a:pt x="198" y="83"/>
                  <a:pt x="198" y="75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4"/>
                  <a:pt x="194" y="0"/>
                  <a:pt x="190" y="0"/>
                </a:cubicBezTo>
                <a:close/>
              </a:path>
            </a:pathLst>
          </a:custGeom>
          <a:solidFill>
            <a:srgbClr val="00B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8A3615-F9D0-480E-9E8B-0054AC675DEA}"/>
              </a:ext>
            </a:extLst>
          </p:cNvPr>
          <p:cNvSpPr/>
          <p:nvPr/>
        </p:nvSpPr>
        <p:spPr>
          <a:xfrm>
            <a:off x="1156672" y="193027"/>
            <a:ext cx="4236422" cy="714375"/>
          </a:xfrm>
          <a:prstGeom prst="rect">
            <a:avLst/>
          </a:prstGeom>
          <a:solidFill>
            <a:schemeClr val="bg1"/>
          </a:solidFill>
          <a:ln w="9525"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步骤一：</a:t>
            </a:r>
            <a:r>
              <a:rPr lang="en-US" altLang="zh-CN" sz="2400" dirty="0">
                <a:solidFill>
                  <a:schemeClr val="tx1"/>
                </a:solidFill>
              </a:rPr>
              <a:t>Database Driver</a:t>
            </a:r>
            <a:r>
              <a:rPr lang="zh-CN" altLang="en-US" sz="2400" dirty="0">
                <a:solidFill>
                  <a:schemeClr val="tx1"/>
                </a:solidFill>
              </a:rPr>
              <a:t>下载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F6FC55-5046-45D1-9DBE-C8CF602E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64" y="1852264"/>
            <a:ext cx="4659786" cy="33027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46452D-795D-406A-AB5D-2B3F0A42752E}"/>
              </a:ext>
            </a:extLst>
          </p:cNvPr>
          <p:cNvSpPr txBox="1"/>
          <p:nvPr/>
        </p:nvSpPr>
        <p:spPr>
          <a:xfrm>
            <a:off x="1809814" y="1038955"/>
            <a:ext cx="508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方式一：第一次安装时选择</a:t>
            </a:r>
            <a:r>
              <a:rPr lang="en-US" altLang="zh-CN" dirty="0"/>
              <a:t>Database Driver</a:t>
            </a:r>
            <a:r>
              <a:rPr lang="zh-CN" altLang="en-US" dirty="0"/>
              <a:t>中的</a:t>
            </a:r>
            <a:r>
              <a:rPr lang="en-US" altLang="zh-CN" dirty="0"/>
              <a:t>psqlODBC</a:t>
            </a:r>
            <a:r>
              <a:rPr lang="zh-CN" altLang="en-US" dirty="0"/>
              <a:t>或者打开</a:t>
            </a:r>
            <a:r>
              <a:rPr lang="en-US" altLang="zh-CN" dirty="0"/>
              <a:t>postgresql</a:t>
            </a:r>
            <a:r>
              <a:rPr lang="zh-CN" altLang="en-US" dirty="0"/>
              <a:t>中的</a:t>
            </a:r>
            <a:r>
              <a:rPr lang="en-US" altLang="zh-CN" dirty="0"/>
              <a:t>Stack Builder</a:t>
            </a:r>
            <a:r>
              <a:rPr lang="zh-CN" altLang="en-US" dirty="0"/>
              <a:t>下载</a:t>
            </a:r>
            <a:r>
              <a:rPr lang="en-US" altLang="zh-CN" dirty="0"/>
              <a:t>ODBC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32C874-5202-4FA5-8D1A-5F0BD7AE2A4C}"/>
              </a:ext>
            </a:extLst>
          </p:cNvPr>
          <p:cNvSpPr txBox="1"/>
          <p:nvPr/>
        </p:nvSpPr>
        <p:spPr>
          <a:xfrm>
            <a:off x="1421037" y="5506670"/>
            <a:ext cx="7499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方式二：去</a:t>
            </a:r>
            <a:r>
              <a:rPr lang="en-US" altLang="zh-CN" sz="2400" dirty="0"/>
              <a:t>postgreSQL</a:t>
            </a:r>
            <a:r>
              <a:rPr lang="zh-CN" altLang="en-US" sz="2400" dirty="0"/>
              <a:t>官网</a:t>
            </a:r>
            <a:r>
              <a:rPr lang="en-US" altLang="zh-CN" sz="2400" dirty="0">
                <a:hlinkClick r:id="rId3"/>
              </a:rPr>
              <a:t>https://odbc.postgresql.org/</a:t>
            </a:r>
            <a:r>
              <a:rPr lang="zh-CN" altLang="en-US" sz="2400" dirty="0"/>
              <a:t>下载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033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8A3615-F9D0-480E-9E8B-0054AC675DEA}"/>
              </a:ext>
            </a:extLst>
          </p:cNvPr>
          <p:cNvSpPr/>
          <p:nvPr/>
        </p:nvSpPr>
        <p:spPr>
          <a:xfrm>
            <a:off x="1156672" y="193027"/>
            <a:ext cx="4236422" cy="714375"/>
          </a:xfrm>
          <a:prstGeom prst="rect">
            <a:avLst/>
          </a:prstGeom>
          <a:solidFill>
            <a:schemeClr val="bg1"/>
          </a:solidFill>
          <a:ln w="9525"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步骤二：添加数据源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6452D-795D-406A-AB5D-2B3F0A42752E}"/>
              </a:ext>
            </a:extLst>
          </p:cNvPr>
          <p:cNvSpPr txBox="1"/>
          <p:nvPr/>
        </p:nvSpPr>
        <p:spPr>
          <a:xfrm>
            <a:off x="1744500" y="1038955"/>
            <a:ext cx="949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#1 windows</a:t>
            </a:r>
            <a:r>
              <a:rPr lang="zh-CN" altLang="en-US" dirty="0"/>
              <a:t>左下角全局搜索</a:t>
            </a:r>
            <a:r>
              <a:rPr lang="en-US" altLang="zh-CN" dirty="0"/>
              <a:t>ODBC</a:t>
            </a:r>
            <a:r>
              <a:rPr lang="zh-CN" altLang="en-US" dirty="0"/>
              <a:t>，添加系统</a:t>
            </a:r>
            <a:r>
              <a:rPr lang="en-US" altLang="zh-CN" dirty="0"/>
              <a:t>DSN</a:t>
            </a:r>
            <a:r>
              <a:rPr lang="zh-CN" altLang="en-US" dirty="0"/>
              <a:t>，选择</a:t>
            </a:r>
            <a:r>
              <a:rPr lang="en-US" altLang="zh-CN" dirty="0"/>
              <a:t>PostgreSQL ODBC Driver(UNICODE)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B29D34-F877-42A5-A1AF-4CB84FE4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1" y="1539573"/>
            <a:ext cx="5443504" cy="47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8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8A3615-F9D0-480E-9E8B-0054AC675DEA}"/>
              </a:ext>
            </a:extLst>
          </p:cNvPr>
          <p:cNvSpPr/>
          <p:nvPr/>
        </p:nvSpPr>
        <p:spPr>
          <a:xfrm>
            <a:off x="1156672" y="193027"/>
            <a:ext cx="4236422" cy="714375"/>
          </a:xfrm>
          <a:prstGeom prst="rect">
            <a:avLst/>
          </a:prstGeom>
          <a:solidFill>
            <a:schemeClr val="bg1"/>
          </a:solidFill>
          <a:ln w="9525">
            <a:solidFill>
              <a:srgbClr val="006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步骤二：添加数据源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6452D-795D-406A-AB5D-2B3F0A42752E}"/>
              </a:ext>
            </a:extLst>
          </p:cNvPr>
          <p:cNvSpPr txBox="1"/>
          <p:nvPr/>
        </p:nvSpPr>
        <p:spPr>
          <a:xfrm>
            <a:off x="1744500" y="1038955"/>
            <a:ext cx="949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#2 </a:t>
            </a:r>
            <a:r>
              <a:rPr lang="zh-CN" altLang="en-US" dirty="0"/>
              <a:t>配置</a:t>
            </a:r>
            <a:r>
              <a:rPr lang="en-US" altLang="zh-CN" dirty="0"/>
              <a:t>DSN</a:t>
            </a:r>
            <a:r>
              <a:rPr lang="zh-CN" altLang="en-US" dirty="0"/>
              <a:t>，点击</a:t>
            </a:r>
            <a:r>
              <a:rPr lang="en-US" altLang="zh-CN" dirty="0"/>
              <a:t>test</a:t>
            </a:r>
            <a:r>
              <a:rPr lang="zh-CN" altLang="en-US" dirty="0"/>
              <a:t>测试是否与数据库成功连接，然后</a:t>
            </a:r>
            <a:r>
              <a:rPr lang="en-US" altLang="zh-CN" dirty="0"/>
              <a:t>save</a:t>
            </a:r>
            <a:r>
              <a:rPr lang="zh-CN" altLang="en-US" dirty="0"/>
              <a:t>即可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3E5E0D-035F-4ACE-8332-BC11EE31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74" y="2083156"/>
            <a:ext cx="5695239" cy="32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6D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709</Words>
  <Application>Microsoft Office PowerPoint</Application>
  <PresentationFormat>宽屏</PresentationFormat>
  <Paragraphs>79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Meiryo UI</vt:lpstr>
      <vt:lpstr>黑体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周 玉川</cp:lastModifiedBy>
  <cp:revision>270</cp:revision>
  <dcterms:created xsi:type="dcterms:W3CDTF">2015-07-26T04:03:12Z</dcterms:created>
  <dcterms:modified xsi:type="dcterms:W3CDTF">2019-05-13T06:32:07Z</dcterms:modified>
</cp:coreProperties>
</file>