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1" r:id="rId2"/>
    <p:sldId id="262" r:id="rId3"/>
    <p:sldId id="293" r:id="rId4"/>
    <p:sldId id="295" r:id="rId5"/>
    <p:sldId id="296" r:id="rId6"/>
    <p:sldId id="29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FFC1"/>
    <a:srgbClr val="0000CC"/>
    <a:srgbClr val="FFFF99"/>
    <a:srgbClr val="CCFFCC"/>
    <a:srgbClr val="FFCCCC"/>
    <a:srgbClr val="FFCCFF"/>
    <a:srgbClr val="FF00FF"/>
    <a:srgbClr val="81ABFF"/>
    <a:srgbClr val="66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20" autoAdjust="0"/>
  </p:normalViewPr>
  <p:slideViewPr>
    <p:cSldViewPr snapToGrid="0">
      <p:cViewPr varScale="1">
        <p:scale>
          <a:sx n="78" d="100"/>
          <a:sy n="78" d="100"/>
        </p:scale>
        <p:origin x="1158" y="108"/>
      </p:cViewPr>
      <p:guideLst/>
    </p:cSldViewPr>
  </p:slideViewPr>
  <p:notesTextViewPr>
    <p:cViewPr>
      <p:scale>
        <a:sx n="1" d="1"/>
        <a:sy n="1" d="1"/>
      </p:scale>
      <p:origin x="0" y="0"/>
    </p:cViewPr>
  </p:notesTextViewPr>
  <p:notesViewPr>
    <p:cSldViewPr snapToGrid="0">
      <p:cViewPr varScale="1">
        <p:scale>
          <a:sx n="59" d="100"/>
          <a:sy n="59" d="100"/>
        </p:scale>
        <p:origin x="27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4966E-6345-4A38-B0D1-E273D0109967}"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22D73-A757-4FC0-9861-F17CBC6156F7}" type="slidenum">
              <a:rPr lang="zh-CN" altLang="en-US" smtClean="0"/>
              <a:t>‹#›</a:t>
            </a:fld>
            <a:endParaRPr lang="zh-CN" altLang="en-US"/>
          </a:p>
        </p:txBody>
      </p:sp>
    </p:spTree>
    <p:extLst>
      <p:ext uri="{BB962C8B-B14F-4D97-AF65-F5344CB8AC3E}">
        <p14:creationId xmlns:p14="http://schemas.microsoft.com/office/powerpoint/2010/main" val="167766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6655469"/>
            <a:ext cx="9144000" cy="21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ndParaRPr>
          </a:p>
        </p:txBody>
      </p:sp>
      <p:sp>
        <p:nvSpPr>
          <p:cNvPr id="7" name="文本框 6"/>
          <p:cNvSpPr txBox="1"/>
          <p:nvPr userDrawn="1"/>
        </p:nvSpPr>
        <p:spPr>
          <a:xfrm>
            <a:off x="8271625" y="6640359"/>
            <a:ext cx="845820" cy="246221"/>
          </a:xfrm>
          <a:prstGeom prst="rect">
            <a:avLst/>
          </a:prstGeom>
          <a:noFill/>
        </p:spPr>
        <p:txBody>
          <a:bodyPr wrap="square" rtlCol="0">
            <a:spAutoFit/>
          </a:bodyPr>
          <a:lstStyle/>
          <a:p>
            <a:r>
              <a:rPr lang="en-US" altLang="zh-CN" sz="1000" dirty="0" smtClean="0">
                <a:solidFill>
                  <a:schemeClr val="bg1"/>
                </a:solidFill>
                <a:latin typeface="Palatino Linotype" panose="02040502050505030304" pitchFamily="18" charset="0"/>
              </a:rPr>
              <a:t>2018-11-04</a:t>
            </a:r>
            <a:endParaRPr lang="zh-CN" altLang="en-US" sz="1000" dirty="0">
              <a:solidFill>
                <a:schemeClr val="bg1"/>
              </a:solidFill>
              <a:latin typeface="Palatino Linotype" panose="02040502050505030304" pitchFamily="18" charset="0"/>
            </a:endParaRPr>
          </a:p>
        </p:txBody>
      </p:sp>
      <p:sp>
        <p:nvSpPr>
          <p:cNvPr id="10" name="矩形 9"/>
          <p:cNvSpPr/>
          <p:nvPr userDrawn="1"/>
        </p:nvSpPr>
        <p:spPr>
          <a:xfrm>
            <a:off x="217292" y="0"/>
            <a:ext cx="144000" cy="648000"/>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ndParaRPr>
          </a:p>
        </p:txBody>
      </p:sp>
      <p:sp>
        <p:nvSpPr>
          <p:cNvPr id="11" name="Title 1"/>
          <p:cNvSpPr>
            <a:spLocks noGrp="1"/>
          </p:cNvSpPr>
          <p:nvPr>
            <p:ph type="ctrTitle"/>
          </p:nvPr>
        </p:nvSpPr>
        <p:spPr>
          <a:xfrm>
            <a:off x="363796" y="72000"/>
            <a:ext cx="6631002" cy="504000"/>
          </a:xfrm>
        </p:spPr>
        <p:txBody>
          <a:bodyPr anchor="b">
            <a:normAutofit/>
          </a:bodyPr>
          <a:lstStyle>
            <a:lvl1pPr algn="l">
              <a:defRPr sz="2200" b="1" baseline="0">
                <a:solidFill>
                  <a:schemeClr val="tx1"/>
                </a:solidFill>
                <a:latin typeface="Palatino Linotype" panose="02040502050505030304" pitchFamily="18" charset="0"/>
                <a:ea typeface="微软雅黑" panose="020B0503020204020204" pitchFamily="34" charset="-122"/>
              </a:defRPr>
            </a:lvl1pPr>
          </a:lstStyle>
          <a:p>
            <a:r>
              <a:rPr lang="zh-CN" altLang="en-US" dirty="0"/>
              <a:t>单击此处编辑母版标题样式</a:t>
            </a:r>
            <a:endParaRPr lang="en-US" dirty="0"/>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6824" y="72000"/>
            <a:ext cx="2218601" cy="504000"/>
          </a:xfrm>
          <a:prstGeom prst="rect">
            <a:avLst/>
          </a:prstGeom>
        </p:spPr>
      </p:pic>
      <p:sp>
        <p:nvSpPr>
          <p:cNvPr id="19" name="灯片编号占位符 18"/>
          <p:cNvSpPr>
            <a:spLocks noGrp="1"/>
          </p:cNvSpPr>
          <p:nvPr>
            <p:ph type="sldNum" sz="quarter" idx="12"/>
          </p:nvPr>
        </p:nvSpPr>
        <p:spPr>
          <a:xfrm>
            <a:off x="7055908" y="6655469"/>
            <a:ext cx="676946" cy="216000"/>
          </a:xfrm>
        </p:spPr>
        <p:txBody>
          <a:bodyPr/>
          <a:lstStyle>
            <a:lvl1pPr>
              <a:defRPr sz="1000">
                <a:solidFill>
                  <a:schemeClr val="bg1"/>
                </a:solidFill>
                <a:latin typeface="Palatino Linotype" panose="02040502050505030304" pitchFamily="18" charset="0"/>
              </a:defRPr>
            </a:lvl1pPr>
          </a:lstStyle>
          <a:p>
            <a:fld id="{F76AC2ED-CE04-43CB-808B-8854D792F491}" type="slidenum">
              <a:rPr lang="zh-CN" altLang="en-US" smtClean="0"/>
              <a:pPr/>
              <a:t>‹#›</a:t>
            </a:fld>
            <a:r>
              <a:rPr lang="en-US" altLang="zh-CN" dirty="0" smtClean="0"/>
              <a:t>/6</a:t>
            </a:r>
            <a:endParaRPr lang="zh-CN" altLang="en-US" dirty="0"/>
          </a:p>
        </p:txBody>
      </p:sp>
    </p:spTree>
    <p:extLst>
      <p:ext uri="{BB962C8B-B14F-4D97-AF65-F5344CB8AC3E}">
        <p14:creationId xmlns:p14="http://schemas.microsoft.com/office/powerpoint/2010/main" val="20683768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0" y="0"/>
            <a:ext cx="9144000" cy="5256574"/>
          </a:xfrm>
          <a:prstGeom prst="rect">
            <a:avLst/>
          </a:prstGeom>
          <a:solidFill>
            <a:srgbClr val="81A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a:spLocks noChangeAspect="1"/>
          </p:cNvSpPr>
          <p:nvPr userDrawn="1"/>
        </p:nvSpPr>
        <p:spPr>
          <a:xfrm rot="20040000">
            <a:off x="-677864" y="-110286"/>
            <a:ext cx="1824912" cy="1573200"/>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a:spLocks noChangeAspect="1"/>
          </p:cNvSpPr>
          <p:nvPr userDrawn="1"/>
        </p:nvSpPr>
        <p:spPr>
          <a:xfrm rot="20040000">
            <a:off x="-472379" y="1369911"/>
            <a:ext cx="1824247" cy="1572627"/>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a:spLocks noChangeAspect="1"/>
          </p:cNvSpPr>
          <p:nvPr userDrawn="1"/>
        </p:nvSpPr>
        <p:spPr>
          <a:xfrm rot="20040000">
            <a:off x="486977" y="407700"/>
            <a:ext cx="1824247" cy="1572627"/>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a:spLocks noChangeAspect="1"/>
          </p:cNvSpPr>
          <p:nvPr userDrawn="1"/>
        </p:nvSpPr>
        <p:spPr>
          <a:xfrm rot="20040000">
            <a:off x="589766" y="-743294"/>
            <a:ext cx="1824247" cy="1572627"/>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20040000">
            <a:off x="2053411" y="759927"/>
            <a:ext cx="904045" cy="779349"/>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20040000">
            <a:off x="1423268" y="1678040"/>
            <a:ext cx="615822" cy="530881"/>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6970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AC2ED-CE04-43CB-808B-8854D792F491}" type="slidenum">
              <a:rPr lang="zh-CN" altLang="en-US" smtClean="0"/>
              <a:t>‹#›</a:t>
            </a:fld>
            <a:endParaRPr lang="zh-CN" altLang="en-US"/>
          </a:p>
        </p:txBody>
      </p:sp>
    </p:spTree>
    <p:extLst>
      <p:ext uri="{BB962C8B-B14F-4D97-AF65-F5344CB8AC3E}">
        <p14:creationId xmlns:p14="http://schemas.microsoft.com/office/powerpoint/2010/main" val="522092022"/>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6531" y="6151140"/>
            <a:ext cx="2380553" cy="540000"/>
          </a:xfrm>
          <a:prstGeom prst="rect">
            <a:avLst/>
          </a:prstGeom>
        </p:spPr>
      </p:pic>
      <p:sp>
        <p:nvSpPr>
          <p:cNvPr id="4" name="TextBox 3"/>
          <p:cNvSpPr txBox="1"/>
          <p:nvPr/>
        </p:nvSpPr>
        <p:spPr>
          <a:xfrm>
            <a:off x="0" y="1972972"/>
            <a:ext cx="9144000" cy="2646878"/>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spcBef>
                <a:spcPts val="1200"/>
              </a:spcBef>
            </a:pPr>
            <a:r>
              <a:rPr lang="zh-CN" altLang="en-US" sz="4000" b="1" dirty="0">
                <a:solidFill>
                  <a:srgbClr val="FFFF99"/>
                </a:solidFill>
                <a:latin typeface="Palatino Linotype" panose="02040502050505030304" pitchFamily="18" charset="0"/>
                <a:ea typeface="微软雅黑" panose="020B0503020204020204" pitchFamily="34" charset="-122"/>
                <a:cs typeface="Arial" pitchFamily="34" charset="0"/>
              </a:rPr>
              <a:t>综合</a:t>
            </a:r>
            <a:r>
              <a:rPr lang="zh-CN" altLang="en-US" sz="4000" b="1" dirty="0" smtClean="0">
                <a:solidFill>
                  <a:srgbClr val="FFFF99"/>
                </a:solidFill>
                <a:latin typeface="Palatino Linotype" panose="02040502050505030304" pitchFamily="18" charset="0"/>
                <a:ea typeface="微软雅黑" panose="020B0503020204020204" pitchFamily="34" charset="-122"/>
                <a:cs typeface="Arial" pitchFamily="34" charset="0"/>
              </a:rPr>
              <a:t>设计</a:t>
            </a:r>
            <a:endParaRPr lang="en-US" altLang="zh-CN" sz="4000" b="1" dirty="0">
              <a:solidFill>
                <a:srgbClr val="FFFF99"/>
              </a:solidFill>
              <a:latin typeface="Palatino Linotype" panose="02040502050505030304" pitchFamily="18" charset="0"/>
              <a:ea typeface="微软雅黑" panose="020B0503020204020204" pitchFamily="34" charset="-122"/>
              <a:cs typeface="Arial" pitchFamily="34" charset="0"/>
            </a:endParaRPr>
          </a:p>
          <a:p>
            <a:pPr algn="r">
              <a:lnSpc>
                <a:spcPct val="130000"/>
              </a:lnSpc>
              <a:spcBef>
                <a:spcPts val="1200"/>
              </a:spcBef>
            </a:pPr>
            <a:r>
              <a:rPr lang="zh-CN" altLang="en-US" sz="4000" b="1" dirty="0" smtClean="0">
                <a:solidFill>
                  <a:srgbClr val="FFFF99"/>
                </a:solidFill>
                <a:latin typeface="Palatino Linotype" panose="02040502050505030304" pitchFamily="18" charset="0"/>
                <a:ea typeface="微软雅黑" panose="020B0503020204020204" pitchFamily="34" charset="-122"/>
                <a:cs typeface="Arial" pitchFamily="34" charset="0"/>
              </a:rPr>
              <a:t>基于</a:t>
            </a:r>
            <a:r>
              <a:rPr lang="en-US" altLang="zh-CN" sz="4000" b="1" dirty="0" smtClean="0">
                <a:solidFill>
                  <a:srgbClr val="FFFF99"/>
                </a:solidFill>
                <a:latin typeface="Palatino Linotype" panose="02040502050505030304" pitchFamily="18" charset="0"/>
                <a:ea typeface="微软雅黑" panose="020B0503020204020204" pitchFamily="34" charset="-122"/>
                <a:cs typeface="Arial" pitchFamily="34" charset="0"/>
              </a:rPr>
              <a:t>Python</a:t>
            </a:r>
            <a:r>
              <a:rPr lang="zh-CN" altLang="en-US" sz="4000" b="1" dirty="0" smtClean="0">
                <a:solidFill>
                  <a:srgbClr val="FFFF99"/>
                </a:solidFill>
                <a:latin typeface="Palatino Linotype" panose="02040502050505030304" pitchFamily="18" charset="0"/>
                <a:ea typeface="微软雅黑" panose="020B0503020204020204" pitchFamily="34" charset="-122"/>
                <a:cs typeface="Arial" pitchFamily="34" charset="0"/>
              </a:rPr>
              <a:t>的图像处理算法设计与实现</a:t>
            </a:r>
            <a:r>
              <a:rPr lang="zh-CN" altLang="en-US" sz="4000" b="1" dirty="0" smtClean="0">
                <a:solidFill>
                  <a:srgbClr val="C1FFC1"/>
                </a:solidFill>
                <a:latin typeface="Palatino Linotype" panose="02040502050505030304" pitchFamily="18" charset="0"/>
                <a:ea typeface="微软雅黑" panose="020B0503020204020204" pitchFamily="34" charset="-122"/>
                <a:cs typeface="Arial" pitchFamily="34" charset="0"/>
              </a:rPr>
              <a:t>信息</a:t>
            </a:r>
            <a:r>
              <a:rPr lang="zh-CN" altLang="en-US" sz="4000" b="1" dirty="0">
                <a:solidFill>
                  <a:srgbClr val="C1FFC1"/>
                </a:solidFill>
                <a:latin typeface="Palatino Linotype" panose="02040502050505030304" pitchFamily="18" charset="0"/>
                <a:ea typeface="微软雅黑" panose="020B0503020204020204" pitchFamily="34" charset="-122"/>
                <a:cs typeface="Arial" pitchFamily="34" charset="0"/>
              </a:rPr>
              <a:t>与软件工程学院</a:t>
            </a:r>
          </a:p>
        </p:txBody>
      </p:sp>
      <p:sp>
        <p:nvSpPr>
          <p:cNvPr id="5" name="文本框 4"/>
          <p:cNvSpPr txBox="1"/>
          <p:nvPr/>
        </p:nvSpPr>
        <p:spPr>
          <a:xfrm>
            <a:off x="1" y="5402419"/>
            <a:ext cx="9143999" cy="4031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dirty="0" smtClean="0">
                <a:latin typeface="微软雅黑" panose="020B0503020204020204" pitchFamily="34" charset="-122"/>
                <a:ea typeface="微软雅黑" panose="020B0503020204020204" pitchFamily="34" charset="-122"/>
              </a:rPr>
              <a:t>姬兴亮</a:t>
            </a:r>
            <a:endParaRPr lang="en-US"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0" y="5863069"/>
            <a:ext cx="9144000" cy="95410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400" dirty="0" smtClean="0">
                <a:latin typeface="Palatino Linotype" panose="02040502050505030304" pitchFamily="18" charset="0"/>
              </a:rPr>
              <a:t>University </a:t>
            </a:r>
            <a:r>
              <a:rPr lang="en-US" altLang="zh-CN" sz="1400" dirty="0">
                <a:latin typeface="Palatino Linotype" panose="02040502050505030304" pitchFamily="18" charset="0"/>
              </a:rPr>
              <a:t>of Electronic Science and Technology of China, </a:t>
            </a:r>
          </a:p>
          <a:p>
            <a:pPr algn="r"/>
            <a:r>
              <a:rPr lang="en-US" altLang="zh-CN" sz="1400" dirty="0">
                <a:latin typeface="Palatino Linotype" panose="02040502050505030304" pitchFamily="18" charset="0"/>
              </a:rPr>
              <a:t>Chengdu, Sichuan 611731, </a:t>
            </a:r>
            <a:r>
              <a:rPr lang="en-US" altLang="zh-CN" sz="1400" dirty="0" smtClean="0">
                <a:latin typeface="Palatino Linotype" panose="02040502050505030304" pitchFamily="18" charset="0"/>
              </a:rPr>
              <a:t>China</a:t>
            </a:r>
          </a:p>
          <a:p>
            <a:pPr algn="r"/>
            <a:r>
              <a:rPr lang="en-US" altLang="zh-CN" sz="1400" dirty="0" smtClean="0">
                <a:latin typeface="Palatino Linotype" panose="02040502050505030304" pitchFamily="18" charset="0"/>
              </a:rPr>
              <a:t>18605439788</a:t>
            </a:r>
          </a:p>
          <a:p>
            <a:pPr algn="r"/>
            <a:r>
              <a:rPr lang="en-US" altLang="zh-CN" sz="1400" dirty="0" smtClean="0">
                <a:solidFill>
                  <a:srgbClr val="0000CC"/>
                </a:solidFill>
                <a:latin typeface="Palatino Linotype" panose="02040502050505030304" pitchFamily="18" charset="0"/>
              </a:rPr>
              <a:t>Xingliang_ji@163.com</a:t>
            </a:r>
          </a:p>
        </p:txBody>
      </p:sp>
    </p:spTree>
    <p:extLst>
      <p:ext uri="{BB962C8B-B14F-4D97-AF65-F5344CB8AC3E}">
        <p14:creationId xmlns:p14="http://schemas.microsoft.com/office/powerpoint/2010/main" val="315702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3796" y="47286"/>
            <a:ext cx="6631002" cy="504000"/>
          </a:xfrm>
        </p:spPr>
        <p:txBody>
          <a:bodyPr/>
          <a:lstStyle/>
          <a:p>
            <a:r>
              <a:rPr lang="zh-CN" altLang="en-US" dirty="0" smtClean="0"/>
              <a:t>目录</a:t>
            </a:r>
            <a:endParaRPr lang="zh-CN" altLang="en-US" dirty="0"/>
          </a:p>
        </p:txBody>
      </p:sp>
      <p:sp>
        <p:nvSpPr>
          <p:cNvPr id="4" name="TextBox 3"/>
          <p:cNvSpPr txBox="1"/>
          <p:nvPr/>
        </p:nvSpPr>
        <p:spPr>
          <a:xfrm>
            <a:off x="947795" y="1869511"/>
            <a:ext cx="5858302" cy="280076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60000"/>
              </a:lnSpc>
              <a:buFont typeface="+mj-lt"/>
              <a:buAutoNum type="arabicPeriod"/>
            </a:pPr>
            <a:r>
              <a:rPr lang="zh-CN" altLang="en-US" sz="2200" b="1" dirty="0" smtClean="0">
                <a:latin typeface="Times New Roman" panose="02020603050405020304" pitchFamily="18" charset="0"/>
                <a:ea typeface="微软雅黑" panose="020B0503020204020204" pitchFamily="34" charset="-122"/>
                <a:cs typeface="Times New Roman" panose="02020603050405020304" pitchFamily="18" charset="0"/>
              </a:rPr>
              <a:t>课程设计背景</a:t>
            </a:r>
            <a:endParaRPr lang="en-US" altLang="zh-CN" sz="22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60000"/>
              </a:lnSpc>
              <a:buFont typeface="+mj-lt"/>
              <a:buAutoNum type="arabicPeriod"/>
            </a:pP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60000"/>
              </a:lnSpc>
              <a:buFont typeface="+mj-lt"/>
              <a:buAutoNum type="arabicPeriod"/>
            </a:pPr>
            <a:r>
              <a:rPr lang="zh-CN" altLang="en-US" sz="2200" b="1" dirty="0" smtClean="0">
                <a:latin typeface="Times New Roman" panose="02020603050405020304" pitchFamily="18" charset="0"/>
                <a:ea typeface="微软雅黑" panose="020B0503020204020204" pitchFamily="34" charset="-122"/>
                <a:cs typeface="Times New Roman" panose="02020603050405020304" pitchFamily="18" charset="0"/>
              </a:rPr>
              <a:t>具体任务要求及进度检查</a:t>
            </a:r>
            <a:endParaRPr lang="en-US" altLang="zh-CN" sz="22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60000"/>
              </a:lnSpc>
              <a:buFont typeface="+mj-lt"/>
              <a:buAutoNum type="arabicPeriod"/>
            </a:pPr>
            <a:endParaRPr lang="en-US" altLang="zh-CN" sz="22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60000"/>
              </a:lnSpc>
              <a:buFont typeface="+mj-lt"/>
              <a:buAutoNum type="arabicPeriod"/>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考</a:t>
            </a:r>
            <a:r>
              <a:rPr lang="zh-CN" altLang="en-US" sz="2200" b="1" dirty="0" smtClean="0">
                <a:latin typeface="Times New Roman" panose="02020603050405020304" pitchFamily="18" charset="0"/>
                <a:ea typeface="微软雅黑" panose="020B0503020204020204" pitchFamily="34" charset="-122"/>
                <a:cs typeface="Times New Roman" panose="02020603050405020304" pitchFamily="18" charset="0"/>
              </a:rPr>
              <a:t>核指标</a:t>
            </a:r>
            <a:endParaRPr lang="en-US" altLang="zh-CN" sz="2200" b="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76AC2ED-CE04-43CB-808B-8854D792F491}" type="slidenum">
              <a:rPr lang="zh-CN" altLang="en-US" smtClean="0"/>
              <a:pPr/>
              <a:t>2</a:t>
            </a:fld>
            <a:r>
              <a:rPr lang="en-US" altLang="zh-CN" dirty="0" smtClean="0"/>
              <a:t>/6</a:t>
            </a:r>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4966" b="24459"/>
          <a:stretch/>
        </p:blipFill>
        <p:spPr>
          <a:xfrm>
            <a:off x="5832789" y="1759610"/>
            <a:ext cx="3123184" cy="3020567"/>
          </a:xfrm>
          <a:prstGeom prst="rect">
            <a:avLst/>
          </a:prstGeom>
        </p:spPr>
      </p:pic>
    </p:spTree>
    <p:extLst>
      <p:ext uri="{BB962C8B-B14F-4D97-AF65-F5344CB8AC3E}">
        <p14:creationId xmlns:p14="http://schemas.microsoft.com/office/powerpoint/2010/main" val="3537003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572" y="59642"/>
            <a:ext cx="6631002" cy="504000"/>
          </a:xfrm>
        </p:spPr>
        <p:txBody>
          <a:bodyPr>
            <a:noAutofit/>
          </a:bodyPr>
          <a:lstStyle/>
          <a:p>
            <a:pPr marL="514350" indent="-514350">
              <a:lnSpc>
                <a:spcPct val="160000"/>
              </a:lnSpc>
            </a:pPr>
            <a:r>
              <a:rPr lang="zh-CN" altLang="en-US" dirty="0" smtClean="0">
                <a:latin typeface="微软雅黑" panose="020B0503020204020204" pitchFamily="34" charset="-122"/>
                <a:cs typeface="Arial" pitchFamily="34" charset="0"/>
              </a:rPr>
              <a:t>课程设计背景</a:t>
            </a:r>
            <a:endParaRPr lang="en-US" altLang="ko-KR" dirty="0">
              <a:latin typeface="微软雅黑" panose="020B0503020204020204" pitchFamily="34" charset="-122"/>
              <a:cs typeface="Arial" pitchFamily="34" charset="0"/>
            </a:endParaRPr>
          </a:p>
        </p:txBody>
      </p:sp>
      <p:sp>
        <p:nvSpPr>
          <p:cNvPr id="4" name="TextBox 3"/>
          <p:cNvSpPr txBox="1"/>
          <p:nvPr/>
        </p:nvSpPr>
        <p:spPr>
          <a:xfrm>
            <a:off x="200031" y="848495"/>
            <a:ext cx="8691662" cy="479823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30000"/>
              </a:lnSpc>
              <a:spcBef>
                <a:spcPts val="600"/>
              </a:spcBef>
            </a:pPr>
            <a:r>
              <a:rPr lang="en-US" altLang="zh-CN" dirty="0" smtClean="0"/>
              <a:t>        </a:t>
            </a:r>
            <a:r>
              <a:rPr lang="zh-CN" altLang="zh-CN" dirty="0" smtClean="0">
                <a:ea typeface="微软雅黑" panose="020B0503020204020204" pitchFamily="34" charset="-122"/>
              </a:rPr>
              <a:t>随着计算机技术</a:t>
            </a:r>
            <a:r>
              <a:rPr lang="zh-CN" altLang="zh-CN" dirty="0">
                <a:ea typeface="微软雅黑" panose="020B0503020204020204" pitchFamily="34" charset="-122"/>
              </a:rPr>
              <a:t>的发展，图像处理技术已经深入到我们生活中的方方面面，例如电影特效制作、数码相机、人脸识别等</a:t>
            </a:r>
            <a:r>
              <a:rPr lang="zh-CN" altLang="zh-CN" dirty="0" smtClean="0">
                <a:ea typeface="微软雅黑" panose="020B0503020204020204" pitchFamily="34" charset="-122"/>
              </a:rPr>
              <a:t>。</a:t>
            </a:r>
            <a:r>
              <a:rPr lang="zh-CN" altLang="en-US" dirty="0">
                <a:ea typeface="微软雅黑" panose="020B0503020204020204" pitchFamily="34" charset="-122"/>
              </a:rPr>
              <a:t>图像</a:t>
            </a:r>
            <a:r>
              <a:rPr lang="zh-CN" altLang="en-US" dirty="0" smtClean="0">
                <a:ea typeface="微软雅黑" panose="020B0503020204020204" pitchFamily="34" charset="-122"/>
              </a:rPr>
              <a:t>作为被研究和处理的基本对象，其处理技术在计算机视觉，机器学习及深度学习等领域是必不可少的前期工作。</a:t>
            </a:r>
            <a:endParaRPr lang="en-US" altLang="zh-CN" dirty="0" smtClean="0">
              <a:ea typeface="微软雅黑" panose="020B0503020204020204" pitchFamily="34" charset="-122"/>
            </a:endParaRPr>
          </a:p>
          <a:p>
            <a:pPr algn="just">
              <a:lnSpc>
                <a:spcPct val="130000"/>
              </a:lnSpc>
              <a:spcBef>
                <a:spcPts val="600"/>
              </a:spcBef>
            </a:pPr>
            <a:r>
              <a:rPr lang="en-US" altLang="zh-CN" dirty="0" smtClean="0">
                <a:ea typeface="微软雅黑" panose="020B0503020204020204" pitchFamily="34" charset="-122"/>
              </a:rPr>
              <a:t>       </a:t>
            </a:r>
            <a:r>
              <a:rPr lang="zh-CN" altLang="zh-CN" dirty="0" smtClean="0">
                <a:ea typeface="微软雅黑" panose="020B0503020204020204" pitchFamily="34" charset="-122"/>
              </a:rPr>
              <a:t>计算机</a:t>
            </a:r>
            <a:r>
              <a:rPr lang="zh-CN" altLang="zh-CN" dirty="0">
                <a:ea typeface="微软雅黑" panose="020B0503020204020204" pitchFamily="34" charset="-122"/>
              </a:rPr>
              <a:t>图像处理是指图像信号转换成数字信号并通过计算机对图像进行处理的过程。</a:t>
            </a:r>
            <a:endParaRPr lang="en-US" altLang="zh-CN" dirty="0" smtClean="0">
              <a:ea typeface="微软雅黑" panose="020B0503020204020204" pitchFamily="34" charset="-122"/>
            </a:endParaRPr>
          </a:p>
          <a:p>
            <a:pPr algn="just">
              <a:lnSpc>
                <a:spcPct val="130000"/>
              </a:lnSpc>
              <a:spcBef>
                <a:spcPts val="600"/>
              </a:spcBef>
            </a:pPr>
            <a:r>
              <a:rPr lang="en-US" altLang="zh-CN" dirty="0" smtClean="0">
                <a:ea typeface="微软雅黑" panose="020B0503020204020204" pitchFamily="34" charset="-122"/>
              </a:rPr>
              <a:t>       </a:t>
            </a:r>
            <a:r>
              <a:rPr lang="zh-CN" altLang="zh-CN" dirty="0" smtClean="0">
                <a:ea typeface="微软雅黑" panose="020B0503020204020204" pitchFamily="34" charset="-122"/>
              </a:rPr>
              <a:t>对</a:t>
            </a:r>
            <a:r>
              <a:rPr lang="zh-CN" altLang="zh-CN" dirty="0">
                <a:ea typeface="微软雅黑" panose="020B0503020204020204" pitchFamily="34" charset="-122"/>
              </a:rPr>
              <a:t>图像进行处理的主要目的有以下三个方面</a:t>
            </a:r>
            <a:r>
              <a:rPr lang="zh-CN" altLang="zh-CN" dirty="0" smtClean="0">
                <a:ea typeface="微软雅黑" panose="020B0503020204020204" pitchFamily="34" charset="-122"/>
              </a:rPr>
              <a:t>：</a:t>
            </a:r>
            <a:endParaRPr lang="en-US" altLang="zh-CN" dirty="0" smtClean="0">
              <a:ea typeface="微软雅黑" panose="020B0503020204020204" pitchFamily="34" charset="-122"/>
            </a:endParaRPr>
          </a:p>
          <a:p>
            <a:pPr>
              <a:lnSpc>
                <a:spcPct val="130000"/>
              </a:lnSpc>
              <a:spcBef>
                <a:spcPts val="600"/>
              </a:spcBef>
              <a:buFont typeface="+mj-lt"/>
              <a:buAutoNum type="arabicPeriod"/>
            </a:pPr>
            <a:r>
              <a:rPr lang="en-US" altLang="zh-CN" dirty="0" smtClean="0">
                <a:ea typeface="微软雅黑" panose="020B0503020204020204" pitchFamily="34" charset="-122"/>
              </a:rPr>
              <a:t> </a:t>
            </a:r>
            <a:r>
              <a:rPr lang="zh-CN" altLang="zh-CN" dirty="0" smtClean="0">
                <a:solidFill>
                  <a:srgbClr val="FF0000"/>
                </a:solidFill>
                <a:ea typeface="微软雅黑" panose="020B0503020204020204" pitchFamily="34" charset="-122"/>
              </a:rPr>
              <a:t>图像</a:t>
            </a:r>
            <a:r>
              <a:rPr lang="zh-CN" altLang="zh-CN" dirty="0">
                <a:solidFill>
                  <a:srgbClr val="FF0000"/>
                </a:solidFill>
                <a:ea typeface="微软雅黑" panose="020B0503020204020204" pitchFamily="34" charset="-122"/>
              </a:rPr>
              <a:t>数据的</a:t>
            </a:r>
            <a:r>
              <a:rPr lang="zh-CN" altLang="en-US" dirty="0">
                <a:solidFill>
                  <a:srgbClr val="FF0000"/>
                </a:solidFill>
                <a:ea typeface="微软雅黑" panose="020B0503020204020204" pitchFamily="34" charset="-122"/>
              </a:rPr>
              <a:t>读取、存储、</a:t>
            </a:r>
            <a:r>
              <a:rPr lang="zh-CN" altLang="zh-CN" dirty="0">
                <a:solidFill>
                  <a:srgbClr val="FF0000"/>
                </a:solidFill>
                <a:ea typeface="微软雅黑" panose="020B0503020204020204" pitchFamily="34" charset="-122"/>
              </a:rPr>
              <a:t>变换</a:t>
            </a:r>
            <a:r>
              <a:rPr lang="zh-CN" altLang="zh-CN" dirty="0">
                <a:ea typeface="微软雅黑" panose="020B0503020204020204" pitchFamily="34" charset="-122"/>
              </a:rPr>
              <a:t>、编码和压缩，以便于图像的存储和传输。</a:t>
            </a:r>
            <a:endParaRPr lang="en-US" altLang="zh-CN" dirty="0">
              <a:solidFill>
                <a:schemeClr val="tx1"/>
              </a:solidFill>
              <a:ea typeface="微软雅黑" panose="020B0503020204020204" pitchFamily="34" charset="-122"/>
              <a:cs typeface="Arial" panose="020B0604020202020204" pitchFamily="34" charset="0"/>
            </a:endParaRPr>
          </a:p>
          <a:p>
            <a:pPr>
              <a:lnSpc>
                <a:spcPct val="130000"/>
              </a:lnSpc>
              <a:spcBef>
                <a:spcPts val="600"/>
              </a:spcBef>
              <a:buFont typeface="+mj-lt"/>
              <a:buAutoNum type="arabicPeriod"/>
            </a:pPr>
            <a:r>
              <a:rPr lang="en-US" altLang="zh-CN" dirty="0" smtClean="0">
                <a:solidFill>
                  <a:schemeClr val="tx1"/>
                </a:solidFill>
                <a:ea typeface="微软雅黑" panose="020B0503020204020204" pitchFamily="34" charset="-122"/>
              </a:rPr>
              <a:t> </a:t>
            </a:r>
            <a:r>
              <a:rPr lang="zh-CN" altLang="zh-CN" dirty="0" smtClean="0">
                <a:solidFill>
                  <a:srgbClr val="FF0000"/>
                </a:solidFill>
                <a:ea typeface="微软雅黑" panose="020B0503020204020204" pitchFamily="34" charset="-122"/>
              </a:rPr>
              <a:t>提高</a:t>
            </a:r>
            <a:r>
              <a:rPr lang="zh-CN" altLang="zh-CN" dirty="0">
                <a:solidFill>
                  <a:srgbClr val="FF0000"/>
                </a:solidFill>
                <a:ea typeface="微软雅黑" panose="020B0503020204020204" pitchFamily="34" charset="-122"/>
              </a:rPr>
              <a:t>图像的视感质量</a:t>
            </a:r>
            <a:r>
              <a:rPr lang="zh-CN" altLang="zh-CN" dirty="0">
                <a:solidFill>
                  <a:schemeClr val="tx1"/>
                </a:solidFill>
                <a:ea typeface="微软雅黑" panose="020B0503020204020204" pitchFamily="34" charset="-122"/>
              </a:rPr>
              <a:t>，如进行图像的亮度、彩色变换，增强、抑制某些</a:t>
            </a:r>
            <a:r>
              <a:rPr lang="zh-CN" altLang="zh-CN" dirty="0" smtClean="0">
                <a:solidFill>
                  <a:schemeClr val="tx1"/>
                </a:solidFill>
                <a:ea typeface="微软雅黑" panose="020B0503020204020204" pitchFamily="34" charset="-122"/>
              </a:rPr>
              <a:t>成分</a:t>
            </a:r>
            <a:r>
              <a:rPr lang="zh-CN" altLang="en-US" dirty="0" smtClean="0">
                <a:solidFill>
                  <a:schemeClr val="tx1"/>
                </a:solidFill>
                <a:ea typeface="微软雅黑" panose="020B0503020204020204" pitchFamily="34" charset="-122"/>
              </a:rPr>
              <a:t>，</a:t>
            </a:r>
            <a:r>
              <a:rPr lang="zh-CN" altLang="zh-CN" dirty="0" smtClean="0">
                <a:solidFill>
                  <a:schemeClr val="tx1"/>
                </a:solidFill>
                <a:ea typeface="微软雅黑" panose="020B0503020204020204" pitchFamily="34" charset="-122"/>
              </a:rPr>
              <a:t>对</a:t>
            </a:r>
            <a:r>
              <a:rPr lang="zh-CN" altLang="zh-CN" dirty="0">
                <a:solidFill>
                  <a:schemeClr val="tx1"/>
                </a:solidFill>
                <a:ea typeface="微软雅黑" panose="020B0503020204020204" pitchFamily="34" charset="-122"/>
              </a:rPr>
              <a:t>图像进行几何变换等，以改善图像的质量</a:t>
            </a:r>
            <a:r>
              <a:rPr lang="zh-CN" altLang="zh-CN" dirty="0" smtClean="0">
                <a:solidFill>
                  <a:schemeClr val="tx1"/>
                </a:solidFill>
                <a:ea typeface="微软雅黑" panose="020B0503020204020204" pitchFamily="34" charset="-122"/>
              </a:rPr>
              <a:t>。</a:t>
            </a:r>
            <a:endParaRPr lang="en-US" altLang="zh-CN" dirty="0" smtClean="0">
              <a:solidFill>
                <a:schemeClr val="tx1"/>
              </a:solidFill>
              <a:ea typeface="微软雅黑" panose="020B0503020204020204" pitchFamily="34" charset="-122"/>
            </a:endParaRPr>
          </a:p>
          <a:p>
            <a:pPr>
              <a:lnSpc>
                <a:spcPct val="130000"/>
              </a:lnSpc>
              <a:spcBef>
                <a:spcPts val="600"/>
              </a:spcBef>
              <a:buAutoNum type="arabicPeriod"/>
            </a:pPr>
            <a:r>
              <a:rPr lang="en-US" altLang="zh-CN" dirty="0" smtClean="0">
                <a:ea typeface="微软雅黑" panose="020B0503020204020204" pitchFamily="34" charset="-122"/>
              </a:rPr>
              <a:t> </a:t>
            </a:r>
            <a:r>
              <a:rPr lang="zh-CN" altLang="zh-CN" dirty="0" smtClean="0">
                <a:solidFill>
                  <a:srgbClr val="C00000"/>
                </a:solidFill>
                <a:ea typeface="微软雅黑" panose="020B0503020204020204" pitchFamily="34" charset="-122"/>
              </a:rPr>
              <a:t>提取</a:t>
            </a:r>
            <a:r>
              <a:rPr lang="zh-CN" altLang="zh-CN" dirty="0">
                <a:solidFill>
                  <a:srgbClr val="C00000"/>
                </a:solidFill>
                <a:ea typeface="微软雅黑" panose="020B0503020204020204" pitchFamily="34" charset="-122"/>
              </a:rPr>
              <a:t>图像</a:t>
            </a:r>
            <a:r>
              <a:rPr lang="zh-CN" altLang="zh-CN" dirty="0">
                <a:ea typeface="微软雅黑" panose="020B0503020204020204" pitchFamily="34" charset="-122"/>
              </a:rPr>
              <a:t>中所包含的某些特征或特殊</a:t>
            </a:r>
            <a:r>
              <a:rPr lang="zh-CN" altLang="zh-CN" dirty="0">
                <a:solidFill>
                  <a:srgbClr val="C00000"/>
                </a:solidFill>
                <a:ea typeface="微软雅黑" panose="020B0503020204020204" pitchFamily="34" charset="-122"/>
              </a:rPr>
              <a:t>信息</a:t>
            </a:r>
            <a:r>
              <a:rPr lang="zh-CN" altLang="zh-CN" dirty="0">
                <a:ea typeface="微软雅黑" panose="020B0503020204020204" pitchFamily="34" charset="-122"/>
              </a:rPr>
              <a:t>，这些被提取的特征或信息往往为计算机分析图像提供便利。提取的特征可以包括很多方面，如频域特征、灰度或颜色特征、边界特征、区域特征、纹理特征、形状特征、拓扑特征和关系结构等</a:t>
            </a:r>
            <a:r>
              <a:rPr lang="zh-CN" altLang="zh-CN" dirty="0" smtClean="0">
                <a:ea typeface="微软雅黑" panose="020B0503020204020204" pitchFamily="34" charset="-122"/>
              </a:rPr>
              <a:t>。</a:t>
            </a:r>
            <a:endParaRPr lang="en-US" altLang="zh-CN" dirty="0" smtClean="0">
              <a:ea typeface="微软雅黑" panose="020B0503020204020204" pitchFamily="34" charset="-122"/>
            </a:endParaRPr>
          </a:p>
        </p:txBody>
      </p:sp>
      <p:sp>
        <p:nvSpPr>
          <p:cNvPr id="17" name="Slide Number Placeholder 2"/>
          <p:cNvSpPr txBox="1">
            <a:spLocks/>
          </p:cNvSpPr>
          <p:nvPr/>
        </p:nvSpPr>
        <p:spPr>
          <a:xfrm>
            <a:off x="7073971" y="8509669"/>
            <a:ext cx="676946" cy="216000"/>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solidFill>
                <a:latin typeface="Palatino Linotype" panose="0204050205050503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6AC2ED-CE04-43CB-808B-8854D792F491}" type="slidenum">
              <a:rPr lang="zh-CN" altLang="en-US" smtClean="0"/>
              <a:pPr/>
              <a:t>3</a:t>
            </a:fld>
            <a:r>
              <a:rPr lang="en-US" altLang="zh-CN" smtClean="0"/>
              <a:t>/26</a:t>
            </a:r>
            <a:endParaRPr lang="zh-CN" altLang="en-US" dirty="0"/>
          </a:p>
        </p:txBody>
      </p:sp>
      <p:sp>
        <p:nvSpPr>
          <p:cNvPr id="5" name="Slide Number Placeholder 4"/>
          <p:cNvSpPr>
            <a:spLocks noGrp="1"/>
          </p:cNvSpPr>
          <p:nvPr>
            <p:ph type="sldNum" sz="quarter" idx="12"/>
          </p:nvPr>
        </p:nvSpPr>
        <p:spPr/>
        <p:txBody>
          <a:bodyPr/>
          <a:lstStyle/>
          <a:p>
            <a:fld id="{F76AC2ED-CE04-43CB-808B-8854D792F491}" type="slidenum">
              <a:rPr lang="zh-CN" altLang="en-US" smtClean="0"/>
              <a:pPr/>
              <a:t>3</a:t>
            </a:fld>
            <a:r>
              <a:rPr lang="en-US" altLang="zh-CN" dirty="0" smtClean="0"/>
              <a:t>/6</a:t>
            </a:r>
            <a:endParaRPr lang="zh-CN" altLang="en-US" dirty="0"/>
          </a:p>
        </p:txBody>
      </p:sp>
    </p:spTree>
    <p:extLst>
      <p:ext uri="{BB962C8B-B14F-4D97-AF65-F5344CB8AC3E}">
        <p14:creationId xmlns:p14="http://schemas.microsoft.com/office/powerpoint/2010/main" val="2379103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marL="514350" indent="-514350">
              <a:lnSpc>
                <a:spcPct val="160000"/>
              </a:lnSpc>
            </a:pPr>
            <a:r>
              <a:rPr lang="zh-CN" altLang="en-US" dirty="0">
                <a:latin typeface="微软雅黑" panose="020B0503020204020204" pitchFamily="34" charset="-122"/>
                <a:cs typeface="Arial" pitchFamily="34" charset="0"/>
              </a:rPr>
              <a:t>具体任务要求</a:t>
            </a:r>
            <a:endParaRPr lang="en-US" altLang="ko-KR" dirty="0">
              <a:latin typeface="微软雅黑" panose="020B0503020204020204" pitchFamily="34" charset="-122"/>
              <a:cs typeface="Arial" pitchFamily="34" charset="0"/>
            </a:endParaRPr>
          </a:p>
        </p:txBody>
      </p:sp>
      <p:sp>
        <p:nvSpPr>
          <p:cNvPr id="8" name="Rectangle 7"/>
          <p:cNvSpPr/>
          <p:nvPr/>
        </p:nvSpPr>
        <p:spPr>
          <a:xfrm>
            <a:off x="363796" y="772522"/>
            <a:ext cx="8365337" cy="889474"/>
          </a:xfrm>
          <a:prstGeom prst="rect">
            <a:avLst/>
          </a:prstGeom>
          <a:solidFill>
            <a:schemeClr val="bg1">
              <a:lumMod val="85000"/>
            </a:schemeClr>
          </a:solidFill>
        </p:spPr>
        <p:txBody>
          <a:bodyPr wrap="square">
            <a:spAutoFit/>
          </a:bodyPr>
          <a:lstStyle/>
          <a:p>
            <a:pPr>
              <a:lnSpc>
                <a:spcPct val="130000"/>
              </a:lnSpc>
              <a:spcBef>
                <a:spcPts val="600"/>
              </a:spcBef>
            </a:pPr>
            <a:r>
              <a:rPr lang="zh-CN" altLang="en-US" dirty="0" smtClean="0">
                <a:latin typeface="Palatino Linotype" panose="02040502050505030304" pitchFamily="18" charset="0"/>
                <a:cs typeface="Arial" panose="020B0604020202020204" pitchFamily="34" charset="0"/>
              </a:rPr>
              <a:t>熟悉和学会使用</a:t>
            </a:r>
            <a:r>
              <a:rPr lang="en-US" altLang="zh-CN" dirty="0" smtClean="0">
                <a:latin typeface="Times New Roman" panose="02020603050405020304" pitchFamily="18" charset="0"/>
                <a:cs typeface="Times New Roman" panose="02020603050405020304" pitchFamily="18" charset="0"/>
              </a:rPr>
              <a:t>python</a:t>
            </a:r>
            <a:r>
              <a:rPr lang="zh-CN" altLang="en-US" dirty="0" smtClean="0">
                <a:latin typeface="Palatino Linotype" panose="02040502050505030304" pitchFamily="18" charset="0"/>
                <a:cs typeface="Arial" panose="020B0604020202020204" pitchFamily="34" charset="0"/>
              </a:rPr>
              <a:t>，学会配置环境，下载和使用</a:t>
            </a:r>
            <a:r>
              <a:rPr lang="en-US" altLang="zh-CN" dirty="0" smtClean="0">
                <a:latin typeface="Times New Roman" panose="02020603050405020304" pitchFamily="18" charset="0"/>
                <a:cs typeface="Times New Roman" panose="02020603050405020304" pitchFamily="18" charset="0"/>
              </a:rPr>
              <a:t>PIL</a:t>
            </a:r>
            <a:r>
              <a:rPr lang="zh-CN" altLang="en-US" dirty="0">
                <a:latin typeface="Times New Roman" panose="02020603050405020304" pitchFamily="18" charset="0"/>
                <a:cs typeface="Times New Roman" panose="02020603050405020304" pitchFamily="18" charset="0"/>
              </a:rPr>
              <a:t>标准</a:t>
            </a:r>
            <a:r>
              <a:rPr lang="zh-CN" altLang="en-US" dirty="0" smtClean="0">
                <a:latin typeface="Times New Roman" panose="02020603050405020304" pitchFamily="18" charset="0"/>
                <a:cs typeface="Times New Roman" panose="02020603050405020304" pitchFamily="18" charset="0"/>
              </a:rPr>
              <a:t>库和其模块。</a:t>
            </a:r>
            <a:endParaRPr lang="en-US" altLang="zh-CN" dirty="0" smtClean="0">
              <a:latin typeface="Times New Roman" panose="02020603050405020304" pitchFamily="18" charset="0"/>
              <a:cs typeface="Times New Roman" panose="02020603050405020304" pitchFamily="18" charset="0"/>
            </a:endParaRPr>
          </a:p>
          <a:p>
            <a:pPr>
              <a:lnSpc>
                <a:spcPct val="130000"/>
              </a:lnSpc>
              <a:spcBef>
                <a:spcPts val="600"/>
              </a:spcBef>
            </a:pPr>
            <a:r>
              <a:rPr lang="zh-CN" altLang="en-US" dirty="0" smtClean="0">
                <a:latin typeface="Times New Roman" panose="02020603050405020304" pitchFamily="18" charset="0"/>
                <a:cs typeface="Times New Roman" panose="02020603050405020304" pitchFamily="18" charset="0"/>
              </a:rPr>
              <a:t>学习和理解图像及处理算法的基本原理，理解图片在计算机中的存储方式。</a:t>
            </a:r>
            <a:endParaRPr lang="en-US" altLang="ko-KR" dirty="0">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363796" y="1854678"/>
            <a:ext cx="8720937" cy="43461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pPr>
            <a:r>
              <a:rPr lang="zh-CN" altLang="en-US" sz="2000" dirty="0" smtClean="0">
                <a:solidFill>
                  <a:srgbClr val="C00000"/>
                </a:solidFill>
                <a:latin typeface="Palatino Linotype" panose="02040502050505030304" pitchFamily="18" charset="0"/>
              </a:rPr>
              <a:t>任务 </a:t>
            </a:r>
            <a:r>
              <a:rPr lang="en-US" altLang="zh-CN" sz="2000" dirty="0" smtClean="0">
                <a:solidFill>
                  <a:srgbClr val="C00000"/>
                </a:solidFill>
                <a:latin typeface="Times New Roman" panose="02020603050405020304" pitchFamily="18" charset="0"/>
                <a:cs typeface="Times New Roman" panose="02020603050405020304" pitchFamily="18" charset="0"/>
              </a:rPr>
              <a:t>1</a:t>
            </a:r>
            <a:r>
              <a:rPr lang="zh-CN" altLang="en-US" sz="2000" dirty="0" smtClean="0">
                <a:solidFill>
                  <a:srgbClr val="C00000"/>
                </a:solidFill>
                <a:latin typeface="Times New Roman" panose="02020603050405020304" pitchFamily="18" charset="0"/>
                <a:cs typeface="Times New Roman" panose="02020603050405020304" pitchFamily="18" charset="0"/>
              </a:rPr>
              <a:t>（中期考核）</a:t>
            </a:r>
            <a:endParaRPr lang="en-US" sz="2000" dirty="0" smtClean="0">
              <a:solidFill>
                <a:srgbClr val="C00000"/>
              </a:solidFill>
              <a:latin typeface="Times New Roman" panose="02020603050405020304" pitchFamily="18" charset="0"/>
              <a:cs typeface="Times New Roman" panose="02020603050405020304" pitchFamily="18" charset="0"/>
            </a:endParaRPr>
          </a:p>
          <a:p>
            <a:pPr lvl="1">
              <a:lnSpc>
                <a:spcPct val="120000"/>
              </a:lnSpc>
              <a:spcBef>
                <a:spcPts val="600"/>
              </a:spcBef>
            </a:pPr>
            <a:r>
              <a:rPr lang="zh-CN" altLang="zh-CN" sz="1600" dirty="0" smtClean="0">
                <a:ea typeface="微软雅黑" panose="020B0503020204020204" pitchFamily="34" charset="-122"/>
              </a:rPr>
              <a:t>图像数据的</a:t>
            </a:r>
            <a:r>
              <a:rPr lang="zh-CN" altLang="en-US" sz="1600" dirty="0" smtClean="0">
                <a:ea typeface="微软雅黑" panose="020B0503020204020204" pitchFamily="34" charset="-122"/>
              </a:rPr>
              <a:t>读取及显示、存储、</a:t>
            </a:r>
            <a:r>
              <a:rPr lang="zh-CN" altLang="zh-CN" sz="1600" dirty="0" smtClean="0">
                <a:ea typeface="微软雅黑" panose="020B0503020204020204" pitchFamily="34" charset="-122"/>
              </a:rPr>
              <a:t>变换</a:t>
            </a:r>
            <a:r>
              <a:rPr lang="zh-CN" altLang="en-US" sz="1600" dirty="0" smtClean="0">
                <a:ea typeface="微软雅黑" panose="020B0503020204020204" pitchFamily="34" charset="-122"/>
              </a:rPr>
              <a:t>（</a:t>
            </a:r>
            <a:r>
              <a:rPr lang="en-US" altLang="zh-CN" sz="1600" dirty="0" smtClean="0">
                <a:ea typeface="微软雅黑" panose="020B0503020204020204" pitchFamily="34" charset="-122"/>
              </a:rPr>
              <a:t>RGB</a:t>
            </a:r>
            <a:r>
              <a:rPr lang="zh-CN" altLang="en-US" sz="1600" dirty="0" smtClean="0">
                <a:ea typeface="微软雅黑" panose="020B0503020204020204" pitchFamily="34" charset="-122"/>
              </a:rPr>
              <a:t>、灰度图、二值图）</a:t>
            </a:r>
            <a:endParaRPr lang="en-US" altLang="zh-CN" sz="1600" dirty="0" smtClean="0">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对图像指定区域裁剪、旋转</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对灰度图片绘制灰度直方图，进行直方图均衡化</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为图像增加噪声及平滑、锐化</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对二值图像进行膨胀、腐蚀、开、闭运算</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a:latin typeface="微软雅黑" panose="020B0503020204020204" pitchFamily="34" charset="-122"/>
                <a:ea typeface="微软雅黑" panose="020B0503020204020204" pitchFamily="34" charset="-122"/>
              </a:rPr>
              <a:t>对灰度</a:t>
            </a:r>
            <a:r>
              <a:rPr lang="zh-CN" altLang="en-US" sz="1600" dirty="0" smtClean="0">
                <a:latin typeface="微软雅黑" panose="020B0503020204020204" pitchFamily="34" charset="-122"/>
                <a:ea typeface="微软雅黑" panose="020B0503020204020204" pitchFamily="34" charset="-122"/>
              </a:rPr>
              <a:t>图像进行边缘检测</a:t>
            </a:r>
            <a:r>
              <a:rPr lang="en-US" sz="1600" dirty="0" smtClean="0">
                <a:latin typeface="微软雅黑" panose="020B0503020204020204" pitchFamily="34" charset="-122"/>
                <a:ea typeface="微软雅黑" panose="020B0503020204020204" pitchFamily="34" charset="-122"/>
              </a:rPr>
              <a:t> </a:t>
            </a:r>
          </a:p>
          <a:p>
            <a:pPr>
              <a:lnSpc>
                <a:spcPct val="120000"/>
              </a:lnSpc>
              <a:spcBef>
                <a:spcPts val="600"/>
              </a:spcBef>
            </a:pPr>
            <a:r>
              <a:rPr lang="zh-CN" altLang="en-US" sz="2000" dirty="0" smtClean="0">
                <a:solidFill>
                  <a:srgbClr val="C00000"/>
                </a:solidFill>
                <a:latin typeface="Palatino Linotype" panose="02040502050505030304" pitchFamily="18" charset="0"/>
              </a:rPr>
              <a:t>任务 </a:t>
            </a:r>
            <a:r>
              <a:rPr lang="en-US" altLang="zh-CN" sz="2000" dirty="0" smtClean="0">
                <a:solidFill>
                  <a:srgbClr val="C00000"/>
                </a:solidFill>
                <a:latin typeface="Palatino Linotype" panose="02040502050505030304" pitchFamily="18" charset="0"/>
              </a:rPr>
              <a:t>2 </a:t>
            </a:r>
            <a:r>
              <a:rPr lang="zh-CN" altLang="en-US" sz="2000" dirty="0" smtClean="0">
                <a:solidFill>
                  <a:srgbClr val="C00000"/>
                </a:solidFill>
                <a:latin typeface="Palatino Linotype" panose="02040502050505030304" pitchFamily="18" charset="0"/>
              </a:rPr>
              <a:t>（总结报告）</a:t>
            </a:r>
            <a:endParaRPr lang="en-US" sz="2000" dirty="0" smtClean="0">
              <a:solidFill>
                <a:srgbClr val="C00000"/>
              </a:solidFill>
              <a:latin typeface="Palatino Linotype" panose="02040502050505030304" pitchFamily="18" charset="0"/>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rPr>
              <a:t>对车牌中字符的检测、分割、</a:t>
            </a:r>
            <a:r>
              <a:rPr lang="zh-CN" altLang="en-US" sz="1600" dirty="0" smtClean="0">
                <a:latin typeface="微软雅黑" panose="020B0503020204020204" pitchFamily="34" charset="-122"/>
                <a:ea typeface="微软雅黑" panose="020B0503020204020204" pitchFamily="34" charset="-122"/>
              </a:rPr>
              <a:t>识别</a:t>
            </a:r>
            <a:endParaRPr lang="en-US"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solidFill>
                  <a:srgbClr val="0070C0"/>
                </a:solidFill>
                <a:latin typeface="Palatino Linotype" panose="02040502050505030304" pitchFamily="18" charset="0"/>
              </a:rPr>
              <a:t>基于阈值的图片分割，</a:t>
            </a:r>
            <a:r>
              <a:rPr lang="zh-CN" altLang="en-US" sz="1600" dirty="0">
                <a:solidFill>
                  <a:srgbClr val="0070C0"/>
                </a:solidFill>
                <a:latin typeface="Palatino Linotype" panose="02040502050505030304" pitchFamily="18" charset="0"/>
              </a:rPr>
              <a:t>二值</a:t>
            </a:r>
            <a:r>
              <a:rPr lang="zh-CN" altLang="en-US" sz="1600" dirty="0" smtClean="0">
                <a:solidFill>
                  <a:srgbClr val="0070C0"/>
                </a:solidFill>
                <a:latin typeface="Palatino Linotype" panose="02040502050505030304" pitchFamily="18" charset="0"/>
              </a:rPr>
              <a:t>化，基于像素投影的字符分割，基于模板匹配的字符识别</a:t>
            </a:r>
            <a:endParaRPr lang="en-US" sz="2000" dirty="0">
              <a:latin typeface="Palatino Linotype" panose="02040502050505030304" pitchFamily="18" charset="0"/>
              <a:ea typeface="Geneva" charset="0"/>
            </a:endParaRPr>
          </a:p>
        </p:txBody>
      </p:sp>
      <p:sp>
        <p:nvSpPr>
          <p:cNvPr id="3" name="Slide Number Placeholder 2"/>
          <p:cNvSpPr>
            <a:spLocks noGrp="1"/>
          </p:cNvSpPr>
          <p:nvPr>
            <p:ph type="sldNum" sz="quarter" idx="12"/>
          </p:nvPr>
        </p:nvSpPr>
        <p:spPr/>
        <p:txBody>
          <a:bodyPr/>
          <a:lstStyle/>
          <a:p>
            <a:fld id="{F76AC2ED-CE04-43CB-808B-8854D792F491}" type="slidenum">
              <a:rPr lang="zh-CN" altLang="en-US" smtClean="0"/>
              <a:pPr/>
              <a:t>4</a:t>
            </a:fld>
            <a:r>
              <a:rPr lang="en-US" altLang="zh-CN" dirty="0" smtClean="0"/>
              <a:t>/6</a:t>
            </a:r>
            <a:endParaRPr lang="zh-CN" altLang="en-US" dirty="0"/>
          </a:p>
        </p:txBody>
      </p:sp>
    </p:spTree>
    <p:extLst>
      <p:ext uri="{BB962C8B-B14F-4D97-AF65-F5344CB8AC3E}">
        <p14:creationId xmlns:p14="http://schemas.microsoft.com/office/powerpoint/2010/main" val="296433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796" y="84357"/>
            <a:ext cx="6631002" cy="504000"/>
          </a:xfrm>
        </p:spPr>
        <p:txBody>
          <a:bodyPr>
            <a:noAutofit/>
          </a:bodyPr>
          <a:lstStyle/>
          <a:p>
            <a:pPr marL="514350" indent="-514350">
              <a:lnSpc>
                <a:spcPct val="160000"/>
              </a:lnSpc>
            </a:pPr>
            <a:r>
              <a:rPr lang="zh-CN" altLang="en-US" dirty="0" smtClean="0">
                <a:latin typeface="微软雅黑" panose="020B0503020204020204" pitchFamily="34" charset="-122"/>
                <a:cs typeface="Arial" pitchFamily="34" charset="0"/>
              </a:rPr>
              <a:t>考核指标</a:t>
            </a:r>
            <a:endParaRPr lang="en-US" altLang="ko-KR" dirty="0">
              <a:latin typeface="微软雅黑" panose="020B0503020204020204" pitchFamily="34" charset="-122"/>
              <a:cs typeface="Arial" pitchFamily="34" charset="0"/>
            </a:endParaRPr>
          </a:p>
        </p:txBody>
      </p:sp>
      <p:sp>
        <p:nvSpPr>
          <p:cNvPr id="12" name="Content Placeholder 2"/>
          <p:cNvSpPr txBox="1">
            <a:spLocks/>
          </p:cNvSpPr>
          <p:nvPr/>
        </p:nvSpPr>
        <p:spPr>
          <a:xfrm>
            <a:off x="203158" y="804354"/>
            <a:ext cx="8720937" cy="58511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pPr>
            <a:r>
              <a:rPr lang="zh-CN" altLang="en-US" sz="2000" dirty="0" smtClean="0">
                <a:solidFill>
                  <a:srgbClr val="C00000"/>
                </a:solidFill>
                <a:latin typeface="Times New Roman" panose="02020603050405020304" pitchFamily="18" charset="0"/>
                <a:cs typeface="Times New Roman" panose="02020603050405020304" pitchFamily="18" charset="0"/>
              </a:rPr>
              <a:t>中期报告：</a:t>
            </a:r>
            <a:r>
              <a:rPr lang="en-US" altLang="zh-CN" sz="2000" dirty="0" smtClean="0">
                <a:solidFill>
                  <a:srgbClr val="C00000"/>
                </a:solidFill>
                <a:latin typeface="Times New Roman" panose="02020603050405020304" pitchFamily="18" charset="0"/>
                <a:cs typeface="Times New Roman" panose="02020603050405020304" pitchFamily="18" charset="0"/>
              </a:rPr>
              <a:t>2000</a:t>
            </a:r>
            <a:r>
              <a:rPr lang="zh-CN" altLang="en-US" sz="2000" dirty="0" smtClean="0">
                <a:solidFill>
                  <a:srgbClr val="C00000"/>
                </a:solidFill>
                <a:latin typeface="Times New Roman" panose="02020603050405020304" pitchFamily="18" charset="0"/>
                <a:cs typeface="Times New Roman" panose="02020603050405020304" pitchFamily="18" charset="0"/>
              </a:rPr>
              <a:t>字以上（</a:t>
            </a:r>
            <a:r>
              <a:rPr lang="en-US" altLang="zh-CN" sz="2000" dirty="0" smtClean="0">
                <a:solidFill>
                  <a:srgbClr val="C00000"/>
                </a:solidFill>
                <a:latin typeface="Times New Roman" panose="02020603050405020304" pitchFamily="18" charset="0"/>
                <a:cs typeface="Times New Roman" panose="02020603050405020304" pitchFamily="18" charset="0"/>
              </a:rPr>
              <a:t>10%</a:t>
            </a:r>
            <a:r>
              <a:rPr lang="zh-CN" altLang="en-US" sz="2000" dirty="0" smtClean="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a:p>
            <a:pPr lvl="1">
              <a:lnSpc>
                <a:spcPct val="120000"/>
              </a:lnSpc>
              <a:spcBef>
                <a:spcPts val="600"/>
              </a:spcBef>
            </a:pP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600" dirty="0" smtClean="0">
                <a:latin typeface="微软雅黑" panose="020B0503020204020204" pitchFamily="34" charset="-122"/>
                <a:ea typeface="微软雅黑" panose="020B0503020204020204" pitchFamily="34" charset="-122"/>
              </a:rPr>
              <a:t>个任务，</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600" dirty="0" smtClean="0">
                <a:latin typeface="微软雅黑" panose="020B0503020204020204" pitchFamily="34" charset="-122"/>
                <a:ea typeface="微软雅黑" panose="020B0503020204020204" pitchFamily="34" charset="-122"/>
              </a:rPr>
              <a:t>个</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smtClean="0">
                <a:latin typeface="Times New Roman" panose="02020603050405020304" pitchFamily="18" charset="0"/>
                <a:ea typeface="微软雅黑" panose="020B0503020204020204" pitchFamily="34" charset="-122"/>
                <a:cs typeface="Times New Roman" panose="02020603050405020304" pitchFamily="18" charset="0"/>
              </a:rPr>
              <a:t>py</a:t>
            </a:r>
            <a:r>
              <a:rPr lang="zh-CN" altLang="en-US" sz="1600" dirty="0" smtClean="0">
                <a:latin typeface="微软雅黑" panose="020B0503020204020204" pitchFamily="34" charset="-122"/>
                <a:ea typeface="微软雅黑" panose="020B0503020204020204" pitchFamily="34" charset="-122"/>
              </a:rPr>
              <a:t>文件，每个文件的输出为将原始图片和经过处理的所有图片展示在一张图中。</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a:latin typeface="微软雅黑" panose="020B0503020204020204" pitchFamily="34" charset="-122"/>
                <a:ea typeface="微软雅黑" panose="020B0503020204020204" pitchFamily="34" charset="-122"/>
              </a:rPr>
              <a:t>报告</a:t>
            </a:r>
            <a:r>
              <a:rPr lang="zh-CN" altLang="en-US" sz="1600" dirty="0" smtClean="0">
                <a:latin typeface="微软雅黑" panose="020B0503020204020204" pitchFamily="34" charset="-122"/>
                <a:ea typeface="微软雅黑" panose="020B0503020204020204" pitchFamily="34" charset="-122"/>
              </a:rPr>
              <a:t>中需要对算法的简单基本原理进行阐述。</a:t>
            </a:r>
            <a:endParaRPr lang="en-US" altLang="zh-CN" sz="1600"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000" dirty="0" smtClean="0">
                <a:solidFill>
                  <a:srgbClr val="C00000"/>
                </a:solidFill>
                <a:latin typeface="Palatino Linotype" panose="02040502050505030304" pitchFamily="18" charset="0"/>
              </a:rPr>
              <a:t>总结报告：</a:t>
            </a:r>
            <a:r>
              <a:rPr lang="en-US" altLang="zh-CN" sz="2000" dirty="0" smtClean="0">
                <a:solidFill>
                  <a:srgbClr val="C00000"/>
                </a:solidFill>
                <a:latin typeface="Times New Roman" panose="02020603050405020304" pitchFamily="18" charset="0"/>
                <a:cs typeface="Times New Roman" panose="02020603050405020304" pitchFamily="18" charset="0"/>
              </a:rPr>
              <a:t>4000</a:t>
            </a:r>
            <a:r>
              <a:rPr lang="zh-CN" altLang="en-US" sz="2000" dirty="0" smtClean="0">
                <a:solidFill>
                  <a:srgbClr val="C00000"/>
                </a:solidFill>
                <a:latin typeface="Palatino Linotype" panose="02040502050505030304" pitchFamily="18" charset="0"/>
              </a:rPr>
              <a:t>字以上（</a:t>
            </a:r>
            <a:r>
              <a:rPr lang="en-US" altLang="zh-CN" sz="2000" dirty="0" smtClean="0">
                <a:solidFill>
                  <a:srgbClr val="C00000"/>
                </a:solidFill>
                <a:latin typeface="Times New Roman" panose="02020603050405020304" pitchFamily="18" charset="0"/>
                <a:cs typeface="Times New Roman" panose="02020603050405020304" pitchFamily="18" charset="0"/>
              </a:rPr>
              <a:t>40%</a:t>
            </a:r>
            <a:r>
              <a:rPr lang="zh-CN" altLang="en-US" sz="2000" dirty="0" smtClean="0">
                <a:solidFill>
                  <a:srgbClr val="C00000"/>
                </a:solidFill>
                <a:latin typeface="Palatino Linotype" panose="02040502050505030304" pitchFamily="18" charset="0"/>
              </a:rPr>
              <a:t>）</a:t>
            </a:r>
            <a:endParaRPr lang="en-US" altLang="zh-CN" sz="2000" dirty="0" smtClean="0">
              <a:solidFill>
                <a:srgbClr val="C00000"/>
              </a:solidFill>
              <a:latin typeface="Palatino Linotype" panose="02040502050505030304" pitchFamily="18" charset="0"/>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车牌识别算法应用背景</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现状</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需要对算法的具体步骤进行阐述，每一步的结果呈现，最好包含程序框图</a:t>
            </a:r>
            <a:endParaRPr lang="en-US"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设计车牌字符分割算法</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smtClean="0">
                <a:latin typeface="微软雅黑" panose="020B0503020204020204" pitchFamily="34" charset="-122"/>
                <a:ea typeface="微软雅黑" panose="020B0503020204020204" pitchFamily="34" charset="-122"/>
              </a:rPr>
              <a:t>算法正确率，算法评估</a:t>
            </a:r>
            <a:endParaRPr lang="en-US" altLang="zh-CN" sz="1600"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1600" dirty="0">
                <a:solidFill>
                  <a:srgbClr val="0070C0"/>
                </a:solidFill>
                <a:latin typeface="微软雅黑" panose="020B0503020204020204" pitchFamily="34" charset="-122"/>
                <a:ea typeface="微软雅黑" panose="020B0503020204020204" pitchFamily="34" charset="-122"/>
              </a:rPr>
              <a:t>报告具体详细格式见本科生综合设计管理</a:t>
            </a:r>
            <a:r>
              <a:rPr lang="zh-CN" altLang="en-US" sz="1600" dirty="0" smtClean="0">
                <a:solidFill>
                  <a:srgbClr val="0070C0"/>
                </a:solidFill>
                <a:latin typeface="微软雅黑" panose="020B0503020204020204" pitchFamily="34" charset="-122"/>
                <a:ea typeface="微软雅黑" panose="020B0503020204020204" pitchFamily="34" charset="-122"/>
              </a:rPr>
              <a:t>办法</a:t>
            </a:r>
            <a:endParaRPr lang="en-US" altLang="zh-CN" sz="1600"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000" dirty="0" smtClean="0">
                <a:solidFill>
                  <a:srgbClr val="C00000"/>
                </a:solidFill>
                <a:latin typeface="Palatino Linotype" panose="02040502050505030304" pitchFamily="18" charset="0"/>
              </a:rPr>
              <a:t>学生互评成绩（</a:t>
            </a:r>
            <a:r>
              <a:rPr lang="en-US" altLang="zh-CN" sz="2000" dirty="0" smtClean="0">
                <a:solidFill>
                  <a:srgbClr val="C00000"/>
                </a:solidFill>
                <a:latin typeface="Times New Roman" panose="02020603050405020304" pitchFamily="18" charset="0"/>
                <a:cs typeface="Times New Roman" panose="02020603050405020304" pitchFamily="18" charset="0"/>
              </a:rPr>
              <a:t>10%</a:t>
            </a:r>
            <a:r>
              <a:rPr lang="zh-CN" altLang="en-US" sz="2000" dirty="0" smtClean="0">
                <a:solidFill>
                  <a:srgbClr val="C00000"/>
                </a:solidFill>
                <a:latin typeface="Palatino Linotype" panose="02040502050505030304" pitchFamily="18" charset="0"/>
              </a:rPr>
              <a:t>）</a:t>
            </a:r>
            <a:endParaRPr lang="en-US" altLang="zh-CN" sz="2000" dirty="0" smtClean="0">
              <a:solidFill>
                <a:srgbClr val="C00000"/>
              </a:solidFill>
              <a:latin typeface="Palatino Linotype" panose="02040502050505030304" pitchFamily="18" charset="0"/>
            </a:endParaRPr>
          </a:p>
          <a:p>
            <a:pPr>
              <a:lnSpc>
                <a:spcPct val="120000"/>
              </a:lnSpc>
              <a:spcBef>
                <a:spcPts val="600"/>
              </a:spcBef>
            </a:pPr>
            <a:r>
              <a:rPr lang="zh-CN" altLang="en-US" sz="2000" dirty="0">
                <a:solidFill>
                  <a:srgbClr val="C00000"/>
                </a:solidFill>
                <a:latin typeface="Palatino Linotype" panose="02040502050505030304" pitchFamily="18" charset="0"/>
              </a:rPr>
              <a:t>终期答辩（</a:t>
            </a:r>
            <a:r>
              <a:rPr lang="en-US" altLang="zh-CN" sz="2000" dirty="0">
                <a:solidFill>
                  <a:srgbClr val="C00000"/>
                </a:solidFill>
                <a:latin typeface="Times New Roman" panose="02020603050405020304" pitchFamily="18" charset="0"/>
                <a:cs typeface="Times New Roman" panose="02020603050405020304" pitchFamily="18" charset="0"/>
              </a:rPr>
              <a:t>40%</a:t>
            </a:r>
            <a:r>
              <a:rPr lang="zh-CN" altLang="en-US" sz="2000" dirty="0">
                <a:solidFill>
                  <a:srgbClr val="C00000"/>
                </a:solidFill>
                <a:latin typeface="Palatino Linotype" panose="02040502050505030304" pitchFamily="18" charset="0"/>
              </a:rPr>
              <a:t>）</a:t>
            </a:r>
            <a:endParaRPr lang="en-US" altLang="zh-CN" sz="1600" dirty="0">
              <a:solidFill>
                <a:srgbClr val="0070C0"/>
              </a:solidFill>
              <a:latin typeface="Palatino Linotype" panose="02040502050505030304" pitchFamily="18" charset="0"/>
            </a:endParaRPr>
          </a:p>
          <a:p>
            <a:pPr lvl="1">
              <a:lnSpc>
                <a:spcPct val="120000"/>
              </a:lnSpc>
              <a:spcBef>
                <a:spcPts val="600"/>
              </a:spcBef>
            </a:pPr>
            <a:r>
              <a:rPr lang="en-US" altLang="zh-CN" sz="1600" dirty="0" err="1" smtClean="0">
                <a:latin typeface="Times New Roman" panose="02020603050405020304" pitchFamily="18" charset="0"/>
                <a:ea typeface="微软雅黑" panose="020B0503020204020204" pitchFamily="34" charset="-122"/>
                <a:cs typeface="Times New Roman" panose="02020603050405020304" pitchFamily="18" charset="0"/>
              </a:rPr>
              <a:t>ppt</a:t>
            </a:r>
            <a:r>
              <a:rPr lang="zh-CN" altLang="en-US" sz="1600" dirty="0" smtClean="0">
                <a:latin typeface="微软雅黑" panose="020B0503020204020204" pitchFamily="34" charset="-122"/>
                <a:ea typeface="微软雅黑" panose="020B0503020204020204" pitchFamily="34" charset="-122"/>
              </a:rPr>
              <a:t>展示</a:t>
            </a:r>
            <a:endParaRPr lang="en-US" altLang="zh-CN" sz="1600" dirty="0" smtClean="0">
              <a:solidFill>
                <a:srgbClr val="0070C0"/>
              </a:solidFill>
              <a:latin typeface="微软雅黑" panose="020B0503020204020204" pitchFamily="34" charset="-122"/>
              <a:ea typeface="微软雅黑" panose="020B0503020204020204" pitchFamily="34" charset="-122"/>
            </a:endParaRPr>
          </a:p>
          <a:p>
            <a:pPr lvl="1">
              <a:lnSpc>
                <a:spcPct val="120000"/>
              </a:lnSpc>
              <a:spcBef>
                <a:spcPts val="600"/>
              </a:spcBef>
            </a:pPr>
            <a:endParaRPr lang="en-US" altLang="zh-CN" sz="1600" dirty="0">
              <a:solidFill>
                <a:srgbClr val="0070C0"/>
              </a:solidFill>
              <a:latin typeface="Palatino Linotype" panose="02040502050505030304" pitchFamily="18" charset="0"/>
            </a:endParaRPr>
          </a:p>
        </p:txBody>
      </p:sp>
      <p:sp>
        <p:nvSpPr>
          <p:cNvPr id="3" name="Slide Number Placeholder 2"/>
          <p:cNvSpPr>
            <a:spLocks noGrp="1"/>
          </p:cNvSpPr>
          <p:nvPr>
            <p:ph type="sldNum" sz="quarter" idx="12"/>
          </p:nvPr>
        </p:nvSpPr>
        <p:spPr/>
        <p:txBody>
          <a:bodyPr/>
          <a:lstStyle/>
          <a:p>
            <a:fld id="{F76AC2ED-CE04-43CB-808B-8854D792F491}" type="slidenum">
              <a:rPr lang="zh-CN" altLang="en-US" smtClean="0"/>
              <a:pPr/>
              <a:t>5</a:t>
            </a:fld>
            <a:r>
              <a:rPr lang="en-US" altLang="zh-CN" dirty="0" smtClean="0"/>
              <a:t>/6</a:t>
            </a:r>
            <a:endParaRPr lang="zh-CN" altLang="en-US" dirty="0"/>
          </a:p>
        </p:txBody>
      </p:sp>
    </p:spTree>
    <p:extLst>
      <p:ext uri="{BB962C8B-B14F-4D97-AF65-F5344CB8AC3E}">
        <p14:creationId xmlns:p14="http://schemas.microsoft.com/office/powerpoint/2010/main" val="4287615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4592" y="2175654"/>
            <a:ext cx="8282866" cy="89255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en-US" altLang="ko-KR" sz="4000" b="1" dirty="0" smtClean="0">
                <a:solidFill>
                  <a:srgbClr val="FFFF99"/>
                </a:solidFill>
                <a:latin typeface="Palatino Linotype" panose="02040502050505030304" pitchFamily="18" charset="0"/>
                <a:ea typeface="Gulim" pitchFamily="34" charset="-127"/>
                <a:cs typeface="Arial" pitchFamily="34" charset="0"/>
              </a:rPr>
              <a:t>Q &amp; A</a:t>
            </a:r>
            <a:endParaRPr lang="en-US" altLang="ko-KR" sz="4000" b="1" dirty="0">
              <a:solidFill>
                <a:srgbClr val="FFCCCC"/>
              </a:solidFill>
              <a:latin typeface="Palatino Linotype" panose="02040502050505030304" pitchFamily="18" charset="0"/>
              <a:ea typeface="Gulim" pitchFamily="34" charset="-127"/>
              <a:cs typeface="Arial" pitchFamily="34" charset="0"/>
            </a:endParaRPr>
          </a:p>
        </p:txBody>
      </p:sp>
      <p:sp>
        <p:nvSpPr>
          <p:cNvPr id="8" name="TextBox 3"/>
          <p:cNvSpPr txBox="1"/>
          <p:nvPr/>
        </p:nvSpPr>
        <p:spPr>
          <a:xfrm>
            <a:off x="824592" y="3250246"/>
            <a:ext cx="8282866" cy="89255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en-US" altLang="ko-KR" sz="4000" b="1" dirty="0" smtClean="0">
                <a:solidFill>
                  <a:srgbClr val="FFCCCC"/>
                </a:solidFill>
                <a:latin typeface="Palatino Linotype" panose="02040502050505030304" pitchFamily="18" charset="0"/>
                <a:ea typeface="Gulim" pitchFamily="34" charset="-127"/>
                <a:cs typeface="Arial" pitchFamily="34" charset="0"/>
              </a:rPr>
              <a:t>Thank You!</a:t>
            </a:r>
            <a:endParaRPr lang="en-US" altLang="ko-KR" sz="4000" b="1" dirty="0">
              <a:solidFill>
                <a:srgbClr val="FFCCCC"/>
              </a:solidFill>
              <a:latin typeface="Palatino Linotype" panose="02040502050505030304" pitchFamily="18" charset="0"/>
              <a:ea typeface="Gulim" pitchFamily="34" charset="-127"/>
              <a:cs typeface="Arial" pitchFamily="34" charset="0"/>
            </a:endParaRPr>
          </a:p>
        </p:txBody>
      </p:sp>
      <p:sp>
        <p:nvSpPr>
          <p:cNvPr id="13" name="文本框 12"/>
          <p:cNvSpPr txBox="1"/>
          <p:nvPr/>
        </p:nvSpPr>
        <p:spPr>
          <a:xfrm>
            <a:off x="1" y="5340501"/>
            <a:ext cx="9143999" cy="4031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dirty="0" smtClean="0">
                <a:latin typeface="Palatino Linotype" panose="02040502050505030304" pitchFamily="18" charset="0"/>
              </a:rPr>
              <a:t>姬兴亮</a:t>
            </a:r>
            <a:endParaRPr lang="en-US" altLang="zh-CN" dirty="0">
              <a:latin typeface="Palatino Linotype" panose="02040502050505030304" pitchFamily="18" charset="0"/>
            </a:endParaRPr>
          </a:p>
        </p:txBody>
      </p:sp>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6531" y="6151140"/>
            <a:ext cx="2380553" cy="540000"/>
          </a:xfrm>
          <a:prstGeom prst="rect">
            <a:avLst/>
          </a:prstGeom>
        </p:spPr>
      </p:pic>
      <p:sp>
        <p:nvSpPr>
          <p:cNvPr id="9" name="矩形 8"/>
          <p:cNvSpPr/>
          <p:nvPr/>
        </p:nvSpPr>
        <p:spPr>
          <a:xfrm>
            <a:off x="0" y="5863069"/>
            <a:ext cx="9144000" cy="95410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400" dirty="0" smtClean="0">
                <a:latin typeface="Palatino Linotype" panose="02040502050505030304" pitchFamily="18" charset="0"/>
              </a:rPr>
              <a:t>University </a:t>
            </a:r>
            <a:r>
              <a:rPr lang="en-US" altLang="zh-CN" sz="1400" dirty="0">
                <a:latin typeface="Palatino Linotype" panose="02040502050505030304" pitchFamily="18" charset="0"/>
              </a:rPr>
              <a:t>of Electronic Science and Technology of China, </a:t>
            </a:r>
          </a:p>
          <a:p>
            <a:pPr algn="r"/>
            <a:r>
              <a:rPr lang="en-US" altLang="zh-CN" sz="1400" dirty="0">
                <a:latin typeface="Palatino Linotype" panose="02040502050505030304" pitchFamily="18" charset="0"/>
              </a:rPr>
              <a:t>Chengdu, Sichuan 611731, </a:t>
            </a:r>
            <a:r>
              <a:rPr lang="en-US" altLang="zh-CN" sz="1400" dirty="0" smtClean="0">
                <a:latin typeface="Palatino Linotype" panose="02040502050505030304" pitchFamily="18" charset="0"/>
              </a:rPr>
              <a:t>China</a:t>
            </a:r>
          </a:p>
          <a:p>
            <a:pPr algn="r"/>
            <a:r>
              <a:rPr lang="en-US" altLang="zh-CN" sz="1400" dirty="0" smtClean="0">
                <a:latin typeface="Palatino Linotype" panose="02040502050505030304" pitchFamily="18" charset="0"/>
              </a:rPr>
              <a:t>18605439788</a:t>
            </a:r>
          </a:p>
          <a:p>
            <a:pPr algn="r"/>
            <a:r>
              <a:rPr lang="en-US" altLang="zh-CN" sz="1400" dirty="0" smtClean="0">
                <a:solidFill>
                  <a:srgbClr val="0000CC"/>
                </a:solidFill>
                <a:latin typeface="Palatino Linotype" panose="02040502050505030304" pitchFamily="18" charset="0"/>
              </a:rPr>
              <a:t>Xingliang_ji@163.com</a:t>
            </a:r>
          </a:p>
        </p:txBody>
      </p:sp>
    </p:spTree>
    <p:extLst>
      <p:ext uri="{BB962C8B-B14F-4D97-AF65-F5344CB8AC3E}">
        <p14:creationId xmlns:p14="http://schemas.microsoft.com/office/powerpoint/2010/main" val="214419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3325</TotalTime>
  <Words>566</Words>
  <Application>Microsoft Office PowerPoint</Application>
  <PresentationFormat>全屏显示(4:3)</PresentationFormat>
  <Paragraphs>58</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Geneva</vt:lpstr>
      <vt:lpstr>Gulim</vt:lpstr>
      <vt:lpstr>맑은 고딕</vt:lpstr>
      <vt:lpstr>等线</vt:lpstr>
      <vt:lpstr>等线 Light</vt:lpstr>
      <vt:lpstr>微软雅黑</vt:lpstr>
      <vt:lpstr>Arial</vt:lpstr>
      <vt:lpstr>Palatino Linotype</vt:lpstr>
      <vt:lpstr>Times New Roman</vt:lpstr>
      <vt:lpstr>Office 主题​​</vt:lpstr>
      <vt:lpstr>PowerPoint 演示文稿</vt:lpstr>
      <vt:lpstr>目录</vt:lpstr>
      <vt:lpstr>课程设计背景</vt:lpstr>
      <vt:lpstr>具体任务要求</vt:lpstr>
      <vt:lpstr>考核指标</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 Jiang</dc:creator>
  <cp:lastModifiedBy>姬 兴亮</cp:lastModifiedBy>
  <cp:revision>370</cp:revision>
  <dcterms:created xsi:type="dcterms:W3CDTF">2018-05-07T01:27:06Z</dcterms:created>
  <dcterms:modified xsi:type="dcterms:W3CDTF">2018-11-03T09:14:42Z</dcterms:modified>
</cp:coreProperties>
</file>