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676655" y="404664"/>
            <a:ext cx="8240834" cy="57218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已知文法</a:t>
            </a:r>
            <a:r>
              <a:rPr lang="en-US" altLang="zh-CN" dirty="0" smtClean="0"/>
              <a:t>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S-&gt;AB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A-&gt;</a:t>
            </a:r>
            <a:r>
              <a:rPr lang="en-US" dirty="0" err="1" smtClean="0"/>
              <a:t>Ab|bB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B-&gt;</a:t>
            </a:r>
            <a:r>
              <a:rPr lang="en-US" dirty="0" err="1" smtClean="0"/>
              <a:t>a|Sb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(1)</a:t>
            </a:r>
            <a:r>
              <a:rPr lang="zh-CN" altLang="en-US" dirty="0" smtClean="0"/>
              <a:t>写出</a:t>
            </a:r>
            <a:r>
              <a:rPr lang="en-US" altLang="zh-CN" dirty="0" err="1" smtClean="0"/>
              <a:t>bBABb</a:t>
            </a:r>
            <a:r>
              <a:rPr lang="zh-CN" altLang="en-US" dirty="0" smtClean="0"/>
              <a:t>的规范推导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(3)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bBABb</a:t>
            </a:r>
            <a:r>
              <a:rPr lang="zh-CN" altLang="en-US" dirty="0" smtClean="0"/>
              <a:t>的短语、直接短语、句柄和</a:t>
            </a:r>
            <a:r>
              <a:rPr lang="zh-CN" altLang="en-US" dirty="0" smtClean="0">
                <a:solidFill>
                  <a:srgbClr val="FF0000"/>
                </a:solidFill>
              </a:rPr>
              <a:t>最左素短语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S=&gt;AB=&gt;</a:t>
            </a:r>
            <a:r>
              <a:rPr lang="en-US" altLang="zh-CN" dirty="0" err="1" smtClean="0">
                <a:solidFill>
                  <a:srgbClr val="FF0000"/>
                </a:solidFill>
              </a:rPr>
              <a:t>ASb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en-US" altLang="zh-CN" dirty="0" err="1" smtClean="0">
                <a:solidFill>
                  <a:srgbClr val="FF0000"/>
                </a:solidFill>
              </a:rPr>
              <a:t>AABb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en-US" altLang="zh-CN" dirty="0" err="1" smtClean="0">
                <a:solidFill>
                  <a:srgbClr val="FF0000"/>
                </a:solidFill>
              </a:rPr>
              <a:t>bBABb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S=&gt;AB=&gt;</a:t>
            </a:r>
            <a:r>
              <a:rPr lang="en-US" dirty="0" err="1" smtClean="0">
                <a:solidFill>
                  <a:srgbClr val="FF0000"/>
                </a:solidFill>
              </a:rPr>
              <a:t>bBB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r>
              <a:rPr lang="en-US" dirty="0" err="1" smtClean="0">
                <a:solidFill>
                  <a:srgbClr val="FF0000"/>
                </a:solidFill>
              </a:rPr>
              <a:t>bBSb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r>
              <a:rPr lang="en-US" dirty="0" err="1" smtClean="0">
                <a:solidFill>
                  <a:srgbClr val="FF0000"/>
                </a:solidFill>
              </a:rPr>
              <a:t>bBABb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10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892480" cy="5865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、文法</a:t>
            </a:r>
            <a:r>
              <a:rPr lang="en-US" altLang="zh-CN" sz="2400" dirty="0"/>
              <a:t>G(S):S-&gt;a|^|(T)</a:t>
            </a:r>
          </a:p>
          <a:p>
            <a:pPr marL="0" indent="0">
              <a:buNone/>
            </a:pPr>
            <a:r>
              <a:rPr lang="en-US" altLang="zh-CN" sz="2400" dirty="0"/>
              <a:t>		  T-&gt;T,S|S</a:t>
            </a:r>
          </a:p>
          <a:p>
            <a:pPr marL="0" indent="0">
              <a:buNone/>
            </a:pPr>
            <a:r>
              <a:rPr lang="zh-CN" altLang="en-US" sz="2400" dirty="0"/>
              <a:t>请给出（</a:t>
            </a:r>
            <a:r>
              <a:rPr lang="en-US" altLang="zh-CN" sz="2400" dirty="0"/>
              <a:t>a,(</a:t>
            </a:r>
            <a:r>
              <a:rPr lang="en-US" altLang="zh-CN" sz="2400" dirty="0" err="1"/>
              <a:t>a,a</a:t>
            </a:r>
            <a:r>
              <a:rPr lang="en-US" altLang="zh-CN" sz="2400" dirty="0"/>
              <a:t>)</a:t>
            </a:r>
            <a:r>
              <a:rPr lang="zh-CN" altLang="en-US" sz="2400" dirty="0"/>
              <a:t>）和（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a,a</a:t>
            </a:r>
            <a:r>
              <a:rPr lang="en-US" altLang="zh-CN" sz="2400" dirty="0"/>
              <a:t>),^,(a)),a</a:t>
            </a:r>
            <a:r>
              <a:rPr lang="zh-CN" altLang="en-US" sz="2400" dirty="0"/>
              <a:t>）的推导过程。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答：对（</a:t>
            </a:r>
            <a:r>
              <a:rPr lang="en-US" altLang="zh-CN" sz="2400" dirty="0" smtClean="0"/>
              <a:t>a,(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）的最左推导为：               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S=&gt;(T) 		S-&gt;(T)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	=&gt;(T,S)		T-&gt;T,S</a:t>
            </a:r>
          </a:p>
          <a:p>
            <a:pPr marL="0" indent="0">
              <a:buNone/>
            </a:pPr>
            <a:r>
              <a:rPr lang="en-US" sz="2400" dirty="0" smtClean="0"/>
              <a:t>	=&gt;(S,S)	T-&gt;S</a:t>
            </a:r>
          </a:p>
          <a:p>
            <a:pPr marL="0" indent="0">
              <a:buNone/>
            </a:pPr>
            <a:r>
              <a:rPr lang="en-US" sz="2400" dirty="0" smtClean="0"/>
              <a:t>  	=&gt;(</a:t>
            </a:r>
            <a:r>
              <a:rPr lang="en-US" sz="2400" dirty="0" err="1" smtClean="0"/>
              <a:t>a,S</a:t>
            </a:r>
            <a:r>
              <a:rPr lang="en-US" sz="2400" dirty="0" smtClean="0"/>
              <a:t>)		S-&gt;a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=&gt;(a,(T))	S-&gt;(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=&gt;(a,(T,S))	T-&gt;T,S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=&gt;(a,(</a:t>
            </a:r>
            <a:r>
              <a:rPr lang="en-US" sz="2400" dirty="0"/>
              <a:t>S</a:t>
            </a:r>
            <a:r>
              <a:rPr lang="en-US" sz="2400" dirty="0" smtClean="0"/>
              <a:t>,S))	T-&gt;S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=&gt;(a,(</a:t>
            </a:r>
            <a:r>
              <a:rPr lang="en-US" sz="2400" dirty="0" err="1" smtClean="0"/>
              <a:t>a,S</a:t>
            </a:r>
            <a:r>
              <a:rPr lang="en-US" sz="2400" dirty="0" smtClean="0"/>
              <a:t>))	S-&gt;a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=&gt;(a,(</a:t>
            </a:r>
            <a:r>
              <a:rPr lang="en-US" sz="2400" dirty="0" err="1" smtClean="0"/>
              <a:t>a,a</a:t>
            </a:r>
            <a:r>
              <a:rPr lang="en-US" sz="2400" dirty="0" smtClean="0"/>
              <a:t>))	S-&gt;a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63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11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0" y="260648"/>
            <a:ext cx="91440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对</a:t>
            </a:r>
            <a:r>
              <a:rPr lang="en-US" altLang="zh-CN" sz="2400" dirty="0" smtClean="0"/>
              <a:t>(((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),^,(a)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,a)</a:t>
            </a:r>
            <a:r>
              <a:rPr lang="zh-CN" altLang="en-US" sz="2400" dirty="0" smtClean="0"/>
              <a:t>的最左推导为：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S=&gt;(T)			S-&gt;(T)		=&gt;(((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),^,S),S)	S-&gt;^</a:t>
            </a:r>
          </a:p>
          <a:p>
            <a:pPr marL="0" indent="0">
              <a:buNone/>
            </a:pPr>
            <a:r>
              <a:rPr lang="en-US" altLang="zh-CN" sz="2400" dirty="0" smtClean="0"/>
              <a:t>   =&gt;(T,S)		T-&gt;T,S		=&gt;(((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),^,(T)),S)	S-&gt;(T)</a:t>
            </a:r>
          </a:p>
          <a:p>
            <a:pPr marL="0" indent="0">
              <a:buNone/>
            </a:pPr>
            <a:r>
              <a:rPr lang="en-US" sz="2400" dirty="0" smtClean="0"/>
              <a:t>   =&gt;(S,S)		T-&gt;S		=&gt;(((</a:t>
            </a:r>
            <a:r>
              <a:rPr lang="en-US" sz="2400" dirty="0" err="1" smtClean="0"/>
              <a:t>a,a</a:t>
            </a:r>
            <a:r>
              <a:rPr lang="en-US" sz="2400" dirty="0" smtClean="0"/>
              <a:t>),^,(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)),S)	T-&gt;S</a:t>
            </a:r>
          </a:p>
          <a:p>
            <a:pPr marL="0" indent="0">
              <a:buNone/>
            </a:pPr>
            <a:r>
              <a:rPr lang="en-US" sz="2400" dirty="0" smtClean="0"/>
              <a:t>   =&gt;((T),S)		S-&gt;(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)		=&gt;(((</a:t>
            </a:r>
            <a:r>
              <a:rPr lang="en-US" sz="2400" dirty="0" err="1" smtClean="0"/>
              <a:t>a,a</a:t>
            </a:r>
            <a:r>
              <a:rPr lang="en-US" sz="2400" dirty="0" smtClean="0"/>
              <a:t>),^,(a)),S)	S-&gt;a</a:t>
            </a:r>
          </a:p>
          <a:p>
            <a:pPr marL="0" indent="0">
              <a:buNone/>
            </a:pPr>
            <a:r>
              <a:rPr lang="en-US" altLang="zh-CN" sz="2400" dirty="0" smtClean="0"/>
              <a:t>   =&gt;((T,S),S)		T-&gt;T,S		=&gt;(((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),^,(a)),a)	S-&gt;a</a:t>
            </a:r>
          </a:p>
          <a:p>
            <a:pPr marL="0" indent="0">
              <a:buNone/>
            </a:pPr>
            <a:r>
              <a:rPr lang="en-US" sz="2400" dirty="0" smtClean="0"/>
              <a:t>   =&gt;((T,S,S),S)		</a:t>
            </a:r>
            <a:r>
              <a:rPr lang="en-US" altLang="zh-CN" sz="2400" dirty="0"/>
              <a:t>T-&gt;T,S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=&gt;((S,S,S),S)		T-</a:t>
            </a:r>
            <a:r>
              <a:rPr lang="en-US" sz="2400" dirty="0"/>
              <a:t>&gt;S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=&gt;(((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),S,S),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)	</a:t>
            </a:r>
            <a:r>
              <a:rPr lang="en-US" altLang="zh-CN" sz="2400" dirty="0" smtClean="0"/>
              <a:t>S-</a:t>
            </a:r>
            <a:r>
              <a:rPr lang="en-US" altLang="zh-CN" sz="2400" dirty="0"/>
              <a:t>&gt;(T)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=&gt;(((T,S),S,S),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T-</a:t>
            </a:r>
            <a:r>
              <a:rPr lang="en-US" altLang="zh-CN" sz="2400" dirty="0"/>
              <a:t>&gt;T,S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=&gt;(((S,S),S,S),S)	</a:t>
            </a:r>
            <a:r>
              <a:rPr lang="en-US" sz="2400" dirty="0"/>
              <a:t>T-&gt;S</a:t>
            </a:r>
          </a:p>
          <a:p>
            <a:pPr marL="0" indent="0">
              <a:buNone/>
            </a:pPr>
            <a:r>
              <a:rPr lang="en-US" sz="2400" dirty="0" smtClean="0"/>
              <a:t>   =&gt;(((</a:t>
            </a:r>
            <a:r>
              <a:rPr lang="en-US" sz="2400" dirty="0" err="1" smtClean="0"/>
              <a:t>a,S</a:t>
            </a:r>
            <a:r>
              <a:rPr lang="en-US" sz="2400" dirty="0" smtClean="0"/>
              <a:t>),S,S),S)	S-&gt;a</a:t>
            </a:r>
          </a:p>
          <a:p>
            <a:pPr marL="0" indent="0">
              <a:buNone/>
            </a:pPr>
            <a:r>
              <a:rPr lang="en-US" sz="2400" dirty="0" smtClean="0"/>
              <a:t>   =&gt;(((</a:t>
            </a:r>
            <a:r>
              <a:rPr lang="en-US" sz="2400" dirty="0" err="1" smtClean="0"/>
              <a:t>a,a</a:t>
            </a:r>
            <a:r>
              <a:rPr lang="en-US" sz="2400" dirty="0" smtClean="0"/>
              <a:t>),S,S),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)	S-&gt;a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5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12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5152" y="0"/>
            <a:ext cx="9144000" cy="63539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、文法：</a:t>
            </a:r>
            <a:r>
              <a:rPr lang="en-US" altLang="zh-CN" sz="2400" dirty="0"/>
              <a:t>G(S): S-&gt;</a:t>
            </a:r>
            <a:r>
              <a:rPr lang="en-US" altLang="zh-CN" sz="2400" dirty="0" err="1"/>
              <a:t>aSb</a:t>
            </a:r>
            <a:r>
              <a:rPr lang="en-US" altLang="zh-CN" sz="2400" dirty="0"/>
              <a:t>| 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	         P-&gt;</a:t>
            </a:r>
            <a:r>
              <a:rPr lang="en-US" sz="2400" dirty="0" err="1"/>
              <a:t>bPc|bQc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	         Q-&gt;</a:t>
            </a:r>
            <a:r>
              <a:rPr lang="en-US" sz="2400" dirty="0" err="1"/>
              <a:t>Qc|a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请写出文法中所有非终结符的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集和</a:t>
            </a:r>
            <a:r>
              <a:rPr lang="en-US" altLang="zh-CN" sz="2400" dirty="0"/>
              <a:t>FOLLOW</a:t>
            </a:r>
            <a:r>
              <a:rPr lang="zh-CN" altLang="en-US" sz="2400" dirty="0"/>
              <a:t>集。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注：如果存在回溯，请先消除</a:t>
            </a:r>
            <a:r>
              <a:rPr lang="en-US" altLang="zh-CN" sz="2400" dirty="0"/>
              <a:t>)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/>
              <a:t>答：文法存在公共左因子，消除公共左因子后的文法为：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/>
              <a:t>		G1(S</a:t>
            </a:r>
            <a:r>
              <a:rPr lang="en-US" altLang="zh-CN" sz="2400" dirty="0"/>
              <a:t>): S-&gt;</a:t>
            </a:r>
            <a:r>
              <a:rPr lang="en-US" altLang="zh-CN" sz="2400" dirty="0" err="1"/>
              <a:t>aSb</a:t>
            </a:r>
            <a:r>
              <a:rPr lang="en-US" altLang="zh-CN" sz="2400" dirty="0"/>
              <a:t>| 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	 </a:t>
            </a:r>
            <a:r>
              <a:rPr lang="en-US" sz="2400" dirty="0" smtClean="0"/>
              <a:t>           P-</a:t>
            </a:r>
            <a:r>
              <a:rPr lang="en-US" sz="2400" dirty="0"/>
              <a:t>&gt;</a:t>
            </a:r>
            <a:r>
              <a:rPr lang="en-US" sz="2400" dirty="0" err="1" smtClean="0"/>
              <a:t>bP</a:t>
            </a:r>
            <a:r>
              <a:rPr lang="en-US" sz="2400" dirty="0" smtClean="0"/>
              <a:t>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p’-&gt;</a:t>
            </a:r>
            <a:r>
              <a:rPr lang="en-US" sz="2400" dirty="0" err="1" smtClean="0"/>
              <a:t>Pc|Qc</a:t>
            </a:r>
            <a:r>
              <a:rPr lang="en-US" sz="2400" dirty="0" smtClean="0"/>
              <a:t>	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	  </a:t>
            </a:r>
            <a:r>
              <a:rPr lang="en-US" sz="2400" dirty="0" smtClean="0"/>
              <a:t>         Q-</a:t>
            </a:r>
            <a:r>
              <a:rPr lang="en-US" sz="2400" dirty="0"/>
              <a:t>&gt;</a:t>
            </a:r>
            <a:r>
              <a:rPr lang="en-US" sz="2400" dirty="0" err="1"/>
              <a:t>Qc|a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文法存在直接左递归，消除左递归后的文法为：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zh-CN" sz="2400" dirty="0" smtClean="0"/>
              <a:t>G2(S</a:t>
            </a:r>
            <a:r>
              <a:rPr lang="en-US" altLang="zh-CN" sz="2400" dirty="0"/>
              <a:t>): S-&gt;</a:t>
            </a:r>
            <a:r>
              <a:rPr lang="en-US" altLang="zh-CN" sz="2400" dirty="0" err="1"/>
              <a:t>aSb</a:t>
            </a:r>
            <a:r>
              <a:rPr lang="en-US" altLang="zh-CN" sz="2400" dirty="0"/>
              <a:t>| 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	          </a:t>
            </a:r>
            <a:r>
              <a:rPr lang="en-US" sz="2400" dirty="0" smtClean="0"/>
              <a:t>   P-</a:t>
            </a:r>
            <a:r>
              <a:rPr lang="en-US" sz="2400" dirty="0"/>
              <a:t>&gt;</a:t>
            </a:r>
            <a:r>
              <a:rPr lang="en-US" sz="2400" dirty="0" err="1"/>
              <a:t>bP</a:t>
            </a:r>
            <a:r>
              <a:rPr lang="en-US" sz="2400" dirty="0"/>
              <a:t>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	          </a:t>
            </a:r>
            <a:r>
              <a:rPr lang="en-US" sz="2400" dirty="0" smtClean="0"/>
              <a:t>   p</a:t>
            </a:r>
            <a:r>
              <a:rPr lang="en-US" sz="2400" dirty="0"/>
              <a:t>’-&gt;</a:t>
            </a:r>
            <a:r>
              <a:rPr lang="en-US" sz="2400" dirty="0" err="1" smtClean="0"/>
              <a:t>Pc|Qc</a:t>
            </a:r>
            <a:endParaRPr lang="en-US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 Q-&gt;</a:t>
            </a:r>
            <a:r>
              <a:rPr lang="en-US" sz="2400" dirty="0" err="1" smtClean="0"/>
              <a:t>aQ</a:t>
            </a:r>
            <a:r>
              <a:rPr lang="en-US" sz="2400" dirty="0" smtClean="0"/>
              <a:t>’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Q’-&gt;</a:t>
            </a:r>
            <a:r>
              <a:rPr lang="en-US" sz="2400" dirty="0" err="1" smtClean="0"/>
              <a:t>c</a:t>
            </a:r>
            <a:r>
              <a:rPr lang="en-US" altLang="zh-CN" sz="2400" dirty="0" err="1" smtClean="0"/>
              <a:t>Q</a:t>
            </a:r>
            <a:r>
              <a:rPr lang="en-US" altLang="zh-CN" sz="2400" dirty="0" smtClean="0"/>
              <a:t>’|</a:t>
            </a:r>
            <a:r>
              <a:rPr lang="el-GR" altLang="zh-CN" sz="2400" dirty="0" smtClean="0"/>
              <a:t>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07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13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7544" y="1052736"/>
            <a:ext cx="8280920" cy="52565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文法</a:t>
            </a:r>
            <a:r>
              <a:rPr lang="en-US" altLang="zh-CN" dirty="0" smtClean="0"/>
              <a:t>G2(S)</a:t>
            </a:r>
            <a:r>
              <a:rPr lang="zh-CN" altLang="en-US" dirty="0" smtClean="0"/>
              <a:t>的每个非终结符的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集和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FIRST(S) ={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		 FOLLOW(S) ={#,b}</a:t>
            </a:r>
          </a:p>
          <a:p>
            <a:pPr marL="0" indent="0">
              <a:buNone/>
            </a:pPr>
            <a:r>
              <a:rPr lang="en-US" dirty="0" smtClean="0"/>
              <a:t>FIRST(P) ={b}		</a:t>
            </a:r>
            <a:r>
              <a:rPr lang="en-US" altLang="zh-CN" dirty="0"/>
              <a:t> </a:t>
            </a:r>
            <a:r>
              <a:rPr lang="en-US" altLang="zh-CN" dirty="0" smtClean="0"/>
              <a:t>FOLLOW(P) ={#,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FIRST(P’)={</a:t>
            </a:r>
            <a:r>
              <a:rPr lang="en-US" dirty="0" err="1" smtClean="0"/>
              <a:t>a,b</a:t>
            </a:r>
            <a:r>
              <a:rPr lang="en-US" dirty="0" smtClean="0"/>
              <a:t>}		</a:t>
            </a:r>
            <a:r>
              <a:rPr lang="en-US" altLang="zh-CN" dirty="0"/>
              <a:t> </a:t>
            </a:r>
            <a:r>
              <a:rPr lang="en-US" altLang="zh-CN" dirty="0" smtClean="0"/>
              <a:t>FOLLOW(P’)={#,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FIRST(</a:t>
            </a:r>
            <a:r>
              <a:rPr lang="en-US" altLang="zh-CN" dirty="0" smtClean="0"/>
              <a:t>Q</a:t>
            </a:r>
            <a:r>
              <a:rPr lang="en-US" dirty="0" smtClean="0"/>
              <a:t>) ={a}		</a:t>
            </a:r>
            <a:r>
              <a:rPr lang="en-US" altLang="zh-CN" dirty="0"/>
              <a:t> </a:t>
            </a:r>
            <a:r>
              <a:rPr lang="en-US" altLang="zh-CN" dirty="0" smtClean="0"/>
              <a:t>FOLLOW(Q) ={c}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FIRST(Q’)={c,</a:t>
            </a:r>
            <a:r>
              <a:rPr lang="el-GR" dirty="0" smtClean="0"/>
              <a:t>ε</a:t>
            </a:r>
            <a:r>
              <a:rPr lang="en-US" dirty="0" smtClean="0"/>
              <a:t>}		</a:t>
            </a:r>
            <a:r>
              <a:rPr lang="en-US" altLang="zh-CN" dirty="0"/>
              <a:t> </a:t>
            </a:r>
            <a:r>
              <a:rPr lang="en-US" altLang="zh-CN" dirty="0" smtClean="0"/>
              <a:t>FOLLOW(Q’)={c}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23940" y="325438"/>
            <a:ext cx="4333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6706415" y="66516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01615" y="1122363"/>
            <a:ext cx="433132" cy="50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6145580" y="1503363"/>
            <a:ext cx="408434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544615" y="66516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001815" y="1122363"/>
            <a:ext cx="433132" cy="50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7840684" y="1560513"/>
            <a:ext cx="375444" cy="6794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57684" y="2146886"/>
            <a:ext cx="3921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620815" y="2112964"/>
            <a:ext cx="433132" cy="50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676365" y="2112964"/>
            <a:ext cx="3921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440634" y="2541589"/>
            <a:ext cx="38814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223940" y="3106739"/>
            <a:ext cx="433132" cy="50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zh-CN" sz="29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8230415" y="1579562"/>
            <a:ext cx="533400" cy="660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8105002" y="3106739"/>
            <a:ext cx="433132" cy="50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7828778" y="2541589"/>
            <a:ext cx="533400" cy="660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6822424" y="2147503"/>
            <a:ext cx="433132" cy="50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6618181" y="1503364"/>
            <a:ext cx="354934" cy="610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0" y="931863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短语：</a:t>
            </a:r>
            <a:r>
              <a:rPr lang="en-US" altLang="zh-CN" sz="3200" dirty="0" err="1" smtClean="0"/>
              <a:t>bB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AB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ABb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bBABb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1520" y="1825619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直接</a:t>
            </a:r>
            <a:r>
              <a:rPr lang="zh-CN" altLang="en-US" sz="3200" dirty="0" smtClean="0"/>
              <a:t>短语：</a:t>
            </a:r>
            <a:r>
              <a:rPr lang="en-US" altLang="zh-CN" sz="3200" dirty="0" err="1" smtClean="0"/>
              <a:t>bB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AB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403920" y="2909602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句柄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bB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17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9" grpId="0"/>
      <p:bldP spid="22" grpId="0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76655" y="332656"/>
            <a:ext cx="8240834" cy="57938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设有文法</a:t>
            </a:r>
            <a:r>
              <a:rPr lang="en-US" altLang="zh-CN" dirty="0" smtClean="0"/>
              <a:t>G:</a:t>
            </a:r>
          </a:p>
          <a:p>
            <a:pPr marL="0" indent="0">
              <a:buNone/>
            </a:pPr>
            <a:r>
              <a:rPr lang="en-US" dirty="0" smtClean="0"/>
              <a:t>	S-&gt;</a:t>
            </a:r>
            <a:r>
              <a:rPr lang="en-US" dirty="0" err="1" smtClean="0"/>
              <a:t>bA|aB</a:t>
            </a:r>
            <a:r>
              <a:rPr lang="en-US" dirty="0"/>
              <a:t>	</a:t>
            </a:r>
            <a:r>
              <a:rPr lang="en-US" dirty="0" smtClean="0"/>
              <a:t>	A-&gt;</a:t>
            </a:r>
            <a:r>
              <a:rPr lang="en-US" dirty="0" err="1" smtClean="0"/>
              <a:t>Sa|a</a:t>
            </a:r>
            <a:r>
              <a:rPr lang="en-US" dirty="0"/>
              <a:t>	</a:t>
            </a:r>
            <a:r>
              <a:rPr lang="en-US" dirty="0" smtClean="0"/>
              <a:t>	B-&gt;</a:t>
            </a:r>
            <a:r>
              <a:rPr lang="en-US" dirty="0" err="1" smtClean="0"/>
              <a:t>Sb|b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它是否为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文法，若是，请构造相应的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分析表。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解：文法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的增广文法</a:t>
            </a:r>
            <a:r>
              <a:rPr lang="en-US" altLang="zh-CN" dirty="0" smtClean="0">
                <a:solidFill>
                  <a:srgbClr val="FF0000"/>
                </a:solidFill>
              </a:rPr>
              <a:t>G’</a:t>
            </a:r>
            <a:r>
              <a:rPr lang="zh-CN" altLang="en-US" dirty="0" smtClean="0">
                <a:solidFill>
                  <a:srgbClr val="FF0000"/>
                </a:solidFill>
              </a:rPr>
              <a:t>及产生式编号：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(1)S’-&gt;S		(2)S-&gt;</a:t>
            </a:r>
            <a:r>
              <a:rPr lang="en-US" altLang="zh-CN" dirty="0" err="1" smtClean="0">
                <a:solidFill>
                  <a:srgbClr val="FF0000"/>
                </a:solidFill>
              </a:rPr>
              <a:t>bA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(3)S-&gt;</a:t>
            </a:r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en-US" altLang="zh-CN" dirty="0" smtClean="0">
                <a:solidFill>
                  <a:srgbClr val="FF0000"/>
                </a:solidFill>
              </a:rPr>
              <a:t>		(4)A-&gt;Sa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(5)A-&gt;a		(6)B-&gt;Sb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(7)B-&gt;b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FOLLOW(S’)={#}  		FOLLOW(S)={#,   a,  b}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FOLLOW(A)={#, a,  b}	FOLLOW(B)={#,   a,  b}</a:t>
            </a:r>
          </a:p>
        </p:txBody>
      </p:sp>
    </p:spTree>
    <p:extLst>
      <p:ext uri="{BB962C8B-B14F-4D97-AF65-F5344CB8AC3E}">
        <p14:creationId xmlns:p14="http://schemas.microsoft.com/office/powerpoint/2010/main" val="6530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51520" y="1196752"/>
            <a:ext cx="8665969" cy="49297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项目集规范族：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I0=closure({S’-&gt;•S})={S’-&gt;•S, S-&gt;•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, S-&gt;•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(I0, S)={S’-&gt;S</a:t>
            </a:r>
            <a:r>
              <a:rPr lang="en-US" altLang="zh-CN" dirty="0" smtClean="0"/>
              <a:t>•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I1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(I0,a)={S-&gt;</a:t>
            </a:r>
            <a:r>
              <a:rPr lang="en-US" dirty="0" err="1" smtClean="0"/>
              <a:t>a</a:t>
            </a:r>
            <a:r>
              <a:rPr lang="en-US" altLang="zh-CN" dirty="0" err="1" smtClean="0"/>
              <a:t>•B</a:t>
            </a:r>
            <a:r>
              <a:rPr lang="en-US" altLang="zh-CN" dirty="0" smtClean="0"/>
              <a:t>, B-•Sb, B-&gt;•b, </a:t>
            </a:r>
            <a:r>
              <a:rPr lang="en-US" altLang="zh-CN" dirty="0"/>
              <a:t>S-&gt;•</a:t>
            </a:r>
            <a:r>
              <a:rPr lang="en-US" altLang="zh-CN" dirty="0" err="1"/>
              <a:t>bA</a:t>
            </a:r>
            <a:r>
              <a:rPr lang="en-US" altLang="zh-CN" dirty="0"/>
              <a:t>, S-&gt;•</a:t>
            </a:r>
            <a:r>
              <a:rPr lang="en-US" altLang="zh-CN" dirty="0" err="1"/>
              <a:t>aB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I2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(I0,b)={S-&gt;</a:t>
            </a:r>
            <a:r>
              <a:rPr lang="en-US" dirty="0" err="1" smtClean="0"/>
              <a:t>b</a:t>
            </a:r>
            <a:r>
              <a:rPr lang="en-US" altLang="zh-CN" dirty="0" err="1" smtClean="0"/>
              <a:t>•A</a:t>
            </a:r>
            <a:r>
              <a:rPr lang="en-US" altLang="zh-CN" dirty="0" smtClean="0"/>
              <a:t> , A-&gt;•Sa, A-&gt;•a, </a:t>
            </a:r>
            <a:r>
              <a:rPr lang="en-US" altLang="zh-CN" dirty="0"/>
              <a:t>S-&gt;•</a:t>
            </a:r>
            <a:r>
              <a:rPr lang="en-US" altLang="zh-CN" dirty="0" err="1"/>
              <a:t>bA</a:t>
            </a:r>
            <a:r>
              <a:rPr lang="en-US" altLang="zh-CN" dirty="0"/>
              <a:t>, S-&gt;•</a:t>
            </a:r>
            <a:r>
              <a:rPr lang="en-US" altLang="zh-CN" dirty="0" err="1"/>
              <a:t>aB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I3</a:t>
            </a:r>
          </a:p>
          <a:p>
            <a:pPr marL="0" indent="0">
              <a:buNone/>
            </a:pPr>
            <a:r>
              <a:rPr lang="en-US" dirty="0" err="1"/>
              <a:t>goto</a:t>
            </a:r>
            <a:r>
              <a:rPr lang="en-US" dirty="0"/>
              <a:t>(I2, S)={B-&gt;</a:t>
            </a:r>
            <a:r>
              <a:rPr lang="en-US" dirty="0" err="1"/>
              <a:t>S</a:t>
            </a:r>
            <a:r>
              <a:rPr lang="en-US" altLang="zh-CN" dirty="0" err="1"/>
              <a:t>•b</a:t>
            </a:r>
            <a:r>
              <a:rPr lang="en-US" dirty="0"/>
              <a:t>}=</a:t>
            </a:r>
            <a:r>
              <a:rPr lang="en-US" dirty="0" smtClean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(I2</a:t>
            </a:r>
            <a:r>
              <a:rPr lang="en-US" dirty="0"/>
              <a:t>, B)={S-&gt;</a:t>
            </a:r>
            <a:r>
              <a:rPr lang="en-US" dirty="0" err="1"/>
              <a:t>aB</a:t>
            </a:r>
            <a:r>
              <a:rPr lang="en-US" altLang="zh-CN" dirty="0"/>
              <a:t>•</a:t>
            </a:r>
            <a:r>
              <a:rPr lang="en-US" dirty="0"/>
              <a:t>}=</a:t>
            </a:r>
            <a:r>
              <a:rPr lang="en-US" dirty="0" smtClean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dirty="0" err="1"/>
              <a:t>oto</a:t>
            </a:r>
            <a:r>
              <a:rPr lang="en-US" dirty="0"/>
              <a:t>(I2,a)={</a:t>
            </a:r>
            <a:r>
              <a:rPr lang="en-US" altLang="zh-CN" dirty="0"/>
              <a:t>S-&gt;</a:t>
            </a:r>
            <a:r>
              <a:rPr lang="en-US" altLang="zh-CN" dirty="0" err="1"/>
              <a:t>a•B</a:t>
            </a:r>
            <a:r>
              <a:rPr lang="en-US" altLang="zh-CN" dirty="0"/>
              <a:t>, B-&gt;•Sb, B-&gt;•b, S-&gt;•</a:t>
            </a:r>
            <a:r>
              <a:rPr lang="en-US" altLang="zh-CN" dirty="0" err="1"/>
              <a:t>bA</a:t>
            </a:r>
            <a:r>
              <a:rPr lang="en-US" altLang="zh-CN" dirty="0"/>
              <a:t>, S-&gt;•</a:t>
            </a:r>
            <a:r>
              <a:rPr lang="en-US" altLang="zh-CN" dirty="0" err="1"/>
              <a:t>aB</a:t>
            </a:r>
            <a:r>
              <a:rPr lang="en-US" dirty="0"/>
              <a:t>}=I2</a:t>
            </a: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(I2</a:t>
            </a:r>
            <a:r>
              <a:rPr lang="en-US" dirty="0"/>
              <a:t>, b)={B-&gt;b</a:t>
            </a:r>
            <a:r>
              <a:rPr lang="en-US" altLang="zh-CN" dirty="0"/>
              <a:t>•, S-&gt;</a:t>
            </a:r>
            <a:r>
              <a:rPr lang="en-US" altLang="zh-CN" dirty="0" err="1"/>
              <a:t>b•A</a:t>
            </a:r>
            <a:r>
              <a:rPr lang="en-US" altLang="zh-CN" dirty="0"/>
              <a:t>, A-&gt;•Sa, A-&gt;•a, , S-&gt;•</a:t>
            </a:r>
            <a:r>
              <a:rPr lang="en-US" altLang="zh-CN" dirty="0" err="1"/>
              <a:t>bA</a:t>
            </a:r>
            <a:r>
              <a:rPr lang="en-US" altLang="zh-CN" dirty="0"/>
              <a:t>, S-&gt;•</a:t>
            </a:r>
            <a:r>
              <a:rPr lang="en-US" altLang="zh-CN" dirty="0" err="1"/>
              <a:t>aB</a:t>
            </a:r>
            <a:r>
              <a:rPr lang="en-US" dirty="0"/>
              <a:t>}=</a:t>
            </a:r>
            <a:r>
              <a:rPr lang="en-US" dirty="0" smtClean="0">
                <a:solidFill>
                  <a:srgbClr val="FF0000"/>
                </a:solidFill>
              </a:rPr>
              <a:t>I6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86537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(1)S’-&gt;S	</a:t>
            </a:r>
            <a:r>
              <a:rPr lang="en-US" altLang="zh-CN" sz="2800" dirty="0" smtClean="0"/>
              <a:t>(2)S-</a:t>
            </a:r>
            <a:r>
              <a:rPr lang="en-US" altLang="zh-CN" sz="2800" dirty="0"/>
              <a:t>&gt;</a:t>
            </a:r>
            <a:r>
              <a:rPr lang="en-US" altLang="zh-CN" sz="2800" dirty="0" err="1" smtClean="0"/>
              <a:t>bA</a:t>
            </a:r>
            <a:r>
              <a:rPr lang="en-US" altLang="zh-CN" sz="2800" dirty="0" smtClean="0"/>
              <a:t> 	(3)S-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aB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4)A-&gt;</a:t>
            </a:r>
            <a:r>
              <a:rPr lang="en-US" altLang="zh-CN" sz="2800" dirty="0" smtClean="0"/>
              <a:t>Sa	</a:t>
            </a:r>
          </a:p>
          <a:p>
            <a:r>
              <a:rPr lang="en-US" altLang="zh-CN" sz="2800" dirty="0" smtClean="0"/>
              <a:t>(5)A-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a	(6)B-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Sb	(7)B-</a:t>
            </a:r>
            <a:r>
              <a:rPr lang="en-US" altLang="zh-CN" sz="2800" dirty="0"/>
              <a:t>&gt;b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51520" y="476672"/>
            <a:ext cx="8640960" cy="564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goto</a:t>
            </a:r>
            <a:r>
              <a:rPr lang="en-US" dirty="0"/>
              <a:t>(I3,</a:t>
            </a:r>
            <a:r>
              <a:rPr lang="en-US" altLang="zh-CN" dirty="0"/>
              <a:t>S</a:t>
            </a:r>
            <a:r>
              <a:rPr lang="en-US" dirty="0"/>
              <a:t>)={A-&gt;</a:t>
            </a:r>
            <a:r>
              <a:rPr lang="en-US" altLang="zh-CN" dirty="0" err="1"/>
              <a:t>S•a</a:t>
            </a:r>
            <a:r>
              <a:rPr lang="en-US" dirty="0"/>
              <a:t>}=</a:t>
            </a:r>
            <a:r>
              <a:rPr lang="en-US" dirty="0" smtClean="0">
                <a:solidFill>
                  <a:srgbClr val="FF0000"/>
                </a:solidFill>
              </a:rPr>
              <a:t>I7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(I3, A)={S-&gt;</a:t>
            </a:r>
            <a:r>
              <a:rPr lang="en-US" dirty="0" err="1" smtClean="0"/>
              <a:t>bA</a:t>
            </a:r>
            <a:r>
              <a:rPr lang="en-US" altLang="zh-CN" dirty="0" smtClean="0"/>
              <a:t>•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I8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(I3,a)={A-&gt;a</a:t>
            </a:r>
            <a:r>
              <a:rPr lang="en-US" altLang="zh-CN" dirty="0" smtClean="0"/>
              <a:t>• </a:t>
            </a:r>
            <a:r>
              <a:rPr lang="en-US" altLang="zh-CN" dirty="0"/>
              <a:t>, </a:t>
            </a:r>
            <a:r>
              <a:rPr lang="en-US" altLang="zh-CN" dirty="0" smtClean="0"/>
              <a:t>S-&gt;</a:t>
            </a:r>
            <a:r>
              <a:rPr lang="en-US" altLang="zh-CN" dirty="0" err="1" smtClean="0"/>
              <a:t>a•B</a:t>
            </a:r>
            <a:r>
              <a:rPr lang="en-US" altLang="zh-CN" dirty="0" smtClean="0"/>
              <a:t>, B-&gt;•Sb, B-&gt;•b, S-&gt;S-•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 S&gt;•</a:t>
            </a:r>
            <a:r>
              <a:rPr lang="en-US" altLang="zh-CN" dirty="0" err="1"/>
              <a:t>aB</a:t>
            </a:r>
            <a:r>
              <a:rPr lang="en-US" dirty="0"/>
              <a:t>}=</a:t>
            </a:r>
            <a:r>
              <a:rPr lang="en-US" dirty="0" smtClean="0">
                <a:solidFill>
                  <a:srgbClr val="FF0000"/>
                </a:solidFill>
              </a:rPr>
              <a:t>I9</a:t>
            </a: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(I3, b)={S-&gt;</a:t>
            </a:r>
            <a:r>
              <a:rPr lang="en-US" dirty="0" err="1" smtClean="0"/>
              <a:t>b</a:t>
            </a:r>
            <a:r>
              <a:rPr lang="en-US" altLang="zh-CN" dirty="0" err="1" smtClean="0"/>
              <a:t>•A</a:t>
            </a:r>
            <a:r>
              <a:rPr lang="en-US" altLang="zh-CN" dirty="0" smtClean="0"/>
              <a:t>, A-&gt;•Sa, A-&gt;•a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I10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(I4, </a:t>
            </a:r>
            <a:r>
              <a:rPr lang="en-US" dirty="0"/>
              <a:t>b)={B-</a:t>
            </a:r>
            <a:r>
              <a:rPr lang="en-US" dirty="0" smtClean="0"/>
              <a:t>&gt;Sb</a:t>
            </a:r>
            <a:r>
              <a:rPr lang="en-US" altLang="zh-CN" dirty="0" smtClean="0"/>
              <a:t>•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I11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</a:t>
            </a:r>
            <a:r>
              <a:rPr lang="en-US" altLang="zh-CN" dirty="0" smtClean="0"/>
              <a:t>6</a:t>
            </a:r>
            <a:r>
              <a:rPr lang="en-US" dirty="0" smtClean="0"/>
              <a:t>,</a:t>
            </a:r>
            <a:r>
              <a:rPr lang="en-US" altLang="zh-CN" dirty="0" smtClean="0"/>
              <a:t>S</a:t>
            </a:r>
            <a:r>
              <a:rPr lang="en-US" dirty="0" smtClean="0"/>
              <a:t>)={S-&gt;</a:t>
            </a:r>
            <a:r>
              <a:rPr lang="en-US" dirty="0" err="1" smtClean="0"/>
              <a:t>S</a:t>
            </a:r>
            <a:r>
              <a:rPr lang="en-US" altLang="zh-CN" dirty="0" err="1" smtClean="0"/>
              <a:t>•a</a:t>
            </a:r>
            <a:r>
              <a:rPr lang="en-US" dirty="0" smtClean="0"/>
              <a:t>}=I7</a:t>
            </a:r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</a:t>
            </a:r>
            <a:r>
              <a:rPr lang="en-US" altLang="zh-CN" dirty="0" smtClean="0"/>
              <a:t>6</a:t>
            </a:r>
            <a:r>
              <a:rPr lang="en-US" dirty="0" smtClean="0"/>
              <a:t>,A)={S-&gt;</a:t>
            </a:r>
            <a:r>
              <a:rPr lang="en-US" dirty="0" err="1" smtClean="0"/>
              <a:t>bA</a:t>
            </a:r>
            <a:r>
              <a:rPr lang="en-US" altLang="zh-CN" dirty="0"/>
              <a:t>•</a:t>
            </a:r>
            <a:r>
              <a:rPr lang="en-US" dirty="0" smtClean="0"/>
              <a:t>}=I8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</a:t>
            </a:r>
            <a:r>
              <a:rPr lang="en-US" altLang="zh-CN" dirty="0" smtClean="0"/>
              <a:t>6</a:t>
            </a:r>
            <a:r>
              <a:rPr lang="en-US" dirty="0" smtClean="0"/>
              <a:t>,a)={S-&gt;</a:t>
            </a:r>
            <a:r>
              <a:rPr lang="en-US" dirty="0" err="1" smtClean="0"/>
              <a:t>a</a:t>
            </a:r>
            <a:r>
              <a:rPr lang="en-US" altLang="zh-CN" dirty="0" err="1" smtClean="0"/>
              <a:t>•B</a:t>
            </a:r>
            <a:r>
              <a:rPr lang="en-US" altLang="zh-CN" dirty="0" smtClean="0"/>
              <a:t>, A-&gt;a•, B-&gt;•Sb, B-&gt;b•</a:t>
            </a:r>
            <a:r>
              <a:rPr lang="en-US" dirty="0" smtClean="0"/>
              <a:t>}=I9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</a:t>
            </a:r>
            <a:r>
              <a:rPr lang="en-US" altLang="zh-CN" dirty="0" smtClean="0"/>
              <a:t>6</a:t>
            </a:r>
            <a:r>
              <a:rPr lang="en-US" dirty="0" smtClean="0"/>
              <a:t>,b)={S-&gt;</a:t>
            </a:r>
            <a:r>
              <a:rPr lang="en-US" dirty="0" err="1" smtClean="0"/>
              <a:t>b</a:t>
            </a:r>
            <a:r>
              <a:rPr lang="en-US" altLang="zh-CN" dirty="0" err="1" smtClean="0"/>
              <a:t>•A</a:t>
            </a:r>
            <a:r>
              <a:rPr lang="en-US" altLang="zh-CN" dirty="0" smtClean="0"/>
              <a:t>, A-&gt;•Sa, A-&gt;•a</a:t>
            </a:r>
            <a:r>
              <a:rPr lang="en-US" dirty="0" smtClean="0"/>
              <a:t>}=I10</a:t>
            </a: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(I7,a)={A-&gt;Sa</a:t>
            </a:r>
            <a:r>
              <a:rPr lang="en-US" altLang="zh-CN" dirty="0" smtClean="0"/>
              <a:t>•</a:t>
            </a:r>
            <a:r>
              <a:rPr lang="en-US" dirty="0" smtClean="0"/>
              <a:t>}=</a:t>
            </a:r>
            <a:r>
              <a:rPr lang="en-US" dirty="0" smtClean="0">
                <a:solidFill>
                  <a:srgbClr val="FF0000"/>
                </a:solidFill>
              </a:rPr>
              <a:t>I12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51520" y="332656"/>
            <a:ext cx="8665969" cy="57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(I9,S)={B-&gt;</a:t>
            </a:r>
            <a:r>
              <a:rPr lang="en-US" dirty="0" err="1" smtClean="0"/>
              <a:t>S</a:t>
            </a:r>
            <a:r>
              <a:rPr lang="en-US" altLang="zh-CN" dirty="0" err="1" smtClean="0"/>
              <a:t>•b</a:t>
            </a:r>
            <a:r>
              <a:rPr lang="en-US" dirty="0" smtClean="0"/>
              <a:t>}=I4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(I9,</a:t>
            </a:r>
            <a:r>
              <a:rPr lang="en-US" dirty="0"/>
              <a:t>B</a:t>
            </a:r>
            <a:r>
              <a:rPr lang="en-US" dirty="0" smtClean="0"/>
              <a:t>)={S-&gt;</a:t>
            </a:r>
            <a:r>
              <a:rPr lang="en-US" dirty="0" err="1" smtClean="0"/>
              <a:t>aB</a:t>
            </a:r>
            <a:r>
              <a:rPr lang="en-US" altLang="zh-CN" dirty="0"/>
              <a:t>•</a:t>
            </a:r>
            <a:r>
              <a:rPr lang="en-US" dirty="0" smtClean="0"/>
              <a:t>}=I4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(I9,a)={</a:t>
            </a:r>
            <a:r>
              <a:rPr lang="en-US" dirty="0"/>
              <a:t>S-&gt;</a:t>
            </a:r>
            <a:r>
              <a:rPr lang="en-US" dirty="0" err="1"/>
              <a:t>a</a:t>
            </a:r>
            <a:r>
              <a:rPr lang="en-US" altLang="zh-CN" dirty="0" err="1"/>
              <a:t>•B</a:t>
            </a:r>
            <a:r>
              <a:rPr lang="en-US" altLang="zh-CN" dirty="0"/>
              <a:t>, </a:t>
            </a:r>
            <a:r>
              <a:rPr lang="en-US" altLang="zh-CN" dirty="0" smtClean="0"/>
              <a:t>B-&gt;•</a:t>
            </a:r>
            <a:r>
              <a:rPr lang="en-US" altLang="zh-CN" dirty="0"/>
              <a:t>Sb, B-&gt;•b, S-&gt;•</a:t>
            </a:r>
            <a:r>
              <a:rPr lang="en-US" altLang="zh-CN" dirty="0" err="1"/>
              <a:t>bA</a:t>
            </a:r>
            <a:r>
              <a:rPr lang="en-US" altLang="zh-CN" dirty="0"/>
              <a:t>, S-&gt;•</a:t>
            </a:r>
            <a:r>
              <a:rPr lang="en-US" altLang="zh-CN" dirty="0" err="1"/>
              <a:t>aB</a:t>
            </a:r>
            <a:r>
              <a:rPr lang="en-US" dirty="0" smtClean="0"/>
              <a:t>}=I2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 smtClean="0"/>
              <a:t>g</a:t>
            </a:r>
            <a:r>
              <a:rPr lang="en-US" dirty="0" err="1" smtClean="0"/>
              <a:t>oto</a:t>
            </a:r>
            <a:r>
              <a:rPr lang="en-US" dirty="0" smtClean="0"/>
              <a:t>(I9,b)={</a:t>
            </a:r>
            <a:r>
              <a:rPr lang="en-US" dirty="0"/>
              <a:t>B-&gt;b</a:t>
            </a:r>
            <a:r>
              <a:rPr lang="en-US" altLang="zh-CN" dirty="0"/>
              <a:t>•, S-&gt;</a:t>
            </a:r>
            <a:r>
              <a:rPr lang="en-US" altLang="zh-CN" dirty="0" err="1"/>
              <a:t>b•A</a:t>
            </a:r>
            <a:r>
              <a:rPr lang="en-US" altLang="zh-CN" dirty="0"/>
              <a:t>, A-&gt;•Sa, A-&gt;•a, , S-&gt;•</a:t>
            </a:r>
            <a:r>
              <a:rPr lang="en-US" altLang="zh-CN" dirty="0" err="1"/>
              <a:t>bA</a:t>
            </a:r>
            <a:r>
              <a:rPr lang="en-US" altLang="zh-CN" dirty="0"/>
              <a:t>, S-&gt;•</a:t>
            </a:r>
            <a:r>
              <a:rPr lang="en-US" altLang="zh-CN" dirty="0" err="1"/>
              <a:t>aB</a:t>
            </a:r>
            <a:r>
              <a:rPr lang="en-US" dirty="0" smtClean="0"/>
              <a:t>}=I6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dirty="0" err="1"/>
              <a:t>oto</a:t>
            </a:r>
            <a:r>
              <a:rPr lang="en-US" dirty="0"/>
              <a:t>(I10,S)={S-&gt;</a:t>
            </a:r>
            <a:r>
              <a:rPr lang="en-US" dirty="0" err="1"/>
              <a:t>S</a:t>
            </a:r>
            <a:r>
              <a:rPr lang="en-US" altLang="zh-CN" dirty="0" err="1"/>
              <a:t>•a</a:t>
            </a:r>
            <a:r>
              <a:rPr lang="en-US" dirty="0"/>
              <a:t>}=I7</a:t>
            </a:r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dirty="0" err="1"/>
              <a:t>oto</a:t>
            </a:r>
            <a:r>
              <a:rPr lang="en-US" dirty="0"/>
              <a:t>(I10,A)={S-&gt;</a:t>
            </a:r>
            <a:r>
              <a:rPr lang="en-US" dirty="0" err="1"/>
              <a:t>bA</a:t>
            </a:r>
            <a:r>
              <a:rPr lang="en-US" altLang="zh-CN" dirty="0"/>
              <a:t>•</a:t>
            </a:r>
            <a:r>
              <a:rPr lang="en-US" dirty="0"/>
              <a:t>}=I8</a:t>
            </a:r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dirty="0" err="1"/>
              <a:t>oto</a:t>
            </a:r>
            <a:r>
              <a:rPr lang="en-US" dirty="0"/>
              <a:t>(I10,a)={S-&gt;</a:t>
            </a:r>
            <a:r>
              <a:rPr lang="en-US" dirty="0" err="1"/>
              <a:t>a</a:t>
            </a:r>
            <a:r>
              <a:rPr lang="en-US" altLang="zh-CN" dirty="0" err="1"/>
              <a:t>•B</a:t>
            </a:r>
            <a:r>
              <a:rPr lang="en-US" altLang="zh-CN" dirty="0"/>
              <a:t>, A-&gt;a•, B-&gt;•Sb, B-&gt;b•</a:t>
            </a:r>
            <a:r>
              <a:rPr lang="en-US" dirty="0"/>
              <a:t>}=I9</a:t>
            </a:r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dirty="0" err="1"/>
              <a:t>oto</a:t>
            </a:r>
            <a:r>
              <a:rPr lang="en-US" dirty="0"/>
              <a:t>(I10,b)={S-&gt;</a:t>
            </a:r>
            <a:r>
              <a:rPr lang="en-US" dirty="0" err="1"/>
              <a:t>b</a:t>
            </a:r>
            <a:r>
              <a:rPr lang="en-US" altLang="zh-CN" dirty="0" err="1"/>
              <a:t>•A</a:t>
            </a:r>
            <a:r>
              <a:rPr lang="en-US" altLang="zh-CN" dirty="0"/>
              <a:t>, A-&gt;•Sa, A-&gt;•a</a:t>
            </a:r>
            <a:r>
              <a:rPr lang="en-US" dirty="0"/>
              <a:t>}=I10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6567" indent="-466567">
              <a:lnSpc>
                <a:spcPct val="90000"/>
              </a:lnSpc>
              <a:buClrTx/>
              <a:buFont typeface="Monotype Sorts" pitchFamily="2" charset="2"/>
              <a:buAutoNum type="arabicParenBoth"/>
            </a:pPr>
            <a:r>
              <a:rPr lang="en-US" altLang="zh-CN" b="0" dirty="0"/>
              <a:t>C={ I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I</a:t>
            </a:r>
            <a:r>
              <a:rPr lang="en-US" altLang="zh-CN" b="0" baseline="-25000" dirty="0"/>
              <a:t>n </a:t>
            </a:r>
            <a:r>
              <a:rPr lang="en-US" altLang="zh-CN" b="0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-25000" dirty="0"/>
              <a:t>i </a:t>
            </a:r>
            <a:r>
              <a:rPr lang="zh-CN" altLang="en-US" dirty="0"/>
              <a:t>对应状态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，其中，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  </a:t>
            </a:r>
            <a:r>
              <a:rPr lang="en-US" altLang="zh-CN" b="0" dirty="0"/>
              <a:t>I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=closure({S’</a:t>
            </a:r>
            <a:r>
              <a:rPr lang="en-US" altLang="zh-CN" b="0" dirty="0">
                <a:sym typeface="Symbol" panose="05050102010706020507" pitchFamily="18" charset="2"/>
              </a:rPr>
              <a:t>S})</a:t>
            </a:r>
            <a:r>
              <a:rPr lang="zh-CN" altLang="en-US" dirty="0">
                <a:sym typeface="Symbol" panose="05050102010706020507" pitchFamily="18" charset="2"/>
              </a:rPr>
              <a:t>为唯一初态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(2) </a:t>
            </a:r>
            <a:r>
              <a:rPr lang="zh-CN" altLang="en-US" dirty="0">
                <a:sym typeface="Symbol" panose="05050102010706020507" pitchFamily="18" charset="2"/>
              </a:rPr>
              <a:t>对每个 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为向前展望的下一个字符。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 </a:t>
            </a:r>
            <a:r>
              <a:rPr lang="en-US" altLang="zh-CN" sz="2800" dirty="0">
                <a:sym typeface="Symbol" panose="05050102010706020507" pitchFamily="18" charset="2"/>
              </a:rPr>
              <a:t>A  a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go(I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 a) = 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j</a:t>
            </a:r>
            <a:r>
              <a:rPr lang="zh-CN" altLang="en-US" sz="2800" dirty="0"/>
              <a:t>，则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a] = 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 </a:t>
            </a:r>
            <a:r>
              <a:rPr lang="en-US" altLang="zh-CN" sz="2800" dirty="0">
                <a:sym typeface="Symbol" panose="05050102010706020507" pitchFamily="18" charset="2"/>
              </a:rPr>
              <a:t>A  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A </a:t>
            </a:r>
            <a:r>
              <a:rPr lang="zh-CN" altLang="en-US" sz="2800" dirty="0">
                <a:sym typeface="Symbol" panose="05050102010706020507" pitchFamily="18" charset="2"/>
              </a:rPr>
              <a:t>为第 </a:t>
            </a:r>
            <a:r>
              <a:rPr lang="en-US" altLang="zh-CN" sz="2800" dirty="0">
                <a:sym typeface="Symbol" panose="05050102010706020507" pitchFamily="18" charset="2"/>
              </a:rPr>
              <a:t>j </a:t>
            </a:r>
            <a:r>
              <a:rPr lang="zh-CN" altLang="en-US" sz="2800" dirty="0">
                <a:sym typeface="Symbol" panose="05050102010706020507" pitchFamily="18" charset="2"/>
              </a:rPr>
              <a:t>个产生式</a:t>
            </a:r>
            <a:r>
              <a:rPr lang="zh-CN" altLang="en-US" sz="2800" dirty="0"/>
              <a:t>，对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FOLLOW(A)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b]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/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;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ym typeface="Symbol" panose="05050102010706020507" pitchFamily="18" charset="2"/>
              </a:rPr>
              <a:t>S’S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，则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#] 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acc</a:t>
            </a:r>
            <a:r>
              <a:rPr lang="zh-CN" altLang="en-US" sz="2800" dirty="0"/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/>
              <a:t>go(I</a:t>
            </a:r>
            <a:r>
              <a:rPr lang="en-US" altLang="zh-CN" baseline="-25000" dirty="0"/>
              <a:t>i</a:t>
            </a:r>
            <a:r>
              <a:rPr lang="en-US" altLang="zh-CN" dirty="0"/>
              <a:t>, A)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b="0" dirty="0" err="1">
                <a:solidFill>
                  <a:srgbClr val="FF0000"/>
                </a:solidFill>
              </a:rPr>
              <a:t>goto</a:t>
            </a:r>
            <a:r>
              <a:rPr lang="en-US" altLang="zh-CN" b="0" dirty="0">
                <a:solidFill>
                  <a:srgbClr val="FF0000"/>
                </a:solidFill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, A] </a:t>
            </a:r>
            <a:r>
              <a:rPr lang="en-US" altLang="zh-CN" b="0" dirty="0"/>
              <a:t>= </a:t>
            </a:r>
            <a:r>
              <a:rPr lang="en-US" altLang="zh-CN" b="0" dirty="0">
                <a:solidFill>
                  <a:srgbClr val="FF0000"/>
                </a:solidFill>
              </a:rPr>
              <a:t>j 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凡不能用规则</a:t>
            </a:r>
            <a:r>
              <a:rPr lang="en-US" altLang="zh-CN" dirty="0"/>
              <a:t>(2)</a:t>
            </a:r>
            <a:r>
              <a:rPr lang="zh-CN" altLang="en-US" dirty="0"/>
              <a:t>登记的表项均为“错误”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7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SLR(1)</a:t>
            </a:r>
            <a:r>
              <a:rPr lang="zh-CN" altLang="en-US" dirty="0" smtClean="0"/>
              <a:t>分析表的构造方法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02365"/>
              </p:ext>
            </p:extLst>
          </p:nvPr>
        </p:nvGraphicFramePr>
        <p:xfrm>
          <a:off x="251517" y="260648"/>
          <a:ext cx="8712970" cy="590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/>
                <a:gridCol w="1244710"/>
                <a:gridCol w="1244710"/>
                <a:gridCol w="1244710"/>
                <a:gridCol w="1244710"/>
                <a:gridCol w="1244710"/>
                <a:gridCol w="1244710"/>
              </a:tblGrid>
              <a:tr h="73808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状态</a:t>
                      </a:r>
                      <a:endParaRPr lang="en-US" sz="3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ACTION</a:t>
                      </a:r>
                      <a:endParaRPr 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GOTO</a:t>
                      </a:r>
                      <a:endParaRPr 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80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acc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S10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  <a:r>
                        <a:rPr lang="en-US" altLang="zh-CN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4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42473"/>
              </p:ext>
            </p:extLst>
          </p:nvPr>
        </p:nvGraphicFramePr>
        <p:xfrm>
          <a:off x="251521" y="260648"/>
          <a:ext cx="8892478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/>
                <a:gridCol w="1368152"/>
                <a:gridCol w="1506807"/>
                <a:gridCol w="1270354"/>
                <a:gridCol w="1270354"/>
                <a:gridCol w="1270354"/>
                <a:gridCol w="1270354"/>
              </a:tblGrid>
              <a:tr h="75608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#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S9 R7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S10 R7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S12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S2 R5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S6 R5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S10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R4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4466</TotalTime>
  <Words>801</Words>
  <Application>Microsoft Office PowerPoint</Application>
  <PresentationFormat>全屏显示(4:3)</PresentationFormat>
  <Paragraphs>225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SLR(1)分析表的构造方法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304</cp:revision>
  <dcterms:created xsi:type="dcterms:W3CDTF">2017-05-08T07:51:46Z</dcterms:created>
  <dcterms:modified xsi:type="dcterms:W3CDTF">2018-11-16T03:05:54Z</dcterms:modified>
</cp:coreProperties>
</file>