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6" r:id="rId3"/>
    <p:sldId id="257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7" r:id="rId13"/>
    <p:sldId id="378" r:id="rId14"/>
    <p:sldId id="3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1340768"/>
            <a:ext cx="6408712" cy="252028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编译技术    实验二</a:t>
            </a:r>
            <a:r>
              <a:rPr lang="en-US" altLang="zh-CN" b="1" dirty="0" smtClean="0">
                <a:latin typeface="+mn-ea"/>
                <a:ea typeface="+mn-ea"/>
              </a:rPr>
              <a:t/>
            </a:r>
            <a:br>
              <a:rPr lang="en-US" altLang="zh-CN" b="1" dirty="0" smtClean="0">
                <a:latin typeface="+mn-ea"/>
                <a:ea typeface="+mn-ea"/>
              </a:rPr>
            </a:br>
            <a:r>
              <a:rPr lang="en-US" altLang="zh-CN" b="1" dirty="0" smtClean="0">
                <a:latin typeface="+mn-ea"/>
                <a:ea typeface="+mn-ea"/>
              </a:rPr>
              <a:t/>
            </a:r>
            <a:br>
              <a:rPr lang="en-US" altLang="zh-CN" b="1" dirty="0" smtClean="0">
                <a:latin typeface="+mn-ea"/>
                <a:ea typeface="+mn-ea"/>
              </a:rPr>
            </a:br>
            <a:r>
              <a:rPr lang="zh-CN" altLang="en-US" dirty="0" smtClean="0"/>
              <a:t>语法分析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547664" y="4869160"/>
            <a:ext cx="6400800" cy="102492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1)</a:t>
            </a:r>
            <a:r>
              <a:rPr lang="zh-CN" altLang="en-US" sz="3200" dirty="0"/>
              <a:t>检查所处理语言的文法</a:t>
            </a:r>
          </a:p>
          <a:p>
            <a:pPr marL="0" indent="0">
              <a:buNone/>
            </a:pPr>
            <a:r>
              <a:rPr lang="zh-CN" altLang="en-US" sz="3200" dirty="0"/>
              <a:t>    是否满足递归下降算法要求</a:t>
            </a:r>
          </a:p>
          <a:p>
            <a:pPr marL="0" indent="0">
              <a:buNone/>
            </a:pPr>
            <a:r>
              <a:rPr lang="zh-CN" altLang="en-US" sz="3200" dirty="0"/>
              <a:t>    如不满足，对其进行改造</a:t>
            </a:r>
          </a:p>
          <a:p>
            <a:r>
              <a:rPr lang="en-US" altLang="zh-CN" sz="3200" dirty="0"/>
              <a:t>2)</a:t>
            </a:r>
            <a:r>
              <a:rPr lang="zh-CN" altLang="en-US" sz="3200" dirty="0"/>
              <a:t>根据递归下降算法</a:t>
            </a:r>
          </a:p>
          <a:p>
            <a:pPr marL="0" indent="0">
              <a:buNone/>
            </a:pPr>
            <a:r>
              <a:rPr lang="zh-CN" altLang="en-US" sz="3200" dirty="0"/>
              <a:t>    编写所处理语言的递归下降</a:t>
            </a:r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实验内容及要求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dirty="0" smtClean="0"/>
              <a:t>)</a:t>
            </a:r>
            <a:r>
              <a:rPr lang="zh-CN" altLang="en-US" sz="3200" dirty="0"/>
              <a:t>对测试</a:t>
            </a:r>
            <a:r>
              <a:rPr lang="zh-CN" altLang="en-US" sz="3200" dirty="0" smtClean="0"/>
              <a:t>程序进行</a:t>
            </a:r>
            <a:r>
              <a:rPr lang="zh-CN" altLang="en-US" sz="3200" dirty="0"/>
              <a:t>分析、检查</a:t>
            </a:r>
          </a:p>
          <a:p>
            <a:pPr marL="0" indent="0">
              <a:buNone/>
            </a:pPr>
            <a:r>
              <a:rPr lang="zh-CN" altLang="en-US" sz="3200" dirty="0"/>
              <a:t>    输出分析结果：接受或拒绝</a:t>
            </a:r>
          </a:p>
          <a:p>
            <a:pPr marL="0" indent="0">
              <a:buNone/>
            </a:pPr>
            <a:r>
              <a:rPr lang="zh-CN" altLang="en-US" sz="3200" dirty="0"/>
              <a:t>    将语法错误输出到文件</a:t>
            </a:r>
            <a:r>
              <a:rPr lang="en-US" altLang="zh-CN" sz="3200" dirty="0"/>
              <a:t>error.txt</a:t>
            </a:r>
          </a:p>
          <a:p>
            <a:r>
              <a:rPr lang="en-US" altLang="zh-CN" sz="3200" dirty="0"/>
              <a:t>4</a:t>
            </a:r>
            <a:r>
              <a:rPr lang="en-US" altLang="zh-CN" sz="3200" dirty="0" smtClean="0"/>
              <a:t>)</a:t>
            </a:r>
            <a:r>
              <a:rPr lang="zh-CN" altLang="en-US" sz="3200" dirty="0"/>
              <a:t>将详细的分析步骤输出到</a:t>
            </a:r>
            <a:r>
              <a:rPr lang="en-US" altLang="zh-CN" sz="3200" dirty="0"/>
              <a:t>detail.txt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每一步使用的产生式、已分析过的串</a:t>
            </a:r>
          </a:p>
          <a:p>
            <a:pPr marL="0" indent="0">
              <a:buNone/>
            </a:pPr>
            <a:r>
              <a:rPr lang="zh-CN" altLang="en-US" sz="3200" dirty="0"/>
              <a:t>    当前分析</a:t>
            </a:r>
            <a:r>
              <a:rPr lang="zh-CN" altLang="en-US" sz="3200" dirty="0" smtClean="0"/>
              <a:t>字符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41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etail.txt</a:t>
            </a:r>
            <a:endParaRPr lang="en-US" dirty="0"/>
          </a:p>
        </p:txBody>
      </p:sp>
      <p:pic>
        <p:nvPicPr>
          <p:cNvPr id="5" name="Picture 2" descr="C:\Users\Fuhu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3" y="1709738"/>
            <a:ext cx="8964488" cy="46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文法：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Expr-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Expr+Term|Term|Expr-Term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Term-</a:t>
            </a:r>
            <a:r>
              <a:rPr lang="en-US" altLang="zh-CN" sz="3200" dirty="0"/>
              <a:t>&gt;</a:t>
            </a:r>
            <a:r>
              <a:rPr lang="en-US" altLang="zh-CN" sz="3200" dirty="0" smtClean="0"/>
              <a:t>Term*</a:t>
            </a:r>
            <a:r>
              <a:rPr lang="en-US" altLang="zh-CN" sz="3200" dirty="0" err="1" smtClean="0"/>
              <a:t>Factor|Factor|Term</a:t>
            </a:r>
            <a:r>
              <a:rPr lang="en-US" altLang="zh-CN" sz="3200" dirty="0" smtClean="0"/>
              <a:t>/Factor</a:t>
            </a:r>
          </a:p>
          <a:p>
            <a:pPr marL="0" indent="0">
              <a:buNone/>
            </a:pPr>
            <a:r>
              <a:rPr lang="en-US" altLang="zh-CN" sz="3200" dirty="0" smtClean="0"/>
              <a:t>Factor-</a:t>
            </a:r>
            <a:r>
              <a:rPr lang="en-US" altLang="zh-CN" sz="3200" dirty="0"/>
              <a:t>&gt;(</a:t>
            </a:r>
            <a:r>
              <a:rPr lang="en-US" altLang="zh-CN" sz="3200" dirty="0" smtClean="0"/>
              <a:t>Expr)|</a:t>
            </a:r>
            <a:r>
              <a:rPr lang="en-US" altLang="zh-CN" sz="3200" dirty="0" err="1" smtClean="0"/>
              <a:t>i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输入字符串为</a:t>
            </a:r>
            <a:r>
              <a:rPr lang="en-US" altLang="zh-CN" sz="3200" dirty="0" smtClean="0"/>
              <a:t>source.txt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source1.txt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source2.txt</a:t>
            </a:r>
            <a:r>
              <a:rPr lang="zh-CN" altLang="en-US" sz="3200" dirty="0" smtClean="0"/>
              <a:t>等三个文档</a:t>
            </a:r>
            <a:endParaRPr lang="en-US" altLang="zh-CN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命名规则：</a:t>
            </a:r>
            <a:r>
              <a:rPr lang="zh-CN" altLang="en-US" dirty="0" smtClean="0">
                <a:solidFill>
                  <a:srgbClr val="FF0000"/>
                </a:solidFill>
              </a:rPr>
              <a:t>编译技术实验报告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严格按照实验报告撰写规范写作！！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实验报告撰写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/>
            <a:r>
              <a:rPr lang="zh-CN" altLang="en-US" sz="3200" dirty="0"/>
              <a:t>基本思想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180000"/>
            <a:endParaRPr lang="en-US" altLang="zh-CN" sz="3200" dirty="0" smtClean="0"/>
          </a:p>
          <a:p>
            <a:pPr marL="32400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不含有左递归的文法</a:t>
            </a:r>
            <a:r>
              <a:rPr lang="en-US" altLang="zh-CN" dirty="0"/>
              <a:t>G</a:t>
            </a:r>
            <a:r>
              <a:rPr lang="zh-CN" altLang="en-US" dirty="0"/>
              <a:t>中，为每个非终结符构造一个子程序，每个子程序的函数体按照非终结符的产生式分情况展开。遇到终结符则进行匹配，遇到非终结符则调用相应的非终结符的子程序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递归下降分析法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宋体" pitchFamily="2" charset="-122"/>
              </a:rPr>
              <a:t>每个非终结符对应一个解析函数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产生式右侧为其左侧非终结符对应解析函数的“函数体”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产生式右侧终结符对应从输入串</a:t>
            </a:r>
            <a:r>
              <a:rPr lang="zh-CN" altLang="en-US" dirty="0" smtClean="0">
                <a:latin typeface="宋体" pitchFamily="2" charset="-122"/>
              </a:rPr>
              <a:t>中“</a:t>
            </a:r>
            <a:r>
              <a:rPr lang="zh-CN" altLang="en-US" dirty="0" smtClean="0">
                <a:latin typeface="宋体" pitchFamily="2" charset="-122"/>
              </a:rPr>
              <a:t>识别到”</a:t>
            </a:r>
            <a:r>
              <a:rPr lang="zh-CN" altLang="en-US" dirty="0" smtClean="0">
                <a:latin typeface="宋体" pitchFamily="2" charset="-122"/>
              </a:rPr>
              <a:t>该</a:t>
            </a:r>
            <a:r>
              <a:rPr lang="zh-CN" altLang="en-US" dirty="0">
                <a:latin typeface="宋体" pitchFamily="2" charset="-122"/>
              </a:rPr>
              <a:t>终结符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产生式中的‘</a:t>
            </a:r>
            <a:r>
              <a:rPr lang="en-US" altLang="zh-CN" dirty="0">
                <a:latin typeface="宋体" pitchFamily="2" charset="-122"/>
              </a:rPr>
              <a:t>|’</a:t>
            </a:r>
            <a:r>
              <a:rPr lang="zh-CN" altLang="en-US" dirty="0">
                <a:latin typeface="宋体" pitchFamily="2" charset="-122"/>
              </a:rPr>
              <a:t>对应“</a:t>
            </a:r>
            <a:r>
              <a:rPr lang="en-US" altLang="zh-CN" dirty="0">
                <a:latin typeface="宋体" pitchFamily="2" charset="-122"/>
              </a:rPr>
              <a:t>if-else”</a:t>
            </a:r>
            <a:r>
              <a:rPr lang="zh-CN" altLang="en-US" dirty="0">
                <a:latin typeface="宋体" pitchFamily="2" charset="-122"/>
              </a:rPr>
              <a:t>语句；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41568" cy="1152128"/>
          </a:xfrm>
        </p:spPr>
        <p:txBody>
          <a:bodyPr>
            <a:normAutofit/>
          </a:bodyPr>
          <a:lstStyle/>
          <a:p>
            <a:r>
              <a:rPr lang="zh-CN" altLang="en-US" dirty="0"/>
              <a:t>递归下降分析法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000" smtClean="0"/>
              <a:t>3</a:t>
            </a:fld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64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算数表达式的文法</a:t>
            </a:r>
            <a:endParaRPr 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5313" y="1512888"/>
            <a:ext cx="1200150" cy="577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27784" y="1512888"/>
            <a:ext cx="1200150" cy="577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95313" y="2268538"/>
            <a:ext cx="1200150" cy="577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27784" y="2268538"/>
            <a:ext cx="1200150" cy="577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43488" y="609600"/>
            <a:ext cx="3014662" cy="722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左递归！！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783138" y="3779838"/>
            <a:ext cx="4889500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：数字或者符号</a:t>
            </a:r>
          </a:p>
          <a:p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（常量或者变量）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3238" y="1439863"/>
            <a:ext cx="9069387" cy="5273675"/>
          </a:xfrm>
          <a:prstGeom prst="rect">
            <a:avLst/>
          </a:prstGeom>
        </p:spPr>
        <p:txBody>
          <a:bodyPr/>
          <a:lstStyle/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4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→ </a:t>
            </a:r>
            <a:r>
              <a:rPr lang="en-US" altLang="zh-CN" sz="36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Add-op Term | Term</a:t>
            </a:r>
            <a:endParaRPr lang="en-US" altLang="zh-CN" sz="40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 </a:t>
            </a:r>
            <a:r>
              <a:rPr lang="en-US" altLang="zh-CN" sz="4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→ 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 </a:t>
            </a:r>
            <a:r>
              <a:rPr lang="en-US" altLang="zh-CN" sz="36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Mult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-op Factor | Factor</a:t>
            </a:r>
            <a:endParaRPr lang="en-US" altLang="zh-CN" sz="40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Factor      → 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Expr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3600" b="1" kern="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endParaRPr lang="en-US" altLang="zh-CN" sz="3600" b="1" kern="0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Add-op    → 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Mult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-op   → 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36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6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zh-CN" altLang="en-US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CONSTANT</a:t>
            </a:r>
            <a:r>
              <a:rPr lang="zh-CN" altLang="en-US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</a:t>
            </a:r>
            <a:r>
              <a:rPr lang="zh-CN" altLang="en-US" sz="36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8131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消除左递归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3875" y="1340768"/>
            <a:ext cx="9069388" cy="5033416"/>
          </a:xfrm>
          <a:prstGeom prst="rect">
            <a:avLst/>
          </a:prstGeom>
        </p:spPr>
        <p:txBody>
          <a:bodyPr/>
          <a:lstStyle/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→ Term </a:t>
            </a:r>
            <a:r>
              <a:rPr lang="en-US" altLang="zh-CN" sz="3200" b="1" kern="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</a:t>
            </a: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  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 Add-op Term </a:t>
            </a:r>
            <a:r>
              <a:rPr lang="en-US" altLang="zh-CN" sz="3200" b="1" kern="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Expr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endParaRPr lang="en-US" altLang="zh-CN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   → Factor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Term’</a:t>
            </a: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Term’  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Mult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-op Factor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Term’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endParaRPr lang="en-US" altLang="zh-CN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Factor      → 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Expr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3200" b="1" kern="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endParaRPr lang="en-US" altLang="zh-CN" sz="3200" b="1" kern="0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Add-op    → 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      </a:t>
            </a:r>
          </a:p>
          <a:p>
            <a:pPr hangingPunct="1">
              <a:lnSpc>
                <a:spcPct val="95000"/>
              </a:lnSpc>
              <a:spcAft>
                <a:spcPts val="1413"/>
              </a:spcAft>
              <a:buFont typeface="Times New Roman" pitchFamily="18" charset="0"/>
              <a:buNone/>
              <a:defRPr/>
            </a:pP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Mult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-op   → 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hangingPunct="1">
              <a:lnSpc>
                <a:spcPct val="95000"/>
              </a:lnSpc>
              <a:spcAft>
                <a:spcPts val="1413"/>
              </a:spcAft>
              <a:defRPr/>
            </a:pP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CONSTANT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 kern="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9522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49299" y="1268760"/>
            <a:ext cx="1795463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2680" rIns="0" bIns="0"/>
          <a:lstStyle/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ea typeface="+mn-ea"/>
                <a:cs typeface="Times New Roman" pitchFamily="18" charset="0"/>
              </a:rPr>
              <a:t>void E( )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ea typeface="+mn-ea"/>
                <a:cs typeface="Times New Roman" pitchFamily="18" charset="0"/>
              </a:rPr>
              <a:t>	T()</a:t>
            </a:r>
            <a:r>
              <a:rPr lang="zh-CN" altLang="en-US" sz="3200" kern="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200" kern="0" dirty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altLang="zh-CN" sz="3200" kern="0" dirty="0">
                <a:latin typeface="Times New Roman" pitchFamily="18" charset="0"/>
                <a:ea typeface="+mn-ea"/>
                <a:cs typeface="Times New Roman" pitchFamily="18" charset="0"/>
              </a:rPr>
              <a:t>E1()</a:t>
            </a:r>
            <a:r>
              <a:rPr lang="zh-CN" altLang="en-US" sz="3200" kern="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3078163" y="1628800"/>
            <a:ext cx="5486400" cy="45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ea typeface="Droid Sans Fallback"/>
                <a:cs typeface="Droid Sans Fallback"/>
              </a:defRPr>
            </a:lvl9pPr>
          </a:lstStyle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E1( )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if( 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sym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== '+'  ||  </a:t>
            </a:r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sym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== '-' )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advance()</a:t>
            </a: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T()</a:t>
            </a: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E1()</a:t>
            </a: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spcAft>
                <a:spcPts val="1413"/>
              </a:spcAft>
              <a:buSzPct val="100000"/>
              <a:buFont typeface="Times New Roman" pitchFamily="18" charset="0"/>
              <a:buNone/>
            </a:pP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91880" y="2060848"/>
            <a:ext cx="4995278" cy="55027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SzPct val="100000"/>
              <a:buFont typeface="Times New Roman" pitchFamily="18" charset="0"/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sym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表示当前词法记号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13595" y="3203073"/>
            <a:ext cx="4178170" cy="55027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SzPct val="100000"/>
              <a:buFont typeface="Times New Roman" pitchFamily="18" charset="0"/>
              <a:buNone/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dvance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下一字符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299" y="3782348"/>
            <a:ext cx="1556317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3200" kern="0" dirty="0" smtClean="0">
                <a:latin typeface="Times New Roman" pitchFamily="18" charset="0"/>
                <a:cs typeface="Times New Roman" pitchFamily="18" charset="0"/>
              </a:rPr>
              <a:t>T( </a:t>
            </a: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kern="0" dirty="0" smtClean="0">
                <a:latin typeface="Times New Roman" pitchFamily="18" charset="0"/>
                <a:cs typeface="Times New Roman" pitchFamily="18" charset="0"/>
              </a:rPr>
              <a:t>F()</a:t>
            </a:r>
            <a:r>
              <a:rPr lang="zh-CN" altLang="en-US" sz="3200" kern="0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200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3200" kern="0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3200" kern="0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42900" indent="-342900">
              <a:lnSpc>
                <a:spcPct val="70000"/>
              </a:lnSpc>
              <a:spcAft>
                <a:spcPts val="1413"/>
              </a:spcAft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3200" kern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2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6655" y="404664"/>
            <a:ext cx="8240834" cy="57218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F() {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'(' 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advance()；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E()；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if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')' )  advance()；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else error()；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CONSTANT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SYMBOL)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advance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error()；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理解语法分析在编译程序中的作用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理解并掌握递归下降分析法的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主要原理</a:t>
            </a:r>
            <a:endParaRPr lang="en-US" altLang="zh-CN" sz="3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理解该分析方法</a:t>
            </a:r>
            <a:r>
              <a:rPr lang="zh-CN" altLang="en-US" sz="3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对文法的要求</a:t>
            </a:r>
            <a:endParaRPr lang="en-US" altLang="zh-CN" sz="3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熟练掌握文法改造算法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en-US" altLang="zh-CN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消除左递归</a:t>
            </a:r>
            <a:endParaRPr lang="en-US" altLang="zh-CN" sz="3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en-US" altLang="zh-CN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消除公共左因子</a:t>
            </a:r>
            <a:endParaRPr lang="en-US" altLang="zh-CN" sz="3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5000"/>
              </a:lnSpc>
              <a:spcAft>
                <a:spcPts val="1413"/>
              </a:spcAft>
              <a:buNone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掌握递归下降分析程序的构造方法</a:t>
            </a:r>
          </a:p>
          <a:p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实验采用递归下降的思想，每一个终结符对应于一个子程序，文法的开始符号对应于子程序的入口。每一个产生式的右侧对应于各子程序的函数体，每一次识别到终结符号时，即表示语法分析器识别到某一个输入字符串。当所有的输入字符都识别到时，即表示当前输入字符串语法正确。反之则表示存在语法错误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4423</TotalTime>
  <Words>609</Words>
  <Application>Microsoft Office PowerPoint</Application>
  <PresentationFormat>全屏显示(4:3)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编译技术    实验二  语法分析</vt:lpstr>
      <vt:lpstr>递归下降分析法</vt:lpstr>
      <vt:lpstr>递归下降分析法</vt:lpstr>
      <vt:lpstr>算数表达式的文法</vt:lpstr>
      <vt:lpstr>消除左递归</vt:lpstr>
      <vt:lpstr>代码示例</vt:lpstr>
      <vt:lpstr>PowerPoint 演示文稿</vt:lpstr>
      <vt:lpstr>实验目的</vt:lpstr>
      <vt:lpstr>实验原理</vt:lpstr>
      <vt:lpstr>实验内容及要求</vt:lpstr>
      <vt:lpstr>PowerPoint 演示文稿</vt:lpstr>
      <vt:lpstr>detail.txt</vt:lpstr>
      <vt:lpstr>实验数据</vt:lpstr>
      <vt:lpstr>实验报告撰写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311</cp:revision>
  <dcterms:created xsi:type="dcterms:W3CDTF">2017-05-08T07:51:46Z</dcterms:created>
  <dcterms:modified xsi:type="dcterms:W3CDTF">2018-11-29T10:26:00Z</dcterms:modified>
</cp:coreProperties>
</file>