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316" r:id="rId2"/>
    <p:sldId id="317" r:id="rId3"/>
    <p:sldId id="318" r:id="rId4"/>
    <p:sldId id="319" r:id="rId5"/>
    <p:sldId id="320" r:id="rId6"/>
    <p:sldId id="323" r:id="rId7"/>
    <p:sldId id="32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42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BB7E-94B0-414B-AFBA-B90D4A3A866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04E4-F1C4-4BD0-9D2B-45C0600E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0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579115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226898"/>
            <a:ext cx="6408712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0427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998298" cy="199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77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56784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76654" y="1628800"/>
            <a:ext cx="7927793" cy="44976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1055584"/>
            <a:ext cx="8240834" cy="507089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515" y="442875"/>
            <a:ext cx="7056784" cy="92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397" y="1772816"/>
            <a:ext cx="832021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98" y="126978"/>
            <a:ext cx="1206997" cy="12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1"/>
          <p:cNvSpPr>
            <a:spLocks noChangeArrowheads="1"/>
          </p:cNvSpPr>
          <p:nvPr userDrawn="1"/>
        </p:nvSpPr>
        <p:spPr bwMode="auto">
          <a:xfrm>
            <a:off x="404396" y="106154"/>
            <a:ext cx="344487" cy="1327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06"/>
          <p:cNvSpPr>
            <a:spLocks noChangeArrowheads="1"/>
          </p:cNvSpPr>
          <p:nvPr userDrawn="1"/>
        </p:nvSpPr>
        <p:spPr bwMode="auto">
          <a:xfrm>
            <a:off x="211665" y="260648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 baseline="0"/>
          </a:p>
        </p:txBody>
      </p:sp>
      <p:sp>
        <p:nvSpPr>
          <p:cNvPr id="24" name="Rectangle 103"/>
          <p:cNvSpPr>
            <a:spLocks noChangeArrowheads="1"/>
          </p:cNvSpPr>
          <p:nvPr userDrawn="1"/>
        </p:nvSpPr>
        <p:spPr bwMode="auto">
          <a:xfrm>
            <a:off x="7054535" y="1372186"/>
            <a:ext cx="1474787" cy="269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10"/>
          <p:cNvSpPr>
            <a:spLocks noChangeArrowheads="1"/>
          </p:cNvSpPr>
          <p:nvPr userDrawn="1"/>
        </p:nvSpPr>
        <p:spPr bwMode="auto">
          <a:xfrm>
            <a:off x="2909594" y="1482951"/>
            <a:ext cx="5815012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uhu.deng@uestc.edu.cn" TargetMode="External"/><Relationship Id="rId2" Type="http://schemas.openxmlformats.org/officeDocument/2006/relationships/hyperlink" Target="mailto:Fuhu.deng@uestc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+mn-ea"/>
              </a:rPr>
              <a:t>邓伏虎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200" dirty="0" smtClean="0">
                <a:latin typeface="+mn-ea"/>
                <a:hlinkClick r:id="rId2"/>
              </a:rPr>
              <a:t>联系方式：</a:t>
            </a:r>
            <a:endParaRPr lang="en-US" altLang="zh-CN" sz="3200" dirty="0" smtClean="0">
              <a:latin typeface="+mn-ea"/>
              <a:hlinkClick r:id="rId2"/>
            </a:endParaRPr>
          </a:p>
          <a:p>
            <a:pPr marL="720000" indent="0">
              <a:buNone/>
            </a:pPr>
            <a:r>
              <a:rPr lang="zh-CN" altLang="en-US" dirty="0" smtClean="0">
                <a:latin typeface="+mn-ea"/>
                <a:hlinkClick r:id="rId2"/>
              </a:rPr>
              <a:t>邮箱：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fuhu.deng@uestc.edu.cn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indent="0">
              <a:buNone/>
            </a:pPr>
            <a:r>
              <a:rPr lang="zh-CN" altLang="en-US" dirty="0" smtClean="0">
                <a:latin typeface="+mn-ea"/>
              </a:rPr>
              <a:t>办公地点：主楼中</a:t>
            </a:r>
            <a:r>
              <a:rPr lang="en-US" altLang="zh-CN" dirty="0" smtClean="0">
                <a:latin typeface="+mn-ea"/>
              </a:rPr>
              <a:t>422</a:t>
            </a:r>
            <a:endParaRPr lang="en-US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QQ</a:t>
            </a:r>
            <a:r>
              <a:rPr lang="zh-CN" altLang="en-US" dirty="0" smtClean="0">
                <a:latin typeface="+mn-ea"/>
              </a:rPr>
              <a:t>群：</a:t>
            </a:r>
            <a:r>
              <a:rPr lang="en-US" altLang="zh-CN" dirty="0" smtClean="0">
                <a:latin typeface="+mn-ea"/>
              </a:rPr>
              <a:t>833264205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个人介绍</a:t>
            </a:r>
            <a:endParaRPr lang="en-US" dirty="0"/>
          </a:p>
        </p:txBody>
      </p:sp>
      <p:pic>
        <p:nvPicPr>
          <p:cNvPr id="1026" name="Picture 2" descr="C:\Users\Fuhu\Desktop\编译技术32学时班级群二维码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836712"/>
            <a:ext cx="3591461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《</a:t>
            </a:r>
            <a:r>
              <a:rPr lang="zh-CN" altLang="en-US" dirty="0" smtClean="0"/>
              <a:t>编译技术</a:t>
            </a:r>
            <a:r>
              <a:rPr lang="en-US" altLang="zh-CN" dirty="0" smtClean="0"/>
              <a:t>》</a:t>
            </a:r>
            <a:r>
              <a:rPr lang="zh-CN" altLang="zh-CN" sz="2400" dirty="0" smtClean="0"/>
              <a:t>周</a:t>
            </a:r>
            <a:r>
              <a:rPr lang="zh-CN" altLang="zh-CN" sz="2400" dirty="0"/>
              <a:t>尔强 周帆 韩蒙 陈文宇 </a:t>
            </a:r>
            <a:r>
              <a:rPr lang="zh-CN" altLang="en-GB" sz="2400" dirty="0"/>
              <a:t>编著</a:t>
            </a:r>
          </a:p>
          <a:p>
            <a:pPr marL="72000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/>
              <a:t>机械</a:t>
            </a:r>
            <a:r>
              <a:rPr lang="zh-CN" altLang="en-GB" sz="2400" dirty="0"/>
              <a:t>工业</a:t>
            </a:r>
            <a:r>
              <a:rPr lang="zh-CN" altLang="en-GB" sz="2400" dirty="0" smtClean="0"/>
              <a:t>出版社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2015</a:t>
            </a:r>
            <a:endParaRPr lang="zh-CN" altLang="en-GB" sz="2400" dirty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编译原理（龙书）</a:t>
            </a:r>
          </a:p>
          <a:p>
            <a:pPr marL="720000" indent="0">
              <a:buNone/>
            </a:pPr>
            <a:r>
              <a:rPr lang="en-US" altLang="zh-CN" sz="2400" dirty="0"/>
              <a:t>Alfred V. </a:t>
            </a:r>
            <a:r>
              <a:rPr lang="en-US" altLang="zh-CN" sz="2400" dirty="0" err="1"/>
              <a:t>Aho</a:t>
            </a:r>
            <a:r>
              <a:rPr lang="zh-CN" altLang="en-US" sz="2400" dirty="0"/>
              <a:t>等著</a:t>
            </a:r>
            <a:r>
              <a:rPr lang="en-US" altLang="zh-CN" sz="2400" dirty="0"/>
              <a:t>;</a:t>
            </a:r>
            <a:r>
              <a:rPr lang="zh-CN" altLang="en-US" sz="2400" dirty="0"/>
              <a:t>赵建华等译</a:t>
            </a:r>
            <a:r>
              <a:rPr lang="en-US" altLang="zh-CN" sz="2400" dirty="0"/>
              <a:t>;</a:t>
            </a:r>
            <a:r>
              <a:rPr lang="zh-CN" altLang="en-US" sz="2400" dirty="0"/>
              <a:t>机械工业</a:t>
            </a:r>
            <a:r>
              <a:rPr lang="zh-CN" altLang="en-US" sz="2400" dirty="0" smtClean="0"/>
              <a:t>出版社</a:t>
            </a:r>
            <a:endParaRPr lang="en-US" altLang="zh-CN" sz="2400" dirty="0" smtClean="0"/>
          </a:p>
          <a:p>
            <a:r>
              <a:rPr lang="zh-CN" altLang="en-US" dirty="0" smtClean="0"/>
              <a:t>现代</a:t>
            </a:r>
            <a:r>
              <a:rPr lang="zh-CN" altLang="en-US" dirty="0"/>
              <a:t>编译原理（虎书）</a:t>
            </a:r>
          </a:p>
          <a:p>
            <a:pPr marL="720000" indent="0">
              <a:buNone/>
            </a:pPr>
            <a:r>
              <a:rPr lang="en-US" altLang="zh-CN" sz="2400" dirty="0"/>
              <a:t>Andrew W. Appel</a:t>
            </a:r>
            <a:r>
              <a:rPr lang="zh-CN" altLang="en-US" sz="2400" dirty="0"/>
              <a:t>等著</a:t>
            </a:r>
            <a:r>
              <a:rPr lang="en-US" altLang="zh-CN" sz="2400" dirty="0"/>
              <a:t>;</a:t>
            </a:r>
            <a:r>
              <a:rPr lang="zh-CN" altLang="en-US" sz="2400" dirty="0"/>
              <a:t>赵克佳等译</a:t>
            </a:r>
            <a:r>
              <a:rPr lang="en-US" altLang="zh-CN" sz="2400" dirty="0"/>
              <a:t>;</a:t>
            </a:r>
            <a:r>
              <a:rPr lang="zh-CN" altLang="en-US" sz="2400" dirty="0"/>
              <a:t>人民邮电</a:t>
            </a:r>
            <a:r>
              <a:rPr lang="zh-CN" altLang="en-US" sz="2400" dirty="0" smtClean="0"/>
              <a:t>出版社</a:t>
            </a:r>
            <a:endParaRPr lang="en-US" altLang="zh-CN" sz="2400" dirty="0" smtClean="0"/>
          </a:p>
          <a:p>
            <a:r>
              <a:rPr lang="zh-CN" altLang="en-US" dirty="0"/>
              <a:t>高级编译器设计与实现 </a:t>
            </a:r>
            <a:r>
              <a:rPr lang="zh-CN" altLang="en-US" dirty="0" smtClean="0"/>
              <a:t>（鲸书）</a:t>
            </a:r>
            <a:endParaRPr lang="en-US" altLang="zh-CN" dirty="0" smtClean="0"/>
          </a:p>
          <a:p>
            <a:pPr marL="720000" indent="0">
              <a:buNone/>
            </a:pPr>
            <a:r>
              <a:rPr lang="en-US" sz="2400" dirty="0"/>
              <a:t>Steven </a:t>
            </a:r>
            <a:r>
              <a:rPr lang="en-US" sz="2400" dirty="0" err="1"/>
              <a:t>S.Muchnick</a:t>
            </a:r>
            <a:r>
              <a:rPr lang="en-US" sz="2400" dirty="0"/>
              <a:t> </a:t>
            </a:r>
            <a:r>
              <a:rPr lang="zh-CN" altLang="en-US" sz="2400" dirty="0"/>
              <a:t>等著；</a:t>
            </a:r>
          </a:p>
          <a:p>
            <a:r>
              <a:rPr lang="zh-CN" altLang="en-US" dirty="0"/>
              <a:t>程序设计语言编译原理（第３版）</a:t>
            </a:r>
          </a:p>
          <a:p>
            <a:pPr marL="720000" indent="0">
              <a:buNone/>
            </a:pPr>
            <a:r>
              <a:rPr lang="zh-CN" altLang="en-US" sz="2400" dirty="0"/>
              <a:t>陈火旺等著</a:t>
            </a:r>
            <a:r>
              <a:rPr lang="en-US" altLang="zh-CN" sz="2400" dirty="0"/>
              <a:t>;</a:t>
            </a:r>
            <a:r>
              <a:rPr lang="zh-CN" altLang="en-US" sz="2400" dirty="0"/>
              <a:t>国防工业出版社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参考书籍</a:t>
            </a:r>
            <a:endParaRPr lang="en-US" dirty="0"/>
          </a:p>
        </p:txBody>
      </p:sp>
      <p:pic>
        <p:nvPicPr>
          <p:cNvPr id="1026" name="Picture 2" descr="https://images2017.cnblogs.com/blog/1001948/201711/1001948-20171123164637571-2133970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2925731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2017.cnblogs.com/blog/1001948/201711/1001948-20171123165134336-197647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21" y="1772816"/>
            <a:ext cx="2981325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11530052211&amp;di=5e5fc9ef0565a55f38ad80ec8f84a950&amp;imgtype=0&amp;src=http%3A%2F%2Fp12.qhimg.com%2Ft01dfbe4ef4520533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70" y="2060847"/>
            <a:ext cx="3167322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9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第一章 概述</a:t>
            </a:r>
            <a:endParaRPr lang="en-US" altLang="zh-CN" dirty="0" smtClean="0"/>
          </a:p>
          <a:p>
            <a:r>
              <a:rPr lang="zh-CN" altLang="en-US" dirty="0" smtClean="0"/>
              <a:t>第二章 高级语言及其语法描述</a:t>
            </a:r>
            <a:endParaRPr lang="en-US" altLang="zh-CN" dirty="0" smtClean="0"/>
          </a:p>
          <a:p>
            <a:r>
              <a:rPr lang="zh-CN" altLang="en-US" dirty="0" smtClean="0"/>
              <a:t>第三章 词法分析</a:t>
            </a:r>
            <a:endParaRPr lang="en-US" altLang="zh-CN" dirty="0" smtClean="0"/>
          </a:p>
          <a:p>
            <a:r>
              <a:rPr lang="zh-CN" altLang="en-US" dirty="0"/>
              <a:t>第四</a:t>
            </a:r>
            <a:r>
              <a:rPr lang="zh-CN" altLang="en-US" dirty="0" smtClean="0"/>
              <a:t>章 语法分析</a:t>
            </a:r>
            <a:endParaRPr lang="en-US" altLang="zh-CN" dirty="0" smtClean="0"/>
          </a:p>
          <a:p>
            <a:r>
              <a:rPr lang="zh-CN" altLang="en-US" dirty="0"/>
              <a:t>第五</a:t>
            </a:r>
            <a:r>
              <a:rPr lang="zh-CN" altLang="en-US" dirty="0" smtClean="0"/>
              <a:t>章 语义分析及中间代码生成</a:t>
            </a:r>
            <a:endParaRPr lang="en-US" altLang="zh-CN" dirty="0" smtClean="0"/>
          </a:p>
          <a:p>
            <a:r>
              <a:rPr lang="zh-CN" altLang="en-US" dirty="0"/>
              <a:t>第六</a:t>
            </a:r>
            <a:r>
              <a:rPr lang="zh-CN" altLang="en-US" dirty="0" smtClean="0"/>
              <a:t>章 符号表及运行时存储空间组织</a:t>
            </a:r>
            <a:endParaRPr lang="en-US" altLang="zh-CN" dirty="0" smtClean="0"/>
          </a:p>
          <a:p>
            <a:r>
              <a:rPr lang="zh-CN" altLang="en-US" dirty="0"/>
              <a:t>第七</a:t>
            </a:r>
            <a:r>
              <a:rPr lang="zh-CN" altLang="en-US" dirty="0" smtClean="0"/>
              <a:t>章 代码优化及生成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GB" dirty="0">
                <a:latin typeface="+mn-ea"/>
              </a:rPr>
              <a:t>总学时数：</a:t>
            </a:r>
            <a:r>
              <a:rPr lang="en-GB" altLang="zh-CN" dirty="0">
                <a:latin typeface="+mn-ea"/>
              </a:rPr>
              <a:t>32</a:t>
            </a:r>
            <a:r>
              <a:rPr lang="zh-CN" altLang="en-GB" dirty="0" smtClean="0">
                <a:latin typeface="+mn-ea"/>
              </a:rPr>
              <a:t>学时</a:t>
            </a:r>
            <a:r>
              <a:rPr lang="zh-CN" altLang="en-US" dirty="0" smtClean="0">
                <a:latin typeface="+mn-ea"/>
              </a:rPr>
              <a:t>，每周五第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节</a:t>
            </a:r>
            <a:endParaRPr lang="zh-CN" altLang="en-GB" dirty="0">
              <a:latin typeface="+mn-ea"/>
            </a:endParaRPr>
          </a:p>
          <a:p>
            <a:pPr marL="720000" lvl="1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GB" b="1" dirty="0">
                <a:latin typeface="+mn-ea"/>
              </a:rPr>
              <a:t>上课：</a:t>
            </a:r>
            <a:r>
              <a:rPr lang="en-GB" altLang="zh-CN" b="1" dirty="0">
                <a:latin typeface="+mn-ea"/>
              </a:rPr>
              <a:t>24</a:t>
            </a:r>
            <a:r>
              <a:rPr lang="zh-CN" altLang="en-GB" b="1" dirty="0">
                <a:latin typeface="+mn-ea"/>
              </a:rPr>
              <a:t>学时；上机：</a:t>
            </a:r>
            <a:r>
              <a:rPr lang="en-GB" altLang="zh-CN" b="1" dirty="0">
                <a:latin typeface="+mn-ea"/>
              </a:rPr>
              <a:t>8</a:t>
            </a:r>
            <a:r>
              <a:rPr lang="zh-CN" altLang="en-GB" b="1" dirty="0">
                <a:latin typeface="+mn-ea"/>
              </a:rPr>
              <a:t>学时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GB" dirty="0"/>
              <a:t>先修课程</a:t>
            </a:r>
          </a:p>
          <a:p>
            <a:pPr marL="720000" lvl="1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GB" b="1" dirty="0"/>
              <a:t>数据结构、高级程序设计语言、形式语言与自动机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时间：</a:t>
            </a:r>
            <a:endParaRPr lang="en-US" altLang="zh-CN" dirty="0" smtClean="0"/>
          </a:p>
          <a:p>
            <a:r>
              <a:rPr lang="zh-CN" altLang="en-US" dirty="0" smtClean="0"/>
              <a:t>地点：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平时成绩：</a:t>
            </a:r>
            <a:r>
              <a:rPr lang="en-US" altLang="zh-CN" dirty="0" smtClean="0"/>
              <a:t>10%</a:t>
            </a:r>
          </a:p>
          <a:p>
            <a:r>
              <a:rPr lang="zh-CN" altLang="en-US" dirty="0" smtClean="0"/>
              <a:t>课程</a:t>
            </a:r>
            <a:r>
              <a:rPr lang="zh-CN" altLang="en-US" dirty="0"/>
              <a:t>实验：</a:t>
            </a:r>
            <a:r>
              <a:rPr lang="en-US" altLang="zh-CN" dirty="0"/>
              <a:t>30%</a:t>
            </a:r>
          </a:p>
          <a:p>
            <a:r>
              <a:rPr lang="zh-CN" altLang="en-US" dirty="0"/>
              <a:t>期未闭卷笔试</a:t>
            </a:r>
            <a:r>
              <a:rPr lang="zh-CN" altLang="en-US" dirty="0" smtClean="0"/>
              <a:t>：</a:t>
            </a:r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r>
              <a:rPr lang="en-US" altLang="zh-CN" dirty="0"/>
              <a:t>%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成绩构成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3463</TotalTime>
  <Words>229</Words>
  <Application>Microsoft Office PowerPoint</Application>
  <PresentationFormat>全屏显示(4:3)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波形</vt:lpstr>
      <vt:lpstr>个人介绍</vt:lpstr>
      <vt:lpstr>教材</vt:lpstr>
      <vt:lpstr>参考书籍</vt:lpstr>
      <vt:lpstr>课程内容</vt:lpstr>
      <vt:lpstr>课程安排</vt:lpstr>
      <vt:lpstr>实验安排</vt:lpstr>
      <vt:lpstr>成绩构成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Fuhu Deng</dc:creator>
  <cp:lastModifiedBy>Fuhu Deng</cp:lastModifiedBy>
  <cp:revision>227</cp:revision>
  <dcterms:created xsi:type="dcterms:W3CDTF">2017-05-08T07:51:46Z</dcterms:created>
  <dcterms:modified xsi:type="dcterms:W3CDTF">2018-09-05T02:53:55Z</dcterms:modified>
</cp:coreProperties>
</file>