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6"/>
  </p:notesMasterIdLst>
  <p:handoutMasterIdLst>
    <p:handoutMasterId r:id="rId27"/>
  </p:handoutMasterIdLst>
  <p:sldIdLst>
    <p:sldId id="256" r:id="rId2"/>
    <p:sldId id="257" r:id="rId3"/>
    <p:sldId id="340" r:id="rId4"/>
    <p:sldId id="341" r:id="rId5"/>
    <p:sldId id="342" r:id="rId6"/>
    <p:sldId id="343" r:id="rId7"/>
    <p:sldId id="345" r:id="rId8"/>
    <p:sldId id="349" r:id="rId9"/>
    <p:sldId id="362" r:id="rId10"/>
    <p:sldId id="344" r:id="rId11"/>
    <p:sldId id="346" r:id="rId12"/>
    <p:sldId id="347" r:id="rId13"/>
    <p:sldId id="308" r:id="rId14"/>
    <p:sldId id="309" r:id="rId15"/>
    <p:sldId id="350" r:id="rId16"/>
    <p:sldId id="351" r:id="rId17"/>
    <p:sldId id="352" r:id="rId18"/>
    <p:sldId id="355" r:id="rId19"/>
    <p:sldId id="353" r:id="rId20"/>
    <p:sldId id="357" r:id="rId21"/>
    <p:sldId id="358" r:id="rId22"/>
    <p:sldId id="359" r:id="rId23"/>
    <p:sldId id="356" r:id="rId24"/>
    <p:sldId id="36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1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20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DBB7E-94B0-414B-AFBA-B90D4A3A866E}" type="datetimeFigureOut">
              <a:rPr lang="en-US" smtClean="0"/>
              <a:t>9/5/2018</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04E4-F1C4-4BD0-9D2B-45C0600EDC1E}" type="slidenum">
              <a:rPr lang="en-US" smtClean="0"/>
              <a:t>‹#›</a:t>
            </a:fld>
            <a:endParaRPr lang="en-US"/>
          </a:p>
        </p:txBody>
      </p:sp>
    </p:spTree>
    <p:extLst>
      <p:ext uri="{BB962C8B-B14F-4D97-AF65-F5344CB8AC3E}">
        <p14:creationId xmlns:p14="http://schemas.microsoft.com/office/powerpoint/2010/main" val="226050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24DF04E4-F1C4-4BD0-9D2B-45C0600EDC1E}" type="slidenum">
              <a:rPr lang="en-US" smtClean="0"/>
              <a:t>2</a:t>
            </a:fld>
            <a:endParaRPr lang="en-US"/>
          </a:p>
        </p:txBody>
      </p:sp>
    </p:spTree>
    <p:extLst>
      <p:ext uri="{BB962C8B-B14F-4D97-AF65-F5344CB8AC3E}">
        <p14:creationId xmlns:p14="http://schemas.microsoft.com/office/powerpoint/2010/main" val="62319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20</a:t>
            </a:r>
            <a:r>
              <a:rPr lang="zh-CN" altLang="en-US" dirty="0" smtClean="0"/>
              <a:t>世纪</a:t>
            </a:r>
            <a:r>
              <a:rPr lang="en-US" altLang="zh-CN" dirty="0" smtClean="0"/>
              <a:t>40</a:t>
            </a:r>
            <a:r>
              <a:rPr lang="zh-CN" altLang="en-US" dirty="0" smtClean="0"/>
              <a:t>年代，人们制造了第一台电子计算机</a:t>
            </a:r>
            <a:r>
              <a:rPr lang="en-US" altLang="zh-CN" dirty="0" smtClean="0"/>
              <a:t>ENIAC</a:t>
            </a:r>
            <a:r>
              <a:rPr lang="zh-CN" altLang="en-US" dirty="0" smtClean="0"/>
              <a:t>，并由此产生了相应的机器语言。从此以后，程序设计语言大致经历了从机器语言，到汇编语言，在到高级语言的发展阶段。</a:t>
            </a:r>
            <a:r>
              <a:rPr lang="en-US" altLang="zh-CN" dirty="0" smtClean="0"/>
              <a:t>1955</a:t>
            </a:r>
            <a:r>
              <a:rPr lang="zh-CN" altLang="en-US" dirty="0" smtClean="0"/>
              <a:t>年，第一个高级语言</a:t>
            </a:r>
            <a:r>
              <a:rPr lang="en-US" altLang="zh-CN" dirty="0" smtClean="0"/>
              <a:t>Fortran</a:t>
            </a:r>
            <a:r>
              <a:rPr lang="zh-CN" altLang="en-US" dirty="0" smtClean="0"/>
              <a:t>出现，同一时代的高级语言还有</a:t>
            </a:r>
            <a:r>
              <a:rPr lang="en-US" altLang="zh-CN" dirty="0" smtClean="0"/>
              <a:t>LISP</a:t>
            </a:r>
            <a:r>
              <a:rPr lang="zh-CN" altLang="en-US" dirty="0" smtClean="0"/>
              <a:t>、</a:t>
            </a:r>
            <a:r>
              <a:rPr lang="en-US" altLang="zh-CN" dirty="0" smtClean="0"/>
              <a:t>COBOL</a:t>
            </a:r>
            <a:r>
              <a:rPr lang="zh-CN" altLang="en-US" dirty="0" smtClean="0"/>
              <a:t>、</a:t>
            </a:r>
            <a:r>
              <a:rPr lang="en-US" altLang="zh-CN" dirty="0" smtClean="0"/>
              <a:t>ALGOL 58</a:t>
            </a:r>
            <a:r>
              <a:rPr lang="zh-CN" altLang="en-US" dirty="0" smtClean="0"/>
              <a:t>、</a:t>
            </a:r>
            <a:r>
              <a:rPr lang="en-US" altLang="zh-CN" dirty="0" smtClean="0"/>
              <a:t>BASIC</a:t>
            </a:r>
            <a:r>
              <a:rPr lang="zh-CN" altLang="en-US" dirty="0" smtClean="0"/>
              <a:t>等。高级语言是高度封装了的编程语言，它的出现使人们摆脱了汇编语言与机器语言的繁琐，进而可以从更高的层面上思考与编写程序。这些语言引入了循环、子程序、区块等概念，开创了结构化程序设计的先河。另一重大成就是巴克斯范式（</a:t>
            </a:r>
            <a:r>
              <a:rPr lang="en-US" altLang="zh-CN" dirty="0" smtClean="0"/>
              <a:t>BNF</a:t>
            </a:r>
            <a:r>
              <a:rPr lang="zh-CN" altLang="en-US" dirty="0" smtClean="0"/>
              <a:t>）的引入。这种上下文无关文法可以用数学化的精确符号描述编程语言的语法与规则，它被从此以后几乎所有的编程语言所采纳。</a:t>
            </a:r>
            <a:r>
              <a:rPr lang="en-US" altLang="zh-CN" dirty="0" smtClean="0"/>
              <a:t>20</a:t>
            </a:r>
            <a:r>
              <a:rPr lang="zh-CN" altLang="en-US" dirty="0" smtClean="0"/>
              <a:t>世纪</a:t>
            </a:r>
            <a:r>
              <a:rPr lang="en-US" altLang="zh-CN" dirty="0" smtClean="0"/>
              <a:t>60</a:t>
            </a:r>
            <a:r>
              <a:rPr lang="zh-CN" altLang="en-US" dirty="0" smtClean="0"/>
              <a:t>、</a:t>
            </a:r>
            <a:r>
              <a:rPr lang="en-US" altLang="zh-CN" dirty="0" smtClean="0"/>
              <a:t>70</a:t>
            </a:r>
            <a:r>
              <a:rPr lang="zh-CN" altLang="en-US" dirty="0" smtClean="0"/>
              <a:t>年代，程序设计语言有了重大发展。其中富有标志性的主要有</a:t>
            </a:r>
            <a:r>
              <a:rPr lang="en-US" altLang="zh-CN" dirty="0" err="1" smtClean="0"/>
              <a:t>Simula</a:t>
            </a:r>
            <a:r>
              <a:rPr lang="zh-CN" altLang="en-US" dirty="0" smtClean="0"/>
              <a:t>、</a:t>
            </a:r>
            <a:r>
              <a:rPr lang="en-US" altLang="zh-CN" dirty="0" smtClean="0"/>
              <a:t>C</a:t>
            </a:r>
            <a:r>
              <a:rPr lang="zh-CN" altLang="en-US" dirty="0" smtClean="0"/>
              <a:t>、</a:t>
            </a:r>
            <a:r>
              <a:rPr lang="en-US" altLang="zh-CN" dirty="0" smtClean="0"/>
              <a:t>Smalltalk</a:t>
            </a:r>
            <a:r>
              <a:rPr lang="zh-CN" altLang="en-US" dirty="0" smtClean="0"/>
              <a:t>、</a:t>
            </a:r>
            <a:r>
              <a:rPr lang="en-US" altLang="zh-CN" dirty="0" smtClean="0"/>
              <a:t>Prolog</a:t>
            </a:r>
            <a:r>
              <a:rPr lang="zh-CN" altLang="en-US" dirty="0" smtClean="0"/>
              <a:t>、</a:t>
            </a:r>
            <a:r>
              <a:rPr lang="en-US" altLang="zh-CN" dirty="0" smtClean="0"/>
              <a:t>ML</a:t>
            </a:r>
            <a:r>
              <a:rPr lang="zh-CN" altLang="en-US" dirty="0" smtClean="0"/>
              <a:t>等语言。其中，</a:t>
            </a:r>
            <a:r>
              <a:rPr lang="en-US" altLang="zh-CN" dirty="0" err="1" smtClean="0"/>
              <a:t>Simula</a:t>
            </a:r>
            <a:r>
              <a:rPr lang="zh-CN" altLang="en-US" dirty="0" smtClean="0"/>
              <a:t>与</a:t>
            </a:r>
            <a:r>
              <a:rPr lang="en-US" altLang="zh-CN" dirty="0" smtClean="0"/>
              <a:t>Smalltalk</a:t>
            </a:r>
            <a:r>
              <a:rPr lang="zh-CN" altLang="en-US" dirty="0" smtClean="0"/>
              <a:t>引入了面向对象的概念；</a:t>
            </a:r>
            <a:r>
              <a:rPr lang="en-US" altLang="zh-CN" dirty="0" smtClean="0"/>
              <a:t>C</a:t>
            </a:r>
            <a:r>
              <a:rPr lang="zh-CN" altLang="en-US" dirty="0" smtClean="0"/>
              <a:t>是经久不衰的一种系统程序设计语言，至今仍可与众多编程语言逐鹿中原；</a:t>
            </a:r>
            <a:r>
              <a:rPr lang="en-US" altLang="zh-CN" dirty="0" smtClean="0"/>
              <a:t>Prolog</a:t>
            </a:r>
            <a:r>
              <a:rPr lang="zh-CN" altLang="en-US" dirty="0" smtClean="0"/>
              <a:t>是史上第一个逻辑编程语言；而</a:t>
            </a:r>
            <a:r>
              <a:rPr lang="en-US" altLang="zh-CN" dirty="0" smtClean="0"/>
              <a:t>ML</a:t>
            </a:r>
            <a:r>
              <a:rPr lang="zh-CN" altLang="en-US" dirty="0" smtClean="0"/>
              <a:t>则是继承自</a:t>
            </a:r>
            <a:r>
              <a:rPr lang="en-US" altLang="zh-CN" dirty="0" smtClean="0"/>
              <a:t>LISP</a:t>
            </a:r>
            <a:r>
              <a:rPr lang="zh-CN" altLang="en-US" dirty="0" smtClean="0"/>
              <a:t>，成为了静态类型函数式编程语言的先驱；这些语言都各自演展出自己的家族分支，现今多数现代编程语言的祖先都可以追朔他们其中至少一个以上。</a:t>
            </a:r>
            <a:r>
              <a:rPr lang="en-US" altLang="zh-CN" dirty="0" smtClean="0"/>
              <a:t>1990</a:t>
            </a:r>
            <a:r>
              <a:rPr lang="zh-CN" altLang="en-US" dirty="0" smtClean="0"/>
              <a:t>年代，人类进入了互联网时代，相应的产生了</a:t>
            </a:r>
            <a:r>
              <a:rPr lang="en-US" altLang="zh-CN" dirty="0" smtClean="0"/>
              <a:t>Java</a:t>
            </a:r>
            <a:r>
              <a:rPr lang="zh-CN" altLang="en-US" dirty="0" smtClean="0"/>
              <a:t>、</a:t>
            </a:r>
            <a:r>
              <a:rPr lang="en-US" altLang="zh-CN" dirty="0" smtClean="0"/>
              <a:t>PHP</a:t>
            </a:r>
            <a:r>
              <a:rPr lang="zh-CN" altLang="en-US" dirty="0" smtClean="0"/>
              <a:t>、</a:t>
            </a:r>
            <a:r>
              <a:rPr lang="en-US" altLang="zh-CN" dirty="0" smtClean="0"/>
              <a:t>Python</a:t>
            </a:r>
            <a:r>
              <a:rPr lang="zh-CN" altLang="en-US" dirty="0" smtClean="0"/>
              <a:t>、</a:t>
            </a:r>
            <a:r>
              <a:rPr lang="en-US" altLang="zh-CN" dirty="0" err="1" smtClean="0"/>
              <a:t>Lua</a:t>
            </a:r>
            <a:r>
              <a:rPr lang="zh-CN" altLang="en-US" dirty="0" smtClean="0"/>
              <a:t>等语言。这些语言大多运行于虚拟机之上，支持面向对象，并具有垃圾收集功能。它们还配有集成开发环境，大大提高了开发小路。这一时期，专为互联网设计的动态脚本语言例如</a:t>
            </a:r>
            <a:r>
              <a:rPr lang="en-US" altLang="zh-CN" dirty="0" smtClean="0"/>
              <a:t>JavaScript</a:t>
            </a:r>
            <a:r>
              <a:rPr lang="zh-CN" altLang="en-US" dirty="0" smtClean="0"/>
              <a:t>等也蓬勃发展，它们使得今天的互联网丰富多彩。</a:t>
            </a:r>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5</a:t>
            </a:fld>
            <a:endParaRPr lang="en-US"/>
          </a:p>
        </p:txBody>
      </p:sp>
    </p:spTree>
    <p:extLst>
      <p:ext uri="{BB962C8B-B14F-4D97-AF65-F5344CB8AC3E}">
        <p14:creationId xmlns:p14="http://schemas.microsoft.com/office/powerpoint/2010/main" val="345105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如果编译程序生成宿主机执行的机器代码，则称该编译程序为</a:t>
            </a:r>
            <a:r>
              <a:rPr lang="zh-CN" altLang="zh-CN" sz="1200" dirty="0" smtClean="0">
                <a:solidFill>
                  <a:srgbClr val="FF0000"/>
                </a:solidFill>
              </a:rPr>
              <a:t>自驻留</a:t>
            </a:r>
            <a:r>
              <a:rPr lang="zh-CN" altLang="zh-CN" sz="1200" dirty="0" smtClean="0"/>
              <a:t>的</a:t>
            </a:r>
            <a:r>
              <a:rPr lang="zh-CN" altLang="en-US" sz="1200" dirty="0" smtClean="0"/>
              <a:t>。</a:t>
            </a:r>
            <a:endParaRPr lang="en-US" altLang="zh-CN" sz="1200" dirty="0" smtClean="0"/>
          </a:p>
          <a:p>
            <a:r>
              <a:rPr lang="zh-CN" altLang="zh-CN" sz="1200" dirty="0" smtClean="0"/>
              <a:t>如果编译程序是用源语言编写的，则称该编译程序为</a:t>
            </a:r>
            <a:r>
              <a:rPr lang="zh-CN" altLang="zh-CN" sz="1200" dirty="0" smtClean="0">
                <a:solidFill>
                  <a:srgbClr val="FF0000"/>
                </a:solidFill>
              </a:rPr>
              <a:t>自编译</a:t>
            </a:r>
            <a:r>
              <a:rPr lang="zh-CN" altLang="zh-CN" sz="1200" dirty="0" smtClean="0"/>
              <a:t>的。</a:t>
            </a:r>
            <a:endParaRPr lang="en-US" altLang="zh-CN" sz="1200" dirty="0" smtClean="0"/>
          </a:p>
          <a:p>
            <a:r>
              <a:rPr lang="zh-CN" altLang="zh-CN" sz="1200" dirty="0" smtClean="0"/>
              <a:t>如果一个编译程序生成的是别的机器的机器代码，则称为</a:t>
            </a:r>
            <a:r>
              <a:rPr lang="zh-CN" altLang="zh-CN" sz="1200" dirty="0" smtClean="0">
                <a:solidFill>
                  <a:srgbClr val="FF0000"/>
                </a:solidFill>
              </a:rPr>
              <a:t>交叉编译</a:t>
            </a:r>
            <a:r>
              <a:rPr lang="zh-CN" altLang="en-US" sz="1200" dirty="0" smtClean="0">
                <a:solidFill>
                  <a:schemeClr val="tx1"/>
                </a:solidFill>
              </a:rPr>
              <a:t>。</a:t>
            </a:r>
            <a:endParaRPr lang="zh-CN" altLang="en-US" b="1" dirty="0" smtClean="0">
              <a:solidFill>
                <a:schemeClr val="tx1"/>
              </a:solidFill>
            </a:endParaRPr>
          </a:p>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8</a:t>
            </a:fld>
            <a:endParaRPr lang="en-US"/>
          </a:p>
        </p:txBody>
      </p:sp>
    </p:spTree>
    <p:extLst>
      <p:ext uri="{BB962C8B-B14F-4D97-AF65-F5344CB8AC3E}">
        <p14:creationId xmlns:p14="http://schemas.microsoft.com/office/powerpoint/2010/main" val="363462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译技术可以说是一个计算机科学的缩影，它可以帮助我们去追寻程序设计语言的本质。通过本课程的学习，或许你将来并不会成为一个编译器开发工作者，但编译过程中所涉及到的有限状态机、递归下降、分割法、图论算法、贪心算法等能够帮助你更深入地理解程序设计语言，在今后的程序设计过程中体会更深。</a:t>
            </a:r>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9</a:t>
            </a:fld>
            <a:endParaRPr lang="en-US"/>
          </a:p>
        </p:txBody>
      </p:sp>
    </p:spTree>
    <p:extLst>
      <p:ext uri="{BB962C8B-B14F-4D97-AF65-F5344CB8AC3E}">
        <p14:creationId xmlns:p14="http://schemas.microsoft.com/office/powerpoint/2010/main" val="321833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619672" y="2226898"/>
            <a:ext cx="6408712" cy="1780108"/>
          </a:xfrm>
        </p:spPr>
        <p:txBody>
          <a:bodyPr anchor="b">
            <a:normAutofit/>
          </a:bodyPr>
          <a:lstStyle>
            <a:lvl1pPr algn="ctr">
              <a:defRPr sz="44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619672" y="4204271"/>
            <a:ext cx="6400800"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r>
              <a:rPr lang="zh-CN" altLang="en-US" dirty="0"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lvl1pPr>
              <a:defRPr sz="1600"/>
            </a:lvl1pPr>
          </a:lstStyle>
          <a:p>
            <a:fld id="{0C913308-F349-4B6D-A68A-DD1791B4A57B}" type="slidenum">
              <a:rPr lang="zh-CN" altLang="en-US" smtClean="0"/>
              <a:pPr/>
              <a:t>‹#›</a:t>
            </a:fld>
            <a:endParaRPr lang="zh-CN" altLang="en-US" dirty="0"/>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0"/>
            <a:ext cx="1998298" cy="199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513779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a:xfrm>
            <a:off x="755576" y="404664"/>
            <a:ext cx="7056784" cy="936104"/>
          </a:xfrm>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dirty="0"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zh-CN" altLang="en-US" smtClean="0"/>
              <a:t>邓伏虎</a:t>
            </a:r>
            <a:endParaRPr lang="zh-CN" altLang="en-US" dirty="0"/>
          </a:p>
        </p:txBody>
      </p:sp>
      <p:sp>
        <p:nvSpPr>
          <p:cNvPr id="8" name="Footer Placeholder 7"/>
          <p:cNvSpPr>
            <a:spLocks noGrp="1"/>
          </p:cNvSpPr>
          <p:nvPr>
            <p:ph type="ftr" sz="quarter" idx="11"/>
          </p:nvPr>
        </p:nvSpPr>
        <p:spPr/>
        <p:txBody>
          <a:bodyPr/>
          <a:lstStyle/>
          <a:p>
            <a:r>
              <a:rPr lang="zh-CN" altLang="en-US" smtClean="0"/>
              <a:t>信息与软件工程学院</a:t>
            </a:r>
            <a:endParaRPr lang="zh-CN" altLang="en-US" dirty="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zh-CN" altLang="en-US" smtClean="0"/>
              <a:t>邓伏虎</a:t>
            </a:r>
            <a:endParaRPr lang="zh-CN" altLang="en-US" dirty="0"/>
          </a:p>
        </p:txBody>
      </p:sp>
      <p:sp>
        <p:nvSpPr>
          <p:cNvPr id="4" name="Footer Placeholder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Content Placeholder 8"/>
          <p:cNvSpPr>
            <a:spLocks noGrp="1"/>
          </p:cNvSpPr>
          <p:nvPr>
            <p:ph sz="quarter" idx="13"/>
          </p:nvPr>
        </p:nvSpPr>
        <p:spPr>
          <a:xfrm>
            <a:off x="676654" y="1628800"/>
            <a:ext cx="7927793" cy="44976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lang="zh-CN" altLang="en-US" smtClean="0"/>
              <a:t>邓伏虎</a:t>
            </a:r>
            <a:endParaRPr lang="zh-CN" altLang="en-US" dirty="0"/>
          </a:p>
        </p:txBody>
      </p:sp>
      <p:sp>
        <p:nvSpPr>
          <p:cNvPr id="3" name="Footer Placeholder 2"/>
          <p:cNvSpPr>
            <a:spLocks noGrp="1"/>
          </p:cNvSpPr>
          <p:nvPr>
            <p:ph type="ftr" sz="quarter" idx="11"/>
          </p:nvPr>
        </p:nvSpPr>
        <p:spPr/>
        <p:txBody>
          <a:bodyPr/>
          <a:lstStyle/>
          <a:p>
            <a:r>
              <a:rPr lang="zh-CN" altLang="en-US" smtClean="0"/>
              <a:t>信息与软件工程学院</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3" name="Content Placeholder 8"/>
          <p:cNvSpPr>
            <a:spLocks noGrp="1"/>
          </p:cNvSpPr>
          <p:nvPr>
            <p:ph sz="quarter" idx="13"/>
          </p:nvPr>
        </p:nvSpPr>
        <p:spPr>
          <a:xfrm>
            <a:off x="676655" y="1055584"/>
            <a:ext cx="8240834" cy="507089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dirty="0"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515" y="442875"/>
            <a:ext cx="7056784" cy="9293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600">
                <a:solidFill>
                  <a:schemeClr val="tx2"/>
                </a:solidFill>
              </a:defRPr>
            </a:lvl1pPr>
          </a:lstStyle>
          <a:p>
            <a:r>
              <a:rPr lang="zh-CN" altLang="en-US" dirty="0" smtClean="0"/>
              <a:t>邓伏虎</a:t>
            </a:r>
            <a:endParaRPr lang="zh-CN" alt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600">
                <a:solidFill>
                  <a:schemeClr val="tx2"/>
                </a:solidFill>
              </a:defRPr>
            </a:lvl1pPr>
          </a:lstStyle>
          <a:p>
            <a:r>
              <a:rPr lang="zh-CN" altLang="en-US" dirty="0" smtClean="0"/>
              <a:t>信息与软件工程学院</a:t>
            </a:r>
            <a:endParaRPr lang="zh-CN" alt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600">
                <a:solidFill>
                  <a:schemeClr val="tx2"/>
                </a:solidFill>
              </a:defRPr>
            </a:lvl1pPr>
          </a:lstStyle>
          <a:p>
            <a:fld id="{0C913308-F349-4B6D-A68A-DD1791B4A57B}" type="slidenum">
              <a:rPr lang="zh-CN" altLang="en-US" smtClean="0"/>
              <a:pPr/>
              <a:t>‹#›</a:t>
            </a:fld>
            <a:endParaRPr lang="zh-CN" altLang="en-US" dirty="0"/>
          </a:p>
        </p:txBody>
      </p:sp>
      <p:sp>
        <p:nvSpPr>
          <p:cNvPr id="3" name="Text Placeholder 2"/>
          <p:cNvSpPr>
            <a:spLocks noGrp="1"/>
          </p:cNvSpPr>
          <p:nvPr>
            <p:ph type="body" idx="1"/>
          </p:nvPr>
        </p:nvSpPr>
        <p:spPr>
          <a:xfrm>
            <a:off x="404397" y="1772816"/>
            <a:ext cx="8320210" cy="435334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15" name="Picture 1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9898" y="126978"/>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404396" y="106154"/>
            <a:ext cx="344487" cy="13274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6"/>
          <p:cNvSpPr>
            <a:spLocks noChangeArrowheads="1"/>
          </p:cNvSpPr>
          <p:nvPr userDrawn="1"/>
        </p:nvSpPr>
        <p:spPr bwMode="auto">
          <a:xfrm>
            <a:off x="211665" y="260648"/>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aseline="0"/>
          </a:p>
        </p:txBody>
      </p:sp>
      <p:sp>
        <p:nvSpPr>
          <p:cNvPr id="24" name="Rectangle 103"/>
          <p:cNvSpPr>
            <a:spLocks noChangeArrowheads="1"/>
          </p:cNvSpPr>
          <p:nvPr userDrawn="1"/>
        </p:nvSpPr>
        <p:spPr bwMode="auto">
          <a:xfrm>
            <a:off x="7054535" y="1372186"/>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0"/>
          <p:cNvSpPr>
            <a:spLocks noChangeArrowheads="1"/>
          </p:cNvSpPr>
          <p:nvPr userDrawn="1"/>
        </p:nvSpPr>
        <p:spPr bwMode="auto">
          <a:xfrm>
            <a:off x="2909594" y="1482951"/>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619672" y="2276872"/>
            <a:ext cx="6408712" cy="1154070"/>
          </a:xfrm>
        </p:spPr>
        <p:txBody>
          <a:bodyPr>
            <a:normAutofit/>
          </a:bodyPr>
          <a:lstStyle/>
          <a:p>
            <a:r>
              <a:rPr lang="zh-CN" altLang="en-US" b="1" dirty="0" smtClean="0">
                <a:latin typeface="+mn-ea"/>
                <a:ea typeface="+mn-ea"/>
              </a:rPr>
              <a:t>第</a:t>
            </a:r>
            <a:r>
              <a:rPr lang="en-US" altLang="zh-CN" b="1" dirty="0" smtClean="0">
                <a:latin typeface="+mn-ea"/>
                <a:ea typeface="+mn-ea"/>
              </a:rPr>
              <a:t>1</a:t>
            </a:r>
            <a:r>
              <a:rPr lang="zh-CN" altLang="en-US" b="1" dirty="0" smtClean="0">
                <a:latin typeface="+mn-ea"/>
                <a:ea typeface="+mn-ea"/>
              </a:rPr>
              <a:t>章 编译技术概述</a:t>
            </a:r>
            <a:endParaRPr lang="en-US" b="1" dirty="0">
              <a:latin typeface="+mn-ea"/>
              <a:ea typeface="+mn-ea"/>
            </a:endParaRPr>
          </a:p>
        </p:txBody>
      </p:sp>
      <p:sp>
        <p:nvSpPr>
          <p:cNvPr id="9" name="副标题 8"/>
          <p:cNvSpPr>
            <a:spLocks noGrp="1"/>
          </p:cNvSpPr>
          <p:nvPr>
            <p:ph type="subTitle" idx="1"/>
          </p:nvPr>
        </p:nvSpPr>
        <p:spPr/>
        <p:txBody>
          <a:bodyPr>
            <a:normAutofit/>
          </a:bodyPr>
          <a:lstStyle/>
          <a:p>
            <a:pPr>
              <a:spcBef>
                <a:spcPct val="0"/>
              </a:spcBef>
            </a:pPr>
            <a:r>
              <a:rPr lang="zh-CN" altLang="en-US" sz="2800" b="1" dirty="0" smtClean="0">
                <a:latin typeface="+mn-ea"/>
                <a:cs typeface="+mj-cs"/>
              </a:rPr>
              <a:t>信息与软件工程学院</a:t>
            </a:r>
            <a:endParaRPr lang="en-US" altLang="zh-CN" sz="2800" b="1" dirty="0" smtClean="0">
              <a:latin typeface="+mn-ea"/>
              <a:cs typeface="+mj-cs"/>
            </a:endParaRPr>
          </a:p>
          <a:p>
            <a:pPr>
              <a:spcBef>
                <a:spcPct val="0"/>
              </a:spcBef>
            </a:pPr>
            <a:endParaRPr lang="en-US" altLang="zh-CN" sz="2800" b="1" dirty="0" smtClean="0">
              <a:latin typeface="+mn-ea"/>
              <a:cs typeface="+mj-cs"/>
            </a:endParaRPr>
          </a:p>
          <a:p>
            <a:pPr>
              <a:spcBef>
                <a:spcPct val="0"/>
              </a:spcBef>
            </a:pPr>
            <a:r>
              <a:rPr lang="zh-CN" altLang="en-US" sz="2800" b="1" dirty="0" smtClean="0">
                <a:latin typeface="+mn-ea"/>
                <a:cs typeface="+mj-cs"/>
              </a:rPr>
              <a:t>邓伏虎</a:t>
            </a:r>
            <a:endParaRPr lang="en-US" sz="2800" b="1" dirty="0">
              <a:latin typeface="+mn-ea"/>
              <a:cs typeface="+mj-cs"/>
            </a:endParaRPr>
          </a:p>
        </p:txBody>
      </p:sp>
    </p:spTree>
    <p:extLst>
      <p:ext uri="{BB962C8B-B14F-4D97-AF65-F5344CB8AC3E}">
        <p14:creationId xmlns:p14="http://schemas.microsoft.com/office/powerpoint/2010/main" val="3192752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作用：</a:t>
            </a:r>
            <a:endParaRPr lang="en-US" altLang="zh-CN" dirty="0" smtClean="0"/>
          </a:p>
          <a:p>
            <a:pPr marL="540000" indent="0">
              <a:buNone/>
            </a:pPr>
            <a:r>
              <a:rPr lang="zh-CN" altLang="en-US" b="0" dirty="0" smtClean="0"/>
              <a:t>将高级语言转换成机器语言</a:t>
            </a:r>
            <a:r>
              <a:rPr lang="en-US" altLang="zh-CN" b="0" dirty="0" smtClean="0"/>
              <a:t>.</a:t>
            </a:r>
          </a:p>
          <a:p>
            <a:pPr>
              <a:spcBef>
                <a:spcPts val="1800"/>
              </a:spcBef>
            </a:pPr>
            <a:r>
              <a:rPr lang="zh-CN" altLang="en-US" dirty="0"/>
              <a:t>分类：</a:t>
            </a:r>
            <a:endParaRPr lang="en-US" altLang="zh-CN" dirty="0"/>
          </a:p>
          <a:p>
            <a:pPr marL="997200" indent="-457200">
              <a:buFont typeface="Wingdings" panose="05000000000000000000" pitchFamily="2" charset="2"/>
              <a:buChar char="Ø"/>
            </a:pPr>
            <a:r>
              <a:rPr lang="zh-CN" altLang="en-US" sz="2400" b="0" dirty="0"/>
              <a:t>编译</a:t>
            </a:r>
            <a:r>
              <a:rPr lang="en-US" altLang="zh-CN" sz="2400" b="0" dirty="0"/>
              <a:t>—</a:t>
            </a:r>
            <a:r>
              <a:rPr lang="zh-CN" altLang="en-US" sz="2400" b="0" dirty="0"/>
              <a:t>将一种高级语言程序（源程序）转换成另一种语言的等价程序（目标程序），然后执行目标程序。</a:t>
            </a:r>
            <a:endParaRPr lang="en-US" altLang="zh-CN" sz="2400" b="0" dirty="0"/>
          </a:p>
          <a:p>
            <a:pPr marL="997200" indent="-457200">
              <a:buFont typeface="Wingdings" panose="05000000000000000000" pitchFamily="2" charset="2"/>
              <a:buChar char="Ø"/>
            </a:pPr>
            <a:r>
              <a:rPr lang="zh-CN" altLang="en-US" sz="2400" b="0" dirty="0"/>
              <a:t>解释</a:t>
            </a:r>
            <a:r>
              <a:rPr lang="en-US" altLang="zh-CN" sz="2400" b="0" dirty="0"/>
              <a:t>—</a:t>
            </a:r>
            <a:r>
              <a:rPr lang="zh-CN" altLang="en-US" sz="2400" b="0" dirty="0"/>
              <a:t>将源程序的某一条语句翻译后立即执行这一条语句。</a:t>
            </a:r>
            <a:endParaRPr lang="en-US" sz="2400" b="0"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6" name="标题 5"/>
          <p:cNvSpPr>
            <a:spLocks noGrp="1"/>
          </p:cNvSpPr>
          <p:nvPr>
            <p:ph type="title"/>
          </p:nvPr>
        </p:nvSpPr>
        <p:spPr/>
        <p:txBody>
          <a:bodyPr/>
          <a:lstStyle/>
          <a:p>
            <a:r>
              <a:rPr lang="en-US" altLang="zh-CN" dirty="0" smtClean="0"/>
              <a:t>1.3 </a:t>
            </a:r>
            <a:r>
              <a:rPr lang="zh-CN" altLang="en-US" dirty="0" smtClean="0"/>
              <a:t>编译的作用与分类</a:t>
            </a:r>
            <a:endParaRPr lang="en-US" dirty="0"/>
          </a:p>
        </p:txBody>
      </p:sp>
    </p:spTree>
    <p:extLst>
      <p:ext uri="{BB962C8B-B14F-4D97-AF65-F5344CB8AC3E}">
        <p14:creationId xmlns:p14="http://schemas.microsoft.com/office/powerpoint/2010/main" val="104752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6" name="标题 5"/>
          <p:cNvSpPr>
            <a:spLocks noGrp="1"/>
          </p:cNvSpPr>
          <p:nvPr>
            <p:ph type="title"/>
          </p:nvPr>
        </p:nvSpPr>
        <p:spPr/>
        <p:txBody>
          <a:bodyPr/>
          <a:lstStyle/>
          <a:p>
            <a:r>
              <a:rPr lang="zh-CN" altLang="en-US" dirty="0" smtClean="0"/>
              <a:t>解释器与编译器</a:t>
            </a:r>
            <a:endParaRPr lang="en-US" dirty="0"/>
          </a:p>
        </p:txBody>
      </p:sp>
      <p:grpSp>
        <p:nvGrpSpPr>
          <p:cNvPr id="14" name="组合 13"/>
          <p:cNvGrpSpPr/>
          <p:nvPr/>
        </p:nvGrpSpPr>
        <p:grpSpPr>
          <a:xfrm>
            <a:off x="459211" y="3439287"/>
            <a:ext cx="7919386" cy="2808295"/>
            <a:chOff x="792614" y="3266263"/>
            <a:chExt cx="7919386" cy="2808295"/>
          </a:xfrm>
        </p:grpSpPr>
        <p:sp>
          <p:nvSpPr>
            <p:cNvPr id="15" name="AutoShape 10"/>
            <p:cNvSpPr>
              <a:spLocks noChangeArrowheads="1"/>
            </p:cNvSpPr>
            <p:nvPr/>
          </p:nvSpPr>
          <p:spPr bwMode="auto">
            <a:xfrm>
              <a:off x="3265920" y="4261408"/>
              <a:ext cx="2024640" cy="914496"/>
            </a:xfrm>
            <a:prstGeom prst="flowChartAlternateProcess">
              <a:avLst/>
            </a:prstGeom>
            <a:solidFill>
              <a:srgbClr val="CFE7E5"/>
            </a:solidFill>
            <a:ln w="9525">
              <a:solidFill>
                <a:srgbClr val="808080"/>
              </a:solidFill>
              <a:miter lim="800000"/>
              <a:headEnd/>
              <a:tailEnd/>
            </a:ln>
          </p:spPr>
          <p:txBody>
            <a:bodyPr wrap="none" lIns="81639" tIns="61393" rIns="81639" bIns="40820" anchor="ctr"/>
            <a:lstStyle>
              <a:lvl1pPr>
                <a:lnSpc>
                  <a:spcPct val="95000"/>
                </a:lnSpc>
                <a:spcAft>
                  <a:spcPts val="1413"/>
                </a:spcAft>
                <a:buSzPct val="100000"/>
                <a:buFont typeface="Times New Roman" charset="0"/>
                <a:buChar char="•"/>
                <a:tabLst>
                  <a:tab pos="723900" algn="l"/>
                  <a:tab pos="1447800" algn="l"/>
                  <a:tab pos="21717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 pos="1447800" algn="l"/>
                  <a:tab pos="21717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 pos="1447800" algn="l"/>
                  <a:tab pos="21717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 pos="1447800" algn="l"/>
                  <a:tab pos="21717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9pPr>
            </a:lstStyle>
            <a:p>
              <a:pPr algn="ctr" eaLnBrk="1">
                <a:spcAft>
                  <a:spcPct val="0"/>
                </a:spcAft>
                <a:buFont typeface="Times New Roman" charset="0"/>
                <a:buNone/>
              </a:pPr>
              <a:r>
                <a:rPr lang="zh-CN" altLang="en-GB" sz="3200" dirty="0"/>
                <a:t>编译器</a:t>
              </a:r>
            </a:p>
          </p:txBody>
        </p:sp>
        <p:sp>
          <p:nvSpPr>
            <p:cNvPr id="16" name="Line 11"/>
            <p:cNvSpPr>
              <a:spLocks noChangeShapeType="1"/>
            </p:cNvSpPr>
            <p:nvPr/>
          </p:nvSpPr>
          <p:spPr bwMode="auto">
            <a:xfrm>
              <a:off x="2089440" y="4719376"/>
              <a:ext cx="117504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7" name="Line 12"/>
            <p:cNvSpPr>
              <a:spLocks noChangeShapeType="1"/>
            </p:cNvSpPr>
            <p:nvPr/>
          </p:nvSpPr>
          <p:spPr bwMode="auto">
            <a:xfrm>
              <a:off x="5290560" y="4719376"/>
              <a:ext cx="117504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18" name="Text Box 13"/>
            <p:cNvSpPr txBox="1">
              <a:spLocks noChangeArrowheads="1"/>
            </p:cNvSpPr>
            <p:nvPr/>
          </p:nvSpPr>
          <p:spPr bwMode="auto">
            <a:xfrm>
              <a:off x="792614" y="4443586"/>
              <a:ext cx="1201377" cy="55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 pos="14478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 pos="14478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 pos="14478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 pos="14478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sz="2800" dirty="0"/>
                <a:t>源程序</a:t>
              </a:r>
              <a:endParaRPr lang="zh-CN" altLang="en-GB" dirty="0"/>
            </a:p>
          </p:txBody>
        </p:sp>
        <p:sp>
          <p:nvSpPr>
            <p:cNvPr id="19" name="Text Box 14"/>
            <p:cNvSpPr txBox="1">
              <a:spLocks noChangeArrowheads="1"/>
            </p:cNvSpPr>
            <p:nvPr/>
          </p:nvSpPr>
          <p:spPr bwMode="auto">
            <a:xfrm>
              <a:off x="6444001" y="3266263"/>
              <a:ext cx="993600" cy="55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sz="2800" dirty="0"/>
                <a:t>数据</a:t>
              </a:r>
              <a:endParaRPr lang="zh-CN" altLang="en-GB" dirty="0"/>
            </a:p>
          </p:txBody>
        </p:sp>
        <p:sp>
          <p:nvSpPr>
            <p:cNvPr id="20" name="Line 15"/>
            <p:cNvSpPr>
              <a:spLocks noChangeShapeType="1"/>
            </p:cNvSpPr>
            <p:nvPr/>
          </p:nvSpPr>
          <p:spPr bwMode="auto">
            <a:xfrm>
              <a:off x="6940800" y="3764556"/>
              <a:ext cx="1440" cy="4248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21" name="Text Box 16"/>
            <p:cNvSpPr txBox="1">
              <a:spLocks noChangeArrowheads="1"/>
            </p:cNvSpPr>
            <p:nvPr/>
          </p:nvSpPr>
          <p:spPr bwMode="auto">
            <a:xfrm>
              <a:off x="6236641" y="4205242"/>
              <a:ext cx="1408320" cy="102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 pos="14478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 pos="14478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 pos="14478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 pos="14478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9pPr>
            </a:lstStyle>
            <a:p>
              <a:pPr algn="ctr" eaLnBrk="1">
                <a:spcAft>
                  <a:spcPct val="0"/>
                </a:spcAft>
                <a:buFont typeface="Times New Roman" charset="0"/>
                <a:buNone/>
              </a:pPr>
              <a:r>
                <a:rPr lang="zh-CN" altLang="en-GB" sz="2800" dirty="0"/>
                <a:t>可执行</a:t>
              </a:r>
            </a:p>
            <a:p>
              <a:pPr algn="ctr" eaLnBrk="1">
                <a:spcAft>
                  <a:spcPct val="0"/>
                </a:spcAft>
                <a:buFont typeface="Times New Roman" charset="0"/>
                <a:buNone/>
              </a:pPr>
              <a:r>
                <a:rPr lang="zh-CN" altLang="en-GB" sz="2800" dirty="0"/>
                <a:t>文件</a:t>
              </a:r>
            </a:p>
          </p:txBody>
        </p:sp>
        <p:sp>
          <p:nvSpPr>
            <p:cNvPr id="22" name="Line 17"/>
            <p:cNvSpPr>
              <a:spLocks noChangeShapeType="1"/>
            </p:cNvSpPr>
            <p:nvPr/>
          </p:nvSpPr>
          <p:spPr bwMode="auto">
            <a:xfrm>
              <a:off x="6940800" y="5151421"/>
              <a:ext cx="1440" cy="4248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23" name="Text Box 18"/>
            <p:cNvSpPr txBox="1">
              <a:spLocks noChangeArrowheads="1"/>
            </p:cNvSpPr>
            <p:nvPr/>
          </p:nvSpPr>
          <p:spPr bwMode="auto">
            <a:xfrm>
              <a:off x="6444001" y="5520100"/>
              <a:ext cx="993600" cy="55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sz="2800" dirty="0"/>
                <a:t>输出</a:t>
              </a:r>
              <a:endParaRPr lang="zh-CN" altLang="en-GB" dirty="0"/>
            </a:p>
          </p:txBody>
        </p:sp>
        <p:sp>
          <p:nvSpPr>
            <p:cNvPr id="24" name="Text Box 20"/>
            <p:cNvSpPr txBox="1">
              <a:spLocks noChangeArrowheads="1"/>
            </p:cNvSpPr>
            <p:nvPr/>
          </p:nvSpPr>
          <p:spPr bwMode="auto">
            <a:xfrm>
              <a:off x="7718400" y="4441426"/>
              <a:ext cx="993600" cy="55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dirty="0">
                  <a:solidFill>
                    <a:srgbClr val="0000FF"/>
                  </a:solidFill>
                </a:rPr>
                <a:t>离线</a:t>
              </a:r>
            </a:p>
          </p:txBody>
        </p:sp>
      </p:grpSp>
      <p:grpSp>
        <p:nvGrpSpPr>
          <p:cNvPr id="25" name="组合 24"/>
          <p:cNvGrpSpPr/>
          <p:nvPr/>
        </p:nvGrpSpPr>
        <p:grpSpPr>
          <a:xfrm>
            <a:off x="459211" y="1994618"/>
            <a:ext cx="7949418" cy="1012427"/>
            <a:chOff x="689143" y="2139576"/>
            <a:chExt cx="7949418" cy="1012427"/>
          </a:xfrm>
        </p:grpSpPr>
        <p:grpSp>
          <p:nvGrpSpPr>
            <p:cNvPr id="26" name="组合 25"/>
            <p:cNvGrpSpPr/>
            <p:nvPr/>
          </p:nvGrpSpPr>
          <p:grpSpPr>
            <a:xfrm>
              <a:off x="689143" y="2139576"/>
              <a:ext cx="6748458" cy="1012427"/>
              <a:chOff x="689143" y="1583446"/>
              <a:chExt cx="6748458" cy="1012427"/>
            </a:xfrm>
          </p:grpSpPr>
          <p:sp>
            <p:nvSpPr>
              <p:cNvPr id="28" name="AutoShape 3"/>
              <p:cNvSpPr>
                <a:spLocks noChangeArrowheads="1"/>
              </p:cNvSpPr>
              <p:nvPr/>
            </p:nvSpPr>
            <p:spPr bwMode="auto">
              <a:xfrm>
                <a:off x="3265920" y="1633132"/>
                <a:ext cx="2024640" cy="914496"/>
              </a:xfrm>
              <a:prstGeom prst="flowChartAlternateProcess">
                <a:avLst/>
              </a:prstGeom>
              <a:solidFill>
                <a:srgbClr val="CFE7E5"/>
              </a:solidFill>
              <a:ln w="9525">
                <a:solidFill>
                  <a:srgbClr val="808080"/>
                </a:solidFill>
                <a:miter lim="800000"/>
                <a:headEnd/>
                <a:tailEnd/>
              </a:ln>
            </p:spPr>
            <p:txBody>
              <a:bodyPr wrap="none" lIns="81639" tIns="61393" rIns="81639" bIns="40820" anchor="ctr"/>
              <a:lstStyle>
                <a:lvl1pPr>
                  <a:lnSpc>
                    <a:spcPct val="95000"/>
                  </a:lnSpc>
                  <a:spcAft>
                    <a:spcPts val="1413"/>
                  </a:spcAft>
                  <a:buSzPct val="100000"/>
                  <a:buFont typeface="Times New Roman" charset="0"/>
                  <a:buChar char="•"/>
                  <a:tabLst>
                    <a:tab pos="723900" algn="l"/>
                    <a:tab pos="1447800" algn="l"/>
                    <a:tab pos="21717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 pos="1447800" algn="l"/>
                    <a:tab pos="21717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 pos="1447800" algn="l"/>
                    <a:tab pos="21717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 pos="1447800" algn="l"/>
                    <a:tab pos="21717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 pos="2171700" algn="l"/>
                  </a:tabLst>
                  <a:defRPr sz="1400">
                    <a:solidFill>
                      <a:srgbClr val="000000"/>
                    </a:solidFill>
                    <a:latin typeface="楷体" charset="-122"/>
                    <a:ea typeface="楷体" charset="-122"/>
                  </a:defRPr>
                </a:lvl9pPr>
              </a:lstStyle>
              <a:p>
                <a:pPr algn="ctr" eaLnBrk="1">
                  <a:spcAft>
                    <a:spcPct val="0"/>
                  </a:spcAft>
                  <a:buFont typeface="Times New Roman" charset="0"/>
                  <a:buNone/>
                </a:pPr>
                <a:r>
                  <a:rPr lang="zh-CN" altLang="en-GB" sz="3200" dirty="0"/>
                  <a:t>解释器</a:t>
                </a:r>
                <a:endParaRPr lang="zh-CN" altLang="en-GB" sz="2800" dirty="0"/>
              </a:p>
            </p:txBody>
          </p:sp>
          <p:sp>
            <p:nvSpPr>
              <p:cNvPr id="29" name="Line 4"/>
              <p:cNvSpPr>
                <a:spLocks noChangeShapeType="1"/>
              </p:cNvSpPr>
              <p:nvPr/>
            </p:nvSpPr>
            <p:spPr bwMode="auto">
              <a:xfrm>
                <a:off x="2089440" y="1828992"/>
                <a:ext cx="1175040" cy="1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30" name="Line 5"/>
              <p:cNvSpPr>
                <a:spLocks noChangeShapeType="1"/>
              </p:cNvSpPr>
              <p:nvPr/>
            </p:nvSpPr>
            <p:spPr bwMode="auto">
              <a:xfrm>
                <a:off x="2089440" y="2351768"/>
                <a:ext cx="117504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31" name="Text Box 6"/>
              <p:cNvSpPr txBox="1">
                <a:spLocks noChangeArrowheads="1"/>
              </p:cNvSpPr>
              <p:nvPr/>
            </p:nvSpPr>
            <p:spPr bwMode="auto">
              <a:xfrm>
                <a:off x="689143" y="1583446"/>
                <a:ext cx="1408320" cy="101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nchor="ctr"/>
              <a:lstStyle>
                <a:lvl1pPr>
                  <a:lnSpc>
                    <a:spcPct val="95000"/>
                  </a:lnSpc>
                  <a:spcAft>
                    <a:spcPts val="1413"/>
                  </a:spcAft>
                  <a:buSzPct val="100000"/>
                  <a:buFont typeface="Times New Roman" charset="0"/>
                  <a:buChar char="•"/>
                  <a:tabLst>
                    <a:tab pos="723900" algn="l"/>
                    <a:tab pos="14478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 pos="14478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 pos="14478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 pos="14478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 pos="1447800" algn="l"/>
                  </a:tabLst>
                  <a:defRPr sz="1400">
                    <a:solidFill>
                      <a:srgbClr val="000000"/>
                    </a:solidFill>
                    <a:latin typeface="楷体" charset="-122"/>
                    <a:ea typeface="楷体" charset="-122"/>
                  </a:defRPr>
                </a:lvl9pPr>
              </a:lstStyle>
              <a:p>
                <a:pPr algn="ctr" eaLnBrk="1">
                  <a:spcAft>
                    <a:spcPct val="0"/>
                  </a:spcAft>
                  <a:buFont typeface="Times New Roman" charset="0"/>
                  <a:buNone/>
                </a:pPr>
                <a:r>
                  <a:rPr lang="zh-CN" altLang="en-GB" sz="2800" dirty="0" smtClean="0"/>
                  <a:t>源程序</a:t>
                </a:r>
                <a:endParaRPr lang="en-US" altLang="zh-CN" sz="2800" dirty="0" smtClean="0"/>
              </a:p>
              <a:p>
                <a:pPr algn="ctr" eaLnBrk="1">
                  <a:spcAft>
                    <a:spcPct val="0"/>
                  </a:spcAft>
                  <a:buFont typeface="Times New Roman" charset="0"/>
                  <a:buNone/>
                </a:pPr>
                <a:r>
                  <a:rPr lang="zh-CN" altLang="en-US" sz="2800" dirty="0"/>
                  <a:t>数据</a:t>
                </a:r>
                <a:endParaRPr lang="zh-CN" altLang="en-GB" sz="2800" dirty="0"/>
              </a:p>
            </p:txBody>
          </p:sp>
          <p:sp>
            <p:nvSpPr>
              <p:cNvPr id="32" name="Line 8"/>
              <p:cNvSpPr>
                <a:spLocks noChangeShapeType="1"/>
              </p:cNvSpPr>
              <p:nvPr/>
            </p:nvSpPr>
            <p:spPr bwMode="auto">
              <a:xfrm>
                <a:off x="5322240" y="2089660"/>
                <a:ext cx="117504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zh-CN" altLang="en-US"/>
              </a:p>
            </p:txBody>
          </p:sp>
          <p:sp>
            <p:nvSpPr>
              <p:cNvPr id="33" name="Text Box 9"/>
              <p:cNvSpPr txBox="1">
                <a:spLocks noChangeArrowheads="1"/>
              </p:cNvSpPr>
              <p:nvPr/>
            </p:nvSpPr>
            <p:spPr bwMode="auto">
              <a:xfrm>
                <a:off x="6444001" y="1828992"/>
                <a:ext cx="993600" cy="55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sz="2800" dirty="0"/>
                  <a:t>输出</a:t>
                </a:r>
                <a:endParaRPr lang="zh-CN" altLang="en-GB" sz="4000" dirty="0"/>
              </a:p>
            </p:txBody>
          </p:sp>
        </p:grpSp>
        <p:sp>
          <p:nvSpPr>
            <p:cNvPr id="27" name="Text Box 19"/>
            <p:cNvSpPr txBox="1">
              <a:spLocks noChangeArrowheads="1"/>
            </p:cNvSpPr>
            <p:nvPr/>
          </p:nvSpPr>
          <p:spPr bwMode="auto">
            <a:xfrm>
              <a:off x="7644961" y="2368559"/>
              <a:ext cx="993600" cy="55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61393"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spcAft>
                  <a:spcPct val="0"/>
                </a:spcAft>
                <a:buFont typeface="Times New Roman" charset="0"/>
                <a:buNone/>
              </a:pPr>
              <a:r>
                <a:rPr lang="zh-CN" altLang="en-GB" dirty="0">
                  <a:solidFill>
                    <a:srgbClr val="0000FF"/>
                  </a:solidFill>
                </a:rPr>
                <a:t>在线</a:t>
              </a:r>
            </a:p>
          </p:txBody>
        </p:sp>
      </p:grpSp>
      <p:cxnSp>
        <p:nvCxnSpPr>
          <p:cNvPr id="35" name="直接连接符 34"/>
          <p:cNvCxnSpPr/>
          <p:nvPr/>
        </p:nvCxnSpPr>
        <p:spPr>
          <a:xfrm>
            <a:off x="611560" y="3439287"/>
            <a:ext cx="7797069"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
        <p:nvSpPr>
          <p:cNvPr id="6" name="标题 5"/>
          <p:cNvSpPr>
            <a:spLocks noGrp="1"/>
          </p:cNvSpPr>
          <p:nvPr>
            <p:ph type="title" idx="4294967295"/>
          </p:nvPr>
        </p:nvSpPr>
        <p:spPr>
          <a:xfrm>
            <a:off x="0" y="0"/>
            <a:ext cx="2470691" cy="928687"/>
          </a:xfrm>
        </p:spPr>
        <p:txBody>
          <a:bodyPr>
            <a:normAutofit fontScale="90000"/>
          </a:bodyPr>
          <a:lstStyle/>
          <a:p>
            <a:r>
              <a:rPr lang="en-US" altLang="zh-CN" dirty="0" smtClean="0"/>
              <a:t>1.4 </a:t>
            </a:r>
            <a:r>
              <a:rPr lang="zh-CN" altLang="en-US" dirty="0" smtClean="0"/>
              <a:t>编译流程</a:t>
            </a:r>
            <a:endParaRPr lang="en-US" dirty="0"/>
          </a:p>
        </p:txBody>
      </p:sp>
      <p:grpSp>
        <p:nvGrpSpPr>
          <p:cNvPr id="17" name="组合 16"/>
          <p:cNvGrpSpPr/>
          <p:nvPr/>
        </p:nvGrpSpPr>
        <p:grpSpPr>
          <a:xfrm>
            <a:off x="1065266" y="1114057"/>
            <a:ext cx="457200" cy="4752528"/>
            <a:chOff x="1043608" y="1412776"/>
            <a:chExt cx="457200" cy="4752528"/>
          </a:xfrm>
        </p:grpSpPr>
        <p:sp>
          <p:nvSpPr>
            <p:cNvPr id="7" name="矩形 6"/>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43608" y="2594535"/>
              <a:ext cx="457200" cy="2308324"/>
            </a:xfrm>
            <a:prstGeom prst="rect">
              <a:avLst/>
            </a:prstGeom>
            <a:noFill/>
          </p:spPr>
          <p:txBody>
            <a:bodyPr wrap="square" rtlCol="0" anchor="ctr">
              <a:spAutoFit/>
            </a:bodyPr>
            <a:lstStyle/>
            <a:p>
              <a:r>
                <a:rPr lang="zh-CN" altLang="en-US" sz="2400" dirty="0" smtClean="0"/>
                <a:t>信息表的管理</a:t>
              </a:r>
              <a:endParaRPr lang="en-US" sz="2400" dirty="0"/>
            </a:p>
          </p:txBody>
        </p:sp>
      </p:grpSp>
      <p:grpSp>
        <p:nvGrpSpPr>
          <p:cNvPr id="33" name="组合 32"/>
          <p:cNvGrpSpPr/>
          <p:nvPr/>
        </p:nvGrpSpPr>
        <p:grpSpPr>
          <a:xfrm>
            <a:off x="8137828" y="1141600"/>
            <a:ext cx="474486" cy="4752528"/>
            <a:chOff x="8155114" y="1372433"/>
            <a:chExt cx="474486" cy="4752528"/>
          </a:xfrm>
        </p:grpSpPr>
        <p:sp>
          <p:nvSpPr>
            <p:cNvPr id="9" name="矩形 8"/>
            <p:cNvSpPr/>
            <p:nvPr/>
          </p:nvSpPr>
          <p:spPr>
            <a:xfrm>
              <a:off x="8155114" y="1372433"/>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172400" y="2409869"/>
              <a:ext cx="457200" cy="2677656"/>
            </a:xfrm>
            <a:prstGeom prst="rect">
              <a:avLst/>
            </a:prstGeom>
            <a:noFill/>
          </p:spPr>
          <p:txBody>
            <a:bodyPr wrap="square" rtlCol="0" anchor="ctr">
              <a:spAutoFit/>
            </a:bodyPr>
            <a:lstStyle/>
            <a:p>
              <a:r>
                <a:rPr lang="zh-CN" altLang="en-US" sz="2400" dirty="0" smtClean="0"/>
                <a:t>错误诊断及处理</a:t>
              </a:r>
              <a:endParaRPr lang="en-US" sz="2400" dirty="0"/>
            </a:p>
          </p:txBody>
        </p:sp>
      </p:grpSp>
      <p:sp>
        <p:nvSpPr>
          <p:cNvPr id="12" name="TextBox 11"/>
          <p:cNvSpPr txBox="1"/>
          <p:nvPr/>
        </p:nvSpPr>
        <p:spPr>
          <a:xfrm>
            <a:off x="4257619" y="54402"/>
            <a:ext cx="1107996" cy="461665"/>
          </a:xfrm>
          <a:prstGeom prst="rect">
            <a:avLst/>
          </a:prstGeom>
          <a:noFill/>
        </p:spPr>
        <p:txBody>
          <a:bodyPr wrap="none" rtlCol="0">
            <a:spAutoFit/>
          </a:bodyPr>
          <a:lstStyle/>
          <a:p>
            <a:r>
              <a:rPr lang="zh-CN" altLang="en-US" sz="2400" dirty="0" smtClean="0"/>
              <a:t>源程序</a:t>
            </a:r>
            <a:endParaRPr lang="en-US" sz="2400" dirty="0"/>
          </a:p>
        </p:txBody>
      </p:sp>
      <p:grpSp>
        <p:nvGrpSpPr>
          <p:cNvPr id="18" name="组合 17"/>
          <p:cNvGrpSpPr/>
          <p:nvPr/>
        </p:nvGrpSpPr>
        <p:grpSpPr>
          <a:xfrm>
            <a:off x="3203848" y="1211923"/>
            <a:ext cx="3240360" cy="461665"/>
            <a:chOff x="1043608" y="1256391"/>
            <a:chExt cx="457200" cy="4984621"/>
          </a:xfrm>
        </p:grpSpPr>
        <p:sp>
          <p:nvSpPr>
            <p:cNvPr id="19" name="矩形 18"/>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t>词法分析</a:t>
              </a:r>
              <a:endParaRPr lang="en-US" sz="2400" dirty="0"/>
            </a:p>
          </p:txBody>
        </p:sp>
      </p:grpSp>
      <p:grpSp>
        <p:nvGrpSpPr>
          <p:cNvPr id="21" name="组合 20"/>
          <p:cNvGrpSpPr/>
          <p:nvPr/>
        </p:nvGrpSpPr>
        <p:grpSpPr>
          <a:xfrm>
            <a:off x="3203848" y="2092526"/>
            <a:ext cx="3240360" cy="461665"/>
            <a:chOff x="1043608" y="1256391"/>
            <a:chExt cx="457200" cy="4984621"/>
          </a:xfrm>
        </p:grpSpPr>
        <p:sp>
          <p:nvSpPr>
            <p:cNvPr id="22" name="矩形 21"/>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t>语法分析</a:t>
              </a:r>
              <a:endParaRPr lang="en-US" sz="2400" dirty="0"/>
            </a:p>
          </p:txBody>
        </p:sp>
      </p:grpSp>
      <p:grpSp>
        <p:nvGrpSpPr>
          <p:cNvPr id="24" name="组合 23"/>
          <p:cNvGrpSpPr/>
          <p:nvPr/>
        </p:nvGrpSpPr>
        <p:grpSpPr>
          <a:xfrm>
            <a:off x="3203848" y="3070682"/>
            <a:ext cx="3240360" cy="461665"/>
            <a:chOff x="1043608" y="1256391"/>
            <a:chExt cx="457200" cy="4984621"/>
          </a:xfrm>
        </p:grpSpPr>
        <p:sp>
          <p:nvSpPr>
            <p:cNvPr id="25" name="矩形 24"/>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t>语义</a:t>
              </a:r>
              <a:r>
                <a:rPr lang="zh-CN" altLang="en-US" sz="2400" dirty="0" smtClean="0"/>
                <a:t>分析</a:t>
              </a:r>
              <a:endParaRPr lang="en-US" sz="2400" dirty="0"/>
            </a:p>
          </p:txBody>
        </p:sp>
      </p:grpSp>
      <p:grpSp>
        <p:nvGrpSpPr>
          <p:cNvPr id="27" name="组合 26"/>
          <p:cNvGrpSpPr/>
          <p:nvPr/>
        </p:nvGrpSpPr>
        <p:grpSpPr>
          <a:xfrm>
            <a:off x="3219604" y="4293096"/>
            <a:ext cx="3240360" cy="461665"/>
            <a:chOff x="1043608" y="1256391"/>
            <a:chExt cx="457200" cy="4984621"/>
          </a:xfrm>
        </p:grpSpPr>
        <p:sp>
          <p:nvSpPr>
            <p:cNvPr id="28" name="矩形 27"/>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t>中间代码生成</a:t>
              </a:r>
              <a:endParaRPr lang="en-US" sz="2400" dirty="0"/>
            </a:p>
          </p:txBody>
        </p:sp>
      </p:grpSp>
      <p:grpSp>
        <p:nvGrpSpPr>
          <p:cNvPr id="30" name="组合 29"/>
          <p:cNvGrpSpPr/>
          <p:nvPr/>
        </p:nvGrpSpPr>
        <p:grpSpPr>
          <a:xfrm>
            <a:off x="3215283" y="5141491"/>
            <a:ext cx="3240360" cy="461665"/>
            <a:chOff x="1043608" y="1256391"/>
            <a:chExt cx="457200" cy="4984621"/>
          </a:xfrm>
        </p:grpSpPr>
        <p:sp>
          <p:nvSpPr>
            <p:cNvPr id="31" name="矩形 30"/>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t>代码生成</a:t>
              </a:r>
              <a:endParaRPr lang="en-US" sz="2400" dirty="0"/>
            </a:p>
          </p:txBody>
        </p:sp>
      </p:grpSp>
      <p:cxnSp>
        <p:nvCxnSpPr>
          <p:cNvPr id="35" name="直接箭头连接符 34"/>
          <p:cNvCxnSpPr>
            <a:stCxn id="12" idx="2"/>
            <a:endCxn id="20" idx="0"/>
          </p:cNvCxnSpPr>
          <p:nvPr/>
        </p:nvCxnSpPr>
        <p:spPr>
          <a:xfrm>
            <a:off x="4811617" y="516067"/>
            <a:ext cx="12411" cy="69585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9" idx="2"/>
            <a:endCxn id="22" idx="0"/>
          </p:cNvCxnSpPr>
          <p:nvPr/>
        </p:nvCxnSpPr>
        <p:spPr>
          <a:xfrm>
            <a:off x="4824028" y="1666576"/>
            <a:ext cx="0" cy="44043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2"/>
            <a:endCxn id="26" idx="0"/>
          </p:cNvCxnSpPr>
          <p:nvPr/>
        </p:nvCxnSpPr>
        <p:spPr>
          <a:xfrm>
            <a:off x="4824028" y="2547179"/>
            <a:ext cx="0" cy="52350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5" idx="2"/>
            <a:endCxn id="28" idx="0"/>
          </p:cNvCxnSpPr>
          <p:nvPr/>
        </p:nvCxnSpPr>
        <p:spPr>
          <a:xfrm>
            <a:off x="4824028" y="3525335"/>
            <a:ext cx="15756" cy="78224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8" idx="2"/>
            <a:endCxn id="32" idx="0"/>
          </p:cNvCxnSpPr>
          <p:nvPr/>
        </p:nvCxnSpPr>
        <p:spPr>
          <a:xfrm flipH="1">
            <a:off x="4835463" y="4747749"/>
            <a:ext cx="4321" cy="39374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29737" y="5863035"/>
            <a:ext cx="1415772" cy="461665"/>
          </a:xfrm>
          <a:prstGeom prst="rect">
            <a:avLst/>
          </a:prstGeom>
          <a:noFill/>
        </p:spPr>
        <p:txBody>
          <a:bodyPr wrap="none" rtlCol="0">
            <a:spAutoFit/>
          </a:bodyPr>
          <a:lstStyle/>
          <a:p>
            <a:r>
              <a:rPr lang="zh-CN" altLang="en-US" sz="2400" dirty="0"/>
              <a:t>目标</a:t>
            </a:r>
            <a:r>
              <a:rPr lang="zh-CN" altLang="en-US" sz="2400" dirty="0" smtClean="0"/>
              <a:t>程序</a:t>
            </a:r>
            <a:endParaRPr lang="en-US" sz="2400" dirty="0"/>
          </a:p>
        </p:txBody>
      </p:sp>
      <p:cxnSp>
        <p:nvCxnSpPr>
          <p:cNvPr id="47" name="直接箭头连接符 46"/>
          <p:cNvCxnSpPr>
            <a:stCxn id="31" idx="2"/>
            <a:endCxn id="45" idx="0"/>
          </p:cNvCxnSpPr>
          <p:nvPr/>
        </p:nvCxnSpPr>
        <p:spPr>
          <a:xfrm>
            <a:off x="4835463" y="5596144"/>
            <a:ext cx="2160" cy="26689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1"/>
          </p:cNvCxnSpPr>
          <p:nvPr/>
        </p:nvCxnSpPr>
        <p:spPr>
          <a:xfrm flipH="1">
            <a:off x="1500810" y="1442756"/>
            <a:ext cx="170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9" idx="3"/>
          </p:cNvCxnSpPr>
          <p:nvPr/>
        </p:nvCxnSpPr>
        <p:spPr>
          <a:xfrm>
            <a:off x="6444208" y="1446492"/>
            <a:ext cx="1693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2" idx="3"/>
          </p:cNvCxnSpPr>
          <p:nvPr/>
        </p:nvCxnSpPr>
        <p:spPr>
          <a:xfrm flipV="1">
            <a:off x="6444208" y="2323359"/>
            <a:ext cx="1693620"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6" idx="3"/>
          </p:cNvCxnSpPr>
          <p:nvPr/>
        </p:nvCxnSpPr>
        <p:spPr>
          <a:xfrm>
            <a:off x="6444208" y="3301515"/>
            <a:ext cx="1693620" cy="3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8" idx="3"/>
          </p:cNvCxnSpPr>
          <p:nvPr/>
        </p:nvCxnSpPr>
        <p:spPr>
          <a:xfrm>
            <a:off x="6459964" y="4527665"/>
            <a:ext cx="16892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1" idx="3"/>
          </p:cNvCxnSpPr>
          <p:nvPr/>
        </p:nvCxnSpPr>
        <p:spPr>
          <a:xfrm>
            <a:off x="6455643" y="5376060"/>
            <a:ext cx="1692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2" idx="1"/>
          </p:cNvCxnSpPr>
          <p:nvPr/>
        </p:nvCxnSpPr>
        <p:spPr>
          <a:xfrm>
            <a:off x="1522466" y="2323359"/>
            <a:ext cx="1681382"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5" idx="1"/>
          </p:cNvCxnSpPr>
          <p:nvPr/>
        </p:nvCxnSpPr>
        <p:spPr>
          <a:xfrm>
            <a:off x="1522466" y="3301514"/>
            <a:ext cx="1681382" cy="3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9" idx="1"/>
          </p:cNvCxnSpPr>
          <p:nvPr/>
        </p:nvCxnSpPr>
        <p:spPr>
          <a:xfrm flipV="1">
            <a:off x="1547345" y="4523929"/>
            <a:ext cx="1672259" cy="1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32" idx="1"/>
          </p:cNvCxnSpPr>
          <p:nvPr/>
        </p:nvCxnSpPr>
        <p:spPr>
          <a:xfrm flipV="1">
            <a:off x="1533901" y="5372324"/>
            <a:ext cx="1681382" cy="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475190" y="769718"/>
            <a:ext cx="8643"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95736" y="3645024"/>
            <a:ext cx="527945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95736" y="769718"/>
            <a:ext cx="0"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195736" y="769718"/>
            <a:ext cx="528809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198321" y="775398"/>
            <a:ext cx="800219" cy="46166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zh-CN" altLang="en-US" sz="2400" b="1" dirty="0" smtClean="0"/>
              <a:t>分析</a:t>
            </a:r>
            <a:endParaRPr lang="en-US" sz="2400" b="1" dirty="0"/>
          </a:p>
        </p:txBody>
      </p:sp>
      <p:cxnSp>
        <p:nvCxnSpPr>
          <p:cNvPr id="82" name="直接连接符 81"/>
          <p:cNvCxnSpPr/>
          <p:nvPr/>
        </p:nvCxnSpPr>
        <p:spPr>
          <a:xfrm flipH="1">
            <a:off x="2217946" y="4128448"/>
            <a:ext cx="529094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483833" y="4128448"/>
            <a:ext cx="0" cy="15969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17946" y="4128448"/>
            <a:ext cx="5249" cy="1581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223195" y="5710372"/>
            <a:ext cx="5260638" cy="15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17946" y="4128448"/>
            <a:ext cx="800219" cy="461665"/>
          </a:xfrm>
          <a:prstGeom prst="rect">
            <a:avLst/>
          </a:prstGeom>
          <a:noFill/>
        </p:spPr>
        <p:txBody>
          <a:bodyPr wrap="none" rtlCol="0">
            <a:spAutoFit/>
          </a:bodyPr>
          <a:lstStyle/>
          <a:p>
            <a:r>
              <a:rPr lang="zh-CN" altLang="en-US" sz="2400" b="1" dirty="0" smtClean="0"/>
              <a:t>综合</a:t>
            </a:r>
            <a:endParaRPr lang="en-US" sz="2400" b="1" dirty="0"/>
          </a:p>
        </p:txBody>
      </p:sp>
      <p:sp>
        <p:nvSpPr>
          <p:cNvPr id="93" name="TextBox 92"/>
          <p:cNvSpPr txBox="1"/>
          <p:nvPr/>
        </p:nvSpPr>
        <p:spPr>
          <a:xfrm>
            <a:off x="4901036" y="406066"/>
            <a:ext cx="1107996" cy="369332"/>
          </a:xfrm>
          <a:prstGeom prst="rect">
            <a:avLst/>
          </a:prstGeom>
          <a:noFill/>
        </p:spPr>
        <p:txBody>
          <a:bodyPr wrap="none" rtlCol="0">
            <a:spAutoFit/>
          </a:bodyPr>
          <a:lstStyle/>
          <a:p>
            <a:r>
              <a:rPr lang="zh-CN" altLang="en-US" dirty="0" smtClean="0"/>
              <a:t>字符序列</a:t>
            </a:r>
            <a:endParaRPr lang="en-US" dirty="0"/>
          </a:p>
        </p:txBody>
      </p:sp>
      <p:sp>
        <p:nvSpPr>
          <p:cNvPr id="97" name="TextBox 96"/>
          <p:cNvSpPr txBox="1"/>
          <p:nvPr/>
        </p:nvSpPr>
        <p:spPr>
          <a:xfrm>
            <a:off x="4901036" y="1702127"/>
            <a:ext cx="1107996" cy="369332"/>
          </a:xfrm>
          <a:prstGeom prst="rect">
            <a:avLst/>
          </a:prstGeom>
          <a:noFill/>
        </p:spPr>
        <p:txBody>
          <a:bodyPr wrap="none" rtlCol="0">
            <a:spAutoFit/>
          </a:bodyPr>
          <a:lstStyle/>
          <a:p>
            <a:r>
              <a:rPr lang="zh-CN" altLang="en-US" dirty="0" smtClean="0"/>
              <a:t>字符序列</a:t>
            </a:r>
            <a:endParaRPr lang="en-US" dirty="0"/>
          </a:p>
        </p:txBody>
      </p:sp>
      <p:cxnSp>
        <p:nvCxnSpPr>
          <p:cNvPr id="108" name="直接连接符 107"/>
          <p:cNvCxnSpPr/>
          <p:nvPr/>
        </p:nvCxnSpPr>
        <p:spPr>
          <a:xfrm>
            <a:off x="3027090" y="863995"/>
            <a:ext cx="350626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6566098" y="863995"/>
            <a:ext cx="0"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3075588" y="2636912"/>
            <a:ext cx="349051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059832" y="863995"/>
            <a:ext cx="7878"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901036" y="821564"/>
            <a:ext cx="1107996" cy="369332"/>
          </a:xfrm>
          <a:prstGeom prst="rect">
            <a:avLst/>
          </a:prstGeom>
          <a:noFill/>
        </p:spPr>
        <p:txBody>
          <a:bodyPr wrap="none" rtlCol="0">
            <a:spAutoFit/>
          </a:bodyPr>
          <a:lstStyle/>
          <a:p>
            <a:r>
              <a:rPr lang="zh-CN" altLang="en-US" dirty="0" smtClean="0"/>
              <a:t>结构分析</a:t>
            </a:r>
            <a:endParaRPr lang="en-US" dirty="0"/>
          </a:p>
        </p:txBody>
      </p:sp>
      <p:sp>
        <p:nvSpPr>
          <p:cNvPr id="139" name="TextBox 138"/>
          <p:cNvSpPr txBox="1"/>
          <p:nvPr/>
        </p:nvSpPr>
        <p:spPr>
          <a:xfrm>
            <a:off x="5016452" y="2648851"/>
            <a:ext cx="877163" cy="369332"/>
          </a:xfrm>
          <a:prstGeom prst="rect">
            <a:avLst/>
          </a:prstGeom>
          <a:noFill/>
        </p:spPr>
        <p:txBody>
          <a:bodyPr wrap="none" rtlCol="0">
            <a:spAutoFit/>
          </a:bodyPr>
          <a:lstStyle/>
          <a:p>
            <a:r>
              <a:rPr lang="zh-CN" altLang="en-US" dirty="0"/>
              <a:t>语法</a:t>
            </a:r>
            <a:r>
              <a:rPr lang="zh-CN" altLang="en-US" dirty="0" smtClean="0"/>
              <a:t>树</a:t>
            </a:r>
            <a:endParaRPr lang="en-US" dirty="0"/>
          </a:p>
        </p:txBody>
      </p:sp>
      <p:sp>
        <p:nvSpPr>
          <p:cNvPr id="144" name="TextBox 143"/>
          <p:cNvSpPr txBox="1"/>
          <p:nvPr/>
        </p:nvSpPr>
        <p:spPr>
          <a:xfrm>
            <a:off x="4785620" y="3746332"/>
            <a:ext cx="1338828" cy="369332"/>
          </a:xfrm>
          <a:prstGeom prst="rect">
            <a:avLst/>
          </a:prstGeom>
          <a:noFill/>
        </p:spPr>
        <p:txBody>
          <a:bodyPr wrap="none" rtlCol="0">
            <a:spAutoFit/>
          </a:bodyPr>
          <a:lstStyle/>
          <a:p>
            <a:r>
              <a:rPr lang="zh-CN" altLang="en-US" dirty="0" smtClean="0"/>
              <a:t>带语义的树</a:t>
            </a:r>
            <a:endParaRPr lang="en-US" dirty="0"/>
          </a:p>
        </p:txBody>
      </p:sp>
      <p:sp>
        <p:nvSpPr>
          <p:cNvPr id="145" name="TextBox 144"/>
          <p:cNvSpPr txBox="1"/>
          <p:nvPr/>
        </p:nvSpPr>
        <p:spPr>
          <a:xfrm>
            <a:off x="4901035" y="4775582"/>
            <a:ext cx="1107996" cy="369332"/>
          </a:xfrm>
          <a:prstGeom prst="rect">
            <a:avLst/>
          </a:prstGeom>
          <a:noFill/>
        </p:spPr>
        <p:txBody>
          <a:bodyPr wrap="none" rtlCol="0">
            <a:spAutoFit/>
          </a:bodyPr>
          <a:lstStyle/>
          <a:p>
            <a:r>
              <a:rPr lang="zh-CN" altLang="en-US" dirty="0" smtClean="0"/>
              <a:t>中间代码</a:t>
            </a:r>
            <a:endParaRPr lang="en-US" dirty="0"/>
          </a:p>
        </p:txBody>
      </p:sp>
    </p:spTree>
    <p:extLst>
      <p:ext uri="{BB962C8B-B14F-4D97-AF65-F5344CB8AC3E}">
        <p14:creationId xmlns:p14="http://schemas.microsoft.com/office/powerpoint/2010/main" val="1356037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576" y="273628"/>
            <a:ext cx="6818824" cy="1067139"/>
          </a:xfrm>
        </p:spPr>
        <p:txBody>
          <a:bodyPr>
            <a:normAutofit/>
          </a:bodyPr>
          <a:lstStyle/>
          <a:p>
            <a:pPr eaLnBrk="1" hangingPunct="1"/>
            <a:r>
              <a:rPr lang="zh-CN" altLang="en-US" dirty="0" smtClean="0"/>
              <a:t>词法分析（第</a:t>
            </a:r>
            <a:r>
              <a:rPr lang="en-US" altLang="zh-CN" dirty="0" smtClean="0"/>
              <a:t>3</a:t>
            </a:r>
            <a:r>
              <a:rPr lang="zh-CN" altLang="en-US" dirty="0" smtClean="0"/>
              <a:t>章）</a:t>
            </a:r>
            <a:endParaRPr lang="zh-CN" altLang="en-US" dirty="0"/>
          </a:p>
        </p:txBody>
      </p:sp>
      <p:sp>
        <p:nvSpPr>
          <p:cNvPr id="591875" name="Rectangle 3"/>
          <p:cNvSpPr>
            <a:spLocks noGrp="1" noChangeArrowheads="1"/>
          </p:cNvSpPr>
          <p:nvPr>
            <p:ph type="body" idx="1"/>
          </p:nvPr>
        </p:nvSpPr>
        <p:spPr>
          <a:xfrm>
            <a:off x="571303" y="1700807"/>
            <a:ext cx="8245941" cy="4463649"/>
          </a:xfrm>
        </p:spPr>
        <p:txBody>
          <a:bodyPr>
            <a:normAutofit/>
          </a:bodyPr>
          <a:lstStyle/>
          <a:p>
            <a:pPr marL="0" indent="0">
              <a:buNone/>
            </a:pPr>
            <a:r>
              <a:rPr lang="zh-CN" altLang="en-US" dirty="0" smtClean="0">
                <a:cs typeface="Times New Roman" pitchFamily="18" charset="0"/>
              </a:rPr>
              <a:t>编译器</a:t>
            </a:r>
            <a:r>
              <a:rPr lang="zh-CN" altLang="en-US" dirty="0">
                <a:cs typeface="Times New Roman" pitchFamily="18" charset="0"/>
              </a:rPr>
              <a:t>将源程序当作一个字符串</a:t>
            </a:r>
            <a:r>
              <a:rPr lang="zh-CN" altLang="en-US" dirty="0" smtClean="0">
                <a:cs typeface="Times New Roman" pitchFamily="18" charset="0"/>
              </a:rPr>
              <a:t>，对</a:t>
            </a:r>
            <a:r>
              <a:rPr lang="zh-CN" altLang="en-US" dirty="0">
                <a:cs typeface="Times New Roman" pitchFamily="18" charset="0"/>
              </a:rPr>
              <a:t>它进行从左到右的扫描，并进行分析，</a:t>
            </a:r>
            <a:r>
              <a:rPr lang="zh-CN" altLang="en-US" dirty="0">
                <a:solidFill>
                  <a:schemeClr val="accent2"/>
                </a:solidFill>
                <a:cs typeface="Times New Roman" pitchFamily="18" charset="0"/>
              </a:rPr>
              <a:t>识别</a:t>
            </a:r>
            <a:r>
              <a:rPr lang="zh-CN" altLang="en-US" dirty="0">
                <a:cs typeface="Times New Roman" pitchFamily="18" charset="0"/>
              </a:rPr>
              <a:t>出符合</a:t>
            </a:r>
            <a:r>
              <a:rPr lang="zh-CN" altLang="en-US" dirty="0">
                <a:solidFill>
                  <a:schemeClr val="accent2"/>
                </a:solidFill>
                <a:cs typeface="Times New Roman" pitchFamily="18" charset="0"/>
              </a:rPr>
              <a:t>词法规则</a:t>
            </a:r>
            <a:r>
              <a:rPr lang="zh-CN" altLang="en-US" dirty="0">
                <a:cs typeface="Times New Roman" pitchFamily="18" charset="0"/>
              </a:rPr>
              <a:t>的</a:t>
            </a:r>
            <a:r>
              <a:rPr lang="zh-CN" altLang="en-US" dirty="0">
                <a:solidFill>
                  <a:schemeClr val="accent2"/>
                </a:solidFill>
                <a:cs typeface="Times New Roman" pitchFamily="18" charset="0"/>
              </a:rPr>
              <a:t>单词</a:t>
            </a:r>
            <a:r>
              <a:rPr lang="zh-CN" altLang="en-US" dirty="0" smtClean="0">
                <a:solidFill>
                  <a:schemeClr val="accent2"/>
                </a:solidFill>
                <a:cs typeface="Times New Roman" pitchFamily="18" charset="0"/>
              </a:rPr>
              <a:t>符号。</a:t>
            </a:r>
            <a:r>
              <a:rPr lang="zh-CN" altLang="en-US" dirty="0" smtClean="0">
                <a:cs typeface="Times New Roman" pitchFamily="18" charset="0"/>
              </a:rPr>
              <a:t>如</a:t>
            </a:r>
            <a:r>
              <a:rPr lang="zh-CN" altLang="en-US" dirty="0">
                <a:solidFill>
                  <a:schemeClr val="accent2"/>
                </a:solidFill>
                <a:cs typeface="Times New Roman" pitchFamily="18" charset="0"/>
              </a:rPr>
              <a:t>基本字</a:t>
            </a:r>
            <a:r>
              <a:rPr lang="zh-CN" altLang="en-US" dirty="0">
                <a:cs typeface="Times New Roman" pitchFamily="18" charset="0"/>
              </a:rPr>
              <a:t>、</a:t>
            </a:r>
            <a:r>
              <a:rPr lang="zh-CN" altLang="en-US" dirty="0">
                <a:solidFill>
                  <a:schemeClr val="accent2"/>
                </a:solidFill>
                <a:cs typeface="Times New Roman" pitchFamily="18" charset="0"/>
              </a:rPr>
              <a:t>标识符</a:t>
            </a:r>
            <a:r>
              <a:rPr lang="zh-CN" altLang="en-US" dirty="0">
                <a:cs typeface="Times New Roman" pitchFamily="18" charset="0"/>
              </a:rPr>
              <a:t>、</a:t>
            </a:r>
            <a:r>
              <a:rPr lang="zh-CN" altLang="en-US" dirty="0">
                <a:solidFill>
                  <a:schemeClr val="accent2"/>
                </a:solidFill>
                <a:cs typeface="Times New Roman" pitchFamily="18" charset="0"/>
              </a:rPr>
              <a:t>常量</a:t>
            </a:r>
            <a:r>
              <a:rPr lang="zh-CN" altLang="en-US" dirty="0">
                <a:cs typeface="Times New Roman" pitchFamily="18" charset="0"/>
              </a:rPr>
              <a:t>、</a:t>
            </a:r>
            <a:r>
              <a:rPr lang="zh-CN" altLang="en-US" dirty="0">
                <a:solidFill>
                  <a:schemeClr val="accent2"/>
                </a:solidFill>
                <a:cs typeface="Times New Roman" pitchFamily="18" charset="0"/>
              </a:rPr>
              <a:t>运算符</a:t>
            </a:r>
            <a:r>
              <a:rPr lang="zh-CN" altLang="en-US" dirty="0">
                <a:cs typeface="Times New Roman" pitchFamily="18" charset="0"/>
              </a:rPr>
              <a:t>等</a:t>
            </a:r>
            <a:r>
              <a:rPr lang="zh-CN" altLang="en-US" dirty="0" smtClean="0">
                <a:cs typeface="Times New Roman" pitchFamily="18" charset="0"/>
              </a:rPr>
              <a:t>。</a:t>
            </a:r>
            <a:endParaRPr lang="en-US" altLang="zh-CN" dirty="0" smtClean="0">
              <a:cs typeface="Times New Roman" pitchFamily="18" charset="0"/>
            </a:endParaRPr>
          </a:p>
          <a:p>
            <a:pPr marL="0" indent="0">
              <a:buNone/>
            </a:pPr>
            <a:endParaRPr lang="en-US" altLang="zh-CN" dirty="0">
              <a:cs typeface="Times New Roman" pitchFamily="18" charset="0"/>
            </a:endParaRPr>
          </a:p>
          <a:p>
            <a:pPr marL="0" indent="0">
              <a:buNone/>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100       +        a          ;</a:t>
            </a:r>
          </a:p>
          <a:p>
            <a:pPr marL="0" indent="0">
              <a:buNone/>
            </a:pPr>
            <a:r>
              <a:rPr lang="zh-CN" altLang="en-US" sz="2000" dirty="0" smtClean="0">
                <a:latin typeface="宋体" panose="02010600030101010101" pitchFamily="2" charset="-122"/>
              </a:rPr>
              <a:t>保留字 标识符 </a:t>
            </a:r>
            <a:r>
              <a:rPr lang="zh-CN" altLang="en-US" sz="2000" dirty="0">
                <a:latin typeface="宋体" panose="02010600030101010101" pitchFamily="2" charset="-122"/>
              </a:rPr>
              <a:t>等符 </a:t>
            </a:r>
            <a:r>
              <a:rPr lang="zh-CN" altLang="en-US" sz="2000" dirty="0" smtClean="0">
                <a:latin typeface="宋体" panose="02010600030101010101" pitchFamily="2" charset="-122"/>
              </a:rPr>
              <a:t>整</a:t>
            </a:r>
            <a:r>
              <a:rPr lang="zh-CN" altLang="en-US" sz="2000" dirty="0">
                <a:latin typeface="宋体" panose="02010600030101010101" pitchFamily="2" charset="-122"/>
              </a:rPr>
              <a:t>常数 </a:t>
            </a:r>
            <a:r>
              <a:rPr lang="zh-CN" altLang="en-US" sz="2000" dirty="0" smtClean="0">
                <a:latin typeface="宋体" panose="02010600030101010101" pitchFamily="2" charset="-122"/>
              </a:rPr>
              <a:t>运算符 标识符 分号</a:t>
            </a:r>
            <a:endParaRPr lang="en-US" altLang="zh-CN" sz="2000" dirty="0" smtClean="0">
              <a:latin typeface="宋体" panose="02010600030101010101" pitchFamily="2" charset="-122"/>
            </a:endParaRPr>
          </a:p>
          <a:p>
            <a:pPr marL="0" indent="0">
              <a:buNone/>
            </a:pPr>
            <a:endParaRPr lang="zh-CN" altLang="en-US" sz="2000" b="1" dirty="0"/>
          </a:p>
          <a:p>
            <a:pPr marL="0" indent="0">
              <a:buNone/>
            </a:pPr>
            <a:r>
              <a:rPr lang="zh-CN" altLang="en-US" dirty="0" smtClean="0">
                <a:cs typeface="Times New Roman" pitchFamily="18" charset="0"/>
              </a:rPr>
              <a:t>描述工具：</a:t>
            </a:r>
            <a:r>
              <a:rPr lang="zh-CN" altLang="en-US" dirty="0" smtClean="0">
                <a:solidFill>
                  <a:srgbClr val="FF0000"/>
                </a:solidFill>
                <a:cs typeface="Times New Roman" pitchFamily="18" charset="0"/>
              </a:rPr>
              <a:t>有限自动机、正规表达式、状态转换图</a:t>
            </a:r>
            <a:endParaRPr lang="zh-CN" altLang="en-US" dirty="0">
              <a:solidFill>
                <a:srgbClr val="FF0000"/>
              </a:solidFill>
              <a:cs typeface="Times New Roman" pitchFamily="18" charset="0"/>
            </a:endParaRPr>
          </a:p>
        </p:txBody>
      </p:sp>
      <p:sp>
        <p:nvSpPr>
          <p:cNvPr id="5" name="灯片编号占位符 4"/>
          <p:cNvSpPr>
            <a:spLocks noGrp="1"/>
          </p:cNvSpPr>
          <p:nvPr>
            <p:ph type="sldNum" idx="12"/>
          </p:nvPr>
        </p:nvSpPr>
        <p:spPr/>
        <p:txBody>
          <a:bodyPr/>
          <a:lstStyle/>
          <a:p>
            <a:pPr>
              <a:defRPr/>
            </a:pPr>
            <a:fld id="{C8D554F7-FB3E-428D-8115-CE7CD21373D1}" type="slidenum">
              <a:rPr lang="en-GB" altLang="zh-CN" smtClean="0"/>
              <a:pPr>
                <a:defRPr/>
              </a:pPr>
              <a:t>13</a:t>
            </a:fld>
            <a:endParaRPr lang="en-GB" altLang="zh-CN" dirty="0"/>
          </a:p>
        </p:txBody>
      </p:sp>
      <p:sp>
        <p:nvSpPr>
          <p:cNvPr id="7" name="页脚占位符 3"/>
          <p:cNvSpPr>
            <a:spLocks noGrp="1"/>
          </p:cNvSpPr>
          <p:nvPr>
            <p:ph type="ftr" sz="quarter" idx="11"/>
          </p:nvPr>
        </p:nvSpPr>
        <p:spPr>
          <a:xfrm>
            <a:off x="193638" y="6250164"/>
            <a:ext cx="3786691" cy="365125"/>
          </a:xfrm>
        </p:spPr>
        <p:txBody>
          <a:bodyPr/>
          <a:lstStyle/>
          <a:p>
            <a:r>
              <a:rPr lang="zh-CN" altLang="en-US" dirty="0" smtClean="0"/>
              <a:t>信息与软件工程学院</a:t>
            </a:r>
            <a:endParaRPr lang="zh-CN" altLang="en-US" dirty="0"/>
          </a:p>
        </p:txBody>
      </p:sp>
      <p:sp>
        <p:nvSpPr>
          <p:cNvPr id="8" name="日期占位符 2"/>
          <p:cNvSpPr>
            <a:spLocks noGrp="1"/>
          </p:cNvSpPr>
          <p:nvPr>
            <p:ph type="dt" sz="half" idx="10"/>
          </p:nvPr>
        </p:nvSpPr>
        <p:spPr>
          <a:xfrm>
            <a:off x="5163672" y="6250164"/>
            <a:ext cx="3786690" cy="365125"/>
          </a:xfrm>
        </p:spPr>
        <p:txBody>
          <a:bodyPr/>
          <a:lstStyle/>
          <a:p>
            <a:r>
              <a:rPr lang="zh-CN" altLang="en-US" smtClean="0"/>
              <a:t>邓伏虎</a:t>
            </a:r>
            <a:endParaRPr lang="zh-CN" altLang="en-US" dirty="0"/>
          </a:p>
        </p:txBody>
      </p:sp>
    </p:spTree>
    <p:extLst>
      <p:ext uri="{BB962C8B-B14F-4D97-AF65-F5344CB8AC3E}">
        <p14:creationId xmlns:p14="http://schemas.microsoft.com/office/powerpoint/2010/main" val="1566893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1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576" y="273628"/>
            <a:ext cx="6818824" cy="1067139"/>
          </a:xfrm>
        </p:spPr>
        <p:txBody>
          <a:bodyPr>
            <a:normAutofit/>
          </a:bodyPr>
          <a:lstStyle/>
          <a:p>
            <a:pPr eaLnBrk="1" hangingPunct="1"/>
            <a:r>
              <a:rPr lang="zh-CN" altLang="en-US" dirty="0" smtClean="0"/>
              <a:t>语法分析 </a:t>
            </a:r>
            <a:r>
              <a:rPr lang="en-US" altLang="zh-CN" dirty="0"/>
              <a:t>(</a:t>
            </a:r>
            <a:r>
              <a:rPr lang="zh-CN" altLang="en-US" dirty="0"/>
              <a:t>第</a:t>
            </a:r>
            <a:r>
              <a:rPr lang="en-US" altLang="zh-CN" dirty="0"/>
              <a:t>4</a:t>
            </a:r>
            <a:r>
              <a:rPr lang="zh-CN" altLang="en-US" dirty="0"/>
              <a:t>章</a:t>
            </a:r>
            <a:r>
              <a:rPr lang="en-US" altLang="zh-CN" dirty="0"/>
              <a:t>)</a:t>
            </a:r>
            <a:endParaRPr lang="zh-CN" altLang="en-US" dirty="0"/>
          </a:p>
        </p:txBody>
      </p:sp>
      <p:sp>
        <p:nvSpPr>
          <p:cNvPr id="592899" name="Rectangle 3"/>
          <p:cNvSpPr>
            <a:spLocks noGrp="1" noChangeArrowheads="1"/>
          </p:cNvSpPr>
          <p:nvPr>
            <p:ph type="body" idx="1"/>
          </p:nvPr>
        </p:nvSpPr>
        <p:spPr>
          <a:xfrm>
            <a:off x="395536" y="1597969"/>
            <a:ext cx="8320210" cy="1440159"/>
          </a:xfrm>
        </p:spPr>
        <p:txBody>
          <a:bodyPr>
            <a:normAutofit/>
          </a:bodyPr>
          <a:lstStyle/>
          <a:p>
            <a:pPr marL="0" indent="0">
              <a:buNone/>
            </a:pPr>
            <a:r>
              <a:rPr lang="zh-CN" altLang="en-US" dirty="0" smtClean="0"/>
              <a:t>根据</a:t>
            </a:r>
            <a:r>
              <a:rPr lang="zh-CN" altLang="en-US" dirty="0">
                <a:solidFill>
                  <a:schemeClr val="accent2"/>
                </a:solidFill>
              </a:rPr>
              <a:t>语法规则</a:t>
            </a:r>
            <a:r>
              <a:rPr lang="zh-CN" altLang="en-US" dirty="0"/>
              <a:t>，将单词符号构成各类语法单位，进行</a:t>
            </a:r>
            <a:r>
              <a:rPr lang="zh-CN" altLang="en-US" dirty="0">
                <a:solidFill>
                  <a:schemeClr val="accent2"/>
                </a:solidFill>
              </a:rPr>
              <a:t>语法检查</a:t>
            </a:r>
            <a:r>
              <a:rPr lang="zh-CN" altLang="en-US" dirty="0"/>
              <a:t>，生成语法树。</a:t>
            </a:r>
            <a:endParaRPr lang="en-US" altLang="zh-CN" dirty="0"/>
          </a:p>
          <a:p>
            <a:pPr marL="0" indent="0">
              <a:buNone/>
            </a:pPr>
            <a:r>
              <a:rPr lang="en-US" altLang="zh-CN" sz="2400" dirty="0">
                <a:solidFill>
                  <a:schemeClr val="tx1"/>
                </a:solidFill>
              </a:rPr>
              <a:t>X = X + </a:t>
            </a:r>
            <a:r>
              <a:rPr lang="en-US" altLang="zh-CN" sz="2400" dirty="0" smtClean="0">
                <a:solidFill>
                  <a:schemeClr val="tx1"/>
                </a:solidFill>
              </a:rPr>
              <a:t>3* </a:t>
            </a:r>
            <a:r>
              <a:rPr lang="en-US" altLang="zh-CN" sz="2400" dirty="0" smtClean="0">
                <a:solidFill>
                  <a:schemeClr val="tx1"/>
                </a:solidFill>
              </a:rPr>
              <a:t>Y</a:t>
            </a:r>
            <a:endParaRPr lang="en-US" altLang="zh-CN" sz="4000" b="0" dirty="0" smtClean="0">
              <a:solidFill>
                <a:schemeClr val="tx1"/>
              </a:solidFill>
            </a:endParaRPr>
          </a:p>
          <a:p>
            <a:pPr marL="0" indent="0">
              <a:buNone/>
            </a:pPr>
            <a:endParaRPr lang="en-US" altLang="zh-CN" sz="4000" dirty="0">
              <a:solidFill>
                <a:schemeClr val="tx1"/>
              </a:solidFill>
            </a:endParaRPr>
          </a:p>
          <a:p>
            <a:pPr marL="0" indent="0">
              <a:buNone/>
            </a:pPr>
            <a:endParaRPr lang="zh-CN" altLang="en-US" sz="4000" dirty="0">
              <a:solidFill>
                <a:schemeClr val="tx1"/>
              </a:solidFill>
            </a:endParaRPr>
          </a:p>
        </p:txBody>
      </p:sp>
      <p:sp>
        <p:nvSpPr>
          <p:cNvPr id="5" name="灯片编号占位符 4"/>
          <p:cNvSpPr>
            <a:spLocks noGrp="1"/>
          </p:cNvSpPr>
          <p:nvPr>
            <p:ph type="sldNum" idx="12"/>
          </p:nvPr>
        </p:nvSpPr>
        <p:spPr/>
        <p:txBody>
          <a:bodyPr/>
          <a:lstStyle/>
          <a:p>
            <a:pPr>
              <a:defRPr/>
            </a:pPr>
            <a:fld id="{C8D554F7-FB3E-428D-8115-CE7CD21373D1}" type="slidenum">
              <a:rPr lang="en-GB" altLang="zh-CN" smtClean="0"/>
              <a:pPr>
                <a:defRPr/>
              </a:pPr>
              <a:t>14</a:t>
            </a:fld>
            <a:endParaRPr lang="en-GB" altLang="zh-CN" dirty="0"/>
          </a:p>
        </p:txBody>
      </p:sp>
      <p:sp>
        <p:nvSpPr>
          <p:cNvPr id="68" name="日期占位符 2"/>
          <p:cNvSpPr>
            <a:spLocks noGrp="1"/>
          </p:cNvSpPr>
          <p:nvPr>
            <p:ph type="dt" sz="half" idx="10"/>
          </p:nvPr>
        </p:nvSpPr>
        <p:spPr>
          <a:xfrm>
            <a:off x="5163672" y="6250164"/>
            <a:ext cx="3786690" cy="365125"/>
          </a:xfrm>
        </p:spPr>
        <p:txBody>
          <a:bodyPr/>
          <a:lstStyle/>
          <a:p>
            <a:r>
              <a:rPr lang="zh-CN" altLang="en-US" dirty="0" smtClean="0"/>
              <a:t>邓伏虎</a:t>
            </a:r>
            <a:endParaRPr lang="zh-CN" altLang="en-US" dirty="0"/>
          </a:p>
        </p:txBody>
      </p:sp>
      <p:grpSp>
        <p:nvGrpSpPr>
          <p:cNvPr id="49" name="组合 48"/>
          <p:cNvGrpSpPr/>
          <p:nvPr/>
        </p:nvGrpSpPr>
        <p:grpSpPr>
          <a:xfrm>
            <a:off x="1787000" y="2318049"/>
            <a:ext cx="6367872" cy="2784911"/>
            <a:chOff x="1787000" y="2318049"/>
            <a:chExt cx="6367872" cy="2784911"/>
          </a:xfrm>
        </p:grpSpPr>
        <p:sp>
          <p:nvSpPr>
            <p:cNvPr id="2" name="矩形 1"/>
            <p:cNvSpPr/>
            <p:nvPr/>
          </p:nvSpPr>
          <p:spPr>
            <a:xfrm>
              <a:off x="5778608" y="2318049"/>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赋值语句</a:t>
              </a:r>
              <a:endParaRPr lang="en-US" sz="2400" dirty="0"/>
            </a:p>
          </p:txBody>
        </p:sp>
        <p:sp>
          <p:nvSpPr>
            <p:cNvPr id="8" name="矩形 7"/>
            <p:cNvSpPr/>
            <p:nvPr/>
          </p:nvSpPr>
          <p:spPr>
            <a:xfrm>
              <a:off x="4163264" y="3146102"/>
              <a:ext cx="161534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表达式</a:t>
              </a:r>
              <a:endParaRPr lang="en-US" sz="2400" dirty="0"/>
            </a:p>
          </p:txBody>
        </p:sp>
        <p:sp>
          <p:nvSpPr>
            <p:cNvPr id="10" name="矩形 9"/>
            <p:cNvSpPr/>
            <p:nvPr/>
          </p:nvSpPr>
          <p:spPr>
            <a:xfrm>
              <a:off x="2579088" y="4073806"/>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表达式</a:t>
              </a:r>
              <a:endParaRPr lang="en-US" sz="2400" dirty="0"/>
            </a:p>
          </p:txBody>
        </p:sp>
        <p:cxnSp>
          <p:nvCxnSpPr>
            <p:cNvPr id="4" name="直接连接符 3"/>
            <p:cNvCxnSpPr>
              <a:stCxn id="2" idx="2"/>
              <a:endCxn id="8" idx="0"/>
            </p:cNvCxnSpPr>
            <p:nvPr/>
          </p:nvCxnSpPr>
          <p:spPr>
            <a:xfrm flipH="1">
              <a:off x="4970936" y="2822105"/>
              <a:ext cx="1599760" cy="323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 idx="2"/>
              <a:endCxn id="9" idx="0"/>
            </p:cNvCxnSpPr>
            <p:nvPr/>
          </p:nvCxnSpPr>
          <p:spPr>
            <a:xfrm>
              <a:off x="6570696" y="2822105"/>
              <a:ext cx="1584176" cy="323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2"/>
              <a:endCxn id="10" idx="0"/>
            </p:cNvCxnSpPr>
            <p:nvPr/>
          </p:nvCxnSpPr>
          <p:spPr>
            <a:xfrm flipH="1">
              <a:off x="3371176" y="3650158"/>
              <a:ext cx="1599760" cy="4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8" idx="2"/>
            </p:cNvCxnSpPr>
            <p:nvPr/>
          </p:nvCxnSpPr>
          <p:spPr>
            <a:xfrm flipH="1" flipV="1">
              <a:off x="4970936" y="3650158"/>
              <a:ext cx="1599760" cy="436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2"/>
              <a:endCxn id="12" idx="0"/>
            </p:cNvCxnSpPr>
            <p:nvPr/>
          </p:nvCxnSpPr>
          <p:spPr>
            <a:xfrm>
              <a:off x="3371176" y="4577862"/>
              <a:ext cx="1584176" cy="525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a:endCxn id="13" idx="0"/>
            </p:cNvCxnSpPr>
            <p:nvPr/>
          </p:nvCxnSpPr>
          <p:spPr>
            <a:xfrm flipH="1">
              <a:off x="1787000" y="4577862"/>
              <a:ext cx="1584176" cy="525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3" idx="0"/>
            </p:cNvCxnSpPr>
            <p:nvPr/>
          </p:nvCxnSpPr>
          <p:spPr>
            <a:xfrm>
              <a:off x="6570696" y="2562977"/>
              <a:ext cx="0" cy="438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6" idx="0"/>
            </p:cNvCxnSpPr>
            <p:nvPr/>
          </p:nvCxnSpPr>
          <p:spPr>
            <a:xfrm>
              <a:off x="4950543" y="3377279"/>
              <a:ext cx="0" cy="49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2"/>
              <a:endCxn id="20" idx="0"/>
            </p:cNvCxnSpPr>
            <p:nvPr/>
          </p:nvCxnSpPr>
          <p:spPr>
            <a:xfrm>
              <a:off x="3371176" y="4577862"/>
              <a:ext cx="0" cy="2226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994912" y="3001507"/>
            <a:ext cx="7952048" cy="3165861"/>
            <a:chOff x="994912" y="3001507"/>
            <a:chExt cx="7952048" cy="3165861"/>
          </a:xfrm>
        </p:grpSpPr>
        <p:sp>
          <p:nvSpPr>
            <p:cNvPr id="9" name="矩形 8"/>
            <p:cNvSpPr/>
            <p:nvPr/>
          </p:nvSpPr>
          <p:spPr>
            <a:xfrm>
              <a:off x="7362784" y="3146102"/>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标识符</a:t>
              </a:r>
              <a:endParaRPr lang="en-US" sz="2400" dirty="0"/>
            </a:p>
          </p:txBody>
        </p:sp>
        <p:sp>
          <p:nvSpPr>
            <p:cNvPr id="11" name="矩形 10"/>
            <p:cNvSpPr/>
            <p:nvPr/>
          </p:nvSpPr>
          <p:spPr>
            <a:xfrm>
              <a:off x="5778608" y="4086420"/>
              <a:ext cx="158417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标识符</a:t>
              </a:r>
              <a:endParaRPr lang="en-US" sz="2400" dirty="0"/>
            </a:p>
          </p:txBody>
        </p:sp>
        <p:sp>
          <p:nvSpPr>
            <p:cNvPr id="12" name="矩形 11"/>
            <p:cNvSpPr/>
            <p:nvPr/>
          </p:nvSpPr>
          <p:spPr>
            <a:xfrm>
              <a:off x="4163264" y="5102960"/>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标识符</a:t>
              </a:r>
              <a:endParaRPr lang="en-US" sz="2400" dirty="0"/>
            </a:p>
          </p:txBody>
        </p:sp>
        <p:sp>
          <p:nvSpPr>
            <p:cNvPr id="13" name="矩形 12"/>
            <p:cNvSpPr/>
            <p:nvPr/>
          </p:nvSpPr>
          <p:spPr>
            <a:xfrm>
              <a:off x="994912" y="5102960"/>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常数</a:t>
              </a:r>
              <a:endParaRPr lang="en-US" sz="2400" dirty="0"/>
            </a:p>
          </p:txBody>
        </p:sp>
        <p:sp>
          <p:nvSpPr>
            <p:cNvPr id="3" name="TextBox 2"/>
            <p:cNvSpPr txBox="1"/>
            <p:nvPr/>
          </p:nvSpPr>
          <p:spPr>
            <a:xfrm>
              <a:off x="6304437" y="3001507"/>
              <a:ext cx="532518" cy="369332"/>
            </a:xfrm>
            <a:prstGeom prst="rect">
              <a:avLst/>
            </a:prstGeom>
            <a:noFill/>
          </p:spPr>
          <p:txBody>
            <a:bodyPr wrap="none" rtlCol="0">
              <a:spAutoFit/>
            </a:bodyPr>
            <a:lstStyle/>
            <a:p>
              <a:r>
                <a:rPr lang="zh-CN" altLang="en-US" dirty="0" smtClean="0"/>
                <a:t>：</a:t>
              </a:r>
              <a:r>
                <a:rPr lang="en-US" altLang="zh-CN" dirty="0" smtClean="0"/>
                <a:t>=</a:t>
              </a:r>
              <a:endParaRPr lang="en-US" dirty="0"/>
            </a:p>
          </p:txBody>
        </p:sp>
        <p:sp>
          <p:nvSpPr>
            <p:cNvPr id="16" name="TextBox 15"/>
            <p:cNvSpPr txBox="1"/>
            <p:nvPr/>
          </p:nvSpPr>
          <p:spPr>
            <a:xfrm>
              <a:off x="4799700" y="3868289"/>
              <a:ext cx="301686" cy="369332"/>
            </a:xfrm>
            <a:prstGeom prst="rect">
              <a:avLst/>
            </a:prstGeom>
            <a:noFill/>
          </p:spPr>
          <p:txBody>
            <a:bodyPr wrap="none" rtlCol="0">
              <a:spAutoFit/>
            </a:bodyPr>
            <a:lstStyle/>
            <a:p>
              <a:r>
                <a:rPr lang="en-US" altLang="zh-CN" dirty="0" smtClean="0"/>
                <a:t>+</a:t>
              </a:r>
              <a:endParaRPr lang="en-US" dirty="0"/>
            </a:p>
          </p:txBody>
        </p:sp>
        <p:sp>
          <p:nvSpPr>
            <p:cNvPr id="20" name="TextBox 19"/>
            <p:cNvSpPr txBox="1"/>
            <p:nvPr/>
          </p:nvSpPr>
          <p:spPr>
            <a:xfrm>
              <a:off x="3220333" y="4800558"/>
              <a:ext cx="301686" cy="369332"/>
            </a:xfrm>
            <a:prstGeom prst="rect">
              <a:avLst/>
            </a:prstGeom>
            <a:noFill/>
          </p:spPr>
          <p:txBody>
            <a:bodyPr wrap="none" rtlCol="0">
              <a:spAutoFit/>
            </a:bodyPr>
            <a:lstStyle/>
            <a:p>
              <a:r>
                <a:rPr lang="zh-CN" altLang="en-US" dirty="0" smtClean="0"/>
                <a:t>*</a:t>
              </a:r>
              <a:endParaRPr lang="en-US" dirty="0"/>
            </a:p>
          </p:txBody>
        </p:sp>
        <p:sp>
          <p:nvSpPr>
            <p:cNvPr id="25" name="TextBox 24"/>
            <p:cNvSpPr txBox="1"/>
            <p:nvPr/>
          </p:nvSpPr>
          <p:spPr>
            <a:xfrm>
              <a:off x="7998419" y="3868289"/>
              <a:ext cx="312906" cy="369332"/>
            </a:xfrm>
            <a:prstGeom prst="rect">
              <a:avLst/>
            </a:prstGeom>
            <a:noFill/>
          </p:spPr>
          <p:txBody>
            <a:bodyPr wrap="none" rtlCol="0">
              <a:spAutoFit/>
            </a:bodyPr>
            <a:lstStyle/>
            <a:p>
              <a:r>
                <a:rPr lang="en-US" dirty="0" smtClean="0"/>
                <a:t>X</a:t>
              </a:r>
              <a:endParaRPr lang="en-US" dirty="0"/>
            </a:p>
          </p:txBody>
        </p:sp>
        <p:cxnSp>
          <p:nvCxnSpPr>
            <p:cNvPr id="28" name="直接连接符 27"/>
            <p:cNvCxnSpPr>
              <a:stCxn id="9" idx="2"/>
              <a:endCxn id="25" idx="0"/>
            </p:cNvCxnSpPr>
            <p:nvPr/>
          </p:nvCxnSpPr>
          <p:spPr>
            <a:xfrm>
              <a:off x="8154872" y="3650158"/>
              <a:ext cx="0" cy="21813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14243" y="4800990"/>
              <a:ext cx="312906" cy="369332"/>
            </a:xfrm>
            <a:prstGeom prst="rect">
              <a:avLst/>
            </a:prstGeom>
            <a:noFill/>
          </p:spPr>
          <p:txBody>
            <a:bodyPr wrap="none" rtlCol="0">
              <a:spAutoFit/>
            </a:bodyPr>
            <a:lstStyle/>
            <a:p>
              <a:r>
                <a:rPr lang="en-US" dirty="0" smtClean="0"/>
                <a:t>X</a:t>
              </a:r>
              <a:endParaRPr lang="en-US" dirty="0"/>
            </a:p>
          </p:txBody>
        </p:sp>
        <p:cxnSp>
          <p:nvCxnSpPr>
            <p:cNvPr id="32" name="直接连接符 31"/>
            <p:cNvCxnSpPr>
              <a:stCxn id="11" idx="2"/>
              <a:endCxn id="34" idx="0"/>
            </p:cNvCxnSpPr>
            <p:nvPr/>
          </p:nvCxnSpPr>
          <p:spPr>
            <a:xfrm>
              <a:off x="6570696" y="4590476"/>
              <a:ext cx="0" cy="21051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99100" y="5798036"/>
              <a:ext cx="575799" cy="369332"/>
            </a:xfrm>
            <a:prstGeom prst="rect">
              <a:avLst/>
            </a:prstGeom>
            <a:noFill/>
          </p:spPr>
          <p:txBody>
            <a:bodyPr wrap="none" rtlCol="0">
              <a:spAutoFit/>
            </a:bodyPr>
            <a:lstStyle/>
            <a:p>
              <a:r>
                <a:rPr lang="en-US" altLang="zh-CN" dirty="0" smtClean="0"/>
                <a:t>1.68</a:t>
              </a:r>
              <a:endParaRPr lang="en-US" dirty="0"/>
            </a:p>
          </p:txBody>
        </p:sp>
        <p:cxnSp>
          <p:nvCxnSpPr>
            <p:cNvPr id="38" name="直接连接符 37"/>
            <p:cNvCxnSpPr>
              <a:stCxn id="13" idx="2"/>
              <a:endCxn id="36" idx="0"/>
            </p:cNvCxnSpPr>
            <p:nvPr/>
          </p:nvCxnSpPr>
          <p:spPr>
            <a:xfrm>
              <a:off x="1787000" y="5607016"/>
              <a:ext cx="0" cy="19102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99700" y="5776225"/>
              <a:ext cx="311304" cy="369332"/>
            </a:xfrm>
            <a:prstGeom prst="rect">
              <a:avLst/>
            </a:prstGeom>
            <a:noFill/>
          </p:spPr>
          <p:txBody>
            <a:bodyPr wrap="none" rtlCol="0">
              <a:spAutoFit/>
            </a:bodyPr>
            <a:lstStyle/>
            <a:p>
              <a:r>
                <a:rPr lang="en-US" altLang="zh-CN" dirty="0" smtClean="0"/>
                <a:t>Y</a:t>
              </a:r>
              <a:endParaRPr lang="en-US" dirty="0"/>
            </a:p>
          </p:txBody>
        </p:sp>
        <p:cxnSp>
          <p:nvCxnSpPr>
            <p:cNvPr id="42" name="直接连接符 41"/>
            <p:cNvCxnSpPr>
              <a:stCxn id="12" idx="2"/>
              <a:endCxn id="40" idx="0"/>
            </p:cNvCxnSpPr>
            <p:nvPr/>
          </p:nvCxnSpPr>
          <p:spPr>
            <a:xfrm>
              <a:off x="4955352" y="5607016"/>
              <a:ext cx="0" cy="1692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页脚占位符 3"/>
          <p:cNvSpPr>
            <a:spLocks noGrp="1"/>
          </p:cNvSpPr>
          <p:nvPr>
            <p:ph type="ftr" sz="quarter" idx="11"/>
          </p:nvPr>
        </p:nvSpPr>
        <p:spPr>
          <a:xfrm>
            <a:off x="193638" y="6250164"/>
            <a:ext cx="3786691" cy="365125"/>
          </a:xfrm>
        </p:spPr>
        <p:txBody>
          <a:bodyPr/>
          <a:lstStyle/>
          <a:p>
            <a:r>
              <a:rPr lang="zh-CN" altLang="en-US" dirty="0" smtClean="0"/>
              <a:t>信息与软件工程学院</a:t>
            </a:r>
            <a:endParaRPr lang="zh-CN" altLang="en-US" dirty="0"/>
          </a:p>
        </p:txBody>
      </p:sp>
    </p:spTree>
    <p:extLst>
      <p:ext uri="{BB962C8B-B14F-4D97-AF65-F5344CB8AC3E}">
        <p14:creationId xmlns:p14="http://schemas.microsoft.com/office/powerpoint/2010/main" val="856771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fade">
                                      <p:cBhvr>
                                        <p:cTn id="7" dur="500"/>
                                        <p:tgtEl>
                                          <p:spTgt spid="592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r>
              <a:rPr lang="zh-CN" altLang="en-US" dirty="0"/>
              <a:t> 语义分析：根据语义规则，对</a:t>
            </a:r>
            <a:r>
              <a:rPr lang="zh-CN" altLang="en-US" dirty="0">
                <a:solidFill>
                  <a:schemeClr val="bg2">
                    <a:lumMod val="75000"/>
                  </a:schemeClr>
                </a:solidFill>
              </a:rPr>
              <a:t>语法正确</a:t>
            </a:r>
            <a:r>
              <a:rPr lang="zh-CN" altLang="en-US" dirty="0"/>
              <a:t>的语法单位进行</a:t>
            </a:r>
            <a:r>
              <a:rPr lang="zh-CN" altLang="en-US" dirty="0">
                <a:solidFill>
                  <a:schemeClr val="accent2"/>
                </a:solidFill>
              </a:rPr>
              <a:t>初步翻译</a:t>
            </a:r>
            <a:r>
              <a:rPr lang="zh-CN" altLang="en-US" dirty="0"/>
              <a:t>。</a:t>
            </a:r>
            <a:endParaRPr lang="en-US" altLang="zh-CN" dirty="0"/>
          </a:p>
          <a:p>
            <a:pPr>
              <a:spcBef>
                <a:spcPts val="1200"/>
              </a:spcBef>
              <a:buFont typeface="Wingdings" panose="05000000000000000000" pitchFamily="2" charset="2"/>
              <a:buChar char="Ø"/>
            </a:pPr>
            <a:r>
              <a:rPr lang="zh-CN" altLang="en-US" dirty="0"/>
              <a:t>   静态语义检查</a:t>
            </a:r>
            <a:endParaRPr lang="en-US" altLang="zh-CN" dirty="0"/>
          </a:p>
          <a:p>
            <a:pPr marL="540000" indent="0">
              <a:buNone/>
            </a:pPr>
            <a:r>
              <a:rPr lang="zh-CN" altLang="en-US" sz="2400" dirty="0">
                <a:cs typeface="Times New Roman" pitchFamily="18" charset="0"/>
              </a:rPr>
              <a:t>类型检查、控制流检查、唯一性检查、关联名检查</a:t>
            </a:r>
            <a:endParaRPr lang="en-US" altLang="zh-CN" sz="2400" dirty="0">
              <a:cs typeface="Times New Roman" pitchFamily="18" charset="0"/>
            </a:endParaRPr>
          </a:p>
          <a:p>
            <a:pPr>
              <a:spcBef>
                <a:spcPts val="1200"/>
              </a:spcBef>
              <a:buFont typeface="Wingdings" panose="05000000000000000000" pitchFamily="2" charset="2"/>
              <a:buChar char="Ø"/>
            </a:pPr>
            <a:r>
              <a:rPr lang="zh-CN" altLang="en-US" dirty="0">
                <a:cs typeface="Times New Roman" pitchFamily="18" charset="0"/>
              </a:rPr>
              <a:t>   代码生成</a:t>
            </a:r>
            <a:endParaRPr lang="en-US" altLang="zh-CN" dirty="0">
              <a:cs typeface="Times New Roman" pitchFamily="18" charset="0"/>
            </a:endParaRPr>
          </a:p>
          <a:p>
            <a:pPr marL="540000" indent="0">
              <a:buNone/>
            </a:pPr>
            <a:r>
              <a:rPr lang="zh-CN" altLang="en-US" sz="2400" dirty="0">
                <a:cs typeface="Times New Roman" pitchFamily="18" charset="0"/>
              </a:rPr>
              <a:t>在静态语义正确的前提下翻译成中间代码或者目标代码。</a:t>
            </a:r>
            <a:endParaRPr lang="en-US" altLang="zh-CN" sz="2400" dirty="0">
              <a:cs typeface="Times New Roman" pitchFamily="18" charset="0"/>
            </a:endParaRPr>
          </a:p>
          <a:p>
            <a:pPr marL="540000" indent="0">
              <a:buNone/>
            </a:pPr>
            <a:endParaRPr lang="en-US" altLang="zh-CN" sz="2400" dirty="0">
              <a:cs typeface="Times New Roman" pitchFamily="18" charset="0"/>
            </a:endParaRPr>
          </a:p>
          <a:p>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标题 5"/>
          <p:cNvSpPr>
            <a:spLocks noGrp="1"/>
          </p:cNvSpPr>
          <p:nvPr>
            <p:ph type="title"/>
          </p:nvPr>
        </p:nvSpPr>
        <p:spPr/>
        <p:txBody>
          <a:bodyPr>
            <a:normAutofit/>
          </a:bodyPr>
          <a:lstStyle/>
          <a:p>
            <a:r>
              <a:rPr lang="zh-CN" altLang="en-US" dirty="0" smtClean="0"/>
              <a:t>语义分析及中间代码生成（第</a:t>
            </a:r>
            <a:r>
              <a:rPr lang="en-US" altLang="zh-CN" dirty="0" smtClean="0"/>
              <a:t>5</a:t>
            </a:r>
            <a:r>
              <a:rPr lang="zh-CN" altLang="en-US" dirty="0" smtClean="0"/>
              <a:t>章）</a:t>
            </a:r>
            <a:endParaRPr lang="en-US" dirty="0"/>
          </a:p>
        </p:txBody>
      </p:sp>
    </p:spTree>
    <p:extLst>
      <p:ext uri="{BB962C8B-B14F-4D97-AF65-F5344CB8AC3E}">
        <p14:creationId xmlns:p14="http://schemas.microsoft.com/office/powerpoint/2010/main" val="2048847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dirty="0" smtClean="0"/>
              <a:t>邓伏虎</a:t>
            </a:r>
            <a:endParaRPr lang="zh-CN" altLang="en-US" dirty="0"/>
          </a:p>
        </p:txBody>
      </p:sp>
      <p:sp>
        <p:nvSpPr>
          <p:cNvPr id="4" name="页脚占位符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6" name="标题 5"/>
          <p:cNvSpPr>
            <a:spLocks noGrp="1"/>
          </p:cNvSpPr>
          <p:nvPr>
            <p:ph type="title"/>
          </p:nvPr>
        </p:nvSpPr>
        <p:spPr/>
        <p:txBody>
          <a:bodyPr/>
          <a:lstStyle/>
          <a:p>
            <a:r>
              <a:rPr lang="zh-CN" altLang="en-US" dirty="0" smtClean="0"/>
              <a:t>中间代码的形式</a:t>
            </a:r>
            <a:endParaRPr lang="en-US" dirty="0"/>
          </a:p>
        </p:txBody>
      </p:sp>
      <p:sp>
        <p:nvSpPr>
          <p:cNvPr id="8" name="内容占位符 1"/>
          <p:cNvSpPr txBox="1">
            <a:spLocks/>
          </p:cNvSpPr>
          <p:nvPr/>
        </p:nvSpPr>
        <p:spPr>
          <a:xfrm>
            <a:off x="404397" y="1700808"/>
            <a:ext cx="8320210" cy="4536504"/>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altLang="zh-CN" sz="3200" dirty="0" smtClean="0">
                <a:solidFill>
                  <a:schemeClr val="tx1"/>
                </a:solidFill>
              </a:rPr>
              <a:t>a=b*</a:t>
            </a:r>
            <a:r>
              <a:rPr lang="en-US" altLang="zh-CN" sz="3200" dirty="0" err="1" smtClean="0">
                <a:solidFill>
                  <a:schemeClr val="tx1"/>
                </a:solidFill>
              </a:rPr>
              <a:t>c+b</a:t>
            </a:r>
            <a:r>
              <a:rPr lang="en-US" altLang="zh-CN" sz="3200" dirty="0" smtClean="0">
                <a:solidFill>
                  <a:schemeClr val="tx1"/>
                </a:solidFill>
              </a:rPr>
              <a:t>*d</a:t>
            </a:r>
            <a:endParaRPr lang="en-US" altLang="zh-CN" sz="3200" dirty="0">
              <a:solidFill>
                <a:schemeClr val="tx1"/>
              </a:solidFill>
            </a:endParaRPr>
          </a:p>
          <a:p>
            <a:r>
              <a:rPr lang="zh-CN" altLang="en-US" dirty="0" smtClean="0"/>
              <a:t>逆波兰式</a:t>
            </a:r>
            <a:r>
              <a:rPr lang="en-US" altLang="zh-CN" dirty="0" smtClean="0"/>
              <a:t>:  	</a:t>
            </a:r>
          </a:p>
          <a:p>
            <a:pPr marL="0" indent="0">
              <a:buNone/>
            </a:pPr>
            <a:r>
              <a:rPr lang="en-US" altLang="zh-CN" dirty="0" smtClean="0"/>
              <a:t>	</a:t>
            </a:r>
            <a:r>
              <a:rPr lang="en-US" altLang="zh-CN" dirty="0" err="1" smtClean="0"/>
              <a:t>abc</a:t>
            </a:r>
            <a:r>
              <a:rPr lang="en-US" altLang="zh-CN" dirty="0" smtClean="0"/>
              <a:t>*</a:t>
            </a:r>
            <a:r>
              <a:rPr lang="en-US" altLang="zh-CN" dirty="0" err="1" smtClean="0"/>
              <a:t>bd</a:t>
            </a:r>
            <a:r>
              <a:rPr lang="en-US" altLang="zh-CN" dirty="0"/>
              <a:t>*+=</a:t>
            </a:r>
          </a:p>
          <a:p>
            <a:r>
              <a:rPr lang="zh-CN" altLang="en-US" dirty="0" smtClean="0"/>
              <a:t>三地址式</a:t>
            </a:r>
            <a:r>
              <a:rPr lang="en-US" altLang="zh-CN" dirty="0" smtClean="0"/>
              <a:t>:</a:t>
            </a:r>
          </a:p>
          <a:p>
            <a:pPr marL="0" indent="0">
              <a:buNone/>
            </a:pPr>
            <a:r>
              <a:rPr lang="en-US" dirty="0" smtClean="0"/>
              <a:t>(1) (*, b, c)		(*, b, c, T</a:t>
            </a:r>
            <a:r>
              <a:rPr lang="en-US" baseline="-25000" dirty="0" smtClean="0"/>
              <a:t>1</a:t>
            </a:r>
            <a:r>
              <a:rPr lang="en-US" dirty="0" smtClean="0"/>
              <a:t>)</a:t>
            </a:r>
          </a:p>
          <a:p>
            <a:pPr marL="0" indent="0">
              <a:buNone/>
            </a:pPr>
            <a:r>
              <a:rPr lang="en-US" dirty="0" smtClean="0"/>
              <a:t>(2) (*, </a:t>
            </a:r>
            <a:r>
              <a:rPr lang="en-US" altLang="zh-CN" dirty="0" smtClean="0"/>
              <a:t>b, d</a:t>
            </a:r>
            <a:r>
              <a:rPr lang="en-US" dirty="0" smtClean="0"/>
              <a:t>)		(*, b, d, T</a:t>
            </a:r>
            <a:r>
              <a:rPr lang="en-US" baseline="-25000" dirty="0" smtClean="0"/>
              <a:t>2</a:t>
            </a:r>
            <a:r>
              <a:rPr lang="en-US" dirty="0" smtClean="0"/>
              <a:t>)</a:t>
            </a:r>
          </a:p>
          <a:p>
            <a:pPr marL="0" indent="0">
              <a:buNone/>
            </a:pPr>
            <a:r>
              <a:rPr lang="en-US" dirty="0" smtClean="0"/>
              <a:t>(3) (+, (1), (2))	(+, T</a:t>
            </a:r>
            <a:r>
              <a:rPr lang="en-US" baseline="-25000" dirty="0" smtClean="0"/>
              <a:t>1</a:t>
            </a:r>
            <a:r>
              <a:rPr lang="en-US" dirty="0" smtClean="0"/>
              <a:t>, </a:t>
            </a:r>
            <a:r>
              <a:rPr lang="en-US" altLang="zh-CN" dirty="0" smtClean="0"/>
              <a:t>T</a:t>
            </a:r>
            <a:r>
              <a:rPr lang="en-US" altLang="zh-CN" baseline="-25000" dirty="0" smtClean="0"/>
              <a:t>2</a:t>
            </a:r>
            <a:r>
              <a:rPr lang="en-US" altLang="zh-CN" dirty="0" smtClean="0"/>
              <a:t>, T</a:t>
            </a:r>
            <a:r>
              <a:rPr lang="en-US" altLang="zh-CN" baseline="-25000" dirty="0" smtClean="0"/>
              <a:t>3</a:t>
            </a:r>
            <a:r>
              <a:rPr lang="en-US" dirty="0" smtClean="0"/>
              <a:t>)</a:t>
            </a:r>
          </a:p>
          <a:p>
            <a:pPr marL="0" indent="0">
              <a:buNone/>
            </a:pPr>
            <a:r>
              <a:rPr lang="en-US" dirty="0" smtClean="0"/>
              <a:t>(4) (:=, a, (3))	(:=, a, T</a:t>
            </a:r>
            <a:r>
              <a:rPr lang="en-US" baseline="-25000" dirty="0" smtClean="0"/>
              <a:t>3</a:t>
            </a:r>
            <a:r>
              <a:rPr lang="en-US" dirty="0" smtClean="0"/>
              <a:t>, a)</a:t>
            </a:r>
          </a:p>
          <a:p>
            <a:r>
              <a:rPr lang="zh-CN" altLang="en-US" dirty="0"/>
              <a:t>图表示</a:t>
            </a:r>
            <a:r>
              <a:rPr lang="zh-CN" altLang="en-US" dirty="0" smtClean="0"/>
              <a:t>法：</a:t>
            </a:r>
            <a:endParaRPr lang="en-US" dirty="0"/>
          </a:p>
        </p:txBody>
      </p:sp>
      <p:grpSp>
        <p:nvGrpSpPr>
          <p:cNvPr id="23" name="组合 22"/>
          <p:cNvGrpSpPr/>
          <p:nvPr/>
        </p:nvGrpSpPr>
        <p:grpSpPr>
          <a:xfrm>
            <a:off x="5537112" y="2276285"/>
            <a:ext cx="3612105" cy="3385549"/>
            <a:chOff x="4322293" y="2197304"/>
            <a:chExt cx="3612105" cy="3385549"/>
          </a:xfrm>
        </p:grpSpPr>
        <p:grpSp>
          <p:nvGrpSpPr>
            <p:cNvPr id="38" name="组合 37"/>
            <p:cNvGrpSpPr/>
            <p:nvPr/>
          </p:nvGrpSpPr>
          <p:grpSpPr>
            <a:xfrm>
              <a:off x="4505241" y="2672916"/>
              <a:ext cx="1392603" cy="648072"/>
              <a:chOff x="3275856" y="3112017"/>
              <a:chExt cx="2785210" cy="1181079"/>
            </a:xfrm>
          </p:grpSpPr>
          <p:cxnSp>
            <p:nvCxnSpPr>
              <p:cNvPr id="20" name="直接连接符 19"/>
              <p:cNvCxnSpPr/>
              <p:nvPr/>
            </p:nvCxnSpPr>
            <p:spPr>
              <a:xfrm flipH="1">
                <a:off x="3275856"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668461"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353943" y="3573016"/>
              <a:ext cx="1392603" cy="648072"/>
              <a:chOff x="3275856" y="3112017"/>
              <a:chExt cx="2785210" cy="1181079"/>
            </a:xfrm>
          </p:grpSpPr>
          <p:cxnSp>
            <p:nvCxnSpPr>
              <p:cNvPr id="11" name="直接连接符 10"/>
              <p:cNvCxnSpPr/>
              <p:nvPr/>
            </p:nvCxnSpPr>
            <p:spPr>
              <a:xfrm flipH="1">
                <a:off x="3275856"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68461"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54884" y="4473116"/>
              <a:ext cx="1392603" cy="648072"/>
              <a:chOff x="3275856" y="3112017"/>
              <a:chExt cx="2785210" cy="1181079"/>
            </a:xfrm>
          </p:grpSpPr>
          <p:cxnSp>
            <p:nvCxnSpPr>
              <p:cNvPr id="14" name="直接连接符 13"/>
              <p:cNvCxnSpPr/>
              <p:nvPr/>
            </p:nvCxnSpPr>
            <p:spPr>
              <a:xfrm flipH="1">
                <a:off x="3275856"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68461"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505241" y="4473116"/>
              <a:ext cx="1392603" cy="648072"/>
              <a:chOff x="3275856" y="3112017"/>
              <a:chExt cx="2785210" cy="1181079"/>
            </a:xfrm>
          </p:grpSpPr>
          <p:cxnSp>
            <p:nvCxnSpPr>
              <p:cNvPr id="17" name="直接连接符 16"/>
              <p:cNvCxnSpPr/>
              <p:nvPr/>
            </p:nvCxnSpPr>
            <p:spPr>
              <a:xfrm flipH="1">
                <a:off x="3275856"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68461" y="3112017"/>
                <a:ext cx="1392605" cy="11810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4709515" y="2197304"/>
              <a:ext cx="992579" cy="461665"/>
            </a:xfrm>
            <a:prstGeom prst="rect">
              <a:avLst/>
            </a:prstGeom>
            <a:noFill/>
          </p:spPr>
          <p:txBody>
            <a:bodyPr wrap="none" rtlCol="0">
              <a:spAutoFit/>
            </a:bodyPr>
            <a:lstStyle/>
            <a:p>
              <a:r>
                <a:rPr lang="en-US" altLang="zh-CN" sz="2400" dirty="0" smtClean="0"/>
                <a:t>assign</a:t>
              </a:r>
              <a:endParaRPr lang="en-US" sz="2400" dirty="0"/>
            </a:p>
          </p:txBody>
        </p:sp>
        <p:sp>
          <p:nvSpPr>
            <p:cNvPr id="7" name="TextBox 6"/>
            <p:cNvSpPr txBox="1"/>
            <p:nvPr/>
          </p:nvSpPr>
          <p:spPr>
            <a:xfrm>
              <a:off x="4337567" y="3320988"/>
              <a:ext cx="335348" cy="461665"/>
            </a:xfrm>
            <a:prstGeom prst="rect">
              <a:avLst/>
            </a:prstGeom>
            <a:noFill/>
          </p:spPr>
          <p:txBody>
            <a:bodyPr wrap="none" rtlCol="0">
              <a:spAutoFit/>
            </a:bodyPr>
            <a:lstStyle/>
            <a:p>
              <a:r>
                <a:rPr lang="en-US" sz="2400" dirty="0" smtClean="0"/>
                <a:t>a</a:t>
              </a:r>
              <a:endParaRPr lang="en-US" sz="2400" dirty="0"/>
            </a:p>
          </p:txBody>
        </p:sp>
        <p:sp>
          <p:nvSpPr>
            <p:cNvPr id="9" name="TextBox 8"/>
            <p:cNvSpPr txBox="1"/>
            <p:nvPr/>
          </p:nvSpPr>
          <p:spPr>
            <a:xfrm>
              <a:off x="5897845" y="3259429"/>
              <a:ext cx="340158" cy="461665"/>
            </a:xfrm>
            <a:prstGeom prst="rect">
              <a:avLst/>
            </a:prstGeom>
            <a:noFill/>
          </p:spPr>
          <p:txBody>
            <a:bodyPr wrap="none" rtlCol="0">
              <a:spAutoFit/>
            </a:bodyPr>
            <a:lstStyle/>
            <a:p>
              <a:r>
                <a:rPr lang="en-US" sz="2400" dirty="0" smtClean="0"/>
                <a:t>+</a:t>
              </a:r>
              <a:endParaRPr lang="en-US" sz="2400" dirty="0"/>
            </a:p>
          </p:txBody>
        </p:sp>
        <p:sp>
          <p:nvSpPr>
            <p:cNvPr id="19" name="TextBox 18"/>
            <p:cNvSpPr txBox="1"/>
            <p:nvPr/>
          </p:nvSpPr>
          <p:spPr>
            <a:xfrm>
              <a:off x="5068283" y="4199891"/>
              <a:ext cx="340158" cy="461665"/>
            </a:xfrm>
            <a:prstGeom prst="rect">
              <a:avLst/>
            </a:prstGeom>
            <a:noFill/>
          </p:spPr>
          <p:txBody>
            <a:bodyPr wrap="none" rtlCol="0">
              <a:spAutoFit/>
            </a:bodyPr>
            <a:lstStyle/>
            <a:p>
              <a:r>
                <a:rPr lang="en-US" sz="2400" dirty="0" smtClean="0"/>
                <a:t>*</a:t>
              </a:r>
              <a:endParaRPr lang="en-US" sz="2400" dirty="0"/>
            </a:p>
          </p:txBody>
        </p:sp>
        <p:sp>
          <p:nvSpPr>
            <p:cNvPr id="21" name="TextBox 20"/>
            <p:cNvSpPr txBox="1"/>
            <p:nvPr/>
          </p:nvSpPr>
          <p:spPr>
            <a:xfrm>
              <a:off x="6881107" y="4199892"/>
              <a:ext cx="340158" cy="461665"/>
            </a:xfrm>
            <a:prstGeom prst="rect">
              <a:avLst/>
            </a:prstGeom>
            <a:noFill/>
          </p:spPr>
          <p:txBody>
            <a:bodyPr wrap="none" rtlCol="0">
              <a:spAutoFit/>
            </a:bodyPr>
            <a:lstStyle/>
            <a:p>
              <a:r>
                <a:rPr lang="en-US" sz="2400" dirty="0" smtClean="0"/>
                <a:t>*</a:t>
              </a:r>
              <a:endParaRPr lang="en-US" sz="2400" dirty="0"/>
            </a:p>
          </p:txBody>
        </p:sp>
        <p:sp>
          <p:nvSpPr>
            <p:cNvPr id="24" name="TextBox 23"/>
            <p:cNvSpPr txBox="1"/>
            <p:nvPr/>
          </p:nvSpPr>
          <p:spPr>
            <a:xfrm>
              <a:off x="4322293" y="5121188"/>
              <a:ext cx="356188" cy="461665"/>
            </a:xfrm>
            <a:prstGeom prst="rect">
              <a:avLst/>
            </a:prstGeom>
            <a:noFill/>
          </p:spPr>
          <p:txBody>
            <a:bodyPr wrap="none" rtlCol="0">
              <a:spAutoFit/>
            </a:bodyPr>
            <a:lstStyle/>
            <a:p>
              <a:r>
                <a:rPr lang="en-US" sz="2400" dirty="0"/>
                <a:t>b</a:t>
              </a:r>
            </a:p>
          </p:txBody>
        </p:sp>
        <p:sp>
          <p:nvSpPr>
            <p:cNvPr id="25" name="TextBox 24"/>
            <p:cNvSpPr txBox="1"/>
            <p:nvPr/>
          </p:nvSpPr>
          <p:spPr>
            <a:xfrm>
              <a:off x="5698216" y="5121187"/>
              <a:ext cx="324128" cy="461665"/>
            </a:xfrm>
            <a:prstGeom prst="rect">
              <a:avLst/>
            </a:prstGeom>
            <a:noFill/>
          </p:spPr>
          <p:txBody>
            <a:bodyPr wrap="none" rtlCol="0">
              <a:spAutoFit/>
            </a:bodyPr>
            <a:lstStyle/>
            <a:p>
              <a:r>
                <a:rPr lang="en-US" sz="2400" dirty="0" smtClean="0"/>
                <a:t>c</a:t>
              </a:r>
              <a:endParaRPr lang="en-US" sz="2400" dirty="0"/>
            </a:p>
          </p:txBody>
        </p:sp>
        <p:sp>
          <p:nvSpPr>
            <p:cNvPr id="26" name="TextBox 25"/>
            <p:cNvSpPr txBox="1"/>
            <p:nvPr/>
          </p:nvSpPr>
          <p:spPr>
            <a:xfrm>
              <a:off x="6187210" y="5121186"/>
              <a:ext cx="356188" cy="461665"/>
            </a:xfrm>
            <a:prstGeom prst="rect">
              <a:avLst/>
            </a:prstGeom>
            <a:noFill/>
          </p:spPr>
          <p:txBody>
            <a:bodyPr wrap="none" rtlCol="0">
              <a:spAutoFit/>
            </a:bodyPr>
            <a:lstStyle/>
            <a:p>
              <a:r>
                <a:rPr lang="en-US" sz="2400" dirty="0"/>
                <a:t>b</a:t>
              </a:r>
            </a:p>
          </p:txBody>
        </p:sp>
        <p:sp>
          <p:nvSpPr>
            <p:cNvPr id="27" name="TextBox 26"/>
            <p:cNvSpPr txBox="1"/>
            <p:nvPr/>
          </p:nvSpPr>
          <p:spPr>
            <a:xfrm>
              <a:off x="7579814" y="5121188"/>
              <a:ext cx="354584" cy="461665"/>
            </a:xfrm>
            <a:prstGeom prst="rect">
              <a:avLst/>
            </a:prstGeom>
            <a:noFill/>
          </p:spPr>
          <p:txBody>
            <a:bodyPr wrap="none" rtlCol="0">
              <a:spAutoFit/>
            </a:bodyPr>
            <a:lstStyle/>
            <a:p>
              <a:r>
                <a:rPr lang="en-US" sz="2400" dirty="0"/>
                <a:t>d</a:t>
              </a:r>
            </a:p>
          </p:txBody>
        </p:sp>
      </p:grpSp>
    </p:spTree>
    <p:extLst>
      <p:ext uri="{BB962C8B-B14F-4D97-AF65-F5344CB8AC3E}">
        <p14:creationId xmlns:p14="http://schemas.microsoft.com/office/powerpoint/2010/main" val="3318697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语法制导翻译：将静态检查和中间代码生成结合到语法分析中进行的技术。</a:t>
            </a:r>
            <a:endParaRPr lang="en-US" altLang="zh-CN" dirty="0" smtClean="0"/>
          </a:p>
          <a:p>
            <a:endParaRPr lang="en-US" altLang="zh-CN" dirty="0" smtClean="0"/>
          </a:p>
          <a:p>
            <a:r>
              <a:rPr lang="zh-CN" altLang="en-US" dirty="0" smtClean="0"/>
              <a:t>主要思想：</a:t>
            </a:r>
            <a:r>
              <a:rPr lang="zh-CN" altLang="en-US" dirty="0" smtClean="0">
                <a:solidFill>
                  <a:srgbClr val="FF0000"/>
                </a:solidFill>
              </a:rPr>
              <a:t>在进行语法分析的同时完成相应的语义处理</a:t>
            </a:r>
            <a:r>
              <a:rPr lang="zh-CN" altLang="en-US" dirty="0" smtClean="0"/>
              <a:t>。</a:t>
            </a:r>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6" name="标题 5"/>
          <p:cNvSpPr>
            <a:spLocks noGrp="1"/>
          </p:cNvSpPr>
          <p:nvPr>
            <p:ph type="title"/>
          </p:nvPr>
        </p:nvSpPr>
        <p:spPr/>
        <p:txBody>
          <a:bodyPr/>
          <a:lstStyle/>
          <a:p>
            <a:r>
              <a:rPr lang="zh-CN" altLang="en-US" dirty="0" smtClean="0"/>
              <a:t>语法制导翻译</a:t>
            </a:r>
            <a:endParaRPr lang="en-US" dirty="0"/>
          </a:p>
        </p:txBody>
      </p:sp>
    </p:spTree>
    <p:extLst>
      <p:ext uri="{BB962C8B-B14F-4D97-AF65-F5344CB8AC3E}">
        <p14:creationId xmlns:p14="http://schemas.microsoft.com/office/powerpoint/2010/main" val="367493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代码优化：为了提高目标程序的效率，对程序进行合理变换，在保持功能不变的前提下，使得目标代码具有更高的时间效率和</a:t>
            </a:r>
            <a:r>
              <a:rPr lang="en-US" altLang="zh-CN" dirty="0" smtClean="0"/>
              <a:t>/</a:t>
            </a:r>
            <a:r>
              <a:rPr lang="zh-CN" altLang="en-US" dirty="0" smtClean="0"/>
              <a:t>或空间效率。</a:t>
            </a:r>
            <a:endParaRPr lang="en-US" altLang="zh-CN" dirty="0" smtClean="0"/>
          </a:p>
          <a:p>
            <a:endParaRPr lang="en-US" dirty="0"/>
          </a:p>
          <a:p>
            <a:r>
              <a:rPr lang="zh-CN" altLang="en-US" dirty="0" smtClean="0"/>
              <a:t>代码优化贯穿</a:t>
            </a:r>
            <a:r>
              <a:rPr lang="zh-CN" altLang="en-US" dirty="0" smtClean="0">
                <a:solidFill>
                  <a:srgbClr val="FF0000"/>
                </a:solidFill>
              </a:rPr>
              <a:t>整个编译过程</a:t>
            </a:r>
            <a:r>
              <a:rPr lang="zh-CN" altLang="en-US" dirty="0" smtClean="0"/>
              <a:t>。</a:t>
            </a:r>
            <a:endParaRPr lang="en-US" altLang="zh-CN" dirty="0" smtClean="0"/>
          </a:p>
          <a:p>
            <a:endParaRPr lang="en-US" dirty="0"/>
          </a:p>
          <a:p>
            <a:r>
              <a:rPr lang="zh-CN" altLang="en-US" dirty="0" smtClean="0"/>
              <a:t>主要部分：控制流分析、数据流分析、变换。</a:t>
            </a:r>
            <a:endParaRPr lang="en-US" altLang="zh-CN" dirty="0" smtClean="0"/>
          </a:p>
          <a:p>
            <a:r>
              <a:rPr lang="zh-CN" altLang="en-US" dirty="0" smtClean="0"/>
              <a:t>局部优化、循环优化、全局优化。</a:t>
            </a:r>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标题 5"/>
          <p:cNvSpPr>
            <a:spLocks noGrp="1"/>
          </p:cNvSpPr>
          <p:nvPr>
            <p:ph type="title"/>
          </p:nvPr>
        </p:nvSpPr>
        <p:spPr/>
        <p:txBody>
          <a:bodyPr/>
          <a:lstStyle/>
          <a:p>
            <a:r>
              <a:rPr lang="zh-CN" altLang="en-US" dirty="0" smtClean="0"/>
              <a:t>中间代码优化</a:t>
            </a:r>
            <a:endParaRPr lang="en-US" dirty="0"/>
          </a:p>
        </p:txBody>
      </p:sp>
    </p:spTree>
    <p:extLst>
      <p:ext uri="{BB962C8B-B14F-4D97-AF65-F5344CB8AC3E}">
        <p14:creationId xmlns:p14="http://schemas.microsoft.com/office/powerpoint/2010/main" val="3940234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将中间代码转换成等价的、具有较高质量的目标代码，以充分利用目标机器的资源。</a:t>
            </a:r>
            <a:endParaRPr lang="en-US" altLang="zh-CN" dirty="0" smtClean="0"/>
          </a:p>
          <a:p>
            <a:r>
              <a:rPr lang="zh-CN" altLang="en-US" dirty="0"/>
              <a:t>依赖</a:t>
            </a:r>
            <a:r>
              <a:rPr lang="zh-CN" altLang="en-US" dirty="0" smtClean="0"/>
              <a:t>于</a:t>
            </a:r>
            <a:r>
              <a:rPr lang="zh-CN" altLang="en-US" dirty="0" smtClean="0">
                <a:solidFill>
                  <a:srgbClr val="FF0000"/>
                </a:solidFill>
              </a:rPr>
              <a:t>硬件系统结构</a:t>
            </a:r>
            <a:r>
              <a:rPr lang="zh-CN" altLang="en-US" dirty="0" smtClean="0"/>
              <a:t>和</a:t>
            </a:r>
            <a:r>
              <a:rPr lang="zh-CN" altLang="en-US" dirty="0" smtClean="0">
                <a:solidFill>
                  <a:srgbClr val="FF0000"/>
                </a:solidFill>
              </a:rPr>
              <a:t>机器指令。</a:t>
            </a:r>
            <a:endParaRPr lang="en-US" altLang="zh-CN" dirty="0" smtClean="0">
              <a:solidFill>
                <a:srgbClr val="FF0000"/>
              </a:solidFill>
            </a:endParaRPr>
          </a:p>
          <a:p>
            <a:r>
              <a:rPr lang="zh-CN" altLang="en-US" dirty="0" smtClean="0"/>
              <a:t>目标代码的形式：</a:t>
            </a:r>
            <a:endParaRPr lang="en-US" altLang="zh-CN" dirty="0" smtClean="0"/>
          </a:p>
          <a:p>
            <a:pPr marL="540000">
              <a:buFont typeface="Wingdings" panose="05000000000000000000" pitchFamily="2" charset="2"/>
              <a:buChar char="Ø"/>
            </a:pPr>
            <a:r>
              <a:rPr lang="zh-CN" altLang="en-US" sz="2400" dirty="0" smtClean="0"/>
              <a:t>绝对机器语言代码</a:t>
            </a:r>
            <a:r>
              <a:rPr lang="en-US" altLang="zh-CN" sz="2400" dirty="0" smtClean="0"/>
              <a:t>----</a:t>
            </a:r>
            <a:r>
              <a:rPr lang="zh-CN" altLang="en-US" sz="2400" dirty="0" smtClean="0">
                <a:solidFill>
                  <a:srgbClr val="FF0000"/>
                </a:solidFill>
              </a:rPr>
              <a:t>可直接运行</a:t>
            </a:r>
            <a:endParaRPr lang="en-US" altLang="zh-CN" sz="2400" dirty="0" smtClean="0">
              <a:solidFill>
                <a:srgbClr val="FF0000"/>
              </a:solidFill>
            </a:endParaRPr>
          </a:p>
          <a:p>
            <a:pPr marL="540000">
              <a:buFont typeface="Wingdings" panose="05000000000000000000" pitchFamily="2" charset="2"/>
              <a:buChar char="Ø"/>
            </a:pPr>
            <a:r>
              <a:rPr lang="zh-CN" altLang="en-US" sz="2400" dirty="0" smtClean="0"/>
              <a:t>可重定位的机器语言代码</a:t>
            </a:r>
            <a:r>
              <a:rPr lang="en-US" altLang="zh-CN" sz="2400" dirty="0" smtClean="0"/>
              <a:t>----</a:t>
            </a:r>
            <a:r>
              <a:rPr lang="zh-CN" altLang="en-US" sz="2400" dirty="0" smtClean="0">
                <a:solidFill>
                  <a:srgbClr val="FF0000"/>
                </a:solidFill>
              </a:rPr>
              <a:t>需要连接装配</a:t>
            </a:r>
            <a:endParaRPr lang="en-US" altLang="zh-CN" sz="2400" dirty="0" smtClean="0">
              <a:solidFill>
                <a:srgbClr val="FF0000"/>
              </a:solidFill>
            </a:endParaRPr>
          </a:p>
          <a:p>
            <a:pPr marL="540000">
              <a:buFont typeface="Wingdings" panose="05000000000000000000" pitchFamily="2" charset="2"/>
              <a:buChar char="Ø"/>
            </a:pPr>
            <a:r>
              <a:rPr lang="zh-CN" altLang="en-US" sz="2400" dirty="0" smtClean="0"/>
              <a:t>汇编语言代码</a:t>
            </a:r>
            <a:r>
              <a:rPr lang="en-US" altLang="zh-CN" sz="2400" dirty="0" smtClean="0"/>
              <a:t>----</a:t>
            </a:r>
            <a:r>
              <a:rPr lang="zh-CN" altLang="en-US" sz="2400" dirty="0" smtClean="0">
                <a:solidFill>
                  <a:srgbClr val="FF0000"/>
                </a:solidFill>
              </a:rPr>
              <a:t>需要汇编</a:t>
            </a:r>
            <a:endParaRPr lang="en-US" sz="2400" dirty="0">
              <a:solidFill>
                <a:srgbClr val="FF0000"/>
              </a:solidFill>
            </a:endParaRPr>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6" name="标题 5"/>
          <p:cNvSpPr>
            <a:spLocks noGrp="1"/>
          </p:cNvSpPr>
          <p:nvPr>
            <p:ph type="title"/>
          </p:nvPr>
        </p:nvSpPr>
        <p:spPr/>
        <p:txBody>
          <a:bodyPr/>
          <a:lstStyle/>
          <a:p>
            <a:r>
              <a:rPr lang="zh-CN" altLang="en-US" dirty="0" smtClean="0"/>
              <a:t>目标代码生成</a:t>
            </a:r>
            <a:endParaRPr lang="en-US" dirty="0"/>
          </a:p>
        </p:txBody>
      </p:sp>
    </p:spTree>
    <p:extLst>
      <p:ext uri="{BB962C8B-B14F-4D97-AF65-F5344CB8AC3E}">
        <p14:creationId xmlns:p14="http://schemas.microsoft.com/office/powerpoint/2010/main" val="580281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normAutofit/>
          </a:bodyPr>
          <a:lstStyle/>
          <a:p>
            <a:r>
              <a:rPr lang="en-US" altLang="zh-CN" sz="2800" dirty="0" smtClean="0">
                <a:latin typeface="宋体" panose="02010600030101010101" pitchFamily="2" charset="-122"/>
              </a:rPr>
              <a:t>1.1 </a:t>
            </a:r>
            <a:r>
              <a:rPr lang="zh-CN" altLang="en-US" sz="2800" dirty="0" smtClean="0">
                <a:latin typeface="宋体" panose="02010600030101010101" pitchFamily="2" charset="-122"/>
              </a:rPr>
              <a:t>计算机体系结构</a:t>
            </a:r>
            <a:endParaRPr lang="en-US" altLang="zh-CN" sz="2800" dirty="0" smtClean="0">
              <a:latin typeface="宋体" panose="02010600030101010101" pitchFamily="2" charset="-122"/>
            </a:endParaRPr>
          </a:p>
          <a:p>
            <a:r>
              <a:rPr lang="en-US" altLang="zh-CN" dirty="0" smtClean="0">
                <a:latin typeface="宋体" panose="02010600030101010101" pitchFamily="2" charset="-122"/>
              </a:rPr>
              <a:t>1.2 </a:t>
            </a:r>
            <a:r>
              <a:rPr lang="zh-CN" altLang="en-US" sz="2800" dirty="0" smtClean="0">
                <a:latin typeface="宋体" panose="02010600030101010101" pitchFamily="2" charset="-122"/>
              </a:rPr>
              <a:t>程序设计语言的发展历史</a:t>
            </a:r>
            <a:endParaRPr lang="en-US" altLang="zh-CN" sz="2800" dirty="0" smtClean="0">
              <a:latin typeface="宋体" panose="02010600030101010101" pitchFamily="2" charset="-122"/>
            </a:endParaRPr>
          </a:p>
          <a:p>
            <a:r>
              <a:rPr lang="en-US" altLang="zh-CN" sz="2800" dirty="0" smtClean="0">
                <a:latin typeface="宋体" panose="02010600030101010101" pitchFamily="2" charset="-122"/>
              </a:rPr>
              <a:t>1.3 </a:t>
            </a:r>
            <a:r>
              <a:rPr lang="zh-CN" altLang="en-US" sz="2800" dirty="0" smtClean="0">
                <a:latin typeface="宋体" panose="02010600030101010101" pitchFamily="2" charset="-122"/>
              </a:rPr>
              <a:t>编译的作用与分类</a:t>
            </a:r>
            <a:endParaRPr lang="en-US" altLang="zh-CN" sz="2800" dirty="0" smtClean="0">
              <a:latin typeface="宋体" panose="02010600030101010101" pitchFamily="2" charset="-122"/>
            </a:endParaRPr>
          </a:p>
          <a:p>
            <a:r>
              <a:rPr lang="en-US" altLang="zh-CN" sz="2800" dirty="0" smtClean="0">
                <a:latin typeface="宋体" panose="02010600030101010101" pitchFamily="2" charset="-122"/>
              </a:rPr>
              <a:t>1.4 </a:t>
            </a:r>
            <a:r>
              <a:rPr lang="zh-CN" altLang="en-US" sz="2800" dirty="0" smtClean="0">
                <a:latin typeface="宋体" panose="02010600030101010101" pitchFamily="2" charset="-122"/>
              </a:rPr>
              <a:t>编译</a:t>
            </a:r>
            <a:r>
              <a:rPr lang="zh-CN" altLang="en-US" dirty="0">
                <a:latin typeface="宋体" panose="02010600030101010101" pitchFamily="2" charset="-122"/>
              </a:rPr>
              <a:t>流程</a:t>
            </a:r>
            <a:endParaRPr lang="en-US" altLang="zh-CN" sz="2800" dirty="0" smtClean="0">
              <a:latin typeface="宋体" panose="02010600030101010101" pitchFamily="2" charset="-122"/>
            </a:endParaRPr>
          </a:p>
          <a:p>
            <a:r>
              <a:rPr lang="en-US" altLang="zh-CN" dirty="0" smtClean="0">
                <a:latin typeface="宋体" panose="02010600030101010101" pitchFamily="2" charset="-122"/>
              </a:rPr>
              <a:t>1.5 </a:t>
            </a:r>
            <a:r>
              <a:rPr lang="zh-CN" altLang="en-US" dirty="0" smtClean="0">
                <a:latin typeface="宋体" panose="02010600030101010101" pitchFamily="2" charset="-122"/>
              </a:rPr>
              <a:t>编译技术的应用</a:t>
            </a:r>
            <a:endParaRPr lang="en-US" sz="2800" dirty="0">
              <a:latin typeface="宋体" panose="02010600030101010101" pitchFamily="2" charset="-122"/>
            </a:endParaRPr>
          </a:p>
        </p:txBody>
      </p:sp>
      <p:sp>
        <p:nvSpPr>
          <p:cNvPr id="3" name="标题 2"/>
          <p:cNvSpPr>
            <a:spLocks noGrp="1"/>
          </p:cNvSpPr>
          <p:nvPr>
            <p:ph type="title"/>
          </p:nvPr>
        </p:nvSpPr>
        <p:spPr>
          <a:xfrm>
            <a:off x="1187624" y="404664"/>
            <a:ext cx="7509520" cy="1152128"/>
          </a:xfrm>
        </p:spPr>
        <p:txBody>
          <a:bodyPr>
            <a:normAutofit/>
          </a:bodyPr>
          <a:lstStyle/>
          <a:p>
            <a:pPr algn="l"/>
            <a:r>
              <a:rPr lang="zh-CN" altLang="en-US" sz="3600" b="1" dirty="0" smtClean="0">
                <a:latin typeface="+mn-ea"/>
                <a:ea typeface="+mn-ea"/>
              </a:rPr>
              <a:t>本章内容</a:t>
            </a:r>
            <a:endParaRPr lang="en-US" sz="3600" b="1" dirty="0">
              <a:latin typeface="+mn-ea"/>
              <a:ea typeface="+mn-ea"/>
            </a:endParaRPr>
          </a:p>
        </p:txBody>
      </p:sp>
      <p:sp>
        <p:nvSpPr>
          <p:cNvPr id="5" name="日期占位符 4"/>
          <p:cNvSpPr>
            <a:spLocks noGrp="1"/>
          </p:cNvSpPr>
          <p:nvPr>
            <p:ph type="dt" sz="half" idx="10"/>
          </p:nvPr>
        </p:nvSpPr>
        <p:spPr/>
        <p:txBody>
          <a:bodyPr/>
          <a:lstStyle/>
          <a:p>
            <a:r>
              <a:rPr lang="zh-CN" altLang="en-US" smtClean="0"/>
              <a:t>邓伏虎</a:t>
            </a:r>
            <a:endParaRPr lang="zh-CN" altLang="en-US" dirty="0"/>
          </a:p>
        </p:txBody>
      </p:sp>
      <p:sp>
        <p:nvSpPr>
          <p:cNvPr id="6" name="页脚占位符 5"/>
          <p:cNvSpPr>
            <a:spLocks noGrp="1"/>
          </p:cNvSpPr>
          <p:nvPr>
            <p:ph type="ftr" sz="quarter" idx="11"/>
          </p:nvPr>
        </p:nvSpPr>
        <p:spPr/>
        <p:txBody>
          <a:bodyPr/>
          <a:lstStyle/>
          <a:p>
            <a:r>
              <a:rPr lang="zh-CN" altLang="en-US" smtClean="0"/>
              <a:t>信息与软件工程学院</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z="2000" smtClean="0"/>
              <a:t>2</a:t>
            </a:fld>
            <a:endParaRPr lang="zh-CN" altLang="en-US" sz="2000" dirty="0"/>
          </a:p>
        </p:txBody>
      </p:sp>
    </p:spTree>
    <p:extLst>
      <p:ext uri="{BB962C8B-B14F-4D97-AF65-F5344CB8AC3E}">
        <p14:creationId xmlns:p14="http://schemas.microsoft.com/office/powerpoint/2010/main" val="134641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编译的每一步都需要进行</a:t>
            </a:r>
            <a:r>
              <a:rPr lang="zh-CN" altLang="en-US" dirty="0" smtClean="0">
                <a:solidFill>
                  <a:srgbClr val="FF0000"/>
                </a:solidFill>
              </a:rPr>
              <a:t>符号表管理</a:t>
            </a:r>
            <a:r>
              <a:rPr lang="zh-CN" altLang="en-US" dirty="0" smtClean="0"/>
              <a:t>和</a:t>
            </a:r>
            <a:r>
              <a:rPr lang="zh-CN" altLang="en-US" dirty="0" smtClean="0">
                <a:solidFill>
                  <a:srgbClr val="FF0000"/>
                </a:solidFill>
              </a:rPr>
              <a:t>出错处理</a:t>
            </a:r>
            <a:r>
              <a:rPr lang="zh-CN" altLang="en-US" dirty="0" smtClean="0"/>
              <a:t>。</a:t>
            </a:r>
            <a:endParaRPr lang="en-US" altLang="zh-CN" dirty="0" smtClean="0"/>
          </a:p>
          <a:p>
            <a:r>
              <a:rPr lang="zh-CN" altLang="en-US" dirty="0" smtClean="0"/>
              <a:t>符号表操作：</a:t>
            </a:r>
            <a:endParaRPr lang="en-US" altLang="zh-CN" dirty="0" smtClean="0"/>
          </a:p>
          <a:p>
            <a:pPr marL="540000">
              <a:buFont typeface="Wingdings" panose="05000000000000000000" pitchFamily="2" charset="2"/>
              <a:buChar char="Ø"/>
            </a:pPr>
            <a:r>
              <a:rPr lang="zh-CN" altLang="en-US" sz="2400" dirty="0" smtClean="0"/>
              <a:t>识别到的名字，查询是否已经在表中。</a:t>
            </a:r>
            <a:endParaRPr lang="en-US" altLang="zh-CN" sz="2400" dirty="0" smtClean="0"/>
          </a:p>
          <a:p>
            <a:pPr marL="540000">
              <a:buFont typeface="Wingdings" panose="05000000000000000000" pitchFamily="2" charset="2"/>
              <a:buChar char="Ø"/>
            </a:pPr>
            <a:r>
              <a:rPr lang="zh-CN" altLang="en-US" sz="2400" dirty="0" smtClean="0"/>
              <a:t>将未登记的名字添加到表中。</a:t>
            </a:r>
            <a:endParaRPr lang="en-US" altLang="zh-CN" sz="2400" dirty="0" smtClean="0"/>
          </a:p>
          <a:p>
            <a:pPr marL="540000">
              <a:buFont typeface="Wingdings" panose="05000000000000000000" pitchFamily="2" charset="2"/>
              <a:buChar char="Ø"/>
            </a:pPr>
            <a:r>
              <a:rPr lang="zh-CN" altLang="en-US" sz="2400" dirty="0" smtClean="0"/>
              <a:t>访问表中给定名字的信息。</a:t>
            </a:r>
            <a:endParaRPr lang="en-US" altLang="zh-CN" sz="2400" dirty="0" smtClean="0"/>
          </a:p>
          <a:p>
            <a:pPr marL="540000">
              <a:buFont typeface="Wingdings" panose="05000000000000000000" pitchFamily="2" charset="2"/>
              <a:buChar char="Ø"/>
            </a:pPr>
            <a:r>
              <a:rPr lang="zh-CN" altLang="en-US" sz="2400" dirty="0" smtClean="0"/>
              <a:t>添加或修改表中给定名字的信息。</a:t>
            </a:r>
            <a:endParaRPr lang="en-US" altLang="zh-CN" sz="2400" dirty="0" smtClean="0"/>
          </a:p>
          <a:p>
            <a:pPr marL="540000">
              <a:buFont typeface="Wingdings" panose="05000000000000000000" pitchFamily="2" charset="2"/>
              <a:buChar char="Ø"/>
            </a:pPr>
            <a:r>
              <a:rPr lang="zh-CN" altLang="en-US" sz="2400" dirty="0" smtClean="0"/>
              <a:t>删除一个或多个无用的项。</a:t>
            </a:r>
            <a:endParaRPr lang="en-US" altLang="zh-CN" sz="2400" dirty="0" smtClean="0"/>
          </a:p>
          <a:p>
            <a:pPr marL="540000">
              <a:buFont typeface="Wingdings" panose="05000000000000000000" pitchFamily="2" charset="2"/>
              <a:buChar char="Ø"/>
            </a:pPr>
            <a:endParaRPr lang="en-US" altLang="zh-CN" sz="2400" dirty="0" smtClean="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标题 5"/>
          <p:cNvSpPr>
            <a:spLocks noGrp="1"/>
          </p:cNvSpPr>
          <p:nvPr>
            <p:ph type="title"/>
          </p:nvPr>
        </p:nvSpPr>
        <p:spPr/>
        <p:txBody>
          <a:bodyPr/>
          <a:lstStyle/>
          <a:p>
            <a:r>
              <a:rPr lang="zh-CN" altLang="en-US" dirty="0" smtClean="0"/>
              <a:t>符号表</a:t>
            </a:r>
            <a:endParaRPr lang="en-US" dirty="0"/>
          </a:p>
        </p:txBody>
      </p:sp>
    </p:spTree>
    <p:extLst>
      <p:ext uri="{BB962C8B-B14F-4D97-AF65-F5344CB8AC3E}">
        <p14:creationId xmlns:p14="http://schemas.microsoft.com/office/powerpoint/2010/main" val="1352912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1149" y="1748606"/>
            <a:ext cx="8320210" cy="4353347"/>
          </a:xfrm>
        </p:spPr>
        <p:txBody>
          <a:bodyPr>
            <a:normAutofit/>
          </a:bodyPr>
          <a:lstStyle/>
          <a:p>
            <a:r>
              <a:rPr lang="zh-CN" altLang="en-US" dirty="0" smtClean="0"/>
              <a:t>运行时存储器的组织</a:t>
            </a:r>
            <a:endParaRPr lang="en-US" altLang="zh-CN" dirty="0" smtClean="0"/>
          </a:p>
          <a:p>
            <a:r>
              <a:rPr lang="zh-CN" altLang="en-US" dirty="0" smtClean="0"/>
              <a:t>程序存储空间，数据存储空间</a:t>
            </a:r>
            <a:endParaRPr lang="en-US" altLang="zh-CN" dirty="0" smtClean="0"/>
          </a:p>
          <a:p>
            <a:r>
              <a:rPr lang="zh-CN" altLang="en-US" dirty="0" smtClean="0"/>
              <a:t>静态存储分配</a:t>
            </a:r>
            <a:endParaRPr lang="en-US" altLang="zh-CN" dirty="0" smtClean="0"/>
          </a:p>
          <a:p>
            <a:pPr marL="540000" indent="0">
              <a:buNone/>
            </a:pPr>
            <a:r>
              <a:rPr lang="zh-CN" altLang="en-US" sz="2400" dirty="0" smtClean="0"/>
              <a:t>没有指针、动态分配、过程不可递</a:t>
            </a:r>
            <a:endParaRPr lang="en-US" altLang="zh-CN" sz="2400" dirty="0" smtClean="0"/>
          </a:p>
          <a:p>
            <a:pPr marL="540000" indent="0">
              <a:buNone/>
            </a:pPr>
            <a:r>
              <a:rPr lang="zh-CN" altLang="en-US" sz="2400" dirty="0" smtClean="0"/>
              <a:t>归调用</a:t>
            </a:r>
            <a:endParaRPr lang="en-US" altLang="zh-CN" sz="2400" dirty="0" smtClean="0"/>
          </a:p>
          <a:p>
            <a:r>
              <a:rPr lang="zh-CN" altLang="en-US" dirty="0" smtClean="0"/>
              <a:t>栈式存储分配</a:t>
            </a:r>
            <a:endParaRPr lang="en-US" altLang="zh-CN" dirty="0" smtClean="0"/>
          </a:p>
          <a:p>
            <a:pPr marL="540000" indent="0">
              <a:buNone/>
            </a:pPr>
            <a:r>
              <a:rPr lang="zh-CN" altLang="en-US" sz="2400" dirty="0" smtClean="0"/>
              <a:t>无法</a:t>
            </a:r>
            <a:r>
              <a:rPr lang="zh-CN" altLang="en-US" sz="2400" dirty="0"/>
              <a:t>预先知道</a:t>
            </a:r>
            <a:r>
              <a:rPr lang="zh-CN" altLang="en-US" sz="2400" dirty="0" smtClean="0"/>
              <a:t>存储空间大小</a:t>
            </a:r>
            <a:endParaRPr lang="en-US" altLang="zh-CN" sz="2400" dirty="0"/>
          </a:p>
          <a:p>
            <a:r>
              <a:rPr lang="zh-CN" altLang="en-US" dirty="0" smtClean="0"/>
              <a:t>堆式存储分配</a:t>
            </a:r>
            <a:endParaRPr lang="en-US" altLang="zh-CN" dirty="0" smtClean="0"/>
          </a:p>
          <a:p>
            <a:pPr marL="540000" indent="0">
              <a:buNone/>
            </a:pPr>
            <a:r>
              <a:rPr lang="zh-CN" altLang="en-US" sz="2400" dirty="0" smtClean="0"/>
              <a:t>用户自由申请</a:t>
            </a:r>
            <a:r>
              <a:rPr lang="zh-CN" altLang="en-US" sz="2400" dirty="0"/>
              <a:t>和释放数据</a:t>
            </a:r>
            <a:r>
              <a:rPr lang="zh-CN" altLang="en-US" sz="2400" dirty="0" smtClean="0"/>
              <a:t>空间</a:t>
            </a:r>
            <a:endParaRPr lang="en-US" sz="2400"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6" name="标题 5"/>
          <p:cNvSpPr>
            <a:spLocks noGrp="1"/>
          </p:cNvSpPr>
          <p:nvPr>
            <p:ph type="title"/>
          </p:nvPr>
        </p:nvSpPr>
        <p:spPr/>
        <p:txBody>
          <a:bodyPr/>
          <a:lstStyle/>
          <a:p>
            <a:r>
              <a:rPr lang="zh-CN" altLang="en-US" dirty="0" smtClean="0"/>
              <a:t>运行时环境</a:t>
            </a:r>
            <a:endParaRPr lang="en-US" dirty="0"/>
          </a:p>
        </p:txBody>
      </p:sp>
      <p:sp>
        <p:nvSpPr>
          <p:cNvPr id="7" name="矩形 6"/>
          <p:cNvSpPr/>
          <p:nvPr/>
        </p:nvSpPr>
        <p:spPr>
          <a:xfrm>
            <a:off x="6156176" y="1624669"/>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过程</a:t>
            </a:r>
            <a:r>
              <a:rPr lang="en-US" altLang="zh-CN" sz="2400" dirty="0" smtClean="0"/>
              <a:t>1</a:t>
            </a:r>
            <a:r>
              <a:rPr lang="zh-CN" altLang="en-US" sz="2400" dirty="0" smtClean="0"/>
              <a:t>的目标代码</a:t>
            </a:r>
            <a:endParaRPr lang="en-US" sz="2400" dirty="0"/>
          </a:p>
        </p:txBody>
      </p:sp>
      <p:sp>
        <p:nvSpPr>
          <p:cNvPr id="8" name="矩形 7"/>
          <p:cNvSpPr/>
          <p:nvPr/>
        </p:nvSpPr>
        <p:spPr>
          <a:xfrm>
            <a:off x="6156176" y="2081869"/>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过程</a:t>
            </a:r>
            <a:r>
              <a:rPr lang="en-US" altLang="zh-CN" sz="2400" dirty="0"/>
              <a:t>2</a:t>
            </a:r>
            <a:r>
              <a:rPr lang="zh-CN" altLang="en-US" sz="2400" dirty="0" smtClean="0"/>
              <a:t>的目标代码</a:t>
            </a:r>
            <a:endParaRPr lang="en-US" sz="2400" dirty="0"/>
          </a:p>
        </p:txBody>
      </p:sp>
      <p:sp>
        <p:nvSpPr>
          <p:cNvPr id="9" name="矩形 8"/>
          <p:cNvSpPr/>
          <p:nvPr/>
        </p:nvSpPr>
        <p:spPr>
          <a:xfrm>
            <a:off x="6156176" y="2560909"/>
            <a:ext cx="2520280" cy="93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p>
          <a:p>
            <a:pPr algn="ctr"/>
            <a:r>
              <a:rPr lang="en-US" altLang="zh-CN" sz="1600" dirty="0"/>
              <a:t>.</a:t>
            </a:r>
            <a:endParaRPr lang="en-US" altLang="zh-CN" sz="1600" dirty="0" smtClean="0"/>
          </a:p>
          <a:p>
            <a:pPr algn="ctr"/>
            <a:r>
              <a:rPr lang="en-US" sz="1600" dirty="0" smtClean="0"/>
              <a:t>.</a:t>
            </a:r>
            <a:endParaRPr lang="en-US" sz="1600" dirty="0"/>
          </a:p>
        </p:txBody>
      </p:sp>
      <p:sp>
        <p:nvSpPr>
          <p:cNvPr id="10" name="矩形 9"/>
          <p:cNvSpPr/>
          <p:nvPr/>
        </p:nvSpPr>
        <p:spPr>
          <a:xfrm>
            <a:off x="6156176" y="3489101"/>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过程</a:t>
            </a:r>
            <a:r>
              <a:rPr lang="en-US" altLang="zh-CN" sz="2400" i="1" dirty="0"/>
              <a:t>n</a:t>
            </a:r>
            <a:r>
              <a:rPr lang="zh-CN" altLang="en-US" sz="2400" dirty="0" smtClean="0"/>
              <a:t>的目标代码</a:t>
            </a:r>
            <a:endParaRPr lang="en-US" sz="2400" dirty="0"/>
          </a:p>
        </p:txBody>
      </p:sp>
      <p:sp>
        <p:nvSpPr>
          <p:cNvPr id="11" name="矩形 10"/>
          <p:cNvSpPr/>
          <p:nvPr/>
        </p:nvSpPr>
        <p:spPr>
          <a:xfrm>
            <a:off x="6156176" y="3946301"/>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全局和静态变量</a:t>
            </a:r>
            <a:endParaRPr lang="en-US" sz="2400" dirty="0"/>
          </a:p>
        </p:txBody>
      </p:sp>
      <p:sp>
        <p:nvSpPr>
          <p:cNvPr id="12" name="矩形 11"/>
          <p:cNvSpPr/>
          <p:nvPr/>
        </p:nvSpPr>
        <p:spPr>
          <a:xfrm>
            <a:off x="6144146" y="4403501"/>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栈</a:t>
            </a:r>
            <a:endParaRPr lang="en-US" sz="2400" dirty="0"/>
          </a:p>
        </p:txBody>
      </p:sp>
      <p:sp>
        <p:nvSpPr>
          <p:cNvPr id="13" name="矩形 12"/>
          <p:cNvSpPr/>
          <p:nvPr/>
        </p:nvSpPr>
        <p:spPr>
          <a:xfrm>
            <a:off x="6156176" y="4860701"/>
            <a:ext cx="2520280" cy="904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矩形 13"/>
          <p:cNvSpPr/>
          <p:nvPr/>
        </p:nvSpPr>
        <p:spPr>
          <a:xfrm>
            <a:off x="6144146" y="5765411"/>
            <a:ext cx="2520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堆</a:t>
            </a:r>
            <a:endParaRPr lang="en-US" sz="2400" dirty="0"/>
          </a:p>
        </p:txBody>
      </p:sp>
      <p:cxnSp>
        <p:nvCxnSpPr>
          <p:cNvPr id="16" name="直接箭头连接符 15"/>
          <p:cNvCxnSpPr/>
          <p:nvPr/>
        </p:nvCxnSpPr>
        <p:spPr>
          <a:xfrm>
            <a:off x="7092280" y="4860700"/>
            <a:ext cx="0" cy="4523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7668344" y="5313055"/>
            <a:ext cx="0" cy="4523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88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编译程序各个阶段都可能发现源程序中的错误</a:t>
            </a:r>
            <a:r>
              <a:rPr lang="zh-CN" altLang="en-US" dirty="0" smtClean="0"/>
              <a:t>。发现</a:t>
            </a:r>
            <a:r>
              <a:rPr lang="zh-CN" altLang="en-US" dirty="0"/>
              <a:t>错误后，编译程序就要进行</a:t>
            </a:r>
            <a:r>
              <a:rPr lang="zh-CN" altLang="en-US" dirty="0">
                <a:solidFill>
                  <a:schemeClr val="accent2"/>
                </a:solidFill>
              </a:rPr>
              <a:t>错误处理</a:t>
            </a:r>
            <a:r>
              <a:rPr lang="zh-CN" altLang="en-US" dirty="0"/>
              <a:t>，包括：报告错误的性质，发生错误的位置等</a:t>
            </a:r>
            <a:r>
              <a:rPr lang="zh-CN" altLang="en-US" dirty="0" smtClean="0"/>
              <a:t>。</a:t>
            </a:r>
            <a:endParaRPr lang="en-US" altLang="zh-CN" dirty="0" smtClean="0"/>
          </a:p>
          <a:p>
            <a:pPr lvl="1" algn="just">
              <a:buFont typeface="Wingdings" panose="05000000000000000000" pitchFamily="2" charset="2"/>
              <a:buChar char="Ø"/>
            </a:pPr>
            <a:r>
              <a:rPr lang="zh-CN" altLang="en-US" b="1" dirty="0">
                <a:latin typeface="宋体" panose="02010600030101010101" pitchFamily="2" charset="-122"/>
              </a:rPr>
              <a:t>语法错误</a:t>
            </a:r>
            <a:endParaRPr lang="en-US" altLang="zh-CN" b="1" dirty="0">
              <a:latin typeface="宋体" panose="02010600030101010101" pitchFamily="2" charset="-122"/>
            </a:endParaRPr>
          </a:p>
          <a:p>
            <a:pPr marL="414726" lvl="1" indent="0" algn="just">
              <a:buNone/>
            </a:pPr>
            <a:r>
              <a:rPr lang="en-US" altLang="zh-CN" b="1" dirty="0">
                <a:latin typeface="宋体" panose="02010600030101010101" pitchFamily="2" charset="-122"/>
              </a:rPr>
              <a:t>  </a:t>
            </a:r>
            <a:r>
              <a:rPr lang="zh-CN" altLang="en-US" b="1" dirty="0">
                <a:latin typeface="宋体" panose="02010600030101010101" pitchFamily="2" charset="-122"/>
              </a:rPr>
              <a:t>不符合语法（词法）规则的错误；</a:t>
            </a:r>
            <a:endParaRPr lang="en-US" altLang="zh-CN" b="1" dirty="0">
              <a:latin typeface="宋体" panose="02010600030101010101" pitchFamily="2" charset="-122"/>
            </a:endParaRPr>
          </a:p>
          <a:p>
            <a:pPr marL="414726" lvl="1" indent="0" algn="just">
              <a:buNone/>
            </a:pPr>
            <a:r>
              <a:rPr lang="en-US" altLang="zh-CN" b="1" dirty="0">
                <a:latin typeface="宋体" panose="02010600030101010101" pitchFamily="2" charset="-122"/>
              </a:rPr>
              <a:t>  </a:t>
            </a:r>
            <a:r>
              <a:rPr lang="zh-CN" altLang="en-US" b="1" dirty="0">
                <a:latin typeface="宋体" panose="02010600030101010101" pitchFamily="2" charset="-122"/>
              </a:rPr>
              <a:t>非法字符、括号不匹配、缺少“</a:t>
            </a:r>
            <a:r>
              <a:rPr lang="en-US" altLang="zh-CN" b="1" dirty="0">
                <a:latin typeface="宋体" panose="02010600030101010101" pitchFamily="2" charset="-122"/>
              </a:rPr>
              <a:t>;</a:t>
            </a:r>
            <a:r>
              <a:rPr lang="zh-CN" altLang="en-US" b="1" dirty="0">
                <a:latin typeface="宋体" panose="02010600030101010101" pitchFamily="2" charset="-122"/>
              </a:rPr>
              <a:t>”</a:t>
            </a:r>
            <a:r>
              <a:rPr lang="en-US" altLang="zh-CN" b="1" dirty="0">
                <a:latin typeface="宋体" panose="02010600030101010101" pitchFamily="2" charset="-122"/>
              </a:rPr>
              <a:t>...</a:t>
            </a:r>
            <a:endParaRPr lang="zh-CN" altLang="en-US" b="1" dirty="0">
              <a:latin typeface="宋体" panose="02010600030101010101" pitchFamily="2" charset="-122"/>
            </a:endParaRPr>
          </a:p>
          <a:p>
            <a:pPr lvl="1" algn="just">
              <a:buFont typeface="Wingdings" panose="05000000000000000000" pitchFamily="2" charset="2"/>
              <a:buChar char="Ø"/>
            </a:pPr>
            <a:r>
              <a:rPr lang="zh-CN" altLang="en-US" b="1" dirty="0">
                <a:latin typeface="宋体" panose="02010600030101010101" pitchFamily="2" charset="-122"/>
              </a:rPr>
              <a:t>语义错误 </a:t>
            </a:r>
            <a:endParaRPr lang="en-US" altLang="zh-CN" b="1" dirty="0">
              <a:latin typeface="宋体" panose="02010600030101010101" pitchFamily="2" charset="-122"/>
            </a:endParaRPr>
          </a:p>
          <a:p>
            <a:pPr marL="414726" lvl="1" indent="0" algn="just">
              <a:buNone/>
            </a:pPr>
            <a:r>
              <a:rPr lang="en-US" altLang="zh-CN" b="1" dirty="0">
                <a:latin typeface="宋体" panose="02010600030101010101" pitchFamily="2" charset="-122"/>
              </a:rPr>
              <a:t>  </a:t>
            </a:r>
            <a:r>
              <a:rPr lang="zh-CN" altLang="en-US" b="1" dirty="0">
                <a:latin typeface="宋体" panose="02010600030101010101" pitchFamily="2" charset="-122"/>
              </a:rPr>
              <a:t>不符合语义规则的错误</a:t>
            </a:r>
            <a:endParaRPr lang="en-US" altLang="zh-CN" b="1" dirty="0">
              <a:latin typeface="宋体" panose="02010600030101010101" pitchFamily="2" charset="-122"/>
            </a:endParaRPr>
          </a:p>
          <a:p>
            <a:pPr marL="414726" lvl="1" indent="0" algn="just">
              <a:buNone/>
            </a:pPr>
            <a:r>
              <a:rPr lang="en-US" altLang="zh-CN" b="1" dirty="0">
                <a:latin typeface="宋体" panose="02010600030101010101" pitchFamily="2" charset="-122"/>
              </a:rPr>
              <a:t>  </a:t>
            </a:r>
            <a:r>
              <a:rPr lang="zh-CN" altLang="en-US" b="1" dirty="0">
                <a:latin typeface="宋体" panose="02010600030101010101" pitchFamily="2" charset="-122"/>
              </a:rPr>
              <a:t>说明错误、作用域错误、类型不一致、数组越界</a:t>
            </a:r>
            <a:r>
              <a:rPr lang="en-US" altLang="zh-CN" b="1" dirty="0">
                <a:latin typeface="宋体" panose="02010600030101010101" pitchFamily="2" charset="-122"/>
              </a:rPr>
              <a:t>...</a:t>
            </a:r>
            <a:endParaRPr lang="zh-CN" altLang="en-US" b="1" dirty="0">
              <a:latin typeface="宋体" panose="02010600030101010101" pitchFamily="2" charset="-122"/>
            </a:endParaRPr>
          </a:p>
          <a:p>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6" name="标题 5"/>
          <p:cNvSpPr>
            <a:spLocks noGrp="1"/>
          </p:cNvSpPr>
          <p:nvPr>
            <p:ph type="title"/>
          </p:nvPr>
        </p:nvSpPr>
        <p:spPr/>
        <p:txBody>
          <a:bodyPr/>
          <a:lstStyle/>
          <a:p>
            <a:r>
              <a:rPr lang="zh-CN" altLang="en-US" dirty="0" smtClean="0"/>
              <a:t>出错处理</a:t>
            </a:r>
            <a:endParaRPr lang="en-US" dirty="0"/>
          </a:p>
        </p:txBody>
      </p:sp>
    </p:spTree>
    <p:extLst>
      <p:ext uri="{BB962C8B-B14F-4D97-AF65-F5344CB8AC3E}">
        <p14:creationId xmlns:p14="http://schemas.microsoft.com/office/powerpoint/2010/main" val="4018000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提高编程效率、缩短调试时间，确保程序可靠性。</a:t>
            </a:r>
            <a:endParaRPr lang="en-US" altLang="zh-CN" dirty="0" smtClean="0"/>
          </a:p>
          <a:p>
            <a:endParaRPr lang="en-US" altLang="zh-CN" dirty="0" smtClean="0"/>
          </a:p>
          <a:p>
            <a:pPr marL="540000">
              <a:buFont typeface="Wingdings" panose="05000000000000000000" pitchFamily="2" charset="2"/>
              <a:buChar char="Ø"/>
            </a:pPr>
            <a:r>
              <a:rPr lang="zh-CN" altLang="en-US" dirty="0" smtClean="0"/>
              <a:t>结构化的程序编辑器</a:t>
            </a:r>
            <a:endParaRPr lang="en-US" altLang="zh-CN" dirty="0" smtClean="0"/>
          </a:p>
          <a:p>
            <a:pPr marL="540000">
              <a:buFont typeface="Wingdings" panose="05000000000000000000" pitchFamily="2" charset="2"/>
              <a:buChar char="Ø"/>
            </a:pPr>
            <a:r>
              <a:rPr lang="zh-CN" altLang="en-US" dirty="0" smtClean="0"/>
              <a:t>程序调试工具</a:t>
            </a:r>
            <a:endParaRPr lang="en-US" altLang="zh-CN" dirty="0" smtClean="0"/>
          </a:p>
          <a:p>
            <a:pPr marL="540000">
              <a:buFont typeface="Wingdings" panose="05000000000000000000" pitchFamily="2" charset="2"/>
              <a:buChar char="Ø"/>
            </a:pPr>
            <a:r>
              <a:rPr lang="zh-CN" altLang="en-US" dirty="0" smtClean="0"/>
              <a:t>程序测试工具</a:t>
            </a:r>
            <a:endParaRPr lang="en-US" altLang="zh-CN" dirty="0" smtClean="0"/>
          </a:p>
          <a:p>
            <a:pPr marL="540000">
              <a:buFont typeface="Wingdings" panose="05000000000000000000" pitchFamily="2" charset="2"/>
              <a:buChar char="Ø"/>
            </a:pPr>
            <a:r>
              <a:rPr lang="zh-CN" altLang="en-US" dirty="0" smtClean="0"/>
              <a:t>语言转换工具</a:t>
            </a:r>
            <a:endParaRPr lang="en-US" altLang="zh-CN" dirty="0" smtClean="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6" name="标题 5"/>
          <p:cNvSpPr>
            <a:spLocks noGrp="1"/>
          </p:cNvSpPr>
          <p:nvPr>
            <p:ph type="title"/>
          </p:nvPr>
        </p:nvSpPr>
        <p:spPr/>
        <p:txBody>
          <a:bodyPr/>
          <a:lstStyle/>
          <a:p>
            <a:r>
              <a:rPr lang="en-US" altLang="zh-CN" dirty="0" smtClean="0"/>
              <a:t>1.5 </a:t>
            </a:r>
            <a:r>
              <a:rPr lang="zh-CN" altLang="en-US" dirty="0" smtClean="0"/>
              <a:t>编译技术的应用</a:t>
            </a:r>
            <a:endParaRPr lang="en-US" dirty="0"/>
          </a:p>
        </p:txBody>
      </p:sp>
    </p:spTree>
    <p:extLst>
      <p:ext uri="{BB962C8B-B14F-4D97-AF65-F5344CB8AC3E}">
        <p14:creationId xmlns:p14="http://schemas.microsoft.com/office/powerpoint/2010/main" val="12190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buFont typeface="Wingdings" charset="2"/>
              <a:buChar char="Ø"/>
            </a:pPr>
            <a:r>
              <a:rPr lang="zh-CN" altLang="en-US" dirty="0">
                <a:latin typeface="宋体" panose="02010600030101010101" pitchFamily="2" charset="-122"/>
                <a:ea typeface="宋体" panose="02010600030101010101" pitchFamily="2" charset="-122"/>
              </a:rPr>
              <a:t> </a:t>
            </a:r>
            <a:r>
              <a:rPr lang="zh-CN" altLang="en-US" dirty="0">
                <a:latin typeface="+mn-ea"/>
              </a:rPr>
              <a:t>课程概述</a:t>
            </a:r>
          </a:p>
          <a:p>
            <a:pPr>
              <a:spcAft>
                <a:spcPts val="600"/>
              </a:spcAft>
              <a:buFont typeface="Wingdings" charset="2"/>
              <a:buChar char="Ø"/>
            </a:pPr>
            <a:r>
              <a:rPr lang="zh-CN" altLang="en-US" dirty="0">
                <a:latin typeface="+mn-ea"/>
              </a:rPr>
              <a:t> 内容、意义、安排</a:t>
            </a:r>
            <a:endParaRPr lang="en-US" altLang="zh-CN" dirty="0">
              <a:latin typeface="+mn-ea"/>
            </a:endParaRPr>
          </a:p>
          <a:p>
            <a:pPr lvl="1">
              <a:spcAft>
                <a:spcPts val="600"/>
              </a:spcAft>
              <a:buFont typeface="Arial" charset="0"/>
              <a:buChar char="•"/>
            </a:pPr>
            <a:r>
              <a:rPr lang="zh-CN" altLang="en-US" b="1" dirty="0">
                <a:latin typeface="+mn-ea"/>
              </a:rPr>
              <a:t> 什么是编译程序</a:t>
            </a:r>
          </a:p>
          <a:p>
            <a:pPr>
              <a:spcAft>
                <a:spcPts val="600"/>
              </a:spcAft>
              <a:buFont typeface="Wingdings" charset="2"/>
              <a:buChar char="Ø"/>
            </a:pPr>
            <a:r>
              <a:rPr lang="zh-CN" altLang="en-US" dirty="0">
                <a:latin typeface="+mn-ea"/>
              </a:rPr>
              <a:t> 翻译、编译、解释</a:t>
            </a:r>
            <a:endParaRPr lang="en-US" altLang="zh-CN" dirty="0">
              <a:latin typeface="+mn-ea"/>
            </a:endParaRPr>
          </a:p>
          <a:p>
            <a:pPr lvl="1">
              <a:spcAft>
                <a:spcPts val="600"/>
              </a:spcAft>
              <a:buFont typeface="Arial" charset="0"/>
              <a:buChar char="•"/>
            </a:pPr>
            <a:r>
              <a:rPr lang="zh-CN" altLang="en-US" b="1" dirty="0">
                <a:latin typeface="+mn-ea"/>
              </a:rPr>
              <a:t> 编译的基本过程</a:t>
            </a:r>
          </a:p>
          <a:p>
            <a:pPr lvl="1">
              <a:spcAft>
                <a:spcPts val="600"/>
              </a:spcAft>
              <a:buFont typeface="Arial" charset="0"/>
              <a:buChar char="•"/>
            </a:pPr>
            <a:r>
              <a:rPr lang="zh-CN" altLang="en-US" b="1" dirty="0">
                <a:latin typeface="+mn-ea"/>
              </a:rPr>
              <a:t> 编译程序的结构</a:t>
            </a:r>
            <a:endParaRPr lang="en-US" altLang="zh-CN" b="1" dirty="0">
              <a:latin typeface="+mn-ea"/>
            </a:endParaRPr>
          </a:p>
          <a:p>
            <a:pPr lvl="1">
              <a:spcAft>
                <a:spcPts val="600"/>
              </a:spcAft>
              <a:buFont typeface="Arial" charset="0"/>
              <a:buChar char="•"/>
            </a:pPr>
            <a:r>
              <a:rPr lang="zh-CN" altLang="en-US" b="1" dirty="0">
                <a:latin typeface="+mn-ea"/>
              </a:rPr>
              <a:t> 编译技术的应用</a:t>
            </a:r>
            <a:endParaRPr lang="zh-CN" altLang="en-US" sz="2900" dirty="0">
              <a:latin typeface="+mn-ea"/>
            </a:endParaRPr>
          </a:p>
          <a:p>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标题 5"/>
          <p:cNvSpPr>
            <a:spLocks noGrp="1"/>
          </p:cNvSpPr>
          <p:nvPr>
            <p:ph type="title"/>
          </p:nvPr>
        </p:nvSpPr>
        <p:spPr/>
        <p:txBody>
          <a:bodyPr/>
          <a:lstStyle/>
          <a:p>
            <a:r>
              <a:rPr lang="zh-CN" altLang="en-US" dirty="0" smtClean="0"/>
              <a:t>本章小结</a:t>
            </a:r>
            <a:endParaRPr lang="en-US" dirty="0"/>
          </a:p>
        </p:txBody>
      </p:sp>
    </p:spTree>
    <p:extLst>
      <p:ext uri="{BB962C8B-B14F-4D97-AF65-F5344CB8AC3E}">
        <p14:creationId xmlns:p14="http://schemas.microsoft.com/office/powerpoint/2010/main" val="4293795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sz="1400" dirty="0"/>
          </a:p>
        </p:txBody>
      </p:sp>
      <p:sp>
        <p:nvSpPr>
          <p:cNvPr id="6" name="标题 5"/>
          <p:cNvSpPr>
            <a:spLocks noGrp="1"/>
          </p:cNvSpPr>
          <p:nvPr>
            <p:ph type="title"/>
          </p:nvPr>
        </p:nvSpPr>
        <p:spPr/>
        <p:txBody>
          <a:bodyPr/>
          <a:lstStyle/>
          <a:p>
            <a:r>
              <a:rPr lang="zh-CN" altLang="en-US" dirty="0" smtClean="0"/>
              <a:t>冯</a:t>
            </a:r>
            <a:r>
              <a:rPr lang="en-US" altLang="zh-CN" dirty="0" smtClean="0"/>
              <a:t>-</a:t>
            </a:r>
            <a:r>
              <a:rPr lang="zh-CN" altLang="en-US" dirty="0" smtClean="0"/>
              <a:t>诺依曼体系结构（模型）</a:t>
            </a:r>
            <a:endParaRPr lang="en-US" dirty="0"/>
          </a:p>
        </p:txBody>
      </p:sp>
      <p:grpSp>
        <p:nvGrpSpPr>
          <p:cNvPr id="21" name="组合 20"/>
          <p:cNvGrpSpPr/>
          <p:nvPr/>
        </p:nvGrpSpPr>
        <p:grpSpPr>
          <a:xfrm>
            <a:off x="1985760" y="1332141"/>
            <a:ext cx="6618240" cy="4565279"/>
            <a:chOff x="1985760" y="1332141"/>
            <a:chExt cx="6618240" cy="4565279"/>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760" y="1332141"/>
              <a:ext cx="6618240" cy="456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2123728" y="2330670"/>
              <a:ext cx="1440160" cy="176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40820"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110000"/>
                </a:lnSpc>
                <a:spcAft>
                  <a:spcPct val="0"/>
                </a:spcAft>
                <a:buFont typeface="Times New Roman" charset="0"/>
                <a:buNone/>
              </a:pPr>
              <a:r>
                <a:rPr lang="zh-CN" altLang="en-GB" sz="2500" b="1" dirty="0" smtClean="0">
                  <a:latin typeface="华文楷体" panose="02010600040101010101" pitchFamily="2" charset="-122"/>
                  <a:ea typeface="华文楷体" panose="02010600040101010101" pitchFamily="2" charset="-122"/>
                </a:rPr>
                <a:t>输入</a:t>
              </a:r>
              <a:endParaRPr lang="en-US" altLang="zh-CN" sz="2500" b="1" dirty="0">
                <a:latin typeface="华文楷体" panose="02010600040101010101" pitchFamily="2" charset="-122"/>
                <a:ea typeface="华文楷体" panose="02010600040101010101" pitchFamily="2" charset="-122"/>
              </a:endParaRPr>
            </a:p>
            <a:p>
              <a:pPr eaLnBrk="1">
                <a:lnSpc>
                  <a:spcPct val="93000"/>
                </a:lnSpc>
                <a:spcAft>
                  <a:spcPct val="0"/>
                </a:spcAft>
                <a:buFont typeface="Times New Roman" charset="0"/>
                <a:buNone/>
              </a:pPr>
              <a:endParaRPr lang="en-US" altLang="zh-CN" sz="2000" dirty="0" smtClean="0">
                <a:latin typeface="华文楷体" panose="02010600040101010101" pitchFamily="2" charset="-122"/>
                <a:ea typeface="华文楷体" panose="02010600040101010101" pitchFamily="2" charset="-122"/>
              </a:endParaRPr>
            </a:p>
            <a:p>
              <a:pPr eaLnBrk="1">
                <a:lnSpc>
                  <a:spcPct val="93000"/>
                </a:lnSpc>
                <a:spcAft>
                  <a:spcPct val="0"/>
                </a:spcAft>
                <a:buFont typeface="Times New Roman" charset="0"/>
                <a:buNone/>
              </a:pPr>
              <a:r>
                <a:rPr lang="zh-CN" altLang="en-GB" sz="2000" dirty="0" smtClean="0">
                  <a:latin typeface="华文楷体" panose="02010600040101010101" pitchFamily="2" charset="-122"/>
                  <a:ea typeface="华文楷体" panose="02010600040101010101" pitchFamily="2" charset="-122"/>
                </a:rPr>
                <a:t>键盘</a:t>
              </a:r>
              <a:r>
                <a:rPr lang="zh-CN" altLang="en-US" sz="2000" dirty="0" smtClean="0">
                  <a:latin typeface="华文楷体" panose="02010600040101010101" pitchFamily="2" charset="-122"/>
                  <a:ea typeface="华文楷体" panose="02010600040101010101" pitchFamily="2" charset="-122"/>
                </a:rPr>
                <a:t>、</a:t>
              </a:r>
              <a:r>
                <a:rPr lang="zh-CN" altLang="en-GB" sz="2000" dirty="0" smtClean="0">
                  <a:latin typeface="华文楷体" panose="02010600040101010101" pitchFamily="2" charset="-122"/>
                  <a:ea typeface="华文楷体" panose="02010600040101010101" pitchFamily="2" charset="-122"/>
                </a:rPr>
                <a:t>鼠标</a:t>
              </a:r>
              <a:endParaRPr lang="zh-CN" altLang="en-GB" sz="2000" dirty="0">
                <a:latin typeface="华文楷体" panose="02010600040101010101" pitchFamily="2" charset="-122"/>
                <a:ea typeface="华文楷体" panose="02010600040101010101" pitchFamily="2" charset="-122"/>
              </a:endParaRPr>
            </a:p>
            <a:p>
              <a:pPr eaLnBrk="1">
                <a:lnSpc>
                  <a:spcPct val="93000"/>
                </a:lnSpc>
                <a:spcAft>
                  <a:spcPct val="0"/>
                </a:spcAft>
                <a:buFont typeface="Times New Roman" charset="0"/>
                <a:buNone/>
              </a:pPr>
              <a:r>
                <a:rPr lang="zh-CN" altLang="en-GB" sz="2000" dirty="0" smtClean="0">
                  <a:latin typeface="华文楷体" panose="02010600040101010101" pitchFamily="2" charset="-122"/>
                  <a:ea typeface="华文楷体" panose="02010600040101010101" pitchFamily="2" charset="-122"/>
                </a:rPr>
                <a:t>扫描仪</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eaLnBrk="1">
                <a:lnSpc>
                  <a:spcPct val="93000"/>
                </a:lnSpc>
                <a:spcAft>
                  <a:spcPct val="0"/>
                </a:spcAft>
                <a:buFont typeface="Times New Roman" charset="0"/>
                <a:buNone/>
              </a:pPr>
              <a:r>
                <a:rPr lang="zh-CN" altLang="en-GB" sz="2000" dirty="0" smtClean="0">
                  <a:latin typeface="华文楷体" panose="02010600040101010101" pitchFamily="2" charset="-122"/>
                  <a:ea typeface="华文楷体" panose="02010600040101010101" pitchFamily="2" charset="-122"/>
                </a:rPr>
                <a:t>硬盘</a:t>
              </a:r>
              <a:endParaRPr lang="zh-CN" altLang="en-GB" sz="2000" dirty="0">
                <a:latin typeface="华文楷体" panose="02010600040101010101" pitchFamily="2" charset="-122"/>
                <a:ea typeface="华文楷体" panose="02010600040101010101" pitchFamily="2" charset="-122"/>
              </a:endParaRPr>
            </a:p>
          </p:txBody>
        </p:sp>
        <p:sp>
          <p:nvSpPr>
            <p:cNvPr id="10" name="Text Box 6"/>
            <p:cNvSpPr txBox="1">
              <a:spLocks noChangeArrowheads="1"/>
            </p:cNvSpPr>
            <p:nvPr/>
          </p:nvSpPr>
          <p:spPr bwMode="auto">
            <a:xfrm>
              <a:off x="7283520" y="2312883"/>
              <a:ext cx="992160" cy="168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40820"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110000"/>
                </a:lnSpc>
                <a:spcAft>
                  <a:spcPct val="0"/>
                </a:spcAft>
                <a:buFont typeface="Times New Roman" charset="0"/>
                <a:buNone/>
              </a:pPr>
              <a:r>
                <a:rPr lang="zh-CN" altLang="en-GB" sz="2500" b="1" dirty="0">
                  <a:latin typeface="华文楷体" panose="02010600040101010101" pitchFamily="2" charset="-122"/>
                  <a:ea typeface="华文楷体" panose="02010600040101010101" pitchFamily="2" charset="-122"/>
                </a:rPr>
                <a:t>输出</a:t>
              </a:r>
            </a:p>
            <a:p>
              <a:pPr eaLnBrk="1">
                <a:lnSpc>
                  <a:spcPct val="93000"/>
                </a:lnSpc>
                <a:spcAft>
                  <a:spcPct val="0"/>
                </a:spcAft>
                <a:buFont typeface="Times New Roman" charset="0"/>
                <a:buNone/>
              </a:pPr>
              <a:endParaRPr lang="zh-CN" altLang="en-GB" sz="1600" dirty="0">
                <a:latin typeface="华文楷体" panose="02010600040101010101" pitchFamily="2" charset="-122"/>
                <a:ea typeface="华文楷体" panose="02010600040101010101" pitchFamily="2" charset="-122"/>
              </a:endParaRPr>
            </a:p>
            <a:p>
              <a:pPr eaLnBrk="1">
                <a:lnSpc>
                  <a:spcPct val="93000"/>
                </a:lnSpc>
                <a:spcAft>
                  <a:spcPct val="0"/>
                </a:spcAft>
                <a:buFont typeface="Times New Roman" charset="0"/>
                <a:buNone/>
              </a:pPr>
              <a:r>
                <a:rPr lang="zh-CN" altLang="en-GB" sz="2200" dirty="0">
                  <a:latin typeface="华文楷体" panose="02010600040101010101" pitchFamily="2" charset="-122"/>
                  <a:ea typeface="华文楷体" panose="02010600040101010101" pitchFamily="2" charset="-122"/>
                </a:rPr>
                <a:t>显示器</a:t>
              </a:r>
            </a:p>
            <a:p>
              <a:pPr eaLnBrk="1">
                <a:lnSpc>
                  <a:spcPct val="93000"/>
                </a:lnSpc>
                <a:spcAft>
                  <a:spcPct val="0"/>
                </a:spcAft>
                <a:buFont typeface="Times New Roman" charset="0"/>
                <a:buNone/>
              </a:pPr>
              <a:r>
                <a:rPr lang="zh-CN" altLang="en-GB" sz="2200" dirty="0">
                  <a:latin typeface="华文楷体" panose="02010600040101010101" pitchFamily="2" charset="-122"/>
                  <a:ea typeface="华文楷体" panose="02010600040101010101" pitchFamily="2" charset="-122"/>
                </a:rPr>
                <a:t>打印机</a:t>
              </a:r>
            </a:p>
            <a:p>
              <a:pPr eaLnBrk="1">
                <a:lnSpc>
                  <a:spcPct val="93000"/>
                </a:lnSpc>
                <a:spcAft>
                  <a:spcPct val="0"/>
                </a:spcAft>
                <a:buFont typeface="Times New Roman" charset="0"/>
                <a:buNone/>
              </a:pPr>
              <a:r>
                <a:rPr lang="zh-CN" altLang="en-GB" sz="2200" dirty="0">
                  <a:latin typeface="华文楷体" panose="02010600040101010101" pitchFamily="2" charset="-122"/>
                  <a:ea typeface="华文楷体" panose="02010600040101010101" pitchFamily="2" charset="-122"/>
                </a:rPr>
                <a:t>硬盘</a:t>
              </a:r>
            </a:p>
          </p:txBody>
        </p:sp>
        <p:sp>
          <p:nvSpPr>
            <p:cNvPr id="11" name="Text Box 7"/>
            <p:cNvSpPr txBox="1">
              <a:spLocks noChangeArrowheads="1"/>
            </p:cNvSpPr>
            <p:nvPr/>
          </p:nvSpPr>
          <p:spPr bwMode="auto">
            <a:xfrm>
              <a:off x="4671360" y="1371024"/>
              <a:ext cx="1128960" cy="50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40820"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110000"/>
                </a:lnSpc>
                <a:spcAft>
                  <a:spcPct val="0"/>
                </a:spcAft>
                <a:buFont typeface="Times New Roman" charset="0"/>
                <a:buNone/>
              </a:pPr>
              <a:r>
                <a:rPr lang="zh-CN" altLang="en-GB" sz="2500" b="1" dirty="0">
                  <a:latin typeface="华文楷体" panose="02010600040101010101" pitchFamily="2" charset="-122"/>
                  <a:ea typeface="华文楷体" panose="02010600040101010101" pitchFamily="2" charset="-122"/>
                </a:rPr>
                <a:t>存储器</a:t>
              </a:r>
            </a:p>
          </p:txBody>
        </p:sp>
        <p:sp>
          <p:nvSpPr>
            <p:cNvPr id="12" name="Text Box 8"/>
            <p:cNvSpPr txBox="1">
              <a:spLocks noChangeArrowheads="1"/>
            </p:cNvSpPr>
            <p:nvPr/>
          </p:nvSpPr>
          <p:spPr bwMode="auto">
            <a:xfrm>
              <a:off x="4671360" y="2887504"/>
              <a:ext cx="1128960" cy="50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40820"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110000"/>
                </a:lnSpc>
                <a:spcAft>
                  <a:spcPct val="0"/>
                </a:spcAft>
                <a:buFont typeface="Times New Roman" charset="0"/>
                <a:buNone/>
              </a:pPr>
              <a:r>
                <a:rPr lang="zh-CN" altLang="en-GB" sz="2500" b="1" dirty="0">
                  <a:latin typeface="华文楷体" panose="02010600040101010101" pitchFamily="2" charset="-122"/>
                  <a:ea typeface="华文楷体" panose="02010600040101010101" pitchFamily="2" charset="-122"/>
                </a:rPr>
                <a:t>处理器</a:t>
              </a:r>
            </a:p>
          </p:txBody>
        </p:sp>
        <p:sp>
          <p:nvSpPr>
            <p:cNvPr id="13" name="Text Box 9"/>
            <p:cNvSpPr txBox="1">
              <a:spLocks noChangeArrowheads="1"/>
            </p:cNvSpPr>
            <p:nvPr/>
          </p:nvSpPr>
          <p:spPr bwMode="auto">
            <a:xfrm>
              <a:off x="4671360" y="4660329"/>
              <a:ext cx="1128960" cy="50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40820"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110000"/>
                </a:lnSpc>
                <a:spcAft>
                  <a:spcPct val="0"/>
                </a:spcAft>
                <a:buFont typeface="Times New Roman" charset="0"/>
                <a:buNone/>
              </a:pPr>
              <a:r>
                <a:rPr lang="zh-CN" altLang="en-GB" sz="2500" b="1" dirty="0">
                  <a:latin typeface="华文楷体" panose="02010600040101010101" pitchFamily="2" charset="-122"/>
                  <a:ea typeface="华文楷体" panose="02010600040101010101" pitchFamily="2" charset="-122"/>
                </a:rPr>
                <a:t>控制器</a:t>
              </a:r>
            </a:p>
          </p:txBody>
        </p:sp>
        <p:sp>
          <p:nvSpPr>
            <p:cNvPr id="14" name="Text Box 10"/>
            <p:cNvSpPr txBox="1">
              <a:spLocks noChangeArrowheads="1"/>
            </p:cNvSpPr>
            <p:nvPr/>
          </p:nvSpPr>
          <p:spPr bwMode="auto">
            <a:xfrm>
              <a:off x="4442400" y="3554293"/>
              <a:ext cx="564480" cy="3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p>
              <a:pPr eaLnBrk="1">
                <a:lnSpc>
                  <a:spcPct val="93000"/>
                </a:lnSpc>
                <a:buSzPct val="100000"/>
                <a:buFont typeface="Times New Roman" charset="0"/>
                <a:buNone/>
              </a:pPr>
              <a:r>
                <a:rPr lang="en-GB" altLang="zh-CN" dirty="0">
                  <a:latin typeface="Times New Roman" panose="02020603050405020304" pitchFamily="18" charset="0"/>
                  <a:ea typeface="楷体" charset="-122"/>
                  <a:cs typeface="Times New Roman" panose="02020603050405020304" pitchFamily="18" charset="0"/>
                </a:rPr>
                <a:t>ALU</a:t>
              </a:r>
            </a:p>
          </p:txBody>
        </p:sp>
        <p:sp>
          <p:nvSpPr>
            <p:cNvPr id="15" name="Text Box 11"/>
            <p:cNvSpPr txBox="1">
              <a:spLocks noChangeArrowheads="1"/>
            </p:cNvSpPr>
            <p:nvPr/>
          </p:nvSpPr>
          <p:spPr bwMode="auto">
            <a:xfrm>
              <a:off x="5520960" y="3521171"/>
              <a:ext cx="738720" cy="31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93000"/>
                </a:lnSpc>
                <a:spcAft>
                  <a:spcPct val="0"/>
                </a:spcAft>
                <a:buFont typeface="Times New Roman" charset="0"/>
                <a:buNone/>
              </a:pPr>
              <a:r>
                <a:rPr lang="en-US" altLang="zh-CN" sz="1800" dirty="0">
                  <a:solidFill>
                    <a:schemeClr val="tx1"/>
                  </a:solidFill>
                  <a:latin typeface="Times New Roman" panose="02020603050405020304" pitchFamily="18" charset="0"/>
                  <a:cs typeface="Times New Roman" panose="02020603050405020304" pitchFamily="18" charset="0"/>
                </a:rPr>
                <a:t>Cache</a:t>
              </a:r>
              <a:endParaRPr lang="en-GB" altLang="zh-CN" sz="1800" dirty="0">
                <a:solidFill>
                  <a:schemeClr val="tx1"/>
                </a:solidFill>
                <a:latin typeface="Times New Roman" panose="02020603050405020304" pitchFamily="18" charset="0"/>
                <a:cs typeface="Times New Roman" panose="02020603050405020304" pitchFamily="18" charset="0"/>
              </a:endParaRPr>
            </a:p>
          </p:txBody>
        </p:sp>
        <p:sp>
          <p:nvSpPr>
            <p:cNvPr id="16" name="Text Box 12"/>
            <p:cNvSpPr txBox="1">
              <a:spLocks noChangeArrowheads="1"/>
            </p:cNvSpPr>
            <p:nvPr/>
          </p:nvSpPr>
          <p:spPr bwMode="auto">
            <a:xfrm>
              <a:off x="4181760" y="5262313"/>
              <a:ext cx="704160" cy="3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lvl1pPr>
                <a:lnSpc>
                  <a:spcPct val="95000"/>
                </a:lnSpc>
                <a:spcAft>
                  <a:spcPts val="1413"/>
                </a:spcAft>
                <a:buSzPct val="100000"/>
                <a:buFont typeface="Times New Roman" charset="0"/>
                <a:buChar char="•"/>
                <a:tabLst>
                  <a:tab pos="723900" algn="l"/>
                </a:tabLst>
                <a:defRPr sz="3600">
                  <a:solidFill>
                    <a:srgbClr val="000000"/>
                  </a:solidFill>
                  <a:latin typeface="楷体" charset="-122"/>
                  <a:ea typeface="楷体" charset="-122"/>
                </a:defRPr>
              </a:lvl1pPr>
              <a:lvl2pPr>
                <a:lnSpc>
                  <a:spcPct val="95000"/>
                </a:lnSpc>
                <a:spcAft>
                  <a:spcPts val="1138"/>
                </a:spcAft>
                <a:buSzPct val="100000"/>
                <a:buFont typeface="Times New Roman" charset="0"/>
                <a:buChar char="–"/>
                <a:tabLst>
                  <a:tab pos="723900" algn="l"/>
                </a:tabLst>
                <a:defRPr sz="2800">
                  <a:solidFill>
                    <a:srgbClr val="000000"/>
                  </a:solidFill>
                  <a:latin typeface="楷体" charset="-122"/>
                  <a:ea typeface="楷体" charset="-122"/>
                </a:defRPr>
              </a:lvl2pPr>
              <a:lvl3pPr>
                <a:lnSpc>
                  <a:spcPct val="95000"/>
                </a:lnSpc>
                <a:spcAft>
                  <a:spcPts val="850"/>
                </a:spcAft>
                <a:buSzPct val="100000"/>
                <a:buFont typeface="Times New Roman" charset="0"/>
                <a:buChar char="•"/>
                <a:tabLst>
                  <a:tab pos="723900" algn="l"/>
                </a:tabLst>
                <a:defRPr sz="2400">
                  <a:solidFill>
                    <a:srgbClr val="000000"/>
                  </a:solidFill>
                  <a:latin typeface="楷体" charset="-122"/>
                  <a:ea typeface="楷体" charset="-122"/>
                </a:defRPr>
              </a:lvl3pPr>
              <a:lvl4pPr>
                <a:lnSpc>
                  <a:spcPct val="95000"/>
                </a:lnSpc>
                <a:spcAft>
                  <a:spcPts val="575"/>
                </a:spcAft>
                <a:buSzPct val="100000"/>
                <a:buFont typeface="Times New Roman" charset="0"/>
                <a:buChar char="–"/>
                <a:tabLst>
                  <a:tab pos="723900" algn="l"/>
                </a:tabLst>
                <a:defRPr sz="2000">
                  <a:solidFill>
                    <a:srgbClr val="000000"/>
                  </a:solidFill>
                  <a:latin typeface="楷体" charset="-122"/>
                  <a:ea typeface="楷体" charset="-122"/>
                </a:defRPr>
              </a:lvl4pPr>
              <a:lvl5pPr>
                <a:lnSpc>
                  <a:spcPct val="95000"/>
                </a:lnSpc>
                <a:spcAft>
                  <a:spcPts val="288"/>
                </a:spcAft>
                <a:buSzPct val="100000"/>
                <a:buFont typeface="Times New Roman" charset="0"/>
                <a:buChar char="»"/>
                <a:tabLst>
                  <a:tab pos="723900" algn="l"/>
                </a:tabLst>
                <a:defRPr sz="1400">
                  <a:solidFill>
                    <a:srgbClr val="000000"/>
                  </a:solidFill>
                  <a:latin typeface="楷体" charset="-122"/>
                  <a:ea typeface="楷体" charset="-122"/>
                </a:defRPr>
              </a:lvl5pPr>
              <a:lvl6pPr marL="25146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6pPr>
              <a:lvl7pPr marL="29718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7pPr>
              <a:lvl8pPr marL="34290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8pPr>
              <a:lvl9pPr marL="3886200" indent="-228600" defTabSz="449263" eaLnBrk="0" fontAlgn="base" hangingPunct="0">
                <a:lnSpc>
                  <a:spcPct val="95000"/>
                </a:lnSpc>
                <a:spcBef>
                  <a:spcPct val="0"/>
                </a:spcBef>
                <a:spcAft>
                  <a:spcPts val="288"/>
                </a:spcAft>
                <a:buSzPct val="100000"/>
                <a:buFont typeface="Times New Roman" charset="0"/>
                <a:buChar char="»"/>
                <a:tabLst>
                  <a:tab pos="723900" algn="l"/>
                </a:tabLst>
                <a:defRPr sz="1400">
                  <a:solidFill>
                    <a:srgbClr val="000000"/>
                  </a:solidFill>
                  <a:latin typeface="楷体" charset="-122"/>
                  <a:ea typeface="楷体" charset="-122"/>
                </a:defRPr>
              </a:lvl9pPr>
            </a:lstStyle>
            <a:p>
              <a:pPr eaLnBrk="1">
                <a:lnSpc>
                  <a:spcPct val="93000"/>
                </a:lnSpc>
                <a:spcAft>
                  <a:spcPct val="0"/>
                </a:spcAft>
                <a:buFont typeface="Times New Roman" charset="0"/>
                <a:buNone/>
              </a:pPr>
              <a:r>
                <a:rPr lang="en-GB" altLang="zh-CN" sz="1600" dirty="0">
                  <a:solidFill>
                    <a:schemeClr val="tx1"/>
                  </a:solidFill>
                  <a:latin typeface="Arial" charset="0"/>
                </a:rPr>
                <a:t>PC</a:t>
              </a:r>
            </a:p>
          </p:txBody>
        </p:sp>
        <p:sp>
          <p:nvSpPr>
            <p:cNvPr id="17" name="Text Box 13"/>
            <p:cNvSpPr txBox="1">
              <a:spLocks noChangeArrowheads="1"/>
            </p:cNvSpPr>
            <p:nvPr/>
          </p:nvSpPr>
          <p:spPr bwMode="auto">
            <a:xfrm>
              <a:off x="5683681" y="5262313"/>
              <a:ext cx="370080" cy="31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p>
              <a:pPr eaLnBrk="1">
                <a:lnSpc>
                  <a:spcPct val="93000"/>
                </a:lnSpc>
                <a:buSzPct val="100000"/>
                <a:buFont typeface="Times New Roman" charset="0"/>
                <a:buNone/>
              </a:pPr>
              <a:r>
                <a:rPr lang="en-GB" altLang="zh-CN" dirty="0">
                  <a:ea typeface="楷体" charset="-122"/>
                </a:rPr>
                <a:t>IR</a:t>
              </a:r>
            </a:p>
          </p:txBody>
        </p:sp>
        <p:sp>
          <p:nvSpPr>
            <p:cNvPr id="18" name="Text Box 14"/>
            <p:cNvSpPr txBox="1">
              <a:spLocks noChangeArrowheads="1"/>
            </p:cNvSpPr>
            <p:nvPr/>
          </p:nvSpPr>
          <p:spPr bwMode="auto">
            <a:xfrm>
              <a:off x="5525280" y="1991730"/>
              <a:ext cx="633600" cy="31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p>
              <a:pPr eaLnBrk="1">
                <a:lnSpc>
                  <a:spcPct val="93000"/>
                </a:lnSpc>
                <a:buSzPct val="100000"/>
                <a:buFont typeface="Times New Roman" charset="0"/>
                <a:buNone/>
              </a:pPr>
              <a:r>
                <a:rPr lang="en-GB" altLang="zh-CN" dirty="0">
                  <a:latin typeface="Times New Roman" panose="02020603050405020304" pitchFamily="18" charset="0"/>
                  <a:ea typeface="楷体" charset="-122"/>
                  <a:cs typeface="Times New Roman" panose="02020603050405020304" pitchFamily="18" charset="0"/>
                </a:rPr>
                <a:t>MDR</a:t>
              </a:r>
            </a:p>
          </p:txBody>
        </p:sp>
        <p:sp>
          <p:nvSpPr>
            <p:cNvPr id="19" name="Text Box 15"/>
            <p:cNvSpPr txBox="1">
              <a:spLocks noChangeArrowheads="1"/>
            </p:cNvSpPr>
            <p:nvPr/>
          </p:nvSpPr>
          <p:spPr bwMode="auto">
            <a:xfrm>
              <a:off x="4317120" y="1991730"/>
              <a:ext cx="623520" cy="31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9" tIns="55221" rIns="81639" bIns="40820"/>
            <a:lstStyle/>
            <a:p>
              <a:pPr eaLnBrk="1">
                <a:lnSpc>
                  <a:spcPct val="93000"/>
                </a:lnSpc>
                <a:buSzPct val="100000"/>
                <a:buFont typeface="Times New Roman" charset="0"/>
                <a:buNone/>
              </a:pPr>
              <a:r>
                <a:rPr lang="en-GB" altLang="zh-CN" dirty="0">
                  <a:latin typeface="Times New Roman" panose="02020603050405020304" pitchFamily="18" charset="0"/>
                  <a:ea typeface="楷体" charset="-122"/>
                  <a:cs typeface="Times New Roman" panose="02020603050405020304" pitchFamily="18" charset="0"/>
                </a:rPr>
                <a:t>MAR</a:t>
              </a:r>
            </a:p>
          </p:txBody>
        </p:sp>
      </p:grpSp>
      <p:sp>
        <p:nvSpPr>
          <p:cNvPr id="20" name="TextBox 19"/>
          <p:cNvSpPr txBox="1">
            <a:spLocks noChangeArrowheads="1"/>
          </p:cNvSpPr>
          <p:nvPr/>
        </p:nvSpPr>
        <p:spPr bwMode="auto">
          <a:xfrm>
            <a:off x="46561" y="4359339"/>
            <a:ext cx="2855746" cy="15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pPr eaLnBrk="1">
              <a:lnSpc>
                <a:spcPct val="93000"/>
              </a:lnSpc>
              <a:buSzPct val="100000"/>
              <a:buFont typeface="Times New Roman" charset="0"/>
              <a:buNone/>
            </a:pPr>
            <a:r>
              <a:rPr lang="en-US" altLang="zh-CN" sz="2500" b="1" dirty="0">
                <a:latin typeface="Times New Roman" panose="02020603050405020304" pitchFamily="18" charset="0"/>
                <a:ea typeface="楷体" charset="-122"/>
                <a:cs typeface="Times New Roman" panose="02020603050405020304" pitchFamily="18" charset="0"/>
              </a:rPr>
              <a:t>MAR</a:t>
            </a:r>
            <a:r>
              <a:rPr lang="zh-CN" altLang="en-US" sz="2500" dirty="0">
                <a:latin typeface="楷体" charset="-122"/>
                <a:ea typeface="楷体" charset="-122"/>
              </a:rPr>
              <a:t>：地址寄存器</a:t>
            </a:r>
            <a:endParaRPr lang="en-US" altLang="zh-CN" sz="2500" dirty="0">
              <a:latin typeface="楷体" charset="-122"/>
              <a:ea typeface="楷体" charset="-122"/>
            </a:endParaRPr>
          </a:p>
          <a:p>
            <a:pPr eaLnBrk="1">
              <a:lnSpc>
                <a:spcPct val="93000"/>
              </a:lnSpc>
              <a:buSzPct val="100000"/>
              <a:buFont typeface="Times New Roman" charset="0"/>
              <a:buNone/>
            </a:pPr>
            <a:r>
              <a:rPr lang="en-US" altLang="zh-CN" sz="2500" b="1" dirty="0">
                <a:latin typeface="Times New Roman" panose="02020603050405020304" pitchFamily="18" charset="0"/>
                <a:ea typeface="楷体" charset="-122"/>
                <a:cs typeface="Times New Roman" panose="02020603050405020304" pitchFamily="18" charset="0"/>
              </a:rPr>
              <a:t>MDR</a:t>
            </a:r>
            <a:r>
              <a:rPr lang="zh-CN" altLang="en-US" sz="2500" dirty="0">
                <a:latin typeface="楷体" charset="-122"/>
                <a:ea typeface="楷体" charset="-122"/>
              </a:rPr>
              <a:t>：数据寄存器</a:t>
            </a:r>
            <a:endParaRPr lang="en-US" altLang="zh-CN" sz="2500" dirty="0">
              <a:latin typeface="楷体" charset="-122"/>
              <a:ea typeface="楷体" charset="-122"/>
            </a:endParaRPr>
          </a:p>
          <a:p>
            <a:pPr eaLnBrk="1">
              <a:lnSpc>
                <a:spcPct val="93000"/>
              </a:lnSpc>
              <a:buSzPct val="100000"/>
              <a:buFont typeface="Times New Roman" charset="0"/>
              <a:buNone/>
            </a:pPr>
            <a:r>
              <a:rPr lang="en-US" altLang="zh-CN" sz="2500" b="1" dirty="0">
                <a:latin typeface="Times New Roman" panose="02020603050405020304" pitchFamily="18" charset="0"/>
                <a:ea typeface="楷体" charset="-122"/>
                <a:cs typeface="Times New Roman" panose="02020603050405020304" pitchFamily="18" charset="0"/>
              </a:rPr>
              <a:t>PC</a:t>
            </a:r>
            <a:r>
              <a:rPr lang="zh-CN" altLang="en-US" sz="2500" dirty="0">
                <a:latin typeface="楷体" charset="-122"/>
                <a:ea typeface="楷体" charset="-122"/>
              </a:rPr>
              <a:t>：程序计数器</a:t>
            </a:r>
            <a:endParaRPr lang="en-US" altLang="zh-CN" sz="2500" dirty="0">
              <a:latin typeface="楷体" charset="-122"/>
              <a:ea typeface="楷体" charset="-122"/>
            </a:endParaRPr>
          </a:p>
          <a:p>
            <a:pPr eaLnBrk="1">
              <a:lnSpc>
                <a:spcPct val="93000"/>
              </a:lnSpc>
              <a:buSzPct val="100000"/>
              <a:buFont typeface="Times New Roman" charset="0"/>
              <a:buNone/>
            </a:pPr>
            <a:r>
              <a:rPr lang="en-US" altLang="zh-CN" sz="2500" b="1" dirty="0">
                <a:latin typeface="Times New Roman" panose="02020603050405020304" pitchFamily="18" charset="0"/>
                <a:ea typeface="楷体" charset="-122"/>
                <a:cs typeface="Times New Roman" panose="02020603050405020304" pitchFamily="18" charset="0"/>
              </a:rPr>
              <a:t>IR</a:t>
            </a:r>
            <a:r>
              <a:rPr lang="zh-CN" altLang="en-US" sz="2500" dirty="0">
                <a:latin typeface="楷体" charset="-122"/>
                <a:ea typeface="楷体" charset="-122"/>
              </a:rPr>
              <a:t>：</a:t>
            </a:r>
            <a:r>
              <a:rPr lang="zh-CN" altLang="en-US" sz="2500" dirty="0">
                <a:latin typeface="华文楷体" panose="02010600040101010101" pitchFamily="2" charset="-122"/>
                <a:ea typeface="华文楷体" panose="02010600040101010101" pitchFamily="2" charset="-122"/>
              </a:rPr>
              <a:t>指令寄存器</a:t>
            </a:r>
          </a:p>
        </p:txBody>
      </p:sp>
    </p:spTree>
    <p:extLst>
      <p:ext uri="{BB962C8B-B14F-4D97-AF65-F5344CB8AC3E}">
        <p14:creationId xmlns:p14="http://schemas.microsoft.com/office/powerpoint/2010/main" val="20646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smtClean="0"/>
              <a:t>理论要点：</a:t>
            </a:r>
            <a:endParaRPr lang="en-US" altLang="zh-CN" sz="3600" dirty="0" smtClean="0"/>
          </a:p>
          <a:p>
            <a:pPr>
              <a:buFont typeface="Wingdings" panose="05000000000000000000" pitchFamily="2" charset="2"/>
              <a:buChar char="Ø"/>
            </a:pPr>
            <a:r>
              <a:rPr lang="zh-CN" altLang="en-US" b="0" dirty="0" smtClean="0"/>
              <a:t>计算机硬件由五大部分组成；</a:t>
            </a:r>
            <a:endParaRPr lang="en-US" altLang="zh-CN" b="0" dirty="0" smtClean="0"/>
          </a:p>
          <a:p>
            <a:pPr>
              <a:buFont typeface="Wingdings" panose="05000000000000000000" pitchFamily="2" charset="2"/>
              <a:buChar char="Ø"/>
            </a:pPr>
            <a:r>
              <a:rPr lang="zh-CN" altLang="en-US" b="0" dirty="0" smtClean="0"/>
              <a:t>数字计算机的数据和指令采用二进制；</a:t>
            </a:r>
            <a:endParaRPr lang="en-US" altLang="zh-CN" b="0" dirty="0" smtClean="0"/>
          </a:p>
          <a:p>
            <a:pPr>
              <a:buFont typeface="Wingdings" panose="05000000000000000000" pitchFamily="2" charset="2"/>
              <a:buChar char="Ø"/>
            </a:pPr>
            <a:r>
              <a:rPr lang="zh-CN" altLang="en-US" b="0" dirty="0" smtClean="0"/>
              <a:t>计算机应该按照程序顺序执行；但执行顺序可以修改。</a:t>
            </a:r>
            <a:endParaRPr lang="en-US" altLang="zh-CN" b="0" dirty="0" smtClean="0"/>
          </a:p>
          <a:p>
            <a:pPr>
              <a:buFont typeface="Wingdings" panose="05000000000000000000" pitchFamily="2" charset="2"/>
              <a:buChar char="Ø"/>
            </a:pPr>
            <a:r>
              <a:rPr lang="zh-CN" altLang="en-US" b="0" dirty="0" smtClean="0"/>
              <a:t>把程序本身当成数据来处理；</a:t>
            </a:r>
            <a:endParaRPr lang="en-US" altLang="zh-CN" b="0" dirty="0" smtClean="0"/>
          </a:p>
          <a:p>
            <a:pPr>
              <a:buFont typeface="Wingdings" panose="05000000000000000000" pitchFamily="2" charset="2"/>
              <a:buChar char="Ø"/>
            </a:pPr>
            <a:endParaRPr lang="en-US" altLang="zh-CN" sz="2400" b="0" dirty="0" smtClean="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dirty="0"/>
          </a:p>
        </p:txBody>
      </p:sp>
      <p:sp>
        <p:nvSpPr>
          <p:cNvPr id="6" name="标题 5"/>
          <p:cNvSpPr>
            <a:spLocks noGrp="1"/>
          </p:cNvSpPr>
          <p:nvPr>
            <p:ph type="title"/>
          </p:nvPr>
        </p:nvSpPr>
        <p:spPr/>
        <p:txBody>
          <a:bodyPr/>
          <a:lstStyle/>
          <a:p>
            <a:r>
              <a:rPr lang="zh-CN" altLang="en-US" dirty="0"/>
              <a:t>冯</a:t>
            </a:r>
            <a:r>
              <a:rPr lang="en-US" altLang="zh-CN" dirty="0"/>
              <a:t>-</a:t>
            </a:r>
            <a:r>
              <a:rPr lang="zh-CN" altLang="en-US" dirty="0"/>
              <a:t>诺依曼体系结构（模型）</a:t>
            </a:r>
            <a:endParaRPr lang="en-US" dirty="0"/>
          </a:p>
        </p:txBody>
      </p:sp>
    </p:spTree>
    <p:extLst>
      <p:ext uri="{BB962C8B-B14F-4D97-AF65-F5344CB8AC3E}">
        <p14:creationId xmlns:p14="http://schemas.microsoft.com/office/powerpoint/2010/main" val="1587090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机器语言</a:t>
            </a:r>
            <a:endParaRPr lang="en-US" altLang="zh-CN" dirty="0" smtClean="0"/>
          </a:p>
          <a:p>
            <a:pPr marL="540000">
              <a:buFont typeface="Wingdings" panose="05000000000000000000" pitchFamily="2" charset="2"/>
              <a:buChar char="Ø"/>
            </a:pPr>
            <a:r>
              <a:rPr lang="zh-CN" altLang="en-US" sz="2400" dirty="0" smtClean="0"/>
              <a:t>能够被</a:t>
            </a:r>
            <a:r>
              <a:rPr lang="en-US" altLang="zh-CN" sz="2400" dirty="0" smtClean="0"/>
              <a:t>CPU</a:t>
            </a:r>
            <a:r>
              <a:rPr lang="zh-CN" altLang="en-US" sz="2400" dirty="0" smtClean="0"/>
              <a:t>直接理解并运行</a:t>
            </a:r>
            <a:endParaRPr lang="en-US" altLang="zh-CN" sz="2400" dirty="0" smtClean="0"/>
          </a:p>
          <a:p>
            <a:pPr marL="540000">
              <a:buFont typeface="Wingdings" panose="05000000000000000000" pitchFamily="2" charset="2"/>
              <a:buChar char="Ø"/>
            </a:pPr>
            <a:r>
              <a:rPr lang="zh-CN" altLang="en-US" sz="2400" dirty="0" smtClean="0"/>
              <a:t>和硬件相关，不同的</a:t>
            </a:r>
            <a:r>
              <a:rPr lang="en-US" altLang="zh-CN" sz="2400" dirty="0" smtClean="0"/>
              <a:t>CPU</a:t>
            </a:r>
            <a:r>
              <a:rPr lang="zh-CN" altLang="en-US" sz="2400" dirty="0" smtClean="0"/>
              <a:t>具有不同的指令系统。</a:t>
            </a:r>
            <a:endParaRPr lang="en-US" altLang="zh-CN" sz="2400" dirty="0" smtClean="0"/>
          </a:p>
          <a:p>
            <a:pPr marL="540000">
              <a:buFont typeface="Wingdings" panose="05000000000000000000" pitchFamily="2" charset="2"/>
              <a:buChar char="Ø"/>
            </a:pPr>
            <a:r>
              <a:rPr lang="zh-CN" altLang="en-US" sz="2400" dirty="0"/>
              <a:t>难</a:t>
            </a:r>
            <a:r>
              <a:rPr lang="zh-CN" altLang="en-US" sz="2400" dirty="0" smtClean="0"/>
              <a:t>写、难懂、难维护</a:t>
            </a:r>
            <a:endParaRPr lang="en-US" altLang="zh-CN" sz="2400" dirty="0" smtClean="0"/>
          </a:p>
          <a:p>
            <a:pPr>
              <a:spcBef>
                <a:spcPts val="1800"/>
              </a:spcBef>
            </a:pPr>
            <a:r>
              <a:rPr lang="zh-CN" altLang="en-US" dirty="0"/>
              <a:t>符号化的</a:t>
            </a:r>
            <a:r>
              <a:rPr lang="zh-CN" altLang="en-US" dirty="0" smtClean="0"/>
              <a:t>机器语言</a:t>
            </a:r>
            <a:r>
              <a:rPr lang="en-US" altLang="zh-CN" dirty="0" smtClean="0"/>
              <a:t>--</a:t>
            </a:r>
            <a:r>
              <a:rPr lang="zh-CN" altLang="en-US" dirty="0" smtClean="0"/>
              <a:t>汇编语言</a:t>
            </a:r>
            <a:endParaRPr lang="en-US" altLang="zh-CN" dirty="0" smtClean="0"/>
          </a:p>
          <a:p>
            <a:pPr marL="540000">
              <a:buFont typeface="Wingdings" panose="05000000000000000000" pitchFamily="2" charset="2"/>
              <a:buChar char="Ø"/>
            </a:pPr>
            <a:r>
              <a:rPr lang="zh-CN" altLang="en-US" sz="2400" dirty="0"/>
              <a:t>与机器指令存在直接的对应关系</a:t>
            </a:r>
            <a:endParaRPr lang="en-US" altLang="zh-CN" sz="2400" dirty="0"/>
          </a:p>
          <a:p>
            <a:pPr marL="540000">
              <a:buFont typeface="Wingdings" panose="05000000000000000000" pitchFamily="2" charset="2"/>
              <a:buChar char="Ø"/>
            </a:pPr>
            <a:r>
              <a:rPr lang="zh-CN" altLang="en-US" sz="2400" dirty="0"/>
              <a:t>难学难用、容易出错、维护困难</a:t>
            </a:r>
            <a:endParaRPr lang="en-US" altLang="zh-CN" sz="2400" dirty="0"/>
          </a:p>
          <a:p>
            <a:pPr marL="540000">
              <a:buFont typeface="Wingdings" panose="05000000000000000000" pitchFamily="2" charset="2"/>
              <a:buChar char="Ø"/>
            </a:pPr>
            <a:r>
              <a:rPr lang="zh-CN" altLang="en-US" sz="2400" dirty="0"/>
              <a:t>可直接访问系统</a:t>
            </a:r>
            <a:r>
              <a:rPr lang="zh-CN" altLang="en-US" sz="2400" dirty="0" smtClean="0"/>
              <a:t>接口</a:t>
            </a:r>
            <a:endParaRPr lang="en-US" altLang="zh-CN" sz="2400" dirty="0" smtClean="0"/>
          </a:p>
          <a:p>
            <a:pPr marL="540000">
              <a:buFont typeface="Wingdings" panose="05000000000000000000" pitchFamily="2" charset="2"/>
              <a:buChar char="Ø"/>
            </a:pPr>
            <a:r>
              <a:rPr lang="zh-CN" altLang="en-US" sz="2400" dirty="0" smtClean="0"/>
              <a:t>不能直接被</a:t>
            </a:r>
            <a:r>
              <a:rPr lang="en-US" altLang="zh-CN" sz="2400" dirty="0" smtClean="0"/>
              <a:t>CPU</a:t>
            </a:r>
            <a:r>
              <a:rPr lang="zh-CN" altLang="en-US" sz="2400" dirty="0" smtClean="0"/>
              <a:t>运行，需要编译成机器语言</a:t>
            </a:r>
            <a:endParaRPr lang="en-US" altLang="zh-CN" sz="2400"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dirty="0"/>
          </a:p>
        </p:txBody>
      </p:sp>
      <p:sp>
        <p:nvSpPr>
          <p:cNvPr id="6" name="标题 5"/>
          <p:cNvSpPr>
            <a:spLocks noGrp="1"/>
          </p:cNvSpPr>
          <p:nvPr>
            <p:ph type="title"/>
          </p:nvPr>
        </p:nvSpPr>
        <p:spPr/>
        <p:txBody>
          <a:bodyPr/>
          <a:lstStyle/>
          <a:p>
            <a:r>
              <a:rPr lang="en-US" altLang="zh-CN" dirty="0" smtClean="0"/>
              <a:t>1.2 </a:t>
            </a:r>
            <a:r>
              <a:rPr lang="zh-CN" altLang="en-US" dirty="0" smtClean="0"/>
              <a:t>程序设计语言</a:t>
            </a:r>
            <a:endParaRPr lang="en-US" dirty="0"/>
          </a:p>
        </p:txBody>
      </p:sp>
    </p:spTree>
    <p:extLst>
      <p:ext uri="{BB962C8B-B14F-4D97-AF65-F5344CB8AC3E}">
        <p14:creationId xmlns:p14="http://schemas.microsoft.com/office/powerpoint/2010/main" val="414252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高级语言</a:t>
            </a:r>
            <a:endParaRPr lang="en-US" altLang="zh-CN" dirty="0" smtClean="0"/>
          </a:p>
          <a:p>
            <a:pPr marL="540000">
              <a:buFont typeface="Wingdings" panose="05000000000000000000" pitchFamily="2" charset="2"/>
              <a:buChar char="Ø"/>
            </a:pPr>
            <a:r>
              <a:rPr lang="zh-CN" altLang="en-US" sz="2400" dirty="0" smtClean="0"/>
              <a:t>面向用户，不特指一种具体的语言</a:t>
            </a:r>
            <a:endParaRPr lang="en-US" altLang="zh-CN" sz="2400" dirty="0" smtClean="0"/>
          </a:p>
          <a:p>
            <a:pPr marL="540000">
              <a:buFont typeface="Wingdings" panose="05000000000000000000" pitchFamily="2" charset="2"/>
              <a:buChar char="Ø"/>
            </a:pPr>
            <a:r>
              <a:rPr lang="zh-CN" altLang="en-US" sz="2400" dirty="0" smtClean="0"/>
              <a:t>直观、自然、易于理解</a:t>
            </a:r>
            <a:endParaRPr lang="en-US" altLang="zh-CN" sz="2400" dirty="0" smtClean="0"/>
          </a:p>
          <a:p>
            <a:pPr marL="540000">
              <a:buFont typeface="Wingdings" panose="05000000000000000000" pitchFamily="2" charset="2"/>
              <a:buChar char="Ø"/>
            </a:pPr>
            <a:r>
              <a:rPr lang="zh-CN" altLang="en-US" sz="2400" dirty="0"/>
              <a:t>独立</a:t>
            </a:r>
            <a:r>
              <a:rPr lang="zh-CN" altLang="en-US" sz="2400" dirty="0" smtClean="0"/>
              <a:t>于机器，易于移植</a:t>
            </a:r>
            <a:endParaRPr lang="en-US" altLang="zh-CN" sz="2400" dirty="0" smtClean="0"/>
          </a:p>
          <a:p>
            <a:pPr marL="540000">
              <a:buFont typeface="Wingdings" panose="05000000000000000000" pitchFamily="2" charset="2"/>
              <a:buChar char="Ø"/>
            </a:pPr>
            <a:r>
              <a:rPr lang="zh-CN" altLang="en-US" sz="2400" dirty="0" smtClean="0"/>
              <a:t>机器无法直接执行，需要</a:t>
            </a:r>
            <a:r>
              <a:rPr lang="zh-CN" altLang="en-US" sz="2400" dirty="0"/>
              <a:t>转换</a:t>
            </a:r>
            <a:r>
              <a:rPr lang="zh-CN" altLang="en-US" sz="2400" dirty="0" smtClean="0"/>
              <a:t>成机器语言</a:t>
            </a:r>
            <a:endParaRPr lang="en-US" altLang="zh-CN" sz="2400" dirty="0" smtClean="0"/>
          </a:p>
          <a:p>
            <a:pPr>
              <a:spcBef>
                <a:spcPts val="1800"/>
              </a:spcBef>
            </a:pPr>
            <a:r>
              <a:rPr lang="zh-CN" altLang="en-US" dirty="0"/>
              <a:t>说明性</a:t>
            </a:r>
            <a:r>
              <a:rPr lang="zh-CN" altLang="en-US" dirty="0" smtClean="0"/>
              <a:t>语言、函数</a:t>
            </a:r>
            <a:r>
              <a:rPr lang="zh-CN" altLang="en-US" dirty="0"/>
              <a:t>式、逻辑式语言</a:t>
            </a:r>
            <a:endParaRPr lang="en-US" altLang="zh-CN" dirty="0"/>
          </a:p>
          <a:p>
            <a:pPr marL="540000">
              <a:buFont typeface="Wingdings" panose="05000000000000000000" pitchFamily="2" charset="2"/>
              <a:buChar char="Ø"/>
            </a:pPr>
            <a:endParaRPr lang="en-US" altLang="zh-CN" sz="2400" dirty="0" smtClean="0"/>
          </a:p>
          <a:p>
            <a:pPr marL="540000">
              <a:buFont typeface="Wingdings" panose="05000000000000000000" pitchFamily="2" charset="2"/>
              <a:buChar char="Ø"/>
            </a:pPr>
            <a:endParaRPr lang="en-US" sz="2400"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dirty="0"/>
          </a:p>
        </p:txBody>
      </p:sp>
      <p:sp>
        <p:nvSpPr>
          <p:cNvPr id="6" name="标题 5"/>
          <p:cNvSpPr>
            <a:spLocks noGrp="1"/>
          </p:cNvSpPr>
          <p:nvPr>
            <p:ph type="title"/>
          </p:nvPr>
        </p:nvSpPr>
        <p:spPr/>
        <p:txBody>
          <a:bodyPr/>
          <a:lstStyle/>
          <a:p>
            <a:r>
              <a:rPr lang="zh-CN" altLang="en-US" dirty="0" smtClean="0"/>
              <a:t>程序设计语言</a:t>
            </a:r>
            <a:r>
              <a:rPr lang="en-US" altLang="zh-CN" dirty="0" smtClean="0"/>
              <a:t>-</a:t>
            </a:r>
            <a:r>
              <a:rPr lang="zh-CN" altLang="en-US" dirty="0" smtClean="0"/>
              <a:t>高级语言</a:t>
            </a:r>
            <a:endParaRPr lang="en-US" dirty="0"/>
          </a:p>
        </p:txBody>
      </p:sp>
    </p:spTree>
    <p:extLst>
      <p:ext uri="{BB962C8B-B14F-4D97-AF65-F5344CB8AC3E}">
        <p14:creationId xmlns:p14="http://schemas.microsoft.com/office/powerpoint/2010/main" val="128531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预处理</a:t>
            </a:r>
            <a:endParaRPr lang="en-US" altLang="zh-CN" dirty="0" smtClean="0"/>
          </a:p>
          <a:p>
            <a:pPr marL="540000" indent="0">
              <a:buNone/>
            </a:pPr>
            <a:r>
              <a:rPr lang="zh-CN" altLang="en-US" sz="2400" dirty="0" smtClean="0"/>
              <a:t>文件合并及宏展开</a:t>
            </a:r>
            <a:endParaRPr lang="en-US" altLang="zh-CN" sz="2400" dirty="0" smtClean="0"/>
          </a:p>
          <a:p>
            <a:r>
              <a:rPr lang="zh-CN" altLang="en-US" dirty="0" smtClean="0"/>
              <a:t>编译</a:t>
            </a:r>
            <a:endParaRPr lang="en-US" altLang="zh-CN" dirty="0" smtClean="0"/>
          </a:p>
          <a:p>
            <a:pPr marL="540000" indent="0">
              <a:buNone/>
            </a:pPr>
            <a:r>
              <a:rPr lang="zh-CN" altLang="en-US" sz="2400" dirty="0"/>
              <a:t>报告程序错误、生成目标代码程序</a:t>
            </a:r>
            <a:endParaRPr lang="en-US" altLang="zh-CN" sz="2400" dirty="0"/>
          </a:p>
          <a:p>
            <a:r>
              <a:rPr lang="zh-CN" altLang="en-US" dirty="0" smtClean="0"/>
              <a:t>汇编（可选择）</a:t>
            </a:r>
            <a:endParaRPr lang="en-US" altLang="zh-CN" dirty="0" smtClean="0"/>
          </a:p>
          <a:p>
            <a:pPr marL="540000" indent="0">
              <a:buNone/>
            </a:pPr>
            <a:r>
              <a:rPr lang="zh-CN" altLang="en-US" sz="2400" dirty="0"/>
              <a:t>将目标代码程序汇编成机器代码</a:t>
            </a:r>
            <a:r>
              <a:rPr lang="zh-CN" altLang="en-US" sz="2400" dirty="0" smtClean="0"/>
              <a:t>程序</a:t>
            </a:r>
            <a:endParaRPr lang="en-US" altLang="zh-CN" sz="2400" dirty="0"/>
          </a:p>
          <a:p>
            <a:r>
              <a:rPr lang="zh-CN" altLang="en-US" dirty="0" smtClean="0"/>
              <a:t>装配</a:t>
            </a:r>
            <a:r>
              <a:rPr lang="en-US" altLang="zh-CN" dirty="0" smtClean="0"/>
              <a:t>/</a:t>
            </a:r>
            <a:r>
              <a:rPr lang="zh-CN" altLang="en-US" dirty="0" smtClean="0"/>
              <a:t>连接</a:t>
            </a:r>
            <a:endParaRPr lang="en-US" altLang="zh-CN" dirty="0" smtClean="0"/>
          </a:p>
          <a:p>
            <a:pPr marL="540000" indent="0">
              <a:buNone/>
            </a:pPr>
            <a:r>
              <a:rPr lang="zh-CN" altLang="en-US" sz="2400" dirty="0" smtClean="0"/>
              <a:t>连接库函数等、生成</a:t>
            </a:r>
            <a:r>
              <a:rPr lang="zh-CN" altLang="en-US" sz="2400" dirty="0"/>
              <a:t>最终可执行的绝对机器代码程序</a:t>
            </a:r>
            <a:endParaRPr lang="en-US" sz="2400"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6" name="标题 5"/>
          <p:cNvSpPr>
            <a:spLocks noGrp="1"/>
          </p:cNvSpPr>
          <p:nvPr>
            <p:ph type="title"/>
          </p:nvPr>
        </p:nvSpPr>
        <p:spPr/>
        <p:txBody>
          <a:bodyPr/>
          <a:lstStyle/>
          <a:p>
            <a:r>
              <a:rPr lang="zh-CN" altLang="en-US" dirty="0" smtClean="0"/>
              <a:t>高级语言的</a:t>
            </a:r>
            <a:r>
              <a:rPr lang="zh-CN" altLang="en-US" dirty="0"/>
              <a:t>运行</a:t>
            </a:r>
            <a:r>
              <a:rPr lang="zh-CN" altLang="en-US" dirty="0" smtClean="0"/>
              <a:t>过程</a:t>
            </a:r>
            <a:endParaRPr lang="en-US" dirty="0"/>
          </a:p>
        </p:txBody>
      </p:sp>
    </p:spTree>
    <p:extLst>
      <p:ext uri="{BB962C8B-B14F-4D97-AF65-F5344CB8AC3E}">
        <p14:creationId xmlns:p14="http://schemas.microsoft.com/office/powerpoint/2010/main" val="17233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6" name="标题 5"/>
          <p:cNvSpPr>
            <a:spLocks noGrp="1"/>
          </p:cNvSpPr>
          <p:nvPr>
            <p:ph type="title"/>
          </p:nvPr>
        </p:nvSpPr>
        <p:spPr/>
        <p:txBody>
          <a:bodyPr/>
          <a:lstStyle/>
          <a:p>
            <a:r>
              <a:rPr lang="zh-CN" altLang="en-US" dirty="0"/>
              <a:t>翻译</a:t>
            </a:r>
            <a:r>
              <a:rPr lang="zh-CN" altLang="en-US" dirty="0" smtClean="0"/>
              <a:t>程序</a:t>
            </a:r>
            <a:endParaRPr lang="en-US" dirty="0"/>
          </a:p>
        </p:txBody>
      </p:sp>
      <p:sp>
        <p:nvSpPr>
          <p:cNvPr id="7" name="内容占位符 1"/>
          <p:cNvSpPr txBox="1">
            <a:spLocks/>
          </p:cNvSpPr>
          <p:nvPr/>
        </p:nvSpPr>
        <p:spPr>
          <a:xfrm>
            <a:off x="404397" y="1672682"/>
            <a:ext cx="8320210" cy="936104"/>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zh-CN" altLang="en-US" dirty="0"/>
              <a:t>翻译</a:t>
            </a:r>
            <a:r>
              <a:rPr lang="zh-CN" altLang="en-US" dirty="0" smtClean="0"/>
              <a:t>程序：将源程序完整地转换成机器语言或者汇编语言程序，然后再处理、执行的程序。</a:t>
            </a:r>
            <a:endParaRPr lang="en-US" dirty="0" smtClean="0"/>
          </a:p>
          <a:p>
            <a:pPr marL="0" indent="0">
              <a:buFont typeface="Symbol" pitchFamily="18" charset="2"/>
              <a:buNone/>
            </a:pPr>
            <a:endParaRPr lang="en-US" dirty="0"/>
          </a:p>
        </p:txBody>
      </p:sp>
      <p:sp>
        <p:nvSpPr>
          <p:cNvPr id="8" name="TextBox 7"/>
          <p:cNvSpPr txBox="1"/>
          <p:nvPr/>
        </p:nvSpPr>
        <p:spPr>
          <a:xfrm>
            <a:off x="1259030" y="4090463"/>
            <a:ext cx="1107996" cy="461665"/>
          </a:xfrm>
          <a:prstGeom prst="rect">
            <a:avLst/>
          </a:prstGeom>
          <a:noFill/>
        </p:spPr>
        <p:txBody>
          <a:bodyPr wrap="none" rtlCol="0">
            <a:spAutoFit/>
          </a:bodyPr>
          <a:lstStyle/>
          <a:p>
            <a:r>
              <a:rPr lang="zh-CN" altLang="en-US" sz="2400" dirty="0" smtClean="0"/>
              <a:t>源程序</a:t>
            </a:r>
            <a:endParaRPr lang="en-US" sz="2400" dirty="0"/>
          </a:p>
        </p:txBody>
      </p:sp>
      <p:sp>
        <p:nvSpPr>
          <p:cNvPr id="9" name="右箭头 8"/>
          <p:cNvSpPr/>
          <p:nvPr/>
        </p:nvSpPr>
        <p:spPr>
          <a:xfrm>
            <a:off x="2336442" y="420013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334236" y="3864095"/>
            <a:ext cx="21751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翻译</a:t>
            </a:r>
            <a:r>
              <a:rPr lang="zh-CN" altLang="en-US" sz="2800" dirty="0" smtClean="0"/>
              <a:t>程序</a:t>
            </a:r>
            <a:endParaRPr lang="en-US" sz="2800" dirty="0"/>
          </a:p>
        </p:txBody>
      </p:sp>
      <p:sp>
        <p:nvSpPr>
          <p:cNvPr id="12" name="右箭头 11"/>
          <p:cNvSpPr/>
          <p:nvPr/>
        </p:nvSpPr>
        <p:spPr>
          <a:xfrm>
            <a:off x="5509374" y="4205004"/>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660232" y="4095330"/>
            <a:ext cx="1415772" cy="461665"/>
          </a:xfrm>
          <a:prstGeom prst="rect">
            <a:avLst/>
          </a:prstGeom>
          <a:noFill/>
        </p:spPr>
        <p:txBody>
          <a:bodyPr wrap="none" rtlCol="0">
            <a:spAutoFit/>
          </a:bodyPr>
          <a:lstStyle/>
          <a:p>
            <a:r>
              <a:rPr lang="zh-CN" altLang="en-US" sz="2400" dirty="0" smtClean="0"/>
              <a:t>目标程序</a:t>
            </a:r>
            <a:endParaRPr lang="en-US" sz="2400" dirty="0"/>
          </a:p>
        </p:txBody>
      </p:sp>
      <p:sp>
        <p:nvSpPr>
          <p:cNvPr id="14" name="TextBox 13"/>
          <p:cNvSpPr txBox="1"/>
          <p:nvPr/>
        </p:nvSpPr>
        <p:spPr>
          <a:xfrm>
            <a:off x="1259030" y="2852936"/>
            <a:ext cx="1107996" cy="461665"/>
          </a:xfrm>
          <a:prstGeom prst="rect">
            <a:avLst/>
          </a:prstGeom>
          <a:noFill/>
        </p:spPr>
        <p:txBody>
          <a:bodyPr wrap="none" rtlCol="0">
            <a:spAutoFit/>
          </a:bodyPr>
          <a:lstStyle/>
          <a:p>
            <a:r>
              <a:rPr lang="zh-CN" altLang="en-US" sz="2400" dirty="0"/>
              <a:t>源语言</a:t>
            </a:r>
            <a:endParaRPr lang="en-US" sz="2400" dirty="0"/>
          </a:p>
        </p:txBody>
      </p:sp>
      <p:cxnSp>
        <p:nvCxnSpPr>
          <p:cNvPr id="16" name="直接箭头连接符 15"/>
          <p:cNvCxnSpPr>
            <a:stCxn id="14" idx="2"/>
            <a:endCxn id="8" idx="0"/>
          </p:cNvCxnSpPr>
          <p:nvPr/>
        </p:nvCxnSpPr>
        <p:spPr>
          <a:xfrm>
            <a:off x="1813028" y="3314601"/>
            <a:ext cx="0" cy="775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60232" y="2852936"/>
            <a:ext cx="1415772" cy="461665"/>
          </a:xfrm>
          <a:prstGeom prst="rect">
            <a:avLst/>
          </a:prstGeom>
          <a:noFill/>
        </p:spPr>
        <p:txBody>
          <a:bodyPr wrap="none" rtlCol="0">
            <a:spAutoFit/>
          </a:bodyPr>
          <a:lstStyle/>
          <a:p>
            <a:r>
              <a:rPr lang="zh-CN" altLang="en-US" sz="2400" dirty="0" smtClean="0"/>
              <a:t>目标语言</a:t>
            </a:r>
            <a:endParaRPr lang="en-US" dirty="0"/>
          </a:p>
        </p:txBody>
      </p:sp>
      <p:cxnSp>
        <p:nvCxnSpPr>
          <p:cNvPr id="19" name="直接箭头连接符 18"/>
          <p:cNvCxnSpPr>
            <a:stCxn id="17" idx="2"/>
            <a:endCxn id="13" idx="0"/>
          </p:cNvCxnSpPr>
          <p:nvPr/>
        </p:nvCxnSpPr>
        <p:spPr>
          <a:xfrm>
            <a:off x="7368118" y="3314601"/>
            <a:ext cx="0" cy="780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13919" y="2852936"/>
            <a:ext cx="1415772" cy="461665"/>
          </a:xfrm>
          <a:prstGeom prst="rect">
            <a:avLst/>
          </a:prstGeom>
          <a:noFill/>
        </p:spPr>
        <p:txBody>
          <a:bodyPr wrap="none" rtlCol="0">
            <a:spAutoFit/>
          </a:bodyPr>
          <a:lstStyle/>
          <a:p>
            <a:r>
              <a:rPr lang="zh-CN" altLang="en-US" sz="2400" dirty="0" smtClean="0"/>
              <a:t>宿主语言</a:t>
            </a:r>
            <a:endParaRPr lang="en-US" dirty="0"/>
          </a:p>
        </p:txBody>
      </p:sp>
      <p:cxnSp>
        <p:nvCxnSpPr>
          <p:cNvPr id="22" name="直接箭头连接符 21"/>
          <p:cNvCxnSpPr>
            <a:stCxn id="20" idx="2"/>
            <a:endCxn id="10" idx="0"/>
          </p:cNvCxnSpPr>
          <p:nvPr/>
        </p:nvCxnSpPr>
        <p:spPr>
          <a:xfrm>
            <a:off x="4421805" y="3314601"/>
            <a:ext cx="0" cy="549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81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2" grpId="0" animBg="1"/>
      <p:bldP spid="13" grpId="0"/>
      <p:bldP spid="14" grpId="0"/>
      <p:bldP spid="17"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有助于深刻理解和正确使用程序设计语言</a:t>
            </a:r>
            <a:endParaRPr lang="en-US" altLang="zh-CN" dirty="0" smtClean="0"/>
          </a:p>
          <a:p>
            <a:endParaRPr lang="en-US" altLang="zh-CN" dirty="0" smtClean="0"/>
          </a:p>
          <a:p>
            <a:r>
              <a:rPr lang="zh-CN" altLang="en-US" dirty="0" smtClean="0"/>
              <a:t>有助于加深对整个计算机系统的理解</a:t>
            </a:r>
            <a:endParaRPr lang="en-US" altLang="zh-CN" dirty="0" smtClean="0"/>
          </a:p>
          <a:p>
            <a:endParaRPr lang="en-US" altLang="zh-CN" dirty="0" smtClean="0"/>
          </a:p>
          <a:p>
            <a:r>
              <a:rPr lang="zh-CN" altLang="en-US" dirty="0" smtClean="0"/>
              <a:t>编译程序的设计与开发技术具有普适性</a:t>
            </a:r>
            <a:endParaRPr lang="en-US" altLang="zh-CN" dirty="0" smtClean="0"/>
          </a:p>
          <a:p>
            <a:endParaRPr lang="en-US" altLang="zh-CN" dirty="0" smtClean="0"/>
          </a:p>
          <a:p>
            <a:r>
              <a:rPr lang="zh-CN" altLang="en-US" dirty="0" smtClean="0"/>
              <a:t>编译技术的应用越来越广泛</a:t>
            </a:r>
            <a:endParaRPr lang="en-US" dirty="0"/>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6" name="标题 5"/>
          <p:cNvSpPr>
            <a:spLocks noGrp="1"/>
          </p:cNvSpPr>
          <p:nvPr>
            <p:ph type="title"/>
          </p:nvPr>
        </p:nvSpPr>
        <p:spPr/>
        <p:txBody>
          <a:bodyPr/>
          <a:lstStyle/>
          <a:p>
            <a:r>
              <a:rPr lang="zh-CN" altLang="en-US" dirty="0" smtClean="0"/>
              <a:t>课程的作用</a:t>
            </a:r>
            <a:endParaRPr lang="en-US" dirty="0"/>
          </a:p>
        </p:txBody>
      </p:sp>
    </p:spTree>
    <p:extLst>
      <p:ext uri="{BB962C8B-B14F-4D97-AF65-F5344CB8AC3E}">
        <p14:creationId xmlns:p14="http://schemas.microsoft.com/office/powerpoint/2010/main" val="202137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4025</TotalTime>
  <Words>1699</Words>
  <Application>Microsoft Office PowerPoint</Application>
  <PresentationFormat>全屏显示(4:3)</PresentationFormat>
  <Paragraphs>314</Paragraphs>
  <Slides>24</Slides>
  <Notes>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波形</vt:lpstr>
      <vt:lpstr>第1章 编译技术概述</vt:lpstr>
      <vt:lpstr>本章内容</vt:lpstr>
      <vt:lpstr>冯-诺依曼体系结构（模型）</vt:lpstr>
      <vt:lpstr>冯-诺依曼体系结构（模型）</vt:lpstr>
      <vt:lpstr>1.2 程序设计语言</vt:lpstr>
      <vt:lpstr>程序设计语言-高级语言</vt:lpstr>
      <vt:lpstr>高级语言的运行过程</vt:lpstr>
      <vt:lpstr>翻译程序</vt:lpstr>
      <vt:lpstr>课程的作用</vt:lpstr>
      <vt:lpstr>1.3 编译的作用与分类</vt:lpstr>
      <vt:lpstr>解释器与编译器</vt:lpstr>
      <vt:lpstr>1.4 编译流程</vt:lpstr>
      <vt:lpstr>词法分析（第3章）</vt:lpstr>
      <vt:lpstr>语法分析 (第4章)</vt:lpstr>
      <vt:lpstr>语义分析及中间代码生成（第5章）</vt:lpstr>
      <vt:lpstr>中间代码的形式</vt:lpstr>
      <vt:lpstr>语法制导翻译</vt:lpstr>
      <vt:lpstr>中间代码优化</vt:lpstr>
      <vt:lpstr>目标代码生成</vt:lpstr>
      <vt:lpstr>符号表</vt:lpstr>
      <vt:lpstr>运行时环境</vt:lpstr>
      <vt:lpstr>出错处理</vt:lpstr>
      <vt:lpstr>1.5 编译技术的应用</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Fuhu Deng</dc:creator>
  <cp:lastModifiedBy>Fuhu Deng</cp:lastModifiedBy>
  <cp:revision>275</cp:revision>
  <dcterms:created xsi:type="dcterms:W3CDTF">2017-05-08T07:51:46Z</dcterms:created>
  <dcterms:modified xsi:type="dcterms:W3CDTF">2018-09-05T02:27:44Z</dcterms:modified>
</cp:coreProperties>
</file>