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39"/>
  </p:notesMasterIdLst>
  <p:handoutMasterIdLst>
    <p:handoutMasterId r:id="rId40"/>
  </p:handoutMasterIdLst>
  <p:sldIdLst>
    <p:sldId id="256" r:id="rId2"/>
    <p:sldId id="257" r:id="rId3"/>
    <p:sldId id="435" r:id="rId4"/>
    <p:sldId id="436" r:id="rId5"/>
    <p:sldId id="437" r:id="rId6"/>
    <p:sldId id="438" r:id="rId7"/>
    <p:sldId id="340" r:id="rId8"/>
    <p:sldId id="341" r:id="rId9"/>
    <p:sldId id="342" r:id="rId10"/>
    <p:sldId id="402" r:id="rId11"/>
    <p:sldId id="395" r:id="rId12"/>
    <p:sldId id="403" r:id="rId13"/>
    <p:sldId id="406" r:id="rId14"/>
    <p:sldId id="396" r:id="rId15"/>
    <p:sldId id="412" r:id="rId16"/>
    <p:sldId id="404" r:id="rId17"/>
    <p:sldId id="432" r:id="rId18"/>
    <p:sldId id="431" r:id="rId19"/>
    <p:sldId id="439" r:id="rId20"/>
    <p:sldId id="427" r:id="rId21"/>
    <p:sldId id="440" r:id="rId22"/>
    <p:sldId id="428" r:id="rId23"/>
    <p:sldId id="429" r:id="rId24"/>
    <p:sldId id="408" r:id="rId25"/>
    <p:sldId id="410" r:id="rId26"/>
    <p:sldId id="433" r:id="rId27"/>
    <p:sldId id="414" r:id="rId28"/>
    <p:sldId id="434" r:id="rId29"/>
    <p:sldId id="415" r:id="rId30"/>
    <p:sldId id="426" r:id="rId31"/>
    <p:sldId id="416" r:id="rId32"/>
    <p:sldId id="417" r:id="rId33"/>
    <p:sldId id="411" r:id="rId34"/>
    <p:sldId id="413" r:id="rId35"/>
    <p:sldId id="422" r:id="rId36"/>
    <p:sldId id="421" r:id="rId37"/>
    <p:sldId id="418"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7786" autoAdjust="0"/>
  </p:normalViewPr>
  <p:slideViewPr>
    <p:cSldViewPr>
      <p:cViewPr varScale="1">
        <p:scale>
          <a:sx n="105" d="100"/>
          <a:sy n="105" d="100"/>
        </p:scale>
        <p:origin x="179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291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74209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9DBB7E-94B0-414B-AFBA-B90D4A3A866E}" type="datetimeFigureOut">
              <a:rPr lang="en-US" smtClean="0"/>
              <a:t>1/4/2019</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DF04E4-F1C4-4BD0-9D2B-45C0600EDC1E}" type="slidenum">
              <a:rPr lang="en-US" smtClean="0"/>
              <a:t>‹#›</a:t>
            </a:fld>
            <a:endParaRPr lang="en-US"/>
          </a:p>
        </p:txBody>
      </p:sp>
    </p:spTree>
    <p:extLst>
      <p:ext uri="{BB962C8B-B14F-4D97-AF65-F5344CB8AC3E}">
        <p14:creationId xmlns:p14="http://schemas.microsoft.com/office/powerpoint/2010/main" val="2260502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24DF04E4-F1C4-4BD0-9D2B-45C0600EDC1E}" type="slidenum">
              <a:rPr lang="en-US" smtClean="0"/>
              <a:t>2</a:t>
            </a:fld>
            <a:endParaRPr lang="en-US"/>
          </a:p>
        </p:txBody>
      </p:sp>
    </p:spTree>
    <p:extLst>
      <p:ext uri="{BB962C8B-B14F-4D97-AF65-F5344CB8AC3E}">
        <p14:creationId xmlns:p14="http://schemas.microsoft.com/office/powerpoint/2010/main" val="623196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词法规则：规定什么样的字符串可以构成语言的有效符号。有限自动机</a:t>
            </a:r>
          </a:p>
          <a:p>
            <a:r>
              <a:rPr lang="zh-CN" altLang="en-US" dirty="0"/>
              <a:t>语法规则：确定一个符号序列是否为一个句子，并提供句子的结构（什么样的符号序列是合法的）。描述工具：上下文无关文法</a:t>
            </a:r>
          </a:p>
          <a:p>
            <a:endParaRPr lang="en-US" dirty="0"/>
          </a:p>
        </p:txBody>
      </p:sp>
      <p:sp>
        <p:nvSpPr>
          <p:cNvPr id="4" name="灯片编号占位符 3"/>
          <p:cNvSpPr>
            <a:spLocks noGrp="1"/>
          </p:cNvSpPr>
          <p:nvPr>
            <p:ph type="sldNum" sz="quarter" idx="10"/>
          </p:nvPr>
        </p:nvSpPr>
        <p:spPr/>
        <p:txBody>
          <a:bodyPr/>
          <a:lstStyle/>
          <a:p>
            <a:fld id="{24DF04E4-F1C4-4BD0-9D2B-45C0600EDC1E}" type="slidenum">
              <a:rPr lang="en-US" smtClean="0"/>
              <a:t>7</a:t>
            </a:fld>
            <a:endParaRPr lang="en-US"/>
          </a:p>
        </p:txBody>
      </p:sp>
    </p:spTree>
    <p:extLst>
      <p:ext uri="{BB962C8B-B14F-4D97-AF65-F5344CB8AC3E}">
        <p14:creationId xmlns:p14="http://schemas.microsoft.com/office/powerpoint/2010/main" val="631606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20</a:t>
            </a:r>
            <a:r>
              <a:rPr lang="zh-CN" altLang="en-US" dirty="0"/>
              <a:t>世纪</a:t>
            </a:r>
            <a:r>
              <a:rPr lang="en-US" altLang="zh-CN" dirty="0"/>
              <a:t>40</a:t>
            </a:r>
            <a:r>
              <a:rPr lang="zh-CN" altLang="en-US" dirty="0"/>
              <a:t>年代，人们制造了第一台电子计算机</a:t>
            </a:r>
            <a:r>
              <a:rPr lang="en-US" altLang="zh-CN" dirty="0"/>
              <a:t>ENIAC</a:t>
            </a:r>
            <a:r>
              <a:rPr lang="zh-CN" altLang="en-US" dirty="0"/>
              <a:t>，并由此产生了相应的机器语言。从此以后，程序设计语言大致经历了从机器语言，到汇编语言，在到高级语言的发展阶段。</a:t>
            </a:r>
            <a:r>
              <a:rPr lang="en-US" altLang="zh-CN" dirty="0"/>
              <a:t>1955</a:t>
            </a:r>
            <a:r>
              <a:rPr lang="zh-CN" altLang="en-US" dirty="0"/>
              <a:t>年，第一个高级语言</a:t>
            </a:r>
            <a:r>
              <a:rPr lang="en-US" altLang="zh-CN" dirty="0"/>
              <a:t>Fortran</a:t>
            </a:r>
            <a:r>
              <a:rPr lang="zh-CN" altLang="en-US" dirty="0"/>
              <a:t>出现，同一时代的高级语言还有</a:t>
            </a:r>
            <a:r>
              <a:rPr lang="en-US" altLang="zh-CN" dirty="0"/>
              <a:t>LISP</a:t>
            </a:r>
            <a:r>
              <a:rPr lang="zh-CN" altLang="en-US" dirty="0"/>
              <a:t>、</a:t>
            </a:r>
            <a:r>
              <a:rPr lang="en-US" altLang="zh-CN" dirty="0"/>
              <a:t>COBOL</a:t>
            </a:r>
            <a:r>
              <a:rPr lang="zh-CN" altLang="en-US" dirty="0"/>
              <a:t>、</a:t>
            </a:r>
            <a:r>
              <a:rPr lang="en-US" altLang="zh-CN" dirty="0"/>
              <a:t>ALGOL 58</a:t>
            </a:r>
            <a:r>
              <a:rPr lang="zh-CN" altLang="en-US" dirty="0"/>
              <a:t>、</a:t>
            </a:r>
            <a:r>
              <a:rPr lang="en-US" altLang="zh-CN" dirty="0"/>
              <a:t>BASIC</a:t>
            </a:r>
            <a:r>
              <a:rPr lang="zh-CN" altLang="en-US" dirty="0"/>
              <a:t>等。高级语言是高度封装了的编程语言，它的出现使人们摆脱了汇编语言与机器语言的繁琐，进而可以从更高的层面上思考与编写程序。这些语言引入了循环、子程序、区块等概念，开创了结构化程序设计的先河。另一重大成就是巴克斯范式（</a:t>
            </a:r>
            <a:r>
              <a:rPr lang="en-US" altLang="zh-CN" dirty="0"/>
              <a:t>BNF</a:t>
            </a:r>
            <a:r>
              <a:rPr lang="zh-CN" altLang="en-US" dirty="0"/>
              <a:t>）的引入。这种上下文无关文法可以用数学化的精确符号描述编程语言的语法与规则，它被从此以后几乎所有的编程语言所采纳。</a:t>
            </a:r>
            <a:r>
              <a:rPr lang="en-US" altLang="zh-CN" dirty="0"/>
              <a:t>20</a:t>
            </a:r>
            <a:r>
              <a:rPr lang="zh-CN" altLang="en-US" dirty="0"/>
              <a:t>世纪</a:t>
            </a:r>
            <a:r>
              <a:rPr lang="en-US" altLang="zh-CN" dirty="0"/>
              <a:t>60</a:t>
            </a:r>
            <a:r>
              <a:rPr lang="zh-CN" altLang="en-US" dirty="0"/>
              <a:t>、</a:t>
            </a:r>
            <a:r>
              <a:rPr lang="en-US" altLang="zh-CN" dirty="0"/>
              <a:t>70</a:t>
            </a:r>
            <a:r>
              <a:rPr lang="zh-CN" altLang="en-US" dirty="0"/>
              <a:t>年代，程序设计语言有了重大发展。其中富有标志性的主要有</a:t>
            </a:r>
            <a:r>
              <a:rPr lang="en-US" altLang="zh-CN" dirty="0" err="1"/>
              <a:t>Simula</a:t>
            </a:r>
            <a:r>
              <a:rPr lang="zh-CN" altLang="en-US" dirty="0"/>
              <a:t>、</a:t>
            </a:r>
            <a:r>
              <a:rPr lang="en-US" altLang="zh-CN" dirty="0"/>
              <a:t>C</a:t>
            </a:r>
            <a:r>
              <a:rPr lang="zh-CN" altLang="en-US" dirty="0"/>
              <a:t>、</a:t>
            </a:r>
            <a:r>
              <a:rPr lang="en-US" altLang="zh-CN" dirty="0"/>
              <a:t>Smalltalk</a:t>
            </a:r>
            <a:r>
              <a:rPr lang="zh-CN" altLang="en-US" dirty="0"/>
              <a:t>、</a:t>
            </a:r>
            <a:r>
              <a:rPr lang="en-US" altLang="zh-CN" dirty="0"/>
              <a:t>Prolog</a:t>
            </a:r>
            <a:r>
              <a:rPr lang="zh-CN" altLang="en-US" dirty="0"/>
              <a:t>、</a:t>
            </a:r>
            <a:r>
              <a:rPr lang="en-US" altLang="zh-CN" dirty="0"/>
              <a:t>ML</a:t>
            </a:r>
            <a:r>
              <a:rPr lang="zh-CN" altLang="en-US" dirty="0"/>
              <a:t>等语言。其中，</a:t>
            </a:r>
            <a:r>
              <a:rPr lang="en-US" altLang="zh-CN" dirty="0" err="1"/>
              <a:t>Simula</a:t>
            </a:r>
            <a:r>
              <a:rPr lang="zh-CN" altLang="en-US" dirty="0"/>
              <a:t>与</a:t>
            </a:r>
            <a:r>
              <a:rPr lang="en-US" altLang="zh-CN" dirty="0"/>
              <a:t>Smalltalk</a:t>
            </a:r>
            <a:r>
              <a:rPr lang="zh-CN" altLang="en-US" dirty="0"/>
              <a:t>引入了面向对象的概念；</a:t>
            </a:r>
            <a:r>
              <a:rPr lang="en-US" altLang="zh-CN" dirty="0"/>
              <a:t>C</a:t>
            </a:r>
            <a:r>
              <a:rPr lang="zh-CN" altLang="en-US" dirty="0"/>
              <a:t>是经久不衰的一种系统程序设计语言，至今仍可与众多编程语言逐鹿中原；</a:t>
            </a:r>
            <a:r>
              <a:rPr lang="en-US" altLang="zh-CN" dirty="0"/>
              <a:t>Prolog</a:t>
            </a:r>
            <a:r>
              <a:rPr lang="zh-CN" altLang="en-US" dirty="0"/>
              <a:t>是史上第一个逻辑编程语言；而</a:t>
            </a:r>
            <a:r>
              <a:rPr lang="en-US" altLang="zh-CN" dirty="0"/>
              <a:t>ML</a:t>
            </a:r>
            <a:r>
              <a:rPr lang="zh-CN" altLang="en-US" dirty="0"/>
              <a:t>则是继承自</a:t>
            </a:r>
            <a:r>
              <a:rPr lang="en-US" altLang="zh-CN" dirty="0"/>
              <a:t>LISP</a:t>
            </a:r>
            <a:r>
              <a:rPr lang="zh-CN" altLang="en-US" dirty="0"/>
              <a:t>，成为了静态类型函数式编程语言的先驱；这些语言都各自演展出自己的家族分支，现今多数现代编程语言的祖先都可以追朔他们其中至少一个以上。</a:t>
            </a:r>
            <a:r>
              <a:rPr lang="en-US" altLang="zh-CN" dirty="0"/>
              <a:t>1990</a:t>
            </a:r>
            <a:r>
              <a:rPr lang="zh-CN" altLang="en-US" dirty="0"/>
              <a:t>年代，人类进入了互联网时代，相应的产生了</a:t>
            </a:r>
            <a:r>
              <a:rPr lang="en-US" altLang="zh-CN" dirty="0"/>
              <a:t>Java</a:t>
            </a:r>
            <a:r>
              <a:rPr lang="zh-CN" altLang="en-US" dirty="0"/>
              <a:t>、</a:t>
            </a:r>
            <a:r>
              <a:rPr lang="en-US" altLang="zh-CN" dirty="0"/>
              <a:t>PHP</a:t>
            </a:r>
            <a:r>
              <a:rPr lang="zh-CN" altLang="en-US" dirty="0"/>
              <a:t>、</a:t>
            </a:r>
            <a:r>
              <a:rPr lang="en-US" altLang="zh-CN" dirty="0"/>
              <a:t>Python</a:t>
            </a:r>
            <a:r>
              <a:rPr lang="zh-CN" altLang="en-US" dirty="0"/>
              <a:t>、</a:t>
            </a:r>
            <a:r>
              <a:rPr lang="en-US" altLang="zh-CN" dirty="0" err="1"/>
              <a:t>Lua</a:t>
            </a:r>
            <a:r>
              <a:rPr lang="zh-CN" altLang="en-US" dirty="0"/>
              <a:t>等语言。这些语言大多运行于虚拟机之上，支持面向对象，并具有垃圾收集功能。它们还配有集成开发环境，大大提高了开发小路。这一时期，专为互联网设计的动态脚本语言例如</a:t>
            </a:r>
            <a:r>
              <a:rPr lang="en-US" altLang="zh-CN" dirty="0"/>
              <a:t>JavaScript</a:t>
            </a:r>
            <a:r>
              <a:rPr lang="zh-CN" altLang="en-US" dirty="0"/>
              <a:t>等也蓬勃发展，它们使得今天的互联网丰富多彩。</a:t>
            </a:r>
            <a:endParaRPr lang="en-US" dirty="0"/>
          </a:p>
        </p:txBody>
      </p:sp>
      <p:sp>
        <p:nvSpPr>
          <p:cNvPr id="4" name="灯片编号占位符 3"/>
          <p:cNvSpPr>
            <a:spLocks noGrp="1"/>
          </p:cNvSpPr>
          <p:nvPr>
            <p:ph type="sldNum" sz="quarter" idx="10"/>
          </p:nvPr>
        </p:nvSpPr>
        <p:spPr/>
        <p:txBody>
          <a:bodyPr/>
          <a:lstStyle/>
          <a:p>
            <a:fld id="{24DF04E4-F1C4-4BD0-9D2B-45C0600EDC1E}" type="slidenum">
              <a:rPr lang="en-US" smtClean="0"/>
              <a:t>9</a:t>
            </a:fld>
            <a:endParaRPr lang="en-US"/>
          </a:p>
        </p:txBody>
      </p:sp>
    </p:spTree>
    <p:extLst>
      <p:ext uri="{BB962C8B-B14F-4D97-AF65-F5344CB8AC3E}">
        <p14:creationId xmlns:p14="http://schemas.microsoft.com/office/powerpoint/2010/main" val="3451056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举例：成语接龙时，所使用的语言就由所有的</a:t>
            </a:r>
            <a:r>
              <a:rPr lang="en-US" altLang="zh-CN" dirty="0"/>
              <a:t>4</a:t>
            </a:r>
            <a:r>
              <a:rPr lang="zh-CN" altLang="en-US" dirty="0"/>
              <a:t>字成语所构成的。</a:t>
            </a:r>
            <a:endParaRPr lang="en-US" dirty="0"/>
          </a:p>
        </p:txBody>
      </p:sp>
      <p:sp>
        <p:nvSpPr>
          <p:cNvPr id="4" name="灯片编号占位符 3"/>
          <p:cNvSpPr>
            <a:spLocks noGrp="1"/>
          </p:cNvSpPr>
          <p:nvPr>
            <p:ph type="sldNum" sz="quarter" idx="10"/>
          </p:nvPr>
        </p:nvSpPr>
        <p:spPr/>
        <p:txBody>
          <a:bodyPr/>
          <a:lstStyle/>
          <a:p>
            <a:fld id="{24DF04E4-F1C4-4BD0-9D2B-45C0600EDC1E}" type="slidenum">
              <a:rPr lang="en-US" smtClean="0"/>
              <a:t>13</a:t>
            </a:fld>
            <a:endParaRPr lang="en-US"/>
          </a:p>
        </p:txBody>
      </p:sp>
    </p:spTree>
    <p:extLst>
      <p:ext uri="{BB962C8B-B14F-4D97-AF65-F5344CB8AC3E}">
        <p14:creationId xmlns:p14="http://schemas.microsoft.com/office/powerpoint/2010/main" val="20068537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5791153"/>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1619672" y="2226898"/>
            <a:ext cx="6408712" cy="1780108"/>
          </a:xfrm>
        </p:spPr>
        <p:txBody>
          <a:bodyPr anchor="b">
            <a:normAutofit/>
          </a:bodyPr>
          <a:lstStyle>
            <a:lvl1pPr algn="ctr">
              <a:defRPr sz="4400">
                <a:solidFill>
                  <a:schemeClr val="tx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619672" y="4204271"/>
            <a:ext cx="6400800" cy="14732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r>
              <a:rPr lang="zh-CN" altLang="en-US" dirty="0"/>
              <a:t>邓伏虎</a:t>
            </a:r>
          </a:p>
        </p:txBody>
      </p:sp>
      <p:sp>
        <p:nvSpPr>
          <p:cNvPr id="5" name="Footer Placeholder 4"/>
          <p:cNvSpPr>
            <a:spLocks noGrp="1"/>
          </p:cNvSpPr>
          <p:nvPr>
            <p:ph type="ftr" sz="quarter" idx="11"/>
          </p:nvPr>
        </p:nvSpPr>
        <p:spPr/>
        <p:txBody>
          <a:bodyPr/>
          <a:lstStyle/>
          <a:p>
            <a:r>
              <a:rPr lang="zh-CN" altLang="en-US" dirty="0"/>
              <a:t>信息与软件工程学院</a:t>
            </a:r>
          </a:p>
        </p:txBody>
      </p:sp>
      <p:sp>
        <p:nvSpPr>
          <p:cNvPr id="6" name="Slide Number Placeholder 5"/>
          <p:cNvSpPr>
            <a:spLocks noGrp="1"/>
          </p:cNvSpPr>
          <p:nvPr>
            <p:ph type="sldNum" sz="quarter" idx="12"/>
          </p:nvPr>
        </p:nvSpPr>
        <p:spPr/>
        <p:txBody>
          <a:bodyPr/>
          <a:lstStyle>
            <a:lvl1pPr>
              <a:defRPr sz="1600"/>
            </a:lvl1pPr>
          </a:lstStyle>
          <a:p>
            <a:fld id="{0C913308-F349-4B6D-A68A-DD1791B4A57B}" type="slidenum">
              <a:rPr lang="zh-CN" altLang="en-US" smtClean="0"/>
              <a:pPr/>
              <a:t>‹#›</a:t>
            </a:fld>
            <a:endParaRPr lang="zh-CN" altLang="en-US" dirty="0"/>
          </a:p>
        </p:txBody>
      </p:sp>
      <p:pic>
        <p:nvPicPr>
          <p:cNvPr id="17"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228600"/>
            <a:ext cx="1998298" cy="1998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r>
              <a:rPr lang="zh-CN" altLang="en-US"/>
              <a:t>邓伏虎</a:t>
            </a:r>
            <a:endParaRPr lang="zh-CN" altLang="en-US" dirty="0"/>
          </a:p>
        </p:txBody>
      </p:sp>
      <p:sp>
        <p:nvSpPr>
          <p:cNvPr id="5" name="Footer Placeholder 4"/>
          <p:cNvSpPr>
            <a:spLocks noGrp="1"/>
          </p:cNvSpPr>
          <p:nvPr>
            <p:ph type="ftr" sz="quarter" idx="11"/>
          </p:nvPr>
        </p:nvSpPr>
        <p:spPr/>
        <p:txBody>
          <a:bodyPr/>
          <a:lstStyle/>
          <a:p>
            <a:r>
              <a:rPr lang="zh-CN" altLang="en-US" dirty="0"/>
              <a:t>信息与软件工程学院</a:t>
            </a:r>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垂直排列标题与文本">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zh-CN" altLang="en-US"/>
              <a:t>邓伏虎</a:t>
            </a:r>
            <a:endParaRPr lang="zh-CN" altLang="en-US" dirty="0"/>
          </a:p>
        </p:txBody>
      </p:sp>
      <p:sp>
        <p:nvSpPr>
          <p:cNvPr id="5" name="Footer Placeholder 4"/>
          <p:cNvSpPr>
            <a:spLocks noGrp="1"/>
          </p:cNvSpPr>
          <p:nvPr>
            <p:ph type="ftr" sz="quarter" idx="11"/>
          </p:nvPr>
        </p:nvSpPr>
        <p:spPr/>
        <p:txBody>
          <a:bodyPr/>
          <a:lstStyle/>
          <a:p>
            <a:r>
              <a:rPr lang="zh-CN" altLang="en-US" dirty="0"/>
              <a:t>信息与软件工程学院</a:t>
            </a:r>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r>
              <a:rPr lang="zh-CN" altLang="en-US"/>
              <a:t>邓伏虎</a:t>
            </a:r>
            <a:endParaRPr lang="zh-CN" altLang="en-US" dirty="0"/>
          </a:p>
        </p:txBody>
      </p:sp>
      <p:sp>
        <p:nvSpPr>
          <p:cNvPr id="4" name="页脚占位符 3"/>
          <p:cNvSpPr>
            <a:spLocks noGrp="1"/>
          </p:cNvSpPr>
          <p:nvPr>
            <p:ph type="ftr" sz="quarter" idx="11"/>
          </p:nvPr>
        </p:nvSpPr>
        <p:spPr/>
        <p:txBody>
          <a:bodyPr/>
          <a:lstStyle/>
          <a:p>
            <a:r>
              <a:rPr lang="zh-CN" altLang="en-US" dirty="0"/>
              <a:t>信息与软件工程学院</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051377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r>
              <a:rPr lang="zh-CN" altLang="en-US"/>
              <a:t>邓伏虎</a:t>
            </a:r>
            <a:endParaRPr lang="zh-CN" altLang="en-US" dirty="0"/>
          </a:p>
        </p:txBody>
      </p:sp>
      <p:sp>
        <p:nvSpPr>
          <p:cNvPr id="5" name="Footer Placeholder 4"/>
          <p:cNvSpPr>
            <a:spLocks noGrp="1"/>
          </p:cNvSpPr>
          <p:nvPr>
            <p:ph type="ftr" sz="quarter" idx="11"/>
          </p:nvPr>
        </p:nvSpPr>
        <p:spPr/>
        <p:txBody>
          <a:bodyPr/>
          <a:lstStyle/>
          <a:p>
            <a:r>
              <a:rPr lang="zh-CN" altLang="en-US"/>
              <a:t>信息与软件工程学院</a:t>
            </a:r>
            <a:endParaRPr lang="zh-CN" altLang="en-US" dirty="0"/>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Title 6"/>
          <p:cNvSpPr>
            <a:spLocks noGrp="1"/>
          </p:cNvSpPr>
          <p:nvPr>
            <p:ph type="title"/>
          </p:nvPr>
        </p:nvSpPr>
        <p:spPr>
          <a:xfrm>
            <a:off x="755576" y="404664"/>
            <a:ext cx="7056784" cy="936104"/>
          </a:xfrm>
        </p:spPr>
        <p:txBody>
          <a:bodyPr/>
          <a:lstStyle/>
          <a:p>
            <a:r>
              <a:rPr lang="zh-CN" altLang="en-US" dirty="0"/>
              <a:t>单击此处编辑母版标题样式</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r>
              <a:rPr lang="zh-CN" altLang="en-US"/>
              <a:t>邓伏虎</a:t>
            </a:r>
            <a:endParaRPr lang="zh-CN" altLang="en-US" dirty="0"/>
          </a:p>
        </p:txBody>
      </p:sp>
      <p:sp>
        <p:nvSpPr>
          <p:cNvPr id="5" name="Footer Placeholder 4"/>
          <p:cNvSpPr>
            <a:spLocks noGrp="1"/>
          </p:cNvSpPr>
          <p:nvPr>
            <p:ph type="ftr" sz="quarter" idx="11"/>
          </p:nvPr>
        </p:nvSpPr>
        <p:spPr/>
        <p:txBody>
          <a:bodyPr/>
          <a:lstStyle/>
          <a:p>
            <a:r>
              <a:rPr lang="zh-CN" altLang="en-US" dirty="0"/>
              <a:t>信息与软件工程学院</a:t>
            </a:r>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5" name="Date Placeholder 4"/>
          <p:cNvSpPr>
            <a:spLocks noGrp="1"/>
          </p:cNvSpPr>
          <p:nvPr>
            <p:ph type="dt" sz="half" idx="10"/>
          </p:nvPr>
        </p:nvSpPr>
        <p:spPr/>
        <p:txBody>
          <a:bodyPr/>
          <a:lstStyle/>
          <a:p>
            <a:r>
              <a:rPr lang="zh-CN" altLang="en-US"/>
              <a:t>邓伏虎</a:t>
            </a:r>
            <a:endParaRPr lang="zh-CN" altLang="en-US" dirty="0"/>
          </a:p>
        </p:txBody>
      </p:sp>
      <p:sp>
        <p:nvSpPr>
          <p:cNvPr id="6" name="Footer Placeholder 5"/>
          <p:cNvSpPr>
            <a:spLocks noGrp="1"/>
          </p:cNvSpPr>
          <p:nvPr>
            <p:ph type="ftr" sz="quarter" idx="11"/>
          </p:nvPr>
        </p:nvSpPr>
        <p:spPr/>
        <p:txBody>
          <a:bodyPr/>
          <a:lstStyle/>
          <a:p>
            <a:r>
              <a:rPr lang="zh-CN" altLang="en-US" dirty="0"/>
              <a:t>信息与软件工程学院</a:t>
            </a:r>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r>
              <a:rPr lang="zh-CN" altLang="en-US"/>
              <a:t>邓伏虎</a:t>
            </a:r>
            <a:endParaRPr lang="zh-CN" altLang="en-US" dirty="0"/>
          </a:p>
        </p:txBody>
      </p:sp>
      <p:sp>
        <p:nvSpPr>
          <p:cNvPr id="8" name="Footer Placeholder 7"/>
          <p:cNvSpPr>
            <a:spLocks noGrp="1"/>
          </p:cNvSpPr>
          <p:nvPr>
            <p:ph type="ftr" sz="quarter" idx="11"/>
          </p:nvPr>
        </p:nvSpPr>
        <p:spPr/>
        <p:txBody>
          <a:bodyPr/>
          <a:lstStyle/>
          <a:p>
            <a:r>
              <a:rPr lang="zh-CN" altLang="en-US"/>
              <a:t>信息与软件工程学院</a:t>
            </a:r>
            <a:endParaRPr lang="zh-CN" altLang="en-US" dirty="0"/>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r>
              <a:rPr lang="zh-CN" altLang="en-US"/>
              <a:t>邓伏虎</a:t>
            </a:r>
            <a:endParaRPr lang="zh-CN" altLang="en-US" dirty="0"/>
          </a:p>
        </p:txBody>
      </p:sp>
      <p:sp>
        <p:nvSpPr>
          <p:cNvPr id="4" name="Footer Placeholder 3"/>
          <p:cNvSpPr>
            <a:spLocks noGrp="1"/>
          </p:cNvSpPr>
          <p:nvPr>
            <p:ph type="ftr" sz="quarter" idx="11"/>
          </p:nvPr>
        </p:nvSpPr>
        <p:spPr/>
        <p:txBody>
          <a:bodyPr/>
          <a:lstStyle/>
          <a:p>
            <a:r>
              <a:rPr lang="zh-CN" altLang="en-US" dirty="0"/>
              <a:t>信息与软件工程学院</a:t>
            </a:r>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Content Placeholder 8"/>
          <p:cNvSpPr>
            <a:spLocks noGrp="1"/>
          </p:cNvSpPr>
          <p:nvPr>
            <p:ph sz="quarter" idx="13"/>
          </p:nvPr>
        </p:nvSpPr>
        <p:spPr>
          <a:xfrm>
            <a:off x="676654" y="1628800"/>
            <a:ext cx="7927793" cy="449768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r>
              <a:rPr lang="zh-CN" altLang="en-US"/>
              <a:t>邓伏虎</a:t>
            </a:r>
            <a:endParaRPr lang="zh-CN" altLang="en-US" dirty="0"/>
          </a:p>
        </p:txBody>
      </p:sp>
      <p:sp>
        <p:nvSpPr>
          <p:cNvPr id="3" name="Footer Placeholder 2"/>
          <p:cNvSpPr>
            <a:spLocks noGrp="1"/>
          </p:cNvSpPr>
          <p:nvPr>
            <p:ph type="ftr" sz="quarter" idx="11"/>
          </p:nvPr>
        </p:nvSpPr>
        <p:spPr/>
        <p:txBody>
          <a:bodyPr/>
          <a:lstStyle/>
          <a:p>
            <a:r>
              <a:rPr lang="zh-CN" altLang="en-US"/>
              <a:t>信息与软件工程学院</a:t>
            </a:r>
            <a:endParaRPr lang="zh-CN" alt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3" name="Content Placeholder 8"/>
          <p:cNvSpPr>
            <a:spLocks noGrp="1"/>
          </p:cNvSpPr>
          <p:nvPr>
            <p:ph sz="quarter" idx="13"/>
          </p:nvPr>
        </p:nvSpPr>
        <p:spPr>
          <a:xfrm>
            <a:off x="676655" y="1055584"/>
            <a:ext cx="8240834" cy="5070896"/>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r>
              <a:rPr lang="zh-CN" altLang="en-US"/>
              <a:t>邓伏虎</a:t>
            </a:r>
            <a:endParaRPr lang="zh-CN" altLang="en-US" dirty="0"/>
          </a:p>
        </p:txBody>
      </p:sp>
      <p:sp>
        <p:nvSpPr>
          <p:cNvPr id="6" name="Footer Placeholder 5"/>
          <p:cNvSpPr>
            <a:spLocks noGrp="1"/>
          </p:cNvSpPr>
          <p:nvPr>
            <p:ph type="ftr" sz="quarter" idx="11"/>
          </p:nvPr>
        </p:nvSpPr>
        <p:spPr/>
        <p:txBody>
          <a:bodyPr/>
          <a:lstStyle/>
          <a:p>
            <a:r>
              <a:rPr lang="zh-CN" altLang="en-US" dirty="0"/>
              <a:t>信息与软件工程学院</a:t>
            </a:r>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r>
              <a:rPr lang="zh-CN" altLang="en-US"/>
              <a:t>邓伏虎</a:t>
            </a:r>
            <a:endParaRPr lang="zh-CN" altLang="en-US" dirty="0"/>
          </a:p>
        </p:txBody>
      </p:sp>
      <p:sp>
        <p:nvSpPr>
          <p:cNvPr id="6" name="Footer Placeholder 5"/>
          <p:cNvSpPr>
            <a:spLocks noGrp="1"/>
          </p:cNvSpPr>
          <p:nvPr>
            <p:ph type="ftr" sz="quarter" idx="11"/>
          </p:nvPr>
        </p:nvSpPr>
        <p:spPr/>
        <p:txBody>
          <a:bodyPr/>
          <a:lstStyle/>
          <a:p>
            <a:r>
              <a:rPr lang="zh-CN" altLang="en-US"/>
              <a:t>信息与软件工程学院</a:t>
            </a:r>
            <a:endParaRPr lang="zh-CN" altLang="en-US" dirty="0"/>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5515" y="442875"/>
            <a:ext cx="7056784" cy="929311"/>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600">
                <a:solidFill>
                  <a:schemeClr val="tx2"/>
                </a:solidFill>
              </a:defRPr>
            </a:lvl1pPr>
          </a:lstStyle>
          <a:p>
            <a:r>
              <a:rPr lang="zh-CN" altLang="en-US" dirty="0"/>
              <a:t>邓伏虎</a:t>
            </a:r>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600">
                <a:solidFill>
                  <a:schemeClr val="tx2"/>
                </a:solidFill>
              </a:defRPr>
            </a:lvl1pPr>
          </a:lstStyle>
          <a:p>
            <a:r>
              <a:rPr lang="zh-CN" altLang="en-US" dirty="0"/>
              <a:t>信息与软件工程学院</a:t>
            </a:r>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600">
                <a:solidFill>
                  <a:schemeClr val="tx2"/>
                </a:solidFill>
              </a:defRPr>
            </a:lvl1pPr>
          </a:lstStyle>
          <a:p>
            <a:fld id="{0C913308-F349-4B6D-A68A-DD1791B4A57B}" type="slidenum">
              <a:rPr lang="zh-CN" altLang="en-US" smtClean="0"/>
              <a:pPr/>
              <a:t>‹#›</a:t>
            </a:fld>
            <a:endParaRPr lang="zh-CN" altLang="en-US" dirty="0"/>
          </a:p>
        </p:txBody>
      </p:sp>
      <p:sp>
        <p:nvSpPr>
          <p:cNvPr id="3" name="Text Placeholder 2"/>
          <p:cNvSpPr>
            <a:spLocks noGrp="1"/>
          </p:cNvSpPr>
          <p:nvPr>
            <p:ph type="body" idx="1"/>
          </p:nvPr>
        </p:nvSpPr>
        <p:spPr>
          <a:xfrm>
            <a:off x="404397" y="1772816"/>
            <a:ext cx="8320210" cy="4353347"/>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pic>
        <p:nvPicPr>
          <p:cNvPr id="15" name="Picture 1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749898" y="126978"/>
            <a:ext cx="1206997" cy="120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101"/>
          <p:cNvSpPr>
            <a:spLocks noChangeArrowheads="1"/>
          </p:cNvSpPr>
          <p:nvPr userDrawn="1"/>
        </p:nvSpPr>
        <p:spPr bwMode="auto">
          <a:xfrm>
            <a:off x="404396" y="106154"/>
            <a:ext cx="344487" cy="132744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106"/>
          <p:cNvSpPr>
            <a:spLocks noChangeArrowheads="1"/>
          </p:cNvSpPr>
          <p:nvPr userDrawn="1"/>
        </p:nvSpPr>
        <p:spPr bwMode="auto">
          <a:xfrm>
            <a:off x="211665" y="260648"/>
            <a:ext cx="5662613" cy="7778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baseline="0"/>
          </a:p>
        </p:txBody>
      </p:sp>
      <p:sp>
        <p:nvSpPr>
          <p:cNvPr id="24" name="Rectangle 103"/>
          <p:cNvSpPr>
            <a:spLocks noChangeArrowheads="1"/>
          </p:cNvSpPr>
          <p:nvPr userDrawn="1"/>
        </p:nvSpPr>
        <p:spPr bwMode="auto">
          <a:xfrm>
            <a:off x="7054535" y="1372186"/>
            <a:ext cx="1474787" cy="2698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Rectangle 110"/>
          <p:cNvSpPr>
            <a:spLocks noChangeArrowheads="1"/>
          </p:cNvSpPr>
          <p:nvPr userDrawn="1"/>
        </p:nvSpPr>
        <p:spPr bwMode="auto">
          <a:xfrm>
            <a:off x="2909594" y="1482951"/>
            <a:ext cx="5815012" cy="76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autoUpdateAnimBg="0"/>
    </p:bldLst>
  </p:timing>
  <p:hf hdr="0"/>
  <p:txStyles>
    <p:titleStyle>
      <a:lvl1pPr algn="l" defTabSz="914400" rtl="0" eaLnBrk="1" latinLnBrk="0" hangingPunct="1">
        <a:spcBef>
          <a:spcPct val="0"/>
        </a:spcBef>
        <a:buNone/>
        <a:defRPr sz="3600" b="1" kern="1200">
          <a:solidFill>
            <a:schemeClr val="tx1"/>
          </a:solidFill>
          <a:latin typeface="+mn-ea"/>
          <a:ea typeface="+mn-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800" b="1"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20.png"/><Relationship Id="rId5" Type="http://schemas.openxmlformats.org/officeDocument/2006/relationships/image" Target="../media/image110.png"/><Relationship Id="rId4" Type="http://schemas.openxmlformats.org/officeDocument/2006/relationships/image" Target="../media/image10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a:xfrm>
            <a:off x="1187624" y="2276872"/>
            <a:ext cx="7272808" cy="1154070"/>
          </a:xfrm>
        </p:spPr>
        <p:txBody>
          <a:bodyPr>
            <a:normAutofit fontScale="90000"/>
          </a:bodyPr>
          <a:lstStyle/>
          <a:p>
            <a:r>
              <a:rPr lang="zh-CN" altLang="en-US" b="1" dirty="0">
                <a:latin typeface="+mn-ea"/>
                <a:ea typeface="+mn-ea"/>
              </a:rPr>
              <a:t>第</a:t>
            </a:r>
            <a:r>
              <a:rPr lang="en-US" altLang="zh-CN" dirty="0"/>
              <a:t>2</a:t>
            </a:r>
            <a:r>
              <a:rPr lang="zh-CN" altLang="en-US" b="1" dirty="0">
                <a:latin typeface="+mn-ea"/>
                <a:ea typeface="+mn-ea"/>
              </a:rPr>
              <a:t>章 高级语言及其语法描述</a:t>
            </a:r>
            <a:endParaRPr lang="en-US" b="1" dirty="0">
              <a:latin typeface="+mn-ea"/>
              <a:ea typeface="+mn-ea"/>
            </a:endParaRPr>
          </a:p>
        </p:txBody>
      </p:sp>
      <p:sp>
        <p:nvSpPr>
          <p:cNvPr id="9" name="副标题 8"/>
          <p:cNvSpPr>
            <a:spLocks noGrp="1"/>
          </p:cNvSpPr>
          <p:nvPr>
            <p:ph type="subTitle" idx="1"/>
          </p:nvPr>
        </p:nvSpPr>
        <p:spPr/>
        <p:txBody>
          <a:bodyPr>
            <a:normAutofit/>
          </a:bodyPr>
          <a:lstStyle/>
          <a:p>
            <a:pPr>
              <a:spcBef>
                <a:spcPct val="0"/>
              </a:spcBef>
            </a:pPr>
            <a:r>
              <a:rPr lang="zh-CN" altLang="en-US" sz="2800" b="1" dirty="0">
                <a:latin typeface="+mn-ea"/>
                <a:cs typeface="+mj-cs"/>
              </a:rPr>
              <a:t>信息与软件工程学院</a:t>
            </a:r>
            <a:endParaRPr lang="en-US" altLang="zh-CN" sz="2800" b="1" dirty="0">
              <a:latin typeface="+mn-ea"/>
              <a:cs typeface="+mj-cs"/>
            </a:endParaRPr>
          </a:p>
          <a:p>
            <a:pPr>
              <a:spcBef>
                <a:spcPct val="0"/>
              </a:spcBef>
            </a:pPr>
            <a:endParaRPr lang="en-US" altLang="zh-CN" sz="2800" b="1" dirty="0">
              <a:latin typeface="+mn-ea"/>
              <a:cs typeface="+mj-cs"/>
            </a:endParaRPr>
          </a:p>
          <a:p>
            <a:pPr>
              <a:spcBef>
                <a:spcPct val="0"/>
              </a:spcBef>
            </a:pPr>
            <a:r>
              <a:rPr lang="zh-CN" altLang="en-US" sz="2800" b="1" dirty="0">
                <a:latin typeface="+mn-ea"/>
                <a:cs typeface="+mj-cs"/>
              </a:rPr>
              <a:t>邓伏虎</a:t>
            </a:r>
            <a:endParaRPr lang="en-US" sz="2800" b="1" dirty="0">
              <a:latin typeface="+mn-ea"/>
              <a:cs typeface="+mj-cs"/>
            </a:endParaRPr>
          </a:p>
        </p:txBody>
      </p:sp>
    </p:spTree>
    <p:extLst>
      <p:ext uri="{BB962C8B-B14F-4D97-AF65-F5344CB8AC3E}">
        <p14:creationId xmlns:p14="http://schemas.microsoft.com/office/powerpoint/2010/main" val="3192752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a:t>假设</a:t>
                </a:r>
                <a:r>
                  <a:rPr lang="el-GR" altLang="zh-CN" dirty="0"/>
                  <a:t>Σ</a:t>
                </a:r>
                <a:r>
                  <a:rPr lang="zh-CN" altLang="en-US" dirty="0"/>
                  <a:t>是一个字母表，</a:t>
                </a:r>
                <a14:m>
                  <m:oMath xmlns:m="http://schemas.openxmlformats.org/officeDocument/2006/math">
                    <m:r>
                      <a:rPr lang="zh-CN" altLang="en-US" i="1" smtClean="0">
                        <a:latin typeface="Cambria Math"/>
                      </a:rPr>
                      <m:t>∀</m:t>
                    </m:r>
                    <m:r>
                      <a:rPr lang="en-US" altLang="zh-CN" b="1" i="1" smtClean="0">
                        <a:latin typeface="Cambria Math"/>
                      </a:rPr>
                      <m:t>𝒙</m:t>
                    </m:r>
                    <m:r>
                      <a:rPr lang="en-US" altLang="zh-CN" b="1" i="1" smtClean="0">
                        <a:latin typeface="Cambria Math"/>
                      </a:rPr>
                      <m:t>, </m:t>
                    </m:r>
                    <m:r>
                      <a:rPr lang="en-US" altLang="zh-CN" b="1" i="1" smtClean="0">
                        <a:latin typeface="Cambria Math"/>
                      </a:rPr>
                      <m:t>𝒚</m:t>
                    </m:r>
                    <m:r>
                      <a:rPr lang="en-US" altLang="zh-CN" b="1" i="1" smtClean="0">
                        <a:latin typeface="Cambria Math"/>
                      </a:rPr>
                      <m:t>, </m:t>
                    </m:r>
                    <m:r>
                      <a:rPr lang="en-US" altLang="zh-CN" b="1" i="1" smtClean="0">
                        <a:latin typeface="Cambria Math"/>
                      </a:rPr>
                      <m:t>𝒛</m:t>
                    </m:r>
                    <m:r>
                      <a:rPr lang="en-US" altLang="zh-CN" b="1" i="1" smtClean="0">
                        <a:latin typeface="Cambria Math"/>
                      </a:rPr>
                      <m:t> ∈</m:t>
                    </m:r>
                    <m:sSup>
                      <m:sSupPr>
                        <m:ctrlPr>
                          <a:rPr lang="en-US" altLang="zh-CN" b="1" i="1" smtClean="0">
                            <a:latin typeface="Cambria Math" panose="02040503050406030204" pitchFamily="18" charset="0"/>
                            <a:ea typeface="Cambria Math"/>
                          </a:rPr>
                        </m:ctrlPr>
                      </m:sSupPr>
                      <m:e>
                        <m:r>
                          <m:rPr>
                            <m:sty m:val="p"/>
                          </m:rPr>
                          <a:rPr lang="el-GR" altLang="zh-CN" b="1" i="1" smtClean="0">
                            <a:latin typeface="Cambria Math"/>
                            <a:ea typeface="Cambria Math"/>
                          </a:rPr>
                          <m:t>Σ</m:t>
                        </m:r>
                      </m:e>
                      <m:sup>
                        <m:r>
                          <a:rPr lang="en-US" altLang="zh-CN" b="1" i="1" smtClean="0">
                            <a:latin typeface="Cambria Math"/>
                            <a:ea typeface="Cambria Math"/>
                          </a:rPr>
                          <m:t>∗</m:t>
                        </m:r>
                      </m:sup>
                    </m:sSup>
                  </m:oMath>
                </a14:m>
                <a:r>
                  <a:rPr lang="zh-CN" altLang="en-US" dirty="0"/>
                  <a:t>，如果</a:t>
                </a:r>
                <a14:m>
                  <m:oMath xmlns:m="http://schemas.openxmlformats.org/officeDocument/2006/math">
                    <m:r>
                      <a:rPr lang="en-US" altLang="zh-CN" b="1" i="1" smtClean="0">
                        <a:latin typeface="Cambria Math"/>
                      </a:rPr>
                      <m:t>𝒙</m:t>
                    </m:r>
                    <m:r>
                      <a:rPr lang="en-US" altLang="zh-CN" b="1" i="1" smtClean="0">
                        <a:latin typeface="Cambria Math"/>
                      </a:rPr>
                      <m:t>=</m:t>
                    </m:r>
                    <m:r>
                      <a:rPr lang="en-US" altLang="zh-CN" b="1" i="1" smtClean="0">
                        <a:latin typeface="Cambria Math"/>
                      </a:rPr>
                      <m:t>𝒚𝒛</m:t>
                    </m:r>
                  </m:oMath>
                </a14:m>
                <a:r>
                  <a:rPr lang="zh-CN" altLang="en-US" dirty="0"/>
                  <a:t>，则称</a:t>
                </a:r>
                <a14:m>
                  <m:oMath xmlns:m="http://schemas.openxmlformats.org/officeDocument/2006/math">
                    <m:r>
                      <a:rPr lang="en-US" b="1" i="1" smtClean="0">
                        <a:latin typeface="Cambria Math"/>
                      </a:rPr>
                      <m:t>𝒚</m:t>
                    </m:r>
                  </m:oMath>
                </a14:m>
                <a:r>
                  <a:rPr lang="zh-CN" altLang="en-US" dirty="0"/>
                  <a:t>是</a:t>
                </a:r>
                <a14:m>
                  <m:oMath xmlns:m="http://schemas.openxmlformats.org/officeDocument/2006/math">
                    <m:r>
                      <a:rPr lang="en-US" altLang="zh-CN" b="1" i="1" dirty="0" smtClean="0">
                        <a:latin typeface="Cambria Math"/>
                      </a:rPr>
                      <m:t>𝒙</m:t>
                    </m:r>
                  </m:oMath>
                </a14:m>
                <a:r>
                  <a:rPr lang="zh-CN" altLang="en-US" dirty="0"/>
                  <a:t>的</a:t>
                </a:r>
                <a:r>
                  <a:rPr lang="zh-CN" altLang="en-US" dirty="0">
                    <a:solidFill>
                      <a:srgbClr val="FF0000"/>
                    </a:solidFill>
                  </a:rPr>
                  <a:t>前缀</a:t>
                </a:r>
                <a:r>
                  <a:rPr lang="zh-CN" altLang="en-US" dirty="0"/>
                  <a:t>，</a:t>
                </a:r>
                <a14:m>
                  <m:oMath xmlns:m="http://schemas.openxmlformats.org/officeDocument/2006/math">
                    <m:r>
                      <a:rPr lang="en-US" b="1" i="1" smtClean="0">
                        <a:latin typeface="Cambria Math"/>
                      </a:rPr>
                      <m:t>𝒛</m:t>
                    </m:r>
                  </m:oMath>
                </a14:m>
                <a:r>
                  <a:rPr lang="zh-CN" altLang="en-US" dirty="0"/>
                  <a:t>是</a:t>
                </a:r>
                <a14:m>
                  <m:oMath xmlns:m="http://schemas.openxmlformats.org/officeDocument/2006/math">
                    <m:r>
                      <a:rPr lang="en-US" altLang="zh-CN" i="1" dirty="0">
                        <a:latin typeface="Cambria Math"/>
                      </a:rPr>
                      <m:t>𝒙</m:t>
                    </m:r>
                  </m:oMath>
                </a14:m>
                <a:r>
                  <a:rPr lang="zh-CN" altLang="en-US" dirty="0"/>
                  <a:t>的</a:t>
                </a:r>
                <a:r>
                  <a:rPr lang="zh-CN" altLang="en-US" dirty="0">
                    <a:solidFill>
                      <a:srgbClr val="FF0000"/>
                    </a:solidFill>
                  </a:rPr>
                  <a:t>后缀</a:t>
                </a:r>
                <a:r>
                  <a:rPr lang="zh-CN" altLang="en-US" dirty="0"/>
                  <a:t>。如果</a:t>
                </a:r>
                <a14:m>
                  <m:oMath xmlns:m="http://schemas.openxmlformats.org/officeDocument/2006/math">
                    <m:r>
                      <a:rPr lang="en-US" altLang="zh-CN" b="1" i="1" smtClean="0">
                        <a:latin typeface="Cambria Math"/>
                      </a:rPr>
                      <m:t>𝒛</m:t>
                    </m:r>
                    <m:r>
                      <a:rPr lang="en-US" altLang="zh-CN" b="1" i="1" smtClean="0">
                        <a:latin typeface="Cambria Math"/>
                        <a:ea typeface="Cambria Math"/>
                      </a:rPr>
                      <m:t>≠</m:t>
                    </m:r>
                    <m:r>
                      <a:rPr lang="zh-CN" altLang="en-US" b="1" i="1" smtClean="0">
                        <a:latin typeface="Cambria Math"/>
                        <a:ea typeface="Cambria Math"/>
                      </a:rPr>
                      <m:t>𝜺</m:t>
                    </m:r>
                  </m:oMath>
                </a14:m>
                <a:r>
                  <a:rPr lang="zh-CN" altLang="en-US" dirty="0"/>
                  <a:t>，则</a:t>
                </a:r>
                <a14:m>
                  <m:oMath xmlns:m="http://schemas.openxmlformats.org/officeDocument/2006/math">
                    <m:r>
                      <a:rPr lang="en-US" i="1">
                        <a:latin typeface="Cambria Math"/>
                      </a:rPr>
                      <m:t>𝒚</m:t>
                    </m:r>
                  </m:oMath>
                </a14:m>
                <a:r>
                  <a:rPr lang="zh-CN" altLang="en-US" dirty="0"/>
                  <a:t>是</a:t>
                </a:r>
                <a14:m>
                  <m:oMath xmlns:m="http://schemas.openxmlformats.org/officeDocument/2006/math">
                    <m:r>
                      <a:rPr lang="en-US" altLang="zh-CN" i="1" dirty="0">
                        <a:latin typeface="Cambria Math"/>
                      </a:rPr>
                      <m:t>𝒙</m:t>
                    </m:r>
                  </m:oMath>
                </a14:m>
                <a:r>
                  <a:rPr lang="zh-CN" altLang="en-US" dirty="0"/>
                  <a:t>的</a:t>
                </a:r>
                <a:r>
                  <a:rPr lang="zh-CN" altLang="en-US" dirty="0">
                    <a:solidFill>
                      <a:srgbClr val="FF0000"/>
                    </a:solidFill>
                  </a:rPr>
                  <a:t>真前缀</a:t>
                </a:r>
                <a:r>
                  <a:rPr lang="zh-CN" altLang="en-US" dirty="0"/>
                  <a:t>，如果</a:t>
                </a:r>
                <a:r>
                  <a:rPr lang="en-US" altLang="zh-CN" dirty="0"/>
                  <a:t>y</a:t>
                </a:r>
                <a14:m>
                  <m:oMath xmlns:m="http://schemas.openxmlformats.org/officeDocument/2006/math">
                    <m:r>
                      <a:rPr lang="en-US" altLang="zh-CN" i="1">
                        <a:latin typeface="Cambria Math"/>
                        <a:ea typeface="Cambria Math"/>
                      </a:rPr>
                      <m:t>≠</m:t>
                    </m:r>
                    <m:r>
                      <a:rPr lang="zh-CN" altLang="en-US" i="1">
                        <a:latin typeface="Cambria Math"/>
                        <a:ea typeface="Cambria Math"/>
                      </a:rPr>
                      <m:t>𝜺</m:t>
                    </m:r>
                  </m:oMath>
                </a14:m>
                <a:r>
                  <a:rPr lang="zh-CN" altLang="en-US" dirty="0"/>
                  <a:t>，则</a:t>
                </a:r>
                <a14:m>
                  <m:oMath xmlns:m="http://schemas.openxmlformats.org/officeDocument/2006/math">
                    <m:r>
                      <a:rPr lang="en-US" altLang="zh-CN" b="1" i="1" smtClean="0">
                        <a:latin typeface="Cambria Math"/>
                      </a:rPr>
                      <m:t>𝒛</m:t>
                    </m:r>
                  </m:oMath>
                </a14:m>
                <a:r>
                  <a:rPr lang="zh-CN" altLang="en-US" dirty="0"/>
                  <a:t>是</a:t>
                </a:r>
                <a14:m>
                  <m:oMath xmlns:m="http://schemas.openxmlformats.org/officeDocument/2006/math">
                    <m:r>
                      <a:rPr lang="en-US" altLang="zh-CN" i="1" dirty="0">
                        <a:latin typeface="Cambria Math"/>
                      </a:rPr>
                      <m:t>𝒙</m:t>
                    </m:r>
                  </m:oMath>
                </a14:m>
                <a:r>
                  <a:rPr lang="zh-CN" altLang="en-US" dirty="0"/>
                  <a:t>的</a:t>
                </a:r>
                <a:r>
                  <a:rPr lang="zh-CN" altLang="en-US" dirty="0">
                    <a:solidFill>
                      <a:srgbClr val="FF0000"/>
                    </a:solidFill>
                  </a:rPr>
                  <a:t>真后缀</a:t>
                </a:r>
                <a:r>
                  <a:rPr lang="zh-CN" altLang="en-US" dirty="0"/>
                  <a:t>。</a:t>
                </a:r>
                <a:endParaRPr lang="en-US" altLang="zh-CN" dirty="0"/>
              </a:p>
              <a:p>
                <a:endParaRPr lang="en-US" dirty="0"/>
              </a:p>
              <a:p>
                <a:r>
                  <a:rPr lang="zh-CN" altLang="en-US" dirty="0"/>
                  <a:t>从符号串</a:t>
                </a:r>
                <a:r>
                  <a:rPr lang="en-US" altLang="zh-CN" dirty="0"/>
                  <a:t>s</a:t>
                </a:r>
                <a:r>
                  <a:rPr lang="zh-CN" altLang="en-US" dirty="0"/>
                  <a:t>中删除一个前缀和一个后缀后得到的符号串</a:t>
                </a:r>
                <a:r>
                  <a:rPr lang="en-US" altLang="zh-CN" dirty="0"/>
                  <a:t>s’</a:t>
                </a:r>
                <a:r>
                  <a:rPr lang="zh-CN" altLang="en-US" dirty="0"/>
                  <a:t>称为符号串</a:t>
                </a:r>
                <a:r>
                  <a:rPr lang="en-US" altLang="zh-CN" dirty="0"/>
                  <a:t>s</a:t>
                </a:r>
                <a:r>
                  <a:rPr lang="zh-CN" altLang="en-US" dirty="0"/>
                  <a:t>的</a:t>
                </a:r>
                <a:r>
                  <a:rPr lang="zh-CN" altLang="en-US" dirty="0">
                    <a:solidFill>
                      <a:srgbClr val="FF0000"/>
                    </a:solidFill>
                  </a:rPr>
                  <a:t>子串</a:t>
                </a:r>
                <a:r>
                  <a:rPr lang="zh-CN" altLang="en-US" dirty="0"/>
                  <a:t>。如果</a:t>
                </a:r>
                <a:r>
                  <a:rPr lang="en-US" altLang="zh-CN" dirty="0"/>
                  <a:t>s’</a:t>
                </a:r>
                <a:r>
                  <a:rPr lang="zh-CN" altLang="en-US" dirty="0"/>
                  <a:t>非空且</a:t>
                </a:r>
                <a:r>
                  <a:rPr lang="en-US" altLang="zh-CN" dirty="0"/>
                  <a:t>s’</a:t>
                </a:r>
                <a14:m>
                  <m:oMath xmlns:m="http://schemas.openxmlformats.org/officeDocument/2006/math">
                    <m:r>
                      <a:rPr lang="en-US" altLang="zh-CN" i="1" smtClean="0">
                        <a:latin typeface="Cambria Math"/>
                        <a:ea typeface="Cambria Math"/>
                      </a:rPr>
                      <m:t>≠</m:t>
                    </m:r>
                    <m:r>
                      <a:rPr lang="en-US" altLang="zh-CN" b="1" i="1" smtClean="0">
                        <a:latin typeface="Cambria Math"/>
                        <a:ea typeface="Cambria Math"/>
                      </a:rPr>
                      <m:t>𝒔</m:t>
                    </m:r>
                  </m:oMath>
                </a14:m>
                <a:r>
                  <a:rPr lang="zh-CN" altLang="en-US" dirty="0"/>
                  <a:t>，则称</a:t>
                </a:r>
                <a:r>
                  <a:rPr lang="en-US" altLang="zh-CN" dirty="0"/>
                  <a:t>s’</a:t>
                </a:r>
                <a:r>
                  <a:rPr lang="zh-CN" altLang="en-US" dirty="0"/>
                  <a:t>为符号串</a:t>
                </a:r>
                <a:r>
                  <a:rPr lang="en-US" altLang="zh-CN" dirty="0"/>
                  <a:t>s</a:t>
                </a:r>
                <a:r>
                  <a:rPr lang="zh-CN" altLang="en-US" dirty="0"/>
                  <a:t>的</a:t>
                </a:r>
                <a:r>
                  <a:rPr lang="zh-CN" altLang="en-US" dirty="0">
                    <a:solidFill>
                      <a:srgbClr val="FF0000"/>
                    </a:solidFill>
                  </a:rPr>
                  <a:t>真子串</a:t>
                </a:r>
                <a:r>
                  <a:rPr lang="zh-CN" altLang="en-US" dirty="0"/>
                  <a:t>。</a:t>
                </a:r>
                <a:endParaRPr lang="en-US" altLang="zh-CN" dirty="0"/>
              </a:p>
              <a:p>
                <a:endParaRPr lang="en-US" altLang="zh-CN" dirty="0"/>
              </a:p>
              <a:p>
                <a:r>
                  <a:rPr lang="zh-CN" altLang="en-US" dirty="0">
                    <a:solidFill>
                      <a:srgbClr val="FF0000"/>
                    </a:solidFill>
                  </a:rPr>
                  <a:t>语言</a:t>
                </a:r>
                <a:r>
                  <a:rPr lang="zh-CN" altLang="en-US" dirty="0"/>
                  <a:t>是字母表</a:t>
                </a:r>
                <a:r>
                  <a:rPr lang="el-GR" altLang="zh-CN" dirty="0"/>
                  <a:t>Σ</a:t>
                </a:r>
                <a:r>
                  <a:rPr lang="zh-CN" altLang="en-US" dirty="0"/>
                  <a:t>上一些字符串的集合。</a:t>
                </a:r>
                <a:endParaRPr lang="en-US" altLang="zh-CN" dirty="0"/>
              </a:p>
              <a:p>
                <a:endParaRPr 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465" t="-1961" r="-1099" b="-2101"/>
                </a:stretch>
              </a:blipFill>
            </p:spPr>
            <p:txBody>
              <a:bodyPr/>
              <a:lstStyle/>
              <a:p>
                <a:r>
                  <a:rPr lang="en-US">
                    <a:noFill/>
                  </a:rPr>
                  <a:t> </a:t>
                </a:r>
              </a:p>
            </p:txBody>
          </p:sp>
        </mc:Fallback>
      </mc:AlternateContent>
      <p:sp>
        <p:nvSpPr>
          <p:cNvPr id="3" name="日期占位符 2"/>
          <p:cNvSpPr>
            <a:spLocks noGrp="1"/>
          </p:cNvSpPr>
          <p:nvPr>
            <p:ph type="dt" sz="half" idx="10"/>
          </p:nvPr>
        </p:nvSpPr>
        <p:spPr/>
        <p:txBody>
          <a:bodyPr/>
          <a:lstStyle/>
          <a:p>
            <a:r>
              <a:rPr lang="zh-CN" altLang="en-US"/>
              <a:t>邓伏虎</a:t>
            </a:r>
            <a:endParaRPr lang="zh-CN" altLang="en-US" dirty="0"/>
          </a:p>
        </p:txBody>
      </p:sp>
      <p:sp>
        <p:nvSpPr>
          <p:cNvPr id="4" name="页脚占位符 3"/>
          <p:cNvSpPr>
            <a:spLocks noGrp="1"/>
          </p:cNvSpPr>
          <p:nvPr>
            <p:ph type="ftr" sz="quarter" idx="11"/>
          </p:nvPr>
        </p:nvSpPr>
        <p:spPr/>
        <p:txBody>
          <a:bodyPr/>
          <a:lstStyle/>
          <a:p>
            <a:r>
              <a:rPr lang="zh-CN" altLang="en-US"/>
              <a:t>信息与软件工程学院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10</a:t>
            </a:fld>
            <a:endParaRPr lang="zh-CN" altLang="en-US"/>
          </a:p>
        </p:txBody>
      </p:sp>
      <p:sp>
        <p:nvSpPr>
          <p:cNvPr id="6" name="标题 5"/>
          <p:cNvSpPr>
            <a:spLocks noGrp="1"/>
          </p:cNvSpPr>
          <p:nvPr>
            <p:ph type="title"/>
          </p:nvPr>
        </p:nvSpPr>
        <p:spPr/>
        <p:txBody>
          <a:bodyPr/>
          <a:lstStyle/>
          <a:p>
            <a:r>
              <a:rPr lang="zh-CN" altLang="en-US" dirty="0"/>
              <a:t>术语定义</a:t>
            </a:r>
            <a:endParaRPr lang="en-US" dirty="0"/>
          </a:p>
        </p:txBody>
      </p:sp>
    </p:spTree>
    <p:extLst>
      <p:ext uri="{BB962C8B-B14F-4D97-AF65-F5344CB8AC3E}">
        <p14:creationId xmlns:p14="http://schemas.microsoft.com/office/powerpoint/2010/main" val="3717682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a:t>语言</a:t>
                </a:r>
                <a:r>
                  <a:rPr lang="en-US" altLang="zh-CN" i="1" dirty="0"/>
                  <a:t>L</a:t>
                </a:r>
                <a:r>
                  <a:rPr lang="zh-CN" altLang="en-US" dirty="0"/>
                  <a:t>和</a:t>
                </a:r>
                <a:r>
                  <a:rPr lang="en-US" altLang="zh-CN" i="1" dirty="0"/>
                  <a:t>M</a:t>
                </a:r>
                <a:r>
                  <a:rPr lang="zh-CN" altLang="en-US" dirty="0"/>
                  <a:t>的</a:t>
                </a:r>
                <a:r>
                  <a:rPr lang="zh-CN" altLang="en-US" dirty="0">
                    <a:solidFill>
                      <a:srgbClr val="FF0000"/>
                    </a:solidFill>
                  </a:rPr>
                  <a:t>合并</a:t>
                </a:r>
                <a:r>
                  <a:rPr lang="zh-CN" altLang="en-US" dirty="0"/>
                  <a:t>，记为</a:t>
                </a:r>
                <a14:m>
                  <m:oMath xmlns:m="http://schemas.openxmlformats.org/officeDocument/2006/math">
                    <m:r>
                      <a:rPr lang="en-US" altLang="zh-CN" b="1" i="1" dirty="0" smtClean="0">
                        <a:latin typeface="Cambria Math"/>
                        <a:ea typeface="Cambria Math"/>
                      </a:rPr>
                      <m:t>𝑳</m:t>
                    </m:r>
                    <m:r>
                      <a:rPr lang="en-US" altLang="zh-CN" i="1" dirty="0" smtClean="0">
                        <a:latin typeface="Cambria Math"/>
                        <a:ea typeface="Cambria Math"/>
                      </a:rPr>
                      <m:t>∪</m:t>
                    </m:r>
                    <m:r>
                      <a:rPr lang="en-US" altLang="zh-CN" b="1" i="1" dirty="0" smtClean="0">
                        <a:latin typeface="Cambria Math"/>
                        <a:ea typeface="Cambria Math"/>
                      </a:rPr>
                      <m:t>𝑴</m:t>
                    </m:r>
                  </m:oMath>
                </a14:m>
                <a:r>
                  <a:rPr lang="zh-CN" altLang="en-US" dirty="0"/>
                  <a:t>，定义为：</a:t>
                </a:r>
                <a:endParaRPr lang="en-US" altLang="zh-CN" dirty="0"/>
              </a:p>
              <a:p>
                <a:pPr marL="0" indent="0">
                  <a:buNone/>
                </a:pPr>
                <a14:m>
                  <m:oMathPara xmlns:m="http://schemas.openxmlformats.org/officeDocument/2006/math">
                    <m:oMathParaPr>
                      <m:jc m:val="center"/>
                    </m:oMathParaPr>
                    <m:oMath xmlns:m="http://schemas.openxmlformats.org/officeDocument/2006/math">
                      <m:r>
                        <a:rPr lang="en-US" altLang="zh-CN" b="1" i="1" dirty="0" smtClean="0">
                          <a:latin typeface="Cambria Math"/>
                          <a:ea typeface="Cambria Math"/>
                        </a:rPr>
                        <m:t>𝑳</m:t>
                      </m:r>
                      <m:r>
                        <a:rPr lang="en-US" altLang="zh-CN" i="1" dirty="0" smtClean="0">
                          <a:latin typeface="Cambria Math"/>
                          <a:ea typeface="Cambria Math"/>
                        </a:rPr>
                        <m:t>∪</m:t>
                      </m:r>
                      <m:r>
                        <a:rPr lang="en-US" altLang="zh-CN" b="1" i="1" dirty="0" smtClean="0">
                          <a:latin typeface="Cambria Math"/>
                          <a:ea typeface="Cambria Math"/>
                        </a:rPr>
                        <m:t>𝑴</m:t>
                      </m:r>
                      <m:r>
                        <a:rPr lang="en-US" altLang="zh-CN" b="1" i="0" dirty="0" smtClean="0">
                          <a:latin typeface="Cambria Math"/>
                          <a:ea typeface="Cambria Math"/>
                        </a:rPr>
                        <m:t>=</m:t>
                      </m:r>
                      <m:d>
                        <m:dPr>
                          <m:begChr m:val="{"/>
                          <m:endChr m:val="}"/>
                          <m:ctrlPr>
                            <a:rPr lang="en-US" altLang="zh-CN" b="1" i="1" dirty="0" smtClean="0">
                              <a:latin typeface="Cambria Math" panose="02040503050406030204" pitchFamily="18" charset="0"/>
                              <a:ea typeface="Cambria Math"/>
                            </a:rPr>
                          </m:ctrlPr>
                        </m:dPr>
                        <m:e>
                          <m:r>
                            <a:rPr lang="en-US" altLang="zh-CN" b="1" i="1" dirty="0" smtClean="0">
                              <a:latin typeface="Cambria Math"/>
                              <a:ea typeface="Cambria Math"/>
                            </a:rPr>
                            <m:t>𝒔</m:t>
                          </m:r>
                          <m:r>
                            <a:rPr lang="en-US" altLang="zh-CN" b="1" i="1" dirty="0" smtClean="0">
                              <a:latin typeface="Cambria Math"/>
                              <a:ea typeface="Cambria Math"/>
                            </a:rPr>
                            <m:t>|</m:t>
                          </m:r>
                          <m:r>
                            <a:rPr lang="en-US" altLang="zh-CN" b="1" i="1" dirty="0" smtClean="0">
                              <a:latin typeface="Cambria Math"/>
                              <a:ea typeface="Cambria Math"/>
                            </a:rPr>
                            <m:t>𝒔</m:t>
                          </m:r>
                          <m:r>
                            <a:rPr lang="en-US" altLang="zh-CN" b="1" i="1" dirty="0" smtClean="0">
                              <a:latin typeface="Cambria Math"/>
                              <a:ea typeface="Cambria Math"/>
                            </a:rPr>
                            <m:t>∈</m:t>
                          </m:r>
                          <m:r>
                            <a:rPr lang="en-US" altLang="zh-CN" b="1" i="1" dirty="0" smtClean="0">
                              <a:latin typeface="Cambria Math"/>
                              <a:ea typeface="Cambria Math"/>
                            </a:rPr>
                            <m:t>𝑳</m:t>
                          </m:r>
                          <m:r>
                            <a:rPr lang="en-US" altLang="zh-CN" b="1" i="0" dirty="0" smtClean="0">
                              <a:latin typeface="Cambria Math"/>
                              <a:ea typeface="Cambria Math"/>
                            </a:rPr>
                            <m:t> </m:t>
                          </m:r>
                          <m:r>
                            <a:rPr lang="en-US" altLang="zh-CN" b="1" i="0" dirty="0" smtClean="0">
                              <a:latin typeface="Cambria Math"/>
                              <a:ea typeface="Cambria Math"/>
                            </a:rPr>
                            <m:t>𝐨𝐫</m:t>
                          </m:r>
                          <m:r>
                            <a:rPr lang="en-US" altLang="zh-CN" b="1" i="0" dirty="0" smtClean="0">
                              <a:latin typeface="Cambria Math"/>
                              <a:ea typeface="Cambria Math"/>
                            </a:rPr>
                            <m:t> </m:t>
                          </m:r>
                          <m:r>
                            <a:rPr lang="en-US" altLang="zh-CN" b="1" i="1" dirty="0" smtClean="0">
                              <a:latin typeface="Cambria Math"/>
                              <a:ea typeface="Cambria Math"/>
                            </a:rPr>
                            <m:t>𝒔</m:t>
                          </m:r>
                          <m:r>
                            <a:rPr lang="en-US" altLang="zh-CN" b="1" i="1" dirty="0" smtClean="0">
                              <a:latin typeface="Cambria Math"/>
                              <a:ea typeface="Cambria Math"/>
                            </a:rPr>
                            <m:t>∈</m:t>
                          </m:r>
                          <m:r>
                            <a:rPr lang="en-US" altLang="zh-CN" b="1" i="1" dirty="0" smtClean="0">
                              <a:latin typeface="Cambria Math"/>
                              <a:ea typeface="Cambria Math"/>
                            </a:rPr>
                            <m:t>𝑴</m:t>
                          </m:r>
                        </m:e>
                      </m:d>
                    </m:oMath>
                  </m:oMathPara>
                </a14:m>
                <a:endParaRPr lang="en-US" dirty="0"/>
              </a:p>
              <a:p>
                <a:pPr marL="0" indent="0">
                  <a:buNone/>
                </a:pPr>
                <a:endParaRPr lang="en-US" dirty="0"/>
              </a:p>
              <a:p>
                <a:r>
                  <a:rPr lang="zh-CN" altLang="en-US" dirty="0"/>
                  <a:t>语言</a:t>
                </a:r>
                <a:r>
                  <a:rPr lang="en-US" altLang="zh-CN" i="1" dirty="0"/>
                  <a:t>L</a:t>
                </a:r>
                <a:r>
                  <a:rPr lang="zh-CN" altLang="en-US" dirty="0"/>
                  <a:t>和</a:t>
                </a:r>
                <a:r>
                  <a:rPr lang="en-US" altLang="zh-CN" i="1" dirty="0"/>
                  <a:t>M</a:t>
                </a:r>
                <a:r>
                  <a:rPr lang="zh-CN" altLang="en-US" dirty="0"/>
                  <a:t>的</a:t>
                </a:r>
                <a:r>
                  <a:rPr lang="zh-CN" altLang="en-US" dirty="0">
                    <a:solidFill>
                      <a:srgbClr val="FF0000"/>
                    </a:solidFill>
                  </a:rPr>
                  <a:t>连接</a:t>
                </a:r>
                <a:r>
                  <a:rPr lang="zh-CN" altLang="en-US" dirty="0"/>
                  <a:t>，记为</a:t>
                </a:r>
                <a14:m>
                  <m:oMath xmlns:m="http://schemas.openxmlformats.org/officeDocument/2006/math">
                    <m:r>
                      <a:rPr lang="en-US" altLang="zh-CN" b="1" i="1" dirty="0" smtClean="0">
                        <a:latin typeface="Cambria Math"/>
                      </a:rPr>
                      <m:t>𝑳</m:t>
                    </m:r>
                    <m:r>
                      <a:rPr lang="en-US" altLang="zh-CN" i="1" dirty="0">
                        <a:latin typeface="Cambria Math"/>
                        <a:ea typeface="Cambria Math"/>
                      </a:rPr>
                      <m:t>𝑴</m:t>
                    </m:r>
                  </m:oMath>
                </a14:m>
                <a:r>
                  <a:rPr lang="zh-CN" altLang="en-US" dirty="0"/>
                  <a:t>，定义为：</a:t>
                </a:r>
                <a:endParaRPr lang="en-US" altLang="zh-CN" dirty="0"/>
              </a:p>
              <a:p>
                <a:pPr marL="0" indent="0">
                  <a:buNone/>
                </a:pPr>
                <a14:m>
                  <m:oMathPara xmlns:m="http://schemas.openxmlformats.org/officeDocument/2006/math">
                    <m:oMathParaPr>
                      <m:jc m:val="center"/>
                    </m:oMathParaPr>
                    <m:oMath xmlns:m="http://schemas.openxmlformats.org/officeDocument/2006/math">
                      <m:r>
                        <a:rPr lang="en-US" altLang="zh-CN" b="1" i="1" dirty="0" smtClean="0">
                          <a:latin typeface="Cambria Math"/>
                        </a:rPr>
                        <m:t>𝑳</m:t>
                      </m:r>
                      <m:r>
                        <a:rPr lang="en-US" altLang="zh-CN" i="1" dirty="0">
                          <a:latin typeface="Cambria Math"/>
                          <a:ea typeface="Cambria Math"/>
                        </a:rPr>
                        <m:t>𝑴</m:t>
                      </m:r>
                      <m:r>
                        <a:rPr lang="en-US" altLang="zh-CN" dirty="0">
                          <a:latin typeface="Cambria Math"/>
                          <a:ea typeface="Cambria Math"/>
                        </a:rPr>
                        <m:t>=</m:t>
                      </m:r>
                      <m:d>
                        <m:dPr>
                          <m:begChr m:val="{"/>
                          <m:endChr m:val="}"/>
                          <m:ctrlPr>
                            <a:rPr lang="en-US" altLang="zh-CN" i="1" dirty="0">
                              <a:latin typeface="Cambria Math" panose="02040503050406030204" pitchFamily="18" charset="0"/>
                              <a:ea typeface="Cambria Math"/>
                            </a:rPr>
                          </m:ctrlPr>
                        </m:dPr>
                        <m:e>
                          <m:r>
                            <a:rPr lang="en-US" altLang="zh-CN" i="1" dirty="0">
                              <a:latin typeface="Cambria Math"/>
                              <a:ea typeface="Cambria Math"/>
                            </a:rPr>
                            <m:t>𝒔</m:t>
                          </m:r>
                          <m:r>
                            <a:rPr lang="en-US" altLang="zh-CN" b="1" i="1" dirty="0" smtClean="0">
                              <a:latin typeface="Cambria Math"/>
                              <a:ea typeface="Cambria Math"/>
                            </a:rPr>
                            <m:t>𝒕</m:t>
                          </m:r>
                          <m:r>
                            <a:rPr lang="en-US" altLang="zh-CN" i="1" dirty="0">
                              <a:latin typeface="Cambria Math"/>
                              <a:ea typeface="Cambria Math"/>
                            </a:rPr>
                            <m:t>|</m:t>
                          </m:r>
                          <m:r>
                            <a:rPr lang="en-US" altLang="zh-CN" i="1" dirty="0">
                              <a:latin typeface="Cambria Math"/>
                              <a:ea typeface="Cambria Math"/>
                            </a:rPr>
                            <m:t>𝒔</m:t>
                          </m:r>
                          <m:r>
                            <a:rPr lang="en-US" altLang="zh-CN" i="1" dirty="0">
                              <a:latin typeface="Cambria Math"/>
                              <a:ea typeface="Cambria Math"/>
                            </a:rPr>
                            <m:t>∈</m:t>
                          </m:r>
                          <m:r>
                            <a:rPr lang="en-US" altLang="zh-CN" i="1" dirty="0">
                              <a:latin typeface="Cambria Math"/>
                              <a:ea typeface="Cambria Math"/>
                            </a:rPr>
                            <m:t>𝑳</m:t>
                          </m:r>
                          <m:r>
                            <a:rPr lang="en-US" altLang="zh-CN" b="1" i="0" dirty="0" smtClean="0">
                              <a:latin typeface="Cambria Math"/>
                              <a:ea typeface="Cambria Math"/>
                            </a:rPr>
                            <m:t> </m:t>
                          </m:r>
                          <m:r>
                            <a:rPr lang="en-US" altLang="zh-CN" dirty="0">
                              <a:latin typeface="Cambria Math"/>
                              <a:ea typeface="Cambria Math"/>
                            </a:rPr>
                            <m:t> </m:t>
                          </m:r>
                          <m:r>
                            <a:rPr lang="en-US" altLang="zh-CN" b="1" i="0" dirty="0" smtClean="0">
                              <a:latin typeface="Cambria Math"/>
                              <a:ea typeface="Cambria Math"/>
                            </a:rPr>
                            <m:t>𝐚𝐧𝐝</m:t>
                          </m:r>
                          <m:r>
                            <a:rPr lang="en-US" altLang="zh-CN" dirty="0">
                              <a:latin typeface="Cambria Math"/>
                              <a:ea typeface="Cambria Math"/>
                            </a:rPr>
                            <m:t> </m:t>
                          </m:r>
                          <m:r>
                            <a:rPr lang="en-US" altLang="zh-CN" b="1" i="1" dirty="0" smtClean="0">
                              <a:latin typeface="Cambria Math"/>
                              <a:ea typeface="Cambria Math"/>
                            </a:rPr>
                            <m:t> </m:t>
                          </m:r>
                          <m:r>
                            <a:rPr lang="en-US" altLang="zh-CN" b="1" i="1" dirty="0" smtClean="0">
                              <a:latin typeface="Cambria Math"/>
                              <a:ea typeface="Cambria Math"/>
                            </a:rPr>
                            <m:t>𝒕</m:t>
                          </m:r>
                          <m:r>
                            <a:rPr lang="en-US" altLang="zh-CN" i="1" dirty="0">
                              <a:latin typeface="Cambria Math"/>
                              <a:ea typeface="Cambria Math"/>
                            </a:rPr>
                            <m:t>∈</m:t>
                          </m:r>
                          <m:r>
                            <a:rPr lang="en-US" altLang="zh-CN" i="1" dirty="0">
                              <a:latin typeface="Cambria Math"/>
                              <a:ea typeface="Cambria Math"/>
                            </a:rPr>
                            <m:t>𝑴</m:t>
                          </m:r>
                        </m:e>
                      </m:d>
                    </m:oMath>
                  </m:oMathPara>
                </a14:m>
                <a:endParaRPr lang="en-US" dirty="0"/>
              </a:p>
              <a:p>
                <a:pPr marL="0" indent="0">
                  <a:buNone/>
                </a:pPr>
                <a:endParaRPr lang="en-US" dirty="0"/>
              </a:p>
              <a:p>
                <a:r>
                  <a:rPr lang="zh-CN" altLang="en-US" dirty="0"/>
                  <a:t>语言</a:t>
                </a:r>
                <a:r>
                  <a:rPr lang="en-US" altLang="zh-CN" dirty="0"/>
                  <a:t>L</a:t>
                </a:r>
                <a:r>
                  <a:rPr lang="zh-CN" altLang="en-US" dirty="0">
                    <a:solidFill>
                      <a:srgbClr val="FF0000"/>
                    </a:solidFill>
                  </a:rPr>
                  <a:t>自身的</a:t>
                </a:r>
                <a:r>
                  <a:rPr lang="en-US" altLang="zh-CN" dirty="0">
                    <a:solidFill>
                      <a:srgbClr val="FF0000"/>
                    </a:solidFill>
                  </a:rPr>
                  <a:t>n</a:t>
                </a:r>
                <a:r>
                  <a:rPr lang="zh-CN" altLang="en-US" dirty="0">
                    <a:solidFill>
                      <a:srgbClr val="FF0000"/>
                    </a:solidFill>
                  </a:rPr>
                  <a:t>次连接</a:t>
                </a:r>
                <a:r>
                  <a:rPr lang="zh-CN" altLang="en-US" dirty="0"/>
                  <a:t>，记为</a:t>
                </a:r>
                <a14:m>
                  <m:oMath xmlns:m="http://schemas.openxmlformats.org/officeDocument/2006/math">
                    <m:sSup>
                      <m:sSupPr>
                        <m:ctrlPr>
                          <a:rPr lang="en-US" altLang="zh-CN" i="1">
                            <a:latin typeface="Cambria Math" panose="02040503050406030204" pitchFamily="18" charset="0"/>
                          </a:rPr>
                        </m:ctrlPr>
                      </m:sSupPr>
                      <m:e>
                        <m:r>
                          <a:rPr lang="en-US" altLang="zh-CN">
                            <a:latin typeface="Cambria Math"/>
                          </a:rPr>
                          <m:t>𝑳</m:t>
                        </m:r>
                      </m:e>
                      <m:sup>
                        <m:r>
                          <a:rPr lang="en-US" altLang="zh-CN">
                            <a:latin typeface="Cambria Math"/>
                          </a:rPr>
                          <m:t>𝒏</m:t>
                        </m:r>
                      </m:sup>
                    </m:sSup>
                  </m:oMath>
                </a14:m>
                <a:r>
                  <a:rPr lang="zh-CN" altLang="en-US" dirty="0"/>
                  <a:t>，定义为：</a:t>
                </a:r>
                <a:endParaRPr lang="en-US" altLang="zh-CN" dirty="0"/>
              </a:p>
              <a:p>
                <a:pPr marL="0" indent="0">
                  <a:buNone/>
                </a:pPr>
                <a14:m>
                  <m:oMathPara xmlns:m="http://schemas.openxmlformats.org/officeDocument/2006/math">
                    <m:oMathParaPr>
                      <m:jc m:val="center"/>
                    </m:oMathParaPr>
                    <m:oMath xmlns:m="http://schemas.openxmlformats.org/officeDocument/2006/math">
                      <m:sSup>
                        <m:sSupPr>
                          <m:ctrlPr>
                            <a:rPr lang="en-US" i="1" smtClean="0">
                              <a:latin typeface="Cambria Math" panose="02040503050406030204" pitchFamily="18" charset="0"/>
                            </a:rPr>
                          </m:ctrlPr>
                        </m:sSupPr>
                        <m:e>
                          <m:r>
                            <a:rPr lang="en-US" b="1" i="1" smtClean="0">
                              <a:latin typeface="Cambria Math"/>
                            </a:rPr>
                            <m:t>𝑳</m:t>
                          </m:r>
                        </m:e>
                        <m:sup>
                          <m:r>
                            <a:rPr lang="en-US" b="1" i="1" smtClean="0">
                              <a:latin typeface="Cambria Math"/>
                            </a:rPr>
                            <m:t>𝒏</m:t>
                          </m:r>
                        </m:sup>
                      </m:sSup>
                      <m:r>
                        <a:rPr lang="en-US" b="1" i="1" smtClean="0">
                          <a:latin typeface="Cambria Math"/>
                        </a:rPr>
                        <m:t>=</m:t>
                      </m:r>
                      <m:limLow>
                        <m:limLowPr>
                          <m:ctrlPr>
                            <a:rPr lang="en-US" b="1" i="1" smtClean="0">
                              <a:latin typeface="Cambria Math" panose="02040503050406030204" pitchFamily="18" charset="0"/>
                            </a:rPr>
                          </m:ctrlPr>
                        </m:limLowPr>
                        <m:e>
                          <m:groupChr>
                            <m:groupChrPr>
                              <m:chr m:val="⏟"/>
                              <m:ctrlPr>
                                <a:rPr lang="en-US" b="1" i="1" smtClean="0">
                                  <a:latin typeface="Cambria Math" panose="02040503050406030204" pitchFamily="18" charset="0"/>
                                </a:rPr>
                              </m:ctrlPr>
                            </m:groupChrPr>
                            <m:e>
                              <m:r>
                                <a:rPr lang="en-US" b="1" i="1" smtClean="0">
                                  <a:latin typeface="Cambria Math"/>
                                </a:rPr>
                                <m:t>𝑳𝑳</m:t>
                              </m:r>
                              <m:r>
                                <a:rPr lang="en-US" b="1" i="1" smtClean="0">
                                  <a:latin typeface="Cambria Math"/>
                                  <a:ea typeface="Cambria Math"/>
                                </a:rPr>
                                <m:t>⋯</m:t>
                              </m:r>
                              <m:r>
                                <a:rPr lang="en-US" b="1" i="1" smtClean="0">
                                  <a:latin typeface="Cambria Math"/>
                                  <a:ea typeface="Cambria Math"/>
                                </a:rPr>
                                <m:t>𝑳𝑳</m:t>
                              </m:r>
                            </m:e>
                          </m:groupChr>
                        </m:e>
                        <m:lim>
                          <m:r>
                            <a:rPr lang="en-US" b="1" i="1" smtClean="0">
                              <a:latin typeface="Cambria Math"/>
                            </a:rPr>
                            <m:t>𝒏</m:t>
                          </m:r>
                          <m:r>
                            <a:rPr lang="zh-CN" altLang="en-US" b="1" i="1" smtClean="0">
                              <a:latin typeface="Cambria Math"/>
                            </a:rPr>
                            <m:t>个</m:t>
                          </m:r>
                          <m:r>
                            <a:rPr lang="en-US" altLang="zh-CN" b="1" i="1" smtClean="0">
                              <a:latin typeface="Cambria Math"/>
                            </a:rPr>
                            <m:t>𝑳</m:t>
                          </m:r>
                        </m:lim>
                      </m:limLow>
                    </m:oMath>
                  </m:oMathPara>
                </a14:m>
                <a:endParaRPr lang="en-US" dirty="0"/>
              </a:p>
              <a:p>
                <a:pPr marL="0" indent="0">
                  <a:buNone/>
                </a:pPr>
                <a:endParaRPr 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465" t="-1961"/>
                </a:stretch>
              </a:blipFill>
            </p:spPr>
            <p:txBody>
              <a:bodyPr/>
              <a:lstStyle/>
              <a:p>
                <a:r>
                  <a:rPr lang="en-US">
                    <a:noFill/>
                  </a:rPr>
                  <a:t> </a:t>
                </a:r>
              </a:p>
            </p:txBody>
          </p:sp>
        </mc:Fallback>
      </mc:AlternateContent>
      <p:sp>
        <p:nvSpPr>
          <p:cNvPr id="3" name="日期占位符 2"/>
          <p:cNvSpPr>
            <a:spLocks noGrp="1"/>
          </p:cNvSpPr>
          <p:nvPr>
            <p:ph type="dt" sz="half" idx="10"/>
          </p:nvPr>
        </p:nvSpPr>
        <p:spPr/>
        <p:txBody>
          <a:bodyPr/>
          <a:lstStyle/>
          <a:p>
            <a:r>
              <a:rPr lang="zh-CN" altLang="en-US"/>
              <a:t>邓伏虎</a:t>
            </a:r>
            <a:endParaRPr lang="zh-CN" altLang="en-US" dirty="0"/>
          </a:p>
        </p:txBody>
      </p:sp>
      <p:sp>
        <p:nvSpPr>
          <p:cNvPr id="4" name="页脚占位符 3"/>
          <p:cNvSpPr>
            <a:spLocks noGrp="1"/>
          </p:cNvSpPr>
          <p:nvPr>
            <p:ph type="ftr" sz="quarter" idx="11"/>
          </p:nvPr>
        </p:nvSpPr>
        <p:spPr/>
        <p:txBody>
          <a:bodyPr/>
          <a:lstStyle/>
          <a:p>
            <a:r>
              <a:rPr lang="zh-CN" altLang="en-US"/>
              <a:t>信息与软件工程学院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11</a:t>
            </a:fld>
            <a:endParaRPr lang="zh-CN" altLang="en-US" dirty="0"/>
          </a:p>
        </p:txBody>
      </p:sp>
      <p:sp>
        <p:nvSpPr>
          <p:cNvPr id="6" name="标题 5"/>
          <p:cNvSpPr>
            <a:spLocks noGrp="1"/>
          </p:cNvSpPr>
          <p:nvPr>
            <p:ph type="title"/>
          </p:nvPr>
        </p:nvSpPr>
        <p:spPr/>
        <p:txBody>
          <a:bodyPr/>
          <a:lstStyle/>
          <a:p>
            <a:r>
              <a:rPr lang="zh-CN" altLang="en-US" dirty="0"/>
              <a:t>语言的运算</a:t>
            </a:r>
            <a:endParaRPr lang="en-US" dirty="0"/>
          </a:p>
        </p:txBody>
      </p:sp>
    </p:spTree>
    <p:extLst>
      <p:ext uri="{BB962C8B-B14F-4D97-AF65-F5344CB8AC3E}">
        <p14:creationId xmlns:p14="http://schemas.microsoft.com/office/powerpoint/2010/main" val="137946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a:t>语言</a:t>
                </a:r>
                <a:r>
                  <a:rPr lang="en-US" altLang="zh-CN" i="1" dirty="0"/>
                  <a:t>L</a:t>
                </a:r>
                <a:r>
                  <a:rPr lang="zh-CN" altLang="en-US" dirty="0"/>
                  <a:t>的</a:t>
                </a:r>
                <a:r>
                  <a:rPr lang="zh-CN" altLang="en-US" dirty="0">
                    <a:solidFill>
                      <a:srgbClr val="FF0000"/>
                    </a:solidFill>
                  </a:rPr>
                  <a:t>闭包</a:t>
                </a:r>
                <a:r>
                  <a:rPr lang="zh-CN" altLang="en-US" dirty="0"/>
                  <a:t>，记为</a:t>
                </a:r>
                <a14:m>
                  <m:oMath xmlns:m="http://schemas.openxmlformats.org/officeDocument/2006/math">
                    <m:sSup>
                      <m:sSupPr>
                        <m:ctrlPr>
                          <a:rPr lang="en-US" altLang="zh-CN" i="1" smtClean="0">
                            <a:latin typeface="Cambria Math" panose="02040503050406030204" pitchFamily="18" charset="0"/>
                          </a:rPr>
                        </m:ctrlPr>
                      </m:sSupPr>
                      <m:e>
                        <m:r>
                          <a:rPr lang="en-US" altLang="zh-CN" b="1" i="1" smtClean="0">
                            <a:latin typeface="Cambria Math"/>
                          </a:rPr>
                          <m:t>𝑳</m:t>
                        </m:r>
                      </m:e>
                      <m:sup>
                        <m:r>
                          <a:rPr lang="zh-CN" altLang="en-US" b="1" i="1" smtClean="0">
                            <a:latin typeface="Cambria Math"/>
                          </a:rPr>
                          <m:t>∗</m:t>
                        </m:r>
                      </m:sup>
                    </m:sSup>
                  </m:oMath>
                </a14:m>
                <a:r>
                  <a:rPr lang="el-GR" altLang="zh-CN" dirty="0"/>
                  <a:t> </a:t>
                </a:r>
                <a:r>
                  <a:rPr lang="zh-CN" altLang="en-US" dirty="0"/>
                  <a:t>，定义为：</a:t>
                </a:r>
                <a:endParaRPr lang="en-US" altLang="zh-CN" dirty="0"/>
              </a:p>
              <a:p>
                <a:pPr marL="0" lvl="0" indent="0">
                  <a:buClr>
                    <a:srgbClr val="31B6FD"/>
                  </a:buClr>
                  <a:buNone/>
                </a:pPr>
                <a14:m>
                  <m:oMathPara xmlns:m="http://schemas.openxmlformats.org/officeDocument/2006/math">
                    <m:oMathParaPr>
                      <m:jc m:val="center"/>
                    </m:oMathParaPr>
                    <m:oMath xmlns:m="http://schemas.openxmlformats.org/officeDocument/2006/math">
                      <m:sSup>
                        <m:sSupPr>
                          <m:ctrlPr>
                            <a:rPr lang="en-US" i="1" smtClean="0">
                              <a:solidFill>
                                <a:srgbClr val="073E87"/>
                              </a:solidFill>
                              <a:latin typeface="Cambria Math" panose="02040503050406030204" pitchFamily="18" charset="0"/>
                            </a:rPr>
                          </m:ctrlPr>
                        </m:sSupPr>
                        <m:e>
                          <m:r>
                            <a:rPr lang="en-US" b="1" i="1" smtClean="0">
                              <a:solidFill>
                                <a:srgbClr val="073E87"/>
                              </a:solidFill>
                              <a:latin typeface="Cambria Math"/>
                            </a:rPr>
                            <m:t>𝑳</m:t>
                          </m:r>
                        </m:e>
                        <m:sup>
                          <m:r>
                            <a:rPr lang="en-US" b="1" i="1" smtClean="0">
                              <a:solidFill>
                                <a:srgbClr val="073E87"/>
                              </a:solidFill>
                              <a:latin typeface="Cambria Math"/>
                            </a:rPr>
                            <m:t>∗</m:t>
                          </m:r>
                        </m:sup>
                      </m:sSup>
                      <m:r>
                        <a:rPr lang="en-US" b="1" i="1" smtClean="0">
                          <a:solidFill>
                            <a:srgbClr val="073E87"/>
                          </a:solidFill>
                          <a:latin typeface="Cambria Math"/>
                        </a:rPr>
                        <m:t>=</m:t>
                      </m:r>
                      <m:nary>
                        <m:naryPr>
                          <m:chr m:val="⋃"/>
                          <m:ctrlPr>
                            <a:rPr lang="en-US" b="1" i="1" smtClean="0">
                              <a:solidFill>
                                <a:srgbClr val="073E87"/>
                              </a:solidFill>
                              <a:latin typeface="Cambria Math" panose="02040503050406030204" pitchFamily="18" charset="0"/>
                            </a:rPr>
                          </m:ctrlPr>
                        </m:naryPr>
                        <m:sub>
                          <m:r>
                            <m:rPr>
                              <m:brk m:alnAt="23"/>
                            </m:rPr>
                            <a:rPr lang="en-US" b="1" i="1" smtClean="0">
                              <a:solidFill>
                                <a:srgbClr val="073E87"/>
                              </a:solidFill>
                              <a:latin typeface="Cambria Math"/>
                            </a:rPr>
                            <m:t>𝒊</m:t>
                          </m:r>
                          <m:r>
                            <a:rPr lang="en-US" b="1" i="1" smtClean="0">
                              <a:solidFill>
                                <a:srgbClr val="073E87"/>
                              </a:solidFill>
                              <a:latin typeface="Cambria Math"/>
                            </a:rPr>
                            <m:t>=</m:t>
                          </m:r>
                          <m:r>
                            <a:rPr lang="en-US" b="1" i="1" smtClean="0">
                              <a:solidFill>
                                <a:srgbClr val="073E87"/>
                              </a:solidFill>
                              <a:latin typeface="Cambria Math"/>
                            </a:rPr>
                            <m:t>𝟎</m:t>
                          </m:r>
                        </m:sub>
                        <m:sup>
                          <m:r>
                            <a:rPr lang="en-US" b="1" i="1" smtClean="0">
                              <a:solidFill>
                                <a:srgbClr val="073E87"/>
                              </a:solidFill>
                              <a:latin typeface="Cambria Math"/>
                              <a:ea typeface="Cambria Math"/>
                            </a:rPr>
                            <m:t>∞</m:t>
                          </m:r>
                        </m:sup>
                        <m:e>
                          <m:sSup>
                            <m:sSupPr>
                              <m:ctrlPr>
                                <a:rPr lang="en-US" b="1" i="1" smtClean="0">
                                  <a:solidFill>
                                    <a:srgbClr val="073E87"/>
                                  </a:solidFill>
                                  <a:latin typeface="Cambria Math" panose="02040503050406030204" pitchFamily="18" charset="0"/>
                                </a:rPr>
                              </m:ctrlPr>
                            </m:sSupPr>
                            <m:e>
                              <m:r>
                                <a:rPr lang="en-US" b="1" i="1" smtClean="0">
                                  <a:solidFill>
                                    <a:srgbClr val="073E87"/>
                                  </a:solidFill>
                                  <a:latin typeface="Cambria Math"/>
                                </a:rPr>
                                <m:t>𝑳</m:t>
                              </m:r>
                            </m:e>
                            <m:sup>
                              <m:r>
                                <a:rPr lang="en-US" b="1" i="1" smtClean="0">
                                  <a:solidFill>
                                    <a:srgbClr val="073E87"/>
                                  </a:solidFill>
                                  <a:latin typeface="Cambria Math"/>
                                </a:rPr>
                                <m:t>𝒊</m:t>
                              </m:r>
                            </m:sup>
                          </m:sSup>
                          <m:r>
                            <a:rPr lang="en-US" b="1" i="1" smtClean="0">
                              <a:solidFill>
                                <a:srgbClr val="073E87"/>
                              </a:solidFill>
                              <a:latin typeface="Cambria Math"/>
                            </a:rPr>
                            <m:t>=</m:t>
                          </m:r>
                          <m:sSup>
                            <m:sSupPr>
                              <m:ctrlPr>
                                <a:rPr lang="en-US" b="1" i="1" smtClean="0">
                                  <a:solidFill>
                                    <a:srgbClr val="073E87"/>
                                  </a:solidFill>
                                  <a:latin typeface="Cambria Math" panose="02040503050406030204" pitchFamily="18" charset="0"/>
                                </a:rPr>
                              </m:ctrlPr>
                            </m:sSupPr>
                            <m:e>
                              <m:r>
                                <a:rPr lang="en-US" b="1" i="1" smtClean="0">
                                  <a:solidFill>
                                    <a:srgbClr val="073E87"/>
                                  </a:solidFill>
                                  <a:latin typeface="Cambria Math"/>
                                </a:rPr>
                                <m:t>𝑳</m:t>
                              </m:r>
                            </m:e>
                            <m:sup>
                              <m:r>
                                <a:rPr lang="en-US" b="1" i="1" smtClean="0">
                                  <a:solidFill>
                                    <a:srgbClr val="073E87"/>
                                  </a:solidFill>
                                  <a:latin typeface="Cambria Math"/>
                                </a:rPr>
                                <m:t>𝟎</m:t>
                              </m:r>
                            </m:sup>
                          </m:sSup>
                          <m:r>
                            <a:rPr lang="en-US" b="1" i="1" smtClean="0">
                              <a:solidFill>
                                <a:srgbClr val="073E87"/>
                              </a:solidFill>
                              <a:latin typeface="Cambria Math"/>
                              <a:ea typeface="Cambria Math"/>
                            </a:rPr>
                            <m:t>∪</m:t>
                          </m:r>
                          <m:sSup>
                            <m:sSupPr>
                              <m:ctrlPr>
                                <a:rPr lang="en-US" b="1" i="1" smtClean="0">
                                  <a:solidFill>
                                    <a:srgbClr val="073E87"/>
                                  </a:solidFill>
                                  <a:latin typeface="Cambria Math" panose="02040503050406030204" pitchFamily="18" charset="0"/>
                                  <a:ea typeface="Cambria Math"/>
                                </a:rPr>
                              </m:ctrlPr>
                            </m:sSupPr>
                            <m:e>
                              <m:r>
                                <a:rPr lang="en-US" b="1" i="1" smtClean="0">
                                  <a:solidFill>
                                    <a:srgbClr val="073E87"/>
                                  </a:solidFill>
                                  <a:latin typeface="Cambria Math"/>
                                  <a:ea typeface="Cambria Math"/>
                                </a:rPr>
                                <m:t>𝑳</m:t>
                              </m:r>
                            </m:e>
                            <m:sup>
                              <m:r>
                                <a:rPr lang="en-US" b="1" i="1" smtClean="0">
                                  <a:solidFill>
                                    <a:srgbClr val="073E87"/>
                                  </a:solidFill>
                                  <a:latin typeface="Cambria Math"/>
                                  <a:ea typeface="Cambria Math"/>
                                </a:rPr>
                                <m:t>𝟏</m:t>
                              </m:r>
                            </m:sup>
                          </m:sSup>
                          <m:r>
                            <a:rPr lang="en-US" b="1" i="1" smtClean="0">
                              <a:solidFill>
                                <a:srgbClr val="073E87"/>
                              </a:solidFill>
                              <a:latin typeface="Cambria Math"/>
                              <a:ea typeface="Cambria Math"/>
                            </a:rPr>
                            <m:t>∪</m:t>
                          </m:r>
                          <m:sSup>
                            <m:sSupPr>
                              <m:ctrlPr>
                                <a:rPr lang="en-US" b="1" i="1" smtClean="0">
                                  <a:solidFill>
                                    <a:srgbClr val="073E87"/>
                                  </a:solidFill>
                                  <a:latin typeface="Cambria Math" panose="02040503050406030204" pitchFamily="18" charset="0"/>
                                  <a:ea typeface="Cambria Math"/>
                                </a:rPr>
                              </m:ctrlPr>
                            </m:sSupPr>
                            <m:e>
                              <m:r>
                                <a:rPr lang="en-US" b="1" i="1" smtClean="0">
                                  <a:solidFill>
                                    <a:srgbClr val="073E87"/>
                                  </a:solidFill>
                                  <a:latin typeface="Cambria Math"/>
                                  <a:ea typeface="Cambria Math"/>
                                </a:rPr>
                                <m:t>𝑳</m:t>
                              </m:r>
                            </m:e>
                            <m:sup>
                              <m:r>
                                <a:rPr lang="en-US" b="1" i="1" smtClean="0">
                                  <a:solidFill>
                                    <a:srgbClr val="073E87"/>
                                  </a:solidFill>
                                  <a:latin typeface="Cambria Math"/>
                                  <a:ea typeface="Cambria Math"/>
                                </a:rPr>
                                <m:t>𝟐</m:t>
                              </m:r>
                            </m:sup>
                          </m:sSup>
                          <m:r>
                            <a:rPr lang="en-US" b="1" i="1" smtClean="0">
                              <a:solidFill>
                                <a:srgbClr val="073E87"/>
                              </a:solidFill>
                              <a:latin typeface="Cambria Math"/>
                              <a:ea typeface="Cambria Math"/>
                            </a:rPr>
                            <m:t>∪</m:t>
                          </m:r>
                          <m:sSup>
                            <m:sSupPr>
                              <m:ctrlPr>
                                <a:rPr lang="en-US" b="1" i="1" smtClean="0">
                                  <a:solidFill>
                                    <a:srgbClr val="073E87"/>
                                  </a:solidFill>
                                  <a:latin typeface="Cambria Math" panose="02040503050406030204" pitchFamily="18" charset="0"/>
                                  <a:ea typeface="Cambria Math"/>
                                </a:rPr>
                              </m:ctrlPr>
                            </m:sSupPr>
                            <m:e>
                              <m:r>
                                <a:rPr lang="en-US" b="1" i="1" smtClean="0">
                                  <a:solidFill>
                                    <a:srgbClr val="073E87"/>
                                  </a:solidFill>
                                  <a:latin typeface="Cambria Math"/>
                                  <a:ea typeface="Cambria Math"/>
                                </a:rPr>
                                <m:t>𝑳</m:t>
                              </m:r>
                            </m:e>
                            <m:sup>
                              <m:r>
                                <a:rPr lang="en-US" b="1" i="1" smtClean="0">
                                  <a:solidFill>
                                    <a:srgbClr val="073E87"/>
                                  </a:solidFill>
                                  <a:latin typeface="Cambria Math"/>
                                  <a:ea typeface="Cambria Math"/>
                                </a:rPr>
                                <m:t>𝟑</m:t>
                              </m:r>
                            </m:sup>
                          </m:sSup>
                          <m:r>
                            <a:rPr lang="en-US" b="1" i="1" smtClean="0">
                              <a:solidFill>
                                <a:srgbClr val="073E87"/>
                              </a:solidFill>
                              <a:latin typeface="Cambria Math"/>
                              <a:ea typeface="Cambria Math"/>
                            </a:rPr>
                            <m:t>∪⋯</m:t>
                          </m:r>
                        </m:e>
                      </m:nary>
                    </m:oMath>
                  </m:oMathPara>
                </a14:m>
                <a:endParaRPr lang="en-US" dirty="0">
                  <a:solidFill>
                    <a:srgbClr val="073E87"/>
                  </a:solidFill>
                </a:endParaRPr>
              </a:p>
              <a:p>
                <a:r>
                  <a:rPr lang="zh-CN" altLang="en-US" dirty="0"/>
                  <a:t>语言</a:t>
                </a:r>
                <a:r>
                  <a:rPr lang="en-US" altLang="zh-CN" i="1" dirty="0"/>
                  <a:t>L</a:t>
                </a:r>
                <a:r>
                  <a:rPr lang="zh-CN" altLang="en-US" dirty="0"/>
                  <a:t>的</a:t>
                </a:r>
                <a:r>
                  <a:rPr lang="zh-CN" altLang="en-US" dirty="0">
                    <a:solidFill>
                      <a:srgbClr val="FF0000"/>
                    </a:solidFill>
                  </a:rPr>
                  <a:t>正闭包</a:t>
                </a:r>
                <a:r>
                  <a:rPr lang="zh-CN" altLang="en-US" dirty="0"/>
                  <a:t>，记为</a:t>
                </a:r>
                <a14:m>
                  <m:oMath xmlns:m="http://schemas.openxmlformats.org/officeDocument/2006/math">
                    <m:sSup>
                      <m:sSupPr>
                        <m:ctrlPr>
                          <a:rPr lang="en-US" altLang="zh-CN" i="1" smtClean="0">
                            <a:latin typeface="Cambria Math" panose="02040503050406030204" pitchFamily="18" charset="0"/>
                          </a:rPr>
                        </m:ctrlPr>
                      </m:sSupPr>
                      <m:e>
                        <m:r>
                          <a:rPr lang="en-US" altLang="zh-CN" b="1" i="1" smtClean="0">
                            <a:latin typeface="Cambria Math"/>
                          </a:rPr>
                          <m:t>𝑳</m:t>
                        </m:r>
                      </m:e>
                      <m:sup>
                        <m:r>
                          <a:rPr lang="en-US" altLang="zh-CN" b="1" i="1" smtClean="0">
                            <a:latin typeface="Cambria Math"/>
                          </a:rPr>
                          <m:t>+</m:t>
                        </m:r>
                      </m:sup>
                    </m:sSup>
                  </m:oMath>
                </a14:m>
                <a:r>
                  <a:rPr lang="zh-CN" altLang="en-US" dirty="0"/>
                  <a:t>，定义为：</a:t>
                </a:r>
                <a:endParaRPr lang="en-US" altLang="zh-CN" dirty="0"/>
              </a:p>
              <a:p>
                <a:pPr marL="0" lvl="0" indent="0">
                  <a:buNone/>
                </a:pPr>
                <a14:m>
                  <m:oMathPara xmlns:m="http://schemas.openxmlformats.org/officeDocument/2006/math">
                    <m:oMathParaPr>
                      <m:jc m:val="centerGroup"/>
                    </m:oMathParaPr>
                    <m:oMath xmlns:m="http://schemas.openxmlformats.org/officeDocument/2006/math">
                      <m:sSup>
                        <m:sSupPr>
                          <m:ctrlPr>
                            <a:rPr lang="en-US" i="1">
                              <a:solidFill>
                                <a:srgbClr val="073E87"/>
                              </a:solidFill>
                              <a:latin typeface="Cambria Math" panose="02040503050406030204" pitchFamily="18" charset="0"/>
                            </a:rPr>
                          </m:ctrlPr>
                        </m:sSupPr>
                        <m:e>
                          <m:r>
                            <a:rPr lang="en-US" i="1">
                              <a:solidFill>
                                <a:srgbClr val="073E87"/>
                              </a:solidFill>
                              <a:latin typeface="Cambria Math"/>
                            </a:rPr>
                            <m:t>𝑳</m:t>
                          </m:r>
                        </m:e>
                        <m:sup>
                          <m:r>
                            <a:rPr lang="en-US" altLang="zh-CN" b="1" i="1" smtClean="0">
                              <a:solidFill>
                                <a:srgbClr val="073E87"/>
                              </a:solidFill>
                              <a:latin typeface="Cambria Math"/>
                            </a:rPr>
                            <m:t>+</m:t>
                          </m:r>
                        </m:sup>
                      </m:sSup>
                      <m:r>
                        <a:rPr lang="en-US" i="1">
                          <a:solidFill>
                            <a:srgbClr val="073E87"/>
                          </a:solidFill>
                          <a:latin typeface="Cambria Math"/>
                        </a:rPr>
                        <m:t>=</m:t>
                      </m:r>
                      <m:nary>
                        <m:naryPr>
                          <m:chr m:val="⋃"/>
                          <m:ctrlPr>
                            <a:rPr lang="en-US" i="1">
                              <a:solidFill>
                                <a:srgbClr val="073E87"/>
                              </a:solidFill>
                              <a:latin typeface="Cambria Math" panose="02040503050406030204" pitchFamily="18" charset="0"/>
                            </a:rPr>
                          </m:ctrlPr>
                        </m:naryPr>
                        <m:sub>
                          <m:r>
                            <m:rPr>
                              <m:brk m:alnAt="23"/>
                            </m:rPr>
                            <a:rPr lang="en-US" i="1">
                              <a:solidFill>
                                <a:srgbClr val="073E87"/>
                              </a:solidFill>
                              <a:latin typeface="Cambria Math"/>
                            </a:rPr>
                            <m:t>𝒊</m:t>
                          </m:r>
                          <m:r>
                            <a:rPr lang="en-US" i="1">
                              <a:solidFill>
                                <a:srgbClr val="073E87"/>
                              </a:solidFill>
                              <a:latin typeface="Cambria Math"/>
                            </a:rPr>
                            <m:t>=</m:t>
                          </m:r>
                          <m:r>
                            <a:rPr lang="en-US" altLang="zh-CN" b="1" i="1" smtClean="0">
                              <a:solidFill>
                                <a:srgbClr val="073E87"/>
                              </a:solidFill>
                              <a:latin typeface="Cambria Math"/>
                            </a:rPr>
                            <m:t>𝟏</m:t>
                          </m:r>
                        </m:sub>
                        <m:sup>
                          <m:r>
                            <a:rPr lang="en-US" i="1">
                              <a:solidFill>
                                <a:srgbClr val="073E87"/>
                              </a:solidFill>
                              <a:latin typeface="Cambria Math"/>
                              <a:ea typeface="Cambria Math"/>
                            </a:rPr>
                            <m:t>∞</m:t>
                          </m:r>
                        </m:sup>
                        <m:e>
                          <m:sSup>
                            <m:sSupPr>
                              <m:ctrlPr>
                                <a:rPr lang="en-US" i="1">
                                  <a:solidFill>
                                    <a:srgbClr val="073E87"/>
                                  </a:solidFill>
                                  <a:latin typeface="Cambria Math" panose="02040503050406030204" pitchFamily="18" charset="0"/>
                                </a:rPr>
                              </m:ctrlPr>
                            </m:sSupPr>
                            <m:e>
                              <m:r>
                                <a:rPr lang="en-US" i="1">
                                  <a:solidFill>
                                    <a:srgbClr val="073E87"/>
                                  </a:solidFill>
                                  <a:latin typeface="Cambria Math"/>
                                </a:rPr>
                                <m:t>𝑳</m:t>
                              </m:r>
                            </m:e>
                            <m:sup>
                              <m:r>
                                <a:rPr lang="en-US" i="1">
                                  <a:solidFill>
                                    <a:srgbClr val="073E87"/>
                                  </a:solidFill>
                                  <a:latin typeface="Cambria Math"/>
                                </a:rPr>
                                <m:t>𝒊</m:t>
                              </m:r>
                            </m:sup>
                          </m:sSup>
                          <m:r>
                            <a:rPr lang="en-US" i="1">
                              <a:solidFill>
                                <a:srgbClr val="073E87"/>
                              </a:solidFill>
                              <a:latin typeface="Cambria Math"/>
                            </a:rPr>
                            <m:t>=</m:t>
                          </m:r>
                          <m:sSup>
                            <m:sSupPr>
                              <m:ctrlPr>
                                <a:rPr lang="en-US" i="1">
                                  <a:solidFill>
                                    <a:srgbClr val="073E87"/>
                                  </a:solidFill>
                                  <a:latin typeface="Cambria Math" panose="02040503050406030204" pitchFamily="18" charset="0"/>
                                </a:rPr>
                              </m:ctrlPr>
                            </m:sSupPr>
                            <m:e>
                              <m:r>
                                <a:rPr lang="en-US" i="1">
                                  <a:solidFill>
                                    <a:srgbClr val="073E87"/>
                                  </a:solidFill>
                                  <a:latin typeface="Cambria Math"/>
                                </a:rPr>
                                <m:t>𝑳</m:t>
                              </m:r>
                            </m:e>
                            <m:sup>
                              <m:r>
                                <a:rPr lang="en-US" altLang="zh-CN" b="1" i="1" smtClean="0">
                                  <a:solidFill>
                                    <a:srgbClr val="073E87"/>
                                  </a:solidFill>
                                  <a:latin typeface="Cambria Math"/>
                                </a:rPr>
                                <m:t>𝟏</m:t>
                              </m:r>
                            </m:sup>
                          </m:sSup>
                          <m:r>
                            <a:rPr lang="en-US" i="1">
                              <a:solidFill>
                                <a:srgbClr val="073E87"/>
                              </a:solidFill>
                              <a:latin typeface="Cambria Math"/>
                              <a:ea typeface="Cambria Math"/>
                            </a:rPr>
                            <m:t>∪</m:t>
                          </m:r>
                          <m:sSup>
                            <m:sSupPr>
                              <m:ctrlPr>
                                <a:rPr lang="en-US" i="1">
                                  <a:solidFill>
                                    <a:srgbClr val="073E87"/>
                                  </a:solidFill>
                                  <a:latin typeface="Cambria Math" panose="02040503050406030204" pitchFamily="18" charset="0"/>
                                  <a:ea typeface="Cambria Math"/>
                                </a:rPr>
                              </m:ctrlPr>
                            </m:sSupPr>
                            <m:e>
                              <m:r>
                                <a:rPr lang="en-US" i="1">
                                  <a:solidFill>
                                    <a:srgbClr val="073E87"/>
                                  </a:solidFill>
                                  <a:latin typeface="Cambria Math"/>
                                  <a:ea typeface="Cambria Math"/>
                                </a:rPr>
                                <m:t>𝑳</m:t>
                              </m:r>
                            </m:e>
                            <m:sup>
                              <m:r>
                                <a:rPr lang="en-US" altLang="zh-CN" b="1" i="1" smtClean="0">
                                  <a:solidFill>
                                    <a:srgbClr val="073E87"/>
                                  </a:solidFill>
                                  <a:latin typeface="Cambria Math"/>
                                  <a:ea typeface="Cambria Math"/>
                                </a:rPr>
                                <m:t>𝟐</m:t>
                              </m:r>
                            </m:sup>
                          </m:sSup>
                          <m:r>
                            <a:rPr lang="en-US" i="1">
                              <a:solidFill>
                                <a:srgbClr val="073E87"/>
                              </a:solidFill>
                              <a:latin typeface="Cambria Math"/>
                              <a:ea typeface="Cambria Math"/>
                            </a:rPr>
                            <m:t>∪</m:t>
                          </m:r>
                          <m:sSup>
                            <m:sSupPr>
                              <m:ctrlPr>
                                <a:rPr lang="en-US" i="1">
                                  <a:solidFill>
                                    <a:srgbClr val="073E87"/>
                                  </a:solidFill>
                                  <a:latin typeface="Cambria Math" panose="02040503050406030204" pitchFamily="18" charset="0"/>
                                  <a:ea typeface="Cambria Math"/>
                                </a:rPr>
                              </m:ctrlPr>
                            </m:sSupPr>
                            <m:e>
                              <m:r>
                                <a:rPr lang="en-US" i="1">
                                  <a:solidFill>
                                    <a:srgbClr val="073E87"/>
                                  </a:solidFill>
                                  <a:latin typeface="Cambria Math"/>
                                  <a:ea typeface="Cambria Math"/>
                                </a:rPr>
                                <m:t>𝑳</m:t>
                              </m:r>
                            </m:e>
                            <m:sup>
                              <m:r>
                                <a:rPr lang="en-US" altLang="zh-CN" b="1" i="1" smtClean="0">
                                  <a:solidFill>
                                    <a:srgbClr val="073E87"/>
                                  </a:solidFill>
                                  <a:latin typeface="Cambria Math"/>
                                  <a:ea typeface="Cambria Math"/>
                                </a:rPr>
                                <m:t>𝟑</m:t>
                              </m:r>
                            </m:sup>
                          </m:sSup>
                          <m:r>
                            <a:rPr lang="en-US" i="1">
                              <a:solidFill>
                                <a:srgbClr val="073E87"/>
                              </a:solidFill>
                              <a:latin typeface="Cambria Math"/>
                              <a:ea typeface="Cambria Math"/>
                            </a:rPr>
                            <m:t>∪</m:t>
                          </m:r>
                          <m:sSup>
                            <m:sSupPr>
                              <m:ctrlPr>
                                <a:rPr lang="en-US" i="1">
                                  <a:solidFill>
                                    <a:srgbClr val="073E87"/>
                                  </a:solidFill>
                                  <a:latin typeface="Cambria Math" panose="02040503050406030204" pitchFamily="18" charset="0"/>
                                  <a:ea typeface="Cambria Math"/>
                                </a:rPr>
                              </m:ctrlPr>
                            </m:sSupPr>
                            <m:e>
                              <m:r>
                                <a:rPr lang="en-US" i="1">
                                  <a:solidFill>
                                    <a:srgbClr val="073E87"/>
                                  </a:solidFill>
                                  <a:latin typeface="Cambria Math"/>
                                  <a:ea typeface="Cambria Math"/>
                                </a:rPr>
                                <m:t>𝑳</m:t>
                              </m:r>
                            </m:e>
                            <m:sup>
                              <m:r>
                                <a:rPr lang="en-US" altLang="zh-CN" b="1" i="1" smtClean="0">
                                  <a:solidFill>
                                    <a:srgbClr val="073E87"/>
                                  </a:solidFill>
                                  <a:latin typeface="Cambria Math"/>
                                  <a:ea typeface="Cambria Math"/>
                                </a:rPr>
                                <m:t>𝟒</m:t>
                              </m:r>
                            </m:sup>
                          </m:sSup>
                          <m:r>
                            <a:rPr lang="en-US" i="1">
                              <a:solidFill>
                                <a:srgbClr val="073E87"/>
                              </a:solidFill>
                              <a:latin typeface="Cambria Math"/>
                              <a:ea typeface="Cambria Math"/>
                            </a:rPr>
                            <m:t>∪⋯</m:t>
                          </m:r>
                        </m:e>
                      </m:nary>
                    </m:oMath>
                  </m:oMathPara>
                </a14:m>
                <a:endParaRPr lang="en-US" dirty="0">
                  <a:solidFill>
                    <a:srgbClr val="073E87"/>
                  </a:solidFill>
                </a:endParaRPr>
              </a:p>
              <a:p>
                <a:endParaRPr 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465" t="-1961"/>
                </a:stretch>
              </a:blipFill>
            </p:spPr>
            <p:txBody>
              <a:bodyPr/>
              <a:lstStyle/>
              <a:p>
                <a:r>
                  <a:rPr lang="en-US">
                    <a:noFill/>
                  </a:rPr>
                  <a:t> </a:t>
                </a:r>
              </a:p>
            </p:txBody>
          </p:sp>
        </mc:Fallback>
      </mc:AlternateContent>
      <p:sp>
        <p:nvSpPr>
          <p:cNvPr id="3" name="日期占位符 2"/>
          <p:cNvSpPr>
            <a:spLocks noGrp="1"/>
          </p:cNvSpPr>
          <p:nvPr>
            <p:ph type="dt" sz="half" idx="10"/>
          </p:nvPr>
        </p:nvSpPr>
        <p:spPr/>
        <p:txBody>
          <a:bodyPr/>
          <a:lstStyle/>
          <a:p>
            <a:r>
              <a:rPr lang="zh-CN" altLang="en-US"/>
              <a:t>邓伏虎</a:t>
            </a:r>
            <a:endParaRPr lang="zh-CN" altLang="en-US" dirty="0"/>
          </a:p>
        </p:txBody>
      </p:sp>
      <p:sp>
        <p:nvSpPr>
          <p:cNvPr id="4" name="页脚占位符 3"/>
          <p:cNvSpPr>
            <a:spLocks noGrp="1"/>
          </p:cNvSpPr>
          <p:nvPr>
            <p:ph type="ftr" sz="quarter" idx="11"/>
          </p:nvPr>
        </p:nvSpPr>
        <p:spPr/>
        <p:txBody>
          <a:bodyPr/>
          <a:lstStyle/>
          <a:p>
            <a:r>
              <a:rPr lang="zh-CN" altLang="en-US"/>
              <a:t>信息与软件工程学院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12</a:t>
            </a:fld>
            <a:endParaRPr lang="zh-CN" altLang="en-US"/>
          </a:p>
        </p:txBody>
      </p:sp>
      <p:sp>
        <p:nvSpPr>
          <p:cNvPr id="6" name="标题 5"/>
          <p:cNvSpPr>
            <a:spLocks noGrp="1"/>
          </p:cNvSpPr>
          <p:nvPr>
            <p:ph type="title"/>
          </p:nvPr>
        </p:nvSpPr>
        <p:spPr/>
        <p:txBody>
          <a:bodyPr/>
          <a:lstStyle/>
          <a:p>
            <a:r>
              <a:rPr lang="zh-CN" altLang="en-US" dirty="0"/>
              <a:t>语言的运算</a:t>
            </a:r>
            <a:endParaRPr lang="en-US" dirty="0"/>
          </a:p>
        </p:txBody>
      </p:sp>
    </p:spTree>
    <p:extLst>
      <p:ext uri="{BB962C8B-B14F-4D97-AF65-F5344CB8AC3E}">
        <p14:creationId xmlns:p14="http://schemas.microsoft.com/office/powerpoint/2010/main" val="403976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404397" y="1700808"/>
                <a:ext cx="8320210" cy="4425355"/>
              </a:xfrm>
            </p:spPr>
            <p:txBody>
              <a:bodyPr>
                <a:normAutofit/>
              </a:bodyPr>
              <a:lstStyle/>
              <a:p>
                <a:r>
                  <a:rPr lang="zh-CN" altLang="en-US" dirty="0"/>
                  <a:t>假设</a:t>
                </a:r>
                <a:r>
                  <a:rPr lang="en-US" altLang="zh-CN" i="1" dirty="0"/>
                  <a:t>L</a:t>
                </a:r>
                <a:r>
                  <a:rPr lang="zh-CN" altLang="en-US" dirty="0"/>
                  <a:t>是集合</a:t>
                </a:r>
                <a14:m>
                  <m:oMath xmlns:m="http://schemas.openxmlformats.org/officeDocument/2006/math">
                    <m:d>
                      <m:dPr>
                        <m:begChr m:val="{"/>
                        <m:endChr m:val="}"/>
                        <m:ctrlPr>
                          <a:rPr lang="en-US" altLang="zh-CN" i="1" smtClean="0">
                            <a:latin typeface="Cambria Math" panose="02040503050406030204" pitchFamily="18" charset="0"/>
                          </a:rPr>
                        </m:ctrlPr>
                      </m:dPr>
                      <m:e>
                        <m:r>
                          <a:rPr lang="en-US" altLang="zh-CN" b="1" i="1" smtClean="0">
                            <a:latin typeface="Cambria Math"/>
                          </a:rPr>
                          <m:t>𝑨</m:t>
                        </m:r>
                        <m:r>
                          <a:rPr lang="en-US" altLang="zh-CN" b="1" i="1" smtClean="0">
                            <a:latin typeface="Cambria Math"/>
                          </a:rPr>
                          <m:t>, </m:t>
                        </m:r>
                        <m:r>
                          <a:rPr lang="en-US" altLang="zh-CN" b="1" i="1" smtClean="0">
                            <a:latin typeface="Cambria Math"/>
                          </a:rPr>
                          <m:t>𝑩</m:t>
                        </m:r>
                        <m:r>
                          <a:rPr lang="en-US" altLang="zh-CN" b="1" i="1" smtClean="0">
                            <a:latin typeface="Cambria Math"/>
                          </a:rPr>
                          <m:t>, </m:t>
                        </m:r>
                        <m:r>
                          <a:rPr lang="en-US" altLang="zh-CN" b="1" i="1" smtClean="0">
                            <a:latin typeface="Cambria Math"/>
                          </a:rPr>
                          <m:t>𝑪</m:t>
                        </m:r>
                        <m:r>
                          <a:rPr lang="en-US" altLang="zh-CN" b="1" i="1" smtClean="0">
                            <a:latin typeface="Cambria Math"/>
                          </a:rPr>
                          <m:t>, ⋯, </m:t>
                        </m:r>
                        <m:r>
                          <a:rPr lang="en-US" altLang="zh-CN" b="1" i="1" smtClean="0">
                            <a:latin typeface="Cambria Math"/>
                            <a:ea typeface="Cambria Math"/>
                          </a:rPr>
                          <m:t>𝒁</m:t>
                        </m:r>
                        <m:r>
                          <a:rPr lang="en-US" altLang="zh-CN" b="1" i="1" smtClean="0">
                            <a:latin typeface="Cambria Math"/>
                            <a:ea typeface="Cambria Math"/>
                          </a:rPr>
                          <m:t>, </m:t>
                        </m:r>
                        <m:r>
                          <a:rPr lang="en-US" altLang="zh-CN" b="1" i="1" smtClean="0">
                            <a:latin typeface="Cambria Math"/>
                            <a:ea typeface="Cambria Math"/>
                          </a:rPr>
                          <m:t>𝒂</m:t>
                        </m:r>
                        <m:r>
                          <a:rPr lang="en-US" altLang="zh-CN" b="1" i="1" smtClean="0">
                            <a:latin typeface="Cambria Math"/>
                            <a:ea typeface="Cambria Math"/>
                          </a:rPr>
                          <m:t>, </m:t>
                        </m:r>
                        <m:r>
                          <a:rPr lang="en-US" altLang="zh-CN" b="1" i="1" smtClean="0">
                            <a:latin typeface="Cambria Math"/>
                            <a:ea typeface="Cambria Math"/>
                          </a:rPr>
                          <m:t>𝒃</m:t>
                        </m:r>
                        <m:r>
                          <a:rPr lang="en-US" altLang="zh-CN" b="1" i="1" smtClean="0">
                            <a:latin typeface="Cambria Math"/>
                            <a:ea typeface="Cambria Math"/>
                          </a:rPr>
                          <m:t>, </m:t>
                        </m:r>
                        <m:r>
                          <a:rPr lang="en-US" altLang="zh-CN" b="1" i="1" smtClean="0">
                            <a:latin typeface="Cambria Math"/>
                            <a:ea typeface="Cambria Math"/>
                          </a:rPr>
                          <m:t>𝒄</m:t>
                        </m:r>
                        <m:r>
                          <a:rPr lang="en-US" altLang="zh-CN" b="1" i="1" smtClean="0">
                            <a:latin typeface="Cambria Math"/>
                            <a:ea typeface="Cambria Math"/>
                          </a:rPr>
                          <m:t>, ⋯, </m:t>
                        </m:r>
                        <m:r>
                          <a:rPr lang="en-US" altLang="zh-CN" b="1" i="1" smtClean="0">
                            <a:latin typeface="Cambria Math"/>
                            <a:ea typeface="Cambria Math"/>
                          </a:rPr>
                          <m:t>𝒛</m:t>
                        </m:r>
                      </m:e>
                    </m:d>
                  </m:oMath>
                </a14:m>
                <a:r>
                  <a:rPr lang="zh-CN" altLang="en-US" dirty="0"/>
                  <a:t>，</a:t>
                </a:r>
                <a:r>
                  <a:rPr lang="en-US" altLang="zh-CN" i="1" dirty="0"/>
                  <a:t>D</a:t>
                </a:r>
                <a:r>
                  <a:rPr lang="zh-CN" altLang="en-US" dirty="0"/>
                  <a:t>是集合</a:t>
                </a:r>
                <a14:m>
                  <m:oMath xmlns:m="http://schemas.openxmlformats.org/officeDocument/2006/math">
                    <m:d>
                      <m:dPr>
                        <m:begChr m:val="{"/>
                        <m:endChr m:val="}"/>
                        <m:ctrlPr>
                          <a:rPr lang="en-US" altLang="zh-CN" i="1" smtClean="0">
                            <a:latin typeface="Cambria Math" panose="02040503050406030204" pitchFamily="18" charset="0"/>
                          </a:rPr>
                        </m:ctrlPr>
                      </m:dPr>
                      <m:e>
                        <m:r>
                          <a:rPr lang="en-US" altLang="zh-CN" b="1" i="1" smtClean="0">
                            <a:latin typeface="Cambria Math"/>
                          </a:rPr>
                          <m:t>𝟎</m:t>
                        </m:r>
                        <m:r>
                          <a:rPr lang="en-US" altLang="zh-CN" b="1" i="1" smtClean="0">
                            <a:latin typeface="Cambria Math"/>
                          </a:rPr>
                          <m:t>,</m:t>
                        </m:r>
                        <m:r>
                          <a:rPr lang="en-US" altLang="zh-CN" b="1" i="1" smtClean="0">
                            <a:latin typeface="Cambria Math"/>
                          </a:rPr>
                          <m:t>𝟏</m:t>
                        </m:r>
                        <m:r>
                          <a:rPr lang="en-US" altLang="zh-CN" b="1" i="1" smtClean="0">
                            <a:latin typeface="Cambria Math"/>
                          </a:rPr>
                          <m:t>,</m:t>
                        </m:r>
                        <m:r>
                          <a:rPr lang="en-US" altLang="zh-CN" b="1" i="1" smtClean="0">
                            <a:latin typeface="Cambria Math"/>
                          </a:rPr>
                          <m:t>𝟐</m:t>
                        </m:r>
                        <m:r>
                          <a:rPr lang="en-US" altLang="zh-CN" b="1" i="1" smtClean="0">
                            <a:latin typeface="Cambria Math"/>
                          </a:rPr>
                          <m:t>,</m:t>
                        </m:r>
                        <m:r>
                          <a:rPr lang="en-US" altLang="zh-CN" b="1" i="1" smtClean="0">
                            <a:latin typeface="Cambria Math"/>
                          </a:rPr>
                          <m:t>𝟑</m:t>
                        </m:r>
                        <m:r>
                          <a:rPr lang="en-US" altLang="zh-CN" b="1" i="1" smtClean="0">
                            <a:latin typeface="Cambria Math"/>
                          </a:rPr>
                          <m:t>,⋯,</m:t>
                        </m:r>
                        <m:r>
                          <a:rPr lang="en-US" altLang="zh-CN" b="1" i="1" smtClean="0">
                            <a:latin typeface="Cambria Math"/>
                            <a:ea typeface="Cambria Math"/>
                          </a:rPr>
                          <m:t>𝟗</m:t>
                        </m:r>
                      </m:e>
                    </m:d>
                  </m:oMath>
                </a14:m>
                <a:r>
                  <a:rPr lang="zh-CN" altLang="en-US" dirty="0"/>
                  <a:t>。则</a:t>
                </a:r>
                <a:r>
                  <a:rPr lang="en-US" altLang="zh-CN" i="1" dirty="0"/>
                  <a:t>L</a:t>
                </a:r>
                <a:r>
                  <a:rPr lang="zh-CN" altLang="en-US" dirty="0"/>
                  <a:t>可以看成长度为</a:t>
                </a:r>
                <a:r>
                  <a:rPr lang="en-US" altLang="zh-CN" dirty="0"/>
                  <a:t>1</a:t>
                </a:r>
                <a:r>
                  <a:rPr lang="zh-CN" altLang="en-US" dirty="0"/>
                  <a:t>的符号串组成的集合。即</a:t>
                </a:r>
                <a:r>
                  <a:rPr lang="en-US" altLang="zh-CN" i="1" dirty="0"/>
                  <a:t>L</a:t>
                </a:r>
                <a:r>
                  <a:rPr lang="zh-CN" altLang="en-US" dirty="0"/>
                  <a:t>可以看成是一个语言。</a:t>
                </a:r>
                <a:r>
                  <a:rPr lang="en-US" altLang="zh-CN" i="1" dirty="0"/>
                  <a:t>D</a:t>
                </a:r>
                <a:r>
                  <a:rPr lang="zh-CN" altLang="en-US" dirty="0"/>
                  <a:t>也可以看成是一个语言。语言的运算结果也是一个字符串的集合，也是一种语言。如：</a:t>
                </a:r>
                <a:endParaRPr lang="en-US" altLang="zh-CN" dirty="0"/>
              </a:p>
              <a:p>
                <a:pPr marL="0" indent="0">
                  <a:buNone/>
                </a:pPr>
                <a:r>
                  <a:rPr lang="zh-CN" altLang="en-US" sz="2400" dirty="0"/>
                  <a:t>          表示由一个字母或者一个数字的字符串所组成的语言。</a:t>
                </a:r>
                <a:endParaRPr lang="en-US" altLang="zh-CN" sz="2400" dirty="0"/>
              </a:p>
              <a:p>
                <a:pPr marL="0" indent="0">
                  <a:buNone/>
                </a:pPr>
                <a:r>
                  <a:rPr lang="zh-CN" altLang="en-US" sz="2400" dirty="0"/>
                  <a:t>          表示由一个字母后跟两个数字的字符串所组成的语言。</a:t>
                </a:r>
                <a:endParaRPr lang="en-US" altLang="zh-CN" sz="2400" dirty="0"/>
              </a:p>
              <a:p>
                <a:pPr marL="0" indent="0">
                  <a:buNone/>
                </a:pPr>
                <a:r>
                  <a:rPr lang="zh-CN" altLang="en-US" sz="2400" dirty="0"/>
                  <a:t>          表示由</a:t>
                </a:r>
                <a:r>
                  <a:rPr lang="en-US" altLang="zh-CN" sz="2400" dirty="0"/>
                  <a:t>4</a:t>
                </a:r>
                <a:r>
                  <a:rPr lang="zh-CN" altLang="en-US" sz="2400" dirty="0"/>
                  <a:t>个字母的字符串所组成的语言。</a:t>
                </a:r>
                <a:endParaRPr lang="en-US" altLang="zh-CN" sz="2400" dirty="0"/>
              </a:p>
              <a:p>
                <a:pPr marL="0" indent="0">
                  <a:buNone/>
                </a:pPr>
                <a:r>
                  <a:rPr lang="zh-CN" altLang="en-US" sz="2400" dirty="0"/>
                  <a:t>          表示由长度大于等于</a:t>
                </a:r>
                <a:r>
                  <a:rPr lang="en-US" altLang="zh-CN" sz="2400" dirty="0"/>
                  <a:t>1</a:t>
                </a:r>
                <a:r>
                  <a:rPr lang="zh-CN" altLang="en-US" sz="2400" dirty="0"/>
                  <a:t>的数字串所组成的语言。</a:t>
                </a:r>
                <a:endParaRPr lang="en-US" altLang="zh-CN" sz="2400" dirty="0"/>
              </a:p>
              <a:p>
                <a:pPr marL="0" indent="0" algn="ctr">
                  <a:buNone/>
                </a:pPr>
                <a:r>
                  <a:rPr lang="zh-CN" altLang="en-US" sz="2400" dirty="0">
                    <a:solidFill>
                      <a:srgbClr val="FF0000"/>
                    </a:solidFill>
                  </a:rPr>
                  <a:t>所有标识符、整常数构成的语言？</a:t>
                </a:r>
                <a:endParaRPr lang="en-US" sz="2400" dirty="0">
                  <a:solidFill>
                    <a:srgbClr val="FF0000"/>
                  </a:solidFill>
                </a:endParaRP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404397" y="1700808"/>
                <a:ext cx="8320210" cy="4425355"/>
              </a:xfrm>
              <a:blipFill rotWithShape="1">
                <a:blip r:embed="rId3"/>
                <a:stretch>
                  <a:fillRect l="-1465" t="-1928" r="-1538" b="-3030"/>
                </a:stretch>
              </a:blipFill>
            </p:spPr>
            <p:txBody>
              <a:bodyPr/>
              <a:lstStyle/>
              <a:p>
                <a:r>
                  <a:rPr lang="en-US">
                    <a:noFill/>
                  </a:rPr>
                  <a:t> </a:t>
                </a:r>
              </a:p>
            </p:txBody>
          </p:sp>
        </mc:Fallback>
      </mc:AlternateContent>
      <p:sp>
        <p:nvSpPr>
          <p:cNvPr id="3" name="日期占位符 2"/>
          <p:cNvSpPr>
            <a:spLocks noGrp="1"/>
          </p:cNvSpPr>
          <p:nvPr>
            <p:ph type="dt" sz="half" idx="10"/>
          </p:nvPr>
        </p:nvSpPr>
        <p:spPr/>
        <p:txBody>
          <a:bodyPr/>
          <a:lstStyle/>
          <a:p>
            <a:r>
              <a:rPr lang="zh-CN" altLang="en-US"/>
              <a:t>邓伏虎</a:t>
            </a:r>
            <a:endParaRPr lang="zh-CN" altLang="en-US" dirty="0"/>
          </a:p>
        </p:txBody>
      </p:sp>
      <p:sp>
        <p:nvSpPr>
          <p:cNvPr id="4" name="页脚占位符 3"/>
          <p:cNvSpPr>
            <a:spLocks noGrp="1"/>
          </p:cNvSpPr>
          <p:nvPr>
            <p:ph type="ftr" sz="quarter" idx="11"/>
          </p:nvPr>
        </p:nvSpPr>
        <p:spPr/>
        <p:txBody>
          <a:bodyPr/>
          <a:lstStyle/>
          <a:p>
            <a:r>
              <a:rPr lang="zh-CN" altLang="en-US"/>
              <a:t>信息与软件工程学院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13</a:t>
            </a:fld>
            <a:endParaRPr lang="zh-CN" altLang="en-US" dirty="0"/>
          </a:p>
        </p:txBody>
      </p:sp>
      <p:sp>
        <p:nvSpPr>
          <p:cNvPr id="6" name="标题 5"/>
          <p:cNvSpPr>
            <a:spLocks noGrp="1"/>
          </p:cNvSpPr>
          <p:nvPr>
            <p:ph type="title"/>
          </p:nvPr>
        </p:nvSpPr>
        <p:spPr/>
        <p:txBody>
          <a:bodyPr/>
          <a:lstStyle/>
          <a:p>
            <a:r>
              <a:rPr lang="zh-CN" altLang="en-US" dirty="0"/>
              <a:t>语言的构成</a:t>
            </a:r>
            <a:endParaRPr lang="en-US" dirty="0"/>
          </a:p>
        </p:txBody>
      </p:sp>
      <mc:AlternateContent xmlns:mc="http://schemas.openxmlformats.org/markup-compatibility/2006" xmlns:a14="http://schemas.microsoft.com/office/drawing/2010/main">
        <mc:Choice Requires="a14">
          <p:sp>
            <p:nvSpPr>
              <p:cNvPr id="7" name="标题 5"/>
              <p:cNvSpPr txBox="1">
                <a:spLocks/>
              </p:cNvSpPr>
              <p:nvPr/>
            </p:nvSpPr>
            <p:spPr>
              <a:xfrm>
                <a:off x="288963" y="3935557"/>
                <a:ext cx="1080120" cy="43204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b="1" kern="1200">
                    <a:solidFill>
                      <a:schemeClr val="tx1"/>
                    </a:solidFill>
                    <a:latin typeface="+mn-ea"/>
                    <a:ea typeface="+mn-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14:m>
                  <m:oMathPara xmlns:m="http://schemas.openxmlformats.org/officeDocument/2006/math">
                    <m:oMathParaPr>
                      <m:jc m:val="centerGroup"/>
                    </m:oMathParaPr>
                    <m:oMath xmlns:m="http://schemas.openxmlformats.org/officeDocument/2006/math">
                      <m:r>
                        <a:rPr lang="en-US" sz="2000" b="1" i="1" smtClean="0">
                          <a:latin typeface="Cambria Math"/>
                        </a:rPr>
                        <m:t>𝑳</m:t>
                      </m:r>
                      <m:r>
                        <a:rPr lang="en-US" sz="2000" b="1" i="1" smtClean="0">
                          <a:latin typeface="Cambria Math"/>
                          <a:ea typeface="Cambria Math"/>
                        </a:rPr>
                        <m:t>∪</m:t>
                      </m:r>
                      <m:r>
                        <a:rPr lang="en-US" sz="2000" b="1" i="1" smtClean="0">
                          <a:latin typeface="Cambria Math"/>
                          <a:ea typeface="Cambria Math"/>
                        </a:rPr>
                        <m:t>𝑫</m:t>
                      </m:r>
                    </m:oMath>
                  </m:oMathPara>
                </a14:m>
                <a:endParaRPr lang="en-US" sz="2000" dirty="0"/>
              </a:p>
            </p:txBody>
          </p:sp>
        </mc:Choice>
        <mc:Fallback xmlns="">
          <p:sp>
            <p:nvSpPr>
              <p:cNvPr id="7" name="标题 5"/>
              <p:cNvSpPr txBox="1">
                <a:spLocks noRot="1" noChangeAspect="1" noMove="1" noResize="1" noEditPoints="1" noAdjustHandles="1" noChangeArrowheads="1" noChangeShapeType="1" noTextEdit="1"/>
              </p:cNvSpPr>
              <p:nvPr/>
            </p:nvSpPr>
            <p:spPr>
              <a:xfrm>
                <a:off x="288963" y="3935557"/>
                <a:ext cx="1080120" cy="432048"/>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标题 5"/>
              <p:cNvSpPr txBox="1">
                <a:spLocks/>
              </p:cNvSpPr>
              <p:nvPr/>
            </p:nvSpPr>
            <p:spPr>
              <a:xfrm>
                <a:off x="288963" y="4367605"/>
                <a:ext cx="1080120" cy="43204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b="1" kern="1200">
                    <a:solidFill>
                      <a:schemeClr val="tx1"/>
                    </a:solidFill>
                    <a:latin typeface="+mn-ea"/>
                    <a:ea typeface="+mn-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b="1" i="1" smtClean="0">
                              <a:latin typeface="Cambria Math"/>
                            </a:rPr>
                            <m:t>𝑳𝑫</m:t>
                          </m:r>
                        </m:e>
                        <m:sup>
                          <m:r>
                            <a:rPr lang="en-US" sz="2000" b="1" i="1" smtClean="0">
                              <a:latin typeface="Cambria Math"/>
                            </a:rPr>
                            <m:t>𝟐</m:t>
                          </m:r>
                        </m:sup>
                      </m:sSup>
                    </m:oMath>
                  </m:oMathPara>
                </a14:m>
                <a:endParaRPr lang="en-US" sz="2000" dirty="0"/>
              </a:p>
            </p:txBody>
          </p:sp>
        </mc:Choice>
        <mc:Fallback xmlns="">
          <p:sp>
            <p:nvSpPr>
              <p:cNvPr id="8" name="标题 5"/>
              <p:cNvSpPr txBox="1">
                <a:spLocks noRot="1" noChangeAspect="1" noMove="1" noResize="1" noEditPoints="1" noAdjustHandles="1" noChangeArrowheads="1" noChangeShapeType="1" noTextEdit="1"/>
              </p:cNvSpPr>
              <p:nvPr/>
            </p:nvSpPr>
            <p:spPr>
              <a:xfrm>
                <a:off x="288963" y="4367605"/>
                <a:ext cx="1080120" cy="432048"/>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标题 5"/>
              <p:cNvSpPr txBox="1">
                <a:spLocks/>
              </p:cNvSpPr>
              <p:nvPr/>
            </p:nvSpPr>
            <p:spPr>
              <a:xfrm>
                <a:off x="179512" y="4821518"/>
                <a:ext cx="1080120" cy="43204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b="1" kern="1200">
                    <a:solidFill>
                      <a:schemeClr val="tx1"/>
                    </a:solidFill>
                    <a:latin typeface="+mn-ea"/>
                    <a:ea typeface="+mn-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b="1" i="1" smtClean="0">
                              <a:latin typeface="Cambria Math"/>
                            </a:rPr>
                            <m:t>𝑳</m:t>
                          </m:r>
                        </m:e>
                        <m:sup>
                          <m:r>
                            <a:rPr lang="en-US" sz="2000" b="1" i="1" smtClean="0">
                              <a:latin typeface="Cambria Math"/>
                            </a:rPr>
                            <m:t>𝟒</m:t>
                          </m:r>
                        </m:sup>
                      </m:sSup>
                    </m:oMath>
                  </m:oMathPara>
                </a14:m>
                <a:endParaRPr lang="en-US" sz="2000" dirty="0"/>
              </a:p>
            </p:txBody>
          </p:sp>
        </mc:Choice>
        <mc:Fallback xmlns="">
          <p:sp>
            <p:nvSpPr>
              <p:cNvPr id="9" name="标题 5"/>
              <p:cNvSpPr txBox="1">
                <a:spLocks noRot="1" noChangeAspect="1" noMove="1" noResize="1" noEditPoints="1" noAdjustHandles="1" noChangeArrowheads="1" noChangeShapeType="1" noTextEdit="1"/>
              </p:cNvSpPr>
              <p:nvPr/>
            </p:nvSpPr>
            <p:spPr>
              <a:xfrm>
                <a:off x="179512" y="4821518"/>
                <a:ext cx="1080120" cy="432048"/>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标题 5"/>
              <p:cNvSpPr txBox="1">
                <a:spLocks/>
              </p:cNvSpPr>
              <p:nvPr/>
            </p:nvSpPr>
            <p:spPr>
              <a:xfrm>
                <a:off x="179512" y="5257424"/>
                <a:ext cx="1080120" cy="43204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b="1" kern="1200">
                    <a:solidFill>
                      <a:schemeClr val="tx1"/>
                    </a:solidFill>
                    <a:latin typeface="+mn-ea"/>
                    <a:ea typeface="+mn-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b="1" i="1" smtClean="0">
                              <a:latin typeface="Cambria Math"/>
                            </a:rPr>
                            <m:t>𝑫</m:t>
                          </m:r>
                        </m:e>
                        <m:sup>
                          <m:r>
                            <a:rPr lang="en-US" sz="2000" b="1" i="1" smtClean="0">
                              <a:latin typeface="Cambria Math"/>
                            </a:rPr>
                            <m:t>+</m:t>
                          </m:r>
                        </m:sup>
                      </m:sSup>
                    </m:oMath>
                  </m:oMathPara>
                </a14:m>
                <a:endParaRPr lang="en-US" sz="2000" dirty="0"/>
              </a:p>
            </p:txBody>
          </p:sp>
        </mc:Choice>
        <mc:Fallback xmlns="">
          <p:sp>
            <p:nvSpPr>
              <p:cNvPr id="10" name="标题 5"/>
              <p:cNvSpPr txBox="1">
                <a:spLocks noRot="1" noChangeAspect="1" noMove="1" noResize="1" noEditPoints="1" noAdjustHandles="1" noChangeArrowheads="1" noChangeShapeType="1" noTextEdit="1"/>
              </p:cNvSpPr>
              <p:nvPr/>
            </p:nvSpPr>
            <p:spPr>
              <a:xfrm>
                <a:off x="179512" y="5257424"/>
                <a:ext cx="1080120" cy="432048"/>
              </a:xfrm>
              <a:prstGeom prst="rect">
                <a:avLst/>
              </a:prstGeom>
              <a:blipFill rotWithShape="1">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084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lnSpcReduction="10000"/>
              </a:bodyPr>
              <a:lstStyle/>
              <a:p>
                <a:r>
                  <a:rPr lang="zh-CN" altLang="en-US" dirty="0">
                    <a:solidFill>
                      <a:srgbClr val="FF0000"/>
                    </a:solidFill>
                  </a:rPr>
                  <a:t>文法</a:t>
                </a:r>
                <a:r>
                  <a:rPr lang="zh-CN" altLang="en-US" dirty="0"/>
                  <a:t>是一种描述语言的语法的形式规则。</a:t>
                </a:r>
                <a:endParaRPr lang="en-US" altLang="zh-CN" dirty="0"/>
              </a:p>
              <a:p>
                <a:r>
                  <a:rPr lang="zh-CN" altLang="en-US" dirty="0"/>
                  <a:t>文法</a:t>
                </a:r>
                <a:r>
                  <a:rPr lang="en-US" altLang="zh-CN" i="1" dirty="0"/>
                  <a:t>G</a:t>
                </a:r>
                <a:r>
                  <a:rPr lang="zh-CN" altLang="en-US" dirty="0"/>
                  <a:t>是一个四元组</a:t>
                </a:r>
                <a14:m>
                  <m:oMath xmlns:m="http://schemas.openxmlformats.org/officeDocument/2006/math">
                    <m:r>
                      <a:rPr lang="en-US" altLang="zh-CN" b="1" i="1" dirty="0" smtClean="0">
                        <a:latin typeface="Cambria Math"/>
                      </a:rPr>
                      <m:t>𝑮</m:t>
                    </m:r>
                    <m:r>
                      <a:rPr lang="en-US" altLang="zh-CN" b="1" i="1" dirty="0" smtClean="0">
                        <a:latin typeface="Cambria Math"/>
                      </a:rPr>
                      <m:t>=</m:t>
                    </m:r>
                    <m:d>
                      <m:dPr>
                        <m:ctrlPr>
                          <a:rPr lang="en-US" altLang="zh-CN" b="1" i="1" dirty="0" smtClean="0">
                            <a:latin typeface="Cambria Math" panose="02040503050406030204" pitchFamily="18" charset="0"/>
                          </a:rPr>
                        </m:ctrlPr>
                      </m:dPr>
                      <m:e>
                        <m:r>
                          <a:rPr lang="en-US" altLang="zh-CN" b="1" i="1" dirty="0" smtClean="0">
                            <a:latin typeface="Cambria Math"/>
                          </a:rPr>
                          <m:t>𝑽</m:t>
                        </m:r>
                        <m:r>
                          <a:rPr lang="en-US" altLang="zh-CN" b="0" i="1" baseline="-25000" dirty="0" smtClean="0">
                            <a:latin typeface="Cambria Math"/>
                          </a:rPr>
                          <m:t>𝑇</m:t>
                        </m:r>
                        <m:r>
                          <a:rPr lang="en-US" altLang="zh-CN" b="1" i="1" dirty="0" smtClean="0">
                            <a:latin typeface="Cambria Math"/>
                          </a:rPr>
                          <m:t>, </m:t>
                        </m:r>
                        <m:r>
                          <a:rPr lang="en-US" altLang="zh-CN" b="1" i="1" dirty="0" smtClean="0">
                            <a:latin typeface="Cambria Math"/>
                          </a:rPr>
                          <m:t>𝑽</m:t>
                        </m:r>
                        <m:r>
                          <a:rPr lang="en-US" altLang="zh-CN" b="0" i="1" baseline="-25000" dirty="0" smtClean="0">
                            <a:latin typeface="Cambria Math"/>
                          </a:rPr>
                          <m:t>𝑁</m:t>
                        </m:r>
                        <m:r>
                          <a:rPr lang="en-US" altLang="zh-CN" b="1" i="1" dirty="0" smtClean="0">
                            <a:latin typeface="Cambria Math"/>
                          </a:rPr>
                          <m:t>, </m:t>
                        </m:r>
                        <m:r>
                          <a:rPr lang="en-US" altLang="zh-CN" b="1" i="1" dirty="0" smtClean="0">
                            <a:latin typeface="Cambria Math"/>
                          </a:rPr>
                          <m:t>𝑺</m:t>
                        </m:r>
                        <m:r>
                          <a:rPr lang="en-US" altLang="zh-CN" b="1" i="1" dirty="0" smtClean="0">
                            <a:latin typeface="Cambria Math"/>
                          </a:rPr>
                          <m:t>, </m:t>
                        </m:r>
                        <m:r>
                          <a:rPr lang="en-US" altLang="zh-CN" b="1" i="1" dirty="0" smtClean="0">
                            <a:latin typeface="Cambria Math"/>
                          </a:rPr>
                          <m:t>𝑷</m:t>
                        </m:r>
                      </m:e>
                    </m:d>
                  </m:oMath>
                </a14:m>
                <a:r>
                  <a:rPr lang="zh-CN" altLang="en-US" dirty="0"/>
                  <a:t>，其中：</a:t>
                </a:r>
                <a:endParaRPr lang="en-US" altLang="zh-CN" dirty="0"/>
              </a:p>
              <a:p>
                <a:pPr marL="540000" indent="-342900">
                  <a:buFont typeface="Arial" panose="020B0604020202020204" pitchFamily="34" charset="0"/>
                  <a:buChar char="•"/>
                </a:pPr>
                <a:r>
                  <a:rPr lang="en-US" altLang="zh-CN" sz="2400" i="1" dirty="0">
                    <a:solidFill>
                      <a:srgbClr val="FF0000"/>
                    </a:solidFill>
                  </a:rPr>
                  <a:t>V</a:t>
                </a:r>
                <a:r>
                  <a:rPr lang="en-US" altLang="zh-CN" sz="2400" b="0" i="1" baseline="-25000" dirty="0">
                    <a:solidFill>
                      <a:srgbClr val="FF0000"/>
                    </a:solidFill>
                  </a:rPr>
                  <a:t>T</a:t>
                </a:r>
                <a:r>
                  <a:rPr lang="en-US" altLang="zh-CN" sz="2400" i="1" baseline="-25000" dirty="0">
                    <a:solidFill>
                      <a:srgbClr val="FF0000"/>
                    </a:solidFill>
                  </a:rPr>
                  <a:t> </a:t>
                </a:r>
                <a:r>
                  <a:rPr lang="en-US" altLang="zh-CN" sz="2400" dirty="0">
                    <a:solidFill>
                      <a:srgbClr val="FF0000"/>
                    </a:solidFill>
                  </a:rPr>
                  <a:t>- </a:t>
                </a:r>
                <a:r>
                  <a:rPr lang="zh-CN" altLang="en-US" sz="2400" dirty="0">
                    <a:solidFill>
                      <a:srgbClr val="FF0000"/>
                    </a:solidFill>
                  </a:rPr>
                  <a:t>终结符号</a:t>
                </a:r>
                <a:r>
                  <a:rPr lang="zh-CN" altLang="en-US" sz="2400" dirty="0"/>
                  <a:t>（</a:t>
                </a:r>
                <a:r>
                  <a:rPr lang="en-US" altLang="zh-CN" sz="2400" dirty="0"/>
                  <a:t>Terminal</a:t>
                </a:r>
                <a:r>
                  <a:rPr lang="zh-CN" altLang="en-US" sz="2400" dirty="0"/>
                  <a:t>）的非空有限集。终结符号是一个语言中不可再分的基本符号。</a:t>
                </a:r>
                <a:endParaRPr lang="en-US" altLang="zh-CN" sz="2400" dirty="0"/>
              </a:p>
              <a:p>
                <a:pPr marL="540000" indent="-342900">
                  <a:buFont typeface="Arial" panose="020B0604020202020204" pitchFamily="34" charset="0"/>
                  <a:buChar char="•"/>
                </a:pPr>
                <a:r>
                  <a:rPr lang="en-US" altLang="zh-CN" sz="2400" i="1" dirty="0">
                    <a:solidFill>
                      <a:srgbClr val="FF0000"/>
                    </a:solidFill>
                  </a:rPr>
                  <a:t>V</a:t>
                </a:r>
                <a:r>
                  <a:rPr lang="en-US" altLang="zh-CN" sz="2400" b="0" i="1" baseline="-25000" dirty="0">
                    <a:solidFill>
                      <a:srgbClr val="FF0000"/>
                    </a:solidFill>
                  </a:rPr>
                  <a:t>N</a:t>
                </a:r>
                <a:r>
                  <a:rPr lang="en-US" altLang="zh-CN" sz="2400" i="1" baseline="-25000" dirty="0">
                    <a:solidFill>
                      <a:srgbClr val="FF0000"/>
                    </a:solidFill>
                  </a:rPr>
                  <a:t> </a:t>
                </a:r>
                <a:r>
                  <a:rPr lang="en-US" altLang="zh-CN" sz="2400" dirty="0">
                    <a:solidFill>
                      <a:srgbClr val="FF0000"/>
                    </a:solidFill>
                  </a:rPr>
                  <a:t>-</a:t>
                </a:r>
                <a:r>
                  <a:rPr lang="zh-CN" altLang="en-US" sz="2400" dirty="0">
                    <a:solidFill>
                      <a:srgbClr val="FF0000"/>
                    </a:solidFill>
                  </a:rPr>
                  <a:t>变量</a:t>
                </a:r>
                <a:r>
                  <a:rPr lang="zh-CN" altLang="en-US" sz="2400" dirty="0"/>
                  <a:t>（</a:t>
                </a:r>
                <a:r>
                  <a:rPr lang="en-US" altLang="zh-CN" sz="2400" dirty="0"/>
                  <a:t>Variable</a:t>
                </a:r>
                <a:r>
                  <a:rPr lang="zh-CN" altLang="en-US" sz="2400" dirty="0"/>
                  <a:t>）的非空有限集。变量又称为</a:t>
                </a:r>
                <a:r>
                  <a:rPr lang="zh-CN" altLang="en-US" sz="2400" dirty="0">
                    <a:solidFill>
                      <a:srgbClr val="FF0000"/>
                    </a:solidFill>
                  </a:rPr>
                  <a:t>非终结符号</a:t>
                </a:r>
                <a:r>
                  <a:rPr lang="zh-CN" altLang="en-US" sz="2400" dirty="0"/>
                  <a:t>。一个变量表示一个语法概念，是一类基本符号的集合。</a:t>
                </a:r>
                <a:endParaRPr lang="en-US" altLang="zh-CN" sz="2400" dirty="0"/>
              </a:p>
              <a:p>
                <a:pPr marL="540000" indent="-342900">
                  <a:buFont typeface="Arial" panose="020B0604020202020204" pitchFamily="34" charset="0"/>
                  <a:buChar char="•"/>
                </a:pPr>
                <a:r>
                  <a:rPr lang="en-US" altLang="zh-CN" sz="2400" i="1" dirty="0">
                    <a:solidFill>
                      <a:srgbClr val="FF0000"/>
                    </a:solidFill>
                  </a:rPr>
                  <a:t>S</a:t>
                </a:r>
                <a:r>
                  <a:rPr lang="en-US" altLang="zh-CN" sz="2400" dirty="0">
                    <a:solidFill>
                      <a:srgbClr val="FF0000"/>
                    </a:solidFill>
                  </a:rPr>
                  <a:t>-</a:t>
                </a:r>
                <a:r>
                  <a:rPr lang="zh-CN" altLang="en-US" sz="2400" dirty="0">
                    <a:solidFill>
                      <a:srgbClr val="FF0000"/>
                    </a:solidFill>
                  </a:rPr>
                  <a:t>开始符号</a:t>
                </a:r>
                <a:r>
                  <a:rPr lang="zh-CN" altLang="en-US" sz="2400" dirty="0"/>
                  <a:t>（</a:t>
                </a:r>
                <a:r>
                  <a:rPr lang="en-US" altLang="zh-CN" sz="2400" dirty="0"/>
                  <a:t>Start Symbol</a:t>
                </a:r>
                <a:r>
                  <a:rPr lang="zh-CN" altLang="en-US" sz="2400" dirty="0"/>
                  <a:t>）。开始符号是一个特殊的非终结符，为语言最终感兴趣的语法范畴。句子、程序。</a:t>
                </a:r>
                <a:endParaRPr lang="en-US" sz="2400" dirty="0"/>
              </a:p>
              <a:p>
                <a:pPr marL="540000" indent="-342900">
                  <a:buFont typeface="Arial" panose="020B0604020202020204" pitchFamily="34" charset="0"/>
                  <a:buChar char="•"/>
                </a:pPr>
                <a:r>
                  <a:rPr lang="en-US" altLang="zh-CN" sz="2400" i="1" dirty="0">
                    <a:solidFill>
                      <a:srgbClr val="FF0000"/>
                    </a:solidFill>
                  </a:rPr>
                  <a:t>P</a:t>
                </a:r>
                <a:r>
                  <a:rPr lang="en-US" altLang="zh-CN" sz="2400" dirty="0">
                    <a:solidFill>
                      <a:srgbClr val="FF0000"/>
                    </a:solidFill>
                  </a:rPr>
                  <a:t>-</a:t>
                </a:r>
                <a:r>
                  <a:rPr lang="zh-CN" altLang="en-US" sz="2400" dirty="0">
                    <a:solidFill>
                      <a:srgbClr val="FF0000"/>
                    </a:solidFill>
                  </a:rPr>
                  <a:t>产生式</a:t>
                </a:r>
                <a:r>
                  <a:rPr lang="zh-CN" altLang="en-US" sz="2400" dirty="0"/>
                  <a:t>（</a:t>
                </a:r>
                <a:r>
                  <a:rPr lang="en-US" altLang="zh-CN" sz="2400" dirty="0"/>
                  <a:t>Production</a:t>
                </a:r>
                <a:r>
                  <a:rPr lang="zh-CN" altLang="en-US" sz="2400" dirty="0"/>
                  <a:t>）的非空有限集。</a:t>
                </a:r>
                <a:r>
                  <a:rPr lang="en-US" altLang="zh-CN" sz="2400" dirty="0"/>
                  <a:t>P</a:t>
                </a:r>
                <a:r>
                  <a:rPr lang="zh-CN" altLang="en-US" sz="2400" dirty="0"/>
                  <a:t>中元素称为产生式，具有形式</a:t>
                </a:r>
                <a14:m>
                  <m:oMath xmlns:m="http://schemas.openxmlformats.org/officeDocument/2006/math">
                    <m:r>
                      <a:rPr lang="zh-CN" altLang="en-US" sz="2400" i="1" smtClean="0">
                        <a:latin typeface="Cambria Math"/>
                      </a:rPr>
                      <m:t>𝜶</m:t>
                    </m:r>
                    <m:r>
                      <a:rPr lang="zh-CN" altLang="en-US" sz="2400" i="1" smtClean="0">
                        <a:latin typeface="Cambria Math"/>
                      </a:rPr>
                      <m:t>→</m:t>
                    </m:r>
                    <m:r>
                      <a:rPr lang="zh-CN" altLang="en-US" sz="2400" i="1" smtClean="0">
                        <a:latin typeface="Cambria Math"/>
                      </a:rPr>
                      <m:t>𝜷</m:t>
                    </m:r>
                  </m:oMath>
                </a14:m>
                <a:r>
                  <a:rPr lang="zh-CN" altLang="en-US" sz="2400" dirty="0"/>
                  <a:t>，读作：</a:t>
                </a:r>
                <a:r>
                  <a:rPr lang="el-GR" altLang="zh-CN" sz="2400" dirty="0"/>
                  <a:t>α</a:t>
                </a:r>
                <a:r>
                  <a:rPr lang="zh-CN" altLang="en-US" sz="2400" dirty="0"/>
                  <a:t>定义为</a:t>
                </a:r>
                <a:r>
                  <a:rPr lang="el-GR" altLang="zh-CN" sz="2400" dirty="0"/>
                  <a:t>β</a:t>
                </a:r>
                <a:r>
                  <a:rPr lang="zh-CN" altLang="en-US" sz="2400" dirty="0"/>
                  <a:t>。</a:t>
                </a:r>
                <a:endParaRPr lang="en-US" altLang="zh-CN" sz="2400" dirty="0"/>
              </a:p>
              <a:p>
                <a:pPr marL="540000" indent="-342900">
                  <a:buFont typeface="Arial" panose="020B0604020202020204" pitchFamily="34" charset="0"/>
                  <a:buChar char="•"/>
                </a:pPr>
                <a:endParaRPr lang="en-US" sz="2400"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465" t="-2941" r="-1172"/>
                </a:stretch>
              </a:blipFill>
            </p:spPr>
            <p:txBody>
              <a:bodyPr/>
              <a:lstStyle/>
              <a:p>
                <a:r>
                  <a:rPr lang="en-US">
                    <a:noFill/>
                  </a:rPr>
                  <a:t> </a:t>
                </a:r>
              </a:p>
            </p:txBody>
          </p:sp>
        </mc:Fallback>
      </mc:AlternateContent>
      <p:sp>
        <p:nvSpPr>
          <p:cNvPr id="3" name="日期占位符 2"/>
          <p:cNvSpPr>
            <a:spLocks noGrp="1"/>
          </p:cNvSpPr>
          <p:nvPr>
            <p:ph type="dt" sz="half" idx="10"/>
          </p:nvPr>
        </p:nvSpPr>
        <p:spPr/>
        <p:txBody>
          <a:bodyPr/>
          <a:lstStyle/>
          <a:p>
            <a:r>
              <a:rPr lang="zh-CN" altLang="en-US" dirty="0"/>
              <a:t>邓伏虎</a:t>
            </a:r>
          </a:p>
        </p:txBody>
      </p:sp>
      <p:sp>
        <p:nvSpPr>
          <p:cNvPr id="4" name="页脚占位符 3"/>
          <p:cNvSpPr>
            <a:spLocks noGrp="1"/>
          </p:cNvSpPr>
          <p:nvPr>
            <p:ph type="ftr" sz="quarter" idx="11"/>
          </p:nvPr>
        </p:nvSpPr>
        <p:spPr/>
        <p:txBody>
          <a:bodyPr/>
          <a:lstStyle/>
          <a:p>
            <a:r>
              <a:rPr lang="zh-CN" altLang="en-US" dirty="0"/>
              <a:t>信息与软件工程学院</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t>14</a:t>
            </a:fld>
            <a:endParaRPr lang="zh-CN" altLang="en-US" dirty="0"/>
          </a:p>
        </p:txBody>
      </p:sp>
      <p:sp>
        <p:nvSpPr>
          <p:cNvPr id="6" name="标题 5"/>
          <p:cNvSpPr>
            <a:spLocks noGrp="1"/>
          </p:cNvSpPr>
          <p:nvPr>
            <p:ph type="title"/>
          </p:nvPr>
        </p:nvSpPr>
        <p:spPr/>
        <p:txBody>
          <a:bodyPr/>
          <a:lstStyle/>
          <a:p>
            <a:r>
              <a:rPr lang="zh-CN" altLang="en-US" dirty="0"/>
              <a:t>文法的定义</a:t>
            </a:r>
            <a:endParaRPr lang="en-US" dirty="0"/>
          </a:p>
        </p:txBody>
      </p:sp>
    </p:spTree>
    <p:extLst>
      <p:ext uri="{BB962C8B-B14F-4D97-AF65-F5344CB8AC3E}">
        <p14:creationId xmlns:p14="http://schemas.microsoft.com/office/powerpoint/2010/main" val="290030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173799" y="1726762"/>
                <a:ext cx="8320210" cy="4353347"/>
              </a:xfrm>
            </p:spPr>
            <p:txBody>
              <a:bodyPr/>
              <a:lstStyle/>
              <a:p>
                <a:r>
                  <a:rPr lang="zh-CN" altLang="en-US" dirty="0"/>
                  <a:t>假设文法𝑮</a:t>
                </a:r>
                <a:r>
                  <a:rPr lang="en-US" altLang="zh-CN" dirty="0"/>
                  <a:t>=(</a:t>
                </a:r>
                <a:r>
                  <a:rPr lang="zh-CN" altLang="en-US" dirty="0"/>
                  <a:t>𝑽</a:t>
                </a:r>
                <a:r>
                  <a:rPr lang="zh-CN" altLang="en-US" b="0" baseline="-25000" dirty="0"/>
                  <a:t>𝑻</a:t>
                </a:r>
                <a:r>
                  <a:rPr lang="en-US" altLang="zh-CN" dirty="0"/>
                  <a:t>, </a:t>
                </a:r>
                <a:r>
                  <a:rPr lang="zh-CN" altLang="en-US" dirty="0"/>
                  <a:t>𝑽</a:t>
                </a:r>
                <a:r>
                  <a:rPr lang="zh-CN" altLang="en-US" b="0" baseline="-25000" dirty="0"/>
                  <a:t>𝑵</a:t>
                </a:r>
                <a:r>
                  <a:rPr lang="en-US" altLang="zh-CN" dirty="0"/>
                  <a:t>, </a:t>
                </a:r>
                <a:r>
                  <a:rPr lang="zh-CN" altLang="en-US" dirty="0"/>
                  <a:t>𝑺</a:t>
                </a:r>
                <a:r>
                  <a:rPr lang="en-US" altLang="zh-CN" dirty="0"/>
                  <a:t>, </a:t>
                </a:r>
                <a:r>
                  <a:rPr lang="zh-CN" altLang="en-US" dirty="0"/>
                  <a:t>𝑷</a:t>
                </a:r>
                <a:r>
                  <a:rPr lang="en-US" altLang="zh-CN" dirty="0"/>
                  <a:t>)</a:t>
                </a:r>
                <a:r>
                  <a:rPr lang="zh-CN" altLang="en-US" dirty="0"/>
                  <a:t>。如果                  </a:t>
                </a:r>
                <a:r>
                  <a:rPr lang="en-US" altLang="zh-CN" dirty="0"/>
                  <a:t>,</a:t>
                </a:r>
                <a:r>
                  <a:rPr lang="zh-CN" altLang="en-US" dirty="0"/>
                  <a:t>则称</a:t>
                </a:r>
                <a:r>
                  <a:rPr lang="el-GR" altLang="zh-CN" dirty="0"/>
                  <a:t>α</a:t>
                </a:r>
                <a:r>
                  <a:rPr lang="zh-CN" altLang="en-US" dirty="0"/>
                  <a:t>是一个句型。如果</a:t>
                </a:r>
                <a:r>
                  <a:rPr lang="el-GR" altLang="zh-CN" dirty="0"/>
                  <a:t>α</a:t>
                </a:r>
                <a:r>
                  <a:rPr lang="zh-CN" altLang="en-US" dirty="0"/>
                  <a:t>中仅包含终结符号，则称</a:t>
                </a:r>
                <a:r>
                  <a:rPr lang="el-GR" altLang="zh-CN" dirty="0"/>
                  <a:t>α</a:t>
                </a:r>
                <a:r>
                  <a:rPr lang="zh-CN" altLang="en-US" dirty="0"/>
                  <a:t>是一个句子。</a:t>
                </a:r>
                <a:endParaRPr lang="en-US" altLang="zh-CN" dirty="0"/>
              </a:p>
              <a:p>
                <a:r>
                  <a:rPr lang="zh-CN" altLang="en-US" dirty="0"/>
                  <a:t>语言</a:t>
                </a:r>
                <a14:m>
                  <m:oMath xmlns:m="http://schemas.openxmlformats.org/officeDocument/2006/math">
                    <m:r>
                      <a:rPr lang="en-US" altLang="zh-CN" b="1" i="1" smtClean="0">
                        <a:latin typeface="Cambria Math"/>
                      </a:rPr>
                      <m:t>𝑳</m:t>
                    </m:r>
                    <m:r>
                      <a:rPr lang="en-US" altLang="zh-CN" b="1" i="1" smtClean="0">
                        <a:latin typeface="Cambria Math"/>
                      </a:rPr>
                      <m:t>(</m:t>
                    </m:r>
                    <m:r>
                      <a:rPr lang="en-US" altLang="zh-CN" b="1" i="1" smtClean="0">
                        <a:latin typeface="Cambria Math"/>
                      </a:rPr>
                      <m:t>𝑮</m:t>
                    </m:r>
                    <m:r>
                      <a:rPr lang="en-US" altLang="zh-CN" b="1" i="1" smtClean="0">
                        <a:latin typeface="Cambria Math"/>
                      </a:rPr>
                      <m:t>)</m:t>
                    </m:r>
                  </m:oMath>
                </a14:m>
                <a:r>
                  <a:rPr lang="zh-CN" altLang="en-US" dirty="0"/>
                  <a:t>是由文法</a:t>
                </a:r>
                <a:r>
                  <a:rPr lang="en-US" altLang="zh-CN" i="1" dirty="0"/>
                  <a:t>G</a:t>
                </a:r>
                <a:r>
                  <a:rPr lang="zh-CN" altLang="en-US" dirty="0"/>
                  <a:t>产生的所有句子所组成的集合。</a:t>
                </a:r>
                <a:endParaRPr lang="en-US" altLang="zh-CN" dirty="0"/>
              </a:p>
              <a:p>
                <a:pPr marL="0" indent="0" algn="ctr">
                  <a:buNone/>
                </a:pPr>
                <a14:m>
                  <m:oMath xmlns:m="http://schemas.openxmlformats.org/officeDocument/2006/math">
                    <m:r>
                      <a:rPr lang="en-US" b="1" i="1" smtClean="0">
                        <a:latin typeface="Cambria Math"/>
                      </a:rPr>
                      <m:t>𝑳</m:t>
                    </m:r>
                    <m:d>
                      <m:dPr>
                        <m:ctrlPr>
                          <a:rPr lang="en-US" b="1" i="1" smtClean="0">
                            <a:latin typeface="Cambria Math" panose="02040503050406030204" pitchFamily="18" charset="0"/>
                          </a:rPr>
                        </m:ctrlPr>
                      </m:dPr>
                      <m:e>
                        <m:r>
                          <a:rPr lang="en-US" b="1" i="1" smtClean="0">
                            <a:latin typeface="Cambria Math"/>
                          </a:rPr>
                          <m:t>𝑮</m:t>
                        </m:r>
                      </m:e>
                    </m:d>
                    <m:r>
                      <a:rPr lang="en-US" b="1" i="1" smtClean="0">
                        <a:latin typeface="Cambria Math"/>
                      </a:rPr>
                      <m:t>={</m:t>
                    </m:r>
                    <m:r>
                      <a:rPr lang="en-US" b="1" i="1" smtClean="0">
                        <a:latin typeface="Cambria Math"/>
                        <a:ea typeface="Cambria Math"/>
                      </a:rPr>
                      <m:t>𝜶</m:t>
                    </m:r>
                    <m:r>
                      <a:rPr lang="en-US" b="1" i="1" smtClean="0">
                        <a:latin typeface="Cambria Math"/>
                        <a:ea typeface="Cambria Math"/>
                      </a:rPr>
                      <m:t>|</m:t>
                    </m:r>
                  </m:oMath>
                </a14:m>
                <a:r>
                  <a:rPr lang="en-US" dirty="0"/>
                  <a:t>                  </a:t>
                </a:r>
                <a:r>
                  <a:rPr lang="zh-CN" altLang="en-US" dirty="0"/>
                  <a:t>，且</a:t>
                </a:r>
                <a14:m>
                  <m:oMath xmlns:m="http://schemas.openxmlformats.org/officeDocument/2006/math">
                    <m:r>
                      <a:rPr lang="zh-CN" altLang="en-US" i="1" dirty="0" smtClean="0">
                        <a:latin typeface="Cambria Math"/>
                      </a:rPr>
                      <m:t>𝜶</m:t>
                    </m:r>
                    <m:r>
                      <a:rPr lang="zh-CN" altLang="en-US" i="1" dirty="0" smtClean="0">
                        <a:latin typeface="Cambria Math"/>
                      </a:rPr>
                      <m:t>∈</m:t>
                    </m:r>
                    <m:r>
                      <a:rPr lang="en-US" altLang="zh-CN" b="1" i="1" dirty="0" smtClean="0">
                        <a:latin typeface="Cambria Math"/>
                      </a:rPr>
                      <m:t>𝑽</m:t>
                    </m:r>
                    <m:sSup>
                      <m:sSupPr>
                        <m:ctrlPr>
                          <a:rPr lang="en-US" altLang="zh-CN" i="1" dirty="0" smtClean="0">
                            <a:latin typeface="Cambria Math" panose="02040503050406030204" pitchFamily="18" charset="0"/>
                          </a:rPr>
                        </m:ctrlPr>
                      </m:sSupPr>
                      <m:e>
                        <m:r>
                          <a:rPr lang="en-US" altLang="zh-CN" b="1" i="1" baseline="-25000" dirty="0" smtClean="0">
                            <a:latin typeface="Cambria Math"/>
                          </a:rPr>
                          <m:t>𝑻</m:t>
                        </m:r>
                      </m:e>
                      <m:sup>
                        <m:r>
                          <a:rPr lang="zh-CN" altLang="en-US" b="1" i="1" dirty="0" smtClean="0">
                            <a:latin typeface="Cambria Math"/>
                          </a:rPr>
                          <m:t>∗</m:t>
                        </m:r>
                      </m:sup>
                    </m:sSup>
                    <m:r>
                      <a:rPr lang="en-US" altLang="zh-CN" b="1" i="1" dirty="0" smtClean="0">
                        <a:latin typeface="Cambria Math"/>
                      </a:rPr>
                      <m:t>}</m:t>
                    </m:r>
                  </m:oMath>
                </a14:m>
                <a:endParaRPr lang="en-US" altLang="zh-CN" b="1" dirty="0"/>
              </a:p>
              <a:p>
                <a:endParaRPr lang="en-US" altLang="zh-CN" dirty="0"/>
              </a:p>
              <a:p>
                <a:r>
                  <a:rPr lang="zh-CN" altLang="en-US" dirty="0"/>
                  <a:t>如果</a:t>
                </a:r>
                <a:r>
                  <a:rPr lang="en-US" altLang="zh-CN" dirty="0">
                    <a:latin typeface="+mn-ea"/>
                  </a:rPr>
                  <a:t>L(G1)=L(G2)</a:t>
                </a:r>
                <a:r>
                  <a:rPr lang="zh-CN" altLang="en-US" dirty="0"/>
                  <a:t>，则称文法</a:t>
                </a:r>
                <a:r>
                  <a:rPr lang="en-US" altLang="zh-CN" dirty="0"/>
                  <a:t>G1</a:t>
                </a:r>
                <a:r>
                  <a:rPr lang="zh-CN" altLang="en-US" dirty="0"/>
                  <a:t>和</a:t>
                </a:r>
                <a:r>
                  <a:rPr lang="en-US" altLang="zh-CN" dirty="0"/>
                  <a:t>G2</a:t>
                </a:r>
                <a:r>
                  <a:rPr lang="zh-CN" altLang="en-US" dirty="0"/>
                  <a:t>是等价的。即可以从不同的文法产生相同的语言。也可以说同一语言可以用不同的文法来描述。</a:t>
                </a:r>
                <a:endParaRPr 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173799" y="1726762"/>
                <a:ext cx="8320210" cy="4353347"/>
              </a:xfrm>
              <a:blipFill rotWithShape="1">
                <a:blip r:embed="rId2"/>
                <a:stretch>
                  <a:fillRect l="-1540" t="-1961" r="-5792" b="-2101"/>
                </a:stretch>
              </a:blipFill>
            </p:spPr>
            <p:txBody>
              <a:bodyPr/>
              <a:lstStyle/>
              <a:p>
                <a:r>
                  <a:rPr lang="en-US">
                    <a:noFill/>
                  </a:rPr>
                  <a:t> </a:t>
                </a:r>
              </a:p>
            </p:txBody>
          </p:sp>
        </mc:Fallback>
      </mc:AlternateContent>
      <p:sp>
        <p:nvSpPr>
          <p:cNvPr id="3" name="日期占位符 2"/>
          <p:cNvSpPr>
            <a:spLocks noGrp="1"/>
          </p:cNvSpPr>
          <p:nvPr>
            <p:ph type="dt" sz="half" idx="10"/>
          </p:nvPr>
        </p:nvSpPr>
        <p:spPr/>
        <p:txBody>
          <a:bodyPr/>
          <a:lstStyle/>
          <a:p>
            <a:r>
              <a:rPr lang="zh-CN" altLang="en-US" dirty="0"/>
              <a:t>邓伏虎</a:t>
            </a:r>
          </a:p>
        </p:txBody>
      </p:sp>
      <p:sp>
        <p:nvSpPr>
          <p:cNvPr id="4" name="页脚占位符 3"/>
          <p:cNvSpPr>
            <a:spLocks noGrp="1"/>
          </p:cNvSpPr>
          <p:nvPr>
            <p:ph type="ftr" sz="quarter" idx="11"/>
          </p:nvPr>
        </p:nvSpPr>
        <p:spPr/>
        <p:txBody>
          <a:bodyPr/>
          <a:lstStyle/>
          <a:p>
            <a:r>
              <a:rPr lang="zh-CN" altLang="en-US"/>
              <a:t>信息与软件工程学院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15</a:t>
            </a:fld>
            <a:endParaRPr lang="zh-CN" altLang="en-US" dirty="0"/>
          </a:p>
        </p:txBody>
      </p:sp>
      <p:sp>
        <p:nvSpPr>
          <p:cNvPr id="6" name="标题 5"/>
          <p:cNvSpPr>
            <a:spLocks noGrp="1"/>
          </p:cNvSpPr>
          <p:nvPr>
            <p:ph type="title"/>
          </p:nvPr>
        </p:nvSpPr>
        <p:spPr/>
        <p:txBody>
          <a:bodyPr/>
          <a:lstStyle/>
          <a:p>
            <a:r>
              <a:rPr lang="zh-CN" altLang="en-US" dirty="0"/>
              <a:t>语言与文法</a:t>
            </a:r>
            <a:endParaRPr lang="en-US" dirty="0"/>
          </a:p>
        </p:txBody>
      </p:sp>
      <p:grpSp>
        <p:nvGrpSpPr>
          <p:cNvPr id="7" name="组合 6"/>
          <p:cNvGrpSpPr/>
          <p:nvPr/>
        </p:nvGrpSpPr>
        <p:grpSpPr>
          <a:xfrm>
            <a:off x="5591393" y="1678303"/>
            <a:ext cx="1298555" cy="589504"/>
            <a:chOff x="7222924" y="3985597"/>
            <a:chExt cx="1298555" cy="589504"/>
          </a:xfrm>
        </p:grpSpPr>
        <p:grpSp>
          <p:nvGrpSpPr>
            <p:cNvPr id="8" name="组合 7"/>
            <p:cNvGrpSpPr/>
            <p:nvPr/>
          </p:nvGrpSpPr>
          <p:grpSpPr>
            <a:xfrm>
              <a:off x="7673071" y="3985597"/>
              <a:ext cx="455351" cy="461665"/>
              <a:chOff x="7673071" y="3985597"/>
              <a:chExt cx="455351" cy="461665"/>
            </a:xfrm>
          </p:grpSpPr>
          <p:grpSp>
            <p:nvGrpSpPr>
              <p:cNvPr id="11" name="组合 10"/>
              <p:cNvGrpSpPr/>
              <p:nvPr/>
            </p:nvGrpSpPr>
            <p:grpSpPr>
              <a:xfrm>
                <a:off x="7690689" y="4269721"/>
                <a:ext cx="437733" cy="175085"/>
                <a:chOff x="4644008" y="4797152"/>
                <a:chExt cx="2448272" cy="1660056"/>
              </a:xfrm>
            </p:grpSpPr>
            <p:cxnSp>
              <p:nvCxnSpPr>
                <p:cNvPr id="13" name="直接连接符 12"/>
                <p:cNvCxnSpPr/>
                <p:nvPr/>
              </p:nvCxnSpPr>
              <p:spPr>
                <a:xfrm>
                  <a:off x="4644008" y="5212166"/>
                  <a:ext cx="18039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644008" y="6053704"/>
                  <a:ext cx="18039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868144" y="4797152"/>
                  <a:ext cx="1224136" cy="8300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5868144" y="5627180"/>
                  <a:ext cx="1224136" cy="8300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7673071" y="3985597"/>
                <a:ext cx="340158" cy="461665"/>
              </a:xfrm>
              <a:prstGeom prst="rect">
                <a:avLst/>
              </a:prstGeom>
              <a:noFill/>
            </p:spPr>
            <p:txBody>
              <a:bodyPr wrap="none" rtlCol="0">
                <a:spAutoFit/>
              </a:bodyPr>
              <a:lstStyle/>
              <a:p>
                <a:r>
                  <a:rPr lang="zh-CN" altLang="en-US" sz="2400" dirty="0">
                    <a:solidFill>
                      <a:schemeClr val="tx2"/>
                    </a:solidFill>
                  </a:rPr>
                  <a:t>*</a:t>
                </a:r>
                <a:endParaRPr lang="en-US" sz="2400" dirty="0">
                  <a:solidFill>
                    <a:schemeClr val="tx2"/>
                  </a:solidFill>
                </a:endParaRPr>
              </a:p>
            </p:txBody>
          </p:sp>
        </p:grpSp>
        <p:sp>
          <p:nvSpPr>
            <p:cNvPr id="9" name="TextBox 8"/>
            <p:cNvSpPr txBox="1"/>
            <p:nvPr/>
          </p:nvSpPr>
          <p:spPr>
            <a:xfrm>
              <a:off x="7222924" y="4082659"/>
              <a:ext cx="341760" cy="461665"/>
            </a:xfrm>
            <a:prstGeom prst="rect">
              <a:avLst/>
            </a:prstGeom>
            <a:noFill/>
          </p:spPr>
          <p:txBody>
            <a:bodyPr wrap="none" rtlCol="0">
              <a:spAutoFit/>
            </a:bodyPr>
            <a:lstStyle/>
            <a:p>
              <a:r>
                <a:rPr lang="en-US" sz="2400" b="1" i="1" dirty="0"/>
                <a:t>S</a:t>
              </a:r>
            </a:p>
          </p:txBody>
        </p:sp>
        <p:sp>
          <p:nvSpPr>
            <p:cNvPr id="10" name="TextBox 9"/>
            <p:cNvSpPr txBox="1"/>
            <p:nvPr/>
          </p:nvSpPr>
          <p:spPr>
            <a:xfrm>
              <a:off x="8128423" y="4051881"/>
              <a:ext cx="393056" cy="523220"/>
            </a:xfrm>
            <a:prstGeom prst="rect">
              <a:avLst/>
            </a:prstGeom>
            <a:noFill/>
          </p:spPr>
          <p:txBody>
            <a:bodyPr wrap="none" rtlCol="0">
              <a:spAutoFit/>
            </a:bodyPr>
            <a:lstStyle/>
            <a:p>
              <a:r>
                <a:rPr lang="el-GR" sz="2800" dirty="0"/>
                <a:t>α</a:t>
              </a:r>
              <a:endParaRPr lang="en-US" sz="2800" dirty="0"/>
            </a:p>
          </p:txBody>
        </p:sp>
      </p:grpSp>
      <p:grpSp>
        <p:nvGrpSpPr>
          <p:cNvPr id="27" name="组合 26"/>
          <p:cNvGrpSpPr/>
          <p:nvPr/>
        </p:nvGrpSpPr>
        <p:grpSpPr>
          <a:xfrm>
            <a:off x="3585051" y="3477370"/>
            <a:ext cx="1298555" cy="589504"/>
            <a:chOff x="7222924" y="3985597"/>
            <a:chExt cx="1298555" cy="589504"/>
          </a:xfrm>
        </p:grpSpPr>
        <p:grpSp>
          <p:nvGrpSpPr>
            <p:cNvPr id="28" name="组合 27"/>
            <p:cNvGrpSpPr/>
            <p:nvPr/>
          </p:nvGrpSpPr>
          <p:grpSpPr>
            <a:xfrm>
              <a:off x="7673071" y="3985597"/>
              <a:ext cx="455351" cy="461665"/>
              <a:chOff x="7673071" y="3985597"/>
              <a:chExt cx="455351" cy="461665"/>
            </a:xfrm>
          </p:grpSpPr>
          <p:grpSp>
            <p:nvGrpSpPr>
              <p:cNvPr id="31" name="组合 30"/>
              <p:cNvGrpSpPr/>
              <p:nvPr/>
            </p:nvGrpSpPr>
            <p:grpSpPr>
              <a:xfrm>
                <a:off x="7690689" y="4269721"/>
                <a:ext cx="437733" cy="175085"/>
                <a:chOff x="4644008" y="4797152"/>
                <a:chExt cx="2448272" cy="1660056"/>
              </a:xfrm>
            </p:grpSpPr>
            <p:cxnSp>
              <p:nvCxnSpPr>
                <p:cNvPr id="33" name="直接连接符 32"/>
                <p:cNvCxnSpPr/>
                <p:nvPr/>
              </p:nvCxnSpPr>
              <p:spPr>
                <a:xfrm>
                  <a:off x="4644008" y="5212166"/>
                  <a:ext cx="18039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644008" y="6053704"/>
                  <a:ext cx="18039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868144" y="4797152"/>
                  <a:ext cx="1224136" cy="8300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5868144" y="5627180"/>
                  <a:ext cx="1224136" cy="8300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7673071" y="3985597"/>
                <a:ext cx="340158" cy="461665"/>
              </a:xfrm>
              <a:prstGeom prst="rect">
                <a:avLst/>
              </a:prstGeom>
              <a:noFill/>
            </p:spPr>
            <p:txBody>
              <a:bodyPr wrap="none" rtlCol="0">
                <a:spAutoFit/>
              </a:bodyPr>
              <a:lstStyle/>
              <a:p>
                <a:r>
                  <a:rPr lang="en-US" altLang="zh-CN" sz="2400" dirty="0">
                    <a:solidFill>
                      <a:schemeClr val="tx2"/>
                    </a:solidFill>
                  </a:rPr>
                  <a:t>+</a:t>
                </a:r>
                <a:endParaRPr lang="en-US" sz="2400" dirty="0">
                  <a:solidFill>
                    <a:schemeClr val="tx2"/>
                  </a:solidFill>
                </a:endParaRPr>
              </a:p>
            </p:txBody>
          </p:sp>
        </p:grpSp>
        <p:sp>
          <p:nvSpPr>
            <p:cNvPr id="29" name="TextBox 28"/>
            <p:cNvSpPr txBox="1"/>
            <p:nvPr/>
          </p:nvSpPr>
          <p:spPr>
            <a:xfrm>
              <a:off x="7222924" y="4082659"/>
              <a:ext cx="341760" cy="461665"/>
            </a:xfrm>
            <a:prstGeom prst="rect">
              <a:avLst/>
            </a:prstGeom>
            <a:noFill/>
          </p:spPr>
          <p:txBody>
            <a:bodyPr wrap="none" rtlCol="0">
              <a:spAutoFit/>
            </a:bodyPr>
            <a:lstStyle/>
            <a:p>
              <a:r>
                <a:rPr lang="en-US" sz="2400" b="1" i="1" dirty="0">
                  <a:solidFill>
                    <a:schemeClr val="tx2"/>
                  </a:solidFill>
                </a:rPr>
                <a:t>S</a:t>
              </a:r>
            </a:p>
          </p:txBody>
        </p:sp>
        <p:sp>
          <p:nvSpPr>
            <p:cNvPr id="30" name="TextBox 29"/>
            <p:cNvSpPr txBox="1"/>
            <p:nvPr/>
          </p:nvSpPr>
          <p:spPr>
            <a:xfrm>
              <a:off x="8128423" y="4051881"/>
              <a:ext cx="393056" cy="523220"/>
            </a:xfrm>
            <a:prstGeom prst="rect">
              <a:avLst/>
            </a:prstGeom>
            <a:noFill/>
          </p:spPr>
          <p:txBody>
            <a:bodyPr wrap="none" rtlCol="0">
              <a:spAutoFit/>
            </a:bodyPr>
            <a:lstStyle/>
            <a:p>
              <a:r>
                <a:rPr lang="el-GR" sz="2800" dirty="0">
                  <a:solidFill>
                    <a:schemeClr val="tx2"/>
                  </a:solidFill>
                </a:rPr>
                <a:t>α</a:t>
              </a:r>
              <a:endParaRPr lang="en-US" sz="2800" dirty="0">
                <a:solidFill>
                  <a:schemeClr val="tx2"/>
                </a:solidFill>
              </a:endParaRPr>
            </a:p>
          </p:txBody>
        </p:sp>
      </p:grpSp>
    </p:spTree>
    <p:extLst>
      <p:ext uri="{BB962C8B-B14F-4D97-AF65-F5344CB8AC3E}">
        <p14:creationId xmlns:p14="http://schemas.microsoft.com/office/powerpoint/2010/main" val="1570071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395536" y="1556792"/>
                <a:ext cx="8320210" cy="5112568"/>
              </a:xfrm>
            </p:spPr>
            <p:txBody>
              <a:bodyPr>
                <a:normAutofit/>
              </a:bodyPr>
              <a:lstStyle/>
              <a:p>
                <a:r>
                  <a:rPr lang="zh-CN" altLang="en-US" dirty="0"/>
                  <a:t>假设文法</a:t>
                </a:r>
                <a14:m>
                  <m:oMath xmlns:m="http://schemas.openxmlformats.org/officeDocument/2006/math">
                    <m:r>
                      <a:rPr lang="en-US" altLang="zh-CN" b="1" i="1" smtClean="0">
                        <a:latin typeface="Cambria Math"/>
                      </a:rPr>
                      <m:t>𝑮</m:t>
                    </m:r>
                    <m:r>
                      <a:rPr lang="en-US" altLang="zh-CN" b="1" i="1" smtClean="0">
                        <a:latin typeface="Cambria Math"/>
                      </a:rPr>
                      <m:t>=</m:t>
                    </m:r>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a:rPr>
                              <m:t>𝑽</m:t>
                            </m:r>
                          </m:e>
                          <m:sub>
                            <m:r>
                              <a:rPr lang="en-US" altLang="zh-CN" b="1" i="1" smtClean="0">
                                <a:latin typeface="Cambria Math"/>
                              </a:rPr>
                              <m:t>𝑻</m:t>
                            </m:r>
                          </m:sub>
                        </m:sSub>
                        <m:r>
                          <a:rPr lang="en-US" altLang="zh-CN" b="1" i="1" smtClean="0">
                            <a:latin typeface="Cambria Math"/>
                          </a:rPr>
                          <m:t>, </m:t>
                        </m:r>
                        <m:sSub>
                          <m:sSubPr>
                            <m:ctrlPr>
                              <a:rPr lang="en-US" altLang="zh-CN" b="1" i="1" smtClean="0">
                                <a:latin typeface="Cambria Math" panose="02040503050406030204" pitchFamily="18" charset="0"/>
                              </a:rPr>
                            </m:ctrlPr>
                          </m:sSubPr>
                          <m:e>
                            <m:r>
                              <a:rPr lang="en-US" altLang="zh-CN" b="1" i="1" smtClean="0">
                                <a:latin typeface="Cambria Math"/>
                              </a:rPr>
                              <m:t>𝑽</m:t>
                            </m:r>
                          </m:e>
                          <m:sub>
                            <m:r>
                              <a:rPr lang="en-US" altLang="zh-CN" b="1" i="1" smtClean="0">
                                <a:latin typeface="Cambria Math"/>
                              </a:rPr>
                              <m:t>𝑵</m:t>
                            </m:r>
                          </m:sub>
                        </m:sSub>
                        <m:r>
                          <a:rPr lang="en-US" altLang="zh-CN" b="1" i="1" smtClean="0">
                            <a:latin typeface="Cambria Math"/>
                          </a:rPr>
                          <m:t>, </m:t>
                        </m:r>
                        <m:r>
                          <a:rPr lang="en-US" altLang="zh-CN" b="1" i="1" smtClean="0">
                            <a:latin typeface="Cambria Math"/>
                          </a:rPr>
                          <m:t>𝑺</m:t>
                        </m:r>
                        <m:r>
                          <a:rPr lang="en-US" altLang="zh-CN" b="1" i="1" smtClean="0">
                            <a:latin typeface="Cambria Math"/>
                          </a:rPr>
                          <m:t>, </m:t>
                        </m:r>
                        <m:r>
                          <a:rPr lang="en-US" altLang="zh-CN" b="1" i="1" smtClean="0">
                            <a:latin typeface="Cambria Math"/>
                          </a:rPr>
                          <m:t>𝑷</m:t>
                        </m:r>
                      </m:e>
                    </m:d>
                    <m:r>
                      <a:rPr lang="en-US" altLang="zh-CN" b="1" i="1" smtClean="0">
                        <a:latin typeface="Cambria Math"/>
                      </a:rPr>
                      <m:t>, </m:t>
                    </m:r>
                    <m:r>
                      <a:rPr lang="zh-CN" altLang="en-US" b="1" i="1" smtClean="0">
                        <a:latin typeface="Cambria Math"/>
                      </a:rPr>
                      <m:t>𝜶</m:t>
                    </m:r>
                    <m:r>
                      <a:rPr lang="zh-CN" altLang="en-US" b="1" i="1" smtClean="0">
                        <a:latin typeface="Cambria Math"/>
                      </a:rPr>
                      <m:t>、</m:t>
                    </m:r>
                    <m:r>
                      <a:rPr lang="zh-CN" altLang="en-US" b="1" i="1" smtClean="0">
                        <a:latin typeface="Cambria Math"/>
                      </a:rPr>
                      <m:t>𝜷</m:t>
                    </m:r>
                    <m:r>
                      <a:rPr lang="zh-CN" altLang="en-US" b="1" i="1" smtClean="0">
                        <a:latin typeface="Cambria Math"/>
                      </a:rPr>
                      <m:t>∈</m:t>
                    </m:r>
                    <m:sSup>
                      <m:sSupPr>
                        <m:ctrlPr>
                          <a:rPr lang="en-US" altLang="zh-CN" b="1" i="1" smtClean="0">
                            <a:latin typeface="Cambria Math" panose="02040503050406030204" pitchFamily="18" charset="0"/>
                          </a:rPr>
                        </m:ctrlPr>
                      </m:sSupPr>
                      <m:e>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a:rPr>
                                  <m:t>𝑽</m:t>
                                </m:r>
                              </m:e>
                              <m:sub>
                                <m:r>
                                  <a:rPr lang="en-US" altLang="zh-CN" b="1" i="1" smtClean="0">
                                    <a:latin typeface="Cambria Math"/>
                                  </a:rPr>
                                  <m:t>𝑻</m:t>
                                </m:r>
                              </m:sub>
                            </m:sSub>
                            <m:r>
                              <a:rPr lang="en-US" altLang="zh-CN" b="1" i="1" smtClean="0">
                                <a:latin typeface="Cambria Math"/>
                                <a:ea typeface="Cambria Math"/>
                              </a:rPr>
                              <m:t>∪</m:t>
                            </m:r>
                            <m:sSub>
                              <m:sSubPr>
                                <m:ctrlPr>
                                  <a:rPr lang="en-US" altLang="zh-CN" b="1" i="1" smtClean="0">
                                    <a:latin typeface="Cambria Math" panose="02040503050406030204" pitchFamily="18" charset="0"/>
                                    <a:ea typeface="Cambria Math"/>
                                  </a:rPr>
                                </m:ctrlPr>
                              </m:sSubPr>
                              <m:e>
                                <m:r>
                                  <a:rPr lang="en-US" altLang="zh-CN" b="1" i="1" smtClean="0">
                                    <a:latin typeface="Cambria Math"/>
                                    <a:ea typeface="Cambria Math"/>
                                  </a:rPr>
                                  <m:t>𝑽</m:t>
                                </m:r>
                              </m:e>
                              <m:sub>
                                <m:r>
                                  <a:rPr lang="en-US" altLang="zh-CN" b="1" i="1" smtClean="0">
                                    <a:latin typeface="Cambria Math"/>
                                    <a:ea typeface="Cambria Math"/>
                                  </a:rPr>
                                  <m:t>𝑵</m:t>
                                </m:r>
                              </m:sub>
                            </m:sSub>
                          </m:e>
                        </m:d>
                      </m:e>
                      <m:sup>
                        <m:r>
                          <a:rPr lang="zh-CN" altLang="en-US" b="1" i="1" smtClean="0">
                            <a:latin typeface="Cambria Math"/>
                          </a:rPr>
                          <m:t>∗</m:t>
                        </m:r>
                      </m:sup>
                    </m:sSup>
                  </m:oMath>
                </a14:m>
                <a:r>
                  <a:rPr lang="en-US" dirty="0"/>
                  <a:t>,</a:t>
                </a:r>
              </a:p>
              <a:p>
                <a:endParaRPr lang="en-US" dirty="0"/>
              </a:p>
              <a:p>
                <a:r>
                  <a:rPr lang="en-US" altLang="zh-CN" dirty="0">
                    <a:solidFill>
                      <a:srgbClr val="FF0000"/>
                    </a:solidFill>
                    <a:latin typeface="+mn-ea"/>
                  </a:rPr>
                  <a:t>0</a:t>
                </a:r>
                <a:r>
                  <a:rPr lang="zh-CN" altLang="en-US" dirty="0">
                    <a:solidFill>
                      <a:srgbClr val="FF0000"/>
                    </a:solidFill>
                  </a:rPr>
                  <a:t>型文法</a:t>
                </a:r>
                <a:r>
                  <a:rPr lang="zh-CN" altLang="en-US" dirty="0"/>
                  <a:t>：</a:t>
                </a:r>
                <a:r>
                  <a:rPr lang="en-US" altLang="zh-CN" i="1" dirty="0"/>
                  <a:t>P</a:t>
                </a:r>
                <a:r>
                  <a:rPr lang="zh-CN" altLang="en-US" dirty="0"/>
                  <a:t>中每一个产生式</a:t>
                </a:r>
                <a14:m>
                  <m:oMath xmlns:m="http://schemas.openxmlformats.org/officeDocument/2006/math">
                    <m:r>
                      <a:rPr lang="zh-CN" altLang="en-US" i="1" smtClean="0">
                        <a:latin typeface="Cambria Math"/>
                      </a:rPr>
                      <m:t>𝜶</m:t>
                    </m:r>
                    <m:r>
                      <a:rPr lang="zh-CN" altLang="en-US" i="1" smtClean="0">
                        <a:latin typeface="Cambria Math"/>
                      </a:rPr>
                      <m:t>→</m:t>
                    </m:r>
                    <m:r>
                      <a:rPr lang="zh-CN" altLang="en-US" i="1" smtClean="0">
                        <a:latin typeface="Cambria Math"/>
                      </a:rPr>
                      <m:t>𝜷</m:t>
                    </m:r>
                  </m:oMath>
                </a14:m>
                <a:r>
                  <a:rPr lang="zh-CN" altLang="en-US" dirty="0"/>
                  <a:t>的左部</a:t>
                </a:r>
                <a14:m>
                  <m:oMath xmlns:m="http://schemas.openxmlformats.org/officeDocument/2006/math">
                    <m:r>
                      <a:rPr lang="zh-CN" altLang="en-US" i="1" smtClean="0">
                        <a:latin typeface="Cambria Math"/>
                      </a:rPr>
                      <m:t>𝜶</m:t>
                    </m:r>
                  </m:oMath>
                </a14:m>
                <a:r>
                  <a:rPr lang="zh-CN" altLang="en-US" dirty="0"/>
                  <a:t>中至少含有一个非终结符的文法。又称为</a:t>
                </a:r>
                <a:r>
                  <a:rPr lang="zh-CN" altLang="en-US" dirty="0">
                    <a:solidFill>
                      <a:srgbClr val="FF0000"/>
                    </a:solidFill>
                  </a:rPr>
                  <a:t>短语结构文法（</a:t>
                </a:r>
                <a:r>
                  <a:rPr lang="en-US" altLang="zh-CN" dirty="0">
                    <a:solidFill>
                      <a:srgbClr val="FF0000"/>
                    </a:solidFill>
                  </a:rPr>
                  <a:t>Phase structure grammar, PSG</a:t>
                </a:r>
                <a:r>
                  <a:rPr lang="zh-CN" altLang="en-US" dirty="0">
                    <a:solidFill>
                      <a:srgbClr val="FF0000"/>
                    </a:solidFill>
                  </a:rPr>
                  <a:t>）。</a:t>
                </a:r>
                <a:endParaRPr lang="en-US" altLang="zh-CN" dirty="0">
                  <a:solidFill>
                    <a:srgbClr val="FF0000"/>
                  </a:solidFill>
                </a:endParaRPr>
              </a:p>
              <a:p>
                <a:r>
                  <a:rPr lang="en-US" altLang="zh-CN" dirty="0">
                    <a:solidFill>
                      <a:srgbClr val="FF0000"/>
                    </a:solidFill>
                    <a:latin typeface="+mn-ea"/>
                  </a:rPr>
                  <a:t>1</a:t>
                </a:r>
                <a:r>
                  <a:rPr lang="zh-CN" altLang="en-US" dirty="0">
                    <a:solidFill>
                      <a:srgbClr val="FF0000"/>
                    </a:solidFill>
                  </a:rPr>
                  <a:t>型文法</a:t>
                </a:r>
                <a:r>
                  <a:rPr lang="zh-CN" altLang="en-US" dirty="0"/>
                  <a:t>：在</a:t>
                </a:r>
                <a:r>
                  <a:rPr lang="en-US" altLang="zh-CN" dirty="0"/>
                  <a:t>0</a:t>
                </a:r>
                <a:r>
                  <a:rPr lang="zh-CN" altLang="en-US" dirty="0"/>
                  <a:t>型文法的基础上，</a:t>
                </a:r>
                <a:r>
                  <a:rPr lang="en-US" altLang="zh-CN" i="1" dirty="0"/>
                  <a:t>P</a:t>
                </a:r>
                <a:r>
                  <a:rPr lang="zh-CN" altLang="en-US" dirty="0"/>
                  <a:t>中每个产生式</a:t>
                </a:r>
                <a14:m>
                  <m:oMath xmlns:m="http://schemas.openxmlformats.org/officeDocument/2006/math">
                    <m:r>
                      <a:rPr lang="zh-CN" altLang="en-US" i="1">
                        <a:latin typeface="Cambria Math"/>
                      </a:rPr>
                      <m:t>𝜶</m:t>
                    </m:r>
                    <m:r>
                      <a:rPr lang="zh-CN" altLang="en-US" i="1">
                        <a:latin typeface="Cambria Math"/>
                      </a:rPr>
                      <m:t>→</m:t>
                    </m:r>
                    <m:r>
                      <a:rPr lang="zh-CN" altLang="en-US" i="1">
                        <a:latin typeface="Cambria Math"/>
                      </a:rPr>
                      <m:t>𝜷</m:t>
                    </m:r>
                  </m:oMath>
                </a14:m>
                <a:r>
                  <a:rPr lang="zh-CN" altLang="en-US" dirty="0"/>
                  <a:t>还满足</a:t>
                </a:r>
                <a14:m>
                  <m:oMath xmlns:m="http://schemas.openxmlformats.org/officeDocument/2006/math">
                    <m:d>
                      <m:dPr>
                        <m:begChr m:val="|"/>
                        <m:endChr m:val="|"/>
                        <m:ctrlPr>
                          <a:rPr lang="en-US" altLang="zh-CN" i="1" dirty="0">
                            <a:latin typeface="Cambria Math" panose="02040503050406030204" pitchFamily="18" charset="0"/>
                          </a:rPr>
                        </m:ctrlPr>
                      </m:dPr>
                      <m:e>
                        <m:r>
                          <a:rPr lang="zh-CN" altLang="en-US" i="1" dirty="0" smtClean="0">
                            <a:latin typeface="Cambria Math"/>
                          </a:rPr>
                          <m:t>𝜶</m:t>
                        </m:r>
                      </m:e>
                    </m:d>
                    <m:r>
                      <a:rPr lang="en-US" altLang="zh-CN" b="1" i="1" dirty="0" smtClean="0">
                        <a:latin typeface="Cambria Math"/>
                        <a:ea typeface="Cambria Math"/>
                      </a:rPr>
                      <m:t>≤</m:t>
                    </m:r>
                    <m:d>
                      <m:dPr>
                        <m:begChr m:val="|"/>
                        <m:endChr m:val="|"/>
                        <m:ctrlPr>
                          <a:rPr lang="en-US" altLang="zh-CN" b="1" i="1" dirty="0" smtClean="0">
                            <a:latin typeface="Cambria Math" panose="02040503050406030204" pitchFamily="18" charset="0"/>
                            <a:ea typeface="Cambria Math"/>
                          </a:rPr>
                        </m:ctrlPr>
                      </m:dPr>
                      <m:e>
                        <m:r>
                          <a:rPr lang="zh-CN" altLang="en-US" b="1" i="1" dirty="0" smtClean="0">
                            <a:latin typeface="Cambria Math"/>
                            <a:ea typeface="Cambria Math"/>
                          </a:rPr>
                          <m:t>𝜷</m:t>
                        </m:r>
                      </m:e>
                    </m:d>
                    <m:r>
                      <a:rPr lang="zh-CN" altLang="en-US" b="1" i="1" dirty="0" smtClean="0">
                        <a:latin typeface="Cambria Math"/>
                        <a:ea typeface="Cambria Math"/>
                      </a:rPr>
                      <m:t>，</m:t>
                    </m:r>
                    <m:d>
                      <m:dPr>
                        <m:ctrlPr>
                          <a:rPr lang="en-US" altLang="zh-CN" b="1" i="1" dirty="0" smtClean="0">
                            <a:latin typeface="Cambria Math" panose="02040503050406030204" pitchFamily="18" charset="0"/>
                            <a:ea typeface="Cambria Math"/>
                          </a:rPr>
                        </m:ctrlPr>
                      </m:dPr>
                      <m:e>
                        <m:r>
                          <a:rPr lang="en-US" altLang="zh-CN" b="1" i="1" dirty="0" smtClean="0">
                            <a:latin typeface="Cambria Math"/>
                            <a:ea typeface="Cambria Math"/>
                          </a:rPr>
                          <m:t>𝑺</m:t>
                        </m:r>
                        <m:r>
                          <a:rPr lang="en-US" altLang="zh-CN" b="1" i="1" dirty="0" smtClean="0">
                            <a:latin typeface="Cambria Math"/>
                            <a:ea typeface="Cambria Math"/>
                          </a:rPr>
                          <m:t>→</m:t>
                        </m:r>
                        <m:r>
                          <a:rPr lang="zh-CN" altLang="en-US" b="1" i="1" dirty="0" smtClean="0">
                            <a:latin typeface="Cambria Math"/>
                            <a:ea typeface="Cambria Math"/>
                          </a:rPr>
                          <m:t>𝜺</m:t>
                        </m:r>
                      </m:e>
                    </m:d>
                  </m:oMath>
                </a14:m>
                <a:r>
                  <a:rPr lang="zh-CN" altLang="en-US" dirty="0"/>
                  <a:t>除外的文法。又称为</a:t>
                </a:r>
                <a:r>
                  <a:rPr lang="zh-CN" altLang="en-US" dirty="0">
                    <a:solidFill>
                      <a:srgbClr val="FF0000"/>
                    </a:solidFill>
                  </a:rPr>
                  <a:t>上下文有关文法</a:t>
                </a:r>
                <a:r>
                  <a:rPr lang="en-US" altLang="zh-CN" dirty="0">
                    <a:solidFill>
                      <a:srgbClr val="FF0000"/>
                    </a:solidFill>
                  </a:rPr>
                  <a:t>(Context sensitive grammar, CSG)</a:t>
                </a:r>
                <a:r>
                  <a:rPr lang="zh-CN" altLang="en-US" dirty="0">
                    <a:solidFill>
                      <a:srgbClr val="FF0000"/>
                    </a:solidFill>
                  </a:rPr>
                  <a:t>。</a:t>
                </a:r>
                <a:endParaRPr lang="en-US" altLang="zh-CN" dirty="0">
                  <a:solidFill>
                    <a:srgbClr val="FF0000"/>
                  </a:solidFill>
                </a:endParaRP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395536" y="1556792"/>
                <a:ext cx="8320210" cy="5112568"/>
              </a:xfrm>
              <a:blipFill rotWithShape="1">
                <a:blip r:embed="rId2"/>
                <a:stretch>
                  <a:fillRect l="-1538" t="-1669" r="-1099"/>
                </a:stretch>
              </a:blipFill>
            </p:spPr>
            <p:txBody>
              <a:bodyPr/>
              <a:lstStyle/>
              <a:p>
                <a:r>
                  <a:rPr lang="en-US">
                    <a:noFill/>
                  </a:rPr>
                  <a:t> </a:t>
                </a:r>
              </a:p>
            </p:txBody>
          </p:sp>
        </mc:Fallback>
      </mc:AlternateContent>
      <p:sp>
        <p:nvSpPr>
          <p:cNvPr id="3" name="日期占位符 2"/>
          <p:cNvSpPr>
            <a:spLocks noGrp="1"/>
          </p:cNvSpPr>
          <p:nvPr>
            <p:ph type="dt" sz="half" idx="10"/>
          </p:nvPr>
        </p:nvSpPr>
        <p:spPr/>
        <p:txBody>
          <a:bodyPr/>
          <a:lstStyle/>
          <a:p>
            <a:r>
              <a:rPr lang="zh-CN" altLang="en-US"/>
              <a:t>邓伏虎</a:t>
            </a:r>
            <a:endParaRPr lang="zh-CN" altLang="en-US" dirty="0"/>
          </a:p>
        </p:txBody>
      </p:sp>
      <p:sp>
        <p:nvSpPr>
          <p:cNvPr id="4" name="页脚占位符 3"/>
          <p:cNvSpPr>
            <a:spLocks noGrp="1"/>
          </p:cNvSpPr>
          <p:nvPr>
            <p:ph type="ftr" sz="quarter" idx="11"/>
          </p:nvPr>
        </p:nvSpPr>
        <p:spPr/>
        <p:txBody>
          <a:bodyPr/>
          <a:lstStyle/>
          <a:p>
            <a:r>
              <a:rPr lang="zh-CN" altLang="en-US" dirty="0"/>
              <a:t>信息与软件工程学院</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t>16</a:t>
            </a:fld>
            <a:endParaRPr lang="zh-CN" altLang="en-US" dirty="0"/>
          </a:p>
        </p:txBody>
      </p:sp>
      <p:sp>
        <p:nvSpPr>
          <p:cNvPr id="6" name="标题 5"/>
          <p:cNvSpPr>
            <a:spLocks noGrp="1"/>
          </p:cNvSpPr>
          <p:nvPr>
            <p:ph type="title"/>
          </p:nvPr>
        </p:nvSpPr>
        <p:spPr/>
        <p:txBody>
          <a:bodyPr/>
          <a:lstStyle/>
          <a:p>
            <a:r>
              <a:rPr lang="zh-CN" altLang="en-US" dirty="0"/>
              <a:t>文法的分类</a:t>
            </a:r>
            <a:endParaRPr lang="en-US" dirty="0"/>
          </a:p>
        </p:txBody>
      </p:sp>
    </p:spTree>
    <p:extLst>
      <p:ext uri="{BB962C8B-B14F-4D97-AF65-F5344CB8AC3E}">
        <p14:creationId xmlns:p14="http://schemas.microsoft.com/office/powerpoint/2010/main" val="860635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en-US" altLang="zh-CN" dirty="0">
                    <a:solidFill>
                      <a:srgbClr val="FF0000"/>
                    </a:solidFill>
                    <a:latin typeface="+mn-ea"/>
                  </a:rPr>
                  <a:t>2</a:t>
                </a:r>
                <a:r>
                  <a:rPr lang="zh-CN" altLang="en-US" dirty="0">
                    <a:solidFill>
                      <a:srgbClr val="FF0000"/>
                    </a:solidFill>
                  </a:rPr>
                  <a:t>型文法</a:t>
                </a:r>
                <a:r>
                  <a:rPr lang="zh-CN" altLang="en-US" dirty="0"/>
                  <a:t>：</a:t>
                </a:r>
                <a:r>
                  <a:rPr lang="en-US" altLang="zh-CN" dirty="0"/>
                  <a:t>P</a:t>
                </a:r>
                <a:r>
                  <a:rPr lang="zh-CN" altLang="en-US" dirty="0"/>
                  <a:t>中每个产生式具有</a:t>
                </a:r>
                <a14:m>
                  <m:oMath xmlns:m="http://schemas.openxmlformats.org/officeDocument/2006/math">
                    <m:r>
                      <a:rPr lang="en-US" altLang="zh-CN" dirty="0">
                        <a:latin typeface="Cambria Math"/>
                        <a:ea typeface="Cambria Math"/>
                      </a:rPr>
                      <m:t>𝐀</m:t>
                    </m:r>
                    <m:r>
                      <a:rPr lang="en-US" altLang="zh-CN" i="1" dirty="0">
                        <a:latin typeface="Cambria Math"/>
                        <a:ea typeface="Cambria Math"/>
                      </a:rPr>
                      <m:t>→</m:t>
                    </m:r>
                    <m:r>
                      <a:rPr lang="zh-CN" altLang="en-US" i="1" dirty="0">
                        <a:latin typeface="Cambria Math"/>
                        <a:ea typeface="Cambria Math"/>
                      </a:rPr>
                      <m:t>𝜷</m:t>
                    </m:r>
                  </m:oMath>
                </a14:m>
                <a:r>
                  <a:rPr lang="zh-CN" altLang="en-US" dirty="0"/>
                  <a:t>的文法，其中</a:t>
                </a:r>
                <a14:m>
                  <m:oMath xmlns:m="http://schemas.openxmlformats.org/officeDocument/2006/math">
                    <m:r>
                      <a:rPr lang="en-US" altLang="zh-CN" i="1">
                        <a:latin typeface="Cambria Math"/>
                      </a:rPr>
                      <m:t>𝑨</m:t>
                    </m:r>
                    <m:r>
                      <a:rPr lang="en-US" altLang="zh-CN" i="1">
                        <a:latin typeface="Cambria Math"/>
                        <a:ea typeface="Cambria Math"/>
                      </a:rPr>
                      <m:t>∈</m:t>
                    </m:r>
                    <m:r>
                      <a:rPr lang="en-US" altLang="zh-CN" i="1">
                        <a:latin typeface="Cambria Math"/>
                        <a:ea typeface="Cambria Math"/>
                      </a:rPr>
                      <m:t>𝑽𝑵</m:t>
                    </m:r>
                  </m:oMath>
                </a14:m>
                <a:r>
                  <a:rPr lang="zh-CN" altLang="en-US" dirty="0"/>
                  <a:t>，</a:t>
                </a:r>
                <a14:m>
                  <m:oMath xmlns:m="http://schemas.openxmlformats.org/officeDocument/2006/math">
                    <m:r>
                      <a:rPr lang="zh-CN" altLang="en-US" i="1" dirty="0">
                        <a:latin typeface="Cambria Math"/>
                      </a:rPr>
                      <m:t>𝜷</m:t>
                    </m:r>
                    <m:r>
                      <a:rPr lang="zh-CN" altLang="en-US" i="1" dirty="0">
                        <a:latin typeface="Cambria Math"/>
                      </a:rPr>
                      <m:t>∈</m:t>
                    </m:r>
                    <m:sSup>
                      <m:sSupPr>
                        <m:ctrlPr>
                          <a:rPr lang="en-US" altLang="zh-CN" i="1" dirty="0">
                            <a:latin typeface="Cambria Math" panose="02040503050406030204" pitchFamily="18" charset="0"/>
                          </a:rPr>
                        </m:ctrlPr>
                      </m:sSupPr>
                      <m:e>
                        <m:d>
                          <m:dPr>
                            <m:ctrlPr>
                              <a:rPr lang="en-US" altLang="zh-CN" i="1" dirty="0">
                                <a:latin typeface="Cambria Math" panose="02040503050406030204" pitchFamily="18" charset="0"/>
                              </a:rPr>
                            </m:ctrlPr>
                          </m:dPr>
                          <m:e>
                            <m:r>
                              <a:rPr lang="en-US" altLang="zh-CN" i="1" dirty="0">
                                <a:latin typeface="Cambria Math"/>
                              </a:rPr>
                              <m:t>𝑽</m:t>
                            </m:r>
                            <m:r>
                              <a:rPr lang="en-US" altLang="zh-CN" i="1" baseline="-25000" dirty="0">
                                <a:latin typeface="Cambria Math"/>
                              </a:rPr>
                              <m:t>𝑻</m:t>
                            </m:r>
                            <m:r>
                              <a:rPr lang="en-US" altLang="zh-CN" i="1" dirty="0">
                                <a:latin typeface="Cambria Math"/>
                                <a:ea typeface="Cambria Math"/>
                              </a:rPr>
                              <m:t>∪</m:t>
                            </m:r>
                            <m:r>
                              <a:rPr lang="en-US" altLang="zh-CN" i="1" dirty="0">
                                <a:latin typeface="Cambria Math"/>
                                <a:ea typeface="Cambria Math"/>
                              </a:rPr>
                              <m:t>𝑻𝑵</m:t>
                            </m:r>
                          </m:e>
                        </m:d>
                      </m:e>
                      <m:sup>
                        <m:r>
                          <a:rPr lang="en-US" altLang="zh-CN" i="1" dirty="0">
                            <a:latin typeface="Cambria Math"/>
                          </a:rPr>
                          <m:t>∗</m:t>
                        </m:r>
                      </m:sup>
                    </m:sSup>
                  </m:oMath>
                </a14:m>
                <a:r>
                  <a:rPr lang="zh-CN" altLang="en-US" dirty="0"/>
                  <a:t>。又称为</a:t>
                </a:r>
                <a:r>
                  <a:rPr lang="zh-CN" altLang="en-US" dirty="0">
                    <a:solidFill>
                      <a:srgbClr val="FF0000"/>
                    </a:solidFill>
                  </a:rPr>
                  <a:t>上下文无关文法（</a:t>
                </a:r>
                <a:r>
                  <a:rPr lang="en-US" altLang="zh-CN" dirty="0">
                    <a:solidFill>
                      <a:srgbClr val="FF0000"/>
                    </a:solidFill>
                  </a:rPr>
                  <a:t>Content-free grammar, CFG</a:t>
                </a:r>
                <a:r>
                  <a:rPr lang="zh-CN" altLang="en-US" dirty="0">
                    <a:solidFill>
                      <a:srgbClr val="FF0000"/>
                    </a:solidFill>
                  </a:rPr>
                  <a:t>）</a:t>
                </a:r>
                <a:r>
                  <a:rPr lang="zh-CN" altLang="en-US" dirty="0"/>
                  <a:t>。</a:t>
                </a:r>
                <a:endParaRPr lang="en-US" altLang="zh-CN" dirty="0"/>
              </a:p>
              <a:p>
                <a:endParaRPr lang="en-US" altLang="zh-CN" dirty="0"/>
              </a:p>
              <a:p>
                <a:r>
                  <a:rPr lang="en-US" altLang="zh-CN" dirty="0">
                    <a:solidFill>
                      <a:srgbClr val="FF0000"/>
                    </a:solidFill>
                    <a:latin typeface="+mn-ea"/>
                  </a:rPr>
                  <a:t>3</a:t>
                </a:r>
                <a:r>
                  <a:rPr lang="zh-CN" altLang="en-US" dirty="0">
                    <a:solidFill>
                      <a:srgbClr val="FF0000"/>
                    </a:solidFill>
                  </a:rPr>
                  <a:t>型文</a:t>
                </a:r>
                <a:r>
                  <a:rPr lang="zh-CN" altLang="en-US" dirty="0"/>
                  <a:t>法：</a:t>
                </a:r>
                <a:r>
                  <a:rPr lang="en-US" altLang="zh-CN" dirty="0"/>
                  <a:t>P</a:t>
                </a:r>
                <a:r>
                  <a:rPr lang="zh-CN" altLang="en-US" dirty="0"/>
                  <a:t>中每个产生式具有</a:t>
                </a:r>
                <a14:m>
                  <m:oMath xmlns:m="http://schemas.openxmlformats.org/officeDocument/2006/math">
                    <m:r>
                      <a:rPr lang="en-US" altLang="zh-CN" dirty="0">
                        <a:solidFill>
                          <a:srgbClr val="073E87"/>
                        </a:solidFill>
                        <a:latin typeface="Cambria Math"/>
                        <a:ea typeface="Cambria Math"/>
                      </a:rPr>
                      <m:t>𝐀</m:t>
                    </m:r>
                    <m:r>
                      <a:rPr lang="en-US" altLang="zh-CN" i="1" dirty="0">
                        <a:solidFill>
                          <a:srgbClr val="073E87"/>
                        </a:solidFill>
                        <a:latin typeface="Cambria Math"/>
                        <a:ea typeface="Cambria Math"/>
                      </a:rPr>
                      <m:t>→</m:t>
                    </m:r>
                    <m:r>
                      <a:rPr lang="zh-CN" altLang="en-US" i="1" dirty="0">
                        <a:solidFill>
                          <a:srgbClr val="073E87"/>
                        </a:solidFill>
                        <a:latin typeface="Cambria Math"/>
                        <a:ea typeface="Cambria Math"/>
                      </a:rPr>
                      <m:t>𝜶</m:t>
                    </m:r>
                    <m:r>
                      <a:rPr lang="en-US" altLang="zh-CN" i="1" dirty="0">
                        <a:solidFill>
                          <a:srgbClr val="073E87"/>
                        </a:solidFill>
                        <a:latin typeface="Cambria Math"/>
                        <a:ea typeface="Cambria Math"/>
                      </a:rPr>
                      <m:t>𝑩</m:t>
                    </m:r>
                  </m:oMath>
                </a14:m>
                <a:r>
                  <a:rPr lang="zh-CN" altLang="en-US" dirty="0"/>
                  <a:t>或</a:t>
                </a:r>
                <a14:m>
                  <m:oMath xmlns:m="http://schemas.openxmlformats.org/officeDocument/2006/math">
                    <m:r>
                      <a:rPr lang="en-US" altLang="zh-CN" dirty="0">
                        <a:solidFill>
                          <a:srgbClr val="073E87"/>
                        </a:solidFill>
                        <a:latin typeface="Cambria Math"/>
                        <a:ea typeface="Cambria Math"/>
                      </a:rPr>
                      <m:t>𝐀</m:t>
                    </m:r>
                    <m:r>
                      <a:rPr lang="en-US" altLang="zh-CN" i="1" dirty="0">
                        <a:solidFill>
                          <a:srgbClr val="073E87"/>
                        </a:solidFill>
                        <a:latin typeface="Cambria Math"/>
                        <a:ea typeface="Cambria Math"/>
                      </a:rPr>
                      <m:t>→</m:t>
                    </m:r>
                    <m:r>
                      <a:rPr lang="zh-CN" altLang="en-US" i="1" dirty="0">
                        <a:solidFill>
                          <a:srgbClr val="073E87"/>
                        </a:solidFill>
                        <a:latin typeface="Cambria Math"/>
                        <a:ea typeface="Cambria Math"/>
                      </a:rPr>
                      <m:t>𝜶</m:t>
                    </m:r>
                  </m:oMath>
                </a14:m>
                <a:r>
                  <a:rPr lang="zh-CN" altLang="en-US" dirty="0"/>
                  <a:t>的文法。其中</a:t>
                </a:r>
                <a14:m>
                  <m:oMath xmlns:m="http://schemas.openxmlformats.org/officeDocument/2006/math">
                    <m:r>
                      <a:rPr lang="en-US" altLang="zh-CN" i="1">
                        <a:latin typeface="Cambria Math"/>
                      </a:rPr>
                      <m:t>𝑨</m:t>
                    </m:r>
                    <m:r>
                      <a:rPr lang="zh-CN" altLang="en-US" i="1">
                        <a:latin typeface="Cambria Math"/>
                      </a:rPr>
                      <m:t>、</m:t>
                    </m:r>
                    <m:r>
                      <a:rPr lang="en-US" altLang="zh-CN" i="1">
                        <a:latin typeface="Cambria Math"/>
                      </a:rPr>
                      <m:t>𝑩</m:t>
                    </m:r>
                    <m:r>
                      <a:rPr lang="en-US" altLang="zh-CN" i="1">
                        <a:latin typeface="Cambria Math"/>
                        <a:ea typeface="Cambria Math"/>
                      </a:rPr>
                      <m:t>∈</m:t>
                    </m:r>
                    <m:r>
                      <a:rPr lang="en-US" altLang="zh-CN" i="1">
                        <a:latin typeface="Cambria Math"/>
                        <a:ea typeface="Cambria Math"/>
                      </a:rPr>
                      <m:t>𝑽</m:t>
                    </m:r>
                    <m:r>
                      <a:rPr lang="en-US" altLang="zh-CN" b="0" i="1" baseline="-25000">
                        <a:latin typeface="Cambria Math"/>
                        <a:ea typeface="Cambria Math"/>
                      </a:rPr>
                      <m:t>𝑁</m:t>
                    </m:r>
                  </m:oMath>
                </a14:m>
                <a:r>
                  <a:rPr lang="zh-CN" altLang="en-US" dirty="0"/>
                  <a:t>，</a:t>
                </a:r>
                <a14:m>
                  <m:oMath xmlns:m="http://schemas.openxmlformats.org/officeDocument/2006/math">
                    <m:r>
                      <a:rPr lang="zh-CN" altLang="en-US" i="1" dirty="0">
                        <a:latin typeface="Cambria Math"/>
                      </a:rPr>
                      <m:t>𝛂</m:t>
                    </m:r>
                    <m:r>
                      <a:rPr lang="zh-CN" altLang="en-US" i="1" dirty="0">
                        <a:latin typeface="Cambria Math"/>
                      </a:rPr>
                      <m:t>∈</m:t>
                    </m:r>
                    <m:sSup>
                      <m:sSupPr>
                        <m:ctrlPr>
                          <a:rPr lang="en-US" altLang="zh-CN" i="1" dirty="0">
                            <a:latin typeface="Cambria Math" panose="02040503050406030204" pitchFamily="18" charset="0"/>
                          </a:rPr>
                        </m:ctrlPr>
                      </m:sSupPr>
                      <m:e>
                        <m:r>
                          <a:rPr lang="en-US" altLang="zh-CN" i="1" dirty="0">
                            <a:latin typeface="Cambria Math"/>
                          </a:rPr>
                          <m:t>𝑽</m:t>
                        </m:r>
                        <m:r>
                          <a:rPr lang="en-US" altLang="zh-CN" i="1" baseline="-25000" dirty="0">
                            <a:latin typeface="Cambria Math"/>
                          </a:rPr>
                          <m:t>𝑻</m:t>
                        </m:r>
                      </m:e>
                      <m:sup>
                        <m:r>
                          <a:rPr lang="en-US" altLang="zh-CN" i="1" dirty="0">
                            <a:latin typeface="Cambria Math"/>
                          </a:rPr>
                          <m:t>∗</m:t>
                        </m:r>
                      </m:sup>
                    </m:sSup>
                  </m:oMath>
                </a14:m>
                <a:r>
                  <a:rPr lang="zh-CN" altLang="en-US" dirty="0"/>
                  <a:t>。又称为</a:t>
                </a:r>
                <a:r>
                  <a:rPr lang="zh-CN" altLang="en-US" dirty="0">
                    <a:solidFill>
                      <a:srgbClr val="FF0000"/>
                    </a:solidFill>
                  </a:rPr>
                  <a:t>正规文法</a:t>
                </a:r>
                <a:r>
                  <a:rPr lang="en-US" altLang="zh-CN" dirty="0">
                    <a:solidFill>
                      <a:srgbClr val="FF0000"/>
                    </a:solidFill>
                  </a:rPr>
                  <a:t>(Regular grammar, RG)</a:t>
                </a:r>
                <a:r>
                  <a:rPr lang="zh-CN" altLang="en-US" dirty="0"/>
                  <a:t>或右线性文法。若产生式具有</a:t>
                </a:r>
                <a14:m>
                  <m:oMath xmlns:m="http://schemas.openxmlformats.org/officeDocument/2006/math">
                    <m:r>
                      <a:rPr lang="en-US" altLang="zh-CN" dirty="0">
                        <a:solidFill>
                          <a:srgbClr val="073E87"/>
                        </a:solidFill>
                        <a:latin typeface="Cambria Math"/>
                        <a:ea typeface="Cambria Math"/>
                      </a:rPr>
                      <m:t>𝐀</m:t>
                    </m:r>
                    <m:r>
                      <a:rPr lang="en-US" altLang="zh-CN" i="1" dirty="0">
                        <a:solidFill>
                          <a:srgbClr val="073E87"/>
                        </a:solidFill>
                        <a:latin typeface="Cambria Math"/>
                        <a:ea typeface="Cambria Math"/>
                      </a:rPr>
                      <m:t>→</m:t>
                    </m:r>
                    <m:r>
                      <a:rPr lang="en-US" altLang="zh-CN" i="1" dirty="0">
                        <a:solidFill>
                          <a:srgbClr val="073E87"/>
                        </a:solidFill>
                        <a:latin typeface="Cambria Math"/>
                        <a:ea typeface="Cambria Math"/>
                      </a:rPr>
                      <m:t>𝑩</m:t>
                    </m:r>
                    <m:r>
                      <a:rPr lang="zh-CN" altLang="en-US" i="1" dirty="0">
                        <a:solidFill>
                          <a:srgbClr val="073E87"/>
                        </a:solidFill>
                        <a:latin typeface="Cambria Math"/>
                        <a:ea typeface="Cambria Math"/>
                      </a:rPr>
                      <m:t>𝜶</m:t>
                    </m:r>
                  </m:oMath>
                </a14:m>
                <a:r>
                  <a:rPr lang="zh-CN" altLang="en-US" dirty="0"/>
                  <a:t>或</a:t>
                </a:r>
                <a14:m>
                  <m:oMath xmlns:m="http://schemas.openxmlformats.org/officeDocument/2006/math">
                    <m:r>
                      <a:rPr lang="en-US" altLang="zh-CN" dirty="0">
                        <a:solidFill>
                          <a:srgbClr val="073E87"/>
                        </a:solidFill>
                        <a:latin typeface="Cambria Math"/>
                        <a:ea typeface="Cambria Math"/>
                      </a:rPr>
                      <m:t>𝐀</m:t>
                    </m:r>
                    <m:r>
                      <a:rPr lang="en-US" altLang="zh-CN" i="1" dirty="0">
                        <a:solidFill>
                          <a:srgbClr val="073E87"/>
                        </a:solidFill>
                        <a:latin typeface="Cambria Math"/>
                        <a:ea typeface="Cambria Math"/>
                      </a:rPr>
                      <m:t>→</m:t>
                    </m:r>
                    <m:r>
                      <a:rPr lang="zh-CN" altLang="en-US" i="1" dirty="0">
                        <a:solidFill>
                          <a:srgbClr val="073E87"/>
                        </a:solidFill>
                        <a:latin typeface="Cambria Math"/>
                        <a:ea typeface="Cambria Math"/>
                      </a:rPr>
                      <m:t>𝜶</m:t>
                    </m:r>
                  </m:oMath>
                </a14:m>
                <a:r>
                  <a:rPr lang="zh-CN" altLang="en-US" dirty="0"/>
                  <a:t>的文法，则称为左线性文法。</a:t>
                </a:r>
                <a:endParaRPr lang="en-US" dirty="0"/>
              </a:p>
              <a:p>
                <a:endParaRPr 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465" t="-1961" r="-1319"/>
                </a:stretch>
              </a:blipFill>
            </p:spPr>
            <p:txBody>
              <a:bodyPr/>
              <a:lstStyle/>
              <a:p>
                <a:r>
                  <a:rPr lang="en-US">
                    <a:noFill/>
                  </a:rPr>
                  <a:t> </a:t>
                </a:r>
              </a:p>
            </p:txBody>
          </p:sp>
        </mc:Fallback>
      </mc:AlternateContent>
      <p:sp>
        <p:nvSpPr>
          <p:cNvPr id="3" name="日期占位符 2"/>
          <p:cNvSpPr>
            <a:spLocks noGrp="1"/>
          </p:cNvSpPr>
          <p:nvPr>
            <p:ph type="dt" sz="half" idx="10"/>
          </p:nvPr>
        </p:nvSpPr>
        <p:spPr/>
        <p:txBody>
          <a:bodyPr/>
          <a:lstStyle/>
          <a:p>
            <a:r>
              <a:rPr lang="zh-CN" altLang="en-US"/>
              <a:t>邓伏虎</a:t>
            </a:r>
            <a:endParaRPr lang="zh-CN" altLang="en-US" dirty="0"/>
          </a:p>
        </p:txBody>
      </p:sp>
      <p:sp>
        <p:nvSpPr>
          <p:cNvPr id="4" name="页脚占位符 3"/>
          <p:cNvSpPr>
            <a:spLocks noGrp="1"/>
          </p:cNvSpPr>
          <p:nvPr>
            <p:ph type="ftr" sz="quarter" idx="11"/>
          </p:nvPr>
        </p:nvSpPr>
        <p:spPr/>
        <p:txBody>
          <a:bodyPr/>
          <a:lstStyle/>
          <a:p>
            <a:r>
              <a:rPr lang="zh-CN" altLang="en-US"/>
              <a:t>信息与软件工程学院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17</a:t>
            </a:fld>
            <a:endParaRPr lang="zh-CN" altLang="en-US"/>
          </a:p>
        </p:txBody>
      </p:sp>
      <p:sp>
        <p:nvSpPr>
          <p:cNvPr id="6" name="标题 5"/>
          <p:cNvSpPr>
            <a:spLocks noGrp="1"/>
          </p:cNvSpPr>
          <p:nvPr>
            <p:ph type="title"/>
          </p:nvPr>
        </p:nvSpPr>
        <p:spPr/>
        <p:txBody>
          <a:bodyPr/>
          <a:lstStyle/>
          <a:p>
            <a:endParaRPr lang="en-US"/>
          </a:p>
        </p:txBody>
      </p:sp>
    </p:spTree>
    <p:extLst>
      <p:ext uri="{BB962C8B-B14F-4D97-AF65-F5344CB8AC3E}">
        <p14:creationId xmlns:p14="http://schemas.microsoft.com/office/powerpoint/2010/main" val="2947167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900570"/>
            <a:ext cx="3375515" cy="2016223"/>
          </a:xfrm>
        </p:spPr>
        <p:txBody>
          <a:bodyPr>
            <a:normAutofit/>
          </a:bodyPr>
          <a:lstStyle/>
          <a:p>
            <a:r>
              <a:rPr lang="zh-CN" altLang="en-US" dirty="0"/>
              <a:t>文法</a:t>
            </a:r>
            <a:r>
              <a:rPr lang="en-US" altLang="zh-CN" dirty="0"/>
              <a:t>G[S]</a:t>
            </a:r>
            <a:r>
              <a:rPr lang="zh-CN" altLang="en-US" dirty="0"/>
              <a:t>：</a:t>
            </a:r>
            <a:endParaRPr lang="en-US" altLang="zh-CN" dirty="0"/>
          </a:p>
          <a:p>
            <a:pPr marL="0" indent="0">
              <a:lnSpc>
                <a:spcPct val="120000"/>
              </a:lnSpc>
              <a:spcBef>
                <a:spcPts val="0"/>
              </a:spcBef>
              <a:buNone/>
            </a:pPr>
            <a:r>
              <a:rPr lang="en-US" altLang="zh-CN" sz="2600" dirty="0"/>
              <a:t>	S→0A1|1B2|0 </a:t>
            </a:r>
          </a:p>
          <a:p>
            <a:pPr marL="0" indent="0">
              <a:lnSpc>
                <a:spcPct val="120000"/>
              </a:lnSpc>
              <a:spcBef>
                <a:spcPts val="0"/>
              </a:spcBef>
              <a:buNone/>
            </a:pPr>
            <a:r>
              <a:rPr lang="en-US" altLang="zh-CN" sz="2600" dirty="0"/>
              <a:t>	A→0A|1B|0S1 </a:t>
            </a:r>
          </a:p>
          <a:p>
            <a:pPr marL="0" indent="0">
              <a:lnSpc>
                <a:spcPct val="120000"/>
              </a:lnSpc>
              <a:spcBef>
                <a:spcPts val="0"/>
              </a:spcBef>
              <a:buNone/>
            </a:pPr>
            <a:r>
              <a:rPr lang="en-US" altLang="zh-CN" sz="2600" dirty="0"/>
              <a:t>	B→1B|1|0 </a:t>
            </a:r>
          </a:p>
          <a:p>
            <a:endParaRPr lang="en-US" dirty="0"/>
          </a:p>
        </p:txBody>
      </p:sp>
      <p:sp>
        <p:nvSpPr>
          <p:cNvPr id="3" name="日期占位符 2"/>
          <p:cNvSpPr>
            <a:spLocks noGrp="1"/>
          </p:cNvSpPr>
          <p:nvPr>
            <p:ph type="dt" sz="half" idx="10"/>
          </p:nvPr>
        </p:nvSpPr>
        <p:spPr/>
        <p:txBody>
          <a:bodyPr/>
          <a:lstStyle/>
          <a:p>
            <a:r>
              <a:rPr lang="zh-CN" altLang="en-US"/>
              <a:t>邓伏虎</a:t>
            </a:r>
            <a:endParaRPr lang="zh-CN" altLang="en-US" dirty="0"/>
          </a:p>
        </p:txBody>
      </p:sp>
      <p:sp>
        <p:nvSpPr>
          <p:cNvPr id="4" name="页脚占位符 3"/>
          <p:cNvSpPr>
            <a:spLocks noGrp="1"/>
          </p:cNvSpPr>
          <p:nvPr>
            <p:ph type="ftr" sz="quarter" idx="11"/>
          </p:nvPr>
        </p:nvSpPr>
        <p:spPr/>
        <p:txBody>
          <a:bodyPr/>
          <a:lstStyle/>
          <a:p>
            <a:r>
              <a:rPr lang="zh-CN" altLang="en-US"/>
              <a:t>信息与软件工程学院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18</a:t>
            </a:fld>
            <a:endParaRPr lang="zh-CN" altLang="en-US"/>
          </a:p>
        </p:txBody>
      </p:sp>
      <p:sp>
        <p:nvSpPr>
          <p:cNvPr id="6" name="标题 5"/>
          <p:cNvSpPr>
            <a:spLocks noGrp="1"/>
          </p:cNvSpPr>
          <p:nvPr>
            <p:ph type="title"/>
          </p:nvPr>
        </p:nvSpPr>
        <p:spPr/>
        <p:txBody>
          <a:bodyPr/>
          <a:lstStyle/>
          <a:p>
            <a:r>
              <a:rPr lang="zh-CN" altLang="en-US" dirty="0"/>
              <a:t>例子</a:t>
            </a:r>
            <a:endParaRPr lang="en-US" dirty="0"/>
          </a:p>
        </p:txBody>
      </p:sp>
      <p:sp>
        <p:nvSpPr>
          <p:cNvPr id="7" name="内容占位符 1"/>
          <p:cNvSpPr txBox="1">
            <a:spLocks/>
          </p:cNvSpPr>
          <p:nvPr/>
        </p:nvSpPr>
        <p:spPr>
          <a:xfrm>
            <a:off x="4788023" y="1900569"/>
            <a:ext cx="3375515" cy="2016223"/>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800" b="1"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zh-CN" altLang="en-US" dirty="0"/>
              <a:t>文法：</a:t>
            </a:r>
            <a:r>
              <a:rPr lang="en-US" altLang="zh-CN" dirty="0"/>
              <a:t>G[S]</a:t>
            </a:r>
            <a:r>
              <a:rPr lang="zh-CN" altLang="en-US" dirty="0"/>
              <a:t>：</a:t>
            </a:r>
            <a:endParaRPr lang="en-US" altLang="zh-CN" dirty="0"/>
          </a:p>
          <a:p>
            <a:pPr marL="0" indent="0">
              <a:lnSpc>
                <a:spcPct val="120000"/>
              </a:lnSpc>
              <a:spcBef>
                <a:spcPts val="0"/>
              </a:spcBef>
              <a:buFont typeface="Symbol" pitchFamily="18" charset="2"/>
              <a:buNone/>
            </a:pPr>
            <a:r>
              <a:rPr lang="en-US" altLang="zh-CN" sz="2600" dirty="0"/>
              <a:t>	S→AB1 </a:t>
            </a:r>
          </a:p>
          <a:p>
            <a:pPr marL="0" indent="0">
              <a:lnSpc>
                <a:spcPct val="120000"/>
              </a:lnSpc>
              <a:spcBef>
                <a:spcPts val="0"/>
              </a:spcBef>
              <a:buFont typeface="Symbol" pitchFamily="18" charset="2"/>
              <a:buNone/>
            </a:pPr>
            <a:r>
              <a:rPr lang="en-US" altLang="zh-CN" sz="2600" dirty="0"/>
              <a:t>	A→BS|0 </a:t>
            </a:r>
          </a:p>
          <a:p>
            <a:pPr marL="0" indent="0">
              <a:lnSpc>
                <a:spcPct val="120000"/>
              </a:lnSpc>
              <a:spcBef>
                <a:spcPts val="0"/>
              </a:spcBef>
              <a:buFont typeface="Symbol" pitchFamily="18" charset="2"/>
              <a:buNone/>
            </a:pPr>
            <a:r>
              <a:rPr lang="en-US" altLang="zh-CN" sz="2600" dirty="0"/>
              <a:t>	B→SA|1 </a:t>
            </a:r>
          </a:p>
          <a:p>
            <a:endParaRPr lang="en-US" dirty="0"/>
          </a:p>
        </p:txBody>
      </p:sp>
      <p:sp>
        <p:nvSpPr>
          <p:cNvPr id="8" name="TextBox 7"/>
          <p:cNvSpPr txBox="1"/>
          <p:nvPr/>
        </p:nvSpPr>
        <p:spPr>
          <a:xfrm>
            <a:off x="971600" y="5013176"/>
            <a:ext cx="2520280" cy="523220"/>
          </a:xfrm>
          <a:prstGeom prst="rect">
            <a:avLst/>
          </a:prstGeom>
          <a:noFill/>
        </p:spPr>
        <p:txBody>
          <a:bodyPr wrap="square" rtlCol="0">
            <a:spAutoFit/>
          </a:bodyPr>
          <a:lstStyle/>
          <a:p>
            <a:r>
              <a:rPr lang="en-US" altLang="zh-CN" sz="2800" b="1" dirty="0"/>
              <a:t>3</a:t>
            </a:r>
            <a:r>
              <a:rPr lang="zh-CN" altLang="en-US" sz="2800" b="1" dirty="0"/>
              <a:t>型文法</a:t>
            </a:r>
            <a:endParaRPr lang="en-US" sz="2800" b="1" dirty="0"/>
          </a:p>
        </p:txBody>
      </p:sp>
      <p:sp>
        <p:nvSpPr>
          <p:cNvPr id="9" name="TextBox 8"/>
          <p:cNvSpPr txBox="1"/>
          <p:nvPr/>
        </p:nvSpPr>
        <p:spPr>
          <a:xfrm>
            <a:off x="5076056" y="5165576"/>
            <a:ext cx="2520280" cy="523220"/>
          </a:xfrm>
          <a:prstGeom prst="rect">
            <a:avLst/>
          </a:prstGeom>
          <a:noFill/>
        </p:spPr>
        <p:txBody>
          <a:bodyPr wrap="square" rtlCol="0">
            <a:spAutoFit/>
          </a:bodyPr>
          <a:lstStyle/>
          <a:p>
            <a:r>
              <a:rPr lang="en-US" altLang="zh-CN" sz="2800" b="1" dirty="0"/>
              <a:t>2</a:t>
            </a:r>
            <a:r>
              <a:rPr lang="zh-CN" altLang="en-US" sz="2800" b="1" dirty="0"/>
              <a:t>型文法</a:t>
            </a:r>
            <a:endParaRPr lang="en-US" sz="2800" b="1" dirty="0"/>
          </a:p>
        </p:txBody>
      </p:sp>
    </p:spTree>
    <p:extLst>
      <p:ext uri="{BB962C8B-B14F-4D97-AF65-F5344CB8AC3E}">
        <p14:creationId xmlns:p14="http://schemas.microsoft.com/office/powerpoint/2010/main" val="37078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a:solidFill>
                  <a:srgbClr val="073E87"/>
                </a:solidFill>
              </a:rPr>
              <a:t>邓伏虎</a:t>
            </a:r>
            <a:endParaRPr lang="zh-CN" altLang="en-US" dirty="0">
              <a:solidFill>
                <a:srgbClr val="073E87"/>
              </a:solidFill>
            </a:endParaRPr>
          </a:p>
        </p:txBody>
      </p:sp>
      <p:sp>
        <p:nvSpPr>
          <p:cNvPr id="4" name="页脚占位符 3"/>
          <p:cNvSpPr>
            <a:spLocks noGrp="1"/>
          </p:cNvSpPr>
          <p:nvPr>
            <p:ph type="ftr" sz="quarter" idx="11"/>
          </p:nvPr>
        </p:nvSpPr>
        <p:spPr/>
        <p:txBody>
          <a:bodyPr/>
          <a:lstStyle/>
          <a:p>
            <a:r>
              <a:rPr lang="zh-CN" altLang="en-US">
                <a:solidFill>
                  <a:srgbClr val="073E87"/>
                </a:solidFill>
              </a:rPr>
              <a:t>信息与软件工程学院</a:t>
            </a:r>
            <a:endParaRPr lang="zh-CN" altLang="en-US" dirty="0">
              <a:solidFill>
                <a:srgbClr val="073E87"/>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srgbClr val="073E87"/>
                </a:solidFill>
              </a:rPr>
              <a:pPr/>
              <a:t>19</a:t>
            </a:fld>
            <a:endParaRPr lang="zh-CN" altLang="en-US">
              <a:solidFill>
                <a:srgbClr val="073E87"/>
              </a:solidFill>
            </a:endParaRPr>
          </a:p>
        </p:txBody>
      </p:sp>
      <p:sp>
        <p:nvSpPr>
          <p:cNvPr id="6" name="标题 5"/>
          <p:cNvSpPr>
            <a:spLocks noGrp="1"/>
          </p:cNvSpPr>
          <p:nvPr>
            <p:ph type="title"/>
          </p:nvPr>
        </p:nvSpPr>
        <p:spPr/>
        <p:txBody>
          <a:bodyPr/>
          <a:lstStyle/>
          <a:p>
            <a:r>
              <a:rPr lang="zh-CN" altLang="en-US" dirty="0"/>
              <a:t>描述能力比较</a:t>
            </a:r>
            <a:endParaRPr lang="en-US" dirty="0"/>
          </a:p>
        </p:txBody>
      </p:sp>
      <p:sp>
        <p:nvSpPr>
          <p:cNvPr id="7" name="Oval 3"/>
          <p:cNvSpPr>
            <a:spLocks noChangeArrowheads="1"/>
          </p:cNvSpPr>
          <p:nvPr/>
        </p:nvSpPr>
        <p:spPr bwMode="auto">
          <a:xfrm>
            <a:off x="2314331" y="1844824"/>
            <a:ext cx="4876800" cy="4495800"/>
          </a:xfrm>
          <a:prstGeom prst="ellipse">
            <a:avLst/>
          </a:prstGeom>
          <a:solidFill>
            <a:srgbClr val="333399"/>
          </a:solidFill>
          <a:ln w="28575" cap="sq">
            <a:solidFill>
              <a:srgbClr val="FFCC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1" hangingPunct="1">
              <a:defRPr/>
            </a:pPr>
            <a:r>
              <a:rPr kumimoji="1" lang="en-US" altLang="zh-CN" sz="3200">
                <a:solidFill>
                  <a:srgbClr val="FF0000"/>
                </a:solidFill>
                <a:latin typeface="Times New Roman" charset="0"/>
              </a:rPr>
              <a:t>0</a:t>
            </a:r>
            <a:r>
              <a:rPr kumimoji="1" lang="zh-CN" altLang="en-US" sz="3200">
                <a:solidFill>
                  <a:srgbClr val="FF0000"/>
                </a:solidFill>
                <a:latin typeface="Times New Roman" charset="0"/>
              </a:rPr>
              <a:t>型</a:t>
            </a:r>
            <a:endParaRPr kumimoji="1" lang="zh-CN" altLang="en-US" sz="3200">
              <a:solidFill>
                <a:srgbClr val="0080FF"/>
              </a:solidFill>
              <a:latin typeface="Times New Roman" charset="0"/>
            </a:endParaRPr>
          </a:p>
          <a:p>
            <a:pPr algn="ctr" eaLnBrk="1" hangingPunct="1">
              <a:defRPr/>
            </a:pPr>
            <a:endParaRPr kumimoji="1" lang="zh-CN" altLang="en-US" sz="2400">
              <a:solidFill>
                <a:prstClr val="black"/>
              </a:solidFill>
              <a:latin typeface="Times New Roman" charset="0"/>
            </a:endParaRPr>
          </a:p>
          <a:p>
            <a:pPr algn="ctr" eaLnBrk="1" hangingPunct="1">
              <a:defRPr/>
            </a:pPr>
            <a:endParaRPr kumimoji="1" lang="zh-CN" altLang="en-US" sz="2400">
              <a:solidFill>
                <a:prstClr val="black"/>
              </a:solidFill>
              <a:latin typeface="Times New Roman" charset="0"/>
            </a:endParaRPr>
          </a:p>
          <a:p>
            <a:pPr algn="ctr" eaLnBrk="1" hangingPunct="1">
              <a:defRPr/>
            </a:pPr>
            <a:endParaRPr kumimoji="1" lang="zh-CN" altLang="en-US" sz="2400">
              <a:solidFill>
                <a:prstClr val="black"/>
              </a:solidFill>
              <a:latin typeface="Times New Roman" charset="0"/>
            </a:endParaRPr>
          </a:p>
          <a:p>
            <a:pPr algn="ctr" eaLnBrk="1" hangingPunct="1">
              <a:defRPr/>
            </a:pPr>
            <a:endParaRPr kumimoji="1" lang="zh-CN" altLang="en-US" sz="2400">
              <a:solidFill>
                <a:prstClr val="black"/>
              </a:solidFill>
              <a:latin typeface="Times New Roman" charset="0"/>
            </a:endParaRPr>
          </a:p>
          <a:p>
            <a:pPr algn="ctr" eaLnBrk="1" hangingPunct="1">
              <a:defRPr/>
            </a:pPr>
            <a:endParaRPr kumimoji="1" lang="zh-CN" altLang="en-US" sz="2400">
              <a:solidFill>
                <a:prstClr val="black"/>
              </a:solidFill>
              <a:latin typeface="Times New Roman" charset="0"/>
            </a:endParaRPr>
          </a:p>
          <a:p>
            <a:pPr algn="ctr" eaLnBrk="1" hangingPunct="1">
              <a:defRPr/>
            </a:pPr>
            <a:endParaRPr kumimoji="1" lang="zh-CN" altLang="en-US" sz="2400">
              <a:solidFill>
                <a:prstClr val="black"/>
              </a:solidFill>
              <a:latin typeface="Times New Roman" charset="0"/>
            </a:endParaRPr>
          </a:p>
          <a:p>
            <a:pPr algn="ctr" eaLnBrk="1" hangingPunct="1">
              <a:defRPr/>
            </a:pPr>
            <a:endParaRPr kumimoji="1" lang="zh-CN" altLang="en-US" sz="2400">
              <a:solidFill>
                <a:prstClr val="black"/>
              </a:solidFill>
              <a:latin typeface="Times New Roman" charset="0"/>
            </a:endParaRPr>
          </a:p>
          <a:p>
            <a:pPr algn="ctr" eaLnBrk="1" hangingPunct="1">
              <a:defRPr/>
            </a:pPr>
            <a:endParaRPr kumimoji="1" lang="zh-CN" altLang="en-US" sz="2400">
              <a:solidFill>
                <a:prstClr val="black"/>
              </a:solidFill>
              <a:latin typeface="Times New Roman" charset="0"/>
            </a:endParaRPr>
          </a:p>
          <a:p>
            <a:pPr algn="ctr" eaLnBrk="1" hangingPunct="1">
              <a:defRPr/>
            </a:pPr>
            <a:endParaRPr kumimoji="1" lang="zh-CN" altLang="en-US" sz="2400">
              <a:solidFill>
                <a:prstClr val="black"/>
              </a:solidFill>
              <a:latin typeface="Times New Roman" charset="0"/>
            </a:endParaRPr>
          </a:p>
          <a:p>
            <a:pPr algn="ctr" eaLnBrk="1" hangingPunct="1">
              <a:defRPr/>
            </a:pPr>
            <a:endParaRPr kumimoji="1" lang="en-US" altLang="zh-CN" sz="2400">
              <a:solidFill>
                <a:prstClr val="black"/>
              </a:solidFill>
              <a:latin typeface="Times New Roman" charset="0"/>
            </a:endParaRPr>
          </a:p>
        </p:txBody>
      </p:sp>
      <p:sp>
        <p:nvSpPr>
          <p:cNvPr id="8" name="Oval 4"/>
          <p:cNvSpPr>
            <a:spLocks noChangeArrowheads="1"/>
          </p:cNvSpPr>
          <p:nvPr/>
        </p:nvSpPr>
        <p:spPr bwMode="auto">
          <a:xfrm>
            <a:off x="2923931" y="2530624"/>
            <a:ext cx="3657600" cy="3352800"/>
          </a:xfrm>
          <a:prstGeom prst="ellipse">
            <a:avLst/>
          </a:prstGeom>
          <a:solidFill>
            <a:srgbClr val="0000FF"/>
          </a:solidFill>
          <a:ln w="28575" cap="sq">
            <a:solidFill>
              <a:srgbClr val="FFCC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1" hangingPunct="1">
              <a:defRPr/>
            </a:pPr>
            <a:r>
              <a:rPr kumimoji="1" lang="en-US" altLang="zh-CN" sz="3200">
                <a:solidFill>
                  <a:srgbClr val="FF0000"/>
                </a:solidFill>
                <a:latin typeface="Times New Roman" charset="0"/>
              </a:rPr>
              <a:t>1</a:t>
            </a:r>
            <a:r>
              <a:rPr kumimoji="1" lang="zh-CN" altLang="en-US" sz="3200">
                <a:solidFill>
                  <a:srgbClr val="FF0000"/>
                </a:solidFill>
                <a:latin typeface="Times New Roman" charset="0"/>
              </a:rPr>
              <a:t>型</a:t>
            </a:r>
            <a:endParaRPr kumimoji="1" lang="zh-CN" altLang="en-US" sz="2400">
              <a:solidFill>
                <a:prstClr val="black"/>
              </a:solidFill>
              <a:latin typeface="Times New Roman" charset="0"/>
            </a:endParaRPr>
          </a:p>
          <a:p>
            <a:pPr algn="ctr" eaLnBrk="1" hangingPunct="1">
              <a:defRPr/>
            </a:pPr>
            <a:endParaRPr kumimoji="1" lang="zh-CN" altLang="en-US" sz="2400">
              <a:solidFill>
                <a:prstClr val="black"/>
              </a:solidFill>
              <a:latin typeface="Times New Roman" charset="0"/>
            </a:endParaRPr>
          </a:p>
          <a:p>
            <a:pPr algn="ctr" eaLnBrk="1" hangingPunct="1">
              <a:defRPr/>
            </a:pPr>
            <a:endParaRPr kumimoji="1" lang="zh-CN" altLang="en-US" sz="2400">
              <a:solidFill>
                <a:prstClr val="black"/>
              </a:solidFill>
              <a:latin typeface="Times New Roman" charset="0"/>
            </a:endParaRPr>
          </a:p>
          <a:p>
            <a:pPr algn="ctr" eaLnBrk="1" hangingPunct="1">
              <a:defRPr/>
            </a:pPr>
            <a:endParaRPr kumimoji="1" lang="zh-CN" altLang="en-US" sz="2400">
              <a:solidFill>
                <a:prstClr val="black"/>
              </a:solidFill>
              <a:latin typeface="Times New Roman" charset="0"/>
            </a:endParaRPr>
          </a:p>
          <a:p>
            <a:pPr algn="ctr" eaLnBrk="1" hangingPunct="1">
              <a:defRPr/>
            </a:pPr>
            <a:endParaRPr kumimoji="1" lang="zh-CN" altLang="en-US" sz="2400">
              <a:solidFill>
                <a:prstClr val="black"/>
              </a:solidFill>
              <a:latin typeface="Times New Roman" charset="0"/>
            </a:endParaRPr>
          </a:p>
          <a:p>
            <a:pPr algn="ctr" eaLnBrk="1" hangingPunct="1">
              <a:defRPr/>
            </a:pPr>
            <a:endParaRPr kumimoji="1" lang="zh-CN" altLang="en-US" sz="2400">
              <a:solidFill>
                <a:prstClr val="black"/>
              </a:solidFill>
              <a:latin typeface="Times New Roman" charset="0"/>
            </a:endParaRPr>
          </a:p>
          <a:p>
            <a:pPr algn="ctr" eaLnBrk="1" hangingPunct="1">
              <a:defRPr/>
            </a:pPr>
            <a:endParaRPr kumimoji="1" lang="zh-CN" altLang="en-US" sz="2400">
              <a:solidFill>
                <a:prstClr val="black"/>
              </a:solidFill>
              <a:latin typeface="Times New Roman" charset="0"/>
            </a:endParaRPr>
          </a:p>
          <a:p>
            <a:pPr algn="ctr" eaLnBrk="1" hangingPunct="1">
              <a:defRPr/>
            </a:pPr>
            <a:endParaRPr kumimoji="1" lang="en-US" altLang="zh-CN" sz="2400">
              <a:solidFill>
                <a:prstClr val="black"/>
              </a:solidFill>
              <a:latin typeface="Times New Roman" charset="0"/>
            </a:endParaRPr>
          </a:p>
        </p:txBody>
      </p:sp>
      <p:sp>
        <p:nvSpPr>
          <p:cNvPr id="9" name="Oval 5"/>
          <p:cNvSpPr>
            <a:spLocks noChangeArrowheads="1"/>
          </p:cNvSpPr>
          <p:nvPr/>
        </p:nvSpPr>
        <p:spPr bwMode="auto">
          <a:xfrm>
            <a:off x="3609731" y="3216424"/>
            <a:ext cx="2209800" cy="2057400"/>
          </a:xfrm>
          <a:prstGeom prst="ellipse">
            <a:avLst/>
          </a:prstGeom>
          <a:solidFill>
            <a:srgbClr val="00CCFF"/>
          </a:solidFill>
          <a:ln w="28575" cap="sq">
            <a:solidFill>
              <a:srgbClr val="FFCC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1" hangingPunct="1">
              <a:defRPr/>
            </a:pPr>
            <a:r>
              <a:rPr kumimoji="1" lang="en-US" altLang="zh-CN" sz="3200">
                <a:solidFill>
                  <a:srgbClr val="FF0000"/>
                </a:solidFill>
                <a:latin typeface="Times New Roman" charset="0"/>
              </a:rPr>
              <a:t>2</a:t>
            </a:r>
            <a:r>
              <a:rPr kumimoji="1" lang="zh-CN" altLang="en-US" sz="3200">
                <a:solidFill>
                  <a:srgbClr val="FF0000"/>
                </a:solidFill>
                <a:latin typeface="Times New Roman" charset="0"/>
              </a:rPr>
              <a:t>型</a:t>
            </a:r>
            <a:endParaRPr kumimoji="1" lang="zh-CN" altLang="en-US" sz="2400">
              <a:solidFill>
                <a:prstClr val="black"/>
              </a:solidFill>
              <a:latin typeface="Times New Roman" charset="0"/>
            </a:endParaRPr>
          </a:p>
          <a:p>
            <a:pPr algn="ctr" eaLnBrk="1" hangingPunct="1">
              <a:defRPr/>
            </a:pPr>
            <a:endParaRPr kumimoji="1" lang="zh-CN" altLang="en-US" sz="2400">
              <a:solidFill>
                <a:prstClr val="black"/>
              </a:solidFill>
              <a:latin typeface="Times New Roman" charset="0"/>
            </a:endParaRPr>
          </a:p>
          <a:p>
            <a:pPr algn="ctr" eaLnBrk="1" hangingPunct="1">
              <a:defRPr/>
            </a:pPr>
            <a:endParaRPr kumimoji="1" lang="zh-CN" altLang="en-US" sz="2400">
              <a:solidFill>
                <a:prstClr val="black"/>
              </a:solidFill>
              <a:latin typeface="Times New Roman" charset="0"/>
            </a:endParaRPr>
          </a:p>
          <a:p>
            <a:pPr algn="ctr" eaLnBrk="1" hangingPunct="1">
              <a:defRPr/>
            </a:pPr>
            <a:endParaRPr kumimoji="1" lang="zh-CN" altLang="en-US" sz="2400">
              <a:solidFill>
                <a:prstClr val="black"/>
              </a:solidFill>
              <a:latin typeface="Times New Roman" charset="0"/>
            </a:endParaRPr>
          </a:p>
          <a:p>
            <a:pPr algn="ctr" eaLnBrk="1" hangingPunct="1">
              <a:defRPr/>
            </a:pPr>
            <a:endParaRPr kumimoji="1" lang="en-US" altLang="zh-CN" sz="2400">
              <a:solidFill>
                <a:prstClr val="black"/>
              </a:solidFill>
              <a:latin typeface="Times New Roman" charset="0"/>
            </a:endParaRPr>
          </a:p>
        </p:txBody>
      </p:sp>
      <p:sp>
        <p:nvSpPr>
          <p:cNvPr id="10" name="Oval 6"/>
          <p:cNvSpPr>
            <a:spLocks noChangeArrowheads="1"/>
          </p:cNvSpPr>
          <p:nvPr/>
        </p:nvSpPr>
        <p:spPr bwMode="auto">
          <a:xfrm>
            <a:off x="4219331" y="3749824"/>
            <a:ext cx="1066800" cy="990600"/>
          </a:xfrm>
          <a:prstGeom prst="ellipse">
            <a:avLst/>
          </a:prstGeom>
          <a:solidFill>
            <a:srgbClr val="CCFFFF"/>
          </a:solidFill>
          <a:ln w="28575" cap="sq">
            <a:solidFill>
              <a:srgbClr val="FFCC00"/>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1" hangingPunct="1">
              <a:defRPr/>
            </a:pPr>
            <a:r>
              <a:rPr kumimoji="1" lang="en-US" altLang="zh-CN" sz="3200">
                <a:solidFill>
                  <a:srgbClr val="FF0000"/>
                </a:solidFill>
                <a:latin typeface="Times New Roman" charset="0"/>
              </a:rPr>
              <a:t>3</a:t>
            </a:r>
            <a:r>
              <a:rPr kumimoji="1" lang="zh-CN" altLang="en-US" sz="3200">
                <a:solidFill>
                  <a:srgbClr val="FF0000"/>
                </a:solidFill>
                <a:latin typeface="Times New Roman" charset="0"/>
              </a:rPr>
              <a:t>型</a:t>
            </a:r>
            <a:endParaRPr kumimoji="1" lang="zh-CN" altLang="en-US" sz="2400">
              <a:solidFill>
                <a:prstClr val="black"/>
              </a:solidFill>
              <a:latin typeface="Times New Roman" charset="0"/>
            </a:endParaRPr>
          </a:p>
        </p:txBody>
      </p:sp>
    </p:spTree>
    <p:extLst>
      <p:ext uri="{BB962C8B-B14F-4D97-AF65-F5344CB8AC3E}">
        <p14:creationId xmlns:p14="http://schemas.microsoft.com/office/powerpoint/2010/main" val="4268880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1916832"/>
            <a:ext cx="7408333" cy="4209331"/>
          </a:xfrm>
        </p:spPr>
        <p:txBody>
          <a:bodyPr>
            <a:normAutofit/>
          </a:bodyPr>
          <a:lstStyle/>
          <a:p>
            <a:r>
              <a:rPr lang="zh-CN" altLang="en-US" sz="2800" dirty="0">
                <a:latin typeface="宋体" panose="02010600030101010101" pitchFamily="2" charset="-122"/>
              </a:rPr>
              <a:t>高级语言简介</a:t>
            </a:r>
            <a:endParaRPr lang="en-US" altLang="zh-CN" sz="2800" dirty="0">
              <a:latin typeface="宋体" panose="02010600030101010101" pitchFamily="2" charset="-122"/>
            </a:endParaRPr>
          </a:p>
          <a:p>
            <a:endParaRPr lang="en-US" altLang="zh-CN" sz="2800" dirty="0">
              <a:latin typeface="宋体" panose="02010600030101010101" pitchFamily="2" charset="-122"/>
            </a:endParaRPr>
          </a:p>
          <a:p>
            <a:r>
              <a:rPr lang="zh-CN" altLang="en-US" dirty="0">
                <a:latin typeface="宋体" panose="02010600030101010101" pitchFamily="2" charset="-122"/>
              </a:rPr>
              <a:t>高级语言的语法描述</a:t>
            </a:r>
            <a:endParaRPr lang="en-US" altLang="zh-CN" dirty="0">
              <a:latin typeface="宋体" panose="02010600030101010101" pitchFamily="2" charset="-122"/>
            </a:endParaRPr>
          </a:p>
          <a:p>
            <a:endParaRPr lang="en-US" sz="2800" dirty="0">
              <a:latin typeface="宋体" panose="02010600030101010101" pitchFamily="2" charset="-122"/>
            </a:endParaRPr>
          </a:p>
          <a:p>
            <a:r>
              <a:rPr lang="zh-CN" altLang="en-US" dirty="0">
                <a:latin typeface="宋体" panose="02010600030101010101" pitchFamily="2" charset="-122"/>
              </a:rPr>
              <a:t>文法的定义、分类、推导</a:t>
            </a:r>
            <a:endParaRPr lang="en-US" sz="2800" dirty="0">
              <a:latin typeface="宋体" panose="02010600030101010101" pitchFamily="2" charset="-122"/>
            </a:endParaRPr>
          </a:p>
        </p:txBody>
      </p:sp>
      <p:sp>
        <p:nvSpPr>
          <p:cNvPr id="3" name="标题 2"/>
          <p:cNvSpPr>
            <a:spLocks noGrp="1"/>
          </p:cNvSpPr>
          <p:nvPr>
            <p:ph type="title"/>
          </p:nvPr>
        </p:nvSpPr>
        <p:spPr>
          <a:xfrm>
            <a:off x="1187624" y="404664"/>
            <a:ext cx="7509520" cy="1152128"/>
          </a:xfrm>
        </p:spPr>
        <p:txBody>
          <a:bodyPr>
            <a:normAutofit/>
          </a:bodyPr>
          <a:lstStyle/>
          <a:p>
            <a:pPr algn="l"/>
            <a:r>
              <a:rPr lang="zh-CN" altLang="en-US" sz="3600" b="1" dirty="0">
                <a:latin typeface="+mn-ea"/>
                <a:ea typeface="+mn-ea"/>
              </a:rPr>
              <a:t>本章内容</a:t>
            </a:r>
            <a:endParaRPr lang="en-US" sz="3600" b="1" dirty="0">
              <a:latin typeface="+mn-ea"/>
              <a:ea typeface="+mn-ea"/>
            </a:endParaRPr>
          </a:p>
        </p:txBody>
      </p:sp>
      <p:sp>
        <p:nvSpPr>
          <p:cNvPr id="5" name="日期占位符 4"/>
          <p:cNvSpPr>
            <a:spLocks noGrp="1"/>
          </p:cNvSpPr>
          <p:nvPr>
            <p:ph type="dt" sz="half" idx="10"/>
          </p:nvPr>
        </p:nvSpPr>
        <p:spPr/>
        <p:txBody>
          <a:bodyPr/>
          <a:lstStyle/>
          <a:p>
            <a:r>
              <a:rPr lang="zh-CN" altLang="en-US"/>
              <a:t>邓伏虎</a:t>
            </a:r>
            <a:endParaRPr lang="zh-CN" altLang="en-US" dirty="0"/>
          </a:p>
        </p:txBody>
      </p:sp>
      <p:sp>
        <p:nvSpPr>
          <p:cNvPr id="6" name="页脚占位符 5"/>
          <p:cNvSpPr>
            <a:spLocks noGrp="1"/>
          </p:cNvSpPr>
          <p:nvPr>
            <p:ph type="ftr" sz="quarter" idx="11"/>
          </p:nvPr>
        </p:nvSpPr>
        <p:spPr/>
        <p:txBody>
          <a:bodyPr/>
          <a:lstStyle/>
          <a:p>
            <a:r>
              <a:rPr lang="zh-CN" altLang="en-US"/>
              <a:t>信息与软件工程学院</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t>2</a:t>
            </a:fld>
            <a:endParaRPr lang="zh-CN" altLang="en-US" dirty="0"/>
          </a:p>
        </p:txBody>
      </p:sp>
    </p:spTree>
    <p:extLst>
      <p:ext uri="{BB962C8B-B14F-4D97-AF65-F5344CB8AC3E}">
        <p14:creationId xmlns:p14="http://schemas.microsoft.com/office/powerpoint/2010/main" val="1346416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395536" y="1772816"/>
                <a:ext cx="8320210" cy="4353347"/>
              </a:xfrm>
            </p:spPr>
            <p:txBody>
              <a:bodyPr>
                <a:normAutofit/>
              </a:bodyPr>
              <a:lstStyle/>
              <a:p>
                <a:r>
                  <a:rPr lang="zh-CN" altLang="en-US" dirty="0"/>
                  <a:t>假设</a:t>
                </a:r>
                <a14:m>
                  <m:oMath xmlns:m="http://schemas.openxmlformats.org/officeDocument/2006/math">
                    <m:r>
                      <a:rPr lang="zh-CN" altLang="en-US" i="1" smtClean="0">
                        <a:latin typeface="Cambria Math"/>
                      </a:rPr>
                      <m:t>𝜶</m:t>
                    </m:r>
                    <m:r>
                      <a:rPr lang="zh-CN" altLang="en-US" i="1" smtClean="0">
                        <a:latin typeface="Cambria Math"/>
                      </a:rPr>
                      <m:t>→</m:t>
                    </m:r>
                    <m:r>
                      <a:rPr lang="zh-CN" altLang="en-US" i="1" smtClean="0">
                        <a:latin typeface="Cambria Math"/>
                      </a:rPr>
                      <m:t>𝜷</m:t>
                    </m:r>
                  </m:oMath>
                </a14:m>
                <a:r>
                  <a:rPr lang="zh-CN" altLang="en-US" dirty="0"/>
                  <a:t>是文法𝑮</a:t>
                </a:r>
                <a:r>
                  <a:rPr lang="en-US" altLang="zh-CN" dirty="0"/>
                  <a:t>=(</a:t>
                </a:r>
                <a:r>
                  <a:rPr lang="zh-CN" altLang="en-US" dirty="0"/>
                  <a:t>𝑽</a:t>
                </a:r>
                <a:r>
                  <a:rPr lang="zh-CN" altLang="en-US" b="0" baseline="-25000" dirty="0"/>
                  <a:t>𝑻</a:t>
                </a:r>
                <a:r>
                  <a:rPr lang="en-US" altLang="zh-CN" dirty="0"/>
                  <a:t>, </a:t>
                </a:r>
                <a:r>
                  <a:rPr lang="zh-CN" altLang="en-US" dirty="0"/>
                  <a:t>𝑽</a:t>
                </a:r>
                <a:r>
                  <a:rPr lang="zh-CN" altLang="en-US" b="0" baseline="-25000" dirty="0"/>
                  <a:t>𝑵</a:t>
                </a:r>
                <a:r>
                  <a:rPr lang="en-US" altLang="zh-CN" dirty="0"/>
                  <a:t>, </a:t>
                </a:r>
                <a:r>
                  <a:rPr lang="zh-CN" altLang="en-US" dirty="0"/>
                  <a:t>𝑺</a:t>
                </a:r>
                <a:r>
                  <a:rPr lang="en-US" altLang="zh-CN" dirty="0"/>
                  <a:t>, </a:t>
                </a:r>
                <a:r>
                  <a:rPr lang="zh-CN" altLang="en-US" dirty="0"/>
                  <a:t>𝑷</a:t>
                </a:r>
                <a:r>
                  <a:rPr lang="en-US" altLang="zh-CN" dirty="0"/>
                  <a:t>)</a:t>
                </a:r>
                <a:r>
                  <a:rPr lang="zh-CN" altLang="en-US" dirty="0"/>
                  <a:t>的一条规则，</a:t>
                </a:r>
                <a14:m>
                  <m:oMath xmlns:m="http://schemas.openxmlformats.org/officeDocument/2006/math">
                    <m:r>
                      <a:rPr lang="zh-CN" altLang="en-US" i="1" smtClean="0">
                        <a:latin typeface="Cambria Math"/>
                      </a:rPr>
                      <m:t>𝜸</m:t>
                    </m:r>
                    <m:r>
                      <a:rPr lang="zh-CN" altLang="en-US" b="1" i="1" smtClean="0">
                        <a:latin typeface="Cambria Math"/>
                      </a:rPr>
                      <m:t>、</m:t>
                    </m:r>
                    <m:r>
                      <a:rPr lang="zh-CN" altLang="en-US" b="1" i="1" smtClean="0">
                        <a:latin typeface="Cambria Math"/>
                      </a:rPr>
                      <m:t>𝜹</m:t>
                    </m:r>
                    <m:r>
                      <a:rPr lang="zh-CN" altLang="en-US" b="1" i="1" smtClean="0">
                        <a:latin typeface="Cambria Math"/>
                      </a:rPr>
                      <m:t>∈</m:t>
                    </m:r>
                    <m:sSup>
                      <m:sSupPr>
                        <m:ctrlPr>
                          <a:rPr lang="en-US" altLang="zh-CN" b="1" i="1" smtClean="0">
                            <a:latin typeface="Cambria Math" panose="02040503050406030204" pitchFamily="18" charset="0"/>
                          </a:rPr>
                        </m:ctrlPr>
                      </m:sSupPr>
                      <m:e>
                        <m:d>
                          <m:dPr>
                            <m:ctrlPr>
                              <a:rPr lang="en-US" altLang="zh-CN" b="1" i="1" smtClean="0">
                                <a:latin typeface="Cambria Math" panose="02040503050406030204" pitchFamily="18" charset="0"/>
                              </a:rPr>
                            </m:ctrlPr>
                          </m:dPr>
                          <m:e>
                            <m:r>
                              <a:rPr lang="en-US" altLang="zh-CN" b="1" i="1" smtClean="0">
                                <a:latin typeface="Cambria Math"/>
                              </a:rPr>
                              <m:t>𝑽</m:t>
                            </m:r>
                            <m:r>
                              <a:rPr lang="en-US" altLang="zh-CN" b="0" i="1" baseline="-25000" smtClean="0">
                                <a:latin typeface="Cambria Math"/>
                              </a:rPr>
                              <m:t>𝑇</m:t>
                            </m:r>
                            <m:r>
                              <a:rPr lang="en-US" altLang="zh-CN" b="1" i="1" smtClean="0">
                                <a:latin typeface="Cambria Math"/>
                                <a:ea typeface="Cambria Math"/>
                              </a:rPr>
                              <m:t>∪</m:t>
                            </m:r>
                            <m:r>
                              <a:rPr lang="en-US" altLang="zh-CN" b="1" i="1" smtClean="0">
                                <a:latin typeface="Cambria Math"/>
                                <a:ea typeface="Cambria Math"/>
                              </a:rPr>
                              <m:t>𝑽</m:t>
                            </m:r>
                            <m:r>
                              <a:rPr lang="en-US" altLang="zh-CN" b="0" i="1" baseline="-25000" smtClean="0">
                                <a:latin typeface="Cambria Math"/>
                                <a:ea typeface="Cambria Math"/>
                              </a:rPr>
                              <m:t>𝑁</m:t>
                            </m:r>
                          </m:e>
                        </m:d>
                      </m:e>
                      <m:sup>
                        <m:r>
                          <a:rPr lang="zh-CN" altLang="en-US" b="1" i="1" smtClean="0">
                            <a:latin typeface="Cambria Math"/>
                          </a:rPr>
                          <m:t>∗</m:t>
                        </m:r>
                      </m:sup>
                    </m:sSup>
                  </m:oMath>
                </a14:m>
                <a:endParaRPr lang="en-US" altLang="zh-CN" b="1" dirty="0"/>
              </a:p>
              <a:p>
                <a:r>
                  <a:rPr lang="zh-CN" altLang="en-US" dirty="0"/>
                  <a:t>若有符号串</a:t>
                </a:r>
                <a14:m>
                  <m:oMath xmlns:m="http://schemas.openxmlformats.org/officeDocument/2006/math">
                    <m:r>
                      <a:rPr lang="en-US" altLang="zh-CN" b="1" i="1" smtClean="0">
                        <a:latin typeface="Cambria Math"/>
                      </a:rPr>
                      <m:t>𝒗</m:t>
                    </m:r>
                  </m:oMath>
                </a14:m>
                <a:r>
                  <a:rPr lang="zh-CN" altLang="en-US" i="1" dirty="0"/>
                  <a:t>、</a:t>
                </a:r>
                <a:r>
                  <a:rPr lang="en-US" altLang="zh-CN" i="1" dirty="0"/>
                  <a:t>w</a:t>
                </a:r>
                <a:r>
                  <a:rPr lang="zh-CN" altLang="en-US" dirty="0"/>
                  <a:t>满足：</a:t>
                </a:r>
                <a14:m>
                  <m:oMath xmlns:m="http://schemas.openxmlformats.org/officeDocument/2006/math">
                    <m:r>
                      <a:rPr lang="en-US" b="1" i="1" smtClean="0">
                        <a:latin typeface="Cambria Math"/>
                      </a:rPr>
                      <m:t>𝒗</m:t>
                    </m:r>
                    <m:r>
                      <a:rPr lang="en-US" b="1" i="1" smtClean="0">
                        <a:latin typeface="Cambria Math"/>
                      </a:rPr>
                      <m:t>=</m:t>
                    </m:r>
                    <m:r>
                      <a:rPr lang="en-US" b="1" i="1" smtClean="0">
                        <a:latin typeface="Cambria Math"/>
                        <a:ea typeface="Cambria Math"/>
                      </a:rPr>
                      <m:t>𝜸𝜶𝜹</m:t>
                    </m:r>
                    <m:r>
                      <a:rPr lang="zh-CN" altLang="en-US" b="1" i="1" smtClean="0">
                        <a:latin typeface="Cambria Math"/>
                        <a:ea typeface="Cambria Math"/>
                      </a:rPr>
                      <m:t>，</m:t>
                    </m:r>
                    <m:r>
                      <a:rPr lang="en-US" altLang="zh-CN" b="1" i="1" smtClean="0">
                        <a:latin typeface="Cambria Math"/>
                        <a:ea typeface="Cambria Math"/>
                      </a:rPr>
                      <m:t>𝒘</m:t>
                    </m:r>
                    <m:r>
                      <a:rPr lang="en-US" altLang="zh-CN" b="1" i="1" smtClean="0">
                        <a:latin typeface="Cambria Math"/>
                        <a:ea typeface="Cambria Math"/>
                      </a:rPr>
                      <m:t>=</m:t>
                    </m:r>
                    <m:r>
                      <a:rPr lang="zh-CN" altLang="en-US" b="1" i="1" smtClean="0">
                        <a:latin typeface="Cambria Math"/>
                        <a:ea typeface="Cambria Math"/>
                      </a:rPr>
                      <m:t>𝜸𝜷𝜹</m:t>
                    </m:r>
                  </m:oMath>
                </a14:m>
                <a:r>
                  <a:rPr lang="zh-CN" altLang="en-US" dirty="0"/>
                  <a:t>，则称</a:t>
                </a:r>
                <a14:m>
                  <m:oMath xmlns:m="http://schemas.openxmlformats.org/officeDocument/2006/math">
                    <m:r>
                      <a:rPr lang="en-US" altLang="zh-CN" i="1" dirty="0">
                        <a:latin typeface="Cambria Math"/>
                      </a:rPr>
                      <m:t>𝑣</m:t>
                    </m:r>
                  </m:oMath>
                </a14:m>
                <a:r>
                  <a:rPr lang="en-US" altLang="zh-CN" dirty="0"/>
                  <a:t>(</a:t>
                </a:r>
                <a:r>
                  <a:rPr lang="zh-CN" altLang="en-US" dirty="0"/>
                  <a:t>应用产生式</a:t>
                </a:r>
                <a14:m>
                  <m:oMath xmlns:m="http://schemas.openxmlformats.org/officeDocument/2006/math">
                    <m:r>
                      <a:rPr lang="zh-CN" altLang="en-US" i="1" smtClean="0">
                        <a:latin typeface="Cambria Math"/>
                      </a:rPr>
                      <m:t>𝜶</m:t>
                    </m:r>
                    <m:r>
                      <a:rPr lang="zh-CN" altLang="en-US" i="1" smtClean="0">
                        <a:latin typeface="Cambria Math"/>
                      </a:rPr>
                      <m:t>→</m:t>
                    </m:r>
                    <m:r>
                      <a:rPr lang="zh-CN" altLang="en-US" i="1" smtClean="0">
                        <a:latin typeface="Cambria Math"/>
                      </a:rPr>
                      <m:t>𝜷</m:t>
                    </m:r>
                  </m:oMath>
                </a14:m>
                <a:r>
                  <a:rPr lang="en-US" altLang="zh-CN" dirty="0"/>
                  <a:t>)</a:t>
                </a:r>
                <a:r>
                  <a:rPr lang="zh-CN" altLang="en-US" dirty="0"/>
                  <a:t>直接产生</a:t>
                </a:r>
                <a14:m>
                  <m:oMath xmlns:m="http://schemas.openxmlformats.org/officeDocument/2006/math">
                    <m:r>
                      <a:rPr lang="en-US" altLang="zh-CN" b="1" i="1" smtClean="0">
                        <a:latin typeface="Cambria Math"/>
                      </a:rPr>
                      <m:t>𝒘</m:t>
                    </m:r>
                  </m:oMath>
                </a14:m>
                <a:r>
                  <a:rPr lang="zh-CN" altLang="en-US" dirty="0"/>
                  <a:t>，或称</a:t>
                </a:r>
                <a14:m>
                  <m:oMath xmlns:m="http://schemas.openxmlformats.org/officeDocument/2006/math">
                    <m:r>
                      <a:rPr lang="en-US" altLang="zh-CN" b="1" i="1" smtClean="0">
                        <a:latin typeface="Cambria Math"/>
                      </a:rPr>
                      <m:t>𝒘</m:t>
                    </m:r>
                  </m:oMath>
                </a14:m>
                <a:r>
                  <a:rPr lang="zh-CN" altLang="en-US" dirty="0"/>
                  <a:t>是</a:t>
                </a:r>
                <a14:m>
                  <m:oMath xmlns:m="http://schemas.openxmlformats.org/officeDocument/2006/math">
                    <m:r>
                      <a:rPr lang="en-US" altLang="zh-CN" b="1" i="1" dirty="0" smtClean="0">
                        <a:latin typeface="Cambria Math"/>
                      </a:rPr>
                      <m:t>𝒗</m:t>
                    </m:r>
                  </m:oMath>
                </a14:m>
                <a:r>
                  <a:rPr lang="zh-CN" altLang="en-US" dirty="0"/>
                  <a:t>的</a:t>
                </a:r>
                <a:r>
                  <a:rPr lang="zh-CN" altLang="en-US" dirty="0">
                    <a:solidFill>
                      <a:srgbClr val="FF0000"/>
                    </a:solidFill>
                  </a:rPr>
                  <a:t>直接推导</a:t>
                </a:r>
                <a:r>
                  <a:rPr lang="zh-CN" altLang="en-US" dirty="0"/>
                  <a:t>。</a:t>
                </a:r>
                <a14:m>
                  <m:oMath xmlns:m="http://schemas.openxmlformats.org/officeDocument/2006/math">
                    <m:r>
                      <a:rPr lang="en-US" altLang="zh-CN" b="1" i="1" smtClean="0">
                        <a:latin typeface="Cambria Math"/>
                      </a:rPr>
                      <m:t>𝒘</m:t>
                    </m:r>
                  </m:oMath>
                </a14:m>
                <a:r>
                  <a:rPr lang="zh-CN" altLang="en-US" dirty="0"/>
                  <a:t>可</a:t>
                </a:r>
                <a:r>
                  <a:rPr lang="zh-CN" altLang="en-US" dirty="0">
                    <a:solidFill>
                      <a:srgbClr val="FF0000"/>
                    </a:solidFill>
                  </a:rPr>
                  <a:t>直接规约</a:t>
                </a:r>
                <a:r>
                  <a:rPr lang="zh-CN" altLang="en-US" dirty="0"/>
                  <a:t>到</a:t>
                </a:r>
                <a14:m>
                  <m:oMath xmlns:m="http://schemas.openxmlformats.org/officeDocument/2006/math">
                    <m:r>
                      <a:rPr lang="en-US" altLang="zh-CN" b="1" i="1" smtClean="0">
                        <a:latin typeface="Cambria Math"/>
                      </a:rPr>
                      <m:t>𝒗</m:t>
                    </m:r>
                  </m:oMath>
                </a14:m>
                <a:r>
                  <a:rPr lang="zh-CN" altLang="en-US" dirty="0"/>
                  <a:t>，记为</a:t>
                </a:r>
                <a14:m>
                  <m:oMath xmlns:m="http://schemas.openxmlformats.org/officeDocument/2006/math">
                    <m:r>
                      <a:rPr lang="en-US" altLang="zh-CN" b="1" i="1" dirty="0" smtClean="0">
                        <a:latin typeface="Cambria Math"/>
                      </a:rPr>
                      <m:t>𝒗</m:t>
                    </m:r>
                    <m:r>
                      <a:rPr lang="en-US" altLang="zh-CN" b="1" i="1" dirty="0" smtClean="0">
                        <a:latin typeface="Cambria Math"/>
                        <a:ea typeface="Cambria Math"/>
                      </a:rPr>
                      <m:t>=&gt;</m:t>
                    </m:r>
                    <m:r>
                      <a:rPr lang="en-US" altLang="zh-CN" b="1" i="1" dirty="0" smtClean="0">
                        <a:latin typeface="Cambria Math"/>
                        <a:ea typeface="Cambria Math"/>
                      </a:rPr>
                      <m:t>𝒘</m:t>
                    </m:r>
                  </m:oMath>
                </a14:m>
                <a:r>
                  <a:rPr lang="zh-CN" altLang="en-US" dirty="0"/>
                  <a:t>。</a:t>
                </a:r>
                <a:endParaRPr lang="en-US" altLang="zh-CN"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395536" y="1772816"/>
                <a:ext cx="8320210" cy="4353347"/>
              </a:xfrm>
              <a:blipFill rotWithShape="1">
                <a:blip r:embed="rId2"/>
                <a:stretch>
                  <a:fillRect l="-1538" t="-1961" r="-1465"/>
                </a:stretch>
              </a:blipFill>
            </p:spPr>
            <p:txBody>
              <a:bodyPr/>
              <a:lstStyle/>
              <a:p>
                <a:r>
                  <a:rPr lang="en-US">
                    <a:noFill/>
                  </a:rPr>
                  <a:t> </a:t>
                </a:r>
              </a:p>
            </p:txBody>
          </p:sp>
        </mc:Fallback>
      </mc:AlternateContent>
      <p:sp>
        <p:nvSpPr>
          <p:cNvPr id="3" name="日期占位符 2"/>
          <p:cNvSpPr>
            <a:spLocks noGrp="1"/>
          </p:cNvSpPr>
          <p:nvPr>
            <p:ph type="dt" sz="half" idx="10"/>
          </p:nvPr>
        </p:nvSpPr>
        <p:spPr/>
        <p:txBody>
          <a:bodyPr/>
          <a:lstStyle/>
          <a:p>
            <a:r>
              <a:rPr lang="zh-CN" altLang="en-US" dirty="0">
                <a:solidFill>
                  <a:srgbClr val="073E87"/>
                </a:solidFill>
              </a:rPr>
              <a:t>邓伏虎</a:t>
            </a:r>
          </a:p>
        </p:txBody>
      </p:sp>
      <p:sp>
        <p:nvSpPr>
          <p:cNvPr id="4" name="页脚占位符 3"/>
          <p:cNvSpPr>
            <a:spLocks noGrp="1"/>
          </p:cNvSpPr>
          <p:nvPr>
            <p:ph type="ftr" sz="quarter" idx="11"/>
          </p:nvPr>
        </p:nvSpPr>
        <p:spPr/>
        <p:txBody>
          <a:bodyPr/>
          <a:lstStyle/>
          <a:p>
            <a:r>
              <a:rPr lang="zh-CN" altLang="en-US" dirty="0">
                <a:solidFill>
                  <a:srgbClr val="073E87"/>
                </a:solidFill>
              </a:rPr>
              <a:t>信息与软件工程学院</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srgbClr val="073E87"/>
                </a:solidFill>
              </a:rPr>
              <a:pPr/>
              <a:t>20</a:t>
            </a:fld>
            <a:endParaRPr lang="zh-CN" altLang="en-US">
              <a:solidFill>
                <a:srgbClr val="073E87"/>
              </a:solidFill>
            </a:endParaRPr>
          </a:p>
        </p:txBody>
      </p:sp>
      <p:sp>
        <p:nvSpPr>
          <p:cNvPr id="6" name="标题 5"/>
          <p:cNvSpPr>
            <a:spLocks noGrp="1"/>
          </p:cNvSpPr>
          <p:nvPr>
            <p:ph type="title"/>
          </p:nvPr>
        </p:nvSpPr>
        <p:spPr/>
        <p:txBody>
          <a:bodyPr/>
          <a:lstStyle/>
          <a:p>
            <a:r>
              <a:rPr lang="zh-CN" altLang="en-US" dirty="0"/>
              <a:t>文法的推导与规约</a:t>
            </a:r>
            <a:endParaRPr lang="en-US" dirty="0"/>
          </a:p>
        </p:txBody>
      </p:sp>
    </p:spTree>
    <p:extLst>
      <p:ext uri="{BB962C8B-B14F-4D97-AF65-F5344CB8AC3E}">
        <p14:creationId xmlns:p14="http://schemas.microsoft.com/office/powerpoint/2010/main" val="212603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395536" y="1772816"/>
                <a:ext cx="8320210" cy="4353347"/>
              </a:xfrm>
            </p:spPr>
            <p:txBody>
              <a:bodyPr>
                <a:normAutofit/>
              </a:bodyPr>
              <a:lstStyle/>
              <a:p>
                <a:r>
                  <a:rPr lang="zh-CN" altLang="en-US" sz="2400" dirty="0"/>
                  <a:t>如果存在一个直接推导序列：</a:t>
                </a:r>
                <a:endParaRPr lang="en-US" altLang="zh-CN" sz="2400" dirty="0"/>
              </a:p>
              <a:p>
                <a:pPr marL="0" indent="0">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a:ea typeface="Cambria Math"/>
                            </a:rPr>
                            <m:t>𝜶</m:t>
                          </m:r>
                        </m:e>
                        <m:sub>
                          <m:r>
                            <a:rPr lang="en-US" altLang="zh-CN" sz="2400" b="1" i="1" smtClean="0">
                              <a:latin typeface="Cambria Math"/>
                            </a:rPr>
                            <m:t>𝟎</m:t>
                          </m:r>
                        </m:sub>
                      </m:sSub>
                      <m:r>
                        <a:rPr lang="en-US" altLang="zh-CN" sz="2400" b="1" i="1" smtClean="0">
                          <a:latin typeface="Cambria Math"/>
                        </a:rPr>
                        <m:t>=</m:t>
                      </m:r>
                      <m:r>
                        <a:rPr lang="en-US" altLang="zh-CN" sz="2400" b="1" i="1" smtClean="0">
                          <a:latin typeface="Cambria Math"/>
                          <a:ea typeface="Cambria Math"/>
                        </a:rPr>
                        <m:t>&gt;</m:t>
                      </m:r>
                      <m:sSub>
                        <m:sSubPr>
                          <m:ctrlPr>
                            <a:rPr lang="en-US" altLang="zh-CN" sz="2400" b="1" i="1" smtClean="0">
                              <a:latin typeface="Cambria Math" panose="02040503050406030204" pitchFamily="18" charset="0"/>
                              <a:ea typeface="Cambria Math"/>
                            </a:rPr>
                          </m:ctrlPr>
                        </m:sSubPr>
                        <m:e>
                          <m:r>
                            <a:rPr lang="zh-CN" altLang="en-US" sz="2400" b="1" i="1" smtClean="0">
                              <a:latin typeface="Cambria Math"/>
                              <a:ea typeface="Cambria Math"/>
                            </a:rPr>
                            <m:t>𝜶</m:t>
                          </m:r>
                        </m:e>
                        <m:sub>
                          <m:r>
                            <a:rPr lang="en-US" altLang="zh-CN" sz="2400" b="1" i="1" smtClean="0">
                              <a:latin typeface="Cambria Math"/>
                              <a:ea typeface="Cambria Math"/>
                            </a:rPr>
                            <m:t>𝟏</m:t>
                          </m:r>
                        </m:sub>
                      </m:sSub>
                      <m:r>
                        <a:rPr lang="en-US" altLang="zh-CN" sz="2400" b="1" i="1" smtClean="0">
                          <a:latin typeface="Cambria Math"/>
                          <a:ea typeface="Cambria Math"/>
                        </a:rPr>
                        <m:t>=&gt;</m:t>
                      </m:r>
                      <m:sSub>
                        <m:sSubPr>
                          <m:ctrlPr>
                            <a:rPr lang="en-US" altLang="zh-CN" sz="2400" b="1" i="1" smtClean="0">
                              <a:latin typeface="Cambria Math" panose="02040503050406030204" pitchFamily="18" charset="0"/>
                              <a:ea typeface="Cambria Math"/>
                            </a:rPr>
                          </m:ctrlPr>
                        </m:sSubPr>
                        <m:e>
                          <m:r>
                            <a:rPr lang="zh-CN" altLang="en-US" sz="2400" b="1" i="1" smtClean="0">
                              <a:latin typeface="Cambria Math"/>
                              <a:ea typeface="Cambria Math"/>
                            </a:rPr>
                            <m:t>𝜶</m:t>
                          </m:r>
                        </m:e>
                        <m:sub>
                          <m:r>
                            <a:rPr lang="en-US" altLang="zh-CN" sz="2400" b="1" i="1" smtClean="0">
                              <a:latin typeface="Cambria Math"/>
                              <a:ea typeface="Cambria Math"/>
                            </a:rPr>
                            <m:t>𝟐</m:t>
                          </m:r>
                        </m:sub>
                      </m:sSub>
                      <m:r>
                        <a:rPr lang="en-US" altLang="zh-CN" sz="2400" b="1" i="1" smtClean="0">
                          <a:latin typeface="Cambria Math"/>
                          <a:ea typeface="Cambria Math"/>
                        </a:rPr>
                        <m:t>=&gt;⋯=&gt;</m:t>
                      </m:r>
                      <m:sSub>
                        <m:sSubPr>
                          <m:ctrlPr>
                            <a:rPr lang="en-US" altLang="zh-CN" sz="2400" b="1" i="1" smtClean="0">
                              <a:latin typeface="Cambria Math" panose="02040503050406030204" pitchFamily="18" charset="0"/>
                              <a:ea typeface="Cambria Math"/>
                            </a:rPr>
                          </m:ctrlPr>
                        </m:sSubPr>
                        <m:e>
                          <m:r>
                            <a:rPr lang="zh-CN" altLang="en-US" sz="2400" b="1" i="1" smtClean="0">
                              <a:latin typeface="Cambria Math"/>
                              <a:ea typeface="Cambria Math"/>
                            </a:rPr>
                            <m:t>𝜶</m:t>
                          </m:r>
                        </m:e>
                        <m:sub>
                          <m:r>
                            <a:rPr lang="en-US" altLang="zh-CN" sz="2400" b="1" i="1" smtClean="0">
                              <a:latin typeface="Cambria Math"/>
                              <a:ea typeface="Cambria Math"/>
                            </a:rPr>
                            <m:t>𝒏</m:t>
                          </m:r>
                        </m:sub>
                      </m:sSub>
                      <m:d>
                        <m:dPr>
                          <m:ctrlPr>
                            <a:rPr lang="en-US" altLang="zh-CN" sz="2400" b="1" i="1" smtClean="0">
                              <a:latin typeface="Cambria Math" panose="02040503050406030204" pitchFamily="18" charset="0"/>
                              <a:ea typeface="Cambria Math"/>
                            </a:rPr>
                          </m:ctrlPr>
                        </m:dPr>
                        <m:e>
                          <m:r>
                            <a:rPr lang="en-US" altLang="zh-CN" sz="2400" b="1" i="1" smtClean="0">
                              <a:latin typeface="Cambria Math"/>
                              <a:ea typeface="Cambria Math"/>
                            </a:rPr>
                            <m:t>𝒏</m:t>
                          </m:r>
                          <m:r>
                            <a:rPr lang="en-US" altLang="zh-CN" sz="2400" b="1" i="1" smtClean="0">
                              <a:latin typeface="Cambria Math"/>
                              <a:ea typeface="Cambria Math"/>
                            </a:rPr>
                            <m:t>&gt;</m:t>
                          </m:r>
                          <m:r>
                            <a:rPr lang="en-US" altLang="zh-CN" sz="2400" b="1" i="1" smtClean="0">
                              <a:latin typeface="Cambria Math"/>
                              <a:ea typeface="Cambria Math"/>
                            </a:rPr>
                            <m:t>𝟎</m:t>
                          </m:r>
                        </m:e>
                      </m:d>
                    </m:oMath>
                  </m:oMathPara>
                </a14:m>
                <a:endParaRPr lang="en-US" dirty="0"/>
              </a:p>
              <a:p>
                <a:pPr marL="324000" indent="0">
                  <a:buNone/>
                </a:pPr>
                <a:r>
                  <a:rPr lang="zh-CN" altLang="en-US" sz="2400" dirty="0"/>
                  <a:t>则称这是一个从</a:t>
                </a:r>
                <a14:m>
                  <m:oMath xmlns:m="http://schemas.openxmlformats.org/officeDocument/2006/math">
                    <m:sSub>
                      <m:sSubPr>
                        <m:ctrlPr>
                          <a:rPr lang="en-US" altLang="zh-CN" sz="2400" i="1" smtClean="0">
                            <a:latin typeface="Cambria Math" panose="02040503050406030204" pitchFamily="18" charset="0"/>
                          </a:rPr>
                        </m:ctrlPr>
                      </m:sSubPr>
                      <m:e>
                        <m:r>
                          <a:rPr lang="zh-CN" altLang="en-US" sz="2400" i="1" smtClean="0">
                            <a:latin typeface="Cambria Math"/>
                          </a:rPr>
                          <m:t>𝜶</m:t>
                        </m:r>
                      </m:e>
                      <m:sub>
                        <m:r>
                          <a:rPr lang="en-US" altLang="zh-CN" sz="2400" b="1" i="1" smtClean="0">
                            <a:latin typeface="Cambria Math"/>
                          </a:rPr>
                          <m:t>𝟎</m:t>
                        </m:r>
                      </m:sub>
                    </m:sSub>
                  </m:oMath>
                </a14:m>
                <a:r>
                  <a:rPr lang="zh-CN" altLang="en-US" sz="2400" dirty="0"/>
                  <a:t>到</a:t>
                </a:r>
                <a14:m>
                  <m:oMath xmlns:m="http://schemas.openxmlformats.org/officeDocument/2006/math">
                    <m:sSub>
                      <m:sSubPr>
                        <m:ctrlPr>
                          <a:rPr lang="en-US" altLang="zh-CN" sz="2400" i="1" dirty="0" smtClean="0">
                            <a:latin typeface="Cambria Math" panose="02040503050406030204" pitchFamily="18" charset="0"/>
                          </a:rPr>
                        </m:ctrlPr>
                      </m:sSubPr>
                      <m:e>
                        <m:r>
                          <a:rPr lang="zh-CN" altLang="en-US" sz="2400" i="1" dirty="0" smtClean="0">
                            <a:latin typeface="Cambria Math"/>
                          </a:rPr>
                          <m:t>𝜶</m:t>
                        </m:r>
                      </m:e>
                      <m:sub>
                        <m:r>
                          <a:rPr lang="en-US" altLang="zh-CN" sz="2400" b="1" i="1" dirty="0" smtClean="0">
                            <a:latin typeface="Cambria Math"/>
                          </a:rPr>
                          <m:t>𝒏</m:t>
                        </m:r>
                      </m:sub>
                    </m:sSub>
                  </m:oMath>
                </a14:m>
                <a:r>
                  <a:rPr lang="zh-CN" altLang="en-US" sz="2400" dirty="0"/>
                  <a:t>的长度为</a:t>
                </a:r>
                <a:r>
                  <a:rPr lang="en-US" altLang="zh-CN" sz="2400" dirty="0"/>
                  <a:t>n</a:t>
                </a:r>
                <a:r>
                  <a:rPr lang="zh-CN" altLang="en-US" sz="2400" dirty="0"/>
                  <a:t>的推导。记作</a:t>
                </a:r>
                <a:r>
                  <a:rPr lang="en-US" altLang="zh-CN" sz="2400" dirty="0"/>
                  <a:t>:</a:t>
                </a:r>
              </a:p>
              <a:p>
                <a:pPr marL="324000" indent="0">
                  <a:buNone/>
                </a:pPr>
                <a:r>
                  <a:rPr lang="zh-CN" altLang="en-US" sz="2400" dirty="0"/>
                  <a:t>表示从</a:t>
                </a:r>
                <a14:m>
                  <m:oMath xmlns:m="http://schemas.openxmlformats.org/officeDocument/2006/math">
                    <m:sSub>
                      <m:sSubPr>
                        <m:ctrlPr>
                          <a:rPr lang="en-US" altLang="zh-CN" sz="2400" i="1" smtClean="0">
                            <a:latin typeface="Cambria Math" panose="02040503050406030204" pitchFamily="18" charset="0"/>
                          </a:rPr>
                        </m:ctrlPr>
                      </m:sSubPr>
                      <m:e>
                        <m:r>
                          <a:rPr lang="zh-CN" altLang="en-US" sz="2400" i="1" smtClean="0">
                            <a:latin typeface="Cambria Math"/>
                          </a:rPr>
                          <m:t>𝜶</m:t>
                        </m:r>
                      </m:e>
                      <m:sub>
                        <m:r>
                          <a:rPr lang="en-US" altLang="zh-CN" sz="2400" b="1" i="1" smtClean="0">
                            <a:latin typeface="Cambria Math"/>
                          </a:rPr>
                          <m:t>𝟎</m:t>
                        </m:r>
                      </m:sub>
                    </m:sSub>
                  </m:oMath>
                </a14:m>
                <a:r>
                  <a:rPr lang="zh-CN" altLang="en-US" sz="2400" dirty="0"/>
                  <a:t>经过一步或者多步，可推导出</a:t>
                </a:r>
                <a14:m>
                  <m:oMath xmlns:m="http://schemas.openxmlformats.org/officeDocument/2006/math">
                    <m:sSub>
                      <m:sSubPr>
                        <m:ctrlPr>
                          <a:rPr lang="en-US" altLang="zh-CN" sz="2400" i="1">
                            <a:latin typeface="Cambria Math" panose="02040503050406030204" pitchFamily="18" charset="0"/>
                          </a:rPr>
                        </m:ctrlPr>
                      </m:sSubPr>
                      <m:e>
                        <m:r>
                          <a:rPr lang="zh-CN" altLang="en-US" sz="2400" i="1">
                            <a:latin typeface="Cambria Math"/>
                          </a:rPr>
                          <m:t>𝜶</m:t>
                        </m:r>
                      </m:e>
                      <m:sub>
                        <m:r>
                          <a:rPr lang="en-US" altLang="zh-CN" sz="2400" i="1">
                            <a:latin typeface="Cambria Math"/>
                          </a:rPr>
                          <m:t>𝒏</m:t>
                        </m:r>
                      </m:sub>
                    </m:sSub>
                  </m:oMath>
                </a14:m>
                <a:r>
                  <a:rPr lang="zh-CN" altLang="en-US" sz="2400" dirty="0"/>
                  <a:t>。</a:t>
                </a:r>
                <a:endParaRPr lang="en-US" altLang="zh-CN" sz="2400" dirty="0"/>
              </a:p>
              <a:p>
                <a:pPr marL="324000" indent="0">
                  <a:buNone/>
                </a:pPr>
                <a:r>
                  <a:rPr lang="zh-CN" altLang="en-US" sz="2400" dirty="0"/>
                  <a:t>用</a:t>
                </a:r>
                <a:r>
                  <a:rPr lang="en-US" sz="2400" dirty="0"/>
                  <a:t>                      </a:t>
                </a:r>
                <a:r>
                  <a:rPr lang="zh-CN" altLang="en-US" sz="2400" dirty="0"/>
                  <a:t>表示从</a:t>
                </a:r>
                <a14:m>
                  <m:oMath xmlns:m="http://schemas.openxmlformats.org/officeDocument/2006/math">
                    <m:sSub>
                      <m:sSubPr>
                        <m:ctrlPr>
                          <a:rPr lang="en-US" altLang="zh-CN" sz="2400" i="1">
                            <a:latin typeface="Cambria Math" panose="02040503050406030204" pitchFamily="18" charset="0"/>
                          </a:rPr>
                        </m:ctrlPr>
                      </m:sSubPr>
                      <m:e>
                        <m:r>
                          <a:rPr lang="zh-CN" altLang="en-US" sz="2400" i="1">
                            <a:latin typeface="Cambria Math"/>
                          </a:rPr>
                          <m:t>𝜶</m:t>
                        </m:r>
                      </m:e>
                      <m:sub>
                        <m:r>
                          <a:rPr lang="en-US" altLang="zh-CN" sz="2400" i="1">
                            <a:latin typeface="Cambria Math"/>
                          </a:rPr>
                          <m:t>𝟎</m:t>
                        </m:r>
                      </m:sub>
                    </m:sSub>
                  </m:oMath>
                </a14:m>
                <a:r>
                  <a:rPr lang="zh-CN" altLang="en-US" sz="2400" dirty="0"/>
                  <a:t>经过零步或者多步，可推导出</a:t>
                </a:r>
                <a14:m>
                  <m:oMath xmlns:m="http://schemas.openxmlformats.org/officeDocument/2006/math">
                    <m:sSub>
                      <m:sSubPr>
                        <m:ctrlPr>
                          <a:rPr lang="en-US" altLang="zh-CN" sz="2400" i="1">
                            <a:latin typeface="Cambria Math" panose="02040503050406030204" pitchFamily="18" charset="0"/>
                          </a:rPr>
                        </m:ctrlPr>
                      </m:sSubPr>
                      <m:e>
                        <m:r>
                          <a:rPr lang="zh-CN" altLang="en-US" sz="2400" i="1">
                            <a:latin typeface="Cambria Math"/>
                          </a:rPr>
                          <m:t>𝜶</m:t>
                        </m:r>
                      </m:e>
                      <m:sub>
                        <m:r>
                          <a:rPr lang="en-US" altLang="zh-CN" sz="2400" i="1">
                            <a:latin typeface="Cambria Math"/>
                          </a:rPr>
                          <m:t>𝒏</m:t>
                        </m:r>
                      </m:sub>
                    </m:sSub>
                  </m:oMath>
                </a14:m>
                <a:r>
                  <a:rPr lang="zh-CN" altLang="en-US" sz="2400" dirty="0"/>
                  <a:t>。</a:t>
                </a:r>
                <a:endParaRPr lang="en-US" altLang="zh-CN" sz="2400" dirty="0"/>
              </a:p>
              <a:p>
                <a:pPr marL="324000" indent="0">
                  <a:buNone/>
                </a:pPr>
                <a:r>
                  <a:rPr lang="zh-CN" altLang="en-US" sz="2400" dirty="0"/>
                  <a:t>每一步推导所用产生式可能是不一样的。</a:t>
                </a:r>
                <a:endParaRPr lang="en-US" sz="2400"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395536" y="1772816"/>
                <a:ext cx="8320210" cy="4353347"/>
              </a:xfrm>
              <a:blipFill rotWithShape="1">
                <a:blip r:embed="rId2"/>
                <a:stretch>
                  <a:fillRect l="-1172" t="-1681"/>
                </a:stretch>
              </a:blipFill>
            </p:spPr>
            <p:txBody>
              <a:bodyPr/>
              <a:lstStyle/>
              <a:p>
                <a:r>
                  <a:rPr lang="en-US">
                    <a:noFill/>
                  </a:rPr>
                  <a:t> </a:t>
                </a:r>
              </a:p>
            </p:txBody>
          </p:sp>
        </mc:Fallback>
      </mc:AlternateContent>
      <p:sp>
        <p:nvSpPr>
          <p:cNvPr id="3" name="日期占位符 2"/>
          <p:cNvSpPr>
            <a:spLocks noGrp="1"/>
          </p:cNvSpPr>
          <p:nvPr>
            <p:ph type="dt" sz="half" idx="10"/>
          </p:nvPr>
        </p:nvSpPr>
        <p:spPr/>
        <p:txBody>
          <a:bodyPr/>
          <a:lstStyle/>
          <a:p>
            <a:r>
              <a:rPr lang="zh-CN" altLang="en-US" dirty="0">
                <a:solidFill>
                  <a:srgbClr val="073E87"/>
                </a:solidFill>
              </a:rPr>
              <a:t>邓伏虎</a:t>
            </a:r>
          </a:p>
        </p:txBody>
      </p:sp>
      <p:sp>
        <p:nvSpPr>
          <p:cNvPr id="4" name="页脚占位符 3"/>
          <p:cNvSpPr>
            <a:spLocks noGrp="1"/>
          </p:cNvSpPr>
          <p:nvPr>
            <p:ph type="ftr" sz="quarter" idx="11"/>
          </p:nvPr>
        </p:nvSpPr>
        <p:spPr/>
        <p:txBody>
          <a:bodyPr/>
          <a:lstStyle/>
          <a:p>
            <a:r>
              <a:rPr lang="zh-CN" altLang="en-US" dirty="0">
                <a:solidFill>
                  <a:srgbClr val="073E87"/>
                </a:solidFill>
              </a:rPr>
              <a:t>信息与软件工程学院</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srgbClr val="073E87"/>
                </a:solidFill>
              </a:rPr>
              <a:pPr/>
              <a:t>21</a:t>
            </a:fld>
            <a:endParaRPr lang="zh-CN" altLang="en-US">
              <a:solidFill>
                <a:srgbClr val="073E87"/>
              </a:solidFill>
            </a:endParaRPr>
          </a:p>
        </p:txBody>
      </p:sp>
      <p:sp>
        <p:nvSpPr>
          <p:cNvPr id="6" name="标题 5"/>
          <p:cNvSpPr>
            <a:spLocks noGrp="1"/>
          </p:cNvSpPr>
          <p:nvPr>
            <p:ph type="title"/>
          </p:nvPr>
        </p:nvSpPr>
        <p:spPr/>
        <p:txBody>
          <a:bodyPr/>
          <a:lstStyle/>
          <a:p>
            <a:r>
              <a:rPr lang="zh-CN" altLang="en-US" dirty="0"/>
              <a:t>文法的推导与规约</a:t>
            </a:r>
            <a:endParaRPr lang="en-US" dirty="0"/>
          </a:p>
        </p:txBody>
      </p:sp>
      <p:grpSp>
        <p:nvGrpSpPr>
          <p:cNvPr id="44" name="组合 43"/>
          <p:cNvGrpSpPr/>
          <p:nvPr/>
        </p:nvGrpSpPr>
        <p:grpSpPr>
          <a:xfrm>
            <a:off x="7360435" y="2492896"/>
            <a:ext cx="1402448" cy="567079"/>
            <a:chOff x="7222924" y="3985597"/>
            <a:chExt cx="1402448" cy="567079"/>
          </a:xfrm>
        </p:grpSpPr>
        <p:grpSp>
          <p:nvGrpSpPr>
            <p:cNvPr id="41" name="组合 40"/>
            <p:cNvGrpSpPr/>
            <p:nvPr/>
          </p:nvGrpSpPr>
          <p:grpSpPr>
            <a:xfrm>
              <a:off x="7673071" y="3985597"/>
              <a:ext cx="455351" cy="461665"/>
              <a:chOff x="7673071" y="3985597"/>
              <a:chExt cx="455351" cy="461665"/>
            </a:xfrm>
          </p:grpSpPr>
          <p:grpSp>
            <p:nvGrpSpPr>
              <p:cNvPr id="39" name="组合 38"/>
              <p:cNvGrpSpPr/>
              <p:nvPr/>
            </p:nvGrpSpPr>
            <p:grpSpPr>
              <a:xfrm>
                <a:off x="7690689" y="4269721"/>
                <a:ext cx="437733" cy="175085"/>
                <a:chOff x="4644008" y="4797152"/>
                <a:chExt cx="2448272" cy="1660056"/>
              </a:xfrm>
            </p:grpSpPr>
            <p:cxnSp>
              <p:nvCxnSpPr>
                <p:cNvPr id="9" name="直接连接符 8"/>
                <p:cNvCxnSpPr/>
                <p:nvPr/>
              </p:nvCxnSpPr>
              <p:spPr>
                <a:xfrm>
                  <a:off x="4644008" y="5212166"/>
                  <a:ext cx="18039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4644008" y="6053704"/>
                  <a:ext cx="18039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868144" y="4797152"/>
                  <a:ext cx="1224136" cy="8300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868144" y="5627180"/>
                  <a:ext cx="1224136" cy="8300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7673071" y="3985597"/>
                <a:ext cx="340158" cy="461665"/>
              </a:xfrm>
              <a:prstGeom prst="rect">
                <a:avLst/>
              </a:prstGeom>
              <a:noFill/>
            </p:spPr>
            <p:txBody>
              <a:bodyPr wrap="none" rtlCol="0">
                <a:spAutoFit/>
              </a:bodyPr>
              <a:lstStyle/>
              <a:p>
                <a:r>
                  <a:rPr lang="en-US" sz="2400" dirty="0">
                    <a:solidFill>
                      <a:srgbClr val="073E87"/>
                    </a:solidFill>
                  </a:rPr>
                  <a:t>+</a:t>
                </a:r>
              </a:p>
            </p:txBody>
          </p:sp>
        </p:grpSp>
        <mc:AlternateContent xmlns:mc="http://schemas.openxmlformats.org/markup-compatibility/2006" xmlns:a14="http://schemas.microsoft.com/office/drawing/2010/main">
          <mc:Choice Requires="a14">
            <p:sp>
              <p:nvSpPr>
                <p:cNvPr id="42" name="TextBox 41"/>
                <p:cNvSpPr txBox="1"/>
                <p:nvPr/>
              </p:nvSpPr>
              <p:spPr>
                <a:xfrm>
                  <a:off x="7222924" y="4082659"/>
                  <a:ext cx="5789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073E87"/>
                                </a:solidFill>
                                <a:latin typeface="Cambria Math" panose="02040503050406030204" pitchFamily="18" charset="0"/>
                              </a:rPr>
                            </m:ctrlPr>
                          </m:sSubPr>
                          <m:e>
                            <m:r>
                              <a:rPr lang="en-US" sz="2400" i="1" smtClean="0">
                                <a:solidFill>
                                  <a:srgbClr val="073E87"/>
                                </a:solidFill>
                                <a:latin typeface="Cambria Math"/>
                                <a:ea typeface="Cambria Math"/>
                              </a:rPr>
                              <m:t>𝛼</m:t>
                            </m:r>
                          </m:e>
                          <m:sub>
                            <m:r>
                              <a:rPr lang="en-US" sz="2400" i="1" smtClean="0">
                                <a:solidFill>
                                  <a:srgbClr val="073E87"/>
                                </a:solidFill>
                                <a:latin typeface="Cambria Math"/>
                              </a:rPr>
                              <m:t>0</m:t>
                            </m:r>
                          </m:sub>
                        </m:sSub>
                      </m:oMath>
                    </m:oMathPara>
                  </a14:m>
                  <a:endParaRPr lang="en-US" sz="2400" dirty="0">
                    <a:solidFill>
                      <a:prstClr val="black"/>
                    </a:solidFill>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7222924" y="4082659"/>
                  <a:ext cx="578941" cy="461665"/>
                </a:xfrm>
                <a:prstGeom prst="rect">
                  <a:avLst/>
                </a:prstGeom>
                <a:blipFill rotWithShape="1">
                  <a:blip r:embed="rId3"/>
                  <a:stretch>
                    <a:fillRect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8026554" y="4091011"/>
                  <a:ext cx="5988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073E87"/>
                                </a:solidFill>
                                <a:latin typeface="Cambria Math" panose="02040503050406030204" pitchFamily="18" charset="0"/>
                              </a:rPr>
                            </m:ctrlPr>
                          </m:sSubPr>
                          <m:e>
                            <m:r>
                              <a:rPr lang="en-US" sz="2400" i="1" smtClean="0">
                                <a:solidFill>
                                  <a:srgbClr val="073E87"/>
                                </a:solidFill>
                                <a:latin typeface="Cambria Math"/>
                                <a:ea typeface="Cambria Math"/>
                              </a:rPr>
                              <m:t>𝛼</m:t>
                            </m:r>
                          </m:e>
                          <m:sub>
                            <m:r>
                              <a:rPr lang="en-US" sz="2400" i="1" smtClean="0">
                                <a:solidFill>
                                  <a:srgbClr val="073E87"/>
                                </a:solidFill>
                                <a:latin typeface="Cambria Math"/>
                              </a:rPr>
                              <m:t>𝑛</m:t>
                            </m:r>
                          </m:sub>
                        </m:sSub>
                      </m:oMath>
                    </m:oMathPara>
                  </a14:m>
                  <a:endParaRPr lang="en-US" dirty="0">
                    <a:solidFill>
                      <a:prstClr val="black"/>
                    </a:solidFill>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8026554" y="4091011"/>
                  <a:ext cx="598818" cy="461665"/>
                </a:xfrm>
                <a:prstGeom prst="rect">
                  <a:avLst/>
                </a:prstGeom>
                <a:blipFill rotWithShape="1">
                  <a:blip r:embed="rId4"/>
                  <a:stretch>
                    <a:fillRect/>
                  </a:stretch>
                </a:blipFill>
              </p:spPr>
              <p:txBody>
                <a:bodyPr/>
                <a:lstStyle/>
                <a:p>
                  <a:r>
                    <a:rPr lang="en-US">
                      <a:noFill/>
                    </a:rPr>
                    <a:t> </a:t>
                  </a:r>
                </a:p>
              </p:txBody>
            </p:sp>
          </mc:Fallback>
        </mc:AlternateContent>
      </p:grpSp>
      <p:grpSp>
        <p:nvGrpSpPr>
          <p:cNvPr id="45" name="组合 44"/>
          <p:cNvGrpSpPr/>
          <p:nvPr/>
        </p:nvGrpSpPr>
        <p:grpSpPr>
          <a:xfrm>
            <a:off x="1103867" y="3304284"/>
            <a:ext cx="1402448" cy="567079"/>
            <a:chOff x="7222924" y="3985597"/>
            <a:chExt cx="1402448" cy="567079"/>
          </a:xfrm>
        </p:grpSpPr>
        <p:grpSp>
          <p:nvGrpSpPr>
            <p:cNvPr id="46" name="组合 45"/>
            <p:cNvGrpSpPr/>
            <p:nvPr/>
          </p:nvGrpSpPr>
          <p:grpSpPr>
            <a:xfrm>
              <a:off x="7673071" y="3985597"/>
              <a:ext cx="455351" cy="461665"/>
              <a:chOff x="7673071" y="3985597"/>
              <a:chExt cx="455351" cy="461665"/>
            </a:xfrm>
          </p:grpSpPr>
          <p:grpSp>
            <p:nvGrpSpPr>
              <p:cNvPr id="49" name="组合 48"/>
              <p:cNvGrpSpPr/>
              <p:nvPr/>
            </p:nvGrpSpPr>
            <p:grpSpPr>
              <a:xfrm>
                <a:off x="7690689" y="4269721"/>
                <a:ext cx="437733" cy="175085"/>
                <a:chOff x="4644008" y="4797152"/>
                <a:chExt cx="2448272" cy="1660056"/>
              </a:xfrm>
            </p:grpSpPr>
            <p:cxnSp>
              <p:nvCxnSpPr>
                <p:cNvPr id="51" name="直接连接符 50"/>
                <p:cNvCxnSpPr/>
                <p:nvPr/>
              </p:nvCxnSpPr>
              <p:spPr>
                <a:xfrm>
                  <a:off x="4644008" y="5212166"/>
                  <a:ext cx="18039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4644008" y="6053704"/>
                  <a:ext cx="18039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5868144" y="4797152"/>
                  <a:ext cx="1224136" cy="8300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5868144" y="5627180"/>
                  <a:ext cx="1224136" cy="8300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0" name="TextBox 49"/>
              <p:cNvSpPr txBox="1"/>
              <p:nvPr/>
            </p:nvSpPr>
            <p:spPr>
              <a:xfrm>
                <a:off x="7673071" y="3985597"/>
                <a:ext cx="340158" cy="461665"/>
              </a:xfrm>
              <a:prstGeom prst="rect">
                <a:avLst/>
              </a:prstGeom>
              <a:noFill/>
            </p:spPr>
            <p:txBody>
              <a:bodyPr wrap="none" rtlCol="0">
                <a:spAutoFit/>
              </a:bodyPr>
              <a:lstStyle/>
              <a:p>
                <a:r>
                  <a:rPr lang="zh-CN" altLang="en-US" sz="2400" dirty="0">
                    <a:solidFill>
                      <a:srgbClr val="073E87"/>
                    </a:solidFill>
                  </a:rPr>
                  <a:t>*</a:t>
                </a:r>
                <a:endParaRPr lang="en-US" sz="2400" dirty="0">
                  <a:solidFill>
                    <a:srgbClr val="073E87"/>
                  </a:solidFill>
                </a:endParaRPr>
              </a:p>
            </p:txBody>
          </p:sp>
        </p:grpSp>
        <mc:AlternateContent xmlns:mc="http://schemas.openxmlformats.org/markup-compatibility/2006" xmlns:a14="http://schemas.microsoft.com/office/drawing/2010/main">
          <mc:Choice Requires="a14">
            <p:sp>
              <p:nvSpPr>
                <p:cNvPr id="47" name="TextBox 46"/>
                <p:cNvSpPr txBox="1"/>
                <p:nvPr/>
              </p:nvSpPr>
              <p:spPr>
                <a:xfrm>
                  <a:off x="7222924" y="4082659"/>
                  <a:ext cx="5789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073E87"/>
                                </a:solidFill>
                                <a:latin typeface="Cambria Math" panose="02040503050406030204" pitchFamily="18" charset="0"/>
                              </a:rPr>
                            </m:ctrlPr>
                          </m:sSubPr>
                          <m:e>
                            <m:r>
                              <a:rPr lang="en-US" sz="2400" i="1" smtClean="0">
                                <a:solidFill>
                                  <a:srgbClr val="073E87"/>
                                </a:solidFill>
                                <a:latin typeface="Cambria Math"/>
                                <a:ea typeface="Cambria Math"/>
                              </a:rPr>
                              <m:t>𝛼</m:t>
                            </m:r>
                          </m:e>
                          <m:sub>
                            <m:r>
                              <a:rPr lang="en-US" sz="2400" i="1" smtClean="0">
                                <a:solidFill>
                                  <a:srgbClr val="073E87"/>
                                </a:solidFill>
                                <a:latin typeface="Cambria Math"/>
                              </a:rPr>
                              <m:t>0</m:t>
                            </m:r>
                          </m:sub>
                        </m:sSub>
                      </m:oMath>
                    </m:oMathPara>
                  </a14:m>
                  <a:endParaRPr lang="en-US" sz="2400" dirty="0">
                    <a:solidFill>
                      <a:prstClr val="black"/>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7222924" y="4082659"/>
                  <a:ext cx="578941" cy="461665"/>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8026554" y="4091011"/>
                  <a:ext cx="5988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073E87"/>
                                </a:solidFill>
                                <a:latin typeface="Cambria Math" panose="02040503050406030204" pitchFamily="18" charset="0"/>
                              </a:rPr>
                            </m:ctrlPr>
                          </m:sSubPr>
                          <m:e>
                            <m:r>
                              <a:rPr lang="en-US" sz="2400" i="1" smtClean="0">
                                <a:solidFill>
                                  <a:srgbClr val="073E87"/>
                                </a:solidFill>
                                <a:latin typeface="Cambria Math"/>
                                <a:ea typeface="Cambria Math"/>
                              </a:rPr>
                              <m:t>𝛼</m:t>
                            </m:r>
                          </m:e>
                          <m:sub>
                            <m:r>
                              <a:rPr lang="en-US" sz="2400" i="1" smtClean="0">
                                <a:solidFill>
                                  <a:srgbClr val="073E87"/>
                                </a:solidFill>
                                <a:latin typeface="Cambria Math"/>
                              </a:rPr>
                              <m:t>𝑛</m:t>
                            </m:r>
                          </m:sub>
                        </m:sSub>
                      </m:oMath>
                    </m:oMathPara>
                  </a14:m>
                  <a:endParaRPr lang="en-US" dirty="0">
                    <a:solidFill>
                      <a:prstClr val="black"/>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8026554" y="4091011"/>
                  <a:ext cx="598818" cy="461665"/>
                </a:xfrm>
                <a:prstGeom prst="rect">
                  <a:avLst/>
                </a:prstGeom>
                <a:blipFill rotWithShape="1">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18736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4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a:t>在推导过程中，如果每一步都是对当前句型的最左变量进行替换，则称为</a:t>
            </a:r>
            <a:r>
              <a:rPr lang="zh-CN" altLang="en-US" sz="2400" dirty="0">
                <a:solidFill>
                  <a:srgbClr val="FF0000"/>
                </a:solidFill>
              </a:rPr>
              <a:t>最左推导</a:t>
            </a:r>
            <a:r>
              <a:rPr lang="zh-CN" altLang="en-US" sz="2400" dirty="0"/>
              <a:t>。相应的规约称为</a:t>
            </a:r>
            <a:r>
              <a:rPr lang="zh-CN" altLang="en-US" sz="2400" dirty="0">
                <a:solidFill>
                  <a:srgbClr val="FF0000"/>
                </a:solidFill>
              </a:rPr>
              <a:t>最右规约</a:t>
            </a:r>
            <a:r>
              <a:rPr lang="zh-CN" altLang="en-US" sz="2400" dirty="0"/>
              <a:t>。如果每一步都是对当前句型的最右变量进行替换，则称为</a:t>
            </a:r>
            <a:r>
              <a:rPr lang="zh-CN" altLang="en-US" sz="2400" dirty="0">
                <a:solidFill>
                  <a:srgbClr val="FF0000"/>
                </a:solidFill>
              </a:rPr>
              <a:t>最右推导 </a:t>
            </a:r>
            <a:r>
              <a:rPr lang="zh-CN" altLang="en-US" sz="2400" dirty="0"/>
              <a:t>，相应的规约称为</a:t>
            </a:r>
            <a:r>
              <a:rPr lang="zh-CN" altLang="en-US" sz="2400" dirty="0">
                <a:solidFill>
                  <a:srgbClr val="FF0000"/>
                </a:solidFill>
              </a:rPr>
              <a:t>最左规约</a:t>
            </a:r>
            <a:r>
              <a:rPr lang="zh-CN" altLang="en-US" sz="2400" dirty="0"/>
              <a:t>。</a:t>
            </a:r>
            <a:endParaRPr lang="en-US" altLang="zh-CN" sz="2400" dirty="0"/>
          </a:p>
          <a:p>
            <a:r>
              <a:rPr lang="zh-CN" altLang="en-US" sz="2400" dirty="0"/>
              <a:t>由于计算机系统在处理一个输入串时，通常都是从左至右进行，这就使得对句型按照从左至右的顺序进行分析比较自然，因此称最右推导为</a:t>
            </a:r>
            <a:r>
              <a:rPr lang="zh-CN" altLang="en-US" sz="2400" dirty="0">
                <a:solidFill>
                  <a:srgbClr val="FF0000"/>
                </a:solidFill>
              </a:rPr>
              <a:t>规范推导</a:t>
            </a:r>
            <a:r>
              <a:rPr lang="zh-CN" altLang="en-US" sz="2400" dirty="0"/>
              <a:t>，相应的最左规约为</a:t>
            </a:r>
            <a:r>
              <a:rPr lang="zh-CN" altLang="en-US" sz="2400" dirty="0">
                <a:solidFill>
                  <a:srgbClr val="FF0000"/>
                </a:solidFill>
              </a:rPr>
              <a:t>规范规约</a:t>
            </a:r>
            <a:r>
              <a:rPr lang="zh-CN" altLang="en-US" sz="2400" dirty="0"/>
              <a:t>，由此产生的句型为</a:t>
            </a:r>
            <a:r>
              <a:rPr lang="zh-CN" altLang="en-US" sz="2400" dirty="0">
                <a:solidFill>
                  <a:srgbClr val="FF0000"/>
                </a:solidFill>
              </a:rPr>
              <a:t>规范句型</a:t>
            </a:r>
            <a:r>
              <a:rPr lang="zh-CN" altLang="en-US" sz="2400" dirty="0"/>
              <a:t>。</a:t>
            </a:r>
            <a:endParaRPr lang="en-US" sz="2400" dirty="0"/>
          </a:p>
        </p:txBody>
      </p:sp>
      <p:sp>
        <p:nvSpPr>
          <p:cNvPr id="3" name="日期占位符 2"/>
          <p:cNvSpPr>
            <a:spLocks noGrp="1"/>
          </p:cNvSpPr>
          <p:nvPr>
            <p:ph type="dt" sz="half" idx="10"/>
          </p:nvPr>
        </p:nvSpPr>
        <p:spPr/>
        <p:txBody>
          <a:bodyPr/>
          <a:lstStyle/>
          <a:p>
            <a:r>
              <a:rPr lang="zh-CN" altLang="en-US">
                <a:solidFill>
                  <a:srgbClr val="073E87"/>
                </a:solidFill>
              </a:rPr>
              <a:t>邓伏虎</a:t>
            </a:r>
            <a:endParaRPr lang="zh-CN" altLang="en-US" dirty="0">
              <a:solidFill>
                <a:srgbClr val="073E87"/>
              </a:solidFill>
            </a:endParaRPr>
          </a:p>
        </p:txBody>
      </p:sp>
      <p:sp>
        <p:nvSpPr>
          <p:cNvPr id="4" name="页脚占位符 3"/>
          <p:cNvSpPr>
            <a:spLocks noGrp="1"/>
          </p:cNvSpPr>
          <p:nvPr>
            <p:ph type="ftr" sz="quarter" idx="11"/>
          </p:nvPr>
        </p:nvSpPr>
        <p:spPr/>
        <p:txBody>
          <a:bodyPr/>
          <a:lstStyle/>
          <a:p>
            <a:r>
              <a:rPr lang="zh-CN" altLang="en-US">
                <a:solidFill>
                  <a:srgbClr val="073E87"/>
                </a:solidFill>
              </a:rPr>
              <a:t>信息与软件工程学院</a:t>
            </a:r>
            <a:endParaRPr lang="zh-CN" altLang="en-US" dirty="0">
              <a:solidFill>
                <a:srgbClr val="073E87"/>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srgbClr val="073E87"/>
                </a:solidFill>
              </a:rPr>
              <a:pPr/>
              <a:t>22</a:t>
            </a:fld>
            <a:endParaRPr lang="zh-CN" altLang="en-US">
              <a:solidFill>
                <a:srgbClr val="073E87"/>
              </a:solidFill>
            </a:endParaRPr>
          </a:p>
        </p:txBody>
      </p:sp>
      <p:sp>
        <p:nvSpPr>
          <p:cNvPr id="6" name="标题 5"/>
          <p:cNvSpPr>
            <a:spLocks noGrp="1"/>
          </p:cNvSpPr>
          <p:nvPr>
            <p:ph type="title"/>
          </p:nvPr>
        </p:nvSpPr>
        <p:spPr/>
        <p:txBody>
          <a:bodyPr/>
          <a:lstStyle/>
          <a:p>
            <a:r>
              <a:rPr lang="zh-CN" altLang="en-US" dirty="0"/>
              <a:t>文法的推导与规约</a:t>
            </a:r>
            <a:endParaRPr lang="en-US" dirty="0"/>
          </a:p>
        </p:txBody>
      </p:sp>
    </p:spTree>
    <p:extLst>
      <p:ext uri="{BB962C8B-B14F-4D97-AF65-F5344CB8AC3E}">
        <p14:creationId xmlns:p14="http://schemas.microsoft.com/office/powerpoint/2010/main" val="376888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4397" y="1772817"/>
            <a:ext cx="8320210" cy="1224136"/>
          </a:xfrm>
        </p:spPr>
        <p:txBody>
          <a:bodyPr>
            <a:normAutofit/>
          </a:bodyPr>
          <a:lstStyle/>
          <a:p>
            <a:r>
              <a:rPr lang="zh-CN" altLang="en-US" dirty="0"/>
              <a:t>文法</a:t>
            </a:r>
            <a:r>
              <a:rPr lang="en-US" altLang="zh-CN" dirty="0"/>
              <a:t>G:S=a|b|S+S|S-S|S*S|c</a:t>
            </a:r>
            <a:r>
              <a:rPr lang="zh-CN" altLang="en-US" dirty="0"/>
              <a:t>，句子</a:t>
            </a:r>
            <a:r>
              <a:rPr lang="en-US" altLang="zh-CN" dirty="0" err="1"/>
              <a:t>a+c</a:t>
            </a:r>
            <a:r>
              <a:rPr lang="en-US" altLang="zh-CN" dirty="0"/>
              <a:t>*b</a:t>
            </a:r>
            <a:r>
              <a:rPr lang="zh-CN" altLang="en-US" dirty="0"/>
              <a:t>的规范推导与规范规约。        </a:t>
            </a:r>
            <a:endParaRPr lang="en-US" sz="2400" b="0" dirty="0"/>
          </a:p>
        </p:txBody>
      </p:sp>
      <p:sp>
        <p:nvSpPr>
          <p:cNvPr id="3" name="日期占位符 2"/>
          <p:cNvSpPr>
            <a:spLocks noGrp="1"/>
          </p:cNvSpPr>
          <p:nvPr>
            <p:ph type="dt" sz="half" idx="10"/>
          </p:nvPr>
        </p:nvSpPr>
        <p:spPr/>
        <p:txBody>
          <a:bodyPr/>
          <a:lstStyle/>
          <a:p>
            <a:r>
              <a:rPr lang="zh-CN" altLang="en-US">
                <a:solidFill>
                  <a:srgbClr val="073E87"/>
                </a:solidFill>
              </a:rPr>
              <a:t>邓伏虎</a:t>
            </a:r>
            <a:endParaRPr lang="zh-CN" altLang="en-US" dirty="0">
              <a:solidFill>
                <a:srgbClr val="073E87"/>
              </a:solidFill>
            </a:endParaRPr>
          </a:p>
        </p:txBody>
      </p:sp>
      <p:sp>
        <p:nvSpPr>
          <p:cNvPr id="4" name="页脚占位符 3"/>
          <p:cNvSpPr>
            <a:spLocks noGrp="1"/>
          </p:cNvSpPr>
          <p:nvPr>
            <p:ph type="ftr" sz="quarter" idx="11"/>
          </p:nvPr>
        </p:nvSpPr>
        <p:spPr/>
        <p:txBody>
          <a:bodyPr/>
          <a:lstStyle/>
          <a:p>
            <a:r>
              <a:rPr lang="zh-CN" altLang="en-US">
                <a:solidFill>
                  <a:srgbClr val="073E87"/>
                </a:solidFill>
              </a:rPr>
              <a:t>信息与软件工程学院</a:t>
            </a:r>
            <a:endParaRPr lang="zh-CN" altLang="en-US" dirty="0">
              <a:solidFill>
                <a:srgbClr val="073E87"/>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srgbClr val="073E87"/>
                </a:solidFill>
              </a:rPr>
              <a:pPr/>
              <a:t>23</a:t>
            </a:fld>
            <a:endParaRPr lang="zh-CN" altLang="en-US">
              <a:solidFill>
                <a:srgbClr val="073E87"/>
              </a:solidFill>
            </a:endParaRPr>
          </a:p>
        </p:txBody>
      </p:sp>
      <p:sp>
        <p:nvSpPr>
          <p:cNvPr id="6" name="标题 5"/>
          <p:cNvSpPr>
            <a:spLocks noGrp="1"/>
          </p:cNvSpPr>
          <p:nvPr>
            <p:ph type="title"/>
          </p:nvPr>
        </p:nvSpPr>
        <p:spPr/>
        <p:txBody>
          <a:bodyPr/>
          <a:lstStyle/>
          <a:p>
            <a:r>
              <a:rPr lang="zh-CN" altLang="en-US" dirty="0"/>
              <a:t>规范推导与规范规约</a:t>
            </a:r>
            <a:endParaRPr lang="en-US" dirty="0"/>
          </a:p>
        </p:txBody>
      </p:sp>
      <p:sp>
        <p:nvSpPr>
          <p:cNvPr id="7" name="TextBox 6"/>
          <p:cNvSpPr txBox="1"/>
          <p:nvPr/>
        </p:nvSpPr>
        <p:spPr>
          <a:xfrm>
            <a:off x="395536" y="2764065"/>
            <a:ext cx="4248472" cy="3108543"/>
          </a:xfrm>
          <a:prstGeom prst="rect">
            <a:avLst/>
          </a:prstGeom>
          <a:noFill/>
        </p:spPr>
        <p:txBody>
          <a:bodyPr wrap="square" rtlCol="0">
            <a:spAutoFit/>
          </a:bodyPr>
          <a:lstStyle/>
          <a:p>
            <a:pPr algn="ctr"/>
            <a:r>
              <a:rPr lang="zh-CN" altLang="en-US" sz="2800" dirty="0"/>
              <a:t>        </a:t>
            </a:r>
            <a:r>
              <a:rPr lang="zh-CN" altLang="en-US" sz="2800" dirty="0">
                <a:solidFill>
                  <a:srgbClr val="FF0000"/>
                </a:solidFill>
              </a:rPr>
              <a:t>规范推导</a:t>
            </a:r>
            <a:r>
              <a:rPr lang="en-US" altLang="zh-CN" sz="2800" dirty="0"/>
              <a:t>		</a:t>
            </a:r>
            <a:endParaRPr lang="en-US" altLang="zh-CN" sz="2800" dirty="0">
              <a:solidFill>
                <a:srgbClr val="FF0000"/>
              </a:solidFill>
            </a:endParaRPr>
          </a:p>
          <a:p>
            <a:r>
              <a:rPr lang="en-US" altLang="zh-CN" sz="2800" dirty="0"/>
              <a:t>     </a:t>
            </a:r>
            <a:r>
              <a:rPr lang="en-US" altLang="zh-CN" sz="2800" dirty="0">
                <a:solidFill>
                  <a:srgbClr val="FF0000"/>
                </a:solidFill>
              </a:rPr>
              <a:t>S</a:t>
            </a:r>
            <a:r>
              <a:rPr lang="en-US" altLang="zh-CN" sz="2800" dirty="0"/>
              <a:t>			</a:t>
            </a:r>
            <a:r>
              <a:rPr lang="zh-CN" altLang="en-US" sz="2800" dirty="0"/>
              <a:t>产生式</a:t>
            </a:r>
            <a:endParaRPr lang="en-US" altLang="zh-CN" sz="2800" dirty="0"/>
          </a:p>
          <a:p>
            <a:pPr marL="360000" indent="0">
              <a:buNone/>
            </a:pPr>
            <a:r>
              <a:rPr lang="en-US" altLang="zh-CN" sz="2800" dirty="0"/>
              <a:t>S=&gt;S+</a:t>
            </a:r>
            <a:r>
              <a:rPr lang="en-US" altLang="zh-CN" sz="2800" dirty="0">
                <a:solidFill>
                  <a:srgbClr val="FF0000"/>
                </a:solidFill>
              </a:rPr>
              <a:t>S</a:t>
            </a:r>
            <a:r>
              <a:rPr lang="en-US" altLang="zh-CN" sz="2800" dirty="0"/>
              <a:t>		S-&gt;S+S</a:t>
            </a:r>
          </a:p>
          <a:p>
            <a:pPr marL="360000" indent="0">
              <a:buNone/>
            </a:pPr>
            <a:r>
              <a:rPr lang="en-US" sz="2800" dirty="0"/>
              <a:t>  =&gt;S+S*</a:t>
            </a:r>
            <a:r>
              <a:rPr lang="en-US" sz="2800" dirty="0">
                <a:solidFill>
                  <a:srgbClr val="FF0000"/>
                </a:solidFill>
              </a:rPr>
              <a:t>S</a:t>
            </a:r>
            <a:r>
              <a:rPr lang="en-US" sz="2800" dirty="0"/>
              <a:t>		S-&gt;S*</a:t>
            </a:r>
            <a:r>
              <a:rPr lang="en-US" altLang="zh-CN" sz="2800" dirty="0"/>
              <a:t>S</a:t>
            </a:r>
            <a:endParaRPr lang="en-US" sz="2800" dirty="0"/>
          </a:p>
          <a:p>
            <a:pPr marL="360000" indent="0">
              <a:buNone/>
            </a:pPr>
            <a:r>
              <a:rPr lang="en-US" sz="2800" dirty="0"/>
              <a:t>  =&gt;S+</a:t>
            </a:r>
            <a:r>
              <a:rPr lang="en-US" sz="2800" dirty="0">
                <a:solidFill>
                  <a:srgbClr val="FF0000"/>
                </a:solidFill>
              </a:rPr>
              <a:t>S</a:t>
            </a:r>
            <a:r>
              <a:rPr lang="en-US" sz="2800" dirty="0"/>
              <a:t>*b		</a:t>
            </a:r>
            <a:r>
              <a:rPr lang="en-US" altLang="zh-CN" sz="2800" dirty="0"/>
              <a:t>S</a:t>
            </a:r>
            <a:r>
              <a:rPr lang="en-US" sz="2800" dirty="0"/>
              <a:t>-&gt;b</a:t>
            </a:r>
          </a:p>
          <a:p>
            <a:pPr marL="360000" indent="0">
              <a:buNone/>
            </a:pPr>
            <a:r>
              <a:rPr lang="en-US" sz="2800" dirty="0"/>
              <a:t>  =&gt;</a:t>
            </a:r>
            <a:r>
              <a:rPr lang="en-US" sz="2800" dirty="0" err="1">
                <a:solidFill>
                  <a:srgbClr val="FF0000"/>
                </a:solidFill>
              </a:rPr>
              <a:t>S</a:t>
            </a:r>
            <a:r>
              <a:rPr lang="en-US" sz="2800" dirty="0" err="1"/>
              <a:t>+c</a:t>
            </a:r>
            <a:r>
              <a:rPr lang="en-US" sz="2800" dirty="0"/>
              <a:t>*b		S-&gt;c</a:t>
            </a:r>
          </a:p>
          <a:p>
            <a:pPr marL="360000" indent="0">
              <a:buNone/>
            </a:pPr>
            <a:r>
              <a:rPr lang="en-US" sz="2800" dirty="0"/>
              <a:t>  =&gt;</a:t>
            </a:r>
            <a:r>
              <a:rPr lang="en-US" sz="2800" dirty="0" err="1"/>
              <a:t>a</a:t>
            </a:r>
            <a:r>
              <a:rPr lang="en-US" altLang="zh-CN" sz="2800" dirty="0" err="1"/>
              <a:t>+c</a:t>
            </a:r>
            <a:r>
              <a:rPr lang="en-US" altLang="zh-CN" sz="2800" dirty="0"/>
              <a:t>*b		S-&gt;a</a:t>
            </a:r>
            <a:endParaRPr lang="en-US" dirty="0"/>
          </a:p>
        </p:txBody>
      </p:sp>
      <p:sp>
        <p:nvSpPr>
          <p:cNvPr id="8" name="TextBox 7"/>
          <p:cNvSpPr txBox="1"/>
          <p:nvPr/>
        </p:nvSpPr>
        <p:spPr>
          <a:xfrm>
            <a:off x="4770856" y="2764065"/>
            <a:ext cx="4031873" cy="3108543"/>
          </a:xfrm>
          <a:prstGeom prst="rect">
            <a:avLst/>
          </a:prstGeom>
          <a:noFill/>
        </p:spPr>
        <p:txBody>
          <a:bodyPr wrap="none" rtlCol="0">
            <a:spAutoFit/>
          </a:bodyPr>
          <a:lstStyle/>
          <a:p>
            <a:pPr algn="ctr"/>
            <a:r>
              <a:rPr lang="zh-CN" altLang="en-US" sz="2800" dirty="0">
                <a:solidFill>
                  <a:srgbClr val="FF0000"/>
                </a:solidFill>
              </a:rPr>
              <a:t>        规范规约</a:t>
            </a:r>
            <a:endParaRPr lang="en-US" altLang="zh-CN" sz="2800" dirty="0">
              <a:solidFill>
                <a:srgbClr val="FF0000"/>
              </a:solidFill>
            </a:endParaRPr>
          </a:p>
          <a:p>
            <a:r>
              <a:rPr lang="en-US" altLang="zh-CN" sz="2800" dirty="0"/>
              <a:t>			</a:t>
            </a:r>
            <a:r>
              <a:rPr lang="zh-CN" altLang="en-US" sz="2800" dirty="0"/>
              <a:t>产生式</a:t>
            </a:r>
            <a:endParaRPr lang="en-US" altLang="zh-CN" sz="2800" dirty="0"/>
          </a:p>
          <a:p>
            <a:pPr marL="360000" indent="0">
              <a:buNone/>
            </a:pPr>
            <a:r>
              <a:rPr lang="en-US" altLang="zh-CN" sz="2800" dirty="0" err="1"/>
              <a:t>a+c</a:t>
            </a:r>
            <a:r>
              <a:rPr lang="en-US" altLang="zh-CN" sz="2800" dirty="0"/>
              <a:t>*b&lt;=</a:t>
            </a:r>
            <a:r>
              <a:rPr lang="en-US" altLang="zh-CN" sz="2800" dirty="0" err="1">
                <a:solidFill>
                  <a:srgbClr val="FF0000"/>
                </a:solidFill>
              </a:rPr>
              <a:t>S</a:t>
            </a:r>
            <a:r>
              <a:rPr lang="en-US" altLang="zh-CN" sz="2800" dirty="0" err="1"/>
              <a:t>+c</a:t>
            </a:r>
            <a:r>
              <a:rPr lang="en-US" altLang="zh-CN" sz="2800" dirty="0"/>
              <a:t>*b	S-&gt;a</a:t>
            </a:r>
          </a:p>
          <a:p>
            <a:pPr marL="360000" indent="0">
              <a:buNone/>
            </a:pPr>
            <a:r>
              <a:rPr lang="en-US" sz="2800" dirty="0"/>
              <a:t>	&lt;=</a:t>
            </a:r>
            <a:r>
              <a:rPr lang="en-US" altLang="zh-CN" sz="2800" dirty="0"/>
              <a:t>S</a:t>
            </a:r>
            <a:r>
              <a:rPr lang="en-US" sz="2800" dirty="0"/>
              <a:t>+</a:t>
            </a:r>
            <a:r>
              <a:rPr lang="en-US" sz="2800" dirty="0">
                <a:solidFill>
                  <a:srgbClr val="FF0000"/>
                </a:solidFill>
              </a:rPr>
              <a:t>S</a:t>
            </a:r>
            <a:r>
              <a:rPr lang="en-US" sz="2800" dirty="0"/>
              <a:t>*B	S</a:t>
            </a:r>
            <a:r>
              <a:rPr lang="en-US" altLang="zh-CN" sz="2800" dirty="0"/>
              <a:t>-&gt;c</a:t>
            </a:r>
            <a:endParaRPr lang="en-US" sz="2800" dirty="0"/>
          </a:p>
          <a:p>
            <a:pPr marL="360000" indent="0">
              <a:buNone/>
            </a:pPr>
            <a:r>
              <a:rPr lang="en-US" sz="2800" dirty="0"/>
              <a:t>	&lt;=S+S*</a:t>
            </a:r>
            <a:r>
              <a:rPr lang="en-US" sz="2800" dirty="0">
                <a:solidFill>
                  <a:srgbClr val="FF0000"/>
                </a:solidFill>
              </a:rPr>
              <a:t>S</a:t>
            </a:r>
            <a:r>
              <a:rPr lang="en-US" sz="2800" dirty="0"/>
              <a:t>	S-&gt;b</a:t>
            </a:r>
          </a:p>
          <a:p>
            <a:pPr marL="360000" indent="0">
              <a:buNone/>
            </a:pPr>
            <a:r>
              <a:rPr lang="en-US" sz="2800" dirty="0"/>
              <a:t>	&lt;=S+</a:t>
            </a:r>
            <a:r>
              <a:rPr lang="en-US" sz="2800" dirty="0">
                <a:solidFill>
                  <a:srgbClr val="FF0000"/>
                </a:solidFill>
              </a:rPr>
              <a:t>S</a:t>
            </a:r>
            <a:r>
              <a:rPr lang="en-US" sz="2800" dirty="0"/>
              <a:t>		S-&gt;S*S</a:t>
            </a:r>
          </a:p>
          <a:p>
            <a:pPr marL="360000" indent="0">
              <a:buNone/>
            </a:pPr>
            <a:r>
              <a:rPr lang="en-US" altLang="zh-CN" sz="2800" dirty="0"/>
              <a:t>	&lt;=S		S-&gt;S+S</a:t>
            </a:r>
            <a:endParaRPr lang="en-US" sz="2800" dirty="0"/>
          </a:p>
        </p:txBody>
      </p:sp>
    </p:spTree>
    <p:extLst>
      <p:ext uri="{BB962C8B-B14F-4D97-AF65-F5344CB8AC3E}">
        <p14:creationId xmlns:p14="http://schemas.microsoft.com/office/powerpoint/2010/main" val="407025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a:t>巴科斯范式</a:t>
                </a:r>
                <a:r>
                  <a:rPr lang="en-US" altLang="zh-CN" dirty="0"/>
                  <a:t>(Backus-Naur Form, BNF)</a:t>
                </a:r>
                <a:r>
                  <a:rPr lang="zh-CN" altLang="en-US" dirty="0"/>
                  <a:t>，符号含义：</a:t>
                </a:r>
                <a:endParaRPr lang="en-US" altLang="zh-CN" dirty="0"/>
              </a:p>
              <a:p>
                <a:pPr marL="817200" indent="-457200">
                  <a:buFont typeface="Wingdings" panose="05000000000000000000" pitchFamily="2" charset="2"/>
                  <a:buChar char="Ø"/>
                </a:pPr>
                <a14:m>
                  <m:oMath xmlns:m="http://schemas.openxmlformats.org/officeDocument/2006/math">
                    <m:r>
                      <a:rPr lang="en-US" sz="2400" i="1" smtClean="0">
                        <a:latin typeface="Cambria Math"/>
                        <a:ea typeface="Cambria Math"/>
                      </a:rPr>
                      <m:t>&lt;&gt;</m:t>
                    </m:r>
                  </m:oMath>
                </a14:m>
                <a:r>
                  <a:rPr lang="en-US" sz="2400" dirty="0"/>
                  <a:t>:</a:t>
                </a:r>
                <a:r>
                  <a:rPr lang="zh-CN" altLang="en-US" sz="2400" dirty="0"/>
                  <a:t>表示文法成分；</a:t>
                </a:r>
                <a:endParaRPr lang="en-US" altLang="zh-CN" sz="2400" dirty="0"/>
              </a:p>
              <a:p>
                <a:pPr marL="817200" indent="-457200">
                  <a:buFont typeface="Wingdings" panose="05000000000000000000" pitchFamily="2" charset="2"/>
                  <a:buChar char="Ø"/>
                </a:pPr>
                <a14:m>
                  <m:oMath xmlns:m="http://schemas.openxmlformats.org/officeDocument/2006/math">
                    <m:r>
                      <a:rPr lang="en-US" sz="2400" i="1" smtClean="0">
                        <a:latin typeface="Cambria Math"/>
                        <a:ea typeface="Cambria Math"/>
                      </a:rPr>
                      <m:t>→</m:t>
                    </m:r>
                  </m:oMath>
                </a14:m>
                <a:r>
                  <a:rPr lang="en-US" sz="2400" dirty="0"/>
                  <a:t>:</a:t>
                </a:r>
                <a:r>
                  <a:rPr lang="zh-CN" altLang="en-US" sz="2400" dirty="0"/>
                  <a:t>表示“定义为”或“由</a:t>
                </a:r>
                <a:r>
                  <a:rPr lang="en-US" altLang="zh-CN" sz="2400" dirty="0"/>
                  <a:t>…</a:t>
                </a:r>
                <a:r>
                  <a:rPr lang="zh-CN" altLang="en-US" sz="2400" dirty="0"/>
                  <a:t>组合成”；也可以用“：</a:t>
                </a:r>
                <a:r>
                  <a:rPr lang="en-US" altLang="zh-CN" sz="2400" dirty="0"/>
                  <a:t>=</a:t>
                </a:r>
                <a:r>
                  <a:rPr lang="zh-CN" altLang="en-US" sz="2400" dirty="0"/>
                  <a:t>”</a:t>
                </a:r>
                <a:endParaRPr lang="en-US" altLang="zh-CN" sz="2400" dirty="0"/>
              </a:p>
              <a:p>
                <a:pPr marL="817200" indent="-457200">
                  <a:buFont typeface="Wingdings" panose="05000000000000000000" pitchFamily="2" charset="2"/>
                  <a:buChar char="Ø"/>
                </a:pPr>
                <a:r>
                  <a:rPr lang="en-US" altLang="zh-CN" sz="2400" dirty="0"/>
                  <a:t>| </a:t>
                </a:r>
                <a:r>
                  <a:rPr lang="zh-CN" altLang="en-US" sz="2400" dirty="0"/>
                  <a:t>：表示“或”，具有相同左部的产生式规则可用“</a:t>
                </a:r>
                <a:r>
                  <a:rPr lang="en-US" altLang="zh-CN" sz="2400" dirty="0"/>
                  <a:t>|</a:t>
                </a:r>
                <a:r>
                  <a:rPr lang="zh-CN" altLang="en-US" sz="2400" dirty="0"/>
                  <a:t>”分开。</a:t>
                </a:r>
                <a:endParaRPr lang="en-US" altLang="zh-CN" sz="2400" dirty="0"/>
              </a:p>
              <a:p>
                <a:pPr marL="817200" indent="-457200">
                  <a:buFont typeface="Wingdings" panose="05000000000000000000" pitchFamily="2" charset="2"/>
                  <a:buChar char="Ø"/>
                </a:pPr>
                <a:r>
                  <a:rPr lang="zh-CN" altLang="en-US" sz="2400" dirty="0"/>
                  <a:t>通常用大写字母表示非终结符，小写字母表示终结符，</a:t>
                </a:r>
                <a:r>
                  <a:rPr lang="en-US" altLang="zh-CN" sz="2400" i="1" dirty="0"/>
                  <a:t>P</a:t>
                </a:r>
                <a:r>
                  <a:rPr lang="zh-CN" altLang="en-US" sz="2400" dirty="0"/>
                  <a:t>中第一个产生式的左部为开始符号。</a:t>
                </a:r>
                <a:endParaRPr lang="en-US" altLang="zh-CN" sz="2400" dirty="0"/>
              </a:p>
              <a:p>
                <a:r>
                  <a:rPr lang="zh-CN" altLang="en-US" dirty="0"/>
                  <a:t>例如：</a:t>
                </a:r>
                <a:r>
                  <a:rPr lang="zh-CN" altLang="en-US" dirty="0">
                    <a:solidFill>
                      <a:srgbClr val="FF0000"/>
                    </a:solidFill>
                  </a:rPr>
                  <a:t>小鸡吃大象</a:t>
                </a:r>
                <a:r>
                  <a:rPr lang="zh-CN" altLang="en-US" dirty="0"/>
                  <a:t>。分析这个语句文法的</a:t>
                </a:r>
                <a:r>
                  <a:rPr lang="en-US" altLang="zh-CN" dirty="0"/>
                  <a:t>BNF</a:t>
                </a:r>
                <a:r>
                  <a:rPr lang="zh-CN" altLang="en-US" dirty="0"/>
                  <a:t>表示。</a:t>
                </a:r>
                <a:endParaRPr lang="en-US" altLang="zh-CN" dirty="0"/>
              </a:p>
              <a:p>
                <a:pPr marL="817200" indent="-457200">
                  <a:buFont typeface="Wingdings" panose="05000000000000000000" pitchFamily="2" charset="2"/>
                  <a:buChar char="Ø"/>
                </a:pPr>
                <a:endParaRPr lang="en-US" sz="2400"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465" t="-1961" r="-4835"/>
                </a:stretch>
              </a:blipFill>
            </p:spPr>
            <p:txBody>
              <a:bodyPr/>
              <a:lstStyle/>
              <a:p>
                <a:r>
                  <a:rPr lang="en-US">
                    <a:noFill/>
                  </a:rPr>
                  <a:t> </a:t>
                </a:r>
              </a:p>
            </p:txBody>
          </p:sp>
        </mc:Fallback>
      </mc:AlternateContent>
      <p:sp>
        <p:nvSpPr>
          <p:cNvPr id="3" name="日期占位符 2"/>
          <p:cNvSpPr>
            <a:spLocks noGrp="1"/>
          </p:cNvSpPr>
          <p:nvPr>
            <p:ph type="dt" sz="half" idx="10"/>
          </p:nvPr>
        </p:nvSpPr>
        <p:spPr/>
        <p:txBody>
          <a:bodyPr/>
          <a:lstStyle/>
          <a:p>
            <a:r>
              <a:rPr lang="zh-CN" altLang="en-US"/>
              <a:t>邓伏虎</a:t>
            </a:r>
            <a:endParaRPr lang="zh-CN" altLang="en-US" dirty="0"/>
          </a:p>
        </p:txBody>
      </p:sp>
      <p:sp>
        <p:nvSpPr>
          <p:cNvPr id="4" name="页脚占位符 3"/>
          <p:cNvSpPr>
            <a:spLocks noGrp="1"/>
          </p:cNvSpPr>
          <p:nvPr>
            <p:ph type="ftr" sz="quarter" idx="11"/>
          </p:nvPr>
        </p:nvSpPr>
        <p:spPr/>
        <p:txBody>
          <a:bodyPr/>
          <a:lstStyle/>
          <a:p>
            <a:r>
              <a:rPr lang="zh-CN" altLang="en-US"/>
              <a:t>信息与软件工程学院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24</a:t>
            </a:fld>
            <a:endParaRPr lang="zh-CN" altLang="en-US"/>
          </a:p>
        </p:txBody>
      </p:sp>
      <p:sp>
        <p:nvSpPr>
          <p:cNvPr id="6" name="标题 5"/>
          <p:cNvSpPr>
            <a:spLocks noGrp="1"/>
          </p:cNvSpPr>
          <p:nvPr>
            <p:ph type="title"/>
          </p:nvPr>
        </p:nvSpPr>
        <p:spPr/>
        <p:txBody>
          <a:bodyPr/>
          <a:lstStyle/>
          <a:p>
            <a:r>
              <a:rPr lang="zh-CN" altLang="en-US" dirty="0"/>
              <a:t>上下文无关文法的表示方式</a:t>
            </a:r>
            <a:endParaRPr lang="en-US" dirty="0"/>
          </a:p>
        </p:txBody>
      </p:sp>
    </p:spTree>
    <p:extLst>
      <p:ext uri="{BB962C8B-B14F-4D97-AF65-F5344CB8AC3E}">
        <p14:creationId xmlns:p14="http://schemas.microsoft.com/office/powerpoint/2010/main" val="321160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4397" y="1628800"/>
            <a:ext cx="8320210" cy="4497363"/>
          </a:xfrm>
        </p:spPr>
        <p:txBody>
          <a:bodyPr>
            <a:normAutofit fontScale="92500" lnSpcReduction="20000"/>
          </a:bodyPr>
          <a:lstStyle/>
          <a:p>
            <a:r>
              <a:rPr lang="zh-CN" altLang="en-US" sz="3000" dirty="0"/>
              <a:t>小鸡吃大象</a:t>
            </a:r>
            <a:endParaRPr lang="en-US" altLang="zh-CN" sz="3000" dirty="0"/>
          </a:p>
          <a:p>
            <a:pPr marL="360000" indent="0">
              <a:buNone/>
            </a:pPr>
            <a:r>
              <a:rPr lang="en-US" sz="2600" dirty="0"/>
              <a:t>    &lt;</a:t>
            </a:r>
            <a:r>
              <a:rPr lang="zh-CN" altLang="en-US" sz="2600" dirty="0"/>
              <a:t>句子</a:t>
            </a:r>
            <a:r>
              <a:rPr lang="en-US" sz="2600" dirty="0"/>
              <a:t>&gt; ―&gt;&lt;</a:t>
            </a:r>
            <a:r>
              <a:rPr lang="zh-CN" altLang="en-US" sz="2600" dirty="0"/>
              <a:t>主语</a:t>
            </a:r>
            <a:r>
              <a:rPr lang="en-US" sz="2600" dirty="0"/>
              <a:t>&gt;&lt;</a:t>
            </a:r>
            <a:r>
              <a:rPr lang="zh-CN" altLang="en-US" sz="2600" dirty="0"/>
              <a:t>谓语</a:t>
            </a:r>
            <a:r>
              <a:rPr lang="en-US" sz="2600" dirty="0"/>
              <a:t>&gt;</a:t>
            </a:r>
          </a:p>
          <a:p>
            <a:pPr marL="360000" indent="0">
              <a:buNone/>
            </a:pPr>
            <a:r>
              <a:rPr lang="en-US" sz="2600" dirty="0"/>
              <a:t>    &lt;</a:t>
            </a:r>
            <a:r>
              <a:rPr lang="zh-CN" altLang="en-US" sz="2600" dirty="0"/>
              <a:t>主语</a:t>
            </a:r>
            <a:r>
              <a:rPr lang="en-US" sz="2600" dirty="0"/>
              <a:t>&gt; ―&gt; &lt;</a:t>
            </a:r>
            <a:r>
              <a:rPr lang="zh-CN" altLang="en-US" sz="2600" dirty="0"/>
              <a:t>形容词</a:t>
            </a:r>
            <a:r>
              <a:rPr lang="en-US" sz="2600" dirty="0"/>
              <a:t>&gt;&lt;</a:t>
            </a:r>
            <a:r>
              <a:rPr lang="zh-CN" altLang="en-US" sz="2600" dirty="0"/>
              <a:t>名词</a:t>
            </a:r>
            <a:r>
              <a:rPr lang="en-US" sz="2600" dirty="0"/>
              <a:t>&gt;</a:t>
            </a:r>
          </a:p>
          <a:p>
            <a:pPr marL="360000" indent="0">
              <a:buNone/>
            </a:pPr>
            <a:r>
              <a:rPr lang="en-US" sz="2600" dirty="0"/>
              <a:t>&lt;</a:t>
            </a:r>
            <a:r>
              <a:rPr lang="zh-CN" altLang="en-US" sz="2600" dirty="0"/>
              <a:t>形容词</a:t>
            </a:r>
            <a:r>
              <a:rPr lang="en-US" sz="2600" dirty="0"/>
              <a:t>&gt; ―&gt; &lt;</a:t>
            </a:r>
            <a:r>
              <a:rPr lang="zh-CN" altLang="en-US" sz="2600" dirty="0"/>
              <a:t>小</a:t>
            </a:r>
            <a:r>
              <a:rPr lang="en-US" sz="2600" dirty="0"/>
              <a:t>&gt;</a:t>
            </a:r>
          </a:p>
          <a:p>
            <a:pPr marL="360000" indent="0">
              <a:buNone/>
            </a:pPr>
            <a:r>
              <a:rPr lang="en-US" sz="2600" dirty="0"/>
              <a:t>    &lt;</a:t>
            </a:r>
            <a:r>
              <a:rPr lang="zh-CN" altLang="en-US" sz="2600" dirty="0"/>
              <a:t>名词</a:t>
            </a:r>
            <a:r>
              <a:rPr lang="en-US" sz="2600" dirty="0"/>
              <a:t>&gt; ―&gt; &lt;</a:t>
            </a:r>
            <a:r>
              <a:rPr lang="zh-CN" altLang="en-US" sz="2600" dirty="0"/>
              <a:t>鸡</a:t>
            </a:r>
            <a:r>
              <a:rPr lang="en-US" sz="2600" dirty="0"/>
              <a:t>&gt;</a:t>
            </a:r>
          </a:p>
          <a:p>
            <a:pPr marL="360000" indent="0">
              <a:buNone/>
            </a:pPr>
            <a:r>
              <a:rPr lang="en-US" sz="2600" dirty="0"/>
              <a:t>    &lt;</a:t>
            </a:r>
            <a:r>
              <a:rPr lang="zh-CN" altLang="en-US" sz="2600" dirty="0"/>
              <a:t>谓语</a:t>
            </a:r>
            <a:r>
              <a:rPr lang="en-US" sz="2600" dirty="0"/>
              <a:t>&gt; ―&gt; &lt;</a:t>
            </a:r>
            <a:r>
              <a:rPr lang="zh-CN" altLang="en-US" sz="2600" dirty="0"/>
              <a:t>动词</a:t>
            </a:r>
            <a:r>
              <a:rPr lang="en-US" sz="2600" dirty="0"/>
              <a:t>&gt;&lt;</a:t>
            </a:r>
            <a:r>
              <a:rPr lang="zh-CN" altLang="en-US" sz="2600" dirty="0"/>
              <a:t>宾语</a:t>
            </a:r>
            <a:r>
              <a:rPr lang="en-US" sz="2600" dirty="0"/>
              <a:t>&gt;</a:t>
            </a:r>
          </a:p>
          <a:p>
            <a:pPr marL="360000" indent="0">
              <a:buNone/>
            </a:pPr>
            <a:r>
              <a:rPr lang="en-US" sz="2600" dirty="0"/>
              <a:t>    &lt;</a:t>
            </a:r>
            <a:r>
              <a:rPr lang="zh-CN" altLang="en-US" sz="2600" dirty="0"/>
              <a:t>动词</a:t>
            </a:r>
            <a:r>
              <a:rPr lang="en-US" sz="2600" dirty="0"/>
              <a:t>&gt; ―&gt; &lt;</a:t>
            </a:r>
            <a:r>
              <a:rPr lang="zh-CN" altLang="en-US" sz="2600" dirty="0"/>
              <a:t>吃</a:t>
            </a:r>
            <a:r>
              <a:rPr lang="en-US" sz="2600" dirty="0"/>
              <a:t>&gt;</a:t>
            </a:r>
          </a:p>
          <a:p>
            <a:pPr marL="360000" indent="0">
              <a:buNone/>
            </a:pPr>
            <a:r>
              <a:rPr lang="en-US" sz="2600" dirty="0"/>
              <a:t>    &lt;</a:t>
            </a:r>
            <a:r>
              <a:rPr lang="zh-CN" altLang="en-US" sz="2600" dirty="0"/>
              <a:t>宾语</a:t>
            </a:r>
            <a:r>
              <a:rPr lang="en-US" sz="2600" dirty="0"/>
              <a:t>&gt; ―&gt; &lt;</a:t>
            </a:r>
            <a:r>
              <a:rPr lang="zh-CN" altLang="en-US" sz="2600" dirty="0"/>
              <a:t>形容词</a:t>
            </a:r>
            <a:r>
              <a:rPr lang="en-US" sz="2600" dirty="0"/>
              <a:t>&gt;&lt;</a:t>
            </a:r>
            <a:r>
              <a:rPr lang="zh-CN" altLang="en-US" sz="2600" dirty="0"/>
              <a:t>名词</a:t>
            </a:r>
            <a:r>
              <a:rPr lang="en-US" sz="2600" dirty="0"/>
              <a:t>&gt;</a:t>
            </a:r>
          </a:p>
          <a:p>
            <a:pPr marL="360000" indent="0">
              <a:buNone/>
            </a:pPr>
            <a:r>
              <a:rPr lang="en-US" sz="2600" dirty="0"/>
              <a:t>&lt;</a:t>
            </a:r>
            <a:r>
              <a:rPr lang="zh-CN" altLang="en-US" sz="2600" dirty="0"/>
              <a:t>形容词</a:t>
            </a:r>
            <a:r>
              <a:rPr lang="en-US" sz="2600" dirty="0"/>
              <a:t>&gt; ―&gt; &lt;</a:t>
            </a:r>
            <a:r>
              <a:rPr lang="zh-CN" altLang="en-US" sz="2600" dirty="0"/>
              <a:t>大</a:t>
            </a:r>
            <a:r>
              <a:rPr lang="en-US" sz="2600" dirty="0"/>
              <a:t>&gt;</a:t>
            </a:r>
          </a:p>
          <a:p>
            <a:pPr marL="360000" indent="0">
              <a:buNone/>
            </a:pPr>
            <a:r>
              <a:rPr lang="en-US" sz="2600" dirty="0"/>
              <a:t>    &lt;</a:t>
            </a:r>
            <a:r>
              <a:rPr lang="zh-CN" altLang="en-US" sz="2600" dirty="0"/>
              <a:t>名词</a:t>
            </a:r>
            <a:r>
              <a:rPr lang="en-US" sz="2600" dirty="0"/>
              <a:t>&gt; ―&gt; &lt;</a:t>
            </a:r>
            <a:r>
              <a:rPr lang="zh-CN" altLang="en-US" sz="2600" dirty="0"/>
              <a:t>象</a:t>
            </a:r>
            <a:r>
              <a:rPr lang="en-US" sz="2600" dirty="0"/>
              <a:t>&gt;</a:t>
            </a:r>
          </a:p>
          <a:p>
            <a:pPr marL="360000" indent="0">
              <a:buNone/>
            </a:pPr>
            <a:r>
              <a:rPr lang="en-US" sz="2600" dirty="0">
                <a:solidFill>
                  <a:srgbClr val="FF0000"/>
                </a:solidFill>
              </a:rPr>
              <a:t>&lt;</a:t>
            </a:r>
            <a:r>
              <a:rPr lang="zh-CN" altLang="en-US" sz="2600" dirty="0">
                <a:solidFill>
                  <a:srgbClr val="FF0000"/>
                </a:solidFill>
              </a:rPr>
              <a:t>形容词</a:t>
            </a:r>
            <a:r>
              <a:rPr lang="en-US" sz="2600" dirty="0">
                <a:solidFill>
                  <a:srgbClr val="FF0000"/>
                </a:solidFill>
              </a:rPr>
              <a:t>&gt; </a:t>
            </a:r>
            <a:r>
              <a:rPr lang="en-US" sz="2600" dirty="0"/>
              <a:t>―&gt; </a:t>
            </a:r>
            <a:r>
              <a:rPr lang="zh-CN" altLang="en-US" sz="2600" dirty="0">
                <a:solidFill>
                  <a:srgbClr val="FF0000"/>
                </a:solidFill>
              </a:rPr>
              <a:t>小</a:t>
            </a:r>
            <a:r>
              <a:rPr lang="en-US" altLang="zh-CN" sz="2600" dirty="0">
                <a:solidFill>
                  <a:srgbClr val="FF0000"/>
                </a:solidFill>
              </a:rPr>
              <a:t>|</a:t>
            </a:r>
            <a:r>
              <a:rPr lang="zh-CN" altLang="en-US" sz="2600" dirty="0">
                <a:solidFill>
                  <a:srgbClr val="FF0000"/>
                </a:solidFill>
              </a:rPr>
              <a:t>大</a:t>
            </a:r>
            <a:endParaRPr lang="en-US" altLang="zh-CN" sz="2600" dirty="0">
              <a:solidFill>
                <a:srgbClr val="FF0000"/>
              </a:solidFill>
            </a:endParaRPr>
          </a:p>
          <a:p>
            <a:pPr marL="360000" indent="0">
              <a:buNone/>
            </a:pPr>
            <a:r>
              <a:rPr lang="en-US" sz="2600" dirty="0">
                <a:solidFill>
                  <a:srgbClr val="FF0000"/>
                </a:solidFill>
              </a:rPr>
              <a:t>    &lt;</a:t>
            </a:r>
            <a:r>
              <a:rPr lang="zh-CN" altLang="en-US" sz="2600" dirty="0">
                <a:solidFill>
                  <a:srgbClr val="FF0000"/>
                </a:solidFill>
              </a:rPr>
              <a:t>名词</a:t>
            </a:r>
            <a:r>
              <a:rPr lang="en-US" sz="2600" dirty="0">
                <a:solidFill>
                  <a:srgbClr val="FF0000"/>
                </a:solidFill>
              </a:rPr>
              <a:t>&gt; </a:t>
            </a:r>
            <a:r>
              <a:rPr lang="en-US" sz="2600" dirty="0"/>
              <a:t>―&gt; </a:t>
            </a:r>
            <a:r>
              <a:rPr lang="zh-CN" altLang="en-US" sz="2600" dirty="0">
                <a:solidFill>
                  <a:srgbClr val="FF0000"/>
                </a:solidFill>
              </a:rPr>
              <a:t>鸡</a:t>
            </a:r>
            <a:r>
              <a:rPr lang="en-US" altLang="zh-CN" sz="2600" dirty="0">
                <a:solidFill>
                  <a:srgbClr val="FF0000"/>
                </a:solidFill>
              </a:rPr>
              <a:t>|</a:t>
            </a:r>
            <a:r>
              <a:rPr lang="zh-CN" altLang="en-US" sz="2600" dirty="0">
                <a:solidFill>
                  <a:srgbClr val="FF0000"/>
                </a:solidFill>
              </a:rPr>
              <a:t>象</a:t>
            </a:r>
            <a:endParaRPr lang="en-US" sz="2600" dirty="0">
              <a:solidFill>
                <a:srgbClr val="FF0000"/>
              </a:solidFill>
            </a:endParaRPr>
          </a:p>
          <a:p>
            <a:pPr marL="360000" indent="0">
              <a:buNone/>
            </a:pPr>
            <a:endParaRPr lang="en-US" sz="2600" dirty="0"/>
          </a:p>
          <a:p>
            <a:pPr marL="360000" indent="0">
              <a:buNone/>
            </a:pPr>
            <a:endParaRPr lang="en-US" sz="2600" dirty="0"/>
          </a:p>
        </p:txBody>
      </p:sp>
      <p:sp>
        <p:nvSpPr>
          <p:cNvPr id="3" name="日期占位符 2"/>
          <p:cNvSpPr>
            <a:spLocks noGrp="1"/>
          </p:cNvSpPr>
          <p:nvPr>
            <p:ph type="dt" sz="half" idx="10"/>
          </p:nvPr>
        </p:nvSpPr>
        <p:spPr/>
        <p:txBody>
          <a:bodyPr/>
          <a:lstStyle/>
          <a:p>
            <a:r>
              <a:rPr lang="zh-CN" altLang="en-US"/>
              <a:t>邓伏虎</a:t>
            </a:r>
            <a:endParaRPr lang="zh-CN" altLang="en-US" dirty="0"/>
          </a:p>
        </p:txBody>
      </p:sp>
      <p:sp>
        <p:nvSpPr>
          <p:cNvPr id="4" name="页脚占位符 3"/>
          <p:cNvSpPr>
            <a:spLocks noGrp="1"/>
          </p:cNvSpPr>
          <p:nvPr>
            <p:ph type="ftr" sz="quarter" idx="11"/>
          </p:nvPr>
        </p:nvSpPr>
        <p:spPr/>
        <p:txBody>
          <a:bodyPr/>
          <a:lstStyle/>
          <a:p>
            <a:r>
              <a:rPr lang="zh-CN" altLang="en-US"/>
              <a:t>信息与软件工程学院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25</a:t>
            </a:fld>
            <a:endParaRPr lang="zh-CN" altLang="en-US"/>
          </a:p>
        </p:txBody>
      </p:sp>
      <p:sp>
        <p:nvSpPr>
          <p:cNvPr id="6" name="标题 5"/>
          <p:cNvSpPr>
            <a:spLocks noGrp="1"/>
          </p:cNvSpPr>
          <p:nvPr>
            <p:ph type="title"/>
          </p:nvPr>
        </p:nvSpPr>
        <p:spPr/>
        <p:txBody>
          <a:bodyPr>
            <a:normAutofit/>
          </a:bodyPr>
          <a:lstStyle/>
          <a:p>
            <a:r>
              <a:rPr lang="zh-CN" altLang="en-US" dirty="0"/>
              <a:t>语句的上下文无关文法的</a:t>
            </a:r>
            <a:r>
              <a:rPr lang="en-US" altLang="zh-CN" dirty="0"/>
              <a:t>BNF</a:t>
            </a:r>
            <a:r>
              <a:rPr lang="zh-CN" altLang="en-US" dirty="0"/>
              <a:t>表示</a:t>
            </a:r>
            <a:endParaRPr lang="en-US" dirty="0"/>
          </a:p>
        </p:txBody>
      </p:sp>
    </p:spTree>
    <p:extLst>
      <p:ext uri="{BB962C8B-B14F-4D97-AF65-F5344CB8AC3E}">
        <p14:creationId xmlns:p14="http://schemas.microsoft.com/office/powerpoint/2010/main" val="421470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0" algn="just">
              <a:buClr>
                <a:srgbClr val="31B6FD"/>
              </a:buClr>
              <a:buNone/>
            </a:pPr>
            <a:r>
              <a:rPr lang="zh-CN" altLang="en-US" dirty="0">
                <a:solidFill>
                  <a:srgbClr val="073E87"/>
                </a:solidFill>
                <a:latin typeface="+mn-ea"/>
                <a:cs typeface="Times New Roman" charset="0"/>
              </a:rPr>
              <a:t>表示形式</a:t>
            </a:r>
            <a:r>
              <a:rPr lang="en-US" altLang="zh-CN" dirty="0">
                <a:solidFill>
                  <a:srgbClr val="073E87"/>
                </a:solidFill>
                <a:latin typeface="+mn-ea"/>
                <a:cs typeface="Times New Roman" charset="0"/>
              </a:rPr>
              <a:t>:</a:t>
            </a:r>
          </a:p>
          <a:p>
            <a:pPr lvl="0" algn="just">
              <a:buClr>
                <a:srgbClr val="31B6FD"/>
              </a:buClr>
              <a:buNone/>
            </a:pPr>
            <a:r>
              <a:rPr lang="en-US" altLang="zh-CN" dirty="0">
                <a:solidFill>
                  <a:srgbClr val="073E87"/>
                </a:solidFill>
                <a:latin typeface="+mn-ea"/>
                <a:cs typeface="Times New Roman" charset="0"/>
              </a:rPr>
              <a:t>  {α}</a:t>
            </a:r>
            <a:r>
              <a:rPr lang="zh-CN" altLang="en-US" dirty="0">
                <a:solidFill>
                  <a:srgbClr val="073E87"/>
                </a:solidFill>
                <a:latin typeface="+mn-ea"/>
                <a:cs typeface="Times New Roman" charset="0"/>
              </a:rPr>
              <a:t>表示闭包运算</a:t>
            </a:r>
            <a:r>
              <a:rPr lang="en-US" altLang="zh-CN" dirty="0">
                <a:solidFill>
                  <a:srgbClr val="073E87"/>
                </a:solidFill>
                <a:latin typeface="+mn-ea"/>
                <a:cs typeface="Times New Roman" charset="0"/>
              </a:rPr>
              <a:t>α* </a:t>
            </a:r>
          </a:p>
          <a:p>
            <a:pPr lvl="0" algn="just">
              <a:buClr>
                <a:srgbClr val="31B6FD"/>
              </a:buClr>
              <a:buNone/>
            </a:pPr>
            <a:r>
              <a:rPr lang="en-US" altLang="zh-CN" dirty="0">
                <a:solidFill>
                  <a:srgbClr val="073E87"/>
                </a:solidFill>
                <a:latin typeface="+mn-ea"/>
                <a:cs typeface="Times New Roman" charset="0"/>
              </a:rPr>
              <a:t>  [α]</a:t>
            </a:r>
            <a:r>
              <a:rPr lang="zh-CN" altLang="en-US" dirty="0">
                <a:solidFill>
                  <a:srgbClr val="073E87"/>
                </a:solidFill>
                <a:latin typeface="+mn-ea"/>
                <a:cs typeface="Times New Roman" charset="0"/>
              </a:rPr>
              <a:t>表示</a:t>
            </a:r>
            <a:r>
              <a:rPr lang="en-US" altLang="zh-CN" dirty="0">
                <a:solidFill>
                  <a:srgbClr val="073E87"/>
                </a:solidFill>
                <a:latin typeface="+mn-ea"/>
                <a:cs typeface="Times New Roman" charset="0"/>
              </a:rPr>
              <a:t>α</a:t>
            </a:r>
            <a:r>
              <a:rPr lang="zh-CN" altLang="en-US" dirty="0">
                <a:solidFill>
                  <a:srgbClr val="073E87"/>
                </a:solidFill>
                <a:latin typeface="+mn-ea"/>
                <a:cs typeface="Times New Roman" charset="0"/>
              </a:rPr>
              <a:t>的出现可有可无</a:t>
            </a:r>
            <a:endParaRPr lang="en-US" altLang="zh-CN" dirty="0">
              <a:solidFill>
                <a:srgbClr val="073E87"/>
              </a:solidFill>
              <a:latin typeface="+mn-ea"/>
              <a:cs typeface="Times New Roman" charset="0"/>
            </a:endParaRPr>
          </a:p>
          <a:p>
            <a:pPr lvl="0" algn="just">
              <a:buClr>
                <a:srgbClr val="31B6FD"/>
              </a:buClr>
              <a:buNone/>
            </a:pPr>
            <a:r>
              <a:rPr lang="en-US" altLang="zh-CN" dirty="0">
                <a:solidFill>
                  <a:srgbClr val="073E87"/>
                </a:solidFill>
                <a:latin typeface="+mn-ea"/>
                <a:cs typeface="Times New Roman" charset="0"/>
              </a:rPr>
              <a:t>  </a:t>
            </a:r>
            <a:r>
              <a:rPr lang="zh-CN" altLang="en-US" dirty="0">
                <a:solidFill>
                  <a:srgbClr val="073E87"/>
                </a:solidFill>
                <a:latin typeface="+mn-ea"/>
                <a:cs typeface="Times New Roman" charset="0"/>
              </a:rPr>
              <a:t>即 </a:t>
            </a:r>
            <a:r>
              <a:rPr lang="en-US" altLang="zh-CN" dirty="0">
                <a:solidFill>
                  <a:srgbClr val="073E87"/>
                </a:solidFill>
                <a:latin typeface="+mn-ea"/>
                <a:cs typeface="Times New Roman" charset="0"/>
              </a:rPr>
              <a:t>[α]= α</a:t>
            </a:r>
            <a:r>
              <a:rPr lang="zh-CN" altLang="en-US" dirty="0">
                <a:solidFill>
                  <a:srgbClr val="073E87"/>
                </a:solidFill>
                <a:latin typeface="+mn-ea"/>
                <a:cs typeface="Times New Roman" charset="0"/>
              </a:rPr>
              <a:t> </a:t>
            </a:r>
            <a:r>
              <a:rPr lang="en-US" altLang="zh-CN" dirty="0">
                <a:solidFill>
                  <a:srgbClr val="073E87"/>
                </a:solidFill>
                <a:latin typeface="+mn-ea"/>
                <a:cs typeface="Times New Roman" charset="0"/>
              </a:rPr>
              <a:t>|</a:t>
            </a:r>
            <a:r>
              <a:rPr lang="zh-CN" altLang="en-US" dirty="0">
                <a:solidFill>
                  <a:srgbClr val="073E87"/>
                </a:solidFill>
                <a:latin typeface="+mn-ea"/>
                <a:cs typeface="Times New Roman" charset="0"/>
              </a:rPr>
              <a:t> </a:t>
            </a:r>
            <a:r>
              <a:rPr lang="en-US" altLang="zh-CN" dirty="0">
                <a:solidFill>
                  <a:srgbClr val="FF0000"/>
                </a:solidFill>
                <a:latin typeface="+mn-ea"/>
                <a:cs typeface="Times New Roman" charset="0"/>
              </a:rPr>
              <a:t>ε</a:t>
            </a:r>
          </a:p>
          <a:p>
            <a:endParaRPr lang="en-US" dirty="0"/>
          </a:p>
        </p:txBody>
      </p:sp>
      <p:sp>
        <p:nvSpPr>
          <p:cNvPr id="3" name="日期占位符 2"/>
          <p:cNvSpPr>
            <a:spLocks noGrp="1"/>
          </p:cNvSpPr>
          <p:nvPr>
            <p:ph type="dt" sz="half" idx="10"/>
          </p:nvPr>
        </p:nvSpPr>
        <p:spPr/>
        <p:txBody>
          <a:bodyPr/>
          <a:lstStyle/>
          <a:p>
            <a:r>
              <a:rPr lang="zh-CN" altLang="en-US">
                <a:solidFill>
                  <a:srgbClr val="073E87"/>
                </a:solidFill>
              </a:rPr>
              <a:t>邓伏虎</a:t>
            </a:r>
            <a:endParaRPr lang="zh-CN" altLang="en-US" dirty="0">
              <a:solidFill>
                <a:srgbClr val="073E87"/>
              </a:solidFill>
            </a:endParaRPr>
          </a:p>
        </p:txBody>
      </p:sp>
      <p:sp>
        <p:nvSpPr>
          <p:cNvPr id="4" name="页脚占位符 3"/>
          <p:cNvSpPr>
            <a:spLocks noGrp="1"/>
          </p:cNvSpPr>
          <p:nvPr>
            <p:ph type="ftr" sz="quarter" idx="11"/>
          </p:nvPr>
        </p:nvSpPr>
        <p:spPr/>
        <p:txBody>
          <a:bodyPr/>
          <a:lstStyle/>
          <a:p>
            <a:r>
              <a:rPr lang="zh-CN" altLang="en-US">
                <a:solidFill>
                  <a:srgbClr val="073E87"/>
                </a:solidFill>
              </a:rPr>
              <a:t>信息与软件工程学院</a:t>
            </a:r>
            <a:endParaRPr lang="zh-CN" altLang="en-US" dirty="0">
              <a:solidFill>
                <a:srgbClr val="073E87"/>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srgbClr val="073E87"/>
                </a:solidFill>
              </a:rPr>
              <a:pPr/>
              <a:t>26</a:t>
            </a:fld>
            <a:endParaRPr lang="zh-CN" altLang="en-US">
              <a:solidFill>
                <a:srgbClr val="073E87"/>
              </a:solidFill>
            </a:endParaRPr>
          </a:p>
        </p:txBody>
      </p:sp>
      <p:sp>
        <p:nvSpPr>
          <p:cNvPr id="6" name="标题 5"/>
          <p:cNvSpPr>
            <a:spLocks noGrp="1"/>
          </p:cNvSpPr>
          <p:nvPr>
            <p:ph type="title"/>
          </p:nvPr>
        </p:nvSpPr>
        <p:spPr/>
        <p:txBody>
          <a:bodyPr/>
          <a:lstStyle/>
          <a:p>
            <a:r>
              <a:rPr lang="zh-CN" altLang="en-US" dirty="0"/>
              <a:t>扩展的</a:t>
            </a:r>
            <a:r>
              <a:rPr lang="en-US" altLang="zh-CN" dirty="0"/>
              <a:t>BNF</a:t>
            </a:r>
            <a:r>
              <a:rPr lang="zh-CN" altLang="en-US" dirty="0"/>
              <a:t>表示方法</a:t>
            </a:r>
            <a:endParaRPr lang="en-US" dirty="0"/>
          </a:p>
        </p:txBody>
      </p:sp>
    </p:spTree>
    <p:extLst>
      <p:ext uri="{BB962C8B-B14F-4D97-AF65-F5344CB8AC3E}">
        <p14:creationId xmlns:p14="http://schemas.microsoft.com/office/powerpoint/2010/main" val="2923756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solidFill>
                  <a:srgbClr val="FF0000"/>
                </a:solidFill>
              </a:rPr>
              <a:t>语法树</a:t>
            </a:r>
            <a:r>
              <a:rPr lang="zh-CN" altLang="en-US" dirty="0"/>
              <a:t>是一棵数据结构意义上的“树”，满足以下</a:t>
            </a:r>
            <a:r>
              <a:rPr lang="en-US" altLang="zh-CN" dirty="0"/>
              <a:t>4</a:t>
            </a:r>
            <a:r>
              <a:rPr lang="zh-CN" altLang="en-US" dirty="0"/>
              <a:t>个条件：</a:t>
            </a:r>
            <a:endParaRPr lang="en-US" altLang="zh-CN" dirty="0"/>
          </a:p>
          <a:p>
            <a:pPr marL="720000" indent="-457200">
              <a:buFont typeface="+mj-lt"/>
              <a:buAutoNum type="arabicParenR"/>
            </a:pPr>
            <a:r>
              <a:rPr lang="zh-CN" altLang="en-US" sz="2400" dirty="0"/>
              <a:t>每个节点都有一个标记；</a:t>
            </a:r>
            <a:endParaRPr lang="en-US" altLang="zh-CN" sz="2400" dirty="0"/>
          </a:p>
          <a:p>
            <a:pPr marL="720000" indent="-457200">
              <a:buFont typeface="+mj-lt"/>
              <a:buAutoNum type="arabicParenR"/>
            </a:pPr>
            <a:r>
              <a:rPr lang="zh-CN" altLang="en-US" sz="2400" dirty="0"/>
              <a:t>根的标记是开始符号</a:t>
            </a:r>
            <a:r>
              <a:rPr lang="en-US" altLang="zh-CN" sz="2400" i="1" dirty="0"/>
              <a:t>S</a:t>
            </a:r>
            <a:r>
              <a:rPr lang="zh-CN" altLang="en-US" sz="2400" i="1" dirty="0"/>
              <a:t>；</a:t>
            </a:r>
            <a:endParaRPr lang="en-US" altLang="zh-CN" sz="2400" i="1" dirty="0"/>
          </a:p>
          <a:p>
            <a:pPr marL="720000" indent="-457200">
              <a:buFont typeface="+mj-lt"/>
              <a:buAutoNum type="arabicParenR"/>
            </a:pPr>
            <a:r>
              <a:rPr lang="zh-CN" altLang="en-US" sz="2400" dirty="0"/>
              <a:t>若一个节点</a:t>
            </a:r>
            <a:r>
              <a:rPr lang="en-US" altLang="zh-CN" sz="2400" i="1" dirty="0"/>
              <a:t>n</a:t>
            </a:r>
            <a:r>
              <a:rPr lang="zh-CN" altLang="en-US" sz="2400" dirty="0"/>
              <a:t>至少有一个它自身以外的子孙，且有标记</a:t>
            </a:r>
            <a:r>
              <a:rPr lang="en-US" altLang="zh-CN" sz="2400" i="1" dirty="0"/>
              <a:t>A</a:t>
            </a:r>
            <a:r>
              <a:rPr lang="zh-CN" altLang="en-US" sz="2400" dirty="0"/>
              <a:t>，则</a:t>
            </a:r>
            <a:r>
              <a:rPr lang="en-US" altLang="zh-CN" sz="2400" i="1" dirty="0"/>
              <a:t>A</a:t>
            </a:r>
            <a:r>
              <a:rPr lang="zh-CN" altLang="en-US" sz="2400" dirty="0"/>
              <a:t>必属于非终结符</a:t>
            </a:r>
            <a:r>
              <a:rPr lang="en-US" altLang="zh-CN" sz="2400" i="1" dirty="0"/>
              <a:t>V</a:t>
            </a:r>
            <a:r>
              <a:rPr lang="en-US" altLang="zh-CN" sz="2400" i="1" baseline="-25000" dirty="0"/>
              <a:t>N</a:t>
            </a:r>
            <a:r>
              <a:rPr lang="zh-CN" altLang="en-US" sz="2400" dirty="0"/>
              <a:t>；</a:t>
            </a:r>
            <a:endParaRPr lang="en-US" altLang="zh-CN" sz="2400" dirty="0"/>
          </a:p>
          <a:p>
            <a:pPr marL="720000" indent="-457200">
              <a:buFont typeface="+mj-lt"/>
              <a:buAutoNum type="arabicParenR"/>
            </a:pPr>
            <a:r>
              <a:rPr lang="zh-CN" altLang="en-US" sz="2400" dirty="0">
                <a:latin typeface="+mn-ea"/>
              </a:rPr>
              <a:t>若标记为</a:t>
            </a:r>
            <a:r>
              <a:rPr lang="en-US" altLang="zh-CN" sz="2400" i="1" dirty="0">
                <a:latin typeface="+mn-ea"/>
              </a:rPr>
              <a:t>A</a:t>
            </a:r>
            <a:r>
              <a:rPr lang="zh-CN" altLang="en-US" sz="2400" dirty="0">
                <a:latin typeface="+mn-ea"/>
              </a:rPr>
              <a:t>的点</a:t>
            </a:r>
            <a:r>
              <a:rPr lang="en-US" altLang="zh-CN" sz="2400" i="1" dirty="0">
                <a:latin typeface="+mn-ea"/>
              </a:rPr>
              <a:t>n</a:t>
            </a:r>
            <a:r>
              <a:rPr lang="zh-CN" altLang="en-US" sz="2400" dirty="0">
                <a:latin typeface="+mn-ea"/>
              </a:rPr>
              <a:t>的直接子孙从左到右的次序是节点</a:t>
            </a:r>
            <a:r>
              <a:rPr lang="en-US" altLang="zh-CN" sz="2400" i="1" dirty="0">
                <a:latin typeface="+mn-ea"/>
              </a:rPr>
              <a:t>n</a:t>
            </a:r>
            <a:r>
              <a:rPr lang="en-US" altLang="zh-CN" sz="2400" baseline="-25000" dirty="0">
                <a:latin typeface="+mn-ea"/>
              </a:rPr>
              <a:t>1</a:t>
            </a:r>
            <a:r>
              <a:rPr lang="en-US" altLang="zh-CN" sz="2400" dirty="0">
                <a:latin typeface="+mn-ea"/>
              </a:rPr>
              <a:t>, </a:t>
            </a:r>
            <a:r>
              <a:rPr lang="en-US" altLang="zh-CN" sz="2400" i="1" dirty="0">
                <a:latin typeface="+mn-ea"/>
              </a:rPr>
              <a:t>n</a:t>
            </a:r>
            <a:r>
              <a:rPr lang="en-US" altLang="zh-CN" sz="2400" baseline="-25000" dirty="0">
                <a:latin typeface="+mn-ea"/>
              </a:rPr>
              <a:t>2</a:t>
            </a:r>
            <a:r>
              <a:rPr lang="en-US" altLang="zh-CN" sz="2400" dirty="0">
                <a:latin typeface="+mn-ea"/>
              </a:rPr>
              <a:t>, </a:t>
            </a:r>
            <a:r>
              <a:rPr lang="en-US" altLang="zh-CN" sz="2400" i="1" dirty="0">
                <a:latin typeface="+mn-ea"/>
              </a:rPr>
              <a:t>n</a:t>
            </a:r>
            <a:r>
              <a:rPr lang="en-US" altLang="zh-CN" sz="2400" baseline="-25000" dirty="0">
                <a:latin typeface="+mn-ea"/>
              </a:rPr>
              <a:t>3</a:t>
            </a:r>
            <a:r>
              <a:rPr lang="en-US" altLang="zh-CN" sz="2400" dirty="0">
                <a:latin typeface="+mn-ea"/>
              </a:rPr>
              <a:t>, …</a:t>
            </a:r>
            <a:r>
              <a:rPr lang="en-US" altLang="zh-CN" sz="2400" i="1" dirty="0" err="1">
                <a:latin typeface="+mn-ea"/>
              </a:rPr>
              <a:t>n</a:t>
            </a:r>
            <a:r>
              <a:rPr lang="en-US" altLang="zh-CN" sz="2400" i="1" baseline="-25000" dirty="0" err="1">
                <a:latin typeface="+mn-ea"/>
              </a:rPr>
              <a:t>k</a:t>
            </a:r>
            <a:r>
              <a:rPr lang="zh-CN" altLang="en-US" sz="2400" dirty="0">
                <a:latin typeface="+mn-ea"/>
              </a:rPr>
              <a:t>，其标记分别为</a:t>
            </a:r>
            <a:r>
              <a:rPr lang="en-US" altLang="zh-CN" sz="2400" i="1" dirty="0">
                <a:latin typeface="+mn-ea"/>
              </a:rPr>
              <a:t>A</a:t>
            </a:r>
            <a:r>
              <a:rPr lang="en-US" altLang="zh-CN" sz="2400" baseline="-25000" dirty="0">
                <a:latin typeface="+mn-ea"/>
              </a:rPr>
              <a:t>1</a:t>
            </a:r>
            <a:r>
              <a:rPr lang="en-US" altLang="zh-CN" sz="2400" dirty="0">
                <a:latin typeface="+mn-ea"/>
              </a:rPr>
              <a:t>, </a:t>
            </a:r>
            <a:r>
              <a:rPr lang="en-US" altLang="zh-CN" sz="2400" i="1" dirty="0">
                <a:latin typeface="+mn-ea"/>
              </a:rPr>
              <a:t>A</a:t>
            </a:r>
            <a:r>
              <a:rPr lang="en-US" altLang="zh-CN" sz="2400" baseline="-25000" dirty="0">
                <a:latin typeface="+mn-ea"/>
              </a:rPr>
              <a:t>2</a:t>
            </a:r>
            <a:r>
              <a:rPr lang="en-US" altLang="zh-CN" sz="2400" dirty="0">
                <a:latin typeface="+mn-ea"/>
              </a:rPr>
              <a:t>, </a:t>
            </a:r>
            <a:r>
              <a:rPr lang="en-US" altLang="zh-CN" sz="2400" i="1" dirty="0">
                <a:latin typeface="+mn-ea"/>
              </a:rPr>
              <a:t>A</a:t>
            </a:r>
            <a:r>
              <a:rPr lang="en-US" altLang="zh-CN" sz="2400" baseline="-25000" dirty="0">
                <a:latin typeface="+mn-ea"/>
              </a:rPr>
              <a:t>3</a:t>
            </a:r>
            <a:r>
              <a:rPr lang="en-US" altLang="zh-CN" sz="2400" dirty="0">
                <a:latin typeface="+mn-ea"/>
              </a:rPr>
              <a:t>, …, </a:t>
            </a:r>
            <a:r>
              <a:rPr lang="en-US" altLang="zh-CN" sz="2400" i="1" dirty="0" err="1">
                <a:latin typeface="+mn-ea"/>
              </a:rPr>
              <a:t>A</a:t>
            </a:r>
            <a:r>
              <a:rPr lang="en-US" altLang="zh-CN" sz="2400" i="1" baseline="-25000" dirty="0" err="1">
                <a:latin typeface="+mn-ea"/>
              </a:rPr>
              <a:t>k</a:t>
            </a:r>
            <a:r>
              <a:rPr lang="zh-CN" altLang="en-US" sz="2400" dirty="0">
                <a:latin typeface="+mn-ea"/>
              </a:rPr>
              <a:t>，则                  </a:t>
            </a:r>
            <a:r>
              <a:rPr lang="en-US" altLang="zh-CN" sz="2400" i="1" dirty="0">
                <a:latin typeface="+mn-ea"/>
              </a:rPr>
              <a:t>A</a:t>
            </a:r>
            <a:r>
              <a:rPr lang="en-US" altLang="zh-CN" sz="2400" dirty="0">
                <a:latin typeface="+mn-ea"/>
              </a:rPr>
              <a:t>-&gt;</a:t>
            </a:r>
            <a:r>
              <a:rPr lang="en-US" altLang="zh-CN" sz="2400" i="1" dirty="0">
                <a:latin typeface="+mn-ea"/>
              </a:rPr>
              <a:t>A</a:t>
            </a:r>
            <a:r>
              <a:rPr lang="en-US" altLang="zh-CN" sz="2400" baseline="-25000" dirty="0">
                <a:latin typeface="+mn-ea"/>
              </a:rPr>
              <a:t>1</a:t>
            </a:r>
            <a:r>
              <a:rPr lang="en-US" altLang="zh-CN" sz="2400" i="1" dirty="0">
                <a:latin typeface="+mn-ea"/>
              </a:rPr>
              <a:t>A</a:t>
            </a:r>
            <a:r>
              <a:rPr lang="en-US" altLang="zh-CN" sz="2400" baseline="-25000" dirty="0">
                <a:latin typeface="+mn-ea"/>
              </a:rPr>
              <a:t>2</a:t>
            </a:r>
            <a:r>
              <a:rPr lang="en-US" altLang="zh-CN" sz="2400" i="1" dirty="0">
                <a:latin typeface="+mn-ea"/>
              </a:rPr>
              <a:t>A</a:t>
            </a:r>
            <a:r>
              <a:rPr lang="en-US" altLang="zh-CN" sz="2400" baseline="-25000" dirty="0">
                <a:latin typeface="+mn-ea"/>
              </a:rPr>
              <a:t>3</a:t>
            </a:r>
            <a:r>
              <a:rPr lang="en-US" altLang="zh-CN" sz="2400" dirty="0">
                <a:latin typeface="+mn-ea"/>
              </a:rPr>
              <a:t>…</a:t>
            </a:r>
            <a:r>
              <a:rPr lang="en-US" altLang="zh-CN" sz="2400" i="1" dirty="0" err="1">
                <a:latin typeface="+mn-ea"/>
              </a:rPr>
              <a:t>A</a:t>
            </a:r>
            <a:r>
              <a:rPr lang="en-US" altLang="zh-CN" sz="2400" i="1" baseline="-25000" dirty="0" err="1">
                <a:latin typeface="+mn-ea"/>
              </a:rPr>
              <a:t>k</a:t>
            </a:r>
            <a:r>
              <a:rPr lang="zh-CN" altLang="en-US" sz="2400" dirty="0">
                <a:latin typeface="+mn-ea"/>
              </a:rPr>
              <a:t>必是文法产生式集</a:t>
            </a:r>
            <a:r>
              <a:rPr lang="en-US" altLang="zh-CN" sz="2400" i="1" dirty="0">
                <a:latin typeface="+mn-ea"/>
              </a:rPr>
              <a:t> P </a:t>
            </a:r>
            <a:r>
              <a:rPr lang="zh-CN" altLang="en-US" sz="2400" dirty="0">
                <a:latin typeface="+mn-ea"/>
              </a:rPr>
              <a:t>中的一个产生式。</a:t>
            </a:r>
            <a:endParaRPr lang="en-US" sz="2400" dirty="0">
              <a:latin typeface="+mn-ea"/>
            </a:endParaRPr>
          </a:p>
        </p:txBody>
      </p:sp>
      <p:sp>
        <p:nvSpPr>
          <p:cNvPr id="3" name="日期占位符 2"/>
          <p:cNvSpPr>
            <a:spLocks noGrp="1"/>
          </p:cNvSpPr>
          <p:nvPr>
            <p:ph type="dt" sz="half" idx="10"/>
          </p:nvPr>
        </p:nvSpPr>
        <p:spPr/>
        <p:txBody>
          <a:bodyPr/>
          <a:lstStyle/>
          <a:p>
            <a:r>
              <a:rPr lang="zh-CN" altLang="en-US"/>
              <a:t>邓伏虎</a:t>
            </a:r>
            <a:endParaRPr lang="zh-CN" altLang="en-US" dirty="0"/>
          </a:p>
        </p:txBody>
      </p:sp>
      <p:sp>
        <p:nvSpPr>
          <p:cNvPr id="4" name="页脚占位符 3"/>
          <p:cNvSpPr>
            <a:spLocks noGrp="1"/>
          </p:cNvSpPr>
          <p:nvPr>
            <p:ph type="ftr" sz="quarter" idx="11"/>
          </p:nvPr>
        </p:nvSpPr>
        <p:spPr/>
        <p:txBody>
          <a:bodyPr/>
          <a:lstStyle/>
          <a:p>
            <a:r>
              <a:rPr lang="zh-CN" altLang="en-US"/>
              <a:t>信息与软件工程学院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27</a:t>
            </a:fld>
            <a:endParaRPr lang="zh-CN" altLang="en-US"/>
          </a:p>
        </p:txBody>
      </p:sp>
      <p:sp>
        <p:nvSpPr>
          <p:cNvPr id="6" name="标题 5"/>
          <p:cNvSpPr>
            <a:spLocks noGrp="1"/>
          </p:cNvSpPr>
          <p:nvPr>
            <p:ph type="title"/>
          </p:nvPr>
        </p:nvSpPr>
        <p:spPr/>
        <p:txBody>
          <a:bodyPr/>
          <a:lstStyle/>
          <a:p>
            <a:r>
              <a:rPr lang="en-US" altLang="zh-CN" dirty="0"/>
              <a:t>CFG</a:t>
            </a:r>
            <a:r>
              <a:rPr lang="zh-CN" altLang="en-US" dirty="0"/>
              <a:t>的语法树</a:t>
            </a:r>
            <a:endParaRPr lang="en-US" dirty="0"/>
          </a:p>
        </p:txBody>
      </p:sp>
    </p:spTree>
    <p:extLst>
      <p:ext uri="{BB962C8B-B14F-4D97-AF65-F5344CB8AC3E}">
        <p14:creationId xmlns:p14="http://schemas.microsoft.com/office/powerpoint/2010/main" val="92773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26815" y="1637614"/>
            <a:ext cx="8320210" cy="936104"/>
          </a:xfrm>
        </p:spPr>
        <p:txBody>
          <a:bodyPr>
            <a:normAutofit fontScale="92500" lnSpcReduction="10000"/>
          </a:bodyPr>
          <a:lstStyle/>
          <a:p>
            <a:r>
              <a:rPr lang="zh-CN" altLang="en-US" dirty="0"/>
              <a:t>对于文法</a:t>
            </a:r>
            <a:r>
              <a:rPr lang="en-US" dirty="0"/>
              <a:t>𝐺(𝐸):𝑆→𝑖|𝑆+𝑆|𝑆∗𝑆|(𝑆)，</a:t>
            </a:r>
            <a:r>
              <a:rPr lang="zh-CN" altLang="en-US" dirty="0"/>
              <a:t>句子 </a:t>
            </a:r>
            <a:r>
              <a:rPr lang="en-US" altLang="zh-CN" dirty="0"/>
              <a:t>(</a:t>
            </a:r>
            <a:r>
              <a:rPr lang="en-US" dirty="0" err="1"/>
              <a:t>i</a:t>
            </a:r>
            <a:r>
              <a:rPr lang="en-US" dirty="0"/>
              <a:t>*</a:t>
            </a:r>
            <a:r>
              <a:rPr lang="en-US" dirty="0" err="1"/>
              <a:t>i+i</a:t>
            </a:r>
            <a:r>
              <a:rPr lang="en-US" dirty="0"/>
              <a:t>)</a:t>
            </a:r>
            <a:r>
              <a:rPr lang="zh-CN" altLang="en-US" dirty="0"/>
              <a:t>的语法树</a:t>
            </a:r>
            <a:endParaRPr lang="en-US" altLang="zh-CN" dirty="0"/>
          </a:p>
          <a:p>
            <a:r>
              <a:rPr lang="zh-CN" altLang="en-US" dirty="0"/>
              <a:t>根据推导序列，对每步推导画相应分枝 </a:t>
            </a:r>
          </a:p>
          <a:p>
            <a:endParaRPr lang="en-US" dirty="0"/>
          </a:p>
        </p:txBody>
      </p:sp>
      <p:sp>
        <p:nvSpPr>
          <p:cNvPr id="3" name="日期占位符 2"/>
          <p:cNvSpPr>
            <a:spLocks noGrp="1"/>
          </p:cNvSpPr>
          <p:nvPr>
            <p:ph type="dt" sz="half" idx="10"/>
          </p:nvPr>
        </p:nvSpPr>
        <p:spPr/>
        <p:txBody>
          <a:bodyPr/>
          <a:lstStyle/>
          <a:p>
            <a:r>
              <a:rPr lang="zh-CN" altLang="en-US"/>
              <a:t>邓伏虎</a:t>
            </a:r>
            <a:endParaRPr lang="zh-CN" altLang="en-US" dirty="0"/>
          </a:p>
        </p:txBody>
      </p:sp>
      <p:sp>
        <p:nvSpPr>
          <p:cNvPr id="4" name="页脚占位符 3"/>
          <p:cNvSpPr>
            <a:spLocks noGrp="1"/>
          </p:cNvSpPr>
          <p:nvPr>
            <p:ph type="ftr" sz="quarter" idx="11"/>
          </p:nvPr>
        </p:nvSpPr>
        <p:spPr/>
        <p:txBody>
          <a:bodyPr/>
          <a:lstStyle/>
          <a:p>
            <a:r>
              <a:rPr lang="zh-CN" altLang="en-US"/>
              <a:t>信息与软件工程学院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28</a:t>
            </a:fld>
            <a:endParaRPr lang="zh-CN" altLang="en-US"/>
          </a:p>
        </p:txBody>
      </p:sp>
      <p:sp>
        <p:nvSpPr>
          <p:cNvPr id="6" name="标题 5"/>
          <p:cNvSpPr>
            <a:spLocks noGrp="1"/>
          </p:cNvSpPr>
          <p:nvPr>
            <p:ph type="title"/>
          </p:nvPr>
        </p:nvSpPr>
        <p:spPr/>
        <p:txBody>
          <a:bodyPr/>
          <a:lstStyle/>
          <a:p>
            <a:r>
              <a:rPr lang="zh-CN" altLang="en-US" dirty="0"/>
              <a:t>语法树的构建</a:t>
            </a:r>
            <a:endParaRPr lang="en-US" dirty="0"/>
          </a:p>
        </p:txBody>
      </p:sp>
      <p:sp>
        <p:nvSpPr>
          <p:cNvPr id="8" name="内容占位符 1"/>
          <p:cNvSpPr txBox="1">
            <a:spLocks/>
          </p:cNvSpPr>
          <p:nvPr/>
        </p:nvSpPr>
        <p:spPr>
          <a:xfrm>
            <a:off x="539552" y="2636912"/>
            <a:ext cx="4752528" cy="3561259"/>
          </a:xfrm>
          <a:prstGeom prst="rect">
            <a:avLst/>
          </a:prstGeom>
        </p:spPr>
        <p:txBody>
          <a:bodyPr vert="horz" lIns="91440" tIns="45720" rIns="91440" bIns="45720" rtlCol="0">
            <a:normAutofit lnSpcReduction="10000"/>
          </a:bodyPr>
          <a:lstStyle>
            <a:lvl1pPr marL="274320" indent="-274320" algn="l" defTabSz="914400" rtl="0" eaLnBrk="1" latinLnBrk="0" hangingPunct="1">
              <a:spcBef>
                <a:spcPct val="20000"/>
              </a:spcBef>
              <a:buClr>
                <a:schemeClr val="accent1"/>
              </a:buClr>
              <a:buSzPct val="100000"/>
              <a:buFont typeface="Symbol" pitchFamily="18" charset="2"/>
              <a:buChar char=""/>
              <a:defRPr sz="2800" b="1"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n-US" altLang="zh-CN" sz="2600" dirty="0"/>
              <a:t>		</a:t>
            </a:r>
            <a:r>
              <a:rPr lang="zh-CN" altLang="en-US" sz="2600" dirty="0"/>
              <a:t>产生式</a:t>
            </a:r>
            <a:endParaRPr lang="en-US" altLang="zh-CN" sz="2600" dirty="0"/>
          </a:p>
          <a:p>
            <a:pPr marL="0" indent="0">
              <a:buNone/>
            </a:pPr>
            <a:r>
              <a:rPr lang="en-US" altLang="zh-CN" sz="2600" dirty="0"/>
              <a:t> S=&gt;(S)	S-&gt;(S)</a:t>
            </a:r>
          </a:p>
          <a:p>
            <a:pPr marL="0" indent="0">
              <a:buNone/>
            </a:pPr>
            <a:r>
              <a:rPr lang="en-US" altLang="zh-CN" sz="2600" dirty="0"/>
              <a:t>   =&gt;(S+S)	S-&gt;S+S</a:t>
            </a:r>
          </a:p>
          <a:p>
            <a:pPr marL="0" indent="0">
              <a:buNone/>
            </a:pPr>
            <a:r>
              <a:rPr lang="en-US" sz="2600" dirty="0"/>
              <a:t>   =&gt;(</a:t>
            </a:r>
            <a:r>
              <a:rPr lang="en-US" altLang="zh-CN" sz="2600" dirty="0"/>
              <a:t>S*S</a:t>
            </a:r>
            <a:r>
              <a:rPr lang="en-US" sz="2600" dirty="0"/>
              <a:t>+S)	S-&gt;S*S</a:t>
            </a:r>
          </a:p>
          <a:p>
            <a:pPr marL="0" indent="0">
              <a:buFont typeface="Symbol" pitchFamily="18" charset="2"/>
              <a:buNone/>
            </a:pPr>
            <a:r>
              <a:rPr lang="en-US" sz="2600" dirty="0"/>
              <a:t>   =&gt;(</a:t>
            </a:r>
            <a:r>
              <a:rPr lang="en-US" sz="2600" dirty="0" err="1"/>
              <a:t>i</a:t>
            </a:r>
            <a:r>
              <a:rPr lang="en-US" sz="2600" dirty="0"/>
              <a:t>*S+S)	S-&gt;</a:t>
            </a:r>
            <a:r>
              <a:rPr lang="en-US" sz="2600" dirty="0" err="1"/>
              <a:t>i</a:t>
            </a:r>
            <a:endParaRPr lang="en-US" sz="2600" dirty="0"/>
          </a:p>
          <a:p>
            <a:pPr marL="0" indent="0">
              <a:buFont typeface="Symbol" pitchFamily="18" charset="2"/>
              <a:buNone/>
            </a:pPr>
            <a:r>
              <a:rPr lang="en-US" sz="2600" dirty="0"/>
              <a:t>   =&gt;(</a:t>
            </a:r>
            <a:r>
              <a:rPr lang="en-US" sz="2600" dirty="0" err="1"/>
              <a:t>i</a:t>
            </a:r>
            <a:r>
              <a:rPr lang="en-US" sz="2600" dirty="0"/>
              <a:t>*</a:t>
            </a:r>
            <a:r>
              <a:rPr lang="en-US" sz="2600" dirty="0" err="1"/>
              <a:t>i+S</a:t>
            </a:r>
            <a:r>
              <a:rPr lang="en-US" sz="2600" dirty="0"/>
              <a:t>)	S-&gt;i</a:t>
            </a:r>
          </a:p>
          <a:p>
            <a:pPr marL="0" indent="0">
              <a:buFont typeface="Symbol" pitchFamily="18" charset="2"/>
              <a:buNone/>
            </a:pPr>
            <a:r>
              <a:rPr lang="en-US" sz="2600" dirty="0"/>
              <a:t>   =&gt;(</a:t>
            </a:r>
            <a:r>
              <a:rPr lang="en-US" sz="2600" dirty="0" err="1"/>
              <a:t>i</a:t>
            </a:r>
            <a:r>
              <a:rPr lang="en-US" sz="2600" dirty="0"/>
              <a:t>*</a:t>
            </a:r>
            <a:r>
              <a:rPr lang="en-US" altLang="zh-CN" sz="2600" dirty="0" err="1"/>
              <a:t>i+i</a:t>
            </a:r>
            <a:r>
              <a:rPr lang="en-US" altLang="zh-CN" sz="2600" dirty="0"/>
              <a:t>)	S-&gt;</a:t>
            </a:r>
            <a:r>
              <a:rPr lang="en-US" altLang="zh-CN" sz="2600" dirty="0" err="1"/>
              <a:t>i</a:t>
            </a:r>
            <a:r>
              <a:rPr lang="en-US" altLang="zh-CN" sz="2600" dirty="0"/>
              <a:t>	</a:t>
            </a:r>
            <a:r>
              <a:rPr lang="en-US" altLang="zh-CN" sz="2400" b="0" dirty="0"/>
              <a:t>		</a:t>
            </a:r>
            <a:endParaRPr lang="en-US" sz="2400" b="0" dirty="0"/>
          </a:p>
        </p:txBody>
      </p:sp>
      <p:grpSp>
        <p:nvGrpSpPr>
          <p:cNvPr id="7" name="组合 6"/>
          <p:cNvGrpSpPr/>
          <p:nvPr/>
        </p:nvGrpSpPr>
        <p:grpSpPr>
          <a:xfrm>
            <a:off x="5549993" y="2492896"/>
            <a:ext cx="2646942" cy="3705275"/>
            <a:chOff x="5549993" y="2492896"/>
            <a:chExt cx="2646942" cy="3705275"/>
          </a:xfrm>
        </p:grpSpPr>
        <p:sp>
          <p:nvSpPr>
            <p:cNvPr id="10" name="TextBox 9"/>
            <p:cNvSpPr txBox="1"/>
            <p:nvPr/>
          </p:nvSpPr>
          <p:spPr>
            <a:xfrm>
              <a:off x="6476060" y="3254745"/>
              <a:ext cx="341760" cy="461665"/>
            </a:xfrm>
            <a:prstGeom prst="rect">
              <a:avLst/>
            </a:prstGeom>
            <a:noFill/>
          </p:spPr>
          <p:txBody>
            <a:bodyPr wrap="none" rtlCol="0">
              <a:spAutoFit/>
            </a:bodyPr>
            <a:lstStyle/>
            <a:p>
              <a:r>
                <a:rPr lang="en-US" altLang="zh-CN" sz="2400" dirty="0"/>
                <a:t>S</a:t>
              </a:r>
              <a:endParaRPr lang="en-US" sz="2400" dirty="0"/>
            </a:p>
          </p:txBody>
        </p:sp>
        <p:grpSp>
          <p:nvGrpSpPr>
            <p:cNvPr id="11" name="组合 10"/>
            <p:cNvGrpSpPr/>
            <p:nvPr/>
          </p:nvGrpSpPr>
          <p:grpSpPr>
            <a:xfrm>
              <a:off x="5907624" y="3716410"/>
              <a:ext cx="1440160" cy="361816"/>
              <a:chOff x="979228" y="2234481"/>
              <a:chExt cx="1440160" cy="361816"/>
            </a:xfrm>
          </p:grpSpPr>
          <p:cxnSp>
            <p:nvCxnSpPr>
              <p:cNvPr id="28" name="直接连接符 27"/>
              <p:cNvCxnSpPr>
                <a:stCxn id="10" idx="2"/>
              </p:cNvCxnSpPr>
              <p:nvPr/>
            </p:nvCxnSpPr>
            <p:spPr>
              <a:xfrm>
                <a:off x="1718544" y="2234481"/>
                <a:ext cx="700844" cy="361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0" idx="2"/>
              </p:cNvCxnSpPr>
              <p:nvPr/>
            </p:nvCxnSpPr>
            <p:spPr>
              <a:xfrm flipH="1">
                <a:off x="979228" y="2234481"/>
                <a:ext cx="739316" cy="361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0" idx="2"/>
              </p:cNvCxnSpPr>
              <p:nvPr/>
            </p:nvCxnSpPr>
            <p:spPr>
              <a:xfrm>
                <a:off x="1718544" y="2234481"/>
                <a:ext cx="0" cy="18090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5700676" y="4117391"/>
              <a:ext cx="341760" cy="461665"/>
            </a:xfrm>
            <a:prstGeom prst="rect">
              <a:avLst/>
            </a:prstGeom>
            <a:noFill/>
          </p:spPr>
          <p:txBody>
            <a:bodyPr wrap="none" rtlCol="0">
              <a:spAutoFit/>
            </a:bodyPr>
            <a:lstStyle/>
            <a:p>
              <a:r>
                <a:rPr lang="en-US" sz="2400" dirty="0"/>
                <a:t>S</a:t>
              </a:r>
            </a:p>
          </p:txBody>
        </p:sp>
        <p:sp>
          <p:nvSpPr>
            <p:cNvPr id="13" name="TextBox 12"/>
            <p:cNvSpPr txBox="1"/>
            <p:nvPr/>
          </p:nvSpPr>
          <p:spPr>
            <a:xfrm>
              <a:off x="7180884" y="4117391"/>
              <a:ext cx="341760" cy="461665"/>
            </a:xfrm>
            <a:prstGeom prst="rect">
              <a:avLst/>
            </a:prstGeom>
            <a:noFill/>
          </p:spPr>
          <p:txBody>
            <a:bodyPr wrap="none" rtlCol="0">
              <a:spAutoFit/>
            </a:bodyPr>
            <a:lstStyle/>
            <a:p>
              <a:r>
                <a:rPr lang="en-US" sz="2400" dirty="0"/>
                <a:t>S</a:t>
              </a:r>
            </a:p>
          </p:txBody>
        </p:sp>
        <p:sp>
          <p:nvSpPr>
            <p:cNvPr id="14" name="TextBox 13"/>
            <p:cNvSpPr txBox="1"/>
            <p:nvPr/>
          </p:nvSpPr>
          <p:spPr>
            <a:xfrm>
              <a:off x="6493420" y="3931306"/>
              <a:ext cx="340158" cy="461665"/>
            </a:xfrm>
            <a:prstGeom prst="rect">
              <a:avLst/>
            </a:prstGeom>
            <a:noFill/>
          </p:spPr>
          <p:txBody>
            <a:bodyPr wrap="none" rtlCol="0">
              <a:spAutoFit/>
            </a:bodyPr>
            <a:lstStyle/>
            <a:p>
              <a:r>
                <a:rPr lang="en-US" sz="2400" dirty="0"/>
                <a:t>*</a:t>
              </a:r>
            </a:p>
          </p:txBody>
        </p:sp>
        <p:grpSp>
          <p:nvGrpSpPr>
            <p:cNvPr id="15" name="组合 14"/>
            <p:cNvGrpSpPr/>
            <p:nvPr/>
          </p:nvGrpSpPr>
          <p:grpSpPr>
            <a:xfrm>
              <a:off x="6612448" y="4486723"/>
              <a:ext cx="1440160" cy="454149"/>
              <a:chOff x="979228" y="2142148"/>
              <a:chExt cx="1440160" cy="454149"/>
            </a:xfrm>
          </p:grpSpPr>
          <p:cxnSp>
            <p:nvCxnSpPr>
              <p:cNvPr id="25" name="直接连接符 24"/>
              <p:cNvCxnSpPr/>
              <p:nvPr/>
            </p:nvCxnSpPr>
            <p:spPr>
              <a:xfrm>
                <a:off x="1699308" y="2142148"/>
                <a:ext cx="720080" cy="454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979228" y="2142148"/>
                <a:ext cx="720080" cy="454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699308" y="2142148"/>
                <a:ext cx="0" cy="227074"/>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6" name="直接连接符 15"/>
            <p:cNvCxnSpPr>
              <a:stCxn id="12" idx="2"/>
            </p:cNvCxnSpPr>
            <p:nvPr/>
          </p:nvCxnSpPr>
          <p:spPr>
            <a:xfrm>
              <a:off x="5871556" y="4579056"/>
              <a:ext cx="0" cy="259865"/>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45560" y="4989275"/>
              <a:ext cx="251992" cy="461665"/>
            </a:xfrm>
            <a:prstGeom prst="rect">
              <a:avLst/>
            </a:prstGeom>
            <a:noFill/>
          </p:spPr>
          <p:txBody>
            <a:bodyPr wrap="none" rtlCol="0">
              <a:spAutoFit/>
            </a:bodyPr>
            <a:lstStyle/>
            <a:p>
              <a:r>
                <a:rPr lang="en-US" altLang="zh-CN" sz="2400" dirty="0" err="1"/>
                <a:t>i</a:t>
              </a:r>
              <a:endParaRPr lang="en-US" sz="2400" dirty="0"/>
            </a:p>
          </p:txBody>
        </p:sp>
        <p:sp>
          <p:nvSpPr>
            <p:cNvPr id="18" name="TextBox 17"/>
            <p:cNvSpPr txBox="1"/>
            <p:nvPr/>
          </p:nvSpPr>
          <p:spPr>
            <a:xfrm>
              <a:off x="6460804" y="4940872"/>
              <a:ext cx="341760" cy="461665"/>
            </a:xfrm>
            <a:prstGeom prst="rect">
              <a:avLst/>
            </a:prstGeom>
            <a:noFill/>
          </p:spPr>
          <p:txBody>
            <a:bodyPr wrap="none" rtlCol="0">
              <a:spAutoFit/>
            </a:bodyPr>
            <a:lstStyle/>
            <a:p>
              <a:r>
                <a:rPr lang="en-US" sz="2400" dirty="0"/>
                <a:t>S</a:t>
              </a:r>
            </a:p>
          </p:txBody>
        </p:sp>
        <p:sp>
          <p:nvSpPr>
            <p:cNvPr id="19" name="TextBox 18"/>
            <p:cNvSpPr txBox="1"/>
            <p:nvPr/>
          </p:nvSpPr>
          <p:spPr>
            <a:xfrm>
              <a:off x="7855175" y="4940872"/>
              <a:ext cx="341760" cy="461665"/>
            </a:xfrm>
            <a:prstGeom prst="rect">
              <a:avLst/>
            </a:prstGeom>
            <a:noFill/>
          </p:spPr>
          <p:txBody>
            <a:bodyPr wrap="none" rtlCol="0">
              <a:spAutoFit/>
            </a:bodyPr>
            <a:lstStyle/>
            <a:p>
              <a:r>
                <a:rPr lang="en-US" sz="2400" dirty="0"/>
                <a:t>S</a:t>
              </a:r>
            </a:p>
          </p:txBody>
        </p:sp>
        <p:cxnSp>
          <p:nvCxnSpPr>
            <p:cNvPr id="20" name="直接连接符 19"/>
            <p:cNvCxnSpPr>
              <a:endCxn id="22" idx="0"/>
            </p:cNvCxnSpPr>
            <p:nvPr/>
          </p:nvCxnSpPr>
          <p:spPr>
            <a:xfrm>
              <a:off x="6597009" y="5274841"/>
              <a:ext cx="8816" cy="4616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23" idx="0"/>
            </p:cNvCxnSpPr>
            <p:nvPr/>
          </p:nvCxnSpPr>
          <p:spPr>
            <a:xfrm flipH="1">
              <a:off x="7998403" y="5310204"/>
              <a:ext cx="8416" cy="426302"/>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479829" y="5736506"/>
              <a:ext cx="251992" cy="461665"/>
            </a:xfrm>
            <a:prstGeom prst="rect">
              <a:avLst/>
            </a:prstGeom>
            <a:noFill/>
          </p:spPr>
          <p:txBody>
            <a:bodyPr wrap="none" rtlCol="0">
              <a:spAutoFit/>
            </a:bodyPr>
            <a:lstStyle/>
            <a:p>
              <a:r>
                <a:rPr lang="en-US" altLang="zh-CN" sz="2400" dirty="0" err="1"/>
                <a:t>i</a:t>
              </a:r>
              <a:endParaRPr lang="en-US" sz="2400" dirty="0"/>
            </a:p>
          </p:txBody>
        </p:sp>
        <p:sp>
          <p:nvSpPr>
            <p:cNvPr id="23" name="TextBox 22"/>
            <p:cNvSpPr txBox="1"/>
            <p:nvPr/>
          </p:nvSpPr>
          <p:spPr>
            <a:xfrm>
              <a:off x="7855175" y="5736506"/>
              <a:ext cx="286456" cy="461665"/>
            </a:xfrm>
            <a:prstGeom prst="rect">
              <a:avLst/>
            </a:prstGeom>
            <a:noFill/>
          </p:spPr>
          <p:txBody>
            <a:bodyPr wrap="square" rtlCol="0">
              <a:spAutoFit/>
            </a:bodyPr>
            <a:lstStyle/>
            <a:p>
              <a:r>
                <a:rPr lang="en-US" altLang="zh-CN" sz="2400" dirty="0" err="1"/>
                <a:t>i</a:t>
              </a:r>
              <a:endParaRPr lang="en-US" sz="2400" dirty="0"/>
            </a:p>
          </p:txBody>
        </p:sp>
        <p:sp>
          <p:nvSpPr>
            <p:cNvPr id="24" name="TextBox 23"/>
            <p:cNvSpPr txBox="1"/>
            <p:nvPr/>
          </p:nvSpPr>
          <p:spPr>
            <a:xfrm>
              <a:off x="7182486" y="4713797"/>
              <a:ext cx="340158" cy="461665"/>
            </a:xfrm>
            <a:prstGeom prst="rect">
              <a:avLst/>
            </a:prstGeom>
            <a:noFill/>
          </p:spPr>
          <p:txBody>
            <a:bodyPr wrap="none" rtlCol="0">
              <a:spAutoFit/>
            </a:bodyPr>
            <a:lstStyle/>
            <a:p>
              <a:r>
                <a:rPr lang="en-US" sz="2400" dirty="0"/>
                <a:t>+</a:t>
              </a:r>
            </a:p>
          </p:txBody>
        </p:sp>
        <p:sp>
          <p:nvSpPr>
            <p:cNvPr id="31" name="TextBox 30"/>
            <p:cNvSpPr txBox="1"/>
            <p:nvPr/>
          </p:nvSpPr>
          <p:spPr>
            <a:xfrm>
              <a:off x="6493420" y="2492896"/>
              <a:ext cx="341760" cy="461665"/>
            </a:xfrm>
            <a:prstGeom prst="rect">
              <a:avLst/>
            </a:prstGeom>
            <a:noFill/>
          </p:spPr>
          <p:txBody>
            <a:bodyPr wrap="none" rtlCol="0">
              <a:spAutoFit/>
            </a:bodyPr>
            <a:lstStyle/>
            <a:p>
              <a:r>
                <a:rPr lang="en-US" altLang="zh-CN" sz="2400" dirty="0"/>
                <a:t>S</a:t>
              </a:r>
              <a:endParaRPr lang="en-US" sz="2400" dirty="0"/>
            </a:p>
          </p:txBody>
        </p:sp>
        <p:grpSp>
          <p:nvGrpSpPr>
            <p:cNvPr id="32" name="组合 31"/>
            <p:cNvGrpSpPr/>
            <p:nvPr/>
          </p:nvGrpSpPr>
          <p:grpSpPr>
            <a:xfrm>
              <a:off x="5926860" y="2892929"/>
              <a:ext cx="1440160" cy="361816"/>
              <a:chOff x="979228" y="2234481"/>
              <a:chExt cx="1440160" cy="361816"/>
            </a:xfrm>
          </p:grpSpPr>
          <p:cxnSp>
            <p:nvCxnSpPr>
              <p:cNvPr id="33" name="直接连接符 32"/>
              <p:cNvCxnSpPr/>
              <p:nvPr/>
            </p:nvCxnSpPr>
            <p:spPr>
              <a:xfrm>
                <a:off x="1718544" y="2234481"/>
                <a:ext cx="700844" cy="361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79228" y="2234481"/>
                <a:ext cx="739316" cy="361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718544" y="2234481"/>
                <a:ext cx="0" cy="18090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5549993" y="3254744"/>
              <a:ext cx="492443" cy="461665"/>
            </a:xfrm>
            <a:prstGeom prst="rect">
              <a:avLst/>
            </a:prstGeom>
            <a:noFill/>
          </p:spPr>
          <p:txBody>
            <a:bodyPr wrap="none" rtlCol="0">
              <a:spAutoFit/>
            </a:bodyPr>
            <a:lstStyle/>
            <a:p>
              <a:r>
                <a:rPr lang="zh-CN" altLang="en-US" sz="2400" dirty="0"/>
                <a:t>（</a:t>
              </a:r>
              <a:endParaRPr lang="en-US" sz="2400" dirty="0"/>
            </a:p>
          </p:txBody>
        </p:sp>
        <p:sp>
          <p:nvSpPr>
            <p:cNvPr id="37" name="TextBox 36"/>
            <p:cNvSpPr txBox="1"/>
            <p:nvPr/>
          </p:nvSpPr>
          <p:spPr>
            <a:xfrm>
              <a:off x="7282273" y="3224151"/>
              <a:ext cx="492443" cy="461665"/>
            </a:xfrm>
            <a:prstGeom prst="rect">
              <a:avLst/>
            </a:prstGeom>
            <a:noFill/>
          </p:spPr>
          <p:txBody>
            <a:bodyPr wrap="none" rtlCol="0">
              <a:spAutoFit/>
            </a:bodyPr>
            <a:lstStyle/>
            <a:p>
              <a:r>
                <a:rPr lang="zh-CN" altLang="en-US" sz="2400" dirty="0"/>
                <a:t>）</a:t>
              </a:r>
              <a:endParaRPr lang="en-US" sz="2400" dirty="0"/>
            </a:p>
          </p:txBody>
        </p:sp>
      </p:grpSp>
    </p:spTree>
    <p:extLst>
      <p:ext uri="{BB962C8B-B14F-4D97-AF65-F5344CB8AC3E}">
        <p14:creationId xmlns:p14="http://schemas.microsoft.com/office/powerpoint/2010/main" val="2281174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a:t>邓伏虎</a:t>
            </a:r>
            <a:endParaRPr lang="zh-CN" altLang="en-US" dirty="0"/>
          </a:p>
        </p:txBody>
      </p:sp>
      <p:sp>
        <p:nvSpPr>
          <p:cNvPr id="4" name="页脚占位符 3"/>
          <p:cNvSpPr>
            <a:spLocks noGrp="1"/>
          </p:cNvSpPr>
          <p:nvPr>
            <p:ph type="ftr" sz="quarter" idx="11"/>
          </p:nvPr>
        </p:nvSpPr>
        <p:spPr/>
        <p:txBody>
          <a:bodyPr/>
          <a:lstStyle/>
          <a:p>
            <a:r>
              <a:rPr lang="zh-CN" altLang="en-US" dirty="0"/>
              <a:t>信息与软件工程学院</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t>29</a:t>
            </a:fld>
            <a:endParaRPr lang="zh-CN" altLang="en-US"/>
          </a:p>
        </p:txBody>
      </p:sp>
      <p:sp>
        <p:nvSpPr>
          <p:cNvPr id="7" name="内容占位符 6"/>
          <p:cNvSpPr>
            <a:spLocks noGrp="1"/>
          </p:cNvSpPr>
          <p:nvPr>
            <p:ph sz="quarter" idx="13"/>
          </p:nvPr>
        </p:nvSpPr>
        <p:spPr>
          <a:xfrm>
            <a:off x="611560" y="476672"/>
            <a:ext cx="8240834" cy="933256"/>
          </a:xfrm>
        </p:spPr>
        <p:txBody>
          <a:bodyPr>
            <a:normAutofit lnSpcReduction="10000"/>
          </a:bodyPr>
          <a:lstStyle/>
          <a:p>
            <a:r>
              <a:rPr lang="zh-CN" altLang="en-US" dirty="0"/>
              <a:t>对于文法𝐺</a:t>
            </a:r>
            <a:r>
              <a:rPr lang="en-US" altLang="zh-CN" dirty="0"/>
              <a:t>(</a:t>
            </a:r>
            <a:r>
              <a:rPr lang="zh-CN" altLang="en-US" dirty="0"/>
              <a:t>𝐸</a:t>
            </a:r>
            <a:r>
              <a:rPr lang="en-US" altLang="zh-CN" dirty="0"/>
              <a:t>):</a:t>
            </a:r>
            <a:r>
              <a:rPr lang="zh-CN" altLang="en-US" dirty="0"/>
              <a:t>𝑆→𝑖</a:t>
            </a:r>
            <a:r>
              <a:rPr lang="en-US" altLang="zh-CN" dirty="0"/>
              <a:t>|</a:t>
            </a:r>
            <a:r>
              <a:rPr lang="zh-CN" altLang="en-US" dirty="0"/>
              <a:t>𝑆</a:t>
            </a:r>
            <a:r>
              <a:rPr lang="en-US" altLang="zh-CN" dirty="0"/>
              <a:t>+</a:t>
            </a:r>
            <a:r>
              <a:rPr lang="zh-CN" altLang="en-US" dirty="0"/>
              <a:t>𝑆</a:t>
            </a:r>
            <a:r>
              <a:rPr lang="en-US" altLang="zh-CN" dirty="0"/>
              <a:t>|</a:t>
            </a:r>
            <a:r>
              <a:rPr lang="zh-CN" altLang="en-US" dirty="0"/>
              <a:t>𝑆∗𝑆</a:t>
            </a:r>
            <a:r>
              <a:rPr lang="en-US" altLang="zh-CN" dirty="0"/>
              <a:t>|(</a:t>
            </a:r>
            <a:r>
              <a:rPr lang="zh-CN" altLang="en-US" dirty="0"/>
              <a:t>𝑆</a:t>
            </a:r>
            <a:r>
              <a:rPr lang="en-US" altLang="zh-CN" dirty="0"/>
              <a:t>)</a:t>
            </a:r>
            <a:r>
              <a:rPr lang="zh-CN" altLang="en-US" dirty="0"/>
              <a:t>，句子 </a:t>
            </a:r>
            <a:r>
              <a:rPr lang="en-US" altLang="zh-CN" dirty="0"/>
              <a:t>(</a:t>
            </a:r>
            <a:r>
              <a:rPr lang="en-US" altLang="zh-CN" dirty="0" err="1"/>
              <a:t>i</a:t>
            </a:r>
            <a:r>
              <a:rPr lang="en-US" altLang="zh-CN" dirty="0"/>
              <a:t>*</a:t>
            </a:r>
            <a:r>
              <a:rPr lang="en-US" altLang="zh-CN" dirty="0" err="1"/>
              <a:t>i+i</a:t>
            </a:r>
            <a:r>
              <a:rPr lang="en-US" altLang="zh-CN" dirty="0"/>
              <a:t>)</a:t>
            </a:r>
            <a:r>
              <a:rPr lang="zh-CN" altLang="en-US" dirty="0"/>
              <a:t>的语法树</a:t>
            </a:r>
            <a:endParaRPr lang="en-US" dirty="0"/>
          </a:p>
        </p:txBody>
      </p:sp>
      <p:grpSp>
        <p:nvGrpSpPr>
          <p:cNvPr id="11" name="组合 10"/>
          <p:cNvGrpSpPr/>
          <p:nvPr/>
        </p:nvGrpSpPr>
        <p:grpSpPr>
          <a:xfrm>
            <a:off x="1436266" y="1812659"/>
            <a:ext cx="2542048" cy="2952655"/>
            <a:chOff x="-329330" y="1772816"/>
            <a:chExt cx="2542048" cy="2952655"/>
          </a:xfrm>
        </p:grpSpPr>
        <p:sp>
          <p:nvSpPr>
            <p:cNvPr id="8" name="TextBox 7"/>
            <p:cNvSpPr txBox="1"/>
            <p:nvPr/>
          </p:nvSpPr>
          <p:spPr>
            <a:xfrm>
              <a:off x="1166134" y="1772816"/>
              <a:ext cx="341760" cy="461665"/>
            </a:xfrm>
            <a:prstGeom prst="rect">
              <a:avLst/>
            </a:prstGeom>
            <a:noFill/>
          </p:spPr>
          <p:txBody>
            <a:bodyPr wrap="none" rtlCol="0">
              <a:spAutoFit/>
            </a:bodyPr>
            <a:lstStyle/>
            <a:p>
              <a:r>
                <a:rPr lang="en-US" altLang="zh-CN" sz="2400" dirty="0"/>
                <a:t>S</a:t>
              </a:r>
              <a:endParaRPr lang="en-US" sz="2400" dirty="0"/>
            </a:p>
          </p:txBody>
        </p:sp>
        <p:grpSp>
          <p:nvGrpSpPr>
            <p:cNvPr id="26" name="组合 25"/>
            <p:cNvGrpSpPr/>
            <p:nvPr/>
          </p:nvGrpSpPr>
          <p:grpSpPr>
            <a:xfrm>
              <a:off x="597698" y="2234481"/>
              <a:ext cx="1440160" cy="361816"/>
              <a:chOff x="979228" y="2234481"/>
              <a:chExt cx="1440160" cy="361816"/>
            </a:xfrm>
          </p:grpSpPr>
          <p:cxnSp>
            <p:nvCxnSpPr>
              <p:cNvPr id="10" name="直接连接符 9"/>
              <p:cNvCxnSpPr>
                <a:stCxn id="8" idx="2"/>
              </p:cNvCxnSpPr>
              <p:nvPr/>
            </p:nvCxnSpPr>
            <p:spPr>
              <a:xfrm>
                <a:off x="1718544" y="2234481"/>
                <a:ext cx="700844" cy="361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8" idx="2"/>
              </p:cNvCxnSpPr>
              <p:nvPr/>
            </p:nvCxnSpPr>
            <p:spPr>
              <a:xfrm flipH="1">
                <a:off x="979228" y="2234481"/>
                <a:ext cx="739316" cy="361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8" idx="2"/>
              </p:cNvCxnSpPr>
              <p:nvPr/>
            </p:nvCxnSpPr>
            <p:spPr>
              <a:xfrm>
                <a:off x="1718544" y="2234481"/>
                <a:ext cx="0" cy="18090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390750" y="2635462"/>
              <a:ext cx="341760" cy="461665"/>
            </a:xfrm>
            <a:prstGeom prst="rect">
              <a:avLst/>
            </a:prstGeom>
            <a:noFill/>
          </p:spPr>
          <p:txBody>
            <a:bodyPr wrap="none" rtlCol="0">
              <a:spAutoFit/>
            </a:bodyPr>
            <a:lstStyle/>
            <a:p>
              <a:r>
                <a:rPr lang="en-US" sz="2400" dirty="0"/>
                <a:t>S</a:t>
              </a:r>
            </a:p>
          </p:txBody>
        </p:sp>
        <p:sp>
          <p:nvSpPr>
            <p:cNvPr id="24" name="TextBox 23"/>
            <p:cNvSpPr txBox="1"/>
            <p:nvPr/>
          </p:nvSpPr>
          <p:spPr>
            <a:xfrm>
              <a:off x="1870958" y="2635462"/>
              <a:ext cx="341760" cy="461665"/>
            </a:xfrm>
            <a:prstGeom prst="rect">
              <a:avLst/>
            </a:prstGeom>
            <a:noFill/>
          </p:spPr>
          <p:txBody>
            <a:bodyPr wrap="none" rtlCol="0">
              <a:spAutoFit/>
            </a:bodyPr>
            <a:lstStyle/>
            <a:p>
              <a:r>
                <a:rPr lang="en-US" sz="2400" dirty="0"/>
                <a:t>S</a:t>
              </a:r>
            </a:p>
          </p:txBody>
        </p:sp>
        <p:sp>
          <p:nvSpPr>
            <p:cNvPr id="25" name="TextBox 24"/>
            <p:cNvSpPr txBox="1"/>
            <p:nvPr/>
          </p:nvSpPr>
          <p:spPr>
            <a:xfrm>
              <a:off x="1183494" y="2449377"/>
              <a:ext cx="340158" cy="461665"/>
            </a:xfrm>
            <a:prstGeom prst="rect">
              <a:avLst/>
            </a:prstGeom>
            <a:noFill/>
          </p:spPr>
          <p:txBody>
            <a:bodyPr wrap="none" rtlCol="0">
              <a:spAutoFit/>
            </a:bodyPr>
            <a:lstStyle/>
            <a:p>
              <a:r>
                <a:rPr lang="en-US" sz="2400" dirty="0"/>
                <a:t>+</a:t>
              </a:r>
            </a:p>
          </p:txBody>
        </p:sp>
        <p:grpSp>
          <p:nvGrpSpPr>
            <p:cNvPr id="27" name="组合 26"/>
            <p:cNvGrpSpPr/>
            <p:nvPr/>
          </p:nvGrpSpPr>
          <p:grpSpPr>
            <a:xfrm>
              <a:off x="-158450" y="2956836"/>
              <a:ext cx="1440160" cy="454149"/>
              <a:chOff x="979228" y="2142148"/>
              <a:chExt cx="1440160" cy="454149"/>
            </a:xfrm>
          </p:grpSpPr>
          <p:cxnSp>
            <p:nvCxnSpPr>
              <p:cNvPr id="28" name="直接连接符 27"/>
              <p:cNvCxnSpPr/>
              <p:nvPr/>
            </p:nvCxnSpPr>
            <p:spPr>
              <a:xfrm>
                <a:off x="1699308" y="2142148"/>
                <a:ext cx="720080" cy="454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979228" y="2142148"/>
                <a:ext cx="720080" cy="454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1699308" y="2142148"/>
                <a:ext cx="0" cy="227074"/>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a:xfrm>
              <a:off x="2058359" y="3035727"/>
              <a:ext cx="0" cy="259865"/>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915842" y="3366611"/>
              <a:ext cx="251992" cy="461665"/>
            </a:xfrm>
            <a:prstGeom prst="rect">
              <a:avLst/>
            </a:prstGeom>
            <a:noFill/>
          </p:spPr>
          <p:txBody>
            <a:bodyPr wrap="none" rtlCol="0">
              <a:spAutoFit/>
            </a:bodyPr>
            <a:lstStyle/>
            <a:p>
              <a:r>
                <a:rPr lang="en-US" altLang="zh-CN" sz="2400" dirty="0" err="1"/>
                <a:t>i</a:t>
              </a:r>
              <a:endParaRPr lang="en-US" sz="2400" dirty="0"/>
            </a:p>
          </p:txBody>
        </p:sp>
        <p:sp>
          <p:nvSpPr>
            <p:cNvPr id="34" name="TextBox 33"/>
            <p:cNvSpPr txBox="1"/>
            <p:nvPr/>
          </p:nvSpPr>
          <p:spPr>
            <a:xfrm>
              <a:off x="1150878" y="3458943"/>
              <a:ext cx="341760" cy="461665"/>
            </a:xfrm>
            <a:prstGeom prst="rect">
              <a:avLst/>
            </a:prstGeom>
            <a:noFill/>
          </p:spPr>
          <p:txBody>
            <a:bodyPr wrap="none" rtlCol="0">
              <a:spAutoFit/>
            </a:bodyPr>
            <a:lstStyle/>
            <a:p>
              <a:r>
                <a:rPr lang="en-US" sz="2400" dirty="0"/>
                <a:t>S</a:t>
              </a:r>
            </a:p>
          </p:txBody>
        </p:sp>
        <p:sp>
          <p:nvSpPr>
            <p:cNvPr id="35" name="TextBox 34"/>
            <p:cNvSpPr txBox="1"/>
            <p:nvPr/>
          </p:nvSpPr>
          <p:spPr>
            <a:xfrm>
              <a:off x="-329330" y="3468172"/>
              <a:ext cx="341760" cy="461665"/>
            </a:xfrm>
            <a:prstGeom prst="rect">
              <a:avLst/>
            </a:prstGeom>
            <a:noFill/>
          </p:spPr>
          <p:txBody>
            <a:bodyPr wrap="none" rtlCol="0">
              <a:spAutoFit/>
            </a:bodyPr>
            <a:lstStyle/>
            <a:p>
              <a:r>
                <a:rPr lang="en-US" sz="2400" dirty="0"/>
                <a:t>S</a:t>
              </a:r>
            </a:p>
          </p:txBody>
        </p:sp>
        <p:cxnSp>
          <p:nvCxnSpPr>
            <p:cNvPr id="36" name="直接连接符 35"/>
            <p:cNvCxnSpPr>
              <a:endCxn id="38" idx="0"/>
            </p:cNvCxnSpPr>
            <p:nvPr/>
          </p:nvCxnSpPr>
          <p:spPr>
            <a:xfrm>
              <a:off x="1287083" y="3792912"/>
              <a:ext cx="8816" cy="4616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39" idx="0"/>
            </p:cNvCxnSpPr>
            <p:nvPr/>
          </p:nvCxnSpPr>
          <p:spPr>
            <a:xfrm flipH="1">
              <a:off x="-186102" y="3837504"/>
              <a:ext cx="8416" cy="426302"/>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169903" y="4254577"/>
              <a:ext cx="251992" cy="461665"/>
            </a:xfrm>
            <a:prstGeom prst="rect">
              <a:avLst/>
            </a:prstGeom>
            <a:noFill/>
          </p:spPr>
          <p:txBody>
            <a:bodyPr wrap="none" rtlCol="0">
              <a:spAutoFit/>
            </a:bodyPr>
            <a:lstStyle/>
            <a:p>
              <a:r>
                <a:rPr lang="en-US" altLang="zh-CN" sz="2400" dirty="0" err="1"/>
                <a:t>i</a:t>
              </a:r>
              <a:endParaRPr lang="en-US" sz="2400" dirty="0"/>
            </a:p>
          </p:txBody>
        </p:sp>
        <p:sp>
          <p:nvSpPr>
            <p:cNvPr id="39" name="TextBox 38"/>
            <p:cNvSpPr txBox="1"/>
            <p:nvPr/>
          </p:nvSpPr>
          <p:spPr>
            <a:xfrm>
              <a:off x="-329330" y="4263806"/>
              <a:ext cx="286456" cy="461665"/>
            </a:xfrm>
            <a:prstGeom prst="rect">
              <a:avLst/>
            </a:prstGeom>
            <a:noFill/>
          </p:spPr>
          <p:txBody>
            <a:bodyPr wrap="square" rtlCol="0">
              <a:spAutoFit/>
            </a:bodyPr>
            <a:lstStyle/>
            <a:p>
              <a:r>
                <a:rPr lang="en-US" altLang="zh-CN" sz="2400" dirty="0" err="1"/>
                <a:t>i</a:t>
              </a:r>
              <a:endParaRPr lang="en-US" sz="2400" dirty="0"/>
            </a:p>
          </p:txBody>
        </p:sp>
        <p:sp>
          <p:nvSpPr>
            <p:cNvPr id="40" name="TextBox 39"/>
            <p:cNvSpPr txBox="1"/>
            <p:nvPr/>
          </p:nvSpPr>
          <p:spPr>
            <a:xfrm>
              <a:off x="392352" y="3190098"/>
              <a:ext cx="340158" cy="461665"/>
            </a:xfrm>
            <a:prstGeom prst="rect">
              <a:avLst/>
            </a:prstGeom>
            <a:noFill/>
          </p:spPr>
          <p:txBody>
            <a:bodyPr wrap="none" rtlCol="0">
              <a:spAutoFit/>
            </a:bodyPr>
            <a:lstStyle/>
            <a:p>
              <a:r>
                <a:rPr lang="en-US" sz="2400" dirty="0"/>
                <a:t>*</a:t>
              </a:r>
            </a:p>
          </p:txBody>
        </p:sp>
      </p:grpSp>
      <p:grpSp>
        <p:nvGrpSpPr>
          <p:cNvPr id="88" name="组合 87"/>
          <p:cNvGrpSpPr/>
          <p:nvPr/>
        </p:nvGrpSpPr>
        <p:grpSpPr>
          <a:xfrm>
            <a:off x="5362982" y="1772817"/>
            <a:ext cx="2496259" cy="2943426"/>
            <a:chOff x="772280" y="1772816"/>
            <a:chExt cx="2496259" cy="2943426"/>
          </a:xfrm>
        </p:grpSpPr>
        <p:sp>
          <p:nvSpPr>
            <p:cNvPr id="89" name="TextBox 88"/>
            <p:cNvSpPr txBox="1"/>
            <p:nvPr/>
          </p:nvSpPr>
          <p:spPr>
            <a:xfrm>
              <a:off x="1547664" y="1772816"/>
              <a:ext cx="341760" cy="461665"/>
            </a:xfrm>
            <a:prstGeom prst="rect">
              <a:avLst/>
            </a:prstGeom>
            <a:noFill/>
          </p:spPr>
          <p:txBody>
            <a:bodyPr wrap="none" rtlCol="0">
              <a:spAutoFit/>
            </a:bodyPr>
            <a:lstStyle/>
            <a:p>
              <a:r>
                <a:rPr lang="en-US" altLang="zh-CN" sz="2400" dirty="0"/>
                <a:t>S</a:t>
              </a:r>
              <a:endParaRPr lang="en-US" sz="2400" dirty="0"/>
            </a:p>
          </p:txBody>
        </p:sp>
        <p:grpSp>
          <p:nvGrpSpPr>
            <p:cNvPr id="90" name="组合 89"/>
            <p:cNvGrpSpPr/>
            <p:nvPr/>
          </p:nvGrpSpPr>
          <p:grpSpPr>
            <a:xfrm>
              <a:off x="979228" y="2234481"/>
              <a:ext cx="1440160" cy="361816"/>
              <a:chOff x="979228" y="2234481"/>
              <a:chExt cx="1440160" cy="361816"/>
            </a:xfrm>
          </p:grpSpPr>
          <p:cxnSp>
            <p:nvCxnSpPr>
              <p:cNvPr id="107" name="直接连接符 106"/>
              <p:cNvCxnSpPr>
                <a:stCxn id="89" idx="2"/>
              </p:cNvCxnSpPr>
              <p:nvPr/>
            </p:nvCxnSpPr>
            <p:spPr>
              <a:xfrm>
                <a:off x="1718544" y="2234481"/>
                <a:ext cx="700844" cy="361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89" idx="2"/>
              </p:cNvCxnSpPr>
              <p:nvPr/>
            </p:nvCxnSpPr>
            <p:spPr>
              <a:xfrm flipH="1">
                <a:off x="979228" y="2234481"/>
                <a:ext cx="739316" cy="361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89" idx="2"/>
              </p:cNvCxnSpPr>
              <p:nvPr/>
            </p:nvCxnSpPr>
            <p:spPr>
              <a:xfrm>
                <a:off x="1718544" y="2234481"/>
                <a:ext cx="0" cy="180908"/>
              </a:xfrm>
              <a:prstGeom prst="line">
                <a:avLst/>
              </a:prstGeom>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772280" y="2635462"/>
              <a:ext cx="341760" cy="461665"/>
            </a:xfrm>
            <a:prstGeom prst="rect">
              <a:avLst/>
            </a:prstGeom>
            <a:noFill/>
          </p:spPr>
          <p:txBody>
            <a:bodyPr wrap="none" rtlCol="0">
              <a:spAutoFit/>
            </a:bodyPr>
            <a:lstStyle/>
            <a:p>
              <a:r>
                <a:rPr lang="en-US" sz="2400" dirty="0"/>
                <a:t>S</a:t>
              </a:r>
            </a:p>
          </p:txBody>
        </p:sp>
        <p:sp>
          <p:nvSpPr>
            <p:cNvPr id="92" name="TextBox 91"/>
            <p:cNvSpPr txBox="1"/>
            <p:nvPr/>
          </p:nvSpPr>
          <p:spPr>
            <a:xfrm>
              <a:off x="2252488" y="2635462"/>
              <a:ext cx="341760" cy="461665"/>
            </a:xfrm>
            <a:prstGeom prst="rect">
              <a:avLst/>
            </a:prstGeom>
            <a:noFill/>
          </p:spPr>
          <p:txBody>
            <a:bodyPr wrap="none" rtlCol="0">
              <a:spAutoFit/>
            </a:bodyPr>
            <a:lstStyle/>
            <a:p>
              <a:r>
                <a:rPr lang="en-US" sz="2400" dirty="0"/>
                <a:t>S</a:t>
              </a:r>
            </a:p>
          </p:txBody>
        </p:sp>
        <p:sp>
          <p:nvSpPr>
            <p:cNvPr id="93" name="TextBox 92"/>
            <p:cNvSpPr txBox="1"/>
            <p:nvPr/>
          </p:nvSpPr>
          <p:spPr>
            <a:xfrm>
              <a:off x="1565024" y="2449377"/>
              <a:ext cx="340158" cy="461665"/>
            </a:xfrm>
            <a:prstGeom prst="rect">
              <a:avLst/>
            </a:prstGeom>
            <a:noFill/>
          </p:spPr>
          <p:txBody>
            <a:bodyPr wrap="none" rtlCol="0">
              <a:spAutoFit/>
            </a:bodyPr>
            <a:lstStyle/>
            <a:p>
              <a:r>
                <a:rPr lang="zh-CN" altLang="en-US" sz="2400" dirty="0"/>
                <a:t>*</a:t>
              </a:r>
              <a:endParaRPr lang="en-US" sz="2400" dirty="0"/>
            </a:p>
          </p:txBody>
        </p:sp>
        <p:grpSp>
          <p:nvGrpSpPr>
            <p:cNvPr id="94" name="组合 93"/>
            <p:cNvGrpSpPr/>
            <p:nvPr/>
          </p:nvGrpSpPr>
          <p:grpSpPr>
            <a:xfrm>
              <a:off x="1684052" y="3004794"/>
              <a:ext cx="1440160" cy="454149"/>
              <a:chOff x="979228" y="2142148"/>
              <a:chExt cx="1440160" cy="454149"/>
            </a:xfrm>
          </p:grpSpPr>
          <p:cxnSp>
            <p:nvCxnSpPr>
              <p:cNvPr id="104" name="直接连接符 103"/>
              <p:cNvCxnSpPr/>
              <p:nvPr/>
            </p:nvCxnSpPr>
            <p:spPr>
              <a:xfrm>
                <a:off x="1699308" y="2142148"/>
                <a:ext cx="720080" cy="454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H="1">
                <a:off x="979228" y="2142148"/>
                <a:ext cx="720080" cy="454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1699308" y="2142148"/>
                <a:ext cx="0" cy="227074"/>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5" name="直接连接符 94"/>
            <p:cNvCxnSpPr>
              <a:stCxn id="91" idx="2"/>
            </p:cNvCxnSpPr>
            <p:nvPr/>
          </p:nvCxnSpPr>
          <p:spPr>
            <a:xfrm>
              <a:off x="943160" y="3097127"/>
              <a:ext cx="0" cy="259865"/>
            </a:xfrm>
            <a:prstGeom prst="line">
              <a:avLst/>
            </a:prstGeom>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817164" y="3507346"/>
              <a:ext cx="251992" cy="461665"/>
            </a:xfrm>
            <a:prstGeom prst="rect">
              <a:avLst/>
            </a:prstGeom>
            <a:noFill/>
          </p:spPr>
          <p:txBody>
            <a:bodyPr wrap="none" rtlCol="0">
              <a:spAutoFit/>
            </a:bodyPr>
            <a:lstStyle/>
            <a:p>
              <a:r>
                <a:rPr lang="en-US" altLang="zh-CN" sz="2400" dirty="0" err="1"/>
                <a:t>i</a:t>
              </a:r>
              <a:endParaRPr lang="en-US" sz="2400" dirty="0"/>
            </a:p>
          </p:txBody>
        </p:sp>
        <p:sp>
          <p:nvSpPr>
            <p:cNvPr id="97" name="TextBox 96"/>
            <p:cNvSpPr txBox="1"/>
            <p:nvPr/>
          </p:nvSpPr>
          <p:spPr>
            <a:xfrm>
              <a:off x="1532408" y="3458943"/>
              <a:ext cx="341760" cy="461665"/>
            </a:xfrm>
            <a:prstGeom prst="rect">
              <a:avLst/>
            </a:prstGeom>
            <a:noFill/>
          </p:spPr>
          <p:txBody>
            <a:bodyPr wrap="none" rtlCol="0">
              <a:spAutoFit/>
            </a:bodyPr>
            <a:lstStyle/>
            <a:p>
              <a:r>
                <a:rPr lang="en-US" sz="2400" dirty="0"/>
                <a:t>S</a:t>
              </a:r>
            </a:p>
          </p:txBody>
        </p:sp>
        <p:sp>
          <p:nvSpPr>
            <p:cNvPr id="98" name="TextBox 97"/>
            <p:cNvSpPr txBox="1"/>
            <p:nvPr/>
          </p:nvSpPr>
          <p:spPr>
            <a:xfrm>
              <a:off x="2926779" y="3458943"/>
              <a:ext cx="341760" cy="461665"/>
            </a:xfrm>
            <a:prstGeom prst="rect">
              <a:avLst/>
            </a:prstGeom>
            <a:noFill/>
          </p:spPr>
          <p:txBody>
            <a:bodyPr wrap="none" rtlCol="0">
              <a:spAutoFit/>
            </a:bodyPr>
            <a:lstStyle/>
            <a:p>
              <a:r>
                <a:rPr lang="en-US" sz="2400" dirty="0"/>
                <a:t>S</a:t>
              </a:r>
            </a:p>
          </p:txBody>
        </p:sp>
        <p:cxnSp>
          <p:nvCxnSpPr>
            <p:cNvPr id="99" name="直接连接符 98"/>
            <p:cNvCxnSpPr>
              <a:endCxn id="101" idx="0"/>
            </p:cNvCxnSpPr>
            <p:nvPr/>
          </p:nvCxnSpPr>
          <p:spPr>
            <a:xfrm>
              <a:off x="1668613" y="3792912"/>
              <a:ext cx="8816" cy="4616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接连接符 99"/>
            <p:cNvCxnSpPr>
              <a:endCxn id="102" idx="0"/>
            </p:cNvCxnSpPr>
            <p:nvPr/>
          </p:nvCxnSpPr>
          <p:spPr>
            <a:xfrm flipH="1">
              <a:off x="3070007" y="3828275"/>
              <a:ext cx="8416" cy="426302"/>
            </a:xfrm>
            <a:prstGeom prst="line">
              <a:avLst/>
            </a:prstGeom>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1551433" y="4254577"/>
              <a:ext cx="251992" cy="461665"/>
            </a:xfrm>
            <a:prstGeom prst="rect">
              <a:avLst/>
            </a:prstGeom>
            <a:noFill/>
          </p:spPr>
          <p:txBody>
            <a:bodyPr wrap="none" rtlCol="0">
              <a:spAutoFit/>
            </a:bodyPr>
            <a:lstStyle/>
            <a:p>
              <a:r>
                <a:rPr lang="en-US" altLang="zh-CN" sz="2400" dirty="0" err="1"/>
                <a:t>i</a:t>
              </a:r>
              <a:endParaRPr lang="en-US" sz="2400" dirty="0"/>
            </a:p>
          </p:txBody>
        </p:sp>
        <p:sp>
          <p:nvSpPr>
            <p:cNvPr id="102" name="TextBox 101"/>
            <p:cNvSpPr txBox="1"/>
            <p:nvPr/>
          </p:nvSpPr>
          <p:spPr>
            <a:xfrm>
              <a:off x="2926779" y="4254577"/>
              <a:ext cx="286456" cy="461665"/>
            </a:xfrm>
            <a:prstGeom prst="rect">
              <a:avLst/>
            </a:prstGeom>
            <a:noFill/>
          </p:spPr>
          <p:txBody>
            <a:bodyPr wrap="square" rtlCol="0">
              <a:spAutoFit/>
            </a:bodyPr>
            <a:lstStyle/>
            <a:p>
              <a:r>
                <a:rPr lang="en-US" altLang="zh-CN" sz="2400" dirty="0" err="1"/>
                <a:t>i</a:t>
              </a:r>
              <a:endParaRPr lang="en-US" sz="2400" dirty="0"/>
            </a:p>
          </p:txBody>
        </p:sp>
        <p:sp>
          <p:nvSpPr>
            <p:cNvPr id="103" name="TextBox 102"/>
            <p:cNvSpPr txBox="1"/>
            <p:nvPr/>
          </p:nvSpPr>
          <p:spPr>
            <a:xfrm>
              <a:off x="2254090" y="3231868"/>
              <a:ext cx="340158" cy="461665"/>
            </a:xfrm>
            <a:prstGeom prst="rect">
              <a:avLst/>
            </a:prstGeom>
            <a:noFill/>
          </p:spPr>
          <p:txBody>
            <a:bodyPr wrap="none" rtlCol="0">
              <a:spAutoFit/>
            </a:bodyPr>
            <a:lstStyle/>
            <a:p>
              <a:r>
                <a:rPr lang="en-US" altLang="zh-CN" sz="2400" dirty="0"/>
                <a:t>+</a:t>
              </a:r>
              <a:endParaRPr lang="en-US" sz="2400" dirty="0"/>
            </a:p>
          </p:txBody>
        </p:sp>
      </p:grpSp>
      <p:sp>
        <p:nvSpPr>
          <p:cNvPr id="9" name="TextBox 8"/>
          <p:cNvSpPr txBox="1"/>
          <p:nvPr/>
        </p:nvSpPr>
        <p:spPr>
          <a:xfrm>
            <a:off x="1639212" y="5083296"/>
            <a:ext cx="2339102" cy="461665"/>
          </a:xfrm>
          <a:prstGeom prst="rect">
            <a:avLst/>
          </a:prstGeom>
          <a:noFill/>
        </p:spPr>
        <p:txBody>
          <a:bodyPr wrap="none" rtlCol="0">
            <a:spAutoFit/>
          </a:bodyPr>
          <a:lstStyle/>
          <a:p>
            <a:r>
              <a:rPr lang="zh-CN" altLang="en-US" sz="2400" dirty="0"/>
              <a:t>最左推导（一）</a:t>
            </a:r>
            <a:endParaRPr lang="en-US" sz="2400" dirty="0"/>
          </a:p>
        </p:txBody>
      </p:sp>
      <p:sp>
        <p:nvSpPr>
          <p:cNvPr id="112" name="TextBox 111"/>
          <p:cNvSpPr txBox="1"/>
          <p:nvPr/>
        </p:nvSpPr>
        <p:spPr>
          <a:xfrm>
            <a:off x="5464835" y="5057391"/>
            <a:ext cx="2339102" cy="461665"/>
          </a:xfrm>
          <a:prstGeom prst="rect">
            <a:avLst/>
          </a:prstGeom>
          <a:noFill/>
        </p:spPr>
        <p:txBody>
          <a:bodyPr wrap="none" rtlCol="0">
            <a:spAutoFit/>
          </a:bodyPr>
          <a:lstStyle/>
          <a:p>
            <a:r>
              <a:rPr lang="zh-CN" altLang="en-US" sz="2400" dirty="0"/>
              <a:t>最左推导（二）</a:t>
            </a:r>
            <a:endParaRPr lang="en-US" sz="2400" dirty="0"/>
          </a:p>
        </p:txBody>
      </p:sp>
      <p:sp>
        <p:nvSpPr>
          <p:cNvPr id="52" name="TextBox 51"/>
          <p:cNvSpPr txBox="1"/>
          <p:nvPr/>
        </p:nvSpPr>
        <p:spPr>
          <a:xfrm>
            <a:off x="2916841" y="1054655"/>
            <a:ext cx="341760" cy="461665"/>
          </a:xfrm>
          <a:prstGeom prst="rect">
            <a:avLst/>
          </a:prstGeom>
          <a:noFill/>
        </p:spPr>
        <p:txBody>
          <a:bodyPr wrap="none" rtlCol="0">
            <a:spAutoFit/>
          </a:bodyPr>
          <a:lstStyle/>
          <a:p>
            <a:r>
              <a:rPr lang="en-US" altLang="zh-CN" sz="2400" dirty="0"/>
              <a:t>S</a:t>
            </a:r>
            <a:endParaRPr lang="en-US" sz="2400" dirty="0"/>
          </a:p>
        </p:txBody>
      </p:sp>
      <p:grpSp>
        <p:nvGrpSpPr>
          <p:cNvPr id="53" name="组合 52"/>
          <p:cNvGrpSpPr/>
          <p:nvPr/>
        </p:nvGrpSpPr>
        <p:grpSpPr>
          <a:xfrm>
            <a:off x="2350281" y="1454688"/>
            <a:ext cx="1440160" cy="361816"/>
            <a:chOff x="979228" y="2234481"/>
            <a:chExt cx="1440160" cy="361816"/>
          </a:xfrm>
        </p:grpSpPr>
        <p:cxnSp>
          <p:nvCxnSpPr>
            <p:cNvPr id="54" name="直接连接符 53"/>
            <p:cNvCxnSpPr/>
            <p:nvPr/>
          </p:nvCxnSpPr>
          <p:spPr>
            <a:xfrm>
              <a:off x="1718544" y="2234481"/>
              <a:ext cx="700844" cy="361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979228" y="2234481"/>
              <a:ext cx="739316" cy="361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1718544" y="2234481"/>
              <a:ext cx="0" cy="180908"/>
            </a:xfrm>
            <a:prstGeom prst="line">
              <a:avLst/>
            </a:prstGeom>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1973414" y="1816503"/>
            <a:ext cx="492443" cy="461665"/>
          </a:xfrm>
          <a:prstGeom prst="rect">
            <a:avLst/>
          </a:prstGeom>
          <a:noFill/>
        </p:spPr>
        <p:txBody>
          <a:bodyPr wrap="none" rtlCol="0">
            <a:spAutoFit/>
          </a:bodyPr>
          <a:lstStyle/>
          <a:p>
            <a:r>
              <a:rPr lang="zh-CN" altLang="en-US" sz="2400" dirty="0"/>
              <a:t>（</a:t>
            </a:r>
            <a:endParaRPr lang="en-US" sz="2400" dirty="0"/>
          </a:p>
        </p:txBody>
      </p:sp>
      <p:sp>
        <p:nvSpPr>
          <p:cNvPr id="58" name="TextBox 57"/>
          <p:cNvSpPr txBox="1"/>
          <p:nvPr/>
        </p:nvSpPr>
        <p:spPr>
          <a:xfrm>
            <a:off x="3705694" y="1785910"/>
            <a:ext cx="492443" cy="461665"/>
          </a:xfrm>
          <a:prstGeom prst="rect">
            <a:avLst/>
          </a:prstGeom>
          <a:noFill/>
        </p:spPr>
        <p:txBody>
          <a:bodyPr wrap="none" rtlCol="0">
            <a:spAutoFit/>
          </a:bodyPr>
          <a:lstStyle/>
          <a:p>
            <a:r>
              <a:rPr lang="zh-CN" altLang="en-US" sz="2400" dirty="0"/>
              <a:t>）</a:t>
            </a:r>
            <a:endParaRPr lang="en-US" sz="2400" dirty="0"/>
          </a:p>
        </p:txBody>
      </p:sp>
      <p:sp>
        <p:nvSpPr>
          <p:cNvPr id="59" name="TextBox 58"/>
          <p:cNvSpPr txBox="1"/>
          <p:nvPr/>
        </p:nvSpPr>
        <p:spPr>
          <a:xfrm>
            <a:off x="6140470" y="1116287"/>
            <a:ext cx="341760" cy="461665"/>
          </a:xfrm>
          <a:prstGeom prst="rect">
            <a:avLst/>
          </a:prstGeom>
          <a:noFill/>
        </p:spPr>
        <p:txBody>
          <a:bodyPr wrap="none" rtlCol="0">
            <a:spAutoFit/>
          </a:bodyPr>
          <a:lstStyle/>
          <a:p>
            <a:r>
              <a:rPr lang="en-US" altLang="zh-CN" sz="2400" dirty="0"/>
              <a:t>S</a:t>
            </a:r>
            <a:endParaRPr lang="en-US" sz="2400" dirty="0"/>
          </a:p>
        </p:txBody>
      </p:sp>
      <p:grpSp>
        <p:nvGrpSpPr>
          <p:cNvPr id="60" name="组合 59"/>
          <p:cNvGrpSpPr/>
          <p:nvPr/>
        </p:nvGrpSpPr>
        <p:grpSpPr>
          <a:xfrm>
            <a:off x="5573910" y="1516320"/>
            <a:ext cx="1440160" cy="361816"/>
            <a:chOff x="979228" y="2234481"/>
            <a:chExt cx="1440160" cy="361816"/>
          </a:xfrm>
        </p:grpSpPr>
        <p:cxnSp>
          <p:nvCxnSpPr>
            <p:cNvPr id="61" name="直接连接符 60"/>
            <p:cNvCxnSpPr/>
            <p:nvPr/>
          </p:nvCxnSpPr>
          <p:spPr>
            <a:xfrm>
              <a:off x="1718544" y="2234481"/>
              <a:ext cx="700844" cy="361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a:off x="979228" y="2234481"/>
              <a:ext cx="739316" cy="361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718544" y="2234481"/>
              <a:ext cx="0" cy="180908"/>
            </a:xfrm>
            <a:prstGeom prst="line">
              <a:avLst/>
            </a:prstGeom>
          </p:spPr>
          <p:style>
            <a:lnRef idx="1">
              <a:schemeClr val="accent1"/>
            </a:lnRef>
            <a:fillRef idx="0">
              <a:schemeClr val="accent1"/>
            </a:fillRef>
            <a:effectRef idx="0">
              <a:schemeClr val="accent1"/>
            </a:effectRef>
            <a:fontRef idx="minor">
              <a:schemeClr val="tx1"/>
            </a:fontRef>
          </p:style>
        </p:cxnSp>
      </p:grpSp>
      <p:sp>
        <p:nvSpPr>
          <p:cNvPr id="64" name="TextBox 63"/>
          <p:cNvSpPr txBox="1"/>
          <p:nvPr/>
        </p:nvSpPr>
        <p:spPr>
          <a:xfrm>
            <a:off x="5197043" y="1878135"/>
            <a:ext cx="492443" cy="461665"/>
          </a:xfrm>
          <a:prstGeom prst="rect">
            <a:avLst/>
          </a:prstGeom>
          <a:noFill/>
        </p:spPr>
        <p:txBody>
          <a:bodyPr wrap="none" rtlCol="0">
            <a:spAutoFit/>
          </a:bodyPr>
          <a:lstStyle/>
          <a:p>
            <a:r>
              <a:rPr lang="zh-CN" altLang="en-US" sz="2400" dirty="0"/>
              <a:t>（</a:t>
            </a:r>
            <a:endParaRPr lang="en-US" sz="2400" dirty="0"/>
          </a:p>
        </p:txBody>
      </p:sp>
      <p:sp>
        <p:nvSpPr>
          <p:cNvPr id="65" name="TextBox 64"/>
          <p:cNvSpPr txBox="1"/>
          <p:nvPr/>
        </p:nvSpPr>
        <p:spPr>
          <a:xfrm>
            <a:off x="6929323" y="1847542"/>
            <a:ext cx="492443" cy="461665"/>
          </a:xfrm>
          <a:prstGeom prst="rect">
            <a:avLst/>
          </a:prstGeom>
          <a:noFill/>
        </p:spPr>
        <p:txBody>
          <a:bodyPr wrap="none" rtlCol="0">
            <a:spAutoFit/>
          </a:bodyPr>
          <a:lstStyle/>
          <a:p>
            <a:r>
              <a:rPr lang="zh-CN" altLang="en-US" sz="2400" dirty="0"/>
              <a:t>）</a:t>
            </a:r>
            <a:endParaRPr lang="en-US" sz="2400" dirty="0"/>
          </a:p>
        </p:txBody>
      </p:sp>
    </p:spTree>
    <p:extLst>
      <p:ext uri="{BB962C8B-B14F-4D97-AF65-F5344CB8AC3E}">
        <p14:creationId xmlns:p14="http://schemas.microsoft.com/office/powerpoint/2010/main" val="838046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世界上有多少种语言？</a:t>
            </a:r>
            <a:endParaRPr lang="en-US" altLang="zh-CN" dirty="0"/>
          </a:p>
          <a:p>
            <a:r>
              <a:rPr lang="zh-CN" altLang="en-US" b="0" dirty="0">
                <a:solidFill>
                  <a:schemeClr val="tx1"/>
                </a:solidFill>
              </a:rPr>
              <a:t>使用人口超过</a:t>
            </a:r>
            <a:r>
              <a:rPr lang="en-US" altLang="zh-CN" b="0" dirty="0">
                <a:solidFill>
                  <a:schemeClr val="tx1"/>
                </a:solidFill>
              </a:rPr>
              <a:t>100 </a:t>
            </a:r>
            <a:r>
              <a:rPr lang="zh-CN" altLang="en-US" b="0" dirty="0">
                <a:solidFill>
                  <a:schemeClr val="tx1"/>
                </a:solidFill>
              </a:rPr>
              <a:t>万的语言只有</a:t>
            </a:r>
            <a:r>
              <a:rPr lang="en-US" altLang="zh-CN" b="0" dirty="0">
                <a:solidFill>
                  <a:schemeClr val="tx1"/>
                </a:solidFill>
              </a:rPr>
              <a:t>140</a:t>
            </a:r>
            <a:r>
              <a:rPr lang="zh-CN" altLang="en-US" b="0" dirty="0">
                <a:solidFill>
                  <a:schemeClr val="tx1"/>
                </a:solidFill>
              </a:rPr>
              <a:t>多种</a:t>
            </a:r>
            <a:endParaRPr lang="en-US" altLang="zh-CN" b="0" dirty="0">
              <a:solidFill>
                <a:schemeClr val="tx1"/>
              </a:solidFill>
            </a:endParaRPr>
          </a:p>
          <a:p>
            <a:endParaRPr lang="en-US" altLang="zh-CN" b="0" dirty="0">
              <a:solidFill>
                <a:schemeClr val="tx1"/>
              </a:solidFill>
            </a:endParaRPr>
          </a:p>
          <a:p>
            <a:endParaRPr lang="zh-CN" altLang="en-US" b="0" dirty="0">
              <a:solidFill>
                <a:schemeClr val="tx1"/>
              </a:solidFill>
            </a:endParaRPr>
          </a:p>
          <a:p>
            <a:r>
              <a:rPr lang="zh-CN" altLang="en-US" dirty="0"/>
              <a:t>使用人数最多的语言？</a:t>
            </a:r>
            <a:endParaRPr lang="en-US" altLang="zh-CN" dirty="0"/>
          </a:p>
          <a:p>
            <a:r>
              <a:rPr lang="zh-CN" altLang="en-US" dirty="0">
                <a:solidFill>
                  <a:schemeClr val="tx1"/>
                </a:solidFill>
              </a:rPr>
              <a:t>汉语、英语、俄语、德语、法语、西班牙语</a:t>
            </a:r>
            <a:endParaRPr lang="en-US" altLang="zh-CN" dirty="0">
              <a:solidFill>
                <a:schemeClr val="tx1"/>
              </a:solidFill>
            </a:endParaRPr>
          </a:p>
          <a:p>
            <a:endParaRPr lang="en-US" dirty="0"/>
          </a:p>
        </p:txBody>
      </p:sp>
      <p:sp>
        <p:nvSpPr>
          <p:cNvPr id="3" name="日期占位符 2"/>
          <p:cNvSpPr>
            <a:spLocks noGrp="1"/>
          </p:cNvSpPr>
          <p:nvPr>
            <p:ph type="dt" sz="half" idx="10"/>
          </p:nvPr>
        </p:nvSpPr>
        <p:spPr/>
        <p:txBody>
          <a:bodyPr/>
          <a:lstStyle/>
          <a:p>
            <a:r>
              <a:rPr lang="zh-CN" altLang="en-US"/>
              <a:t>邓伏虎</a:t>
            </a:r>
            <a:endParaRPr lang="zh-CN" altLang="en-US" dirty="0"/>
          </a:p>
        </p:txBody>
      </p:sp>
      <p:sp>
        <p:nvSpPr>
          <p:cNvPr id="4" name="页脚占位符 3"/>
          <p:cNvSpPr>
            <a:spLocks noGrp="1"/>
          </p:cNvSpPr>
          <p:nvPr>
            <p:ph type="ftr" sz="quarter" idx="11"/>
          </p:nvPr>
        </p:nvSpPr>
        <p:spPr/>
        <p:txBody>
          <a:bodyPr/>
          <a:lstStyle/>
          <a:p>
            <a:r>
              <a:rPr lang="zh-CN" altLang="en-US"/>
              <a:t>信息与软件工程学院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3</a:t>
            </a:fld>
            <a:endParaRPr lang="zh-CN" altLang="en-US"/>
          </a:p>
        </p:txBody>
      </p:sp>
      <p:sp>
        <p:nvSpPr>
          <p:cNvPr id="6" name="标题 5"/>
          <p:cNvSpPr>
            <a:spLocks noGrp="1"/>
          </p:cNvSpPr>
          <p:nvPr>
            <p:ph type="title"/>
          </p:nvPr>
        </p:nvSpPr>
        <p:spPr/>
        <p:txBody>
          <a:bodyPr/>
          <a:lstStyle/>
          <a:p>
            <a:r>
              <a:rPr lang="zh-CN" altLang="en-US" dirty="0"/>
              <a:t>语言</a:t>
            </a:r>
            <a:endParaRPr lang="en-US" dirty="0"/>
          </a:p>
        </p:txBody>
      </p:sp>
    </p:spTree>
    <p:extLst>
      <p:ext uri="{BB962C8B-B14F-4D97-AF65-F5344CB8AC3E}">
        <p14:creationId xmlns:p14="http://schemas.microsoft.com/office/powerpoint/2010/main" val="570476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a:bodyPr>
              <a:lstStyle/>
              <a:p>
                <a:r>
                  <a:rPr lang="zh-CN" altLang="en-US" dirty="0"/>
                  <a:t>如果一个文法的句子存在两颗语法树，那么</a:t>
                </a:r>
                <a:r>
                  <a:rPr lang="zh-CN" altLang="en-US" dirty="0">
                    <a:solidFill>
                      <a:srgbClr val="FF0000"/>
                    </a:solidFill>
                  </a:rPr>
                  <a:t>该句子是二义性的</a:t>
                </a:r>
                <a:r>
                  <a:rPr lang="zh-CN" altLang="en-US" dirty="0"/>
                  <a:t>。如果一个文法能够产生二义性的句子，则</a:t>
                </a:r>
                <a:r>
                  <a:rPr lang="zh-CN" altLang="en-US" dirty="0">
                    <a:solidFill>
                      <a:srgbClr val="FF0000"/>
                    </a:solidFill>
                  </a:rPr>
                  <a:t>该文法是二义性的</a:t>
                </a:r>
                <a:r>
                  <a:rPr lang="zh-CN" altLang="en-US" dirty="0"/>
                  <a:t>。</a:t>
                </a:r>
                <a:endParaRPr lang="en-US" altLang="zh-CN" dirty="0"/>
              </a:p>
              <a:p>
                <a:r>
                  <a:rPr lang="zh-CN" altLang="en-US" dirty="0"/>
                  <a:t>编译程序很难处理二义性句子，因此需要</a:t>
                </a:r>
                <a:r>
                  <a:rPr lang="zh-CN" altLang="en-US" dirty="0">
                    <a:solidFill>
                      <a:srgbClr val="FF0000"/>
                    </a:solidFill>
                  </a:rPr>
                  <a:t>避免二义性文法。</a:t>
                </a:r>
                <a:endParaRPr lang="en-US" altLang="zh-CN" dirty="0">
                  <a:solidFill>
                    <a:srgbClr val="FF0000"/>
                  </a:solidFill>
                </a:endParaRPr>
              </a:p>
              <a:p>
                <a:pPr marL="817200" indent="-457200">
                  <a:buFont typeface="Wingdings" panose="05000000000000000000" pitchFamily="2" charset="2"/>
                  <a:buChar char="§"/>
                </a:pPr>
                <a:r>
                  <a:rPr lang="zh-CN" altLang="en-US" sz="2400" dirty="0">
                    <a:solidFill>
                      <a:schemeClr val="tx2"/>
                    </a:solidFill>
                  </a:rPr>
                  <a:t>在文法中不包含任何下面形式的产生式：</a:t>
                </a:r>
                <a14:m>
                  <m:oMath xmlns:m="http://schemas.openxmlformats.org/officeDocument/2006/math">
                    <m:r>
                      <a:rPr lang="en-US" altLang="zh-CN" sz="2400" b="1" i="1" dirty="0" smtClean="0">
                        <a:latin typeface="Cambria Math"/>
                        <a:ea typeface="Cambria Math"/>
                      </a:rPr>
                      <m:t>𝑨</m:t>
                    </m:r>
                    <m:r>
                      <a:rPr lang="en-US" altLang="zh-CN" sz="2400" i="1" dirty="0">
                        <a:latin typeface="Cambria Math"/>
                        <a:ea typeface="Cambria Math"/>
                      </a:rPr>
                      <m:t>→</m:t>
                    </m:r>
                    <m:r>
                      <a:rPr lang="en-US" altLang="zh-CN" sz="2400" i="1" dirty="0">
                        <a:latin typeface="Cambria Math"/>
                        <a:ea typeface="Cambria Math"/>
                      </a:rPr>
                      <m:t>𝑨</m:t>
                    </m:r>
                  </m:oMath>
                </a14:m>
                <a:endParaRPr lang="en-US" sz="2400" i="1" dirty="0">
                  <a:latin typeface="Cambria Math"/>
                  <a:ea typeface="Cambria Math"/>
                </a:endParaRPr>
              </a:p>
              <a:p>
                <a:pPr marL="817200" indent="-457200">
                  <a:buFont typeface="Wingdings" panose="05000000000000000000" pitchFamily="2" charset="2"/>
                  <a:buChar char="§"/>
                </a:pPr>
                <a:r>
                  <a:rPr lang="zh-CN" altLang="en-US" sz="2400" dirty="0">
                    <a:solidFill>
                      <a:schemeClr val="tx2"/>
                    </a:solidFill>
                  </a:rPr>
                  <a:t>每一个非终结符必须都有用处。必须存在终结符号串</a:t>
                </a:r>
                <a14:m>
                  <m:oMath xmlns:m="http://schemas.openxmlformats.org/officeDocument/2006/math">
                    <m:r>
                      <a:rPr lang="zh-CN" altLang="en-US" sz="2400" i="1" smtClean="0">
                        <a:solidFill>
                          <a:schemeClr val="tx2"/>
                        </a:solidFill>
                        <a:latin typeface="Cambria Math"/>
                      </a:rPr>
                      <m:t>𝜸</m:t>
                    </m:r>
                    <m:r>
                      <a:rPr lang="zh-CN" altLang="en-US" sz="2400" i="1" smtClean="0">
                        <a:solidFill>
                          <a:schemeClr val="tx2"/>
                        </a:solidFill>
                        <a:latin typeface="Cambria Math"/>
                      </a:rPr>
                      <m:t>∈</m:t>
                    </m:r>
                    <m:sSup>
                      <m:sSupPr>
                        <m:ctrlPr>
                          <a:rPr lang="en-US" altLang="zh-CN" sz="2400" i="1" smtClean="0">
                            <a:solidFill>
                              <a:schemeClr val="tx2"/>
                            </a:solidFill>
                            <a:latin typeface="Cambria Math" panose="02040503050406030204" pitchFamily="18" charset="0"/>
                          </a:rPr>
                        </m:ctrlPr>
                      </m:sSupPr>
                      <m:e>
                        <m:r>
                          <a:rPr lang="en-US" altLang="zh-CN" sz="2400" b="1" i="1" smtClean="0">
                            <a:solidFill>
                              <a:schemeClr val="tx2"/>
                            </a:solidFill>
                            <a:latin typeface="Cambria Math"/>
                          </a:rPr>
                          <m:t>𝑽</m:t>
                        </m:r>
                        <m:r>
                          <a:rPr lang="en-US" altLang="zh-CN" sz="2400" b="1" i="1" baseline="-25000" smtClean="0">
                            <a:solidFill>
                              <a:schemeClr val="tx2"/>
                            </a:solidFill>
                            <a:latin typeface="Cambria Math"/>
                          </a:rPr>
                          <m:t>𝑵</m:t>
                        </m:r>
                      </m:e>
                      <m:sup>
                        <m:r>
                          <a:rPr lang="en-US" altLang="zh-CN" sz="2400" b="1" i="1" smtClean="0">
                            <a:solidFill>
                              <a:schemeClr val="tx2"/>
                            </a:solidFill>
                            <a:latin typeface="Cambria Math"/>
                          </a:rPr>
                          <m:t>∗</m:t>
                        </m:r>
                      </m:sup>
                    </m:sSup>
                  </m:oMath>
                </a14:m>
                <a:r>
                  <a:rPr lang="zh-CN" altLang="en-US" sz="2400" dirty="0">
                    <a:solidFill>
                      <a:schemeClr val="tx2"/>
                    </a:solidFill>
                  </a:rPr>
                  <a:t>，使得                     </a:t>
                </a:r>
                <a:r>
                  <a:rPr lang="zh-CN" altLang="en-US" sz="2400" dirty="0"/>
                  <a:t>。即对于</a:t>
                </a:r>
                <a:r>
                  <a:rPr lang="en-US" altLang="zh-CN" sz="2400" dirty="0"/>
                  <a:t>A</a:t>
                </a:r>
                <a:r>
                  <a:rPr lang="zh-CN" altLang="en-US" sz="2400" dirty="0"/>
                  <a:t>不存在永不终结的回路。</a:t>
                </a:r>
                <a:r>
                  <a:rPr lang="zh-CN" altLang="en-US" sz="2400" dirty="0">
                    <a:solidFill>
                      <a:schemeClr val="tx2"/>
                    </a:solidFill>
                  </a:rPr>
                  <a:t>      </a:t>
                </a:r>
                <a:endParaRPr lang="en-US" sz="2400" dirty="0">
                  <a:solidFill>
                    <a:schemeClr val="tx2"/>
                  </a:solidFill>
                </a:endParaRP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465" t="-1961" r="-5348"/>
                </a:stretch>
              </a:blipFill>
            </p:spPr>
            <p:txBody>
              <a:bodyPr/>
              <a:lstStyle/>
              <a:p>
                <a:r>
                  <a:rPr lang="en-US">
                    <a:noFill/>
                  </a:rPr>
                  <a:t> </a:t>
                </a:r>
              </a:p>
            </p:txBody>
          </p:sp>
        </mc:Fallback>
      </mc:AlternateContent>
      <p:sp>
        <p:nvSpPr>
          <p:cNvPr id="3" name="日期占位符 2"/>
          <p:cNvSpPr>
            <a:spLocks noGrp="1"/>
          </p:cNvSpPr>
          <p:nvPr>
            <p:ph type="dt" sz="half" idx="10"/>
          </p:nvPr>
        </p:nvSpPr>
        <p:spPr/>
        <p:txBody>
          <a:bodyPr/>
          <a:lstStyle/>
          <a:p>
            <a:r>
              <a:rPr lang="zh-CN" altLang="en-US">
                <a:solidFill>
                  <a:srgbClr val="073E87"/>
                </a:solidFill>
              </a:rPr>
              <a:t>邓伏虎</a:t>
            </a:r>
            <a:endParaRPr lang="zh-CN" altLang="en-US" dirty="0">
              <a:solidFill>
                <a:srgbClr val="073E87"/>
              </a:solidFill>
            </a:endParaRPr>
          </a:p>
        </p:txBody>
      </p:sp>
      <p:sp>
        <p:nvSpPr>
          <p:cNvPr id="4" name="页脚占位符 3"/>
          <p:cNvSpPr>
            <a:spLocks noGrp="1"/>
          </p:cNvSpPr>
          <p:nvPr>
            <p:ph type="ftr" sz="quarter" idx="11"/>
          </p:nvPr>
        </p:nvSpPr>
        <p:spPr/>
        <p:txBody>
          <a:bodyPr/>
          <a:lstStyle/>
          <a:p>
            <a:r>
              <a:rPr lang="zh-CN" altLang="en-US">
                <a:solidFill>
                  <a:srgbClr val="073E87"/>
                </a:solidFill>
              </a:rPr>
              <a:t>信息与软件工程学院</a:t>
            </a:r>
            <a:endParaRPr lang="zh-CN" altLang="en-US" dirty="0">
              <a:solidFill>
                <a:srgbClr val="073E87"/>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srgbClr val="073E87"/>
                </a:solidFill>
              </a:rPr>
              <a:pPr/>
              <a:t>30</a:t>
            </a:fld>
            <a:endParaRPr lang="zh-CN" altLang="en-US">
              <a:solidFill>
                <a:srgbClr val="073E87"/>
              </a:solidFill>
            </a:endParaRPr>
          </a:p>
        </p:txBody>
      </p:sp>
      <p:sp>
        <p:nvSpPr>
          <p:cNvPr id="6" name="标题 5"/>
          <p:cNvSpPr>
            <a:spLocks noGrp="1"/>
          </p:cNvSpPr>
          <p:nvPr>
            <p:ph type="title"/>
          </p:nvPr>
        </p:nvSpPr>
        <p:spPr/>
        <p:txBody>
          <a:bodyPr/>
          <a:lstStyle/>
          <a:p>
            <a:r>
              <a:rPr lang="zh-CN" altLang="en-US" dirty="0"/>
              <a:t>文法的二义性</a:t>
            </a:r>
            <a:endParaRPr lang="en-US" dirty="0"/>
          </a:p>
        </p:txBody>
      </p:sp>
      <p:grpSp>
        <p:nvGrpSpPr>
          <p:cNvPr id="7" name="组合 6"/>
          <p:cNvGrpSpPr/>
          <p:nvPr/>
        </p:nvGrpSpPr>
        <p:grpSpPr>
          <a:xfrm>
            <a:off x="3344878" y="4797152"/>
            <a:ext cx="1269701" cy="589504"/>
            <a:chOff x="7222924" y="3985597"/>
            <a:chExt cx="1269701" cy="589504"/>
          </a:xfrm>
        </p:grpSpPr>
        <p:grpSp>
          <p:nvGrpSpPr>
            <p:cNvPr id="8" name="组合 7"/>
            <p:cNvGrpSpPr/>
            <p:nvPr/>
          </p:nvGrpSpPr>
          <p:grpSpPr>
            <a:xfrm>
              <a:off x="7673071" y="3985597"/>
              <a:ext cx="455351" cy="461665"/>
              <a:chOff x="7673071" y="3985597"/>
              <a:chExt cx="455351" cy="461665"/>
            </a:xfrm>
          </p:grpSpPr>
          <p:grpSp>
            <p:nvGrpSpPr>
              <p:cNvPr id="11" name="组合 10"/>
              <p:cNvGrpSpPr/>
              <p:nvPr/>
            </p:nvGrpSpPr>
            <p:grpSpPr>
              <a:xfrm>
                <a:off x="7690689" y="4269721"/>
                <a:ext cx="437733" cy="175085"/>
                <a:chOff x="4644008" y="4797152"/>
                <a:chExt cx="2448272" cy="1660056"/>
              </a:xfrm>
            </p:grpSpPr>
            <p:cxnSp>
              <p:nvCxnSpPr>
                <p:cNvPr id="13" name="直接连接符 12"/>
                <p:cNvCxnSpPr/>
                <p:nvPr/>
              </p:nvCxnSpPr>
              <p:spPr>
                <a:xfrm>
                  <a:off x="4644008" y="5212166"/>
                  <a:ext cx="18039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644008" y="6053704"/>
                  <a:ext cx="18039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868144" y="4797152"/>
                  <a:ext cx="1224136" cy="8300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5868144" y="5627180"/>
                  <a:ext cx="1224136" cy="8300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7673071" y="3985597"/>
                <a:ext cx="340158" cy="461665"/>
              </a:xfrm>
              <a:prstGeom prst="rect">
                <a:avLst/>
              </a:prstGeom>
              <a:noFill/>
            </p:spPr>
            <p:txBody>
              <a:bodyPr wrap="none" rtlCol="0">
                <a:spAutoFit/>
              </a:bodyPr>
              <a:lstStyle/>
              <a:p>
                <a:r>
                  <a:rPr lang="en-US" altLang="zh-CN" sz="2400" dirty="0">
                    <a:solidFill>
                      <a:srgbClr val="073E87"/>
                    </a:solidFill>
                  </a:rPr>
                  <a:t>+</a:t>
                </a:r>
                <a:endParaRPr lang="en-US" sz="2400" dirty="0">
                  <a:solidFill>
                    <a:srgbClr val="073E87"/>
                  </a:solidFill>
                </a:endParaRPr>
              </a:p>
            </p:txBody>
          </p:sp>
        </p:grpSp>
        <p:sp>
          <p:nvSpPr>
            <p:cNvPr id="9" name="TextBox 8"/>
            <p:cNvSpPr txBox="1"/>
            <p:nvPr/>
          </p:nvSpPr>
          <p:spPr>
            <a:xfrm>
              <a:off x="7222924" y="4082659"/>
              <a:ext cx="367408" cy="461665"/>
            </a:xfrm>
            <a:prstGeom prst="rect">
              <a:avLst/>
            </a:prstGeom>
            <a:noFill/>
          </p:spPr>
          <p:txBody>
            <a:bodyPr wrap="none" rtlCol="0">
              <a:spAutoFit/>
            </a:bodyPr>
            <a:lstStyle/>
            <a:p>
              <a:r>
                <a:rPr lang="en-US" sz="2400" b="1" i="1" dirty="0">
                  <a:solidFill>
                    <a:srgbClr val="073E87"/>
                  </a:solidFill>
                </a:rPr>
                <a:t>A</a:t>
              </a:r>
            </a:p>
          </p:txBody>
        </p:sp>
        <p:sp>
          <p:nvSpPr>
            <p:cNvPr id="10" name="TextBox 9"/>
            <p:cNvSpPr txBox="1"/>
            <p:nvPr/>
          </p:nvSpPr>
          <p:spPr>
            <a:xfrm>
              <a:off x="8128423" y="4051881"/>
              <a:ext cx="364202" cy="523220"/>
            </a:xfrm>
            <a:prstGeom prst="rect">
              <a:avLst/>
            </a:prstGeom>
            <a:noFill/>
          </p:spPr>
          <p:txBody>
            <a:bodyPr wrap="none" rtlCol="0">
              <a:spAutoFit/>
            </a:bodyPr>
            <a:lstStyle/>
            <a:p>
              <a:r>
                <a:rPr lang="el-GR" sz="2800" dirty="0">
                  <a:solidFill>
                    <a:srgbClr val="073E87"/>
                  </a:solidFill>
                </a:rPr>
                <a:t>γ</a:t>
              </a:r>
              <a:endParaRPr lang="en-US" sz="2800" dirty="0">
                <a:solidFill>
                  <a:srgbClr val="073E87"/>
                </a:solidFill>
              </a:endParaRPr>
            </a:p>
          </p:txBody>
        </p:sp>
      </p:grpSp>
    </p:spTree>
    <p:extLst>
      <p:ext uri="{BB962C8B-B14F-4D97-AF65-F5344CB8AC3E}">
        <p14:creationId xmlns:p14="http://schemas.microsoft.com/office/powerpoint/2010/main" val="163519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467544" y="1628800"/>
                <a:ext cx="8320210" cy="936104"/>
              </a:xfrm>
            </p:spPr>
            <p:txBody>
              <a:bodyPr>
                <a:normAutofit lnSpcReduction="10000"/>
              </a:bodyPr>
              <a:lstStyle/>
              <a:p>
                <a:r>
                  <a:rPr lang="zh-CN" altLang="en-US" dirty="0"/>
                  <a:t>例：推导语言</a:t>
                </a:r>
                <a14:m>
                  <m:oMath xmlns:m="http://schemas.openxmlformats.org/officeDocument/2006/math">
                    <m:r>
                      <a:rPr lang="en-US" altLang="zh-CN" b="1" i="1" smtClean="0">
                        <a:latin typeface="Cambria Math"/>
                      </a:rPr>
                      <m:t>𝑳</m:t>
                    </m:r>
                    <m:r>
                      <a:rPr lang="en-US" altLang="zh-CN" b="1" i="1" smtClean="0">
                        <a:latin typeface="Cambria Math"/>
                      </a:rPr>
                      <m:t>=</m:t>
                    </m:r>
                    <m:d>
                      <m:dPr>
                        <m:begChr m:val="{"/>
                        <m:endChr m:val="}"/>
                        <m:ctrlPr>
                          <a:rPr lang="en-US" altLang="zh-CN" b="1" i="1" smtClean="0">
                            <a:latin typeface="Cambria Math" panose="02040503050406030204" pitchFamily="18" charset="0"/>
                          </a:rPr>
                        </m:ctrlPr>
                      </m:dPr>
                      <m:e>
                        <m:sSup>
                          <m:sSupPr>
                            <m:ctrlPr>
                              <a:rPr lang="en-US" altLang="zh-CN" b="1" i="1" smtClean="0">
                                <a:latin typeface="Cambria Math" panose="02040503050406030204" pitchFamily="18" charset="0"/>
                              </a:rPr>
                            </m:ctrlPr>
                          </m:sSupPr>
                          <m:e>
                            <m:r>
                              <a:rPr lang="en-US" altLang="zh-CN" b="1" i="1" smtClean="0">
                                <a:latin typeface="Cambria Math"/>
                              </a:rPr>
                              <m:t>𝒂</m:t>
                            </m:r>
                          </m:e>
                          <m:sup>
                            <m:r>
                              <a:rPr lang="en-US" altLang="zh-CN" b="1" i="1" smtClean="0">
                                <a:latin typeface="Cambria Math"/>
                              </a:rPr>
                              <m:t>𝒏</m:t>
                            </m:r>
                          </m:sup>
                        </m:sSup>
                        <m:sSup>
                          <m:sSupPr>
                            <m:ctrlPr>
                              <a:rPr lang="en-US" altLang="zh-CN" b="1" i="1" smtClean="0">
                                <a:latin typeface="Cambria Math" panose="02040503050406030204" pitchFamily="18" charset="0"/>
                              </a:rPr>
                            </m:ctrlPr>
                          </m:sSupPr>
                          <m:e>
                            <m:r>
                              <a:rPr lang="en-US" altLang="zh-CN" b="1" i="1" smtClean="0">
                                <a:latin typeface="Cambria Math"/>
                              </a:rPr>
                              <m:t>𝒃</m:t>
                            </m:r>
                          </m:e>
                          <m:sup>
                            <m:r>
                              <a:rPr lang="en-US" altLang="zh-CN" b="1" i="1" smtClean="0">
                                <a:latin typeface="Cambria Math"/>
                              </a:rPr>
                              <m:t>𝒏</m:t>
                            </m:r>
                          </m:sup>
                        </m:sSup>
                        <m:sSup>
                          <m:sSupPr>
                            <m:ctrlPr>
                              <a:rPr lang="en-US" altLang="zh-CN" b="1" i="1" smtClean="0">
                                <a:latin typeface="Cambria Math" panose="02040503050406030204" pitchFamily="18" charset="0"/>
                              </a:rPr>
                            </m:ctrlPr>
                          </m:sSupPr>
                          <m:e>
                            <m:r>
                              <a:rPr lang="en-US" altLang="zh-CN" b="1" i="1" smtClean="0">
                                <a:latin typeface="Cambria Math"/>
                              </a:rPr>
                              <m:t>𝒄</m:t>
                            </m:r>
                          </m:e>
                          <m:sup>
                            <m:r>
                              <a:rPr lang="en-US" altLang="zh-CN" b="1" i="1" smtClean="0">
                                <a:latin typeface="Cambria Math"/>
                              </a:rPr>
                              <m:t>𝒊</m:t>
                            </m:r>
                          </m:sup>
                        </m:sSup>
                        <m:r>
                          <a:rPr lang="en-US" altLang="zh-CN" b="1" i="1" smtClean="0">
                            <a:latin typeface="Cambria Math"/>
                          </a:rPr>
                          <m:t>|</m:t>
                        </m:r>
                        <m:r>
                          <a:rPr lang="en-US" altLang="zh-CN" b="1" i="1" smtClean="0">
                            <a:latin typeface="Cambria Math"/>
                          </a:rPr>
                          <m:t>𝒏</m:t>
                        </m:r>
                        <m:r>
                          <a:rPr lang="en-US" altLang="zh-CN" b="1" i="1" smtClean="0">
                            <a:latin typeface="Cambria Math"/>
                            <a:ea typeface="Cambria Math"/>
                          </a:rPr>
                          <m:t>≥</m:t>
                        </m:r>
                        <m:r>
                          <a:rPr lang="en-US" altLang="zh-CN" b="1" i="1" smtClean="0">
                            <a:latin typeface="Cambria Math"/>
                            <a:ea typeface="Cambria Math"/>
                          </a:rPr>
                          <m:t>𝟏</m:t>
                        </m:r>
                        <m:r>
                          <a:rPr lang="en-US" altLang="zh-CN" b="1" i="1" smtClean="0">
                            <a:latin typeface="Cambria Math"/>
                            <a:ea typeface="Cambria Math"/>
                          </a:rPr>
                          <m:t>, </m:t>
                        </m:r>
                        <m:r>
                          <a:rPr lang="en-US" altLang="zh-CN" b="1" i="1" smtClean="0">
                            <a:latin typeface="Cambria Math"/>
                            <a:ea typeface="Cambria Math"/>
                          </a:rPr>
                          <m:t>𝒊</m:t>
                        </m:r>
                        <m:r>
                          <a:rPr lang="en-US" altLang="zh-CN" b="1" i="1" smtClean="0">
                            <a:latin typeface="Cambria Math"/>
                            <a:ea typeface="Cambria Math"/>
                          </a:rPr>
                          <m:t>≥</m:t>
                        </m:r>
                        <m:r>
                          <a:rPr lang="en-US" altLang="zh-CN" b="1" i="1" smtClean="0">
                            <a:latin typeface="Cambria Math"/>
                            <a:ea typeface="Cambria Math"/>
                          </a:rPr>
                          <m:t>𝟎</m:t>
                        </m:r>
                      </m:e>
                    </m:d>
                  </m:oMath>
                </a14:m>
                <a:r>
                  <a:rPr lang="zh-CN" altLang="en-US" dirty="0"/>
                  <a:t>的上下文无关文法。</a:t>
                </a:r>
                <a:endParaRPr lang="en-US" altLang="zh-CN"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467544" y="1628800"/>
                <a:ext cx="8320210" cy="936104"/>
              </a:xfrm>
              <a:blipFill rotWithShape="1">
                <a:blip r:embed="rId2"/>
                <a:stretch>
                  <a:fillRect l="-1538" t="-9740" b="-14935"/>
                </a:stretch>
              </a:blipFill>
            </p:spPr>
            <p:txBody>
              <a:bodyPr/>
              <a:lstStyle/>
              <a:p>
                <a:r>
                  <a:rPr lang="en-US">
                    <a:noFill/>
                  </a:rPr>
                  <a:t> </a:t>
                </a:r>
              </a:p>
            </p:txBody>
          </p:sp>
        </mc:Fallback>
      </mc:AlternateContent>
      <p:sp>
        <p:nvSpPr>
          <p:cNvPr id="3" name="日期占位符 2"/>
          <p:cNvSpPr>
            <a:spLocks noGrp="1"/>
          </p:cNvSpPr>
          <p:nvPr>
            <p:ph type="dt" sz="half" idx="10"/>
          </p:nvPr>
        </p:nvSpPr>
        <p:spPr/>
        <p:txBody>
          <a:bodyPr/>
          <a:lstStyle/>
          <a:p>
            <a:r>
              <a:rPr lang="zh-CN" altLang="en-US"/>
              <a:t>邓伏虎</a:t>
            </a:r>
            <a:endParaRPr lang="zh-CN" altLang="en-US" dirty="0"/>
          </a:p>
        </p:txBody>
      </p:sp>
      <p:sp>
        <p:nvSpPr>
          <p:cNvPr id="4" name="页脚占位符 3"/>
          <p:cNvSpPr>
            <a:spLocks noGrp="1"/>
          </p:cNvSpPr>
          <p:nvPr>
            <p:ph type="ftr" sz="quarter" idx="11"/>
          </p:nvPr>
        </p:nvSpPr>
        <p:spPr/>
        <p:txBody>
          <a:bodyPr/>
          <a:lstStyle/>
          <a:p>
            <a:r>
              <a:rPr lang="zh-CN" altLang="en-US"/>
              <a:t>信息与软件工程学院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31</a:t>
            </a:fld>
            <a:endParaRPr lang="zh-CN" altLang="en-US"/>
          </a:p>
        </p:txBody>
      </p:sp>
      <p:sp>
        <p:nvSpPr>
          <p:cNvPr id="6" name="标题 5"/>
          <p:cNvSpPr>
            <a:spLocks noGrp="1"/>
          </p:cNvSpPr>
          <p:nvPr>
            <p:ph type="title"/>
          </p:nvPr>
        </p:nvSpPr>
        <p:spPr/>
        <p:txBody>
          <a:bodyPr/>
          <a:lstStyle/>
          <a:p>
            <a:r>
              <a:rPr lang="zh-CN" altLang="en-US" dirty="0"/>
              <a:t>推导语言的上下文无关文法</a:t>
            </a:r>
            <a:endParaRPr lang="en-US" dirty="0"/>
          </a:p>
        </p:txBody>
      </p:sp>
      <p:sp>
        <p:nvSpPr>
          <p:cNvPr id="7" name="内容占位符 1"/>
          <p:cNvSpPr txBox="1">
            <a:spLocks/>
          </p:cNvSpPr>
          <p:nvPr/>
        </p:nvSpPr>
        <p:spPr>
          <a:xfrm>
            <a:off x="395536" y="5150092"/>
            <a:ext cx="8320210" cy="1362548"/>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800" b="1"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zh-CN" altLang="en-US" sz="2400" dirty="0"/>
              <a:t>语言</a:t>
            </a:r>
            <a:r>
              <a:rPr lang="en-US" altLang="zh-CN" sz="2400" dirty="0"/>
              <a:t>L</a:t>
            </a:r>
            <a:r>
              <a:rPr lang="zh-CN" altLang="en-US" sz="2400" dirty="0"/>
              <a:t>的文法为</a:t>
            </a:r>
            <a:r>
              <a:rPr lang="en-US" altLang="zh-CN" sz="2400" dirty="0"/>
              <a:t>: </a:t>
            </a:r>
            <a:r>
              <a:rPr lang="en-US" altLang="zh-CN" sz="2400" dirty="0">
                <a:solidFill>
                  <a:srgbClr val="FF0000"/>
                </a:solidFill>
              </a:rPr>
              <a:t>S-&gt;AB</a:t>
            </a:r>
          </a:p>
          <a:p>
            <a:pPr marL="360000" indent="0">
              <a:buFont typeface="Symbol" pitchFamily="18" charset="2"/>
              <a:buNone/>
            </a:pPr>
            <a:r>
              <a:rPr lang="en-US" sz="2400" dirty="0">
                <a:solidFill>
                  <a:srgbClr val="FF0000"/>
                </a:solidFill>
              </a:rPr>
              <a:t>                           </a:t>
            </a:r>
            <a:r>
              <a:rPr lang="en-US" altLang="zh-CN" sz="2400" dirty="0">
                <a:solidFill>
                  <a:srgbClr val="FF0000"/>
                </a:solidFill>
              </a:rPr>
              <a:t>A-&gt;</a:t>
            </a:r>
            <a:r>
              <a:rPr lang="en-US" altLang="zh-CN" sz="2400" dirty="0" err="1">
                <a:solidFill>
                  <a:srgbClr val="FF0000"/>
                </a:solidFill>
              </a:rPr>
              <a:t>aAb|ab</a:t>
            </a:r>
            <a:endParaRPr lang="en-US" altLang="zh-CN" sz="2400" dirty="0">
              <a:solidFill>
                <a:srgbClr val="FF0000"/>
              </a:solidFill>
            </a:endParaRPr>
          </a:p>
          <a:p>
            <a:pPr marL="360000" indent="0">
              <a:buFont typeface="Symbol" pitchFamily="18" charset="2"/>
              <a:buNone/>
            </a:pPr>
            <a:r>
              <a:rPr lang="en-US" sz="2400" dirty="0">
                <a:solidFill>
                  <a:srgbClr val="FF0000"/>
                </a:solidFill>
              </a:rPr>
              <a:t>                           B-&gt;</a:t>
            </a:r>
            <a:r>
              <a:rPr lang="en-US" sz="2400" dirty="0" err="1">
                <a:solidFill>
                  <a:srgbClr val="FF0000"/>
                </a:solidFill>
              </a:rPr>
              <a:t>cB</a:t>
            </a:r>
            <a:r>
              <a:rPr lang="en-US" sz="2400" dirty="0">
                <a:solidFill>
                  <a:srgbClr val="FF0000"/>
                </a:solidFill>
              </a:rPr>
              <a:t>|</a:t>
            </a:r>
            <a:r>
              <a:rPr lang="el-GR" sz="2400" dirty="0">
                <a:solidFill>
                  <a:srgbClr val="FF0000"/>
                </a:solidFill>
              </a:rPr>
              <a:t>ε</a:t>
            </a:r>
            <a:endParaRPr lang="en-US" sz="2400" dirty="0">
              <a:solidFill>
                <a:srgbClr val="FF0000"/>
              </a:solidFill>
            </a:endParaRPr>
          </a:p>
        </p:txBody>
      </p:sp>
      <p:sp>
        <p:nvSpPr>
          <p:cNvPr id="8" name="内容占位符 1"/>
          <p:cNvSpPr txBox="1">
            <a:spLocks/>
          </p:cNvSpPr>
          <p:nvPr/>
        </p:nvSpPr>
        <p:spPr>
          <a:xfrm>
            <a:off x="395537" y="2463866"/>
            <a:ext cx="7632847" cy="432048"/>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800" b="1"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altLang="zh-CN" sz="2400" dirty="0">
                <a:latin typeface="+mn-ea"/>
              </a:rPr>
              <a:t>1</a:t>
            </a:r>
            <a:r>
              <a:rPr lang="en-US" altLang="zh-CN" sz="2400" dirty="0"/>
              <a:t>)</a:t>
            </a:r>
            <a:r>
              <a:rPr lang="zh-CN" altLang="en-US" sz="2400" dirty="0"/>
              <a:t>语言</a:t>
            </a:r>
            <a:r>
              <a:rPr lang="en-US" altLang="zh-CN" sz="2400" dirty="0"/>
              <a:t>L</a:t>
            </a:r>
            <a:r>
              <a:rPr lang="zh-CN" altLang="en-US" sz="2400" dirty="0"/>
              <a:t>的句子个数是无限的，因此文法应该是递归的。</a:t>
            </a:r>
            <a:endParaRPr lang="en-US" altLang="zh-CN" sz="2400" dirty="0">
              <a:solidFill>
                <a:srgbClr val="FF0000"/>
              </a:solidFill>
            </a:endParaRPr>
          </a:p>
        </p:txBody>
      </p:sp>
      <p:sp>
        <p:nvSpPr>
          <p:cNvPr id="9" name="内容占位符 1"/>
          <p:cNvSpPr txBox="1">
            <a:spLocks/>
          </p:cNvSpPr>
          <p:nvPr/>
        </p:nvSpPr>
        <p:spPr>
          <a:xfrm>
            <a:off x="395537" y="3083163"/>
            <a:ext cx="8640959" cy="792088"/>
          </a:xfrm>
          <a:prstGeom prst="rect">
            <a:avLst/>
          </a:prstGeom>
        </p:spPr>
        <p:txBody>
          <a:bodyPr vert="horz" lIns="91440" tIns="45720" rIns="91440" bIns="45720" rtlCol="0">
            <a:normAutofit lnSpcReduction="10000"/>
          </a:bodyPr>
          <a:lstStyle>
            <a:lvl1pPr marL="274320" indent="-274320" algn="l" defTabSz="914400" rtl="0" eaLnBrk="1" latinLnBrk="0" hangingPunct="1">
              <a:spcBef>
                <a:spcPct val="20000"/>
              </a:spcBef>
              <a:buClr>
                <a:schemeClr val="accent1"/>
              </a:buClr>
              <a:buSzPct val="100000"/>
              <a:buFont typeface="Symbol" pitchFamily="18" charset="2"/>
              <a:buChar char=""/>
              <a:defRPr sz="2800" b="1"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altLang="zh-CN" sz="2400" dirty="0">
                <a:latin typeface="+mn-ea"/>
              </a:rPr>
              <a:t>2</a:t>
            </a:r>
            <a:r>
              <a:rPr lang="en-US" altLang="zh-CN" sz="2400" dirty="0"/>
              <a:t>)</a:t>
            </a:r>
            <a:r>
              <a:rPr lang="zh-CN" altLang="en-US" sz="2400" dirty="0"/>
              <a:t>句子的结构：由于</a:t>
            </a:r>
            <a:r>
              <a:rPr lang="en-US" altLang="zh-CN" sz="2400" dirty="0"/>
              <a:t>a</a:t>
            </a:r>
            <a:r>
              <a:rPr lang="zh-CN" altLang="en-US" sz="2400" dirty="0"/>
              <a:t>和</a:t>
            </a:r>
            <a:r>
              <a:rPr lang="en-US" altLang="zh-CN" sz="2400" dirty="0"/>
              <a:t>b</a:t>
            </a:r>
            <a:r>
              <a:rPr lang="zh-CN" altLang="en-US" sz="2400" dirty="0"/>
              <a:t>的个数相同，因此可以将句子划分为两个部分。</a:t>
            </a:r>
            <a:endParaRPr lang="en-US" altLang="zh-CN" sz="2400" dirty="0">
              <a:solidFill>
                <a:srgbClr val="FF0000"/>
              </a:solidFill>
            </a:endParaRPr>
          </a:p>
        </p:txBody>
      </p:sp>
      <p:sp>
        <p:nvSpPr>
          <p:cNvPr id="10" name="TextBox 9"/>
          <p:cNvSpPr txBox="1"/>
          <p:nvPr/>
        </p:nvSpPr>
        <p:spPr>
          <a:xfrm>
            <a:off x="2071188" y="3412059"/>
            <a:ext cx="955711" cy="461665"/>
          </a:xfrm>
          <a:prstGeom prst="rect">
            <a:avLst/>
          </a:prstGeom>
          <a:noFill/>
        </p:spPr>
        <p:txBody>
          <a:bodyPr wrap="none" rtlCol="0">
            <a:spAutoFit/>
          </a:bodyPr>
          <a:lstStyle/>
          <a:p>
            <a:r>
              <a:rPr lang="en-US" sz="2400" b="1" dirty="0">
                <a:solidFill>
                  <a:srgbClr val="FF0000"/>
                </a:solidFill>
              </a:rPr>
              <a:t>S-&gt;AB</a:t>
            </a:r>
          </a:p>
        </p:txBody>
      </p:sp>
      <p:sp>
        <p:nvSpPr>
          <p:cNvPr id="11" name="TextBox 10"/>
          <p:cNvSpPr txBox="1"/>
          <p:nvPr/>
        </p:nvSpPr>
        <p:spPr>
          <a:xfrm>
            <a:off x="7952545" y="2434249"/>
            <a:ext cx="1083951" cy="461665"/>
          </a:xfrm>
          <a:prstGeom prst="rect">
            <a:avLst/>
          </a:prstGeom>
          <a:noFill/>
        </p:spPr>
        <p:txBody>
          <a:bodyPr wrap="none" rtlCol="0">
            <a:spAutoFit/>
          </a:bodyPr>
          <a:lstStyle/>
          <a:p>
            <a:r>
              <a:rPr lang="en-US" altLang="zh-CN" sz="2400" b="1" dirty="0">
                <a:solidFill>
                  <a:srgbClr val="FF0000"/>
                </a:solidFill>
              </a:rPr>
              <a:t>E-&gt;</a:t>
            </a:r>
            <a:r>
              <a:rPr lang="el-GR" altLang="zh-CN" sz="2400" b="1" dirty="0">
                <a:solidFill>
                  <a:srgbClr val="FF0000"/>
                </a:solidFill>
              </a:rPr>
              <a:t>α</a:t>
            </a:r>
            <a:r>
              <a:rPr lang="en-US" altLang="zh-CN" sz="2400" b="1" dirty="0">
                <a:solidFill>
                  <a:srgbClr val="FF0000"/>
                </a:solidFill>
              </a:rPr>
              <a:t>E</a:t>
            </a:r>
            <a:r>
              <a:rPr lang="el-GR" altLang="zh-CN" sz="2400" b="1" dirty="0">
                <a:solidFill>
                  <a:srgbClr val="FF0000"/>
                </a:solidFill>
              </a:rPr>
              <a:t>β</a:t>
            </a:r>
            <a:endParaRPr lang="en-US" sz="2400" b="1" dirty="0">
              <a:solidFill>
                <a:srgbClr val="FF0000"/>
              </a:solidFill>
            </a:endParaRPr>
          </a:p>
        </p:txBody>
      </p:sp>
      <mc:AlternateContent xmlns:mc="http://schemas.openxmlformats.org/markup-compatibility/2006" xmlns:a14="http://schemas.microsoft.com/office/drawing/2010/main">
        <mc:Choice Requires="a14">
          <p:sp>
            <p:nvSpPr>
              <p:cNvPr id="12" name="内容占位符 1"/>
              <p:cNvSpPr txBox="1">
                <a:spLocks/>
              </p:cNvSpPr>
              <p:nvPr/>
            </p:nvSpPr>
            <p:spPr>
              <a:xfrm>
                <a:off x="395536" y="3834759"/>
                <a:ext cx="8640960" cy="890385"/>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800" b="1"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en-US" altLang="zh-CN" sz="2400" dirty="0">
                    <a:latin typeface="+mn-ea"/>
                  </a:rPr>
                  <a:t>3)</a:t>
                </a:r>
                <a:r>
                  <a:rPr lang="zh-CN" altLang="en-US" sz="2400" dirty="0">
                    <a:latin typeface="+mn-ea"/>
                  </a:rPr>
                  <a:t>前一部分为</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i="1" smtClean="0">
                            <a:latin typeface="Cambria Math"/>
                          </a:rPr>
                          <m:t>𝒂</m:t>
                        </m:r>
                      </m:e>
                      <m:sup>
                        <m:r>
                          <a:rPr lang="en-US" altLang="zh-CN" sz="2400" i="1" smtClean="0">
                            <a:latin typeface="Cambria Math"/>
                          </a:rPr>
                          <m:t>𝒏</m:t>
                        </m:r>
                      </m:sup>
                    </m:sSup>
                    <m:sSup>
                      <m:sSupPr>
                        <m:ctrlPr>
                          <a:rPr lang="en-US" altLang="zh-CN" sz="2400" i="1" smtClean="0">
                            <a:latin typeface="Cambria Math" panose="02040503050406030204" pitchFamily="18" charset="0"/>
                          </a:rPr>
                        </m:ctrlPr>
                      </m:sSupPr>
                      <m:e>
                        <m:r>
                          <a:rPr lang="en-US" altLang="zh-CN" sz="2400" i="1" smtClean="0">
                            <a:latin typeface="Cambria Math"/>
                          </a:rPr>
                          <m:t>𝒃</m:t>
                        </m:r>
                      </m:e>
                      <m:sup>
                        <m:r>
                          <a:rPr lang="en-US" altLang="zh-CN" sz="2400" i="1" smtClean="0">
                            <a:latin typeface="Cambria Math"/>
                          </a:rPr>
                          <m:t>𝒏</m:t>
                        </m:r>
                      </m:sup>
                    </m:sSup>
                    <m:r>
                      <a:rPr lang="zh-CN" altLang="en-US" sz="2400" b="1" i="1" smtClean="0">
                        <a:latin typeface="Cambria Math"/>
                      </a:rPr>
                      <m:t>，</m:t>
                    </m:r>
                    <m:r>
                      <a:rPr lang="en-US" altLang="zh-CN" sz="2400" b="1" i="1" smtClean="0">
                        <a:latin typeface="Cambria Math"/>
                      </a:rPr>
                      <m:t>𝒏</m:t>
                    </m:r>
                    <m:r>
                      <a:rPr lang="en-US" altLang="zh-CN" sz="2400" b="1" i="1" smtClean="0">
                        <a:latin typeface="Cambria Math"/>
                        <a:ea typeface="Cambria Math"/>
                      </a:rPr>
                      <m:t>≥</m:t>
                    </m:r>
                    <m:r>
                      <a:rPr lang="en-US" altLang="zh-CN" sz="2400" b="1" i="1" smtClean="0">
                        <a:latin typeface="Cambria Math"/>
                        <a:ea typeface="Cambria Math"/>
                      </a:rPr>
                      <m:t>𝟏</m:t>
                    </m:r>
                  </m:oMath>
                </a14:m>
                <a:r>
                  <a:rPr lang="zh-CN" altLang="en-US" sz="2400" dirty="0">
                    <a:latin typeface="+mn-ea"/>
                  </a:rPr>
                  <a:t>，形式为“</a:t>
                </a:r>
                <a:r>
                  <a:rPr lang="en-US" altLang="zh-CN" sz="2400" dirty="0">
                    <a:latin typeface="+mn-ea"/>
                  </a:rPr>
                  <a:t>aa…</a:t>
                </a:r>
                <a:r>
                  <a:rPr lang="en-US" altLang="zh-CN" sz="2400" dirty="0" err="1">
                    <a:latin typeface="+mn-ea"/>
                  </a:rPr>
                  <a:t>abb</a:t>
                </a:r>
                <a:r>
                  <a:rPr lang="en-US" altLang="zh-CN" sz="2400" dirty="0">
                    <a:latin typeface="+mn-ea"/>
                  </a:rPr>
                  <a:t>…b</a:t>
                </a:r>
                <a:r>
                  <a:rPr lang="zh-CN" altLang="en-US" sz="2400" dirty="0">
                    <a:latin typeface="+mn-ea"/>
                  </a:rPr>
                  <a:t>”，且至少有一个“</a:t>
                </a:r>
                <a:r>
                  <a:rPr lang="en-US" altLang="zh-CN" sz="2400" dirty="0">
                    <a:latin typeface="+mn-ea"/>
                  </a:rPr>
                  <a:t>ab</a:t>
                </a:r>
                <a:r>
                  <a:rPr lang="zh-CN" altLang="en-US" sz="2400" dirty="0">
                    <a:latin typeface="+mn-ea"/>
                  </a:rPr>
                  <a:t>”。</a:t>
                </a:r>
                <a:endParaRPr lang="en-US" sz="2400" dirty="0">
                  <a:solidFill>
                    <a:srgbClr val="FF0000"/>
                  </a:solidFill>
                </a:endParaRPr>
              </a:p>
            </p:txBody>
          </p:sp>
        </mc:Choice>
        <mc:Fallback xmlns="">
          <p:sp>
            <p:nvSpPr>
              <p:cNvPr id="12" name="内容占位符 1"/>
              <p:cNvSpPr txBox="1">
                <a:spLocks noRot="1" noChangeAspect="1" noMove="1" noResize="1" noEditPoints="1" noAdjustHandles="1" noChangeArrowheads="1" noChangeShapeType="1" noTextEdit="1"/>
              </p:cNvSpPr>
              <p:nvPr/>
            </p:nvSpPr>
            <p:spPr>
              <a:xfrm>
                <a:off x="395536" y="3834759"/>
                <a:ext cx="8640960" cy="890385"/>
              </a:xfrm>
              <a:prstGeom prst="rect">
                <a:avLst/>
              </a:prstGeom>
              <a:blipFill rotWithShape="1">
                <a:blip r:embed="rId3"/>
                <a:stretch>
                  <a:fillRect l="-1129" t="-4795" b="-8219"/>
                </a:stretch>
              </a:blipFill>
            </p:spPr>
            <p:txBody>
              <a:bodyPr/>
              <a:lstStyle/>
              <a:p>
                <a:r>
                  <a:rPr lang="en-US">
                    <a:noFill/>
                  </a:rPr>
                  <a:t> </a:t>
                </a:r>
              </a:p>
            </p:txBody>
          </p:sp>
        </mc:Fallback>
      </mc:AlternateContent>
      <p:sp>
        <p:nvSpPr>
          <p:cNvPr id="13" name="TextBox 12"/>
          <p:cNvSpPr txBox="1"/>
          <p:nvPr/>
        </p:nvSpPr>
        <p:spPr>
          <a:xfrm>
            <a:off x="2339752" y="4219661"/>
            <a:ext cx="1625766" cy="461665"/>
          </a:xfrm>
          <a:prstGeom prst="rect">
            <a:avLst/>
          </a:prstGeom>
          <a:noFill/>
        </p:spPr>
        <p:txBody>
          <a:bodyPr wrap="non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A-&gt;</a:t>
            </a:r>
            <a:r>
              <a:rPr lang="en-US" sz="2400" b="1" dirty="0" err="1">
                <a:solidFill>
                  <a:srgbClr val="FF0000"/>
                </a:solidFill>
                <a:latin typeface="Times New Roman" panose="02020603050405020304" pitchFamily="18" charset="0"/>
                <a:cs typeface="Times New Roman" panose="02020603050405020304" pitchFamily="18" charset="0"/>
              </a:rPr>
              <a:t>aAb|ab</a:t>
            </a:r>
            <a:endParaRPr lang="en-US" sz="2400" b="1"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内容占位符 1"/>
              <p:cNvSpPr txBox="1">
                <a:spLocks/>
              </p:cNvSpPr>
              <p:nvPr/>
            </p:nvSpPr>
            <p:spPr>
              <a:xfrm>
                <a:off x="395537" y="4681327"/>
                <a:ext cx="7557008" cy="475866"/>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800" b="1"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en-US" altLang="zh-CN" sz="2400" dirty="0">
                    <a:latin typeface="+mn-ea"/>
                  </a:rPr>
                  <a:t>4)</a:t>
                </a:r>
                <a:r>
                  <a:rPr lang="zh-CN" altLang="en-US" sz="2400" dirty="0"/>
                  <a:t>后一部分为</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i="1" smtClean="0">
                            <a:latin typeface="Cambria Math"/>
                          </a:rPr>
                          <m:t>𝒄</m:t>
                        </m:r>
                      </m:e>
                      <m:sup>
                        <m:r>
                          <a:rPr lang="en-US" altLang="zh-CN" sz="2400" i="1" smtClean="0">
                            <a:latin typeface="Cambria Math"/>
                          </a:rPr>
                          <m:t>𝒊</m:t>
                        </m:r>
                      </m:sup>
                    </m:sSup>
                    <m:r>
                      <a:rPr lang="en-US" altLang="zh-CN" sz="2400" b="1" i="1" smtClean="0">
                        <a:latin typeface="Cambria Math"/>
                      </a:rPr>
                      <m:t>,</m:t>
                    </m:r>
                    <m:r>
                      <a:rPr lang="en-US" altLang="zh-CN" sz="2400" b="1" i="1" smtClean="0">
                        <a:latin typeface="Cambria Math"/>
                      </a:rPr>
                      <m:t>𝒊</m:t>
                    </m:r>
                    <m:r>
                      <a:rPr lang="en-US" altLang="zh-CN" sz="2400" b="1" i="1" smtClean="0">
                        <a:latin typeface="Cambria Math"/>
                        <a:ea typeface="Cambria Math"/>
                      </a:rPr>
                      <m:t>≥</m:t>
                    </m:r>
                    <m:r>
                      <a:rPr lang="en-US" altLang="zh-CN" sz="2400" b="1" i="1" smtClean="0">
                        <a:latin typeface="Cambria Math"/>
                        <a:ea typeface="Cambria Math"/>
                      </a:rPr>
                      <m:t>𝟎</m:t>
                    </m:r>
                  </m:oMath>
                </a14:m>
                <a:r>
                  <a:rPr lang="zh-CN" altLang="en-US" sz="2400" dirty="0"/>
                  <a:t>，形式为“</a:t>
                </a:r>
                <a:r>
                  <a:rPr lang="en-US" altLang="zh-CN" sz="2400" dirty="0"/>
                  <a:t>ccc…c</a:t>
                </a:r>
                <a:r>
                  <a:rPr lang="zh-CN" altLang="en-US" sz="2400" dirty="0"/>
                  <a:t>”，可以没有。</a:t>
                </a:r>
                <a:endParaRPr lang="en-US" altLang="zh-CN" sz="2400" dirty="0"/>
              </a:p>
            </p:txBody>
          </p:sp>
        </mc:Choice>
        <mc:Fallback xmlns="">
          <p:sp>
            <p:nvSpPr>
              <p:cNvPr id="15" name="内容占位符 1"/>
              <p:cNvSpPr txBox="1">
                <a:spLocks noRot="1" noChangeAspect="1" noMove="1" noResize="1" noEditPoints="1" noAdjustHandles="1" noChangeArrowheads="1" noChangeShapeType="1" noTextEdit="1"/>
              </p:cNvSpPr>
              <p:nvPr/>
            </p:nvSpPr>
            <p:spPr>
              <a:xfrm>
                <a:off x="395537" y="4681327"/>
                <a:ext cx="7557008" cy="475866"/>
              </a:xfrm>
              <a:prstGeom prst="rect">
                <a:avLst/>
              </a:prstGeom>
              <a:blipFill rotWithShape="1">
                <a:blip r:embed="rId4"/>
                <a:stretch>
                  <a:fillRect l="-1290" t="-8974" r="-726" b="-28205"/>
                </a:stretch>
              </a:blipFill>
            </p:spPr>
            <p:txBody>
              <a:bodyPr/>
              <a:lstStyle/>
              <a:p>
                <a:r>
                  <a:rPr lang="en-US">
                    <a:noFill/>
                  </a:rPr>
                  <a:t> </a:t>
                </a:r>
              </a:p>
            </p:txBody>
          </p:sp>
        </mc:Fallback>
      </mc:AlternateContent>
      <p:sp>
        <p:nvSpPr>
          <p:cNvPr id="16" name="TextBox 15"/>
          <p:cNvSpPr txBox="1"/>
          <p:nvPr/>
        </p:nvSpPr>
        <p:spPr>
          <a:xfrm>
            <a:off x="7740352" y="4688427"/>
            <a:ext cx="1136850" cy="461665"/>
          </a:xfrm>
          <a:prstGeom prst="rect">
            <a:avLst/>
          </a:prstGeom>
          <a:noFill/>
        </p:spPr>
        <p:txBody>
          <a:bodyPr wrap="none" rtlCol="0">
            <a:spAutoFit/>
          </a:bodyPr>
          <a:lstStyle/>
          <a:p>
            <a:r>
              <a:rPr lang="en-US" altLang="zh-CN" sz="2400" b="1" dirty="0">
                <a:solidFill>
                  <a:srgbClr val="FF0000"/>
                </a:solidFill>
              </a:rPr>
              <a:t>B-&gt;</a:t>
            </a:r>
            <a:r>
              <a:rPr lang="en-US" altLang="zh-CN" sz="2400" b="1" dirty="0" err="1">
                <a:solidFill>
                  <a:srgbClr val="FF0000"/>
                </a:solidFill>
              </a:rPr>
              <a:t>cB</a:t>
            </a:r>
            <a:r>
              <a:rPr lang="en-US" altLang="zh-CN" sz="2400" b="1" dirty="0">
                <a:solidFill>
                  <a:srgbClr val="FF0000"/>
                </a:solidFill>
              </a:rPr>
              <a:t>|</a:t>
            </a:r>
            <a:r>
              <a:rPr lang="el-GR" altLang="zh-CN" sz="2400" b="1" dirty="0">
                <a:solidFill>
                  <a:srgbClr val="FF0000"/>
                </a:solidFill>
              </a:rPr>
              <a:t>ε</a:t>
            </a:r>
            <a:endParaRPr lang="en-US" sz="2400" b="1" dirty="0">
              <a:solidFill>
                <a:srgbClr val="FF0000"/>
              </a:solidFill>
            </a:endParaRPr>
          </a:p>
        </p:txBody>
      </p:sp>
    </p:spTree>
    <p:extLst>
      <p:ext uri="{BB962C8B-B14F-4D97-AF65-F5344CB8AC3E}">
        <p14:creationId xmlns:p14="http://schemas.microsoft.com/office/powerpoint/2010/main" val="2365830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5" grpId="0"/>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a:t>例：现有文法</a:t>
                </a:r>
                <a:r>
                  <a:rPr lang="en-US" altLang="zh-CN" dirty="0"/>
                  <a:t>G(S):	</a:t>
                </a:r>
                <a:r>
                  <a:rPr lang="en-US" altLang="zh-CN" dirty="0">
                    <a:solidFill>
                      <a:srgbClr val="FF0000"/>
                    </a:solidFill>
                  </a:rPr>
                  <a:t>S-&gt;ABS|AB</a:t>
                </a:r>
              </a:p>
              <a:p>
                <a:pPr marL="2514600" lvl="8" indent="0">
                  <a:buNone/>
                </a:pPr>
                <a:r>
                  <a:rPr lang="en-US" altLang="zh-CN" sz="2600" dirty="0">
                    <a:solidFill>
                      <a:srgbClr val="FF0000"/>
                    </a:solidFill>
                  </a:rPr>
                  <a:t>             </a:t>
                </a:r>
                <a:r>
                  <a:rPr lang="en-US" altLang="zh-CN" sz="2800" b="1" dirty="0">
                    <a:solidFill>
                      <a:srgbClr val="FF0000"/>
                    </a:solidFill>
                  </a:rPr>
                  <a:t>AB-&gt;BA</a:t>
                </a:r>
              </a:p>
              <a:p>
                <a:pPr marL="2514600" lvl="8" indent="0">
                  <a:buNone/>
                </a:pPr>
                <a:r>
                  <a:rPr lang="en-US" altLang="zh-CN" sz="2800" b="1" dirty="0">
                    <a:solidFill>
                      <a:srgbClr val="FF0000"/>
                    </a:solidFill>
                  </a:rPr>
                  <a:t>		A-&gt;0</a:t>
                </a:r>
              </a:p>
              <a:p>
                <a:pPr marL="2514600" lvl="8" indent="0">
                  <a:buNone/>
                </a:pPr>
                <a:r>
                  <a:rPr lang="en-US" altLang="zh-CN" sz="2800" b="1" dirty="0">
                    <a:solidFill>
                      <a:srgbClr val="FF0000"/>
                    </a:solidFill>
                  </a:rPr>
                  <a:t>		B-&gt;1</a:t>
                </a:r>
              </a:p>
              <a:p>
                <a:pPr marL="0" lvl="8" indent="0">
                  <a:buNone/>
                </a:pPr>
                <a:r>
                  <a:rPr lang="en-US" altLang="zh-CN" sz="2400" b="1" dirty="0">
                    <a:latin typeface="+mn-ea"/>
                  </a:rPr>
                  <a:t>1)</a:t>
                </a:r>
                <a:r>
                  <a:rPr lang="zh-CN" altLang="en-US" sz="2400" b="1" dirty="0"/>
                  <a:t>由产生式</a:t>
                </a:r>
                <a:r>
                  <a:rPr lang="en-US" altLang="zh-CN" sz="2400" b="1" dirty="0"/>
                  <a:t>S-&gt;ABS|AB</a:t>
                </a:r>
                <a:r>
                  <a:rPr lang="zh-CN" altLang="en-US" sz="2400" b="1" dirty="0"/>
                  <a:t>可知，这是一个递归文法，</a:t>
                </a:r>
                <a:r>
                  <a:rPr lang="en-US" altLang="zh-CN" sz="2400" b="1" dirty="0"/>
                  <a:t>S</a:t>
                </a:r>
                <a:r>
                  <a:rPr lang="zh-CN" altLang="en-US" sz="2400" b="1" dirty="0"/>
                  <a:t>将递归产生一个或多个</a:t>
                </a:r>
                <a:r>
                  <a:rPr lang="en-US" altLang="zh-CN" sz="2400" b="1" dirty="0"/>
                  <a:t>AB</a:t>
                </a:r>
                <a:r>
                  <a:rPr lang="zh-CN" altLang="en-US" sz="2400" b="1" dirty="0"/>
                  <a:t>对。</a:t>
                </a:r>
                <a:endParaRPr lang="en-US" altLang="zh-CN" sz="2400" b="1" dirty="0"/>
              </a:p>
              <a:p>
                <a:pPr marL="0" lvl="8" indent="0">
                  <a:buNone/>
                </a:pPr>
                <a:r>
                  <a:rPr lang="en-US" altLang="zh-CN" sz="2400" b="1" dirty="0">
                    <a:latin typeface="+mn-ea"/>
                  </a:rPr>
                  <a:t>2)</a:t>
                </a:r>
                <a:r>
                  <a:rPr lang="zh-CN" altLang="en-US" sz="2400" b="1" dirty="0"/>
                  <a:t>由产生式</a:t>
                </a:r>
                <a:r>
                  <a:rPr lang="en-US" altLang="zh-CN" sz="2400" b="1" dirty="0"/>
                  <a:t>AB-&gt;BA</a:t>
                </a:r>
                <a:r>
                  <a:rPr lang="zh-CN" altLang="en-US" sz="2400" b="1" dirty="0"/>
                  <a:t>可知，</a:t>
                </a:r>
                <a:r>
                  <a:rPr lang="en-US" altLang="zh-CN" sz="2400" b="1" dirty="0"/>
                  <a:t>A</a:t>
                </a:r>
                <a:r>
                  <a:rPr lang="zh-CN" altLang="en-US" sz="2400" b="1" dirty="0"/>
                  <a:t>、</a:t>
                </a:r>
                <a:r>
                  <a:rPr lang="en-US" altLang="zh-CN" sz="2400" b="1" dirty="0"/>
                  <a:t>B</a:t>
                </a:r>
                <a:r>
                  <a:rPr lang="zh-CN" altLang="en-US" sz="2400" b="1" dirty="0"/>
                  <a:t>的位置可以互换。</a:t>
                </a:r>
                <a:endParaRPr lang="en-US" altLang="zh-CN" sz="2400" b="1" dirty="0"/>
              </a:p>
              <a:p>
                <a:pPr marL="0" lvl="8" indent="0">
                  <a:buNone/>
                </a:pPr>
                <a:r>
                  <a:rPr lang="en-US" altLang="zh-CN" sz="2400" b="1" dirty="0">
                    <a:latin typeface="+mn-ea"/>
                  </a:rPr>
                  <a:t>3)</a:t>
                </a:r>
                <a:r>
                  <a:rPr lang="zh-CN" altLang="en-US" sz="2400" b="1" dirty="0"/>
                  <a:t>由后两个产生式可知，</a:t>
                </a:r>
                <a:r>
                  <a:rPr lang="en-US" altLang="zh-CN" sz="2400" b="1" dirty="0"/>
                  <a:t>A</a:t>
                </a:r>
                <a:r>
                  <a:rPr lang="zh-CN" altLang="en-US" sz="2400" b="1" dirty="0"/>
                  <a:t>、</a:t>
                </a:r>
                <a:r>
                  <a:rPr lang="en-US" altLang="zh-CN" sz="2400" b="1" dirty="0"/>
                  <a:t>B</a:t>
                </a:r>
                <a:r>
                  <a:rPr lang="zh-CN" altLang="en-US" sz="2400" b="1" dirty="0"/>
                  <a:t>是数字</a:t>
                </a:r>
                <a:r>
                  <a:rPr lang="en-US" altLang="zh-CN" sz="2400" b="1" dirty="0">
                    <a:latin typeface="+mn-ea"/>
                  </a:rPr>
                  <a:t>0</a:t>
                </a:r>
                <a:r>
                  <a:rPr lang="zh-CN" altLang="en-US" sz="2400" b="1" dirty="0"/>
                  <a:t>和</a:t>
                </a:r>
                <a:r>
                  <a:rPr lang="en-US" altLang="zh-CN" sz="2400" b="1" dirty="0">
                    <a:latin typeface="+mn-ea"/>
                  </a:rPr>
                  <a:t>1</a:t>
                </a:r>
                <a:r>
                  <a:rPr lang="zh-CN" altLang="en-US" sz="2400" b="1" dirty="0"/>
                  <a:t>。</a:t>
                </a:r>
                <a:endParaRPr lang="en-US" altLang="zh-CN" sz="2400" b="1" dirty="0"/>
              </a:p>
              <a:p>
                <a:pPr marL="0" lvl="8" indent="0">
                  <a:buNone/>
                </a:pPr>
                <a:r>
                  <a:rPr lang="zh-CN" altLang="en-US" sz="2400" b="1" dirty="0"/>
                  <a:t>因此这个文法产生的语言是：</a:t>
                </a:r>
                <a:endParaRPr lang="en-US" altLang="zh-CN" sz="2400" b="1" dirty="0"/>
              </a:p>
              <a:p>
                <a:pPr marL="0" lvl="8" indent="0">
                  <a:buNone/>
                </a:pPr>
                <a14:m>
                  <m:oMathPara xmlns:m="http://schemas.openxmlformats.org/officeDocument/2006/math">
                    <m:oMathParaPr>
                      <m:jc m:val="centerGroup"/>
                    </m:oMathParaPr>
                    <m:oMath xmlns:m="http://schemas.openxmlformats.org/officeDocument/2006/math">
                      <m:r>
                        <a:rPr lang="en-US" altLang="zh-CN" sz="2400" b="1" i="1" smtClean="0">
                          <a:latin typeface="Cambria Math"/>
                        </a:rPr>
                        <m:t>𝑳</m:t>
                      </m:r>
                      <m:d>
                        <m:dPr>
                          <m:ctrlPr>
                            <a:rPr lang="en-US" altLang="zh-CN" sz="2400" b="1" i="1" smtClean="0">
                              <a:latin typeface="Cambria Math" panose="02040503050406030204" pitchFamily="18" charset="0"/>
                            </a:rPr>
                          </m:ctrlPr>
                        </m:dPr>
                        <m:e>
                          <m:r>
                            <a:rPr lang="en-US" altLang="zh-CN" sz="2400" b="1" i="1" smtClean="0">
                              <a:latin typeface="Cambria Math"/>
                            </a:rPr>
                            <m:t>𝑮</m:t>
                          </m:r>
                        </m:e>
                      </m:d>
                      <m:r>
                        <a:rPr lang="en-US" altLang="zh-CN" sz="2400" b="1" i="1" smtClean="0">
                          <a:latin typeface="Cambria Math"/>
                        </a:rPr>
                        <m:t>={</m:t>
                      </m:r>
                      <m:r>
                        <a:rPr lang="en-US" altLang="zh-CN" sz="2400" b="1" i="1" smtClean="0">
                          <a:latin typeface="Cambria Math"/>
                        </a:rPr>
                        <m:t>𝒙</m:t>
                      </m:r>
                      <m:r>
                        <a:rPr lang="en-US" altLang="zh-CN" sz="2400" b="1" i="1" smtClean="0">
                          <a:latin typeface="Cambria Math"/>
                        </a:rPr>
                        <m:t>|</m:t>
                      </m:r>
                      <m:r>
                        <a:rPr lang="en-US" altLang="zh-CN" sz="2400" b="1" i="1" smtClean="0">
                          <a:latin typeface="Cambria Math"/>
                        </a:rPr>
                        <m:t>𝒙</m:t>
                      </m:r>
                      <m:r>
                        <a:rPr lang="zh-CN" altLang="en-US" sz="2400" b="1" i="1" smtClean="0">
                          <a:latin typeface="Cambria Math"/>
                        </a:rPr>
                        <m:t>是</m:t>
                      </m:r>
                      <m:r>
                        <a:rPr lang="zh-CN" altLang="en-US" sz="2400" b="1" i="1">
                          <a:latin typeface="Cambria Math"/>
                        </a:rPr>
                        <m:t>相同</m:t>
                      </m:r>
                      <m:r>
                        <a:rPr lang="zh-CN" altLang="en-US" sz="2400" b="1" i="1" smtClean="0">
                          <a:latin typeface="Cambria Math"/>
                        </a:rPr>
                        <m:t>个数的</m:t>
                      </m:r>
                      <m:r>
                        <a:rPr lang="en-US" altLang="zh-CN" sz="2400" b="1" i="1" smtClean="0">
                          <a:latin typeface="Cambria Math"/>
                        </a:rPr>
                        <m:t>𝟏</m:t>
                      </m:r>
                      <m:r>
                        <a:rPr lang="zh-CN" altLang="en-US" sz="2400" b="1" i="1" smtClean="0">
                          <a:latin typeface="Cambria Math"/>
                        </a:rPr>
                        <m:t>、</m:t>
                      </m:r>
                      <m:r>
                        <a:rPr lang="en-US" altLang="zh-CN" sz="2400" b="1" i="1" smtClean="0">
                          <a:latin typeface="Cambria Math"/>
                        </a:rPr>
                        <m:t>𝟎</m:t>
                      </m:r>
                      <m:r>
                        <a:rPr lang="zh-CN" altLang="en-US" sz="2400" b="1" i="1">
                          <a:latin typeface="Cambria Math"/>
                        </a:rPr>
                        <m:t>组成</m:t>
                      </m:r>
                      <m:r>
                        <a:rPr lang="zh-CN" altLang="en-US" sz="2400" b="1" i="1" smtClean="0">
                          <a:latin typeface="Cambria Math"/>
                        </a:rPr>
                        <m:t>的</m:t>
                      </m:r>
                      <m:r>
                        <a:rPr lang="zh-CN" altLang="en-US" sz="2400" b="1" i="1">
                          <a:latin typeface="Cambria Math"/>
                        </a:rPr>
                        <m:t>数字</m:t>
                      </m:r>
                      <m:r>
                        <a:rPr lang="zh-CN" altLang="en-US" sz="2400" b="1" i="1" smtClean="0">
                          <a:latin typeface="Cambria Math"/>
                        </a:rPr>
                        <m:t>串</m:t>
                      </m:r>
                      <m:r>
                        <a:rPr lang="en-US" altLang="zh-CN" sz="2400" b="1" i="1" smtClean="0">
                          <a:latin typeface="Cambria Math"/>
                        </a:rPr>
                        <m:t>}</m:t>
                      </m:r>
                    </m:oMath>
                  </m:oMathPara>
                </a14:m>
                <a:endParaRPr lang="en-US" altLang="zh-CN" sz="2400" b="1"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465" t="-1961" b="-1821"/>
                </a:stretch>
              </a:blipFill>
            </p:spPr>
            <p:txBody>
              <a:bodyPr/>
              <a:lstStyle/>
              <a:p>
                <a:r>
                  <a:rPr lang="en-US">
                    <a:noFill/>
                  </a:rPr>
                  <a:t> </a:t>
                </a:r>
              </a:p>
            </p:txBody>
          </p:sp>
        </mc:Fallback>
      </mc:AlternateContent>
      <p:sp>
        <p:nvSpPr>
          <p:cNvPr id="3" name="日期占位符 2"/>
          <p:cNvSpPr>
            <a:spLocks noGrp="1"/>
          </p:cNvSpPr>
          <p:nvPr>
            <p:ph type="dt" sz="half" idx="10"/>
          </p:nvPr>
        </p:nvSpPr>
        <p:spPr/>
        <p:txBody>
          <a:bodyPr/>
          <a:lstStyle/>
          <a:p>
            <a:r>
              <a:rPr lang="zh-CN" altLang="en-US"/>
              <a:t>邓伏虎</a:t>
            </a:r>
            <a:endParaRPr lang="zh-CN" altLang="en-US" dirty="0"/>
          </a:p>
        </p:txBody>
      </p:sp>
      <p:sp>
        <p:nvSpPr>
          <p:cNvPr id="4" name="页脚占位符 3"/>
          <p:cNvSpPr>
            <a:spLocks noGrp="1"/>
          </p:cNvSpPr>
          <p:nvPr>
            <p:ph type="ftr" sz="quarter" idx="11"/>
          </p:nvPr>
        </p:nvSpPr>
        <p:spPr/>
        <p:txBody>
          <a:bodyPr/>
          <a:lstStyle/>
          <a:p>
            <a:r>
              <a:rPr lang="zh-CN" altLang="en-US"/>
              <a:t>信息与软件工程学院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32</a:t>
            </a:fld>
            <a:endParaRPr lang="zh-CN" altLang="en-US"/>
          </a:p>
        </p:txBody>
      </p:sp>
      <p:sp>
        <p:nvSpPr>
          <p:cNvPr id="6" name="标题 5"/>
          <p:cNvSpPr>
            <a:spLocks noGrp="1"/>
          </p:cNvSpPr>
          <p:nvPr>
            <p:ph type="title"/>
          </p:nvPr>
        </p:nvSpPr>
        <p:spPr/>
        <p:txBody>
          <a:bodyPr/>
          <a:lstStyle/>
          <a:p>
            <a:r>
              <a:rPr lang="zh-CN" altLang="en-US" dirty="0"/>
              <a:t>推导文法能够产生的语言</a:t>
            </a:r>
            <a:endParaRPr lang="en-US" dirty="0"/>
          </a:p>
        </p:txBody>
      </p:sp>
    </p:spTree>
    <p:extLst>
      <p:ext uri="{BB962C8B-B14F-4D97-AF65-F5344CB8AC3E}">
        <p14:creationId xmlns:p14="http://schemas.microsoft.com/office/powerpoint/2010/main" val="411929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a:t>（一）通过推导的方式：</a:t>
                </a:r>
                <a:endParaRPr lang="en-US" altLang="zh-CN" dirty="0"/>
              </a:p>
              <a:p>
                <a:pPr marL="360000" indent="0" algn="just">
                  <a:buNone/>
                </a:pPr>
                <a:r>
                  <a:rPr lang="zh-CN" altLang="en-US" b="0" dirty="0">
                    <a:latin typeface="+mn-ea"/>
                  </a:rPr>
                  <a:t>从文法的开始符号出发，反复使用产生式规则，将符号串中的非终结符用某个产生式的右部进行替换，直到全部展开为终结符为止。继而判断该终结符序列与输入的符号串是否相同。</a:t>
                </a:r>
                <a:endParaRPr lang="en-US" altLang="zh-CN" b="0" dirty="0">
                  <a:latin typeface="+mn-ea"/>
                </a:endParaRPr>
              </a:p>
              <a:p>
                <a:pPr marL="360000" indent="0" algn="just">
                  <a:buNone/>
                </a:pPr>
                <a:endParaRPr lang="en-US" altLang="zh-CN" sz="2400" b="0" dirty="0">
                  <a:latin typeface="+mn-ea"/>
                </a:endParaRPr>
              </a:p>
              <a:p>
                <a:r>
                  <a:rPr lang="zh-CN" altLang="en-US" dirty="0"/>
                  <a:t>例：判断句子 </a:t>
                </a:r>
                <a:r>
                  <a:rPr lang="en-US" altLang="zh-CN" dirty="0"/>
                  <a:t>(</a:t>
                </a:r>
                <a:r>
                  <a:rPr lang="en-US" altLang="zh-CN" dirty="0" err="1"/>
                  <a:t>i</a:t>
                </a:r>
                <a:r>
                  <a:rPr lang="en-US" altLang="zh-CN" dirty="0"/>
                  <a:t>*</a:t>
                </a:r>
                <a:r>
                  <a:rPr lang="en-US" altLang="zh-CN" dirty="0" err="1"/>
                  <a:t>i+i</a:t>
                </a:r>
                <a:r>
                  <a:rPr lang="en-US" altLang="zh-CN" dirty="0"/>
                  <a:t>) </a:t>
                </a:r>
                <a:r>
                  <a:rPr lang="zh-CN" altLang="en-US" dirty="0"/>
                  <a:t>在文法</a:t>
                </a:r>
                <a:endParaRPr lang="en-US" altLang="zh-CN" dirty="0"/>
              </a:p>
              <a:p>
                <a:pPr marL="0" indent="0">
                  <a:buNone/>
                </a:pPr>
                <a:r>
                  <a:rPr lang="en-US" altLang="zh-CN" dirty="0"/>
                  <a:t>    </a:t>
                </a:r>
                <a14:m>
                  <m:oMath xmlns:m="http://schemas.openxmlformats.org/officeDocument/2006/math">
                    <m:r>
                      <a:rPr lang="en-US" altLang="zh-CN">
                        <a:latin typeface="Cambria Math"/>
                      </a:rPr>
                      <m:t>𝐺</m:t>
                    </m:r>
                    <m:d>
                      <m:dPr>
                        <m:ctrlPr>
                          <a:rPr lang="en-US" altLang="zh-CN" i="1">
                            <a:latin typeface="Cambria Math" panose="02040503050406030204" pitchFamily="18" charset="0"/>
                          </a:rPr>
                        </m:ctrlPr>
                      </m:dPr>
                      <m:e>
                        <m:r>
                          <a:rPr lang="en-US" altLang="zh-CN" b="1" i="1" smtClean="0">
                            <a:latin typeface="Cambria Math"/>
                          </a:rPr>
                          <m:t>𝑺</m:t>
                        </m:r>
                      </m:e>
                    </m:d>
                    <m:r>
                      <a:rPr lang="en-US" altLang="zh-CN">
                        <a:latin typeface="Cambria Math"/>
                      </a:rPr>
                      <m:t>:</m:t>
                    </m:r>
                    <m:r>
                      <a:rPr lang="en-US" altLang="zh-CN">
                        <a:latin typeface="Cambria Math"/>
                      </a:rPr>
                      <m:t>𝑆</m:t>
                    </m:r>
                    <m:r>
                      <a:rPr lang="en-US" altLang="zh-CN">
                        <a:latin typeface="Cambria Math"/>
                      </a:rPr>
                      <m:t>→</m:t>
                    </m:r>
                    <m:r>
                      <a:rPr lang="en-US" altLang="zh-CN">
                        <a:latin typeface="Cambria Math"/>
                      </a:rPr>
                      <m:t>𝑖</m:t>
                    </m:r>
                    <m:d>
                      <m:dPr>
                        <m:begChr m:val="|"/>
                        <m:endChr m:val="|"/>
                        <m:ctrlPr>
                          <a:rPr lang="en-US" altLang="zh-CN" i="1">
                            <a:latin typeface="Cambria Math" panose="02040503050406030204" pitchFamily="18" charset="0"/>
                          </a:rPr>
                        </m:ctrlPr>
                      </m:dPr>
                      <m:e>
                        <m:r>
                          <a:rPr lang="en-US" altLang="zh-CN">
                            <a:latin typeface="Cambria Math"/>
                          </a:rPr>
                          <m:t>𝑆</m:t>
                        </m:r>
                        <m:r>
                          <a:rPr lang="en-US" altLang="zh-CN">
                            <a:latin typeface="Cambria Math"/>
                          </a:rPr>
                          <m:t>+</m:t>
                        </m:r>
                        <m:r>
                          <a:rPr lang="en-US" altLang="zh-CN">
                            <a:latin typeface="Cambria Math"/>
                          </a:rPr>
                          <m:t>𝑆</m:t>
                        </m:r>
                      </m:e>
                    </m:d>
                    <m:r>
                      <a:rPr lang="en-US" altLang="zh-CN">
                        <a:latin typeface="Cambria Math"/>
                      </a:rPr>
                      <m:t>𝑆</m:t>
                    </m:r>
                    <m:r>
                      <a:rPr lang="en-US" altLang="zh-CN">
                        <a:latin typeface="Cambria Math"/>
                      </a:rPr>
                      <m:t>∗</m:t>
                    </m:r>
                    <m:r>
                      <a:rPr lang="en-US" altLang="zh-CN">
                        <a:latin typeface="Cambria Math"/>
                      </a:rPr>
                      <m:t>𝑆</m:t>
                    </m:r>
                    <m:r>
                      <a:rPr lang="en-US" altLang="zh-CN">
                        <a:latin typeface="Cambria Math"/>
                      </a:rPr>
                      <m:t>|(</m:t>
                    </m:r>
                    <m:r>
                      <a:rPr lang="en-US" altLang="zh-CN">
                        <a:latin typeface="Cambria Math"/>
                      </a:rPr>
                      <m:t>𝑆</m:t>
                    </m:r>
                    <m:r>
                      <a:rPr lang="en-US" altLang="zh-CN">
                        <a:latin typeface="Cambria Math"/>
                      </a:rPr>
                      <m:t>)</m:t>
                    </m:r>
                  </m:oMath>
                </a14:m>
                <a:r>
                  <a:rPr lang="zh-CN" altLang="en-US" dirty="0"/>
                  <a:t>下语法是否正确？</a:t>
                </a:r>
              </a:p>
              <a:p>
                <a:pPr marL="360000" indent="0" algn="just">
                  <a:buNone/>
                </a:pPr>
                <a:endParaRPr lang="en-US" sz="2400" b="0" dirty="0">
                  <a:latin typeface="+mn-ea"/>
                </a:endParaRP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465" t="-1961" r="-1538"/>
                </a:stretch>
              </a:blipFill>
            </p:spPr>
            <p:txBody>
              <a:bodyPr/>
              <a:lstStyle/>
              <a:p>
                <a:r>
                  <a:rPr lang="en-US">
                    <a:noFill/>
                  </a:rPr>
                  <a:t> </a:t>
                </a:r>
              </a:p>
            </p:txBody>
          </p:sp>
        </mc:Fallback>
      </mc:AlternateContent>
      <p:sp>
        <p:nvSpPr>
          <p:cNvPr id="3" name="日期占位符 2"/>
          <p:cNvSpPr>
            <a:spLocks noGrp="1"/>
          </p:cNvSpPr>
          <p:nvPr>
            <p:ph type="dt" sz="half" idx="10"/>
          </p:nvPr>
        </p:nvSpPr>
        <p:spPr/>
        <p:txBody>
          <a:bodyPr/>
          <a:lstStyle/>
          <a:p>
            <a:r>
              <a:rPr lang="zh-CN" altLang="en-US"/>
              <a:t>邓伏虎</a:t>
            </a:r>
            <a:endParaRPr lang="zh-CN" altLang="en-US" dirty="0"/>
          </a:p>
        </p:txBody>
      </p:sp>
      <p:sp>
        <p:nvSpPr>
          <p:cNvPr id="4" name="页脚占位符 3"/>
          <p:cNvSpPr>
            <a:spLocks noGrp="1"/>
          </p:cNvSpPr>
          <p:nvPr>
            <p:ph type="ftr" sz="quarter" idx="11"/>
          </p:nvPr>
        </p:nvSpPr>
        <p:spPr/>
        <p:txBody>
          <a:bodyPr/>
          <a:lstStyle/>
          <a:p>
            <a:r>
              <a:rPr lang="zh-CN" altLang="en-US"/>
              <a:t>信息与软件工程学院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33</a:t>
            </a:fld>
            <a:endParaRPr lang="zh-CN" altLang="en-US"/>
          </a:p>
        </p:txBody>
      </p:sp>
      <p:sp>
        <p:nvSpPr>
          <p:cNvPr id="6" name="标题 5"/>
          <p:cNvSpPr>
            <a:spLocks noGrp="1"/>
          </p:cNvSpPr>
          <p:nvPr>
            <p:ph type="title"/>
          </p:nvPr>
        </p:nvSpPr>
        <p:spPr/>
        <p:txBody>
          <a:bodyPr/>
          <a:lstStyle/>
          <a:p>
            <a:r>
              <a:rPr lang="zh-CN" altLang="en-US" dirty="0"/>
              <a:t>判断符号串的语法是否正确</a:t>
            </a:r>
            <a:endParaRPr lang="en-US" dirty="0"/>
          </a:p>
        </p:txBody>
      </p:sp>
    </p:spTree>
    <p:extLst>
      <p:ext uri="{BB962C8B-B14F-4D97-AF65-F5344CB8AC3E}">
        <p14:creationId xmlns:p14="http://schemas.microsoft.com/office/powerpoint/2010/main" val="108209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a:t>邓伏虎</a:t>
            </a:r>
            <a:endParaRPr lang="zh-CN" altLang="en-US" dirty="0"/>
          </a:p>
        </p:txBody>
      </p:sp>
      <p:sp>
        <p:nvSpPr>
          <p:cNvPr id="4" name="页脚占位符 3"/>
          <p:cNvSpPr>
            <a:spLocks noGrp="1"/>
          </p:cNvSpPr>
          <p:nvPr>
            <p:ph type="ftr" sz="quarter" idx="11"/>
          </p:nvPr>
        </p:nvSpPr>
        <p:spPr/>
        <p:txBody>
          <a:bodyPr/>
          <a:lstStyle/>
          <a:p>
            <a:r>
              <a:rPr lang="zh-CN" altLang="en-US"/>
              <a:t>信息与软件工程学院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34</a:t>
            </a:fld>
            <a:endParaRPr lang="zh-CN" altLang="en-US"/>
          </a:p>
        </p:txBody>
      </p:sp>
      <p:sp>
        <p:nvSpPr>
          <p:cNvPr id="7" name="内容占位符 6"/>
          <p:cNvSpPr>
            <a:spLocks noGrp="1"/>
          </p:cNvSpPr>
          <p:nvPr>
            <p:ph sz="quarter" idx="13"/>
          </p:nvPr>
        </p:nvSpPr>
        <p:spPr>
          <a:xfrm>
            <a:off x="676655" y="1055584"/>
            <a:ext cx="4124614" cy="2949480"/>
          </a:xfrm>
        </p:spPr>
        <p:txBody>
          <a:bodyPr>
            <a:normAutofit/>
          </a:bodyPr>
          <a:lstStyle/>
          <a:p>
            <a:pPr marL="0" indent="0">
              <a:buNone/>
            </a:pPr>
            <a:r>
              <a:rPr lang="en-US" sz="2400" dirty="0"/>
              <a:t>S=&gt;(</a:t>
            </a:r>
            <a:r>
              <a:rPr lang="en-US" altLang="zh-CN" sz="2400" dirty="0"/>
              <a:t>S</a:t>
            </a:r>
            <a:r>
              <a:rPr lang="en-US" sz="2400" dirty="0"/>
              <a:t>)</a:t>
            </a:r>
          </a:p>
          <a:p>
            <a:pPr marL="0" indent="0">
              <a:buNone/>
            </a:pPr>
            <a:r>
              <a:rPr lang="en-US" altLang="zh-CN" sz="2400" dirty="0"/>
              <a:t>  =</a:t>
            </a:r>
            <a:r>
              <a:rPr lang="en-US" sz="2400" dirty="0"/>
              <a:t>&gt;(S+S)		</a:t>
            </a:r>
            <a:endParaRPr lang="en-US" altLang="zh-CN" sz="2400" dirty="0"/>
          </a:p>
          <a:p>
            <a:pPr marL="0" indent="0">
              <a:buNone/>
            </a:pPr>
            <a:r>
              <a:rPr lang="en-US" sz="2400" dirty="0"/>
              <a:t>  </a:t>
            </a:r>
            <a:r>
              <a:rPr lang="en-US" altLang="zh-CN" sz="2400" dirty="0"/>
              <a:t>=</a:t>
            </a:r>
            <a:r>
              <a:rPr lang="en-US" sz="2400" dirty="0"/>
              <a:t>&gt;(S*S+S)		</a:t>
            </a:r>
            <a:endParaRPr lang="en-US" altLang="zh-CN" sz="2400" dirty="0"/>
          </a:p>
          <a:p>
            <a:pPr marL="0" indent="0">
              <a:buNone/>
            </a:pPr>
            <a:r>
              <a:rPr lang="en-US" sz="2400" dirty="0"/>
              <a:t>  </a:t>
            </a:r>
            <a:r>
              <a:rPr lang="en-US" altLang="zh-CN" sz="2400" dirty="0"/>
              <a:t>=</a:t>
            </a:r>
            <a:r>
              <a:rPr lang="en-US" sz="2400" dirty="0"/>
              <a:t>&gt;(</a:t>
            </a:r>
            <a:r>
              <a:rPr lang="en-US" sz="2400" dirty="0" err="1"/>
              <a:t>i</a:t>
            </a:r>
            <a:r>
              <a:rPr lang="en-US" sz="2400" dirty="0"/>
              <a:t>*S+S)		</a:t>
            </a:r>
            <a:endParaRPr lang="en-US" altLang="zh-CN" sz="2400" dirty="0"/>
          </a:p>
          <a:p>
            <a:pPr marL="0" indent="0">
              <a:buNone/>
            </a:pPr>
            <a:r>
              <a:rPr lang="en-US" sz="2400" dirty="0"/>
              <a:t>  </a:t>
            </a:r>
            <a:r>
              <a:rPr lang="en-US" altLang="zh-CN" sz="2400" dirty="0"/>
              <a:t>=</a:t>
            </a:r>
            <a:r>
              <a:rPr lang="en-US" sz="2400" dirty="0"/>
              <a:t>&gt;(</a:t>
            </a:r>
            <a:r>
              <a:rPr lang="en-US" sz="2400" dirty="0" err="1"/>
              <a:t>i</a:t>
            </a:r>
            <a:r>
              <a:rPr lang="en-US" sz="2400" dirty="0"/>
              <a:t>*</a:t>
            </a:r>
            <a:r>
              <a:rPr lang="en-US" sz="2400" dirty="0" err="1"/>
              <a:t>i+S</a:t>
            </a:r>
            <a:r>
              <a:rPr lang="en-US" sz="2400" dirty="0"/>
              <a:t>)		</a:t>
            </a:r>
            <a:endParaRPr lang="en-US" altLang="zh-CN" sz="2400" dirty="0"/>
          </a:p>
          <a:p>
            <a:pPr marL="0" indent="0">
              <a:buNone/>
            </a:pPr>
            <a:r>
              <a:rPr lang="en-US" sz="2400" dirty="0"/>
              <a:t>  </a:t>
            </a:r>
            <a:r>
              <a:rPr lang="en-US" altLang="zh-CN" sz="2400" dirty="0"/>
              <a:t>=</a:t>
            </a:r>
            <a:r>
              <a:rPr lang="en-US" sz="2400" dirty="0"/>
              <a:t>&gt;(</a:t>
            </a:r>
            <a:r>
              <a:rPr lang="en-US" sz="2400" dirty="0" err="1"/>
              <a:t>i</a:t>
            </a:r>
            <a:r>
              <a:rPr lang="en-US" sz="2400" dirty="0"/>
              <a:t>*</a:t>
            </a:r>
            <a:r>
              <a:rPr lang="en-US" sz="2400" dirty="0" err="1"/>
              <a:t>i+i</a:t>
            </a:r>
            <a:r>
              <a:rPr lang="en-US" sz="2400" dirty="0"/>
              <a:t>)		</a:t>
            </a:r>
            <a:endParaRPr lang="en-US" altLang="zh-CN" sz="2400" dirty="0"/>
          </a:p>
        </p:txBody>
      </p:sp>
      <p:sp>
        <p:nvSpPr>
          <p:cNvPr id="2" name="TextBox 1"/>
          <p:cNvSpPr txBox="1"/>
          <p:nvPr/>
        </p:nvSpPr>
        <p:spPr>
          <a:xfrm>
            <a:off x="2898535" y="1512972"/>
            <a:ext cx="2274982" cy="461665"/>
          </a:xfrm>
          <a:prstGeom prst="rect">
            <a:avLst/>
          </a:prstGeom>
          <a:noFill/>
        </p:spPr>
        <p:txBody>
          <a:bodyPr wrap="none" rtlCol="0">
            <a:spAutoFit/>
          </a:bodyPr>
          <a:lstStyle/>
          <a:p>
            <a:r>
              <a:rPr lang="zh-CN" altLang="en-US" sz="2400" b="1" dirty="0"/>
              <a:t>用产生式</a:t>
            </a:r>
            <a:r>
              <a:rPr lang="en-US" altLang="zh-CN" sz="2400" b="1" dirty="0"/>
              <a:t>S-&gt;S+S</a:t>
            </a:r>
            <a:endParaRPr lang="en-US" sz="2400" b="1" dirty="0"/>
          </a:p>
        </p:txBody>
      </p:sp>
      <p:sp>
        <p:nvSpPr>
          <p:cNvPr id="8" name="TextBox 7"/>
          <p:cNvSpPr txBox="1"/>
          <p:nvPr/>
        </p:nvSpPr>
        <p:spPr>
          <a:xfrm>
            <a:off x="2906198" y="1898694"/>
            <a:ext cx="2284600" cy="461665"/>
          </a:xfrm>
          <a:prstGeom prst="rect">
            <a:avLst/>
          </a:prstGeom>
          <a:noFill/>
        </p:spPr>
        <p:txBody>
          <a:bodyPr wrap="none" rtlCol="0">
            <a:spAutoFit/>
          </a:bodyPr>
          <a:lstStyle/>
          <a:p>
            <a:r>
              <a:rPr lang="zh-CN" altLang="en-US" sz="2400" b="1" dirty="0"/>
              <a:t>用产生式</a:t>
            </a:r>
            <a:r>
              <a:rPr lang="en-US" altLang="zh-CN" sz="2400" b="1" dirty="0"/>
              <a:t>S-&gt;S*S</a:t>
            </a:r>
            <a:endParaRPr lang="en-US" sz="2400" b="1" dirty="0"/>
          </a:p>
        </p:txBody>
      </p:sp>
      <p:sp>
        <p:nvSpPr>
          <p:cNvPr id="9" name="TextBox 8"/>
          <p:cNvSpPr txBox="1"/>
          <p:nvPr/>
        </p:nvSpPr>
        <p:spPr>
          <a:xfrm>
            <a:off x="2898535" y="2360359"/>
            <a:ext cx="1885453" cy="461665"/>
          </a:xfrm>
          <a:prstGeom prst="rect">
            <a:avLst/>
          </a:prstGeom>
          <a:noFill/>
        </p:spPr>
        <p:txBody>
          <a:bodyPr wrap="none" rtlCol="0">
            <a:spAutoFit/>
          </a:bodyPr>
          <a:lstStyle/>
          <a:p>
            <a:r>
              <a:rPr lang="zh-CN" altLang="en-US" sz="2400" b="1" dirty="0"/>
              <a:t>用产生式</a:t>
            </a:r>
            <a:r>
              <a:rPr lang="en-US" altLang="zh-CN" sz="2400" b="1" dirty="0"/>
              <a:t>S-&gt;</a:t>
            </a:r>
            <a:r>
              <a:rPr lang="en-US" altLang="zh-CN" sz="2400" b="1" dirty="0" err="1"/>
              <a:t>i</a:t>
            </a:r>
            <a:endParaRPr lang="en-US" sz="2400" b="1" dirty="0"/>
          </a:p>
        </p:txBody>
      </p:sp>
      <p:sp>
        <p:nvSpPr>
          <p:cNvPr id="10" name="TextBox 9"/>
          <p:cNvSpPr txBox="1"/>
          <p:nvPr/>
        </p:nvSpPr>
        <p:spPr>
          <a:xfrm>
            <a:off x="2915816" y="2822024"/>
            <a:ext cx="1885453" cy="461665"/>
          </a:xfrm>
          <a:prstGeom prst="rect">
            <a:avLst/>
          </a:prstGeom>
          <a:noFill/>
        </p:spPr>
        <p:txBody>
          <a:bodyPr wrap="none" rtlCol="0">
            <a:spAutoFit/>
          </a:bodyPr>
          <a:lstStyle/>
          <a:p>
            <a:r>
              <a:rPr lang="zh-CN" altLang="en-US" sz="2400" b="1" dirty="0"/>
              <a:t>用产生式</a:t>
            </a:r>
            <a:r>
              <a:rPr lang="en-US" altLang="zh-CN" sz="2400" b="1" dirty="0"/>
              <a:t>S-&gt;</a:t>
            </a:r>
            <a:r>
              <a:rPr lang="en-US" altLang="zh-CN" sz="2400" b="1" dirty="0" err="1"/>
              <a:t>i</a:t>
            </a:r>
            <a:endParaRPr lang="en-US" sz="2400" b="1" dirty="0"/>
          </a:p>
        </p:txBody>
      </p:sp>
      <p:sp>
        <p:nvSpPr>
          <p:cNvPr id="11" name="TextBox 10"/>
          <p:cNvSpPr txBox="1"/>
          <p:nvPr/>
        </p:nvSpPr>
        <p:spPr>
          <a:xfrm>
            <a:off x="2915816" y="3283689"/>
            <a:ext cx="1885453" cy="461665"/>
          </a:xfrm>
          <a:prstGeom prst="rect">
            <a:avLst/>
          </a:prstGeom>
          <a:noFill/>
        </p:spPr>
        <p:txBody>
          <a:bodyPr wrap="none" rtlCol="0">
            <a:spAutoFit/>
          </a:bodyPr>
          <a:lstStyle/>
          <a:p>
            <a:r>
              <a:rPr lang="zh-CN" altLang="en-US" sz="2400" b="1" dirty="0"/>
              <a:t>用产生式</a:t>
            </a:r>
            <a:r>
              <a:rPr lang="en-US" altLang="zh-CN" sz="2400" b="1" dirty="0"/>
              <a:t>S-&gt;</a:t>
            </a:r>
            <a:r>
              <a:rPr lang="en-US" altLang="zh-CN" sz="2400" b="1" dirty="0" err="1"/>
              <a:t>i</a:t>
            </a:r>
            <a:endParaRPr lang="en-US" sz="2400" b="1" dirty="0"/>
          </a:p>
        </p:txBody>
      </p:sp>
      <p:sp>
        <p:nvSpPr>
          <p:cNvPr id="6" name="TextBox 5"/>
          <p:cNvSpPr txBox="1"/>
          <p:nvPr/>
        </p:nvSpPr>
        <p:spPr>
          <a:xfrm>
            <a:off x="940411" y="4725144"/>
            <a:ext cx="2236510" cy="584775"/>
          </a:xfrm>
          <a:prstGeom prst="rect">
            <a:avLst/>
          </a:prstGeom>
          <a:noFill/>
        </p:spPr>
        <p:txBody>
          <a:bodyPr wrap="none" rtlCol="0">
            <a:spAutoFit/>
          </a:bodyPr>
          <a:lstStyle/>
          <a:p>
            <a:r>
              <a:rPr lang="zh-CN" altLang="en-US" sz="3200" b="1" dirty="0">
                <a:solidFill>
                  <a:srgbClr val="FF0000"/>
                </a:solidFill>
              </a:rPr>
              <a:t>语法正确！</a:t>
            </a:r>
            <a:endParaRPr lang="en-US" sz="3200" b="1" dirty="0">
              <a:solidFill>
                <a:srgbClr val="FF0000"/>
              </a:solidFill>
            </a:endParaRPr>
          </a:p>
        </p:txBody>
      </p:sp>
      <p:sp>
        <p:nvSpPr>
          <p:cNvPr id="12" name="TextBox 11"/>
          <p:cNvSpPr txBox="1"/>
          <p:nvPr/>
        </p:nvSpPr>
        <p:spPr>
          <a:xfrm>
            <a:off x="2915816" y="1051307"/>
            <a:ext cx="2186817" cy="461665"/>
          </a:xfrm>
          <a:prstGeom prst="rect">
            <a:avLst/>
          </a:prstGeom>
          <a:noFill/>
        </p:spPr>
        <p:txBody>
          <a:bodyPr wrap="none" rtlCol="0">
            <a:spAutoFit/>
          </a:bodyPr>
          <a:lstStyle/>
          <a:p>
            <a:r>
              <a:rPr lang="zh-CN" altLang="en-US" sz="2400" b="1" dirty="0"/>
              <a:t>用产生式</a:t>
            </a:r>
            <a:r>
              <a:rPr lang="en-US" altLang="zh-CN" sz="2400" b="1" dirty="0"/>
              <a:t>S-&gt;(S)</a:t>
            </a:r>
            <a:endParaRPr lang="en-US" sz="2400" b="1" dirty="0"/>
          </a:p>
        </p:txBody>
      </p:sp>
    </p:spTree>
    <p:extLst>
      <p:ext uri="{BB962C8B-B14F-4D97-AF65-F5344CB8AC3E}">
        <p14:creationId xmlns:p14="http://schemas.microsoft.com/office/powerpoint/2010/main" val="264872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0" grpId="0"/>
      <p:bldP spid="6"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a:bodyPr>
              <a:lstStyle/>
              <a:p>
                <a:r>
                  <a:rPr lang="zh-CN" altLang="en-US" dirty="0"/>
                  <a:t>（二）通过规约的方式：</a:t>
                </a:r>
                <a:endParaRPr lang="en-US" altLang="zh-CN" dirty="0"/>
              </a:p>
              <a:p>
                <a:pPr marL="360000" indent="0" algn="just">
                  <a:buNone/>
                </a:pPr>
                <a:r>
                  <a:rPr lang="zh-CN" altLang="en-US" b="0" dirty="0">
                    <a:latin typeface="+mn-ea"/>
                  </a:rPr>
                  <a:t>从符号串出发，反复使用产生式规则，将符号串中的语法单元用某个产生式的左部进行替换，直到全部规约为开始符号为止。继而判断该开始符号与文法的开始符号是否相同。</a:t>
                </a:r>
                <a:endParaRPr lang="en-US" altLang="zh-CN" b="0" dirty="0">
                  <a:latin typeface="+mn-ea"/>
                </a:endParaRPr>
              </a:p>
              <a:p>
                <a:pPr marL="360000" indent="0" algn="just">
                  <a:buNone/>
                </a:pPr>
                <a:endParaRPr lang="en-US" altLang="zh-CN" sz="2400" b="0" dirty="0">
                  <a:latin typeface="+mn-ea"/>
                </a:endParaRPr>
              </a:p>
              <a:p>
                <a:r>
                  <a:rPr lang="zh-CN" altLang="en-US" dirty="0"/>
                  <a:t>例：判断句子 </a:t>
                </a:r>
                <a:r>
                  <a:rPr lang="en-US" altLang="zh-CN" dirty="0"/>
                  <a:t>(</a:t>
                </a:r>
                <a:r>
                  <a:rPr lang="en-US" altLang="zh-CN" dirty="0" err="1"/>
                  <a:t>i</a:t>
                </a:r>
                <a:r>
                  <a:rPr lang="en-US" altLang="zh-CN" dirty="0"/>
                  <a:t>*</a:t>
                </a:r>
                <a:r>
                  <a:rPr lang="en-US" altLang="zh-CN" dirty="0" err="1"/>
                  <a:t>i+i</a:t>
                </a:r>
                <a:r>
                  <a:rPr lang="en-US" altLang="zh-CN" dirty="0"/>
                  <a:t>) </a:t>
                </a:r>
                <a:r>
                  <a:rPr lang="zh-CN" altLang="en-US" dirty="0"/>
                  <a:t>在文法</a:t>
                </a:r>
                <a:endParaRPr lang="en-US" altLang="zh-CN" dirty="0"/>
              </a:p>
              <a:p>
                <a:pPr marL="0" indent="0">
                  <a:buNone/>
                </a:pPr>
                <a:r>
                  <a:rPr lang="en-US" altLang="zh-CN" dirty="0"/>
                  <a:t>    </a:t>
                </a:r>
                <a14:m>
                  <m:oMath xmlns:m="http://schemas.openxmlformats.org/officeDocument/2006/math">
                    <m:r>
                      <a:rPr lang="en-US" altLang="zh-CN">
                        <a:latin typeface="Cambria Math"/>
                      </a:rPr>
                      <m:t>𝐺</m:t>
                    </m:r>
                    <m:d>
                      <m:dPr>
                        <m:ctrlPr>
                          <a:rPr lang="en-US" altLang="zh-CN" i="1">
                            <a:latin typeface="Cambria Math" panose="02040503050406030204" pitchFamily="18" charset="0"/>
                          </a:rPr>
                        </m:ctrlPr>
                      </m:dPr>
                      <m:e>
                        <m:r>
                          <a:rPr lang="en-US" altLang="zh-CN">
                            <a:latin typeface="Cambria Math"/>
                          </a:rPr>
                          <m:t>𝐸</m:t>
                        </m:r>
                      </m:e>
                    </m:d>
                    <m:r>
                      <a:rPr lang="en-US" altLang="zh-CN">
                        <a:latin typeface="Cambria Math"/>
                      </a:rPr>
                      <m:t>:</m:t>
                    </m:r>
                    <m:r>
                      <a:rPr lang="en-US" altLang="zh-CN">
                        <a:latin typeface="Cambria Math"/>
                      </a:rPr>
                      <m:t>𝑆</m:t>
                    </m:r>
                    <m:r>
                      <a:rPr lang="en-US" altLang="zh-CN">
                        <a:latin typeface="Cambria Math"/>
                      </a:rPr>
                      <m:t>→</m:t>
                    </m:r>
                    <m:r>
                      <a:rPr lang="en-US" altLang="zh-CN">
                        <a:latin typeface="Cambria Math"/>
                      </a:rPr>
                      <m:t>𝑖</m:t>
                    </m:r>
                    <m:d>
                      <m:dPr>
                        <m:begChr m:val="|"/>
                        <m:endChr m:val="|"/>
                        <m:ctrlPr>
                          <a:rPr lang="en-US" altLang="zh-CN" i="1">
                            <a:latin typeface="Cambria Math" panose="02040503050406030204" pitchFamily="18" charset="0"/>
                          </a:rPr>
                        </m:ctrlPr>
                      </m:dPr>
                      <m:e>
                        <m:r>
                          <a:rPr lang="en-US" altLang="zh-CN">
                            <a:latin typeface="Cambria Math"/>
                          </a:rPr>
                          <m:t>𝑆</m:t>
                        </m:r>
                        <m:r>
                          <a:rPr lang="en-US" altLang="zh-CN">
                            <a:latin typeface="Cambria Math"/>
                          </a:rPr>
                          <m:t>+</m:t>
                        </m:r>
                        <m:r>
                          <a:rPr lang="en-US" altLang="zh-CN">
                            <a:latin typeface="Cambria Math"/>
                          </a:rPr>
                          <m:t>𝑆</m:t>
                        </m:r>
                      </m:e>
                    </m:d>
                    <m:r>
                      <a:rPr lang="en-US" altLang="zh-CN">
                        <a:latin typeface="Cambria Math"/>
                      </a:rPr>
                      <m:t>𝑆</m:t>
                    </m:r>
                    <m:r>
                      <a:rPr lang="en-US" altLang="zh-CN">
                        <a:latin typeface="Cambria Math"/>
                      </a:rPr>
                      <m:t>∗</m:t>
                    </m:r>
                    <m:r>
                      <a:rPr lang="en-US" altLang="zh-CN">
                        <a:latin typeface="Cambria Math"/>
                      </a:rPr>
                      <m:t>𝑆</m:t>
                    </m:r>
                    <m:r>
                      <a:rPr lang="en-US" altLang="zh-CN">
                        <a:latin typeface="Cambria Math"/>
                      </a:rPr>
                      <m:t>|(</m:t>
                    </m:r>
                    <m:r>
                      <a:rPr lang="en-US" altLang="zh-CN">
                        <a:latin typeface="Cambria Math"/>
                      </a:rPr>
                      <m:t>𝑆</m:t>
                    </m:r>
                    <m:r>
                      <a:rPr lang="en-US" altLang="zh-CN">
                        <a:latin typeface="Cambria Math"/>
                      </a:rPr>
                      <m:t>)</m:t>
                    </m:r>
                  </m:oMath>
                </a14:m>
                <a:r>
                  <a:rPr lang="zh-CN" altLang="en-US" dirty="0"/>
                  <a:t>下语法是否正确？</a:t>
                </a:r>
              </a:p>
              <a:p>
                <a:pPr marL="360000" indent="0" algn="just">
                  <a:buNone/>
                </a:pPr>
                <a:endParaRPr lang="en-US" sz="2400" b="0" dirty="0">
                  <a:latin typeface="+mn-ea"/>
                </a:endParaRP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465" t="-1961" r="-1538"/>
                </a:stretch>
              </a:blipFill>
            </p:spPr>
            <p:txBody>
              <a:bodyPr/>
              <a:lstStyle/>
              <a:p>
                <a:r>
                  <a:rPr lang="en-US">
                    <a:noFill/>
                  </a:rPr>
                  <a:t> </a:t>
                </a:r>
              </a:p>
            </p:txBody>
          </p:sp>
        </mc:Fallback>
      </mc:AlternateContent>
      <p:sp>
        <p:nvSpPr>
          <p:cNvPr id="3" name="日期占位符 2"/>
          <p:cNvSpPr>
            <a:spLocks noGrp="1"/>
          </p:cNvSpPr>
          <p:nvPr>
            <p:ph type="dt" sz="half" idx="10"/>
          </p:nvPr>
        </p:nvSpPr>
        <p:spPr/>
        <p:txBody>
          <a:bodyPr/>
          <a:lstStyle/>
          <a:p>
            <a:r>
              <a:rPr lang="zh-CN" altLang="en-US">
                <a:solidFill>
                  <a:srgbClr val="073E87"/>
                </a:solidFill>
              </a:rPr>
              <a:t>邓伏虎</a:t>
            </a:r>
            <a:endParaRPr lang="zh-CN" altLang="en-US" dirty="0">
              <a:solidFill>
                <a:srgbClr val="073E87"/>
              </a:solidFill>
            </a:endParaRPr>
          </a:p>
        </p:txBody>
      </p:sp>
      <p:sp>
        <p:nvSpPr>
          <p:cNvPr id="4" name="页脚占位符 3"/>
          <p:cNvSpPr>
            <a:spLocks noGrp="1"/>
          </p:cNvSpPr>
          <p:nvPr>
            <p:ph type="ftr" sz="quarter" idx="11"/>
          </p:nvPr>
        </p:nvSpPr>
        <p:spPr/>
        <p:txBody>
          <a:bodyPr/>
          <a:lstStyle/>
          <a:p>
            <a:r>
              <a:rPr lang="zh-CN" altLang="en-US">
                <a:solidFill>
                  <a:srgbClr val="073E87"/>
                </a:solidFill>
              </a:rPr>
              <a:t>信息与软件工程学院</a:t>
            </a:r>
            <a:endParaRPr lang="zh-CN" altLang="en-US" dirty="0">
              <a:solidFill>
                <a:srgbClr val="073E87"/>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srgbClr val="073E87"/>
                </a:solidFill>
              </a:rPr>
              <a:pPr/>
              <a:t>35</a:t>
            </a:fld>
            <a:endParaRPr lang="zh-CN" altLang="en-US">
              <a:solidFill>
                <a:srgbClr val="073E87"/>
              </a:solidFill>
            </a:endParaRPr>
          </a:p>
        </p:txBody>
      </p:sp>
      <p:sp>
        <p:nvSpPr>
          <p:cNvPr id="6" name="标题 5"/>
          <p:cNvSpPr>
            <a:spLocks noGrp="1"/>
          </p:cNvSpPr>
          <p:nvPr>
            <p:ph type="title"/>
          </p:nvPr>
        </p:nvSpPr>
        <p:spPr/>
        <p:txBody>
          <a:bodyPr/>
          <a:lstStyle/>
          <a:p>
            <a:r>
              <a:rPr lang="zh-CN" altLang="en-US" dirty="0"/>
              <a:t>判断符号串的语法是否正确</a:t>
            </a:r>
            <a:endParaRPr lang="en-US" dirty="0"/>
          </a:p>
        </p:txBody>
      </p:sp>
    </p:spTree>
    <p:extLst>
      <p:ext uri="{BB962C8B-B14F-4D97-AF65-F5344CB8AC3E}">
        <p14:creationId xmlns:p14="http://schemas.microsoft.com/office/powerpoint/2010/main" val="50582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zh-CN" altLang="en-US"/>
              <a:t>邓伏虎</a:t>
            </a:r>
            <a:endParaRPr lang="zh-CN" altLang="en-US" dirty="0"/>
          </a:p>
        </p:txBody>
      </p:sp>
      <p:sp>
        <p:nvSpPr>
          <p:cNvPr id="3" name="页脚占位符 2"/>
          <p:cNvSpPr>
            <a:spLocks noGrp="1"/>
          </p:cNvSpPr>
          <p:nvPr>
            <p:ph type="ftr" sz="quarter" idx="11"/>
          </p:nvPr>
        </p:nvSpPr>
        <p:spPr/>
        <p:txBody>
          <a:bodyPr/>
          <a:lstStyle/>
          <a:p>
            <a:r>
              <a:rPr lang="zh-CN" altLang="en-US"/>
              <a:t>信息与软件工程学院</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36</a:t>
            </a:fld>
            <a:endParaRPr lang="zh-CN" altLang="en-US"/>
          </a:p>
        </p:txBody>
      </p:sp>
      <p:sp>
        <p:nvSpPr>
          <p:cNvPr id="5" name="内容占位符 4"/>
          <p:cNvSpPr>
            <a:spLocks noGrp="1"/>
          </p:cNvSpPr>
          <p:nvPr>
            <p:ph sz="quarter" idx="13"/>
          </p:nvPr>
        </p:nvSpPr>
        <p:spPr/>
        <p:txBody>
          <a:bodyPr>
            <a:normAutofit fontScale="92500" lnSpcReduction="10000"/>
          </a:bodyPr>
          <a:lstStyle/>
          <a:p>
            <a:pPr marL="0" indent="0">
              <a:buNone/>
            </a:pPr>
            <a:r>
              <a:rPr lang="en-US" altLang="zh-CN" dirty="0"/>
              <a:t>       (</a:t>
            </a:r>
            <a:r>
              <a:rPr lang="en-US" altLang="zh-CN" dirty="0" err="1"/>
              <a:t>i</a:t>
            </a:r>
            <a:r>
              <a:rPr lang="en-US" altLang="zh-CN" dirty="0"/>
              <a:t>*</a:t>
            </a:r>
            <a:r>
              <a:rPr lang="en-US" altLang="zh-CN" dirty="0" err="1"/>
              <a:t>i+i</a:t>
            </a:r>
            <a:r>
              <a:rPr lang="en-US" altLang="zh-CN" dirty="0"/>
              <a:t>)</a:t>
            </a:r>
          </a:p>
          <a:p>
            <a:pPr marL="0" indent="0">
              <a:buNone/>
            </a:pPr>
            <a:r>
              <a:rPr lang="en-US" altLang="zh-CN" dirty="0"/>
              <a:t>  &lt;=(</a:t>
            </a:r>
            <a:r>
              <a:rPr lang="en-US" dirty="0" err="1"/>
              <a:t>i</a:t>
            </a:r>
            <a:r>
              <a:rPr lang="en-US" dirty="0"/>
              <a:t>*</a:t>
            </a:r>
            <a:r>
              <a:rPr lang="en-US" dirty="0" err="1"/>
              <a:t>i+i</a:t>
            </a:r>
            <a:r>
              <a:rPr lang="en-US" dirty="0"/>
              <a:t>)		</a:t>
            </a:r>
          </a:p>
          <a:p>
            <a:pPr marL="0" indent="0">
              <a:buNone/>
            </a:pPr>
            <a:r>
              <a:rPr lang="en-US" altLang="zh-CN" dirty="0"/>
              <a:t>  &lt;=(</a:t>
            </a:r>
            <a:r>
              <a:rPr lang="en-US" dirty="0" err="1"/>
              <a:t>i</a:t>
            </a:r>
            <a:r>
              <a:rPr lang="en-US" dirty="0"/>
              <a:t>*</a:t>
            </a:r>
            <a:r>
              <a:rPr lang="en-US" dirty="0" err="1"/>
              <a:t>i+S</a:t>
            </a:r>
            <a:r>
              <a:rPr lang="en-US" dirty="0"/>
              <a:t>)		</a:t>
            </a:r>
            <a:r>
              <a:rPr lang="zh-CN" altLang="en-US" dirty="0"/>
              <a:t>用产生式</a:t>
            </a:r>
            <a:r>
              <a:rPr lang="en-US" altLang="zh-CN" dirty="0"/>
              <a:t>S-&gt;</a:t>
            </a:r>
            <a:r>
              <a:rPr lang="en-US" altLang="zh-CN" dirty="0" err="1"/>
              <a:t>i</a:t>
            </a:r>
            <a:r>
              <a:rPr lang="zh-CN" altLang="en-US" dirty="0"/>
              <a:t>， </a:t>
            </a:r>
            <a:r>
              <a:rPr lang="en-US" altLang="zh-CN" dirty="0" err="1"/>
              <a:t>i</a:t>
            </a:r>
            <a:r>
              <a:rPr lang="zh-CN" altLang="en-US" dirty="0"/>
              <a:t>被规约成</a:t>
            </a:r>
            <a:r>
              <a:rPr lang="en-US" altLang="zh-CN" dirty="0"/>
              <a:t>S</a:t>
            </a:r>
          </a:p>
          <a:p>
            <a:pPr marL="0" indent="0">
              <a:buNone/>
            </a:pPr>
            <a:r>
              <a:rPr lang="en-US" altLang="zh-CN" dirty="0"/>
              <a:t>  &lt;=(</a:t>
            </a:r>
            <a:r>
              <a:rPr lang="en-US" dirty="0" err="1"/>
              <a:t>i</a:t>
            </a:r>
            <a:r>
              <a:rPr lang="en-US" dirty="0"/>
              <a:t>*S+S)		</a:t>
            </a:r>
            <a:r>
              <a:rPr lang="zh-CN" altLang="en-US" dirty="0"/>
              <a:t>用产生式</a:t>
            </a:r>
            <a:r>
              <a:rPr lang="en-US" altLang="zh-CN" dirty="0"/>
              <a:t>S-&gt;</a:t>
            </a:r>
            <a:r>
              <a:rPr lang="en-US" altLang="zh-CN" dirty="0" err="1"/>
              <a:t>i</a:t>
            </a:r>
            <a:r>
              <a:rPr lang="zh-CN" altLang="en-US" dirty="0"/>
              <a:t>，</a:t>
            </a:r>
            <a:r>
              <a:rPr lang="en-US" altLang="zh-CN" dirty="0" err="1"/>
              <a:t>i</a:t>
            </a:r>
            <a:r>
              <a:rPr lang="zh-CN" altLang="en-US" dirty="0"/>
              <a:t>被规约成</a:t>
            </a:r>
            <a:r>
              <a:rPr lang="en-US" altLang="zh-CN" dirty="0"/>
              <a:t>S</a:t>
            </a:r>
          </a:p>
          <a:p>
            <a:pPr marL="0" indent="0">
              <a:buNone/>
            </a:pPr>
            <a:r>
              <a:rPr lang="en-US" altLang="zh-CN" dirty="0"/>
              <a:t>  &lt;=(</a:t>
            </a:r>
            <a:r>
              <a:rPr lang="en-US" dirty="0"/>
              <a:t>S*S+S)		</a:t>
            </a:r>
            <a:r>
              <a:rPr lang="zh-CN" altLang="en-US" dirty="0"/>
              <a:t>用产生式</a:t>
            </a:r>
            <a:r>
              <a:rPr lang="en-US" altLang="zh-CN" dirty="0"/>
              <a:t>S-&gt;</a:t>
            </a:r>
            <a:r>
              <a:rPr lang="en-US" altLang="zh-CN" dirty="0" err="1"/>
              <a:t>i</a:t>
            </a:r>
            <a:r>
              <a:rPr lang="zh-CN" altLang="en-US" dirty="0"/>
              <a:t>，</a:t>
            </a:r>
            <a:r>
              <a:rPr lang="en-US" altLang="zh-CN" dirty="0" err="1"/>
              <a:t>i</a:t>
            </a:r>
            <a:r>
              <a:rPr lang="zh-CN" altLang="en-US" dirty="0"/>
              <a:t>被规约成</a:t>
            </a:r>
            <a:r>
              <a:rPr lang="en-US" altLang="zh-CN" dirty="0"/>
              <a:t>S</a:t>
            </a:r>
          </a:p>
          <a:p>
            <a:pPr marL="0" indent="0">
              <a:buNone/>
            </a:pPr>
            <a:r>
              <a:rPr lang="en-US" dirty="0"/>
              <a:t>  &lt;</a:t>
            </a:r>
            <a:r>
              <a:rPr lang="en-US" altLang="zh-CN" dirty="0"/>
              <a:t>=(</a:t>
            </a:r>
            <a:r>
              <a:rPr lang="en-US" dirty="0"/>
              <a:t>S+S)		</a:t>
            </a:r>
            <a:r>
              <a:rPr lang="zh-CN" altLang="en-US" dirty="0"/>
              <a:t>用产生式</a:t>
            </a:r>
            <a:r>
              <a:rPr lang="en-US" altLang="zh-CN" dirty="0"/>
              <a:t>S-&gt;S*S</a:t>
            </a:r>
            <a:r>
              <a:rPr lang="zh-CN" altLang="en-US" dirty="0"/>
              <a:t>，</a:t>
            </a:r>
            <a:r>
              <a:rPr lang="en-US" altLang="zh-CN" dirty="0"/>
              <a:t>S*S</a:t>
            </a:r>
            <a:r>
              <a:rPr lang="zh-CN" altLang="en-US" dirty="0"/>
              <a:t>被规约成</a:t>
            </a:r>
            <a:r>
              <a:rPr lang="en-US" altLang="zh-CN" dirty="0"/>
              <a:t>S</a:t>
            </a:r>
          </a:p>
          <a:p>
            <a:pPr marL="0" indent="0">
              <a:buNone/>
            </a:pPr>
            <a:r>
              <a:rPr lang="en-US" altLang="zh-CN" dirty="0"/>
              <a:t>  &lt;=(S)			</a:t>
            </a:r>
            <a:r>
              <a:rPr lang="zh-CN" altLang="en-US" dirty="0"/>
              <a:t>用产生式</a:t>
            </a:r>
            <a:r>
              <a:rPr lang="en-US" altLang="zh-CN" dirty="0"/>
              <a:t>S-&gt;S+S</a:t>
            </a:r>
            <a:r>
              <a:rPr lang="zh-CN" altLang="en-US" dirty="0"/>
              <a:t>，</a:t>
            </a:r>
            <a:r>
              <a:rPr lang="en-US" altLang="zh-CN" dirty="0"/>
              <a:t>S+S</a:t>
            </a:r>
            <a:r>
              <a:rPr lang="zh-CN" altLang="en-US" dirty="0"/>
              <a:t>被规约成</a:t>
            </a:r>
            <a:r>
              <a:rPr lang="en-US" altLang="zh-CN" dirty="0"/>
              <a:t>S</a:t>
            </a:r>
          </a:p>
          <a:p>
            <a:pPr marL="0" indent="0">
              <a:buNone/>
            </a:pPr>
            <a:r>
              <a:rPr lang="en-US" altLang="zh-CN" dirty="0"/>
              <a:t>  &lt;=S			</a:t>
            </a:r>
            <a:r>
              <a:rPr lang="zh-CN" altLang="en-US" dirty="0"/>
              <a:t>用产生式</a:t>
            </a:r>
            <a:r>
              <a:rPr lang="en-US" altLang="zh-CN" dirty="0"/>
              <a:t>S-&gt;(S), (S)</a:t>
            </a:r>
            <a:r>
              <a:rPr lang="zh-CN" altLang="en-US" dirty="0"/>
              <a:t>被规约为</a:t>
            </a:r>
            <a:r>
              <a:rPr lang="en-US" altLang="zh-CN" dirty="0"/>
              <a:t>S</a:t>
            </a:r>
          </a:p>
          <a:p>
            <a:pPr marL="0" indent="0">
              <a:buNone/>
            </a:pPr>
            <a:endParaRPr lang="en-US" altLang="zh-CN" dirty="0"/>
          </a:p>
          <a:p>
            <a:pPr marL="0" indent="0">
              <a:buNone/>
            </a:pPr>
            <a:endParaRPr lang="en-US" altLang="zh-CN" dirty="0"/>
          </a:p>
          <a:p>
            <a:pPr marL="0" indent="0">
              <a:buNone/>
            </a:pPr>
            <a:r>
              <a:rPr lang="zh-CN" altLang="en-US" dirty="0">
                <a:solidFill>
                  <a:srgbClr val="FF0000"/>
                </a:solidFill>
              </a:rPr>
              <a:t>语法正确！</a:t>
            </a:r>
            <a:endParaRPr lang="en-US" altLang="zh-CN" dirty="0">
              <a:solidFill>
                <a:srgbClr val="FF0000"/>
              </a:solidFill>
            </a:endParaRPr>
          </a:p>
          <a:p>
            <a:endParaRPr lang="en-US" dirty="0"/>
          </a:p>
        </p:txBody>
      </p:sp>
    </p:spTree>
    <p:extLst>
      <p:ext uri="{BB962C8B-B14F-4D97-AF65-F5344CB8AC3E}">
        <p14:creationId xmlns:p14="http://schemas.microsoft.com/office/powerpoint/2010/main" val="2287557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r>
              <a:rPr lang="zh-CN" altLang="en-US" dirty="0"/>
              <a:t>高级语言的形式分析</a:t>
            </a:r>
            <a:endParaRPr lang="en-US" altLang="zh-CN" dirty="0"/>
          </a:p>
          <a:p>
            <a:r>
              <a:rPr lang="zh-CN" altLang="en-US" dirty="0"/>
              <a:t>高级语言的文法定义、推导</a:t>
            </a:r>
            <a:endParaRPr lang="en-US" altLang="zh-CN" dirty="0"/>
          </a:p>
          <a:p>
            <a:r>
              <a:rPr lang="zh-CN" altLang="en-US" dirty="0"/>
              <a:t>语法树、二义性</a:t>
            </a:r>
            <a:endParaRPr lang="en-US" altLang="zh-CN" dirty="0"/>
          </a:p>
          <a:p>
            <a:endParaRPr lang="en-US" altLang="zh-CN" dirty="0"/>
          </a:p>
          <a:p>
            <a:r>
              <a:rPr lang="zh-CN" altLang="en-US" dirty="0"/>
              <a:t>作业：</a:t>
            </a:r>
            <a:r>
              <a:rPr lang="en-US" altLang="zh-CN" dirty="0"/>
              <a:t>1</a:t>
            </a:r>
            <a:r>
              <a:rPr lang="zh-CN" altLang="en-US" dirty="0"/>
              <a:t>、整常数的上下文无关文法</a:t>
            </a:r>
            <a:endParaRPr lang="en-US" altLang="zh-CN" dirty="0"/>
          </a:p>
          <a:p>
            <a:pPr marL="0" indent="0">
              <a:buNone/>
            </a:pPr>
            <a:r>
              <a:rPr lang="en-US" altLang="zh-CN" dirty="0"/>
              <a:t>	      2</a:t>
            </a:r>
            <a:r>
              <a:rPr lang="zh-CN" altLang="en-US" dirty="0"/>
              <a:t>、给出标识符的上下文无关文法</a:t>
            </a:r>
            <a:endParaRPr lang="en-US" dirty="0"/>
          </a:p>
        </p:txBody>
      </p:sp>
      <p:sp>
        <p:nvSpPr>
          <p:cNvPr id="2" name="日期占位符 1"/>
          <p:cNvSpPr>
            <a:spLocks noGrp="1"/>
          </p:cNvSpPr>
          <p:nvPr>
            <p:ph type="dt" sz="half" idx="10"/>
          </p:nvPr>
        </p:nvSpPr>
        <p:spPr/>
        <p:txBody>
          <a:bodyPr/>
          <a:lstStyle/>
          <a:p>
            <a:r>
              <a:rPr lang="zh-CN" altLang="en-US"/>
              <a:t>邓伏虎</a:t>
            </a:r>
            <a:endParaRPr lang="zh-CN" altLang="en-US" dirty="0"/>
          </a:p>
        </p:txBody>
      </p:sp>
      <p:sp>
        <p:nvSpPr>
          <p:cNvPr id="3" name="页脚占位符 2"/>
          <p:cNvSpPr>
            <a:spLocks noGrp="1"/>
          </p:cNvSpPr>
          <p:nvPr>
            <p:ph type="ftr" sz="quarter" idx="11"/>
          </p:nvPr>
        </p:nvSpPr>
        <p:spPr/>
        <p:txBody>
          <a:bodyPr/>
          <a:lstStyle/>
          <a:p>
            <a:r>
              <a:rPr lang="zh-CN" altLang="en-US"/>
              <a:t>信息与软件工程学院</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37</a:t>
            </a:fld>
            <a:endParaRPr lang="zh-CN" altLang="en-US"/>
          </a:p>
        </p:txBody>
      </p:sp>
      <p:sp>
        <p:nvSpPr>
          <p:cNvPr id="6" name="标题 5"/>
          <p:cNvSpPr>
            <a:spLocks noGrp="1"/>
          </p:cNvSpPr>
          <p:nvPr>
            <p:ph type="title"/>
          </p:nvPr>
        </p:nvSpPr>
        <p:spPr/>
        <p:txBody>
          <a:bodyPr/>
          <a:lstStyle/>
          <a:p>
            <a:r>
              <a:rPr lang="zh-CN" altLang="en-US" dirty="0"/>
              <a:t>本章小结</a:t>
            </a:r>
            <a:endParaRPr lang="en-US" dirty="0"/>
          </a:p>
        </p:txBody>
      </p:sp>
    </p:spTree>
    <p:extLst>
      <p:ext uri="{BB962C8B-B14F-4D97-AF65-F5344CB8AC3E}">
        <p14:creationId xmlns:p14="http://schemas.microsoft.com/office/powerpoint/2010/main" val="3908315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4397" y="1772817"/>
            <a:ext cx="8320210" cy="2160240"/>
          </a:xfrm>
        </p:spPr>
        <p:txBody>
          <a:bodyPr/>
          <a:lstStyle/>
          <a:p>
            <a:r>
              <a:rPr lang="zh-CN" altLang="en-US" b="0" dirty="0"/>
              <a:t>只是反映某个编程语言的热门程度，并不能说明一门编程语言好不好，或者一门语言所编写的代码数量多少。</a:t>
            </a:r>
            <a:endParaRPr lang="en-US" altLang="zh-CN" b="0" dirty="0"/>
          </a:p>
          <a:p>
            <a:r>
              <a:rPr lang="en-US" dirty="0"/>
              <a:t>https://www.tiobe.com/tiobe-index/</a:t>
            </a:r>
          </a:p>
        </p:txBody>
      </p:sp>
      <p:sp>
        <p:nvSpPr>
          <p:cNvPr id="3" name="日期占位符 2"/>
          <p:cNvSpPr>
            <a:spLocks noGrp="1"/>
          </p:cNvSpPr>
          <p:nvPr>
            <p:ph type="dt" sz="half" idx="10"/>
          </p:nvPr>
        </p:nvSpPr>
        <p:spPr/>
        <p:txBody>
          <a:bodyPr/>
          <a:lstStyle/>
          <a:p>
            <a:r>
              <a:rPr lang="zh-CN" altLang="en-US"/>
              <a:t>邓伏虎</a:t>
            </a:r>
            <a:endParaRPr lang="zh-CN" altLang="en-US" dirty="0"/>
          </a:p>
        </p:txBody>
      </p:sp>
      <p:sp>
        <p:nvSpPr>
          <p:cNvPr id="4" name="页脚占位符 3"/>
          <p:cNvSpPr>
            <a:spLocks noGrp="1"/>
          </p:cNvSpPr>
          <p:nvPr>
            <p:ph type="ftr" sz="quarter" idx="11"/>
          </p:nvPr>
        </p:nvSpPr>
        <p:spPr/>
        <p:txBody>
          <a:bodyPr/>
          <a:lstStyle/>
          <a:p>
            <a:r>
              <a:rPr lang="zh-CN" altLang="en-US"/>
              <a:t>信息与软件工程学院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a:t>
            </a:fld>
            <a:endParaRPr lang="zh-CN" altLang="en-US"/>
          </a:p>
        </p:txBody>
      </p:sp>
      <p:sp>
        <p:nvSpPr>
          <p:cNvPr id="6" name="标题 5"/>
          <p:cNvSpPr>
            <a:spLocks noGrp="1"/>
          </p:cNvSpPr>
          <p:nvPr>
            <p:ph type="title"/>
          </p:nvPr>
        </p:nvSpPr>
        <p:spPr/>
        <p:txBody>
          <a:bodyPr/>
          <a:lstStyle/>
          <a:p>
            <a:r>
              <a:rPr lang="en-US" altLang="zh-CN" dirty="0" err="1"/>
              <a:t>Tiobe</a:t>
            </a:r>
            <a:r>
              <a:rPr lang="zh-CN" altLang="en-US" dirty="0"/>
              <a:t>排行榜</a:t>
            </a:r>
            <a:endParaRPr lang="en-US" dirty="0"/>
          </a:p>
        </p:txBody>
      </p:sp>
      <p:sp>
        <p:nvSpPr>
          <p:cNvPr id="7" name="TextBox 6"/>
          <p:cNvSpPr txBox="1"/>
          <p:nvPr/>
        </p:nvSpPr>
        <p:spPr>
          <a:xfrm>
            <a:off x="1547664" y="5425215"/>
            <a:ext cx="4407745" cy="584775"/>
          </a:xfrm>
          <a:prstGeom prst="rect">
            <a:avLst/>
          </a:prstGeom>
          <a:noFill/>
        </p:spPr>
        <p:txBody>
          <a:bodyPr wrap="none" rtlCol="0">
            <a:spAutoFit/>
          </a:bodyPr>
          <a:lstStyle/>
          <a:p>
            <a:r>
              <a:rPr lang="en-US" altLang="zh-CN" sz="3200" dirty="0">
                <a:solidFill>
                  <a:srgbClr val="FF0000"/>
                </a:solidFill>
              </a:rPr>
              <a:t>JAVA</a:t>
            </a:r>
            <a:r>
              <a:rPr lang="zh-CN" altLang="en-US" sz="3200" dirty="0">
                <a:solidFill>
                  <a:srgbClr val="FF0000"/>
                </a:solidFill>
              </a:rPr>
              <a:t>、</a:t>
            </a:r>
            <a:r>
              <a:rPr lang="en-US" altLang="zh-CN" sz="3200" dirty="0">
                <a:solidFill>
                  <a:srgbClr val="FF0000"/>
                </a:solidFill>
              </a:rPr>
              <a:t>C</a:t>
            </a:r>
            <a:r>
              <a:rPr lang="zh-CN" altLang="en-US" sz="3200" dirty="0">
                <a:solidFill>
                  <a:srgbClr val="FF0000"/>
                </a:solidFill>
              </a:rPr>
              <a:t>、</a:t>
            </a:r>
            <a:r>
              <a:rPr lang="en-US" altLang="zh-CN" sz="3200" dirty="0">
                <a:solidFill>
                  <a:srgbClr val="FF0000"/>
                </a:solidFill>
              </a:rPr>
              <a:t>C++</a:t>
            </a:r>
            <a:r>
              <a:rPr lang="zh-CN" altLang="en-US" sz="3200" dirty="0">
                <a:solidFill>
                  <a:srgbClr val="FF0000"/>
                </a:solidFill>
              </a:rPr>
              <a:t>、</a:t>
            </a:r>
            <a:r>
              <a:rPr lang="en-US" altLang="zh-CN" sz="3200" dirty="0">
                <a:solidFill>
                  <a:srgbClr val="FF0000"/>
                </a:solidFill>
              </a:rPr>
              <a:t>Python</a:t>
            </a:r>
            <a:endParaRPr lang="en-US" sz="3200" dirty="0">
              <a:solidFill>
                <a:srgbClr val="FF0000"/>
              </a:solidFill>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 y="1628800"/>
            <a:ext cx="9038446" cy="3916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413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a:t>邓伏虎</a:t>
            </a:r>
            <a:endParaRPr lang="zh-CN" altLang="en-US" dirty="0"/>
          </a:p>
        </p:txBody>
      </p:sp>
      <p:sp>
        <p:nvSpPr>
          <p:cNvPr id="4" name="页脚占位符 3"/>
          <p:cNvSpPr>
            <a:spLocks noGrp="1"/>
          </p:cNvSpPr>
          <p:nvPr>
            <p:ph type="ftr" sz="quarter" idx="11"/>
          </p:nvPr>
        </p:nvSpPr>
        <p:spPr/>
        <p:txBody>
          <a:bodyPr/>
          <a:lstStyle/>
          <a:p>
            <a:r>
              <a:rPr lang="zh-CN" altLang="en-US"/>
              <a:t>信息与软件工程学院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5</a:t>
            </a:fld>
            <a:endParaRPr lang="zh-CN" altLang="en-US"/>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01" y="1052736"/>
            <a:ext cx="9143999" cy="4292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6774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r>
              <a:rPr lang="zh-CN" altLang="en-US" dirty="0"/>
              <a:t>年度增长率最高的语言</a:t>
            </a:r>
            <a:endParaRPr lang="en-US" dirty="0"/>
          </a:p>
        </p:txBody>
      </p:sp>
      <p:sp>
        <p:nvSpPr>
          <p:cNvPr id="2" name="日期占位符 1"/>
          <p:cNvSpPr>
            <a:spLocks noGrp="1"/>
          </p:cNvSpPr>
          <p:nvPr>
            <p:ph type="dt" sz="half" idx="10"/>
          </p:nvPr>
        </p:nvSpPr>
        <p:spPr/>
        <p:txBody>
          <a:bodyPr/>
          <a:lstStyle/>
          <a:p>
            <a:r>
              <a:rPr lang="zh-CN" altLang="en-US"/>
              <a:t>邓伏虎</a:t>
            </a:r>
            <a:endParaRPr lang="zh-CN" altLang="en-US" dirty="0"/>
          </a:p>
        </p:txBody>
      </p:sp>
      <p:sp>
        <p:nvSpPr>
          <p:cNvPr id="3" name="页脚占位符 2"/>
          <p:cNvSpPr>
            <a:spLocks noGrp="1"/>
          </p:cNvSpPr>
          <p:nvPr>
            <p:ph type="ftr" sz="quarter" idx="11"/>
          </p:nvPr>
        </p:nvSpPr>
        <p:spPr/>
        <p:txBody>
          <a:bodyPr/>
          <a:lstStyle/>
          <a:p>
            <a:r>
              <a:rPr lang="zh-CN" altLang="en-US"/>
              <a:t>信息与软件工程学院</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a:t>
            </a:fld>
            <a:endParaRPr lang="zh-CN" altLang="en-US"/>
          </a:p>
        </p:txBody>
      </p:sp>
      <p:sp>
        <p:nvSpPr>
          <p:cNvPr id="6" name="标题 5"/>
          <p:cNvSpPr>
            <a:spLocks noGrp="1"/>
          </p:cNvSpPr>
          <p:nvPr>
            <p:ph type="title"/>
          </p:nvPr>
        </p:nvSpPr>
        <p:spPr/>
        <p:txBody>
          <a:bodyPr/>
          <a:lstStyle/>
          <a:p>
            <a:r>
              <a:rPr lang="en-US" dirty="0" err="1"/>
              <a:t>Tiobe</a:t>
            </a:r>
            <a:r>
              <a:rPr lang="zh-CN" altLang="en-US" dirty="0"/>
              <a:t>历年年度语言</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88" y="328613"/>
            <a:ext cx="7513637" cy="620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402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语言：是一定的群体用来进行信息交流的工具。</a:t>
            </a:r>
            <a:endParaRPr lang="en-US" altLang="zh-CN" dirty="0"/>
          </a:p>
          <a:p>
            <a:r>
              <a:rPr lang="zh-CN" altLang="en-US" dirty="0"/>
              <a:t>高级程序设计语言：是人与计算机系统之间的信息交流工具。</a:t>
            </a:r>
            <a:endParaRPr lang="en-US" altLang="zh-CN" dirty="0"/>
          </a:p>
          <a:p>
            <a:endParaRPr lang="en-US" altLang="zh-CN" dirty="0"/>
          </a:p>
          <a:p>
            <a:pPr marL="720000">
              <a:buFont typeface="Wingdings" panose="05000000000000000000" pitchFamily="2" charset="2"/>
              <a:buChar char="Ø"/>
            </a:pPr>
            <a:r>
              <a:rPr lang="zh-CN" altLang="en-US" sz="2400" dirty="0"/>
              <a:t>单词：是按照</a:t>
            </a:r>
            <a:r>
              <a:rPr lang="zh-CN" altLang="en-US" sz="2400" dirty="0">
                <a:solidFill>
                  <a:srgbClr val="FF0000"/>
                </a:solidFill>
              </a:rPr>
              <a:t>一定的规则</a:t>
            </a:r>
            <a:r>
              <a:rPr lang="zh-CN" altLang="en-US" sz="2400" dirty="0"/>
              <a:t>由字符组成的串。</a:t>
            </a:r>
            <a:r>
              <a:rPr lang="zh-CN" altLang="en-US" sz="2400" dirty="0">
                <a:solidFill>
                  <a:srgbClr val="FF0000"/>
                </a:solidFill>
              </a:rPr>
              <a:t>词法</a:t>
            </a:r>
            <a:endParaRPr lang="en-US" altLang="zh-CN" sz="2400" dirty="0">
              <a:solidFill>
                <a:srgbClr val="FF0000"/>
              </a:solidFill>
            </a:endParaRPr>
          </a:p>
          <a:p>
            <a:pPr marL="720000">
              <a:buFont typeface="Wingdings" panose="05000000000000000000" pitchFamily="2" charset="2"/>
              <a:buChar char="Ø"/>
            </a:pPr>
            <a:r>
              <a:rPr lang="zh-CN" altLang="en-US" sz="2400" dirty="0"/>
              <a:t>语句：是按照</a:t>
            </a:r>
            <a:r>
              <a:rPr lang="zh-CN" altLang="en-US" sz="2400" dirty="0">
                <a:solidFill>
                  <a:srgbClr val="FF0000"/>
                </a:solidFill>
              </a:rPr>
              <a:t>一定的规则</a:t>
            </a:r>
            <a:r>
              <a:rPr lang="zh-CN" altLang="en-US" sz="2400" dirty="0"/>
              <a:t>由单词组成的串。</a:t>
            </a:r>
            <a:r>
              <a:rPr lang="zh-CN" altLang="en-US" sz="2400" dirty="0">
                <a:solidFill>
                  <a:srgbClr val="FF0000"/>
                </a:solidFill>
              </a:rPr>
              <a:t>语法</a:t>
            </a:r>
            <a:endParaRPr lang="en-US" altLang="zh-CN" sz="2400" dirty="0">
              <a:solidFill>
                <a:srgbClr val="FF0000"/>
              </a:solidFill>
            </a:endParaRPr>
          </a:p>
          <a:p>
            <a:pPr marL="720000">
              <a:buFont typeface="Wingdings" panose="05000000000000000000" pitchFamily="2" charset="2"/>
              <a:buChar char="Ø"/>
            </a:pPr>
            <a:r>
              <a:rPr lang="zh-CN" altLang="en-US" sz="2400" dirty="0"/>
              <a:t>程序：是语句的集合。</a:t>
            </a:r>
            <a:r>
              <a:rPr lang="zh-CN" altLang="en-US" sz="2400" dirty="0">
                <a:solidFill>
                  <a:srgbClr val="FF0000"/>
                </a:solidFill>
              </a:rPr>
              <a:t>语义</a:t>
            </a:r>
            <a:endParaRPr lang="en-US" altLang="zh-CN" sz="2400" dirty="0">
              <a:solidFill>
                <a:srgbClr val="FF0000"/>
              </a:solidFill>
            </a:endParaRPr>
          </a:p>
          <a:p>
            <a:r>
              <a:rPr lang="zh-CN" altLang="en-US" dirty="0">
                <a:solidFill>
                  <a:srgbClr val="FF0000"/>
                </a:solidFill>
              </a:rPr>
              <a:t>语法分析</a:t>
            </a:r>
            <a:r>
              <a:rPr lang="zh-CN" altLang="en-US" dirty="0"/>
              <a:t>是编译程序的核心功能。</a:t>
            </a:r>
            <a:endParaRPr lang="en-US" dirty="0"/>
          </a:p>
        </p:txBody>
      </p:sp>
      <p:sp>
        <p:nvSpPr>
          <p:cNvPr id="3" name="日期占位符 2"/>
          <p:cNvSpPr>
            <a:spLocks noGrp="1"/>
          </p:cNvSpPr>
          <p:nvPr>
            <p:ph type="dt" sz="half" idx="10"/>
          </p:nvPr>
        </p:nvSpPr>
        <p:spPr/>
        <p:txBody>
          <a:bodyPr/>
          <a:lstStyle/>
          <a:p>
            <a:r>
              <a:rPr lang="zh-CN" altLang="en-US"/>
              <a:t>邓伏虎</a:t>
            </a:r>
            <a:endParaRPr lang="zh-CN" altLang="en-US" dirty="0"/>
          </a:p>
        </p:txBody>
      </p:sp>
      <p:sp>
        <p:nvSpPr>
          <p:cNvPr id="4" name="页脚占位符 3"/>
          <p:cNvSpPr>
            <a:spLocks noGrp="1"/>
          </p:cNvSpPr>
          <p:nvPr>
            <p:ph type="ftr" sz="quarter" idx="11"/>
          </p:nvPr>
        </p:nvSpPr>
        <p:spPr/>
        <p:txBody>
          <a:bodyPr/>
          <a:lstStyle/>
          <a:p>
            <a:r>
              <a:rPr lang="zh-CN" altLang="en-US"/>
              <a:t>信息与软件工程学院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7</a:t>
            </a:fld>
            <a:endParaRPr lang="zh-CN" altLang="en-US" sz="1400" dirty="0"/>
          </a:p>
        </p:txBody>
      </p:sp>
      <p:sp>
        <p:nvSpPr>
          <p:cNvPr id="6" name="标题 5"/>
          <p:cNvSpPr>
            <a:spLocks noGrp="1"/>
          </p:cNvSpPr>
          <p:nvPr>
            <p:ph type="title"/>
          </p:nvPr>
        </p:nvSpPr>
        <p:spPr/>
        <p:txBody>
          <a:bodyPr/>
          <a:lstStyle/>
          <a:p>
            <a:r>
              <a:rPr lang="zh-CN" altLang="en-US" dirty="0"/>
              <a:t>语言的描述</a:t>
            </a:r>
            <a:endParaRPr lang="en-US" dirty="0"/>
          </a:p>
        </p:txBody>
      </p:sp>
    </p:spTree>
    <p:extLst>
      <p:ext uri="{BB962C8B-B14F-4D97-AF65-F5344CB8AC3E}">
        <p14:creationId xmlns:p14="http://schemas.microsoft.com/office/powerpoint/2010/main" val="2064697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Wingdings" panose="05000000000000000000" pitchFamily="2" charset="2"/>
              <a:buChar char="Ø"/>
            </a:pPr>
            <a:r>
              <a:rPr lang="zh-CN" altLang="en-US" sz="2400" b="0" dirty="0"/>
              <a:t>赋值语句的一般形式：左部量 </a:t>
            </a:r>
            <a:r>
              <a:rPr lang="en-US" altLang="zh-CN" sz="2400" b="0" dirty="0"/>
              <a:t>= </a:t>
            </a:r>
            <a:r>
              <a:rPr lang="zh-CN" altLang="en-US" sz="2400" b="0" dirty="0"/>
              <a:t>右部表达式</a:t>
            </a:r>
            <a:r>
              <a:rPr lang="en-US" altLang="zh-CN" sz="2400" b="0" dirty="0"/>
              <a:t>;</a:t>
            </a:r>
          </a:p>
          <a:p>
            <a:pPr>
              <a:buFont typeface="Wingdings" panose="05000000000000000000" pitchFamily="2" charset="2"/>
              <a:buChar char="Ø"/>
            </a:pPr>
            <a:r>
              <a:rPr lang="zh-CN" altLang="en-US" sz="2400" b="0" dirty="0"/>
              <a:t>循环语句的一般形式：</a:t>
            </a:r>
            <a:r>
              <a:rPr lang="en-US" altLang="zh-CN" sz="2400" b="0" dirty="0"/>
              <a:t>while </a:t>
            </a:r>
            <a:r>
              <a:rPr lang="zh-CN" altLang="en-US" sz="2400" b="0" dirty="0"/>
              <a:t>条件表达式 </a:t>
            </a:r>
            <a:r>
              <a:rPr lang="en-US" altLang="zh-CN" sz="2400" b="0" dirty="0"/>
              <a:t>do </a:t>
            </a:r>
            <a:r>
              <a:rPr lang="zh-CN" altLang="en-US" sz="2400" b="0" dirty="0"/>
              <a:t>语句</a:t>
            </a:r>
            <a:r>
              <a:rPr lang="en-US" altLang="zh-CN" sz="2400" b="0" dirty="0"/>
              <a:t>;</a:t>
            </a:r>
          </a:p>
          <a:p>
            <a:pPr>
              <a:buFont typeface="Wingdings" panose="05000000000000000000" pitchFamily="2" charset="2"/>
              <a:buChar char="Ø"/>
            </a:pPr>
            <a:r>
              <a:rPr lang="zh-CN" altLang="en-US" sz="2400" b="0" dirty="0"/>
              <a:t>条件语句的一般形式：</a:t>
            </a:r>
            <a:r>
              <a:rPr lang="en-US" altLang="zh-CN" sz="2400" b="0" dirty="0"/>
              <a:t>if </a:t>
            </a:r>
            <a:r>
              <a:rPr lang="zh-CN" altLang="en-US" sz="2400" b="0" dirty="0"/>
              <a:t>条件表达式</a:t>
            </a:r>
            <a:r>
              <a:rPr lang="en-US" altLang="zh-CN" sz="2400" b="0" dirty="0"/>
              <a:t> then </a:t>
            </a:r>
            <a:r>
              <a:rPr lang="zh-CN" altLang="en-US" sz="2400" b="0" dirty="0"/>
              <a:t>语句</a:t>
            </a:r>
            <a:r>
              <a:rPr lang="en-US" altLang="zh-CN" sz="2400" b="0" dirty="0"/>
              <a:t>1 else </a:t>
            </a:r>
            <a:r>
              <a:rPr lang="zh-CN" altLang="en-US" sz="2400" b="0" dirty="0"/>
              <a:t>语句</a:t>
            </a:r>
            <a:r>
              <a:rPr lang="en-US" altLang="zh-CN" sz="2400" b="0" dirty="0"/>
              <a:t>2</a:t>
            </a:r>
            <a:r>
              <a:rPr lang="zh-CN" altLang="en-US" sz="2400" b="0" dirty="0"/>
              <a:t>；</a:t>
            </a:r>
            <a:endParaRPr lang="en-US" altLang="zh-CN" sz="2400" b="0" dirty="0"/>
          </a:p>
          <a:p>
            <a:r>
              <a:rPr lang="zh-CN" altLang="en-US" dirty="0">
                <a:solidFill>
                  <a:srgbClr val="FF0000"/>
                </a:solidFill>
              </a:rPr>
              <a:t>计算机无法自动识别出这样的一般形式！</a:t>
            </a:r>
            <a:endParaRPr lang="en-US" altLang="zh-CN" dirty="0">
              <a:solidFill>
                <a:srgbClr val="FF0000"/>
              </a:solidFill>
            </a:endParaRPr>
          </a:p>
          <a:p>
            <a:endParaRPr lang="en-US" altLang="zh-CN" dirty="0">
              <a:solidFill>
                <a:srgbClr val="FF0000"/>
              </a:solidFill>
            </a:endParaRPr>
          </a:p>
          <a:p>
            <a:r>
              <a:rPr lang="zh-CN" altLang="en-US" dirty="0"/>
              <a:t>语言的形式化描述：</a:t>
            </a:r>
            <a:endParaRPr lang="en-US" altLang="zh-CN" dirty="0"/>
          </a:p>
          <a:p>
            <a:pPr>
              <a:buFont typeface="Wingdings" panose="05000000000000000000" pitchFamily="2" charset="2"/>
              <a:buChar char="Ø"/>
            </a:pPr>
            <a:r>
              <a:rPr lang="zh-CN" altLang="en-US" sz="2400" b="0" dirty="0">
                <a:solidFill>
                  <a:srgbClr val="FF0000"/>
                </a:solidFill>
              </a:rPr>
              <a:t>如何表示语言？</a:t>
            </a:r>
            <a:endParaRPr lang="en-US" altLang="zh-CN" sz="2400" b="0" dirty="0">
              <a:solidFill>
                <a:srgbClr val="FF0000"/>
              </a:solidFill>
            </a:endParaRPr>
          </a:p>
          <a:p>
            <a:pPr>
              <a:buFont typeface="Wingdings" panose="05000000000000000000" pitchFamily="2" charset="2"/>
              <a:buChar char="Ø"/>
            </a:pPr>
            <a:r>
              <a:rPr lang="zh-CN" altLang="en-US" sz="2400" b="0" dirty="0">
                <a:solidFill>
                  <a:srgbClr val="FF0000"/>
                </a:solidFill>
              </a:rPr>
              <a:t>采用什么样的形式来实现有穷描述？</a:t>
            </a:r>
            <a:endParaRPr lang="en-US" altLang="zh-CN" sz="2400" b="0" dirty="0">
              <a:solidFill>
                <a:srgbClr val="FF0000"/>
              </a:solidFill>
            </a:endParaRPr>
          </a:p>
          <a:p>
            <a:pPr>
              <a:buFont typeface="Wingdings" panose="05000000000000000000" pitchFamily="2" charset="2"/>
              <a:buChar char="Ø"/>
            </a:pPr>
            <a:r>
              <a:rPr lang="zh-CN" altLang="en-US" sz="2400" b="0" dirty="0">
                <a:solidFill>
                  <a:srgbClr val="FF0000"/>
                </a:solidFill>
              </a:rPr>
              <a:t>具有有穷表示的语言具有什么样的结构与特性？</a:t>
            </a:r>
            <a:endParaRPr lang="en-US" altLang="zh-CN" sz="2400" b="0" dirty="0">
              <a:solidFill>
                <a:srgbClr val="FF0000"/>
              </a:solidFill>
            </a:endParaRPr>
          </a:p>
        </p:txBody>
      </p:sp>
      <p:sp>
        <p:nvSpPr>
          <p:cNvPr id="3" name="日期占位符 2"/>
          <p:cNvSpPr>
            <a:spLocks noGrp="1"/>
          </p:cNvSpPr>
          <p:nvPr>
            <p:ph type="dt" sz="half" idx="10"/>
          </p:nvPr>
        </p:nvSpPr>
        <p:spPr/>
        <p:txBody>
          <a:bodyPr/>
          <a:lstStyle/>
          <a:p>
            <a:r>
              <a:rPr lang="zh-CN" altLang="en-US"/>
              <a:t>邓伏虎</a:t>
            </a:r>
            <a:endParaRPr lang="zh-CN" altLang="en-US" dirty="0"/>
          </a:p>
        </p:txBody>
      </p:sp>
      <p:sp>
        <p:nvSpPr>
          <p:cNvPr id="4" name="页脚占位符 3"/>
          <p:cNvSpPr>
            <a:spLocks noGrp="1"/>
          </p:cNvSpPr>
          <p:nvPr>
            <p:ph type="ftr" sz="quarter" idx="11"/>
          </p:nvPr>
        </p:nvSpPr>
        <p:spPr/>
        <p:txBody>
          <a:bodyPr/>
          <a:lstStyle/>
          <a:p>
            <a:r>
              <a:rPr lang="zh-CN" altLang="en-US"/>
              <a:t>信息与软件工程学院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8</a:t>
            </a:fld>
            <a:endParaRPr lang="zh-CN" altLang="en-US" dirty="0"/>
          </a:p>
        </p:txBody>
      </p:sp>
      <p:sp>
        <p:nvSpPr>
          <p:cNvPr id="6" name="标题 5"/>
          <p:cNvSpPr>
            <a:spLocks noGrp="1"/>
          </p:cNvSpPr>
          <p:nvPr>
            <p:ph type="title"/>
          </p:nvPr>
        </p:nvSpPr>
        <p:spPr/>
        <p:txBody>
          <a:bodyPr/>
          <a:lstStyle/>
          <a:p>
            <a:r>
              <a:rPr lang="zh-CN" altLang="en-US" dirty="0"/>
              <a:t>编程语言的形式化描述</a:t>
            </a:r>
            <a:endParaRPr lang="en-US" dirty="0"/>
          </a:p>
        </p:txBody>
      </p:sp>
    </p:spTree>
    <p:extLst>
      <p:ext uri="{BB962C8B-B14F-4D97-AF65-F5344CB8AC3E}">
        <p14:creationId xmlns:p14="http://schemas.microsoft.com/office/powerpoint/2010/main" val="1587090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4397" y="1628800"/>
            <a:ext cx="8320210" cy="4497363"/>
          </a:xfrm>
        </p:spPr>
        <p:txBody>
          <a:bodyPr>
            <a:normAutofit/>
          </a:bodyPr>
          <a:lstStyle/>
          <a:p>
            <a:r>
              <a:rPr lang="zh-CN" altLang="en-US" sz="2400" dirty="0">
                <a:solidFill>
                  <a:srgbClr val="FF0000"/>
                </a:solidFill>
              </a:rPr>
              <a:t>字母表</a:t>
            </a:r>
            <a:r>
              <a:rPr lang="zh-CN" altLang="en-US" sz="2400" dirty="0"/>
              <a:t>：一个高级语言程序中所有能够使用的字符组成的非空有限集，用</a:t>
            </a:r>
            <a:r>
              <a:rPr lang="zh-CN" altLang="en-US" sz="2400" dirty="0">
                <a:solidFill>
                  <a:srgbClr val="FF0000"/>
                </a:solidFill>
              </a:rPr>
              <a:t>∑</a:t>
            </a:r>
            <a:r>
              <a:rPr lang="zh-CN" altLang="en-US" sz="2400" dirty="0"/>
              <a:t>表示。通常取</a:t>
            </a:r>
            <a:r>
              <a:rPr lang="en-US" altLang="zh-CN" sz="2400" dirty="0"/>
              <a:t>ASCII</a:t>
            </a:r>
            <a:r>
              <a:rPr lang="zh-CN" altLang="en-US" sz="2400" dirty="0"/>
              <a:t>字符集中的字符为基本字符。</a:t>
            </a:r>
          </a:p>
          <a:p>
            <a:r>
              <a:rPr lang="zh-CN" altLang="en-US" sz="2400" dirty="0">
                <a:solidFill>
                  <a:srgbClr val="FF0000"/>
                </a:solidFill>
              </a:rPr>
              <a:t>字符</a:t>
            </a:r>
            <a:r>
              <a:rPr lang="zh-CN" altLang="en-US" sz="2400" dirty="0"/>
              <a:t>：字母表中的每一个元素都称为一个字符。</a:t>
            </a:r>
          </a:p>
          <a:p>
            <a:r>
              <a:rPr lang="zh-CN" altLang="en-US" sz="2400" dirty="0">
                <a:solidFill>
                  <a:srgbClr val="FF0000"/>
                </a:solidFill>
              </a:rPr>
              <a:t>字符串</a:t>
            </a:r>
            <a:r>
              <a:rPr lang="zh-CN" altLang="en-US" sz="2400" dirty="0"/>
              <a:t>：由∑上的字符所构成的一个有限序列，也称为</a:t>
            </a:r>
            <a:r>
              <a:rPr lang="zh-CN" altLang="en-US" sz="2400" dirty="0">
                <a:solidFill>
                  <a:srgbClr val="FF0000"/>
                </a:solidFill>
              </a:rPr>
              <a:t>字</a:t>
            </a:r>
            <a:r>
              <a:rPr lang="zh-CN" altLang="en-US" sz="2400" dirty="0"/>
              <a:t>。</a:t>
            </a:r>
          </a:p>
          <a:p>
            <a:r>
              <a:rPr lang="zh-CN" altLang="en-US" sz="2400" dirty="0">
                <a:solidFill>
                  <a:srgbClr val="FF0000"/>
                </a:solidFill>
              </a:rPr>
              <a:t>空串</a:t>
            </a:r>
            <a:r>
              <a:rPr lang="zh-CN" altLang="en-US" sz="2400" dirty="0"/>
              <a:t>：不包含任何字符的序列，记为</a:t>
            </a:r>
            <a:r>
              <a:rPr lang="en-US" altLang="zh-CN" sz="2400" dirty="0"/>
              <a:t>{ε}</a:t>
            </a:r>
            <a:r>
              <a:rPr lang="zh-CN" altLang="en-US" sz="2400" dirty="0"/>
              <a:t>，也称为空字。</a:t>
            </a:r>
            <a:endParaRPr lang="en-US" altLang="zh-CN" sz="2400" dirty="0"/>
          </a:p>
          <a:p>
            <a:r>
              <a:rPr lang="zh-CN" altLang="en-US" sz="2400" dirty="0"/>
              <a:t>用∑*表示∑上的所有字的全体</a:t>
            </a:r>
            <a:r>
              <a:rPr lang="en-US" altLang="zh-CN" sz="2400" dirty="0"/>
              <a:t>,</a:t>
            </a:r>
            <a:r>
              <a:rPr lang="zh-CN" altLang="en-US" sz="2400" dirty="0"/>
              <a:t>包含空字</a:t>
            </a:r>
            <a:r>
              <a:rPr lang="en-US" altLang="zh-CN" sz="2400" dirty="0"/>
              <a:t>{ε}</a:t>
            </a:r>
            <a:r>
              <a:rPr lang="zh-CN" altLang="en-US" sz="2400" dirty="0"/>
              <a:t>。</a:t>
            </a:r>
            <a:endParaRPr lang="en-US" altLang="zh-CN" sz="2400" dirty="0"/>
          </a:p>
          <a:p>
            <a:r>
              <a:rPr lang="zh-CN" altLang="en-US" sz="2400" dirty="0"/>
              <a:t>例如</a:t>
            </a:r>
            <a:r>
              <a:rPr lang="en-US" altLang="zh-CN" sz="2400" dirty="0"/>
              <a:t>: </a:t>
            </a:r>
            <a:r>
              <a:rPr lang="zh-CN" altLang="en-US" sz="2400" dirty="0"/>
              <a:t>设 ∑</a:t>
            </a:r>
            <a:r>
              <a:rPr lang="en-US" altLang="zh-CN" sz="2400" dirty="0"/>
              <a:t>={a</a:t>
            </a:r>
            <a:r>
              <a:rPr lang="zh-CN" altLang="en-US" sz="2400" dirty="0"/>
              <a:t>， </a:t>
            </a:r>
            <a:r>
              <a:rPr lang="en-US" altLang="zh-CN" sz="2400" dirty="0"/>
              <a:t>b}</a:t>
            </a:r>
            <a:r>
              <a:rPr lang="zh-CN" altLang="en-US" sz="2400" dirty="0"/>
              <a:t>，则   </a:t>
            </a:r>
          </a:p>
          <a:p>
            <a:r>
              <a:rPr lang="zh-CN" altLang="en-US" sz="2400" dirty="0"/>
              <a:t>                ∑*</a:t>
            </a:r>
            <a:r>
              <a:rPr lang="en-US" altLang="zh-CN" sz="2400" dirty="0"/>
              <a:t>={ε, a, b, aa, ab, </a:t>
            </a:r>
            <a:r>
              <a:rPr lang="en-US" altLang="zh-CN" sz="2400" dirty="0" err="1"/>
              <a:t>ba</a:t>
            </a:r>
            <a:r>
              <a:rPr lang="en-US" altLang="zh-CN" sz="2400" dirty="0"/>
              <a:t>, bb, </a:t>
            </a:r>
            <a:r>
              <a:rPr lang="en-US" altLang="zh-CN" sz="2400" dirty="0" err="1"/>
              <a:t>aaa</a:t>
            </a:r>
            <a:r>
              <a:rPr lang="en-US" altLang="zh-CN" sz="2400" dirty="0"/>
              <a:t>, ...}</a:t>
            </a:r>
          </a:p>
          <a:p>
            <a:r>
              <a:rPr lang="zh-CN" altLang="en-US" sz="2400" dirty="0"/>
              <a:t>串的</a:t>
            </a:r>
            <a:r>
              <a:rPr lang="zh-CN" altLang="en-US" sz="2400" dirty="0">
                <a:solidFill>
                  <a:srgbClr val="FF0000"/>
                </a:solidFill>
              </a:rPr>
              <a:t>长度</a:t>
            </a:r>
            <a:r>
              <a:rPr lang="zh-CN" altLang="en-US" sz="2400" dirty="0"/>
              <a:t>：在字符串中字符出现的总个数。记为</a:t>
            </a:r>
            <a:r>
              <a:rPr lang="en-US" altLang="zh-CN" sz="2400" dirty="0"/>
              <a:t>|x|</a:t>
            </a:r>
            <a:r>
              <a:rPr lang="zh-CN" altLang="en-US" sz="2400" dirty="0"/>
              <a:t>。</a:t>
            </a:r>
            <a:r>
              <a:rPr lang="en-US" altLang="zh-CN" sz="2400" dirty="0"/>
              <a:t>|</a:t>
            </a:r>
            <a:r>
              <a:rPr lang="el-GR" altLang="zh-CN" sz="2400" dirty="0"/>
              <a:t>ε</a:t>
            </a:r>
            <a:r>
              <a:rPr lang="en-US" altLang="zh-CN" sz="2400" dirty="0"/>
              <a:t>|=0</a:t>
            </a:r>
            <a:r>
              <a:rPr lang="zh-CN" altLang="en-US" sz="2400" dirty="0"/>
              <a:t>。</a:t>
            </a:r>
            <a:endParaRPr lang="en-US" altLang="zh-CN" sz="2400" dirty="0"/>
          </a:p>
          <a:p>
            <a:endParaRPr lang="en-US" altLang="zh-CN" sz="2400" dirty="0"/>
          </a:p>
        </p:txBody>
      </p:sp>
      <p:sp>
        <p:nvSpPr>
          <p:cNvPr id="3" name="日期占位符 2"/>
          <p:cNvSpPr>
            <a:spLocks noGrp="1"/>
          </p:cNvSpPr>
          <p:nvPr>
            <p:ph type="dt" sz="half" idx="10"/>
          </p:nvPr>
        </p:nvSpPr>
        <p:spPr/>
        <p:txBody>
          <a:bodyPr/>
          <a:lstStyle/>
          <a:p>
            <a:r>
              <a:rPr lang="zh-CN" altLang="en-US"/>
              <a:t>邓伏虎</a:t>
            </a:r>
            <a:endParaRPr lang="zh-CN" altLang="en-US" dirty="0"/>
          </a:p>
        </p:txBody>
      </p:sp>
      <p:sp>
        <p:nvSpPr>
          <p:cNvPr id="4" name="页脚占位符 3"/>
          <p:cNvSpPr>
            <a:spLocks noGrp="1"/>
          </p:cNvSpPr>
          <p:nvPr>
            <p:ph type="ftr" sz="quarter" idx="11"/>
          </p:nvPr>
        </p:nvSpPr>
        <p:spPr/>
        <p:txBody>
          <a:bodyPr/>
          <a:lstStyle/>
          <a:p>
            <a:r>
              <a:rPr lang="zh-CN" altLang="en-US"/>
              <a:t>信息与软件工程学院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9</a:t>
            </a:fld>
            <a:endParaRPr lang="zh-CN" altLang="en-US" dirty="0"/>
          </a:p>
        </p:txBody>
      </p:sp>
      <p:sp>
        <p:nvSpPr>
          <p:cNvPr id="6" name="标题 5"/>
          <p:cNvSpPr>
            <a:spLocks noGrp="1"/>
          </p:cNvSpPr>
          <p:nvPr>
            <p:ph type="title"/>
          </p:nvPr>
        </p:nvSpPr>
        <p:spPr/>
        <p:txBody>
          <a:bodyPr/>
          <a:lstStyle/>
          <a:p>
            <a:r>
              <a:rPr lang="zh-CN" altLang="en-US" dirty="0"/>
              <a:t>基本定义</a:t>
            </a:r>
            <a:endParaRPr lang="en-US" dirty="0"/>
          </a:p>
        </p:txBody>
      </p:sp>
    </p:spTree>
    <p:extLst>
      <p:ext uri="{BB962C8B-B14F-4D97-AF65-F5344CB8AC3E}">
        <p14:creationId xmlns:p14="http://schemas.microsoft.com/office/powerpoint/2010/main" val="41425215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9282</TotalTime>
  <Words>3302</Words>
  <Application>Microsoft Office PowerPoint</Application>
  <PresentationFormat>全屏显示(4:3)</PresentationFormat>
  <Paragraphs>447</Paragraphs>
  <Slides>37</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37</vt:i4>
      </vt:variant>
    </vt:vector>
  </HeadingPairs>
  <TitlesOfParts>
    <vt:vector size="47" baseType="lpstr">
      <vt:lpstr>华文楷体</vt:lpstr>
      <vt:lpstr>宋体</vt:lpstr>
      <vt:lpstr>Arial</vt:lpstr>
      <vt:lpstr>Calibri</vt:lpstr>
      <vt:lpstr>Cambria Math</vt:lpstr>
      <vt:lpstr>Candara</vt:lpstr>
      <vt:lpstr>Symbol</vt:lpstr>
      <vt:lpstr>Times New Roman</vt:lpstr>
      <vt:lpstr>Wingdings</vt:lpstr>
      <vt:lpstr>波形</vt:lpstr>
      <vt:lpstr>第2章 高级语言及其语法描述</vt:lpstr>
      <vt:lpstr>本章内容</vt:lpstr>
      <vt:lpstr>语言</vt:lpstr>
      <vt:lpstr>Tiobe排行榜</vt:lpstr>
      <vt:lpstr>PowerPoint 演示文稿</vt:lpstr>
      <vt:lpstr>Tiobe历年年度语言</vt:lpstr>
      <vt:lpstr>语言的描述</vt:lpstr>
      <vt:lpstr>编程语言的形式化描述</vt:lpstr>
      <vt:lpstr>基本定义</vt:lpstr>
      <vt:lpstr>术语定义</vt:lpstr>
      <vt:lpstr>语言的运算</vt:lpstr>
      <vt:lpstr>语言的运算</vt:lpstr>
      <vt:lpstr>语言的构成</vt:lpstr>
      <vt:lpstr>文法的定义</vt:lpstr>
      <vt:lpstr>语言与文法</vt:lpstr>
      <vt:lpstr>文法的分类</vt:lpstr>
      <vt:lpstr>PowerPoint 演示文稿</vt:lpstr>
      <vt:lpstr>例子</vt:lpstr>
      <vt:lpstr>描述能力比较</vt:lpstr>
      <vt:lpstr>文法的推导与规约</vt:lpstr>
      <vt:lpstr>文法的推导与规约</vt:lpstr>
      <vt:lpstr>文法的推导与规约</vt:lpstr>
      <vt:lpstr>规范推导与规范规约</vt:lpstr>
      <vt:lpstr>上下文无关文法的表示方式</vt:lpstr>
      <vt:lpstr>语句的上下文无关文法的BNF表示</vt:lpstr>
      <vt:lpstr>扩展的BNF表示方法</vt:lpstr>
      <vt:lpstr>CFG的语法树</vt:lpstr>
      <vt:lpstr>语法树的构建</vt:lpstr>
      <vt:lpstr>PowerPoint 演示文稿</vt:lpstr>
      <vt:lpstr>文法的二义性</vt:lpstr>
      <vt:lpstr>推导语言的上下文无关文法</vt:lpstr>
      <vt:lpstr>推导文法能够产生的语言</vt:lpstr>
      <vt:lpstr>判断符号串的语法是否正确</vt:lpstr>
      <vt:lpstr>PowerPoint 演示文稿</vt:lpstr>
      <vt:lpstr>判断符号串的语法是否正确</vt:lpstr>
      <vt:lpstr>PowerPoint 演示文稿</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Fuhu Deng</dc:creator>
  <cp:lastModifiedBy>玉川 周</cp:lastModifiedBy>
  <cp:revision>424</cp:revision>
  <dcterms:created xsi:type="dcterms:W3CDTF">2017-05-08T07:51:46Z</dcterms:created>
  <dcterms:modified xsi:type="dcterms:W3CDTF">2019-01-04T07:37:24Z</dcterms:modified>
</cp:coreProperties>
</file>